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6_0.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46"/>
  </p:notesMasterIdLst>
  <p:sldIdLst>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Lst>
  <p:sldSz cx="9144000" cy="5143500" type="screen16x9"/>
  <p:notesSz cx="6858000" cy="9144000"/>
  <p:embeddedFontLst>
    <p:embeddedFont>
      <p:font typeface="Roboto" panose="02000000000000000000" pitchFamily="2" charset="0"/>
      <p:regular r:id="rId147"/>
      <p:bold r:id="rId148"/>
      <p:italic r:id="rId149"/>
      <p:boldItalic r:id="rId1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ección predeterminada" id="{1BD9DF7D-F393-4C2A-A121-4ADC2FEFD6EA}">
          <p14:sldIdLst>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Lst>
        </p14:section>
        <p14:section name="Sección sin título" id="{CFB175BA-8010-465D-8C9D-5ABA9773A397}">
          <p14:sldIdLst>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56" roundtripDataSignature="AMtx7mh9kT/IKeXuVWLvz6ke5WQZGdhnp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24AF35-1EEC-4F18-0832-62BAE39A7646}" name="M Garcia H" initials="MG" userId="3cff3e39a20742df" providerId="Windows Live"/>
  <p188:author id="{13141D5E-02BA-71CE-E422-10480E1049D7}" name="Yulia Pavlova at AaGlobal" initials="YP" userId="S::Yulia@aaglobal.co.uk::c2965ebf-cccf-4d8a-8ee5-198f4a3e2a2a" providerId="AD"/>
  <p188:author id="{FD9E775E-7379-3B73-C4B2-FD7F9547621F}" name="Mercedes Garcia" initials="MG" userId="S::mhierro@ceconsulting.es::67ec90e5-02c6-4e3b-a07f-c4a3613fa2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E272F0-2D6E-481D-A1F3-438B8EAD2513}">
  <a:tblStyle styleId="{68E272F0-2D6E-481D-A1F3-438B8EAD2513}" styleName="Table_0">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3548" autoAdjust="0"/>
  </p:normalViewPr>
  <p:slideViewPr>
    <p:cSldViewPr snapToGrid="0">
      <p:cViewPr varScale="1">
        <p:scale>
          <a:sx n="96" d="100"/>
          <a:sy n="96" d="100"/>
        </p:scale>
        <p:origin x="420" y="60"/>
      </p:cViewPr>
      <p:guideLst>
        <p:guide orient="horz" pos="1620"/>
        <p:guide pos="2880"/>
      </p:guideLst>
    </p:cSldViewPr>
  </p:slideViewPr>
  <p:outlineViewPr>
    <p:cViewPr>
      <p:scale>
        <a:sx n="33" d="100"/>
        <a:sy n="33" d="100"/>
      </p:scale>
      <p:origin x="0" y="16851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9"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font" Target="fonts/font3.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font" Target="fonts/font4.fntdata"/><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158"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6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font" Target="fonts/font2.fntdata"/><Relationship Id="rId156"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font" Target="fonts/font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s>
</file>

<file path=ppt/comments/modernComment_106_0.xml><?xml version="1.0" encoding="utf-8"?>
<p188:cmLst xmlns:a="http://schemas.openxmlformats.org/drawingml/2006/main" xmlns:r="http://schemas.openxmlformats.org/officeDocument/2006/relationships" xmlns:p188="http://schemas.microsoft.com/office/powerpoint/2018/8/main">
  <p188:cm id="{C55DE9D6-3046-44C5-8788-7FD7DBCEA6CB}" authorId="{13141D5E-02BA-71CE-E422-10480E1049D7}" status="resolved" created="2024-04-30T11:45:06.229" complete="100000">
    <ac:txMkLst xmlns:ac="http://schemas.microsoft.com/office/drawing/2013/main/command">
      <pc:docMk xmlns:pc="http://schemas.microsoft.com/office/powerpoint/2013/main/command"/>
      <pc:sldMk xmlns:pc="http://schemas.microsoft.com/office/powerpoint/2013/main/command" cId="0" sldId="262"/>
      <ac:spMk id="102" creationId="{00000000-0000-0000-0000-000000000000}"/>
      <ac:txMk cp="140" len="9">
        <ac:context len="1762" hash="3213435777"/>
      </ac:txMk>
    </ac:txMkLst>
    <p188:pos x="614093" y="383657"/>
    <p188:replyLst>
      <p188:reply id="{C6CF528B-8C40-433C-9813-969CB7C9856F}" authorId="{FD9E775E-7379-3B73-C4B2-FD7F9547621F}" created="2024-05-01T09:59:40.605">
        <p188:txBody>
          <a:bodyPr/>
          <a:lstStyle/>
          <a:p>
            <a:r>
              <a:rPr lang="es-ES"/>
              <a:t>Done!</a:t>
            </a:r>
          </a:p>
        </p188:txBody>
      </p188:reply>
    </p188:replyLst>
    <p188:txBody>
      <a:bodyPr/>
      <a:lstStyle/>
      <a:p>
        <a:r>
          <a:rPr lang="en-GB"/>
          <a:t>We have speech marks at the beginning and the end of this whole section. Please mark it accordingly too.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40000"/>
              </a:lnSpc>
              <a:spcBef>
                <a:spcPts val="0"/>
              </a:spcBef>
              <a:spcAft>
                <a:spcPts val="800"/>
              </a:spcAft>
              <a:buSzPts val="1100"/>
              <a:buNone/>
            </a:pPr>
            <a:endParaRPr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7" name="Google Shape;997;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3" name="Google Shape;1003;p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0" name="Google Shape;1010;p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7" name="Google Shape;1017;p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1" name="Google Shape;1031;p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0" name="Google Shape;1060;p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6" name="Google Shape;1086;p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8" name="Google Shape;1108;p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5" name="Google Shape;1115;p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2" name="Google Shape;1122;p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40000"/>
              </a:lnSpc>
              <a:spcBef>
                <a:spcPts val="0"/>
              </a:spcBef>
              <a:spcAft>
                <a:spcPts val="800"/>
              </a:spcAft>
              <a:buSzPts val="1100"/>
              <a:buNone/>
            </a:pPr>
            <a:endParaRPr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8" name="Google Shape;1128;p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5" name="Google Shape;1135;p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p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1" name="Google Shape;1161;p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7" name="Google Shape;1197;p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6" name="Google Shape;1226;p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p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3" name="Google Shape;1233;p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p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9" name="Google Shape;1239;p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p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4" name="Google Shape;1244;p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1" name="Google Shape;1251;p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p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2" name="Google Shape;1262;p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40000"/>
              </a:lnSpc>
              <a:spcBef>
                <a:spcPts val="0"/>
              </a:spcBef>
              <a:spcAft>
                <a:spcPts val="800"/>
              </a:spcAft>
              <a:buSzPts val="1100"/>
              <a:buNone/>
            </a:pPr>
            <a:endParaRPr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p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2" name="Google Shape;1272;p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2" name="Google Shape;1282;p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2" name="Google Shape;1292;p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2" name="Google Shape;1302;p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2" name="Google Shape;1312;p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p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9" name="Google Shape;1319;p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9" name="Google Shape;1329;p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9" name="Google Shape;1339;p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p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9" name="Google Shape;1349;p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9" name="Google Shape;1359;p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40000"/>
              </a:lnSpc>
              <a:spcBef>
                <a:spcPts val="0"/>
              </a:spcBef>
              <a:spcAft>
                <a:spcPts val="800"/>
              </a:spcAft>
              <a:buSzPts val="1100"/>
              <a:buNone/>
            </a:pPr>
            <a:endParaRPr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p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8" name="Google Shape;1368;p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p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8" name="Google Shape;1378;p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5" name="Google Shape;1385;p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p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5" name="Google Shape;1395;p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p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4" name="Google Shape;1404;p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p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1" name="Google Shape;1411;p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p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9" name="Google Shape;1419;p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p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8" name="Google Shape;1428;p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5" name="Google Shape;1435;p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p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3" name="Google Shape;1443;p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40000"/>
              </a:lnSpc>
              <a:spcBef>
                <a:spcPts val="0"/>
              </a:spcBef>
              <a:spcAft>
                <a:spcPts val="800"/>
              </a:spcAft>
              <a:buSzPts val="1100"/>
              <a:buNone/>
            </a:pPr>
            <a:endParaRPr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p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2" name="Google Shape;1452;p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p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0" name="Google Shape;1460;p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3" name="Google Shape;433;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0" name="Google Shape;440;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 name="Google Shape;472;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1" name="Google Shape;481;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 name="Google Shape;490;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5" name="Google Shape;515;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40000"/>
              </a:lnSpc>
              <a:spcBef>
                <a:spcPts val="0"/>
              </a:spcBef>
              <a:spcAft>
                <a:spcPts val="0"/>
              </a:spcAft>
              <a:buSzPts val="1100"/>
              <a:buNone/>
            </a:pPr>
            <a:endParaRPr dirty="0"/>
          </a:p>
          <a:p>
            <a:pPr marL="0" lvl="0" indent="0" algn="l" rtl="0">
              <a:lnSpc>
                <a:spcPct val="140000"/>
              </a:lnSpc>
              <a:spcBef>
                <a:spcPts val="800"/>
              </a:spcBef>
              <a:spcAft>
                <a:spcPts val="800"/>
              </a:spcAft>
              <a:buSzPts val="1100"/>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SzPts val="1100"/>
              <a:buNone/>
            </a:pPr>
            <a:endParaRPr dirty="0"/>
          </a:p>
          <a:p>
            <a:pPr marL="0" lvl="0" indent="0" algn="l" rtl="0">
              <a:lnSpc>
                <a:spcPct val="140000"/>
              </a:lnSpc>
              <a:spcBef>
                <a:spcPts val="800"/>
              </a:spcBef>
              <a:spcAft>
                <a:spcPts val="800"/>
              </a:spcAft>
              <a:buSzPts val="1100"/>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1" name="Google Shape;531;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SzPts val="1100"/>
              <a:buNone/>
            </a:pPr>
            <a:endParaRPr dirty="0"/>
          </a:p>
          <a:p>
            <a:pPr marL="0" lvl="0" indent="0" algn="l" rtl="0">
              <a:lnSpc>
                <a:spcPct val="140000"/>
              </a:lnSpc>
              <a:spcBef>
                <a:spcPts val="800"/>
              </a:spcBef>
              <a:spcAft>
                <a:spcPts val="800"/>
              </a:spcAft>
              <a:buSzPts val="1100"/>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0" name="Google Shape;560;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7" name="Google Shape;567;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4" name="Google Shape;57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1" name="Google Shape;581;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7" name="Google Shape;587;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3" name="Google Shape;593;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4" name="Google Shape;604;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8" name="Google Shape;618;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6" name="Google Shape;626;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3" name="Google Shape;633;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3" name="Google Shape;643;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3" name="Google Shape;653;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3" name="Google Shape;663;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3" name="Google Shape;673;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3" name="Google Shape;683;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 name="Google Shape;691;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2" name="Google Shape;702;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2" name="Google Shape;712;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0" name="Google Shape;720;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1" name="Google Shape;731;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9" name="Google Shape;739;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8" name="Google Shape;748;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7" name="Google Shape;757;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5" name="Google Shape;765;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5" name="Google Shape;775;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2" name="Google Shape;782;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8" name="Google Shape;788;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5" name="Google Shape;795;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2" name="Google Shape;802;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9" name="Google Shape;809;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6" name="Google Shape;816;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3" name="Google Shape;823;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0" name="Google Shape;830;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40000"/>
              </a:lnSpc>
              <a:spcBef>
                <a:spcPts val="0"/>
              </a:spcBef>
              <a:spcAft>
                <a:spcPts val="800"/>
              </a:spcAft>
              <a:buSzPts val="1100"/>
              <a:buNone/>
            </a:pPr>
            <a:endParaRPr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6" name="Google Shape;836;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3" name="Google Shape;843;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9" name="Google Shape;849;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5" name="Google Shape;855;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1" name="Google Shape;861;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7" name="Google Shape;867;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3" name="Google Shape;873;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0" name="Google Shape;880;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5" name="Google Shape;885;p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1" name="Google Shape;891;p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40000"/>
              </a:lnSpc>
              <a:spcBef>
                <a:spcPts val="0"/>
              </a:spcBef>
              <a:spcAft>
                <a:spcPts val="800"/>
              </a:spcAft>
              <a:buSzPts val="1100"/>
              <a:buNone/>
            </a:pPr>
            <a:endParaRPr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8" name="Google Shape;898;p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5" name="Google Shape;905;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3" name="Google Shape;913;p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2" name="Google Shape;922;p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6" name="Google Shape;936;p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3" name="Google Shape;943;p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9" name="Google Shape;949;p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1" name="Google Shape;971;p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9" name="Google Shape;979;p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0" name="Google Shape;990;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4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4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5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5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1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1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1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14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1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1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15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15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1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15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15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1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5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1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15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5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15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15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1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5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97.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0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83.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0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83.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0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13.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hyperlink" Target="https://www.nhs.uk/conditions/human-papilloma-virus-hpv/" TargetMode="External"/><Relationship Id="rId13" Type="http://schemas.openxmlformats.org/officeDocument/2006/relationships/hyperlink" Target="https://www.nhs.uk/conditions/vaccinations/flu-influenza-vaccine/" TargetMode="External"/><Relationship Id="rId18" Type="http://schemas.openxmlformats.org/officeDocument/2006/relationships/hyperlink" Target="https://www.who.int/news-room/feature-stories/detail/side-effects-of-covid-19-vaccines" TargetMode="External"/><Relationship Id="rId26" Type="http://schemas.openxmlformats.org/officeDocument/2006/relationships/hyperlink" Target="https://apps.who.int/iris/handle/10665/343301" TargetMode="External"/><Relationship Id="rId39" Type="http://schemas.openxmlformats.org/officeDocument/2006/relationships/hyperlink" Target="https://www.nhs.uk/conditions/whooping-cough/" TargetMode="External"/><Relationship Id="rId3" Type="http://schemas.openxmlformats.org/officeDocument/2006/relationships/hyperlink" Target="https://www.nhs.uk/conditions/hepatitis-b/" TargetMode="External"/><Relationship Id="rId21" Type="http://schemas.openxmlformats.org/officeDocument/2006/relationships/hyperlink" Target="https://eur01.safelinks.protection.outlook.com/?url=https://sante.gouv.fr/prevention-en-sante/preserver-sa-sante/vaccination/calendrier-vaccinal&amp;data=05|01|Jemima.Darcy@ukhsa.gov.uk|35feb17a60d1475df68e08db400ffd6c|ee4e14994a354b2ead475f3cf9de8666|0|0|638174210111118632|Unknown|TWFpbGZsb3d8eyJWIjoiMC4wLjAwMDAiLCJQIjoiV2luMzIiLCJBTiI6Ik1haWwiLCJXVCI6Mn0=|3000|||&amp;sdata=Z0AWa0qGXKF8rZ68KBk7J36w8SibtuVbKtwZhRGmdqo=&amp;reserved=0" TargetMode="External"/><Relationship Id="rId34" Type="http://schemas.openxmlformats.org/officeDocument/2006/relationships/hyperlink" Target="https://www.nhs.uk/conditions/mumps/" TargetMode="External"/><Relationship Id="rId42" Type="http://schemas.openxmlformats.org/officeDocument/2006/relationships/hyperlink" Target="https://vk.ovg.ox.ac.uk/tetanus" TargetMode="External"/><Relationship Id="rId7" Type="http://schemas.openxmlformats.org/officeDocument/2006/relationships/hyperlink" Target="https://www.thelancet.com/journals/lancet/article/PIIS0140-6736(16)30466-4/fulltext" TargetMode="External"/><Relationship Id="rId12" Type="http://schemas.openxmlformats.org/officeDocument/2006/relationships/hyperlink" Target="https://pubmed.ncbi.nlm.nih.gov/31649041/" TargetMode="External"/><Relationship Id="rId17" Type="http://schemas.openxmlformats.org/officeDocument/2006/relationships/hyperlink" Target="https://www.who.int/emergencies/diseases/novel-coronavirus-2019" TargetMode="External"/><Relationship Id="rId25" Type="http://schemas.openxmlformats.org/officeDocument/2006/relationships/hyperlink" Target="https://www.who.int/news-room/spotlight/history-of-vaccination/history-of-smallpox-vaccination?topicsurvey=ht7j2q)&amp;gclid=CjwKCAjw0ZiiBhBKEiwA4PT9zzMszmvV0RaDQTnCqfh3zXbvxmXhZgw8srlXaSzZofCiPNIL8ltwThoCTT4QAvD_BwE" TargetMode="External"/><Relationship Id="rId33" Type="http://schemas.openxmlformats.org/officeDocument/2006/relationships/hyperlink" Target="https://www.nhs.uk/conditions/measles/" TargetMode="External"/><Relationship Id="rId38" Type="http://schemas.openxmlformats.org/officeDocument/2006/relationships/hyperlink" Target="https://www.nhs.uk/conditions/diphtheria/" TargetMode="External"/><Relationship Id="rId2" Type="http://schemas.openxmlformats.org/officeDocument/2006/relationships/notesSlide" Target="../notesSlides/notesSlide140.xml"/><Relationship Id="rId16" Type="http://schemas.openxmlformats.org/officeDocument/2006/relationships/hyperlink" Target="https://www.nhs.uk/conditions/covid-19/" TargetMode="External"/><Relationship Id="rId20" Type="http://schemas.openxmlformats.org/officeDocument/2006/relationships/hyperlink" Target="https://www.gesy.org.cy/launchpad.html" TargetMode="External"/><Relationship Id="rId29" Type="http://schemas.openxmlformats.org/officeDocument/2006/relationships/hyperlink" Target="https://jitsuvax.info/reactance/" TargetMode="External"/><Relationship Id="rId41" Type="http://schemas.openxmlformats.org/officeDocument/2006/relationships/hyperlink" Target="https://www.ecdc.europa.eu/en/diphtheria/facts" TargetMode="External"/><Relationship Id="rId1" Type="http://schemas.openxmlformats.org/officeDocument/2006/relationships/slideLayout" Target="../slideLayouts/slideLayout2.xml"/><Relationship Id="rId6" Type="http://schemas.openxmlformats.org/officeDocument/2006/relationships/hyperlink" Target="https://portal.e-lfh.org.uk/Catalogue/Index?HierarchyId=0_39333&amp;programmeId=39333" TargetMode="External"/><Relationship Id="rId11" Type="http://schemas.openxmlformats.org/officeDocument/2006/relationships/hyperlink" Target="https://vk.ovg.ox.ac.uk/hpv-vaccine#The-impact-of-the-HPV-programme" TargetMode="External"/><Relationship Id="rId24" Type="http://schemas.openxmlformats.org/officeDocument/2006/relationships/hyperlink" Target="https://www.gov.uk/government/publications/the-complete-routine-immunisation-schedule" TargetMode="External"/><Relationship Id="rId32" Type="http://schemas.openxmlformats.org/officeDocument/2006/relationships/hyperlink" Target="https://www.who.int/news-room/fact-sheets/detail/measles" TargetMode="External"/><Relationship Id="rId37" Type="http://schemas.openxmlformats.org/officeDocument/2006/relationships/hyperlink" Target="https://www.cdc.gov/mumps/about/complications.html" TargetMode="External"/><Relationship Id="rId40" Type="http://schemas.openxmlformats.org/officeDocument/2006/relationships/hyperlink" Target="https://www.nhs.uk/conditions/tetanus/" TargetMode="External"/><Relationship Id="rId5" Type="http://schemas.openxmlformats.org/officeDocument/2006/relationships/hyperlink" Target="https://www.cdc.gov/vaccinesafety/vaccines/hepatitis-b-vaccine.html" TargetMode="External"/><Relationship Id="rId15" Type="http://schemas.openxmlformats.org/officeDocument/2006/relationships/hyperlink" Target="https://www.cdc.gov/vaccinesafety/vaccines/flu-vaccine.html" TargetMode="External"/><Relationship Id="rId23" Type="http://schemas.openxmlformats.org/officeDocument/2006/relationships/hyperlink" Target="http://worldmedicine.md/ro/main/textpage3/88" TargetMode="External"/><Relationship Id="rId28" Type="http://schemas.openxmlformats.org/officeDocument/2006/relationships/hyperlink" Target="https://jitsuvax.info/conspiracist-ideation/" TargetMode="External"/><Relationship Id="rId36" Type="http://schemas.openxmlformats.org/officeDocument/2006/relationships/hyperlink" Target="https://www.cdc.gov/vaccines/vpd/mmr/public/index.html" TargetMode="External"/><Relationship Id="rId10" Type="http://schemas.openxmlformats.org/officeDocument/2006/relationships/hyperlink" Target="https://www.who.int/news-room/fact-sheets/detail/cervical-cancer" TargetMode="External"/><Relationship Id="rId19" Type="http://schemas.openxmlformats.org/officeDocument/2006/relationships/hyperlink" Target="https://www.gavi.org/vaccineswork/how-effective-are-covid-19-vaccines-real-world?gclid=Cj0KCQjww4-hBhCtARIsAC9gR3bgf6gkX_cuJ9KVDAJ5l0Fwu2pU7PUoTZlBPPXv4KfxXu28BG6BvlIaAnizEALw_wcB" TargetMode="External"/><Relationship Id="rId31" Type="http://schemas.openxmlformats.org/officeDocument/2006/relationships/hyperlink" Target="https://www.immunology.org/sites/default/files/2022-10/BSI_GuidetoCOVIDvaccinations_Oct22.pdf" TargetMode="External"/><Relationship Id="rId4" Type="http://schemas.openxmlformats.org/officeDocument/2006/relationships/hyperlink" Target="https://www.who.int/news-room/fact-sheets/detail/hepatitis-b#:~:text=A%20safe%20and%20effective%20vaccine,chronic%20disease%20and%20liver%20cancer." TargetMode="External"/><Relationship Id="rId9" Type="http://schemas.openxmlformats.org/officeDocument/2006/relationships/hyperlink" Target="https://www.who.int/teams/health-product-policy-and-standards/standards-and-specifications/vaccine-standardization/human-papillomavirus" TargetMode="External"/><Relationship Id="rId14" Type="http://schemas.openxmlformats.org/officeDocument/2006/relationships/hyperlink" Target="https://www.who.int/news-room/fact-sheets/detail/influenza-(seasonal)" TargetMode="External"/><Relationship Id="rId22" Type="http://schemas.openxmlformats.org/officeDocument/2006/relationships/hyperlink" Target="https://www.salute.gov.it/portale/vaccinazioni/dettaglioContenutiVaccinazioni.jsp?lingua=italiano&amp;id=4829&amp;area=vaccinazioni&amp;menu=vuoto" TargetMode="External"/><Relationship Id="rId27" Type="http://schemas.openxmlformats.org/officeDocument/2006/relationships/hyperlink" Target="https://jitsuvax.info/distrust/" TargetMode="External"/><Relationship Id="rId30" Type="http://schemas.openxmlformats.org/officeDocument/2006/relationships/hyperlink" Target="https://www.who.int/news-room/feature-stories/detail/safety-of-covid-19-vaccines" TargetMode="External"/><Relationship Id="rId35" Type="http://schemas.openxmlformats.org/officeDocument/2006/relationships/hyperlink" Target="https://www.nhs.uk/conditions/rubella/" TargetMode="External"/></Relationships>
</file>

<file path=ppt/slides/_rels/slide141.xml.rels><?xml version="1.0" encoding="UTF-8" standalone="yes"?>
<Relationships xmlns="http://schemas.openxmlformats.org/package/2006/relationships"><Relationship Id="rId8" Type="http://schemas.openxmlformats.org/officeDocument/2006/relationships/hyperlink" Target="https://www.nhs.uk/conditions/meningitis/" TargetMode="External"/><Relationship Id="rId3" Type="http://schemas.openxmlformats.org/officeDocument/2006/relationships/hyperlink" Target="https://www.nhs.uk/conditions/polio/" TargetMode="External"/><Relationship Id="rId7" Type="http://schemas.openxmlformats.org/officeDocument/2006/relationships/hyperlink" Target="https://www.cdc.gov/pneumococcal/index.html#:~:text=Pneumococcal%20%5Bnoo%2Dmuh%2DKOK,to%20help%20prevent%20pneumococcal%20disease." TargetMode="External"/><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hyperlink" Target="https://www.nhs.uk/conditions/vaccinations/pneumococcal-vaccination/" TargetMode="External"/><Relationship Id="rId5" Type="http://schemas.openxmlformats.org/officeDocument/2006/relationships/hyperlink" Target="https://portal.e-lfh.org.uk/Catalogue/Index?HierarchyId=0_39333&amp;programmeId=39333" TargetMode="External"/><Relationship Id="rId4" Type="http://schemas.openxmlformats.org/officeDocument/2006/relationships/hyperlink" Target="https://www.who.int/news-room/fact-sheets/detail/poliomyelitis" TargetMode="External"/><Relationship Id="rId9" Type="http://schemas.openxmlformats.org/officeDocument/2006/relationships/hyperlink" Target="https://www.cdc.gov/meningitis/bacterial.html"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8.png"/><Relationship Id="rId12"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0.png"/><Relationship Id="rId3" Type="http://schemas.openxmlformats.org/officeDocument/2006/relationships/image" Target="../media/image1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17.png"/><Relationship Id="rId5" Type="http://schemas.openxmlformats.org/officeDocument/2006/relationships/image" Target="../media/image22.png"/><Relationship Id="rId10" Type="http://schemas.openxmlformats.org/officeDocument/2006/relationships/image" Target="../media/image16.png"/><Relationship Id="rId4" Type="http://schemas.openxmlformats.org/officeDocument/2006/relationships/image" Target="../media/image21.png"/><Relationship Id="rId9" Type="http://schemas.openxmlformats.org/officeDocument/2006/relationships/image" Target="../media/image15.png"/><Relationship Id="rId1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06_0.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slide" Target="slide110.xml"/><Relationship Id="rId5" Type="http://schemas.openxmlformats.org/officeDocument/2006/relationships/slide" Target="slide101.xml"/><Relationship Id="rId4" Type="http://schemas.openxmlformats.org/officeDocument/2006/relationships/slide" Target="slide96.xml"/></Relationships>
</file>

<file path=ppt/slides/_rels/slide4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slide" Target="slide117.xml"/><Relationship Id="rId7" Type="http://schemas.openxmlformats.org/officeDocument/2006/relationships/slide" Target="slide137.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slide" Target="slide134.xml"/><Relationship Id="rId5" Type="http://schemas.openxmlformats.org/officeDocument/2006/relationships/slide" Target="slide131.xml"/><Relationship Id="rId4" Type="http://schemas.openxmlformats.org/officeDocument/2006/relationships/slide" Target="slide1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hyperlink" Target="http://drive.google.com/file/d/1o-1AJ5xFSNRFEZBzBWeYjbQxG5BV4BKD/view"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8" Type="http://schemas.openxmlformats.org/officeDocument/2006/relationships/slide" Target="slide124.xml"/><Relationship Id="rId13" Type="http://schemas.openxmlformats.org/officeDocument/2006/relationships/slide" Target="slide28.xml"/><Relationship Id="rId18" Type="http://schemas.openxmlformats.org/officeDocument/2006/relationships/slide" Target="slide45.xml"/><Relationship Id="rId3" Type="http://schemas.openxmlformats.org/officeDocument/2006/relationships/slide" Target="slide90.xml"/><Relationship Id="rId21" Type="http://schemas.openxmlformats.org/officeDocument/2006/relationships/slide" Target="slide55.xml"/><Relationship Id="rId7" Type="http://schemas.openxmlformats.org/officeDocument/2006/relationships/slide" Target="slide117.xml"/><Relationship Id="rId12" Type="http://schemas.openxmlformats.org/officeDocument/2006/relationships/slide" Target="slide17.xml"/><Relationship Id="rId17" Type="http://schemas.openxmlformats.org/officeDocument/2006/relationships/slide" Target="slide42.xml"/><Relationship Id="rId25" Type="http://schemas.openxmlformats.org/officeDocument/2006/relationships/slide" Target="slide140.xml"/><Relationship Id="rId2" Type="http://schemas.openxmlformats.org/officeDocument/2006/relationships/notesSlide" Target="../notesSlides/notesSlide6.xml"/><Relationship Id="rId16" Type="http://schemas.openxmlformats.org/officeDocument/2006/relationships/slide" Target="slide39.xml"/><Relationship Id="rId20" Type="http://schemas.openxmlformats.org/officeDocument/2006/relationships/slide" Target="slide52.xml"/><Relationship Id="rId1" Type="http://schemas.openxmlformats.org/officeDocument/2006/relationships/slideLayout" Target="../slideLayouts/slideLayout2.xml"/><Relationship Id="rId6" Type="http://schemas.openxmlformats.org/officeDocument/2006/relationships/slide" Target="slide110.xml"/><Relationship Id="rId11" Type="http://schemas.openxmlformats.org/officeDocument/2006/relationships/slide" Target="slide137.xml"/><Relationship Id="rId24" Type="http://schemas.openxmlformats.org/officeDocument/2006/relationships/slide" Target="slide74.xml"/><Relationship Id="rId5" Type="http://schemas.openxmlformats.org/officeDocument/2006/relationships/slide" Target="slide101.xml"/><Relationship Id="rId15" Type="http://schemas.openxmlformats.org/officeDocument/2006/relationships/slide" Target="slide36.xml"/><Relationship Id="rId23" Type="http://schemas.openxmlformats.org/officeDocument/2006/relationships/slide" Target="slide73.xml"/><Relationship Id="rId10" Type="http://schemas.openxmlformats.org/officeDocument/2006/relationships/slide" Target="slide134.xml"/><Relationship Id="rId19" Type="http://schemas.openxmlformats.org/officeDocument/2006/relationships/slide" Target="slide48.xml"/><Relationship Id="rId4" Type="http://schemas.openxmlformats.org/officeDocument/2006/relationships/slide" Target="slide96.xml"/><Relationship Id="rId9" Type="http://schemas.openxmlformats.org/officeDocument/2006/relationships/slide" Target="slide131.xml"/><Relationship Id="rId14" Type="http://schemas.openxmlformats.org/officeDocument/2006/relationships/slide" Target="slide33.xml"/><Relationship Id="rId22" Type="http://schemas.openxmlformats.org/officeDocument/2006/relationships/slide" Target="slide61.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hyperlink" Target="https://www.who.int/emergencies/diseases/novel-coronavirus-2019/covid-19-vaccines/explainers" TargetMode="External"/><Relationship Id="rId3" Type="http://schemas.openxmlformats.org/officeDocument/2006/relationships/hyperlink" Target="https://jitsuvax.info/discover/" TargetMode="External"/><Relationship Id="rId7" Type="http://schemas.openxmlformats.org/officeDocument/2006/relationships/hyperlink" Target="https://vaccineknowledge.ox.ac.uk/home"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hyperlink" Target="https://www.immunology.org/public-information/vaccine-resources" TargetMode="External"/><Relationship Id="rId5" Type="http://schemas.openxmlformats.org/officeDocument/2006/relationships/hyperlink" Target="https://www.immunology.org/sites/default/files/2022-10/BSI_GuidetoCOVIDvaccinations_Oct22.pdf" TargetMode="External"/><Relationship Id="rId4" Type="http://schemas.openxmlformats.org/officeDocument/2006/relationships/hyperlink" Target="https://apps.who.int/iris/handle/10665/343301" TargetMode="External"/><Relationship Id="rId9" Type="http://schemas.openxmlformats.org/officeDocument/2006/relationships/hyperlink" Target="https://wellcome.org/what-we-do/infectious-disease/coronavirus-covid-19/covid-19-vaccines-information-hub#how-do-the-vaccines-work?-650e"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84.png"/><Relationship Id="rId4" Type="http://schemas.openxmlformats.org/officeDocument/2006/relationships/image" Target="../media/image83.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5.png"/><Relationship Id="rId7" Type="http://schemas.openxmlformats.org/officeDocument/2006/relationships/image" Target="../media/image84.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78.png"/></Relationships>
</file>

<file path=ppt/slides/_rels/slide9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sp>
        <p:nvSpPr>
          <p:cNvPr id="80" name="Google Shape;80;p5"/>
          <p:cNvSpPr txBox="1">
            <a:spLocks noGrp="1"/>
          </p:cNvSpPr>
          <p:nvPr>
            <p:ph type="ctrTitle"/>
          </p:nvPr>
        </p:nvSpPr>
        <p:spPr>
          <a:xfrm>
            <a:off x="748650" y="116643"/>
            <a:ext cx="7646700" cy="3945057"/>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ct val="111111"/>
              <a:buNone/>
            </a:pPr>
            <a:br>
              <a:rPr lang="es-ES" sz="4500" dirty="0"/>
            </a:br>
            <a:br>
              <a:rPr lang="es-ES" sz="4500" dirty="0"/>
            </a:br>
            <a:br>
              <a:rPr lang="es-ES" sz="4500" dirty="0"/>
            </a:br>
            <a:br>
              <a:rPr lang="es-ES" sz="4500" dirty="0"/>
            </a:br>
            <a:br>
              <a:rPr lang="es-ES" sz="4500" dirty="0"/>
            </a:br>
            <a:br>
              <a:rPr lang="es-ES" sz="4500" dirty="0"/>
            </a:br>
            <a:br>
              <a:rPr lang="es-ES" sz="4500" dirty="0"/>
            </a:br>
            <a:br>
              <a:rPr lang="es-ES" sz="4500" dirty="0"/>
            </a:br>
            <a:br>
              <a:rPr lang="es-ES" sz="4500" dirty="0"/>
            </a:br>
            <a:br>
              <a:rPr lang="es-ES" sz="4500" dirty="0"/>
            </a:br>
            <a:endParaRPr sz="4500" dirty="0"/>
          </a:p>
          <a:p>
            <a:pPr marL="0" lvl="0" indent="0" algn="ctr" rtl="0">
              <a:lnSpc>
                <a:spcPct val="100000"/>
              </a:lnSpc>
              <a:spcBef>
                <a:spcPts val="0"/>
              </a:spcBef>
              <a:spcAft>
                <a:spcPts val="0"/>
              </a:spcAft>
              <a:buSzPct val="111111"/>
              <a:buNone/>
            </a:pPr>
            <a:r>
              <a:rPr lang="es-ES" sz="4500" noProof="0" dirty="0"/>
              <a:t>Curso eLearning</a:t>
            </a:r>
            <a:br>
              <a:rPr lang="es-ES" sz="2000" noProof="0" dirty="0"/>
            </a:br>
            <a:r>
              <a:rPr lang="es-ES" sz="4500" b="1" noProof="0" dirty="0"/>
              <a:t>La salud en los centros penitenciarios: vacunación para trabajadores de prisiones</a:t>
            </a:r>
          </a:p>
        </p:txBody>
      </p:sp>
      <p:pic>
        <p:nvPicPr>
          <p:cNvPr id="81" name="Google Shape;81;p5"/>
          <p:cNvPicPr preferRelativeResize="0"/>
          <p:nvPr/>
        </p:nvPicPr>
        <p:blipFill rotWithShape="1">
          <a:blip r:embed="rId3">
            <a:alphaModFix/>
          </a:blip>
          <a:srcRect/>
          <a:stretch/>
        </p:blipFill>
        <p:spPr>
          <a:xfrm>
            <a:off x="8380999" y="4442696"/>
            <a:ext cx="705425" cy="638403"/>
          </a:xfrm>
          <a:prstGeom prst="rect">
            <a:avLst/>
          </a:prstGeom>
          <a:noFill/>
          <a:ln>
            <a:noFill/>
          </a:ln>
        </p:spPr>
      </p:pic>
      <p:pic>
        <p:nvPicPr>
          <p:cNvPr id="82" name="Google Shape;82;p5"/>
          <p:cNvPicPr preferRelativeResize="0"/>
          <p:nvPr/>
        </p:nvPicPr>
        <p:blipFill rotWithShape="1">
          <a:blip r:embed="rId4">
            <a:alphaModFix/>
          </a:blip>
          <a:srcRect/>
          <a:stretch/>
        </p:blipFill>
        <p:spPr>
          <a:xfrm>
            <a:off x="5721617" y="4636420"/>
            <a:ext cx="554795" cy="402286"/>
          </a:xfrm>
          <a:prstGeom prst="rect">
            <a:avLst/>
          </a:prstGeom>
          <a:noFill/>
          <a:ln>
            <a:noFill/>
          </a:ln>
        </p:spPr>
      </p:pic>
      <p:pic>
        <p:nvPicPr>
          <p:cNvPr id="83" name="Google Shape;83;p5"/>
          <p:cNvPicPr preferRelativeResize="0"/>
          <p:nvPr/>
        </p:nvPicPr>
        <p:blipFill rotWithShape="1">
          <a:blip r:embed="rId5">
            <a:alphaModFix/>
          </a:blip>
          <a:srcRect/>
          <a:stretch/>
        </p:blipFill>
        <p:spPr>
          <a:xfrm>
            <a:off x="5212383" y="4614688"/>
            <a:ext cx="439112" cy="445759"/>
          </a:xfrm>
          <a:prstGeom prst="rect">
            <a:avLst/>
          </a:prstGeom>
          <a:noFill/>
          <a:ln>
            <a:noFill/>
          </a:ln>
        </p:spPr>
      </p:pic>
      <p:pic>
        <p:nvPicPr>
          <p:cNvPr id="84" name="Google Shape;84;p5"/>
          <p:cNvPicPr preferRelativeResize="0"/>
          <p:nvPr/>
        </p:nvPicPr>
        <p:blipFill rotWithShape="1">
          <a:blip r:embed="rId6">
            <a:alphaModFix/>
          </a:blip>
          <a:srcRect/>
          <a:stretch/>
        </p:blipFill>
        <p:spPr>
          <a:xfrm>
            <a:off x="3921749" y="4655758"/>
            <a:ext cx="1238076" cy="378559"/>
          </a:xfrm>
          <a:prstGeom prst="rect">
            <a:avLst/>
          </a:prstGeom>
          <a:noFill/>
          <a:ln>
            <a:noFill/>
          </a:ln>
        </p:spPr>
      </p:pic>
      <p:pic>
        <p:nvPicPr>
          <p:cNvPr id="85" name="Google Shape;85;p5"/>
          <p:cNvPicPr preferRelativeResize="0"/>
          <p:nvPr/>
        </p:nvPicPr>
        <p:blipFill rotWithShape="1">
          <a:blip r:embed="rId7">
            <a:alphaModFix/>
          </a:blip>
          <a:srcRect/>
          <a:stretch/>
        </p:blipFill>
        <p:spPr>
          <a:xfrm>
            <a:off x="2832848" y="4616051"/>
            <a:ext cx="960134" cy="443030"/>
          </a:xfrm>
          <a:prstGeom prst="rect">
            <a:avLst/>
          </a:prstGeom>
          <a:noFill/>
          <a:ln>
            <a:noFill/>
          </a:ln>
        </p:spPr>
      </p:pic>
      <p:pic>
        <p:nvPicPr>
          <p:cNvPr id="86" name="Google Shape;86;p5"/>
          <p:cNvPicPr preferRelativeResize="0"/>
          <p:nvPr/>
        </p:nvPicPr>
        <p:blipFill rotWithShape="1">
          <a:blip r:embed="rId8">
            <a:alphaModFix/>
          </a:blip>
          <a:srcRect/>
          <a:stretch/>
        </p:blipFill>
        <p:spPr>
          <a:xfrm>
            <a:off x="1789195" y="4686836"/>
            <a:ext cx="960134" cy="347483"/>
          </a:xfrm>
          <a:prstGeom prst="rect">
            <a:avLst/>
          </a:prstGeom>
          <a:noFill/>
          <a:ln>
            <a:noFill/>
          </a:ln>
        </p:spPr>
      </p:pic>
      <p:pic>
        <p:nvPicPr>
          <p:cNvPr id="87" name="Google Shape;87;p5"/>
          <p:cNvPicPr preferRelativeResize="0"/>
          <p:nvPr/>
        </p:nvPicPr>
        <p:blipFill rotWithShape="1">
          <a:blip r:embed="rId9">
            <a:alphaModFix/>
          </a:blip>
          <a:srcRect/>
          <a:stretch/>
        </p:blipFill>
        <p:spPr>
          <a:xfrm>
            <a:off x="1371781" y="4659430"/>
            <a:ext cx="380187" cy="402295"/>
          </a:xfrm>
          <a:prstGeom prst="rect">
            <a:avLst/>
          </a:prstGeom>
          <a:noFill/>
          <a:ln>
            <a:noFill/>
          </a:ln>
        </p:spPr>
      </p:pic>
      <p:pic>
        <p:nvPicPr>
          <p:cNvPr id="88" name="Google Shape;88;p5"/>
          <p:cNvPicPr preferRelativeResize="0"/>
          <p:nvPr/>
        </p:nvPicPr>
        <p:blipFill rotWithShape="1">
          <a:blip r:embed="rId10">
            <a:alphaModFix/>
          </a:blip>
          <a:srcRect/>
          <a:stretch/>
        </p:blipFill>
        <p:spPr>
          <a:xfrm>
            <a:off x="660303" y="4648298"/>
            <a:ext cx="628267" cy="378559"/>
          </a:xfrm>
          <a:prstGeom prst="rect">
            <a:avLst/>
          </a:prstGeom>
          <a:noFill/>
          <a:ln>
            <a:noFill/>
          </a:ln>
        </p:spPr>
      </p:pic>
      <p:pic>
        <p:nvPicPr>
          <p:cNvPr id="89" name="Google Shape;89;p5"/>
          <p:cNvPicPr preferRelativeResize="0"/>
          <p:nvPr/>
        </p:nvPicPr>
        <p:blipFill rotWithShape="1">
          <a:blip r:embed="rId11">
            <a:alphaModFix/>
          </a:blip>
          <a:srcRect/>
          <a:stretch/>
        </p:blipFill>
        <p:spPr>
          <a:xfrm>
            <a:off x="103288" y="4541088"/>
            <a:ext cx="439110" cy="472135"/>
          </a:xfrm>
          <a:prstGeom prst="rect">
            <a:avLst/>
          </a:prstGeom>
          <a:noFill/>
          <a:ln>
            <a:noFill/>
          </a:ln>
        </p:spPr>
      </p:pic>
      <p:pic>
        <p:nvPicPr>
          <p:cNvPr id="90" name="Google Shape;90;p5" descr="Logo&#10;&#10;Description automatically generated"/>
          <p:cNvPicPr preferRelativeResize="0"/>
          <p:nvPr/>
        </p:nvPicPr>
        <p:blipFill rotWithShape="1">
          <a:blip r:embed="rId12">
            <a:alphaModFix/>
          </a:blip>
          <a:srcRect/>
          <a:stretch/>
        </p:blipFill>
        <p:spPr>
          <a:xfrm>
            <a:off x="6346513" y="4608975"/>
            <a:ext cx="460019" cy="472125"/>
          </a:xfrm>
          <a:prstGeom prst="rect">
            <a:avLst/>
          </a:prstGeom>
          <a:noFill/>
          <a:ln>
            <a:noFill/>
          </a:ln>
        </p:spPr>
      </p:pic>
      <p:pic>
        <p:nvPicPr>
          <p:cNvPr id="91" name="Google Shape;91;p5"/>
          <p:cNvPicPr preferRelativeResize="0"/>
          <p:nvPr/>
        </p:nvPicPr>
        <p:blipFill rotWithShape="1">
          <a:blip r:embed="rId13">
            <a:alphaModFix/>
          </a:blip>
          <a:srcRect/>
          <a:stretch/>
        </p:blipFill>
        <p:spPr>
          <a:xfrm>
            <a:off x="6942000" y="4648288"/>
            <a:ext cx="1362800" cy="378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54"/>
        <p:cNvGrpSpPr/>
        <p:nvPr/>
      </p:nvGrpSpPr>
      <p:grpSpPr>
        <a:xfrm>
          <a:off x="0" y="0"/>
          <a:ext cx="0" cy="0"/>
          <a:chOff x="0" y="0"/>
          <a:chExt cx="0" cy="0"/>
        </a:xfrm>
      </p:grpSpPr>
      <p:sp>
        <p:nvSpPr>
          <p:cNvPr id="155" name="Google Shape;155;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Cuestionario de evaluación de conocimientos</a:t>
            </a:r>
          </a:p>
          <a:p>
            <a:pPr marL="0" lvl="0" indent="0" algn="ctr" rtl="0">
              <a:lnSpc>
                <a:spcPct val="100000"/>
              </a:lnSpc>
              <a:spcBef>
                <a:spcPts val="0"/>
              </a:spcBef>
              <a:spcAft>
                <a:spcPts val="0"/>
              </a:spcAft>
              <a:buSzPct val="111111"/>
              <a:buNone/>
            </a:pPr>
            <a:endParaRPr lang="es-ES" b="1" noProof="0" dirty="0"/>
          </a:p>
        </p:txBody>
      </p:sp>
      <p:sp>
        <p:nvSpPr>
          <p:cNvPr id="156" name="Google Shape;156;p14"/>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40000"/>
              </a:lnSpc>
              <a:spcBef>
                <a:spcPts val="0"/>
              </a:spcBef>
              <a:spcAft>
                <a:spcPts val="0"/>
              </a:spcAft>
              <a:buSzPct val="117936"/>
              <a:buNone/>
            </a:pPr>
            <a:r>
              <a:rPr lang="es-ES" sz="1650" noProof="0" dirty="0"/>
              <a:t>7. El VPH no presenta síntomas, lo que significa que las personas pueden no saber que son portadoras de la infección. (</a:t>
            </a:r>
            <a:r>
              <a:rPr lang="es-ES" sz="1650" b="1" noProof="0" dirty="0"/>
              <a:t>Verdadero</a:t>
            </a:r>
            <a:r>
              <a:rPr lang="es-ES" sz="1650" noProof="0" dirty="0"/>
              <a:t>/Falso)</a:t>
            </a:r>
          </a:p>
          <a:p>
            <a:pPr marL="457200" lvl="0" indent="0" algn="l" rtl="0">
              <a:lnSpc>
                <a:spcPct val="140000"/>
              </a:lnSpc>
              <a:spcBef>
                <a:spcPts val="800"/>
              </a:spcBef>
              <a:spcAft>
                <a:spcPts val="0"/>
              </a:spcAft>
              <a:buSzPct val="117936"/>
              <a:buNone/>
            </a:pPr>
            <a:endParaRPr lang="es-ES" sz="1650" noProof="0" dirty="0"/>
          </a:p>
          <a:p>
            <a:pPr marL="0" lvl="0" indent="0" algn="l" rtl="0">
              <a:lnSpc>
                <a:spcPct val="140000"/>
              </a:lnSpc>
              <a:spcBef>
                <a:spcPts val="800"/>
              </a:spcBef>
              <a:spcAft>
                <a:spcPts val="0"/>
              </a:spcAft>
              <a:buSzPct val="117936"/>
              <a:buNone/>
            </a:pPr>
            <a:r>
              <a:rPr lang="es-ES" sz="1650" noProof="0" dirty="0"/>
              <a:t>8. El VPH solo provoca cáncer de útero, por lo que no afecta  los hombres. (Verdadero/</a:t>
            </a:r>
            <a:r>
              <a:rPr lang="es-ES" sz="1650" b="1" noProof="0" dirty="0"/>
              <a:t>Falso</a:t>
            </a:r>
            <a:r>
              <a:rPr lang="es-ES" sz="1650" noProof="0" dirty="0"/>
              <a:t>)</a:t>
            </a:r>
          </a:p>
          <a:p>
            <a:pPr marL="457200" lvl="0" indent="0" algn="l" rtl="0">
              <a:lnSpc>
                <a:spcPct val="140000"/>
              </a:lnSpc>
              <a:spcBef>
                <a:spcPts val="800"/>
              </a:spcBef>
              <a:spcAft>
                <a:spcPts val="0"/>
              </a:spcAft>
              <a:buSzPct val="117936"/>
              <a:buNone/>
            </a:pPr>
            <a:endParaRPr lang="es-ES" sz="1650" noProof="0" dirty="0"/>
          </a:p>
          <a:p>
            <a:pPr marL="0" lvl="0" indent="0" algn="l" rtl="0">
              <a:lnSpc>
                <a:spcPct val="140000"/>
              </a:lnSpc>
              <a:spcBef>
                <a:spcPts val="800"/>
              </a:spcBef>
              <a:spcAft>
                <a:spcPts val="0"/>
              </a:spcAft>
              <a:buSzPct val="117936"/>
              <a:buNone/>
            </a:pPr>
            <a:r>
              <a:rPr lang="es-ES" sz="1650" noProof="0" dirty="0"/>
              <a:t>9. ¿Por qué se contagia la gripe (influenza) con mayor rapidez en los centros penitenciarios?</a:t>
            </a:r>
          </a:p>
          <a:p>
            <a:pPr marL="914400" lvl="1" indent="-325531" algn="l" rtl="0">
              <a:lnSpc>
                <a:spcPct val="140000"/>
              </a:lnSpc>
              <a:spcBef>
                <a:spcPts val="800"/>
              </a:spcBef>
              <a:spcAft>
                <a:spcPts val="0"/>
              </a:spcAft>
              <a:buSzPct val="100000"/>
              <a:buAutoNum type="alphaLcPeriod"/>
            </a:pPr>
            <a:r>
              <a:rPr lang="es-ES" sz="1650" noProof="0" dirty="0"/>
              <a:t>Porque gran parte de la población reclusa son hombres.</a:t>
            </a:r>
          </a:p>
          <a:p>
            <a:pPr marL="914400" lvl="1" indent="-325531" algn="l" rtl="0">
              <a:lnSpc>
                <a:spcPct val="140000"/>
              </a:lnSpc>
              <a:spcBef>
                <a:spcPts val="0"/>
              </a:spcBef>
              <a:spcAft>
                <a:spcPts val="0"/>
              </a:spcAft>
              <a:buSzPct val="100000"/>
              <a:buAutoNum type="alphaLcPeriod"/>
            </a:pPr>
            <a:r>
              <a:rPr lang="es-ES" sz="1650" b="1" noProof="0" dirty="0"/>
              <a:t>Porque las personas internas en un centro penitenciario viven muy cerca unas de otras y a menudo comparten celdas en las que la circulación del aire (ventilación) es</a:t>
            </a:r>
            <a:r>
              <a:rPr lang="es-ES" sz="1650" b="1" baseline="0" noProof="0" dirty="0"/>
              <a:t> deficiente</a:t>
            </a:r>
            <a:r>
              <a:rPr lang="es-ES" sz="1650" b="1" noProof="0" dirty="0"/>
              <a:t>. </a:t>
            </a:r>
          </a:p>
          <a:p>
            <a:pPr marL="914400" lvl="1" indent="-325531" algn="l" rtl="0">
              <a:lnSpc>
                <a:spcPct val="140000"/>
              </a:lnSpc>
              <a:spcBef>
                <a:spcPts val="0"/>
              </a:spcBef>
              <a:spcAft>
                <a:spcPts val="0"/>
              </a:spcAft>
              <a:buSzPct val="100000"/>
              <a:buAutoNum type="alphaLcPeriod"/>
            </a:pPr>
            <a:r>
              <a:rPr lang="es-ES" sz="1650" noProof="0" dirty="0"/>
              <a:t>Porque en general en las cárceles hace frío. </a:t>
            </a:r>
          </a:p>
          <a:p>
            <a:pPr marL="457200" lvl="0" indent="0" algn="l" rtl="0">
              <a:lnSpc>
                <a:spcPct val="140000"/>
              </a:lnSpc>
              <a:spcBef>
                <a:spcPts val="800"/>
              </a:spcBef>
              <a:spcAft>
                <a:spcPts val="800"/>
              </a:spcAft>
              <a:buSzPct val="117936"/>
              <a:buNone/>
            </a:pPr>
            <a:endParaRPr lang="es-ES" sz="1650" noProof="0" dirty="0"/>
          </a:p>
        </p:txBody>
      </p:sp>
      <p:sp>
        <p:nvSpPr>
          <p:cNvPr id="157" name="Google Shape;157;p14"/>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98"/>
        <p:cNvGrpSpPr/>
        <p:nvPr/>
      </p:nvGrpSpPr>
      <p:grpSpPr>
        <a:xfrm>
          <a:off x="0" y="0"/>
          <a:ext cx="0" cy="0"/>
          <a:chOff x="0" y="0"/>
          <a:chExt cx="0" cy="0"/>
        </a:xfrm>
      </p:grpSpPr>
      <p:sp>
        <p:nvSpPr>
          <p:cNvPr id="999" name="Google Shape;999;p10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Evaluación: cuestionario (respuestas)</a:t>
            </a:r>
          </a:p>
        </p:txBody>
      </p:sp>
      <p:sp>
        <p:nvSpPr>
          <p:cNvPr id="1000" name="Google Shape;1000;p104"/>
          <p:cNvSpPr txBox="1">
            <a:spLocks noGrp="1"/>
          </p:cNvSpPr>
          <p:nvPr>
            <p:ph type="body" idx="1"/>
          </p:nvPr>
        </p:nvSpPr>
        <p:spPr>
          <a:xfrm>
            <a:off x="311700" y="1152475"/>
            <a:ext cx="8520600" cy="3721800"/>
          </a:xfrm>
          <a:prstGeom prst="rect">
            <a:avLst/>
          </a:prstGeom>
          <a:noFill/>
          <a:ln>
            <a:noFill/>
          </a:ln>
        </p:spPr>
        <p:txBody>
          <a:bodyPr spcFirstLastPara="1" wrap="square" lIns="91425" tIns="91425" rIns="91425" bIns="91425" anchor="t" anchorCtr="0">
            <a:normAutofit/>
          </a:bodyPr>
          <a:lstStyle/>
          <a:p>
            <a:pPr marL="457200" lvl="0" indent="-317500" algn="l" rtl="0">
              <a:lnSpc>
                <a:spcPct val="115000"/>
              </a:lnSpc>
              <a:spcBef>
                <a:spcPts val="0"/>
              </a:spcBef>
              <a:spcAft>
                <a:spcPts val="0"/>
              </a:spcAft>
              <a:buSzPts val="1400"/>
              <a:buAutoNum type="arabicPeriod"/>
            </a:pPr>
            <a:r>
              <a:rPr lang="es-ES" sz="1400" b="1" noProof="0" dirty="0">
                <a:solidFill>
                  <a:srgbClr val="444746"/>
                </a:solidFill>
              </a:rPr>
              <a:t>¡Verdadero</a:t>
            </a:r>
            <a:r>
              <a:rPr lang="es-ES" sz="1400" noProof="0" dirty="0">
                <a:solidFill>
                  <a:srgbClr val="444746"/>
                </a:solidFill>
              </a:rPr>
              <a:t>! Los glóbulos blancos (linfocitos) de memoria se desarrollan tras un encuentro con patógenos. Recorren nuestro cuerpo y se reactivan rápidamente la siguiente vez que aparece el patógeno, garantizando que no enfermemos gravemente a causa de la infección.</a:t>
            </a:r>
            <a:endParaRPr lang="es-ES" sz="1400" noProof="0" dirty="0"/>
          </a:p>
          <a:p>
            <a:pPr marL="457200" lvl="0" indent="-317500" algn="l" rtl="0">
              <a:lnSpc>
                <a:spcPct val="115000"/>
              </a:lnSpc>
              <a:spcBef>
                <a:spcPts val="2400"/>
              </a:spcBef>
              <a:spcAft>
                <a:spcPts val="0"/>
              </a:spcAft>
              <a:buSzPts val="1400"/>
              <a:buAutoNum type="arabicPeriod"/>
            </a:pPr>
            <a:r>
              <a:rPr lang="es-ES" sz="1400" b="1" noProof="0" dirty="0">
                <a:solidFill>
                  <a:srgbClr val="444746"/>
                </a:solidFill>
              </a:rPr>
              <a:t>¡Verdadero</a:t>
            </a:r>
            <a:r>
              <a:rPr lang="es-ES" sz="1400" noProof="0" dirty="0">
                <a:solidFill>
                  <a:srgbClr val="444746"/>
                </a:solidFill>
              </a:rPr>
              <a:t>! La inmunidad a una enfermedad implica que nuestro sistema inmune podrá contenerla de forma más rápida la siguiente vez que se encuentre con ella, lo que significa que el patógeno no causará una enfermedad grave y que será menos probable que contagiemos la enfermedad a otras personas.</a:t>
            </a:r>
            <a:endParaRPr lang="es-ES" sz="1400" noProof="0" dirty="0"/>
          </a:p>
          <a:p>
            <a:pPr marL="457200" lvl="0" indent="-317500" algn="l" rtl="0">
              <a:lnSpc>
                <a:spcPct val="115000"/>
              </a:lnSpc>
              <a:spcBef>
                <a:spcPts val="2400"/>
              </a:spcBef>
              <a:spcAft>
                <a:spcPts val="0"/>
              </a:spcAft>
              <a:buSzPts val="1400"/>
              <a:buAutoNum type="arabicPeriod"/>
            </a:pPr>
            <a:r>
              <a:rPr lang="es-ES" sz="1400" b="1" noProof="0" dirty="0">
                <a:solidFill>
                  <a:srgbClr val="444746"/>
                </a:solidFill>
              </a:rPr>
              <a:t>Falso</a:t>
            </a:r>
            <a:r>
              <a:rPr lang="es-ES" sz="1400" noProof="0" dirty="0">
                <a:solidFill>
                  <a:srgbClr val="444746"/>
                </a:solidFill>
              </a:rPr>
              <a:t>. La inmunidad puede durar toda nuestra vida en algunos casos, pero con el tiempo, los linfocitos de memoria envejecen y se vuelven menos efectivos a la hora de luchar contra la enfermedad.</a:t>
            </a:r>
            <a:endParaRPr lang="es-ES" sz="1400" noProof="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04"/>
        <p:cNvGrpSpPr/>
        <p:nvPr/>
      </p:nvGrpSpPr>
      <p:grpSpPr>
        <a:xfrm>
          <a:off x="0" y="0"/>
          <a:ext cx="0" cy="0"/>
          <a:chOff x="0" y="0"/>
          <a:chExt cx="0" cy="0"/>
        </a:xfrm>
      </p:grpSpPr>
      <p:sp>
        <p:nvSpPr>
          <p:cNvPr id="1005" name="Google Shape;1005;p10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s-ES" b="1" noProof="0" dirty="0"/>
              <a:t>Capítulo 3. ¿Qué son las vacunas y cómo funcionan?</a:t>
            </a:r>
          </a:p>
        </p:txBody>
      </p:sp>
      <p:sp>
        <p:nvSpPr>
          <p:cNvPr id="1006" name="Google Shape;1006;p10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s-ES" noProof="0" dirty="0"/>
              <a:t>Como acabamos de ver, la exposición a un virus o a una bacteria nos permite, en general, desarrollar inmunidad en forma de leucocitos de memoria, que nos protegerán rápidamente si, en un futuro, nos encontramos de nuevo con ese mismo virus o bacteria, de forma que no lleguemos a enfermar. Sin embargo, la primera vez que nuestro sistema inmune se encuentra con este virus o bacteria, podemos enfermar gravemente. En algunos casos, los síntomas pueden ser muy graves, con consecuencias también muy graves. </a:t>
            </a:r>
          </a:p>
          <a:p>
            <a:pPr marL="0" lvl="0" indent="0" algn="l" rtl="0">
              <a:lnSpc>
                <a:spcPct val="115000"/>
              </a:lnSpc>
              <a:spcBef>
                <a:spcPts val="1200"/>
              </a:spcBef>
              <a:spcAft>
                <a:spcPts val="0"/>
              </a:spcAft>
              <a:buSzPts val="1800"/>
              <a:buNone/>
            </a:pPr>
            <a:endParaRPr lang="es-ES" noProof="0" dirty="0"/>
          </a:p>
          <a:p>
            <a:pPr marL="0" lvl="0" indent="0" algn="l" rtl="0">
              <a:lnSpc>
                <a:spcPct val="115000"/>
              </a:lnSpc>
              <a:spcBef>
                <a:spcPts val="1200"/>
              </a:spcBef>
              <a:spcAft>
                <a:spcPts val="1200"/>
              </a:spcAft>
              <a:buSzPts val="1800"/>
              <a:buNone/>
            </a:pPr>
            <a:endParaRPr lang="es-ES" i="1" noProof="0" dirty="0"/>
          </a:p>
        </p:txBody>
      </p:sp>
      <p:sp>
        <p:nvSpPr>
          <p:cNvPr id="1007" name="Google Shape;1007;p10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11"/>
        <p:cNvGrpSpPr/>
        <p:nvPr/>
      </p:nvGrpSpPr>
      <p:grpSpPr>
        <a:xfrm>
          <a:off x="0" y="0"/>
          <a:ext cx="0" cy="0"/>
          <a:chOff x="0" y="0"/>
          <a:chExt cx="0" cy="0"/>
        </a:xfrm>
      </p:grpSpPr>
      <p:sp>
        <p:nvSpPr>
          <p:cNvPr id="1012" name="Google Shape;1012;p10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s-ES" b="1" noProof="0" dirty="0"/>
              <a:t>Capítulo 3. ¿Qué son las vacunas y cómo funcionan?</a:t>
            </a:r>
          </a:p>
        </p:txBody>
      </p:sp>
      <p:sp>
        <p:nvSpPr>
          <p:cNvPr id="1013" name="Google Shape;1013;p10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ts val="1800"/>
              <a:buNone/>
            </a:pPr>
            <a:r>
              <a:rPr lang="es-ES" b="1" noProof="0" dirty="0"/>
              <a:t>La vacunación </a:t>
            </a:r>
            <a:r>
              <a:rPr lang="es-ES" noProof="0" dirty="0"/>
              <a:t>es la forma más segura de conseguir inmunidad frente a un patógeno con el que el cuerpo aún no se haya encontrado.</a:t>
            </a:r>
          </a:p>
          <a:p>
            <a:pPr marL="0" lvl="0" indent="0" algn="l" rtl="0">
              <a:lnSpc>
                <a:spcPct val="115000"/>
              </a:lnSpc>
              <a:spcBef>
                <a:spcPts val="0"/>
              </a:spcBef>
              <a:spcAft>
                <a:spcPts val="0"/>
              </a:spcAft>
              <a:buSzPts val="1800"/>
              <a:buNone/>
            </a:pPr>
            <a:endParaRPr lang="es-ES" noProof="0" dirty="0"/>
          </a:p>
          <a:p>
            <a:pPr marL="0" lvl="0" indent="0" algn="l" rtl="0">
              <a:lnSpc>
                <a:spcPct val="115000"/>
              </a:lnSpc>
              <a:spcBef>
                <a:spcPts val="0"/>
              </a:spcBef>
              <a:spcAft>
                <a:spcPts val="0"/>
              </a:spcAft>
              <a:buSzPts val="1800"/>
              <a:buNone/>
            </a:pPr>
            <a:r>
              <a:rPr lang="es-ES" noProof="0" dirty="0"/>
              <a:t>Las vacunas contienen una </a:t>
            </a:r>
            <a:r>
              <a:rPr lang="es-ES" b="1" noProof="0" dirty="0"/>
              <a:t>forma inocua </a:t>
            </a:r>
            <a:r>
              <a:rPr lang="es-ES" noProof="0" dirty="0"/>
              <a:t>del patógeno que causa la enfermedad contra la que protegen o de la que inmunizan. Puede tratarse de una bacteria o de un virus muerto o muy debilitado, o de una parte de la bacteria o del virus incapaz de atacar a las células del cuerpo. Cuando las células de nuestro sistema inmune se encuentra con el patógeno desarrollan </a:t>
            </a:r>
            <a:r>
              <a:rPr lang="es-ES" b="1" noProof="0" dirty="0"/>
              <a:t>linfocitos de memoria</a:t>
            </a:r>
            <a:r>
              <a:rPr lang="es-ES" noProof="0" dirty="0"/>
              <a:t>. Dado que lo que contiene la vacuna es una forma no dañina del patógeno, este no puede destruir nuestras células ni hacernos enfermar, pero sí desencadenar una reacción inmune frente a él, protegiéndonos así de las formas graves de la enfermedad cuando nos lo volvamos a encontrar en el futuro.</a:t>
            </a:r>
          </a:p>
        </p:txBody>
      </p:sp>
      <p:sp>
        <p:nvSpPr>
          <p:cNvPr id="1014" name="Google Shape;1014;p10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18"/>
        <p:cNvGrpSpPr/>
        <p:nvPr/>
      </p:nvGrpSpPr>
      <p:grpSpPr>
        <a:xfrm>
          <a:off x="0" y="0"/>
          <a:ext cx="0" cy="0"/>
          <a:chOff x="0" y="0"/>
          <a:chExt cx="0" cy="0"/>
        </a:xfrm>
      </p:grpSpPr>
      <p:sp>
        <p:nvSpPr>
          <p:cNvPr id="1019" name="Google Shape;1019;p10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s-ES" b="1" noProof="0" dirty="0"/>
              <a:t>Capítulo 3. ¿Qué son las vacunas y cómo funcionan?</a:t>
            </a:r>
          </a:p>
        </p:txBody>
      </p:sp>
      <p:sp>
        <p:nvSpPr>
          <p:cNvPr id="1020" name="Google Shape;1020;p107"/>
          <p:cNvSpPr txBox="1">
            <a:spLocks noGrp="1"/>
          </p:cNvSpPr>
          <p:nvPr>
            <p:ph type="body" idx="1"/>
          </p:nvPr>
        </p:nvSpPr>
        <p:spPr>
          <a:xfrm>
            <a:off x="311700" y="1062125"/>
            <a:ext cx="8520600" cy="17112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1200"/>
              </a:spcAft>
              <a:buSzPct val="108108"/>
              <a:buNone/>
            </a:pPr>
            <a:r>
              <a:rPr lang="es-ES" noProof="0" dirty="0"/>
              <a:t>Antes de seleccionar los principales ingredientes de una vacuna, los virus y las bacterias son investigados durante largo tiempo. Algunas veces se trata de proteínas del exterior de los patógenos; otras veces, son una forma desactivada de la bacteria o del virus, de manera que solo queda su parte exterior. Las partes del virus o de las bacterias así escogidas no pueden causar ninguna enfermedad, pero sí pueden ser reconocidos por nuestro sistema inmune para ayudarnos a fortalecer nuestras defensas </a:t>
            </a:r>
            <a:r>
              <a:rPr lang="es-ES" b="1" noProof="0" dirty="0"/>
              <a:t>concretas </a:t>
            </a:r>
            <a:r>
              <a:rPr lang="es-ES" noProof="0" dirty="0"/>
              <a:t>y a desarrollar </a:t>
            </a:r>
            <a:r>
              <a:rPr lang="es-ES" b="1" noProof="0" dirty="0"/>
              <a:t>linfocitos de memoria</a:t>
            </a:r>
            <a:r>
              <a:rPr lang="es-ES" noProof="0" dirty="0"/>
              <a:t>. </a:t>
            </a:r>
          </a:p>
        </p:txBody>
      </p:sp>
      <p:pic>
        <p:nvPicPr>
          <p:cNvPr id="1021" name="Google Shape;1021;p107"/>
          <p:cNvPicPr preferRelativeResize="0"/>
          <p:nvPr/>
        </p:nvPicPr>
        <p:blipFill rotWithShape="1">
          <a:blip r:embed="rId3">
            <a:alphaModFix/>
          </a:blip>
          <a:srcRect/>
          <a:stretch/>
        </p:blipFill>
        <p:spPr>
          <a:xfrm>
            <a:off x="376675" y="2656480"/>
            <a:ext cx="4087607" cy="2418444"/>
          </a:xfrm>
          <a:prstGeom prst="rect">
            <a:avLst/>
          </a:prstGeom>
          <a:noFill/>
          <a:ln>
            <a:noFill/>
          </a:ln>
        </p:spPr>
      </p:pic>
      <p:pic>
        <p:nvPicPr>
          <p:cNvPr id="1022" name="Google Shape;1022;p107"/>
          <p:cNvPicPr preferRelativeResize="0"/>
          <p:nvPr/>
        </p:nvPicPr>
        <p:blipFill rotWithShape="1">
          <a:blip r:embed="rId4">
            <a:alphaModFix/>
          </a:blip>
          <a:srcRect/>
          <a:stretch/>
        </p:blipFill>
        <p:spPr>
          <a:xfrm rot="-10352835">
            <a:off x="8184282" y="4034035"/>
            <a:ext cx="176533" cy="315428"/>
          </a:xfrm>
          <a:prstGeom prst="rect">
            <a:avLst/>
          </a:prstGeom>
          <a:noFill/>
          <a:ln>
            <a:noFill/>
          </a:ln>
        </p:spPr>
      </p:pic>
      <p:pic>
        <p:nvPicPr>
          <p:cNvPr id="1023" name="Google Shape;1023;p107"/>
          <p:cNvPicPr preferRelativeResize="0"/>
          <p:nvPr/>
        </p:nvPicPr>
        <p:blipFill rotWithShape="1">
          <a:blip r:embed="rId5">
            <a:alphaModFix/>
          </a:blip>
          <a:srcRect t="44906"/>
          <a:stretch/>
        </p:blipFill>
        <p:spPr>
          <a:xfrm>
            <a:off x="5720605" y="2775651"/>
            <a:ext cx="1709575" cy="1583531"/>
          </a:xfrm>
          <a:prstGeom prst="rect">
            <a:avLst/>
          </a:prstGeom>
          <a:noFill/>
          <a:ln>
            <a:noFill/>
          </a:ln>
        </p:spPr>
      </p:pic>
      <p:pic>
        <p:nvPicPr>
          <p:cNvPr id="1024" name="Google Shape;1024;p107"/>
          <p:cNvPicPr preferRelativeResize="0"/>
          <p:nvPr/>
        </p:nvPicPr>
        <p:blipFill rotWithShape="1">
          <a:blip r:embed="rId4">
            <a:alphaModFix/>
          </a:blip>
          <a:srcRect/>
          <a:stretch/>
        </p:blipFill>
        <p:spPr>
          <a:xfrm rot="-10352835">
            <a:off x="5991786" y="3308680"/>
            <a:ext cx="176533" cy="315428"/>
          </a:xfrm>
          <a:prstGeom prst="rect">
            <a:avLst/>
          </a:prstGeom>
          <a:noFill/>
          <a:ln>
            <a:noFill/>
          </a:ln>
        </p:spPr>
      </p:pic>
      <p:pic>
        <p:nvPicPr>
          <p:cNvPr id="1025" name="Google Shape;1025;p107"/>
          <p:cNvPicPr preferRelativeResize="0"/>
          <p:nvPr/>
        </p:nvPicPr>
        <p:blipFill rotWithShape="1">
          <a:blip r:embed="rId4">
            <a:alphaModFix/>
          </a:blip>
          <a:srcRect/>
          <a:stretch/>
        </p:blipFill>
        <p:spPr>
          <a:xfrm rot="-10352835">
            <a:off x="6705213" y="2581468"/>
            <a:ext cx="176533" cy="315428"/>
          </a:xfrm>
          <a:prstGeom prst="rect">
            <a:avLst/>
          </a:prstGeom>
          <a:noFill/>
          <a:ln>
            <a:noFill/>
          </a:ln>
        </p:spPr>
      </p:pic>
      <p:pic>
        <p:nvPicPr>
          <p:cNvPr id="1026" name="Google Shape;1026;p107"/>
          <p:cNvPicPr preferRelativeResize="0"/>
          <p:nvPr/>
        </p:nvPicPr>
        <p:blipFill rotWithShape="1">
          <a:blip r:embed="rId6">
            <a:alphaModFix/>
          </a:blip>
          <a:srcRect/>
          <a:stretch/>
        </p:blipFill>
        <p:spPr>
          <a:xfrm>
            <a:off x="4773682" y="3647297"/>
            <a:ext cx="695501" cy="619191"/>
          </a:xfrm>
          <a:prstGeom prst="rect">
            <a:avLst/>
          </a:prstGeom>
          <a:noFill/>
          <a:ln>
            <a:noFill/>
          </a:ln>
        </p:spPr>
      </p:pic>
      <p:pic>
        <p:nvPicPr>
          <p:cNvPr id="1027" name="Google Shape;1027;p107"/>
          <p:cNvPicPr preferRelativeResize="0"/>
          <p:nvPr/>
        </p:nvPicPr>
        <p:blipFill rotWithShape="1">
          <a:blip r:embed="rId7">
            <a:alphaModFix/>
          </a:blip>
          <a:srcRect/>
          <a:stretch/>
        </p:blipFill>
        <p:spPr>
          <a:xfrm>
            <a:off x="6719979" y="3561199"/>
            <a:ext cx="2044822" cy="1513726"/>
          </a:xfrm>
          <a:prstGeom prst="rect">
            <a:avLst/>
          </a:prstGeom>
          <a:noFill/>
          <a:ln>
            <a:noFill/>
          </a:ln>
        </p:spPr>
      </p:pic>
      <p:sp>
        <p:nvSpPr>
          <p:cNvPr id="1028" name="Google Shape;1028;p10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32"/>
        <p:cNvGrpSpPr/>
        <p:nvPr/>
      </p:nvGrpSpPr>
      <p:grpSpPr>
        <a:xfrm>
          <a:off x="0" y="0"/>
          <a:ext cx="0" cy="0"/>
          <a:chOff x="0" y="0"/>
          <a:chExt cx="0" cy="0"/>
        </a:xfrm>
      </p:grpSpPr>
      <p:sp>
        <p:nvSpPr>
          <p:cNvPr id="1033" name="Google Shape;1033;p10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s-ES" b="1" noProof="0" dirty="0"/>
              <a:t>Capítulo 3. ¿Qué son las vacunas y cómo funcionan?</a:t>
            </a:r>
          </a:p>
          <a:p>
            <a:pPr marL="0" lvl="0" indent="0" algn="l" rtl="0">
              <a:lnSpc>
                <a:spcPct val="100000"/>
              </a:lnSpc>
              <a:spcBef>
                <a:spcPts val="0"/>
              </a:spcBef>
              <a:spcAft>
                <a:spcPts val="0"/>
              </a:spcAft>
              <a:buSzPct val="111111"/>
              <a:buNone/>
            </a:pPr>
            <a:endParaRPr lang="es-ES" noProof="0" dirty="0"/>
          </a:p>
        </p:txBody>
      </p:sp>
      <p:sp>
        <p:nvSpPr>
          <p:cNvPr id="1034" name="Google Shape;1034;p10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1035" name="Google Shape;1035;p108"/>
          <p:cNvSpPr txBox="1">
            <a:spLocks noGrp="1"/>
          </p:cNvSpPr>
          <p:nvPr>
            <p:ph type="body" idx="1"/>
          </p:nvPr>
        </p:nvSpPr>
        <p:spPr>
          <a:xfrm>
            <a:off x="311700" y="1113138"/>
            <a:ext cx="8520600" cy="14193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Clr>
                <a:schemeClr val="dk1"/>
              </a:buClr>
              <a:buSzPts val="1100"/>
              <a:buFont typeface="Arial"/>
              <a:buNone/>
            </a:pPr>
            <a:r>
              <a:rPr lang="es-ES" i="1" noProof="0" dirty="0"/>
              <a:t>Las vacunas contienen distintos tipos de ingredientes para garantizar que desencadenen una reacción por parte de nuestro cuerpo y para que sean efectivas y estables durante toda su vida útil. Los ingredientes de que consta una vacuna son los siguientes:</a:t>
            </a:r>
          </a:p>
          <a:p>
            <a:pPr marL="0" lvl="0" indent="0" algn="l" rtl="0">
              <a:lnSpc>
                <a:spcPct val="115000"/>
              </a:lnSpc>
              <a:spcBef>
                <a:spcPts val="1200"/>
              </a:spcBef>
              <a:spcAft>
                <a:spcPts val="1200"/>
              </a:spcAft>
              <a:buSzPts val="1800"/>
              <a:buNone/>
            </a:pPr>
            <a:endParaRPr lang="es-ES" i="1" noProof="0" dirty="0"/>
          </a:p>
        </p:txBody>
      </p:sp>
      <p:sp>
        <p:nvSpPr>
          <p:cNvPr id="1036" name="Google Shape;1036;p108"/>
          <p:cNvSpPr/>
          <p:nvPr/>
        </p:nvSpPr>
        <p:spPr>
          <a:xfrm>
            <a:off x="737975" y="4068200"/>
            <a:ext cx="2325000" cy="9543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108"/>
          <p:cNvSpPr/>
          <p:nvPr/>
        </p:nvSpPr>
        <p:spPr>
          <a:xfrm>
            <a:off x="1338100" y="2827875"/>
            <a:ext cx="1852200" cy="841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p108"/>
          <p:cNvSpPr/>
          <p:nvPr/>
        </p:nvSpPr>
        <p:spPr>
          <a:xfrm>
            <a:off x="6137175" y="4150925"/>
            <a:ext cx="2127600" cy="841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p108"/>
          <p:cNvSpPr/>
          <p:nvPr/>
        </p:nvSpPr>
        <p:spPr>
          <a:xfrm>
            <a:off x="5965600" y="3270350"/>
            <a:ext cx="2208900" cy="727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108"/>
          <p:cNvSpPr/>
          <p:nvPr/>
        </p:nvSpPr>
        <p:spPr>
          <a:xfrm>
            <a:off x="6185758" y="2582278"/>
            <a:ext cx="1768500" cy="4110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1" name="Google Shape;1041;p108"/>
          <p:cNvPicPr preferRelativeResize="0"/>
          <p:nvPr/>
        </p:nvPicPr>
        <p:blipFill rotWithShape="1">
          <a:blip r:embed="rId3">
            <a:alphaModFix/>
          </a:blip>
          <a:srcRect/>
          <a:stretch/>
        </p:blipFill>
        <p:spPr>
          <a:xfrm>
            <a:off x="3657382" y="2083275"/>
            <a:ext cx="1607906" cy="2803596"/>
          </a:xfrm>
          <a:prstGeom prst="rect">
            <a:avLst/>
          </a:prstGeom>
          <a:noFill/>
          <a:ln>
            <a:noFill/>
          </a:ln>
        </p:spPr>
      </p:pic>
      <p:pic>
        <p:nvPicPr>
          <p:cNvPr id="1042" name="Google Shape;1042;p108"/>
          <p:cNvPicPr preferRelativeResize="0"/>
          <p:nvPr/>
        </p:nvPicPr>
        <p:blipFill rotWithShape="1">
          <a:blip r:embed="rId4">
            <a:alphaModFix/>
          </a:blip>
          <a:srcRect/>
          <a:stretch/>
        </p:blipFill>
        <p:spPr>
          <a:xfrm>
            <a:off x="6189116" y="4426685"/>
            <a:ext cx="180795" cy="137528"/>
          </a:xfrm>
          <a:prstGeom prst="rect">
            <a:avLst/>
          </a:prstGeom>
          <a:noFill/>
          <a:ln>
            <a:noFill/>
          </a:ln>
        </p:spPr>
      </p:pic>
      <p:pic>
        <p:nvPicPr>
          <p:cNvPr id="1043" name="Google Shape;1043;p108"/>
          <p:cNvPicPr preferRelativeResize="0"/>
          <p:nvPr/>
        </p:nvPicPr>
        <p:blipFill rotWithShape="1">
          <a:blip r:embed="rId5">
            <a:alphaModFix/>
          </a:blip>
          <a:srcRect/>
          <a:stretch/>
        </p:blipFill>
        <p:spPr>
          <a:xfrm>
            <a:off x="6207343" y="2627845"/>
            <a:ext cx="341184" cy="319995"/>
          </a:xfrm>
          <a:prstGeom prst="rect">
            <a:avLst/>
          </a:prstGeom>
          <a:noFill/>
          <a:ln>
            <a:noFill/>
          </a:ln>
        </p:spPr>
      </p:pic>
      <p:pic>
        <p:nvPicPr>
          <p:cNvPr id="1044" name="Google Shape;1044;p108"/>
          <p:cNvPicPr preferRelativeResize="0"/>
          <p:nvPr/>
        </p:nvPicPr>
        <p:blipFill rotWithShape="1">
          <a:blip r:embed="rId6">
            <a:alphaModFix/>
          </a:blip>
          <a:srcRect/>
          <a:stretch/>
        </p:blipFill>
        <p:spPr>
          <a:xfrm>
            <a:off x="2753392" y="2960684"/>
            <a:ext cx="341184" cy="319995"/>
          </a:xfrm>
          <a:prstGeom prst="rect">
            <a:avLst/>
          </a:prstGeom>
          <a:noFill/>
          <a:ln>
            <a:noFill/>
          </a:ln>
        </p:spPr>
      </p:pic>
      <p:pic>
        <p:nvPicPr>
          <p:cNvPr id="1045" name="Google Shape;1045;p108"/>
          <p:cNvPicPr preferRelativeResize="0"/>
          <p:nvPr/>
        </p:nvPicPr>
        <p:blipFill rotWithShape="1">
          <a:blip r:embed="rId7">
            <a:alphaModFix/>
          </a:blip>
          <a:srcRect l="51270" t="22382" r="34998" b="52173"/>
          <a:stretch/>
        </p:blipFill>
        <p:spPr>
          <a:xfrm>
            <a:off x="5965604" y="3329116"/>
            <a:ext cx="341184" cy="374954"/>
          </a:xfrm>
          <a:prstGeom prst="rect">
            <a:avLst/>
          </a:prstGeom>
          <a:noFill/>
          <a:ln>
            <a:noFill/>
          </a:ln>
        </p:spPr>
      </p:pic>
      <p:pic>
        <p:nvPicPr>
          <p:cNvPr id="1046" name="Google Shape;1046;p108"/>
          <p:cNvPicPr preferRelativeResize="0"/>
          <p:nvPr/>
        </p:nvPicPr>
        <p:blipFill rotWithShape="1">
          <a:blip r:embed="rId7">
            <a:alphaModFix/>
          </a:blip>
          <a:srcRect l="52226" t="51797" r="37077" b="31286"/>
          <a:stretch/>
        </p:blipFill>
        <p:spPr>
          <a:xfrm>
            <a:off x="6021492" y="3690707"/>
            <a:ext cx="229426" cy="215166"/>
          </a:xfrm>
          <a:prstGeom prst="rect">
            <a:avLst/>
          </a:prstGeom>
          <a:noFill/>
          <a:ln>
            <a:noFill/>
          </a:ln>
        </p:spPr>
      </p:pic>
      <p:pic>
        <p:nvPicPr>
          <p:cNvPr id="1047" name="Google Shape;1047;p108"/>
          <p:cNvPicPr preferRelativeResize="0"/>
          <p:nvPr/>
        </p:nvPicPr>
        <p:blipFill rotWithShape="1">
          <a:blip r:embed="rId8">
            <a:alphaModFix/>
          </a:blip>
          <a:srcRect/>
          <a:stretch/>
        </p:blipFill>
        <p:spPr>
          <a:xfrm>
            <a:off x="2651683" y="4303956"/>
            <a:ext cx="364452" cy="341819"/>
          </a:xfrm>
          <a:prstGeom prst="rect">
            <a:avLst/>
          </a:prstGeom>
          <a:noFill/>
          <a:ln>
            <a:noFill/>
          </a:ln>
        </p:spPr>
      </p:pic>
      <p:cxnSp>
        <p:nvCxnSpPr>
          <p:cNvPr id="1048" name="Google Shape;1048;p108"/>
          <p:cNvCxnSpPr>
            <a:endCxn id="1043" idx="1"/>
          </p:cNvCxnSpPr>
          <p:nvPr/>
        </p:nvCxnSpPr>
        <p:spPr>
          <a:xfrm rot="10800000" flipH="1">
            <a:off x="5171443" y="2787843"/>
            <a:ext cx="1035900" cy="721500"/>
          </a:xfrm>
          <a:prstGeom prst="straightConnector1">
            <a:avLst/>
          </a:prstGeom>
          <a:noFill/>
          <a:ln w="19050" cap="flat" cmpd="sng">
            <a:solidFill>
              <a:schemeClr val="dk1"/>
            </a:solidFill>
            <a:prstDash val="dash"/>
            <a:round/>
            <a:headEnd type="none" w="sm" len="sm"/>
            <a:tailEnd type="none" w="sm" len="sm"/>
          </a:ln>
        </p:spPr>
      </p:cxnSp>
      <p:cxnSp>
        <p:nvCxnSpPr>
          <p:cNvPr id="1049" name="Google Shape;1049;p108"/>
          <p:cNvCxnSpPr>
            <a:endCxn id="1045" idx="1"/>
          </p:cNvCxnSpPr>
          <p:nvPr/>
        </p:nvCxnSpPr>
        <p:spPr>
          <a:xfrm rot="10800000" flipH="1">
            <a:off x="5171204" y="3516593"/>
            <a:ext cx="794400" cy="1080300"/>
          </a:xfrm>
          <a:prstGeom prst="straightConnector1">
            <a:avLst/>
          </a:prstGeom>
          <a:noFill/>
          <a:ln w="19050" cap="flat" cmpd="sng">
            <a:solidFill>
              <a:schemeClr val="dk1"/>
            </a:solidFill>
            <a:prstDash val="dash"/>
            <a:round/>
            <a:headEnd type="none" w="sm" len="sm"/>
            <a:tailEnd type="none" w="sm" len="sm"/>
          </a:ln>
        </p:spPr>
      </p:cxnSp>
      <p:cxnSp>
        <p:nvCxnSpPr>
          <p:cNvPr id="1050" name="Google Shape;1050;p108"/>
          <p:cNvCxnSpPr>
            <a:endCxn id="1038" idx="1"/>
          </p:cNvCxnSpPr>
          <p:nvPr/>
        </p:nvCxnSpPr>
        <p:spPr>
          <a:xfrm rot="10800000" flipH="1">
            <a:off x="5171475" y="4571525"/>
            <a:ext cx="965700" cy="148500"/>
          </a:xfrm>
          <a:prstGeom prst="straightConnector1">
            <a:avLst/>
          </a:prstGeom>
          <a:noFill/>
          <a:ln w="19050" cap="flat" cmpd="sng">
            <a:solidFill>
              <a:schemeClr val="dk1"/>
            </a:solidFill>
            <a:prstDash val="dash"/>
            <a:round/>
            <a:headEnd type="none" w="sm" len="sm"/>
            <a:tailEnd type="none" w="sm" len="sm"/>
          </a:ln>
        </p:spPr>
      </p:cxnSp>
      <p:cxnSp>
        <p:nvCxnSpPr>
          <p:cNvPr id="1051" name="Google Shape;1051;p108"/>
          <p:cNvCxnSpPr/>
          <p:nvPr/>
        </p:nvCxnSpPr>
        <p:spPr>
          <a:xfrm>
            <a:off x="3190300" y="3160928"/>
            <a:ext cx="759600" cy="1391400"/>
          </a:xfrm>
          <a:prstGeom prst="straightConnector1">
            <a:avLst/>
          </a:prstGeom>
          <a:noFill/>
          <a:ln w="19050" cap="flat" cmpd="sng">
            <a:solidFill>
              <a:schemeClr val="dk1"/>
            </a:solidFill>
            <a:prstDash val="dash"/>
            <a:round/>
            <a:headEnd type="none" w="sm" len="sm"/>
            <a:tailEnd type="none" w="sm" len="sm"/>
          </a:ln>
        </p:spPr>
      </p:cxnSp>
      <p:cxnSp>
        <p:nvCxnSpPr>
          <p:cNvPr id="1052" name="Google Shape;1052;p108"/>
          <p:cNvCxnSpPr/>
          <p:nvPr/>
        </p:nvCxnSpPr>
        <p:spPr>
          <a:xfrm>
            <a:off x="3094572" y="4632830"/>
            <a:ext cx="846900" cy="67500"/>
          </a:xfrm>
          <a:prstGeom prst="straightConnector1">
            <a:avLst/>
          </a:prstGeom>
          <a:noFill/>
          <a:ln w="19050" cap="flat" cmpd="sng">
            <a:solidFill>
              <a:schemeClr val="dk1"/>
            </a:solidFill>
            <a:prstDash val="dash"/>
            <a:round/>
            <a:headEnd type="none" w="sm" len="sm"/>
            <a:tailEnd type="none" w="sm" len="sm"/>
          </a:ln>
        </p:spPr>
      </p:cxnSp>
      <p:sp>
        <p:nvSpPr>
          <p:cNvPr id="1053" name="Google Shape;1053;p108"/>
          <p:cNvSpPr txBox="1"/>
          <p:nvPr/>
        </p:nvSpPr>
        <p:spPr>
          <a:xfrm>
            <a:off x="6428538" y="2519342"/>
            <a:ext cx="1716236"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000" b="1" i="0" u="none" strike="noStrike" cap="none" dirty="0">
                <a:solidFill>
                  <a:srgbClr val="000000"/>
                </a:solidFill>
                <a:latin typeface="Arial"/>
                <a:ea typeface="Arial"/>
                <a:cs typeface="Arial"/>
                <a:sym typeface="Arial"/>
              </a:rPr>
              <a:t>Agua</a:t>
            </a:r>
            <a:endParaRPr sz="10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800" b="0" i="0" u="none" strike="noStrike" cap="none" dirty="0">
                <a:solidFill>
                  <a:srgbClr val="000000"/>
                </a:solidFill>
                <a:latin typeface="Arial"/>
                <a:ea typeface="Arial"/>
                <a:cs typeface="Arial"/>
                <a:sym typeface="Arial"/>
              </a:rPr>
              <a:t>El ingrediente principal.</a:t>
            </a:r>
            <a:endParaRPr sz="800" b="0" i="0" u="none" strike="noStrike" cap="none" dirty="0">
              <a:solidFill>
                <a:srgbClr val="000000"/>
              </a:solidFill>
              <a:latin typeface="Arial"/>
              <a:ea typeface="Arial"/>
              <a:cs typeface="Arial"/>
              <a:sym typeface="Arial"/>
            </a:endParaRPr>
          </a:p>
        </p:txBody>
      </p:sp>
      <p:sp>
        <p:nvSpPr>
          <p:cNvPr id="1054" name="Google Shape;1054;p108"/>
          <p:cNvSpPr txBox="1"/>
          <p:nvPr/>
        </p:nvSpPr>
        <p:spPr>
          <a:xfrm>
            <a:off x="6250918" y="3256737"/>
            <a:ext cx="2013857" cy="69246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ES" sz="900" b="1" i="0" u="none" strike="noStrike" cap="none" dirty="0">
                <a:solidFill>
                  <a:srgbClr val="000000"/>
                </a:solidFill>
                <a:latin typeface="Arial"/>
                <a:ea typeface="Arial"/>
                <a:cs typeface="Arial"/>
                <a:sym typeface="Arial"/>
              </a:rPr>
              <a:t>Principio activo</a:t>
            </a:r>
            <a:endParaRPr sz="9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800" dirty="0"/>
              <a:t>Una pequeña cantidad de una forma inocua de la bacteria o del virus frente al que se va a inmunizar</a:t>
            </a:r>
            <a:r>
              <a:rPr lang="en" sz="800" b="0" i="0" u="none" strike="noStrike" cap="none" dirty="0">
                <a:solidFill>
                  <a:srgbClr val="000000"/>
                </a:solidFill>
                <a:latin typeface="Arial"/>
                <a:ea typeface="Arial"/>
                <a:cs typeface="Arial"/>
                <a:sym typeface="Arial"/>
              </a:rPr>
              <a:t>.</a:t>
            </a:r>
            <a:endParaRPr sz="800" b="0" i="0" u="none" strike="noStrike" cap="none" dirty="0">
              <a:solidFill>
                <a:srgbClr val="000000"/>
              </a:solidFill>
              <a:latin typeface="Arial"/>
              <a:ea typeface="Arial"/>
              <a:cs typeface="Arial"/>
              <a:sym typeface="Arial"/>
            </a:endParaRPr>
          </a:p>
        </p:txBody>
      </p:sp>
      <p:sp>
        <p:nvSpPr>
          <p:cNvPr id="1055" name="Google Shape;1055;p108"/>
          <p:cNvSpPr txBox="1"/>
          <p:nvPr/>
        </p:nvSpPr>
        <p:spPr>
          <a:xfrm>
            <a:off x="6369899" y="4104850"/>
            <a:ext cx="1983900" cy="8155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ES" sz="900" b="1" i="0" u="none" strike="noStrike" cap="none" dirty="0">
                <a:solidFill>
                  <a:srgbClr val="000000"/>
                </a:solidFill>
                <a:latin typeface="Arial"/>
                <a:ea typeface="Arial"/>
                <a:cs typeface="Arial"/>
                <a:sym typeface="Arial"/>
              </a:rPr>
              <a:t>Trazas residuales</a:t>
            </a:r>
            <a:endParaRPr sz="9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800" b="0" i="0" u="none" strike="noStrike" cap="none" dirty="0">
                <a:solidFill>
                  <a:srgbClr val="000000"/>
                </a:solidFill>
                <a:latin typeface="Arial"/>
                <a:ea typeface="Arial"/>
                <a:cs typeface="Arial"/>
                <a:sym typeface="Arial"/>
              </a:rPr>
              <a:t>… de las sustancias utilizadas durante la fabricación de la vacuna, medidas como partes por millón o por billón en la vacuna final.</a:t>
            </a:r>
            <a:endParaRPr sz="800" b="0" i="0" u="none" strike="noStrike" cap="none" dirty="0">
              <a:solidFill>
                <a:srgbClr val="000000"/>
              </a:solidFill>
              <a:latin typeface="Arial"/>
              <a:ea typeface="Arial"/>
              <a:cs typeface="Arial"/>
              <a:sym typeface="Arial"/>
            </a:endParaRPr>
          </a:p>
        </p:txBody>
      </p:sp>
      <p:sp>
        <p:nvSpPr>
          <p:cNvPr id="1056" name="Google Shape;1056;p108"/>
          <p:cNvSpPr txBox="1"/>
          <p:nvPr/>
        </p:nvSpPr>
        <p:spPr>
          <a:xfrm>
            <a:off x="682086" y="3856628"/>
            <a:ext cx="2179761" cy="120029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endParaRPr lang="en" sz="900" b="1" dirty="0"/>
          </a:p>
          <a:p>
            <a:pPr marL="0" marR="0" lvl="0" indent="0" algn="l" rtl="0">
              <a:lnSpc>
                <a:spcPct val="100000"/>
              </a:lnSpc>
              <a:spcBef>
                <a:spcPts val="0"/>
              </a:spcBef>
              <a:spcAft>
                <a:spcPts val="0"/>
              </a:spcAft>
              <a:buClr>
                <a:srgbClr val="000000"/>
              </a:buClr>
              <a:buSzPts val="1000"/>
              <a:buFont typeface="Arial"/>
              <a:buNone/>
            </a:pPr>
            <a:r>
              <a:rPr lang="en" sz="900" b="1" dirty="0"/>
              <a:t>Coadyuvantes</a:t>
            </a:r>
            <a:endParaRPr sz="9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800" b="0" i="0" u="none" strike="noStrike" cap="none" dirty="0">
                <a:solidFill>
                  <a:srgbClr val="000000"/>
                </a:solidFill>
                <a:latin typeface="Arial"/>
                <a:ea typeface="Arial"/>
                <a:cs typeface="Arial"/>
                <a:sym typeface="Arial"/>
              </a:rPr>
              <a:t>Ayudan a que las vacunas funcionen mejor, creando una respuesta inmune más fuerte. Solo se encuentran en algunas vacunas. En las pequeñas cantidades en las que se usan, no suponen riesgo alguno para la salud.</a:t>
            </a:r>
            <a:endParaRPr sz="800" b="0" i="0" u="none" strike="noStrike" cap="none" dirty="0">
              <a:solidFill>
                <a:srgbClr val="000000"/>
              </a:solidFill>
              <a:latin typeface="Arial"/>
              <a:ea typeface="Arial"/>
              <a:cs typeface="Arial"/>
              <a:sym typeface="Arial"/>
            </a:endParaRPr>
          </a:p>
        </p:txBody>
      </p:sp>
      <p:sp>
        <p:nvSpPr>
          <p:cNvPr id="1057" name="Google Shape;1057;p108"/>
          <p:cNvSpPr txBox="1"/>
          <p:nvPr/>
        </p:nvSpPr>
        <p:spPr>
          <a:xfrm>
            <a:off x="1282212" y="2782302"/>
            <a:ext cx="1674862"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ES" sz="800" b="1" i="0" u="none" strike="noStrike" cap="none" dirty="0">
                <a:solidFill>
                  <a:srgbClr val="000000"/>
                </a:solidFill>
                <a:latin typeface="Arial"/>
                <a:ea typeface="Arial"/>
                <a:cs typeface="Arial"/>
                <a:sym typeface="Arial"/>
              </a:rPr>
              <a:t>Conservantes y estabilizadores</a:t>
            </a:r>
            <a:endParaRPr sz="8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800" b="0" i="0" u="none" strike="noStrike" cap="none" dirty="0">
                <a:solidFill>
                  <a:srgbClr val="000000"/>
                </a:solidFill>
                <a:latin typeface="Arial"/>
                <a:ea typeface="Arial"/>
                <a:cs typeface="Arial"/>
                <a:sym typeface="Arial"/>
              </a:rPr>
              <a:t>Mantienen la calidad de las vacunas, su seguridad durante el almacenamiento y previenen la contaminación.</a:t>
            </a:r>
            <a:endParaRPr sz="800" b="0" i="0" u="none" strike="noStrike" cap="none" dirty="0">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1"/>
        <p:cNvGrpSpPr/>
        <p:nvPr/>
      </p:nvGrpSpPr>
      <p:grpSpPr>
        <a:xfrm>
          <a:off x="0" y="0"/>
          <a:ext cx="0" cy="0"/>
          <a:chOff x="0" y="0"/>
          <a:chExt cx="0" cy="0"/>
        </a:xfrm>
      </p:grpSpPr>
      <p:sp>
        <p:nvSpPr>
          <p:cNvPr id="1062" name="Google Shape;1062;p109"/>
          <p:cNvSpPr/>
          <p:nvPr/>
        </p:nvSpPr>
        <p:spPr>
          <a:xfrm>
            <a:off x="119450" y="3024900"/>
            <a:ext cx="2739300" cy="1169521"/>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109"/>
          <p:cNvSpPr/>
          <p:nvPr/>
        </p:nvSpPr>
        <p:spPr>
          <a:xfrm>
            <a:off x="826520" y="1367437"/>
            <a:ext cx="2182500" cy="1023811"/>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109"/>
          <p:cNvSpPr/>
          <p:nvPr/>
        </p:nvSpPr>
        <p:spPr>
          <a:xfrm>
            <a:off x="6480800" y="3208156"/>
            <a:ext cx="2506800" cy="927276"/>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109"/>
          <p:cNvSpPr/>
          <p:nvPr/>
        </p:nvSpPr>
        <p:spPr>
          <a:xfrm>
            <a:off x="6278650" y="2008074"/>
            <a:ext cx="2602800" cy="780553"/>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109"/>
          <p:cNvSpPr/>
          <p:nvPr/>
        </p:nvSpPr>
        <p:spPr>
          <a:xfrm>
            <a:off x="6538049" y="1039245"/>
            <a:ext cx="2083800" cy="5493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7" name="Google Shape;1067;p109"/>
          <p:cNvPicPr preferRelativeResize="0"/>
          <p:nvPr/>
        </p:nvPicPr>
        <p:blipFill rotWithShape="1">
          <a:blip r:embed="rId3">
            <a:alphaModFix/>
          </a:blip>
          <a:srcRect/>
          <a:stretch/>
        </p:blipFill>
        <p:spPr>
          <a:xfrm>
            <a:off x="3559106" y="596968"/>
            <a:ext cx="1894442" cy="3521917"/>
          </a:xfrm>
          <a:prstGeom prst="rect">
            <a:avLst/>
          </a:prstGeom>
          <a:noFill/>
          <a:ln>
            <a:noFill/>
          </a:ln>
        </p:spPr>
      </p:pic>
      <p:pic>
        <p:nvPicPr>
          <p:cNvPr id="1068" name="Google Shape;1068;p109"/>
          <p:cNvPicPr preferRelativeResize="0"/>
          <p:nvPr/>
        </p:nvPicPr>
        <p:blipFill rotWithShape="1">
          <a:blip r:embed="rId4">
            <a:alphaModFix/>
          </a:blip>
          <a:srcRect/>
          <a:stretch/>
        </p:blipFill>
        <p:spPr>
          <a:xfrm>
            <a:off x="6542006" y="3503935"/>
            <a:ext cx="213014" cy="183779"/>
          </a:xfrm>
          <a:prstGeom prst="rect">
            <a:avLst/>
          </a:prstGeom>
          <a:noFill/>
          <a:ln>
            <a:noFill/>
          </a:ln>
        </p:spPr>
      </p:pic>
      <p:pic>
        <p:nvPicPr>
          <p:cNvPr id="1069" name="Google Shape;1069;p109"/>
          <p:cNvPicPr preferRelativeResize="0"/>
          <p:nvPr/>
        </p:nvPicPr>
        <p:blipFill rotWithShape="1">
          <a:blip r:embed="rId5">
            <a:alphaModFix/>
          </a:blip>
          <a:srcRect/>
          <a:stretch/>
        </p:blipFill>
        <p:spPr>
          <a:xfrm>
            <a:off x="6563480" y="1100137"/>
            <a:ext cx="401985" cy="427610"/>
          </a:xfrm>
          <a:prstGeom prst="rect">
            <a:avLst/>
          </a:prstGeom>
          <a:noFill/>
          <a:ln>
            <a:noFill/>
          </a:ln>
        </p:spPr>
      </p:pic>
      <p:pic>
        <p:nvPicPr>
          <p:cNvPr id="1070" name="Google Shape;1070;p109"/>
          <p:cNvPicPr preferRelativeResize="0"/>
          <p:nvPr/>
        </p:nvPicPr>
        <p:blipFill rotWithShape="1">
          <a:blip r:embed="rId6">
            <a:alphaModFix/>
          </a:blip>
          <a:srcRect/>
          <a:stretch/>
        </p:blipFill>
        <p:spPr>
          <a:xfrm>
            <a:off x="2494022" y="1544910"/>
            <a:ext cx="401985" cy="427610"/>
          </a:xfrm>
          <a:prstGeom prst="rect">
            <a:avLst/>
          </a:prstGeom>
          <a:noFill/>
          <a:ln>
            <a:noFill/>
          </a:ln>
        </p:spPr>
      </p:pic>
      <p:pic>
        <p:nvPicPr>
          <p:cNvPr id="1071" name="Google Shape;1071;p109"/>
          <p:cNvPicPr preferRelativeResize="0"/>
          <p:nvPr/>
        </p:nvPicPr>
        <p:blipFill rotWithShape="1">
          <a:blip r:embed="rId7">
            <a:alphaModFix/>
          </a:blip>
          <a:srcRect l="51270" t="22382" r="34998" b="52173"/>
          <a:stretch/>
        </p:blipFill>
        <p:spPr>
          <a:xfrm>
            <a:off x="6278663" y="2037248"/>
            <a:ext cx="401983" cy="501051"/>
          </a:xfrm>
          <a:prstGeom prst="rect">
            <a:avLst/>
          </a:prstGeom>
          <a:noFill/>
          <a:ln>
            <a:noFill/>
          </a:ln>
        </p:spPr>
      </p:pic>
      <p:pic>
        <p:nvPicPr>
          <p:cNvPr id="1072" name="Google Shape;1072;p109"/>
          <p:cNvPicPr preferRelativeResize="0"/>
          <p:nvPr/>
        </p:nvPicPr>
        <p:blipFill rotWithShape="1">
          <a:blip r:embed="rId7">
            <a:alphaModFix/>
          </a:blip>
          <a:srcRect l="52226" t="51797" r="37077" b="31286"/>
          <a:stretch/>
        </p:blipFill>
        <p:spPr>
          <a:xfrm>
            <a:off x="6344510" y="2520444"/>
            <a:ext cx="270313" cy="287527"/>
          </a:xfrm>
          <a:prstGeom prst="rect">
            <a:avLst/>
          </a:prstGeom>
          <a:noFill/>
          <a:ln>
            <a:noFill/>
          </a:ln>
        </p:spPr>
      </p:pic>
      <p:pic>
        <p:nvPicPr>
          <p:cNvPr id="1073" name="Google Shape;1073;p109"/>
          <p:cNvPicPr preferRelativeResize="0"/>
          <p:nvPr/>
        </p:nvPicPr>
        <p:blipFill rotWithShape="1">
          <a:blip r:embed="rId8">
            <a:alphaModFix/>
          </a:blip>
          <a:srcRect/>
          <a:stretch/>
        </p:blipFill>
        <p:spPr>
          <a:xfrm>
            <a:off x="2317154" y="3362196"/>
            <a:ext cx="429399" cy="456774"/>
          </a:xfrm>
          <a:prstGeom prst="rect">
            <a:avLst/>
          </a:prstGeom>
          <a:noFill/>
          <a:ln>
            <a:noFill/>
          </a:ln>
        </p:spPr>
      </p:pic>
      <p:cxnSp>
        <p:nvCxnSpPr>
          <p:cNvPr id="1074" name="Google Shape;1074;p109"/>
          <p:cNvCxnSpPr>
            <a:endCxn id="1069" idx="1"/>
          </p:cNvCxnSpPr>
          <p:nvPr/>
        </p:nvCxnSpPr>
        <p:spPr>
          <a:xfrm rot="10800000" flipH="1">
            <a:off x="5343080" y="1313942"/>
            <a:ext cx="1220400" cy="964200"/>
          </a:xfrm>
          <a:prstGeom prst="straightConnector1">
            <a:avLst/>
          </a:prstGeom>
          <a:noFill/>
          <a:ln w="19050" cap="flat" cmpd="sng">
            <a:solidFill>
              <a:schemeClr val="dk1"/>
            </a:solidFill>
            <a:prstDash val="dash"/>
            <a:round/>
            <a:headEnd type="none" w="sm" len="sm"/>
            <a:tailEnd type="none" w="sm" len="sm"/>
          </a:ln>
        </p:spPr>
      </p:cxnSp>
      <p:cxnSp>
        <p:nvCxnSpPr>
          <p:cNvPr id="1075" name="Google Shape;1075;p109"/>
          <p:cNvCxnSpPr>
            <a:endCxn id="1071" idx="1"/>
          </p:cNvCxnSpPr>
          <p:nvPr/>
        </p:nvCxnSpPr>
        <p:spPr>
          <a:xfrm rot="10800000" flipH="1">
            <a:off x="5342663" y="2287774"/>
            <a:ext cx="936000" cy="1443600"/>
          </a:xfrm>
          <a:prstGeom prst="straightConnector1">
            <a:avLst/>
          </a:prstGeom>
          <a:noFill/>
          <a:ln w="19050" cap="flat" cmpd="sng">
            <a:solidFill>
              <a:schemeClr val="dk1"/>
            </a:solidFill>
            <a:prstDash val="dash"/>
            <a:round/>
            <a:headEnd type="none" w="sm" len="sm"/>
            <a:tailEnd type="none" w="sm" len="sm"/>
          </a:ln>
        </p:spPr>
      </p:cxnSp>
      <p:cxnSp>
        <p:nvCxnSpPr>
          <p:cNvPr id="1076" name="Google Shape;1076;p109"/>
          <p:cNvCxnSpPr/>
          <p:nvPr/>
        </p:nvCxnSpPr>
        <p:spPr>
          <a:xfrm rot="10800000" flipH="1">
            <a:off x="5342606" y="3478225"/>
            <a:ext cx="1107900" cy="461100"/>
          </a:xfrm>
          <a:prstGeom prst="straightConnector1">
            <a:avLst/>
          </a:prstGeom>
          <a:noFill/>
          <a:ln w="19050" cap="flat" cmpd="sng">
            <a:solidFill>
              <a:schemeClr val="dk1"/>
            </a:solidFill>
            <a:prstDash val="dash"/>
            <a:round/>
            <a:headEnd type="none" w="sm" len="sm"/>
            <a:tailEnd type="none" w="sm" len="sm"/>
          </a:ln>
        </p:spPr>
      </p:cxnSp>
      <p:cxnSp>
        <p:nvCxnSpPr>
          <p:cNvPr id="1077" name="Google Shape;1077;p109"/>
          <p:cNvCxnSpPr/>
          <p:nvPr/>
        </p:nvCxnSpPr>
        <p:spPr>
          <a:xfrm>
            <a:off x="3008789" y="1812498"/>
            <a:ext cx="894600" cy="1859400"/>
          </a:xfrm>
          <a:prstGeom prst="straightConnector1">
            <a:avLst/>
          </a:prstGeom>
          <a:noFill/>
          <a:ln w="19050" cap="flat" cmpd="sng">
            <a:solidFill>
              <a:schemeClr val="dk1"/>
            </a:solidFill>
            <a:prstDash val="dash"/>
            <a:round/>
            <a:headEnd type="none" w="sm" len="sm"/>
            <a:tailEnd type="none" w="sm" len="sm"/>
          </a:ln>
        </p:spPr>
      </p:cxnSp>
      <p:cxnSp>
        <p:nvCxnSpPr>
          <p:cNvPr id="1078" name="Google Shape;1078;p109"/>
          <p:cNvCxnSpPr/>
          <p:nvPr/>
        </p:nvCxnSpPr>
        <p:spPr>
          <a:xfrm>
            <a:off x="2896002" y="3779408"/>
            <a:ext cx="997800" cy="90000"/>
          </a:xfrm>
          <a:prstGeom prst="straightConnector1">
            <a:avLst/>
          </a:prstGeom>
          <a:noFill/>
          <a:ln w="19050" cap="flat" cmpd="sng">
            <a:solidFill>
              <a:schemeClr val="dk1"/>
            </a:solidFill>
            <a:prstDash val="dash"/>
            <a:round/>
            <a:headEnd type="none" w="sm" len="sm"/>
            <a:tailEnd type="none" w="sm" len="sm"/>
          </a:ln>
        </p:spPr>
      </p:cxnSp>
      <p:sp>
        <p:nvSpPr>
          <p:cNvPr id="1079" name="Google Shape;1079;p109"/>
          <p:cNvSpPr txBox="1"/>
          <p:nvPr/>
        </p:nvSpPr>
        <p:spPr>
          <a:xfrm>
            <a:off x="6965478" y="974597"/>
            <a:ext cx="1838280" cy="5385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000" b="1" i="0" u="none" strike="noStrike" cap="none" dirty="0">
                <a:solidFill>
                  <a:srgbClr val="000000"/>
                </a:solidFill>
                <a:latin typeface="Arial"/>
                <a:ea typeface="Arial"/>
                <a:cs typeface="Arial"/>
                <a:sym typeface="Arial"/>
              </a:rPr>
              <a:t>Agua</a:t>
            </a:r>
            <a:endParaRPr sz="10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900" b="0" i="0" u="none" strike="noStrike" cap="none" dirty="0">
                <a:solidFill>
                  <a:srgbClr val="000000"/>
                </a:solidFill>
                <a:latin typeface="Arial"/>
                <a:ea typeface="Arial"/>
                <a:cs typeface="Arial"/>
                <a:sym typeface="Arial"/>
              </a:rPr>
              <a:t>El ingrediente principal</a:t>
            </a:r>
            <a:r>
              <a:rPr lang="en" sz="1200" b="0" i="0" u="none" strike="noStrike" cap="none" dirty="0">
                <a:solidFill>
                  <a:srgbClr val="000000"/>
                </a:solidFill>
                <a:latin typeface="Arial"/>
                <a:ea typeface="Arial"/>
                <a:cs typeface="Arial"/>
                <a:sym typeface="Arial"/>
              </a:rPr>
              <a:t>.</a:t>
            </a:r>
            <a:endParaRPr sz="1200" b="0" i="0" u="none" strike="noStrike" cap="none" dirty="0">
              <a:solidFill>
                <a:srgbClr val="000000"/>
              </a:solidFill>
              <a:latin typeface="Arial"/>
              <a:ea typeface="Arial"/>
              <a:cs typeface="Arial"/>
              <a:sym typeface="Arial"/>
            </a:endParaRPr>
          </a:p>
        </p:txBody>
      </p:sp>
      <p:sp>
        <p:nvSpPr>
          <p:cNvPr id="1080" name="Google Shape;1080;p109"/>
          <p:cNvSpPr txBox="1"/>
          <p:nvPr/>
        </p:nvSpPr>
        <p:spPr>
          <a:xfrm>
            <a:off x="6731259" y="2014237"/>
            <a:ext cx="2165400" cy="75402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000" b="1" i="0" u="none" strike="noStrike" cap="none" dirty="0">
                <a:solidFill>
                  <a:srgbClr val="000000"/>
                </a:solidFill>
                <a:latin typeface="Arial"/>
                <a:ea typeface="Arial"/>
                <a:cs typeface="Arial"/>
                <a:sym typeface="Arial"/>
              </a:rPr>
              <a:t>Principio activo</a:t>
            </a:r>
            <a:endParaRPr sz="10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s-ES" sz="900" dirty="0"/>
              <a:t>Una pequeña cantidad de una forma inocua de la bacteria o del virus frente al que se va a inmunizar.</a:t>
            </a:r>
          </a:p>
        </p:txBody>
      </p:sp>
      <p:sp>
        <p:nvSpPr>
          <p:cNvPr id="1081" name="Google Shape;1081;p109"/>
          <p:cNvSpPr txBox="1"/>
          <p:nvPr/>
        </p:nvSpPr>
        <p:spPr>
          <a:xfrm>
            <a:off x="6724407" y="3228831"/>
            <a:ext cx="2293806" cy="89252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000" b="1" i="0" u="none" strike="noStrike" cap="none" dirty="0">
                <a:solidFill>
                  <a:srgbClr val="000000"/>
                </a:solidFill>
                <a:latin typeface="Arial"/>
                <a:ea typeface="Arial"/>
                <a:cs typeface="Arial"/>
                <a:sym typeface="Arial"/>
              </a:rPr>
              <a:t>Trazas residuales</a:t>
            </a:r>
            <a:endParaRPr sz="10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900" b="0" i="0" u="none" strike="noStrike" cap="none" dirty="0">
                <a:solidFill>
                  <a:srgbClr val="000000"/>
                </a:solidFill>
                <a:latin typeface="Arial"/>
                <a:ea typeface="Arial"/>
                <a:cs typeface="Arial"/>
                <a:sym typeface="Arial"/>
              </a:rPr>
              <a:t>… </a:t>
            </a:r>
            <a:r>
              <a:rPr lang="es-ES" sz="900" b="0" i="0" u="none" strike="noStrike" cap="none" dirty="0">
                <a:solidFill>
                  <a:srgbClr val="000000"/>
                </a:solidFill>
                <a:latin typeface="Arial"/>
                <a:ea typeface="Arial"/>
                <a:cs typeface="Arial"/>
                <a:sym typeface="Arial"/>
              </a:rPr>
              <a:t>de las sustancias utilizadas durante la fabricación de la vacuna, medidas como partes por millón o por billón en la vacuna final.</a:t>
            </a:r>
            <a:endParaRPr sz="900" b="0" i="0" u="none" strike="noStrike" cap="none" dirty="0">
              <a:solidFill>
                <a:srgbClr val="000000"/>
              </a:solidFill>
              <a:latin typeface="Arial"/>
              <a:ea typeface="Arial"/>
              <a:cs typeface="Arial"/>
              <a:sym typeface="Arial"/>
            </a:endParaRPr>
          </a:p>
        </p:txBody>
      </p:sp>
      <p:sp>
        <p:nvSpPr>
          <p:cNvPr id="1082" name="Google Shape;1082;p109"/>
          <p:cNvSpPr txBox="1"/>
          <p:nvPr/>
        </p:nvSpPr>
        <p:spPr>
          <a:xfrm>
            <a:off x="156400" y="2965911"/>
            <a:ext cx="2160754" cy="11695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000" b="1" i="0" u="none" strike="noStrike" cap="none" dirty="0">
                <a:solidFill>
                  <a:srgbClr val="000000"/>
                </a:solidFill>
                <a:latin typeface="Arial"/>
                <a:ea typeface="Arial"/>
                <a:cs typeface="Arial"/>
                <a:sym typeface="Arial"/>
              </a:rPr>
              <a:t>Coadyuvantes</a:t>
            </a:r>
            <a:endParaRPr sz="10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s-ES" sz="900" b="0" i="0" u="none" strike="noStrike" cap="none" dirty="0">
                <a:solidFill>
                  <a:srgbClr val="000000"/>
                </a:solidFill>
                <a:latin typeface="Arial"/>
                <a:ea typeface="Arial"/>
                <a:cs typeface="Arial"/>
                <a:sym typeface="Arial"/>
              </a:rPr>
              <a:t>Ayudan a que las vacunas funcionen mejor, creando una respuesta inmune más fuerte. Solo se encuentran en algunas vacunas. En las pequeñas cantidades en las que se usan, no suponen riesgo alguno para la salud.</a:t>
            </a:r>
          </a:p>
        </p:txBody>
      </p:sp>
      <p:sp>
        <p:nvSpPr>
          <p:cNvPr id="1083" name="Google Shape;1083;p109"/>
          <p:cNvSpPr txBox="1"/>
          <p:nvPr/>
        </p:nvSpPr>
        <p:spPr>
          <a:xfrm>
            <a:off x="858665" y="1375616"/>
            <a:ext cx="1748126" cy="101563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900" b="1" i="0" u="none" strike="noStrike" cap="none" dirty="0">
                <a:solidFill>
                  <a:srgbClr val="000000"/>
                </a:solidFill>
                <a:latin typeface="Arial"/>
                <a:ea typeface="Arial"/>
                <a:cs typeface="Arial"/>
                <a:sym typeface="Arial"/>
              </a:rPr>
              <a:t>Conservantes y estabilizadores</a:t>
            </a:r>
            <a:endParaRPr sz="9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s-ES" sz="900" b="0" i="0" u="none" strike="noStrike" cap="none" dirty="0">
                <a:solidFill>
                  <a:srgbClr val="000000"/>
                </a:solidFill>
                <a:latin typeface="Arial"/>
                <a:ea typeface="Arial"/>
                <a:cs typeface="Arial"/>
                <a:sym typeface="Arial"/>
              </a:rPr>
              <a:t>Mantienen la calidad de las vacunas, su seguridad durante el almacenamiento y previenen la contaminación.</a:t>
            </a:r>
            <a:endParaRPr sz="1100" b="0" i="0" u="none" strike="noStrike" cap="none" dirty="0">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87"/>
        <p:cNvGrpSpPr/>
        <p:nvPr/>
      </p:nvGrpSpPr>
      <p:grpSpPr>
        <a:xfrm>
          <a:off x="0" y="0"/>
          <a:ext cx="0" cy="0"/>
          <a:chOff x="0" y="0"/>
          <a:chExt cx="0" cy="0"/>
        </a:xfrm>
      </p:grpSpPr>
      <p:sp>
        <p:nvSpPr>
          <p:cNvPr id="1088" name="Google Shape;1088;p1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s-ES" b="1" noProof="0" dirty="0"/>
              <a:t>Capítulo 3. ¿Qué son las vacunas y cómo funcionan?</a:t>
            </a:r>
          </a:p>
          <a:p>
            <a:pPr marL="0" lvl="0" indent="0" algn="l" rtl="0">
              <a:lnSpc>
                <a:spcPct val="100000"/>
              </a:lnSpc>
              <a:spcBef>
                <a:spcPts val="0"/>
              </a:spcBef>
              <a:spcAft>
                <a:spcPts val="0"/>
              </a:spcAft>
              <a:buSzPct val="111111"/>
              <a:buNone/>
            </a:pPr>
            <a:endParaRPr lang="es-ES" noProof="0" dirty="0"/>
          </a:p>
        </p:txBody>
      </p:sp>
      <p:sp>
        <p:nvSpPr>
          <p:cNvPr id="1089" name="Google Shape;1089;p110"/>
          <p:cNvSpPr txBox="1">
            <a:spLocks noGrp="1"/>
          </p:cNvSpPr>
          <p:nvPr>
            <p:ph type="body" idx="1"/>
          </p:nvPr>
        </p:nvSpPr>
        <p:spPr>
          <a:xfrm>
            <a:off x="311700" y="1152475"/>
            <a:ext cx="8520600" cy="18375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1200"/>
              </a:spcAft>
              <a:buSzPts val="1800"/>
              <a:buNone/>
            </a:pPr>
            <a:r>
              <a:rPr lang="es-ES" noProof="0" dirty="0"/>
              <a:t>Esto significa que la siguiente vez que las células inmunes se encuentren con el virus o con la bacteria, por ejemplo si otra persona tose o estornuda a nuestro alrededor, los </a:t>
            </a:r>
            <a:r>
              <a:rPr lang="es-ES" b="1" noProof="0" dirty="0"/>
              <a:t>linfocitos de memoria </a:t>
            </a:r>
            <a:r>
              <a:rPr lang="es-ES" noProof="0" dirty="0"/>
              <a:t>producirán anticuerpos de forma inmediata para contener el avance del virus o de la bacteria, prevenir una infección grave y evitar que enfermemos. Además de no enfermar, también tendremos menos probabilidades de transmitir la enfermedad a las personas de nuestro entorno. </a:t>
            </a:r>
          </a:p>
        </p:txBody>
      </p:sp>
      <p:pic>
        <p:nvPicPr>
          <p:cNvPr id="1090" name="Google Shape;1090;p110"/>
          <p:cNvPicPr preferRelativeResize="0"/>
          <p:nvPr/>
        </p:nvPicPr>
        <p:blipFill rotWithShape="1">
          <a:blip r:embed="rId3">
            <a:alphaModFix/>
          </a:blip>
          <a:srcRect r="30767"/>
          <a:stretch/>
        </p:blipFill>
        <p:spPr>
          <a:xfrm>
            <a:off x="1116175" y="2856725"/>
            <a:ext cx="1942125" cy="2100725"/>
          </a:xfrm>
          <a:prstGeom prst="rect">
            <a:avLst/>
          </a:prstGeom>
          <a:noFill/>
          <a:ln>
            <a:noFill/>
          </a:ln>
        </p:spPr>
      </p:pic>
      <p:pic>
        <p:nvPicPr>
          <p:cNvPr id="1091" name="Google Shape;1091;p110"/>
          <p:cNvPicPr preferRelativeResize="0"/>
          <p:nvPr/>
        </p:nvPicPr>
        <p:blipFill rotWithShape="1">
          <a:blip r:embed="rId4">
            <a:alphaModFix/>
          </a:blip>
          <a:srcRect/>
          <a:stretch/>
        </p:blipFill>
        <p:spPr>
          <a:xfrm>
            <a:off x="6266345" y="3243096"/>
            <a:ext cx="602265" cy="506498"/>
          </a:xfrm>
          <a:prstGeom prst="rect">
            <a:avLst/>
          </a:prstGeom>
          <a:noFill/>
          <a:ln>
            <a:noFill/>
          </a:ln>
        </p:spPr>
      </p:pic>
      <p:pic>
        <p:nvPicPr>
          <p:cNvPr id="1092" name="Google Shape;1092;p110"/>
          <p:cNvPicPr preferRelativeResize="0"/>
          <p:nvPr/>
        </p:nvPicPr>
        <p:blipFill rotWithShape="1">
          <a:blip r:embed="rId4">
            <a:alphaModFix/>
          </a:blip>
          <a:srcRect/>
          <a:stretch/>
        </p:blipFill>
        <p:spPr>
          <a:xfrm>
            <a:off x="6309629" y="4098520"/>
            <a:ext cx="602265" cy="506498"/>
          </a:xfrm>
          <a:prstGeom prst="rect">
            <a:avLst/>
          </a:prstGeom>
          <a:noFill/>
          <a:ln>
            <a:noFill/>
          </a:ln>
        </p:spPr>
      </p:pic>
      <p:pic>
        <p:nvPicPr>
          <p:cNvPr id="1093" name="Google Shape;1093;p110"/>
          <p:cNvPicPr preferRelativeResize="0"/>
          <p:nvPr/>
        </p:nvPicPr>
        <p:blipFill rotWithShape="1">
          <a:blip r:embed="rId4">
            <a:alphaModFix/>
          </a:blip>
          <a:srcRect/>
          <a:stretch/>
        </p:blipFill>
        <p:spPr>
          <a:xfrm>
            <a:off x="6911893" y="3637109"/>
            <a:ext cx="602265" cy="506498"/>
          </a:xfrm>
          <a:prstGeom prst="rect">
            <a:avLst/>
          </a:prstGeom>
          <a:noFill/>
          <a:ln>
            <a:noFill/>
          </a:ln>
        </p:spPr>
      </p:pic>
      <p:pic>
        <p:nvPicPr>
          <p:cNvPr id="1094" name="Google Shape;1094;p110"/>
          <p:cNvPicPr preferRelativeResize="0"/>
          <p:nvPr/>
        </p:nvPicPr>
        <p:blipFill rotWithShape="1">
          <a:blip r:embed="rId4">
            <a:alphaModFix/>
          </a:blip>
          <a:srcRect/>
          <a:stretch/>
        </p:blipFill>
        <p:spPr>
          <a:xfrm>
            <a:off x="7489415" y="3968363"/>
            <a:ext cx="602265" cy="506498"/>
          </a:xfrm>
          <a:prstGeom prst="rect">
            <a:avLst/>
          </a:prstGeom>
          <a:noFill/>
          <a:ln>
            <a:noFill/>
          </a:ln>
        </p:spPr>
      </p:pic>
      <p:pic>
        <p:nvPicPr>
          <p:cNvPr id="1095" name="Google Shape;1095;p110"/>
          <p:cNvPicPr preferRelativeResize="0"/>
          <p:nvPr/>
        </p:nvPicPr>
        <p:blipFill rotWithShape="1">
          <a:blip r:embed="rId4">
            <a:alphaModFix/>
          </a:blip>
          <a:srcRect/>
          <a:stretch/>
        </p:blipFill>
        <p:spPr>
          <a:xfrm>
            <a:off x="7592585" y="3188038"/>
            <a:ext cx="602265" cy="506498"/>
          </a:xfrm>
          <a:prstGeom prst="rect">
            <a:avLst/>
          </a:prstGeom>
          <a:noFill/>
          <a:ln>
            <a:noFill/>
          </a:ln>
        </p:spPr>
      </p:pic>
      <p:pic>
        <p:nvPicPr>
          <p:cNvPr id="1096" name="Google Shape;1096;p110"/>
          <p:cNvPicPr preferRelativeResize="0"/>
          <p:nvPr/>
        </p:nvPicPr>
        <p:blipFill rotWithShape="1">
          <a:blip r:embed="rId5">
            <a:alphaModFix/>
          </a:blip>
          <a:srcRect/>
          <a:stretch/>
        </p:blipFill>
        <p:spPr>
          <a:xfrm>
            <a:off x="2695163" y="3246380"/>
            <a:ext cx="265001" cy="248970"/>
          </a:xfrm>
          <a:prstGeom prst="rect">
            <a:avLst/>
          </a:prstGeom>
          <a:noFill/>
          <a:ln>
            <a:noFill/>
          </a:ln>
        </p:spPr>
      </p:pic>
      <p:pic>
        <p:nvPicPr>
          <p:cNvPr id="1097" name="Google Shape;1097;p110"/>
          <p:cNvPicPr preferRelativeResize="0"/>
          <p:nvPr/>
        </p:nvPicPr>
        <p:blipFill rotWithShape="1">
          <a:blip r:embed="rId5">
            <a:alphaModFix/>
          </a:blip>
          <a:srcRect/>
          <a:stretch/>
        </p:blipFill>
        <p:spPr>
          <a:xfrm>
            <a:off x="2603733" y="4367991"/>
            <a:ext cx="324773" cy="305135"/>
          </a:xfrm>
          <a:prstGeom prst="rect">
            <a:avLst/>
          </a:prstGeom>
          <a:noFill/>
          <a:ln>
            <a:noFill/>
          </a:ln>
        </p:spPr>
      </p:pic>
      <p:pic>
        <p:nvPicPr>
          <p:cNvPr id="1098" name="Google Shape;1098;p110"/>
          <p:cNvPicPr preferRelativeResize="0"/>
          <p:nvPr/>
        </p:nvPicPr>
        <p:blipFill rotWithShape="1">
          <a:blip r:embed="rId5">
            <a:alphaModFix/>
          </a:blip>
          <a:srcRect/>
          <a:stretch/>
        </p:blipFill>
        <p:spPr>
          <a:xfrm>
            <a:off x="2990441" y="3880130"/>
            <a:ext cx="293256" cy="275514"/>
          </a:xfrm>
          <a:prstGeom prst="rect">
            <a:avLst/>
          </a:prstGeom>
          <a:noFill/>
          <a:ln>
            <a:noFill/>
          </a:ln>
        </p:spPr>
      </p:pic>
      <p:pic>
        <p:nvPicPr>
          <p:cNvPr id="1099" name="Google Shape;1099;p110"/>
          <p:cNvPicPr preferRelativeResize="0"/>
          <p:nvPr/>
        </p:nvPicPr>
        <p:blipFill rotWithShape="1">
          <a:blip r:embed="rId6">
            <a:alphaModFix/>
          </a:blip>
          <a:srcRect/>
          <a:stretch/>
        </p:blipFill>
        <p:spPr>
          <a:xfrm>
            <a:off x="5052265" y="4120416"/>
            <a:ext cx="939578" cy="800286"/>
          </a:xfrm>
          <a:prstGeom prst="rect">
            <a:avLst/>
          </a:prstGeom>
          <a:noFill/>
          <a:ln>
            <a:noFill/>
          </a:ln>
        </p:spPr>
      </p:pic>
      <p:pic>
        <p:nvPicPr>
          <p:cNvPr id="1100" name="Google Shape;1100;p110"/>
          <p:cNvPicPr preferRelativeResize="0"/>
          <p:nvPr/>
        </p:nvPicPr>
        <p:blipFill rotWithShape="1">
          <a:blip r:embed="rId7">
            <a:alphaModFix/>
          </a:blip>
          <a:srcRect/>
          <a:stretch/>
        </p:blipFill>
        <p:spPr>
          <a:xfrm rot="1239299">
            <a:off x="5864688" y="3924069"/>
            <a:ext cx="179219" cy="187637"/>
          </a:xfrm>
          <a:prstGeom prst="rect">
            <a:avLst/>
          </a:prstGeom>
          <a:noFill/>
          <a:ln>
            <a:noFill/>
          </a:ln>
        </p:spPr>
      </p:pic>
      <p:pic>
        <p:nvPicPr>
          <p:cNvPr id="1101" name="Google Shape;1101;p110"/>
          <p:cNvPicPr preferRelativeResize="0"/>
          <p:nvPr/>
        </p:nvPicPr>
        <p:blipFill rotWithShape="1">
          <a:blip r:embed="rId7">
            <a:alphaModFix/>
          </a:blip>
          <a:srcRect/>
          <a:stretch/>
        </p:blipFill>
        <p:spPr>
          <a:xfrm rot="2231114">
            <a:off x="6246520" y="3946261"/>
            <a:ext cx="165533" cy="186337"/>
          </a:xfrm>
          <a:prstGeom prst="rect">
            <a:avLst/>
          </a:prstGeom>
          <a:noFill/>
          <a:ln>
            <a:noFill/>
          </a:ln>
        </p:spPr>
      </p:pic>
      <p:pic>
        <p:nvPicPr>
          <p:cNvPr id="1102" name="Google Shape;1102;p110"/>
          <p:cNvPicPr preferRelativeResize="0"/>
          <p:nvPr/>
        </p:nvPicPr>
        <p:blipFill rotWithShape="1">
          <a:blip r:embed="rId6">
            <a:alphaModFix/>
          </a:blip>
          <a:srcRect/>
          <a:stretch/>
        </p:blipFill>
        <p:spPr>
          <a:xfrm>
            <a:off x="5052265" y="3188047"/>
            <a:ext cx="939578" cy="800286"/>
          </a:xfrm>
          <a:prstGeom prst="rect">
            <a:avLst/>
          </a:prstGeom>
          <a:noFill/>
          <a:ln>
            <a:noFill/>
          </a:ln>
        </p:spPr>
      </p:pic>
      <p:pic>
        <p:nvPicPr>
          <p:cNvPr id="1103" name="Google Shape;1103;p110"/>
          <p:cNvPicPr preferRelativeResize="0"/>
          <p:nvPr/>
        </p:nvPicPr>
        <p:blipFill rotWithShape="1">
          <a:blip r:embed="rId7">
            <a:alphaModFix/>
          </a:blip>
          <a:srcRect/>
          <a:stretch/>
        </p:blipFill>
        <p:spPr>
          <a:xfrm rot="6682236">
            <a:off x="6065786" y="3579597"/>
            <a:ext cx="155172" cy="197720"/>
          </a:xfrm>
          <a:prstGeom prst="rect">
            <a:avLst/>
          </a:prstGeom>
          <a:noFill/>
          <a:ln>
            <a:noFill/>
          </a:ln>
        </p:spPr>
      </p:pic>
      <p:pic>
        <p:nvPicPr>
          <p:cNvPr id="1104" name="Google Shape;1104;p110"/>
          <p:cNvPicPr preferRelativeResize="0"/>
          <p:nvPr/>
        </p:nvPicPr>
        <p:blipFill rotWithShape="1">
          <a:blip r:embed="rId8">
            <a:alphaModFix/>
          </a:blip>
          <a:srcRect/>
          <a:stretch/>
        </p:blipFill>
        <p:spPr>
          <a:xfrm>
            <a:off x="3676086" y="3659877"/>
            <a:ext cx="983791" cy="759106"/>
          </a:xfrm>
          <a:prstGeom prst="rect">
            <a:avLst/>
          </a:prstGeom>
          <a:noFill/>
          <a:ln>
            <a:noFill/>
          </a:ln>
        </p:spPr>
      </p:pic>
      <p:sp>
        <p:nvSpPr>
          <p:cNvPr id="1105" name="Google Shape;1105;p11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09"/>
        <p:cNvGrpSpPr/>
        <p:nvPr/>
      </p:nvGrpSpPr>
      <p:grpSpPr>
        <a:xfrm>
          <a:off x="0" y="0"/>
          <a:ext cx="0" cy="0"/>
          <a:chOff x="0" y="0"/>
          <a:chExt cx="0" cy="0"/>
        </a:xfrm>
      </p:grpSpPr>
      <p:sp>
        <p:nvSpPr>
          <p:cNvPr id="1110" name="Google Shape;1110;p1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s-ES" b="1" noProof="0" dirty="0"/>
              <a:t>Capítulo 3. ¿Qué son las vacunas y cómo funcionan?</a:t>
            </a:r>
          </a:p>
          <a:p>
            <a:pPr marL="0" lvl="0" indent="0" algn="l" rtl="0">
              <a:lnSpc>
                <a:spcPct val="100000"/>
              </a:lnSpc>
              <a:spcBef>
                <a:spcPts val="0"/>
              </a:spcBef>
              <a:spcAft>
                <a:spcPts val="0"/>
              </a:spcAft>
              <a:buSzPct val="111111"/>
              <a:buNone/>
            </a:pPr>
            <a:endParaRPr lang="es-ES" noProof="0" dirty="0"/>
          </a:p>
        </p:txBody>
      </p:sp>
      <p:sp>
        <p:nvSpPr>
          <p:cNvPr id="1111" name="Google Shape;1111;p11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buNone/>
            </a:pPr>
            <a:r>
              <a:rPr lang="es-ES" noProof="0" dirty="0"/>
              <a:t>Dado que, en general, la inmunidad no es vitalicia, es posible que tengamos que administrarnos más de una dosis de la vacuna a lo largo de nuestra vida, en función del patógeno contra el que estemos intentando luchar. Estas dosis «de recuerdo» estimulan nuestros linfocitos de memoria específicos, lo que garantiza que sigan activos en nuestro sistema inmune.</a:t>
            </a:r>
          </a:p>
          <a:p>
            <a:pPr marL="0" lvl="0" indent="0" algn="l" rtl="0">
              <a:lnSpc>
                <a:spcPct val="115000"/>
              </a:lnSpc>
              <a:spcBef>
                <a:spcPts val="0"/>
              </a:spcBef>
              <a:spcAft>
                <a:spcPts val="0"/>
              </a:spcAft>
              <a:buSzPts val="1800"/>
              <a:buNone/>
            </a:pPr>
            <a:endParaRPr lang="es-ES" noProof="0" dirty="0"/>
          </a:p>
          <a:p>
            <a:pPr marL="0" lvl="0" indent="0" algn="l" rtl="0">
              <a:lnSpc>
                <a:spcPct val="115000"/>
              </a:lnSpc>
              <a:spcBef>
                <a:spcPts val="0"/>
              </a:spcBef>
              <a:spcAft>
                <a:spcPts val="0"/>
              </a:spcAft>
              <a:buSzPts val="1800"/>
              <a:buNone/>
            </a:pPr>
            <a:r>
              <a:rPr lang="es-ES" noProof="0" dirty="0"/>
              <a:t>A continuación se explica el calendario de vacunación establecido en cada país para protegernos frente a las principales enfermedades que pueden prevenirse con las vacunas. </a:t>
            </a:r>
          </a:p>
        </p:txBody>
      </p:sp>
      <p:sp>
        <p:nvSpPr>
          <p:cNvPr id="1112" name="Google Shape;1112;p11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16"/>
        <p:cNvGrpSpPr/>
        <p:nvPr/>
      </p:nvGrpSpPr>
      <p:grpSpPr>
        <a:xfrm>
          <a:off x="0" y="0"/>
          <a:ext cx="0" cy="0"/>
          <a:chOff x="0" y="0"/>
          <a:chExt cx="0" cy="0"/>
        </a:xfrm>
      </p:grpSpPr>
      <p:sp>
        <p:nvSpPr>
          <p:cNvPr id="1117" name="Google Shape;1117;p11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7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1118" name="Google Shape;1118;p1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Evaluación: cuestionario</a:t>
            </a:r>
          </a:p>
          <a:p>
            <a:pPr marL="0" lvl="0" indent="0" algn="ctr" rtl="0">
              <a:lnSpc>
                <a:spcPct val="100000"/>
              </a:lnSpc>
              <a:spcBef>
                <a:spcPts val="0"/>
              </a:spcBef>
              <a:spcAft>
                <a:spcPts val="0"/>
              </a:spcAft>
              <a:buClr>
                <a:schemeClr val="dk1"/>
              </a:buClr>
              <a:buSzPct val="39285"/>
              <a:buFont typeface="Arial"/>
              <a:buNone/>
            </a:pPr>
            <a:endParaRPr lang="es-ES" b="1" noProof="0" dirty="0"/>
          </a:p>
          <a:p>
            <a:pPr marL="0" lvl="0" indent="0" algn="ctr" rtl="0">
              <a:lnSpc>
                <a:spcPct val="100000"/>
              </a:lnSpc>
              <a:spcBef>
                <a:spcPts val="0"/>
              </a:spcBef>
              <a:spcAft>
                <a:spcPts val="0"/>
              </a:spcAft>
              <a:buSzPct val="111111"/>
              <a:buNone/>
            </a:pPr>
            <a:endParaRPr lang="es-ES" noProof="0" dirty="0"/>
          </a:p>
        </p:txBody>
      </p:sp>
      <p:sp>
        <p:nvSpPr>
          <p:cNvPr id="1119" name="Google Shape;1119;p112"/>
          <p:cNvSpPr txBox="1"/>
          <p:nvPr/>
        </p:nvSpPr>
        <p:spPr>
          <a:xfrm>
            <a:off x="434550" y="1074400"/>
            <a:ext cx="8274900" cy="327779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chemeClr val="dk2"/>
              </a:buClr>
              <a:buSzPts val="1400"/>
              <a:buFont typeface="Arial"/>
              <a:buAutoNum type="arabicPeriod"/>
            </a:pPr>
            <a:r>
              <a:rPr lang="en" dirty="0">
                <a:solidFill>
                  <a:schemeClr val="dk2"/>
                </a:solidFill>
              </a:rPr>
              <a:t>L</a:t>
            </a:r>
            <a:r>
              <a:rPr lang="es-ES" dirty="0">
                <a:solidFill>
                  <a:schemeClr val="dk2"/>
                </a:solidFill>
              </a:rPr>
              <a:t>a</a:t>
            </a:r>
            <a:r>
              <a:rPr lang="en" dirty="0">
                <a:solidFill>
                  <a:schemeClr val="dk2"/>
                </a:solidFill>
              </a:rPr>
              <a:t>s vacunas estimulan nuestro sistema inmune para producir células (linfocitos) de memoria. </a:t>
            </a:r>
            <a:r>
              <a:rPr lang="en" sz="1400" b="0" i="0" u="none" strike="noStrike" cap="none" dirty="0">
                <a:solidFill>
                  <a:schemeClr val="dk2"/>
                </a:solidFill>
                <a:latin typeface="Arial"/>
                <a:ea typeface="Arial"/>
                <a:cs typeface="Arial"/>
                <a:sym typeface="Arial"/>
              </a:rPr>
              <a:t>(</a:t>
            </a:r>
            <a:r>
              <a:rPr lang="es-ES" sz="1400" b="0" i="0" u="sng" strike="noStrike" cap="none" dirty="0">
                <a:solidFill>
                  <a:schemeClr val="dk2"/>
                </a:solidFill>
                <a:latin typeface="Arial"/>
                <a:ea typeface="Arial"/>
                <a:cs typeface="Arial"/>
                <a:sym typeface="Arial"/>
              </a:rPr>
              <a:t>Verdadero</a:t>
            </a:r>
            <a:r>
              <a:rPr lang="es-ES" sz="1400" b="0" i="0" strike="noStrike" cap="none" dirty="0">
                <a:solidFill>
                  <a:schemeClr val="dk2"/>
                </a:solidFill>
                <a:latin typeface="Arial"/>
                <a:ea typeface="Arial"/>
                <a:cs typeface="Arial"/>
                <a:sym typeface="Arial"/>
              </a:rPr>
              <a:t>/Falso</a:t>
            </a:r>
            <a:r>
              <a:rPr lang="en" sz="1400" b="0" i="0" u="none" strike="noStrike" cap="none" dirty="0">
                <a:solidFill>
                  <a:schemeClr val="dk2"/>
                </a:solidFill>
                <a:latin typeface="Arial"/>
                <a:ea typeface="Arial"/>
                <a:cs typeface="Arial"/>
                <a:sym typeface="Arial"/>
              </a:rPr>
              <a:t>)</a:t>
            </a:r>
            <a:endParaRPr sz="1400" b="0" i="0" u="none" strike="noStrike" cap="none" dirty="0">
              <a:solidFill>
                <a:schemeClr val="dk2"/>
              </a:solidFill>
              <a:latin typeface="Arial"/>
              <a:ea typeface="Arial"/>
              <a:cs typeface="Arial"/>
              <a:sym typeface="Arial"/>
            </a:endParaRPr>
          </a:p>
          <a:p>
            <a:pPr marL="457200" lvl="0" indent="-317500">
              <a:lnSpc>
                <a:spcPct val="115000"/>
              </a:lnSpc>
              <a:spcBef>
                <a:spcPts val="1200"/>
              </a:spcBef>
              <a:buClr>
                <a:schemeClr val="dk2"/>
              </a:buClr>
              <a:buSzPts val="1400"/>
              <a:buFont typeface="Arial"/>
              <a:buAutoNum type="arabicPeriod"/>
            </a:pPr>
            <a:r>
              <a:rPr lang="en" dirty="0">
                <a:solidFill>
                  <a:schemeClr val="dk2"/>
                </a:solidFill>
              </a:rPr>
              <a:t>P</a:t>
            </a:r>
            <a:r>
              <a:rPr lang="en" sz="1400" b="0" i="0" u="none" strike="noStrike" cap="none" dirty="0">
                <a:solidFill>
                  <a:schemeClr val="dk2"/>
                </a:solidFill>
                <a:latin typeface="Arial"/>
                <a:ea typeface="Arial"/>
                <a:cs typeface="Arial"/>
                <a:sym typeface="Arial"/>
              </a:rPr>
              <a:t>ara estimular nuestro </a:t>
            </a:r>
            <a:r>
              <a:rPr lang="en" dirty="0">
                <a:solidFill>
                  <a:schemeClr val="dk2"/>
                </a:solidFill>
              </a:rPr>
              <a:t>sistema inmune, las vacunas contienen el patógeno entero</a:t>
            </a:r>
            <a:r>
              <a:rPr lang="en" sz="1400" b="0" i="0" u="none" strike="noStrike" cap="none" dirty="0">
                <a:solidFill>
                  <a:schemeClr val="dk2"/>
                </a:solidFill>
                <a:latin typeface="Arial"/>
                <a:ea typeface="Arial"/>
                <a:cs typeface="Arial"/>
                <a:sym typeface="Arial"/>
              </a:rPr>
              <a:t>. (</a:t>
            </a:r>
            <a:r>
              <a:rPr lang="es-ES" sz="1400" b="0" i="0" u="none" strike="noStrike" cap="none" dirty="0">
                <a:solidFill>
                  <a:schemeClr val="dk2"/>
                </a:solidFill>
                <a:latin typeface="Arial"/>
                <a:ea typeface="Arial"/>
                <a:cs typeface="Arial"/>
                <a:sym typeface="Arial"/>
              </a:rPr>
              <a:t>Verdadero/</a:t>
            </a:r>
            <a:r>
              <a:rPr lang="es-ES" sz="1400" b="0" i="0" u="sng" strike="noStrike" cap="none" dirty="0">
                <a:solidFill>
                  <a:schemeClr val="dk2"/>
                </a:solidFill>
                <a:latin typeface="Arial"/>
                <a:ea typeface="Arial"/>
                <a:cs typeface="Arial"/>
                <a:sym typeface="Arial"/>
              </a:rPr>
              <a:t>Falso</a:t>
            </a:r>
            <a:r>
              <a:rPr lang="en" sz="1400" b="0" i="0" u="none" strike="noStrike" cap="none" dirty="0">
                <a:solidFill>
                  <a:schemeClr val="dk2"/>
                </a:solidFill>
                <a:latin typeface="Arial"/>
                <a:ea typeface="Arial"/>
                <a:cs typeface="Arial"/>
                <a:sym typeface="Arial"/>
              </a:rPr>
              <a:t>)</a:t>
            </a:r>
            <a:endParaRPr sz="1400" b="0" i="0" u="none" strike="noStrike" cap="none" dirty="0">
              <a:solidFill>
                <a:schemeClr val="dk2"/>
              </a:solidFill>
              <a:latin typeface="Arial"/>
              <a:ea typeface="Arial"/>
              <a:cs typeface="Arial"/>
              <a:sym typeface="Arial"/>
            </a:endParaRPr>
          </a:p>
          <a:p>
            <a:pPr marL="457200" marR="0" lvl="0" indent="-317500" algn="l" rtl="0">
              <a:lnSpc>
                <a:spcPct val="115000"/>
              </a:lnSpc>
              <a:spcBef>
                <a:spcPts val="1200"/>
              </a:spcBef>
              <a:spcAft>
                <a:spcPts val="0"/>
              </a:spcAft>
              <a:buClr>
                <a:schemeClr val="dk2"/>
              </a:buClr>
              <a:buSzPts val="1400"/>
              <a:buFont typeface="Arial"/>
              <a:buAutoNum type="arabicPeriod"/>
            </a:pPr>
            <a:r>
              <a:rPr lang="en" sz="1400" b="0" i="0" u="none" strike="noStrike" cap="none" dirty="0">
                <a:solidFill>
                  <a:schemeClr val="dk2"/>
                </a:solidFill>
                <a:latin typeface="Arial"/>
                <a:ea typeface="Arial"/>
                <a:cs typeface="Arial"/>
                <a:sym typeface="Arial"/>
              </a:rPr>
              <a:t>Los principales ingredientes de las vacunas son c</a:t>
            </a:r>
            <a:r>
              <a:rPr lang="es-ES" sz="1400" b="0" i="0" u="none" strike="noStrike" cap="none" dirty="0" err="1">
                <a:solidFill>
                  <a:schemeClr val="dk2"/>
                </a:solidFill>
                <a:latin typeface="Arial"/>
                <a:ea typeface="Arial"/>
                <a:cs typeface="Arial"/>
                <a:sym typeface="Arial"/>
              </a:rPr>
              <a:t>onservantes</a:t>
            </a:r>
            <a:r>
              <a:rPr lang="es-ES" sz="1400" b="0" i="0" u="none" strike="noStrike" cap="none" dirty="0">
                <a:solidFill>
                  <a:schemeClr val="dk2"/>
                </a:solidFill>
                <a:latin typeface="Arial"/>
                <a:ea typeface="Arial"/>
                <a:cs typeface="Arial"/>
                <a:sym typeface="Arial"/>
              </a:rPr>
              <a:t> y estabilizadores</a:t>
            </a:r>
            <a:r>
              <a:rPr lang="en" sz="1400" b="0" i="0" u="none" strike="noStrike" cap="none" dirty="0">
                <a:solidFill>
                  <a:schemeClr val="dk2"/>
                </a:solidFill>
                <a:latin typeface="Arial"/>
                <a:ea typeface="Arial"/>
                <a:cs typeface="Arial"/>
                <a:sym typeface="Arial"/>
              </a:rPr>
              <a:t>. (</a:t>
            </a:r>
            <a:r>
              <a:rPr lang="es-ES" sz="1400" b="0" i="0" u="none" strike="noStrike" cap="none" dirty="0">
                <a:solidFill>
                  <a:schemeClr val="dk2"/>
                </a:solidFill>
                <a:latin typeface="Arial"/>
                <a:ea typeface="Arial"/>
                <a:cs typeface="Arial"/>
                <a:sym typeface="Arial"/>
              </a:rPr>
              <a:t>Verdadero/</a:t>
            </a:r>
            <a:r>
              <a:rPr lang="es-ES" sz="1400" b="0" i="0" u="sng" strike="noStrike" cap="none" dirty="0">
                <a:solidFill>
                  <a:schemeClr val="dk2"/>
                </a:solidFill>
                <a:latin typeface="Arial"/>
                <a:ea typeface="Arial"/>
                <a:cs typeface="Arial"/>
                <a:sym typeface="Arial"/>
              </a:rPr>
              <a:t>Falso</a:t>
            </a:r>
            <a:r>
              <a:rPr lang="en" sz="1400" b="0" i="0" u="none" strike="noStrike" cap="none" dirty="0">
                <a:solidFill>
                  <a:schemeClr val="dk2"/>
                </a:solidFill>
                <a:latin typeface="Arial"/>
                <a:ea typeface="Arial"/>
                <a:cs typeface="Arial"/>
                <a:sym typeface="Arial"/>
              </a:rPr>
              <a:t>)</a:t>
            </a:r>
            <a:endParaRPr sz="1400" b="0" i="0" u="none" strike="noStrike" cap="none" dirty="0">
              <a:solidFill>
                <a:schemeClr val="dk2"/>
              </a:solidFill>
              <a:latin typeface="Arial"/>
              <a:ea typeface="Arial"/>
              <a:cs typeface="Arial"/>
              <a:sym typeface="Arial"/>
            </a:endParaRPr>
          </a:p>
          <a:p>
            <a:pPr marL="457200" marR="0" lvl="0" indent="-317500" algn="l" rtl="0">
              <a:lnSpc>
                <a:spcPct val="115000"/>
              </a:lnSpc>
              <a:spcBef>
                <a:spcPts val="1200"/>
              </a:spcBef>
              <a:spcAft>
                <a:spcPts val="0"/>
              </a:spcAft>
              <a:buClr>
                <a:schemeClr val="dk2"/>
              </a:buClr>
              <a:buSzPts val="1400"/>
              <a:buFont typeface="Arial"/>
              <a:buAutoNum type="arabicPeriod"/>
            </a:pPr>
            <a:r>
              <a:rPr lang="en" sz="1400" b="0" i="0" u="none" strike="noStrike" cap="none" dirty="0">
                <a:solidFill>
                  <a:schemeClr val="dk2"/>
                </a:solidFill>
                <a:latin typeface="Arial"/>
                <a:ea typeface="Arial"/>
                <a:cs typeface="Arial"/>
                <a:sym typeface="Arial"/>
              </a:rPr>
              <a:t>Las dosis de recuerdo de las vacunas se administran solo a las personas con el sistema inmune debilitado. (</a:t>
            </a:r>
            <a:r>
              <a:rPr lang="es-ES" sz="1400" b="0" i="0" u="none" strike="noStrike" cap="none" dirty="0">
                <a:solidFill>
                  <a:schemeClr val="dk2"/>
                </a:solidFill>
                <a:latin typeface="Arial"/>
                <a:ea typeface="Arial"/>
                <a:cs typeface="Arial"/>
                <a:sym typeface="Arial"/>
              </a:rPr>
              <a:t>Verdadero/</a:t>
            </a:r>
            <a:r>
              <a:rPr lang="es-ES" sz="1400" b="0" i="0" u="sng" strike="noStrike" cap="none" dirty="0">
                <a:solidFill>
                  <a:schemeClr val="dk2"/>
                </a:solidFill>
                <a:latin typeface="Arial"/>
                <a:ea typeface="Arial"/>
                <a:cs typeface="Arial"/>
                <a:sym typeface="Arial"/>
              </a:rPr>
              <a:t>Falso</a:t>
            </a:r>
            <a:r>
              <a:rPr lang="en" sz="1400" b="0" i="0" u="none" strike="noStrike" cap="none" dirty="0">
                <a:solidFill>
                  <a:schemeClr val="dk2"/>
                </a:solidFill>
                <a:latin typeface="Arial"/>
                <a:ea typeface="Arial"/>
                <a:cs typeface="Arial"/>
                <a:sym typeface="Arial"/>
              </a:rPr>
              <a:t>)</a:t>
            </a:r>
            <a:endParaRPr sz="1400" b="0" i="0" u="none" strike="noStrike" cap="none" dirty="0">
              <a:solidFill>
                <a:schemeClr val="dk2"/>
              </a:solidFill>
              <a:latin typeface="Arial"/>
              <a:ea typeface="Arial"/>
              <a:cs typeface="Arial"/>
              <a:sym typeface="Arial"/>
            </a:endParaRPr>
          </a:p>
          <a:p>
            <a:pPr marL="457200" marR="0" lvl="0" indent="-317500" algn="l" rtl="0">
              <a:lnSpc>
                <a:spcPct val="115000"/>
              </a:lnSpc>
              <a:spcBef>
                <a:spcPts val="1200"/>
              </a:spcBef>
              <a:spcAft>
                <a:spcPts val="0"/>
              </a:spcAft>
              <a:buClr>
                <a:schemeClr val="dk2"/>
              </a:buClr>
              <a:buSzPts val="1400"/>
              <a:buFont typeface="Arial"/>
              <a:buAutoNum type="arabicPeriod"/>
            </a:pPr>
            <a:r>
              <a:rPr lang="en" sz="1400" b="0" i="0" u="none" strike="noStrike" cap="none" dirty="0">
                <a:solidFill>
                  <a:schemeClr val="dk2"/>
                </a:solidFill>
                <a:latin typeface="Arial"/>
                <a:ea typeface="Arial"/>
                <a:cs typeface="Arial"/>
                <a:sym typeface="Arial"/>
              </a:rPr>
              <a:t>Es menos probable que se transmita la enfermedad a otras personas si se ha desarrollado inmunidad frente a ella. (</a:t>
            </a:r>
            <a:r>
              <a:rPr lang="es-ES" sz="1400" b="0" i="0" u="sng" strike="noStrike" cap="none" dirty="0">
                <a:solidFill>
                  <a:schemeClr val="dk2"/>
                </a:solidFill>
                <a:latin typeface="Arial"/>
                <a:ea typeface="Arial"/>
                <a:cs typeface="Arial"/>
                <a:sym typeface="Arial"/>
              </a:rPr>
              <a:t>Verdadero</a:t>
            </a:r>
            <a:r>
              <a:rPr lang="es-ES" sz="1400" b="0" i="0" strike="noStrike" cap="none" dirty="0">
                <a:solidFill>
                  <a:schemeClr val="dk2"/>
                </a:solidFill>
                <a:latin typeface="Arial"/>
                <a:ea typeface="Arial"/>
                <a:cs typeface="Arial"/>
                <a:sym typeface="Arial"/>
              </a:rPr>
              <a:t>/Falso</a:t>
            </a:r>
            <a:r>
              <a:rPr lang="en" sz="1400" b="0" i="0" u="none" strike="noStrike" cap="none" dirty="0">
                <a:solidFill>
                  <a:schemeClr val="dk2"/>
                </a:solidFill>
                <a:latin typeface="Arial"/>
                <a:ea typeface="Arial"/>
                <a:cs typeface="Arial"/>
                <a:sym typeface="Arial"/>
              </a:rPr>
              <a:t>)</a:t>
            </a:r>
            <a:endParaRPr sz="1400" b="0" i="0" u="none" strike="noStrike" cap="none" dirty="0">
              <a:solidFill>
                <a:schemeClr val="dk2"/>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23"/>
        <p:cNvGrpSpPr/>
        <p:nvPr/>
      </p:nvGrpSpPr>
      <p:grpSpPr>
        <a:xfrm>
          <a:off x="0" y="0"/>
          <a:ext cx="0" cy="0"/>
          <a:chOff x="0" y="0"/>
          <a:chExt cx="0" cy="0"/>
        </a:xfrm>
      </p:grpSpPr>
      <p:sp>
        <p:nvSpPr>
          <p:cNvPr id="1124" name="Google Shape;1124;p1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Evaluación: cuestionario (respuesta)</a:t>
            </a:r>
          </a:p>
          <a:p>
            <a:pPr marL="0" lvl="0" indent="0" algn="ctr" rtl="0">
              <a:lnSpc>
                <a:spcPct val="100000"/>
              </a:lnSpc>
              <a:spcBef>
                <a:spcPts val="0"/>
              </a:spcBef>
              <a:spcAft>
                <a:spcPts val="0"/>
              </a:spcAft>
              <a:buClr>
                <a:schemeClr val="dk1"/>
              </a:buClr>
              <a:buSzPct val="39285"/>
              <a:buFont typeface="Arial"/>
              <a:buNone/>
            </a:pPr>
            <a:endParaRPr lang="es-ES" b="1" noProof="0" dirty="0"/>
          </a:p>
          <a:p>
            <a:pPr marL="0" lvl="0" indent="0" algn="ctr" rtl="0">
              <a:lnSpc>
                <a:spcPct val="100000"/>
              </a:lnSpc>
              <a:spcBef>
                <a:spcPts val="0"/>
              </a:spcBef>
              <a:spcAft>
                <a:spcPts val="0"/>
              </a:spcAft>
              <a:buSzPct val="111111"/>
              <a:buNone/>
            </a:pPr>
            <a:endParaRPr lang="es-ES" noProof="0" dirty="0"/>
          </a:p>
        </p:txBody>
      </p:sp>
      <p:sp>
        <p:nvSpPr>
          <p:cNvPr id="1125" name="Google Shape;1125;p113"/>
          <p:cNvSpPr txBox="1"/>
          <p:nvPr/>
        </p:nvSpPr>
        <p:spPr>
          <a:xfrm>
            <a:off x="434550" y="1082675"/>
            <a:ext cx="8274900" cy="3557097"/>
          </a:xfrm>
          <a:prstGeom prst="rect">
            <a:avLst/>
          </a:prstGeom>
          <a:noFill/>
          <a:ln>
            <a:noFill/>
          </a:ln>
        </p:spPr>
        <p:txBody>
          <a:bodyPr spcFirstLastPara="1" wrap="square" lIns="91425" tIns="91425" rIns="91425" bIns="91425" anchor="t" anchorCtr="0">
            <a:spAutoFit/>
          </a:bodyPr>
          <a:lstStyle/>
          <a:p>
            <a:pPr marL="457200" marR="0" lvl="0" indent="-292100" algn="l" rtl="0">
              <a:lnSpc>
                <a:spcPct val="115000"/>
              </a:lnSpc>
              <a:spcBef>
                <a:spcPts val="0"/>
              </a:spcBef>
              <a:spcAft>
                <a:spcPts val="0"/>
              </a:spcAft>
              <a:buClr>
                <a:schemeClr val="dk2"/>
              </a:buClr>
              <a:buSzPts val="1000"/>
              <a:buFont typeface="Arial"/>
              <a:buAutoNum type="arabicPeriod"/>
            </a:pPr>
            <a:r>
              <a:rPr lang="en" sz="1100" b="1" dirty="0">
                <a:solidFill>
                  <a:srgbClr val="444746"/>
                </a:solidFill>
              </a:rPr>
              <a:t>¡Verdadero</a:t>
            </a:r>
            <a:r>
              <a:rPr lang="en" sz="1100" b="0" i="0" u="none" strike="noStrike" cap="none" dirty="0">
                <a:solidFill>
                  <a:srgbClr val="444746"/>
                </a:solidFill>
                <a:latin typeface="Arial"/>
                <a:ea typeface="Arial"/>
                <a:cs typeface="Arial"/>
                <a:sym typeface="Arial"/>
              </a:rPr>
              <a:t>! </a:t>
            </a:r>
            <a:r>
              <a:rPr lang="en" sz="1100" dirty="0">
                <a:solidFill>
                  <a:srgbClr val="444746"/>
                </a:solidFill>
              </a:rPr>
              <a:t>Las vacunas estimulan nuestros glóbulos blancos, exponiéndolos a patógenos concretos, lo que desencadena la producción de células (linfocitos) de memoria específicos para ese patógeno</a:t>
            </a:r>
            <a:r>
              <a:rPr lang="en" sz="1100" b="0" i="0" u="none" strike="noStrike" cap="none" dirty="0">
                <a:solidFill>
                  <a:srgbClr val="444746"/>
                </a:solidFill>
                <a:latin typeface="Arial"/>
                <a:ea typeface="Arial"/>
                <a:cs typeface="Arial"/>
                <a:sym typeface="Arial"/>
              </a:rPr>
              <a:t>.</a:t>
            </a:r>
            <a:endParaRPr sz="1100" b="0" i="0" u="none" strike="noStrike" cap="none" dirty="0">
              <a:solidFill>
                <a:schemeClr val="dk2"/>
              </a:solidFill>
              <a:latin typeface="Arial"/>
              <a:ea typeface="Arial"/>
              <a:cs typeface="Arial"/>
              <a:sym typeface="Arial"/>
            </a:endParaRPr>
          </a:p>
          <a:p>
            <a:pPr marL="457200" marR="0" lvl="0" indent="-292100" algn="l" rtl="0">
              <a:lnSpc>
                <a:spcPct val="115000"/>
              </a:lnSpc>
              <a:spcBef>
                <a:spcPts val="2400"/>
              </a:spcBef>
              <a:spcAft>
                <a:spcPts val="0"/>
              </a:spcAft>
              <a:buClr>
                <a:schemeClr val="dk2"/>
              </a:buClr>
              <a:buSzPts val="1000"/>
              <a:buFont typeface="Arial"/>
              <a:buAutoNum type="arabicPeriod"/>
            </a:pPr>
            <a:r>
              <a:rPr lang="en" sz="1100" b="1" i="0" u="none" strike="noStrike" cap="none" dirty="0">
                <a:solidFill>
                  <a:srgbClr val="444746"/>
                </a:solidFill>
                <a:latin typeface="Arial"/>
                <a:ea typeface="Arial"/>
                <a:cs typeface="Arial"/>
                <a:sym typeface="Arial"/>
              </a:rPr>
              <a:t>Falso</a:t>
            </a:r>
            <a:r>
              <a:rPr lang="en" sz="1100" b="0" i="0" u="none" strike="noStrike" cap="none" dirty="0">
                <a:solidFill>
                  <a:srgbClr val="444746"/>
                </a:solidFill>
                <a:latin typeface="Arial"/>
                <a:ea typeface="Arial"/>
                <a:cs typeface="Arial"/>
                <a:sym typeface="Arial"/>
              </a:rPr>
              <a:t>. </a:t>
            </a:r>
            <a:r>
              <a:rPr lang="en" sz="1100" dirty="0">
                <a:solidFill>
                  <a:srgbClr val="444746"/>
                </a:solidFill>
              </a:rPr>
              <a:t>L</a:t>
            </a:r>
            <a:r>
              <a:rPr lang="es-ES" sz="1100" dirty="0">
                <a:solidFill>
                  <a:srgbClr val="444746"/>
                </a:solidFill>
              </a:rPr>
              <a:t>a</a:t>
            </a:r>
            <a:r>
              <a:rPr lang="en" sz="1100" dirty="0">
                <a:solidFill>
                  <a:srgbClr val="444746"/>
                </a:solidFill>
              </a:rPr>
              <a:t>s vacunas nunca contienen el patógeno entero. El patógeno puede estar muerto o bien ser un pequeño fragmento</a:t>
            </a:r>
            <a:r>
              <a:rPr lang="en" sz="1100" b="0" i="0" u="none" strike="noStrike" cap="none" dirty="0">
                <a:solidFill>
                  <a:srgbClr val="444746"/>
                </a:solidFill>
                <a:latin typeface="Arial"/>
                <a:ea typeface="Arial"/>
                <a:cs typeface="Arial"/>
                <a:sym typeface="Arial"/>
              </a:rPr>
              <a:t>.</a:t>
            </a:r>
            <a:endParaRPr sz="1100" b="0" i="0" u="none" strike="noStrike" cap="none" dirty="0">
              <a:solidFill>
                <a:schemeClr val="dk2"/>
              </a:solidFill>
              <a:latin typeface="Arial"/>
              <a:ea typeface="Arial"/>
              <a:cs typeface="Arial"/>
              <a:sym typeface="Arial"/>
            </a:endParaRPr>
          </a:p>
          <a:p>
            <a:pPr marL="457200" marR="0" lvl="0" indent="-292100" algn="l" rtl="0">
              <a:lnSpc>
                <a:spcPct val="115000"/>
              </a:lnSpc>
              <a:spcBef>
                <a:spcPts val="2400"/>
              </a:spcBef>
              <a:spcAft>
                <a:spcPts val="0"/>
              </a:spcAft>
              <a:buClr>
                <a:schemeClr val="dk2"/>
              </a:buClr>
              <a:buSzPts val="1000"/>
              <a:buFont typeface="Arial"/>
              <a:buAutoNum type="arabicPeriod"/>
            </a:pPr>
            <a:r>
              <a:rPr lang="en" sz="1100" b="1" i="0" u="none" strike="noStrike" cap="none" dirty="0">
                <a:solidFill>
                  <a:srgbClr val="444746"/>
                </a:solidFill>
                <a:latin typeface="Arial"/>
                <a:ea typeface="Arial"/>
                <a:cs typeface="Arial"/>
                <a:sym typeface="Arial"/>
              </a:rPr>
              <a:t>Falso</a:t>
            </a:r>
            <a:r>
              <a:rPr lang="en" sz="1100" b="0" i="0" u="none" strike="noStrike" cap="none" dirty="0">
                <a:solidFill>
                  <a:srgbClr val="444746"/>
                </a:solidFill>
                <a:latin typeface="Arial"/>
                <a:ea typeface="Arial"/>
                <a:cs typeface="Arial"/>
                <a:sym typeface="Arial"/>
              </a:rPr>
              <a:t>. </a:t>
            </a:r>
            <a:r>
              <a:rPr lang="en" sz="1100" dirty="0">
                <a:solidFill>
                  <a:srgbClr val="444746"/>
                </a:solidFill>
              </a:rPr>
              <a:t>El ingrediente principal de las vacunas es el agua. Los c</a:t>
            </a:r>
            <a:r>
              <a:rPr lang="es-ES" sz="1100" b="0" i="0" u="none" strike="noStrike" cap="none" dirty="0" err="1">
                <a:solidFill>
                  <a:srgbClr val="444746"/>
                </a:solidFill>
                <a:latin typeface="Arial"/>
                <a:ea typeface="Arial"/>
                <a:cs typeface="Arial"/>
                <a:sym typeface="Arial"/>
              </a:rPr>
              <a:t>onservantes</a:t>
            </a:r>
            <a:r>
              <a:rPr lang="es-ES" sz="1100" b="0" i="0" u="none" strike="noStrike" cap="none" dirty="0">
                <a:solidFill>
                  <a:srgbClr val="444746"/>
                </a:solidFill>
                <a:latin typeface="Arial"/>
                <a:ea typeface="Arial"/>
                <a:cs typeface="Arial"/>
                <a:sym typeface="Arial"/>
              </a:rPr>
              <a:t> y los estabilizadores</a:t>
            </a:r>
            <a:r>
              <a:rPr lang="en" sz="1100" b="0" i="0" u="none" strike="noStrike" cap="none" dirty="0">
                <a:solidFill>
                  <a:srgbClr val="444746"/>
                </a:solidFill>
                <a:latin typeface="Arial"/>
                <a:ea typeface="Arial"/>
                <a:cs typeface="Arial"/>
                <a:sym typeface="Arial"/>
              </a:rPr>
              <a:t> se añaden a algunas vacunas cuando es necesario, pero solo representan una pequeña cantidad del total de la vacuna.</a:t>
            </a:r>
            <a:endParaRPr sz="1100" b="0" i="0" u="none" strike="noStrike" cap="none" dirty="0">
              <a:solidFill>
                <a:schemeClr val="dk2"/>
              </a:solidFill>
              <a:latin typeface="Arial"/>
              <a:ea typeface="Arial"/>
              <a:cs typeface="Arial"/>
              <a:sym typeface="Arial"/>
            </a:endParaRPr>
          </a:p>
          <a:p>
            <a:pPr marL="457200" marR="0" lvl="0" indent="-292100" algn="l" rtl="0">
              <a:lnSpc>
                <a:spcPct val="115000"/>
              </a:lnSpc>
              <a:spcBef>
                <a:spcPts val="2400"/>
              </a:spcBef>
              <a:spcAft>
                <a:spcPts val="0"/>
              </a:spcAft>
              <a:buClr>
                <a:schemeClr val="dk2"/>
              </a:buClr>
              <a:buSzPts val="1000"/>
              <a:buFont typeface="Arial"/>
              <a:buAutoNum type="arabicPeriod"/>
            </a:pPr>
            <a:r>
              <a:rPr lang="en" sz="1100" b="1" i="0" u="none" strike="noStrike" cap="none" dirty="0">
                <a:solidFill>
                  <a:srgbClr val="444746"/>
                </a:solidFill>
                <a:latin typeface="Arial"/>
                <a:ea typeface="Arial"/>
                <a:cs typeface="Arial"/>
                <a:sym typeface="Arial"/>
              </a:rPr>
              <a:t>Falso</a:t>
            </a:r>
            <a:r>
              <a:rPr lang="en" sz="1100" b="0" i="0" u="none" strike="noStrike" cap="none" dirty="0">
                <a:solidFill>
                  <a:srgbClr val="444746"/>
                </a:solidFill>
                <a:latin typeface="Arial"/>
                <a:ea typeface="Arial"/>
                <a:cs typeface="Arial"/>
                <a:sym typeface="Arial"/>
              </a:rPr>
              <a:t>. Para muchas enfermedades, todos necesitamos una dosis de recuerdo para garantizar el mantenimiento de los linfocitos de memoria y seguir siendo inmunes a la enfermedad. Aprenderemos más al respecto en el siguiente apartado del curso.</a:t>
            </a:r>
            <a:endParaRPr sz="1100" b="0" i="0" u="none" strike="noStrike" cap="none" dirty="0">
              <a:solidFill>
                <a:schemeClr val="dk2"/>
              </a:solidFill>
              <a:latin typeface="Arial"/>
              <a:ea typeface="Arial"/>
              <a:cs typeface="Arial"/>
              <a:sym typeface="Arial"/>
            </a:endParaRPr>
          </a:p>
          <a:p>
            <a:pPr marL="457200" marR="0" lvl="0" indent="-292100" algn="l" rtl="0">
              <a:lnSpc>
                <a:spcPct val="115000"/>
              </a:lnSpc>
              <a:spcBef>
                <a:spcPts val="2400"/>
              </a:spcBef>
              <a:spcAft>
                <a:spcPts val="0"/>
              </a:spcAft>
              <a:buClr>
                <a:schemeClr val="dk2"/>
              </a:buClr>
              <a:buSzPts val="1000"/>
              <a:buFont typeface="Arial"/>
              <a:buAutoNum type="arabicPeriod"/>
            </a:pPr>
            <a:r>
              <a:rPr lang="en" sz="1100" b="1" i="0" u="none" strike="noStrike" cap="none" dirty="0">
                <a:solidFill>
                  <a:srgbClr val="444746"/>
                </a:solidFill>
                <a:latin typeface="Arial"/>
                <a:ea typeface="Arial"/>
                <a:cs typeface="Arial"/>
                <a:sym typeface="Arial"/>
              </a:rPr>
              <a:t>¡Verdadero</a:t>
            </a:r>
            <a:r>
              <a:rPr lang="en" sz="1100" b="0" i="0" u="none" strike="noStrike" cap="none" dirty="0">
                <a:solidFill>
                  <a:srgbClr val="444746"/>
                </a:solidFill>
                <a:latin typeface="Arial"/>
                <a:ea typeface="Arial"/>
                <a:cs typeface="Arial"/>
                <a:sym typeface="Arial"/>
              </a:rPr>
              <a:t>! </a:t>
            </a:r>
            <a:r>
              <a:rPr lang="en" sz="1100" dirty="0">
                <a:solidFill>
                  <a:srgbClr val="444746"/>
                </a:solidFill>
              </a:rPr>
              <a:t>Puesto que con la vacuna no se desarrolla la enfermedad de forma grave, es menos probable que se transmita la enfermedad a otras personas cuando uno se infecta o entra en contacto con el patógeno</a:t>
            </a:r>
            <a:r>
              <a:rPr lang="en" sz="1100" b="0" i="0" u="none" strike="noStrike" cap="none" dirty="0">
                <a:solidFill>
                  <a:srgbClr val="444746"/>
                </a:solidFill>
                <a:latin typeface="Arial"/>
                <a:ea typeface="Arial"/>
                <a:cs typeface="Arial"/>
                <a:sym typeface="Arial"/>
              </a:rPr>
              <a:t>.</a:t>
            </a:r>
            <a:endParaRPr sz="1100" b="0" i="0" u="none" strike="noStrike" cap="none" dirty="0">
              <a:solidFill>
                <a:schemeClr val="dk2"/>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61"/>
        <p:cNvGrpSpPr/>
        <p:nvPr/>
      </p:nvGrpSpPr>
      <p:grpSpPr>
        <a:xfrm>
          <a:off x="0" y="0"/>
          <a:ext cx="0" cy="0"/>
          <a:chOff x="0" y="0"/>
          <a:chExt cx="0" cy="0"/>
        </a:xfrm>
      </p:grpSpPr>
      <p:sp>
        <p:nvSpPr>
          <p:cNvPr id="162" name="Google Shape;162;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Evaluación: cuestionario final</a:t>
            </a:r>
          </a:p>
        </p:txBody>
      </p:sp>
      <p:sp>
        <p:nvSpPr>
          <p:cNvPr id="163" name="Google Shape;163;p15"/>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0000" lnSpcReduction="20000"/>
          </a:bodyPr>
          <a:lstStyle/>
          <a:p>
            <a:pPr marL="0" lvl="0" indent="0" algn="l" rtl="0">
              <a:lnSpc>
                <a:spcPct val="140000"/>
              </a:lnSpc>
              <a:spcBef>
                <a:spcPts val="0"/>
              </a:spcBef>
              <a:spcAft>
                <a:spcPts val="0"/>
              </a:spcAft>
              <a:buSzPct val="128342"/>
              <a:buNone/>
            </a:pPr>
            <a:r>
              <a:rPr lang="es-ES" sz="1650" noProof="0" dirty="0"/>
              <a:t>10. Las mujeres embarazadas pueden protegerse a sí mismas y a su bebé de algunas enfermedades vacunándose. (</a:t>
            </a:r>
            <a:r>
              <a:rPr lang="es-ES" sz="1650" b="1" noProof="0" dirty="0"/>
              <a:t>Verdadero</a:t>
            </a:r>
            <a:r>
              <a:rPr lang="es-ES" sz="1650" noProof="0" dirty="0"/>
              <a:t>/Falso)</a:t>
            </a:r>
          </a:p>
          <a:p>
            <a:pPr marL="457200" lvl="0" indent="0" algn="l" rtl="0">
              <a:lnSpc>
                <a:spcPct val="140000"/>
              </a:lnSpc>
              <a:spcBef>
                <a:spcPts val="800"/>
              </a:spcBef>
              <a:spcAft>
                <a:spcPts val="0"/>
              </a:spcAft>
              <a:buSzPct val="128342"/>
              <a:buNone/>
            </a:pPr>
            <a:endParaRPr lang="es-ES" sz="1650" noProof="0" dirty="0"/>
          </a:p>
          <a:p>
            <a:pPr marL="0" lvl="0" indent="0" algn="l" rtl="0">
              <a:lnSpc>
                <a:spcPct val="140000"/>
              </a:lnSpc>
              <a:spcBef>
                <a:spcPts val="800"/>
              </a:spcBef>
              <a:spcAft>
                <a:spcPts val="0"/>
              </a:spcAft>
              <a:buSzPct val="128342"/>
              <a:buNone/>
            </a:pPr>
            <a:r>
              <a:rPr lang="es-ES" sz="1650" noProof="0" dirty="0"/>
              <a:t>11. ¿Cuáles de las siguientes son estrategias de comunicación eficaces a la hora de hablar sobre vacunas?</a:t>
            </a:r>
          </a:p>
          <a:p>
            <a:pPr marL="914400" lvl="1" indent="-317689" algn="l" rtl="0">
              <a:lnSpc>
                <a:spcPct val="140000"/>
              </a:lnSpc>
              <a:spcBef>
                <a:spcPts val="800"/>
              </a:spcBef>
              <a:spcAft>
                <a:spcPts val="0"/>
              </a:spcAft>
              <a:buSzPct val="100000"/>
              <a:buAutoNum type="alphaLcPeriod"/>
            </a:pPr>
            <a:r>
              <a:rPr lang="es-ES" sz="1650" noProof="0" dirty="0"/>
              <a:t>El uso del lenguaje inclusivo (“nosotros” en lugar de “usted/tú”)</a:t>
            </a:r>
          </a:p>
          <a:p>
            <a:pPr marL="914400" lvl="1" indent="-317689" algn="l" rtl="0">
              <a:lnSpc>
                <a:spcPct val="140000"/>
              </a:lnSpc>
              <a:spcBef>
                <a:spcPts val="0"/>
              </a:spcBef>
              <a:spcAft>
                <a:spcPts val="0"/>
              </a:spcAft>
              <a:buSzPct val="100000"/>
              <a:buAutoNum type="alphaLcPeriod"/>
            </a:pPr>
            <a:r>
              <a:rPr lang="es-ES" sz="1650" noProof="0" dirty="0"/>
              <a:t>La transmisión de un mensaje clave sencillo</a:t>
            </a:r>
          </a:p>
          <a:p>
            <a:pPr marL="914400" lvl="1" indent="-317689" algn="l" rtl="0">
              <a:lnSpc>
                <a:spcPct val="140000"/>
              </a:lnSpc>
              <a:spcBef>
                <a:spcPts val="0"/>
              </a:spcBef>
              <a:spcAft>
                <a:spcPts val="0"/>
              </a:spcAft>
              <a:buSzPct val="100000"/>
              <a:buAutoNum type="alphaLcPeriod"/>
            </a:pPr>
            <a:r>
              <a:rPr lang="es-ES" sz="1650" noProof="0" dirty="0"/>
              <a:t>Decir la verdad</a:t>
            </a:r>
          </a:p>
          <a:p>
            <a:pPr marL="914400" lvl="1" indent="-317689" algn="l" rtl="0">
              <a:lnSpc>
                <a:spcPct val="140000"/>
              </a:lnSpc>
              <a:spcBef>
                <a:spcPts val="0"/>
              </a:spcBef>
              <a:spcAft>
                <a:spcPts val="0"/>
              </a:spcAft>
              <a:buSzPct val="100000"/>
              <a:buAutoNum type="alphaLcPeriod"/>
            </a:pPr>
            <a:r>
              <a:rPr lang="es-ES" sz="1650" noProof="0" dirty="0"/>
              <a:t>No repetir los mitos sobre las vacunaciones</a:t>
            </a:r>
          </a:p>
          <a:p>
            <a:pPr marL="914400" lvl="1" indent="-317689" algn="l" rtl="0">
              <a:lnSpc>
                <a:spcPct val="140000"/>
              </a:lnSpc>
              <a:spcBef>
                <a:spcPts val="0"/>
              </a:spcBef>
              <a:spcAft>
                <a:spcPts val="0"/>
              </a:spcAft>
              <a:buSzPct val="100000"/>
              <a:buAutoNum type="alphaLcPeriod"/>
            </a:pPr>
            <a:r>
              <a:rPr lang="es-ES" sz="1650" b="1" noProof="0" dirty="0"/>
              <a:t>Todas las anteriores</a:t>
            </a:r>
          </a:p>
          <a:p>
            <a:pPr marL="914400" lvl="0" indent="0" algn="l" rtl="0">
              <a:lnSpc>
                <a:spcPct val="140000"/>
              </a:lnSpc>
              <a:spcBef>
                <a:spcPts val="800"/>
              </a:spcBef>
              <a:spcAft>
                <a:spcPts val="0"/>
              </a:spcAft>
              <a:buSzPct val="128342"/>
              <a:buNone/>
            </a:pPr>
            <a:endParaRPr lang="es-ES" sz="1650" b="1" noProof="0" dirty="0"/>
          </a:p>
          <a:p>
            <a:pPr marL="0" lvl="0" indent="0" algn="l" rtl="0">
              <a:lnSpc>
                <a:spcPct val="140000"/>
              </a:lnSpc>
              <a:spcBef>
                <a:spcPts val="800"/>
              </a:spcBef>
              <a:spcAft>
                <a:spcPts val="800"/>
              </a:spcAft>
              <a:buSzPct val="128342"/>
              <a:buNone/>
            </a:pPr>
            <a:r>
              <a:rPr lang="es-ES" sz="1650" noProof="0" dirty="0"/>
              <a:t>12. Las personas reclusas pueden tener la impresión de que los efectos secundarios de las vacunas son más grave de lo que son en realidad, o de que las enfermedades son menos serias de lo que son en realidad. (</a:t>
            </a:r>
            <a:r>
              <a:rPr lang="es-ES" sz="1650" b="1" noProof="0" dirty="0"/>
              <a:t>Verdadero/</a:t>
            </a:r>
            <a:r>
              <a:rPr lang="es-ES" sz="1650" noProof="0" dirty="0"/>
              <a:t>Falso)</a:t>
            </a:r>
          </a:p>
        </p:txBody>
      </p:sp>
      <p:sp>
        <p:nvSpPr>
          <p:cNvPr id="164" name="Google Shape;164;p15"/>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29"/>
        <p:cNvGrpSpPr/>
        <p:nvPr/>
      </p:nvGrpSpPr>
      <p:grpSpPr>
        <a:xfrm>
          <a:off x="0" y="0"/>
          <a:ext cx="0" cy="0"/>
          <a:chOff x="0" y="0"/>
          <a:chExt cx="0" cy="0"/>
        </a:xfrm>
      </p:grpSpPr>
      <p:sp>
        <p:nvSpPr>
          <p:cNvPr id="1130" name="Google Shape;1130;p1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s-ES" b="1" noProof="0" dirty="0"/>
              <a:t>Capítulo 4. ¿Cómo se evalúa y supervisa la seguridad y la eficacia de las vacunas?</a:t>
            </a:r>
          </a:p>
          <a:p>
            <a:pPr marL="0" lvl="0" indent="0" algn="l" rtl="0">
              <a:lnSpc>
                <a:spcPct val="100000"/>
              </a:lnSpc>
              <a:spcBef>
                <a:spcPts val="0"/>
              </a:spcBef>
              <a:spcAft>
                <a:spcPts val="0"/>
              </a:spcAft>
              <a:buSzPct val="111111"/>
              <a:buNone/>
            </a:pPr>
            <a:endParaRPr lang="es-ES" noProof="0" dirty="0"/>
          </a:p>
        </p:txBody>
      </p:sp>
      <p:sp>
        <p:nvSpPr>
          <p:cNvPr id="1131" name="Google Shape;1131;p11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2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1132" name="Google Shape;1132;p114"/>
          <p:cNvSpPr txBox="1"/>
          <p:nvPr/>
        </p:nvSpPr>
        <p:spPr>
          <a:xfrm>
            <a:off x="346350" y="1714500"/>
            <a:ext cx="8451300" cy="190818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chemeClr val="dk1"/>
                </a:solidFill>
                <a:latin typeface="Arial"/>
                <a:ea typeface="Arial"/>
                <a:cs typeface="Arial"/>
                <a:sym typeface="Arial"/>
              </a:rPr>
              <a:t>Son muchas las fases por las que debe pasar una vacuna (llamada vacuna «candidata») antes de conseguir su autorización para su uso en humanos. Toda vacuna es objeto de estas pruebas, denominadas también </a:t>
            </a:r>
            <a:r>
              <a:rPr lang="en" sz="1400" b="1" i="0" u="none" strike="noStrike" cap="none" dirty="0">
                <a:solidFill>
                  <a:schemeClr val="dk1"/>
                </a:solidFill>
                <a:latin typeface="Arial"/>
                <a:ea typeface="Arial"/>
                <a:cs typeface="Arial"/>
                <a:sym typeface="Arial"/>
              </a:rPr>
              <a:t>ensayos</a:t>
            </a:r>
            <a:r>
              <a:rPr lang="en" sz="1400" i="0" u="none" strike="noStrike" cap="none" dirty="0">
                <a:solidFill>
                  <a:schemeClr val="dk1"/>
                </a:solidFill>
                <a:latin typeface="Arial"/>
                <a:ea typeface="Arial"/>
                <a:cs typeface="Arial"/>
                <a:sym typeface="Arial"/>
              </a:rPr>
              <a:t>, antes de ser aprobada. Los resultados de estos ensayos se publican para que cualquier persona pueda revisarlos y siempre son objeto de análisis por parte de otros investigadores científicos, así como de expertos independientes, con el fin de garantizar que no haya desviaciones en el proceso de toma de decisiones. Una vez autorizada, la vacuna sigue siendo sometida a constantes supervisiones de seguridad para garantizar que siga siendo segura y eficaz en la prevención de la enfermedad</a:t>
            </a:r>
            <a:r>
              <a:rPr lang="en" sz="14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36"/>
        <p:cNvGrpSpPr/>
        <p:nvPr/>
      </p:nvGrpSpPr>
      <p:grpSpPr>
        <a:xfrm>
          <a:off x="0" y="0"/>
          <a:ext cx="0" cy="0"/>
          <a:chOff x="0" y="0"/>
          <a:chExt cx="0" cy="0"/>
        </a:xfrm>
      </p:grpSpPr>
      <p:sp>
        <p:nvSpPr>
          <p:cNvPr id="1137" name="Google Shape;1137;p115"/>
          <p:cNvSpPr/>
          <p:nvPr/>
        </p:nvSpPr>
        <p:spPr>
          <a:xfrm>
            <a:off x="5437051" y="1704975"/>
            <a:ext cx="3600900" cy="1831800"/>
          </a:xfrm>
          <a:prstGeom prst="chevron">
            <a:avLst>
              <a:gd name="adj" fmla="val 50000"/>
            </a:avLst>
          </a:pr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p1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s-ES" b="1" noProof="0" dirty="0"/>
              <a:t>Capítulo 4. ¿Cómo se evalúa y se supervisa la seguridad y la eficacia de las vacunas?</a:t>
            </a:r>
            <a:endParaRPr lang="es-ES" noProof="0" dirty="0"/>
          </a:p>
        </p:txBody>
      </p:sp>
      <p:sp>
        <p:nvSpPr>
          <p:cNvPr id="1139" name="Google Shape;1139;p11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1140" name="Google Shape;1140;p115"/>
          <p:cNvSpPr/>
          <p:nvPr/>
        </p:nvSpPr>
        <p:spPr>
          <a:xfrm>
            <a:off x="120025" y="1704975"/>
            <a:ext cx="3013800" cy="1831800"/>
          </a:xfrm>
          <a:prstGeom prst="homePlate">
            <a:avLst>
              <a:gd name="adj" fmla="val 50000"/>
            </a:avLst>
          </a:prstGeom>
          <a:solidFill>
            <a:srgbClr val="C9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115"/>
          <p:cNvSpPr txBox="1"/>
          <p:nvPr/>
        </p:nvSpPr>
        <p:spPr>
          <a:xfrm>
            <a:off x="150381" y="1754976"/>
            <a:ext cx="1947900" cy="58474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s-ES" sz="1300" b="1" i="0" u="none" strike="noStrike" cap="none" dirty="0">
                <a:solidFill>
                  <a:srgbClr val="000000"/>
                </a:solidFill>
                <a:latin typeface="Arial"/>
                <a:ea typeface="Arial"/>
                <a:cs typeface="Arial"/>
                <a:sym typeface="Arial"/>
              </a:rPr>
              <a:t>Fase</a:t>
            </a:r>
            <a:r>
              <a:rPr lang="en" sz="1300" b="1" i="0" u="none" strike="noStrike" cap="none" dirty="0">
                <a:solidFill>
                  <a:srgbClr val="000000"/>
                </a:solidFill>
                <a:latin typeface="Arial"/>
                <a:ea typeface="Arial"/>
                <a:cs typeface="Arial"/>
                <a:sym typeface="Arial"/>
              </a:rPr>
              <a:t> 1:</a:t>
            </a:r>
            <a:r>
              <a:rPr lang="en" sz="1400" b="1" i="0" u="none" strike="noStrike" cap="none" dirty="0">
                <a:solidFill>
                  <a:srgbClr val="000000"/>
                </a:solidFill>
                <a:latin typeface="Arial"/>
                <a:ea typeface="Arial"/>
                <a:cs typeface="Arial"/>
                <a:sym typeface="Arial"/>
              </a:rPr>
              <a:t> </a:t>
            </a:r>
            <a:r>
              <a:rPr lang="en" sz="1200" i="1" dirty="0"/>
              <a:t>Estudios a pequeña escala</a:t>
            </a:r>
            <a:endParaRPr sz="1200" b="0" i="1" u="none" strike="noStrike" cap="none" dirty="0">
              <a:solidFill>
                <a:srgbClr val="000000"/>
              </a:solidFill>
              <a:latin typeface="Arial"/>
              <a:ea typeface="Arial"/>
              <a:cs typeface="Arial"/>
              <a:sym typeface="Arial"/>
            </a:endParaRPr>
          </a:p>
        </p:txBody>
      </p:sp>
      <p:pic>
        <p:nvPicPr>
          <p:cNvPr id="1142" name="Google Shape;1142;p115"/>
          <p:cNvPicPr preferRelativeResize="0"/>
          <p:nvPr/>
        </p:nvPicPr>
        <p:blipFill rotWithShape="1">
          <a:blip r:embed="rId3">
            <a:alphaModFix/>
          </a:blip>
          <a:srcRect/>
          <a:stretch/>
        </p:blipFill>
        <p:spPr>
          <a:xfrm>
            <a:off x="1556306" y="2286547"/>
            <a:ext cx="373174" cy="389304"/>
          </a:xfrm>
          <a:prstGeom prst="rect">
            <a:avLst/>
          </a:prstGeom>
          <a:noFill/>
          <a:ln>
            <a:noFill/>
          </a:ln>
        </p:spPr>
      </p:pic>
      <p:sp>
        <p:nvSpPr>
          <p:cNvPr id="1143" name="Google Shape;1143;p115"/>
          <p:cNvSpPr txBox="1"/>
          <p:nvPr/>
        </p:nvSpPr>
        <p:spPr>
          <a:xfrm>
            <a:off x="202950" y="2759925"/>
            <a:ext cx="2171100" cy="877133"/>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i="1" dirty="0"/>
              <a:t>Estos estudios se realizan en laboratorios, donde los investigadores intentan encontrar nuevas vacunas candidatas. No trabajan ni con células, ni con animales ni humanos</a:t>
            </a:r>
            <a:r>
              <a:rPr lang="en" sz="900" b="0" i="1" u="none" strike="noStrike" cap="none" dirty="0">
                <a:solidFill>
                  <a:srgbClr val="000000"/>
                </a:solidFill>
                <a:latin typeface="Arial"/>
                <a:ea typeface="Arial"/>
                <a:cs typeface="Arial"/>
                <a:sym typeface="Arial"/>
              </a:rPr>
              <a:t>.</a:t>
            </a:r>
            <a:endParaRPr sz="900" b="0" i="1" u="none" strike="noStrike" cap="none" dirty="0">
              <a:solidFill>
                <a:srgbClr val="000000"/>
              </a:solidFill>
              <a:latin typeface="Arial"/>
              <a:ea typeface="Arial"/>
              <a:cs typeface="Arial"/>
              <a:sym typeface="Arial"/>
            </a:endParaRPr>
          </a:p>
        </p:txBody>
      </p:sp>
      <p:pic>
        <p:nvPicPr>
          <p:cNvPr id="1144" name="Google Shape;1144;p115"/>
          <p:cNvPicPr preferRelativeResize="0"/>
          <p:nvPr/>
        </p:nvPicPr>
        <p:blipFill rotWithShape="1">
          <a:blip r:embed="rId4">
            <a:alphaModFix/>
          </a:blip>
          <a:srcRect/>
          <a:stretch/>
        </p:blipFill>
        <p:spPr>
          <a:xfrm>
            <a:off x="484084" y="2270643"/>
            <a:ext cx="403665" cy="421114"/>
          </a:xfrm>
          <a:prstGeom prst="rect">
            <a:avLst/>
          </a:prstGeom>
          <a:noFill/>
          <a:ln>
            <a:noFill/>
          </a:ln>
        </p:spPr>
      </p:pic>
      <p:sp>
        <p:nvSpPr>
          <p:cNvPr id="1145" name="Google Shape;1145;p115"/>
          <p:cNvSpPr/>
          <p:nvPr/>
        </p:nvSpPr>
        <p:spPr>
          <a:xfrm>
            <a:off x="2469145" y="1704975"/>
            <a:ext cx="3600900" cy="1831800"/>
          </a:xfrm>
          <a:prstGeom prst="chevron">
            <a:avLst>
              <a:gd name="adj" fmla="val 50000"/>
            </a:avLst>
          </a:prstGeom>
          <a:solidFill>
            <a:srgbClr val="EAD1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p115"/>
          <p:cNvSpPr txBox="1"/>
          <p:nvPr/>
        </p:nvSpPr>
        <p:spPr>
          <a:xfrm>
            <a:off x="3011999" y="1754975"/>
            <a:ext cx="2425200" cy="58474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s-ES" sz="1300" b="1" i="0" u="none" strike="noStrike" cap="none" dirty="0">
                <a:solidFill>
                  <a:srgbClr val="000000"/>
                </a:solidFill>
                <a:latin typeface="Arial"/>
                <a:ea typeface="Arial"/>
                <a:cs typeface="Arial"/>
                <a:sym typeface="Arial"/>
              </a:rPr>
              <a:t>Fase</a:t>
            </a:r>
            <a:r>
              <a:rPr lang="en" sz="1300" b="1" i="0" u="none" strike="noStrike" cap="none" dirty="0">
                <a:solidFill>
                  <a:srgbClr val="000000"/>
                </a:solidFill>
                <a:latin typeface="Arial"/>
                <a:ea typeface="Arial"/>
                <a:cs typeface="Arial"/>
                <a:sym typeface="Arial"/>
              </a:rPr>
              <a:t> 2:</a:t>
            </a:r>
            <a:r>
              <a:rPr lang="en" sz="1400" b="1" i="0" u="none" strike="noStrike" cap="none" dirty="0">
                <a:solidFill>
                  <a:srgbClr val="000000"/>
                </a:solidFill>
                <a:latin typeface="Arial"/>
                <a:ea typeface="Arial"/>
                <a:cs typeface="Arial"/>
                <a:sym typeface="Arial"/>
              </a:rPr>
              <a:t> </a:t>
            </a:r>
            <a:r>
              <a:rPr lang="en" sz="1200" b="0" i="1" u="none" strike="noStrike" cap="none" dirty="0">
                <a:solidFill>
                  <a:srgbClr val="000000"/>
                </a:solidFill>
                <a:latin typeface="Arial"/>
                <a:ea typeface="Arial"/>
                <a:cs typeface="Arial"/>
                <a:sym typeface="Arial"/>
              </a:rPr>
              <a:t> Ensayos no clínicos </a:t>
            </a:r>
            <a:r>
              <a:rPr lang="en" sz="1200" b="0" u="none" strike="noStrike" cap="none" dirty="0">
                <a:solidFill>
                  <a:srgbClr val="000000"/>
                </a:solidFill>
                <a:latin typeface="Arial"/>
                <a:ea typeface="Arial"/>
                <a:cs typeface="Arial"/>
                <a:sym typeface="Arial"/>
              </a:rPr>
              <a:t>in vitro</a:t>
            </a:r>
            <a:endParaRPr sz="1200" b="0" u="none" strike="noStrike" cap="none" dirty="0">
              <a:solidFill>
                <a:srgbClr val="000000"/>
              </a:solidFill>
              <a:latin typeface="Arial"/>
              <a:ea typeface="Arial"/>
              <a:cs typeface="Arial"/>
              <a:sym typeface="Arial"/>
            </a:endParaRPr>
          </a:p>
        </p:txBody>
      </p:sp>
      <p:pic>
        <p:nvPicPr>
          <p:cNvPr id="1147" name="Google Shape;1147;p115"/>
          <p:cNvPicPr preferRelativeResize="0"/>
          <p:nvPr/>
        </p:nvPicPr>
        <p:blipFill rotWithShape="1">
          <a:blip r:embed="rId5">
            <a:alphaModFix/>
          </a:blip>
          <a:srcRect/>
          <a:stretch/>
        </p:blipFill>
        <p:spPr>
          <a:xfrm>
            <a:off x="4164791" y="2304349"/>
            <a:ext cx="403665" cy="421114"/>
          </a:xfrm>
          <a:prstGeom prst="rect">
            <a:avLst/>
          </a:prstGeom>
          <a:noFill/>
          <a:ln>
            <a:noFill/>
          </a:ln>
        </p:spPr>
      </p:pic>
      <p:pic>
        <p:nvPicPr>
          <p:cNvPr id="1148" name="Google Shape;1148;p115"/>
          <p:cNvPicPr preferRelativeResize="0"/>
          <p:nvPr/>
        </p:nvPicPr>
        <p:blipFill rotWithShape="1">
          <a:blip r:embed="rId6">
            <a:alphaModFix/>
          </a:blip>
          <a:srcRect/>
          <a:stretch/>
        </p:blipFill>
        <p:spPr>
          <a:xfrm>
            <a:off x="7095049" y="2305262"/>
            <a:ext cx="373174" cy="389304"/>
          </a:xfrm>
          <a:prstGeom prst="rect">
            <a:avLst/>
          </a:prstGeom>
          <a:noFill/>
          <a:ln>
            <a:noFill/>
          </a:ln>
        </p:spPr>
      </p:pic>
      <p:sp>
        <p:nvSpPr>
          <p:cNvPr id="1149" name="Google Shape;1149;p115"/>
          <p:cNvSpPr txBox="1"/>
          <p:nvPr/>
        </p:nvSpPr>
        <p:spPr>
          <a:xfrm>
            <a:off x="3201447" y="2841746"/>
            <a:ext cx="1883700" cy="738633"/>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i="1" dirty="0"/>
              <a:t>Si la vacuna candidata supera los primeros estudios, se prueba en células cultivadas en laboratorio</a:t>
            </a:r>
            <a:r>
              <a:rPr lang="en" sz="900" b="0" i="1" u="none" strike="noStrike" cap="none" dirty="0">
                <a:solidFill>
                  <a:srgbClr val="000000"/>
                </a:solidFill>
                <a:latin typeface="Arial"/>
                <a:ea typeface="Arial"/>
                <a:cs typeface="Arial"/>
                <a:sym typeface="Arial"/>
              </a:rPr>
              <a:t>. </a:t>
            </a:r>
            <a:endParaRPr sz="900" b="0" i="1" u="none" strike="noStrike" cap="none" dirty="0">
              <a:solidFill>
                <a:srgbClr val="000000"/>
              </a:solidFill>
              <a:latin typeface="Arial"/>
              <a:ea typeface="Arial"/>
              <a:cs typeface="Arial"/>
              <a:sym typeface="Arial"/>
            </a:endParaRPr>
          </a:p>
        </p:txBody>
      </p:sp>
      <p:sp>
        <p:nvSpPr>
          <p:cNvPr id="1150" name="Google Shape;1150;p115"/>
          <p:cNvSpPr txBox="1"/>
          <p:nvPr/>
        </p:nvSpPr>
        <p:spPr>
          <a:xfrm>
            <a:off x="5945506" y="1754976"/>
            <a:ext cx="2232900" cy="58474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s-ES" sz="1300" b="1" i="0" u="none" strike="noStrike" cap="none" dirty="0">
                <a:solidFill>
                  <a:srgbClr val="000000"/>
                </a:solidFill>
                <a:latin typeface="Arial"/>
                <a:ea typeface="Arial"/>
                <a:cs typeface="Arial"/>
                <a:sym typeface="Arial"/>
              </a:rPr>
              <a:t>Fase</a:t>
            </a:r>
            <a:r>
              <a:rPr lang="en" sz="1300" b="1" i="0" u="none" strike="noStrike" cap="none" dirty="0">
                <a:solidFill>
                  <a:srgbClr val="000000"/>
                </a:solidFill>
                <a:latin typeface="Arial"/>
                <a:ea typeface="Arial"/>
                <a:cs typeface="Arial"/>
                <a:sym typeface="Arial"/>
              </a:rPr>
              <a:t> 3:</a:t>
            </a:r>
            <a:r>
              <a:rPr lang="en" sz="1400" b="1" i="0" u="none" strike="noStrike" cap="none" dirty="0">
                <a:solidFill>
                  <a:srgbClr val="000000"/>
                </a:solidFill>
                <a:latin typeface="Arial"/>
                <a:ea typeface="Arial"/>
                <a:cs typeface="Arial"/>
                <a:sym typeface="Arial"/>
              </a:rPr>
              <a:t> </a:t>
            </a:r>
            <a:r>
              <a:rPr lang="en" sz="1200" i="1" dirty="0">
                <a:solidFill>
                  <a:schemeClr val="dk1"/>
                </a:solidFill>
              </a:rPr>
              <a:t>Ensayos no clínicos en </a:t>
            </a:r>
            <a:r>
              <a:rPr lang="en" sz="1200" b="0" i="1" u="none" strike="noStrike" cap="none" dirty="0">
                <a:solidFill>
                  <a:schemeClr val="dk1"/>
                </a:solidFill>
                <a:latin typeface="Arial"/>
                <a:ea typeface="Arial"/>
                <a:cs typeface="Arial"/>
                <a:sym typeface="Arial"/>
              </a:rPr>
              <a:t>vivo</a:t>
            </a:r>
            <a:endParaRPr sz="1200" b="0" i="1" u="none" strike="noStrike" cap="none" dirty="0">
              <a:solidFill>
                <a:srgbClr val="000000"/>
              </a:solidFill>
              <a:latin typeface="Arial"/>
              <a:ea typeface="Arial"/>
              <a:cs typeface="Arial"/>
              <a:sym typeface="Arial"/>
            </a:endParaRPr>
          </a:p>
        </p:txBody>
      </p:sp>
      <p:sp>
        <p:nvSpPr>
          <p:cNvPr id="1151" name="Google Shape;1151;p115"/>
          <p:cNvSpPr txBox="1"/>
          <p:nvPr/>
        </p:nvSpPr>
        <p:spPr>
          <a:xfrm>
            <a:off x="6165168" y="2855547"/>
            <a:ext cx="1883700" cy="738633"/>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i="1" dirty="0"/>
              <a:t>Si resulta segura y eficaz en esas células, se prueba en animales de laboratorio, como ratones o conejos</a:t>
            </a:r>
            <a:r>
              <a:rPr lang="en" sz="900" b="0" i="1" u="none" strike="noStrike" cap="none" dirty="0">
                <a:solidFill>
                  <a:srgbClr val="000000"/>
                </a:solidFill>
                <a:latin typeface="Arial"/>
                <a:ea typeface="Arial"/>
                <a:cs typeface="Arial"/>
                <a:sym typeface="Arial"/>
              </a:rPr>
              <a:t>. </a:t>
            </a:r>
            <a:endParaRPr sz="900" b="0" i="1" u="none" strike="noStrike" cap="none" dirty="0">
              <a:solidFill>
                <a:srgbClr val="000000"/>
              </a:solidFill>
              <a:latin typeface="Arial"/>
              <a:ea typeface="Arial"/>
              <a:cs typeface="Arial"/>
              <a:sym typeface="Arial"/>
            </a:endParaRPr>
          </a:p>
        </p:txBody>
      </p:sp>
      <p:sp>
        <p:nvSpPr>
          <p:cNvPr id="1152" name="Google Shape;1152;p115"/>
          <p:cNvSpPr/>
          <p:nvPr/>
        </p:nvSpPr>
        <p:spPr>
          <a:xfrm>
            <a:off x="5594350" y="3905625"/>
            <a:ext cx="3443700" cy="10968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p115"/>
          <p:cNvSpPr/>
          <p:nvPr/>
        </p:nvSpPr>
        <p:spPr>
          <a:xfrm>
            <a:off x="2802000" y="3905625"/>
            <a:ext cx="3143400" cy="10968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115"/>
          <p:cNvSpPr/>
          <p:nvPr/>
        </p:nvSpPr>
        <p:spPr>
          <a:xfrm>
            <a:off x="120025" y="3905700"/>
            <a:ext cx="3081300" cy="10968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115"/>
          <p:cNvSpPr txBox="1"/>
          <p:nvPr/>
        </p:nvSpPr>
        <p:spPr>
          <a:xfrm>
            <a:off x="3201457" y="3935917"/>
            <a:ext cx="2476011" cy="104641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s-ES" sz="800" b="1" i="0" u="none" strike="noStrike" cap="none" dirty="0">
                <a:solidFill>
                  <a:schemeClr val="dk1"/>
                </a:solidFill>
                <a:latin typeface="Arial"/>
                <a:ea typeface="Arial"/>
                <a:cs typeface="Arial"/>
                <a:sym typeface="Arial"/>
              </a:rPr>
              <a:t>Actividad esperanzadora</a:t>
            </a:r>
            <a:r>
              <a:rPr lang="en" sz="800" b="1"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¿Desencadena la vacuna candidata la respuesta del sistema inmune deseada</a:t>
            </a:r>
            <a:r>
              <a:rPr lang="en" sz="800" b="0" i="0" u="none" strike="noStrike" cap="none" dirty="0">
                <a:solidFill>
                  <a:schemeClr val="dk1"/>
                </a:solidFill>
                <a:latin typeface="Arial"/>
                <a:ea typeface="Arial"/>
                <a:cs typeface="Arial"/>
                <a:sym typeface="Arial"/>
              </a:rPr>
              <a:t>?</a:t>
            </a:r>
            <a:endParaRPr sz="800" b="0" i="0" u="none" strike="noStrike" cap="none" dirty="0">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s-ES" sz="800" b="1" i="0" u="none" strike="noStrike" cap="none" dirty="0">
                <a:solidFill>
                  <a:schemeClr val="dk1"/>
                </a:solidFill>
                <a:latin typeface="Arial"/>
                <a:ea typeface="Arial"/>
                <a:cs typeface="Arial"/>
                <a:sym typeface="Arial"/>
              </a:rPr>
              <a:t>Seguridad</a:t>
            </a:r>
            <a:r>
              <a:rPr lang="en" sz="800" b="1"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¿Es segura la vacuna candidata en células humanas</a:t>
            </a:r>
            <a:r>
              <a:rPr lang="en" sz="800" b="0" i="0" u="none" strike="noStrike" cap="none" dirty="0">
                <a:solidFill>
                  <a:schemeClr val="dk1"/>
                </a:solidFill>
                <a:latin typeface="Arial"/>
                <a:ea typeface="Arial"/>
                <a:cs typeface="Arial"/>
                <a:sym typeface="Arial"/>
              </a:rPr>
              <a:t>?</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FF0000"/>
              </a:solidFill>
              <a:latin typeface="Arial"/>
              <a:ea typeface="Arial"/>
              <a:cs typeface="Arial"/>
              <a:sym typeface="Arial"/>
            </a:endParaRPr>
          </a:p>
        </p:txBody>
      </p:sp>
      <p:sp>
        <p:nvSpPr>
          <p:cNvPr id="1156" name="Google Shape;1156;p115"/>
          <p:cNvSpPr txBox="1"/>
          <p:nvPr/>
        </p:nvSpPr>
        <p:spPr>
          <a:xfrm>
            <a:off x="5960874" y="3850869"/>
            <a:ext cx="3060297" cy="1292631"/>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s-ES" sz="800" b="1" i="0" u="none" strike="noStrike" cap="none" dirty="0">
                <a:solidFill>
                  <a:schemeClr val="dk1"/>
                </a:solidFill>
                <a:latin typeface="Arial"/>
                <a:ea typeface="Arial"/>
                <a:cs typeface="Arial"/>
                <a:sym typeface="Arial"/>
              </a:rPr>
              <a:t>Actividad esperanzadora</a:t>
            </a:r>
            <a:r>
              <a:rPr lang="en" sz="800" b="1" i="0" u="none" strike="noStrike" cap="none" dirty="0">
                <a:solidFill>
                  <a:schemeClr val="dk1"/>
                </a:solidFill>
                <a:latin typeface="Arial"/>
                <a:ea typeface="Arial"/>
                <a:cs typeface="Arial"/>
                <a:sym typeface="Arial"/>
              </a:rPr>
              <a:t>: </a:t>
            </a:r>
            <a:r>
              <a:rPr lang="en" sz="800" i="0" u="none" strike="noStrike" cap="none" dirty="0">
                <a:solidFill>
                  <a:schemeClr val="dk1"/>
                </a:solidFill>
                <a:latin typeface="Arial"/>
                <a:ea typeface="Arial"/>
                <a:cs typeface="Arial"/>
                <a:sym typeface="Arial"/>
              </a:rPr>
              <a:t>¿Desencadena la vacuna candidata la respuesta inmune deseada? ¿Prot</a:t>
            </a:r>
            <a:r>
              <a:rPr lang="es-ES" sz="800" dirty="0" err="1">
                <a:solidFill>
                  <a:schemeClr val="dk1"/>
                </a:solidFill>
              </a:rPr>
              <a:t>ege</a:t>
            </a:r>
            <a:r>
              <a:rPr lang="es-ES" sz="800" dirty="0">
                <a:solidFill>
                  <a:schemeClr val="dk1"/>
                </a:solidFill>
              </a:rPr>
              <a:t> la vacuna frente a la enfermedad en animales</a:t>
            </a:r>
            <a:r>
              <a:rPr lang="en" sz="800" b="0" i="0" u="none" strike="noStrike" cap="none" dirty="0">
                <a:solidFill>
                  <a:schemeClr val="dk1"/>
                </a:solidFill>
                <a:latin typeface="Arial"/>
                <a:ea typeface="Arial"/>
                <a:cs typeface="Arial"/>
                <a:sym typeface="Arial"/>
              </a:rPr>
              <a:t>? </a:t>
            </a:r>
            <a:endParaRPr sz="800" b="0" i="0" u="none" strike="noStrike" cap="none" dirty="0">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s-ES" sz="800" b="1" i="0" u="none" strike="noStrike" cap="none" dirty="0">
                <a:solidFill>
                  <a:schemeClr val="dk1"/>
                </a:solidFill>
                <a:latin typeface="Arial"/>
                <a:ea typeface="Arial"/>
                <a:cs typeface="Arial"/>
                <a:sym typeface="Arial"/>
              </a:rPr>
              <a:t>Seguridad</a:t>
            </a:r>
            <a:r>
              <a:rPr lang="en" sz="800" b="1"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¿Es segura la vacuna candidata</a:t>
            </a:r>
            <a:r>
              <a:rPr lang="en" sz="800" b="0"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¿Tiene efectos secundarios</a:t>
            </a:r>
            <a:r>
              <a:rPr lang="en" sz="800" b="0"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¿Cómo son de graves</a:t>
            </a:r>
            <a:r>
              <a:rPr lang="en" sz="800" b="0" i="0" u="none" strike="noStrike" cap="none" dirty="0">
                <a:solidFill>
                  <a:schemeClr val="dk1"/>
                </a:solidFill>
                <a:latin typeface="Arial"/>
                <a:ea typeface="Arial"/>
                <a:cs typeface="Arial"/>
                <a:sym typeface="Arial"/>
              </a:rPr>
              <a:t>?</a:t>
            </a:r>
            <a:endParaRPr sz="800" b="0" i="0" u="none" strike="noStrike" cap="none" dirty="0">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s-ES" sz="800" b="1" i="0" u="none" strike="noStrike" cap="none" dirty="0">
                <a:solidFill>
                  <a:schemeClr val="dk1"/>
                </a:solidFill>
                <a:latin typeface="Arial"/>
                <a:ea typeface="Arial"/>
                <a:cs typeface="Arial"/>
                <a:sym typeface="Arial"/>
              </a:rPr>
              <a:t>Determinación de la dosis</a:t>
            </a:r>
            <a:r>
              <a:rPr lang="en" sz="800" b="1"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¿Qué cantidad del principio activo es la ideal para desarrollar inmunidad y que siga siendo segura</a:t>
            </a:r>
            <a:r>
              <a:rPr lang="en" sz="800" b="0" i="0" u="none" strike="noStrike" cap="none" dirty="0">
                <a:solidFill>
                  <a:schemeClr val="dk1"/>
                </a:solidFill>
                <a:latin typeface="Arial"/>
                <a:ea typeface="Arial"/>
                <a:cs typeface="Arial"/>
                <a:sym typeface="Arial"/>
              </a:rPr>
              <a:t>?</a:t>
            </a:r>
            <a:endParaRPr sz="800" b="0" i="0" u="none" strike="noStrike" cap="none" dirty="0">
              <a:solidFill>
                <a:schemeClr val="dk1"/>
              </a:solidFill>
              <a:latin typeface="Arial"/>
              <a:ea typeface="Arial"/>
              <a:cs typeface="Arial"/>
              <a:sym typeface="Arial"/>
            </a:endParaRPr>
          </a:p>
        </p:txBody>
      </p:sp>
      <p:sp>
        <p:nvSpPr>
          <p:cNvPr id="1157" name="Google Shape;1157;p115"/>
          <p:cNvSpPr txBox="1"/>
          <p:nvPr/>
        </p:nvSpPr>
        <p:spPr>
          <a:xfrm>
            <a:off x="120025" y="3567000"/>
            <a:ext cx="4226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ES" sz="1000" b="1" i="0" u="none" strike="noStrike" cap="none" dirty="0">
                <a:solidFill>
                  <a:srgbClr val="000000"/>
                </a:solidFill>
                <a:latin typeface="Arial"/>
                <a:ea typeface="Arial"/>
                <a:cs typeface="Arial"/>
                <a:sym typeface="Arial"/>
              </a:rPr>
              <a:t>¿Qué se está evaluando</a:t>
            </a:r>
            <a:r>
              <a:rPr lang="en" sz="1000" b="1" i="0" u="none" strike="noStrike" cap="none" dirty="0">
                <a:solidFill>
                  <a:srgbClr val="000000"/>
                </a:solidFill>
                <a:latin typeface="Arial"/>
                <a:ea typeface="Arial"/>
                <a:cs typeface="Arial"/>
                <a:sym typeface="Arial"/>
              </a:rPr>
              <a:t>?</a:t>
            </a:r>
            <a:endParaRPr sz="1000" b="1" i="0" u="none" strike="noStrike" cap="none" dirty="0">
              <a:solidFill>
                <a:srgbClr val="000000"/>
              </a:solidFill>
              <a:latin typeface="Arial"/>
              <a:ea typeface="Arial"/>
              <a:cs typeface="Arial"/>
              <a:sym typeface="Arial"/>
            </a:endParaRPr>
          </a:p>
        </p:txBody>
      </p:sp>
      <p:sp>
        <p:nvSpPr>
          <p:cNvPr id="1158" name="Google Shape;1158;p115"/>
          <p:cNvSpPr txBox="1"/>
          <p:nvPr/>
        </p:nvSpPr>
        <p:spPr>
          <a:xfrm>
            <a:off x="-145925" y="3874725"/>
            <a:ext cx="3093841" cy="1415742"/>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s-ES" sz="800" b="1" i="0" u="none" strike="noStrike" cap="none" dirty="0">
                <a:solidFill>
                  <a:schemeClr val="dk1"/>
                </a:solidFill>
                <a:latin typeface="Arial"/>
                <a:ea typeface="Arial"/>
                <a:cs typeface="Arial"/>
                <a:sym typeface="Arial"/>
              </a:rPr>
              <a:t>Actividad esperanzadora</a:t>
            </a:r>
            <a:r>
              <a:rPr lang="en" sz="800" b="1" i="0" u="none" strike="noStrike" cap="none" dirty="0">
                <a:solidFill>
                  <a:schemeClr val="dk1"/>
                </a:solidFill>
                <a:latin typeface="Arial"/>
                <a:ea typeface="Arial"/>
                <a:cs typeface="Arial"/>
                <a:sym typeface="Arial"/>
              </a:rPr>
              <a:t>: </a:t>
            </a:r>
            <a:r>
              <a:rPr lang="en" sz="800" i="0" u="none" strike="noStrike" cap="none" dirty="0">
                <a:solidFill>
                  <a:schemeClr val="dk1"/>
                </a:solidFill>
                <a:latin typeface="Arial"/>
                <a:ea typeface="Arial"/>
                <a:cs typeface="Arial"/>
                <a:sym typeface="Arial"/>
              </a:rPr>
              <a:t>¿Tiene la vacuna canditata potencial para proteger frente a la</a:t>
            </a:r>
            <a:r>
              <a:rPr lang="es-ES" sz="800" b="0" i="0" u="none" strike="noStrike" cap="none" dirty="0">
                <a:solidFill>
                  <a:schemeClr val="dk1"/>
                </a:solidFill>
                <a:latin typeface="Arial"/>
                <a:ea typeface="Arial"/>
                <a:cs typeface="Arial"/>
                <a:sym typeface="Arial"/>
              </a:rPr>
              <a:t> enfermedad</a:t>
            </a:r>
            <a:r>
              <a:rPr lang="en" sz="800" b="0" i="0" u="none" strike="noStrike" cap="none" dirty="0">
                <a:solidFill>
                  <a:schemeClr val="dk1"/>
                </a:solidFill>
                <a:latin typeface="Arial"/>
                <a:ea typeface="Arial"/>
                <a:cs typeface="Arial"/>
                <a:sym typeface="Arial"/>
              </a:rPr>
              <a:t>? </a:t>
            </a:r>
            <a:endParaRPr sz="800" b="0" i="0" u="none" strike="noStrike" cap="none" dirty="0">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dirty="0">
                <a:solidFill>
                  <a:schemeClr val="dk1"/>
                </a:solidFill>
                <a:latin typeface="Arial"/>
                <a:ea typeface="Arial"/>
                <a:cs typeface="Arial"/>
                <a:sym typeface="Arial"/>
              </a:rPr>
              <a:t>Potencial de escalabilidad</a:t>
            </a:r>
            <a:r>
              <a:rPr lang="en" sz="800" b="0" i="0" u="none" strike="noStrike" cap="none" dirty="0">
                <a:solidFill>
                  <a:schemeClr val="dk1"/>
                </a:solidFill>
                <a:latin typeface="Arial"/>
                <a:ea typeface="Arial"/>
                <a:cs typeface="Arial"/>
                <a:sym typeface="Arial"/>
              </a:rPr>
              <a:t>: </a:t>
            </a:r>
            <a:r>
              <a:rPr lang="en" sz="800" dirty="0">
                <a:solidFill>
                  <a:schemeClr val="dk1"/>
                </a:solidFill>
              </a:rPr>
              <a:t>¿Podría la vacuna candidata producirse en grandes cantidades a un ritmo adecuado</a:t>
            </a:r>
            <a:r>
              <a:rPr lang="en" sz="800" b="0" i="0" u="none" strike="noStrike" cap="none" dirty="0">
                <a:solidFill>
                  <a:schemeClr val="dk1"/>
                </a:solidFill>
                <a:latin typeface="Arial"/>
                <a:ea typeface="Arial"/>
                <a:cs typeface="Arial"/>
                <a:sym typeface="Arial"/>
              </a:rPr>
              <a:t>?</a:t>
            </a:r>
            <a:endParaRPr sz="800" b="0" i="0" u="none" strike="noStrike" cap="none" dirty="0">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s-ES" sz="800" b="1" i="0" u="none" strike="noStrike" cap="none" dirty="0">
                <a:solidFill>
                  <a:schemeClr val="dk1"/>
                </a:solidFill>
                <a:latin typeface="Arial"/>
                <a:ea typeface="Arial"/>
                <a:cs typeface="Arial"/>
                <a:sym typeface="Arial"/>
              </a:rPr>
              <a:t>Seguridad</a:t>
            </a:r>
            <a:r>
              <a:rPr lang="en" sz="800" b="0" i="0" u="none" strike="noStrike" cap="none" dirty="0">
                <a:solidFill>
                  <a:schemeClr val="dk1"/>
                </a:solidFill>
                <a:latin typeface="Arial"/>
                <a:ea typeface="Arial"/>
                <a:cs typeface="Arial"/>
                <a:sym typeface="Arial"/>
              </a:rPr>
              <a:t>: </a:t>
            </a:r>
            <a:r>
              <a:rPr lang="en" sz="800" dirty="0">
                <a:solidFill>
                  <a:schemeClr val="dk1"/>
                </a:solidFill>
              </a:rPr>
              <a:t>¿Es seguro el mecanismo de acción</a:t>
            </a:r>
            <a:r>
              <a:rPr lang="en" sz="800" b="0" i="0" u="none" strike="noStrike" cap="none" dirty="0">
                <a:solidFill>
                  <a:schemeClr val="dk1"/>
                </a:solidFill>
                <a:latin typeface="Arial"/>
                <a:ea typeface="Arial"/>
                <a:cs typeface="Arial"/>
                <a:sym typeface="Arial"/>
              </a:rPr>
              <a:t>?</a:t>
            </a:r>
            <a:endParaRPr sz="800" b="0" i="0" u="none" strike="noStrike" cap="none" dirty="0">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s-ES" sz="800" b="1" dirty="0">
                <a:solidFill>
                  <a:schemeClr val="dk1"/>
                </a:solidFill>
              </a:rPr>
              <a:t>Conservación</a:t>
            </a:r>
            <a:r>
              <a:rPr lang="en" sz="800" b="0" i="0" u="none" strike="noStrike" cap="none" dirty="0">
                <a:solidFill>
                  <a:schemeClr val="dk1"/>
                </a:solidFill>
                <a:latin typeface="Arial"/>
                <a:ea typeface="Arial"/>
                <a:cs typeface="Arial"/>
                <a:sym typeface="Arial"/>
              </a:rPr>
              <a:t>: ¿Qué condiciones de conservación precisaría la vacuna?</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dirty="0">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62"/>
        <p:cNvGrpSpPr/>
        <p:nvPr/>
      </p:nvGrpSpPr>
      <p:grpSpPr>
        <a:xfrm>
          <a:off x="0" y="0"/>
          <a:ext cx="0" cy="0"/>
          <a:chOff x="0" y="0"/>
          <a:chExt cx="0" cy="0"/>
        </a:xfrm>
      </p:grpSpPr>
      <p:sp>
        <p:nvSpPr>
          <p:cNvPr id="1163" name="Google Shape;1163;p116"/>
          <p:cNvSpPr/>
          <p:nvPr/>
        </p:nvSpPr>
        <p:spPr>
          <a:xfrm>
            <a:off x="5730425" y="3989700"/>
            <a:ext cx="3413700" cy="10866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116"/>
          <p:cNvSpPr/>
          <p:nvPr/>
        </p:nvSpPr>
        <p:spPr>
          <a:xfrm>
            <a:off x="2953150" y="3971850"/>
            <a:ext cx="3140700" cy="10866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116"/>
          <p:cNvSpPr/>
          <p:nvPr/>
        </p:nvSpPr>
        <p:spPr>
          <a:xfrm>
            <a:off x="5512208" y="1781175"/>
            <a:ext cx="3631800" cy="1837800"/>
          </a:xfrm>
          <a:prstGeom prst="chevron">
            <a:avLst>
              <a:gd name="adj" fmla="val 50000"/>
            </a:avLst>
          </a:prstGeom>
          <a:solidFill>
            <a:srgbClr val="A4C2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1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s-ES" b="1" noProof="0" dirty="0"/>
              <a:t>Capítulo 4. ¿Cómo se evalúa y supervisa la seguridad y la eficacia de las vacunas?</a:t>
            </a:r>
            <a:endParaRPr lang="es-ES" noProof="0" dirty="0"/>
          </a:p>
        </p:txBody>
      </p:sp>
      <p:sp>
        <p:nvSpPr>
          <p:cNvPr id="1167" name="Google Shape;1167;p11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1168" name="Google Shape;1168;p116"/>
          <p:cNvSpPr/>
          <p:nvPr/>
        </p:nvSpPr>
        <p:spPr>
          <a:xfrm>
            <a:off x="149225" y="1781175"/>
            <a:ext cx="3039900" cy="1837800"/>
          </a:xfrm>
          <a:prstGeom prst="homePlate">
            <a:avLst>
              <a:gd name="adj" fmla="val 50000"/>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116"/>
          <p:cNvSpPr txBox="1"/>
          <p:nvPr/>
        </p:nvSpPr>
        <p:spPr>
          <a:xfrm>
            <a:off x="180215" y="1831338"/>
            <a:ext cx="1987800" cy="58474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s-ES" sz="1300" b="1" i="0" u="none" strike="noStrike" cap="none" dirty="0">
                <a:solidFill>
                  <a:srgbClr val="000000"/>
                </a:solidFill>
                <a:latin typeface="Arial"/>
                <a:ea typeface="Arial"/>
                <a:cs typeface="Arial"/>
                <a:sym typeface="Arial"/>
              </a:rPr>
              <a:t>Fase</a:t>
            </a:r>
            <a:r>
              <a:rPr lang="en" sz="1300" b="1" i="0" u="none" strike="noStrike" cap="none" dirty="0">
                <a:solidFill>
                  <a:srgbClr val="000000"/>
                </a:solidFill>
                <a:latin typeface="Arial"/>
                <a:ea typeface="Arial"/>
                <a:cs typeface="Arial"/>
                <a:sym typeface="Arial"/>
              </a:rPr>
              <a:t> 4:</a:t>
            </a:r>
            <a:r>
              <a:rPr lang="en" sz="1400" b="1" i="0" u="none" strike="noStrike" cap="none" dirty="0">
                <a:solidFill>
                  <a:srgbClr val="000000"/>
                </a:solidFill>
                <a:latin typeface="Arial"/>
                <a:ea typeface="Arial"/>
                <a:cs typeface="Arial"/>
                <a:sym typeface="Arial"/>
              </a:rPr>
              <a:t> </a:t>
            </a:r>
            <a:r>
              <a:rPr lang="en" sz="1200" i="1" dirty="0"/>
              <a:t>Ensayo clínico en fase</a:t>
            </a:r>
            <a:r>
              <a:rPr lang="en" sz="1200" b="0" i="1" u="none" strike="noStrike" cap="none" dirty="0">
                <a:solidFill>
                  <a:srgbClr val="000000"/>
                </a:solidFill>
                <a:latin typeface="Arial"/>
                <a:ea typeface="Arial"/>
                <a:cs typeface="Arial"/>
                <a:sym typeface="Arial"/>
              </a:rPr>
              <a:t> 1</a:t>
            </a:r>
            <a:endParaRPr sz="1200" b="0" i="1" u="none" strike="noStrike" cap="none" dirty="0">
              <a:solidFill>
                <a:srgbClr val="000000"/>
              </a:solidFill>
              <a:latin typeface="Arial"/>
              <a:ea typeface="Arial"/>
              <a:cs typeface="Arial"/>
              <a:sym typeface="Arial"/>
            </a:endParaRPr>
          </a:p>
        </p:txBody>
      </p:sp>
      <p:sp>
        <p:nvSpPr>
          <p:cNvPr id="1170" name="Google Shape;1170;p116"/>
          <p:cNvSpPr txBox="1"/>
          <p:nvPr/>
        </p:nvSpPr>
        <p:spPr>
          <a:xfrm>
            <a:off x="283000" y="2810306"/>
            <a:ext cx="1900200" cy="877133"/>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dirty="0">
                <a:solidFill>
                  <a:srgbClr val="000000"/>
                </a:solidFill>
                <a:latin typeface="Arial"/>
                <a:ea typeface="Arial"/>
                <a:cs typeface="Arial"/>
                <a:sym typeface="Arial"/>
              </a:rPr>
              <a:t>A menudo participan menos de un centenar en estos estudios en los que se evalúa un rango seguro de la dosis e identifican posibles efectos secundarios. </a:t>
            </a:r>
            <a:endParaRPr sz="900" b="0" i="1" u="none" strike="noStrike" cap="none" dirty="0">
              <a:solidFill>
                <a:srgbClr val="000000"/>
              </a:solidFill>
              <a:latin typeface="Arial"/>
              <a:ea typeface="Arial"/>
              <a:cs typeface="Arial"/>
              <a:sym typeface="Arial"/>
            </a:endParaRPr>
          </a:p>
        </p:txBody>
      </p:sp>
      <p:sp>
        <p:nvSpPr>
          <p:cNvPr id="1171" name="Google Shape;1171;p116"/>
          <p:cNvSpPr/>
          <p:nvPr/>
        </p:nvSpPr>
        <p:spPr>
          <a:xfrm>
            <a:off x="2541862" y="1792750"/>
            <a:ext cx="3631800" cy="1837800"/>
          </a:xfrm>
          <a:prstGeom prst="chevron">
            <a:avLst>
              <a:gd name="adj" fmla="val 50000"/>
            </a:avLst>
          </a:prstGeom>
          <a:solidFill>
            <a:srgbClr val="B4A7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116"/>
          <p:cNvSpPr txBox="1"/>
          <p:nvPr/>
        </p:nvSpPr>
        <p:spPr>
          <a:xfrm>
            <a:off x="3100436" y="1831338"/>
            <a:ext cx="2278800" cy="58474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s-ES" sz="1300" b="1" i="0" u="none" strike="noStrike" cap="none" dirty="0">
                <a:solidFill>
                  <a:srgbClr val="000000"/>
                </a:solidFill>
                <a:latin typeface="Arial"/>
                <a:ea typeface="Arial"/>
                <a:cs typeface="Arial"/>
                <a:sym typeface="Arial"/>
              </a:rPr>
              <a:t>Fase</a:t>
            </a:r>
            <a:r>
              <a:rPr lang="en" sz="1300" b="1" i="0" u="none" strike="noStrike" cap="none" dirty="0">
                <a:solidFill>
                  <a:srgbClr val="000000"/>
                </a:solidFill>
                <a:latin typeface="Arial"/>
                <a:ea typeface="Arial"/>
                <a:cs typeface="Arial"/>
                <a:sym typeface="Arial"/>
              </a:rPr>
              <a:t> 5:</a:t>
            </a:r>
            <a:r>
              <a:rPr lang="en" sz="1400" b="1" i="0" u="none" strike="noStrike" cap="none" dirty="0">
                <a:solidFill>
                  <a:srgbClr val="000000"/>
                </a:solidFill>
                <a:latin typeface="Arial"/>
                <a:ea typeface="Arial"/>
                <a:cs typeface="Arial"/>
                <a:sym typeface="Arial"/>
              </a:rPr>
              <a:t> </a:t>
            </a:r>
            <a:r>
              <a:rPr lang="en" sz="1200" b="0" i="1" u="none" strike="noStrike" cap="none" dirty="0">
                <a:solidFill>
                  <a:srgbClr val="000000"/>
                </a:solidFill>
                <a:latin typeface="Arial"/>
                <a:ea typeface="Arial"/>
                <a:cs typeface="Arial"/>
                <a:sym typeface="Arial"/>
              </a:rPr>
              <a:t> Ensayo clínico en </a:t>
            </a:r>
            <a:r>
              <a:rPr lang="en" sz="1200" i="1" dirty="0"/>
              <a:t>f</a:t>
            </a:r>
            <a:r>
              <a:rPr lang="en" sz="1200" b="0" i="1" u="none" strike="noStrike" cap="none" dirty="0">
                <a:solidFill>
                  <a:srgbClr val="000000"/>
                </a:solidFill>
                <a:latin typeface="Arial"/>
                <a:ea typeface="Arial"/>
                <a:cs typeface="Arial"/>
                <a:sym typeface="Arial"/>
              </a:rPr>
              <a:t>ase 2</a:t>
            </a:r>
            <a:endParaRPr sz="1200" b="0" i="1" u="none" strike="noStrike" cap="none" dirty="0">
              <a:solidFill>
                <a:srgbClr val="000000"/>
              </a:solidFill>
              <a:latin typeface="Arial"/>
              <a:ea typeface="Arial"/>
              <a:cs typeface="Arial"/>
              <a:sym typeface="Arial"/>
            </a:endParaRPr>
          </a:p>
        </p:txBody>
      </p:sp>
      <p:sp>
        <p:nvSpPr>
          <p:cNvPr id="1173" name="Google Shape;1173;p116"/>
          <p:cNvSpPr txBox="1"/>
          <p:nvPr/>
        </p:nvSpPr>
        <p:spPr>
          <a:xfrm>
            <a:off x="3265616" y="2831550"/>
            <a:ext cx="1900200" cy="738633"/>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dirty="0">
                <a:solidFill>
                  <a:srgbClr val="000000"/>
                </a:solidFill>
                <a:latin typeface="Arial"/>
                <a:ea typeface="Arial"/>
                <a:cs typeface="Arial"/>
                <a:sym typeface="Arial"/>
              </a:rPr>
              <a:t>Estos estudios involucran a centenares de voluntarios y evalúan las vacunas que han resultado seguras en la </a:t>
            </a:r>
            <a:r>
              <a:rPr lang="en" sz="900" i="1" dirty="0"/>
              <a:t>f</a:t>
            </a:r>
            <a:r>
              <a:rPr lang="en" sz="900" b="0" i="1" u="none" strike="noStrike" cap="none" dirty="0">
                <a:solidFill>
                  <a:srgbClr val="000000"/>
                </a:solidFill>
                <a:latin typeface="Arial"/>
                <a:ea typeface="Arial"/>
                <a:cs typeface="Arial"/>
                <a:sym typeface="Arial"/>
              </a:rPr>
              <a:t>ase 1.</a:t>
            </a:r>
            <a:endParaRPr sz="900" b="0" i="1" u="none" strike="noStrike" cap="none" dirty="0">
              <a:solidFill>
                <a:srgbClr val="000000"/>
              </a:solidFill>
              <a:latin typeface="Arial"/>
              <a:ea typeface="Arial"/>
              <a:cs typeface="Arial"/>
              <a:sym typeface="Arial"/>
            </a:endParaRPr>
          </a:p>
        </p:txBody>
      </p:sp>
      <p:sp>
        <p:nvSpPr>
          <p:cNvPr id="1174" name="Google Shape;1174;p116"/>
          <p:cNvSpPr txBox="1"/>
          <p:nvPr/>
        </p:nvSpPr>
        <p:spPr>
          <a:xfrm>
            <a:off x="6093995" y="1831338"/>
            <a:ext cx="2278800" cy="58474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s-ES" sz="1300" b="1" i="0" u="none" strike="noStrike" cap="none" dirty="0">
                <a:solidFill>
                  <a:srgbClr val="000000"/>
                </a:solidFill>
                <a:latin typeface="Arial"/>
                <a:ea typeface="Arial"/>
                <a:cs typeface="Arial"/>
                <a:sym typeface="Arial"/>
              </a:rPr>
              <a:t>Fase</a:t>
            </a:r>
            <a:r>
              <a:rPr lang="en" sz="1300" b="1" i="0" u="none" strike="noStrike" cap="none" dirty="0">
                <a:solidFill>
                  <a:srgbClr val="000000"/>
                </a:solidFill>
                <a:latin typeface="Arial"/>
                <a:ea typeface="Arial"/>
                <a:cs typeface="Arial"/>
                <a:sym typeface="Arial"/>
              </a:rPr>
              <a:t> 6: </a:t>
            </a:r>
            <a:r>
              <a:rPr lang="en" sz="1300" i="1" dirty="0"/>
              <a:t>Ensayo clínico en fase 3</a:t>
            </a:r>
            <a:endParaRPr sz="1200" b="0" i="1" u="none" strike="noStrike" cap="none" dirty="0">
              <a:solidFill>
                <a:srgbClr val="000000"/>
              </a:solidFill>
              <a:latin typeface="Arial"/>
              <a:ea typeface="Arial"/>
              <a:cs typeface="Arial"/>
              <a:sym typeface="Arial"/>
            </a:endParaRPr>
          </a:p>
        </p:txBody>
      </p:sp>
      <p:sp>
        <p:nvSpPr>
          <p:cNvPr id="1175" name="Google Shape;1175;p116"/>
          <p:cNvSpPr txBox="1"/>
          <p:nvPr/>
        </p:nvSpPr>
        <p:spPr>
          <a:xfrm>
            <a:off x="6322819" y="2872826"/>
            <a:ext cx="2173926" cy="738633"/>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 sz="900" b="0" i="1" u="none" strike="noStrike" cap="none" dirty="0">
                <a:solidFill>
                  <a:schemeClr val="dk1"/>
                </a:solidFill>
                <a:latin typeface="Arial"/>
                <a:ea typeface="Arial"/>
                <a:cs typeface="Arial"/>
                <a:sym typeface="Arial"/>
              </a:rPr>
              <a:t>En estos estudios participan miles de personas voluntarias para evaluar las vacunas que han resultado ser seguras en la fase 2.</a:t>
            </a:r>
            <a:endParaRPr sz="900" b="0" i="1" u="none" strike="noStrike" cap="none" dirty="0">
              <a:solidFill>
                <a:srgbClr val="000000"/>
              </a:solidFill>
              <a:latin typeface="Arial"/>
              <a:ea typeface="Arial"/>
              <a:cs typeface="Arial"/>
              <a:sym typeface="Arial"/>
            </a:endParaRPr>
          </a:p>
        </p:txBody>
      </p:sp>
      <p:sp>
        <p:nvSpPr>
          <p:cNvPr id="1176" name="Google Shape;1176;p116"/>
          <p:cNvSpPr/>
          <p:nvPr/>
        </p:nvSpPr>
        <p:spPr>
          <a:xfrm>
            <a:off x="149225" y="3990300"/>
            <a:ext cx="3039900" cy="10866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7" name="Google Shape;1177;p116"/>
          <p:cNvSpPr txBox="1"/>
          <p:nvPr/>
        </p:nvSpPr>
        <p:spPr>
          <a:xfrm>
            <a:off x="44450" y="4010900"/>
            <a:ext cx="2742775" cy="1169521"/>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pPr>
            <a:r>
              <a:rPr lang="es-ES" sz="800" b="1" i="0" u="none" strike="noStrike" cap="none" dirty="0">
                <a:solidFill>
                  <a:schemeClr val="dk1"/>
                </a:solidFill>
                <a:latin typeface="Arial"/>
                <a:ea typeface="Arial"/>
                <a:cs typeface="Arial"/>
                <a:sym typeface="Arial"/>
              </a:rPr>
              <a:t>Seguridad</a:t>
            </a:r>
            <a:r>
              <a:rPr lang="en" sz="800" b="1"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¿Es segura la vacuna candidata</a:t>
            </a:r>
            <a:r>
              <a:rPr lang="en" sz="800" b="0"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¿Tiene efectos secundarios</a:t>
            </a:r>
            <a:r>
              <a:rPr lang="en" sz="800" b="0"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¿Cómo son de graves</a:t>
            </a:r>
            <a:r>
              <a:rPr lang="en" sz="800" b="0" i="0" u="none" strike="noStrike" cap="none" dirty="0">
                <a:solidFill>
                  <a:schemeClr val="dk1"/>
                </a:solidFill>
                <a:latin typeface="Arial"/>
                <a:ea typeface="Arial"/>
                <a:cs typeface="Arial"/>
                <a:sym typeface="Arial"/>
              </a:rPr>
              <a:t>?</a:t>
            </a:r>
            <a:endParaRPr sz="800" b="0" i="0" u="none" strike="noStrike" cap="none" dirty="0">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rgbClr val="000000"/>
              </a:buClr>
              <a:buSzPts val="800"/>
              <a:buFont typeface="Arial"/>
              <a:buChar char="➔"/>
            </a:pPr>
            <a:r>
              <a:rPr lang="es-ES" sz="800" b="1" i="0" u="none" strike="noStrike" cap="none" dirty="0">
                <a:solidFill>
                  <a:srgbClr val="000000"/>
                </a:solidFill>
                <a:latin typeface="Arial"/>
                <a:ea typeface="Arial"/>
                <a:cs typeface="Arial"/>
                <a:sym typeface="Arial"/>
              </a:rPr>
              <a:t>Calendario</a:t>
            </a:r>
            <a:r>
              <a:rPr lang="en" sz="800" b="1" i="0" u="none" strike="noStrike" cap="none" dirty="0">
                <a:solidFill>
                  <a:srgbClr val="000000"/>
                </a:solidFill>
                <a:latin typeface="Arial"/>
                <a:ea typeface="Arial"/>
                <a:cs typeface="Arial"/>
                <a:sym typeface="Arial"/>
              </a:rPr>
              <a:t>: </a:t>
            </a:r>
            <a:r>
              <a:rPr lang="es-ES" sz="800" b="0" i="0" u="none" strike="noStrike" cap="none" dirty="0">
                <a:solidFill>
                  <a:srgbClr val="000000"/>
                </a:solidFill>
                <a:latin typeface="Arial"/>
                <a:ea typeface="Arial"/>
                <a:cs typeface="Arial"/>
                <a:sym typeface="Arial"/>
              </a:rPr>
              <a:t>¿Cuántas dosis de la vacuna es preciso administrar, y a qué edad</a:t>
            </a:r>
            <a:r>
              <a:rPr lang="en" sz="800" b="0" i="0" u="none" strike="noStrike" cap="none" dirty="0">
                <a:solidFill>
                  <a:srgbClr val="000000"/>
                </a:solidFill>
                <a:latin typeface="Arial"/>
                <a:ea typeface="Arial"/>
                <a:cs typeface="Arial"/>
                <a:sym typeface="Arial"/>
              </a:rPr>
              <a:t>?</a:t>
            </a:r>
            <a:endParaRPr sz="800" b="0" i="0" u="none" strike="noStrike" cap="none" dirty="0">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rgbClr val="000000"/>
              </a:buClr>
              <a:buSzPts val="800"/>
              <a:buFont typeface="Arial"/>
              <a:buChar char="➔"/>
            </a:pPr>
            <a:r>
              <a:rPr lang="es-ES" sz="800" b="1" i="0" u="none" strike="noStrike" cap="none" dirty="0">
                <a:solidFill>
                  <a:srgbClr val="000000"/>
                </a:solidFill>
                <a:latin typeface="Arial"/>
                <a:ea typeface="Arial"/>
                <a:cs typeface="Arial"/>
                <a:sym typeface="Arial"/>
              </a:rPr>
              <a:t>Determinación de la dosis</a:t>
            </a:r>
            <a:r>
              <a:rPr lang="en" sz="800" b="1" i="0" u="none" strike="noStrike" cap="none" dirty="0">
                <a:solidFill>
                  <a:srgbClr val="000000"/>
                </a:solidFill>
                <a:latin typeface="Arial"/>
                <a:ea typeface="Arial"/>
                <a:cs typeface="Arial"/>
                <a:sym typeface="Arial"/>
              </a:rPr>
              <a:t>: </a:t>
            </a:r>
            <a:r>
              <a:rPr lang="es-ES" sz="800" b="0" i="0" u="none" strike="noStrike" cap="none" dirty="0">
                <a:solidFill>
                  <a:srgbClr val="000000"/>
                </a:solidFill>
                <a:latin typeface="Arial"/>
                <a:ea typeface="Arial"/>
                <a:cs typeface="Arial"/>
                <a:sym typeface="Arial"/>
              </a:rPr>
              <a:t>¿Qué cantidad del principio activo es la ideal para desarrollar inmunidad y que siga siendo segura</a:t>
            </a:r>
            <a:r>
              <a:rPr lang="en" sz="800" b="0" i="0" u="none" strike="noStrike" cap="none" dirty="0">
                <a:solidFill>
                  <a:srgbClr val="000000"/>
                </a:solidFill>
                <a:latin typeface="Arial"/>
                <a:ea typeface="Arial"/>
                <a:cs typeface="Arial"/>
                <a:sym typeface="Arial"/>
              </a:rPr>
              <a:t>?</a:t>
            </a:r>
            <a:endParaRPr sz="800" b="0" i="0" u="none" strike="noStrike" cap="none" dirty="0">
              <a:solidFill>
                <a:srgbClr val="000000"/>
              </a:solidFill>
              <a:latin typeface="Arial"/>
              <a:ea typeface="Arial"/>
              <a:cs typeface="Arial"/>
              <a:sym typeface="Arial"/>
            </a:endParaRPr>
          </a:p>
        </p:txBody>
      </p:sp>
      <p:sp>
        <p:nvSpPr>
          <p:cNvPr id="1178" name="Google Shape;1178;p116"/>
          <p:cNvSpPr txBox="1"/>
          <p:nvPr/>
        </p:nvSpPr>
        <p:spPr>
          <a:xfrm>
            <a:off x="3034287" y="3948239"/>
            <a:ext cx="2812637" cy="1169521"/>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s-ES" sz="800" b="1" i="0" u="none" strike="noStrike" cap="none" dirty="0">
                <a:solidFill>
                  <a:schemeClr val="dk1"/>
                </a:solidFill>
                <a:latin typeface="Arial"/>
                <a:ea typeface="Arial"/>
                <a:cs typeface="Arial"/>
                <a:sym typeface="Arial"/>
              </a:rPr>
              <a:t>Seguridad</a:t>
            </a:r>
            <a:r>
              <a:rPr lang="en" sz="800" b="1"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¿Es segura la vacuna candidata</a:t>
            </a:r>
            <a:r>
              <a:rPr lang="en" sz="800" b="0"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¿Tiene efectos secundarios</a:t>
            </a:r>
            <a:r>
              <a:rPr lang="en" sz="800" b="0"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¿Cómo son de graves</a:t>
            </a:r>
            <a:r>
              <a:rPr lang="en" sz="800" b="0" i="0" u="none" strike="noStrike" cap="none" dirty="0">
                <a:solidFill>
                  <a:schemeClr val="dk1"/>
                </a:solidFill>
                <a:latin typeface="Arial"/>
                <a:ea typeface="Arial"/>
                <a:cs typeface="Arial"/>
                <a:sym typeface="Arial"/>
              </a:rPr>
              <a:t>?</a:t>
            </a:r>
            <a:endParaRPr sz="800" b="0" i="0" u="none" strike="noStrike" cap="none" dirty="0">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s-ES" sz="800" b="1" i="0" u="none" strike="noStrike" cap="none" dirty="0">
                <a:solidFill>
                  <a:schemeClr val="dk1"/>
                </a:solidFill>
                <a:latin typeface="Arial"/>
                <a:ea typeface="Arial"/>
                <a:cs typeface="Arial"/>
                <a:sym typeface="Arial"/>
              </a:rPr>
              <a:t>Calendario</a:t>
            </a:r>
            <a:r>
              <a:rPr lang="en" sz="800" b="1"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¿Cuántas dosis de la vacuna es preciso administrar, y a qué edad</a:t>
            </a:r>
            <a:r>
              <a:rPr lang="en" sz="800" b="0" i="0" u="none" strike="noStrike" cap="none" dirty="0">
                <a:solidFill>
                  <a:schemeClr val="dk1"/>
                </a:solidFill>
                <a:latin typeface="Arial"/>
                <a:ea typeface="Arial"/>
                <a:cs typeface="Arial"/>
                <a:sym typeface="Arial"/>
              </a:rPr>
              <a:t>?</a:t>
            </a:r>
            <a:endParaRPr sz="800" b="0" i="0" u="none" strike="noStrike" cap="none" dirty="0">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s-ES" sz="800" b="1" i="0" u="none" strike="noStrike" cap="none" dirty="0">
                <a:solidFill>
                  <a:schemeClr val="dk1"/>
                </a:solidFill>
                <a:latin typeface="Arial"/>
                <a:ea typeface="Arial"/>
                <a:cs typeface="Arial"/>
                <a:sym typeface="Arial"/>
              </a:rPr>
              <a:t>Determinación de la dosis</a:t>
            </a:r>
            <a:r>
              <a:rPr lang="en" sz="800" b="1"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¿Qué cantidad del principio activo es la ideal para desarrollar inmunidad y que siga siendo segura</a:t>
            </a:r>
            <a:r>
              <a:rPr lang="en" sz="800" b="0" i="0" u="none" strike="noStrike" cap="none" dirty="0">
                <a:solidFill>
                  <a:schemeClr val="dk1"/>
                </a:solidFill>
                <a:latin typeface="Arial"/>
                <a:ea typeface="Arial"/>
                <a:cs typeface="Arial"/>
                <a:sym typeface="Arial"/>
              </a:rPr>
              <a:t>?</a:t>
            </a:r>
            <a:endParaRPr sz="800" b="1" i="0" u="none" strike="noStrike" cap="none" dirty="0">
              <a:solidFill>
                <a:schemeClr val="dk1"/>
              </a:solidFill>
              <a:latin typeface="Arial"/>
              <a:ea typeface="Arial"/>
              <a:cs typeface="Arial"/>
              <a:sym typeface="Arial"/>
            </a:endParaRPr>
          </a:p>
        </p:txBody>
      </p:sp>
      <p:sp>
        <p:nvSpPr>
          <p:cNvPr id="1179" name="Google Shape;1179;p116"/>
          <p:cNvSpPr txBox="1"/>
          <p:nvPr/>
        </p:nvSpPr>
        <p:spPr>
          <a:xfrm>
            <a:off x="6226176" y="3990300"/>
            <a:ext cx="2606124" cy="104641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pPr>
            <a:r>
              <a:rPr lang="es-ES" sz="800" b="1" i="0" u="none" strike="noStrike" cap="none" dirty="0">
                <a:solidFill>
                  <a:srgbClr val="000000"/>
                </a:solidFill>
                <a:latin typeface="Arial"/>
                <a:ea typeface="Arial"/>
                <a:cs typeface="Arial"/>
                <a:sym typeface="Arial"/>
              </a:rPr>
              <a:t>Seguridad</a:t>
            </a:r>
            <a:r>
              <a:rPr lang="en" sz="800" b="1"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¿Es segura la vacuna candidata</a:t>
            </a:r>
            <a:r>
              <a:rPr lang="en" sz="800" b="0"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¿Tiene efectos secundarios</a:t>
            </a:r>
            <a:r>
              <a:rPr lang="en" sz="800" b="0"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¿Cómo son de graves</a:t>
            </a:r>
            <a:r>
              <a:rPr lang="en" sz="800" b="0" i="0" u="none" strike="noStrike" cap="none" dirty="0">
                <a:solidFill>
                  <a:schemeClr val="dk1"/>
                </a:solidFill>
                <a:latin typeface="Arial"/>
                <a:ea typeface="Arial"/>
                <a:cs typeface="Arial"/>
                <a:sym typeface="Arial"/>
              </a:rPr>
              <a:t>?</a:t>
            </a:r>
            <a:endParaRPr sz="800" b="1" i="0" u="none" strike="noStrike" cap="none" dirty="0">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rgbClr val="000000"/>
              </a:buClr>
              <a:buSzPts val="800"/>
              <a:buFont typeface="Arial"/>
              <a:buChar char="➔"/>
            </a:pPr>
            <a:r>
              <a:rPr lang="es-ES" sz="800" b="1" i="0" u="none" strike="noStrike" cap="none" dirty="0">
                <a:solidFill>
                  <a:schemeClr val="dk1"/>
                </a:solidFill>
                <a:latin typeface="Arial"/>
                <a:ea typeface="Arial"/>
                <a:cs typeface="Arial"/>
                <a:sym typeface="Arial"/>
              </a:rPr>
              <a:t>Eficacia</a:t>
            </a:r>
            <a:r>
              <a:rPr lang="en" sz="800" b="1"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¿En qué medida la vacuna candidata protege frente a la enfermedad</a:t>
            </a:r>
            <a:r>
              <a:rPr lang="en" sz="800" b="0" i="0" u="none" strike="noStrike" cap="none" dirty="0">
                <a:solidFill>
                  <a:schemeClr val="dk1"/>
                </a:solidFill>
                <a:latin typeface="Arial"/>
                <a:ea typeface="Arial"/>
                <a:cs typeface="Arial"/>
                <a:sym typeface="Arial"/>
              </a:rPr>
              <a:t>?</a:t>
            </a:r>
            <a:endParaRPr sz="800" b="0" i="0" u="none" strike="noStrike" cap="none" dirty="0">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s-ES" sz="800" b="1" i="0" u="none" strike="noStrike" cap="none" dirty="0">
                <a:solidFill>
                  <a:schemeClr val="dk1"/>
                </a:solidFill>
                <a:latin typeface="Arial"/>
                <a:ea typeface="Arial"/>
                <a:cs typeface="Arial"/>
                <a:sym typeface="Arial"/>
              </a:rPr>
              <a:t>Consistencia de los lotes</a:t>
            </a:r>
            <a:r>
              <a:rPr lang="en" sz="800" b="1"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¿Son idénticas todas las vacunas fabricadas</a:t>
            </a:r>
            <a:r>
              <a:rPr lang="en" sz="800" b="0" i="0" u="none" strike="noStrike" cap="none" dirty="0">
                <a:solidFill>
                  <a:schemeClr val="dk1"/>
                </a:solidFill>
                <a:latin typeface="Arial"/>
                <a:ea typeface="Arial"/>
                <a:cs typeface="Arial"/>
                <a:sym typeface="Arial"/>
              </a:rPr>
              <a:t>?</a:t>
            </a:r>
            <a:endParaRPr sz="800" b="0" i="0" u="none" strike="noStrike" cap="none" dirty="0">
              <a:solidFill>
                <a:schemeClr val="dk1"/>
              </a:solidFill>
              <a:latin typeface="Arial"/>
              <a:ea typeface="Arial"/>
              <a:cs typeface="Arial"/>
              <a:sym typeface="Arial"/>
            </a:endParaRPr>
          </a:p>
        </p:txBody>
      </p:sp>
      <p:pic>
        <p:nvPicPr>
          <p:cNvPr id="1180" name="Google Shape;1180;p116"/>
          <p:cNvPicPr preferRelativeResize="0"/>
          <p:nvPr/>
        </p:nvPicPr>
        <p:blipFill rotWithShape="1">
          <a:blip r:embed="rId3">
            <a:alphaModFix/>
          </a:blip>
          <a:srcRect l="12060" r="-12059"/>
          <a:stretch/>
        </p:blipFill>
        <p:spPr>
          <a:xfrm>
            <a:off x="4338788" y="2342048"/>
            <a:ext cx="482953" cy="482975"/>
          </a:xfrm>
          <a:prstGeom prst="rect">
            <a:avLst/>
          </a:prstGeom>
          <a:noFill/>
          <a:ln>
            <a:noFill/>
          </a:ln>
        </p:spPr>
      </p:pic>
      <p:pic>
        <p:nvPicPr>
          <p:cNvPr id="1181" name="Google Shape;1181;p116"/>
          <p:cNvPicPr preferRelativeResize="0"/>
          <p:nvPr/>
        </p:nvPicPr>
        <p:blipFill rotWithShape="1">
          <a:blip r:embed="rId3">
            <a:alphaModFix/>
          </a:blip>
          <a:srcRect/>
          <a:stretch/>
        </p:blipFill>
        <p:spPr>
          <a:xfrm>
            <a:off x="6547388" y="2334398"/>
            <a:ext cx="482953" cy="482975"/>
          </a:xfrm>
          <a:prstGeom prst="rect">
            <a:avLst/>
          </a:prstGeom>
          <a:noFill/>
          <a:ln>
            <a:noFill/>
          </a:ln>
        </p:spPr>
      </p:pic>
      <p:pic>
        <p:nvPicPr>
          <p:cNvPr id="1182" name="Google Shape;1182;p116"/>
          <p:cNvPicPr preferRelativeResize="0"/>
          <p:nvPr/>
        </p:nvPicPr>
        <p:blipFill rotWithShape="1">
          <a:blip r:embed="rId4">
            <a:alphaModFix/>
          </a:blip>
          <a:srcRect r="63146"/>
          <a:stretch/>
        </p:blipFill>
        <p:spPr>
          <a:xfrm>
            <a:off x="1714875" y="2272813"/>
            <a:ext cx="177989" cy="482975"/>
          </a:xfrm>
          <a:prstGeom prst="rect">
            <a:avLst/>
          </a:prstGeom>
          <a:noFill/>
          <a:ln>
            <a:noFill/>
          </a:ln>
        </p:spPr>
      </p:pic>
      <p:pic>
        <p:nvPicPr>
          <p:cNvPr id="1183" name="Google Shape;1183;p116"/>
          <p:cNvPicPr preferRelativeResize="0"/>
          <p:nvPr/>
        </p:nvPicPr>
        <p:blipFill rotWithShape="1">
          <a:blip r:embed="rId4">
            <a:alphaModFix/>
          </a:blip>
          <a:srcRect b="50342"/>
          <a:stretch/>
        </p:blipFill>
        <p:spPr>
          <a:xfrm>
            <a:off x="4689325" y="2342050"/>
            <a:ext cx="482975" cy="239812"/>
          </a:xfrm>
          <a:prstGeom prst="rect">
            <a:avLst/>
          </a:prstGeom>
          <a:noFill/>
          <a:ln>
            <a:noFill/>
          </a:ln>
        </p:spPr>
      </p:pic>
      <p:pic>
        <p:nvPicPr>
          <p:cNvPr id="1184" name="Google Shape;1184;p116"/>
          <p:cNvPicPr preferRelativeResize="0"/>
          <p:nvPr/>
        </p:nvPicPr>
        <p:blipFill rotWithShape="1">
          <a:blip r:embed="rId3">
            <a:alphaModFix/>
          </a:blip>
          <a:srcRect/>
          <a:stretch/>
        </p:blipFill>
        <p:spPr>
          <a:xfrm>
            <a:off x="1326475" y="2272810"/>
            <a:ext cx="482975" cy="482975"/>
          </a:xfrm>
          <a:prstGeom prst="rect">
            <a:avLst/>
          </a:prstGeom>
          <a:noFill/>
          <a:ln>
            <a:noFill/>
          </a:ln>
        </p:spPr>
      </p:pic>
      <p:pic>
        <p:nvPicPr>
          <p:cNvPr id="1185" name="Google Shape;1185;p116"/>
          <p:cNvPicPr preferRelativeResize="0"/>
          <p:nvPr/>
        </p:nvPicPr>
        <p:blipFill rotWithShape="1">
          <a:blip r:embed="rId4">
            <a:alphaModFix/>
          </a:blip>
          <a:srcRect b="50342"/>
          <a:stretch/>
        </p:blipFill>
        <p:spPr>
          <a:xfrm>
            <a:off x="4689325" y="2591738"/>
            <a:ext cx="482975" cy="239812"/>
          </a:xfrm>
          <a:prstGeom prst="rect">
            <a:avLst/>
          </a:prstGeom>
          <a:noFill/>
          <a:ln>
            <a:noFill/>
          </a:ln>
        </p:spPr>
      </p:pic>
      <p:pic>
        <p:nvPicPr>
          <p:cNvPr id="1186" name="Google Shape;1186;p116"/>
          <p:cNvPicPr preferRelativeResize="0"/>
          <p:nvPr/>
        </p:nvPicPr>
        <p:blipFill rotWithShape="1">
          <a:blip r:embed="rId4">
            <a:alphaModFix/>
          </a:blip>
          <a:srcRect b="50342"/>
          <a:stretch/>
        </p:blipFill>
        <p:spPr>
          <a:xfrm>
            <a:off x="6956538" y="2331137"/>
            <a:ext cx="482975" cy="239812"/>
          </a:xfrm>
          <a:prstGeom prst="rect">
            <a:avLst/>
          </a:prstGeom>
          <a:noFill/>
          <a:ln>
            <a:noFill/>
          </a:ln>
        </p:spPr>
      </p:pic>
      <p:pic>
        <p:nvPicPr>
          <p:cNvPr id="1187" name="Google Shape;1187;p116"/>
          <p:cNvPicPr preferRelativeResize="0"/>
          <p:nvPr/>
        </p:nvPicPr>
        <p:blipFill rotWithShape="1">
          <a:blip r:embed="rId4">
            <a:alphaModFix/>
          </a:blip>
          <a:srcRect b="50342"/>
          <a:stretch/>
        </p:blipFill>
        <p:spPr>
          <a:xfrm>
            <a:off x="6956537" y="2580826"/>
            <a:ext cx="482975" cy="239812"/>
          </a:xfrm>
          <a:prstGeom prst="rect">
            <a:avLst/>
          </a:prstGeom>
          <a:noFill/>
          <a:ln>
            <a:noFill/>
          </a:ln>
        </p:spPr>
      </p:pic>
      <p:pic>
        <p:nvPicPr>
          <p:cNvPr id="1188" name="Google Shape;1188;p116"/>
          <p:cNvPicPr preferRelativeResize="0"/>
          <p:nvPr/>
        </p:nvPicPr>
        <p:blipFill rotWithShape="1">
          <a:blip r:embed="rId4">
            <a:alphaModFix/>
          </a:blip>
          <a:srcRect b="50342"/>
          <a:stretch/>
        </p:blipFill>
        <p:spPr>
          <a:xfrm>
            <a:off x="7351100" y="2331137"/>
            <a:ext cx="482975" cy="239812"/>
          </a:xfrm>
          <a:prstGeom prst="rect">
            <a:avLst/>
          </a:prstGeom>
          <a:noFill/>
          <a:ln>
            <a:noFill/>
          </a:ln>
        </p:spPr>
      </p:pic>
      <p:pic>
        <p:nvPicPr>
          <p:cNvPr id="1189" name="Google Shape;1189;p116"/>
          <p:cNvPicPr preferRelativeResize="0"/>
          <p:nvPr/>
        </p:nvPicPr>
        <p:blipFill rotWithShape="1">
          <a:blip r:embed="rId4">
            <a:alphaModFix/>
          </a:blip>
          <a:srcRect b="50342"/>
          <a:stretch/>
        </p:blipFill>
        <p:spPr>
          <a:xfrm>
            <a:off x="7351100" y="2580826"/>
            <a:ext cx="482975" cy="239812"/>
          </a:xfrm>
          <a:prstGeom prst="rect">
            <a:avLst/>
          </a:prstGeom>
          <a:noFill/>
          <a:ln>
            <a:noFill/>
          </a:ln>
        </p:spPr>
      </p:pic>
      <p:pic>
        <p:nvPicPr>
          <p:cNvPr id="1190" name="Google Shape;1190;p116"/>
          <p:cNvPicPr preferRelativeResize="0"/>
          <p:nvPr/>
        </p:nvPicPr>
        <p:blipFill rotWithShape="1">
          <a:blip r:embed="rId4">
            <a:alphaModFix/>
          </a:blip>
          <a:srcRect b="50342"/>
          <a:stretch/>
        </p:blipFill>
        <p:spPr>
          <a:xfrm>
            <a:off x="7740050" y="2331137"/>
            <a:ext cx="482975" cy="239812"/>
          </a:xfrm>
          <a:prstGeom prst="rect">
            <a:avLst/>
          </a:prstGeom>
          <a:noFill/>
          <a:ln>
            <a:noFill/>
          </a:ln>
        </p:spPr>
      </p:pic>
      <p:pic>
        <p:nvPicPr>
          <p:cNvPr id="1191" name="Google Shape;1191;p116"/>
          <p:cNvPicPr preferRelativeResize="0"/>
          <p:nvPr/>
        </p:nvPicPr>
        <p:blipFill rotWithShape="1">
          <a:blip r:embed="rId4">
            <a:alphaModFix/>
          </a:blip>
          <a:srcRect b="50342"/>
          <a:stretch/>
        </p:blipFill>
        <p:spPr>
          <a:xfrm>
            <a:off x="7740050" y="2580826"/>
            <a:ext cx="482975" cy="239812"/>
          </a:xfrm>
          <a:prstGeom prst="rect">
            <a:avLst/>
          </a:prstGeom>
          <a:noFill/>
          <a:ln>
            <a:noFill/>
          </a:ln>
        </p:spPr>
      </p:pic>
      <p:pic>
        <p:nvPicPr>
          <p:cNvPr id="1192" name="Google Shape;1192;p116"/>
          <p:cNvPicPr preferRelativeResize="0"/>
          <p:nvPr/>
        </p:nvPicPr>
        <p:blipFill rotWithShape="1">
          <a:blip r:embed="rId3">
            <a:alphaModFix/>
          </a:blip>
          <a:srcRect l="12060" r="-12059"/>
          <a:stretch/>
        </p:blipFill>
        <p:spPr>
          <a:xfrm>
            <a:off x="3936938" y="2342035"/>
            <a:ext cx="482953" cy="482975"/>
          </a:xfrm>
          <a:prstGeom prst="rect">
            <a:avLst/>
          </a:prstGeom>
          <a:noFill/>
          <a:ln>
            <a:noFill/>
          </a:ln>
        </p:spPr>
      </p:pic>
      <p:pic>
        <p:nvPicPr>
          <p:cNvPr id="1193" name="Google Shape;1193;p116"/>
          <p:cNvPicPr preferRelativeResize="0"/>
          <p:nvPr/>
        </p:nvPicPr>
        <p:blipFill rotWithShape="1">
          <a:blip r:embed="rId3">
            <a:alphaModFix/>
          </a:blip>
          <a:srcRect/>
          <a:stretch/>
        </p:blipFill>
        <p:spPr>
          <a:xfrm>
            <a:off x="937525" y="2272823"/>
            <a:ext cx="482975" cy="482975"/>
          </a:xfrm>
          <a:prstGeom prst="rect">
            <a:avLst/>
          </a:prstGeom>
          <a:noFill/>
          <a:ln>
            <a:noFill/>
          </a:ln>
        </p:spPr>
      </p:pic>
      <p:sp>
        <p:nvSpPr>
          <p:cNvPr id="1194" name="Google Shape;1194;p116"/>
          <p:cNvSpPr txBox="1"/>
          <p:nvPr/>
        </p:nvSpPr>
        <p:spPr>
          <a:xfrm>
            <a:off x="149225" y="3674300"/>
            <a:ext cx="4226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ES" sz="1000" b="1" i="0" u="none" strike="noStrike" cap="none" dirty="0">
                <a:solidFill>
                  <a:srgbClr val="000000"/>
                </a:solidFill>
                <a:latin typeface="Arial"/>
                <a:ea typeface="Arial"/>
                <a:cs typeface="Arial"/>
                <a:sym typeface="Arial"/>
              </a:rPr>
              <a:t>¿Qué se está evaluando</a:t>
            </a:r>
            <a:r>
              <a:rPr lang="en" sz="1000" b="1" i="0" u="none" strike="noStrike" cap="none" dirty="0">
                <a:solidFill>
                  <a:srgbClr val="000000"/>
                </a:solidFill>
                <a:latin typeface="Arial"/>
                <a:ea typeface="Arial"/>
                <a:cs typeface="Arial"/>
                <a:sym typeface="Arial"/>
              </a:rPr>
              <a:t>?</a:t>
            </a:r>
            <a:endParaRPr sz="1000" b="1" i="0" u="none" strike="noStrike" cap="none" dirty="0">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98"/>
        <p:cNvGrpSpPr/>
        <p:nvPr/>
      </p:nvGrpSpPr>
      <p:grpSpPr>
        <a:xfrm>
          <a:off x="0" y="0"/>
          <a:ext cx="0" cy="0"/>
          <a:chOff x="0" y="0"/>
          <a:chExt cx="0" cy="0"/>
        </a:xfrm>
      </p:grpSpPr>
      <p:sp>
        <p:nvSpPr>
          <p:cNvPr id="1199" name="Google Shape;1199;p117"/>
          <p:cNvSpPr/>
          <p:nvPr/>
        </p:nvSpPr>
        <p:spPr>
          <a:xfrm>
            <a:off x="5486203" y="1775175"/>
            <a:ext cx="3606900" cy="1873500"/>
          </a:xfrm>
          <a:prstGeom prst="chevron">
            <a:avLst>
              <a:gd name="adj" fmla="val 50000"/>
            </a:avLst>
          </a:prstGeom>
          <a:solidFill>
            <a:srgbClr val="F4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1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s-ES" b="1" noProof="0" dirty="0"/>
              <a:t>Capítulo 4. ¿Cómo se evalúa y supervisa la seguridad y la eficacia de las vacunas?</a:t>
            </a:r>
            <a:endParaRPr lang="es-ES" noProof="0" dirty="0"/>
          </a:p>
        </p:txBody>
      </p:sp>
      <p:sp>
        <p:nvSpPr>
          <p:cNvPr id="1201" name="Google Shape;1201;p11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1202" name="Google Shape;1202;p117"/>
          <p:cNvSpPr/>
          <p:nvPr/>
        </p:nvSpPr>
        <p:spPr>
          <a:xfrm>
            <a:off x="160275" y="1775175"/>
            <a:ext cx="3018900" cy="1873500"/>
          </a:xfrm>
          <a:prstGeom prst="homePlate">
            <a:avLst>
              <a:gd name="adj" fmla="val 50000"/>
            </a:avLst>
          </a:prstGeom>
          <a:solidFill>
            <a:srgbClr val="FFF2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03" name="Google Shape;1203;p117"/>
          <p:cNvSpPr txBox="1"/>
          <p:nvPr/>
        </p:nvSpPr>
        <p:spPr>
          <a:xfrm>
            <a:off x="191050" y="1826325"/>
            <a:ext cx="2322300" cy="4000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s-ES" sz="1300" b="1" i="0" u="none" strike="noStrike" cap="none" dirty="0">
                <a:solidFill>
                  <a:srgbClr val="000000"/>
                </a:solidFill>
                <a:latin typeface="Arial"/>
                <a:ea typeface="Arial"/>
                <a:cs typeface="Arial"/>
                <a:sym typeface="Arial"/>
              </a:rPr>
              <a:t>Fase</a:t>
            </a:r>
            <a:r>
              <a:rPr lang="en" sz="1300" b="1" i="0" u="none" strike="noStrike" cap="none" dirty="0">
                <a:solidFill>
                  <a:srgbClr val="000000"/>
                </a:solidFill>
                <a:latin typeface="Arial"/>
                <a:ea typeface="Arial"/>
                <a:cs typeface="Arial"/>
                <a:sym typeface="Arial"/>
              </a:rPr>
              <a:t> 7:</a:t>
            </a:r>
            <a:r>
              <a:rPr lang="en" sz="1400" b="1" i="0" u="none" strike="noStrike" cap="none" dirty="0">
                <a:solidFill>
                  <a:srgbClr val="000000"/>
                </a:solidFill>
                <a:latin typeface="Arial"/>
                <a:ea typeface="Arial"/>
                <a:cs typeface="Arial"/>
                <a:sym typeface="Arial"/>
              </a:rPr>
              <a:t> </a:t>
            </a:r>
            <a:r>
              <a:rPr lang="en" sz="1200" b="0" i="1" u="none" strike="noStrike" cap="none" dirty="0">
                <a:solidFill>
                  <a:srgbClr val="000000"/>
                </a:solidFill>
                <a:latin typeface="Arial"/>
                <a:ea typeface="Arial"/>
                <a:cs typeface="Arial"/>
                <a:sym typeface="Arial"/>
              </a:rPr>
              <a:t>Evaluación y decisión</a:t>
            </a:r>
            <a:endParaRPr sz="1200" b="0" i="1" u="none" strike="noStrike" cap="none" dirty="0">
              <a:solidFill>
                <a:srgbClr val="000000"/>
              </a:solidFill>
              <a:latin typeface="Arial"/>
              <a:ea typeface="Arial"/>
              <a:cs typeface="Arial"/>
              <a:sym typeface="Arial"/>
            </a:endParaRPr>
          </a:p>
        </p:txBody>
      </p:sp>
      <p:sp>
        <p:nvSpPr>
          <p:cNvPr id="1204" name="Google Shape;1204;p117"/>
          <p:cNvSpPr txBox="1"/>
          <p:nvPr/>
        </p:nvSpPr>
        <p:spPr>
          <a:xfrm>
            <a:off x="284843" y="2854638"/>
            <a:ext cx="2200975" cy="738633"/>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dirty="0">
                <a:solidFill>
                  <a:srgbClr val="000000"/>
                </a:solidFill>
                <a:latin typeface="Arial"/>
                <a:ea typeface="Arial"/>
                <a:cs typeface="Arial"/>
                <a:sym typeface="Arial"/>
              </a:rPr>
              <a:t>Consejos reguladores independientes analizan la seguridad y la eficacia de la vacuna resultante de los ensayos, y deciden si debe aprobarse.</a:t>
            </a:r>
            <a:endParaRPr sz="900" b="0" i="1" u="none" strike="noStrike" cap="none" dirty="0">
              <a:solidFill>
                <a:srgbClr val="000000"/>
              </a:solidFill>
              <a:latin typeface="Arial"/>
              <a:ea typeface="Arial"/>
              <a:cs typeface="Arial"/>
              <a:sym typeface="Arial"/>
            </a:endParaRPr>
          </a:p>
        </p:txBody>
      </p:sp>
      <p:sp>
        <p:nvSpPr>
          <p:cNvPr id="1205" name="Google Shape;1205;p117"/>
          <p:cNvSpPr/>
          <p:nvPr/>
        </p:nvSpPr>
        <p:spPr>
          <a:xfrm>
            <a:off x="2513328" y="1775175"/>
            <a:ext cx="3606900" cy="1873500"/>
          </a:xfrm>
          <a:prstGeom prst="chevron">
            <a:avLst>
              <a:gd name="adj" fmla="val 50000"/>
            </a:avLst>
          </a:prstGeom>
          <a:solidFill>
            <a:srgbClr val="FCE5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p117"/>
          <p:cNvSpPr txBox="1"/>
          <p:nvPr/>
        </p:nvSpPr>
        <p:spPr>
          <a:xfrm>
            <a:off x="3003763" y="1826325"/>
            <a:ext cx="2569800" cy="4000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s-ES" sz="1300" b="1" i="0" u="none" strike="noStrike" cap="none" dirty="0">
                <a:solidFill>
                  <a:srgbClr val="000000"/>
                </a:solidFill>
                <a:latin typeface="Arial"/>
                <a:ea typeface="Arial"/>
                <a:cs typeface="Arial"/>
                <a:sym typeface="Arial"/>
              </a:rPr>
              <a:t>Fase</a:t>
            </a:r>
            <a:r>
              <a:rPr lang="en" sz="1300" b="1" i="0" u="none" strike="noStrike" cap="none" dirty="0">
                <a:solidFill>
                  <a:srgbClr val="000000"/>
                </a:solidFill>
                <a:latin typeface="Arial"/>
                <a:ea typeface="Arial"/>
                <a:cs typeface="Arial"/>
                <a:sym typeface="Arial"/>
              </a:rPr>
              <a:t> 8:</a:t>
            </a:r>
            <a:r>
              <a:rPr lang="en" sz="1400" b="1" i="0" u="none" strike="noStrike" cap="none" dirty="0">
                <a:solidFill>
                  <a:srgbClr val="000000"/>
                </a:solidFill>
                <a:latin typeface="Arial"/>
                <a:ea typeface="Arial"/>
                <a:cs typeface="Arial"/>
                <a:sym typeface="Arial"/>
              </a:rPr>
              <a:t> </a:t>
            </a:r>
            <a:r>
              <a:rPr lang="en" sz="1200" b="0" i="1" u="none" strike="noStrike" cap="none" dirty="0">
                <a:solidFill>
                  <a:srgbClr val="000000"/>
                </a:solidFill>
                <a:latin typeface="Arial"/>
                <a:ea typeface="Arial"/>
                <a:cs typeface="Arial"/>
                <a:sym typeface="Arial"/>
              </a:rPr>
              <a:t> </a:t>
            </a:r>
            <a:r>
              <a:rPr lang="en" sz="1200" i="1" dirty="0"/>
              <a:t>Fabricación comercial</a:t>
            </a:r>
            <a:endParaRPr sz="1200" b="0" i="1" u="none" strike="noStrike" cap="none" dirty="0">
              <a:solidFill>
                <a:srgbClr val="000000"/>
              </a:solidFill>
              <a:latin typeface="Arial"/>
              <a:ea typeface="Arial"/>
              <a:cs typeface="Arial"/>
              <a:sym typeface="Arial"/>
            </a:endParaRPr>
          </a:p>
        </p:txBody>
      </p:sp>
      <p:sp>
        <p:nvSpPr>
          <p:cNvPr id="1207" name="Google Shape;1207;p117"/>
          <p:cNvSpPr txBox="1"/>
          <p:nvPr/>
        </p:nvSpPr>
        <p:spPr>
          <a:xfrm>
            <a:off x="3234535" y="2863000"/>
            <a:ext cx="1887000" cy="600134"/>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dirty="0">
                <a:solidFill>
                  <a:srgbClr val="000000"/>
                </a:solidFill>
                <a:latin typeface="Arial"/>
                <a:ea typeface="Arial"/>
                <a:cs typeface="Arial"/>
                <a:sym typeface="Arial"/>
              </a:rPr>
              <a:t>La producción sube de categoría para fabricar dosis de la vacuna de forma industrial.</a:t>
            </a:r>
            <a:endParaRPr sz="900" b="0" i="1" u="none" strike="noStrike" cap="none" dirty="0">
              <a:solidFill>
                <a:srgbClr val="000000"/>
              </a:solidFill>
              <a:latin typeface="Arial"/>
              <a:ea typeface="Arial"/>
              <a:cs typeface="Arial"/>
              <a:sym typeface="Arial"/>
            </a:endParaRPr>
          </a:p>
        </p:txBody>
      </p:sp>
      <p:sp>
        <p:nvSpPr>
          <p:cNvPr id="1208" name="Google Shape;1208;p117"/>
          <p:cNvSpPr txBox="1"/>
          <p:nvPr/>
        </p:nvSpPr>
        <p:spPr>
          <a:xfrm>
            <a:off x="6063975" y="1826325"/>
            <a:ext cx="2322300" cy="58474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s-ES" sz="1300" b="1" i="0" u="none" strike="noStrike" cap="none" dirty="0">
                <a:solidFill>
                  <a:srgbClr val="000000"/>
                </a:solidFill>
                <a:latin typeface="Arial"/>
                <a:ea typeface="Arial"/>
                <a:cs typeface="Arial"/>
                <a:sym typeface="Arial"/>
              </a:rPr>
              <a:t>Fase</a:t>
            </a:r>
            <a:r>
              <a:rPr lang="en" sz="1300" b="1" i="0" u="none" strike="noStrike" cap="none" dirty="0">
                <a:solidFill>
                  <a:srgbClr val="000000"/>
                </a:solidFill>
                <a:latin typeface="Arial"/>
                <a:ea typeface="Arial"/>
                <a:cs typeface="Arial"/>
                <a:sym typeface="Arial"/>
              </a:rPr>
              <a:t> 9: </a:t>
            </a:r>
            <a:r>
              <a:rPr lang="en" sz="1300" i="1" dirty="0"/>
              <a:t>Supervisión continua</a:t>
            </a:r>
            <a:endParaRPr sz="1200" b="0" i="1" u="none" strike="noStrike" cap="none" dirty="0">
              <a:solidFill>
                <a:srgbClr val="000000"/>
              </a:solidFill>
              <a:latin typeface="Arial"/>
              <a:ea typeface="Arial"/>
              <a:cs typeface="Arial"/>
              <a:sym typeface="Arial"/>
            </a:endParaRPr>
          </a:p>
        </p:txBody>
      </p:sp>
      <p:sp>
        <p:nvSpPr>
          <p:cNvPr id="1209" name="Google Shape;1209;p117"/>
          <p:cNvSpPr txBox="1"/>
          <p:nvPr/>
        </p:nvSpPr>
        <p:spPr>
          <a:xfrm>
            <a:off x="6215540" y="2822692"/>
            <a:ext cx="2170735" cy="877133"/>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i="1" dirty="0"/>
              <a:t>Durante toda su vida útil, las vacunas se supervisan con regularidad y son objeto de ensayos que garantizan que su perfil de seguridad siga siendo aceptable</a:t>
            </a:r>
            <a:endParaRPr sz="900" b="0" i="1" u="none" strike="noStrike" cap="none" dirty="0">
              <a:solidFill>
                <a:srgbClr val="000000"/>
              </a:solidFill>
              <a:latin typeface="Arial"/>
              <a:ea typeface="Arial"/>
              <a:cs typeface="Arial"/>
              <a:sym typeface="Arial"/>
            </a:endParaRPr>
          </a:p>
        </p:txBody>
      </p:sp>
      <p:pic>
        <p:nvPicPr>
          <p:cNvPr id="1210" name="Google Shape;1210;p117"/>
          <p:cNvPicPr preferRelativeResize="0"/>
          <p:nvPr/>
        </p:nvPicPr>
        <p:blipFill rotWithShape="1">
          <a:blip r:embed="rId3">
            <a:alphaModFix/>
          </a:blip>
          <a:srcRect/>
          <a:stretch/>
        </p:blipFill>
        <p:spPr>
          <a:xfrm>
            <a:off x="572625" y="2351423"/>
            <a:ext cx="400200" cy="400200"/>
          </a:xfrm>
          <a:prstGeom prst="rect">
            <a:avLst/>
          </a:prstGeom>
          <a:noFill/>
          <a:ln>
            <a:noFill/>
          </a:ln>
        </p:spPr>
      </p:pic>
      <p:pic>
        <p:nvPicPr>
          <p:cNvPr id="1211" name="Google Shape;1211;p117"/>
          <p:cNvPicPr preferRelativeResize="0"/>
          <p:nvPr/>
        </p:nvPicPr>
        <p:blipFill rotWithShape="1">
          <a:blip r:embed="rId4">
            <a:alphaModFix/>
          </a:blip>
          <a:srcRect/>
          <a:stretch/>
        </p:blipFill>
        <p:spPr>
          <a:xfrm>
            <a:off x="1224725" y="2351425"/>
            <a:ext cx="400200" cy="400200"/>
          </a:xfrm>
          <a:prstGeom prst="rect">
            <a:avLst/>
          </a:prstGeom>
          <a:noFill/>
          <a:ln>
            <a:noFill/>
          </a:ln>
        </p:spPr>
      </p:pic>
      <p:pic>
        <p:nvPicPr>
          <p:cNvPr id="1212" name="Google Shape;1212;p117"/>
          <p:cNvPicPr preferRelativeResize="0"/>
          <p:nvPr/>
        </p:nvPicPr>
        <p:blipFill rotWithShape="1">
          <a:blip r:embed="rId5">
            <a:alphaModFix/>
          </a:blip>
          <a:srcRect/>
          <a:stretch/>
        </p:blipFill>
        <p:spPr>
          <a:xfrm>
            <a:off x="4190350" y="2420650"/>
            <a:ext cx="400200" cy="400200"/>
          </a:xfrm>
          <a:prstGeom prst="rect">
            <a:avLst/>
          </a:prstGeom>
          <a:noFill/>
          <a:ln>
            <a:noFill/>
          </a:ln>
        </p:spPr>
      </p:pic>
      <p:pic>
        <p:nvPicPr>
          <p:cNvPr id="1213" name="Google Shape;1213;p117"/>
          <p:cNvPicPr preferRelativeResize="0"/>
          <p:nvPr/>
        </p:nvPicPr>
        <p:blipFill rotWithShape="1">
          <a:blip r:embed="rId5">
            <a:alphaModFix/>
          </a:blip>
          <a:srcRect/>
          <a:stretch/>
        </p:blipFill>
        <p:spPr>
          <a:xfrm>
            <a:off x="3790150" y="2420650"/>
            <a:ext cx="400200" cy="400200"/>
          </a:xfrm>
          <a:prstGeom prst="rect">
            <a:avLst/>
          </a:prstGeom>
          <a:noFill/>
          <a:ln>
            <a:noFill/>
          </a:ln>
        </p:spPr>
      </p:pic>
      <p:pic>
        <p:nvPicPr>
          <p:cNvPr id="1214" name="Google Shape;1214;p117"/>
          <p:cNvPicPr preferRelativeResize="0"/>
          <p:nvPr/>
        </p:nvPicPr>
        <p:blipFill rotWithShape="1">
          <a:blip r:embed="rId6">
            <a:alphaModFix/>
          </a:blip>
          <a:srcRect/>
          <a:stretch/>
        </p:blipFill>
        <p:spPr>
          <a:xfrm>
            <a:off x="6802400" y="2395450"/>
            <a:ext cx="400200" cy="400200"/>
          </a:xfrm>
          <a:prstGeom prst="rect">
            <a:avLst/>
          </a:prstGeom>
          <a:noFill/>
          <a:ln>
            <a:noFill/>
          </a:ln>
        </p:spPr>
      </p:pic>
      <p:pic>
        <p:nvPicPr>
          <p:cNvPr id="1215" name="Google Shape;1215;p117"/>
          <p:cNvPicPr preferRelativeResize="0"/>
          <p:nvPr/>
        </p:nvPicPr>
        <p:blipFill rotWithShape="1">
          <a:blip r:embed="rId7">
            <a:alphaModFix/>
          </a:blip>
          <a:srcRect/>
          <a:stretch/>
        </p:blipFill>
        <p:spPr>
          <a:xfrm>
            <a:off x="7346898" y="2395448"/>
            <a:ext cx="400200" cy="400200"/>
          </a:xfrm>
          <a:prstGeom prst="rect">
            <a:avLst/>
          </a:prstGeom>
          <a:noFill/>
          <a:ln>
            <a:noFill/>
          </a:ln>
        </p:spPr>
      </p:pic>
      <p:sp>
        <p:nvSpPr>
          <p:cNvPr id="1216" name="Google Shape;1216;p117"/>
          <p:cNvSpPr/>
          <p:nvPr/>
        </p:nvSpPr>
        <p:spPr>
          <a:xfrm>
            <a:off x="5741475" y="3962775"/>
            <a:ext cx="3402600" cy="11139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117"/>
          <p:cNvSpPr/>
          <p:nvPr/>
        </p:nvSpPr>
        <p:spPr>
          <a:xfrm>
            <a:off x="2956350" y="3962400"/>
            <a:ext cx="3107700" cy="11142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117"/>
          <p:cNvSpPr/>
          <p:nvPr/>
        </p:nvSpPr>
        <p:spPr>
          <a:xfrm>
            <a:off x="160275" y="3962775"/>
            <a:ext cx="2982000" cy="11142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117"/>
          <p:cNvSpPr txBox="1"/>
          <p:nvPr/>
        </p:nvSpPr>
        <p:spPr>
          <a:xfrm>
            <a:off x="3403190" y="3962782"/>
            <a:ext cx="2410755" cy="923299"/>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pPr>
            <a:r>
              <a:rPr lang="es-ES" sz="800" b="1" i="0" u="none" strike="noStrike" cap="none" dirty="0">
                <a:solidFill>
                  <a:schemeClr val="dk1"/>
                </a:solidFill>
                <a:latin typeface="Arial"/>
                <a:ea typeface="Arial"/>
                <a:cs typeface="Arial"/>
                <a:sym typeface="Arial"/>
              </a:rPr>
              <a:t>Seguridad</a:t>
            </a:r>
            <a:r>
              <a:rPr lang="en" sz="800" b="1" i="0" u="none" strike="noStrike" cap="none" dirty="0">
                <a:solidFill>
                  <a:schemeClr val="dk1"/>
                </a:solidFill>
                <a:latin typeface="Arial"/>
                <a:ea typeface="Arial"/>
                <a:cs typeface="Arial"/>
                <a:sym typeface="Arial"/>
              </a:rPr>
              <a:t>: </a:t>
            </a:r>
            <a:r>
              <a:rPr lang="en" sz="800" i="0" u="none" strike="noStrike" cap="none" dirty="0">
                <a:solidFill>
                  <a:schemeClr val="dk1"/>
                </a:solidFill>
                <a:latin typeface="Arial"/>
                <a:ea typeface="Arial"/>
                <a:cs typeface="Arial"/>
                <a:sym typeface="Arial"/>
              </a:rPr>
              <a:t>¿Es segura la vacuna</a:t>
            </a:r>
            <a:r>
              <a:rPr lang="en" sz="800" b="0"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¿Tiene efectos secundarios</a:t>
            </a:r>
            <a:r>
              <a:rPr lang="en" sz="800" b="0"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¿Cómo son de graves</a:t>
            </a:r>
            <a:r>
              <a:rPr lang="en" sz="800" b="0" i="0" u="none" strike="noStrike" cap="none" dirty="0">
                <a:solidFill>
                  <a:schemeClr val="dk1"/>
                </a:solidFill>
                <a:latin typeface="Arial"/>
                <a:ea typeface="Arial"/>
                <a:cs typeface="Arial"/>
                <a:sym typeface="Arial"/>
              </a:rPr>
              <a:t>?</a:t>
            </a:r>
            <a:endParaRPr sz="800" b="0" i="0" u="none" strike="noStrike" cap="none" dirty="0">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rgbClr val="000000"/>
              </a:buClr>
              <a:buSzPts val="800"/>
              <a:buFont typeface="Arial"/>
              <a:buChar char="➔"/>
            </a:pPr>
            <a:r>
              <a:rPr lang="es-ES" sz="800" b="1" i="0" u="none" strike="noStrike" cap="none" dirty="0">
                <a:solidFill>
                  <a:schemeClr val="dk1"/>
                </a:solidFill>
                <a:latin typeface="Arial"/>
                <a:ea typeface="Arial"/>
                <a:cs typeface="Arial"/>
                <a:sym typeface="Arial"/>
              </a:rPr>
              <a:t>Consistencia de los lotes</a:t>
            </a:r>
            <a:r>
              <a:rPr lang="en" sz="800" b="1"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¿Son todas las vacunas que producimos idénticas</a:t>
            </a:r>
            <a:r>
              <a:rPr lang="en" sz="800" b="0" i="0" u="none" strike="noStrike" cap="none" dirty="0">
                <a:solidFill>
                  <a:schemeClr val="dk1"/>
                </a:solidFill>
                <a:latin typeface="Arial"/>
                <a:ea typeface="Arial"/>
                <a:cs typeface="Arial"/>
                <a:sym typeface="Arial"/>
              </a:rPr>
              <a:t>?</a:t>
            </a:r>
            <a:endParaRPr sz="800" b="0" i="0" u="none" strike="noStrike" cap="none" dirty="0">
              <a:solidFill>
                <a:srgbClr val="000000"/>
              </a:solidFill>
              <a:latin typeface="Arial"/>
              <a:ea typeface="Arial"/>
              <a:cs typeface="Arial"/>
              <a:sym typeface="Arial"/>
            </a:endParaRPr>
          </a:p>
        </p:txBody>
      </p:sp>
      <p:sp>
        <p:nvSpPr>
          <p:cNvPr id="1220" name="Google Shape;1220;p117"/>
          <p:cNvSpPr txBox="1"/>
          <p:nvPr/>
        </p:nvSpPr>
        <p:spPr>
          <a:xfrm>
            <a:off x="6147550" y="3962775"/>
            <a:ext cx="2422200" cy="1292631"/>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s-ES" sz="800" b="1" i="0" u="none" strike="noStrike" cap="none" dirty="0">
                <a:solidFill>
                  <a:schemeClr val="dk1"/>
                </a:solidFill>
                <a:latin typeface="Arial"/>
                <a:ea typeface="Arial"/>
                <a:cs typeface="Arial"/>
                <a:sym typeface="Arial"/>
              </a:rPr>
              <a:t>Seguridad</a:t>
            </a:r>
            <a:r>
              <a:rPr lang="en" sz="800" b="1" i="0" u="none" strike="noStrike" cap="none" dirty="0">
                <a:solidFill>
                  <a:schemeClr val="dk1"/>
                </a:solidFill>
                <a:latin typeface="Arial"/>
                <a:ea typeface="Arial"/>
                <a:cs typeface="Arial"/>
                <a:sym typeface="Arial"/>
              </a:rPr>
              <a:t>: </a:t>
            </a:r>
            <a:r>
              <a:rPr lang="en" sz="800" dirty="0">
                <a:solidFill>
                  <a:schemeClr val="dk1"/>
                </a:solidFill>
              </a:rPr>
              <a:t>¿Es segura la vacuna?</a:t>
            </a:r>
            <a:r>
              <a:rPr lang="en" sz="800" b="0"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¿Tiene efectos secundarios</a:t>
            </a:r>
            <a:r>
              <a:rPr lang="en" sz="800" b="0"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¿Cómo son de graves</a:t>
            </a:r>
            <a:r>
              <a:rPr lang="en" sz="800" b="0" i="0" u="none" strike="noStrike" cap="none" dirty="0">
                <a:solidFill>
                  <a:schemeClr val="dk1"/>
                </a:solidFill>
                <a:latin typeface="Arial"/>
                <a:ea typeface="Arial"/>
                <a:cs typeface="Arial"/>
                <a:sym typeface="Arial"/>
              </a:rPr>
              <a:t>?</a:t>
            </a:r>
            <a:endParaRPr sz="800" b="0" i="0" u="none" strike="noStrike" cap="none" dirty="0">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s-ES" sz="800" b="1" i="0" u="none" strike="noStrike" cap="none" dirty="0">
                <a:solidFill>
                  <a:schemeClr val="dk1"/>
                </a:solidFill>
                <a:latin typeface="Arial"/>
                <a:ea typeface="Arial"/>
                <a:cs typeface="Arial"/>
                <a:sym typeface="Arial"/>
              </a:rPr>
              <a:t>Consistencia de los lotes</a:t>
            </a:r>
            <a:r>
              <a:rPr lang="en" sz="800" b="1"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¿Son todas las vacunas que producimos idénticas</a:t>
            </a:r>
            <a:r>
              <a:rPr lang="en" sz="800" b="0" i="0" u="none" strike="noStrike" cap="none" dirty="0">
                <a:solidFill>
                  <a:schemeClr val="dk1"/>
                </a:solidFill>
                <a:latin typeface="Arial"/>
                <a:ea typeface="Arial"/>
                <a:cs typeface="Arial"/>
                <a:sym typeface="Arial"/>
              </a:rPr>
              <a:t>?</a:t>
            </a:r>
            <a:endParaRPr sz="800" b="0" i="0" u="none" strike="noStrike" cap="none" dirty="0">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dirty="0">
                <a:solidFill>
                  <a:schemeClr val="dk1"/>
                </a:solidFill>
                <a:latin typeface="Arial"/>
                <a:ea typeface="Arial"/>
                <a:cs typeface="Arial"/>
                <a:sym typeface="Arial"/>
              </a:rPr>
              <a:t>Eficacia: </a:t>
            </a:r>
            <a:r>
              <a:rPr lang="en" sz="800" dirty="0">
                <a:solidFill>
                  <a:schemeClr val="dk1"/>
                </a:solidFill>
              </a:rPr>
              <a:t>¿En qué medida protege la vacuna frente a la enfermedad y su transmisión</a:t>
            </a:r>
            <a:r>
              <a:rPr lang="en" sz="800" b="0" i="0" u="none" strike="noStrike" cap="none" dirty="0">
                <a:solidFill>
                  <a:schemeClr val="dk1"/>
                </a:solidFill>
                <a:latin typeface="Arial"/>
                <a:ea typeface="Arial"/>
                <a:cs typeface="Arial"/>
                <a:sym typeface="Arial"/>
              </a:rPr>
              <a:t>?</a:t>
            </a:r>
            <a:endParaRPr sz="800" b="0" i="0" u="none" strike="noStrike" cap="none" dirty="0">
              <a:solidFill>
                <a:schemeClr val="dk1"/>
              </a:solidFill>
              <a:latin typeface="Arial"/>
              <a:ea typeface="Arial"/>
              <a:cs typeface="Arial"/>
              <a:sym typeface="Arial"/>
            </a:endParaRPr>
          </a:p>
        </p:txBody>
      </p:sp>
      <p:sp>
        <p:nvSpPr>
          <p:cNvPr id="1221" name="Google Shape;1221;p117"/>
          <p:cNvSpPr txBox="1"/>
          <p:nvPr/>
        </p:nvSpPr>
        <p:spPr>
          <a:xfrm>
            <a:off x="160275" y="3690825"/>
            <a:ext cx="4226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ES" sz="1000" b="1" i="0" u="none" strike="noStrike" cap="none" dirty="0">
                <a:solidFill>
                  <a:srgbClr val="000000"/>
                </a:solidFill>
                <a:latin typeface="Arial"/>
                <a:ea typeface="Arial"/>
                <a:cs typeface="Arial"/>
                <a:sym typeface="Arial"/>
              </a:rPr>
              <a:t>¿Qué se está evaluando</a:t>
            </a:r>
            <a:r>
              <a:rPr lang="en" sz="1000" b="1" i="0" u="none" strike="noStrike" cap="none" dirty="0">
                <a:solidFill>
                  <a:srgbClr val="000000"/>
                </a:solidFill>
                <a:latin typeface="Arial"/>
                <a:ea typeface="Arial"/>
                <a:cs typeface="Arial"/>
                <a:sym typeface="Arial"/>
              </a:rPr>
              <a:t>?</a:t>
            </a:r>
            <a:endParaRPr sz="1000" b="1" i="0" u="none" strike="noStrike" cap="none" dirty="0">
              <a:solidFill>
                <a:srgbClr val="000000"/>
              </a:solidFill>
              <a:latin typeface="Arial"/>
              <a:ea typeface="Arial"/>
              <a:cs typeface="Arial"/>
              <a:sym typeface="Arial"/>
            </a:endParaRPr>
          </a:p>
        </p:txBody>
      </p:sp>
      <p:sp>
        <p:nvSpPr>
          <p:cNvPr id="1222" name="Google Shape;1222;p117"/>
          <p:cNvSpPr txBox="1"/>
          <p:nvPr/>
        </p:nvSpPr>
        <p:spPr>
          <a:xfrm>
            <a:off x="278151" y="3962775"/>
            <a:ext cx="2422200" cy="1292631"/>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pPr>
            <a:r>
              <a:rPr lang="es-ES" sz="800" b="1" i="0" u="none" strike="noStrike" cap="none" dirty="0">
                <a:solidFill>
                  <a:srgbClr val="000000"/>
                </a:solidFill>
                <a:latin typeface="Arial"/>
                <a:ea typeface="Arial"/>
                <a:cs typeface="Arial"/>
                <a:sym typeface="Arial"/>
              </a:rPr>
              <a:t>Seguridad</a:t>
            </a:r>
            <a:r>
              <a:rPr lang="en" sz="800" b="1"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¿Es segura la vacuna candidata</a:t>
            </a:r>
            <a:r>
              <a:rPr lang="en" sz="800" b="0"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¿Tiene efectos secundarios</a:t>
            </a:r>
            <a:r>
              <a:rPr lang="en" sz="800" b="0"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¿Cómo son de graves</a:t>
            </a:r>
            <a:r>
              <a:rPr lang="en" sz="800" b="0" i="0" u="none" strike="noStrike" cap="none" dirty="0">
                <a:solidFill>
                  <a:schemeClr val="dk1"/>
                </a:solidFill>
                <a:latin typeface="Arial"/>
                <a:ea typeface="Arial"/>
                <a:cs typeface="Arial"/>
                <a:sym typeface="Arial"/>
              </a:rPr>
              <a:t>?</a:t>
            </a:r>
            <a:endParaRPr sz="800" b="0" i="0" u="none" strike="noStrike" cap="none" dirty="0">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s-ES" sz="800" b="1" i="0" u="none" strike="noStrike" cap="none" dirty="0">
                <a:solidFill>
                  <a:schemeClr val="dk1"/>
                </a:solidFill>
                <a:latin typeface="Arial"/>
                <a:ea typeface="Arial"/>
                <a:cs typeface="Arial"/>
                <a:sym typeface="Arial"/>
              </a:rPr>
              <a:t>Eficacia</a:t>
            </a:r>
            <a:r>
              <a:rPr lang="en" sz="800" b="1"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¿En qué medida la vacuna candidata protege frente a la enfermedad</a:t>
            </a:r>
            <a:r>
              <a:rPr lang="en" sz="800" b="0" i="0" u="none" strike="noStrike" cap="none" dirty="0">
                <a:solidFill>
                  <a:schemeClr val="dk1"/>
                </a:solidFill>
                <a:latin typeface="Arial"/>
                <a:ea typeface="Arial"/>
                <a:cs typeface="Arial"/>
                <a:sym typeface="Arial"/>
              </a:rPr>
              <a:t>?</a:t>
            </a:r>
            <a:endParaRPr sz="800" b="0" i="0" u="none" strike="noStrike" cap="none" dirty="0">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s-ES" sz="800" b="1" i="0" u="none" strike="noStrike" cap="none" dirty="0">
                <a:solidFill>
                  <a:schemeClr val="dk1"/>
                </a:solidFill>
                <a:latin typeface="Arial"/>
                <a:ea typeface="Arial"/>
                <a:cs typeface="Arial"/>
                <a:sym typeface="Arial"/>
              </a:rPr>
              <a:t>Consistencia de los lotes</a:t>
            </a:r>
            <a:r>
              <a:rPr lang="en" sz="800" b="0" i="0" u="none" strike="noStrike" cap="none" dirty="0">
                <a:solidFill>
                  <a:schemeClr val="dk1"/>
                </a:solidFill>
                <a:latin typeface="Arial"/>
                <a:ea typeface="Arial"/>
                <a:cs typeface="Arial"/>
                <a:sym typeface="Arial"/>
              </a:rPr>
              <a:t>: </a:t>
            </a:r>
            <a:r>
              <a:rPr lang="es-ES" sz="800" b="0" i="0" u="none" strike="noStrike" cap="none" dirty="0">
                <a:solidFill>
                  <a:schemeClr val="dk1"/>
                </a:solidFill>
                <a:latin typeface="Arial"/>
                <a:ea typeface="Arial"/>
                <a:cs typeface="Arial"/>
                <a:sym typeface="Arial"/>
              </a:rPr>
              <a:t>¿Son todas las vacunas que producimos idénticas</a:t>
            </a:r>
            <a:r>
              <a:rPr lang="en" sz="800" b="0" i="0" u="none" strike="noStrike" cap="none" dirty="0">
                <a:solidFill>
                  <a:schemeClr val="dk1"/>
                </a:solidFill>
                <a:latin typeface="Arial"/>
                <a:ea typeface="Arial"/>
                <a:cs typeface="Arial"/>
                <a:sym typeface="Arial"/>
              </a:rPr>
              <a:t>?</a:t>
            </a:r>
            <a:endParaRPr sz="800" b="0" i="0" u="none" strike="noStrike" cap="none" dirty="0">
              <a:solidFill>
                <a:schemeClr val="dk1"/>
              </a:solidFill>
              <a:latin typeface="Arial"/>
              <a:ea typeface="Arial"/>
              <a:cs typeface="Arial"/>
              <a:sym typeface="Arial"/>
            </a:endParaRPr>
          </a:p>
        </p:txBody>
      </p:sp>
      <p:pic>
        <p:nvPicPr>
          <p:cNvPr id="1223" name="Google Shape;1223;p117"/>
          <p:cNvPicPr preferRelativeResize="0"/>
          <p:nvPr/>
        </p:nvPicPr>
        <p:blipFill rotWithShape="1">
          <a:blip r:embed="rId5">
            <a:alphaModFix/>
          </a:blip>
          <a:srcRect/>
          <a:stretch/>
        </p:blipFill>
        <p:spPr>
          <a:xfrm>
            <a:off x="4590550" y="2420650"/>
            <a:ext cx="400200" cy="4002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227"/>
        <p:cNvGrpSpPr/>
        <p:nvPr/>
      </p:nvGrpSpPr>
      <p:grpSpPr>
        <a:xfrm>
          <a:off x="0" y="0"/>
          <a:ext cx="0" cy="0"/>
          <a:chOff x="0" y="0"/>
          <a:chExt cx="0" cy="0"/>
        </a:xfrm>
      </p:grpSpPr>
      <p:sp>
        <p:nvSpPr>
          <p:cNvPr id="1228" name="Google Shape;1228;p1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Evaluación: cuestionario </a:t>
            </a:r>
            <a:endParaRPr lang="es-ES" noProof="0" dirty="0"/>
          </a:p>
        </p:txBody>
      </p:sp>
      <p:sp>
        <p:nvSpPr>
          <p:cNvPr id="1229" name="Google Shape;1229;p11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1230" name="Google Shape;1230;p118"/>
          <p:cNvSpPr txBox="1"/>
          <p:nvPr/>
        </p:nvSpPr>
        <p:spPr>
          <a:xfrm>
            <a:off x="405000" y="1195525"/>
            <a:ext cx="8334000" cy="3090046"/>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chemeClr val="dk2"/>
              </a:buClr>
              <a:buSzPts val="1400"/>
              <a:buFont typeface="Arial"/>
              <a:buAutoNum type="arabicPeriod"/>
            </a:pPr>
            <a:r>
              <a:rPr lang="es-ES" dirty="0">
                <a:solidFill>
                  <a:schemeClr val="dk2"/>
                </a:solidFill>
              </a:rPr>
              <a:t>La s</a:t>
            </a:r>
            <a:r>
              <a:rPr lang="es-ES" sz="1400" b="0" i="0" u="none" strike="noStrike" cap="none" dirty="0">
                <a:solidFill>
                  <a:schemeClr val="dk2"/>
                </a:solidFill>
                <a:latin typeface="Arial"/>
                <a:ea typeface="Arial"/>
                <a:cs typeface="Arial"/>
                <a:sym typeface="Arial"/>
              </a:rPr>
              <a:t>eguridad</a:t>
            </a:r>
            <a:r>
              <a:rPr lang="en" sz="1400" b="0" i="0" u="none" strike="noStrike" cap="none" dirty="0">
                <a:solidFill>
                  <a:schemeClr val="dk2"/>
                </a:solidFill>
                <a:latin typeface="Arial"/>
                <a:ea typeface="Arial"/>
                <a:cs typeface="Arial"/>
                <a:sym typeface="Arial"/>
              </a:rPr>
              <a:t> de una vacuna se evalúa en cada fase de desarrollo. (</a:t>
            </a:r>
            <a:r>
              <a:rPr lang="es-ES" sz="1400" b="0" i="0" u="sng" strike="noStrike" cap="none" dirty="0">
                <a:solidFill>
                  <a:schemeClr val="dk2"/>
                </a:solidFill>
                <a:latin typeface="Arial"/>
                <a:ea typeface="Arial"/>
                <a:cs typeface="Arial"/>
                <a:sym typeface="Arial"/>
              </a:rPr>
              <a:t>Verdadero</a:t>
            </a:r>
            <a:r>
              <a:rPr lang="es-ES" sz="1400" b="0" i="0" strike="noStrike" cap="none" dirty="0">
                <a:solidFill>
                  <a:schemeClr val="dk2"/>
                </a:solidFill>
                <a:latin typeface="Arial"/>
                <a:ea typeface="Arial"/>
                <a:cs typeface="Arial"/>
                <a:sym typeface="Arial"/>
              </a:rPr>
              <a:t>/Falso</a:t>
            </a:r>
            <a:r>
              <a:rPr lang="en" sz="1400" b="0" i="0" u="none" strike="noStrike" cap="none" dirty="0">
                <a:solidFill>
                  <a:schemeClr val="dk2"/>
                </a:solidFill>
                <a:latin typeface="Arial"/>
                <a:ea typeface="Arial"/>
                <a:cs typeface="Arial"/>
                <a:sym typeface="Arial"/>
              </a:rPr>
              <a:t>)</a:t>
            </a:r>
            <a:endParaRPr sz="1400" b="0" i="0" u="none" strike="noStrike" cap="none" dirty="0">
              <a:solidFill>
                <a:schemeClr val="dk2"/>
              </a:solidFill>
              <a:latin typeface="Arial"/>
              <a:ea typeface="Arial"/>
              <a:cs typeface="Arial"/>
              <a:sym typeface="Arial"/>
            </a:endParaRPr>
          </a:p>
          <a:p>
            <a:pPr marL="457200" marR="0" lvl="0" indent="-317500" algn="l" rtl="0">
              <a:lnSpc>
                <a:spcPct val="115000"/>
              </a:lnSpc>
              <a:spcBef>
                <a:spcPts val="2400"/>
              </a:spcBef>
              <a:spcAft>
                <a:spcPts val="0"/>
              </a:spcAft>
              <a:buClr>
                <a:schemeClr val="dk2"/>
              </a:buClr>
              <a:buSzPts val="1400"/>
              <a:buFont typeface="Arial"/>
              <a:buAutoNum type="arabicPeriod"/>
            </a:pPr>
            <a:r>
              <a:rPr lang="en" sz="1400" b="0" i="0" u="none" strike="noStrike" cap="none" dirty="0">
                <a:solidFill>
                  <a:schemeClr val="dk2"/>
                </a:solidFill>
                <a:latin typeface="Arial"/>
                <a:ea typeface="Arial"/>
                <a:cs typeface="Arial"/>
                <a:sym typeface="Arial"/>
              </a:rPr>
              <a:t>En la primera fase de desarrollo, la vacuna candidata se prueba en animales. (</a:t>
            </a:r>
            <a:r>
              <a:rPr lang="es-ES" sz="1400" b="0" i="0" u="none" strike="noStrike" cap="none" dirty="0">
                <a:solidFill>
                  <a:schemeClr val="dk2"/>
                </a:solidFill>
                <a:latin typeface="Arial"/>
                <a:ea typeface="Arial"/>
                <a:cs typeface="Arial"/>
                <a:sym typeface="Arial"/>
              </a:rPr>
              <a:t>Verdadero/</a:t>
            </a:r>
            <a:r>
              <a:rPr lang="es-ES" sz="1400" b="0" i="0" u="sng" strike="noStrike" cap="none" dirty="0">
                <a:solidFill>
                  <a:schemeClr val="dk2"/>
                </a:solidFill>
                <a:latin typeface="Arial"/>
                <a:ea typeface="Arial"/>
                <a:cs typeface="Arial"/>
                <a:sym typeface="Arial"/>
              </a:rPr>
              <a:t>Falso</a:t>
            </a:r>
            <a:r>
              <a:rPr lang="en" sz="1400" b="0" i="0" u="none" strike="noStrike" cap="none" dirty="0">
                <a:solidFill>
                  <a:schemeClr val="dk2"/>
                </a:solidFill>
                <a:latin typeface="Arial"/>
                <a:ea typeface="Arial"/>
                <a:cs typeface="Arial"/>
                <a:sym typeface="Arial"/>
              </a:rPr>
              <a:t>)</a:t>
            </a:r>
            <a:endParaRPr sz="1400" b="0" i="0" u="none" strike="noStrike" cap="none" dirty="0">
              <a:solidFill>
                <a:schemeClr val="dk2"/>
              </a:solidFill>
              <a:latin typeface="Arial"/>
              <a:ea typeface="Arial"/>
              <a:cs typeface="Arial"/>
              <a:sym typeface="Arial"/>
            </a:endParaRPr>
          </a:p>
          <a:p>
            <a:pPr marL="457200" marR="0" lvl="0" indent="-317500" algn="l" rtl="0">
              <a:lnSpc>
                <a:spcPct val="115000"/>
              </a:lnSpc>
              <a:spcBef>
                <a:spcPts val="2400"/>
              </a:spcBef>
              <a:spcAft>
                <a:spcPts val="0"/>
              </a:spcAft>
              <a:buClr>
                <a:schemeClr val="dk2"/>
              </a:buClr>
              <a:buSzPts val="1400"/>
              <a:buFont typeface="Arial"/>
              <a:buAutoNum type="arabicPeriod"/>
            </a:pPr>
            <a:r>
              <a:rPr lang="en" sz="1400" b="0" i="0" u="none" strike="noStrike" cap="none" dirty="0">
                <a:solidFill>
                  <a:schemeClr val="dk2"/>
                </a:solidFill>
                <a:latin typeface="Arial"/>
                <a:ea typeface="Arial"/>
                <a:cs typeface="Arial"/>
                <a:sym typeface="Arial"/>
              </a:rPr>
              <a:t>En general, ¿cuántas personas voluntarias participan en un ensayo clínico en Fase 2? </a:t>
            </a:r>
            <a:endParaRPr sz="1400" b="0" i="0" u="none" strike="noStrike" cap="none" dirty="0">
              <a:solidFill>
                <a:schemeClr val="dk2"/>
              </a:solidFill>
              <a:latin typeface="Arial"/>
              <a:ea typeface="Arial"/>
              <a:cs typeface="Arial"/>
              <a:sym typeface="Arial"/>
            </a:endParaRPr>
          </a:p>
          <a:p>
            <a:pPr marL="914400" marR="0" lvl="1" indent="-317500" algn="l" rtl="0">
              <a:lnSpc>
                <a:spcPct val="115000"/>
              </a:lnSpc>
              <a:spcBef>
                <a:spcPts val="0"/>
              </a:spcBef>
              <a:spcAft>
                <a:spcPts val="0"/>
              </a:spcAft>
              <a:buClr>
                <a:schemeClr val="dk2"/>
              </a:buClr>
              <a:buSzPts val="1400"/>
              <a:buFont typeface="Arial"/>
              <a:buAutoNum type="alphaLcPeriod"/>
            </a:pPr>
            <a:r>
              <a:rPr lang="en" sz="1400" b="0" i="0" u="sng" strike="noStrike" cap="none" dirty="0">
                <a:solidFill>
                  <a:schemeClr val="dk2"/>
                </a:solidFill>
                <a:latin typeface="Arial"/>
                <a:ea typeface="Arial"/>
                <a:cs typeface="Arial"/>
                <a:sym typeface="Arial"/>
              </a:rPr>
              <a:t>Cientos</a:t>
            </a:r>
            <a:endParaRPr sz="1400" b="0" i="0" u="sng" strike="noStrike" cap="none" dirty="0">
              <a:solidFill>
                <a:schemeClr val="dk2"/>
              </a:solidFill>
              <a:latin typeface="Arial"/>
              <a:ea typeface="Arial"/>
              <a:cs typeface="Arial"/>
              <a:sym typeface="Arial"/>
            </a:endParaRPr>
          </a:p>
          <a:p>
            <a:pPr marL="914400" marR="0" lvl="1" indent="-317500" algn="l" rtl="0">
              <a:lnSpc>
                <a:spcPct val="115000"/>
              </a:lnSpc>
              <a:spcBef>
                <a:spcPts val="0"/>
              </a:spcBef>
              <a:spcAft>
                <a:spcPts val="0"/>
              </a:spcAft>
              <a:buClr>
                <a:schemeClr val="dk2"/>
              </a:buClr>
              <a:buSzPts val="1400"/>
              <a:buFont typeface="Arial"/>
              <a:buAutoNum type="alphaLcPeriod"/>
            </a:pPr>
            <a:r>
              <a:rPr lang="en" sz="1400" b="0" i="0" u="none" strike="noStrike" cap="none" dirty="0">
                <a:solidFill>
                  <a:schemeClr val="dk2"/>
                </a:solidFill>
                <a:latin typeface="Arial"/>
                <a:ea typeface="Arial"/>
                <a:cs typeface="Arial"/>
                <a:sym typeface="Arial"/>
              </a:rPr>
              <a:t>Menos de un centenar</a:t>
            </a:r>
            <a:endParaRPr sz="1400" b="0" i="0" u="sng" strike="noStrike" cap="none" dirty="0">
              <a:solidFill>
                <a:schemeClr val="dk2"/>
              </a:solidFill>
              <a:latin typeface="Arial"/>
              <a:ea typeface="Arial"/>
              <a:cs typeface="Arial"/>
              <a:sym typeface="Arial"/>
            </a:endParaRPr>
          </a:p>
          <a:p>
            <a:pPr marL="914400" marR="0" lvl="1" indent="-317500" algn="l" rtl="0">
              <a:lnSpc>
                <a:spcPct val="115000"/>
              </a:lnSpc>
              <a:spcBef>
                <a:spcPts val="0"/>
              </a:spcBef>
              <a:spcAft>
                <a:spcPts val="0"/>
              </a:spcAft>
              <a:buClr>
                <a:schemeClr val="dk2"/>
              </a:buClr>
              <a:buSzPts val="1400"/>
              <a:buFont typeface="Arial"/>
              <a:buAutoNum type="alphaLcPeriod"/>
            </a:pPr>
            <a:r>
              <a:rPr lang="en" sz="1400" b="0" i="0" u="none" strike="noStrike" cap="none" dirty="0">
                <a:solidFill>
                  <a:schemeClr val="dk2"/>
                </a:solidFill>
                <a:latin typeface="Arial"/>
                <a:ea typeface="Arial"/>
                <a:cs typeface="Arial"/>
                <a:sym typeface="Arial"/>
              </a:rPr>
              <a:t>Miles</a:t>
            </a:r>
            <a:endParaRPr sz="1400" b="0" i="0" u="none" strike="noStrike" cap="none" dirty="0">
              <a:solidFill>
                <a:schemeClr val="dk2"/>
              </a:solidFill>
              <a:latin typeface="Arial"/>
              <a:ea typeface="Arial"/>
              <a:cs typeface="Arial"/>
              <a:sym typeface="Arial"/>
            </a:endParaRPr>
          </a:p>
          <a:p>
            <a:pPr marL="457200" marR="0" lvl="0" indent="-317500" algn="l" rtl="0">
              <a:lnSpc>
                <a:spcPct val="115000"/>
              </a:lnSpc>
              <a:spcBef>
                <a:spcPts val="2400"/>
              </a:spcBef>
              <a:spcAft>
                <a:spcPts val="0"/>
              </a:spcAft>
              <a:buClr>
                <a:schemeClr val="dk2"/>
              </a:buClr>
              <a:buSzPts val="1400"/>
              <a:buFont typeface="Arial"/>
              <a:buAutoNum type="arabicPeriod"/>
            </a:pPr>
            <a:r>
              <a:rPr lang="en" sz="1400" b="0" i="0" u="none" strike="noStrike" cap="none" dirty="0">
                <a:solidFill>
                  <a:schemeClr val="dk2"/>
                </a:solidFill>
                <a:latin typeface="Arial"/>
                <a:ea typeface="Arial"/>
                <a:cs typeface="Arial"/>
                <a:sym typeface="Arial"/>
              </a:rPr>
              <a:t>Tras su aprobación para su uso, la seguridad y la eficacia de las vacunas se supervisa a lo largo de toda su vida útil. (</a:t>
            </a:r>
            <a:r>
              <a:rPr lang="es-ES" sz="1400" b="0" i="0" u="none" strike="noStrike" cap="none" dirty="0">
                <a:solidFill>
                  <a:schemeClr val="dk2"/>
                </a:solidFill>
                <a:latin typeface="Arial"/>
                <a:ea typeface="Arial"/>
                <a:cs typeface="Arial"/>
                <a:sym typeface="Arial"/>
              </a:rPr>
              <a:t>Verdadero/Falso</a:t>
            </a:r>
            <a:r>
              <a:rPr lang="en" sz="1400" b="0" i="0" u="none" strike="noStrike" cap="none" dirty="0">
                <a:solidFill>
                  <a:schemeClr val="dk2"/>
                </a:solidFill>
                <a:latin typeface="Arial"/>
                <a:ea typeface="Arial"/>
                <a:cs typeface="Arial"/>
                <a:sym typeface="Arial"/>
              </a:rPr>
              <a:t>)</a:t>
            </a:r>
            <a:endParaRPr sz="1400" b="0" i="0" u="none" strike="noStrike" cap="none" dirty="0">
              <a:solidFill>
                <a:schemeClr val="dk2"/>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234"/>
        <p:cNvGrpSpPr/>
        <p:nvPr/>
      </p:nvGrpSpPr>
      <p:grpSpPr>
        <a:xfrm>
          <a:off x="0" y="0"/>
          <a:ext cx="0" cy="0"/>
          <a:chOff x="0" y="0"/>
          <a:chExt cx="0" cy="0"/>
        </a:xfrm>
      </p:grpSpPr>
      <p:sp>
        <p:nvSpPr>
          <p:cNvPr id="1235" name="Google Shape;1235;p1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Evaluación: cuestionario </a:t>
            </a:r>
            <a:endParaRPr lang="es-ES" noProof="0" dirty="0"/>
          </a:p>
        </p:txBody>
      </p:sp>
      <p:sp>
        <p:nvSpPr>
          <p:cNvPr id="1236" name="Google Shape;1236;p119"/>
          <p:cNvSpPr txBox="1"/>
          <p:nvPr/>
        </p:nvSpPr>
        <p:spPr>
          <a:xfrm>
            <a:off x="405000" y="1195525"/>
            <a:ext cx="8334000" cy="3407056"/>
          </a:xfrm>
          <a:prstGeom prst="rect">
            <a:avLst/>
          </a:prstGeom>
          <a:noFill/>
          <a:ln>
            <a:noFill/>
          </a:ln>
        </p:spPr>
        <p:txBody>
          <a:bodyPr spcFirstLastPara="1" wrap="square" lIns="91425" tIns="91425" rIns="91425" bIns="91425" anchor="t" anchorCtr="0">
            <a:spAutoFit/>
          </a:bodyPr>
          <a:lstStyle/>
          <a:p>
            <a:pPr marL="457200" marR="0" lvl="0" indent="-304800" algn="l" rtl="0">
              <a:lnSpc>
                <a:spcPct val="115000"/>
              </a:lnSpc>
              <a:spcBef>
                <a:spcPts val="0"/>
              </a:spcBef>
              <a:spcAft>
                <a:spcPts val="0"/>
              </a:spcAft>
              <a:buClr>
                <a:schemeClr val="dk2"/>
              </a:buClr>
              <a:buSzPts val="1200"/>
              <a:buFont typeface="Arial"/>
              <a:buAutoNum type="arabicPeriod"/>
            </a:pPr>
            <a:r>
              <a:rPr lang="en" sz="1200" b="1" i="0" u="none" strike="noStrike" cap="none" dirty="0">
                <a:solidFill>
                  <a:srgbClr val="444746"/>
                </a:solidFill>
                <a:latin typeface="Arial"/>
                <a:ea typeface="Arial"/>
                <a:cs typeface="Arial"/>
                <a:sym typeface="Arial"/>
              </a:rPr>
              <a:t>¡Verdadero</a:t>
            </a:r>
            <a:r>
              <a:rPr lang="en" sz="1200" b="0" i="0" u="none" strike="noStrike" cap="none" dirty="0">
                <a:solidFill>
                  <a:srgbClr val="444746"/>
                </a:solidFill>
                <a:latin typeface="Arial"/>
                <a:ea typeface="Arial"/>
                <a:cs typeface="Arial"/>
                <a:sym typeface="Arial"/>
              </a:rPr>
              <a:t>! </a:t>
            </a:r>
            <a:r>
              <a:rPr lang="es-ES" sz="1200" dirty="0">
                <a:solidFill>
                  <a:srgbClr val="444746"/>
                </a:solidFill>
              </a:rPr>
              <a:t>La seguridad es un aspecto extremadamente importante en el desarrollo de una vacuna. La seguridad de las vacunas es objeto de evaluación desde el primer momento de su investigación. La seguridad se supervisa durante cada fase de desarrollo y después, una vez aprobadas y utilizadas en la población, se sigue monitoreando su seguridad.</a:t>
            </a:r>
            <a:endParaRPr sz="1200" b="0" i="0" u="none" strike="noStrike" cap="none" dirty="0">
              <a:solidFill>
                <a:schemeClr val="dk2"/>
              </a:solidFill>
              <a:latin typeface="Arial"/>
              <a:ea typeface="Arial"/>
              <a:cs typeface="Arial"/>
              <a:sym typeface="Arial"/>
            </a:endParaRPr>
          </a:p>
          <a:p>
            <a:pPr marL="457200" marR="0" lvl="0" indent="-304800" algn="l" rtl="0">
              <a:lnSpc>
                <a:spcPct val="115000"/>
              </a:lnSpc>
              <a:spcBef>
                <a:spcPts val="1200"/>
              </a:spcBef>
              <a:spcAft>
                <a:spcPts val="0"/>
              </a:spcAft>
              <a:buClr>
                <a:schemeClr val="dk2"/>
              </a:buClr>
              <a:buSzPts val="1200"/>
              <a:buFont typeface="Arial"/>
              <a:buAutoNum type="arabicPeriod"/>
            </a:pPr>
            <a:r>
              <a:rPr lang="en" sz="1200" b="1" i="0" u="none" strike="noStrike" cap="none" dirty="0">
                <a:solidFill>
                  <a:srgbClr val="444746"/>
                </a:solidFill>
                <a:latin typeface="Arial"/>
                <a:ea typeface="Arial"/>
                <a:cs typeface="Arial"/>
                <a:sym typeface="Arial"/>
              </a:rPr>
              <a:t>Falso</a:t>
            </a:r>
            <a:r>
              <a:rPr lang="en" sz="1200" b="0" i="0" u="none" strike="noStrike" cap="none" dirty="0">
                <a:solidFill>
                  <a:srgbClr val="444746"/>
                </a:solidFill>
                <a:latin typeface="Arial"/>
                <a:ea typeface="Arial"/>
                <a:cs typeface="Arial"/>
                <a:sym typeface="Arial"/>
              </a:rPr>
              <a:t>. </a:t>
            </a:r>
            <a:r>
              <a:rPr lang="en" sz="1200" dirty="0">
                <a:solidFill>
                  <a:srgbClr val="444746"/>
                </a:solidFill>
              </a:rPr>
              <a:t>Las vacunas candidatas se investigan primero en estudios a pequeña escala y luego en células creadas en el laboratorio. Una vez se demuestra que son seguras en estos dos entornos, se prueban en animales para seguir evaluando su seguridad y eficacia</a:t>
            </a:r>
            <a:r>
              <a:rPr lang="en" sz="1200" b="0" i="0" u="none" strike="noStrike" cap="none" dirty="0">
                <a:solidFill>
                  <a:srgbClr val="444746"/>
                </a:solidFill>
                <a:latin typeface="Arial"/>
                <a:ea typeface="Arial"/>
                <a:cs typeface="Arial"/>
                <a:sym typeface="Arial"/>
              </a:rPr>
              <a:t>.</a:t>
            </a:r>
            <a:endParaRPr sz="1200" b="0" i="0" u="none" strike="noStrike" cap="none" dirty="0">
              <a:solidFill>
                <a:schemeClr val="dk2"/>
              </a:solidFill>
              <a:latin typeface="Arial"/>
              <a:ea typeface="Arial"/>
              <a:cs typeface="Arial"/>
              <a:sym typeface="Arial"/>
            </a:endParaRPr>
          </a:p>
          <a:p>
            <a:pPr marL="457200" marR="0" lvl="0" indent="-304800" algn="l" rtl="0">
              <a:lnSpc>
                <a:spcPct val="115000"/>
              </a:lnSpc>
              <a:spcBef>
                <a:spcPts val="1200"/>
              </a:spcBef>
              <a:spcAft>
                <a:spcPts val="0"/>
              </a:spcAft>
              <a:buClr>
                <a:schemeClr val="dk2"/>
              </a:buClr>
              <a:buSzPts val="1200"/>
              <a:buFont typeface="Arial"/>
              <a:buAutoNum type="arabicPeriod"/>
            </a:pPr>
            <a:r>
              <a:rPr lang="en" sz="1200" b="1" i="0" u="none" strike="noStrike" cap="none" dirty="0">
                <a:solidFill>
                  <a:srgbClr val="444746"/>
                </a:solidFill>
                <a:latin typeface="Arial"/>
                <a:ea typeface="Arial"/>
                <a:cs typeface="Arial"/>
                <a:sym typeface="Arial"/>
              </a:rPr>
              <a:t>Cientos</a:t>
            </a:r>
            <a:r>
              <a:rPr lang="en" sz="1200" b="0" i="0" u="none" strike="noStrike" cap="none" dirty="0">
                <a:solidFill>
                  <a:srgbClr val="444746"/>
                </a:solidFill>
                <a:latin typeface="Arial"/>
                <a:ea typeface="Arial"/>
                <a:cs typeface="Arial"/>
                <a:sym typeface="Arial"/>
              </a:rPr>
              <a:t>. Son m</a:t>
            </a:r>
            <a:r>
              <a:rPr lang="en" sz="1200" dirty="0">
                <a:solidFill>
                  <a:srgbClr val="444746"/>
                </a:solidFill>
              </a:rPr>
              <a:t>enos de un centenar los que generalmente participan en la fase 1 de los ensayos clínicos. En la fase 2 toman parte cientos de personas y en la fase 3, miles</a:t>
            </a:r>
            <a:r>
              <a:rPr lang="en" sz="1200" b="0" i="0" u="none" strike="noStrike" cap="none" dirty="0">
                <a:solidFill>
                  <a:srgbClr val="444746"/>
                </a:solidFill>
                <a:latin typeface="Arial"/>
                <a:ea typeface="Arial"/>
                <a:cs typeface="Arial"/>
                <a:sym typeface="Arial"/>
              </a:rPr>
              <a:t>.</a:t>
            </a:r>
            <a:endParaRPr sz="1200" b="0" i="0" u="none" strike="noStrike" cap="none" dirty="0">
              <a:solidFill>
                <a:schemeClr val="dk2"/>
              </a:solidFill>
              <a:latin typeface="Arial"/>
              <a:ea typeface="Arial"/>
              <a:cs typeface="Arial"/>
              <a:sym typeface="Arial"/>
            </a:endParaRPr>
          </a:p>
          <a:p>
            <a:pPr marL="457200" marR="0" lvl="0" indent="-304800" algn="l" rtl="0">
              <a:lnSpc>
                <a:spcPct val="115000"/>
              </a:lnSpc>
              <a:spcBef>
                <a:spcPts val="1200"/>
              </a:spcBef>
              <a:spcAft>
                <a:spcPts val="0"/>
              </a:spcAft>
              <a:buClr>
                <a:schemeClr val="dk2"/>
              </a:buClr>
              <a:buSzPts val="1200"/>
              <a:buFont typeface="Arial"/>
              <a:buAutoNum type="arabicPeriod"/>
            </a:pPr>
            <a:r>
              <a:rPr lang="en" sz="1200" b="1" i="0" u="none" strike="noStrike" cap="none" dirty="0">
                <a:solidFill>
                  <a:srgbClr val="444746"/>
                </a:solidFill>
                <a:latin typeface="Arial"/>
                <a:ea typeface="Arial"/>
                <a:cs typeface="Arial"/>
                <a:sym typeface="Arial"/>
              </a:rPr>
              <a:t>¡Verdadero</a:t>
            </a:r>
            <a:r>
              <a:rPr lang="en" sz="1200" b="0" i="0" u="none" strike="noStrike" cap="none" dirty="0">
                <a:solidFill>
                  <a:srgbClr val="444746"/>
                </a:solidFill>
                <a:latin typeface="Arial"/>
                <a:ea typeface="Arial"/>
                <a:cs typeface="Arial"/>
                <a:sym typeface="Arial"/>
              </a:rPr>
              <a:t>! </a:t>
            </a:r>
            <a:r>
              <a:rPr lang="en" sz="1200" dirty="0">
                <a:solidFill>
                  <a:srgbClr val="444746"/>
                </a:solidFill>
              </a:rPr>
              <a:t>Las vacunas siguen siendo objeto de supervisión y se siguen recogiedo datos sobre su perfil de seguridad y eficacia en la prevención de enfermedades. Estos datos son objeto de revisión por parte de científicos y expertos independientes que publican sus resultados o asesoran a los gobiernos cuando es necesario</a:t>
            </a:r>
            <a:r>
              <a:rPr lang="en" sz="1200" b="0" i="0" u="none" strike="noStrike" cap="none" dirty="0">
                <a:solidFill>
                  <a:srgbClr val="444746"/>
                </a:solidFill>
                <a:latin typeface="Arial"/>
                <a:ea typeface="Arial"/>
                <a:cs typeface="Arial"/>
                <a:sym typeface="Arial"/>
              </a:rPr>
              <a:t>.</a:t>
            </a:r>
            <a:endParaRPr sz="1200" b="0" i="0" u="none" strike="noStrike" cap="none" dirty="0">
              <a:solidFill>
                <a:schemeClr val="dk2"/>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120"/>
          <p:cNvSpPr txBox="1">
            <a:spLocks noGrp="1"/>
          </p:cNvSpPr>
          <p:nvPr>
            <p:ph type="title"/>
          </p:nvPr>
        </p:nvSpPr>
        <p:spPr>
          <a:xfrm>
            <a:off x="311700" y="22854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OTRAS ENFERMEDADES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45"/>
        <p:cNvGrpSpPr/>
        <p:nvPr/>
      </p:nvGrpSpPr>
      <p:grpSpPr>
        <a:xfrm>
          <a:off x="0" y="0"/>
          <a:ext cx="0" cy="0"/>
          <a:chOff x="0" y="0"/>
          <a:chExt cx="0" cy="0"/>
        </a:xfrm>
      </p:grpSpPr>
      <p:sp>
        <p:nvSpPr>
          <p:cNvPr id="1246" name="Google Shape;1246;p1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5.</a:t>
            </a:r>
            <a:r>
              <a:rPr lang="es-ES" noProof="0" dirty="0"/>
              <a:t> </a:t>
            </a:r>
            <a:r>
              <a:rPr lang="es-ES" b="1" noProof="0" dirty="0"/>
              <a:t>Triple vírica (MMR)</a:t>
            </a:r>
          </a:p>
        </p:txBody>
      </p:sp>
      <p:sp>
        <p:nvSpPr>
          <p:cNvPr id="1247" name="Google Shape;1247;p121"/>
          <p:cNvSpPr txBox="1">
            <a:spLocks noGrp="1"/>
          </p:cNvSpPr>
          <p:nvPr>
            <p:ph type="body" idx="1"/>
          </p:nvPr>
        </p:nvSpPr>
        <p:spPr>
          <a:xfrm>
            <a:off x="311700" y="1141825"/>
            <a:ext cx="8520600" cy="24030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s-ES" sz="1100" noProof="0" dirty="0"/>
              <a:t>La vacuna triple vírica (MMR) protege frente a tres enfermedades: sarampión, parotiditis (paperas) y rubeola. Habitualmente estas enfermedades afectan a menores, pero también pueden darse en adultos. Estas tres enfermedades son muy infecciosas y, antes de la introducción de las vacunas, causaban graves complicaciones, llegando a ser mortales, principalmente entre la población infantil y juvenil.</a:t>
            </a:r>
          </a:p>
          <a:p>
            <a:pPr marL="0" lvl="0" indent="0" algn="l" rtl="0">
              <a:lnSpc>
                <a:spcPct val="115000"/>
              </a:lnSpc>
              <a:spcBef>
                <a:spcPts val="0"/>
              </a:spcBef>
              <a:spcAft>
                <a:spcPts val="0"/>
              </a:spcAft>
              <a:buSzPts val="1800"/>
              <a:buNone/>
            </a:pPr>
            <a:endParaRPr lang="es-ES" sz="1100" noProof="0" dirty="0"/>
          </a:p>
          <a:p>
            <a:pPr marL="0" lvl="0" indent="0" algn="l" rtl="0">
              <a:lnSpc>
                <a:spcPct val="115000"/>
              </a:lnSpc>
              <a:spcBef>
                <a:spcPts val="0"/>
              </a:spcBef>
              <a:spcAft>
                <a:spcPts val="0"/>
              </a:spcAft>
              <a:buSzPts val="1800"/>
              <a:buNone/>
            </a:pPr>
            <a:r>
              <a:rPr lang="es-ES" sz="1100" noProof="0" dirty="0"/>
              <a:t>La vacunación ha resultado muy útil a la hora de reducir las tasas de sarampión, parotiditis y rubeola. Sin embargo, las tasas de vacunación han fluctuado a lo largo de los años ,y en los últimos tiempos, hemos visto un significativo aumento en el número de casos de sarampión, derivado de un periodo prolongado de tasas de vacunación bajas. </a:t>
            </a:r>
          </a:p>
          <a:p>
            <a:pPr marL="0" lvl="0" indent="0" algn="l" rtl="0">
              <a:lnSpc>
                <a:spcPct val="115000"/>
              </a:lnSpc>
              <a:spcBef>
                <a:spcPts val="0"/>
              </a:spcBef>
              <a:spcAft>
                <a:spcPts val="0"/>
              </a:spcAft>
              <a:buSzPts val="1800"/>
              <a:buNone/>
            </a:pPr>
            <a:endParaRPr lang="es-ES" sz="1100" noProof="0" dirty="0"/>
          </a:p>
          <a:p>
            <a:pPr marL="0" lvl="0" indent="0" algn="l" rtl="0">
              <a:lnSpc>
                <a:spcPct val="115000"/>
              </a:lnSpc>
              <a:spcBef>
                <a:spcPts val="0"/>
              </a:spcBef>
              <a:spcAft>
                <a:spcPts val="0"/>
              </a:spcAft>
              <a:buSzPts val="1800"/>
              <a:buNone/>
            </a:pPr>
            <a:r>
              <a:rPr lang="es-ES" sz="1100" noProof="0" dirty="0"/>
              <a:t>En consecuencia, es muy importante garantizar que la protección contra el sarampión, la parotiditis y la rubeola se mantenga mediante la vacunación. El hecho de que el sarampión sea una enfermedad muy contagiosa hace que pueda propagarse muy rápida y fácilmente en las cárceles, por lo que la vacunación es muy importante para prevenir brotes.</a:t>
            </a:r>
          </a:p>
        </p:txBody>
      </p:sp>
      <p:sp>
        <p:nvSpPr>
          <p:cNvPr id="1248" name="Google Shape;1248;p12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52"/>
        <p:cNvGrpSpPr/>
        <p:nvPr/>
      </p:nvGrpSpPr>
      <p:grpSpPr>
        <a:xfrm>
          <a:off x="0" y="0"/>
          <a:ext cx="0" cy="0"/>
          <a:chOff x="0" y="0"/>
          <a:chExt cx="0" cy="0"/>
        </a:xfrm>
      </p:grpSpPr>
      <p:sp>
        <p:nvSpPr>
          <p:cNvPr id="1253" name="Google Shape;1253;p122"/>
          <p:cNvSpPr txBox="1">
            <a:spLocks noGrp="1"/>
          </p:cNvSpPr>
          <p:nvPr>
            <p:ph type="body" idx="1"/>
          </p:nvPr>
        </p:nvSpPr>
        <p:spPr>
          <a:xfrm>
            <a:off x="311700" y="2894125"/>
            <a:ext cx="8520600" cy="21909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ts val="1800"/>
              <a:buNone/>
            </a:pPr>
            <a:r>
              <a:rPr lang="es-ES" sz="1100" b="1" noProof="0" dirty="0"/>
              <a:t>La enfermedad:</a:t>
            </a:r>
            <a:r>
              <a:rPr lang="es-ES" sz="1000" noProof="0" dirty="0"/>
              <a:t> sarampión</a:t>
            </a:r>
          </a:p>
          <a:p>
            <a:pPr marL="0" lvl="0" indent="0" algn="l" rtl="0">
              <a:lnSpc>
                <a:spcPct val="115000"/>
              </a:lnSpc>
              <a:spcBef>
                <a:spcPts val="1200"/>
              </a:spcBef>
              <a:spcAft>
                <a:spcPts val="0"/>
              </a:spcAft>
              <a:buSzPts val="1800"/>
              <a:buNone/>
            </a:pPr>
            <a:r>
              <a:rPr lang="es-ES" sz="1100" b="1" noProof="0" dirty="0"/>
              <a:t>Lo que la provoca: </a:t>
            </a:r>
            <a:r>
              <a:rPr lang="es-ES" sz="1100" noProof="0" dirty="0"/>
              <a:t>un virus llamado</a:t>
            </a:r>
            <a:r>
              <a:rPr lang="es-ES" sz="1000" i="1" noProof="0" dirty="0"/>
              <a:t> Sarampión morbillivirus.</a:t>
            </a:r>
            <a:endParaRPr lang="es-ES" sz="1000" noProof="0" dirty="0"/>
          </a:p>
          <a:p>
            <a:pPr marL="0" lvl="0" indent="0" algn="l" rtl="0">
              <a:lnSpc>
                <a:spcPct val="115000"/>
              </a:lnSpc>
              <a:spcBef>
                <a:spcPts val="1200"/>
              </a:spcBef>
              <a:spcAft>
                <a:spcPts val="0"/>
              </a:spcAft>
              <a:buSzPts val="1800"/>
              <a:buNone/>
            </a:pPr>
            <a:r>
              <a:rPr lang="es-ES" sz="1100" b="1" noProof="0" dirty="0"/>
              <a:t>Lo que se siente:</a:t>
            </a:r>
            <a:r>
              <a:rPr lang="es-ES" sz="1000" noProof="0" dirty="0"/>
              <a:t> las personas que enferman de sarampión pueden presentar fiebre alta, secreción o congestión nasal, tos y estornudos, ojos rojos, llorosos e irritados, manchas blancas en el interior de la boca, y una erupción que empieza en el rostro y detrás de las orejas y se extiende hacia el resto del cuerpo. </a:t>
            </a:r>
          </a:p>
          <a:p>
            <a:pPr marL="0" lvl="0" indent="0" algn="l" rtl="0">
              <a:lnSpc>
                <a:spcPct val="115000"/>
              </a:lnSpc>
              <a:spcBef>
                <a:spcPts val="1200"/>
              </a:spcBef>
              <a:spcAft>
                <a:spcPts val="0"/>
              </a:spcAft>
              <a:buSzPts val="1800"/>
              <a:buNone/>
            </a:pPr>
            <a:r>
              <a:rPr lang="es-ES" sz="1100" b="1" noProof="0" dirty="0"/>
              <a:t>La enfermedad agravada:</a:t>
            </a:r>
            <a:r>
              <a:rPr lang="es-ES" sz="1000" noProof="0" dirty="0"/>
              <a:t> las personas que enferman gravemente de sarampión pueden presentar infecciones pulmonares (neumonía), cerebrales o del sistema nervioso (meningitis) que pueden ocasionar ceguera o convulsiones, o incluso la muerte. Aproximadamente 1 de cada 5 000 personas que contrae el sarampión, muere. </a:t>
            </a:r>
          </a:p>
          <a:p>
            <a:pPr marL="0" lvl="0" indent="0" algn="l" rtl="0">
              <a:lnSpc>
                <a:spcPct val="115000"/>
              </a:lnSpc>
              <a:spcBef>
                <a:spcPts val="1200"/>
              </a:spcBef>
              <a:spcAft>
                <a:spcPts val="1200"/>
              </a:spcAft>
              <a:buSzPts val="1800"/>
              <a:buNone/>
            </a:pPr>
            <a:r>
              <a:rPr lang="es-ES" sz="1100" b="1" noProof="0" dirty="0"/>
              <a:t>Cómo se propaga la enfermedad:</a:t>
            </a:r>
            <a:r>
              <a:rPr lang="es-ES" sz="1000" noProof="0" dirty="0"/>
              <a:t> el sarampión es muy contagioso, lo que significa que puede propagarse muy rápida y fácilmente mediante el contacto con la tos o los estornudos de las personas infectadas, o por compartir durante mucho tiempo un espacio cerrado con una persona contagiada.</a:t>
            </a:r>
          </a:p>
        </p:txBody>
      </p:sp>
      <p:pic>
        <p:nvPicPr>
          <p:cNvPr id="1254" name="Google Shape;1254;p122"/>
          <p:cNvPicPr preferRelativeResize="0"/>
          <p:nvPr/>
        </p:nvPicPr>
        <p:blipFill rotWithShape="1">
          <a:blip r:embed="rId3">
            <a:alphaModFix/>
          </a:blip>
          <a:srcRect/>
          <a:stretch/>
        </p:blipFill>
        <p:spPr>
          <a:xfrm>
            <a:off x="1095801" y="1017725"/>
            <a:ext cx="1824549" cy="1837100"/>
          </a:xfrm>
          <a:prstGeom prst="rect">
            <a:avLst/>
          </a:prstGeom>
          <a:noFill/>
          <a:ln>
            <a:noFill/>
          </a:ln>
        </p:spPr>
      </p:pic>
      <p:pic>
        <p:nvPicPr>
          <p:cNvPr id="1255" name="Google Shape;1255;p122"/>
          <p:cNvPicPr preferRelativeResize="0"/>
          <p:nvPr/>
        </p:nvPicPr>
        <p:blipFill rotWithShape="1">
          <a:blip r:embed="rId4">
            <a:alphaModFix/>
          </a:blip>
          <a:srcRect/>
          <a:stretch/>
        </p:blipFill>
        <p:spPr>
          <a:xfrm>
            <a:off x="3107501" y="1017723"/>
            <a:ext cx="2355274" cy="1837100"/>
          </a:xfrm>
          <a:prstGeom prst="rect">
            <a:avLst/>
          </a:prstGeom>
          <a:noFill/>
          <a:ln>
            <a:noFill/>
          </a:ln>
        </p:spPr>
      </p:pic>
      <p:pic>
        <p:nvPicPr>
          <p:cNvPr id="1256" name="Google Shape;1256;p122"/>
          <p:cNvPicPr preferRelativeResize="0"/>
          <p:nvPr/>
        </p:nvPicPr>
        <p:blipFill rotWithShape="1">
          <a:blip r:embed="rId5">
            <a:alphaModFix/>
          </a:blip>
          <a:srcRect/>
          <a:stretch/>
        </p:blipFill>
        <p:spPr>
          <a:xfrm>
            <a:off x="5576425" y="1017725"/>
            <a:ext cx="2777458" cy="1837100"/>
          </a:xfrm>
          <a:prstGeom prst="rect">
            <a:avLst/>
          </a:prstGeom>
          <a:noFill/>
          <a:ln>
            <a:noFill/>
          </a:ln>
        </p:spPr>
      </p:pic>
      <p:sp>
        <p:nvSpPr>
          <p:cNvPr id="1257" name="Google Shape;1257;p1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noProof="0" dirty="0"/>
              <a:t>Sarampión</a:t>
            </a:r>
          </a:p>
        </p:txBody>
      </p:sp>
      <p:sp>
        <p:nvSpPr>
          <p:cNvPr id="1258" name="Google Shape;1258;p122"/>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s-ES" sz="1500" b="1" noProof="0" dirty="0"/>
              <a:t>Capítulo 5.</a:t>
            </a:r>
            <a:r>
              <a:rPr lang="es-ES" sz="1500" noProof="0" dirty="0"/>
              <a:t> </a:t>
            </a:r>
            <a:r>
              <a:rPr lang="es-ES" sz="1500" b="1" noProof="0" dirty="0"/>
              <a:t>Triple Vírica</a:t>
            </a:r>
          </a:p>
        </p:txBody>
      </p:sp>
      <p:sp>
        <p:nvSpPr>
          <p:cNvPr id="1259" name="Google Shape;1259;p12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63"/>
        <p:cNvGrpSpPr/>
        <p:nvPr/>
      </p:nvGrpSpPr>
      <p:grpSpPr>
        <a:xfrm>
          <a:off x="0" y="0"/>
          <a:ext cx="0" cy="0"/>
          <a:chOff x="0" y="0"/>
          <a:chExt cx="0" cy="0"/>
        </a:xfrm>
      </p:grpSpPr>
      <p:sp>
        <p:nvSpPr>
          <p:cNvPr id="1264" name="Google Shape;1264;p1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noProof="0" dirty="0"/>
              <a:t>Sarampión</a:t>
            </a:r>
          </a:p>
        </p:txBody>
      </p:sp>
      <p:sp>
        <p:nvSpPr>
          <p:cNvPr id="1265" name="Google Shape;1265;p123"/>
          <p:cNvSpPr txBox="1">
            <a:spLocks noGrp="1"/>
          </p:cNvSpPr>
          <p:nvPr>
            <p:ph type="body" idx="1"/>
          </p:nvPr>
        </p:nvSpPr>
        <p:spPr>
          <a:xfrm>
            <a:off x="311700" y="1079325"/>
            <a:ext cx="8520600" cy="27438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s-ES" sz="1100" b="1" noProof="0" dirty="0"/>
              <a:t>¿Quién puede contagiarse?</a:t>
            </a:r>
            <a:r>
              <a:rPr lang="es-ES" sz="1000" noProof="0" dirty="0"/>
              <a:t> Menores y adultos no vacunados, o personas con problemas crónicos de salud.</a:t>
            </a:r>
          </a:p>
          <a:p>
            <a:pPr marL="0" lvl="0" indent="0" algn="l" rtl="0">
              <a:lnSpc>
                <a:spcPct val="115000"/>
              </a:lnSpc>
              <a:spcBef>
                <a:spcPts val="1200"/>
              </a:spcBef>
              <a:spcAft>
                <a:spcPts val="0"/>
              </a:spcAft>
              <a:buClr>
                <a:schemeClr val="dk1"/>
              </a:buClr>
              <a:buSzPts val="1100"/>
              <a:buFont typeface="Arial"/>
              <a:buNone/>
            </a:pPr>
            <a:r>
              <a:rPr lang="es-ES" sz="1100" b="1" noProof="0" dirty="0"/>
              <a:t>¿Por qué es importante en los centros penitenciarios?</a:t>
            </a:r>
            <a:r>
              <a:rPr lang="es-ES" sz="1000" noProof="0" dirty="0"/>
              <a:t> Porque se convive en espacios reducidos (como compartiendo celda) y mal ventilados, lo que hace que las infecciones que se propagan por vía aérea, como el sarampión, puedan transmitirse en su interior a gran velocidad.</a:t>
            </a:r>
          </a:p>
          <a:p>
            <a:pPr marL="0" lvl="0" indent="0" algn="l" rtl="0">
              <a:lnSpc>
                <a:spcPct val="115000"/>
              </a:lnSpc>
              <a:spcBef>
                <a:spcPts val="1200"/>
              </a:spcBef>
              <a:spcAft>
                <a:spcPts val="0"/>
              </a:spcAft>
              <a:buClr>
                <a:schemeClr val="dk1"/>
              </a:buClr>
              <a:buSzPts val="1100"/>
              <a:buFont typeface="Arial"/>
              <a:buNone/>
            </a:pPr>
            <a:r>
              <a:rPr lang="es-ES" sz="1100" b="1" noProof="0" dirty="0"/>
              <a:t>¿Qué vacunas existen contra el sarampión?</a:t>
            </a:r>
            <a:r>
              <a:rPr lang="es-ES" sz="1000" b="1" noProof="0" dirty="0"/>
              <a:t> </a:t>
            </a:r>
            <a:r>
              <a:rPr lang="es-ES" sz="1000" noProof="0" dirty="0"/>
              <a:t>La vacuna contra el sarampión se administra habitualmente junto con la vacuna contra la parotiditis (paperas) y la rubeola, en una vacuna combinada conocida como triple vírica (MMR).</a:t>
            </a:r>
          </a:p>
          <a:p>
            <a:pPr marL="0" lvl="0" indent="0" algn="l" rtl="0">
              <a:lnSpc>
                <a:spcPct val="115000"/>
              </a:lnSpc>
              <a:spcBef>
                <a:spcPts val="1200"/>
              </a:spcBef>
              <a:spcAft>
                <a:spcPts val="0"/>
              </a:spcAft>
              <a:buSzPts val="1800"/>
              <a:buNone/>
            </a:pPr>
            <a:r>
              <a:rPr lang="es-ES" sz="1100" b="1" noProof="0" dirty="0"/>
              <a:t>¿Es eficaz la vacuna?</a:t>
            </a:r>
            <a:r>
              <a:rPr lang="es-ES" sz="1000" noProof="0" dirty="0"/>
              <a:t> La vacuna tiene una eficacia de aproximadamente un 96 % en la prevención del sarampión. El calendario de vacunación de la triple vírica a menudo exige dos dosis.</a:t>
            </a:r>
          </a:p>
          <a:p>
            <a:pPr marL="0" lvl="0" indent="0" algn="l" rtl="0">
              <a:lnSpc>
                <a:spcPct val="115000"/>
              </a:lnSpc>
              <a:spcBef>
                <a:spcPts val="1200"/>
              </a:spcBef>
              <a:spcAft>
                <a:spcPts val="1200"/>
              </a:spcAft>
              <a:buSzPts val="1800"/>
              <a:buNone/>
            </a:pPr>
            <a:r>
              <a:rPr lang="es-ES" sz="1100" b="1" noProof="0" dirty="0"/>
              <a:t>¿Es segura la vacuna?</a:t>
            </a:r>
            <a:r>
              <a:rPr lang="es-ES" sz="1000" noProof="0" dirty="0"/>
              <a:t> La vacuna triple vírica es una vacuna muy segura. Entre los efectos secundarios comunes se incluyen irritación, rigidez o inflamación en la zona del pinchazo y, ocasionalmente, fiebre o erupciones. No se ha informado de efectos secundarios graves de la vacuna triple vírica, más allá del riesgo a una reacción alérgica grave (anafilaxis), que es extraordinariamente rara (se estima en una entre un millón).</a:t>
            </a:r>
            <a:endParaRPr lang="es-ES" noProof="0" dirty="0"/>
          </a:p>
        </p:txBody>
      </p:sp>
      <p:sp>
        <p:nvSpPr>
          <p:cNvPr id="1266" name="Google Shape;1266;p123"/>
          <p:cNvSpPr/>
          <p:nvPr/>
        </p:nvSpPr>
        <p:spPr>
          <a:xfrm>
            <a:off x="1343175" y="4161500"/>
            <a:ext cx="6371700" cy="6933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s-ES" sz="1000" i="1" dirty="0"/>
              <a:t>El sarampión es una de las enfermedades más contagiosas que se conocen. De media, una persona infectada puede transmitir la enfermedad a</a:t>
            </a:r>
            <a:r>
              <a:rPr lang="en" sz="1000" b="0" i="1" u="none" strike="noStrike" cap="none" dirty="0">
                <a:solidFill>
                  <a:srgbClr val="000000"/>
                </a:solidFill>
                <a:latin typeface="Arial"/>
                <a:ea typeface="Arial"/>
                <a:cs typeface="Arial"/>
                <a:sym typeface="Arial"/>
              </a:rPr>
              <a:t> </a:t>
            </a:r>
            <a:r>
              <a:rPr lang="en" sz="1000" b="1" i="1" u="none" strike="noStrike" cap="none" dirty="0">
                <a:solidFill>
                  <a:srgbClr val="000000"/>
                </a:solidFill>
                <a:latin typeface="Arial"/>
                <a:ea typeface="Arial"/>
                <a:cs typeface="Arial"/>
                <a:sym typeface="Arial"/>
              </a:rPr>
              <a:t>9 de cada 10 </a:t>
            </a:r>
            <a:r>
              <a:rPr lang="en" sz="1000" b="0" i="1" u="none" strike="noStrike" cap="none" dirty="0">
                <a:solidFill>
                  <a:srgbClr val="000000"/>
                </a:solidFill>
                <a:latin typeface="Arial"/>
                <a:ea typeface="Arial"/>
                <a:cs typeface="Arial"/>
                <a:sym typeface="Arial"/>
              </a:rPr>
              <a:t>personas de su entorno. </a:t>
            </a:r>
            <a:endParaRPr sz="1000" b="0" i="1" u="none" strike="noStrike" cap="none" dirty="0">
              <a:solidFill>
                <a:srgbClr val="000000"/>
              </a:solidFill>
              <a:latin typeface="Arial"/>
              <a:ea typeface="Arial"/>
              <a:cs typeface="Arial"/>
              <a:sym typeface="Arial"/>
            </a:endParaRPr>
          </a:p>
        </p:txBody>
      </p:sp>
      <p:sp>
        <p:nvSpPr>
          <p:cNvPr id="1267" name="Google Shape;1267;p123"/>
          <p:cNvSpPr/>
          <p:nvPr/>
        </p:nvSpPr>
        <p:spPr>
          <a:xfrm>
            <a:off x="1278700" y="382312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1" i="0" u="none" strike="noStrike" cap="none" dirty="0">
                <a:solidFill>
                  <a:srgbClr val="000000"/>
                </a:solidFill>
                <a:latin typeface="Arial"/>
                <a:ea typeface="Arial"/>
                <a:cs typeface="Arial"/>
                <a:sym typeface="Arial"/>
              </a:rPr>
              <a:t>¿Sabía que...</a:t>
            </a:r>
            <a:r>
              <a:rPr lang="en" sz="1400" b="1" i="0" u="none" strike="noStrike" cap="none" dirty="0">
                <a:solidFill>
                  <a:srgbClr val="000000"/>
                </a:solidFill>
                <a:latin typeface="Arial"/>
                <a:ea typeface="Arial"/>
                <a:cs typeface="Arial"/>
                <a:sym typeface="Arial"/>
              </a:rPr>
              <a:t>?</a:t>
            </a:r>
            <a:endParaRPr sz="1400" b="1" i="0" u="none" strike="noStrike" cap="none" dirty="0">
              <a:solidFill>
                <a:srgbClr val="000000"/>
              </a:solidFill>
              <a:latin typeface="Arial"/>
              <a:ea typeface="Arial"/>
              <a:cs typeface="Arial"/>
              <a:sym typeface="Arial"/>
            </a:endParaRPr>
          </a:p>
        </p:txBody>
      </p:sp>
      <p:sp>
        <p:nvSpPr>
          <p:cNvPr id="1268" name="Google Shape;1268;p123"/>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s-ES" sz="1500" b="1" noProof="0" dirty="0"/>
              <a:t>Capítulo 5.</a:t>
            </a:r>
            <a:r>
              <a:rPr lang="es-ES" sz="1500" noProof="0" dirty="0"/>
              <a:t> </a:t>
            </a:r>
            <a:r>
              <a:rPr lang="es-ES" sz="1500" b="1" noProof="0" dirty="0"/>
              <a:t>Triple Vírica</a:t>
            </a:r>
          </a:p>
        </p:txBody>
      </p:sp>
      <p:sp>
        <p:nvSpPr>
          <p:cNvPr id="1269" name="Google Shape;1269;p12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68"/>
        <p:cNvGrpSpPr/>
        <p:nvPr/>
      </p:nvGrpSpPr>
      <p:grpSpPr>
        <a:xfrm>
          <a:off x="0" y="0"/>
          <a:ext cx="0" cy="0"/>
          <a:chOff x="0" y="0"/>
          <a:chExt cx="0" cy="0"/>
        </a:xfrm>
      </p:grpSpPr>
      <p:sp>
        <p:nvSpPr>
          <p:cNvPr id="169" name="Google Shape;169;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Evaluación: cuestionario final</a:t>
            </a:r>
          </a:p>
        </p:txBody>
      </p:sp>
      <p:sp>
        <p:nvSpPr>
          <p:cNvPr id="170" name="Google Shape;170;p16"/>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40000"/>
              </a:lnSpc>
              <a:spcBef>
                <a:spcPts val="0"/>
              </a:spcBef>
              <a:spcAft>
                <a:spcPts val="0"/>
              </a:spcAft>
              <a:buSzPts val="1800"/>
              <a:buNone/>
            </a:pPr>
            <a:r>
              <a:rPr lang="es-ES" sz="1650" noProof="0" dirty="0"/>
              <a:t>13. Cuando una persona expresa sus recelos hacia las autoridades o hacia el gobierno, es importante…</a:t>
            </a:r>
          </a:p>
          <a:p>
            <a:pPr marL="914400" lvl="1" indent="-333375" algn="l" rtl="0">
              <a:lnSpc>
                <a:spcPct val="140000"/>
              </a:lnSpc>
              <a:spcBef>
                <a:spcPts val="800"/>
              </a:spcBef>
              <a:spcAft>
                <a:spcPts val="0"/>
              </a:spcAft>
              <a:buSzPts val="1650"/>
              <a:buAutoNum type="alphaLcPeriod"/>
            </a:pPr>
            <a:r>
              <a:rPr lang="es-ES" sz="1650" b="1" noProof="0" dirty="0"/>
              <a:t>Mostrarse tranquilizador y abierto a escuchar su opinión</a:t>
            </a:r>
          </a:p>
          <a:p>
            <a:pPr marL="914400" lvl="1" indent="-333375" algn="l" rtl="0">
              <a:lnSpc>
                <a:spcPct val="140000"/>
              </a:lnSpc>
              <a:spcBef>
                <a:spcPts val="0"/>
              </a:spcBef>
              <a:spcAft>
                <a:spcPts val="0"/>
              </a:spcAft>
              <a:buSzPts val="1650"/>
              <a:buAutoNum type="alphaLcPeriod"/>
            </a:pPr>
            <a:r>
              <a:rPr lang="es-ES" sz="1650" noProof="0" dirty="0"/>
              <a:t>Decirle que se equivoca</a:t>
            </a:r>
          </a:p>
          <a:p>
            <a:pPr marL="914400" lvl="1" indent="-333375" algn="l" rtl="0">
              <a:lnSpc>
                <a:spcPct val="140000"/>
              </a:lnSpc>
              <a:spcBef>
                <a:spcPts val="0"/>
              </a:spcBef>
              <a:spcAft>
                <a:spcPts val="0"/>
              </a:spcAft>
              <a:buSzPts val="1650"/>
              <a:buAutoNum type="alphaLcPeriod"/>
            </a:pPr>
            <a:r>
              <a:rPr lang="es-ES" sz="1650" noProof="0" dirty="0"/>
              <a:t>Ignorarla</a:t>
            </a:r>
          </a:p>
          <a:p>
            <a:pPr marL="457200" lvl="0" indent="0" algn="l" rtl="0">
              <a:lnSpc>
                <a:spcPct val="140000"/>
              </a:lnSpc>
              <a:spcBef>
                <a:spcPts val="800"/>
              </a:spcBef>
              <a:spcAft>
                <a:spcPts val="0"/>
              </a:spcAft>
              <a:buSzPts val="1800"/>
              <a:buNone/>
            </a:pPr>
            <a:endParaRPr lang="es-ES" sz="1650" noProof="0" dirty="0"/>
          </a:p>
          <a:p>
            <a:pPr marL="0" lvl="0" indent="0" algn="l" rtl="0">
              <a:lnSpc>
                <a:spcPct val="140000"/>
              </a:lnSpc>
              <a:spcBef>
                <a:spcPts val="800"/>
              </a:spcBef>
              <a:spcAft>
                <a:spcPts val="0"/>
              </a:spcAft>
              <a:buSzPts val="1800"/>
              <a:buNone/>
            </a:pPr>
            <a:r>
              <a:rPr lang="es-ES" sz="1650" noProof="0" dirty="0"/>
              <a:t>14. Las teorías de la conspiración son muy frecuentes cuando…</a:t>
            </a:r>
          </a:p>
          <a:p>
            <a:pPr marL="914400" lvl="0" indent="-333375" algn="l" rtl="0">
              <a:lnSpc>
                <a:spcPct val="140000"/>
              </a:lnSpc>
              <a:spcBef>
                <a:spcPts val="800"/>
              </a:spcBef>
              <a:spcAft>
                <a:spcPts val="0"/>
              </a:spcAft>
              <a:buSzPts val="1650"/>
              <a:buAutoNum type="alphaLcPeriod"/>
            </a:pPr>
            <a:r>
              <a:rPr lang="es-ES" sz="1650" noProof="0" dirty="0"/>
              <a:t>Las personas son felices</a:t>
            </a:r>
          </a:p>
          <a:p>
            <a:pPr marL="914400" lvl="0" indent="-333375" algn="l" rtl="0">
              <a:lnSpc>
                <a:spcPct val="140000"/>
              </a:lnSpc>
              <a:spcBef>
                <a:spcPts val="0"/>
              </a:spcBef>
              <a:spcAft>
                <a:spcPts val="0"/>
              </a:spcAft>
              <a:buSzPts val="1650"/>
              <a:buAutoNum type="alphaLcPeriod"/>
            </a:pPr>
            <a:r>
              <a:rPr lang="es-ES" sz="1650" b="1" noProof="0" dirty="0"/>
              <a:t>Las personas tienen miedo de perder el control de una situación</a:t>
            </a:r>
          </a:p>
          <a:p>
            <a:pPr marL="914400" lvl="0" indent="-333375" algn="l" rtl="0">
              <a:lnSpc>
                <a:spcPct val="140000"/>
              </a:lnSpc>
              <a:spcBef>
                <a:spcPts val="0"/>
              </a:spcBef>
              <a:spcAft>
                <a:spcPts val="0"/>
              </a:spcAft>
              <a:buSzPts val="1650"/>
              <a:buAutoNum type="alphaLcPeriod"/>
            </a:pPr>
            <a:r>
              <a:rPr lang="es-ES" sz="1650" noProof="0" dirty="0"/>
              <a:t>Las personas visitan internet con mucha frecuencia</a:t>
            </a:r>
          </a:p>
          <a:p>
            <a:pPr marL="0" lvl="0" indent="0" algn="l" rtl="0">
              <a:lnSpc>
                <a:spcPct val="140000"/>
              </a:lnSpc>
              <a:spcBef>
                <a:spcPts val="800"/>
              </a:spcBef>
              <a:spcAft>
                <a:spcPts val="800"/>
              </a:spcAft>
              <a:buSzPts val="1800"/>
              <a:buNone/>
            </a:pPr>
            <a:endParaRPr lang="es-ES" sz="1650" noProof="0" dirty="0"/>
          </a:p>
        </p:txBody>
      </p:sp>
      <p:sp>
        <p:nvSpPr>
          <p:cNvPr id="171" name="Google Shape;171;p16"/>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73"/>
        <p:cNvGrpSpPr/>
        <p:nvPr/>
      </p:nvGrpSpPr>
      <p:grpSpPr>
        <a:xfrm>
          <a:off x="0" y="0"/>
          <a:ext cx="0" cy="0"/>
          <a:chOff x="0" y="0"/>
          <a:chExt cx="0" cy="0"/>
        </a:xfrm>
      </p:grpSpPr>
      <p:sp>
        <p:nvSpPr>
          <p:cNvPr id="1274" name="Google Shape;1274;p124"/>
          <p:cNvSpPr txBox="1">
            <a:spLocks noGrp="1"/>
          </p:cNvSpPr>
          <p:nvPr>
            <p:ph type="body" idx="1"/>
          </p:nvPr>
        </p:nvSpPr>
        <p:spPr>
          <a:xfrm>
            <a:off x="311700" y="2972925"/>
            <a:ext cx="8520600" cy="20412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ts val="1800"/>
              <a:buNone/>
            </a:pPr>
            <a:r>
              <a:rPr lang="es-ES" sz="1100" b="1" noProof="0" dirty="0"/>
              <a:t>La enfermedad:</a:t>
            </a:r>
            <a:r>
              <a:rPr lang="es-ES" sz="1000" noProof="0" dirty="0"/>
              <a:t> Parotiditis (paperas)</a:t>
            </a:r>
          </a:p>
          <a:p>
            <a:pPr marL="0" lvl="0" indent="0" algn="l" rtl="0">
              <a:lnSpc>
                <a:spcPct val="115000"/>
              </a:lnSpc>
              <a:spcBef>
                <a:spcPts val="1200"/>
              </a:spcBef>
              <a:spcAft>
                <a:spcPts val="0"/>
              </a:spcAft>
              <a:buSzPts val="1800"/>
              <a:buNone/>
            </a:pPr>
            <a:r>
              <a:rPr lang="es-ES" sz="1100" b="1" noProof="0" dirty="0"/>
              <a:t>Lo que la provoca:</a:t>
            </a:r>
            <a:r>
              <a:rPr lang="es-ES" sz="1000" b="1" noProof="0" dirty="0"/>
              <a:t> </a:t>
            </a:r>
            <a:r>
              <a:rPr lang="es-ES" sz="1000" noProof="0" dirty="0"/>
              <a:t>un virus llamado </a:t>
            </a:r>
            <a:r>
              <a:rPr lang="es-ES" sz="1000" i="1" noProof="0" dirty="0"/>
              <a:t>Parotiditis orthorubulavirus.</a:t>
            </a:r>
          </a:p>
          <a:p>
            <a:pPr marL="0" lvl="0" indent="0" algn="l" rtl="0">
              <a:lnSpc>
                <a:spcPct val="115000"/>
              </a:lnSpc>
              <a:spcBef>
                <a:spcPts val="1200"/>
              </a:spcBef>
              <a:spcAft>
                <a:spcPts val="0"/>
              </a:spcAft>
              <a:buSzPts val="1800"/>
              <a:buNone/>
            </a:pPr>
            <a:r>
              <a:rPr lang="es-ES" sz="1100" b="1" noProof="0" dirty="0"/>
              <a:t>Lo que se siente:</a:t>
            </a:r>
            <a:r>
              <a:rPr lang="es-ES" sz="1000" noProof="0" dirty="0"/>
              <a:t> las personas que enferman de paperas pueden presentar fiebre alta, dolores de cabeza, dolor articular o inflamación dolorosa en la parte lateral del rostro bajo las orejas. Algunas personas infectadas pueden no mostrar síntomas.   </a:t>
            </a:r>
          </a:p>
          <a:p>
            <a:pPr marL="0" lvl="0" indent="0" algn="l" rtl="0">
              <a:lnSpc>
                <a:spcPct val="115000"/>
              </a:lnSpc>
              <a:spcBef>
                <a:spcPts val="1200"/>
              </a:spcBef>
              <a:spcAft>
                <a:spcPts val="0"/>
              </a:spcAft>
              <a:buSzPts val="1800"/>
              <a:buNone/>
            </a:pPr>
            <a:r>
              <a:rPr lang="es-ES" sz="1100" b="1" noProof="0" dirty="0"/>
              <a:t>La enfermedad agravada:</a:t>
            </a:r>
            <a:r>
              <a:rPr lang="es-ES" sz="1000" noProof="0" dirty="0"/>
              <a:t> las personas que enferman gravemente pueden desarrollar meningitis, infección de páncreas, inflamación testicular o disminución en el recuento de espermatozoides, y sordera. En estos casos, las paperas pueden ser una enfermedad mortal.</a:t>
            </a:r>
          </a:p>
          <a:p>
            <a:pPr marL="0" lvl="0" indent="0" algn="l" rtl="0">
              <a:lnSpc>
                <a:spcPct val="115000"/>
              </a:lnSpc>
              <a:spcBef>
                <a:spcPts val="1200"/>
              </a:spcBef>
              <a:spcAft>
                <a:spcPts val="1200"/>
              </a:spcAft>
              <a:buSzPts val="1800"/>
              <a:buNone/>
            </a:pPr>
            <a:r>
              <a:rPr lang="es-ES" sz="1100" b="1" noProof="0" dirty="0"/>
              <a:t>Cómo se propaga la enfermedad:</a:t>
            </a:r>
            <a:r>
              <a:rPr lang="es-ES" sz="1000" noProof="0" dirty="0"/>
              <a:t> la parotiditis puede transmitirse a través del contacto con la tos y los estornudos de las personas infectadas, o por compartir durante largo tiempo un espacio cerrado con una persona infectada.</a:t>
            </a:r>
          </a:p>
        </p:txBody>
      </p:sp>
      <p:pic>
        <p:nvPicPr>
          <p:cNvPr id="1275" name="Google Shape;1275;p124"/>
          <p:cNvPicPr preferRelativeResize="0"/>
          <p:nvPr/>
        </p:nvPicPr>
        <p:blipFill rotWithShape="1">
          <a:blip r:embed="rId3">
            <a:alphaModFix/>
          </a:blip>
          <a:srcRect/>
          <a:stretch/>
        </p:blipFill>
        <p:spPr>
          <a:xfrm>
            <a:off x="1577975" y="1111825"/>
            <a:ext cx="2654300" cy="1767000"/>
          </a:xfrm>
          <a:prstGeom prst="rect">
            <a:avLst/>
          </a:prstGeom>
          <a:noFill/>
          <a:ln>
            <a:noFill/>
          </a:ln>
        </p:spPr>
      </p:pic>
      <p:pic>
        <p:nvPicPr>
          <p:cNvPr id="1276" name="Google Shape;1276;p124"/>
          <p:cNvPicPr preferRelativeResize="0"/>
          <p:nvPr/>
        </p:nvPicPr>
        <p:blipFill rotWithShape="1">
          <a:blip r:embed="rId4">
            <a:alphaModFix/>
          </a:blip>
          <a:srcRect/>
          <a:stretch/>
        </p:blipFill>
        <p:spPr>
          <a:xfrm>
            <a:off x="4384675" y="1111825"/>
            <a:ext cx="2688910" cy="1767000"/>
          </a:xfrm>
          <a:prstGeom prst="rect">
            <a:avLst/>
          </a:prstGeom>
          <a:noFill/>
          <a:ln>
            <a:noFill/>
          </a:ln>
        </p:spPr>
      </p:pic>
      <p:sp>
        <p:nvSpPr>
          <p:cNvPr id="1277" name="Google Shape;1277;p1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noProof="0" dirty="0"/>
              <a:t>Parotiditis (paperas)</a:t>
            </a:r>
          </a:p>
        </p:txBody>
      </p:sp>
      <p:sp>
        <p:nvSpPr>
          <p:cNvPr id="1278" name="Google Shape;1278;p124"/>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s-ES" sz="1500" b="1" noProof="0" dirty="0"/>
              <a:t>Capítulo 5.</a:t>
            </a:r>
            <a:r>
              <a:rPr lang="es-ES" sz="1500" noProof="0" dirty="0"/>
              <a:t> </a:t>
            </a:r>
            <a:r>
              <a:rPr lang="es-ES" sz="1500" b="1" noProof="0" dirty="0"/>
              <a:t>Triple Vírica</a:t>
            </a:r>
          </a:p>
        </p:txBody>
      </p:sp>
      <p:sp>
        <p:nvSpPr>
          <p:cNvPr id="1279" name="Google Shape;1279;p12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83"/>
        <p:cNvGrpSpPr/>
        <p:nvPr/>
      </p:nvGrpSpPr>
      <p:grpSpPr>
        <a:xfrm>
          <a:off x="0" y="0"/>
          <a:ext cx="0" cy="0"/>
          <a:chOff x="0" y="0"/>
          <a:chExt cx="0" cy="0"/>
        </a:xfrm>
      </p:grpSpPr>
      <p:sp>
        <p:nvSpPr>
          <p:cNvPr id="1284" name="Google Shape;1284;p125"/>
          <p:cNvSpPr txBox="1">
            <a:spLocks noGrp="1"/>
          </p:cNvSpPr>
          <p:nvPr>
            <p:ph type="body" idx="1"/>
          </p:nvPr>
        </p:nvSpPr>
        <p:spPr>
          <a:xfrm>
            <a:off x="311700" y="1017725"/>
            <a:ext cx="8520600" cy="28215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0"/>
              </a:spcAft>
              <a:buSzPts val="1800"/>
              <a:buNone/>
            </a:pPr>
            <a:r>
              <a:rPr lang="es-ES" sz="1100" b="1" noProof="0" dirty="0"/>
              <a:t>¿Quién puede contagiarse?</a:t>
            </a:r>
            <a:r>
              <a:rPr lang="es-ES" sz="1000" noProof="0" dirty="0"/>
              <a:t> Menores y adultos no vacunados contra las paperas.</a:t>
            </a:r>
          </a:p>
          <a:p>
            <a:pPr marL="0" lvl="0" indent="0" algn="l" rtl="0">
              <a:lnSpc>
                <a:spcPct val="115000"/>
              </a:lnSpc>
              <a:spcBef>
                <a:spcPts val="1200"/>
              </a:spcBef>
              <a:spcAft>
                <a:spcPts val="0"/>
              </a:spcAft>
              <a:buClr>
                <a:schemeClr val="dk1"/>
              </a:buClr>
              <a:buSzPts val="1100"/>
              <a:buFont typeface="Arial"/>
              <a:buNone/>
            </a:pPr>
            <a:r>
              <a:rPr lang="es-ES" sz="1100" b="1" noProof="0" dirty="0"/>
              <a:t>¿Por qué es importante en los centros penitenciarios?</a:t>
            </a:r>
            <a:r>
              <a:rPr lang="es-ES" sz="1000" noProof="0" dirty="0"/>
              <a:t> Porque la convivencia en espacios reducidos (como compartiendo celdas) y mal ventilados, como los de las prisiones, hace que las infecciones que se transmiten a través del aire, por ejemplo, las paperas, puedan propagarse de forma muy rápida en su interior.</a:t>
            </a:r>
          </a:p>
          <a:p>
            <a:pPr marL="0" lvl="0" indent="0" algn="l" rtl="0">
              <a:lnSpc>
                <a:spcPct val="115000"/>
              </a:lnSpc>
              <a:spcBef>
                <a:spcPts val="1200"/>
              </a:spcBef>
              <a:spcAft>
                <a:spcPts val="0"/>
              </a:spcAft>
              <a:buSzPts val="1800"/>
              <a:buNone/>
            </a:pPr>
            <a:r>
              <a:rPr lang="es-ES" sz="1100" b="1" noProof="0" dirty="0"/>
              <a:t>¿Qué vacunas existen contra las paperas?</a:t>
            </a:r>
            <a:r>
              <a:rPr lang="es-ES" sz="1000" b="1" noProof="0" dirty="0"/>
              <a:t> </a:t>
            </a:r>
            <a:r>
              <a:rPr lang="es-ES" sz="1000" noProof="0" dirty="0"/>
              <a:t>La vacuna contra las paperas se administra a menudo junto con la vacuna contra el sarampión y la rubeola, es la conocida como vacuna triple vírica. </a:t>
            </a:r>
          </a:p>
          <a:p>
            <a:pPr marL="0" lvl="0" indent="0" algn="l" rtl="0">
              <a:lnSpc>
                <a:spcPct val="115000"/>
              </a:lnSpc>
              <a:spcBef>
                <a:spcPts val="1200"/>
              </a:spcBef>
              <a:spcAft>
                <a:spcPts val="0"/>
              </a:spcAft>
              <a:buSzPts val="1800"/>
              <a:buNone/>
            </a:pPr>
            <a:r>
              <a:rPr lang="es-ES" sz="1100" b="1" noProof="0" dirty="0"/>
              <a:t>¿Es eficaz la vacuna?</a:t>
            </a:r>
            <a:r>
              <a:rPr lang="es-ES" sz="1000" noProof="0" dirty="0"/>
              <a:t> La vacuna tiene una eficacia de aproximadamente el 86 % en la prevención de las paperas. El calendario de vacunación de la triple vírica a menudo exige dos dosis.</a:t>
            </a:r>
          </a:p>
          <a:p>
            <a:pPr marL="0" lvl="0" indent="0" algn="l" rtl="0">
              <a:lnSpc>
                <a:spcPct val="115000"/>
              </a:lnSpc>
              <a:spcBef>
                <a:spcPts val="1200"/>
              </a:spcBef>
              <a:spcAft>
                <a:spcPts val="1200"/>
              </a:spcAft>
              <a:buSzPts val="1800"/>
              <a:buNone/>
            </a:pPr>
            <a:r>
              <a:rPr lang="es-ES" sz="1100" b="1" noProof="0" dirty="0"/>
              <a:t>¿Es segura la vacuna?</a:t>
            </a:r>
            <a:r>
              <a:rPr lang="es-ES" sz="1000" noProof="0" dirty="0"/>
              <a:t> La vacuna triple vírica es una vacuna muy segura. Entre los efectos secundarios habituales se incluyen irritación, rigidez o inflamación de la zona del pinchazo, y, muy ocasionalmente, inflamación detrás de las orejas (un 1 % de los casos). No se ha informado de efectos secundarios graves de la vacuna triple vírica, distintos de las reacciones alérgicas graves (anafilaxis), que son extraordinariamente raros (aproximadamente uno entre un millón). </a:t>
            </a:r>
          </a:p>
        </p:txBody>
      </p:sp>
      <p:sp>
        <p:nvSpPr>
          <p:cNvPr id="1285" name="Google Shape;1285;p125"/>
          <p:cNvSpPr/>
          <p:nvPr/>
        </p:nvSpPr>
        <p:spPr>
          <a:xfrm>
            <a:off x="1328700" y="3918925"/>
            <a:ext cx="6371700" cy="7290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i="1" dirty="0"/>
              <a:t>A menudo las paperas afectan a los testículos, generalmente provocando una inflamación anormal de uno de ellos, si bien puede afectar a los dos</a:t>
            </a:r>
            <a:r>
              <a:rPr lang="en" sz="1000" b="0" i="1" u="none" strike="noStrike" cap="none" dirty="0">
                <a:solidFill>
                  <a:srgbClr val="000000"/>
                </a:solidFill>
                <a:latin typeface="Arial"/>
                <a:ea typeface="Arial"/>
                <a:cs typeface="Arial"/>
                <a:sym typeface="Arial"/>
              </a:rPr>
              <a:t>. </a:t>
            </a:r>
            <a:endParaRPr sz="1000" b="0" i="1" u="none" strike="noStrike" cap="none" dirty="0">
              <a:solidFill>
                <a:srgbClr val="000000"/>
              </a:solidFill>
              <a:latin typeface="Arial"/>
              <a:ea typeface="Arial"/>
              <a:cs typeface="Arial"/>
              <a:sym typeface="Arial"/>
            </a:endParaRPr>
          </a:p>
        </p:txBody>
      </p:sp>
      <p:sp>
        <p:nvSpPr>
          <p:cNvPr id="1286" name="Google Shape;1286;p125"/>
          <p:cNvSpPr/>
          <p:nvPr/>
        </p:nvSpPr>
        <p:spPr>
          <a:xfrm>
            <a:off x="1264225" y="358055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b="1" dirty="0"/>
              <a:t>¿</a:t>
            </a:r>
            <a:r>
              <a:rPr lang="es-ES" sz="1400" b="1" i="0" u="none" strike="noStrike" cap="none" dirty="0">
                <a:solidFill>
                  <a:srgbClr val="000000"/>
                </a:solidFill>
                <a:latin typeface="Arial"/>
                <a:ea typeface="Arial"/>
                <a:cs typeface="Arial"/>
                <a:sym typeface="Arial"/>
              </a:rPr>
              <a:t>Sabía que...</a:t>
            </a:r>
            <a:r>
              <a:rPr lang="en" sz="1400" b="1" i="0" u="none" strike="noStrike" cap="none" dirty="0">
                <a:solidFill>
                  <a:srgbClr val="000000"/>
                </a:solidFill>
                <a:latin typeface="Arial"/>
                <a:ea typeface="Arial"/>
                <a:cs typeface="Arial"/>
                <a:sym typeface="Arial"/>
              </a:rPr>
              <a:t>?</a:t>
            </a:r>
            <a:endParaRPr sz="1400" b="1" i="0" u="none" strike="noStrike" cap="none" dirty="0">
              <a:solidFill>
                <a:srgbClr val="000000"/>
              </a:solidFill>
              <a:latin typeface="Arial"/>
              <a:ea typeface="Arial"/>
              <a:cs typeface="Arial"/>
              <a:sym typeface="Arial"/>
            </a:endParaRPr>
          </a:p>
        </p:txBody>
      </p:sp>
      <p:sp>
        <p:nvSpPr>
          <p:cNvPr id="1287" name="Google Shape;1287;p1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noProof="0" dirty="0"/>
              <a:t>Parotiditis</a:t>
            </a:r>
          </a:p>
        </p:txBody>
      </p:sp>
      <p:sp>
        <p:nvSpPr>
          <p:cNvPr id="1288" name="Google Shape;1288;p125"/>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s-ES" sz="1500" b="1" noProof="0" dirty="0"/>
              <a:t>Capítulo 5.</a:t>
            </a:r>
            <a:r>
              <a:rPr lang="es-ES" sz="1500" noProof="0" dirty="0"/>
              <a:t> </a:t>
            </a:r>
            <a:r>
              <a:rPr lang="es-ES" sz="1500" b="1" noProof="0" dirty="0"/>
              <a:t>Triple Vírica</a:t>
            </a:r>
          </a:p>
        </p:txBody>
      </p:sp>
      <p:sp>
        <p:nvSpPr>
          <p:cNvPr id="1289" name="Google Shape;1289;p12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93"/>
        <p:cNvGrpSpPr/>
        <p:nvPr/>
      </p:nvGrpSpPr>
      <p:grpSpPr>
        <a:xfrm>
          <a:off x="0" y="0"/>
          <a:ext cx="0" cy="0"/>
          <a:chOff x="0" y="0"/>
          <a:chExt cx="0" cy="0"/>
        </a:xfrm>
      </p:grpSpPr>
      <p:sp>
        <p:nvSpPr>
          <p:cNvPr id="1294" name="Google Shape;1294;p126"/>
          <p:cNvSpPr txBox="1">
            <a:spLocks noGrp="1"/>
          </p:cNvSpPr>
          <p:nvPr>
            <p:ph type="body" idx="1"/>
          </p:nvPr>
        </p:nvSpPr>
        <p:spPr>
          <a:xfrm>
            <a:off x="311700" y="2808150"/>
            <a:ext cx="8520600" cy="22059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SzPts val="1800"/>
              <a:buNone/>
            </a:pPr>
            <a:r>
              <a:rPr lang="es-ES" sz="1100" b="1" noProof="0" dirty="0"/>
              <a:t>La enfermedad:</a:t>
            </a:r>
            <a:r>
              <a:rPr lang="es-ES" sz="1000" noProof="0" dirty="0"/>
              <a:t> rubeola.</a:t>
            </a:r>
          </a:p>
          <a:p>
            <a:pPr marL="0" lvl="0" indent="0" algn="l" rtl="0">
              <a:lnSpc>
                <a:spcPct val="115000"/>
              </a:lnSpc>
              <a:spcBef>
                <a:spcPts val="1200"/>
              </a:spcBef>
              <a:spcAft>
                <a:spcPts val="0"/>
              </a:spcAft>
              <a:buSzPts val="1800"/>
              <a:buNone/>
            </a:pPr>
            <a:r>
              <a:rPr lang="es-ES" sz="1100" b="1" noProof="0" dirty="0"/>
              <a:t>Lo que la provoca:</a:t>
            </a:r>
            <a:r>
              <a:rPr lang="es-ES" sz="1000" noProof="0" dirty="0"/>
              <a:t> un virus llamado </a:t>
            </a:r>
            <a:r>
              <a:rPr lang="es-ES" sz="1000" i="1" noProof="0" dirty="0"/>
              <a:t>Rubivirus rubeolae</a:t>
            </a:r>
            <a:endParaRPr lang="es-ES" sz="1000" noProof="0" dirty="0"/>
          </a:p>
          <a:p>
            <a:pPr marL="0" lvl="0" indent="0" algn="l" rtl="0">
              <a:lnSpc>
                <a:spcPct val="115000"/>
              </a:lnSpc>
              <a:spcBef>
                <a:spcPts val="1200"/>
              </a:spcBef>
              <a:spcAft>
                <a:spcPts val="0"/>
              </a:spcAft>
              <a:buSzPts val="1800"/>
              <a:buNone/>
            </a:pPr>
            <a:r>
              <a:rPr lang="es-ES" sz="1100" b="1" noProof="0" dirty="0"/>
              <a:t>Lo que se siente:</a:t>
            </a:r>
            <a:r>
              <a:rPr lang="es-ES" sz="1000" noProof="0" dirty="0"/>
              <a:t> las personas que enferman de rubeola a menudo presentan una erupción irregular que se propaga desde su rostro y la zona posterior de las orejas hacia el cuello y el resto del cuerpo. También pueden presentar dolor articular, fiebre alta, tos, estornudos, dolores de cabeza e irritación de garganta. </a:t>
            </a:r>
          </a:p>
          <a:p>
            <a:pPr marL="0" lvl="0" indent="0" algn="l" rtl="0">
              <a:lnSpc>
                <a:spcPct val="115000"/>
              </a:lnSpc>
              <a:spcBef>
                <a:spcPts val="1200"/>
              </a:spcBef>
              <a:spcAft>
                <a:spcPts val="0"/>
              </a:spcAft>
              <a:buSzPts val="1800"/>
              <a:buNone/>
            </a:pPr>
            <a:r>
              <a:rPr lang="es-ES" sz="1100" b="1" noProof="0" dirty="0"/>
              <a:t>La enfermedad agravada:</a:t>
            </a:r>
            <a:r>
              <a:rPr lang="es-ES" sz="1000" noProof="0" dirty="0"/>
              <a:t> las personas que enferman gravemente de rubeola pueden sufrir inflamaciones cerebrales y afecciones sanguíneas. Si una embarazada contrae la rubeola en los primeros meses de embarazo, es muy probable que el feto sufra graves daños.</a:t>
            </a:r>
          </a:p>
          <a:p>
            <a:pPr marL="0" lvl="0" indent="0" algn="l" rtl="0">
              <a:lnSpc>
                <a:spcPct val="115000"/>
              </a:lnSpc>
              <a:spcBef>
                <a:spcPts val="1200"/>
              </a:spcBef>
              <a:spcAft>
                <a:spcPts val="1200"/>
              </a:spcAft>
              <a:buSzPts val="1800"/>
              <a:buNone/>
            </a:pPr>
            <a:r>
              <a:rPr lang="es-ES" sz="1100" b="1" noProof="0" dirty="0"/>
              <a:t>Cómo se propaga la enfermedad:</a:t>
            </a:r>
            <a:r>
              <a:rPr lang="es-ES" sz="1000" noProof="0" dirty="0"/>
              <a:t> la rubeola puede propagarse por el contacto con la tos o el estornudo de una persona infectada, así como por compartir un espacio reducido durante largo tiempo con una persona infectada.</a:t>
            </a:r>
          </a:p>
        </p:txBody>
      </p:sp>
      <p:pic>
        <p:nvPicPr>
          <p:cNvPr id="1295" name="Google Shape;1295;p126"/>
          <p:cNvPicPr preferRelativeResize="0"/>
          <p:nvPr/>
        </p:nvPicPr>
        <p:blipFill rotWithShape="1">
          <a:blip r:embed="rId3">
            <a:alphaModFix/>
          </a:blip>
          <a:srcRect/>
          <a:stretch/>
        </p:blipFill>
        <p:spPr>
          <a:xfrm>
            <a:off x="4396300" y="953250"/>
            <a:ext cx="1998859" cy="1790425"/>
          </a:xfrm>
          <a:prstGeom prst="rect">
            <a:avLst/>
          </a:prstGeom>
          <a:noFill/>
          <a:ln>
            <a:noFill/>
          </a:ln>
        </p:spPr>
      </p:pic>
      <p:pic>
        <p:nvPicPr>
          <p:cNvPr id="1296" name="Google Shape;1296;p126"/>
          <p:cNvPicPr preferRelativeResize="0"/>
          <p:nvPr/>
        </p:nvPicPr>
        <p:blipFill rotWithShape="1">
          <a:blip r:embed="rId4">
            <a:alphaModFix/>
          </a:blip>
          <a:srcRect/>
          <a:stretch/>
        </p:blipFill>
        <p:spPr>
          <a:xfrm>
            <a:off x="1662900" y="953248"/>
            <a:ext cx="2562964" cy="1790425"/>
          </a:xfrm>
          <a:prstGeom prst="rect">
            <a:avLst/>
          </a:prstGeom>
          <a:noFill/>
          <a:ln>
            <a:noFill/>
          </a:ln>
        </p:spPr>
      </p:pic>
      <p:sp>
        <p:nvSpPr>
          <p:cNvPr id="1297" name="Google Shape;1297;p1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noProof="0" dirty="0"/>
              <a:t>Rubeola</a:t>
            </a:r>
          </a:p>
        </p:txBody>
      </p:sp>
      <p:sp>
        <p:nvSpPr>
          <p:cNvPr id="1298" name="Google Shape;1298;p126"/>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s-ES" sz="1500" b="1" noProof="0" dirty="0"/>
              <a:t>Capítulo 5.</a:t>
            </a:r>
            <a:r>
              <a:rPr lang="es-ES" sz="1500" noProof="0" dirty="0"/>
              <a:t> </a:t>
            </a:r>
            <a:r>
              <a:rPr lang="es-ES" sz="1500" b="1" noProof="0" dirty="0"/>
              <a:t>Triple Vírica</a:t>
            </a:r>
          </a:p>
        </p:txBody>
      </p:sp>
      <p:sp>
        <p:nvSpPr>
          <p:cNvPr id="1299" name="Google Shape;1299;p12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03"/>
        <p:cNvGrpSpPr/>
        <p:nvPr/>
      </p:nvGrpSpPr>
      <p:grpSpPr>
        <a:xfrm>
          <a:off x="0" y="0"/>
          <a:ext cx="0" cy="0"/>
          <a:chOff x="0" y="0"/>
          <a:chExt cx="0" cy="0"/>
        </a:xfrm>
      </p:grpSpPr>
      <p:sp>
        <p:nvSpPr>
          <p:cNvPr id="1304" name="Google Shape;1304;p127"/>
          <p:cNvSpPr txBox="1">
            <a:spLocks noGrp="1"/>
          </p:cNvSpPr>
          <p:nvPr>
            <p:ph type="body" idx="1"/>
          </p:nvPr>
        </p:nvSpPr>
        <p:spPr>
          <a:xfrm>
            <a:off x="311700" y="1017725"/>
            <a:ext cx="8520600" cy="26067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0"/>
              </a:spcAft>
              <a:buSzPts val="1800"/>
              <a:buNone/>
            </a:pPr>
            <a:r>
              <a:rPr lang="es-ES" sz="1100" b="1" noProof="0" dirty="0"/>
              <a:t>¿</a:t>
            </a:r>
            <a:r>
              <a:rPr lang="es-ES" sz="1000" b="1" noProof="0" dirty="0"/>
              <a:t>Quién puede contagiarse?</a:t>
            </a:r>
            <a:r>
              <a:rPr lang="es-ES" sz="1000" noProof="0" dirty="0"/>
              <a:t> Menores y adultos no vacunados. Las embarazadas no vacunadas ponen en grave riesgo al feto si se contagian de rubeola. </a:t>
            </a:r>
          </a:p>
          <a:p>
            <a:pPr marL="0" lvl="0" indent="0" algn="l" rtl="0">
              <a:lnSpc>
                <a:spcPct val="115000"/>
              </a:lnSpc>
              <a:spcBef>
                <a:spcPts val="1200"/>
              </a:spcBef>
              <a:spcAft>
                <a:spcPts val="0"/>
              </a:spcAft>
              <a:buClr>
                <a:schemeClr val="dk1"/>
              </a:buClr>
              <a:buSzPts val="1100"/>
              <a:buFont typeface="Arial"/>
              <a:buNone/>
            </a:pPr>
            <a:r>
              <a:rPr lang="es-ES" sz="1000" b="1" noProof="0" dirty="0"/>
              <a:t>¿Por qué es importante en los centros penitenciarios?</a:t>
            </a:r>
            <a:r>
              <a:rPr lang="es-ES" sz="1000" noProof="0" dirty="0"/>
              <a:t> La convivencia en espacios reducidos (como compartiendo celda) y con una ventilación deficiente, como los de las prisiones, hace que las infecciones que se transmiten por el aire, por ejemplo, la rubeola, puedan propagarse en su interior a gran velocidad.</a:t>
            </a:r>
          </a:p>
          <a:p>
            <a:pPr marL="0" lvl="0" indent="0" algn="l" rtl="0">
              <a:lnSpc>
                <a:spcPct val="115000"/>
              </a:lnSpc>
              <a:spcBef>
                <a:spcPts val="1200"/>
              </a:spcBef>
              <a:spcAft>
                <a:spcPts val="0"/>
              </a:spcAft>
              <a:buSzPts val="1800"/>
              <a:buNone/>
            </a:pPr>
            <a:r>
              <a:rPr lang="es-ES" sz="1000" b="1" noProof="0" dirty="0"/>
              <a:t>¿Qué vacunas existen contra la rubeola? </a:t>
            </a:r>
            <a:r>
              <a:rPr lang="es-ES" sz="1000" noProof="0" dirty="0"/>
              <a:t>La vacuna contra la rubeola se administra habitualmente junto con la vacuna contra el sarampión y la parotiditis en la conocida como vacuna triple vírica.</a:t>
            </a:r>
          </a:p>
          <a:p>
            <a:pPr marL="0" lvl="0" indent="0" algn="l" rtl="0">
              <a:lnSpc>
                <a:spcPct val="115000"/>
              </a:lnSpc>
              <a:spcBef>
                <a:spcPts val="1200"/>
              </a:spcBef>
              <a:spcAft>
                <a:spcPts val="0"/>
              </a:spcAft>
              <a:buSzPts val="1800"/>
              <a:buNone/>
            </a:pPr>
            <a:r>
              <a:rPr lang="es-ES" sz="1000" b="1" noProof="0" dirty="0"/>
              <a:t>¿Es eficaz la vacuna?</a:t>
            </a:r>
            <a:r>
              <a:rPr lang="es-ES" sz="1000" noProof="0" dirty="0"/>
              <a:t> La vacuna tiene una eficacia de aproximadamente un 89 % en la prevención de la rubeola. El calendario de vacunación de la triple vírica habitualmente exige dos dosis.</a:t>
            </a:r>
          </a:p>
          <a:p>
            <a:pPr marL="0" lvl="0" indent="0" algn="l" rtl="0">
              <a:lnSpc>
                <a:spcPct val="115000"/>
              </a:lnSpc>
              <a:spcBef>
                <a:spcPts val="1200"/>
              </a:spcBef>
              <a:spcAft>
                <a:spcPts val="1200"/>
              </a:spcAft>
              <a:buSzPts val="1800"/>
              <a:buNone/>
            </a:pPr>
            <a:r>
              <a:rPr lang="es-ES" sz="1000" b="1" noProof="0" dirty="0"/>
              <a:t>¿Es segura la vacuna?</a:t>
            </a:r>
            <a:r>
              <a:rPr lang="es-ES" sz="1000" noProof="0" dirty="0"/>
              <a:t> La vacuna triple vírica es una vacuna muy segura. Entre los efectos secundarios habituales se incluyen irritación, rigidez o inflamación en la zona del pinchazo, y, muy raramente, dolor articular e inflamación (un 1 % de los casos) de carácter temporal. No se ha informado de efectos secundarios graves de la vacuna triple vírica diferentes de las reacciones alérgicas graves (anafilaxis), que son extremadamente raras (se estima que una entre un millón). </a:t>
            </a:r>
          </a:p>
        </p:txBody>
      </p:sp>
      <p:sp>
        <p:nvSpPr>
          <p:cNvPr id="1305" name="Google Shape;1305;p127"/>
          <p:cNvSpPr/>
          <p:nvPr/>
        </p:nvSpPr>
        <p:spPr>
          <a:xfrm>
            <a:off x="1328700" y="3962875"/>
            <a:ext cx="6371700" cy="729000"/>
          </a:xfrm>
          <a:prstGeom prst="rect">
            <a:avLst/>
          </a:prstGeom>
          <a:solidFill>
            <a:srgbClr val="D9D2E9"/>
          </a:solidFill>
          <a:ln>
            <a:noFill/>
          </a:ln>
        </p:spPr>
        <p:txBody>
          <a:bodyPr spcFirstLastPara="1" wrap="square" lIns="91425" tIns="91425" rIns="91425" bIns="91425" anchor="ctr" anchorCtr="0">
            <a:noAutofit/>
          </a:bodyPr>
          <a:lstStyle/>
          <a:p>
            <a:pPr lvl="0">
              <a:buSzPts val="1000"/>
            </a:pPr>
            <a:r>
              <a:rPr lang="es-ES" sz="1000" i="1" dirty="0"/>
              <a:t>La rubeola se conoce también como el «sarampión alemán» en algunos contextos, no por su asociación con Alemania, sino porque la palabra «alemán» viene de </a:t>
            </a:r>
            <a:r>
              <a:rPr lang="es-ES" sz="1000" dirty="0" err="1"/>
              <a:t>germanus</a:t>
            </a:r>
            <a:r>
              <a:rPr lang="es-ES" sz="1000" i="1" dirty="0"/>
              <a:t>, que significa «hermano» (similar). La erupción de la rubeola es parecida a la del sarampión, pero se trata de enfermedades diferentes</a:t>
            </a:r>
            <a:r>
              <a:rPr lang="en" sz="1000" b="0" i="1" u="none" strike="noStrike" cap="none" dirty="0">
                <a:solidFill>
                  <a:srgbClr val="000000"/>
                </a:solidFill>
                <a:latin typeface="Arial"/>
                <a:ea typeface="Arial"/>
                <a:cs typeface="Arial"/>
                <a:sym typeface="Arial"/>
              </a:rPr>
              <a:t>. </a:t>
            </a:r>
            <a:endParaRPr sz="1000" b="0" i="1" u="none" strike="noStrike" cap="none" dirty="0">
              <a:solidFill>
                <a:srgbClr val="000000"/>
              </a:solidFill>
              <a:latin typeface="Arial"/>
              <a:ea typeface="Arial"/>
              <a:cs typeface="Arial"/>
              <a:sym typeface="Arial"/>
            </a:endParaRPr>
          </a:p>
        </p:txBody>
      </p:sp>
      <p:sp>
        <p:nvSpPr>
          <p:cNvPr id="1306" name="Google Shape;1306;p127"/>
          <p:cNvSpPr/>
          <p:nvPr/>
        </p:nvSpPr>
        <p:spPr>
          <a:xfrm>
            <a:off x="1264225" y="362450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1" i="0" u="none" strike="noStrike" cap="none" dirty="0">
                <a:solidFill>
                  <a:srgbClr val="000000"/>
                </a:solidFill>
                <a:latin typeface="Arial"/>
                <a:ea typeface="Arial"/>
                <a:cs typeface="Arial"/>
                <a:sym typeface="Arial"/>
              </a:rPr>
              <a:t>¿Sabía que...</a:t>
            </a:r>
            <a:r>
              <a:rPr lang="en" sz="1400" b="1" i="0" u="none" strike="noStrike" cap="none" dirty="0">
                <a:solidFill>
                  <a:srgbClr val="000000"/>
                </a:solidFill>
                <a:latin typeface="Arial"/>
                <a:ea typeface="Arial"/>
                <a:cs typeface="Arial"/>
                <a:sym typeface="Arial"/>
              </a:rPr>
              <a:t>?</a:t>
            </a:r>
            <a:endParaRPr sz="1400" b="1" i="0" u="none" strike="noStrike" cap="none" dirty="0">
              <a:solidFill>
                <a:srgbClr val="000000"/>
              </a:solidFill>
              <a:latin typeface="Arial"/>
              <a:ea typeface="Arial"/>
              <a:cs typeface="Arial"/>
              <a:sym typeface="Arial"/>
            </a:endParaRPr>
          </a:p>
        </p:txBody>
      </p:sp>
      <p:sp>
        <p:nvSpPr>
          <p:cNvPr id="1307" name="Google Shape;1307;p1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noProof="0" dirty="0"/>
              <a:t>Rubeola</a:t>
            </a:r>
          </a:p>
        </p:txBody>
      </p:sp>
      <p:sp>
        <p:nvSpPr>
          <p:cNvPr id="1308" name="Google Shape;1308;p127"/>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s-ES" sz="1500" b="1" noProof="0" dirty="0"/>
              <a:t>Capítulo 5.</a:t>
            </a:r>
            <a:r>
              <a:rPr lang="es-ES" sz="1500" noProof="0" dirty="0"/>
              <a:t> </a:t>
            </a:r>
            <a:r>
              <a:rPr lang="es-ES" sz="1500" b="1" noProof="0" dirty="0"/>
              <a:t>Triple Vírica</a:t>
            </a:r>
          </a:p>
        </p:txBody>
      </p:sp>
      <p:sp>
        <p:nvSpPr>
          <p:cNvPr id="1309" name="Google Shape;1309;p12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13"/>
        <p:cNvGrpSpPr/>
        <p:nvPr/>
      </p:nvGrpSpPr>
      <p:grpSpPr>
        <a:xfrm>
          <a:off x="0" y="0"/>
          <a:ext cx="0" cy="0"/>
          <a:chOff x="0" y="0"/>
          <a:chExt cx="0" cy="0"/>
        </a:xfrm>
      </p:grpSpPr>
      <p:sp>
        <p:nvSpPr>
          <p:cNvPr id="1314" name="Google Shape;1314;p1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6. Difteria, tosferina y tétanos </a:t>
            </a:r>
          </a:p>
        </p:txBody>
      </p:sp>
      <p:sp>
        <p:nvSpPr>
          <p:cNvPr id="1315" name="Google Shape;1315;p128"/>
          <p:cNvSpPr txBox="1">
            <a:spLocks noGrp="1"/>
          </p:cNvSpPr>
          <p:nvPr>
            <p:ph type="body" idx="1"/>
          </p:nvPr>
        </p:nvSpPr>
        <p:spPr>
          <a:xfrm>
            <a:off x="311700" y="1279900"/>
            <a:ext cx="8520600" cy="33561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SzPts val="1800"/>
              <a:buNone/>
            </a:pPr>
            <a:r>
              <a:rPr lang="es-ES" noProof="0" dirty="0"/>
              <a:t>La vacuna contra la difteria, la tosferina y el tétanos se administra a menudo en una vacuna combinada. Durante la infancia, otras vacunas como la de la </a:t>
            </a:r>
            <a:r>
              <a:rPr lang="es-ES" i="1" noProof="0" dirty="0"/>
              <a:t>Haemophilus influenzae</a:t>
            </a:r>
            <a:r>
              <a:rPr lang="es-ES" noProof="0" dirty="0"/>
              <a:t> (HIB), la de la hepatitis B y la de la polio pueden incorporarse también a la vacuna combinada.</a:t>
            </a:r>
          </a:p>
          <a:p>
            <a:pPr marL="0" lvl="0" indent="0" algn="l" rtl="0">
              <a:lnSpc>
                <a:spcPct val="115000"/>
              </a:lnSpc>
              <a:spcBef>
                <a:spcPts val="0"/>
              </a:spcBef>
              <a:spcAft>
                <a:spcPts val="0"/>
              </a:spcAft>
              <a:buSzPts val="1800"/>
              <a:buNone/>
            </a:pPr>
            <a:endParaRPr lang="es-ES" noProof="0" dirty="0"/>
          </a:p>
          <a:p>
            <a:pPr marL="0" lvl="0" indent="0" algn="l" rtl="0">
              <a:lnSpc>
                <a:spcPct val="115000"/>
              </a:lnSpc>
              <a:spcBef>
                <a:spcPts val="0"/>
              </a:spcBef>
              <a:spcAft>
                <a:spcPts val="0"/>
              </a:spcAft>
              <a:buSzPts val="1800"/>
              <a:buNone/>
            </a:pPr>
            <a:r>
              <a:rPr lang="es-ES" noProof="0" dirty="0"/>
              <a:t>La difteria y la tosferina pueden transmitirse fácilmente en el entorno de una prisión, dada la deficiente ventilación y la superpoblación de los espacios que existen en los centros penitenciarios. El tétanos puede contraerse fácilmente a través de agujas sin limpiar, o de heridas abiertas, algo que sucede con frecuencia en las prisiones.</a:t>
            </a:r>
          </a:p>
          <a:p>
            <a:pPr marL="0" lvl="0" indent="0" algn="l" rtl="0">
              <a:lnSpc>
                <a:spcPct val="115000"/>
              </a:lnSpc>
              <a:spcBef>
                <a:spcPts val="0"/>
              </a:spcBef>
              <a:spcAft>
                <a:spcPts val="0"/>
              </a:spcAft>
              <a:buSzPts val="1800"/>
              <a:buNone/>
            </a:pPr>
            <a:endParaRPr lang="es-ES" noProof="0" dirty="0"/>
          </a:p>
          <a:p>
            <a:pPr marL="0" lvl="0" indent="0" algn="l" rtl="0">
              <a:lnSpc>
                <a:spcPct val="115000"/>
              </a:lnSpc>
              <a:spcBef>
                <a:spcPts val="0"/>
              </a:spcBef>
              <a:spcAft>
                <a:spcPts val="0"/>
              </a:spcAft>
              <a:buSzPts val="1800"/>
              <a:buNone/>
            </a:pPr>
            <a:r>
              <a:rPr lang="es-ES" noProof="0" dirty="0"/>
              <a:t>A continuación aprenderemos más sobre estas enfermedades.</a:t>
            </a:r>
          </a:p>
        </p:txBody>
      </p:sp>
      <p:sp>
        <p:nvSpPr>
          <p:cNvPr id="1316" name="Google Shape;1316;p12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20"/>
        <p:cNvGrpSpPr/>
        <p:nvPr/>
      </p:nvGrpSpPr>
      <p:grpSpPr>
        <a:xfrm>
          <a:off x="0" y="0"/>
          <a:ext cx="0" cy="0"/>
          <a:chOff x="0" y="0"/>
          <a:chExt cx="0" cy="0"/>
        </a:xfrm>
      </p:grpSpPr>
      <p:sp>
        <p:nvSpPr>
          <p:cNvPr id="1321" name="Google Shape;1321;p129"/>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s-ES" sz="1520" b="1" noProof="0" dirty="0"/>
              <a:t>Capítulo 6. Difteria, tétanos y tosferina</a:t>
            </a:r>
          </a:p>
        </p:txBody>
      </p:sp>
      <p:sp>
        <p:nvSpPr>
          <p:cNvPr id="1322" name="Google Shape;1322;p129"/>
          <p:cNvSpPr txBox="1">
            <a:spLocks noGrp="1"/>
          </p:cNvSpPr>
          <p:nvPr>
            <p:ph type="body" idx="1"/>
          </p:nvPr>
        </p:nvSpPr>
        <p:spPr>
          <a:xfrm>
            <a:off x="311700" y="2994400"/>
            <a:ext cx="8520600" cy="20196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Clr>
                <a:schemeClr val="dk1"/>
              </a:buClr>
              <a:buSzPct val="100000"/>
              <a:buFont typeface="Arial"/>
              <a:buNone/>
            </a:pPr>
            <a:r>
              <a:rPr lang="es-ES" sz="1100" b="1" noProof="0" dirty="0">
                <a:solidFill>
                  <a:srgbClr val="000000"/>
                </a:solidFill>
              </a:rPr>
              <a:t>La enfermedad</a:t>
            </a:r>
            <a:r>
              <a:rPr lang="es-ES" sz="1100" b="1" noProof="0" dirty="0">
                <a:solidFill>
                  <a:schemeClr val="dk1"/>
                </a:solidFill>
              </a:rPr>
              <a:t>:</a:t>
            </a:r>
            <a:r>
              <a:rPr lang="es-ES" sz="1000" noProof="0" dirty="0">
                <a:solidFill>
                  <a:schemeClr val="dk1"/>
                </a:solidFill>
              </a:rPr>
              <a:t> difteria.</a:t>
            </a:r>
            <a:endParaRPr lang="es-ES" sz="1100" b="1" noProof="0" dirty="0">
              <a:solidFill>
                <a:schemeClr val="dk1"/>
              </a:solidFill>
            </a:endParaRPr>
          </a:p>
          <a:p>
            <a:pPr marL="0" lvl="0" indent="0" algn="l" rtl="0">
              <a:lnSpc>
                <a:spcPct val="115000"/>
              </a:lnSpc>
              <a:spcBef>
                <a:spcPts val="1200"/>
              </a:spcBef>
              <a:spcAft>
                <a:spcPts val="0"/>
              </a:spcAft>
              <a:buSzPct val="176904"/>
              <a:buNone/>
            </a:pPr>
            <a:r>
              <a:rPr lang="es-ES" sz="1100" b="1" noProof="0" dirty="0">
                <a:solidFill>
                  <a:schemeClr val="dk1"/>
                </a:solidFill>
              </a:rPr>
              <a:t>Lo que la provoca:</a:t>
            </a:r>
            <a:r>
              <a:rPr lang="es-ES" sz="1000" noProof="0" dirty="0">
                <a:solidFill>
                  <a:schemeClr val="dk1"/>
                </a:solidFill>
              </a:rPr>
              <a:t> una bacteria llamada</a:t>
            </a:r>
            <a:r>
              <a:rPr lang="es-ES" sz="1000" i="1" noProof="0" dirty="0">
                <a:solidFill>
                  <a:schemeClr val="dk1"/>
                </a:solidFill>
              </a:rPr>
              <a:t> Corynebacterium difteriae.</a:t>
            </a:r>
            <a:endParaRPr lang="es-ES" sz="1000" noProof="0" dirty="0">
              <a:solidFill>
                <a:schemeClr val="dk1"/>
              </a:solidFill>
            </a:endParaRPr>
          </a:p>
          <a:p>
            <a:pPr marL="0" lvl="0" indent="0" algn="l" rtl="0">
              <a:lnSpc>
                <a:spcPct val="115000"/>
              </a:lnSpc>
              <a:spcBef>
                <a:spcPts val="1200"/>
              </a:spcBef>
              <a:spcAft>
                <a:spcPts val="0"/>
              </a:spcAft>
              <a:buSzPct val="176904"/>
              <a:buNone/>
            </a:pPr>
            <a:r>
              <a:rPr lang="es-ES" sz="1100" b="1" noProof="0" dirty="0">
                <a:solidFill>
                  <a:schemeClr val="dk1"/>
                </a:solidFill>
              </a:rPr>
              <a:t>Lo que se siente:</a:t>
            </a:r>
            <a:r>
              <a:rPr lang="es-ES" sz="1000" noProof="0" dirty="0">
                <a:solidFill>
                  <a:schemeClr val="dk1"/>
                </a:solidFill>
              </a:rPr>
              <a:t> las personas que enferman de difteria pueden sufrir fiebre alta, irritación de garganta, inflamación de las glándulas del cuello, dificultad para respirar y para tragar, y una gruesa capa gris-blanquecina en la garganta, la nariz y la lengua. La difteria también puede ocasionar ampollas y úlceras con pus.</a:t>
            </a:r>
          </a:p>
          <a:p>
            <a:pPr marL="0" lvl="0" indent="0" algn="l" rtl="0">
              <a:lnSpc>
                <a:spcPct val="115000"/>
              </a:lnSpc>
              <a:spcBef>
                <a:spcPts val="1200"/>
              </a:spcBef>
              <a:spcAft>
                <a:spcPts val="0"/>
              </a:spcAft>
              <a:buSzPct val="176904"/>
              <a:buNone/>
            </a:pPr>
            <a:r>
              <a:rPr lang="es-ES" sz="1100" b="1" noProof="0" dirty="0">
                <a:solidFill>
                  <a:schemeClr val="dk1"/>
                </a:solidFill>
              </a:rPr>
              <a:t>La enfermedad agravada:</a:t>
            </a:r>
            <a:r>
              <a:rPr lang="es-ES" sz="1000" noProof="0" dirty="0">
                <a:solidFill>
                  <a:schemeClr val="dk1"/>
                </a:solidFill>
              </a:rPr>
              <a:t> las personas que enferman gravemente de difteria pueden sufrir parálisis, que resulta en dificultad para respirar y tragar. En estos casos, la difteria puede ser mortal. </a:t>
            </a:r>
          </a:p>
          <a:p>
            <a:pPr marL="0" lvl="0" indent="0" algn="l" rtl="0">
              <a:lnSpc>
                <a:spcPct val="115000"/>
              </a:lnSpc>
              <a:spcBef>
                <a:spcPts val="1200"/>
              </a:spcBef>
              <a:spcAft>
                <a:spcPts val="1200"/>
              </a:spcAft>
              <a:buSzPct val="176904"/>
              <a:buNone/>
            </a:pPr>
            <a:r>
              <a:rPr lang="es-ES" sz="1100" b="1" noProof="0" dirty="0">
                <a:solidFill>
                  <a:schemeClr val="dk1"/>
                </a:solidFill>
              </a:rPr>
              <a:t>Cómo se propaga la enfermedad:</a:t>
            </a:r>
            <a:r>
              <a:rPr lang="es-ES" sz="1000" noProof="0" dirty="0">
                <a:solidFill>
                  <a:schemeClr val="dk1"/>
                </a:solidFill>
              </a:rPr>
              <a:t> la difteria se propaga a través de toses y estornudos, y compartiendo vasos, platos, cubiertos o prendas de vestir y ropa de cama con una persona infectada.</a:t>
            </a:r>
          </a:p>
        </p:txBody>
      </p:sp>
      <p:sp>
        <p:nvSpPr>
          <p:cNvPr id="1323" name="Google Shape;1323;p12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pic>
        <p:nvPicPr>
          <p:cNvPr id="1324" name="Google Shape;1324;p129"/>
          <p:cNvPicPr preferRelativeResize="0"/>
          <p:nvPr/>
        </p:nvPicPr>
        <p:blipFill rotWithShape="1">
          <a:blip r:embed="rId3">
            <a:alphaModFix/>
          </a:blip>
          <a:srcRect/>
          <a:stretch/>
        </p:blipFill>
        <p:spPr>
          <a:xfrm>
            <a:off x="1556475" y="1017725"/>
            <a:ext cx="1824275" cy="1824275"/>
          </a:xfrm>
          <a:prstGeom prst="rect">
            <a:avLst/>
          </a:prstGeom>
          <a:noFill/>
          <a:ln>
            <a:noFill/>
          </a:ln>
        </p:spPr>
      </p:pic>
      <p:pic>
        <p:nvPicPr>
          <p:cNvPr id="1325" name="Google Shape;1325;p129"/>
          <p:cNvPicPr preferRelativeResize="0"/>
          <p:nvPr/>
        </p:nvPicPr>
        <p:blipFill rotWithShape="1">
          <a:blip r:embed="rId4">
            <a:alphaModFix/>
          </a:blip>
          <a:srcRect/>
          <a:stretch/>
        </p:blipFill>
        <p:spPr>
          <a:xfrm>
            <a:off x="4186250" y="1017725"/>
            <a:ext cx="1472870" cy="1824274"/>
          </a:xfrm>
          <a:prstGeom prst="rect">
            <a:avLst/>
          </a:prstGeom>
          <a:noFill/>
          <a:ln>
            <a:noFill/>
          </a:ln>
        </p:spPr>
      </p:pic>
      <p:sp>
        <p:nvSpPr>
          <p:cNvPr id="1326" name="Google Shape;1326;p129"/>
          <p:cNvSpPr txBox="1"/>
          <p:nvPr/>
        </p:nvSpPr>
        <p:spPr>
          <a:xfrm>
            <a:off x="3720450" y="372713"/>
            <a:ext cx="1703100"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dirty="0">
                <a:solidFill>
                  <a:schemeClr val="dk1"/>
                </a:solidFill>
                <a:latin typeface="Arial"/>
                <a:ea typeface="Arial"/>
                <a:cs typeface="Arial"/>
                <a:sym typeface="Arial"/>
              </a:rPr>
              <a:t>Difteria</a:t>
            </a:r>
            <a:endParaRPr sz="2000" b="1" i="0" u="none" strike="noStrike" cap="none" dirty="0">
              <a:solidFill>
                <a:schemeClr val="dk1"/>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30"/>
        <p:cNvGrpSpPr/>
        <p:nvPr/>
      </p:nvGrpSpPr>
      <p:grpSpPr>
        <a:xfrm>
          <a:off x="0" y="0"/>
          <a:ext cx="0" cy="0"/>
          <a:chOff x="0" y="0"/>
          <a:chExt cx="0" cy="0"/>
        </a:xfrm>
      </p:grpSpPr>
      <p:sp>
        <p:nvSpPr>
          <p:cNvPr id="1331" name="Google Shape;1331;p130"/>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s-ES" sz="1100" b="1" noProof="0" dirty="0">
                <a:solidFill>
                  <a:schemeClr val="dk1"/>
                </a:solidFill>
              </a:rPr>
              <a:t>¿Quién puede contagiarse?</a:t>
            </a:r>
            <a:r>
              <a:rPr lang="es-ES" sz="1000" noProof="0" dirty="0">
                <a:solidFill>
                  <a:schemeClr val="dk1"/>
                </a:solidFill>
              </a:rPr>
              <a:t> Las personas que viven en condiciones higiénicas deficientes y aquellas sin vacunar son las que mayor riesgo presentan de contraer difteria.</a:t>
            </a:r>
          </a:p>
          <a:p>
            <a:pPr marL="0" lvl="0" indent="0" algn="l" rtl="0">
              <a:lnSpc>
                <a:spcPct val="115000"/>
              </a:lnSpc>
              <a:spcBef>
                <a:spcPts val="1200"/>
              </a:spcBef>
              <a:spcAft>
                <a:spcPts val="0"/>
              </a:spcAft>
              <a:buClr>
                <a:schemeClr val="dk1"/>
              </a:buClr>
              <a:buSzPts val="1100"/>
              <a:buFont typeface="Arial"/>
              <a:buNone/>
            </a:pPr>
            <a:r>
              <a:rPr lang="es-ES" sz="1100" b="1" noProof="0" dirty="0">
                <a:solidFill>
                  <a:schemeClr val="dk1"/>
                </a:solidFill>
              </a:rPr>
              <a:t>¿Por qué es importante en los centros penitenciarios?</a:t>
            </a:r>
            <a:r>
              <a:rPr lang="es-ES" sz="1000" noProof="0" dirty="0">
                <a:solidFill>
                  <a:schemeClr val="dk1"/>
                </a:solidFill>
              </a:rPr>
              <a:t> La convivencia en espacios reducidos (como compartiendo celda) y con una deficiente ventilación, como los de las cárceles hace que las infecciones que se transmiten por el aire, como la difteria, puedan propagarse en su interior a gran velocidad.</a:t>
            </a:r>
          </a:p>
          <a:p>
            <a:pPr marL="0" lvl="0" indent="0" algn="l" rtl="0">
              <a:lnSpc>
                <a:spcPct val="115000"/>
              </a:lnSpc>
              <a:spcBef>
                <a:spcPts val="1200"/>
              </a:spcBef>
              <a:spcAft>
                <a:spcPts val="0"/>
              </a:spcAft>
              <a:buClr>
                <a:schemeClr val="dk1"/>
              </a:buClr>
              <a:buSzPts val="1100"/>
              <a:buFont typeface="Arial"/>
              <a:buNone/>
            </a:pPr>
            <a:r>
              <a:rPr lang="es-ES" sz="1100" b="1" noProof="0" dirty="0">
                <a:solidFill>
                  <a:schemeClr val="dk1"/>
                </a:solidFill>
              </a:rPr>
              <a:t>¿Qué vacunas existen contra la difteria?</a:t>
            </a:r>
            <a:r>
              <a:rPr lang="es-ES" sz="1000" b="1" noProof="0" dirty="0">
                <a:solidFill>
                  <a:schemeClr val="dk1"/>
                </a:solidFill>
              </a:rPr>
              <a:t> </a:t>
            </a:r>
            <a:r>
              <a:rPr lang="es-ES" sz="1000" noProof="0" dirty="0">
                <a:solidFill>
                  <a:schemeClr val="dk1"/>
                </a:solidFill>
              </a:rPr>
              <a:t>La vacuna contra la difteria se administra casi siempre en combinación con la del tétanos. También puede administrarse en la misma inyección que la vacuna contra la polio, el tétanos, la </a:t>
            </a:r>
            <a:r>
              <a:rPr lang="es-ES" sz="1000" i="1" noProof="0" dirty="0">
                <a:solidFill>
                  <a:schemeClr val="dk1"/>
                </a:solidFill>
              </a:rPr>
              <a:t>Haemophilus influenzae</a:t>
            </a:r>
            <a:r>
              <a:rPr lang="es-ES" sz="1000" noProof="0" dirty="0">
                <a:solidFill>
                  <a:schemeClr val="dk1"/>
                </a:solidFill>
              </a:rPr>
              <a:t> y la hepatitis B. </a:t>
            </a:r>
          </a:p>
          <a:p>
            <a:pPr marL="0" lvl="0" indent="0" algn="l" rtl="0">
              <a:lnSpc>
                <a:spcPct val="115000"/>
              </a:lnSpc>
              <a:spcBef>
                <a:spcPts val="1200"/>
              </a:spcBef>
              <a:spcAft>
                <a:spcPts val="0"/>
              </a:spcAft>
              <a:buSzPts val="1800"/>
              <a:buNone/>
            </a:pPr>
            <a:r>
              <a:rPr lang="es-ES" sz="1100" b="1" noProof="0" dirty="0">
                <a:solidFill>
                  <a:schemeClr val="dk1"/>
                </a:solidFill>
              </a:rPr>
              <a:t>¿Es eficaz la vacuna?</a:t>
            </a:r>
            <a:r>
              <a:rPr lang="es-ES" sz="1000" noProof="0" dirty="0">
                <a:solidFill>
                  <a:schemeClr val="dk1"/>
                </a:solidFill>
              </a:rPr>
              <a:t> La vacuna tiene una eficacia de aproximadamente el 97 % a la hora de prevenir la difteria. La vacuna contra la difteria requiere dosis de recuerdo para mantener la protección.</a:t>
            </a:r>
          </a:p>
          <a:p>
            <a:pPr marL="0" lvl="0" indent="0" algn="l" rtl="0">
              <a:lnSpc>
                <a:spcPct val="115000"/>
              </a:lnSpc>
              <a:spcBef>
                <a:spcPts val="1200"/>
              </a:spcBef>
              <a:spcAft>
                <a:spcPts val="1200"/>
              </a:spcAft>
              <a:buSzPts val="1800"/>
              <a:buNone/>
            </a:pPr>
            <a:r>
              <a:rPr lang="es-ES" sz="1100" b="1" noProof="0" dirty="0">
                <a:solidFill>
                  <a:schemeClr val="dk1"/>
                </a:solidFill>
              </a:rPr>
              <a:t>¿Es segura la vacuna? </a:t>
            </a:r>
            <a:r>
              <a:rPr lang="es-ES" sz="1000" noProof="0" dirty="0">
                <a:solidFill>
                  <a:schemeClr val="dk1"/>
                </a:solidFill>
              </a:rPr>
              <a:t>La vacuna contra la difteria es muy segura. Entre los efectos secundarios habituales se incluyen irritación en la zona del pinchazo, o incluso pequeños bultos no dolorosos que desaparecen con el tiempo. Los efectos secundarios graves, que pueden producirse como reacción a cualquier vacuna, incluyen reacciones alérgicas graves, con dificultad para respirar. Son extraordinariamente raros (1 en 1 000 000).</a:t>
            </a:r>
          </a:p>
        </p:txBody>
      </p:sp>
      <p:sp>
        <p:nvSpPr>
          <p:cNvPr id="1332" name="Google Shape;1332;p13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1333" name="Google Shape;1333;p130"/>
          <p:cNvSpPr/>
          <p:nvPr/>
        </p:nvSpPr>
        <p:spPr>
          <a:xfrm>
            <a:off x="1332046" y="4358456"/>
            <a:ext cx="6371700" cy="5727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i="1" dirty="0"/>
              <a:t>En algunos países, la difteria es rara a día de hoy gracias a las elevadas tasas de vacunación; sin embargo, se siguen produciendo brotes con regularidad, especiamente en entornos cerrados como los centros de detención</a:t>
            </a:r>
            <a:r>
              <a:rPr lang="en" sz="1000" b="0" i="1" u="none" strike="noStrike" cap="none" dirty="0">
                <a:solidFill>
                  <a:srgbClr val="000000"/>
                </a:solidFill>
                <a:latin typeface="Arial"/>
                <a:ea typeface="Arial"/>
                <a:cs typeface="Arial"/>
                <a:sym typeface="Arial"/>
              </a:rPr>
              <a:t>.</a:t>
            </a:r>
            <a:endParaRPr sz="1000" b="0" i="1" u="none" strike="noStrike" cap="none" dirty="0">
              <a:solidFill>
                <a:srgbClr val="000000"/>
              </a:solidFill>
              <a:latin typeface="Arial"/>
              <a:ea typeface="Arial"/>
              <a:cs typeface="Arial"/>
              <a:sym typeface="Arial"/>
            </a:endParaRPr>
          </a:p>
        </p:txBody>
      </p:sp>
      <p:sp>
        <p:nvSpPr>
          <p:cNvPr id="1334" name="Google Shape;1334;p130"/>
          <p:cNvSpPr/>
          <p:nvPr/>
        </p:nvSpPr>
        <p:spPr>
          <a:xfrm>
            <a:off x="1293450" y="3976949"/>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1" i="0" u="none" strike="noStrike" cap="none" dirty="0">
                <a:solidFill>
                  <a:srgbClr val="000000"/>
                </a:solidFill>
                <a:latin typeface="Arial"/>
                <a:ea typeface="Arial"/>
                <a:cs typeface="Arial"/>
                <a:sym typeface="Arial"/>
              </a:rPr>
              <a:t>¿Sabía que...</a:t>
            </a:r>
            <a:r>
              <a:rPr lang="en" sz="1400" b="1" i="0" u="none" strike="noStrike" cap="none" dirty="0">
                <a:solidFill>
                  <a:srgbClr val="000000"/>
                </a:solidFill>
                <a:latin typeface="Arial"/>
                <a:ea typeface="Arial"/>
                <a:cs typeface="Arial"/>
                <a:sym typeface="Arial"/>
              </a:rPr>
              <a:t>?</a:t>
            </a:r>
            <a:endParaRPr sz="1400" b="1" i="0" u="none" strike="noStrike" cap="none" dirty="0">
              <a:solidFill>
                <a:srgbClr val="000000"/>
              </a:solidFill>
              <a:latin typeface="Arial"/>
              <a:ea typeface="Arial"/>
              <a:cs typeface="Arial"/>
              <a:sym typeface="Arial"/>
            </a:endParaRPr>
          </a:p>
        </p:txBody>
      </p:sp>
      <p:sp>
        <p:nvSpPr>
          <p:cNvPr id="1335" name="Google Shape;1335;p130"/>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s-ES" sz="1520" b="1" noProof="0" dirty="0"/>
              <a:t>Capítulo 6. Difteria, tétanos y tosferina</a:t>
            </a:r>
          </a:p>
        </p:txBody>
      </p:sp>
      <p:sp>
        <p:nvSpPr>
          <p:cNvPr id="1336" name="Google Shape;1336;p130"/>
          <p:cNvSpPr txBox="1"/>
          <p:nvPr/>
        </p:nvSpPr>
        <p:spPr>
          <a:xfrm>
            <a:off x="3720450" y="372713"/>
            <a:ext cx="1703100"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dirty="0">
                <a:solidFill>
                  <a:schemeClr val="dk1"/>
                </a:solidFill>
                <a:latin typeface="Arial"/>
                <a:ea typeface="Arial"/>
                <a:cs typeface="Arial"/>
                <a:sym typeface="Arial"/>
              </a:rPr>
              <a:t>Difteria</a:t>
            </a:r>
            <a:endParaRPr sz="2000" b="1" i="0" u="none" strike="noStrike" cap="none" dirty="0">
              <a:solidFill>
                <a:schemeClr val="dk1"/>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40"/>
        <p:cNvGrpSpPr/>
        <p:nvPr/>
      </p:nvGrpSpPr>
      <p:grpSpPr>
        <a:xfrm>
          <a:off x="0" y="0"/>
          <a:ext cx="0" cy="0"/>
          <a:chOff x="0" y="0"/>
          <a:chExt cx="0" cy="0"/>
        </a:xfrm>
      </p:grpSpPr>
      <p:sp>
        <p:nvSpPr>
          <p:cNvPr id="1341" name="Google Shape;1341;p131"/>
          <p:cNvSpPr txBox="1">
            <a:spLocks noGrp="1"/>
          </p:cNvSpPr>
          <p:nvPr>
            <p:ph type="body" idx="1"/>
          </p:nvPr>
        </p:nvSpPr>
        <p:spPr>
          <a:xfrm>
            <a:off x="311700" y="2571750"/>
            <a:ext cx="8520600" cy="2442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s-ES" sz="1100" b="1" noProof="0" dirty="0"/>
              <a:t>Enfermedad:</a:t>
            </a:r>
            <a:r>
              <a:rPr lang="es-ES" sz="1000" b="1" noProof="0" dirty="0"/>
              <a:t> </a:t>
            </a:r>
            <a:r>
              <a:rPr lang="es-ES" sz="1000" noProof="0" dirty="0"/>
              <a:t>tosferina (a veces conocida como pertussis)</a:t>
            </a:r>
          </a:p>
          <a:p>
            <a:pPr marL="0" lvl="0" indent="0" algn="l" rtl="0">
              <a:lnSpc>
                <a:spcPct val="115000"/>
              </a:lnSpc>
              <a:spcBef>
                <a:spcPts val="1200"/>
              </a:spcBef>
              <a:spcAft>
                <a:spcPts val="0"/>
              </a:spcAft>
              <a:buSzPts val="1800"/>
              <a:buNone/>
            </a:pPr>
            <a:r>
              <a:rPr lang="es-ES" sz="1100" b="1" noProof="0" dirty="0"/>
              <a:t>Lo que la provoca:</a:t>
            </a:r>
            <a:r>
              <a:rPr lang="es-ES" sz="1000" noProof="0" dirty="0"/>
              <a:t> una bacteria llamada</a:t>
            </a:r>
            <a:r>
              <a:rPr lang="es-ES" sz="1000" i="1" noProof="0" dirty="0"/>
              <a:t> Bordetella pertussis.</a:t>
            </a:r>
          </a:p>
          <a:p>
            <a:pPr marL="0" lvl="0" indent="0" algn="l" rtl="0">
              <a:lnSpc>
                <a:spcPct val="115000"/>
              </a:lnSpc>
              <a:spcBef>
                <a:spcPts val="1200"/>
              </a:spcBef>
              <a:spcAft>
                <a:spcPts val="0"/>
              </a:spcAft>
              <a:buSzPts val="1800"/>
              <a:buNone/>
            </a:pPr>
            <a:r>
              <a:rPr lang="es-ES" sz="1100" b="1" noProof="0" dirty="0"/>
              <a:t>Lo que se siente:</a:t>
            </a:r>
            <a:r>
              <a:rPr lang="es-ES" sz="1000" noProof="0" dirty="0"/>
              <a:t> las personas que enferman de tosferina pueden presentar tos, estornudos y secreción nasal. La tosferina provoca a menudo fuertes ataques de tos, que pueden derivar en náuseas o vómitos.</a:t>
            </a:r>
          </a:p>
          <a:p>
            <a:pPr marL="0" lvl="0" indent="0" algn="l" rtl="0">
              <a:lnSpc>
                <a:spcPct val="115000"/>
              </a:lnSpc>
              <a:spcBef>
                <a:spcPts val="1200"/>
              </a:spcBef>
              <a:spcAft>
                <a:spcPts val="0"/>
              </a:spcAft>
              <a:buSzPts val="1800"/>
              <a:buNone/>
            </a:pPr>
            <a:r>
              <a:rPr lang="es-ES" sz="1100" b="1" noProof="0" dirty="0"/>
              <a:t>La enfermedad agravada:</a:t>
            </a:r>
            <a:r>
              <a:rPr lang="es-ES" sz="1100" b="1" noProof="0" dirty="0">
                <a:solidFill>
                  <a:schemeClr val="dk1"/>
                </a:solidFill>
              </a:rPr>
              <a:t> </a:t>
            </a:r>
            <a:r>
              <a:rPr lang="es-ES" sz="1000" noProof="0" dirty="0"/>
              <a:t>las</a:t>
            </a:r>
            <a:r>
              <a:rPr lang="es-ES" sz="1000" noProof="0" dirty="0">
                <a:solidFill>
                  <a:schemeClr val="dk1"/>
                </a:solidFill>
              </a:rPr>
              <a:t> </a:t>
            </a:r>
            <a:r>
              <a:rPr lang="es-ES" sz="1000" noProof="0" dirty="0"/>
              <a:t>personas que enferman gravemente de tosferina pueden tener problemas respiratorios, desarrollar neumonía o sufrir daños cerebrales. En estos casos, la tosferina puede ser mortal. </a:t>
            </a:r>
          </a:p>
          <a:p>
            <a:pPr marL="0" lvl="0" indent="0" algn="l" rtl="0">
              <a:lnSpc>
                <a:spcPct val="115000"/>
              </a:lnSpc>
              <a:spcBef>
                <a:spcPts val="1200"/>
              </a:spcBef>
              <a:spcAft>
                <a:spcPts val="1200"/>
              </a:spcAft>
              <a:buSzPts val="1800"/>
              <a:buNone/>
            </a:pPr>
            <a:r>
              <a:rPr lang="es-ES" sz="1100" b="1" noProof="0" dirty="0"/>
              <a:t>Cómo se propaga la enfermedad:</a:t>
            </a:r>
            <a:r>
              <a:rPr lang="es-ES" sz="1000" noProof="0" dirty="0"/>
              <a:t> la tosferina se propaga por el contacto con la tos o los estornudos de una persona infectada. </a:t>
            </a:r>
          </a:p>
        </p:txBody>
      </p:sp>
      <p:sp>
        <p:nvSpPr>
          <p:cNvPr id="1342" name="Google Shape;1342;p131"/>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s-ES" sz="1520" b="1" noProof="0" dirty="0"/>
              <a:t>Capítulo 6. Difteria, tétanos y tosferina</a:t>
            </a:r>
          </a:p>
        </p:txBody>
      </p:sp>
      <p:sp>
        <p:nvSpPr>
          <p:cNvPr id="1343" name="Google Shape;1343;p131"/>
          <p:cNvSpPr txBox="1"/>
          <p:nvPr/>
        </p:nvSpPr>
        <p:spPr>
          <a:xfrm>
            <a:off x="3438650" y="400200"/>
            <a:ext cx="2828100"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dirty="0">
                <a:solidFill>
                  <a:schemeClr val="dk1"/>
                </a:solidFill>
                <a:latin typeface="Arial"/>
                <a:ea typeface="Arial"/>
                <a:cs typeface="Arial"/>
                <a:sym typeface="Arial"/>
              </a:rPr>
              <a:t>Tosferina</a:t>
            </a:r>
            <a:endParaRPr sz="2000" b="1" i="0" u="none" strike="noStrike" cap="none" dirty="0">
              <a:solidFill>
                <a:schemeClr val="dk1"/>
              </a:solidFill>
              <a:latin typeface="Arial"/>
              <a:ea typeface="Arial"/>
              <a:cs typeface="Arial"/>
              <a:sym typeface="Arial"/>
            </a:endParaRPr>
          </a:p>
        </p:txBody>
      </p:sp>
      <p:pic>
        <p:nvPicPr>
          <p:cNvPr id="1344" name="Google Shape;1344;p131"/>
          <p:cNvPicPr preferRelativeResize="0"/>
          <p:nvPr/>
        </p:nvPicPr>
        <p:blipFill rotWithShape="1">
          <a:blip r:embed="rId3">
            <a:alphaModFix/>
          </a:blip>
          <a:srcRect/>
          <a:stretch/>
        </p:blipFill>
        <p:spPr>
          <a:xfrm>
            <a:off x="2877250" y="964425"/>
            <a:ext cx="1990725" cy="1535701"/>
          </a:xfrm>
          <a:prstGeom prst="rect">
            <a:avLst/>
          </a:prstGeom>
          <a:noFill/>
          <a:ln>
            <a:noFill/>
          </a:ln>
        </p:spPr>
      </p:pic>
      <p:pic>
        <p:nvPicPr>
          <p:cNvPr id="1345" name="Google Shape;1345;p131"/>
          <p:cNvPicPr preferRelativeResize="0"/>
          <p:nvPr/>
        </p:nvPicPr>
        <p:blipFill rotWithShape="1">
          <a:blip r:embed="rId4">
            <a:alphaModFix/>
          </a:blip>
          <a:srcRect/>
          <a:stretch/>
        </p:blipFill>
        <p:spPr>
          <a:xfrm>
            <a:off x="5064575" y="964425"/>
            <a:ext cx="1202170" cy="1535699"/>
          </a:xfrm>
          <a:prstGeom prst="rect">
            <a:avLst/>
          </a:prstGeom>
          <a:noFill/>
          <a:ln>
            <a:noFill/>
          </a:ln>
        </p:spPr>
      </p:pic>
      <p:sp>
        <p:nvSpPr>
          <p:cNvPr id="1346" name="Google Shape;1346;p13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50"/>
        <p:cNvGrpSpPr/>
        <p:nvPr/>
      </p:nvGrpSpPr>
      <p:grpSpPr>
        <a:xfrm>
          <a:off x="0" y="0"/>
          <a:ext cx="0" cy="0"/>
          <a:chOff x="0" y="0"/>
          <a:chExt cx="0" cy="0"/>
        </a:xfrm>
      </p:grpSpPr>
      <p:sp>
        <p:nvSpPr>
          <p:cNvPr id="1351" name="Google Shape;1351;p132"/>
          <p:cNvSpPr txBox="1">
            <a:spLocks noGrp="1"/>
          </p:cNvSpPr>
          <p:nvPr>
            <p:ph type="body" idx="1"/>
          </p:nvPr>
        </p:nvSpPr>
        <p:spPr>
          <a:xfrm>
            <a:off x="290050" y="82807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s-ES" sz="1100" b="1" noProof="0" dirty="0"/>
              <a:t>¿Quién puede contagiarse?</a:t>
            </a:r>
            <a:r>
              <a:rPr lang="es-ES" sz="1100" noProof="0" dirty="0"/>
              <a:t> </a:t>
            </a:r>
            <a:r>
              <a:rPr lang="es-ES" sz="1000" noProof="0" dirty="0"/>
              <a:t>Las personas fumadoras, los menores, las personas de edad avanzada y las personas no vacunadas. Los bebés demasiado jóvenes para poder vacunarse son los que más riesgo presentan. </a:t>
            </a:r>
          </a:p>
          <a:p>
            <a:pPr marL="0" lvl="0" indent="0" algn="l" rtl="0">
              <a:lnSpc>
                <a:spcPct val="115000"/>
              </a:lnSpc>
              <a:spcBef>
                <a:spcPts val="1200"/>
              </a:spcBef>
              <a:spcAft>
                <a:spcPts val="0"/>
              </a:spcAft>
              <a:buSzPts val="1800"/>
              <a:buNone/>
            </a:pPr>
            <a:r>
              <a:rPr lang="es-ES" sz="1100" b="1" noProof="0" dirty="0"/>
              <a:t>¿Por qué es importante en los centros penitenciarios?</a:t>
            </a:r>
            <a:r>
              <a:rPr lang="es-ES" sz="1000" noProof="0" dirty="0"/>
              <a:t> Porque convivir en espacios reducidos y con mala ventilación, como en las prisiones, hace que las infecciones que se transmiten por vía aérea, como la tosferina, se propaguen por su interior muy rápidamente.</a:t>
            </a:r>
          </a:p>
          <a:p>
            <a:pPr marL="0" lvl="0" indent="0" algn="l" rtl="0">
              <a:lnSpc>
                <a:spcPct val="115000"/>
              </a:lnSpc>
              <a:spcBef>
                <a:spcPts val="1200"/>
              </a:spcBef>
              <a:spcAft>
                <a:spcPts val="0"/>
              </a:spcAft>
              <a:buClr>
                <a:schemeClr val="dk1"/>
              </a:buClr>
              <a:buSzPts val="1100"/>
              <a:buFont typeface="Arial"/>
              <a:buNone/>
            </a:pPr>
            <a:r>
              <a:rPr lang="es-ES" sz="1100" b="1" noProof="0" dirty="0"/>
              <a:t>¿Qué vacunas existen contra la tosferina?</a:t>
            </a:r>
            <a:r>
              <a:rPr lang="es-ES" sz="1000" b="1" noProof="0" dirty="0"/>
              <a:t> </a:t>
            </a:r>
            <a:r>
              <a:rPr lang="es-ES" sz="1000" noProof="0" dirty="0"/>
              <a:t>Existen dos tipos de vacunas contra la tosferina: acelular y entera. La vacuna contra la tosferina se administra habitualmente junto con la de la difteria y el tétanos. También puede administrarse en la misma vacuna que la de la polio, la </a:t>
            </a:r>
            <a:r>
              <a:rPr lang="es-ES" sz="1000" i="1" noProof="0" dirty="0"/>
              <a:t>Haemophilus influenzae</a:t>
            </a:r>
            <a:r>
              <a:rPr lang="es-ES" sz="1000" noProof="0" dirty="0"/>
              <a:t> y la hepatitis B. </a:t>
            </a:r>
          </a:p>
          <a:p>
            <a:pPr marL="0" lvl="0" indent="0" algn="l" rtl="0">
              <a:lnSpc>
                <a:spcPct val="115000"/>
              </a:lnSpc>
              <a:spcBef>
                <a:spcPts val="1200"/>
              </a:spcBef>
              <a:spcAft>
                <a:spcPts val="0"/>
              </a:spcAft>
              <a:buSzPts val="1800"/>
              <a:buNone/>
            </a:pPr>
            <a:r>
              <a:rPr lang="es-ES" sz="1100" b="1" noProof="0" dirty="0"/>
              <a:t>¿Es eficaz la vacuna?</a:t>
            </a:r>
            <a:r>
              <a:rPr lang="es-ES" sz="1000" noProof="0" dirty="0"/>
              <a:t> Ambas vacunas son muy eficaces a la hora de prevenir la enfermedad. La eficacia de la vacuna entera está en torno al 94 % a la hora de prevenir la tosferina; la vacuna acelular tiene un porcentaje de prevención similar. Es incluso superior a la hora de evitar las muertes por tosferina. La vacuna contra la tosferina precisa de dosis de recuerdo para mantener la protección.</a:t>
            </a:r>
          </a:p>
          <a:p>
            <a:pPr marL="0" lvl="0" indent="0" algn="l" rtl="0">
              <a:lnSpc>
                <a:spcPct val="115000"/>
              </a:lnSpc>
              <a:spcBef>
                <a:spcPts val="1200"/>
              </a:spcBef>
              <a:spcAft>
                <a:spcPts val="1200"/>
              </a:spcAft>
              <a:buSzPts val="1800"/>
              <a:buNone/>
            </a:pPr>
            <a:r>
              <a:rPr lang="es-ES" sz="1100" b="1" noProof="0" dirty="0"/>
              <a:t>¿Es segura la vacuna?</a:t>
            </a:r>
            <a:r>
              <a:rPr lang="es-ES" sz="1000" noProof="0" dirty="0"/>
              <a:t> La vacuna contra la tosferina es muy segura. Entre los efectos secundarios se incluyen irritación en la zona del pinchazo, o desarrollo de un pequeño bulto no doloroso que desaparecerá con el tiempo. Entre los efectos secundarios graves se incluyen reacciones alérgicas severas, con dificultad para respirar, si bien son extremadamente raros. Además, aproximadamente un 1 % de los menores pueden experimentar inflamación de las extremidades superiores tras la cuarta dosis de la vacuna acelular, que debería durar solo unos días</a:t>
            </a:r>
            <a:r>
              <a:rPr lang="es-ES" sz="1000" noProof="0" dirty="0">
                <a:solidFill>
                  <a:srgbClr val="434343"/>
                </a:solidFill>
              </a:rPr>
              <a:t>.</a:t>
            </a:r>
          </a:p>
        </p:txBody>
      </p:sp>
      <p:sp>
        <p:nvSpPr>
          <p:cNvPr id="1352" name="Google Shape;1352;p132"/>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s-ES" sz="1520" b="1" noProof="0" dirty="0"/>
              <a:t>Capítulo 6. Difteria, tétanos y tosferina</a:t>
            </a:r>
          </a:p>
        </p:txBody>
      </p:sp>
      <p:sp>
        <p:nvSpPr>
          <p:cNvPr id="1353" name="Google Shape;1353;p132"/>
          <p:cNvSpPr txBox="1"/>
          <p:nvPr/>
        </p:nvSpPr>
        <p:spPr>
          <a:xfrm>
            <a:off x="3220950" y="372725"/>
            <a:ext cx="2522700" cy="80018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2000" b="1" i="0" u="none" strike="noStrike" cap="none" dirty="0">
                <a:solidFill>
                  <a:schemeClr val="dk1"/>
                </a:solidFill>
                <a:latin typeface="Arial"/>
                <a:ea typeface="Arial"/>
                <a:cs typeface="Arial"/>
                <a:sym typeface="Arial"/>
              </a:rPr>
              <a:t>Tosferina</a:t>
            </a:r>
            <a:endParaRPr sz="20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dk1"/>
              </a:solidFill>
              <a:latin typeface="Arial"/>
              <a:ea typeface="Arial"/>
              <a:cs typeface="Arial"/>
              <a:sym typeface="Arial"/>
            </a:endParaRPr>
          </a:p>
        </p:txBody>
      </p:sp>
      <p:sp>
        <p:nvSpPr>
          <p:cNvPr id="1354" name="Google Shape;1354;p132"/>
          <p:cNvSpPr/>
          <p:nvPr/>
        </p:nvSpPr>
        <p:spPr>
          <a:xfrm>
            <a:off x="1364500" y="4437300"/>
            <a:ext cx="6371700" cy="6279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i="1" dirty="0"/>
              <a:t>La tosferina recibe su nombre por el característico sonido «como de fiera» que emiten al respirar las personas que padeden la enfermedad</a:t>
            </a:r>
            <a:r>
              <a:rPr lang="en" sz="1000" b="0" i="1" u="none" strike="noStrike" cap="none" dirty="0">
                <a:solidFill>
                  <a:srgbClr val="000000"/>
                </a:solidFill>
                <a:latin typeface="Arial"/>
                <a:ea typeface="Arial"/>
                <a:cs typeface="Arial"/>
                <a:sym typeface="Arial"/>
              </a:rPr>
              <a:t>. </a:t>
            </a:r>
            <a:endParaRPr sz="1000" b="0" i="1" u="none" strike="noStrike" cap="none" dirty="0">
              <a:solidFill>
                <a:srgbClr val="000000"/>
              </a:solidFill>
              <a:latin typeface="Arial"/>
              <a:ea typeface="Arial"/>
              <a:cs typeface="Arial"/>
              <a:sym typeface="Arial"/>
            </a:endParaRPr>
          </a:p>
        </p:txBody>
      </p:sp>
      <p:sp>
        <p:nvSpPr>
          <p:cNvPr id="1355" name="Google Shape;1355;p132"/>
          <p:cNvSpPr/>
          <p:nvPr/>
        </p:nvSpPr>
        <p:spPr>
          <a:xfrm>
            <a:off x="1300025" y="409892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1" i="0" u="none" strike="noStrike" cap="none" dirty="0">
                <a:solidFill>
                  <a:srgbClr val="000000"/>
                </a:solidFill>
                <a:latin typeface="Arial"/>
                <a:ea typeface="Arial"/>
                <a:cs typeface="Arial"/>
                <a:sym typeface="Arial"/>
              </a:rPr>
              <a:t>¿Sabía que...</a:t>
            </a:r>
            <a:r>
              <a:rPr lang="en" sz="1400" b="1" i="0" u="none" strike="noStrike" cap="none" dirty="0">
                <a:solidFill>
                  <a:srgbClr val="000000"/>
                </a:solidFill>
                <a:latin typeface="Arial"/>
                <a:ea typeface="Arial"/>
                <a:cs typeface="Arial"/>
                <a:sym typeface="Arial"/>
              </a:rPr>
              <a:t>?</a:t>
            </a:r>
            <a:endParaRPr sz="1400" b="1" i="0" u="none" strike="noStrike" cap="none" dirty="0">
              <a:solidFill>
                <a:srgbClr val="000000"/>
              </a:solidFill>
              <a:latin typeface="Arial"/>
              <a:ea typeface="Arial"/>
              <a:cs typeface="Arial"/>
              <a:sym typeface="Arial"/>
            </a:endParaRPr>
          </a:p>
        </p:txBody>
      </p:sp>
      <p:sp>
        <p:nvSpPr>
          <p:cNvPr id="1356" name="Google Shape;1356;p13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60"/>
        <p:cNvGrpSpPr/>
        <p:nvPr/>
      </p:nvGrpSpPr>
      <p:grpSpPr>
        <a:xfrm>
          <a:off x="0" y="0"/>
          <a:ext cx="0" cy="0"/>
          <a:chOff x="0" y="0"/>
          <a:chExt cx="0" cy="0"/>
        </a:xfrm>
      </p:grpSpPr>
      <p:sp>
        <p:nvSpPr>
          <p:cNvPr id="1361" name="Google Shape;1361;p133"/>
          <p:cNvSpPr txBox="1">
            <a:spLocks noGrp="1"/>
          </p:cNvSpPr>
          <p:nvPr>
            <p:ph type="body" idx="1"/>
          </p:nvPr>
        </p:nvSpPr>
        <p:spPr>
          <a:xfrm>
            <a:off x="311700" y="3023050"/>
            <a:ext cx="8520600" cy="20511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SzPts val="1800"/>
              <a:buNone/>
            </a:pPr>
            <a:r>
              <a:rPr lang="es-ES" sz="1100" b="1" noProof="0" dirty="0"/>
              <a:t>La enfermedad:</a:t>
            </a:r>
            <a:r>
              <a:rPr lang="es-ES" sz="1100" noProof="0" dirty="0"/>
              <a:t> tétanos</a:t>
            </a:r>
          </a:p>
          <a:p>
            <a:pPr marL="0" lvl="0" indent="0" algn="l" rtl="0">
              <a:lnSpc>
                <a:spcPct val="115000"/>
              </a:lnSpc>
              <a:spcBef>
                <a:spcPts val="1200"/>
              </a:spcBef>
              <a:spcAft>
                <a:spcPts val="0"/>
              </a:spcAft>
              <a:buSzPts val="1800"/>
              <a:buNone/>
            </a:pPr>
            <a:r>
              <a:rPr lang="es-ES" sz="1100" b="1" noProof="0" dirty="0"/>
              <a:t>Lo que la provoca:</a:t>
            </a:r>
            <a:r>
              <a:rPr lang="es-ES" sz="1000" noProof="0" dirty="0"/>
              <a:t> una bacteria llamada</a:t>
            </a:r>
            <a:r>
              <a:rPr lang="es-ES" sz="1000" i="1" noProof="0" dirty="0"/>
              <a:t> Clostridium tetani.</a:t>
            </a:r>
            <a:endParaRPr lang="es-ES" sz="1000" noProof="0" dirty="0"/>
          </a:p>
          <a:p>
            <a:pPr marL="0" lvl="0" indent="0" algn="l" rtl="0">
              <a:lnSpc>
                <a:spcPct val="115000"/>
              </a:lnSpc>
              <a:spcBef>
                <a:spcPts val="1200"/>
              </a:spcBef>
              <a:spcAft>
                <a:spcPts val="0"/>
              </a:spcAft>
              <a:buSzPts val="1800"/>
              <a:buNone/>
            </a:pPr>
            <a:r>
              <a:rPr lang="es-ES" sz="1100" b="1" noProof="0" dirty="0"/>
              <a:t>Lo que se siente:</a:t>
            </a:r>
            <a:r>
              <a:rPr lang="es-ES" sz="1000" noProof="0" dirty="0"/>
              <a:t> las personas enfermas de tétanos experimentan rigidez muscular, espasmos musculares dolorosos, fiebre alta, sudoración y palpitaciones.</a:t>
            </a:r>
          </a:p>
          <a:p>
            <a:pPr marL="0" lvl="0" indent="0" algn="l" rtl="0">
              <a:lnSpc>
                <a:spcPct val="115000"/>
              </a:lnSpc>
              <a:spcBef>
                <a:spcPts val="1200"/>
              </a:spcBef>
              <a:spcAft>
                <a:spcPts val="0"/>
              </a:spcAft>
              <a:buSzPts val="1800"/>
              <a:buNone/>
            </a:pPr>
            <a:r>
              <a:rPr lang="es-ES" sz="1100" b="1" noProof="0" dirty="0"/>
              <a:t>La enfermedad agravada:</a:t>
            </a:r>
            <a:r>
              <a:rPr lang="es-ES" sz="1000" noProof="0" dirty="0"/>
              <a:t> las personas que enferman gravemente de tétanos presentan dificultad respiratoria y sudoración a causa de los espasmos musculares. En estos casos, la infección por tétanos puede llegar a ser mortal.</a:t>
            </a:r>
          </a:p>
          <a:p>
            <a:pPr marL="0" lvl="0" indent="0" algn="l" rtl="0">
              <a:lnSpc>
                <a:spcPct val="115000"/>
              </a:lnSpc>
              <a:spcBef>
                <a:spcPts val="1200"/>
              </a:spcBef>
              <a:spcAft>
                <a:spcPts val="1200"/>
              </a:spcAft>
              <a:buSzPts val="1800"/>
              <a:buNone/>
            </a:pPr>
            <a:r>
              <a:rPr lang="es-ES" sz="1100" b="1" noProof="0" dirty="0"/>
              <a:t>Cómo se propaga la enfermedad:</a:t>
            </a:r>
            <a:r>
              <a:rPr lang="es-ES" sz="1000" noProof="0" dirty="0"/>
              <a:t> el tétanos </a:t>
            </a:r>
            <a:r>
              <a:rPr lang="es-ES" sz="1000" u="sng" noProof="0" dirty="0"/>
              <a:t>no </a:t>
            </a:r>
            <a:r>
              <a:rPr lang="es-ES" sz="1000" noProof="0" dirty="0"/>
              <a:t>se propaga entre personas. Puede entrar en el cuerpo a través de un corte o rasguño, de una quemadura, del mordisco o la picadura de un animal, por un tatuaje, un </a:t>
            </a:r>
            <a:r>
              <a:rPr lang="es-ES" sz="1000" i="1" noProof="0" dirty="0"/>
              <a:t>piercing</a:t>
            </a:r>
            <a:r>
              <a:rPr lang="es-ES" sz="1000" noProof="0" dirty="0"/>
              <a:t> o una inyección, a través de una herida ocular o por el consumo de drogas adulteradas inyectables.</a:t>
            </a:r>
          </a:p>
        </p:txBody>
      </p:sp>
      <p:pic>
        <p:nvPicPr>
          <p:cNvPr id="1362" name="Google Shape;1362;p133"/>
          <p:cNvPicPr preferRelativeResize="0"/>
          <p:nvPr/>
        </p:nvPicPr>
        <p:blipFill rotWithShape="1">
          <a:blip r:embed="rId3">
            <a:alphaModFix/>
          </a:blip>
          <a:srcRect/>
          <a:stretch/>
        </p:blipFill>
        <p:spPr>
          <a:xfrm>
            <a:off x="3215575" y="1035388"/>
            <a:ext cx="2712850" cy="1817600"/>
          </a:xfrm>
          <a:prstGeom prst="rect">
            <a:avLst/>
          </a:prstGeom>
          <a:noFill/>
          <a:ln>
            <a:noFill/>
          </a:ln>
        </p:spPr>
      </p:pic>
      <p:sp>
        <p:nvSpPr>
          <p:cNvPr id="1363" name="Google Shape;1363;p133"/>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s-ES" sz="1520" b="1" noProof="0" dirty="0"/>
              <a:t>Capítulo 6. Difteria, tétanos y tosferina</a:t>
            </a:r>
          </a:p>
        </p:txBody>
      </p:sp>
      <p:sp>
        <p:nvSpPr>
          <p:cNvPr id="1364" name="Google Shape;1364;p133"/>
          <p:cNvSpPr txBox="1"/>
          <p:nvPr/>
        </p:nvSpPr>
        <p:spPr>
          <a:xfrm>
            <a:off x="3720450" y="372713"/>
            <a:ext cx="1703100"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dirty="0">
                <a:solidFill>
                  <a:schemeClr val="dk1"/>
                </a:solidFill>
                <a:latin typeface="Arial"/>
                <a:ea typeface="Arial"/>
                <a:cs typeface="Arial"/>
                <a:sym typeface="Arial"/>
              </a:rPr>
              <a:t>Tétanos</a:t>
            </a:r>
            <a:endParaRPr sz="2000" b="1" i="0" u="none" strike="noStrike" cap="none" dirty="0">
              <a:solidFill>
                <a:schemeClr val="dk1"/>
              </a:solidFill>
              <a:latin typeface="Arial"/>
              <a:ea typeface="Arial"/>
              <a:cs typeface="Arial"/>
              <a:sym typeface="Arial"/>
            </a:endParaRPr>
          </a:p>
        </p:txBody>
      </p:sp>
      <p:sp>
        <p:nvSpPr>
          <p:cNvPr id="1365" name="Google Shape;1365;p13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75"/>
        <p:cNvGrpSpPr/>
        <p:nvPr/>
      </p:nvGrpSpPr>
      <p:grpSpPr>
        <a:xfrm>
          <a:off x="0" y="0"/>
          <a:ext cx="0" cy="0"/>
          <a:chOff x="0" y="0"/>
          <a:chExt cx="0" cy="0"/>
        </a:xfrm>
      </p:grpSpPr>
      <p:sp>
        <p:nvSpPr>
          <p:cNvPr id="176" name="Google Shape;17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Cuestionario de evaluación de conocimientos</a:t>
            </a:r>
          </a:p>
          <a:p>
            <a:pPr marL="0" lvl="0" indent="0" algn="ctr" rtl="0">
              <a:lnSpc>
                <a:spcPct val="100000"/>
              </a:lnSpc>
              <a:spcBef>
                <a:spcPts val="0"/>
              </a:spcBef>
              <a:spcAft>
                <a:spcPts val="0"/>
              </a:spcAft>
              <a:buSzPct val="111111"/>
              <a:buNone/>
            </a:pPr>
            <a:endParaRPr lang="es-ES" b="1" noProof="0" dirty="0"/>
          </a:p>
        </p:txBody>
      </p:sp>
      <p:sp>
        <p:nvSpPr>
          <p:cNvPr id="177" name="Google Shape;177;p17"/>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40000"/>
              </a:lnSpc>
              <a:spcBef>
                <a:spcPts val="0"/>
              </a:spcBef>
              <a:spcAft>
                <a:spcPts val="0"/>
              </a:spcAft>
              <a:buSzPct val="128342"/>
              <a:buNone/>
            </a:pPr>
            <a:r>
              <a:rPr lang="es-ES" sz="1650" noProof="0" dirty="0"/>
              <a:t>15. ¿En qué medida se siente seguro a la hora de hablar con otras personas sobre vacunas?</a:t>
            </a:r>
          </a:p>
          <a:p>
            <a:pPr marL="914400" lvl="1" indent="-317689" algn="l" rtl="0">
              <a:lnSpc>
                <a:spcPct val="140000"/>
              </a:lnSpc>
              <a:spcBef>
                <a:spcPts val="800"/>
              </a:spcBef>
              <a:spcAft>
                <a:spcPts val="0"/>
              </a:spcAft>
              <a:buSzPct val="100000"/>
              <a:buAutoNum type="alphaLcPeriod"/>
            </a:pPr>
            <a:r>
              <a:rPr lang="es-ES" sz="1650" noProof="0" dirty="0"/>
              <a:t>Nada en absoluto</a:t>
            </a:r>
          </a:p>
          <a:p>
            <a:pPr marL="914400" lvl="1" indent="-317689" algn="l" rtl="0">
              <a:lnSpc>
                <a:spcPct val="140000"/>
              </a:lnSpc>
              <a:spcBef>
                <a:spcPts val="0"/>
              </a:spcBef>
              <a:spcAft>
                <a:spcPts val="0"/>
              </a:spcAft>
              <a:buSzPct val="100000"/>
              <a:buAutoNum type="alphaLcPeriod"/>
            </a:pPr>
            <a:r>
              <a:rPr lang="es-ES" sz="1650" noProof="0" dirty="0"/>
              <a:t>Algo confiado</a:t>
            </a:r>
          </a:p>
          <a:p>
            <a:pPr marL="914400" lvl="1" indent="-317689" algn="l" rtl="0">
              <a:lnSpc>
                <a:spcPct val="140000"/>
              </a:lnSpc>
              <a:spcBef>
                <a:spcPts val="0"/>
              </a:spcBef>
              <a:spcAft>
                <a:spcPts val="0"/>
              </a:spcAft>
              <a:buSzPct val="100000"/>
              <a:buAutoNum type="alphaLcPeriod"/>
            </a:pPr>
            <a:r>
              <a:rPr lang="es-ES" sz="1650" noProof="0" dirty="0"/>
              <a:t>Confiado</a:t>
            </a:r>
          </a:p>
          <a:p>
            <a:pPr marL="914400" lvl="1" indent="-317689" algn="l" rtl="0">
              <a:lnSpc>
                <a:spcPct val="140000"/>
              </a:lnSpc>
              <a:spcBef>
                <a:spcPts val="0"/>
              </a:spcBef>
              <a:spcAft>
                <a:spcPts val="0"/>
              </a:spcAft>
              <a:buSzPct val="100000"/>
              <a:buAutoNum type="alphaLcPeriod"/>
            </a:pPr>
            <a:r>
              <a:rPr lang="es-ES" sz="1650" noProof="0" dirty="0"/>
              <a:t>Muy confiado</a:t>
            </a:r>
          </a:p>
          <a:p>
            <a:pPr marL="457200" lvl="0" indent="0" algn="l" rtl="0">
              <a:lnSpc>
                <a:spcPct val="140000"/>
              </a:lnSpc>
              <a:spcBef>
                <a:spcPts val="800"/>
              </a:spcBef>
              <a:spcAft>
                <a:spcPts val="0"/>
              </a:spcAft>
              <a:buSzPct val="128342"/>
              <a:buNone/>
            </a:pPr>
            <a:endParaRPr lang="es-ES" sz="1650" noProof="0" dirty="0"/>
          </a:p>
          <a:p>
            <a:pPr marL="0" lvl="0" indent="0" algn="l" rtl="0">
              <a:lnSpc>
                <a:spcPct val="140000"/>
              </a:lnSpc>
              <a:spcBef>
                <a:spcPts val="800"/>
              </a:spcBef>
              <a:spcAft>
                <a:spcPts val="0"/>
              </a:spcAft>
              <a:buSzPct val="128342"/>
              <a:buNone/>
            </a:pPr>
            <a:r>
              <a:rPr lang="es-ES" sz="1650" noProof="0" dirty="0"/>
              <a:t>16. ¿Cómo calificaría su grado de conocimiento sobre las vacunas y las enfermedades que pueden prevenirse mediante la vacunación? </a:t>
            </a:r>
          </a:p>
          <a:p>
            <a:pPr marL="914400" lvl="1" indent="-317689" algn="l" rtl="0">
              <a:lnSpc>
                <a:spcPct val="140000"/>
              </a:lnSpc>
              <a:spcBef>
                <a:spcPts val="800"/>
              </a:spcBef>
              <a:spcAft>
                <a:spcPts val="0"/>
              </a:spcAft>
              <a:buSzPct val="100000"/>
              <a:buAutoNum type="alphaLcPeriod"/>
            </a:pPr>
            <a:r>
              <a:rPr lang="es-ES" sz="1650" noProof="0" dirty="0"/>
              <a:t>Ningún conocimiento/conocimientos escasos</a:t>
            </a:r>
          </a:p>
          <a:p>
            <a:pPr marL="914400" lvl="1" indent="-317689" algn="l" rtl="0">
              <a:lnSpc>
                <a:spcPct val="140000"/>
              </a:lnSpc>
              <a:spcBef>
                <a:spcPts val="0"/>
              </a:spcBef>
              <a:spcAft>
                <a:spcPts val="0"/>
              </a:spcAft>
              <a:buSzPct val="100000"/>
              <a:buAutoNum type="alphaLcPeriod"/>
            </a:pPr>
            <a:r>
              <a:rPr lang="es-ES" sz="1650" noProof="0" dirty="0"/>
              <a:t>Algo de conocimiento</a:t>
            </a:r>
          </a:p>
          <a:p>
            <a:pPr marL="914400" lvl="1" indent="-317689" algn="l" rtl="0">
              <a:lnSpc>
                <a:spcPct val="140000"/>
              </a:lnSpc>
              <a:spcBef>
                <a:spcPts val="0"/>
              </a:spcBef>
              <a:spcAft>
                <a:spcPts val="0"/>
              </a:spcAft>
              <a:buSzPct val="100000"/>
              <a:buAutoNum type="alphaLcPeriod"/>
            </a:pPr>
            <a:r>
              <a:rPr lang="es-ES" sz="1650" noProof="0" dirty="0"/>
              <a:t>Bastantes conocimientos</a:t>
            </a:r>
          </a:p>
          <a:p>
            <a:pPr marL="914400" lvl="1" indent="-317689" algn="l" rtl="0">
              <a:lnSpc>
                <a:spcPct val="140000"/>
              </a:lnSpc>
              <a:spcBef>
                <a:spcPts val="0"/>
              </a:spcBef>
              <a:spcAft>
                <a:spcPts val="0"/>
              </a:spcAft>
              <a:buSzPct val="100000"/>
              <a:buAutoNum type="alphaLcPeriod"/>
            </a:pPr>
            <a:r>
              <a:rPr lang="es-ES" sz="1650" noProof="0" dirty="0"/>
              <a:t>Altos conocimientos</a:t>
            </a:r>
          </a:p>
          <a:p>
            <a:pPr marL="0" lvl="0" indent="0" algn="l" rtl="0">
              <a:lnSpc>
                <a:spcPct val="140000"/>
              </a:lnSpc>
              <a:spcBef>
                <a:spcPts val="800"/>
              </a:spcBef>
              <a:spcAft>
                <a:spcPts val="800"/>
              </a:spcAft>
              <a:buSzPct val="128342"/>
              <a:buNone/>
            </a:pPr>
            <a:endParaRPr lang="es-ES" sz="1650" noProof="0" dirty="0"/>
          </a:p>
        </p:txBody>
      </p:sp>
      <p:sp>
        <p:nvSpPr>
          <p:cNvPr id="178" name="Google Shape;178;p17"/>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69"/>
        <p:cNvGrpSpPr/>
        <p:nvPr/>
      </p:nvGrpSpPr>
      <p:grpSpPr>
        <a:xfrm>
          <a:off x="0" y="0"/>
          <a:ext cx="0" cy="0"/>
          <a:chOff x="0" y="0"/>
          <a:chExt cx="0" cy="0"/>
        </a:xfrm>
      </p:grpSpPr>
      <p:sp>
        <p:nvSpPr>
          <p:cNvPr id="1370" name="Google Shape;1370;p134"/>
          <p:cNvSpPr txBox="1">
            <a:spLocks noGrp="1"/>
          </p:cNvSpPr>
          <p:nvPr>
            <p:ph type="body" idx="1"/>
          </p:nvPr>
        </p:nvSpPr>
        <p:spPr>
          <a:xfrm>
            <a:off x="311700" y="906675"/>
            <a:ext cx="8520600" cy="4182776"/>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s-ES" sz="1000" b="1" noProof="0" dirty="0"/>
              <a:t>¿Quién puede contagiarse?</a:t>
            </a:r>
            <a:r>
              <a:rPr lang="es-ES" sz="1000" noProof="0" dirty="0"/>
              <a:t> Las personas que usan agujas con frecuencia y aquellas que están en contacto frecuente con la tierra. Las personas con grandes heridas o quemaduras y sin vacunar están también en riesgo de contraer el tétanos. </a:t>
            </a:r>
          </a:p>
          <a:p>
            <a:pPr marL="0" lvl="0" indent="0" algn="l" rtl="0">
              <a:lnSpc>
                <a:spcPct val="115000"/>
              </a:lnSpc>
              <a:spcBef>
                <a:spcPts val="1200"/>
              </a:spcBef>
              <a:spcAft>
                <a:spcPts val="0"/>
              </a:spcAft>
              <a:buClr>
                <a:schemeClr val="dk1"/>
              </a:buClr>
              <a:buSzPts val="1100"/>
              <a:buFont typeface="Arial"/>
              <a:buNone/>
            </a:pPr>
            <a:r>
              <a:rPr lang="es-ES" sz="1000" b="1" noProof="0" dirty="0"/>
              <a:t>¿Por qué es importante en los centros penitenciarios?</a:t>
            </a:r>
            <a:r>
              <a:rPr lang="es-ES" sz="1000" noProof="0" dirty="0"/>
              <a:t> El tétanos puede contraerse mediante el uso compartido de una aguja, algo que se produce en los centros penitenciarios con cierta frecuencia, o bien a través de la infección de una herida abierta. Inyectarse drogas adulteradas con tierra (para generar una mayor cantidad de producto) es también una fuente de infección por tétanos en los centros penitenciarios. </a:t>
            </a:r>
          </a:p>
          <a:p>
            <a:pPr marL="0" lvl="0" indent="0" algn="l" rtl="0">
              <a:lnSpc>
                <a:spcPct val="115000"/>
              </a:lnSpc>
              <a:spcBef>
                <a:spcPts val="1200"/>
              </a:spcBef>
              <a:spcAft>
                <a:spcPts val="0"/>
              </a:spcAft>
              <a:buClr>
                <a:schemeClr val="dk1"/>
              </a:buClr>
              <a:buSzPts val="1100"/>
              <a:buFont typeface="Arial"/>
              <a:buNone/>
            </a:pPr>
            <a:r>
              <a:rPr lang="es-ES" sz="1000" b="1" noProof="0" dirty="0"/>
              <a:t>¿Qué vacunas existen contra el tétanos? </a:t>
            </a:r>
            <a:r>
              <a:rPr lang="es-ES" sz="1000" noProof="0" dirty="0"/>
              <a:t>La vacuna contra el tétanos se administra casi siempre en combinación con la vacuna contra la difteria. Ello es así porque ambas vacunas son más eficaces en la prevención de la enfermedad cuando se administran de forma conjunta. También puede ponerse junto con la vacuna contra la polio, la tosferina, la </a:t>
            </a:r>
            <a:r>
              <a:rPr lang="es-ES" sz="1000" i="1" noProof="0" dirty="0"/>
              <a:t>Haemophilus influenzae</a:t>
            </a:r>
            <a:r>
              <a:rPr lang="es-ES" sz="1000" noProof="0" dirty="0"/>
              <a:t> y la hepatitis B. </a:t>
            </a:r>
          </a:p>
          <a:p>
            <a:pPr marL="0" lvl="0" indent="0" algn="l" rtl="0">
              <a:lnSpc>
                <a:spcPct val="115000"/>
              </a:lnSpc>
              <a:spcBef>
                <a:spcPts val="1200"/>
              </a:spcBef>
              <a:spcAft>
                <a:spcPts val="0"/>
              </a:spcAft>
              <a:buSzPts val="1800"/>
              <a:buNone/>
            </a:pPr>
            <a:r>
              <a:rPr lang="es-ES" sz="1000" b="1" noProof="0" dirty="0"/>
              <a:t>¿Es eficaz la vacuna?</a:t>
            </a:r>
            <a:r>
              <a:rPr lang="es-ES" sz="1000" noProof="0" dirty="0"/>
              <a:t> La vacuna es efectiva en casi un 100 % a la hora de prevenir el tétanos. Se requieren dosis de recuerdo para mantener la protección frente a la enfermedad del tétanos. Algo importante: si la vacuna contra el tétanos se administra poco después del contacto con la bacteria, puede prevenir el desarrollo de una forma grave de la enfermedad.</a:t>
            </a:r>
          </a:p>
          <a:p>
            <a:pPr marL="0" lvl="0" indent="0" algn="l" rtl="0">
              <a:lnSpc>
                <a:spcPct val="115000"/>
              </a:lnSpc>
              <a:spcBef>
                <a:spcPts val="1200"/>
              </a:spcBef>
              <a:spcAft>
                <a:spcPts val="1200"/>
              </a:spcAft>
              <a:buSzPts val="1800"/>
              <a:buNone/>
            </a:pPr>
            <a:r>
              <a:rPr lang="es-ES" sz="1000" b="1" noProof="0" dirty="0"/>
              <a:t>¿Es segura la vacuna?</a:t>
            </a:r>
            <a:r>
              <a:rPr lang="es-ES" sz="1000" noProof="0" dirty="0"/>
              <a:t> La vacuna contra el tétanos es una vacuna muy segura. Entre los efectos secundarios comunes se incluyen la irritación de la zona del pinchazo o la aparición de un pequeño bulto no doloroso que desaparecerá con el tiempo. Entre los efectos secundarios graves se incluyen reacciones alérgicas graves, con dificultad para respirar, pero son extremadamente raros (habitualmente en torno a 1 en 1 000 000). </a:t>
            </a:r>
          </a:p>
        </p:txBody>
      </p:sp>
      <p:sp>
        <p:nvSpPr>
          <p:cNvPr id="1371" name="Google Shape;1371;p134"/>
          <p:cNvSpPr/>
          <p:nvPr/>
        </p:nvSpPr>
        <p:spPr>
          <a:xfrm>
            <a:off x="1420625" y="4508951"/>
            <a:ext cx="6371700" cy="5805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i="1" dirty="0"/>
              <a:t>El tétanos no se transmite entre personas, si bien puede sobrevivir en el exterior del cuerpo. Esto significa que si quiere estar protegido frente a la enfermedad, debe vacunarse</a:t>
            </a:r>
            <a:r>
              <a:rPr lang="en" sz="1000" b="0" i="1" u="none" strike="noStrike" cap="none" dirty="0">
                <a:solidFill>
                  <a:srgbClr val="000000"/>
                </a:solidFill>
                <a:latin typeface="Arial"/>
                <a:ea typeface="Arial"/>
                <a:cs typeface="Arial"/>
                <a:sym typeface="Arial"/>
              </a:rPr>
              <a:t>.</a:t>
            </a:r>
            <a:endParaRPr sz="1000" b="0" i="1" u="none" strike="noStrike" cap="none" dirty="0">
              <a:solidFill>
                <a:srgbClr val="000000"/>
              </a:solidFill>
              <a:latin typeface="Arial"/>
              <a:ea typeface="Arial"/>
              <a:cs typeface="Arial"/>
              <a:sym typeface="Arial"/>
            </a:endParaRPr>
          </a:p>
        </p:txBody>
      </p:sp>
      <p:sp>
        <p:nvSpPr>
          <p:cNvPr id="1372" name="Google Shape;1372;p134"/>
          <p:cNvSpPr/>
          <p:nvPr/>
        </p:nvSpPr>
        <p:spPr>
          <a:xfrm>
            <a:off x="1222258" y="4169402"/>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1" i="0" u="none" strike="noStrike" cap="none" dirty="0">
                <a:solidFill>
                  <a:srgbClr val="000000"/>
                </a:solidFill>
                <a:latin typeface="Arial"/>
                <a:ea typeface="Arial"/>
                <a:cs typeface="Arial"/>
                <a:sym typeface="Arial"/>
              </a:rPr>
              <a:t>¿Sabía que...</a:t>
            </a:r>
            <a:r>
              <a:rPr lang="en" sz="1400" b="1" i="0" u="none" strike="noStrike" cap="none" dirty="0">
                <a:solidFill>
                  <a:srgbClr val="000000"/>
                </a:solidFill>
                <a:latin typeface="Arial"/>
                <a:ea typeface="Arial"/>
                <a:cs typeface="Arial"/>
                <a:sym typeface="Arial"/>
              </a:rPr>
              <a:t>?</a:t>
            </a:r>
            <a:endParaRPr sz="1400" b="1" i="0" u="none" strike="noStrike" cap="none" dirty="0">
              <a:solidFill>
                <a:srgbClr val="000000"/>
              </a:solidFill>
              <a:latin typeface="Arial"/>
              <a:ea typeface="Arial"/>
              <a:cs typeface="Arial"/>
              <a:sym typeface="Arial"/>
            </a:endParaRPr>
          </a:p>
        </p:txBody>
      </p:sp>
      <p:sp>
        <p:nvSpPr>
          <p:cNvPr id="1373" name="Google Shape;1373;p134"/>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s-ES" sz="1520" b="1" noProof="0" dirty="0"/>
              <a:t>Capítulo 6. Difteria, tétanos y tosferina</a:t>
            </a:r>
          </a:p>
        </p:txBody>
      </p:sp>
      <p:sp>
        <p:nvSpPr>
          <p:cNvPr id="1374" name="Google Shape;1374;p134"/>
          <p:cNvSpPr txBox="1"/>
          <p:nvPr/>
        </p:nvSpPr>
        <p:spPr>
          <a:xfrm>
            <a:off x="3720450" y="457888"/>
            <a:ext cx="1703100" cy="4924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dirty="0">
                <a:solidFill>
                  <a:schemeClr val="dk1"/>
                </a:solidFill>
                <a:latin typeface="Arial"/>
                <a:ea typeface="Arial"/>
                <a:cs typeface="Arial"/>
                <a:sym typeface="Arial"/>
              </a:rPr>
              <a:t>Tétanos</a:t>
            </a:r>
            <a:endParaRPr sz="2000" b="1" i="0" u="none" strike="noStrike" cap="none" dirty="0">
              <a:solidFill>
                <a:schemeClr val="dk1"/>
              </a:solidFill>
              <a:latin typeface="Arial"/>
              <a:ea typeface="Arial"/>
              <a:cs typeface="Arial"/>
              <a:sym typeface="Arial"/>
            </a:endParaRPr>
          </a:p>
        </p:txBody>
      </p:sp>
      <p:sp>
        <p:nvSpPr>
          <p:cNvPr id="1375" name="Google Shape;1375;p13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79"/>
        <p:cNvGrpSpPr/>
        <p:nvPr/>
      </p:nvGrpSpPr>
      <p:grpSpPr>
        <a:xfrm>
          <a:off x="0" y="0"/>
          <a:ext cx="0" cy="0"/>
          <a:chOff x="0" y="0"/>
          <a:chExt cx="0" cy="0"/>
        </a:xfrm>
      </p:grpSpPr>
      <p:sp>
        <p:nvSpPr>
          <p:cNvPr id="1380" name="Google Shape;1380;p1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7.</a:t>
            </a:r>
            <a:r>
              <a:rPr lang="es-ES" noProof="0" dirty="0"/>
              <a:t> </a:t>
            </a:r>
            <a:r>
              <a:rPr lang="es-ES" b="1" noProof="0" dirty="0"/>
              <a:t>Polio</a:t>
            </a:r>
          </a:p>
          <a:p>
            <a:pPr marL="0" lvl="0" indent="0" algn="l" rtl="0">
              <a:lnSpc>
                <a:spcPct val="100000"/>
              </a:lnSpc>
              <a:spcBef>
                <a:spcPts val="0"/>
              </a:spcBef>
              <a:spcAft>
                <a:spcPts val="0"/>
              </a:spcAft>
              <a:buSzPct val="111111"/>
              <a:buNone/>
            </a:pPr>
            <a:endParaRPr lang="es-ES" noProof="0" dirty="0"/>
          </a:p>
        </p:txBody>
      </p:sp>
      <p:sp>
        <p:nvSpPr>
          <p:cNvPr id="1381" name="Google Shape;1381;p135"/>
          <p:cNvSpPr txBox="1">
            <a:spLocks noGrp="1"/>
          </p:cNvSpPr>
          <p:nvPr>
            <p:ph type="body" idx="1"/>
          </p:nvPr>
        </p:nvSpPr>
        <p:spPr>
          <a:xfrm>
            <a:off x="311700" y="1172300"/>
            <a:ext cx="8520600" cy="2242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s-ES" sz="1100" noProof="0" dirty="0"/>
              <a:t>La polio es conocida desde hace miles de años, si bien los casos de la enfermedad empezaron a aumentar hacia finales del siglo XIX. En 1950, países como Reino Unido informaban de miles de casos de menores con parálisis causada por la polio y de cientos de muertos por la enfermedad. El efecto fue devastador. Como ahora veremos, la polio es una enfermedad que afecta principalmente a menores y que puede provocarles complicaciones de por vida.</a:t>
            </a:r>
          </a:p>
          <a:p>
            <a:pPr marL="0" lvl="0" indent="0" algn="l" rtl="0">
              <a:lnSpc>
                <a:spcPct val="115000"/>
              </a:lnSpc>
              <a:spcBef>
                <a:spcPts val="0"/>
              </a:spcBef>
              <a:spcAft>
                <a:spcPts val="0"/>
              </a:spcAft>
              <a:buSzPts val="1800"/>
              <a:buNone/>
            </a:pPr>
            <a:endParaRPr lang="es-ES" sz="1100" noProof="0" dirty="0"/>
          </a:p>
          <a:p>
            <a:pPr marL="0" lvl="0" indent="0" algn="l" rtl="0">
              <a:lnSpc>
                <a:spcPct val="115000"/>
              </a:lnSpc>
              <a:spcBef>
                <a:spcPts val="0"/>
              </a:spcBef>
              <a:spcAft>
                <a:spcPts val="0"/>
              </a:spcAft>
              <a:buSzPts val="1800"/>
              <a:buNone/>
            </a:pPr>
            <a:r>
              <a:rPr lang="es-ES" sz="1100" noProof="0" dirty="0"/>
              <a:t>La vacunación contra la polio ha sido muy efectiva y ha reducido de forma significativa la incidencia de la enfermedad. Sin embargo, en muchos países aún existe la polio en el medioambiente (como en las fuentes de agua), por lo que la protección mediante la vacunación es esencial para evitar que la enfermedad vuelva a arraigarse. </a:t>
            </a:r>
          </a:p>
        </p:txBody>
      </p:sp>
      <p:sp>
        <p:nvSpPr>
          <p:cNvPr id="1382" name="Google Shape;1382;p13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86"/>
        <p:cNvGrpSpPr/>
        <p:nvPr/>
      </p:nvGrpSpPr>
      <p:grpSpPr>
        <a:xfrm>
          <a:off x="0" y="0"/>
          <a:ext cx="0" cy="0"/>
          <a:chOff x="0" y="0"/>
          <a:chExt cx="0" cy="0"/>
        </a:xfrm>
      </p:grpSpPr>
      <p:sp>
        <p:nvSpPr>
          <p:cNvPr id="1387" name="Google Shape;1387;p1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Capítulo 7.</a:t>
            </a:r>
            <a:r>
              <a:rPr lang="es-ES" noProof="0" dirty="0"/>
              <a:t> </a:t>
            </a:r>
            <a:r>
              <a:rPr lang="es-ES" b="1" noProof="0" dirty="0"/>
              <a:t>Polio</a:t>
            </a:r>
          </a:p>
          <a:p>
            <a:pPr marL="0" lvl="0" indent="0" algn="l" rtl="0">
              <a:lnSpc>
                <a:spcPct val="100000"/>
              </a:lnSpc>
              <a:spcBef>
                <a:spcPts val="0"/>
              </a:spcBef>
              <a:spcAft>
                <a:spcPts val="0"/>
              </a:spcAft>
              <a:buSzPct val="111111"/>
              <a:buNone/>
            </a:pPr>
            <a:endParaRPr lang="es-ES" noProof="0" dirty="0"/>
          </a:p>
        </p:txBody>
      </p:sp>
      <p:sp>
        <p:nvSpPr>
          <p:cNvPr id="1388" name="Google Shape;1388;p136"/>
          <p:cNvSpPr txBox="1">
            <a:spLocks noGrp="1"/>
          </p:cNvSpPr>
          <p:nvPr>
            <p:ph type="body" idx="1"/>
          </p:nvPr>
        </p:nvSpPr>
        <p:spPr>
          <a:xfrm>
            <a:off x="311700" y="2982050"/>
            <a:ext cx="8520600" cy="22422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ts val="1800"/>
              <a:buNone/>
            </a:pPr>
            <a:r>
              <a:rPr lang="es-ES" sz="1100" b="1" noProof="0" dirty="0"/>
              <a:t>La enfermedad: </a:t>
            </a:r>
            <a:r>
              <a:rPr lang="es-ES" sz="1100" noProof="0" dirty="0"/>
              <a:t>polio</a:t>
            </a:r>
          </a:p>
          <a:p>
            <a:pPr marL="0" lvl="0" indent="0" algn="l" rtl="0">
              <a:lnSpc>
                <a:spcPct val="115000"/>
              </a:lnSpc>
              <a:spcBef>
                <a:spcPts val="1200"/>
              </a:spcBef>
              <a:spcAft>
                <a:spcPts val="0"/>
              </a:spcAft>
              <a:buSzPts val="1800"/>
              <a:buNone/>
            </a:pPr>
            <a:r>
              <a:rPr lang="es-ES" sz="1100" b="1" noProof="0" dirty="0"/>
              <a:t>Lo que la provoca: </a:t>
            </a:r>
            <a:r>
              <a:rPr lang="es-ES" sz="1000" noProof="0" dirty="0"/>
              <a:t>un virus llamado </a:t>
            </a:r>
            <a:r>
              <a:rPr lang="es-ES" sz="1000" i="1" noProof="0" dirty="0"/>
              <a:t>Poliovirus.</a:t>
            </a:r>
            <a:endParaRPr lang="es-ES" sz="1000" noProof="0" dirty="0"/>
          </a:p>
          <a:p>
            <a:pPr marL="0" lvl="0" indent="0" algn="l" rtl="0">
              <a:lnSpc>
                <a:spcPct val="115000"/>
              </a:lnSpc>
              <a:spcBef>
                <a:spcPts val="1200"/>
              </a:spcBef>
              <a:spcAft>
                <a:spcPts val="0"/>
              </a:spcAft>
              <a:buSzPts val="1800"/>
              <a:buNone/>
            </a:pPr>
            <a:r>
              <a:rPr lang="es-ES" sz="1100" b="1" noProof="0" dirty="0"/>
              <a:t>Lo que se siente:</a:t>
            </a:r>
            <a:r>
              <a:rPr lang="es-ES" sz="1000" noProof="0" dirty="0"/>
              <a:t> aproximadamente el 70 % de las personas infectadas no presentan síntomas. Para el 30 % que sí, los síntomas iniciales son fiebre alta, agotamiento extremo, dolores de cabeza, vómitos, rigidez de cuello y dolor muscular.</a:t>
            </a:r>
          </a:p>
          <a:p>
            <a:pPr marL="0" lvl="0" indent="0" algn="l" rtl="0">
              <a:lnSpc>
                <a:spcPct val="115000"/>
              </a:lnSpc>
              <a:spcBef>
                <a:spcPts val="1200"/>
              </a:spcBef>
              <a:spcAft>
                <a:spcPts val="0"/>
              </a:spcAft>
              <a:buSzPts val="1800"/>
              <a:buNone/>
            </a:pPr>
            <a:r>
              <a:rPr lang="es-ES" sz="1100" b="1" noProof="0" dirty="0"/>
              <a:t>La enfermedad agravada:</a:t>
            </a:r>
            <a:r>
              <a:rPr lang="es-ES" sz="1000" noProof="0" dirty="0"/>
              <a:t> una de cada 200 personas infectadas de polio sufren una parálisis irreversible (habitualmente en las piernas). Entre quienes sufren este tipo de parálisis, el 5–10 % fallece al paralizárseles los músculos respiratorios.</a:t>
            </a:r>
          </a:p>
          <a:p>
            <a:pPr marL="0" lvl="0" indent="0" algn="l" rtl="0">
              <a:lnSpc>
                <a:spcPct val="115000"/>
              </a:lnSpc>
              <a:spcBef>
                <a:spcPts val="1200"/>
              </a:spcBef>
              <a:spcAft>
                <a:spcPts val="1200"/>
              </a:spcAft>
              <a:buSzPts val="1800"/>
              <a:buNone/>
            </a:pPr>
            <a:r>
              <a:rPr lang="es-ES" sz="1100" b="1" noProof="0" dirty="0"/>
              <a:t>Cómo se propaga la enfermedad:</a:t>
            </a:r>
            <a:r>
              <a:rPr lang="es-ES" sz="1000" noProof="0" dirty="0"/>
              <a:t> la polio se transmite habitualmente a través del contacto con las heces (caca) de una persona infectada. También puede propagarse a través de las gotículas de un estornudo o de la tos de una persona infectada, aunque es menos frecuente. Las personas infectadas pueden propagar la enfermedad durante al menos las seis semanas siguientes, incluso si no parecen enfermos ni presentan síntomas.</a:t>
            </a:r>
          </a:p>
        </p:txBody>
      </p:sp>
      <p:pic>
        <p:nvPicPr>
          <p:cNvPr id="1389" name="Google Shape;1389;p136"/>
          <p:cNvPicPr preferRelativeResize="0"/>
          <p:nvPr/>
        </p:nvPicPr>
        <p:blipFill rotWithShape="1">
          <a:blip r:embed="rId3">
            <a:alphaModFix/>
          </a:blip>
          <a:srcRect/>
          <a:stretch/>
        </p:blipFill>
        <p:spPr>
          <a:xfrm>
            <a:off x="1262750" y="1017725"/>
            <a:ext cx="1874336" cy="1852925"/>
          </a:xfrm>
          <a:prstGeom prst="rect">
            <a:avLst/>
          </a:prstGeom>
          <a:noFill/>
          <a:ln>
            <a:noFill/>
          </a:ln>
        </p:spPr>
      </p:pic>
      <p:pic>
        <p:nvPicPr>
          <p:cNvPr id="1390" name="Google Shape;1390;p136"/>
          <p:cNvPicPr preferRelativeResize="0"/>
          <p:nvPr/>
        </p:nvPicPr>
        <p:blipFill rotWithShape="1">
          <a:blip r:embed="rId4">
            <a:alphaModFix/>
          </a:blip>
          <a:srcRect/>
          <a:stretch/>
        </p:blipFill>
        <p:spPr>
          <a:xfrm>
            <a:off x="3447074" y="1017725"/>
            <a:ext cx="2359951" cy="1852925"/>
          </a:xfrm>
          <a:prstGeom prst="rect">
            <a:avLst/>
          </a:prstGeom>
          <a:noFill/>
          <a:ln>
            <a:noFill/>
          </a:ln>
        </p:spPr>
      </p:pic>
      <p:pic>
        <p:nvPicPr>
          <p:cNvPr id="1391" name="Google Shape;1391;p136"/>
          <p:cNvPicPr preferRelativeResize="0"/>
          <p:nvPr/>
        </p:nvPicPr>
        <p:blipFill rotWithShape="1">
          <a:blip r:embed="rId5">
            <a:alphaModFix/>
          </a:blip>
          <a:srcRect/>
          <a:stretch/>
        </p:blipFill>
        <p:spPr>
          <a:xfrm>
            <a:off x="6017626" y="1017725"/>
            <a:ext cx="1536772" cy="1852924"/>
          </a:xfrm>
          <a:prstGeom prst="rect">
            <a:avLst/>
          </a:prstGeom>
          <a:noFill/>
          <a:ln>
            <a:noFill/>
          </a:ln>
        </p:spPr>
      </p:pic>
      <p:sp>
        <p:nvSpPr>
          <p:cNvPr id="1392" name="Google Shape;1392;p13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96"/>
        <p:cNvGrpSpPr/>
        <p:nvPr/>
      </p:nvGrpSpPr>
      <p:grpSpPr>
        <a:xfrm>
          <a:off x="0" y="0"/>
          <a:ext cx="0" cy="0"/>
          <a:chOff x="0" y="0"/>
          <a:chExt cx="0" cy="0"/>
        </a:xfrm>
      </p:grpSpPr>
      <p:sp>
        <p:nvSpPr>
          <p:cNvPr id="1397" name="Google Shape;1397;p137"/>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s-ES" sz="1100" b="1" noProof="0" dirty="0"/>
              <a:t>¿</a:t>
            </a:r>
            <a:r>
              <a:rPr lang="es-ES" sz="900" b="1" noProof="0" dirty="0"/>
              <a:t>Quién puede contagiarse?</a:t>
            </a:r>
            <a:r>
              <a:rPr lang="es-ES" sz="900" noProof="0" dirty="0"/>
              <a:t> La polio afecta principalmente a niños y niñas de 5 años. Sin embargo, cualquier persona no vacunada puede contraer la enfermedad, con independencia de su edad.</a:t>
            </a:r>
          </a:p>
          <a:p>
            <a:pPr marL="0" lvl="0" indent="0" algn="l" rtl="0">
              <a:lnSpc>
                <a:spcPct val="115000"/>
              </a:lnSpc>
              <a:spcBef>
                <a:spcPts val="1200"/>
              </a:spcBef>
              <a:spcAft>
                <a:spcPts val="0"/>
              </a:spcAft>
              <a:buClr>
                <a:schemeClr val="dk1"/>
              </a:buClr>
              <a:buSzPts val="1100"/>
              <a:buFont typeface="Arial"/>
              <a:buNone/>
            </a:pPr>
            <a:r>
              <a:rPr lang="es-ES" sz="900" b="1" noProof="0" dirty="0"/>
              <a:t>¿Por qué es importante en los centros penitenciarios?</a:t>
            </a:r>
            <a:r>
              <a:rPr lang="es-ES" sz="900" noProof="0" dirty="0"/>
              <a:t> Los espacios residenciales cerrados y las deficientes medidas higiénicas de las prisiones aumentan la transmisión de la polio. </a:t>
            </a:r>
          </a:p>
          <a:p>
            <a:pPr marL="0" lvl="0" indent="0" algn="l" rtl="0">
              <a:lnSpc>
                <a:spcPct val="115000"/>
              </a:lnSpc>
              <a:spcBef>
                <a:spcPts val="1200"/>
              </a:spcBef>
              <a:spcAft>
                <a:spcPts val="0"/>
              </a:spcAft>
              <a:buSzPts val="1800"/>
              <a:buNone/>
            </a:pPr>
            <a:r>
              <a:rPr lang="es-ES" sz="900" b="1" noProof="0" dirty="0"/>
              <a:t>¿Qué vacunas existen contra polio? </a:t>
            </a:r>
            <a:r>
              <a:rPr lang="es-ES" sz="900" noProof="0" dirty="0"/>
              <a:t>Existen dos vacunas contra la polio, llamadas IPV (vacuna inactivada contra la poliomielitis) y OPV (vacuna oral de virus vivos atenuados). Ambas protegen frente a la polio. La IPV se administra como inyección, mientras que la OPV se administra en forma de gota bajo la lengua. </a:t>
            </a:r>
          </a:p>
          <a:p>
            <a:pPr marL="0" lvl="0" indent="0" algn="l" rtl="0">
              <a:lnSpc>
                <a:spcPct val="115000"/>
              </a:lnSpc>
              <a:spcBef>
                <a:spcPts val="1200"/>
              </a:spcBef>
              <a:spcAft>
                <a:spcPts val="0"/>
              </a:spcAft>
              <a:buSzPts val="1800"/>
              <a:buNone/>
            </a:pPr>
            <a:r>
              <a:rPr lang="es-ES" sz="900" b="1" noProof="0" dirty="0"/>
              <a:t>¿Es eficaz la vacuna?</a:t>
            </a:r>
            <a:r>
              <a:rPr lang="es-ES" sz="900" noProof="0" dirty="0"/>
              <a:t> Las tres dosis de la vacuna tienen una eficacia del 99 % en la prevención de la polio. Se precisan dosis de recuerdo para mantener la protección frente a la polio.</a:t>
            </a:r>
          </a:p>
          <a:p>
            <a:pPr marL="0" lvl="0" indent="0" algn="l" rtl="0">
              <a:lnSpc>
                <a:spcPct val="115000"/>
              </a:lnSpc>
              <a:spcBef>
                <a:spcPts val="1200"/>
              </a:spcBef>
              <a:spcAft>
                <a:spcPts val="0"/>
              </a:spcAft>
              <a:buSzPts val="1800"/>
              <a:buNone/>
            </a:pPr>
            <a:r>
              <a:rPr lang="es-ES" sz="900" b="1" noProof="0" dirty="0"/>
              <a:t>¿Es segura la vacuna?</a:t>
            </a:r>
            <a:r>
              <a:rPr lang="es-ES" sz="900" noProof="0" dirty="0"/>
              <a:t> Ambas vacunas contra la polio se consideran seguras. Entre los efectos secundarios habituales se incluyen irritación en la zona del pinchazo. No se ha informado de efectos adversos graves de la vacuna IPV distintos del riesgo de una reacción alérgica severa (anafilaxis), algo extremadamente raro (se estima de un caso entre un millón). </a:t>
            </a:r>
          </a:p>
          <a:p>
            <a:pPr marL="0" lvl="0" indent="0" algn="l" rtl="0">
              <a:lnSpc>
                <a:spcPct val="115000"/>
              </a:lnSpc>
              <a:spcBef>
                <a:spcPts val="1200"/>
              </a:spcBef>
              <a:spcAft>
                <a:spcPts val="1200"/>
              </a:spcAft>
              <a:buSzPts val="1800"/>
              <a:buNone/>
            </a:pPr>
            <a:r>
              <a:rPr lang="es-ES" sz="750" noProof="0" dirty="0"/>
              <a:t>*** La OPV es una vacuna fabricada a partir de un virus debilitado de la polio, de forma que no pueda provocar la enfermedad. Sin embargo, en algunos casos muy raros el virus puede volver a mutar y desencadenar la enfermedad. Esto habitualmente no afecta a las personas que han recibido la vacuna, que pese a todo seguirán estando protegidas y no enfermarán, pero puede reactivar el virus de la polio en sus heces, lo que significa que otras personas no vacunadas podrán entrar en contacto con estas heces e infectarse de polio. ***</a:t>
            </a:r>
          </a:p>
        </p:txBody>
      </p:sp>
      <p:sp>
        <p:nvSpPr>
          <p:cNvPr id="1398" name="Google Shape;1398;p137"/>
          <p:cNvSpPr/>
          <p:nvPr/>
        </p:nvSpPr>
        <p:spPr>
          <a:xfrm>
            <a:off x="1342150" y="4462950"/>
            <a:ext cx="6371700" cy="6549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dirty="0">
                <a:solidFill>
                  <a:srgbClr val="000000"/>
                </a:solidFill>
                <a:latin typeface="Arial"/>
                <a:ea typeface="Arial"/>
                <a:cs typeface="Arial"/>
                <a:sym typeface="Arial"/>
              </a:rPr>
              <a:t>La polio se extendió durante la primera mitad del siglo XX. Muchas personas famosas, como el presidente estadounidense Franklin D. Roosevelt, la artista Frida Kahlo o el cantante Joni Mitchell, sufrieron polio y tuvieron complicaciones de por vida. </a:t>
            </a:r>
            <a:endParaRPr sz="1000" b="0" i="1" u="none" strike="noStrike" cap="none" dirty="0">
              <a:solidFill>
                <a:srgbClr val="000000"/>
              </a:solidFill>
              <a:latin typeface="Arial"/>
              <a:ea typeface="Arial"/>
              <a:cs typeface="Arial"/>
              <a:sym typeface="Arial"/>
            </a:endParaRPr>
          </a:p>
        </p:txBody>
      </p:sp>
      <p:sp>
        <p:nvSpPr>
          <p:cNvPr id="1399" name="Google Shape;1399;p137"/>
          <p:cNvSpPr/>
          <p:nvPr/>
        </p:nvSpPr>
        <p:spPr>
          <a:xfrm>
            <a:off x="1277675" y="412457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1" i="0" u="none" strike="noStrike" cap="none" dirty="0">
                <a:solidFill>
                  <a:srgbClr val="000000"/>
                </a:solidFill>
                <a:latin typeface="Arial"/>
                <a:ea typeface="Arial"/>
                <a:cs typeface="Arial"/>
                <a:sym typeface="Arial"/>
              </a:rPr>
              <a:t>¿Sabía que...</a:t>
            </a:r>
            <a:r>
              <a:rPr lang="en" sz="1400" b="1" i="0" u="none" strike="noStrike" cap="none" dirty="0">
                <a:solidFill>
                  <a:srgbClr val="000000"/>
                </a:solidFill>
                <a:latin typeface="Arial"/>
                <a:ea typeface="Arial"/>
                <a:cs typeface="Arial"/>
                <a:sym typeface="Arial"/>
              </a:rPr>
              <a:t>?</a:t>
            </a:r>
            <a:endParaRPr sz="1400" b="1" i="0" u="none" strike="noStrike" cap="none" dirty="0">
              <a:solidFill>
                <a:srgbClr val="000000"/>
              </a:solidFill>
              <a:latin typeface="Arial"/>
              <a:ea typeface="Arial"/>
              <a:cs typeface="Arial"/>
              <a:sym typeface="Arial"/>
            </a:endParaRPr>
          </a:p>
        </p:txBody>
      </p:sp>
      <p:sp>
        <p:nvSpPr>
          <p:cNvPr id="1400" name="Google Shape;1400;p137"/>
          <p:cNvSpPr txBox="1"/>
          <p:nvPr/>
        </p:nvSpPr>
        <p:spPr>
          <a:xfrm>
            <a:off x="-28650" y="448325"/>
            <a:ext cx="9144000" cy="569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s-ES" sz="2500" b="1" i="0" u="none" strike="noStrike" cap="none" dirty="0">
                <a:solidFill>
                  <a:schemeClr val="dk1"/>
                </a:solidFill>
                <a:latin typeface="Arial"/>
                <a:ea typeface="Arial"/>
                <a:cs typeface="Arial"/>
                <a:sym typeface="Arial"/>
              </a:rPr>
              <a:t>Capítulo</a:t>
            </a:r>
            <a:r>
              <a:rPr lang="en" sz="2500" b="1" i="0" u="none" strike="noStrike" cap="none" dirty="0">
                <a:solidFill>
                  <a:schemeClr val="dk1"/>
                </a:solidFill>
                <a:latin typeface="Arial"/>
                <a:ea typeface="Arial"/>
                <a:cs typeface="Arial"/>
                <a:sym typeface="Arial"/>
              </a:rPr>
              <a:t> 7.</a:t>
            </a:r>
            <a:r>
              <a:rPr lang="en" sz="2500" b="0" i="0" u="none" strike="noStrike" cap="none" dirty="0">
                <a:solidFill>
                  <a:schemeClr val="dk1"/>
                </a:solidFill>
                <a:latin typeface="Arial"/>
                <a:ea typeface="Arial"/>
                <a:cs typeface="Arial"/>
                <a:sym typeface="Arial"/>
              </a:rPr>
              <a:t> </a:t>
            </a:r>
            <a:r>
              <a:rPr lang="en" sz="2500" b="1" i="0" u="none" strike="noStrike" cap="none" dirty="0">
                <a:solidFill>
                  <a:schemeClr val="dk1"/>
                </a:solidFill>
                <a:latin typeface="Arial"/>
                <a:ea typeface="Arial"/>
                <a:cs typeface="Arial"/>
                <a:sym typeface="Arial"/>
              </a:rPr>
              <a:t>Polio</a:t>
            </a:r>
            <a:endParaRPr sz="2500" b="1" i="0" u="none" strike="noStrike" cap="none" dirty="0">
              <a:solidFill>
                <a:schemeClr val="dk1"/>
              </a:solidFill>
              <a:latin typeface="Arial"/>
              <a:ea typeface="Arial"/>
              <a:cs typeface="Arial"/>
              <a:sym typeface="Arial"/>
            </a:endParaRPr>
          </a:p>
        </p:txBody>
      </p:sp>
      <p:sp>
        <p:nvSpPr>
          <p:cNvPr id="1401" name="Google Shape;1401;p13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05"/>
        <p:cNvGrpSpPr/>
        <p:nvPr/>
      </p:nvGrpSpPr>
      <p:grpSpPr>
        <a:xfrm>
          <a:off x="0" y="0"/>
          <a:ext cx="0" cy="0"/>
          <a:chOff x="0" y="0"/>
          <a:chExt cx="0" cy="0"/>
        </a:xfrm>
      </p:grpSpPr>
      <p:sp>
        <p:nvSpPr>
          <p:cNvPr id="1406" name="Google Shape;1406;p138"/>
          <p:cNvSpPr txBox="1">
            <a:spLocks noGrp="1"/>
          </p:cNvSpPr>
          <p:nvPr>
            <p:ph type="body" idx="1"/>
          </p:nvPr>
        </p:nvSpPr>
        <p:spPr>
          <a:xfrm>
            <a:off x="311700" y="1208587"/>
            <a:ext cx="8520600" cy="264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s-ES" sz="1100" noProof="0" dirty="0"/>
              <a:t>La enfermedad neumocócica invasiva (neumococo) está causada por un grupo de unas 90 bacterias. En general, afecta a personas muy jóvenes y a adultos de edad avanzada.</a:t>
            </a:r>
          </a:p>
          <a:p>
            <a:pPr marL="0" lvl="0" indent="0" algn="l" rtl="0">
              <a:lnSpc>
                <a:spcPct val="115000"/>
              </a:lnSpc>
              <a:spcBef>
                <a:spcPts val="0"/>
              </a:spcBef>
              <a:spcAft>
                <a:spcPts val="0"/>
              </a:spcAft>
              <a:buSzPts val="1800"/>
              <a:buNone/>
            </a:pPr>
            <a:endParaRPr lang="es-ES" sz="1100" noProof="0" dirty="0"/>
          </a:p>
          <a:p>
            <a:pPr marL="0" lvl="0" indent="0" algn="l" rtl="0">
              <a:lnSpc>
                <a:spcPct val="115000"/>
              </a:lnSpc>
              <a:spcBef>
                <a:spcPts val="0"/>
              </a:spcBef>
              <a:spcAft>
                <a:spcPts val="0"/>
              </a:spcAft>
              <a:buSzPts val="1800"/>
              <a:buNone/>
            </a:pPr>
            <a:r>
              <a:rPr lang="es-ES" sz="1100" noProof="0" dirty="0"/>
              <a:t>La vacuna contra el neumococo ha sido introducida recientemente (a mitad de los años 2000), por lo que es posible que muchas personas no la hayan recibido. Dado que las bacterias que afectan a los distintos grupos de edad son diferentes entre sí, las vacunas que se administran a los menores son distintas de las que se dispensan a los adultos más mayores. Así pues, es importante que las personas reciban la vacuna contra el neumococo correcta y recomendada para su edad.</a:t>
            </a:r>
          </a:p>
          <a:p>
            <a:pPr marL="0" lvl="0" indent="0" algn="l" rtl="0">
              <a:lnSpc>
                <a:spcPct val="115000"/>
              </a:lnSpc>
              <a:spcBef>
                <a:spcPts val="0"/>
              </a:spcBef>
              <a:spcAft>
                <a:spcPts val="0"/>
              </a:spcAft>
              <a:buSzPts val="1800"/>
              <a:buNone/>
            </a:pPr>
            <a:endParaRPr lang="es-ES" sz="1100" noProof="0" dirty="0"/>
          </a:p>
          <a:p>
            <a:pPr marL="0" lvl="0" indent="0" algn="l" rtl="0">
              <a:lnSpc>
                <a:spcPct val="115000"/>
              </a:lnSpc>
              <a:spcBef>
                <a:spcPts val="0"/>
              </a:spcBef>
              <a:spcAft>
                <a:spcPts val="0"/>
              </a:spcAft>
              <a:buSzPts val="1800"/>
              <a:buNone/>
            </a:pPr>
            <a:r>
              <a:rPr lang="es-ES" sz="1100" noProof="0" dirty="0"/>
              <a:t>Los brotes de la enfermedad neumocócica son relativamente frecuentes en los centros penitenciarios, por cuanto que las personas conviven en espacios reducidos y sin la ventilación adecuada, lo que significa que la bacteria puede propagarse fácilmente a través del aire o de las superficies compartidas. Las personas reclusas también presentan un mayor riesgo de sufrir complicaciones graves a consecuencia de la infección por neumococo, especialmente si presentan problemas de salud latentes. </a:t>
            </a:r>
          </a:p>
        </p:txBody>
      </p:sp>
      <p:sp>
        <p:nvSpPr>
          <p:cNvPr id="1407" name="Google Shape;1407;p1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8.</a:t>
            </a:r>
            <a:r>
              <a:rPr lang="es-ES" noProof="0" dirty="0"/>
              <a:t> </a:t>
            </a:r>
            <a:r>
              <a:rPr lang="es-ES" b="1" noProof="0" dirty="0"/>
              <a:t>Enfermedad neumocócica (neumococo)</a:t>
            </a:r>
          </a:p>
          <a:p>
            <a:pPr marL="0" lvl="0" indent="0" algn="l" rtl="0">
              <a:lnSpc>
                <a:spcPct val="100000"/>
              </a:lnSpc>
              <a:spcBef>
                <a:spcPts val="0"/>
              </a:spcBef>
              <a:spcAft>
                <a:spcPts val="0"/>
              </a:spcAft>
              <a:buSzPct val="111111"/>
              <a:buNone/>
            </a:pPr>
            <a:endParaRPr lang="es-ES" noProof="0" dirty="0"/>
          </a:p>
        </p:txBody>
      </p:sp>
      <p:sp>
        <p:nvSpPr>
          <p:cNvPr id="1408" name="Google Shape;1408;p13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12"/>
        <p:cNvGrpSpPr/>
        <p:nvPr/>
      </p:nvGrpSpPr>
      <p:grpSpPr>
        <a:xfrm>
          <a:off x="0" y="0"/>
          <a:ext cx="0" cy="0"/>
          <a:chOff x="0" y="0"/>
          <a:chExt cx="0" cy="0"/>
        </a:xfrm>
      </p:grpSpPr>
      <p:sp>
        <p:nvSpPr>
          <p:cNvPr id="1413" name="Google Shape;1413;p139"/>
          <p:cNvSpPr txBox="1">
            <a:spLocks noGrp="1"/>
          </p:cNvSpPr>
          <p:nvPr>
            <p:ph type="body" idx="1"/>
          </p:nvPr>
        </p:nvSpPr>
        <p:spPr>
          <a:xfrm>
            <a:off x="311700" y="2967487"/>
            <a:ext cx="8520600" cy="204641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ct val="211143"/>
              <a:buNone/>
            </a:pPr>
            <a:r>
              <a:rPr lang="es-ES" sz="800" b="1" noProof="0" dirty="0"/>
              <a:t>La enfermedad: </a:t>
            </a:r>
            <a:r>
              <a:rPr lang="es-ES" sz="800" noProof="0" dirty="0"/>
              <a:t>enfermedad neumocócica (neumococo). Puede presentarse en forma de neumonía, meningitis, intoxicación sanguínea o infección de oído.</a:t>
            </a:r>
          </a:p>
          <a:p>
            <a:pPr marL="0" lvl="0" indent="0" algn="l" rtl="0">
              <a:lnSpc>
                <a:spcPct val="115000"/>
              </a:lnSpc>
              <a:spcBef>
                <a:spcPts val="1200"/>
              </a:spcBef>
              <a:spcAft>
                <a:spcPts val="0"/>
              </a:spcAft>
              <a:buSzPct val="211143"/>
              <a:buNone/>
            </a:pPr>
            <a:r>
              <a:rPr lang="es-ES" sz="800" b="1" noProof="0" dirty="0"/>
              <a:t>Lo que la provoca:</a:t>
            </a:r>
            <a:r>
              <a:rPr lang="es-ES" sz="800" noProof="0" dirty="0"/>
              <a:t> un grupo de bacterias llamada</a:t>
            </a:r>
            <a:r>
              <a:rPr lang="es-ES" sz="800" i="1" noProof="0" dirty="0"/>
              <a:t> Streptococcus pneumoniae.</a:t>
            </a:r>
          </a:p>
          <a:p>
            <a:pPr marL="0" lvl="0" indent="0" algn="l" rtl="0">
              <a:lnSpc>
                <a:spcPct val="115000"/>
              </a:lnSpc>
              <a:spcBef>
                <a:spcPts val="1200"/>
              </a:spcBef>
              <a:spcAft>
                <a:spcPts val="0"/>
              </a:spcAft>
              <a:buSzPct val="211143"/>
              <a:buNone/>
            </a:pPr>
            <a:r>
              <a:rPr lang="es-ES" sz="800" b="1" noProof="0" dirty="0"/>
              <a:t>Lo que se siente: </a:t>
            </a:r>
            <a:r>
              <a:rPr lang="es-ES" sz="800" noProof="0" dirty="0"/>
              <a:t>la bacteria puede infectar distintas partes del cuerpo humano, lo que hace que los síntomas y la enfermedad sean diferentes. En los casos en que la infección afecta a los pulmones (neumonía), los síntomas incluyen fiebre alta, tos productiva (con moco), dificultad para respirar, silbilancias, pérdida de apetito y dolor en todo el cuerpo. Cuando la infección afecta al cerebro/sistema nervioso (meningitis), los síntomas incluyen fiebre alta, malestar, erupciones, dolores de cabeza, somnolencia y molestias ante una luz intensa. En casos de infecciones de oído, los síntomas incluyen dolor dentro del oído, dificultades auditivas, fiebre alta</a:t>
            </a:r>
            <a:r>
              <a:rPr lang="es-ES" sz="800" baseline="0" noProof="0" dirty="0"/>
              <a:t> </a:t>
            </a:r>
            <a:r>
              <a:rPr lang="es-ES" sz="800" noProof="0" dirty="0"/>
              <a:t>y secreciones (como pus) del oído.</a:t>
            </a:r>
          </a:p>
          <a:p>
            <a:pPr marL="0" lvl="0" indent="0" algn="l" rtl="0">
              <a:lnSpc>
                <a:spcPct val="115000"/>
              </a:lnSpc>
              <a:spcBef>
                <a:spcPts val="1200"/>
              </a:spcBef>
              <a:spcAft>
                <a:spcPts val="0"/>
              </a:spcAft>
              <a:buSzPct val="211143"/>
              <a:buNone/>
            </a:pPr>
            <a:r>
              <a:rPr lang="es-ES" sz="800" b="1" noProof="0" dirty="0"/>
              <a:t>La enfermedad agravada:</a:t>
            </a:r>
            <a:r>
              <a:rPr lang="es-ES" sz="800" noProof="0" dirty="0"/>
              <a:t> la neumonía y la meningitis pueden resultar mortales si las personas no reciben tratamiento. La bacteria </a:t>
            </a:r>
            <a:r>
              <a:rPr lang="es-ES" sz="800" i="1" noProof="0" dirty="0"/>
              <a:t>Streptococcus pneumoniae </a:t>
            </a:r>
            <a:r>
              <a:rPr lang="es-ES" sz="800" noProof="0" dirty="0"/>
              <a:t>también puede entrar en la sangre, causando una infección sanguínea, conocida también con el nombre de sepsis.</a:t>
            </a:r>
          </a:p>
          <a:p>
            <a:pPr marL="0" lvl="0" indent="0" algn="l" rtl="0">
              <a:lnSpc>
                <a:spcPct val="115000"/>
              </a:lnSpc>
              <a:spcBef>
                <a:spcPts val="1200"/>
              </a:spcBef>
              <a:spcAft>
                <a:spcPts val="1200"/>
              </a:spcAft>
              <a:buSzPct val="211143"/>
              <a:buNone/>
            </a:pPr>
            <a:r>
              <a:rPr lang="es-ES" sz="800" b="1" noProof="0" dirty="0"/>
              <a:t>Cómo se propaga la enfermedad: </a:t>
            </a:r>
            <a:r>
              <a:rPr lang="es-ES" sz="800" noProof="0" dirty="0"/>
              <a:t>la enfermedad neumocócica se propaga por el contacto con la tos o los estornudos de las personas infectadas, o por pasar largo tiempo en un espacio cerrado con una persona infectada.</a:t>
            </a:r>
          </a:p>
        </p:txBody>
      </p:sp>
      <p:pic>
        <p:nvPicPr>
          <p:cNvPr id="1414" name="Google Shape;1414;p139"/>
          <p:cNvPicPr preferRelativeResize="0"/>
          <p:nvPr/>
        </p:nvPicPr>
        <p:blipFill rotWithShape="1">
          <a:blip r:embed="rId3">
            <a:alphaModFix/>
          </a:blip>
          <a:srcRect/>
          <a:stretch/>
        </p:blipFill>
        <p:spPr>
          <a:xfrm>
            <a:off x="868775" y="1088875"/>
            <a:ext cx="2545574" cy="1774625"/>
          </a:xfrm>
          <a:prstGeom prst="rect">
            <a:avLst/>
          </a:prstGeom>
          <a:noFill/>
          <a:ln>
            <a:noFill/>
          </a:ln>
        </p:spPr>
      </p:pic>
      <p:sp>
        <p:nvSpPr>
          <p:cNvPr id="1415" name="Google Shape;1415;p1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8.</a:t>
            </a:r>
            <a:r>
              <a:rPr lang="es-ES" noProof="0" dirty="0"/>
              <a:t> </a:t>
            </a:r>
            <a:r>
              <a:rPr lang="es-ES" b="1" noProof="0" dirty="0"/>
              <a:t>Enfermedad neumocócica (neumococo)</a:t>
            </a:r>
          </a:p>
          <a:p>
            <a:pPr marL="0" lvl="0" indent="0" algn="l" rtl="0">
              <a:lnSpc>
                <a:spcPct val="100000"/>
              </a:lnSpc>
              <a:spcBef>
                <a:spcPts val="0"/>
              </a:spcBef>
              <a:spcAft>
                <a:spcPts val="0"/>
              </a:spcAft>
              <a:buSzPct val="111111"/>
              <a:buNone/>
            </a:pPr>
            <a:endParaRPr lang="es-ES" noProof="0" dirty="0"/>
          </a:p>
        </p:txBody>
      </p:sp>
      <p:sp>
        <p:nvSpPr>
          <p:cNvPr id="1416" name="Google Shape;1416;p13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20"/>
        <p:cNvGrpSpPr/>
        <p:nvPr/>
      </p:nvGrpSpPr>
      <p:grpSpPr>
        <a:xfrm>
          <a:off x="0" y="0"/>
          <a:ext cx="0" cy="0"/>
          <a:chOff x="0" y="0"/>
          <a:chExt cx="0" cy="0"/>
        </a:xfrm>
      </p:grpSpPr>
      <p:sp>
        <p:nvSpPr>
          <p:cNvPr id="1421" name="Google Shape;1421;p140"/>
          <p:cNvSpPr txBox="1">
            <a:spLocks noGrp="1"/>
          </p:cNvSpPr>
          <p:nvPr>
            <p:ph type="body" idx="1"/>
          </p:nvPr>
        </p:nvSpPr>
        <p:spPr>
          <a:xfrm>
            <a:off x="311700" y="1067400"/>
            <a:ext cx="8520600" cy="26619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ts val="1800"/>
              <a:buNone/>
            </a:pPr>
            <a:r>
              <a:rPr lang="es-ES" sz="1100" b="1" noProof="0" dirty="0"/>
              <a:t>¿Quién puede contagiarse?</a:t>
            </a:r>
            <a:r>
              <a:rPr lang="es-ES" sz="1000" noProof="0" dirty="0"/>
              <a:t> Bebés, adultos de edad avanzada, menores y personas adultas con problemas crónicos de salud, como enfermedades renales, pulmonares o cardiacas, son las que más riesgo tienen de sufrir la forma grave de la enfermedad neumocócica. </a:t>
            </a:r>
          </a:p>
          <a:p>
            <a:pPr marL="0" lvl="0" indent="0" algn="l" rtl="0">
              <a:lnSpc>
                <a:spcPct val="115000"/>
              </a:lnSpc>
              <a:spcBef>
                <a:spcPts val="1200"/>
              </a:spcBef>
              <a:spcAft>
                <a:spcPts val="0"/>
              </a:spcAft>
              <a:buClr>
                <a:schemeClr val="dk1"/>
              </a:buClr>
              <a:buSzPts val="1100"/>
              <a:buFont typeface="Arial"/>
              <a:buNone/>
            </a:pPr>
            <a:r>
              <a:rPr lang="es-ES" sz="1100" b="1" noProof="0" dirty="0"/>
              <a:t>¿Por qué es importante en los centros penitenciarios?</a:t>
            </a:r>
            <a:r>
              <a:rPr lang="es-ES" sz="1000" noProof="0" dirty="0"/>
              <a:t> Vivir en un espacio reducido y compartido con una ventilación deficiente, como en las prisiones, hace que las infecciones que se transmiten por vía aérea, como la enfermedad neumocócica, puedan propagarse en el interior de los centros penitenciarios a gran velocidad.</a:t>
            </a:r>
          </a:p>
          <a:p>
            <a:pPr marL="0" lvl="0" indent="0" algn="l" rtl="0">
              <a:lnSpc>
                <a:spcPct val="115000"/>
              </a:lnSpc>
              <a:spcBef>
                <a:spcPts val="1200"/>
              </a:spcBef>
              <a:spcAft>
                <a:spcPts val="0"/>
              </a:spcAft>
              <a:buClr>
                <a:schemeClr val="dk1"/>
              </a:buClr>
              <a:buSzPts val="1100"/>
              <a:buFont typeface="Arial"/>
              <a:buNone/>
            </a:pPr>
            <a:r>
              <a:rPr lang="es-ES" sz="1100" b="1" noProof="0" dirty="0"/>
              <a:t>¿Qué vacunas existen contra el neumococo?</a:t>
            </a:r>
            <a:r>
              <a:rPr lang="es-ES" sz="1000" b="1" noProof="0" dirty="0"/>
              <a:t> </a:t>
            </a:r>
            <a:r>
              <a:rPr lang="es-ES" sz="1000" noProof="0" dirty="0"/>
              <a:t>Existen dos tipos de vacunas contra el neumococo. La vacuna que se administre dependerá de la edad y del estado de salud de la persona. En los menores se utiliza la vacuna conjugada contra el neumococo (PCV). En adultos mayores y otras personas en riesgo por problemas de salud latentes, se administra vacuna neumocócica polisacárida (PPV). </a:t>
            </a:r>
          </a:p>
          <a:p>
            <a:pPr marL="0" lvl="0" indent="0" algn="l" rtl="0">
              <a:lnSpc>
                <a:spcPct val="115000"/>
              </a:lnSpc>
              <a:spcBef>
                <a:spcPts val="1200"/>
              </a:spcBef>
              <a:spcAft>
                <a:spcPts val="0"/>
              </a:spcAft>
              <a:buSzPts val="1800"/>
              <a:buNone/>
            </a:pPr>
            <a:r>
              <a:rPr lang="es-ES" sz="1100" b="1" noProof="0" dirty="0"/>
              <a:t>¿Es eficaz la vacuna?</a:t>
            </a:r>
            <a:r>
              <a:rPr lang="es-ES" sz="1000" noProof="0" dirty="0"/>
              <a:t> La eficacia de la vacunación en menores es de aproximadamente el 90 %, y en adultos, del 50 % - 70 %. Para mantener la protección contra la enfermedad neumocócica puede ser necesario administrar dosis de recuerdo.</a:t>
            </a:r>
          </a:p>
          <a:p>
            <a:pPr marL="0" lvl="0" indent="0" algn="l" rtl="0">
              <a:lnSpc>
                <a:spcPct val="115000"/>
              </a:lnSpc>
              <a:spcBef>
                <a:spcPts val="1200"/>
              </a:spcBef>
              <a:spcAft>
                <a:spcPts val="1200"/>
              </a:spcAft>
              <a:buSzPts val="1800"/>
              <a:buNone/>
            </a:pPr>
            <a:r>
              <a:rPr lang="es-ES" sz="1100" b="1" noProof="0" dirty="0"/>
              <a:t>¿Es segura la vacuna?</a:t>
            </a:r>
            <a:r>
              <a:rPr lang="es-ES" sz="1000" noProof="0" dirty="0"/>
              <a:t> Las vacunas contra el neumococo son muy seguras. Entre los efectos secundarios comunes se incluyen la irritación, rigidez o inflamación de la zona del pinchazo, y un leve aumento de la temperatura corporal. No se ha informado de efectos secundarios graves de la vacuna contra el neumococo distintos de reacciones alérgicas graves (anafilaxis), que son extremadamente raras (aproximadamente una entre un millón). </a:t>
            </a:r>
          </a:p>
        </p:txBody>
      </p:sp>
      <p:sp>
        <p:nvSpPr>
          <p:cNvPr id="1422" name="Google Shape;1422;p140"/>
          <p:cNvSpPr/>
          <p:nvPr/>
        </p:nvSpPr>
        <p:spPr>
          <a:xfrm>
            <a:off x="1343175" y="4067675"/>
            <a:ext cx="6371700" cy="7647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dirty="0">
                <a:solidFill>
                  <a:srgbClr val="000000"/>
                </a:solidFill>
                <a:latin typeface="Arial"/>
                <a:ea typeface="Arial"/>
                <a:cs typeface="Arial"/>
                <a:sym typeface="Arial"/>
              </a:rPr>
              <a:t>Muchas personas, especialmente los menores, son portadores sanos del Streptococcus</a:t>
            </a:r>
            <a:r>
              <a:rPr lang="en" sz="1000" b="0" u="none" strike="noStrike" cap="none" dirty="0">
                <a:solidFill>
                  <a:srgbClr val="000000"/>
                </a:solidFill>
                <a:latin typeface="Arial"/>
                <a:ea typeface="Arial"/>
                <a:cs typeface="Arial"/>
                <a:sym typeface="Arial"/>
              </a:rPr>
              <a:t> pneumoniae</a:t>
            </a:r>
            <a:r>
              <a:rPr lang="en" sz="1000" b="0" i="1" u="none" strike="noStrike" cap="none" dirty="0">
                <a:solidFill>
                  <a:srgbClr val="000000"/>
                </a:solidFill>
                <a:latin typeface="Arial"/>
                <a:ea typeface="Arial"/>
                <a:cs typeface="Arial"/>
                <a:sym typeface="Arial"/>
              </a:rPr>
              <a:t>, lo que implica que la bacteria vive en su garganta sin causarles la enfermedad. Sin embargo, estas personas pueden transmitir la bacteria a otras personas, quienes sí pueden desarrollar la enfermedad. </a:t>
            </a:r>
            <a:endParaRPr sz="1000" b="0" i="1" u="none" strike="noStrike" cap="none" dirty="0">
              <a:solidFill>
                <a:srgbClr val="000000"/>
              </a:solidFill>
              <a:latin typeface="Arial"/>
              <a:ea typeface="Arial"/>
              <a:cs typeface="Arial"/>
              <a:sym typeface="Arial"/>
            </a:endParaRPr>
          </a:p>
        </p:txBody>
      </p:sp>
      <p:sp>
        <p:nvSpPr>
          <p:cNvPr id="1423" name="Google Shape;1423;p140"/>
          <p:cNvSpPr/>
          <p:nvPr/>
        </p:nvSpPr>
        <p:spPr>
          <a:xfrm>
            <a:off x="1278700" y="372930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1" i="0" u="none" strike="noStrike" cap="none" dirty="0">
                <a:solidFill>
                  <a:srgbClr val="000000"/>
                </a:solidFill>
                <a:latin typeface="Arial"/>
                <a:ea typeface="Arial"/>
                <a:cs typeface="Arial"/>
                <a:sym typeface="Arial"/>
              </a:rPr>
              <a:t>¿Sabía que...</a:t>
            </a:r>
            <a:r>
              <a:rPr lang="en" sz="1400" b="1" i="0" u="none" strike="noStrike" cap="none" dirty="0">
                <a:solidFill>
                  <a:srgbClr val="000000"/>
                </a:solidFill>
                <a:latin typeface="Arial"/>
                <a:ea typeface="Arial"/>
                <a:cs typeface="Arial"/>
                <a:sym typeface="Arial"/>
              </a:rPr>
              <a:t>?</a:t>
            </a:r>
            <a:endParaRPr sz="1400" b="1" i="0" u="none" strike="noStrike" cap="none" dirty="0">
              <a:solidFill>
                <a:srgbClr val="000000"/>
              </a:solidFill>
              <a:latin typeface="Arial"/>
              <a:ea typeface="Arial"/>
              <a:cs typeface="Arial"/>
              <a:sym typeface="Arial"/>
            </a:endParaRPr>
          </a:p>
        </p:txBody>
      </p:sp>
      <p:sp>
        <p:nvSpPr>
          <p:cNvPr id="1424" name="Google Shape;1424;p1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8.</a:t>
            </a:r>
            <a:r>
              <a:rPr lang="es-ES" noProof="0" dirty="0"/>
              <a:t> </a:t>
            </a:r>
            <a:r>
              <a:rPr lang="es-ES" b="1" noProof="0" dirty="0"/>
              <a:t>Enfermedad neumocócica (neumococo)</a:t>
            </a:r>
            <a:endParaRPr lang="es-ES" noProof="0" dirty="0"/>
          </a:p>
        </p:txBody>
      </p:sp>
      <p:sp>
        <p:nvSpPr>
          <p:cNvPr id="1425" name="Google Shape;1425;p14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29"/>
        <p:cNvGrpSpPr/>
        <p:nvPr/>
      </p:nvGrpSpPr>
      <p:grpSpPr>
        <a:xfrm>
          <a:off x="0" y="0"/>
          <a:ext cx="0" cy="0"/>
          <a:chOff x="0" y="0"/>
          <a:chExt cx="0" cy="0"/>
        </a:xfrm>
      </p:grpSpPr>
      <p:sp>
        <p:nvSpPr>
          <p:cNvPr id="1430" name="Google Shape;1430;p141"/>
          <p:cNvSpPr txBox="1">
            <a:spLocks noGrp="1"/>
          </p:cNvSpPr>
          <p:nvPr>
            <p:ph type="body" idx="1"/>
          </p:nvPr>
        </p:nvSpPr>
        <p:spPr>
          <a:xfrm>
            <a:off x="311700" y="1141825"/>
            <a:ext cx="8520600" cy="20982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s-ES" sz="1100" noProof="0" dirty="0"/>
              <a:t>La enfermedad meningocócica (meningococo) está causada por un grupo de bacterias. Las distintas cepas de la bacteria infectan a grupos de edad en mayor o menor medida: las cepas B y C tienden a infectar a los menores de más corta edad, mientras que las cepas A, C, W e Y afectan más a las personas adultas más mayores. Así, existen distintas vacunas contra la enfermedad meningocócica, que se administran a distintas edades, siendo importante asegurarse de recibir la vacuna recomendada para el grupo de edad al que se pertenezca para asegurarse así de estar protegido.</a:t>
            </a:r>
          </a:p>
          <a:p>
            <a:pPr marL="0" lvl="0" indent="0" algn="l" rtl="0">
              <a:lnSpc>
                <a:spcPct val="115000"/>
              </a:lnSpc>
              <a:spcBef>
                <a:spcPts val="0"/>
              </a:spcBef>
              <a:spcAft>
                <a:spcPts val="0"/>
              </a:spcAft>
              <a:buSzPts val="1800"/>
              <a:buNone/>
            </a:pPr>
            <a:endParaRPr lang="es-ES" sz="1100" noProof="0" dirty="0"/>
          </a:p>
          <a:p>
            <a:pPr marL="0" lvl="0" indent="0" algn="l" rtl="0">
              <a:lnSpc>
                <a:spcPct val="115000"/>
              </a:lnSpc>
              <a:spcBef>
                <a:spcPts val="0"/>
              </a:spcBef>
              <a:spcAft>
                <a:spcPts val="0"/>
              </a:spcAft>
              <a:buSzPts val="1800"/>
              <a:buNone/>
            </a:pPr>
            <a:r>
              <a:rPr lang="es-ES" sz="1100" noProof="0" dirty="0"/>
              <a:t>Los entornos cerrados, como hogares, centros penitenciarios o residencias universitarias, se ven gravemente afectados cuando se produce un brote de meningococo. Ello es así porque las personas viven en contacto estrecho en estas condiciones durante largos periodos de tiempo. La vacuna contra el meningococo es muy importante en los centros penitenciarios para proteger frente a un brote tanto a las personas que trabajan en la prisión como a las reclusas. </a:t>
            </a:r>
          </a:p>
        </p:txBody>
      </p:sp>
      <p:sp>
        <p:nvSpPr>
          <p:cNvPr id="1431" name="Google Shape;1431;p14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1432" name="Google Shape;1432;p1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9.</a:t>
            </a:r>
            <a:r>
              <a:rPr lang="es-ES" noProof="0" dirty="0"/>
              <a:t> </a:t>
            </a:r>
            <a:r>
              <a:rPr lang="es-ES" b="1" noProof="0" dirty="0"/>
              <a:t>Enfermedad meningocócica (meningococo)</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36"/>
        <p:cNvGrpSpPr/>
        <p:nvPr/>
      </p:nvGrpSpPr>
      <p:grpSpPr>
        <a:xfrm>
          <a:off x="0" y="0"/>
          <a:ext cx="0" cy="0"/>
          <a:chOff x="0" y="0"/>
          <a:chExt cx="0" cy="0"/>
        </a:xfrm>
      </p:grpSpPr>
      <p:sp>
        <p:nvSpPr>
          <p:cNvPr id="1437" name="Google Shape;1437;p142"/>
          <p:cNvSpPr txBox="1">
            <a:spLocks noGrp="1"/>
          </p:cNvSpPr>
          <p:nvPr>
            <p:ph type="body" idx="1"/>
          </p:nvPr>
        </p:nvSpPr>
        <p:spPr>
          <a:xfrm>
            <a:off x="311700" y="3008725"/>
            <a:ext cx="8520600" cy="2098200"/>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lnSpc>
                <a:spcPct val="115000"/>
              </a:lnSpc>
              <a:spcBef>
                <a:spcPts val="0"/>
              </a:spcBef>
              <a:spcAft>
                <a:spcPts val="0"/>
              </a:spcAft>
              <a:buSzPct val="176904"/>
              <a:buNone/>
            </a:pPr>
            <a:r>
              <a:rPr lang="es-ES" sz="1100" b="1" noProof="0" dirty="0"/>
              <a:t>La enfermedad: </a:t>
            </a:r>
            <a:r>
              <a:rPr lang="es-ES" sz="1000" noProof="0" dirty="0"/>
              <a:t>enfermedad meningocócica (meningococo). Puede presentarse como meningitis o como una infección sanguínea.</a:t>
            </a:r>
            <a:endParaRPr lang="es-ES" sz="1100" noProof="0" dirty="0"/>
          </a:p>
          <a:p>
            <a:pPr marL="0" lvl="0" indent="0" algn="l" rtl="0">
              <a:lnSpc>
                <a:spcPct val="115000"/>
              </a:lnSpc>
              <a:spcBef>
                <a:spcPts val="1200"/>
              </a:spcBef>
              <a:spcAft>
                <a:spcPts val="0"/>
              </a:spcAft>
              <a:buSzPct val="176904"/>
              <a:buNone/>
            </a:pPr>
            <a:r>
              <a:rPr lang="es-ES" sz="1100" b="1" noProof="0" dirty="0"/>
              <a:t>Lo que la provoca:</a:t>
            </a:r>
            <a:r>
              <a:rPr lang="es-ES" sz="1000" noProof="0" dirty="0"/>
              <a:t> un conjunto de bacterias conocido como </a:t>
            </a:r>
            <a:r>
              <a:rPr lang="es-ES" sz="1000" i="1" noProof="0" dirty="0"/>
              <a:t>Neisseria meningitidis.</a:t>
            </a:r>
            <a:endParaRPr lang="es-ES" sz="1000" noProof="0" dirty="0"/>
          </a:p>
          <a:p>
            <a:pPr marL="0" lvl="0" indent="0" algn="l" rtl="0">
              <a:lnSpc>
                <a:spcPct val="115000"/>
              </a:lnSpc>
              <a:spcBef>
                <a:spcPts val="1200"/>
              </a:spcBef>
              <a:spcAft>
                <a:spcPts val="0"/>
              </a:spcAft>
              <a:buSzPct val="176904"/>
              <a:buNone/>
            </a:pPr>
            <a:r>
              <a:rPr lang="es-ES" sz="1100" b="1" noProof="0" dirty="0"/>
              <a:t>Lo que se siente:</a:t>
            </a:r>
            <a:r>
              <a:rPr lang="es-ES" sz="1000" noProof="0" dirty="0"/>
              <a:t> las personas que contraen la enfermedad meningocócica pueden presentar una rigidez dolorosa en el cuello, fiebre alta, malestar, vómitos, frío en las extremidades, dolor de cabeza, molestias ante las luces brillantes, una erupción que no desaparece al presionar un vaso contra ella o mostrarse confusas o adormiladas.</a:t>
            </a:r>
          </a:p>
          <a:p>
            <a:pPr marL="0" lvl="0" indent="0" algn="l" rtl="0">
              <a:lnSpc>
                <a:spcPct val="115000"/>
              </a:lnSpc>
              <a:spcBef>
                <a:spcPts val="1200"/>
              </a:spcBef>
              <a:spcAft>
                <a:spcPts val="0"/>
              </a:spcAft>
              <a:buSzPct val="176904"/>
              <a:buNone/>
            </a:pPr>
            <a:r>
              <a:rPr lang="es-ES" sz="1100" b="1" noProof="0" dirty="0"/>
              <a:t>La enfermedad agravada:</a:t>
            </a:r>
            <a:r>
              <a:rPr lang="es-ES" sz="1000" noProof="0" dirty="0"/>
              <a:t> las personas que enferman gravemente pueden desarrollar parálisis cerebral (problemas de movimiento y coordinación), sordera, daños cerebrales, o pueden precisar la amputación de brazos o piernas. En estos casos, la enfermedad meningocócica puede resultar mortal. </a:t>
            </a:r>
          </a:p>
          <a:p>
            <a:pPr marL="0" lvl="0" indent="0" algn="l" rtl="0">
              <a:lnSpc>
                <a:spcPct val="115000"/>
              </a:lnSpc>
              <a:spcBef>
                <a:spcPts val="1200"/>
              </a:spcBef>
              <a:spcAft>
                <a:spcPts val="1200"/>
              </a:spcAft>
              <a:buSzPct val="176904"/>
              <a:buNone/>
            </a:pPr>
            <a:r>
              <a:rPr lang="es-ES" sz="1100" b="1" noProof="0" dirty="0"/>
              <a:t>Cómo se propaga la enfermedad:</a:t>
            </a:r>
            <a:r>
              <a:rPr lang="es-ES" sz="1050" noProof="0" dirty="0"/>
              <a:t> </a:t>
            </a:r>
            <a:r>
              <a:rPr lang="es-ES" sz="1000" noProof="0" dirty="0"/>
              <a:t>la enfermedad meningocócica se propaga con el contacto con la tos o el estornudo de una persona infectada, así como por permanecer confinado en un espacio cerrado durante largo tiempo con una persona infectada.</a:t>
            </a:r>
          </a:p>
        </p:txBody>
      </p:sp>
      <p:pic>
        <p:nvPicPr>
          <p:cNvPr id="1438" name="Google Shape;1438;p142"/>
          <p:cNvPicPr preferRelativeResize="0"/>
          <p:nvPr/>
        </p:nvPicPr>
        <p:blipFill rotWithShape="1">
          <a:blip r:embed="rId3">
            <a:alphaModFix/>
          </a:blip>
          <a:srcRect/>
          <a:stretch/>
        </p:blipFill>
        <p:spPr>
          <a:xfrm>
            <a:off x="1807225" y="1017725"/>
            <a:ext cx="1838601" cy="1838601"/>
          </a:xfrm>
          <a:prstGeom prst="rect">
            <a:avLst/>
          </a:prstGeom>
          <a:noFill/>
          <a:ln>
            <a:noFill/>
          </a:ln>
        </p:spPr>
      </p:pic>
      <p:sp>
        <p:nvSpPr>
          <p:cNvPr id="1439" name="Google Shape;1439;p1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9.</a:t>
            </a:r>
            <a:r>
              <a:rPr lang="es-ES" noProof="0" dirty="0"/>
              <a:t> </a:t>
            </a:r>
            <a:r>
              <a:rPr lang="es-ES" b="1" noProof="0" dirty="0"/>
              <a:t>Enfermedad meningocócica (meningococo)</a:t>
            </a:r>
          </a:p>
        </p:txBody>
      </p:sp>
      <p:sp>
        <p:nvSpPr>
          <p:cNvPr id="1440" name="Google Shape;1440;p14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44"/>
        <p:cNvGrpSpPr/>
        <p:nvPr/>
      </p:nvGrpSpPr>
      <p:grpSpPr>
        <a:xfrm>
          <a:off x="0" y="0"/>
          <a:ext cx="0" cy="0"/>
          <a:chOff x="0" y="0"/>
          <a:chExt cx="0" cy="0"/>
        </a:xfrm>
      </p:grpSpPr>
      <p:sp>
        <p:nvSpPr>
          <p:cNvPr id="1445" name="Google Shape;1445;p143"/>
          <p:cNvSpPr txBox="1">
            <a:spLocks noGrp="1"/>
          </p:cNvSpPr>
          <p:nvPr>
            <p:ph type="body" idx="1"/>
          </p:nvPr>
        </p:nvSpPr>
        <p:spPr>
          <a:xfrm>
            <a:off x="311700" y="1088850"/>
            <a:ext cx="8520600" cy="2418600"/>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lnSpc>
                <a:spcPct val="115000"/>
              </a:lnSpc>
              <a:spcBef>
                <a:spcPts val="0"/>
              </a:spcBef>
              <a:spcAft>
                <a:spcPts val="0"/>
              </a:spcAft>
              <a:buSzPct val="192513"/>
              <a:buNone/>
            </a:pPr>
            <a:r>
              <a:rPr lang="es-ES" sz="1100" b="1" noProof="0" dirty="0"/>
              <a:t>¿Quién puede contagiarse?</a:t>
            </a:r>
            <a:r>
              <a:rPr lang="es-ES" sz="1000" noProof="0" dirty="0"/>
              <a:t> Las personas adultas con problemas crónicos de salud, especialmente personas con problemas de bazo o inmunodeprimidas, son quienes más riesgo presentan de sufrir la enfermedad meningocócica grave. En general se producen más contagios durante los meses de invierno que en verano.</a:t>
            </a:r>
          </a:p>
          <a:p>
            <a:pPr marL="0" lvl="0" indent="0" algn="l" rtl="0">
              <a:lnSpc>
                <a:spcPct val="115000"/>
              </a:lnSpc>
              <a:spcBef>
                <a:spcPts val="1200"/>
              </a:spcBef>
              <a:spcAft>
                <a:spcPts val="0"/>
              </a:spcAft>
              <a:buClr>
                <a:schemeClr val="dk1"/>
              </a:buClr>
              <a:buSzPct val="100000"/>
              <a:buFont typeface="Arial"/>
              <a:buNone/>
            </a:pPr>
            <a:r>
              <a:rPr lang="es-ES" sz="1100" b="1" noProof="0" dirty="0"/>
              <a:t>¿Por qué es importante en los centros penitenciarios?</a:t>
            </a:r>
            <a:r>
              <a:rPr lang="es-ES" sz="1000" noProof="0" dirty="0"/>
              <a:t> Porque en las cárceles se convive en espacios reducidos (por ejemplo, compartiendo celdas) y con una ventilación deficiente, lo que hace que las infecciones que se transmiten por vía aérea, como el meningococo, se propaguen en su interior a gran velocidad.</a:t>
            </a:r>
          </a:p>
          <a:p>
            <a:pPr marL="0" lvl="0" indent="0" algn="l" rtl="0">
              <a:lnSpc>
                <a:spcPct val="115000"/>
              </a:lnSpc>
              <a:spcBef>
                <a:spcPts val="1200"/>
              </a:spcBef>
              <a:spcAft>
                <a:spcPts val="0"/>
              </a:spcAft>
              <a:buClr>
                <a:schemeClr val="dk1"/>
              </a:buClr>
              <a:buSzPct val="100000"/>
              <a:buFont typeface="Arial"/>
              <a:buNone/>
            </a:pPr>
            <a:r>
              <a:rPr lang="es-ES" sz="1100" b="1" noProof="0" dirty="0"/>
              <a:t>¿Qué vacunas existen contra enfermedad meningocócica?</a:t>
            </a:r>
            <a:r>
              <a:rPr lang="es-ES" sz="1100" noProof="0" dirty="0"/>
              <a:t> </a:t>
            </a:r>
            <a:r>
              <a:rPr lang="es-ES" sz="1000" noProof="0" dirty="0"/>
              <a:t>Existen tres tipos diferentes de vacunas contra la enfermedad meningocócica que protegen contra las cepas C, B y A, C, W e Y respectivamente. Habitualmente, las vacunas contra el meningococo  B o C se administran en la infancia. Algunas veces, se vacuna a personas adultas de edad avanzada con la vacuna contra el meningococo A, C, W e Y. </a:t>
            </a:r>
          </a:p>
          <a:p>
            <a:pPr marL="0" lvl="0" indent="0" algn="l" rtl="0">
              <a:lnSpc>
                <a:spcPct val="115000"/>
              </a:lnSpc>
              <a:spcBef>
                <a:spcPts val="1200"/>
              </a:spcBef>
              <a:spcAft>
                <a:spcPts val="0"/>
              </a:spcAft>
              <a:buSzPct val="192513"/>
              <a:buNone/>
            </a:pPr>
            <a:r>
              <a:rPr lang="es-ES" sz="1100" b="1" noProof="0" dirty="0"/>
              <a:t>¿Es eficaz la vacuna?</a:t>
            </a:r>
            <a:r>
              <a:rPr lang="es-ES" sz="1000" noProof="0" dirty="0"/>
              <a:t> La vacuna es efectiva en aproximadamente el 90 % de los menores, y su eficacia en adultos ronda el 50 % - 70 %. Se precisan dosis de recuerdo para mantener la protección contra el meningococo.</a:t>
            </a:r>
          </a:p>
          <a:p>
            <a:pPr marL="0" lvl="0" indent="0" algn="l" rtl="0">
              <a:lnSpc>
                <a:spcPct val="115000"/>
              </a:lnSpc>
              <a:spcBef>
                <a:spcPts val="1200"/>
              </a:spcBef>
              <a:spcAft>
                <a:spcPts val="1200"/>
              </a:spcAft>
              <a:buSzPct val="192513"/>
              <a:buNone/>
            </a:pPr>
            <a:r>
              <a:rPr lang="es-ES" sz="1100" b="1" noProof="0" dirty="0"/>
              <a:t>¿Es segura la vacuna? </a:t>
            </a:r>
            <a:r>
              <a:rPr lang="es-ES" sz="1050" noProof="0" dirty="0"/>
              <a:t>La vacuna contra el meningococo es una vacuna muy segura. Entre los efectos secundarios más habituales se incluyen irritación, rigidez o inflamación en la zona del pinchazo, fiebre leve, cansancio o nauseas</a:t>
            </a:r>
            <a:r>
              <a:rPr lang="es-ES" sz="1000" noProof="0" dirty="0"/>
              <a:t>. No se ha informado de efectos secundarios graves derivados de la vacuna contra el meningococo distintos de reacciones alérgicas graves (anafilaxis) ,que son extraordinariamente raras (se estima que una entre un millón). </a:t>
            </a:r>
          </a:p>
        </p:txBody>
      </p:sp>
      <p:sp>
        <p:nvSpPr>
          <p:cNvPr id="1446" name="Google Shape;1446;p143"/>
          <p:cNvSpPr/>
          <p:nvPr/>
        </p:nvSpPr>
        <p:spPr>
          <a:xfrm>
            <a:off x="1314883" y="3904975"/>
            <a:ext cx="6371700" cy="7935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dirty="0">
                <a:solidFill>
                  <a:srgbClr val="000000"/>
                </a:solidFill>
                <a:latin typeface="Arial"/>
                <a:ea typeface="Arial"/>
                <a:cs typeface="Arial"/>
                <a:sym typeface="Arial"/>
              </a:rPr>
              <a:t>A menudo surgen brotes de menigococo en las residencias universitarias dada la gran cantidad de personas que se juntan y convive en condiciones de hacinamiento. </a:t>
            </a:r>
            <a:r>
              <a:rPr lang="en" sz="1000" i="1" dirty="0"/>
              <a:t>Es habitual asesorar o recomendar </a:t>
            </a:r>
            <a:r>
              <a:rPr lang="en" sz="1000" b="0" i="1" u="none" strike="noStrike" cap="none" dirty="0">
                <a:solidFill>
                  <a:srgbClr val="000000"/>
                </a:solidFill>
                <a:latin typeface="Arial"/>
                <a:ea typeface="Arial"/>
                <a:cs typeface="Arial"/>
                <a:sym typeface="Arial"/>
              </a:rPr>
              <a:t>a los nuevos estudiantes que se vacunen. </a:t>
            </a:r>
            <a:endParaRPr sz="1000" b="0" i="1" u="none" strike="noStrike" cap="none" dirty="0">
              <a:solidFill>
                <a:srgbClr val="000000"/>
              </a:solidFill>
              <a:latin typeface="Arial"/>
              <a:ea typeface="Arial"/>
              <a:cs typeface="Arial"/>
              <a:sym typeface="Arial"/>
            </a:endParaRPr>
          </a:p>
        </p:txBody>
      </p:sp>
      <p:sp>
        <p:nvSpPr>
          <p:cNvPr id="1447" name="Google Shape;1447;p143"/>
          <p:cNvSpPr/>
          <p:nvPr/>
        </p:nvSpPr>
        <p:spPr>
          <a:xfrm>
            <a:off x="1158260" y="357857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1" i="0" u="none" strike="noStrike" cap="none" dirty="0">
                <a:solidFill>
                  <a:srgbClr val="000000"/>
                </a:solidFill>
                <a:latin typeface="Arial"/>
                <a:ea typeface="Arial"/>
                <a:cs typeface="Arial"/>
                <a:sym typeface="Arial"/>
              </a:rPr>
              <a:t>¿Sabía que...</a:t>
            </a:r>
            <a:r>
              <a:rPr lang="en" sz="1400" b="1" i="0" u="none" strike="noStrike" cap="none" dirty="0">
                <a:solidFill>
                  <a:srgbClr val="000000"/>
                </a:solidFill>
                <a:latin typeface="Arial"/>
                <a:ea typeface="Arial"/>
                <a:cs typeface="Arial"/>
                <a:sym typeface="Arial"/>
              </a:rPr>
              <a:t>?</a:t>
            </a:r>
            <a:endParaRPr sz="1400" b="1" i="0" u="none" strike="noStrike" cap="none" dirty="0">
              <a:solidFill>
                <a:srgbClr val="000000"/>
              </a:solidFill>
              <a:latin typeface="Arial"/>
              <a:ea typeface="Arial"/>
              <a:cs typeface="Arial"/>
              <a:sym typeface="Arial"/>
            </a:endParaRPr>
          </a:p>
        </p:txBody>
      </p:sp>
      <p:sp>
        <p:nvSpPr>
          <p:cNvPr id="1448" name="Google Shape;1448;p1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9.</a:t>
            </a:r>
            <a:r>
              <a:rPr lang="es-ES" noProof="0" dirty="0"/>
              <a:t> </a:t>
            </a:r>
            <a:r>
              <a:rPr lang="es-ES" b="1" noProof="0" dirty="0"/>
              <a:t>Enfermedad meningocócica (meningococo)</a:t>
            </a:r>
          </a:p>
        </p:txBody>
      </p:sp>
      <p:sp>
        <p:nvSpPr>
          <p:cNvPr id="1449" name="Google Shape;1449;p14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82"/>
        <p:cNvGrpSpPr/>
        <p:nvPr/>
      </p:nvGrpSpPr>
      <p:grpSpPr>
        <a:xfrm>
          <a:off x="0" y="0"/>
          <a:ext cx="0" cy="0"/>
          <a:chOff x="0" y="0"/>
          <a:chExt cx="0" cy="0"/>
        </a:xfrm>
      </p:grpSpPr>
      <p:sp>
        <p:nvSpPr>
          <p:cNvPr id="183" name="Google Shape;183;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Cuestionario de evaluación de conocimientos</a:t>
            </a:r>
          </a:p>
          <a:p>
            <a:pPr marL="0" lvl="0" indent="0" algn="ctr" rtl="0">
              <a:lnSpc>
                <a:spcPct val="100000"/>
              </a:lnSpc>
              <a:spcBef>
                <a:spcPts val="0"/>
              </a:spcBef>
              <a:spcAft>
                <a:spcPts val="0"/>
              </a:spcAft>
              <a:buSzPct val="111111"/>
              <a:buNone/>
            </a:pPr>
            <a:endParaRPr lang="es-ES" b="1" noProof="0" dirty="0"/>
          </a:p>
        </p:txBody>
      </p:sp>
      <p:sp>
        <p:nvSpPr>
          <p:cNvPr id="184" name="Google Shape;184;p18"/>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s-ES" sz="1650" noProof="0" dirty="0"/>
              <a:t>17. Por favor, seleccione la opción que mejor se adapta a su rol:</a:t>
            </a:r>
          </a:p>
          <a:p>
            <a:pPr marL="914400" lvl="0" indent="-333375" algn="l" rtl="0">
              <a:lnSpc>
                <a:spcPct val="140000"/>
              </a:lnSpc>
              <a:spcBef>
                <a:spcPts val="800"/>
              </a:spcBef>
              <a:spcAft>
                <a:spcPts val="0"/>
              </a:spcAft>
              <a:buSzPts val="1650"/>
              <a:buAutoNum type="alphaLcPeriod"/>
            </a:pPr>
            <a:r>
              <a:rPr lang="es-ES" sz="1650" noProof="0" dirty="0"/>
              <a:t>Personal de custodia</a:t>
            </a:r>
          </a:p>
          <a:p>
            <a:pPr marL="914400" lvl="0" indent="-333375" algn="l" rtl="0">
              <a:lnSpc>
                <a:spcPct val="140000"/>
              </a:lnSpc>
              <a:spcBef>
                <a:spcPts val="0"/>
              </a:spcBef>
              <a:spcAft>
                <a:spcPts val="0"/>
              </a:spcAft>
              <a:buSzPts val="1650"/>
              <a:buAutoNum type="alphaLcPeriod"/>
            </a:pPr>
            <a:r>
              <a:rPr lang="es-ES" sz="1650" noProof="0" dirty="0"/>
              <a:t>Personal sanitario (con formación en vacunación)</a:t>
            </a:r>
          </a:p>
          <a:p>
            <a:pPr marL="914400" lvl="0" indent="-333375" algn="l" rtl="0">
              <a:lnSpc>
                <a:spcPct val="140000"/>
              </a:lnSpc>
              <a:spcBef>
                <a:spcPts val="0"/>
              </a:spcBef>
              <a:spcAft>
                <a:spcPts val="0"/>
              </a:spcAft>
              <a:buSzPts val="1650"/>
              <a:buAutoNum type="alphaLcPeriod"/>
            </a:pPr>
            <a:r>
              <a:rPr lang="es-ES" sz="1650" noProof="0" dirty="0"/>
              <a:t>Personal sanitario (sin formación en vacunación)</a:t>
            </a:r>
          </a:p>
          <a:p>
            <a:pPr marL="914400" lvl="0" indent="-333375" algn="l" rtl="0">
              <a:lnSpc>
                <a:spcPct val="140000"/>
              </a:lnSpc>
              <a:spcBef>
                <a:spcPts val="0"/>
              </a:spcBef>
              <a:spcAft>
                <a:spcPts val="0"/>
              </a:spcAft>
              <a:buSzPts val="1650"/>
              <a:buAutoNum type="alphaLcPeriod"/>
            </a:pPr>
            <a:r>
              <a:rPr lang="es-ES" sz="1650" noProof="0" dirty="0"/>
              <a:t>Otros miembros del personal (especificar)</a:t>
            </a:r>
          </a:p>
          <a:p>
            <a:pPr marL="0" lvl="0" indent="0" algn="l" rtl="0">
              <a:lnSpc>
                <a:spcPct val="140000"/>
              </a:lnSpc>
              <a:spcBef>
                <a:spcPts val="800"/>
              </a:spcBef>
              <a:spcAft>
                <a:spcPts val="800"/>
              </a:spcAft>
              <a:buSzPts val="1800"/>
              <a:buNone/>
            </a:pPr>
            <a:endParaRPr lang="es-ES" sz="1650" noProof="0" dirty="0"/>
          </a:p>
        </p:txBody>
      </p:sp>
      <p:sp>
        <p:nvSpPr>
          <p:cNvPr id="185" name="Google Shape;185;p18"/>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3"/>
        <p:cNvGrpSpPr/>
        <p:nvPr/>
      </p:nvGrpSpPr>
      <p:grpSpPr>
        <a:xfrm>
          <a:off x="0" y="0"/>
          <a:ext cx="0" cy="0"/>
          <a:chOff x="0" y="0"/>
          <a:chExt cx="0" cy="0"/>
        </a:xfrm>
      </p:grpSpPr>
      <p:sp>
        <p:nvSpPr>
          <p:cNvPr id="1454" name="Google Shape;1454;p144"/>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990"/>
              <a:buNone/>
            </a:pPr>
            <a:r>
              <a:rPr lang="es-ES" sz="2220" b="1" noProof="0" dirty="0"/>
              <a:t>Referencias</a:t>
            </a:r>
          </a:p>
        </p:txBody>
      </p:sp>
      <p:sp>
        <p:nvSpPr>
          <p:cNvPr id="1455" name="Google Shape;1455;p144"/>
          <p:cNvSpPr txBox="1">
            <a:spLocks noGrp="1"/>
          </p:cNvSpPr>
          <p:nvPr>
            <p:ph type="body" idx="1"/>
          </p:nvPr>
        </p:nvSpPr>
        <p:spPr>
          <a:xfrm>
            <a:off x="311700" y="454800"/>
            <a:ext cx="2880300" cy="4688700"/>
          </a:xfrm>
          <a:prstGeom prst="rect">
            <a:avLst/>
          </a:prstGeom>
          <a:noFill/>
          <a:ln>
            <a:noFill/>
          </a:ln>
        </p:spPr>
        <p:txBody>
          <a:bodyPr spcFirstLastPara="1" wrap="square" lIns="91425" tIns="91425" rIns="91425" bIns="91425" anchor="t" anchorCtr="0">
            <a:normAutofit fontScale="47500" lnSpcReduction="20000"/>
          </a:bodyPr>
          <a:lstStyle/>
          <a:p>
            <a:pPr marL="0" lvl="0" indent="0" algn="l" rtl="0">
              <a:lnSpc>
                <a:spcPct val="115000"/>
              </a:lnSpc>
              <a:spcBef>
                <a:spcPts val="0"/>
              </a:spcBef>
              <a:spcAft>
                <a:spcPts val="0"/>
              </a:spcAft>
              <a:buSzPct val="159999"/>
              <a:buNone/>
            </a:pPr>
            <a:r>
              <a:rPr lang="es-ES" b="1" noProof="0" dirty="0"/>
              <a:t>Imágenes</a:t>
            </a:r>
          </a:p>
          <a:p>
            <a:pPr marL="0" lvl="0" indent="0" algn="l" rtl="0">
              <a:lnSpc>
                <a:spcPct val="120000"/>
              </a:lnSpc>
              <a:spcBef>
                <a:spcPts val="1200"/>
              </a:spcBef>
              <a:spcAft>
                <a:spcPts val="0"/>
              </a:spcAft>
              <a:buSzPct val="239999"/>
              <a:buNone/>
            </a:pPr>
            <a:r>
              <a:rPr lang="es-ES" sz="1200" noProof="0" dirty="0"/>
              <a:t>CDC </a:t>
            </a:r>
            <a:r>
              <a:rPr lang="es-ES" sz="1200" noProof="0" dirty="0" err="1"/>
              <a:t>Public</a:t>
            </a:r>
            <a:r>
              <a:rPr lang="es-ES" sz="1200" noProof="0" dirty="0"/>
              <a:t> Health Library (Biblioteca Pública de Salud - Centro de Prevención y Control de Enfermedades)</a:t>
            </a:r>
          </a:p>
          <a:p>
            <a:pPr marL="0" lvl="0" indent="0" algn="l" rtl="0">
              <a:lnSpc>
                <a:spcPct val="115000"/>
              </a:lnSpc>
              <a:spcBef>
                <a:spcPts val="1200"/>
              </a:spcBef>
              <a:spcAft>
                <a:spcPts val="0"/>
              </a:spcAft>
              <a:buSzPct val="159999"/>
              <a:buNone/>
            </a:pPr>
            <a:r>
              <a:rPr lang="es-ES" b="1" noProof="0" dirty="0"/>
              <a:t>Hepatitis B</a:t>
            </a:r>
          </a:p>
          <a:p>
            <a:pPr marL="0" lvl="0" indent="0" algn="l" rtl="0">
              <a:lnSpc>
                <a:spcPct val="115000"/>
              </a:lnSpc>
              <a:spcBef>
                <a:spcPts val="1200"/>
              </a:spcBef>
              <a:spcAft>
                <a:spcPts val="0"/>
              </a:spcAft>
              <a:buSzPct val="230399"/>
              <a:buNone/>
            </a:pPr>
            <a:r>
              <a:rPr lang="es-ES" sz="1250" u="sng" noProof="0" dirty="0">
                <a:solidFill>
                  <a:schemeClr val="hlink"/>
                </a:solidFill>
                <a:hlinkClick r:id="rId3"/>
              </a:rPr>
              <a:t>NHS - Hepatitis B</a:t>
            </a:r>
            <a:endParaRPr lang="es-ES" sz="1250" noProof="0" dirty="0"/>
          </a:p>
          <a:p>
            <a:pPr marL="0" lvl="0" indent="0" algn="l" rtl="0">
              <a:lnSpc>
                <a:spcPct val="115000"/>
              </a:lnSpc>
              <a:spcBef>
                <a:spcPts val="1200"/>
              </a:spcBef>
              <a:spcAft>
                <a:spcPts val="0"/>
              </a:spcAft>
              <a:buSzPct val="230399"/>
              <a:buNone/>
            </a:pPr>
            <a:r>
              <a:rPr lang="es-ES" sz="1250" u="sng" noProof="0" dirty="0">
                <a:solidFill>
                  <a:schemeClr val="hlink"/>
                </a:solidFill>
                <a:hlinkClick r:id="rId4"/>
              </a:rPr>
              <a:t>OMS - Hepatitis B</a:t>
            </a:r>
            <a:endParaRPr lang="es-ES" sz="1250" noProof="0" dirty="0"/>
          </a:p>
          <a:p>
            <a:pPr marL="0" lvl="0" indent="0" algn="l" rtl="0">
              <a:lnSpc>
                <a:spcPct val="115000"/>
              </a:lnSpc>
              <a:spcBef>
                <a:spcPts val="1200"/>
              </a:spcBef>
              <a:spcAft>
                <a:spcPts val="0"/>
              </a:spcAft>
              <a:buSzPct val="230399"/>
              <a:buNone/>
            </a:pPr>
            <a:r>
              <a:rPr lang="es-ES" sz="1250" u="sng" noProof="0" dirty="0">
                <a:solidFill>
                  <a:schemeClr val="hlink"/>
                </a:solidFill>
                <a:hlinkClick r:id="rId5"/>
              </a:rPr>
              <a:t>CDC - Hepatitis B</a:t>
            </a:r>
            <a:endParaRPr lang="es-ES" sz="1250" noProof="0" dirty="0"/>
          </a:p>
          <a:p>
            <a:pPr marL="0" lvl="0" indent="0" algn="l" rtl="0">
              <a:lnSpc>
                <a:spcPct val="115000"/>
              </a:lnSpc>
              <a:spcBef>
                <a:spcPts val="1200"/>
              </a:spcBef>
              <a:spcAft>
                <a:spcPts val="0"/>
              </a:spcAft>
              <a:buSzPct val="230399"/>
              <a:buNone/>
            </a:pPr>
            <a:r>
              <a:rPr lang="es-ES" sz="1250" u="sng" noProof="0" dirty="0" err="1">
                <a:solidFill>
                  <a:schemeClr val="hlink"/>
                </a:solidFill>
                <a:hlinkClick r:id="rId6"/>
              </a:rPr>
              <a:t>England</a:t>
            </a:r>
            <a:r>
              <a:rPr lang="es-ES" sz="1250" u="sng" noProof="0" dirty="0">
                <a:solidFill>
                  <a:schemeClr val="hlink"/>
                </a:solidFill>
                <a:hlinkClick r:id="rId6"/>
              </a:rPr>
              <a:t> </a:t>
            </a:r>
            <a:r>
              <a:rPr lang="es-ES" sz="1250" u="sng" noProof="0" dirty="0" err="1">
                <a:solidFill>
                  <a:schemeClr val="hlink"/>
                </a:solidFill>
                <a:hlinkClick r:id="rId6"/>
              </a:rPr>
              <a:t>Learning</a:t>
            </a:r>
            <a:r>
              <a:rPr lang="es-ES" sz="1250" u="sng" noProof="0" dirty="0">
                <a:solidFill>
                  <a:schemeClr val="hlink"/>
                </a:solidFill>
                <a:hlinkClick r:id="rId6"/>
              </a:rPr>
              <a:t> for Health - Hepatitis B</a:t>
            </a:r>
            <a:endParaRPr lang="es-ES" sz="1250" noProof="0" dirty="0"/>
          </a:p>
          <a:p>
            <a:pPr marL="0" lvl="0" indent="0" algn="l" rtl="0">
              <a:lnSpc>
                <a:spcPct val="115000"/>
              </a:lnSpc>
              <a:spcBef>
                <a:spcPts val="1200"/>
              </a:spcBef>
              <a:spcAft>
                <a:spcPts val="0"/>
              </a:spcAft>
              <a:buSzPct val="230399"/>
              <a:buNone/>
            </a:pPr>
            <a:r>
              <a:rPr lang="es-ES" sz="1250" u="sng" noProof="0" dirty="0" err="1">
                <a:solidFill>
                  <a:schemeClr val="hlink"/>
                </a:solidFill>
                <a:hlinkClick r:id="rId7"/>
              </a:rPr>
              <a:t>Dolan</a:t>
            </a:r>
            <a:r>
              <a:rPr lang="es-ES" sz="1250" u="sng" noProof="0" dirty="0">
                <a:solidFill>
                  <a:schemeClr val="hlink"/>
                </a:solidFill>
                <a:hlinkClick r:id="rId7"/>
              </a:rPr>
              <a:t>, K., </a:t>
            </a:r>
            <a:r>
              <a:rPr lang="es-ES" sz="1250" u="sng" noProof="0" dirty="0" err="1">
                <a:solidFill>
                  <a:schemeClr val="hlink"/>
                </a:solidFill>
                <a:hlinkClick r:id="rId7"/>
              </a:rPr>
              <a:t>Wirtz</a:t>
            </a:r>
            <a:r>
              <a:rPr lang="es-ES" sz="1250" u="sng" noProof="0" dirty="0">
                <a:solidFill>
                  <a:schemeClr val="hlink"/>
                </a:solidFill>
                <a:hlinkClick r:id="rId7"/>
              </a:rPr>
              <a:t>, A.L., </a:t>
            </a:r>
            <a:r>
              <a:rPr lang="es-ES" sz="1250" u="sng" noProof="0" dirty="0" err="1">
                <a:solidFill>
                  <a:schemeClr val="hlink"/>
                </a:solidFill>
                <a:hlinkClick r:id="rId7"/>
              </a:rPr>
              <a:t>Moazen</a:t>
            </a:r>
            <a:r>
              <a:rPr lang="es-ES" sz="1250" u="sng" noProof="0" dirty="0">
                <a:solidFill>
                  <a:schemeClr val="hlink"/>
                </a:solidFill>
                <a:hlinkClick r:id="rId7"/>
              </a:rPr>
              <a:t>, B., </a:t>
            </a:r>
            <a:r>
              <a:rPr lang="es-ES" sz="1250" u="sng" noProof="0" dirty="0" err="1">
                <a:solidFill>
                  <a:schemeClr val="hlink"/>
                </a:solidFill>
                <a:hlinkClick r:id="rId7"/>
              </a:rPr>
              <a:t>Ndeffo-Mbah</a:t>
            </a:r>
            <a:r>
              <a:rPr lang="es-ES" sz="1250" u="sng" noProof="0" dirty="0">
                <a:solidFill>
                  <a:schemeClr val="hlink"/>
                </a:solidFill>
                <a:hlinkClick r:id="rId7"/>
              </a:rPr>
              <a:t>, M., </a:t>
            </a:r>
            <a:r>
              <a:rPr lang="es-ES" sz="1250" u="sng" noProof="0" dirty="0" err="1">
                <a:solidFill>
                  <a:schemeClr val="hlink"/>
                </a:solidFill>
                <a:hlinkClick r:id="rId7"/>
              </a:rPr>
              <a:t>Galvani</a:t>
            </a:r>
            <a:r>
              <a:rPr lang="es-ES" sz="1250" u="sng" noProof="0" dirty="0">
                <a:solidFill>
                  <a:schemeClr val="hlink"/>
                </a:solidFill>
                <a:hlinkClick r:id="rId7"/>
              </a:rPr>
              <a:t>, A., </a:t>
            </a:r>
            <a:r>
              <a:rPr lang="es-ES" sz="1250" u="sng" noProof="0" dirty="0" err="1">
                <a:solidFill>
                  <a:schemeClr val="hlink"/>
                </a:solidFill>
                <a:hlinkClick r:id="rId7"/>
              </a:rPr>
              <a:t>Kinner</a:t>
            </a:r>
            <a:r>
              <a:rPr lang="es-ES" sz="1250" u="sng" noProof="0" dirty="0">
                <a:solidFill>
                  <a:schemeClr val="hlink"/>
                </a:solidFill>
                <a:hlinkClick r:id="rId7"/>
              </a:rPr>
              <a:t>, S.A., Courtney, R., </a:t>
            </a:r>
            <a:r>
              <a:rPr lang="es-ES" sz="1250" u="sng" noProof="0" dirty="0" err="1">
                <a:solidFill>
                  <a:schemeClr val="hlink"/>
                </a:solidFill>
                <a:hlinkClick r:id="rId7"/>
              </a:rPr>
              <a:t>McKee</a:t>
            </a:r>
            <a:r>
              <a:rPr lang="es-ES" sz="1250" u="sng" noProof="0" dirty="0">
                <a:solidFill>
                  <a:schemeClr val="hlink"/>
                </a:solidFill>
                <a:hlinkClick r:id="rId7"/>
              </a:rPr>
              <a:t>, M., </a:t>
            </a:r>
            <a:r>
              <a:rPr lang="es-ES" sz="1250" u="sng" noProof="0" dirty="0" err="1">
                <a:solidFill>
                  <a:schemeClr val="hlink"/>
                </a:solidFill>
                <a:hlinkClick r:id="rId7"/>
              </a:rPr>
              <a:t>Amon</a:t>
            </a:r>
            <a:r>
              <a:rPr lang="es-ES" sz="1250" u="sng" noProof="0" dirty="0">
                <a:solidFill>
                  <a:schemeClr val="hlink"/>
                </a:solidFill>
                <a:hlinkClick r:id="rId7"/>
              </a:rPr>
              <a:t>, J.J., </a:t>
            </a:r>
            <a:r>
              <a:rPr lang="es-ES" sz="1250" u="sng" noProof="0" dirty="0" err="1">
                <a:solidFill>
                  <a:schemeClr val="hlink"/>
                </a:solidFill>
                <a:hlinkClick r:id="rId7"/>
              </a:rPr>
              <a:t>Maher</a:t>
            </a:r>
            <a:r>
              <a:rPr lang="es-ES" sz="1250" u="sng" noProof="0" dirty="0">
                <a:solidFill>
                  <a:schemeClr val="hlink"/>
                </a:solidFill>
                <a:hlinkClick r:id="rId7"/>
              </a:rPr>
              <a:t>, L. and </a:t>
            </a:r>
            <a:r>
              <a:rPr lang="es-ES" sz="1250" u="sng" noProof="0" dirty="0" err="1">
                <a:solidFill>
                  <a:schemeClr val="hlink"/>
                </a:solidFill>
                <a:hlinkClick r:id="rId7"/>
              </a:rPr>
              <a:t>Hellard</a:t>
            </a:r>
            <a:r>
              <a:rPr lang="es-ES" sz="1250" u="sng" noProof="0" dirty="0">
                <a:solidFill>
                  <a:schemeClr val="hlink"/>
                </a:solidFill>
                <a:hlinkClick r:id="rId7"/>
              </a:rPr>
              <a:t>, M., 2016. Global </a:t>
            </a:r>
            <a:r>
              <a:rPr lang="es-ES" sz="1250" u="sng" noProof="0" dirty="0" err="1">
                <a:solidFill>
                  <a:schemeClr val="hlink"/>
                </a:solidFill>
                <a:hlinkClick r:id="rId7"/>
              </a:rPr>
              <a:t>burden</a:t>
            </a:r>
            <a:r>
              <a:rPr lang="es-ES" sz="1250" u="sng" noProof="0" dirty="0">
                <a:solidFill>
                  <a:schemeClr val="hlink"/>
                </a:solidFill>
                <a:hlinkClick r:id="rId7"/>
              </a:rPr>
              <a:t> of HIV, viral hepatitis, and tuberculosis in </a:t>
            </a:r>
            <a:r>
              <a:rPr lang="es-ES" sz="1250" u="sng" noProof="0" dirty="0" err="1">
                <a:solidFill>
                  <a:schemeClr val="hlink"/>
                </a:solidFill>
                <a:hlinkClick r:id="rId7"/>
              </a:rPr>
              <a:t>prisoners</a:t>
            </a:r>
            <a:r>
              <a:rPr lang="es-ES" sz="1250" u="sng" noProof="0" dirty="0">
                <a:solidFill>
                  <a:schemeClr val="hlink"/>
                </a:solidFill>
                <a:hlinkClick r:id="rId7"/>
              </a:rPr>
              <a:t> and </a:t>
            </a:r>
            <a:r>
              <a:rPr lang="es-ES" sz="1250" u="sng" noProof="0" dirty="0" err="1">
                <a:solidFill>
                  <a:schemeClr val="hlink"/>
                </a:solidFill>
                <a:hlinkClick r:id="rId7"/>
              </a:rPr>
              <a:t>detainees</a:t>
            </a:r>
            <a:r>
              <a:rPr lang="es-ES" sz="1250" u="sng" noProof="0" dirty="0">
                <a:solidFill>
                  <a:schemeClr val="hlink"/>
                </a:solidFill>
                <a:hlinkClick r:id="rId7"/>
              </a:rPr>
              <a:t> (La carga global del VIH, la hepatitis vírica y la tuberculosis entre los detenidos y la población reclusa). </a:t>
            </a:r>
            <a:r>
              <a:rPr lang="es-ES" sz="1250" i="1" u="sng" noProof="0" dirty="0">
                <a:solidFill>
                  <a:schemeClr val="hlink"/>
                </a:solidFill>
                <a:hlinkClick r:id="rId7"/>
              </a:rPr>
              <a:t>The </a:t>
            </a:r>
            <a:r>
              <a:rPr lang="es-ES" sz="1250" i="1" u="sng" noProof="0" dirty="0" err="1">
                <a:solidFill>
                  <a:schemeClr val="hlink"/>
                </a:solidFill>
                <a:hlinkClick r:id="rId7"/>
              </a:rPr>
              <a:t>Lancet</a:t>
            </a:r>
            <a:r>
              <a:rPr lang="es-ES" sz="1250" u="sng" noProof="0" dirty="0">
                <a:solidFill>
                  <a:schemeClr val="hlink"/>
                </a:solidFill>
                <a:hlinkClick r:id="rId7"/>
              </a:rPr>
              <a:t>, </a:t>
            </a:r>
            <a:r>
              <a:rPr lang="es-ES" sz="1250" i="1" u="sng" noProof="0" dirty="0">
                <a:solidFill>
                  <a:schemeClr val="hlink"/>
                </a:solidFill>
                <a:hlinkClick r:id="rId7"/>
              </a:rPr>
              <a:t>388</a:t>
            </a:r>
            <a:r>
              <a:rPr lang="es-ES" sz="1250" u="sng" noProof="0" dirty="0">
                <a:solidFill>
                  <a:schemeClr val="hlink"/>
                </a:solidFill>
                <a:hlinkClick r:id="rId7"/>
              </a:rPr>
              <a:t>(10049), pp.1089-1102.</a:t>
            </a:r>
            <a:endParaRPr lang="es-ES" sz="1250" noProof="0" dirty="0"/>
          </a:p>
          <a:p>
            <a:pPr marL="0" lvl="0" indent="0" algn="l" rtl="0">
              <a:lnSpc>
                <a:spcPct val="115000"/>
              </a:lnSpc>
              <a:spcBef>
                <a:spcPts val="1200"/>
              </a:spcBef>
              <a:spcAft>
                <a:spcPts val="0"/>
              </a:spcAft>
              <a:buSzPct val="169411"/>
              <a:buNone/>
            </a:pPr>
            <a:r>
              <a:rPr lang="es-ES" sz="1700" b="1" noProof="0" dirty="0"/>
              <a:t>VPH</a:t>
            </a:r>
          </a:p>
          <a:p>
            <a:pPr marL="0" lvl="0" indent="0" algn="l" rtl="0">
              <a:lnSpc>
                <a:spcPct val="115000"/>
              </a:lnSpc>
              <a:spcBef>
                <a:spcPts val="1200"/>
              </a:spcBef>
              <a:spcAft>
                <a:spcPts val="0"/>
              </a:spcAft>
              <a:buSzPct val="225352"/>
              <a:buNone/>
            </a:pPr>
            <a:r>
              <a:rPr lang="es-ES" sz="1278" noProof="0" dirty="0"/>
              <a:t>NHS - </a:t>
            </a:r>
            <a:r>
              <a:rPr lang="es-ES" sz="1278" u="sng" dirty="0">
                <a:solidFill>
                  <a:schemeClr val="hlink"/>
                </a:solidFill>
              </a:rPr>
              <a:t>VPH</a:t>
            </a:r>
            <a:r>
              <a:rPr lang="es-ES" sz="1278" u="sng" noProof="0" dirty="0">
                <a:solidFill>
                  <a:schemeClr val="hlink"/>
                </a:solidFill>
                <a:hlinkClick r:id="rId8"/>
              </a:rPr>
              <a:t> </a:t>
            </a:r>
            <a:r>
              <a:rPr lang="es-ES" sz="1278" noProof="0" dirty="0"/>
              <a:t>&amp; vacuna del </a:t>
            </a:r>
            <a:r>
              <a:rPr lang="es-ES" sz="1278" u="sng" dirty="0">
                <a:solidFill>
                  <a:schemeClr val="hlink"/>
                </a:solidFill>
              </a:rPr>
              <a:t>VPH</a:t>
            </a:r>
            <a:endParaRPr lang="es-ES" sz="1278" noProof="0" dirty="0"/>
          </a:p>
          <a:p>
            <a:pPr marL="0" lvl="0" indent="0" algn="l" rtl="0">
              <a:lnSpc>
                <a:spcPct val="115000"/>
              </a:lnSpc>
              <a:spcBef>
                <a:spcPts val="1200"/>
              </a:spcBef>
              <a:spcAft>
                <a:spcPts val="0"/>
              </a:spcAft>
              <a:buSzPct val="225352"/>
              <a:buNone/>
            </a:pPr>
            <a:r>
              <a:rPr lang="es-ES" sz="1278" noProof="0" dirty="0"/>
              <a:t>OMS </a:t>
            </a:r>
            <a:r>
              <a:rPr lang="es-ES" sz="1278" noProof="0" dirty="0">
                <a:hlinkClick r:id="rId9"/>
              </a:rPr>
              <a:t>–</a:t>
            </a:r>
            <a:r>
              <a:rPr lang="es-ES" sz="1278" noProof="0" dirty="0"/>
              <a:t> </a:t>
            </a:r>
            <a:r>
              <a:rPr lang="es-ES" sz="1278" u="sng" noProof="0" dirty="0">
                <a:solidFill>
                  <a:schemeClr val="hlink"/>
                </a:solidFill>
              </a:rPr>
              <a:t>Vacuna VPH</a:t>
            </a:r>
            <a:r>
              <a:rPr lang="es-ES" sz="1278" noProof="0" dirty="0"/>
              <a:t> &amp; </a:t>
            </a:r>
            <a:r>
              <a:rPr lang="es-ES" sz="1278" u="sng" noProof="0" dirty="0">
                <a:solidFill>
                  <a:schemeClr val="hlink"/>
                </a:solidFill>
                <a:hlinkClick r:id="rId10"/>
              </a:rPr>
              <a:t>cáncer de útero</a:t>
            </a:r>
            <a:endParaRPr lang="es-ES" sz="1278" noProof="0" dirty="0"/>
          </a:p>
          <a:p>
            <a:pPr marL="0" lvl="0" indent="0" algn="l" rtl="0">
              <a:lnSpc>
                <a:spcPct val="115000"/>
              </a:lnSpc>
              <a:spcBef>
                <a:spcPts val="1200"/>
              </a:spcBef>
              <a:spcAft>
                <a:spcPts val="0"/>
              </a:spcAft>
              <a:buSzPct val="225352"/>
              <a:buNone/>
            </a:pPr>
            <a:r>
              <a:rPr lang="es-ES" sz="1278" u="sng" noProof="0" dirty="0">
                <a:solidFill>
                  <a:schemeClr val="hlink"/>
                </a:solidFill>
                <a:hlinkClick r:id="rId11"/>
              </a:rPr>
              <a:t>Oxford Vaccine Knowledge Project –Vacunación contra el VPH</a:t>
            </a:r>
            <a:endParaRPr lang="es-ES" sz="1278" noProof="0" dirty="0"/>
          </a:p>
          <a:p>
            <a:pPr marL="0" lvl="0" indent="0" algn="l" rtl="0">
              <a:lnSpc>
                <a:spcPct val="115000"/>
              </a:lnSpc>
              <a:spcBef>
                <a:spcPts val="1200"/>
              </a:spcBef>
              <a:spcAft>
                <a:spcPts val="1200"/>
              </a:spcAft>
              <a:buSzPct val="239999"/>
              <a:buNone/>
            </a:pPr>
            <a:r>
              <a:rPr lang="es-ES" sz="1200" u="sng" noProof="0" dirty="0">
                <a:solidFill>
                  <a:schemeClr val="hlink"/>
                </a:solidFill>
                <a:latin typeface="Roboto"/>
                <a:ea typeface="Roboto"/>
                <a:cs typeface="Roboto"/>
                <a:sym typeface="Roboto"/>
                <a:hlinkClick r:id="rId12"/>
              </a:rPr>
              <a:t>Escobar N, </a:t>
            </a:r>
            <a:r>
              <a:rPr lang="es-ES" sz="1200" u="sng" noProof="0" dirty="0" err="1">
                <a:solidFill>
                  <a:schemeClr val="hlink"/>
                </a:solidFill>
                <a:latin typeface="Roboto"/>
                <a:ea typeface="Roboto"/>
                <a:cs typeface="Roboto"/>
                <a:sym typeface="Roboto"/>
                <a:hlinkClick r:id="rId12"/>
              </a:rPr>
              <a:t>Plugge</a:t>
            </a:r>
            <a:r>
              <a:rPr lang="es-ES" sz="1200" u="sng" noProof="0" dirty="0">
                <a:solidFill>
                  <a:schemeClr val="hlink"/>
                </a:solidFill>
                <a:latin typeface="Roboto"/>
                <a:ea typeface="Roboto"/>
                <a:cs typeface="Roboto"/>
                <a:sym typeface="Roboto"/>
                <a:hlinkClick r:id="rId12"/>
              </a:rPr>
              <a:t> E. </a:t>
            </a:r>
            <a:r>
              <a:rPr lang="es-ES" sz="1200" u="sng" noProof="0" dirty="0" err="1">
                <a:solidFill>
                  <a:schemeClr val="hlink"/>
                </a:solidFill>
                <a:latin typeface="Roboto"/>
                <a:ea typeface="Roboto"/>
                <a:cs typeface="Roboto"/>
                <a:sym typeface="Roboto"/>
                <a:hlinkClick r:id="rId12"/>
              </a:rPr>
              <a:t>Prevalence</a:t>
            </a:r>
            <a:r>
              <a:rPr lang="es-ES" sz="1200" u="sng" noProof="0" dirty="0">
                <a:solidFill>
                  <a:schemeClr val="hlink"/>
                </a:solidFill>
                <a:latin typeface="Roboto"/>
                <a:ea typeface="Roboto"/>
                <a:cs typeface="Roboto"/>
                <a:sym typeface="Roboto"/>
                <a:hlinkClick r:id="rId12"/>
              </a:rPr>
              <a:t> of human </a:t>
            </a:r>
            <a:r>
              <a:rPr lang="es-ES" sz="1200" u="sng" noProof="0" dirty="0" err="1">
                <a:solidFill>
                  <a:schemeClr val="hlink"/>
                </a:solidFill>
                <a:latin typeface="Roboto"/>
                <a:ea typeface="Roboto"/>
                <a:cs typeface="Roboto"/>
                <a:sym typeface="Roboto"/>
                <a:hlinkClick r:id="rId12"/>
              </a:rPr>
              <a:t>papillomavirus</a:t>
            </a:r>
            <a:r>
              <a:rPr lang="es-ES" sz="1200" u="sng" noProof="0" dirty="0">
                <a:solidFill>
                  <a:schemeClr val="hlink"/>
                </a:solidFill>
                <a:latin typeface="Roboto"/>
                <a:ea typeface="Roboto"/>
                <a:cs typeface="Roboto"/>
                <a:sym typeface="Roboto"/>
                <a:hlinkClick r:id="rId12"/>
              </a:rPr>
              <a:t> </a:t>
            </a:r>
            <a:r>
              <a:rPr lang="es-ES" sz="1200" u="sng" noProof="0" dirty="0" err="1">
                <a:solidFill>
                  <a:schemeClr val="hlink"/>
                </a:solidFill>
                <a:latin typeface="Roboto"/>
                <a:ea typeface="Roboto"/>
                <a:cs typeface="Roboto"/>
                <a:sym typeface="Roboto"/>
                <a:hlinkClick r:id="rId12"/>
              </a:rPr>
              <a:t>infection</a:t>
            </a:r>
            <a:r>
              <a:rPr lang="es-ES" sz="1200" u="sng" noProof="0" dirty="0">
                <a:solidFill>
                  <a:schemeClr val="hlink"/>
                </a:solidFill>
                <a:latin typeface="Roboto"/>
                <a:ea typeface="Roboto"/>
                <a:cs typeface="Roboto"/>
                <a:sym typeface="Roboto"/>
                <a:hlinkClick r:id="rId12"/>
              </a:rPr>
              <a:t>, cervical </a:t>
            </a:r>
            <a:r>
              <a:rPr lang="es-ES" sz="1200" u="sng" noProof="0" dirty="0" err="1">
                <a:solidFill>
                  <a:schemeClr val="hlink"/>
                </a:solidFill>
                <a:latin typeface="Roboto"/>
                <a:ea typeface="Roboto"/>
                <a:cs typeface="Roboto"/>
                <a:sym typeface="Roboto"/>
                <a:hlinkClick r:id="rId12"/>
              </a:rPr>
              <a:t>intraepithelial</a:t>
            </a:r>
            <a:r>
              <a:rPr lang="es-ES" sz="1200" u="sng" noProof="0" dirty="0">
                <a:solidFill>
                  <a:schemeClr val="hlink"/>
                </a:solidFill>
                <a:latin typeface="Roboto"/>
                <a:ea typeface="Roboto"/>
                <a:cs typeface="Roboto"/>
                <a:sym typeface="Roboto"/>
                <a:hlinkClick r:id="rId12"/>
              </a:rPr>
              <a:t> neoplasia and cervical </a:t>
            </a:r>
            <a:r>
              <a:rPr lang="es-ES" sz="1200" u="sng" noProof="0" dirty="0" err="1">
                <a:solidFill>
                  <a:schemeClr val="hlink"/>
                </a:solidFill>
                <a:latin typeface="Roboto"/>
                <a:ea typeface="Roboto"/>
                <a:cs typeface="Roboto"/>
                <a:sym typeface="Roboto"/>
                <a:hlinkClick r:id="rId12"/>
              </a:rPr>
              <a:t>cancer</a:t>
            </a:r>
            <a:r>
              <a:rPr lang="es-ES" sz="1200" u="sng" noProof="0" dirty="0">
                <a:solidFill>
                  <a:schemeClr val="hlink"/>
                </a:solidFill>
                <a:latin typeface="Roboto"/>
                <a:ea typeface="Roboto"/>
                <a:cs typeface="Roboto"/>
                <a:sym typeface="Roboto"/>
                <a:hlinkClick r:id="rId12"/>
              </a:rPr>
              <a:t> in </a:t>
            </a:r>
            <a:r>
              <a:rPr lang="es-ES" sz="1200" u="sng" noProof="0" dirty="0" err="1">
                <a:solidFill>
                  <a:schemeClr val="hlink"/>
                </a:solidFill>
                <a:latin typeface="Roboto"/>
                <a:ea typeface="Roboto"/>
                <a:cs typeface="Roboto"/>
                <a:sym typeface="Roboto"/>
                <a:hlinkClick r:id="rId12"/>
              </a:rPr>
              <a:t>imprisoned</a:t>
            </a:r>
            <a:r>
              <a:rPr lang="es-ES" sz="1200" u="sng" noProof="0" dirty="0">
                <a:solidFill>
                  <a:schemeClr val="hlink"/>
                </a:solidFill>
                <a:latin typeface="Roboto"/>
                <a:ea typeface="Roboto"/>
                <a:cs typeface="Roboto"/>
                <a:sym typeface="Roboto"/>
                <a:hlinkClick r:id="rId12"/>
              </a:rPr>
              <a:t> </a:t>
            </a:r>
            <a:r>
              <a:rPr lang="es-ES" sz="1200" u="sng" noProof="0" dirty="0" err="1">
                <a:solidFill>
                  <a:schemeClr val="hlink"/>
                </a:solidFill>
                <a:latin typeface="Roboto"/>
                <a:ea typeface="Roboto"/>
                <a:cs typeface="Roboto"/>
                <a:sym typeface="Roboto"/>
                <a:hlinkClick r:id="rId12"/>
              </a:rPr>
              <a:t>women</a:t>
            </a:r>
            <a:r>
              <a:rPr lang="es-ES" sz="1200" u="sng" noProof="0" dirty="0">
                <a:solidFill>
                  <a:schemeClr val="hlink"/>
                </a:solidFill>
                <a:latin typeface="Roboto"/>
                <a:ea typeface="Roboto"/>
                <a:cs typeface="Roboto"/>
                <a:sym typeface="Roboto"/>
                <a:hlinkClick r:id="rId12"/>
              </a:rPr>
              <a:t> </a:t>
            </a:r>
            <a:r>
              <a:rPr lang="es-ES" sz="1200" u="sng" noProof="0" dirty="0" err="1">
                <a:solidFill>
                  <a:schemeClr val="hlink"/>
                </a:solidFill>
                <a:latin typeface="Roboto"/>
                <a:ea typeface="Roboto"/>
                <a:cs typeface="Roboto"/>
                <a:sym typeface="Roboto"/>
                <a:hlinkClick r:id="rId12"/>
              </a:rPr>
              <a:t>worldwide</a:t>
            </a:r>
            <a:r>
              <a:rPr lang="es-ES" sz="1200" u="sng" noProof="0" dirty="0">
                <a:solidFill>
                  <a:schemeClr val="hlink"/>
                </a:solidFill>
                <a:latin typeface="Roboto"/>
                <a:ea typeface="Roboto"/>
                <a:cs typeface="Roboto"/>
                <a:sym typeface="Roboto"/>
                <a:hlinkClick r:id="rId12"/>
              </a:rPr>
              <a:t>: a </a:t>
            </a:r>
            <a:r>
              <a:rPr lang="es-ES" sz="1200" u="sng" noProof="0" dirty="0" err="1">
                <a:solidFill>
                  <a:schemeClr val="hlink"/>
                </a:solidFill>
                <a:latin typeface="Roboto"/>
                <a:ea typeface="Roboto"/>
                <a:cs typeface="Roboto"/>
                <a:sym typeface="Roboto"/>
                <a:hlinkClick r:id="rId12"/>
              </a:rPr>
              <a:t>systematic</a:t>
            </a:r>
            <a:r>
              <a:rPr lang="es-ES" sz="1200" u="sng" noProof="0" dirty="0">
                <a:solidFill>
                  <a:schemeClr val="hlink"/>
                </a:solidFill>
                <a:latin typeface="Roboto"/>
                <a:ea typeface="Roboto"/>
                <a:cs typeface="Roboto"/>
                <a:sym typeface="Roboto"/>
                <a:hlinkClick r:id="rId12"/>
              </a:rPr>
              <a:t> </a:t>
            </a:r>
            <a:r>
              <a:rPr lang="es-ES" sz="1200" u="sng" noProof="0" dirty="0" err="1">
                <a:solidFill>
                  <a:schemeClr val="hlink"/>
                </a:solidFill>
                <a:latin typeface="Roboto"/>
                <a:ea typeface="Roboto"/>
                <a:cs typeface="Roboto"/>
                <a:sym typeface="Roboto"/>
                <a:hlinkClick r:id="rId12"/>
              </a:rPr>
              <a:t>review</a:t>
            </a:r>
            <a:r>
              <a:rPr lang="es-ES" sz="1200" u="sng" noProof="0" dirty="0">
                <a:solidFill>
                  <a:schemeClr val="hlink"/>
                </a:solidFill>
                <a:latin typeface="Roboto"/>
                <a:ea typeface="Roboto"/>
                <a:cs typeface="Roboto"/>
                <a:sym typeface="Roboto"/>
                <a:hlinkClick r:id="rId12"/>
              </a:rPr>
              <a:t> and meta-análisis (Prevalencia de la infección por virus del papiloma humano en la neoplasia intraepitelial cervical y el cáncer de útero entre mujeres reclusas de todo el mundo, una revisión sistémica y meta-análisis). J </a:t>
            </a:r>
            <a:r>
              <a:rPr lang="es-ES" sz="1200" u="sng" noProof="0" dirty="0" err="1">
                <a:solidFill>
                  <a:schemeClr val="hlink"/>
                </a:solidFill>
                <a:latin typeface="Roboto"/>
                <a:ea typeface="Roboto"/>
                <a:cs typeface="Roboto"/>
                <a:sym typeface="Roboto"/>
                <a:hlinkClick r:id="rId12"/>
              </a:rPr>
              <a:t>Epidemiol</a:t>
            </a:r>
            <a:r>
              <a:rPr lang="es-ES" sz="1200" u="sng" noProof="0" dirty="0">
                <a:solidFill>
                  <a:schemeClr val="hlink"/>
                </a:solidFill>
                <a:latin typeface="Roboto"/>
                <a:ea typeface="Roboto"/>
                <a:cs typeface="Roboto"/>
                <a:sym typeface="Roboto"/>
                <a:hlinkClick r:id="rId12"/>
              </a:rPr>
              <a:t> </a:t>
            </a:r>
            <a:r>
              <a:rPr lang="es-ES" sz="1200" u="sng" noProof="0" dirty="0" err="1">
                <a:solidFill>
                  <a:schemeClr val="hlink"/>
                </a:solidFill>
                <a:latin typeface="Roboto"/>
                <a:ea typeface="Roboto"/>
                <a:cs typeface="Roboto"/>
                <a:sym typeface="Roboto"/>
                <a:hlinkClick r:id="rId12"/>
              </a:rPr>
              <a:t>Community</a:t>
            </a:r>
            <a:r>
              <a:rPr lang="es-ES" sz="1200" u="sng" noProof="0" dirty="0">
                <a:solidFill>
                  <a:schemeClr val="hlink"/>
                </a:solidFill>
                <a:latin typeface="Roboto"/>
                <a:ea typeface="Roboto"/>
                <a:cs typeface="Roboto"/>
                <a:sym typeface="Roboto"/>
                <a:hlinkClick r:id="rId12"/>
              </a:rPr>
              <a:t> Health. 2020 Jan;74(1):95-102. </a:t>
            </a:r>
            <a:r>
              <a:rPr lang="es-ES" sz="1200" u="sng" noProof="0" dirty="0" err="1">
                <a:solidFill>
                  <a:schemeClr val="hlink"/>
                </a:solidFill>
                <a:latin typeface="Roboto"/>
                <a:ea typeface="Roboto"/>
                <a:cs typeface="Roboto"/>
                <a:sym typeface="Roboto"/>
                <a:hlinkClick r:id="rId12"/>
              </a:rPr>
              <a:t>doi</a:t>
            </a:r>
            <a:r>
              <a:rPr lang="es-ES" sz="1200" u="sng" noProof="0" dirty="0">
                <a:solidFill>
                  <a:schemeClr val="hlink"/>
                </a:solidFill>
                <a:latin typeface="Roboto"/>
                <a:ea typeface="Roboto"/>
                <a:cs typeface="Roboto"/>
                <a:sym typeface="Roboto"/>
                <a:hlinkClick r:id="rId12"/>
              </a:rPr>
              <a:t>: 10.1136/jech-2019-212557. </a:t>
            </a:r>
            <a:r>
              <a:rPr lang="es-ES" sz="1200" u="sng" noProof="0" dirty="0" err="1">
                <a:solidFill>
                  <a:schemeClr val="hlink"/>
                </a:solidFill>
                <a:latin typeface="Roboto"/>
                <a:ea typeface="Roboto"/>
                <a:cs typeface="Roboto"/>
                <a:sym typeface="Roboto"/>
                <a:hlinkClick r:id="rId12"/>
              </a:rPr>
              <a:t>Epub</a:t>
            </a:r>
            <a:r>
              <a:rPr lang="es-ES" sz="1200" u="sng" noProof="0" dirty="0">
                <a:solidFill>
                  <a:schemeClr val="hlink"/>
                </a:solidFill>
                <a:latin typeface="Roboto"/>
                <a:ea typeface="Roboto"/>
                <a:cs typeface="Roboto"/>
                <a:sym typeface="Roboto"/>
                <a:hlinkClick r:id="rId12"/>
              </a:rPr>
              <a:t> 2019 </a:t>
            </a:r>
            <a:r>
              <a:rPr lang="es-ES" sz="1200" u="sng" noProof="0" dirty="0" err="1">
                <a:solidFill>
                  <a:schemeClr val="hlink"/>
                </a:solidFill>
                <a:latin typeface="Roboto"/>
                <a:ea typeface="Roboto"/>
                <a:cs typeface="Roboto"/>
                <a:sym typeface="Roboto"/>
                <a:hlinkClick r:id="rId12"/>
              </a:rPr>
              <a:t>Oct</a:t>
            </a:r>
            <a:r>
              <a:rPr lang="es-ES" sz="1200" u="sng" noProof="0" dirty="0">
                <a:solidFill>
                  <a:schemeClr val="hlink"/>
                </a:solidFill>
                <a:latin typeface="Roboto"/>
                <a:ea typeface="Roboto"/>
                <a:cs typeface="Roboto"/>
                <a:sym typeface="Roboto"/>
                <a:hlinkClick r:id="rId12"/>
              </a:rPr>
              <a:t> 23. PMID: 31649041.</a:t>
            </a:r>
            <a:endParaRPr lang="es-ES" noProof="0" dirty="0"/>
          </a:p>
        </p:txBody>
      </p:sp>
      <p:sp>
        <p:nvSpPr>
          <p:cNvPr id="1456" name="Google Shape;1456;p144"/>
          <p:cNvSpPr txBox="1">
            <a:spLocks noGrp="1"/>
          </p:cNvSpPr>
          <p:nvPr>
            <p:ph type="body" idx="1"/>
          </p:nvPr>
        </p:nvSpPr>
        <p:spPr>
          <a:xfrm>
            <a:off x="3131850" y="429000"/>
            <a:ext cx="2880300" cy="47403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SzPts val="1800"/>
              <a:buNone/>
            </a:pPr>
            <a:r>
              <a:rPr lang="es-ES" sz="1100" b="1" noProof="0" dirty="0"/>
              <a:t>Gripe (influenza)</a:t>
            </a:r>
          </a:p>
          <a:p>
            <a:pPr marL="0" lvl="0" indent="0" algn="l" rtl="0">
              <a:lnSpc>
                <a:spcPct val="115000"/>
              </a:lnSpc>
              <a:spcBef>
                <a:spcPts val="1200"/>
              </a:spcBef>
              <a:spcAft>
                <a:spcPts val="0"/>
              </a:spcAft>
              <a:buSzPts val="1800"/>
              <a:buNone/>
            </a:pPr>
            <a:r>
              <a:rPr lang="es-ES" sz="850" u="sng" noProof="0" dirty="0">
                <a:solidFill>
                  <a:schemeClr val="hlink"/>
                </a:solidFill>
                <a:hlinkClick r:id="rId13"/>
              </a:rPr>
              <a:t>NHS – Vacuna contra la gripe (influenza)</a:t>
            </a:r>
            <a:endParaRPr lang="es-ES" sz="850" noProof="0" dirty="0"/>
          </a:p>
          <a:p>
            <a:pPr marL="0" lvl="0" indent="0" algn="l" rtl="0">
              <a:lnSpc>
                <a:spcPct val="115000"/>
              </a:lnSpc>
              <a:spcBef>
                <a:spcPts val="1200"/>
              </a:spcBef>
              <a:spcAft>
                <a:spcPts val="0"/>
              </a:spcAft>
              <a:buSzPts val="1800"/>
              <a:buNone/>
            </a:pPr>
            <a:r>
              <a:rPr lang="es-ES" sz="850" u="sng" noProof="0" dirty="0">
                <a:solidFill>
                  <a:schemeClr val="hlink"/>
                </a:solidFill>
                <a:hlinkClick r:id="rId14"/>
              </a:rPr>
              <a:t>OMS - Gripe (influenza)</a:t>
            </a:r>
            <a:endParaRPr lang="es-ES" sz="850" noProof="0" dirty="0"/>
          </a:p>
          <a:p>
            <a:pPr marL="0" lvl="0" indent="0" algn="l" rtl="0">
              <a:lnSpc>
                <a:spcPct val="115000"/>
              </a:lnSpc>
              <a:spcBef>
                <a:spcPts val="1200"/>
              </a:spcBef>
              <a:spcAft>
                <a:spcPts val="0"/>
              </a:spcAft>
              <a:buSzPts val="1800"/>
              <a:buNone/>
            </a:pPr>
            <a:r>
              <a:rPr lang="es-ES" sz="850" u="sng" noProof="0" dirty="0">
                <a:solidFill>
                  <a:schemeClr val="hlink"/>
                </a:solidFill>
                <a:hlinkClick r:id="rId15"/>
              </a:rPr>
              <a:t>CDC – Vacuna contra la gripe (influenza)</a:t>
            </a:r>
            <a:endParaRPr lang="es-ES" sz="850" noProof="0" dirty="0"/>
          </a:p>
          <a:p>
            <a:pPr marL="0" lvl="0" indent="0" algn="l" rtl="0">
              <a:lnSpc>
                <a:spcPct val="115000"/>
              </a:lnSpc>
              <a:spcBef>
                <a:spcPts val="1200"/>
              </a:spcBef>
              <a:spcAft>
                <a:spcPts val="0"/>
              </a:spcAft>
              <a:buSzPts val="1800"/>
              <a:buNone/>
            </a:pPr>
            <a:r>
              <a:rPr lang="es-ES" sz="850" u="sng" noProof="0" dirty="0" err="1">
                <a:solidFill>
                  <a:schemeClr val="hlink"/>
                </a:solidFill>
                <a:hlinkClick r:id="rId6"/>
              </a:rPr>
              <a:t>England</a:t>
            </a:r>
            <a:r>
              <a:rPr lang="es-ES" sz="850" u="sng" noProof="0" dirty="0">
                <a:solidFill>
                  <a:schemeClr val="hlink"/>
                </a:solidFill>
                <a:hlinkClick r:id="rId6"/>
              </a:rPr>
              <a:t> </a:t>
            </a:r>
            <a:r>
              <a:rPr lang="es-ES" sz="850" u="sng" noProof="0" dirty="0" err="1">
                <a:solidFill>
                  <a:schemeClr val="hlink"/>
                </a:solidFill>
                <a:hlinkClick r:id="rId6"/>
              </a:rPr>
              <a:t>Learning</a:t>
            </a:r>
            <a:r>
              <a:rPr lang="es-ES" sz="850" u="sng" noProof="0" dirty="0">
                <a:solidFill>
                  <a:schemeClr val="hlink"/>
                </a:solidFill>
                <a:hlinkClick r:id="rId6"/>
              </a:rPr>
              <a:t> for Health - Gripe (influenza)</a:t>
            </a:r>
            <a:endParaRPr lang="es-ES" sz="850" noProof="0" dirty="0"/>
          </a:p>
          <a:p>
            <a:pPr marL="0" lvl="0" indent="0" algn="l" rtl="0">
              <a:lnSpc>
                <a:spcPct val="115000"/>
              </a:lnSpc>
              <a:spcBef>
                <a:spcPts val="1200"/>
              </a:spcBef>
              <a:spcAft>
                <a:spcPts val="0"/>
              </a:spcAft>
              <a:buSzPts val="1800"/>
              <a:buNone/>
            </a:pPr>
            <a:r>
              <a:rPr lang="es-ES" sz="1100" b="1" noProof="0" dirty="0"/>
              <a:t>COVID-19</a:t>
            </a:r>
          </a:p>
          <a:p>
            <a:pPr marL="0" lvl="0" indent="0" algn="l" rtl="0">
              <a:lnSpc>
                <a:spcPct val="115000"/>
              </a:lnSpc>
              <a:spcBef>
                <a:spcPts val="1200"/>
              </a:spcBef>
              <a:spcAft>
                <a:spcPts val="0"/>
              </a:spcAft>
              <a:buSzPts val="1800"/>
              <a:buNone/>
            </a:pPr>
            <a:r>
              <a:rPr lang="es-ES" sz="800" noProof="0" dirty="0"/>
              <a:t>NHS - </a:t>
            </a:r>
            <a:r>
              <a:rPr lang="es-ES" sz="800" u="sng" noProof="0" dirty="0">
                <a:solidFill>
                  <a:schemeClr val="hlink"/>
                </a:solidFill>
                <a:hlinkClick r:id="rId16"/>
              </a:rPr>
              <a:t>COVID-19</a:t>
            </a:r>
            <a:endParaRPr lang="es-ES" sz="800" noProof="0" dirty="0"/>
          </a:p>
          <a:p>
            <a:pPr marL="0" lvl="0" indent="0" algn="l" rtl="0">
              <a:lnSpc>
                <a:spcPct val="115000"/>
              </a:lnSpc>
              <a:spcBef>
                <a:spcPts val="1200"/>
              </a:spcBef>
              <a:spcAft>
                <a:spcPts val="0"/>
              </a:spcAft>
              <a:buSzPts val="1800"/>
              <a:buNone/>
            </a:pPr>
            <a:r>
              <a:rPr lang="es-ES" sz="800" noProof="0" dirty="0"/>
              <a:t>OMS - </a:t>
            </a:r>
            <a:r>
              <a:rPr lang="es-ES" sz="800" u="sng" noProof="0" dirty="0">
                <a:solidFill>
                  <a:schemeClr val="hlink"/>
                </a:solidFill>
                <a:hlinkClick r:id="rId17"/>
              </a:rPr>
              <a:t>COVID-19</a:t>
            </a:r>
            <a:r>
              <a:rPr lang="es-ES" sz="800" noProof="0" dirty="0"/>
              <a:t> &amp; </a:t>
            </a:r>
            <a:r>
              <a:rPr lang="es-ES" sz="800" u="sng" noProof="0" dirty="0">
                <a:solidFill>
                  <a:schemeClr val="hlink"/>
                </a:solidFill>
                <a:hlinkClick r:id="rId18"/>
              </a:rPr>
              <a:t>COVID-19 efectos secundarios de las vacunas</a:t>
            </a:r>
            <a:endParaRPr lang="es-ES" sz="800" noProof="0" dirty="0"/>
          </a:p>
          <a:p>
            <a:pPr marL="0" lvl="0" indent="0" algn="l" rtl="0">
              <a:lnSpc>
                <a:spcPct val="115000"/>
              </a:lnSpc>
              <a:spcBef>
                <a:spcPts val="1200"/>
              </a:spcBef>
              <a:spcAft>
                <a:spcPts val="0"/>
              </a:spcAft>
              <a:buSzPts val="1800"/>
              <a:buNone/>
            </a:pPr>
            <a:r>
              <a:rPr lang="es-ES" sz="800" u="sng" noProof="0" dirty="0" err="1">
                <a:solidFill>
                  <a:schemeClr val="hlink"/>
                </a:solidFill>
                <a:hlinkClick r:id="rId19"/>
              </a:rPr>
              <a:t>Gavi</a:t>
            </a:r>
            <a:r>
              <a:rPr lang="es-ES" sz="800" u="sng" noProof="0" dirty="0">
                <a:solidFill>
                  <a:schemeClr val="hlink"/>
                </a:solidFill>
                <a:hlinkClick r:id="rId19"/>
              </a:rPr>
              <a:t> - COVID-19 eficacia de las vacunas</a:t>
            </a:r>
            <a:endParaRPr lang="es-ES" sz="800" noProof="0" dirty="0"/>
          </a:p>
          <a:p>
            <a:pPr marL="0" lvl="0" indent="0" algn="l" rtl="0">
              <a:lnSpc>
                <a:spcPct val="115000"/>
              </a:lnSpc>
              <a:spcBef>
                <a:spcPts val="1200"/>
              </a:spcBef>
              <a:spcAft>
                <a:spcPts val="0"/>
              </a:spcAft>
              <a:buSzPts val="1800"/>
              <a:buNone/>
            </a:pPr>
            <a:r>
              <a:rPr lang="es-ES" sz="1100" b="1" noProof="0" dirty="0"/>
              <a:t>Calendarios de vacunación</a:t>
            </a:r>
          </a:p>
          <a:p>
            <a:pPr marL="0" lvl="0" indent="0" algn="l" rtl="0">
              <a:lnSpc>
                <a:spcPct val="115000"/>
              </a:lnSpc>
              <a:spcBef>
                <a:spcPts val="1200"/>
              </a:spcBef>
              <a:spcAft>
                <a:spcPts val="0"/>
              </a:spcAft>
              <a:buSzPts val="1800"/>
              <a:buNone/>
            </a:pPr>
            <a:r>
              <a:rPr lang="es-ES" sz="750" u="sng" noProof="0" dirty="0">
                <a:solidFill>
                  <a:schemeClr val="hlink"/>
                </a:solidFill>
                <a:hlinkClick r:id="rId20"/>
              </a:rPr>
              <a:t>Chipre </a:t>
            </a:r>
            <a:r>
              <a:rPr lang="es-ES" sz="750" noProof="0" dirty="0"/>
              <a:t>- </a:t>
            </a:r>
            <a:r>
              <a:rPr lang="es-ES" sz="750" u="sng" noProof="0" dirty="0">
                <a:solidFill>
                  <a:schemeClr val="hlink"/>
                </a:solidFill>
                <a:hlinkClick r:id="rId21"/>
              </a:rPr>
              <a:t>Francia </a:t>
            </a:r>
            <a:r>
              <a:rPr lang="es-ES" sz="750" noProof="0" dirty="0"/>
              <a:t>– </a:t>
            </a:r>
            <a:r>
              <a:rPr lang="es-ES" sz="750" u="sng" noProof="0" dirty="0">
                <a:solidFill>
                  <a:schemeClr val="hlink"/>
                </a:solidFill>
              </a:rPr>
              <a:t>Alemania </a:t>
            </a:r>
            <a:r>
              <a:rPr lang="es-ES" sz="750" noProof="0" dirty="0"/>
              <a:t>- </a:t>
            </a:r>
            <a:r>
              <a:rPr lang="es-ES" sz="750" u="sng" noProof="0" dirty="0">
                <a:solidFill>
                  <a:schemeClr val="hlink"/>
                </a:solidFill>
                <a:hlinkClick r:id="rId22"/>
              </a:rPr>
              <a:t>Italia </a:t>
            </a:r>
            <a:r>
              <a:rPr lang="es-ES" sz="750" noProof="0" dirty="0"/>
              <a:t>- </a:t>
            </a:r>
            <a:r>
              <a:rPr lang="es-ES" sz="750" u="sng" noProof="0" dirty="0">
                <a:solidFill>
                  <a:schemeClr val="hlink"/>
                </a:solidFill>
                <a:hlinkClick r:id="rId23"/>
              </a:rPr>
              <a:t>Moldavia </a:t>
            </a:r>
            <a:r>
              <a:rPr lang="es-ES" sz="750" noProof="0" dirty="0"/>
              <a:t>-</a:t>
            </a:r>
            <a:r>
              <a:rPr lang="es-ES" sz="750" noProof="0" dirty="0">
                <a:hlinkClick r:id="rId24"/>
              </a:rPr>
              <a:t> </a:t>
            </a:r>
            <a:r>
              <a:rPr lang="es-ES" sz="750" u="sng" noProof="0" dirty="0">
                <a:solidFill>
                  <a:schemeClr val="hlink"/>
                </a:solidFill>
                <a:hlinkClick r:id="rId24"/>
              </a:rPr>
              <a:t>Reino Unido </a:t>
            </a:r>
            <a:endParaRPr lang="es-ES" sz="750" noProof="0" dirty="0"/>
          </a:p>
          <a:p>
            <a:pPr marL="0" lvl="0" indent="0" algn="l" rtl="0">
              <a:lnSpc>
                <a:spcPct val="115000"/>
              </a:lnSpc>
              <a:spcBef>
                <a:spcPts val="1200"/>
              </a:spcBef>
              <a:spcAft>
                <a:spcPts val="0"/>
              </a:spcAft>
              <a:buSzPts val="1800"/>
              <a:buNone/>
            </a:pPr>
            <a:r>
              <a:rPr lang="es-ES" sz="1100" b="1" noProof="0" dirty="0"/>
              <a:t>Datos sobre vacunas</a:t>
            </a:r>
          </a:p>
          <a:p>
            <a:pPr marL="0" lvl="0" indent="0" algn="l" rtl="0">
              <a:lnSpc>
                <a:spcPct val="115000"/>
              </a:lnSpc>
              <a:spcBef>
                <a:spcPts val="1200"/>
              </a:spcBef>
              <a:spcAft>
                <a:spcPts val="0"/>
              </a:spcAft>
              <a:buSzPts val="1800"/>
              <a:buNone/>
            </a:pPr>
            <a:r>
              <a:rPr lang="es-ES" sz="750" u="sng" noProof="0" dirty="0">
                <a:solidFill>
                  <a:schemeClr val="hlink"/>
                </a:solidFill>
                <a:hlinkClick r:id="rId25"/>
              </a:rPr>
              <a:t>OMS - Viruela</a:t>
            </a:r>
            <a:r>
              <a:rPr lang="es-ES" sz="750" noProof="0" dirty="0"/>
              <a:t> -  </a:t>
            </a:r>
            <a:r>
              <a:rPr lang="es-ES" sz="750" u="sng" noProof="0" dirty="0">
                <a:solidFill>
                  <a:schemeClr val="hlink"/>
                </a:solidFill>
              </a:rPr>
              <a:t>respuesta de antígenos</a:t>
            </a:r>
            <a:r>
              <a:rPr lang="es-ES" sz="750" noProof="0" dirty="0"/>
              <a:t> - </a:t>
            </a:r>
            <a:r>
              <a:rPr lang="es-ES" sz="750" u="sng" noProof="0" dirty="0">
                <a:solidFill>
                  <a:schemeClr val="hlink"/>
                </a:solidFill>
              </a:rPr>
              <a:t>Rentabilidad</a:t>
            </a:r>
            <a:endParaRPr lang="es-ES" sz="750" noProof="0" dirty="0"/>
          </a:p>
          <a:p>
            <a:pPr marL="0" lvl="0" indent="0" algn="l" rtl="0">
              <a:lnSpc>
                <a:spcPct val="115000"/>
              </a:lnSpc>
              <a:spcBef>
                <a:spcPts val="1200"/>
              </a:spcBef>
              <a:spcAft>
                <a:spcPts val="0"/>
              </a:spcAft>
              <a:buSzPts val="1800"/>
              <a:buNone/>
            </a:pPr>
            <a:r>
              <a:rPr lang="es-ES" sz="1100" b="1" noProof="0" dirty="0"/>
              <a:t>Comunicación sobre vacunas</a:t>
            </a:r>
          </a:p>
          <a:p>
            <a:pPr marL="0" lvl="0" indent="0" algn="l" rtl="0">
              <a:lnSpc>
                <a:spcPct val="115000"/>
              </a:lnSpc>
              <a:spcBef>
                <a:spcPts val="1200"/>
              </a:spcBef>
              <a:spcAft>
                <a:spcPts val="1200"/>
              </a:spcAft>
              <a:buClr>
                <a:schemeClr val="dk1"/>
              </a:buClr>
              <a:buSzPts val="1100"/>
              <a:buFont typeface="Arial"/>
              <a:buNone/>
            </a:pPr>
            <a:r>
              <a:rPr lang="es-ES" sz="750" u="sng" noProof="0" dirty="0">
                <a:solidFill>
                  <a:schemeClr val="hlink"/>
                </a:solidFill>
                <a:hlinkClick r:id="rId26"/>
              </a:rPr>
              <a:t>OMS - Cómo responder en público a los negacionistas vehementes de la vacunación: guía de mejores prácticas</a:t>
            </a:r>
            <a:endParaRPr lang="es-ES" sz="750" noProof="0" dirty="0"/>
          </a:p>
        </p:txBody>
      </p:sp>
      <p:sp>
        <p:nvSpPr>
          <p:cNvPr id="1457" name="Google Shape;1457;p144"/>
          <p:cNvSpPr txBox="1">
            <a:spLocks noGrp="1"/>
          </p:cNvSpPr>
          <p:nvPr>
            <p:ph type="body" idx="1"/>
          </p:nvPr>
        </p:nvSpPr>
        <p:spPr>
          <a:xfrm>
            <a:off x="6145425" y="429000"/>
            <a:ext cx="2880300" cy="4740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s-ES" sz="1100" b="1" noProof="0" dirty="0"/>
              <a:t>Comunicación sobre vacunas</a:t>
            </a:r>
          </a:p>
          <a:p>
            <a:pPr marL="0" lvl="0" indent="0" algn="l" rtl="0">
              <a:lnSpc>
                <a:spcPct val="115000"/>
              </a:lnSpc>
              <a:spcBef>
                <a:spcPts val="1200"/>
              </a:spcBef>
              <a:spcAft>
                <a:spcPts val="0"/>
              </a:spcAft>
              <a:buSzPts val="1800"/>
              <a:buNone/>
            </a:pPr>
            <a:r>
              <a:rPr lang="es-ES" sz="850" noProof="0" dirty="0"/>
              <a:t>Jitsuvax: </a:t>
            </a:r>
            <a:r>
              <a:rPr lang="es-ES" sz="850" u="sng" noProof="0" dirty="0">
                <a:solidFill>
                  <a:schemeClr val="hlink"/>
                </a:solidFill>
              </a:rPr>
              <a:t>Percepción distorsionada del riesgo</a:t>
            </a:r>
            <a:r>
              <a:rPr lang="es-ES" sz="850" noProof="0" dirty="0"/>
              <a:t> - </a:t>
            </a:r>
            <a:r>
              <a:rPr lang="es-ES" sz="850" u="sng" noProof="0" dirty="0">
                <a:solidFill>
                  <a:schemeClr val="hlink"/>
                </a:solidFill>
                <a:hlinkClick r:id="rId27"/>
              </a:rPr>
              <a:t>Desconfianza</a:t>
            </a:r>
            <a:r>
              <a:rPr lang="es-ES" sz="750" noProof="0" dirty="0"/>
              <a:t> </a:t>
            </a:r>
            <a:r>
              <a:rPr lang="es-ES" sz="750" noProof="0" dirty="0">
                <a:hlinkClick r:id="rId28"/>
              </a:rPr>
              <a:t>–</a:t>
            </a:r>
            <a:r>
              <a:rPr lang="es-ES" sz="750" noProof="0" dirty="0"/>
              <a:t> </a:t>
            </a:r>
            <a:r>
              <a:rPr lang="es-ES" sz="750" u="sng" noProof="0" dirty="0">
                <a:solidFill>
                  <a:schemeClr val="hlink"/>
                </a:solidFill>
              </a:rPr>
              <a:t>Teorías de la conspiración</a:t>
            </a:r>
            <a:r>
              <a:rPr lang="es-ES" sz="750" noProof="0" dirty="0"/>
              <a:t> - </a:t>
            </a:r>
            <a:r>
              <a:rPr lang="es-ES" sz="750" u="sng" noProof="0" dirty="0">
                <a:solidFill>
                  <a:schemeClr val="hlink"/>
                </a:solidFill>
                <a:hlinkClick r:id="rId29"/>
              </a:rPr>
              <a:t>Reactancia</a:t>
            </a:r>
            <a:endParaRPr lang="es-ES" sz="750" noProof="0" dirty="0"/>
          </a:p>
          <a:p>
            <a:pPr marL="0" lvl="0" indent="0" algn="l" rtl="0">
              <a:lnSpc>
                <a:spcPct val="115000"/>
              </a:lnSpc>
              <a:spcBef>
                <a:spcPts val="1200"/>
              </a:spcBef>
              <a:spcAft>
                <a:spcPts val="0"/>
              </a:spcAft>
              <a:buSzPts val="1800"/>
              <a:buNone/>
            </a:pPr>
            <a:r>
              <a:rPr lang="es-ES" sz="1100" b="1" noProof="0" dirty="0"/>
              <a:t>Seguridad y monitoreo de las vacunas</a:t>
            </a:r>
          </a:p>
          <a:p>
            <a:pPr marL="0" lvl="0" indent="0" algn="l" rtl="0">
              <a:lnSpc>
                <a:spcPct val="115000"/>
              </a:lnSpc>
              <a:spcBef>
                <a:spcPts val="1200"/>
              </a:spcBef>
              <a:spcAft>
                <a:spcPts val="0"/>
              </a:spcAft>
              <a:buSzPts val="1800"/>
              <a:buNone/>
            </a:pPr>
            <a:r>
              <a:rPr lang="es-ES" sz="750" u="sng" noProof="0" dirty="0">
                <a:solidFill>
                  <a:schemeClr val="hlink"/>
                </a:solidFill>
                <a:hlinkClick r:id="rId30"/>
              </a:rPr>
              <a:t>OMS - COVID-19 Seguridad de las vacunas</a:t>
            </a:r>
            <a:endParaRPr lang="es-ES" sz="750" noProof="0" dirty="0"/>
          </a:p>
          <a:p>
            <a:pPr marL="0" lvl="0" indent="0" algn="l" rtl="0">
              <a:lnSpc>
                <a:spcPct val="115000"/>
              </a:lnSpc>
              <a:spcBef>
                <a:spcPts val="1200"/>
              </a:spcBef>
              <a:spcAft>
                <a:spcPts val="0"/>
              </a:spcAft>
              <a:buSzPts val="1800"/>
              <a:buNone/>
            </a:pPr>
            <a:r>
              <a:rPr lang="es-ES" sz="750" u="sng" noProof="0" dirty="0">
                <a:solidFill>
                  <a:schemeClr val="hlink"/>
                </a:solidFill>
                <a:hlinkClick r:id="rId31"/>
              </a:rPr>
              <a:t>British Society of Immunology – Vacunas COVID-19</a:t>
            </a:r>
            <a:endParaRPr lang="es-ES" sz="750" noProof="0" dirty="0"/>
          </a:p>
          <a:p>
            <a:pPr marL="0" lvl="0" indent="0" algn="l" rtl="0">
              <a:lnSpc>
                <a:spcPct val="115000"/>
              </a:lnSpc>
              <a:spcBef>
                <a:spcPts val="1200"/>
              </a:spcBef>
              <a:spcAft>
                <a:spcPts val="0"/>
              </a:spcAft>
              <a:buSzPts val="1800"/>
              <a:buNone/>
            </a:pPr>
            <a:r>
              <a:rPr lang="es-ES" sz="1100" b="1" noProof="0" dirty="0"/>
              <a:t>Triple vírica (MMR)</a:t>
            </a:r>
          </a:p>
          <a:p>
            <a:pPr marL="0" lvl="0" indent="0" algn="l" rtl="0">
              <a:lnSpc>
                <a:spcPct val="115000"/>
              </a:lnSpc>
              <a:spcBef>
                <a:spcPts val="1200"/>
              </a:spcBef>
              <a:spcAft>
                <a:spcPts val="0"/>
              </a:spcAft>
              <a:buSzPts val="1800"/>
              <a:buNone/>
            </a:pPr>
            <a:r>
              <a:rPr lang="es-ES" sz="850" u="sng" noProof="0" dirty="0" err="1">
                <a:solidFill>
                  <a:schemeClr val="hlink"/>
                </a:solidFill>
                <a:hlinkClick r:id="rId6"/>
              </a:rPr>
              <a:t>England</a:t>
            </a:r>
            <a:r>
              <a:rPr lang="es-ES" sz="850" u="sng" noProof="0" dirty="0">
                <a:solidFill>
                  <a:schemeClr val="hlink"/>
                </a:solidFill>
                <a:hlinkClick r:id="rId6"/>
              </a:rPr>
              <a:t> </a:t>
            </a:r>
            <a:r>
              <a:rPr lang="es-ES" sz="850" u="sng" noProof="0" dirty="0" err="1">
                <a:solidFill>
                  <a:schemeClr val="hlink"/>
                </a:solidFill>
                <a:hlinkClick r:id="rId6"/>
              </a:rPr>
              <a:t>Learning</a:t>
            </a:r>
            <a:r>
              <a:rPr lang="es-ES" sz="850" u="sng" noProof="0" dirty="0">
                <a:solidFill>
                  <a:schemeClr val="hlink"/>
                </a:solidFill>
                <a:hlinkClick r:id="rId6"/>
              </a:rPr>
              <a:t> for Health - MMR</a:t>
            </a:r>
            <a:endParaRPr lang="es-ES" sz="1100" b="1" noProof="0" dirty="0"/>
          </a:p>
          <a:p>
            <a:pPr marL="0" lvl="0" indent="0" algn="l" rtl="0">
              <a:lnSpc>
                <a:spcPct val="115000"/>
              </a:lnSpc>
              <a:spcBef>
                <a:spcPts val="1200"/>
              </a:spcBef>
              <a:spcAft>
                <a:spcPts val="0"/>
              </a:spcAft>
              <a:buSzPts val="1800"/>
              <a:buNone/>
            </a:pPr>
            <a:r>
              <a:rPr lang="es-ES" sz="750" noProof="0" dirty="0"/>
              <a:t>OMS - </a:t>
            </a:r>
            <a:r>
              <a:rPr lang="es-ES" sz="750" u="sng" noProof="0" dirty="0">
                <a:solidFill>
                  <a:schemeClr val="hlink"/>
                </a:solidFill>
                <a:hlinkClick r:id="rId32"/>
              </a:rPr>
              <a:t>Sarampión </a:t>
            </a:r>
            <a:endParaRPr lang="es-ES" sz="750" noProof="0" dirty="0"/>
          </a:p>
          <a:p>
            <a:pPr marL="0" lvl="0" indent="0" algn="l" rtl="0">
              <a:lnSpc>
                <a:spcPct val="115000"/>
              </a:lnSpc>
              <a:spcBef>
                <a:spcPts val="1200"/>
              </a:spcBef>
              <a:spcAft>
                <a:spcPts val="0"/>
              </a:spcAft>
              <a:buSzPts val="1800"/>
              <a:buNone/>
            </a:pPr>
            <a:r>
              <a:rPr lang="es-ES" sz="750" noProof="0" dirty="0"/>
              <a:t>NHS - </a:t>
            </a:r>
            <a:r>
              <a:rPr lang="es-ES" sz="750" u="sng" noProof="0" dirty="0">
                <a:solidFill>
                  <a:schemeClr val="hlink"/>
                </a:solidFill>
                <a:hlinkClick r:id="rId33"/>
              </a:rPr>
              <a:t>Sarampión </a:t>
            </a:r>
            <a:r>
              <a:rPr lang="es-ES" sz="750" noProof="0" dirty="0"/>
              <a:t>- </a:t>
            </a:r>
            <a:r>
              <a:rPr lang="es-ES" sz="750" u="sng" noProof="0" dirty="0">
                <a:solidFill>
                  <a:schemeClr val="hlink"/>
                </a:solidFill>
                <a:hlinkClick r:id="rId34"/>
              </a:rPr>
              <a:t>Parotiditis (paperas) </a:t>
            </a:r>
            <a:r>
              <a:rPr lang="es-ES" sz="750" noProof="0" dirty="0"/>
              <a:t>- </a:t>
            </a:r>
            <a:r>
              <a:rPr lang="es-ES" sz="750" u="sng" noProof="0" dirty="0">
                <a:solidFill>
                  <a:schemeClr val="hlink"/>
                </a:solidFill>
                <a:hlinkClick r:id="rId35"/>
              </a:rPr>
              <a:t>Rubeola</a:t>
            </a:r>
            <a:endParaRPr lang="es-ES" sz="750" noProof="0" dirty="0"/>
          </a:p>
          <a:p>
            <a:pPr marL="0" lvl="0" indent="0" algn="l" rtl="0">
              <a:lnSpc>
                <a:spcPct val="115000"/>
              </a:lnSpc>
              <a:spcBef>
                <a:spcPts val="1200"/>
              </a:spcBef>
              <a:spcAft>
                <a:spcPts val="0"/>
              </a:spcAft>
              <a:buSzPts val="1800"/>
              <a:buNone/>
            </a:pPr>
            <a:r>
              <a:rPr lang="es-ES" sz="750" noProof="0" dirty="0"/>
              <a:t>CDC - </a:t>
            </a:r>
            <a:r>
              <a:rPr lang="es-ES" sz="750" u="sng" noProof="0" dirty="0">
                <a:solidFill>
                  <a:schemeClr val="hlink"/>
                </a:solidFill>
                <a:hlinkClick r:id="rId36"/>
              </a:rPr>
              <a:t>MMR</a:t>
            </a:r>
            <a:r>
              <a:rPr lang="es-ES" sz="750" noProof="0" dirty="0"/>
              <a:t> - </a:t>
            </a:r>
            <a:r>
              <a:rPr lang="es-ES" sz="750" u="sng" noProof="0" dirty="0">
                <a:solidFill>
                  <a:schemeClr val="hlink"/>
                </a:solidFill>
                <a:hlinkClick r:id="rId37"/>
              </a:rPr>
              <a:t>Parotiditis (paperas)</a:t>
            </a:r>
            <a:endParaRPr lang="es-ES" sz="750" noProof="0" dirty="0"/>
          </a:p>
          <a:p>
            <a:pPr marL="0" lvl="0" indent="0" algn="l" rtl="0">
              <a:lnSpc>
                <a:spcPct val="115000"/>
              </a:lnSpc>
              <a:spcBef>
                <a:spcPts val="1200"/>
              </a:spcBef>
              <a:spcAft>
                <a:spcPts val="0"/>
              </a:spcAft>
              <a:buSzPts val="1800"/>
              <a:buNone/>
            </a:pPr>
            <a:r>
              <a:rPr lang="es-ES" sz="1100" b="1" noProof="0" dirty="0"/>
              <a:t>Difteria, Tétanos y Tosferina (DTP)</a:t>
            </a:r>
          </a:p>
          <a:p>
            <a:pPr marL="0" lvl="0" indent="0" algn="l" rtl="0">
              <a:lnSpc>
                <a:spcPct val="115000"/>
              </a:lnSpc>
              <a:spcBef>
                <a:spcPts val="1200"/>
              </a:spcBef>
              <a:spcAft>
                <a:spcPts val="0"/>
              </a:spcAft>
              <a:buSzPts val="1800"/>
              <a:buNone/>
            </a:pPr>
            <a:r>
              <a:rPr lang="es-ES" sz="750" noProof="0" dirty="0"/>
              <a:t>NHS - </a:t>
            </a:r>
            <a:r>
              <a:rPr lang="es-ES" sz="750" u="sng" noProof="0" dirty="0">
                <a:solidFill>
                  <a:schemeClr val="hlink"/>
                </a:solidFill>
                <a:hlinkClick r:id="rId38"/>
              </a:rPr>
              <a:t>Difteria </a:t>
            </a:r>
            <a:r>
              <a:rPr lang="es-ES" sz="750" noProof="0" dirty="0"/>
              <a:t>- </a:t>
            </a:r>
            <a:r>
              <a:rPr lang="es-ES" sz="750" u="sng" noProof="0" dirty="0">
                <a:solidFill>
                  <a:schemeClr val="hlink"/>
                </a:solidFill>
              </a:rPr>
              <a:t>Tosferina</a:t>
            </a:r>
            <a:r>
              <a:rPr lang="es-ES" sz="750" u="sng" noProof="0" dirty="0">
                <a:solidFill>
                  <a:schemeClr val="hlink"/>
                </a:solidFill>
                <a:hlinkClick r:id="rId39"/>
              </a:rPr>
              <a:t> </a:t>
            </a:r>
            <a:r>
              <a:rPr lang="es-ES" sz="750" noProof="0" dirty="0"/>
              <a:t>- </a:t>
            </a:r>
            <a:r>
              <a:rPr lang="es-ES" sz="750" u="sng" noProof="0" dirty="0">
                <a:solidFill>
                  <a:schemeClr val="hlink"/>
                </a:solidFill>
                <a:hlinkClick r:id="rId40"/>
              </a:rPr>
              <a:t>Tétanos</a:t>
            </a:r>
            <a:endParaRPr lang="es-ES" sz="750" noProof="0" dirty="0"/>
          </a:p>
          <a:p>
            <a:pPr marL="0" lvl="0" indent="0" algn="l" rtl="0">
              <a:lnSpc>
                <a:spcPct val="115000"/>
              </a:lnSpc>
              <a:spcBef>
                <a:spcPts val="1200"/>
              </a:spcBef>
              <a:spcAft>
                <a:spcPts val="0"/>
              </a:spcAft>
              <a:buSzPts val="1800"/>
              <a:buNone/>
            </a:pPr>
            <a:r>
              <a:rPr lang="es-ES" sz="750" noProof="0" dirty="0"/>
              <a:t>Europea.eu - </a:t>
            </a:r>
            <a:r>
              <a:rPr lang="es-ES" sz="750" u="sng" noProof="0" dirty="0">
                <a:solidFill>
                  <a:schemeClr val="hlink"/>
                </a:solidFill>
                <a:hlinkClick r:id="rId41"/>
              </a:rPr>
              <a:t>Difteria </a:t>
            </a:r>
            <a:endParaRPr lang="es-ES" sz="750" noProof="0" dirty="0"/>
          </a:p>
          <a:p>
            <a:pPr marL="0" lvl="0" indent="0" algn="l" rtl="0">
              <a:lnSpc>
                <a:spcPct val="115000"/>
              </a:lnSpc>
              <a:spcBef>
                <a:spcPts val="1200"/>
              </a:spcBef>
              <a:spcAft>
                <a:spcPts val="0"/>
              </a:spcAft>
              <a:buSzPts val="1800"/>
              <a:buNone/>
            </a:pPr>
            <a:r>
              <a:rPr lang="es-ES" sz="850" u="sng" dirty="0" err="1">
                <a:solidFill>
                  <a:schemeClr val="hlink"/>
                </a:solidFill>
              </a:rPr>
              <a:t>England</a:t>
            </a:r>
            <a:r>
              <a:rPr lang="es-ES" sz="850" u="sng" dirty="0">
                <a:solidFill>
                  <a:schemeClr val="hlink"/>
                </a:solidFill>
              </a:rPr>
              <a:t> </a:t>
            </a:r>
            <a:r>
              <a:rPr lang="es-ES" sz="850" u="sng" dirty="0" err="1">
                <a:solidFill>
                  <a:schemeClr val="hlink"/>
                </a:solidFill>
              </a:rPr>
              <a:t>Learning</a:t>
            </a:r>
            <a:r>
              <a:rPr lang="es-ES" sz="850" u="sng" dirty="0">
                <a:solidFill>
                  <a:schemeClr val="hlink"/>
                </a:solidFill>
              </a:rPr>
              <a:t> for Health – DTP</a:t>
            </a:r>
            <a:endParaRPr lang="es-ES" sz="750" noProof="0" dirty="0"/>
          </a:p>
          <a:p>
            <a:pPr marL="0" lvl="0" indent="0" algn="l" rtl="0">
              <a:lnSpc>
                <a:spcPct val="115000"/>
              </a:lnSpc>
              <a:spcBef>
                <a:spcPts val="1200"/>
              </a:spcBef>
              <a:spcAft>
                <a:spcPts val="0"/>
              </a:spcAft>
              <a:buSzPts val="1800"/>
              <a:buNone/>
            </a:pPr>
            <a:r>
              <a:rPr lang="es-ES" sz="750" noProof="0" dirty="0"/>
              <a:t>Oxford Vaccine Knowledge Project - </a:t>
            </a:r>
            <a:r>
              <a:rPr lang="es-ES" sz="750" u="sng" noProof="0" dirty="0">
                <a:solidFill>
                  <a:schemeClr val="hlink"/>
                </a:solidFill>
                <a:hlinkClick r:id="rId42"/>
              </a:rPr>
              <a:t>Tétanos</a:t>
            </a:r>
            <a:endParaRPr lang="es-ES" sz="750" noProof="0" dirty="0"/>
          </a:p>
          <a:p>
            <a:pPr marL="0" lvl="0" indent="0" algn="l" rtl="0">
              <a:lnSpc>
                <a:spcPct val="115000"/>
              </a:lnSpc>
              <a:spcBef>
                <a:spcPts val="1200"/>
              </a:spcBef>
              <a:spcAft>
                <a:spcPts val="1200"/>
              </a:spcAft>
              <a:buSzPts val="1800"/>
              <a:buNone/>
            </a:pPr>
            <a:endParaRPr lang="es-ES" sz="750" noProof="0"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1"/>
        <p:cNvGrpSpPr/>
        <p:nvPr/>
      </p:nvGrpSpPr>
      <p:grpSpPr>
        <a:xfrm>
          <a:off x="0" y="0"/>
          <a:ext cx="0" cy="0"/>
          <a:chOff x="0" y="0"/>
          <a:chExt cx="0" cy="0"/>
        </a:xfrm>
      </p:grpSpPr>
      <p:sp>
        <p:nvSpPr>
          <p:cNvPr id="1462" name="Google Shape;1462;p145"/>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990"/>
              <a:buNone/>
            </a:pPr>
            <a:r>
              <a:rPr lang="es-ES" sz="2220" b="1" noProof="0"/>
              <a:t>Referencias</a:t>
            </a:r>
          </a:p>
        </p:txBody>
      </p:sp>
      <p:sp>
        <p:nvSpPr>
          <p:cNvPr id="1463" name="Google Shape;1463;p145"/>
          <p:cNvSpPr txBox="1">
            <a:spLocks noGrp="1"/>
          </p:cNvSpPr>
          <p:nvPr>
            <p:ph type="body" idx="1"/>
          </p:nvPr>
        </p:nvSpPr>
        <p:spPr>
          <a:xfrm>
            <a:off x="311700" y="454800"/>
            <a:ext cx="2880300" cy="4688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s-ES" sz="1100" b="1" noProof="0" dirty="0"/>
              <a:t>Polio</a:t>
            </a:r>
          </a:p>
          <a:p>
            <a:pPr marL="0" lvl="0" indent="0" algn="l" rtl="0">
              <a:lnSpc>
                <a:spcPct val="115000"/>
              </a:lnSpc>
              <a:spcBef>
                <a:spcPts val="1200"/>
              </a:spcBef>
              <a:spcAft>
                <a:spcPts val="0"/>
              </a:spcAft>
              <a:buSzPts val="1800"/>
              <a:buNone/>
            </a:pPr>
            <a:r>
              <a:rPr lang="es-ES" sz="800" u="sng" noProof="0" dirty="0">
                <a:solidFill>
                  <a:schemeClr val="hlink"/>
                </a:solidFill>
                <a:hlinkClick r:id="rId3"/>
              </a:rPr>
              <a:t>NHS - Polio</a:t>
            </a:r>
            <a:endParaRPr lang="es-ES" sz="800" noProof="0" dirty="0"/>
          </a:p>
          <a:p>
            <a:pPr marL="0" lvl="0" indent="0" algn="l" rtl="0">
              <a:lnSpc>
                <a:spcPct val="115000"/>
              </a:lnSpc>
              <a:spcBef>
                <a:spcPts val="1200"/>
              </a:spcBef>
              <a:spcAft>
                <a:spcPts val="0"/>
              </a:spcAft>
              <a:buSzPts val="1800"/>
              <a:buNone/>
            </a:pPr>
            <a:r>
              <a:rPr lang="es-ES" sz="800" u="sng" noProof="0" dirty="0">
                <a:solidFill>
                  <a:schemeClr val="hlink"/>
                </a:solidFill>
                <a:hlinkClick r:id="rId4"/>
              </a:rPr>
              <a:t>OMS - Polio</a:t>
            </a:r>
            <a:endParaRPr lang="es-ES" sz="800" noProof="0" dirty="0"/>
          </a:p>
          <a:p>
            <a:pPr marL="0" lvl="0" indent="0" algn="l" rtl="0">
              <a:lnSpc>
                <a:spcPct val="115000"/>
              </a:lnSpc>
              <a:spcBef>
                <a:spcPts val="1200"/>
              </a:spcBef>
              <a:spcAft>
                <a:spcPts val="0"/>
              </a:spcAft>
              <a:buSzPts val="1800"/>
              <a:buNone/>
            </a:pPr>
            <a:r>
              <a:rPr lang="es-ES" sz="800" u="sng" noProof="0" dirty="0" err="1">
                <a:solidFill>
                  <a:schemeClr val="hlink"/>
                </a:solidFill>
                <a:hlinkClick r:id="rId5"/>
              </a:rPr>
              <a:t>England</a:t>
            </a:r>
            <a:r>
              <a:rPr lang="es-ES" sz="800" u="sng" noProof="0" dirty="0">
                <a:solidFill>
                  <a:schemeClr val="hlink"/>
                </a:solidFill>
                <a:hlinkClick r:id="rId5"/>
              </a:rPr>
              <a:t> </a:t>
            </a:r>
            <a:r>
              <a:rPr lang="es-ES" sz="800" u="sng" noProof="0" dirty="0" err="1">
                <a:solidFill>
                  <a:schemeClr val="hlink"/>
                </a:solidFill>
                <a:hlinkClick r:id="rId5"/>
              </a:rPr>
              <a:t>Learning</a:t>
            </a:r>
            <a:r>
              <a:rPr lang="es-ES" sz="800" u="sng" noProof="0" dirty="0">
                <a:solidFill>
                  <a:schemeClr val="hlink"/>
                </a:solidFill>
                <a:hlinkClick r:id="rId5"/>
              </a:rPr>
              <a:t> for Health - Polio</a:t>
            </a:r>
            <a:endParaRPr lang="es-ES" sz="800" noProof="0" dirty="0"/>
          </a:p>
          <a:p>
            <a:pPr marL="0" lvl="0" indent="0" algn="l" rtl="0">
              <a:lnSpc>
                <a:spcPct val="115000"/>
              </a:lnSpc>
              <a:spcBef>
                <a:spcPts val="1200"/>
              </a:spcBef>
              <a:spcAft>
                <a:spcPts val="0"/>
              </a:spcAft>
              <a:buSzPts val="1800"/>
              <a:buNone/>
            </a:pPr>
            <a:r>
              <a:rPr lang="es-ES" sz="1100" b="1" noProof="0" dirty="0"/>
              <a:t>Enfermedad neumocócica (neumococo)</a:t>
            </a:r>
          </a:p>
          <a:p>
            <a:pPr marL="0" lvl="0" indent="0" algn="l" rtl="0">
              <a:lnSpc>
                <a:spcPct val="115000"/>
              </a:lnSpc>
              <a:spcBef>
                <a:spcPts val="1200"/>
              </a:spcBef>
              <a:spcAft>
                <a:spcPts val="0"/>
              </a:spcAft>
              <a:buSzPts val="1800"/>
              <a:buNone/>
            </a:pPr>
            <a:r>
              <a:rPr lang="es-ES" sz="800" noProof="0" dirty="0"/>
              <a:t>NHS </a:t>
            </a:r>
            <a:r>
              <a:rPr lang="es-ES" sz="800" noProof="0" dirty="0">
                <a:hlinkClick r:id="rId6"/>
              </a:rPr>
              <a:t>–</a:t>
            </a:r>
            <a:r>
              <a:rPr lang="es-ES" sz="800" noProof="0" dirty="0"/>
              <a:t> </a:t>
            </a:r>
            <a:r>
              <a:rPr lang="es-ES" sz="800" u="sng" noProof="0" dirty="0">
                <a:solidFill>
                  <a:schemeClr val="hlink"/>
                </a:solidFill>
                <a:hlinkClick r:id="rId6"/>
              </a:rPr>
              <a:t>Vacuna contra el neumococo</a:t>
            </a:r>
            <a:endParaRPr lang="es-ES" sz="800" noProof="0" dirty="0"/>
          </a:p>
          <a:p>
            <a:pPr marL="0" lvl="0" indent="0" algn="l" rtl="0">
              <a:lnSpc>
                <a:spcPct val="115000"/>
              </a:lnSpc>
              <a:spcBef>
                <a:spcPts val="1200"/>
              </a:spcBef>
              <a:spcAft>
                <a:spcPts val="0"/>
              </a:spcAft>
              <a:buSzPts val="1800"/>
              <a:buNone/>
            </a:pPr>
            <a:r>
              <a:rPr lang="es-ES" sz="800" noProof="0" dirty="0"/>
              <a:t>CDC - </a:t>
            </a:r>
            <a:r>
              <a:rPr lang="es-ES" sz="800" u="sng" noProof="0" dirty="0">
                <a:solidFill>
                  <a:schemeClr val="hlink"/>
                </a:solidFill>
                <a:hlinkClick r:id="rId7"/>
              </a:rPr>
              <a:t>Enfermedad neumocócica (neumococo)</a:t>
            </a:r>
            <a:r>
              <a:rPr lang="es-ES" sz="800" noProof="0" dirty="0"/>
              <a:t> </a:t>
            </a:r>
          </a:p>
          <a:p>
            <a:pPr marL="0" lvl="0" indent="0" algn="l" rtl="0">
              <a:lnSpc>
                <a:spcPct val="115000"/>
              </a:lnSpc>
              <a:spcBef>
                <a:spcPts val="1200"/>
              </a:spcBef>
              <a:spcAft>
                <a:spcPts val="0"/>
              </a:spcAft>
              <a:buClr>
                <a:schemeClr val="dk1"/>
              </a:buClr>
              <a:buSzPts val="1100"/>
              <a:buFont typeface="Arial"/>
              <a:buNone/>
            </a:pPr>
            <a:r>
              <a:rPr lang="es-ES" sz="800" u="sng" noProof="0" dirty="0" err="1">
                <a:solidFill>
                  <a:schemeClr val="hlink"/>
                </a:solidFill>
                <a:hlinkClick r:id="rId5"/>
              </a:rPr>
              <a:t>England</a:t>
            </a:r>
            <a:r>
              <a:rPr lang="es-ES" sz="800" u="sng" noProof="0" dirty="0">
                <a:solidFill>
                  <a:schemeClr val="hlink"/>
                </a:solidFill>
                <a:hlinkClick r:id="rId5"/>
              </a:rPr>
              <a:t> </a:t>
            </a:r>
            <a:r>
              <a:rPr lang="es-ES" sz="800" u="sng" noProof="0" dirty="0" err="1">
                <a:solidFill>
                  <a:schemeClr val="hlink"/>
                </a:solidFill>
                <a:hlinkClick r:id="rId5"/>
              </a:rPr>
              <a:t>Learning</a:t>
            </a:r>
            <a:r>
              <a:rPr lang="es-ES" sz="800" u="sng" noProof="0" dirty="0">
                <a:solidFill>
                  <a:schemeClr val="hlink"/>
                </a:solidFill>
                <a:hlinkClick r:id="rId5"/>
              </a:rPr>
              <a:t> for Health - Enfermedad neumocócica (neumococo)</a:t>
            </a:r>
            <a:endParaRPr lang="es-ES" sz="800" noProof="0" dirty="0"/>
          </a:p>
          <a:p>
            <a:pPr marL="0" lvl="0" indent="0" algn="l" rtl="0">
              <a:lnSpc>
                <a:spcPct val="115000"/>
              </a:lnSpc>
              <a:spcBef>
                <a:spcPts val="1200"/>
              </a:spcBef>
              <a:spcAft>
                <a:spcPts val="0"/>
              </a:spcAft>
              <a:buSzPts val="1800"/>
              <a:buNone/>
            </a:pPr>
            <a:r>
              <a:rPr lang="es-ES" sz="1100" b="1" noProof="0" dirty="0"/>
              <a:t>Enfermedad meningocócica (meningococo)</a:t>
            </a:r>
            <a:endParaRPr lang="es-ES" sz="800" noProof="0" dirty="0"/>
          </a:p>
          <a:p>
            <a:pPr marL="0" lvl="0" indent="0" algn="l" rtl="0">
              <a:lnSpc>
                <a:spcPct val="115000"/>
              </a:lnSpc>
              <a:spcBef>
                <a:spcPts val="1200"/>
              </a:spcBef>
              <a:spcAft>
                <a:spcPts val="0"/>
              </a:spcAft>
              <a:buSzPts val="1800"/>
              <a:buNone/>
            </a:pPr>
            <a:r>
              <a:rPr lang="es-ES" sz="800" noProof="0" dirty="0"/>
              <a:t>NHS - </a:t>
            </a:r>
            <a:r>
              <a:rPr lang="es-ES" sz="800" u="sng" noProof="0" dirty="0">
                <a:solidFill>
                  <a:schemeClr val="hlink"/>
                </a:solidFill>
                <a:hlinkClick r:id="rId8"/>
              </a:rPr>
              <a:t>Meningitis </a:t>
            </a:r>
            <a:r>
              <a:rPr lang="es-ES" sz="800" noProof="0" dirty="0"/>
              <a:t>&amp; </a:t>
            </a:r>
            <a:r>
              <a:rPr lang="es-ES" sz="800" u="sng" noProof="0" dirty="0">
                <a:solidFill>
                  <a:schemeClr val="hlink"/>
                </a:solidFill>
              </a:rPr>
              <a:t>Vacunas meningocócica</a:t>
            </a:r>
            <a:endParaRPr lang="es-ES" sz="800" noProof="0" dirty="0"/>
          </a:p>
          <a:p>
            <a:pPr marL="0" lvl="0" indent="0" algn="l" rtl="0">
              <a:lnSpc>
                <a:spcPct val="115000"/>
              </a:lnSpc>
              <a:spcBef>
                <a:spcPts val="1200"/>
              </a:spcBef>
              <a:spcAft>
                <a:spcPts val="0"/>
              </a:spcAft>
              <a:buSzPts val="1800"/>
              <a:buNone/>
            </a:pPr>
            <a:r>
              <a:rPr lang="es-ES" sz="800" noProof="0" dirty="0"/>
              <a:t>CDC </a:t>
            </a:r>
            <a:r>
              <a:rPr lang="es-ES" sz="800" noProof="0" dirty="0">
                <a:hlinkClick r:id="rId9"/>
              </a:rPr>
              <a:t>–</a:t>
            </a:r>
            <a:r>
              <a:rPr lang="es-ES" sz="800" noProof="0" dirty="0"/>
              <a:t> </a:t>
            </a:r>
            <a:r>
              <a:rPr lang="es-ES" sz="800" u="sng" dirty="0">
                <a:solidFill>
                  <a:schemeClr val="hlink"/>
                </a:solidFill>
              </a:rPr>
              <a:t>Meningitis bacteriana</a:t>
            </a:r>
            <a:endParaRPr lang="es-ES" sz="800" noProof="0" dirty="0"/>
          </a:p>
          <a:p>
            <a:pPr marL="0" lvl="0" indent="0" algn="l" rtl="0">
              <a:lnSpc>
                <a:spcPct val="115000"/>
              </a:lnSpc>
              <a:spcBef>
                <a:spcPts val="1200"/>
              </a:spcBef>
              <a:spcAft>
                <a:spcPts val="1200"/>
              </a:spcAft>
              <a:buSzPts val="1800"/>
              <a:buNone/>
            </a:pPr>
            <a:r>
              <a:rPr lang="es-ES" sz="800" u="sng" noProof="0" dirty="0" err="1">
                <a:solidFill>
                  <a:schemeClr val="hlink"/>
                </a:solidFill>
                <a:hlinkClick r:id="rId5"/>
              </a:rPr>
              <a:t>England</a:t>
            </a:r>
            <a:r>
              <a:rPr lang="es-ES" sz="800" u="sng" noProof="0" dirty="0">
                <a:solidFill>
                  <a:schemeClr val="hlink"/>
                </a:solidFill>
                <a:hlinkClick r:id="rId5"/>
              </a:rPr>
              <a:t> </a:t>
            </a:r>
            <a:r>
              <a:rPr lang="es-ES" sz="800" u="sng" noProof="0" dirty="0" err="1">
                <a:solidFill>
                  <a:schemeClr val="hlink"/>
                </a:solidFill>
                <a:hlinkClick r:id="rId5"/>
              </a:rPr>
              <a:t>Learning</a:t>
            </a:r>
            <a:r>
              <a:rPr lang="es-ES" sz="800" u="sng" noProof="0" dirty="0">
                <a:solidFill>
                  <a:schemeClr val="hlink"/>
                </a:solidFill>
                <a:hlinkClick r:id="rId5"/>
              </a:rPr>
              <a:t> for Health - Enfermedad meningocócica (meningococo)</a:t>
            </a:r>
            <a:endParaRPr lang="es-ES" sz="800" noProof="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89"/>
        <p:cNvGrpSpPr/>
        <p:nvPr/>
      </p:nvGrpSpPr>
      <p:grpSpPr>
        <a:xfrm>
          <a:off x="0" y="0"/>
          <a:ext cx="0" cy="0"/>
          <a:chOff x="0" y="0"/>
          <a:chExt cx="0" cy="0"/>
        </a:xfrm>
      </p:grpSpPr>
      <p:sp>
        <p:nvSpPr>
          <p:cNvPr id="190" name="Google Shape;190;p19"/>
          <p:cNvSpPr txBox="1">
            <a:spLocks noGrp="1"/>
          </p:cNvSpPr>
          <p:nvPr>
            <p:ph type="ctrTitle"/>
          </p:nvPr>
        </p:nvSpPr>
        <p:spPr>
          <a:xfrm>
            <a:off x="311708" y="1277975"/>
            <a:ext cx="8520600" cy="205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ct val="111111"/>
              <a:buNone/>
            </a:pPr>
            <a:br>
              <a:rPr lang="es-ES" sz="4400" noProof="0" dirty="0"/>
            </a:br>
            <a:br>
              <a:rPr lang="es-ES" sz="4400" noProof="0" dirty="0"/>
            </a:br>
            <a:br>
              <a:rPr lang="es-ES" sz="4400" noProof="0" dirty="0"/>
            </a:br>
            <a:br>
              <a:rPr lang="es-ES" sz="4400" noProof="0" dirty="0"/>
            </a:br>
            <a:br>
              <a:rPr lang="es-ES" sz="4400" noProof="0" dirty="0"/>
            </a:br>
            <a:br>
              <a:rPr lang="es-ES" sz="4400" noProof="0" dirty="0"/>
            </a:br>
            <a:br>
              <a:rPr lang="es-ES" sz="4400" noProof="0" dirty="0"/>
            </a:br>
            <a:r>
              <a:rPr lang="es-ES" sz="4400" noProof="0" dirty="0"/>
              <a:t>1. </a:t>
            </a:r>
            <a:r>
              <a:rPr lang="es-ES" sz="3800" noProof="0" dirty="0"/>
              <a:t>Enfermedades más importantes para personas reclusas y trabajadoras en centros penitenciarios que pueden prevenirse mediante las vacunas</a:t>
            </a:r>
          </a:p>
        </p:txBody>
      </p:sp>
      <p:sp>
        <p:nvSpPr>
          <p:cNvPr id="191" name="Google Shape;191;p19"/>
          <p:cNvSpPr txBox="1">
            <a:spLocks noGrp="1"/>
          </p:cNvSpPr>
          <p:nvPr>
            <p:ph type="subTitle" idx="1"/>
          </p:nvPr>
        </p:nvSpPr>
        <p:spPr>
          <a:xfrm>
            <a:off x="311700" y="33675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s-ES" noProof="0" dirty="0"/>
              <a:t>[1 hora 55 minutos]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95"/>
        <p:cNvGrpSpPr/>
        <p:nvPr/>
      </p:nvGrpSpPr>
      <p:grpSpPr>
        <a:xfrm>
          <a:off x="0" y="0"/>
          <a:ext cx="0" cy="0"/>
          <a:chOff x="0" y="0"/>
          <a:chExt cx="0" cy="0"/>
        </a:xfrm>
      </p:grpSpPr>
      <p:sp>
        <p:nvSpPr>
          <p:cNvPr id="196" name="Google Shape;196;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noProof="0" dirty="0"/>
              <a:t>Contenido del módulo</a:t>
            </a:r>
          </a:p>
        </p:txBody>
      </p:sp>
      <p:sp>
        <p:nvSpPr>
          <p:cNvPr id="197" name="Google Shape;197;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ts val="1800"/>
              <a:buNone/>
            </a:pPr>
            <a:r>
              <a:rPr lang="es-ES" noProof="0" dirty="0"/>
              <a:t>En este módulo, estudiaremos:</a:t>
            </a:r>
          </a:p>
          <a:p>
            <a:pPr marL="457200" lvl="0" indent="-342900" algn="l" rtl="0">
              <a:lnSpc>
                <a:spcPct val="115000"/>
              </a:lnSpc>
              <a:spcBef>
                <a:spcPts val="1200"/>
              </a:spcBef>
              <a:spcAft>
                <a:spcPts val="0"/>
              </a:spcAft>
              <a:buSzPts val="1800"/>
              <a:buAutoNum type="arabicPeriod"/>
            </a:pPr>
            <a:r>
              <a:rPr lang="es-ES" noProof="0" dirty="0"/>
              <a:t>Por qué las enfermedades infecciosas son importantes en los centros penitenciarios</a:t>
            </a:r>
          </a:p>
          <a:p>
            <a:pPr marL="457200" marR="0" lvl="0" indent="-342900" algn="l" rtl="0">
              <a:lnSpc>
                <a:spcPct val="115000"/>
              </a:lnSpc>
              <a:spcBef>
                <a:spcPts val="0"/>
              </a:spcBef>
              <a:spcAft>
                <a:spcPts val="0"/>
              </a:spcAft>
              <a:buSzPts val="1800"/>
              <a:buAutoNum type="arabicPeriod"/>
            </a:pPr>
            <a:r>
              <a:rPr lang="es-ES" noProof="0" dirty="0"/>
              <a:t>¿Cómo protege la vacunación al personal de prisiones y a la población reclusa?</a:t>
            </a:r>
          </a:p>
          <a:p>
            <a:pPr marL="457200" marR="0" lvl="0" indent="-342900" algn="l" rtl="0">
              <a:lnSpc>
                <a:spcPct val="115000"/>
              </a:lnSpc>
              <a:spcBef>
                <a:spcPts val="0"/>
              </a:spcBef>
              <a:spcAft>
                <a:spcPts val="0"/>
              </a:spcAft>
              <a:buSzPts val="1800"/>
              <a:buAutoNum type="arabicPeriod"/>
            </a:pPr>
            <a:r>
              <a:rPr lang="es-ES" noProof="0" dirty="0"/>
              <a:t>Principales enfermedades en los centros penitenciarios que pueden prevenirse con la vacunación, entre ellas:</a:t>
            </a:r>
          </a:p>
          <a:p>
            <a:pPr marL="914400" lvl="0" indent="-342900" algn="l" rtl="0">
              <a:lnSpc>
                <a:spcPct val="115000"/>
              </a:lnSpc>
              <a:spcBef>
                <a:spcPts val="0"/>
              </a:spcBef>
              <a:spcAft>
                <a:spcPts val="0"/>
              </a:spcAft>
              <a:buSzPts val="1800"/>
              <a:buChar char="●"/>
            </a:pPr>
            <a:r>
              <a:rPr lang="es-ES" noProof="0" dirty="0"/>
              <a:t>Hepatitis B </a:t>
            </a:r>
          </a:p>
          <a:p>
            <a:pPr marL="914400" lvl="0" indent="-342900" algn="l" rtl="0">
              <a:lnSpc>
                <a:spcPct val="115000"/>
              </a:lnSpc>
              <a:spcBef>
                <a:spcPts val="0"/>
              </a:spcBef>
              <a:spcAft>
                <a:spcPts val="0"/>
              </a:spcAft>
              <a:buSzPts val="1800"/>
              <a:buChar char="●"/>
            </a:pPr>
            <a:r>
              <a:rPr lang="es-ES" noProof="0" dirty="0"/>
              <a:t>Gripe (influenza)</a:t>
            </a:r>
          </a:p>
          <a:p>
            <a:pPr marL="914400" lvl="0" indent="-342900" algn="l" rtl="0">
              <a:lnSpc>
                <a:spcPct val="115000"/>
              </a:lnSpc>
              <a:spcBef>
                <a:spcPts val="0"/>
              </a:spcBef>
              <a:spcAft>
                <a:spcPts val="0"/>
              </a:spcAft>
              <a:buSzPts val="1800"/>
              <a:buChar char="●"/>
            </a:pPr>
            <a:r>
              <a:rPr lang="es-ES" noProof="0" dirty="0"/>
              <a:t>VPH</a:t>
            </a:r>
          </a:p>
          <a:p>
            <a:pPr marL="914400" lvl="0" indent="-342900" algn="l" rtl="0">
              <a:lnSpc>
                <a:spcPct val="115000"/>
              </a:lnSpc>
              <a:spcBef>
                <a:spcPts val="0"/>
              </a:spcBef>
              <a:spcAft>
                <a:spcPts val="0"/>
              </a:spcAft>
              <a:buSzPts val="1800"/>
              <a:buChar char="●"/>
            </a:pPr>
            <a:r>
              <a:rPr lang="es-ES" noProof="0" dirty="0"/>
              <a:t>COVID-19</a:t>
            </a:r>
          </a:p>
          <a:p>
            <a:pPr marL="457200" lvl="0" indent="0" algn="l" rtl="0">
              <a:lnSpc>
                <a:spcPct val="115000"/>
              </a:lnSpc>
              <a:spcBef>
                <a:spcPts val="1200"/>
              </a:spcBef>
              <a:spcAft>
                <a:spcPts val="0"/>
              </a:spcAft>
              <a:buSzPts val="1800"/>
              <a:buNone/>
            </a:pPr>
            <a:r>
              <a:rPr lang="es-ES" sz="1475" i="1" noProof="0" dirty="0"/>
              <a:t>También</a:t>
            </a:r>
            <a:r>
              <a:rPr lang="es-ES" sz="1475" i="1" baseline="0" noProof="0" dirty="0"/>
              <a:t> tendrá la oportunidad de saber más sobre otras enfermedades que pueden prevenirse a través de la vacunación, como el sarampión, la p</a:t>
            </a:r>
            <a:r>
              <a:rPr lang="es-ES" sz="1475" i="1" noProof="0" dirty="0"/>
              <a:t>arotiditis (paperas), la rubeola, el tétanos, la difteria, la polio o la tosferina (pertussis). </a:t>
            </a:r>
          </a:p>
          <a:p>
            <a:pPr marL="457200" lvl="0" indent="-342900" algn="l" rtl="0">
              <a:lnSpc>
                <a:spcPct val="115000"/>
              </a:lnSpc>
              <a:spcBef>
                <a:spcPts val="1200"/>
              </a:spcBef>
              <a:spcAft>
                <a:spcPts val="0"/>
              </a:spcAft>
              <a:buSzPts val="1800"/>
              <a:buAutoNum type="arabicPeriod"/>
            </a:pPr>
            <a:r>
              <a:rPr lang="es-ES" noProof="0" dirty="0"/>
              <a:t>Calendario</a:t>
            </a:r>
            <a:r>
              <a:rPr lang="es-ES" baseline="0" noProof="0" dirty="0"/>
              <a:t> nacional de vacunación</a:t>
            </a:r>
            <a:endParaRPr lang="es-ES" noProof="0" dirty="0"/>
          </a:p>
        </p:txBody>
      </p:sp>
      <p:sp>
        <p:nvSpPr>
          <p:cNvPr id="198" name="Google Shape;198;p2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1 </a:t>
            </a:r>
            <a:r>
              <a:rPr lang="es-ES" sz="1400" b="1" i="0" u="none" strike="noStrike" cap="none" dirty="0">
                <a:solidFill>
                  <a:srgbClr val="8E7CC3"/>
                </a:solidFill>
                <a:latin typeface="Arial"/>
                <a:ea typeface="Arial"/>
                <a:cs typeface="Arial"/>
                <a:sym typeface="Arial"/>
              </a:rPr>
              <a:t>minuto</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02"/>
        <p:cNvGrpSpPr/>
        <p:nvPr/>
      </p:nvGrpSpPr>
      <p:grpSpPr>
        <a:xfrm>
          <a:off x="0" y="0"/>
          <a:ext cx="0" cy="0"/>
          <a:chOff x="0" y="0"/>
          <a:chExt cx="0" cy="0"/>
        </a:xfrm>
      </p:grpSpPr>
      <p:sp>
        <p:nvSpPr>
          <p:cNvPr id="203" name="Google Shape;203;p2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1 </a:t>
            </a:r>
            <a:r>
              <a:rPr lang="es-ES" sz="1400" b="1" i="0" u="none" strike="noStrike" cap="none" dirty="0">
                <a:solidFill>
                  <a:srgbClr val="8E7CC3"/>
                </a:solidFill>
                <a:latin typeface="Arial"/>
                <a:ea typeface="Arial"/>
                <a:cs typeface="Arial"/>
                <a:sym typeface="Arial"/>
              </a:rPr>
              <a:t>minuto</a:t>
            </a:r>
            <a:endParaRPr sz="1400" b="1" i="0" u="none" strike="noStrike" cap="none" dirty="0">
              <a:solidFill>
                <a:srgbClr val="8E7CC3"/>
              </a:solidFill>
              <a:latin typeface="Arial"/>
              <a:ea typeface="Arial"/>
              <a:cs typeface="Arial"/>
              <a:sym typeface="Arial"/>
            </a:endParaRPr>
          </a:p>
        </p:txBody>
      </p:sp>
      <p:sp>
        <p:nvSpPr>
          <p:cNvPr id="204" name="Google Shape;204;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s-ES" b="1" noProof="0" dirty="0"/>
              <a:t>Capítulo 1. Por qué las enfermedades infecciosas son importantes en los centros penitenciarios</a:t>
            </a:r>
          </a:p>
        </p:txBody>
      </p:sp>
      <p:sp>
        <p:nvSpPr>
          <p:cNvPr id="205" name="Google Shape;205;p21"/>
          <p:cNvSpPr txBox="1"/>
          <p:nvPr/>
        </p:nvSpPr>
        <p:spPr>
          <a:xfrm>
            <a:off x="439800" y="1388850"/>
            <a:ext cx="8349000" cy="135957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300"/>
              <a:buFont typeface="Arial"/>
              <a:buNone/>
            </a:pPr>
            <a:r>
              <a:rPr lang="en" sz="1300" b="1" dirty="0">
                <a:solidFill>
                  <a:schemeClr val="dk2"/>
                </a:solidFill>
              </a:rPr>
              <a:t>Las personas internas en un centro penitenciario son más vulnerables a las enfermedades infecciosas que aquellas que viven fuera de la prisión</a:t>
            </a:r>
            <a:r>
              <a:rPr lang="en" sz="1300" b="1" i="0" u="none" strike="noStrike" cap="none" dirty="0">
                <a:solidFill>
                  <a:schemeClr val="dk2"/>
                </a:solidFill>
                <a:latin typeface="Arial"/>
                <a:ea typeface="Arial"/>
                <a:cs typeface="Arial"/>
                <a:sym typeface="Arial"/>
              </a:rPr>
              <a:t>. </a:t>
            </a:r>
            <a:r>
              <a:rPr lang="en" sz="1300" dirty="0">
                <a:solidFill>
                  <a:schemeClr val="dk2"/>
                </a:solidFill>
              </a:rPr>
              <a:t>En este c</a:t>
            </a:r>
            <a:r>
              <a:rPr lang="es-ES" sz="1300" b="0" i="0" u="none" strike="noStrike" cap="none" dirty="0">
                <a:solidFill>
                  <a:schemeClr val="dk2"/>
                </a:solidFill>
                <a:latin typeface="Arial"/>
                <a:ea typeface="Arial"/>
                <a:cs typeface="Arial"/>
                <a:sym typeface="Arial"/>
              </a:rPr>
              <a:t>apítulo</a:t>
            </a:r>
            <a:r>
              <a:rPr lang="en" sz="1300" dirty="0">
                <a:solidFill>
                  <a:schemeClr val="dk2"/>
                </a:solidFill>
              </a:rPr>
              <a:t> se explicarán las razones</a:t>
            </a:r>
            <a:r>
              <a:rPr lang="en" sz="1300" b="0" i="0" u="none" strike="noStrike" cap="none" dirty="0">
                <a:solidFill>
                  <a:schemeClr val="dk2"/>
                </a:solidFill>
                <a:latin typeface="Arial"/>
                <a:ea typeface="Arial"/>
                <a:cs typeface="Arial"/>
                <a:sym typeface="Arial"/>
              </a:rPr>
              <a:t>.  Es </a:t>
            </a:r>
            <a:r>
              <a:rPr lang="en" sz="1300" b="1" i="0" u="none" strike="noStrike" cap="none" dirty="0">
                <a:solidFill>
                  <a:schemeClr val="dk2"/>
                </a:solidFill>
                <a:latin typeface="Arial"/>
                <a:ea typeface="Arial"/>
                <a:cs typeface="Arial"/>
                <a:sym typeface="Arial"/>
              </a:rPr>
              <a:t>importante para el personal de prisiones </a:t>
            </a:r>
            <a:r>
              <a:rPr lang="en" sz="1300" i="0" u="none" strike="noStrike" cap="none" dirty="0">
                <a:solidFill>
                  <a:schemeClr val="dk2"/>
                </a:solidFill>
                <a:latin typeface="Arial"/>
                <a:ea typeface="Arial"/>
                <a:cs typeface="Arial"/>
                <a:sym typeface="Arial"/>
              </a:rPr>
              <a:t>que trabaja en contacto estrecho con la población reclusa</a:t>
            </a:r>
            <a:r>
              <a:rPr lang="en" sz="1300" b="0" i="0" u="none" strike="noStrike" cap="none" dirty="0">
                <a:solidFill>
                  <a:schemeClr val="dk2"/>
                </a:solidFill>
                <a:latin typeface="Arial"/>
                <a:ea typeface="Arial"/>
                <a:cs typeface="Arial"/>
                <a:sym typeface="Arial"/>
              </a:rPr>
              <a:t>.</a:t>
            </a:r>
            <a:endParaRPr sz="1300" b="0" i="0" u="none" strike="noStrike" cap="none" dirty="0">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000"/>
              <a:buFont typeface="Arial"/>
              <a:buNone/>
            </a:pPr>
            <a:endParaRPr sz="1000" b="0" i="0" u="none" strike="noStrike" cap="none" dirty="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09"/>
        <p:cNvGrpSpPr/>
        <p:nvPr/>
      </p:nvGrpSpPr>
      <p:grpSpPr>
        <a:xfrm>
          <a:off x="0" y="0"/>
          <a:ext cx="0" cy="0"/>
          <a:chOff x="0" y="0"/>
          <a:chExt cx="0" cy="0"/>
        </a:xfrm>
      </p:grpSpPr>
      <p:sp>
        <p:nvSpPr>
          <p:cNvPr id="210" name="Google Shape;210;p2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211" name="Google Shape;211;p22"/>
          <p:cNvSpPr txBox="1">
            <a:spLocks noGrp="1"/>
          </p:cNvSpPr>
          <p:nvPr>
            <p:ph type="title"/>
          </p:nvPr>
        </p:nvSpPr>
        <p:spPr>
          <a:xfrm>
            <a:off x="311700" y="298991"/>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s-ES" b="1" noProof="0" dirty="0"/>
              <a:t>Capítulo 1. Por qué las enfermedades infecciosas son importantes en los centros penitenciarios (antes de la cárcel)</a:t>
            </a:r>
          </a:p>
        </p:txBody>
      </p:sp>
      <p:sp>
        <p:nvSpPr>
          <p:cNvPr id="212" name="Google Shape;212;p22"/>
          <p:cNvSpPr txBox="1"/>
          <p:nvPr/>
        </p:nvSpPr>
        <p:spPr>
          <a:xfrm>
            <a:off x="397500" y="1443213"/>
            <a:ext cx="8349000" cy="140035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200"/>
              <a:buFont typeface="Arial"/>
              <a:buNone/>
            </a:pPr>
            <a:r>
              <a:rPr lang="en" sz="1200" dirty="0">
                <a:solidFill>
                  <a:schemeClr val="dk2"/>
                </a:solidFill>
              </a:rPr>
              <a:t>Son varios los </a:t>
            </a:r>
            <a:r>
              <a:rPr lang="en" sz="1200" b="1" dirty="0">
                <a:solidFill>
                  <a:schemeClr val="dk2"/>
                </a:solidFill>
              </a:rPr>
              <a:t>factores </a:t>
            </a:r>
            <a:r>
              <a:rPr lang="en" sz="1200" dirty="0">
                <a:solidFill>
                  <a:schemeClr val="dk2"/>
                </a:solidFill>
              </a:rPr>
              <a:t>que hacen que las personas reclusas sean más vulnerables a las enfermedades infecciosas. Algunos de ellos tienen que ver con sus experiencias vitales </a:t>
            </a:r>
            <a:r>
              <a:rPr lang="en" sz="1200" b="1" dirty="0">
                <a:solidFill>
                  <a:schemeClr val="dk2"/>
                </a:solidFill>
              </a:rPr>
              <a:t>previas a su entrada en prisión</a:t>
            </a:r>
            <a:r>
              <a:rPr lang="en" sz="1200" dirty="0">
                <a:solidFill>
                  <a:schemeClr val="dk2"/>
                </a:solidFill>
              </a:rPr>
              <a:t>. De media, las personas reclusas </a:t>
            </a:r>
            <a:r>
              <a:rPr lang="en" sz="1200" b="1" dirty="0">
                <a:solidFill>
                  <a:schemeClr val="dk2"/>
                </a:solidFill>
              </a:rPr>
              <a:t>tienen más probabilidades </a:t>
            </a:r>
            <a:r>
              <a:rPr lang="en" sz="1200" dirty="0">
                <a:solidFill>
                  <a:schemeClr val="dk2"/>
                </a:solidFill>
              </a:rPr>
              <a:t>de haber experimentado </a:t>
            </a:r>
            <a:r>
              <a:rPr lang="en" sz="1200" b="1" dirty="0">
                <a:solidFill>
                  <a:schemeClr val="dk2"/>
                </a:solidFill>
              </a:rPr>
              <a:t>algunas de las situaciones </a:t>
            </a:r>
            <a:r>
              <a:rPr lang="en" sz="1200" dirty="0">
                <a:solidFill>
                  <a:schemeClr val="dk2"/>
                </a:solidFill>
              </a:rPr>
              <a:t>que se enumeran a continuación que las personas que no han estado </a:t>
            </a:r>
            <a:r>
              <a:rPr lang="en" sz="1200">
                <a:solidFill>
                  <a:schemeClr val="dk2"/>
                </a:solidFill>
              </a:rPr>
              <a:t>nunca en </a:t>
            </a:r>
            <a:r>
              <a:rPr lang="en" sz="1200" dirty="0">
                <a:solidFill>
                  <a:schemeClr val="dk2"/>
                </a:solidFill>
              </a:rPr>
              <a:t>la cárcel, si bien es cierto que lo anterior </a:t>
            </a:r>
            <a:r>
              <a:rPr lang="en" sz="1200" b="1" dirty="0">
                <a:solidFill>
                  <a:schemeClr val="dk2"/>
                </a:solidFill>
              </a:rPr>
              <a:t>no resulta aplicable </a:t>
            </a:r>
            <a:r>
              <a:rPr lang="en" sz="1200" dirty="0">
                <a:solidFill>
                  <a:schemeClr val="dk2"/>
                </a:solidFill>
              </a:rPr>
              <a:t>a toda la población reclusa</a:t>
            </a:r>
            <a:r>
              <a:rPr lang="en" sz="1200" b="0" i="0" u="none" strike="noStrike" cap="none" dirty="0">
                <a:solidFill>
                  <a:schemeClr val="dk2"/>
                </a:solidFill>
                <a:latin typeface="Arial"/>
                <a:ea typeface="Arial"/>
                <a:cs typeface="Arial"/>
                <a:sym typeface="Arial"/>
              </a:rPr>
              <a:t>. </a:t>
            </a:r>
            <a:endParaRPr sz="1200" b="0" i="0" u="none" strike="noStrike" cap="none" dirty="0">
              <a:solidFill>
                <a:schemeClr val="dk2"/>
              </a:solidFill>
              <a:latin typeface="Arial"/>
              <a:ea typeface="Arial"/>
              <a:cs typeface="Arial"/>
              <a:sym typeface="Arial"/>
            </a:endParaRPr>
          </a:p>
        </p:txBody>
      </p:sp>
      <p:sp>
        <p:nvSpPr>
          <p:cNvPr id="213" name="Google Shape;213;p22"/>
          <p:cNvSpPr/>
          <p:nvPr/>
        </p:nvSpPr>
        <p:spPr>
          <a:xfrm>
            <a:off x="3508675" y="2480100"/>
            <a:ext cx="2647800" cy="2663400"/>
          </a:xfrm>
          <a:prstGeom prst="ellipse">
            <a:avLst/>
          </a:prstGeom>
          <a:solidFill>
            <a:srgbClr val="BDB2EA"/>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chemeClr val="dk1"/>
              </a:buClr>
              <a:buSzPts val="1100"/>
              <a:buFont typeface="Arial"/>
              <a:buNone/>
            </a:pPr>
            <a:endParaRPr sz="1400" b="0" i="0" u="none" strike="noStrike" cap="none" dirty="0">
              <a:solidFill>
                <a:srgbClr val="000000"/>
              </a:solidFill>
              <a:latin typeface="Arial"/>
              <a:ea typeface="Arial"/>
              <a:cs typeface="Arial"/>
              <a:sym typeface="Arial"/>
            </a:endParaRPr>
          </a:p>
        </p:txBody>
      </p:sp>
      <p:sp>
        <p:nvSpPr>
          <p:cNvPr id="214" name="Google Shape;214;p22"/>
          <p:cNvSpPr txBox="1"/>
          <p:nvPr/>
        </p:nvSpPr>
        <p:spPr>
          <a:xfrm>
            <a:off x="4197782" y="2554412"/>
            <a:ext cx="1269600" cy="5539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dirty="0"/>
              <a:t>Antes de la cárcel</a:t>
            </a:r>
            <a:endParaRPr sz="1200" b="1" i="0" u="none" strike="noStrike" cap="none" dirty="0">
              <a:solidFill>
                <a:srgbClr val="000000"/>
              </a:solidFill>
              <a:latin typeface="Arial"/>
              <a:ea typeface="Arial"/>
              <a:cs typeface="Arial"/>
              <a:sym typeface="Arial"/>
            </a:endParaRPr>
          </a:p>
        </p:txBody>
      </p:sp>
      <p:sp>
        <p:nvSpPr>
          <p:cNvPr id="215" name="Google Shape;215;p22"/>
          <p:cNvSpPr txBox="1"/>
          <p:nvPr/>
        </p:nvSpPr>
        <p:spPr>
          <a:xfrm>
            <a:off x="3943924" y="2954075"/>
            <a:ext cx="96540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dirty="0">
                <a:solidFill>
                  <a:schemeClr val="dk1"/>
                </a:solidFill>
              </a:rPr>
              <a:t>Uso de agujas compartidas o sin limpiar</a:t>
            </a:r>
            <a:endParaRPr sz="1400" b="0" i="0" u="none" strike="noStrike" cap="none" dirty="0">
              <a:solidFill>
                <a:srgbClr val="000000"/>
              </a:solidFill>
              <a:latin typeface="Arial"/>
              <a:ea typeface="Arial"/>
              <a:cs typeface="Arial"/>
              <a:sym typeface="Arial"/>
            </a:endParaRPr>
          </a:p>
        </p:txBody>
      </p:sp>
      <p:pic>
        <p:nvPicPr>
          <p:cNvPr id="216" name="Google Shape;216;p22"/>
          <p:cNvPicPr preferRelativeResize="0"/>
          <p:nvPr/>
        </p:nvPicPr>
        <p:blipFill rotWithShape="1">
          <a:blip r:embed="rId3">
            <a:alphaModFix/>
          </a:blip>
          <a:srcRect/>
          <a:stretch/>
        </p:blipFill>
        <p:spPr>
          <a:xfrm>
            <a:off x="3836127" y="3056746"/>
            <a:ext cx="184008" cy="186185"/>
          </a:xfrm>
          <a:prstGeom prst="rect">
            <a:avLst/>
          </a:prstGeom>
          <a:noFill/>
          <a:ln>
            <a:noFill/>
          </a:ln>
        </p:spPr>
      </p:pic>
      <p:sp>
        <p:nvSpPr>
          <p:cNvPr id="217" name="Google Shape;217;p22"/>
          <p:cNvSpPr txBox="1"/>
          <p:nvPr/>
        </p:nvSpPr>
        <p:spPr>
          <a:xfrm>
            <a:off x="5126299" y="2993338"/>
            <a:ext cx="848100" cy="79146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n" sz="700" dirty="0">
                <a:solidFill>
                  <a:schemeClr val="dk1"/>
                </a:solidFill>
              </a:rPr>
              <a:t>Sexo sin protección</a:t>
            </a:r>
            <a:endParaRPr sz="1400" b="0" i="0" u="none" strike="noStrike" cap="none" dirty="0">
              <a:solidFill>
                <a:schemeClr val="dk1"/>
              </a:solidFill>
              <a:latin typeface="Arial"/>
              <a:ea typeface="Arial"/>
              <a:cs typeface="Arial"/>
              <a:sym typeface="Arial"/>
            </a:endParaRPr>
          </a:p>
        </p:txBody>
      </p:sp>
      <p:pic>
        <p:nvPicPr>
          <p:cNvPr id="218" name="Google Shape;218;p22"/>
          <p:cNvPicPr preferRelativeResize="0"/>
          <p:nvPr/>
        </p:nvPicPr>
        <p:blipFill rotWithShape="1">
          <a:blip r:embed="rId4">
            <a:alphaModFix/>
          </a:blip>
          <a:srcRect/>
          <a:stretch/>
        </p:blipFill>
        <p:spPr>
          <a:xfrm>
            <a:off x="4970271" y="3037735"/>
            <a:ext cx="184008" cy="186185"/>
          </a:xfrm>
          <a:prstGeom prst="rect">
            <a:avLst/>
          </a:prstGeom>
          <a:noFill/>
          <a:ln>
            <a:noFill/>
          </a:ln>
        </p:spPr>
      </p:pic>
      <p:sp>
        <p:nvSpPr>
          <p:cNvPr id="219" name="Google Shape;219;p22"/>
          <p:cNvSpPr txBox="1"/>
          <p:nvPr/>
        </p:nvSpPr>
        <p:spPr>
          <a:xfrm>
            <a:off x="3768391" y="3398028"/>
            <a:ext cx="10230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dirty="0">
                <a:solidFill>
                  <a:schemeClr val="dk1"/>
                </a:solidFill>
                <a:latin typeface="Arial"/>
                <a:ea typeface="Arial"/>
                <a:cs typeface="Arial"/>
                <a:sym typeface="Arial"/>
              </a:rPr>
              <a:t>Acceso limitado a cuidados sanitarios</a:t>
            </a:r>
            <a:endParaRPr sz="1400" b="0" i="0" u="none" strike="noStrike" cap="none" dirty="0">
              <a:solidFill>
                <a:srgbClr val="000000"/>
              </a:solidFill>
              <a:latin typeface="Arial"/>
              <a:ea typeface="Arial"/>
              <a:cs typeface="Arial"/>
              <a:sym typeface="Arial"/>
            </a:endParaRPr>
          </a:p>
        </p:txBody>
      </p:sp>
      <p:pic>
        <p:nvPicPr>
          <p:cNvPr id="220" name="Google Shape;220;p22"/>
          <p:cNvPicPr preferRelativeResize="0"/>
          <p:nvPr/>
        </p:nvPicPr>
        <p:blipFill rotWithShape="1">
          <a:blip r:embed="rId5">
            <a:alphaModFix/>
          </a:blip>
          <a:srcRect/>
          <a:stretch/>
        </p:blipFill>
        <p:spPr>
          <a:xfrm>
            <a:off x="3683805" y="3500688"/>
            <a:ext cx="184008" cy="186185"/>
          </a:xfrm>
          <a:prstGeom prst="rect">
            <a:avLst/>
          </a:prstGeom>
          <a:noFill/>
          <a:ln>
            <a:noFill/>
          </a:ln>
        </p:spPr>
      </p:pic>
      <p:sp>
        <p:nvSpPr>
          <p:cNvPr id="221" name="Google Shape;221;p22"/>
          <p:cNvSpPr txBox="1"/>
          <p:nvPr/>
        </p:nvSpPr>
        <p:spPr>
          <a:xfrm>
            <a:off x="4927155" y="3330022"/>
            <a:ext cx="13047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dirty="0">
                <a:solidFill>
                  <a:schemeClr val="dk1"/>
                </a:solidFill>
                <a:latin typeface="Arial"/>
                <a:ea typeface="Arial"/>
                <a:cs typeface="Arial"/>
                <a:sym typeface="Arial"/>
              </a:rPr>
              <a:t>Mayor prevalencia de mendicidad</a:t>
            </a:r>
            <a:endParaRPr sz="1400" b="0" i="0" u="none" strike="noStrike" cap="none" dirty="0">
              <a:solidFill>
                <a:srgbClr val="000000"/>
              </a:solidFill>
              <a:latin typeface="Arial"/>
              <a:ea typeface="Arial"/>
              <a:cs typeface="Arial"/>
              <a:sym typeface="Arial"/>
            </a:endParaRPr>
          </a:p>
        </p:txBody>
      </p:sp>
      <p:pic>
        <p:nvPicPr>
          <p:cNvPr id="222" name="Google Shape;222;p22"/>
          <p:cNvPicPr preferRelativeResize="0"/>
          <p:nvPr/>
        </p:nvPicPr>
        <p:blipFill rotWithShape="1">
          <a:blip r:embed="rId6">
            <a:alphaModFix/>
          </a:blip>
          <a:srcRect/>
          <a:stretch/>
        </p:blipFill>
        <p:spPr>
          <a:xfrm>
            <a:off x="4867611" y="3405920"/>
            <a:ext cx="236927" cy="239730"/>
          </a:xfrm>
          <a:prstGeom prst="rect">
            <a:avLst/>
          </a:prstGeom>
          <a:noFill/>
          <a:ln>
            <a:noFill/>
          </a:ln>
        </p:spPr>
      </p:pic>
      <p:sp>
        <p:nvSpPr>
          <p:cNvPr id="223" name="Google Shape;223;p22"/>
          <p:cNvSpPr txBox="1"/>
          <p:nvPr/>
        </p:nvSpPr>
        <p:spPr>
          <a:xfrm>
            <a:off x="4036611" y="3922754"/>
            <a:ext cx="907200" cy="91534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n" sz="700" b="0" i="0" u="none" strike="noStrike" cap="none" dirty="0">
                <a:solidFill>
                  <a:schemeClr val="dk1"/>
                </a:solidFill>
                <a:latin typeface="Arial"/>
                <a:ea typeface="Arial"/>
                <a:cs typeface="Arial"/>
                <a:sym typeface="Arial"/>
              </a:rPr>
              <a:t>Acceso limitado a la educación sanitaria</a:t>
            </a:r>
            <a:endParaRPr sz="1400" b="0" i="0" u="none" strike="noStrike" cap="none" dirty="0">
              <a:solidFill>
                <a:srgbClr val="000000"/>
              </a:solidFill>
              <a:latin typeface="Arial"/>
              <a:ea typeface="Arial"/>
              <a:cs typeface="Arial"/>
              <a:sym typeface="Arial"/>
            </a:endParaRPr>
          </a:p>
        </p:txBody>
      </p:sp>
      <p:pic>
        <p:nvPicPr>
          <p:cNvPr id="224" name="Google Shape;224;p22"/>
          <p:cNvPicPr preferRelativeResize="0"/>
          <p:nvPr/>
        </p:nvPicPr>
        <p:blipFill rotWithShape="1">
          <a:blip r:embed="rId7">
            <a:alphaModFix/>
          </a:blip>
          <a:srcRect/>
          <a:stretch/>
        </p:blipFill>
        <p:spPr>
          <a:xfrm>
            <a:off x="3750685" y="3996038"/>
            <a:ext cx="236927" cy="239730"/>
          </a:xfrm>
          <a:prstGeom prst="rect">
            <a:avLst/>
          </a:prstGeom>
          <a:noFill/>
          <a:ln>
            <a:noFill/>
          </a:ln>
        </p:spPr>
      </p:pic>
      <p:pic>
        <p:nvPicPr>
          <p:cNvPr id="225" name="Google Shape;225;p22"/>
          <p:cNvPicPr preferRelativeResize="0"/>
          <p:nvPr/>
        </p:nvPicPr>
        <p:blipFill rotWithShape="1">
          <a:blip r:embed="rId8">
            <a:alphaModFix/>
          </a:blip>
          <a:srcRect/>
          <a:stretch/>
        </p:blipFill>
        <p:spPr>
          <a:xfrm>
            <a:off x="4943811" y="3854859"/>
            <a:ext cx="236927" cy="239730"/>
          </a:xfrm>
          <a:prstGeom prst="rect">
            <a:avLst/>
          </a:prstGeom>
          <a:noFill/>
          <a:ln>
            <a:noFill/>
          </a:ln>
        </p:spPr>
      </p:pic>
      <p:sp>
        <p:nvSpPr>
          <p:cNvPr id="226" name="Google Shape;226;p22"/>
          <p:cNvSpPr txBox="1"/>
          <p:nvPr/>
        </p:nvSpPr>
        <p:spPr>
          <a:xfrm>
            <a:off x="5153501" y="3778963"/>
            <a:ext cx="77160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s-ES" sz="700" b="0" i="0" u="none" strike="noStrike" cap="none" dirty="0">
                <a:solidFill>
                  <a:schemeClr val="dk1"/>
                </a:solidFill>
                <a:latin typeface="Arial"/>
                <a:ea typeface="Arial"/>
                <a:cs typeface="Arial"/>
                <a:sym typeface="Arial"/>
              </a:rPr>
              <a:t>Consumo de drogas adulteradas</a:t>
            </a:r>
            <a:endParaRPr sz="1400" b="0" i="0" u="none" strike="noStrike" cap="none" dirty="0">
              <a:solidFill>
                <a:srgbClr val="000000"/>
              </a:solidFill>
              <a:latin typeface="Arial"/>
              <a:ea typeface="Arial"/>
              <a:cs typeface="Arial"/>
              <a:sym typeface="Arial"/>
            </a:endParaRPr>
          </a:p>
        </p:txBody>
      </p:sp>
      <p:sp>
        <p:nvSpPr>
          <p:cNvPr id="227" name="Google Shape;227;p22"/>
          <p:cNvSpPr txBox="1"/>
          <p:nvPr/>
        </p:nvSpPr>
        <p:spPr>
          <a:xfrm>
            <a:off x="4098382" y="4366703"/>
            <a:ext cx="90720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dirty="0">
                <a:solidFill>
                  <a:schemeClr val="dk1"/>
                </a:solidFill>
              </a:rPr>
              <a:t>Higiene personal deficiente (ligada a la indigencia)</a:t>
            </a:r>
            <a:endParaRPr sz="1400" b="0" i="0" u="none" strike="noStrike" cap="none" dirty="0">
              <a:solidFill>
                <a:srgbClr val="000000"/>
              </a:solidFill>
              <a:latin typeface="Arial"/>
              <a:ea typeface="Arial"/>
              <a:cs typeface="Arial"/>
              <a:sym typeface="Arial"/>
            </a:endParaRPr>
          </a:p>
        </p:txBody>
      </p:sp>
      <p:pic>
        <p:nvPicPr>
          <p:cNvPr id="228" name="Google Shape;228;p22"/>
          <p:cNvPicPr preferRelativeResize="0"/>
          <p:nvPr/>
        </p:nvPicPr>
        <p:blipFill rotWithShape="1">
          <a:blip r:embed="rId9">
            <a:alphaModFix/>
          </a:blip>
          <a:srcRect/>
          <a:stretch/>
        </p:blipFill>
        <p:spPr>
          <a:xfrm>
            <a:off x="3892803" y="4500132"/>
            <a:ext cx="236927" cy="239730"/>
          </a:xfrm>
          <a:prstGeom prst="rect">
            <a:avLst/>
          </a:prstGeom>
          <a:noFill/>
          <a:ln>
            <a:noFill/>
          </a:ln>
        </p:spPr>
      </p:pic>
      <p:pic>
        <p:nvPicPr>
          <p:cNvPr id="229" name="Google Shape;229;p22"/>
          <p:cNvPicPr preferRelativeResize="0"/>
          <p:nvPr/>
        </p:nvPicPr>
        <p:blipFill rotWithShape="1">
          <a:blip r:embed="rId10">
            <a:alphaModFix/>
          </a:blip>
          <a:srcRect/>
          <a:stretch/>
        </p:blipFill>
        <p:spPr>
          <a:xfrm>
            <a:off x="4868350" y="4303800"/>
            <a:ext cx="292500" cy="292500"/>
          </a:xfrm>
          <a:prstGeom prst="rect">
            <a:avLst/>
          </a:prstGeom>
          <a:noFill/>
          <a:ln>
            <a:noFill/>
          </a:ln>
        </p:spPr>
      </p:pic>
      <p:sp>
        <p:nvSpPr>
          <p:cNvPr id="230" name="Google Shape;230;p22"/>
          <p:cNvSpPr txBox="1"/>
          <p:nvPr/>
        </p:nvSpPr>
        <p:spPr>
          <a:xfrm>
            <a:off x="5045619" y="4227592"/>
            <a:ext cx="9072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dirty="0">
                <a:solidFill>
                  <a:schemeClr val="dk1"/>
                </a:solidFill>
                <a:latin typeface="Arial"/>
                <a:ea typeface="Arial"/>
                <a:cs typeface="Arial"/>
                <a:sym typeface="Arial"/>
              </a:rPr>
              <a:t>Problemas de salud latentes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34"/>
        <p:cNvGrpSpPr/>
        <p:nvPr/>
      </p:nvGrpSpPr>
      <p:grpSpPr>
        <a:xfrm>
          <a:off x="0" y="0"/>
          <a:ext cx="0" cy="0"/>
          <a:chOff x="0" y="0"/>
          <a:chExt cx="0" cy="0"/>
        </a:xfrm>
      </p:grpSpPr>
      <p:sp>
        <p:nvSpPr>
          <p:cNvPr id="235" name="Google Shape;235;p2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236" name="Google Shape;236;p23"/>
          <p:cNvSpPr txBox="1">
            <a:spLocks noGrp="1"/>
          </p:cNvSpPr>
          <p:nvPr>
            <p:ph type="title"/>
          </p:nvPr>
        </p:nvSpPr>
        <p:spPr>
          <a:xfrm>
            <a:off x="311700" y="2765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s-ES" b="1" noProof="0" dirty="0"/>
              <a:t>Capítulo 1. Por qué las enfermedades infecciosas son importantes en los centros penitenciarios (antes de la cárcel)</a:t>
            </a:r>
          </a:p>
        </p:txBody>
      </p:sp>
      <p:pic>
        <p:nvPicPr>
          <p:cNvPr id="237" name="Google Shape;237;p23"/>
          <p:cNvPicPr preferRelativeResize="0"/>
          <p:nvPr/>
        </p:nvPicPr>
        <p:blipFill rotWithShape="1">
          <a:blip r:embed="rId3">
            <a:alphaModFix/>
          </a:blip>
          <a:srcRect/>
          <a:stretch/>
        </p:blipFill>
        <p:spPr>
          <a:xfrm>
            <a:off x="911875" y="2571750"/>
            <a:ext cx="725149" cy="725149"/>
          </a:xfrm>
          <a:prstGeom prst="rect">
            <a:avLst/>
          </a:prstGeom>
          <a:noFill/>
          <a:ln>
            <a:noFill/>
          </a:ln>
        </p:spPr>
      </p:pic>
      <p:sp>
        <p:nvSpPr>
          <p:cNvPr id="238" name="Google Shape;238;p23"/>
          <p:cNvSpPr txBox="1"/>
          <p:nvPr/>
        </p:nvSpPr>
        <p:spPr>
          <a:xfrm>
            <a:off x="174350" y="3385675"/>
            <a:ext cx="2200200" cy="185163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950" b="1" dirty="0">
                <a:solidFill>
                  <a:schemeClr val="dk2"/>
                </a:solidFill>
              </a:rPr>
              <a:t>Mendicidad</a:t>
            </a:r>
            <a:r>
              <a:rPr lang="en" sz="950" b="1" i="0" u="none" strike="noStrike" cap="none" dirty="0">
                <a:solidFill>
                  <a:schemeClr val="dk2"/>
                </a:solidFill>
                <a:latin typeface="Arial"/>
                <a:ea typeface="Arial"/>
                <a:cs typeface="Arial"/>
                <a:sym typeface="Arial"/>
              </a:rPr>
              <a:t>: </a:t>
            </a:r>
            <a:r>
              <a:rPr lang="en" sz="950" dirty="0">
                <a:solidFill>
                  <a:schemeClr val="dk2"/>
                </a:solidFill>
              </a:rPr>
              <a:t>las personas reclusas que han vivido en la calle tienen más probabilidades de haberse perdido citas sanitarias clave, como las vacunaciones. La indigencia también se asocia a unas condiciones higiénicas y sanitarias deficientes, lo que aumenta la posibilidad de contraer enfermedades infecciosas.</a:t>
            </a:r>
            <a:endParaRPr sz="950" b="0" i="0" u="none" strike="noStrike" cap="none" dirty="0">
              <a:solidFill>
                <a:schemeClr val="dk2"/>
              </a:solidFill>
              <a:latin typeface="Arial"/>
              <a:ea typeface="Arial"/>
              <a:cs typeface="Arial"/>
              <a:sym typeface="Arial"/>
            </a:endParaRPr>
          </a:p>
        </p:txBody>
      </p:sp>
      <p:pic>
        <p:nvPicPr>
          <p:cNvPr id="239" name="Google Shape;239;p23"/>
          <p:cNvPicPr preferRelativeResize="0"/>
          <p:nvPr/>
        </p:nvPicPr>
        <p:blipFill rotWithShape="1">
          <a:blip r:embed="rId4">
            <a:alphaModFix/>
          </a:blip>
          <a:srcRect/>
          <a:stretch/>
        </p:blipFill>
        <p:spPr>
          <a:xfrm>
            <a:off x="3281175" y="2657350"/>
            <a:ext cx="572700" cy="572700"/>
          </a:xfrm>
          <a:prstGeom prst="rect">
            <a:avLst/>
          </a:prstGeom>
          <a:noFill/>
          <a:ln>
            <a:noFill/>
          </a:ln>
        </p:spPr>
      </p:pic>
      <p:sp>
        <p:nvSpPr>
          <p:cNvPr id="240" name="Google Shape;240;p23"/>
          <p:cNvSpPr txBox="1"/>
          <p:nvPr/>
        </p:nvSpPr>
        <p:spPr>
          <a:xfrm>
            <a:off x="2685600" y="3385675"/>
            <a:ext cx="1955700" cy="185163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s-ES" sz="950" b="1" i="0" u="none" strike="noStrike" cap="none" dirty="0">
                <a:solidFill>
                  <a:schemeClr val="dk2"/>
                </a:solidFill>
                <a:latin typeface="Arial"/>
                <a:ea typeface="Arial"/>
                <a:cs typeface="Arial"/>
                <a:sym typeface="Arial"/>
              </a:rPr>
              <a:t>Sexo sin protección</a:t>
            </a:r>
            <a:r>
              <a:rPr lang="en" sz="950" b="1" i="0" u="none" strike="noStrike" cap="none" dirty="0">
                <a:solidFill>
                  <a:schemeClr val="dk2"/>
                </a:solidFill>
                <a:latin typeface="Arial"/>
                <a:ea typeface="Arial"/>
                <a:cs typeface="Arial"/>
                <a:sym typeface="Arial"/>
              </a:rPr>
              <a:t>: </a:t>
            </a:r>
            <a:r>
              <a:rPr lang="en" sz="950" i="0" u="none" strike="noStrike" cap="none" dirty="0">
                <a:solidFill>
                  <a:schemeClr val="dk2"/>
                </a:solidFill>
                <a:latin typeface="Arial"/>
                <a:ea typeface="Arial"/>
                <a:cs typeface="Arial"/>
                <a:sym typeface="Arial"/>
              </a:rPr>
              <a:t>las personas reclusas tienen más probabilidades de haber estado en contacto con enfermedades como el VPH o el VIH por haber practicado sexo sin protección o haber tenido múltiples parejas sexuales, por ejemplo por haber sido trabajadores sexuales</a:t>
            </a:r>
            <a:r>
              <a:rPr lang="en" sz="950" b="0" i="0" u="none" strike="noStrike" cap="none" dirty="0">
                <a:solidFill>
                  <a:schemeClr val="dk2"/>
                </a:solidFill>
                <a:latin typeface="Arial"/>
                <a:ea typeface="Arial"/>
                <a:cs typeface="Arial"/>
                <a:sym typeface="Arial"/>
              </a:rPr>
              <a:t>.</a:t>
            </a:r>
            <a:endParaRPr sz="950" b="0" i="0" u="none" strike="noStrike" cap="none" dirty="0">
              <a:solidFill>
                <a:schemeClr val="dk2"/>
              </a:solidFill>
              <a:latin typeface="Arial"/>
              <a:ea typeface="Arial"/>
              <a:cs typeface="Arial"/>
              <a:sym typeface="Arial"/>
            </a:endParaRPr>
          </a:p>
        </p:txBody>
      </p:sp>
      <p:sp>
        <p:nvSpPr>
          <p:cNvPr id="241" name="Google Shape;241;p23"/>
          <p:cNvSpPr txBox="1"/>
          <p:nvPr/>
        </p:nvSpPr>
        <p:spPr>
          <a:xfrm>
            <a:off x="4846375" y="3423725"/>
            <a:ext cx="1709400" cy="19312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s-ES" sz="900" b="1" i="0" u="none" strike="noStrike" cap="none" dirty="0">
                <a:solidFill>
                  <a:schemeClr val="dk2"/>
                </a:solidFill>
                <a:latin typeface="Arial"/>
                <a:ea typeface="Arial"/>
                <a:cs typeface="Arial"/>
                <a:sym typeface="Arial"/>
              </a:rPr>
              <a:t>Uso de agujas compartidas o sin limpiar</a:t>
            </a:r>
            <a:r>
              <a:rPr lang="en" sz="900" b="1" i="0" u="none" strike="noStrike" cap="none" dirty="0">
                <a:solidFill>
                  <a:schemeClr val="dk2"/>
                </a:solidFill>
                <a:latin typeface="Arial"/>
                <a:ea typeface="Arial"/>
                <a:cs typeface="Arial"/>
                <a:sym typeface="Arial"/>
              </a:rPr>
              <a:t>: </a:t>
            </a:r>
            <a:r>
              <a:rPr lang="en" sz="900" dirty="0">
                <a:solidFill>
                  <a:schemeClr val="dk2"/>
                </a:solidFill>
              </a:rPr>
              <a:t>las personas reclusas tienen una probabilidad mayor de haber estado en contacto con la </a:t>
            </a:r>
            <a:r>
              <a:rPr lang="en" sz="900" b="0" i="0" u="none" strike="noStrike" cap="none" dirty="0">
                <a:solidFill>
                  <a:schemeClr val="dk2"/>
                </a:solidFill>
                <a:latin typeface="Arial"/>
                <a:ea typeface="Arial"/>
                <a:cs typeface="Arial"/>
                <a:sym typeface="Arial"/>
              </a:rPr>
              <a:t>hepatitis B o C, o con otras enfermedades, por el uso de agujas, como las que se usan para inyectar drogas o para tatuarse.</a:t>
            </a:r>
            <a:endParaRPr sz="900" b="0" i="0" u="none" strike="noStrike" cap="none" dirty="0">
              <a:solidFill>
                <a:schemeClr val="dk2"/>
              </a:solidFill>
              <a:latin typeface="Arial"/>
              <a:ea typeface="Arial"/>
              <a:cs typeface="Arial"/>
              <a:sym typeface="Arial"/>
            </a:endParaRPr>
          </a:p>
        </p:txBody>
      </p:sp>
      <p:pic>
        <p:nvPicPr>
          <p:cNvPr id="242" name="Google Shape;242;p23"/>
          <p:cNvPicPr preferRelativeResize="0"/>
          <p:nvPr/>
        </p:nvPicPr>
        <p:blipFill rotWithShape="1">
          <a:blip r:embed="rId5">
            <a:alphaModFix/>
          </a:blip>
          <a:srcRect/>
          <a:stretch/>
        </p:blipFill>
        <p:spPr>
          <a:xfrm>
            <a:off x="5386500" y="2609788"/>
            <a:ext cx="725149" cy="725149"/>
          </a:xfrm>
          <a:prstGeom prst="rect">
            <a:avLst/>
          </a:prstGeom>
          <a:noFill/>
          <a:ln>
            <a:noFill/>
          </a:ln>
        </p:spPr>
      </p:pic>
      <p:sp>
        <p:nvSpPr>
          <p:cNvPr id="243" name="Google Shape;243;p23"/>
          <p:cNvSpPr txBox="1"/>
          <p:nvPr/>
        </p:nvSpPr>
        <p:spPr>
          <a:xfrm>
            <a:off x="6865750" y="3423725"/>
            <a:ext cx="1805400" cy="1577325"/>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s-ES" sz="1000" b="1" i="0" u="none" strike="noStrike" cap="none" dirty="0">
                <a:solidFill>
                  <a:schemeClr val="dk2"/>
                </a:solidFill>
                <a:latin typeface="Arial"/>
                <a:ea typeface="Arial"/>
                <a:cs typeface="Arial"/>
                <a:sym typeface="Arial"/>
              </a:rPr>
              <a:t>Consumo de drogas adulteradas</a:t>
            </a:r>
            <a:r>
              <a:rPr lang="en" sz="1000" b="1" i="0" u="none" strike="noStrike" cap="none" dirty="0">
                <a:solidFill>
                  <a:schemeClr val="dk2"/>
                </a:solidFill>
                <a:latin typeface="Arial"/>
                <a:ea typeface="Arial"/>
                <a:cs typeface="Arial"/>
                <a:sym typeface="Arial"/>
              </a:rPr>
              <a:t>: </a:t>
            </a:r>
            <a:r>
              <a:rPr lang="en" sz="1000" dirty="0">
                <a:solidFill>
                  <a:schemeClr val="dk2"/>
                </a:solidFill>
              </a:rPr>
              <a:t>el consumo de drogas adulteradas (por ejemplo, con tierra) puede llevar a contraer enfermedades como el tétanos</a:t>
            </a:r>
            <a:r>
              <a:rPr lang="en" sz="1000" b="0" i="0" u="none" strike="noStrike" cap="none" dirty="0">
                <a:solidFill>
                  <a:schemeClr val="dk2"/>
                </a:solidFill>
                <a:latin typeface="Arial"/>
                <a:ea typeface="Arial"/>
                <a:cs typeface="Arial"/>
                <a:sym typeface="Arial"/>
              </a:rPr>
              <a:t>. </a:t>
            </a:r>
            <a:endParaRPr sz="1000" b="0" i="0" u="none" strike="noStrike" cap="none" dirty="0">
              <a:solidFill>
                <a:schemeClr val="dk2"/>
              </a:solidFill>
              <a:latin typeface="Arial"/>
              <a:ea typeface="Arial"/>
              <a:cs typeface="Arial"/>
              <a:sym typeface="Arial"/>
            </a:endParaRPr>
          </a:p>
        </p:txBody>
      </p:sp>
      <p:pic>
        <p:nvPicPr>
          <p:cNvPr id="244" name="Google Shape;244;p23"/>
          <p:cNvPicPr preferRelativeResize="0"/>
          <p:nvPr/>
        </p:nvPicPr>
        <p:blipFill rotWithShape="1">
          <a:blip r:embed="rId6">
            <a:alphaModFix/>
          </a:blip>
          <a:srcRect/>
          <a:stretch/>
        </p:blipFill>
        <p:spPr>
          <a:xfrm>
            <a:off x="7405875" y="2556825"/>
            <a:ext cx="725149" cy="725149"/>
          </a:xfrm>
          <a:prstGeom prst="rect">
            <a:avLst/>
          </a:prstGeom>
          <a:noFill/>
          <a:ln>
            <a:noFill/>
          </a:ln>
        </p:spPr>
      </p:pic>
      <p:sp>
        <p:nvSpPr>
          <p:cNvPr id="245" name="Google Shape;245;p23"/>
          <p:cNvSpPr txBox="1"/>
          <p:nvPr/>
        </p:nvSpPr>
        <p:spPr>
          <a:xfrm>
            <a:off x="446500" y="1384175"/>
            <a:ext cx="8349000" cy="108180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dirty="0">
                <a:solidFill>
                  <a:schemeClr val="dk2"/>
                </a:solidFill>
                <a:latin typeface="Arial"/>
                <a:ea typeface="Arial"/>
                <a:cs typeface="Arial"/>
                <a:sym typeface="Arial"/>
              </a:rPr>
              <a:t>Las siguientes circunstancias o comportamientos hacen que las personas que residen en un centro penitenciario sean más vulnerables a las enfermedades infecciosas antes de estar recluidas. A continuación encontrará una breve explicación de las razones:</a:t>
            </a:r>
            <a:endParaRPr sz="1400" b="0" i="0" u="none" strike="noStrike" cap="none" dirty="0">
              <a:solidFill>
                <a:schemeClr val="dk2"/>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95"/>
        <p:cNvGrpSpPr/>
        <p:nvPr/>
      </p:nvGrpSpPr>
      <p:grpSpPr>
        <a:xfrm>
          <a:off x="0" y="0"/>
          <a:ext cx="0" cy="0"/>
          <a:chOff x="0" y="0"/>
          <a:chExt cx="0" cy="0"/>
        </a:xfrm>
      </p:grpSpPr>
      <p:sp>
        <p:nvSpPr>
          <p:cNvPr id="96" name="Google Shape;96;p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457200" lvl="0" indent="-457200" algn="ctr" rtl="0">
              <a:lnSpc>
                <a:spcPct val="100000"/>
              </a:lnSpc>
              <a:spcBef>
                <a:spcPts val="0"/>
              </a:spcBef>
              <a:spcAft>
                <a:spcPts val="0"/>
              </a:spcAft>
              <a:buSzPts val="5200"/>
              <a:buAutoNum type="arabicPeriod"/>
            </a:pPr>
            <a:r>
              <a:rPr lang="es-ES" noProof="0" dirty="0"/>
              <a:t>Introducción al curso</a:t>
            </a:r>
          </a:p>
        </p:txBody>
      </p:sp>
      <p:sp>
        <p:nvSpPr>
          <p:cNvPr id="97" name="Google Shape;97;p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s-ES" noProof="0" dirty="0"/>
              <a:t>[15 minutos]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49"/>
        <p:cNvGrpSpPr/>
        <p:nvPr/>
      </p:nvGrpSpPr>
      <p:grpSpPr>
        <a:xfrm>
          <a:off x="0" y="0"/>
          <a:ext cx="0" cy="0"/>
          <a:chOff x="0" y="0"/>
          <a:chExt cx="0" cy="0"/>
        </a:xfrm>
      </p:grpSpPr>
      <p:sp>
        <p:nvSpPr>
          <p:cNvPr id="250" name="Google Shape;250;p2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251" name="Google Shape;251;p24"/>
          <p:cNvSpPr txBox="1">
            <a:spLocks noGrp="1"/>
          </p:cNvSpPr>
          <p:nvPr>
            <p:ph type="title"/>
          </p:nvPr>
        </p:nvSpPr>
        <p:spPr>
          <a:xfrm>
            <a:off x="311700" y="283074"/>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s-ES" sz="2700" b="1" noProof="0" dirty="0"/>
              <a:t>Capítulo 1. Por qué las enfermedades infecciosas son importantes en los centros penitenciarios (antes de la cárcel)</a:t>
            </a:r>
          </a:p>
          <a:p>
            <a:pPr marL="0" lvl="0" indent="0" algn="l" rtl="0">
              <a:lnSpc>
                <a:spcPct val="100000"/>
              </a:lnSpc>
              <a:spcBef>
                <a:spcPts val="0"/>
              </a:spcBef>
              <a:spcAft>
                <a:spcPts val="0"/>
              </a:spcAft>
              <a:buSzPct val="111111"/>
              <a:buNone/>
            </a:pPr>
            <a:endParaRPr lang="es-ES" b="1" noProof="0" dirty="0"/>
          </a:p>
        </p:txBody>
      </p:sp>
      <p:sp>
        <p:nvSpPr>
          <p:cNvPr id="252" name="Google Shape;252;p24"/>
          <p:cNvSpPr txBox="1"/>
          <p:nvPr/>
        </p:nvSpPr>
        <p:spPr>
          <a:xfrm>
            <a:off x="483300" y="3907928"/>
            <a:ext cx="8349000" cy="108180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dirty="0">
                <a:solidFill>
                  <a:schemeClr val="dk2"/>
                </a:solidFill>
                <a:latin typeface="Arial"/>
                <a:ea typeface="Arial"/>
                <a:cs typeface="Arial"/>
                <a:sym typeface="Arial"/>
              </a:rPr>
              <a:t>Todos estos </a:t>
            </a:r>
            <a:r>
              <a:rPr lang="en" sz="1400" b="1" i="0" u="none" strike="noStrike" cap="none" dirty="0">
                <a:solidFill>
                  <a:schemeClr val="dk2"/>
                </a:solidFill>
                <a:latin typeface="Arial"/>
                <a:ea typeface="Arial"/>
                <a:cs typeface="Arial"/>
                <a:sym typeface="Arial"/>
              </a:rPr>
              <a:t>factores </a:t>
            </a:r>
            <a:r>
              <a:rPr lang="en" dirty="0">
                <a:solidFill>
                  <a:schemeClr val="dk2"/>
                </a:solidFill>
              </a:rPr>
              <a:t>hacen que, antes de su entrada en prisión, estas personas </a:t>
            </a:r>
            <a:r>
              <a:rPr lang="en" b="1" dirty="0">
                <a:solidFill>
                  <a:schemeClr val="dk2"/>
                </a:solidFill>
              </a:rPr>
              <a:t>tengan más probabilidades de sufrir </a:t>
            </a:r>
            <a:r>
              <a:rPr lang="en" b="1">
                <a:solidFill>
                  <a:schemeClr val="dk2"/>
                </a:solidFill>
              </a:rPr>
              <a:t>enfermedades infecciosas, </a:t>
            </a:r>
            <a:r>
              <a:rPr lang="en" b="1" dirty="0">
                <a:solidFill>
                  <a:schemeClr val="dk2"/>
                </a:solidFill>
              </a:rPr>
              <a:t>y menos de estar vacunadas,</a:t>
            </a:r>
            <a:r>
              <a:rPr lang="en" sz="1400" b="0" i="0" u="none" strike="noStrike" cap="none" dirty="0">
                <a:solidFill>
                  <a:schemeClr val="dk2"/>
                </a:solidFill>
                <a:latin typeface="Arial"/>
                <a:ea typeface="Arial"/>
                <a:cs typeface="Arial"/>
                <a:sym typeface="Arial"/>
              </a:rPr>
              <a:t> </a:t>
            </a:r>
            <a:r>
              <a:rPr lang="en" dirty="0">
                <a:solidFill>
                  <a:schemeClr val="dk2"/>
                </a:solidFill>
              </a:rPr>
              <a:t>que </a:t>
            </a:r>
            <a:r>
              <a:rPr lang="en">
                <a:solidFill>
                  <a:schemeClr val="dk2"/>
                </a:solidFill>
              </a:rPr>
              <a:t>la población general</a:t>
            </a:r>
            <a:r>
              <a:rPr lang="en" sz="1400" b="0" i="0" u="none" strike="noStrike" cap="none" dirty="0">
                <a:solidFill>
                  <a:schemeClr val="dk2"/>
                </a:solidFill>
                <a:latin typeface="Arial"/>
                <a:ea typeface="Arial"/>
                <a:cs typeface="Arial"/>
                <a:sym typeface="Arial"/>
              </a:rPr>
              <a:t>. </a:t>
            </a:r>
            <a:endParaRPr sz="1400" b="0" i="0" u="none" strike="noStrike" cap="none" dirty="0">
              <a:solidFill>
                <a:schemeClr val="dk2"/>
              </a:solidFill>
              <a:latin typeface="Arial"/>
              <a:ea typeface="Arial"/>
              <a:cs typeface="Arial"/>
              <a:sym typeface="Arial"/>
            </a:endParaRPr>
          </a:p>
        </p:txBody>
      </p:sp>
      <p:sp>
        <p:nvSpPr>
          <p:cNvPr id="253" name="Google Shape;253;p24"/>
          <p:cNvSpPr txBox="1"/>
          <p:nvPr/>
        </p:nvSpPr>
        <p:spPr>
          <a:xfrm>
            <a:off x="3049200" y="2241925"/>
            <a:ext cx="2200200" cy="1577325"/>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dirty="0">
                <a:solidFill>
                  <a:schemeClr val="dk2"/>
                </a:solidFill>
                <a:latin typeface="Arial"/>
                <a:ea typeface="Arial"/>
                <a:cs typeface="Arial"/>
                <a:sym typeface="Arial"/>
              </a:rPr>
              <a:t>Acceso a cuidados sanitarios: </a:t>
            </a:r>
            <a:r>
              <a:rPr lang="en" sz="1000" i="0" u="none" strike="noStrike" cap="none" dirty="0">
                <a:solidFill>
                  <a:schemeClr val="dk2"/>
                </a:solidFill>
                <a:latin typeface="Arial"/>
                <a:ea typeface="Arial"/>
                <a:cs typeface="Arial"/>
                <a:sym typeface="Arial"/>
              </a:rPr>
              <a:t>es probable que las personas reclusas procedan de comunidades con un escaso acceso a la atención sanitaria, lo que puede hacer que hayan perdido citas sanitarias como las de las vacunaciones</a:t>
            </a:r>
            <a:r>
              <a:rPr lang="en" sz="1000" b="0" i="0" u="none" strike="noStrike" cap="none" dirty="0">
                <a:solidFill>
                  <a:schemeClr val="dk2"/>
                </a:solidFill>
                <a:latin typeface="Arial"/>
                <a:ea typeface="Arial"/>
                <a:cs typeface="Arial"/>
                <a:sym typeface="Arial"/>
              </a:rPr>
              <a:t>. </a:t>
            </a:r>
            <a:endParaRPr sz="1000" b="0" i="0" u="none" strike="noStrike" cap="none" dirty="0">
              <a:solidFill>
                <a:schemeClr val="dk2"/>
              </a:solidFill>
              <a:latin typeface="Arial"/>
              <a:ea typeface="Arial"/>
              <a:cs typeface="Arial"/>
              <a:sym typeface="Arial"/>
            </a:endParaRPr>
          </a:p>
        </p:txBody>
      </p:sp>
      <p:sp>
        <p:nvSpPr>
          <p:cNvPr id="254" name="Google Shape;254;p24"/>
          <p:cNvSpPr txBox="1"/>
          <p:nvPr/>
        </p:nvSpPr>
        <p:spPr>
          <a:xfrm>
            <a:off x="5743650" y="2292250"/>
            <a:ext cx="2248500" cy="19312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dirty="0">
                <a:solidFill>
                  <a:schemeClr val="dk2"/>
                </a:solidFill>
                <a:latin typeface="Arial"/>
                <a:ea typeface="Arial"/>
                <a:cs typeface="Arial"/>
                <a:sym typeface="Arial"/>
              </a:rPr>
              <a:t>Acceso a la educación sanitaria: </a:t>
            </a:r>
            <a:r>
              <a:rPr lang="en" sz="1000" i="0" u="none" strike="noStrike" cap="none" dirty="0">
                <a:solidFill>
                  <a:schemeClr val="dk2"/>
                </a:solidFill>
                <a:latin typeface="Arial"/>
                <a:ea typeface="Arial"/>
                <a:cs typeface="Arial"/>
                <a:sym typeface="Arial"/>
              </a:rPr>
              <a:t>es probable que las personas reclusas procedan de comunidades con un escaso acceso a la educación sanitaria, lo que puede hacer que su conocimiento sobre los beneficios de las intervenciones sanitarias, como las vacunaciones, sea deficiente</a:t>
            </a:r>
            <a:r>
              <a:rPr lang="en" sz="1000" b="0" i="0" u="none" strike="noStrike" cap="none" dirty="0">
                <a:solidFill>
                  <a:schemeClr val="dk2"/>
                </a:solidFill>
                <a:latin typeface="Arial"/>
                <a:ea typeface="Arial"/>
                <a:cs typeface="Arial"/>
                <a:sym typeface="Arial"/>
              </a:rPr>
              <a:t>.</a:t>
            </a:r>
            <a:endParaRPr sz="1000" b="0" i="0" u="none" strike="noStrike" cap="none" dirty="0">
              <a:solidFill>
                <a:schemeClr val="dk2"/>
              </a:solidFill>
              <a:latin typeface="Arial"/>
              <a:ea typeface="Arial"/>
              <a:cs typeface="Arial"/>
              <a:sym typeface="Arial"/>
            </a:endParaRPr>
          </a:p>
        </p:txBody>
      </p:sp>
      <p:pic>
        <p:nvPicPr>
          <p:cNvPr id="255" name="Google Shape;255;p24"/>
          <p:cNvPicPr preferRelativeResize="0"/>
          <p:nvPr/>
        </p:nvPicPr>
        <p:blipFill rotWithShape="1">
          <a:blip r:embed="rId3">
            <a:alphaModFix/>
          </a:blip>
          <a:srcRect/>
          <a:stretch/>
        </p:blipFill>
        <p:spPr>
          <a:xfrm>
            <a:off x="3862950" y="1504225"/>
            <a:ext cx="572700" cy="572700"/>
          </a:xfrm>
          <a:prstGeom prst="rect">
            <a:avLst/>
          </a:prstGeom>
          <a:noFill/>
          <a:ln>
            <a:noFill/>
          </a:ln>
        </p:spPr>
      </p:pic>
      <p:pic>
        <p:nvPicPr>
          <p:cNvPr id="256" name="Google Shape;256;p24"/>
          <p:cNvPicPr preferRelativeResize="0"/>
          <p:nvPr/>
        </p:nvPicPr>
        <p:blipFill rotWithShape="1">
          <a:blip r:embed="rId4">
            <a:alphaModFix/>
          </a:blip>
          <a:srcRect/>
          <a:stretch/>
        </p:blipFill>
        <p:spPr>
          <a:xfrm>
            <a:off x="6505324" y="1504225"/>
            <a:ext cx="725149" cy="725149"/>
          </a:xfrm>
          <a:prstGeom prst="rect">
            <a:avLst/>
          </a:prstGeom>
          <a:noFill/>
          <a:ln>
            <a:noFill/>
          </a:ln>
        </p:spPr>
      </p:pic>
      <p:pic>
        <p:nvPicPr>
          <p:cNvPr id="257" name="Google Shape;257;p24"/>
          <p:cNvPicPr preferRelativeResize="0"/>
          <p:nvPr/>
        </p:nvPicPr>
        <p:blipFill rotWithShape="1">
          <a:blip r:embed="rId5">
            <a:alphaModFix/>
          </a:blip>
          <a:srcRect/>
          <a:stretch/>
        </p:blipFill>
        <p:spPr>
          <a:xfrm>
            <a:off x="1089900" y="1504225"/>
            <a:ext cx="572700" cy="572700"/>
          </a:xfrm>
          <a:prstGeom prst="rect">
            <a:avLst/>
          </a:prstGeom>
          <a:noFill/>
          <a:ln>
            <a:noFill/>
          </a:ln>
        </p:spPr>
      </p:pic>
      <p:sp>
        <p:nvSpPr>
          <p:cNvPr id="258" name="Google Shape;258;p24"/>
          <p:cNvSpPr txBox="1"/>
          <p:nvPr/>
        </p:nvSpPr>
        <p:spPr>
          <a:xfrm>
            <a:off x="276150" y="2292250"/>
            <a:ext cx="2200200" cy="1400353"/>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dirty="0">
                <a:solidFill>
                  <a:schemeClr val="dk2"/>
                </a:solidFill>
                <a:latin typeface="Arial"/>
                <a:ea typeface="Arial"/>
                <a:cs typeface="Arial"/>
                <a:sym typeface="Arial"/>
              </a:rPr>
              <a:t>Problemas de salud latentes: l</a:t>
            </a:r>
            <a:r>
              <a:rPr lang="en" sz="1000" dirty="0">
                <a:solidFill>
                  <a:schemeClr val="dk2"/>
                </a:solidFill>
              </a:rPr>
              <a:t>as personas reclusas tienen una probabilidad mayor de sufrir problemas de salud latentes, como problemas cardiacos, asma, artritis</a:t>
            </a:r>
            <a:r>
              <a:rPr lang="en" sz="1000">
                <a:solidFill>
                  <a:schemeClr val="dk2"/>
                </a:solidFill>
              </a:rPr>
              <a:t>, cáncer </a:t>
            </a:r>
            <a:r>
              <a:rPr lang="en" sz="1000" dirty="0">
                <a:solidFill>
                  <a:schemeClr val="dk2"/>
                </a:solidFill>
              </a:rPr>
              <a:t>o diabetes</a:t>
            </a:r>
            <a:r>
              <a:rPr lang="en" sz="1000" b="0" i="0" u="none" strike="noStrike" cap="none" dirty="0">
                <a:solidFill>
                  <a:schemeClr val="dk2"/>
                </a:solidFill>
                <a:latin typeface="Arial"/>
                <a:ea typeface="Arial"/>
                <a:cs typeface="Arial"/>
                <a:sym typeface="Arial"/>
              </a:rPr>
              <a:t>.</a:t>
            </a:r>
            <a:endParaRPr sz="1000" b="0" i="0" u="none" strike="noStrike" cap="none" dirty="0">
              <a:solidFill>
                <a:schemeClr val="dk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62"/>
        <p:cNvGrpSpPr/>
        <p:nvPr/>
      </p:nvGrpSpPr>
      <p:grpSpPr>
        <a:xfrm>
          <a:off x="0" y="0"/>
          <a:ext cx="0" cy="0"/>
          <a:chOff x="0" y="0"/>
          <a:chExt cx="0" cy="0"/>
        </a:xfrm>
      </p:grpSpPr>
      <p:sp>
        <p:nvSpPr>
          <p:cNvPr id="263" name="Google Shape;263;p2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264" name="Google Shape;264;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s-ES" b="1" noProof="0" dirty="0"/>
              <a:t>Capítulo 1. Por qué las enfermedades infecciosas son importantes en los centros penitenciarios (en prisión)</a:t>
            </a:r>
          </a:p>
        </p:txBody>
      </p:sp>
      <p:sp>
        <p:nvSpPr>
          <p:cNvPr id="265" name="Google Shape;265;p25"/>
          <p:cNvSpPr txBox="1"/>
          <p:nvPr/>
        </p:nvSpPr>
        <p:spPr>
          <a:xfrm>
            <a:off x="483300" y="1339375"/>
            <a:ext cx="8349000" cy="127647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300" b="0" i="0" u="none" strike="noStrike" cap="none" dirty="0">
                <a:solidFill>
                  <a:schemeClr val="dk2"/>
                </a:solidFill>
                <a:latin typeface="Arial"/>
                <a:ea typeface="Arial"/>
                <a:cs typeface="Arial"/>
                <a:sym typeface="Arial"/>
              </a:rPr>
              <a:t>Una vez las personas ingresan en prisión, existen una serie de factores </a:t>
            </a:r>
            <a:r>
              <a:rPr lang="en" sz="1300" b="1" i="0" u="none" strike="noStrike" cap="none" dirty="0">
                <a:solidFill>
                  <a:schemeClr val="dk2"/>
                </a:solidFill>
                <a:latin typeface="Arial"/>
                <a:ea typeface="Arial"/>
                <a:cs typeface="Arial"/>
                <a:sym typeface="Arial"/>
              </a:rPr>
              <a:t>vinculados a los propios centros penitenciarios </a:t>
            </a:r>
            <a:r>
              <a:rPr lang="en" sz="1300" i="0" u="none" strike="noStrike" cap="none" dirty="0">
                <a:solidFill>
                  <a:schemeClr val="dk2"/>
                </a:solidFill>
                <a:latin typeface="Arial"/>
                <a:ea typeface="Arial"/>
                <a:cs typeface="Arial"/>
                <a:sym typeface="Arial"/>
              </a:rPr>
              <a:t>y a los </a:t>
            </a:r>
            <a:r>
              <a:rPr lang="en" sz="1300" b="1" i="0" u="none" strike="noStrike" cap="none" dirty="0">
                <a:solidFill>
                  <a:schemeClr val="dk2"/>
                </a:solidFill>
                <a:latin typeface="Arial"/>
                <a:ea typeface="Arial"/>
                <a:cs typeface="Arial"/>
                <a:sym typeface="Arial"/>
              </a:rPr>
              <a:t>comportamientos más comunes entre la población reclusa </a:t>
            </a:r>
            <a:r>
              <a:rPr lang="en" sz="1300" i="0" u="none" strike="noStrike" cap="none" dirty="0">
                <a:solidFill>
                  <a:schemeClr val="dk2"/>
                </a:solidFill>
                <a:latin typeface="Arial"/>
                <a:ea typeface="Arial"/>
                <a:cs typeface="Arial"/>
                <a:sym typeface="Arial"/>
              </a:rPr>
              <a:t>que hacen que las personas reclusas sean más vulnerables a las enfermedades infecciosas. Esto </a:t>
            </a:r>
            <a:r>
              <a:rPr lang="en" sz="1300" b="1" i="0" u="none" strike="noStrike" cap="none" dirty="0">
                <a:solidFill>
                  <a:schemeClr val="dk2"/>
                </a:solidFill>
                <a:latin typeface="Arial"/>
                <a:ea typeface="Arial"/>
                <a:cs typeface="Arial"/>
                <a:sym typeface="Arial"/>
              </a:rPr>
              <a:t>no se aplica a todas las personas internas en un centro penitenciario</a:t>
            </a:r>
            <a:r>
              <a:rPr lang="en" sz="1400" b="0" i="0" u="none" strike="noStrike" cap="none" dirty="0">
                <a:solidFill>
                  <a:schemeClr val="dk2"/>
                </a:solidFill>
                <a:latin typeface="Arial"/>
                <a:ea typeface="Arial"/>
                <a:cs typeface="Arial"/>
                <a:sym typeface="Arial"/>
              </a:rPr>
              <a:t>. </a:t>
            </a:r>
            <a:endParaRPr sz="1400" b="0" i="0" u="none" strike="noStrike" cap="none" dirty="0">
              <a:solidFill>
                <a:schemeClr val="dk2"/>
              </a:solidFill>
              <a:latin typeface="Arial"/>
              <a:ea typeface="Arial"/>
              <a:cs typeface="Arial"/>
              <a:sym typeface="Arial"/>
            </a:endParaRPr>
          </a:p>
        </p:txBody>
      </p:sp>
      <p:sp>
        <p:nvSpPr>
          <p:cNvPr id="266" name="Google Shape;266;p25"/>
          <p:cNvSpPr/>
          <p:nvPr/>
        </p:nvSpPr>
        <p:spPr>
          <a:xfrm>
            <a:off x="3233100" y="2235175"/>
            <a:ext cx="2849400" cy="2832900"/>
          </a:xfrm>
          <a:prstGeom prst="ellipse">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7" name="Google Shape;267;p25"/>
          <p:cNvSpPr txBox="1"/>
          <p:nvPr/>
        </p:nvSpPr>
        <p:spPr>
          <a:xfrm>
            <a:off x="3974700" y="2314213"/>
            <a:ext cx="1366200" cy="36930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dirty="0"/>
              <a:t>En prisión</a:t>
            </a:r>
            <a:endParaRPr sz="1200" b="1" i="0" u="none" strike="noStrike" cap="none" dirty="0">
              <a:solidFill>
                <a:srgbClr val="000000"/>
              </a:solidFill>
              <a:latin typeface="Arial"/>
              <a:ea typeface="Arial"/>
              <a:cs typeface="Arial"/>
              <a:sym typeface="Arial"/>
            </a:endParaRPr>
          </a:p>
        </p:txBody>
      </p:sp>
      <p:sp>
        <p:nvSpPr>
          <p:cNvPr id="268" name="Google Shape;268;p25"/>
          <p:cNvSpPr txBox="1"/>
          <p:nvPr/>
        </p:nvSpPr>
        <p:spPr>
          <a:xfrm>
            <a:off x="3865525" y="2739288"/>
            <a:ext cx="91260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s-ES" sz="700" b="0" i="0" u="none" strike="noStrike" cap="none" dirty="0">
                <a:solidFill>
                  <a:schemeClr val="dk1"/>
                </a:solidFill>
                <a:latin typeface="Arial"/>
                <a:ea typeface="Arial"/>
                <a:cs typeface="Arial"/>
                <a:sym typeface="Arial"/>
              </a:rPr>
              <a:t>Uso de agujas compartidas o sin limpiar</a:t>
            </a:r>
            <a:endParaRPr sz="1400" b="0" i="0" u="none" strike="noStrike" cap="none" dirty="0">
              <a:solidFill>
                <a:srgbClr val="000000"/>
              </a:solidFill>
              <a:latin typeface="Arial"/>
              <a:ea typeface="Arial"/>
              <a:cs typeface="Arial"/>
              <a:sym typeface="Arial"/>
            </a:endParaRPr>
          </a:p>
        </p:txBody>
      </p:sp>
      <p:pic>
        <p:nvPicPr>
          <p:cNvPr id="269" name="Google Shape;269;p25"/>
          <p:cNvPicPr preferRelativeResize="0"/>
          <p:nvPr/>
        </p:nvPicPr>
        <p:blipFill rotWithShape="1">
          <a:blip r:embed="rId3">
            <a:alphaModFix/>
          </a:blip>
          <a:srcRect/>
          <a:stretch/>
        </p:blipFill>
        <p:spPr>
          <a:xfrm>
            <a:off x="3667500" y="2848490"/>
            <a:ext cx="198025" cy="198025"/>
          </a:xfrm>
          <a:prstGeom prst="rect">
            <a:avLst/>
          </a:prstGeom>
          <a:noFill/>
          <a:ln>
            <a:noFill/>
          </a:ln>
        </p:spPr>
      </p:pic>
      <p:sp>
        <p:nvSpPr>
          <p:cNvPr id="270" name="Google Shape;270;p25"/>
          <p:cNvSpPr txBox="1"/>
          <p:nvPr/>
        </p:nvSpPr>
        <p:spPr>
          <a:xfrm>
            <a:off x="5072375" y="3009038"/>
            <a:ext cx="830400" cy="79146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s-ES" sz="700" b="0" i="0" u="none" strike="noStrike" cap="none" dirty="0">
                <a:solidFill>
                  <a:schemeClr val="dk1"/>
                </a:solidFill>
                <a:latin typeface="Arial"/>
                <a:ea typeface="Arial"/>
                <a:cs typeface="Arial"/>
                <a:sym typeface="Arial"/>
              </a:rPr>
              <a:t>Sexo sin protección</a:t>
            </a:r>
            <a:endParaRPr sz="1400" b="0" i="0" u="none" strike="noStrike" cap="none" dirty="0">
              <a:solidFill>
                <a:schemeClr val="dk1"/>
              </a:solidFill>
              <a:latin typeface="Arial"/>
              <a:ea typeface="Arial"/>
              <a:cs typeface="Arial"/>
              <a:sym typeface="Arial"/>
            </a:endParaRPr>
          </a:p>
        </p:txBody>
      </p:sp>
      <p:pic>
        <p:nvPicPr>
          <p:cNvPr id="271" name="Google Shape;271;p25"/>
          <p:cNvPicPr preferRelativeResize="0"/>
          <p:nvPr/>
        </p:nvPicPr>
        <p:blipFill rotWithShape="1">
          <a:blip r:embed="rId4">
            <a:alphaModFix/>
          </a:blip>
          <a:srcRect/>
          <a:stretch/>
        </p:blipFill>
        <p:spPr>
          <a:xfrm>
            <a:off x="4904450" y="3056265"/>
            <a:ext cx="198025" cy="198025"/>
          </a:xfrm>
          <a:prstGeom prst="rect">
            <a:avLst/>
          </a:prstGeom>
          <a:noFill/>
          <a:ln>
            <a:noFill/>
          </a:ln>
        </p:spPr>
      </p:pic>
      <p:sp>
        <p:nvSpPr>
          <p:cNvPr id="272" name="Google Shape;272;p25"/>
          <p:cNvSpPr txBox="1"/>
          <p:nvPr/>
        </p:nvSpPr>
        <p:spPr>
          <a:xfrm>
            <a:off x="3594605" y="3211475"/>
            <a:ext cx="11010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s-ES" sz="700" b="0" i="0" u="none" strike="noStrike" cap="none" dirty="0">
                <a:solidFill>
                  <a:schemeClr val="dk1"/>
                </a:solidFill>
                <a:latin typeface="Arial"/>
                <a:ea typeface="Arial"/>
                <a:cs typeface="Arial"/>
                <a:sym typeface="Arial"/>
              </a:rPr>
              <a:t>Acceso limitado a cuidados sanitarios</a:t>
            </a:r>
            <a:endParaRPr sz="1400" b="0" i="0" u="none" strike="noStrike" cap="none" dirty="0">
              <a:solidFill>
                <a:srgbClr val="000000"/>
              </a:solidFill>
              <a:latin typeface="Arial"/>
              <a:ea typeface="Arial"/>
              <a:cs typeface="Arial"/>
              <a:sym typeface="Arial"/>
            </a:endParaRPr>
          </a:p>
        </p:txBody>
      </p:sp>
      <p:pic>
        <p:nvPicPr>
          <p:cNvPr id="273" name="Google Shape;273;p25"/>
          <p:cNvPicPr preferRelativeResize="0"/>
          <p:nvPr/>
        </p:nvPicPr>
        <p:blipFill rotWithShape="1">
          <a:blip r:embed="rId5">
            <a:alphaModFix/>
          </a:blip>
          <a:srcRect/>
          <a:stretch/>
        </p:blipFill>
        <p:spPr>
          <a:xfrm>
            <a:off x="3503575" y="3320663"/>
            <a:ext cx="198025" cy="198025"/>
          </a:xfrm>
          <a:prstGeom prst="rect">
            <a:avLst/>
          </a:prstGeom>
          <a:noFill/>
          <a:ln>
            <a:noFill/>
          </a:ln>
        </p:spPr>
      </p:pic>
      <p:sp>
        <p:nvSpPr>
          <p:cNvPr id="274" name="Google Shape;274;p25"/>
          <p:cNvSpPr txBox="1"/>
          <p:nvPr/>
        </p:nvSpPr>
        <p:spPr>
          <a:xfrm>
            <a:off x="4799317" y="3370747"/>
            <a:ext cx="1404000" cy="66758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s-ES" sz="700" b="0" i="0" u="none" strike="noStrike" cap="none" dirty="0">
                <a:solidFill>
                  <a:schemeClr val="dk1"/>
                </a:solidFill>
                <a:latin typeface="Arial"/>
                <a:ea typeface="Arial"/>
                <a:cs typeface="Arial"/>
                <a:sym typeface="Arial"/>
              </a:rPr>
              <a:t>Alta rotación de personas</a:t>
            </a:r>
            <a:endParaRPr sz="1400" b="0" i="0" u="none" strike="noStrike" cap="none" dirty="0">
              <a:solidFill>
                <a:srgbClr val="000000"/>
              </a:solidFill>
              <a:latin typeface="Arial"/>
              <a:ea typeface="Arial"/>
              <a:cs typeface="Arial"/>
              <a:sym typeface="Arial"/>
            </a:endParaRPr>
          </a:p>
        </p:txBody>
      </p:sp>
      <p:sp>
        <p:nvSpPr>
          <p:cNvPr id="275" name="Google Shape;275;p25"/>
          <p:cNvSpPr txBox="1"/>
          <p:nvPr/>
        </p:nvSpPr>
        <p:spPr>
          <a:xfrm>
            <a:off x="3815392" y="3562462"/>
            <a:ext cx="912600" cy="91534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s-ES" sz="700" b="0" i="0" u="none" strike="noStrike" cap="none" dirty="0">
                <a:solidFill>
                  <a:schemeClr val="dk1"/>
                </a:solidFill>
                <a:latin typeface="Arial"/>
                <a:ea typeface="Arial"/>
                <a:cs typeface="Arial"/>
                <a:sym typeface="Arial"/>
              </a:rPr>
              <a:t>Acceso limitado a educación sanitaria</a:t>
            </a:r>
            <a:endParaRPr sz="1400" b="0" i="0" u="none" strike="noStrike" cap="none" dirty="0">
              <a:solidFill>
                <a:srgbClr val="000000"/>
              </a:solidFill>
              <a:latin typeface="Arial"/>
              <a:ea typeface="Arial"/>
              <a:cs typeface="Arial"/>
              <a:sym typeface="Arial"/>
            </a:endParaRPr>
          </a:p>
        </p:txBody>
      </p:sp>
      <p:pic>
        <p:nvPicPr>
          <p:cNvPr id="276" name="Google Shape;276;p25"/>
          <p:cNvPicPr preferRelativeResize="0"/>
          <p:nvPr/>
        </p:nvPicPr>
        <p:blipFill rotWithShape="1">
          <a:blip r:embed="rId6">
            <a:alphaModFix/>
          </a:blip>
          <a:srcRect/>
          <a:stretch/>
        </p:blipFill>
        <p:spPr>
          <a:xfrm>
            <a:off x="3575550" y="3771313"/>
            <a:ext cx="254975" cy="254975"/>
          </a:xfrm>
          <a:prstGeom prst="rect">
            <a:avLst/>
          </a:prstGeom>
          <a:noFill/>
          <a:ln>
            <a:noFill/>
          </a:ln>
        </p:spPr>
      </p:pic>
      <p:pic>
        <p:nvPicPr>
          <p:cNvPr id="277" name="Google Shape;277;p25"/>
          <p:cNvPicPr preferRelativeResize="0"/>
          <p:nvPr/>
        </p:nvPicPr>
        <p:blipFill rotWithShape="1">
          <a:blip r:embed="rId7">
            <a:alphaModFix/>
          </a:blip>
          <a:srcRect/>
          <a:stretch/>
        </p:blipFill>
        <p:spPr>
          <a:xfrm>
            <a:off x="4781850" y="4250450"/>
            <a:ext cx="254975" cy="254975"/>
          </a:xfrm>
          <a:prstGeom prst="rect">
            <a:avLst/>
          </a:prstGeom>
          <a:noFill/>
          <a:ln>
            <a:noFill/>
          </a:ln>
        </p:spPr>
      </p:pic>
      <p:sp>
        <p:nvSpPr>
          <p:cNvPr id="278" name="Google Shape;278;p25"/>
          <p:cNvSpPr txBox="1"/>
          <p:nvPr/>
        </p:nvSpPr>
        <p:spPr>
          <a:xfrm>
            <a:off x="4927867" y="4075273"/>
            <a:ext cx="77190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s-ES" sz="700" b="0" i="0" u="none" strike="noStrike" cap="none" dirty="0">
                <a:solidFill>
                  <a:schemeClr val="dk1"/>
                </a:solidFill>
                <a:latin typeface="Arial"/>
                <a:ea typeface="Arial"/>
                <a:cs typeface="Arial"/>
                <a:sym typeface="Arial"/>
              </a:rPr>
              <a:t>Consumo de drogas adulteradas</a:t>
            </a:r>
            <a:endParaRPr sz="1400" b="0" i="0" u="none" strike="noStrike" cap="none" dirty="0">
              <a:solidFill>
                <a:srgbClr val="000000"/>
              </a:solidFill>
              <a:latin typeface="Arial"/>
              <a:ea typeface="Arial"/>
              <a:cs typeface="Arial"/>
              <a:sym typeface="Arial"/>
            </a:endParaRPr>
          </a:p>
        </p:txBody>
      </p:sp>
      <p:sp>
        <p:nvSpPr>
          <p:cNvPr id="279" name="Google Shape;279;p25"/>
          <p:cNvSpPr txBox="1"/>
          <p:nvPr/>
        </p:nvSpPr>
        <p:spPr>
          <a:xfrm>
            <a:off x="3794430" y="4055617"/>
            <a:ext cx="1101000" cy="85122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900"/>
              </a:spcBef>
              <a:spcAft>
                <a:spcPts val="1400"/>
              </a:spcAft>
              <a:buClr>
                <a:srgbClr val="000000"/>
              </a:buClr>
              <a:buSzPts val="700"/>
              <a:buFont typeface="Arial"/>
              <a:buNone/>
            </a:pPr>
            <a:r>
              <a:rPr lang="es-ES" sz="700" b="0" i="0" u="none" strike="noStrike" cap="none" dirty="0">
                <a:solidFill>
                  <a:schemeClr val="dk1"/>
                </a:solidFill>
                <a:latin typeface="Arial"/>
                <a:ea typeface="Arial"/>
                <a:cs typeface="Arial"/>
                <a:sym typeface="Arial"/>
              </a:rPr>
              <a:t>Uso compartido de celdas, duchas y aseos</a:t>
            </a:r>
            <a:endParaRPr sz="1400" b="0" i="0" u="none" strike="noStrike" cap="none" dirty="0">
              <a:solidFill>
                <a:srgbClr val="000000"/>
              </a:solidFill>
              <a:latin typeface="Arial"/>
              <a:ea typeface="Arial"/>
              <a:cs typeface="Arial"/>
              <a:sym typeface="Arial"/>
            </a:endParaRPr>
          </a:p>
        </p:txBody>
      </p:sp>
      <p:pic>
        <p:nvPicPr>
          <p:cNvPr id="280" name="Google Shape;280;p25"/>
          <p:cNvPicPr preferRelativeResize="0"/>
          <p:nvPr/>
        </p:nvPicPr>
        <p:blipFill rotWithShape="1">
          <a:blip r:embed="rId8">
            <a:alphaModFix/>
          </a:blip>
          <a:srcRect/>
          <a:stretch/>
        </p:blipFill>
        <p:spPr>
          <a:xfrm>
            <a:off x="3639025" y="4250438"/>
            <a:ext cx="254975" cy="254975"/>
          </a:xfrm>
          <a:prstGeom prst="rect">
            <a:avLst/>
          </a:prstGeom>
          <a:noFill/>
          <a:ln>
            <a:noFill/>
          </a:ln>
        </p:spPr>
      </p:pic>
      <p:pic>
        <p:nvPicPr>
          <p:cNvPr id="281" name="Google Shape;281;p25"/>
          <p:cNvPicPr preferRelativeResize="0"/>
          <p:nvPr/>
        </p:nvPicPr>
        <p:blipFill rotWithShape="1">
          <a:blip r:embed="rId9">
            <a:alphaModFix/>
          </a:blip>
          <a:srcRect/>
          <a:stretch/>
        </p:blipFill>
        <p:spPr>
          <a:xfrm>
            <a:off x="4714650" y="3410441"/>
            <a:ext cx="254975" cy="254967"/>
          </a:xfrm>
          <a:prstGeom prst="rect">
            <a:avLst/>
          </a:prstGeom>
          <a:noFill/>
          <a:ln>
            <a:noFill/>
          </a:ln>
        </p:spPr>
      </p:pic>
      <p:pic>
        <p:nvPicPr>
          <p:cNvPr id="282" name="Google Shape;282;p25"/>
          <p:cNvPicPr preferRelativeResize="0"/>
          <p:nvPr/>
        </p:nvPicPr>
        <p:blipFill rotWithShape="1">
          <a:blip r:embed="rId10">
            <a:alphaModFix/>
          </a:blip>
          <a:srcRect/>
          <a:stretch/>
        </p:blipFill>
        <p:spPr>
          <a:xfrm>
            <a:off x="4828258" y="2683533"/>
            <a:ext cx="254975" cy="254967"/>
          </a:xfrm>
          <a:prstGeom prst="rect">
            <a:avLst/>
          </a:prstGeom>
          <a:noFill/>
          <a:ln>
            <a:noFill/>
          </a:ln>
        </p:spPr>
      </p:pic>
      <p:sp>
        <p:nvSpPr>
          <p:cNvPr id="283" name="Google Shape;283;p25"/>
          <p:cNvSpPr txBox="1"/>
          <p:nvPr/>
        </p:nvSpPr>
        <p:spPr>
          <a:xfrm>
            <a:off x="5052445" y="2605080"/>
            <a:ext cx="830400" cy="6675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s-ES" sz="700" b="0" i="0" u="none" strike="noStrike" cap="none" dirty="0">
                <a:solidFill>
                  <a:schemeClr val="dk1"/>
                </a:solidFill>
                <a:latin typeface="Arial"/>
                <a:ea typeface="Arial"/>
                <a:cs typeface="Arial"/>
                <a:sym typeface="Arial"/>
              </a:rPr>
              <a:t>Superpoblación</a:t>
            </a:r>
            <a:endParaRPr sz="1400" b="0" i="0" u="none" strike="noStrike" cap="none" dirty="0">
              <a:solidFill>
                <a:schemeClr val="dk1"/>
              </a:solidFill>
              <a:latin typeface="Arial"/>
              <a:ea typeface="Arial"/>
              <a:cs typeface="Arial"/>
              <a:sym typeface="Arial"/>
            </a:endParaRPr>
          </a:p>
        </p:txBody>
      </p:sp>
      <p:pic>
        <p:nvPicPr>
          <p:cNvPr id="284" name="Google Shape;284;p25"/>
          <p:cNvPicPr preferRelativeResize="0"/>
          <p:nvPr/>
        </p:nvPicPr>
        <p:blipFill rotWithShape="1">
          <a:blip r:embed="rId11">
            <a:alphaModFix/>
          </a:blip>
          <a:srcRect/>
          <a:stretch/>
        </p:blipFill>
        <p:spPr>
          <a:xfrm>
            <a:off x="3922475" y="4586116"/>
            <a:ext cx="254975" cy="254967"/>
          </a:xfrm>
          <a:prstGeom prst="rect">
            <a:avLst/>
          </a:prstGeom>
          <a:noFill/>
          <a:ln>
            <a:noFill/>
          </a:ln>
        </p:spPr>
      </p:pic>
      <p:sp>
        <p:nvSpPr>
          <p:cNvPr id="285" name="Google Shape;285;p25"/>
          <p:cNvSpPr txBox="1"/>
          <p:nvPr/>
        </p:nvSpPr>
        <p:spPr>
          <a:xfrm>
            <a:off x="4056358" y="4411730"/>
            <a:ext cx="7719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s-ES" sz="700" b="0" i="0" u="none" strike="noStrike" cap="none" dirty="0">
                <a:solidFill>
                  <a:schemeClr val="dk1"/>
                </a:solidFill>
                <a:latin typeface="Arial"/>
                <a:ea typeface="Arial"/>
                <a:cs typeface="Arial"/>
                <a:sym typeface="Arial"/>
              </a:rPr>
              <a:t>Higiene deficiente</a:t>
            </a:r>
            <a:endParaRPr sz="1400" b="0" i="0" u="none" strike="noStrike" cap="none" dirty="0">
              <a:solidFill>
                <a:srgbClr val="000000"/>
              </a:solidFill>
              <a:latin typeface="Arial"/>
              <a:ea typeface="Arial"/>
              <a:cs typeface="Arial"/>
              <a:sym typeface="Arial"/>
            </a:endParaRPr>
          </a:p>
        </p:txBody>
      </p:sp>
      <p:pic>
        <p:nvPicPr>
          <p:cNvPr id="286" name="Google Shape;286;p25"/>
          <p:cNvPicPr preferRelativeResize="0"/>
          <p:nvPr/>
        </p:nvPicPr>
        <p:blipFill rotWithShape="1">
          <a:blip r:embed="rId12">
            <a:alphaModFix/>
          </a:blip>
          <a:srcRect/>
          <a:stretch/>
        </p:blipFill>
        <p:spPr>
          <a:xfrm>
            <a:off x="4781850" y="3817058"/>
            <a:ext cx="254975" cy="254975"/>
          </a:xfrm>
          <a:prstGeom prst="rect">
            <a:avLst/>
          </a:prstGeom>
          <a:noFill/>
          <a:ln>
            <a:noFill/>
          </a:ln>
        </p:spPr>
      </p:pic>
      <p:sp>
        <p:nvSpPr>
          <p:cNvPr id="287" name="Google Shape;287;p25"/>
          <p:cNvSpPr txBox="1"/>
          <p:nvPr/>
        </p:nvSpPr>
        <p:spPr>
          <a:xfrm>
            <a:off x="4880556" y="3696270"/>
            <a:ext cx="10161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s-ES" sz="700" b="0" i="0" u="none" strike="noStrike" cap="none" dirty="0">
                <a:solidFill>
                  <a:schemeClr val="dk1"/>
                </a:solidFill>
                <a:latin typeface="Arial"/>
                <a:ea typeface="Arial"/>
                <a:cs typeface="Arial"/>
                <a:sym typeface="Arial"/>
              </a:rPr>
              <a:t>Ventilación deficiente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91"/>
        <p:cNvGrpSpPr/>
        <p:nvPr/>
      </p:nvGrpSpPr>
      <p:grpSpPr>
        <a:xfrm>
          <a:off x="0" y="0"/>
          <a:ext cx="0" cy="0"/>
          <a:chOff x="0" y="0"/>
          <a:chExt cx="0" cy="0"/>
        </a:xfrm>
      </p:grpSpPr>
      <p:sp>
        <p:nvSpPr>
          <p:cNvPr id="292" name="Google Shape;292;p26"/>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293" name="Google Shape;293;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s-ES" b="1" noProof="0" dirty="0"/>
              <a:t>Capítulo 1. Por qué las enfermedades infecciosas son importantes en los centros penitenciarios (en prisión)</a:t>
            </a:r>
          </a:p>
          <a:p>
            <a:pPr marL="0" lvl="0" indent="0" algn="l" rtl="0">
              <a:lnSpc>
                <a:spcPct val="100000"/>
              </a:lnSpc>
              <a:spcBef>
                <a:spcPts val="0"/>
              </a:spcBef>
              <a:spcAft>
                <a:spcPts val="0"/>
              </a:spcAft>
              <a:buSzPct val="111111"/>
              <a:buNone/>
            </a:pPr>
            <a:endParaRPr lang="es-ES" b="1" noProof="0" dirty="0"/>
          </a:p>
        </p:txBody>
      </p:sp>
      <p:sp>
        <p:nvSpPr>
          <p:cNvPr id="294" name="Google Shape;294;p26"/>
          <p:cNvSpPr txBox="1"/>
          <p:nvPr/>
        </p:nvSpPr>
        <p:spPr>
          <a:xfrm>
            <a:off x="483300" y="1339375"/>
            <a:ext cx="8349000" cy="108180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dirty="0">
                <a:solidFill>
                  <a:schemeClr val="dk2"/>
                </a:solidFill>
                <a:latin typeface="Arial"/>
                <a:ea typeface="Arial"/>
                <a:cs typeface="Arial"/>
                <a:sym typeface="Arial"/>
              </a:rPr>
              <a:t>Las siguientes circunstancias o comportamientos hacen que las personas reclusas sean más vulnerables a las </a:t>
            </a:r>
            <a:r>
              <a:rPr lang="en" sz="1400" b="0" i="0" u="none" strike="noStrike" cap="none">
                <a:solidFill>
                  <a:schemeClr val="dk2"/>
                </a:solidFill>
                <a:latin typeface="Arial"/>
                <a:ea typeface="Arial"/>
                <a:cs typeface="Arial"/>
                <a:sym typeface="Arial"/>
              </a:rPr>
              <a:t>enfermedades infecciosas, </a:t>
            </a:r>
            <a:r>
              <a:rPr lang="en" sz="1400" b="0" i="0" u="none" strike="noStrike" cap="none" dirty="0">
                <a:solidFill>
                  <a:schemeClr val="dk2"/>
                </a:solidFill>
                <a:latin typeface="Arial"/>
                <a:ea typeface="Arial"/>
                <a:cs typeface="Arial"/>
                <a:sym typeface="Arial"/>
              </a:rPr>
              <a:t>también una </a:t>
            </a:r>
            <a:r>
              <a:rPr lang="en" sz="1400" b="0" i="0" u="none" strike="noStrike" cap="none">
                <a:solidFill>
                  <a:schemeClr val="dk2"/>
                </a:solidFill>
                <a:latin typeface="Arial"/>
                <a:ea typeface="Arial"/>
                <a:cs typeface="Arial"/>
                <a:sym typeface="Arial"/>
              </a:rPr>
              <a:t>vez que ingresan </a:t>
            </a:r>
            <a:r>
              <a:rPr lang="en" sz="1400" b="0" i="0" u="none" strike="noStrike" cap="none" dirty="0">
                <a:solidFill>
                  <a:schemeClr val="dk2"/>
                </a:solidFill>
                <a:latin typeface="Arial"/>
                <a:ea typeface="Arial"/>
                <a:cs typeface="Arial"/>
                <a:sym typeface="Arial"/>
              </a:rPr>
              <a:t>en prisión. A continuación se explican brevemente las razones:</a:t>
            </a:r>
            <a:endParaRPr sz="1400" b="0" i="0" u="none" strike="noStrike" cap="none" dirty="0">
              <a:solidFill>
                <a:schemeClr val="dk2"/>
              </a:solidFill>
              <a:latin typeface="Arial"/>
              <a:ea typeface="Arial"/>
              <a:cs typeface="Arial"/>
              <a:sym typeface="Arial"/>
            </a:endParaRPr>
          </a:p>
        </p:txBody>
      </p:sp>
      <p:sp>
        <p:nvSpPr>
          <p:cNvPr id="295" name="Google Shape;295;p26"/>
          <p:cNvSpPr txBox="1"/>
          <p:nvPr/>
        </p:nvSpPr>
        <p:spPr>
          <a:xfrm>
            <a:off x="311700" y="3206400"/>
            <a:ext cx="2010600" cy="218787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s-ES" sz="950" b="1" i="0" u="none" strike="noStrike" cap="none" dirty="0">
                <a:solidFill>
                  <a:schemeClr val="dk2"/>
                </a:solidFill>
                <a:latin typeface="Arial"/>
                <a:ea typeface="Arial"/>
                <a:cs typeface="Arial"/>
                <a:sym typeface="Arial"/>
              </a:rPr>
              <a:t>Ventilación deficiente</a:t>
            </a:r>
            <a:r>
              <a:rPr lang="en" sz="950" b="1" i="0" u="none" strike="noStrike" cap="none" dirty="0">
                <a:solidFill>
                  <a:schemeClr val="dk2"/>
                </a:solidFill>
                <a:latin typeface="Arial"/>
                <a:ea typeface="Arial"/>
                <a:cs typeface="Arial"/>
                <a:sym typeface="Arial"/>
              </a:rPr>
              <a:t>: </a:t>
            </a:r>
            <a:r>
              <a:rPr lang="en" sz="950" i="0" u="none" strike="noStrike" cap="none" dirty="0">
                <a:solidFill>
                  <a:schemeClr val="dk2"/>
                </a:solidFill>
                <a:latin typeface="Arial"/>
                <a:ea typeface="Arial"/>
                <a:cs typeface="Arial"/>
                <a:sym typeface="Arial"/>
              </a:rPr>
              <a:t>a menudo las cárceles son edificios antiguos con pocas ventanas que puedan abrir</a:t>
            </a:r>
            <a:r>
              <a:rPr lang="en" sz="950" dirty="0">
                <a:solidFill>
                  <a:schemeClr val="dk2"/>
                </a:solidFill>
              </a:rPr>
              <a:t>se para permitir que el aire circule y se renueve. Ello hace que las enfermedades infecciosas que se transmiten por vía aérea, como la </a:t>
            </a:r>
            <a:r>
              <a:rPr lang="en" sz="950" b="0" i="0" u="none" strike="noStrike" cap="none" dirty="0">
                <a:solidFill>
                  <a:schemeClr val="dk2"/>
                </a:solidFill>
                <a:latin typeface="Arial"/>
                <a:ea typeface="Arial"/>
                <a:cs typeface="Arial"/>
                <a:sym typeface="Arial"/>
              </a:rPr>
              <a:t>COVID-19 o la g</a:t>
            </a:r>
            <a:r>
              <a:rPr lang="es-ES" sz="950" b="0" i="0" u="none" strike="noStrike" cap="none" dirty="0">
                <a:solidFill>
                  <a:schemeClr val="dk2"/>
                </a:solidFill>
                <a:latin typeface="Arial"/>
                <a:ea typeface="Arial"/>
                <a:cs typeface="Arial"/>
                <a:sym typeface="Arial"/>
              </a:rPr>
              <a:t>ripe (influenza)</a:t>
            </a:r>
            <a:r>
              <a:rPr lang="en" sz="950" b="0" i="0" u="none" strike="noStrike" cap="none" dirty="0">
                <a:solidFill>
                  <a:schemeClr val="dk2"/>
                </a:solidFill>
                <a:latin typeface="Arial"/>
                <a:ea typeface="Arial"/>
                <a:cs typeface="Arial"/>
                <a:sym typeface="Arial"/>
              </a:rPr>
              <a:t>, </a:t>
            </a:r>
            <a:r>
              <a:rPr lang="en" sz="950" dirty="0">
                <a:solidFill>
                  <a:schemeClr val="dk2"/>
                </a:solidFill>
              </a:rPr>
              <a:t>se propaguen en las prisiones de forma más fácil y rápida</a:t>
            </a:r>
            <a:r>
              <a:rPr lang="en" sz="950" b="0" i="0" u="none" strike="noStrike" cap="none" dirty="0">
                <a:solidFill>
                  <a:schemeClr val="dk2"/>
                </a:solidFill>
                <a:latin typeface="Arial"/>
                <a:ea typeface="Arial"/>
                <a:cs typeface="Arial"/>
                <a:sym typeface="Arial"/>
              </a:rPr>
              <a:t>. </a:t>
            </a:r>
            <a:endParaRPr sz="950" b="0" i="0" u="none" strike="noStrike" cap="none" dirty="0">
              <a:solidFill>
                <a:schemeClr val="dk2"/>
              </a:solidFill>
              <a:latin typeface="Arial"/>
              <a:ea typeface="Arial"/>
              <a:cs typeface="Arial"/>
              <a:sym typeface="Arial"/>
            </a:endParaRPr>
          </a:p>
        </p:txBody>
      </p:sp>
      <p:sp>
        <p:nvSpPr>
          <p:cNvPr id="296" name="Google Shape;296;p26"/>
          <p:cNvSpPr txBox="1"/>
          <p:nvPr/>
        </p:nvSpPr>
        <p:spPr>
          <a:xfrm>
            <a:off x="5159525" y="3283413"/>
            <a:ext cx="1805400" cy="175429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s-ES" sz="1000" b="1" i="0" u="none" strike="noStrike" cap="none" dirty="0">
                <a:solidFill>
                  <a:schemeClr val="dk2"/>
                </a:solidFill>
                <a:latin typeface="Arial"/>
                <a:ea typeface="Arial"/>
                <a:cs typeface="Arial"/>
                <a:sym typeface="Arial"/>
              </a:rPr>
              <a:t>Superpoblación</a:t>
            </a:r>
            <a:r>
              <a:rPr lang="en" sz="1000" b="1" i="0" u="none" strike="noStrike" cap="none" dirty="0">
                <a:solidFill>
                  <a:schemeClr val="dk2"/>
                </a:solidFill>
                <a:latin typeface="Arial"/>
                <a:ea typeface="Arial"/>
                <a:cs typeface="Arial"/>
                <a:sym typeface="Arial"/>
              </a:rPr>
              <a:t>: </a:t>
            </a:r>
            <a:r>
              <a:rPr lang="en" sz="1000" i="0" u="none" strike="noStrike" cap="none" dirty="0">
                <a:solidFill>
                  <a:schemeClr val="dk2"/>
                </a:solidFill>
                <a:latin typeface="Arial"/>
                <a:ea typeface="Arial"/>
                <a:cs typeface="Arial"/>
                <a:sym typeface="Arial"/>
              </a:rPr>
              <a:t>en general, l</a:t>
            </a:r>
            <a:r>
              <a:rPr lang="en" sz="1000" dirty="0">
                <a:solidFill>
                  <a:schemeClr val="dk2"/>
                </a:solidFill>
              </a:rPr>
              <a:t>os centros penitenciarios albergan a muchas personas. Esta elevada densidad de problación facilita el contagio de enfermedades infecciosas entre personas</a:t>
            </a:r>
            <a:r>
              <a:rPr lang="en" sz="1000" b="0" i="0" u="none" strike="noStrike" cap="none" dirty="0">
                <a:solidFill>
                  <a:schemeClr val="dk2"/>
                </a:solidFill>
                <a:latin typeface="Arial"/>
                <a:ea typeface="Arial"/>
                <a:cs typeface="Arial"/>
                <a:sym typeface="Arial"/>
              </a:rPr>
              <a:t>. </a:t>
            </a:r>
            <a:endParaRPr sz="1000" b="0" i="0" u="none" strike="noStrike" cap="none" dirty="0">
              <a:solidFill>
                <a:schemeClr val="dk2"/>
              </a:solidFill>
              <a:latin typeface="Arial"/>
              <a:ea typeface="Arial"/>
              <a:cs typeface="Arial"/>
              <a:sym typeface="Arial"/>
            </a:endParaRPr>
          </a:p>
        </p:txBody>
      </p:sp>
      <p:pic>
        <p:nvPicPr>
          <p:cNvPr id="297" name="Google Shape;297;p26"/>
          <p:cNvPicPr preferRelativeResize="0"/>
          <p:nvPr/>
        </p:nvPicPr>
        <p:blipFill rotWithShape="1">
          <a:blip r:embed="rId3">
            <a:alphaModFix/>
          </a:blip>
          <a:srcRect/>
          <a:stretch/>
        </p:blipFill>
        <p:spPr>
          <a:xfrm>
            <a:off x="5668212" y="2468700"/>
            <a:ext cx="788026" cy="788026"/>
          </a:xfrm>
          <a:prstGeom prst="rect">
            <a:avLst/>
          </a:prstGeom>
          <a:noFill/>
          <a:ln>
            <a:noFill/>
          </a:ln>
        </p:spPr>
      </p:pic>
      <p:sp>
        <p:nvSpPr>
          <p:cNvPr id="298" name="Google Shape;298;p26"/>
          <p:cNvSpPr txBox="1"/>
          <p:nvPr/>
        </p:nvSpPr>
        <p:spPr>
          <a:xfrm>
            <a:off x="7123300" y="3283413"/>
            <a:ext cx="1805400" cy="19312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s-ES" sz="1000" b="1" i="0" u="none" strike="noStrike" cap="none" dirty="0">
                <a:solidFill>
                  <a:schemeClr val="dk2"/>
                </a:solidFill>
                <a:latin typeface="Arial"/>
                <a:ea typeface="Arial"/>
                <a:cs typeface="Arial"/>
                <a:sym typeface="Arial"/>
              </a:rPr>
              <a:t>Uso compartido de celdas, duchas y aseos</a:t>
            </a:r>
            <a:r>
              <a:rPr lang="en" sz="1000" b="1" i="0" u="none" strike="noStrike" cap="none" dirty="0">
                <a:solidFill>
                  <a:schemeClr val="dk2"/>
                </a:solidFill>
                <a:latin typeface="Arial"/>
                <a:ea typeface="Arial"/>
                <a:cs typeface="Arial"/>
                <a:sym typeface="Arial"/>
              </a:rPr>
              <a:t>: </a:t>
            </a:r>
            <a:r>
              <a:rPr lang="en" sz="1000" dirty="0">
                <a:solidFill>
                  <a:schemeClr val="dk2"/>
                </a:solidFill>
              </a:rPr>
              <a:t>las enfermedades infecciosas se propagan fácilmente entre las personas que comparten los mismos espacios, o que tocan las mismas superficies sin limpiarlas previamente</a:t>
            </a:r>
            <a:r>
              <a:rPr lang="en" sz="1000" b="0" i="0" u="none" strike="noStrike" cap="none" dirty="0">
                <a:solidFill>
                  <a:schemeClr val="dk2"/>
                </a:solidFill>
                <a:latin typeface="Arial"/>
                <a:ea typeface="Arial"/>
                <a:cs typeface="Arial"/>
                <a:sym typeface="Arial"/>
              </a:rPr>
              <a:t>.  </a:t>
            </a:r>
            <a:endParaRPr sz="1000" b="0" i="0" u="none" strike="noStrike" cap="none" dirty="0">
              <a:solidFill>
                <a:schemeClr val="dk2"/>
              </a:solidFill>
              <a:latin typeface="Arial"/>
              <a:ea typeface="Arial"/>
              <a:cs typeface="Arial"/>
              <a:sym typeface="Arial"/>
            </a:endParaRPr>
          </a:p>
        </p:txBody>
      </p:sp>
      <p:pic>
        <p:nvPicPr>
          <p:cNvPr id="299" name="Google Shape;299;p26"/>
          <p:cNvPicPr preferRelativeResize="0"/>
          <p:nvPr/>
        </p:nvPicPr>
        <p:blipFill rotWithShape="1">
          <a:blip r:embed="rId4">
            <a:alphaModFix/>
          </a:blip>
          <a:srcRect/>
          <a:stretch/>
        </p:blipFill>
        <p:spPr>
          <a:xfrm>
            <a:off x="7663425" y="2468700"/>
            <a:ext cx="725149" cy="725149"/>
          </a:xfrm>
          <a:prstGeom prst="rect">
            <a:avLst/>
          </a:prstGeom>
          <a:noFill/>
          <a:ln>
            <a:noFill/>
          </a:ln>
        </p:spPr>
      </p:pic>
      <p:pic>
        <p:nvPicPr>
          <p:cNvPr id="300" name="Google Shape;300;p26"/>
          <p:cNvPicPr preferRelativeResize="0"/>
          <p:nvPr/>
        </p:nvPicPr>
        <p:blipFill rotWithShape="1">
          <a:blip r:embed="rId5">
            <a:alphaModFix/>
          </a:blip>
          <a:srcRect/>
          <a:stretch/>
        </p:blipFill>
        <p:spPr>
          <a:xfrm>
            <a:off x="3384750" y="2420613"/>
            <a:ext cx="821325" cy="821325"/>
          </a:xfrm>
          <a:prstGeom prst="rect">
            <a:avLst/>
          </a:prstGeom>
          <a:noFill/>
          <a:ln>
            <a:noFill/>
          </a:ln>
        </p:spPr>
      </p:pic>
      <p:sp>
        <p:nvSpPr>
          <p:cNvPr id="301" name="Google Shape;301;p26"/>
          <p:cNvSpPr txBox="1"/>
          <p:nvPr/>
        </p:nvSpPr>
        <p:spPr>
          <a:xfrm>
            <a:off x="2381693" y="3241925"/>
            <a:ext cx="2777831" cy="218787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s-ES" sz="950" b="1" i="0" u="none" strike="noStrike" cap="none" dirty="0">
                <a:solidFill>
                  <a:schemeClr val="dk2"/>
                </a:solidFill>
                <a:latin typeface="Arial"/>
                <a:ea typeface="Arial"/>
                <a:cs typeface="Arial"/>
                <a:sym typeface="Arial"/>
              </a:rPr>
              <a:t>Higiene deficiente</a:t>
            </a:r>
            <a:r>
              <a:rPr lang="en" sz="950" b="1" i="0" u="none" strike="noStrike" cap="none" dirty="0">
                <a:solidFill>
                  <a:schemeClr val="dk2"/>
                </a:solidFill>
                <a:latin typeface="Arial"/>
                <a:ea typeface="Arial"/>
                <a:cs typeface="Arial"/>
                <a:sym typeface="Arial"/>
              </a:rPr>
              <a:t>: </a:t>
            </a:r>
            <a:r>
              <a:rPr lang="en" sz="950" dirty="0">
                <a:solidFill>
                  <a:schemeClr val="dk2"/>
                </a:solidFill>
              </a:rPr>
              <a:t>los productos de limpieza no siempre están a disposición de las personas reclusas, por miedo a que se autolesionen. Sin embargo, todas las personas reclusas deberían tener acceso a estos productos de forma controlada. Además, en algunos centros penitenciarios las personas reclusas no tienen acceso a instalaciones adecuadas, como aseos, dentro de sus celdas</a:t>
            </a:r>
            <a:r>
              <a:rPr lang="en" sz="950" b="0" i="0" u="none" strike="noStrike" cap="none" dirty="0">
                <a:solidFill>
                  <a:schemeClr val="dk2"/>
                </a:solidFill>
                <a:latin typeface="Arial"/>
                <a:ea typeface="Arial"/>
                <a:cs typeface="Arial"/>
                <a:sym typeface="Arial"/>
              </a:rPr>
              <a:t>. Ambas causas hacen que el nivel de higiene en las celdas de las cárceles sea escaso. </a:t>
            </a:r>
            <a:endParaRPr sz="950" b="0" i="0" u="none" strike="noStrike" cap="none" dirty="0">
              <a:solidFill>
                <a:schemeClr val="dk2"/>
              </a:solidFill>
              <a:latin typeface="Arial"/>
              <a:ea typeface="Arial"/>
              <a:cs typeface="Arial"/>
              <a:sym typeface="Arial"/>
            </a:endParaRPr>
          </a:p>
        </p:txBody>
      </p:sp>
      <p:pic>
        <p:nvPicPr>
          <p:cNvPr id="302" name="Google Shape;302;p26"/>
          <p:cNvPicPr preferRelativeResize="0"/>
          <p:nvPr/>
        </p:nvPicPr>
        <p:blipFill rotWithShape="1">
          <a:blip r:embed="rId6">
            <a:alphaModFix/>
          </a:blip>
          <a:srcRect/>
          <a:stretch/>
        </p:blipFill>
        <p:spPr>
          <a:xfrm>
            <a:off x="994575" y="2487987"/>
            <a:ext cx="686575" cy="6865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06"/>
        <p:cNvGrpSpPr/>
        <p:nvPr/>
      </p:nvGrpSpPr>
      <p:grpSpPr>
        <a:xfrm>
          <a:off x="0" y="0"/>
          <a:ext cx="0" cy="0"/>
          <a:chOff x="0" y="0"/>
          <a:chExt cx="0" cy="0"/>
        </a:xfrm>
      </p:grpSpPr>
      <p:sp>
        <p:nvSpPr>
          <p:cNvPr id="307" name="Google Shape;307;p27"/>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308" name="Google Shape;308;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s-ES" b="1" noProof="0" dirty="0"/>
              <a:t>Capítulo 1. Por qué las enfermedades infecciosas son importantes en los centros penitenciarios (en prisión)</a:t>
            </a:r>
          </a:p>
          <a:p>
            <a:pPr marL="0" lvl="0" indent="0" algn="l" rtl="0">
              <a:lnSpc>
                <a:spcPct val="100000"/>
              </a:lnSpc>
              <a:spcBef>
                <a:spcPts val="0"/>
              </a:spcBef>
              <a:spcAft>
                <a:spcPts val="0"/>
              </a:spcAft>
              <a:buSzPct val="111111"/>
              <a:buNone/>
            </a:pPr>
            <a:endParaRPr lang="es-ES" b="1" noProof="0" dirty="0"/>
          </a:p>
        </p:txBody>
      </p:sp>
      <p:pic>
        <p:nvPicPr>
          <p:cNvPr id="309" name="Google Shape;309;p27"/>
          <p:cNvPicPr preferRelativeResize="0"/>
          <p:nvPr/>
        </p:nvPicPr>
        <p:blipFill rotWithShape="1">
          <a:blip r:embed="rId3">
            <a:alphaModFix/>
          </a:blip>
          <a:srcRect/>
          <a:stretch/>
        </p:blipFill>
        <p:spPr>
          <a:xfrm>
            <a:off x="968375" y="1983375"/>
            <a:ext cx="572700" cy="572700"/>
          </a:xfrm>
          <a:prstGeom prst="rect">
            <a:avLst/>
          </a:prstGeom>
          <a:noFill/>
          <a:ln>
            <a:noFill/>
          </a:ln>
        </p:spPr>
      </p:pic>
      <p:sp>
        <p:nvSpPr>
          <p:cNvPr id="310" name="Google Shape;310;p27"/>
          <p:cNvSpPr txBox="1"/>
          <p:nvPr/>
        </p:nvSpPr>
        <p:spPr>
          <a:xfrm>
            <a:off x="394950" y="2721075"/>
            <a:ext cx="1805400" cy="2462182"/>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s-ES" sz="1000" b="1" i="0" u="none" strike="noStrike" cap="none" dirty="0">
                <a:solidFill>
                  <a:schemeClr val="dk2"/>
                </a:solidFill>
                <a:latin typeface="Arial"/>
                <a:ea typeface="Arial"/>
                <a:cs typeface="Arial"/>
                <a:sym typeface="Arial"/>
              </a:rPr>
              <a:t>Sexo sin protección</a:t>
            </a:r>
            <a:r>
              <a:rPr lang="en" sz="1000" b="1" i="0" u="none" strike="noStrike" cap="none" dirty="0">
                <a:solidFill>
                  <a:schemeClr val="dk2"/>
                </a:solidFill>
                <a:latin typeface="Arial"/>
                <a:ea typeface="Arial"/>
                <a:cs typeface="Arial"/>
                <a:sym typeface="Arial"/>
              </a:rPr>
              <a:t>: </a:t>
            </a:r>
            <a:r>
              <a:rPr lang="en" sz="1000" dirty="0">
                <a:solidFill>
                  <a:schemeClr val="dk2"/>
                </a:solidFill>
              </a:rPr>
              <a:t>las personas reclusas tienen una mayor probabilidad de haber estado en contacto con enfermedades de transmisión sexual, como el VPH, por la práctica de s</a:t>
            </a:r>
            <a:r>
              <a:rPr lang="es-ES" sz="1000" b="0" i="0" u="none" strike="noStrike" cap="none" dirty="0" err="1">
                <a:solidFill>
                  <a:schemeClr val="dk2"/>
                </a:solidFill>
                <a:latin typeface="Arial"/>
                <a:ea typeface="Arial"/>
                <a:cs typeface="Arial"/>
                <a:sym typeface="Arial"/>
              </a:rPr>
              <a:t>exo</a:t>
            </a:r>
            <a:r>
              <a:rPr lang="es-ES" sz="1000" b="0" i="0" u="none" strike="noStrike" cap="none" dirty="0">
                <a:solidFill>
                  <a:schemeClr val="dk2"/>
                </a:solidFill>
                <a:latin typeface="Arial"/>
                <a:ea typeface="Arial"/>
                <a:cs typeface="Arial"/>
                <a:sym typeface="Arial"/>
              </a:rPr>
              <a:t> sin protección</a:t>
            </a:r>
            <a:r>
              <a:rPr lang="en" sz="1000" b="0" i="0" u="none" strike="noStrike" cap="none" dirty="0">
                <a:solidFill>
                  <a:schemeClr val="dk2"/>
                </a:solidFill>
                <a:latin typeface="Arial"/>
                <a:ea typeface="Arial"/>
                <a:cs typeface="Arial"/>
                <a:sym typeface="Arial"/>
              </a:rPr>
              <a:t>. </a:t>
            </a:r>
            <a:r>
              <a:rPr lang="en" sz="1000" dirty="0">
                <a:solidFill>
                  <a:schemeClr val="dk2"/>
                </a:solidFill>
              </a:rPr>
              <a:t>El acceso a la protección (como los preservativos) en las cárceles puede estar limitado</a:t>
            </a:r>
            <a:r>
              <a:rPr lang="en" sz="1000" b="0" i="0" u="none" strike="noStrike" cap="none" dirty="0">
                <a:solidFill>
                  <a:schemeClr val="dk2"/>
                </a:solidFill>
                <a:latin typeface="Arial"/>
                <a:ea typeface="Arial"/>
                <a:cs typeface="Arial"/>
                <a:sym typeface="Arial"/>
              </a:rPr>
              <a:t>. </a:t>
            </a:r>
            <a:endParaRPr sz="1000" b="0" i="0" u="none" strike="noStrike" cap="none" dirty="0">
              <a:solidFill>
                <a:schemeClr val="dk2"/>
              </a:solidFill>
              <a:latin typeface="Arial"/>
              <a:ea typeface="Arial"/>
              <a:cs typeface="Arial"/>
              <a:sym typeface="Arial"/>
            </a:endParaRPr>
          </a:p>
        </p:txBody>
      </p:sp>
      <p:sp>
        <p:nvSpPr>
          <p:cNvPr id="311" name="Google Shape;311;p27"/>
          <p:cNvSpPr txBox="1"/>
          <p:nvPr/>
        </p:nvSpPr>
        <p:spPr>
          <a:xfrm>
            <a:off x="2310810" y="2739313"/>
            <a:ext cx="2052846" cy="2639154"/>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s-ES" sz="1000" b="1" i="0" u="none" strike="noStrike" cap="none" dirty="0">
                <a:solidFill>
                  <a:schemeClr val="dk2"/>
                </a:solidFill>
                <a:latin typeface="Arial"/>
                <a:ea typeface="Arial"/>
                <a:cs typeface="Arial"/>
                <a:sym typeface="Arial"/>
              </a:rPr>
              <a:t>Uso de agujas compartidas o sin limpiar</a:t>
            </a:r>
            <a:r>
              <a:rPr lang="en" sz="1000" b="1" i="0" u="none" strike="noStrike" cap="none" dirty="0">
                <a:solidFill>
                  <a:schemeClr val="dk2"/>
                </a:solidFill>
                <a:latin typeface="Arial"/>
                <a:ea typeface="Arial"/>
                <a:cs typeface="Arial"/>
                <a:sym typeface="Arial"/>
              </a:rPr>
              <a:t>: </a:t>
            </a:r>
            <a:r>
              <a:rPr lang="en" sz="1000" i="0" u="none" strike="noStrike" cap="none" dirty="0">
                <a:solidFill>
                  <a:schemeClr val="dk2"/>
                </a:solidFill>
                <a:latin typeface="Arial"/>
                <a:ea typeface="Arial"/>
                <a:cs typeface="Arial"/>
                <a:sym typeface="Arial"/>
              </a:rPr>
              <a:t>las personas reclusas tienen una probabilidad mayor de entrar en contacto con la </a:t>
            </a:r>
            <a:r>
              <a:rPr lang="en" sz="1000" b="0" i="0" u="none" strike="noStrike" cap="none" dirty="0">
                <a:solidFill>
                  <a:schemeClr val="dk2"/>
                </a:solidFill>
                <a:latin typeface="Arial"/>
                <a:ea typeface="Arial"/>
                <a:cs typeface="Arial"/>
                <a:sym typeface="Arial"/>
              </a:rPr>
              <a:t>hepatitis B o C, </a:t>
            </a:r>
            <a:r>
              <a:rPr lang="en" sz="1000" dirty="0">
                <a:solidFill>
                  <a:schemeClr val="dk2"/>
                </a:solidFill>
              </a:rPr>
              <a:t>o con otras enfermedades, a causa del uso de agujas (para el consumo de drogas o para tatuarse). Desinfectar las agujas dentro de la cárcel es más difícil pues, en general, la población reclusa no tiene acceso a productos de limpieza</a:t>
            </a:r>
            <a:r>
              <a:rPr lang="en" sz="1000" b="0" i="0" u="none" strike="noStrike" cap="none" dirty="0">
                <a:solidFill>
                  <a:schemeClr val="dk2"/>
                </a:solidFill>
                <a:latin typeface="Arial"/>
                <a:ea typeface="Arial"/>
                <a:cs typeface="Arial"/>
                <a:sym typeface="Arial"/>
              </a:rPr>
              <a:t>. </a:t>
            </a:r>
            <a:endParaRPr sz="1000" b="0" i="0" u="none" strike="noStrike" cap="none" dirty="0">
              <a:solidFill>
                <a:schemeClr val="dk2"/>
              </a:solidFill>
              <a:latin typeface="Arial"/>
              <a:ea typeface="Arial"/>
              <a:cs typeface="Arial"/>
              <a:sym typeface="Arial"/>
            </a:endParaRPr>
          </a:p>
        </p:txBody>
      </p:sp>
      <p:pic>
        <p:nvPicPr>
          <p:cNvPr id="312" name="Google Shape;312;p27"/>
          <p:cNvPicPr preferRelativeResize="0"/>
          <p:nvPr/>
        </p:nvPicPr>
        <p:blipFill rotWithShape="1">
          <a:blip r:embed="rId4">
            <a:alphaModFix/>
          </a:blip>
          <a:srcRect/>
          <a:stretch/>
        </p:blipFill>
        <p:spPr>
          <a:xfrm>
            <a:off x="2931050" y="1925388"/>
            <a:ext cx="725149" cy="725149"/>
          </a:xfrm>
          <a:prstGeom prst="rect">
            <a:avLst/>
          </a:prstGeom>
          <a:noFill/>
          <a:ln>
            <a:noFill/>
          </a:ln>
        </p:spPr>
      </p:pic>
      <p:sp>
        <p:nvSpPr>
          <p:cNvPr id="313" name="Google Shape;313;p27"/>
          <p:cNvSpPr txBox="1"/>
          <p:nvPr/>
        </p:nvSpPr>
        <p:spPr>
          <a:xfrm>
            <a:off x="4410300" y="2734450"/>
            <a:ext cx="1805400" cy="2285211"/>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s-ES" sz="1000" b="1" i="0" u="none" strike="noStrike" cap="none" dirty="0">
                <a:solidFill>
                  <a:schemeClr val="dk2"/>
                </a:solidFill>
                <a:latin typeface="Arial"/>
                <a:ea typeface="Arial"/>
                <a:cs typeface="Arial"/>
                <a:sym typeface="Arial"/>
              </a:rPr>
              <a:t>Consumo de drogas adulteradas</a:t>
            </a:r>
            <a:r>
              <a:rPr lang="en" sz="1000" b="1" i="0" u="none" strike="noStrike" cap="none" dirty="0">
                <a:solidFill>
                  <a:schemeClr val="dk2"/>
                </a:solidFill>
                <a:latin typeface="Arial"/>
                <a:ea typeface="Arial"/>
                <a:cs typeface="Arial"/>
                <a:sym typeface="Arial"/>
              </a:rPr>
              <a:t>: </a:t>
            </a:r>
            <a:r>
              <a:rPr lang="en" sz="1000" dirty="0">
                <a:solidFill>
                  <a:schemeClr val="dk2"/>
                </a:solidFill>
              </a:rPr>
              <a:t>tomar drogas adulteradas (con tierra, por ejemplo) puede provocar una infección por tétanos. El consumo de drogas en la carcel está prohibido, pero a menudo se trafica </a:t>
            </a:r>
            <a:r>
              <a:rPr lang="en" sz="1000">
                <a:solidFill>
                  <a:schemeClr val="dk2"/>
                </a:solidFill>
              </a:rPr>
              <a:t>con ellas </a:t>
            </a:r>
            <a:r>
              <a:rPr lang="en" sz="1000" dirty="0">
                <a:solidFill>
                  <a:schemeClr val="dk2"/>
                </a:solidFill>
              </a:rPr>
              <a:t>procedentes de fuentes sin identificar, por lo que su calidad es dudosa</a:t>
            </a:r>
            <a:r>
              <a:rPr lang="en" sz="1000" b="0" i="0" u="none" strike="noStrike" cap="none" dirty="0">
                <a:solidFill>
                  <a:schemeClr val="dk2"/>
                </a:solidFill>
                <a:latin typeface="Arial"/>
                <a:ea typeface="Arial"/>
                <a:cs typeface="Arial"/>
                <a:sym typeface="Arial"/>
              </a:rPr>
              <a:t>. </a:t>
            </a:r>
            <a:endParaRPr sz="1000" b="0" i="0" u="none" strike="noStrike" cap="none" dirty="0">
              <a:solidFill>
                <a:schemeClr val="dk2"/>
              </a:solidFill>
              <a:latin typeface="Arial"/>
              <a:ea typeface="Arial"/>
              <a:cs typeface="Arial"/>
              <a:sym typeface="Arial"/>
            </a:endParaRPr>
          </a:p>
        </p:txBody>
      </p:sp>
      <p:pic>
        <p:nvPicPr>
          <p:cNvPr id="314" name="Google Shape;314;p27"/>
          <p:cNvPicPr preferRelativeResize="0"/>
          <p:nvPr/>
        </p:nvPicPr>
        <p:blipFill rotWithShape="1">
          <a:blip r:embed="rId5">
            <a:alphaModFix/>
          </a:blip>
          <a:srcRect/>
          <a:stretch/>
        </p:blipFill>
        <p:spPr>
          <a:xfrm>
            <a:off x="4950425" y="1872425"/>
            <a:ext cx="725149" cy="725149"/>
          </a:xfrm>
          <a:prstGeom prst="rect">
            <a:avLst/>
          </a:prstGeom>
          <a:noFill/>
          <a:ln>
            <a:noFill/>
          </a:ln>
        </p:spPr>
      </p:pic>
      <p:sp>
        <p:nvSpPr>
          <p:cNvPr id="315" name="Google Shape;315;p27"/>
          <p:cNvSpPr txBox="1"/>
          <p:nvPr/>
        </p:nvSpPr>
        <p:spPr>
          <a:xfrm>
            <a:off x="6525325" y="2739325"/>
            <a:ext cx="2044800" cy="2285211"/>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s-ES" sz="1000" b="1" i="0" u="none" strike="noStrike" cap="none" dirty="0">
                <a:solidFill>
                  <a:schemeClr val="dk2"/>
                </a:solidFill>
                <a:latin typeface="Arial"/>
                <a:ea typeface="Arial"/>
                <a:cs typeface="Arial"/>
                <a:sym typeface="Arial"/>
              </a:rPr>
              <a:t>Alta rotación de personas</a:t>
            </a:r>
            <a:r>
              <a:rPr lang="en" sz="1000" b="1" i="0" u="none" strike="noStrike" cap="none" dirty="0">
                <a:solidFill>
                  <a:schemeClr val="dk2"/>
                </a:solidFill>
                <a:latin typeface="Arial"/>
                <a:ea typeface="Arial"/>
                <a:cs typeface="Arial"/>
                <a:sym typeface="Arial"/>
              </a:rPr>
              <a:t>: </a:t>
            </a:r>
            <a:r>
              <a:rPr lang="en" sz="1000" dirty="0">
                <a:solidFill>
                  <a:schemeClr val="dk2"/>
                </a:solidFill>
              </a:rPr>
              <a:t>las personas se trasladan de un centro penitenciario a otro a medida que van cumpliendo condena. Los miembros del personal también entran y salen de la cárcel. Este flujo de personas en las prisiones aumenta las posibilidades de que las enfermedades infecciosas entren en la prisión</a:t>
            </a:r>
            <a:r>
              <a:rPr lang="en" sz="1000" b="0" i="0" u="none" strike="noStrike" cap="none" dirty="0">
                <a:solidFill>
                  <a:schemeClr val="dk2"/>
                </a:solidFill>
                <a:latin typeface="Arial"/>
                <a:ea typeface="Arial"/>
                <a:cs typeface="Arial"/>
                <a:sym typeface="Arial"/>
              </a:rPr>
              <a:t>.</a:t>
            </a:r>
            <a:endParaRPr sz="1000" b="0" i="0" u="none" strike="noStrike" cap="none" dirty="0">
              <a:solidFill>
                <a:schemeClr val="dk2"/>
              </a:solidFill>
              <a:latin typeface="Arial"/>
              <a:ea typeface="Arial"/>
              <a:cs typeface="Arial"/>
              <a:sym typeface="Arial"/>
            </a:endParaRPr>
          </a:p>
        </p:txBody>
      </p:sp>
      <p:pic>
        <p:nvPicPr>
          <p:cNvPr id="316" name="Google Shape;316;p27"/>
          <p:cNvPicPr preferRelativeResize="0"/>
          <p:nvPr/>
        </p:nvPicPr>
        <p:blipFill rotWithShape="1">
          <a:blip r:embed="rId6">
            <a:alphaModFix/>
          </a:blip>
          <a:srcRect/>
          <a:stretch/>
        </p:blipFill>
        <p:spPr>
          <a:xfrm>
            <a:off x="7153700" y="1893938"/>
            <a:ext cx="788050" cy="7880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20"/>
        <p:cNvGrpSpPr/>
        <p:nvPr/>
      </p:nvGrpSpPr>
      <p:grpSpPr>
        <a:xfrm>
          <a:off x="0" y="0"/>
          <a:ext cx="0" cy="0"/>
          <a:chOff x="0" y="0"/>
          <a:chExt cx="0" cy="0"/>
        </a:xfrm>
      </p:grpSpPr>
      <p:sp>
        <p:nvSpPr>
          <p:cNvPr id="321" name="Google Shape;321;p28"/>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322" name="Google Shape;322;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s-ES" b="1" noProof="0" dirty="0"/>
              <a:t>Capítulo 1. Por qué las enfermedades infecciosas son importantes en los centros penitenciarios (en prisión)</a:t>
            </a:r>
          </a:p>
          <a:p>
            <a:pPr marL="0" lvl="0" indent="0" algn="l" rtl="0">
              <a:lnSpc>
                <a:spcPct val="100000"/>
              </a:lnSpc>
              <a:spcBef>
                <a:spcPts val="0"/>
              </a:spcBef>
              <a:spcAft>
                <a:spcPts val="0"/>
              </a:spcAft>
              <a:buSzPct val="111111"/>
              <a:buNone/>
            </a:pPr>
            <a:endParaRPr lang="es-ES" b="1" noProof="0" dirty="0"/>
          </a:p>
        </p:txBody>
      </p:sp>
      <p:sp>
        <p:nvSpPr>
          <p:cNvPr id="323" name="Google Shape;323;p28"/>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p:txBody>
      </p:sp>
      <p:sp>
        <p:nvSpPr>
          <p:cNvPr id="324" name="Google Shape;324;p28"/>
          <p:cNvSpPr txBox="1"/>
          <p:nvPr/>
        </p:nvSpPr>
        <p:spPr>
          <a:xfrm>
            <a:off x="2183750" y="2295000"/>
            <a:ext cx="2200200" cy="1577325"/>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s-ES" sz="1000" b="1" i="0" u="none" strike="noStrike" cap="none" dirty="0">
                <a:solidFill>
                  <a:schemeClr val="dk2"/>
                </a:solidFill>
                <a:latin typeface="Arial"/>
                <a:ea typeface="Arial"/>
                <a:cs typeface="Arial"/>
                <a:sym typeface="Arial"/>
              </a:rPr>
              <a:t>Acceso a cuidados sanitarios</a:t>
            </a:r>
            <a:r>
              <a:rPr lang="en" sz="1000" b="1" i="0" u="none" strike="noStrike" cap="none" dirty="0">
                <a:solidFill>
                  <a:schemeClr val="dk2"/>
                </a:solidFill>
                <a:latin typeface="Arial"/>
                <a:ea typeface="Arial"/>
                <a:cs typeface="Arial"/>
                <a:sym typeface="Arial"/>
              </a:rPr>
              <a:t>: </a:t>
            </a:r>
            <a:r>
              <a:rPr lang="en" sz="1000" i="0" u="none" strike="noStrike" cap="none" dirty="0">
                <a:solidFill>
                  <a:schemeClr val="dk2"/>
                </a:solidFill>
                <a:latin typeface="Arial"/>
                <a:ea typeface="Arial"/>
                <a:cs typeface="Arial"/>
                <a:sym typeface="Arial"/>
              </a:rPr>
              <a:t>es probable que </a:t>
            </a:r>
            <a:r>
              <a:rPr lang="en" sz="1000" dirty="0">
                <a:solidFill>
                  <a:schemeClr val="dk2"/>
                </a:solidFill>
              </a:rPr>
              <a:t>las personas reclusas tengan mayores dificultades a la hora de acceder a los servicios sanitarios, como vacunaciones, tratamientos o pruebas para la detección de enfermedades</a:t>
            </a:r>
            <a:r>
              <a:rPr lang="en" sz="1000" b="0" i="0" u="none" strike="noStrike" cap="none" dirty="0">
                <a:solidFill>
                  <a:schemeClr val="dk2"/>
                </a:solidFill>
                <a:latin typeface="Arial"/>
                <a:ea typeface="Arial"/>
                <a:cs typeface="Arial"/>
                <a:sym typeface="Arial"/>
              </a:rPr>
              <a:t>. </a:t>
            </a:r>
            <a:endParaRPr sz="1000" b="0" i="0" u="none" strike="noStrike" cap="none" dirty="0">
              <a:solidFill>
                <a:schemeClr val="dk2"/>
              </a:solidFill>
              <a:latin typeface="Arial"/>
              <a:ea typeface="Arial"/>
              <a:cs typeface="Arial"/>
              <a:sym typeface="Arial"/>
            </a:endParaRPr>
          </a:p>
        </p:txBody>
      </p:sp>
      <p:sp>
        <p:nvSpPr>
          <p:cNvPr id="325" name="Google Shape;325;p28"/>
          <p:cNvSpPr txBox="1"/>
          <p:nvPr/>
        </p:nvSpPr>
        <p:spPr>
          <a:xfrm>
            <a:off x="4711750" y="2345325"/>
            <a:ext cx="2248500" cy="1400353"/>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s-ES" sz="1000" b="1" i="0" u="none" strike="noStrike" cap="none" dirty="0">
                <a:solidFill>
                  <a:schemeClr val="dk2"/>
                </a:solidFill>
                <a:latin typeface="Arial"/>
                <a:ea typeface="Arial"/>
                <a:cs typeface="Arial"/>
                <a:sym typeface="Arial"/>
              </a:rPr>
              <a:t>Acceso a la educación sanitaria</a:t>
            </a:r>
            <a:r>
              <a:rPr lang="en" sz="1000" b="1" i="0" u="none" strike="noStrike" cap="none" dirty="0">
                <a:solidFill>
                  <a:schemeClr val="dk2"/>
                </a:solidFill>
                <a:latin typeface="Arial"/>
                <a:ea typeface="Arial"/>
                <a:cs typeface="Arial"/>
                <a:sym typeface="Arial"/>
              </a:rPr>
              <a:t>: </a:t>
            </a:r>
            <a:r>
              <a:rPr lang="en" sz="1000" dirty="0">
                <a:solidFill>
                  <a:schemeClr val="dk2"/>
                </a:solidFill>
              </a:rPr>
              <a:t>las personas reclusas tienen un acceso limitado a la información. Ello hace que puedan desconocer los beneficios de la vacunación o de otras medidas sanitarias</a:t>
            </a:r>
            <a:endParaRPr sz="1000" b="0" i="0" u="none" strike="noStrike" cap="none" dirty="0">
              <a:solidFill>
                <a:schemeClr val="dk2"/>
              </a:solidFill>
              <a:latin typeface="Arial"/>
              <a:ea typeface="Arial"/>
              <a:cs typeface="Arial"/>
              <a:sym typeface="Arial"/>
            </a:endParaRPr>
          </a:p>
        </p:txBody>
      </p:sp>
      <p:pic>
        <p:nvPicPr>
          <p:cNvPr id="326" name="Google Shape;326;p28"/>
          <p:cNvPicPr preferRelativeResize="0"/>
          <p:nvPr/>
        </p:nvPicPr>
        <p:blipFill rotWithShape="1">
          <a:blip r:embed="rId3">
            <a:alphaModFix/>
          </a:blip>
          <a:srcRect/>
          <a:stretch/>
        </p:blipFill>
        <p:spPr>
          <a:xfrm>
            <a:off x="2997500" y="1557300"/>
            <a:ext cx="572700" cy="572700"/>
          </a:xfrm>
          <a:prstGeom prst="rect">
            <a:avLst/>
          </a:prstGeom>
          <a:noFill/>
          <a:ln>
            <a:noFill/>
          </a:ln>
        </p:spPr>
      </p:pic>
      <p:pic>
        <p:nvPicPr>
          <p:cNvPr id="327" name="Google Shape;327;p28"/>
          <p:cNvPicPr preferRelativeResize="0"/>
          <p:nvPr/>
        </p:nvPicPr>
        <p:blipFill rotWithShape="1">
          <a:blip r:embed="rId4">
            <a:alphaModFix/>
          </a:blip>
          <a:srcRect/>
          <a:stretch/>
        </p:blipFill>
        <p:spPr>
          <a:xfrm>
            <a:off x="5473424" y="1557300"/>
            <a:ext cx="725149" cy="725149"/>
          </a:xfrm>
          <a:prstGeom prst="rect">
            <a:avLst/>
          </a:prstGeom>
          <a:noFill/>
          <a:ln>
            <a:noFill/>
          </a:ln>
        </p:spPr>
      </p:pic>
      <p:sp>
        <p:nvSpPr>
          <p:cNvPr id="328" name="Google Shape;328;p28"/>
          <p:cNvSpPr txBox="1"/>
          <p:nvPr/>
        </p:nvSpPr>
        <p:spPr>
          <a:xfrm>
            <a:off x="311700" y="3986400"/>
            <a:ext cx="8520600" cy="108180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dirty="0">
                <a:solidFill>
                  <a:schemeClr val="dk2"/>
                </a:solidFill>
              </a:rPr>
              <a:t>Todos estos factores hacen que, una vez ingresan en prisión, las personas reclusas </a:t>
            </a:r>
            <a:r>
              <a:rPr lang="en" b="1" dirty="0">
                <a:solidFill>
                  <a:schemeClr val="dk2"/>
                </a:solidFill>
              </a:rPr>
              <a:t>tengan que hacer frente a mayores dificultades a la hora de acceder a los cuidados sanitarios, como las vacunas, </a:t>
            </a:r>
            <a:r>
              <a:rPr lang="en" dirty="0">
                <a:solidFill>
                  <a:schemeClr val="dk2"/>
                </a:solidFill>
              </a:rPr>
              <a:t>y que </a:t>
            </a:r>
            <a:r>
              <a:rPr lang="en" b="1" dirty="0">
                <a:solidFill>
                  <a:schemeClr val="dk2"/>
                </a:solidFill>
              </a:rPr>
              <a:t>puedan estar expuestas a más enfermedades infecciosas en el entorno carcelario.</a:t>
            </a:r>
            <a:endParaRPr sz="1400" b="1" i="0" u="none" strike="noStrike" cap="none" dirty="0">
              <a:solidFill>
                <a:schemeClr val="dk2"/>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32"/>
        <p:cNvGrpSpPr/>
        <p:nvPr/>
      </p:nvGrpSpPr>
      <p:grpSpPr>
        <a:xfrm>
          <a:off x="0" y="0"/>
          <a:ext cx="0" cy="0"/>
          <a:chOff x="0" y="0"/>
          <a:chExt cx="0" cy="0"/>
        </a:xfrm>
      </p:grpSpPr>
      <p:sp>
        <p:nvSpPr>
          <p:cNvPr id="333" name="Google Shape;333;p29"/>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334" name="Google Shape;334;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s-ES" b="1" noProof="0" dirty="0"/>
              <a:t>Capítulo 1. Por qué las enfermedades infecciosas son importantes en los centros penitenciarios</a:t>
            </a:r>
          </a:p>
        </p:txBody>
      </p:sp>
      <p:sp>
        <p:nvSpPr>
          <p:cNvPr id="335" name="Google Shape;335;p29"/>
          <p:cNvSpPr txBox="1"/>
          <p:nvPr/>
        </p:nvSpPr>
        <p:spPr>
          <a:xfrm>
            <a:off x="449800" y="1323275"/>
            <a:ext cx="8349000" cy="108180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s-ES" sz="1400" b="0" i="0" u="none" strike="noStrike" cap="none" dirty="0">
                <a:solidFill>
                  <a:schemeClr val="dk2"/>
                </a:solidFill>
                <a:latin typeface="Arial"/>
                <a:ea typeface="Arial"/>
                <a:cs typeface="Arial"/>
                <a:sym typeface="Arial"/>
              </a:rPr>
              <a:t>Es posible que haya notado que en buena medida estos factores se superponen. Ello implica que estas circunstancias o condiciones presentes antes del ingreso en prisión se mantengan durante la estancia en la cárcel, a veces por razones distintas.  </a:t>
            </a:r>
          </a:p>
        </p:txBody>
      </p:sp>
      <p:sp>
        <p:nvSpPr>
          <p:cNvPr id="336" name="Google Shape;336;p29"/>
          <p:cNvSpPr/>
          <p:nvPr/>
        </p:nvSpPr>
        <p:spPr>
          <a:xfrm>
            <a:off x="3802631" y="2178606"/>
            <a:ext cx="3018000" cy="2964900"/>
          </a:xfrm>
          <a:prstGeom prst="ellipse">
            <a:avLst/>
          </a:prstGeom>
          <a:solidFill>
            <a:srgbClr val="E795BB">
              <a:alpha val="63921"/>
            </a:srgbClr>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7" name="Google Shape;337;p29"/>
          <p:cNvSpPr txBox="1"/>
          <p:nvPr/>
        </p:nvSpPr>
        <p:spPr>
          <a:xfrm>
            <a:off x="4588101" y="2261321"/>
            <a:ext cx="14472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dirty="0"/>
              <a:t>En prisión</a:t>
            </a:r>
            <a:endParaRPr sz="1200" b="1" i="0" u="none" strike="noStrike" cap="none" dirty="0">
              <a:solidFill>
                <a:srgbClr val="000000"/>
              </a:solidFill>
              <a:latin typeface="Arial"/>
              <a:ea typeface="Arial"/>
              <a:cs typeface="Arial"/>
              <a:sym typeface="Arial"/>
            </a:endParaRPr>
          </a:p>
        </p:txBody>
      </p:sp>
      <p:sp>
        <p:nvSpPr>
          <p:cNvPr id="338" name="Google Shape;338;p29"/>
          <p:cNvSpPr txBox="1"/>
          <p:nvPr/>
        </p:nvSpPr>
        <p:spPr>
          <a:xfrm>
            <a:off x="5471589" y="3105653"/>
            <a:ext cx="1487100" cy="66758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s-ES" sz="700" b="0" i="0" u="none" strike="noStrike" cap="none" dirty="0">
                <a:solidFill>
                  <a:schemeClr val="dk1"/>
                </a:solidFill>
                <a:latin typeface="Arial"/>
                <a:ea typeface="Arial"/>
                <a:cs typeface="Arial"/>
                <a:sym typeface="Arial"/>
              </a:rPr>
              <a:t>Alta rotación de personas</a:t>
            </a:r>
            <a:endParaRPr sz="1400" b="0" i="0" u="none" strike="noStrike" cap="none" dirty="0">
              <a:solidFill>
                <a:srgbClr val="000000"/>
              </a:solidFill>
              <a:latin typeface="Arial"/>
              <a:ea typeface="Arial"/>
              <a:cs typeface="Arial"/>
              <a:sym typeface="Arial"/>
            </a:endParaRPr>
          </a:p>
        </p:txBody>
      </p:sp>
      <p:sp>
        <p:nvSpPr>
          <p:cNvPr id="339" name="Google Shape;339;p29"/>
          <p:cNvSpPr txBox="1"/>
          <p:nvPr/>
        </p:nvSpPr>
        <p:spPr>
          <a:xfrm>
            <a:off x="5684224" y="3633169"/>
            <a:ext cx="96270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s-ES" sz="700" b="0" i="0" u="none" strike="noStrike" cap="none" dirty="0">
                <a:solidFill>
                  <a:schemeClr val="dk1"/>
                </a:solidFill>
                <a:latin typeface="Arial"/>
                <a:ea typeface="Arial"/>
                <a:cs typeface="Arial"/>
                <a:sym typeface="Arial"/>
              </a:rPr>
              <a:t>Uso compartido de celdas, duchas y aseos</a:t>
            </a:r>
            <a:endParaRPr sz="1400" b="0" i="0" u="none" strike="noStrike" cap="none" dirty="0">
              <a:solidFill>
                <a:srgbClr val="000000"/>
              </a:solidFill>
              <a:latin typeface="Arial"/>
              <a:ea typeface="Arial"/>
              <a:cs typeface="Arial"/>
              <a:sym typeface="Arial"/>
            </a:endParaRPr>
          </a:p>
        </p:txBody>
      </p:sp>
      <p:pic>
        <p:nvPicPr>
          <p:cNvPr id="340" name="Google Shape;340;p29"/>
          <p:cNvPicPr preferRelativeResize="0"/>
          <p:nvPr/>
        </p:nvPicPr>
        <p:blipFill rotWithShape="1">
          <a:blip r:embed="rId3">
            <a:alphaModFix/>
          </a:blip>
          <a:srcRect/>
          <a:stretch/>
        </p:blipFill>
        <p:spPr>
          <a:xfrm>
            <a:off x="5471597" y="3681088"/>
            <a:ext cx="270058" cy="266838"/>
          </a:xfrm>
          <a:prstGeom prst="rect">
            <a:avLst/>
          </a:prstGeom>
          <a:noFill/>
          <a:ln>
            <a:noFill/>
          </a:ln>
        </p:spPr>
      </p:pic>
      <p:pic>
        <p:nvPicPr>
          <p:cNvPr id="341" name="Google Shape;341;p29"/>
          <p:cNvPicPr preferRelativeResize="0"/>
          <p:nvPr/>
        </p:nvPicPr>
        <p:blipFill rotWithShape="1">
          <a:blip r:embed="rId4">
            <a:alphaModFix/>
          </a:blip>
          <a:srcRect/>
          <a:stretch/>
        </p:blipFill>
        <p:spPr>
          <a:xfrm>
            <a:off x="5422444" y="3127661"/>
            <a:ext cx="270058" cy="266830"/>
          </a:xfrm>
          <a:prstGeom prst="rect">
            <a:avLst/>
          </a:prstGeom>
          <a:noFill/>
          <a:ln>
            <a:noFill/>
          </a:ln>
        </p:spPr>
      </p:pic>
      <p:pic>
        <p:nvPicPr>
          <p:cNvPr id="342" name="Google Shape;342;p29"/>
          <p:cNvPicPr preferRelativeResize="0"/>
          <p:nvPr/>
        </p:nvPicPr>
        <p:blipFill rotWithShape="1">
          <a:blip r:embed="rId5">
            <a:alphaModFix/>
          </a:blip>
          <a:srcRect/>
          <a:stretch/>
        </p:blipFill>
        <p:spPr>
          <a:xfrm>
            <a:off x="5340799" y="2685364"/>
            <a:ext cx="270058" cy="266830"/>
          </a:xfrm>
          <a:prstGeom prst="rect">
            <a:avLst/>
          </a:prstGeom>
          <a:noFill/>
          <a:ln>
            <a:noFill/>
          </a:ln>
        </p:spPr>
      </p:pic>
      <p:sp>
        <p:nvSpPr>
          <p:cNvPr id="343" name="Google Shape;343;p29"/>
          <p:cNvSpPr txBox="1"/>
          <p:nvPr/>
        </p:nvSpPr>
        <p:spPr>
          <a:xfrm>
            <a:off x="5599357" y="2665706"/>
            <a:ext cx="879900" cy="6675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s-ES" sz="700" b="0" i="0" u="none" strike="noStrike" cap="none" dirty="0">
                <a:solidFill>
                  <a:schemeClr val="dk1"/>
                </a:solidFill>
                <a:latin typeface="Arial"/>
                <a:ea typeface="Arial"/>
                <a:cs typeface="Arial"/>
                <a:sym typeface="Arial"/>
              </a:rPr>
              <a:t>Superpoblación</a:t>
            </a:r>
            <a:endParaRPr sz="1400" b="0" i="0" u="none" strike="noStrike" cap="none" dirty="0">
              <a:solidFill>
                <a:schemeClr val="dk1"/>
              </a:solidFill>
              <a:latin typeface="Arial"/>
              <a:ea typeface="Arial"/>
              <a:cs typeface="Arial"/>
              <a:sym typeface="Arial"/>
            </a:endParaRPr>
          </a:p>
        </p:txBody>
      </p:sp>
      <p:pic>
        <p:nvPicPr>
          <p:cNvPr id="344" name="Google Shape;344;p29"/>
          <p:cNvPicPr preferRelativeResize="0"/>
          <p:nvPr/>
        </p:nvPicPr>
        <p:blipFill rotWithShape="1">
          <a:blip r:embed="rId6">
            <a:alphaModFix/>
          </a:blip>
          <a:srcRect/>
          <a:stretch/>
        </p:blipFill>
        <p:spPr>
          <a:xfrm>
            <a:off x="5422451" y="4288238"/>
            <a:ext cx="270058" cy="266830"/>
          </a:xfrm>
          <a:prstGeom prst="rect">
            <a:avLst/>
          </a:prstGeom>
          <a:noFill/>
          <a:ln>
            <a:noFill/>
          </a:ln>
        </p:spPr>
      </p:pic>
      <p:sp>
        <p:nvSpPr>
          <p:cNvPr id="345" name="Google Shape;345;p29"/>
          <p:cNvSpPr txBox="1"/>
          <p:nvPr/>
        </p:nvSpPr>
        <p:spPr>
          <a:xfrm>
            <a:off x="5609025" y="4268599"/>
            <a:ext cx="8175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s-ES" sz="700" b="0" i="0" u="none" strike="noStrike" cap="none" dirty="0">
                <a:solidFill>
                  <a:schemeClr val="dk1"/>
                </a:solidFill>
                <a:latin typeface="Arial"/>
                <a:ea typeface="Arial"/>
                <a:cs typeface="Arial"/>
                <a:sym typeface="Arial"/>
              </a:rPr>
              <a:t>Higiene deficiente</a:t>
            </a:r>
            <a:endParaRPr sz="1400" b="0" i="0" u="none" strike="noStrike" cap="none" dirty="0">
              <a:solidFill>
                <a:srgbClr val="000000"/>
              </a:solidFill>
              <a:latin typeface="Arial"/>
              <a:ea typeface="Arial"/>
              <a:cs typeface="Arial"/>
              <a:sym typeface="Arial"/>
            </a:endParaRPr>
          </a:p>
        </p:txBody>
      </p:sp>
      <p:sp>
        <p:nvSpPr>
          <p:cNvPr id="346" name="Google Shape;346;p29"/>
          <p:cNvSpPr/>
          <p:nvPr/>
        </p:nvSpPr>
        <p:spPr>
          <a:xfrm>
            <a:off x="2289900" y="2170375"/>
            <a:ext cx="3132600" cy="2964900"/>
          </a:xfrm>
          <a:prstGeom prst="ellipse">
            <a:avLst/>
          </a:prstGeom>
          <a:solidFill>
            <a:srgbClr val="BDB2EA">
              <a:alpha val="64705"/>
            </a:srgbClr>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7" name="Google Shape;347;p29"/>
          <p:cNvSpPr txBox="1"/>
          <p:nvPr/>
        </p:nvSpPr>
        <p:spPr>
          <a:xfrm>
            <a:off x="3098319" y="2261316"/>
            <a:ext cx="1441500" cy="5539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dirty="0">
                <a:solidFill>
                  <a:srgbClr val="000000"/>
                </a:solidFill>
                <a:latin typeface="Arial"/>
                <a:ea typeface="Arial"/>
                <a:cs typeface="Arial"/>
                <a:sym typeface="Arial"/>
              </a:rPr>
              <a:t>Antes de la cárcel</a:t>
            </a:r>
            <a:endParaRPr sz="1200" b="1" i="0" u="none" strike="noStrike" cap="none" dirty="0">
              <a:solidFill>
                <a:srgbClr val="000000"/>
              </a:solidFill>
              <a:latin typeface="Arial"/>
              <a:ea typeface="Arial"/>
              <a:cs typeface="Arial"/>
              <a:sym typeface="Arial"/>
            </a:endParaRPr>
          </a:p>
        </p:txBody>
      </p:sp>
      <p:sp>
        <p:nvSpPr>
          <p:cNvPr id="348" name="Google Shape;348;p29"/>
          <p:cNvSpPr txBox="1"/>
          <p:nvPr/>
        </p:nvSpPr>
        <p:spPr>
          <a:xfrm>
            <a:off x="4248485" y="4165234"/>
            <a:ext cx="87990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s-ES" sz="700" b="0" i="0" u="none" strike="noStrike" cap="none" dirty="0">
                <a:solidFill>
                  <a:schemeClr val="dk1"/>
                </a:solidFill>
                <a:latin typeface="Arial"/>
                <a:ea typeface="Arial"/>
                <a:cs typeface="Arial"/>
                <a:sym typeface="Arial"/>
              </a:rPr>
              <a:t>Uso de agujas compartidas o sin limpiar</a:t>
            </a:r>
            <a:endParaRPr sz="1400" b="0" i="0" u="none" strike="noStrike" cap="none" dirty="0">
              <a:solidFill>
                <a:srgbClr val="000000"/>
              </a:solidFill>
              <a:latin typeface="Arial"/>
              <a:ea typeface="Arial"/>
              <a:cs typeface="Arial"/>
              <a:sym typeface="Arial"/>
            </a:endParaRPr>
          </a:p>
        </p:txBody>
      </p:sp>
      <p:pic>
        <p:nvPicPr>
          <p:cNvPr id="349" name="Google Shape;349;p29"/>
          <p:cNvPicPr preferRelativeResize="0"/>
          <p:nvPr/>
        </p:nvPicPr>
        <p:blipFill rotWithShape="1">
          <a:blip r:embed="rId7">
            <a:alphaModFix/>
          </a:blip>
          <a:srcRect/>
          <a:stretch/>
        </p:blipFill>
        <p:spPr>
          <a:xfrm>
            <a:off x="4131980" y="4284148"/>
            <a:ext cx="208906" cy="203626"/>
          </a:xfrm>
          <a:prstGeom prst="rect">
            <a:avLst/>
          </a:prstGeom>
          <a:noFill/>
          <a:ln>
            <a:noFill/>
          </a:ln>
        </p:spPr>
      </p:pic>
      <p:sp>
        <p:nvSpPr>
          <p:cNvPr id="350" name="Google Shape;350;p29"/>
          <p:cNvSpPr txBox="1"/>
          <p:nvPr/>
        </p:nvSpPr>
        <p:spPr>
          <a:xfrm>
            <a:off x="4344357" y="3055384"/>
            <a:ext cx="962700" cy="6675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s-ES" sz="700" b="0" i="0" u="none" strike="noStrike" cap="none" dirty="0">
                <a:solidFill>
                  <a:schemeClr val="dk1"/>
                </a:solidFill>
                <a:latin typeface="Arial"/>
                <a:ea typeface="Arial"/>
                <a:cs typeface="Arial"/>
                <a:sym typeface="Arial"/>
              </a:rPr>
              <a:t>Sexo sin protección</a:t>
            </a:r>
            <a:endParaRPr sz="1400" b="0" i="0" u="none" strike="noStrike" cap="none" dirty="0">
              <a:solidFill>
                <a:schemeClr val="dk1"/>
              </a:solidFill>
              <a:latin typeface="Arial"/>
              <a:ea typeface="Arial"/>
              <a:cs typeface="Arial"/>
              <a:sym typeface="Arial"/>
            </a:endParaRPr>
          </a:p>
        </p:txBody>
      </p:sp>
      <p:pic>
        <p:nvPicPr>
          <p:cNvPr id="351" name="Google Shape;351;p29"/>
          <p:cNvPicPr preferRelativeResize="0"/>
          <p:nvPr/>
        </p:nvPicPr>
        <p:blipFill rotWithShape="1">
          <a:blip r:embed="rId8">
            <a:alphaModFix/>
          </a:blip>
          <a:srcRect/>
          <a:stretch/>
        </p:blipFill>
        <p:spPr>
          <a:xfrm>
            <a:off x="4124240" y="3190926"/>
            <a:ext cx="208904" cy="203639"/>
          </a:xfrm>
          <a:prstGeom prst="rect">
            <a:avLst/>
          </a:prstGeom>
          <a:noFill/>
          <a:ln>
            <a:noFill/>
          </a:ln>
        </p:spPr>
      </p:pic>
      <p:sp>
        <p:nvSpPr>
          <p:cNvPr id="352" name="Google Shape;352;p29"/>
          <p:cNvSpPr txBox="1"/>
          <p:nvPr/>
        </p:nvSpPr>
        <p:spPr>
          <a:xfrm>
            <a:off x="4322457" y="3269413"/>
            <a:ext cx="90780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s-ES" sz="700" b="0" i="0" u="none" strike="noStrike" cap="none" dirty="0">
                <a:solidFill>
                  <a:schemeClr val="dk1"/>
                </a:solidFill>
                <a:latin typeface="Arial"/>
                <a:ea typeface="Arial"/>
                <a:cs typeface="Arial"/>
                <a:sym typeface="Arial"/>
              </a:rPr>
              <a:t>Acceso limitado a cuidados sanitarios</a:t>
            </a:r>
            <a:endParaRPr sz="1400" b="0" i="0" u="none" strike="noStrike" cap="none" dirty="0">
              <a:solidFill>
                <a:srgbClr val="000000"/>
              </a:solidFill>
              <a:latin typeface="Arial"/>
              <a:ea typeface="Arial"/>
              <a:cs typeface="Arial"/>
              <a:sym typeface="Arial"/>
            </a:endParaRPr>
          </a:p>
        </p:txBody>
      </p:sp>
      <p:pic>
        <p:nvPicPr>
          <p:cNvPr id="353" name="Google Shape;353;p29"/>
          <p:cNvPicPr preferRelativeResize="0"/>
          <p:nvPr/>
        </p:nvPicPr>
        <p:blipFill rotWithShape="1">
          <a:blip r:embed="rId9">
            <a:alphaModFix/>
          </a:blip>
          <a:srcRect/>
          <a:stretch/>
        </p:blipFill>
        <p:spPr>
          <a:xfrm>
            <a:off x="4131991" y="3512061"/>
            <a:ext cx="208906" cy="203626"/>
          </a:xfrm>
          <a:prstGeom prst="rect">
            <a:avLst/>
          </a:prstGeom>
          <a:noFill/>
          <a:ln>
            <a:noFill/>
          </a:ln>
        </p:spPr>
      </p:pic>
      <p:sp>
        <p:nvSpPr>
          <p:cNvPr id="354" name="Google Shape;354;p29"/>
          <p:cNvSpPr txBox="1"/>
          <p:nvPr/>
        </p:nvSpPr>
        <p:spPr>
          <a:xfrm>
            <a:off x="2636953" y="2722603"/>
            <a:ext cx="13290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dirty="0">
                <a:solidFill>
                  <a:schemeClr val="dk1"/>
                </a:solidFill>
                <a:latin typeface="Arial"/>
                <a:ea typeface="Arial"/>
                <a:cs typeface="Arial"/>
                <a:sym typeface="Arial"/>
              </a:rPr>
              <a:t>Alta prevalencia de la mendicidad</a:t>
            </a:r>
            <a:endParaRPr sz="1400" b="0" i="0" u="none" strike="noStrike" cap="none" dirty="0">
              <a:solidFill>
                <a:srgbClr val="000000"/>
              </a:solidFill>
              <a:latin typeface="Arial"/>
              <a:ea typeface="Arial"/>
              <a:cs typeface="Arial"/>
              <a:sym typeface="Arial"/>
            </a:endParaRPr>
          </a:p>
        </p:txBody>
      </p:sp>
      <p:pic>
        <p:nvPicPr>
          <p:cNvPr id="355" name="Google Shape;355;p29"/>
          <p:cNvPicPr preferRelativeResize="0"/>
          <p:nvPr/>
        </p:nvPicPr>
        <p:blipFill rotWithShape="1">
          <a:blip r:embed="rId10">
            <a:alphaModFix/>
          </a:blip>
          <a:srcRect/>
          <a:stretch/>
        </p:blipFill>
        <p:spPr>
          <a:xfrm>
            <a:off x="2578929" y="2756680"/>
            <a:ext cx="268987" cy="262188"/>
          </a:xfrm>
          <a:prstGeom prst="rect">
            <a:avLst/>
          </a:prstGeom>
          <a:noFill/>
          <a:ln>
            <a:noFill/>
          </a:ln>
        </p:spPr>
      </p:pic>
      <p:sp>
        <p:nvSpPr>
          <p:cNvPr id="356" name="Google Shape;356;p29"/>
          <p:cNvSpPr txBox="1"/>
          <p:nvPr/>
        </p:nvSpPr>
        <p:spPr>
          <a:xfrm>
            <a:off x="4365170" y="2592743"/>
            <a:ext cx="90780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s-ES" sz="700" b="0" i="0" u="none" strike="noStrike" cap="none" dirty="0">
                <a:solidFill>
                  <a:schemeClr val="dk1"/>
                </a:solidFill>
                <a:latin typeface="Arial"/>
                <a:ea typeface="Arial"/>
                <a:cs typeface="Arial"/>
                <a:sym typeface="Arial"/>
              </a:rPr>
              <a:t>Acceso limitado a educación sanitaria</a:t>
            </a:r>
            <a:endParaRPr sz="1400" b="0" i="0" u="none" strike="noStrike" cap="none" dirty="0">
              <a:solidFill>
                <a:srgbClr val="000000"/>
              </a:solidFill>
              <a:latin typeface="Arial"/>
              <a:ea typeface="Arial"/>
              <a:cs typeface="Arial"/>
              <a:sym typeface="Arial"/>
            </a:endParaRPr>
          </a:p>
        </p:txBody>
      </p:sp>
      <p:pic>
        <p:nvPicPr>
          <p:cNvPr id="357" name="Google Shape;357;p29"/>
          <p:cNvPicPr preferRelativeResize="0"/>
          <p:nvPr/>
        </p:nvPicPr>
        <p:blipFill rotWithShape="1">
          <a:blip r:embed="rId11">
            <a:alphaModFix/>
          </a:blip>
          <a:srcRect/>
          <a:stretch/>
        </p:blipFill>
        <p:spPr>
          <a:xfrm>
            <a:off x="4131986" y="2826835"/>
            <a:ext cx="268987" cy="262188"/>
          </a:xfrm>
          <a:prstGeom prst="rect">
            <a:avLst/>
          </a:prstGeom>
          <a:noFill/>
          <a:ln>
            <a:noFill/>
          </a:ln>
        </p:spPr>
      </p:pic>
      <p:pic>
        <p:nvPicPr>
          <p:cNvPr id="358" name="Google Shape;358;p29"/>
          <p:cNvPicPr preferRelativeResize="0"/>
          <p:nvPr/>
        </p:nvPicPr>
        <p:blipFill rotWithShape="1">
          <a:blip r:embed="rId12">
            <a:alphaModFix/>
          </a:blip>
          <a:srcRect/>
          <a:stretch/>
        </p:blipFill>
        <p:spPr>
          <a:xfrm>
            <a:off x="4094195" y="3868828"/>
            <a:ext cx="268987" cy="262188"/>
          </a:xfrm>
          <a:prstGeom prst="rect">
            <a:avLst/>
          </a:prstGeom>
          <a:noFill/>
          <a:ln>
            <a:noFill/>
          </a:ln>
        </p:spPr>
      </p:pic>
      <p:sp>
        <p:nvSpPr>
          <p:cNvPr id="359" name="Google Shape;359;p29"/>
          <p:cNvSpPr txBox="1"/>
          <p:nvPr/>
        </p:nvSpPr>
        <p:spPr>
          <a:xfrm>
            <a:off x="4357600" y="3717231"/>
            <a:ext cx="81750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s-ES" sz="700" b="0" i="0" u="none" strike="noStrike" cap="none" dirty="0">
                <a:solidFill>
                  <a:schemeClr val="dk1"/>
                </a:solidFill>
                <a:latin typeface="Arial"/>
                <a:ea typeface="Arial"/>
                <a:cs typeface="Arial"/>
                <a:sym typeface="Arial"/>
              </a:rPr>
              <a:t>Consumo de drogas adulteradas</a:t>
            </a:r>
            <a:endParaRPr sz="1400" b="0" i="0" u="none" strike="noStrike" cap="none" dirty="0">
              <a:solidFill>
                <a:srgbClr val="000000"/>
              </a:solidFill>
              <a:latin typeface="Arial"/>
              <a:ea typeface="Arial"/>
              <a:cs typeface="Arial"/>
              <a:sym typeface="Arial"/>
            </a:endParaRPr>
          </a:p>
        </p:txBody>
      </p:sp>
      <p:sp>
        <p:nvSpPr>
          <p:cNvPr id="360" name="Google Shape;360;p29"/>
          <p:cNvSpPr txBox="1"/>
          <p:nvPr/>
        </p:nvSpPr>
        <p:spPr>
          <a:xfrm>
            <a:off x="2643244" y="3445813"/>
            <a:ext cx="109590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dirty="0">
                <a:solidFill>
                  <a:schemeClr val="dk1"/>
                </a:solidFill>
              </a:rPr>
              <a:t>Escasa higiene personal (ligada a la indigencia</a:t>
            </a:r>
            <a:r>
              <a:rPr lang="en" sz="7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pic>
        <p:nvPicPr>
          <p:cNvPr id="361" name="Google Shape;361;p29"/>
          <p:cNvPicPr preferRelativeResize="0"/>
          <p:nvPr/>
        </p:nvPicPr>
        <p:blipFill rotWithShape="1">
          <a:blip r:embed="rId3">
            <a:alphaModFix/>
          </a:blip>
          <a:srcRect/>
          <a:stretch/>
        </p:blipFill>
        <p:spPr>
          <a:xfrm>
            <a:off x="2464961" y="3544339"/>
            <a:ext cx="268987" cy="262188"/>
          </a:xfrm>
          <a:prstGeom prst="rect">
            <a:avLst/>
          </a:prstGeom>
          <a:noFill/>
          <a:ln>
            <a:noFill/>
          </a:ln>
        </p:spPr>
      </p:pic>
      <p:pic>
        <p:nvPicPr>
          <p:cNvPr id="362" name="Google Shape;362;p29"/>
          <p:cNvPicPr preferRelativeResize="0"/>
          <p:nvPr/>
        </p:nvPicPr>
        <p:blipFill rotWithShape="1">
          <a:blip r:embed="rId13">
            <a:alphaModFix/>
          </a:blip>
          <a:srcRect/>
          <a:stretch/>
        </p:blipFill>
        <p:spPr>
          <a:xfrm>
            <a:off x="2769547" y="4257992"/>
            <a:ext cx="264262" cy="254760"/>
          </a:xfrm>
          <a:prstGeom prst="rect">
            <a:avLst/>
          </a:prstGeom>
          <a:noFill/>
          <a:ln>
            <a:noFill/>
          </a:ln>
        </p:spPr>
      </p:pic>
      <p:sp>
        <p:nvSpPr>
          <p:cNvPr id="363" name="Google Shape;363;p29"/>
          <p:cNvSpPr txBox="1"/>
          <p:nvPr/>
        </p:nvSpPr>
        <p:spPr>
          <a:xfrm>
            <a:off x="2995525" y="4204036"/>
            <a:ext cx="8175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dirty="0">
                <a:solidFill>
                  <a:schemeClr val="dk1"/>
                </a:solidFill>
              </a:rPr>
              <a:t>Problemas de salud latentes</a:t>
            </a:r>
            <a:endParaRPr sz="1400" b="0" i="0" u="none" strike="noStrike" cap="none" dirty="0">
              <a:solidFill>
                <a:srgbClr val="000000"/>
              </a:solidFill>
              <a:latin typeface="Arial"/>
              <a:ea typeface="Arial"/>
              <a:cs typeface="Arial"/>
              <a:sym typeface="Arial"/>
            </a:endParaRPr>
          </a:p>
        </p:txBody>
      </p:sp>
      <p:pic>
        <p:nvPicPr>
          <p:cNvPr id="364" name="Google Shape;364;p29"/>
          <p:cNvPicPr preferRelativeResize="0"/>
          <p:nvPr/>
        </p:nvPicPr>
        <p:blipFill rotWithShape="1">
          <a:blip r:embed="rId14">
            <a:alphaModFix/>
          </a:blip>
          <a:srcRect/>
          <a:stretch/>
        </p:blipFill>
        <p:spPr>
          <a:xfrm>
            <a:off x="4858625" y="4762033"/>
            <a:ext cx="254975" cy="254975"/>
          </a:xfrm>
          <a:prstGeom prst="rect">
            <a:avLst/>
          </a:prstGeom>
          <a:noFill/>
          <a:ln>
            <a:noFill/>
          </a:ln>
        </p:spPr>
      </p:pic>
      <p:sp>
        <p:nvSpPr>
          <p:cNvPr id="365" name="Google Shape;365;p29"/>
          <p:cNvSpPr txBox="1"/>
          <p:nvPr/>
        </p:nvSpPr>
        <p:spPr>
          <a:xfrm>
            <a:off x="4943539" y="4527505"/>
            <a:ext cx="10161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s-ES" sz="700" b="0" i="0" u="none" strike="noStrike" cap="none" dirty="0">
                <a:solidFill>
                  <a:schemeClr val="dk1"/>
                </a:solidFill>
                <a:latin typeface="Arial"/>
                <a:ea typeface="Arial"/>
                <a:cs typeface="Arial"/>
                <a:sym typeface="Arial"/>
              </a:rPr>
              <a:t>Ventilación deficiente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69"/>
        <p:cNvGrpSpPr/>
        <p:nvPr/>
      </p:nvGrpSpPr>
      <p:grpSpPr>
        <a:xfrm>
          <a:off x="0" y="0"/>
          <a:ext cx="0" cy="0"/>
          <a:chOff x="0" y="0"/>
          <a:chExt cx="0" cy="0"/>
        </a:xfrm>
      </p:grpSpPr>
      <p:sp>
        <p:nvSpPr>
          <p:cNvPr id="370" name="Google Shape;370;p3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371" name="Google Shape;371;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s-ES" b="1" noProof="0" dirty="0"/>
              <a:t>Capítulo 1. Por qué las enfermedades infecciosas son importantes en los centros penitenciarios</a:t>
            </a:r>
          </a:p>
          <a:p>
            <a:pPr marL="0" lvl="0" indent="0" algn="l" rtl="0">
              <a:lnSpc>
                <a:spcPct val="100000"/>
              </a:lnSpc>
              <a:spcBef>
                <a:spcPts val="0"/>
              </a:spcBef>
              <a:spcAft>
                <a:spcPts val="0"/>
              </a:spcAft>
              <a:buSzPct val="111111"/>
              <a:buNone/>
            </a:pPr>
            <a:endParaRPr lang="es-ES" b="1" noProof="0" dirty="0"/>
          </a:p>
        </p:txBody>
      </p:sp>
      <p:sp>
        <p:nvSpPr>
          <p:cNvPr id="372" name="Google Shape;372;p30"/>
          <p:cNvSpPr txBox="1"/>
          <p:nvPr/>
        </p:nvSpPr>
        <p:spPr>
          <a:xfrm>
            <a:off x="408100" y="1300025"/>
            <a:ext cx="8520600" cy="211362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dirty="0">
                <a:solidFill>
                  <a:schemeClr val="dk2"/>
                </a:solidFill>
                <a:latin typeface="Arial"/>
                <a:ea typeface="Arial"/>
                <a:cs typeface="Arial"/>
                <a:sym typeface="Arial"/>
              </a:rPr>
              <a:t>Todos los comportamientos y circuntancias que hemos estudiado ayudan a explicar por qué las personas reclusas sufren un riesgo mayor de infectarse. Todos estos factores, conjuntamente considerados hacen que, en general, sean múltiples las enfermedades infecciosas que circulan por las cárceles en todo momento. Esto, a su vez, sitúa tanto al personal de prisiones como a la población reclusa frente a un riesgo mayor de entrar en contacto con una enfermedad infecciosa que el que presentan las personas que no viven ni trabajan en un centro penitenciario.</a:t>
            </a:r>
          </a:p>
          <a:p>
            <a:pPr marL="0" marR="0" lvl="0" indent="0" algn="l" rtl="0">
              <a:lnSpc>
                <a:spcPct val="115000"/>
              </a:lnSpc>
              <a:spcBef>
                <a:spcPts val="0"/>
              </a:spcBef>
              <a:spcAft>
                <a:spcPts val="0"/>
              </a:spcAft>
              <a:buClr>
                <a:srgbClr val="000000"/>
              </a:buClr>
              <a:buSzPts val="1000"/>
              <a:buFont typeface="Arial"/>
              <a:buNone/>
            </a:pPr>
            <a:endParaRPr lang="en" sz="900" b="0" i="0" u="none" strike="noStrike" cap="none" dirty="0">
              <a:solidFill>
                <a:schemeClr val="dk2"/>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dirty="0">
                <a:solidFill>
                  <a:schemeClr val="dk2"/>
                </a:solidFill>
                <a:latin typeface="Arial"/>
                <a:ea typeface="Arial"/>
                <a:cs typeface="Arial"/>
                <a:sym typeface="Arial"/>
              </a:rPr>
              <a:t>Además del riesgo de entrar en contacto con una enfermedad infecciosa, </a:t>
            </a:r>
            <a:r>
              <a:rPr lang="en" sz="1000" dirty="0">
                <a:solidFill>
                  <a:schemeClr val="dk2"/>
                </a:solidFill>
              </a:rPr>
              <a:t>e</a:t>
            </a:r>
            <a:r>
              <a:rPr lang="en" sz="1000" b="0" i="0" u="none" strike="noStrike" cap="none" dirty="0">
                <a:solidFill>
                  <a:schemeClr val="dk2"/>
                </a:solidFill>
                <a:latin typeface="Arial"/>
                <a:ea typeface="Arial"/>
                <a:cs typeface="Arial"/>
                <a:sym typeface="Arial"/>
              </a:rPr>
              <a:t>l personal de prisiones corre el peligro de llevarse consigo la enfermedad cuando sale del entorno penitenciario, contagiando a familiares y amigos cercanos, así como al resto de los miembros de su comunidad más amplia.</a:t>
            </a:r>
          </a:p>
          <a:p>
            <a:pPr marL="0" marR="0" lvl="0" indent="0" algn="l" rtl="0">
              <a:lnSpc>
                <a:spcPct val="115000"/>
              </a:lnSpc>
              <a:spcBef>
                <a:spcPts val="0"/>
              </a:spcBef>
              <a:spcAft>
                <a:spcPts val="0"/>
              </a:spcAft>
              <a:buClr>
                <a:srgbClr val="000000"/>
              </a:buClr>
              <a:buSzPts val="1000"/>
              <a:buFont typeface="Arial"/>
              <a:buNone/>
            </a:pPr>
            <a:endParaRPr lang="en" sz="900" b="0" i="0" u="none" strike="noStrike" cap="none" dirty="0">
              <a:solidFill>
                <a:schemeClr val="dk2"/>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dirty="0">
                <a:solidFill>
                  <a:schemeClr val="dk2"/>
                </a:solidFill>
              </a:rPr>
              <a:t>A continuación encontrará una representación de un trabajador de prisiones entando en contacto con personas reclusas infectadas (en rosa). Estas personas infectan a otras personas reclusas, así como a los trabajadores de la prisión. Cuando los miembros del personal de prisiones salen del centro penitenciario y vuelven a casa con sus familias y seres queridos, les transmiten la enfermedad</a:t>
            </a:r>
            <a:r>
              <a:rPr lang="en" sz="1000" b="0" i="0" u="none" strike="noStrike" cap="none" dirty="0">
                <a:solidFill>
                  <a:schemeClr val="dk2"/>
                </a:solidFill>
                <a:latin typeface="Arial"/>
                <a:ea typeface="Arial"/>
                <a:cs typeface="Arial"/>
                <a:sym typeface="Arial"/>
              </a:rPr>
              <a:t>.</a:t>
            </a:r>
            <a:endParaRPr sz="1000" b="0" i="0" u="none" strike="noStrike" cap="none" dirty="0">
              <a:solidFill>
                <a:schemeClr val="dk2"/>
              </a:solidFill>
              <a:latin typeface="Arial"/>
              <a:ea typeface="Arial"/>
              <a:cs typeface="Arial"/>
              <a:sym typeface="Arial"/>
            </a:endParaRPr>
          </a:p>
        </p:txBody>
      </p:sp>
      <p:pic>
        <p:nvPicPr>
          <p:cNvPr id="373" name="Google Shape;373;p30"/>
          <p:cNvPicPr preferRelativeResize="0"/>
          <p:nvPr/>
        </p:nvPicPr>
        <p:blipFill rotWithShape="1">
          <a:blip r:embed="rId3">
            <a:alphaModFix/>
          </a:blip>
          <a:srcRect t="56099"/>
          <a:stretch/>
        </p:blipFill>
        <p:spPr>
          <a:xfrm>
            <a:off x="827703" y="3343075"/>
            <a:ext cx="7132148" cy="17612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77"/>
        <p:cNvGrpSpPr/>
        <p:nvPr/>
      </p:nvGrpSpPr>
      <p:grpSpPr>
        <a:xfrm>
          <a:off x="0" y="0"/>
          <a:ext cx="0" cy="0"/>
          <a:chOff x="0" y="0"/>
          <a:chExt cx="0" cy="0"/>
        </a:xfrm>
      </p:grpSpPr>
      <p:sp>
        <p:nvSpPr>
          <p:cNvPr id="378" name="Google Shape;378;p31"/>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p:txBody>
      </p:sp>
      <p:sp>
        <p:nvSpPr>
          <p:cNvPr id="379" name="Google Shape;379;p31"/>
          <p:cNvSpPr txBox="1"/>
          <p:nvPr/>
        </p:nvSpPr>
        <p:spPr>
          <a:xfrm>
            <a:off x="397500" y="1358750"/>
            <a:ext cx="8520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100"/>
              <a:buFont typeface="Arial"/>
              <a:buNone/>
            </a:pPr>
            <a:endParaRPr sz="1100" b="0" i="0" u="none" strike="noStrike" cap="none" dirty="0">
              <a:solidFill>
                <a:schemeClr val="dk2"/>
              </a:solidFill>
              <a:latin typeface="Arial"/>
              <a:ea typeface="Arial"/>
              <a:cs typeface="Arial"/>
              <a:sym typeface="Arial"/>
            </a:endParaRPr>
          </a:p>
        </p:txBody>
      </p:sp>
      <p:sp>
        <p:nvSpPr>
          <p:cNvPr id="380" name="Google Shape;380;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s-ES" b="1" noProof="0" dirty="0"/>
              <a:t>Capítulo 1. Por qué las enfermedades infecciosas son importantes en los centros penitenciarios</a:t>
            </a:r>
          </a:p>
          <a:p>
            <a:pPr marL="0" lvl="0" indent="0" algn="l" rtl="0">
              <a:lnSpc>
                <a:spcPct val="100000"/>
              </a:lnSpc>
              <a:spcBef>
                <a:spcPts val="0"/>
              </a:spcBef>
              <a:spcAft>
                <a:spcPts val="0"/>
              </a:spcAft>
              <a:buSzPct val="111111"/>
              <a:buNone/>
            </a:pPr>
            <a:endParaRPr lang="es-ES" b="1" noProof="0" dirty="0"/>
          </a:p>
        </p:txBody>
      </p:sp>
      <p:sp>
        <p:nvSpPr>
          <p:cNvPr id="381" name="Google Shape;381;p31"/>
          <p:cNvSpPr txBox="1"/>
          <p:nvPr/>
        </p:nvSpPr>
        <p:spPr>
          <a:xfrm>
            <a:off x="397500" y="1358750"/>
            <a:ext cx="8520600" cy="1766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dirty="0">
                <a:solidFill>
                  <a:schemeClr val="dk2"/>
                </a:solidFill>
              </a:rPr>
              <a:t>L</a:t>
            </a:r>
            <a:r>
              <a:rPr lang="es-ES" sz="1200" dirty="0">
                <a:solidFill>
                  <a:schemeClr val="dk2"/>
                </a:solidFill>
              </a:rPr>
              <a:t>a</a:t>
            </a:r>
            <a:r>
              <a:rPr lang="en" sz="1200" dirty="0">
                <a:solidFill>
                  <a:schemeClr val="dk2"/>
                </a:solidFill>
              </a:rPr>
              <a:t>s enfermedades infecciosas </a:t>
            </a:r>
            <a:r>
              <a:rPr lang="en" sz="1200" b="1" dirty="0">
                <a:solidFill>
                  <a:schemeClr val="dk2"/>
                </a:solidFill>
              </a:rPr>
              <a:t>también se transmiten en el otro sentido</a:t>
            </a:r>
            <a:r>
              <a:rPr lang="en" sz="1200" b="0" i="0" u="none" strike="noStrike" cap="none" dirty="0">
                <a:solidFill>
                  <a:schemeClr val="dk2"/>
                </a:solidFill>
                <a:latin typeface="Arial"/>
                <a:ea typeface="Arial"/>
                <a:cs typeface="Arial"/>
                <a:sym typeface="Arial"/>
              </a:rPr>
              <a:t>. </a:t>
            </a:r>
            <a:endParaRPr sz="1200" b="0" i="0" u="none" strike="noStrike" cap="none" dirty="0">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200"/>
              <a:buFont typeface="Arial"/>
              <a:buNone/>
            </a:pPr>
            <a:r>
              <a:rPr lang="en" sz="1200" dirty="0">
                <a:solidFill>
                  <a:schemeClr val="dk2"/>
                </a:solidFill>
              </a:rPr>
              <a:t>Las personas que entran en un centro penitenciario (personal, visitantes, nuevos reclusos) pueden </a:t>
            </a:r>
            <a:r>
              <a:rPr lang="en" sz="1200" b="1" dirty="0">
                <a:solidFill>
                  <a:schemeClr val="dk2"/>
                </a:solidFill>
              </a:rPr>
              <a:t>traer a la cárcel infecciones procedentes de la comunidad. </a:t>
            </a:r>
            <a:r>
              <a:rPr lang="en" sz="1200" dirty="0">
                <a:solidFill>
                  <a:schemeClr val="dk2"/>
                </a:solidFill>
              </a:rPr>
              <a:t>Como hemos visto, las cárceles son entornos cerrados en los que las infecciones </a:t>
            </a:r>
            <a:r>
              <a:rPr lang="en" sz="1200" b="1" dirty="0">
                <a:solidFill>
                  <a:schemeClr val="dk2"/>
                </a:solidFill>
              </a:rPr>
              <a:t>se transmiten fácilmente, </a:t>
            </a:r>
            <a:r>
              <a:rPr lang="en" sz="1200" dirty="0">
                <a:solidFill>
                  <a:schemeClr val="dk2"/>
                </a:solidFill>
              </a:rPr>
              <a:t>por lo que a veces un solo caso rápidamente se transforma en un brote importante. También hemos visto que las personas reclusas presentan problemas de </a:t>
            </a:r>
            <a:r>
              <a:rPr lang="en" sz="1200">
                <a:solidFill>
                  <a:schemeClr val="dk2"/>
                </a:solidFill>
              </a:rPr>
              <a:t>salud latentes </a:t>
            </a:r>
            <a:r>
              <a:rPr lang="en" sz="1200" dirty="0">
                <a:solidFill>
                  <a:schemeClr val="dk2"/>
                </a:solidFill>
              </a:rPr>
              <a:t>y, en esos casos, estas personas pueden enfermar gravemente si se contagian</a:t>
            </a:r>
            <a:r>
              <a:rPr lang="en" sz="1200" b="0" i="0" u="none" strike="noStrike" cap="none" dirty="0">
                <a:solidFill>
                  <a:schemeClr val="dk2"/>
                </a:solidFill>
                <a:latin typeface="Arial"/>
                <a:ea typeface="Arial"/>
                <a:cs typeface="Arial"/>
                <a:sym typeface="Arial"/>
              </a:rPr>
              <a:t>. </a:t>
            </a:r>
            <a:endParaRPr sz="1200" b="0" i="0" u="none" strike="noStrike" cap="none" dirty="0">
              <a:solidFill>
                <a:schemeClr val="dk2"/>
              </a:solidFill>
              <a:latin typeface="Arial"/>
              <a:ea typeface="Arial"/>
              <a:cs typeface="Arial"/>
              <a:sym typeface="Arial"/>
            </a:endParaRPr>
          </a:p>
        </p:txBody>
      </p:sp>
      <p:pic>
        <p:nvPicPr>
          <p:cNvPr id="382" name="Google Shape;382;p31"/>
          <p:cNvPicPr preferRelativeResize="0"/>
          <p:nvPr/>
        </p:nvPicPr>
        <p:blipFill rotWithShape="1">
          <a:blip r:embed="rId3">
            <a:alphaModFix/>
          </a:blip>
          <a:srcRect t="52236"/>
          <a:stretch/>
        </p:blipFill>
        <p:spPr>
          <a:xfrm>
            <a:off x="773900" y="3002650"/>
            <a:ext cx="7596176" cy="2040824"/>
          </a:xfrm>
          <a:prstGeom prst="rect">
            <a:avLst/>
          </a:prstGeom>
          <a:noFill/>
          <a:ln>
            <a:noFill/>
          </a:ln>
        </p:spPr>
      </p:pic>
      <p:sp>
        <p:nvSpPr>
          <p:cNvPr id="383" name="Google Shape;383;p3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87"/>
        <p:cNvGrpSpPr/>
        <p:nvPr/>
      </p:nvGrpSpPr>
      <p:grpSpPr>
        <a:xfrm>
          <a:off x="0" y="0"/>
          <a:ext cx="0" cy="0"/>
          <a:chOff x="0" y="0"/>
          <a:chExt cx="0" cy="0"/>
        </a:xfrm>
      </p:grpSpPr>
      <p:sp>
        <p:nvSpPr>
          <p:cNvPr id="388" name="Google Shape;388;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s-ES" b="1" noProof="0" dirty="0"/>
              <a:t>Capítulo 2. ¿Cómo protege la vacunación al personal de prisiones y a la población reclusa?</a:t>
            </a:r>
          </a:p>
          <a:p>
            <a:pPr marL="0" lvl="0" indent="0" algn="l" rtl="0">
              <a:lnSpc>
                <a:spcPct val="100000"/>
              </a:lnSpc>
              <a:spcBef>
                <a:spcPts val="0"/>
              </a:spcBef>
              <a:spcAft>
                <a:spcPts val="0"/>
              </a:spcAft>
              <a:buSzPct val="111111"/>
              <a:buNone/>
            </a:pPr>
            <a:endParaRPr lang="es-ES" b="1" noProof="0" dirty="0"/>
          </a:p>
        </p:txBody>
      </p:sp>
      <p:sp>
        <p:nvSpPr>
          <p:cNvPr id="389" name="Google Shape;389;p32"/>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p:txBody>
      </p:sp>
      <p:sp>
        <p:nvSpPr>
          <p:cNvPr id="390" name="Google Shape;390;p32"/>
          <p:cNvSpPr txBox="1"/>
          <p:nvPr/>
        </p:nvSpPr>
        <p:spPr>
          <a:xfrm>
            <a:off x="397500" y="1227411"/>
            <a:ext cx="8520600" cy="21313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dirty="0">
                <a:solidFill>
                  <a:schemeClr val="dk2"/>
                </a:solidFill>
                <a:latin typeface="Arial"/>
                <a:ea typeface="Arial"/>
                <a:cs typeface="Arial"/>
                <a:sym typeface="Arial"/>
              </a:rPr>
              <a:t>Hemos visto por qué es </a:t>
            </a:r>
            <a:r>
              <a:rPr lang="en" sz="1100" b="1" i="0" u="none" strike="noStrike" cap="none" dirty="0">
                <a:solidFill>
                  <a:schemeClr val="dk2"/>
                </a:solidFill>
                <a:latin typeface="Arial"/>
                <a:ea typeface="Arial"/>
                <a:cs typeface="Arial"/>
                <a:sym typeface="Arial"/>
              </a:rPr>
              <a:t>más probable </a:t>
            </a:r>
            <a:r>
              <a:rPr lang="en" sz="1100" i="0" u="none" strike="noStrike" cap="none" dirty="0">
                <a:solidFill>
                  <a:schemeClr val="dk2"/>
                </a:solidFill>
                <a:latin typeface="Arial"/>
                <a:ea typeface="Arial"/>
                <a:cs typeface="Arial"/>
                <a:sym typeface="Arial"/>
              </a:rPr>
              <a:t>que las enfermedades infecciosas circulen en las prisiones, y cómo ello puede poner en riesgo la vida del personal de prisiones, de la población reclusa y de sus familiares y miembros de la comunidad más amplia.</a:t>
            </a:r>
          </a:p>
          <a:p>
            <a:pPr marL="0" marR="0" lvl="0" indent="0" algn="l" rtl="0">
              <a:lnSpc>
                <a:spcPct val="115000"/>
              </a:lnSpc>
              <a:spcBef>
                <a:spcPts val="0"/>
              </a:spcBef>
              <a:spcAft>
                <a:spcPts val="0"/>
              </a:spcAft>
              <a:buClr>
                <a:srgbClr val="000000"/>
              </a:buClr>
              <a:buSzPts val="1100"/>
              <a:buFont typeface="Arial"/>
              <a:buNone/>
            </a:pPr>
            <a:endParaRPr lang="en" sz="400" i="0" u="none" strike="noStrike" cap="none" dirty="0">
              <a:solidFill>
                <a:schemeClr val="dk2"/>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1100" i="0" u="none" strike="noStrike" cap="none" dirty="0">
                <a:solidFill>
                  <a:schemeClr val="dk2"/>
                </a:solidFill>
                <a:latin typeface="Arial"/>
                <a:ea typeface="Arial"/>
                <a:cs typeface="Arial"/>
                <a:sym typeface="Arial"/>
              </a:rPr>
              <a:t>A día de hoy, muchas enfermedades infecciosas pueden prevenirse </a:t>
            </a:r>
            <a:r>
              <a:rPr lang="en" sz="1100" dirty="0">
                <a:solidFill>
                  <a:schemeClr val="dk2"/>
                </a:solidFill>
              </a:rPr>
              <a:t>con</a:t>
            </a:r>
            <a:r>
              <a:rPr lang="en" sz="1100" i="0" u="none" strike="noStrike" cap="none" dirty="0">
                <a:solidFill>
                  <a:schemeClr val="dk2"/>
                </a:solidFill>
                <a:latin typeface="Arial"/>
                <a:ea typeface="Arial"/>
                <a:cs typeface="Arial"/>
                <a:sym typeface="Arial"/>
              </a:rPr>
              <a:t> las </a:t>
            </a:r>
            <a:r>
              <a:rPr lang="en" sz="1100" b="1" i="0" u="none" strike="noStrike" cap="none" dirty="0">
                <a:solidFill>
                  <a:schemeClr val="dk2"/>
                </a:solidFill>
                <a:latin typeface="Arial"/>
                <a:ea typeface="Arial"/>
                <a:cs typeface="Arial"/>
                <a:sym typeface="Arial"/>
              </a:rPr>
              <a:t>vacunas</a:t>
            </a:r>
            <a:r>
              <a:rPr lang="en" sz="1100" i="0" u="none" strike="noStrike" cap="none" dirty="0">
                <a:solidFill>
                  <a:schemeClr val="dk2"/>
                </a:solidFill>
                <a:latin typeface="Arial"/>
                <a:ea typeface="Arial"/>
                <a:cs typeface="Arial"/>
                <a:sym typeface="Arial"/>
              </a:rPr>
              <a:t>. La vacunación puede ser de ayuda a la hora de </a:t>
            </a:r>
            <a:r>
              <a:rPr lang="en" sz="1100" b="1" i="0" u="none" strike="noStrike" cap="none" dirty="0">
                <a:solidFill>
                  <a:schemeClr val="dk2"/>
                </a:solidFill>
                <a:latin typeface="Arial"/>
                <a:ea typeface="Arial"/>
                <a:cs typeface="Arial"/>
                <a:sym typeface="Arial"/>
              </a:rPr>
              <a:t>evitar una enfermedad grave </a:t>
            </a:r>
            <a:r>
              <a:rPr lang="en" sz="1100" i="0" u="none" strike="noStrike" cap="none" dirty="0">
                <a:solidFill>
                  <a:schemeClr val="dk2"/>
                </a:solidFill>
                <a:latin typeface="Arial"/>
                <a:ea typeface="Arial"/>
                <a:cs typeface="Arial"/>
                <a:sym typeface="Arial"/>
              </a:rPr>
              <a:t>cuando alguien se contagia, haciendo también más improbable que transmita la enfermedad a las personas de su entorno.</a:t>
            </a:r>
          </a:p>
          <a:p>
            <a:pPr marL="0" marR="0" lvl="0" indent="0" algn="l" rtl="0">
              <a:lnSpc>
                <a:spcPct val="115000"/>
              </a:lnSpc>
              <a:spcBef>
                <a:spcPts val="0"/>
              </a:spcBef>
              <a:spcAft>
                <a:spcPts val="0"/>
              </a:spcAft>
              <a:buClr>
                <a:srgbClr val="000000"/>
              </a:buClr>
              <a:buSzPts val="1100"/>
              <a:buFont typeface="Arial"/>
              <a:buNone/>
            </a:pPr>
            <a:endParaRPr lang="en" sz="400" i="0" u="none" strike="noStrike" cap="none" dirty="0">
              <a:solidFill>
                <a:schemeClr val="dk2"/>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1100" i="0" u="none" strike="noStrike" cap="none" dirty="0">
                <a:solidFill>
                  <a:schemeClr val="dk2"/>
                </a:solidFill>
                <a:latin typeface="Arial"/>
                <a:ea typeface="Arial"/>
                <a:cs typeface="Arial"/>
                <a:sym typeface="Arial"/>
              </a:rPr>
              <a:t>Tomando el ejemplo anterior del personal de prisiones infectado que contagia a sus familiares cuando llega a casa, y provoca que estos enfermen, a continuación se presenta el caso en el que, a pesar de haber estado expuesto a la enfermedad durante su trabajo en prisión, el miembro del personal no se infecta y no transmite la enfermedad a su familia. Ello es así porque está </a:t>
            </a:r>
            <a:r>
              <a:rPr lang="en" sz="1100" b="1" i="0" u="none" strike="noStrike" cap="none" dirty="0">
                <a:solidFill>
                  <a:schemeClr val="dk2"/>
                </a:solidFill>
                <a:latin typeface="Arial"/>
                <a:ea typeface="Arial"/>
                <a:cs typeface="Arial"/>
                <a:sym typeface="Arial"/>
              </a:rPr>
              <a:t>vacunado </a:t>
            </a:r>
            <a:r>
              <a:rPr lang="en" sz="1100" i="0" u="none" strike="noStrike" cap="none" dirty="0">
                <a:solidFill>
                  <a:schemeClr val="dk2"/>
                </a:solidFill>
                <a:latin typeface="Arial"/>
                <a:ea typeface="Arial"/>
                <a:cs typeface="Arial"/>
                <a:sym typeface="Arial"/>
              </a:rPr>
              <a:t>y, en consecuencia, protegido frente a la enfermedad</a:t>
            </a:r>
            <a:r>
              <a:rPr lang="en" sz="1100" b="0" i="0" u="none" strike="noStrike" cap="none" dirty="0">
                <a:solidFill>
                  <a:schemeClr val="dk2"/>
                </a:solidFill>
                <a:latin typeface="Arial"/>
                <a:ea typeface="Arial"/>
                <a:cs typeface="Arial"/>
                <a:sym typeface="Arial"/>
              </a:rPr>
              <a:t>. </a:t>
            </a:r>
            <a:endParaRPr sz="1100" b="0" i="0" u="none" strike="noStrike" cap="none" dirty="0">
              <a:solidFill>
                <a:schemeClr val="dk2"/>
              </a:solidFill>
              <a:latin typeface="Arial"/>
              <a:ea typeface="Arial"/>
              <a:cs typeface="Arial"/>
              <a:sym typeface="Arial"/>
            </a:endParaRPr>
          </a:p>
        </p:txBody>
      </p:sp>
      <p:pic>
        <p:nvPicPr>
          <p:cNvPr id="391" name="Google Shape;391;p32"/>
          <p:cNvPicPr preferRelativeResize="0"/>
          <p:nvPr/>
        </p:nvPicPr>
        <p:blipFill rotWithShape="1">
          <a:blip r:embed="rId3">
            <a:alphaModFix/>
          </a:blip>
          <a:srcRect t="56858"/>
          <a:stretch/>
        </p:blipFill>
        <p:spPr>
          <a:xfrm>
            <a:off x="643050" y="3227950"/>
            <a:ext cx="7677500" cy="1863000"/>
          </a:xfrm>
          <a:prstGeom prst="rect">
            <a:avLst/>
          </a:prstGeom>
          <a:noFill/>
          <a:ln>
            <a:noFill/>
          </a:ln>
        </p:spPr>
      </p:pic>
      <p:sp>
        <p:nvSpPr>
          <p:cNvPr id="392" name="Google Shape;392;p3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96"/>
        <p:cNvGrpSpPr/>
        <p:nvPr/>
      </p:nvGrpSpPr>
      <p:grpSpPr>
        <a:xfrm>
          <a:off x="0" y="0"/>
          <a:ext cx="0" cy="0"/>
          <a:chOff x="0" y="0"/>
          <a:chExt cx="0" cy="0"/>
        </a:xfrm>
      </p:grpSpPr>
      <p:sp>
        <p:nvSpPr>
          <p:cNvPr id="397" name="Google Shape;397;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s-ES" b="1" noProof="0" dirty="0"/>
              <a:t>Capítulo 2. ¿Cómo protege la vacunación al personal de prisiones y a la población reclusa?</a:t>
            </a:r>
          </a:p>
          <a:p>
            <a:pPr marL="0" lvl="0" indent="0" algn="l" rtl="0">
              <a:lnSpc>
                <a:spcPct val="100000"/>
              </a:lnSpc>
              <a:spcBef>
                <a:spcPts val="0"/>
              </a:spcBef>
              <a:spcAft>
                <a:spcPts val="0"/>
              </a:spcAft>
              <a:buSzPct val="111111"/>
              <a:buNone/>
            </a:pPr>
            <a:endParaRPr lang="es-ES" b="1" noProof="0" dirty="0"/>
          </a:p>
        </p:txBody>
      </p:sp>
      <p:sp>
        <p:nvSpPr>
          <p:cNvPr id="398" name="Google Shape;398;p33"/>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p:txBody>
      </p:sp>
      <p:sp>
        <p:nvSpPr>
          <p:cNvPr id="399" name="Google Shape;399;p33"/>
          <p:cNvSpPr txBox="1"/>
          <p:nvPr/>
        </p:nvSpPr>
        <p:spPr>
          <a:xfrm>
            <a:off x="397500" y="1358750"/>
            <a:ext cx="8520600" cy="193665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dirty="0">
                <a:solidFill>
                  <a:schemeClr val="dk2"/>
                </a:solidFill>
                <a:latin typeface="Arial"/>
                <a:ea typeface="Arial"/>
                <a:cs typeface="Arial"/>
                <a:sym typeface="Arial"/>
              </a:rPr>
              <a:t>Advierta que no solo los miembros del personal de prisiones no se infectan por estar vacunados, sino que el resto de personas que viven en prisión también pueden protegerse frente a la enfermedad porque también están vacunadas. Esto significa que, en general, se producirán menos infecciones en las prisiones, de manera que, en su conjunto, las personas que trabajan o están internas en la prisión estarán más sanas y tendrán menos probabilidades de enfermar.</a:t>
            </a:r>
          </a:p>
          <a:p>
            <a:pPr marL="0" marR="0" lvl="0" indent="0" algn="l" rtl="0">
              <a:lnSpc>
                <a:spcPct val="115000"/>
              </a:lnSpc>
              <a:spcBef>
                <a:spcPts val="0"/>
              </a:spcBef>
              <a:spcAft>
                <a:spcPts val="0"/>
              </a:spcAft>
              <a:buClr>
                <a:srgbClr val="000000"/>
              </a:buClr>
              <a:buSzPts val="1100"/>
              <a:buFont typeface="Arial"/>
              <a:buNone/>
            </a:pPr>
            <a:endParaRPr lang="en" sz="900" dirty="0">
              <a:solidFill>
                <a:schemeClr val="dk2"/>
              </a:solidFill>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dirty="0">
                <a:solidFill>
                  <a:schemeClr val="dk2"/>
                </a:solidFill>
                <a:latin typeface="Arial"/>
                <a:ea typeface="Arial"/>
                <a:cs typeface="Arial"/>
                <a:sym typeface="Arial"/>
              </a:rPr>
              <a:t>Observe también que algunos de los </a:t>
            </a:r>
            <a:r>
              <a:rPr lang="en" sz="1100" dirty="0">
                <a:solidFill>
                  <a:schemeClr val="dk2"/>
                </a:solidFill>
              </a:rPr>
              <a:t>familiares del personal de prisiones no están protegidos por la vacuna. Puede ser porque sus sistemas inmunes no sean lo suficientemente fuertes como para recibir la vacuna. Por ejemplo, algunas personas con determinados tipos de cáncer no pueden vacunarse, como tampoco pueden vacunarse los bebés de muy corta edad. Sin embargo, el hecho de que el miembro del personal de la prisión esté vacunado hace que no transmita la</a:t>
            </a:r>
            <a:r>
              <a:rPr lang="en" sz="1100" b="0" i="0" u="none" strike="noStrike" cap="none" dirty="0">
                <a:solidFill>
                  <a:schemeClr val="dk2"/>
                </a:solidFill>
                <a:latin typeface="Arial"/>
                <a:ea typeface="Arial"/>
                <a:cs typeface="Arial"/>
                <a:sym typeface="Arial"/>
              </a:rPr>
              <a:t> </a:t>
            </a:r>
            <a:r>
              <a:rPr lang="es-ES" sz="1100" dirty="0">
                <a:solidFill>
                  <a:schemeClr val="dk2"/>
                </a:solidFill>
              </a:rPr>
              <a:t>e</a:t>
            </a:r>
            <a:r>
              <a:rPr lang="es-ES" sz="1100" b="0" i="0" u="none" strike="noStrike" cap="none" dirty="0">
                <a:solidFill>
                  <a:schemeClr val="dk2"/>
                </a:solidFill>
                <a:latin typeface="Arial"/>
                <a:ea typeface="Arial"/>
                <a:cs typeface="Arial"/>
                <a:sym typeface="Arial"/>
              </a:rPr>
              <a:t>nfermedad</a:t>
            </a:r>
            <a:r>
              <a:rPr lang="en" sz="1100" b="0" i="0" u="none" strike="noStrike" cap="none" dirty="0">
                <a:solidFill>
                  <a:schemeClr val="dk2"/>
                </a:solidFill>
                <a:latin typeface="Arial"/>
                <a:ea typeface="Arial"/>
                <a:cs typeface="Arial"/>
                <a:sym typeface="Arial"/>
              </a:rPr>
              <a:t> a su familia. </a:t>
            </a:r>
            <a:endParaRPr sz="1100" b="0" i="0" u="none" strike="noStrike" cap="none" dirty="0">
              <a:solidFill>
                <a:schemeClr val="dk2"/>
              </a:solidFill>
              <a:latin typeface="Arial"/>
              <a:ea typeface="Arial"/>
              <a:cs typeface="Arial"/>
              <a:sym typeface="Arial"/>
            </a:endParaRPr>
          </a:p>
        </p:txBody>
      </p:sp>
      <p:pic>
        <p:nvPicPr>
          <p:cNvPr id="400" name="Google Shape;400;p33"/>
          <p:cNvPicPr preferRelativeResize="0"/>
          <p:nvPr/>
        </p:nvPicPr>
        <p:blipFill rotWithShape="1">
          <a:blip r:embed="rId3">
            <a:alphaModFix/>
          </a:blip>
          <a:srcRect t="56858"/>
          <a:stretch/>
        </p:blipFill>
        <p:spPr>
          <a:xfrm>
            <a:off x="643050" y="3227950"/>
            <a:ext cx="7677500" cy="1863000"/>
          </a:xfrm>
          <a:prstGeom prst="rect">
            <a:avLst/>
          </a:prstGeom>
          <a:noFill/>
          <a:ln>
            <a:noFill/>
          </a:ln>
        </p:spPr>
      </p:pic>
      <p:sp>
        <p:nvSpPr>
          <p:cNvPr id="401" name="Google Shape;401;p3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01"/>
        <p:cNvGrpSpPr/>
        <p:nvPr/>
      </p:nvGrpSpPr>
      <p:grpSpPr>
        <a:xfrm>
          <a:off x="0" y="0"/>
          <a:ext cx="0" cy="0"/>
          <a:chOff x="0" y="0"/>
          <a:chExt cx="0" cy="0"/>
        </a:xfrm>
      </p:grpSpPr>
      <p:sp>
        <p:nvSpPr>
          <p:cNvPr id="102" name="Google Shape;102;p7"/>
          <p:cNvSpPr txBox="1">
            <a:spLocks noGrp="1"/>
          </p:cNvSpPr>
          <p:nvPr>
            <p:ph type="body" idx="1"/>
          </p:nvPr>
        </p:nvSpPr>
        <p:spPr>
          <a:xfrm>
            <a:off x="191125" y="2618850"/>
            <a:ext cx="8520600" cy="2447100"/>
          </a:xfrm>
          <a:prstGeom prst="rect">
            <a:avLst/>
          </a:prstGeom>
          <a:noFill/>
          <a:ln>
            <a:noFill/>
          </a:ln>
        </p:spPr>
        <p:txBody>
          <a:bodyPr spcFirstLastPara="1" wrap="square" lIns="91425" tIns="91425" rIns="91425" bIns="91425" anchor="t" anchorCtr="0">
            <a:normAutofit fontScale="47500" lnSpcReduction="20000"/>
          </a:bodyPr>
          <a:lstStyle/>
          <a:p>
            <a:pPr marL="0" lvl="0" indent="0" algn="l" rtl="0">
              <a:lnSpc>
                <a:spcPct val="115000"/>
              </a:lnSpc>
              <a:spcBef>
                <a:spcPts val="0"/>
              </a:spcBef>
              <a:spcAft>
                <a:spcPts val="0"/>
              </a:spcAft>
              <a:buSzPct val="181818"/>
              <a:buNone/>
            </a:pPr>
            <a:r>
              <a:rPr lang="es-ES" b="1" noProof="0" dirty="0"/>
              <a:t>Un breve vídeo de los creadores del curso leyendo en voz</a:t>
            </a:r>
            <a:r>
              <a:rPr lang="es-ES" b="1" baseline="0" noProof="0" dirty="0"/>
              <a:t> alta </a:t>
            </a:r>
            <a:r>
              <a:rPr lang="es-ES" b="1" noProof="0" dirty="0"/>
              <a:t>el siguiente mensaje de bienvenida a las personas participantes en el curso:</a:t>
            </a:r>
            <a:endParaRPr lang="es-ES" noProof="0" dirty="0"/>
          </a:p>
          <a:p>
            <a:pPr marL="0" lvl="0" indent="0" algn="l" rtl="0">
              <a:lnSpc>
                <a:spcPct val="115000"/>
              </a:lnSpc>
              <a:spcBef>
                <a:spcPts val="1200"/>
              </a:spcBef>
              <a:spcAft>
                <a:spcPts val="0"/>
              </a:spcAft>
              <a:buSzPct val="181818"/>
              <a:buNone/>
            </a:pPr>
            <a:r>
              <a:rPr lang="es-ES" noProof="0" dirty="0"/>
              <a:t>“Bienvenido al curso online “La salud en los centros penitenciarios: vacunación para trabajadores de prisiones y población reclusa”. El curso ha sido puesto a su disposición a través de RISE-Vac, un proyecto sobre vacunaciones en centros penitenciarios que se está desarrollando en seis países europeos. Antes de elaborar este curso, preguntamos a un grupo de muestra de personal sanitario y de custodia de los centros penitenciarios sobre lo que querían aprender en lo que se refiere a la vacunación. Así, el curso ha sido confeccionado a partir de sus comentarios. Esperamos ofrecerle los conocimientos que necesita sobre la vacunación y su trascendencia en el contexto de un centro penitenciario. </a:t>
            </a:r>
          </a:p>
          <a:p>
            <a:pPr marL="0" lvl="0" indent="0" algn="l" rtl="0">
              <a:lnSpc>
                <a:spcPct val="115000"/>
              </a:lnSpc>
              <a:spcBef>
                <a:spcPts val="1200"/>
              </a:spcBef>
              <a:spcAft>
                <a:spcPts val="0"/>
              </a:spcAft>
              <a:buSzPct val="181818"/>
              <a:buNone/>
            </a:pPr>
            <a:r>
              <a:rPr lang="es-ES" noProof="0" dirty="0"/>
              <a:t>Al término del curso recibirá un certificado de asistencia que computará</a:t>
            </a:r>
            <a:r>
              <a:rPr lang="es-ES" baseline="0" noProof="0" dirty="0"/>
              <a:t> </a:t>
            </a:r>
            <a:r>
              <a:rPr lang="es-ES" noProof="0" dirty="0"/>
              <a:t>para su desarrollo profesional continuo. El curso se compone de 2 módulos y la evaluación se realizará mediante cuestionarios. Aprenderá sobre las formas en las que vivir y trabajar en un centro penitenciario puede exponer a residentes y trabajadores a enfermedades infecciosas, y sobre las razones por las que la vacunación es importante para protegernos a nosotros mismos y a las personas de nuestro entorno. Aprenderá también estrategias de comunicación para hablar sobre vacunación de forma eficaz y abordar las reticencias que puedan tener algunas personas. </a:t>
            </a:r>
          </a:p>
          <a:p>
            <a:pPr marL="0" lvl="0" indent="0" algn="l" rtl="0">
              <a:lnSpc>
                <a:spcPct val="115000"/>
              </a:lnSpc>
              <a:spcBef>
                <a:spcPts val="1200"/>
              </a:spcBef>
              <a:spcAft>
                <a:spcPts val="0"/>
              </a:spcAft>
              <a:buSzPct val="181818"/>
              <a:buNone/>
            </a:pPr>
            <a:r>
              <a:rPr lang="es-ES" noProof="0" dirty="0"/>
              <a:t>Esperamos que disfrute del curso, y, si tiene algún comentario, rogamos nos lo haga llegar utilizando el espacio destinado al efecto al final de este curso. Ahora, puede aprovechar este momento para presentarse en la sección de comentarios que aparece al pie de este vídeo. Gracias”.</a:t>
            </a:r>
          </a:p>
          <a:p>
            <a:pPr marL="0" lvl="0" indent="0" algn="l" rtl="0">
              <a:lnSpc>
                <a:spcPct val="115000"/>
              </a:lnSpc>
              <a:spcBef>
                <a:spcPts val="1200"/>
              </a:spcBef>
              <a:spcAft>
                <a:spcPts val="0"/>
              </a:spcAft>
              <a:buSzPct val="181818"/>
              <a:buNone/>
            </a:pPr>
            <a:endParaRPr lang="es-ES" noProof="0" dirty="0"/>
          </a:p>
        </p:txBody>
      </p:sp>
      <p:pic>
        <p:nvPicPr>
          <p:cNvPr id="103" name="Google Shape;103;p7"/>
          <p:cNvPicPr preferRelativeResize="0"/>
          <p:nvPr/>
        </p:nvPicPr>
        <p:blipFill rotWithShape="1">
          <a:blip r:embed="rId4">
            <a:alphaModFix/>
          </a:blip>
          <a:srcRect/>
          <a:stretch/>
        </p:blipFill>
        <p:spPr>
          <a:xfrm>
            <a:off x="4070575" y="1346038"/>
            <a:ext cx="1002825" cy="1002825"/>
          </a:xfrm>
          <a:prstGeom prst="rect">
            <a:avLst/>
          </a:prstGeom>
          <a:noFill/>
          <a:ln>
            <a:noFill/>
          </a:ln>
        </p:spPr>
      </p:pic>
      <p:sp>
        <p:nvSpPr>
          <p:cNvPr id="104" name="Google Shape;104;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sz="2800" noProof="0" dirty="0"/>
              <a:t>¡Bienvenido al curso!</a:t>
            </a:r>
            <a:endParaRPr lang="es-ES" sz="3800" noProof="0" dirty="0"/>
          </a:p>
        </p:txBody>
      </p:sp>
      <p:sp>
        <p:nvSpPr>
          <p:cNvPr id="105" name="Google Shape;105;p7"/>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05"/>
        <p:cNvGrpSpPr/>
        <p:nvPr/>
      </p:nvGrpSpPr>
      <p:grpSpPr>
        <a:xfrm>
          <a:off x="0" y="0"/>
          <a:ext cx="0" cy="0"/>
          <a:chOff x="0" y="0"/>
          <a:chExt cx="0" cy="0"/>
        </a:xfrm>
      </p:grpSpPr>
      <p:sp>
        <p:nvSpPr>
          <p:cNvPr id="406" name="Google Shape;406;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s-ES" b="1" noProof="0" dirty="0"/>
              <a:t>Capítulo 2. ¿Cómo protege la vacunación al personal de prisiones y a la población reclusa?</a:t>
            </a:r>
          </a:p>
          <a:p>
            <a:pPr marL="0" lvl="0" indent="0" algn="l" rtl="0">
              <a:lnSpc>
                <a:spcPct val="100000"/>
              </a:lnSpc>
              <a:spcBef>
                <a:spcPts val="0"/>
              </a:spcBef>
              <a:spcAft>
                <a:spcPts val="0"/>
              </a:spcAft>
              <a:buSzPct val="111111"/>
              <a:buNone/>
            </a:pPr>
            <a:endParaRPr lang="es-ES" b="1" noProof="0" dirty="0"/>
          </a:p>
        </p:txBody>
      </p:sp>
      <p:sp>
        <p:nvSpPr>
          <p:cNvPr id="407" name="Google Shape;407;p34"/>
          <p:cNvSpPr txBox="1"/>
          <p:nvPr/>
        </p:nvSpPr>
        <p:spPr>
          <a:xfrm>
            <a:off x="397500" y="1358750"/>
            <a:ext cx="8520600" cy="53319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100"/>
              <a:buFont typeface="Arial"/>
              <a:buNone/>
            </a:pPr>
            <a:r>
              <a:rPr lang="en" sz="1100" dirty="0">
                <a:solidFill>
                  <a:schemeClr val="dk2"/>
                </a:solidFill>
              </a:rPr>
              <a:t>Veamos por qué algunos trabajadores de prisiones optan por vacunarse</a:t>
            </a:r>
            <a:r>
              <a:rPr lang="en" sz="1100" b="0" i="0" u="none" strike="noStrike" cap="none" dirty="0">
                <a:solidFill>
                  <a:schemeClr val="dk2"/>
                </a:solidFill>
                <a:latin typeface="Arial"/>
                <a:ea typeface="Arial"/>
                <a:cs typeface="Arial"/>
                <a:sym typeface="Arial"/>
              </a:rPr>
              <a:t>: </a:t>
            </a:r>
            <a:endParaRPr sz="1100" b="0" i="0" u="none" strike="noStrike" cap="none" dirty="0">
              <a:solidFill>
                <a:schemeClr val="dk2"/>
              </a:solidFill>
              <a:latin typeface="Arial"/>
              <a:ea typeface="Arial"/>
              <a:cs typeface="Arial"/>
              <a:sym typeface="Arial"/>
            </a:endParaRPr>
          </a:p>
        </p:txBody>
      </p:sp>
      <p:sp>
        <p:nvSpPr>
          <p:cNvPr id="408" name="Google Shape;408;p3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2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pic>
        <p:nvPicPr>
          <p:cNvPr id="409" name="Google Shape;409;p34"/>
          <p:cNvPicPr preferRelativeResize="0"/>
          <p:nvPr/>
        </p:nvPicPr>
        <p:blipFill rotWithShape="1">
          <a:blip r:embed="rId3">
            <a:alphaModFix/>
          </a:blip>
          <a:srcRect/>
          <a:stretch/>
        </p:blipFill>
        <p:spPr>
          <a:xfrm>
            <a:off x="482747" y="1749688"/>
            <a:ext cx="1914899" cy="1644126"/>
          </a:xfrm>
          <a:prstGeom prst="rect">
            <a:avLst/>
          </a:prstGeom>
          <a:noFill/>
          <a:ln>
            <a:noFill/>
          </a:ln>
        </p:spPr>
      </p:pic>
      <p:pic>
        <p:nvPicPr>
          <p:cNvPr id="410" name="Google Shape;410;p34"/>
          <p:cNvPicPr preferRelativeResize="0"/>
          <p:nvPr/>
        </p:nvPicPr>
        <p:blipFill rotWithShape="1">
          <a:blip r:embed="rId4">
            <a:alphaModFix/>
          </a:blip>
          <a:srcRect l="7934" r="3701"/>
          <a:stretch/>
        </p:blipFill>
        <p:spPr>
          <a:xfrm>
            <a:off x="482750" y="3430775"/>
            <a:ext cx="1914899" cy="1644100"/>
          </a:xfrm>
          <a:prstGeom prst="rect">
            <a:avLst/>
          </a:prstGeom>
          <a:noFill/>
          <a:ln>
            <a:noFill/>
          </a:ln>
        </p:spPr>
      </p:pic>
      <p:pic>
        <p:nvPicPr>
          <p:cNvPr id="411" name="Google Shape;411;p34"/>
          <p:cNvPicPr preferRelativeResize="0"/>
          <p:nvPr/>
        </p:nvPicPr>
        <p:blipFill rotWithShape="1">
          <a:blip r:embed="rId5">
            <a:alphaModFix/>
          </a:blip>
          <a:srcRect r="4733"/>
          <a:stretch/>
        </p:blipFill>
        <p:spPr>
          <a:xfrm>
            <a:off x="2511675" y="1749700"/>
            <a:ext cx="1914899" cy="1644125"/>
          </a:xfrm>
          <a:prstGeom prst="rect">
            <a:avLst/>
          </a:prstGeom>
          <a:noFill/>
          <a:ln>
            <a:noFill/>
          </a:ln>
        </p:spPr>
      </p:pic>
      <p:pic>
        <p:nvPicPr>
          <p:cNvPr id="412" name="Google Shape;412;p34"/>
          <p:cNvPicPr preferRelativeResize="0"/>
          <p:nvPr/>
        </p:nvPicPr>
        <p:blipFill rotWithShape="1">
          <a:blip r:embed="rId6">
            <a:alphaModFix/>
          </a:blip>
          <a:srcRect l="6102" r="6093"/>
          <a:stretch/>
        </p:blipFill>
        <p:spPr>
          <a:xfrm>
            <a:off x="2511674" y="3430775"/>
            <a:ext cx="1914899" cy="1644099"/>
          </a:xfrm>
          <a:prstGeom prst="rect">
            <a:avLst/>
          </a:prstGeom>
          <a:noFill/>
          <a:ln>
            <a:noFill/>
          </a:ln>
        </p:spPr>
      </p:pic>
      <p:pic>
        <p:nvPicPr>
          <p:cNvPr id="413" name="Google Shape;413;p34"/>
          <p:cNvPicPr preferRelativeResize="0"/>
          <p:nvPr/>
        </p:nvPicPr>
        <p:blipFill rotWithShape="1">
          <a:blip r:embed="rId7">
            <a:alphaModFix/>
          </a:blip>
          <a:srcRect r="4370"/>
          <a:stretch/>
        </p:blipFill>
        <p:spPr>
          <a:xfrm>
            <a:off x="4515000" y="1749700"/>
            <a:ext cx="1914899" cy="1644124"/>
          </a:xfrm>
          <a:prstGeom prst="rect">
            <a:avLst/>
          </a:prstGeom>
          <a:noFill/>
          <a:ln>
            <a:noFill/>
          </a:ln>
        </p:spPr>
      </p:pic>
      <p:pic>
        <p:nvPicPr>
          <p:cNvPr id="414" name="Google Shape;414;p34"/>
          <p:cNvPicPr preferRelativeResize="0"/>
          <p:nvPr/>
        </p:nvPicPr>
        <p:blipFill rotWithShape="1">
          <a:blip r:embed="rId8">
            <a:alphaModFix/>
          </a:blip>
          <a:srcRect l="11033" r="6252"/>
          <a:stretch/>
        </p:blipFill>
        <p:spPr>
          <a:xfrm>
            <a:off x="4515000" y="3430775"/>
            <a:ext cx="1914899" cy="1644099"/>
          </a:xfrm>
          <a:prstGeom prst="rect">
            <a:avLst/>
          </a:prstGeom>
          <a:noFill/>
          <a:ln>
            <a:noFill/>
          </a:ln>
        </p:spPr>
      </p:pic>
      <p:pic>
        <p:nvPicPr>
          <p:cNvPr id="415" name="Google Shape;415;p34"/>
          <p:cNvPicPr preferRelativeResize="0"/>
          <p:nvPr/>
        </p:nvPicPr>
        <p:blipFill rotWithShape="1">
          <a:blip r:embed="rId9">
            <a:alphaModFix/>
          </a:blip>
          <a:srcRect l="4464" r="10825"/>
          <a:stretch/>
        </p:blipFill>
        <p:spPr>
          <a:xfrm>
            <a:off x="6518325" y="1749688"/>
            <a:ext cx="1914899" cy="1644125"/>
          </a:xfrm>
          <a:prstGeom prst="rect">
            <a:avLst/>
          </a:prstGeom>
          <a:noFill/>
          <a:ln>
            <a:noFill/>
          </a:ln>
        </p:spPr>
      </p:pic>
      <p:pic>
        <p:nvPicPr>
          <p:cNvPr id="416" name="Google Shape;416;p34"/>
          <p:cNvPicPr preferRelativeResize="0"/>
          <p:nvPr/>
        </p:nvPicPr>
        <p:blipFill rotWithShape="1">
          <a:blip r:embed="rId10">
            <a:alphaModFix/>
          </a:blip>
          <a:srcRect b="6533"/>
          <a:stretch/>
        </p:blipFill>
        <p:spPr>
          <a:xfrm>
            <a:off x="6531875" y="3430775"/>
            <a:ext cx="1901350" cy="1644100"/>
          </a:xfrm>
          <a:prstGeom prst="rect">
            <a:avLst/>
          </a:prstGeom>
          <a:noFill/>
          <a:ln>
            <a:noFill/>
          </a:ln>
        </p:spPr>
      </p:pic>
      <p:sp>
        <p:nvSpPr>
          <p:cNvPr id="2" name="CuadroTexto 1">
            <a:extLst>
              <a:ext uri="{FF2B5EF4-FFF2-40B4-BE49-F238E27FC236}">
                <a16:creationId xmlns:a16="http://schemas.microsoft.com/office/drawing/2014/main" id="{39EC1AD7-E895-9FF6-733D-164096A33825}"/>
              </a:ext>
            </a:extLst>
          </p:cNvPr>
          <p:cNvSpPr txBox="1"/>
          <p:nvPr/>
        </p:nvSpPr>
        <p:spPr>
          <a:xfrm>
            <a:off x="957943" y="2571749"/>
            <a:ext cx="1068856" cy="684000"/>
          </a:xfrm>
          <a:prstGeom prst="rect">
            <a:avLst/>
          </a:prstGeom>
          <a:solidFill>
            <a:schemeClr val="bg1"/>
          </a:solidFill>
        </p:spPr>
        <p:txBody>
          <a:bodyPr wrap="square" rtlCol="0">
            <a:spAutoFit/>
          </a:bodyPr>
          <a:lstStyle/>
          <a:p>
            <a:pPr algn="ctr"/>
            <a:r>
              <a:rPr lang="es-ES" sz="800" dirty="0"/>
              <a:t>Me vacuno porque no quiero </a:t>
            </a:r>
          </a:p>
          <a:p>
            <a:pPr algn="ctr"/>
            <a:r>
              <a:rPr lang="es-ES" sz="800" dirty="0"/>
              <a:t>encontrarme mal</a:t>
            </a:r>
          </a:p>
        </p:txBody>
      </p:sp>
      <p:sp>
        <p:nvSpPr>
          <p:cNvPr id="3" name="CuadroTexto 2">
            <a:extLst>
              <a:ext uri="{FF2B5EF4-FFF2-40B4-BE49-F238E27FC236}">
                <a16:creationId xmlns:a16="http://schemas.microsoft.com/office/drawing/2014/main" id="{0A12868E-83F1-7D21-C056-6B5A5979D5D3}"/>
              </a:ext>
            </a:extLst>
          </p:cNvPr>
          <p:cNvSpPr txBox="1"/>
          <p:nvPr/>
        </p:nvSpPr>
        <p:spPr>
          <a:xfrm>
            <a:off x="2903835" y="2687768"/>
            <a:ext cx="1098238" cy="584775"/>
          </a:xfrm>
          <a:prstGeom prst="rect">
            <a:avLst/>
          </a:prstGeom>
          <a:solidFill>
            <a:schemeClr val="bg1"/>
          </a:solidFill>
        </p:spPr>
        <p:txBody>
          <a:bodyPr wrap="square" rtlCol="0">
            <a:spAutoFit/>
          </a:bodyPr>
          <a:lstStyle/>
          <a:p>
            <a:pPr algn="ctr"/>
            <a:r>
              <a:rPr lang="es-ES" sz="800" dirty="0"/>
              <a:t>Me vacuno porque </a:t>
            </a:r>
          </a:p>
          <a:p>
            <a:pPr algn="ctr"/>
            <a:r>
              <a:rPr lang="es-ES" sz="800" dirty="0"/>
              <a:t>Quiero protegerme a mi mismo frente a la enfermedad</a:t>
            </a:r>
          </a:p>
        </p:txBody>
      </p:sp>
      <p:sp>
        <p:nvSpPr>
          <p:cNvPr id="4" name="CuadroTexto 3">
            <a:extLst>
              <a:ext uri="{FF2B5EF4-FFF2-40B4-BE49-F238E27FC236}">
                <a16:creationId xmlns:a16="http://schemas.microsoft.com/office/drawing/2014/main" id="{C8FC6A0D-5FCA-6C80-5BDD-BCAAB03EA21A}"/>
              </a:ext>
            </a:extLst>
          </p:cNvPr>
          <p:cNvSpPr txBox="1"/>
          <p:nvPr/>
        </p:nvSpPr>
        <p:spPr>
          <a:xfrm>
            <a:off x="4913085" y="2552699"/>
            <a:ext cx="1180739" cy="756000"/>
          </a:xfrm>
          <a:prstGeom prst="rect">
            <a:avLst/>
          </a:prstGeom>
          <a:solidFill>
            <a:schemeClr val="bg1"/>
          </a:solidFill>
        </p:spPr>
        <p:txBody>
          <a:bodyPr wrap="square" rtlCol="0">
            <a:spAutoFit/>
          </a:bodyPr>
          <a:lstStyle/>
          <a:p>
            <a:pPr algn="ctr"/>
            <a:r>
              <a:rPr lang="es-ES" sz="800" dirty="0"/>
              <a:t>Me vacuno porque </a:t>
            </a:r>
          </a:p>
          <a:p>
            <a:pPr algn="ctr"/>
            <a:r>
              <a:rPr lang="es-ES" sz="800" dirty="0"/>
              <a:t>Me preocupo por los demás</a:t>
            </a:r>
          </a:p>
        </p:txBody>
      </p:sp>
      <p:sp>
        <p:nvSpPr>
          <p:cNvPr id="5" name="CuadroTexto 4">
            <a:extLst>
              <a:ext uri="{FF2B5EF4-FFF2-40B4-BE49-F238E27FC236}">
                <a16:creationId xmlns:a16="http://schemas.microsoft.com/office/drawing/2014/main" id="{587E2BD8-A9E3-2A44-939A-29976B80979A}"/>
              </a:ext>
            </a:extLst>
          </p:cNvPr>
          <p:cNvSpPr txBox="1"/>
          <p:nvPr/>
        </p:nvSpPr>
        <p:spPr>
          <a:xfrm>
            <a:off x="7050676" y="2706137"/>
            <a:ext cx="1083324" cy="612000"/>
          </a:xfrm>
          <a:prstGeom prst="rect">
            <a:avLst/>
          </a:prstGeom>
          <a:solidFill>
            <a:schemeClr val="bg1"/>
          </a:solidFill>
        </p:spPr>
        <p:txBody>
          <a:bodyPr wrap="square" rtlCol="0">
            <a:spAutoFit/>
          </a:bodyPr>
          <a:lstStyle/>
          <a:p>
            <a:pPr algn="ctr"/>
            <a:r>
              <a:rPr lang="es-ES" sz="800" dirty="0"/>
              <a:t>Me vacuno para proteger a mi familia</a:t>
            </a:r>
          </a:p>
        </p:txBody>
      </p:sp>
      <p:sp>
        <p:nvSpPr>
          <p:cNvPr id="6" name="CuadroTexto 5">
            <a:extLst>
              <a:ext uri="{FF2B5EF4-FFF2-40B4-BE49-F238E27FC236}">
                <a16:creationId xmlns:a16="http://schemas.microsoft.com/office/drawing/2014/main" id="{888B2378-F017-C3F5-82B8-2DF3B2761B92}"/>
              </a:ext>
            </a:extLst>
          </p:cNvPr>
          <p:cNvSpPr txBox="1"/>
          <p:nvPr/>
        </p:nvSpPr>
        <p:spPr>
          <a:xfrm>
            <a:off x="805543" y="4235869"/>
            <a:ext cx="1221256" cy="720000"/>
          </a:xfrm>
          <a:prstGeom prst="rect">
            <a:avLst/>
          </a:prstGeom>
          <a:solidFill>
            <a:schemeClr val="bg1"/>
          </a:solidFill>
        </p:spPr>
        <p:txBody>
          <a:bodyPr wrap="square" rtlCol="0">
            <a:spAutoFit/>
          </a:bodyPr>
          <a:lstStyle/>
          <a:p>
            <a:pPr algn="ctr"/>
            <a:r>
              <a:rPr lang="es-ES" sz="800" dirty="0"/>
              <a:t>Me vacuno para protegerme a mí misma y a los demás de la enfermedad </a:t>
            </a:r>
          </a:p>
        </p:txBody>
      </p:sp>
      <p:sp>
        <p:nvSpPr>
          <p:cNvPr id="7" name="CuadroTexto 6">
            <a:extLst>
              <a:ext uri="{FF2B5EF4-FFF2-40B4-BE49-F238E27FC236}">
                <a16:creationId xmlns:a16="http://schemas.microsoft.com/office/drawing/2014/main" id="{A3D6C0FA-AB02-2719-0EAA-17D6F62E94CD}"/>
              </a:ext>
            </a:extLst>
          </p:cNvPr>
          <p:cNvSpPr txBox="1"/>
          <p:nvPr/>
        </p:nvSpPr>
        <p:spPr>
          <a:xfrm>
            <a:off x="2796444" y="4176657"/>
            <a:ext cx="1345358" cy="720000"/>
          </a:xfrm>
          <a:prstGeom prst="rect">
            <a:avLst/>
          </a:prstGeom>
          <a:solidFill>
            <a:schemeClr val="bg1"/>
          </a:solidFill>
        </p:spPr>
        <p:txBody>
          <a:bodyPr wrap="square" rtlCol="0">
            <a:spAutoFit/>
          </a:bodyPr>
          <a:lstStyle/>
          <a:p>
            <a:pPr algn="ctr"/>
            <a:r>
              <a:rPr lang="es-ES" sz="800" dirty="0"/>
              <a:t>Me vacuno para proteger a mis hijos</a:t>
            </a:r>
          </a:p>
        </p:txBody>
      </p:sp>
      <p:sp>
        <p:nvSpPr>
          <p:cNvPr id="8" name="CuadroTexto 7">
            <a:extLst>
              <a:ext uri="{FF2B5EF4-FFF2-40B4-BE49-F238E27FC236}">
                <a16:creationId xmlns:a16="http://schemas.microsoft.com/office/drawing/2014/main" id="{5063836C-939B-CED2-9608-B29CAF806BD4}"/>
              </a:ext>
            </a:extLst>
          </p:cNvPr>
          <p:cNvSpPr txBox="1"/>
          <p:nvPr/>
        </p:nvSpPr>
        <p:spPr>
          <a:xfrm>
            <a:off x="4818742" y="4271869"/>
            <a:ext cx="1275082" cy="684000"/>
          </a:xfrm>
          <a:prstGeom prst="rect">
            <a:avLst/>
          </a:prstGeom>
          <a:solidFill>
            <a:schemeClr val="bg1"/>
          </a:solidFill>
        </p:spPr>
        <p:txBody>
          <a:bodyPr wrap="square" rtlCol="0">
            <a:spAutoFit/>
          </a:bodyPr>
          <a:lstStyle/>
          <a:p>
            <a:pPr algn="ctr"/>
            <a:r>
              <a:rPr lang="es-ES" sz="800" dirty="0"/>
              <a:t>Me vacuno porque no quiero morir</a:t>
            </a:r>
          </a:p>
        </p:txBody>
      </p:sp>
      <p:sp>
        <p:nvSpPr>
          <p:cNvPr id="9" name="CuadroTexto 8">
            <a:extLst>
              <a:ext uri="{FF2B5EF4-FFF2-40B4-BE49-F238E27FC236}">
                <a16:creationId xmlns:a16="http://schemas.microsoft.com/office/drawing/2014/main" id="{300B9C07-E1E0-AA7F-E2FE-6801FB18F300}"/>
              </a:ext>
            </a:extLst>
          </p:cNvPr>
          <p:cNvSpPr txBox="1"/>
          <p:nvPr/>
        </p:nvSpPr>
        <p:spPr>
          <a:xfrm>
            <a:off x="6836230" y="4176655"/>
            <a:ext cx="1219200" cy="828000"/>
          </a:xfrm>
          <a:prstGeom prst="rect">
            <a:avLst/>
          </a:prstGeom>
          <a:solidFill>
            <a:schemeClr val="bg1"/>
          </a:solidFill>
        </p:spPr>
        <p:txBody>
          <a:bodyPr wrap="square" rtlCol="0">
            <a:spAutoFit/>
          </a:bodyPr>
          <a:lstStyle/>
          <a:p>
            <a:pPr algn="ctr"/>
            <a:r>
              <a:rPr lang="es-ES" sz="800" dirty="0"/>
              <a:t>Me vacuno para proteger a mis amigos, a mi familia y a mí mismo</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20"/>
        <p:cNvGrpSpPr/>
        <p:nvPr/>
      </p:nvGrpSpPr>
      <p:grpSpPr>
        <a:xfrm>
          <a:off x="0" y="0"/>
          <a:ext cx="0" cy="0"/>
          <a:chOff x="0" y="0"/>
          <a:chExt cx="0" cy="0"/>
        </a:xfrm>
      </p:grpSpPr>
      <p:sp>
        <p:nvSpPr>
          <p:cNvPr id="421" name="Google Shape;421;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s-ES" b="1" noProof="0" dirty="0"/>
              <a:t>Capítulo 2. ¿Cómo protege la vacunación al personal de prisiones y a la población reclusa?</a:t>
            </a:r>
          </a:p>
          <a:p>
            <a:pPr marL="0" lvl="0" indent="0" algn="l" rtl="0">
              <a:lnSpc>
                <a:spcPct val="100000"/>
              </a:lnSpc>
              <a:spcBef>
                <a:spcPts val="0"/>
              </a:spcBef>
              <a:spcAft>
                <a:spcPts val="0"/>
              </a:spcAft>
              <a:buSzPct val="111111"/>
              <a:buNone/>
            </a:pPr>
            <a:endParaRPr lang="es-ES" b="1" noProof="0" dirty="0"/>
          </a:p>
        </p:txBody>
      </p:sp>
      <p:sp>
        <p:nvSpPr>
          <p:cNvPr id="422" name="Google Shape;422;p35"/>
          <p:cNvSpPr txBox="1"/>
          <p:nvPr/>
        </p:nvSpPr>
        <p:spPr>
          <a:xfrm>
            <a:off x="397500" y="1358750"/>
            <a:ext cx="8520600" cy="53319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100"/>
              <a:buFont typeface="Arial"/>
              <a:buNone/>
            </a:pPr>
            <a:r>
              <a:rPr lang="en" sz="1100" dirty="0">
                <a:solidFill>
                  <a:schemeClr val="dk2"/>
                </a:solidFill>
              </a:rPr>
              <a:t>Veamos por qué algunos trabajadores de prisiones optan por vacunarse:</a:t>
            </a:r>
            <a:r>
              <a:rPr lang="en" sz="1100" b="0" i="0" u="none" strike="noStrike" cap="none" dirty="0">
                <a:solidFill>
                  <a:schemeClr val="dk2"/>
                </a:solidFill>
                <a:latin typeface="Arial"/>
                <a:ea typeface="Arial"/>
                <a:cs typeface="Arial"/>
                <a:sym typeface="Arial"/>
              </a:rPr>
              <a:t> </a:t>
            </a:r>
            <a:endParaRPr sz="1100" b="0" i="0" u="none" strike="noStrike" cap="none" dirty="0">
              <a:solidFill>
                <a:schemeClr val="dk2"/>
              </a:solidFill>
              <a:latin typeface="Arial"/>
              <a:ea typeface="Arial"/>
              <a:cs typeface="Arial"/>
              <a:sym typeface="Arial"/>
            </a:endParaRPr>
          </a:p>
        </p:txBody>
      </p:sp>
      <p:sp>
        <p:nvSpPr>
          <p:cNvPr id="423" name="Google Shape;423;p3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2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pic>
        <p:nvPicPr>
          <p:cNvPr id="424" name="Google Shape;424;p35"/>
          <p:cNvPicPr preferRelativeResize="0"/>
          <p:nvPr/>
        </p:nvPicPr>
        <p:blipFill rotWithShape="1">
          <a:blip r:embed="rId3">
            <a:alphaModFix/>
          </a:blip>
          <a:srcRect l="-352" t="-3029" r="-362" b="7772"/>
          <a:stretch/>
        </p:blipFill>
        <p:spPr>
          <a:xfrm>
            <a:off x="521900" y="1675800"/>
            <a:ext cx="1914901" cy="1718024"/>
          </a:xfrm>
          <a:prstGeom prst="rect">
            <a:avLst/>
          </a:prstGeom>
          <a:noFill/>
          <a:ln>
            <a:noFill/>
          </a:ln>
        </p:spPr>
      </p:pic>
      <p:pic>
        <p:nvPicPr>
          <p:cNvPr id="425" name="Google Shape;425;p35"/>
          <p:cNvPicPr preferRelativeResize="0"/>
          <p:nvPr/>
        </p:nvPicPr>
        <p:blipFill rotWithShape="1">
          <a:blip r:embed="rId4">
            <a:alphaModFix/>
          </a:blip>
          <a:srcRect/>
          <a:stretch/>
        </p:blipFill>
        <p:spPr>
          <a:xfrm>
            <a:off x="521899" y="3430775"/>
            <a:ext cx="1901350" cy="1644379"/>
          </a:xfrm>
          <a:prstGeom prst="rect">
            <a:avLst/>
          </a:prstGeom>
          <a:noFill/>
          <a:ln>
            <a:noFill/>
          </a:ln>
        </p:spPr>
      </p:pic>
      <p:pic>
        <p:nvPicPr>
          <p:cNvPr id="426" name="Google Shape;426;p35"/>
          <p:cNvPicPr preferRelativeResize="0"/>
          <p:nvPr/>
        </p:nvPicPr>
        <p:blipFill rotWithShape="1">
          <a:blip r:embed="rId5">
            <a:alphaModFix/>
          </a:blip>
          <a:srcRect t="129" b="119"/>
          <a:stretch/>
        </p:blipFill>
        <p:spPr>
          <a:xfrm>
            <a:off x="2494450" y="1712775"/>
            <a:ext cx="1962899" cy="1681176"/>
          </a:xfrm>
          <a:prstGeom prst="rect">
            <a:avLst/>
          </a:prstGeom>
          <a:noFill/>
          <a:ln>
            <a:noFill/>
          </a:ln>
        </p:spPr>
      </p:pic>
      <p:pic>
        <p:nvPicPr>
          <p:cNvPr id="427" name="Google Shape;427;p35"/>
          <p:cNvPicPr preferRelativeResize="0"/>
          <p:nvPr/>
        </p:nvPicPr>
        <p:blipFill rotWithShape="1">
          <a:blip r:embed="rId6">
            <a:alphaModFix/>
          </a:blip>
          <a:srcRect/>
          <a:stretch/>
        </p:blipFill>
        <p:spPr>
          <a:xfrm>
            <a:off x="2494451" y="3430778"/>
            <a:ext cx="1962899" cy="1623998"/>
          </a:xfrm>
          <a:prstGeom prst="rect">
            <a:avLst/>
          </a:prstGeom>
          <a:noFill/>
          <a:ln>
            <a:noFill/>
          </a:ln>
        </p:spPr>
      </p:pic>
      <p:pic>
        <p:nvPicPr>
          <p:cNvPr id="428" name="Google Shape;428;p35"/>
          <p:cNvPicPr preferRelativeResize="0"/>
          <p:nvPr/>
        </p:nvPicPr>
        <p:blipFill rotWithShape="1">
          <a:blip r:embed="rId7">
            <a:alphaModFix/>
          </a:blip>
          <a:srcRect l="10715" t="16302" r="19063" b="38589"/>
          <a:stretch/>
        </p:blipFill>
        <p:spPr>
          <a:xfrm>
            <a:off x="6449900" y="1694225"/>
            <a:ext cx="1962900" cy="1681172"/>
          </a:xfrm>
          <a:prstGeom prst="rect">
            <a:avLst/>
          </a:prstGeom>
          <a:noFill/>
          <a:ln>
            <a:noFill/>
          </a:ln>
        </p:spPr>
      </p:pic>
      <p:pic>
        <p:nvPicPr>
          <p:cNvPr id="429" name="Google Shape;429;p35"/>
          <p:cNvPicPr preferRelativeResize="0"/>
          <p:nvPr/>
        </p:nvPicPr>
        <p:blipFill rotWithShape="1">
          <a:blip r:embed="rId8">
            <a:alphaModFix/>
          </a:blip>
          <a:srcRect l="8039" t="26459" r="27799" b="32731"/>
          <a:stretch/>
        </p:blipFill>
        <p:spPr>
          <a:xfrm>
            <a:off x="4502950" y="3430775"/>
            <a:ext cx="1914900" cy="1623997"/>
          </a:xfrm>
          <a:prstGeom prst="rect">
            <a:avLst/>
          </a:prstGeom>
          <a:noFill/>
          <a:ln>
            <a:noFill/>
          </a:ln>
        </p:spPr>
      </p:pic>
      <p:pic>
        <p:nvPicPr>
          <p:cNvPr id="430" name="Google Shape;430;p35"/>
          <p:cNvPicPr preferRelativeResize="0"/>
          <p:nvPr/>
        </p:nvPicPr>
        <p:blipFill rotWithShape="1">
          <a:blip r:embed="rId9">
            <a:alphaModFix/>
          </a:blip>
          <a:srcRect l="8448" t="7827" r="10852" b="38656"/>
          <a:stretch/>
        </p:blipFill>
        <p:spPr>
          <a:xfrm>
            <a:off x="4502950" y="1694225"/>
            <a:ext cx="1914900" cy="1693158"/>
          </a:xfrm>
          <a:prstGeom prst="rect">
            <a:avLst/>
          </a:prstGeom>
          <a:noFill/>
          <a:ln>
            <a:noFill/>
          </a:ln>
        </p:spPr>
      </p:pic>
      <p:sp>
        <p:nvSpPr>
          <p:cNvPr id="2" name="CuadroTexto 1">
            <a:extLst>
              <a:ext uri="{FF2B5EF4-FFF2-40B4-BE49-F238E27FC236}">
                <a16:creationId xmlns:a16="http://schemas.microsoft.com/office/drawing/2014/main" id="{13C84176-D1AD-D1B3-55EE-1286CC420FCD}"/>
              </a:ext>
            </a:extLst>
          </p:cNvPr>
          <p:cNvSpPr txBox="1"/>
          <p:nvPr/>
        </p:nvSpPr>
        <p:spPr>
          <a:xfrm>
            <a:off x="869750" y="2553363"/>
            <a:ext cx="1219200" cy="792000"/>
          </a:xfrm>
          <a:prstGeom prst="rect">
            <a:avLst/>
          </a:prstGeom>
          <a:solidFill>
            <a:schemeClr val="bg1"/>
          </a:solidFill>
        </p:spPr>
        <p:txBody>
          <a:bodyPr wrap="square" rtlCol="0">
            <a:spAutoFit/>
          </a:bodyPr>
          <a:lstStyle/>
          <a:p>
            <a:pPr algn="ctr"/>
            <a:r>
              <a:rPr lang="es-ES" sz="800" dirty="0"/>
              <a:t>Me vacuno porque soy muy sensible y protejo mi salud</a:t>
            </a:r>
          </a:p>
        </p:txBody>
      </p:sp>
      <p:sp>
        <p:nvSpPr>
          <p:cNvPr id="3" name="CuadroTexto 2">
            <a:extLst>
              <a:ext uri="{FF2B5EF4-FFF2-40B4-BE49-F238E27FC236}">
                <a16:creationId xmlns:a16="http://schemas.microsoft.com/office/drawing/2014/main" id="{33C301E6-28DF-7AB5-5AAB-922A02EF9A87}"/>
              </a:ext>
            </a:extLst>
          </p:cNvPr>
          <p:cNvSpPr txBox="1"/>
          <p:nvPr/>
        </p:nvSpPr>
        <p:spPr>
          <a:xfrm>
            <a:off x="2784651" y="2494365"/>
            <a:ext cx="1286606" cy="792000"/>
          </a:xfrm>
          <a:prstGeom prst="rect">
            <a:avLst/>
          </a:prstGeom>
          <a:solidFill>
            <a:schemeClr val="bg1"/>
          </a:solidFill>
        </p:spPr>
        <p:txBody>
          <a:bodyPr wrap="square" rtlCol="0">
            <a:spAutoFit/>
          </a:bodyPr>
          <a:lstStyle/>
          <a:p>
            <a:pPr algn="ctr"/>
            <a:r>
              <a:rPr lang="es-ES" sz="800" dirty="0"/>
              <a:t>Me vacuno porque mi madre es mayor y quiero protegerla</a:t>
            </a:r>
          </a:p>
        </p:txBody>
      </p:sp>
      <p:sp>
        <p:nvSpPr>
          <p:cNvPr id="4" name="CuadroTexto 3">
            <a:extLst>
              <a:ext uri="{FF2B5EF4-FFF2-40B4-BE49-F238E27FC236}">
                <a16:creationId xmlns:a16="http://schemas.microsoft.com/office/drawing/2014/main" id="{84BE89A4-6F6D-912B-5EE9-FBF3EA4EADDD}"/>
              </a:ext>
            </a:extLst>
          </p:cNvPr>
          <p:cNvSpPr txBox="1"/>
          <p:nvPr/>
        </p:nvSpPr>
        <p:spPr>
          <a:xfrm>
            <a:off x="4971142" y="2487130"/>
            <a:ext cx="1037771" cy="648000"/>
          </a:xfrm>
          <a:prstGeom prst="rect">
            <a:avLst/>
          </a:prstGeom>
          <a:solidFill>
            <a:schemeClr val="bg1"/>
          </a:solidFill>
        </p:spPr>
        <p:txBody>
          <a:bodyPr wrap="square" rtlCol="0">
            <a:spAutoFit/>
          </a:bodyPr>
          <a:lstStyle/>
          <a:p>
            <a:pPr algn="ctr"/>
            <a:r>
              <a:rPr lang="es-ES" sz="800" dirty="0"/>
              <a:t>Me vacuno porque mi hermano murió de pequeño por una enfermedad</a:t>
            </a:r>
          </a:p>
        </p:txBody>
      </p:sp>
      <p:sp>
        <p:nvSpPr>
          <p:cNvPr id="5" name="CuadroTexto 4">
            <a:extLst>
              <a:ext uri="{FF2B5EF4-FFF2-40B4-BE49-F238E27FC236}">
                <a16:creationId xmlns:a16="http://schemas.microsoft.com/office/drawing/2014/main" id="{415D58BB-F7EC-6049-535D-D968534A3023}"/>
              </a:ext>
            </a:extLst>
          </p:cNvPr>
          <p:cNvSpPr txBox="1"/>
          <p:nvPr/>
        </p:nvSpPr>
        <p:spPr>
          <a:xfrm>
            <a:off x="7046685" y="2526403"/>
            <a:ext cx="885372" cy="504000"/>
          </a:xfrm>
          <a:prstGeom prst="rect">
            <a:avLst/>
          </a:prstGeom>
          <a:solidFill>
            <a:schemeClr val="bg1"/>
          </a:solidFill>
        </p:spPr>
        <p:txBody>
          <a:bodyPr wrap="square" rtlCol="0">
            <a:spAutoFit/>
          </a:bodyPr>
          <a:lstStyle/>
          <a:p>
            <a:pPr algn="ctr"/>
            <a:r>
              <a:rPr lang="es-ES" sz="800" dirty="0"/>
              <a:t>Me vacuno por mi esposa</a:t>
            </a:r>
          </a:p>
        </p:txBody>
      </p:sp>
      <p:sp>
        <p:nvSpPr>
          <p:cNvPr id="6" name="CuadroTexto 5">
            <a:extLst>
              <a:ext uri="{FF2B5EF4-FFF2-40B4-BE49-F238E27FC236}">
                <a16:creationId xmlns:a16="http://schemas.microsoft.com/office/drawing/2014/main" id="{E83A5F33-9E1E-A1FB-5357-5B2A7A25DD9A}"/>
              </a:ext>
            </a:extLst>
          </p:cNvPr>
          <p:cNvSpPr txBox="1"/>
          <p:nvPr/>
        </p:nvSpPr>
        <p:spPr>
          <a:xfrm>
            <a:off x="869749" y="4330197"/>
            <a:ext cx="1031621" cy="584775"/>
          </a:xfrm>
          <a:prstGeom prst="rect">
            <a:avLst/>
          </a:prstGeom>
          <a:solidFill>
            <a:schemeClr val="bg1"/>
          </a:solidFill>
        </p:spPr>
        <p:txBody>
          <a:bodyPr wrap="square" rtlCol="0">
            <a:spAutoFit/>
          </a:bodyPr>
          <a:lstStyle/>
          <a:p>
            <a:pPr algn="ctr"/>
            <a:r>
              <a:rPr lang="es-ES" sz="800" dirty="0"/>
              <a:t>Me vacuno porque quiero proteger a mis amigos y a mi familia</a:t>
            </a:r>
          </a:p>
        </p:txBody>
      </p:sp>
      <p:sp>
        <p:nvSpPr>
          <p:cNvPr id="7" name="CuadroTexto 6">
            <a:extLst>
              <a:ext uri="{FF2B5EF4-FFF2-40B4-BE49-F238E27FC236}">
                <a16:creationId xmlns:a16="http://schemas.microsoft.com/office/drawing/2014/main" id="{1D117F46-1B20-79C1-E6FD-8658F77EC60E}"/>
              </a:ext>
            </a:extLst>
          </p:cNvPr>
          <p:cNvSpPr txBox="1"/>
          <p:nvPr/>
        </p:nvSpPr>
        <p:spPr>
          <a:xfrm>
            <a:off x="2931886" y="4330196"/>
            <a:ext cx="1049185" cy="612000"/>
          </a:xfrm>
          <a:prstGeom prst="rect">
            <a:avLst/>
          </a:prstGeom>
          <a:solidFill>
            <a:schemeClr val="bg1"/>
          </a:solidFill>
        </p:spPr>
        <p:txBody>
          <a:bodyPr wrap="square" rtlCol="0">
            <a:spAutoFit/>
          </a:bodyPr>
          <a:lstStyle/>
          <a:p>
            <a:pPr algn="ctr"/>
            <a:r>
              <a:rPr lang="es-ES" sz="800" dirty="0"/>
              <a:t>Me vacuno porque quiero proteger a nuestros mayores</a:t>
            </a:r>
          </a:p>
        </p:txBody>
      </p:sp>
      <p:sp>
        <p:nvSpPr>
          <p:cNvPr id="8" name="CuadroTexto 7">
            <a:extLst>
              <a:ext uri="{FF2B5EF4-FFF2-40B4-BE49-F238E27FC236}">
                <a16:creationId xmlns:a16="http://schemas.microsoft.com/office/drawing/2014/main" id="{9F4A34AA-B813-D8C6-7CAC-A407506FA5E4}"/>
              </a:ext>
            </a:extLst>
          </p:cNvPr>
          <p:cNvSpPr txBox="1"/>
          <p:nvPr/>
        </p:nvSpPr>
        <p:spPr>
          <a:xfrm>
            <a:off x="5239657" y="4045988"/>
            <a:ext cx="696686" cy="984885"/>
          </a:xfrm>
          <a:prstGeom prst="rect">
            <a:avLst/>
          </a:prstGeom>
          <a:solidFill>
            <a:schemeClr val="bg1"/>
          </a:solidFill>
        </p:spPr>
        <p:txBody>
          <a:bodyPr wrap="square" rtlCol="0">
            <a:spAutoFit/>
          </a:bodyPr>
          <a:lstStyle/>
          <a:p>
            <a:pPr algn="ctr"/>
            <a:r>
              <a:rPr lang="es-ES" sz="800" dirty="0"/>
              <a:t>Me vacuno para protegernos a todos y para poder viajar</a:t>
            </a:r>
          </a:p>
          <a:p>
            <a:endParaRPr lang="es-ES" sz="1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34"/>
        <p:cNvGrpSpPr/>
        <p:nvPr/>
      </p:nvGrpSpPr>
      <p:grpSpPr>
        <a:xfrm>
          <a:off x="0" y="0"/>
          <a:ext cx="0" cy="0"/>
          <a:chOff x="0" y="0"/>
          <a:chExt cx="0" cy="0"/>
        </a:xfrm>
      </p:grpSpPr>
      <p:sp>
        <p:nvSpPr>
          <p:cNvPr id="435" name="Google Shape;435;p36"/>
          <p:cNvSpPr txBox="1">
            <a:spLocks noGrp="1"/>
          </p:cNvSpPr>
          <p:nvPr>
            <p:ph type="body" idx="1"/>
          </p:nvPr>
        </p:nvSpPr>
        <p:spPr>
          <a:xfrm>
            <a:off x="311700" y="1405025"/>
            <a:ext cx="8520600" cy="3356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s-ES" noProof="0" dirty="0"/>
              <a:t>Ahora estudiaremos con algo más de profundidad algunas de las enfermedades infecciosas más habituales en las prisiones que pueden prevenirse con las vacunas: hepatitis B, VPH, gripe (influenza) y COVID-19. </a:t>
            </a:r>
          </a:p>
          <a:p>
            <a:pPr marL="0" lvl="0" indent="0" algn="l" rtl="0">
              <a:lnSpc>
                <a:spcPct val="115000"/>
              </a:lnSpc>
              <a:spcBef>
                <a:spcPts val="1200"/>
              </a:spcBef>
              <a:spcAft>
                <a:spcPts val="0"/>
              </a:spcAft>
              <a:buSzPts val="1800"/>
              <a:buNone/>
            </a:pPr>
            <a:r>
              <a:rPr lang="es-ES" noProof="0" dirty="0"/>
              <a:t>En este apartado aprenderá qué síntomas presentan estas enfermedades infecciosas, de qué vacunas se dispone para luchar contra ellas y en qué medida estas vacunas son seguras y eficaces. </a:t>
            </a:r>
          </a:p>
          <a:p>
            <a:pPr marL="0" lvl="0" indent="0" algn="l" rtl="0">
              <a:lnSpc>
                <a:spcPct val="115000"/>
              </a:lnSpc>
              <a:spcBef>
                <a:spcPts val="1200"/>
              </a:spcBef>
              <a:spcAft>
                <a:spcPts val="0"/>
              </a:spcAft>
              <a:buSzPts val="1800"/>
              <a:buNone/>
            </a:pPr>
            <a:r>
              <a:rPr lang="es-ES" noProof="0" dirty="0"/>
              <a:t>Al término de esta sección también podrá acceder a su calendario nacional de inmunización para saber qué vacunas se administran en su país. </a:t>
            </a:r>
          </a:p>
        </p:txBody>
      </p:sp>
      <p:sp>
        <p:nvSpPr>
          <p:cNvPr id="436" name="Google Shape;436;p3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437" name="Google Shape;437;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s-ES" b="1" noProof="0" dirty="0"/>
              <a:t>Capítulo 2. ¿Cómo protege la vacunación al personal de prisiones y a la población reclusa?</a:t>
            </a:r>
          </a:p>
          <a:p>
            <a:pPr marL="0" lvl="0" indent="0" algn="l" rtl="0">
              <a:lnSpc>
                <a:spcPct val="100000"/>
              </a:lnSpc>
              <a:spcBef>
                <a:spcPts val="0"/>
              </a:spcBef>
              <a:spcAft>
                <a:spcPts val="0"/>
              </a:spcAft>
              <a:buSzPct val="111111"/>
              <a:buNone/>
            </a:pPr>
            <a:endParaRPr lang="es-ES" b="1" noProof="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41"/>
        <p:cNvGrpSpPr/>
        <p:nvPr/>
      </p:nvGrpSpPr>
      <p:grpSpPr>
        <a:xfrm>
          <a:off x="0" y="0"/>
          <a:ext cx="0" cy="0"/>
          <a:chOff x="0" y="0"/>
          <a:chExt cx="0" cy="0"/>
        </a:xfrm>
      </p:grpSpPr>
      <p:sp>
        <p:nvSpPr>
          <p:cNvPr id="442" name="Google Shape;442;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3.</a:t>
            </a:r>
            <a:r>
              <a:rPr lang="es-ES" noProof="0" dirty="0"/>
              <a:t> </a:t>
            </a:r>
            <a:r>
              <a:rPr lang="es-ES" b="1" noProof="0" dirty="0"/>
              <a:t>Hepatitis B</a:t>
            </a:r>
          </a:p>
        </p:txBody>
      </p:sp>
      <p:sp>
        <p:nvSpPr>
          <p:cNvPr id="443" name="Google Shape;443;p37"/>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s-ES" sz="1300" noProof="0" dirty="0"/>
              <a:t>La hepatitis B es una infección que puede derivar en cáncer de hígado. Se transmite por el contacto con fluidos corporales, como la sangre, así como durante la práctica del sexo sin protección. No es una infección muy común en la sociedad, pero lo es mucho más en los centros penitenciarios. </a:t>
            </a:r>
          </a:p>
          <a:p>
            <a:pPr marL="0" lvl="0" indent="0" algn="l" rtl="0">
              <a:lnSpc>
                <a:spcPct val="115000"/>
              </a:lnSpc>
              <a:spcBef>
                <a:spcPts val="0"/>
              </a:spcBef>
              <a:spcAft>
                <a:spcPts val="0"/>
              </a:spcAft>
              <a:buSzPts val="1800"/>
              <a:buNone/>
            </a:pPr>
            <a:endParaRPr lang="es-ES" sz="1300" noProof="0" dirty="0"/>
          </a:p>
          <a:p>
            <a:pPr marL="0" lvl="0" indent="0" algn="l" rtl="0">
              <a:lnSpc>
                <a:spcPct val="115000"/>
              </a:lnSpc>
              <a:spcBef>
                <a:spcPts val="0"/>
              </a:spcBef>
              <a:spcAft>
                <a:spcPts val="0"/>
              </a:spcAft>
              <a:buSzPts val="1800"/>
              <a:buNone/>
            </a:pPr>
            <a:r>
              <a:rPr lang="es-ES" sz="1300" noProof="0" dirty="0"/>
              <a:t>La hepatitis B es una enfermedad muy grave que puede llegar a poner en riesgo la vida por los problemas hepáticos que provoca, como cáncer de hígado o fallo hepático. Es muy importante que, como miembro del personal de prisiones, sepa cómo protegerse frente a la hepatitis B y cómo prevenir posibles infecciones en la cárcel. </a:t>
            </a:r>
          </a:p>
        </p:txBody>
      </p:sp>
      <p:sp>
        <p:nvSpPr>
          <p:cNvPr id="444" name="Google Shape;444;p37"/>
          <p:cNvSpPr txBox="1"/>
          <p:nvPr/>
        </p:nvSpPr>
        <p:spPr>
          <a:xfrm>
            <a:off x="7944725" y="3568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48"/>
        <p:cNvGrpSpPr/>
        <p:nvPr/>
      </p:nvGrpSpPr>
      <p:grpSpPr>
        <a:xfrm>
          <a:off x="0" y="0"/>
          <a:ext cx="0" cy="0"/>
          <a:chOff x="0" y="0"/>
          <a:chExt cx="0" cy="0"/>
        </a:xfrm>
      </p:grpSpPr>
      <p:sp>
        <p:nvSpPr>
          <p:cNvPr id="449" name="Google Shape;449;p38"/>
          <p:cNvSpPr txBox="1">
            <a:spLocks noGrp="1"/>
          </p:cNvSpPr>
          <p:nvPr>
            <p:ph type="body" idx="1"/>
          </p:nvPr>
        </p:nvSpPr>
        <p:spPr>
          <a:xfrm>
            <a:off x="311700" y="2956500"/>
            <a:ext cx="8520600" cy="21339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0"/>
              </a:spcAft>
              <a:buSzPts val="1800"/>
              <a:buNone/>
            </a:pPr>
            <a:r>
              <a:rPr lang="es-ES" sz="1100" b="1" noProof="0" dirty="0"/>
              <a:t>La enfermedad: </a:t>
            </a:r>
            <a:r>
              <a:rPr lang="es-ES" sz="1000" noProof="0" dirty="0"/>
              <a:t>enfermedad hepática vírica y, en algunos casos, cáncer de hígado. Vírica significa que está causada por un virus. </a:t>
            </a:r>
          </a:p>
          <a:p>
            <a:pPr marL="0" lvl="0" indent="0" algn="l" rtl="0">
              <a:lnSpc>
                <a:spcPct val="115000"/>
              </a:lnSpc>
              <a:spcBef>
                <a:spcPts val="1200"/>
              </a:spcBef>
              <a:spcAft>
                <a:spcPts val="0"/>
              </a:spcAft>
              <a:buSzPts val="1800"/>
              <a:buNone/>
            </a:pPr>
            <a:r>
              <a:rPr lang="es-ES" sz="1100" b="1" noProof="0" dirty="0"/>
              <a:t>Lo que se siente:</a:t>
            </a:r>
            <a:r>
              <a:rPr lang="es-ES" sz="1050" noProof="0" dirty="0"/>
              <a:t> </a:t>
            </a:r>
            <a:r>
              <a:rPr lang="es-ES" sz="1000" noProof="0" dirty="0"/>
              <a:t>las personas que contraen la hepatitis B pueden presentar fiebre alta, cansancio, dolor en la zona abdominal, sensación de malestar, ojos y piel amarillentos y manchas de piel enrojecida y con picazón. Algunas personas infectadas no tienen síntomas. </a:t>
            </a:r>
          </a:p>
          <a:p>
            <a:pPr marL="0" lvl="0" indent="0" algn="l" rtl="0">
              <a:lnSpc>
                <a:spcPct val="115000"/>
              </a:lnSpc>
              <a:spcBef>
                <a:spcPts val="1200"/>
              </a:spcBef>
              <a:spcAft>
                <a:spcPts val="0"/>
              </a:spcAft>
              <a:buClr>
                <a:schemeClr val="dk1"/>
              </a:buClr>
              <a:buSzPts val="1100"/>
              <a:buFont typeface="Arial"/>
              <a:buNone/>
            </a:pPr>
            <a:r>
              <a:rPr lang="es-ES" sz="1100" b="1" noProof="0" dirty="0"/>
              <a:t>La enfermedad agravada: </a:t>
            </a:r>
            <a:r>
              <a:rPr lang="es-ES" sz="1000" noProof="0" dirty="0"/>
              <a:t>las personas infectadas de hepatitis B sin tratar durante largo tiempo pueden acabar desarrollando cáncer de hígado o fallo hepático mortal. Se estima que la hepatitis B causó la muerte de unas 820 000 personas en todo el mundo en 2019.</a:t>
            </a:r>
            <a:endParaRPr lang="es-ES" sz="1100" b="1" noProof="0" dirty="0"/>
          </a:p>
          <a:p>
            <a:pPr marL="0" lvl="0" indent="0" algn="l" rtl="0">
              <a:lnSpc>
                <a:spcPct val="115000"/>
              </a:lnSpc>
              <a:spcBef>
                <a:spcPts val="1200"/>
              </a:spcBef>
              <a:spcAft>
                <a:spcPts val="1200"/>
              </a:spcAft>
              <a:buSzPts val="1800"/>
              <a:buNone/>
            </a:pPr>
            <a:r>
              <a:rPr lang="es-ES" sz="1100" b="1" noProof="0" dirty="0"/>
              <a:t>Cómo se propaga la enfermedad:</a:t>
            </a:r>
            <a:r>
              <a:rPr lang="es-ES" sz="950" noProof="0" dirty="0"/>
              <a:t> </a:t>
            </a:r>
            <a:r>
              <a:rPr lang="es-ES" sz="1000" noProof="0" dirty="0"/>
              <a:t>la hepatitis B se propaga mediante el contacto con los fluidos corporales de una persona infectada, lo que incluye la práctica del sexo vaginal, anal u oral sin protección, el consumo de drogas utilizando una aguja compartida o sin limpiar, las heridas causadas por una aguja usada u otro objeto infectado, hacerse un tatuaje o </a:t>
            </a:r>
            <a:r>
              <a:rPr lang="es-ES" sz="1000" i="1" noProof="0" dirty="0"/>
              <a:t>piercing</a:t>
            </a:r>
            <a:r>
              <a:rPr lang="es-ES" sz="1000" noProof="0" dirty="0"/>
              <a:t> con equipo no esterilizado, o un contacto concreto con sangre o saliva.</a:t>
            </a:r>
          </a:p>
        </p:txBody>
      </p:sp>
      <p:pic>
        <p:nvPicPr>
          <p:cNvPr id="450" name="Google Shape;450;p38"/>
          <p:cNvPicPr preferRelativeResize="0"/>
          <p:nvPr/>
        </p:nvPicPr>
        <p:blipFill rotWithShape="1">
          <a:blip r:embed="rId3">
            <a:alphaModFix/>
          </a:blip>
          <a:srcRect/>
          <a:stretch/>
        </p:blipFill>
        <p:spPr>
          <a:xfrm>
            <a:off x="1482775" y="973025"/>
            <a:ext cx="2749458" cy="1936425"/>
          </a:xfrm>
          <a:prstGeom prst="rect">
            <a:avLst/>
          </a:prstGeom>
          <a:noFill/>
          <a:ln>
            <a:noFill/>
          </a:ln>
        </p:spPr>
      </p:pic>
      <p:pic>
        <p:nvPicPr>
          <p:cNvPr id="451" name="Google Shape;451;p38"/>
          <p:cNvPicPr preferRelativeResize="0"/>
          <p:nvPr/>
        </p:nvPicPr>
        <p:blipFill rotWithShape="1">
          <a:blip r:embed="rId4">
            <a:alphaModFix/>
          </a:blip>
          <a:srcRect/>
          <a:stretch/>
        </p:blipFill>
        <p:spPr>
          <a:xfrm>
            <a:off x="4482750" y="973025"/>
            <a:ext cx="2510190" cy="1936425"/>
          </a:xfrm>
          <a:prstGeom prst="rect">
            <a:avLst/>
          </a:prstGeom>
          <a:noFill/>
          <a:ln>
            <a:noFill/>
          </a:ln>
        </p:spPr>
      </p:pic>
      <p:sp>
        <p:nvSpPr>
          <p:cNvPr id="452" name="Google Shape;452;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3.</a:t>
            </a:r>
            <a:r>
              <a:rPr lang="es-ES" noProof="0" dirty="0"/>
              <a:t> </a:t>
            </a:r>
            <a:r>
              <a:rPr lang="es-ES" b="1" noProof="0" dirty="0"/>
              <a:t>Hepatitis B</a:t>
            </a:r>
          </a:p>
        </p:txBody>
      </p:sp>
      <p:sp>
        <p:nvSpPr>
          <p:cNvPr id="453" name="Google Shape;453;p3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57"/>
        <p:cNvGrpSpPr/>
        <p:nvPr/>
      </p:nvGrpSpPr>
      <p:grpSpPr>
        <a:xfrm>
          <a:off x="0" y="0"/>
          <a:ext cx="0" cy="0"/>
          <a:chOff x="0" y="0"/>
          <a:chExt cx="0" cy="0"/>
        </a:xfrm>
      </p:grpSpPr>
      <p:sp>
        <p:nvSpPr>
          <p:cNvPr id="458" name="Google Shape;458;p39"/>
          <p:cNvSpPr txBox="1">
            <a:spLocks noGrp="1"/>
          </p:cNvSpPr>
          <p:nvPr>
            <p:ph type="body" idx="1"/>
          </p:nvPr>
        </p:nvSpPr>
        <p:spPr>
          <a:xfrm>
            <a:off x="311700" y="1017725"/>
            <a:ext cx="8520600" cy="27978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ts val="1800"/>
              <a:buNone/>
            </a:pPr>
            <a:r>
              <a:rPr lang="es-ES" sz="1100" b="1" noProof="0" dirty="0"/>
              <a:t>¿Quién puede contagiarse?</a:t>
            </a:r>
            <a:r>
              <a:rPr lang="es-ES" sz="1100" noProof="0" dirty="0"/>
              <a:t> </a:t>
            </a:r>
            <a:r>
              <a:rPr lang="es-ES" sz="1000" noProof="0" dirty="0"/>
              <a:t>Las personas que sufren una enfermedad hepática o renal, personas con VIH, personas que trabajan o viven en entornos de alto riesgo como las prisiones, o personas con conductas de alto riesgo, como drogadictos habituales o trabajadores del sexo, son las que están más expuestas a infectarse con hepatitis B. </a:t>
            </a:r>
          </a:p>
          <a:p>
            <a:pPr marL="0" lvl="0" indent="0" algn="l" rtl="0">
              <a:lnSpc>
                <a:spcPct val="115000"/>
              </a:lnSpc>
              <a:spcBef>
                <a:spcPts val="1200"/>
              </a:spcBef>
              <a:spcAft>
                <a:spcPts val="0"/>
              </a:spcAft>
              <a:buSzPts val="1800"/>
              <a:buNone/>
            </a:pPr>
            <a:r>
              <a:rPr lang="es-ES" sz="1100" b="1" noProof="0" dirty="0"/>
              <a:t>¿Por qué es importante en los centros penitenciarios? </a:t>
            </a:r>
            <a:r>
              <a:rPr lang="es-ES" sz="1000" noProof="0" dirty="0"/>
              <a:t>Algunos de los comportamientos que vemos con frecuencia entre la población reclusa, como ser seropositivo (VIH), usar agujas compartidas o sin limpiar, o practicar sexo sin protección, también aumentan las probabilidades de infectarse con la hepatitis B. Dentro de las prisiones, las personas pueden compartir agujas para consumir drogas o hacerse tatuajes, o mantener relaciones sexuales sin protección, lo que incrementa aún más la propagación de la hepatitis B. Los estudios muestran que la infección por hepatitis B persistente es </a:t>
            </a:r>
            <a:r>
              <a:rPr lang="es-ES" sz="1000" b="1" noProof="0" dirty="0"/>
              <a:t>diez veces superior </a:t>
            </a:r>
            <a:r>
              <a:rPr lang="es-ES" sz="1000" noProof="0" dirty="0"/>
              <a:t>en los centros penitenciarios que en la comunidad en general. Los incidentes en las cárceles también pueden exponer a la población reclusa y al personal de prisiones a una infección por hepatitis B, por el contacto con las heces de personas infectadas, o por peleas en las que se pueda entrar en contacto con la sangre o la saliva de una persona infectada (por ejemplo, a causa de corte o mordisco)</a:t>
            </a:r>
          </a:p>
          <a:p>
            <a:pPr marL="0" lvl="0" indent="0" algn="l" rtl="0">
              <a:lnSpc>
                <a:spcPct val="115000"/>
              </a:lnSpc>
              <a:spcBef>
                <a:spcPts val="1200"/>
              </a:spcBef>
              <a:spcAft>
                <a:spcPts val="0"/>
              </a:spcAft>
              <a:buSzPts val="1800"/>
              <a:buNone/>
            </a:pPr>
            <a:r>
              <a:rPr lang="es-ES" sz="1100" b="1" noProof="0" dirty="0"/>
              <a:t>¿Es eficaz la vacuna? </a:t>
            </a:r>
            <a:r>
              <a:rPr lang="es-ES" sz="1000" noProof="0" dirty="0"/>
              <a:t>La vacuna tiene un alto grado de eficacia contra la hepatitis B, y ofrece un porcentaje de protección frente a la infección de entre el 98% y el 100%. El calendario de vacunaciones generalmente exige tres dosis para la vacuna completa.</a:t>
            </a:r>
          </a:p>
          <a:p>
            <a:pPr marL="0" lvl="0" indent="0" algn="l" rtl="0">
              <a:lnSpc>
                <a:spcPct val="115000"/>
              </a:lnSpc>
              <a:spcBef>
                <a:spcPts val="1200"/>
              </a:spcBef>
              <a:spcAft>
                <a:spcPts val="1200"/>
              </a:spcAft>
              <a:buSzPts val="1800"/>
              <a:buNone/>
            </a:pPr>
            <a:r>
              <a:rPr lang="es-ES" sz="1100" b="1" noProof="0" dirty="0"/>
              <a:t>¿Es segura la vacuna?</a:t>
            </a:r>
            <a:r>
              <a:rPr lang="es-ES" sz="1100" noProof="0" dirty="0"/>
              <a:t> </a:t>
            </a:r>
            <a:r>
              <a:rPr lang="es-ES" sz="1000" noProof="0" dirty="0"/>
              <a:t>La vacuna de la hepatitis B es muy segura. Entre los efectos secundarios más comunes se incluyen molestias, rigidez o inflamación en la zona del pinchazo (en el brazo), dolor de cabeza y fiebre. Algunos de los efectos secundarios más graves, como la anafilaxis, son extremadamente infrecuentes, aproximadamente 1 entre 1 millón.</a:t>
            </a:r>
          </a:p>
          <a:p>
            <a:pPr marL="0" lvl="0" indent="0" algn="l" rtl="0">
              <a:lnSpc>
                <a:spcPct val="115000"/>
              </a:lnSpc>
              <a:spcBef>
                <a:spcPts val="1200"/>
              </a:spcBef>
              <a:spcAft>
                <a:spcPts val="1200"/>
              </a:spcAft>
              <a:buSzPts val="1800"/>
              <a:buNone/>
            </a:pPr>
            <a:endParaRPr lang="es-ES" sz="1000" noProof="0" dirty="0"/>
          </a:p>
        </p:txBody>
      </p:sp>
      <p:sp>
        <p:nvSpPr>
          <p:cNvPr id="459" name="Google Shape;459;p39"/>
          <p:cNvSpPr/>
          <p:nvPr/>
        </p:nvSpPr>
        <p:spPr>
          <a:xfrm>
            <a:off x="1355350" y="4161000"/>
            <a:ext cx="6371700" cy="9087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i="1" dirty="0"/>
              <a:t>El calendario de vacunación para la hepatitis B exige tres dosis, que pueden ser estándar o aceleradas. Como consecuencia de la alta rotación de personas existente en los centros penitenciarios, en ellos a menudo se utiliza el programa acelerado, en el que se administran las dosis de la vacuna en periodos de tiempo más breves. Es más eficaz, pues significa que las personas pueden completar el curso completo de vacunación antes de salir de la cárcel y estar protegidos contra la hepatitis</a:t>
            </a:r>
            <a:r>
              <a:rPr lang="en" sz="1000" b="0" i="1" u="none" strike="noStrike" cap="none" dirty="0">
                <a:solidFill>
                  <a:srgbClr val="000000"/>
                </a:solidFill>
                <a:latin typeface="Arial"/>
                <a:ea typeface="Arial"/>
                <a:cs typeface="Arial"/>
                <a:sym typeface="Arial"/>
              </a:rPr>
              <a:t> B. </a:t>
            </a:r>
            <a:endParaRPr sz="1000" b="0" i="1" u="none" strike="noStrike" cap="none" dirty="0">
              <a:solidFill>
                <a:srgbClr val="000000"/>
              </a:solidFill>
              <a:latin typeface="Arial"/>
              <a:ea typeface="Arial"/>
              <a:cs typeface="Arial"/>
              <a:sym typeface="Arial"/>
            </a:endParaRPr>
          </a:p>
        </p:txBody>
      </p:sp>
      <p:sp>
        <p:nvSpPr>
          <p:cNvPr id="460" name="Google Shape;460;p39"/>
          <p:cNvSpPr/>
          <p:nvPr/>
        </p:nvSpPr>
        <p:spPr>
          <a:xfrm>
            <a:off x="1255050" y="381545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s-ES" sz="1300" b="1" i="0" u="none" strike="noStrike" cap="none" dirty="0">
                <a:solidFill>
                  <a:srgbClr val="000000"/>
                </a:solidFill>
                <a:latin typeface="Arial"/>
                <a:ea typeface="Arial"/>
                <a:cs typeface="Arial"/>
                <a:sym typeface="Arial"/>
              </a:rPr>
              <a:t>Sabía que...</a:t>
            </a:r>
            <a:r>
              <a:rPr lang="en" sz="1300" b="1" i="0" u="none" strike="noStrike" cap="none" dirty="0">
                <a:solidFill>
                  <a:srgbClr val="000000"/>
                </a:solidFill>
                <a:latin typeface="Arial"/>
                <a:ea typeface="Arial"/>
                <a:cs typeface="Arial"/>
                <a:sym typeface="Arial"/>
              </a:rPr>
              <a:t>?</a:t>
            </a:r>
            <a:endParaRPr sz="1300" b="1" i="0" u="none" strike="noStrike" cap="none" dirty="0">
              <a:solidFill>
                <a:srgbClr val="000000"/>
              </a:solidFill>
              <a:latin typeface="Arial"/>
              <a:ea typeface="Arial"/>
              <a:cs typeface="Arial"/>
              <a:sym typeface="Arial"/>
            </a:endParaRPr>
          </a:p>
        </p:txBody>
      </p:sp>
      <p:sp>
        <p:nvSpPr>
          <p:cNvPr id="461" name="Google Shape;461;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3.</a:t>
            </a:r>
            <a:r>
              <a:rPr lang="es-ES" noProof="0" dirty="0"/>
              <a:t> </a:t>
            </a:r>
            <a:r>
              <a:rPr lang="es-ES" b="1" noProof="0" dirty="0"/>
              <a:t>Hepatitis B</a:t>
            </a:r>
          </a:p>
        </p:txBody>
      </p:sp>
      <p:sp>
        <p:nvSpPr>
          <p:cNvPr id="462" name="Google Shape;462;p3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66"/>
        <p:cNvGrpSpPr/>
        <p:nvPr/>
      </p:nvGrpSpPr>
      <p:grpSpPr>
        <a:xfrm>
          <a:off x="0" y="0"/>
          <a:ext cx="0" cy="0"/>
          <a:chOff x="0" y="0"/>
          <a:chExt cx="0" cy="0"/>
        </a:xfrm>
      </p:grpSpPr>
      <p:sp>
        <p:nvSpPr>
          <p:cNvPr id="467" name="Google Shape;467;p40"/>
          <p:cNvSpPr txBox="1">
            <a:spLocks noGrp="1"/>
          </p:cNvSpPr>
          <p:nvPr>
            <p:ph type="body" idx="1"/>
          </p:nvPr>
        </p:nvSpPr>
        <p:spPr>
          <a:xfrm>
            <a:off x="311700" y="1156200"/>
            <a:ext cx="8520600" cy="1995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s-ES" sz="1100" noProof="0" dirty="0"/>
              <a:t>El virus del papiloma humano, conocido como VPH, es una infección de transmisión sexual que puede derivar en graves complicaciones, entre ellas cáncer. El cáncer tarda mucho tiempo en desarrollarse y, mientras tanto, es frecuente que la infección no presente síntomas, por lo que la vacuna es esencial para proteger a las personas frente a esta enfermedad. Otras medidas preventivas, como el uso de protección durante la práctica del sexo o la realización regular de pruebas para la detección del VPH mediante frotis del cuello uterino, son también esenciales para la prevención de la infección.</a:t>
            </a:r>
          </a:p>
        </p:txBody>
      </p:sp>
      <p:sp>
        <p:nvSpPr>
          <p:cNvPr id="468" name="Google Shape;468;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4: VPH</a:t>
            </a:r>
          </a:p>
        </p:txBody>
      </p:sp>
      <p:sp>
        <p:nvSpPr>
          <p:cNvPr id="469" name="Google Shape;469;p4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73"/>
        <p:cNvGrpSpPr/>
        <p:nvPr/>
      </p:nvGrpSpPr>
      <p:grpSpPr>
        <a:xfrm>
          <a:off x="0" y="0"/>
          <a:ext cx="0" cy="0"/>
          <a:chOff x="0" y="0"/>
          <a:chExt cx="0" cy="0"/>
        </a:xfrm>
      </p:grpSpPr>
      <p:sp>
        <p:nvSpPr>
          <p:cNvPr id="474" name="Google Shape;474;p41"/>
          <p:cNvSpPr txBox="1">
            <a:spLocks noGrp="1"/>
          </p:cNvSpPr>
          <p:nvPr>
            <p:ph type="body" idx="1"/>
          </p:nvPr>
        </p:nvSpPr>
        <p:spPr>
          <a:xfrm>
            <a:off x="311700" y="3004050"/>
            <a:ext cx="8520600" cy="19953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s-ES" sz="1100" b="1" noProof="0" dirty="0"/>
              <a:t>La enfermedad:</a:t>
            </a:r>
            <a:r>
              <a:rPr lang="es-ES" sz="1000" noProof="0" dirty="0"/>
              <a:t> verrugas genitales y cáncer.</a:t>
            </a:r>
          </a:p>
          <a:p>
            <a:pPr marL="0" lvl="0" indent="0" algn="l" rtl="0">
              <a:lnSpc>
                <a:spcPct val="115000"/>
              </a:lnSpc>
              <a:spcBef>
                <a:spcPts val="1200"/>
              </a:spcBef>
              <a:spcAft>
                <a:spcPts val="0"/>
              </a:spcAft>
              <a:buSzPts val="1800"/>
              <a:buNone/>
            </a:pPr>
            <a:r>
              <a:rPr lang="es-ES" sz="1100" b="1" noProof="0" dirty="0"/>
              <a:t>Lo que se siente:</a:t>
            </a:r>
            <a:r>
              <a:rPr lang="es-ES" sz="1000" noProof="0" dirty="0"/>
              <a:t> las personas infectadas por el VPH pueden presentar verrugas en la zona genital o en la piel, pero también pueden no presentar síntomas y, en consecuencia, no saber que están infectadas.</a:t>
            </a:r>
          </a:p>
          <a:p>
            <a:pPr marL="0" lvl="0" indent="0">
              <a:spcBef>
                <a:spcPts val="1200"/>
              </a:spcBef>
              <a:buNone/>
            </a:pPr>
            <a:r>
              <a:rPr lang="es-ES" sz="1100" b="1" noProof="0" dirty="0"/>
              <a:t>La enfermedad agravada:</a:t>
            </a:r>
            <a:r>
              <a:rPr lang="es-ES" sz="1000" noProof="0" dirty="0"/>
              <a:t> las personas infectadas con ciertos tipos de VPH sin tratar durante largo tiempo pueden desarrollar cáncer de útero, de pene, tumores en cuello y cabeza, o cáncer anal. El VPH está detrás de aproximadamente el 99 % de los cánceres uterinos.</a:t>
            </a:r>
          </a:p>
          <a:p>
            <a:pPr marL="0" lvl="0" indent="0" algn="l" rtl="0">
              <a:lnSpc>
                <a:spcPct val="115000"/>
              </a:lnSpc>
              <a:spcBef>
                <a:spcPts val="1200"/>
              </a:spcBef>
              <a:spcAft>
                <a:spcPts val="1200"/>
              </a:spcAft>
              <a:buSzPts val="1800"/>
              <a:buNone/>
            </a:pPr>
            <a:r>
              <a:rPr lang="es-ES" sz="1100" b="1" noProof="0" dirty="0"/>
              <a:t>Cómo se propaga la enfermedad:</a:t>
            </a:r>
            <a:r>
              <a:rPr lang="es-ES" sz="1000" noProof="0" dirty="0"/>
              <a:t> el VPH es increíblemente frecuente. La mayor parte de la población si vacunar contrae algún tipo de VPH en algún momento de su vida. Su contagio se produce por el contacto piel con piel de la zona genital, incluido el sexo con penetración y el sexo oral.</a:t>
            </a:r>
          </a:p>
        </p:txBody>
      </p:sp>
      <p:pic>
        <p:nvPicPr>
          <p:cNvPr id="475" name="Google Shape;475;p41"/>
          <p:cNvPicPr preferRelativeResize="0"/>
          <p:nvPr/>
        </p:nvPicPr>
        <p:blipFill rotWithShape="1">
          <a:blip r:embed="rId3">
            <a:alphaModFix/>
          </a:blip>
          <a:srcRect/>
          <a:stretch/>
        </p:blipFill>
        <p:spPr>
          <a:xfrm>
            <a:off x="1852250" y="1060200"/>
            <a:ext cx="1696176" cy="1696176"/>
          </a:xfrm>
          <a:prstGeom prst="rect">
            <a:avLst/>
          </a:prstGeom>
          <a:noFill/>
          <a:ln>
            <a:noFill/>
          </a:ln>
        </p:spPr>
      </p:pic>
      <p:sp>
        <p:nvSpPr>
          <p:cNvPr id="476" name="Google Shape;476;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4: HPV</a:t>
            </a:r>
          </a:p>
        </p:txBody>
      </p:sp>
      <p:sp>
        <p:nvSpPr>
          <p:cNvPr id="477" name="Google Shape;477;p4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pic>
        <p:nvPicPr>
          <p:cNvPr id="478" name="Google Shape;478;p41"/>
          <p:cNvPicPr preferRelativeResize="0"/>
          <p:nvPr/>
        </p:nvPicPr>
        <p:blipFill rotWithShape="1">
          <a:blip r:embed="rId4">
            <a:alphaModFix/>
          </a:blip>
          <a:srcRect/>
          <a:stretch/>
        </p:blipFill>
        <p:spPr>
          <a:xfrm>
            <a:off x="3766100" y="1067525"/>
            <a:ext cx="3609164" cy="16961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82"/>
        <p:cNvGrpSpPr/>
        <p:nvPr/>
      </p:nvGrpSpPr>
      <p:grpSpPr>
        <a:xfrm>
          <a:off x="0" y="0"/>
          <a:ext cx="0" cy="0"/>
          <a:chOff x="0" y="0"/>
          <a:chExt cx="0" cy="0"/>
        </a:xfrm>
      </p:grpSpPr>
      <p:sp>
        <p:nvSpPr>
          <p:cNvPr id="483" name="Google Shape;483;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4: VPH</a:t>
            </a:r>
          </a:p>
        </p:txBody>
      </p:sp>
      <p:sp>
        <p:nvSpPr>
          <p:cNvPr id="484" name="Google Shape;484;p42"/>
          <p:cNvSpPr txBox="1">
            <a:spLocks noGrp="1"/>
          </p:cNvSpPr>
          <p:nvPr>
            <p:ph type="body" idx="1"/>
          </p:nvPr>
        </p:nvSpPr>
        <p:spPr>
          <a:xfrm>
            <a:off x="311700" y="1017725"/>
            <a:ext cx="8520600" cy="3128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s-ES" sz="1100" b="1" noProof="0" dirty="0"/>
              <a:t>¿Quién puede contagiarse?</a:t>
            </a:r>
            <a:r>
              <a:rPr lang="es-ES" sz="1000" noProof="0" dirty="0"/>
              <a:t> Las personas inmunodeprimidas o con VIH están en mayor riesgo de contraer la infección por el VPH, así como aquellas que desarrollan comportamientos de alto riego, como tener múltiples parejas sexuales.</a:t>
            </a:r>
          </a:p>
          <a:p>
            <a:pPr marL="0" lvl="0" indent="0">
              <a:spcBef>
                <a:spcPts val="1200"/>
              </a:spcBef>
              <a:buClr>
                <a:schemeClr val="dk1"/>
              </a:buClr>
              <a:buSzPts val="1100"/>
              <a:buNone/>
            </a:pPr>
            <a:r>
              <a:rPr lang="es-ES" sz="1100" b="1" noProof="0" dirty="0"/>
              <a:t>¿Por qué es importante en los centros penitenciarios?</a:t>
            </a:r>
            <a:r>
              <a:rPr lang="es-ES" sz="1000" noProof="0" dirty="0"/>
              <a:t> En el pasado, ciertos estudios revelaron que las tasas de cáncer de útero en las prisiones eran aproximadamente 100 veces superiores a las de la comunidad en general. Los factores de riesgo de infección por el VPH se solapan con los factores de riesgo propios de la reclusión (comportamientos de riesgo, como tener más parejas sexuales, sufrir VIH o fumar). Además, los programas de cribado para la detección del VPH, que lo pueden detectar antes de que el cáncer se desarrolle, a menudo no están disponibles para las mujeres reclusas.</a:t>
            </a:r>
          </a:p>
          <a:p>
            <a:pPr marL="0" lvl="0" indent="0" algn="l" rtl="0">
              <a:lnSpc>
                <a:spcPct val="115000"/>
              </a:lnSpc>
              <a:spcBef>
                <a:spcPts val="1200"/>
              </a:spcBef>
              <a:spcAft>
                <a:spcPts val="0"/>
              </a:spcAft>
              <a:buSzPts val="1800"/>
              <a:buNone/>
            </a:pPr>
            <a:r>
              <a:rPr lang="es-ES" sz="1100" b="1" noProof="0" dirty="0"/>
              <a:t>¿Es eficaz la vacuna? </a:t>
            </a:r>
            <a:r>
              <a:rPr lang="es-ES" sz="1000" noProof="0" dirty="0"/>
              <a:t>La vacunación tiene una eficacia del 99 % en la prevención del cáncer de útero y en la alteración celular que lleva al desarrollo de los tumores y las verrugas genitales. El calendario de vacunación puede exigir entre una y tres dosis, según el país. </a:t>
            </a:r>
          </a:p>
          <a:p>
            <a:pPr marL="0" lvl="0" indent="0" algn="l" rtl="0">
              <a:lnSpc>
                <a:spcPct val="115000"/>
              </a:lnSpc>
              <a:spcBef>
                <a:spcPts val="1200"/>
              </a:spcBef>
              <a:spcAft>
                <a:spcPts val="1200"/>
              </a:spcAft>
              <a:buSzPts val="1800"/>
              <a:buNone/>
            </a:pPr>
            <a:r>
              <a:rPr lang="es-ES" sz="1000" b="1" noProof="0" dirty="0"/>
              <a:t>¿Es segura la vacuna? </a:t>
            </a:r>
            <a:r>
              <a:rPr lang="es-ES" sz="1000" noProof="0" dirty="0"/>
              <a:t>La vacuna contra el VPH es muy segura. Entre los efectos secundarios más habituales se incluyen picores en la zona del pinchazo, un pequeño aumento de la temperatura corporal y dolor de cabeza. Entre los efectos secundarios graves se incluyen urticarias y dificultades respiratorias, si bien son infrecuentes (aproximadamente 1 de cada 10 000).</a:t>
            </a:r>
          </a:p>
        </p:txBody>
      </p:sp>
      <p:sp>
        <p:nvSpPr>
          <p:cNvPr id="485" name="Google Shape;485;p42"/>
          <p:cNvSpPr/>
          <p:nvPr/>
        </p:nvSpPr>
        <p:spPr>
          <a:xfrm>
            <a:off x="1362775" y="4102150"/>
            <a:ext cx="6371700" cy="6450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i="1" dirty="0"/>
              <a:t>Existen más de 100 cepas diferentes del virus del papiloma humano (VPH). Algunas provocan verrugas genitales, otras verrugas en </a:t>
            </a:r>
            <a:r>
              <a:rPr lang="en" sz="1000" i="1"/>
              <a:t>la piel </a:t>
            </a:r>
            <a:r>
              <a:rPr lang="en" sz="1000" i="1" dirty="0"/>
              <a:t>y otras están ligadas al cáncer. Algunas no provocan ningún tipo de enfermedad</a:t>
            </a:r>
            <a:r>
              <a:rPr lang="en" sz="1000" b="0" i="1" u="none" strike="noStrike" cap="none" dirty="0">
                <a:solidFill>
                  <a:srgbClr val="000000"/>
                </a:solidFill>
                <a:latin typeface="Arial"/>
                <a:ea typeface="Arial"/>
                <a:cs typeface="Arial"/>
                <a:sym typeface="Arial"/>
              </a:rPr>
              <a:t>. </a:t>
            </a:r>
            <a:endParaRPr sz="1000" b="0" i="1" u="none" strike="noStrike" cap="none" dirty="0">
              <a:solidFill>
                <a:srgbClr val="000000"/>
              </a:solidFill>
              <a:latin typeface="Arial"/>
              <a:ea typeface="Arial"/>
              <a:cs typeface="Arial"/>
              <a:sym typeface="Arial"/>
            </a:endParaRPr>
          </a:p>
        </p:txBody>
      </p:sp>
      <p:sp>
        <p:nvSpPr>
          <p:cNvPr id="486" name="Google Shape;486;p42"/>
          <p:cNvSpPr/>
          <p:nvPr/>
        </p:nvSpPr>
        <p:spPr>
          <a:xfrm>
            <a:off x="1298300" y="376377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1" i="0" u="none" strike="noStrike" cap="none" dirty="0">
                <a:solidFill>
                  <a:srgbClr val="000000"/>
                </a:solidFill>
                <a:latin typeface="Arial"/>
                <a:ea typeface="Arial"/>
                <a:cs typeface="Arial"/>
                <a:sym typeface="Arial"/>
              </a:rPr>
              <a:t>¿Sabía que...</a:t>
            </a:r>
            <a:r>
              <a:rPr lang="en" sz="1400" b="1" i="0" u="none" strike="noStrike" cap="none" dirty="0">
                <a:solidFill>
                  <a:srgbClr val="000000"/>
                </a:solidFill>
                <a:latin typeface="Arial"/>
                <a:ea typeface="Arial"/>
                <a:cs typeface="Arial"/>
                <a:sym typeface="Arial"/>
              </a:rPr>
              <a:t>?</a:t>
            </a:r>
            <a:endParaRPr sz="1400" b="1" i="0" u="none" strike="noStrike" cap="none" dirty="0">
              <a:solidFill>
                <a:srgbClr val="000000"/>
              </a:solidFill>
              <a:latin typeface="Arial"/>
              <a:ea typeface="Arial"/>
              <a:cs typeface="Arial"/>
              <a:sym typeface="Arial"/>
            </a:endParaRPr>
          </a:p>
        </p:txBody>
      </p:sp>
      <p:sp>
        <p:nvSpPr>
          <p:cNvPr id="487" name="Google Shape;487;p4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91"/>
        <p:cNvGrpSpPr/>
        <p:nvPr/>
      </p:nvGrpSpPr>
      <p:grpSpPr>
        <a:xfrm>
          <a:off x="0" y="0"/>
          <a:ext cx="0" cy="0"/>
          <a:chOff x="0" y="0"/>
          <a:chExt cx="0" cy="0"/>
        </a:xfrm>
      </p:grpSpPr>
      <p:sp>
        <p:nvSpPr>
          <p:cNvPr id="492" name="Google Shape;492;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5. Gripe (influenza)</a:t>
            </a:r>
          </a:p>
        </p:txBody>
      </p:sp>
      <p:sp>
        <p:nvSpPr>
          <p:cNvPr id="493" name="Google Shape;493;p43"/>
          <p:cNvSpPr txBox="1">
            <a:spLocks noGrp="1"/>
          </p:cNvSpPr>
          <p:nvPr>
            <p:ph type="body" idx="1"/>
          </p:nvPr>
        </p:nvSpPr>
        <p:spPr>
          <a:xfrm>
            <a:off x="311700" y="1180625"/>
            <a:ext cx="8520600" cy="22407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s-ES" sz="1100" noProof="0" dirty="0"/>
              <a:t>La influenza, habitualmente conocida como la gripe, es una enfermedad que, en general, se propaga con mayor facilidad durante el invierno. Puede provocar desde simples síntomas catarrales, como tos, dolor de cabeza o escalofríos, hasta una neumonía mortal, dependiendo de la persona que enferme. Se trata de una enfermedad muy importante que pone en jaque a los sistemas sanitarios de todo el mundo durante los meses de invierno. Y, como tal, es esencial garantizar unas tasas de vacunación elevadas entre las personas más vulnerables a los síntomas de la gripe, para poder protegerlas.</a:t>
            </a:r>
          </a:p>
          <a:p>
            <a:pPr marL="0" lvl="0" indent="0" algn="l" rtl="0">
              <a:lnSpc>
                <a:spcPct val="115000"/>
              </a:lnSpc>
              <a:spcBef>
                <a:spcPts val="0"/>
              </a:spcBef>
              <a:spcAft>
                <a:spcPts val="0"/>
              </a:spcAft>
              <a:buSzPts val="1800"/>
              <a:buNone/>
            </a:pPr>
            <a:endParaRPr lang="es-ES" sz="1100" noProof="0" dirty="0"/>
          </a:p>
          <a:p>
            <a:pPr marL="0" lvl="0" indent="0" algn="l" rtl="0">
              <a:lnSpc>
                <a:spcPct val="115000"/>
              </a:lnSpc>
              <a:spcBef>
                <a:spcPts val="0"/>
              </a:spcBef>
              <a:spcAft>
                <a:spcPts val="0"/>
              </a:spcAft>
              <a:buSzPts val="1800"/>
              <a:buNone/>
            </a:pPr>
            <a:r>
              <a:rPr lang="es-ES" sz="1100" noProof="0" dirty="0"/>
              <a:t>La gripe es un virus que cambia constantemente. Esa es la razón por la que necesitamos una vacuna diferente cada año, pues las vacunas se modifican todos los años para protegernos frente a las cepas que se prevén en circulación durante la temporada de gripe. Los centros penitenciarios son entornos en los que la gripe puede propagarse muy fácilmente, pues son lugares masificados, sin mucha ventilación ni aire fresco. Además, las personas reclusas a menudo son más propensas a sufrir complicaciones graves derivadas de la gripe, por su edad o por problemas de salud latentes. </a:t>
            </a:r>
          </a:p>
        </p:txBody>
      </p:sp>
      <p:sp>
        <p:nvSpPr>
          <p:cNvPr id="494" name="Google Shape;494;p4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09"/>
        <p:cNvGrpSpPr/>
        <p:nvPr/>
      </p:nvGrpSpPr>
      <p:grpSpPr>
        <a:xfrm>
          <a:off x="0" y="0"/>
          <a:ext cx="0" cy="0"/>
          <a:chOff x="0" y="0"/>
          <a:chExt cx="0" cy="0"/>
        </a:xfrm>
      </p:grpSpPr>
      <p:sp>
        <p:nvSpPr>
          <p:cNvPr id="110" name="Google Shape;110;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noProof="0" dirty="0"/>
              <a:t>Por qué la vacunación en las cárceles importa</a:t>
            </a:r>
          </a:p>
        </p:txBody>
      </p:sp>
      <p:sp>
        <p:nvSpPr>
          <p:cNvPr id="111" name="Google Shape;111;p8"/>
          <p:cNvSpPr txBox="1">
            <a:spLocks noGrp="1"/>
          </p:cNvSpPr>
          <p:nvPr>
            <p:ph type="body" idx="1"/>
          </p:nvPr>
        </p:nvSpPr>
        <p:spPr>
          <a:xfrm>
            <a:off x="311700" y="1152475"/>
            <a:ext cx="8520600" cy="3708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s-ES" noProof="0" dirty="0"/>
              <a:t>Las personas que viven o trabajan en centros penitenciarios están expuestas a un riesgo mayor de entrar en contacto con enfermedades infecciosas, varias de las cuales pueden prevenirse mediante la vacunación. Una manera eficaz de prevenir brotes de enfermedades y de proteger a los trabajadores y a la población reclusa, así como a sus familiares y amigos, y a las personas de la comunidad más amplia, es garantizar unas tasas de vacunación elevadas en los centros penitenciarios.</a:t>
            </a:r>
          </a:p>
          <a:p>
            <a:pPr marL="0" lvl="0" indent="0" algn="l" rtl="0">
              <a:lnSpc>
                <a:spcPct val="115000"/>
              </a:lnSpc>
              <a:spcBef>
                <a:spcPts val="1200"/>
              </a:spcBef>
              <a:spcAft>
                <a:spcPts val="1200"/>
              </a:spcAft>
              <a:buSzPts val="1800"/>
              <a:buNone/>
            </a:pPr>
            <a:endParaRPr lang="es-ES" noProof="0" dirty="0"/>
          </a:p>
        </p:txBody>
      </p:sp>
      <p:sp>
        <p:nvSpPr>
          <p:cNvPr id="112" name="Google Shape;112;p8"/>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98"/>
        <p:cNvGrpSpPr/>
        <p:nvPr/>
      </p:nvGrpSpPr>
      <p:grpSpPr>
        <a:xfrm>
          <a:off x="0" y="0"/>
          <a:ext cx="0" cy="0"/>
          <a:chOff x="0" y="0"/>
          <a:chExt cx="0" cy="0"/>
        </a:xfrm>
      </p:grpSpPr>
      <p:sp>
        <p:nvSpPr>
          <p:cNvPr id="499" name="Google Shape;499;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5. Gripe (influenza)</a:t>
            </a:r>
          </a:p>
        </p:txBody>
      </p:sp>
      <p:sp>
        <p:nvSpPr>
          <p:cNvPr id="500" name="Google Shape;500;p44"/>
          <p:cNvSpPr txBox="1">
            <a:spLocks noGrp="1"/>
          </p:cNvSpPr>
          <p:nvPr>
            <p:ph type="body" idx="1"/>
          </p:nvPr>
        </p:nvSpPr>
        <p:spPr>
          <a:xfrm>
            <a:off x="311700" y="2961800"/>
            <a:ext cx="8520600" cy="22407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s-ES" sz="1100" b="1" noProof="0" dirty="0"/>
              <a:t>La enfermedad:</a:t>
            </a:r>
            <a:r>
              <a:rPr lang="es-ES" sz="1000" noProof="0" dirty="0"/>
              <a:t> gripe</a:t>
            </a:r>
          </a:p>
          <a:p>
            <a:pPr marL="0" lvl="0" indent="0" algn="l" rtl="0">
              <a:lnSpc>
                <a:spcPct val="115000"/>
              </a:lnSpc>
              <a:spcBef>
                <a:spcPts val="1200"/>
              </a:spcBef>
              <a:spcAft>
                <a:spcPts val="0"/>
              </a:spcAft>
              <a:buSzPts val="1800"/>
              <a:buNone/>
            </a:pPr>
            <a:r>
              <a:rPr lang="es-ES" sz="1100" b="1" noProof="0" dirty="0"/>
              <a:t>Lo que se siente: </a:t>
            </a:r>
            <a:r>
              <a:rPr lang="es-ES" sz="1000" noProof="0" dirty="0"/>
              <a:t>las personas con gripe pueden sufrir fiebre repentina, dolor en todo el cuerpo, cansancio o agotamiento, tos seca, irritación de garganta, dolor de cabeza, dificultad para dormir y pérdida del apetito, diarrea o dolor abdominal y malestar general.</a:t>
            </a:r>
          </a:p>
          <a:p>
            <a:pPr marL="0" lvl="0" indent="0" algn="l" rtl="0">
              <a:lnSpc>
                <a:spcPct val="115000"/>
              </a:lnSpc>
              <a:spcBef>
                <a:spcPts val="1200"/>
              </a:spcBef>
              <a:spcAft>
                <a:spcPts val="0"/>
              </a:spcAft>
              <a:buSzPts val="1800"/>
              <a:buNone/>
            </a:pPr>
            <a:r>
              <a:rPr lang="es-ES" sz="1100" b="1" noProof="0" dirty="0"/>
              <a:t>La enfermedad agravada:</a:t>
            </a:r>
            <a:r>
              <a:rPr lang="es-ES" sz="1100" noProof="0" dirty="0"/>
              <a:t> </a:t>
            </a:r>
            <a:r>
              <a:rPr lang="es-ES" sz="1000" noProof="0" dirty="0"/>
              <a:t>las personas que enferman gravemente pueden desarrollar neumonía y morir. La gripe (influenza) es la responsable de entre 290 000 y 650 000 muertes cada año.</a:t>
            </a:r>
          </a:p>
          <a:p>
            <a:pPr marL="0" lvl="0" indent="0" algn="l" rtl="0">
              <a:lnSpc>
                <a:spcPct val="115000"/>
              </a:lnSpc>
              <a:spcBef>
                <a:spcPts val="1200"/>
              </a:spcBef>
              <a:spcAft>
                <a:spcPts val="1200"/>
              </a:spcAft>
              <a:buSzPts val="1800"/>
              <a:buNone/>
            </a:pPr>
            <a:r>
              <a:rPr lang="es-ES" sz="1100" b="1" noProof="0" dirty="0"/>
              <a:t>Cómo se propaga la enfermedad:</a:t>
            </a:r>
            <a:r>
              <a:rPr lang="es-ES" sz="1050" noProof="0" dirty="0"/>
              <a:t> </a:t>
            </a:r>
            <a:r>
              <a:rPr lang="es-ES" sz="1000" noProof="0" dirty="0"/>
              <a:t>la gripe se transmite a través del contacto con las toses o los estornudos de una persona infectada. El virus influenza puede vivir en las superficies y en las manos 24 horas. Las personas infectadas pueden evitar la propagación lavándose las manos y cubriéndose la boca con un pañuelo al toser.</a:t>
            </a:r>
          </a:p>
        </p:txBody>
      </p:sp>
      <p:pic>
        <p:nvPicPr>
          <p:cNvPr id="501" name="Google Shape;501;p44"/>
          <p:cNvPicPr preferRelativeResize="0"/>
          <p:nvPr/>
        </p:nvPicPr>
        <p:blipFill rotWithShape="1">
          <a:blip r:embed="rId3">
            <a:alphaModFix/>
          </a:blip>
          <a:srcRect/>
          <a:stretch/>
        </p:blipFill>
        <p:spPr>
          <a:xfrm>
            <a:off x="1742325" y="1047050"/>
            <a:ext cx="1826575" cy="1826575"/>
          </a:xfrm>
          <a:prstGeom prst="rect">
            <a:avLst/>
          </a:prstGeom>
          <a:noFill/>
          <a:ln>
            <a:noFill/>
          </a:ln>
        </p:spPr>
      </p:pic>
      <p:pic>
        <p:nvPicPr>
          <p:cNvPr id="502" name="Google Shape;502;p44"/>
          <p:cNvPicPr preferRelativeResize="0"/>
          <p:nvPr/>
        </p:nvPicPr>
        <p:blipFill rotWithShape="1">
          <a:blip r:embed="rId4">
            <a:alphaModFix/>
          </a:blip>
          <a:srcRect/>
          <a:stretch/>
        </p:blipFill>
        <p:spPr>
          <a:xfrm>
            <a:off x="3864575" y="1047050"/>
            <a:ext cx="2732037" cy="1826575"/>
          </a:xfrm>
          <a:prstGeom prst="rect">
            <a:avLst/>
          </a:prstGeom>
          <a:noFill/>
          <a:ln>
            <a:noFill/>
          </a:ln>
        </p:spPr>
      </p:pic>
      <p:sp>
        <p:nvSpPr>
          <p:cNvPr id="503" name="Google Shape;503;p4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07"/>
        <p:cNvGrpSpPr/>
        <p:nvPr/>
      </p:nvGrpSpPr>
      <p:grpSpPr>
        <a:xfrm>
          <a:off x="0" y="0"/>
          <a:ext cx="0" cy="0"/>
          <a:chOff x="0" y="0"/>
          <a:chExt cx="0" cy="0"/>
        </a:xfrm>
      </p:grpSpPr>
      <p:sp>
        <p:nvSpPr>
          <p:cNvPr id="508" name="Google Shape;508;p45"/>
          <p:cNvSpPr txBox="1">
            <a:spLocks noGrp="1"/>
          </p:cNvSpPr>
          <p:nvPr>
            <p:ph type="body" idx="1"/>
          </p:nvPr>
        </p:nvSpPr>
        <p:spPr>
          <a:xfrm>
            <a:off x="311700" y="1017725"/>
            <a:ext cx="8520600" cy="30507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SzPts val="1800"/>
              <a:buNone/>
            </a:pPr>
            <a:r>
              <a:rPr lang="es-ES" sz="1100" b="1" noProof="0" dirty="0"/>
              <a:t>¿Quién puede contagiarse?</a:t>
            </a:r>
            <a:r>
              <a:rPr lang="es-ES" sz="1000" noProof="0" dirty="0"/>
              <a:t> Cualquier persona está en riesgo de contagiarse de gripe, pero para algunas personas el riesgo de sufrir complicaciones graves es mayor; tal es el caso de las personas de edad avanzada, los menores de corta edad o las personas con problemas de salud crónicos o con el sistema inmunitario debilitado.</a:t>
            </a:r>
          </a:p>
          <a:p>
            <a:pPr marL="0" lvl="0" indent="0" algn="l" rtl="0">
              <a:lnSpc>
                <a:spcPct val="115000"/>
              </a:lnSpc>
              <a:spcBef>
                <a:spcPts val="1200"/>
              </a:spcBef>
              <a:spcAft>
                <a:spcPts val="0"/>
              </a:spcAft>
              <a:buSzPts val="1800"/>
              <a:buNone/>
            </a:pPr>
            <a:r>
              <a:rPr lang="es-ES" sz="1100" b="1" noProof="0" dirty="0"/>
              <a:t>¿Por qué es importante en los centros penitenciarios?</a:t>
            </a:r>
            <a:r>
              <a:rPr lang="es-ES" sz="1000" noProof="0" dirty="0"/>
              <a:t> Porque la convivencia en espacios reducidos (como compartir celda) y la deficiente ventilación de las prisiones hacen que las infecciones que se transmiten por el aire, como la gripe, puedan propagarse dentro de estas con gran rapidez. Cuando los miembros del personal enferman de gripe en los meses de invierno, deben tomarse unos días de descanso, lo que aumenta la presión sobre sus colegas a la hora de gestionar la seguridad en el centro penitenciario. </a:t>
            </a:r>
          </a:p>
          <a:p>
            <a:pPr marL="0" lvl="0" indent="0" algn="l" rtl="0">
              <a:lnSpc>
                <a:spcPct val="115000"/>
              </a:lnSpc>
              <a:spcBef>
                <a:spcPts val="1200"/>
              </a:spcBef>
              <a:spcAft>
                <a:spcPts val="0"/>
              </a:spcAft>
              <a:buClr>
                <a:schemeClr val="dk1"/>
              </a:buClr>
              <a:buSzPts val="1100"/>
              <a:buFont typeface="Arial"/>
              <a:buNone/>
            </a:pPr>
            <a:r>
              <a:rPr lang="es-ES" sz="1100" b="1" noProof="0" dirty="0"/>
              <a:t>¿Qué vacunas existen contra gripe (influenza)? </a:t>
            </a:r>
            <a:r>
              <a:rPr lang="es-ES" sz="1000" noProof="0" dirty="0"/>
              <a:t>La vacuna contra la gripe cambia todos los años. Existen disponibles distintos tipos de vacunas contra la gripe. La vacuna que se administre dependerá de la edad y de las recomendaciones en vigor. Puede administrarse como inyección o, menos frecuentemente, en forma de aerosol nasal. </a:t>
            </a:r>
          </a:p>
          <a:p>
            <a:pPr marL="0" lvl="0" indent="0" algn="l" rtl="0">
              <a:lnSpc>
                <a:spcPct val="115000"/>
              </a:lnSpc>
              <a:spcBef>
                <a:spcPts val="1200"/>
              </a:spcBef>
              <a:spcAft>
                <a:spcPts val="0"/>
              </a:spcAft>
              <a:buSzPts val="1800"/>
              <a:buNone/>
            </a:pPr>
            <a:r>
              <a:rPr lang="es-ES" sz="1100" b="1" noProof="0" dirty="0"/>
              <a:t>¿Es eficaz la vacuna? </a:t>
            </a:r>
            <a:r>
              <a:rPr lang="es-ES" sz="1000" noProof="0" dirty="0"/>
              <a:t>La eficacia de la vacunación es diferente cada año porque depende de las cepas de la gripe que estén en circulación pero, en general, está en torno al 50 %. Se requiere una dosis de la vacuna contra la gripe anual. </a:t>
            </a:r>
          </a:p>
          <a:p>
            <a:pPr marL="0" lvl="0" indent="0" algn="l" rtl="0">
              <a:lnSpc>
                <a:spcPct val="115000"/>
              </a:lnSpc>
              <a:spcBef>
                <a:spcPts val="1200"/>
              </a:spcBef>
              <a:spcAft>
                <a:spcPts val="1200"/>
              </a:spcAft>
              <a:buSzPts val="1800"/>
              <a:buNone/>
            </a:pPr>
            <a:r>
              <a:rPr lang="es-ES" sz="1100" b="1" noProof="0" dirty="0"/>
              <a:t>¿Es segura la vacuna? </a:t>
            </a:r>
            <a:r>
              <a:rPr lang="es-ES" sz="1000" noProof="0" dirty="0"/>
              <a:t>La vacuna contra la gripe es una vacuna muy segura. Entre los efectos secundarios habituales se incluyen picor en la zona del pinchazo, algo de fiebre y dolores musculares.. </a:t>
            </a:r>
          </a:p>
        </p:txBody>
      </p:sp>
      <p:sp>
        <p:nvSpPr>
          <p:cNvPr id="509" name="Google Shape;509;p45"/>
          <p:cNvSpPr/>
          <p:nvPr/>
        </p:nvSpPr>
        <p:spPr>
          <a:xfrm>
            <a:off x="1335850" y="4215400"/>
            <a:ext cx="6371700" cy="8052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i="1" dirty="0">
                <a:solidFill>
                  <a:srgbClr val="444746"/>
                </a:solidFill>
                <a:latin typeface="Roboto"/>
                <a:ea typeface="Roboto"/>
                <a:cs typeface="Roboto"/>
                <a:sym typeface="Roboto"/>
              </a:rPr>
              <a:t>La Organización Mundial de la Salud (OMS) hace recomendaciones sobre las </a:t>
            </a:r>
            <a:r>
              <a:rPr lang="en" sz="1050" i="1">
                <a:solidFill>
                  <a:srgbClr val="444746"/>
                </a:solidFill>
                <a:latin typeface="Roboto"/>
                <a:ea typeface="Roboto"/>
                <a:cs typeface="Roboto"/>
                <a:sym typeface="Roboto"/>
              </a:rPr>
              <a:t>cepas que se deben incluir en </a:t>
            </a:r>
            <a:r>
              <a:rPr lang="en" sz="1050" i="1" dirty="0">
                <a:solidFill>
                  <a:srgbClr val="444746"/>
                </a:solidFill>
                <a:latin typeface="Roboto"/>
                <a:ea typeface="Roboto"/>
                <a:cs typeface="Roboto"/>
                <a:sym typeface="Roboto"/>
              </a:rPr>
              <a:t>la vacuna de la gripe cada año, en función de las recomendaciones elevadas por un equipo internacional de expertos que analiza constantemente la actividad de la gripe y monitorea las distintas temporadas de gripe invernal en todo el mundo</a:t>
            </a:r>
            <a:r>
              <a:rPr lang="en" sz="1050" b="0" i="1" u="none" strike="noStrike" cap="none" dirty="0">
                <a:solidFill>
                  <a:srgbClr val="444746"/>
                </a:solidFill>
                <a:latin typeface="Roboto"/>
                <a:ea typeface="Roboto"/>
                <a:cs typeface="Roboto"/>
                <a:sym typeface="Roboto"/>
              </a:rPr>
              <a:t>. </a:t>
            </a:r>
            <a:endParaRPr sz="1050" b="0" i="1" u="none" strike="noStrike" cap="none" dirty="0">
              <a:solidFill>
                <a:srgbClr val="444746"/>
              </a:solidFill>
              <a:latin typeface="Roboto"/>
              <a:ea typeface="Roboto"/>
              <a:cs typeface="Roboto"/>
              <a:sym typeface="Roboto"/>
            </a:endParaRPr>
          </a:p>
        </p:txBody>
      </p:sp>
      <p:sp>
        <p:nvSpPr>
          <p:cNvPr id="510" name="Google Shape;510;p45"/>
          <p:cNvSpPr/>
          <p:nvPr/>
        </p:nvSpPr>
        <p:spPr>
          <a:xfrm>
            <a:off x="1285700" y="389135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s-ES" sz="1300" b="1" i="0" u="none" strike="noStrike" cap="none" dirty="0">
                <a:solidFill>
                  <a:srgbClr val="000000"/>
                </a:solidFill>
                <a:latin typeface="Arial"/>
                <a:ea typeface="Arial"/>
                <a:cs typeface="Arial"/>
                <a:sym typeface="Arial"/>
              </a:rPr>
              <a:t>¿Sabía que...</a:t>
            </a:r>
            <a:r>
              <a:rPr lang="en" sz="1300" b="1" i="0" u="none" strike="noStrike" cap="none" dirty="0">
                <a:solidFill>
                  <a:srgbClr val="000000"/>
                </a:solidFill>
                <a:latin typeface="Arial"/>
                <a:ea typeface="Arial"/>
                <a:cs typeface="Arial"/>
                <a:sym typeface="Arial"/>
              </a:rPr>
              <a:t>?</a:t>
            </a:r>
            <a:endParaRPr sz="1300" b="1" i="0" u="none" strike="noStrike" cap="none" dirty="0">
              <a:solidFill>
                <a:srgbClr val="000000"/>
              </a:solidFill>
              <a:latin typeface="Arial"/>
              <a:ea typeface="Arial"/>
              <a:cs typeface="Arial"/>
              <a:sym typeface="Arial"/>
            </a:endParaRPr>
          </a:p>
        </p:txBody>
      </p:sp>
      <p:sp>
        <p:nvSpPr>
          <p:cNvPr id="511" name="Google Shape;511;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5. Gripe (influenza)</a:t>
            </a:r>
          </a:p>
        </p:txBody>
      </p:sp>
      <p:sp>
        <p:nvSpPr>
          <p:cNvPr id="512" name="Google Shape;512;p4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16"/>
        <p:cNvGrpSpPr/>
        <p:nvPr/>
      </p:nvGrpSpPr>
      <p:grpSpPr>
        <a:xfrm>
          <a:off x="0" y="0"/>
          <a:ext cx="0" cy="0"/>
          <a:chOff x="0" y="0"/>
          <a:chExt cx="0" cy="0"/>
        </a:xfrm>
      </p:grpSpPr>
      <p:sp>
        <p:nvSpPr>
          <p:cNvPr id="517" name="Google Shape;517;p46"/>
          <p:cNvSpPr txBox="1">
            <a:spLocks noGrp="1"/>
          </p:cNvSpPr>
          <p:nvPr>
            <p:ph type="body" idx="1"/>
          </p:nvPr>
        </p:nvSpPr>
        <p:spPr>
          <a:xfrm>
            <a:off x="311700" y="1144125"/>
            <a:ext cx="8520600" cy="2040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s-ES" sz="1100" noProof="0" dirty="0"/>
              <a:t>La COVID-19 es una enfermedad que apareció por primera vez en 2019. Se propagó por todo el mundo y provocó una pandemia mundial que paralizó muchos países, obligando a la población a permanecer en sus hogares y a mantener la distancia social. Los científicos desarrollaron rápidamente una vacuna, muy eficaz frente a las formas más graves de la enfermedad, lo que permitió que el mundo “volviera a la normalidad” en gran medida.</a:t>
            </a:r>
          </a:p>
          <a:p>
            <a:pPr marL="0" lvl="0" indent="0" algn="l" rtl="0">
              <a:lnSpc>
                <a:spcPct val="115000"/>
              </a:lnSpc>
              <a:spcBef>
                <a:spcPts val="0"/>
              </a:spcBef>
              <a:spcAft>
                <a:spcPts val="0"/>
              </a:spcAft>
              <a:buSzPts val="1800"/>
              <a:buNone/>
            </a:pPr>
            <a:endParaRPr lang="es-ES" sz="1100" noProof="0" dirty="0"/>
          </a:p>
          <a:p>
            <a:pPr marL="0" lvl="0" indent="0" algn="l" rtl="0">
              <a:lnSpc>
                <a:spcPct val="115000"/>
              </a:lnSpc>
              <a:spcBef>
                <a:spcPts val="0"/>
              </a:spcBef>
              <a:spcAft>
                <a:spcPts val="0"/>
              </a:spcAft>
              <a:buSzPts val="1800"/>
              <a:buNone/>
            </a:pPr>
            <a:r>
              <a:rPr lang="es-ES" sz="1100" noProof="0" dirty="0"/>
              <a:t>La COVID-19 puede propagarse en las cárceles muy fácilmente, al ser lugares masificados con condiciones de ventilación deficientes. Por ello, es importante mantener un elevado nivel de protección en los centros penitenciarios.</a:t>
            </a:r>
          </a:p>
        </p:txBody>
      </p:sp>
      <p:sp>
        <p:nvSpPr>
          <p:cNvPr id="518" name="Google Shape;518;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6. COVID-19</a:t>
            </a:r>
          </a:p>
        </p:txBody>
      </p:sp>
      <p:sp>
        <p:nvSpPr>
          <p:cNvPr id="519" name="Google Shape;519;p4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23"/>
        <p:cNvGrpSpPr/>
        <p:nvPr/>
      </p:nvGrpSpPr>
      <p:grpSpPr>
        <a:xfrm>
          <a:off x="0" y="0"/>
          <a:ext cx="0" cy="0"/>
          <a:chOff x="0" y="0"/>
          <a:chExt cx="0" cy="0"/>
        </a:xfrm>
      </p:grpSpPr>
      <p:sp>
        <p:nvSpPr>
          <p:cNvPr id="524" name="Google Shape;524;p47"/>
          <p:cNvSpPr txBox="1">
            <a:spLocks noGrp="1"/>
          </p:cNvSpPr>
          <p:nvPr>
            <p:ph type="body" idx="1"/>
          </p:nvPr>
        </p:nvSpPr>
        <p:spPr>
          <a:xfrm>
            <a:off x="311700" y="2972925"/>
            <a:ext cx="8520600" cy="20409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SzPts val="1800"/>
              <a:buNone/>
            </a:pPr>
            <a:r>
              <a:rPr lang="es-ES" sz="1100" b="1" noProof="0" dirty="0"/>
              <a:t>La enfermedad:</a:t>
            </a:r>
            <a:r>
              <a:rPr lang="es-ES" sz="1000" noProof="0" dirty="0"/>
              <a:t> COVID-19</a:t>
            </a:r>
          </a:p>
          <a:p>
            <a:pPr marL="0" lvl="0" indent="0" algn="l" rtl="0">
              <a:lnSpc>
                <a:spcPct val="115000"/>
              </a:lnSpc>
              <a:spcBef>
                <a:spcPts val="1200"/>
              </a:spcBef>
              <a:spcAft>
                <a:spcPts val="0"/>
              </a:spcAft>
              <a:buSzPts val="1800"/>
              <a:buNone/>
            </a:pPr>
            <a:r>
              <a:rPr lang="es-ES" sz="1100" b="1" noProof="0" dirty="0"/>
              <a:t>Lo que se siente:</a:t>
            </a:r>
            <a:r>
              <a:rPr lang="es-ES" sz="1000" noProof="0" dirty="0"/>
              <a:t> las personas enfermas de COVID-19 pueden presentar fiebre alta, tos, irritación de garganta y dolor de cabeza, cansancio, molestias y dolores en todo el cuerpo, o perder el sentido del gusto o del olfato. </a:t>
            </a:r>
          </a:p>
          <a:p>
            <a:pPr marL="0" lvl="0" indent="0" algn="l" rtl="0">
              <a:lnSpc>
                <a:spcPct val="115000"/>
              </a:lnSpc>
              <a:spcBef>
                <a:spcPts val="1200"/>
              </a:spcBef>
              <a:spcAft>
                <a:spcPts val="0"/>
              </a:spcAft>
              <a:buSzPts val="1800"/>
              <a:buNone/>
            </a:pPr>
            <a:r>
              <a:rPr lang="es-ES" sz="1100" b="1" noProof="0" dirty="0"/>
              <a:t>La enfermedad agravada:</a:t>
            </a:r>
            <a:r>
              <a:rPr lang="es-ES" sz="1000" noProof="0" dirty="0"/>
              <a:t> las personas que enferman gravemente de COVID-19 pueden tener dificultad para respirar, falta de aliento, dolor en el pecho, pérdida del habla o de la movilidad, o presentar confusión. En estos casos, la COVID-19 puede llegar a ser mortal. Una complicación a largo plazo de la COVID-19 es la COVID persistente, que incluye síntomas como dificultades respiratorias, lagunas mentales y fatiga. </a:t>
            </a:r>
          </a:p>
          <a:p>
            <a:pPr marL="0" lvl="0" indent="0" algn="l" rtl="0">
              <a:lnSpc>
                <a:spcPct val="115000"/>
              </a:lnSpc>
              <a:spcBef>
                <a:spcPts val="1200"/>
              </a:spcBef>
              <a:spcAft>
                <a:spcPts val="1200"/>
              </a:spcAft>
              <a:buSzPts val="1800"/>
              <a:buNone/>
            </a:pPr>
            <a:r>
              <a:rPr lang="es-ES" sz="1100" b="1" noProof="0" dirty="0"/>
              <a:t>Cómo se propaga la enfermedad: </a:t>
            </a:r>
            <a:r>
              <a:rPr lang="es-ES" sz="1000" noProof="0" dirty="0"/>
              <a:t>la COVID-19 se propaga con el contacto con la tos o los estornudos de las personas contagiadas, así como al estar en espacios cerrados durante largo tiempo con una persona infectada.</a:t>
            </a:r>
          </a:p>
        </p:txBody>
      </p:sp>
      <p:pic>
        <p:nvPicPr>
          <p:cNvPr id="525" name="Google Shape;525;p47"/>
          <p:cNvPicPr preferRelativeResize="0"/>
          <p:nvPr/>
        </p:nvPicPr>
        <p:blipFill rotWithShape="1">
          <a:blip r:embed="rId3">
            <a:alphaModFix/>
          </a:blip>
          <a:srcRect/>
          <a:stretch/>
        </p:blipFill>
        <p:spPr>
          <a:xfrm>
            <a:off x="2147150" y="992118"/>
            <a:ext cx="2976514" cy="1671100"/>
          </a:xfrm>
          <a:prstGeom prst="rect">
            <a:avLst/>
          </a:prstGeom>
          <a:noFill/>
          <a:ln>
            <a:noFill/>
          </a:ln>
        </p:spPr>
      </p:pic>
      <p:pic>
        <p:nvPicPr>
          <p:cNvPr id="526" name="Google Shape;526;p47"/>
          <p:cNvPicPr preferRelativeResize="0"/>
          <p:nvPr/>
        </p:nvPicPr>
        <p:blipFill rotWithShape="1">
          <a:blip r:embed="rId4">
            <a:alphaModFix/>
          </a:blip>
          <a:srcRect/>
          <a:stretch/>
        </p:blipFill>
        <p:spPr>
          <a:xfrm>
            <a:off x="5290389" y="1002475"/>
            <a:ext cx="1706471" cy="1650401"/>
          </a:xfrm>
          <a:prstGeom prst="rect">
            <a:avLst/>
          </a:prstGeom>
          <a:noFill/>
          <a:ln>
            <a:noFill/>
          </a:ln>
        </p:spPr>
      </p:pic>
      <p:sp>
        <p:nvSpPr>
          <p:cNvPr id="527" name="Google Shape;527;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6. COVID-19</a:t>
            </a:r>
          </a:p>
        </p:txBody>
      </p:sp>
      <p:sp>
        <p:nvSpPr>
          <p:cNvPr id="528" name="Google Shape;528;p4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32"/>
        <p:cNvGrpSpPr/>
        <p:nvPr/>
      </p:nvGrpSpPr>
      <p:grpSpPr>
        <a:xfrm>
          <a:off x="0" y="0"/>
          <a:ext cx="0" cy="0"/>
          <a:chOff x="0" y="0"/>
          <a:chExt cx="0" cy="0"/>
        </a:xfrm>
      </p:grpSpPr>
      <p:sp>
        <p:nvSpPr>
          <p:cNvPr id="533" name="Google Shape;533;p48"/>
          <p:cNvSpPr txBox="1">
            <a:spLocks noGrp="1"/>
          </p:cNvSpPr>
          <p:nvPr>
            <p:ph type="body" idx="1"/>
          </p:nvPr>
        </p:nvSpPr>
        <p:spPr>
          <a:xfrm>
            <a:off x="311700" y="1017725"/>
            <a:ext cx="8520600" cy="30486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Clr>
                <a:schemeClr val="dk1"/>
              </a:buClr>
              <a:buSzPts val="1100"/>
              <a:buFont typeface="Arial"/>
              <a:buNone/>
            </a:pPr>
            <a:r>
              <a:rPr lang="es-ES" sz="1100" b="1" noProof="0" dirty="0"/>
              <a:t>¿Quién puede contagiarse?</a:t>
            </a:r>
            <a:r>
              <a:rPr lang="es-ES" sz="1000" noProof="0" dirty="0"/>
              <a:t> Cualquier persona está en riesgo de contraer la COVID-19, si bien algunas personas tienen un mayor riesgo de sufrir complicaciones graves, como las personas de edad avanzada, las inmunodeprimidas o las personas con ciertos problemas de salud, como la diabetes o problemas cardiacos.</a:t>
            </a:r>
          </a:p>
          <a:p>
            <a:pPr marL="0" lvl="0" indent="0" algn="l" rtl="0">
              <a:lnSpc>
                <a:spcPct val="115000"/>
              </a:lnSpc>
              <a:spcBef>
                <a:spcPts val="1200"/>
              </a:spcBef>
              <a:spcAft>
                <a:spcPts val="0"/>
              </a:spcAft>
              <a:buClr>
                <a:schemeClr val="dk1"/>
              </a:buClr>
              <a:buSzPts val="1100"/>
              <a:buFont typeface="Arial"/>
              <a:buNone/>
            </a:pPr>
            <a:r>
              <a:rPr lang="es-ES" sz="1100" b="1" noProof="0" dirty="0"/>
              <a:t>¿Por qué es importante en los centros penitenciarios?</a:t>
            </a:r>
            <a:r>
              <a:rPr lang="es-ES" sz="1000" noProof="0" dirty="0"/>
              <a:t> Porque la convivencia en espacios reducidos (por ejemplo, compartiendo celda), junto a la escasa ventilación de las prisiones, hace que las infecciones que se propagan por vía aérea, como la COVID-19, se transmitan en el interior de las cárceles a gran velocidad. Cuando alguno de los trabajadores de prisiones enferma de la COVID-19 en los meses de invierno, debe tomarse unos días de descanso, lo que aumenta la presión sobre el resto de los miembros del personal a la hora de gestionar la seguridad en la prisión. </a:t>
            </a:r>
          </a:p>
          <a:p>
            <a:pPr marL="0" lvl="0" indent="0" algn="l" rtl="0">
              <a:lnSpc>
                <a:spcPct val="115000"/>
              </a:lnSpc>
              <a:spcBef>
                <a:spcPts val="1200"/>
              </a:spcBef>
              <a:spcAft>
                <a:spcPts val="0"/>
              </a:spcAft>
              <a:buSzPts val="1800"/>
              <a:buNone/>
            </a:pPr>
            <a:r>
              <a:rPr lang="es-ES" sz="1100" b="1" noProof="0" dirty="0"/>
              <a:t>¿Qué vacunas existen contra la COVID-19?</a:t>
            </a:r>
            <a:r>
              <a:rPr lang="es-ES" sz="1000" b="1" noProof="0" dirty="0"/>
              <a:t> </a:t>
            </a:r>
            <a:r>
              <a:rPr lang="es-ES" sz="1000" noProof="0" dirty="0"/>
              <a:t>Se han desarrollado y aprobado para su administración varias vacunas contra la COVID-19, y se han utilizado distintas vacunas en diferentes países.</a:t>
            </a:r>
          </a:p>
          <a:p>
            <a:pPr marL="0" lvl="0" indent="0" algn="l" rtl="0">
              <a:lnSpc>
                <a:spcPct val="115000"/>
              </a:lnSpc>
              <a:spcBef>
                <a:spcPts val="1200"/>
              </a:spcBef>
              <a:spcAft>
                <a:spcPts val="0"/>
              </a:spcAft>
              <a:buSzPts val="1800"/>
              <a:buNone/>
            </a:pPr>
            <a:r>
              <a:rPr lang="es-ES" sz="1100" b="1" noProof="0" dirty="0"/>
              <a:t>¿Es eficaz la vacuna? </a:t>
            </a:r>
            <a:r>
              <a:rPr lang="es-ES" sz="1000" noProof="0" dirty="0"/>
              <a:t>La eficacia de la vacunación varía en función del tipo de vacuna y depende de la variante de la COVID-19 que esté circulando. La eficacia de las vacunas contra la COVID-19 a la hora de prevenir el desarrollo de síntomas graves o la hospitalización está entre el 70 % y el 100 %. Sin embargo, la inmunidad derivada de la vacuna no dura mucho tiempo, por lo que es necesario administrar dosis de recuerdo. </a:t>
            </a:r>
          </a:p>
          <a:p>
            <a:pPr marL="0" lvl="0" indent="0" algn="l" rtl="0">
              <a:lnSpc>
                <a:spcPct val="115000"/>
              </a:lnSpc>
              <a:spcBef>
                <a:spcPts val="1200"/>
              </a:spcBef>
              <a:spcAft>
                <a:spcPts val="1200"/>
              </a:spcAft>
              <a:buSzPts val="1800"/>
              <a:buNone/>
            </a:pPr>
            <a:r>
              <a:rPr lang="es-ES" sz="1100" b="1" noProof="0" dirty="0"/>
              <a:t>¿Es segura la vacuna?</a:t>
            </a:r>
            <a:r>
              <a:rPr lang="es-ES" sz="1000" noProof="0" dirty="0"/>
              <a:t> Los efectos secundarios más comunes incluyen irritación, rigidez o inflamación en la zona del pinchazo, cansancio, dolores de cabeza, molestias y síntomas similares a los de la gripe. La vacuna contra la COVID-19 también tiene efectos secundarios más graves o más duraderos, pero son extremadamente infrecuentes.</a:t>
            </a:r>
          </a:p>
        </p:txBody>
      </p:sp>
      <p:sp>
        <p:nvSpPr>
          <p:cNvPr id="534" name="Google Shape;534;p48"/>
          <p:cNvSpPr/>
          <p:nvPr/>
        </p:nvSpPr>
        <p:spPr>
          <a:xfrm>
            <a:off x="1420625" y="4141757"/>
            <a:ext cx="6371700" cy="7509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i="1" dirty="0"/>
              <a:t>La C</a:t>
            </a:r>
            <a:r>
              <a:rPr lang="en" sz="1000" b="0" i="1" u="none" strike="noStrike" cap="none" dirty="0">
                <a:solidFill>
                  <a:srgbClr val="000000"/>
                </a:solidFill>
                <a:latin typeface="Arial"/>
                <a:ea typeface="Arial"/>
                <a:cs typeface="Arial"/>
                <a:sym typeface="Arial"/>
              </a:rPr>
              <a:t>OVID-19 </a:t>
            </a:r>
            <a:r>
              <a:rPr lang="en" sz="1000" i="1" dirty="0"/>
              <a:t>tiene dos características que la llevan a causar pandemias: su alto grado de transmisibilidad y la eventual gravedad de la enfermedad. Esto implica que </a:t>
            </a:r>
            <a:r>
              <a:rPr lang="en" sz="1000" i="1"/>
              <a:t>se propague </a:t>
            </a:r>
            <a:r>
              <a:rPr lang="en" sz="1000" i="1" dirty="0"/>
              <a:t>muy rápidamente entre la población y </a:t>
            </a:r>
            <a:r>
              <a:rPr lang="en" sz="1000" i="1"/>
              <a:t>que pueda </a:t>
            </a:r>
            <a:r>
              <a:rPr lang="en" sz="1000" i="1" dirty="0"/>
              <a:t>ser una enfermedad grave, incluso mortal, por lo que es muy importante que nos </a:t>
            </a:r>
            <a:r>
              <a:rPr lang="en" sz="1000" i="1"/>
              <a:t>protejamos frente </a:t>
            </a:r>
            <a:r>
              <a:rPr lang="en" sz="1000" i="1" dirty="0"/>
              <a:t>a la enfermedad</a:t>
            </a:r>
            <a:r>
              <a:rPr lang="en" sz="1000" b="0" i="1" u="none" strike="noStrike" cap="none" dirty="0">
                <a:solidFill>
                  <a:srgbClr val="000000"/>
                </a:solidFill>
                <a:latin typeface="Arial"/>
                <a:ea typeface="Arial"/>
                <a:cs typeface="Arial"/>
                <a:sym typeface="Arial"/>
              </a:rPr>
              <a:t>. </a:t>
            </a:r>
            <a:endParaRPr sz="1000" b="0" i="1" u="none" strike="noStrike" cap="none" dirty="0">
              <a:solidFill>
                <a:srgbClr val="000000"/>
              </a:solidFill>
              <a:latin typeface="Arial"/>
              <a:ea typeface="Arial"/>
              <a:cs typeface="Arial"/>
              <a:sym typeface="Arial"/>
            </a:endParaRPr>
          </a:p>
        </p:txBody>
      </p:sp>
      <p:sp>
        <p:nvSpPr>
          <p:cNvPr id="535" name="Google Shape;535;p48"/>
          <p:cNvSpPr/>
          <p:nvPr/>
        </p:nvSpPr>
        <p:spPr>
          <a:xfrm>
            <a:off x="940525" y="377015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1" i="0" u="none" strike="noStrike" cap="none" dirty="0">
                <a:solidFill>
                  <a:srgbClr val="000000"/>
                </a:solidFill>
                <a:latin typeface="Arial"/>
                <a:ea typeface="Arial"/>
                <a:cs typeface="Arial"/>
                <a:sym typeface="Arial"/>
              </a:rPr>
              <a:t>¿Sabía que...</a:t>
            </a:r>
            <a:r>
              <a:rPr lang="en" sz="1400" b="1" i="0" u="none" strike="noStrike" cap="none" dirty="0">
                <a:solidFill>
                  <a:srgbClr val="000000"/>
                </a:solidFill>
                <a:latin typeface="Arial"/>
                <a:ea typeface="Arial"/>
                <a:cs typeface="Arial"/>
                <a:sym typeface="Arial"/>
              </a:rPr>
              <a:t>?</a:t>
            </a:r>
            <a:endParaRPr sz="1400" b="1" i="0" u="none" strike="noStrike" cap="none" dirty="0">
              <a:solidFill>
                <a:srgbClr val="000000"/>
              </a:solidFill>
              <a:latin typeface="Arial"/>
              <a:ea typeface="Arial"/>
              <a:cs typeface="Arial"/>
              <a:sym typeface="Arial"/>
            </a:endParaRPr>
          </a:p>
        </p:txBody>
      </p:sp>
      <p:sp>
        <p:nvSpPr>
          <p:cNvPr id="536" name="Google Shape;536;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6. COVID-19</a:t>
            </a:r>
          </a:p>
        </p:txBody>
      </p:sp>
      <p:sp>
        <p:nvSpPr>
          <p:cNvPr id="537" name="Google Shape;537;p4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41"/>
        <p:cNvGrpSpPr/>
        <p:nvPr/>
      </p:nvGrpSpPr>
      <p:grpSpPr>
        <a:xfrm>
          <a:off x="0" y="0"/>
          <a:ext cx="0" cy="0"/>
          <a:chOff x="0" y="0"/>
          <a:chExt cx="0" cy="0"/>
        </a:xfrm>
      </p:grpSpPr>
      <p:sp>
        <p:nvSpPr>
          <p:cNvPr id="542" name="Google Shape;542;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Capítulo 7. ¿Quiere saber más?</a:t>
            </a:r>
          </a:p>
          <a:p>
            <a:pPr marL="0" lvl="0" indent="0" algn="ctr" rtl="0">
              <a:lnSpc>
                <a:spcPct val="100000"/>
              </a:lnSpc>
              <a:spcBef>
                <a:spcPts val="0"/>
              </a:spcBef>
              <a:spcAft>
                <a:spcPts val="0"/>
              </a:spcAft>
              <a:buSzPct val="111111"/>
              <a:buNone/>
            </a:pPr>
            <a:endParaRPr lang="es-ES" noProof="0" dirty="0"/>
          </a:p>
        </p:txBody>
      </p:sp>
      <p:sp>
        <p:nvSpPr>
          <p:cNvPr id="543" name="Google Shape;543;p4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1 minuto</a:t>
            </a:r>
            <a:endParaRPr sz="1400" b="1" i="0" u="none" strike="noStrike" cap="none" dirty="0">
              <a:solidFill>
                <a:srgbClr val="8E7CC3"/>
              </a:solidFill>
              <a:latin typeface="Arial"/>
              <a:ea typeface="Arial"/>
              <a:cs typeface="Arial"/>
              <a:sym typeface="Arial"/>
            </a:endParaRPr>
          </a:p>
        </p:txBody>
      </p:sp>
      <p:sp>
        <p:nvSpPr>
          <p:cNvPr id="544" name="Google Shape;544;p49"/>
          <p:cNvSpPr txBox="1">
            <a:spLocks noGrp="1"/>
          </p:cNvSpPr>
          <p:nvPr>
            <p:ph type="body" idx="1"/>
          </p:nvPr>
        </p:nvSpPr>
        <p:spPr>
          <a:xfrm>
            <a:off x="311700" y="1152475"/>
            <a:ext cx="8520600" cy="2637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s-ES" noProof="0" dirty="0"/>
              <a:t>Si quiere saber más sobre alguno de los temas siguientes, puede leer más sobre ellos aquí:</a:t>
            </a:r>
          </a:p>
          <a:p>
            <a:pPr marL="457200" lvl="0" indent="-342900" algn="l" rtl="0">
              <a:lnSpc>
                <a:spcPct val="115000"/>
              </a:lnSpc>
              <a:spcBef>
                <a:spcPts val="1200"/>
              </a:spcBef>
              <a:spcAft>
                <a:spcPts val="0"/>
              </a:spcAft>
              <a:buSzPts val="1800"/>
              <a:buChar char="●"/>
            </a:pPr>
            <a:r>
              <a:rPr lang="es-ES" u="sng" noProof="0" dirty="0">
                <a:solidFill>
                  <a:schemeClr val="hlink"/>
                </a:solidFill>
                <a:hlinkClick r:id="rId3" action="ppaction://hlinksldjump"/>
              </a:rPr>
              <a:t>¿Qué son los virus y las bacterias?</a:t>
            </a:r>
            <a:endParaRPr lang="es-ES" noProof="0" dirty="0"/>
          </a:p>
          <a:p>
            <a:pPr marL="457200" lvl="0" indent="-342900" algn="l" rtl="0">
              <a:lnSpc>
                <a:spcPct val="115000"/>
              </a:lnSpc>
              <a:spcBef>
                <a:spcPts val="0"/>
              </a:spcBef>
              <a:spcAft>
                <a:spcPts val="0"/>
              </a:spcAft>
              <a:buSzPts val="1800"/>
              <a:buChar char="●"/>
            </a:pPr>
            <a:r>
              <a:rPr lang="es-ES" u="sng" noProof="0" dirty="0">
                <a:solidFill>
                  <a:schemeClr val="hlink"/>
                </a:solidFill>
                <a:hlinkClick r:id="rId4" action="ppaction://hlinksldjump"/>
              </a:rPr>
              <a:t>¿Cómo funciona nuestro sistema inmune?</a:t>
            </a:r>
            <a:endParaRPr lang="es-ES" noProof="0" dirty="0"/>
          </a:p>
          <a:p>
            <a:pPr marL="457200" lvl="0" indent="-342900" algn="l" rtl="0">
              <a:lnSpc>
                <a:spcPct val="115000"/>
              </a:lnSpc>
              <a:spcBef>
                <a:spcPts val="0"/>
              </a:spcBef>
              <a:spcAft>
                <a:spcPts val="0"/>
              </a:spcAft>
              <a:buSzPts val="1800"/>
              <a:buChar char="●"/>
            </a:pPr>
            <a:r>
              <a:rPr lang="es-ES" u="sng" noProof="0" dirty="0">
                <a:solidFill>
                  <a:schemeClr val="hlink"/>
                </a:solidFill>
                <a:hlinkClick r:id="rId5" action="ppaction://hlinksldjump"/>
              </a:rPr>
              <a:t>¿Qué son las vacunas y cómo funcionan?</a:t>
            </a:r>
            <a:endParaRPr lang="es-ES" noProof="0" dirty="0"/>
          </a:p>
          <a:p>
            <a:pPr marL="457200" lvl="0" indent="-342900" algn="l" rtl="0">
              <a:lnSpc>
                <a:spcPct val="115000"/>
              </a:lnSpc>
              <a:spcBef>
                <a:spcPts val="0"/>
              </a:spcBef>
              <a:spcAft>
                <a:spcPts val="0"/>
              </a:spcAft>
              <a:buSzPts val="1800"/>
              <a:buChar char="●"/>
            </a:pPr>
            <a:r>
              <a:rPr lang="es-ES" u="sng" noProof="0" dirty="0">
                <a:solidFill>
                  <a:schemeClr val="hlink"/>
                </a:solidFill>
                <a:hlinkClick r:id="rId6" action="ppaction://hlinksldjump"/>
              </a:rPr>
              <a:t>¿Cómo se evalúa y se supervisa la seguridad y la eficacia de las vacunas?</a:t>
            </a:r>
            <a:endParaRPr lang="es-ES" noProof="0" dirty="0"/>
          </a:p>
          <a:p>
            <a:pPr marL="457200" lvl="0" indent="0" algn="l" rtl="0">
              <a:lnSpc>
                <a:spcPct val="115000"/>
              </a:lnSpc>
              <a:spcBef>
                <a:spcPts val="1200"/>
              </a:spcBef>
              <a:spcAft>
                <a:spcPts val="1200"/>
              </a:spcAft>
              <a:buSzPts val="1800"/>
              <a:buNone/>
            </a:pPr>
            <a:endParaRPr lang="es-ES" noProof="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48"/>
        <p:cNvGrpSpPr/>
        <p:nvPr/>
      </p:nvGrpSpPr>
      <p:grpSpPr>
        <a:xfrm>
          <a:off x="0" y="0"/>
          <a:ext cx="0" cy="0"/>
          <a:chOff x="0" y="0"/>
          <a:chExt cx="0" cy="0"/>
        </a:xfrm>
      </p:grpSpPr>
      <p:sp>
        <p:nvSpPr>
          <p:cNvPr id="549" name="Google Shape;549;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Capítulo 7. ¿Quiere saber más?</a:t>
            </a:r>
          </a:p>
          <a:p>
            <a:pPr marL="0" lvl="0" indent="0" algn="ctr" rtl="0">
              <a:lnSpc>
                <a:spcPct val="100000"/>
              </a:lnSpc>
              <a:spcBef>
                <a:spcPts val="0"/>
              </a:spcBef>
              <a:spcAft>
                <a:spcPts val="0"/>
              </a:spcAft>
              <a:buSzPct val="111111"/>
              <a:buNone/>
            </a:pPr>
            <a:endParaRPr lang="es-ES" noProof="0" dirty="0"/>
          </a:p>
        </p:txBody>
      </p:sp>
      <p:pic>
        <p:nvPicPr>
          <p:cNvPr id="550" name="Google Shape;550;p50" descr="Flag: France on OpenMoji 14.0"/>
          <p:cNvPicPr preferRelativeResize="0"/>
          <p:nvPr/>
        </p:nvPicPr>
        <p:blipFill rotWithShape="1">
          <a:blip r:embed="rId3">
            <a:alphaModFix/>
          </a:blip>
          <a:srcRect/>
          <a:stretch/>
        </p:blipFill>
        <p:spPr>
          <a:xfrm>
            <a:off x="2454375" y="3376525"/>
            <a:ext cx="646500" cy="646500"/>
          </a:xfrm>
          <a:prstGeom prst="rect">
            <a:avLst/>
          </a:prstGeom>
          <a:noFill/>
          <a:ln>
            <a:noFill/>
          </a:ln>
        </p:spPr>
      </p:pic>
      <p:pic>
        <p:nvPicPr>
          <p:cNvPr id="551" name="Google Shape;551;p50"/>
          <p:cNvPicPr preferRelativeResize="0"/>
          <p:nvPr/>
        </p:nvPicPr>
        <p:blipFill rotWithShape="1">
          <a:blip r:embed="rId4">
            <a:alphaModFix/>
          </a:blip>
          <a:srcRect/>
          <a:stretch/>
        </p:blipFill>
        <p:spPr>
          <a:xfrm>
            <a:off x="3631000" y="3376525"/>
            <a:ext cx="646500" cy="646500"/>
          </a:xfrm>
          <a:prstGeom prst="rect">
            <a:avLst/>
          </a:prstGeom>
          <a:noFill/>
          <a:ln>
            <a:noFill/>
          </a:ln>
        </p:spPr>
      </p:pic>
      <p:pic>
        <p:nvPicPr>
          <p:cNvPr id="552" name="Google Shape;552;p50"/>
          <p:cNvPicPr preferRelativeResize="0"/>
          <p:nvPr/>
        </p:nvPicPr>
        <p:blipFill rotWithShape="1">
          <a:blip r:embed="rId5">
            <a:alphaModFix/>
          </a:blip>
          <a:srcRect/>
          <a:stretch/>
        </p:blipFill>
        <p:spPr>
          <a:xfrm>
            <a:off x="4807625" y="3376525"/>
            <a:ext cx="646500" cy="646500"/>
          </a:xfrm>
          <a:prstGeom prst="rect">
            <a:avLst/>
          </a:prstGeom>
          <a:noFill/>
          <a:ln>
            <a:noFill/>
          </a:ln>
        </p:spPr>
      </p:pic>
      <p:pic>
        <p:nvPicPr>
          <p:cNvPr id="553" name="Google Shape;553;p50"/>
          <p:cNvPicPr preferRelativeResize="0"/>
          <p:nvPr/>
        </p:nvPicPr>
        <p:blipFill rotWithShape="1">
          <a:blip r:embed="rId6">
            <a:alphaModFix/>
          </a:blip>
          <a:srcRect/>
          <a:stretch/>
        </p:blipFill>
        <p:spPr>
          <a:xfrm>
            <a:off x="5984250" y="3376525"/>
            <a:ext cx="646500" cy="646500"/>
          </a:xfrm>
          <a:prstGeom prst="rect">
            <a:avLst/>
          </a:prstGeom>
          <a:noFill/>
          <a:ln>
            <a:noFill/>
          </a:ln>
        </p:spPr>
      </p:pic>
      <p:pic>
        <p:nvPicPr>
          <p:cNvPr id="554" name="Google Shape;554;p50"/>
          <p:cNvPicPr preferRelativeResize="0"/>
          <p:nvPr/>
        </p:nvPicPr>
        <p:blipFill rotWithShape="1">
          <a:blip r:embed="rId7">
            <a:alphaModFix/>
          </a:blip>
          <a:srcRect/>
          <a:stretch/>
        </p:blipFill>
        <p:spPr>
          <a:xfrm>
            <a:off x="1445875" y="3376525"/>
            <a:ext cx="646500" cy="646500"/>
          </a:xfrm>
          <a:prstGeom prst="rect">
            <a:avLst/>
          </a:prstGeom>
          <a:noFill/>
          <a:ln>
            <a:noFill/>
          </a:ln>
        </p:spPr>
      </p:pic>
      <p:pic>
        <p:nvPicPr>
          <p:cNvPr id="555" name="Google Shape;555;p50"/>
          <p:cNvPicPr preferRelativeResize="0"/>
          <p:nvPr/>
        </p:nvPicPr>
        <p:blipFill rotWithShape="1">
          <a:blip r:embed="rId8">
            <a:alphaModFix/>
          </a:blip>
          <a:srcRect/>
          <a:stretch/>
        </p:blipFill>
        <p:spPr>
          <a:xfrm>
            <a:off x="7051625" y="3376525"/>
            <a:ext cx="646500" cy="646500"/>
          </a:xfrm>
          <a:prstGeom prst="rect">
            <a:avLst/>
          </a:prstGeom>
          <a:noFill/>
          <a:ln>
            <a:noFill/>
          </a:ln>
        </p:spPr>
      </p:pic>
      <p:sp>
        <p:nvSpPr>
          <p:cNvPr id="556" name="Google Shape;556;p5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557" name="Google Shape;557;p50"/>
          <p:cNvSpPr txBox="1">
            <a:spLocks noGrp="1"/>
          </p:cNvSpPr>
          <p:nvPr>
            <p:ph type="body" idx="1"/>
          </p:nvPr>
        </p:nvSpPr>
        <p:spPr>
          <a:xfrm>
            <a:off x="311700" y="1152475"/>
            <a:ext cx="8520600" cy="2637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Clr>
                <a:schemeClr val="dk1"/>
              </a:buClr>
              <a:buSzPts val="1100"/>
              <a:buFont typeface="Arial"/>
              <a:buNone/>
            </a:pPr>
            <a:r>
              <a:rPr lang="es-ES" noProof="0" dirty="0"/>
              <a:t>Cada país tiene un calendario ligeramente diferente, elegido por los expertos nacionales y los asesores científicos en función de las enfermedades más habituales en sus países y las vacunas que deciden ofrecer. El calendario detalla la edad a la que bebés, menores y personas adultas deben recibir sus vacunas. Si quiere saber más sobre el calendario de vacunación de su país, haga clic en los vínculos de la izquierda para acceder al calendario de vacunación de su país.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61"/>
        <p:cNvGrpSpPr/>
        <p:nvPr/>
      </p:nvGrpSpPr>
      <p:grpSpPr>
        <a:xfrm>
          <a:off x="0" y="0"/>
          <a:ext cx="0" cy="0"/>
          <a:chOff x="0" y="0"/>
          <a:chExt cx="0" cy="0"/>
        </a:xfrm>
      </p:grpSpPr>
      <p:sp>
        <p:nvSpPr>
          <p:cNvPr id="562" name="Google Shape;562;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Capítulo 7. ¿Quiere saber más?</a:t>
            </a:r>
          </a:p>
          <a:p>
            <a:pPr marL="0" lvl="0" indent="0" algn="ctr" rtl="0">
              <a:lnSpc>
                <a:spcPct val="100000"/>
              </a:lnSpc>
              <a:spcBef>
                <a:spcPts val="0"/>
              </a:spcBef>
              <a:spcAft>
                <a:spcPts val="0"/>
              </a:spcAft>
              <a:buSzPct val="111111"/>
              <a:buNone/>
            </a:pPr>
            <a:endParaRPr lang="es-ES" noProof="0" dirty="0"/>
          </a:p>
        </p:txBody>
      </p:sp>
      <p:sp>
        <p:nvSpPr>
          <p:cNvPr id="563" name="Google Shape;563;p5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1 minuto</a:t>
            </a:r>
            <a:endParaRPr sz="1400" b="1" i="0" u="none" strike="noStrike" cap="none" dirty="0">
              <a:solidFill>
                <a:srgbClr val="8E7CC3"/>
              </a:solidFill>
              <a:latin typeface="Arial"/>
              <a:ea typeface="Arial"/>
              <a:cs typeface="Arial"/>
              <a:sym typeface="Arial"/>
            </a:endParaRPr>
          </a:p>
        </p:txBody>
      </p:sp>
      <p:sp>
        <p:nvSpPr>
          <p:cNvPr id="564" name="Google Shape;564;p51"/>
          <p:cNvSpPr txBox="1">
            <a:spLocks noGrp="1"/>
          </p:cNvSpPr>
          <p:nvPr>
            <p:ph type="body" idx="1"/>
          </p:nvPr>
        </p:nvSpPr>
        <p:spPr>
          <a:xfrm>
            <a:off x="311700" y="1152475"/>
            <a:ext cx="8520600" cy="2841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s-ES" noProof="0" dirty="0"/>
              <a:t>Si quiere saber más sobre otras vacunas y las enfermedades que pueden prevenir, haga clic a continuación: </a:t>
            </a:r>
          </a:p>
          <a:p>
            <a:pPr marL="457200" lvl="0" indent="-342900" algn="l" rtl="0">
              <a:lnSpc>
                <a:spcPct val="115000"/>
              </a:lnSpc>
              <a:spcBef>
                <a:spcPts val="1200"/>
              </a:spcBef>
              <a:spcAft>
                <a:spcPts val="0"/>
              </a:spcAft>
              <a:buSzPts val="1800"/>
              <a:buChar char="●"/>
            </a:pPr>
            <a:r>
              <a:rPr lang="es-ES" u="sng" noProof="0" dirty="0">
                <a:solidFill>
                  <a:schemeClr val="hlink"/>
                </a:solidFill>
                <a:hlinkClick r:id="rId3" action="ppaction://hlinksldjump"/>
              </a:rPr>
              <a:t>MMR (triple vírica, sarampión, parotiditis y rubeola)</a:t>
            </a:r>
            <a:endParaRPr lang="es-ES" noProof="0" dirty="0"/>
          </a:p>
          <a:p>
            <a:pPr marL="457200" lvl="0" indent="-342900" algn="l" rtl="0">
              <a:lnSpc>
                <a:spcPct val="115000"/>
              </a:lnSpc>
              <a:spcBef>
                <a:spcPts val="0"/>
              </a:spcBef>
              <a:spcAft>
                <a:spcPts val="0"/>
              </a:spcAft>
              <a:buSzPts val="1800"/>
              <a:buChar char="●"/>
            </a:pPr>
            <a:r>
              <a:rPr lang="es-ES" u="sng" noProof="0" dirty="0">
                <a:solidFill>
                  <a:schemeClr val="hlink"/>
                </a:solidFill>
                <a:hlinkClick r:id="rId4" action="ppaction://hlinksldjump"/>
              </a:rPr>
              <a:t>Difteria, tosferina y tétanos</a:t>
            </a:r>
            <a:endParaRPr lang="es-ES" noProof="0" dirty="0"/>
          </a:p>
          <a:p>
            <a:pPr marL="457200" lvl="0" indent="-342900" algn="l" rtl="0">
              <a:lnSpc>
                <a:spcPct val="115000"/>
              </a:lnSpc>
              <a:spcBef>
                <a:spcPts val="0"/>
              </a:spcBef>
              <a:spcAft>
                <a:spcPts val="0"/>
              </a:spcAft>
              <a:buSzPts val="1800"/>
              <a:buChar char="●"/>
            </a:pPr>
            <a:r>
              <a:rPr lang="es-ES" u="sng" noProof="0" dirty="0">
                <a:solidFill>
                  <a:schemeClr val="hlink"/>
                </a:solidFill>
                <a:hlinkClick r:id="rId5" action="ppaction://hlinksldjump"/>
              </a:rPr>
              <a:t>Polio</a:t>
            </a:r>
            <a:endParaRPr lang="es-ES" noProof="0" dirty="0"/>
          </a:p>
          <a:p>
            <a:pPr marL="457200" lvl="0" indent="-342900" algn="l" rtl="0">
              <a:lnSpc>
                <a:spcPct val="115000"/>
              </a:lnSpc>
              <a:spcBef>
                <a:spcPts val="0"/>
              </a:spcBef>
              <a:spcAft>
                <a:spcPts val="0"/>
              </a:spcAft>
              <a:buSzPts val="1800"/>
              <a:buChar char="●"/>
            </a:pPr>
            <a:r>
              <a:rPr lang="es-ES" u="sng" noProof="0" dirty="0">
                <a:solidFill>
                  <a:schemeClr val="hlink"/>
                </a:solidFill>
                <a:hlinkClick r:id="rId6" action="ppaction://hlinksldjump"/>
              </a:rPr>
              <a:t>Enfermedad neumocócica</a:t>
            </a:r>
            <a:endParaRPr lang="es-ES" noProof="0" dirty="0"/>
          </a:p>
          <a:p>
            <a:pPr marL="457200" lvl="0" indent="-342900" algn="l" rtl="0">
              <a:lnSpc>
                <a:spcPct val="115000"/>
              </a:lnSpc>
              <a:spcBef>
                <a:spcPts val="0"/>
              </a:spcBef>
              <a:spcAft>
                <a:spcPts val="0"/>
              </a:spcAft>
              <a:buSzPts val="1800"/>
              <a:buChar char="●"/>
            </a:pPr>
            <a:r>
              <a:rPr lang="es-ES" u="sng" noProof="0" dirty="0">
                <a:solidFill>
                  <a:schemeClr val="hlink"/>
                </a:solidFill>
                <a:hlinkClick r:id="rId7" action="ppaction://hlinksldjump"/>
              </a:rPr>
              <a:t>Enfermedad meningocócica</a:t>
            </a:r>
            <a:endParaRPr lang="es-ES" noProof="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68"/>
        <p:cNvGrpSpPr/>
        <p:nvPr/>
      </p:nvGrpSpPr>
      <p:grpSpPr>
        <a:xfrm>
          <a:off x="0" y="0"/>
          <a:ext cx="0" cy="0"/>
          <a:chOff x="0" y="0"/>
          <a:chExt cx="0" cy="0"/>
        </a:xfrm>
      </p:grpSpPr>
      <p:sp>
        <p:nvSpPr>
          <p:cNvPr id="569" name="Google Shape;569;p52"/>
          <p:cNvSpPr txBox="1"/>
          <p:nvPr/>
        </p:nvSpPr>
        <p:spPr>
          <a:xfrm>
            <a:off x="501450" y="289325"/>
            <a:ext cx="81411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s-ES" sz="2800" b="1" i="0" u="none" strike="noStrike" cap="none" dirty="0">
                <a:solidFill>
                  <a:schemeClr val="dk1"/>
                </a:solidFill>
                <a:latin typeface="Arial"/>
                <a:ea typeface="Arial"/>
                <a:cs typeface="Arial"/>
                <a:sym typeface="Arial"/>
              </a:rPr>
              <a:t>Evaluación: cuestionario</a:t>
            </a:r>
            <a:endParaRPr sz="2800" b="1" i="0" u="none" strike="noStrike" cap="none" dirty="0">
              <a:solidFill>
                <a:schemeClr val="dk1"/>
              </a:solidFill>
              <a:latin typeface="Arial"/>
              <a:ea typeface="Arial"/>
              <a:cs typeface="Arial"/>
              <a:sym typeface="Arial"/>
            </a:endParaRPr>
          </a:p>
        </p:txBody>
      </p:sp>
      <p:sp>
        <p:nvSpPr>
          <p:cNvPr id="570" name="Google Shape;570;p52"/>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457200" lvl="0" indent="-317500" algn="l" rtl="0">
              <a:lnSpc>
                <a:spcPct val="115000"/>
              </a:lnSpc>
              <a:spcBef>
                <a:spcPts val="0"/>
              </a:spcBef>
              <a:spcAft>
                <a:spcPts val="0"/>
              </a:spcAft>
              <a:buSzPts val="1400"/>
              <a:buAutoNum type="arabicPeriod"/>
            </a:pPr>
            <a:r>
              <a:rPr lang="es-ES" noProof="0" dirty="0"/>
              <a:t>¿Cuál de las siguientes afirmaciones es cierta?</a:t>
            </a:r>
          </a:p>
          <a:p>
            <a:pPr lvl="1">
              <a:buAutoNum type="alphaLcPeriod"/>
            </a:pPr>
            <a:r>
              <a:rPr lang="es-ES" noProof="0" dirty="0"/>
              <a:t>Es muy probable que las personas reclusas sean usuarios frecuentes de agujas, lo que aumenta su riesgo de contraer hepatitis B.</a:t>
            </a:r>
          </a:p>
          <a:p>
            <a:pPr lvl="1">
              <a:buAutoNum type="alphaLcPeriod"/>
            </a:pPr>
            <a:r>
              <a:rPr lang="es-ES" noProof="0" dirty="0"/>
              <a:t>Las personas reclusas tienen más probabilidades de contraer enfermedades transmitidas por vía aérea, como la COVID-19 o la gripe, porque a menudo los centros penitenciarios están masificados y la ventilación es deficiente.</a:t>
            </a:r>
          </a:p>
          <a:p>
            <a:pPr lvl="1">
              <a:buAutoNum type="alphaLcPeriod"/>
            </a:pPr>
            <a:r>
              <a:rPr lang="es-ES" noProof="0" dirty="0"/>
              <a:t>Las personas reclusas tienen menos probabilidades de estar vacunadas porque su acceso al sistema de atención sanitaria previo a su ingreso en prisión era deficiente, al igual que durante su estancia en prisión.</a:t>
            </a:r>
          </a:p>
          <a:p>
            <a:pPr lvl="1">
              <a:buAutoNum type="alphaLcPeriod"/>
            </a:pPr>
            <a:r>
              <a:rPr lang="es-ES" b="1" noProof="0" dirty="0"/>
              <a:t>Todas las anteriores.</a:t>
            </a:r>
          </a:p>
          <a:p>
            <a:pPr marL="457200" lvl="0" indent="-317500" algn="l" rtl="0">
              <a:lnSpc>
                <a:spcPct val="115000"/>
              </a:lnSpc>
              <a:spcBef>
                <a:spcPts val="0"/>
              </a:spcBef>
              <a:spcAft>
                <a:spcPts val="0"/>
              </a:spcAft>
              <a:buSzPts val="1400"/>
              <a:buAutoNum type="arabicPeriod"/>
            </a:pPr>
            <a:endParaRPr lang="es-ES" noProof="0" dirty="0"/>
          </a:p>
          <a:p>
            <a:pPr indent="-317500">
              <a:buSzPts val="1400"/>
              <a:buFont typeface="Arial"/>
              <a:buAutoNum type="arabicPeriod"/>
            </a:pPr>
            <a:r>
              <a:rPr lang="es-ES" noProof="0" dirty="0"/>
              <a:t>Las personas reclusas presentan un mayor riesgo de infección que la población general y pueden transmitir enfermedades a sus familiares y personas cercanas. </a:t>
            </a:r>
            <a:r>
              <a:rPr lang="es-ES" b="1" noProof="0" dirty="0"/>
              <a:t>(</a:t>
            </a:r>
            <a:r>
              <a:rPr lang="es-ES" b="1" u="sng" noProof="0" dirty="0"/>
              <a:t>Verdadero</a:t>
            </a:r>
            <a:r>
              <a:rPr lang="es-ES" b="1" noProof="0" dirty="0"/>
              <a:t>/Falso)</a:t>
            </a:r>
          </a:p>
          <a:p>
            <a:pPr marL="457200" lvl="0" indent="-317500" algn="l" rtl="0">
              <a:lnSpc>
                <a:spcPct val="115000"/>
              </a:lnSpc>
              <a:spcBef>
                <a:spcPts val="0"/>
              </a:spcBef>
              <a:spcAft>
                <a:spcPts val="0"/>
              </a:spcAft>
              <a:buSzPts val="1400"/>
              <a:buAutoNum type="arabicPeriod"/>
            </a:pPr>
            <a:endParaRPr lang="es-ES" noProof="0" dirty="0"/>
          </a:p>
          <a:p>
            <a:pPr marL="914400" lvl="0" indent="0" algn="l" rtl="0">
              <a:lnSpc>
                <a:spcPct val="115000"/>
              </a:lnSpc>
              <a:spcBef>
                <a:spcPts val="1200"/>
              </a:spcBef>
              <a:spcAft>
                <a:spcPts val="0"/>
              </a:spcAft>
              <a:buSzPts val="1800"/>
              <a:buNone/>
            </a:pPr>
            <a:endParaRPr lang="es-ES" b="1" noProof="0" dirty="0"/>
          </a:p>
          <a:p>
            <a:pPr marL="457200" lvl="0" indent="0" algn="l" rtl="0">
              <a:lnSpc>
                <a:spcPct val="115000"/>
              </a:lnSpc>
              <a:spcBef>
                <a:spcPts val="1200"/>
              </a:spcBef>
              <a:spcAft>
                <a:spcPts val="0"/>
              </a:spcAft>
              <a:buSzPts val="1800"/>
              <a:buNone/>
            </a:pPr>
            <a:endParaRPr lang="es-ES" sz="1400" b="1" noProof="0" dirty="0"/>
          </a:p>
          <a:p>
            <a:pPr marL="0" lvl="0" indent="0" algn="l" rtl="0">
              <a:lnSpc>
                <a:spcPct val="115000"/>
              </a:lnSpc>
              <a:spcBef>
                <a:spcPts val="1200"/>
              </a:spcBef>
              <a:spcAft>
                <a:spcPts val="1200"/>
              </a:spcAft>
              <a:buSzPts val="1800"/>
              <a:buNone/>
            </a:pPr>
            <a:endParaRPr lang="es-ES" b="1" noProof="0" dirty="0"/>
          </a:p>
        </p:txBody>
      </p:sp>
      <p:sp>
        <p:nvSpPr>
          <p:cNvPr id="571" name="Google Shape;571;p5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75"/>
        <p:cNvGrpSpPr/>
        <p:nvPr/>
      </p:nvGrpSpPr>
      <p:grpSpPr>
        <a:xfrm>
          <a:off x="0" y="0"/>
          <a:ext cx="0" cy="0"/>
          <a:chOff x="0" y="0"/>
          <a:chExt cx="0" cy="0"/>
        </a:xfrm>
      </p:grpSpPr>
      <p:sp>
        <p:nvSpPr>
          <p:cNvPr id="576" name="Google Shape;576;p53"/>
          <p:cNvSpPr txBox="1"/>
          <p:nvPr/>
        </p:nvSpPr>
        <p:spPr>
          <a:xfrm>
            <a:off x="501450" y="289325"/>
            <a:ext cx="81411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s-ES" sz="2800" b="1" i="0" u="none" strike="noStrike" cap="none" dirty="0">
                <a:solidFill>
                  <a:schemeClr val="dk1"/>
                </a:solidFill>
                <a:latin typeface="Arial"/>
                <a:ea typeface="Arial"/>
                <a:cs typeface="Arial"/>
                <a:sym typeface="Arial"/>
              </a:rPr>
              <a:t>Evaluación: cuestionario</a:t>
            </a:r>
            <a:endParaRPr sz="2800" b="1" i="0" u="none" strike="noStrike" cap="none" dirty="0">
              <a:solidFill>
                <a:schemeClr val="dk1"/>
              </a:solidFill>
              <a:latin typeface="Arial"/>
              <a:ea typeface="Arial"/>
              <a:cs typeface="Arial"/>
              <a:sym typeface="Arial"/>
            </a:endParaRPr>
          </a:p>
        </p:txBody>
      </p:sp>
      <p:sp>
        <p:nvSpPr>
          <p:cNvPr id="577" name="Google Shape;577;p53"/>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15000"/>
              </a:lnSpc>
              <a:spcBef>
                <a:spcPts val="0"/>
              </a:spcBef>
              <a:spcAft>
                <a:spcPts val="0"/>
              </a:spcAft>
              <a:buSzPct val="138996"/>
              <a:buNone/>
            </a:pPr>
            <a:r>
              <a:rPr lang="es-ES" sz="1400" noProof="0" dirty="0"/>
              <a:t>3. La vacunación solo protege de las enfermedades a las personas que se vacunan, pero no a los demás. </a:t>
            </a:r>
            <a:r>
              <a:rPr lang="es-ES" sz="1400" b="1" noProof="0" dirty="0"/>
              <a:t>(Verdadero/</a:t>
            </a:r>
            <a:r>
              <a:rPr lang="es-ES" sz="1400" b="1" u="sng" noProof="0" dirty="0"/>
              <a:t>Falso</a:t>
            </a:r>
            <a:r>
              <a:rPr lang="es-ES" sz="1400" b="1" noProof="0" dirty="0"/>
              <a:t>)</a:t>
            </a:r>
          </a:p>
          <a:p>
            <a:pPr marL="457200" lvl="0" indent="0" algn="l" rtl="0">
              <a:lnSpc>
                <a:spcPct val="115000"/>
              </a:lnSpc>
              <a:spcBef>
                <a:spcPts val="1200"/>
              </a:spcBef>
              <a:spcAft>
                <a:spcPts val="0"/>
              </a:spcAft>
              <a:buSzPct val="138996"/>
              <a:buNone/>
            </a:pPr>
            <a:endParaRPr lang="es-ES" sz="1400" b="1" noProof="0" dirty="0"/>
          </a:p>
          <a:p>
            <a:pPr marL="0" lvl="0" indent="0" algn="l" rtl="0">
              <a:lnSpc>
                <a:spcPct val="115000"/>
              </a:lnSpc>
              <a:spcBef>
                <a:spcPts val="1200"/>
              </a:spcBef>
              <a:spcAft>
                <a:spcPts val="0"/>
              </a:spcAft>
              <a:buSzPct val="138996"/>
              <a:buNone/>
            </a:pPr>
            <a:r>
              <a:rPr lang="es-ES" sz="1400" noProof="0" dirty="0"/>
              <a:t>4. Vacunarse puede prevenir de la infección</a:t>
            </a:r>
          </a:p>
          <a:p>
            <a:pPr marL="914400" lvl="1" indent="-310832" algn="l" rtl="0">
              <a:lnSpc>
                <a:spcPct val="115000"/>
              </a:lnSpc>
              <a:spcBef>
                <a:spcPts val="1200"/>
              </a:spcBef>
              <a:spcAft>
                <a:spcPts val="0"/>
              </a:spcAft>
              <a:buSzPct val="100000"/>
              <a:buAutoNum type="alphaLcPeriod"/>
            </a:pPr>
            <a:r>
              <a:rPr lang="es-ES" noProof="0" dirty="0"/>
              <a:t>A uno mismo</a:t>
            </a:r>
          </a:p>
          <a:p>
            <a:pPr marL="914400" lvl="1" indent="-310832" algn="l" rtl="0">
              <a:lnSpc>
                <a:spcPct val="115000"/>
              </a:lnSpc>
              <a:spcBef>
                <a:spcPts val="0"/>
              </a:spcBef>
              <a:spcAft>
                <a:spcPts val="0"/>
              </a:spcAft>
              <a:buSzPct val="100000"/>
              <a:buAutoNum type="alphaLcPeriod"/>
            </a:pPr>
            <a:r>
              <a:rPr lang="es-ES" noProof="0" dirty="0"/>
              <a:t>A las personas con las que se trabaja</a:t>
            </a:r>
          </a:p>
          <a:p>
            <a:pPr marL="914400" lvl="1" indent="-310832" algn="l" rtl="0">
              <a:lnSpc>
                <a:spcPct val="115000"/>
              </a:lnSpc>
              <a:spcBef>
                <a:spcPts val="0"/>
              </a:spcBef>
              <a:spcAft>
                <a:spcPts val="0"/>
              </a:spcAft>
              <a:buSzPct val="100000"/>
              <a:buAutoNum type="alphaLcPeriod"/>
            </a:pPr>
            <a:r>
              <a:rPr lang="es-ES" noProof="0" dirty="0"/>
              <a:t>A nuestros familiares y amigos</a:t>
            </a:r>
          </a:p>
          <a:p>
            <a:pPr marL="914400" lvl="1" indent="-310832" algn="l" rtl="0">
              <a:lnSpc>
                <a:spcPct val="115000"/>
              </a:lnSpc>
              <a:spcBef>
                <a:spcPts val="0"/>
              </a:spcBef>
              <a:spcAft>
                <a:spcPts val="0"/>
              </a:spcAft>
              <a:buSzPct val="100000"/>
              <a:buAutoNum type="alphaLcPeriod"/>
            </a:pPr>
            <a:r>
              <a:rPr lang="es-ES" noProof="0" dirty="0"/>
              <a:t>A la comunidad más amplia</a:t>
            </a:r>
          </a:p>
          <a:p>
            <a:pPr marL="914400" lvl="1" indent="-310832" algn="l" rtl="0">
              <a:lnSpc>
                <a:spcPct val="115000"/>
              </a:lnSpc>
              <a:spcBef>
                <a:spcPts val="0"/>
              </a:spcBef>
              <a:spcAft>
                <a:spcPts val="0"/>
              </a:spcAft>
              <a:buSzPct val="100000"/>
              <a:buAutoNum type="alphaLcPeriod"/>
            </a:pPr>
            <a:r>
              <a:rPr lang="es-ES" b="1" noProof="0" dirty="0"/>
              <a:t>Todas las anteriores</a:t>
            </a:r>
          </a:p>
          <a:p>
            <a:pPr marL="0" lvl="0" indent="0" algn="l" rtl="0">
              <a:lnSpc>
                <a:spcPct val="115000"/>
              </a:lnSpc>
              <a:spcBef>
                <a:spcPts val="1200"/>
              </a:spcBef>
              <a:spcAft>
                <a:spcPts val="0"/>
              </a:spcAft>
              <a:buSzPct val="138996"/>
              <a:buNone/>
            </a:pPr>
            <a:endParaRPr lang="es-ES" sz="1400" noProof="0" dirty="0"/>
          </a:p>
          <a:p>
            <a:pPr marL="0" lvl="0" indent="0" algn="l" rtl="0">
              <a:lnSpc>
                <a:spcPct val="115000"/>
              </a:lnSpc>
              <a:spcBef>
                <a:spcPts val="1200"/>
              </a:spcBef>
              <a:spcAft>
                <a:spcPts val="0"/>
              </a:spcAft>
              <a:buSzPct val="138996"/>
              <a:buNone/>
            </a:pPr>
            <a:r>
              <a:rPr lang="es-ES" sz="1400" noProof="0" dirty="0"/>
              <a:t>5. Las vacunas contra la gripe solo benefician a la población reclusa, impidiendo que enfermen. </a:t>
            </a:r>
            <a:r>
              <a:rPr lang="es-ES" sz="1400" b="1" noProof="0" dirty="0"/>
              <a:t>(Verdadero/</a:t>
            </a:r>
            <a:r>
              <a:rPr lang="es-ES" sz="1400" b="1" u="sng" noProof="0" dirty="0"/>
              <a:t>Falso</a:t>
            </a:r>
            <a:r>
              <a:rPr lang="es-ES" sz="1400" b="1" noProof="0" dirty="0"/>
              <a:t>)</a:t>
            </a:r>
            <a:endParaRPr lang="es-ES" sz="1400" noProof="0" dirty="0"/>
          </a:p>
          <a:p>
            <a:pPr marL="457200" lvl="0" indent="0" algn="l" rtl="0">
              <a:lnSpc>
                <a:spcPct val="115000"/>
              </a:lnSpc>
              <a:spcBef>
                <a:spcPts val="1200"/>
              </a:spcBef>
              <a:spcAft>
                <a:spcPts val="0"/>
              </a:spcAft>
              <a:buSzPct val="138996"/>
              <a:buNone/>
            </a:pPr>
            <a:endParaRPr lang="es-ES" sz="1400" noProof="0" dirty="0"/>
          </a:p>
          <a:p>
            <a:pPr marL="0" lvl="0" indent="0" algn="l" rtl="0">
              <a:lnSpc>
                <a:spcPct val="100000"/>
              </a:lnSpc>
              <a:spcBef>
                <a:spcPts val="1200"/>
              </a:spcBef>
              <a:spcAft>
                <a:spcPts val="0"/>
              </a:spcAft>
              <a:buSzPct val="138996"/>
              <a:buNone/>
            </a:pPr>
            <a:r>
              <a:rPr lang="es-ES" sz="1400" noProof="0" dirty="0"/>
              <a:t>6. ¿Tiene acceso a sus registros de vacunación? ¿Sabe dónde encontrarlos? En caso afirmativo, haga clic sobre su calendario nacional de vacunaciones para comprobar si está o no al día con sus vacunas. </a:t>
            </a:r>
            <a:r>
              <a:rPr lang="es-ES" sz="1400" b="1" noProof="0" dirty="0"/>
              <a:t>[Respuesta abierta]</a:t>
            </a:r>
          </a:p>
          <a:p>
            <a:pPr marL="457200" lvl="0" indent="0" algn="l" rtl="0">
              <a:lnSpc>
                <a:spcPct val="100000"/>
              </a:lnSpc>
              <a:spcBef>
                <a:spcPts val="0"/>
              </a:spcBef>
              <a:spcAft>
                <a:spcPts val="0"/>
              </a:spcAft>
              <a:buSzPct val="138996"/>
              <a:buNone/>
            </a:pPr>
            <a:endParaRPr lang="es-ES" sz="1400" b="1" noProof="0" dirty="0"/>
          </a:p>
          <a:p>
            <a:pPr marL="0" lvl="0" indent="0" algn="l" rtl="0">
              <a:lnSpc>
                <a:spcPct val="100000"/>
              </a:lnSpc>
              <a:spcBef>
                <a:spcPts val="0"/>
              </a:spcBef>
              <a:spcAft>
                <a:spcPts val="0"/>
              </a:spcAft>
              <a:buSzPct val="138996"/>
              <a:buNone/>
            </a:pPr>
            <a:endParaRPr lang="es-ES" sz="1400" b="1" noProof="0" dirty="0"/>
          </a:p>
        </p:txBody>
      </p:sp>
      <p:sp>
        <p:nvSpPr>
          <p:cNvPr id="578" name="Google Shape;578;p5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16"/>
        <p:cNvGrpSpPr/>
        <p:nvPr/>
      </p:nvGrpSpPr>
      <p:grpSpPr>
        <a:xfrm>
          <a:off x="0" y="0"/>
          <a:ext cx="0" cy="0"/>
          <a:chOff x="0" y="0"/>
          <a:chExt cx="0" cy="0"/>
        </a:xfrm>
      </p:grpSpPr>
      <p:sp>
        <p:nvSpPr>
          <p:cNvPr id="117" name="Google Shape;117;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noProof="0" dirty="0"/>
              <a:t>Objetivos de aprendizaje</a:t>
            </a:r>
          </a:p>
        </p:txBody>
      </p:sp>
      <p:sp>
        <p:nvSpPr>
          <p:cNvPr id="118" name="Google Shape;118;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s-ES" noProof="0" dirty="0"/>
              <a:t>Al finalizar este curso: </a:t>
            </a:r>
          </a:p>
          <a:p>
            <a:pPr marL="457200" lvl="0" indent="-342900" algn="l" rtl="0">
              <a:lnSpc>
                <a:spcPct val="115000"/>
              </a:lnSpc>
              <a:spcBef>
                <a:spcPts val="1200"/>
              </a:spcBef>
              <a:spcAft>
                <a:spcPts val="0"/>
              </a:spcAft>
              <a:buSzPts val="1800"/>
              <a:buChar char="●"/>
            </a:pPr>
            <a:r>
              <a:rPr lang="es-ES" noProof="0" dirty="0"/>
              <a:t>Entenderá qué son las vacunas y qué enfermedades pueden prevenir.</a:t>
            </a:r>
          </a:p>
          <a:p>
            <a:pPr marL="457200" lvl="0" indent="-342900" algn="l" rtl="0">
              <a:lnSpc>
                <a:spcPct val="115000"/>
              </a:lnSpc>
              <a:spcBef>
                <a:spcPts val="1200"/>
              </a:spcBef>
              <a:spcAft>
                <a:spcPts val="0"/>
              </a:spcAft>
              <a:buSzPts val="1800"/>
              <a:buChar char="●"/>
            </a:pPr>
            <a:r>
              <a:rPr lang="es-ES" noProof="0" dirty="0"/>
              <a:t>Comprenderá cómo vivir y trabajar en un centro penitenciario puede exponer a las personas a enfermedades infecciosas.</a:t>
            </a:r>
          </a:p>
          <a:p>
            <a:pPr marL="457200" lvl="0" indent="-342900" algn="l" rtl="0">
              <a:lnSpc>
                <a:spcPct val="115000"/>
              </a:lnSpc>
              <a:spcBef>
                <a:spcPts val="1200"/>
              </a:spcBef>
              <a:spcAft>
                <a:spcPts val="0"/>
              </a:spcAft>
              <a:buSzPts val="1800"/>
              <a:buChar char="●"/>
            </a:pPr>
            <a:r>
              <a:rPr lang="es-ES" noProof="0" dirty="0"/>
              <a:t>Conocerá el calendario de vacunación de su país y cómo se aplica a las personas reclusas</a:t>
            </a:r>
            <a:r>
              <a:rPr lang="es-ES" baseline="0" noProof="0" dirty="0"/>
              <a:t> o que </a:t>
            </a:r>
            <a:r>
              <a:rPr lang="es-ES" noProof="0" dirty="0"/>
              <a:t>trabajan en centros penitenciarios.</a:t>
            </a:r>
          </a:p>
          <a:p>
            <a:pPr marL="457200" lvl="0" indent="-342900" algn="l" rtl="0">
              <a:lnSpc>
                <a:spcPct val="115000"/>
              </a:lnSpc>
              <a:spcBef>
                <a:spcPts val="1200"/>
              </a:spcBef>
              <a:spcAft>
                <a:spcPts val="0"/>
              </a:spcAft>
              <a:buSzPts val="1800"/>
              <a:buChar char="●"/>
            </a:pPr>
            <a:r>
              <a:rPr lang="es-ES" noProof="0" dirty="0"/>
              <a:t>Confiará en las vacunas y podrá contestar</a:t>
            </a:r>
            <a:r>
              <a:rPr lang="es-ES" baseline="0" noProof="0" dirty="0"/>
              <a:t> a </a:t>
            </a:r>
            <a:r>
              <a:rPr lang="es-ES" noProof="0" dirty="0"/>
              <a:t>preguntas/abordar inquietudes relacionadas con ellas, especialmente las de las personas reclusas.</a:t>
            </a:r>
          </a:p>
          <a:p>
            <a:pPr marL="0" lvl="0" indent="0" algn="l" rtl="0">
              <a:lnSpc>
                <a:spcPct val="115000"/>
              </a:lnSpc>
              <a:spcBef>
                <a:spcPts val="1200"/>
              </a:spcBef>
              <a:spcAft>
                <a:spcPts val="1200"/>
              </a:spcAft>
              <a:buSzPts val="1800"/>
              <a:buNone/>
            </a:pPr>
            <a:endParaRPr lang="es-ES" i="1" noProof="0" dirty="0"/>
          </a:p>
        </p:txBody>
      </p:sp>
      <p:sp>
        <p:nvSpPr>
          <p:cNvPr id="119" name="Google Shape;119;p9"/>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82"/>
        <p:cNvGrpSpPr/>
        <p:nvPr/>
      </p:nvGrpSpPr>
      <p:grpSpPr>
        <a:xfrm>
          <a:off x="0" y="0"/>
          <a:ext cx="0" cy="0"/>
          <a:chOff x="0" y="0"/>
          <a:chExt cx="0" cy="0"/>
        </a:xfrm>
      </p:grpSpPr>
      <p:sp>
        <p:nvSpPr>
          <p:cNvPr id="583" name="Google Shape;583;p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Evaluación: cuestionario (respuestas)</a:t>
            </a:r>
          </a:p>
        </p:txBody>
      </p:sp>
      <p:sp>
        <p:nvSpPr>
          <p:cNvPr id="584" name="Google Shape;584;p5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92500"/>
          </a:bodyPr>
          <a:lstStyle/>
          <a:p>
            <a:pPr marL="457200" lvl="0" indent="-298450" algn="l" rtl="0">
              <a:lnSpc>
                <a:spcPct val="100000"/>
              </a:lnSpc>
              <a:spcBef>
                <a:spcPts val="0"/>
              </a:spcBef>
              <a:spcAft>
                <a:spcPts val="0"/>
              </a:spcAft>
              <a:buClr>
                <a:schemeClr val="dk1"/>
              </a:buClr>
              <a:buSzPts val="1100"/>
              <a:buAutoNum type="arabicPeriod"/>
            </a:pPr>
            <a:r>
              <a:rPr lang="es-ES" sz="1100" b="1" noProof="0" dirty="0">
                <a:solidFill>
                  <a:schemeClr val="dk1"/>
                </a:solidFill>
              </a:rPr>
              <a:t>Todas las anteriores:</a:t>
            </a:r>
            <a:r>
              <a:rPr lang="es-ES" sz="1100" noProof="0" dirty="0">
                <a:solidFill>
                  <a:schemeClr val="dk1"/>
                </a:solidFill>
              </a:rPr>
              <a:t> las personas reclusas tienen más probabilidad de entrar en contacto con la hepatitis B por el uso compartido de agujas con otras personas que pueden estar infectadas. Los brotes de enfermedades como la gripe son más frecuentes en el interior de las prisiones porque son edificios con una circulación del aire (ventilación) deficiente y muy masificados. Además, la población reclusa tiene más probabilidades de proceder de un entorno con un acceso a la atención sanitaria deficiente que las personas de la comunidad en general.</a:t>
            </a:r>
          </a:p>
          <a:p>
            <a:pPr marL="457200" lvl="0" indent="0" algn="l" rtl="0">
              <a:lnSpc>
                <a:spcPct val="100000"/>
              </a:lnSpc>
              <a:spcBef>
                <a:spcPts val="0"/>
              </a:spcBef>
              <a:spcAft>
                <a:spcPts val="0"/>
              </a:spcAft>
              <a:buSzPts val="1800"/>
              <a:buNone/>
            </a:pPr>
            <a:endParaRPr lang="es-ES" sz="1100" noProof="0" dirty="0">
              <a:solidFill>
                <a:schemeClr val="dk1"/>
              </a:solidFill>
            </a:endParaRPr>
          </a:p>
          <a:p>
            <a:pPr marL="457200" lvl="0" indent="-298450" algn="l" rtl="0">
              <a:lnSpc>
                <a:spcPct val="100000"/>
              </a:lnSpc>
              <a:spcBef>
                <a:spcPts val="0"/>
              </a:spcBef>
              <a:spcAft>
                <a:spcPts val="0"/>
              </a:spcAft>
              <a:buClr>
                <a:schemeClr val="dk1"/>
              </a:buClr>
              <a:buSzPts val="1100"/>
              <a:buAutoNum type="arabicPeriod"/>
            </a:pPr>
            <a:r>
              <a:rPr lang="es-ES" sz="1100" b="1" noProof="0" dirty="0">
                <a:solidFill>
                  <a:schemeClr val="dk1"/>
                </a:solidFill>
              </a:rPr>
              <a:t>Verdadero</a:t>
            </a:r>
            <a:r>
              <a:rPr lang="es-ES" sz="1100" noProof="0" dirty="0">
                <a:solidFill>
                  <a:schemeClr val="dk1"/>
                </a:solidFill>
              </a:rPr>
              <a:t>. El personal de prisiones tiene una probabilidad mayor de entrar en contacto con enfermedades infecciosas que otros profesionales por trabajar en contacto estrecho con otras personas (tanto los demás miembros del personal como las personas reclusas). Además, las prisiones son de por sí entornos en los que enfermedades como la gripe o la hepatitis B son más frecuentes. Sin estar vacunados, los miembros del personal de prisiones pueden transmitir estas enfermedades a familiares y amigos, así como a cualquier persona que conozcan o con la que se encuentren fuera del centro penitenciario.</a:t>
            </a:r>
          </a:p>
          <a:p>
            <a:pPr marL="457200" lvl="0" indent="0" algn="l" rtl="0">
              <a:lnSpc>
                <a:spcPct val="100000"/>
              </a:lnSpc>
              <a:spcBef>
                <a:spcPts val="0"/>
              </a:spcBef>
              <a:spcAft>
                <a:spcPts val="0"/>
              </a:spcAft>
              <a:buSzPts val="1800"/>
              <a:buNone/>
            </a:pPr>
            <a:endParaRPr lang="es-ES" sz="1100" noProof="0" dirty="0">
              <a:solidFill>
                <a:schemeClr val="dk1"/>
              </a:solidFill>
            </a:endParaRPr>
          </a:p>
          <a:p>
            <a:pPr marL="457200" lvl="0" indent="-298450" algn="l" rtl="0">
              <a:lnSpc>
                <a:spcPct val="100000"/>
              </a:lnSpc>
              <a:spcBef>
                <a:spcPts val="0"/>
              </a:spcBef>
              <a:spcAft>
                <a:spcPts val="0"/>
              </a:spcAft>
              <a:buClr>
                <a:schemeClr val="dk1"/>
              </a:buClr>
              <a:buSzPts val="1100"/>
              <a:buAutoNum type="arabicPeriod"/>
            </a:pPr>
            <a:r>
              <a:rPr lang="es-ES" sz="1100" b="1" noProof="0" dirty="0">
                <a:solidFill>
                  <a:schemeClr val="dk1"/>
                </a:solidFill>
              </a:rPr>
              <a:t>Falso</a:t>
            </a:r>
            <a:r>
              <a:rPr lang="es-ES" sz="1100" noProof="0" dirty="0">
                <a:solidFill>
                  <a:schemeClr val="dk1"/>
                </a:solidFill>
              </a:rPr>
              <a:t>. La vacunación protege a las personas de la enfermedad, pero también ayuda a detener su transmisión a los demás y, en consecuencia, a protegerlos.</a:t>
            </a:r>
          </a:p>
          <a:p>
            <a:pPr marL="457200" lvl="0" indent="0" algn="l" rtl="0">
              <a:lnSpc>
                <a:spcPct val="100000"/>
              </a:lnSpc>
              <a:spcBef>
                <a:spcPts val="0"/>
              </a:spcBef>
              <a:spcAft>
                <a:spcPts val="0"/>
              </a:spcAft>
              <a:buSzPts val="1800"/>
              <a:buNone/>
            </a:pPr>
            <a:endParaRPr lang="es-ES" sz="1100" noProof="0" dirty="0">
              <a:solidFill>
                <a:schemeClr val="dk1"/>
              </a:solidFill>
            </a:endParaRPr>
          </a:p>
          <a:p>
            <a:pPr marL="457200" lvl="0" indent="-298450" algn="l" rtl="0">
              <a:lnSpc>
                <a:spcPct val="100000"/>
              </a:lnSpc>
              <a:spcBef>
                <a:spcPts val="0"/>
              </a:spcBef>
              <a:spcAft>
                <a:spcPts val="0"/>
              </a:spcAft>
              <a:buClr>
                <a:schemeClr val="dk1"/>
              </a:buClr>
              <a:buSzPts val="1100"/>
              <a:buAutoNum type="arabicPeriod"/>
            </a:pPr>
            <a:r>
              <a:rPr lang="es-ES" sz="1100" b="1" noProof="0" dirty="0">
                <a:solidFill>
                  <a:schemeClr val="dk1"/>
                </a:solidFill>
              </a:rPr>
              <a:t>Todas las anteriores</a:t>
            </a:r>
            <a:r>
              <a:rPr lang="es-ES" sz="1100" noProof="0" dirty="0">
                <a:solidFill>
                  <a:schemeClr val="dk1"/>
                </a:solidFill>
              </a:rPr>
              <a:t>. La vacunación puede ayudar a proteger al resto de la comunidad frente a las enfermedades infecciosas, incluyendo a uno mismo. </a:t>
            </a:r>
          </a:p>
          <a:p>
            <a:pPr marL="457200" lvl="0" indent="0" algn="l" rtl="0">
              <a:lnSpc>
                <a:spcPct val="100000"/>
              </a:lnSpc>
              <a:spcBef>
                <a:spcPts val="0"/>
              </a:spcBef>
              <a:spcAft>
                <a:spcPts val="0"/>
              </a:spcAft>
              <a:buSzPts val="1800"/>
              <a:buNone/>
            </a:pPr>
            <a:endParaRPr lang="es-ES" sz="1100" noProof="0" dirty="0">
              <a:solidFill>
                <a:schemeClr val="dk1"/>
              </a:solidFill>
            </a:endParaRPr>
          </a:p>
          <a:p>
            <a:pPr marL="457200" lvl="0" indent="-298450" algn="l" rtl="0">
              <a:lnSpc>
                <a:spcPct val="100000"/>
              </a:lnSpc>
              <a:spcBef>
                <a:spcPts val="0"/>
              </a:spcBef>
              <a:spcAft>
                <a:spcPts val="0"/>
              </a:spcAft>
              <a:buClr>
                <a:schemeClr val="dk1"/>
              </a:buClr>
              <a:buSzPts val="1100"/>
              <a:buAutoNum type="arabicPeriod"/>
            </a:pPr>
            <a:r>
              <a:rPr lang="es-ES" sz="1100" b="1" noProof="0" dirty="0">
                <a:solidFill>
                  <a:schemeClr val="dk1"/>
                </a:solidFill>
              </a:rPr>
              <a:t>Falso</a:t>
            </a:r>
            <a:r>
              <a:rPr lang="es-ES" sz="1100" noProof="0" dirty="0">
                <a:solidFill>
                  <a:schemeClr val="dk1"/>
                </a:solidFill>
              </a:rPr>
              <a:t>. Los niveles de absentismo laboral del personal suben los meses de invierno, cuando las tasas de gripe son altas. Vacunarse contra la gripe puede protegernos, asegurándonos de que no vamos a enfermar. También puede garantizar que no vamos a pasar largas temporadas sin trabajar por enfermedad, lo que pone menos presión sobre nuestros compañeros de trabajo.</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588"/>
        <p:cNvGrpSpPr/>
        <p:nvPr/>
      </p:nvGrpSpPr>
      <p:grpSpPr>
        <a:xfrm>
          <a:off x="0" y="0"/>
          <a:ext cx="0" cy="0"/>
          <a:chOff x="0" y="0"/>
          <a:chExt cx="0" cy="0"/>
        </a:xfrm>
      </p:grpSpPr>
      <p:sp>
        <p:nvSpPr>
          <p:cNvPr id="589" name="Google Shape;589;p55"/>
          <p:cNvSpPr txBox="1">
            <a:spLocks noGrp="1"/>
          </p:cNvSpPr>
          <p:nvPr>
            <p:ph type="ctrTitle"/>
          </p:nvPr>
        </p:nvSpPr>
        <p:spPr>
          <a:xfrm>
            <a:off x="311708" y="12779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s-ES" noProof="0" dirty="0"/>
              <a:t>2. Comunicación eficaz sobre vacunación</a:t>
            </a:r>
          </a:p>
        </p:txBody>
      </p:sp>
      <p:sp>
        <p:nvSpPr>
          <p:cNvPr id="590" name="Google Shape;590;p55"/>
          <p:cNvSpPr txBox="1">
            <a:spLocks noGrp="1"/>
          </p:cNvSpPr>
          <p:nvPr>
            <p:ph type="subTitle" idx="1"/>
          </p:nvPr>
        </p:nvSpPr>
        <p:spPr>
          <a:xfrm>
            <a:off x="311700" y="33675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s-ES" noProof="0" dirty="0"/>
              <a:t>[1 hora 45 minutos]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594"/>
        <p:cNvGrpSpPr/>
        <p:nvPr/>
      </p:nvGrpSpPr>
      <p:grpSpPr>
        <a:xfrm>
          <a:off x="0" y="0"/>
          <a:ext cx="0" cy="0"/>
          <a:chOff x="0" y="0"/>
          <a:chExt cx="0" cy="0"/>
        </a:xfrm>
      </p:grpSpPr>
      <p:sp>
        <p:nvSpPr>
          <p:cNvPr id="595" name="Google Shape;595;p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1. Cómo hablar sobre las vacunas de forma eficaz</a:t>
            </a:r>
          </a:p>
        </p:txBody>
      </p:sp>
      <p:sp>
        <p:nvSpPr>
          <p:cNvPr id="596" name="Google Shape;596;p56"/>
          <p:cNvSpPr txBox="1">
            <a:spLocks noGrp="1"/>
          </p:cNvSpPr>
          <p:nvPr>
            <p:ph type="body" idx="1"/>
          </p:nvPr>
        </p:nvSpPr>
        <p:spPr>
          <a:xfrm>
            <a:off x="518850" y="1258275"/>
            <a:ext cx="8106300" cy="17223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1200"/>
              </a:spcAft>
              <a:buSzPts val="1800"/>
              <a:buNone/>
            </a:pPr>
            <a:r>
              <a:rPr lang="es-ES" sz="1650" noProof="0" dirty="0"/>
              <a:t>Las </a:t>
            </a:r>
            <a:r>
              <a:rPr lang="es-ES" sz="1650" b="1" noProof="0" dirty="0"/>
              <a:t>estrategias de comunicación </a:t>
            </a:r>
            <a:r>
              <a:rPr lang="es-ES" sz="1650" noProof="0" dirty="0"/>
              <a:t>son extraordinariamente importantes a la hora de hablar sobre vacunación. Muchas personas ven las vacunas como una amenaza, o como algo invasivo o innecesario. Es importante asumirlo cuando se habla sobre la vacunación. La población reclusa puede tener prejuicios o creencias sobre la vacunación que es primordial abordar. Algunos conceptos clave a la hora de hablar sobre vacunas son:</a:t>
            </a:r>
          </a:p>
        </p:txBody>
      </p:sp>
      <p:pic>
        <p:nvPicPr>
          <p:cNvPr id="597" name="Google Shape;597;p56"/>
          <p:cNvPicPr preferRelativeResize="0"/>
          <p:nvPr/>
        </p:nvPicPr>
        <p:blipFill rotWithShape="1">
          <a:blip r:embed="rId3">
            <a:alphaModFix/>
          </a:blip>
          <a:srcRect/>
          <a:stretch/>
        </p:blipFill>
        <p:spPr>
          <a:xfrm>
            <a:off x="699000" y="3004925"/>
            <a:ext cx="536451" cy="536451"/>
          </a:xfrm>
          <a:prstGeom prst="rect">
            <a:avLst/>
          </a:prstGeom>
          <a:noFill/>
          <a:ln>
            <a:noFill/>
          </a:ln>
        </p:spPr>
      </p:pic>
      <p:sp>
        <p:nvSpPr>
          <p:cNvPr id="598" name="Google Shape;598;p56"/>
          <p:cNvSpPr txBox="1"/>
          <p:nvPr/>
        </p:nvSpPr>
        <p:spPr>
          <a:xfrm>
            <a:off x="1538000" y="2857500"/>
            <a:ext cx="7107600"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dirty="0"/>
              <a:t>Transmitir lo que se ha conseguido</a:t>
            </a:r>
            <a:r>
              <a:rPr lang="en" sz="1400" b="1" i="0" u="none" strike="noStrike" cap="none" dirty="0">
                <a:solidFill>
                  <a:srgbClr val="000000"/>
                </a:solidFill>
                <a:latin typeface="Arial"/>
                <a:ea typeface="Arial"/>
                <a:cs typeface="Arial"/>
                <a:sym typeface="Arial"/>
              </a:rPr>
              <a:t>:</a:t>
            </a:r>
            <a:r>
              <a:rPr lang="en" sz="1400" b="0" i="0" u="none" strike="noStrike" cap="none" dirty="0">
                <a:solidFill>
                  <a:srgbClr val="000000"/>
                </a:solidFill>
                <a:latin typeface="Arial"/>
                <a:ea typeface="Arial"/>
                <a:cs typeface="Arial"/>
                <a:sym typeface="Arial"/>
              </a:rPr>
              <a:t> </a:t>
            </a:r>
            <a:r>
              <a:rPr lang="en" dirty="0"/>
              <a:t>las vacunas han evitado millones de muertes en todo el mundo. Debemos continuar con la vacunación para que esto siga siendo así</a:t>
            </a:r>
            <a:r>
              <a:rPr lang="en"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599" name="Google Shape;599;p56"/>
          <p:cNvSpPr txBox="1"/>
          <p:nvPr/>
        </p:nvSpPr>
        <p:spPr>
          <a:xfrm>
            <a:off x="1538000" y="3949775"/>
            <a:ext cx="7107600"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dirty="0"/>
              <a:t>No repetir mitos sobre vacunas</a:t>
            </a:r>
            <a:r>
              <a:rPr lang="en" sz="1400" b="1" i="0" u="none" strike="noStrike" cap="none" dirty="0">
                <a:solidFill>
                  <a:srgbClr val="000000"/>
                </a:solidFill>
                <a:latin typeface="Arial"/>
                <a:ea typeface="Arial"/>
                <a:cs typeface="Arial"/>
                <a:sym typeface="Arial"/>
              </a:rPr>
              <a:t>:</a:t>
            </a:r>
            <a:r>
              <a:rPr lang="en" sz="1400" b="0" i="0" u="none" strike="noStrike" cap="none" dirty="0">
                <a:solidFill>
                  <a:srgbClr val="000000"/>
                </a:solidFill>
                <a:latin typeface="Arial"/>
                <a:ea typeface="Arial"/>
                <a:cs typeface="Arial"/>
                <a:sym typeface="Arial"/>
              </a:rPr>
              <a:t> </a:t>
            </a:r>
            <a:r>
              <a:rPr lang="en" dirty="0"/>
              <a:t>inconscientemente, pueden reforzar la desinformación que se pretende corregir</a:t>
            </a:r>
            <a:r>
              <a:rPr lang="en"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600" name="Google Shape;600;p56"/>
          <p:cNvPicPr preferRelativeResize="0"/>
          <p:nvPr/>
        </p:nvPicPr>
        <p:blipFill rotWithShape="1">
          <a:blip r:embed="rId4">
            <a:alphaModFix/>
          </a:blip>
          <a:srcRect/>
          <a:stretch/>
        </p:blipFill>
        <p:spPr>
          <a:xfrm>
            <a:off x="698998" y="3969934"/>
            <a:ext cx="536450" cy="575279"/>
          </a:xfrm>
          <a:prstGeom prst="rect">
            <a:avLst/>
          </a:prstGeom>
          <a:noFill/>
          <a:ln>
            <a:noFill/>
          </a:ln>
        </p:spPr>
      </p:pic>
      <p:sp>
        <p:nvSpPr>
          <p:cNvPr id="601" name="Google Shape;601;p5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05"/>
        <p:cNvGrpSpPr/>
        <p:nvPr/>
      </p:nvGrpSpPr>
      <p:grpSpPr>
        <a:xfrm>
          <a:off x="0" y="0"/>
          <a:ext cx="0" cy="0"/>
          <a:chOff x="0" y="0"/>
          <a:chExt cx="0" cy="0"/>
        </a:xfrm>
      </p:grpSpPr>
      <p:sp>
        <p:nvSpPr>
          <p:cNvPr id="606" name="Google Shape;606;p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Capítulo 1. Cómo hablar sobre las vacunas de forma eficaz</a:t>
            </a:r>
          </a:p>
          <a:p>
            <a:pPr marL="0" lvl="0" indent="0" algn="ctr" rtl="0">
              <a:lnSpc>
                <a:spcPct val="100000"/>
              </a:lnSpc>
              <a:spcBef>
                <a:spcPts val="0"/>
              </a:spcBef>
              <a:spcAft>
                <a:spcPts val="0"/>
              </a:spcAft>
              <a:buSzPct val="111111"/>
              <a:buNone/>
            </a:pPr>
            <a:endParaRPr lang="es-ES" b="1" noProof="0" dirty="0"/>
          </a:p>
        </p:txBody>
      </p:sp>
      <p:sp>
        <p:nvSpPr>
          <p:cNvPr id="607" name="Google Shape;607;p57"/>
          <p:cNvSpPr txBox="1"/>
          <p:nvPr/>
        </p:nvSpPr>
        <p:spPr>
          <a:xfrm>
            <a:off x="1512800" y="1227050"/>
            <a:ext cx="7107600" cy="83096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ES" sz="1400" b="1" i="0" u="none" strike="noStrike" cap="none" dirty="0">
                <a:solidFill>
                  <a:srgbClr val="000000"/>
                </a:solidFill>
                <a:latin typeface="Arial"/>
                <a:ea typeface="Arial"/>
                <a:cs typeface="Arial"/>
                <a:sym typeface="Arial"/>
              </a:rPr>
              <a:t>Utilizar un lenguaje inclusivo</a:t>
            </a:r>
            <a:r>
              <a:rPr lang="en" sz="1400" b="1" i="0" u="none" strike="noStrike" cap="none" dirty="0">
                <a:solidFill>
                  <a:srgbClr val="000000"/>
                </a:solidFill>
                <a:latin typeface="Arial"/>
                <a:ea typeface="Arial"/>
                <a:cs typeface="Arial"/>
                <a:sym typeface="Arial"/>
              </a:rPr>
              <a:t>: </a:t>
            </a:r>
            <a:r>
              <a:rPr lang="en" sz="1400" b="0" i="0" u="none" strike="noStrike" cap="none" dirty="0">
                <a:solidFill>
                  <a:srgbClr val="000000"/>
                </a:solidFill>
                <a:latin typeface="Arial"/>
                <a:ea typeface="Arial"/>
                <a:cs typeface="Arial"/>
                <a:sym typeface="Arial"/>
              </a:rPr>
              <a:t>usar expresiones como “nosotros, los miembros de la comunidad” o “nosotros que vivimos y trabajamos en este centro penitenciario” puede hacer que las personas reclusas se muestren más receptivas a su mensaje.</a:t>
            </a:r>
            <a:endParaRPr sz="1400" b="0" i="0" u="none" strike="noStrike" cap="none" dirty="0">
              <a:solidFill>
                <a:srgbClr val="000000"/>
              </a:solidFill>
              <a:latin typeface="Arial"/>
              <a:ea typeface="Arial"/>
              <a:cs typeface="Arial"/>
              <a:sym typeface="Arial"/>
            </a:endParaRPr>
          </a:p>
        </p:txBody>
      </p:sp>
      <p:sp>
        <p:nvSpPr>
          <p:cNvPr id="608" name="Google Shape;608;p57"/>
          <p:cNvSpPr txBox="1"/>
          <p:nvPr/>
        </p:nvSpPr>
        <p:spPr>
          <a:xfrm>
            <a:off x="1512800" y="2124965"/>
            <a:ext cx="7107600" cy="83096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000000"/>
                </a:solidFill>
                <a:latin typeface="Arial"/>
                <a:ea typeface="Arial"/>
                <a:cs typeface="Arial"/>
                <a:sym typeface="Arial"/>
              </a:rPr>
              <a:t>Hacer énfasis en el consenso científico: </a:t>
            </a:r>
            <a:r>
              <a:rPr lang="en" sz="1400" b="0" i="0" u="none" strike="noStrike" cap="none" dirty="0">
                <a:solidFill>
                  <a:srgbClr val="000000"/>
                </a:solidFill>
                <a:latin typeface="Arial"/>
                <a:ea typeface="Arial"/>
                <a:cs typeface="Arial"/>
                <a:sym typeface="Arial"/>
              </a:rPr>
              <a:t>recordar que la gran mayoría de las personas de ciencia defienden la seguridad y la eficacia de las vacunas puede ayudar a aumentar la confianza en estas. </a:t>
            </a:r>
            <a:endParaRPr sz="1400" b="0" i="0" u="none" strike="noStrike" cap="none" dirty="0">
              <a:solidFill>
                <a:srgbClr val="000000"/>
              </a:solidFill>
              <a:latin typeface="Arial"/>
              <a:ea typeface="Arial"/>
              <a:cs typeface="Arial"/>
              <a:sym typeface="Arial"/>
            </a:endParaRPr>
          </a:p>
        </p:txBody>
      </p:sp>
      <p:sp>
        <p:nvSpPr>
          <p:cNvPr id="609" name="Google Shape;609;p57"/>
          <p:cNvSpPr txBox="1"/>
          <p:nvPr/>
        </p:nvSpPr>
        <p:spPr>
          <a:xfrm>
            <a:off x="1512800" y="3088050"/>
            <a:ext cx="7107600" cy="83096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dirty="0"/>
              <a:t>Transmitir mensajes clave sencillos</a:t>
            </a:r>
            <a:r>
              <a:rPr lang="en" sz="1400" b="1" i="0" u="none" strike="noStrike" cap="none" dirty="0">
                <a:solidFill>
                  <a:srgbClr val="000000"/>
                </a:solidFill>
                <a:latin typeface="Arial"/>
                <a:ea typeface="Arial"/>
                <a:cs typeface="Arial"/>
                <a:sym typeface="Arial"/>
              </a:rPr>
              <a:t>: </a:t>
            </a:r>
            <a:r>
              <a:rPr lang="en" dirty="0"/>
              <a:t>evitar el uso de acrónimos y utilizar un lenguaje sencillo para exponer su punto de vista, que debe durar menos de treinta segundos y ser fácil de recordar</a:t>
            </a:r>
            <a:r>
              <a:rPr lang="en"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610" name="Google Shape;610;p57"/>
          <p:cNvSpPr txBox="1"/>
          <p:nvPr/>
        </p:nvSpPr>
        <p:spPr>
          <a:xfrm>
            <a:off x="1512800" y="3916450"/>
            <a:ext cx="7380600" cy="126185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dirty="0"/>
              <a:t>Decir la verdad</a:t>
            </a:r>
            <a:r>
              <a:rPr lang="en" sz="1400" b="1" i="0" u="none" strike="noStrike" cap="none" dirty="0">
                <a:solidFill>
                  <a:srgbClr val="000000"/>
                </a:solidFill>
                <a:latin typeface="Arial"/>
                <a:ea typeface="Arial"/>
                <a:cs typeface="Arial"/>
                <a:sym typeface="Arial"/>
              </a:rPr>
              <a:t>:</a:t>
            </a:r>
            <a:r>
              <a:rPr lang="en" sz="1400" b="0" i="0" u="none" strike="noStrike" cap="none" dirty="0">
                <a:solidFill>
                  <a:srgbClr val="000000"/>
                </a:solidFill>
                <a:latin typeface="Arial"/>
                <a:ea typeface="Arial"/>
                <a:cs typeface="Arial"/>
                <a:sym typeface="Arial"/>
              </a:rPr>
              <a:t> </a:t>
            </a:r>
            <a:r>
              <a:rPr lang="en" dirty="0"/>
              <a:t>la falta de sinceridad genera desconfianza. Siempre es importante mostrarse abierto y transparente sobre aquello que se ignora, o sobre los aspectos que las autoridades científicas no conocen. Por ejemplo, no es verdad que las vacunas sean seguras al 100 %, porque sabemos que provocan efectos secundarios, pero sí es cierto que los beneficios de las vacunas superan con creces cualquier riesgo</a:t>
            </a:r>
            <a:r>
              <a:rPr lang="en"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pic>
        <p:nvPicPr>
          <p:cNvPr id="611" name="Google Shape;611;p57"/>
          <p:cNvPicPr preferRelativeResize="0"/>
          <p:nvPr/>
        </p:nvPicPr>
        <p:blipFill rotWithShape="1">
          <a:blip r:embed="rId3">
            <a:alphaModFix/>
          </a:blip>
          <a:srcRect/>
          <a:stretch/>
        </p:blipFill>
        <p:spPr>
          <a:xfrm>
            <a:off x="673796" y="2323296"/>
            <a:ext cx="536451" cy="607666"/>
          </a:xfrm>
          <a:prstGeom prst="rect">
            <a:avLst/>
          </a:prstGeom>
          <a:noFill/>
          <a:ln>
            <a:noFill/>
          </a:ln>
        </p:spPr>
      </p:pic>
      <p:pic>
        <p:nvPicPr>
          <p:cNvPr id="612" name="Google Shape;612;p57"/>
          <p:cNvPicPr preferRelativeResize="0"/>
          <p:nvPr/>
        </p:nvPicPr>
        <p:blipFill rotWithShape="1">
          <a:blip r:embed="rId4">
            <a:alphaModFix/>
          </a:blip>
          <a:srcRect/>
          <a:stretch/>
        </p:blipFill>
        <p:spPr>
          <a:xfrm>
            <a:off x="605313" y="1366688"/>
            <a:ext cx="673413" cy="607650"/>
          </a:xfrm>
          <a:prstGeom prst="rect">
            <a:avLst/>
          </a:prstGeom>
          <a:noFill/>
          <a:ln>
            <a:noFill/>
          </a:ln>
        </p:spPr>
      </p:pic>
      <p:pic>
        <p:nvPicPr>
          <p:cNvPr id="613" name="Google Shape;613;p57"/>
          <p:cNvPicPr preferRelativeResize="0"/>
          <p:nvPr/>
        </p:nvPicPr>
        <p:blipFill rotWithShape="1">
          <a:blip r:embed="rId5">
            <a:alphaModFix/>
          </a:blip>
          <a:srcRect/>
          <a:stretch/>
        </p:blipFill>
        <p:spPr>
          <a:xfrm>
            <a:off x="640575" y="3261813"/>
            <a:ext cx="602905" cy="607651"/>
          </a:xfrm>
          <a:prstGeom prst="rect">
            <a:avLst/>
          </a:prstGeom>
          <a:noFill/>
          <a:ln>
            <a:noFill/>
          </a:ln>
        </p:spPr>
      </p:pic>
      <p:pic>
        <p:nvPicPr>
          <p:cNvPr id="614" name="Google Shape;614;p57"/>
          <p:cNvPicPr preferRelativeResize="0"/>
          <p:nvPr/>
        </p:nvPicPr>
        <p:blipFill rotWithShape="1">
          <a:blip r:embed="rId6">
            <a:alphaModFix/>
          </a:blip>
          <a:srcRect/>
          <a:stretch/>
        </p:blipFill>
        <p:spPr>
          <a:xfrm>
            <a:off x="640575" y="4127475"/>
            <a:ext cx="602900" cy="572281"/>
          </a:xfrm>
          <a:prstGeom prst="rect">
            <a:avLst/>
          </a:prstGeom>
          <a:noFill/>
          <a:ln>
            <a:noFill/>
          </a:ln>
        </p:spPr>
      </p:pic>
      <p:sp>
        <p:nvSpPr>
          <p:cNvPr id="615" name="Google Shape;615;p5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19"/>
        <p:cNvGrpSpPr/>
        <p:nvPr/>
      </p:nvGrpSpPr>
      <p:grpSpPr>
        <a:xfrm>
          <a:off x="0" y="0"/>
          <a:ext cx="0" cy="0"/>
          <a:chOff x="0" y="0"/>
          <a:chExt cx="0" cy="0"/>
        </a:xfrm>
      </p:grpSpPr>
      <p:sp>
        <p:nvSpPr>
          <p:cNvPr id="620" name="Google Shape;620;p5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Capítulo 1. Cómo hablar sobre las vacunas de forma eficaz</a:t>
            </a:r>
          </a:p>
          <a:p>
            <a:pPr marL="0" lvl="0" indent="0" algn="ctr" rtl="0">
              <a:lnSpc>
                <a:spcPct val="100000"/>
              </a:lnSpc>
              <a:spcBef>
                <a:spcPts val="0"/>
              </a:spcBef>
              <a:spcAft>
                <a:spcPts val="0"/>
              </a:spcAft>
              <a:buSzPct val="111111"/>
              <a:buNone/>
            </a:pPr>
            <a:endParaRPr lang="es-ES" b="1" noProof="0" dirty="0"/>
          </a:p>
        </p:txBody>
      </p:sp>
      <p:sp>
        <p:nvSpPr>
          <p:cNvPr id="621" name="Google Shape;621;p5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622" name="Google Shape;622;p58"/>
          <p:cNvSpPr txBox="1">
            <a:spLocks noGrp="1"/>
          </p:cNvSpPr>
          <p:nvPr>
            <p:ph type="body" idx="1"/>
          </p:nvPr>
        </p:nvSpPr>
        <p:spPr>
          <a:xfrm>
            <a:off x="612675" y="1150600"/>
            <a:ext cx="8065800" cy="101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s-ES" sz="1500" noProof="0" dirty="0"/>
              <a:t>A continuación encontrará el vídeo de Paula, que trabaja en el Fideicomiso para la Reforma Penitenciaria (</a:t>
            </a:r>
            <a:r>
              <a:rPr lang="es-ES" sz="1500" i="1" noProof="0" dirty="0"/>
              <a:t>Prison Reform Trust</a:t>
            </a:r>
            <a:r>
              <a:rPr lang="es-ES" sz="1500" noProof="0" dirty="0"/>
              <a:t>) en Reino Unido y ha vivido la experiencia de una estancia en prisión. Nos habla sobre lo que para ella son estrategias de comunicación eficaces a la hora de hablar sobre vacunas con las personas reclusas</a:t>
            </a:r>
            <a:r>
              <a:rPr lang="es-ES" sz="1650" noProof="0" dirty="0"/>
              <a:t>. </a:t>
            </a:r>
          </a:p>
        </p:txBody>
      </p:sp>
      <p:pic>
        <p:nvPicPr>
          <p:cNvPr id="623" name="Google Shape;623;p58">
            <a:hlinkClick r:id="rId3"/>
          </p:cNvPr>
          <p:cNvPicPr preferRelativeResize="0"/>
          <p:nvPr/>
        </p:nvPicPr>
        <p:blipFill rotWithShape="1">
          <a:blip r:embed="rId4">
            <a:alphaModFix/>
          </a:blip>
          <a:srcRect/>
          <a:stretch/>
        </p:blipFill>
        <p:spPr>
          <a:xfrm>
            <a:off x="2826575" y="2410275"/>
            <a:ext cx="3490850" cy="2618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3"/>
                                        </p:tgtEl>
                                        <p:attrNameLst>
                                          <p:attrName>style.visibility</p:attrName>
                                        </p:attrNameLst>
                                      </p:cBhvr>
                                      <p:to>
                                        <p:strVal val="visible"/>
                                      </p:to>
                                    </p:set>
                                    <p:animEffect transition="in" filter="fade">
                                      <p:cBhvr>
                                        <p:cTn id="7" dur="1000"/>
                                        <p:tgtEl>
                                          <p:spTgt spid="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27"/>
        <p:cNvGrpSpPr/>
        <p:nvPr/>
      </p:nvGrpSpPr>
      <p:grpSpPr>
        <a:xfrm>
          <a:off x="0" y="0"/>
          <a:ext cx="0" cy="0"/>
          <a:chOff x="0" y="0"/>
          <a:chExt cx="0" cy="0"/>
        </a:xfrm>
      </p:grpSpPr>
      <p:sp>
        <p:nvSpPr>
          <p:cNvPr id="628" name="Google Shape;628;p5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2. Diez datos básicos sobre las vacunas</a:t>
            </a:r>
          </a:p>
        </p:txBody>
      </p:sp>
      <p:sp>
        <p:nvSpPr>
          <p:cNvPr id="629" name="Google Shape;629;p59"/>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s-ES" noProof="0" dirty="0"/>
              <a:t>A continuación encontrará diez datos clave sobre las vacunas que es esencial recordar cuando se habla sobre vacunación.</a:t>
            </a:r>
          </a:p>
          <a:p>
            <a:pPr marL="0" lvl="0" indent="0" algn="l" rtl="0">
              <a:lnSpc>
                <a:spcPct val="115000"/>
              </a:lnSpc>
              <a:spcBef>
                <a:spcPts val="0"/>
              </a:spcBef>
              <a:spcAft>
                <a:spcPts val="1200"/>
              </a:spcAft>
              <a:buSzPts val="1800"/>
              <a:buNone/>
            </a:pPr>
            <a:r>
              <a:rPr lang="es-ES" noProof="0" dirty="0"/>
              <a:t> </a:t>
            </a:r>
          </a:p>
        </p:txBody>
      </p:sp>
      <p:sp>
        <p:nvSpPr>
          <p:cNvPr id="630" name="Google Shape;630;p5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1 minuto</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34"/>
        <p:cNvGrpSpPr/>
        <p:nvPr/>
      </p:nvGrpSpPr>
      <p:grpSpPr>
        <a:xfrm>
          <a:off x="0" y="0"/>
          <a:ext cx="0" cy="0"/>
          <a:chOff x="0" y="0"/>
          <a:chExt cx="0" cy="0"/>
        </a:xfrm>
      </p:grpSpPr>
      <p:sp>
        <p:nvSpPr>
          <p:cNvPr id="635" name="Google Shape;635;p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Capítulo 2. Diez datos básicos sobre las vacunas</a:t>
            </a:r>
          </a:p>
        </p:txBody>
      </p:sp>
      <p:pic>
        <p:nvPicPr>
          <p:cNvPr id="636" name="Google Shape;636;p60"/>
          <p:cNvPicPr preferRelativeResize="0"/>
          <p:nvPr/>
        </p:nvPicPr>
        <p:blipFill rotWithShape="1">
          <a:blip r:embed="rId3">
            <a:alphaModFix/>
          </a:blip>
          <a:srcRect/>
          <a:stretch/>
        </p:blipFill>
        <p:spPr>
          <a:xfrm>
            <a:off x="7778113" y="1491350"/>
            <a:ext cx="1115200" cy="1115200"/>
          </a:xfrm>
          <a:prstGeom prst="rect">
            <a:avLst/>
          </a:prstGeom>
          <a:noFill/>
          <a:ln>
            <a:noFill/>
          </a:ln>
        </p:spPr>
      </p:pic>
      <p:sp>
        <p:nvSpPr>
          <p:cNvPr id="637" name="Google Shape;637;p60"/>
          <p:cNvSpPr txBox="1"/>
          <p:nvPr/>
        </p:nvSpPr>
        <p:spPr>
          <a:xfrm>
            <a:off x="663600" y="1340200"/>
            <a:ext cx="6921600" cy="179853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650"/>
              <a:buFont typeface="Arial"/>
              <a:buNone/>
            </a:pPr>
            <a:r>
              <a:rPr lang="en" sz="1650" b="1" i="0" u="none" strike="noStrike" cap="none" dirty="0">
                <a:solidFill>
                  <a:schemeClr val="dk2"/>
                </a:solidFill>
                <a:latin typeface="Arial"/>
                <a:ea typeface="Arial"/>
                <a:cs typeface="Arial"/>
                <a:sym typeface="Arial"/>
              </a:rPr>
              <a:t>La vacunación ayuda a salvar vidas. </a:t>
            </a:r>
            <a:r>
              <a:rPr lang="en" sz="1650" dirty="0">
                <a:solidFill>
                  <a:schemeClr val="dk2"/>
                </a:solidFill>
              </a:rPr>
              <a:t>La viruela fue una de las enfermedades más devastadoras de la humanidad</a:t>
            </a:r>
            <a:r>
              <a:rPr lang="en" sz="1650">
                <a:solidFill>
                  <a:schemeClr val="dk2"/>
                </a:solidFill>
              </a:rPr>
              <a:t>, porque provocó millones </a:t>
            </a:r>
            <a:r>
              <a:rPr lang="en" sz="1650" dirty="0">
                <a:solidFill>
                  <a:schemeClr val="dk2"/>
                </a:solidFill>
              </a:rPr>
              <a:t>de muertes, hasta que se inventó la vacuna. Se cree que existió durante al </a:t>
            </a:r>
            <a:r>
              <a:rPr lang="en" sz="1650">
                <a:solidFill>
                  <a:schemeClr val="dk2"/>
                </a:solidFill>
              </a:rPr>
              <a:t>menos 3 000 </a:t>
            </a:r>
            <a:r>
              <a:rPr lang="en" sz="1650" dirty="0">
                <a:solidFill>
                  <a:schemeClr val="dk2"/>
                </a:solidFill>
              </a:rPr>
              <a:t>años. La viruela ha desaparecido desde 1980, gracias a la vacuna</a:t>
            </a:r>
            <a:r>
              <a:rPr lang="en" sz="1650" b="0" i="0" u="none" strike="noStrike" cap="none" dirty="0">
                <a:solidFill>
                  <a:schemeClr val="dk2"/>
                </a:solidFill>
                <a:latin typeface="Arial"/>
                <a:ea typeface="Arial"/>
                <a:cs typeface="Arial"/>
                <a:sym typeface="Arial"/>
              </a:rPr>
              <a:t>. </a:t>
            </a:r>
            <a:endParaRPr sz="1650" b="0" i="0" u="none" strike="noStrike" cap="none" dirty="0">
              <a:solidFill>
                <a:schemeClr val="dk2"/>
              </a:solidFill>
              <a:latin typeface="Arial"/>
              <a:ea typeface="Arial"/>
              <a:cs typeface="Arial"/>
              <a:sym typeface="Arial"/>
            </a:endParaRPr>
          </a:p>
        </p:txBody>
      </p:sp>
      <p:sp>
        <p:nvSpPr>
          <p:cNvPr id="638" name="Google Shape;638;p6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639" name="Google Shape;639;p60"/>
          <p:cNvSpPr txBox="1">
            <a:spLocks noGrp="1"/>
          </p:cNvSpPr>
          <p:nvPr>
            <p:ph type="body" idx="1"/>
          </p:nvPr>
        </p:nvSpPr>
        <p:spPr>
          <a:xfrm>
            <a:off x="2499425" y="3080175"/>
            <a:ext cx="6393900" cy="22428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1200"/>
              </a:spcAft>
              <a:buSzPts val="1800"/>
              <a:buNone/>
            </a:pPr>
            <a:r>
              <a:rPr lang="es-ES" sz="1650" b="1" noProof="0" dirty="0"/>
              <a:t>Las vacunas pueden protegernos a nosotros mismos y a los demás. </a:t>
            </a:r>
            <a:r>
              <a:rPr lang="es-ES" sz="1650" noProof="0" dirty="0"/>
              <a:t>Algunas personas tienen el sistema inmunitario más débil, por ejemplo como consecuencia de un tratamiento contra el cáncer o porque están infectadas del VIH. Estas personas están en un riesgo mayor de contraer una infección o de sufrir una enfermedad grave si se infectan. Vacunándonos podemos detener la propagación de la enfermedad en la sociedad y, potencialmente, salvar la vida de estas personas. </a:t>
            </a:r>
          </a:p>
        </p:txBody>
      </p:sp>
      <p:pic>
        <p:nvPicPr>
          <p:cNvPr id="640" name="Google Shape;640;p60"/>
          <p:cNvPicPr preferRelativeResize="0"/>
          <p:nvPr/>
        </p:nvPicPr>
        <p:blipFill rotWithShape="1">
          <a:blip r:embed="rId4">
            <a:alphaModFix/>
          </a:blip>
          <a:srcRect/>
          <a:stretch/>
        </p:blipFill>
        <p:spPr>
          <a:xfrm>
            <a:off x="933650" y="3433875"/>
            <a:ext cx="1274450" cy="12744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44"/>
        <p:cNvGrpSpPr/>
        <p:nvPr/>
      </p:nvGrpSpPr>
      <p:grpSpPr>
        <a:xfrm>
          <a:off x="0" y="0"/>
          <a:ext cx="0" cy="0"/>
          <a:chOff x="0" y="0"/>
          <a:chExt cx="0" cy="0"/>
        </a:xfrm>
      </p:grpSpPr>
      <p:sp>
        <p:nvSpPr>
          <p:cNvPr id="645" name="Google Shape;645;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Capítulo 2. Diez datos básicos sobre las vacunas</a:t>
            </a:r>
          </a:p>
        </p:txBody>
      </p:sp>
      <p:sp>
        <p:nvSpPr>
          <p:cNvPr id="646" name="Google Shape;646;p61"/>
          <p:cNvSpPr txBox="1">
            <a:spLocks noGrp="1"/>
          </p:cNvSpPr>
          <p:nvPr>
            <p:ph type="body" idx="1"/>
          </p:nvPr>
        </p:nvSpPr>
        <p:spPr>
          <a:xfrm>
            <a:off x="2039525" y="1172125"/>
            <a:ext cx="6963600" cy="19563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1200"/>
              </a:spcAft>
              <a:buSzPts val="1800"/>
              <a:buNone/>
            </a:pPr>
            <a:r>
              <a:rPr lang="es-ES" sz="1650" b="1" noProof="0" dirty="0"/>
              <a:t>En casi todos los casos puede ponerse al día con su vacunación si no se vacunó en la infancia</a:t>
            </a:r>
            <a:r>
              <a:rPr lang="es-ES" sz="1650" noProof="0" dirty="0"/>
              <a:t>. Los calendarios de vacunaciones son importantes. A menudo los menores están en riesgo de sufrir las consecuencias graves de algunas enfermedades infecciosas, por lo que es importante conseguir su inmunidad cuanto antes, a través de la vacunación. Sin embargo, casi nunca es tarde para vacunarse.</a:t>
            </a:r>
          </a:p>
        </p:txBody>
      </p:sp>
      <p:pic>
        <p:nvPicPr>
          <p:cNvPr id="647" name="Google Shape;647;p61"/>
          <p:cNvPicPr preferRelativeResize="0"/>
          <p:nvPr/>
        </p:nvPicPr>
        <p:blipFill rotWithShape="1">
          <a:blip r:embed="rId3">
            <a:alphaModFix/>
          </a:blip>
          <a:srcRect/>
          <a:stretch/>
        </p:blipFill>
        <p:spPr>
          <a:xfrm>
            <a:off x="405550" y="1262775"/>
            <a:ext cx="1308975" cy="1308975"/>
          </a:xfrm>
          <a:prstGeom prst="rect">
            <a:avLst/>
          </a:prstGeom>
          <a:noFill/>
          <a:ln>
            <a:noFill/>
          </a:ln>
        </p:spPr>
      </p:pic>
      <p:sp>
        <p:nvSpPr>
          <p:cNvPr id="648" name="Google Shape;648;p6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649" name="Google Shape;649;p61"/>
          <p:cNvSpPr txBox="1">
            <a:spLocks noGrp="1"/>
          </p:cNvSpPr>
          <p:nvPr>
            <p:ph type="body" idx="1"/>
          </p:nvPr>
        </p:nvSpPr>
        <p:spPr>
          <a:xfrm>
            <a:off x="474325" y="3271025"/>
            <a:ext cx="7107000" cy="151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s-ES" sz="1650" b="1" noProof="0" dirty="0"/>
              <a:t>Las vacunas nos ofrecen una forma segura de conseguir inmunidad frente a las enfermedades.</a:t>
            </a:r>
            <a:r>
              <a:rPr lang="es-ES" sz="1650" noProof="0" dirty="0"/>
              <a:t> La inmunidad frente a las enfermedades puede también conseguirse infectándose, enfermando y recuperándose de la enfermedad, pero el riesgo de sufrir graves consecuencias es muy superior al que se produce cuando la inmunidad se obtiene a través de las vacunas. </a:t>
            </a:r>
          </a:p>
        </p:txBody>
      </p:sp>
      <p:pic>
        <p:nvPicPr>
          <p:cNvPr id="650" name="Google Shape;650;p61"/>
          <p:cNvPicPr preferRelativeResize="0"/>
          <p:nvPr/>
        </p:nvPicPr>
        <p:blipFill rotWithShape="1">
          <a:blip r:embed="rId4">
            <a:alphaModFix/>
          </a:blip>
          <a:srcRect/>
          <a:stretch/>
        </p:blipFill>
        <p:spPr>
          <a:xfrm>
            <a:off x="7581250" y="3389300"/>
            <a:ext cx="1178925" cy="11789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54"/>
        <p:cNvGrpSpPr/>
        <p:nvPr/>
      </p:nvGrpSpPr>
      <p:grpSpPr>
        <a:xfrm>
          <a:off x="0" y="0"/>
          <a:ext cx="0" cy="0"/>
          <a:chOff x="0" y="0"/>
          <a:chExt cx="0" cy="0"/>
        </a:xfrm>
      </p:grpSpPr>
      <p:sp>
        <p:nvSpPr>
          <p:cNvPr id="655" name="Google Shape;655;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Capítulo 2. Diez datos básicos sobre las vacunas</a:t>
            </a:r>
          </a:p>
        </p:txBody>
      </p:sp>
      <p:sp>
        <p:nvSpPr>
          <p:cNvPr id="656" name="Google Shape;656;p62"/>
          <p:cNvSpPr txBox="1">
            <a:spLocks noGrp="1"/>
          </p:cNvSpPr>
          <p:nvPr>
            <p:ph type="body" idx="1"/>
          </p:nvPr>
        </p:nvSpPr>
        <p:spPr>
          <a:xfrm>
            <a:off x="1953000" y="1265525"/>
            <a:ext cx="6879300" cy="17577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1200"/>
              </a:spcAft>
              <a:buSzPts val="1800"/>
              <a:buNone/>
            </a:pPr>
            <a:r>
              <a:rPr lang="es-ES" sz="1650" b="1" noProof="0" dirty="0"/>
              <a:t>Las vacunas son muy importantes para las embarazadas.</a:t>
            </a:r>
            <a:r>
              <a:rPr lang="es-ES" sz="1650" noProof="0" dirty="0"/>
              <a:t> Vacunarse durante el embarazo es importante para evitar que el feto se infecte y contraiga ciertas enfermedades. Las infecciones durante el embarazo pueden llevar consigo complicaciones vitalicias para los menores tras su nacimiento. Las embarazadas pueden también sufrir un mayor riesgo de enfermar gravemente por enfermedades como la COVID-19 o la gripe. </a:t>
            </a:r>
          </a:p>
        </p:txBody>
      </p:sp>
      <p:pic>
        <p:nvPicPr>
          <p:cNvPr id="657" name="Google Shape;657;p62"/>
          <p:cNvPicPr preferRelativeResize="0"/>
          <p:nvPr/>
        </p:nvPicPr>
        <p:blipFill rotWithShape="1">
          <a:blip r:embed="rId3">
            <a:alphaModFix/>
          </a:blip>
          <a:srcRect/>
          <a:stretch/>
        </p:blipFill>
        <p:spPr>
          <a:xfrm>
            <a:off x="536675" y="1332825"/>
            <a:ext cx="1178925" cy="1178925"/>
          </a:xfrm>
          <a:prstGeom prst="rect">
            <a:avLst/>
          </a:prstGeom>
          <a:noFill/>
          <a:ln>
            <a:noFill/>
          </a:ln>
        </p:spPr>
      </p:pic>
      <p:sp>
        <p:nvSpPr>
          <p:cNvPr id="658" name="Google Shape;658;p6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659" name="Google Shape;659;p62"/>
          <p:cNvSpPr txBox="1">
            <a:spLocks noGrp="1"/>
          </p:cNvSpPr>
          <p:nvPr>
            <p:ph type="body" idx="1"/>
          </p:nvPr>
        </p:nvSpPr>
        <p:spPr>
          <a:xfrm>
            <a:off x="713509" y="3130938"/>
            <a:ext cx="6574666" cy="1635900"/>
          </a:xfrm>
          <a:prstGeom prst="rect">
            <a:avLst/>
          </a:prstGeom>
          <a:noFill/>
          <a:ln>
            <a:noFill/>
          </a:ln>
        </p:spPr>
        <p:txBody>
          <a:bodyPr spcFirstLastPara="1" wrap="square" lIns="91425" tIns="91425" rIns="91425" bIns="91425" anchor="t" anchorCtr="0">
            <a:normAutofit fontScale="85000" lnSpcReduction="10000"/>
          </a:bodyPr>
          <a:lstStyle/>
          <a:p>
            <a:pPr marL="0" lvl="0" indent="0">
              <a:spcAft>
                <a:spcPts val="1200"/>
              </a:spcAft>
              <a:buNone/>
            </a:pPr>
            <a:r>
              <a:rPr lang="es-ES" sz="1650" b="1" noProof="0" dirty="0"/>
              <a:t>Los calendarios de vacunación aumentan aproximadamente un 0,1 % la capacidad de los bebés de luchar contra los patógenos.</a:t>
            </a:r>
            <a:r>
              <a:rPr lang="es-ES" sz="1650" noProof="0" dirty="0"/>
              <a:t> De media, los menores pueden desarrollar respuesta inmune frente a aproximadamente 10 000 patógenos diferentes. El calendario de vacunaciones habitual en la infancia lleva consigo la exposición a unos 126.</a:t>
            </a:r>
          </a:p>
        </p:txBody>
      </p:sp>
      <p:pic>
        <p:nvPicPr>
          <p:cNvPr id="660" name="Google Shape;660;p62"/>
          <p:cNvPicPr preferRelativeResize="0"/>
          <p:nvPr/>
        </p:nvPicPr>
        <p:blipFill rotWithShape="1">
          <a:blip r:embed="rId4">
            <a:alphaModFix/>
          </a:blip>
          <a:srcRect/>
          <a:stretch/>
        </p:blipFill>
        <p:spPr>
          <a:xfrm>
            <a:off x="7377225" y="3316650"/>
            <a:ext cx="1264475" cy="12644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64"/>
        <p:cNvGrpSpPr/>
        <p:nvPr/>
      </p:nvGrpSpPr>
      <p:grpSpPr>
        <a:xfrm>
          <a:off x="0" y="0"/>
          <a:ext cx="0" cy="0"/>
          <a:chOff x="0" y="0"/>
          <a:chExt cx="0" cy="0"/>
        </a:xfrm>
      </p:grpSpPr>
      <p:sp>
        <p:nvSpPr>
          <p:cNvPr id="665" name="Google Shape;665;p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Capítulo 2. Diez datos básicos sobre las vacunas</a:t>
            </a:r>
          </a:p>
        </p:txBody>
      </p:sp>
      <p:sp>
        <p:nvSpPr>
          <p:cNvPr id="666" name="Google Shape;666;p63"/>
          <p:cNvSpPr txBox="1">
            <a:spLocks noGrp="1"/>
          </p:cNvSpPr>
          <p:nvPr>
            <p:ph type="body" idx="1"/>
          </p:nvPr>
        </p:nvSpPr>
        <p:spPr>
          <a:xfrm>
            <a:off x="276275" y="3295975"/>
            <a:ext cx="6963600" cy="11406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1200"/>
              </a:spcAft>
              <a:buSzPts val="1800"/>
              <a:buNone/>
            </a:pPr>
            <a:r>
              <a:rPr lang="es-ES" sz="1400" b="1" noProof="0" dirty="0"/>
              <a:t>Desde el punto de vista de la rentabilidad coste-beneficio, las vacunas se consideran la forma más eficiente de salvar vidas de la historia reciente, después del agua potable. </a:t>
            </a:r>
            <a:r>
              <a:rPr lang="es-ES" sz="1400" noProof="0" dirty="0"/>
              <a:t>Esto implica que, después del agua, es la intervención que más vidas ha salvado por cada £/€/L gastado. </a:t>
            </a:r>
          </a:p>
        </p:txBody>
      </p:sp>
      <p:pic>
        <p:nvPicPr>
          <p:cNvPr id="667" name="Google Shape;667;p63"/>
          <p:cNvPicPr preferRelativeResize="0"/>
          <p:nvPr/>
        </p:nvPicPr>
        <p:blipFill rotWithShape="1">
          <a:blip r:embed="rId3">
            <a:alphaModFix/>
          </a:blip>
          <a:srcRect/>
          <a:stretch/>
        </p:blipFill>
        <p:spPr>
          <a:xfrm>
            <a:off x="7328575" y="3230975"/>
            <a:ext cx="1140600" cy="1140600"/>
          </a:xfrm>
          <a:prstGeom prst="rect">
            <a:avLst/>
          </a:prstGeom>
          <a:noFill/>
          <a:ln>
            <a:noFill/>
          </a:ln>
        </p:spPr>
      </p:pic>
      <p:sp>
        <p:nvSpPr>
          <p:cNvPr id="668" name="Google Shape;668;p6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669" name="Google Shape;669;p63"/>
          <p:cNvSpPr txBox="1">
            <a:spLocks noGrp="1"/>
          </p:cNvSpPr>
          <p:nvPr>
            <p:ph type="body" idx="1"/>
          </p:nvPr>
        </p:nvSpPr>
        <p:spPr>
          <a:xfrm>
            <a:off x="1680338" y="1680750"/>
            <a:ext cx="6879300" cy="105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s-ES" sz="1400" b="1" noProof="0" dirty="0"/>
              <a:t>Las vacunas llevan con nosotros mucho tiempo. </a:t>
            </a:r>
            <a:r>
              <a:rPr lang="es-ES" sz="1400" noProof="0" dirty="0"/>
              <a:t>La primera vacuna fue descubierta en 1796. Desde entonces, las vacunas han sufrido cambios revolucionarios en su prueba y desarrollo. Actualmente, al menos 25 enfermedades pueden prevenirse gracias a las vacunas.</a:t>
            </a:r>
          </a:p>
        </p:txBody>
      </p:sp>
      <p:pic>
        <p:nvPicPr>
          <p:cNvPr id="670" name="Google Shape;670;p63"/>
          <p:cNvPicPr preferRelativeResize="0"/>
          <p:nvPr/>
        </p:nvPicPr>
        <p:blipFill rotWithShape="1">
          <a:blip r:embed="rId4">
            <a:alphaModFix/>
          </a:blip>
          <a:srcRect/>
          <a:stretch/>
        </p:blipFill>
        <p:spPr>
          <a:xfrm>
            <a:off x="432538" y="1508650"/>
            <a:ext cx="1140600" cy="1140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23"/>
        <p:cNvGrpSpPr/>
        <p:nvPr/>
      </p:nvGrpSpPr>
      <p:grpSpPr>
        <a:xfrm>
          <a:off x="0" y="0"/>
          <a:ext cx="0" cy="0"/>
          <a:chOff x="0" y="0"/>
          <a:chExt cx="0" cy="0"/>
        </a:xfrm>
      </p:grpSpPr>
      <p:sp>
        <p:nvSpPr>
          <p:cNvPr id="124" name="Google Shape;124;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noProof="0" dirty="0"/>
              <a:t>Estructura del curso</a:t>
            </a:r>
          </a:p>
        </p:txBody>
      </p:sp>
      <p:sp>
        <p:nvSpPr>
          <p:cNvPr id="125" name="Google Shape;125;p10"/>
          <p:cNvSpPr txBox="1">
            <a:spLocks noGrp="1"/>
          </p:cNvSpPr>
          <p:nvPr>
            <p:ph type="body" idx="1"/>
          </p:nvPr>
        </p:nvSpPr>
        <p:spPr>
          <a:xfrm>
            <a:off x="6142175" y="1017725"/>
            <a:ext cx="2690100" cy="36159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ts val="1800"/>
              <a:buNone/>
            </a:pPr>
            <a:r>
              <a:rPr lang="es-ES" sz="1050" b="1" noProof="0" dirty="0"/>
              <a:t>3. Información importante (especialmente para personal no médico) [2 horas y 30 minutos]</a:t>
            </a:r>
          </a:p>
          <a:p>
            <a:pPr marL="0" lvl="0" indent="0" algn="l" rtl="0">
              <a:lnSpc>
                <a:spcPct val="115000"/>
              </a:lnSpc>
              <a:spcBef>
                <a:spcPts val="1200"/>
              </a:spcBef>
              <a:spcAft>
                <a:spcPts val="0"/>
              </a:spcAft>
              <a:buClr>
                <a:schemeClr val="dk1"/>
              </a:buClr>
              <a:buSzPts val="1100"/>
              <a:buFont typeface="Arial"/>
              <a:buNone/>
            </a:pPr>
            <a:r>
              <a:rPr lang="es-ES" sz="1000" u="sng" noProof="0" dirty="0">
                <a:solidFill>
                  <a:schemeClr val="hlink"/>
                </a:solidFill>
                <a:hlinkClick r:id="rId3" action="ppaction://hlinksldjump"/>
              </a:rPr>
              <a:t>3.1 ¿Qué son los virus y las bacterias?</a:t>
            </a:r>
            <a:endParaRPr lang="es-ES" sz="1000" noProof="0" dirty="0"/>
          </a:p>
          <a:p>
            <a:pPr marL="0" lvl="0" indent="0" algn="l" rtl="0">
              <a:lnSpc>
                <a:spcPct val="115000"/>
              </a:lnSpc>
              <a:spcBef>
                <a:spcPts val="1200"/>
              </a:spcBef>
              <a:spcAft>
                <a:spcPts val="0"/>
              </a:spcAft>
              <a:buClr>
                <a:schemeClr val="dk1"/>
              </a:buClr>
              <a:buSzPts val="1100"/>
              <a:buFont typeface="Arial"/>
              <a:buNone/>
            </a:pPr>
            <a:r>
              <a:rPr lang="es-ES" sz="1000" u="sng" noProof="0" dirty="0">
                <a:solidFill>
                  <a:schemeClr val="hlink"/>
                </a:solidFill>
                <a:hlinkClick r:id="rId4" action="ppaction://hlinksldjump"/>
              </a:rPr>
              <a:t>3.2 Introducción al sistema inmune</a:t>
            </a:r>
            <a:endParaRPr lang="es-ES" sz="1000" noProof="0" dirty="0"/>
          </a:p>
          <a:p>
            <a:pPr marL="0" lvl="0" indent="0" algn="l" rtl="0">
              <a:lnSpc>
                <a:spcPct val="115000"/>
              </a:lnSpc>
              <a:spcBef>
                <a:spcPts val="1200"/>
              </a:spcBef>
              <a:spcAft>
                <a:spcPts val="0"/>
              </a:spcAft>
              <a:buClr>
                <a:schemeClr val="dk1"/>
              </a:buClr>
              <a:buSzPts val="1100"/>
              <a:buFont typeface="Arial"/>
              <a:buNone/>
            </a:pPr>
            <a:r>
              <a:rPr lang="es-ES" sz="1000" u="sng" noProof="0" dirty="0">
                <a:solidFill>
                  <a:schemeClr val="hlink"/>
                </a:solidFill>
                <a:hlinkClick r:id="rId5" action="ppaction://hlinksldjump"/>
              </a:rPr>
              <a:t>3.3 ¿Qué son las vacunas y cómo funcionan? </a:t>
            </a:r>
            <a:endParaRPr lang="es-ES" sz="1000" noProof="0" dirty="0"/>
          </a:p>
          <a:p>
            <a:pPr marL="0" lvl="0" indent="0" algn="l" rtl="0">
              <a:lnSpc>
                <a:spcPct val="115000"/>
              </a:lnSpc>
              <a:spcBef>
                <a:spcPts val="1200"/>
              </a:spcBef>
              <a:spcAft>
                <a:spcPts val="0"/>
              </a:spcAft>
              <a:buSzPts val="1800"/>
              <a:buNone/>
            </a:pPr>
            <a:r>
              <a:rPr lang="es-ES" sz="1000" u="sng" noProof="0" dirty="0">
                <a:solidFill>
                  <a:schemeClr val="hlink"/>
                </a:solidFill>
                <a:hlinkClick r:id="rId6" action="ppaction://hlinksldjump"/>
              </a:rPr>
              <a:t>3.4 ¿Cómo se evalúa y se supervisa la seguridad y la eficacia de las vacunas?</a:t>
            </a:r>
            <a:endParaRPr lang="es-ES" sz="1000" noProof="0" dirty="0"/>
          </a:p>
          <a:p>
            <a:pPr marL="0" lvl="0" indent="0" algn="l" rtl="0">
              <a:lnSpc>
                <a:spcPct val="115000"/>
              </a:lnSpc>
              <a:spcBef>
                <a:spcPts val="1200"/>
              </a:spcBef>
              <a:spcAft>
                <a:spcPts val="0"/>
              </a:spcAft>
              <a:buSzPts val="1800"/>
              <a:buNone/>
            </a:pPr>
            <a:r>
              <a:rPr lang="es-ES" sz="1000" u="sng" noProof="0" dirty="0">
                <a:solidFill>
                  <a:schemeClr val="hlink"/>
                </a:solidFill>
                <a:hlinkClick r:id="rId7" action="ppaction://hlinksldjump"/>
              </a:rPr>
              <a:t>3.5 Sarampión, parotiditis (paperas) y rubeola</a:t>
            </a:r>
            <a:endParaRPr lang="es-ES" sz="1000" noProof="0" dirty="0"/>
          </a:p>
          <a:p>
            <a:pPr marL="0" lvl="0" indent="0" algn="l" rtl="0">
              <a:lnSpc>
                <a:spcPct val="115000"/>
              </a:lnSpc>
              <a:spcBef>
                <a:spcPts val="1200"/>
              </a:spcBef>
              <a:spcAft>
                <a:spcPts val="0"/>
              </a:spcAft>
              <a:buSzPts val="1800"/>
              <a:buNone/>
            </a:pPr>
            <a:r>
              <a:rPr lang="es-ES" sz="1000" u="sng" noProof="0" dirty="0">
                <a:solidFill>
                  <a:schemeClr val="hlink"/>
                </a:solidFill>
                <a:hlinkClick r:id="rId8" action="ppaction://hlinksldjump"/>
              </a:rPr>
              <a:t>3.6 Difteria, tosferina y tétanos</a:t>
            </a:r>
            <a:endParaRPr lang="es-ES" sz="1000" noProof="0" dirty="0"/>
          </a:p>
          <a:p>
            <a:pPr marL="0" lvl="0" indent="0" algn="l" rtl="0">
              <a:lnSpc>
                <a:spcPct val="115000"/>
              </a:lnSpc>
              <a:spcBef>
                <a:spcPts val="1200"/>
              </a:spcBef>
              <a:spcAft>
                <a:spcPts val="0"/>
              </a:spcAft>
              <a:buSzPts val="1800"/>
              <a:buNone/>
            </a:pPr>
            <a:r>
              <a:rPr lang="es-ES" sz="1000" u="sng" noProof="0" dirty="0">
                <a:solidFill>
                  <a:schemeClr val="hlink"/>
                </a:solidFill>
                <a:hlinkClick r:id="rId9" action="ppaction://hlinksldjump"/>
              </a:rPr>
              <a:t>3.7 Polio</a:t>
            </a:r>
            <a:endParaRPr lang="es-ES" sz="1000" noProof="0" dirty="0"/>
          </a:p>
          <a:p>
            <a:pPr marL="0" lvl="0" indent="0" algn="l" rtl="0">
              <a:lnSpc>
                <a:spcPct val="115000"/>
              </a:lnSpc>
              <a:spcBef>
                <a:spcPts val="1200"/>
              </a:spcBef>
              <a:spcAft>
                <a:spcPts val="0"/>
              </a:spcAft>
              <a:buSzPts val="1800"/>
              <a:buNone/>
            </a:pPr>
            <a:r>
              <a:rPr lang="es-ES" sz="1000" u="sng" noProof="0" dirty="0">
                <a:solidFill>
                  <a:schemeClr val="hlink"/>
                </a:solidFill>
                <a:hlinkClick r:id="rId10" action="ppaction://hlinksldjump"/>
              </a:rPr>
              <a:t>3.8 Enfermedad neumocócica (neumococo)</a:t>
            </a:r>
            <a:endParaRPr lang="es-ES" sz="1000" noProof="0" dirty="0"/>
          </a:p>
          <a:p>
            <a:pPr marL="0" lvl="0" indent="0" algn="l" rtl="0">
              <a:lnSpc>
                <a:spcPct val="115000"/>
              </a:lnSpc>
              <a:spcBef>
                <a:spcPts val="1200"/>
              </a:spcBef>
              <a:spcAft>
                <a:spcPts val="1200"/>
              </a:spcAft>
              <a:buSzPts val="1800"/>
              <a:buNone/>
            </a:pPr>
            <a:r>
              <a:rPr lang="es-ES" sz="1000" u="sng" noProof="0" dirty="0">
                <a:solidFill>
                  <a:schemeClr val="hlink"/>
                </a:solidFill>
                <a:hlinkClick r:id="rId11" action="ppaction://hlinksldjump"/>
              </a:rPr>
              <a:t>3.9 Enfermedad meningocócica (meningococo)</a:t>
            </a:r>
            <a:endParaRPr lang="es-ES" sz="1000" noProof="0" dirty="0"/>
          </a:p>
        </p:txBody>
      </p:sp>
      <p:sp>
        <p:nvSpPr>
          <p:cNvPr id="126" name="Google Shape;126;p10"/>
          <p:cNvSpPr txBox="1"/>
          <p:nvPr/>
        </p:nvSpPr>
        <p:spPr>
          <a:xfrm>
            <a:off x="311725" y="1017725"/>
            <a:ext cx="3289800" cy="404723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dirty="0">
                <a:solidFill>
                  <a:schemeClr val="dk2"/>
                </a:solidFill>
                <a:latin typeface="Arial"/>
                <a:ea typeface="Arial"/>
                <a:cs typeface="Arial"/>
                <a:sym typeface="Arial"/>
              </a:rPr>
              <a:t>1. Enfermedades </a:t>
            </a:r>
            <a:r>
              <a:rPr lang="es-ES" sz="1000" b="1" i="0" u="none" strike="noStrike" cap="none" dirty="0">
                <a:solidFill>
                  <a:schemeClr val="dk2"/>
                </a:solidFill>
                <a:latin typeface="Arial"/>
                <a:ea typeface="Arial"/>
                <a:cs typeface="Arial"/>
                <a:sym typeface="Arial"/>
              </a:rPr>
              <a:t>más importantes para personas reclusas y trabajadoras en centros penitenciarios que pueden prevenirse mediante las vacunas </a:t>
            </a:r>
            <a:r>
              <a:rPr lang="en" sz="1000" b="1" i="0" u="none" strike="noStrike" cap="none" dirty="0">
                <a:solidFill>
                  <a:schemeClr val="dk2"/>
                </a:solidFill>
                <a:latin typeface="Arial"/>
                <a:ea typeface="Arial"/>
                <a:cs typeface="Arial"/>
                <a:sym typeface="Arial"/>
              </a:rPr>
              <a:t>[1 hora y 55 </a:t>
            </a:r>
            <a:r>
              <a:rPr lang="es-ES" sz="1000" b="1" i="0" u="none" strike="noStrike" cap="none" dirty="0">
                <a:solidFill>
                  <a:schemeClr val="dk2"/>
                </a:solidFill>
                <a:latin typeface="Arial"/>
                <a:ea typeface="Arial"/>
                <a:cs typeface="Arial"/>
                <a:sym typeface="Arial"/>
              </a:rPr>
              <a:t>minutos</a:t>
            </a:r>
            <a:r>
              <a:rPr lang="en" sz="1000" b="1" i="0" u="none" strike="noStrike" cap="none" dirty="0">
                <a:solidFill>
                  <a:schemeClr val="dk2"/>
                </a:solidFill>
                <a:latin typeface="Arial"/>
                <a:ea typeface="Arial"/>
                <a:cs typeface="Arial"/>
                <a:sym typeface="Arial"/>
              </a:rPr>
              <a:t>]</a:t>
            </a:r>
            <a:endParaRPr sz="1000" b="1" i="0" u="none" strike="noStrike" cap="none" dirty="0">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dirty="0">
                <a:solidFill>
                  <a:schemeClr val="hlink"/>
                </a:solidFill>
                <a:latin typeface="Arial"/>
                <a:ea typeface="Arial"/>
                <a:cs typeface="Arial"/>
                <a:sym typeface="Arial"/>
                <a:hlinkClick r:id="rId12" action="ppaction://hlinksldjump"/>
              </a:rPr>
              <a:t>1.1 </a:t>
            </a:r>
            <a:r>
              <a:rPr lang="es-ES" sz="1000" b="0" i="0" u="sng" strike="noStrike" cap="none" dirty="0">
                <a:solidFill>
                  <a:schemeClr val="hlink"/>
                </a:solidFill>
                <a:latin typeface="Arial"/>
                <a:ea typeface="Arial"/>
                <a:cs typeface="Arial"/>
                <a:sym typeface="Arial"/>
                <a:hlinkClick r:id="rId12" action="ppaction://hlinksldjump"/>
              </a:rPr>
              <a:t>Por qué las enfermedades infecciosas son importantes en los centros penitenciarios</a:t>
            </a:r>
            <a:endParaRPr sz="1000" b="0" i="0" u="none" strike="noStrike" cap="none" dirty="0">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dirty="0">
                <a:solidFill>
                  <a:schemeClr val="hlink"/>
                </a:solidFill>
                <a:latin typeface="Arial"/>
                <a:ea typeface="Arial"/>
                <a:cs typeface="Arial"/>
                <a:sym typeface="Arial"/>
                <a:hlinkClick r:id="rId13" action="ppaction://hlinksldjump"/>
              </a:rPr>
              <a:t>1.2 </a:t>
            </a:r>
            <a:r>
              <a:rPr lang="es-ES" sz="1000" b="0" i="0" u="sng" strike="noStrike" cap="none" dirty="0">
                <a:solidFill>
                  <a:schemeClr val="hlink"/>
                </a:solidFill>
                <a:latin typeface="Arial"/>
                <a:ea typeface="Arial"/>
                <a:cs typeface="Arial"/>
                <a:sym typeface="Arial"/>
                <a:hlinkClick r:id="rId13" action="ppaction://hlinksldjump"/>
              </a:rPr>
              <a:t>¿Cómo protege la vacunación al personal de prisiones y a la población reclusa?</a:t>
            </a:r>
            <a:endParaRPr sz="1000" b="0" i="0" u="none" strike="noStrike" cap="none" dirty="0">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dirty="0">
                <a:solidFill>
                  <a:schemeClr val="hlink"/>
                </a:solidFill>
                <a:latin typeface="Arial"/>
                <a:ea typeface="Arial"/>
                <a:cs typeface="Arial"/>
                <a:sym typeface="Arial"/>
                <a:hlinkClick r:id="rId14" action="ppaction://hlinksldjump"/>
              </a:rPr>
              <a:t>1.3 Hepatitis B </a:t>
            </a:r>
            <a:endParaRPr sz="1000" b="0" i="0" u="none" strike="noStrike" cap="none" dirty="0">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dirty="0">
                <a:solidFill>
                  <a:schemeClr val="hlink"/>
                </a:solidFill>
                <a:latin typeface="Arial"/>
                <a:ea typeface="Arial"/>
                <a:cs typeface="Arial"/>
                <a:sym typeface="Arial"/>
                <a:hlinkClick r:id="rId15" action="ppaction://hlinksldjump"/>
              </a:rPr>
              <a:t>1.4 VHP</a:t>
            </a:r>
            <a:r>
              <a:rPr lang="en" sz="1000" b="0" i="0" u="sng" strike="noStrike" cap="none" dirty="0">
                <a:solidFill>
                  <a:schemeClr val="hlink"/>
                </a:solidFill>
                <a:latin typeface="Arial"/>
                <a:ea typeface="Arial"/>
                <a:cs typeface="Arial"/>
                <a:sym typeface="Arial"/>
              </a:rPr>
              <a:t> (HPV)</a:t>
            </a:r>
            <a:endParaRPr sz="1000" b="0" i="0" u="none" strike="noStrike" cap="none" dirty="0">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dirty="0">
                <a:solidFill>
                  <a:schemeClr val="hlink"/>
                </a:solidFill>
                <a:latin typeface="Arial"/>
                <a:ea typeface="Arial"/>
                <a:cs typeface="Arial"/>
                <a:sym typeface="Arial"/>
                <a:hlinkClick r:id="rId16" action="ppaction://hlinksldjump"/>
              </a:rPr>
              <a:t>1.5 </a:t>
            </a:r>
            <a:r>
              <a:rPr lang="es-ES" sz="1000" b="0" i="0" u="sng" strike="noStrike" cap="none" dirty="0">
                <a:solidFill>
                  <a:schemeClr val="hlink"/>
                </a:solidFill>
                <a:latin typeface="Arial"/>
                <a:ea typeface="Arial"/>
                <a:cs typeface="Arial"/>
                <a:sym typeface="Arial"/>
                <a:hlinkClick r:id="rId16" action="ppaction://hlinksldjump"/>
              </a:rPr>
              <a:t>Gripe (influenza)</a:t>
            </a:r>
            <a:endParaRPr sz="1000" b="0" i="0" u="none" strike="noStrike" cap="none" dirty="0">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dirty="0">
                <a:solidFill>
                  <a:schemeClr val="hlink"/>
                </a:solidFill>
                <a:latin typeface="Arial"/>
                <a:ea typeface="Arial"/>
                <a:cs typeface="Arial"/>
                <a:sym typeface="Arial"/>
                <a:hlinkClick r:id="rId17" action="ppaction://hlinksldjump"/>
              </a:rPr>
              <a:t>1.6 COVID-19</a:t>
            </a:r>
            <a:endParaRPr sz="1000" b="0" i="0" u="none" strike="noStrike" cap="none" dirty="0">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dirty="0">
                <a:solidFill>
                  <a:schemeClr val="hlink"/>
                </a:solidFill>
                <a:latin typeface="Arial"/>
                <a:ea typeface="Arial"/>
                <a:cs typeface="Arial"/>
                <a:sym typeface="Arial"/>
                <a:hlinkClick r:id="rId18" action="ppaction://hlinksldjump"/>
              </a:rPr>
              <a:t>1.7 </a:t>
            </a:r>
            <a:r>
              <a:rPr lang="es-ES" sz="1000" b="0" i="0" u="sng" strike="noStrike" cap="none" dirty="0">
                <a:solidFill>
                  <a:schemeClr val="hlink"/>
                </a:solidFill>
                <a:latin typeface="Arial"/>
                <a:ea typeface="Arial"/>
                <a:cs typeface="Arial"/>
                <a:sym typeface="Arial"/>
                <a:hlinkClick r:id="rId18" action="ppaction://hlinksldjump"/>
              </a:rPr>
              <a:t>¿Quiere saber más</a:t>
            </a:r>
            <a:r>
              <a:rPr lang="en" sz="1000" b="0" i="0" u="sng" strike="noStrike" cap="none" dirty="0">
                <a:solidFill>
                  <a:schemeClr val="hlink"/>
                </a:solidFill>
                <a:latin typeface="Arial"/>
                <a:ea typeface="Arial"/>
                <a:cs typeface="Arial"/>
                <a:sym typeface="Arial"/>
                <a:hlinkClick r:id="rId18" action="ppaction://hlinksldjump"/>
              </a:rPr>
              <a:t>?</a:t>
            </a:r>
            <a:endParaRPr sz="1000" b="0" i="0" u="none" strike="noStrike" cap="none" dirty="0">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000"/>
              <a:buFont typeface="Arial"/>
              <a:buNone/>
            </a:pPr>
            <a:r>
              <a:rPr lang="en" sz="1000" b="0" i="0" u="sng" strike="noStrike" cap="none" dirty="0">
                <a:solidFill>
                  <a:schemeClr val="hlink"/>
                </a:solidFill>
                <a:latin typeface="Arial"/>
                <a:ea typeface="Arial"/>
                <a:cs typeface="Arial"/>
                <a:sym typeface="Arial"/>
                <a:hlinkClick r:id="rId19" action="ppaction://hlinksldjump"/>
              </a:rPr>
              <a:t>1.8 Cuestionario</a:t>
            </a:r>
            <a:endParaRPr sz="1000" b="0" i="0" u="none" strike="noStrike" cap="none" dirty="0">
              <a:solidFill>
                <a:schemeClr val="dk2"/>
              </a:solidFill>
              <a:latin typeface="Arial"/>
              <a:ea typeface="Arial"/>
              <a:cs typeface="Arial"/>
              <a:sym typeface="Arial"/>
            </a:endParaRPr>
          </a:p>
        </p:txBody>
      </p:sp>
      <p:sp>
        <p:nvSpPr>
          <p:cNvPr id="127" name="Google Shape;127;p10"/>
          <p:cNvSpPr txBox="1"/>
          <p:nvPr/>
        </p:nvSpPr>
        <p:spPr>
          <a:xfrm>
            <a:off x="3540775" y="1017725"/>
            <a:ext cx="2532900" cy="270070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dirty="0">
                <a:solidFill>
                  <a:schemeClr val="dk2"/>
                </a:solidFill>
                <a:latin typeface="Arial"/>
                <a:ea typeface="Arial"/>
                <a:cs typeface="Arial"/>
                <a:sym typeface="Arial"/>
              </a:rPr>
              <a:t>2. </a:t>
            </a:r>
            <a:r>
              <a:rPr lang="es-ES" sz="1000" b="1" i="0" u="none" strike="noStrike" cap="none" dirty="0">
                <a:solidFill>
                  <a:schemeClr val="dk2"/>
                </a:solidFill>
                <a:latin typeface="Arial"/>
                <a:ea typeface="Arial"/>
                <a:cs typeface="Arial"/>
                <a:sym typeface="Arial"/>
              </a:rPr>
              <a:t>Comunicación eficaz sobre vacunación</a:t>
            </a:r>
            <a:r>
              <a:rPr lang="en" sz="1000" b="1" i="0" u="none" strike="noStrike" cap="none" dirty="0">
                <a:solidFill>
                  <a:schemeClr val="dk2"/>
                </a:solidFill>
                <a:latin typeface="Arial"/>
                <a:ea typeface="Arial"/>
                <a:cs typeface="Arial"/>
                <a:sym typeface="Arial"/>
              </a:rPr>
              <a:t> [1 hora y 45 </a:t>
            </a:r>
            <a:r>
              <a:rPr lang="es-ES" sz="1000" b="1" i="0" u="none" strike="noStrike" cap="none" dirty="0">
                <a:solidFill>
                  <a:schemeClr val="dk2"/>
                </a:solidFill>
                <a:latin typeface="Arial"/>
                <a:ea typeface="Arial"/>
                <a:cs typeface="Arial"/>
                <a:sym typeface="Arial"/>
              </a:rPr>
              <a:t>minutos</a:t>
            </a:r>
            <a:r>
              <a:rPr lang="en" sz="1000" b="1" i="0" u="none" strike="noStrike" cap="none" dirty="0">
                <a:solidFill>
                  <a:schemeClr val="dk2"/>
                </a:solidFill>
                <a:latin typeface="Arial"/>
                <a:ea typeface="Arial"/>
                <a:cs typeface="Arial"/>
                <a:sym typeface="Arial"/>
              </a:rPr>
              <a:t>]</a:t>
            </a:r>
            <a:endParaRPr sz="1000" b="0" i="0" u="none" strike="noStrike" cap="none" dirty="0">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dirty="0">
                <a:solidFill>
                  <a:schemeClr val="hlink"/>
                </a:solidFill>
                <a:latin typeface="Arial"/>
                <a:ea typeface="Arial"/>
                <a:cs typeface="Arial"/>
                <a:sym typeface="Arial"/>
                <a:hlinkClick r:id="rId20" action="ppaction://hlinksldjump"/>
              </a:rPr>
              <a:t>2.1 </a:t>
            </a:r>
            <a:r>
              <a:rPr lang="es-ES" sz="1000" b="0" i="0" u="sng" strike="noStrike" cap="none" dirty="0">
                <a:solidFill>
                  <a:schemeClr val="hlink"/>
                </a:solidFill>
                <a:latin typeface="Arial"/>
                <a:ea typeface="Arial"/>
                <a:cs typeface="Arial"/>
                <a:sym typeface="Arial"/>
                <a:hlinkClick r:id="rId20" action="ppaction://hlinksldjump"/>
              </a:rPr>
              <a:t>Cómo hablar sobre las vacunas de forma eficaz</a:t>
            </a:r>
            <a:endParaRPr sz="1000" b="0" i="0" u="none" strike="noStrike" cap="none" dirty="0">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dirty="0">
                <a:solidFill>
                  <a:schemeClr val="hlink"/>
                </a:solidFill>
                <a:latin typeface="Arial"/>
                <a:ea typeface="Arial"/>
                <a:cs typeface="Arial"/>
                <a:sym typeface="Arial"/>
                <a:hlinkClick r:id="rId21" action="ppaction://hlinksldjump"/>
              </a:rPr>
              <a:t>2.2 </a:t>
            </a:r>
            <a:r>
              <a:rPr lang="es-ES" sz="1000" b="0" i="0" u="sng" strike="noStrike" cap="none" dirty="0">
                <a:solidFill>
                  <a:schemeClr val="hlink"/>
                </a:solidFill>
                <a:latin typeface="Arial"/>
                <a:ea typeface="Arial"/>
                <a:cs typeface="Arial"/>
                <a:sym typeface="Arial"/>
                <a:hlinkClick r:id="rId21" action="ppaction://hlinksldjump"/>
              </a:rPr>
              <a:t>Diez datos básicos sobre las vacunas</a:t>
            </a:r>
            <a:endParaRPr sz="1000" b="0" i="0" u="none" strike="noStrike" cap="none" dirty="0">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dirty="0">
                <a:solidFill>
                  <a:schemeClr val="hlink"/>
                </a:solidFill>
                <a:latin typeface="Arial"/>
                <a:ea typeface="Arial"/>
                <a:cs typeface="Arial"/>
                <a:sym typeface="Arial"/>
                <a:hlinkClick r:id="rId22" action="ppaction://hlinksldjump"/>
              </a:rPr>
              <a:t>2.3 </a:t>
            </a:r>
            <a:r>
              <a:rPr lang="es-ES" sz="1000" b="0" i="0" u="sng" strike="noStrike" cap="none" dirty="0">
                <a:solidFill>
                  <a:schemeClr val="hlink"/>
                </a:solidFill>
                <a:latin typeface="Arial"/>
                <a:ea typeface="Arial"/>
                <a:cs typeface="Arial"/>
                <a:sym typeface="Arial"/>
                <a:hlinkClick r:id="rId22" action="ppaction://hlinksldjump"/>
              </a:rPr>
              <a:t>Opiniones comunes sobre las vacunas y cómo abordarlas</a:t>
            </a:r>
            <a:endParaRPr sz="1000" b="0" i="0" u="none" strike="noStrike" cap="none" dirty="0">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dirty="0">
                <a:solidFill>
                  <a:schemeClr val="hlink"/>
                </a:solidFill>
                <a:latin typeface="Arial"/>
                <a:ea typeface="Arial"/>
                <a:cs typeface="Arial"/>
                <a:sym typeface="Arial"/>
                <a:hlinkClick r:id="rId23" action="ppaction://hlinksldjump"/>
              </a:rPr>
              <a:t>2.4 </a:t>
            </a:r>
            <a:r>
              <a:rPr lang="es-ES" sz="1000" b="0" i="0" u="sng" strike="noStrike" cap="none" dirty="0">
                <a:solidFill>
                  <a:schemeClr val="hlink"/>
                </a:solidFill>
                <a:latin typeface="Arial"/>
                <a:ea typeface="Arial"/>
                <a:cs typeface="Arial"/>
                <a:sym typeface="Arial"/>
                <a:hlinkClick r:id="rId23" action="ppaction://hlinksldjump"/>
              </a:rPr>
              <a:t>Recursos útiles</a:t>
            </a:r>
            <a:endParaRPr sz="1000" b="0" i="0" u="none" strike="noStrike" cap="none" dirty="0">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000"/>
              <a:buFont typeface="Arial"/>
              <a:buNone/>
            </a:pPr>
            <a:r>
              <a:rPr lang="en" sz="1000" b="0" i="0" u="sng" strike="noStrike" cap="none" dirty="0">
                <a:solidFill>
                  <a:schemeClr val="hlink"/>
                </a:solidFill>
                <a:latin typeface="Arial"/>
                <a:ea typeface="Arial"/>
                <a:cs typeface="Arial"/>
                <a:sym typeface="Arial"/>
                <a:hlinkClick r:id="rId24" action="ppaction://hlinksldjump"/>
              </a:rPr>
              <a:t>2.5 Cuestionario final</a:t>
            </a:r>
            <a:endParaRPr sz="1000" b="0" i="0" u="none" strike="noStrike" cap="none" dirty="0">
              <a:solidFill>
                <a:schemeClr val="dk2"/>
              </a:solidFill>
              <a:latin typeface="Arial"/>
              <a:ea typeface="Arial"/>
              <a:cs typeface="Arial"/>
              <a:sym typeface="Arial"/>
            </a:endParaRPr>
          </a:p>
        </p:txBody>
      </p:sp>
      <p:sp>
        <p:nvSpPr>
          <p:cNvPr id="128" name="Google Shape;128;p1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129" name="Google Shape;129;p10"/>
          <p:cNvSpPr txBox="1"/>
          <p:nvPr/>
        </p:nvSpPr>
        <p:spPr>
          <a:xfrm>
            <a:off x="311700" y="4804800"/>
            <a:ext cx="83724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i="1" u="sng" dirty="0">
                <a:solidFill>
                  <a:schemeClr val="hlink"/>
                </a:solidFill>
                <a:hlinkClick r:id="rId25" action="ppaction://hlinksldjump"/>
              </a:rPr>
              <a:t>Las referencias</a:t>
            </a:r>
            <a:r>
              <a:rPr lang="en" sz="1000" b="0" i="1" u="sng" strike="noStrike" cap="none" dirty="0">
                <a:solidFill>
                  <a:schemeClr val="hlink"/>
                </a:solidFill>
                <a:latin typeface="Arial"/>
                <a:ea typeface="Arial"/>
                <a:cs typeface="Arial"/>
                <a:sym typeface="Arial"/>
                <a:hlinkClick r:id="rId25" action="ppaction://hlinksldjump"/>
              </a:rPr>
              <a:t> </a:t>
            </a:r>
            <a:r>
              <a:rPr lang="en" sz="1000" i="1" dirty="0"/>
              <a:t>se encuentran al final del documento</a:t>
            </a:r>
            <a:r>
              <a:rPr lang="en" sz="1000" b="0" i="1" u="none" strike="noStrike" cap="none" dirty="0">
                <a:solidFill>
                  <a:srgbClr val="000000"/>
                </a:solidFill>
                <a:latin typeface="Arial"/>
                <a:ea typeface="Arial"/>
                <a:cs typeface="Arial"/>
                <a:sym typeface="Arial"/>
              </a:rPr>
              <a:t>. </a:t>
            </a:r>
            <a:endParaRPr sz="1000" b="0" i="1" u="none" strike="noStrike" cap="none" dirty="0">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74"/>
        <p:cNvGrpSpPr/>
        <p:nvPr/>
      </p:nvGrpSpPr>
      <p:grpSpPr>
        <a:xfrm>
          <a:off x="0" y="0"/>
          <a:ext cx="0" cy="0"/>
          <a:chOff x="0" y="0"/>
          <a:chExt cx="0" cy="0"/>
        </a:xfrm>
      </p:grpSpPr>
      <p:sp>
        <p:nvSpPr>
          <p:cNvPr id="675" name="Google Shape;675;p6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Capítulo 2. Diez datos básicos sobre las vacunas</a:t>
            </a:r>
          </a:p>
        </p:txBody>
      </p:sp>
      <p:sp>
        <p:nvSpPr>
          <p:cNvPr id="676" name="Google Shape;676;p64"/>
          <p:cNvSpPr txBox="1">
            <a:spLocks noGrp="1"/>
          </p:cNvSpPr>
          <p:nvPr>
            <p:ph type="body" idx="1"/>
          </p:nvPr>
        </p:nvSpPr>
        <p:spPr>
          <a:xfrm>
            <a:off x="1878900" y="1685250"/>
            <a:ext cx="6152100" cy="8865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s-ES" sz="1500" b="1" noProof="0" dirty="0"/>
              <a:t>Las vacunas están hechas principalmente de agua. </a:t>
            </a:r>
            <a:r>
              <a:rPr lang="es-ES" sz="1500" noProof="0" dirty="0"/>
              <a:t>Para saber qué más hay en una vacuna, haga clic </a:t>
            </a:r>
            <a:r>
              <a:rPr lang="es-ES" sz="1500" u="sng" noProof="0" dirty="0">
                <a:solidFill>
                  <a:schemeClr val="hlink"/>
                </a:solidFill>
              </a:rPr>
              <a:t>aquí</a:t>
            </a:r>
            <a:r>
              <a:rPr lang="es-ES" sz="1500" noProof="0" dirty="0"/>
              <a:t>. </a:t>
            </a:r>
          </a:p>
        </p:txBody>
      </p:sp>
      <p:sp>
        <p:nvSpPr>
          <p:cNvPr id="677" name="Google Shape;677;p6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678" name="Google Shape;678;p64"/>
          <p:cNvSpPr txBox="1">
            <a:spLocks noGrp="1"/>
          </p:cNvSpPr>
          <p:nvPr>
            <p:ph type="body" idx="1"/>
          </p:nvPr>
        </p:nvSpPr>
        <p:spPr>
          <a:xfrm>
            <a:off x="896575" y="3352325"/>
            <a:ext cx="5982600" cy="1076400"/>
          </a:xfrm>
          <a:prstGeom prst="rect">
            <a:avLst/>
          </a:prstGeom>
          <a:noFill/>
          <a:ln>
            <a:noFill/>
          </a:ln>
        </p:spPr>
        <p:txBody>
          <a:bodyPr spcFirstLastPara="1" wrap="square" lIns="91425" tIns="91425" rIns="91425" bIns="91425" anchor="t" anchorCtr="0">
            <a:normAutofit fontScale="92500"/>
          </a:bodyPr>
          <a:lstStyle/>
          <a:p>
            <a:pPr marL="0" lvl="0" indent="0" algn="r" rtl="0">
              <a:lnSpc>
                <a:spcPct val="115000"/>
              </a:lnSpc>
              <a:spcBef>
                <a:spcPts val="0"/>
              </a:spcBef>
              <a:spcAft>
                <a:spcPts val="1200"/>
              </a:spcAft>
              <a:buSzPts val="1800"/>
              <a:buNone/>
            </a:pPr>
            <a:r>
              <a:rPr lang="es-ES" sz="1500" b="1" noProof="0" dirty="0"/>
              <a:t>La seguridad y la eficacia de las vacunas es objeto de una rigurosa evaluación durante su proceso de fabricación. </a:t>
            </a:r>
            <a:r>
              <a:rPr lang="es-ES" sz="1500" noProof="0" dirty="0"/>
              <a:t>Son muchas las fases por las que ha de pasar una vacuna antes de ser aprobada para su uso.  </a:t>
            </a:r>
            <a:endParaRPr lang="es-ES" sz="1500" b="1" noProof="0" dirty="0"/>
          </a:p>
        </p:txBody>
      </p:sp>
      <p:pic>
        <p:nvPicPr>
          <p:cNvPr id="679" name="Google Shape;679;p64"/>
          <p:cNvPicPr preferRelativeResize="0"/>
          <p:nvPr/>
        </p:nvPicPr>
        <p:blipFill rotWithShape="1">
          <a:blip r:embed="rId3">
            <a:alphaModFix/>
          </a:blip>
          <a:srcRect/>
          <a:stretch/>
        </p:blipFill>
        <p:spPr>
          <a:xfrm>
            <a:off x="896575" y="1562000"/>
            <a:ext cx="886400" cy="886400"/>
          </a:xfrm>
          <a:prstGeom prst="rect">
            <a:avLst/>
          </a:prstGeom>
          <a:noFill/>
          <a:ln>
            <a:noFill/>
          </a:ln>
        </p:spPr>
      </p:pic>
      <p:pic>
        <p:nvPicPr>
          <p:cNvPr id="680" name="Google Shape;680;p64"/>
          <p:cNvPicPr preferRelativeResize="0"/>
          <p:nvPr/>
        </p:nvPicPr>
        <p:blipFill rotWithShape="1">
          <a:blip r:embed="rId4">
            <a:alphaModFix/>
          </a:blip>
          <a:srcRect/>
          <a:stretch/>
        </p:blipFill>
        <p:spPr>
          <a:xfrm>
            <a:off x="7099025" y="3352325"/>
            <a:ext cx="932100" cy="9321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84"/>
        <p:cNvGrpSpPr/>
        <p:nvPr/>
      </p:nvGrpSpPr>
      <p:grpSpPr>
        <a:xfrm>
          <a:off x="0" y="0"/>
          <a:ext cx="0" cy="0"/>
          <a:chOff x="0" y="0"/>
          <a:chExt cx="0" cy="0"/>
        </a:xfrm>
      </p:grpSpPr>
      <p:sp>
        <p:nvSpPr>
          <p:cNvPr id="685" name="Google Shape;685;p65"/>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3. Opiniones comunes sobre las vacunas y cómo abordarlas</a:t>
            </a:r>
          </a:p>
        </p:txBody>
      </p:sp>
      <p:sp>
        <p:nvSpPr>
          <p:cNvPr id="686" name="Google Shape;686;p65"/>
          <p:cNvSpPr txBox="1">
            <a:spLocks noGrp="1"/>
          </p:cNvSpPr>
          <p:nvPr>
            <p:ph type="body" idx="1"/>
          </p:nvPr>
        </p:nvSpPr>
        <p:spPr>
          <a:xfrm>
            <a:off x="628425" y="3115350"/>
            <a:ext cx="8065800" cy="232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s-ES" sz="1650" b="1" noProof="0" dirty="0"/>
              <a:t>Percepción distorsionada del riesgo: </a:t>
            </a:r>
            <a:r>
              <a:rPr lang="es-ES" sz="1650" noProof="0" dirty="0"/>
              <a:t>las personas reclusas pueden percibir el riesgo de forma diferente al resto de las personas de la sociedad. Ello significa que pueden ver las cosas como más o menos peligrosas o amenazadoras que el resto de la población. A continuación encontrará cómo afecta esto a las vacunas: </a:t>
            </a:r>
          </a:p>
        </p:txBody>
      </p:sp>
      <p:pic>
        <p:nvPicPr>
          <p:cNvPr id="687" name="Google Shape;687;p65"/>
          <p:cNvPicPr preferRelativeResize="0"/>
          <p:nvPr/>
        </p:nvPicPr>
        <p:blipFill rotWithShape="1">
          <a:blip r:embed="rId3">
            <a:alphaModFix/>
          </a:blip>
          <a:srcRect/>
          <a:stretch/>
        </p:blipFill>
        <p:spPr>
          <a:xfrm>
            <a:off x="3953900" y="1799350"/>
            <a:ext cx="1252050" cy="1252050"/>
          </a:xfrm>
          <a:prstGeom prst="rect">
            <a:avLst/>
          </a:prstGeom>
          <a:noFill/>
          <a:ln>
            <a:noFill/>
          </a:ln>
        </p:spPr>
      </p:pic>
      <p:sp>
        <p:nvSpPr>
          <p:cNvPr id="688" name="Google Shape;688;p6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92"/>
        <p:cNvGrpSpPr/>
        <p:nvPr/>
      </p:nvGrpSpPr>
      <p:grpSpPr>
        <a:xfrm>
          <a:off x="0" y="0"/>
          <a:ext cx="0" cy="0"/>
          <a:chOff x="0" y="0"/>
          <a:chExt cx="0" cy="0"/>
        </a:xfrm>
      </p:grpSpPr>
      <p:sp>
        <p:nvSpPr>
          <p:cNvPr id="693" name="Google Shape;693;p66"/>
          <p:cNvSpPr/>
          <p:nvPr/>
        </p:nvSpPr>
        <p:spPr>
          <a:xfrm>
            <a:off x="1252500" y="1377075"/>
            <a:ext cx="66390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66"/>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Capítulo 3. Opiniones comunes sobre las vacunas y cómo abordarlas</a:t>
            </a:r>
            <a:endParaRPr lang="es-ES" noProof="0" dirty="0"/>
          </a:p>
        </p:txBody>
      </p:sp>
      <p:sp>
        <p:nvSpPr>
          <p:cNvPr id="695" name="Google Shape;695;p66"/>
          <p:cNvSpPr txBox="1">
            <a:spLocks noGrp="1"/>
          </p:cNvSpPr>
          <p:nvPr>
            <p:ph type="body" idx="1"/>
          </p:nvPr>
        </p:nvSpPr>
        <p:spPr>
          <a:xfrm>
            <a:off x="1308000" y="1377075"/>
            <a:ext cx="6528000" cy="83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s-ES" sz="1250" noProof="0" dirty="0">
                <a:solidFill>
                  <a:schemeClr val="dk1"/>
                </a:solidFill>
              </a:rPr>
              <a:t>«He tenido muchas dificultades en la vida. Prefiero asumir el riesgo de infectarme con la enfermedad antes que vacunarme, sé que estaré bien y que no enfermaré.»</a:t>
            </a:r>
          </a:p>
        </p:txBody>
      </p:sp>
      <p:sp>
        <p:nvSpPr>
          <p:cNvPr id="696" name="Google Shape;696;p6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697" name="Google Shape;697;p66"/>
          <p:cNvSpPr txBox="1"/>
          <p:nvPr/>
        </p:nvSpPr>
        <p:spPr>
          <a:xfrm>
            <a:off x="369750" y="2133683"/>
            <a:ext cx="8404500" cy="105525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350"/>
              <a:buFont typeface="Arial"/>
              <a:buNone/>
            </a:pPr>
            <a:r>
              <a:rPr lang="en" sz="1350" b="0" i="0" u="none" strike="noStrike" cap="none" dirty="0">
                <a:solidFill>
                  <a:schemeClr val="dk2"/>
                </a:solidFill>
                <a:latin typeface="Arial"/>
                <a:ea typeface="Arial"/>
                <a:cs typeface="Arial"/>
                <a:sym typeface="Arial"/>
              </a:rPr>
              <a:t>Esta persona no cree que las enfermedades que pueden prevenirse a través de las vacunas supongan una amenaza para ella. Por ello, prefiere contraer la enfermedad y luchar contra ella por sí misma antes que vacunarse. </a:t>
            </a:r>
            <a:endParaRPr sz="1350" b="0" i="0" u="none" strike="noStrike" cap="none" dirty="0">
              <a:solidFill>
                <a:schemeClr val="dk2"/>
              </a:solidFill>
              <a:latin typeface="Arial"/>
              <a:ea typeface="Arial"/>
              <a:cs typeface="Arial"/>
              <a:sym typeface="Arial"/>
            </a:endParaRPr>
          </a:p>
        </p:txBody>
      </p:sp>
      <p:sp>
        <p:nvSpPr>
          <p:cNvPr id="698" name="Google Shape;698;p66"/>
          <p:cNvSpPr/>
          <p:nvPr/>
        </p:nvSpPr>
        <p:spPr>
          <a:xfrm flipH="1">
            <a:off x="1252500" y="2930926"/>
            <a:ext cx="7141800" cy="927374"/>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1200"/>
              </a:spcBef>
              <a:spcAft>
                <a:spcPts val="1200"/>
              </a:spcAft>
              <a:buClr>
                <a:schemeClr val="dk1"/>
              </a:buClr>
              <a:buSzPts val="1100"/>
              <a:buFont typeface="Arial"/>
              <a:buNone/>
            </a:pPr>
            <a:r>
              <a:rPr lang="en" sz="1050" b="0" i="0" u="none" strike="noStrike" cap="none" dirty="0">
                <a:solidFill>
                  <a:schemeClr val="dk1"/>
                </a:solidFill>
                <a:latin typeface="Arial"/>
                <a:ea typeface="Arial"/>
                <a:cs typeface="Arial"/>
                <a:sym typeface="Arial"/>
              </a:rPr>
              <a:t>Gracias a las vacunas, algunas enfermedades que antes eran muy comunes ahora son muy raras. Esto significa que, a día de hoy, no vemos estas enfermedades tan peligrosas como de hecho son. Sin embargo, estas enfermedades siguen siendo muy graves si las personas no están protegidas mediante las vacunas. Por ejemplo, tras una caída en la vacunación con la triple vírica, los fallecimientos por sarampión aumentaron significativamente en 2018.</a:t>
            </a:r>
            <a:endParaRPr sz="1100" b="0" i="0" u="none" strike="noStrike" cap="none" dirty="0">
              <a:solidFill>
                <a:schemeClr val="dk1"/>
              </a:solidFill>
              <a:latin typeface="Arial"/>
              <a:ea typeface="Arial"/>
              <a:cs typeface="Arial"/>
              <a:sym typeface="Arial"/>
            </a:endParaRPr>
          </a:p>
        </p:txBody>
      </p:sp>
      <p:sp>
        <p:nvSpPr>
          <p:cNvPr id="699" name="Google Shape;699;p66"/>
          <p:cNvSpPr/>
          <p:nvPr/>
        </p:nvSpPr>
        <p:spPr>
          <a:xfrm flipH="1">
            <a:off x="1252500" y="4152300"/>
            <a:ext cx="7141800" cy="771300"/>
          </a:xfrm>
          <a:prstGeom prst="wedgeRoundRectCallout">
            <a:avLst>
              <a:gd name="adj1" fmla="val -34945"/>
              <a:gd name="adj2" fmla="val 71575"/>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just" rtl="0">
              <a:lnSpc>
                <a:spcPct val="115000"/>
              </a:lnSpc>
              <a:spcBef>
                <a:spcPts val="1200"/>
              </a:spcBef>
              <a:spcAft>
                <a:spcPts val="1200"/>
              </a:spcAft>
              <a:buClr>
                <a:srgbClr val="000000"/>
              </a:buClr>
              <a:buSzPts val="1050"/>
              <a:buFont typeface="Arial"/>
              <a:buNone/>
            </a:pPr>
            <a:r>
              <a:rPr lang="en" sz="1050" b="0" i="0" u="none" strike="noStrike" cap="none" dirty="0">
                <a:solidFill>
                  <a:schemeClr val="dk1"/>
                </a:solidFill>
                <a:latin typeface="Arial"/>
                <a:ea typeface="Arial"/>
                <a:cs typeface="Arial"/>
                <a:sym typeface="Arial"/>
              </a:rPr>
              <a:t>1 de cada 5 000 personas que enferman de sarampión muere. Se trata de un riesgo muy alto. Aunque nunca podemos decir que las vacunas estén libres de riesgo, pues sabemos que tienen efectos secundarios, los beneficios de protegerse de las enfermedades muy graves, como el sarampión, a través de las vacunas, superan con creces los riesgos. </a:t>
            </a:r>
            <a:endParaRPr sz="1050" b="0" i="0" u="none" strike="noStrike" cap="none" dirty="0">
              <a:solidFill>
                <a:schemeClr val="dk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03"/>
        <p:cNvGrpSpPr/>
        <p:nvPr/>
      </p:nvGrpSpPr>
      <p:grpSpPr>
        <a:xfrm>
          <a:off x="0" y="0"/>
          <a:ext cx="0" cy="0"/>
          <a:chOff x="0" y="0"/>
          <a:chExt cx="0" cy="0"/>
        </a:xfrm>
      </p:grpSpPr>
      <p:sp>
        <p:nvSpPr>
          <p:cNvPr id="704" name="Google Shape;704;p67"/>
          <p:cNvSpPr txBox="1">
            <a:spLocks noGrp="1"/>
          </p:cNvSpPr>
          <p:nvPr>
            <p:ph type="title"/>
          </p:nvPr>
        </p:nvSpPr>
        <p:spPr>
          <a:xfrm>
            <a:off x="311700" y="445025"/>
            <a:ext cx="8520600" cy="855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Capítulo 3. Opiniones comunes sobre las vacunas y cómo abordarlas</a:t>
            </a:r>
            <a:endParaRPr lang="es-ES" noProof="0" dirty="0"/>
          </a:p>
        </p:txBody>
      </p:sp>
      <p:sp>
        <p:nvSpPr>
          <p:cNvPr id="705" name="Google Shape;705;p6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706" name="Google Shape;706;p67"/>
          <p:cNvSpPr/>
          <p:nvPr/>
        </p:nvSpPr>
        <p:spPr>
          <a:xfrm>
            <a:off x="1252500" y="1404300"/>
            <a:ext cx="6639000" cy="960000"/>
          </a:xfrm>
          <a:prstGeom prst="wedgeRoundRectCallout">
            <a:avLst>
              <a:gd name="adj1" fmla="val -34945"/>
              <a:gd name="adj2" fmla="val 71575"/>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550"/>
              <a:buFont typeface="Arial"/>
              <a:buNone/>
            </a:pPr>
            <a:r>
              <a:rPr lang="en" sz="1550" dirty="0">
                <a:solidFill>
                  <a:schemeClr val="dk1"/>
                </a:solidFill>
              </a:rPr>
              <a:t>«</a:t>
            </a:r>
            <a:r>
              <a:rPr lang="en" sz="1550">
                <a:solidFill>
                  <a:schemeClr val="dk1"/>
                </a:solidFill>
              </a:rPr>
              <a:t>Me </a:t>
            </a:r>
            <a:r>
              <a:rPr lang="en" sz="1550" dirty="0">
                <a:solidFill>
                  <a:schemeClr val="dk1"/>
                </a:solidFill>
              </a:rPr>
              <a:t>han pasado cosas malas en la vida, he tenido una mala suerte increíble hasta ahora. Si una vacuna tiene efectos secundarios, seguro que soy una de esas personas </a:t>
            </a:r>
            <a:r>
              <a:rPr lang="en" sz="1550">
                <a:solidFill>
                  <a:schemeClr val="dk1"/>
                </a:solidFill>
              </a:rPr>
              <a:t>que los sufren.»</a:t>
            </a:r>
            <a:endParaRPr sz="1300" b="0" i="0" u="none" strike="noStrike" cap="none" dirty="0">
              <a:solidFill>
                <a:schemeClr val="dk1"/>
              </a:solidFill>
              <a:latin typeface="Arial"/>
              <a:ea typeface="Arial"/>
              <a:cs typeface="Arial"/>
              <a:sym typeface="Arial"/>
            </a:endParaRPr>
          </a:p>
        </p:txBody>
      </p:sp>
      <p:sp>
        <p:nvSpPr>
          <p:cNvPr id="707" name="Google Shape;707;p67"/>
          <p:cNvSpPr txBox="1">
            <a:spLocks noGrp="1"/>
          </p:cNvSpPr>
          <p:nvPr>
            <p:ph type="body" idx="1"/>
          </p:nvPr>
        </p:nvSpPr>
        <p:spPr>
          <a:xfrm>
            <a:off x="592458" y="2384236"/>
            <a:ext cx="8065800" cy="393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s-ES" sz="1350" noProof="0" dirty="0"/>
              <a:t>Esta persona siente que será de las que sufren los efectos secundarios de las vacunas porque considera que ha tenido mala suerte a lo largo de su vida (lo que, eventualmente, ha podido llevarla a prisión).</a:t>
            </a:r>
          </a:p>
          <a:p>
            <a:pPr marL="0" lvl="0" indent="0" algn="l" rtl="0">
              <a:lnSpc>
                <a:spcPct val="115000"/>
              </a:lnSpc>
              <a:spcBef>
                <a:spcPts val="1200"/>
              </a:spcBef>
              <a:spcAft>
                <a:spcPts val="1200"/>
              </a:spcAft>
              <a:buSzPts val="1800"/>
              <a:buNone/>
            </a:pPr>
            <a:endParaRPr lang="es-ES" sz="1350" noProof="0" dirty="0"/>
          </a:p>
        </p:txBody>
      </p:sp>
      <p:sp>
        <p:nvSpPr>
          <p:cNvPr id="708" name="Google Shape;708;p67"/>
          <p:cNvSpPr/>
          <p:nvPr/>
        </p:nvSpPr>
        <p:spPr>
          <a:xfrm flipH="1">
            <a:off x="1252500" y="3204750"/>
            <a:ext cx="7011300" cy="7683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1200"/>
              </a:spcBef>
              <a:spcAft>
                <a:spcPts val="1200"/>
              </a:spcAft>
              <a:buClr>
                <a:srgbClr val="000000"/>
              </a:buClr>
              <a:buSzPts val="1150"/>
              <a:buFont typeface="Arial"/>
              <a:buNone/>
            </a:pPr>
            <a:r>
              <a:rPr lang="en" sz="1150" b="0" i="0" u="none" strike="noStrike" cap="none" dirty="0">
                <a:solidFill>
                  <a:schemeClr val="dk1"/>
                </a:solidFill>
                <a:latin typeface="Arial"/>
                <a:ea typeface="Arial"/>
                <a:cs typeface="Arial"/>
                <a:sym typeface="Arial"/>
              </a:rPr>
              <a:t>Las vacunas son sometidas a múltiples pruebas antes recibir su autorización, con el fin de comprobar que son seguras. Una vez autorizadas, son objeto de supervisión, y su seguridad continúa siendo sometido a prueba. Esto significa que incluso si una vacuna ha sido utilizada durante años, sigue siendo estudiada para la detección de efectos secundarios.</a:t>
            </a:r>
            <a:endParaRPr sz="900" b="0" i="0" u="none" strike="noStrike" cap="none" dirty="0">
              <a:solidFill>
                <a:schemeClr val="dk1"/>
              </a:solidFill>
              <a:latin typeface="Arial"/>
              <a:ea typeface="Arial"/>
              <a:cs typeface="Arial"/>
              <a:sym typeface="Arial"/>
            </a:endParaRPr>
          </a:p>
        </p:txBody>
      </p:sp>
      <p:sp>
        <p:nvSpPr>
          <p:cNvPr id="709" name="Google Shape;709;p67"/>
          <p:cNvSpPr/>
          <p:nvPr/>
        </p:nvSpPr>
        <p:spPr>
          <a:xfrm flipH="1">
            <a:off x="1252500" y="4196225"/>
            <a:ext cx="7011300" cy="7683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150"/>
              <a:buFont typeface="Arial"/>
              <a:buNone/>
            </a:pPr>
            <a:r>
              <a:rPr lang="en" sz="1150" dirty="0">
                <a:solidFill>
                  <a:schemeClr val="dk1"/>
                </a:solidFill>
              </a:rPr>
              <a:t>Entiendo por qué se siente así y por qué cree que puede ser el caso, pero las vacunas son la forma menos arriesgada de protegernos frente a enfermedades graves que sí suponen un gran peligro</a:t>
            </a:r>
            <a:r>
              <a:rPr lang="en" sz="1150" b="0" i="0" u="none" strike="noStrike" cap="none" dirty="0">
                <a:solidFill>
                  <a:schemeClr val="dk1"/>
                </a:solidFill>
                <a:latin typeface="Arial"/>
                <a:ea typeface="Arial"/>
                <a:cs typeface="Arial"/>
                <a:sym typeface="Arial"/>
              </a:rPr>
              <a:t>.</a:t>
            </a:r>
            <a:endParaRPr sz="1150" b="0" i="0" u="none" strike="noStrike" cap="none" dirty="0">
              <a:solidFill>
                <a:schemeClr val="dk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13"/>
        <p:cNvGrpSpPr/>
        <p:nvPr/>
      </p:nvGrpSpPr>
      <p:grpSpPr>
        <a:xfrm>
          <a:off x="0" y="0"/>
          <a:ext cx="0" cy="0"/>
          <a:chOff x="0" y="0"/>
          <a:chExt cx="0" cy="0"/>
        </a:xfrm>
      </p:grpSpPr>
      <p:sp>
        <p:nvSpPr>
          <p:cNvPr id="714" name="Google Shape;714;p68"/>
          <p:cNvSpPr txBox="1">
            <a:spLocks noGrp="1"/>
          </p:cNvSpPr>
          <p:nvPr>
            <p:ph type="title"/>
          </p:nvPr>
        </p:nvSpPr>
        <p:spPr>
          <a:xfrm>
            <a:off x="311700" y="445025"/>
            <a:ext cx="8520600" cy="9318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Capítulo 3. Opiniones comunes sobre las vacunas y cómo abordarlas</a:t>
            </a:r>
            <a:endParaRPr lang="es-ES" noProof="0" dirty="0"/>
          </a:p>
        </p:txBody>
      </p:sp>
      <p:sp>
        <p:nvSpPr>
          <p:cNvPr id="715" name="Google Shape;715;p68"/>
          <p:cNvSpPr txBox="1">
            <a:spLocks noGrp="1"/>
          </p:cNvSpPr>
          <p:nvPr>
            <p:ph type="body" idx="1"/>
          </p:nvPr>
        </p:nvSpPr>
        <p:spPr>
          <a:xfrm>
            <a:off x="620500" y="3023525"/>
            <a:ext cx="8065800" cy="232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s-ES" sz="1650" b="1" noProof="0" dirty="0"/>
              <a:t>Desconfianza:</a:t>
            </a:r>
            <a:r>
              <a:rPr lang="es-ES" sz="1650" i="1" noProof="0" dirty="0"/>
              <a:t> </a:t>
            </a:r>
            <a:r>
              <a:rPr lang="es-ES" sz="1650" noProof="0" dirty="0"/>
              <a:t>la desconfianza generalizada de la población hacia las autoridades públicas y hacia quienes creen que trabajan para ellas, es un sentimiento común entre quienes dudan de las vacunas. Ello incluye la idea de que la vacunación es una herramienta que utilizan los poderosos para oprimir a los grupos más desfavorecidos. Cuando las personas se sienten maltratadas por las autoridades, por ejemplo en las cárceles, es importante entender las razones por las que estas personas no confían en las autoridades. </a:t>
            </a:r>
          </a:p>
        </p:txBody>
      </p:sp>
      <p:sp>
        <p:nvSpPr>
          <p:cNvPr id="716" name="Google Shape;716;p6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pic>
        <p:nvPicPr>
          <p:cNvPr id="717" name="Google Shape;717;p68"/>
          <p:cNvPicPr preferRelativeResize="0"/>
          <p:nvPr/>
        </p:nvPicPr>
        <p:blipFill rotWithShape="1">
          <a:blip r:embed="rId3">
            <a:alphaModFix/>
          </a:blip>
          <a:srcRect/>
          <a:stretch/>
        </p:blipFill>
        <p:spPr>
          <a:xfrm>
            <a:off x="4021500" y="1516288"/>
            <a:ext cx="1101000" cy="1507237"/>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21"/>
        <p:cNvGrpSpPr/>
        <p:nvPr/>
      </p:nvGrpSpPr>
      <p:grpSpPr>
        <a:xfrm>
          <a:off x="0" y="0"/>
          <a:ext cx="0" cy="0"/>
          <a:chOff x="0" y="0"/>
          <a:chExt cx="0" cy="0"/>
        </a:xfrm>
      </p:grpSpPr>
      <p:sp>
        <p:nvSpPr>
          <p:cNvPr id="722" name="Google Shape;722;p69"/>
          <p:cNvSpPr/>
          <p:nvPr/>
        </p:nvSpPr>
        <p:spPr>
          <a:xfrm>
            <a:off x="1252500" y="1339125"/>
            <a:ext cx="6639000" cy="5052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69"/>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Capítulo 3. Opiniones comunes sobre las vacunas y cómo abordarlas</a:t>
            </a:r>
            <a:endParaRPr lang="es-ES" noProof="0" dirty="0"/>
          </a:p>
        </p:txBody>
      </p:sp>
      <p:sp>
        <p:nvSpPr>
          <p:cNvPr id="724" name="Google Shape;724;p69"/>
          <p:cNvSpPr txBox="1">
            <a:spLocks noGrp="1"/>
          </p:cNvSpPr>
          <p:nvPr>
            <p:ph type="body" idx="1"/>
          </p:nvPr>
        </p:nvSpPr>
        <p:spPr>
          <a:xfrm>
            <a:off x="1308000" y="1339150"/>
            <a:ext cx="6528000" cy="50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s-ES" sz="1250" noProof="0" dirty="0">
                <a:solidFill>
                  <a:schemeClr val="dk1"/>
                </a:solidFill>
              </a:rPr>
              <a:t>«Los poderosos usan las vacunas para oprimir a los grupos marginados de la sociedad.»</a:t>
            </a:r>
          </a:p>
        </p:txBody>
      </p:sp>
      <p:sp>
        <p:nvSpPr>
          <p:cNvPr id="725" name="Google Shape;725;p6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726" name="Google Shape;726;p69"/>
          <p:cNvSpPr txBox="1"/>
          <p:nvPr/>
        </p:nvSpPr>
        <p:spPr>
          <a:xfrm>
            <a:off x="369750" y="2052350"/>
            <a:ext cx="8404500" cy="81634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chemeClr val="dk1"/>
              </a:buClr>
              <a:buSzPts val="1100"/>
              <a:buFont typeface="Arial"/>
              <a:buNone/>
            </a:pPr>
            <a:r>
              <a:rPr lang="en" sz="1350" dirty="0">
                <a:solidFill>
                  <a:schemeClr val="dk2"/>
                </a:solidFill>
              </a:rPr>
              <a:t>Es importante escuchar las preocupaciones de las personas marginadas, como las reclusas, </a:t>
            </a:r>
            <a:r>
              <a:rPr lang="en" sz="1350">
                <a:solidFill>
                  <a:schemeClr val="dk2"/>
                </a:solidFill>
              </a:rPr>
              <a:t>y reconocer </a:t>
            </a:r>
            <a:r>
              <a:rPr lang="en" sz="1350" dirty="0">
                <a:solidFill>
                  <a:schemeClr val="dk2"/>
                </a:solidFill>
              </a:rPr>
              <a:t>los hechos históricos de cuando estas personas vivían marginadas </a:t>
            </a:r>
            <a:r>
              <a:rPr lang="en" sz="1350">
                <a:solidFill>
                  <a:schemeClr val="dk2"/>
                </a:solidFill>
              </a:rPr>
              <a:t>y sufrían </a:t>
            </a:r>
            <a:r>
              <a:rPr lang="en" sz="1350" dirty="0">
                <a:solidFill>
                  <a:schemeClr val="dk2"/>
                </a:solidFill>
              </a:rPr>
              <a:t>las consecuencias</a:t>
            </a:r>
            <a:r>
              <a:rPr lang="en" sz="1350" b="0" i="0" u="none" strike="noStrike" cap="none" dirty="0">
                <a:solidFill>
                  <a:schemeClr val="dk2"/>
                </a:solidFill>
                <a:latin typeface="Arial"/>
                <a:ea typeface="Arial"/>
                <a:cs typeface="Arial"/>
                <a:sym typeface="Arial"/>
              </a:rPr>
              <a:t>.</a:t>
            </a:r>
            <a:endParaRPr sz="1050" b="0" i="0" u="none" strike="noStrike" cap="none" dirty="0">
              <a:solidFill>
                <a:schemeClr val="dk2"/>
              </a:solidFill>
              <a:latin typeface="Arial"/>
              <a:ea typeface="Arial"/>
              <a:cs typeface="Arial"/>
              <a:sym typeface="Arial"/>
            </a:endParaRPr>
          </a:p>
        </p:txBody>
      </p:sp>
      <p:sp>
        <p:nvSpPr>
          <p:cNvPr id="727" name="Google Shape;727;p69"/>
          <p:cNvSpPr/>
          <p:nvPr/>
        </p:nvSpPr>
        <p:spPr>
          <a:xfrm flipH="1">
            <a:off x="1252500" y="2863625"/>
            <a:ext cx="7141800" cy="9411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1200"/>
              </a:spcBef>
              <a:spcAft>
                <a:spcPts val="1200"/>
              </a:spcAft>
              <a:buClr>
                <a:srgbClr val="000000"/>
              </a:buClr>
              <a:buSzPts val="1050"/>
              <a:buFont typeface="Arial"/>
              <a:buNone/>
            </a:pPr>
            <a:r>
              <a:rPr lang="en" sz="1050" b="0" i="0" u="none" strike="noStrike" cap="none" dirty="0">
                <a:solidFill>
                  <a:schemeClr val="dk1"/>
                </a:solidFill>
                <a:latin typeface="Arial"/>
                <a:ea typeface="Arial"/>
                <a:cs typeface="Arial"/>
                <a:sym typeface="Arial"/>
              </a:rPr>
              <a:t>Las enfermedades infecciosas afectan a los grupos marginados de la sociedad (como las personas reclusas, las personas sin hogar o los solicitantes de asilo) normalmente con mayor virulencia que a la población general. Negarse a vacunarse puede empeorar su desigualdad sanitaria y aumentar los niveles de enfermedades infeccionas que estos grupos experimentan. Aceptar la vacunación es un paso de empoderamiento hacia la desaparición de las barreras entre estos grupos y el resto de la sociedad.</a:t>
            </a:r>
            <a:endParaRPr sz="1100" b="0" i="0" u="none" strike="noStrike" cap="none" dirty="0">
              <a:solidFill>
                <a:schemeClr val="dk1"/>
              </a:solidFill>
              <a:latin typeface="Arial"/>
              <a:ea typeface="Arial"/>
              <a:cs typeface="Arial"/>
              <a:sym typeface="Arial"/>
            </a:endParaRPr>
          </a:p>
        </p:txBody>
      </p:sp>
      <p:sp>
        <p:nvSpPr>
          <p:cNvPr id="728" name="Google Shape;728;p69"/>
          <p:cNvSpPr/>
          <p:nvPr/>
        </p:nvSpPr>
        <p:spPr>
          <a:xfrm flipH="1">
            <a:off x="1252500" y="4055475"/>
            <a:ext cx="7141800" cy="868200"/>
          </a:xfrm>
          <a:prstGeom prst="wedgeRoundRectCallout">
            <a:avLst>
              <a:gd name="adj1" fmla="val -34945"/>
              <a:gd name="adj2" fmla="val 71575"/>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1200"/>
              </a:spcBef>
              <a:spcAft>
                <a:spcPts val="1200"/>
              </a:spcAft>
              <a:buClr>
                <a:srgbClr val="000000"/>
              </a:buClr>
              <a:buSzPts val="1050"/>
              <a:buFont typeface="Arial"/>
              <a:buNone/>
            </a:pPr>
            <a:r>
              <a:rPr lang="en" sz="1050" b="0" i="0" u="none" strike="noStrike" cap="none" dirty="0">
                <a:solidFill>
                  <a:schemeClr val="dk1"/>
                </a:solidFill>
                <a:latin typeface="Arial"/>
                <a:ea typeface="Arial"/>
                <a:cs typeface="Arial"/>
                <a:sym typeface="Arial"/>
              </a:rPr>
              <a:t>Entiendo que pueda sentirse así, en otros tiempos era habitual que las personas en prisión no recibieran el mismo trato que el resto de miembros de la sociedad. Pero rechazar la vacunación significa negarse a uno mismo su propio derecho a la salud. No vacunarse le hará más propenso a enfermar y a encontrarse mal, y a contagiar las enfermedades a las personas de su entorno, haciendo que enfermen ellas también. </a:t>
            </a:r>
            <a:endParaRPr sz="1050" b="0" i="0" u="none" strike="noStrike" cap="none" dirty="0">
              <a:solidFill>
                <a:schemeClr val="dk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32"/>
        <p:cNvGrpSpPr/>
        <p:nvPr/>
      </p:nvGrpSpPr>
      <p:grpSpPr>
        <a:xfrm>
          <a:off x="0" y="0"/>
          <a:ext cx="0" cy="0"/>
          <a:chOff x="0" y="0"/>
          <a:chExt cx="0" cy="0"/>
        </a:xfrm>
      </p:grpSpPr>
      <p:sp>
        <p:nvSpPr>
          <p:cNvPr id="733" name="Google Shape;733;p7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Capítulo 3. Opiniones comunes sobre las vacunas y cómo abordarlas</a:t>
            </a:r>
            <a:endParaRPr lang="es-ES" noProof="0" dirty="0"/>
          </a:p>
        </p:txBody>
      </p:sp>
      <p:sp>
        <p:nvSpPr>
          <p:cNvPr id="734" name="Google Shape;734;p70"/>
          <p:cNvSpPr txBox="1">
            <a:spLocks noGrp="1"/>
          </p:cNvSpPr>
          <p:nvPr>
            <p:ph type="body" idx="1"/>
          </p:nvPr>
        </p:nvSpPr>
        <p:spPr>
          <a:xfrm>
            <a:off x="640625" y="3012275"/>
            <a:ext cx="8065800" cy="232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s-ES" sz="1650" b="1" noProof="0" dirty="0"/>
              <a:t>Teorías de la conspiración:</a:t>
            </a:r>
            <a:r>
              <a:rPr lang="es-ES" sz="1650" i="1" noProof="0" dirty="0"/>
              <a:t> </a:t>
            </a:r>
            <a:r>
              <a:rPr lang="es-ES" sz="1650" noProof="0" dirty="0"/>
              <a:t>las teorías conspiratorias suelen ser comunes cuando la gente que tiene miedo de perder el control ante ciertos eventos. Surgen para explicar las circunstancias de una cierta situación en una forma diferente a la generalmente aceptada. También ponen el foco en culpar a un grupo concreto de personas. La gente suele acudir a las teorías de la conspiración para escapar de hechos que les resultan inconvenientes.</a:t>
            </a:r>
          </a:p>
        </p:txBody>
      </p:sp>
      <p:pic>
        <p:nvPicPr>
          <p:cNvPr id="735" name="Google Shape;735;p70"/>
          <p:cNvPicPr preferRelativeResize="0"/>
          <p:nvPr/>
        </p:nvPicPr>
        <p:blipFill rotWithShape="1">
          <a:blip r:embed="rId3">
            <a:alphaModFix/>
          </a:blip>
          <a:srcRect/>
          <a:stretch/>
        </p:blipFill>
        <p:spPr>
          <a:xfrm>
            <a:off x="3706924" y="1438250"/>
            <a:ext cx="1730150" cy="1486850"/>
          </a:xfrm>
          <a:prstGeom prst="rect">
            <a:avLst/>
          </a:prstGeom>
          <a:noFill/>
          <a:ln>
            <a:noFill/>
          </a:ln>
        </p:spPr>
      </p:pic>
      <p:sp>
        <p:nvSpPr>
          <p:cNvPr id="736" name="Google Shape;736;p7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40"/>
        <p:cNvGrpSpPr/>
        <p:nvPr/>
      </p:nvGrpSpPr>
      <p:grpSpPr>
        <a:xfrm>
          <a:off x="0" y="0"/>
          <a:ext cx="0" cy="0"/>
          <a:chOff x="0" y="0"/>
          <a:chExt cx="0" cy="0"/>
        </a:xfrm>
      </p:grpSpPr>
      <p:sp>
        <p:nvSpPr>
          <p:cNvPr id="741" name="Google Shape;741;p71"/>
          <p:cNvSpPr/>
          <p:nvPr/>
        </p:nvSpPr>
        <p:spPr>
          <a:xfrm>
            <a:off x="1252500" y="1377075"/>
            <a:ext cx="66390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71"/>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Capítulo 3. Opiniones comunes sobre las vacunas y cómo abordarlas</a:t>
            </a:r>
            <a:endParaRPr lang="es-ES" noProof="0" dirty="0"/>
          </a:p>
        </p:txBody>
      </p:sp>
      <p:sp>
        <p:nvSpPr>
          <p:cNvPr id="743" name="Google Shape;743;p71"/>
          <p:cNvSpPr txBox="1">
            <a:spLocks noGrp="1"/>
          </p:cNvSpPr>
          <p:nvPr>
            <p:ph type="body" idx="1"/>
          </p:nvPr>
        </p:nvSpPr>
        <p:spPr>
          <a:xfrm>
            <a:off x="1308000" y="1377075"/>
            <a:ext cx="6528000" cy="83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s-ES" sz="1250" noProof="0" dirty="0">
                <a:solidFill>
                  <a:schemeClr val="dk1"/>
                </a:solidFill>
              </a:rPr>
              <a:t>«A las compañías farmacéuticas solo les interesa hacer dinero y no intentan ayudar a la gente.»</a:t>
            </a:r>
          </a:p>
        </p:txBody>
      </p:sp>
      <p:sp>
        <p:nvSpPr>
          <p:cNvPr id="744" name="Google Shape;744;p7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745" name="Google Shape;745;p71"/>
          <p:cNvSpPr/>
          <p:nvPr/>
        </p:nvSpPr>
        <p:spPr>
          <a:xfrm flipH="1">
            <a:off x="1192225" y="2437800"/>
            <a:ext cx="7218958" cy="18687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1200"/>
              </a:spcBef>
              <a:spcAft>
                <a:spcPts val="1200"/>
              </a:spcAft>
              <a:buClr>
                <a:srgbClr val="000000"/>
              </a:buClr>
              <a:buSzPts val="1250"/>
              <a:buFont typeface="Arial"/>
              <a:buNone/>
            </a:pPr>
            <a:r>
              <a:rPr lang="en" sz="1200" b="0" i="0" u="none" strike="noStrike" cap="none" dirty="0">
                <a:solidFill>
                  <a:schemeClr val="dk1"/>
                </a:solidFill>
                <a:latin typeface="Arial"/>
                <a:ea typeface="Arial"/>
                <a:cs typeface="Arial"/>
                <a:sym typeface="Arial"/>
              </a:rPr>
              <a:t>En la mayoría de los estudios de las primeras fases de desarrollo de una vacuna quienes participan son universidades e investigadores independientes. L</a:t>
            </a:r>
            <a:r>
              <a:rPr lang="es-ES" sz="1200" b="0" i="0" u="none" strike="noStrike" cap="none" dirty="0">
                <a:solidFill>
                  <a:schemeClr val="dk1"/>
                </a:solidFill>
                <a:latin typeface="Arial"/>
                <a:ea typeface="Arial"/>
                <a:cs typeface="Arial"/>
                <a:sym typeface="Arial"/>
              </a:rPr>
              <a:t>a</a:t>
            </a:r>
            <a:r>
              <a:rPr lang="en" sz="1200" b="0" i="0" u="none" strike="noStrike" cap="none" dirty="0">
                <a:solidFill>
                  <a:schemeClr val="dk1"/>
                </a:solidFill>
                <a:latin typeface="Arial"/>
                <a:ea typeface="Arial"/>
                <a:cs typeface="Arial"/>
                <a:sym typeface="Arial"/>
              </a:rPr>
              <a:t>s vacunas son analizadas por médicos y expertos científicos independientes, así como por funcionarios sanitarios gubernamentales, antes de conseguir su aprobación y poder comercializarse. Las compañías farmacéuticas, como cualquier empresa privada, deben obtener un beneficio económico para seguir trabajando de forma eficiente. Con todo, las vacunas que no son seguras no reciben la aprobación de los gobiernos, de manera que las farmacéuticas no obtendrán rentabilidad financiera de vacunas no seguras. Fabricar vacunas seguras que protegan a la población frente a las enfermedades redunda, pues, en su interés</a:t>
            </a:r>
            <a:r>
              <a:rPr lang="en" sz="1250" b="0" i="0" u="none" strike="noStrike" cap="none" dirty="0">
                <a:solidFill>
                  <a:schemeClr val="dk1"/>
                </a:solidFill>
                <a:latin typeface="Arial"/>
                <a:ea typeface="Arial"/>
                <a:cs typeface="Arial"/>
                <a:sym typeface="Arial"/>
              </a:rPr>
              <a:t>.</a:t>
            </a:r>
            <a:endParaRPr sz="700" b="0" i="0" u="none" strike="noStrike" cap="none" dirty="0">
              <a:solidFill>
                <a:schemeClr val="dk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49"/>
        <p:cNvGrpSpPr/>
        <p:nvPr/>
      </p:nvGrpSpPr>
      <p:grpSpPr>
        <a:xfrm>
          <a:off x="0" y="0"/>
          <a:ext cx="0" cy="0"/>
          <a:chOff x="0" y="0"/>
          <a:chExt cx="0" cy="0"/>
        </a:xfrm>
      </p:grpSpPr>
      <p:sp>
        <p:nvSpPr>
          <p:cNvPr id="750" name="Google Shape;750;p72"/>
          <p:cNvSpPr/>
          <p:nvPr/>
        </p:nvSpPr>
        <p:spPr>
          <a:xfrm>
            <a:off x="1252500" y="1377075"/>
            <a:ext cx="55902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72"/>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Capítulo 3. Opiniones comunes sobre las vacunas y cómo abordarlas</a:t>
            </a:r>
            <a:endParaRPr lang="es-ES" noProof="0" dirty="0"/>
          </a:p>
        </p:txBody>
      </p:sp>
      <p:sp>
        <p:nvSpPr>
          <p:cNvPr id="752" name="Google Shape;752;p72"/>
          <p:cNvSpPr txBox="1">
            <a:spLocks noGrp="1"/>
          </p:cNvSpPr>
          <p:nvPr>
            <p:ph type="body" idx="1"/>
          </p:nvPr>
        </p:nvSpPr>
        <p:spPr>
          <a:xfrm>
            <a:off x="1308000" y="1377075"/>
            <a:ext cx="5590200" cy="83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s-ES" sz="1250" noProof="0" dirty="0">
                <a:solidFill>
                  <a:schemeClr val="dk1"/>
                </a:solidFill>
              </a:rPr>
              <a:t>«Las vacunas están hechas para perjudicar a los grupos marginales, como a la gente en prisión.»</a:t>
            </a:r>
          </a:p>
        </p:txBody>
      </p:sp>
      <p:sp>
        <p:nvSpPr>
          <p:cNvPr id="753" name="Google Shape;753;p7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754" name="Google Shape;754;p72"/>
          <p:cNvSpPr/>
          <p:nvPr/>
        </p:nvSpPr>
        <p:spPr>
          <a:xfrm flipH="1">
            <a:off x="1192225" y="2571750"/>
            <a:ext cx="7141800" cy="16074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1800"/>
              </a:spcBef>
              <a:spcAft>
                <a:spcPts val="1200"/>
              </a:spcAft>
              <a:buClr>
                <a:srgbClr val="000000"/>
              </a:buClr>
              <a:buSzPts val="1250"/>
              <a:buFont typeface="Arial"/>
              <a:buNone/>
            </a:pPr>
            <a:r>
              <a:rPr lang="en" sz="1100" b="0" i="0" u="none" strike="noStrike" cap="none" dirty="0">
                <a:solidFill>
                  <a:schemeClr val="dk1"/>
                </a:solidFill>
                <a:latin typeface="Arial"/>
                <a:ea typeface="Arial"/>
                <a:cs typeface="Arial"/>
                <a:sym typeface="Arial"/>
              </a:rPr>
              <a:t>Los grupos marginales a menudo experimentan desigualdades en el ámbito sanitario, como un menor acceso a los servicios de atención sanitaria, a los tratamientos o a las pruebas diagnósticas. Ello hace que </a:t>
            </a:r>
            <a:r>
              <a:rPr lang="en" sz="1100" dirty="0">
                <a:solidFill>
                  <a:schemeClr val="dk1"/>
                </a:solidFill>
              </a:rPr>
              <a:t>los miembros de estos grupos presenten una mayor propensión hacia las </a:t>
            </a:r>
            <a:r>
              <a:rPr lang="en" sz="1100" b="0" i="0" u="none" strike="noStrike" cap="none" dirty="0">
                <a:solidFill>
                  <a:schemeClr val="dk1"/>
                </a:solidFill>
                <a:latin typeface="Arial"/>
                <a:ea typeface="Arial"/>
                <a:cs typeface="Arial"/>
                <a:sym typeface="Arial"/>
              </a:rPr>
              <a:t>enfermedades infecciosas que la población en general. Las personas que viven y trabajan en los centros penitenciarios se encuentran entre los grupos de población que más pueden beneficiarse de las vacunas, porque a menudo están más expuestas a las infecciones que el resto de la población. Los Estados tienen la obligación de garantizar que las vacunas sean seguras, asequibles y accesibles a todas las personas las necesiten. </a:t>
            </a:r>
            <a:endParaRPr sz="1100" b="0" i="0" u="none" strike="noStrike" cap="none" dirty="0">
              <a:solidFill>
                <a:schemeClr val="dk1"/>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58"/>
        <p:cNvGrpSpPr/>
        <p:nvPr/>
      </p:nvGrpSpPr>
      <p:grpSpPr>
        <a:xfrm>
          <a:off x="0" y="0"/>
          <a:ext cx="0" cy="0"/>
          <a:chOff x="0" y="0"/>
          <a:chExt cx="0" cy="0"/>
        </a:xfrm>
      </p:grpSpPr>
      <p:sp>
        <p:nvSpPr>
          <p:cNvPr id="759" name="Google Shape;759;p7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Capítulo 3. Opiniones comunes sobre las vacunas y cómo abordarlas</a:t>
            </a:r>
            <a:endParaRPr lang="es-ES" noProof="0" dirty="0"/>
          </a:p>
        </p:txBody>
      </p:sp>
      <p:sp>
        <p:nvSpPr>
          <p:cNvPr id="760" name="Google Shape;760;p73"/>
          <p:cNvSpPr txBox="1">
            <a:spLocks noGrp="1"/>
          </p:cNvSpPr>
          <p:nvPr>
            <p:ph type="body" idx="1"/>
          </p:nvPr>
        </p:nvSpPr>
        <p:spPr>
          <a:xfrm>
            <a:off x="640625" y="2875200"/>
            <a:ext cx="8065800" cy="232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s-ES" sz="1600" b="1" noProof="0" dirty="0"/>
              <a:t>Resistencia: </a:t>
            </a:r>
            <a:r>
              <a:rPr lang="es-ES" sz="1600" noProof="0" dirty="0"/>
              <a:t>la reactancia describe la tendencia de las personas a defender su autonomía y su libertad cuando creen que los demás intentan imponerles las suyas propias, por ejemplo mediante consejos sobre salud o vacunación.</a:t>
            </a:r>
          </a:p>
          <a:p>
            <a:pPr marL="0" lvl="0" indent="0" algn="l" rtl="0">
              <a:lnSpc>
                <a:spcPct val="115000"/>
              </a:lnSpc>
              <a:spcBef>
                <a:spcPts val="0"/>
              </a:spcBef>
              <a:spcAft>
                <a:spcPts val="0"/>
              </a:spcAft>
              <a:buSzPts val="1800"/>
              <a:buNone/>
            </a:pPr>
            <a:endParaRPr lang="es-ES" sz="900" noProof="0" dirty="0"/>
          </a:p>
          <a:p>
            <a:pPr marL="0" lvl="0" indent="0" algn="l" rtl="0">
              <a:lnSpc>
                <a:spcPct val="115000"/>
              </a:lnSpc>
              <a:spcBef>
                <a:spcPts val="0"/>
              </a:spcBef>
              <a:spcAft>
                <a:spcPts val="0"/>
              </a:spcAft>
              <a:buSzPts val="1800"/>
              <a:buNone/>
            </a:pPr>
            <a:r>
              <a:rPr lang="es-ES" sz="1600" noProof="0" dirty="0"/>
              <a:t>Las personas reclusas tienden a ser más sensibles en lo que respecta a su libertad y a cualquier cosa que implique perderla, por el hecho de que el Estado ya se la restringido. Por consiguiente, los argumentos relacionados con la reactancia son habituales en este grupo.</a:t>
            </a:r>
          </a:p>
          <a:p>
            <a:pPr marL="0" lvl="0" indent="0" algn="l" rtl="0">
              <a:lnSpc>
                <a:spcPct val="115000"/>
              </a:lnSpc>
              <a:spcBef>
                <a:spcPts val="1200"/>
              </a:spcBef>
              <a:spcAft>
                <a:spcPts val="1200"/>
              </a:spcAft>
              <a:buSzPts val="1800"/>
              <a:buNone/>
            </a:pPr>
            <a:endParaRPr lang="es-ES" sz="1650" noProof="0" dirty="0"/>
          </a:p>
        </p:txBody>
      </p:sp>
      <p:sp>
        <p:nvSpPr>
          <p:cNvPr id="761" name="Google Shape;761;p7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pic>
        <p:nvPicPr>
          <p:cNvPr id="762" name="Google Shape;762;p73"/>
          <p:cNvPicPr preferRelativeResize="0"/>
          <p:nvPr/>
        </p:nvPicPr>
        <p:blipFill rotWithShape="1">
          <a:blip r:embed="rId3">
            <a:alphaModFix/>
          </a:blip>
          <a:srcRect/>
          <a:stretch/>
        </p:blipFill>
        <p:spPr>
          <a:xfrm>
            <a:off x="3824036" y="1438224"/>
            <a:ext cx="1495924" cy="14959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33"/>
        <p:cNvGrpSpPr/>
        <p:nvPr/>
      </p:nvGrpSpPr>
      <p:grpSpPr>
        <a:xfrm>
          <a:off x="0" y="0"/>
          <a:ext cx="0" cy="0"/>
          <a:chOff x="0" y="0"/>
          <a:chExt cx="0" cy="0"/>
        </a:xfrm>
      </p:grpSpPr>
      <p:sp>
        <p:nvSpPr>
          <p:cNvPr id="134" name="Google Shape;134;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noProof="0" dirty="0"/>
              <a:t>Glosario</a:t>
            </a:r>
          </a:p>
        </p:txBody>
      </p:sp>
      <p:sp>
        <p:nvSpPr>
          <p:cNvPr id="135" name="Google Shape;135;p11"/>
          <p:cNvSpPr txBox="1">
            <a:spLocks noGrp="1"/>
          </p:cNvSpPr>
          <p:nvPr>
            <p:ph type="body" idx="1"/>
          </p:nvPr>
        </p:nvSpPr>
        <p:spPr>
          <a:xfrm>
            <a:off x="311700" y="1065950"/>
            <a:ext cx="8479800" cy="4077600"/>
          </a:xfrm>
          <a:prstGeom prst="rect">
            <a:avLst/>
          </a:prstGeom>
          <a:noFill/>
          <a:ln>
            <a:noFill/>
          </a:ln>
        </p:spPr>
        <p:txBody>
          <a:bodyPr spcFirstLastPara="1" wrap="square" lIns="91425" tIns="91425" rIns="91425" bIns="91425" anchor="t" anchorCtr="0">
            <a:normAutofit fontScale="32500" lnSpcReduction="20000"/>
          </a:bodyPr>
          <a:lstStyle/>
          <a:p>
            <a:pPr marL="0" lvl="0" indent="0" algn="l" rtl="0">
              <a:lnSpc>
                <a:spcPct val="115000"/>
              </a:lnSpc>
              <a:spcBef>
                <a:spcPts val="0"/>
              </a:spcBef>
              <a:spcAft>
                <a:spcPts val="0"/>
              </a:spcAft>
              <a:buSzPct val="281250"/>
              <a:buNone/>
            </a:pPr>
            <a:r>
              <a:rPr lang="es-ES" sz="1600" u="sng" noProof="0" dirty="0"/>
              <a:t>Vocabulario</a:t>
            </a:r>
            <a:r>
              <a:rPr lang="es-ES" sz="1600" u="sng" baseline="0" noProof="0" dirty="0"/>
              <a:t> científico</a:t>
            </a:r>
            <a:r>
              <a:rPr lang="es-ES" sz="1600" u="sng" noProof="0" dirty="0"/>
              <a:t>:</a:t>
            </a:r>
          </a:p>
          <a:p>
            <a:pPr marL="0" lvl="0" indent="0" algn="l" rtl="0">
              <a:lnSpc>
                <a:spcPct val="115000"/>
              </a:lnSpc>
              <a:spcBef>
                <a:spcPts val="1200"/>
              </a:spcBef>
              <a:spcAft>
                <a:spcPts val="0"/>
              </a:spcAft>
              <a:buSzPct val="281250"/>
              <a:buNone/>
            </a:pPr>
            <a:r>
              <a:rPr lang="es-ES" sz="1600" b="1" noProof="0" dirty="0"/>
              <a:t>Microorganismo =</a:t>
            </a:r>
            <a:r>
              <a:rPr lang="es-ES" sz="1600" noProof="0" dirty="0"/>
              <a:t> un</a:t>
            </a:r>
            <a:r>
              <a:rPr lang="es-ES" sz="1600" baseline="0" noProof="0" dirty="0"/>
              <a:t> ser vivo muy pequeño que solo puede verse a través del microscopio</a:t>
            </a:r>
            <a:r>
              <a:rPr lang="es-ES" sz="1600" noProof="0" dirty="0"/>
              <a:t>.</a:t>
            </a:r>
          </a:p>
          <a:p>
            <a:pPr marL="0" lvl="0" indent="0" algn="l" rtl="0">
              <a:lnSpc>
                <a:spcPct val="115000"/>
              </a:lnSpc>
              <a:spcBef>
                <a:spcPts val="1200"/>
              </a:spcBef>
              <a:spcAft>
                <a:spcPts val="0"/>
              </a:spcAft>
              <a:buSzPct val="281250"/>
              <a:buNone/>
            </a:pPr>
            <a:r>
              <a:rPr lang="es-ES" sz="1600" b="1" noProof="0" dirty="0"/>
              <a:t>Patógeno = </a:t>
            </a:r>
            <a:r>
              <a:rPr lang="es-ES" sz="1600" b="0" noProof="0" dirty="0"/>
              <a:t>un</a:t>
            </a:r>
            <a:r>
              <a:rPr lang="es-ES" sz="1600" b="0" baseline="0" noProof="0" dirty="0"/>
              <a:t> microorganismo infeccioso, como un virus o una bacteria, que provoca enfermedades</a:t>
            </a:r>
            <a:r>
              <a:rPr lang="es-ES" sz="1600" noProof="0" dirty="0"/>
              <a:t>.</a:t>
            </a:r>
          </a:p>
          <a:p>
            <a:pPr marL="0" lvl="0" indent="0" algn="l" rtl="0">
              <a:lnSpc>
                <a:spcPct val="115000"/>
              </a:lnSpc>
              <a:spcBef>
                <a:spcPts val="1200"/>
              </a:spcBef>
              <a:spcAft>
                <a:spcPts val="0"/>
              </a:spcAft>
              <a:buSzPct val="281250"/>
              <a:buNone/>
            </a:pPr>
            <a:r>
              <a:rPr lang="es-ES" sz="1600" b="1" noProof="0" dirty="0"/>
              <a:t>Sistema</a:t>
            </a:r>
            <a:r>
              <a:rPr lang="es-ES" sz="1600" b="1" baseline="0" noProof="0" dirty="0"/>
              <a:t> inmune</a:t>
            </a:r>
            <a:r>
              <a:rPr lang="es-ES" sz="1600" noProof="0" dirty="0"/>
              <a:t>: la red celular</a:t>
            </a:r>
            <a:r>
              <a:rPr lang="es-ES" sz="1600" baseline="0" noProof="0" dirty="0"/>
              <a:t> de nuestro organismo que nos protege frente a la enfermedad, luchando contra la infección. No todas las infecciones causan una enfermedad, si nuestro sistema inmune es capaz de luchar y controlar la infección rápidamente.</a:t>
            </a:r>
            <a:endParaRPr lang="es-ES" sz="1600" noProof="0" dirty="0"/>
          </a:p>
          <a:p>
            <a:pPr marL="0" lvl="0" indent="0" algn="l" rtl="0">
              <a:lnSpc>
                <a:spcPct val="115000"/>
              </a:lnSpc>
              <a:spcBef>
                <a:spcPts val="1200"/>
              </a:spcBef>
              <a:spcAft>
                <a:spcPts val="0"/>
              </a:spcAft>
              <a:buSzPct val="281250"/>
              <a:buNone/>
            </a:pPr>
            <a:r>
              <a:rPr lang="es-ES" sz="1600" b="1" noProof="0" dirty="0"/>
              <a:t>Infección = </a:t>
            </a:r>
            <a:r>
              <a:rPr lang="es-ES" sz="1600" noProof="0" dirty="0"/>
              <a:t>situación en la que</a:t>
            </a:r>
            <a:r>
              <a:rPr lang="es-ES" sz="1600" b="0" baseline="0" noProof="0" dirty="0"/>
              <a:t> un patógeno entra y daña una célula humana, y empieza a multiplicarse. Nuestro sistema inmune comienza entonces a luchar frente a la infección. No todas las infecciones causan enfermedades, si nuestro sistema inmune es capaz de luchar contra la infección y de controlarla rápidamente.</a:t>
            </a:r>
          </a:p>
          <a:p>
            <a:pPr marL="0" lvl="0" indent="0" algn="l" rtl="0">
              <a:lnSpc>
                <a:spcPct val="115000"/>
              </a:lnSpc>
              <a:spcBef>
                <a:spcPts val="1200"/>
              </a:spcBef>
              <a:spcAft>
                <a:spcPts val="0"/>
              </a:spcAft>
              <a:buSzPct val="281250"/>
              <a:buNone/>
            </a:pPr>
            <a:r>
              <a:rPr lang="es-ES" sz="1600" b="1" noProof="0" dirty="0"/>
              <a:t>Enfermedad infecciosa </a:t>
            </a:r>
            <a:r>
              <a:rPr lang="es-ES" sz="1600" noProof="0" dirty="0"/>
              <a:t>= enfermedad</a:t>
            </a:r>
            <a:r>
              <a:rPr lang="es-ES" sz="1600" baseline="0" noProof="0" dirty="0"/>
              <a:t> causada por una infección a la que nuestro cuerpo no es capaz de enfrentarse de forma rápida. La enfermedad se manifiesta a través de un conjunto de síntomas</a:t>
            </a:r>
            <a:r>
              <a:rPr lang="es-ES" sz="1600" noProof="0" dirty="0"/>
              <a:t>.</a:t>
            </a:r>
          </a:p>
          <a:p>
            <a:pPr marL="0" lvl="0" indent="0" algn="l" rtl="0">
              <a:lnSpc>
                <a:spcPct val="115000"/>
              </a:lnSpc>
              <a:spcBef>
                <a:spcPts val="1200"/>
              </a:spcBef>
              <a:spcAft>
                <a:spcPts val="0"/>
              </a:spcAft>
              <a:buSzPct val="281250"/>
              <a:buNone/>
            </a:pPr>
            <a:r>
              <a:rPr lang="es-ES" sz="1600" b="1" noProof="0" dirty="0"/>
              <a:t>Síntoma </a:t>
            </a:r>
            <a:r>
              <a:rPr lang="es-ES" sz="1600" noProof="0" dirty="0"/>
              <a:t>= cambio</a:t>
            </a:r>
            <a:r>
              <a:rPr lang="es-ES" sz="1600" baseline="0" noProof="0" dirty="0"/>
              <a:t> físico provocado por la infección. Incluyen irritación de garganta, fiebre alta u otras alteraciones físicas</a:t>
            </a:r>
            <a:r>
              <a:rPr lang="es-ES" sz="1600" noProof="0" dirty="0"/>
              <a:t>.</a:t>
            </a:r>
          </a:p>
          <a:p>
            <a:pPr marL="0" lvl="0" indent="0" algn="l" rtl="0">
              <a:lnSpc>
                <a:spcPct val="115000"/>
              </a:lnSpc>
              <a:spcBef>
                <a:spcPts val="1200"/>
              </a:spcBef>
              <a:spcAft>
                <a:spcPts val="0"/>
              </a:spcAft>
              <a:buSzPct val="281250"/>
              <a:buNone/>
            </a:pPr>
            <a:r>
              <a:rPr lang="es-ES" sz="1600" u="sng" noProof="0" dirty="0"/>
              <a:t>Vocabulario sobre vacunas</a:t>
            </a:r>
            <a:r>
              <a:rPr lang="es-ES" sz="1600" noProof="0" dirty="0"/>
              <a:t>:</a:t>
            </a:r>
          </a:p>
          <a:p>
            <a:pPr marL="0" lvl="0" indent="0" algn="l" rtl="0">
              <a:lnSpc>
                <a:spcPct val="115000"/>
              </a:lnSpc>
              <a:spcBef>
                <a:spcPts val="1200"/>
              </a:spcBef>
              <a:spcAft>
                <a:spcPts val="0"/>
              </a:spcAft>
              <a:buSzPct val="281250"/>
              <a:buNone/>
            </a:pPr>
            <a:r>
              <a:rPr lang="es-ES" sz="1600" b="1" noProof="0" dirty="0"/>
              <a:t>Dosis de la vacuna</a:t>
            </a:r>
            <a:r>
              <a:rPr lang="es-ES" sz="1600" noProof="0" dirty="0"/>
              <a:t> = un</a:t>
            </a:r>
            <a:r>
              <a:rPr lang="es-ES" sz="1600" baseline="0" noProof="0" dirty="0"/>
              <a:t> pinchazo o inyección de una vacuna</a:t>
            </a:r>
            <a:r>
              <a:rPr lang="es-ES" sz="1600" noProof="0" dirty="0"/>
              <a:t>. </a:t>
            </a:r>
          </a:p>
          <a:p>
            <a:pPr marL="0" lvl="0" indent="0" algn="l" rtl="0">
              <a:lnSpc>
                <a:spcPct val="115000"/>
              </a:lnSpc>
              <a:spcBef>
                <a:spcPts val="1200"/>
              </a:spcBef>
              <a:spcAft>
                <a:spcPts val="0"/>
              </a:spcAft>
              <a:buSzPct val="281250"/>
              <a:buNone/>
            </a:pPr>
            <a:r>
              <a:rPr lang="es-ES" sz="1600" b="1" noProof="0" dirty="0"/>
              <a:t>Dosis de recuerdo = </a:t>
            </a:r>
            <a:r>
              <a:rPr lang="es-ES" sz="1600" noProof="0" dirty="0"/>
              <a:t>pinchazo o inyección</a:t>
            </a:r>
            <a:r>
              <a:rPr lang="es-ES" sz="1600" baseline="0" noProof="0" dirty="0"/>
              <a:t> adicional tras la primer dosis de la vacuna que tiene como fin proporcionar una inmunidad completa.</a:t>
            </a:r>
            <a:endParaRPr lang="es-ES" sz="1600" noProof="0" dirty="0"/>
          </a:p>
          <a:p>
            <a:pPr marL="0" lvl="0" indent="0" algn="l" rtl="0">
              <a:lnSpc>
                <a:spcPct val="115000"/>
              </a:lnSpc>
              <a:spcBef>
                <a:spcPts val="1200"/>
              </a:spcBef>
              <a:spcAft>
                <a:spcPts val="0"/>
              </a:spcAft>
              <a:buSzPct val="281250"/>
              <a:buNone/>
            </a:pPr>
            <a:r>
              <a:rPr lang="es-ES" sz="1600" b="1" noProof="0" dirty="0"/>
              <a:t>Triple</a:t>
            </a:r>
            <a:r>
              <a:rPr lang="es-ES" sz="1600" b="1" baseline="0" noProof="0" dirty="0"/>
              <a:t> </a:t>
            </a:r>
            <a:r>
              <a:rPr lang="es-ES" sz="1600" b="1" noProof="0" dirty="0"/>
              <a:t>Vírica (MMR) </a:t>
            </a:r>
            <a:r>
              <a:rPr lang="es-ES" sz="1600" noProof="0" dirty="0"/>
              <a:t>= vacuna contra las enfermedades del sarampión, las paperas y la rubeola.</a:t>
            </a:r>
          </a:p>
          <a:p>
            <a:pPr marL="0" lvl="0" indent="0" algn="l" rtl="0">
              <a:lnSpc>
                <a:spcPct val="115000"/>
              </a:lnSpc>
              <a:spcBef>
                <a:spcPts val="1200"/>
              </a:spcBef>
              <a:spcAft>
                <a:spcPts val="0"/>
              </a:spcAft>
              <a:buSzPct val="281250"/>
              <a:buNone/>
            </a:pPr>
            <a:r>
              <a:rPr lang="es-ES" sz="1600" b="1" noProof="0" dirty="0"/>
              <a:t>VPH (HPV) </a:t>
            </a:r>
            <a:r>
              <a:rPr lang="es-ES" sz="1600" noProof="0" dirty="0"/>
              <a:t>= virus</a:t>
            </a:r>
            <a:r>
              <a:rPr lang="es-ES" sz="1600" baseline="0" noProof="0" dirty="0"/>
              <a:t> del papiloma humano. Este virus provoca cáncer de útero</a:t>
            </a:r>
            <a:r>
              <a:rPr lang="es-ES" sz="1600" noProof="0" dirty="0"/>
              <a:t>. </a:t>
            </a:r>
          </a:p>
          <a:p>
            <a:pPr marL="0" lvl="0" indent="0" algn="l" rtl="0">
              <a:lnSpc>
                <a:spcPct val="115000"/>
              </a:lnSpc>
              <a:spcBef>
                <a:spcPts val="1200"/>
              </a:spcBef>
              <a:spcAft>
                <a:spcPts val="0"/>
              </a:spcAft>
              <a:buSzPct val="281250"/>
              <a:buNone/>
            </a:pPr>
            <a:r>
              <a:rPr lang="es-ES" sz="1600" b="1" noProof="0" dirty="0"/>
              <a:t>BCG </a:t>
            </a:r>
            <a:r>
              <a:rPr lang="es-ES" sz="1600" noProof="0" dirty="0"/>
              <a:t>= vacuna contra la tuberculosis (el</a:t>
            </a:r>
            <a:r>
              <a:rPr lang="es-ES" sz="1600" baseline="0" noProof="0" dirty="0"/>
              <a:t> acrónimo significa</a:t>
            </a:r>
            <a:r>
              <a:rPr lang="es-ES" sz="1600" noProof="0" dirty="0"/>
              <a:t> Bacillus Calmette-Guérin y recibió su nombre del</a:t>
            </a:r>
            <a:r>
              <a:rPr lang="es-ES" sz="1600" baseline="0" noProof="0" dirty="0"/>
              <a:t> primer científico que desarrolló la vacuna).</a:t>
            </a:r>
          </a:p>
          <a:p>
            <a:pPr marL="0" lvl="0" indent="0" algn="l" rtl="0">
              <a:lnSpc>
                <a:spcPct val="115000"/>
              </a:lnSpc>
              <a:spcBef>
                <a:spcPts val="1200"/>
              </a:spcBef>
              <a:spcAft>
                <a:spcPts val="0"/>
              </a:spcAft>
              <a:buSzPct val="281250"/>
              <a:buNone/>
            </a:pPr>
            <a:r>
              <a:rPr lang="es-ES" sz="1600" u="sng" noProof="0" dirty="0"/>
              <a:t>Vocabulario</a:t>
            </a:r>
            <a:r>
              <a:rPr lang="es-ES" sz="1600" u="sng" baseline="0" noProof="0" dirty="0"/>
              <a:t> de enfermedades</a:t>
            </a:r>
            <a:r>
              <a:rPr lang="es-ES" sz="1600" u="sng" noProof="0" dirty="0"/>
              <a:t>:</a:t>
            </a:r>
          </a:p>
          <a:p>
            <a:pPr marL="0" lvl="0" indent="0" algn="l" rtl="0">
              <a:lnSpc>
                <a:spcPct val="115000"/>
              </a:lnSpc>
              <a:spcBef>
                <a:spcPts val="1200"/>
              </a:spcBef>
              <a:spcAft>
                <a:spcPts val="0"/>
              </a:spcAft>
              <a:buSzPct val="281250"/>
              <a:buNone/>
            </a:pPr>
            <a:r>
              <a:rPr lang="es-ES" sz="1600" b="1" noProof="0" dirty="0"/>
              <a:t>Neumonía </a:t>
            </a:r>
            <a:r>
              <a:rPr lang="es-ES" sz="1600" noProof="0" dirty="0"/>
              <a:t>= infección de los pulmones</a:t>
            </a:r>
            <a:r>
              <a:rPr lang="es-ES" sz="1600" baseline="0" noProof="0" dirty="0"/>
              <a:t> que causa dificultad para respirar y que puede llegar a ser mortal. La neumonía puede estar provocada por muchos patógenos distintos</a:t>
            </a:r>
            <a:r>
              <a:rPr lang="es-ES" sz="1600" noProof="0" dirty="0"/>
              <a:t>. </a:t>
            </a:r>
          </a:p>
          <a:p>
            <a:pPr marL="0" lvl="0" indent="0" algn="l" rtl="0">
              <a:lnSpc>
                <a:spcPct val="115000"/>
              </a:lnSpc>
              <a:spcBef>
                <a:spcPts val="1200"/>
              </a:spcBef>
              <a:spcAft>
                <a:spcPts val="1200"/>
              </a:spcAft>
              <a:buSzPct val="281250"/>
              <a:buNone/>
            </a:pPr>
            <a:r>
              <a:rPr lang="es-ES" sz="1600" b="1" noProof="0" dirty="0"/>
              <a:t>Meningitis </a:t>
            </a:r>
            <a:r>
              <a:rPr lang="es-ES" sz="1600" noProof="0" dirty="0"/>
              <a:t>= infección del cerebro o del sistema nervioso que puede llegar a causar la muerte. L</a:t>
            </a:r>
            <a:r>
              <a:rPr lang="es-ES" sz="1600" baseline="0" noProof="0" dirty="0"/>
              <a:t>a meningitis puede estar causada por múltiples patógenos diferentes.</a:t>
            </a:r>
            <a:endParaRPr lang="es-ES" sz="1600" noProof="0" dirty="0"/>
          </a:p>
        </p:txBody>
      </p:sp>
      <p:sp>
        <p:nvSpPr>
          <p:cNvPr id="136" name="Google Shape;136;p1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66"/>
        <p:cNvGrpSpPr/>
        <p:nvPr/>
      </p:nvGrpSpPr>
      <p:grpSpPr>
        <a:xfrm>
          <a:off x="0" y="0"/>
          <a:ext cx="0" cy="0"/>
          <a:chOff x="0" y="0"/>
          <a:chExt cx="0" cy="0"/>
        </a:xfrm>
      </p:grpSpPr>
      <p:sp>
        <p:nvSpPr>
          <p:cNvPr id="767" name="Google Shape;767;p74"/>
          <p:cNvSpPr/>
          <p:nvPr/>
        </p:nvSpPr>
        <p:spPr>
          <a:xfrm>
            <a:off x="1252500" y="1377075"/>
            <a:ext cx="67374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74"/>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Capítulo 3. Opiniones comunes sobre las vacunas y cómo abordarlas</a:t>
            </a:r>
            <a:endParaRPr lang="es-ES" noProof="0" dirty="0"/>
          </a:p>
        </p:txBody>
      </p:sp>
      <p:sp>
        <p:nvSpPr>
          <p:cNvPr id="769" name="Google Shape;769;p74"/>
          <p:cNvSpPr txBox="1">
            <a:spLocks noGrp="1"/>
          </p:cNvSpPr>
          <p:nvPr>
            <p:ph type="body" idx="1"/>
          </p:nvPr>
        </p:nvSpPr>
        <p:spPr>
          <a:xfrm>
            <a:off x="1297050" y="1339125"/>
            <a:ext cx="6648300" cy="83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s-ES" sz="1450" i="1" noProof="0" dirty="0">
                <a:solidFill>
                  <a:schemeClr val="dk1"/>
                </a:solidFill>
              </a:rPr>
              <a:t>«Rechazo las vacunas porque es mi elección y porque soy libre de hacerlo. La vacunación viola mi derecho a decidir lo que quiero hacer con mi cuerpo.»</a:t>
            </a:r>
            <a:endParaRPr lang="es-ES" sz="1050" noProof="0" dirty="0">
              <a:solidFill>
                <a:schemeClr val="dk1"/>
              </a:solidFill>
            </a:endParaRPr>
          </a:p>
        </p:txBody>
      </p:sp>
      <p:sp>
        <p:nvSpPr>
          <p:cNvPr id="770" name="Google Shape;770;p7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
        <p:nvSpPr>
          <p:cNvPr id="771" name="Google Shape;771;p74"/>
          <p:cNvSpPr/>
          <p:nvPr/>
        </p:nvSpPr>
        <p:spPr>
          <a:xfrm flipH="1">
            <a:off x="1050300" y="3222025"/>
            <a:ext cx="7141800" cy="13797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400"/>
              <a:buFont typeface="Arial"/>
              <a:buNone/>
            </a:pPr>
            <a:r>
              <a:rPr lang="en" dirty="0">
                <a:solidFill>
                  <a:schemeClr val="dk1"/>
                </a:solidFill>
                <a:latin typeface="Roboto"/>
                <a:ea typeface="Roboto"/>
                <a:cs typeface="Roboto"/>
                <a:sym typeface="Roboto"/>
              </a:rPr>
              <a:t>Es su derecho tomar sus propias decisiones sobre los cuidados médicos que desea recibir. Elegir vacunarse es empoderador, pues ayuda a protegerse frente a enfermedades graves. La decisión de vacunase ayuda también a proteger a nuestros seres queridos y a las personas que tenemos en nuestro entorno frente a la enfermedad. Vacunándose estará ejercitando su derecho humano a la salud</a:t>
            </a:r>
            <a:r>
              <a:rPr lang="en" sz="1400" b="0" i="0" u="none" strike="noStrike" cap="none" dirty="0">
                <a:solidFill>
                  <a:schemeClr val="dk1"/>
                </a:solidFill>
                <a:latin typeface="Roboto"/>
                <a:ea typeface="Roboto"/>
                <a:cs typeface="Roboto"/>
                <a:sym typeface="Roboto"/>
              </a:rPr>
              <a:t>. </a:t>
            </a:r>
            <a:endParaRPr sz="1400" b="0" i="0" u="none" strike="noStrike" cap="none" dirty="0">
              <a:solidFill>
                <a:schemeClr val="dk1"/>
              </a:solidFill>
              <a:latin typeface="Arial"/>
              <a:ea typeface="Arial"/>
              <a:cs typeface="Arial"/>
              <a:sym typeface="Arial"/>
            </a:endParaRPr>
          </a:p>
        </p:txBody>
      </p:sp>
      <p:sp>
        <p:nvSpPr>
          <p:cNvPr id="772" name="Google Shape;772;p74"/>
          <p:cNvSpPr txBox="1"/>
          <p:nvPr/>
        </p:nvSpPr>
        <p:spPr>
          <a:xfrm>
            <a:off x="1001100" y="2386525"/>
            <a:ext cx="7141800" cy="100216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250"/>
              <a:buFont typeface="Arial"/>
              <a:buNone/>
            </a:pPr>
            <a:r>
              <a:rPr lang="en" sz="1250" dirty="0">
                <a:solidFill>
                  <a:schemeClr val="dk2"/>
                </a:solidFill>
              </a:rPr>
              <a:t>Es importante reconocer el derecho de las personas a decidir sobre los cuidados médicos que desean recibir. No se puede obligar o forzar a la gente a tomar decisiones médicas, incluyendo la vacunación</a:t>
            </a:r>
            <a:r>
              <a:rPr lang="en" sz="1250" b="0" i="0" u="none" strike="noStrike" cap="none" dirty="0">
                <a:solidFill>
                  <a:schemeClr val="dk2"/>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76"/>
        <p:cNvGrpSpPr/>
        <p:nvPr/>
      </p:nvGrpSpPr>
      <p:grpSpPr>
        <a:xfrm>
          <a:off x="0" y="0"/>
          <a:ext cx="0" cy="0"/>
          <a:chOff x="0" y="0"/>
          <a:chExt cx="0" cy="0"/>
        </a:xfrm>
      </p:grpSpPr>
      <p:sp>
        <p:nvSpPr>
          <p:cNvPr id="777" name="Google Shape;777;p7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Evaluación/Reflexión</a:t>
            </a:r>
          </a:p>
        </p:txBody>
      </p:sp>
      <p:sp>
        <p:nvSpPr>
          <p:cNvPr id="778" name="Google Shape;778;p75"/>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s-ES" sz="1650" b="1" noProof="0" dirty="0"/>
              <a:t>Supuesto práctico: está hablando con una de las personas reclusas de su centro penitenciario. Esta le dice que considera que las vacunas solo existen para que las grandes compañías farmacéuticas hagan dinero y que no se va a vacunar porque es lo suficientemente fuerte para enfrentarse a la enfermedad de forma natural. ¿Qué le contestaría? </a:t>
            </a:r>
          </a:p>
          <a:p>
            <a:pPr marL="0" lvl="0" indent="0" algn="l" rtl="0">
              <a:lnSpc>
                <a:spcPct val="140000"/>
              </a:lnSpc>
              <a:spcBef>
                <a:spcPts val="800"/>
              </a:spcBef>
              <a:spcAft>
                <a:spcPts val="800"/>
              </a:spcAft>
              <a:buClr>
                <a:schemeClr val="dk1"/>
              </a:buClr>
              <a:buSzPts val="1100"/>
              <a:buFont typeface="Arial"/>
              <a:buNone/>
            </a:pPr>
            <a:endParaRPr lang="es-ES" sz="1650" b="1" noProof="0" dirty="0"/>
          </a:p>
        </p:txBody>
      </p:sp>
      <p:sp>
        <p:nvSpPr>
          <p:cNvPr id="779" name="Google Shape;779;p7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7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83"/>
        <p:cNvGrpSpPr/>
        <p:nvPr/>
      </p:nvGrpSpPr>
      <p:grpSpPr>
        <a:xfrm>
          <a:off x="0" y="0"/>
          <a:ext cx="0" cy="0"/>
          <a:chOff x="0" y="0"/>
          <a:chExt cx="0" cy="0"/>
        </a:xfrm>
      </p:grpSpPr>
      <p:sp>
        <p:nvSpPr>
          <p:cNvPr id="784" name="Google Shape;784;p7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Evaluación/reflexión: respuestas sugeridas</a:t>
            </a:r>
          </a:p>
        </p:txBody>
      </p:sp>
      <p:sp>
        <p:nvSpPr>
          <p:cNvPr id="785" name="Google Shape;785;p76"/>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40000"/>
              </a:lnSpc>
              <a:spcBef>
                <a:spcPts val="0"/>
              </a:spcBef>
              <a:spcAft>
                <a:spcPts val="0"/>
              </a:spcAft>
              <a:buClr>
                <a:schemeClr val="dk1"/>
              </a:buClr>
              <a:buSzPct val="76720"/>
              <a:buFont typeface="Arial"/>
              <a:buNone/>
            </a:pPr>
            <a:r>
              <a:rPr lang="es-ES" sz="1433" u="sng" noProof="0" dirty="0"/>
              <a:t>Respuestas sugeridas:</a:t>
            </a:r>
            <a:r>
              <a:rPr lang="es-ES" sz="1433" noProof="0" dirty="0"/>
              <a:t> es importante empezar tranquilizando a la persona con la que se esté teniendo la conversación y escuchar lo que tiene que decir. Aborde siempre la conversación con un enfoque abierto y sin hacer juicios de valor. Puede explicar que las vacunas las desarrollan las compañías farmacéuticas, pero que son los científicos independientes y los gobiernos nacionales los que toman la decisión final sobre si las autorizan o no. En consecuencia, las empresas farmacéuticas solo podrán vender vacunas que sean seguras y eficaces a la hora de detener la propagación de la enfermedad. Las farmacéuticas sacarán beneficios económicos de las vacunas, pero en última instancia las vacunas se desarrollan para protegernos de las enfermedades y salvar vidas. Si no fueran necesarias, los gobiernos no nos las recomendarían.</a:t>
            </a:r>
          </a:p>
          <a:p>
            <a:pPr marL="0" lvl="0" indent="0" algn="l" rtl="0">
              <a:lnSpc>
                <a:spcPct val="140000"/>
              </a:lnSpc>
              <a:spcBef>
                <a:spcPts val="0"/>
              </a:spcBef>
              <a:spcAft>
                <a:spcPts val="0"/>
              </a:spcAft>
              <a:buClr>
                <a:schemeClr val="dk1"/>
              </a:buClr>
              <a:buSzPct val="76720"/>
              <a:buFont typeface="Arial"/>
              <a:buNone/>
            </a:pPr>
            <a:endParaRPr lang="es-ES" sz="1433" noProof="0" dirty="0"/>
          </a:p>
          <a:p>
            <a:pPr marL="0" lvl="0" indent="0" algn="l" rtl="0">
              <a:lnSpc>
                <a:spcPct val="140000"/>
              </a:lnSpc>
              <a:spcBef>
                <a:spcPts val="0"/>
              </a:spcBef>
              <a:spcAft>
                <a:spcPts val="0"/>
              </a:spcAft>
              <a:buClr>
                <a:schemeClr val="dk1"/>
              </a:buClr>
              <a:buSzPct val="76720"/>
              <a:buFont typeface="Arial"/>
              <a:buNone/>
            </a:pPr>
            <a:r>
              <a:rPr lang="es-ES" sz="1433" noProof="0" dirty="0"/>
              <a:t>Las vacunas han funcionando muy bien reduciendo los niveles de enfermedad entre la población. Esto implica que, a menudo, no veamos los efectos que puede tener la enfermedad que la vacuna previene, como el sarampión, lo que lleva a pensar que son inocuas o poco graves. Sin embargo, sin vacuna son muchas las personas que mueren de enfermedades como el sarampión. Se estima que una de cada cinco mil personas que enferma de sarampión, muere. Se trata, pues, de enfermedades muy graves que pueden llegar a ser mortales si no nos protegemos de ellas a través de la vacunación</a:t>
            </a:r>
            <a:r>
              <a:rPr lang="es-ES" sz="1433" i="1" noProof="0" dirty="0"/>
              <a:t>. </a:t>
            </a:r>
            <a:endParaRPr lang="es-ES" sz="1650" b="1" noProof="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89"/>
        <p:cNvGrpSpPr/>
        <p:nvPr/>
      </p:nvGrpSpPr>
      <p:grpSpPr>
        <a:xfrm>
          <a:off x="0" y="0"/>
          <a:ext cx="0" cy="0"/>
          <a:chOff x="0" y="0"/>
          <a:chExt cx="0" cy="0"/>
        </a:xfrm>
      </p:grpSpPr>
      <p:sp>
        <p:nvSpPr>
          <p:cNvPr id="790" name="Google Shape;790;p7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Capítulo 4. Recursos útiles </a:t>
            </a:r>
          </a:p>
        </p:txBody>
      </p:sp>
      <p:sp>
        <p:nvSpPr>
          <p:cNvPr id="791" name="Google Shape;791;p77"/>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ts val="1800"/>
              <a:buNone/>
            </a:pPr>
            <a:r>
              <a:rPr lang="es-ES" sz="1650" b="1" noProof="0" dirty="0"/>
              <a:t>Comunicación sobre vacunas:</a:t>
            </a:r>
          </a:p>
          <a:p>
            <a:pPr marL="0" lvl="0" indent="0" algn="l" rtl="0">
              <a:lnSpc>
                <a:spcPct val="115000"/>
              </a:lnSpc>
              <a:spcBef>
                <a:spcPts val="1200"/>
              </a:spcBef>
              <a:spcAft>
                <a:spcPts val="0"/>
              </a:spcAft>
              <a:buSzPts val="1800"/>
              <a:buNone/>
            </a:pPr>
            <a:r>
              <a:rPr lang="es-ES" sz="1250" u="sng" noProof="0" dirty="0">
                <a:solidFill>
                  <a:schemeClr val="hlink"/>
                </a:solidFill>
                <a:hlinkClick r:id="rId3"/>
              </a:rPr>
              <a:t>Más comportamientos arraigados y cómo abordarlos (Jitsuvax)</a:t>
            </a:r>
            <a:endParaRPr lang="es-ES" sz="1250" b="1" noProof="0" dirty="0">
              <a:solidFill>
                <a:schemeClr val="accent1"/>
              </a:solidFill>
            </a:endParaRPr>
          </a:p>
          <a:p>
            <a:pPr marL="0" lvl="0" indent="0" algn="l" rtl="0">
              <a:lnSpc>
                <a:spcPct val="140000"/>
              </a:lnSpc>
              <a:spcBef>
                <a:spcPts val="1200"/>
              </a:spcBef>
              <a:spcAft>
                <a:spcPts val="0"/>
              </a:spcAft>
              <a:buSzPts val="1800"/>
              <a:buNone/>
            </a:pPr>
            <a:r>
              <a:rPr lang="es-ES" sz="1250" u="sng" noProof="0" dirty="0">
                <a:solidFill>
                  <a:schemeClr val="hlink"/>
                </a:solidFill>
                <a:hlinkClick r:id="rId4"/>
              </a:rPr>
              <a:t>Cómo responder en público a los negacionistas vehementes de la vacunación (OMS)</a:t>
            </a:r>
            <a:endParaRPr lang="es-ES" sz="1250" b="1" noProof="0" dirty="0">
              <a:solidFill>
                <a:schemeClr val="accent1"/>
              </a:solidFill>
            </a:endParaRPr>
          </a:p>
          <a:p>
            <a:pPr marL="0" lvl="0" indent="0" algn="l" rtl="0">
              <a:lnSpc>
                <a:spcPct val="140000"/>
              </a:lnSpc>
              <a:spcBef>
                <a:spcPts val="800"/>
              </a:spcBef>
              <a:spcAft>
                <a:spcPts val="0"/>
              </a:spcAft>
              <a:buSzPts val="1800"/>
              <a:buNone/>
            </a:pPr>
            <a:endParaRPr lang="es-ES" sz="1250" b="1" noProof="0" dirty="0">
              <a:solidFill>
                <a:schemeClr val="accent1"/>
              </a:solidFill>
            </a:endParaRPr>
          </a:p>
          <a:p>
            <a:pPr marL="0" lvl="0" indent="0" algn="l" rtl="0">
              <a:lnSpc>
                <a:spcPct val="140000"/>
              </a:lnSpc>
              <a:spcBef>
                <a:spcPts val="800"/>
              </a:spcBef>
              <a:spcAft>
                <a:spcPts val="0"/>
              </a:spcAft>
              <a:buSzPts val="1800"/>
              <a:buNone/>
            </a:pPr>
            <a:r>
              <a:rPr lang="es-ES" sz="1650" b="1" noProof="0" dirty="0"/>
              <a:t>Información sobre vacunas:</a:t>
            </a:r>
          </a:p>
          <a:p>
            <a:pPr marL="0" lvl="0" indent="0" algn="l" rtl="0">
              <a:lnSpc>
                <a:spcPct val="140000"/>
              </a:lnSpc>
              <a:spcBef>
                <a:spcPts val="800"/>
              </a:spcBef>
              <a:spcAft>
                <a:spcPts val="0"/>
              </a:spcAft>
              <a:buSzPts val="1800"/>
              <a:buNone/>
            </a:pPr>
            <a:r>
              <a:rPr lang="es-ES" sz="1250" u="sng" noProof="0" dirty="0">
                <a:solidFill>
                  <a:schemeClr val="hlink"/>
                </a:solidFill>
                <a:hlinkClick r:id="rId5"/>
              </a:rPr>
              <a:t>Guía sobre la vacunación contra la COVID-19 (Sociedad Británica de Inmunología</a:t>
            </a:r>
            <a:r>
              <a:rPr lang="es-ES" sz="1250" u="sng" dirty="0">
                <a:solidFill>
                  <a:schemeClr val="hlink"/>
                </a:solidFill>
              </a:rPr>
              <a:t> (</a:t>
            </a:r>
            <a:r>
              <a:rPr lang="es-ES" sz="1250" i="1" u="sng" noProof="0" dirty="0">
                <a:solidFill>
                  <a:schemeClr val="hlink"/>
                </a:solidFill>
                <a:latin typeface="Roboto"/>
                <a:ea typeface="Roboto"/>
                <a:cs typeface="Roboto"/>
                <a:sym typeface="Roboto"/>
                <a:hlinkClick r:id="rId6"/>
              </a:rPr>
              <a:t>British Society </a:t>
            </a:r>
            <a:r>
              <a:rPr lang="es-ES" sz="1250" i="1" u="sng" noProof="0" dirty="0" err="1">
                <a:solidFill>
                  <a:schemeClr val="hlink"/>
                </a:solidFill>
                <a:latin typeface="Roboto"/>
                <a:ea typeface="Roboto"/>
                <a:cs typeface="Roboto"/>
                <a:sym typeface="Roboto"/>
                <a:hlinkClick r:id="rId6"/>
              </a:rPr>
              <a:t>for</a:t>
            </a:r>
            <a:r>
              <a:rPr lang="es-ES" sz="1250" i="1" u="sng" noProof="0" dirty="0">
                <a:solidFill>
                  <a:schemeClr val="hlink"/>
                </a:solidFill>
                <a:latin typeface="Roboto"/>
                <a:ea typeface="Roboto"/>
                <a:cs typeface="Roboto"/>
                <a:sym typeface="Roboto"/>
                <a:hlinkClick r:id="rId6"/>
              </a:rPr>
              <a:t> </a:t>
            </a:r>
            <a:r>
              <a:rPr lang="es-ES" sz="1250" i="1" u="sng" noProof="0" dirty="0" err="1">
                <a:solidFill>
                  <a:schemeClr val="hlink"/>
                </a:solidFill>
                <a:latin typeface="Roboto"/>
                <a:ea typeface="Roboto"/>
                <a:cs typeface="Roboto"/>
                <a:sym typeface="Roboto"/>
                <a:hlinkClick r:id="rId6"/>
              </a:rPr>
              <a:t>Immunology</a:t>
            </a:r>
            <a:r>
              <a:rPr lang="es-ES" sz="1250" i="1" u="sng" noProof="0" dirty="0">
                <a:solidFill>
                  <a:schemeClr val="hlink"/>
                </a:solidFill>
                <a:latin typeface="Roboto"/>
                <a:ea typeface="Roboto"/>
                <a:cs typeface="Roboto"/>
                <a:sym typeface="Roboto"/>
              </a:rPr>
              <a:t>)</a:t>
            </a:r>
            <a:r>
              <a:rPr lang="es-ES" sz="1250" noProof="0" dirty="0">
                <a:solidFill>
                  <a:schemeClr val="hlink"/>
                </a:solidFill>
                <a:hlinkClick r:id="rId5"/>
              </a:rPr>
              <a:t>)</a:t>
            </a:r>
            <a:endParaRPr lang="es-ES" sz="1250" b="1" noProof="0" dirty="0">
              <a:solidFill>
                <a:schemeClr val="accent1"/>
              </a:solidFill>
            </a:endParaRPr>
          </a:p>
          <a:p>
            <a:pPr marL="0" lvl="0" indent="0" algn="l" rtl="0">
              <a:lnSpc>
                <a:spcPct val="100000"/>
              </a:lnSpc>
              <a:spcBef>
                <a:spcPts val="800"/>
              </a:spcBef>
              <a:spcAft>
                <a:spcPts val="0"/>
              </a:spcAft>
              <a:buSzPts val="1800"/>
              <a:buNone/>
            </a:pPr>
            <a:r>
              <a:rPr lang="es-ES" sz="1250" u="sng" noProof="0" dirty="0">
                <a:solidFill>
                  <a:schemeClr val="hlink"/>
                </a:solidFill>
                <a:latin typeface="Roboto"/>
                <a:ea typeface="Roboto"/>
                <a:cs typeface="Roboto"/>
                <a:sym typeface="Roboto"/>
                <a:hlinkClick r:id="rId7"/>
              </a:rPr>
              <a:t>Proyecto Oxford Vaccine Knowledge</a:t>
            </a:r>
            <a:endParaRPr lang="es-ES" sz="1250" u="sng" noProof="0" dirty="0">
              <a:solidFill>
                <a:schemeClr val="accent1"/>
              </a:solidFill>
            </a:endParaRPr>
          </a:p>
          <a:p>
            <a:pPr marL="0" lvl="0" indent="0" algn="l" rtl="0">
              <a:lnSpc>
                <a:spcPct val="100000"/>
              </a:lnSpc>
              <a:spcBef>
                <a:spcPts val="0"/>
              </a:spcBef>
              <a:spcAft>
                <a:spcPts val="0"/>
              </a:spcAft>
              <a:buClr>
                <a:schemeClr val="dk1"/>
              </a:buClr>
              <a:buSzPts val="1100"/>
              <a:buFont typeface="Arial"/>
              <a:buNone/>
            </a:pPr>
            <a:endParaRPr lang="es-ES" sz="1250" u="sng" noProof="0" dirty="0">
              <a:solidFill>
                <a:schemeClr val="accent1"/>
              </a:solidFill>
            </a:endParaRPr>
          </a:p>
          <a:p>
            <a:pPr marL="0" lvl="0" indent="0" algn="l" rtl="0">
              <a:lnSpc>
                <a:spcPct val="140000"/>
              </a:lnSpc>
              <a:spcBef>
                <a:spcPts val="0"/>
              </a:spcBef>
              <a:spcAft>
                <a:spcPts val="0"/>
              </a:spcAft>
              <a:buClr>
                <a:schemeClr val="dk1"/>
              </a:buClr>
              <a:buSzPts val="1100"/>
              <a:buFont typeface="Arial"/>
              <a:buNone/>
            </a:pPr>
            <a:r>
              <a:rPr lang="es-ES" sz="1250" u="sng" noProof="0" dirty="0">
                <a:solidFill>
                  <a:schemeClr val="hlink"/>
                </a:solidFill>
                <a:latin typeface="Roboto"/>
                <a:ea typeface="Roboto"/>
                <a:cs typeface="Roboto"/>
                <a:sym typeface="Roboto"/>
                <a:hlinkClick r:id="rId6"/>
              </a:rPr>
              <a:t>Recursos sobre vacunas, con traducción (Sociedad Británica de Inmunología)</a:t>
            </a:r>
            <a:endParaRPr lang="es-ES" sz="1250" u="sng" noProof="0" dirty="0">
              <a:solidFill>
                <a:schemeClr val="accent1"/>
              </a:solidFill>
              <a:latin typeface="Roboto"/>
              <a:ea typeface="Roboto"/>
              <a:cs typeface="Roboto"/>
              <a:sym typeface="Roboto"/>
            </a:endParaRPr>
          </a:p>
          <a:p>
            <a:pPr marL="0" lvl="0" indent="0" algn="l" rtl="0">
              <a:lnSpc>
                <a:spcPct val="140000"/>
              </a:lnSpc>
              <a:spcBef>
                <a:spcPts val="800"/>
              </a:spcBef>
              <a:spcAft>
                <a:spcPts val="0"/>
              </a:spcAft>
              <a:buSzPts val="1800"/>
              <a:buNone/>
            </a:pPr>
            <a:r>
              <a:rPr lang="es-ES" sz="1200" u="sng" noProof="0" dirty="0">
                <a:solidFill>
                  <a:schemeClr val="hlink"/>
                </a:solidFill>
                <a:latin typeface="Roboto"/>
                <a:ea typeface="Roboto"/>
                <a:cs typeface="Roboto"/>
                <a:sym typeface="Roboto"/>
                <a:hlinkClick r:id="rId8"/>
              </a:rPr>
              <a:t>Las vacunas explicadas (OMS)</a:t>
            </a:r>
            <a:endParaRPr lang="es-ES" sz="1200" noProof="0" dirty="0"/>
          </a:p>
          <a:p>
            <a:pPr marL="0" lvl="0" indent="0" algn="l" rtl="0">
              <a:lnSpc>
                <a:spcPct val="140000"/>
              </a:lnSpc>
              <a:spcBef>
                <a:spcPts val="800"/>
              </a:spcBef>
              <a:spcAft>
                <a:spcPts val="800"/>
              </a:spcAft>
              <a:buSzPts val="1800"/>
              <a:buNone/>
            </a:pPr>
            <a:r>
              <a:rPr lang="es-ES" sz="1200" u="sng" noProof="0" dirty="0">
                <a:solidFill>
                  <a:schemeClr val="hlink"/>
                </a:solidFill>
                <a:hlinkClick r:id="rId9"/>
              </a:rPr>
              <a:t>Las vacunas contra la COVID-19 explicadas (Wellcome)</a:t>
            </a:r>
            <a:endParaRPr lang="es-ES" sz="1200" noProof="0" dirty="0"/>
          </a:p>
        </p:txBody>
      </p:sp>
      <p:sp>
        <p:nvSpPr>
          <p:cNvPr id="792" name="Google Shape;792;p7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96"/>
        <p:cNvGrpSpPr/>
        <p:nvPr/>
      </p:nvGrpSpPr>
      <p:grpSpPr>
        <a:xfrm>
          <a:off x="0" y="0"/>
          <a:ext cx="0" cy="0"/>
          <a:chOff x="0" y="0"/>
          <a:chExt cx="0" cy="0"/>
        </a:xfrm>
      </p:grpSpPr>
      <p:sp>
        <p:nvSpPr>
          <p:cNvPr id="797" name="Google Shape;797;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Evaluación: cuestionario final</a:t>
            </a:r>
          </a:p>
        </p:txBody>
      </p:sp>
      <p:sp>
        <p:nvSpPr>
          <p:cNvPr id="798" name="Google Shape;798;p78"/>
          <p:cNvSpPr txBox="1">
            <a:spLocks noGrp="1"/>
          </p:cNvSpPr>
          <p:nvPr>
            <p:ph type="body" idx="1"/>
          </p:nvPr>
        </p:nvSpPr>
        <p:spPr>
          <a:xfrm>
            <a:off x="518850" y="1017724"/>
            <a:ext cx="8106300" cy="4011475"/>
          </a:xfrm>
          <a:prstGeom prst="rect">
            <a:avLst/>
          </a:prstGeom>
          <a:noFill/>
          <a:ln>
            <a:noFill/>
          </a:ln>
        </p:spPr>
        <p:txBody>
          <a:bodyPr spcFirstLastPara="1" wrap="square" lIns="91425" tIns="91425" rIns="91425" bIns="91425" anchor="t" anchorCtr="0">
            <a:normAutofit fontScale="70000" lnSpcReduction="20000"/>
          </a:bodyPr>
          <a:lstStyle/>
          <a:p>
            <a:pPr marL="457200" lvl="0" indent="-301942" algn="l" rtl="0">
              <a:lnSpc>
                <a:spcPct val="140000"/>
              </a:lnSpc>
              <a:spcBef>
                <a:spcPts val="0"/>
              </a:spcBef>
              <a:spcAft>
                <a:spcPts val="0"/>
              </a:spcAft>
              <a:buSzPct val="100000"/>
              <a:buAutoNum type="arabicPeriod"/>
            </a:pPr>
            <a:r>
              <a:rPr lang="es-ES" sz="1650" noProof="0" dirty="0"/>
              <a:t>¿Cuáles de los siguientes factores hacen que la población reclusa resulte más vulnerable a las enfermedades infecciosas </a:t>
            </a:r>
            <a:r>
              <a:rPr lang="es-ES" sz="1650" b="1" noProof="0" dirty="0"/>
              <a:t>antes </a:t>
            </a:r>
            <a:r>
              <a:rPr lang="es-ES" sz="1650" noProof="0" dirty="0"/>
              <a:t>de su ingreso en prisión?</a:t>
            </a:r>
          </a:p>
          <a:p>
            <a:pPr marL="914400" lvl="1" indent="-301942" algn="l" rtl="0">
              <a:lnSpc>
                <a:spcPct val="140000"/>
              </a:lnSpc>
              <a:spcBef>
                <a:spcPts val="0"/>
              </a:spcBef>
              <a:spcAft>
                <a:spcPts val="0"/>
              </a:spcAft>
              <a:buSzPct val="100000"/>
              <a:buAutoNum type="alphaLcPeriod"/>
            </a:pPr>
            <a:r>
              <a:rPr lang="es-ES" sz="1650" noProof="0" dirty="0"/>
              <a:t>Uso de agujas compartidas o sin limpiar</a:t>
            </a:r>
          </a:p>
          <a:p>
            <a:pPr marL="914400" lvl="1" indent="-301942" algn="l" rtl="0">
              <a:lnSpc>
                <a:spcPct val="140000"/>
              </a:lnSpc>
              <a:spcBef>
                <a:spcPts val="0"/>
              </a:spcBef>
              <a:spcAft>
                <a:spcPts val="0"/>
              </a:spcAft>
              <a:buSzPct val="100000"/>
              <a:buAutoNum type="alphaLcPeriod"/>
            </a:pPr>
            <a:r>
              <a:rPr lang="es-ES" sz="1650" noProof="0" dirty="0"/>
              <a:t>Mayor prevalencia de la indigencia</a:t>
            </a:r>
          </a:p>
          <a:p>
            <a:pPr marL="914400" lvl="1" indent="-301942" algn="l" rtl="0">
              <a:lnSpc>
                <a:spcPct val="140000"/>
              </a:lnSpc>
              <a:spcBef>
                <a:spcPts val="0"/>
              </a:spcBef>
              <a:spcAft>
                <a:spcPts val="0"/>
              </a:spcAft>
              <a:buSzPct val="100000"/>
              <a:buAutoNum type="alphaLcPeriod"/>
            </a:pPr>
            <a:r>
              <a:rPr lang="es-ES" sz="1650" noProof="0" dirty="0"/>
              <a:t>Acceso limitado a una educación sanitaria</a:t>
            </a:r>
          </a:p>
          <a:p>
            <a:pPr marL="914400" lvl="1" indent="-301942" algn="l" rtl="0">
              <a:lnSpc>
                <a:spcPct val="140000"/>
              </a:lnSpc>
              <a:spcBef>
                <a:spcPts val="0"/>
              </a:spcBef>
              <a:spcAft>
                <a:spcPts val="0"/>
              </a:spcAft>
              <a:buSzPct val="100000"/>
              <a:buAutoNum type="alphaLcPeriod"/>
            </a:pPr>
            <a:r>
              <a:rPr lang="es-ES" sz="1650" b="1" noProof="0" dirty="0"/>
              <a:t>Todos las anteriores</a:t>
            </a:r>
          </a:p>
          <a:p>
            <a:pPr marL="612458" lvl="1" indent="0" algn="l" rtl="0">
              <a:lnSpc>
                <a:spcPct val="140000"/>
              </a:lnSpc>
              <a:spcBef>
                <a:spcPts val="0"/>
              </a:spcBef>
              <a:spcAft>
                <a:spcPts val="0"/>
              </a:spcAft>
              <a:buSzPct val="100000"/>
              <a:buNone/>
            </a:pPr>
            <a:endParaRPr lang="es-ES" sz="1650" b="1" noProof="0" dirty="0"/>
          </a:p>
          <a:p>
            <a:pPr marL="457200" lvl="0" indent="-301942" algn="l" rtl="0">
              <a:lnSpc>
                <a:spcPct val="140000"/>
              </a:lnSpc>
              <a:spcBef>
                <a:spcPts val="800"/>
              </a:spcBef>
              <a:spcAft>
                <a:spcPts val="0"/>
              </a:spcAft>
              <a:buSzPct val="100000"/>
              <a:buAutoNum type="arabicPeriod"/>
            </a:pPr>
            <a:r>
              <a:rPr lang="es-ES" sz="1650" noProof="0" dirty="0"/>
              <a:t>Nombre algunas de las </a:t>
            </a:r>
            <a:r>
              <a:rPr lang="es-ES" sz="1650" b="1" noProof="0" dirty="0"/>
              <a:t>condiciones de la vida en prisión </a:t>
            </a:r>
            <a:r>
              <a:rPr lang="es-ES" sz="1650" noProof="0" dirty="0"/>
              <a:t>que hacen a las personas que viven en ellas más vulnerables a las enfermedades infecciosas. </a:t>
            </a:r>
            <a:r>
              <a:rPr lang="es-ES" sz="1650" b="1" noProof="0" dirty="0"/>
              <a:t>[Respuesta abierta]</a:t>
            </a:r>
          </a:p>
          <a:p>
            <a:pPr marL="155258" lvl="0" indent="0" algn="l" rtl="0">
              <a:lnSpc>
                <a:spcPct val="140000"/>
              </a:lnSpc>
              <a:spcBef>
                <a:spcPts val="800"/>
              </a:spcBef>
              <a:spcAft>
                <a:spcPts val="0"/>
              </a:spcAft>
              <a:buSzPct val="100000"/>
              <a:buNone/>
            </a:pPr>
            <a:endParaRPr lang="es-ES" sz="1650" b="1" noProof="0" dirty="0"/>
          </a:p>
          <a:p>
            <a:pPr marL="498158" lvl="0" algn="l" rtl="0">
              <a:lnSpc>
                <a:spcPct val="140000"/>
              </a:lnSpc>
              <a:spcBef>
                <a:spcPts val="800"/>
              </a:spcBef>
              <a:spcAft>
                <a:spcPts val="0"/>
              </a:spcAft>
              <a:buSzPct val="100000"/>
              <a:buAutoNum type="arabicPeriod" startAt="3"/>
            </a:pPr>
            <a:r>
              <a:rPr lang="es-ES" sz="1650" noProof="0" dirty="0"/>
              <a:t>¿Qué enfermedad concreta es más probable contraer mediante el uso de agujas compartidas o sin limpiar (usadas para administrar drogas o para hacerse tatuajes, por ejemplo)? </a:t>
            </a:r>
          </a:p>
          <a:p>
            <a:pPr marL="914400" lvl="1" indent="-301942" algn="l" rtl="0">
              <a:lnSpc>
                <a:spcPct val="140000"/>
              </a:lnSpc>
              <a:spcBef>
                <a:spcPts val="0"/>
              </a:spcBef>
              <a:spcAft>
                <a:spcPts val="0"/>
              </a:spcAft>
              <a:buSzPct val="100000"/>
              <a:buAutoNum type="alphaLcPeriod"/>
            </a:pPr>
            <a:r>
              <a:rPr lang="es-ES" sz="1650" b="1" noProof="0" dirty="0"/>
              <a:t>Hepatitis B</a:t>
            </a:r>
          </a:p>
          <a:p>
            <a:pPr marL="914400" lvl="1" indent="-301942" algn="l" rtl="0">
              <a:lnSpc>
                <a:spcPct val="140000"/>
              </a:lnSpc>
              <a:spcBef>
                <a:spcPts val="0"/>
              </a:spcBef>
              <a:spcAft>
                <a:spcPts val="0"/>
              </a:spcAft>
              <a:buSzPct val="100000"/>
              <a:buAutoNum type="alphaLcPeriod"/>
            </a:pPr>
            <a:r>
              <a:rPr lang="es-ES" sz="1650" noProof="0" dirty="0"/>
              <a:t>Gripe (influenza)</a:t>
            </a:r>
          </a:p>
          <a:p>
            <a:pPr marL="914400" lvl="1" indent="-301942" algn="l" rtl="0">
              <a:lnSpc>
                <a:spcPct val="140000"/>
              </a:lnSpc>
              <a:spcBef>
                <a:spcPts val="0"/>
              </a:spcBef>
              <a:spcAft>
                <a:spcPts val="0"/>
              </a:spcAft>
              <a:buSzPct val="100000"/>
              <a:buAutoNum type="alphaLcPeriod"/>
            </a:pPr>
            <a:r>
              <a:rPr lang="es-ES" sz="1650" noProof="0" dirty="0"/>
              <a:t>COVID-19</a:t>
            </a:r>
          </a:p>
        </p:txBody>
      </p:sp>
      <p:sp>
        <p:nvSpPr>
          <p:cNvPr id="799" name="Google Shape;799;p78"/>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03"/>
        <p:cNvGrpSpPr/>
        <p:nvPr/>
      </p:nvGrpSpPr>
      <p:grpSpPr>
        <a:xfrm>
          <a:off x="0" y="0"/>
          <a:ext cx="0" cy="0"/>
          <a:chOff x="0" y="0"/>
          <a:chExt cx="0" cy="0"/>
        </a:xfrm>
      </p:grpSpPr>
      <p:sp>
        <p:nvSpPr>
          <p:cNvPr id="804" name="Google Shape;804;p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Evaluación: cuestionario final</a:t>
            </a:r>
          </a:p>
        </p:txBody>
      </p:sp>
      <p:sp>
        <p:nvSpPr>
          <p:cNvPr id="805" name="Google Shape;805;p79"/>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40000"/>
              </a:lnSpc>
              <a:spcBef>
                <a:spcPts val="0"/>
              </a:spcBef>
              <a:spcAft>
                <a:spcPts val="0"/>
              </a:spcAft>
              <a:buSzPct val="128342"/>
              <a:buNone/>
            </a:pPr>
            <a:r>
              <a:rPr lang="es-ES" sz="1650" noProof="0" dirty="0"/>
              <a:t>4. El personal de prisiones no está afectado por los elevados niveles de enfermedades infecciosas que circulan en los centros penitenciarios. (Verdadero/</a:t>
            </a:r>
            <a:r>
              <a:rPr lang="es-ES" sz="1650" b="1" u="sng" noProof="0" dirty="0"/>
              <a:t>Falso</a:t>
            </a:r>
            <a:r>
              <a:rPr lang="es-ES" sz="1650" noProof="0" dirty="0"/>
              <a:t>)</a:t>
            </a:r>
          </a:p>
          <a:p>
            <a:pPr marL="0" lvl="0" indent="0" algn="l" rtl="0">
              <a:lnSpc>
                <a:spcPct val="140000"/>
              </a:lnSpc>
              <a:spcBef>
                <a:spcPts val="800"/>
              </a:spcBef>
              <a:spcAft>
                <a:spcPts val="0"/>
              </a:spcAft>
              <a:buSzPct val="128342"/>
              <a:buNone/>
            </a:pPr>
            <a:endParaRPr lang="es-ES" sz="1650" noProof="0" dirty="0"/>
          </a:p>
          <a:p>
            <a:pPr marL="0" lvl="0" indent="0" algn="l" rtl="0">
              <a:lnSpc>
                <a:spcPct val="140000"/>
              </a:lnSpc>
              <a:spcBef>
                <a:spcPts val="800"/>
              </a:spcBef>
              <a:spcAft>
                <a:spcPts val="0"/>
              </a:spcAft>
              <a:buSzPct val="128342"/>
              <a:buNone/>
            </a:pPr>
            <a:r>
              <a:rPr lang="es-ES" sz="1650" noProof="0" dirty="0"/>
              <a:t>5.</a:t>
            </a:r>
            <a:r>
              <a:rPr lang="es-ES" sz="1650" b="1" noProof="0" dirty="0"/>
              <a:t> </a:t>
            </a:r>
            <a:r>
              <a:rPr lang="es-ES" sz="1650" noProof="0" dirty="0"/>
              <a:t>La vacunación puede ayudar a proteger tanto a las personas como a sus familiares, a los visitantes y al resto de la sociedad. (</a:t>
            </a:r>
            <a:r>
              <a:rPr lang="es-ES" sz="1650" b="1" u="sng" noProof="0" dirty="0"/>
              <a:t>Verdadero</a:t>
            </a:r>
            <a:r>
              <a:rPr lang="es-ES" sz="1650" noProof="0" dirty="0"/>
              <a:t>/Falso)</a:t>
            </a:r>
          </a:p>
          <a:p>
            <a:pPr marL="457200" lvl="0" indent="0" algn="l" rtl="0">
              <a:lnSpc>
                <a:spcPct val="140000"/>
              </a:lnSpc>
              <a:spcBef>
                <a:spcPts val="800"/>
              </a:spcBef>
              <a:spcAft>
                <a:spcPts val="0"/>
              </a:spcAft>
              <a:buSzPct val="128342"/>
              <a:buNone/>
            </a:pPr>
            <a:endParaRPr lang="es-ES" sz="1650" noProof="0" dirty="0"/>
          </a:p>
          <a:p>
            <a:pPr marL="0" lvl="0" indent="0" algn="l" rtl="0">
              <a:lnSpc>
                <a:spcPct val="140000"/>
              </a:lnSpc>
              <a:spcBef>
                <a:spcPts val="800"/>
              </a:spcBef>
              <a:spcAft>
                <a:spcPts val="0"/>
              </a:spcAft>
              <a:buSzPct val="128342"/>
              <a:buNone/>
            </a:pPr>
            <a:r>
              <a:rPr lang="es-ES" sz="1650" noProof="0" dirty="0"/>
              <a:t>6. ¿Cómo se propaga la hepatitis B?</a:t>
            </a:r>
          </a:p>
          <a:p>
            <a:pPr marL="914400" lvl="1" indent="-317689" algn="l" rtl="0">
              <a:lnSpc>
                <a:spcPct val="140000"/>
              </a:lnSpc>
              <a:spcBef>
                <a:spcPts val="800"/>
              </a:spcBef>
              <a:spcAft>
                <a:spcPts val="0"/>
              </a:spcAft>
              <a:buSzPct val="100000"/>
              <a:buAutoNum type="alphaLcPeriod"/>
            </a:pPr>
            <a:r>
              <a:rPr lang="es-ES" sz="1650" noProof="0" dirty="0"/>
              <a:t>Manteniendo relaciones sexuales sin protección</a:t>
            </a:r>
          </a:p>
          <a:p>
            <a:pPr marL="914400" lvl="1" indent="-317689" algn="l" rtl="0">
              <a:lnSpc>
                <a:spcPct val="140000"/>
              </a:lnSpc>
              <a:spcBef>
                <a:spcPts val="0"/>
              </a:spcBef>
              <a:spcAft>
                <a:spcPts val="0"/>
              </a:spcAft>
              <a:buSzPct val="100000"/>
              <a:buAutoNum type="alphaLcPeriod"/>
            </a:pPr>
            <a:r>
              <a:rPr lang="es-ES" sz="1650" noProof="0" dirty="0"/>
              <a:t>Por peleas en las cárceles en las que haya sangre o cortes</a:t>
            </a:r>
          </a:p>
          <a:p>
            <a:pPr marL="914400" lvl="1" indent="-317689" algn="l" rtl="0">
              <a:lnSpc>
                <a:spcPct val="140000"/>
              </a:lnSpc>
              <a:spcBef>
                <a:spcPts val="0"/>
              </a:spcBef>
              <a:spcAft>
                <a:spcPts val="0"/>
              </a:spcAft>
              <a:buSzPct val="100000"/>
              <a:buAutoNum type="alphaLcPeriod"/>
            </a:pPr>
            <a:r>
              <a:rPr lang="es-ES" sz="1650" noProof="0" dirty="0"/>
              <a:t>Mediante tatuajes hechos usando agujas sin limpiar</a:t>
            </a:r>
          </a:p>
          <a:p>
            <a:pPr marL="914400" lvl="1" indent="-317689" algn="l" rtl="0">
              <a:lnSpc>
                <a:spcPct val="140000"/>
              </a:lnSpc>
              <a:spcBef>
                <a:spcPts val="0"/>
              </a:spcBef>
              <a:spcAft>
                <a:spcPts val="0"/>
              </a:spcAft>
              <a:buSzPct val="100000"/>
              <a:buAutoNum type="alphaLcPeriod"/>
            </a:pPr>
            <a:r>
              <a:rPr lang="es-ES" sz="1650" noProof="0" dirty="0"/>
              <a:t>Compartiendo agujas con otras personas que tengan la infección de la hepatitis B</a:t>
            </a:r>
          </a:p>
          <a:p>
            <a:pPr marL="914400" lvl="1" indent="-317689" algn="l" rtl="0">
              <a:lnSpc>
                <a:spcPct val="140000"/>
              </a:lnSpc>
              <a:spcBef>
                <a:spcPts val="0"/>
              </a:spcBef>
              <a:spcAft>
                <a:spcPts val="0"/>
              </a:spcAft>
              <a:buSzPct val="100000"/>
              <a:buAutoNum type="alphaLcPeriod"/>
            </a:pPr>
            <a:r>
              <a:rPr lang="es-ES" sz="1650" b="1" noProof="0" dirty="0"/>
              <a:t>Todas las anteriores</a:t>
            </a:r>
          </a:p>
        </p:txBody>
      </p:sp>
      <p:sp>
        <p:nvSpPr>
          <p:cNvPr id="806" name="Google Shape;806;p79"/>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10"/>
        <p:cNvGrpSpPr/>
        <p:nvPr/>
      </p:nvGrpSpPr>
      <p:grpSpPr>
        <a:xfrm>
          <a:off x="0" y="0"/>
          <a:ext cx="0" cy="0"/>
          <a:chOff x="0" y="0"/>
          <a:chExt cx="0" cy="0"/>
        </a:xfrm>
      </p:grpSpPr>
      <p:sp>
        <p:nvSpPr>
          <p:cNvPr id="811" name="Google Shape;811;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Evaluación: cuestionario final</a:t>
            </a:r>
          </a:p>
        </p:txBody>
      </p:sp>
      <p:sp>
        <p:nvSpPr>
          <p:cNvPr id="812" name="Google Shape;812;p80"/>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40000"/>
              </a:lnSpc>
              <a:spcBef>
                <a:spcPts val="0"/>
              </a:spcBef>
              <a:spcAft>
                <a:spcPts val="0"/>
              </a:spcAft>
              <a:buSzPct val="117936"/>
              <a:buNone/>
            </a:pPr>
            <a:r>
              <a:rPr lang="es-ES" sz="1650" noProof="0" dirty="0"/>
              <a:t>7. La infección del VPH puede no presentar síntomas, lo que implica que las personas pueden no saber que son portadoras de la infección. (</a:t>
            </a:r>
            <a:r>
              <a:rPr lang="es-ES" sz="1650" b="1" noProof="0" dirty="0"/>
              <a:t>Verdadero</a:t>
            </a:r>
            <a:r>
              <a:rPr lang="es-ES" sz="1650" noProof="0" dirty="0"/>
              <a:t>/Falso)</a:t>
            </a:r>
          </a:p>
          <a:p>
            <a:pPr marL="457200" lvl="0" indent="0" algn="l" rtl="0">
              <a:lnSpc>
                <a:spcPct val="140000"/>
              </a:lnSpc>
              <a:spcBef>
                <a:spcPts val="800"/>
              </a:spcBef>
              <a:spcAft>
                <a:spcPts val="0"/>
              </a:spcAft>
              <a:buSzPct val="117936"/>
              <a:buNone/>
            </a:pPr>
            <a:endParaRPr lang="es-ES" sz="1650" noProof="0" dirty="0"/>
          </a:p>
          <a:p>
            <a:pPr marL="0" lvl="0" indent="0" algn="l" rtl="0">
              <a:lnSpc>
                <a:spcPct val="140000"/>
              </a:lnSpc>
              <a:spcBef>
                <a:spcPts val="800"/>
              </a:spcBef>
              <a:spcAft>
                <a:spcPts val="0"/>
              </a:spcAft>
              <a:buSzPct val="117936"/>
              <a:buNone/>
            </a:pPr>
            <a:r>
              <a:rPr lang="es-ES" sz="1650" noProof="0" dirty="0"/>
              <a:t>8. El VPH solo provoca cáncer de útero, por lo que no afecta a los hombres. (Verdadero/</a:t>
            </a:r>
            <a:r>
              <a:rPr lang="es-ES" sz="1650" b="1" noProof="0" dirty="0"/>
              <a:t>Falso</a:t>
            </a:r>
            <a:r>
              <a:rPr lang="es-ES" sz="1650" noProof="0" dirty="0"/>
              <a:t>)</a:t>
            </a:r>
          </a:p>
          <a:p>
            <a:pPr marL="457200" lvl="0" indent="0" algn="l" rtl="0">
              <a:lnSpc>
                <a:spcPct val="140000"/>
              </a:lnSpc>
              <a:spcBef>
                <a:spcPts val="800"/>
              </a:spcBef>
              <a:spcAft>
                <a:spcPts val="0"/>
              </a:spcAft>
              <a:buSzPct val="117936"/>
              <a:buNone/>
            </a:pPr>
            <a:endParaRPr lang="es-ES" sz="1650" noProof="0" dirty="0"/>
          </a:p>
          <a:p>
            <a:pPr marL="0" lvl="0" indent="0" algn="l" rtl="0">
              <a:lnSpc>
                <a:spcPct val="140000"/>
              </a:lnSpc>
              <a:spcBef>
                <a:spcPts val="800"/>
              </a:spcBef>
              <a:spcAft>
                <a:spcPts val="0"/>
              </a:spcAft>
              <a:buSzPct val="117936"/>
              <a:buNone/>
            </a:pPr>
            <a:r>
              <a:rPr lang="es-ES" sz="1650" noProof="0" dirty="0"/>
              <a:t>9. ¿Por qué razón la gripe (influenza) se transmite de forma más rápida en las cárceles?</a:t>
            </a:r>
          </a:p>
          <a:p>
            <a:pPr marL="914400" lvl="1" indent="-325531" algn="l" rtl="0">
              <a:lnSpc>
                <a:spcPct val="140000"/>
              </a:lnSpc>
              <a:spcBef>
                <a:spcPts val="800"/>
              </a:spcBef>
              <a:spcAft>
                <a:spcPts val="0"/>
              </a:spcAft>
              <a:buSzPct val="100000"/>
              <a:buAutoNum type="alphaLcPeriod"/>
            </a:pPr>
            <a:r>
              <a:rPr lang="es-ES" sz="1650" noProof="0" dirty="0"/>
              <a:t>Porque gran parte de la población reclusa son hombres.</a:t>
            </a:r>
          </a:p>
          <a:p>
            <a:pPr marL="914400" lvl="1" indent="-325531" algn="l" rtl="0">
              <a:lnSpc>
                <a:spcPct val="140000"/>
              </a:lnSpc>
              <a:spcBef>
                <a:spcPts val="0"/>
              </a:spcBef>
              <a:spcAft>
                <a:spcPts val="0"/>
              </a:spcAft>
              <a:buSzPct val="100000"/>
              <a:buAutoNum type="alphaLcPeriod"/>
            </a:pPr>
            <a:r>
              <a:rPr lang="es-ES" sz="1650" b="1" noProof="0" dirty="0"/>
              <a:t>Porque las personas reclusas conviven en espacios reducidos, a menudo compartiendo celdas con escasa circulación del aire (ventilación). </a:t>
            </a:r>
          </a:p>
          <a:p>
            <a:pPr marL="914400" lvl="1" indent="-325531" algn="l" rtl="0">
              <a:lnSpc>
                <a:spcPct val="140000"/>
              </a:lnSpc>
              <a:spcBef>
                <a:spcPts val="0"/>
              </a:spcBef>
              <a:spcAft>
                <a:spcPts val="0"/>
              </a:spcAft>
              <a:buSzPct val="100000"/>
              <a:buAutoNum type="alphaLcPeriod"/>
            </a:pPr>
            <a:r>
              <a:rPr lang="es-ES" sz="1650" noProof="0" dirty="0"/>
              <a:t>Porque generalmente en las cárceles hace frío. </a:t>
            </a:r>
          </a:p>
          <a:p>
            <a:pPr marL="457200" lvl="0" indent="0" algn="l" rtl="0">
              <a:lnSpc>
                <a:spcPct val="140000"/>
              </a:lnSpc>
              <a:spcBef>
                <a:spcPts val="800"/>
              </a:spcBef>
              <a:spcAft>
                <a:spcPts val="800"/>
              </a:spcAft>
              <a:buSzPct val="117936"/>
              <a:buNone/>
            </a:pPr>
            <a:endParaRPr lang="es-ES" sz="1650" noProof="0" dirty="0"/>
          </a:p>
        </p:txBody>
      </p:sp>
      <p:sp>
        <p:nvSpPr>
          <p:cNvPr id="813" name="Google Shape;813;p80"/>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17"/>
        <p:cNvGrpSpPr/>
        <p:nvPr/>
      </p:nvGrpSpPr>
      <p:grpSpPr>
        <a:xfrm>
          <a:off x="0" y="0"/>
          <a:ext cx="0" cy="0"/>
          <a:chOff x="0" y="0"/>
          <a:chExt cx="0" cy="0"/>
        </a:xfrm>
      </p:grpSpPr>
      <p:sp>
        <p:nvSpPr>
          <p:cNvPr id="818" name="Google Shape;818;p8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Evaluación: cuestionario final</a:t>
            </a:r>
          </a:p>
        </p:txBody>
      </p:sp>
      <p:sp>
        <p:nvSpPr>
          <p:cNvPr id="819" name="Google Shape;819;p81"/>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lnSpc>
                <a:spcPct val="140000"/>
              </a:lnSpc>
              <a:spcBef>
                <a:spcPts val="0"/>
              </a:spcBef>
              <a:spcAft>
                <a:spcPts val="0"/>
              </a:spcAft>
              <a:buSzPct val="128342"/>
              <a:buNone/>
            </a:pPr>
            <a:r>
              <a:rPr lang="es-ES" sz="1650" noProof="0" dirty="0"/>
              <a:t>10. Las embarazadas pueden protegerse a sí mismas y a su bebé de las enfermedades vacunándose. (</a:t>
            </a:r>
            <a:r>
              <a:rPr lang="es-ES" sz="1650" b="1" noProof="0" dirty="0"/>
              <a:t>Verdadero</a:t>
            </a:r>
            <a:r>
              <a:rPr lang="es-ES" sz="1650" noProof="0" dirty="0"/>
              <a:t>/Falso)</a:t>
            </a:r>
          </a:p>
          <a:p>
            <a:pPr marL="0" lvl="0" indent="0" algn="l" rtl="0">
              <a:lnSpc>
                <a:spcPct val="140000"/>
              </a:lnSpc>
              <a:spcBef>
                <a:spcPts val="0"/>
              </a:spcBef>
              <a:spcAft>
                <a:spcPts val="0"/>
              </a:spcAft>
              <a:buSzPct val="128342"/>
              <a:buNone/>
            </a:pPr>
            <a:endParaRPr lang="es-ES" sz="1650" noProof="0" dirty="0"/>
          </a:p>
          <a:p>
            <a:pPr marL="0" lvl="0" indent="0" algn="l" rtl="0">
              <a:lnSpc>
                <a:spcPct val="140000"/>
              </a:lnSpc>
              <a:spcBef>
                <a:spcPts val="800"/>
              </a:spcBef>
              <a:spcAft>
                <a:spcPts val="0"/>
              </a:spcAft>
              <a:buSzPct val="128342"/>
              <a:buNone/>
            </a:pPr>
            <a:r>
              <a:rPr lang="es-ES" sz="1650" noProof="0" dirty="0"/>
              <a:t>11. ¿Cuáles de las siguientes son estrategias eficaces de comunicación a la hora de hablar sobre vacunas?</a:t>
            </a:r>
          </a:p>
          <a:p>
            <a:pPr marL="914400" lvl="1" indent="-317689" algn="l" rtl="0">
              <a:lnSpc>
                <a:spcPct val="140000"/>
              </a:lnSpc>
              <a:spcBef>
                <a:spcPts val="800"/>
              </a:spcBef>
              <a:spcAft>
                <a:spcPts val="0"/>
              </a:spcAft>
              <a:buSzPct val="100000"/>
              <a:buAutoNum type="alphaLcPeriod"/>
            </a:pPr>
            <a:r>
              <a:rPr lang="es-ES" sz="1650" noProof="0" dirty="0"/>
              <a:t>Utilizar términos inclusivos (“nosotros” en lugar de “tú/usted”)</a:t>
            </a:r>
          </a:p>
          <a:p>
            <a:pPr marL="914400" lvl="1" indent="-317689" algn="l" rtl="0">
              <a:lnSpc>
                <a:spcPct val="140000"/>
              </a:lnSpc>
              <a:spcBef>
                <a:spcPts val="0"/>
              </a:spcBef>
              <a:spcAft>
                <a:spcPts val="0"/>
              </a:spcAft>
              <a:buSzPct val="100000"/>
              <a:buAutoNum type="alphaLcPeriod"/>
            </a:pPr>
            <a:r>
              <a:rPr lang="es-ES" sz="1650" noProof="0" dirty="0"/>
              <a:t>Mantener un mensaje clave sencillo</a:t>
            </a:r>
          </a:p>
          <a:p>
            <a:pPr marL="914400" lvl="1" indent="-317689" algn="l" rtl="0">
              <a:lnSpc>
                <a:spcPct val="140000"/>
              </a:lnSpc>
              <a:spcBef>
                <a:spcPts val="0"/>
              </a:spcBef>
              <a:spcAft>
                <a:spcPts val="0"/>
              </a:spcAft>
              <a:buSzPct val="100000"/>
              <a:buAutoNum type="alphaLcPeriod"/>
            </a:pPr>
            <a:r>
              <a:rPr lang="es-ES" sz="1650" noProof="0" dirty="0"/>
              <a:t>Decir la verdad</a:t>
            </a:r>
          </a:p>
          <a:p>
            <a:pPr marL="914400" lvl="1" indent="-317689" algn="l" rtl="0">
              <a:lnSpc>
                <a:spcPct val="140000"/>
              </a:lnSpc>
              <a:spcBef>
                <a:spcPts val="0"/>
              </a:spcBef>
              <a:spcAft>
                <a:spcPts val="0"/>
              </a:spcAft>
              <a:buSzPct val="100000"/>
              <a:buAutoNum type="alphaLcPeriod"/>
            </a:pPr>
            <a:r>
              <a:rPr lang="es-ES" sz="1650" noProof="0" dirty="0"/>
              <a:t>No repetir mitos sobre las vacunas</a:t>
            </a:r>
          </a:p>
          <a:p>
            <a:pPr marL="914400" lvl="1" indent="-317689" algn="l" rtl="0">
              <a:lnSpc>
                <a:spcPct val="140000"/>
              </a:lnSpc>
              <a:spcBef>
                <a:spcPts val="0"/>
              </a:spcBef>
              <a:spcAft>
                <a:spcPts val="0"/>
              </a:spcAft>
              <a:buSzPct val="100000"/>
              <a:buAutoNum type="alphaLcPeriod"/>
            </a:pPr>
            <a:r>
              <a:rPr lang="es-ES" sz="1650" b="1" noProof="0" dirty="0"/>
              <a:t>Todas las anteriores</a:t>
            </a:r>
          </a:p>
          <a:p>
            <a:pPr marL="596711" lvl="1" indent="0" algn="l" rtl="0">
              <a:lnSpc>
                <a:spcPct val="140000"/>
              </a:lnSpc>
              <a:spcBef>
                <a:spcPts val="0"/>
              </a:spcBef>
              <a:spcAft>
                <a:spcPts val="0"/>
              </a:spcAft>
              <a:buSzPct val="100000"/>
              <a:buNone/>
            </a:pPr>
            <a:endParaRPr lang="es-ES" sz="1650" b="1" noProof="0" dirty="0"/>
          </a:p>
          <a:p>
            <a:pPr marL="0" lvl="0" indent="0" algn="l" rtl="0">
              <a:lnSpc>
                <a:spcPct val="140000"/>
              </a:lnSpc>
              <a:spcBef>
                <a:spcPts val="800"/>
              </a:spcBef>
              <a:spcAft>
                <a:spcPts val="800"/>
              </a:spcAft>
              <a:buSzPct val="128342"/>
              <a:buNone/>
            </a:pPr>
            <a:r>
              <a:rPr lang="es-ES" sz="1650" noProof="0" dirty="0"/>
              <a:t>12. Las personas reclusas pueden percibir los efectos secundarios de las vacunas como más peligrosos de lo que son, o creer que las enfermedades son menos peligrosas de lo que realmente son. (</a:t>
            </a:r>
            <a:r>
              <a:rPr lang="es-ES" sz="1650" b="1" noProof="0" dirty="0"/>
              <a:t>Verdadero</a:t>
            </a:r>
            <a:r>
              <a:rPr lang="es-ES" sz="1650" noProof="0" dirty="0"/>
              <a:t>/Falso)</a:t>
            </a:r>
          </a:p>
        </p:txBody>
      </p:sp>
      <p:sp>
        <p:nvSpPr>
          <p:cNvPr id="820" name="Google Shape;820;p81"/>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24"/>
        <p:cNvGrpSpPr/>
        <p:nvPr/>
      </p:nvGrpSpPr>
      <p:grpSpPr>
        <a:xfrm>
          <a:off x="0" y="0"/>
          <a:ext cx="0" cy="0"/>
          <a:chOff x="0" y="0"/>
          <a:chExt cx="0" cy="0"/>
        </a:xfrm>
      </p:grpSpPr>
      <p:sp>
        <p:nvSpPr>
          <p:cNvPr id="825" name="Google Shape;825;p8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Evaluación: cuestionario final</a:t>
            </a:r>
          </a:p>
        </p:txBody>
      </p:sp>
      <p:sp>
        <p:nvSpPr>
          <p:cNvPr id="826" name="Google Shape;826;p82"/>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40000"/>
              </a:lnSpc>
              <a:spcBef>
                <a:spcPts val="0"/>
              </a:spcBef>
              <a:spcAft>
                <a:spcPts val="0"/>
              </a:spcAft>
              <a:buSzPts val="1800"/>
              <a:buNone/>
            </a:pPr>
            <a:r>
              <a:rPr lang="es-ES" sz="1650" noProof="0" dirty="0"/>
              <a:t>13. Cuando las personas manifiestan desconfianza ante las autoridades o los gobiernos, es importante…</a:t>
            </a:r>
          </a:p>
          <a:p>
            <a:pPr marL="914400" lvl="1" indent="-333375" algn="l" rtl="0">
              <a:lnSpc>
                <a:spcPct val="140000"/>
              </a:lnSpc>
              <a:spcBef>
                <a:spcPts val="800"/>
              </a:spcBef>
              <a:spcAft>
                <a:spcPts val="0"/>
              </a:spcAft>
              <a:buSzPts val="1650"/>
              <a:buAutoNum type="alphaLcPeriod"/>
            </a:pPr>
            <a:r>
              <a:rPr lang="es-ES" sz="1650" b="1" noProof="0" dirty="0"/>
              <a:t>Mostrarse tranquilizador y abierto a escuchar su opinión</a:t>
            </a:r>
          </a:p>
          <a:p>
            <a:pPr marL="914400" lvl="1" indent="-333375" algn="l" rtl="0">
              <a:lnSpc>
                <a:spcPct val="140000"/>
              </a:lnSpc>
              <a:spcBef>
                <a:spcPts val="0"/>
              </a:spcBef>
              <a:spcAft>
                <a:spcPts val="0"/>
              </a:spcAft>
              <a:buSzPts val="1650"/>
              <a:buAutoNum type="alphaLcPeriod"/>
            </a:pPr>
            <a:r>
              <a:rPr lang="es-ES" sz="1650" noProof="0" dirty="0"/>
              <a:t>Decirlas que se equivocan</a:t>
            </a:r>
          </a:p>
          <a:p>
            <a:pPr marL="914400" lvl="1" indent="-333375" algn="l" rtl="0">
              <a:lnSpc>
                <a:spcPct val="140000"/>
              </a:lnSpc>
              <a:spcBef>
                <a:spcPts val="0"/>
              </a:spcBef>
              <a:spcAft>
                <a:spcPts val="0"/>
              </a:spcAft>
              <a:buSzPts val="1650"/>
              <a:buAutoNum type="alphaLcPeriod"/>
            </a:pPr>
            <a:r>
              <a:rPr lang="es-ES" sz="1650" noProof="0" dirty="0"/>
              <a:t>Ignorarlas</a:t>
            </a:r>
          </a:p>
          <a:p>
            <a:pPr marL="581025" lvl="1" indent="0" algn="l" rtl="0">
              <a:lnSpc>
                <a:spcPct val="140000"/>
              </a:lnSpc>
              <a:spcBef>
                <a:spcPts val="0"/>
              </a:spcBef>
              <a:spcAft>
                <a:spcPts val="0"/>
              </a:spcAft>
              <a:buSzPts val="1650"/>
              <a:buNone/>
            </a:pPr>
            <a:endParaRPr lang="es-ES" sz="1650" noProof="0" dirty="0"/>
          </a:p>
          <a:p>
            <a:pPr marL="0" lvl="0" indent="0" algn="l" rtl="0">
              <a:lnSpc>
                <a:spcPct val="140000"/>
              </a:lnSpc>
              <a:spcBef>
                <a:spcPts val="800"/>
              </a:spcBef>
              <a:spcAft>
                <a:spcPts val="0"/>
              </a:spcAft>
              <a:buSzPts val="1800"/>
              <a:buNone/>
            </a:pPr>
            <a:r>
              <a:rPr lang="es-ES" sz="1650" noProof="0" dirty="0"/>
              <a:t>14. Las teorías de la conspiración son, en general, populares cuando…</a:t>
            </a:r>
          </a:p>
          <a:p>
            <a:pPr marL="914400" lvl="0" indent="-333375" algn="l" rtl="0">
              <a:lnSpc>
                <a:spcPct val="140000"/>
              </a:lnSpc>
              <a:spcBef>
                <a:spcPts val="800"/>
              </a:spcBef>
              <a:spcAft>
                <a:spcPts val="0"/>
              </a:spcAft>
              <a:buSzPts val="1650"/>
              <a:buAutoNum type="alphaLcPeriod"/>
            </a:pPr>
            <a:r>
              <a:rPr lang="es-ES" sz="1650" noProof="0" dirty="0"/>
              <a:t>La gente es feliz</a:t>
            </a:r>
          </a:p>
          <a:p>
            <a:pPr marL="914400" lvl="0" indent="-333375" algn="l" rtl="0">
              <a:lnSpc>
                <a:spcPct val="140000"/>
              </a:lnSpc>
              <a:spcBef>
                <a:spcPts val="0"/>
              </a:spcBef>
              <a:spcAft>
                <a:spcPts val="0"/>
              </a:spcAft>
              <a:buSzPts val="1650"/>
              <a:buAutoNum type="alphaLcPeriod"/>
            </a:pPr>
            <a:r>
              <a:rPr lang="es-ES" sz="1650" b="1" noProof="0" dirty="0"/>
              <a:t>La gente tiene miedo de perder el control de la situación</a:t>
            </a:r>
          </a:p>
          <a:p>
            <a:pPr marL="914400" lvl="0" indent="-333375" algn="l" rtl="0">
              <a:lnSpc>
                <a:spcPct val="140000"/>
              </a:lnSpc>
              <a:spcBef>
                <a:spcPts val="0"/>
              </a:spcBef>
              <a:spcAft>
                <a:spcPts val="0"/>
              </a:spcAft>
              <a:buSzPts val="1650"/>
              <a:buAutoNum type="alphaLcPeriod"/>
            </a:pPr>
            <a:r>
              <a:rPr lang="es-ES" sz="1650" noProof="0" dirty="0"/>
              <a:t>La gente navega mucho por internet</a:t>
            </a:r>
          </a:p>
          <a:p>
            <a:pPr marL="0" lvl="0" indent="0" algn="l" rtl="0">
              <a:lnSpc>
                <a:spcPct val="140000"/>
              </a:lnSpc>
              <a:spcBef>
                <a:spcPts val="800"/>
              </a:spcBef>
              <a:spcAft>
                <a:spcPts val="800"/>
              </a:spcAft>
              <a:buSzPts val="1800"/>
              <a:buNone/>
            </a:pPr>
            <a:endParaRPr lang="es-ES" sz="1650" noProof="0" dirty="0"/>
          </a:p>
        </p:txBody>
      </p:sp>
      <p:sp>
        <p:nvSpPr>
          <p:cNvPr id="827" name="Google Shape;827;p82"/>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31"/>
        <p:cNvGrpSpPr/>
        <p:nvPr/>
      </p:nvGrpSpPr>
      <p:grpSpPr>
        <a:xfrm>
          <a:off x="0" y="0"/>
          <a:ext cx="0" cy="0"/>
          <a:chOff x="0" y="0"/>
          <a:chExt cx="0" cy="0"/>
        </a:xfrm>
      </p:grpSpPr>
      <p:sp>
        <p:nvSpPr>
          <p:cNvPr id="832" name="Google Shape;832;p8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Evaluación: grupo de debate</a:t>
            </a:r>
          </a:p>
        </p:txBody>
      </p:sp>
      <p:sp>
        <p:nvSpPr>
          <p:cNvPr id="833" name="Google Shape;833;p83"/>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s-ES" sz="1650" noProof="0" dirty="0"/>
              <a:t>Organice un grupo de debate con otros miembros del personal de su prisión, entre los que esté un miembro del personal sanitario. Comenten las preguntas que puedan tener sobre vacunas y enfermedades en las prisiones, y sobre qué estrategias de comunicación consideran más efectivas y pueden poner en marcha en su centro penitenciario. ¿Son altos los niveles de vacunación en su centro penitenciario? En caso contrario, ¿cómo podrían trabajar juntos para mejorarlos? </a:t>
            </a:r>
          </a:p>
          <a:p>
            <a:pPr marL="0" lvl="0" indent="0" algn="l" rtl="0">
              <a:lnSpc>
                <a:spcPct val="140000"/>
              </a:lnSpc>
              <a:spcBef>
                <a:spcPts val="800"/>
              </a:spcBef>
              <a:spcAft>
                <a:spcPts val="800"/>
              </a:spcAft>
              <a:buSzPts val="1800"/>
              <a:buNone/>
            </a:pPr>
            <a:endParaRPr lang="es-ES" sz="1650" noProof="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40"/>
        <p:cNvGrpSpPr/>
        <p:nvPr/>
      </p:nvGrpSpPr>
      <p:grpSpPr>
        <a:xfrm>
          <a:off x="0" y="0"/>
          <a:ext cx="0" cy="0"/>
          <a:chOff x="0" y="0"/>
          <a:chExt cx="0" cy="0"/>
        </a:xfrm>
      </p:grpSpPr>
      <p:sp>
        <p:nvSpPr>
          <p:cNvPr id="141" name="Google Shape;141;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Cuestionario de evaluación de conocimientos</a:t>
            </a:r>
          </a:p>
        </p:txBody>
      </p:sp>
      <p:sp>
        <p:nvSpPr>
          <p:cNvPr id="142" name="Google Shape;142;p12"/>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0000" lnSpcReduction="20000"/>
          </a:bodyPr>
          <a:lstStyle/>
          <a:p>
            <a:pPr marL="498158" lvl="0" algn="l" rtl="0">
              <a:lnSpc>
                <a:spcPct val="140000"/>
              </a:lnSpc>
              <a:spcBef>
                <a:spcPts val="0"/>
              </a:spcBef>
              <a:spcAft>
                <a:spcPts val="0"/>
              </a:spcAft>
              <a:buSzPct val="100000"/>
              <a:buFont typeface="+mj-lt"/>
              <a:buAutoNum type="arabicPeriod"/>
            </a:pPr>
            <a:r>
              <a:rPr lang="es-ES" sz="1650" noProof="0" dirty="0"/>
              <a:t>¿Cuál de los siguientes factores hace que las personas internas de un centro penitenciario sean más vulnerables a las enfermedades infecciosas </a:t>
            </a:r>
            <a:r>
              <a:rPr lang="es-ES" sz="1650" b="1" noProof="0" dirty="0"/>
              <a:t>antes </a:t>
            </a:r>
            <a:r>
              <a:rPr lang="es-ES" sz="1650" noProof="0" dirty="0"/>
              <a:t>de su ingreso en prisión?</a:t>
            </a:r>
          </a:p>
          <a:p>
            <a:pPr marL="955358" lvl="1" indent="-342900">
              <a:lnSpc>
                <a:spcPct val="140000"/>
              </a:lnSpc>
              <a:buSzPct val="100000"/>
              <a:buFont typeface="+mj-lt"/>
              <a:buAutoNum type="arabicPeriod"/>
            </a:pPr>
            <a:r>
              <a:rPr lang="es-ES" sz="1650" noProof="0" dirty="0"/>
              <a:t>El uso compartido de agujas o el uso de agujas sin higienizar</a:t>
            </a:r>
          </a:p>
          <a:p>
            <a:pPr marL="955358" lvl="1" indent="-342900">
              <a:lnSpc>
                <a:spcPct val="140000"/>
              </a:lnSpc>
              <a:buSzPct val="100000"/>
              <a:buFont typeface="+mj-lt"/>
              <a:buAutoNum type="arabicPeriod"/>
            </a:pPr>
            <a:r>
              <a:rPr lang="es-ES" sz="1650" noProof="0" dirty="0"/>
              <a:t>Una mayor prevalencia de la indigencia</a:t>
            </a:r>
          </a:p>
          <a:p>
            <a:pPr marL="955358" lvl="1" indent="-342900">
              <a:lnSpc>
                <a:spcPct val="140000"/>
              </a:lnSpc>
              <a:buSzPct val="100000"/>
              <a:buFont typeface="+mj-lt"/>
              <a:buAutoNum type="arabicPeriod"/>
            </a:pPr>
            <a:r>
              <a:rPr lang="es-ES" sz="1650" noProof="0" dirty="0"/>
              <a:t>El acceso limitado a la educación sanitaria</a:t>
            </a:r>
          </a:p>
          <a:p>
            <a:pPr marL="955358" lvl="1" indent="-342900">
              <a:lnSpc>
                <a:spcPct val="140000"/>
              </a:lnSpc>
              <a:buSzPct val="100000"/>
              <a:buFont typeface="+mj-lt"/>
              <a:buAutoNum type="arabicPeriod"/>
            </a:pPr>
            <a:r>
              <a:rPr lang="es-ES" sz="1650" b="1" noProof="0" dirty="0"/>
              <a:t>Todas las anteriores</a:t>
            </a:r>
          </a:p>
          <a:p>
            <a:pPr marL="498158" lvl="0" algn="l" rtl="0">
              <a:lnSpc>
                <a:spcPct val="140000"/>
              </a:lnSpc>
              <a:spcBef>
                <a:spcPts val="0"/>
              </a:spcBef>
              <a:spcAft>
                <a:spcPts val="0"/>
              </a:spcAft>
              <a:buSzPct val="100000"/>
              <a:buFont typeface="+mj-lt"/>
              <a:buAutoNum type="arabicPeriod"/>
            </a:pPr>
            <a:endParaRPr lang="es-ES" sz="1650" noProof="0" dirty="0"/>
          </a:p>
          <a:p>
            <a:pPr marL="498158" lvl="0" algn="l" rtl="0">
              <a:lnSpc>
                <a:spcPct val="140000"/>
              </a:lnSpc>
              <a:spcBef>
                <a:spcPts val="0"/>
              </a:spcBef>
              <a:spcAft>
                <a:spcPts val="0"/>
              </a:spcAft>
              <a:buSzPct val="100000"/>
              <a:buFont typeface="+mj-lt"/>
              <a:buAutoNum type="arabicPeriod"/>
            </a:pPr>
            <a:endParaRPr lang="es-ES" sz="1650" noProof="0" dirty="0"/>
          </a:p>
          <a:p>
            <a:pPr marL="498158">
              <a:lnSpc>
                <a:spcPct val="140000"/>
              </a:lnSpc>
              <a:buSzPct val="100000"/>
              <a:buFont typeface="+mj-lt"/>
              <a:buAutoNum type="arabicPeriod"/>
            </a:pPr>
            <a:r>
              <a:rPr lang="es-ES" sz="1650" noProof="0" dirty="0"/>
              <a:t>Enumere algunas de las </a:t>
            </a:r>
            <a:r>
              <a:rPr lang="es-ES" sz="1650" b="1" noProof="0" dirty="0"/>
              <a:t>condiciones de vida en la prisión </a:t>
            </a:r>
            <a:r>
              <a:rPr lang="es-ES" sz="1650" noProof="0" dirty="0"/>
              <a:t>que pueden hacer que las personas sean más vulnerables a las enfermedades infecciosas. </a:t>
            </a:r>
            <a:r>
              <a:rPr lang="es-ES" sz="1650" b="1" noProof="0" dirty="0"/>
              <a:t>[Respuesta abierta]</a:t>
            </a:r>
          </a:p>
          <a:p>
            <a:pPr marL="498158">
              <a:lnSpc>
                <a:spcPct val="140000"/>
              </a:lnSpc>
              <a:buSzPct val="100000"/>
              <a:buFont typeface="+mj-lt"/>
              <a:buAutoNum type="arabicPeriod"/>
            </a:pPr>
            <a:endParaRPr lang="es-ES" sz="1650" b="1" noProof="0" dirty="0"/>
          </a:p>
          <a:p>
            <a:pPr marL="498158">
              <a:lnSpc>
                <a:spcPct val="140000"/>
              </a:lnSpc>
              <a:buSzPct val="100000"/>
              <a:buFont typeface="+mj-lt"/>
              <a:buAutoNum type="arabicPeriod"/>
            </a:pPr>
            <a:r>
              <a:rPr lang="es-ES" sz="1650" noProof="0" dirty="0"/>
              <a:t>¿Qué enfermedad concreta es más fácil de transmitir mediante el uso de agujas compartidas o sin higienizar (como jeringuillas para administrar drogas o agujas para tatuajes, por ejemplo)? </a:t>
            </a:r>
          </a:p>
          <a:p>
            <a:pPr marL="914400" lvl="1" indent="-301942" algn="l" rtl="0">
              <a:lnSpc>
                <a:spcPct val="140000"/>
              </a:lnSpc>
              <a:spcBef>
                <a:spcPts val="0"/>
              </a:spcBef>
              <a:spcAft>
                <a:spcPts val="0"/>
              </a:spcAft>
              <a:buSzPct val="100000"/>
              <a:buAutoNum type="alphaLcPeriod"/>
            </a:pPr>
            <a:r>
              <a:rPr lang="es-ES" sz="1650" b="1" noProof="0" dirty="0"/>
              <a:t>Hepatitis B</a:t>
            </a:r>
          </a:p>
          <a:p>
            <a:pPr marL="914400" lvl="1" indent="-301942" algn="l" rtl="0">
              <a:lnSpc>
                <a:spcPct val="140000"/>
              </a:lnSpc>
              <a:spcBef>
                <a:spcPts val="0"/>
              </a:spcBef>
              <a:spcAft>
                <a:spcPts val="0"/>
              </a:spcAft>
              <a:buSzPct val="100000"/>
              <a:buAutoNum type="alphaLcPeriod"/>
            </a:pPr>
            <a:r>
              <a:rPr lang="es-ES" sz="1650" noProof="0" dirty="0"/>
              <a:t>Gripe (influenza)</a:t>
            </a:r>
          </a:p>
          <a:p>
            <a:pPr marL="914400" lvl="1" indent="-301942" algn="l" rtl="0">
              <a:lnSpc>
                <a:spcPct val="140000"/>
              </a:lnSpc>
              <a:spcBef>
                <a:spcPts val="0"/>
              </a:spcBef>
              <a:spcAft>
                <a:spcPts val="0"/>
              </a:spcAft>
              <a:buSzPct val="100000"/>
              <a:buAutoNum type="alphaLcPeriod"/>
            </a:pPr>
            <a:r>
              <a:rPr lang="es-ES" sz="1650" noProof="0" dirty="0"/>
              <a:t>COVID-19</a:t>
            </a:r>
          </a:p>
        </p:txBody>
      </p:sp>
      <p:sp>
        <p:nvSpPr>
          <p:cNvPr id="143" name="Google Shape;143;p12"/>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37"/>
        <p:cNvGrpSpPr/>
        <p:nvPr/>
      </p:nvGrpSpPr>
      <p:grpSpPr>
        <a:xfrm>
          <a:off x="0" y="0"/>
          <a:ext cx="0" cy="0"/>
          <a:chOff x="0" y="0"/>
          <a:chExt cx="0" cy="0"/>
        </a:xfrm>
      </p:grpSpPr>
      <p:sp>
        <p:nvSpPr>
          <p:cNvPr id="838" name="Google Shape;838;p8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Evaluación: ejercicio de reflexión</a:t>
            </a:r>
          </a:p>
        </p:txBody>
      </p:sp>
      <p:sp>
        <p:nvSpPr>
          <p:cNvPr id="839" name="Google Shape;839;p84"/>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s-ES" sz="1650" noProof="0" dirty="0"/>
              <a:t>¿Qué cree que ha aprendido de este curso? ¿Qué desconocía antes y qué le ha sorprendido? ¿Le gustaría saber más sobre la vacunación en los centros penitenciarios, o en general?</a:t>
            </a:r>
            <a:r>
              <a:rPr lang="es-ES" sz="1650" b="1" noProof="0" dirty="0"/>
              <a:t> [Respuesta abierta]</a:t>
            </a:r>
          </a:p>
          <a:p>
            <a:pPr marL="0" lvl="0" indent="0" algn="l" rtl="0">
              <a:lnSpc>
                <a:spcPct val="140000"/>
              </a:lnSpc>
              <a:spcBef>
                <a:spcPts val="800"/>
              </a:spcBef>
              <a:spcAft>
                <a:spcPts val="800"/>
              </a:spcAft>
              <a:buSzPts val="1800"/>
              <a:buNone/>
            </a:pPr>
            <a:endParaRPr lang="es-ES" sz="1650" noProof="0" dirty="0"/>
          </a:p>
        </p:txBody>
      </p:sp>
      <p:sp>
        <p:nvSpPr>
          <p:cNvPr id="840" name="Google Shape;840;p84"/>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10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44"/>
        <p:cNvGrpSpPr/>
        <p:nvPr/>
      </p:nvGrpSpPr>
      <p:grpSpPr>
        <a:xfrm>
          <a:off x="0" y="0"/>
          <a:ext cx="0" cy="0"/>
          <a:chOff x="0" y="0"/>
          <a:chExt cx="0" cy="0"/>
        </a:xfrm>
      </p:grpSpPr>
      <p:sp>
        <p:nvSpPr>
          <p:cNvPr id="845" name="Google Shape;845;p8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Evaluación: cuestionario final (respuestas)</a:t>
            </a:r>
          </a:p>
        </p:txBody>
      </p:sp>
      <p:sp>
        <p:nvSpPr>
          <p:cNvPr id="846" name="Google Shape;846;p85"/>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lnSpcReduction="10000"/>
          </a:bodyPr>
          <a:lstStyle/>
          <a:p>
            <a:pPr marL="457200" lvl="0" indent="-309847" algn="l" rtl="0">
              <a:lnSpc>
                <a:spcPct val="140000"/>
              </a:lnSpc>
              <a:spcBef>
                <a:spcPts val="0"/>
              </a:spcBef>
              <a:spcAft>
                <a:spcPts val="0"/>
              </a:spcAft>
              <a:buSzPct val="100000"/>
              <a:buAutoNum type="arabicPeriod"/>
            </a:pPr>
            <a:r>
              <a:rPr lang="es-ES" sz="1100" b="1" noProof="0" dirty="0"/>
              <a:t>Todas las anteriores. </a:t>
            </a:r>
            <a:r>
              <a:rPr lang="es-ES" sz="1100" noProof="0" dirty="0"/>
              <a:t>El uso de agujas compartidas o sin limpiar, la indigencia y el acceso limitado a la educación sanitaria son circunstancias más frecuentes entre las personas reclusas antes de su ingreso en prisión, aunque esto no significa que todas las personas reclusas hayan vivido estas experiencias antes de entrar en la cárcel. Existen otros factores previos a su ingreso en prisión que pueden hacer que las personas reclusas resulten más vulnerables a las enfermedades infecciosas, entre otros su acceso limitado a los servicios sanitarios, la práctica del sexo sin protección, una higiene deficiente (vinculada a la indigencia), el consumo de drogas adulteradas o problemas de salud latentes.</a:t>
            </a:r>
          </a:p>
          <a:p>
            <a:pPr marL="147353" lvl="0" indent="0" algn="l" rtl="0">
              <a:lnSpc>
                <a:spcPct val="140000"/>
              </a:lnSpc>
              <a:spcBef>
                <a:spcPts val="0"/>
              </a:spcBef>
              <a:spcAft>
                <a:spcPts val="0"/>
              </a:spcAft>
              <a:buSzPct val="100000"/>
              <a:buNone/>
            </a:pPr>
            <a:endParaRPr lang="es-ES" sz="1100" noProof="0" dirty="0"/>
          </a:p>
          <a:p>
            <a:pPr marL="449263" lvl="0" indent="-303213" algn="l" rtl="0">
              <a:lnSpc>
                <a:spcPct val="140000"/>
              </a:lnSpc>
              <a:spcBef>
                <a:spcPts val="800"/>
              </a:spcBef>
              <a:spcAft>
                <a:spcPts val="0"/>
              </a:spcAft>
              <a:buSzPct val="100000"/>
              <a:buAutoNum type="arabicPeriod" startAt="2"/>
            </a:pPr>
            <a:r>
              <a:rPr lang="es-ES" sz="1100" noProof="0" dirty="0"/>
              <a:t>La ventilación deficiente (circulación del aire), la masificación, el uso compartido de celdas, duchas y aseos, el consumo </a:t>
            </a:r>
            <a:r>
              <a:rPr lang="es-ES" sz="1100" dirty="0"/>
              <a:t>   </a:t>
            </a:r>
            <a:r>
              <a:rPr lang="es-ES" sz="1100" noProof="0" dirty="0"/>
              <a:t>de drogas adulteradas, la alta rotación de personas, las prácticas sexuales sin protección, el acceso limitado a la atención sanitaria, el acceso limitado a una educación sanitaria, el uso de agujas compartidas o sin limpiar, o una higiene deficiente, hacen que las enfermedades infecciosas resulten más probables en las prisiones.</a:t>
            </a:r>
          </a:p>
          <a:p>
            <a:pPr marL="147353" lvl="0" indent="0" algn="l" rtl="0">
              <a:lnSpc>
                <a:spcPct val="140000"/>
              </a:lnSpc>
              <a:spcBef>
                <a:spcPts val="800"/>
              </a:spcBef>
              <a:spcAft>
                <a:spcPts val="0"/>
              </a:spcAft>
              <a:buSzPct val="100000"/>
              <a:buNone/>
            </a:pPr>
            <a:endParaRPr lang="es-ES" sz="1100" noProof="0" dirty="0"/>
          </a:p>
          <a:p>
            <a:pPr marL="449263" lvl="0" indent="-303213" algn="l" rtl="0">
              <a:lnSpc>
                <a:spcPct val="140000"/>
              </a:lnSpc>
              <a:spcBef>
                <a:spcPts val="800"/>
              </a:spcBef>
              <a:spcAft>
                <a:spcPts val="0"/>
              </a:spcAft>
              <a:buSzPct val="100000"/>
              <a:buNone/>
            </a:pPr>
            <a:r>
              <a:rPr lang="es-ES" sz="1100" noProof="0" dirty="0"/>
              <a:t>3.     La hepatitis B se propaga a través del contacto con fluidos corporales, lo que puede producirse mediante la práctica del sexo sin protección, el uso compartido de agujas o, por ejemplo, en peleas en las que puedan producirse cortes o contacto con sangre.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50"/>
        <p:cNvGrpSpPr/>
        <p:nvPr/>
      </p:nvGrpSpPr>
      <p:grpSpPr>
        <a:xfrm>
          <a:off x="0" y="0"/>
          <a:ext cx="0" cy="0"/>
          <a:chOff x="0" y="0"/>
          <a:chExt cx="0" cy="0"/>
        </a:xfrm>
      </p:grpSpPr>
      <p:sp>
        <p:nvSpPr>
          <p:cNvPr id="851" name="Google Shape;851;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Evaluación: cuestionario final (respuestas)</a:t>
            </a:r>
          </a:p>
        </p:txBody>
      </p:sp>
      <p:sp>
        <p:nvSpPr>
          <p:cNvPr id="852" name="Google Shape;852;p86"/>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40000"/>
              </a:lnSpc>
              <a:spcBef>
                <a:spcPts val="0"/>
              </a:spcBef>
              <a:spcAft>
                <a:spcPts val="0"/>
              </a:spcAft>
              <a:buSzPct val="128342"/>
              <a:buNone/>
            </a:pPr>
            <a:r>
              <a:rPr lang="es-ES" sz="1400" noProof="0" dirty="0"/>
              <a:t>4. </a:t>
            </a:r>
            <a:r>
              <a:rPr lang="es-ES" sz="1400" b="1" noProof="0" dirty="0"/>
              <a:t>Falso. </a:t>
            </a:r>
            <a:r>
              <a:rPr lang="es-ES" sz="1400" noProof="0" dirty="0"/>
              <a:t>Los altos niveles de enfermedades infecciosas que circulan en las cárceles implican que el personal de prisiones tiene más probabilidades de entrar en contacto con enfermedades infecciosas que las personas que no viven ni trabajan en una cárcel. Las vacunas pueden ofrecer protección frente a muchas de estas enfermedades.  </a:t>
            </a:r>
          </a:p>
          <a:p>
            <a:pPr marL="0" lvl="0" indent="0" algn="l" rtl="0">
              <a:lnSpc>
                <a:spcPct val="140000"/>
              </a:lnSpc>
              <a:spcBef>
                <a:spcPts val="0"/>
              </a:spcBef>
              <a:spcAft>
                <a:spcPts val="0"/>
              </a:spcAft>
              <a:buSzPct val="128342"/>
              <a:buNone/>
            </a:pPr>
            <a:endParaRPr lang="es-ES" sz="1400" noProof="0" dirty="0"/>
          </a:p>
          <a:p>
            <a:pPr marL="0" lvl="0" indent="0" algn="l" rtl="0">
              <a:lnSpc>
                <a:spcPct val="140000"/>
              </a:lnSpc>
              <a:spcBef>
                <a:spcPts val="800"/>
              </a:spcBef>
              <a:spcAft>
                <a:spcPts val="0"/>
              </a:spcAft>
              <a:buSzPct val="128342"/>
              <a:buNone/>
            </a:pPr>
            <a:r>
              <a:rPr lang="es-ES" sz="1400" noProof="0" dirty="0"/>
              <a:t>5.</a:t>
            </a:r>
            <a:r>
              <a:rPr lang="es-ES" sz="1400" b="1" noProof="0" dirty="0"/>
              <a:t> Verdadero. </a:t>
            </a:r>
            <a:r>
              <a:rPr lang="es-ES" sz="1400" noProof="0" dirty="0"/>
              <a:t>Las vacunas pueden detener la transmisión de la enfermedad, lo que significa que las personas que trabajan en los centros penitenciarios tienen menos probabilidad de infectar a sus familiares y amigos si se vacunan. Del mismo modo, las personas reclusas también pueden prevenir el contagio de enfermedades a sus visitantes o familiares a través de la vacunación. Además, vacunándose, el personal de prisiones puede asegurarse de no llevar a la prisión infecciones procedentes de fuera de la cárcel, protegiendo así a las personas con las que trabajan.</a:t>
            </a:r>
          </a:p>
          <a:p>
            <a:pPr marL="0" lvl="0" indent="0" algn="l" rtl="0">
              <a:lnSpc>
                <a:spcPct val="140000"/>
              </a:lnSpc>
              <a:spcBef>
                <a:spcPts val="800"/>
              </a:spcBef>
              <a:spcAft>
                <a:spcPts val="0"/>
              </a:spcAft>
              <a:buSzPct val="128342"/>
              <a:buNone/>
            </a:pPr>
            <a:endParaRPr lang="es-ES" sz="1400" noProof="0" dirty="0"/>
          </a:p>
          <a:p>
            <a:pPr marL="0" lvl="0" indent="0" algn="l" rtl="0">
              <a:lnSpc>
                <a:spcPct val="140000"/>
              </a:lnSpc>
              <a:spcBef>
                <a:spcPts val="800"/>
              </a:spcBef>
              <a:spcAft>
                <a:spcPts val="800"/>
              </a:spcAft>
              <a:buSzPct val="128342"/>
              <a:buNone/>
            </a:pPr>
            <a:r>
              <a:rPr lang="es-ES" sz="1400" noProof="0" dirty="0"/>
              <a:t>6. La hepatitis B se propaga a través del contacto con fluidos corporales (puede ser durante la práctica de sexo sin protección, el uso compartido de agujas o, por ejemplo, durante peleas en las que puedan producirse cortes o contacto con sangre).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56"/>
        <p:cNvGrpSpPr/>
        <p:nvPr/>
      </p:nvGrpSpPr>
      <p:grpSpPr>
        <a:xfrm>
          <a:off x="0" y="0"/>
          <a:ext cx="0" cy="0"/>
          <a:chOff x="0" y="0"/>
          <a:chExt cx="0" cy="0"/>
        </a:xfrm>
      </p:grpSpPr>
      <p:sp>
        <p:nvSpPr>
          <p:cNvPr id="857" name="Google Shape;857;p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Evaluación: cuestionario final (respuestas)</a:t>
            </a:r>
          </a:p>
        </p:txBody>
      </p:sp>
      <p:sp>
        <p:nvSpPr>
          <p:cNvPr id="858" name="Google Shape;858;p87"/>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40000"/>
              </a:lnSpc>
              <a:spcBef>
                <a:spcPts val="0"/>
              </a:spcBef>
              <a:spcAft>
                <a:spcPts val="0"/>
              </a:spcAft>
              <a:buSzPts val="1800"/>
              <a:buNone/>
            </a:pPr>
            <a:r>
              <a:rPr lang="es-ES" sz="1400" noProof="0" dirty="0"/>
              <a:t>7. </a:t>
            </a:r>
            <a:r>
              <a:rPr lang="es-ES" sz="1400" b="1" noProof="0" dirty="0"/>
              <a:t>Verdadero. </a:t>
            </a:r>
            <a:r>
              <a:rPr lang="es-ES" sz="1400" noProof="0" dirty="0"/>
              <a:t>La infección por el VPH puede provocar verrugas genitales, aunque a menudo no presenta síntomas. Si no se detecta y trata a tiempo una infección del VPH, puede acabar provocando cáncer. La vacunación ayuda a protegerse frente a la infección del VPH.</a:t>
            </a:r>
          </a:p>
          <a:p>
            <a:pPr marL="0" lvl="0" indent="0" algn="l" rtl="0">
              <a:lnSpc>
                <a:spcPct val="140000"/>
              </a:lnSpc>
              <a:spcBef>
                <a:spcPts val="0"/>
              </a:spcBef>
              <a:spcAft>
                <a:spcPts val="0"/>
              </a:spcAft>
              <a:buSzPts val="1800"/>
              <a:buNone/>
            </a:pPr>
            <a:endParaRPr lang="es-ES" sz="1400" noProof="0" dirty="0"/>
          </a:p>
          <a:p>
            <a:pPr marL="0" lvl="0" indent="0" algn="l" rtl="0">
              <a:lnSpc>
                <a:spcPct val="140000"/>
              </a:lnSpc>
              <a:spcBef>
                <a:spcPts val="800"/>
              </a:spcBef>
              <a:spcAft>
                <a:spcPts val="0"/>
              </a:spcAft>
              <a:buSzPts val="1800"/>
              <a:buNone/>
            </a:pPr>
            <a:r>
              <a:rPr lang="es-ES" sz="1400" noProof="0" dirty="0"/>
              <a:t>8.</a:t>
            </a:r>
            <a:r>
              <a:rPr lang="es-ES" sz="1400" b="1" noProof="0" dirty="0"/>
              <a:t> Falso</a:t>
            </a:r>
            <a:r>
              <a:rPr lang="es-ES" sz="1400" noProof="0" dirty="0"/>
              <a:t>. El VPH está detrás de la gran mayoría de los casos de cáncer de útero (aproximadamente el 99 %). Pero también puede provocar tumores en la cabeza y el cuello, cáncer de pene o cáncer anal.</a:t>
            </a:r>
          </a:p>
          <a:p>
            <a:pPr marL="0" lvl="0" indent="0" algn="l" rtl="0">
              <a:lnSpc>
                <a:spcPct val="140000"/>
              </a:lnSpc>
              <a:spcBef>
                <a:spcPts val="800"/>
              </a:spcBef>
              <a:spcAft>
                <a:spcPts val="0"/>
              </a:spcAft>
              <a:buSzPts val="1800"/>
              <a:buNone/>
            </a:pPr>
            <a:endParaRPr lang="es-ES" sz="1400" noProof="0" dirty="0"/>
          </a:p>
          <a:p>
            <a:pPr marL="0" lvl="0" indent="0" algn="l" rtl="0">
              <a:lnSpc>
                <a:spcPct val="140000"/>
              </a:lnSpc>
              <a:spcBef>
                <a:spcPts val="800"/>
              </a:spcBef>
              <a:spcAft>
                <a:spcPts val="800"/>
              </a:spcAft>
              <a:buSzPts val="1800"/>
              <a:buNone/>
            </a:pPr>
            <a:r>
              <a:rPr lang="es-ES" sz="1400" noProof="0" dirty="0"/>
              <a:t>9.</a:t>
            </a:r>
            <a:r>
              <a:rPr lang="es-ES" sz="1400" b="1" noProof="0" dirty="0"/>
              <a:t> Las personas en los centros penitenciarios conviven en espacios pequeños, a menudo compartiendo celdas en las que la circulación del aire (ventilación) es deficiente. </a:t>
            </a:r>
            <a:r>
              <a:rPr lang="es-ES" sz="1400" noProof="0" dirty="0"/>
              <a:t>Estas condiciones vitales significan que las enfermedades que se propagan por vía aérea, como la COVID-19 y la gripe, se contagian mucho más rápida y fácilmente en los centros penitenciarios, lo que provoca la infección de un mayor número de personas.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62"/>
        <p:cNvGrpSpPr/>
        <p:nvPr/>
      </p:nvGrpSpPr>
      <p:grpSpPr>
        <a:xfrm>
          <a:off x="0" y="0"/>
          <a:ext cx="0" cy="0"/>
          <a:chOff x="0" y="0"/>
          <a:chExt cx="0" cy="0"/>
        </a:xfrm>
      </p:grpSpPr>
      <p:sp>
        <p:nvSpPr>
          <p:cNvPr id="863" name="Google Shape;863;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Evaluación: cuestionario final (respuestas)</a:t>
            </a:r>
          </a:p>
        </p:txBody>
      </p:sp>
      <p:sp>
        <p:nvSpPr>
          <p:cNvPr id="864" name="Google Shape;864;p88"/>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40000"/>
              </a:lnSpc>
              <a:spcBef>
                <a:spcPts val="0"/>
              </a:spcBef>
              <a:spcAft>
                <a:spcPts val="0"/>
              </a:spcAft>
              <a:buSzPct val="128342"/>
              <a:buNone/>
            </a:pPr>
            <a:r>
              <a:rPr lang="es-ES" sz="1400" noProof="0" dirty="0"/>
              <a:t>10. </a:t>
            </a:r>
            <a:r>
              <a:rPr lang="es-ES" sz="1400" b="1" noProof="0" dirty="0"/>
              <a:t>Verdadero. </a:t>
            </a:r>
            <a:r>
              <a:rPr lang="es-ES" sz="1400" noProof="0" dirty="0"/>
              <a:t>La vacunación contra enfermedades como la gripe y la tosferina está recomendada durante el embarazo, lo que ayuda a proteger tanto a la embarazada como al feto frente a estas infecciones y sus complicaciones.</a:t>
            </a:r>
          </a:p>
          <a:p>
            <a:pPr marL="0" lvl="0" indent="0" algn="l" rtl="0">
              <a:lnSpc>
                <a:spcPct val="140000"/>
              </a:lnSpc>
              <a:spcBef>
                <a:spcPts val="0"/>
              </a:spcBef>
              <a:spcAft>
                <a:spcPts val="0"/>
              </a:spcAft>
              <a:buSzPct val="128342"/>
              <a:buNone/>
            </a:pPr>
            <a:endParaRPr lang="es-ES" sz="1400" noProof="0" dirty="0"/>
          </a:p>
          <a:p>
            <a:pPr marL="0" lvl="0" indent="0" algn="l" rtl="0">
              <a:lnSpc>
                <a:spcPct val="140000"/>
              </a:lnSpc>
              <a:spcBef>
                <a:spcPts val="800"/>
              </a:spcBef>
              <a:spcAft>
                <a:spcPts val="0"/>
              </a:spcAft>
              <a:buSzPct val="128342"/>
              <a:buNone/>
            </a:pPr>
            <a:r>
              <a:rPr lang="es-ES" sz="1400" noProof="0" dirty="0"/>
              <a:t>11.</a:t>
            </a:r>
            <a:r>
              <a:rPr lang="es-ES" sz="1400" b="1" noProof="0" dirty="0"/>
              <a:t> Todas las anteriores. </a:t>
            </a:r>
            <a:r>
              <a:rPr lang="es-ES" sz="1400" noProof="0" dirty="0"/>
              <a:t>Todas estas estrategias son importantes a la hora de hablar sobre vacunas para generar un entorno abierto para el debate y la conversación. Es importante mantener un mensaje sencillo y comprensible, no mentir nunca (compruebe siempre la información en lugar de tratar de adivinar aquello de lo que no esté seguro) y no repetir mitos sobre vacunaciones, pues su reiteración puede reforzar la creencia de las personas.</a:t>
            </a:r>
          </a:p>
          <a:p>
            <a:pPr marL="0" lvl="0" indent="0" algn="l" rtl="0">
              <a:lnSpc>
                <a:spcPct val="140000"/>
              </a:lnSpc>
              <a:spcBef>
                <a:spcPts val="800"/>
              </a:spcBef>
              <a:spcAft>
                <a:spcPts val="0"/>
              </a:spcAft>
              <a:buSzPct val="128342"/>
              <a:buNone/>
            </a:pPr>
            <a:endParaRPr lang="es-ES" sz="1400" noProof="0" dirty="0"/>
          </a:p>
          <a:p>
            <a:pPr marL="0" lvl="0" indent="0" algn="l" rtl="0">
              <a:lnSpc>
                <a:spcPct val="140000"/>
              </a:lnSpc>
              <a:spcBef>
                <a:spcPts val="800"/>
              </a:spcBef>
              <a:spcAft>
                <a:spcPts val="800"/>
              </a:spcAft>
              <a:buSzPct val="128342"/>
              <a:buNone/>
            </a:pPr>
            <a:r>
              <a:rPr lang="es-ES" sz="1400" noProof="0" dirty="0"/>
              <a:t>12. </a:t>
            </a:r>
            <a:r>
              <a:rPr lang="es-ES" sz="1400" b="1" noProof="0" dirty="0"/>
              <a:t>Verdadero. </a:t>
            </a:r>
            <a:r>
              <a:rPr lang="es-ES" sz="1400" noProof="0" dirty="0"/>
              <a:t>Cualquier persona puede tener una percepción del riesgo distorsionada, pero es algo especialmente habitual entre las personas reclusas, que se presentan a sí mismas como «lo suficientemente fuertes para combatir la enfermedad sin la ayuda de las vacunas» o como la «persona con la mala suerte de sufrir los efectos secundarios de la vacuna».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68"/>
        <p:cNvGrpSpPr/>
        <p:nvPr/>
      </p:nvGrpSpPr>
      <p:grpSpPr>
        <a:xfrm>
          <a:off x="0" y="0"/>
          <a:ext cx="0" cy="0"/>
          <a:chOff x="0" y="0"/>
          <a:chExt cx="0" cy="0"/>
        </a:xfrm>
      </p:grpSpPr>
      <p:sp>
        <p:nvSpPr>
          <p:cNvPr id="869" name="Google Shape;869;p8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Evaluación: cuestionario final (respuestas)</a:t>
            </a:r>
          </a:p>
        </p:txBody>
      </p:sp>
      <p:sp>
        <p:nvSpPr>
          <p:cNvPr id="870" name="Google Shape;870;p89"/>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40000"/>
              </a:lnSpc>
              <a:spcBef>
                <a:spcPts val="0"/>
              </a:spcBef>
              <a:spcAft>
                <a:spcPts val="0"/>
              </a:spcAft>
              <a:buSzPts val="1800"/>
              <a:buNone/>
            </a:pPr>
            <a:r>
              <a:rPr lang="es-ES" sz="1650" noProof="0" dirty="0"/>
              <a:t>13.</a:t>
            </a:r>
            <a:r>
              <a:rPr lang="es-ES" sz="1650" b="1" noProof="0" dirty="0"/>
              <a:t> Mostrarse tranquilizador y abierto a escuchar su opinión. </a:t>
            </a:r>
            <a:r>
              <a:rPr lang="es-ES" sz="1650" noProof="0" dirty="0"/>
              <a:t>Se trata de un primer paso importante en cualquier conversación sobre vacuna. Tal como Paula afirma en el vídeo, el enfoque de la charla ha de ser siembre abierto, sin juzgar y sin menospreciar las opiniones manifestadas por otras personas. </a:t>
            </a:r>
          </a:p>
          <a:p>
            <a:pPr marL="0" lvl="0" indent="0" algn="l" rtl="0">
              <a:lnSpc>
                <a:spcPct val="140000"/>
              </a:lnSpc>
              <a:spcBef>
                <a:spcPts val="0"/>
              </a:spcBef>
              <a:spcAft>
                <a:spcPts val="0"/>
              </a:spcAft>
              <a:buSzPts val="1800"/>
              <a:buNone/>
            </a:pPr>
            <a:endParaRPr lang="es-ES" sz="1650" noProof="0" dirty="0"/>
          </a:p>
          <a:p>
            <a:pPr marL="0" lvl="0" indent="0" algn="l" rtl="0">
              <a:lnSpc>
                <a:spcPct val="140000"/>
              </a:lnSpc>
              <a:spcBef>
                <a:spcPts val="800"/>
              </a:spcBef>
              <a:spcAft>
                <a:spcPts val="800"/>
              </a:spcAft>
              <a:buSzPts val="1800"/>
              <a:buNone/>
            </a:pPr>
            <a:r>
              <a:rPr lang="es-ES" sz="1650" noProof="0" dirty="0"/>
              <a:t>14.</a:t>
            </a:r>
            <a:r>
              <a:rPr lang="es-ES" sz="1650" b="1" noProof="0" dirty="0"/>
              <a:t> Las personas tienen miedo de perder el control de la situación. </a:t>
            </a:r>
            <a:r>
              <a:rPr lang="es-ES" sz="1650" noProof="0" dirty="0"/>
              <a:t>Cuando esto sucede es cuando más arraigan las teorías de la conspiración: suponen una explicación alternativa que da sentido a varios hechos o eventos inconvenientes o incómodos. Estas explicaciones alternativas a menudo culpan a los poderosos, por ejemplo.</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74"/>
        <p:cNvGrpSpPr/>
        <p:nvPr/>
      </p:nvGrpSpPr>
      <p:grpSpPr>
        <a:xfrm>
          <a:off x="0" y="0"/>
          <a:ext cx="0" cy="0"/>
          <a:chOff x="0" y="0"/>
          <a:chExt cx="0" cy="0"/>
        </a:xfrm>
      </p:grpSpPr>
      <p:sp>
        <p:nvSpPr>
          <p:cNvPr id="875" name="Google Shape;875;p9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Conclusión</a:t>
            </a:r>
          </a:p>
        </p:txBody>
      </p:sp>
      <p:sp>
        <p:nvSpPr>
          <p:cNvPr id="876" name="Google Shape;876;p90"/>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40000"/>
              </a:lnSpc>
              <a:spcBef>
                <a:spcPts val="0"/>
              </a:spcBef>
              <a:spcAft>
                <a:spcPts val="0"/>
              </a:spcAft>
              <a:buSzPts val="1800"/>
              <a:buNone/>
            </a:pPr>
            <a:r>
              <a:rPr lang="es-ES" sz="1650" noProof="0" dirty="0"/>
              <a:t>Gracias por su tiempo y su interés en este curso. Esperamos que haya aprendido mucho sobre la vacunación y su importancia en los centros penitenciarios. Tiene a su disposición la página de </a:t>
            </a:r>
            <a:r>
              <a:rPr lang="es-ES" sz="1650" u="sng" noProof="0" dirty="0">
                <a:solidFill>
                  <a:schemeClr val="hlink"/>
                </a:solidFill>
              </a:rPr>
              <a:t>recursos</a:t>
            </a:r>
            <a:r>
              <a:rPr lang="es-ES" sz="1650" noProof="0" dirty="0"/>
              <a:t> si desea aprender más sobre las vacunas en su tiempo libre.</a:t>
            </a:r>
          </a:p>
          <a:p>
            <a:pPr marL="0" lvl="0" indent="0" algn="l" rtl="0">
              <a:lnSpc>
                <a:spcPct val="140000"/>
              </a:lnSpc>
              <a:spcBef>
                <a:spcPts val="0"/>
              </a:spcBef>
              <a:spcAft>
                <a:spcPts val="0"/>
              </a:spcAft>
              <a:buSzPts val="1800"/>
              <a:buNone/>
            </a:pPr>
            <a:endParaRPr lang="es-ES" sz="1650" noProof="0" dirty="0"/>
          </a:p>
          <a:p>
            <a:pPr marL="0" lvl="0" indent="0" algn="l" rtl="0">
              <a:lnSpc>
                <a:spcPct val="140000"/>
              </a:lnSpc>
              <a:spcBef>
                <a:spcPts val="0"/>
              </a:spcBef>
              <a:spcAft>
                <a:spcPts val="0"/>
              </a:spcAft>
              <a:buSzPts val="1800"/>
              <a:buNone/>
            </a:pPr>
            <a:r>
              <a:rPr lang="es-ES" sz="1650" noProof="0" dirty="0"/>
              <a:t>Apreciamos enormemente cualquier comentario que quiera dejarnos sobre este curso: qué cambiaría, que le ha gustado más y cualquier cosa que eche en falta. Trabajaremos para mejorar este curso con sus comentarios.</a:t>
            </a:r>
          </a:p>
          <a:p>
            <a:pPr marL="0" lvl="0" indent="0" algn="l" rtl="0">
              <a:lnSpc>
                <a:spcPct val="140000"/>
              </a:lnSpc>
              <a:spcBef>
                <a:spcPts val="800"/>
              </a:spcBef>
              <a:spcAft>
                <a:spcPts val="0"/>
              </a:spcAft>
              <a:buSzPts val="1800"/>
              <a:buNone/>
            </a:pPr>
            <a:endParaRPr lang="es-ES" sz="1650" noProof="0" dirty="0"/>
          </a:p>
          <a:p>
            <a:pPr marL="0" lvl="0" indent="0" algn="ctr" rtl="0">
              <a:lnSpc>
                <a:spcPct val="140000"/>
              </a:lnSpc>
              <a:spcBef>
                <a:spcPts val="800"/>
              </a:spcBef>
              <a:spcAft>
                <a:spcPts val="0"/>
              </a:spcAft>
              <a:buSzPts val="1800"/>
              <a:buNone/>
            </a:pPr>
            <a:r>
              <a:rPr lang="es-ES" sz="1650" b="1" u="sng" noProof="0" dirty="0"/>
              <a:t>Oportunidad para hacer comentarios</a:t>
            </a:r>
          </a:p>
          <a:p>
            <a:pPr marL="0" lvl="0" indent="0" algn="ctr" rtl="0">
              <a:lnSpc>
                <a:spcPct val="140000"/>
              </a:lnSpc>
              <a:spcBef>
                <a:spcPts val="800"/>
              </a:spcBef>
              <a:spcAft>
                <a:spcPts val="800"/>
              </a:spcAft>
              <a:buSzPts val="1800"/>
              <a:buNone/>
            </a:pPr>
            <a:r>
              <a:rPr lang="es-ES" sz="1150" i="1" noProof="0" dirty="0"/>
              <a:t>(herramienta de </a:t>
            </a:r>
            <a:r>
              <a:rPr lang="es-ES" sz="1150" noProof="0" dirty="0"/>
              <a:t>feedback</a:t>
            </a:r>
            <a:r>
              <a:rPr lang="es-ES" sz="1150" i="1" noProof="0" dirty="0"/>
              <a:t> FutureLearn incluida)</a:t>
            </a:r>
            <a:r>
              <a:rPr lang="es-ES" sz="1650" b="1" u="sng" noProof="0" dirty="0"/>
              <a:t> </a:t>
            </a:r>
            <a:endParaRPr lang="es-ES" sz="1650" b="1" noProof="0" dirty="0"/>
          </a:p>
        </p:txBody>
      </p:sp>
      <p:sp>
        <p:nvSpPr>
          <p:cNvPr id="877" name="Google Shape;877;p9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91"/>
          <p:cNvSpPr txBox="1">
            <a:spLocks noGrp="1"/>
          </p:cNvSpPr>
          <p:nvPr>
            <p:ph type="title"/>
          </p:nvPr>
        </p:nvSpPr>
        <p:spPr>
          <a:xfrm>
            <a:off x="311700" y="19990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INFORMACIÓN IMPORTANTE PARA PERSONAL NO CLÍNICO</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886"/>
        <p:cNvGrpSpPr/>
        <p:nvPr/>
      </p:nvGrpSpPr>
      <p:grpSpPr>
        <a:xfrm>
          <a:off x="0" y="0"/>
          <a:ext cx="0" cy="0"/>
          <a:chOff x="0" y="0"/>
          <a:chExt cx="0" cy="0"/>
        </a:xfrm>
      </p:grpSpPr>
      <p:sp>
        <p:nvSpPr>
          <p:cNvPr id="887" name="Google Shape;887;p9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s-ES" noProof="0" dirty="0"/>
              <a:t>2. El sistema inmune y las vacunas</a:t>
            </a:r>
          </a:p>
        </p:txBody>
      </p:sp>
      <p:sp>
        <p:nvSpPr>
          <p:cNvPr id="888" name="Google Shape;888;p92"/>
          <p:cNvSpPr txBox="1">
            <a:spLocks noGrp="1"/>
          </p:cNvSpPr>
          <p:nvPr>
            <p:ph type="subTitle" idx="1"/>
          </p:nvPr>
        </p:nvSpPr>
        <p:spPr>
          <a:xfrm>
            <a:off x="623400" y="2904700"/>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s-ES" noProof="0" dirty="0"/>
              <a:t>[105 minutos]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892"/>
        <p:cNvGrpSpPr/>
        <p:nvPr/>
      </p:nvGrpSpPr>
      <p:grpSpPr>
        <a:xfrm>
          <a:off x="0" y="0"/>
          <a:ext cx="0" cy="0"/>
          <a:chOff x="0" y="0"/>
          <a:chExt cx="0" cy="0"/>
        </a:xfrm>
      </p:grpSpPr>
      <p:sp>
        <p:nvSpPr>
          <p:cNvPr id="893" name="Google Shape;893;p9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Descripción del curso:</a:t>
            </a:r>
            <a:r>
              <a:rPr lang="es-ES" noProof="0" dirty="0"/>
              <a:t> Contenido del módulo</a:t>
            </a:r>
          </a:p>
        </p:txBody>
      </p:sp>
      <p:sp>
        <p:nvSpPr>
          <p:cNvPr id="894" name="Google Shape;894;p9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s-ES" noProof="0" dirty="0"/>
              <a:t>En este módulo, estudiaremos…</a:t>
            </a:r>
          </a:p>
          <a:p>
            <a:pPr marL="914400" lvl="0" indent="-342900" algn="l" rtl="0">
              <a:lnSpc>
                <a:spcPct val="115000"/>
              </a:lnSpc>
              <a:spcBef>
                <a:spcPts val="1200"/>
              </a:spcBef>
              <a:spcAft>
                <a:spcPts val="0"/>
              </a:spcAft>
              <a:buSzPts val="1800"/>
              <a:buChar char="●"/>
            </a:pPr>
            <a:r>
              <a:rPr lang="es-ES" noProof="0" dirty="0"/>
              <a:t>Qué son los virus y las bacterias</a:t>
            </a:r>
          </a:p>
          <a:p>
            <a:pPr marL="914400" lvl="0" indent="-342900" algn="l" rtl="0">
              <a:lnSpc>
                <a:spcPct val="115000"/>
              </a:lnSpc>
              <a:spcBef>
                <a:spcPts val="0"/>
              </a:spcBef>
              <a:spcAft>
                <a:spcPts val="0"/>
              </a:spcAft>
              <a:buSzPts val="1800"/>
              <a:buChar char="●"/>
            </a:pPr>
            <a:r>
              <a:rPr lang="es-ES" noProof="0" dirty="0"/>
              <a:t>Introducción al sistema inmune</a:t>
            </a:r>
          </a:p>
          <a:p>
            <a:pPr marL="914400" lvl="0" indent="-342900" algn="l" rtl="0">
              <a:lnSpc>
                <a:spcPct val="115000"/>
              </a:lnSpc>
              <a:spcBef>
                <a:spcPts val="0"/>
              </a:spcBef>
              <a:spcAft>
                <a:spcPts val="0"/>
              </a:spcAft>
              <a:buSzPts val="1800"/>
              <a:buChar char="●"/>
            </a:pPr>
            <a:r>
              <a:rPr lang="es-ES" noProof="0" dirty="0"/>
              <a:t>Qué son las vacunas y cómo funcionan</a:t>
            </a:r>
          </a:p>
          <a:p>
            <a:pPr marL="914400" lvl="0" indent="-342900" algn="l" rtl="0">
              <a:lnSpc>
                <a:spcPct val="115000"/>
              </a:lnSpc>
              <a:spcBef>
                <a:spcPts val="0"/>
              </a:spcBef>
              <a:spcAft>
                <a:spcPts val="0"/>
              </a:spcAft>
              <a:buSzPts val="1800"/>
              <a:buChar char="●"/>
            </a:pPr>
            <a:r>
              <a:rPr lang="es-ES" noProof="0" dirty="0"/>
              <a:t>Calendarios de vacunación en los países RISE-Vac</a:t>
            </a:r>
          </a:p>
          <a:p>
            <a:pPr marL="914400" lvl="0" indent="-342900" algn="l" rtl="0">
              <a:lnSpc>
                <a:spcPct val="115000"/>
              </a:lnSpc>
              <a:spcBef>
                <a:spcPts val="0"/>
              </a:spcBef>
              <a:spcAft>
                <a:spcPts val="0"/>
              </a:spcAft>
              <a:buSzPts val="1800"/>
              <a:buChar char="●"/>
            </a:pPr>
            <a:r>
              <a:rPr lang="es-ES" noProof="0" dirty="0"/>
              <a:t>Cómo se evalúa y se supervisa la seguridad y la eficacia de las vacunas</a:t>
            </a:r>
          </a:p>
        </p:txBody>
      </p:sp>
      <p:sp>
        <p:nvSpPr>
          <p:cNvPr id="895" name="Google Shape;895;p9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1 minuto</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47"/>
        <p:cNvGrpSpPr/>
        <p:nvPr/>
      </p:nvGrpSpPr>
      <p:grpSpPr>
        <a:xfrm>
          <a:off x="0" y="0"/>
          <a:ext cx="0" cy="0"/>
          <a:chOff x="0" y="0"/>
          <a:chExt cx="0" cy="0"/>
        </a:xfrm>
      </p:grpSpPr>
      <p:sp>
        <p:nvSpPr>
          <p:cNvPr id="148" name="Google Shape;148;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Cuestionario de evaluación de conocimientos</a:t>
            </a:r>
          </a:p>
          <a:p>
            <a:pPr marL="0" lvl="0" indent="0" algn="ctr" rtl="0">
              <a:lnSpc>
                <a:spcPct val="100000"/>
              </a:lnSpc>
              <a:spcBef>
                <a:spcPts val="0"/>
              </a:spcBef>
              <a:spcAft>
                <a:spcPts val="0"/>
              </a:spcAft>
              <a:buSzPct val="111111"/>
              <a:buNone/>
            </a:pPr>
            <a:endParaRPr lang="es-ES" b="1" noProof="0" dirty="0"/>
          </a:p>
        </p:txBody>
      </p:sp>
      <p:sp>
        <p:nvSpPr>
          <p:cNvPr id="149" name="Google Shape;149;p13"/>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40000"/>
              </a:lnSpc>
              <a:spcBef>
                <a:spcPts val="0"/>
              </a:spcBef>
              <a:spcAft>
                <a:spcPts val="0"/>
              </a:spcAft>
              <a:buSzPct val="128342"/>
              <a:buNone/>
            </a:pPr>
            <a:r>
              <a:rPr lang="es-ES" sz="1650" noProof="0" dirty="0"/>
              <a:t>4. El personal de prisiones no se ve afectado por los mayores niveles de enfermedades infecciosas que circulan en los centros penitenciarios. (Verdadero/</a:t>
            </a:r>
            <a:r>
              <a:rPr lang="es-ES" sz="1650" b="1" u="sng" noProof="0" dirty="0"/>
              <a:t>Falso</a:t>
            </a:r>
            <a:r>
              <a:rPr lang="es-ES" sz="1650" noProof="0" dirty="0"/>
              <a:t>)</a:t>
            </a:r>
          </a:p>
          <a:p>
            <a:pPr marL="0" lvl="0" indent="0" algn="l" rtl="0">
              <a:lnSpc>
                <a:spcPct val="140000"/>
              </a:lnSpc>
              <a:spcBef>
                <a:spcPts val="800"/>
              </a:spcBef>
              <a:spcAft>
                <a:spcPts val="0"/>
              </a:spcAft>
              <a:buSzPct val="128342"/>
              <a:buNone/>
            </a:pPr>
            <a:endParaRPr lang="es-ES" sz="1650" noProof="0" dirty="0"/>
          </a:p>
          <a:p>
            <a:pPr marL="0" lvl="0" indent="0" algn="l" rtl="0">
              <a:lnSpc>
                <a:spcPct val="140000"/>
              </a:lnSpc>
              <a:spcBef>
                <a:spcPts val="800"/>
              </a:spcBef>
              <a:spcAft>
                <a:spcPts val="0"/>
              </a:spcAft>
              <a:buSzPct val="128342"/>
              <a:buNone/>
            </a:pPr>
            <a:r>
              <a:rPr lang="es-ES" sz="1650" noProof="0" dirty="0"/>
              <a:t>5.</a:t>
            </a:r>
            <a:r>
              <a:rPr lang="es-ES" sz="1650" b="1" noProof="0" dirty="0"/>
              <a:t> </a:t>
            </a:r>
            <a:r>
              <a:rPr lang="es-ES" sz="1650" noProof="0" dirty="0"/>
              <a:t>La vacunación puede ayudar a proteger no solo a las personas, sino también a sus familiares, visitantes y al resto de miembros de la comunidad. (</a:t>
            </a:r>
            <a:r>
              <a:rPr lang="es-ES" sz="1650" b="1" u="sng" noProof="0" dirty="0"/>
              <a:t>Verdadero</a:t>
            </a:r>
            <a:r>
              <a:rPr lang="es-ES" sz="1650" noProof="0" dirty="0"/>
              <a:t>/Falso)</a:t>
            </a:r>
          </a:p>
          <a:p>
            <a:pPr marL="457200" lvl="0" indent="0" algn="l" rtl="0">
              <a:lnSpc>
                <a:spcPct val="140000"/>
              </a:lnSpc>
              <a:spcBef>
                <a:spcPts val="800"/>
              </a:spcBef>
              <a:spcAft>
                <a:spcPts val="0"/>
              </a:spcAft>
              <a:buSzPct val="128342"/>
              <a:buNone/>
            </a:pPr>
            <a:endParaRPr lang="es-ES" sz="1650" noProof="0" dirty="0"/>
          </a:p>
          <a:p>
            <a:pPr marL="0" lvl="0" indent="0" algn="l" rtl="0">
              <a:lnSpc>
                <a:spcPct val="140000"/>
              </a:lnSpc>
              <a:spcBef>
                <a:spcPts val="800"/>
              </a:spcBef>
              <a:spcAft>
                <a:spcPts val="0"/>
              </a:spcAft>
              <a:buSzPct val="128342"/>
              <a:buNone/>
            </a:pPr>
            <a:r>
              <a:rPr lang="es-ES" sz="1650" noProof="0" dirty="0"/>
              <a:t>6. ¿Cómo se transmite la hepatitis B?</a:t>
            </a:r>
          </a:p>
          <a:p>
            <a:pPr marL="914400" lvl="1" indent="-317689" algn="l" rtl="0">
              <a:lnSpc>
                <a:spcPct val="140000"/>
              </a:lnSpc>
              <a:spcBef>
                <a:spcPts val="800"/>
              </a:spcBef>
              <a:spcAft>
                <a:spcPts val="0"/>
              </a:spcAft>
              <a:buSzPct val="100000"/>
              <a:buAutoNum type="alphaLcPeriod"/>
            </a:pPr>
            <a:r>
              <a:rPr lang="es-ES" sz="1650" noProof="0" dirty="0"/>
              <a:t>Mediante prácticas sexuales sin protección</a:t>
            </a:r>
          </a:p>
          <a:p>
            <a:pPr marL="914400" lvl="1" indent="-317689" algn="l" rtl="0">
              <a:lnSpc>
                <a:spcPct val="140000"/>
              </a:lnSpc>
              <a:spcBef>
                <a:spcPts val="0"/>
              </a:spcBef>
              <a:spcAft>
                <a:spcPts val="0"/>
              </a:spcAft>
              <a:buSzPct val="100000"/>
              <a:buAutoNum type="alphaLcPeriod"/>
            </a:pPr>
            <a:r>
              <a:rPr lang="es-ES" sz="1650" noProof="0" dirty="0"/>
              <a:t>En las peleas en las cárceles en las que haya sangre o cortes</a:t>
            </a:r>
          </a:p>
          <a:p>
            <a:pPr marL="914400" lvl="1" indent="-317689" algn="l" rtl="0">
              <a:lnSpc>
                <a:spcPct val="140000"/>
              </a:lnSpc>
              <a:spcBef>
                <a:spcPts val="0"/>
              </a:spcBef>
              <a:spcAft>
                <a:spcPts val="0"/>
              </a:spcAft>
              <a:buSzPct val="100000"/>
              <a:buAutoNum type="alphaLcPeriod"/>
            </a:pPr>
            <a:r>
              <a:rPr lang="es-ES" sz="1650" noProof="0" dirty="0"/>
              <a:t>A través de tatuajes realizados con agujas sin higienizar</a:t>
            </a:r>
          </a:p>
          <a:p>
            <a:pPr marL="914400" lvl="1" indent="-317689" algn="l" rtl="0">
              <a:lnSpc>
                <a:spcPct val="140000"/>
              </a:lnSpc>
              <a:spcBef>
                <a:spcPts val="0"/>
              </a:spcBef>
              <a:spcAft>
                <a:spcPts val="0"/>
              </a:spcAft>
              <a:buSzPct val="100000"/>
              <a:buAutoNum type="alphaLcPeriod"/>
            </a:pPr>
            <a:r>
              <a:rPr lang="es-ES" sz="1650" noProof="0" dirty="0"/>
              <a:t>Compartiendo agujas con otras personas infectadas</a:t>
            </a:r>
            <a:r>
              <a:rPr lang="es-ES" sz="1650" baseline="0" noProof="0" dirty="0"/>
              <a:t> por la hepatitis </a:t>
            </a:r>
            <a:r>
              <a:rPr lang="es-ES" sz="1650" noProof="0" dirty="0"/>
              <a:t>B</a:t>
            </a:r>
          </a:p>
          <a:p>
            <a:pPr marL="914400" lvl="1" indent="-317689" algn="l" rtl="0">
              <a:lnSpc>
                <a:spcPct val="140000"/>
              </a:lnSpc>
              <a:spcBef>
                <a:spcPts val="0"/>
              </a:spcBef>
              <a:spcAft>
                <a:spcPts val="0"/>
              </a:spcAft>
              <a:buSzPct val="100000"/>
              <a:buAutoNum type="alphaLcPeriod"/>
            </a:pPr>
            <a:r>
              <a:rPr lang="es-ES" sz="1650" b="1" noProof="0" dirty="0"/>
              <a:t>Todas las anteriores</a:t>
            </a:r>
          </a:p>
        </p:txBody>
      </p:sp>
      <p:sp>
        <p:nvSpPr>
          <p:cNvPr id="150" name="Google Shape;150;p13"/>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4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899"/>
        <p:cNvGrpSpPr/>
        <p:nvPr/>
      </p:nvGrpSpPr>
      <p:grpSpPr>
        <a:xfrm>
          <a:off x="0" y="0"/>
          <a:ext cx="0" cy="0"/>
          <a:chOff x="0" y="0"/>
          <a:chExt cx="0" cy="0"/>
        </a:xfrm>
      </p:grpSpPr>
      <p:sp>
        <p:nvSpPr>
          <p:cNvPr id="900" name="Google Shape;900;p9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s-ES" b="1" noProof="0" dirty="0"/>
              <a:t>Capítulo 1.</a:t>
            </a:r>
            <a:r>
              <a:rPr lang="es-ES" noProof="0" dirty="0"/>
              <a:t> ¿Qué son los virus y las bacterias?</a:t>
            </a:r>
          </a:p>
        </p:txBody>
      </p:sp>
      <p:sp>
        <p:nvSpPr>
          <p:cNvPr id="901" name="Google Shape;901;p9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1 minuto</a:t>
            </a:r>
            <a:endParaRPr sz="1400" b="1" i="0" u="none" strike="noStrike" cap="none" dirty="0">
              <a:solidFill>
                <a:srgbClr val="8E7CC3"/>
              </a:solidFill>
              <a:latin typeface="Arial"/>
              <a:ea typeface="Arial"/>
              <a:cs typeface="Arial"/>
              <a:sym typeface="Arial"/>
            </a:endParaRPr>
          </a:p>
        </p:txBody>
      </p:sp>
      <p:pic>
        <p:nvPicPr>
          <p:cNvPr id="902" name="Google Shape;902;p94"/>
          <p:cNvPicPr preferRelativeResize="0"/>
          <p:nvPr/>
        </p:nvPicPr>
        <p:blipFill rotWithShape="1">
          <a:blip r:embed="rId3">
            <a:alphaModFix/>
          </a:blip>
          <a:srcRect/>
          <a:stretch/>
        </p:blipFill>
        <p:spPr>
          <a:xfrm>
            <a:off x="2989325" y="1698025"/>
            <a:ext cx="2931150" cy="24659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06"/>
        <p:cNvGrpSpPr/>
        <p:nvPr/>
      </p:nvGrpSpPr>
      <p:grpSpPr>
        <a:xfrm>
          <a:off x="0" y="0"/>
          <a:ext cx="0" cy="0"/>
          <a:chOff x="0" y="0"/>
          <a:chExt cx="0" cy="0"/>
        </a:xfrm>
      </p:grpSpPr>
      <p:sp>
        <p:nvSpPr>
          <p:cNvPr id="907" name="Google Shape;907;p95"/>
          <p:cNvSpPr txBox="1">
            <a:spLocks noGrp="1"/>
          </p:cNvSpPr>
          <p:nvPr>
            <p:ph type="body" idx="1"/>
          </p:nvPr>
        </p:nvSpPr>
        <p:spPr>
          <a:xfrm>
            <a:off x="311700" y="1152475"/>
            <a:ext cx="8520600" cy="15240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15000"/>
              </a:lnSpc>
              <a:spcBef>
                <a:spcPts val="0"/>
              </a:spcBef>
              <a:spcAft>
                <a:spcPts val="1200"/>
              </a:spcAft>
              <a:buSzPts val="1800"/>
              <a:buNone/>
            </a:pPr>
            <a:r>
              <a:rPr lang="es-ES" noProof="0" dirty="0"/>
              <a:t>Los virus y las bacterias son agentes infecciosos tan pequeños que solo pueden verse a través de un microscopio. Tanto los virus como las bacterias son, en general, más pequeños que las células humanas. A continuación se muestra una escala descendente que va desde un cabello humano hasta un virus. En general, los virus son más pequeños que las bacterias. </a:t>
            </a:r>
          </a:p>
        </p:txBody>
      </p:sp>
      <p:pic>
        <p:nvPicPr>
          <p:cNvPr id="908" name="Google Shape;908;p95"/>
          <p:cNvPicPr preferRelativeResize="0"/>
          <p:nvPr/>
        </p:nvPicPr>
        <p:blipFill rotWithShape="1">
          <a:blip r:embed="rId3">
            <a:alphaModFix/>
          </a:blip>
          <a:srcRect/>
          <a:stretch/>
        </p:blipFill>
        <p:spPr>
          <a:xfrm>
            <a:off x="2592601" y="2571750"/>
            <a:ext cx="4494225" cy="2410876"/>
          </a:xfrm>
          <a:prstGeom prst="rect">
            <a:avLst/>
          </a:prstGeom>
          <a:noFill/>
          <a:ln>
            <a:noFill/>
          </a:ln>
        </p:spPr>
      </p:pic>
      <p:sp>
        <p:nvSpPr>
          <p:cNvPr id="909" name="Google Shape;909;p9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s-ES" b="1" noProof="0" dirty="0"/>
              <a:t>Capítulo 1</a:t>
            </a:r>
            <a:r>
              <a:rPr lang="es-ES" noProof="0" dirty="0"/>
              <a:t>. Virus y bacterias</a:t>
            </a:r>
          </a:p>
        </p:txBody>
      </p:sp>
      <p:sp>
        <p:nvSpPr>
          <p:cNvPr id="910" name="Google Shape;910;p9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14"/>
        <p:cNvGrpSpPr/>
        <p:nvPr/>
      </p:nvGrpSpPr>
      <p:grpSpPr>
        <a:xfrm>
          <a:off x="0" y="0"/>
          <a:ext cx="0" cy="0"/>
          <a:chOff x="0" y="0"/>
          <a:chExt cx="0" cy="0"/>
        </a:xfrm>
      </p:grpSpPr>
      <p:sp>
        <p:nvSpPr>
          <p:cNvPr id="915" name="Google Shape;915;p96"/>
          <p:cNvSpPr txBox="1">
            <a:spLocks noGrp="1"/>
          </p:cNvSpPr>
          <p:nvPr>
            <p:ph type="body" idx="1"/>
          </p:nvPr>
        </p:nvSpPr>
        <p:spPr>
          <a:xfrm>
            <a:off x="214745" y="1152475"/>
            <a:ext cx="8832273" cy="2837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s-ES" noProof="0" dirty="0"/>
              <a:t>Las bacterias y los virus no siempre causan enfermedades. De hecho, más del 70 % de las bacterias no solo no provocan enfermedades, sino que pueden resultan extremadamente útiles para nosotros. Por ejemplo, algunas bacterias convierten la leche en yogur. Existen también trillones de bacterias que viven en nuestro intestino, en la piel o en la boca, y que nos ayudan a digerir los alimentos y a acabar con otras bacterias. </a:t>
            </a:r>
          </a:p>
        </p:txBody>
      </p:sp>
      <p:sp>
        <p:nvSpPr>
          <p:cNvPr id="916" name="Google Shape;916;p96"/>
          <p:cNvSpPr txBox="1">
            <a:spLocks noGrp="1"/>
          </p:cNvSpPr>
          <p:nvPr>
            <p:ph type="title"/>
          </p:nvPr>
        </p:nvSpPr>
        <p:spPr>
          <a:xfrm>
            <a:off x="311700" y="5277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s-ES" b="1" noProof="0" dirty="0"/>
              <a:t>Capítulo 1</a:t>
            </a:r>
            <a:r>
              <a:rPr lang="es-ES" noProof="0" dirty="0"/>
              <a:t> Virus y bacterias</a:t>
            </a:r>
          </a:p>
        </p:txBody>
      </p:sp>
      <p:sp>
        <p:nvSpPr>
          <p:cNvPr id="917" name="Google Shape;917;p9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pic>
        <p:nvPicPr>
          <p:cNvPr id="918" name="Google Shape;918;p96"/>
          <p:cNvPicPr preferRelativeResize="0"/>
          <p:nvPr/>
        </p:nvPicPr>
        <p:blipFill rotWithShape="1">
          <a:blip r:embed="rId3">
            <a:alphaModFix/>
          </a:blip>
          <a:srcRect/>
          <a:stretch/>
        </p:blipFill>
        <p:spPr>
          <a:xfrm>
            <a:off x="819825" y="3087951"/>
            <a:ext cx="3752175" cy="1227500"/>
          </a:xfrm>
          <a:prstGeom prst="rect">
            <a:avLst/>
          </a:prstGeom>
          <a:noFill/>
          <a:ln>
            <a:noFill/>
          </a:ln>
        </p:spPr>
      </p:pic>
      <p:pic>
        <p:nvPicPr>
          <p:cNvPr id="919" name="Google Shape;919;p96"/>
          <p:cNvPicPr preferRelativeResize="0"/>
          <p:nvPr/>
        </p:nvPicPr>
        <p:blipFill rotWithShape="1">
          <a:blip r:embed="rId4">
            <a:alphaModFix/>
          </a:blip>
          <a:srcRect/>
          <a:stretch/>
        </p:blipFill>
        <p:spPr>
          <a:xfrm>
            <a:off x="4910945" y="2980775"/>
            <a:ext cx="2968126" cy="197525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23"/>
        <p:cNvGrpSpPr/>
        <p:nvPr/>
      </p:nvGrpSpPr>
      <p:grpSpPr>
        <a:xfrm>
          <a:off x="0" y="0"/>
          <a:ext cx="0" cy="0"/>
          <a:chOff x="0" y="0"/>
          <a:chExt cx="0" cy="0"/>
        </a:xfrm>
      </p:grpSpPr>
      <p:sp>
        <p:nvSpPr>
          <p:cNvPr id="924" name="Google Shape;924;p97"/>
          <p:cNvSpPr txBox="1">
            <a:spLocks noGrp="1"/>
          </p:cNvSpPr>
          <p:nvPr>
            <p:ph type="body" idx="1"/>
          </p:nvPr>
        </p:nvSpPr>
        <p:spPr>
          <a:xfrm>
            <a:off x="311700" y="1046025"/>
            <a:ext cx="8520600" cy="2837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s-ES" noProof="0" dirty="0"/>
              <a:t>Sin embargo, algunos tipos de virus y de bacterias, llamados </a:t>
            </a:r>
            <a:r>
              <a:rPr lang="es-ES" b="1" noProof="0" dirty="0"/>
              <a:t>patógenos, </a:t>
            </a:r>
            <a:r>
              <a:rPr lang="es-ES" noProof="0" dirty="0"/>
              <a:t>pueden causar </a:t>
            </a:r>
            <a:r>
              <a:rPr lang="es-ES" b="1" noProof="0" dirty="0"/>
              <a:t>infecciones</a:t>
            </a:r>
            <a:r>
              <a:rPr lang="es-ES" noProof="0" dirty="0"/>
              <a:t>. Durante una infección, los patógenos dañan las células de nuestro cuerpo, lo que puede provocar síntomas como fiebre o irritación de garganta. Podemos entrar en contacto con estos patógenos en prácticamente cualquier sitio: pueden estar sobre las superficies que tocamos, en los alimentos que ingerimos, en el aire que respiramos o en los fluidos corporales de otras personas. </a:t>
            </a:r>
          </a:p>
        </p:txBody>
      </p:sp>
      <p:sp>
        <p:nvSpPr>
          <p:cNvPr id="925" name="Google Shape;925;p97"/>
          <p:cNvSpPr txBox="1">
            <a:spLocks noGrp="1"/>
          </p:cNvSpPr>
          <p:nvPr>
            <p:ph type="title"/>
          </p:nvPr>
        </p:nvSpPr>
        <p:spPr>
          <a:xfrm>
            <a:off x="311700" y="4733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s-ES" b="1" noProof="0" dirty="0"/>
              <a:t>Capítulo 1</a:t>
            </a:r>
            <a:r>
              <a:rPr lang="es-ES" noProof="0" dirty="0"/>
              <a:t> Virus y bacterias</a:t>
            </a:r>
          </a:p>
        </p:txBody>
      </p:sp>
      <p:sp>
        <p:nvSpPr>
          <p:cNvPr id="926" name="Google Shape;926;p9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pic>
        <p:nvPicPr>
          <p:cNvPr id="927" name="Google Shape;927;p97"/>
          <p:cNvPicPr preferRelativeResize="0"/>
          <p:nvPr/>
        </p:nvPicPr>
        <p:blipFill rotWithShape="1">
          <a:blip r:embed="rId3">
            <a:alphaModFix/>
          </a:blip>
          <a:srcRect/>
          <a:stretch/>
        </p:blipFill>
        <p:spPr>
          <a:xfrm>
            <a:off x="4137050" y="3084600"/>
            <a:ext cx="2465201" cy="1901750"/>
          </a:xfrm>
          <a:prstGeom prst="rect">
            <a:avLst/>
          </a:prstGeom>
          <a:noFill/>
          <a:ln>
            <a:noFill/>
          </a:ln>
        </p:spPr>
      </p:pic>
      <p:pic>
        <p:nvPicPr>
          <p:cNvPr id="928" name="Google Shape;928;p97"/>
          <p:cNvPicPr preferRelativeResize="0"/>
          <p:nvPr/>
        </p:nvPicPr>
        <p:blipFill rotWithShape="1">
          <a:blip r:embed="rId4">
            <a:alphaModFix/>
          </a:blip>
          <a:srcRect t="24790" r="73581" b="27653"/>
          <a:stretch/>
        </p:blipFill>
        <p:spPr>
          <a:xfrm>
            <a:off x="2654266" y="3077924"/>
            <a:ext cx="598660" cy="651499"/>
          </a:xfrm>
          <a:prstGeom prst="rect">
            <a:avLst/>
          </a:prstGeom>
          <a:noFill/>
          <a:ln>
            <a:noFill/>
          </a:ln>
        </p:spPr>
      </p:pic>
      <p:pic>
        <p:nvPicPr>
          <p:cNvPr id="929" name="Google Shape;929;p97"/>
          <p:cNvPicPr preferRelativeResize="0"/>
          <p:nvPr/>
        </p:nvPicPr>
        <p:blipFill rotWithShape="1">
          <a:blip r:embed="rId5">
            <a:alphaModFix/>
          </a:blip>
          <a:srcRect/>
          <a:stretch/>
        </p:blipFill>
        <p:spPr>
          <a:xfrm>
            <a:off x="1641794" y="3120625"/>
            <a:ext cx="1012481" cy="276529"/>
          </a:xfrm>
          <a:prstGeom prst="rect">
            <a:avLst/>
          </a:prstGeom>
          <a:noFill/>
          <a:ln>
            <a:noFill/>
          </a:ln>
        </p:spPr>
      </p:pic>
      <p:sp>
        <p:nvSpPr>
          <p:cNvPr id="930" name="Google Shape;930;p97"/>
          <p:cNvSpPr txBox="1"/>
          <p:nvPr/>
        </p:nvSpPr>
        <p:spPr>
          <a:xfrm>
            <a:off x="1703915" y="3081886"/>
            <a:ext cx="706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dirty="0">
                <a:solidFill>
                  <a:srgbClr val="000000"/>
                </a:solidFill>
                <a:latin typeface="Arial"/>
                <a:ea typeface="Arial"/>
                <a:cs typeface="Arial"/>
                <a:sym typeface="Arial"/>
              </a:rPr>
              <a:t>Virus</a:t>
            </a:r>
            <a:endParaRPr sz="1100" b="1" i="0" u="none" strike="noStrike" cap="none" dirty="0">
              <a:solidFill>
                <a:srgbClr val="000000"/>
              </a:solidFill>
              <a:latin typeface="Arial"/>
              <a:ea typeface="Arial"/>
              <a:cs typeface="Arial"/>
              <a:sym typeface="Arial"/>
            </a:endParaRPr>
          </a:p>
        </p:txBody>
      </p:sp>
      <p:pic>
        <p:nvPicPr>
          <p:cNvPr id="931" name="Google Shape;931;p97"/>
          <p:cNvPicPr preferRelativeResize="0"/>
          <p:nvPr/>
        </p:nvPicPr>
        <p:blipFill rotWithShape="1">
          <a:blip r:embed="rId6">
            <a:alphaModFix/>
          </a:blip>
          <a:srcRect t="39769" r="67057"/>
          <a:stretch/>
        </p:blipFill>
        <p:spPr>
          <a:xfrm rot="-3901141">
            <a:off x="1686242" y="3477564"/>
            <a:ext cx="847596" cy="1343409"/>
          </a:xfrm>
          <a:prstGeom prst="rect">
            <a:avLst/>
          </a:prstGeom>
          <a:noFill/>
          <a:ln>
            <a:noFill/>
          </a:ln>
        </p:spPr>
      </p:pic>
      <p:pic>
        <p:nvPicPr>
          <p:cNvPr id="932" name="Google Shape;932;p97"/>
          <p:cNvPicPr preferRelativeResize="0"/>
          <p:nvPr/>
        </p:nvPicPr>
        <p:blipFill rotWithShape="1">
          <a:blip r:embed="rId5">
            <a:alphaModFix/>
          </a:blip>
          <a:srcRect/>
          <a:stretch/>
        </p:blipFill>
        <p:spPr>
          <a:xfrm>
            <a:off x="533185" y="3665073"/>
            <a:ext cx="1012481" cy="276529"/>
          </a:xfrm>
          <a:prstGeom prst="rect">
            <a:avLst/>
          </a:prstGeom>
          <a:noFill/>
          <a:ln>
            <a:noFill/>
          </a:ln>
        </p:spPr>
      </p:pic>
      <p:sp>
        <p:nvSpPr>
          <p:cNvPr id="933" name="Google Shape;933;p97"/>
          <p:cNvSpPr txBox="1"/>
          <p:nvPr/>
        </p:nvSpPr>
        <p:spPr>
          <a:xfrm>
            <a:off x="533175" y="3626334"/>
            <a:ext cx="816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dirty="0">
                <a:solidFill>
                  <a:srgbClr val="000000"/>
                </a:solidFill>
                <a:latin typeface="Arial"/>
                <a:ea typeface="Arial"/>
                <a:cs typeface="Arial"/>
                <a:sym typeface="Arial"/>
              </a:rPr>
              <a:t>Bacteria</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37"/>
        <p:cNvGrpSpPr/>
        <p:nvPr/>
      </p:nvGrpSpPr>
      <p:grpSpPr>
        <a:xfrm>
          <a:off x="0" y="0"/>
          <a:ext cx="0" cy="0"/>
          <a:chOff x="0" y="0"/>
          <a:chExt cx="0" cy="0"/>
        </a:xfrm>
      </p:grpSpPr>
      <p:sp>
        <p:nvSpPr>
          <p:cNvPr id="938" name="Google Shape;938;p9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Evaluación: cuestionario</a:t>
            </a:r>
          </a:p>
          <a:p>
            <a:pPr marL="0" lvl="0" indent="0" algn="l" rtl="0">
              <a:lnSpc>
                <a:spcPct val="100000"/>
              </a:lnSpc>
              <a:spcBef>
                <a:spcPts val="0"/>
              </a:spcBef>
              <a:spcAft>
                <a:spcPts val="0"/>
              </a:spcAft>
              <a:buSzPct val="111111"/>
              <a:buNone/>
            </a:pPr>
            <a:endParaRPr lang="es-ES" b="1" noProof="0" dirty="0"/>
          </a:p>
        </p:txBody>
      </p:sp>
      <p:sp>
        <p:nvSpPr>
          <p:cNvPr id="939" name="Google Shape;939;p9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92500" lnSpcReduction="20000"/>
          </a:bodyPr>
          <a:lstStyle/>
          <a:p>
            <a:pPr marL="457200" lvl="0" indent="-342900" algn="l" rtl="0">
              <a:lnSpc>
                <a:spcPct val="115000"/>
              </a:lnSpc>
              <a:spcBef>
                <a:spcPts val="0"/>
              </a:spcBef>
              <a:spcAft>
                <a:spcPts val="0"/>
              </a:spcAft>
              <a:buSzPts val="1800"/>
              <a:buAutoNum type="arabicPeriod"/>
            </a:pPr>
            <a:r>
              <a:rPr lang="es-ES" noProof="0" dirty="0"/>
              <a:t>Los virus son en general más pequeños que las bacterias. (</a:t>
            </a:r>
            <a:r>
              <a:rPr lang="es-ES" u="sng" noProof="0" dirty="0"/>
              <a:t>Verdadero</a:t>
            </a:r>
            <a:r>
              <a:rPr lang="es-ES" noProof="0" dirty="0"/>
              <a:t>/Falso)</a:t>
            </a:r>
          </a:p>
          <a:p>
            <a:pPr marL="114300" lvl="0" indent="0" algn="l" rtl="0">
              <a:lnSpc>
                <a:spcPct val="115000"/>
              </a:lnSpc>
              <a:spcBef>
                <a:spcPts val="600"/>
              </a:spcBef>
              <a:spcAft>
                <a:spcPts val="0"/>
              </a:spcAft>
              <a:buSzPts val="1800"/>
              <a:buNone/>
            </a:pPr>
            <a:endParaRPr lang="es-ES" noProof="0" dirty="0"/>
          </a:p>
          <a:p>
            <a:pPr marL="449263" lvl="0" indent="-334963" algn="l" rtl="0">
              <a:lnSpc>
                <a:spcPct val="115000"/>
              </a:lnSpc>
              <a:spcBef>
                <a:spcPts val="1200"/>
              </a:spcBef>
              <a:spcAft>
                <a:spcPts val="0"/>
              </a:spcAft>
              <a:buSzPts val="1800"/>
              <a:buNone/>
            </a:pPr>
            <a:r>
              <a:rPr lang="es-ES" noProof="0" dirty="0"/>
              <a:t>2. 	El 70 % de las bacterias provocan enfermedades graves. (Verdadero/</a:t>
            </a:r>
            <a:r>
              <a:rPr lang="es-ES" u="sng" noProof="0" dirty="0"/>
              <a:t>Falso</a:t>
            </a:r>
            <a:r>
              <a:rPr lang="es-ES" noProof="0" dirty="0"/>
              <a:t>)</a:t>
            </a:r>
          </a:p>
          <a:p>
            <a:pPr marL="114300" lvl="0" indent="0" algn="l" rtl="0">
              <a:lnSpc>
                <a:spcPct val="115000"/>
              </a:lnSpc>
              <a:spcBef>
                <a:spcPts val="1200"/>
              </a:spcBef>
              <a:spcAft>
                <a:spcPts val="0"/>
              </a:spcAft>
              <a:buSzPts val="1800"/>
              <a:buNone/>
            </a:pPr>
            <a:endParaRPr lang="es-ES" noProof="0" dirty="0"/>
          </a:p>
          <a:p>
            <a:pPr marL="449263" lvl="0" indent="-334963" algn="l" rtl="0">
              <a:lnSpc>
                <a:spcPct val="115000"/>
              </a:lnSpc>
              <a:spcBef>
                <a:spcPts val="1200"/>
              </a:spcBef>
              <a:spcAft>
                <a:spcPts val="0"/>
              </a:spcAft>
              <a:buSzPts val="1800"/>
              <a:buNone/>
            </a:pPr>
            <a:r>
              <a:rPr lang="es-ES" noProof="0" dirty="0"/>
              <a:t>3. 	Algunas bacterias son beneficiosas para los humanos y nos resultan útiles. (</a:t>
            </a:r>
            <a:r>
              <a:rPr lang="es-ES" u="sng" noProof="0" dirty="0"/>
              <a:t>Verdadero</a:t>
            </a:r>
            <a:r>
              <a:rPr lang="es-ES" noProof="0" dirty="0"/>
              <a:t>/Falso)</a:t>
            </a:r>
          </a:p>
          <a:p>
            <a:pPr marL="114300" lvl="0" indent="0" algn="l" rtl="0">
              <a:lnSpc>
                <a:spcPct val="115000"/>
              </a:lnSpc>
              <a:spcBef>
                <a:spcPts val="1200"/>
              </a:spcBef>
              <a:spcAft>
                <a:spcPts val="0"/>
              </a:spcAft>
              <a:buSzPts val="1800"/>
              <a:buNone/>
            </a:pPr>
            <a:endParaRPr lang="es-ES" noProof="0" dirty="0"/>
          </a:p>
          <a:p>
            <a:pPr marL="449263" lvl="0" indent="-334963" algn="l" rtl="0">
              <a:lnSpc>
                <a:spcPct val="115000"/>
              </a:lnSpc>
              <a:spcBef>
                <a:spcPts val="1200"/>
              </a:spcBef>
              <a:spcAft>
                <a:spcPts val="0"/>
              </a:spcAft>
              <a:buSzPts val="1800"/>
              <a:buNone/>
            </a:pPr>
            <a:r>
              <a:rPr lang="es-ES" noProof="0" dirty="0"/>
              <a:t>4. 	Los patógenos pueden causar infecciones y enfermedades en los humanos. (</a:t>
            </a:r>
            <a:r>
              <a:rPr lang="es-ES" u="sng" noProof="0" dirty="0"/>
              <a:t>Verdadero</a:t>
            </a:r>
            <a:r>
              <a:rPr lang="es-ES" noProof="0" dirty="0"/>
              <a:t>/Falso)</a:t>
            </a:r>
          </a:p>
        </p:txBody>
      </p:sp>
      <p:sp>
        <p:nvSpPr>
          <p:cNvPr id="940" name="Google Shape;940;p9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7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44"/>
        <p:cNvGrpSpPr/>
        <p:nvPr/>
      </p:nvGrpSpPr>
      <p:grpSpPr>
        <a:xfrm>
          <a:off x="0" y="0"/>
          <a:ext cx="0" cy="0"/>
          <a:chOff x="0" y="0"/>
          <a:chExt cx="0" cy="0"/>
        </a:xfrm>
      </p:grpSpPr>
      <p:sp>
        <p:nvSpPr>
          <p:cNvPr id="945" name="Google Shape;945;p9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s-ES" b="1" noProof="0" dirty="0"/>
              <a:t>Evaluación: cuestionario (respuestas)</a:t>
            </a:r>
          </a:p>
          <a:p>
            <a:pPr marL="0" lvl="0" indent="0" algn="l" rtl="0">
              <a:lnSpc>
                <a:spcPct val="100000"/>
              </a:lnSpc>
              <a:spcBef>
                <a:spcPts val="0"/>
              </a:spcBef>
              <a:spcAft>
                <a:spcPts val="0"/>
              </a:spcAft>
              <a:buSzPct val="111111"/>
              <a:buNone/>
            </a:pPr>
            <a:endParaRPr lang="es-ES" b="1" noProof="0" dirty="0"/>
          </a:p>
        </p:txBody>
      </p:sp>
      <p:sp>
        <p:nvSpPr>
          <p:cNvPr id="946" name="Google Shape;946;p9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AutoNum type="arabicPeriod"/>
            </a:pPr>
            <a:r>
              <a:rPr lang="es-ES" sz="1200" b="1" noProof="0" dirty="0">
                <a:solidFill>
                  <a:srgbClr val="444746"/>
                </a:solidFill>
              </a:rPr>
              <a:t>¡Verdadero</a:t>
            </a:r>
            <a:r>
              <a:rPr lang="es-ES" sz="1200" noProof="0" dirty="0">
                <a:solidFill>
                  <a:srgbClr val="444746"/>
                </a:solidFill>
              </a:rPr>
              <a:t>! Los virus son siempre más pequeños que las bacterias, y ambos, virus y bacterias, son mucho más pequeños que las células humanas. Son demasiado pequeños para poder percibirlos a simple vista. Algunos virus son tan pequeños que, de hecho, pueden infectar a las bacterias.</a:t>
            </a:r>
            <a:endParaRPr lang="es-ES" sz="1200" noProof="0" dirty="0"/>
          </a:p>
          <a:p>
            <a:pPr marL="457200" lvl="0" indent="-304800" algn="l" rtl="0">
              <a:lnSpc>
                <a:spcPct val="115000"/>
              </a:lnSpc>
              <a:spcBef>
                <a:spcPts val="1200"/>
              </a:spcBef>
              <a:spcAft>
                <a:spcPts val="0"/>
              </a:spcAft>
              <a:buSzPts val="1200"/>
              <a:buAutoNum type="arabicPeriod"/>
            </a:pPr>
            <a:r>
              <a:rPr lang="es-ES" sz="1200" b="1" noProof="0" dirty="0">
                <a:solidFill>
                  <a:srgbClr val="444746"/>
                </a:solidFill>
              </a:rPr>
              <a:t>Falso</a:t>
            </a:r>
            <a:r>
              <a:rPr lang="es-ES" sz="1200" noProof="0" dirty="0">
                <a:solidFill>
                  <a:srgbClr val="444746"/>
                </a:solidFill>
              </a:rPr>
              <a:t>. El 70 % de las bacterias no provocan enfermedades. De hecho, estas bacterias pueden ser beneficiosas para nosotros, como las que viven en nuestro intestino o las que convierten la leche en yogur.</a:t>
            </a:r>
            <a:endParaRPr lang="es-ES" sz="1200" noProof="0" dirty="0"/>
          </a:p>
          <a:p>
            <a:pPr marL="457200" lvl="0" indent="-304800" algn="l" rtl="0">
              <a:lnSpc>
                <a:spcPct val="115000"/>
              </a:lnSpc>
              <a:spcBef>
                <a:spcPts val="1200"/>
              </a:spcBef>
              <a:spcAft>
                <a:spcPts val="0"/>
              </a:spcAft>
              <a:buSzPts val="1200"/>
              <a:buAutoNum type="arabicPeriod"/>
            </a:pPr>
            <a:r>
              <a:rPr lang="es-ES" sz="1200" b="1" noProof="0" dirty="0">
                <a:solidFill>
                  <a:srgbClr val="444746"/>
                </a:solidFill>
              </a:rPr>
              <a:t>¡Verdadero</a:t>
            </a:r>
            <a:r>
              <a:rPr lang="es-ES" sz="1200" noProof="0" dirty="0">
                <a:solidFill>
                  <a:srgbClr val="444746"/>
                </a:solidFill>
              </a:rPr>
              <a:t>! Tenemos trillones de bacterias que viven en nuestro intestino, estómago, sobre nuestra piel… Las bacterias de nuestros intestinos nos ayudan a digerir ciertos alimentos de forma más eficaz, e incluso a obtener ciertos nutrientes a partir de los alimentos que, de otro modo, no conseguiríamos.</a:t>
            </a:r>
            <a:endParaRPr lang="es-ES" sz="1200" noProof="0" dirty="0"/>
          </a:p>
          <a:p>
            <a:pPr marL="457200" lvl="0" indent="-304800" algn="l" rtl="0">
              <a:lnSpc>
                <a:spcPct val="115000"/>
              </a:lnSpc>
              <a:spcBef>
                <a:spcPts val="1200"/>
              </a:spcBef>
              <a:spcAft>
                <a:spcPts val="0"/>
              </a:spcAft>
              <a:buSzPts val="1200"/>
              <a:buAutoNum type="arabicPeriod"/>
            </a:pPr>
            <a:r>
              <a:rPr lang="es-ES" sz="1200" b="1" noProof="0" dirty="0">
                <a:solidFill>
                  <a:srgbClr val="444746"/>
                </a:solidFill>
              </a:rPr>
              <a:t>¡Verdadero</a:t>
            </a:r>
            <a:r>
              <a:rPr lang="es-ES" sz="1200" noProof="0" dirty="0">
                <a:solidFill>
                  <a:srgbClr val="444746"/>
                </a:solidFill>
              </a:rPr>
              <a:t>! No todas las bacterias ni los virus causan enfermedades; los que las provocan reciben el nombre de «patógenos»,</a:t>
            </a:r>
            <a:endParaRPr lang="es-ES" sz="1200" noProof="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50"/>
        <p:cNvGrpSpPr/>
        <p:nvPr/>
      </p:nvGrpSpPr>
      <p:grpSpPr>
        <a:xfrm>
          <a:off x="0" y="0"/>
          <a:ext cx="0" cy="0"/>
          <a:chOff x="0" y="0"/>
          <a:chExt cx="0" cy="0"/>
        </a:xfrm>
      </p:grpSpPr>
      <p:sp>
        <p:nvSpPr>
          <p:cNvPr id="951" name="Google Shape;951;p100"/>
          <p:cNvSpPr txBox="1">
            <a:spLocks noGrp="1"/>
          </p:cNvSpPr>
          <p:nvPr>
            <p:ph type="body" idx="1"/>
          </p:nvPr>
        </p:nvSpPr>
        <p:spPr>
          <a:xfrm>
            <a:off x="311700" y="1162000"/>
            <a:ext cx="8520600" cy="18273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1200"/>
              </a:spcAft>
              <a:buSzPts val="1800"/>
              <a:buNone/>
            </a:pPr>
            <a:r>
              <a:rPr lang="es-ES" noProof="0" dirty="0"/>
              <a:t>Nuestro sistema inmune está hecho de células llamadas </a:t>
            </a:r>
            <a:r>
              <a:rPr lang="es-ES" b="1" noProof="0" dirty="0"/>
              <a:t>glóbulos blancos</a:t>
            </a:r>
            <a:r>
              <a:rPr lang="es-ES" noProof="0" dirty="0"/>
              <a:t>, como las células B y las células T, que recorren nuestro cuerpo, en general en la sangre, con el objetivo de detectar a cualquier intruso, como un virus o una bacteria, y acabar con él. Nuestros glóbulos blancos nos protegen frente a las enfermedades. </a:t>
            </a:r>
          </a:p>
        </p:txBody>
      </p:sp>
      <p:sp>
        <p:nvSpPr>
          <p:cNvPr id="952" name="Google Shape;952;p10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s-ES" b="1" noProof="0" dirty="0"/>
              <a:t>Capítulo 2 El sistema inmune</a:t>
            </a:r>
          </a:p>
        </p:txBody>
      </p:sp>
      <p:sp>
        <p:nvSpPr>
          <p:cNvPr id="953" name="Google Shape;953;p10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pic>
        <p:nvPicPr>
          <p:cNvPr id="954" name="Google Shape;954;p100"/>
          <p:cNvPicPr preferRelativeResize="0"/>
          <p:nvPr/>
        </p:nvPicPr>
        <p:blipFill rotWithShape="1">
          <a:blip r:embed="rId3">
            <a:alphaModFix/>
          </a:blip>
          <a:srcRect/>
          <a:stretch/>
        </p:blipFill>
        <p:spPr>
          <a:xfrm>
            <a:off x="1991120" y="3133575"/>
            <a:ext cx="1123564" cy="1143290"/>
          </a:xfrm>
          <a:prstGeom prst="rect">
            <a:avLst/>
          </a:prstGeom>
          <a:noFill/>
          <a:ln>
            <a:noFill/>
          </a:ln>
        </p:spPr>
      </p:pic>
      <p:pic>
        <p:nvPicPr>
          <p:cNvPr id="955" name="Google Shape;955;p100"/>
          <p:cNvPicPr preferRelativeResize="0"/>
          <p:nvPr/>
        </p:nvPicPr>
        <p:blipFill rotWithShape="1">
          <a:blip r:embed="rId4">
            <a:alphaModFix/>
          </a:blip>
          <a:srcRect/>
          <a:stretch/>
        </p:blipFill>
        <p:spPr>
          <a:xfrm>
            <a:off x="3406712" y="3585454"/>
            <a:ext cx="937263" cy="887148"/>
          </a:xfrm>
          <a:prstGeom prst="rect">
            <a:avLst/>
          </a:prstGeom>
          <a:noFill/>
          <a:ln>
            <a:noFill/>
          </a:ln>
        </p:spPr>
      </p:pic>
      <p:pic>
        <p:nvPicPr>
          <p:cNvPr id="956" name="Google Shape;956;p100"/>
          <p:cNvPicPr preferRelativeResize="0"/>
          <p:nvPr/>
        </p:nvPicPr>
        <p:blipFill rotWithShape="1">
          <a:blip r:embed="rId5">
            <a:alphaModFix/>
          </a:blip>
          <a:srcRect/>
          <a:stretch/>
        </p:blipFill>
        <p:spPr>
          <a:xfrm>
            <a:off x="1191818" y="4017679"/>
            <a:ext cx="1067386" cy="1006095"/>
          </a:xfrm>
          <a:prstGeom prst="rect">
            <a:avLst/>
          </a:prstGeom>
          <a:noFill/>
          <a:ln>
            <a:noFill/>
          </a:ln>
        </p:spPr>
      </p:pic>
      <p:pic>
        <p:nvPicPr>
          <p:cNvPr id="957" name="Google Shape;957;p100"/>
          <p:cNvPicPr preferRelativeResize="0"/>
          <p:nvPr/>
        </p:nvPicPr>
        <p:blipFill rotWithShape="1">
          <a:blip r:embed="rId6">
            <a:alphaModFix/>
          </a:blip>
          <a:srcRect/>
          <a:stretch/>
        </p:blipFill>
        <p:spPr>
          <a:xfrm>
            <a:off x="4278800" y="4395400"/>
            <a:ext cx="1156625" cy="576275"/>
          </a:xfrm>
          <a:prstGeom prst="rect">
            <a:avLst/>
          </a:prstGeom>
          <a:noFill/>
          <a:ln>
            <a:noFill/>
          </a:ln>
        </p:spPr>
      </p:pic>
      <p:pic>
        <p:nvPicPr>
          <p:cNvPr id="958" name="Google Shape;958;p100"/>
          <p:cNvPicPr preferRelativeResize="0"/>
          <p:nvPr/>
        </p:nvPicPr>
        <p:blipFill rotWithShape="1">
          <a:blip r:embed="rId7">
            <a:alphaModFix/>
          </a:blip>
          <a:srcRect/>
          <a:stretch/>
        </p:blipFill>
        <p:spPr>
          <a:xfrm>
            <a:off x="231070" y="3512950"/>
            <a:ext cx="1531150" cy="289625"/>
          </a:xfrm>
          <a:prstGeom prst="rect">
            <a:avLst/>
          </a:prstGeom>
          <a:noFill/>
          <a:ln>
            <a:noFill/>
          </a:ln>
        </p:spPr>
      </p:pic>
      <p:sp>
        <p:nvSpPr>
          <p:cNvPr id="959" name="Google Shape;959;p100"/>
          <p:cNvSpPr txBox="1"/>
          <p:nvPr/>
        </p:nvSpPr>
        <p:spPr>
          <a:xfrm>
            <a:off x="275675" y="3503863"/>
            <a:ext cx="1250100"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dirty="0"/>
              <a:t>Glóbulo blanco</a:t>
            </a:r>
            <a:endParaRPr sz="800" b="1" i="0" u="none" strike="noStrike" cap="none" dirty="0">
              <a:solidFill>
                <a:srgbClr val="000000"/>
              </a:solidFill>
              <a:latin typeface="Arial"/>
              <a:ea typeface="Arial"/>
              <a:cs typeface="Arial"/>
              <a:sym typeface="Arial"/>
            </a:endParaRPr>
          </a:p>
        </p:txBody>
      </p:sp>
      <p:sp>
        <p:nvSpPr>
          <p:cNvPr id="960" name="Google Shape;960;p100"/>
          <p:cNvSpPr txBox="1"/>
          <p:nvPr/>
        </p:nvSpPr>
        <p:spPr>
          <a:xfrm>
            <a:off x="4648525" y="4669775"/>
            <a:ext cx="10092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p:txBody>
      </p:sp>
      <p:cxnSp>
        <p:nvCxnSpPr>
          <p:cNvPr id="961" name="Google Shape;961;p100"/>
          <p:cNvCxnSpPr/>
          <p:nvPr/>
        </p:nvCxnSpPr>
        <p:spPr>
          <a:xfrm>
            <a:off x="5694038" y="2940125"/>
            <a:ext cx="19500" cy="1953300"/>
          </a:xfrm>
          <a:prstGeom prst="straightConnector1">
            <a:avLst/>
          </a:prstGeom>
          <a:noFill/>
          <a:ln w="9525" cap="flat" cmpd="sng">
            <a:solidFill>
              <a:schemeClr val="dk2"/>
            </a:solidFill>
            <a:prstDash val="solid"/>
            <a:round/>
            <a:headEnd type="none" w="sm" len="sm"/>
            <a:tailEnd type="none" w="sm" len="sm"/>
          </a:ln>
        </p:spPr>
      </p:cxnSp>
      <p:pic>
        <p:nvPicPr>
          <p:cNvPr id="962" name="Google Shape;962;p100"/>
          <p:cNvPicPr preferRelativeResize="0"/>
          <p:nvPr/>
        </p:nvPicPr>
        <p:blipFill rotWithShape="1">
          <a:blip r:embed="rId8">
            <a:alphaModFix/>
          </a:blip>
          <a:srcRect t="24790" r="73581" b="27653"/>
          <a:stretch/>
        </p:blipFill>
        <p:spPr>
          <a:xfrm>
            <a:off x="8356025" y="2989300"/>
            <a:ext cx="657124" cy="747949"/>
          </a:xfrm>
          <a:prstGeom prst="rect">
            <a:avLst/>
          </a:prstGeom>
          <a:noFill/>
          <a:ln>
            <a:noFill/>
          </a:ln>
        </p:spPr>
      </p:pic>
      <p:pic>
        <p:nvPicPr>
          <p:cNvPr id="963" name="Google Shape;963;p100"/>
          <p:cNvPicPr preferRelativeResize="0"/>
          <p:nvPr/>
        </p:nvPicPr>
        <p:blipFill rotWithShape="1">
          <a:blip r:embed="rId7">
            <a:alphaModFix/>
          </a:blip>
          <a:srcRect/>
          <a:stretch/>
        </p:blipFill>
        <p:spPr>
          <a:xfrm>
            <a:off x="7244675" y="3038322"/>
            <a:ext cx="1111360" cy="317468"/>
          </a:xfrm>
          <a:prstGeom prst="rect">
            <a:avLst/>
          </a:prstGeom>
          <a:noFill/>
          <a:ln>
            <a:noFill/>
          </a:ln>
        </p:spPr>
      </p:pic>
      <p:sp>
        <p:nvSpPr>
          <p:cNvPr id="964" name="Google Shape;964;p100"/>
          <p:cNvSpPr txBox="1"/>
          <p:nvPr/>
        </p:nvSpPr>
        <p:spPr>
          <a:xfrm>
            <a:off x="7280126" y="3020050"/>
            <a:ext cx="775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Virus</a:t>
            </a:r>
            <a:endParaRPr sz="1100" b="1" i="0" u="none" strike="noStrike" cap="none">
              <a:solidFill>
                <a:srgbClr val="000000"/>
              </a:solidFill>
              <a:latin typeface="Arial"/>
              <a:ea typeface="Arial"/>
              <a:cs typeface="Arial"/>
              <a:sym typeface="Arial"/>
            </a:endParaRPr>
          </a:p>
        </p:txBody>
      </p:sp>
      <p:pic>
        <p:nvPicPr>
          <p:cNvPr id="965" name="Google Shape;965;p100"/>
          <p:cNvPicPr preferRelativeResize="0"/>
          <p:nvPr/>
        </p:nvPicPr>
        <p:blipFill rotWithShape="1">
          <a:blip r:embed="rId9">
            <a:alphaModFix/>
          </a:blip>
          <a:srcRect t="39769" r="67057"/>
          <a:stretch/>
        </p:blipFill>
        <p:spPr>
          <a:xfrm rot="-3959348">
            <a:off x="7275850" y="3476650"/>
            <a:ext cx="965600" cy="1485200"/>
          </a:xfrm>
          <a:prstGeom prst="rect">
            <a:avLst/>
          </a:prstGeom>
          <a:noFill/>
          <a:ln>
            <a:noFill/>
          </a:ln>
        </p:spPr>
      </p:pic>
      <p:pic>
        <p:nvPicPr>
          <p:cNvPr id="966" name="Google Shape;966;p100"/>
          <p:cNvPicPr preferRelativeResize="0"/>
          <p:nvPr/>
        </p:nvPicPr>
        <p:blipFill rotWithShape="1">
          <a:blip r:embed="rId7">
            <a:alphaModFix/>
          </a:blip>
          <a:srcRect/>
          <a:stretch/>
        </p:blipFill>
        <p:spPr>
          <a:xfrm>
            <a:off x="6027800" y="3663372"/>
            <a:ext cx="1111360" cy="317468"/>
          </a:xfrm>
          <a:prstGeom prst="rect">
            <a:avLst/>
          </a:prstGeom>
          <a:noFill/>
          <a:ln>
            <a:noFill/>
          </a:ln>
        </p:spPr>
      </p:pic>
      <p:sp>
        <p:nvSpPr>
          <p:cNvPr id="967" name="Google Shape;967;p100"/>
          <p:cNvSpPr txBox="1"/>
          <p:nvPr/>
        </p:nvSpPr>
        <p:spPr>
          <a:xfrm>
            <a:off x="5988463" y="3645100"/>
            <a:ext cx="8964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Bacteria</a:t>
            </a:r>
            <a:endParaRPr sz="1100" b="1" i="0" u="none" strike="noStrike" cap="none">
              <a:solidFill>
                <a:srgbClr val="000000"/>
              </a:solidFill>
              <a:latin typeface="Arial"/>
              <a:ea typeface="Arial"/>
              <a:cs typeface="Arial"/>
              <a:sym typeface="Arial"/>
            </a:endParaRPr>
          </a:p>
        </p:txBody>
      </p:sp>
      <p:sp>
        <p:nvSpPr>
          <p:cNvPr id="968" name="Google Shape;968;p100"/>
          <p:cNvSpPr txBox="1"/>
          <p:nvPr/>
        </p:nvSpPr>
        <p:spPr>
          <a:xfrm>
            <a:off x="4443962" y="4669763"/>
            <a:ext cx="1250100"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dirty="0"/>
              <a:t>Glóbulo blanco</a:t>
            </a:r>
            <a:endParaRPr sz="800" b="1" i="0" u="none" strike="noStrike" cap="none" dirty="0">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72"/>
        <p:cNvGrpSpPr/>
        <p:nvPr/>
      </p:nvGrpSpPr>
      <p:grpSpPr>
        <a:xfrm>
          <a:off x="0" y="0"/>
          <a:ext cx="0" cy="0"/>
          <a:chOff x="0" y="0"/>
          <a:chExt cx="0" cy="0"/>
        </a:xfrm>
      </p:grpSpPr>
      <p:sp>
        <p:nvSpPr>
          <p:cNvPr id="973" name="Google Shape;973;p101"/>
          <p:cNvSpPr txBox="1">
            <a:spLocks noGrp="1"/>
          </p:cNvSpPr>
          <p:nvPr>
            <p:ph type="body" idx="1"/>
          </p:nvPr>
        </p:nvSpPr>
        <p:spPr>
          <a:xfrm>
            <a:off x="311700" y="1152475"/>
            <a:ext cx="8520600" cy="22194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1200"/>
              </a:spcAft>
              <a:buSzPts val="1800"/>
              <a:buNone/>
            </a:pPr>
            <a:r>
              <a:rPr lang="es-ES" noProof="0" dirty="0"/>
              <a:t>En el momento en que nuestros glóbulos blancos se encuentran con un virus o bacteria concreta la primera vez, pueden </a:t>
            </a:r>
            <a:r>
              <a:rPr lang="es-ES" b="1" noProof="0" dirty="0"/>
              <a:t>recordarlo</a:t>
            </a:r>
            <a:r>
              <a:rPr lang="es-ES" noProof="0" dirty="0"/>
              <a:t>, lo que significa que, en el futuro, cuando ese virus o bacteria comience a infectar nuestro cuerpo de nuevo, los glóbulos blancos desarrollarán al instante una respuesta específica y desplegarán rápidamente </a:t>
            </a:r>
            <a:r>
              <a:rPr lang="es-ES" b="1" noProof="0" dirty="0"/>
              <a:t>los glóbulos blancos (linfocitos) de memoria </a:t>
            </a:r>
            <a:r>
              <a:rPr lang="es-ES" noProof="0" dirty="0"/>
              <a:t>para contener la infección. Esta rápida reacción hace que enfermemos con menor virulencia. Es lo que se conoce como desarrollar </a:t>
            </a:r>
            <a:r>
              <a:rPr lang="es-ES" b="1" noProof="0" dirty="0"/>
              <a:t>inmunidad </a:t>
            </a:r>
            <a:r>
              <a:rPr lang="es-ES" noProof="0" dirty="0"/>
              <a:t>frente a un patógeno.</a:t>
            </a:r>
          </a:p>
        </p:txBody>
      </p:sp>
      <p:sp>
        <p:nvSpPr>
          <p:cNvPr id="974" name="Google Shape;974;p10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s-ES" b="1" noProof="0" dirty="0"/>
              <a:t>Capítulo 2 El sistema inmune</a:t>
            </a:r>
          </a:p>
          <a:p>
            <a:pPr marL="457200" lvl="0" indent="0" algn="ctr" rtl="0">
              <a:lnSpc>
                <a:spcPct val="100000"/>
              </a:lnSpc>
              <a:spcBef>
                <a:spcPts val="0"/>
              </a:spcBef>
              <a:spcAft>
                <a:spcPts val="0"/>
              </a:spcAft>
              <a:buSzPct val="111111"/>
              <a:buNone/>
            </a:pPr>
            <a:endParaRPr lang="es-ES" noProof="0" dirty="0"/>
          </a:p>
        </p:txBody>
      </p:sp>
      <p:sp>
        <p:nvSpPr>
          <p:cNvPr id="975" name="Google Shape;975;p10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3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pic>
        <p:nvPicPr>
          <p:cNvPr id="976" name="Google Shape;976;p101"/>
          <p:cNvPicPr preferRelativeResize="0"/>
          <p:nvPr/>
        </p:nvPicPr>
        <p:blipFill rotWithShape="1">
          <a:blip r:embed="rId3">
            <a:alphaModFix/>
          </a:blip>
          <a:srcRect/>
          <a:stretch/>
        </p:blipFill>
        <p:spPr>
          <a:xfrm>
            <a:off x="2433200" y="3371875"/>
            <a:ext cx="4277590" cy="155242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80"/>
        <p:cNvGrpSpPr/>
        <p:nvPr/>
      </p:nvGrpSpPr>
      <p:grpSpPr>
        <a:xfrm>
          <a:off x="0" y="0"/>
          <a:ext cx="0" cy="0"/>
          <a:chOff x="0" y="0"/>
          <a:chExt cx="0" cy="0"/>
        </a:xfrm>
      </p:grpSpPr>
      <p:sp>
        <p:nvSpPr>
          <p:cNvPr id="981" name="Google Shape;981;p102"/>
          <p:cNvSpPr txBox="1">
            <a:spLocks noGrp="1"/>
          </p:cNvSpPr>
          <p:nvPr>
            <p:ph type="body" idx="1"/>
          </p:nvPr>
        </p:nvSpPr>
        <p:spPr>
          <a:xfrm>
            <a:off x="311700" y="1152475"/>
            <a:ext cx="8616900" cy="2629500"/>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lnSpc>
                <a:spcPct val="115000"/>
              </a:lnSpc>
              <a:spcBef>
                <a:spcPts val="0"/>
              </a:spcBef>
              <a:spcAft>
                <a:spcPts val="0"/>
              </a:spcAft>
              <a:buClr>
                <a:schemeClr val="dk1"/>
              </a:buClr>
              <a:buSzPct val="61110"/>
              <a:buFont typeface="Arial"/>
              <a:buNone/>
            </a:pPr>
            <a:r>
              <a:rPr lang="es-ES" noProof="0" dirty="0"/>
              <a:t>Cuando nuestras células inmunes se encuentran con patógenos con los que nunca se habían encontrado antes, los glóbulo blancos pueden «agobiarse» y podemos enfermar gravemente. Sin embargo, cuando nuestro sistema inmune reconoce al patógeno, frente al que habrá desarrollado </a:t>
            </a:r>
            <a:r>
              <a:rPr lang="es-ES" b="1" noProof="0" dirty="0"/>
              <a:t>inmunidad</a:t>
            </a:r>
            <a:r>
              <a:rPr lang="es-ES" noProof="0" dirty="0"/>
              <a:t>, habrá linfocitos de memoria preparados para combatirlo con éxito. Esta inmunidad significa que no enfermaremos tan gravemente como la primera vez que entramos en contacto con el patógeno. También significará que es menos probable que transmitamos la enfermedad a las personas de nuestro entorno.</a:t>
            </a:r>
          </a:p>
          <a:p>
            <a:pPr marL="0" lvl="0" indent="0" algn="l" rtl="0">
              <a:lnSpc>
                <a:spcPct val="115000"/>
              </a:lnSpc>
              <a:spcBef>
                <a:spcPts val="0"/>
              </a:spcBef>
              <a:spcAft>
                <a:spcPts val="0"/>
              </a:spcAft>
              <a:buClr>
                <a:schemeClr val="dk1"/>
              </a:buClr>
              <a:buSzPct val="61110"/>
              <a:buFont typeface="Arial"/>
              <a:buNone/>
            </a:pPr>
            <a:endParaRPr lang="es-ES" noProof="0" dirty="0"/>
          </a:p>
          <a:p>
            <a:pPr marL="0" lvl="0" indent="0" algn="l" rtl="0">
              <a:lnSpc>
                <a:spcPct val="115000"/>
              </a:lnSpc>
              <a:spcBef>
                <a:spcPts val="0"/>
              </a:spcBef>
              <a:spcAft>
                <a:spcPts val="0"/>
              </a:spcAft>
              <a:buClr>
                <a:schemeClr val="dk1"/>
              </a:buClr>
              <a:buSzPct val="61110"/>
              <a:buFont typeface="Arial"/>
              <a:buNone/>
            </a:pPr>
            <a:r>
              <a:rPr lang="es-ES" noProof="0" dirty="0"/>
              <a:t>A menudo, la inmunidad no dura toda la vida. Los patógenos mutan con el tiempo, por lo que, si nos encontramos con un virus o bacteria que ha cambiado mucho desde la última vez que nos lo encontramos, seremos menos capaces de reconocerlo y, consiguientemente, de enfrentarnos a él. Además, nuestro sistema inmune también envejece y con el paso del tiempo es menos capaz de reconocer a los patógenos. </a:t>
            </a:r>
          </a:p>
          <a:p>
            <a:pPr marL="0" lvl="0" indent="0" algn="l" rtl="0">
              <a:lnSpc>
                <a:spcPct val="115000"/>
              </a:lnSpc>
              <a:spcBef>
                <a:spcPts val="1200"/>
              </a:spcBef>
              <a:spcAft>
                <a:spcPts val="1200"/>
              </a:spcAft>
              <a:buClr>
                <a:schemeClr val="dk1"/>
              </a:buClr>
              <a:buSzPct val="61110"/>
              <a:buFont typeface="Arial"/>
              <a:buNone/>
            </a:pPr>
            <a:endParaRPr lang="es-ES" noProof="0" dirty="0"/>
          </a:p>
        </p:txBody>
      </p:sp>
      <p:sp>
        <p:nvSpPr>
          <p:cNvPr id="982" name="Google Shape;982;p10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Clr>
                <a:schemeClr val="dk1"/>
              </a:buClr>
              <a:buSzPct val="39285"/>
              <a:buFont typeface="Arial"/>
              <a:buNone/>
            </a:pPr>
            <a:r>
              <a:rPr lang="es-ES" b="1" noProof="0" dirty="0"/>
              <a:t>Capítulo 2 El sistema inmune</a:t>
            </a:r>
          </a:p>
          <a:p>
            <a:pPr marL="457200" lvl="0" indent="0" algn="ctr" rtl="0">
              <a:lnSpc>
                <a:spcPct val="100000"/>
              </a:lnSpc>
              <a:spcBef>
                <a:spcPts val="0"/>
              </a:spcBef>
              <a:spcAft>
                <a:spcPts val="0"/>
              </a:spcAft>
              <a:buSzPct val="111111"/>
              <a:buNone/>
            </a:pPr>
            <a:endParaRPr lang="es-ES" noProof="0" dirty="0"/>
          </a:p>
        </p:txBody>
      </p:sp>
      <p:sp>
        <p:nvSpPr>
          <p:cNvPr id="983" name="Google Shape;983;p10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pic>
        <p:nvPicPr>
          <p:cNvPr id="984" name="Google Shape;984;p102"/>
          <p:cNvPicPr preferRelativeResize="0"/>
          <p:nvPr/>
        </p:nvPicPr>
        <p:blipFill rotWithShape="1">
          <a:blip r:embed="rId3">
            <a:alphaModFix/>
          </a:blip>
          <a:srcRect/>
          <a:stretch/>
        </p:blipFill>
        <p:spPr>
          <a:xfrm>
            <a:off x="3889775" y="3782021"/>
            <a:ext cx="1255825" cy="1196450"/>
          </a:xfrm>
          <a:prstGeom prst="rect">
            <a:avLst/>
          </a:prstGeom>
          <a:noFill/>
          <a:ln>
            <a:noFill/>
          </a:ln>
        </p:spPr>
      </p:pic>
      <p:pic>
        <p:nvPicPr>
          <p:cNvPr id="985" name="Google Shape;985;p102"/>
          <p:cNvPicPr preferRelativeResize="0"/>
          <p:nvPr/>
        </p:nvPicPr>
        <p:blipFill rotWithShape="1">
          <a:blip r:embed="rId4">
            <a:alphaModFix/>
          </a:blip>
          <a:srcRect/>
          <a:stretch/>
        </p:blipFill>
        <p:spPr>
          <a:xfrm>
            <a:off x="2642800" y="4042276"/>
            <a:ext cx="1101000" cy="1019874"/>
          </a:xfrm>
          <a:prstGeom prst="rect">
            <a:avLst/>
          </a:prstGeom>
          <a:noFill/>
          <a:ln>
            <a:noFill/>
          </a:ln>
        </p:spPr>
      </p:pic>
      <p:pic>
        <p:nvPicPr>
          <p:cNvPr id="986" name="Google Shape;986;p102"/>
          <p:cNvPicPr preferRelativeResize="0"/>
          <p:nvPr/>
        </p:nvPicPr>
        <p:blipFill rotWithShape="1">
          <a:blip r:embed="rId5">
            <a:alphaModFix/>
          </a:blip>
          <a:srcRect/>
          <a:stretch/>
        </p:blipFill>
        <p:spPr>
          <a:xfrm>
            <a:off x="6850749" y="3667125"/>
            <a:ext cx="1163725" cy="1276350"/>
          </a:xfrm>
          <a:prstGeom prst="rect">
            <a:avLst/>
          </a:prstGeom>
          <a:noFill/>
          <a:ln>
            <a:noFill/>
          </a:ln>
        </p:spPr>
      </p:pic>
      <p:pic>
        <p:nvPicPr>
          <p:cNvPr id="987" name="Google Shape;987;p102"/>
          <p:cNvPicPr preferRelativeResize="0"/>
          <p:nvPr/>
        </p:nvPicPr>
        <p:blipFill rotWithShape="1">
          <a:blip r:embed="rId6">
            <a:alphaModFix/>
          </a:blip>
          <a:srcRect/>
          <a:stretch/>
        </p:blipFill>
        <p:spPr>
          <a:xfrm>
            <a:off x="5510220" y="3733800"/>
            <a:ext cx="1032199" cy="11430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91"/>
        <p:cNvGrpSpPr/>
        <p:nvPr/>
      </p:nvGrpSpPr>
      <p:grpSpPr>
        <a:xfrm>
          <a:off x="0" y="0"/>
          <a:ext cx="0" cy="0"/>
          <a:chOff x="0" y="0"/>
          <a:chExt cx="0" cy="0"/>
        </a:xfrm>
      </p:grpSpPr>
      <p:sp>
        <p:nvSpPr>
          <p:cNvPr id="992" name="Google Shape;992;p10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s-ES" b="1" noProof="0" dirty="0"/>
              <a:t>Evaluación: cuestionario</a:t>
            </a:r>
          </a:p>
        </p:txBody>
      </p:sp>
      <p:sp>
        <p:nvSpPr>
          <p:cNvPr id="993" name="Google Shape;993;p103"/>
          <p:cNvSpPr txBox="1">
            <a:spLocks noGrp="1"/>
          </p:cNvSpPr>
          <p:nvPr>
            <p:ph type="body" idx="1"/>
          </p:nvPr>
        </p:nvSpPr>
        <p:spPr>
          <a:xfrm>
            <a:off x="311700" y="1152475"/>
            <a:ext cx="8520600" cy="37218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AutoNum type="arabicPeriod"/>
            </a:pPr>
            <a:r>
              <a:rPr lang="es-ES" noProof="0" dirty="0"/>
              <a:t>La inmunidad a una enfermedad significa que una vez que la hayamos contraído, la siguiente vez que lo hagamos enfermaremos de forma menos grave porque nuestras células de memoria estarán preparadas para combatirla. (</a:t>
            </a:r>
            <a:r>
              <a:rPr lang="es-ES" u="sng" noProof="0" dirty="0"/>
              <a:t>Verdadero</a:t>
            </a:r>
            <a:r>
              <a:rPr lang="es-ES" noProof="0" dirty="0"/>
              <a:t>/Falso)</a:t>
            </a:r>
          </a:p>
          <a:p>
            <a:pPr marL="457200" lvl="0" indent="-342900" algn="l" rtl="0">
              <a:lnSpc>
                <a:spcPct val="115000"/>
              </a:lnSpc>
              <a:spcBef>
                <a:spcPts val="1200"/>
              </a:spcBef>
              <a:spcAft>
                <a:spcPts val="0"/>
              </a:spcAft>
              <a:buSzPts val="1800"/>
              <a:buAutoNum type="arabicPeriod"/>
            </a:pPr>
            <a:r>
              <a:rPr lang="es-ES" noProof="0" dirty="0"/>
              <a:t>Es menos probable que transmitamos una enfermedad a los demás si hemos desarrollado inmunidad frente a ella. (</a:t>
            </a:r>
            <a:r>
              <a:rPr lang="es-ES" u="sng" noProof="0" dirty="0"/>
              <a:t>Verdadero</a:t>
            </a:r>
            <a:r>
              <a:rPr lang="es-ES" noProof="0" dirty="0"/>
              <a:t>/Falso)</a:t>
            </a:r>
          </a:p>
          <a:p>
            <a:pPr marL="457200" lvl="0" indent="-342900" algn="l" rtl="0">
              <a:lnSpc>
                <a:spcPct val="115000"/>
              </a:lnSpc>
              <a:spcBef>
                <a:spcPts val="1200"/>
              </a:spcBef>
              <a:spcAft>
                <a:spcPts val="0"/>
              </a:spcAft>
              <a:buSzPts val="1800"/>
              <a:buAutoNum type="arabicPeriod"/>
            </a:pPr>
            <a:r>
              <a:rPr lang="es-ES" noProof="0" dirty="0"/>
              <a:t>La inmunidad a un patógeno siempre dura para toda la vida. (Verdadero/</a:t>
            </a:r>
            <a:r>
              <a:rPr lang="es-ES" u="sng" noProof="0" dirty="0"/>
              <a:t>Falso</a:t>
            </a:r>
            <a:r>
              <a:rPr lang="es-ES" noProof="0" dirty="0"/>
              <a:t>)</a:t>
            </a:r>
          </a:p>
        </p:txBody>
      </p:sp>
      <p:sp>
        <p:nvSpPr>
          <p:cNvPr id="994" name="Google Shape;994;p10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8E7CC3"/>
                </a:solidFill>
                <a:latin typeface="Arial"/>
                <a:ea typeface="Arial"/>
                <a:cs typeface="Arial"/>
                <a:sym typeface="Arial"/>
              </a:rPr>
              <a:t>5 </a:t>
            </a:r>
            <a:r>
              <a:rPr lang="es-ES" sz="1400" b="1" i="0" u="none" strike="noStrike" cap="none" dirty="0">
                <a:solidFill>
                  <a:srgbClr val="8E7CC3"/>
                </a:solidFill>
                <a:latin typeface="Arial"/>
                <a:ea typeface="Arial"/>
                <a:cs typeface="Arial"/>
                <a:sym typeface="Arial"/>
              </a:rPr>
              <a:t>minutos</a:t>
            </a:r>
            <a:endParaRPr sz="1400" b="1" i="0" u="none" strike="noStrike" cap="none" dirty="0">
              <a:solidFill>
                <a:srgbClr val="8E7CC3"/>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22A081B7A00145BB5A564C281CA2BA" ma:contentTypeVersion="19" ma:contentTypeDescription="Create a new document." ma:contentTypeScope="" ma:versionID="21f5fc6c40d6f4311b6993e2b9a35543">
  <xsd:schema xmlns:xsd="http://www.w3.org/2001/XMLSchema" xmlns:xs="http://www.w3.org/2001/XMLSchema" xmlns:p="http://schemas.microsoft.com/office/2006/metadata/properties" xmlns:ns1="http://schemas.microsoft.com/sharepoint/v3" xmlns:ns2="aee978fd-d2ca-467a-a30e-4f5782c7aa0a" xmlns:ns3="b938eb28-7cbf-463f-95d0-cb37a2d17a6d" targetNamespace="http://schemas.microsoft.com/office/2006/metadata/properties" ma:root="true" ma:fieldsID="740ae2ce3376e617a4d8de507ddfc8fa" ns1:_="" ns2:_="" ns3:_="">
    <xsd:import namespace="http://schemas.microsoft.com/sharepoint/v3"/>
    <xsd:import namespace="aee978fd-d2ca-467a-a30e-4f5782c7aa0a"/>
    <xsd:import namespace="b938eb28-7cbf-463f-95d0-cb37a2d17a6d"/>
    <xsd:element name="properties">
      <xsd:complexType>
        <xsd:sequence>
          <xsd:element name="documentManagement">
            <xsd:complexType>
              <xsd:all>
                <xsd:element ref="ns2:MediaServiceMetadata" minOccurs="0"/>
                <xsd:element ref="ns2:MediaServiceFastMetadata" minOccurs="0"/>
                <xsd:element ref="ns3:TaxCatchAll"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2:MediaServiceLocation" minOccurs="0"/>
                <xsd:element ref="ns2:MediaLengthInSeconds" minOccurs="0"/>
                <xsd:element ref="ns3:SharedWithUsers" minOccurs="0"/>
                <xsd:element ref="ns3:SharedWithDetails"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e978fd-d2ca-467a-a30e-4f5782c7aa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2248ade-9212-4ffb-8ded-5d769fb4b730" ma:termSetId="09814cd3-568e-fe90-9814-8d621ff8fb84" ma:anchorId="fba54fb3-c3e1-fe81-a776-ca4b69148c4d" ma:open="true" ma:isKeyword="false">
      <xsd:complexType>
        <xsd:sequence>
          <xsd:element ref="pc:Terms" minOccurs="0" maxOccurs="1"/>
        </xsd:sequence>
      </xsd:complex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38eb28-7cbf-463f-95d0-cb37a2d17a6d"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e73b7cc7-aa3b-4169-ac5f-653f481a2a28}" ma:internalName="TaxCatchAll" ma:showField="CatchAllData" ma:web="b938eb28-7cbf-463f-95d0-cb37a2d17a6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aee978fd-d2ca-467a-a30e-4f5782c7aa0a">
      <Terms xmlns="http://schemas.microsoft.com/office/infopath/2007/PartnerControls"/>
    </lcf76f155ced4ddcb4097134ff3c332f>
    <_ip_UnifiedCompliancePolicyProperties xmlns="http://schemas.microsoft.com/sharepoint/v3" xsi:nil="true"/>
    <TaxCatchAll xmlns="b938eb28-7cbf-463f-95d0-cb37a2d17a6d" xsi:nil="true"/>
  </documentManagement>
</p:properties>
</file>

<file path=customXml/itemProps1.xml><?xml version="1.0" encoding="utf-8"?>
<ds:datastoreItem xmlns:ds="http://schemas.openxmlformats.org/officeDocument/2006/customXml" ds:itemID="{F31E8FD3-DF40-496B-A37E-4E47934D5A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ee978fd-d2ca-467a-a30e-4f5782c7aa0a"/>
    <ds:schemaRef ds:uri="b938eb28-7cbf-463f-95d0-cb37a2d17a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28FB22-189B-4181-B707-7C44B4695715}">
  <ds:schemaRefs>
    <ds:schemaRef ds:uri="http://schemas.microsoft.com/sharepoint/v3/contenttype/forms"/>
  </ds:schemaRefs>
</ds:datastoreItem>
</file>

<file path=customXml/itemProps3.xml><?xml version="1.0" encoding="utf-8"?>
<ds:datastoreItem xmlns:ds="http://schemas.openxmlformats.org/officeDocument/2006/customXml" ds:itemID="{41AF035B-9CBB-4F21-86D1-39767D1A1762}">
  <ds:schemaRefs>
    <ds:schemaRef ds:uri="aee978fd-d2ca-467a-a30e-4f5782c7aa0a"/>
    <ds:schemaRef ds:uri="http://schemas.microsoft.com/sharepoint/v3"/>
    <ds:schemaRef ds:uri="http://www.w3.org/XML/1998/namespace"/>
    <ds:schemaRef ds:uri="http://schemas.microsoft.com/office/infopath/2007/PartnerControls"/>
    <ds:schemaRef ds:uri="http://schemas.microsoft.com/office/2006/documentManagement/types"/>
    <ds:schemaRef ds:uri="http://purl.org/dc/terms/"/>
    <ds:schemaRef ds:uri="http://purl.org/dc/elements/1.1/"/>
    <ds:schemaRef ds:uri="http://purl.org/dc/dcmitype/"/>
    <ds:schemaRef ds:uri="http://schemas.openxmlformats.org/package/2006/metadata/core-properties"/>
    <ds:schemaRef ds:uri="b938eb28-7cbf-463f-95d0-cb37a2d17a6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3614</TotalTime>
  <Words>22328</Words>
  <Application>Microsoft Office PowerPoint</Application>
  <PresentationFormat>On-screen Show (16:9)</PresentationFormat>
  <Paragraphs>1061</Paragraphs>
  <Slides>141</Slides>
  <Notes>141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141</vt:i4>
      </vt:variant>
    </vt:vector>
  </HeadingPairs>
  <TitlesOfParts>
    <vt:vector size="144" baseType="lpstr">
      <vt:lpstr>Arial</vt:lpstr>
      <vt:lpstr>Roboto</vt:lpstr>
      <vt:lpstr>Simple Light</vt:lpstr>
      <vt:lpstr>           Curso eLearning La salud en los centros penitenciarios: vacunación para trabajadores de prisiones</vt:lpstr>
      <vt:lpstr>Introducción al curso</vt:lpstr>
      <vt:lpstr>¡Bienvenido al curso!</vt:lpstr>
      <vt:lpstr>Por qué la vacunación en las cárceles importa</vt:lpstr>
      <vt:lpstr>Objetivos de aprendizaje</vt:lpstr>
      <vt:lpstr>Estructura del curso</vt:lpstr>
      <vt:lpstr>Glosario</vt:lpstr>
      <vt:lpstr>Cuestionario de evaluación de conocimientos</vt:lpstr>
      <vt:lpstr>Cuestionario de evaluación de conocimientos </vt:lpstr>
      <vt:lpstr>Cuestionario de evaluación de conocimientos </vt:lpstr>
      <vt:lpstr>Evaluación: cuestionario final</vt:lpstr>
      <vt:lpstr>Evaluación: cuestionario final</vt:lpstr>
      <vt:lpstr>Cuestionario de evaluación de conocimientos </vt:lpstr>
      <vt:lpstr>Cuestionario de evaluación de conocimientos </vt:lpstr>
      <vt:lpstr>       1. Enfermedades más importantes para personas reclusas y trabajadoras en centros penitenciarios que pueden prevenirse mediante las vacunas</vt:lpstr>
      <vt:lpstr>Contenido del módulo</vt:lpstr>
      <vt:lpstr>Capítulo 1. Por qué las enfermedades infecciosas son importantes en los centros penitenciarios</vt:lpstr>
      <vt:lpstr>Capítulo 1. Por qué las enfermedades infecciosas son importantes en los centros penitenciarios (antes de la cárcel)</vt:lpstr>
      <vt:lpstr>Capítulo 1. Por qué las enfermedades infecciosas son importantes en los centros penitenciarios (antes de la cárcel)</vt:lpstr>
      <vt:lpstr>Capítulo 1. Por qué las enfermedades infecciosas son importantes en los centros penitenciarios (antes de la cárcel) </vt:lpstr>
      <vt:lpstr>Capítulo 1. Por qué las enfermedades infecciosas son importantes en los centros penitenciarios (en prisión)</vt:lpstr>
      <vt:lpstr>Capítulo 1. Por qué las enfermedades infecciosas son importantes en los centros penitenciarios (en prisión) </vt:lpstr>
      <vt:lpstr>Capítulo 1. Por qué las enfermedades infecciosas son importantes en los centros penitenciarios (en prisión) </vt:lpstr>
      <vt:lpstr>Capítulo 1. Por qué las enfermedades infecciosas son importantes en los centros penitenciarios (en prisión) </vt:lpstr>
      <vt:lpstr>Capítulo 1. Por qué las enfermedades infecciosas son importantes en los centros penitenciarios</vt:lpstr>
      <vt:lpstr>Capítulo 1. Por qué las enfermedades infecciosas son importantes en los centros penitenciarios </vt:lpstr>
      <vt:lpstr>Capítulo 1. Por qué las enfermedades infecciosas son importantes en los centros penitenciarios </vt:lpstr>
      <vt:lpstr>Capítulo 2. ¿Cómo protege la vacunación al personal de prisiones y a la población reclusa? </vt:lpstr>
      <vt:lpstr>Capítulo 2. ¿Cómo protege la vacunación al personal de prisiones y a la población reclusa? </vt:lpstr>
      <vt:lpstr>Capítulo 2. ¿Cómo protege la vacunación al personal de prisiones y a la población reclusa? </vt:lpstr>
      <vt:lpstr>Capítulo 2. ¿Cómo protege la vacunación al personal de prisiones y a la población reclusa? </vt:lpstr>
      <vt:lpstr>Capítulo 2. ¿Cómo protege la vacunación al personal de prisiones y a la población reclusa? </vt:lpstr>
      <vt:lpstr>Capítulo 3. Hepatitis B</vt:lpstr>
      <vt:lpstr>Capítulo 3. Hepatitis B</vt:lpstr>
      <vt:lpstr>Capítulo 3. Hepatitis B</vt:lpstr>
      <vt:lpstr>Capítulo 4: VPH</vt:lpstr>
      <vt:lpstr>Capítulo 4: HPV</vt:lpstr>
      <vt:lpstr>Capítulo 4: VPH</vt:lpstr>
      <vt:lpstr>Capítulo 5. Gripe (influenza)</vt:lpstr>
      <vt:lpstr>Capítulo 5. Gripe (influenza)</vt:lpstr>
      <vt:lpstr>Capítulo 5. Gripe (influenza)</vt:lpstr>
      <vt:lpstr>Capítulo 6. COVID-19</vt:lpstr>
      <vt:lpstr>Capítulo 6. COVID-19</vt:lpstr>
      <vt:lpstr>Capítulo 6. COVID-19</vt:lpstr>
      <vt:lpstr>Capítulo 7. ¿Quiere saber más? </vt:lpstr>
      <vt:lpstr>Capítulo 7. ¿Quiere saber más? </vt:lpstr>
      <vt:lpstr>Capítulo 7. ¿Quiere saber más? </vt:lpstr>
      <vt:lpstr>PowerPoint Presentation</vt:lpstr>
      <vt:lpstr>PowerPoint Presentation</vt:lpstr>
      <vt:lpstr>Evaluación: cuestionario (respuestas)</vt:lpstr>
      <vt:lpstr>2. Comunicación eficaz sobre vacunación</vt:lpstr>
      <vt:lpstr>Capítulo 1. Cómo hablar sobre las vacunas de forma eficaz</vt:lpstr>
      <vt:lpstr>Capítulo 1. Cómo hablar sobre las vacunas de forma eficaz </vt:lpstr>
      <vt:lpstr>Capítulo 1. Cómo hablar sobre las vacunas de forma eficaz </vt:lpstr>
      <vt:lpstr>Capítulo 2. Diez datos básicos sobre las vacunas</vt:lpstr>
      <vt:lpstr>Capítulo 2. Diez datos básicos sobre las vacunas</vt:lpstr>
      <vt:lpstr>Capítulo 2. Diez datos básicos sobre las vacunas</vt:lpstr>
      <vt:lpstr>Capítulo 2. Diez datos básicos sobre las vacunas</vt:lpstr>
      <vt:lpstr>Capítulo 2. Diez datos básicos sobre las vacunas</vt:lpstr>
      <vt:lpstr>Capítulo 2. Diez datos básicos sobre las vacunas</vt:lpstr>
      <vt:lpstr>Capítulo 3. Opiniones comunes sobre las vacunas y cómo abordarlas</vt:lpstr>
      <vt:lpstr>Capítulo 3. Opiniones comunes sobre las vacunas y cómo abordarlas</vt:lpstr>
      <vt:lpstr>Capítulo 3. Opiniones comunes sobre las vacunas y cómo abordarlas</vt:lpstr>
      <vt:lpstr>Capítulo 3. Opiniones comunes sobre las vacunas y cómo abordarlas</vt:lpstr>
      <vt:lpstr>Capítulo 3. Opiniones comunes sobre las vacunas y cómo abordarlas</vt:lpstr>
      <vt:lpstr>Capítulo 3. Opiniones comunes sobre las vacunas y cómo abordarlas</vt:lpstr>
      <vt:lpstr>Capítulo 3. Opiniones comunes sobre las vacunas y cómo abordarlas</vt:lpstr>
      <vt:lpstr>Capítulo 3. Opiniones comunes sobre las vacunas y cómo abordarlas</vt:lpstr>
      <vt:lpstr>Capítulo 3. Opiniones comunes sobre las vacunas y cómo abordarlas</vt:lpstr>
      <vt:lpstr>Capítulo 3. Opiniones comunes sobre las vacunas y cómo abordarlas</vt:lpstr>
      <vt:lpstr>Evaluación/Reflexión</vt:lpstr>
      <vt:lpstr>Evaluación/reflexión: respuestas sugeridas</vt:lpstr>
      <vt:lpstr>Capítulo 4. Recursos útiles </vt:lpstr>
      <vt:lpstr>Evaluación: cuestionario final</vt:lpstr>
      <vt:lpstr>Evaluación: cuestionario final</vt:lpstr>
      <vt:lpstr>Evaluación: cuestionario final</vt:lpstr>
      <vt:lpstr>Evaluación: cuestionario final</vt:lpstr>
      <vt:lpstr>Evaluación: cuestionario final</vt:lpstr>
      <vt:lpstr>Evaluación: grupo de debate</vt:lpstr>
      <vt:lpstr>Evaluación: ejercicio de reflexión</vt:lpstr>
      <vt:lpstr>Evaluación: cuestionario final (respuestas)</vt:lpstr>
      <vt:lpstr>Evaluación: cuestionario final (respuestas)</vt:lpstr>
      <vt:lpstr>Evaluación: cuestionario final (respuestas)</vt:lpstr>
      <vt:lpstr>Evaluación: cuestionario final (respuestas)</vt:lpstr>
      <vt:lpstr>Evaluación: cuestionario final (respuestas)</vt:lpstr>
      <vt:lpstr>Conclusión</vt:lpstr>
      <vt:lpstr>INFORMACIÓN IMPORTANTE PARA PERSONAL NO CLÍNICO</vt:lpstr>
      <vt:lpstr>2. El sistema inmune y las vacunas</vt:lpstr>
      <vt:lpstr>Descripción del curso: Contenido del módulo</vt:lpstr>
      <vt:lpstr>Capítulo 1. ¿Qué son los virus y las bacterias?</vt:lpstr>
      <vt:lpstr>Capítulo 1. Virus y bacterias</vt:lpstr>
      <vt:lpstr>Capítulo 1 Virus y bacterias</vt:lpstr>
      <vt:lpstr>Capítulo 1 Virus y bacterias</vt:lpstr>
      <vt:lpstr>Evaluación: cuestionario </vt:lpstr>
      <vt:lpstr>Evaluación: cuestionario (respuestas) </vt:lpstr>
      <vt:lpstr>Capítulo 2 El sistema inmune</vt:lpstr>
      <vt:lpstr>Capítulo 2 El sistema inmune </vt:lpstr>
      <vt:lpstr>Capítulo 2 El sistema inmune </vt:lpstr>
      <vt:lpstr>Evaluación: cuestionario</vt:lpstr>
      <vt:lpstr>Evaluación: cuestionario (respuestas)</vt:lpstr>
      <vt:lpstr>Capítulo 3. ¿Qué son las vacunas y cómo funcionan?</vt:lpstr>
      <vt:lpstr>Capítulo 3. ¿Qué son las vacunas y cómo funcionan?</vt:lpstr>
      <vt:lpstr>Capítulo 3. ¿Qué son las vacunas y cómo funcionan?</vt:lpstr>
      <vt:lpstr>Capítulo 3. ¿Qué son las vacunas y cómo funcionan? </vt:lpstr>
      <vt:lpstr>PowerPoint Presentation</vt:lpstr>
      <vt:lpstr>Capítulo 3. ¿Qué son las vacunas y cómo funcionan? </vt:lpstr>
      <vt:lpstr>Capítulo 3. ¿Qué son las vacunas y cómo funcionan? </vt:lpstr>
      <vt:lpstr>Evaluación: cuestionario  </vt:lpstr>
      <vt:lpstr>Evaluación: cuestionario (respuesta)  </vt:lpstr>
      <vt:lpstr>Capítulo 4. ¿Cómo se evalúa y supervisa la seguridad y la eficacia de las vacunas? </vt:lpstr>
      <vt:lpstr>Capítulo 4. ¿Cómo se evalúa y se supervisa la seguridad y la eficacia de las vacunas?</vt:lpstr>
      <vt:lpstr>Capítulo 4. ¿Cómo se evalúa y supervisa la seguridad y la eficacia de las vacunas?</vt:lpstr>
      <vt:lpstr>Capítulo 4. ¿Cómo se evalúa y supervisa la seguridad y la eficacia de las vacunas?</vt:lpstr>
      <vt:lpstr>Evaluación: cuestionario </vt:lpstr>
      <vt:lpstr>Evaluación: cuestionario </vt:lpstr>
      <vt:lpstr>OTRAS ENFERMEDADES</vt:lpstr>
      <vt:lpstr>Capítulo 5. Triple vírica (MMR)</vt:lpstr>
      <vt:lpstr>Sarampión</vt:lpstr>
      <vt:lpstr>Sarampión</vt:lpstr>
      <vt:lpstr>Parotiditis (paperas)</vt:lpstr>
      <vt:lpstr>Parotiditis</vt:lpstr>
      <vt:lpstr>Rubeola</vt:lpstr>
      <vt:lpstr>Rubeola</vt:lpstr>
      <vt:lpstr>Capítulo 6. Difteria, tosferina y tétanos </vt:lpstr>
      <vt:lpstr>Capítulo 6. Difteria, tétanos y tosferina</vt:lpstr>
      <vt:lpstr>Capítulo 6. Difteria, tétanos y tosferina</vt:lpstr>
      <vt:lpstr>Capítulo 6. Difteria, tétanos y tosferina</vt:lpstr>
      <vt:lpstr>Capítulo 6. Difteria, tétanos y tosferina</vt:lpstr>
      <vt:lpstr>Capítulo 6. Difteria, tétanos y tosferina</vt:lpstr>
      <vt:lpstr>Capítulo 6. Difteria, tétanos y tosferina</vt:lpstr>
      <vt:lpstr>Capítulo 7. Polio </vt:lpstr>
      <vt:lpstr>Capítulo 7. Polio </vt:lpstr>
      <vt:lpstr>PowerPoint Presentation</vt:lpstr>
      <vt:lpstr>Capítulo 8. Enfermedad neumocócica (neumococo) </vt:lpstr>
      <vt:lpstr>Capítulo 8. Enfermedad neumocócica (neumococo) </vt:lpstr>
      <vt:lpstr>Capítulo 8. Enfermedad neumocócica (neumococo)</vt:lpstr>
      <vt:lpstr>Capítulo 9. Enfermedad meningocócica (meningococo)</vt:lpstr>
      <vt:lpstr>Capítulo 9. Enfermedad meningocócica (meningococo)</vt:lpstr>
      <vt:lpstr>Capítulo 9. Enfermedad meningocócica (meningococo)</vt:lpstr>
      <vt:lpstr>Referencias</vt:lpstr>
      <vt:lpstr>Referencias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eLearning course  Prison Health: Vaccination for People Working in Prisons</dc:title>
  <dc:creator>Mercedes Garcia</dc:creator>
  <cp:lastModifiedBy>Joe Harper</cp:lastModifiedBy>
  <cp:revision>90</cp:revision>
  <dcterms:modified xsi:type="dcterms:W3CDTF">2024-11-28T09:56:57Z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0x0101008622A081B7A00145BB5A564C281CA2BA</vt:lpwstr>
  </property>
  <property fmtid="{D5CDD505-2E9C-101B-9397-08002B2CF9AE}" pid="3" name="MediaServiceImageTags">
    <vt:lpwstr/>
  </property>
</Properties>
</file>