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316" r:id="rId3"/>
    <p:sldId id="300" r:id="rId4"/>
    <p:sldId id="257" r:id="rId5"/>
    <p:sldId id="280" r:id="rId6"/>
    <p:sldId id="284" r:id="rId7"/>
    <p:sldId id="283" r:id="rId8"/>
    <p:sldId id="301" r:id="rId9"/>
    <p:sldId id="292" r:id="rId10"/>
    <p:sldId id="287" r:id="rId11"/>
    <p:sldId id="314" r:id="rId12"/>
    <p:sldId id="281" r:id="rId13"/>
    <p:sldId id="297" r:id="rId14"/>
    <p:sldId id="289" r:id="rId15"/>
    <p:sldId id="306" r:id="rId16"/>
    <p:sldId id="276" r:id="rId17"/>
    <p:sldId id="258" r:id="rId18"/>
    <p:sldId id="285" r:id="rId19"/>
    <p:sldId id="260" r:id="rId20"/>
    <p:sldId id="294" r:id="rId21"/>
    <p:sldId id="261" r:id="rId22"/>
    <p:sldId id="299" r:id="rId23"/>
    <p:sldId id="309" r:id="rId24"/>
    <p:sldId id="311" r:id="rId25"/>
    <p:sldId id="312" r:id="rId26"/>
    <p:sldId id="262" r:id="rId27"/>
    <p:sldId id="263" r:id="rId28"/>
    <p:sldId id="264" r:id="rId29"/>
    <p:sldId id="303" r:id="rId30"/>
    <p:sldId id="304" r:id="rId31"/>
    <p:sldId id="295" r:id="rId32"/>
    <p:sldId id="268" r:id="rId33"/>
    <p:sldId id="269" r:id="rId34"/>
    <p:sldId id="286" r:id="rId35"/>
    <p:sldId id="318" r:id="rId36"/>
    <p:sldId id="319" r:id="rId37"/>
    <p:sldId id="272" r:id="rId38"/>
    <p:sldId id="315" r:id="rId39"/>
    <p:sldId id="273" r:id="rId40"/>
    <p:sldId id="317" r:id="rId41"/>
    <p:sldId id="274" r:id="rId42"/>
    <p:sldId id="270" r:id="rId43"/>
    <p:sldId id="265" r:id="rId44"/>
    <p:sldId id="266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HAWAN, Shweta" initials="dhawans" lastIdx="21" clrIdx="0"/>
  <p:cmAuthor id="1" name="Noni MacDonald" initials="" lastIdx="32" clrIdx="1"/>
  <p:cmAuthor id="2" name="MENNING, Lisa" initials="menningl" lastIdx="18" clrIdx="2"/>
  <p:cmAuthor id="3" name="macdne" initials="n" lastIdx="25" clrIdx="3"/>
  <p:cmAuthor id="4" name="NIC LOCHLAINN, Laura" initials="NICL" lastIdx="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FE"/>
    <a:srgbClr val="000000"/>
    <a:srgbClr val="FF66CC"/>
    <a:srgbClr val="FF0066"/>
    <a:srgbClr val="33CC33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668" autoAdjust="0"/>
    <p:restoredTop sz="85562" autoAdjust="0"/>
  </p:normalViewPr>
  <p:slideViewPr>
    <p:cSldViewPr>
      <p:cViewPr>
        <p:scale>
          <a:sx n="70" d="100"/>
          <a:sy n="70" d="100"/>
        </p:scale>
        <p:origin x="-2010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33547C-AE45-4E5E-B768-E68A139390F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AB57CBE-B3A1-4EB4-83EB-0E0BA01E0F17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1</a:t>
          </a:r>
          <a:endParaRPr lang="en-US" sz="2400" b="1" dirty="0">
            <a:solidFill>
              <a:schemeClr val="tx1"/>
            </a:solidFill>
          </a:endParaRPr>
        </a:p>
      </dgm:t>
    </dgm:pt>
    <dgm:pt modelId="{53F8F382-7470-4B7C-9A60-BE1F2D73150E}" type="par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9C69E7A8-BA02-4B2E-BAF4-32F7D21070E6}" type="sib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7DC85D0-7039-484F-8DAE-F45B34E7F704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2</a:t>
          </a:r>
          <a:endParaRPr lang="en-US" sz="2400" b="1" dirty="0">
            <a:solidFill>
              <a:schemeClr val="tx1"/>
            </a:solidFill>
          </a:endParaRPr>
        </a:p>
      </dgm:t>
    </dgm:pt>
    <dgm:pt modelId="{27F4E52E-37FA-4DB3-B429-84019A371447}" type="par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AC2A818-4E96-48BD-A628-590BC49B794D}" type="sib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5CD5714-8665-44EE-B7F1-CA922EAC1B17}">
      <dgm:prSet phldrT="[Text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3</a:t>
          </a:r>
          <a:endParaRPr lang="en-US" sz="2400" b="1" dirty="0">
            <a:solidFill>
              <a:schemeClr val="tx1"/>
            </a:solidFill>
          </a:endParaRPr>
        </a:p>
      </dgm:t>
    </dgm:pt>
    <dgm:pt modelId="{21FCF964-3AF9-484A-9038-D63B5C6D603E}" type="par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09E9CBB-27F2-4B81-B1DC-DABD975FE833}" type="sib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C77D5AEF-6E5A-400E-9D45-475D8BD24BAE}">
      <dgm:prSet phldrT="[Text]" custT="1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4</a:t>
          </a:r>
          <a:endParaRPr lang="en-US" sz="2400" b="1" dirty="0">
            <a:solidFill>
              <a:schemeClr val="tx1"/>
            </a:solidFill>
          </a:endParaRPr>
        </a:p>
      </dgm:t>
    </dgm:pt>
    <dgm:pt modelId="{B9DB551D-D988-4F79-B6FB-58AEC41846DC}" type="par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C1B2ED2-4F77-4682-9166-3271F98F7483}" type="sib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2FE63EF-55A3-43F9-9DC0-BA08524899B9}">
      <dgm:prSet phldrT="[Text]" custT="1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bg1">
                  <a:lumMod val="85000"/>
                </a:schemeClr>
              </a:solidFill>
            </a:rPr>
            <a:t>5</a:t>
          </a:r>
          <a:endParaRPr lang="en-US" sz="2400" b="1" dirty="0">
            <a:solidFill>
              <a:schemeClr val="bg1">
                <a:lumMod val="85000"/>
              </a:schemeClr>
            </a:solidFill>
          </a:endParaRPr>
        </a:p>
      </dgm:t>
    </dgm:pt>
    <dgm:pt modelId="{1B6E0B21-DD4F-4C94-AAF0-9DB8CBDD8C59}" type="par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D7D478D6-1164-4B15-B153-1E9DFEC2CEF8}" type="sib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5B040092-5837-4972-BFEC-B0D63FE0C281}" type="pres">
      <dgm:prSet presAssocID="{4D33547C-AE45-4E5E-B768-E68A139390F6}" presName="CompostProcess" presStyleCnt="0">
        <dgm:presLayoutVars>
          <dgm:dir/>
          <dgm:resizeHandles val="exact"/>
        </dgm:presLayoutVars>
      </dgm:prSet>
      <dgm:spPr/>
    </dgm:pt>
    <dgm:pt modelId="{2521B93B-4BA5-431A-A4E0-636B6F66A224}" type="pres">
      <dgm:prSet presAssocID="{4D33547C-AE45-4E5E-B768-E68A139390F6}" presName="arrow" presStyleLbl="bgShp" presStyleIdx="0" presStyleCnt="1" custScaleX="117647" custScaleY="87831"/>
      <dgm:spPr/>
      <dgm:t>
        <a:bodyPr/>
        <a:lstStyle/>
        <a:p>
          <a:endParaRPr lang="en-US"/>
        </a:p>
      </dgm:t>
    </dgm:pt>
    <dgm:pt modelId="{F12AF56F-95D4-4FAA-87F5-B081F1FF7AE6}" type="pres">
      <dgm:prSet presAssocID="{4D33547C-AE45-4E5E-B768-E68A139390F6}" presName="linearProcess" presStyleCnt="0"/>
      <dgm:spPr/>
    </dgm:pt>
    <dgm:pt modelId="{70E6E42A-17F0-4A39-9C57-645EDF7462BB}" type="pres">
      <dgm:prSet presAssocID="{2AB57CBE-B3A1-4EB4-83EB-0E0BA01E0F17}" presName="textNode" presStyleLbl="node1" presStyleIdx="0" presStyleCnt="5" custScaleX="72704" custLinFactX="-453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378F2-567E-4B6D-A5D6-364ABD2B4850}" type="pres">
      <dgm:prSet presAssocID="{9C69E7A8-BA02-4B2E-BAF4-32F7D21070E6}" presName="sibTrans" presStyleCnt="0"/>
      <dgm:spPr/>
    </dgm:pt>
    <dgm:pt modelId="{4DC515FE-0C2E-4222-802D-2FED57B7614E}" type="pres">
      <dgm:prSet presAssocID="{F7DC85D0-7039-484F-8DAE-F45B34E7F704}" presName="textNode" presStyleLbl="node1" presStyleIdx="1" presStyleCnt="5" custScaleX="73980" custLinFactNeighborX="-57317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5DB0C-8EA5-49D7-B787-53E2D3CC3840}" type="pres">
      <dgm:prSet presAssocID="{3AC2A818-4E96-48BD-A628-590BC49B794D}" presName="sibTrans" presStyleCnt="0"/>
      <dgm:spPr/>
    </dgm:pt>
    <dgm:pt modelId="{C0B5FBB3-081D-409A-BEC0-DF5E30910416}" type="pres">
      <dgm:prSet presAssocID="{25CD5714-8665-44EE-B7F1-CA922EAC1B17}" presName="textNode" presStyleLbl="node1" presStyleIdx="2" presStyleCnt="5" custScaleX="76008" custLinFactX="-1062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569DE-2156-45D9-8840-47B522350F11}" type="pres">
      <dgm:prSet presAssocID="{209E9CBB-27F2-4B81-B1DC-DABD975FE833}" presName="sibTrans" presStyleCnt="0"/>
      <dgm:spPr/>
    </dgm:pt>
    <dgm:pt modelId="{BC244180-A1DF-4251-9F2E-C02518681B53}" type="pres">
      <dgm:prSet presAssocID="{C77D5AEF-6E5A-400E-9D45-475D8BD24BAE}" presName="textNode" presStyleLbl="node1" presStyleIdx="3" presStyleCnt="5" custScaleX="72289" custLinFactX="-9451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8E477-9887-4503-ACDD-4C5194A5A85B}" type="pres">
      <dgm:prSet presAssocID="{FC1B2ED2-4F77-4682-9166-3271F98F7483}" presName="sibTrans" presStyleCnt="0"/>
      <dgm:spPr/>
    </dgm:pt>
    <dgm:pt modelId="{5092918F-BEE1-4328-992E-DFB9B03FC85B}" type="pres">
      <dgm:prSet presAssocID="{32FE63EF-55A3-43F9-9DC0-BA08524899B9}" presName="textNode" presStyleLbl="node1" presStyleIdx="4" presStyleCnt="5" custScaleX="71905" custLinFactX="-17064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E46A55-EEB4-4A9B-ABDE-38B2EA812DC7}" type="presOf" srcId="{2AB57CBE-B3A1-4EB4-83EB-0E0BA01E0F17}" destId="{70E6E42A-17F0-4A39-9C57-645EDF7462BB}" srcOrd="0" destOrd="0" presId="urn:microsoft.com/office/officeart/2005/8/layout/hProcess9"/>
    <dgm:cxn modelId="{0D6510B2-3BE0-4F43-B99D-5D74B5A9B0C9}" type="presOf" srcId="{25CD5714-8665-44EE-B7F1-CA922EAC1B17}" destId="{C0B5FBB3-081D-409A-BEC0-DF5E30910416}" srcOrd="0" destOrd="0" presId="urn:microsoft.com/office/officeart/2005/8/layout/hProcess9"/>
    <dgm:cxn modelId="{A0132152-B854-4AD9-ACC5-924A85675779}" srcId="{4D33547C-AE45-4E5E-B768-E68A139390F6}" destId="{F7DC85D0-7039-484F-8DAE-F45B34E7F704}" srcOrd="1" destOrd="0" parTransId="{27F4E52E-37FA-4DB3-B429-84019A371447}" sibTransId="{3AC2A818-4E96-48BD-A628-590BC49B794D}"/>
    <dgm:cxn modelId="{B01D0EDB-7F5C-4704-9CD1-15614D868976}" type="presOf" srcId="{C77D5AEF-6E5A-400E-9D45-475D8BD24BAE}" destId="{BC244180-A1DF-4251-9F2E-C02518681B53}" srcOrd="0" destOrd="0" presId="urn:microsoft.com/office/officeart/2005/8/layout/hProcess9"/>
    <dgm:cxn modelId="{82045E1D-DF79-450F-B1FE-3C7F13764184}" srcId="{4D33547C-AE45-4E5E-B768-E68A139390F6}" destId="{32FE63EF-55A3-43F9-9DC0-BA08524899B9}" srcOrd="4" destOrd="0" parTransId="{1B6E0B21-DD4F-4C94-AAF0-9DB8CBDD8C59}" sibTransId="{D7D478D6-1164-4B15-B153-1E9DFEC2CEF8}"/>
    <dgm:cxn modelId="{94B694AC-8A64-4BF8-9462-44A9783281E4}" type="presOf" srcId="{F7DC85D0-7039-484F-8DAE-F45B34E7F704}" destId="{4DC515FE-0C2E-4222-802D-2FED57B7614E}" srcOrd="0" destOrd="0" presId="urn:microsoft.com/office/officeart/2005/8/layout/hProcess9"/>
    <dgm:cxn modelId="{DD022FC8-ACF6-4750-9D30-F56D87206F5B}" srcId="{4D33547C-AE45-4E5E-B768-E68A139390F6}" destId="{25CD5714-8665-44EE-B7F1-CA922EAC1B17}" srcOrd="2" destOrd="0" parTransId="{21FCF964-3AF9-484A-9038-D63B5C6D603E}" sibTransId="{209E9CBB-27F2-4B81-B1DC-DABD975FE833}"/>
    <dgm:cxn modelId="{E1A4CAEF-66C1-4D33-BD2A-E47691B589AB}" srcId="{4D33547C-AE45-4E5E-B768-E68A139390F6}" destId="{C77D5AEF-6E5A-400E-9D45-475D8BD24BAE}" srcOrd="3" destOrd="0" parTransId="{B9DB551D-D988-4F79-B6FB-58AEC41846DC}" sibTransId="{FC1B2ED2-4F77-4682-9166-3271F98F7483}"/>
    <dgm:cxn modelId="{7E3EC6EC-FD5B-4CAB-82D7-DBB06A311DD3}" type="presOf" srcId="{4D33547C-AE45-4E5E-B768-E68A139390F6}" destId="{5B040092-5837-4972-BFEC-B0D63FE0C281}" srcOrd="0" destOrd="0" presId="urn:microsoft.com/office/officeart/2005/8/layout/hProcess9"/>
    <dgm:cxn modelId="{5DD25467-2701-467E-91E3-3BB0E8A16D8C}" srcId="{4D33547C-AE45-4E5E-B768-E68A139390F6}" destId="{2AB57CBE-B3A1-4EB4-83EB-0E0BA01E0F17}" srcOrd="0" destOrd="0" parTransId="{53F8F382-7470-4B7C-9A60-BE1F2D73150E}" sibTransId="{9C69E7A8-BA02-4B2E-BAF4-32F7D21070E6}"/>
    <dgm:cxn modelId="{49C6B96D-BBF3-4DCC-A385-26CCD4CC6364}" type="presOf" srcId="{32FE63EF-55A3-43F9-9DC0-BA08524899B9}" destId="{5092918F-BEE1-4328-992E-DFB9B03FC85B}" srcOrd="0" destOrd="0" presId="urn:microsoft.com/office/officeart/2005/8/layout/hProcess9"/>
    <dgm:cxn modelId="{846B7D30-C904-44A1-A81B-595B5457FFBA}" type="presParOf" srcId="{5B040092-5837-4972-BFEC-B0D63FE0C281}" destId="{2521B93B-4BA5-431A-A4E0-636B6F66A224}" srcOrd="0" destOrd="0" presId="urn:microsoft.com/office/officeart/2005/8/layout/hProcess9"/>
    <dgm:cxn modelId="{0B96444E-10E9-4C32-8180-5F22880C57B1}" type="presParOf" srcId="{5B040092-5837-4972-BFEC-B0D63FE0C281}" destId="{F12AF56F-95D4-4FAA-87F5-B081F1FF7AE6}" srcOrd="1" destOrd="0" presId="urn:microsoft.com/office/officeart/2005/8/layout/hProcess9"/>
    <dgm:cxn modelId="{3D87D530-A8C4-408C-953F-E9B10296A34E}" type="presParOf" srcId="{F12AF56F-95D4-4FAA-87F5-B081F1FF7AE6}" destId="{70E6E42A-17F0-4A39-9C57-645EDF7462BB}" srcOrd="0" destOrd="0" presId="urn:microsoft.com/office/officeart/2005/8/layout/hProcess9"/>
    <dgm:cxn modelId="{60691EE0-5645-4DAC-9F21-93C712D20444}" type="presParOf" srcId="{F12AF56F-95D4-4FAA-87F5-B081F1FF7AE6}" destId="{E36378F2-567E-4B6D-A5D6-364ABD2B4850}" srcOrd="1" destOrd="0" presId="urn:microsoft.com/office/officeart/2005/8/layout/hProcess9"/>
    <dgm:cxn modelId="{F8D0D8B7-B448-486B-BB87-4E2A9EA0DE3F}" type="presParOf" srcId="{F12AF56F-95D4-4FAA-87F5-B081F1FF7AE6}" destId="{4DC515FE-0C2E-4222-802D-2FED57B7614E}" srcOrd="2" destOrd="0" presId="urn:microsoft.com/office/officeart/2005/8/layout/hProcess9"/>
    <dgm:cxn modelId="{AC26145D-8399-4146-9A4E-138AF9AD37AF}" type="presParOf" srcId="{F12AF56F-95D4-4FAA-87F5-B081F1FF7AE6}" destId="{5425DB0C-8EA5-49D7-B787-53E2D3CC3840}" srcOrd="3" destOrd="0" presId="urn:microsoft.com/office/officeart/2005/8/layout/hProcess9"/>
    <dgm:cxn modelId="{C55B438E-9A83-4840-8AFD-D6A01C146E77}" type="presParOf" srcId="{F12AF56F-95D4-4FAA-87F5-B081F1FF7AE6}" destId="{C0B5FBB3-081D-409A-BEC0-DF5E30910416}" srcOrd="4" destOrd="0" presId="urn:microsoft.com/office/officeart/2005/8/layout/hProcess9"/>
    <dgm:cxn modelId="{00B7B85A-5B61-4801-856B-1BD552801666}" type="presParOf" srcId="{F12AF56F-95D4-4FAA-87F5-B081F1FF7AE6}" destId="{3D2569DE-2156-45D9-8840-47B522350F11}" srcOrd="5" destOrd="0" presId="urn:microsoft.com/office/officeart/2005/8/layout/hProcess9"/>
    <dgm:cxn modelId="{225F1442-D69C-4AB8-85FF-DD4016CFB46A}" type="presParOf" srcId="{F12AF56F-95D4-4FAA-87F5-B081F1FF7AE6}" destId="{BC244180-A1DF-4251-9F2E-C02518681B53}" srcOrd="6" destOrd="0" presId="urn:microsoft.com/office/officeart/2005/8/layout/hProcess9"/>
    <dgm:cxn modelId="{CD13F2BD-9967-4779-B017-A3121BCAA9FF}" type="presParOf" srcId="{F12AF56F-95D4-4FAA-87F5-B081F1FF7AE6}" destId="{9838E477-9887-4503-ACDD-4C5194A5A85B}" srcOrd="7" destOrd="0" presId="urn:microsoft.com/office/officeart/2005/8/layout/hProcess9"/>
    <dgm:cxn modelId="{8A40FB55-30F4-4F48-ACD8-EE55BBAD2CF4}" type="presParOf" srcId="{F12AF56F-95D4-4FAA-87F5-B081F1FF7AE6}" destId="{5092918F-BEE1-4328-992E-DFB9B03FC85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33547C-AE45-4E5E-B768-E68A139390F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AB57CBE-B3A1-4EB4-83EB-0E0BA01E0F17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1</a:t>
          </a:r>
          <a:endParaRPr lang="en-US" sz="2400" b="1" dirty="0">
            <a:solidFill>
              <a:schemeClr val="tx1"/>
            </a:solidFill>
          </a:endParaRPr>
        </a:p>
      </dgm:t>
    </dgm:pt>
    <dgm:pt modelId="{53F8F382-7470-4B7C-9A60-BE1F2D73150E}" type="par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9C69E7A8-BA02-4B2E-BAF4-32F7D21070E6}" type="sib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7DC85D0-7039-484F-8DAE-F45B34E7F704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400" b="1" dirty="0">
            <a:solidFill>
              <a:schemeClr val="tx1"/>
            </a:solidFill>
          </a:endParaRPr>
        </a:p>
      </dgm:t>
    </dgm:pt>
    <dgm:pt modelId="{27F4E52E-37FA-4DB3-B429-84019A371447}" type="par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AC2A818-4E96-48BD-A628-590BC49B794D}" type="sib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5CD5714-8665-44EE-B7F1-CA922EAC1B17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400" b="1" dirty="0">
            <a:solidFill>
              <a:schemeClr val="tx1"/>
            </a:solidFill>
          </a:endParaRPr>
        </a:p>
      </dgm:t>
    </dgm:pt>
    <dgm:pt modelId="{21FCF964-3AF9-484A-9038-D63B5C6D603E}" type="par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09E9CBB-27F2-4B81-B1DC-DABD975FE833}" type="sib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C77D5AEF-6E5A-400E-9D45-475D8BD24BAE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400" b="1" dirty="0">
            <a:solidFill>
              <a:schemeClr val="tx1"/>
            </a:solidFill>
          </a:endParaRPr>
        </a:p>
      </dgm:t>
    </dgm:pt>
    <dgm:pt modelId="{B9DB551D-D988-4F79-B6FB-58AEC41846DC}" type="par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C1B2ED2-4F77-4682-9166-3271F98F7483}" type="sib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2FE63EF-55A3-43F9-9DC0-BA08524899B9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400" b="1" dirty="0">
            <a:solidFill>
              <a:schemeClr val="bg1">
                <a:lumMod val="85000"/>
              </a:schemeClr>
            </a:solidFill>
          </a:endParaRPr>
        </a:p>
      </dgm:t>
    </dgm:pt>
    <dgm:pt modelId="{1B6E0B21-DD4F-4C94-AAF0-9DB8CBDD8C59}" type="par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D7D478D6-1164-4B15-B153-1E9DFEC2CEF8}" type="sib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5B040092-5837-4972-BFEC-B0D63FE0C281}" type="pres">
      <dgm:prSet presAssocID="{4D33547C-AE45-4E5E-B768-E68A139390F6}" presName="CompostProcess" presStyleCnt="0">
        <dgm:presLayoutVars>
          <dgm:dir/>
          <dgm:resizeHandles val="exact"/>
        </dgm:presLayoutVars>
      </dgm:prSet>
      <dgm:spPr/>
    </dgm:pt>
    <dgm:pt modelId="{2521B93B-4BA5-431A-A4E0-636B6F66A224}" type="pres">
      <dgm:prSet presAssocID="{4D33547C-AE45-4E5E-B768-E68A139390F6}" presName="arrow" presStyleLbl="bgShp" presStyleIdx="0" presStyleCnt="1" custScaleX="117647" custScaleY="87831"/>
      <dgm:spPr/>
      <dgm:t>
        <a:bodyPr/>
        <a:lstStyle/>
        <a:p>
          <a:endParaRPr lang="en-US"/>
        </a:p>
      </dgm:t>
    </dgm:pt>
    <dgm:pt modelId="{F12AF56F-95D4-4FAA-87F5-B081F1FF7AE6}" type="pres">
      <dgm:prSet presAssocID="{4D33547C-AE45-4E5E-B768-E68A139390F6}" presName="linearProcess" presStyleCnt="0"/>
      <dgm:spPr/>
    </dgm:pt>
    <dgm:pt modelId="{70E6E42A-17F0-4A39-9C57-645EDF7462BB}" type="pres">
      <dgm:prSet presAssocID="{2AB57CBE-B3A1-4EB4-83EB-0E0BA01E0F17}" presName="textNode" presStyleLbl="node1" presStyleIdx="0" presStyleCnt="5" custScaleX="72704" custLinFactX="-453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378F2-567E-4B6D-A5D6-364ABD2B4850}" type="pres">
      <dgm:prSet presAssocID="{9C69E7A8-BA02-4B2E-BAF4-32F7D21070E6}" presName="sibTrans" presStyleCnt="0"/>
      <dgm:spPr/>
    </dgm:pt>
    <dgm:pt modelId="{4DC515FE-0C2E-4222-802D-2FED57B7614E}" type="pres">
      <dgm:prSet presAssocID="{F7DC85D0-7039-484F-8DAE-F45B34E7F704}" presName="textNode" presStyleLbl="node1" presStyleIdx="1" presStyleCnt="5" custScaleX="73980" custLinFactNeighborX="-57317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5DB0C-8EA5-49D7-B787-53E2D3CC3840}" type="pres">
      <dgm:prSet presAssocID="{3AC2A818-4E96-48BD-A628-590BC49B794D}" presName="sibTrans" presStyleCnt="0"/>
      <dgm:spPr/>
    </dgm:pt>
    <dgm:pt modelId="{C0B5FBB3-081D-409A-BEC0-DF5E30910416}" type="pres">
      <dgm:prSet presAssocID="{25CD5714-8665-44EE-B7F1-CA922EAC1B17}" presName="textNode" presStyleLbl="node1" presStyleIdx="2" presStyleCnt="5" custScaleX="76008" custLinFactX="-1062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569DE-2156-45D9-8840-47B522350F11}" type="pres">
      <dgm:prSet presAssocID="{209E9CBB-27F2-4B81-B1DC-DABD975FE833}" presName="sibTrans" presStyleCnt="0"/>
      <dgm:spPr/>
    </dgm:pt>
    <dgm:pt modelId="{BC244180-A1DF-4251-9F2E-C02518681B53}" type="pres">
      <dgm:prSet presAssocID="{C77D5AEF-6E5A-400E-9D45-475D8BD24BAE}" presName="textNode" presStyleLbl="node1" presStyleIdx="3" presStyleCnt="5" custScaleX="72289" custLinFactX="-9451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8E477-9887-4503-ACDD-4C5194A5A85B}" type="pres">
      <dgm:prSet presAssocID="{FC1B2ED2-4F77-4682-9166-3271F98F7483}" presName="sibTrans" presStyleCnt="0"/>
      <dgm:spPr/>
    </dgm:pt>
    <dgm:pt modelId="{5092918F-BEE1-4328-992E-DFB9B03FC85B}" type="pres">
      <dgm:prSet presAssocID="{32FE63EF-55A3-43F9-9DC0-BA08524899B9}" presName="textNode" presStyleLbl="node1" presStyleIdx="4" presStyleCnt="5" custScaleX="71905" custLinFactX="-17064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0286FA-5213-4F98-8A47-7B937B5CAA73}" type="presOf" srcId="{C77D5AEF-6E5A-400E-9D45-475D8BD24BAE}" destId="{BC244180-A1DF-4251-9F2E-C02518681B53}" srcOrd="0" destOrd="0" presId="urn:microsoft.com/office/officeart/2005/8/layout/hProcess9"/>
    <dgm:cxn modelId="{CD1824A2-F51E-44C0-9588-012915FCD7DD}" type="presOf" srcId="{F7DC85D0-7039-484F-8DAE-F45B34E7F704}" destId="{4DC515FE-0C2E-4222-802D-2FED57B7614E}" srcOrd="0" destOrd="0" presId="urn:microsoft.com/office/officeart/2005/8/layout/hProcess9"/>
    <dgm:cxn modelId="{537F15D4-1906-4C5D-80DD-24524641BE48}" type="presOf" srcId="{2AB57CBE-B3A1-4EB4-83EB-0E0BA01E0F17}" destId="{70E6E42A-17F0-4A39-9C57-645EDF7462BB}" srcOrd="0" destOrd="0" presId="urn:microsoft.com/office/officeart/2005/8/layout/hProcess9"/>
    <dgm:cxn modelId="{A0132152-B854-4AD9-ACC5-924A85675779}" srcId="{4D33547C-AE45-4E5E-B768-E68A139390F6}" destId="{F7DC85D0-7039-484F-8DAE-F45B34E7F704}" srcOrd="1" destOrd="0" parTransId="{27F4E52E-37FA-4DB3-B429-84019A371447}" sibTransId="{3AC2A818-4E96-48BD-A628-590BC49B794D}"/>
    <dgm:cxn modelId="{B370E3D4-EA76-45CA-95E2-11DE2B831EFD}" type="presOf" srcId="{25CD5714-8665-44EE-B7F1-CA922EAC1B17}" destId="{C0B5FBB3-081D-409A-BEC0-DF5E30910416}" srcOrd="0" destOrd="0" presId="urn:microsoft.com/office/officeart/2005/8/layout/hProcess9"/>
    <dgm:cxn modelId="{82045E1D-DF79-450F-B1FE-3C7F13764184}" srcId="{4D33547C-AE45-4E5E-B768-E68A139390F6}" destId="{32FE63EF-55A3-43F9-9DC0-BA08524899B9}" srcOrd="4" destOrd="0" parTransId="{1B6E0B21-DD4F-4C94-AAF0-9DB8CBDD8C59}" sibTransId="{D7D478D6-1164-4B15-B153-1E9DFEC2CEF8}"/>
    <dgm:cxn modelId="{DD022FC8-ACF6-4750-9D30-F56D87206F5B}" srcId="{4D33547C-AE45-4E5E-B768-E68A139390F6}" destId="{25CD5714-8665-44EE-B7F1-CA922EAC1B17}" srcOrd="2" destOrd="0" parTransId="{21FCF964-3AF9-484A-9038-D63B5C6D603E}" sibTransId="{209E9CBB-27F2-4B81-B1DC-DABD975FE833}"/>
    <dgm:cxn modelId="{E1A4CAEF-66C1-4D33-BD2A-E47691B589AB}" srcId="{4D33547C-AE45-4E5E-B768-E68A139390F6}" destId="{C77D5AEF-6E5A-400E-9D45-475D8BD24BAE}" srcOrd="3" destOrd="0" parTransId="{B9DB551D-D988-4F79-B6FB-58AEC41846DC}" sibTransId="{FC1B2ED2-4F77-4682-9166-3271F98F7483}"/>
    <dgm:cxn modelId="{5DD25467-2701-467E-91E3-3BB0E8A16D8C}" srcId="{4D33547C-AE45-4E5E-B768-E68A139390F6}" destId="{2AB57CBE-B3A1-4EB4-83EB-0E0BA01E0F17}" srcOrd="0" destOrd="0" parTransId="{53F8F382-7470-4B7C-9A60-BE1F2D73150E}" sibTransId="{9C69E7A8-BA02-4B2E-BAF4-32F7D21070E6}"/>
    <dgm:cxn modelId="{863BD300-AC63-48C2-9B93-0E89AE61F3E3}" type="presOf" srcId="{32FE63EF-55A3-43F9-9DC0-BA08524899B9}" destId="{5092918F-BEE1-4328-992E-DFB9B03FC85B}" srcOrd="0" destOrd="0" presId="urn:microsoft.com/office/officeart/2005/8/layout/hProcess9"/>
    <dgm:cxn modelId="{CBF98095-C2E2-405C-8300-5575D7B65858}" type="presOf" srcId="{4D33547C-AE45-4E5E-B768-E68A139390F6}" destId="{5B040092-5837-4972-BFEC-B0D63FE0C281}" srcOrd="0" destOrd="0" presId="urn:microsoft.com/office/officeart/2005/8/layout/hProcess9"/>
    <dgm:cxn modelId="{3E150388-5075-48FA-98DC-58352FE0B636}" type="presParOf" srcId="{5B040092-5837-4972-BFEC-B0D63FE0C281}" destId="{2521B93B-4BA5-431A-A4E0-636B6F66A224}" srcOrd="0" destOrd="0" presId="urn:microsoft.com/office/officeart/2005/8/layout/hProcess9"/>
    <dgm:cxn modelId="{488ED9DB-B4F7-4C75-9E3A-51A7C0E078D4}" type="presParOf" srcId="{5B040092-5837-4972-BFEC-B0D63FE0C281}" destId="{F12AF56F-95D4-4FAA-87F5-B081F1FF7AE6}" srcOrd="1" destOrd="0" presId="urn:microsoft.com/office/officeart/2005/8/layout/hProcess9"/>
    <dgm:cxn modelId="{5AFCA5B1-F5C7-411D-8CA5-AA100AB7FBB9}" type="presParOf" srcId="{F12AF56F-95D4-4FAA-87F5-B081F1FF7AE6}" destId="{70E6E42A-17F0-4A39-9C57-645EDF7462BB}" srcOrd="0" destOrd="0" presId="urn:microsoft.com/office/officeart/2005/8/layout/hProcess9"/>
    <dgm:cxn modelId="{C8EAAC61-BA17-41A9-ADDD-3500A4317322}" type="presParOf" srcId="{F12AF56F-95D4-4FAA-87F5-B081F1FF7AE6}" destId="{E36378F2-567E-4B6D-A5D6-364ABD2B4850}" srcOrd="1" destOrd="0" presId="urn:microsoft.com/office/officeart/2005/8/layout/hProcess9"/>
    <dgm:cxn modelId="{C39CC4F7-37E1-43B3-AF9F-8BF520999037}" type="presParOf" srcId="{F12AF56F-95D4-4FAA-87F5-B081F1FF7AE6}" destId="{4DC515FE-0C2E-4222-802D-2FED57B7614E}" srcOrd="2" destOrd="0" presId="urn:microsoft.com/office/officeart/2005/8/layout/hProcess9"/>
    <dgm:cxn modelId="{187446FE-B405-4203-AD30-723C6E332155}" type="presParOf" srcId="{F12AF56F-95D4-4FAA-87F5-B081F1FF7AE6}" destId="{5425DB0C-8EA5-49D7-B787-53E2D3CC3840}" srcOrd="3" destOrd="0" presId="urn:microsoft.com/office/officeart/2005/8/layout/hProcess9"/>
    <dgm:cxn modelId="{80E077C0-3206-40A6-A6F5-E6B93B8808DB}" type="presParOf" srcId="{F12AF56F-95D4-4FAA-87F5-B081F1FF7AE6}" destId="{C0B5FBB3-081D-409A-BEC0-DF5E30910416}" srcOrd="4" destOrd="0" presId="urn:microsoft.com/office/officeart/2005/8/layout/hProcess9"/>
    <dgm:cxn modelId="{B8B062BC-5497-4134-81FB-594241C51E8E}" type="presParOf" srcId="{F12AF56F-95D4-4FAA-87F5-B081F1FF7AE6}" destId="{3D2569DE-2156-45D9-8840-47B522350F11}" srcOrd="5" destOrd="0" presId="urn:microsoft.com/office/officeart/2005/8/layout/hProcess9"/>
    <dgm:cxn modelId="{BA2D2509-B83B-442B-8B59-3BDEADFF6A15}" type="presParOf" srcId="{F12AF56F-95D4-4FAA-87F5-B081F1FF7AE6}" destId="{BC244180-A1DF-4251-9F2E-C02518681B53}" srcOrd="6" destOrd="0" presId="urn:microsoft.com/office/officeart/2005/8/layout/hProcess9"/>
    <dgm:cxn modelId="{A00F444F-1290-4EA6-B78A-76453BA17AAF}" type="presParOf" srcId="{F12AF56F-95D4-4FAA-87F5-B081F1FF7AE6}" destId="{9838E477-9887-4503-ACDD-4C5194A5A85B}" srcOrd="7" destOrd="0" presId="urn:microsoft.com/office/officeart/2005/8/layout/hProcess9"/>
    <dgm:cxn modelId="{16F4F7FD-4AC5-4849-996F-7671EBF3D1C0}" type="presParOf" srcId="{F12AF56F-95D4-4FAA-87F5-B081F1FF7AE6}" destId="{5092918F-BEE1-4328-992E-DFB9B03FC85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33547C-AE45-4E5E-B768-E68A139390F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AB57CBE-B3A1-4EB4-83EB-0E0BA01E0F17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1</a:t>
          </a:r>
          <a:endParaRPr lang="en-US" sz="2400" b="1" dirty="0">
            <a:solidFill>
              <a:schemeClr val="tx1"/>
            </a:solidFill>
          </a:endParaRPr>
        </a:p>
      </dgm:t>
    </dgm:pt>
    <dgm:pt modelId="{53F8F382-7470-4B7C-9A60-BE1F2D73150E}" type="par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9C69E7A8-BA02-4B2E-BAF4-32F7D21070E6}" type="sib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7DC85D0-7039-484F-8DAE-F45B34E7F704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2</a:t>
          </a:r>
          <a:endParaRPr lang="en-US" sz="2400" b="1" dirty="0">
            <a:solidFill>
              <a:schemeClr val="tx1"/>
            </a:solidFill>
          </a:endParaRPr>
        </a:p>
      </dgm:t>
    </dgm:pt>
    <dgm:pt modelId="{27F4E52E-37FA-4DB3-B429-84019A371447}" type="par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AC2A818-4E96-48BD-A628-590BC49B794D}" type="sib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5CD5714-8665-44EE-B7F1-CA922EAC1B17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400" b="1" dirty="0">
            <a:solidFill>
              <a:schemeClr val="tx1"/>
            </a:solidFill>
          </a:endParaRPr>
        </a:p>
      </dgm:t>
    </dgm:pt>
    <dgm:pt modelId="{21FCF964-3AF9-484A-9038-D63B5C6D603E}" type="par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09E9CBB-27F2-4B81-B1DC-DABD975FE833}" type="sib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C77D5AEF-6E5A-400E-9D45-475D8BD24BAE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400" b="1" dirty="0">
            <a:solidFill>
              <a:schemeClr val="tx1"/>
            </a:solidFill>
          </a:endParaRPr>
        </a:p>
      </dgm:t>
    </dgm:pt>
    <dgm:pt modelId="{B9DB551D-D988-4F79-B6FB-58AEC41846DC}" type="par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C1B2ED2-4F77-4682-9166-3271F98F7483}" type="sib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2FE63EF-55A3-43F9-9DC0-BA08524899B9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400" b="1" dirty="0">
            <a:solidFill>
              <a:schemeClr val="bg1">
                <a:lumMod val="85000"/>
              </a:schemeClr>
            </a:solidFill>
          </a:endParaRPr>
        </a:p>
      </dgm:t>
    </dgm:pt>
    <dgm:pt modelId="{1B6E0B21-DD4F-4C94-AAF0-9DB8CBDD8C59}" type="par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D7D478D6-1164-4B15-B153-1E9DFEC2CEF8}" type="sib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5B040092-5837-4972-BFEC-B0D63FE0C281}" type="pres">
      <dgm:prSet presAssocID="{4D33547C-AE45-4E5E-B768-E68A139390F6}" presName="CompostProcess" presStyleCnt="0">
        <dgm:presLayoutVars>
          <dgm:dir/>
          <dgm:resizeHandles val="exact"/>
        </dgm:presLayoutVars>
      </dgm:prSet>
      <dgm:spPr/>
    </dgm:pt>
    <dgm:pt modelId="{2521B93B-4BA5-431A-A4E0-636B6F66A224}" type="pres">
      <dgm:prSet presAssocID="{4D33547C-AE45-4E5E-B768-E68A139390F6}" presName="arrow" presStyleLbl="bgShp" presStyleIdx="0" presStyleCnt="1" custScaleX="117647" custScaleY="87831"/>
      <dgm:spPr/>
      <dgm:t>
        <a:bodyPr/>
        <a:lstStyle/>
        <a:p>
          <a:endParaRPr lang="en-US"/>
        </a:p>
      </dgm:t>
    </dgm:pt>
    <dgm:pt modelId="{F12AF56F-95D4-4FAA-87F5-B081F1FF7AE6}" type="pres">
      <dgm:prSet presAssocID="{4D33547C-AE45-4E5E-B768-E68A139390F6}" presName="linearProcess" presStyleCnt="0"/>
      <dgm:spPr/>
    </dgm:pt>
    <dgm:pt modelId="{70E6E42A-17F0-4A39-9C57-645EDF7462BB}" type="pres">
      <dgm:prSet presAssocID="{2AB57CBE-B3A1-4EB4-83EB-0E0BA01E0F17}" presName="textNode" presStyleLbl="node1" presStyleIdx="0" presStyleCnt="5" custScaleX="72704" custLinFactX="-453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378F2-567E-4B6D-A5D6-364ABD2B4850}" type="pres">
      <dgm:prSet presAssocID="{9C69E7A8-BA02-4B2E-BAF4-32F7D21070E6}" presName="sibTrans" presStyleCnt="0"/>
      <dgm:spPr/>
    </dgm:pt>
    <dgm:pt modelId="{4DC515FE-0C2E-4222-802D-2FED57B7614E}" type="pres">
      <dgm:prSet presAssocID="{F7DC85D0-7039-484F-8DAE-F45B34E7F704}" presName="textNode" presStyleLbl="node1" presStyleIdx="1" presStyleCnt="5" custScaleX="73980" custLinFactNeighborX="-57317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5DB0C-8EA5-49D7-B787-53E2D3CC3840}" type="pres">
      <dgm:prSet presAssocID="{3AC2A818-4E96-48BD-A628-590BC49B794D}" presName="sibTrans" presStyleCnt="0"/>
      <dgm:spPr/>
    </dgm:pt>
    <dgm:pt modelId="{C0B5FBB3-081D-409A-BEC0-DF5E30910416}" type="pres">
      <dgm:prSet presAssocID="{25CD5714-8665-44EE-B7F1-CA922EAC1B17}" presName="textNode" presStyleLbl="node1" presStyleIdx="2" presStyleCnt="5" custScaleX="76008" custLinFactX="-1062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569DE-2156-45D9-8840-47B522350F11}" type="pres">
      <dgm:prSet presAssocID="{209E9CBB-27F2-4B81-B1DC-DABD975FE833}" presName="sibTrans" presStyleCnt="0"/>
      <dgm:spPr/>
    </dgm:pt>
    <dgm:pt modelId="{BC244180-A1DF-4251-9F2E-C02518681B53}" type="pres">
      <dgm:prSet presAssocID="{C77D5AEF-6E5A-400E-9D45-475D8BD24BAE}" presName="textNode" presStyleLbl="node1" presStyleIdx="3" presStyleCnt="5" custScaleX="72289" custLinFactX="-9451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8E477-9887-4503-ACDD-4C5194A5A85B}" type="pres">
      <dgm:prSet presAssocID="{FC1B2ED2-4F77-4682-9166-3271F98F7483}" presName="sibTrans" presStyleCnt="0"/>
      <dgm:spPr/>
    </dgm:pt>
    <dgm:pt modelId="{5092918F-BEE1-4328-992E-DFB9B03FC85B}" type="pres">
      <dgm:prSet presAssocID="{32FE63EF-55A3-43F9-9DC0-BA08524899B9}" presName="textNode" presStyleLbl="node1" presStyleIdx="4" presStyleCnt="5" custScaleX="71905" custLinFactX="-17064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A4CAEF-66C1-4D33-BD2A-E47691B589AB}" srcId="{4D33547C-AE45-4E5E-B768-E68A139390F6}" destId="{C77D5AEF-6E5A-400E-9D45-475D8BD24BAE}" srcOrd="3" destOrd="0" parTransId="{B9DB551D-D988-4F79-B6FB-58AEC41846DC}" sibTransId="{FC1B2ED2-4F77-4682-9166-3271F98F7483}"/>
    <dgm:cxn modelId="{DD022FC8-ACF6-4750-9D30-F56D87206F5B}" srcId="{4D33547C-AE45-4E5E-B768-E68A139390F6}" destId="{25CD5714-8665-44EE-B7F1-CA922EAC1B17}" srcOrd="2" destOrd="0" parTransId="{21FCF964-3AF9-484A-9038-D63B5C6D603E}" sibTransId="{209E9CBB-27F2-4B81-B1DC-DABD975FE833}"/>
    <dgm:cxn modelId="{A0132152-B854-4AD9-ACC5-924A85675779}" srcId="{4D33547C-AE45-4E5E-B768-E68A139390F6}" destId="{F7DC85D0-7039-484F-8DAE-F45B34E7F704}" srcOrd="1" destOrd="0" parTransId="{27F4E52E-37FA-4DB3-B429-84019A371447}" sibTransId="{3AC2A818-4E96-48BD-A628-590BC49B794D}"/>
    <dgm:cxn modelId="{4E640572-148A-46D9-A31A-82A38D919E08}" type="presOf" srcId="{32FE63EF-55A3-43F9-9DC0-BA08524899B9}" destId="{5092918F-BEE1-4328-992E-DFB9B03FC85B}" srcOrd="0" destOrd="0" presId="urn:microsoft.com/office/officeart/2005/8/layout/hProcess9"/>
    <dgm:cxn modelId="{656960E8-9DAC-4143-9AFD-51AEADDAC732}" type="presOf" srcId="{2AB57CBE-B3A1-4EB4-83EB-0E0BA01E0F17}" destId="{70E6E42A-17F0-4A39-9C57-645EDF7462BB}" srcOrd="0" destOrd="0" presId="urn:microsoft.com/office/officeart/2005/8/layout/hProcess9"/>
    <dgm:cxn modelId="{57A77272-DD13-4C3E-9165-CFCD727227EE}" type="presOf" srcId="{25CD5714-8665-44EE-B7F1-CA922EAC1B17}" destId="{C0B5FBB3-081D-409A-BEC0-DF5E30910416}" srcOrd="0" destOrd="0" presId="urn:microsoft.com/office/officeart/2005/8/layout/hProcess9"/>
    <dgm:cxn modelId="{D3E631B6-DFCD-4520-9B66-36EC37C2375F}" type="presOf" srcId="{4D33547C-AE45-4E5E-B768-E68A139390F6}" destId="{5B040092-5837-4972-BFEC-B0D63FE0C281}" srcOrd="0" destOrd="0" presId="urn:microsoft.com/office/officeart/2005/8/layout/hProcess9"/>
    <dgm:cxn modelId="{5DD25467-2701-467E-91E3-3BB0E8A16D8C}" srcId="{4D33547C-AE45-4E5E-B768-E68A139390F6}" destId="{2AB57CBE-B3A1-4EB4-83EB-0E0BA01E0F17}" srcOrd="0" destOrd="0" parTransId="{53F8F382-7470-4B7C-9A60-BE1F2D73150E}" sibTransId="{9C69E7A8-BA02-4B2E-BAF4-32F7D21070E6}"/>
    <dgm:cxn modelId="{82045E1D-DF79-450F-B1FE-3C7F13764184}" srcId="{4D33547C-AE45-4E5E-B768-E68A139390F6}" destId="{32FE63EF-55A3-43F9-9DC0-BA08524899B9}" srcOrd="4" destOrd="0" parTransId="{1B6E0B21-DD4F-4C94-AAF0-9DB8CBDD8C59}" sibTransId="{D7D478D6-1164-4B15-B153-1E9DFEC2CEF8}"/>
    <dgm:cxn modelId="{A4CEB78F-B096-4E63-9F0E-632F1C89FE90}" type="presOf" srcId="{F7DC85D0-7039-484F-8DAE-F45B34E7F704}" destId="{4DC515FE-0C2E-4222-802D-2FED57B7614E}" srcOrd="0" destOrd="0" presId="urn:microsoft.com/office/officeart/2005/8/layout/hProcess9"/>
    <dgm:cxn modelId="{65A98B11-9CD7-4544-BD48-76B1D610CF74}" type="presOf" srcId="{C77D5AEF-6E5A-400E-9D45-475D8BD24BAE}" destId="{BC244180-A1DF-4251-9F2E-C02518681B53}" srcOrd="0" destOrd="0" presId="urn:microsoft.com/office/officeart/2005/8/layout/hProcess9"/>
    <dgm:cxn modelId="{279C5A42-A019-446D-BB90-1F7C295E4BE0}" type="presParOf" srcId="{5B040092-5837-4972-BFEC-B0D63FE0C281}" destId="{2521B93B-4BA5-431A-A4E0-636B6F66A224}" srcOrd="0" destOrd="0" presId="urn:microsoft.com/office/officeart/2005/8/layout/hProcess9"/>
    <dgm:cxn modelId="{88FB8BB2-796D-4C26-973F-6822CB029D8C}" type="presParOf" srcId="{5B040092-5837-4972-BFEC-B0D63FE0C281}" destId="{F12AF56F-95D4-4FAA-87F5-B081F1FF7AE6}" srcOrd="1" destOrd="0" presId="urn:microsoft.com/office/officeart/2005/8/layout/hProcess9"/>
    <dgm:cxn modelId="{E4FA8566-CFB8-4E1D-8D0A-23D6ADC243DC}" type="presParOf" srcId="{F12AF56F-95D4-4FAA-87F5-B081F1FF7AE6}" destId="{70E6E42A-17F0-4A39-9C57-645EDF7462BB}" srcOrd="0" destOrd="0" presId="urn:microsoft.com/office/officeart/2005/8/layout/hProcess9"/>
    <dgm:cxn modelId="{9DAC5BE2-AE21-4A5A-AAF7-8597DA2A70B3}" type="presParOf" srcId="{F12AF56F-95D4-4FAA-87F5-B081F1FF7AE6}" destId="{E36378F2-567E-4B6D-A5D6-364ABD2B4850}" srcOrd="1" destOrd="0" presId="urn:microsoft.com/office/officeart/2005/8/layout/hProcess9"/>
    <dgm:cxn modelId="{CD33B456-FF6B-4DE3-B48F-C67CAB1A7BAD}" type="presParOf" srcId="{F12AF56F-95D4-4FAA-87F5-B081F1FF7AE6}" destId="{4DC515FE-0C2E-4222-802D-2FED57B7614E}" srcOrd="2" destOrd="0" presId="urn:microsoft.com/office/officeart/2005/8/layout/hProcess9"/>
    <dgm:cxn modelId="{85C3964E-B1CC-4E56-8FBA-920C7E11225E}" type="presParOf" srcId="{F12AF56F-95D4-4FAA-87F5-B081F1FF7AE6}" destId="{5425DB0C-8EA5-49D7-B787-53E2D3CC3840}" srcOrd="3" destOrd="0" presId="urn:microsoft.com/office/officeart/2005/8/layout/hProcess9"/>
    <dgm:cxn modelId="{E5782AA3-0783-481D-8839-12FBD4E6F5AB}" type="presParOf" srcId="{F12AF56F-95D4-4FAA-87F5-B081F1FF7AE6}" destId="{C0B5FBB3-081D-409A-BEC0-DF5E30910416}" srcOrd="4" destOrd="0" presId="urn:microsoft.com/office/officeart/2005/8/layout/hProcess9"/>
    <dgm:cxn modelId="{E337F69B-AC63-4AAB-BB51-E3B08B5A2DD1}" type="presParOf" srcId="{F12AF56F-95D4-4FAA-87F5-B081F1FF7AE6}" destId="{3D2569DE-2156-45D9-8840-47B522350F11}" srcOrd="5" destOrd="0" presId="urn:microsoft.com/office/officeart/2005/8/layout/hProcess9"/>
    <dgm:cxn modelId="{A49A0E8F-6088-4DD9-A6A2-A22A5892C02F}" type="presParOf" srcId="{F12AF56F-95D4-4FAA-87F5-B081F1FF7AE6}" destId="{BC244180-A1DF-4251-9F2E-C02518681B53}" srcOrd="6" destOrd="0" presId="urn:microsoft.com/office/officeart/2005/8/layout/hProcess9"/>
    <dgm:cxn modelId="{7C9D9895-1F6D-475C-9841-F4C23493F273}" type="presParOf" srcId="{F12AF56F-95D4-4FAA-87F5-B081F1FF7AE6}" destId="{9838E477-9887-4503-ACDD-4C5194A5A85B}" srcOrd="7" destOrd="0" presId="urn:microsoft.com/office/officeart/2005/8/layout/hProcess9"/>
    <dgm:cxn modelId="{83920255-61D0-4139-B87A-DC6DFC7290A5}" type="presParOf" srcId="{F12AF56F-95D4-4FAA-87F5-B081F1FF7AE6}" destId="{5092918F-BEE1-4328-992E-DFB9B03FC85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33547C-AE45-4E5E-B768-E68A139390F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AB57CBE-B3A1-4EB4-83EB-0E0BA01E0F17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1</a:t>
          </a:r>
          <a:endParaRPr lang="en-US" sz="2400" b="1" dirty="0">
            <a:solidFill>
              <a:schemeClr val="tx1"/>
            </a:solidFill>
          </a:endParaRPr>
        </a:p>
      </dgm:t>
    </dgm:pt>
    <dgm:pt modelId="{53F8F382-7470-4B7C-9A60-BE1F2D73150E}" type="par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9C69E7A8-BA02-4B2E-BAF4-32F7D21070E6}" type="sib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7DC85D0-7039-484F-8DAE-F45B34E7F704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2</a:t>
          </a:r>
          <a:endParaRPr lang="en-US" sz="2400" b="1" dirty="0">
            <a:solidFill>
              <a:schemeClr val="tx1"/>
            </a:solidFill>
          </a:endParaRPr>
        </a:p>
      </dgm:t>
    </dgm:pt>
    <dgm:pt modelId="{27F4E52E-37FA-4DB3-B429-84019A371447}" type="par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AC2A818-4E96-48BD-A628-590BC49B794D}" type="sib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5CD5714-8665-44EE-B7F1-CA922EAC1B17}">
      <dgm:prSet phldrT="[Text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3</a:t>
          </a:r>
          <a:endParaRPr lang="en-US" sz="2400" b="1" dirty="0">
            <a:solidFill>
              <a:schemeClr val="tx1"/>
            </a:solidFill>
          </a:endParaRPr>
        </a:p>
      </dgm:t>
    </dgm:pt>
    <dgm:pt modelId="{21FCF964-3AF9-484A-9038-D63B5C6D603E}" type="par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09E9CBB-27F2-4B81-B1DC-DABD975FE833}" type="sib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C77D5AEF-6E5A-400E-9D45-475D8BD24BAE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400" b="1" dirty="0">
            <a:solidFill>
              <a:schemeClr val="tx1"/>
            </a:solidFill>
          </a:endParaRPr>
        </a:p>
      </dgm:t>
    </dgm:pt>
    <dgm:pt modelId="{B9DB551D-D988-4F79-B6FB-58AEC41846DC}" type="par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C1B2ED2-4F77-4682-9166-3271F98F7483}" type="sib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2FE63EF-55A3-43F9-9DC0-BA08524899B9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400" b="1" dirty="0">
            <a:solidFill>
              <a:schemeClr val="bg1">
                <a:lumMod val="85000"/>
              </a:schemeClr>
            </a:solidFill>
          </a:endParaRPr>
        </a:p>
      </dgm:t>
    </dgm:pt>
    <dgm:pt modelId="{1B6E0B21-DD4F-4C94-AAF0-9DB8CBDD8C59}" type="par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D7D478D6-1164-4B15-B153-1E9DFEC2CEF8}" type="sib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5B040092-5837-4972-BFEC-B0D63FE0C281}" type="pres">
      <dgm:prSet presAssocID="{4D33547C-AE45-4E5E-B768-E68A139390F6}" presName="CompostProcess" presStyleCnt="0">
        <dgm:presLayoutVars>
          <dgm:dir/>
          <dgm:resizeHandles val="exact"/>
        </dgm:presLayoutVars>
      </dgm:prSet>
      <dgm:spPr/>
    </dgm:pt>
    <dgm:pt modelId="{2521B93B-4BA5-431A-A4E0-636B6F66A224}" type="pres">
      <dgm:prSet presAssocID="{4D33547C-AE45-4E5E-B768-E68A139390F6}" presName="arrow" presStyleLbl="bgShp" presStyleIdx="0" presStyleCnt="1" custScaleX="117647" custScaleY="87831"/>
      <dgm:spPr/>
      <dgm:t>
        <a:bodyPr/>
        <a:lstStyle/>
        <a:p>
          <a:endParaRPr lang="en-US"/>
        </a:p>
      </dgm:t>
    </dgm:pt>
    <dgm:pt modelId="{F12AF56F-95D4-4FAA-87F5-B081F1FF7AE6}" type="pres">
      <dgm:prSet presAssocID="{4D33547C-AE45-4E5E-B768-E68A139390F6}" presName="linearProcess" presStyleCnt="0"/>
      <dgm:spPr/>
    </dgm:pt>
    <dgm:pt modelId="{70E6E42A-17F0-4A39-9C57-645EDF7462BB}" type="pres">
      <dgm:prSet presAssocID="{2AB57CBE-B3A1-4EB4-83EB-0E0BA01E0F17}" presName="textNode" presStyleLbl="node1" presStyleIdx="0" presStyleCnt="5" custScaleX="72704" custLinFactX="-453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378F2-567E-4B6D-A5D6-364ABD2B4850}" type="pres">
      <dgm:prSet presAssocID="{9C69E7A8-BA02-4B2E-BAF4-32F7D21070E6}" presName="sibTrans" presStyleCnt="0"/>
      <dgm:spPr/>
    </dgm:pt>
    <dgm:pt modelId="{4DC515FE-0C2E-4222-802D-2FED57B7614E}" type="pres">
      <dgm:prSet presAssocID="{F7DC85D0-7039-484F-8DAE-F45B34E7F704}" presName="textNode" presStyleLbl="node1" presStyleIdx="1" presStyleCnt="5" custScaleX="73980" custLinFactNeighborX="-57317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5DB0C-8EA5-49D7-B787-53E2D3CC3840}" type="pres">
      <dgm:prSet presAssocID="{3AC2A818-4E96-48BD-A628-590BC49B794D}" presName="sibTrans" presStyleCnt="0"/>
      <dgm:spPr/>
    </dgm:pt>
    <dgm:pt modelId="{C0B5FBB3-081D-409A-BEC0-DF5E30910416}" type="pres">
      <dgm:prSet presAssocID="{25CD5714-8665-44EE-B7F1-CA922EAC1B17}" presName="textNode" presStyleLbl="node1" presStyleIdx="2" presStyleCnt="5" custScaleX="76008" custLinFactX="-1062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569DE-2156-45D9-8840-47B522350F11}" type="pres">
      <dgm:prSet presAssocID="{209E9CBB-27F2-4B81-B1DC-DABD975FE833}" presName="sibTrans" presStyleCnt="0"/>
      <dgm:spPr/>
    </dgm:pt>
    <dgm:pt modelId="{BC244180-A1DF-4251-9F2E-C02518681B53}" type="pres">
      <dgm:prSet presAssocID="{C77D5AEF-6E5A-400E-9D45-475D8BD24BAE}" presName="textNode" presStyleLbl="node1" presStyleIdx="3" presStyleCnt="5" custScaleX="72289" custLinFactX="-9451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8E477-9887-4503-ACDD-4C5194A5A85B}" type="pres">
      <dgm:prSet presAssocID="{FC1B2ED2-4F77-4682-9166-3271F98F7483}" presName="sibTrans" presStyleCnt="0"/>
      <dgm:spPr/>
    </dgm:pt>
    <dgm:pt modelId="{5092918F-BEE1-4328-992E-DFB9B03FC85B}" type="pres">
      <dgm:prSet presAssocID="{32FE63EF-55A3-43F9-9DC0-BA08524899B9}" presName="textNode" presStyleLbl="node1" presStyleIdx="4" presStyleCnt="5" custScaleX="71905" custLinFactX="-17064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F18BAF-1865-455E-B6D5-BCA66ABE5173}" type="presOf" srcId="{2AB57CBE-B3A1-4EB4-83EB-0E0BA01E0F17}" destId="{70E6E42A-17F0-4A39-9C57-645EDF7462BB}" srcOrd="0" destOrd="0" presId="urn:microsoft.com/office/officeart/2005/8/layout/hProcess9"/>
    <dgm:cxn modelId="{5FA8C99B-0481-40C9-A5CC-598A60506F2D}" type="presOf" srcId="{4D33547C-AE45-4E5E-B768-E68A139390F6}" destId="{5B040092-5837-4972-BFEC-B0D63FE0C281}" srcOrd="0" destOrd="0" presId="urn:microsoft.com/office/officeart/2005/8/layout/hProcess9"/>
    <dgm:cxn modelId="{ECF7F6F2-15E6-4721-A384-B8F05AA6F621}" type="presOf" srcId="{F7DC85D0-7039-484F-8DAE-F45B34E7F704}" destId="{4DC515FE-0C2E-4222-802D-2FED57B7614E}" srcOrd="0" destOrd="0" presId="urn:microsoft.com/office/officeart/2005/8/layout/hProcess9"/>
    <dgm:cxn modelId="{A0132152-B854-4AD9-ACC5-924A85675779}" srcId="{4D33547C-AE45-4E5E-B768-E68A139390F6}" destId="{F7DC85D0-7039-484F-8DAE-F45B34E7F704}" srcOrd="1" destOrd="0" parTransId="{27F4E52E-37FA-4DB3-B429-84019A371447}" sibTransId="{3AC2A818-4E96-48BD-A628-590BC49B794D}"/>
    <dgm:cxn modelId="{82045E1D-DF79-450F-B1FE-3C7F13764184}" srcId="{4D33547C-AE45-4E5E-B768-E68A139390F6}" destId="{32FE63EF-55A3-43F9-9DC0-BA08524899B9}" srcOrd="4" destOrd="0" parTransId="{1B6E0B21-DD4F-4C94-AAF0-9DB8CBDD8C59}" sibTransId="{D7D478D6-1164-4B15-B153-1E9DFEC2CEF8}"/>
    <dgm:cxn modelId="{DD022FC8-ACF6-4750-9D30-F56D87206F5B}" srcId="{4D33547C-AE45-4E5E-B768-E68A139390F6}" destId="{25CD5714-8665-44EE-B7F1-CA922EAC1B17}" srcOrd="2" destOrd="0" parTransId="{21FCF964-3AF9-484A-9038-D63B5C6D603E}" sibTransId="{209E9CBB-27F2-4B81-B1DC-DABD975FE833}"/>
    <dgm:cxn modelId="{E1A4CAEF-66C1-4D33-BD2A-E47691B589AB}" srcId="{4D33547C-AE45-4E5E-B768-E68A139390F6}" destId="{C77D5AEF-6E5A-400E-9D45-475D8BD24BAE}" srcOrd="3" destOrd="0" parTransId="{B9DB551D-D988-4F79-B6FB-58AEC41846DC}" sibTransId="{FC1B2ED2-4F77-4682-9166-3271F98F7483}"/>
    <dgm:cxn modelId="{94BA1EB5-D8A6-4E87-B66E-14D2D9C7048C}" type="presOf" srcId="{32FE63EF-55A3-43F9-9DC0-BA08524899B9}" destId="{5092918F-BEE1-4328-992E-DFB9B03FC85B}" srcOrd="0" destOrd="0" presId="urn:microsoft.com/office/officeart/2005/8/layout/hProcess9"/>
    <dgm:cxn modelId="{5DD25467-2701-467E-91E3-3BB0E8A16D8C}" srcId="{4D33547C-AE45-4E5E-B768-E68A139390F6}" destId="{2AB57CBE-B3A1-4EB4-83EB-0E0BA01E0F17}" srcOrd="0" destOrd="0" parTransId="{53F8F382-7470-4B7C-9A60-BE1F2D73150E}" sibTransId="{9C69E7A8-BA02-4B2E-BAF4-32F7D21070E6}"/>
    <dgm:cxn modelId="{2B2844B6-F917-4DD3-8DCF-74ED9E9258A3}" type="presOf" srcId="{25CD5714-8665-44EE-B7F1-CA922EAC1B17}" destId="{C0B5FBB3-081D-409A-BEC0-DF5E30910416}" srcOrd="0" destOrd="0" presId="urn:microsoft.com/office/officeart/2005/8/layout/hProcess9"/>
    <dgm:cxn modelId="{4B9DD2D7-6111-4FDC-B3FF-73FCECF357A8}" type="presOf" srcId="{C77D5AEF-6E5A-400E-9D45-475D8BD24BAE}" destId="{BC244180-A1DF-4251-9F2E-C02518681B53}" srcOrd="0" destOrd="0" presId="urn:microsoft.com/office/officeart/2005/8/layout/hProcess9"/>
    <dgm:cxn modelId="{5A4ACFB1-E218-47D8-83D8-C6B5F43BB2A5}" type="presParOf" srcId="{5B040092-5837-4972-BFEC-B0D63FE0C281}" destId="{2521B93B-4BA5-431A-A4E0-636B6F66A224}" srcOrd="0" destOrd="0" presId="urn:microsoft.com/office/officeart/2005/8/layout/hProcess9"/>
    <dgm:cxn modelId="{D160E4B3-743F-4025-BE9D-1542277AAA4E}" type="presParOf" srcId="{5B040092-5837-4972-BFEC-B0D63FE0C281}" destId="{F12AF56F-95D4-4FAA-87F5-B081F1FF7AE6}" srcOrd="1" destOrd="0" presId="urn:microsoft.com/office/officeart/2005/8/layout/hProcess9"/>
    <dgm:cxn modelId="{28D377FE-DD5F-4313-9981-FAADBB681B35}" type="presParOf" srcId="{F12AF56F-95D4-4FAA-87F5-B081F1FF7AE6}" destId="{70E6E42A-17F0-4A39-9C57-645EDF7462BB}" srcOrd="0" destOrd="0" presId="urn:microsoft.com/office/officeart/2005/8/layout/hProcess9"/>
    <dgm:cxn modelId="{6C810E04-BFB9-422A-9A82-33B9658F8314}" type="presParOf" srcId="{F12AF56F-95D4-4FAA-87F5-B081F1FF7AE6}" destId="{E36378F2-567E-4B6D-A5D6-364ABD2B4850}" srcOrd="1" destOrd="0" presId="urn:microsoft.com/office/officeart/2005/8/layout/hProcess9"/>
    <dgm:cxn modelId="{31D0DC43-A5A1-4040-A0FD-2046944ACCE6}" type="presParOf" srcId="{F12AF56F-95D4-4FAA-87F5-B081F1FF7AE6}" destId="{4DC515FE-0C2E-4222-802D-2FED57B7614E}" srcOrd="2" destOrd="0" presId="urn:microsoft.com/office/officeart/2005/8/layout/hProcess9"/>
    <dgm:cxn modelId="{F650A953-B40F-4745-9636-163904C746E2}" type="presParOf" srcId="{F12AF56F-95D4-4FAA-87F5-B081F1FF7AE6}" destId="{5425DB0C-8EA5-49D7-B787-53E2D3CC3840}" srcOrd="3" destOrd="0" presId="urn:microsoft.com/office/officeart/2005/8/layout/hProcess9"/>
    <dgm:cxn modelId="{BFC5043B-3438-46EA-93C4-C920CA0F3932}" type="presParOf" srcId="{F12AF56F-95D4-4FAA-87F5-B081F1FF7AE6}" destId="{C0B5FBB3-081D-409A-BEC0-DF5E30910416}" srcOrd="4" destOrd="0" presId="urn:microsoft.com/office/officeart/2005/8/layout/hProcess9"/>
    <dgm:cxn modelId="{9A544805-AB22-4766-B0E3-AA4F6F17AB40}" type="presParOf" srcId="{F12AF56F-95D4-4FAA-87F5-B081F1FF7AE6}" destId="{3D2569DE-2156-45D9-8840-47B522350F11}" srcOrd="5" destOrd="0" presId="urn:microsoft.com/office/officeart/2005/8/layout/hProcess9"/>
    <dgm:cxn modelId="{9F8958DD-34A6-4FCF-8721-3C221BAE6E5A}" type="presParOf" srcId="{F12AF56F-95D4-4FAA-87F5-B081F1FF7AE6}" destId="{BC244180-A1DF-4251-9F2E-C02518681B53}" srcOrd="6" destOrd="0" presId="urn:microsoft.com/office/officeart/2005/8/layout/hProcess9"/>
    <dgm:cxn modelId="{2885AC33-5B67-4B0C-A34D-6CFD2B713784}" type="presParOf" srcId="{F12AF56F-95D4-4FAA-87F5-B081F1FF7AE6}" destId="{9838E477-9887-4503-ACDD-4C5194A5A85B}" srcOrd="7" destOrd="0" presId="urn:microsoft.com/office/officeart/2005/8/layout/hProcess9"/>
    <dgm:cxn modelId="{C998DDDF-C225-4855-A963-FE843F695528}" type="presParOf" srcId="{F12AF56F-95D4-4FAA-87F5-B081F1FF7AE6}" destId="{5092918F-BEE1-4328-992E-DFB9B03FC85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8DE108-E3C0-447F-8B8D-B95952F2D20A}" type="doc">
      <dgm:prSet loTypeId="urn:microsoft.com/office/officeart/2005/8/layout/hProcess9" loCatId="process" qsTypeId="urn:microsoft.com/office/officeart/2005/8/quickstyle/simple1" qsCatId="simple" csTypeId="urn:microsoft.com/office/officeart/2005/8/colors/accent5_2" csCatId="accent5" phldr="1"/>
      <dgm:spPr/>
    </dgm:pt>
    <dgm:pt modelId="{167FC27D-DDC7-4D06-B8C8-4A5C2677CABB}">
      <dgm:prSet phldrT="[Text]" custT="1"/>
      <dgm:spPr/>
      <dgm:t>
        <a:bodyPr/>
        <a:lstStyle/>
        <a:p>
          <a:r>
            <a:rPr lang="en-US" sz="2400" b="1" i="1" dirty="0" smtClean="0"/>
            <a:t>Ask</a:t>
          </a:r>
          <a:endParaRPr lang="en-US" sz="2400" i="1" dirty="0" smtClean="0"/>
        </a:p>
        <a:p>
          <a:r>
            <a:rPr lang="en-US" sz="2400" dirty="0" smtClean="0"/>
            <a:t>Ask information on what the client knows about vaccines</a:t>
          </a:r>
          <a:endParaRPr lang="en-US" sz="2400" dirty="0"/>
        </a:p>
      </dgm:t>
    </dgm:pt>
    <dgm:pt modelId="{E6DFFE8D-B514-41C3-A178-EF70808EA887}" type="parTrans" cxnId="{7DB6252B-001E-45A2-88D9-DF1562EB30CC}">
      <dgm:prSet/>
      <dgm:spPr/>
      <dgm:t>
        <a:bodyPr/>
        <a:lstStyle/>
        <a:p>
          <a:endParaRPr lang="en-US"/>
        </a:p>
      </dgm:t>
    </dgm:pt>
    <dgm:pt modelId="{F7E75F5A-4DCF-4DCD-9905-7204478E179E}" type="sibTrans" cxnId="{7DB6252B-001E-45A2-88D9-DF1562EB30CC}">
      <dgm:prSet/>
      <dgm:spPr/>
      <dgm:t>
        <a:bodyPr/>
        <a:lstStyle/>
        <a:p>
          <a:endParaRPr lang="en-US"/>
        </a:p>
      </dgm:t>
    </dgm:pt>
    <dgm:pt modelId="{B60C3986-17A1-434C-BF7C-9EB4F3880B52}">
      <dgm:prSet phldrT="[Text]" custT="1"/>
      <dgm:spPr/>
      <dgm:t>
        <a:bodyPr/>
        <a:lstStyle/>
        <a:p>
          <a:r>
            <a:rPr lang="en-US" sz="2400" b="1" i="1" dirty="0" smtClean="0"/>
            <a:t>Provide</a:t>
          </a:r>
          <a:r>
            <a:rPr lang="en-US" sz="2400" i="1" dirty="0" smtClean="0"/>
            <a:t> </a:t>
          </a:r>
        </a:p>
        <a:p>
          <a:endParaRPr lang="en-US" sz="1100" i="1" dirty="0" smtClean="0"/>
        </a:p>
        <a:p>
          <a:r>
            <a:rPr lang="en-US" sz="2400" dirty="0" smtClean="0"/>
            <a:t>Share information on vaccines</a:t>
          </a:r>
          <a:endParaRPr lang="en-US" sz="2400" dirty="0"/>
        </a:p>
      </dgm:t>
    </dgm:pt>
    <dgm:pt modelId="{17D23EF4-6F68-4C1F-A5A3-CB5834B2BC76}" type="parTrans" cxnId="{B94233B6-26FA-49E7-9D4E-23801A18E978}">
      <dgm:prSet/>
      <dgm:spPr/>
      <dgm:t>
        <a:bodyPr/>
        <a:lstStyle/>
        <a:p>
          <a:endParaRPr lang="en-US"/>
        </a:p>
      </dgm:t>
    </dgm:pt>
    <dgm:pt modelId="{D9D34989-6DF9-4FC5-B27E-4DA566D19135}" type="sibTrans" cxnId="{B94233B6-26FA-49E7-9D4E-23801A18E978}">
      <dgm:prSet/>
      <dgm:spPr/>
      <dgm:t>
        <a:bodyPr/>
        <a:lstStyle/>
        <a:p>
          <a:endParaRPr lang="en-US"/>
        </a:p>
      </dgm:t>
    </dgm:pt>
    <dgm:pt modelId="{26C3D0E7-B31F-4270-BBC7-EA7C1FD3305E}">
      <dgm:prSet phldrT="[Text]" custT="1"/>
      <dgm:spPr/>
      <dgm:t>
        <a:bodyPr/>
        <a:lstStyle/>
        <a:p>
          <a:r>
            <a:rPr lang="en-US" sz="2400" b="1" i="1" dirty="0" smtClean="0"/>
            <a:t>Verify</a:t>
          </a:r>
          <a:endParaRPr lang="en-US" sz="2400" i="1" dirty="0" smtClean="0"/>
        </a:p>
        <a:p>
          <a:r>
            <a:rPr lang="en-US" sz="2400" dirty="0" smtClean="0"/>
            <a:t>Verify what they have understood and what they will do with this information</a:t>
          </a:r>
          <a:endParaRPr lang="en-US" sz="2400" dirty="0"/>
        </a:p>
      </dgm:t>
    </dgm:pt>
    <dgm:pt modelId="{1B490EE9-455C-4C34-9016-29D0EB160CF3}" type="parTrans" cxnId="{1FDCD14D-3DF8-4342-AE24-C6EC38CA4213}">
      <dgm:prSet/>
      <dgm:spPr/>
      <dgm:t>
        <a:bodyPr/>
        <a:lstStyle/>
        <a:p>
          <a:endParaRPr lang="en-US"/>
        </a:p>
      </dgm:t>
    </dgm:pt>
    <dgm:pt modelId="{0BCA2AC3-BAC6-4370-8428-EB4C56A2D5D2}" type="sibTrans" cxnId="{1FDCD14D-3DF8-4342-AE24-C6EC38CA4213}">
      <dgm:prSet/>
      <dgm:spPr/>
      <dgm:t>
        <a:bodyPr/>
        <a:lstStyle/>
        <a:p>
          <a:endParaRPr lang="en-US"/>
        </a:p>
      </dgm:t>
    </dgm:pt>
    <dgm:pt modelId="{0B32335E-8D22-48EA-9D50-B92E3D3152E9}" type="pres">
      <dgm:prSet presAssocID="{858DE108-E3C0-447F-8B8D-B95952F2D20A}" presName="CompostProcess" presStyleCnt="0">
        <dgm:presLayoutVars>
          <dgm:dir/>
          <dgm:resizeHandles val="exact"/>
        </dgm:presLayoutVars>
      </dgm:prSet>
      <dgm:spPr/>
    </dgm:pt>
    <dgm:pt modelId="{DEFE571F-972A-46DD-B2C7-4FD8EEDC013F}" type="pres">
      <dgm:prSet presAssocID="{858DE108-E3C0-447F-8B8D-B95952F2D20A}" presName="arrow" presStyleLbl="bgShp" presStyleIdx="0" presStyleCnt="1" custLinFactNeighborX="50" custLinFactNeighborY="-6464"/>
      <dgm:spPr/>
    </dgm:pt>
    <dgm:pt modelId="{C85F7F03-DBB0-40BB-8F94-59F401DDF4C8}" type="pres">
      <dgm:prSet presAssocID="{858DE108-E3C0-447F-8B8D-B95952F2D20A}" presName="linearProcess" presStyleCnt="0"/>
      <dgm:spPr/>
    </dgm:pt>
    <dgm:pt modelId="{590455EE-EBD1-47E7-B941-FC292D37E299}" type="pres">
      <dgm:prSet presAssocID="{167FC27D-DDC7-4D06-B8C8-4A5C2677CABB}" presName="textNode" presStyleLbl="node1" presStyleIdx="0" presStyleCnt="3" custLinFactNeighborX="-884" custLinFactNeighborY="-7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D9BA1-41C9-4437-AEE6-0707709EFDDC}" type="pres">
      <dgm:prSet presAssocID="{F7E75F5A-4DCF-4DCD-9905-7204478E179E}" presName="sibTrans" presStyleCnt="0"/>
      <dgm:spPr/>
    </dgm:pt>
    <dgm:pt modelId="{2E5A4EDB-D638-442A-931B-6286012A8465}" type="pres">
      <dgm:prSet presAssocID="{B60C3986-17A1-434C-BF7C-9EB4F3880B52}" presName="textNode" presStyleLbl="node1" presStyleIdx="1" presStyleCnt="3" custLinFactNeighborX="-44610" custLinFactNeighborY="-7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4D1165-36B6-4253-B121-9E1E70871D79}" type="pres">
      <dgm:prSet presAssocID="{D9D34989-6DF9-4FC5-B27E-4DA566D19135}" presName="sibTrans" presStyleCnt="0"/>
      <dgm:spPr/>
    </dgm:pt>
    <dgm:pt modelId="{6DC0E644-F635-421E-A870-2705657CD8A3}" type="pres">
      <dgm:prSet presAssocID="{26C3D0E7-B31F-4270-BBC7-EA7C1FD3305E}" presName="textNode" presStyleLbl="node1" presStyleIdx="2" presStyleCnt="3" custScaleX="115433" custLinFactNeighborX="-78786" custLinFactNeighborY="-7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F1EB8E-BBFF-4B26-BF5A-6F599279609B}" type="presOf" srcId="{167FC27D-DDC7-4D06-B8C8-4A5C2677CABB}" destId="{590455EE-EBD1-47E7-B941-FC292D37E299}" srcOrd="0" destOrd="0" presId="urn:microsoft.com/office/officeart/2005/8/layout/hProcess9"/>
    <dgm:cxn modelId="{7DB6252B-001E-45A2-88D9-DF1562EB30CC}" srcId="{858DE108-E3C0-447F-8B8D-B95952F2D20A}" destId="{167FC27D-DDC7-4D06-B8C8-4A5C2677CABB}" srcOrd="0" destOrd="0" parTransId="{E6DFFE8D-B514-41C3-A178-EF70808EA887}" sibTransId="{F7E75F5A-4DCF-4DCD-9905-7204478E179E}"/>
    <dgm:cxn modelId="{418D7E69-C418-4307-B1D7-8951186152AE}" type="presOf" srcId="{B60C3986-17A1-434C-BF7C-9EB4F3880B52}" destId="{2E5A4EDB-D638-442A-931B-6286012A8465}" srcOrd="0" destOrd="0" presId="urn:microsoft.com/office/officeart/2005/8/layout/hProcess9"/>
    <dgm:cxn modelId="{2C8F0946-291C-4A81-82FB-104D78E47217}" type="presOf" srcId="{858DE108-E3C0-447F-8B8D-B95952F2D20A}" destId="{0B32335E-8D22-48EA-9D50-B92E3D3152E9}" srcOrd="0" destOrd="0" presId="urn:microsoft.com/office/officeart/2005/8/layout/hProcess9"/>
    <dgm:cxn modelId="{1FDCD14D-3DF8-4342-AE24-C6EC38CA4213}" srcId="{858DE108-E3C0-447F-8B8D-B95952F2D20A}" destId="{26C3D0E7-B31F-4270-BBC7-EA7C1FD3305E}" srcOrd="2" destOrd="0" parTransId="{1B490EE9-455C-4C34-9016-29D0EB160CF3}" sibTransId="{0BCA2AC3-BAC6-4370-8428-EB4C56A2D5D2}"/>
    <dgm:cxn modelId="{2779E2FC-7F77-4DCE-BA1D-FE13D942E751}" type="presOf" srcId="{26C3D0E7-B31F-4270-BBC7-EA7C1FD3305E}" destId="{6DC0E644-F635-421E-A870-2705657CD8A3}" srcOrd="0" destOrd="0" presId="urn:microsoft.com/office/officeart/2005/8/layout/hProcess9"/>
    <dgm:cxn modelId="{B94233B6-26FA-49E7-9D4E-23801A18E978}" srcId="{858DE108-E3C0-447F-8B8D-B95952F2D20A}" destId="{B60C3986-17A1-434C-BF7C-9EB4F3880B52}" srcOrd="1" destOrd="0" parTransId="{17D23EF4-6F68-4C1F-A5A3-CB5834B2BC76}" sibTransId="{D9D34989-6DF9-4FC5-B27E-4DA566D19135}"/>
    <dgm:cxn modelId="{849CC98A-B38D-4DFA-9726-1A615498804B}" type="presParOf" srcId="{0B32335E-8D22-48EA-9D50-B92E3D3152E9}" destId="{DEFE571F-972A-46DD-B2C7-4FD8EEDC013F}" srcOrd="0" destOrd="0" presId="urn:microsoft.com/office/officeart/2005/8/layout/hProcess9"/>
    <dgm:cxn modelId="{B7783A0E-32CC-407E-9E59-C67CBD95A2B6}" type="presParOf" srcId="{0B32335E-8D22-48EA-9D50-B92E3D3152E9}" destId="{C85F7F03-DBB0-40BB-8F94-59F401DDF4C8}" srcOrd="1" destOrd="0" presId="urn:microsoft.com/office/officeart/2005/8/layout/hProcess9"/>
    <dgm:cxn modelId="{010332C2-B852-4277-BB9D-190F5C31EA5C}" type="presParOf" srcId="{C85F7F03-DBB0-40BB-8F94-59F401DDF4C8}" destId="{590455EE-EBD1-47E7-B941-FC292D37E299}" srcOrd="0" destOrd="0" presId="urn:microsoft.com/office/officeart/2005/8/layout/hProcess9"/>
    <dgm:cxn modelId="{C2FC7DF2-C2B2-4B94-AE47-34C918B82F51}" type="presParOf" srcId="{C85F7F03-DBB0-40BB-8F94-59F401DDF4C8}" destId="{0C2D9BA1-41C9-4437-AEE6-0707709EFDDC}" srcOrd="1" destOrd="0" presId="urn:microsoft.com/office/officeart/2005/8/layout/hProcess9"/>
    <dgm:cxn modelId="{CFE11BF7-90A2-439F-8541-4A152F4073DE}" type="presParOf" srcId="{C85F7F03-DBB0-40BB-8F94-59F401DDF4C8}" destId="{2E5A4EDB-D638-442A-931B-6286012A8465}" srcOrd="2" destOrd="0" presId="urn:microsoft.com/office/officeart/2005/8/layout/hProcess9"/>
    <dgm:cxn modelId="{84257B82-EC8B-4F2F-AAF8-5E685909BD70}" type="presParOf" srcId="{C85F7F03-DBB0-40BB-8F94-59F401DDF4C8}" destId="{AE4D1165-36B6-4253-B121-9E1E70871D79}" srcOrd="3" destOrd="0" presId="urn:microsoft.com/office/officeart/2005/8/layout/hProcess9"/>
    <dgm:cxn modelId="{EE397178-C218-4E84-ABE9-9A186BCA6735}" type="presParOf" srcId="{C85F7F03-DBB0-40BB-8F94-59F401DDF4C8}" destId="{6DC0E644-F635-421E-A870-2705657CD8A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33547C-AE45-4E5E-B768-E68A139390F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AB57CBE-B3A1-4EB4-83EB-0E0BA01E0F17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1</a:t>
          </a:r>
          <a:endParaRPr lang="en-US" sz="2400" b="1" dirty="0">
            <a:solidFill>
              <a:schemeClr val="tx1"/>
            </a:solidFill>
          </a:endParaRPr>
        </a:p>
      </dgm:t>
    </dgm:pt>
    <dgm:pt modelId="{53F8F382-7470-4B7C-9A60-BE1F2D73150E}" type="par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9C69E7A8-BA02-4B2E-BAF4-32F7D21070E6}" type="sib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7DC85D0-7039-484F-8DAE-F45B34E7F704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2</a:t>
          </a:r>
          <a:endParaRPr lang="en-US" sz="2400" b="1" dirty="0">
            <a:solidFill>
              <a:schemeClr val="tx1"/>
            </a:solidFill>
          </a:endParaRPr>
        </a:p>
      </dgm:t>
    </dgm:pt>
    <dgm:pt modelId="{27F4E52E-37FA-4DB3-B429-84019A371447}" type="par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AC2A818-4E96-48BD-A628-590BC49B794D}" type="sib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5CD5714-8665-44EE-B7F1-CA922EAC1B17}">
      <dgm:prSet phldrT="[Text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3</a:t>
          </a:r>
          <a:endParaRPr lang="en-US" sz="2400" b="1" dirty="0">
            <a:solidFill>
              <a:schemeClr val="tx1"/>
            </a:solidFill>
          </a:endParaRPr>
        </a:p>
      </dgm:t>
    </dgm:pt>
    <dgm:pt modelId="{21FCF964-3AF9-484A-9038-D63B5C6D603E}" type="par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09E9CBB-27F2-4B81-B1DC-DABD975FE833}" type="sib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C77D5AEF-6E5A-400E-9D45-475D8BD24BAE}">
      <dgm:prSet phldrT="[Text]" custT="1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4</a:t>
          </a:r>
          <a:endParaRPr lang="en-US" sz="2400" b="1" dirty="0">
            <a:solidFill>
              <a:schemeClr val="tx1"/>
            </a:solidFill>
          </a:endParaRPr>
        </a:p>
      </dgm:t>
    </dgm:pt>
    <dgm:pt modelId="{B9DB551D-D988-4F79-B6FB-58AEC41846DC}" type="par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C1B2ED2-4F77-4682-9166-3271F98F7483}" type="sib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2FE63EF-55A3-43F9-9DC0-BA08524899B9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endParaRPr lang="en-US" sz="2400" b="1" dirty="0">
            <a:solidFill>
              <a:schemeClr val="bg1">
                <a:lumMod val="85000"/>
              </a:schemeClr>
            </a:solidFill>
          </a:endParaRPr>
        </a:p>
      </dgm:t>
    </dgm:pt>
    <dgm:pt modelId="{1B6E0B21-DD4F-4C94-AAF0-9DB8CBDD8C59}" type="par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D7D478D6-1164-4B15-B153-1E9DFEC2CEF8}" type="sib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5B040092-5837-4972-BFEC-B0D63FE0C281}" type="pres">
      <dgm:prSet presAssocID="{4D33547C-AE45-4E5E-B768-E68A139390F6}" presName="CompostProcess" presStyleCnt="0">
        <dgm:presLayoutVars>
          <dgm:dir/>
          <dgm:resizeHandles val="exact"/>
        </dgm:presLayoutVars>
      </dgm:prSet>
      <dgm:spPr/>
    </dgm:pt>
    <dgm:pt modelId="{2521B93B-4BA5-431A-A4E0-636B6F66A224}" type="pres">
      <dgm:prSet presAssocID="{4D33547C-AE45-4E5E-B768-E68A139390F6}" presName="arrow" presStyleLbl="bgShp" presStyleIdx="0" presStyleCnt="1" custScaleX="117647" custScaleY="87831"/>
      <dgm:spPr/>
      <dgm:t>
        <a:bodyPr/>
        <a:lstStyle/>
        <a:p>
          <a:endParaRPr lang="en-US"/>
        </a:p>
      </dgm:t>
    </dgm:pt>
    <dgm:pt modelId="{F12AF56F-95D4-4FAA-87F5-B081F1FF7AE6}" type="pres">
      <dgm:prSet presAssocID="{4D33547C-AE45-4E5E-B768-E68A139390F6}" presName="linearProcess" presStyleCnt="0"/>
      <dgm:spPr/>
    </dgm:pt>
    <dgm:pt modelId="{70E6E42A-17F0-4A39-9C57-645EDF7462BB}" type="pres">
      <dgm:prSet presAssocID="{2AB57CBE-B3A1-4EB4-83EB-0E0BA01E0F17}" presName="textNode" presStyleLbl="node1" presStyleIdx="0" presStyleCnt="5" custScaleX="72704" custLinFactX="-453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378F2-567E-4B6D-A5D6-364ABD2B4850}" type="pres">
      <dgm:prSet presAssocID="{9C69E7A8-BA02-4B2E-BAF4-32F7D21070E6}" presName="sibTrans" presStyleCnt="0"/>
      <dgm:spPr/>
    </dgm:pt>
    <dgm:pt modelId="{4DC515FE-0C2E-4222-802D-2FED57B7614E}" type="pres">
      <dgm:prSet presAssocID="{F7DC85D0-7039-484F-8DAE-F45B34E7F704}" presName="textNode" presStyleLbl="node1" presStyleIdx="1" presStyleCnt="5" custScaleX="73980" custLinFactNeighborX="-57317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5DB0C-8EA5-49D7-B787-53E2D3CC3840}" type="pres">
      <dgm:prSet presAssocID="{3AC2A818-4E96-48BD-A628-590BC49B794D}" presName="sibTrans" presStyleCnt="0"/>
      <dgm:spPr/>
    </dgm:pt>
    <dgm:pt modelId="{C0B5FBB3-081D-409A-BEC0-DF5E30910416}" type="pres">
      <dgm:prSet presAssocID="{25CD5714-8665-44EE-B7F1-CA922EAC1B17}" presName="textNode" presStyleLbl="node1" presStyleIdx="2" presStyleCnt="5" custScaleX="76008" custLinFactX="-1062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569DE-2156-45D9-8840-47B522350F11}" type="pres">
      <dgm:prSet presAssocID="{209E9CBB-27F2-4B81-B1DC-DABD975FE833}" presName="sibTrans" presStyleCnt="0"/>
      <dgm:spPr/>
    </dgm:pt>
    <dgm:pt modelId="{BC244180-A1DF-4251-9F2E-C02518681B53}" type="pres">
      <dgm:prSet presAssocID="{C77D5AEF-6E5A-400E-9D45-475D8BD24BAE}" presName="textNode" presStyleLbl="node1" presStyleIdx="3" presStyleCnt="5" custScaleX="72289" custLinFactX="-9451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8E477-9887-4503-ACDD-4C5194A5A85B}" type="pres">
      <dgm:prSet presAssocID="{FC1B2ED2-4F77-4682-9166-3271F98F7483}" presName="sibTrans" presStyleCnt="0"/>
      <dgm:spPr/>
    </dgm:pt>
    <dgm:pt modelId="{5092918F-BEE1-4328-992E-DFB9B03FC85B}" type="pres">
      <dgm:prSet presAssocID="{32FE63EF-55A3-43F9-9DC0-BA08524899B9}" presName="textNode" presStyleLbl="node1" presStyleIdx="4" presStyleCnt="5" custScaleX="71905" custLinFactX="-17064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C52289-B5F2-4323-906E-A635A19AC905}" type="presOf" srcId="{4D33547C-AE45-4E5E-B768-E68A139390F6}" destId="{5B040092-5837-4972-BFEC-B0D63FE0C281}" srcOrd="0" destOrd="0" presId="urn:microsoft.com/office/officeart/2005/8/layout/hProcess9"/>
    <dgm:cxn modelId="{28334D95-752B-4256-813E-0AF186085A7D}" type="presOf" srcId="{32FE63EF-55A3-43F9-9DC0-BA08524899B9}" destId="{5092918F-BEE1-4328-992E-DFB9B03FC85B}" srcOrd="0" destOrd="0" presId="urn:microsoft.com/office/officeart/2005/8/layout/hProcess9"/>
    <dgm:cxn modelId="{CDCE4694-44B8-466B-96F6-85453E5C430F}" type="presOf" srcId="{F7DC85D0-7039-484F-8DAE-F45B34E7F704}" destId="{4DC515FE-0C2E-4222-802D-2FED57B7614E}" srcOrd="0" destOrd="0" presId="urn:microsoft.com/office/officeart/2005/8/layout/hProcess9"/>
    <dgm:cxn modelId="{A0132152-B854-4AD9-ACC5-924A85675779}" srcId="{4D33547C-AE45-4E5E-B768-E68A139390F6}" destId="{F7DC85D0-7039-484F-8DAE-F45B34E7F704}" srcOrd="1" destOrd="0" parTransId="{27F4E52E-37FA-4DB3-B429-84019A371447}" sibTransId="{3AC2A818-4E96-48BD-A628-590BC49B794D}"/>
    <dgm:cxn modelId="{FB2C26FA-C1EA-4BDB-A2A7-97C4784398DE}" type="presOf" srcId="{2AB57CBE-B3A1-4EB4-83EB-0E0BA01E0F17}" destId="{70E6E42A-17F0-4A39-9C57-645EDF7462BB}" srcOrd="0" destOrd="0" presId="urn:microsoft.com/office/officeart/2005/8/layout/hProcess9"/>
    <dgm:cxn modelId="{82045E1D-DF79-450F-B1FE-3C7F13764184}" srcId="{4D33547C-AE45-4E5E-B768-E68A139390F6}" destId="{32FE63EF-55A3-43F9-9DC0-BA08524899B9}" srcOrd="4" destOrd="0" parTransId="{1B6E0B21-DD4F-4C94-AAF0-9DB8CBDD8C59}" sibTransId="{D7D478D6-1164-4B15-B153-1E9DFEC2CEF8}"/>
    <dgm:cxn modelId="{DD022FC8-ACF6-4750-9D30-F56D87206F5B}" srcId="{4D33547C-AE45-4E5E-B768-E68A139390F6}" destId="{25CD5714-8665-44EE-B7F1-CA922EAC1B17}" srcOrd="2" destOrd="0" parTransId="{21FCF964-3AF9-484A-9038-D63B5C6D603E}" sibTransId="{209E9CBB-27F2-4B81-B1DC-DABD975FE833}"/>
    <dgm:cxn modelId="{E1A4CAEF-66C1-4D33-BD2A-E47691B589AB}" srcId="{4D33547C-AE45-4E5E-B768-E68A139390F6}" destId="{C77D5AEF-6E5A-400E-9D45-475D8BD24BAE}" srcOrd="3" destOrd="0" parTransId="{B9DB551D-D988-4F79-B6FB-58AEC41846DC}" sibTransId="{FC1B2ED2-4F77-4682-9166-3271F98F7483}"/>
    <dgm:cxn modelId="{5DD25467-2701-467E-91E3-3BB0E8A16D8C}" srcId="{4D33547C-AE45-4E5E-B768-E68A139390F6}" destId="{2AB57CBE-B3A1-4EB4-83EB-0E0BA01E0F17}" srcOrd="0" destOrd="0" parTransId="{53F8F382-7470-4B7C-9A60-BE1F2D73150E}" sibTransId="{9C69E7A8-BA02-4B2E-BAF4-32F7D21070E6}"/>
    <dgm:cxn modelId="{DE58E0EA-6D9A-4824-A238-F30E215192E1}" type="presOf" srcId="{25CD5714-8665-44EE-B7F1-CA922EAC1B17}" destId="{C0B5FBB3-081D-409A-BEC0-DF5E30910416}" srcOrd="0" destOrd="0" presId="urn:microsoft.com/office/officeart/2005/8/layout/hProcess9"/>
    <dgm:cxn modelId="{9D3DA80C-986C-4204-8878-0E37C7FC01D2}" type="presOf" srcId="{C77D5AEF-6E5A-400E-9D45-475D8BD24BAE}" destId="{BC244180-A1DF-4251-9F2E-C02518681B53}" srcOrd="0" destOrd="0" presId="urn:microsoft.com/office/officeart/2005/8/layout/hProcess9"/>
    <dgm:cxn modelId="{D9A22484-09C3-4C15-8A7A-0911B1753D6D}" type="presParOf" srcId="{5B040092-5837-4972-BFEC-B0D63FE0C281}" destId="{2521B93B-4BA5-431A-A4E0-636B6F66A224}" srcOrd="0" destOrd="0" presId="urn:microsoft.com/office/officeart/2005/8/layout/hProcess9"/>
    <dgm:cxn modelId="{850D9AEE-6368-49B7-9070-058849F4858E}" type="presParOf" srcId="{5B040092-5837-4972-BFEC-B0D63FE0C281}" destId="{F12AF56F-95D4-4FAA-87F5-B081F1FF7AE6}" srcOrd="1" destOrd="0" presId="urn:microsoft.com/office/officeart/2005/8/layout/hProcess9"/>
    <dgm:cxn modelId="{88D8557D-B817-4979-96F5-49DDA247D79F}" type="presParOf" srcId="{F12AF56F-95D4-4FAA-87F5-B081F1FF7AE6}" destId="{70E6E42A-17F0-4A39-9C57-645EDF7462BB}" srcOrd="0" destOrd="0" presId="urn:microsoft.com/office/officeart/2005/8/layout/hProcess9"/>
    <dgm:cxn modelId="{89377A57-9148-4A58-BA1A-360FF69CBFD0}" type="presParOf" srcId="{F12AF56F-95D4-4FAA-87F5-B081F1FF7AE6}" destId="{E36378F2-567E-4B6D-A5D6-364ABD2B4850}" srcOrd="1" destOrd="0" presId="urn:microsoft.com/office/officeart/2005/8/layout/hProcess9"/>
    <dgm:cxn modelId="{962FC442-5D03-4840-A7EE-D38593C94783}" type="presParOf" srcId="{F12AF56F-95D4-4FAA-87F5-B081F1FF7AE6}" destId="{4DC515FE-0C2E-4222-802D-2FED57B7614E}" srcOrd="2" destOrd="0" presId="urn:microsoft.com/office/officeart/2005/8/layout/hProcess9"/>
    <dgm:cxn modelId="{96BEAAFA-780F-45AB-AAFA-212E5A4E1B9F}" type="presParOf" srcId="{F12AF56F-95D4-4FAA-87F5-B081F1FF7AE6}" destId="{5425DB0C-8EA5-49D7-B787-53E2D3CC3840}" srcOrd="3" destOrd="0" presId="urn:microsoft.com/office/officeart/2005/8/layout/hProcess9"/>
    <dgm:cxn modelId="{C40A6F23-F4F3-4C86-8F99-C9C68539D9B8}" type="presParOf" srcId="{F12AF56F-95D4-4FAA-87F5-B081F1FF7AE6}" destId="{C0B5FBB3-081D-409A-BEC0-DF5E30910416}" srcOrd="4" destOrd="0" presId="urn:microsoft.com/office/officeart/2005/8/layout/hProcess9"/>
    <dgm:cxn modelId="{C4785A3C-C4CA-441A-A3BF-34A1496D6253}" type="presParOf" srcId="{F12AF56F-95D4-4FAA-87F5-B081F1FF7AE6}" destId="{3D2569DE-2156-45D9-8840-47B522350F11}" srcOrd="5" destOrd="0" presId="urn:microsoft.com/office/officeart/2005/8/layout/hProcess9"/>
    <dgm:cxn modelId="{A27F38F0-E7C1-487F-9019-6038F3DD0718}" type="presParOf" srcId="{F12AF56F-95D4-4FAA-87F5-B081F1FF7AE6}" destId="{BC244180-A1DF-4251-9F2E-C02518681B53}" srcOrd="6" destOrd="0" presId="urn:microsoft.com/office/officeart/2005/8/layout/hProcess9"/>
    <dgm:cxn modelId="{83B2FBA1-7875-42E1-9E4F-3F038C314B80}" type="presParOf" srcId="{F12AF56F-95D4-4FAA-87F5-B081F1FF7AE6}" destId="{9838E477-9887-4503-ACDD-4C5194A5A85B}" srcOrd="7" destOrd="0" presId="urn:microsoft.com/office/officeart/2005/8/layout/hProcess9"/>
    <dgm:cxn modelId="{706D82D4-C53C-45E3-A98D-C9836CC14068}" type="presParOf" srcId="{F12AF56F-95D4-4FAA-87F5-B081F1FF7AE6}" destId="{5092918F-BEE1-4328-992E-DFB9B03FC85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33547C-AE45-4E5E-B768-E68A139390F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AB57CBE-B3A1-4EB4-83EB-0E0BA01E0F17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1</a:t>
          </a:r>
          <a:endParaRPr lang="en-US" sz="2400" b="1" dirty="0">
            <a:solidFill>
              <a:schemeClr val="tx1"/>
            </a:solidFill>
          </a:endParaRPr>
        </a:p>
      </dgm:t>
    </dgm:pt>
    <dgm:pt modelId="{53F8F382-7470-4B7C-9A60-BE1F2D73150E}" type="par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9C69E7A8-BA02-4B2E-BAF4-32F7D21070E6}" type="sib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7DC85D0-7039-484F-8DAE-F45B34E7F704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2</a:t>
          </a:r>
          <a:endParaRPr lang="en-US" sz="2400" b="1" dirty="0">
            <a:solidFill>
              <a:schemeClr val="tx1"/>
            </a:solidFill>
          </a:endParaRPr>
        </a:p>
      </dgm:t>
    </dgm:pt>
    <dgm:pt modelId="{27F4E52E-37FA-4DB3-B429-84019A371447}" type="par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AC2A818-4E96-48BD-A628-590BC49B794D}" type="sib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5CD5714-8665-44EE-B7F1-CA922EAC1B17}">
      <dgm:prSet phldrT="[Text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3</a:t>
          </a:r>
          <a:endParaRPr lang="en-US" sz="2400" b="1" dirty="0">
            <a:solidFill>
              <a:schemeClr val="tx1"/>
            </a:solidFill>
          </a:endParaRPr>
        </a:p>
      </dgm:t>
    </dgm:pt>
    <dgm:pt modelId="{21FCF964-3AF9-484A-9038-D63B5C6D603E}" type="par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09E9CBB-27F2-4B81-B1DC-DABD975FE833}" type="sib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C77D5AEF-6E5A-400E-9D45-475D8BD24BAE}">
      <dgm:prSet phldrT="[Text]" custT="1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4</a:t>
          </a:r>
          <a:endParaRPr lang="en-US" sz="2400" b="1" dirty="0">
            <a:solidFill>
              <a:schemeClr val="tx1"/>
            </a:solidFill>
          </a:endParaRPr>
        </a:p>
      </dgm:t>
    </dgm:pt>
    <dgm:pt modelId="{B9DB551D-D988-4F79-B6FB-58AEC41846DC}" type="par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C1B2ED2-4F77-4682-9166-3271F98F7483}" type="sib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2FE63EF-55A3-43F9-9DC0-BA08524899B9}">
      <dgm:prSet phldrT="[Text]" custT="1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bg1">
                  <a:lumMod val="85000"/>
                </a:schemeClr>
              </a:solidFill>
            </a:rPr>
            <a:t>5</a:t>
          </a:r>
          <a:endParaRPr lang="en-US" sz="2400" b="1" dirty="0">
            <a:solidFill>
              <a:schemeClr val="bg1">
                <a:lumMod val="85000"/>
              </a:schemeClr>
            </a:solidFill>
          </a:endParaRPr>
        </a:p>
      </dgm:t>
    </dgm:pt>
    <dgm:pt modelId="{1B6E0B21-DD4F-4C94-AAF0-9DB8CBDD8C59}" type="par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D7D478D6-1164-4B15-B153-1E9DFEC2CEF8}" type="sib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5B040092-5837-4972-BFEC-B0D63FE0C281}" type="pres">
      <dgm:prSet presAssocID="{4D33547C-AE45-4E5E-B768-E68A139390F6}" presName="CompostProcess" presStyleCnt="0">
        <dgm:presLayoutVars>
          <dgm:dir/>
          <dgm:resizeHandles val="exact"/>
        </dgm:presLayoutVars>
      </dgm:prSet>
      <dgm:spPr/>
    </dgm:pt>
    <dgm:pt modelId="{2521B93B-4BA5-431A-A4E0-636B6F66A224}" type="pres">
      <dgm:prSet presAssocID="{4D33547C-AE45-4E5E-B768-E68A139390F6}" presName="arrow" presStyleLbl="bgShp" presStyleIdx="0" presStyleCnt="1" custScaleX="117647" custScaleY="87831"/>
      <dgm:spPr/>
      <dgm:t>
        <a:bodyPr/>
        <a:lstStyle/>
        <a:p>
          <a:endParaRPr lang="en-US"/>
        </a:p>
      </dgm:t>
    </dgm:pt>
    <dgm:pt modelId="{F12AF56F-95D4-4FAA-87F5-B081F1FF7AE6}" type="pres">
      <dgm:prSet presAssocID="{4D33547C-AE45-4E5E-B768-E68A139390F6}" presName="linearProcess" presStyleCnt="0"/>
      <dgm:spPr/>
    </dgm:pt>
    <dgm:pt modelId="{70E6E42A-17F0-4A39-9C57-645EDF7462BB}" type="pres">
      <dgm:prSet presAssocID="{2AB57CBE-B3A1-4EB4-83EB-0E0BA01E0F17}" presName="textNode" presStyleLbl="node1" presStyleIdx="0" presStyleCnt="5" custScaleX="72704" custLinFactX="-453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378F2-567E-4B6D-A5D6-364ABD2B4850}" type="pres">
      <dgm:prSet presAssocID="{9C69E7A8-BA02-4B2E-BAF4-32F7D21070E6}" presName="sibTrans" presStyleCnt="0"/>
      <dgm:spPr/>
    </dgm:pt>
    <dgm:pt modelId="{4DC515FE-0C2E-4222-802D-2FED57B7614E}" type="pres">
      <dgm:prSet presAssocID="{F7DC85D0-7039-484F-8DAE-F45B34E7F704}" presName="textNode" presStyleLbl="node1" presStyleIdx="1" presStyleCnt="5" custScaleX="73980" custLinFactNeighborX="-57317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5DB0C-8EA5-49D7-B787-53E2D3CC3840}" type="pres">
      <dgm:prSet presAssocID="{3AC2A818-4E96-48BD-A628-590BC49B794D}" presName="sibTrans" presStyleCnt="0"/>
      <dgm:spPr/>
    </dgm:pt>
    <dgm:pt modelId="{C0B5FBB3-081D-409A-BEC0-DF5E30910416}" type="pres">
      <dgm:prSet presAssocID="{25CD5714-8665-44EE-B7F1-CA922EAC1B17}" presName="textNode" presStyleLbl="node1" presStyleIdx="2" presStyleCnt="5" custScaleX="76008" custLinFactX="-1062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569DE-2156-45D9-8840-47B522350F11}" type="pres">
      <dgm:prSet presAssocID="{209E9CBB-27F2-4B81-B1DC-DABD975FE833}" presName="sibTrans" presStyleCnt="0"/>
      <dgm:spPr/>
    </dgm:pt>
    <dgm:pt modelId="{BC244180-A1DF-4251-9F2E-C02518681B53}" type="pres">
      <dgm:prSet presAssocID="{C77D5AEF-6E5A-400E-9D45-475D8BD24BAE}" presName="textNode" presStyleLbl="node1" presStyleIdx="3" presStyleCnt="5" custScaleX="72289" custLinFactX="-9451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8E477-9887-4503-ACDD-4C5194A5A85B}" type="pres">
      <dgm:prSet presAssocID="{FC1B2ED2-4F77-4682-9166-3271F98F7483}" presName="sibTrans" presStyleCnt="0"/>
      <dgm:spPr/>
    </dgm:pt>
    <dgm:pt modelId="{5092918F-BEE1-4328-992E-DFB9B03FC85B}" type="pres">
      <dgm:prSet presAssocID="{32FE63EF-55A3-43F9-9DC0-BA08524899B9}" presName="textNode" presStyleLbl="node1" presStyleIdx="4" presStyleCnt="5" custScaleX="71905" custLinFactX="-17064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B37A4B-7146-4880-B006-EF23B4F78DA3}" type="presOf" srcId="{25CD5714-8665-44EE-B7F1-CA922EAC1B17}" destId="{C0B5FBB3-081D-409A-BEC0-DF5E30910416}" srcOrd="0" destOrd="0" presId="urn:microsoft.com/office/officeart/2005/8/layout/hProcess9"/>
    <dgm:cxn modelId="{535B5159-12CB-42D8-89EB-369167BE6B3A}" type="presOf" srcId="{C77D5AEF-6E5A-400E-9D45-475D8BD24BAE}" destId="{BC244180-A1DF-4251-9F2E-C02518681B53}" srcOrd="0" destOrd="0" presId="urn:microsoft.com/office/officeart/2005/8/layout/hProcess9"/>
    <dgm:cxn modelId="{A0132152-B854-4AD9-ACC5-924A85675779}" srcId="{4D33547C-AE45-4E5E-B768-E68A139390F6}" destId="{F7DC85D0-7039-484F-8DAE-F45B34E7F704}" srcOrd="1" destOrd="0" parTransId="{27F4E52E-37FA-4DB3-B429-84019A371447}" sibTransId="{3AC2A818-4E96-48BD-A628-590BC49B794D}"/>
    <dgm:cxn modelId="{0A3810CE-B4B6-4077-A81D-59B7491152FC}" type="presOf" srcId="{F7DC85D0-7039-484F-8DAE-F45B34E7F704}" destId="{4DC515FE-0C2E-4222-802D-2FED57B7614E}" srcOrd="0" destOrd="0" presId="urn:microsoft.com/office/officeart/2005/8/layout/hProcess9"/>
    <dgm:cxn modelId="{FE17C245-9728-488D-BD17-EBC23647897C}" type="presOf" srcId="{32FE63EF-55A3-43F9-9DC0-BA08524899B9}" destId="{5092918F-BEE1-4328-992E-DFB9B03FC85B}" srcOrd="0" destOrd="0" presId="urn:microsoft.com/office/officeart/2005/8/layout/hProcess9"/>
    <dgm:cxn modelId="{82045E1D-DF79-450F-B1FE-3C7F13764184}" srcId="{4D33547C-AE45-4E5E-B768-E68A139390F6}" destId="{32FE63EF-55A3-43F9-9DC0-BA08524899B9}" srcOrd="4" destOrd="0" parTransId="{1B6E0B21-DD4F-4C94-AAF0-9DB8CBDD8C59}" sibTransId="{D7D478D6-1164-4B15-B153-1E9DFEC2CEF8}"/>
    <dgm:cxn modelId="{DD022FC8-ACF6-4750-9D30-F56D87206F5B}" srcId="{4D33547C-AE45-4E5E-B768-E68A139390F6}" destId="{25CD5714-8665-44EE-B7F1-CA922EAC1B17}" srcOrd="2" destOrd="0" parTransId="{21FCF964-3AF9-484A-9038-D63B5C6D603E}" sibTransId="{209E9CBB-27F2-4B81-B1DC-DABD975FE833}"/>
    <dgm:cxn modelId="{E1A4CAEF-66C1-4D33-BD2A-E47691B589AB}" srcId="{4D33547C-AE45-4E5E-B768-E68A139390F6}" destId="{C77D5AEF-6E5A-400E-9D45-475D8BD24BAE}" srcOrd="3" destOrd="0" parTransId="{B9DB551D-D988-4F79-B6FB-58AEC41846DC}" sibTransId="{FC1B2ED2-4F77-4682-9166-3271F98F7483}"/>
    <dgm:cxn modelId="{0100EDFC-C716-44E6-A615-7804E4709493}" type="presOf" srcId="{2AB57CBE-B3A1-4EB4-83EB-0E0BA01E0F17}" destId="{70E6E42A-17F0-4A39-9C57-645EDF7462BB}" srcOrd="0" destOrd="0" presId="urn:microsoft.com/office/officeart/2005/8/layout/hProcess9"/>
    <dgm:cxn modelId="{5DD25467-2701-467E-91E3-3BB0E8A16D8C}" srcId="{4D33547C-AE45-4E5E-B768-E68A139390F6}" destId="{2AB57CBE-B3A1-4EB4-83EB-0E0BA01E0F17}" srcOrd="0" destOrd="0" parTransId="{53F8F382-7470-4B7C-9A60-BE1F2D73150E}" sibTransId="{9C69E7A8-BA02-4B2E-BAF4-32F7D21070E6}"/>
    <dgm:cxn modelId="{595A2116-A320-410A-9668-539BAD3A2497}" type="presOf" srcId="{4D33547C-AE45-4E5E-B768-E68A139390F6}" destId="{5B040092-5837-4972-BFEC-B0D63FE0C281}" srcOrd="0" destOrd="0" presId="urn:microsoft.com/office/officeart/2005/8/layout/hProcess9"/>
    <dgm:cxn modelId="{01590ECD-C428-4DD3-B0ED-9926527E4034}" type="presParOf" srcId="{5B040092-5837-4972-BFEC-B0D63FE0C281}" destId="{2521B93B-4BA5-431A-A4E0-636B6F66A224}" srcOrd="0" destOrd="0" presId="urn:microsoft.com/office/officeart/2005/8/layout/hProcess9"/>
    <dgm:cxn modelId="{3F60F287-D374-4B94-902F-78936FB48C9E}" type="presParOf" srcId="{5B040092-5837-4972-BFEC-B0D63FE0C281}" destId="{F12AF56F-95D4-4FAA-87F5-B081F1FF7AE6}" srcOrd="1" destOrd="0" presId="urn:microsoft.com/office/officeart/2005/8/layout/hProcess9"/>
    <dgm:cxn modelId="{756CA877-ADE3-4439-897B-56D3716A9A28}" type="presParOf" srcId="{F12AF56F-95D4-4FAA-87F5-B081F1FF7AE6}" destId="{70E6E42A-17F0-4A39-9C57-645EDF7462BB}" srcOrd="0" destOrd="0" presId="urn:microsoft.com/office/officeart/2005/8/layout/hProcess9"/>
    <dgm:cxn modelId="{B0FD65EE-91E7-4430-B4EC-36995CD9A7C2}" type="presParOf" srcId="{F12AF56F-95D4-4FAA-87F5-B081F1FF7AE6}" destId="{E36378F2-567E-4B6D-A5D6-364ABD2B4850}" srcOrd="1" destOrd="0" presId="urn:microsoft.com/office/officeart/2005/8/layout/hProcess9"/>
    <dgm:cxn modelId="{D647C3CA-9BF9-44F2-82C8-A0D516180D4B}" type="presParOf" srcId="{F12AF56F-95D4-4FAA-87F5-B081F1FF7AE6}" destId="{4DC515FE-0C2E-4222-802D-2FED57B7614E}" srcOrd="2" destOrd="0" presId="urn:microsoft.com/office/officeart/2005/8/layout/hProcess9"/>
    <dgm:cxn modelId="{78B91B74-162A-4254-BB09-3496152A9A22}" type="presParOf" srcId="{F12AF56F-95D4-4FAA-87F5-B081F1FF7AE6}" destId="{5425DB0C-8EA5-49D7-B787-53E2D3CC3840}" srcOrd="3" destOrd="0" presId="urn:microsoft.com/office/officeart/2005/8/layout/hProcess9"/>
    <dgm:cxn modelId="{CD394E3F-EAE4-4E3E-8B76-AECAEFA2564B}" type="presParOf" srcId="{F12AF56F-95D4-4FAA-87F5-B081F1FF7AE6}" destId="{C0B5FBB3-081D-409A-BEC0-DF5E30910416}" srcOrd="4" destOrd="0" presId="urn:microsoft.com/office/officeart/2005/8/layout/hProcess9"/>
    <dgm:cxn modelId="{B4BA7EA2-E38C-453A-98EF-B324F5F2E8F9}" type="presParOf" srcId="{F12AF56F-95D4-4FAA-87F5-B081F1FF7AE6}" destId="{3D2569DE-2156-45D9-8840-47B522350F11}" srcOrd="5" destOrd="0" presId="urn:microsoft.com/office/officeart/2005/8/layout/hProcess9"/>
    <dgm:cxn modelId="{BACA9C36-01FE-4BAD-9746-AAE85C28CF03}" type="presParOf" srcId="{F12AF56F-95D4-4FAA-87F5-B081F1FF7AE6}" destId="{BC244180-A1DF-4251-9F2E-C02518681B53}" srcOrd="6" destOrd="0" presId="urn:microsoft.com/office/officeart/2005/8/layout/hProcess9"/>
    <dgm:cxn modelId="{22ABD966-071A-40DC-9BCA-ACAF83AEFC50}" type="presParOf" srcId="{F12AF56F-95D4-4FAA-87F5-B081F1FF7AE6}" destId="{9838E477-9887-4503-ACDD-4C5194A5A85B}" srcOrd="7" destOrd="0" presId="urn:microsoft.com/office/officeart/2005/8/layout/hProcess9"/>
    <dgm:cxn modelId="{8D35DDA3-F95D-4EE8-8431-1FE35F4E0025}" type="presParOf" srcId="{F12AF56F-95D4-4FAA-87F5-B081F1FF7AE6}" destId="{5092918F-BEE1-4328-992E-DFB9B03FC85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33547C-AE45-4E5E-B768-E68A139390F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AB57CBE-B3A1-4EB4-83EB-0E0BA01E0F17}">
      <dgm:prSet phldrT="[Text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1</a:t>
          </a:r>
          <a:endParaRPr lang="en-US" sz="2400" b="1" dirty="0">
            <a:solidFill>
              <a:schemeClr val="tx1"/>
            </a:solidFill>
          </a:endParaRPr>
        </a:p>
      </dgm:t>
    </dgm:pt>
    <dgm:pt modelId="{53F8F382-7470-4B7C-9A60-BE1F2D73150E}" type="par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9C69E7A8-BA02-4B2E-BAF4-32F7D21070E6}" type="sibTrans" cxnId="{5DD25467-2701-467E-91E3-3BB0E8A16D8C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7DC85D0-7039-484F-8DAE-F45B34E7F704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2</a:t>
          </a:r>
          <a:endParaRPr lang="en-US" sz="2400" b="1" dirty="0">
            <a:solidFill>
              <a:schemeClr val="tx1"/>
            </a:solidFill>
          </a:endParaRPr>
        </a:p>
      </dgm:t>
    </dgm:pt>
    <dgm:pt modelId="{27F4E52E-37FA-4DB3-B429-84019A371447}" type="par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AC2A818-4E96-48BD-A628-590BC49B794D}" type="sibTrans" cxnId="{A0132152-B854-4AD9-ACC5-924A85675779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5CD5714-8665-44EE-B7F1-CA922EAC1B17}">
      <dgm:prSet phldrT="[Text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3</a:t>
          </a:r>
          <a:endParaRPr lang="en-US" sz="2400" b="1" dirty="0">
            <a:solidFill>
              <a:schemeClr val="tx1"/>
            </a:solidFill>
          </a:endParaRPr>
        </a:p>
      </dgm:t>
    </dgm:pt>
    <dgm:pt modelId="{21FCF964-3AF9-484A-9038-D63B5C6D603E}" type="par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209E9CBB-27F2-4B81-B1DC-DABD975FE833}" type="sibTrans" cxnId="{DD022FC8-ACF6-4750-9D30-F56D87206F5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C77D5AEF-6E5A-400E-9D45-475D8BD24BAE}">
      <dgm:prSet phldrT="[Text]" custT="1"/>
      <dgm:spPr>
        <a:solidFill>
          <a:schemeClr val="accent5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tx1"/>
              </a:solidFill>
            </a:rPr>
            <a:t>4</a:t>
          </a:r>
          <a:endParaRPr lang="en-US" sz="2400" b="1" dirty="0">
            <a:solidFill>
              <a:schemeClr val="tx1"/>
            </a:solidFill>
          </a:endParaRPr>
        </a:p>
      </dgm:t>
    </dgm:pt>
    <dgm:pt modelId="{B9DB551D-D988-4F79-B6FB-58AEC41846DC}" type="par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FC1B2ED2-4F77-4682-9166-3271F98F7483}" type="sibTrans" cxnId="{E1A4CAEF-66C1-4D33-BD2A-E47691B589AB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32FE63EF-55A3-43F9-9DC0-BA08524899B9}">
      <dgm:prSet phldrT="[Text]" custT="1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2400" b="1" dirty="0" smtClean="0">
              <a:solidFill>
                <a:schemeClr val="bg1">
                  <a:lumMod val="85000"/>
                </a:schemeClr>
              </a:solidFill>
            </a:rPr>
            <a:t>5</a:t>
          </a:r>
          <a:endParaRPr lang="en-US" sz="2400" b="1" dirty="0">
            <a:solidFill>
              <a:schemeClr val="bg1">
                <a:lumMod val="85000"/>
              </a:schemeClr>
            </a:solidFill>
          </a:endParaRPr>
        </a:p>
      </dgm:t>
    </dgm:pt>
    <dgm:pt modelId="{1B6E0B21-DD4F-4C94-AAF0-9DB8CBDD8C59}" type="par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D7D478D6-1164-4B15-B153-1E9DFEC2CEF8}" type="sibTrans" cxnId="{82045E1D-DF79-450F-B1FE-3C7F13764184}">
      <dgm:prSet/>
      <dgm:spPr/>
      <dgm:t>
        <a:bodyPr/>
        <a:lstStyle/>
        <a:p>
          <a:endParaRPr lang="en-US" sz="2400" b="1">
            <a:solidFill>
              <a:schemeClr val="tx1"/>
            </a:solidFill>
          </a:endParaRPr>
        </a:p>
      </dgm:t>
    </dgm:pt>
    <dgm:pt modelId="{5B040092-5837-4972-BFEC-B0D63FE0C281}" type="pres">
      <dgm:prSet presAssocID="{4D33547C-AE45-4E5E-B768-E68A139390F6}" presName="CompostProcess" presStyleCnt="0">
        <dgm:presLayoutVars>
          <dgm:dir/>
          <dgm:resizeHandles val="exact"/>
        </dgm:presLayoutVars>
      </dgm:prSet>
      <dgm:spPr/>
    </dgm:pt>
    <dgm:pt modelId="{2521B93B-4BA5-431A-A4E0-636B6F66A224}" type="pres">
      <dgm:prSet presAssocID="{4D33547C-AE45-4E5E-B768-E68A139390F6}" presName="arrow" presStyleLbl="bgShp" presStyleIdx="0" presStyleCnt="1" custScaleX="117647" custScaleY="87831"/>
      <dgm:spPr/>
      <dgm:t>
        <a:bodyPr/>
        <a:lstStyle/>
        <a:p>
          <a:endParaRPr lang="en-US"/>
        </a:p>
      </dgm:t>
    </dgm:pt>
    <dgm:pt modelId="{F12AF56F-95D4-4FAA-87F5-B081F1FF7AE6}" type="pres">
      <dgm:prSet presAssocID="{4D33547C-AE45-4E5E-B768-E68A139390F6}" presName="linearProcess" presStyleCnt="0"/>
      <dgm:spPr/>
    </dgm:pt>
    <dgm:pt modelId="{70E6E42A-17F0-4A39-9C57-645EDF7462BB}" type="pres">
      <dgm:prSet presAssocID="{2AB57CBE-B3A1-4EB4-83EB-0E0BA01E0F17}" presName="textNode" presStyleLbl="node1" presStyleIdx="0" presStyleCnt="5" custScaleX="72704" custLinFactX="-453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378F2-567E-4B6D-A5D6-364ABD2B4850}" type="pres">
      <dgm:prSet presAssocID="{9C69E7A8-BA02-4B2E-BAF4-32F7D21070E6}" presName="sibTrans" presStyleCnt="0"/>
      <dgm:spPr/>
    </dgm:pt>
    <dgm:pt modelId="{4DC515FE-0C2E-4222-802D-2FED57B7614E}" type="pres">
      <dgm:prSet presAssocID="{F7DC85D0-7039-484F-8DAE-F45B34E7F704}" presName="textNode" presStyleLbl="node1" presStyleIdx="1" presStyleCnt="5" custScaleX="73980" custLinFactNeighborX="-57317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5DB0C-8EA5-49D7-B787-53E2D3CC3840}" type="pres">
      <dgm:prSet presAssocID="{3AC2A818-4E96-48BD-A628-590BC49B794D}" presName="sibTrans" presStyleCnt="0"/>
      <dgm:spPr/>
    </dgm:pt>
    <dgm:pt modelId="{C0B5FBB3-081D-409A-BEC0-DF5E30910416}" type="pres">
      <dgm:prSet presAssocID="{25CD5714-8665-44EE-B7F1-CA922EAC1B17}" presName="textNode" presStyleLbl="node1" presStyleIdx="2" presStyleCnt="5" custScaleX="76008" custLinFactX="-1062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2569DE-2156-45D9-8840-47B522350F11}" type="pres">
      <dgm:prSet presAssocID="{209E9CBB-27F2-4B81-B1DC-DABD975FE833}" presName="sibTrans" presStyleCnt="0"/>
      <dgm:spPr/>
    </dgm:pt>
    <dgm:pt modelId="{BC244180-A1DF-4251-9F2E-C02518681B53}" type="pres">
      <dgm:prSet presAssocID="{C77D5AEF-6E5A-400E-9D45-475D8BD24BAE}" presName="textNode" presStyleLbl="node1" presStyleIdx="3" presStyleCnt="5" custScaleX="72289" custLinFactX="-9451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8E477-9887-4503-ACDD-4C5194A5A85B}" type="pres">
      <dgm:prSet presAssocID="{FC1B2ED2-4F77-4682-9166-3271F98F7483}" presName="sibTrans" presStyleCnt="0"/>
      <dgm:spPr/>
    </dgm:pt>
    <dgm:pt modelId="{5092918F-BEE1-4328-992E-DFB9B03FC85B}" type="pres">
      <dgm:prSet presAssocID="{32FE63EF-55A3-43F9-9DC0-BA08524899B9}" presName="textNode" presStyleLbl="node1" presStyleIdx="4" presStyleCnt="5" custScaleX="71905" custLinFactX="-17064" custLinFactNeighborX="-100000" custLinFactNeighborY="-18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E9A262-B9C8-4E9F-B15A-5CD5AB204CEE}" type="presOf" srcId="{C77D5AEF-6E5A-400E-9D45-475D8BD24BAE}" destId="{BC244180-A1DF-4251-9F2E-C02518681B53}" srcOrd="0" destOrd="0" presId="urn:microsoft.com/office/officeart/2005/8/layout/hProcess9"/>
    <dgm:cxn modelId="{7D40F6FA-CE44-417A-902E-8599377FCFD7}" type="presOf" srcId="{4D33547C-AE45-4E5E-B768-E68A139390F6}" destId="{5B040092-5837-4972-BFEC-B0D63FE0C281}" srcOrd="0" destOrd="0" presId="urn:microsoft.com/office/officeart/2005/8/layout/hProcess9"/>
    <dgm:cxn modelId="{EBCE092D-0AFF-419E-94C3-3C97B550EA0B}" type="presOf" srcId="{2AB57CBE-B3A1-4EB4-83EB-0E0BA01E0F17}" destId="{70E6E42A-17F0-4A39-9C57-645EDF7462BB}" srcOrd="0" destOrd="0" presId="urn:microsoft.com/office/officeart/2005/8/layout/hProcess9"/>
    <dgm:cxn modelId="{A0132152-B854-4AD9-ACC5-924A85675779}" srcId="{4D33547C-AE45-4E5E-B768-E68A139390F6}" destId="{F7DC85D0-7039-484F-8DAE-F45B34E7F704}" srcOrd="1" destOrd="0" parTransId="{27F4E52E-37FA-4DB3-B429-84019A371447}" sibTransId="{3AC2A818-4E96-48BD-A628-590BC49B794D}"/>
    <dgm:cxn modelId="{25F738AB-2B49-40DA-8771-DB066969B69C}" type="presOf" srcId="{32FE63EF-55A3-43F9-9DC0-BA08524899B9}" destId="{5092918F-BEE1-4328-992E-DFB9B03FC85B}" srcOrd="0" destOrd="0" presId="urn:microsoft.com/office/officeart/2005/8/layout/hProcess9"/>
    <dgm:cxn modelId="{82045E1D-DF79-450F-B1FE-3C7F13764184}" srcId="{4D33547C-AE45-4E5E-B768-E68A139390F6}" destId="{32FE63EF-55A3-43F9-9DC0-BA08524899B9}" srcOrd="4" destOrd="0" parTransId="{1B6E0B21-DD4F-4C94-AAF0-9DB8CBDD8C59}" sibTransId="{D7D478D6-1164-4B15-B153-1E9DFEC2CEF8}"/>
    <dgm:cxn modelId="{DD022FC8-ACF6-4750-9D30-F56D87206F5B}" srcId="{4D33547C-AE45-4E5E-B768-E68A139390F6}" destId="{25CD5714-8665-44EE-B7F1-CA922EAC1B17}" srcOrd="2" destOrd="0" parTransId="{21FCF964-3AF9-484A-9038-D63B5C6D603E}" sibTransId="{209E9CBB-27F2-4B81-B1DC-DABD975FE833}"/>
    <dgm:cxn modelId="{E1A4CAEF-66C1-4D33-BD2A-E47691B589AB}" srcId="{4D33547C-AE45-4E5E-B768-E68A139390F6}" destId="{C77D5AEF-6E5A-400E-9D45-475D8BD24BAE}" srcOrd="3" destOrd="0" parTransId="{B9DB551D-D988-4F79-B6FB-58AEC41846DC}" sibTransId="{FC1B2ED2-4F77-4682-9166-3271F98F7483}"/>
    <dgm:cxn modelId="{5DD25467-2701-467E-91E3-3BB0E8A16D8C}" srcId="{4D33547C-AE45-4E5E-B768-E68A139390F6}" destId="{2AB57CBE-B3A1-4EB4-83EB-0E0BA01E0F17}" srcOrd="0" destOrd="0" parTransId="{53F8F382-7470-4B7C-9A60-BE1F2D73150E}" sibTransId="{9C69E7A8-BA02-4B2E-BAF4-32F7D21070E6}"/>
    <dgm:cxn modelId="{C1D6D39C-3BF0-4E3F-AE46-5B47C9396DD3}" type="presOf" srcId="{F7DC85D0-7039-484F-8DAE-F45B34E7F704}" destId="{4DC515FE-0C2E-4222-802D-2FED57B7614E}" srcOrd="0" destOrd="0" presId="urn:microsoft.com/office/officeart/2005/8/layout/hProcess9"/>
    <dgm:cxn modelId="{62E54586-EE78-49DD-89E7-56ACB4235D70}" type="presOf" srcId="{25CD5714-8665-44EE-B7F1-CA922EAC1B17}" destId="{C0B5FBB3-081D-409A-BEC0-DF5E30910416}" srcOrd="0" destOrd="0" presId="urn:microsoft.com/office/officeart/2005/8/layout/hProcess9"/>
    <dgm:cxn modelId="{8D9A5AA6-E7A3-4963-87D0-A45877ADF6B1}" type="presParOf" srcId="{5B040092-5837-4972-BFEC-B0D63FE0C281}" destId="{2521B93B-4BA5-431A-A4E0-636B6F66A224}" srcOrd="0" destOrd="0" presId="urn:microsoft.com/office/officeart/2005/8/layout/hProcess9"/>
    <dgm:cxn modelId="{813533CF-1F88-43F7-AED5-AAD0E2BA993F}" type="presParOf" srcId="{5B040092-5837-4972-BFEC-B0D63FE0C281}" destId="{F12AF56F-95D4-4FAA-87F5-B081F1FF7AE6}" srcOrd="1" destOrd="0" presId="urn:microsoft.com/office/officeart/2005/8/layout/hProcess9"/>
    <dgm:cxn modelId="{18F52FBF-986E-4CF5-93A2-08A7C64DE566}" type="presParOf" srcId="{F12AF56F-95D4-4FAA-87F5-B081F1FF7AE6}" destId="{70E6E42A-17F0-4A39-9C57-645EDF7462BB}" srcOrd="0" destOrd="0" presId="urn:microsoft.com/office/officeart/2005/8/layout/hProcess9"/>
    <dgm:cxn modelId="{2DB67FF6-5EDC-4EBF-B7E1-3B5873F0D95C}" type="presParOf" srcId="{F12AF56F-95D4-4FAA-87F5-B081F1FF7AE6}" destId="{E36378F2-567E-4B6D-A5D6-364ABD2B4850}" srcOrd="1" destOrd="0" presId="urn:microsoft.com/office/officeart/2005/8/layout/hProcess9"/>
    <dgm:cxn modelId="{98182E54-9DD4-4CD1-AFDE-07730F2D907B}" type="presParOf" srcId="{F12AF56F-95D4-4FAA-87F5-B081F1FF7AE6}" destId="{4DC515FE-0C2E-4222-802D-2FED57B7614E}" srcOrd="2" destOrd="0" presId="urn:microsoft.com/office/officeart/2005/8/layout/hProcess9"/>
    <dgm:cxn modelId="{28C7B101-9664-46BA-911E-32DC3B772A56}" type="presParOf" srcId="{F12AF56F-95D4-4FAA-87F5-B081F1FF7AE6}" destId="{5425DB0C-8EA5-49D7-B787-53E2D3CC3840}" srcOrd="3" destOrd="0" presId="urn:microsoft.com/office/officeart/2005/8/layout/hProcess9"/>
    <dgm:cxn modelId="{9AD9A439-29C0-4361-AC71-691FEAA8BCE8}" type="presParOf" srcId="{F12AF56F-95D4-4FAA-87F5-B081F1FF7AE6}" destId="{C0B5FBB3-081D-409A-BEC0-DF5E30910416}" srcOrd="4" destOrd="0" presId="urn:microsoft.com/office/officeart/2005/8/layout/hProcess9"/>
    <dgm:cxn modelId="{1121B686-EB42-4D22-A562-01DA921147B3}" type="presParOf" srcId="{F12AF56F-95D4-4FAA-87F5-B081F1FF7AE6}" destId="{3D2569DE-2156-45D9-8840-47B522350F11}" srcOrd="5" destOrd="0" presId="urn:microsoft.com/office/officeart/2005/8/layout/hProcess9"/>
    <dgm:cxn modelId="{D10BB421-9D39-41D1-82EB-4939903ADF26}" type="presParOf" srcId="{F12AF56F-95D4-4FAA-87F5-B081F1FF7AE6}" destId="{BC244180-A1DF-4251-9F2E-C02518681B53}" srcOrd="6" destOrd="0" presId="urn:microsoft.com/office/officeart/2005/8/layout/hProcess9"/>
    <dgm:cxn modelId="{D0930F36-94E5-4489-872D-77AE79DF005D}" type="presParOf" srcId="{F12AF56F-95D4-4FAA-87F5-B081F1FF7AE6}" destId="{9838E477-9887-4503-ACDD-4C5194A5A85B}" srcOrd="7" destOrd="0" presId="urn:microsoft.com/office/officeart/2005/8/layout/hProcess9"/>
    <dgm:cxn modelId="{91390F43-3457-4197-B898-0E8DC1CC7EDF}" type="presParOf" srcId="{F12AF56F-95D4-4FAA-87F5-B081F1FF7AE6}" destId="{5092918F-BEE1-4328-992E-DFB9B03FC85B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E571F-972A-46DD-B2C7-4FD8EEDC013F}">
      <dsp:nvSpPr>
        <dsp:cNvPr id="0" name=""/>
        <dsp:cNvSpPr/>
      </dsp:nvSpPr>
      <dsp:spPr>
        <a:xfrm>
          <a:off x="683582" y="0"/>
          <a:ext cx="7703610" cy="5569546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0455EE-EBD1-47E7-B941-FC292D37E299}">
      <dsp:nvSpPr>
        <dsp:cNvPr id="0" name=""/>
        <dsp:cNvSpPr/>
      </dsp:nvSpPr>
      <dsp:spPr>
        <a:xfrm>
          <a:off x="0" y="1512176"/>
          <a:ext cx="2628644" cy="22278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smtClean="0"/>
            <a:t>Ask</a:t>
          </a:r>
          <a:endParaRPr lang="en-US" sz="2400" i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Ask information on what the client knows about vaccines</a:t>
          </a:r>
          <a:endParaRPr lang="en-US" sz="2400" kern="1200" dirty="0"/>
        </a:p>
      </dsp:txBody>
      <dsp:txXfrm>
        <a:off x="108753" y="1620929"/>
        <a:ext cx="2411138" cy="2010312"/>
      </dsp:txXfrm>
    </dsp:sp>
    <dsp:sp modelId="{2E5A4EDB-D638-442A-931B-6286012A8465}">
      <dsp:nvSpPr>
        <dsp:cNvPr id="0" name=""/>
        <dsp:cNvSpPr/>
      </dsp:nvSpPr>
      <dsp:spPr>
        <a:xfrm>
          <a:off x="2843808" y="1512176"/>
          <a:ext cx="2628644" cy="22278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smtClean="0"/>
            <a:t>Provide</a:t>
          </a:r>
          <a:r>
            <a:rPr lang="en-US" sz="2400" i="1" kern="1200" dirty="0" smtClean="0"/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i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Share information on vaccines</a:t>
          </a:r>
          <a:endParaRPr lang="en-US" sz="2400" kern="1200" dirty="0"/>
        </a:p>
      </dsp:txBody>
      <dsp:txXfrm>
        <a:off x="2952561" y="1620929"/>
        <a:ext cx="2411138" cy="2010312"/>
      </dsp:txXfrm>
    </dsp:sp>
    <dsp:sp modelId="{6DC0E644-F635-421E-A870-2705657CD8A3}">
      <dsp:nvSpPr>
        <dsp:cNvPr id="0" name=""/>
        <dsp:cNvSpPr/>
      </dsp:nvSpPr>
      <dsp:spPr>
        <a:xfrm>
          <a:off x="5724129" y="1512176"/>
          <a:ext cx="3034323" cy="22278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i="1" kern="1200" dirty="0" smtClean="0"/>
            <a:t>Verify</a:t>
          </a:r>
          <a:endParaRPr lang="en-US" sz="2400" i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Verify what they have understood and what they will do with this information</a:t>
          </a:r>
          <a:endParaRPr lang="en-US" sz="2400" kern="1200" dirty="0"/>
        </a:p>
      </dsp:txBody>
      <dsp:txXfrm>
        <a:off x="5832882" y="1620929"/>
        <a:ext cx="2816817" cy="20103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015D2-36C0-4C87-A0BE-C3EC5E292615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BEFD7-AC33-491B-A96E-77AC2FAE96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7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vaccinesafety/caregivers/faqs.html" TargetMode="External"/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FF0000"/>
                </a:solidFill>
              </a:rPr>
              <a:t>This</a:t>
            </a:r>
            <a:r>
              <a:rPr lang="en-GB" b="1" i="1" baseline="0" dirty="0" smtClean="0">
                <a:solidFill>
                  <a:srgbClr val="FF0000"/>
                </a:solidFill>
              </a:rPr>
              <a:t> training module was developed with thanks to Shweta Dhawan, Dalhousie University, Canada. </a:t>
            </a:r>
          </a:p>
          <a:p>
            <a:r>
              <a:rPr lang="en-GB" b="1" i="1" baseline="0" dirty="0" smtClean="0">
                <a:solidFill>
                  <a:srgbClr val="FF0000"/>
                </a:solidFill>
              </a:rPr>
              <a:t>Appreciation for technical inputs on the content also goes to: </a:t>
            </a:r>
          </a:p>
          <a:p>
            <a:pPr marL="171450" indent="-171450">
              <a:buFontTx/>
              <a:buChar char="-"/>
            </a:pPr>
            <a:r>
              <a:rPr lang="en-GB" b="1" i="1" baseline="0" dirty="0" smtClean="0">
                <a:solidFill>
                  <a:srgbClr val="FF0000"/>
                </a:solidFill>
              </a:rPr>
              <a:t>Professor Noni Macdonald at Dalhousie University, and </a:t>
            </a:r>
          </a:p>
          <a:p>
            <a:pPr marL="171450" indent="-171450">
              <a:buFontTx/>
              <a:buChar char="-"/>
            </a:pPr>
            <a:r>
              <a:rPr lang="en-GB" b="1" i="1" baseline="0" dirty="0" smtClean="0">
                <a:solidFill>
                  <a:srgbClr val="FF0000"/>
                </a:solidFill>
              </a:rPr>
              <a:t>Professor Anna </a:t>
            </a:r>
            <a:r>
              <a:rPr lang="en-GB" b="1" i="1" baseline="0" dirty="0" err="1" smtClean="0">
                <a:solidFill>
                  <a:srgbClr val="FF0000"/>
                </a:solidFill>
              </a:rPr>
              <a:t>Taddio</a:t>
            </a:r>
            <a:r>
              <a:rPr lang="en-GB" b="1" i="1" baseline="0" dirty="0" smtClean="0">
                <a:solidFill>
                  <a:srgbClr val="FF0000"/>
                </a:solidFill>
              </a:rPr>
              <a:t>, at the University of Toronto.</a:t>
            </a:r>
            <a:endParaRPr lang="en-US" b="1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82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49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Note to facilitator:</a:t>
            </a:r>
            <a:r>
              <a:rPr lang="en-GB" baseline="0" dirty="0" smtClean="0"/>
              <a:t> Please highlight to the trainees that the suggested questions are examples of what may be asked during a conversation. Questions should be chosen in response to the context and the nature of the patient/caregiver’s concerns.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69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Note to facilitator:</a:t>
            </a:r>
            <a:r>
              <a:rPr lang="en-GB" baseline="0" dirty="0" smtClean="0"/>
              <a:t> Please highlight to the trainees that the suggested questions are examples of what may be asked during a conversation. Questions should be chosen in response to the context and the nature of the patient/caregiver’s concerns.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93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Note to facilitator:</a:t>
            </a:r>
            <a:r>
              <a:rPr lang="en-GB" baseline="0" dirty="0" smtClean="0"/>
              <a:t> Please highlight to the trainees that the suggested questions are examples of what may be asked during a conversation. Questions should be chosen in response to the context and the nature of the patient/caregiver’s concerns.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42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928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952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57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63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24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2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5774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107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396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950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Other FAQs on vaccination: </a:t>
            </a:r>
            <a:r>
              <a:rPr lang="en-US" u="sng" dirty="0" smtClean="0">
                <a:hlinkClick r:id="rId3"/>
              </a:rPr>
              <a:t>https://www.cdc.gov/vaccinesafety/caregivers/faqs.html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31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98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7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50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39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23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70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BEFD7-AC33-491B-A96E-77AC2FAE960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24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30FF-85D3-4E13-81D4-65A9E8A58E9A}" type="datetime1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9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9ED0-EAA9-4B18-85DB-F1CEB720E2C2}" type="datetime1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4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C670-E144-4F5B-A164-FBE96D72BCE3}" type="datetime1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2B7-4F47-4B7D-B70C-AC0C3976BCDB}" type="datetime1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1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D7F3E-29AA-46DD-9D4D-AE07254CDD24}" type="datetime1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8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8C8-EEA2-4573-AEE6-24D622E09E2D}" type="datetime1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1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71E5-DA19-41F4-A235-924088774A86}" type="datetime1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3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C75A1-9D31-49F3-8ECD-EADB567138B0}" type="datetime1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9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96EB-6501-472A-936C-3F8403969FE8}" type="datetime1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6F78-136D-41F3-AE27-66B265365FFE}" type="datetime1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9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2C3E-C966-4B3B-97D2-B717AA0BE4AB}" type="datetime1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48C46-DE25-4432-9EB4-8889558FF8B4}" type="datetime1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00333-5B48-43D1-9287-4414F9A50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5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.who.int/__data/assets/pdf_file/0004/160753/If-you-choose_EN_WHO_WEB.pdf?ua=1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6.emf"/><Relationship Id="rId4" Type="http://schemas.openxmlformats.org/officeDocument/2006/relationships/package" Target="../embeddings/Microsoft_PowerPoint_Slide1.sldx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>
            <a:noAutofit/>
          </a:bodyPr>
          <a:lstStyle/>
          <a:p>
            <a:r>
              <a:rPr lang="en-GB" sz="5500" b="1" dirty="0" smtClean="0"/>
              <a:t>Conversations to build trust in vaccination</a:t>
            </a:r>
            <a:r>
              <a:rPr lang="en-GB" sz="6000" dirty="0" smtClean="0"/>
              <a:t/>
            </a:r>
            <a:br>
              <a:rPr lang="en-GB" sz="6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4000" dirty="0" smtClean="0"/>
              <a:t>A training module </a:t>
            </a:r>
            <a:br>
              <a:rPr lang="en-GB" sz="4000" dirty="0" smtClean="0"/>
            </a:br>
            <a:r>
              <a:rPr lang="en-GB" sz="4000" dirty="0" smtClean="0"/>
              <a:t>for health workers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419872" y="47158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/>
              <a:t>May 2017</a:t>
            </a:r>
            <a:endParaRPr lang="en-US" i="1" dirty="0"/>
          </a:p>
        </p:txBody>
      </p:sp>
      <p:pic>
        <p:nvPicPr>
          <p:cNvPr id="4" name="Picture 3" descr="who-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1840" y="5733256"/>
            <a:ext cx="28575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7768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Addressing vaccine hesitancy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2664296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No single strategy </a:t>
            </a:r>
            <a:r>
              <a:rPr lang="en-US" sz="2800" dirty="0" smtClean="0"/>
              <a:t>can address all of the different dimensions of hesitancy</a:t>
            </a:r>
          </a:p>
          <a:p>
            <a:r>
              <a:rPr lang="en-US" sz="2800" b="1" dirty="0" smtClean="0"/>
              <a:t>What health workers (HW) say </a:t>
            </a:r>
            <a:r>
              <a:rPr lang="en-US" sz="2800" dirty="0" smtClean="0"/>
              <a:t>and </a:t>
            </a:r>
            <a:r>
              <a:rPr lang="en-US" sz="2800" b="1" dirty="0" smtClean="0"/>
              <a:t>how they interact </a:t>
            </a:r>
            <a:r>
              <a:rPr lang="en-US" sz="2800" dirty="0" smtClean="0"/>
              <a:t>with the patient/caregiver can </a:t>
            </a:r>
            <a:r>
              <a:rPr lang="en-US" sz="2800" u="sng" dirty="0" smtClean="0"/>
              <a:t>strongly influence</a:t>
            </a:r>
            <a:r>
              <a:rPr lang="en-US" sz="2800" dirty="0" smtClean="0"/>
              <a:t> vaccine acceptance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1560" y="4365104"/>
            <a:ext cx="7920880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000" i="1" dirty="0"/>
              <a:t>This module focuses on </a:t>
            </a:r>
            <a:r>
              <a:rPr lang="en-US" sz="3000" b="1" i="1" dirty="0" smtClean="0"/>
              <a:t>evidence-informed </a:t>
            </a:r>
            <a:r>
              <a:rPr lang="en-US" sz="3000" b="1" i="1" dirty="0"/>
              <a:t>best practices</a:t>
            </a:r>
            <a:r>
              <a:rPr lang="en-US" sz="3000" i="1" dirty="0"/>
              <a:t> for </a:t>
            </a:r>
            <a:r>
              <a:rPr lang="en-US" sz="3000" i="1" dirty="0" smtClean="0"/>
              <a:t>HWs </a:t>
            </a:r>
            <a:r>
              <a:rPr lang="en-US" sz="3000" i="1" dirty="0"/>
              <a:t>to increase vaccine acceptance through </a:t>
            </a:r>
            <a:r>
              <a:rPr lang="en-US" sz="3000" b="1" i="1" dirty="0" smtClean="0"/>
              <a:t>skilled conversation </a:t>
            </a:r>
            <a:r>
              <a:rPr lang="en-US" sz="3000" i="1" dirty="0" smtClean="0"/>
              <a:t>about vaccination.</a:t>
            </a:r>
            <a:endParaRPr lang="en-US" sz="30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2343" y="197768"/>
            <a:ext cx="8792145" cy="1143000"/>
          </a:xfrm>
        </p:spPr>
        <p:txBody>
          <a:bodyPr>
            <a:noAutofit/>
          </a:bodyPr>
          <a:lstStyle/>
          <a:p>
            <a:r>
              <a:rPr lang="en-GB" sz="4200" b="1" dirty="0" smtClean="0"/>
              <a:t>Who might express vaccine hesitancy?</a:t>
            </a:r>
            <a:endParaRPr lang="en-US" sz="42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1324" y="1196752"/>
            <a:ext cx="8147248" cy="8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b="1" smtClean="0">
                <a:solidFill>
                  <a:srgbClr val="0070C0"/>
                </a:solidFill>
              </a:rPr>
              <a:t>It can be anyone, including but not limited to…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6" name="Picture 4" descr="Image result for pregnant woman silhouet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1916832"/>
            <a:ext cx="3346720" cy="234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Image result for adults men women silhouet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22614" y="2345811"/>
            <a:ext cx="2355800" cy="235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Image result for elderly silhouet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1318" y="1841185"/>
            <a:ext cx="2695575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76286" y="4725332"/>
            <a:ext cx="1963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Caregivers</a:t>
            </a:r>
            <a:endParaRPr lang="en-US" sz="3200" b="1" dirty="0"/>
          </a:p>
        </p:txBody>
      </p:sp>
      <p:sp>
        <p:nvSpPr>
          <p:cNvPr id="10" name="AutoShape 16" descr="Image result for mother and dad silhouet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8" descr="Image result for mother and dad silhouet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25" y="2153220"/>
            <a:ext cx="2695575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455315" y="4479111"/>
            <a:ext cx="19634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Pregnant</a:t>
            </a:r>
          </a:p>
          <a:p>
            <a:pPr algn="ctr"/>
            <a:r>
              <a:rPr lang="en-GB" sz="3200" b="1" dirty="0" smtClean="0"/>
              <a:t>Women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46658" y="4797152"/>
            <a:ext cx="1963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Adults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793538" y="4479111"/>
            <a:ext cx="1963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Elderly</a:t>
            </a:r>
            <a:endParaRPr lang="en-US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51520" y="5733256"/>
            <a:ext cx="8702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And others, e.g. religious </a:t>
            </a:r>
            <a:r>
              <a:rPr lang="en-GB" sz="2400" dirty="0"/>
              <a:t>l</a:t>
            </a:r>
            <a:r>
              <a:rPr lang="en-GB" sz="2400" dirty="0" smtClean="0"/>
              <a:t>eaders</a:t>
            </a:r>
            <a:r>
              <a:rPr lang="en-GB" sz="2400" dirty="0"/>
              <a:t>, m</a:t>
            </a:r>
            <a:r>
              <a:rPr lang="en-GB" sz="2400" dirty="0" smtClean="0"/>
              <a:t>edia, health workers, etc.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24128" y="5013176"/>
            <a:ext cx="2687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Adolescents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3180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79512" y="1772816"/>
            <a:ext cx="8820472" cy="11758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23168" y="230508"/>
            <a:ext cx="9167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How can a health worker identify hesitant individuals?</a:t>
            </a:r>
            <a:endParaRPr 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91880" y="49411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826821"/>
            <a:ext cx="8640960" cy="95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Open the conversation with a </a:t>
            </a:r>
            <a:r>
              <a:rPr lang="en-GB" sz="2800" b="1" dirty="0" smtClean="0">
                <a:solidFill>
                  <a:schemeClr val="tx1"/>
                </a:solidFill>
              </a:rPr>
              <a:t>presumptive statement or announcement, presenting vaccination </a:t>
            </a:r>
            <a:r>
              <a:rPr lang="en-GB" sz="2800" b="1" dirty="0">
                <a:solidFill>
                  <a:schemeClr val="tx1"/>
                </a:solidFill>
              </a:rPr>
              <a:t>as a </a:t>
            </a:r>
            <a:r>
              <a:rPr lang="en-GB" sz="2800" b="1" dirty="0" smtClean="0">
                <a:solidFill>
                  <a:schemeClr val="tx1"/>
                </a:solidFill>
              </a:rPr>
              <a:t>default:</a:t>
            </a:r>
          </a:p>
        </p:txBody>
      </p:sp>
      <p:sp>
        <p:nvSpPr>
          <p:cNvPr id="3" name="Rectangle 2"/>
          <p:cNvSpPr/>
          <p:nvPr/>
        </p:nvSpPr>
        <p:spPr>
          <a:xfrm>
            <a:off x="1115616" y="2996952"/>
            <a:ext cx="69937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i="1" dirty="0" smtClean="0">
                <a:solidFill>
                  <a:srgbClr val="0070C0"/>
                </a:solidFill>
              </a:rPr>
              <a:t>“Now it’s </a:t>
            </a:r>
            <a:r>
              <a:rPr lang="en-GB" sz="3200" i="1" dirty="0">
                <a:solidFill>
                  <a:srgbClr val="0070C0"/>
                </a:solidFill>
              </a:rPr>
              <a:t>time for Sarah’s </a:t>
            </a:r>
            <a:r>
              <a:rPr lang="en-GB" sz="3200" i="1" dirty="0" smtClean="0">
                <a:solidFill>
                  <a:srgbClr val="0070C0"/>
                </a:solidFill>
              </a:rPr>
              <a:t>vaccines.”</a:t>
            </a:r>
            <a:endParaRPr lang="en-GB" sz="3200" i="1" dirty="0">
              <a:solidFill>
                <a:srgbClr val="0070C0"/>
              </a:solidFill>
            </a:endParaRPr>
          </a:p>
          <a:p>
            <a:pPr algn="ctr"/>
            <a:r>
              <a:rPr lang="en-GB" sz="3200" i="1" dirty="0" smtClean="0">
                <a:solidFill>
                  <a:srgbClr val="0070C0"/>
                </a:solidFill>
              </a:rPr>
              <a:t>“Today we’ll give Sarah her vaccines”</a:t>
            </a:r>
            <a:endParaRPr lang="en-GB" sz="3200" i="1" dirty="0">
              <a:solidFill>
                <a:srgbClr val="0070C0"/>
              </a:solidFill>
            </a:endParaRPr>
          </a:p>
        </p:txBody>
      </p:sp>
      <p:pic>
        <p:nvPicPr>
          <p:cNvPr id="4" name="Picture 2" descr="Image result for vaccinating a baby global health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4293096"/>
            <a:ext cx="4243329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5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691680" y="2457477"/>
            <a:ext cx="5832648" cy="2415023"/>
          </a:xfrm>
          <a:prstGeom prst="rect">
            <a:avLst/>
          </a:prstGeom>
          <a:pattFill prst="pct10">
            <a:fgClr>
              <a:srgbClr val="C00000"/>
            </a:fgClr>
            <a:bgClr>
              <a:schemeClr val="bg1"/>
            </a:bgClr>
          </a:pattFill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779912" y="2060848"/>
            <a:ext cx="226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kern="1700" spc="320" dirty="0" smtClean="0">
                <a:solidFill>
                  <a:srgbClr val="FF0000"/>
                </a:solidFill>
              </a:rPr>
              <a:t>HESITANCY</a:t>
            </a:r>
            <a:endParaRPr lang="en-US" sz="2000" b="1" i="1" kern="1700" spc="32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900" b="1" dirty="0" smtClean="0"/>
              <a:t>Is the caregiver/patient hesitant?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700" b="1" dirty="0" smtClean="0"/>
              <a:t/>
            </a:r>
            <a:br>
              <a:rPr lang="en-GB" sz="700" b="1" dirty="0" smtClean="0"/>
            </a:br>
            <a:r>
              <a:rPr lang="en-GB" i="1" dirty="0" smtClean="0"/>
              <a:t>Examples of some responses…</a:t>
            </a:r>
            <a:endParaRPr lang="en-US" i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135608" y="2478281"/>
            <a:ext cx="8900888" cy="3543007"/>
            <a:chOff x="135608" y="2029243"/>
            <a:chExt cx="8900888" cy="3543007"/>
          </a:xfrm>
        </p:grpSpPr>
        <p:grpSp>
          <p:nvGrpSpPr>
            <p:cNvPr id="4" name="Group 3"/>
            <p:cNvGrpSpPr/>
            <p:nvPr/>
          </p:nvGrpSpPr>
          <p:grpSpPr>
            <a:xfrm>
              <a:off x="135608" y="2029243"/>
              <a:ext cx="8612856" cy="2394220"/>
              <a:chOff x="179512" y="796512"/>
              <a:chExt cx="8612856" cy="239422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1790176" y="1259785"/>
                <a:ext cx="1292820" cy="1512563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075638" y="1181540"/>
                <a:ext cx="1448690" cy="1539938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7584033" y="1359059"/>
                <a:ext cx="1208335" cy="107160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179512" y="796512"/>
                <a:ext cx="8600376" cy="2394220"/>
                <a:chOff x="220561" y="2771105"/>
                <a:chExt cx="8600376" cy="1503154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323528" y="2771105"/>
                  <a:ext cx="1409201" cy="1503154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220561" y="3199819"/>
                  <a:ext cx="1512168" cy="5217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400" b="1" dirty="0" smtClean="0"/>
                    <a:t>ACCEPT ALL</a:t>
                  </a:r>
                </a:p>
              </p:txBody>
            </p:sp>
            <p:grpSp>
              <p:nvGrpSpPr>
                <p:cNvPr id="11" name="Group 10"/>
                <p:cNvGrpSpPr/>
                <p:nvPr/>
              </p:nvGrpSpPr>
              <p:grpSpPr>
                <a:xfrm>
                  <a:off x="1570711" y="3061961"/>
                  <a:ext cx="7250226" cy="949627"/>
                  <a:chOff x="1570711" y="3061961"/>
                  <a:chExt cx="7250226" cy="949627"/>
                </a:xfrm>
              </p:grpSpPr>
              <p:sp>
                <p:nvSpPr>
                  <p:cNvPr id="12" name="Isosceles Triangle 11"/>
                  <p:cNvSpPr/>
                  <p:nvPr/>
                </p:nvSpPr>
                <p:spPr>
                  <a:xfrm rot="5400000">
                    <a:off x="4083108" y="1978009"/>
                    <a:ext cx="949627" cy="3117532"/>
                  </a:xfrm>
                  <a:prstGeom prst="triangle">
                    <a:avLst>
                      <a:gd name="adj" fmla="val 50836"/>
                    </a:avLst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solidFill>
                      <a:schemeClr val="accent1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2976234" y="3174570"/>
                    <a:ext cx="2848011" cy="753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2400" b="1" dirty="0" smtClean="0"/>
                      <a:t>ACCEPT SOME, DELAY AND REFUSE SOME </a:t>
                    </a:r>
                    <a:endParaRPr lang="en-US" sz="2400" b="1" dirty="0"/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1570711" y="3083880"/>
                    <a:ext cx="1623504" cy="753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2400" b="1" dirty="0" smtClean="0"/>
                      <a:t>ACCEPT BUT UNSURE</a:t>
                    </a:r>
                    <a:endParaRPr lang="en-US" sz="2400" b="1" dirty="0"/>
                  </a:p>
                </p:txBody>
              </p: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7524793" y="3235381"/>
                    <a:ext cx="1296144" cy="52172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2400" b="1" dirty="0" smtClean="0"/>
                      <a:t>REFUSE </a:t>
                    </a:r>
                  </a:p>
                  <a:p>
                    <a:pPr algn="ctr"/>
                    <a:r>
                      <a:rPr lang="en-GB" sz="2400" b="1" dirty="0" smtClean="0"/>
                      <a:t>ALL</a:t>
                    </a:r>
                    <a:endParaRPr lang="en-US" sz="2400" b="1" dirty="0"/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6087489" y="3096074"/>
                    <a:ext cx="1477888" cy="7535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GB" sz="2400" b="1" dirty="0" smtClean="0"/>
                      <a:t>REFUSE BUT UNSURE</a:t>
                    </a:r>
                    <a:endParaRPr lang="en-US" sz="2400" b="1" dirty="0"/>
                  </a:p>
                </p:txBody>
              </p:sp>
            </p:grpSp>
          </p:grpSp>
        </p:grpSp>
        <p:sp>
          <p:nvSpPr>
            <p:cNvPr id="17" name="TextBox 16"/>
            <p:cNvSpPr txBox="1"/>
            <p:nvPr/>
          </p:nvSpPr>
          <p:spPr>
            <a:xfrm>
              <a:off x="166567" y="4621531"/>
              <a:ext cx="15251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i="1" dirty="0" smtClean="0">
                  <a:solidFill>
                    <a:srgbClr val="0070C0"/>
                  </a:solidFill>
                </a:rPr>
                <a:t>“I’m ready”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63888" y="4556587"/>
              <a:ext cx="189674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i="1" dirty="0" smtClean="0">
                  <a:solidFill>
                    <a:srgbClr val="0070C0"/>
                  </a:solidFill>
                </a:rPr>
                <a:t>“I don’t know”</a:t>
              </a:r>
            </a:p>
            <a:p>
              <a:pPr algn="ctr"/>
              <a:r>
                <a:rPr lang="en-GB" sz="2000" i="1" dirty="0" smtClean="0">
                  <a:solidFill>
                    <a:srgbClr val="0070C0"/>
                  </a:solidFill>
                </a:rPr>
                <a:t>“I have doubts”</a:t>
              </a:r>
            </a:p>
            <a:p>
              <a:pPr algn="ctr"/>
              <a:endParaRPr lang="en-US" sz="2000" i="1" dirty="0">
                <a:solidFill>
                  <a:srgbClr val="0070C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36207" y="4492130"/>
              <a:ext cx="198812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i="1" dirty="0" smtClean="0">
                  <a:solidFill>
                    <a:srgbClr val="0070C0"/>
                  </a:solidFill>
                </a:rPr>
                <a:t>“No, I’m not sure this is right for my child/for me”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466421" y="3856252"/>
              <a:ext cx="15700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i="1" dirty="0" smtClean="0">
                  <a:solidFill>
                    <a:srgbClr val="0070C0"/>
                  </a:solidFill>
                </a:rPr>
                <a:t>“I don’t trust vaccines”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35696" y="4536843"/>
              <a:ext cx="161156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i="1" dirty="0" smtClean="0">
                  <a:solidFill>
                    <a:srgbClr val="0070C0"/>
                  </a:solidFill>
                </a:rPr>
                <a:t>“OK, I guess I’ll vaccinate”</a:t>
              </a:r>
            </a:p>
            <a:p>
              <a:pPr algn="ctr"/>
              <a:endParaRPr lang="en-US" sz="2000" i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3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473559"/>
              </p:ext>
            </p:extLst>
          </p:nvPr>
        </p:nvGraphicFramePr>
        <p:xfrm>
          <a:off x="60206" y="2252364"/>
          <a:ext cx="8976290" cy="451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419"/>
                <a:gridCol w="1898207"/>
                <a:gridCol w="5090664"/>
              </a:tblGrid>
              <a:tr h="77712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Accept all</a:t>
                      </a:r>
                      <a:endParaRPr lang="en-US" sz="24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Vaccine hesitant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Refuse all</a:t>
                      </a:r>
                      <a:endParaRPr lang="en-US" sz="24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68737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b="1" dirty="0" smtClean="0"/>
                        <a:t>Offer positive </a:t>
                      </a:r>
                      <a:r>
                        <a:rPr lang="en-GB" sz="2000" b="1" dirty="0" err="1" smtClean="0"/>
                        <a:t>encouragement:</a:t>
                      </a:r>
                      <a:r>
                        <a:rPr lang="en-GB" sz="2000" i="1" dirty="0" err="1" smtClean="0">
                          <a:solidFill>
                            <a:srgbClr val="0070C0"/>
                          </a:solidFill>
                        </a:rPr>
                        <a:t>“That</a:t>
                      </a:r>
                      <a:r>
                        <a:rPr lang="en-GB" sz="2000" i="1" dirty="0" smtClean="0">
                          <a:solidFill>
                            <a:srgbClr val="0070C0"/>
                          </a:solidFill>
                        </a:rPr>
                        <a:t> is great!”</a:t>
                      </a:r>
                      <a:endParaRPr lang="en-GB" sz="2000" i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2000" b="1" i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b="1" dirty="0" smtClean="0"/>
                        <a:t>Administer the vaccines</a:t>
                      </a:r>
                      <a:endParaRPr lang="en-US" sz="2000" b="1" dirty="0" smtClean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A conversation guided by the MOTIVATIONAL INTERVIEWING method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Do not 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dismiss from the clinic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</a:rPr>
                        <a:t>Not a 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debate</a:t>
                      </a: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</a:rPr>
                        <a:t> - 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ocus on </a:t>
                      </a:r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their concerns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dirty="0" smtClean="0"/>
                        <a:t>Leave space </a:t>
                      </a:r>
                      <a:r>
                        <a:rPr lang="en-GB" sz="2000" dirty="0" smtClean="0"/>
                        <a:t>for any discussion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Offer </a:t>
                      </a:r>
                      <a:r>
                        <a:rPr lang="en-GB" sz="2000" b="1" dirty="0" smtClean="0"/>
                        <a:t>to refer to other</a:t>
                      </a:r>
                      <a:r>
                        <a:rPr lang="en-GB" sz="2000" b="1" baseline="0" dirty="0" smtClean="0"/>
                        <a:t> health professionals </a:t>
                      </a:r>
                      <a:r>
                        <a:rPr lang="en-GB" sz="2000" b="0" baseline="0" dirty="0" smtClean="0"/>
                        <a:t>who can discuss further </a:t>
                      </a:r>
                      <a:r>
                        <a:rPr lang="en-GB" sz="2000" b="0" dirty="0" smtClean="0"/>
                        <a:t>(if available)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Explain </a:t>
                      </a:r>
                      <a:r>
                        <a:rPr lang="en-GB" sz="2000" b="1" dirty="0" smtClean="0"/>
                        <a:t>their responsibilities </a:t>
                      </a:r>
                      <a:r>
                        <a:rPr lang="en-GB" sz="2000" b="0" dirty="0" smtClean="0"/>
                        <a:t>if not</a:t>
                      </a:r>
                      <a:r>
                        <a:rPr lang="en-GB" sz="2000" b="0" baseline="0" dirty="0" smtClean="0"/>
                        <a:t> accepting vaccination, e.g. not protected against diseases, may get ill, may need specialised health care…, and to watch for signs and symptoms of diseases in the community. </a:t>
                      </a:r>
                      <a:endParaRPr lang="en-GB" sz="2000" b="0" i="1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000" b="0" i="1" baseline="0" dirty="0" smtClean="0"/>
                        <a:t>     More points discussed later in the training. </a:t>
                      </a:r>
                      <a:endParaRPr lang="en-US" sz="2000" i="1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5843" y="33068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/>
              <a:t>If hesitant, how to proceed?</a:t>
            </a:r>
            <a:endParaRPr lang="en-US" sz="4400" dirty="0"/>
          </a:p>
        </p:txBody>
      </p:sp>
      <p:grpSp>
        <p:nvGrpSpPr>
          <p:cNvPr id="7" name="Group 6"/>
          <p:cNvGrpSpPr/>
          <p:nvPr/>
        </p:nvGrpSpPr>
        <p:grpSpPr>
          <a:xfrm>
            <a:off x="612513" y="764704"/>
            <a:ext cx="8207959" cy="1308693"/>
            <a:chOff x="207590" y="601245"/>
            <a:chExt cx="8572298" cy="2649091"/>
          </a:xfrm>
        </p:grpSpPr>
        <p:sp>
          <p:nvSpPr>
            <p:cNvPr id="8" name="Rectangle 7"/>
            <p:cNvSpPr/>
            <p:nvPr/>
          </p:nvSpPr>
          <p:spPr>
            <a:xfrm>
              <a:off x="1665288" y="1259785"/>
              <a:ext cx="1292820" cy="151256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" name="Oval 8"/>
            <p:cNvSpPr/>
            <p:nvPr/>
          </p:nvSpPr>
          <p:spPr>
            <a:xfrm>
              <a:off x="6075638" y="1181540"/>
              <a:ext cx="1448690" cy="153993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7527649" y="1359059"/>
              <a:ext cx="1208335" cy="141328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rgbClr val="FF0000"/>
                </a:solidFill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07590" y="601245"/>
              <a:ext cx="8572298" cy="2649091"/>
              <a:chOff x="248639" y="2648512"/>
              <a:chExt cx="8572298" cy="1663169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323528" y="2648512"/>
                <a:ext cx="1409201" cy="1663169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48639" y="3198271"/>
                <a:ext cx="1512168" cy="430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b="1" dirty="0" smtClean="0"/>
                  <a:t>ACCEPT ALL</a:t>
                </a: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570711" y="3061963"/>
                <a:ext cx="7250226" cy="949626"/>
                <a:chOff x="1570711" y="3061963"/>
                <a:chExt cx="7250226" cy="949626"/>
              </a:xfrm>
            </p:grpSpPr>
            <p:sp>
              <p:nvSpPr>
                <p:cNvPr id="16" name="Isosceles Triangle 15"/>
                <p:cNvSpPr/>
                <p:nvPr/>
              </p:nvSpPr>
              <p:spPr>
                <a:xfrm rot="5400000">
                  <a:off x="4083108" y="1978010"/>
                  <a:ext cx="949626" cy="3117532"/>
                </a:xfrm>
                <a:prstGeom prst="triangle">
                  <a:avLst>
                    <a:gd name="adj" fmla="val 50836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2976234" y="3174570"/>
                  <a:ext cx="2848011" cy="7431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dirty="0" smtClean="0"/>
                    <a:t>ACCEPT SOME, DELAY AND REFUSE SOME </a:t>
                  </a:r>
                  <a:endParaRPr lang="en-US" sz="1600" b="1" dirty="0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1570711" y="3083880"/>
                  <a:ext cx="1623504" cy="7431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dirty="0" smtClean="0"/>
                    <a:t>ACCEPT BUT UNSURE</a:t>
                  </a:r>
                  <a:endParaRPr lang="en-US" sz="1600" b="1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7524794" y="3197586"/>
                  <a:ext cx="1296143" cy="7431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dirty="0" smtClean="0"/>
                    <a:t>REFUSE </a:t>
                  </a:r>
                </a:p>
                <a:p>
                  <a:pPr algn="ctr"/>
                  <a:r>
                    <a:rPr lang="en-GB" sz="1600" b="1" dirty="0" smtClean="0"/>
                    <a:t>ALL</a:t>
                  </a:r>
                  <a:endParaRPr lang="en-US" sz="1600" b="1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6087489" y="3096074"/>
                  <a:ext cx="1477888" cy="7431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1600" b="1" dirty="0" smtClean="0"/>
                    <a:t>REFUSE BUT UNSURE</a:t>
                  </a:r>
                  <a:endParaRPr lang="en-US" sz="1600" b="1" dirty="0"/>
                </a:p>
              </p:txBody>
            </p:sp>
          </p:grpSp>
        </p:grpSp>
      </p:grpSp>
      <p:sp>
        <p:nvSpPr>
          <p:cNvPr id="23" name="Rectangle 22"/>
          <p:cNvSpPr/>
          <p:nvPr/>
        </p:nvSpPr>
        <p:spPr>
          <a:xfrm>
            <a:off x="2051720" y="2007613"/>
            <a:ext cx="1872208" cy="4733756"/>
          </a:xfrm>
          <a:prstGeom prst="rect">
            <a:avLst/>
          </a:prstGeom>
          <a:noFill/>
          <a:ln w="76200"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059704" y="855902"/>
            <a:ext cx="5519004" cy="1151710"/>
          </a:xfrm>
          <a:prstGeom prst="rect">
            <a:avLst/>
          </a:prstGeom>
          <a:noFill/>
          <a:ln w="76200"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76950" y="6403850"/>
            <a:ext cx="2133600" cy="365125"/>
          </a:xfrm>
        </p:spPr>
        <p:txBody>
          <a:bodyPr/>
          <a:lstStyle/>
          <a:p>
            <a:fld id="{05700333-5B48-43D1-9287-4414F9A5087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3224181" y="1763417"/>
            <a:ext cx="555732" cy="873496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5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13792"/>
            <a:ext cx="8229600" cy="1143000"/>
          </a:xfrm>
        </p:spPr>
        <p:txBody>
          <a:bodyPr>
            <a:noAutofit/>
          </a:bodyPr>
          <a:lstStyle/>
          <a:p>
            <a:r>
              <a:rPr lang="en-GB" b="1" dirty="0" smtClean="0"/>
              <a:t>It is frequently observed that, incorrectly…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352928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/>
              <a:t>Hesitant caregivers/patients </a:t>
            </a:r>
            <a:r>
              <a:rPr lang="en-GB" sz="2400" dirty="0" smtClean="0"/>
              <a:t>may be offered a response such as:</a:t>
            </a:r>
          </a:p>
          <a:p>
            <a:pPr>
              <a:buFontTx/>
              <a:buChar char="-"/>
            </a:pPr>
            <a:r>
              <a:rPr lang="en-GB" sz="2400" i="1" dirty="0" smtClean="0">
                <a:solidFill>
                  <a:srgbClr val="0070C0"/>
                </a:solidFill>
              </a:rPr>
              <a:t>“Vaccines are good for you. You must get them.” </a:t>
            </a:r>
            <a:r>
              <a:rPr lang="en-GB" sz="2400" b="1" dirty="0" smtClean="0"/>
              <a:t>(Directive)</a:t>
            </a:r>
          </a:p>
          <a:p>
            <a:pPr>
              <a:buFontTx/>
              <a:buChar char="-"/>
            </a:pPr>
            <a:r>
              <a:rPr lang="en-GB" sz="2400" i="1" dirty="0" smtClean="0">
                <a:solidFill>
                  <a:srgbClr val="0070C0"/>
                </a:solidFill>
              </a:rPr>
              <a:t>“You are wrong. Research supports vaccines.” </a:t>
            </a:r>
            <a:r>
              <a:rPr lang="en-GB" sz="2400" b="1" dirty="0" smtClean="0"/>
              <a:t>(Argumentative)</a:t>
            </a:r>
          </a:p>
          <a:p>
            <a:pPr marL="0" indent="0">
              <a:buNone/>
            </a:pPr>
            <a:endParaRPr lang="en-GB" sz="2000" dirty="0"/>
          </a:p>
          <a:p>
            <a:pPr marL="0" indent="0" algn="ctr">
              <a:buNone/>
            </a:pPr>
            <a:r>
              <a:rPr lang="en-GB" sz="2400" dirty="0" smtClean="0"/>
              <a:t>Further, little or no time is spent on </a:t>
            </a:r>
            <a:r>
              <a:rPr lang="en-GB" sz="2400" b="1" dirty="0" smtClean="0"/>
              <a:t>exploring the reasons and motivations </a:t>
            </a:r>
            <a:r>
              <a:rPr lang="en-GB" sz="2400" dirty="0" smtClean="0"/>
              <a:t>behind the hesitancy about vaccination.</a:t>
            </a:r>
          </a:p>
          <a:p>
            <a:pPr>
              <a:buFontTx/>
              <a:buChar char="-"/>
            </a:pPr>
            <a:endParaRPr lang="en-GB" sz="1800" dirty="0"/>
          </a:p>
          <a:p>
            <a:pPr marL="0" indent="0" algn="ctr">
              <a:buNone/>
            </a:pPr>
            <a:r>
              <a:rPr lang="en-GB" sz="2400" dirty="0" smtClean="0"/>
              <a:t>This style of communication can contribute to </a:t>
            </a:r>
            <a:r>
              <a:rPr lang="en-GB" sz="2400" u="sng" dirty="0" smtClean="0"/>
              <a:t>DECREASING TRUST</a:t>
            </a:r>
            <a:r>
              <a:rPr lang="en-GB" sz="2400" dirty="0" smtClean="0"/>
              <a:t> between the health workers and the caregivers/patients. 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GB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GB" sz="2800" i="1" dirty="0" smtClean="0">
                <a:solidFill>
                  <a:srgbClr val="FF0000"/>
                </a:solidFill>
              </a:rPr>
              <a:t>Vaccine uptake does not improve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2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60040"/>
            <a:ext cx="8280920" cy="980728"/>
          </a:xfrm>
        </p:spPr>
        <p:txBody>
          <a:bodyPr>
            <a:noAutofit/>
          </a:bodyPr>
          <a:lstStyle/>
          <a:p>
            <a:r>
              <a:rPr lang="en-GB" sz="3200" dirty="0" smtClean="0"/>
              <a:t>For conversations with hesitant individuals: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b="1" dirty="0" smtClean="0"/>
              <a:t>Motivational interviewing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208823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GB" sz="2600" b="1" dirty="0" smtClean="0"/>
              <a:t>A method of interacting </a:t>
            </a:r>
            <a:r>
              <a:rPr lang="en-GB" sz="2600" dirty="0" smtClean="0"/>
              <a:t>with patients </a:t>
            </a:r>
            <a:endParaRPr lang="en-GB" sz="2600" dirty="0"/>
          </a:p>
          <a:p>
            <a:pPr>
              <a:buFontTx/>
              <a:buChar char="-"/>
            </a:pPr>
            <a:r>
              <a:rPr lang="en-GB" sz="2600" dirty="0" smtClean="0"/>
              <a:t>Aimed at </a:t>
            </a:r>
            <a:r>
              <a:rPr lang="en-GB" sz="2600" b="1" dirty="0" smtClean="0"/>
              <a:t>exploring </a:t>
            </a:r>
            <a:r>
              <a:rPr lang="en-GB" sz="2600" dirty="0" smtClean="0"/>
              <a:t>reasons </a:t>
            </a:r>
            <a:r>
              <a:rPr lang="en-GB" sz="2600" dirty="0"/>
              <a:t>for </a:t>
            </a:r>
            <a:r>
              <a:rPr lang="en-GB" sz="2600" dirty="0" smtClean="0"/>
              <a:t>hesitancy and </a:t>
            </a:r>
            <a:r>
              <a:rPr lang="en-GB" sz="2600" b="1" dirty="0" smtClean="0"/>
              <a:t>changing attitudes and behaviour</a:t>
            </a:r>
          </a:p>
          <a:p>
            <a:pPr marL="0" indent="0">
              <a:buNone/>
            </a:pPr>
            <a:endParaRPr lang="en-GB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153844" y="3268639"/>
            <a:ext cx="8666628" cy="3184697"/>
            <a:chOff x="-206196" y="2784920"/>
            <a:chExt cx="9350196" cy="3852147"/>
          </a:xfrm>
        </p:grpSpPr>
        <p:pic>
          <p:nvPicPr>
            <p:cNvPr id="2050" name="Picture 2" descr="Image result for collaborative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012" y="2924263"/>
              <a:ext cx="2592288" cy="17590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Image result for patient centered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2410" y="3678148"/>
              <a:ext cx="2656970" cy="2321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Image result for specific objective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4293" t="-76" r="10993"/>
            <a:stretch/>
          </p:blipFill>
          <p:spPr bwMode="auto">
            <a:xfrm>
              <a:off x="6017374" y="2784920"/>
              <a:ext cx="2797629" cy="2301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5677270" y="4815278"/>
              <a:ext cx="3466730" cy="1154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algn="ctr"/>
              <a:r>
                <a:rPr lang="en-GB" sz="2800" b="1" dirty="0" smtClean="0"/>
                <a:t>With </a:t>
              </a:r>
              <a:r>
                <a:rPr lang="en-GB" sz="2800" b="1" dirty="0"/>
                <a:t>a specific objective </a:t>
              </a:r>
              <a:endParaRPr lang="en-US" sz="2800" b="1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206196" y="4813872"/>
              <a:ext cx="2831297" cy="6328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GB" sz="2800" b="1" dirty="0"/>
                <a:t>Collaborative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555776" y="6004190"/>
              <a:ext cx="3201328" cy="6328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GB" sz="2800" b="1" dirty="0" smtClean="0"/>
                <a:t>Patient-centred</a:t>
              </a:r>
              <a:endParaRPr lang="en-GB" sz="2800" b="1" dirty="0"/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051720" y="2745509"/>
            <a:ext cx="5523313" cy="1960635"/>
          </a:xfrm>
          <a:prstGeom prst="rect">
            <a:avLst/>
          </a:prstGeom>
          <a:pattFill prst="pct10">
            <a:fgClr>
              <a:srgbClr val="C00000"/>
            </a:fgClr>
            <a:bgClr>
              <a:schemeClr val="bg1"/>
            </a:bgClr>
          </a:pattFill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950" y="334397"/>
            <a:ext cx="91191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/>
              <a:t>What is the objective for the health worker?</a:t>
            </a:r>
            <a:endParaRPr lang="en-GB" sz="3200" b="1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584538" y="2440388"/>
            <a:ext cx="8227467" cy="2265756"/>
            <a:chOff x="179512" y="468077"/>
            <a:chExt cx="8621040" cy="3024337"/>
          </a:xfrm>
        </p:grpSpPr>
        <p:sp>
          <p:nvSpPr>
            <p:cNvPr id="11" name="Rectangle 10"/>
            <p:cNvSpPr/>
            <p:nvPr/>
          </p:nvSpPr>
          <p:spPr>
            <a:xfrm>
              <a:off x="1665288" y="1259785"/>
              <a:ext cx="1292820" cy="151256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/>
            </a:p>
          </p:txBody>
        </p:sp>
        <p:sp>
          <p:nvSpPr>
            <p:cNvPr id="12" name="Oval 11"/>
            <p:cNvSpPr/>
            <p:nvPr/>
          </p:nvSpPr>
          <p:spPr>
            <a:xfrm>
              <a:off x="6075638" y="1181540"/>
              <a:ext cx="1448690" cy="153993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 dirty="0">
                <a:solidFill>
                  <a:srgbClr val="FF000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527649" y="1359059"/>
              <a:ext cx="1208335" cy="107160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 dirty="0">
                <a:solidFill>
                  <a:srgbClr val="FF0000"/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79512" y="468077"/>
              <a:ext cx="8621040" cy="3024337"/>
              <a:chOff x="220561" y="2564905"/>
              <a:chExt cx="8621040" cy="189875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23528" y="2564905"/>
                <a:ext cx="1409201" cy="1898758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20561" y="3199819"/>
                <a:ext cx="1512169" cy="644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200" b="1" dirty="0" smtClean="0"/>
                  <a:t>ACCEPT ALL</a:t>
                </a: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1570711" y="2986301"/>
                <a:ext cx="7270890" cy="998090"/>
                <a:chOff x="1570711" y="2986301"/>
                <a:chExt cx="7270890" cy="998090"/>
              </a:xfrm>
            </p:grpSpPr>
            <p:sp>
              <p:nvSpPr>
                <p:cNvPr id="18" name="Isosceles Triangle 17"/>
                <p:cNvSpPr/>
                <p:nvPr/>
              </p:nvSpPr>
              <p:spPr>
                <a:xfrm rot="5400000">
                  <a:off x="4114271" y="1981975"/>
                  <a:ext cx="887301" cy="3117532"/>
                </a:xfrm>
                <a:prstGeom prst="triangle">
                  <a:avLst>
                    <a:gd name="adj" fmla="val 50836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20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2976234" y="3174570"/>
                  <a:ext cx="2848011" cy="6448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200" b="1" dirty="0" smtClean="0"/>
                    <a:t>ACCEPT SOME, DELAY AND REFUSE SOME </a:t>
                  </a:r>
                  <a:endParaRPr lang="en-US" sz="2200" b="1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1570711" y="3026363"/>
                  <a:ext cx="1623504" cy="9285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200" b="1" dirty="0" smtClean="0"/>
                    <a:t>ACCEPT BUT UNSURE</a:t>
                  </a:r>
                  <a:endParaRPr lang="en-US" sz="2200" b="1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7545457" y="3166086"/>
                  <a:ext cx="1296144" cy="6448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200" b="1" dirty="0" smtClean="0"/>
                    <a:t>REFUSE </a:t>
                  </a:r>
                </a:p>
                <a:p>
                  <a:pPr algn="ctr"/>
                  <a:r>
                    <a:rPr lang="en-GB" sz="2200" b="1" dirty="0" smtClean="0"/>
                    <a:t>ALL</a:t>
                  </a:r>
                  <a:endParaRPr lang="en-US" sz="2200" b="1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102086" y="2986301"/>
                  <a:ext cx="1477889" cy="9285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200" b="1" dirty="0" smtClean="0"/>
                    <a:t>REFUSE BUT UNSURE</a:t>
                  </a:r>
                  <a:endParaRPr lang="en-US" sz="2200" b="1" dirty="0"/>
                </a:p>
              </p:txBody>
            </p:sp>
          </p:grpSp>
        </p:grpSp>
      </p:grpSp>
      <p:sp>
        <p:nvSpPr>
          <p:cNvPr id="2" name="Rectangle 1"/>
          <p:cNvSpPr/>
          <p:nvPr/>
        </p:nvSpPr>
        <p:spPr>
          <a:xfrm>
            <a:off x="645761" y="5013176"/>
            <a:ext cx="81004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i="1" dirty="0">
                <a:solidFill>
                  <a:srgbClr val="000000"/>
                </a:solidFill>
              </a:rPr>
              <a:t>To move </a:t>
            </a:r>
            <a:r>
              <a:rPr lang="en-GB" sz="2800" b="1" i="1" dirty="0" smtClean="0">
                <a:solidFill>
                  <a:srgbClr val="000000"/>
                </a:solidFill>
              </a:rPr>
              <a:t>the caregiver/patient who </a:t>
            </a:r>
            <a:r>
              <a:rPr lang="en-GB" sz="2800" b="1" i="1" dirty="0">
                <a:solidFill>
                  <a:srgbClr val="000000"/>
                </a:solidFill>
              </a:rPr>
              <a:t>is hesitant to </a:t>
            </a:r>
            <a:r>
              <a:rPr lang="en-GB" sz="2800" b="1" i="1" dirty="0" smtClean="0">
                <a:solidFill>
                  <a:srgbClr val="000000"/>
                </a:solidFill>
              </a:rPr>
              <a:t>accept vaccination, and </a:t>
            </a:r>
            <a:r>
              <a:rPr lang="en-GB" sz="2800" b="1" i="1" dirty="0">
                <a:solidFill>
                  <a:srgbClr val="000000"/>
                </a:solidFill>
              </a:rPr>
              <a:t>increase vaccine </a:t>
            </a:r>
            <a:r>
              <a:rPr lang="en-GB" sz="2800" b="1" i="1" dirty="0" smtClean="0">
                <a:solidFill>
                  <a:srgbClr val="000000"/>
                </a:solidFill>
              </a:rPr>
              <a:t>uptake</a:t>
            </a:r>
            <a:endParaRPr lang="en-GB" sz="2800" b="1" i="1" dirty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 rot="10800000">
            <a:off x="251519" y="1124743"/>
            <a:ext cx="8592387" cy="1224136"/>
            <a:chOff x="552639" y="1052736"/>
            <a:chExt cx="8291269" cy="1224136"/>
          </a:xfrm>
        </p:grpSpPr>
        <p:sp>
          <p:nvSpPr>
            <p:cNvPr id="4" name="Right Arrow 3"/>
            <p:cNvSpPr/>
            <p:nvPr/>
          </p:nvSpPr>
          <p:spPr>
            <a:xfrm>
              <a:off x="552639" y="1052736"/>
              <a:ext cx="8291269" cy="1224136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16441" y="1403194"/>
              <a:ext cx="75892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200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683568" y="1424651"/>
            <a:ext cx="8088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/>
              <a:t>To move the caregiver to accept vaccination</a:t>
            </a:r>
            <a:endParaRPr lang="en-US" sz="32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889648" y="2348880"/>
            <a:ext cx="226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kern="1700" spc="320" dirty="0" smtClean="0">
                <a:solidFill>
                  <a:srgbClr val="FF0000"/>
                </a:solidFill>
              </a:rPr>
              <a:t>HESITANCY</a:t>
            </a:r>
            <a:endParaRPr lang="en-US" sz="2000" b="1" i="1" kern="1700" spc="32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4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800" y="2420888"/>
            <a:ext cx="8856984" cy="86409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GB" sz="4000" b="1" i="1" dirty="0" smtClean="0">
                <a:solidFill>
                  <a:srgbClr val="0070C0"/>
                </a:solidFill>
              </a:rPr>
              <a:t>If the individual is hesitant,              proceed with the following 5 steps</a:t>
            </a:r>
            <a:r>
              <a:rPr lang="en-GB" sz="4000" b="1" i="1" dirty="0" smtClean="0"/>
              <a:t/>
            </a:r>
            <a:br>
              <a:rPr lang="en-GB" sz="4000" b="1" i="1" dirty="0" smtClean="0"/>
            </a:br>
            <a:r>
              <a:rPr lang="en-GB" sz="4000" b="1" i="1" dirty="0" smtClean="0">
                <a:solidFill>
                  <a:srgbClr val="0070C0"/>
                </a:solidFill>
              </a:rPr>
              <a:t>for a more </a:t>
            </a:r>
            <a:r>
              <a:rPr lang="en-GB" sz="4000" b="1" i="1" dirty="0">
                <a:solidFill>
                  <a:srgbClr val="0070C0"/>
                </a:solidFill>
              </a:rPr>
              <a:t>e</a:t>
            </a:r>
            <a:r>
              <a:rPr lang="en-GB" sz="4000" b="1" i="1" dirty="0" smtClean="0">
                <a:solidFill>
                  <a:srgbClr val="0070C0"/>
                </a:solidFill>
              </a:rPr>
              <a:t>ffective conversation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100" i="1" dirty="0" smtClean="0">
                <a:solidFill>
                  <a:schemeClr val="accent1"/>
                </a:solidFill>
              </a:rPr>
              <a:t/>
            </a:r>
            <a:br>
              <a:rPr lang="en-GB" sz="100" i="1" dirty="0" smtClean="0">
                <a:solidFill>
                  <a:schemeClr val="accent1"/>
                </a:solidFill>
              </a:rPr>
            </a:br>
            <a:r>
              <a:rPr lang="en-GB" sz="2000" dirty="0" smtClean="0"/>
              <a:t> 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200" b="1" dirty="0" smtClean="0"/>
              <a:t>USING MOTIVATIONAL INTERVIEWING: 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/>
              <a:t/>
            </a:r>
            <a:br>
              <a:rPr lang="en-GB" sz="2800" b="1" dirty="0"/>
            </a:br>
            <a:endParaRPr lang="en-US" sz="2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99084927"/>
              </p:ext>
            </p:extLst>
          </p:nvPr>
        </p:nvGraphicFramePr>
        <p:xfrm>
          <a:off x="0" y="0"/>
          <a:ext cx="9144000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4082296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Motivational </a:t>
            </a:r>
            <a:r>
              <a:rPr lang="en-GB" sz="2400" dirty="0"/>
              <a:t>interviewing has been </a:t>
            </a:r>
            <a:r>
              <a:rPr lang="en-GB" sz="2400" dirty="0" smtClean="0"/>
              <a:t>used widely and proven to be an effective tool in producing behaviour change in other areas of health, e.g. physical illness.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This training presents  motivational interviewing methods </a:t>
            </a:r>
            <a:r>
              <a:rPr lang="en-GB" sz="2400" b="1" dirty="0" smtClean="0"/>
              <a:t>adapted for the context of vaccination. 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7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070" y="836712"/>
            <a:ext cx="8136904" cy="648071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sz="4800" dirty="0" smtClean="0"/>
              <a:t>Ask </a:t>
            </a:r>
            <a:r>
              <a:rPr lang="en-US" sz="4800" b="1" dirty="0"/>
              <a:t>open-ended questions</a:t>
            </a:r>
            <a:r>
              <a:rPr lang="en-US" sz="4800" dirty="0"/>
              <a:t> 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095746"/>
              </p:ext>
            </p:extLst>
          </p:nvPr>
        </p:nvGraphicFramePr>
        <p:xfrm>
          <a:off x="395536" y="3662063"/>
          <a:ext cx="8352930" cy="25032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6465"/>
                <a:gridCol w="4176465"/>
              </a:tblGrid>
              <a:tr h="1023565">
                <a:tc>
                  <a:txBody>
                    <a:bodyPr/>
                    <a:lstStyle/>
                    <a:p>
                      <a:r>
                        <a:rPr lang="en-GB" sz="2400" i="1" dirty="0" smtClean="0">
                          <a:solidFill>
                            <a:srgbClr val="C00000"/>
                          </a:solidFill>
                        </a:rPr>
                        <a:t>Close</a:t>
                      </a:r>
                      <a:r>
                        <a:rPr lang="en-GB" sz="2400" i="1" baseline="0" dirty="0" smtClean="0">
                          <a:solidFill>
                            <a:srgbClr val="C00000"/>
                          </a:solidFill>
                        </a:rPr>
                        <a:t> ended</a:t>
                      </a:r>
                      <a:r>
                        <a:rPr lang="en-GB" sz="2400" i="1" dirty="0" smtClean="0">
                          <a:solidFill>
                            <a:srgbClr val="C00000"/>
                          </a:solidFill>
                        </a:rPr>
                        <a:t> questions</a:t>
                      </a:r>
                    </a:p>
                    <a:p>
                      <a:r>
                        <a:rPr lang="en-GB" sz="2400" i="1" dirty="0" smtClean="0">
                          <a:solidFill>
                            <a:schemeClr val="tx1"/>
                          </a:solidFill>
                        </a:rPr>
                        <a:t>Answer is only a yes or no </a:t>
                      </a:r>
                      <a:endParaRPr lang="en-US" sz="24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rgbClr val="00863D"/>
                          </a:solidFill>
                        </a:rPr>
                        <a:t>Open ended questions</a:t>
                      </a:r>
                    </a:p>
                    <a:p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Answer goes beyond</a:t>
                      </a:r>
                      <a:r>
                        <a:rPr lang="en-GB" sz="2400" b="1" baseline="0" dirty="0" smtClean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2400" b="1" dirty="0" smtClean="0">
                          <a:solidFill>
                            <a:schemeClr val="tx1"/>
                          </a:solidFill>
                        </a:rPr>
                        <a:t>simple yes or no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14521">
                <a:tc>
                  <a:txBody>
                    <a:bodyPr/>
                    <a:lstStyle/>
                    <a:p>
                      <a:r>
                        <a:rPr lang="en-GB" sz="2400" i="1" dirty="0" smtClean="0">
                          <a:solidFill>
                            <a:srgbClr val="C00000"/>
                          </a:solidFill>
                        </a:rPr>
                        <a:t>Do you agree?</a:t>
                      </a:r>
                    </a:p>
                    <a:p>
                      <a:endParaRPr lang="en-GB" sz="1600" i="1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GB" sz="2400" i="1" dirty="0" smtClean="0">
                          <a:solidFill>
                            <a:srgbClr val="C00000"/>
                          </a:solidFill>
                        </a:rPr>
                        <a:t>Did you understand?</a:t>
                      </a:r>
                      <a:endParaRPr lang="en-US" sz="2400" i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GB" sz="2400" b="1" dirty="0" smtClean="0">
                          <a:solidFill>
                            <a:srgbClr val="00863D"/>
                          </a:solidFill>
                        </a:rPr>
                        <a:t>What do you think?</a:t>
                      </a:r>
                    </a:p>
                    <a:p>
                      <a:pPr marL="0" lvl="0" indent="0">
                        <a:buNone/>
                      </a:pPr>
                      <a:endParaRPr lang="en-GB" sz="1600" b="1" dirty="0" smtClean="0">
                        <a:solidFill>
                          <a:srgbClr val="00863D"/>
                        </a:solidFill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2400" b="1" dirty="0" smtClean="0">
                          <a:solidFill>
                            <a:srgbClr val="00863D"/>
                          </a:solidFill>
                        </a:rPr>
                        <a:t>What did you understand?</a:t>
                      </a:r>
                      <a:endParaRPr lang="en-US" sz="2400" b="1" dirty="0" smtClean="0">
                        <a:solidFill>
                          <a:srgbClr val="00863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10809" y="1408382"/>
            <a:ext cx="86394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 smtClean="0"/>
              <a:t>Open questions using  </a:t>
            </a:r>
            <a:r>
              <a:rPr lang="en-US" sz="2800" i="1" dirty="0">
                <a:solidFill>
                  <a:srgbClr val="0070C0"/>
                </a:solidFill>
              </a:rPr>
              <a:t>“what”, “why”, “how”, “tell me</a:t>
            </a:r>
            <a:r>
              <a:rPr lang="en-US" sz="2800" i="1" smtClean="0">
                <a:solidFill>
                  <a:srgbClr val="0070C0"/>
                </a:solidFill>
              </a:rPr>
              <a:t>…” </a:t>
            </a:r>
          </a:p>
          <a:p>
            <a:pPr lvl="0" algn="ctr"/>
            <a:r>
              <a:rPr lang="en-US" sz="2800" dirty="0" smtClean="0"/>
              <a:t>to explore reasons behind</a:t>
            </a:r>
            <a:r>
              <a:rPr lang="en-US" sz="2800" i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hesitancy</a:t>
            </a:r>
            <a:endParaRPr lang="en-US" sz="2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60329365"/>
              </p:ext>
            </p:extLst>
          </p:nvPr>
        </p:nvGraphicFramePr>
        <p:xfrm>
          <a:off x="0" y="0"/>
          <a:ext cx="9144000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Multiply 1"/>
          <p:cNvSpPr/>
          <p:nvPr/>
        </p:nvSpPr>
        <p:spPr>
          <a:xfrm>
            <a:off x="1485970" y="2427333"/>
            <a:ext cx="1717878" cy="1289699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green check mark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25223" y="2590298"/>
            <a:ext cx="1279025" cy="982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0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3262" y="191516"/>
            <a:ext cx="8748464" cy="6453336"/>
          </a:xfrm>
          <a:prstGeom prst="rect">
            <a:avLst/>
          </a:prstGeom>
          <a:solidFill>
            <a:schemeClr val="accent1">
              <a:alpha val="30000"/>
            </a:schemeClr>
          </a:solidFill>
          <a:ln w="1238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773832"/>
            <a:ext cx="8229600" cy="1143000"/>
          </a:xfrm>
        </p:spPr>
        <p:txBody>
          <a:bodyPr/>
          <a:lstStyle/>
          <a:p>
            <a:r>
              <a:rPr lang="en-GB" b="1" i="1" dirty="0" smtClean="0"/>
              <a:t>How to use this training module?</a:t>
            </a:r>
            <a:endParaRPr lang="en-US" b="1" i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15709" y="2359421"/>
            <a:ext cx="7572715" cy="36618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i="1" dirty="0"/>
              <a:t>The content </a:t>
            </a:r>
            <a:r>
              <a:rPr lang="en-GB" sz="2800" i="1" dirty="0" smtClean="0"/>
              <a:t>in </a:t>
            </a:r>
            <a:r>
              <a:rPr lang="en-GB" sz="2800" i="1" dirty="0"/>
              <a:t>this training module is </a:t>
            </a:r>
            <a:r>
              <a:rPr lang="en-GB" sz="2800" i="1" dirty="0" smtClean="0"/>
              <a:t>intended to be </a:t>
            </a:r>
            <a:r>
              <a:rPr lang="en-GB" sz="2800" b="1" i="1" dirty="0" smtClean="0"/>
              <a:t>practical and adaptable </a:t>
            </a:r>
            <a:r>
              <a:rPr lang="en-GB" sz="2800" i="1" dirty="0" smtClean="0"/>
              <a:t>for almost any setting. </a:t>
            </a:r>
          </a:p>
          <a:p>
            <a:pPr marL="0" indent="0" algn="ctr">
              <a:buNone/>
            </a:pPr>
            <a:endParaRPr lang="en-GB" sz="2800" i="1" dirty="0"/>
          </a:p>
          <a:p>
            <a:pPr marL="0" indent="0" algn="ctr">
              <a:buNone/>
            </a:pPr>
            <a:r>
              <a:rPr lang="en-GB" sz="2800" i="1" dirty="0" smtClean="0"/>
              <a:t>Prior to the training</a:t>
            </a:r>
            <a:r>
              <a:rPr lang="en-GB" sz="2800" i="1" dirty="0"/>
              <a:t>, we recommend that </a:t>
            </a:r>
            <a:r>
              <a:rPr lang="en-GB" sz="2800" i="1" dirty="0" smtClean="0"/>
              <a:t>the programme manager/trainer </a:t>
            </a:r>
            <a:r>
              <a:rPr lang="en-GB" sz="2800" b="1" i="1" dirty="0" smtClean="0"/>
              <a:t>adjust the </a:t>
            </a:r>
            <a:r>
              <a:rPr lang="en-GB" sz="2800" b="1" i="1" dirty="0"/>
              <a:t>content</a:t>
            </a:r>
            <a:r>
              <a:rPr lang="en-GB" sz="2800" i="1" dirty="0"/>
              <a:t> </a:t>
            </a:r>
            <a:r>
              <a:rPr lang="en-GB" sz="2800" i="1" dirty="0" smtClean="0"/>
              <a:t>to allow for any local considerations. </a:t>
            </a:r>
            <a:endParaRPr lang="en-US" sz="2800" i="1" dirty="0"/>
          </a:p>
          <a:p>
            <a:endParaRPr lang="en-US" sz="28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6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discuss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040" y="313808"/>
            <a:ext cx="8388424" cy="3423847"/>
          </a:xfrm>
          <a:prstGeom prst="rect">
            <a:avLst/>
          </a:prstGeom>
          <a:noFill/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/>
            </a:outerShdw>
            <a:reflection stA="1000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99" y="37261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D</a:t>
            </a:r>
            <a:r>
              <a:rPr lang="en-GB" b="1" dirty="0" smtClean="0"/>
              <a:t>iscussion (5 minutes) </a:t>
            </a:r>
            <a:br>
              <a:rPr lang="en-GB" b="1" dirty="0" smtClean="0"/>
            </a:br>
            <a:r>
              <a:rPr lang="en-GB" sz="3100" i="1" dirty="0" smtClean="0"/>
              <a:t>In pairs or groups of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869160"/>
            <a:ext cx="8229600" cy="1296144"/>
          </a:xfrm>
        </p:spPr>
        <p:txBody>
          <a:bodyPr/>
          <a:lstStyle/>
          <a:p>
            <a:pPr marL="0" indent="0" algn="ctr">
              <a:buNone/>
            </a:pPr>
            <a:r>
              <a:rPr lang="en-GB" b="1" dirty="0" smtClean="0"/>
              <a:t>Provide examples of other open-ended questions you could use.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00" y="1134760"/>
            <a:ext cx="8429480" cy="279829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b="1" dirty="0" smtClean="0"/>
              <a:t>Reflect and respond</a:t>
            </a:r>
            <a:endParaRPr lang="en-US" dirty="0"/>
          </a:p>
          <a:p>
            <a:pPr marL="0" lvl="0" indent="0">
              <a:buNone/>
            </a:pPr>
            <a:endParaRPr lang="en-US" sz="1400" u="sng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en-US" sz="2600" u="sng" dirty="0" smtClean="0"/>
              <a:t>Simple</a:t>
            </a:r>
            <a:r>
              <a:rPr lang="en-US" sz="2600" dirty="0" smtClean="0"/>
              <a:t> reflection: directly repeating what the person says.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600" u="sng" dirty="0" smtClean="0"/>
              <a:t>Complex</a:t>
            </a:r>
            <a:r>
              <a:rPr lang="en-US" sz="2600" dirty="0" smtClean="0"/>
              <a:t> reflection: repeating what </a:t>
            </a:r>
            <a:r>
              <a:rPr lang="en-US" sz="2600" u="sng" dirty="0" smtClean="0"/>
              <a:t>you think</a:t>
            </a:r>
            <a:r>
              <a:rPr lang="en-US" sz="2600" dirty="0" smtClean="0"/>
              <a:t> the person </a:t>
            </a:r>
            <a:r>
              <a:rPr lang="en-US" sz="2600" u="sng" dirty="0" smtClean="0"/>
              <a:t>means</a:t>
            </a:r>
            <a:r>
              <a:rPr lang="en-US" sz="2600" dirty="0" smtClean="0"/>
              <a:t>. </a:t>
            </a:r>
            <a:endParaRPr lang="en-GB" sz="26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5496" y="3717032"/>
            <a:ext cx="871296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600" b="1" dirty="0" smtClean="0">
                <a:solidFill>
                  <a:srgbClr val="0070C0"/>
                </a:solidFill>
              </a:rPr>
              <a:t>Caregiver: “I know vaccinating will help my child but I am afraid.”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i="1" dirty="0" smtClean="0">
                <a:solidFill>
                  <a:srgbClr val="0070C0"/>
                </a:solidFill>
              </a:rPr>
              <a:t>Simple reflection: </a:t>
            </a:r>
            <a:r>
              <a:rPr lang="en-GB" sz="26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“I understand that you are afraid.”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6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Complex reflection: “You want to make the best choice for your child but you are nervous.”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i="1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1"/>
            <a:r>
              <a:rPr lang="en-GB" sz="2600" dirty="0" smtClean="0">
                <a:sym typeface="Wingdings" panose="05000000000000000000" pitchFamily="2" charset="2"/>
              </a:rPr>
              <a:t> Use both types of statements to acknowledge concerns.</a:t>
            </a:r>
            <a:endParaRPr lang="en-US" sz="2600" dirty="0" smtClean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37577084"/>
              </p:ext>
            </p:extLst>
          </p:nvPr>
        </p:nvGraphicFramePr>
        <p:xfrm>
          <a:off x="0" y="0"/>
          <a:ext cx="9144000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11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discuss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-14967"/>
            <a:ext cx="5112568" cy="2086763"/>
          </a:xfrm>
          <a:prstGeom prst="rect">
            <a:avLst/>
          </a:prstGeom>
          <a:noFill/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/>
            </a:outerShdw>
            <a:reflection stA="1000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Discussion (5 minutes)</a:t>
            </a:r>
            <a:br>
              <a:rPr lang="en-GB" b="1" dirty="0" smtClean="0"/>
            </a:br>
            <a:r>
              <a:rPr lang="en-GB" sz="3100" i="1" dirty="0"/>
              <a:t>In pairs or groups of three</a:t>
            </a:r>
            <a:r>
              <a:rPr lang="en-GB" sz="3100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3356992"/>
            <a:ext cx="9036496" cy="2193107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GB" sz="2800" b="1" dirty="0" smtClean="0"/>
              <a:t>Provide examples of complex reflection and open questions to caregivers’ responses to the following scenarios. </a:t>
            </a:r>
          </a:p>
          <a:p>
            <a:pPr marL="0" indent="0" algn="ctr">
              <a:buNone/>
            </a:pPr>
            <a:r>
              <a:rPr lang="en-GB" b="1" dirty="0" smtClean="0"/>
              <a:t> </a:t>
            </a:r>
            <a:endParaRPr lang="en-US" b="1" dirty="0"/>
          </a:p>
        </p:txBody>
      </p:sp>
      <p:sp>
        <p:nvSpPr>
          <p:cNvPr id="5" name="Rounded Rectangle 4"/>
          <p:cNvSpPr/>
          <p:nvPr/>
        </p:nvSpPr>
        <p:spPr>
          <a:xfrm>
            <a:off x="359532" y="4396004"/>
            <a:ext cx="2664296" cy="22459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443794" y="4625841"/>
            <a:ext cx="2520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smtClean="0">
                <a:solidFill>
                  <a:srgbClr val="000000"/>
                </a:solidFill>
              </a:rPr>
              <a:t>Patient: “I know </a:t>
            </a:r>
            <a:r>
              <a:rPr lang="en-GB" sz="2000" b="1" i="1" dirty="0">
                <a:solidFill>
                  <a:srgbClr val="000000"/>
                </a:solidFill>
              </a:rPr>
              <a:t>vaccinating will help </a:t>
            </a:r>
            <a:r>
              <a:rPr lang="en-GB" sz="2000" b="1" i="1" dirty="0" smtClean="0">
                <a:solidFill>
                  <a:srgbClr val="000000"/>
                </a:solidFill>
              </a:rPr>
              <a:t>me but </a:t>
            </a:r>
            <a:r>
              <a:rPr lang="en-GB" sz="2000" b="1" i="1" dirty="0">
                <a:solidFill>
                  <a:srgbClr val="000000"/>
                </a:solidFill>
              </a:rPr>
              <a:t>I am </a:t>
            </a:r>
            <a:r>
              <a:rPr lang="en-GB" sz="2000" b="1" i="1" dirty="0" smtClean="0">
                <a:solidFill>
                  <a:srgbClr val="000000"/>
                </a:solidFill>
              </a:rPr>
              <a:t>afraid of side effects.” </a:t>
            </a:r>
            <a:endParaRPr lang="en-GB" sz="2000" b="1" i="1" dirty="0">
              <a:solidFill>
                <a:srgbClr val="0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203848" y="4396004"/>
            <a:ext cx="2664296" cy="22459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287731" y="4625841"/>
            <a:ext cx="2520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smtClean="0">
                <a:solidFill>
                  <a:srgbClr val="000000"/>
                </a:solidFill>
              </a:rPr>
              <a:t>Mother: “I am not sure what to do because my community leader objects to vaccines.”</a:t>
            </a:r>
            <a:endParaRPr lang="en-GB" sz="2000" b="1" i="1" dirty="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12160" y="4293096"/>
            <a:ext cx="2736304" cy="23488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20172" y="4472737"/>
            <a:ext cx="24842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smtClean="0">
                <a:solidFill>
                  <a:srgbClr val="000000"/>
                </a:solidFill>
              </a:rPr>
              <a:t>Father: </a:t>
            </a:r>
            <a:r>
              <a:rPr lang="en-GB" sz="2000" b="1" i="1" dirty="0">
                <a:solidFill>
                  <a:srgbClr val="000000"/>
                </a:solidFill>
              </a:rPr>
              <a:t>“I am not convinced about vaccines, so it seems like too much effort to come all the way </a:t>
            </a:r>
            <a:r>
              <a:rPr lang="en-GB" sz="2000" b="1" i="1" dirty="0" smtClean="0">
                <a:solidFill>
                  <a:srgbClr val="000000"/>
                </a:solidFill>
              </a:rPr>
              <a:t>to get them.” </a:t>
            </a:r>
            <a:endParaRPr lang="en-GB" sz="2000" b="1" i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5700333-5B48-43D1-9287-4414F9A5087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8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780828" y="1700808"/>
            <a:ext cx="5184576" cy="2592288"/>
            <a:chOff x="1780828" y="476672"/>
            <a:chExt cx="5184576" cy="2592288"/>
          </a:xfrm>
        </p:grpSpPr>
        <p:sp>
          <p:nvSpPr>
            <p:cNvPr id="4" name="Rounded Rectangle 3"/>
            <p:cNvSpPr/>
            <p:nvPr/>
          </p:nvSpPr>
          <p:spPr>
            <a:xfrm>
              <a:off x="1780828" y="476672"/>
              <a:ext cx="5184576" cy="259228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339752" y="741764"/>
              <a:ext cx="4104456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i="1" dirty="0" smtClean="0">
                  <a:solidFill>
                    <a:srgbClr val="000000"/>
                  </a:solidFill>
                </a:rPr>
                <a:t>Patient: “I know </a:t>
              </a:r>
              <a:r>
                <a:rPr lang="en-GB" sz="3200" b="1" i="1" dirty="0">
                  <a:solidFill>
                    <a:srgbClr val="000000"/>
                  </a:solidFill>
                </a:rPr>
                <a:t>vaccinating will help </a:t>
              </a:r>
              <a:r>
                <a:rPr lang="en-GB" sz="3200" b="1" i="1" dirty="0" smtClean="0">
                  <a:solidFill>
                    <a:srgbClr val="000000"/>
                  </a:solidFill>
                </a:rPr>
                <a:t>me but </a:t>
              </a:r>
              <a:r>
                <a:rPr lang="en-GB" sz="3200" b="1" i="1" dirty="0">
                  <a:solidFill>
                    <a:srgbClr val="000000"/>
                  </a:solidFill>
                </a:rPr>
                <a:t>I am </a:t>
              </a:r>
              <a:r>
                <a:rPr lang="en-GB" sz="3200" b="1" i="1" dirty="0" smtClean="0">
                  <a:solidFill>
                    <a:srgbClr val="000000"/>
                  </a:solidFill>
                </a:rPr>
                <a:t>afraid of side effects.” </a:t>
              </a:r>
              <a:endParaRPr lang="en-GB" sz="3200" b="1" i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691680" y="4581128"/>
            <a:ext cx="5724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0070C0"/>
                </a:solidFill>
              </a:rPr>
              <a:t>“I understand that you want to make the best choice for yourself. What side effects are you concerned about?”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53097"/>
            <a:ext cx="85689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Responding to hesitancy: examples</a:t>
            </a:r>
          </a:p>
          <a:p>
            <a:pPr algn="ctr"/>
            <a:r>
              <a:rPr lang="en-GB" sz="2400" b="1" dirty="0" smtClean="0"/>
              <a:t>Complex reflection followed by open questions</a:t>
            </a:r>
            <a:endParaRPr lang="en-US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0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31640" y="1699829"/>
            <a:ext cx="6660740" cy="2089211"/>
            <a:chOff x="1780828" y="1507723"/>
            <a:chExt cx="5184576" cy="2592288"/>
          </a:xfrm>
        </p:grpSpPr>
        <p:sp>
          <p:nvSpPr>
            <p:cNvPr id="4" name="Rounded Rectangle 3"/>
            <p:cNvSpPr/>
            <p:nvPr/>
          </p:nvSpPr>
          <p:spPr>
            <a:xfrm>
              <a:off x="1780828" y="1507723"/>
              <a:ext cx="5184576" cy="259228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339752" y="1772814"/>
              <a:ext cx="4093182" cy="19476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b="1" i="1" dirty="0" smtClean="0">
                  <a:solidFill>
                    <a:srgbClr val="000000"/>
                  </a:solidFill>
                </a:rPr>
                <a:t>Mother: “I am not sure what to do because my community leader objects to vaccines.”</a:t>
              </a:r>
              <a:endParaRPr lang="en-GB" sz="3200" b="1" i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30808" y="4005064"/>
            <a:ext cx="841765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smtClean="0">
                <a:solidFill>
                  <a:srgbClr val="0070C0"/>
                </a:solidFill>
              </a:rPr>
              <a:t>“I can see you may be questioning vaccines. How are other mothers you know dealing with vaccines?”</a:t>
            </a:r>
          </a:p>
          <a:p>
            <a:endParaRPr lang="en-GB" i="1" u="sng" dirty="0" smtClean="0"/>
          </a:p>
          <a:p>
            <a:r>
              <a:rPr lang="en-GB" sz="2400" i="1" u="sng" dirty="0" smtClean="0"/>
              <a:t>Other questions you can ask:</a:t>
            </a:r>
          </a:p>
          <a:p>
            <a:pPr marL="342900" indent="-342900">
              <a:buFontTx/>
              <a:buChar char="-"/>
            </a:pPr>
            <a:r>
              <a:rPr lang="en-GB" sz="2400" i="1" dirty="0" smtClean="0"/>
              <a:t>What </a:t>
            </a:r>
            <a:r>
              <a:rPr lang="en-GB" sz="2400" i="1" dirty="0"/>
              <a:t>are your concerns? </a:t>
            </a:r>
            <a:endParaRPr lang="en-GB" sz="2400" i="1" dirty="0" smtClean="0"/>
          </a:p>
          <a:p>
            <a:pPr marL="342900" indent="-342900">
              <a:buFontTx/>
              <a:buChar char="-"/>
            </a:pPr>
            <a:r>
              <a:rPr lang="en-GB" sz="2400" i="1" dirty="0" smtClean="0"/>
              <a:t>Do </a:t>
            </a:r>
            <a:r>
              <a:rPr lang="en-GB" sz="2400" i="1" dirty="0"/>
              <a:t>you know what your community leader is concerned </a:t>
            </a:r>
            <a:r>
              <a:rPr lang="en-GB" sz="2400" i="1" dirty="0" smtClean="0"/>
              <a:t>about? </a:t>
            </a:r>
            <a:endParaRPr lang="en-US" sz="24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3528" y="253097"/>
            <a:ext cx="85689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Responding to hesitancy: examples</a:t>
            </a:r>
          </a:p>
          <a:p>
            <a:pPr algn="ctr"/>
            <a:r>
              <a:rPr lang="en-GB" sz="2400" b="1" dirty="0" smtClean="0"/>
              <a:t>Complex reflection followed by open questions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5705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43608" y="1700808"/>
            <a:ext cx="7272808" cy="194421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" name="TextBox 4"/>
          <p:cNvSpPr txBox="1"/>
          <p:nvPr/>
        </p:nvSpPr>
        <p:spPr>
          <a:xfrm>
            <a:off x="1187624" y="1859340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>
                <a:solidFill>
                  <a:srgbClr val="000000"/>
                </a:solidFill>
              </a:rPr>
              <a:t>Father: “I </a:t>
            </a:r>
            <a:r>
              <a:rPr lang="en-GB" sz="3200" b="1" i="1" dirty="0" smtClean="0">
                <a:solidFill>
                  <a:srgbClr val="000000"/>
                </a:solidFill>
              </a:rPr>
              <a:t>am not convinced about vaccines, so it </a:t>
            </a:r>
            <a:r>
              <a:rPr lang="en-GB" sz="3200" b="1" i="1" dirty="0">
                <a:solidFill>
                  <a:srgbClr val="000000"/>
                </a:solidFill>
              </a:rPr>
              <a:t>seems </a:t>
            </a:r>
            <a:r>
              <a:rPr lang="en-GB" sz="3200" b="1" i="1" dirty="0" smtClean="0">
                <a:solidFill>
                  <a:srgbClr val="000000"/>
                </a:solidFill>
              </a:rPr>
              <a:t>like too much effort to </a:t>
            </a:r>
            <a:r>
              <a:rPr lang="en-GB" sz="3200" b="1" i="1" dirty="0">
                <a:solidFill>
                  <a:srgbClr val="000000"/>
                </a:solidFill>
              </a:rPr>
              <a:t>come </a:t>
            </a:r>
            <a:r>
              <a:rPr lang="en-GB" sz="3200" b="1" i="1" dirty="0" smtClean="0">
                <a:solidFill>
                  <a:srgbClr val="000000"/>
                </a:solidFill>
              </a:rPr>
              <a:t>all the way to get them.” </a:t>
            </a:r>
            <a:endParaRPr lang="en-GB" sz="3200" b="1" i="1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3904307"/>
            <a:ext cx="8568952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50" i="1" dirty="0" smtClean="0">
                <a:solidFill>
                  <a:srgbClr val="0070C0"/>
                </a:solidFill>
              </a:rPr>
              <a:t>“Vaccination may be difficult to consider. </a:t>
            </a:r>
          </a:p>
          <a:p>
            <a:pPr algn="ctr"/>
            <a:r>
              <a:rPr lang="en-GB" sz="2650" i="1" dirty="0" smtClean="0">
                <a:solidFill>
                  <a:srgbClr val="0070C0"/>
                </a:solidFill>
              </a:rPr>
              <a:t>What do you know about vaccines?“</a:t>
            </a:r>
          </a:p>
          <a:p>
            <a:endParaRPr lang="en-GB" sz="2000" i="1" dirty="0" smtClean="0">
              <a:solidFill>
                <a:srgbClr val="0070C0"/>
              </a:solidFill>
            </a:endParaRPr>
          </a:p>
          <a:p>
            <a:r>
              <a:rPr lang="en-GB" sz="2400" i="1" u="sng" dirty="0" smtClean="0"/>
              <a:t>Other questions you can ask:</a:t>
            </a:r>
          </a:p>
          <a:p>
            <a:pPr marL="342900" indent="-342900">
              <a:buFontTx/>
              <a:buChar char="-"/>
            </a:pPr>
            <a:r>
              <a:rPr lang="en-GB" sz="2400" i="1" dirty="0" smtClean="0"/>
              <a:t>Could I offer you some information on why we vaccinate?</a:t>
            </a:r>
          </a:p>
          <a:p>
            <a:pPr marL="342900" indent="-342900">
              <a:buFontTx/>
              <a:buChar char="-"/>
            </a:pPr>
            <a:r>
              <a:rPr lang="en-GB" sz="2400" i="1" dirty="0" smtClean="0"/>
              <a:t>What would it take in order for you to accept vaccination for your child?</a:t>
            </a:r>
            <a:endParaRPr lang="en-US" sz="24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3528" y="253097"/>
            <a:ext cx="85689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Responding to hesitancy: examples</a:t>
            </a:r>
          </a:p>
          <a:p>
            <a:pPr algn="ctr"/>
            <a:r>
              <a:rPr lang="en-GB" sz="2400" b="1" dirty="0" smtClean="0"/>
              <a:t>Complex reflection followed by open questions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222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496944" cy="561662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GB" dirty="0" smtClean="0"/>
          </a:p>
          <a:p>
            <a:pPr marL="0" lvl="0" indent="0" algn="ctr">
              <a:buNone/>
            </a:pPr>
            <a:r>
              <a:rPr lang="en-US" sz="4400" b="1" dirty="0" smtClean="0"/>
              <a:t>Affirm </a:t>
            </a:r>
            <a:r>
              <a:rPr lang="en-US" sz="4400" dirty="0" smtClean="0"/>
              <a:t>the strengths </a:t>
            </a:r>
          </a:p>
          <a:p>
            <a:pPr marL="0" lvl="0" indent="0" algn="ctr">
              <a:buNone/>
            </a:pPr>
            <a:r>
              <a:rPr lang="en-GB" i="1" dirty="0" smtClean="0">
                <a:solidFill>
                  <a:srgbClr val="0070C0"/>
                </a:solidFill>
              </a:rPr>
              <a:t>“It is great that you are starting to think         about vaccines.”</a:t>
            </a:r>
          </a:p>
          <a:p>
            <a:pPr marL="0" lvl="0" indent="0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4400" b="1" dirty="0"/>
              <a:t>V</a:t>
            </a:r>
            <a:r>
              <a:rPr lang="en-US" sz="4400" b="1" dirty="0" smtClean="0"/>
              <a:t>alidate</a:t>
            </a:r>
            <a:r>
              <a:rPr lang="en-US" sz="4400" dirty="0" smtClean="0"/>
              <a:t> concerns </a:t>
            </a:r>
          </a:p>
          <a:p>
            <a:pPr marL="0" indent="0" algn="ctr">
              <a:buNone/>
            </a:pPr>
            <a:r>
              <a:rPr lang="en-GB" i="1" dirty="0" smtClean="0">
                <a:solidFill>
                  <a:srgbClr val="0070C0"/>
                </a:solidFill>
              </a:rPr>
              <a:t>“The health of your children is important to you.” </a:t>
            </a:r>
          </a:p>
          <a:p>
            <a:pPr marL="0" indent="0" algn="ctr">
              <a:buNone/>
            </a:pPr>
            <a:r>
              <a:rPr lang="en-GB" i="1" dirty="0" smtClean="0">
                <a:solidFill>
                  <a:srgbClr val="0070C0"/>
                </a:solidFill>
              </a:rPr>
              <a:t>“Protecting yourself from illness is important for you and the health of your community.”</a:t>
            </a:r>
            <a:endParaRPr lang="en-US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15399261"/>
              </p:ext>
            </p:extLst>
          </p:nvPr>
        </p:nvGraphicFramePr>
        <p:xfrm>
          <a:off x="0" y="0"/>
          <a:ext cx="9144000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3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17441" y="692696"/>
            <a:ext cx="9063071" cy="5569546"/>
            <a:chOff x="71500" y="1708888"/>
            <a:chExt cx="8928992" cy="4320480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918790378"/>
                </p:ext>
              </p:extLst>
            </p:nvPr>
          </p:nvGraphicFramePr>
          <p:xfrm>
            <a:off x="71500" y="1708888"/>
            <a:ext cx="8928992" cy="432048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177414" y="4627937"/>
              <a:ext cx="2376264" cy="830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i="1" dirty="0" smtClean="0">
                  <a:solidFill>
                    <a:srgbClr val="0070C0"/>
                  </a:solidFill>
                </a:rPr>
                <a:t>“So what do you already know about vaccination?”</a:t>
              </a:r>
              <a:endParaRPr lang="en-US" sz="2000" i="1" dirty="0">
                <a:solidFill>
                  <a:srgbClr val="0070C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583776" y="4632922"/>
              <a:ext cx="3319593" cy="1265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i="1" dirty="0" smtClean="0">
                  <a:solidFill>
                    <a:srgbClr val="0070C0"/>
                  </a:solidFill>
                </a:rPr>
                <a:t>“Given our discussion, how do you view the decision now? Remember I am here to help talk through any concerns you may have.”</a:t>
              </a:r>
              <a:endParaRPr lang="en-US" sz="2000" i="1" dirty="0">
                <a:solidFill>
                  <a:srgbClr val="0070C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31351" y="4613554"/>
              <a:ext cx="2852424" cy="787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i="1" dirty="0" smtClean="0">
                  <a:solidFill>
                    <a:srgbClr val="0070C0"/>
                  </a:solidFill>
                </a:rPr>
                <a:t>“Could I provide you with some information, based on what you just shared?”</a:t>
              </a:r>
              <a:endParaRPr lang="en-US" sz="2000" i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23935" y="836712"/>
            <a:ext cx="85689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Ask-Provide-Verify</a:t>
            </a:r>
            <a:endParaRPr lang="en-US" sz="4400" b="1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816752333"/>
              </p:ext>
            </p:extLst>
          </p:nvPr>
        </p:nvGraphicFramePr>
        <p:xfrm>
          <a:off x="0" y="0"/>
          <a:ext cx="9144000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Rectangle 8"/>
          <p:cNvSpPr/>
          <p:nvPr/>
        </p:nvSpPr>
        <p:spPr>
          <a:xfrm>
            <a:off x="108391" y="6095037"/>
            <a:ext cx="5471721" cy="646331"/>
          </a:xfrm>
          <a:prstGeom prst="rect">
            <a:avLst/>
          </a:prstGeom>
          <a:solidFill>
            <a:srgbClr val="FF0000">
              <a:alpha val="21000"/>
            </a:srgbClr>
          </a:solidFill>
        </p:spPr>
        <p:txBody>
          <a:bodyPr wrap="square">
            <a:spAutoFit/>
          </a:bodyPr>
          <a:lstStyle/>
          <a:p>
            <a:r>
              <a:rPr lang="en-US" b="1" dirty="0" smtClean="0"/>
              <a:t>Please note: Be careful not to add potential concerns by mentioning issues not raised by the parent/caregiver.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43608" y="1669744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As the conversation evolves, explore the concerns further: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0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496944" cy="568863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US" sz="4400" b="1" dirty="0" smtClean="0"/>
          </a:p>
          <a:p>
            <a:pPr marL="0" lvl="0" indent="0" algn="ctr">
              <a:buNone/>
            </a:pPr>
            <a:r>
              <a:rPr lang="en-US" sz="4400" b="1" dirty="0" smtClean="0"/>
              <a:t>Summarize the interaction </a:t>
            </a:r>
          </a:p>
          <a:p>
            <a:pPr marL="0" indent="0" algn="ctr">
              <a:buNone/>
            </a:pPr>
            <a:endParaRPr lang="en-CA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CA" i="1" dirty="0" smtClean="0">
                <a:solidFill>
                  <a:srgbClr val="0070C0"/>
                </a:solidFill>
              </a:rPr>
              <a:t>“The reason </a:t>
            </a:r>
            <a:r>
              <a:rPr lang="en-CA" i="1" dirty="0">
                <a:solidFill>
                  <a:srgbClr val="0070C0"/>
                </a:solidFill>
              </a:rPr>
              <a:t>that’s important is</a:t>
            </a:r>
            <a:r>
              <a:rPr lang="en-CA" i="1" dirty="0" smtClean="0">
                <a:solidFill>
                  <a:srgbClr val="0070C0"/>
                </a:solidFill>
              </a:rPr>
              <a:t>…”</a:t>
            </a:r>
          </a:p>
          <a:p>
            <a:pPr marL="0" indent="0" algn="ctr">
              <a:buNone/>
            </a:pPr>
            <a:r>
              <a:rPr lang="en-CA" i="1" dirty="0" smtClean="0">
                <a:solidFill>
                  <a:srgbClr val="0070C0"/>
                </a:solidFill>
              </a:rPr>
              <a:t>“What </a:t>
            </a:r>
            <a:r>
              <a:rPr lang="en-CA" i="1" dirty="0">
                <a:solidFill>
                  <a:srgbClr val="0070C0"/>
                </a:solidFill>
              </a:rPr>
              <a:t>that means to you is</a:t>
            </a:r>
            <a:r>
              <a:rPr lang="en-CA" i="1" dirty="0" smtClean="0">
                <a:solidFill>
                  <a:srgbClr val="0070C0"/>
                </a:solidFill>
              </a:rPr>
              <a:t>…”</a:t>
            </a:r>
          </a:p>
          <a:p>
            <a:pPr marL="0" indent="0" algn="ctr">
              <a:buNone/>
            </a:pPr>
            <a:r>
              <a:rPr lang="en-CA" i="1" dirty="0" smtClean="0">
                <a:solidFill>
                  <a:srgbClr val="0070C0"/>
                </a:solidFill>
              </a:rPr>
              <a:t>“The main point to </a:t>
            </a:r>
            <a:r>
              <a:rPr lang="en-CA" i="1" dirty="0">
                <a:solidFill>
                  <a:srgbClr val="0070C0"/>
                </a:solidFill>
              </a:rPr>
              <a:t>remember is</a:t>
            </a:r>
            <a:r>
              <a:rPr lang="en-CA" i="1" dirty="0" smtClean="0">
                <a:solidFill>
                  <a:srgbClr val="0070C0"/>
                </a:solidFill>
              </a:rPr>
              <a:t>….” </a:t>
            </a:r>
            <a:endParaRPr lang="en-CA" dirty="0">
              <a:solidFill>
                <a:srgbClr val="0070C0"/>
              </a:solidFill>
            </a:endParaRPr>
          </a:p>
          <a:p>
            <a:pPr marL="0" lvl="0" indent="0" algn="ctr">
              <a:buNone/>
            </a:pPr>
            <a:endParaRPr lang="en-US" sz="4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94525722"/>
              </p:ext>
            </p:extLst>
          </p:nvPr>
        </p:nvGraphicFramePr>
        <p:xfrm>
          <a:off x="0" y="0"/>
          <a:ext cx="9144000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7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41685605"/>
              </p:ext>
            </p:extLst>
          </p:nvPr>
        </p:nvGraphicFramePr>
        <p:xfrm>
          <a:off x="0" y="0"/>
          <a:ext cx="9144000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95536" y="1077118"/>
            <a:ext cx="844069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400" b="1" dirty="0"/>
              <a:t>Determine </a:t>
            </a:r>
            <a:r>
              <a:rPr lang="en-US" sz="4400" b="1" dirty="0" smtClean="0"/>
              <a:t>the action</a:t>
            </a:r>
            <a:endParaRPr lang="en-US" sz="4400" b="1" dirty="0"/>
          </a:p>
          <a:p>
            <a:endParaRPr lang="en-US" u="sng" dirty="0" smtClean="0"/>
          </a:p>
          <a:p>
            <a:r>
              <a:rPr lang="en-US" sz="2600" u="sng" dirty="0" smtClean="0"/>
              <a:t>IF YES: </a:t>
            </a:r>
            <a:r>
              <a:rPr lang="en-US" sz="2600" dirty="0" smtClean="0"/>
              <a:t>Vaccinate and offer praise to affirm the positive  decision.</a:t>
            </a:r>
          </a:p>
          <a:p>
            <a:endParaRPr lang="en-US" dirty="0"/>
          </a:p>
          <a:p>
            <a:r>
              <a:rPr lang="en-US" sz="2600" u="sng" dirty="0" smtClean="0"/>
              <a:t>IF FOR FOLLOW-UP</a:t>
            </a:r>
            <a:r>
              <a:rPr lang="en-US" sz="2600" dirty="0" smtClean="0"/>
              <a:t> </a:t>
            </a:r>
            <a:r>
              <a:rPr lang="en-US" sz="2600" dirty="0"/>
              <a:t>(if possible): </a:t>
            </a:r>
            <a:r>
              <a:rPr lang="en-US" sz="2600" dirty="0" smtClean="0"/>
              <a:t>Refer caregiver/patient </a:t>
            </a:r>
            <a:r>
              <a:rPr lang="en-US" sz="2600" dirty="0"/>
              <a:t>to a specialist/community advocate or schedule a </a:t>
            </a:r>
            <a:r>
              <a:rPr lang="en-US" sz="2600" dirty="0" smtClean="0"/>
              <a:t>new discussion:</a:t>
            </a:r>
            <a:endParaRPr lang="en-US" sz="2600" dirty="0"/>
          </a:p>
          <a:p>
            <a:pPr algn="ctr"/>
            <a:r>
              <a:rPr lang="en-GB" sz="2600" i="1" dirty="0">
                <a:solidFill>
                  <a:srgbClr val="0070C0"/>
                </a:solidFill>
              </a:rPr>
              <a:t>“</a:t>
            </a:r>
            <a:r>
              <a:rPr lang="en-GB" sz="2600" i="1" dirty="0" smtClean="0">
                <a:solidFill>
                  <a:srgbClr val="0070C0"/>
                </a:solidFill>
              </a:rPr>
              <a:t>Let’s </a:t>
            </a:r>
            <a:r>
              <a:rPr lang="en-GB" sz="2600" i="1" dirty="0">
                <a:solidFill>
                  <a:srgbClr val="0070C0"/>
                </a:solidFill>
              </a:rPr>
              <a:t>revisit this once you have had a chance to think </a:t>
            </a:r>
            <a:r>
              <a:rPr lang="en-GB" sz="2600" i="1" dirty="0" smtClean="0">
                <a:solidFill>
                  <a:srgbClr val="0070C0"/>
                </a:solidFill>
              </a:rPr>
              <a:t>more about vaccination. </a:t>
            </a:r>
            <a:r>
              <a:rPr lang="en-GB" sz="2600" i="1" dirty="0">
                <a:solidFill>
                  <a:srgbClr val="0070C0"/>
                </a:solidFill>
              </a:rPr>
              <a:t>When </a:t>
            </a:r>
            <a:r>
              <a:rPr lang="en-GB" sz="2600" i="1" dirty="0" smtClean="0">
                <a:solidFill>
                  <a:srgbClr val="0070C0"/>
                </a:solidFill>
              </a:rPr>
              <a:t>could you come back?”</a:t>
            </a:r>
          </a:p>
          <a:p>
            <a:pPr algn="ctr"/>
            <a:endParaRPr lang="en-US" i="1" dirty="0">
              <a:solidFill>
                <a:srgbClr val="001EFE"/>
              </a:solidFill>
            </a:endParaRPr>
          </a:p>
          <a:p>
            <a:r>
              <a:rPr lang="en-US" sz="2600" u="sng" dirty="0" smtClean="0"/>
              <a:t>IF REFUSAL</a:t>
            </a:r>
            <a:r>
              <a:rPr lang="en-US" sz="2600" dirty="0" smtClean="0"/>
              <a:t>: Do not debate</a:t>
            </a:r>
            <a:r>
              <a:rPr lang="en-US" sz="2600" dirty="0"/>
              <a:t>. Leave </a:t>
            </a:r>
            <a:r>
              <a:rPr lang="en-US" sz="2600" dirty="0" smtClean="0"/>
              <a:t>the door open: </a:t>
            </a:r>
            <a:endParaRPr lang="en-US" sz="2600" dirty="0"/>
          </a:p>
          <a:p>
            <a:pPr algn="ctr"/>
            <a:r>
              <a:rPr lang="en-GB" sz="2600" i="1" dirty="0">
                <a:solidFill>
                  <a:srgbClr val="0070C0"/>
                </a:solidFill>
              </a:rPr>
              <a:t>“I understand. Please know that if you change your mind and want to talk about vaccinating, we are always </a:t>
            </a:r>
            <a:r>
              <a:rPr lang="en-GB" sz="2600" i="1" dirty="0" smtClean="0">
                <a:solidFill>
                  <a:srgbClr val="0070C0"/>
                </a:solidFill>
              </a:rPr>
              <a:t>available.”</a:t>
            </a:r>
            <a:endParaRPr lang="en-US" sz="2600" i="1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07953"/>
            <a:ext cx="7776864" cy="1132815"/>
          </a:xfrm>
        </p:spPr>
        <p:txBody>
          <a:bodyPr/>
          <a:lstStyle/>
          <a:p>
            <a:r>
              <a:rPr lang="en-GB" b="1" dirty="0" smtClean="0"/>
              <a:t>Introduction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67544" y="1671186"/>
            <a:ext cx="828092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dirty="0"/>
              <a:t>In almost every community, there </a:t>
            </a:r>
            <a:r>
              <a:rPr lang="en-GB" sz="2600" b="1" dirty="0" smtClean="0"/>
              <a:t>may be individuals </a:t>
            </a:r>
            <a:r>
              <a:rPr lang="en-GB" sz="2600" b="1" dirty="0"/>
              <a:t>who </a:t>
            </a:r>
            <a:r>
              <a:rPr lang="en-GB" sz="2600" b="1" dirty="0" smtClean="0"/>
              <a:t>have lower levels of </a:t>
            </a:r>
            <a:r>
              <a:rPr lang="en-GB" sz="2600" b="1" dirty="0"/>
              <a:t>trust in </a:t>
            </a:r>
            <a:r>
              <a:rPr lang="en-GB" sz="2600" b="1" dirty="0" smtClean="0"/>
              <a:t>vaccines, or may doubt or be indecisive about vaccination. </a:t>
            </a:r>
            <a:endParaRPr lang="en-GB" sz="2600" b="1" dirty="0"/>
          </a:p>
          <a:p>
            <a:endParaRPr lang="en-GB" sz="2600" b="1" dirty="0"/>
          </a:p>
          <a:p>
            <a:r>
              <a:rPr lang="en-GB" sz="2600" b="1" dirty="0"/>
              <a:t>These individuals may be considered to be ‘hesitant</a:t>
            </a:r>
            <a:r>
              <a:rPr lang="en-GB" sz="2600" b="1" dirty="0" smtClean="0"/>
              <a:t>’.</a:t>
            </a:r>
            <a:endParaRPr lang="en-GB" sz="2600" b="1" dirty="0"/>
          </a:p>
          <a:p>
            <a:endParaRPr lang="en-GB" sz="2800" b="1" dirty="0"/>
          </a:p>
          <a:p>
            <a:r>
              <a:rPr lang="en-GB" sz="2600" i="1" dirty="0"/>
              <a:t>How do we identify them?</a:t>
            </a:r>
          </a:p>
          <a:p>
            <a:r>
              <a:rPr lang="en-GB" sz="2600" i="1" dirty="0"/>
              <a:t>How do we </a:t>
            </a:r>
            <a:r>
              <a:rPr lang="en-GB" sz="2600" i="1" dirty="0" smtClean="0"/>
              <a:t>listen to and understand </a:t>
            </a:r>
            <a:r>
              <a:rPr lang="en-GB" sz="2600" i="1" dirty="0"/>
              <a:t>their concerns? </a:t>
            </a:r>
          </a:p>
          <a:p>
            <a:r>
              <a:rPr lang="en-GB" sz="2600" i="1" dirty="0"/>
              <a:t>How do we respond to their concerns in a helpful way?</a:t>
            </a:r>
          </a:p>
          <a:p>
            <a:r>
              <a:rPr lang="en-GB" sz="2600" i="1" dirty="0"/>
              <a:t>How do we </a:t>
            </a:r>
            <a:r>
              <a:rPr lang="en-GB" sz="2600" i="1" dirty="0" smtClean="0"/>
              <a:t>help move them towards vaccination? </a:t>
            </a:r>
            <a:endParaRPr lang="en-GB" sz="26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2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76672"/>
            <a:ext cx="856895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If the </a:t>
            </a:r>
            <a:r>
              <a:rPr lang="en-US" sz="3200" dirty="0" smtClean="0"/>
              <a:t>caregiver/patient’s wishes are </a:t>
            </a:r>
            <a:r>
              <a:rPr lang="en-US" sz="3200" u="sng" dirty="0"/>
              <a:t>NOT to </a:t>
            </a:r>
            <a:r>
              <a:rPr lang="en-US" sz="3200" u="sng" dirty="0" smtClean="0"/>
              <a:t>vaccinate</a:t>
            </a:r>
            <a:r>
              <a:rPr lang="en-US" sz="3200" dirty="0" smtClean="0"/>
              <a:t>, </a:t>
            </a:r>
            <a:r>
              <a:rPr lang="en-US" sz="3200" b="1" dirty="0" smtClean="0"/>
              <a:t>ensure they understand their decision, and explain </a:t>
            </a:r>
            <a:r>
              <a:rPr lang="en-US" sz="3200" b="1" dirty="0"/>
              <a:t>their </a:t>
            </a:r>
            <a:r>
              <a:rPr lang="en-US" sz="3200" b="1" dirty="0" smtClean="0"/>
              <a:t>responsibilities</a:t>
            </a:r>
            <a:r>
              <a:rPr lang="en-US" sz="3200" dirty="0" smtClean="0"/>
              <a:t> </a:t>
            </a:r>
            <a:r>
              <a:rPr lang="en-US" sz="3200" dirty="0"/>
              <a:t>for protecting the health of their </a:t>
            </a:r>
            <a:r>
              <a:rPr lang="en-US" sz="3200" dirty="0" smtClean="0"/>
              <a:t>child/themselves.</a:t>
            </a:r>
            <a:endParaRPr lang="en-GB" sz="2000" dirty="0" smtClean="0"/>
          </a:p>
          <a:p>
            <a:endParaRPr lang="en-GB" sz="1050" dirty="0" smtClean="0"/>
          </a:p>
          <a:p>
            <a:pPr>
              <a:spcBef>
                <a:spcPts val="1200"/>
              </a:spcBef>
            </a:pPr>
            <a:r>
              <a:rPr lang="en-GB" sz="2250" i="1" dirty="0" smtClean="0">
                <a:solidFill>
                  <a:srgbClr val="0070C0"/>
                </a:solidFill>
              </a:rPr>
              <a:t>“I </a:t>
            </a:r>
            <a:r>
              <a:rPr lang="en-GB" sz="2250" i="1" dirty="0">
                <a:solidFill>
                  <a:srgbClr val="0070C0"/>
                </a:solidFill>
              </a:rPr>
              <a:t>understand that </a:t>
            </a:r>
            <a:r>
              <a:rPr lang="en-GB" sz="2250" i="1" dirty="0" smtClean="0">
                <a:solidFill>
                  <a:srgbClr val="0070C0"/>
                </a:solidFill>
              </a:rPr>
              <a:t>you have decided not to vaccinate today. </a:t>
            </a:r>
            <a:r>
              <a:rPr lang="en-GB" sz="2250" i="1" dirty="0">
                <a:solidFill>
                  <a:srgbClr val="0070C0"/>
                </a:solidFill>
              </a:rPr>
              <a:t>Please know you are taking an important responsibility. </a:t>
            </a:r>
            <a:r>
              <a:rPr lang="en-GB" sz="2250" i="1" dirty="0" smtClean="0">
                <a:solidFill>
                  <a:srgbClr val="0070C0"/>
                </a:solidFill>
              </a:rPr>
              <a:t>What this means is…</a:t>
            </a:r>
            <a:endParaRPr lang="en-GB" sz="2250" i="1" dirty="0">
              <a:solidFill>
                <a:srgbClr val="0070C0"/>
              </a:solidFill>
            </a:endParaRPr>
          </a:p>
          <a:p>
            <a:pPr marL="457200" indent="-457200">
              <a:buAutoNum type="arabicParenR"/>
            </a:pPr>
            <a:r>
              <a:rPr lang="en-GB" sz="2250" i="1" dirty="0" smtClean="0">
                <a:solidFill>
                  <a:srgbClr val="0070C0"/>
                </a:solidFill>
              </a:rPr>
              <a:t>If your </a:t>
            </a:r>
            <a:r>
              <a:rPr lang="en-GB" sz="2250" b="1" i="1" dirty="0" smtClean="0">
                <a:solidFill>
                  <a:srgbClr val="0070C0"/>
                </a:solidFill>
              </a:rPr>
              <a:t>child/you </a:t>
            </a:r>
            <a:r>
              <a:rPr lang="en-GB" sz="2250" b="1" i="1" dirty="0">
                <a:solidFill>
                  <a:srgbClr val="0070C0"/>
                </a:solidFill>
              </a:rPr>
              <a:t>are </a:t>
            </a:r>
            <a:r>
              <a:rPr lang="en-GB" sz="2250" b="1" i="1" dirty="0" smtClean="0">
                <a:solidFill>
                  <a:srgbClr val="0070C0"/>
                </a:solidFill>
              </a:rPr>
              <a:t>ill</a:t>
            </a:r>
            <a:r>
              <a:rPr lang="en-GB" sz="2250" i="1" dirty="0" smtClean="0">
                <a:solidFill>
                  <a:srgbClr val="0070C0"/>
                </a:solidFill>
              </a:rPr>
              <a:t>, you </a:t>
            </a:r>
            <a:r>
              <a:rPr lang="en-GB" sz="2250" b="1" i="1" dirty="0">
                <a:solidFill>
                  <a:srgbClr val="0070C0"/>
                </a:solidFill>
              </a:rPr>
              <a:t>must </a:t>
            </a:r>
            <a:r>
              <a:rPr lang="en-GB" sz="2250" b="1" i="1" dirty="0" smtClean="0">
                <a:solidFill>
                  <a:srgbClr val="0070C0"/>
                </a:solidFill>
              </a:rPr>
              <a:t>seek medical assistance</a:t>
            </a:r>
            <a:endParaRPr lang="en-GB" sz="2250" i="1" dirty="0">
              <a:solidFill>
                <a:srgbClr val="0070C0"/>
              </a:solidFill>
            </a:endParaRPr>
          </a:p>
          <a:p>
            <a:pPr marL="457200" indent="-457200">
              <a:buAutoNum type="arabicParenR"/>
            </a:pPr>
            <a:r>
              <a:rPr lang="en-GB" sz="2250" i="1" dirty="0" smtClean="0">
                <a:solidFill>
                  <a:srgbClr val="0070C0"/>
                </a:solidFill>
              </a:rPr>
              <a:t>When talking to medical/clinic staff, you </a:t>
            </a:r>
            <a:r>
              <a:rPr lang="en-GB" sz="2250" b="1" i="1" dirty="0">
                <a:solidFill>
                  <a:srgbClr val="0070C0"/>
                </a:solidFill>
              </a:rPr>
              <a:t>must tell </a:t>
            </a:r>
            <a:r>
              <a:rPr lang="en-GB" sz="2250" b="1" i="1" dirty="0" smtClean="0">
                <a:solidFill>
                  <a:srgbClr val="0070C0"/>
                </a:solidFill>
              </a:rPr>
              <a:t>them </a:t>
            </a:r>
            <a:r>
              <a:rPr lang="en-GB" sz="2250" i="1" dirty="0" smtClean="0">
                <a:solidFill>
                  <a:srgbClr val="0070C0"/>
                </a:solidFill>
              </a:rPr>
              <a:t>that you/your </a:t>
            </a:r>
            <a:r>
              <a:rPr lang="en-GB" sz="2250" i="1" dirty="0">
                <a:solidFill>
                  <a:srgbClr val="0070C0"/>
                </a:solidFill>
              </a:rPr>
              <a:t>child has not received all the vaccines recommended. </a:t>
            </a:r>
          </a:p>
          <a:p>
            <a:pPr marL="457200" indent="-457200">
              <a:buAutoNum type="arabicParenR"/>
            </a:pPr>
            <a:r>
              <a:rPr lang="en-GB" sz="2250" i="1" dirty="0">
                <a:solidFill>
                  <a:srgbClr val="0070C0"/>
                </a:solidFill>
              </a:rPr>
              <a:t>You </a:t>
            </a:r>
            <a:r>
              <a:rPr lang="en-GB" sz="2250" b="1" i="1" dirty="0">
                <a:solidFill>
                  <a:srgbClr val="0070C0"/>
                </a:solidFill>
              </a:rPr>
              <a:t>must learn about the signs and symptoms </a:t>
            </a:r>
            <a:r>
              <a:rPr lang="en-GB" sz="2250" i="1" dirty="0">
                <a:solidFill>
                  <a:srgbClr val="0070C0"/>
                </a:solidFill>
              </a:rPr>
              <a:t>of vaccine </a:t>
            </a:r>
            <a:r>
              <a:rPr lang="en-GB" sz="2250" i="1" dirty="0" smtClean="0">
                <a:solidFill>
                  <a:srgbClr val="0070C0"/>
                </a:solidFill>
              </a:rPr>
              <a:t>preventable diseases.”</a:t>
            </a:r>
          </a:p>
          <a:p>
            <a:pPr marL="457200" indent="-457200">
              <a:buAutoNum type="arabicParenR"/>
            </a:pPr>
            <a:endParaRPr lang="en-GB" sz="2000" i="1" dirty="0" smtClean="0">
              <a:solidFill>
                <a:srgbClr val="0070C0"/>
              </a:solidFill>
            </a:endParaRPr>
          </a:p>
          <a:p>
            <a:pPr marL="457200" indent="-457200">
              <a:buAutoNum type="arabicParenR"/>
            </a:pPr>
            <a:endParaRPr lang="en-GB" sz="1100" i="1" dirty="0">
              <a:solidFill>
                <a:srgbClr val="0070C0"/>
              </a:solidFill>
            </a:endParaRPr>
          </a:p>
          <a:p>
            <a:r>
              <a:rPr lang="en-GB" sz="1600" u="sng" dirty="0"/>
              <a:t>Reference </a:t>
            </a:r>
            <a:r>
              <a:rPr lang="en-GB" sz="1600" u="sng" dirty="0" smtClean="0"/>
              <a:t>reading on caregiver roles </a:t>
            </a:r>
            <a:r>
              <a:rPr lang="en-GB" sz="1600" u="sng" dirty="0"/>
              <a:t>and responsibilities for not accepting vaccines: </a:t>
            </a:r>
            <a:r>
              <a:rPr lang="en-GB" sz="1600" dirty="0">
                <a:hlinkClick r:id="rId3"/>
              </a:rPr>
              <a:t>http://www.euro.who.int/__</a:t>
            </a:r>
            <a:r>
              <a:rPr lang="en-GB" sz="1600" dirty="0" smtClean="0">
                <a:hlinkClick r:id="rId3"/>
              </a:rPr>
              <a:t>data/assets/pdf_file/0004/160753/If-you-choose_EN_WHO_WEB.pdf?ua=1</a:t>
            </a:r>
            <a:r>
              <a:rPr lang="en-GB" sz="1600" dirty="0" smtClean="0"/>
              <a:t>  (in English)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role playi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560" t="7325"/>
          <a:stretch/>
        </p:blipFill>
        <p:spPr bwMode="auto">
          <a:xfrm>
            <a:off x="3562591" y="73794"/>
            <a:ext cx="2233545" cy="155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0266" y="1556792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ROLE PLAYING (10-15 min) 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2708920"/>
            <a:ext cx="849694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b="1" dirty="0" smtClean="0">
                <a:solidFill>
                  <a:schemeClr val="accent6">
                    <a:lumMod val="75000"/>
                  </a:schemeClr>
                </a:solidFill>
              </a:rPr>
              <a:t>Person 1: </a:t>
            </a:r>
            <a:r>
              <a:rPr lang="en-GB" sz="2300" dirty="0"/>
              <a:t>Act as a </a:t>
            </a:r>
            <a:r>
              <a:rPr lang="en-GB" sz="2300" b="1" dirty="0"/>
              <a:t>vaccine hesitant </a:t>
            </a:r>
            <a:r>
              <a:rPr lang="en-GB" sz="2300" b="1" dirty="0" smtClean="0"/>
              <a:t>individual who… (pick one)</a:t>
            </a:r>
          </a:p>
          <a:p>
            <a:endParaRPr lang="en-GB" sz="23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3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3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300" b="1" dirty="0" smtClean="0"/>
          </a:p>
          <a:p>
            <a:endParaRPr lang="en-GB" sz="2300" b="1" dirty="0"/>
          </a:p>
          <a:p>
            <a:endParaRPr lang="en-GB" sz="23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b="1" dirty="0">
                <a:solidFill>
                  <a:schemeClr val="accent6">
                    <a:lumMod val="75000"/>
                  </a:schemeClr>
                </a:solidFill>
              </a:rPr>
              <a:t>Person </a:t>
            </a:r>
            <a:r>
              <a:rPr lang="en-GB" sz="2300" b="1" dirty="0" smtClean="0">
                <a:solidFill>
                  <a:schemeClr val="accent6">
                    <a:lumMod val="75000"/>
                  </a:schemeClr>
                </a:solidFill>
              </a:rPr>
              <a:t>2: </a:t>
            </a:r>
            <a:r>
              <a:rPr lang="en-GB" sz="2300" dirty="0"/>
              <a:t>Act as the </a:t>
            </a:r>
            <a:r>
              <a:rPr lang="en-GB" sz="2300" b="1" dirty="0"/>
              <a:t>health </a:t>
            </a:r>
            <a:r>
              <a:rPr lang="en-GB" sz="2300" b="1" dirty="0" smtClean="0"/>
              <a:t>worker </a:t>
            </a:r>
            <a:r>
              <a:rPr lang="en-GB" sz="2300" dirty="0" smtClean="0"/>
              <a:t>who is applying the principles </a:t>
            </a:r>
            <a:r>
              <a:rPr lang="en-GB" sz="2300" dirty="0"/>
              <a:t>of motivational interviewing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b="1" dirty="0" smtClean="0">
                <a:solidFill>
                  <a:schemeClr val="accent6">
                    <a:lumMod val="75000"/>
                  </a:schemeClr>
                </a:solidFill>
              </a:rPr>
              <a:t>Any other(s): </a:t>
            </a:r>
            <a:r>
              <a:rPr lang="en-GB" sz="2300" b="1" dirty="0"/>
              <a:t>Observers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2236802"/>
            <a:ext cx="8089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/>
              <a:t>5 minutes for role playing, 5 – 10 minutes for discussion </a:t>
            </a:r>
            <a:r>
              <a:rPr lang="en-GB" sz="2000" i="1" dirty="0" smtClean="0"/>
              <a:t>in groups of 2 or more</a:t>
            </a:r>
            <a:endParaRPr lang="en-US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802648"/>
              </p:ext>
            </p:extLst>
          </p:nvPr>
        </p:nvGraphicFramePr>
        <p:xfrm>
          <a:off x="219468" y="3244339"/>
          <a:ext cx="8758339" cy="18761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9585"/>
                <a:gridCol w="2189585"/>
                <a:gridCol w="2342501"/>
                <a:gridCol w="2036668"/>
              </a:tblGrid>
              <a:tr h="18761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Case 1: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Is mildly reluctant to vaccinate themselves because friends advise against vaccines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Case 2: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Is very reluctant to vaccinate the</a:t>
                      </a:r>
                      <a:r>
                        <a:rPr lang="en-GB" baseline="0" dirty="0" smtClean="0"/>
                        <a:t> child </a:t>
                      </a:r>
                      <a:r>
                        <a:rPr lang="en-GB" dirty="0" smtClean="0"/>
                        <a:t>because</a:t>
                      </a:r>
                      <a:r>
                        <a:rPr lang="en-GB" baseline="0" dirty="0" smtClean="0"/>
                        <a:t> m</a:t>
                      </a:r>
                      <a:r>
                        <a:rPr lang="en-GB" dirty="0" smtClean="0"/>
                        <a:t>other-</a:t>
                      </a:r>
                      <a:r>
                        <a:rPr lang="en-GB" baseline="0" dirty="0" smtClean="0"/>
                        <a:t>in- law says no to all vaccines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Case 3: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/>
                        <a:t>Does not want to immunize themselves and their child as </a:t>
                      </a:r>
                      <a:r>
                        <a:rPr lang="en-GB" dirty="0" smtClean="0"/>
                        <a:t>no</a:t>
                      </a:r>
                      <a:r>
                        <a:rPr lang="en-GB" baseline="0" dirty="0" smtClean="0"/>
                        <a:t> one in family has ever been vaccinated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Case 4: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Wants to debate and convince HW that vaccines</a:t>
                      </a:r>
                      <a:r>
                        <a:rPr lang="en-GB" baseline="0" dirty="0" smtClean="0"/>
                        <a:t> are bad 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6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>
            <a:noAutofit/>
          </a:bodyPr>
          <a:lstStyle/>
          <a:p>
            <a:r>
              <a:rPr lang="en-GB" b="1" dirty="0" smtClean="0"/>
              <a:t>Reminders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036961"/>
              </p:ext>
            </p:extLst>
          </p:nvPr>
        </p:nvGraphicFramePr>
        <p:xfrm>
          <a:off x="251520" y="977053"/>
          <a:ext cx="8640960" cy="547628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20480"/>
                <a:gridCol w="4320480"/>
              </a:tblGrid>
              <a:tr h="514486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DO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DON’T</a:t>
                      </a:r>
                      <a:endParaRPr lang="en-US" sz="2800" dirty="0"/>
                    </a:p>
                  </a:txBody>
                  <a:tcPr/>
                </a:tc>
              </a:tr>
              <a:tr h="954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Do</a:t>
                      </a:r>
                      <a:r>
                        <a:rPr lang="en-GB" sz="2400" baseline="0" dirty="0" smtClean="0">
                          <a:effectLst/>
                        </a:rPr>
                        <a:t> t</a:t>
                      </a:r>
                      <a:r>
                        <a:rPr lang="en-GB" sz="2400" dirty="0" smtClean="0">
                          <a:effectLst/>
                        </a:rPr>
                        <a:t>ake </a:t>
                      </a:r>
                      <a:r>
                        <a:rPr lang="en-GB" sz="2400" dirty="0">
                          <a:effectLst/>
                        </a:rPr>
                        <a:t>a </a:t>
                      </a:r>
                      <a:r>
                        <a:rPr lang="en-GB" sz="2400" dirty="0" smtClean="0">
                          <a:effectLst/>
                        </a:rPr>
                        <a:t>guiding style.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Do not take a </a:t>
                      </a:r>
                      <a:r>
                        <a:rPr lang="en-GB" sz="2400" dirty="0" smtClean="0">
                          <a:effectLst/>
                        </a:rPr>
                        <a:t>traditional directive</a:t>
                      </a:r>
                      <a:r>
                        <a:rPr lang="en-GB" sz="2400" baseline="0" dirty="0" smtClean="0">
                          <a:effectLst/>
                        </a:rPr>
                        <a:t> and argumentative</a:t>
                      </a:r>
                      <a:r>
                        <a:rPr lang="en-GB" sz="2400" dirty="0" smtClean="0">
                          <a:effectLst/>
                        </a:rPr>
                        <a:t> style.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30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Do</a:t>
                      </a:r>
                      <a:r>
                        <a:rPr lang="en-GB" sz="2400" baseline="0" dirty="0" smtClean="0">
                          <a:effectLst/>
                        </a:rPr>
                        <a:t> w</a:t>
                      </a:r>
                      <a:r>
                        <a:rPr lang="en-GB" sz="2400" dirty="0" smtClean="0">
                          <a:effectLst/>
                        </a:rPr>
                        <a:t>ork with the parent/patient</a:t>
                      </a:r>
                      <a:r>
                        <a:rPr lang="en-GB" sz="2400" baseline="0" dirty="0" smtClean="0">
                          <a:effectLst/>
                        </a:rPr>
                        <a:t> </a:t>
                      </a:r>
                      <a:r>
                        <a:rPr lang="en-GB" sz="2400" dirty="0" smtClean="0">
                          <a:effectLst/>
                        </a:rPr>
                        <a:t>to establish trust.</a:t>
                      </a:r>
                      <a:r>
                        <a:rPr lang="en-GB" sz="2400" baseline="0" dirty="0" smtClean="0">
                          <a:effectLst/>
                        </a:rPr>
                        <a:t> </a:t>
                      </a:r>
                      <a:endParaRPr lang="en-US" sz="2400" b="1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Do not identify </a:t>
                      </a:r>
                      <a:r>
                        <a:rPr lang="en-GB" sz="2400" dirty="0">
                          <a:effectLst/>
                        </a:rPr>
                        <a:t>and </a:t>
                      </a:r>
                      <a:r>
                        <a:rPr lang="en-GB" sz="2400" dirty="0" smtClean="0">
                          <a:effectLst/>
                        </a:rPr>
                        <a:t>solve</a:t>
                      </a:r>
                      <a:r>
                        <a:rPr lang="en-GB" sz="2400" baseline="0" dirty="0" smtClean="0">
                          <a:effectLst/>
                        </a:rPr>
                        <a:t> the </a:t>
                      </a:r>
                      <a:r>
                        <a:rPr lang="en-GB" sz="2400" dirty="0" smtClean="0">
                          <a:effectLst/>
                        </a:rPr>
                        <a:t>problem </a:t>
                      </a:r>
                      <a:r>
                        <a:rPr lang="en-GB" sz="2400" dirty="0">
                          <a:effectLst/>
                        </a:rPr>
                        <a:t>for </a:t>
                      </a:r>
                      <a:r>
                        <a:rPr lang="en-GB" sz="2400" dirty="0" smtClean="0">
                          <a:effectLst/>
                        </a:rPr>
                        <a:t>the parent/patient.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742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</a:rPr>
                        <a:t>Do explore doubts and interest in vaccination. Think from their perspective. 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Do</a:t>
                      </a:r>
                      <a:r>
                        <a:rPr lang="en-GB" sz="2400" baseline="0" dirty="0" smtClean="0">
                          <a:effectLst/>
                        </a:rPr>
                        <a:t> not argue or debate with the client. Make it known that you are there to listen to their concerns. </a:t>
                      </a:r>
                    </a:p>
                  </a:txBody>
                  <a:tcPr marL="68580" marR="68580" marT="0" marB="0"/>
                </a:tc>
              </a:tr>
              <a:tr h="9542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Do take</a:t>
                      </a:r>
                      <a:r>
                        <a:rPr lang="en-GB" sz="2400" baseline="0" dirty="0" smtClean="0">
                          <a:effectLst/>
                        </a:rPr>
                        <a:t> time to</a:t>
                      </a:r>
                      <a:r>
                        <a:rPr lang="en-GB" sz="2400" dirty="0" smtClean="0">
                          <a:effectLst/>
                        </a:rPr>
                        <a:t> reflect</a:t>
                      </a:r>
                      <a:r>
                        <a:rPr lang="en-GB" sz="2400" baseline="0" dirty="0" smtClean="0">
                          <a:effectLst/>
                        </a:rPr>
                        <a:t> on what the caregiver/patient is saying.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Rush through without</a:t>
                      </a:r>
                      <a:r>
                        <a:rPr lang="en-GB" sz="2400" baseline="0" dirty="0" smtClean="0">
                          <a:effectLst/>
                        </a:rPr>
                        <a:t> listening</a:t>
                      </a:r>
                      <a:endParaRPr lang="en-US" sz="24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9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3933056"/>
            <a:ext cx="8424936" cy="2088232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2600" i="1" dirty="0" smtClean="0">
                <a:solidFill>
                  <a:srgbClr val="0070C0"/>
                </a:solidFill>
              </a:rPr>
              <a:t>What do you think about vaccines?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600" i="1" dirty="0" smtClean="0">
                <a:solidFill>
                  <a:srgbClr val="0070C0"/>
                </a:solidFill>
              </a:rPr>
              <a:t>What is your major concern?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i="1" dirty="0">
                <a:solidFill>
                  <a:srgbClr val="0070C0"/>
                </a:solidFill>
              </a:rPr>
              <a:t>What would it take to move you to a “yes” </a:t>
            </a:r>
            <a:r>
              <a:rPr lang="en-GB" sz="2600" i="1" dirty="0" smtClean="0">
                <a:solidFill>
                  <a:srgbClr val="0070C0"/>
                </a:solidFill>
              </a:rPr>
              <a:t>to vaccinate?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600" i="1" dirty="0" smtClean="0">
                <a:solidFill>
                  <a:srgbClr val="0070C0"/>
                </a:solidFill>
              </a:rPr>
              <a:t>What could make </a:t>
            </a:r>
            <a:r>
              <a:rPr lang="en-GB" sz="2600" i="1" dirty="0">
                <a:solidFill>
                  <a:srgbClr val="0070C0"/>
                </a:solidFill>
              </a:rPr>
              <a:t>it easier for you to get vaccines (on time) for yourself </a:t>
            </a:r>
            <a:r>
              <a:rPr lang="en-GB" sz="2600" i="1" dirty="0" smtClean="0">
                <a:solidFill>
                  <a:srgbClr val="0070C0"/>
                </a:solidFill>
              </a:rPr>
              <a:t>and/or </a:t>
            </a:r>
            <a:r>
              <a:rPr lang="en-GB" sz="2600" i="1" dirty="0">
                <a:solidFill>
                  <a:srgbClr val="0070C0"/>
                </a:solidFill>
              </a:rPr>
              <a:t>your </a:t>
            </a:r>
            <a:r>
              <a:rPr lang="en-GB" sz="2600" i="1" dirty="0" smtClean="0">
                <a:solidFill>
                  <a:srgbClr val="0070C0"/>
                </a:solidFill>
              </a:rPr>
              <a:t>children?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04331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As you apply these skills,</a:t>
            </a:r>
            <a:br>
              <a:rPr lang="en-GB" b="1" dirty="0" smtClean="0"/>
            </a:br>
            <a:r>
              <a:rPr lang="en-GB" b="1" dirty="0" smtClean="0"/>
              <a:t>examples of questions to ask: </a:t>
            </a:r>
            <a:endParaRPr lang="en-US" b="1" dirty="0"/>
          </a:p>
        </p:txBody>
      </p:sp>
      <p:pic>
        <p:nvPicPr>
          <p:cNvPr id="5122" name="Picture 2" descr="Image result for question mar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1792108"/>
            <a:ext cx="2376264" cy="192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2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557808"/>
            <a:ext cx="8784976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When applying these approaches…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000" dirty="0" smtClean="0"/>
          </a:p>
          <a:p>
            <a:pPr marL="0" indent="0" algn="ctr">
              <a:buNone/>
            </a:pPr>
            <a:r>
              <a:rPr lang="en-GB" sz="4000" i="1" dirty="0" smtClean="0"/>
              <a:t>Always ADAPT the communication </a:t>
            </a:r>
          </a:p>
          <a:p>
            <a:pPr marL="0" indent="0" algn="ctr">
              <a:buNone/>
            </a:pPr>
            <a:r>
              <a:rPr lang="en-GB" sz="4000" i="1" dirty="0" smtClean="0"/>
              <a:t>to YOUR setting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GB" dirty="0" smtClean="0"/>
              <a:t>Be sensitive to culture, social norms, religion, level of education,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9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9776"/>
            <a:ext cx="91440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Other opportunities for                          building trust in vaccines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906806"/>
              </p:ext>
            </p:extLst>
          </p:nvPr>
        </p:nvGraphicFramePr>
        <p:xfrm>
          <a:off x="5508104" y="2060848"/>
          <a:ext cx="3528392" cy="306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Slide" r:id="rId4" imgW="4570349" imgH="3427466" progId="PowerPoint.Slide.12">
                  <p:embed/>
                </p:oleObj>
              </mc:Choice>
              <mc:Fallback>
                <p:oleObj name="Slide" r:id="rId4" imgW="4570349" imgH="3427466" progId="PowerPoint.Slide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060848"/>
                        <a:ext cx="3528392" cy="3069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67545" y="1844824"/>
            <a:ext cx="504055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/>
              <a:t>Health </a:t>
            </a:r>
            <a:r>
              <a:rPr lang="en-US" sz="2400" b="1" dirty="0" smtClean="0"/>
              <a:t>workers can build trust in vaccines by being </a:t>
            </a:r>
            <a:r>
              <a:rPr lang="en-US" sz="2400" b="1" dirty="0"/>
              <a:t>transparent and </a:t>
            </a:r>
            <a:r>
              <a:rPr lang="en-US" sz="2400" b="1" dirty="0" smtClean="0"/>
              <a:t>competent: </a:t>
            </a:r>
            <a:endParaRPr lang="en-US" sz="2400" b="1" dirty="0"/>
          </a:p>
          <a:p>
            <a:pPr marL="285750" indent="-285750">
              <a:buFont typeface="Arial" charset="0"/>
              <a:buChar char="•"/>
            </a:pPr>
            <a:r>
              <a:rPr lang="en-US" sz="2200" dirty="0" smtClean="0"/>
              <a:t>Sharing data on diseases that can be prevented by vaccination </a:t>
            </a:r>
            <a:endParaRPr lang="en-US" sz="2200" dirty="0"/>
          </a:p>
          <a:p>
            <a:pPr marL="285750" indent="-285750">
              <a:buFont typeface="Arial" charset="0"/>
              <a:buChar char="•"/>
            </a:pPr>
            <a:r>
              <a:rPr lang="en-US" sz="2200" dirty="0"/>
              <a:t>Sharing </a:t>
            </a:r>
            <a:r>
              <a:rPr lang="en-US" sz="2200" dirty="0" smtClean="0"/>
              <a:t>information on safety and risk</a:t>
            </a:r>
            <a:endParaRPr lang="en-US" sz="2200" dirty="0"/>
          </a:p>
          <a:p>
            <a:pPr marL="285750" indent="-285750">
              <a:buFont typeface="Arial" charset="0"/>
              <a:buChar char="•"/>
            </a:pPr>
            <a:r>
              <a:rPr lang="en-US" sz="2200" dirty="0" smtClean="0"/>
              <a:t>Explaining why vaccines are recommended and when (including schedules and doses)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200" dirty="0"/>
              <a:t>Vaccine </a:t>
            </a:r>
            <a:r>
              <a:rPr lang="en-US" sz="2200" dirty="0" smtClean="0"/>
              <a:t>manufacturing safety standards and national licensing</a:t>
            </a:r>
          </a:p>
          <a:p>
            <a:pPr marL="285750" indent="-285750">
              <a:buFont typeface="Arial" charset="0"/>
              <a:buChar char="•"/>
            </a:pPr>
            <a:r>
              <a:rPr lang="en-GB" sz="2200" dirty="0" smtClean="0"/>
              <a:t>Building trust in national decision-making processes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73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" y="274638"/>
            <a:ext cx="8939336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Emotions matter when building trust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GB" sz="3000" b="1" dirty="0" smtClean="0"/>
              <a:t>Remember to take into account the feelings and concerns of caregivers:</a:t>
            </a:r>
          </a:p>
          <a:p>
            <a:pPr>
              <a:spcBef>
                <a:spcPts val="2400"/>
              </a:spcBef>
            </a:pPr>
            <a:r>
              <a:rPr lang="en-GB" sz="2800" dirty="0"/>
              <a:t>Offer the time, space, and the environment for caregivers to digest information and ask questions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Acknowledge and validate the perceptions of caregivers before advising them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Demonstrate listening, be authentic and show you care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Always tell the truth, even if admitting you do not know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705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Frequently asked questions</a:t>
            </a:r>
            <a:br>
              <a:rPr lang="en-GB" b="1" dirty="0" smtClean="0"/>
            </a:br>
            <a:r>
              <a:rPr lang="en-GB" sz="3100" dirty="0" smtClean="0">
                <a:solidFill>
                  <a:srgbClr val="C00000"/>
                </a:solidFill>
              </a:rPr>
              <a:t>BY HEALTH WORKERS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i="1" dirty="0" smtClean="0"/>
              <a:t>How long should my conversation take with a vaccine hesitant individual?</a:t>
            </a:r>
          </a:p>
          <a:p>
            <a:r>
              <a:rPr lang="en-GB" sz="2600" dirty="0" smtClean="0"/>
              <a:t>Guided conversations should take no more time than usual routine interactions, or perhaps 2-3 minutes longer</a:t>
            </a:r>
          </a:p>
          <a:p>
            <a:r>
              <a:rPr lang="en-GB" sz="2600" dirty="0" smtClean="0"/>
              <a:t>We suggest focusing on </a:t>
            </a:r>
            <a:r>
              <a:rPr lang="en-GB" sz="2600" u="sng" dirty="0" smtClean="0"/>
              <a:t>one concern </a:t>
            </a:r>
            <a:r>
              <a:rPr lang="en-GB" sz="2600" dirty="0" smtClean="0"/>
              <a:t>during your interaction, discussed in a competent and caring manner. </a:t>
            </a:r>
          </a:p>
          <a:p>
            <a:r>
              <a:rPr lang="en-GB" sz="2600" dirty="0" smtClean="0"/>
              <a:t>If more time is needed, ask if the caregiver/patient can wait until after others are vaccinated, or book another visit (if feasible).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08104" y="5723964"/>
            <a:ext cx="2651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i="1" dirty="0">
                <a:solidFill>
                  <a:srgbClr val="FF0000"/>
                </a:solidFill>
              </a:rPr>
              <a:t>More FAQs in Appendix A. 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29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48873"/>
            <a:ext cx="8856984" cy="4468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i="1" u="sng" dirty="0" smtClean="0"/>
              <a:t>SAFETY OF VACCINES</a:t>
            </a:r>
          </a:p>
          <a:p>
            <a:pPr marL="0" indent="0">
              <a:buNone/>
            </a:pPr>
            <a:r>
              <a:rPr lang="en-GB" sz="2400" b="1" i="1" dirty="0" smtClean="0"/>
              <a:t>Can </a:t>
            </a:r>
            <a:r>
              <a:rPr lang="en-GB" sz="2400" b="1" i="1" dirty="0"/>
              <a:t>vaccinations lead to infertility?</a:t>
            </a:r>
          </a:p>
          <a:p>
            <a:pPr marL="0" indent="0">
              <a:buNone/>
            </a:pPr>
            <a:r>
              <a:rPr lang="en-GB" sz="2000" dirty="0"/>
              <a:t>No, vaccinations cannot lead to infertility. In fact, medical experts suggest that some vaccines actually protect fertility indirectly by preventing </a:t>
            </a:r>
            <a:r>
              <a:rPr lang="en-GB" sz="2000" dirty="0" smtClean="0"/>
              <a:t>the need </a:t>
            </a:r>
            <a:r>
              <a:rPr lang="en-GB" sz="2000" dirty="0"/>
              <a:t>for treatment</a:t>
            </a:r>
            <a:r>
              <a:rPr lang="en-GB" sz="2000" dirty="0" smtClean="0"/>
              <a:t>.</a:t>
            </a:r>
            <a:endParaRPr lang="en-GB" sz="2000" dirty="0"/>
          </a:p>
          <a:p>
            <a:pPr marL="0" indent="0">
              <a:buNone/>
            </a:pPr>
            <a:r>
              <a:rPr lang="en-GB" sz="2400" b="1" i="1" dirty="0" smtClean="0"/>
              <a:t>Can </a:t>
            </a:r>
            <a:r>
              <a:rPr lang="en-GB" sz="2400" b="1" i="1" dirty="0"/>
              <a:t>vaccines cause harmful side effects, </a:t>
            </a:r>
            <a:r>
              <a:rPr lang="en-GB" sz="2400" b="1" i="1" dirty="0" smtClean="0"/>
              <a:t>illness </a:t>
            </a:r>
            <a:r>
              <a:rPr lang="en-GB" sz="2400" b="1" i="1" dirty="0"/>
              <a:t>and even death?</a:t>
            </a:r>
          </a:p>
          <a:p>
            <a:pPr marL="0" indent="0">
              <a:buNone/>
            </a:pPr>
            <a:r>
              <a:rPr lang="en-GB" sz="2000" dirty="0"/>
              <a:t>No, vaccines are very safe. Most side effects from vaccines are minor and </a:t>
            </a:r>
            <a:r>
              <a:rPr lang="en-GB" sz="2000" dirty="0" smtClean="0"/>
              <a:t>temporary, </a:t>
            </a:r>
            <a:r>
              <a:rPr lang="en-GB" sz="2000" dirty="0"/>
              <a:t>such </a:t>
            </a:r>
            <a:r>
              <a:rPr lang="en-GB" sz="2000" dirty="0" smtClean="0"/>
              <a:t>as a </a:t>
            </a:r>
            <a:r>
              <a:rPr lang="en-GB" sz="2000" dirty="0"/>
              <a:t>sore arm or mild fever. Serious adverse events or death are VERY rare </a:t>
            </a:r>
            <a:r>
              <a:rPr lang="en-GB" sz="2000" dirty="0" smtClean="0"/>
              <a:t>(e.g. 1 </a:t>
            </a:r>
            <a:r>
              <a:rPr lang="en-GB" sz="2000" dirty="0"/>
              <a:t>per millions of doses) for most vaccines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r>
              <a:rPr lang="en-GB" sz="2400" b="1" i="1" dirty="0" smtClean="0"/>
              <a:t>Can </a:t>
            </a:r>
            <a:r>
              <a:rPr lang="en-GB" sz="2400" b="1" i="1" dirty="0"/>
              <a:t>needles used for immunization cause infection?</a:t>
            </a:r>
          </a:p>
          <a:p>
            <a:pPr marL="0" indent="0">
              <a:buNone/>
            </a:pPr>
            <a:r>
              <a:rPr lang="en-GB" sz="2000" dirty="0" smtClean="0"/>
              <a:t>For every vaccine, we always use one-time or auto-disable </a:t>
            </a:r>
            <a:r>
              <a:rPr lang="en-GB" sz="2000" dirty="0"/>
              <a:t>syringes that cannot be </a:t>
            </a:r>
            <a:r>
              <a:rPr lang="en-GB" sz="2000" dirty="0" smtClean="0"/>
              <a:t>reused, which eliminates the risk of transmitting infections from needles.</a:t>
            </a:r>
            <a:endParaRPr lang="en-GB" sz="2000" dirty="0"/>
          </a:p>
          <a:p>
            <a:pPr marL="0" indent="0">
              <a:buNone/>
            </a:pPr>
            <a:r>
              <a:rPr lang="en-GB" sz="2400" i="1" u="sng" dirty="0" smtClean="0"/>
              <a:t>TIMING OF VACCINES </a:t>
            </a:r>
          </a:p>
          <a:p>
            <a:pPr marL="0" indent="0">
              <a:buNone/>
            </a:pPr>
            <a:r>
              <a:rPr lang="en-GB" sz="2400" b="1" i="1" dirty="0" smtClean="0"/>
              <a:t>Isn’t </a:t>
            </a:r>
            <a:r>
              <a:rPr lang="en-GB" sz="2400" b="1" i="1" dirty="0"/>
              <a:t>giving three needles too many in one visit?</a:t>
            </a:r>
          </a:p>
          <a:p>
            <a:pPr marL="0" indent="0">
              <a:buNone/>
            </a:pPr>
            <a:r>
              <a:rPr lang="en-GB" sz="2000" dirty="0"/>
              <a:t>No, receiving multiple vaccines in one visit is completely safe as you/your child’s immune system is strong enough to handle them.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Frequently asked questions</a:t>
            </a:r>
            <a:br>
              <a:rPr lang="en-GB" b="1" dirty="0" smtClean="0"/>
            </a:br>
            <a:r>
              <a:rPr lang="en-GB" sz="3100" dirty="0" smtClean="0">
                <a:solidFill>
                  <a:srgbClr val="C00000"/>
                </a:solidFill>
              </a:rPr>
              <a:t>BY PATIENTS/CAREGIVERS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80112" y="6456677"/>
            <a:ext cx="2651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i="1" dirty="0">
                <a:solidFill>
                  <a:srgbClr val="FF0000"/>
                </a:solidFill>
              </a:rPr>
              <a:t>More FAQs in Appendix A. 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8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711349"/>
            <a:ext cx="8229600" cy="45259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Conversations that </a:t>
            </a:r>
            <a:r>
              <a:rPr lang="en-GB" sz="2400" b="1" dirty="0" smtClean="0"/>
              <a:t>guide the caregiver/patient to explore</a:t>
            </a:r>
            <a:r>
              <a:rPr lang="en-GB" sz="2400" dirty="0" smtClean="0"/>
              <a:t> their reasons for hesitancy can help increase confidence and trust in vaccines and the vaccination programme. </a:t>
            </a:r>
          </a:p>
          <a:p>
            <a:endParaRPr lang="en-GB" sz="2400" dirty="0" smtClean="0"/>
          </a:p>
          <a:p>
            <a:r>
              <a:rPr lang="en-GB" sz="2400" dirty="0" smtClean="0"/>
              <a:t>The goal of these conversations is to </a:t>
            </a:r>
            <a:r>
              <a:rPr lang="en-GB" sz="2400" b="1" dirty="0" smtClean="0"/>
              <a:t>move someone towards a “yes” for acceptance</a:t>
            </a:r>
            <a:r>
              <a:rPr lang="en-GB" sz="2400" dirty="0" smtClean="0"/>
              <a:t>. It may </a:t>
            </a:r>
            <a:r>
              <a:rPr lang="en-US" sz="2400" dirty="0" smtClean="0"/>
              <a:t>take more than one visit. </a:t>
            </a:r>
          </a:p>
          <a:p>
            <a:endParaRPr lang="en-US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2400" b="1" dirty="0"/>
              <a:t>Adequate training and </a:t>
            </a:r>
            <a:r>
              <a:rPr lang="en-GB" sz="2400" b="1" dirty="0" smtClean="0"/>
              <a:t>practice </a:t>
            </a:r>
            <a:r>
              <a:rPr lang="en-GB" sz="2400" dirty="0" smtClean="0"/>
              <a:t>can </a:t>
            </a:r>
            <a:r>
              <a:rPr lang="en-GB" sz="2400" dirty="0"/>
              <a:t>help lead to positive </a:t>
            </a:r>
            <a:r>
              <a:rPr lang="en-GB" sz="2400" dirty="0" smtClean="0"/>
              <a:t>outcomes. </a:t>
            </a:r>
            <a:endParaRPr lang="en-GB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8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7768"/>
            <a:ext cx="8229600" cy="1143000"/>
          </a:xfrm>
        </p:spPr>
        <p:txBody>
          <a:bodyPr/>
          <a:lstStyle/>
          <a:p>
            <a:r>
              <a:rPr lang="en-GB" b="1" dirty="0" smtClean="0"/>
              <a:t>Learning objectives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23317"/>
            <a:ext cx="8208912" cy="488600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At the end of this training module, the participant will:</a:t>
            </a:r>
          </a:p>
          <a:p>
            <a:pPr lvl="1"/>
            <a:r>
              <a:rPr lang="en-GB" sz="2400" dirty="0" smtClean="0"/>
              <a:t>Understand the key principles on communicating with vaccine hesitant individuals</a:t>
            </a:r>
          </a:p>
          <a:p>
            <a:pPr lvl="1"/>
            <a:r>
              <a:rPr lang="en-GB" sz="2400" dirty="0" smtClean="0"/>
              <a:t>Learn skills to listen and engage in conversations aimed at building trust in vaccines</a:t>
            </a:r>
          </a:p>
          <a:p>
            <a:pPr lvl="1"/>
            <a:r>
              <a:rPr lang="en-GB" sz="2400" dirty="0" smtClean="0"/>
              <a:t>Be able to respond to parental concerns regarding vaccine safety and effectiveness using motivational interviewing strategies</a:t>
            </a:r>
          </a:p>
          <a:p>
            <a:endParaRPr lang="en-GB" sz="2000" dirty="0" smtClean="0"/>
          </a:p>
          <a:p>
            <a:r>
              <a:rPr lang="en-GB" sz="2800" dirty="0" smtClean="0"/>
              <a:t>Duration: 2 hours approximately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4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91D36-A64F-479C-A41C-2DE6FFF6EB79}" type="slidenum">
              <a:rPr lang="en-US" smtClean="0"/>
              <a:t>40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3648" y="509771"/>
            <a:ext cx="9108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Start </a:t>
            </a:r>
            <a:r>
              <a:rPr lang="en-GB" sz="2400" dirty="0" smtClean="0"/>
              <a:t>with a presumptive statement: </a:t>
            </a:r>
            <a:r>
              <a:rPr lang="en-GB" sz="2400" dirty="0" smtClean="0">
                <a:solidFill>
                  <a:srgbClr val="0070C0"/>
                </a:solidFill>
              </a:rPr>
              <a:t>“</a:t>
            </a:r>
            <a:r>
              <a:rPr lang="en-GB" sz="2400" b="1" dirty="0" smtClean="0">
                <a:solidFill>
                  <a:srgbClr val="0070C0"/>
                </a:solidFill>
              </a:rPr>
              <a:t>It’s time for [name]’s vaccines today</a:t>
            </a:r>
            <a:r>
              <a:rPr lang="en-GB" sz="2400" dirty="0" smtClean="0">
                <a:solidFill>
                  <a:srgbClr val="0070C0"/>
                </a:solidFill>
              </a:rPr>
              <a:t>”. </a:t>
            </a:r>
            <a:r>
              <a:rPr lang="en-GB" sz="2400" dirty="0" smtClean="0"/>
              <a:t>If hesitant, follow-up </a:t>
            </a:r>
            <a:r>
              <a:rPr lang="en-GB" sz="2400" dirty="0"/>
              <a:t>with a guided </a:t>
            </a:r>
            <a:r>
              <a:rPr lang="en-GB" sz="2400" dirty="0" smtClean="0"/>
              <a:t>conversation: </a:t>
            </a:r>
            <a:endParaRPr lang="en-GB" sz="2400" dirty="0"/>
          </a:p>
        </p:txBody>
      </p:sp>
      <p:sp>
        <p:nvSpPr>
          <p:cNvPr id="15" name="Rounded Rectangle 4"/>
          <p:cNvSpPr/>
          <p:nvPr/>
        </p:nvSpPr>
        <p:spPr>
          <a:xfrm>
            <a:off x="-3140561" y="4405078"/>
            <a:ext cx="879505" cy="45484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635896" y="522840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endParaRPr lang="en-US" sz="2400" i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9516" y="1451184"/>
            <a:ext cx="8722964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300" b="1" dirty="0" smtClean="0"/>
              <a:t>1. Ask </a:t>
            </a:r>
            <a:r>
              <a:rPr lang="en-GB" sz="2300" b="1" dirty="0"/>
              <a:t>open ended questions </a:t>
            </a:r>
          </a:p>
          <a:p>
            <a:pPr algn="ctr"/>
            <a:r>
              <a:rPr lang="en-GB" i="1" dirty="0">
                <a:solidFill>
                  <a:srgbClr val="0070C0"/>
                </a:solidFill>
              </a:rPr>
              <a:t>“What are your concerns </a:t>
            </a:r>
            <a:r>
              <a:rPr lang="en-GB" i="1" dirty="0" smtClean="0">
                <a:solidFill>
                  <a:srgbClr val="0070C0"/>
                </a:solidFill>
              </a:rPr>
              <a:t>about vaccinating?”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516" y="2189848"/>
            <a:ext cx="8722964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300" b="1" dirty="0" smtClean="0"/>
              <a:t>2. Reflect </a:t>
            </a:r>
            <a:r>
              <a:rPr lang="en-GB" sz="2300" b="1" dirty="0"/>
              <a:t>and respond</a:t>
            </a:r>
          </a:p>
          <a:p>
            <a:r>
              <a:rPr lang="en-GB" i="1" dirty="0">
                <a:solidFill>
                  <a:srgbClr val="0070C0"/>
                </a:solidFill>
              </a:rPr>
              <a:t>Caregiver: “I know vaccinating will help by child but I am afraid.”</a:t>
            </a:r>
          </a:p>
          <a:p>
            <a:r>
              <a:rPr lang="en-GB" i="1" dirty="0">
                <a:solidFill>
                  <a:srgbClr val="0070C0"/>
                </a:solidFill>
              </a:rPr>
              <a:t>HW: “I understand that you want to make the best choice for your child but are nervous..”</a:t>
            </a:r>
          </a:p>
        </p:txBody>
      </p:sp>
      <p:sp>
        <p:nvSpPr>
          <p:cNvPr id="7" name="Rectangle 6"/>
          <p:cNvSpPr/>
          <p:nvPr/>
        </p:nvSpPr>
        <p:spPr>
          <a:xfrm>
            <a:off x="169516" y="3205511"/>
            <a:ext cx="8722964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300" b="1" dirty="0" smtClean="0"/>
              <a:t>3. Affirm </a:t>
            </a:r>
            <a:r>
              <a:rPr lang="en-GB" sz="2300" b="1" dirty="0"/>
              <a:t>strengths and validate concerns</a:t>
            </a:r>
          </a:p>
          <a:p>
            <a:r>
              <a:rPr lang="en-GB" i="1" dirty="0">
                <a:solidFill>
                  <a:srgbClr val="0070C0"/>
                </a:solidFill>
              </a:rPr>
              <a:t>“Its great that you are starting to think about vaccines.”</a:t>
            </a:r>
          </a:p>
          <a:p>
            <a:r>
              <a:rPr lang="en-GB" i="1" dirty="0">
                <a:solidFill>
                  <a:srgbClr val="0070C0"/>
                </a:solidFill>
              </a:rPr>
              <a:t>“The health of your children is important to you.”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516" y="4221174"/>
            <a:ext cx="8722964" cy="12772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300" b="1" dirty="0" smtClean="0"/>
              <a:t>4. Ask-provide-verify</a:t>
            </a:r>
            <a:endParaRPr lang="en-GB" sz="2300" b="1" dirty="0"/>
          </a:p>
          <a:p>
            <a:r>
              <a:rPr lang="en-GB" i="1" dirty="0">
                <a:solidFill>
                  <a:srgbClr val="0070C0"/>
                </a:solidFill>
              </a:rPr>
              <a:t>“So what do you already know about </a:t>
            </a:r>
            <a:r>
              <a:rPr lang="en-GB" i="1" dirty="0" smtClean="0">
                <a:solidFill>
                  <a:srgbClr val="0070C0"/>
                </a:solidFill>
              </a:rPr>
              <a:t>vaccines?”</a:t>
            </a:r>
            <a:endParaRPr lang="en-GB" i="1" dirty="0">
              <a:solidFill>
                <a:srgbClr val="0070C0"/>
              </a:solidFill>
            </a:endParaRPr>
          </a:p>
          <a:p>
            <a:r>
              <a:rPr lang="en-GB" i="1" dirty="0" smtClean="0">
                <a:solidFill>
                  <a:srgbClr val="0070C0"/>
                </a:solidFill>
              </a:rPr>
              <a:t>“Could I provide </a:t>
            </a:r>
            <a:r>
              <a:rPr lang="en-GB" i="1" dirty="0">
                <a:solidFill>
                  <a:srgbClr val="0070C0"/>
                </a:solidFill>
              </a:rPr>
              <a:t>you with some </a:t>
            </a:r>
            <a:r>
              <a:rPr lang="en-GB" i="1" dirty="0" smtClean="0">
                <a:solidFill>
                  <a:srgbClr val="0070C0"/>
                </a:solidFill>
              </a:rPr>
              <a:t>information based on what you just shared?”</a:t>
            </a:r>
            <a:endParaRPr lang="en-GB" i="1" dirty="0">
              <a:solidFill>
                <a:srgbClr val="0070C0"/>
              </a:solidFill>
            </a:endParaRPr>
          </a:p>
          <a:p>
            <a:r>
              <a:rPr lang="en-GB" i="1" dirty="0" smtClean="0">
                <a:solidFill>
                  <a:srgbClr val="0070C0"/>
                </a:solidFill>
              </a:rPr>
              <a:t>“Given our discussion, </a:t>
            </a:r>
            <a:r>
              <a:rPr lang="en-GB" i="1" dirty="0">
                <a:solidFill>
                  <a:srgbClr val="0070C0"/>
                </a:solidFill>
              </a:rPr>
              <a:t>how do you view </a:t>
            </a:r>
            <a:r>
              <a:rPr lang="en-GB" i="1" dirty="0" smtClean="0">
                <a:solidFill>
                  <a:srgbClr val="0070C0"/>
                </a:solidFill>
              </a:rPr>
              <a:t>things now?”</a:t>
            </a:r>
            <a:endParaRPr lang="en-GB" i="1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9516" y="5453062"/>
            <a:ext cx="8722964" cy="10002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300" b="1" dirty="0" smtClean="0"/>
              <a:t>5. Summarize and describe action</a:t>
            </a:r>
            <a:endParaRPr lang="en-GB" sz="2300" b="1" dirty="0"/>
          </a:p>
          <a:p>
            <a:r>
              <a:rPr lang="en-GB" i="1" dirty="0">
                <a:solidFill>
                  <a:srgbClr val="0070C0"/>
                </a:solidFill>
              </a:rPr>
              <a:t>“What that means to you is</a:t>
            </a:r>
            <a:r>
              <a:rPr lang="en-GB" i="1" dirty="0" smtClean="0">
                <a:solidFill>
                  <a:srgbClr val="0070C0"/>
                </a:solidFill>
              </a:rPr>
              <a:t>…”</a:t>
            </a:r>
          </a:p>
          <a:p>
            <a:r>
              <a:rPr lang="en-GB" i="1" dirty="0" smtClean="0">
                <a:solidFill>
                  <a:srgbClr val="0070C0"/>
                </a:solidFill>
              </a:rPr>
              <a:t>“Could I schedule a follow up appointment soon with our [</a:t>
            </a:r>
            <a:r>
              <a:rPr lang="en-US" i="1" dirty="0" smtClean="0">
                <a:solidFill>
                  <a:srgbClr val="0070C0"/>
                </a:solidFill>
              </a:rPr>
              <a:t>doctor/pediatrician/expert</a:t>
            </a:r>
            <a:r>
              <a:rPr lang="en-GB" i="1" dirty="0" smtClean="0">
                <a:solidFill>
                  <a:srgbClr val="0070C0"/>
                </a:solidFill>
              </a:rPr>
              <a:t>]?”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496" y="15007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rgbClr val="C00000"/>
                </a:solidFill>
              </a:rPr>
              <a:t>STEP-BY-STEP SUMMARY OVERVIEW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17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en-GB" dirty="0" smtClean="0"/>
              <a:t>Thank you for your attention!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900" b="1" dirty="0" smtClean="0"/>
              <a:t>Appendix A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4000" b="1" dirty="0" smtClean="0"/>
              <a:t>COMMONLY ASKED QUESTIONS BY VACCINE HESITANT INDIVIDUALS 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2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76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800" b="1" i="1" dirty="0" smtClean="0"/>
              <a:t>“Won’t breast feeding protect babies from infection?”</a:t>
            </a:r>
          </a:p>
          <a:p>
            <a:pPr marL="0" indent="0">
              <a:buNone/>
            </a:pPr>
            <a:r>
              <a:rPr lang="en-GB" sz="2800" dirty="0" smtClean="0"/>
              <a:t>Yes, breast </a:t>
            </a:r>
            <a:r>
              <a:rPr lang="en-GB" sz="2800" dirty="0"/>
              <a:t>milk </a:t>
            </a:r>
            <a:r>
              <a:rPr lang="en-GB" sz="2800" dirty="0" smtClean="0"/>
              <a:t>will give </a:t>
            </a:r>
            <a:r>
              <a:rPr lang="en-GB" sz="2800" dirty="0"/>
              <a:t>some protection against some infection, but it does not have </a:t>
            </a:r>
            <a:r>
              <a:rPr lang="en-GB" sz="2800" dirty="0" smtClean="0"/>
              <a:t>the direct </a:t>
            </a:r>
            <a:r>
              <a:rPr lang="en-GB" sz="2800" dirty="0"/>
              <a:t>ability to prevent infection like vaccines. Vaccines are very </a:t>
            </a:r>
            <a:r>
              <a:rPr lang="en-GB" sz="2800" dirty="0" smtClean="0"/>
              <a:t>specific </a:t>
            </a:r>
            <a:r>
              <a:rPr lang="en-GB" sz="2800" dirty="0"/>
              <a:t>to the given infection and </a:t>
            </a:r>
            <a:r>
              <a:rPr lang="en-GB" sz="2800" dirty="0" smtClean="0"/>
              <a:t>their prevention </a:t>
            </a:r>
            <a:r>
              <a:rPr lang="en-GB" sz="2800" dirty="0"/>
              <a:t>capacity is very </a:t>
            </a:r>
            <a:r>
              <a:rPr lang="en-GB" sz="2800" dirty="0" smtClean="0"/>
              <a:t>high. </a:t>
            </a:r>
          </a:p>
          <a:p>
            <a:pPr marL="0" indent="0">
              <a:buNone/>
            </a:pPr>
            <a:endParaRPr lang="en-GB" sz="2800" b="1" dirty="0"/>
          </a:p>
          <a:p>
            <a:pPr marL="0" indent="0">
              <a:buNone/>
            </a:pPr>
            <a:r>
              <a:rPr lang="en-GB" sz="2800" b="1" i="1" dirty="0"/>
              <a:t>“Can vaccines cause the infection they are supposed to prevent?”</a:t>
            </a:r>
          </a:p>
          <a:p>
            <a:pPr marL="0" indent="0">
              <a:buNone/>
            </a:pPr>
            <a:r>
              <a:rPr lang="en-GB" sz="2800" dirty="0"/>
              <a:t>Inactivated vaccines do not have live germs and cannot cause infections</a:t>
            </a:r>
            <a:r>
              <a:rPr lang="en-GB" sz="2800" dirty="0" smtClean="0"/>
              <a:t>. Live </a:t>
            </a:r>
            <a:r>
              <a:rPr lang="en-GB" sz="2800" dirty="0"/>
              <a:t>vaccines have weakened germs that are unable to cause disease in healthy people. Rarely a mild form of infection may occur. </a:t>
            </a:r>
          </a:p>
          <a:p>
            <a:pPr marL="0" indent="0">
              <a:buNone/>
            </a:pPr>
            <a:r>
              <a:rPr lang="en-GB" sz="2800" b="1" dirty="0" smtClean="0"/>
              <a:t> </a:t>
            </a:r>
            <a:endParaRPr lang="en-US" sz="28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528" y="404664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i="1" dirty="0" smtClean="0"/>
              <a:t>“Is protection from natural infection more effective protection?”</a:t>
            </a:r>
          </a:p>
          <a:p>
            <a:pPr marL="0" indent="0">
              <a:buNone/>
            </a:pPr>
            <a:r>
              <a:rPr lang="en-GB" sz="2800" dirty="0" smtClean="0"/>
              <a:t>Natural infection comes with the risks of serious complications related to that infection. With vaccines, the immune system is stimulated to develop protection without infection, hence it is more effective. </a:t>
            </a:r>
          </a:p>
          <a:p>
            <a:pPr marL="0" indent="0">
              <a:buNone/>
            </a:pPr>
            <a:endParaRPr lang="en-GB" sz="2800" b="1" dirty="0" smtClean="0"/>
          </a:p>
          <a:p>
            <a:pPr marL="0" indent="0">
              <a:buNone/>
            </a:pPr>
            <a:r>
              <a:rPr lang="en-GB" sz="2800" b="1" i="1" dirty="0" smtClean="0"/>
              <a:t>“Shouldn’t vaccines be delayed until children are older and there is less risk of side effects?”</a:t>
            </a:r>
          </a:p>
          <a:p>
            <a:pPr marL="0" indent="0">
              <a:buNone/>
            </a:pPr>
            <a:r>
              <a:rPr lang="en-GB" sz="2800" dirty="0" smtClean="0"/>
              <a:t>There is no evidence that side effects are more common in infants/babies than older children. </a:t>
            </a:r>
            <a:r>
              <a:rPr lang="en-GB" sz="2800" dirty="0"/>
              <a:t>Delaying vaccines leaves young children at risk of the disease and its </a:t>
            </a:r>
            <a:r>
              <a:rPr lang="en-GB" sz="2800" dirty="0" smtClean="0"/>
              <a:t>complications.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03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732264" y="1881414"/>
            <a:ext cx="5832648" cy="1800200"/>
          </a:xfrm>
          <a:prstGeom prst="rect">
            <a:avLst/>
          </a:prstGeom>
          <a:pattFill prst="pct10">
            <a:fgClr>
              <a:srgbClr val="C00000"/>
            </a:fgClr>
            <a:bgClr>
              <a:schemeClr val="bg1"/>
            </a:bgClr>
          </a:pattFill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788" y="557808"/>
            <a:ext cx="8229600" cy="1143000"/>
          </a:xfrm>
        </p:spPr>
        <p:txBody>
          <a:bodyPr>
            <a:noAutofit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What is vaccine hesitancy?</a:t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365104"/>
            <a:ext cx="8376250" cy="208823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GB" sz="2600" b="1" dirty="0" smtClean="0"/>
              <a:t>A delay in acceptance </a:t>
            </a:r>
            <a:r>
              <a:rPr lang="en-GB" sz="2600" dirty="0" smtClean="0"/>
              <a:t>or </a:t>
            </a:r>
            <a:r>
              <a:rPr lang="en-GB" sz="2600" b="1" dirty="0" smtClean="0"/>
              <a:t>refusal of vaccines, </a:t>
            </a:r>
            <a:r>
              <a:rPr lang="en-GB" sz="2600" dirty="0" smtClean="0"/>
              <a:t>despite availability of vaccination services</a:t>
            </a:r>
          </a:p>
          <a:p>
            <a:pPr>
              <a:buFontTx/>
              <a:buChar char="-"/>
            </a:pPr>
            <a:r>
              <a:rPr lang="en-GB" sz="2600" b="1" dirty="0" smtClean="0"/>
              <a:t>Complex and context </a:t>
            </a:r>
            <a:r>
              <a:rPr lang="en-GB" sz="2600" dirty="0" smtClean="0"/>
              <a:t>specific, varying across time, place and vaccine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20096" y="1566083"/>
            <a:ext cx="8600376" cy="2448273"/>
            <a:chOff x="179512" y="737405"/>
            <a:chExt cx="8600376" cy="2448273"/>
          </a:xfrm>
        </p:grpSpPr>
        <p:sp>
          <p:nvSpPr>
            <p:cNvPr id="27" name="Rectangle 26"/>
            <p:cNvSpPr/>
            <p:nvPr/>
          </p:nvSpPr>
          <p:spPr>
            <a:xfrm>
              <a:off x="1665288" y="1259785"/>
              <a:ext cx="1292820" cy="151256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6075638" y="1181540"/>
              <a:ext cx="1448690" cy="1539938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7527649" y="1359059"/>
              <a:ext cx="1208335" cy="1071607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FF0000"/>
                </a:solidFill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79512" y="737405"/>
              <a:ext cx="8600376" cy="2448273"/>
              <a:chOff x="220561" y="2733997"/>
              <a:chExt cx="8600376" cy="153709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323528" y="2733997"/>
                <a:ext cx="1409201" cy="153709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20561" y="3199819"/>
                <a:ext cx="1512168" cy="521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 smtClean="0"/>
                  <a:t>ACCEPT ALL</a:t>
                </a:r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1570711" y="3061961"/>
                <a:ext cx="7250226" cy="949628"/>
                <a:chOff x="1570711" y="3061961"/>
                <a:chExt cx="7250226" cy="949628"/>
              </a:xfrm>
            </p:grpSpPr>
            <p:sp>
              <p:nvSpPr>
                <p:cNvPr id="34" name="Isosceles Triangle 33"/>
                <p:cNvSpPr/>
                <p:nvPr/>
              </p:nvSpPr>
              <p:spPr>
                <a:xfrm rot="5400000">
                  <a:off x="4083108" y="1978009"/>
                  <a:ext cx="949628" cy="3117532"/>
                </a:xfrm>
                <a:prstGeom prst="triangle">
                  <a:avLst>
                    <a:gd name="adj" fmla="val 50836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2976234" y="3174570"/>
                  <a:ext cx="2848011" cy="753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400" b="1" dirty="0" smtClean="0"/>
                    <a:t>ACCEPT SOME, DELAY AND REFUSE SOME </a:t>
                  </a:r>
                  <a:endParaRPr lang="en-US" sz="2400" b="1" dirty="0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570711" y="3083880"/>
                  <a:ext cx="1623504" cy="753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400" b="1" dirty="0" smtClean="0"/>
                    <a:t>ACCEPT BUT UNSURE</a:t>
                  </a:r>
                  <a:endParaRPr lang="en-US" sz="2400" b="1" dirty="0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7524793" y="3235381"/>
                  <a:ext cx="1296144" cy="5217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400" b="1" dirty="0" smtClean="0"/>
                    <a:t>REFUSE </a:t>
                  </a:r>
                </a:p>
                <a:p>
                  <a:pPr algn="ctr"/>
                  <a:r>
                    <a:rPr lang="en-GB" sz="2400" b="1" dirty="0" smtClean="0"/>
                    <a:t>ALL</a:t>
                  </a:r>
                  <a:endParaRPr lang="en-US" sz="2400" b="1" dirty="0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6087489" y="3096074"/>
                  <a:ext cx="1477888" cy="7535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400" b="1" dirty="0" smtClean="0"/>
                    <a:t>REFUSE BUT UNSURE</a:t>
                  </a:r>
                  <a:endParaRPr lang="en-US" sz="2400" b="1" dirty="0"/>
                </a:p>
              </p:txBody>
            </p:sp>
          </p:grp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20496" y="1484784"/>
            <a:ext cx="226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kern="1700" spc="320" dirty="0" smtClean="0">
                <a:solidFill>
                  <a:srgbClr val="FF0000"/>
                </a:solidFill>
              </a:rPr>
              <a:t>HESITANCY</a:t>
            </a:r>
            <a:endParaRPr lang="en-US" sz="2000" b="1" i="1" kern="1700" spc="32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2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38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Factors contributing to vaccine </a:t>
            </a:r>
            <a:r>
              <a:rPr lang="en-GB" b="1" dirty="0" smtClean="0"/>
              <a:t>hesitancy</a:t>
            </a:r>
            <a:endParaRPr lang="en-US" sz="31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285073" y="980728"/>
            <a:ext cx="6667729" cy="5733255"/>
            <a:chOff x="1428937" y="764704"/>
            <a:chExt cx="6913815" cy="6169831"/>
          </a:xfrm>
        </p:grpSpPr>
        <p:grpSp>
          <p:nvGrpSpPr>
            <p:cNvPr id="11" name="Group 10"/>
            <p:cNvGrpSpPr/>
            <p:nvPr/>
          </p:nvGrpSpPr>
          <p:grpSpPr>
            <a:xfrm>
              <a:off x="2797089" y="764704"/>
              <a:ext cx="3744416" cy="3816424"/>
              <a:chOff x="42192" y="764704"/>
              <a:chExt cx="3744416" cy="3816424"/>
            </a:xfrm>
            <a:solidFill>
              <a:srgbClr val="FF0066">
                <a:alpha val="21000"/>
              </a:srgbClr>
            </a:solidFill>
          </p:grpSpPr>
          <p:sp>
            <p:nvSpPr>
              <p:cNvPr id="5" name="Oval 4"/>
              <p:cNvSpPr/>
              <p:nvPr/>
            </p:nvSpPr>
            <p:spPr>
              <a:xfrm>
                <a:off x="42192" y="764704"/>
                <a:ext cx="3744416" cy="3816424"/>
              </a:xfrm>
              <a:prstGeom prst="ellipse">
                <a:avLst/>
              </a:prstGeom>
              <a:grpFill/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27304" y="919687"/>
                <a:ext cx="3602494" cy="2815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 smtClean="0"/>
                  <a:t>Complacency</a:t>
                </a:r>
              </a:p>
              <a:p>
                <a:pPr lvl="0" algn="ctr"/>
                <a:r>
                  <a:rPr lang="en-GB" sz="2000" dirty="0" smtClean="0"/>
                  <a:t>Low perceived risk of      vaccine-preventable diseases, and vaccination not deemed necessary. Other life/health issues are a greater priority </a:t>
                </a:r>
                <a:endParaRPr lang="en-GB" sz="2000" dirty="0"/>
              </a:p>
              <a:p>
                <a:endParaRPr lang="en-GB" sz="2000" b="1" dirty="0" smtClean="0"/>
              </a:p>
              <a:p>
                <a:endParaRPr lang="en-US" sz="20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598336" y="3018915"/>
              <a:ext cx="3744416" cy="3816424"/>
              <a:chOff x="7303266" y="1175401"/>
              <a:chExt cx="3744416" cy="3816424"/>
            </a:xfrm>
            <a:solidFill>
              <a:srgbClr val="001EFE">
                <a:alpha val="14000"/>
              </a:srgbClr>
            </a:solidFill>
          </p:grpSpPr>
          <p:sp>
            <p:nvSpPr>
              <p:cNvPr id="7" name="Oval 6"/>
              <p:cNvSpPr/>
              <p:nvPr/>
            </p:nvSpPr>
            <p:spPr>
              <a:xfrm>
                <a:off x="7303266" y="1175401"/>
                <a:ext cx="3744416" cy="3816424"/>
              </a:xfrm>
              <a:prstGeom prst="ellipse">
                <a:avLst/>
              </a:prstGeom>
              <a:grpFill/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8214094" y="2171446"/>
                <a:ext cx="2762628" cy="248409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en-GB" sz="2400" b="1" dirty="0" smtClean="0">
                    <a:solidFill>
                      <a:schemeClr val="tx1"/>
                    </a:solidFill>
                  </a:rPr>
                  <a:t>Convenience</a:t>
                </a:r>
              </a:p>
              <a:p>
                <a:pPr algn="ctr">
                  <a:defRPr/>
                </a:pPr>
                <a:r>
                  <a:rPr lang="en-GB" sz="2000" dirty="0" smtClean="0">
                    <a:solidFill>
                      <a:schemeClr val="tx1"/>
                    </a:solidFill>
                  </a:rPr>
                  <a:t>Barriers related to geographic accessibility, availability</a:t>
                </a:r>
                <a:r>
                  <a:rPr lang="en-GB" sz="2000" dirty="0">
                    <a:solidFill>
                      <a:schemeClr val="tx1"/>
                    </a:solidFill>
                  </a:rPr>
                  <a:t>, affordability, </a:t>
                </a:r>
                <a:r>
                  <a:rPr lang="en-GB" sz="2000" dirty="0" smtClean="0">
                    <a:solidFill>
                      <a:schemeClr val="tx1"/>
                    </a:solidFill>
                  </a:rPr>
                  <a:t>and acceptability of  services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428937" y="3118111"/>
              <a:ext cx="3744416" cy="3816424"/>
              <a:chOff x="5101345" y="998228"/>
              <a:chExt cx="3744416" cy="3816424"/>
            </a:xfrm>
            <a:solidFill>
              <a:srgbClr val="00B050">
                <a:alpha val="23922"/>
              </a:srgbClr>
            </a:solidFill>
          </p:grpSpPr>
          <p:sp>
            <p:nvSpPr>
              <p:cNvPr id="6" name="Oval 5"/>
              <p:cNvSpPr/>
              <p:nvPr/>
            </p:nvSpPr>
            <p:spPr>
              <a:xfrm>
                <a:off x="5101345" y="998228"/>
                <a:ext cx="3744416" cy="3816424"/>
              </a:xfrm>
              <a:prstGeom prst="ellipse">
                <a:avLst/>
              </a:prstGeom>
              <a:solidFill>
                <a:srgbClr val="33CC33">
                  <a:alpha val="52941"/>
                </a:srgbClr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250619" y="2170047"/>
                <a:ext cx="2736304" cy="18216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en-GB" sz="2400" b="1" dirty="0" smtClean="0">
                    <a:solidFill>
                      <a:schemeClr val="tx1"/>
                    </a:solidFill>
                  </a:rPr>
                  <a:t>Confidence</a:t>
                </a:r>
              </a:p>
              <a:p>
                <a:pPr algn="ctr">
                  <a:defRPr/>
                </a:pPr>
                <a:r>
                  <a:rPr lang="en-GB" sz="2000" dirty="0" smtClean="0">
                    <a:solidFill>
                      <a:schemeClr val="tx1"/>
                    </a:solidFill>
                  </a:rPr>
                  <a:t>Low levels of trust in </a:t>
                </a:r>
                <a:r>
                  <a:rPr lang="en-GB" sz="2000" dirty="0">
                    <a:solidFill>
                      <a:schemeClr val="tx1"/>
                    </a:solidFill>
                  </a:rPr>
                  <a:t>vaccines, </a:t>
                </a:r>
                <a:r>
                  <a:rPr lang="en-GB" sz="2000" dirty="0" smtClean="0">
                    <a:solidFill>
                      <a:schemeClr val="tx1"/>
                    </a:solidFill>
                  </a:rPr>
                  <a:t>in the </a:t>
                </a:r>
                <a:r>
                  <a:rPr lang="en-GB" sz="2000" dirty="0">
                    <a:solidFill>
                      <a:schemeClr val="tx1"/>
                    </a:solidFill>
                  </a:rPr>
                  <a:t>delivery </a:t>
                </a:r>
                <a:r>
                  <a:rPr lang="en-GB" sz="2000" dirty="0" smtClean="0">
                    <a:solidFill>
                      <a:schemeClr val="tx1"/>
                    </a:solidFill>
                  </a:rPr>
                  <a:t>system, </a:t>
                </a:r>
                <a:r>
                  <a:rPr lang="en-GB" sz="2000" dirty="0">
                    <a:solidFill>
                      <a:schemeClr val="tx1"/>
                    </a:solidFill>
                  </a:rPr>
                  <a:t>and in </a:t>
                </a:r>
                <a:r>
                  <a:rPr lang="en-GB" sz="2000" dirty="0" smtClean="0">
                    <a:solidFill>
                      <a:schemeClr val="tx1"/>
                    </a:solidFill>
                  </a:rPr>
                  <a:t>health authorities</a:t>
                </a:r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6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9776"/>
            <a:ext cx="8229600" cy="1143000"/>
          </a:xfrm>
        </p:spPr>
        <p:txBody>
          <a:bodyPr>
            <a:noAutofit/>
          </a:bodyPr>
          <a:lstStyle/>
          <a:p>
            <a:r>
              <a:rPr lang="en-GB" b="1" dirty="0" smtClean="0"/>
              <a:t>What factors influence decisions about vaccination?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642915"/>
              </p:ext>
            </p:extLst>
          </p:nvPr>
        </p:nvGraphicFramePr>
        <p:xfrm>
          <a:off x="467544" y="1844824"/>
          <a:ext cx="8352928" cy="435631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376264"/>
                <a:gridCol w="2808312"/>
                <a:gridCol w="3168352"/>
              </a:tblGrid>
              <a:tr h="12241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Contextual</a:t>
                      </a:r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Individual and group influences</a:t>
                      </a:r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 smtClean="0"/>
                        <a:t>Vaccine/vaccination -specific issues </a:t>
                      </a:r>
                      <a:endParaRPr lang="en-US" sz="2800" dirty="0" smtClean="0"/>
                    </a:p>
                    <a:p>
                      <a:endParaRPr lang="en-US" sz="2800" dirty="0"/>
                    </a:p>
                  </a:txBody>
                  <a:tcPr/>
                </a:tc>
              </a:tr>
              <a:tr h="2984713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Media and</a:t>
                      </a:r>
                      <a:r>
                        <a:rPr lang="en-GB" sz="2000" baseline="0" dirty="0" smtClean="0"/>
                        <a:t> p</a:t>
                      </a:r>
                      <a:r>
                        <a:rPr lang="en-GB" sz="2000" dirty="0" smtClean="0"/>
                        <a:t>ublic communication</a:t>
                      </a:r>
                      <a:endParaRPr lang="en-US" sz="200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Local politics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Religion, culture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Accessibility of services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Trust in authorities</a:t>
                      </a:r>
                      <a:endParaRPr lang="en-US" sz="20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Beliefs</a:t>
                      </a:r>
                      <a:r>
                        <a:rPr lang="en-GB" sz="2000" baseline="0" dirty="0" smtClean="0"/>
                        <a:t> and</a:t>
                      </a:r>
                      <a:r>
                        <a:rPr lang="en-GB" sz="2000" dirty="0" smtClean="0"/>
                        <a:t> attitudes about health and disease prevention</a:t>
                      </a:r>
                      <a:endParaRPr lang="en-US" sz="200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Knowledge and awareness</a:t>
                      </a:r>
                      <a:endParaRPr lang="en-US" sz="200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Poor quality health service experience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Mode of administration </a:t>
                      </a:r>
                      <a:endParaRPr lang="en-US" sz="200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Source of the vaccine</a:t>
                      </a:r>
                      <a:endParaRPr lang="en-US" sz="200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Vaccination schedule</a:t>
                      </a:r>
                      <a:endParaRPr lang="en-US" sz="200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Any costs</a:t>
                      </a:r>
                      <a:r>
                        <a:rPr lang="en-GB" sz="2000" baseline="0" dirty="0" smtClean="0"/>
                        <a:t> associated with vaccination</a:t>
                      </a:r>
                      <a:endParaRPr lang="en-US" sz="200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/>
                        <a:t>Knowledge/attitudes of healthcare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dirty="0" smtClean="0"/>
                        <a:t>professionals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8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800" y="44624"/>
            <a:ext cx="8856984" cy="1143000"/>
          </a:xfrm>
        </p:spPr>
        <p:txBody>
          <a:bodyPr>
            <a:noAutofit/>
          </a:bodyPr>
          <a:lstStyle/>
          <a:p>
            <a:r>
              <a:rPr lang="en-GB" b="1" dirty="0" smtClean="0"/>
              <a:t>How is hesitancy expressed?</a:t>
            </a:r>
            <a:endParaRPr lang="en-US" b="1" dirty="0"/>
          </a:p>
        </p:txBody>
      </p:sp>
      <p:pic>
        <p:nvPicPr>
          <p:cNvPr id="2050" name="Picture 2" descr="Image result for individual silhouet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3645024"/>
            <a:ext cx="4343128" cy="347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060837" y="4293096"/>
            <a:ext cx="2616617" cy="1886468"/>
            <a:chOff x="5835019" y="3851837"/>
            <a:chExt cx="2616617" cy="1886468"/>
          </a:xfrm>
        </p:grpSpPr>
        <p:sp>
          <p:nvSpPr>
            <p:cNvPr id="5" name="Oval Callout 4"/>
            <p:cNvSpPr/>
            <p:nvPr/>
          </p:nvSpPr>
          <p:spPr>
            <a:xfrm rot="1068722">
              <a:off x="5835019" y="3851837"/>
              <a:ext cx="2616617" cy="1886468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 rot="1246743">
              <a:off x="5896073" y="4248323"/>
              <a:ext cx="249450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i="1" dirty="0" smtClean="0"/>
                <a:t>Are vaccines safe?</a:t>
              </a:r>
              <a:endParaRPr lang="en-US" sz="3200" i="1" dirty="0"/>
            </a:p>
          </p:txBody>
        </p:sp>
      </p:grpSp>
      <p:grpSp>
        <p:nvGrpSpPr>
          <p:cNvPr id="17" name="Group 16"/>
          <p:cNvGrpSpPr/>
          <p:nvPr/>
        </p:nvGrpSpPr>
        <p:grpSpPr>
          <a:xfrm rot="20652870">
            <a:off x="1280620" y="1197027"/>
            <a:ext cx="3832520" cy="2376264"/>
            <a:chOff x="1233784" y="830337"/>
            <a:chExt cx="3528392" cy="2376264"/>
          </a:xfrm>
        </p:grpSpPr>
        <p:sp>
          <p:nvSpPr>
            <p:cNvPr id="8" name="Oval Callout 7"/>
            <p:cNvSpPr/>
            <p:nvPr/>
          </p:nvSpPr>
          <p:spPr>
            <a:xfrm>
              <a:off x="1233784" y="830337"/>
              <a:ext cx="3528392" cy="2376264"/>
            </a:xfrm>
            <a:prstGeom prst="wedgeEllipseCallout">
              <a:avLst>
                <a:gd name="adj1" fmla="val 15626"/>
                <a:gd name="adj2" fmla="val 7336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11086" y="1703354"/>
              <a:ext cx="301301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200" i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 rot="968254">
            <a:off x="5022897" y="1695182"/>
            <a:ext cx="3528392" cy="2376264"/>
            <a:chOff x="4489123" y="1061157"/>
            <a:chExt cx="3528392" cy="2376264"/>
          </a:xfrm>
        </p:grpSpPr>
        <p:sp>
          <p:nvSpPr>
            <p:cNvPr id="13" name="Oval Callout 12"/>
            <p:cNvSpPr/>
            <p:nvPr/>
          </p:nvSpPr>
          <p:spPr>
            <a:xfrm>
              <a:off x="4489123" y="1061157"/>
              <a:ext cx="3528392" cy="2376264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27340" y="1218237"/>
              <a:ext cx="3013012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i="1" dirty="0" smtClean="0"/>
                <a:t>Why are vaccines necessary for everyone?</a:t>
              </a:r>
              <a:endParaRPr lang="en-US" sz="3200" i="1" dirty="0"/>
            </a:p>
          </p:txBody>
        </p:sp>
      </p:grpSp>
      <p:grpSp>
        <p:nvGrpSpPr>
          <p:cNvPr id="16" name="Group 15"/>
          <p:cNvGrpSpPr/>
          <p:nvPr/>
        </p:nvGrpSpPr>
        <p:grpSpPr>
          <a:xfrm rot="20122709">
            <a:off x="-54767" y="3841150"/>
            <a:ext cx="3708917" cy="2450151"/>
            <a:chOff x="-180528" y="3712869"/>
            <a:chExt cx="3744416" cy="2592288"/>
          </a:xfrm>
        </p:grpSpPr>
        <p:sp>
          <p:nvSpPr>
            <p:cNvPr id="9" name="Oval Callout 8"/>
            <p:cNvSpPr/>
            <p:nvPr/>
          </p:nvSpPr>
          <p:spPr>
            <a:xfrm>
              <a:off x="-180528" y="3712869"/>
              <a:ext cx="3744416" cy="2592288"/>
            </a:xfrm>
            <a:prstGeom prst="wedgeEllipseCallout">
              <a:avLst>
                <a:gd name="adj1" fmla="val 29052"/>
                <a:gd name="adj2" fmla="val 6049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227" y="4052334"/>
              <a:ext cx="3312368" cy="2181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i="1" dirty="0" smtClean="0"/>
                <a:t>What are the risks in providing vaccines to my child?</a:t>
              </a:r>
              <a:endParaRPr lang="en-US" sz="3200" i="1" dirty="0"/>
            </a:p>
          </p:txBody>
        </p:sp>
      </p:grpSp>
      <p:sp>
        <p:nvSpPr>
          <p:cNvPr id="18" name="TextBox 17"/>
          <p:cNvSpPr txBox="1"/>
          <p:nvPr/>
        </p:nvSpPr>
        <p:spPr>
          <a:xfrm rot="20255527">
            <a:off x="1702511" y="1437425"/>
            <a:ext cx="29477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/>
              <a:t>Is my child going to get sick after getting a vaccine?</a:t>
            </a:r>
            <a:endParaRPr lang="en-US" sz="32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4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discussio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0223"/>
            <a:ext cx="8388424" cy="3423847"/>
          </a:xfrm>
          <a:prstGeom prst="rect">
            <a:avLst/>
          </a:prstGeom>
          <a:noFill/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/>
            </a:outerShdw>
            <a:reflection stA="1000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99" y="3442575"/>
            <a:ext cx="8229600" cy="1143000"/>
          </a:xfrm>
        </p:spPr>
        <p:txBody>
          <a:bodyPr/>
          <a:lstStyle/>
          <a:p>
            <a:r>
              <a:rPr lang="en-GB" b="1" dirty="0" smtClean="0"/>
              <a:t>Group discussion (5 minutes)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581128"/>
            <a:ext cx="8229600" cy="2193107"/>
          </a:xfrm>
        </p:spPr>
        <p:txBody>
          <a:bodyPr/>
          <a:lstStyle/>
          <a:p>
            <a:pPr marL="0" indent="0" algn="ctr">
              <a:buNone/>
            </a:pPr>
            <a:r>
              <a:rPr lang="en-GB" b="1" dirty="0" smtClean="0"/>
              <a:t>Provide some </a:t>
            </a:r>
            <a:r>
              <a:rPr lang="en-GB" b="1" u="sng" dirty="0" smtClean="0"/>
              <a:t>SPECIFIC</a:t>
            </a:r>
            <a:r>
              <a:rPr lang="en-GB" b="1" dirty="0" smtClean="0"/>
              <a:t> examples of vaccine hesitancy you may have come across in your community.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0333-5B48-43D1-9287-4414F9A5087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24861</TotalTime>
  <Words>3194</Words>
  <Application>Microsoft Office PowerPoint</Application>
  <PresentationFormat>On-screen Show (4:3)</PresentationFormat>
  <Paragraphs>447</Paragraphs>
  <Slides>44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Office Theme</vt:lpstr>
      <vt:lpstr>Slide</vt:lpstr>
      <vt:lpstr>Conversations to build trust in vaccination  A training module  for health workers</vt:lpstr>
      <vt:lpstr>How to use this training module?</vt:lpstr>
      <vt:lpstr>Introduction</vt:lpstr>
      <vt:lpstr>Learning objectives </vt:lpstr>
      <vt:lpstr> What is vaccine hesitancy?  </vt:lpstr>
      <vt:lpstr>Factors contributing to vaccine hesitancy</vt:lpstr>
      <vt:lpstr>What factors influence decisions about vaccination?</vt:lpstr>
      <vt:lpstr>How is hesitancy expressed?</vt:lpstr>
      <vt:lpstr>Group discussion (5 minutes)</vt:lpstr>
      <vt:lpstr>Addressing vaccine hesitancy</vt:lpstr>
      <vt:lpstr>Who might express vaccine hesitancy?</vt:lpstr>
      <vt:lpstr>PowerPoint Presentation</vt:lpstr>
      <vt:lpstr>Is the caregiver/patient hesitant?  Examples of some responses…</vt:lpstr>
      <vt:lpstr>PowerPoint Presentation</vt:lpstr>
      <vt:lpstr>It is frequently observed that, incorrectly… </vt:lpstr>
      <vt:lpstr>For conversations with hesitant individuals: Motivational interviewing</vt:lpstr>
      <vt:lpstr>PowerPoint Presentation</vt:lpstr>
      <vt:lpstr>If the individual is hesitant,              proceed with the following 5 steps for a more effective conversation     USING MOTIVATIONAL INTERVIEWING:   </vt:lpstr>
      <vt:lpstr>PowerPoint Presentation</vt:lpstr>
      <vt:lpstr>Discussion (5 minutes)  In pairs or groups of three</vt:lpstr>
      <vt:lpstr>PowerPoint Presentation</vt:lpstr>
      <vt:lpstr>Discussion (5 minutes) In pairs or groups of three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Reminders</vt:lpstr>
      <vt:lpstr>As you apply these skills, examples of questions to ask: </vt:lpstr>
      <vt:lpstr>When applying these approaches…</vt:lpstr>
      <vt:lpstr>Other opportunities for                          building trust in vaccines</vt:lpstr>
      <vt:lpstr>Emotions matter when building trust</vt:lpstr>
      <vt:lpstr>Frequently asked questions BY HEALTH WORKERS</vt:lpstr>
      <vt:lpstr>Frequently asked questions BY PATIENTS/CAREGIVERS</vt:lpstr>
      <vt:lpstr>Summary</vt:lpstr>
      <vt:lpstr>PowerPoint Presentation</vt:lpstr>
      <vt:lpstr>Thank you for your attention!</vt:lpstr>
      <vt:lpstr>Appendix A  COMMONLY ASKED QUESTIONS BY VACCINE HESITANT INDIVIDUALS </vt:lpstr>
      <vt:lpstr>PowerPoint Presentation</vt:lpstr>
      <vt:lpstr>PowerPoint Presentation</vt:lpstr>
    </vt:vector>
  </TitlesOfParts>
  <Company>WHO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confidence in vaccines  A training module for health workers on</dc:title>
  <dc:creator>DHAWAN, Shweta</dc:creator>
  <cp:lastModifiedBy>MENNING, Lisa</cp:lastModifiedBy>
  <cp:revision>310</cp:revision>
  <dcterms:created xsi:type="dcterms:W3CDTF">2017-06-20T13:55:30Z</dcterms:created>
  <dcterms:modified xsi:type="dcterms:W3CDTF">2018-06-20T18:13:19Z</dcterms:modified>
</cp:coreProperties>
</file>