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0" r:id="rId4"/>
    <p:sldId id="258" r:id="rId5"/>
    <p:sldId id="272" r:id="rId6"/>
    <p:sldId id="286" r:id="rId7"/>
    <p:sldId id="285" r:id="rId8"/>
    <p:sldId id="280" r:id="rId9"/>
    <p:sldId id="274" r:id="rId10"/>
    <p:sldId id="289" r:id="rId11"/>
    <p:sldId id="278" r:id="rId12"/>
    <p:sldId id="273" r:id="rId13"/>
    <p:sldId id="279" r:id="rId14"/>
    <p:sldId id="276" r:id="rId15"/>
    <p:sldId id="269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6B2A96-2BC2-4145-89BE-BF54EC22D3A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3D9898-8519-43DC-A2AA-BBE7C28554AF}">
      <dgm:prSet phldrT="[Text]" custT="1"/>
      <dgm:spPr/>
      <dgm:t>
        <a:bodyPr/>
        <a:lstStyle/>
        <a:p>
          <a:endParaRPr lang="en-US" sz="1600" dirty="0">
            <a:latin typeface="Tw Cen MT" panose="020B0602020104020603" pitchFamily="34" charset="0"/>
          </a:endParaRPr>
        </a:p>
      </dgm:t>
    </dgm:pt>
    <dgm:pt modelId="{97911E54-72A4-490D-BE47-B975D028C1F1}" type="parTrans" cxnId="{241F5B0F-983B-44EC-8619-AA428CAB006F}">
      <dgm:prSet/>
      <dgm:spPr/>
      <dgm:t>
        <a:bodyPr/>
        <a:lstStyle/>
        <a:p>
          <a:endParaRPr lang="en-US"/>
        </a:p>
      </dgm:t>
    </dgm:pt>
    <dgm:pt modelId="{D718E8EC-401B-4EA0-B150-4973CE8AAEC9}" type="sibTrans" cxnId="{241F5B0F-983B-44EC-8619-AA428CAB006F}">
      <dgm:prSet/>
      <dgm:spPr/>
      <dgm:t>
        <a:bodyPr/>
        <a:lstStyle/>
        <a:p>
          <a:endParaRPr lang="en-US"/>
        </a:p>
      </dgm:t>
    </dgm:pt>
    <dgm:pt modelId="{7E2A1E6D-CCA5-4616-A32A-BAD141E4C92F}" type="pres">
      <dgm:prSet presAssocID="{1D6B2A96-2BC2-4145-89BE-BF54EC22D3A9}" presName="Name0" presStyleCnt="0">
        <dgm:presLayoutVars>
          <dgm:dir/>
          <dgm:resizeHandles val="exact"/>
        </dgm:presLayoutVars>
      </dgm:prSet>
      <dgm:spPr/>
    </dgm:pt>
    <dgm:pt modelId="{4B1CE521-7913-4156-B84F-EC43F0AA00BD}" type="pres">
      <dgm:prSet presAssocID="{6A3D9898-8519-43DC-A2AA-BBE7C28554AF}" presName="compNode" presStyleCnt="0"/>
      <dgm:spPr/>
    </dgm:pt>
    <dgm:pt modelId="{F37C4B23-1FF9-463A-A1CD-A19AAA172973}" type="pres">
      <dgm:prSet presAssocID="{6A3D9898-8519-43DC-A2AA-BBE7C28554AF}" presName="pictRect" presStyleLbl="node1" presStyleIdx="0" presStyleCnt="1" custScaleX="83694" custScaleY="58846" custLinFactNeighborX="4072" custLinFactNeighborY="1647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7492F92A-1557-44A5-B967-72C3F7F3D7DF}" type="pres">
      <dgm:prSet presAssocID="{6A3D9898-8519-43DC-A2AA-BBE7C28554AF}" presName="textRect" presStyleLbl="revTx" presStyleIdx="0" presStyleCnt="1" custScaleX="114742" custScaleY="109741" custLinFactX="31346" custLinFactY="-81988" custLinFactNeighborX="100000" custLinFactNeighborY="-100000">
        <dgm:presLayoutVars>
          <dgm:bulletEnabled val="1"/>
        </dgm:presLayoutVars>
      </dgm:prSet>
      <dgm:spPr/>
    </dgm:pt>
  </dgm:ptLst>
  <dgm:cxnLst>
    <dgm:cxn modelId="{241F5B0F-983B-44EC-8619-AA428CAB006F}" srcId="{1D6B2A96-2BC2-4145-89BE-BF54EC22D3A9}" destId="{6A3D9898-8519-43DC-A2AA-BBE7C28554AF}" srcOrd="0" destOrd="0" parTransId="{97911E54-72A4-490D-BE47-B975D028C1F1}" sibTransId="{D718E8EC-401B-4EA0-B150-4973CE8AAEC9}"/>
    <dgm:cxn modelId="{63E69D1A-5899-4FC3-93A9-510C70484C71}" type="presOf" srcId="{6A3D9898-8519-43DC-A2AA-BBE7C28554AF}" destId="{7492F92A-1557-44A5-B967-72C3F7F3D7DF}" srcOrd="0" destOrd="0" presId="urn:microsoft.com/office/officeart/2005/8/layout/pList1"/>
    <dgm:cxn modelId="{8EB7EA3E-FEBF-4BB1-B72F-600B15EF396B}" type="presOf" srcId="{1D6B2A96-2BC2-4145-89BE-BF54EC22D3A9}" destId="{7E2A1E6D-CCA5-4616-A32A-BAD141E4C92F}" srcOrd="0" destOrd="0" presId="urn:microsoft.com/office/officeart/2005/8/layout/pList1"/>
    <dgm:cxn modelId="{D1E23957-00F8-4724-B307-AE7C11D1C624}" type="presParOf" srcId="{7E2A1E6D-CCA5-4616-A32A-BAD141E4C92F}" destId="{4B1CE521-7913-4156-B84F-EC43F0AA00BD}" srcOrd="0" destOrd="0" presId="urn:microsoft.com/office/officeart/2005/8/layout/pList1"/>
    <dgm:cxn modelId="{A1A5E02F-D294-4F52-B8AA-B731D7484842}" type="presParOf" srcId="{4B1CE521-7913-4156-B84F-EC43F0AA00BD}" destId="{F37C4B23-1FF9-463A-A1CD-A19AAA172973}" srcOrd="0" destOrd="0" presId="urn:microsoft.com/office/officeart/2005/8/layout/pList1"/>
    <dgm:cxn modelId="{A0FBCCCD-FF11-4D16-8B47-B9A66A880B5C}" type="presParOf" srcId="{4B1CE521-7913-4156-B84F-EC43F0AA00BD}" destId="{7492F92A-1557-44A5-B967-72C3F7F3D7D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B2A96-2BC2-4145-89BE-BF54EC22D3A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3D9898-8519-43DC-A2AA-BBE7C28554AF}">
      <dgm:prSet phldrT="[Text]" custT="1"/>
      <dgm:spPr/>
      <dgm:t>
        <a:bodyPr/>
        <a:lstStyle/>
        <a:p>
          <a:endParaRPr lang="en-US" sz="1600" dirty="0">
            <a:latin typeface="Tw Cen MT" panose="020B0602020104020603" pitchFamily="34" charset="0"/>
          </a:endParaRPr>
        </a:p>
      </dgm:t>
    </dgm:pt>
    <dgm:pt modelId="{97911E54-72A4-490D-BE47-B975D028C1F1}" type="parTrans" cxnId="{241F5B0F-983B-44EC-8619-AA428CAB006F}">
      <dgm:prSet/>
      <dgm:spPr/>
      <dgm:t>
        <a:bodyPr/>
        <a:lstStyle/>
        <a:p>
          <a:endParaRPr lang="en-US"/>
        </a:p>
      </dgm:t>
    </dgm:pt>
    <dgm:pt modelId="{D718E8EC-401B-4EA0-B150-4973CE8AAEC9}" type="sibTrans" cxnId="{241F5B0F-983B-44EC-8619-AA428CAB006F}">
      <dgm:prSet/>
      <dgm:spPr/>
      <dgm:t>
        <a:bodyPr/>
        <a:lstStyle/>
        <a:p>
          <a:endParaRPr lang="en-US"/>
        </a:p>
      </dgm:t>
    </dgm:pt>
    <dgm:pt modelId="{41FD2609-3CFC-4A33-823B-01DD90223BDD}">
      <dgm:prSet/>
      <dgm:spPr/>
      <dgm:t>
        <a:bodyPr/>
        <a:lstStyle/>
        <a:p>
          <a:endParaRPr lang="en-US"/>
        </a:p>
      </dgm:t>
    </dgm:pt>
    <dgm:pt modelId="{2BD119D5-975D-49AF-B716-088BD98ECA48}" type="parTrans" cxnId="{CB864CF5-C4F5-454C-A44E-C097E9B7E3F3}">
      <dgm:prSet/>
      <dgm:spPr/>
      <dgm:t>
        <a:bodyPr/>
        <a:lstStyle/>
        <a:p>
          <a:endParaRPr lang="en-US"/>
        </a:p>
      </dgm:t>
    </dgm:pt>
    <dgm:pt modelId="{76B99D9A-A070-4E6D-BA8A-1F98FF67E839}" type="sibTrans" cxnId="{CB864CF5-C4F5-454C-A44E-C097E9B7E3F3}">
      <dgm:prSet/>
      <dgm:spPr/>
      <dgm:t>
        <a:bodyPr/>
        <a:lstStyle/>
        <a:p>
          <a:endParaRPr lang="en-US"/>
        </a:p>
      </dgm:t>
    </dgm:pt>
    <dgm:pt modelId="{7E2A1E6D-CCA5-4616-A32A-BAD141E4C92F}" type="pres">
      <dgm:prSet presAssocID="{1D6B2A96-2BC2-4145-89BE-BF54EC22D3A9}" presName="Name0" presStyleCnt="0">
        <dgm:presLayoutVars>
          <dgm:dir/>
          <dgm:resizeHandles val="exact"/>
        </dgm:presLayoutVars>
      </dgm:prSet>
      <dgm:spPr/>
    </dgm:pt>
    <dgm:pt modelId="{4B1CE521-7913-4156-B84F-EC43F0AA00BD}" type="pres">
      <dgm:prSet presAssocID="{6A3D9898-8519-43DC-A2AA-BBE7C28554AF}" presName="compNode" presStyleCnt="0"/>
      <dgm:spPr/>
    </dgm:pt>
    <dgm:pt modelId="{F37C4B23-1FF9-463A-A1CD-A19AAA172973}" type="pres">
      <dgm:prSet presAssocID="{6A3D9898-8519-43DC-A2AA-BBE7C28554AF}" presName="pictRect" presStyleLbl="node1" presStyleIdx="0" presStyleCnt="2" custScaleX="127012" custScaleY="121422" custLinFactNeighborX="57586" custLinFactNeighborY="-669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92F92A-1557-44A5-B967-72C3F7F3D7DF}" type="pres">
      <dgm:prSet presAssocID="{6A3D9898-8519-43DC-A2AA-BBE7C28554AF}" presName="textRect" presStyleLbl="revTx" presStyleIdx="0" presStyleCnt="2" custScaleX="114742" custScaleY="109741" custLinFactX="31346" custLinFactY="-81988" custLinFactNeighborX="100000" custLinFactNeighborY="-100000">
        <dgm:presLayoutVars>
          <dgm:bulletEnabled val="1"/>
        </dgm:presLayoutVars>
      </dgm:prSet>
      <dgm:spPr/>
    </dgm:pt>
    <dgm:pt modelId="{909A3DB3-42D0-405D-A17A-09CB12CAFB21}" type="pres">
      <dgm:prSet presAssocID="{D718E8EC-401B-4EA0-B150-4973CE8AAEC9}" presName="sibTrans" presStyleLbl="sibTrans2D1" presStyleIdx="0" presStyleCnt="0"/>
      <dgm:spPr/>
    </dgm:pt>
    <dgm:pt modelId="{4F27FB23-A94A-44D7-BDD7-64DE1811FFC2}" type="pres">
      <dgm:prSet presAssocID="{41FD2609-3CFC-4A33-823B-01DD90223BDD}" presName="compNode" presStyleCnt="0"/>
      <dgm:spPr/>
    </dgm:pt>
    <dgm:pt modelId="{CE46B823-6DE4-4D80-B157-37BF9501925E}" type="pres">
      <dgm:prSet presAssocID="{41FD2609-3CFC-4A33-823B-01DD90223BDD}" presName="pictRect" presStyleLbl="node1" presStyleIdx="1" presStyleCnt="2" custScaleX="167775" custScaleY="146446" custLinFactX="-8339" custLinFactY="2189" custLinFactNeighborX="-100000" custLinFactNeighborY="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B0BDB8D-395D-4560-9218-FE00C1ECBF57}" type="pres">
      <dgm:prSet presAssocID="{41FD2609-3CFC-4A33-823B-01DD90223BDD}" presName="textRect" presStyleLbl="revTx" presStyleIdx="1" presStyleCnt="2">
        <dgm:presLayoutVars>
          <dgm:bulletEnabled val="1"/>
        </dgm:presLayoutVars>
      </dgm:prSet>
      <dgm:spPr/>
    </dgm:pt>
  </dgm:ptLst>
  <dgm:cxnLst>
    <dgm:cxn modelId="{241F5B0F-983B-44EC-8619-AA428CAB006F}" srcId="{1D6B2A96-2BC2-4145-89BE-BF54EC22D3A9}" destId="{6A3D9898-8519-43DC-A2AA-BBE7C28554AF}" srcOrd="0" destOrd="0" parTransId="{97911E54-72A4-490D-BE47-B975D028C1F1}" sibTransId="{D718E8EC-401B-4EA0-B150-4973CE8AAEC9}"/>
    <dgm:cxn modelId="{63E69D1A-5899-4FC3-93A9-510C70484C71}" type="presOf" srcId="{6A3D9898-8519-43DC-A2AA-BBE7C28554AF}" destId="{7492F92A-1557-44A5-B967-72C3F7F3D7DF}" srcOrd="0" destOrd="0" presId="urn:microsoft.com/office/officeart/2005/8/layout/pList1"/>
    <dgm:cxn modelId="{A572241B-0972-4C26-9ADA-6DB9EE26D31E}" type="presOf" srcId="{D718E8EC-401B-4EA0-B150-4973CE8AAEC9}" destId="{909A3DB3-42D0-405D-A17A-09CB12CAFB21}" srcOrd="0" destOrd="0" presId="urn:microsoft.com/office/officeart/2005/8/layout/pList1"/>
    <dgm:cxn modelId="{781BBE27-1CAE-4A5F-ABCB-E619B0B50F58}" type="presOf" srcId="{41FD2609-3CFC-4A33-823B-01DD90223BDD}" destId="{CB0BDB8D-395D-4560-9218-FE00C1ECBF57}" srcOrd="0" destOrd="0" presId="urn:microsoft.com/office/officeart/2005/8/layout/pList1"/>
    <dgm:cxn modelId="{8EB7EA3E-FEBF-4BB1-B72F-600B15EF396B}" type="presOf" srcId="{1D6B2A96-2BC2-4145-89BE-BF54EC22D3A9}" destId="{7E2A1E6D-CCA5-4616-A32A-BAD141E4C92F}" srcOrd="0" destOrd="0" presId="urn:microsoft.com/office/officeart/2005/8/layout/pList1"/>
    <dgm:cxn modelId="{CB864CF5-C4F5-454C-A44E-C097E9B7E3F3}" srcId="{1D6B2A96-2BC2-4145-89BE-BF54EC22D3A9}" destId="{41FD2609-3CFC-4A33-823B-01DD90223BDD}" srcOrd="1" destOrd="0" parTransId="{2BD119D5-975D-49AF-B716-088BD98ECA48}" sibTransId="{76B99D9A-A070-4E6D-BA8A-1F98FF67E839}"/>
    <dgm:cxn modelId="{D1E23957-00F8-4724-B307-AE7C11D1C624}" type="presParOf" srcId="{7E2A1E6D-CCA5-4616-A32A-BAD141E4C92F}" destId="{4B1CE521-7913-4156-B84F-EC43F0AA00BD}" srcOrd="0" destOrd="0" presId="urn:microsoft.com/office/officeart/2005/8/layout/pList1"/>
    <dgm:cxn modelId="{A1A5E02F-D294-4F52-B8AA-B731D7484842}" type="presParOf" srcId="{4B1CE521-7913-4156-B84F-EC43F0AA00BD}" destId="{F37C4B23-1FF9-463A-A1CD-A19AAA172973}" srcOrd="0" destOrd="0" presId="urn:microsoft.com/office/officeart/2005/8/layout/pList1"/>
    <dgm:cxn modelId="{A0FBCCCD-FF11-4D16-8B47-B9A66A880B5C}" type="presParOf" srcId="{4B1CE521-7913-4156-B84F-EC43F0AA00BD}" destId="{7492F92A-1557-44A5-B967-72C3F7F3D7DF}" srcOrd="1" destOrd="0" presId="urn:microsoft.com/office/officeart/2005/8/layout/pList1"/>
    <dgm:cxn modelId="{5213841A-2B7C-4B91-889D-3E0CB41214C7}" type="presParOf" srcId="{7E2A1E6D-CCA5-4616-A32A-BAD141E4C92F}" destId="{909A3DB3-42D0-405D-A17A-09CB12CAFB21}" srcOrd="1" destOrd="0" presId="urn:microsoft.com/office/officeart/2005/8/layout/pList1"/>
    <dgm:cxn modelId="{81771F3C-F994-46F6-B52A-079EFE36CAEE}" type="presParOf" srcId="{7E2A1E6D-CCA5-4616-A32A-BAD141E4C92F}" destId="{4F27FB23-A94A-44D7-BDD7-64DE1811FFC2}" srcOrd="2" destOrd="0" presId="urn:microsoft.com/office/officeart/2005/8/layout/pList1"/>
    <dgm:cxn modelId="{C1DE7B9A-FD23-4EDE-9EC5-B020B71CB90E}" type="presParOf" srcId="{4F27FB23-A94A-44D7-BDD7-64DE1811FFC2}" destId="{CE46B823-6DE4-4D80-B157-37BF9501925E}" srcOrd="0" destOrd="0" presId="urn:microsoft.com/office/officeart/2005/8/layout/pList1"/>
    <dgm:cxn modelId="{E4A99C75-4961-45A1-AA7B-AA399528B49A}" type="presParOf" srcId="{4F27FB23-A94A-44D7-BDD7-64DE1811FFC2}" destId="{CB0BDB8D-395D-4560-9218-FE00C1ECBF5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B2A96-2BC2-4145-89BE-BF54EC22D3A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3D9898-8519-43DC-A2AA-BBE7C28554AF}">
      <dgm:prSet phldrT="[Text]" custT="1"/>
      <dgm:spPr/>
      <dgm:t>
        <a:bodyPr/>
        <a:lstStyle/>
        <a:p>
          <a:endParaRPr lang="en-US" sz="1600" dirty="0">
            <a:latin typeface="Tw Cen MT" panose="020B0602020104020603" pitchFamily="34" charset="0"/>
          </a:endParaRPr>
        </a:p>
      </dgm:t>
    </dgm:pt>
    <dgm:pt modelId="{97911E54-72A4-490D-BE47-B975D028C1F1}" type="parTrans" cxnId="{241F5B0F-983B-44EC-8619-AA428CAB006F}">
      <dgm:prSet/>
      <dgm:spPr/>
      <dgm:t>
        <a:bodyPr/>
        <a:lstStyle/>
        <a:p>
          <a:endParaRPr lang="en-US"/>
        </a:p>
      </dgm:t>
    </dgm:pt>
    <dgm:pt modelId="{D718E8EC-401B-4EA0-B150-4973CE8AAEC9}" type="sibTrans" cxnId="{241F5B0F-983B-44EC-8619-AA428CAB006F}">
      <dgm:prSet/>
      <dgm:spPr/>
      <dgm:t>
        <a:bodyPr/>
        <a:lstStyle/>
        <a:p>
          <a:endParaRPr lang="en-US"/>
        </a:p>
      </dgm:t>
    </dgm:pt>
    <dgm:pt modelId="{7E2A1E6D-CCA5-4616-A32A-BAD141E4C92F}" type="pres">
      <dgm:prSet presAssocID="{1D6B2A96-2BC2-4145-89BE-BF54EC22D3A9}" presName="Name0" presStyleCnt="0">
        <dgm:presLayoutVars>
          <dgm:dir/>
          <dgm:resizeHandles val="exact"/>
        </dgm:presLayoutVars>
      </dgm:prSet>
      <dgm:spPr/>
    </dgm:pt>
    <dgm:pt modelId="{4B1CE521-7913-4156-B84F-EC43F0AA00BD}" type="pres">
      <dgm:prSet presAssocID="{6A3D9898-8519-43DC-A2AA-BBE7C28554AF}" presName="compNode" presStyleCnt="0"/>
      <dgm:spPr/>
    </dgm:pt>
    <dgm:pt modelId="{F37C4B23-1FF9-463A-A1CD-A19AAA172973}" type="pres">
      <dgm:prSet presAssocID="{6A3D9898-8519-43DC-A2AA-BBE7C28554AF}" presName="pictRect" presStyleLbl="node1" presStyleIdx="0" presStyleCnt="1" custScaleX="69520" custScaleY="57166" custLinFactNeighborX="-4830" custLinFactNeighborY="1660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92F92A-1557-44A5-B967-72C3F7F3D7DF}" type="pres">
      <dgm:prSet presAssocID="{6A3D9898-8519-43DC-A2AA-BBE7C28554AF}" presName="textRect" presStyleLbl="revTx" presStyleIdx="0" presStyleCnt="1" custScaleX="114742" custScaleY="109741" custLinFactX="31346" custLinFactY="-81988" custLinFactNeighborX="100000" custLinFactNeighborY="-100000">
        <dgm:presLayoutVars>
          <dgm:bulletEnabled val="1"/>
        </dgm:presLayoutVars>
      </dgm:prSet>
      <dgm:spPr/>
    </dgm:pt>
  </dgm:ptLst>
  <dgm:cxnLst>
    <dgm:cxn modelId="{241F5B0F-983B-44EC-8619-AA428CAB006F}" srcId="{1D6B2A96-2BC2-4145-89BE-BF54EC22D3A9}" destId="{6A3D9898-8519-43DC-A2AA-BBE7C28554AF}" srcOrd="0" destOrd="0" parTransId="{97911E54-72A4-490D-BE47-B975D028C1F1}" sibTransId="{D718E8EC-401B-4EA0-B150-4973CE8AAEC9}"/>
    <dgm:cxn modelId="{63E69D1A-5899-4FC3-93A9-510C70484C71}" type="presOf" srcId="{6A3D9898-8519-43DC-A2AA-BBE7C28554AF}" destId="{7492F92A-1557-44A5-B967-72C3F7F3D7DF}" srcOrd="0" destOrd="0" presId="urn:microsoft.com/office/officeart/2005/8/layout/pList1"/>
    <dgm:cxn modelId="{8EB7EA3E-FEBF-4BB1-B72F-600B15EF396B}" type="presOf" srcId="{1D6B2A96-2BC2-4145-89BE-BF54EC22D3A9}" destId="{7E2A1E6D-CCA5-4616-A32A-BAD141E4C92F}" srcOrd="0" destOrd="0" presId="urn:microsoft.com/office/officeart/2005/8/layout/pList1"/>
    <dgm:cxn modelId="{D1E23957-00F8-4724-B307-AE7C11D1C624}" type="presParOf" srcId="{7E2A1E6D-CCA5-4616-A32A-BAD141E4C92F}" destId="{4B1CE521-7913-4156-B84F-EC43F0AA00BD}" srcOrd="0" destOrd="0" presId="urn:microsoft.com/office/officeart/2005/8/layout/pList1"/>
    <dgm:cxn modelId="{A1A5E02F-D294-4F52-B8AA-B731D7484842}" type="presParOf" srcId="{4B1CE521-7913-4156-B84F-EC43F0AA00BD}" destId="{F37C4B23-1FF9-463A-A1CD-A19AAA172973}" srcOrd="0" destOrd="0" presId="urn:microsoft.com/office/officeart/2005/8/layout/pList1"/>
    <dgm:cxn modelId="{A0FBCCCD-FF11-4D16-8B47-B9A66A880B5C}" type="presParOf" srcId="{4B1CE521-7913-4156-B84F-EC43F0AA00BD}" destId="{7492F92A-1557-44A5-B967-72C3F7F3D7D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D845F9-6FAC-425A-9869-1E707111ADE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D8AB24-A44A-496E-9196-BC7741309AD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Executive summary/ Abstract</a:t>
          </a:r>
        </a:p>
      </dgm:t>
    </dgm:pt>
    <dgm:pt modelId="{15879686-04BD-49ED-BE28-C932A77E93C2}" type="parTrans" cxnId="{538BCBAB-7634-421E-AACF-3F3A83D54C28}">
      <dgm:prSet/>
      <dgm:spPr/>
      <dgm:t>
        <a:bodyPr/>
        <a:lstStyle/>
        <a:p>
          <a:endParaRPr lang="en-US"/>
        </a:p>
      </dgm:t>
    </dgm:pt>
    <dgm:pt modelId="{55DC3A00-BE43-4E9D-A8CE-8CB3CB461E9D}" type="sibTrans" cxnId="{538BCBAB-7634-421E-AACF-3F3A83D54C28}">
      <dgm:prSet/>
      <dgm:spPr/>
      <dgm:t>
        <a:bodyPr/>
        <a:lstStyle/>
        <a:p>
          <a:endParaRPr lang="en-US"/>
        </a:p>
      </dgm:t>
    </dgm:pt>
    <dgm:pt modelId="{98E09FDF-4699-4853-A348-C674B9CAA2E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Significance/ capacity statement</a:t>
          </a:r>
        </a:p>
      </dgm:t>
    </dgm:pt>
    <dgm:pt modelId="{F3BE4E0A-FA5B-4530-9CA6-EDAEB0D9D6F0}" type="parTrans" cxnId="{0645A9CC-7D4F-4198-83C8-6D555727BFE4}">
      <dgm:prSet/>
      <dgm:spPr/>
      <dgm:t>
        <a:bodyPr/>
        <a:lstStyle/>
        <a:p>
          <a:endParaRPr lang="en-US"/>
        </a:p>
      </dgm:t>
    </dgm:pt>
    <dgm:pt modelId="{18E0E7F3-3987-4B0D-AA66-0F8DE365145D}" type="sibTrans" cxnId="{0645A9CC-7D4F-4198-83C8-6D555727BFE4}">
      <dgm:prSet/>
      <dgm:spPr/>
      <dgm:t>
        <a:bodyPr/>
        <a:lstStyle/>
        <a:p>
          <a:endParaRPr lang="en-US"/>
        </a:p>
      </dgm:t>
    </dgm:pt>
    <dgm:pt modelId="{BF7FBEA4-043A-464B-81CC-770F9B62B9DC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Methodology and Objectives</a:t>
          </a:r>
        </a:p>
      </dgm:t>
    </dgm:pt>
    <dgm:pt modelId="{9F4BA2CF-CBEE-42C1-981A-1C11D96E12C4}" type="parTrans" cxnId="{46A359EE-5163-408F-A84F-41432C1783D2}">
      <dgm:prSet/>
      <dgm:spPr/>
      <dgm:t>
        <a:bodyPr/>
        <a:lstStyle/>
        <a:p>
          <a:endParaRPr lang="en-US"/>
        </a:p>
      </dgm:t>
    </dgm:pt>
    <dgm:pt modelId="{C307A287-8247-4E7D-B9CB-BB2CC0614075}" type="sibTrans" cxnId="{46A359EE-5163-408F-A84F-41432C1783D2}">
      <dgm:prSet/>
      <dgm:spPr/>
      <dgm:t>
        <a:bodyPr/>
        <a:lstStyle/>
        <a:p>
          <a:endParaRPr lang="en-US"/>
        </a:p>
      </dgm:t>
    </dgm:pt>
    <dgm:pt modelId="{669294B3-BB01-434C-8CA3-DB00D30D7639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Problem statement</a:t>
          </a:r>
        </a:p>
      </dgm:t>
    </dgm:pt>
    <dgm:pt modelId="{2B38FB2F-1FE5-450B-9F8B-AE5F64CB8CD7}" type="parTrans" cxnId="{B6F622D7-533B-4149-BF6A-EEC62C858D7C}">
      <dgm:prSet/>
      <dgm:spPr/>
      <dgm:t>
        <a:bodyPr/>
        <a:lstStyle/>
        <a:p>
          <a:endParaRPr lang="en-US"/>
        </a:p>
      </dgm:t>
    </dgm:pt>
    <dgm:pt modelId="{A274D3F2-2651-436C-B7D8-59D7F6C977DE}" type="sibTrans" cxnId="{B6F622D7-533B-4149-BF6A-EEC62C858D7C}">
      <dgm:prSet/>
      <dgm:spPr/>
      <dgm:t>
        <a:bodyPr/>
        <a:lstStyle/>
        <a:p>
          <a:endParaRPr lang="en-US"/>
        </a:p>
      </dgm:t>
    </dgm:pt>
    <dgm:pt modelId="{CE3F9333-D299-4583-BDA5-FB33701196C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Literature review</a:t>
          </a:r>
        </a:p>
      </dgm:t>
    </dgm:pt>
    <dgm:pt modelId="{C6463688-76E5-46B6-B717-449070703CF2}" type="parTrans" cxnId="{D3DEA475-903A-4DCD-81AC-17F57D49FA8E}">
      <dgm:prSet/>
      <dgm:spPr/>
      <dgm:t>
        <a:bodyPr/>
        <a:lstStyle/>
        <a:p>
          <a:endParaRPr lang="en-US"/>
        </a:p>
      </dgm:t>
    </dgm:pt>
    <dgm:pt modelId="{D05B77DD-FDB8-4B57-B2BE-134D5B382B09}" type="sibTrans" cxnId="{D3DEA475-903A-4DCD-81AC-17F57D49FA8E}">
      <dgm:prSet/>
      <dgm:spPr/>
      <dgm:t>
        <a:bodyPr/>
        <a:lstStyle/>
        <a:p>
          <a:endParaRPr lang="en-US"/>
        </a:p>
      </dgm:t>
    </dgm:pt>
    <dgm:pt modelId="{AFED252C-35F8-4BC0-A0E1-42BC525D374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Budget &amp; Timelines</a:t>
          </a:r>
        </a:p>
      </dgm:t>
    </dgm:pt>
    <dgm:pt modelId="{A709DC6F-7BD2-4E09-A13E-6ED619A8C3CE}" type="parTrans" cxnId="{6641ED18-66C3-4B15-9A51-4F6EC51472E3}">
      <dgm:prSet/>
      <dgm:spPr/>
      <dgm:t>
        <a:bodyPr/>
        <a:lstStyle/>
        <a:p>
          <a:endParaRPr lang="en-US"/>
        </a:p>
      </dgm:t>
    </dgm:pt>
    <dgm:pt modelId="{0CAC83DC-788F-4705-87FA-38C747AC1576}" type="sibTrans" cxnId="{6641ED18-66C3-4B15-9A51-4F6EC51472E3}">
      <dgm:prSet/>
      <dgm:spPr/>
      <dgm:t>
        <a:bodyPr/>
        <a:lstStyle/>
        <a:p>
          <a:endParaRPr lang="en-US"/>
        </a:p>
      </dgm:t>
    </dgm:pt>
    <dgm:pt modelId="{40016353-6D14-4782-A7B4-1F6AD5EC5A06}" type="pres">
      <dgm:prSet presAssocID="{B5D845F9-6FAC-425A-9869-1E707111ADE7}" presName="cycle" presStyleCnt="0">
        <dgm:presLayoutVars>
          <dgm:dir/>
          <dgm:resizeHandles val="exact"/>
        </dgm:presLayoutVars>
      </dgm:prSet>
      <dgm:spPr/>
    </dgm:pt>
    <dgm:pt modelId="{E1434BBA-238B-457B-971C-4662AA5C5F00}" type="pres">
      <dgm:prSet presAssocID="{A2D8AB24-A44A-496E-9196-BC7741309AD3}" presName="node" presStyleLbl="node1" presStyleIdx="0" presStyleCnt="6" custScaleX="83670" custScaleY="154221" custRadScaleRad="86944" custRadScaleInc="41779">
        <dgm:presLayoutVars>
          <dgm:bulletEnabled val="1"/>
        </dgm:presLayoutVars>
      </dgm:prSet>
      <dgm:spPr/>
    </dgm:pt>
    <dgm:pt modelId="{D2364C6E-5AD3-48F1-9117-990951BC40AE}" type="pres">
      <dgm:prSet presAssocID="{A2D8AB24-A44A-496E-9196-BC7741309AD3}" presName="spNode" presStyleCnt="0"/>
      <dgm:spPr/>
    </dgm:pt>
    <dgm:pt modelId="{74303D44-DE30-4B56-B678-686D14C85567}" type="pres">
      <dgm:prSet presAssocID="{55DC3A00-BE43-4E9D-A8CE-8CB3CB461E9D}" presName="sibTrans" presStyleLbl="sibTrans1D1" presStyleIdx="0" presStyleCnt="6"/>
      <dgm:spPr/>
    </dgm:pt>
    <dgm:pt modelId="{3356B46F-442B-4C5D-A2E2-F30D31E38349}" type="pres">
      <dgm:prSet presAssocID="{CE3F9333-D299-4583-BDA5-FB33701196C2}" presName="node" presStyleLbl="node1" presStyleIdx="1" presStyleCnt="6" custRadScaleRad="78065" custRadScaleInc="94865">
        <dgm:presLayoutVars>
          <dgm:bulletEnabled val="1"/>
        </dgm:presLayoutVars>
      </dgm:prSet>
      <dgm:spPr/>
    </dgm:pt>
    <dgm:pt modelId="{5739900B-F1EF-4E3F-9600-758A00430803}" type="pres">
      <dgm:prSet presAssocID="{CE3F9333-D299-4583-BDA5-FB33701196C2}" presName="spNode" presStyleCnt="0"/>
      <dgm:spPr/>
    </dgm:pt>
    <dgm:pt modelId="{DE75FAF6-AFEC-4822-B1DF-E17DAA545682}" type="pres">
      <dgm:prSet presAssocID="{D05B77DD-FDB8-4B57-B2BE-134D5B382B09}" presName="sibTrans" presStyleLbl="sibTrans1D1" presStyleIdx="1" presStyleCnt="6"/>
      <dgm:spPr/>
    </dgm:pt>
    <dgm:pt modelId="{7FE90F7B-D085-463C-BDB2-31D991CEC8C3}" type="pres">
      <dgm:prSet presAssocID="{669294B3-BB01-434C-8CA3-DB00D30D7639}" presName="node" presStyleLbl="node1" presStyleIdx="2" presStyleCnt="6" custRadScaleRad="75787" custRadScaleInc="83745">
        <dgm:presLayoutVars>
          <dgm:bulletEnabled val="1"/>
        </dgm:presLayoutVars>
      </dgm:prSet>
      <dgm:spPr/>
    </dgm:pt>
    <dgm:pt modelId="{C87E9E6D-DA23-4272-B6C8-185AFC205B23}" type="pres">
      <dgm:prSet presAssocID="{669294B3-BB01-434C-8CA3-DB00D30D7639}" presName="spNode" presStyleCnt="0"/>
      <dgm:spPr/>
    </dgm:pt>
    <dgm:pt modelId="{46FE4D34-E989-4413-B899-88A38EA5B3A8}" type="pres">
      <dgm:prSet presAssocID="{A274D3F2-2651-436C-B7D8-59D7F6C977DE}" presName="sibTrans" presStyleLbl="sibTrans1D1" presStyleIdx="2" presStyleCnt="6"/>
      <dgm:spPr/>
    </dgm:pt>
    <dgm:pt modelId="{58AA9CB7-2BCF-4247-A26C-00F9C9E8CAD2}" type="pres">
      <dgm:prSet presAssocID="{BF7FBEA4-043A-464B-81CC-770F9B62B9DC}" presName="node" presStyleLbl="node1" presStyleIdx="3" presStyleCnt="6" custScaleX="103979" custScaleY="121846" custRadScaleRad="88609" custRadScaleInc="205408">
        <dgm:presLayoutVars>
          <dgm:bulletEnabled val="1"/>
        </dgm:presLayoutVars>
      </dgm:prSet>
      <dgm:spPr/>
    </dgm:pt>
    <dgm:pt modelId="{4D7BD9CF-1308-451B-9336-C6C2804373D7}" type="pres">
      <dgm:prSet presAssocID="{BF7FBEA4-043A-464B-81CC-770F9B62B9DC}" presName="spNode" presStyleCnt="0"/>
      <dgm:spPr/>
    </dgm:pt>
    <dgm:pt modelId="{EFBE7442-ABEB-4CAA-900D-D9241E299A88}" type="pres">
      <dgm:prSet presAssocID="{C307A287-8247-4E7D-B9CB-BB2CC0614075}" presName="sibTrans" presStyleLbl="sibTrans1D1" presStyleIdx="3" presStyleCnt="6"/>
      <dgm:spPr/>
    </dgm:pt>
    <dgm:pt modelId="{2C7714A4-D507-4237-BDF9-A2480EA2C1C0}" type="pres">
      <dgm:prSet presAssocID="{98E09FDF-4699-4853-A348-C674B9CAA2E6}" presName="node" presStyleLbl="node1" presStyleIdx="4" presStyleCnt="6" custRadScaleRad="119018" custRadScaleInc="186036">
        <dgm:presLayoutVars>
          <dgm:bulletEnabled val="1"/>
        </dgm:presLayoutVars>
      </dgm:prSet>
      <dgm:spPr/>
    </dgm:pt>
    <dgm:pt modelId="{F5DA594B-ADDB-4E3A-B2CF-0FCECD5795F4}" type="pres">
      <dgm:prSet presAssocID="{98E09FDF-4699-4853-A348-C674B9CAA2E6}" presName="spNode" presStyleCnt="0"/>
      <dgm:spPr/>
    </dgm:pt>
    <dgm:pt modelId="{3ACE441E-9F27-459F-B6AA-51059DFE2DF1}" type="pres">
      <dgm:prSet presAssocID="{18E0E7F3-3987-4B0D-AA66-0F8DE365145D}" presName="sibTrans" presStyleLbl="sibTrans1D1" presStyleIdx="4" presStyleCnt="6"/>
      <dgm:spPr/>
    </dgm:pt>
    <dgm:pt modelId="{73A2C5AC-25DB-4FA3-81C2-FC09B415D0F9}" type="pres">
      <dgm:prSet presAssocID="{AFED252C-35F8-4BC0-A0E1-42BC525D374F}" presName="node" presStyleLbl="node1" presStyleIdx="5" presStyleCnt="6" custRadScaleRad="141989" custRadScaleInc="47057">
        <dgm:presLayoutVars>
          <dgm:bulletEnabled val="1"/>
        </dgm:presLayoutVars>
      </dgm:prSet>
      <dgm:spPr/>
    </dgm:pt>
    <dgm:pt modelId="{8F8DE962-0332-464F-BD50-22ACEF8A4EE7}" type="pres">
      <dgm:prSet presAssocID="{AFED252C-35F8-4BC0-A0E1-42BC525D374F}" presName="spNode" presStyleCnt="0"/>
      <dgm:spPr/>
    </dgm:pt>
    <dgm:pt modelId="{3F82B302-BEDA-4F7A-917F-18990FB7AC83}" type="pres">
      <dgm:prSet presAssocID="{0CAC83DC-788F-4705-87FA-38C747AC1576}" presName="sibTrans" presStyleLbl="sibTrans1D1" presStyleIdx="5" presStyleCnt="6"/>
      <dgm:spPr/>
    </dgm:pt>
  </dgm:ptLst>
  <dgm:cxnLst>
    <dgm:cxn modelId="{6641ED18-66C3-4B15-9A51-4F6EC51472E3}" srcId="{B5D845F9-6FAC-425A-9869-1E707111ADE7}" destId="{AFED252C-35F8-4BC0-A0E1-42BC525D374F}" srcOrd="5" destOrd="0" parTransId="{A709DC6F-7BD2-4E09-A13E-6ED619A8C3CE}" sibTransId="{0CAC83DC-788F-4705-87FA-38C747AC1576}"/>
    <dgm:cxn modelId="{D786C050-C168-462E-835D-04B0CAFD691F}" type="presOf" srcId="{98E09FDF-4699-4853-A348-C674B9CAA2E6}" destId="{2C7714A4-D507-4237-BDF9-A2480EA2C1C0}" srcOrd="0" destOrd="0" presId="urn:microsoft.com/office/officeart/2005/8/layout/cycle6"/>
    <dgm:cxn modelId="{D3DEA475-903A-4DCD-81AC-17F57D49FA8E}" srcId="{B5D845F9-6FAC-425A-9869-1E707111ADE7}" destId="{CE3F9333-D299-4583-BDA5-FB33701196C2}" srcOrd="1" destOrd="0" parTransId="{C6463688-76E5-46B6-B717-449070703CF2}" sibTransId="{D05B77DD-FDB8-4B57-B2BE-134D5B382B09}"/>
    <dgm:cxn modelId="{62648B7F-80BC-4BE1-9E42-01C283B3C52D}" type="presOf" srcId="{18E0E7F3-3987-4B0D-AA66-0F8DE365145D}" destId="{3ACE441E-9F27-459F-B6AA-51059DFE2DF1}" srcOrd="0" destOrd="0" presId="urn:microsoft.com/office/officeart/2005/8/layout/cycle6"/>
    <dgm:cxn modelId="{B1F10087-B313-4037-90F8-1191E6276535}" type="presOf" srcId="{C307A287-8247-4E7D-B9CB-BB2CC0614075}" destId="{EFBE7442-ABEB-4CAA-900D-D9241E299A88}" srcOrd="0" destOrd="0" presId="urn:microsoft.com/office/officeart/2005/8/layout/cycle6"/>
    <dgm:cxn modelId="{15447091-7466-418D-AF70-DED7B01EF7BE}" type="presOf" srcId="{669294B3-BB01-434C-8CA3-DB00D30D7639}" destId="{7FE90F7B-D085-463C-BDB2-31D991CEC8C3}" srcOrd="0" destOrd="0" presId="urn:microsoft.com/office/officeart/2005/8/layout/cycle6"/>
    <dgm:cxn modelId="{E752A093-BB68-4A6A-865B-C7BC3AB50564}" type="presOf" srcId="{D05B77DD-FDB8-4B57-B2BE-134D5B382B09}" destId="{DE75FAF6-AFEC-4822-B1DF-E17DAA545682}" srcOrd="0" destOrd="0" presId="urn:microsoft.com/office/officeart/2005/8/layout/cycle6"/>
    <dgm:cxn modelId="{F0526294-F343-4448-924B-7AB39D5754D7}" type="presOf" srcId="{A2D8AB24-A44A-496E-9196-BC7741309AD3}" destId="{E1434BBA-238B-457B-971C-4662AA5C5F00}" srcOrd="0" destOrd="0" presId="urn:microsoft.com/office/officeart/2005/8/layout/cycle6"/>
    <dgm:cxn modelId="{C1DB9A94-987D-464F-A9CB-4CB679D6C090}" type="presOf" srcId="{AFED252C-35F8-4BC0-A0E1-42BC525D374F}" destId="{73A2C5AC-25DB-4FA3-81C2-FC09B415D0F9}" srcOrd="0" destOrd="0" presId="urn:microsoft.com/office/officeart/2005/8/layout/cycle6"/>
    <dgm:cxn modelId="{7DED3596-CC83-4D6D-8717-87F89DD4E31D}" type="presOf" srcId="{55DC3A00-BE43-4E9D-A8CE-8CB3CB461E9D}" destId="{74303D44-DE30-4B56-B678-686D14C85567}" srcOrd="0" destOrd="0" presId="urn:microsoft.com/office/officeart/2005/8/layout/cycle6"/>
    <dgm:cxn modelId="{FE996AA9-1213-4A7F-9564-AAAEC4C705EF}" type="presOf" srcId="{BF7FBEA4-043A-464B-81CC-770F9B62B9DC}" destId="{58AA9CB7-2BCF-4247-A26C-00F9C9E8CAD2}" srcOrd="0" destOrd="0" presId="urn:microsoft.com/office/officeart/2005/8/layout/cycle6"/>
    <dgm:cxn modelId="{538BCBAB-7634-421E-AACF-3F3A83D54C28}" srcId="{B5D845F9-6FAC-425A-9869-1E707111ADE7}" destId="{A2D8AB24-A44A-496E-9196-BC7741309AD3}" srcOrd="0" destOrd="0" parTransId="{15879686-04BD-49ED-BE28-C932A77E93C2}" sibTransId="{55DC3A00-BE43-4E9D-A8CE-8CB3CB461E9D}"/>
    <dgm:cxn modelId="{7CF7EBBD-96E8-4D7C-BEEB-6C6F9AB91484}" type="presOf" srcId="{CE3F9333-D299-4583-BDA5-FB33701196C2}" destId="{3356B46F-442B-4C5D-A2E2-F30D31E38349}" srcOrd="0" destOrd="0" presId="urn:microsoft.com/office/officeart/2005/8/layout/cycle6"/>
    <dgm:cxn modelId="{0645A9CC-7D4F-4198-83C8-6D555727BFE4}" srcId="{B5D845F9-6FAC-425A-9869-1E707111ADE7}" destId="{98E09FDF-4699-4853-A348-C674B9CAA2E6}" srcOrd="4" destOrd="0" parTransId="{F3BE4E0A-FA5B-4530-9CA6-EDAEB0D9D6F0}" sibTransId="{18E0E7F3-3987-4B0D-AA66-0F8DE365145D}"/>
    <dgm:cxn modelId="{62922CCE-2029-4404-ABF3-CF201F220F39}" type="presOf" srcId="{0CAC83DC-788F-4705-87FA-38C747AC1576}" destId="{3F82B302-BEDA-4F7A-917F-18990FB7AC83}" srcOrd="0" destOrd="0" presId="urn:microsoft.com/office/officeart/2005/8/layout/cycle6"/>
    <dgm:cxn modelId="{B6F622D7-533B-4149-BF6A-EEC62C858D7C}" srcId="{B5D845F9-6FAC-425A-9869-1E707111ADE7}" destId="{669294B3-BB01-434C-8CA3-DB00D30D7639}" srcOrd="2" destOrd="0" parTransId="{2B38FB2F-1FE5-450B-9F8B-AE5F64CB8CD7}" sibTransId="{A274D3F2-2651-436C-B7D8-59D7F6C977DE}"/>
    <dgm:cxn modelId="{419CCAEB-5447-4A82-903E-8805DAB6D8C0}" type="presOf" srcId="{A274D3F2-2651-436C-B7D8-59D7F6C977DE}" destId="{46FE4D34-E989-4413-B899-88A38EA5B3A8}" srcOrd="0" destOrd="0" presId="urn:microsoft.com/office/officeart/2005/8/layout/cycle6"/>
    <dgm:cxn modelId="{46A359EE-5163-408F-A84F-41432C1783D2}" srcId="{B5D845F9-6FAC-425A-9869-1E707111ADE7}" destId="{BF7FBEA4-043A-464B-81CC-770F9B62B9DC}" srcOrd="3" destOrd="0" parTransId="{9F4BA2CF-CBEE-42C1-981A-1C11D96E12C4}" sibTransId="{C307A287-8247-4E7D-B9CB-BB2CC0614075}"/>
    <dgm:cxn modelId="{4157CBF8-5391-4ADC-9332-1D7CB9F8E1A9}" type="presOf" srcId="{B5D845F9-6FAC-425A-9869-1E707111ADE7}" destId="{40016353-6D14-4782-A7B4-1F6AD5EC5A06}" srcOrd="0" destOrd="0" presId="urn:microsoft.com/office/officeart/2005/8/layout/cycle6"/>
    <dgm:cxn modelId="{0E68FF32-64B2-42A5-82FE-323D41C34CC5}" type="presParOf" srcId="{40016353-6D14-4782-A7B4-1F6AD5EC5A06}" destId="{E1434BBA-238B-457B-971C-4662AA5C5F00}" srcOrd="0" destOrd="0" presId="urn:microsoft.com/office/officeart/2005/8/layout/cycle6"/>
    <dgm:cxn modelId="{CD79D011-CE96-43A1-8D8D-F3207A8D8C43}" type="presParOf" srcId="{40016353-6D14-4782-A7B4-1F6AD5EC5A06}" destId="{D2364C6E-5AD3-48F1-9117-990951BC40AE}" srcOrd="1" destOrd="0" presId="urn:microsoft.com/office/officeart/2005/8/layout/cycle6"/>
    <dgm:cxn modelId="{B7247D6A-F445-4D13-9CC2-AEECA0B41D0A}" type="presParOf" srcId="{40016353-6D14-4782-A7B4-1F6AD5EC5A06}" destId="{74303D44-DE30-4B56-B678-686D14C85567}" srcOrd="2" destOrd="0" presId="urn:microsoft.com/office/officeart/2005/8/layout/cycle6"/>
    <dgm:cxn modelId="{9833286D-072C-4CB4-A655-B6C78C8A07F7}" type="presParOf" srcId="{40016353-6D14-4782-A7B4-1F6AD5EC5A06}" destId="{3356B46F-442B-4C5D-A2E2-F30D31E38349}" srcOrd="3" destOrd="0" presId="urn:microsoft.com/office/officeart/2005/8/layout/cycle6"/>
    <dgm:cxn modelId="{11D3D633-5A1A-4353-8EBE-4CF99B863B9C}" type="presParOf" srcId="{40016353-6D14-4782-A7B4-1F6AD5EC5A06}" destId="{5739900B-F1EF-4E3F-9600-758A00430803}" srcOrd="4" destOrd="0" presId="urn:microsoft.com/office/officeart/2005/8/layout/cycle6"/>
    <dgm:cxn modelId="{3580B548-456D-4644-81BA-20B529AD6D33}" type="presParOf" srcId="{40016353-6D14-4782-A7B4-1F6AD5EC5A06}" destId="{DE75FAF6-AFEC-4822-B1DF-E17DAA545682}" srcOrd="5" destOrd="0" presId="urn:microsoft.com/office/officeart/2005/8/layout/cycle6"/>
    <dgm:cxn modelId="{5C52ACA5-BB84-47ED-B241-62DEB8614444}" type="presParOf" srcId="{40016353-6D14-4782-A7B4-1F6AD5EC5A06}" destId="{7FE90F7B-D085-463C-BDB2-31D991CEC8C3}" srcOrd="6" destOrd="0" presId="urn:microsoft.com/office/officeart/2005/8/layout/cycle6"/>
    <dgm:cxn modelId="{0AC13202-2AD7-47FD-962B-C1E3EB268D5D}" type="presParOf" srcId="{40016353-6D14-4782-A7B4-1F6AD5EC5A06}" destId="{C87E9E6D-DA23-4272-B6C8-185AFC205B23}" srcOrd="7" destOrd="0" presId="urn:microsoft.com/office/officeart/2005/8/layout/cycle6"/>
    <dgm:cxn modelId="{92AA5BB9-DFCC-47FD-9709-815BE119C9D3}" type="presParOf" srcId="{40016353-6D14-4782-A7B4-1F6AD5EC5A06}" destId="{46FE4D34-E989-4413-B899-88A38EA5B3A8}" srcOrd="8" destOrd="0" presId="urn:microsoft.com/office/officeart/2005/8/layout/cycle6"/>
    <dgm:cxn modelId="{F03C1506-D856-429F-A9B9-E12973336DCC}" type="presParOf" srcId="{40016353-6D14-4782-A7B4-1F6AD5EC5A06}" destId="{58AA9CB7-2BCF-4247-A26C-00F9C9E8CAD2}" srcOrd="9" destOrd="0" presId="urn:microsoft.com/office/officeart/2005/8/layout/cycle6"/>
    <dgm:cxn modelId="{198139D5-10C6-4F76-8924-4C21E935ED87}" type="presParOf" srcId="{40016353-6D14-4782-A7B4-1F6AD5EC5A06}" destId="{4D7BD9CF-1308-451B-9336-C6C2804373D7}" srcOrd="10" destOrd="0" presId="urn:microsoft.com/office/officeart/2005/8/layout/cycle6"/>
    <dgm:cxn modelId="{C8045E90-48A2-43FA-B361-AAB13EF19B0F}" type="presParOf" srcId="{40016353-6D14-4782-A7B4-1F6AD5EC5A06}" destId="{EFBE7442-ABEB-4CAA-900D-D9241E299A88}" srcOrd="11" destOrd="0" presId="urn:microsoft.com/office/officeart/2005/8/layout/cycle6"/>
    <dgm:cxn modelId="{061948C6-129F-421C-8D60-21FA39506523}" type="presParOf" srcId="{40016353-6D14-4782-A7B4-1F6AD5EC5A06}" destId="{2C7714A4-D507-4237-BDF9-A2480EA2C1C0}" srcOrd="12" destOrd="0" presId="urn:microsoft.com/office/officeart/2005/8/layout/cycle6"/>
    <dgm:cxn modelId="{8414F0E8-53B5-48DF-9CD9-039657FA1E45}" type="presParOf" srcId="{40016353-6D14-4782-A7B4-1F6AD5EC5A06}" destId="{F5DA594B-ADDB-4E3A-B2CF-0FCECD5795F4}" srcOrd="13" destOrd="0" presId="urn:microsoft.com/office/officeart/2005/8/layout/cycle6"/>
    <dgm:cxn modelId="{10673235-5B76-4522-A854-91E986ABB14A}" type="presParOf" srcId="{40016353-6D14-4782-A7B4-1F6AD5EC5A06}" destId="{3ACE441E-9F27-459F-B6AA-51059DFE2DF1}" srcOrd="14" destOrd="0" presId="urn:microsoft.com/office/officeart/2005/8/layout/cycle6"/>
    <dgm:cxn modelId="{D00938BB-65CF-4054-AB52-AAAB5F9C1386}" type="presParOf" srcId="{40016353-6D14-4782-A7B4-1F6AD5EC5A06}" destId="{73A2C5AC-25DB-4FA3-81C2-FC09B415D0F9}" srcOrd="15" destOrd="0" presId="urn:microsoft.com/office/officeart/2005/8/layout/cycle6"/>
    <dgm:cxn modelId="{FFC3B9CF-A5DC-4F69-B6B2-08717FE0F08F}" type="presParOf" srcId="{40016353-6D14-4782-A7B4-1F6AD5EC5A06}" destId="{8F8DE962-0332-464F-BD50-22ACEF8A4EE7}" srcOrd="16" destOrd="0" presId="urn:microsoft.com/office/officeart/2005/8/layout/cycle6"/>
    <dgm:cxn modelId="{34174E63-3AFC-4798-81C6-98CA6F035115}" type="presParOf" srcId="{40016353-6D14-4782-A7B4-1F6AD5EC5A06}" destId="{3F82B302-BEDA-4F7A-917F-18990FB7AC8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4B23-1FF9-463A-A1CD-A19AAA172973}">
      <dsp:nvSpPr>
        <dsp:cNvPr id="0" name=""/>
        <dsp:cNvSpPr/>
      </dsp:nvSpPr>
      <dsp:spPr>
        <a:xfrm>
          <a:off x="853285" y="761203"/>
          <a:ext cx="3634673" cy="176078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2F92A-1557-44A5-B967-72C3F7F3D7DF}">
      <dsp:nvSpPr>
        <dsp:cNvPr id="0" name=""/>
        <dsp:cNvSpPr/>
      </dsp:nvSpPr>
      <dsp:spPr>
        <a:xfrm>
          <a:off x="4535" y="0"/>
          <a:ext cx="4983029" cy="176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Tw Cen MT" panose="020B0602020104020603" pitchFamily="34" charset="0"/>
          </a:endParaRPr>
        </a:p>
      </dsp:txBody>
      <dsp:txXfrm>
        <a:off x="4535" y="0"/>
        <a:ext cx="4983029" cy="1768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4B23-1FF9-463A-A1CD-A19AAA172973}">
      <dsp:nvSpPr>
        <dsp:cNvPr id="0" name=""/>
        <dsp:cNvSpPr/>
      </dsp:nvSpPr>
      <dsp:spPr>
        <a:xfrm>
          <a:off x="989016" y="168560"/>
          <a:ext cx="2179511" cy="143559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2F92A-1557-44A5-B967-72C3F7F3D7DF}">
      <dsp:nvSpPr>
        <dsp:cNvPr id="0" name=""/>
        <dsp:cNvSpPr/>
      </dsp:nvSpPr>
      <dsp:spPr>
        <a:xfrm>
          <a:off x="2360005" y="1078895"/>
          <a:ext cx="1968959" cy="698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Tw Cen MT" panose="020B0602020104020603" pitchFamily="34" charset="0"/>
          </a:endParaRPr>
        </a:p>
      </dsp:txBody>
      <dsp:txXfrm>
        <a:off x="2360005" y="1078895"/>
        <a:ext cx="1968959" cy="698645"/>
      </dsp:txXfrm>
    </dsp:sp>
    <dsp:sp modelId="{CE46B823-6DE4-4D80-B157-37BF9501925E}">
      <dsp:nvSpPr>
        <dsp:cNvPr id="0" name=""/>
        <dsp:cNvSpPr/>
      </dsp:nvSpPr>
      <dsp:spPr>
        <a:xfrm>
          <a:off x="492944" y="2109276"/>
          <a:ext cx="2878999" cy="173145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BDB8D-395D-4560-9218-FE00C1ECBF57}">
      <dsp:nvSpPr>
        <dsp:cNvPr id="0" name=""/>
        <dsp:cNvSpPr/>
      </dsp:nvSpPr>
      <dsp:spPr>
        <a:xfrm>
          <a:off x="2933534" y="2357964"/>
          <a:ext cx="1715988" cy="636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2933534" y="2357964"/>
        <a:ext cx="1715988" cy="636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C4B23-1FF9-463A-A1CD-A19AAA172973}">
      <dsp:nvSpPr>
        <dsp:cNvPr id="0" name=""/>
        <dsp:cNvSpPr/>
      </dsp:nvSpPr>
      <dsp:spPr>
        <a:xfrm>
          <a:off x="774463" y="777720"/>
          <a:ext cx="3019122" cy="171051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2F92A-1557-44A5-B967-72C3F7F3D7DF}">
      <dsp:nvSpPr>
        <dsp:cNvPr id="0" name=""/>
        <dsp:cNvSpPr/>
      </dsp:nvSpPr>
      <dsp:spPr>
        <a:xfrm>
          <a:off x="4535" y="0"/>
          <a:ext cx="4983029" cy="1768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Tw Cen MT" panose="020B0602020104020603" pitchFamily="34" charset="0"/>
          </a:endParaRPr>
        </a:p>
      </dsp:txBody>
      <dsp:txXfrm>
        <a:off x="4535" y="0"/>
        <a:ext cx="4983029" cy="17681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34BBA-238B-457B-971C-4662AA5C5F00}">
      <dsp:nvSpPr>
        <dsp:cNvPr id="0" name=""/>
        <dsp:cNvSpPr/>
      </dsp:nvSpPr>
      <dsp:spPr>
        <a:xfrm>
          <a:off x="4832606" y="107502"/>
          <a:ext cx="978433" cy="117224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Executive summary/ Abstract</a:t>
          </a:r>
        </a:p>
      </dsp:txBody>
      <dsp:txXfrm>
        <a:off x="4880369" y="155265"/>
        <a:ext cx="882907" cy="1076719"/>
      </dsp:txXfrm>
    </dsp:sp>
    <dsp:sp modelId="{74303D44-DE30-4B56-B678-686D14C85567}">
      <dsp:nvSpPr>
        <dsp:cNvPr id="0" name=""/>
        <dsp:cNvSpPr/>
      </dsp:nvSpPr>
      <dsp:spPr>
        <a:xfrm>
          <a:off x="2870433" y="433177"/>
          <a:ext cx="3581292" cy="3581292"/>
        </a:xfrm>
        <a:custGeom>
          <a:avLst/>
          <a:gdLst/>
          <a:ahLst/>
          <a:cxnLst/>
          <a:rect l="0" t="0" r="0" b="0"/>
          <a:pathLst>
            <a:path>
              <a:moveTo>
                <a:pt x="2947510" y="423869"/>
              </a:moveTo>
              <a:arcTo wR="1790646" hR="1790646" stAng="18614712" swAng="17170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6B46F-442B-4C5D-A2E2-F30D31E38349}">
      <dsp:nvSpPr>
        <dsp:cNvPr id="0" name=""/>
        <dsp:cNvSpPr/>
      </dsp:nvSpPr>
      <dsp:spPr>
        <a:xfrm>
          <a:off x="5882941" y="1586532"/>
          <a:ext cx="1169395" cy="76010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Literature review</a:t>
          </a:r>
        </a:p>
      </dsp:txBody>
      <dsp:txXfrm>
        <a:off x="5920046" y="1623637"/>
        <a:ext cx="1095185" cy="685897"/>
      </dsp:txXfrm>
    </dsp:sp>
    <dsp:sp modelId="{DE75FAF6-AFEC-4822-B1DF-E17DAA545682}">
      <dsp:nvSpPr>
        <dsp:cNvPr id="0" name=""/>
        <dsp:cNvSpPr/>
      </dsp:nvSpPr>
      <dsp:spPr>
        <a:xfrm>
          <a:off x="2943639" y="198582"/>
          <a:ext cx="3581292" cy="3581292"/>
        </a:xfrm>
        <a:custGeom>
          <a:avLst/>
          <a:gdLst/>
          <a:ahLst/>
          <a:cxnLst/>
          <a:rect l="0" t="0" r="0" b="0"/>
          <a:pathLst>
            <a:path>
              <a:moveTo>
                <a:pt x="3544199" y="2153223"/>
              </a:moveTo>
              <a:arcTo wR="1790646" hR="1790646" stAng="700937" swAng="9960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90F7B-D085-463C-BDB2-31D991CEC8C3}">
      <dsp:nvSpPr>
        <dsp:cNvPr id="0" name=""/>
        <dsp:cNvSpPr/>
      </dsp:nvSpPr>
      <dsp:spPr>
        <a:xfrm>
          <a:off x="5440745" y="2842343"/>
          <a:ext cx="1169395" cy="76010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Problem statement</a:t>
          </a:r>
        </a:p>
      </dsp:txBody>
      <dsp:txXfrm>
        <a:off x="5477850" y="2879448"/>
        <a:ext cx="1095185" cy="685897"/>
      </dsp:txXfrm>
    </dsp:sp>
    <dsp:sp modelId="{46FE4D34-E989-4413-B899-88A38EA5B3A8}">
      <dsp:nvSpPr>
        <dsp:cNvPr id="0" name=""/>
        <dsp:cNvSpPr/>
      </dsp:nvSpPr>
      <dsp:spPr>
        <a:xfrm>
          <a:off x="2799517" y="180030"/>
          <a:ext cx="3581292" cy="3581292"/>
        </a:xfrm>
        <a:custGeom>
          <a:avLst/>
          <a:gdLst/>
          <a:ahLst/>
          <a:cxnLst/>
          <a:rect l="0" t="0" r="0" b="0"/>
          <a:pathLst>
            <a:path>
              <a:moveTo>
                <a:pt x="2634104" y="3370200"/>
              </a:moveTo>
              <a:arcTo wR="1790646" hR="1790646" stAng="3713907" swAng="15347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A9CB7-2BCF-4247-A26C-00F9C9E8CAD2}">
      <dsp:nvSpPr>
        <dsp:cNvPr id="0" name=""/>
        <dsp:cNvSpPr/>
      </dsp:nvSpPr>
      <dsp:spPr>
        <a:xfrm>
          <a:off x="3444961" y="2966871"/>
          <a:ext cx="1215926" cy="9261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Methodology and Objectives</a:t>
          </a:r>
        </a:p>
      </dsp:txBody>
      <dsp:txXfrm>
        <a:off x="3490172" y="3012082"/>
        <a:ext cx="1125504" cy="835738"/>
      </dsp:txXfrm>
    </dsp:sp>
    <dsp:sp modelId="{EFBE7442-ABEB-4CAA-900D-D9241E299A88}">
      <dsp:nvSpPr>
        <dsp:cNvPr id="0" name=""/>
        <dsp:cNvSpPr/>
      </dsp:nvSpPr>
      <dsp:spPr>
        <a:xfrm>
          <a:off x="2663075" y="-442594"/>
          <a:ext cx="3581292" cy="3581292"/>
        </a:xfrm>
        <a:custGeom>
          <a:avLst/>
          <a:gdLst/>
          <a:ahLst/>
          <a:cxnLst/>
          <a:rect l="0" t="0" r="0" b="0"/>
          <a:pathLst>
            <a:path>
              <a:moveTo>
                <a:pt x="1016661" y="3405378"/>
              </a:moveTo>
              <a:arcTo wR="1790646" hR="1790646" stAng="6936578" swAng="18114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714A4-D507-4237-BDF9-A2480EA2C1C0}">
      <dsp:nvSpPr>
        <dsp:cNvPr id="0" name=""/>
        <dsp:cNvSpPr/>
      </dsp:nvSpPr>
      <dsp:spPr>
        <a:xfrm>
          <a:off x="2396530" y="1586529"/>
          <a:ext cx="1169395" cy="76010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</a:rPr>
            <a:t>Significance/ capacity statement</a:t>
          </a:r>
        </a:p>
      </dsp:txBody>
      <dsp:txXfrm>
        <a:off x="2433635" y="1623634"/>
        <a:ext cx="1095185" cy="685897"/>
      </dsp:txXfrm>
    </dsp:sp>
    <dsp:sp modelId="{3ACE441E-9F27-459F-B6AA-51059DFE2DF1}">
      <dsp:nvSpPr>
        <dsp:cNvPr id="0" name=""/>
        <dsp:cNvSpPr/>
      </dsp:nvSpPr>
      <dsp:spPr>
        <a:xfrm>
          <a:off x="2854242" y="-1047152"/>
          <a:ext cx="3581292" cy="3581292"/>
        </a:xfrm>
        <a:custGeom>
          <a:avLst/>
          <a:gdLst/>
          <a:ahLst/>
          <a:cxnLst/>
          <a:rect l="0" t="0" r="0" b="0"/>
          <a:pathLst>
            <a:path>
              <a:moveTo>
                <a:pt x="207969" y="2628230"/>
              </a:moveTo>
              <a:arcTo wR="1790646" hR="1790646" stAng="9126679" swAng="11676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2C5AC-25DB-4FA3-81C2-FC09B415D0F9}">
      <dsp:nvSpPr>
        <dsp:cNvPr id="0" name=""/>
        <dsp:cNvSpPr/>
      </dsp:nvSpPr>
      <dsp:spPr>
        <a:xfrm>
          <a:off x="2546512" y="239698"/>
          <a:ext cx="1169395" cy="76010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</a:rPr>
            <a:t>Budget &amp; Timelines</a:t>
          </a:r>
        </a:p>
      </dsp:txBody>
      <dsp:txXfrm>
        <a:off x="2583617" y="276803"/>
        <a:ext cx="1095185" cy="685897"/>
      </dsp:txXfrm>
    </dsp:sp>
    <dsp:sp modelId="{3F82B302-BEDA-4F7A-917F-18990FB7AC83}">
      <dsp:nvSpPr>
        <dsp:cNvPr id="0" name=""/>
        <dsp:cNvSpPr/>
      </dsp:nvSpPr>
      <dsp:spPr>
        <a:xfrm>
          <a:off x="1840066" y="236175"/>
          <a:ext cx="3581292" cy="3581292"/>
        </a:xfrm>
        <a:custGeom>
          <a:avLst/>
          <a:gdLst/>
          <a:ahLst/>
          <a:cxnLst/>
          <a:rect l="0" t="0" r="0" b="0"/>
          <a:pathLst>
            <a:path>
              <a:moveTo>
                <a:pt x="1692283" y="2703"/>
              </a:moveTo>
              <a:arcTo wR="1790646" hR="1790646" stAng="16011064" swAng="26918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68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069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42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42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867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5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09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69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0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1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87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7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4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01AD77-2D60-4D6B-BDBB-BDFA61B53A11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A9F005-2FF0-4E6B-B3C3-6862F81A2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INTRODUCTION TO NURSING RESEARCH GRANT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3009777"/>
          </a:xfrm>
        </p:spPr>
        <p:txBody>
          <a:bodyPr/>
          <a:lstStyle/>
          <a:p>
            <a:r>
              <a:rPr lang="en-US" dirty="0"/>
              <a:t>A GUIDE TO SECURING FUNDING FOR YOUR RESEARCH</a:t>
            </a:r>
          </a:p>
          <a:p>
            <a:endParaRPr lang="en-US" dirty="0"/>
          </a:p>
          <a:p>
            <a:r>
              <a:rPr lang="en-US" dirty="0"/>
              <a:t>ZIONE SALIMA</a:t>
            </a:r>
          </a:p>
          <a:p>
            <a:r>
              <a:rPr lang="en-US" dirty="0"/>
              <a:t>MTONDERA NKHOMA</a:t>
            </a:r>
          </a:p>
        </p:txBody>
      </p:sp>
    </p:spTree>
    <p:extLst>
      <p:ext uri="{BB962C8B-B14F-4D97-AF65-F5344CB8AC3E}">
        <p14:creationId xmlns:p14="http://schemas.microsoft.com/office/powerpoint/2010/main" val="3556979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Examples of research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Does the administration of pain medication at time of surgical incision reduce the need for pain medication twenty-four hours after surgery?</a:t>
            </a:r>
          </a:p>
          <a:p>
            <a:r>
              <a:rPr lang="en-US" dirty="0"/>
              <a:t>How does nurse-led management of non-communicable disease (NCD) programs influence the effectiveness and quality of program data management in healthcare settings?</a:t>
            </a:r>
          </a:p>
          <a:p>
            <a:r>
              <a:rPr lang="en-US" dirty="0"/>
              <a:t>What is the impact of nurse-led patient education on medication adherence rates among clients with non-communicable diseases (NCDs)?</a:t>
            </a:r>
          </a:p>
        </p:txBody>
      </p:sp>
    </p:spTree>
    <p:extLst>
      <p:ext uri="{BB962C8B-B14F-4D97-AF65-F5344CB8AC3E}">
        <p14:creationId xmlns:p14="http://schemas.microsoft.com/office/powerpoint/2010/main" val="4087829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69823"/>
            <a:ext cx="9601194" cy="3553905"/>
          </a:xfrm>
        </p:spPr>
        <p:txBody>
          <a:bodyPr>
            <a:noAutofit/>
          </a:bodyPr>
          <a:lstStyle/>
          <a:p>
            <a:r>
              <a:rPr lang="en-US" sz="3200" dirty="0"/>
              <a:t>Follow funder </a:t>
            </a:r>
            <a:r>
              <a:rPr lang="en-US" sz="3200" b="1" dirty="0">
                <a:solidFill>
                  <a:srgbClr val="0070C0"/>
                </a:solidFill>
              </a:rPr>
              <a:t>guidelines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Adequate</a:t>
            </a:r>
            <a:r>
              <a:rPr lang="en-US" sz="3200" dirty="0"/>
              <a:t> justification-justify team numbers and all activities</a:t>
            </a:r>
          </a:p>
          <a:p>
            <a:r>
              <a:rPr lang="en-US" sz="3200" dirty="0"/>
              <a:t>Include Travel and transportation, salaries, utilities, consumables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Break down </a:t>
            </a:r>
            <a:r>
              <a:rPr lang="en-US" sz="3200" dirty="0"/>
              <a:t>per year if longer than one year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740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178" y="982132"/>
            <a:ext cx="9567419" cy="903229"/>
          </a:xfrm>
        </p:spPr>
        <p:txBody>
          <a:bodyPr/>
          <a:lstStyle/>
          <a:p>
            <a:pPr algn="l"/>
            <a:r>
              <a:rPr lang="en-US" dirty="0"/>
              <a:t>Gantt chart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68900"/>
              </p:ext>
            </p:extLst>
          </p:nvPr>
        </p:nvGraphicFramePr>
        <p:xfrm>
          <a:off x="1527141" y="2092750"/>
          <a:ext cx="7692271" cy="4138815"/>
        </p:xfrm>
        <a:graphic>
          <a:graphicData uri="http://schemas.openxmlformats.org/drawingml/2006/table">
            <a:tbl>
              <a:tblPr/>
              <a:tblGrid>
                <a:gridCol w="2547714">
                  <a:extLst>
                    <a:ext uri="{9D8B030D-6E8A-4147-A177-3AD203B41FA5}">
                      <a16:colId xmlns:a16="http://schemas.microsoft.com/office/drawing/2014/main" val="2898351762"/>
                    </a:ext>
                  </a:extLst>
                </a:gridCol>
                <a:gridCol w="415722">
                  <a:extLst>
                    <a:ext uri="{9D8B030D-6E8A-4147-A177-3AD203B41FA5}">
                      <a16:colId xmlns:a16="http://schemas.microsoft.com/office/drawing/2014/main" val="2123770106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669970194"/>
                    </a:ext>
                  </a:extLst>
                </a:gridCol>
                <a:gridCol w="450365">
                  <a:extLst>
                    <a:ext uri="{9D8B030D-6E8A-4147-A177-3AD203B41FA5}">
                      <a16:colId xmlns:a16="http://schemas.microsoft.com/office/drawing/2014/main" val="2711862802"/>
                    </a:ext>
                  </a:extLst>
                </a:gridCol>
                <a:gridCol w="450365">
                  <a:extLst>
                    <a:ext uri="{9D8B030D-6E8A-4147-A177-3AD203B41FA5}">
                      <a16:colId xmlns:a16="http://schemas.microsoft.com/office/drawing/2014/main" val="3675064647"/>
                    </a:ext>
                  </a:extLst>
                </a:gridCol>
                <a:gridCol w="467686">
                  <a:extLst>
                    <a:ext uri="{9D8B030D-6E8A-4147-A177-3AD203B41FA5}">
                      <a16:colId xmlns:a16="http://schemas.microsoft.com/office/drawing/2014/main" val="1749769519"/>
                    </a:ext>
                  </a:extLst>
                </a:gridCol>
                <a:gridCol w="381079">
                  <a:extLst>
                    <a:ext uri="{9D8B030D-6E8A-4147-A177-3AD203B41FA5}">
                      <a16:colId xmlns:a16="http://schemas.microsoft.com/office/drawing/2014/main" val="3549425301"/>
                    </a:ext>
                  </a:extLst>
                </a:gridCol>
                <a:gridCol w="398400">
                  <a:extLst>
                    <a:ext uri="{9D8B030D-6E8A-4147-A177-3AD203B41FA5}">
                      <a16:colId xmlns:a16="http://schemas.microsoft.com/office/drawing/2014/main" val="4261163945"/>
                    </a:ext>
                  </a:extLst>
                </a:gridCol>
                <a:gridCol w="398400">
                  <a:extLst>
                    <a:ext uri="{9D8B030D-6E8A-4147-A177-3AD203B41FA5}">
                      <a16:colId xmlns:a16="http://schemas.microsoft.com/office/drawing/2014/main" val="441524350"/>
                    </a:ext>
                  </a:extLst>
                </a:gridCol>
                <a:gridCol w="450365">
                  <a:extLst>
                    <a:ext uri="{9D8B030D-6E8A-4147-A177-3AD203B41FA5}">
                      <a16:colId xmlns:a16="http://schemas.microsoft.com/office/drawing/2014/main" val="2232124902"/>
                    </a:ext>
                  </a:extLst>
                </a:gridCol>
                <a:gridCol w="415722">
                  <a:extLst>
                    <a:ext uri="{9D8B030D-6E8A-4147-A177-3AD203B41FA5}">
                      <a16:colId xmlns:a16="http://schemas.microsoft.com/office/drawing/2014/main" val="1697891620"/>
                    </a:ext>
                  </a:extLst>
                </a:gridCol>
                <a:gridCol w="450365">
                  <a:extLst>
                    <a:ext uri="{9D8B030D-6E8A-4147-A177-3AD203B41FA5}">
                      <a16:colId xmlns:a16="http://schemas.microsoft.com/office/drawing/2014/main" val="265288285"/>
                    </a:ext>
                  </a:extLst>
                </a:gridCol>
                <a:gridCol w="485009">
                  <a:extLst>
                    <a:ext uri="{9D8B030D-6E8A-4147-A177-3AD203B41FA5}">
                      <a16:colId xmlns:a16="http://schemas.microsoft.com/office/drawing/2014/main" val="2998087960"/>
                    </a:ext>
                  </a:extLst>
                </a:gridCol>
              </a:tblGrid>
              <a:tr h="3217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445762"/>
                  </a:ext>
                </a:extLst>
              </a:tr>
              <a:tr h="45939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Planning</a:t>
                      </a:r>
                    </a:p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Char char="P"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678030"/>
                  </a:ext>
                </a:extLst>
              </a:tr>
              <a:tr h="45939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Literature review</a:t>
                      </a:r>
                    </a:p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Char char="L"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600024"/>
                  </a:ext>
                </a:extLst>
              </a:tr>
              <a:tr h="53486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Developing Questionnaire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560599"/>
                  </a:ext>
                </a:extLst>
              </a:tr>
              <a:tr h="45939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Char char="P"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Pre-testing</a:t>
                      </a:r>
                    </a:p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Char char="P"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352183"/>
                  </a:ext>
                </a:extLst>
              </a:tr>
              <a:tr h="48604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Recruit and train Research team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078887"/>
                  </a:ext>
                </a:extLst>
              </a:tr>
              <a:tr h="360613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collection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11668"/>
                  </a:ext>
                </a:extLst>
              </a:tr>
              <a:tr h="45939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 entry and analysis</a:t>
                      </a:r>
                    </a:p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109882"/>
                  </a:ext>
                </a:extLst>
              </a:tr>
              <a:tr h="459390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200"/>
                        <a:buFont typeface="Calibri" panose="020F0502020204030204" pitchFamily="34" charset="0"/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Report writing and presentation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05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24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Ethical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83992A"/>
              </a:buClr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Ethical considerations and measures ensure </a:t>
            </a:r>
            <a:r>
              <a:rPr lang="en-US" sz="2200" b="1" dirty="0">
                <a:solidFill>
                  <a:srgbClr val="0070C0"/>
                </a:solidFill>
              </a:rPr>
              <a:t>protection of  the rights and welfare </a:t>
            </a: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of participants during a research.</a:t>
            </a:r>
            <a:endParaRPr lang="en-US" dirty="0"/>
          </a:p>
          <a:p>
            <a:r>
              <a:rPr lang="en-US" dirty="0"/>
              <a:t>The protection and well-being of participants, and safeguarding privacy is very crucial in research to address the potential </a:t>
            </a:r>
            <a:r>
              <a:rPr lang="en-US" b="1" dirty="0">
                <a:solidFill>
                  <a:srgbClr val="0070C0"/>
                </a:solidFill>
              </a:rPr>
              <a:t>risks and benefits </a:t>
            </a:r>
            <a:r>
              <a:rPr lang="en-US" dirty="0"/>
              <a:t>associated with the study.</a:t>
            </a:r>
          </a:p>
          <a:p>
            <a:r>
              <a:rPr lang="en-US" dirty="0"/>
              <a:t>Includes obtaining </a:t>
            </a:r>
            <a:r>
              <a:rPr lang="en-US" b="1" dirty="0">
                <a:solidFill>
                  <a:srgbClr val="0070C0"/>
                </a:solidFill>
              </a:rPr>
              <a:t>informed consent </a:t>
            </a:r>
            <a:r>
              <a:rPr lang="en-US" dirty="0"/>
              <a:t>from participants and ensuring </a:t>
            </a:r>
            <a:r>
              <a:rPr lang="en-US" b="1" dirty="0">
                <a:solidFill>
                  <a:srgbClr val="0070C0"/>
                </a:solidFill>
              </a:rPr>
              <a:t>compliance with institutional </a:t>
            </a:r>
            <a:r>
              <a:rPr lang="en-US" dirty="0"/>
              <a:t>review boards or ethical committees </a:t>
            </a:r>
          </a:p>
        </p:txBody>
      </p:sp>
    </p:spTree>
    <p:extLst>
      <p:ext uri="{BB962C8B-B14F-4D97-AF65-F5344CB8AC3E}">
        <p14:creationId xmlns:p14="http://schemas.microsoft.com/office/powerpoint/2010/main" val="1485686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Important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Define a </a:t>
            </a:r>
            <a:r>
              <a:rPr lang="en-US" b="1" dirty="0">
                <a:solidFill>
                  <a:srgbClr val="0070C0"/>
                </a:solidFill>
              </a:rPr>
              <a:t>clear and concise </a:t>
            </a:r>
            <a:r>
              <a:rPr lang="en-US" dirty="0"/>
              <a:t>research question </a:t>
            </a:r>
          </a:p>
          <a:p>
            <a:r>
              <a:rPr lang="en-US" dirty="0"/>
              <a:t>Determining an </a:t>
            </a:r>
            <a:r>
              <a:rPr lang="en-US" b="1" dirty="0">
                <a:solidFill>
                  <a:srgbClr val="0070C0"/>
                </a:solidFill>
              </a:rPr>
              <a:t>appropriate sample size and recruitment strategy </a:t>
            </a:r>
            <a:r>
              <a:rPr lang="en-US" dirty="0"/>
              <a:t>to ensure adequate statistical power and generalizability of findings.</a:t>
            </a:r>
          </a:p>
          <a:p>
            <a:r>
              <a:rPr lang="en-US" dirty="0"/>
              <a:t>Developing a </a:t>
            </a:r>
            <a:r>
              <a:rPr lang="en-US" b="1" dirty="0">
                <a:solidFill>
                  <a:srgbClr val="0070C0"/>
                </a:solidFill>
              </a:rPr>
              <a:t>detailed data analysis plan </a:t>
            </a:r>
            <a:r>
              <a:rPr lang="en-US" dirty="0"/>
              <a:t>that aligns with the research design and objectives.</a:t>
            </a:r>
          </a:p>
          <a:p>
            <a:r>
              <a:rPr lang="en-US" dirty="0"/>
              <a:t>Consider </a:t>
            </a:r>
            <a:r>
              <a:rPr lang="en-US" b="1" dirty="0">
                <a:solidFill>
                  <a:srgbClr val="0070C0"/>
                </a:solidFill>
              </a:rPr>
              <a:t>dissemination and knowledge translation </a:t>
            </a:r>
            <a:r>
              <a:rPr lang="en-US" dirty="0"/>
              <a:t>strategies to ensure research findings reach the intended audience and positively impact nursing practice.</a:t>
            </a:r>
          </a:p>
        </p:txBody>
      </p:sp>
    </p:spTree>
    <p:extLst>
      <p:ext uri="{BB962C8B-B14F-4D97-AF65-F5344CB8AC3E}">
        <p14:creationId xmlns:p14="http://schemas.microsoft.com/office/powerpoint/2010/main" val="116697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 algn="l">
              <a:spcBef>
                <a:spcPts val="1000"/>
              </a:spcBef>
            </a:pPr>
            <a:r>
              <a:rPr lang="en-US" sz="5400" dirty="0">
                <a:solidFill>
                  <a:prstClr val="black"/>
                </a:solidFill>
                <a:ea typeface="+mn-ea"/>
                <a:cs typeface="+mn-cs"/>
              </a:rPr>
              <a:t>Important tips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84" y="2285999"/>
            <a:ext cx="9671113" cy="3709448"/>
          </a:xfrm>
        </p:spPr>
        <p:txBody>
          <a:bodyPr>
            <a:normAutofit/>
          </a:bodyPr>
          <a:lstStyle/>
          <a:p>
            <a:endParaRPr lang="en-US" sz="1600" b="1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0070C0"/>
                </a:solidFill>
              </a:rPr>
              <a:t>Understand</a:t>
            </a:r>
            <a:r>
              <a:rPr lang="en-US" sz="1600" dirty="0"/>
              <a:t> the Call for Proposals: Read guidelines thoroughly and follow instructions (submission deadlines, eligibility criteria).</a:t>
            </a:r>
          </a:p>
          <a:p>
            <a:r>
              <a:rPr lang="en-US" sz="1600" dirty="0"/>
              <a:t>Assemble a Team: </a:t>
            </a:r>
            <a:r>
              <a:rPr lang="en-US" sz="1600" b="1" dirty="0">
                <a:solidFill>
                  <a:srgbClr val="0070C0"/>
                </a:solidFill>
              </a:rPr>
              <a:t>capable</a:t>
            </a:r>
            <a:r>
              <a:rPr lang="en-US" sz="1600" dirty="0"/>
              <a:t> collaborators, financial officers, grant coordinators.</a:t>
            </a:r>
          </a:p>
          <a:p>
            <a:r>
              <a:rPr lang="en-US" sz="1600" dirty="0"/>
              <a:t>Clarity and Precision: Be clear, concise, and avoid jargon, </a:t>
            </a:r>
            <a:r>
              <a:rPr lang="en-US" sz="1600" b="1" dirty="0">
                <a:solidFill>
                  <a:srgbClr val="0070C0"/>
                </a:solidFill>
              </a:rPr>
              <a:t>less is more</a:t>
            </a:r>
            <a:r>
              <a:rPr lang="en-US" sz="1600" dirty="0"/>
              <a:t>. Write with the reviewers in mind.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Compelling Narrative</a:t>
            </a:r>
            <a:r>
              <a:rPr lang="en-US" sz="1600" dirty="0"/>
              <a:t>: Highlight why your project is unique and impactful.</a:t>
            </a:r>
          </a:p>
          <a:p>
            <a:r>
              <a:rPr lang="en-US" sz="1600" dirty="0"/>
              <a:t>Adhere to Guidelines: Stay within the page limit, use required formats, and include all requested sections.</a:t>
            </a:r>
          </a:p>
          <a:p>
            <a:r>
              <a:rPr lang="en-US" sz="1600" dirty="0"/>
              <a:t>Define </a:t>
            </a:r>
            <a:r>
              <a:rPr lang="en-US" sz="1600" b="1" dirty="0">
                <a:solidFill>
                  <a:srgbClr val="0070C0"/>
                </a:solidFill>
              </a:rPr>
              <a:t>key</a:t>
            </a:r>
            <a:r>
              <a:rPr lang="en-US" sz="1600" dirty="0"/>
              <a:t> milestones</a:t>
            </a:r>
          </a:p>
          <a:p>
            <a:r>
              <a:rPr lang="en-US" sz="1600" dirty="0"/>
              <a:t>Have enough time to </a:t>
            </a:r>
            <a:r>
              <a:rPr lang="en-US" sz="1600" b="1" dirty="0">
                <a:solidFill>
                  <a:srgbClr val="0070C0"/>
                </a:solidFill>
              </a:rPr>
              <a:t>review</a:t>
            </a:r>
          </a:p>
          <a:p>
            <a:pPr lvl="1"/>
            <a:r>
              <a:rPr lang="en-US" sz="1600" dirty="0"/>
              <a:t>reviewers are looking for significance, innovation, approach, and impact.</a:t>
            </a:r>
          </a:p>
        </p:txBody>
      </p:sp>
    </p:spTree>
    <p:extLst>
      <p:ext uri="{BB962C8B-B14F-4D97-AF65-F5344CB8AC3E}">
        <p14:creationId xmlns:p14="http://schemas.microsoft.com/office/powerpoint/2010/main" val="3094093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Important tips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Clarity and Precision</a:t>
            </a:r>
            <a:r>
              <a:rPr lang="en-US" b="1" dirty="0"/>
              <a:t>: </a:t>
            </a:r>
            <a:r>
              <a:rPr lang="en-US" dirty="0"/>
              <a:t>Be clear, concise, and avoid jargon. Write with the reviewers in mind.</a:t>
            </a:r>
          </a:p>
          <a:p>
            <a:r>
              <a:rPr lang="en-US" b="1" dirty="0">
                <a:solidFill>
                  <a:srgbClr val="0070C0"/>
                </a:solidFill>
              </a:rPr>
              <a:t>Compelling Narrative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Highlight why your project is unique and impactful.</a:t>
            </a:r>
          </a:p>
          <a:p>
            <a:r>
              <a:rPr lang="en-US" b="1" dirty="0">
                <a:solidFill>
                  <a:srgbClr val="0070C0"/>
                </a:solidFill>
              </a:rPr>
              <a:t>Adhere to Guidelines</a:t>
            </a:r>
            <a:r>
              <a:rPr lang="en-US" b="1" dirty="0"/>
              <a:t>: </a:t>
            </a:r>
            <a:r>
              <a:rPr lang="en-US" dirty="0"/>
              <a:t>Stay within the page limit, use required formats, and include all requested sections.</a:t>
            </a:r>
          </a:p>
          <a:p>
            <a:r>
              <a:rPr lang="en-US" b="1" dirty="0">
                <a:solidFill>
                  <a:srgbClr val="0070C0"/>
                </a:solidFill>
              </a:rPr>
              <a:t>Review Process</a:t>
            </a:r>
            <a:r>
              <a:rPr lang="en-US" b="1" dirty="0"/>
              <a:t>: </a:t>
            </a:r>
            <a:r>
              <a:rPr lang="en-US" dirty="0"/>
              <a:t>Know that reviewers are looking for significance, innovation, approach, and impact.</a:t>
            </a:r>
          </a:p>
        </p:txBody>
      </p:sp>
    </p:spTree>
    <p:extLst>
      <p:ext uri="{BB962C8B-B14F-4D97-AF65-F5344CB8AC3E}">
        <p14:creationId xmlns:p14="http://schemas.microsoft.com/office/powerpoint/2010/main" val="3570357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400" dirty="0"/>
              <a:t>Common Mistakes In Grant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Lack of Clarity</a:t>
            </a:r>
            <a:r>
              <a:rPr lang="en-US" b="1" dirty="0"/>
              <a:t>: </a:t>
            </a:r>
            <a:r>
              <a:rPr lang="en-US" dirty="0"/>
              <a:t>Poorly structured or unclear objectives.</a:t>
            </a:r>
          </a:p>
          <a:p>
            <a:r>
              <a:rPr lang="en-US" dirty="0"/>
              <a:t>Overly Ambitious Scope</a:t>
            </a:r>
            <a:r>
              <a:rPr lang="en-US" b="1" dirty="0"/>
              <a:t>: </a:t>
            </a:r>
            <a:r>
              <a:rPr lang="en-US" dirty="0"/>
              <a:t>Research that’s </a:t>
            </a:r>
            <a:r>
              <a:rPr lang="en-US" b="1" dirty="0">
                <a:solidFill>
                  <a:srgbClr val="0070C0"/>
                </a:solidFill>
              </a:rPr>
              <a:t>too broad or unrealistic </a:t>
            </a:r>
            <a:r>
              <a:rPr lang="en-US" dirty="0"/>
              <a:t>within the grant’s timeframe.</a:t>
            </a:r>
          </a:p>
          <a:p>
            <a:r>
              <a:rPr lang="en-US" dirty="0"/>
              <a:t>Ignoring Reviewer Feedback</a:t>
            </a:r>
            <a:r>
              <a:rPr lang="en-US" b="1" dirty="0"/>
              <a:t>: </a:t>
            </a:r>
            <a:r>
              <a:rPr lang="en-US" dirty="0"/>
              <a:t>Failing to </a:t>
            </a:r>
            <a:r>
              <a:rPr lang="en-US" b="1" dirty="0">
                <a:solidFill>
                  <a:srgbClr val="0070C0"/>
                </a:solidFill>
              </a:rPr>
              <a:t>revise</a:t>
            </a:r>
            <a:r>
              <a:rPr lang="en-US" dirty="0"/>
              <a:t> based on previous feedback (for resubmissions).</a:t>
            </a:r>
          </a:p>
          <a:p>
            <a:r>
              <a:rPr lang="en-US" b="1" dirty="0">
                <a:solidFill>
                  <a:srgbClr val="0070C0"/>
                </a:solidFill>
              </a:rPr>
              <a:t>Inadequate</a:t>
            </a:r>
            <a:r>
              <a:rPr lang="en-US" dirty="0"/>
              <a:t> literature research</a:t>
            </a:r>
          </a:p>
          <a:p>
            <a:r>
              <a:rPr lang="en-US" dirty="0"/>
              <a:t>Inappropriate </a:t>
            </a:r>
            <a:r>
              <a:rPr lang="en-US" b="1" dirty="0">
                <a:solidFill>
                  <a:srgbClr val="0070C0"/>
                </a:solidFill>
              </a:rPr>
              <a:t>time frame and schedule </a:t>
            </a:r>
            <a:r>
              <a:rPr lang="en-US" dirty="0"/>
              <a:t>of activities</a:t>
            </a:r>
          </a:p>
          <a:p>
            <a:r>
              <a:rPr lang="en-US" b="1" dirty="0">
                <a:solidFill>
                  <a:srgbClr val="0070C0"/>
                </a:solidFill>
              </a:rPr>
              <a:t>No justification </a:t>
            </a:r>
            <a:r>
              <a:rPr lang="en-US" dirty="0"/>
              <a:t>for budget</a:t>
            </a:r>
          </a:p>
          <a:p>
            <a:r>
              <a:rPr lang="en-US" b="1" dirty="0">
                <a:solidFill>
                  <a:srgbClr val="0070C0"/>
                </a:solidFill>
              </a:rPr>
              <a:t>Incomplete Proposals</a:t>
            </a:r>
            <a:r>
              <a:rPr lang="en-US" b="1" dirty="0"/>
              <a:t>: </a:t>
            </a:r>
            <a:r>
              <a:rPr lang="en-US" dirty="0"/>
              <a:t>Missing sections, budgets, or required appendices.</a:t>
            </a:r>
          </a:p>
        </p:txBody>
      </p:sp>
    </p:spTree>
    <p:extLst>
      <p:ext uri="{BB962C8B-B14F-4D97-AF65-F5344CB8AC3E}">
        <p14:creationId xmlns:p14="http://schemas.microsoft.com/office/powerpoint/2010/main" val="239659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Review and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Proofreading and Editing</a:t>
            </a:r>
            <a:r>
              <a:rPr lang="en-US" sz="3200" dirty="0"/>
              <a:t>: Check for clarity, consistency, and errors.</a:t>
            </a:r>
          </a:p>
          <a:p>
            <a:r>
              <a:rPr lang="en-US" sz="3200" b="1" dirty="0"/>
              <a:t>Get Feedback: </a:t>
            </a:r>
            <a:r>
              <a:rPr lang="en-US" sz="3200" dirty="0"/>
              <a:t>Have colleagues or mentors review the draft.</a:t>
            </a:r>
          </a:p>
          <a:p>
            <a:r>
              <a:rPr lang="en-US" sz="3200" b="1" dirty="0"/>
              <a:t>Submit Early: </a:t>
            </a:r>
            <a:r>
              <a:rPr lang="en-US" sz="3200" dirty="0"/>
              <a:t>Avoid last-minute technical issues by submitting well before the deadline.</a:t>
            </a:r>
          </a:p>
        </p:txBody>
      </p:sp>
    </p:spTree>
    <p:extLst>
      <p:ext uri="{BB962C8B-B14F-4D97-AF65-F5344CB8AC3E}">
        <p14:creationId xmlns:p14="http://schemas.microsoft.com/office/powerpoint/2010/main" val="427862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Happens Next?: </a:t>
            </a:r>
            <a:r>
              <a:rPr lang="en-US" dirty="0"/>
              <a:t>Outline the review process and timeline.</a:t>
            </a:r>
          </a:p>
          <a:p>
            <a:r>
              <a:rPr lang="en-US" b="1" dirty="0"/>
              <a:t>Resubmissions: </a:t>
            </a:r>
            <a:r>
              <a:rPr lang="en-US" dirty="0"/>
              <a:t>If the grant is denied, request feedback and revise your proposal for future submissions.</a:t>
            </a:r>
          </a:p>
        </p:txBody>
      </p:sp>
    </p:spTree>
    <p:extLst>
      <p:ext uri="{BB962C8B-B14F-4D97-AF65-F5344CB8AC3E}">
        <p14:creationId xmlns:p14="http://schemas.microsoft.com/office/powerpoint/2010/main" val="47995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  <a:p>
            <a:r>
              <a:rPr lang="en-US" sz="3200" dirty="0"/>
              <a:t>Key components/ outline for Research Grant proposal</a:t>
            </a:r>
          </a:p>
          <a:p>
            <a:r>
              <a:rPr lang="en-US" sz="3200" dirty="0"/>
              <a:t>Key issues to consider</a:t>
            </a:r>
          </a:p>
          <a:p>
            <a:r>
              <a:rPr lang="en-US" sz="3200" dirty="0"/>
              <a:t>Common mistakes in grant research proposal writing</a:t>
            </a:r>
          </a:p>
        </p:txBody>
      </p:sp>
    </p:spTree>
    <p:extLst>
      <p:ext uri="{BB962C8B-B14F-4D97-AF65-F5344CB8AC3E}">
        <p14:creationId xmlns:p14="http://schemas.microsoft.com/office/powerpoint/2010/main" val="402027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Q&amp;A</a:t>
            </a:r>
            <a:r>
              <a:rPr lang="en-US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0038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88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Grant Proposal </a:t>
            </a:r>
            <a:r>
              <a:rPr lang="en-US" sz="2800" dirty="0"/>
              <a:t>is a written document that outlines a request for funding from a grant-making organization</a:t>
            </a:r>
          </a:p>
          <a:p>
            <a:r>
              <a:rPr lang="en-US" sz="2800" dirty="0">
                <a:solidFill>
                  <a:prstClr val="black"/>
                </a:solidFill>
              </a:rPr>
              <a:t>Types of Research Grants: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Government (e.g., NIH, NSF)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Private Foundations (e.g., Gates Foundation)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Institutional Grants</a:t>
            </a:r>
          </a:p>
        </p:txBody>
      </p:sp>
    </p:spTree>
    <p:extLst>
      <p:ext uri="{BB962C8B-B14F-4D97-AF65-F5344CB8AC3E}">
        <p14:creationId xmlns:p14="http://schemas.microsoft.com/office/powerpoint/2010/main" val="138421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Purpose of Research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5" cy="3589869"/>
          </a:xfrm>
        </p:spPr>
        <p:txBody>
          <a:bodyPr>
            <a:noAutofit/>
          </a:bodyPr>
          <a:lstStyle/>
          <a:p>
            <a:r>
              <a:rPr lang="en-US" sz="2800" dirty="0"/>
              <a:t>The purpose of a research grant proposal is to present a compelling case for why an individual, organization, or project deserves financial support.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for research, resources, equipment, etc.</a:t>
            </a:r>
            <a:endParaRPr lang="en-US" sz="2800" dirty="0"/>
          </a:p>
          <a:p>
            <a:r>
              <a:rPr lang="en-US" sz="2800" dirty="0"/>
              <a:t>Explicit intent is to win funding for your research that could </a:t>
            </a:r>
            <a:r>
              <a:rPr lang="en-US" sz="2800" b="1" dirty="0">
                <a:solidFill>
                  <a:srgbClr val="0070C0"/>
                </a:solidFill>
              </a:rPr>
              <a:t>enhance a specific program area</a:t>
            </a:r>
            <a:r>
              <a:rPr lang="en-US" sz="2800" dirty="0"/>
              <a:t> at your facility/ district/ health sector/ academia/ organization/industry through</a:t>
            </a:r>
            <a:r>
              <a:rPr lang="en-US" sz="2800" dirty="0">
                <a:solidFill>
                  <a:prstClr val="black"/>
                </a:solidFill>
              </a:rPr>
              <a:t> new evidence to inform new opportunities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182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Self assessment- before starting</a:t>
            </a:r>
            <a:endParaRPr lang="en-US" sz="4800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25858829"/>
              </p:ext>
            </p:extLst>
          </p:nvPr>
        </p:nvGraphicFramePr>
        <p:xfrm>
          <a:off x="838200" y="1508288"/>
          <a:ext cx="4987565" cy="460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81344" y="2366128"/>
            <a:ext cx="4718304" cy="350432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?Value and impact </a:t>
            </a:r>
            <a:r>
              <a:rPr lang="en-US" sz="2800" dirty="0"/>
              <a:t>on individuals, practice, community, health sector, society</a:t>
            </a:r>
          </a:p>
          <a:p>
            <a:r>
              <a:rPr lang="en-US" sz="2800" dirty="0"/>
              <a:t>?</a:t>
            </a:r>
            <a:r>
              <a:rPr lang="en-US" sz="2800" b="1" dirty="0">
                <a:solidFill>
                  <a:srgbClr val="0070C0"/>
                </a:solidFill>
              </a:rPr>
              <a:t>Qualification, training, suitability and capacity </a:t>
            </a:r>
            <a:r>
              <a:rPr lang="en-US" sz="2800" dirty="0"/>
              <a:t>of the investigator</a:t>
            </a:r>
          </a:p>
          <a:p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1593130" y="4656841"/>
            <a:ext cx="3327660" cy="1454134"/>
          </a:xfrm>
          <a:prstGeom prst="round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231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Self assessment- before starting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0439052"/>
              </p:ext>
            </p:extLst>
          </p:nvPr>
        </p:nvGraphicFramePr>
        <p:xfrm>
          <a:off x="1018095" y="2215299"/>
          <a:ext cx="5231876" cy="389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033155" y="2488676"/>
            <a:ext cx="4866493" cy="3381772"/>
          </a:xfrm>
        </p:spPr>
        <p:txBody>
          <a:bodyPr>
            <a:noAutofit/>
          </a:bodyPr>
          <a:lstStyle/>
          <a:p>
            <a:r>
              <a:rPr lang="en-US" sz="2800" dirty="0"/>
              <a:t>?Organizational history of </a:t>
            </a:r>
            <a:r>
              <a:rPr lang="en-US" sz="2800" b="1" dirty="0">
                <a:solidFill>
                  <a:srgbClr val="0070C0"/>
                </a:solidFill>
              </a:rPr>
              <a:t>successful research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?Do you understand the </a:t>
            </a:r>
            <a:r>
              <a:rPr lang="en-US" sz="2800" b="1" dirty="0">
                <a:solidFill>
                  <a:srgbClr val="0070C0"/>
                </a:solidFill>
              </a:rPr>
              <a:t>priorities</a:t>
            </a:r>
            <a:r>
              <a:rPr lang="en-US" sz="2800" dirty="0"/>
              <a:t> of the funder?</a:t>
            </a:r>
          </a:p>
          <a:p>
            <a:r>
              <a:rPr lang="en-US" sz="2800" dirty="0"/>
              <a:t>? Do you </a:t>
            </a:r>
            <a:r>
              <a:rPr lang="en-US" sz="2800" b="1" dirty="0">
                <a:solidFill>
                  <a:srgbClr val="0070C0"/>
                </a:solidFill>
              </a:rPr>
              <a:t>fit</a:t>
            </a:r>
          </a:p>
        </p:txBody>
      </p:sp>
    </p:spTree>
    <p:extLst>
      <p:ext uri="{BB962C8B-B14F-4D97-AF65-F5344CB8AC3E}">
        <p14:creationId xmlns:p14="http://schemas.microsoft.com/office/powerpoint/2010/main" val="48615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Self assessment- before starting</a:t>
            </a:r>
            <a:endParaRPr lang="en-US" sz="4800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80868307"/>
              </p:ext>
            </p:extLst>
          </p:nvPr>
        </p:nvGraphicFramePr>
        <p:xfrm>
          <a:off x="838200" y="1527142"/>
          <a:ext cx="4987565" cy="460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Originality and novelty  </a:t>
            </a:r>
            <a:r>
              <a:rPr lang="en-US" sz="2800" dirty="0"/>
              <a:t>of the idea- </a:t>
            </a:r>
          </a:p>
          <a:p>
            <a:pPr lvl="1"/>
            <a:r>
              <a:rPr lang="en-US" sz="2800" dirty="0"/>
              <a:t>?not researched before</a:t>
            </a:r>
          </a:p>
          <a:p>
            <a:r>
              <a:rPr lang="en-US" sz="2800" dirty="0"/>
              <a:t>Are the methods proposed </a:t>
            </a:r>
            <a:r>
              <a:rPr lang="en-US" sz="2800" b="1" dirty="0">
                <a:solidFill>
                  <a:srgbClr val="0070C0"/>
                </a:solidFill>
              </a:rPr>
              <a:t>appropriate</a:t>
            </a:r>
            <a:r>
              <a:rPr lang="en-US" sz="2800" dirty="0"/>
              <a:t>?</a:t>
            </a:r>
          </a:p>
          <a:p>
            <a:r>
              <a:rPr lang="en-US" sz="2800" dirty="0"/>
              <a:t>What are the </a:t>
            </a:r>
            <a:r>
              <a:rPr lang="en-US" sz="2800" b="1" dirty="0">
                <a:solidFill>
                  <a:srgbClr val="0070C0"/>
                </a:solidFill>
              </a:rPr>
              <a:t>limitations</a:t>
            </a:r>
            <a:r>
              <a:rPr lang="en-US" sz="2800" dirty="0"/>
              <a:t>?</a:t>
            </a:r>
          </a:p>
          <a:p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295402" y="4223208"/>
            <a:ext cx="3653670" cy="2045616"/>
          </a:xfrm>
          <a:prstGeom prst="round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8857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24206" y="4647415"/>
            <a:ext cx="4499452" cy="21021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52400" h="50800" prst="softRound"/>
            <a:extrusionClr>
              <a:schemeClr val="accent2">
                <a:lumMod val="60000"/>
                <a:lumOff val="40000"/>
              </a:schemeClr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3-5,Use strong action words-</a:t>
            </a:r>
            <a:r>
              <a:rPr lang="en-US" b="1" i="1" dirty="0">
                <a:solidFill>
                  <a:srgbClr val="0070C0"/>
                </a:solidFill>
              </a:rPr>
              <a:t>explore, determine, compare, develop, </a:t>
            </a:r>
            <a:r>
              <a:rPr lang="en-US" dirty="0">
                <a:solidFill>
                  <a:schemeClr val="tx1"/>
                </a:solidFill>
              </a:rPr>
              <a:t>etc.</a:t>
            </a:r>
          </a:p>
          <a:p>
            <a:r>
              <a:rPr lang="en-US" dirty="0">
                <a:solidFill>
                  <a:schemeClr val="tx1"/>
                </a:solidFill>
              </a:rPr>
              <a:t>Avoid hierarchical flow/ success</a:t>
            </a:r>
          </a:p>
          <a:p>
            <a:r>
              <a:rPr lang="en-US" dirty="0">
                <a:solidFill>
                  <a:schemeClr val="tx1"/>
                </a:solidFill>
              </a:rPr>
              <a:t>Demonstrate an interlink but not dependence.</a:t>
            </a:r>
          </a:p>
          <a:p>
            <a:r>
              <a:rPr lang="en-US" dirty="0">
                <a:solidFill>
                  <a:schemeClr val="tx1"/>
                </a:solidFill>
              </a:rPr>
              <a:t>Method: ?survey, interviews, observations, systematic reviews</a:t>
            </a:r>
          </a:p>
          <a:p>
            <a:r>
              <a:rPr lang="en-US" dirty="0">
                <a:solidFill>
                  <a:schemeClr val="tx1"/>
                </a:solidFill>
              </a:rPr>
              <a:t>Data collection and analysis plan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74968" y="3176198"/>
            <a:ext cx="3254393" cy="18665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52400" h="50800" prst="softRound"/>
            <a:extrusionClr>
              <a:schemeClr val="accent2">
                <a:lumMod val="60000"/>
                <a:lumOff val="40000"/>
              </a:schemeClr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Brief background of existing knowledge, An analysis, not necessarily a descriptive list, of scientific materials about a specific topic.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19238" y="1872591"/>
            <a:ext cx="2742596" cy="107423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52400" h="50800" prst="softRound"/>
            <a:extrusionClr>
              <a:schemeClr val="accent2">
                <a:lumMod val="60000"/>
                <a:lumOff val="40000"/>
              </a:schemeClr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150-200 words</a:t>
            </a:r>
          </a:p>
          <a:p>
            <a:r>
              <a:rPr lang="en-US" dirty="0">
                <a:solidFill>
                  <a:schemeClr val="tx1"/>
                </a:solidFill>
              </a:rPr>
              <a:t>Summary of the proposal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008" y="37387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5400" dirty="0"/>
              <a:t>Grant proposal structure/ outline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08497"/>
              </p:ext>
            </p:extLst>
          </p:nvPr>
        </p:nvGraphicFramePr>
        <p:xfrm>
          <a:off x="838200" y="1762812"/>
          <a:ext cx="10191161" cy="434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774521" y="5272081"/>
            <a:ext cx="4600280" cy="13048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52400" h="50800" prst="softRound"/>
            <a:extrusionClr>
              <a:schemeClr val="accent2">
                <a:lumMod val="60000"/>
                <a:lumOff val="40000"/>
              </a:schemeClr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Detailed description of the problem/gap being addressed- show the existing gap between the current situation and the future Evidence and target beneficiaries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2719599"/>
            <a:ext cx="3252248" cy="16665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 extrusionH="76200" contourW="12700">
            <a:bevelT w="152400" h="50800" prst="softRound"/>
            <a:extrusionClr>
              <a:schemeClr val="accent2">
                <a:lumMod val="60000"/>
                <a:lumOff val="40000"/>
              </a:schemeClr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Why must you be funded</a:t>
            </a:r>
          </a:p>
          <a:p>
            <a:r>
              <a:rPr lang="en-US" dirty="0">
                <a:solidFill>
                  <a:schemeClr val="tx1"/>
                </a:solidFill>
              </a:rPr>
              <a:t>Impact </a:t>
            </a:r>
          </a:p>
          <a:p>
            <a:r>
              <a:rPr lang="en-US" dirty="0">
                <a:solidFill>
                  <a:schemeClr val="tx1"/>
                </a:solidFill>
              </a:rPr>
              <a:t>Relationship with other work/ current efforts in the field- interlink</a:t>
            </a:r>
          </a:p>
        </p:txBody>
      </p:sp>
    </p:spTree>
    <p:extLst>
      <p:ext uri="{BB962C8B-B14F-4D97-AF65-F5344CB8AC3E}">
        <p14:creationId xmlns:p14="http://schemas.microsoft.com/office/powerpoint/2010/main" val="297337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253192" cy="874948"/>
          </a:xfrm>
        </p:spPr>
        <p:txBody>
          <a:bodyPr/>
          <a:lstStyle/>
          <a:p>
            <a:pPr algn="l"/>
            <a:r>
              <a:rPr lang="en-US" dirty="0"/>
              <a:t>Examples of research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289" y="2432115"/>
            <a:ext cx="9388308" cy="33276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study of an increase in 7 days postnatal check-ups CMA deployment at </a:t>
            </a:r>
            <a:r>
              <a:rPr lang="en-US" dirty="0" err="1"/>
              <a:t>Mbalachanda</a:t>
            </a:r>
            <a:r>
              <a:rPr lang="en-US" dirty="0"/>
              <a:t> health center in </a:t>
            </a:r>
            <a:r>
              <a:rPr lang="en-US" dirty="0" err="1"/>
              <a:t>Mzimba</a:t>
            </a:r>
            <a:r>
              <a:rPr lang="en-US" dirty="0"/>
              <a:t> district </a:t>
            </a:r>
          </a:p>
          <a:p>
            <a:pPr lvl="1"/>
            <a:r>
              <a:rPr lang="en-US" dirty="0"/>
              <a:t>?increased number of staff which improved nurse-patient ratio; friendly staff; expertise</a:t>
            </a:r>
          </a:p>
          <a:p>
            <a:r>
              <a:rPr lang="en-US" dirty="0"/>
              <a:t>A 3 year study of an increase in 7 days post-natal check ups at </a:t>
            </a:r>
            <a:r>
              <a:rPr lang="en-US" dirty="0" err="1"/>
              <a:t>Mbalachanda</a:t>
            </a:r>
            <a:r>
              <a:rPr lang="en-US" dirty="0"/>
              <a:t> health center following the training, recruitment and deployment of CMAs at the health facility in </a:t>
            </a:r>
            <a:r>
              <a:rPr lang="en-US" dirty="0" err="1"/>
              <a:t>Mzimba</a:t>
            </a:r>
            <a:r>
              <a:rPr lang="en-US" dirty="0"/>
              <a:t> district</a:t>
            </a:r>
          </a:p>
          <a:p>
            <a:r>
              <a:rPr lang="en-US" dirty="0"/>
              <a:t>A study of the impact of nurse-led NCD program management in program data management</a:t>
            </a:r>
          </a:p>
          <a:p>
            <a:pPr lvl="1"/>
            <a:r>
              <a:rPr lang="en-US" dirty="0"/>
              <a:t>This question aims to explore the specific impacts that nurse-led management compared to other cadres, has on data management practices within NCD programs, focusing on aspects such as data accuracy, completeness, timeliness, and overall program effectiveness.</a:t>
            </a:r>
          </a:p>
          <a:p>
            <a:r>
              <a:rPr lang="en-US" dirty="0"/>
              <a:t>The effectiveness of nurse –led patient education on medication adherence in NCD clients</a:t>
            </a:r>
          </a:p>
          <a:p>
            <a:pPr lvl="1"/>
            <a:r>
              <a:rPr lang="en-US" dirty="0"/>
              <a:t>This question aims to evaluate how nurse-led educational interventions affect the adherence of NCD patients to their prescribed medication regimens compared to lay cadres for instance</a:t>
            </a:r>
          </a:p>
          <a:p>
            <a:r>
              <a:rPr lang="en-US" dirty="0"/>
              <a:t>The effectiveness of nurse-led health coaching on  lifestyle modifications in patients with chronic diseases.</a:t>
            </a:r>
          </a:p>
          <a:p>
            <a:r>
              <a:rPr lang="en-US" dirty="0"/>
              <a:t>The role of nurses in promoting patient safety and preventing medical errors.</a:t>
            </a:r>
          </a:p>
          <a:p>
            <a:r>
              <a:rPr lang="en-US" dirty="0"/>
              <a:t>A study of impact of administration of pain medication at time of surgical incision to reduce the need for post-op pain medication</a:t>
            </a:r>
          </a:p>
        </p:txBody>
      </p:sp>
    </p:spTree>
    <p:extLst>
      <p:ext uri="{BB962C8B-B14F-4D97-AF65-F5344CB8AC3E}">
        <p14:creationId xmlns:p14="http://schemas.microsoft.com/office/powerpoint/2010/main" val="23524895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2049</TotalTime>
  <Words>1277</Words>
  <Application>Microsoft Office PowerPoint</Application>
  <PresentationFormat>Widescreen</PresentationFormat>
  <Paragraphs>232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Garamond</vt:lpstr>
      <vt:lpstr>Tw Cen MT</vt:lpstr>
      <vt:lpstr>Organic</vt:lpstr>
      <vt:lpstr>INTRODUCTION TO NURSING RESEARCH GRANT</vt:lpstr>
      <vt:lpstr>Outline</vt:lpstr>
      <vt:lpstr>Introduction</vt:lpstr>
      <vt:lpstr>Purpose of Research Grants</vt:lpstr>
      <vt:lpstr>Self assessment- before starting</vt:lpstr>
      <vt:lpstr>Self assessment- before starting</vt:lpstr>
      <vt:lpstr>Self assessment- before starting</vt:lpstr>
      <vt:lpstr>Grant proposal structure/ outline</vt:lpstr>
      <vt:lpstr>Examples of research topics</vt:lpstr>
      <vt:lpstr>Examples of research questions </vt:lpstr>
      <vt:lpstr>Budget</vt:lpstr>
      <vt:lpstr>Gantt chart</vt:lpstr>
      <vt:lpstr>Ethical considerations</vt:lpstr>
      <vt:lpstr>Important tips</vt:lpstr>
      <vt:lpstr>Important tips</vt:lpstr>
      <vt:lpstr>Important tips </vt:lpstr>
      <vt:lpstr>Common Mistakes In Grant Writing</vt:lpstr>
      <vt:lpstr>Review and submission</vt:lpstr>
      <vt:lpstr>AFTER SUBMISSION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GRANT WRITING:BEST PRACTICES</dc:title>
  <dc:creator>Lenovo</dc:creator>
  <cp:lastModifiedBy>HP</cp:lastModifiedBy>
  <cp:revision>73</cp:revision>
  <dcterms:created xsi:type="dcterms:W3CDTF">2024-09-10T07:20:38Z</dcterms:created>
  <dcterms:modified xsi:type="dcterms:W3CDTF">2024-09-15T18:35:26Z</dcterms:modified>
</cp:coreProperties>
</file>