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4" r:id="rId22"/>
    <p:sldId id="265" r:id="rId23"/>
    <p:sldId id="279" r:id="rId24"/>
    <p:sldId id="277" r:id="rId25"/>
    <p:sldId id="278" r:id="rId26"/>
    <p:sldId id="286" r:id="rId27"/>
    <p:sldId id="287" r:id="rId28"/>
    <p:sldId id="280" r:id="rId29"/>
    <p:sldId id="281" r:id="rId30"/>
    <p:sldId id="282" r:id="rId31"/>
  </p:sldIdLst>
  <p:sldSz cx="18288000" cy="10287000"/>
  <p:notesSz cx="6858000" cy="9144000"/>
  <p:embeddedFontLst>
    <p:embeddedFont>
      <p:font typeface="Anton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Noto Sans" panose="020B0604020202020204" charset="0"/>
      <p:regular r:id="rId38"/>
      <p:bold r:id="rId39"/>
      <p:italic r:id="rId40"/>
      <p:boldItalic r:id="rId41"/>
    </p:embeddedFont>
    <p:embeddedFont>
      <p:font typeface="Open Sans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3810"/>
  </p:normalViewPr>
  <p:slideViewPr>
    <p:cSldViewPr snapToGrid="0">
      <p:cViewPr varScale="1">
        <p:scale>
          <a:sx n="64" d="100"/>
          <a:sy n="64" d="100"/>
        </p:scale>
        <p:origin x="113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Dịch chữ “moral &amp; competence” thành “ tinh thần” và chữ “time” thành “thời gian”</a:t>
            </a:r>
            <a:endParaRPr dirty="0"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https://www.youtube.com/watch?v=_uOS7hfKkVI&amp;t=5s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video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https://www.youtube.com/watch?v=HWAZnhCuAeE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link </a:t>
            </a:r>
            <a:endParaRPr dirty="0"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4254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Phương điều phối phần thảo luận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Điểm nào tốt trong mỗi cái? 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Trong video 1 đã làm những gì mà video 2 không có?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Điều gì nên và không nên (bài học) : chú ý tư thế - ánh mắt - ngôn ngữ không lời - riêng tư/ tôn trọng- lắng nghe tích cực </a:t>
            </a: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91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nhóm 3 người. 1 người đóng vai bác sĩ, 1 người đóng vai người bệnh, 1 người quan sát và nhận xét và chia sẻ lại với nhóm lớn. Nhóm 3-4 người (tùy theo số học viên), Phương và Trâm nhảy qua lại giữa các nhóm. Để cô Thanh và 1 nhóm ở màn hình chính. </a:t>
            </a:r>
            <a:endParaRPr/>
          </a:p>
        </p:txBody>
      </p:sp>
      <p:sp>
        <p:nvSpPr>
          <p:cNvPr id="297" name="Google Shape;297;p2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4213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</a:t>
            </a:r>
            <a:endParaRPr/>
          </a:p>
        </p:txBody>
      </p:sp>
      <p:sp>
        <p:nvSpPr>
          <p:cNvPr id="280" name="Google Shape;280;p2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Học viên trả lời trên chat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703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4" name="Google Shape;304;p2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Lowden (1998)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Disclosure can affect the long-term health of the patient, influencing the way the person adjusts to living with cancer. The studies of psycho-immunology provide evidence for the possible ways in which this can effect survival. It is therefore suggesting that breaking bad news can be a form of health promotion. So lets look at breaking bad news the “ healthy way”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06" name="Google Shape;306;p2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Đánh máy phần chat</a:t>
            </a: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Chat:  </a:t>
            </a:r>
            <a:r>
              <a:rPr lang="en-US" dirty="0" err="1"/>
              <a:t>Dễ</a:t>
            </a:r>
            <a:r>
              <a:rPr lang="en-US" dirty="0"/>
              <a:t> = 1     </a:t>
            </a:r>
            <a:r>
              <a:rPr lang="en-US" dirty="0" err="1"/>
              <a:t>Khó</a:t>
            </a:r>
            <a:r>
              <a:rPr lang="en-US" dirty="0"/>
              <a:t> = 2  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do </a:t>
            </a:r>
            <a:r>
              <a:rPr lang="en-US" dirty="0" err="1"/>
              <a:t>trong</a:t>
            </a:r>
            <a:r>
              <a:rPr lang="en-US" dirty="0"/>
              <a:t> ô chat</a:t>
            </a:r>
            <a:endParaRPr dirty="0"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Mời một vài cá nhân nói và mời phản hồi bằng câu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08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poll </a:t>
            </a:r>
            <a:r>
              <a:rPr lang="en-US" dirty="0" err="1"/>
              <a:t>của</a:t>
            </a:r>
            <a:r>
              <a:rPr lang="en-US" dirty="0"/>
              <a:t> Zoom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: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</a:t>
            </a:r>
            <a:r>
              <a:rPr lang="en-US" dirty="0" err="1"/>
              <a:t>Lý</a:t>
            </a:r>
            <a:r>
              <a:rPr lang="en-US" dirty="0"/>
              <a:t> do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Thanh: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giấu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 </a:t>
            </a:r>
            <a:r>
              <a:rPr lang="en-US" dirty="0" err="1"/>
              <a:t>bệnh</a:t>
            </a:r>
            <a:r>
              <a:rPr lang="en-US" dirty="0"/>
              <a:t>. -&gt;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.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giấu</a:t>
            </a:r>
            <a:r>
              <a:rPr lang="en-US" dirty="0"/>
              <a:t>,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,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162" name="Google Shape;162;p8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spreadsheets/d/1DUF2isFWsqVSYhbaACYtbgcLi_YjDqpE3GLQIVgkKQg/edit#gid=698511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om.net/stages-of-grie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geekymedics.com/breaking-bad-new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351" y="-343925"/>
            <a:ext cx="1916132" cy="24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9099" y="-241731"/>
            <a:ext cx="3170008" cy="237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 l="15607" t="208"/>
          <a:stretch/>
        </p:blipFill>
        <p:spPr>
          <a:xfrm>
            <a:off x="11374354" y="0"/>
            <a:ext cx="13391785" cy="1055034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841615" y="8905113"/>
            <a:ext cx="7986361" cy="86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Biên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soạn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và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trình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bày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bởi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 BS. </a:t>
            </a: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Phạm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Ngọc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 Thanh </a:t>
            </a:r>
            <a:endParaRPr dirty="0"/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Hỗ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trợ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ThS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Nguyễn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0" i="0" u="none" strike="noStrike" cap="none" dirty="0" err="1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Quốc</a:t>
            </a:r>
            <a:r>
              <a:rPr lang="en-US" sz="2600" b="0" i="0" u="none" strike="noStrike" cap="none" dirty="0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 Giang</a:t>
            </a:r>
            <a:endParaRPr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747995" y="3362792"/>
            <a:ext cx="10173602" cy="291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KỸ NĂNG </a:t>
            </a:r>
            <a:endParaRPr/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THÔNG BÁO TIN XẤU</a:t>
            </a:r>
            <a:endParaRPr/>
          </a:p>
          <a:p>
            <a:pPr marL="0" marR="0" lvl="0" indent="0" algn="ctr" rtl="0">
              <a:lnSpc>
                <a:spcPct val="13458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b="1" i="0" u="none" strike="noStrike" cap="none">
              <a:solidFill>
                <a:srgbClr val="002248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>
            <a:off x="1292048" y="1019175"/>
            <a:ext cx="14521778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78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QUY TRÌNH THÔNG BÁO TIN XẤU (SPIKES)</a:t>
            </a:r>
            <a:endParaRPr/>
          </a:p>
        </p:txBody>
      </p:sp>
      <p:sp>
        <p:nvSpPr>
          <p:cNvPr id="194" name="Google Shape;194;p23"/>
          <p:cNvSpPr txBox="1"/>
          <p:nvPr/>
        </p:nvSpPr>
        <p:spPr>
          <a:xfrm>
            <a:off x="3310392" y="2364987"/>
            <a:ext cx="6907172" cy="622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5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S</a:t>
            </a:r>
            <a:endParaRPr/>
          </a:p>
          <a:p>
            <a:pPr marL="0" marR="0" lvl="0" indent="0" algn="l" rtl="0">
              <a:lnSpc>
                <a:spcPct val="15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5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P</a:t>
            </a:r>
            <a:endParaRPr/>
          </a:p>
          <a:p>
            <a:pPr marL="0" marR="0" lvl="0" indent="0" algn="l" rtl="0">
              <a:lnSpc>
                <a:spcPct val="15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5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I</a:t>
            </a:r>
            <a:endParaRPr/>
          </a:p>
          <a:p>
            <a:pPr marL="0" marR="0" lvl="0" indent="0" algn="l" rtl="0">
              <a:lnSpc>
                <a:spcPct val="15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5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K</a:t>
            </a:r>
            <a:endParaRPr/>
          </a:p>
          <a:p>
            <a:pPr marL="0" marR="0" lvl="0" indent="0" algn="l" rtl="0">
              <a:lnSpc>
                <a:spcPct val="15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5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E</a:t>
            </a:r>
            <a:endParaRPr/>
          </a:p>
          <a:p>
            <a:pPr marL="0" marR="0" lvl="0" indent="0" algn="l" rtl="0">
              <a:lnSpc>
                <a:spcPct val="15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5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S</a:t>
            </a:r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3716664" y="2357573"/>
            <a:ext cx="5755026" cy="617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14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5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ETTING</a:t>
            </a:r>
            <a:endParaRPr/>
          </a:p>
          <a:p>
            <a:pPr marL="0" marR="0" lvl="0" indent="0" algn="l" rtl="0">
              <a:lnSpc>
                <a:spcPct val="214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5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ERCEPTION</a:t>
            </a:r>
            <a:endParaRPr/>
          </a:p>
          <a:p>
            <a:pPr marL="0" marR="0" lvl="0" indent="0" algn="l" rtl="0">
              <a:lnSpc>
                <a:spcPct val="25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5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NVITATION</a:t>
            </a:r>
            <a:endParaRPr/>
          </a:p>
          <a:p>
            <a:pPr marL="0" marR="0" lvl="0" indent="0" algn="l" rtl="0">
              <a:lnSpc>
                <a:spcPct val="214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5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NOWLEDGE</a:t>
            </a:r>
            <a:endParaRPr/>
          </a:p>
          <a:p>
            <a:pPr marL="0" marR="0" lvl="0" indent="0" algn="l" rtl="0">
              <a:lnSpc>
                <a:spcPct val="214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5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MOTIONS AND EMPATHY</a:t>
            </a:r>
            <a:endParaRPr/>
          </a:p>
          <a:p>
            <a:pPr marL="0" marR="0" lvl="0" indent="0" algn="l" rtl="0">
              <a:lnSpc>
                <a:spcPct val="214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5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TRATEGY AND SUMMARY</a:t>
            </a:r>
            <a:endParaRPr/>
          </a:p>
        </p:txBody>
      </p:sp>
      <p:sp>
        <p:nvSpPr>
          <p:cNvPr id="196" name="Google Shape;196;p23"/>
          <p:cNvSpPr txBox="1"/>
          <p:nvPr/>
        </p:nvSpPr>
        <p:spPr>
          <a:xfrm>
            <a:off x="9645360" y="2328998"/>
            <a:ext cx="6846496" cy="620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88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Bố trí</a:t>
            </a:r>
            <a:endParaRPr/>
          </a:p>
          <a:p>
            <a:pPr marL="0" marR="0" lvl="0" indent="0" algn="l" rtl="0">
              <a:lnSpc>
                <a:spcPct val="2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88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Nhận thức</a:t>
            </a:r>
            <a:endParaRPr/>
          </a:p>
          <a:p>
            <a:pPr marL="0" marR="0" lvl="0" indent="0" algn="l" rtl="0">
              <a:lnSpc>
                <a:spcPct val="2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88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Lời mời</a:t>
            </a:r>
            <a:endParaRPr/>
          </a:p>
          <a:p>
            <a:pPr marL="0" marR="0" lvl="0" indent="0" algn="l" rtl="0">
              <a:lnSpc>
                <a:spcPct val="2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88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Kiến thức</a:t>
            </a:r>
            <a:endParaRPr/>
          </a:p>
          <a:p>
            <a:pPr marL="0" marR="0" lvl="0" indent="0" algn="l" rtl="0">
              <a:lnSpc>
                <a:spcPct val="2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88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Cảm xúc và thấu cảm</a:t>
            </a:r>
            <a:endParaRPr/>
          </a:p>
          <a:p>
            <a:pPr marL="0" marR="0" lvl="0" indent="0" algn="l" rtl="0">
              <a:lnSpc>
                <a:spcPct val="2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88" b="1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Chiến lược và tóm tắt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4"/>
          <p:cNvPicPr preferRelativeResize="0"/>
          <p:nvPr/>
        </p:nvPicPr>
        <p:blipFill rotWithShape="1">
          <a:blip r:embed="rId3">
            <a:alphaModFix/>
          </a:blip>
          <a:srcRect t="4000" b="8610"/>
          <a:stretch/>
        </p:blipFill>
        <p:spPr>
          <a:xfrm>
            <a:off x="9834922" y="1599564"/>
            <a:ext cx="6853514" cy="708787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1599564" y="1590039"/>
            <a:ext cx="6687186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8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 - SỰ BỐ TRÍ</a:t>
            </a:r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1599564" y="3979036"/>
            <a:ext cx="6440298" cy="416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698" marR="0" lvl="1" indent="-323848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lang="en-US" sz="2999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Môi trường yên tĩnh và riêng tư,  không bị quấy rày</a:t>
            </a:r>
            <a:endParaRPr/>
          </a:p>
          <a:p>
            <a:pPr marL="647698" marR="0" lvl="1" indent="-323848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lang="en-US" sz="2999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Hỏi người bệnh cần những người tham dự nào( gia đình hay nhân viên y tế)</a:t>
            </a:r>
            <a:endParaRPr/>
          </a:p>
          <a:p>
            <a:pPr marL="647698" marR="0" lvl="1" indent="-323848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lang="en-US" sz="2999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Chuẩn bị hồ sơ bệnh án cho việc thảo luận</a:t>
            </a:r>
            <a:endParaRPr/>
          </a:p>
          <a:p>
            <a:pPr marL="647698" marR="0" lvl="1" indent="-323848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lang="en-US" sz="2999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Bác sĩ tự giới thiệu tên và chức vụ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l="34945" r="34945"/>
          <a:stretch/>
        </p:blipFill>
        <p:spPr>
          <a:xfrm>
            <a:off x="13639029" y="-8436"/>
            <a:ext cx="4648971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 rotWithShape="1">
          <a:blip r:embed="rId4">
            <a:alphaModFix/>
          </a:blip>
          <a:srcRect l="2535" r="2534"/>
          <a:stretch/>
        </p:blipFill>
        <p:spPr>
          <a:xfrm>
            <a:off x="10018758" y="2333039"/>
            <a:ext cx="7240542" cy="6044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25"/>
          <p:cNvGrpSpPr/>
          <p:nvPr/>
        </p:nvGrpSpPr>
        <p:grpSpPr>
          <a:xfrm>
            <a:off x="1028700" y="2325895"/>
            <a:ext cx="6910589" cy="5441680"/>
            <a:chOff x="0" y="-9525"/>
            <a:chExt cx="9214119" cy="7255573"/>
          </a:xfrm>
        </p:grpSpPr>
        <p:sp>
          <p:nvSpPr>
            <p:cNvPr id="211" name="Google Shape;211;p25"/>
            <p:cNvSpPr txBox="1"/>
            <p:nvPr/>
          </p:nvSpPr>
          <p:spPr>
            <a:xfrm>
              <a:off x="0" y="3305873"/>
              <a:ext cx="8300476" cy="3940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647700" marR="0" lvl="1" indent="-32385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lang="en-US" sz="3000" b="0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Đánh giá nhận thức của người bệnh, hiểu biết của họ đến đâu?</a:t>
              </a:r>
              <a:endParaRPr/>
            </a:p>
            <a:p>
              <a:pPr marL="647700" marR="0" lvl="1" indent="-32385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lang="en-US" sz="3000" b="0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Điều đó giúp bạn điều hành thảo luận tùy theo sự hiểu biết của người bệnh và hiểu hoàn cảnh của họ.</a:t>
              </a:r>
              <a:endParaRPr/>
            </a:p>
          </p:txBody>
        </p:sp>
        <p:sp>
          <p:nvSpPr>
            <p:cNvPr id="212" name="Google Shape;212;p25"/>
            <p:cNvSpPr txBox="1"/>
            <p:nvPr/>
          </p:nvSpPr>
          <p:spPr>
            <a:xfrm>
              <a:off x="0" y="-9525"/>
              <a:ext cx="9214119" cy="1444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108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P - NHẬN THỨC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2640" y="3293630"/>
            <a:ext cx="3403760" cy="369973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/>
          <p:nvPr/>
        </p:nvSpPr>
        <p:spPr>
          <a:xfrm>
            <a:off x="8014726" y="4461246"/>
            <a:ext cx="9467688" cy="287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Anh/chị đã biết gì về bệnh của anh/chị?</a:t>
            </a:r>
            <a:endParaRPr/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Anh/chị có lo lắng về sự trầm trọng của bệnh mình không?</a:t>
            </a:r>
            <a:endParaRPr/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219" name="Google Shape;219;p26"/>
          <p:cNvSpPr txBox="1"/>
          <p:nvPr/>
        </p:nvSpPr>
        <p:spPr>
          <a:xfrm>
            <a:off x="8104454" y="3101342"/>
            <a:ext cx="4256336" cy="88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Câu hỏi gợi ý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2064387"/>
            <a:ext cx="8775809" cy="661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1522477" y="3385380"/>
            <a:ext cx="5994791" cy="9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- LỜI MỜI </a:t>
            </a:r>
            <a:endParaRPr/>
          </a:p>
        </p:txBody>
      </p:sp>
      <p:sp>
        <p:nvSpPr>
          <p:cNvPr id="226" name="Google Shape;226;p27"/>
          <p:cNvSpPr txBox="1"/>
          <p:nvPr/>
        </p:nvSpPr>
        <p:spPr>
          <a:xfrm>
            <a:off x="1522477" y="4699410"/>
            <a:ext cx="7621523" cy="233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42925" marR="0" lvl="1" indent="-271144" algn="l" rtl="0">
              <a:lnSpc>
                <a:spcPct val="2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 Xin phép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người bệnh về cuộc thảo luận</a:t>
            </a:r>
            <a:endParaRPr sz="3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42925" marR="0" lvl="1" indent="-271144" algn="l" rtl="0">
              <a:lnSpc>
                <a:spcPct val="2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Tìm hiểu xem người bệnh muốn biết gì?</a:t>
            </a:r>
            <a:endParaRPr sz="3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42925" marR="0" lvl="1" indent="-271144" algn="l" rtl="0">
              <a:lnSpc>
                <a:spcPct val="2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Lựa chọn thời điểm/ cơ hội để thông báo.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/>
        </p:nvSpPr>
        <p:spPr>
          <a:xfrm>
            <a:off x="1028700" y="2992946"/>
            <a:ext cx="9731036" cy="61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“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Tôi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nhận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kết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quả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xét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nghiệm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của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anh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/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chị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,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nhưng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không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may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kết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quả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không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như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chúng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ta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mong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đợi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”</a:t>
            </a:r>
            <a:endParaRPr dirty="0"/>
          </a:p>
          <a:p>
            <a:pPr marL="760095" marR="0" lvl="1" indent="-380047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760095" marR="0" lvl="1" indent="-380047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“Anh/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chị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có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muốn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tôi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giải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thích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kết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quả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xét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nghiệm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cho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anh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/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chị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bây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giờ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không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 dirty="0"/>
          </a:p>
          <a:p>
            <a:pPr marL="760095" marR="0" lvl="1" indent="-380047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760095" marR="0" lvl="1" indent="-380047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“Anh/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chị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có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muốn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biết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chính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xác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điều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đang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xảy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ra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không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?” </a:t>
            </a:r>
            <a:endParaRPr dirty="0"/>
          </a:p>
        </p:txBody>
      </p:sp>
      <p:sp>
        <p:nvSpPr>
          <p:cNvPr id="232" name="Google Shape;232;p28"/>
          <p:cNvSpPr txBox="1"/>
          <p:nvPr/>
        </p:nvSpPr>
        <p:spPr>
          <a:xfrm>
            <a:off x="1668897" y="1422501"/>
            <a:ext cx="4256336" cy="88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Câu hỏi gợi ý</a:t>
            </a:r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1953" y="4017836"/>
            <a:ext cx="3403760" cy="369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9733" y="3135481"/>
            <a:ext cx="7082099" cy="471844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1348740" y="669608"/>
            <a:ext cx="5978332" cy="9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 - KIẾN THỨC</a:t>
            </a:r>
            <a:endParaRPr/>
          </a:p>
        </p:txBody>
      </p:sp>
      <p:sp>
        <p:nvSpPr>
          <p:cNvPr id="240" name="Google Shape;240;p29"/>
          <p:cNvSpPr txBox="1"/>
          <p:nvPr/>
        </p:nvSpPr>
        <p:spPr>
          <a:xfrm>
            <a:off x="1348740" y="2831783"/>
            <a:ext cx="8940993" cy="630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Thông báo </a:t>
            </a:r>
            <a:r>
              <a:rPr lang="en-US" sz="42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từng phần nhỏ</a:t>
            </a: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và kiểm tra sự hiểu biết của người bệnh</a:t>
            </a:r>
            <a:endParaRPr/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Dùng </a:t>
            </a:r>
            <a:r>
              <a:rPr lang="en-US" sz="42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ngôn ngữ thân thiện với người bệnh </a:t>
            </a: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và tránh thuật ngữ y khoa</a:t>
            </a:r>
            <a:endParaRPr/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Cho người bệnh </a:t>
            </a:r>
            <a:r>
              <a:rPr lang="en-US" sz="42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thời gian </a:t>
            </a: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để hiểu thông tin, dành sự thinh lặng cần thiết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/>
        </p:nvSpPr>
        <p:spPr>
          <a:xfrm>
            <a:off x="1906017" y="8780144"/>
            <a:ext cx="15533193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Đường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cong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thay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đổi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Kubler -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Các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cung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bậc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cảm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xúc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khi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đối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diện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với</a:t>
            </a:r>
            <a:r>
              <a:rPr lang="en-US" sz="3399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tin </a:t>
            </a:r>
            <a:r>
              <a:rPr lang="en-US" sz="3399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xấu</a:t>
            </a:r>
            <a:endParaRPr dirty="0"/>
          </a:p>
        </p:txBody>
      </p:sp>
      <p:sp>
        <p:nvSpPr>
          <p:cNvPr id="246" name="Google Shape;246;p30"/>
          <p:cNvSpPr/>
          <p:nvPr/>
        </p:nvSpPr>
        <p:spPr>
          <a:xfrm>
            <a:off x="3155919" y="5903500"/>
            <a:ext cx="41338" cy="50864"/>
          </a:xfrm>
          <a:custGeom>
            <a:avLst/>
            <a:gdLst/>
            <a:ahLst/>
            <a:cxnLst/>
            <a:rect l="l" t="t" r="r" b="b"/>
            <a:pathLst>
              <a:path w="55118" h="67818" extrusionOk="0">
                <a:moveTo>
                  <a:pt x="54991" y="41656"/>
                </a:moveTo>
                <a:cubicBezTo>
                  <a:pt x="52832" y="52705"/>
                  <a:pt x="51308" y="55372"/>
                  <a:pt x="49657" y="57531"/>
                </a:cubicBezTo>
                <a:cubicBezTo>
                  <a:pt x="48006" y="59690"/>
                  <a:pt x="45847" y="61722"/>
                  <a:pt x="43561" y="63246"/>
                </a:cubicBezTo>
                <a:cubicBezTo>
                  <a:pt x="41275" y="64770"/>
                  <a:pt x="38608" y="66040"/>
                  <a:pt x="35941" y="66802"/>
                </a:cubicBezTo>
                <a:cubicBezTo>
                  <a:pt x="33274" y="67564"/>
                  <a:pt x="30353" y="67818"/>
                  <a:pt x="27559" y="67691"/>
                </a:cubicBezTo>
                <a:cubicBezTo>
                  <a:pt x="24765" y="67564"/>
                  <a:pt x="21844" y="66929"/>
                  <a:pt x="19304" y="65913"/>
                </a:cubicBezTo>
                <a:cubicBezTo>
                  <a:pt x="16764" y="64897"/>
                  <a:pt x="14224" y="63373"/>
                  <a:pt x="12192" y="61595"/>
                </a:cubicBezTo>
                <a:cubicBezTo>
                  <a:pt x="10033" y="59817"/>
                  <a:pt x="8128" y="57531"/>
                  <a:pt x="6731" y="55118"/>
                </a:cubicBezTo>
                <a:cubicBezTo>
                  <a:pt x="5334" y="52705"/>
                  <a:pt x="4191" y="50038"/>
                  <a:pt x="3556" y="47371"/>
                </a:cubicBezTo>
                <a:cubicBezTo>
                  <a:pt x="2921" y="44704"/>
                  <a:pt x="2794" y="41656"/>
                  <a:pt x="3048" y="38862"/>
                </a:cubicBezTo>
                <a:cubicBezTo>
                  <a:pt x="3302" y="36068"/>
                  <a:pt x="4191" y="33274"/>
                  <a:pt x="5334" y="30734"/>
                </a:cubicBezTo>
                <a:cubicBezTo>
                  <a:pt x="6477" y="28194"/>
                  <a:pt x="8128" y="25781"/>
                  <a:pt x="10033" y="23749"/>
                </a:cubicBezTo>
                <a:cubicBezTo>
                  <a:pt x="11938" y="21717"/>
                  <a:pt x="14351" y="19939"/>
                  <a:pt x="16764" y="18669"/>
                </a:cubicBezTo>
                <a:cubicBezTo>
                  <a:pt x="19177" y="17399"/>
                  <a:pt x="21971" y="16383"/>
                  <a:pt x="24765" y="16002"/>
                </a:cubicBezTo>
                <a:cubicBezTo>
                  <a:pt x="27432" y="15621"/>
                  <a:pt x="30480" y="15621"/>
                  <a:pt x="33147" y="16002"/>
                </a:cubicBezTo>
                <a:cubicBezTo>
                  <a:pt x="35941" y="16383"/>
                  <a:pt x="38735" y="17399"/>
                  <a:pt x="41148" y="18669"/>
                </a:cubicBezTo>
                <a:cubicBezTo>
                  <a:pt x="43561" y="19939"/>
                  <a:pt x="45974" y="21717"/>
                  <a:pt x="47879" y="23749"/>
                </a:cubicBezTo>
                <a:cubicBezTo>
                  <a:pt x="49784" y="25781"/>
                  <a:pt x="51435" y="28194"/>
                  <a:pt x="52578" y="30734"/>
                </a:cubicBezTo>
                <a:cubicBezTo>
                  <a:pt x="53721" y="33274"/>
                  <a:pt x="54610" y="36068"/>
                  <a:pt x="54864" y="38862"/>
                </a:cubicBezTo>
                <a:cubicBezTo>
                  <a:pt x="55118" y="41656"/>
                  <a:pt x="54991" y="44704"/>
                  <a:pt x="54356" y="47371"/>
                </a:cubicBezTo>
                <a:cubicBezTo>
                  <a:pt x="53721" y="50038"/>
                  <a:pt x="52705" y="52705"/>
                  <a:pt x="51308" y="55118"/>
                </a:cubicBezTo>
                <a:cubicBezTo>
                  <a:pt x="49911" y="57531"/>
                  <a:pt x="48006" y="59817"/>
                  <a:pt x="45847" y="61595"/>
                </a:cubicBezTo>
                <a:cubicBezTo>
                  <a:pt x="43688" y="63373"/>
                  <a:pt x="41148" y="64897"/>
                  <a:pt x="38608" y="65913"/>
                </a:cubicBezTo>
                <a:cubicBezTo>
                  <a:pt x="36068" y="66929"/>
                  <a:pt x="33147" y="67564"/>
                  <a:pt x="30353" y="67691"/>
                </a:cubicBezTo>
                <a:cubicBezTo>
                  <a:pt x="27559" y="67818"/>
                  <a:pt x="24638" y="67564"/>
                  <a:pt x="21971" y="66802"/>
                </a:cubicBezTo>
                <a:cubicBezTo>
                  <a:pt x="19304" y="66040"/>
                  <a:pt x="16637" y="64770"/>
                  <a:pt x="14351" y="63246"/>
                </a:cubicBezTo>
                <a:cubicBezTo>
                  <a:pt x="12065" y="61722"/>
                  <a:pt x="9906" y="59563"/>
                  <a:pt x="8255" y="57404"/>
                </a:cubicBezTo>
                <a:cubicBezTo>
                  <a:pt x="6604" y="55245"/>
                  <a:pt x="5207" y="52705"/>
                  <a:pt x="4318" y="50038"/>
                </a:cubicBezTo>
                <a:cubicBezTo>
                  <a:pt x="3429" y="47371"/>
                  <a:pt x="2921" y="41656"/>
                  <a:pt x="2921" y="41656"/>
                </a:cubicBezTo>
                <a:cubicBezTo>
                  <a:pt x="2921" y="41656"/>
                  <a:pt x="1143" y="37338"/>
                  <a:pt x="635" y="35052"/>
                </a:cubicBezTo>
                <a:cubicBezTo>
                  <a:pt x="127" y="32766"/>
                  <a:pt x="0" y="30480"/>
                  <a:pt x="127" y="28194"/>
                </a:cubicBezTo>
                <a:cubicBezTo>
                  <a:pt x="254" y="25908"/>
                  <a:pt x="508" y="23495"/>
                  <a:pt x="1143" y="21209"/>
                </a:cubicBezTo>
                <a:cubicBezTo>
                  <a:pt x="1778" y="19050"/>
                  <a:pt x="2667" y="16891"/>
                  <a:pt x="3810" y="14859"/>
                </a:cubicBezTo>
                <a:cubicBezTo>
                  <a:pt x="4953" y="12827"/>
                  <a:pt x="6350" y="10922"/>
                  <a:pt x="8001" y="9271"/>
                </a:cubicBezTo>
                <a:cubicBezTo>
                  <a:pt x="9525" y="7620"/>
                  <a:pt x="11430" y="6096"/>
                  <a:pt x="13335" y="4826"/>
                </a:cubicBezTo>
                <a:cubicBezTo>
                  <a:pt x="15240" y="3556"/>
                  <a:pt x="17399" y="2540"/>
                  <a:pt x="19558" y="1778"/>
                </a:cubicBezTo>
                <a:cubicBezTo>
                  <a:pt x="21717" y="1016"/>
                  <a:pt x="24130" y="508"/>
                  <a:pt x="26416" y="254"/>
                </a:cubicBezTo>
                <a:cubicBezTo>
                  <a:pt x="28702" y="0"/>
                  <a:pt x="31115" y="127"/>
                  <a:pt x="33401" y="508"/>
                </a:cubicBezTo>
                <a:cubicBezTo>
                  <a:pt x="35687" y="889"/>
                  <a:pt x="37973" y="1524"/>
                  <a:pt x="40132" y="2413"/>
                </a:cubicBezTo>
                <a:cubicBezTo>
                  <a:pt x="42291" y="3302"/>
                  <a:pt x="44323" y="4445"/>
                  <a:pt x="46228" y="5842"/>
                </a:cubicBezTo>
                <a:cubicBezTo>
                  <a:pt x="48133" y="7239"/>
                  <a:pt x="49784" y="8890"/>
                  <a:pt x="51308" y="10668"/>
                </a:cubicBezTo>
                <a:cubicBezTo>
                  <a:pt x="52705" y="12446"/>
                  <a:pt x="54991" y="16510"/>
                  <a:pt x="54991" y="1651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0"/>
          <p:cNvSpPr txBox="1"/>
          <p:nvPr/>
        </p:nvSpPr>
        <p:spPr>
          <a:xfrm>
            <a:off x="655721" y="451505"/>
            <a:ext cx="15637888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6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 - CẢM XÚC VÀ THẤU CẢM </a:t>
            </a:r>
            <a:endParaRPr sz="7087" b="1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B901F-A155-409F-AAED-1A69C516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239" y="2428406"/>
            <a:ext cx="10792918" cy="62059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 rotWithShape="1">
          <a:blip r:embed="rId3">
            <a:alphaModFix/>
          </a:blip>
          <a:srcRect l="5140" r="5141"/>
          <a:stretch/>
        </p:blipFill>
        <p:spPr>
          <a:xfrm>
            <a:off x="968542" y="3973948"/>
            <a:ext cx="4834338" cy="359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 rotWithShape="1">
          <a:blip r:embed="rId4">
            <a:alphaModFix/>
          </a:blip>
          <a:srcRect l="5140" r="5141"/>
          <a:stretch/>
        </p:blipFill>
        <p:spPr>
          <a:xfrm>
            <a:off x="12424962" y="3973948"/>
            <a:ext cx="4834338" cy="359001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 txBox="1"/>
          <p:nvPr/>
        </p:nvSpPr>
        <p:spPr>
          <a:xfrm>
            <a:off x="1028700" y="1606537"/>
            <a:ext cx="15637888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6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 - CẢM XÚC VÀ THẤU CẢM </a:t>
            </a:r>
            <a:r>
              <a:rPr lang="en-US" sz="4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(tt) </a:t>
            </a:r>
            <a:endParaRPr sz="7087" b="1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1028700" y="8004273"/>
            <a:ext cx="4834338" cy="143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Nhìn nhận và đáp ứng cảm xúc với sự thấu cảm và quan tâm</a:t>
            </a:r>
            <a:endParaRPr/>
          </a:p>
        </p:txBody>
      </p:sp>
      <p:sp>
        <p:nvSpPr>
          <p:cNvPr id="258" name="Google Shape;258;p31"/>
          <p:cNvSpPr txBox="1"/>
          <p:nvPr/>
        </p:nvSpPr>
        <p:spPr>
          <a:xfrm>
            <a:off x="6726831" y="8004273"/>
            <a:ext cx="4834338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Công nhận tình trạng sốc</a:t>
            </a:r>
            <a:endParaRPr/>
          </a:p>
        </p:txBody>
      </p:sp>
      <p:sp>
        <p:nvSpPr>
          <p:cNvPr id="259" name="Google Shape;259;p31"/>
          <p:cNvSpPr txBox="1"/>
          <p:nvPr/>
        </p:nvSpPr>
        <p:spPr>
          <a:xfrm>
            <a:off x="12424962" y="8004273"/>
            <a:ext cx="4834338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Tránh trấn an giả tạo</a:t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6727156" y="4006515"/>
            <a:ext cx="5143500" cy="356936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SHOCK</a:t>
            </a:r>
            <a:endParaRPr sz="9600" b="0" i="0" u="none" strike="noStrike" cap="none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2"/>
          <p:cNvPicPr preferRelativeResize="0"/>
          <p:nvPr/>
        </p:nvPicPr>
        <p:blipFill rotWithShape="1">
          <a:blip r:embed="rId3">
            <a:alphaModFix/>
          </a:blip>
          <a:srcRect l="14480" r="29619" b="17"/>
          <a:stretch/>
        </p:blipFill>
        <p:spPr>
          <a:xfrm>
            <a:off x="9415706" y="1030230"/>
            <a:ext cx="8196694" cy="822807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471007" y="2775108"/>
            <a:ext cx="8196694" cy="682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Tôi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thể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thấy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anh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chị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đang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bị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sốc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nhiều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dirty="0"/>
          </a:p>
          <a:p>
            <a:pPr marL="760095" marR="0" lvl="1" indent="-380047" algn="l" rtl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0095" marR="0" lvl="1" indent="-380047" algn="l" rtl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Tôi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thể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thấy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đây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không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phải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là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điều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mà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anh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chị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mong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đợi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Tôi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rất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tiếc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  <a:p>
            <a:pPr marL="760095" marR="0" lvl="1" indent="-380047" algn="l" rtl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dirty="0" err="1">
                <a:latin typeface="Open Sans"/>
                <a:ea typeface="Open Sans"/>
                <a:cs typeface="Open Sans"/>
                <a:sym typeface="Open Sans"/>
              </a:rPr>
              <a:t>Đây</a:t>
            </a:r>
            <a:r>
              <a:rPr lang="en-US" sz="4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dirty="0" err="1">
                <a:latin typeface="Open Sans"/>
                <a:ea typeface="Open Sans"/>
                <a:cs typeface="Open Sans"/>
                <a:sym typeface="Open Sans"/>
              </a:rPr>
              <a:t>là</a:t>
            </a:r>
            <a:r>
              <a:rPr lang="en-US" sz="4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dirty="0" err="1">
                <a:latin typeface="Open Sans"/>
                <a:ea typeface="Open Sans"/>
                <a:cs typeface="Open Sans"/>
                <a:sym typeface="Open Sans"/>
              </a:rPr>
              <a:t>điều</a:t>
            </a:r>
            <a:r>
              <a:rPr lang="en-US" sz="4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dirty="0" err="1">
                <a:latin typeface="Open Sans"/>
                <a:ea typeface="Open Sans"/>
                <a:cs typeface="Open Sans"/>
                <a:sym typeface="Open Sans"/>
              </a:rPr>
              <a:t>anh</a:t>
            </a:r>
            <a:r>
              <a:rPr lang="en-US" sz="4200" dirty="0"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4200" dirty="0" err="1">
                <a:latin typeface="Open Sans"/>
                <a:ea typeface="Open Sans"/>
                <a:cs typeface="Open Sans"/>
                <a:sym typeface="Open Sans"/>
              </a:rPr>
              <a:t>chị</a:t>
            </a:r>
            <a:r>
              <a:rPr lang="en-US" sz="4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dirty="0" err="1">
                <a:latin typeface="Open Sans"/>
                <a:ea typeface="Open Sans"/>
                <a:cs typeface="Open Sans"/>
                <a:sym typeface="Open Sans"/>
              </a:rPr>
              <a:t>khó</a:t>
            </a:r>
            <a:r>
              <a:rPr lang="en-US" sz="4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dirty="0" err="1">
                <a:latin typeface="Open Sans"/>
                <a:ea typeface="Open Sans"/>
                <a:cs typeface="Open Sans"/>
                <a:sym typeface="Open Sans"/>
              </a:rPr>
              <a:t>chấp</a:t>
            </a:r>
            <a:r>
              <a:rPr lang="en-US" sz="4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dirty="0" err="1">
                <a:latin typeface="Open Sans"/>
                <a:ea typeface="Open Sans"/>
                <a:cs typeface="Open Sans"/>
                <a:sym typeface="Open Sans"/>
              </a:rPr>
              <a:t>nhận</a:t>
            </a:r>
            <a:r>
              <a:rPr lang="en-US" sz="4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dirty="0" err="1"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4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dirty="0" err="1">
                <a:latin typeface="Open Sans"/>
                <a:ea typeface="Open Sans"/>
                <a:cs typeface="Open Sans"/>
                <a:sym typeface="Open Sans"/>
              </a:rPr>
              <a:t>lúc</a:t>
            </a:r>
            <a:r>
              <a:rPr lang="en-US" sz="4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dirty="0" err="1">
                <a:latin typeface="Open Sans"/>
                <a:ea typeface="Open Sans"/>
                <a:cs typeface="Open Sans"/>
                <a:sym typeface="Open Sans"/>
              </a:rPr>
              <a:t>này</a:t>
            </a:r>
            <a:endParaRPr dirty="0"/>
          </a:p>
        </p:txBody>
      </p:sp>
      <p:sp>
        <p:nvSpPr>
          <p:cNvPr id="267" name="Google Shape;267;p32"/>
          <p:cNvSpPr txBox="1"/>
          <p:nvPr/>
        </p:nvSpPr>
        <p:spPr>
          <a:xfrm>
            <a:off x="1833542" y="1554174"/>
            <a:ext cx="4025801" cy="88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Lời nói gợi ý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27E4-70EA-43F2-84A5-422A2AFEC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r>
              <a:rPr lang="en-US" b="1" dirty="0"/>
              <a:t> </a:t>
            </a:r>
            <a:r>
              <a:rPr lang="en-US" b="1" dirty="0" err="1"/>
              <a:t>thảo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ABD6A-F1C5-4412-813F-5ECAEBE43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886199"/>
            <a:ext cx="10829109" cy="4270375"/>
          </a:xfrm>
        </p:spPr>
        <p:txBody>
          <a:bodyPr/>
          <a:lstStyle/>
          <a:p>
            <a:pPr marL="482600" indent="-457200" algn="l">
              <a:buFontTx/>
              <a:buChar char="-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tin </a:t>
            </a:r>
            <a:r>
              <a:rPr lang="en-US" dirty="0" err="1"/>
              <a:t>xấu</a:t>
            </a:r>
            <a:endParaRPr lang="en-US" dirty="0"/>
          </a:p>
          <a:p>
            <a:pPr marL="482600" indent="-457200" algn="l">
              <a:buFontTx/>
              <a:buChar char="-"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thách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tin </a:t>
            </a:r>
            <a:r>
              <a:rPr lang="en-US" dirty="0" err="1"/>
              <a:t>xấu</a:t>
            </a:r>
            <a:endParaRPr lang="en-US" dirty="0"/>
          </a:p>
          <a:p>
            <a:pPr marL="482600" indent="-457200" algn="l">
              <a:buFontTx/>
              <a:buChar char="-"/>
            </a:pP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6 b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tin </a:t>
            </a:r>
            <a:r>
              <a:rPr lang="en-US" dirty="0" err="1"/>
              <a:t>xấu</a:t>
            </a:r>
            <a:endParaRPr lang="en-US" dirty="0"/>
          </a:p>
          <a:p>
            <a:pPr marL="482600" indent="-457200" algn="l">
              <a:buFontTx/>
              <a:buChar char="-"/>
            </a:pP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căng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kiệt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</a:p>
          <a:p>
            <a:pPr marL="482600" indent="-457200" algn="l">
              <a:buFontTx/>
              <a:buChar char="-"/>
            </a:pPr>
            <a:endParaRPr lang="en-US" dirty="0"/>
          </a:p>
          <a:p>
            <a:pPr marL="482600" indent="-457200" algn="l">
              <a:buFontTx/>
              <a:buChar char="-"/>
            </a:pPr>
            <a:endParaRPr lang="en-US" dirty="0"/>
          </a:p>
          <a:p>
            <a:pPr marL="482600" indent="-4572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49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1142" y="3541282"/>
            <a:ext cx="5258158" cy="425253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/>
          <p:nvPr/>
        </p:nvSpPr>
        <p:spPr>
          <a:xfrm>
            <a:off x="1348740" y="1104900"/>
            <a:ext cx="15590520" cy="9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 - CHIẾN LƯỢC VÀ TÓM TẮT</a:t>
            </a:r>
            <a:endParaRPr/>
          </a:p>
        </p:txBody>
      </p:sp>
      <p:sp>
        <p:nvSpPr>
          <p:cNvPr id="274" name="Google Shape;274;p33"/>
          <p:cNvSpPr txBox="1"/>
          <p:nvPr/>
        </p:nvSpPr>
        <p:spPr>
          <a:xfrm>
            <a:off x="1348740" y="2409101"/>
            <a:ext cx="10043160" cy="880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23901" marR="0" lvl="1" indent="-361950" algn="l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Kiểm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tra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sự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hiểu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thông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tin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của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người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bệnh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dirty="0"/>
          </a:p>
          <a:p>
            <a:pPr marL="723901" marR="0" lvl="1" indent="-361950" algn="l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Giải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thích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và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đồng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ý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với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những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bước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kế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tiếp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dirty="0"/>
          </a:p>
          <a:p>
            <a:pPr marL="0" marR="0" lvl="0" indent="0" algn="l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(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vd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những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xét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nghiệm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kế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tiếp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hoặc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theo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dõi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)</a:t>
            </a:r>
            <a:endParaRPr dirty="0"/>
          </a:p>
          <a:p>
            <a:pPr marL="723901" marR="0" lvl="1" indent="-361950" algn="l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Đề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nghị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sự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hỗ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trợ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kế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tiếp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và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viết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ra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thông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tin (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nếu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phù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hợp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).</a:t>
            </a:r>
            <a:endParaRPr dirty="0"/>
          </a:p>
          <a:p>
            <a:pPr marL="723901" marR="0" lvl="1" indent="-361950" algn="l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Trả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lời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bất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kỳ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thắc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mắc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nào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từ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người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bệnh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hay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gia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đình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1348740" y="1402964"/>
            <a:ext cx="15590520" cy="109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Xem</a:t>
            </a:r>
            <a:r>
              <a:rPr lang="en-US" sz="6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video</a:t>
            </a:r>
            <a:r>
              <a:rPr lang="vi-VN" sz="6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1</a:t>
            </a:r>
            <a:r>
              <a:rPr lang="en-US" sz="6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66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và</a:t>
            </a:r>
            <a:r>
              <a:rPr lang="en-US" sz="6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66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thảo</a:t>
            </a:r>
            <a:r>
              <a:rPr lang="en-US" sz="6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66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luận</a:t>
            </a:r>
            <a:endParaRPr dirty="0"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/>
          </a:blip>
          <a:srcRect l="6873" t="15737" r="29079" b="25980"/>
          <a:stretch/>
        </p:blipFill>
        <p:spPr>
          <a:xfrm>
            <a:off x="5921114" y="3210160"/>
            <a:ext cx="7644983" cy="3866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18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/>
        </p:nvSpPr>
        <p:spPr>
          <a:xfrm>
            <a:off x="1348740" y="1229221"/>
            <a:ext cx="15590520" cy="109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Xem video 2 và thảo luận</a:t>
            </a:r>
            <a:endParaRPr dirty="0"/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 l="16222" t="13826" r="29403" b="32522"/>
          <a:stretch/>
        </p:blipFill>
        <p:spPr>
          <a:xfrm>
            <a:off x="4661941" y="3223668"/>
            <a:ext cx="7570033" cy="3803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34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/>
        </p:nvSpPr>
        <p:spPr>
          <a:xfrm>
            <a:off x="1028700" y="3187869"/>
            <a:ext cx="6408703" cy="364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Thực hành </a:t>
            </a:r>
            <a:endParaRPr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600" b="1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Đóng vai thông báo tin xấu </a:t>
            </a:r>
            <a:endParaRPr/>
          </a:p>
        </p:txBody>
      </p:sp>
      <p:sp>
        <p:nvSpPr>
          <p:cNvPr id="300" name="Google Shape;300;p36"/>
          <p:cNvSpPr txBox="1"/>
          <p:nvPr/>
        </p:nvSpPr>
        <p:spPr>
          <a:xfrm>
            <a:off x="8646241" y="1541622"/>
            <a:ext cx="8481385" cy="746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Ông A. được khám tại bệnh viện tuần trước vì táo bón và chảy máu từ trực tràng. </a:t>
            </a:r>
            <a:endParaRPr sz="3336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7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 chỉ định nội soi ruột già vì nghi ung thư ruột già-trực tràng. </a:t>
            </a:r>
            <a:endParaRPr sz="3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7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Hôm nay người bệnh đến để lấy kết quả sinh thiết: </a:t>
            </a:r>
            <a:r>
              <a:rPr lang="en-US" sz="3300" b="0" i="0" u="none" strike="noStrike" cap="non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Ung thư ruột già-trực tràng với tổn thương hạch.    </a:t>
            </a:r>
            <a:endParaRPr sz="3300" b="0" i="0" u="none" strike="noStrike" cap="none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7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sng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Bạn hãy tiến hành thông báo tin xấu với quy trình 6 bước. </a:t>
            </a:r>
            <a:endParaRPr sz="3300" b="0" i="0" u="sng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780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36" b="0" i="0" u="sng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3474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9787" y="2055337"/>
            <a:ext cx="9813041" cy="653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9298" y="308535"/>
            <a:ext cx="3608258" cy="308957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 txBox="1"/>
          <p:nvPr/>
        </p:nvSpPr>
        <p:spPr>
          <a:xfrm>
            <a:off x="1042343" y="3702177"/>
            <a:ext cx="6137443" cy="194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9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Những điều </a:t>
            </a:r>
            <a:endParaRPr/>
          </a:p>
          <a:p>
            <a:pPr marL="0" marR="0" lvl="0" indent="0" algn="l" rtl="0">
              <a:lnSpc>
                <a:spcPct val="149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9" b="1" i="0" u="none" strike="noStrike" cap="non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Không được làm </a:t>
            </a:r>
            <a:r>
              <a:rPr lang="en-US" sz="5299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/>
          </a:p>
        </p:txBody>
      </p:sp>
      <p:sp>
        <p:nvSpPr>
          <p:cNvPr id="286" name="Google Shape;286;p34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404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10365101" y="839876"/>
            <a:ext cx="2476652" cy="14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88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Về còn gì ngon thì anh chị ăn nốt đi nhé!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/>
          <p:nvPr/>
        </p:nvSpPr>
        <p:spPr>
          <a:xfrm>
            <a:off x="1348740" y="1489978"/>
            <a:ext cx="15590520" cy="74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 i="0" u="none" strike="noStrike" cap="none">
                <a:solidFill>
                  <a:srgbClr val="44546A"/>
                </a:solidFill>
                <a:latin typeface="Noto Sans"/>
                <a:ea typeface="Noto Sans"/>
                <a:cs typeface="Noto Sans"/>
                <a:sym typeface="Noto Sans"/>
              </a:rPr>
              <a:t>Những điều </a:t>
            </a:r>
            <a:r>
              <a:rPr lang="en-US" sz="5300" b="1" i="0" u="none" strike="noStrike" cap="non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không được làm </a:t>
            </a:r>
            <a:r>
              <a:rPr lang="en-US" sz="5300" b="1" i="0" u="none" strike="noStrike" cap="none">
                <a:solidFill>
                  <a:srgbClr val="44546A"/>
                </a:solidFill>
                <a:latin typeface="Noto Sans"/>
                <a:ea typeface="Noto Sans"/>
                <a:cs typeface="Noto Sans"/>
                <a:sym typeface="Noto Sans"/>
              </a:rPr>
              <a:t>(tt)</a:t>
            </a:r>
            <a:endParaRPr/>
          </a:p>
        </p:txBody>
      </p:sp>
      <p:sp>
        <p:nvSpPr>
          <p:cNvPr id="293" name="Google Shape;293;p35"/>
          <p:cNvSpPr txBox="1"/>
          <p:nvPr/>
        </p:nvSpPr>
        <p:spPr>
          <a:xfrm>
            <a:off x="1348740" y="2698908"/>
            <a:ext cx="15590520" cy="555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Tránh thông báo qua điện thoại</a:t>
            </a:r>
            <a:endParaRPr/>
          </a:p>
          <a:p>
            <a:pPr marL="760095" marR="0" lvl="1" indent="-380047" algn="l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Tránh nói dối</a:t>
            </a:r>
            <a:endParaRPr/>
          </a:p>
          <a:p>
            <a:pPr marL="760095" marR="0" lvl="1" indent="-380047" algn="l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Không dùng thuật ngữ y khoa</a:t>
            </a:r>
            <a:endParaRPr/>
          </a:p>
          <a:p>
            <a:pPr marL="760095" marR="0" lvl="1" indent="-380047" algn="l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Không cung cấp quá nhiều thông tin</a:t>
            </a:r>
            <a:endParaRPr/>
          </a:p>
          <a:p>
            <a:pPr marL="760095" marR="0" lvl="1" indent="-380047" algn="l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Không phán xét</a:t>
            </a:r>
            <a:endParaRPr/>
          </a:p>
          <a:p>
            <a:pPr marL="760095" marR="0" lvl="1" indent="-380047" algn="l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Không nói ”Không còn chữa được nữa!  Bó tay rồi”</a:t>
            </a:r>
            <a:endParaRPr/>
          </a:p>
          <a:p>
            <a:pPr marL="760095" marR="0" lvl="1" indent="-380047" algn="l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Không nói “</a:t>
            </a:r>
            <a:r>
              <a:rPr lang="en-US" sz="4200" b="1" i="0" u="none" strike="noStrike" cap="non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Tôi biết anh/chị đang cảm thấy gì”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2390-46BC-45CF-BF29-A379D8B19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14140543" cy="1553301"/>
          </a:xfrm>
        </p:spPr>
        <p:txBody>
          <a:bodyPr/>
          <a:lstStyle/>
          <a:p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chăm</a:t>
            </a:r>
            <a:r>
              <a:rPr lang="en-US" b="1" dirty="0"/>
              <a:t> </a:t>
            </a:r>
            <a:r>
              <a:rPr lang="en-US" b="1" dirty="0" err="1"/>
              <a:t>sóc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 </a:t>
            </a:r>
            <a:r>
              <a:rPr lang="en-US" b="1" dirty="0" err="1"/>
              <a:t>thân</a:t>
            </a:r>
            <a:r>
              <a:rPr lang="en-US" b="1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15C4E-0029-40B4-905F-AFF1F9DCC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E6C74-306F-4512-A82C-555591C1DD4A}"/>
              </a:ext>
            </a:extLst>
          </p:cNvPr>
          <p:cNvPicPr/>
          <p:nvPr/>
        </p:nvPicPr>
        <p:blipFill rotWithShape="1">
          <a:blip r:embed="rId3"/>
          <a:srcRect l="41026" t="39316" r="41666" b="35613"/>
          <a:stretch/>
        </p:blipFill>
        <p:spPr bwMode="auto">
          <a:xfrm>
            <a:off x="6589059" y="3874769"/>
            <a:ext cx="4948517" cy="4973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632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DCC3-77E0-4D17-A0E1-057E22F9A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chăm</a:t>
            </a:r>
            <a:r>
              <a:rPr lang="en-US" b="1" dirty="0"/>
              <a:t> </a:t>
            </a:r>
            <a:r>
              <a:rPr lang="en-US" b="1" dirty="0" err="1"/>
              <a:t>sóc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 </a:t>
            </a:r>
            <a:r>
              <a:rPr lang="en-US" b="1" dirty="0" err="1"/>
              <a:t>thân</a:t>
            </a:r>
            <a:r>
              <a:rPr lang="en-US" b="1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15B1A-6386-4E69-9D84-608B4FD88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14" t="11429" r="47143" b="35238"/>
          <a:stretch/>
        </p:blipFill>
        <p:spPr>
          <a:xfrm>
            <a:off x="10326189" y="1471491"/>
            <a:ext cx="6590211" cy="54864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A76D442-9549-4083-829B-A28771634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82600" indent="-457200">
              <a:buFontTx/>
              <a:buChar char="-"/>
            </a:pPr>
            <a:r>
              <a:rPr lang="en-US" dirty="0"/>
              <a:t>Nghe </a:t>
            </a:r>
            <a:r>
              <a:rPr lang="en-US" dirty="0" err="1"/>
              <a:t>nhạc</a:t>
            </a:r>
            <a:endParaRPr lang="en-US" dirty="0"/>
          </a:p>
          <a:p>
            <a:pPr marL="482600" indent="-457200">
              <a:buFontTx/>
              <a:buChar char="-"/>
            </a:pP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bộ</a:t>
            </a:r>
            <a:endParaRPr lang="en-US" dirty="0"/>
          </a:p>
          <a:p>
            <a:pPr marL="482600" indent="-457200">
              <a:buFontTx/>
              <a:buChar char="-"/>
            </a:pP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lành</a:t>
            </a:r>
            <a:r>
              <a:rPr lang="en-US" dirty="0"/>
              <a:t> </a:t>
            </a:r>
            <a:r>
              <a:rPr lang="en-US" dirty="0" err="1"/>
              <a:t>mạnh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1A941-DD7F-4F6C-ABB3-30DB9F23F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85" t="31746" r="42501" b="32698"/>
          <a:stretch/>
        </p:blipFill>
        <p:spPr>
          <a:xfrm>
            <a:off x="6345474" y="5806889"/>
            <a:ext cx="36053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61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/>
        </p:nvSpPr>
        <p:spPr>
          <a:xfrm>
            <a:off x="1390803" y="4229766"/>
            <a:ext cx="4319615" cy="11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99" b="1" i="0" u="none" strike="noStrike" cap="none">
                <a:solidFill>
                  <a:srgbClr val="990033"/>
                </a:solidFill>
                <a:latin typeface="Noto Sans"/>
                <a:ea typeface="Noto Sans"/>
                <a:cs typeface="Noto Sans"/>
                <a:sym typeface="Noto Sans"/>
              </a:rPr>
              <a:t>Tóm tắt </a:t>
            </a:r>
            <a:endParaRPr/>
          </a:p>
        </p:txBody>
      </p:sp>
      <p:sp>
        <p:nvSpPr>
          <p:cNvPr id="310" name="Google Shape;310;p37"/>
          <p:cNvSpPr txBox="1"/>
          <p:nvPr/>
        </p:nvSpPr>
        <p:spPr>
          <a:xfrm>
            <a:off x="6929616" y="1893570"/>
            <a:ext cx="10447020" cy="577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51510" marR="0" lvl="1" indent="-325754" algn="l" rtl="0">
              <a:lnSpc>
                <a:spcPct val="214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Chuẩn bị </a:t>
            </a:r>
            <a:endParaRPr/>
          </a:p>
          <a:p>
            <a:pPr marL="651510" marR="0" lvl="1" indent="-325754" algn="l" rtl="0">
              <a:lnSpc>
                <a:spcPct val="214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Người bệnh đã biết gì ?</a:t>
            </a:r>
            <a:endParaRPr/>
          </a:p>
          <a:p>
            <a:pPr marL="651510" marR="0" lvl="1" indent="-325754" algn="l" rtl="0">
              <a:lnSpc>
                <a:spcPct val="214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Người bệnh muốn biết thêm điều gì? </a:t>
            </a:r>
            <a:endParaRPr/>
          </a:p>
          <a:p>
            <a:pPr marL="651510" marR="0" lvl="1" indent="-325754" algn="l" rtl="0">
              <a:lnSpc>
                <a:spcPct val="214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Giải thích </a:t>
            </a:r>
            <a:endParaRPr/>
          </a:p>
          <a:p>
            <a:pPr marL="651510" marR="0" lvl="1" indent="-325754" algn="l" rtl="0">
              <a:lnSpc>
                <a:spcPct val="214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Lắng nghe cảm xúc và giúp giải tỏa cảm xúc </a:t>
            </a:r>
            <a:endParaRPr/>
          </a:p>
          <a:p>
            <a:pPr marL="651510" marR="0" lvl="1" indent="-325754" algn="l" rtl="0">
              <a:lnSpc>
                <a:spcPct val="214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Tóm tắt và kế hoạch chăm sóc tiếp theo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38"/>
          <p:cNvGrpSpPr/>
          <p:nvPr/>
        </p:nvGrpSpPr>
        <p:grpSpPr>
          <a:xfrm>
            <a:off x="607243" y="1028700"/>
            <a:ext cx="13705100" cy="2264093"/>
            <a:chOff x="0" y="0"/>
            <a:chExt cx="18273467" cy="3018790"/>
          </a:xfrm>
        </p:grpSpPr>
        <p:sp>
          <p:nvSpPr>
            <p:cNvPr id="316" name="Google Shape;316;p38"/>
            <p:cNvSpPr/>
            <p:nvPr/>
          </p:nvSpPr>
          <p:spPr>
            <a:xfrm>
              <a:off x="0" y="0"/>
              <a:ext cx="18273467" cy="3018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 txBox="1"/>
            <p:nvPr/>
          </p:nvSpPr>
          <p:spPr>
            <a:xfrm>
              <a:off x="685161" y="698500"/>
              <a:ext cx="16747324" cy="1697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9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775" b="0" i="0" u="none" strike="noStrike" cap="none">
                  <a:solidFill>
                    <a:srgbClr val="091F3F"/>
                  </a:solidFill>
                  <a:latin typeface="Noto Sans"/>
                  <a:ea typeface="Noto Sans"/>
                  <a:cs typeface="Noto Sans"/>
                  <a:sym typeface="Noto Sans"/>
                </a:rPr>
                <a:t>THÔNG BÁO TIN XẤU</a:t>
              </a:r>
              <a:endParaRPr/>
            </a:p>
          </p:txBody>
        </p:sp>
      </p:grpSp>
      <p:pic>
        <p:nvPicPr>
          <p:cNvPr id="318" name="Google Shape;3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947" y="2649935"/>
            <a:ext cx="6808353" cy="576894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8"/>
          <p:cNvSpPr txBox="1"/>
          <p:nvPr/>
        </p:nvSpPr>
        <p:spPr>
          <a:xfrm>
            <a:off x="1232607" y="4220629"/>
            <a:ext cx="7697306" cy="5378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Thông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báo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tin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xấu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là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một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trắc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nghiệm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về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kỹ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năng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và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năng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lực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chuyên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môn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u="sng" dirty="0"/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4" b="0" i="0" u="sng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Nếu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chúng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ta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không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làm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tốt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người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bệnh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đình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thể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không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bao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giờ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thứ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chúng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ta;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nếu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chúng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ta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làm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tốt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sẽ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không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bao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giờ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quên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774" b="0" i="0" u="sng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chúng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ta ’</a:t>
            </a:r>
            <a:endParaRPr u="sng" dirty="0"/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4" b="0" i="0" u="sng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4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-</a:t>
            </a:r>
            <a:r>
              <a:rPr lang="en-US" sz="2774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 Buckman</a:t>
            </a:r>
            <a:r>
              <a:rPr lang="en-US" sz="2774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-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1028700" y="4664393"/>
            <a:ext cx="7198416" cy="102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99" b="1" i="0" u="none" strike="noStrike" cap="none">
                <a:solidFill>
                  <a:srgbClr val="091F3F"/>
                </a:solidFill>
                <a:latin typeface="Noto Sans"/>
                <a:ea typeface="Noto Sans"/>
                <a:cs typeface="Noto Sans"/>
                <a:sym typeface="Noto Sans"/>
              </a:rPr>
              <a:t>MỞ ĐẦU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6823249" y="1148222"/>
            <a:ext cx="2994532" cy="2994520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6836" r="-1315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6823249" y="6308932"/>
            <a:ext cx="3216732" cy="321671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6837" r="-1227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1148049" y="2164152"/>
            <a:ext cx="5782067" cy="90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91F3F"/>
                </a:solidFill>
                <a:latin typeface="Noto Sans"/>
                <a:ea typeface="Noto Sans"/>
                <a:cs typeface="Noto Sans"/>
                <a:sym typeface="Noto Sans"/>
              </a:rPr>
              <a:t>Đây là một kỹ năng chủ yếu trong thực hành lâm sàng.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1148049" y="7294547"/>
            <a:ext cx="5782067" cy="120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0" b="0" i="0" u="none" strike="noStrike" cap="none">
                <a:solidFill>
                  <a:srgbClr val="091F3F"/>
                </a:solidFill>
                <a:latin typeface="Noto Sans"/>
                <a:ea typeface="Noto Sans"/>
                <a:cs typeface="Noto Sans"/>
                <a:sym typeface="Noto Sans"/>
              </a:rPr>
              <a:t>Không bao giờ dễ nghe tin xấu ,  nhưng nếu người thông báo tốt thì người được thông báo cảm thấy được tôn trọng và nâng đỡ.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/>
          <p:nvPr/>
        </p:nvSpPr>
        <p:spPr>
          <a:xfrm>
            <a:off x="1570025" y="2595337"/>
            <a:ext cx="15590520" cy="9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Tài liệu tham khảo</a:t>
            </a:r>
            <a:endParaRPr/>
          </a:p>
        </p:txBody>
      </p:sp>
      <p:sp>
        <p:nvSpPr>
          <p:cNvPr id="325" name="Google Shape;325;p39"/>
          <p:cNvSpPr txBox="1"/>
          <p:nvPr/>
        </p:nvSpPr>
        <p:spPr>
          <a:xfrm>
            <a:off x="2697480" y="4055935"/>
            <a:ext cx="15590520" cy="715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lnSpc>
                <a:spcPct val="972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ThS Nguyễn Thị Bích Duyên. Kỹ năng thông báo tin xấu trong y học gia đình. Trường đại học y khoa Phạm Ngọc Thạch</a:t>
            </a:r>
          </a:p>
          <a:p>
            <a:pPr marR="0" lvl="0" rtl="0">
              <a:lnSpc>
                <a:spcPct val="9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  <a:sym typeface="Noto Sans"/>
              </a:rPr>
              <a:t>. Kubler-Ross(2022). The five stages of grief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  <a:sym typeface="Noto Sans"/>
                <a:hlinkClick r:id="rId3"/>
              </a:rPr>
              <a:t>https://www.psycom.net/stages-of-grief</a:t>
            </a:r>
            <a:endParaRPr lang="en-US" sz="4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  <a:sym typeface="Noto Sans"/>
            </a:endParaRPr>
          </a:p>
          <a:p>
            <a:pPr>
              <a:lnSpc>
                <a:spcPct val="97200"/>
              </a:lnSpc>
            </a:pPr>
            <a:r>
              <a:rPr lang="en-US" sz="4000" dirty="0"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  <a:sym typeface="Noto Sans"/>
              </a:rPr>
              <a:t>3. </a:t>
            </a:r>
            <a:r>
              <a:rPr lang="en-US" sz="4000" dirty="0" err="1"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  <a:sym typeface="Noto Sans"/>
              </a:rPr>
              <a:t>Supreet</a:t>
            </a:r>
            <a:r>
              <a:rPr lang="en-US" sz="4000" dirty="0"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  <a:sym typeface="Noto Sans"/>
              </a:rPr>
              <a:t> Sidhu(2023). Breaking Bad News- OSCE Guide.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https://geekymedics.com/breaking-bad-news/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72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4.Baile, W., Buckman, R.,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Lenzi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Beale, E., &amp;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Kudelka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SPIKES (2000)– a six-step protocol for delivering bad news: Application to the Patient with Cancer. Oncologist 2000; 5(4):302-311.</a:t>
            </a:r>
          </a:p>
          <a:p>
            <a:pPr>
              <a:lnSpc>
                <a:spcPct val="972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rtl="0">
              <a:lnSpc>
                <a:spcPct val="97200"/>
              </a:lnSpc>
              <a:spcBef>
                <a:spcPts val="0"/>
              </a:spcBef>
              <a:spcAft>
                <a:spcPts val="0"/>
              </a:spcAft>
            </a:pP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326" name="Google Shape;326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700" y="-374036"/>
            <a:ext cx="1916132" cy="24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89292" y="-160053"/>
            <a:ext cx="3170008" cy="237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l="5597" r="5597"/>
          <a:stretch/>
        </p:blipFill>
        <p:spPr>
          <a:xfrm>
            <a:off x="7102427" y="0"/>
            <a:ext cx="11185573" cy="840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1454503" y="4527860"/>
            <a:ext cx="4861992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11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5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Tin xấu trong y khoa là gì?</a:t>
            </a:r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1454503" y="4180032"/>
            <a:ext cx="1476573" cy="0"/>
          </a:xfrm>
          <a:prstGeom prst="straightConnector1">
            <a:avLst/>
          </a:prstGeom>
          <a:noFill/>
          <a:ln w="476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6"/>
          <p:cNvSpPr/>
          <p:nvPr/>
        </p:nvSpPr>
        <p:spPr>
          <a:xfrm>
            <a:off x="7102427" y="8108349"/>
            <a:ext cx="11185573" cy="2993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1454503" y="1965036"/>
            <a:ext cx="7594247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Thảo luận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t="7115" b="7116"/>
          <a:stretch/>
        </p:blipFill>
        <p:spPr>
          <a:xfrm>
            <a:off x="12287250" y="6858000"/>
            <a:ext cx="600075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t="7141" b="7142"/>
          <a:stretch/>
        </p:blipFill>
        <p:spPr>
          <a:xfrm>
            <a:off x="12287250" y="3429000"/>
            <a:ext cx="600075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 t="7115" b="7116"/>
          <a:stretch/>
        </p:blipFill>
        <p:spPr>
          <a:xfrm>
            <a:off x="12287250" y="0"/>
            <a:ext cx="600075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1028700" y="1981785"/>
            <a:ext cx="8115300" cy="77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TIN XẤU LÀ...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1028700" y="3147800"/>
            <a:ext cx="97726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3A6F8F"/>
                </a:solidFill>
                <a:latin typeface="Noto Sans"/>
                <a:ea typeface="Noto Sans"/>
                <a:cs typeface="Noto Sans"/>
                <a:sym typeface="Noto Sans"/>
              </a:rPr>
              <a:t>“Bất kỳ tin nào gây tác động bất lợi và trầm trọng cho tương lai của một người”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1028700" y="5076825"/>
            <a:ext cx="9772650" cy="31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76816" marR="0" lvl="1" indent="-388408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2248"/>
              </a:buClr>
              <a:buSzPts val="3598"/>
              <a:buFont typeface="Arial"/>
              <a:buChar char="•"/>
            </a:pPr>
            <a:r>
              <a:rPr lang="en-US" sz="3598" b="0" i="0" u="none" strike="noStrike" cap="none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Không chỉ trong bối cảnh của bệnh ung thư.</a:t>
            </a:r>
            <a:endParaRPr/>
          </a:p>
          <a:p>
            <a:pPr marL="776816" marR="0" lvl="1" indent="-388408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2248"/>
              </a:buClr>
              <a:buSzPts val="3598"/>
              <a:buFont typeface="Arial"/>
              <a:buChar char="•"/>
            </a:pPr>
            <a:r>
              <a:rPr lang="en-US" sz="3598" b="0" i="0" u="none" strike="noStrike" cap="none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Mức độ “xấu” có thể tùy theo hoàn cảnh của người bệnh</a:t>
            </a:r>
            <a:endParaRPr/>
          </a:p>
          <a:p>
            <a:pPr marL="776816" marR="0" lvl="1" indent="-388408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2248"/>
              </a:buClr>
              <a:buSzPts val="3598"/>
              <a:buFont typeface="Arial"/>
              <a:buChar char="•"/>
            </a:pPr>
            <a:r>
              <a:rPr lang="en-US" sz="3598" b="0" i="0" u="none" strike="noStrike" cap="none">
                <a:solidFill>
                  <a:srgbClr val="002248"/>
                </a:solidFill>
                <a:latin typeface="Noto Sans"/>
                <a:ea typeface="Noto Sans"/>
                <a:cs typeface="Noto Sans"/>
                <a:sym typeface="Noto Sans"/>
              </a:rPr>
              <a:t>Xem tác động của tin xấu trên đời sống người bệnh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048" y="5917548"/>
            <a:ext cx="660398" cy="687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18"/>
          <p:cNvCxnSpPr/>
          <p:nvPr/>
        </p:nvCxnSpPr>
        <p:spPr>
          <a:xfrm>
            <a:off x="1292048" y="3054871"/>
            <a:ext cx="1476573" cy="0"/>
          </a:xfrm>
          <a:prstGeom prst="straightConnector1">
            <a:avLst/>
          </a:prstGeom>
          <a:noFill/>
          <a:ln w="476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4" name="Google Shape;14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5117" y="7419439"/>
            <a:ext cx="534259" cy="70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0463" y="1227709"/>
            <a:ext cx="9259747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1292048" y="1313434"/>
            <a:ext cx="7198416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091F3F"/>
                </a:solidFill>
                <a:latin typeface="Open Sans"/>
                <a:ea typeface="Open Sans"/>
                <a:cs typeface="Open Sans"/>
                <a:sym typeface="Open Sans"/>
              </a:rPr>
              <a:t>Thảo luận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2016682" y="6097984"/>
            <a:ext cx="1807878" cy="50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7" b="1" i="0" u="none" strike="noStrike" cap="none">
                <a:solidFill>
                  <a:srgbClr val="091F3F"/>
                </a:solidFill>
                <a:latin typeface="Noto Sans"/>
                <a:ea typeface="Noto Sans"/>
                <a:cs typeface="Noto Sans"/>
                <a:sym typeface="Noto Sans"/>
              </a:rPr>
              <a:t>DỄ 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1952445" y="7529508"/>
            <a:ext cx="1807878" cy="50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7" b="1" i="0" u="none" strike="noStrike" cap="none">
                <a:solidFill>
                  <a:srgbClr val="091F3F"/>
                </a:solidFill>
                <a:latin typeface="Noto Sans"/>
                <a:ea typeface="Noto Sans"/>
                <a:cs typeface="Noto Sans"/>
                <a:sym typeface="Noto Sans"/>
              </a:rPr>
              <a:t>KHÓ 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1292048" y="3722684"/>
            <a:ext cx="6376187" cy="14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Thông báo tin xấu khó hay dễ? Tại sao?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l="8960" r="8959"/>
          <a:stretch/>
        </p:blipFill>
        <p:spPr>
          <a:xfrm>
            <a:off x="1028700" y="3590146"/>
            <a:ext cx="6311172" cy="5766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1028700" y="1104900"/>
            <a:ext cx="5813398" cy="150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091F3F"/>
                </a:solidFill>
                <a:latin typeface="Open Sans"/>
                <a:ea typeface="Open Sans"/>
                <a:cs typeface="Open Sans"/>
                <a:sym typeface="Open Sans"/>
              </a:rPr>
              <a:t>Tại sao khó thông báo tin xấu?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8880652" y="1323342"/>
            <a:ext cx="8112098" cy="917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85189" marR="0" lvl="1" indent="-44259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Đây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là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một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trải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nghiệm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gây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căng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thẳng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bác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sĩ</a:t>
            </a:r>
            <a:endParaRPr sz="36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885189" marR="0" lvl="1" indent="-44259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Đòi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hỏi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kỹ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năng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giao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tiếp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được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nâng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cao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và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sự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đào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tạo</a:t>
            </a:r>
            <a:endParaRPr sz="36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885189" marR="0" lvl="1" indent="-44259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Những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nỗi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sợ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thường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thấy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36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14095" marR="0" lvl="1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Noto Sans Symbols"/>
              <a:buChar char="⮚"/>
            </a:pP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Người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bệnh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sẽ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phản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ứng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thế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nào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?"</a:t>
            </a:r>
            <a:endParaRPr sz="4000" b="0" i="1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14095" marR="0" lvl="1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Noto Sans Symbols"/>
              <a:buChar char="⮚"/>
            </a:pP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Chuyện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gì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xảy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ra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nếu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tôi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không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biết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mọi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câu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trả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lời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 sz="4000" b="0" i="1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14095" marR="0" lvl="1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Noto Sans Symbols"/>
              <a:buChar char="⮚"/>
            </a:pP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Làm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thế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nào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nếu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họ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chê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trách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000" b="0" i="1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tôi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 sz="4000" b="0" i="1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4AF6-F977-DEF5-43A9-E1E17A766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VN" dirty="0"/>
              <a:t>Anh/ Chị sẽ trả lời như thế nào đối với những câu hỏi sau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0F9EA-298F-B081-FA56-BF32631F16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VN" dirty="0"/>
              <a:t>Có phải tôi bị HIV không?</a:t>
            </a:r>
          </a:p>
          <a:p>
            <a:r>
              <a:rPr lang="en-VN" dirty="0"/>
              <a:t>Bệnh của tôi có thể chữa khỏi không?</a:t>
            </a:r>
          </a:p>
          <a:p>
            <a:r>
              <a:rPr lang="en-VN" dirty="0"/>
              <a:t>Tôi còn sống được bao lâu?</a:t>
            </a:r>
          </a:p>
          <a:p>
            <a:r>
              <a:rPr lang="en-VN" dirty="0"/>
              <a:t>(cho hiệu ứng từng câu, để người tham dự trả lời</a:t>
            </a:r>
          </a:p>
        </p:txBody>
      </p:sp>
    </p:spTree>
    <p:extLst>
      <p:ext uri="{BB962C8B-B14F-4D97-AF65-F5344CB8AC3E}">
        <p14:creationId xmlns:p14="http://schemas.microsoft.com/office/powerpoint/2010/main" val="379954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0"/>
          <p:cNvGrpSpPr/>
          <p:nvPr/>
        </p:nvGrpSpPr>
        <p:grpSpPr>
          <a:xfrm>
            <a:off x="9067024" y="1092994"/>
            <a:ext cx="8192276" cy="10413163"/>
            <a:chOff x="0" y="85725"/>
            <a:chExt cx="10923035" cy="13884219"/>
          </a:xfrm>
        </p:grpSpPr>
        <p:sp>
          <p:nvSpPr>
            <p:cNvPr id="166" name="Google Shape;166;p20"/>
            <p:cNvSpPr txBox="1"/>
            <p:nvPr/>
          </p:nvSpPr>
          <p:spPr>
            <a:xfrm>
              <a:off x="0" y="85725"/>
              <a:ext cx="10923035" cy="1743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Thảo luận</a:t>
              </a:r>
              <a:endParaRPr/>
            </a:p>
          </p:txBody>
        </p:sp>
        <p:sp>
          <p:nvSpPr>
            <p:cNvPr id="167" name="Google Shape;167;p20"/>
            <p:cNvSpPr txBox="1"/>
            <p:nvPr/>
          </p:nvSpPr>
          <p:spPr>
            <a:xfrm>
              <a:off x="0" y="6215598"/>
              <a:ext cx="10923035" cy="7754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1. </a:t>
              </a:r>
              <a:r>
                <a:rPr lang="en-US" sz="3500" b="0" i="0" u="none" strike="noStrike" cap="none" dirty="0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Không</a:t>
              </a: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thông</a:t>
              </a: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báo</a:t>
              </a:r>
              <a:endParaRPr dirty="0"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2. Thông </a:t>
              </a:r>
              <a:r>
                <a:rPr lang="en-US" sz="3500" b="0" i="0" u="none" strike="noStrike" cap="none" dirty="0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báo</a:t>
              </a: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hoàn</a:t>
              </a: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toàn</a:t>
              </a:r>
              <a:endParaRPr dirty="0"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3. Thông </a:t>
              </a:r>
              <a:r>
                <a:rPr lang="en-US" sz="3500" b="0" i="0" u="none" strike="noStrike" cap="none" dirty="0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báo</a:t>
              </a: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tùy</a:t>
              </a: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theo</a:t>
              </a: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người</a:t>
              </a: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bệnh</a:t>
              </a:r>
              <a:r>
                <a:rPr lang="en-US" sz="3500" b="0" i="0" u="none" strike="noStrike" cap="none" dirty="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/ </a:t>
              </a:r>
              <a:r>
                <a:rPr lang="en-US" sz="3500" b="0" i="0" u="none" strike="noStrike" cap="none" dirty="0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Thông </a:t>
              </a:r>
              <a:r>
                <a:rPr lang="en-US" sz="3500" b="0" i="0" u="none" strike="noStrike" cap="none" dirty="0" err="1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báo</a:t>
              </a:r>
              <a:r>
                <a:rPr lang="en-US" sz="3500" b="0" i="0" u="none" strike="noStrike" cap="none" dirty="0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bằng</a:t>
              </a:r>
              <a:r>
                <a:rPr lang="en-US" sz="3500" b="0" i="0" u="none" strike="noStrike" cap="none" dirty="0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lời</a:t>
              </a:r>
              <a:r>
                <a:rPr lang="en-US" sz="3500" b="0" i="0" u="none" strike="noStrike" cap="none" dirty="0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và</a:t>
              </a:r>
              <a:r>
                <a:rPr lang="en-US" sz="3500" b="0" i="0" u="none" strike="noStrike" cap="none" dirty="0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có</a:t>
              </a:r>
              <a:r>
                <a:rPr lang="en-US" sz="3500" b="0" i="0" u="none" strike="noStrike" cap="none" dirty="0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sự</a:t>
              </a:r>
              <a:r>
                <a:rPr lang="en-US" sz="3500" b="0" i="0" u="none" strike="noStrike" cap="none" dirty="0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chuẩn</a:t>
              </a:r>
              <a:r>
                <a:rPr lang="en-US" sz="3500" b="0" i="0" u="none" strike="noStrike" cap="none" dirty="0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bị</a:t>
              </a:r>
              <a:r>
                <a:rPr lang="en-US" sz="3500" b="0" i="0" u="none" strike="noStrike" cap="none" dirty="0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FF0000"/>
                  </a:solidFill>
                  <a:latin typeface="Noto Sans"/>
                  <a:ea typeface="Noto Sans"/>
                  <a:cs typeface="Noto Sans"/>
                  <a:sym typeface="Noto Sans"/>
                </a:rPr>
                <a:t>trước</a:t>
              </a:r>
              <a:endParaRPr dirty="0"/>
            </a:p>
          </p:txBody>
        </p:sp>
        <p:sp>
          <p:nvSpPr>
            <p:cNvPr id="168" name="Google Shape;168;p20"/>
            <p:cNvSpPr txBox="1"/>
            <p:nvPr/>
          </p:nvSpPr>
          <p:spPr>
            <a:xfrm>
              <a:off x="0" y="2407711"/>
              <a:ext cx="10923035" cy="327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Bạn thường chọn cách thông báo tin xấu cho bệnh nhân như thế nào?</a:t>
              </a:r>
              <a:endParaRPr/>
            </a:p>
          </p:txBody>
        </p:sp>
      </p:grpSp>
      <p:sp>
        <p:nvSpPr>
          <p:cNvPr id="169" name="Google Shape;169;p20"/>
          <p:cNvSpPr/>
          <p:nvPr/>
        </p:nvSpPr>
        <p:spPr>
          <a:xfrm>
            <a:off x="-5546209" y="-220132"/>
            <a:ext cx="12387786" cy="10727265"/>
          </a:xfrm>
          <a:custGeom>
            <a:avLst/>
            <a:gdLst/>
            <a:ahLst/>
            <a:cxnLst/>
            <a:rect l="l" t="t" r="r" b="b"/>
            <a:pathLst>
              <a:path w="4282440" h="3708400" extrusionOk="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4985" r="-14985"/>
            </a:stretch>
          </a:blipFill>
          <a:ln>
            <a:noFill/>
          </a:ln>
        </p:spPr>
        <p:txBody>
          <a:bodyPr/>
          <a:lstStyle/>
          <a:p>
            <a:endParaRPr lang="en-V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1688</Words>
  <Application>Microsoft Office PowerPoint</Application>
  <PresentationFormat>Custom</PresentationFormat>
  <Paragraphs>200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Noto Sans Symbols</vt:lpstr>
      <vt:lpstr>Noto Sans</vt:lpstr>
      <vt:lpstr>Times New Roman</vt:lpstr>
      <vt:lpstr>Open Sans</vt:lpstr>
      <vt:lpstr>Arial</vt:lpstr>
      <vt:lpstr>Anton</vt:lpstr>
      <vt:lpstr>Calibri</vt:lpstr>
      <vt:lpstr>Office Theme</vt:lpstr>
      <vt:lpstr>PowerPoint Presentation</vt:lpstr>
      <vt:lpstr>Mục tiêu hội thảo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Anh/ Chị sẽ trả lời như thế nào đối với những câu hỏi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thế nào để tự chăm sóc bản thân?</vt:lpstr>
      <vt:lpstr>Tự chăm sóc bản thân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Pham Ngoc (PE)</dc:creator>
  <cp:lastModifiedBy>Thanh Pham Ngoc (PE)</cp:lastModifiedBy>
  <cp:revision>15</cp:revision>
  <dcterms:modified xsi:type="dcterms:W3CDTF">2024-09-09T03:24:00Z</dcterms:modified>
</cp:coreProperties>
</file>