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9" r:id="rId1"/>
    <p:sldMasterId id="2147483726" r:id="rId2"/>
  </p:sldMasterIdLst>
  <p:notesMasterIdLst>
    <p:notesMasterId r:id="rId28"/>
  </p:notesMasterIdLst>
  <p:sldIdLst>
    <p:sldId id="840" r:id="rId3"/>
    <p:sldId id="296" r:id="rId4"/>
    <p:sldId id="297" r:id="rId5"/>
    <p:sldId id="838" r:id="rId6"/>
    <p:sldId id="834" r:id="rId7"/>
    <p:sldId id="836" r:id="rId8"/>
    <p:sldId id="806" r:id="rId9"/>
    <p:sldId id="792" r:id="rId10"/>
    <p:sldId id="835" r:id="rId11"/>
    <p:sldId id="793" r:id="rId12"/>
    <p:sldId id="794" r:id="rId13"/>
    <p:sldId id="808" r:id="rId14"/>
    <p:sldId id="805" r:id="rId15"/>
    <p:sldId id="810" r:id="rId16"/>
    <p:sldId id="839" r:id="rId17"/>
    <p:sldId id="837" r:id="rId18"/>
    <p:sldId id="796" r:id="rId19"/>
    <p:sldId id="797" r:id="rId20"/>
    <p:sldId id="829" r:id="rId21"/>
    <p:sldId id="789" r:id="rId22"/>
    <p:sldId id="790" r:id="rId23"/>
    <p:sldId id="785" r:id="rId24"/>
    <p:sldId id="784" r:id="rId25"/>
    <p:sldId id="833" r:id="rId26"/>
    <p:sldId id="80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1" autoAdjust="0"/>
    <p:restoredTop sz="64599" autoAdjust="0"/>
  </p:normalViewPr>
  <p:slideViewPr>
    <p:cSldViewPr snapToGrid="0">
      <p:cViewPr varScale="1">
        <p:scale>
          <a:sx n="47" d="100"/>
          <a:sy n="47" d="100"/>
        </p:scale>
        <p:origin x="1254"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B9D72-342F-4EE8-B1D3-7CDE956F6797}"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F48A7A4E-AD31-48CF-8C46-50992A0EDC98}">
      <dgm:prSet phldrT="[Text]" custT="1"/>
      <dgm:spPr>
        <a:solidFill>
          <a:schemeClr val="accent3"/>
        </a:solidFill>
      </dgm:spPr>
      <dgm:t>
        <a:bodyPr/>
        <a:lstStyle/>
        <a:p>
          <a:r>
            <a:rPr lang="en-US" sz="2800" b="1" dirty="0"/>
            <a:t>Data</a:t>
          </a:r>
        </a:p>
      </dgm:t>
    </dgm:pt>
    <dgm:pt modelId="{35EAF678-5093-402F-B6F8-0AF96EA2433D}" type="parTrans" cxnId="{33A91C37-A74B-4699-9DD5-0083A39C9025}">
      <dgm:prSet/>
      <dgm:spPr/>
      <dgm:t>
        <a:bodyPr/>
        <a:lstStyle/>
        <a:p>
          <a:endParaRPr lang="en-US"/>
        </a:p>
      </dgm:t>
    </dgm:pt>
    <dgm:pt modelId="{C62C727B-4E70-427A-BF11-1FFE05C02DBF}" type="sibTrans" cxnId="{33A91C37-A74B-4699-9DD5-0083A39C9025}">
      <dgm:prSet/>
      <dgm:spPr/>
      <dgm:t>
        <a:bodyPr/>
        <a:lstStyle/>
        <a:p>
          <a:endParaRPr lang="en-US"/>
        </a:p>
      </dgm:t>
    </dgm:pt>
    <dgm:pt modelId="{91CB7EB9-BE99-48B0-8C7A-F231AFB3F9B2}">
      <dgm:prSet phldrT="[Text]" custT="1"/>
      <dgm:spPr>
        <a:solidFill>
          <a:srgbClr val="E69E56"/>
        </a:solidFill>
      </dgm:spPr>
      <dgm:t>
        <a:bodyPr/>
        <a:lstStyle/>
        <a:p>
          <a:r>
            <a:rPr lang="en-US" sz="2800" b="1" dirty="0"/>
            <a:t>Information</a:t>
          </a:r>
        </a:p>
      </dgm:t>
    </dgm:pt>
    <dgm:pt modelId="{3561DAF2-D4AD-4104-A653-1DEC8DD0425A}" type="parTrans" cxnId="{1D67F914-D2F1-4A31-99FE-7B4F15F2D3F8}">
      <dgm:prSet/>
      <dgm:spPr/>
      <dgm:t>
        <a:bodyPr/>
        <a:lstStyle/>
        <a:p>
          <a:endParaRPr lang="en-US"/>
        </a:p>
      </dgm:t>
    </dgm:pt>
    <dgm:pt modelId="{5EBC8945-6793-421B-8BA2-F3EAF734AC1D}" type="sibTrans" cxnId="{1D67F914-D2F1-4A31-99FE-7B4F15F2D3F8}">
      <dgm:prSet/>
      <dgm:spPr/>
      <dgm:t>
        <a:bodyPr/>
        <a:lstStyle/>
        <a:p>
          <a:endParaRPr lang="en-US"/>
        </a:p>
      </dgm:t>
    </dgm:pt>
    <dgm:pt modelId="{BAEDD367-2996-42AD-9B64-FF8449C2A679}">
      <dgm:prSet phldrT="[Text]" custT="1"/>
      <dgm:spPr/>
      <dgm:t>
        <a:bodyPr spcFirstLastPara="0" vert="horz" wrap="square" lIns="26670" tIns="26670" rIns="26670" bIns="26670" numCol="1" spcCol="1270" anchor="t" anchorCtr="0"/>
        <a:lstStyle/>
        <a:p>
          <a:pPr marL="0" lvl="1" indent="-114300" algn="ctr" defTabSz="622300">
            <a:lnSpc>
              <a:spcPct val="90000"/>
            </a:lnSpc>
            <a:spcBef>
              <a:spcPct val="0"/>
            </a:spcBef>
            <a:spcAft>
              <a:spcPts val="0"/>
            </a:spcAft>
            <a:buFontTx/>
            <a:buNone/>
          </a:pPr>
          <a:r>
            <a:rPr lang="en-US" sz="2400" kern="1200" dirty="0">
              <a:latin typeface="+mn-lt"/>
              <a:ea typeface="+mn-ea"/>
              <a:cs typeface="+mn-cs"/>
            </a:rPr>
            <a:t>Comparing # of people who attend HTC during 2-week period around World AIDS Day vs. regular HTC attendance</a:t>
          </a:r>
        </a:p>
      </dgm:t>
    </dgm:pt>
    <dgm:pt modelId="{D920D87F-8620-4391-9185-82FCCFF77EA5}" type="parTrans" cxnId="{99EF5C72-BAA0-4D5B-AC28-953D8D2A6DDE}">
      <dgm:prSet/>
      <dgm:spPr/>
      <dgm:t>
        <a:bodyPr/>
        <a:lstStyle/>
        <a:p>
          <a:endParaRPr lang="en-US"/>
        </a:p>
      </dgm:t>
    </dgm:pt>
    <dgm:pt modelId="{3B6F34FC-4AD5-4A40-9F2D-6A070F4E86C6}" type="sibTrans" cxnId="{99EF5C72-BAA0-4D5B-AC28-953D8D2A6DDE}">
      <dgm:prSet/>
      <dgm:spPr/>
      <dgm:t>
        <a:bodyPr/>
        <a:lstStyle/>
        <a:p>
          <a:endParaRPr lang="en-US"/>
        </a:p>
      </dgm:t>
    </dgm:pt>
    <dgm:pt modelId="{C9E3A5A0-1185-4CA9-B272-05E95284C508}">
      <dgm:prSet phldrT="[Text]" custT="1"/>
      <dgm:spPr>
        <a:solidFill>
          <a:schemeClr val="accent2"/>
        </a:solidFill>
      </dgm:spPr>
      <dgm:t>
        <a:bodyPr/>
        <a:lstStyle/>
        <a:p>
          <a:r>
            <a:rPr lang="en-US" sz="2800" b="1" dirty="0"/>
            <a:t>Evidence</a:t>
          </a:r>
        </a:p>
      </dgm:t>
    </dgm:pt>
    <dgm:pt modelId="{234A2716-7663-47D8-B7F7-CA868C560D4C}" type="parTrans" cxnId="{6DEFE048-EAF0-45D1-BA36-83C6E69689FE}">
      <dgm:prSet/>
      <dgm:spPr/>
      <dgm:t>
        <a:bodyPr/>
        <a:lstStyle/>
        <a:p>
          <a:endParaRPr lang="en-US"/>
        </a:p>
      </dgm:t>
    </dgm:pt>
    <dgm:pt modelId="{23D62629-C86F-4386-8010-BD16944D1C07}" type="sibTrans" cxnId="{6DEFE048-EAF0-45D1-BA36-83C6E69689FE}">
      <dgm:prSet/>
      <dgm:spPr/>
      <dgm:t>
        <a:bodyPr/>
        <a:lstStyle/>
        <a:p>
          <a:endParaRPr lang="en-US"/>
        </a:p>
      </dgm:t>
    </dgm:pt>
    <dgm:pt modelId="{172C50EF-A0BB-4AD1-BE4C-44E2440B20BB}">
      <dgm:prSet phldrT="[Text]" custT="1"/>
      <dgm:spPr/>
      <dgm:t>
        <a:bodyPr/>
        <a:lstStyle/>
        <a:p>
          <a:pPr marL="0" algn="ctr">
            <a:spcAft>
              <a:spcPts val="0"/>
            </a:spcAft>
            <a:buFontTx/>
            <a:buNone/>
          </a:pPr>
          <a:r>
            <a:rPr lang="en-US" sz="2400" dirty="0">
              <a:latin typeface="+mn-lt"/>
            </a:rPr>
            <a:t>Comparing this over a number of years</a:t>
          </a:r>
        </a:p>
      </dgm:t>
    </dgm:pt>
    <dgm:pt modelId="{FBFB766F-A9BA-4F6F-8299-77AF39579235}" type="parTrans" cxnId="{9834C531-FAC4-41CB-A88F-43A53BD1BDC9}">
      <dgm:prSet/>
      <dgm:spPr/>
      <dgm:t>
        <a:bodyPr/>
        <a:lstStyle/>
        <a:p>
          <a:endParaRPr lang="en-US"/>
        </a:p>
      </dgm:t>
    </dgm:pt>
    <dgm:pt modelId="{23A66188-B310-44DA-8E2F-58A3A5AE8C4D}" type="sibTrans" cxnId="{9834C531-FAC4-41CB-A88F-43A53BD1BDC9}">
      <dgm:prSet/>
      <dgm:spPr/>
      <dgm:t>
        <a:bodyPr/>
        <a:lstStyle/>
        <a:p>
          <a:endParaRPr lang="en-US"/>
        </a:p>
      </dgm:t>
    </dgm:pt>
    <dgm:pt modelId="{7C1E5294-C72D-45EE-8B24-E862A56E6059}">
      <dgm:prSet custT="1"/>
      <dgm:spPr>
        <a:solidFill>
          <a:srgbClr val="CC4616"/>
        </a:solidFill>
      </dgm:spPr>
      <dgm:t>
        <a:bodyPr/>
        <a:lstStyle/>
        <a:p>
          <a:r>
            <a:rPr lang="en-US" sz="2800" b="1" dirty="0"/>
            <a:t>Knowledge</a:t>
          </a:r>
          <a:endParaRPr lang="en-US" sz="2700" b="1" dirty="0"/>
        </a:p>
      </dgm:t>
    </dgm:pt>
    <dgm:pt modelId="{6947F69C-1603-4F7A-B8EA-54FDC564A0E8}" type="parTrans" cxnId="{E4CB68E2-CB8D-43AB-9B92-758422B15271}">
      <dgm:prSet/>
      <dgm:spPr/>
      <dgm:t>
        <a:bodyPr/>
        <a:lstStyle/>
        <a:p>
          <a:endParaRPr lang="en-US"/>
        </a:p>
      </dgm:t>
    </dgm:pt>
    <dgm:pt modelId="{AB139F58-12F2-4253-B0F3-2012D1CD98C8}" type="sibTrans" cxnId="{E4CB68E2-CB8D-43AB-9B92-758422B15271}">
      <dgm:prSet/>
      <dgm:spPr/>
      <dgm:t>
        <a:bodyPr/>
        <a:lstStyle/>
        <a:p>
          <a:endParaRPr lang="en-US"/>
        </a:p>
      </dgm:t>
    </dgm:pt>
    <dgm:pt modelId="{82EBD351-77E0-46F7-B8B1-0EB3C69484AA}">
      <dgm:prSet custT="1"/>
      <dgm:spPr/>
      <dgm:t>
        <a:bodyPr/>
        <a:lstStyle/>
        <a:p>
          <a:pPr marL="0" algn="ctr">
            <a:buFontTx/>
            <a:buNone/>
          </a:pPr>
          <a:r>
            <a:rPr lang="en-US" sz="2400" dirty="0">
              <a:latin typeface="+mn-lt"/>
            </a:rPr>
            <a:t>Implementing interventions based on evidence; studying the results; developing best practices</a:t>
          </a:r>
        </a:p>
      </dgm:t>
    </dgm:pt>
    <dgm:pt modelId="{3319CCEB-EC48-4CA4-93FB-FFD419014E1F}" type="parTrans" cxnId="{65C68595-4E88-4E0A-A4F7-BBA689ECB1E6}">
      <dgm:prSet/>
      <dgm:spPr/>
      <dgm:t>
        <a:bodyPr/>
        <a:lstStyle/>
        <a:p>
          <a:endParaRPr lang="en-US"/>
        </a:p>
      </dgm:t>
    </dgm:pt>
    <dgm:pt modelId="{DD3A0A2B-4DF0-4E1F-92E8-5CB1B44E24C7}" type="sibTrans" cxnId="{65C68595-4E88-4E0A-A4F7-BBA689ECB1E6}">
      <dgm:prSet/>
      <dgm:spPr/>
      <dgm:t>
        <a:bodyPr/>
        <a:lstStyle/>
        <a:p>
          <a:endParaRPr lang="en-US"/>
        </a:p>
      </dgm:t>
    </dgm:pt>
    <dgm:pt modelId="{1D55EB55-A27C-464D-8D3C-9F2DAF39BB03}">
      <dgm:prSet phldrT="[Text]" custT="1"/>
      <dgm:spPr/>
      <dgm:t>
        <a:bodyPr/>
        <a:lstStyle/>
        <a:p>
          <a:pPr marL="0" algn="ctr">
            <a:spcAft>
              <a:spcPts val="0"/>
            </a:spcAft>
            <a:buFontTx/>
            <a:buNone/>
          </a:pPr>
          <a:r>
            <a:rPr lang="en-US" sz="2400" dirty="0">
              <a:latin typeface="+mn-lt"/>
            </a:rPr>
            <a:t># of people who attend HT services </a:t>
          </a:r>
          <a:endParaRPr lang="en-US" sz="2000" dirty="0">
            <a:latin typeface="Open Sans" panose="020B0606030504020204"/>
          </a:endParaRPr>
        </a:p>
      </dgm:t>
    </dgm:pt>
    <dgm:pt modelId="{D2FFBAB9-09B4-4DA8-BE72-387F03E7CE0D}" type="parTrans" cxnId="{01B4F1BF-9E06-4A28-AFD5-1FF991ADB4CD}">
      <dgm:prSet/>
      <dgm:spPr/>
      <dgm:t>
        <a:bodyPr/>
        <a:lstStyle/>
        <a:p>
          <a:endParaRPr lang="en-US"/>
        </a:p>
      </dgm:t>
    </dgm:pt>
    <dgm:pt modelId="{EE8CF8D6-6CC6-4C6C-B0CA-89862209622D}" type="sibTrans" cxnId="{01B4F1BF-9E06-4A28-AFD5-1FF991ADB4CD}">
      <dgm:prSet/>
      <dgm:spPr/>
      <dgm:t>
        <a:bodyPr/>
        <a:lstStyle/>
        <a:p>
          <a:endParaRPr lang="en-US"/>
        </a:p>
      </dgm:t>
    </dgm:pt>
    <dgm:pt modelId="{FB824E9A-FA14-415B-ACFE-E2A29CE24A8B}" type="pres">
      <dgm:prSet presAssocID="{4F2B9D72-342F-4EE8-B1D3-7CDE956F6797}" presName="Name0" presStyleCnt="0">
        <dgm:presLayoutVars>
          <dgm:dir/>
          <dgm:animLvl val="lvl"/>
          <dgm:resizeHandles val="exact"/>
        </dgm:presLayoutVars>
      </dgm:prSet>
      <dgm:spPr/>
    </dgm:pt>
    <dgm:pt modelId="{8A7FFFAA-D511-4D57-8D7A-7A69CD51466E}" type="pres">
      <dgm:prSet presAssocID="{4F2B9D72-342F-4EE8-B1D3-7CDE956F6797}" presName="tSp" presStyleCnt="0"/>
      <dgm:spPr/>
    </dgm:pt>
    <dgm:pt modelId="{C7DE182F-44E0-498A-987C-49DB6408F2E7}" type="pres">
      <dgm:prSet presAssocID="{4F2B9D72-342F-4EE8-B1D3-7CDE956F6797}" presName="bSp" presStyleCnt="0"/>
      <dgm:spPr/>
    </dgm:pt>
    <dgm:pt modelId="{30AAAC5A-1D2F-48F2-AB61-A7F782AFBF06}" type="pres">
      <dgm:prSet presAssocID="{4F2B9D72-342F-4EE8-B1D3-7CDE956F6797}" presName="process" presStyleCnt="0"/>
      <dgm:spPr/>
    </dgm:pt>
    <dgm:pt modelId="{4C7E5750-8377-408F-B98B-A0EA9679EC74}" type="pres">
      <dgm:prSet presAssocID="{F48A7A4E-AD31-48CF-8C46-50992A0EDC98}" presName="composite1" presStyleCnt="0"/>
      <dgm:spPr/>
    </dgm:pt>
    <dgm:pt modelId="{95016146-38A7-453A-BEC9-6DA549C0B6B5}" type="pres">
      <dgm:prSet presAssocID="{F48A7A4E-AD31-48CF-8C46-50992A0EDC98}" presName="dummyNode1" presStyleLbl="node1" presStyleIdx="0" presStyleCnt="4"/>
      <dgm:spPr/>
    </dgm:pt>
    <dgm:pt modelId="{841DF7B9-7CD2-4032-8494-2E8396139801}" type="pres">
      <dgm:prSet presAssocID="{F48A7A4E-AD31-48CF-8C46-50992A0EDC98}" presName="childNode1" presStyleLbl="bgAcc1" presStyleIdx="0" presStyleCnt="4" custScaleY="206129">
        <dgm:presLayoutVars>
          <dgm:bulletEnabled val="1"/>
        </dgm:presLayoutVars>
      </dgm:prSet>
      <dgm:spPr/>
    </dgm:pt>
    <dgm:pt modelId="{39E509B4-76EA-4D8D-94C9-33903DDB6CEE}" type="pres">
      <dgm:prSet presAssocID="{F48A7A4E-AD31-48CF-8C46-50992A0EDC98}" presName="childNode1tx" presStyleLbl="bgAcc1" presStyleIdx="0" presStyleCnt="4">
        <dgm:presLayoutVars>
          <dgm:bulletEnabled val="1"/>
        </dgm:presLayoutVars>
      </dgm:prSet>
      <dgm:spPr/>
    </dgm:pt>
    <dgm:pt modelId="{49DF8B22-E759-4D3B-BDCF-3B475B9ED6BB}" type="pres">
      <dgm:prSet presAssocID="{F48A7A4E-AD31-48CF-8C46-50992A0EDC98}" presName="parentNode1" presStyleLbl="node1" presStyleIdx="0" presStyleCnt="4" custScaleX="114407" custLinFactNeighborX="-18139" custLinFactNeighborY="30694">
        <dgm:presLayoutVars>
          <dgm:chMax val="1"/>
          <dgm:bulletEnabled val="1"/>
        </dgm:presLayoutVars>
      </dgm:prSet>
      <dgm:spPr/>
    </dgm:pt>
    <dgm:pt modelId="{C71A066B-FA91-4ADA-AB43-FC4D1862435F}" type="pres">
      <dgm:prSet presAssocID="{F48A7A4E-AD31-48CF-8C46-50992A0EDC98}" presName="connSite1" presStyleCnt="0"/>
      <dgm:spPr/>
    </dgm:pt>
    <dgm:pt modelId="{D8DE8637-EC57-474A-80AB-2949FC3802BA}" type="pres">
      <dgm:prSet presAssocID="{C62C727B-4E70-427A-BF11-1FFE05C02DBF}" presName="Name9" presStyleLbl="sibTrans2D1" presStyleIdx="0" presStyleCnt="3" custScaleX="80250" custLinFactNeighborX="-27698" custLinFactNeighborY="10304"/>
      <dgm:spPr/>
    </dgm:pt>
    <dgm:pt modelId="{FF2A2F8D-2F4A-4621-BD41-24B5711474D0}" type="pres">
      <dgm:prSet presAssocID="{91CB7EB9-BE99-48B0-8C7A-F231AFB3F9B2}" presName="composite2" presStyleCnt="0"/>
      <dgm:spPr/>
    </dgm:pt>
    <dgm:pt modelId="{20B1D666-E42A-4792-A270-4CB74B5546D2}" type="pres">
      <dgm:prSet presAssocID="{91CB7EB9-BE99-48B0-8C7A-F231AFB3F9B2}" presName="dummyNode2" presStyleLbl="node1" presStyleIdx="0" presStyleCnt="4"/>
      <dgm:spPr/>
    </dgm:pt>
    <dgm:pt modelId="{A0943D6C-AC48-4D1E-A14A-7A3FD83F7AAF}" type="pres">
      <dgm:prSet presAssocID="{91CB7EB9-BE99-48B0-8C7A-F231AFB3F9B2}" presName="childNode2" presStyleLbl="bgAcc1" presStyleIdx="1" presStyleCnt="4" custScaleX="161690" custScaleY="188467" custLinFactNeighborY="-2001">
        <dgm:presLayoutVars>
          <dgm:bulletEnabled val="1"/>
        </dgm:presLayoutVars>
      </dgm:prSet>
      <dgm:spPr>
        <a:xfrm>
          <a:off x="2480966" y="1508805"/>
          <a:ext cx="1872903" cy="2400300"/>
        </a:xfrm>
        <a:prstGeom prst="roundRect">
          <a:avLst>
            <a:gd name="adj" fmla="val 10000"/>
          </a:avLst>
        </a:prstGeom>
      </dgm:spPr>
    </dgm:pt>
    <dgm:pt modelId="{CBF907C3-C6F5-47D3-A3EB-DE23AF51225A}" type="pres">
      <dgm:prSet presAssocID="{91CB7EB9-BE99-48B0-8C7A-F231AFB3F9B2}" presName="childNode2tx" presStyleLbl="bgAcc1" presStyleIdx="1" presStyleCnt="4">
        <dgm:presLayoutVars>
          <dgm:bulletEnabled val="1"/>
        </dgm:presLayoutVars>
      </dgm:prSet>
      <dgm:spPr/>
    </dgm:pt>
    <dgm:pt modelId="{77486C94-F9D2-42FF-805A-F9A22DC5737F}" type="pres">
      <dgm:prSet presAssocID="{91CB7EB9-BE99-48B0-8C7A-F231AFB3F9B2}" presName="parentNode2" presStyleLbl="node1" presStyleIdx="1" presStyleCnt="4" custScaleX="129070" custScaleY="110482" custLinFactY="-17257" custLinFactNeighborX="-18358" custLinFactNeighborY="-100000">
        <dgm:presLayoutVars>
          <dgm:chMax val="0"/>
          <dgm:bulletEnabled val="1"/>
        </dgm:presLayoutVars>
      </dgm:prSet>
      <dgm:spPr/>
    </dgm:pt>
    <dgm:pt modelId="{115F9F0A-E113-48C6-980E-16368B81874F}" type="pres">
      <dgm:prSet presAssocID="{91CB7EB9-BE99-48B0-8C7A-F231AFB3F9B2}" presName="connSite2" presStyleCnt="0"/>
      <dgm:spPr/>
    </dgm:pt>
    <dgm:pt modelId="{1EBC278C-6781-49E9-AE26-880804CE4805}" type="pres">
      <dgm:prSet presAssocID="{5EBC8945-6793-421B-8BA2-F3EAF734AC1D}" presName="Name18" presStyleLbl="sibTrans2D1" presStyleIdx="1" presStyleCnt="3"/>
      <dgm:spPr/>
    </dgm:pt>
    <dgm:pt modelId="{66968A4E-FF83-48B0-ABAF-47B59514734D}" type="pres">
      <dgm:prSet presAssocID="{C9E3A5A0-1185-4CA9-B272-05E95284C508}" presName="composite1" presStyleCnt="0"/>
      <dgm:spPr/>
    </dgm:pt>
    <dgm:pt modelId="{0602172A-CB17-4827-9FF3-3BE5E9C1A294}" type="pres">
      <dgm:prSet presAssocID="{C9E3A5A0-1185-4CA9-B272-05E95284C508}" presName="dummyNode1" presStyleLbl="node1" presStyleIdx="1" presStyleCnt="4"/>
      <dgm:spPr/>
    </dgm:pt>
    <dgm:pt modelId="{9E80C529-0390-4294-A3E0-3E6B4314E52D}" type="pres">
      <dgm:prSet presAssocID="{C9E3A5A0-1185-4CA9-B272-05E95284C508}" presName="childNode1" presStyleLbl="bgAcc1" presStyleIdx="2" presStyleCnt="4" custScaleX="124256" custScaleY="132364">
        <dgm:presLayoutVars>
          <dgm:bulletEnabled val="1"/>
        </dgm:presLayoutVars>
      </dgm:prSet>
      <dgm:spPr/>
    </dgm:pt>
    <dgm:pt modelId="{344A70D0-40EB-430C-8542-A7AAF1A5C559}" type="pres">
      <dgm:prSet presAssocID="{C9E3A5A0-1185-4CA9-B272-05E95284C508}" presName="childNode1tx" presStyleLbl="bgAcc1" presStyleIdx="2" presStyleCnt="4">
        <dgm:presLayoutVars>
          <dgm:bulletEnabled val="1"/>
        </dgm:presLayoutVars>
      </dgm:prSet>
      <dgm:spPr/>
    </dgm:pt>
    <dgm:pt modelId="{75AC7C8D-FF94-4A2E-9BC2-179D80746190}" type="pres">
      <dgm:prSet presAssocID="{C9E3A5A0-1185-4CA9-B272-05E95284C508}" presName="parentNode1" presStyleLbl="node1" presStyleIdx="2" presStyleCnt="4" custLinFactNeighborX="-17645" custLinFactNeighborY="40361">
        <dgm:presLayoutVars>
          <dgm:chMax val="1"/>
          <dgm:bulletEnabled val="1"/>
        </dgm:presLayoutVars>
      </dgm:prSet>
      <dgm:spPr/>
    </dgm:pt>
    <dgm:pt modelId="{1F90921E-B6F0-4F66-A404-3AD39D2E4555}" type="pres">
      <dgm:prSet presAssocID="{C9E3A5A0-1185-4CA9-B272-05E95284C508}" presName="connSite1" presStyleCnt="0"/>
      <dgm:spPr/>
    </dgm:pt>
    <dgm:pt modelId="{1D58101B-2B53-4529-B5E2-BE7E41111A07}" type="pres">
      <dgm:prSet presAssocID="{23D62629-C86F-4386-8010-BD16944D1C07}" presName="Name9" presStyleLbl="sibTrans2D1" presStyleIdx="2" presStyleCnt="3" custScaleX="79799" custLinFactNeighborX="-27438" custLinFactNeighborY="6039"/>
      <dgm:spPr/>
    </dgm:pt>
    <dgm:pt modelId="{13945326-3DAD-4041-9C5C-5432C02C8CD8}" type="pres">
      <dgm:prSet presAssocID="{7C1E5294-C72D-45EE-8B24-E862A56E6059}" presName="composite2" presStyleCnt="0"/>
      <dgm:spPr/>
    </dgm:pt>
    <dgm:pt modelId="{39A1F8A2-89B3-40DD-A2BA-4EE84E5CCB0F}" type="pres">
      <dgm:prSet presAssocID="{7C1E5294-C72D-45EE-8B24-E862A56E6059}" presName="dummyNode2" presStyleLbl="node1" presStyleIdx="2" presStyleCnt="4"/>
      <dgm:spPr/>
    </dgm:pt>
    <dgm:pt modelId="{2E1EB1A7-B8F9-4795-A1DE-DBF414731415}" type="pres">
      <dgm:prSet presAssocID="{7C1E5294-C72D-45EE-8B24-E862A56E6059}" presName="childNode2" presStyleLbl="bgAcc1" presStyleIdx="3" presStyleCnt="4" custScaleX="154315" custScaleY="233040" custLinFactNeighborX="221" custLinFactNeighborY="10365">
        <dgm:presLayoutVars>
          <dgm:bulletEnabled val="1"/>
        </dgm:presLayoutVars>
      </dgm:prSet>
      <dgm:spPr/>
    </dgm:pt>
    <dgm:pt modelId="{4A8CF53D-E0F7-4421-B2AD-546FDDA0B2F8}" type="pres">
      <dgm:prSet presAssocID="{7C1E5294-C72D-45EE-8B24-E862A56E6059}" presName="childNode2tx" presStyleLbl="bgAcc1" presStyleIdx="3" presStyleCnt="4">
        <dgm:presLayoutVars>
          <dgm:bulletEnabled val="1"/>
        </dgm:presLayoutVars>
      </dgm:prSet>
      <dgm:spPr/>
    </dgm:pt>
    <dgm:pt modelId="{21A50C5F-715A-4E3B-A3AD-F38B35EDFFE4}" type="pres">
      <dgm:prSet presAssocID="{7C1E5294-C72D-45EE-8B24-E862A56E6059}" presName="parentNode2" presStyleLbl="node1" presStyleIdx="3" presStyleCnt="4" custScaleX="124022" custScaleY="119361" custLinFactY="-37120" custLinFactNeighborX="-18140" custLinFactNeighborY="-100000">
        <dgm:presLayoutVars>
          <dgm:chMax val="0"/>
          <dgm:bulletEnabled val="1"/>
        </dgm:presLayoutVars>
      </dgm:prSet>
      <dgm:spPr/>
    </dgm:pt>
    <dgm:pt modelId="{7B8DA5A7-3A18-4160-8D0D-CD8E39B3690F}" type="pres">
      <dgm:prSet presAssocID="{7C1E5294-C72D-45EE-8B24-E862A56E6059}" presName="connSite2" presStyleCnt="0"/>
      <dgm:spPr/>
    </dgm:pt>
  </dgm:ptLst>
  <dgm:cxnLst>
    <dgm:cxn modelId="{1D67F914-D2F1-4A31-99FE-7B4F15F2D3F8}" srcId="{4F2B9D72-342F-4EE8-B1D3-7CDE956F6797}" destId="{91CB7EB9-BE99-48B0-8C7A-F231AFB3F9B2}" srcOrd="1" destOrd="0" parTransId="{3561DAF2-D4AD-4104-A653-1DEC8DD0425A}" sibTransId="{5EBC8945-6793-421B-8BA2-F3EAF734AC1D}"/>
    <dgm:cxn modelId="{8E0EB41A-084F-4959-B6A7-AEEB90864607}" type="presOf" srcId="{172C50EF-A0BB-4AD1-BE4C-44E2440B20BB}" destId="{344A70D0-40EB-430C-8542-A7AAF1A5C559}" srcOrd="1" destOrd="0" presId="urn:microsoft.com/office/officeart/2005/8/layout/hProcess4"/>
    <dgm:cxn modelId="{A1C5E11C-A30F-401D-B878-324B1F37A2D7}" type="presOf" srcId="{BAEDD367-2996-42AD-9B64-FF8449C2A679}" destId="{CBF907C3-C6F5-47D3-A3EB-DE23AF51225A}" srcOrd="1" destOrd="0" presId="urn:microsoft.com/office/officeart/2005/8/layout/hProcess4"/>
    <dgm:cxn modelId="{E863B025-BFBA-41E9-B51D-75C1A2FEF5EF}" type="presOf" srcId="{1D55EB55-A27C-464D-8D3C-9F2DAF39BB03}" destId="{39E509B4-76EA-4D8D-94C9-33903DDB6CEE}" srcOrd="1" destOrd="0" presId="urn:microsoft.com/office/officeart/2005/8/layout/hProcess4"/>
    <dgm:cxn modelId="{8812962A-3C83-4CAE-83ED-92DD7C73829D}" type="presOf" srcId="{7C1E5294-C72D-45EE-8B24-E862A56E6059}" destId="{21A50C5F-715A-4E3B-A3AD-F38B35EDFFE4}" srcOrd="0" destOrd="0" presId="urn:microsoft.com/office/officeart/2005/8/layout/hProcess4"/>
    <dgm:cxn modelId="{9834C531-FAC4-41CB-A88F-43A53BD1BDC9}" srcId="{C9E3A5A0-1185-4CA9-B272-05E95284C508}" destId="{172C50EF-A0BB-4AD1-BE4C-44E2440B20BB}" srcOrd="0" destOrd="0" parTransId="{FBFB766F-A9BA-4F6F-8299-77AF39579235}" sibTransId="{23A66188-B310-44DA-8E2F-58A3A5AE8C4D}"/>
    <dgm:cxn modelId="{8B118E36-DC21-4B34-8D36-824046208F81}" type="presOf" srcId="{172C50EF-A0BB-4AD1-BE4C-44E2440B20BB}" destId="{9E80C529-0390-4294-A3E0-3E6B4314E52D}" srcOrd="0" destOrd="0" presId="urn:microsoft.com/office/officeart/2005/8/layout/hProcess4"/>
    <dgm:cxn modelId="{33A91C37-A74B-4699-9DD5-0083A39C9025}" srcId="{4F2B9D72-342F-4EE8-B1D3-7CDE956F6797}" destId="{F48A7A4E-AD31-48CF-8C46-50992A0EDC98}" srcOrd="0" destOrd="0" parTransId="{35EAF678-5093-402F-B6F8-0AF96EA2433D}" sibTransId="{C62C727B-4E70-427A-BF11-1FFE05C02DBF}"/>
    <dgm:cxn modelId="{BC196947-8F5F-4CE5-A0F6-71E28D6BA67F}" type="presOf" srcId="{91CB7EB9-BE99-48B0-8C7A-F231AFB3F9B2}" destId="{77486C94-F9D2-42FF-805A-F9A22DC5737F}" srcOrd="0" destOrd="0" presId="urn:microsoft.com/office/officeart/2005/8/layout/hProcess4"/>
    <dgm:cxn modelId="{6DEFE048-EAF0-45D1-BA36-83C6E69689FE}" srcId="{4F2B9D72-342F-4EE8-B1D3-7CDE956F6797}" destId="{C9E3A5A0-1185-4CA9-B272-05E95284C508}" srcOrd="2" destOrd="0" parTransId="{234A2716-7663-47D8-B7F7-CA868C560D4C}" sibTransId="{23D62629-C86F-4386-8010-BD16944D1C07}"/>
    <dgm:cxn modelId="{7C98AC6A-AD08-4C3F-8A8A-57F3318650AE}" type="presOf" srcId="{82EBD351-77E0-46F7-B8B1-0EB3C69484AA}" destId="{2E1EB1A7-B8F9-4795-A1DE-DBF414731415}" srcOrd="0" destOrd="0" presId="urn:microsoft.com/office/officeart/2005/8/layout/hProcess4"/>
    <dgm:cxn modelId="{270C0D72-6D18-477E-9C4D-F3C773F5D064}" type="presOf" srcId="{23D62629-C86F-4386-8010-BD16944D1C07}" destId="{1D58101B-2B53-4529-B5E2-BE7E41111A07}" srcOrd="0" destOrd="0" presId="urn:microsoft.com/office/officeart/2005/8/layout/hProcess4"/>
    <dgm:cxn modelId="{99EF5C72-BAA0-4D5B-AC28-953D8D2A6DDE}" srcId="{91CB7EB9-BE99-48B0-8C7A-F231AFB3F9B2}" destId="{BAEDD367-2996-42AD-9B64-FF8449C2A679}" srcOrd="0" destOrd="0" parTransId="{D920D87F-8620-4391-9185-82FCCFF77EA5}" sibTransId="{3B6F34FC-4AD5-4A40-9F2D-6A070F4E86C6}"/>
    <dgm:cxn modelId="{C818C98F-D74B-4F02-AC29-DA3A1174DD75}" type="presOf" srcId="{C62C727B-4E70-427A-BF11-1FFE05C02DBF}" destId="{D8DE8637-EC57-474A-80AB-2949FC3802BA}" srcOrd="0" destOrd="0" presId="urn:microsoft.com/office/officeart/2005/8/layout/hProcess4"/>
    <dgm:cxn modelId="{65C68595-4E88-4E0A-A4F7-BBA689ECB1E6}" srcId="{7C1E5294-C72D-45EE-8B24-E862A56E6059}" destId="{82EBD351-77E0-46F7-B8B1-0EB3C69484AA}" srcOrd="0" destOrd="0" parTransId="{3319CCEB-EC48-4CA4-93FB-FFD419014E1F}" sibTransId="{DD3A0A2B-4DF0-4E1F-92E8-5CB1B44E24C7}"/>
    <dgm:cxn modelId="{AF5EB4A5-EF0B-4FAA-AFCE-7B94BDF068B5}" type="presOf" srcId="{1D55EB55-A27C-464D-8D3C-9F2DAF39BB03}" destId="{841DF7B9-7CD2-4032-8494-2E8396139801}" srcOrd="0" destOrd="0" presId="urn:microsoft.com/office/officeart/2005/8/layout/hProcess4"/>
    <dgm:cxn modelId="{068526BD-3454-4510-B3AA-3CFB8EC92E29}" type="presOf" srcId="{4F2B9D72-342F-4EE8-B1D3-7CDE956F6797}" destId="{FB824E9A-FA14-415B-ACFE-E2A29CE24A8B}" srcOrd="0" destOrd="0" presId="urn:microsoft.com/office/officeart/2005/8/layout/hProcess4"/>
    <dgm:cxn modelId="{D3C7FFBE-37F5-4A36-BD9C-455E26131F99}" type="presOf" srcId="{BAEDD367-2996-42AD-9B64-FF8449C2A679}" destId="{A0943D6C-AC48-4D1E-A14A-7A3FD83F7AAF}" srcOrd="0" destOrd="0" presId="urn:microsoft.com/office/officeart/2005/8/layout/hProcess4"/>
    <dgm:cxn modelId="{01B4F1BF-9E06-4A28-AFD5-1FF991ADB4CD}" srcId="{F48A7A4E-AD31-48CF-8C46-50992A0EDC98}" destId="{1D55EB55-A27C-464D-8D3C-9F2DAF39BB03}" srcOrd="0" destOrd="0" parTransId="{D2FFBAB9-09B4-4DA8-BE72-387F03E7CE0D}" sibTransId="{EE8CF8D6-6CC6-4C6C-B0CA-89862209622D}"/>
    <dgm:cxn modelId="{573BB3CE-01F9-4430-AEC3-43080AAABDD2}" type="presOf" srcId="{F48A7A4E-AD31-48CF-8C46-50992A0EDC98}" destId="{49DF8B22-E759-4D3B-BDCF-3B475B9ED6BB}" srcOrd="0" destOrd="0" presId="urn:microsoft.com/office/officeart/2005/8/layout/hProcess4"/>
    <dgm:cxn modelId="{64B476DE-EFB7-41B1-97F0-C25403CE3720}" type="presOf" srcId="{5EBC8945-6793-421B-8BA2-F3EAF734AC1D}" destId="{1EBC278C-6781-49E9-AE26-880804CE4805}" srcOrd="0" destOrd="0" presId="urn:microsoft.com/office/officeart/2005/8/layout/hProcess4"/>
    <dgm:cxn modelId="{A7C505DF-1AB9-46C3-BA1A-F2E8E51387E6}" type="presOf" srcId="{82EBD351-77E0-46F7-B8B1-0EB3C69484AA}" destId="{4A8CF53D-E0F7-4421-B2AD-546FDDA0B2F8}" srcOrd="1" destOrd="0" presId="urn:microsoft.com/office/officeart/2005/8/layout/hProcess4"/>
    <dgm:cxn modelId="{B8040DE1-BB9D-49CF-89DC-C279CBC1D08A}" type="presOf" srcId="{C9E3A5A0-1185-4CA9-B272-05E95284C508}" destId="{75AC7C8D-FF94-4A2E-9BC2-179D80746190}" srcOrd="0" destOrd="0" presId="urn:microsoft.com/office/officeart/2005/8/layout/hProcess4"/>
    <dgm:cxn modelId="{E4CB68E2-CB8D-43AB-9B92-758422B15271}" srcId="{4F2B9D72-342F-4EE8-B1D3-7CDE956F6797}" destId="{7C1E5294-C72D-45EE-8B24-E862A56E6059}" srcOrd="3" destOrd="0" parTransId="{6947F69C-1603-4F7A-B8EA-54FDC564A0E8}" sibTransId="{AB139F58-12F2-4253-B0F3-2012D1CD98C8}"/>
    <dgm:cxn modelId="{374D548D-5CF8-4543-9E88-3C603A77D097}" type="presParOf" srcId="{FB824E9A-FA14-415B-ACFE-E2A29CE24A8B}" destId="{8A7FFFAA-D511-4D57-8D7A-7A69CD51466E}" srcOrd="0" destOrd="0" presId="urn:microsoft.com/office/officeart/2005/8/layout/hProcess4"/>
    <dgm:cxn modelId="{EB8D2046-AC9A-4D86-BE90-647BF32B21B9}" type="presParOf" srcId="{FB824E9A-FA14-415B-ACFE-E2A29CE24A8B}" destId="{C7DE182F-44E0-498A-987C-49DB6408F2E7}" srcOrd="1" destOrd="0" presId="urn:microsoft.com/office/officeart/2005/8/layout/hProcess4"/>
    <dgm:cxn modelId="{4D04AF1C-3073-49EB-9C62-817ECDC216A4}" type="presParOf" srcId="{FB824E9A-FA14-415B-ACFE-E2A29CE24A8B}" destId="{30AAAC5A-1D2F-48F2-AB61-A7F782AFBF06}" srcOrd="2" destOrd="0" presId="urn:microsoft.com/office/officeart/2005/8/layout/hProcess4"/>
    <dgm:cxn modelId="{FFC31E8F-41B6-48F9-9C70-AE6B2072686C}" type="presParOf" srcId="{30AAAC5A-1D2F-48F2-AB61-A7F782AFBF06}" destId="{4C7E5750-8377-408F-B98B-A0EA9679EC74}" srcOrd="0" destOrd="0" presId="urn:microsoft.com/office/officeart/2005/8/layout/hProcess4"/>
    <dgm:cxn modelId="{9AF64DC2-CD69-45A7-9C8A-6E8B4E8CCAC7}" type="presParOf" srcId="{4C7E5750-8377-408F-B98B-A0EA9679EC74}" destId="{95016146-38A7-453A-BEC9-6DA549C0B6B5}" srcOrd="0" destOrd="0" presId="urn:microsoft.com/office/officeart/2005/8/layout/hProcess4"/>
    <dgm:cxn modelId="{BD7E599D-76C5-4C40-A7C6-2FB5E880E6D9}" type="presParOf" srcId="{4C7E5750-8377-408F-B98B-A0EA9679EC74}" destId="{841DF7B9-7CD2-4032-8494-2E8396139801}" srcOrd="1" destOrd="0" presId="urn:microsoft.com/office/officeart/2005/8/layout/hProcess4"/>
    <dgm:cxn modelId="{5E90CC80-BCD3-496E-B733-080D342A35FB}" type="presParOf" srcId="{4C7E5750-8377-408F-B98B-A0EA9679EC74}" destId="{39E509B4-76EA-4D8D-94C9-33903DDB6CEE}" srcOrd="2" destOrd="0" presId="urn:microsoft.com/office/officeart/2005/8/layout/hProcess4"/>
    <dgm:cxn modelId="{EBD2A729-F4D3-4C70-B53F-B3BBF7CD0F9F}" type="presParOf" srcId="{4C7E5750-8377-408F-B98B-A0EA9679EC74}" destId="{49DF8B22-E759-4D3B-BDCF-3B475B9ED6BB}" srcOrd="3" destOrd="0" presId="urn:microsoft.com/office/officeart/2005/8/layout/hProcess4"/>
    <dgm:cxn modelId="{2123D8E0-46E7-4138-A344-A866E0885AD0}" type="presParOf" srcId="{4C7E5750-8377-408F-B98B-A0EA9679EC74}" destId="{C71A066B-FA91-4ADA-AB43-FC4D1862435F}" srcOrd="4" destOrd="0" presId="urn:microsoft.com/office/officeart/2005/8/layout/hProcess4"/>
    <dgm:cxn modelId="{3DC714F5-B285-4C92-9F86-2DFE4B9582E2}" type="presParOf" srcId="{30AAAC5A-1D2F-48F2-AB61-A7F782AFBF06}" destId="{D8DE8637-EC57-474A-80AB-2949FC3802BA}" srcOrd="1" destOrd="0" presId="urn:microsoft.com/office/officeart/2005/8/layout/hProcess4"/>
    <dgm:cxn modelId="{8E6CE754-882E-4E53-9A36-ACC3BB517679}" type="presParOf" srcId="{30AAAC5A-1D2F-48F2-AB61-A7F782AFBF06}" destId="{FF2A2F8D-2F4A-4621-BD41-24B5711474D0}" srcOrd="2" destOrd="0" presId="urn:microsoft.com/office/officeart/2005/8/layout/hProcess4"/>
    <dgm:cxn modelId="{77A8ACF0-9F6B-443E-9CB6-B394AC2CC588}" type="presParOf" srcId="{FF2A2F8D-2F4A-4621-BD41-24B5711474D0}" destId="{20B1D666-E42A-4792-A270-4CB74B5546D2}" srcOrd="0" destOrd="0" presId="urn:microsoft.com/office/officeart/2005/8/layout/hProcess4"/>
    <dgm:cxn modelId="{0C40C2D3-663E-4998-8F07-A95FB0393E9B}" type="presParOf" srcId="{FF2A2F8D-2F4A-4621-BD41-24B5711474D0}" destId="{A0943D6C-AC48-4D1E-A14A-7A3FD83F7AAF}" srcOrd="1" destOrd="0" presId="urn:microsoft.com/office/officeart/2005/8/layout/hProcess4"/>
    <dgm:cxn modelId="{94E87CFB-3D05-4F48-ADF0-4D5C55D9542C}" type="presParOf" srcId="{FF2A2F8D-2F4A-4621-BD41-24B5711474D0}" destId="{CBF907C3-C6F5-47D3-A3EB-DE23AF51225A}" srcOrd="2" destOrd="0" presId="urn:microsoft.com/office/officeart/2005/8/layout/hProcess4"/>
    <dgm:cxn modelId="{476F6FD9-CF3A-4102-A1AC-4B9BD41FF46F}" type="presParOf" srcId="{FF2A2F8D-2F4A-4621-BD41-24B5711474D0}" destId="{77486C94-F9D2-42FF-805A-F9A22DC5737F}" srcOrd="3" destOrd="0" presId="urn:microsoft.com/office/officeart/2005/8/layout/hProcess4"/>
    <dgm:cxn modelId="{2C2A3540-0F87-456C-938C-E5F5D1998F27}" type="presParOf" srcId="{FF2A2F8D-2F4A-4621-BD41-24B5711474D0}" destId="{115F9F0A-E113-48C6-980E-16368B81874F}" srcOrd="4" destOrd="0" presId="urn:microsoft.com/office/officeart/2005/8/layout/hProcess4"/>
    <dgm:cxn modelId="{E9AEFD93-B16D-46AF-B283-6699460D1F69}" type="presParOf" srcId="{30AAAC5A-1D2F-48F2-AB61-A7F782AFBF06}" destId="{1EBC278C-6781-49E9-AE26-880804CE4805}" srcOrd="3" destOrd="0" presId="urn:microsoft.com/office/officeart/2005/8/layout/hProcess4"/>
    <dgm:cxn modelId="{65BD79D5-267F-4AC2-8A83-13695DB262CD}" type="presParOf" srcId="{30AAAC5A-1D2F-48F2-AB61-A7F782AFBF06}" destId="{66968A4E-FF83-48B0-ABAF-47B59514734D}" srcOrd="4" destOrd="0" presId="urn:microsoft.com/office/officeart/2005/8/layout/hProcess4"/>
    <dgm:cxn modelId="{9A69E0AB-EBE0-49AC-864E-C5470C64B605}" type="presParOf" srcId="{66968A4E-FF83-48B0-ABAF-47B59514734D}" destId="{0602172A-CB17-4827-9FF3-3BE5E9C1A294}" srcOrd="0" destOrd="0" presId="urn:microsoft.com/office/officeart/2005/8/layout/hProcess4"/>
    <dgm:cxn modelId="{143E1124-3E28-400E-9001-08889519CDEB}" type="presParOf" srcId="{66968A4E-FF83-48B0-ABAF-47B59514734D}" destId="{9E80C529-0390-4294-A3E0-3E6B4314E52D}" srcOrd="1" destOrd="0" presId="urn:microsoft.com/office/officeart/2005/8/layout/hProcess4"/>
    <dgm:cxn modelId="{0C69B353-7A7E-4BC8-9B53-0846FEA6087C}" type="presParOf" srcId="{66968A4E-FF83-48B0-ABAF-47B59514734D}" destId="{344A70D0-40EB-430C-8542-A7AAF1A5C559}" srcOrd="2" destOrd="0" presId="urn:microsoft.com/office/officeart/2005/8/layout/hProcess4"/>
    <dgm:cxn modelId="{366BDA11-1E1A-44BB-809A-D6C019D1C1C0}" type="presParOf" srcId="{66968A4E-FF83-48B0-ABAF-47B59514734D}" destId="{75AC7C8D-FF94-4A2E-9BC2-179D80746190}" srcOrd="3" destOrd="0" presId="urn:microsoft.com/office/officeart/2005/8/layout/hProcess4"/>
    <dgm:cxn modelId="{0191A3F3-E2A0-43EC-99CC-56EEFDC037A0}" type="presParOf" srcId="{66968A4E-FF83-48B0-ABAF-47B59514734D}" destId="{1F90921E-B6F0-4F66-A404-3AD39D2E4555}" srcOrd="4" destOrd="0" presId="urn:microsoft.com/office/officeart/2005/8/layout/hProcess4"/>
    <dgm:cxn modelId="{462C6816-A6D4-4AAF-8791-F572D425F7BA}" type="presParOf" srcId="{30AAAC5A-1D2F-48F2-AB61-A7F782AFBF06}" destId="{1D58101B-2B53-4529-B5E2-BE7E41111A07}" srcOrd="5" destOrd="0" presId="urn:microsoft.com/office/officeart/2005/8/layout/hProcess4"/>
    <dgm:cxn modelId="{000F7551-E51B-4724-AFD6-3F2AE7E2E8EA}" type="presParOf" srcId="{30AAAC5A-1D2F-48F2-AB61-A7F782AFBF06}" destId="{13945326-3DAD-4041-9C5C-5432C02C8CD8}" srcOrd="6" destOrd="0" presId="urn:microsoft.com/office/officeart/2005/8/layout/hProcess4"/>
    <dgm:cxn modelId="{0A8D24E2-268A-46CC-836D-8983F77743EA}" type="presParOf" srcId="{13945326-3DAD-4041-9C5C-5432C02C8CD8}" destId="{39A1F8A2-89B3-40DD-A2BA-4EE84E5CCB0F}" srcOrd="0" destOrd="0" presId="urn:microsoft.com/office/officeart/2005/8/layout/hProcess4"/>
    <dgm:cxn modelId="{878352F8-4BFA-4572-8339-A0094E18D521}" type="presParOf" srcId="{13945326-3DAD-4041-9C5C-5432C02C8CD8}" destId="{2E1EB1A7-B8F9-4795-A1DE-DBF414731415}" srcOrd="1" destOrd="0" presId="urn:microsoft.com/office/officeart/2005/8/layout/hProcess4"/>
    <dgm:cxn modelId="{A0A96E5F-33F5-4675-AB3B-0BEA9540F05C}" type="presParOf" srcId="{13945326-3DAD-4041-9C5C-5432C02C8CD8}" destId="{4A8CF53D-E0F7-4421-B2AD-546FDDA0B2F8}" srcOrd="2" destOrd="0" presId="urn:microsoft.com/office/officeart/2005/8/layout/hProcess4"/>
    <dgm:cxn modelId="{4512DFC9-471C-48F2-B045-0352D34436EB}" type="presParOf" srcId="{13945326-3DAD-4041-9C5C-5432C02C8CD8}" destId="{21A50C5F-715A-4E3B-A3AD-F38B35EDFFE4}" srcOrd="3" destOrd="0" presId="urn:microsoft.com/office/officeart/2005/8/layout/hProcess4"/>
    <dgm:cxn modelId="{8B955E8B-9DC1-47C4-A208-3C7DAECAAF23}" type="presParOf" srcId="{13945326-3DAD-4041-9C5C-5432C02C8CD8}" destId="{7B8DA5A7-3A18-4160-8D0D-CD8E39B3690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6717-8719-4521-8F20-67FA3BCF652E}" type="doc">
      <dgm:prSet loTypeId="urn:microsoft.com/office/officeart/2005/8/layout/cycle3" loCatId="cycle" qsTypeId="urn:microsoft.com/office/officeart/2005/8/quickstyle/simple1" qsCatId="simple" csTypeId="urn:microsoft.com/office/officeart/2005/8/colors/colorful2" csCatId="colorful" phldr="1"/>
      <dgm:spPr/>
    </dgm:pt>
    <dgm:pt modelId="{6242BF6A-2DAA-4F42-8B2D-898F20BBA79A}">
      <dgm:prSet phldrT="[Text]" custT="1"/>
      <dgm:spPr/>
      <dgm:t>
        <a:bodyPr/>
        <a:lstStyle/>
        <a:p>
          <a:r>
            <a:rPr lang="en-US" sz="2400" dirty="0"/>
            <a:t>1. Define question</a:t>
          </a:r>
        </a:p>
      </dgm:t>
    </dgm:pt>
    <dgm:pt modelId="{92020A18-2CEB-47F5-937F-1EB9BE362B50}" type="parTrans" cxnId="{266B62D9-29FC-4681-86C6-CD5EFFA4931B}">
      <dgm:prSet/>
      <dgm:spPr/>
      <dgm:t>
        <a:bodyPr/>
        <a:lstStyle/>
        <a:p>
          <a:endParaRPr lang="en-US" sz="1400"/>
        </a:p>
      </dgm:t>
    </dgm:pt>
    <dgm:pt modelId="{6AF96819-7396-4205-92FC-EB7506DC786C}" type="sibTrans" cxnId="{266B62D9-29FC-4681-86C6-CD5EFFA4931B}">
      <dgm:prSet/>
      <dgm:spPr/>
      <dgm:t>
        <a:bodyPr/>
        <a:lstStyle/>
        <a:p>
          <a:endParaRPr lang="en-US" sz="1400"/>
        </a:p>
      </dgm:t>
    </dgm:pt>
    <dgm:pt modelId="{DDE850B9-772E-437B-95F3-1FB5A32B95EA}">
      <dgm:prSet phldrT="[Text]" custT="1"/>
      <dgm:spPr/>
      <dgm:t>
        <a:bodyPr/>
        <a:lstStyle/>
        <a:p>
          <a:r>
            <a:rPr lang="en-US" sz="2400" dirty="0"/>
            <a:t>2. Select</a:t>
          </a:r>
          <a:r>
            <a:rPr lang="en-US" sz="2400" baseline="0" dirty="0"/>
            <a:t> indicators</a:t>
          </a:r>
          <a:endParaRPr lang="en-US" sz="2400" dirty="0"/>
        </a:p>
      </dgm:t>
    </dgm:pt>
    <dgm:pt modelId="{18E3B53B-0F4D-4532-A5BF-EA7B69849812}" type="parTrans" cxnId="{1C831CA3-FC66-4C7D-B71B-7F046F98FD91}">
      <dgm:prSet/>
      <dgm:spPr/>
      <dgm:t>
        <a:bodyPr/>
        <a:lstStyle/>
        <a:p>
          <a:endParaRPr lang="en-US" sz="1400"/>
        </a:p>
      </dgm:t>
    </dgm:pt>
    <dgm:pt modelId="{C8922AD0-8619-4CC7-A5BE-CBB96F914C4D}" type="sibTrans" cxnId="{1C831CA3-FC66-4C7D-B71B-7F046F98FD91}">
      <dgm:prSet/>
      <dgm:spPr/>
      <dgm:t>
        <a:bodyPr/>
        <a:lstStyle/>
        <a:p>
          <a:endParaRPr lang="en-US" sz="1400"/>
        </a:p>
      </dgm:t>
    </dgm:pt>
    <dgm:pt modelId="{11029202-8AFA-4959-92C9-11AE95DAD11A}">
      <dgm:prSet custT="1"/>
      <dgm:spPr/>
      <dgm:t>
        <a:bodyPr/>
        <a:lstStyle/>
        <a:p>
          <a:r>
            <a:rPr lang="en-US" sz="2400" dirty="0"/>
            <a:t>3. Conduct appropriate analysis</a:t>
          </a:r>
        </a:p>
      </dgm:t>
    </dgm:pt>
    <dgm:pt modelId="{AB15280F-3401-4C32-8B2B-DC23898F1DBE}" type="parTrans" cxnId="{C27F96F9-3B78-47D5-BD00-9A737FF730CD}">
      <dgm:prSet/>
      <dgm:spPr/>
      <dgm:t>
        <a:bodyPr/>
        <a:lstStyle/>
        <a:p>
          <a:endParaRPr lang="en-US" sz="1400"/>
        </a:p>
      </dgm:t>
    </dgm:pt>
    <dgm:pt modelId="{6319B4FD-F1B0-485C-9C16-FDCD74E35032}" type="sibTrans" cxnId="{C27F96F9-3B78-47D5-BD00-9A737FF730CD}">
      <dgm:prSet/>
      <dgm:spPr/>
      <dgm:t>
        <a:bodyPr/>
        <a:lstStyle/>
        <a:p>
          <a:endParaRPr lang="en-US" sz="1400"/>
        </a:p>
      </dgm:t>
    </dgm:pt>
    <dgm:pt modelId="{FE688696-2136-4E83-BBDF-B210A8C14968}">
      <dgm:prSet custT="1"/>
      <dgm:spPr/>
      <dgm:t>
        <a:bodyPr/>
        <a:lstStyle/>
        <a:p>
          <a:r>
            <a:rPr lang="en-US" sz="2400" dirty="0"/>
            <a:t>4. Compare to other findings</a:t>
          </a:r>
        </a:p>
      </dgm:t>
    </dgm:pt>
    <dgm:pt modelId="{3ABFFB87-F79F-4216-A55F-11024AFCF3F6}" type="parTrans" cxnId="{369FE347-D879-45B1-9AAD-52E17CF4C118}">
      <dgm:prSet/>
      <dgm:spPr/>
      <dgm:t>
        <a:bodyPr/>
        <a:lstStyle/>
        <a:p>
          <a:endParaRPr lang="en-US" sz="1400"/>
        </a:p>
      </dgm:t>
    </dgm:pt>
    <dgm:pt modelId="{74E67DC8-DD5B-46D8-9DA4-5C3E11346A89}" type="sibTrans" cxnId="{369FE347-D879-45B1-9AAD-52E17CF4C118}">
      <dgm:prSet/>
      <dgm:spPr/>
      <dgm:t>
        <a:bodyPr/>
        <a:lstStyle/>
        <a:p>
          <a:endParaRPr lang="en-US" sz="1400"/>
        </a:p>
      </dgm:t>
    </dgm:pt>
    <dgm:pt modelId="{A0093A0C-80E4-4853-874C-F5F1A13106AD}">
      <dgm:prSet custT="1"/>
      <dgm:spPr/>
      <dgm:t>
        <a:bodyPr/>
        <a:lstStyle/>
        <a:p>
          <a:pPr marL="228600" indent="-228600"/>
          <a:r>
            <a:rPr lang="en-US" sz="2400" dirty="0"/>
            <a:t>5. Interpret findings</a:t>
          </a:r>
        </a:p>
      </dgm:t>
    </dgm:pt>
    <dgm:pt modelId="{62ECADAD-90EF-470C-84AD-1F46FFFE0162}" type="parTrans" cxnId="{0CCEAB2C-2316-406C-A328-07FF42FA1613}">
      <dgm:prSet/>
      <dgm:spPr/>
      <dgm:t>
        <a:bodyPr/>
        <a:lstStyle/>
        <a:p>
          <a:endParaRPr lang="en-US" sz="1400"/>
        </a:p>
      </dgm:t>
    </dgm:pt>
    <dgm:pt modelId="{743D0146-D02F-48D4-8941-BD530FB42BDF}" type="sibTrans" cxnId="{0CCEAB2C-2316-406C-A328-07FF42FA1613}">
      <dgm:prSet/>
      <dgm:spPr/>
      <dgm:t>
        <a:bodyPr/>
        <a:lstStyle/>
        <a:p>
          <a:endParaRPr lang="en-US" sz="1400"/>
        </a:p>
      </dgm:t>
    </dgm:pt>
    <dgm:pt modelId="{8ADB4B51-A0A6-4F83-99D7-93AA25676FFB}">
      <dgm:prSet custT="1"/>
      <dgm:spPr/>
      <dgm:t>
        <a:bodyPr/>
        <a:lstStyle/>
        <a:p>
          <a:pPr marL="285750" indent="-285750" algn="l"/>
          <a:r>
            <a:rPr lang="en-US" sz="2400" dirty="0"/>
            <a:t>6. Communicate findings</a:t>
          </a:r>
        </a:p>
      </dgm:t>
    </dgm:pt>
    <dgm:pt modelId="{EB6F1C50-7024-463B-85FD-B0E763675D7E}" type="parTrans" cxnId="{81ED0AFC-E713-4DAB-BCBE-8D63C7020C52}">
      <dgm:prSet/>
      <dgm:spPr/>
      <dgm:t>
        <a:bodyPr/>
        <a:lstStyle/>
        <a:p>
          <a:endParaRPr lang="en-US" sz="1400"/>
        </a:p>
      </dgm:t>
    </dgm:pt>
    <dgm:pt modelId="{0D782750-F687-4B65-8294-C2E61AB3FA9D}" type="sibTrans" cxnId="{81ED0AFC-E713-4DAB-BCBE-8D63C7020C52}">
      <dgm:prSet/>
      <dgm:spPr/>
      <dgm:t>
        <a:bodyPr/>
        <a:lstStyle/>
        <a:p>
          <a:endParaRPr lang="en-US" sz="1400"/>
        </a:p>
      </dgm:t>
    </dgm:pt>
    <dgm:pt modelId="{D546DA78-898F-4572-A23C-11A2DB671FB9}">
      <dgm:prSet custT="1"/>
      <dgm:spPr/>
      <dgm:t>
        <a:bodyPr/>
        <a:lstStyle/>
        <a:p>
          <a:r>
            <a:rPr lang="en-US" sz="2400" dirty="0"/>
            <a:t>7. Use findings to inform decisions</a:t>
          </a:r>
        </a:p>
      </dgm:t>
    </dgm:pt>
    <dgm:pt modelId="{E55CFD71-0D08-49E9-9B09-2EE879DB87CF}" type="sibTrans" cxnId="{F14A0A4E-72DE-41BD-A6ED-8C81D99E5B32}">
      <dgm:prSet/>
      <dgm:spPr/>
      <dgm:t>
        <a:bodyPr/>
        <a:lstStyle/>
        <a:p>
          <a:endParaRPr lang="en-US" sz="1400"/>
        </a:p>
      </dgm:t>
    </dgm:pt>
    <dgm:pt modelId="{6720F5AE-7578-47A0-AC76-EDE14F3E4937}" type="parTrans" cxnId="{F14A0A4E-72DE-41BD-A6ED-8C81D99E5B32}">
      <dgm:prSet/>
      <dgm:spPr/>
      <dgm:t>
        <a:bodyPr/>
        <a:lstStyle/>
        <a:p>
          <a:endParaRPr lang="en-US" sz="1400"/>
        </a:p>
      </dgm:t>
    </dgm:pt>
    <dgm:pt modelId="{6939EF02-804C-49CC-AB7A-F01E6974D9DE}" type="pres">
      <dgm:prSet presAssocID="{F2A36717-8719-4521-8F20-67FA3BCF652E}" presName="Name0" presStyleCnt="0">
        <dgm:presLayoutVars>
          <dgm:dir/>
          <dgm:resizeHandles val="exact"/>
        </dgm:presLayoutVars>
      </dgm:prSet>
      <dgm:spPr/>
    </dgm:pt>
    <dgm:pt modelId="{40DA56A8-5AF9-4140-8C06-F74F833486D7}" type="pres">
      <dgm:prSet presAssocID="{F2A36717-8719-4521-8F20-67FA3BCF652E}" presName="cycle" presStyleCnt="0"/>
      <dgm:spPr/>
    </dgm:pt>
    <dgm:pt modelId="{86D08BD3-D944-42A4-A72E-386B56EA524E}" type="pres">
      <dgm:prSet presAssocID="{6242BF6A-2DAA-4F42-8B2D-898F20BBA79A}" presName="nodeFirstNode" presStyleLbl="node1" presStyleIdx="0" presStyleCnt="7" custScaleX="173309" custScaleY="87748" custRadScaleRad="90550" custRadScaleInc="-1555">
        <dgm:presLayoutVars>
          <dgm:bulletEnabled val="1"/>
        </dgm:presLayoutVars>
      </dgm:prSet>
      <dgm:spPr/>
    </dgm:pt>
    <dgm:pt modelId="{92BCCB92-03CE-4080-9C1B-7AC51293B224}" type="pres">
      <dgm:prSet presAssocID="{6AF96819-7396-4205-92FC-EB7506DC786C}" presName="sibTransFirstNode" presStyleLbl="bgShp" presStyleIdx="0" presStyleCnt="1"/>
      <dgm:spPr/>
    </dgm:pt>
    <dgm:pt modelId="{EC0510DA-0DF1-4BE3-8398-41B9AC0BDDEE}" type="pres">
      <dgm:prSet presAssocID="{DDE850B9-772E-437B-95F3-1FB5A32B95EA}" presName="nodeFollowingNodes" presStyleLbl="node1" presStyleIdx="1" presStyleCnt="7" custScaleX="164858" custScaleY="88423" custRadScaleRad="103101" custRadScaleInc="30085">
        <dgm:presLayoutVars>
          <dgm:bulletEnabled val="1"/>
        </dgm:presLayoutVars>
      </dgm:prSet>
      <dgm:spPr/>
    </dgm:pt>
    <dgm:pt modelId="{5FD4A10F-82C7-4E7B-94B5-A45DB532D93C}" type="pres">
      <dgm:prSet presAssocID="{11029202-8AFA-4959-92C9-11AE95DAD11A}" presName="nodeFollowingNodes" presStyleLbl="node1" presStyleIdx="2" presStyleCnt="7" custScaleX="174562" custScaleY="84536" custRadScaleRad="100094" custRadScaleInc="-2530">
        <dgm:presLayoutVars>
          <dgm:bulletEnabled val="1"/>
        </dgm:presLayoutVars>
      </dgm:prSet>
      <dgm:spPr/>
    </dgm:pt>
    <dgm:pt modelId="{B20D6A70-F2B2-4429-A8C4-7A5035FA36F4}" type="pres">
      <dgm:prSet presAssocID="{FE688696-2136-4E83-BBDF-B210A8C14968}" presName="nodeFollowingNodes" presStyleLbl="node1" presStyleIdx="3" presStyleCnt="7" custScaleX="157517" custScaleY="85100" custRadScaleRad="103128" custRadScaleInc="-25138">
        <dgm:presLayoutVars>
          <dgm:bulletEnabled val="1"/>
        </dgm:presLayoutVars>
      </dgm:prSet>
      <dgm:spPr/>
    </dgm:pt>
    <dgm:pt modelId="{A7C7A26C-24C3-43B1-83B9-680CE8AE8427}" type="pres">
      <dgm:prSet presAssocID="{A0093A0C-80E4-4853-874C-F5F1A13106AD}" presName="nodeFollowingNodes" presStyleLbl="node1" presStyleIdx="4" presStyleCnt="7" custScaleX="144642" custScaleY="79243" custRadScaleRad="101330" custRadScaleInc="22093">
        <dgm:presLayoutVars>
          <dgm:bulletEnabled val="1"/>
        </dgm:presLayoutVars>
      </dgm:prSet>
      <dgm:spPr/>
    </dgm:pt>
    <dgm:pt modelId="{BEF066AD-7E91-423B-9E79-C2B57683655E}" type="pres">
      <dgm:prSet presAssocID="{8ADB4B51-A0A6-4F83-99D7-93AA25676FFB}" presName="nodeFollowingNodes" presStyleLbl="node1" presStyleIdx="5" presStyleCnt="7" custScaleX="156404" custScaleY="84535" custRadScaleRad="99452" custRadScaleInc="3255">
        <dgm:presLayoutVars>
          <dgm:bulletEnabled val="1"/>
        </dgm:presLayoutVars>
      </dgm:prSet>
      <dgm:spPr/>
    </dgm:pt>
    <dgm:pt modelId="{104C80AB-F357-456C-B644-B639F8688A23}" type="pres">
      <dgm:prSet presAssocID="{D546DA78-898F-4572-A23C-11A2DB671FB9}" presName="nodeFollowingNodes" presStyleLbl="node1" presStyleIdx="6" presStyleCnt="7" custScaleX="160246" custScaleY="88586" custRadScaleRad="107958" custRadScaleInc="-30925">
        <dgm:presLayoutVars>
          <dgm:bulletEnabled val="1"/>
        </dgm:presLayoutVars>
      </dgm:prSet>
      <dgm:spPr/>
    </dgm:pt>
  </dgm:ptLst>
  <dgm:cxnLst>
    <dgm:cxn modelId="{0E09B014-5980-458D-80B1-E4F6C8BC82DE}" type="presOf" srcId="{FE688696-2136-4E83-BBDF-B210A8C14968}" destId="{B20D6A70-F2B2-4429-A8C4-7A5035FA36F4}" srcOrd="0" destOrd="0" presId="urn:microsoft.com/office/officeart/2005/8/layout/cycle3"/>
    <dgm:cxn modelId="{D069C921-FB8F-4F12-87A3-AB284FE219F6}" type="presOf" srcId="{D546DA78-898F-4572-A23C-11A2DB671FB9}" destId="{104C80AB-F357-456C-B644-B639F8688A23}" srcOrd="0" destOrd="0" presId="urn:microsoft.com/office/officeart/2005/8/layout/cycle3"/>
    <dgm:cxn modelId="{0CCEAB2C-2316-406C-A328-07FF42FA1613}" srcId="{F2A36717-8719-4521-8F20-67FA3BCF652E}" destId="{A0093A0C-80E4-4853-874C-F5F1A13106AD}" srcOrd="4" destOrd="0" parTransId="{62ECADAD-90EF-470C-84AD-1F46FFFE0162}" sibTransId="{743D0146-D02F-48D4-8941-BD530FB42BDF}"/>
    <dgm:cxn modelId="{74142035-9E0D-4D85-A0EC-23E4690E9604}" type="presOf" srcId="{F2A36717-8719-4521-8F20-67FA3BCF652E}" destId="{6939EF02-804C-49CC-AB7A-F01E6974D9DE}" srcOrd="0" destOrd="0" presId="urn:microsoft.com/office/officeart/2005/8/layout/cycle3"/>
    <dgm:cxn modelId="{7A592C40-EF49-4FFB-93FA-B9C6146A551B}" type="presOf" srcId="{8ADB4B51-A0A6-4F83-99D7-93AA25676FFB}" destId="{BEF066AD-7E91-423B-9E79-C2B57683655E}" srcOrd="0" destOrd="0" presId="urn:microsoft.com/office/officeart/2005/8/layout/cycle3"/>
    <dgm:cxn modelId="{97386863-9589-432D-BF8E-F41F0082C207}" type="presOf" srcId="{6242BF6A-2DAA-4F42-8B2D-898F20BBA79A}" destId="{86D08BD3-D944-42A4-A72E-386B56EA524E}" srcOrd="0" destOrd="0" presId="urn:microsoft.com/office/officeart/2005/8/layout/cycle3"/>
    <dgm:cxn modelId="{369FE347-D879-45B1-9AAD-52E17CF4C118}" srcId="{F2A36717-8719-4521-8F20-67FA3BCF652E}" destId="{FE688696-2136-4E83-BBDF-B210A8C14968}" srcOrd="3" destOrd="0" parTransId="{3ABFFB87-F79F-4216-A55F-11024AFCF3F6}" sibTransId="{74E67DC8-DD5B-46D8-9DA4-5C3E11346A89}"/>
    <dgm:cxn modelId="{F14A0A4E-72DE-41BD-A6ED-8C81D99E5B32}" srcId="{F2A36717-8719-4521-8F20-67FA3BCF652E}" destId="{D546DA78-898F-4572-A23C-11A2DB671FB9}" srcOrd="6" destOrd="0" parTransId="{6720F5AE-7578-47A0-AC76-EDE14F3E4937}" sibTransId="{E55CFD71-0D08-49E9-9B09-2EE879DB87CF}"/>
    <dgm:cxn modelId="{1E4D00A1-D222-403B-8EEB-BBCDF264E3C4}" type="presOf" srcId="{6AF96819-7396-4205-92FC-EB7506DC786C}" destId="{92BCCB92-03CE-4080-9C1B-7AC51293B224}" srcOrd="0" destOrd="0" presId="urn:microsoft.com/office/officeart/2005/8/layout/cycle3"/>
    <dgm:cxn modelId="{1C831CA3-FC66-4C7D-B71B-7F046F98FD91}" srcId="{F2A36717-8719-4521-8F20-67FA3BCF652E}" destId="{DDE850B9-772E-437B-95F3-1FB5A32B95EA}" srcOrd="1" destOrd="0" parTransId="{18E3B53B-0F4D-4532-A5BF-EA7B69849812}" sibTransId="{C8922AD0-8619-4CC7-A5BE-CBB96F914C4D}"/>
    <dgm:cxn modelId="{514314A8-C77D-4696-91FF-E9CD4441586A}" type="presOf" srcId="{11029202-8AFA-4959-92C9-11AE95DAD11A}" destId="{5FD4A10F-82C7-4E7B-94B5-A45DB532D93C}" srcOrd="0" destOrd="0" presId="urn:microsoft.com/office/officeart/2005/8/layout/cycle3"/>
    <dgm:cxn modelId="{470A8AC1-E014-495C-B581-52C631368841}" type="presOf" srcId="{A0093A0C-80E4-4853-874C-F5F1A13106AD}" destId="{A7C7A26C-24C3-43B1-83B9-680CE8AE8427}" srcOrd="0" destOrd="0" presId="urn:microsoft.com/office/officeart/2005/8/layout/cycle3"/>
    <dgm:cxn modelId="{266B62D9-29FC-4681-86C6-CD5EFFA4931B}" srcId="{F2A36717-8719-4521-8F20-67FA3BCF652E}" destId="{6242BF6A-2DAA-4F42-8B2D-898F20BBA79A}" srcOrd="0" destOrd="0" parTransId="{92020A18-2CEB-47F5-937F-1EB9BE362B50}" sibTransId="{6AF96819-7396-4205-92FC-EB7506DC786C}"/>
    <dgm:cxn modelId="{901FF5E2-2787-4674-A408-FDFC7EE6CC8F}" type="presOf" srcId="{DDE850B9-772E-437B-95F3-1FB5A32B95EA}" destId="{EC0510DA-0DF1-4BE3-8398-41B9AC0BDDEE}" srcOrd="0" destOrd="0" presId="urn:microsoft.com/office/officeart/2005/8/layout/cycle3"/>
    <dgm:cxn modelId="{C27F96F9-3B78-47D5-BD00-9A737FF730CD}" srcId="{F2A36717-8719-4521-8F20-67FA3BCF652E}" destId="{11029202-8AFA-4959-92C9-11AE95DAD11A}" srcOrd="2" destOrd="0" parTransId="{AB15280F-3401-4C32-8B2B-DC23898F1DBE}" sibTransId="{6319B4FD-F1B0-485C-9C16-FDCD74E35032}"/>
    <dgm:cxn modelId="{81ED0AFC-E713-4DAB-BCBE-8D63C7020C52}" srcId="{F2A36717-8719-4521-8F20-67FA3BCF652E}" destId="{8ADB4B51-A0A6-4F83-99D7-93AA25676FFB}" srcOrd="5" destOrd="0" parTransId="{EB6F1C50-7024-463B-85FD-B0E763675D7E}" sibTransId="{0D782750-F687-4B65-8294-C2E61AB3FA9D}"/>
    <dgm:cxn modelId="{EEB4DEC0-CD80-4713-BB5A-802204C1E2DA}" type="presParOf" srcId="{6939EF02-804C-49CC-AB7A-F01E6974D9DE}" destId="{40DA56A8-5AF9-4140-8C06-F74F833486D7}" srcOrd="0" destOrd="0" presId="urn:microsoft.com/office/officeart/2005/8/layout/cycle3"/>
    <dgm:cxn modelId="{ED246D09-81AA-41AA-B240-CFF0F0655FE4}" type="presParOf" srcId="{40DA56A8-5AF9-4140-8C06-F74F833486D7}" destId="{86D08BD3-D944-42A4-A72E-386B56EA524E}" srcOrd="0" destOrd="0" presId="urn:microsoft.com/office/officeart/2005/8/layout/cycle3"/>
    <dgm:cxn modelId="{FF94DE5C-0DD7-4D31-9E4E-4E1C3742C076}" type="presParOf" srcId="{40DA56A8-5AF9-4140-8C06-F74F833486D7}" destId="{92BCCB92-03CE-4080-9C1B-7AC51293B224}" srcOrd="1" destOrd="0" presId="urn:microsoft.com/office/officeart/2005/8/layout/cycle3"/>
    <dgm:cxn modelId="{0D11CC4D-B053-425B-9E65-777EEB52B527}" type="presParOf" srcId="{40DA56A8-5AF9-4140-8C06-F74F833486D7}" destId="{EC0510DA-0DF1-4BE3-8398-41B9AC0BDDEE}" srcOrd="2" destOrd="0" presId="urn:microsoft.com/office/officeart/2005/8/layout/cycle3"/>
    <dgm:cxn modelId="{759CA7AA-74ED-4B33-8495-41638F091A5B}" type="presParOf" srcId="{40DA56A8-5AF9-4140-8C06-F74F833486D7}" destId="{5FD4A10F-82C7-4E7B-94B5-A45DB532D93C}" srcOrd="3" destOrd="0" presId="urn:microsoft.com/office/officeart/2005/8/layout/cycle3"/>
    <dgm:cxn modelId="{AB538262-D60E-4741-B1E6-794767F580CA}" type="presParOf" srcId="{40DA56A8-5AF9-4140-8C06-F74F833486D7}" destId="{B20D6A70-F2B2-4429-A8C4-7A5035FA36F4}" srcOrd="4" destOrd="0" presId="urn:microsoft.com/office/officeart/2005/8/layout/cycle3"/>
    <dgm:cxn modelId="{C481B095-8805-42AB-8DCE-B17DD666E550}" type="presParOf" srcId="{40DA56A8-5AF9-4140-8C06-F74F833486D7}" destId="{A7C7A26C-24C3-43B1-83B9-680CE8AE8427}" srcOrd="5" destOrd="0" presId="urn:microsoft.com/office/officeart/2005/8/layout/cycle3"/>
    <dgm:cxn modelId="{18118F55-5F6D-466B-B22F-94CB5B82A573}" type="presParOf" srcId="{40DA56A8-5AF9-4140-8C06-F74F833486D7}" destId="{BEF066AD-7E91-423B-9E79-C2B57683655E}" srcOrd="6" destOrd="0" presId="urn:microsoft.com/office/officeart/2005/8/layout/cycle3"/>
    <dgm:cxn modelId="{6B154118-789A-4071-A258-284E32780F02}" type="presParOf" srcId="{40DA56A8-5AF9-4140-8C06-F74F833486D7}" destId="{104C80AB-F357-456C-B644-B639F8688A23}"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7F1A94-4185-421C-960F-4AC085F04CF0}" type="doc">
      <dgm:prSet loTypeId="urn:microsoft.com/office/officeart/2005/8/layout/cycle8" loCatId="cycle" qsTypeId="urn:microsoft.com/office/officeart/2005/8/quickstyle/3d3" qsCatId="3D" csTypeId="urn:microsoft.com/office/officeart/2005/8/colors/accent5_1" csCatId="accent5" phldr="1"/>
      <dgm:spPr/>
    </dgm:pt>
    <dgm:pt modelId="{B41039AD-8D82-4BEE-BDF5-B4714ECAFF79}">
      <dgm:prSet phldrT="[Text]" custT="1"/>
      <dgm:spPr/>
      <dgm:t>
        <a:bodyPr/>
        <a:lstStyle/>
        <a:p>
          <a:r>
            <a:rPr lang="en-US" sz="2400" b="1" dirty="0"/>
            <a:t>Data quality</a:t>
          </a:r>
        </a:p>
      </dgm:t>
    </dgm:pt>
    <dgm:pt modelId="{73F7AFAF-D45D-4945-ADA3-0D227F3AD617}" type="sibTrans" cxnId="{B4905AB7-462D-41E5-8814-FE2D0C7B1AEA}">
      <dgm:prSet/>
      <dgm:spPr/>
      <dgm:t>
        <a:bodyPr/>
        <a:lstStyle/>
        <a:p>
          <a:endParaRPr lang="en-US"/>
        </a:p>
      </dgm:t>
    </dgm:pt>
    <dgm:pt modelId="{BEAA57FC-277D-498B-BB3E-B874ACCF24CC}" type="parTrans" cxnId="{B4905AB7-462D-41E5-8814-FE2D0C7B1AEA}">
      <dgm:prSet/>
      <dgm:spPr/>
      <dgm:t>
        <a:bodyPr/>
        <a:lstStyle/>
        <a:p>
          <a:endParaRPr lang="en-US"/>
        </a:p>
      </dgm:t>
    </dgm:pt>
    <dgm:pt modelId="{DEF975B1-27D2-429C-901F-92BD4650F9F6}" type="pres">
      <dgm:prSet presAssocID="{F27F1A94-4185-421C-960F-4AC085F04CF0}" presName="compositeShape" presStyleCnt="0">
        <dgm:presLayoutVars>
          <dgm:chMax val="7"/>
          <dgm:dir/>
          <dgm:resizeHandles val="exact"/>
        </dgm:presLayoutVars>
      </dgm:prSet>
      <dgm:spPr/>
    </dgm:pt>
    <dgm:pt modelId="{3AF7B72F-83AD-41CC-BF90-C959C42028D5}" type="pres">
      <dgm:prSet presAssocID="{F27F1A94-4185-421C-960F-4AC085F04CF0}" presName="wedge1" presStyleLbl="node1" presStyleIdx="0" presStyleCnt="1" custLinFactNeighborX="34773" custLinFactNeighborY="-6302"/>
      <dgm:spPr/>
    </dgm:pt>
    <dgm:pt modelId="{21ADED83-D2EF-4C43-BA15-D5777CA47ED6}" type="pres">
      <dgm:prSet presAssocID="{F27F1A94-4185-421C-960F-4AC085F04CF0}" presName="dummy1a" presStyleCnt="0"/>
      <dgm:spPr/>
    </dgm:pt>
    <dgm:pt modelId="{04F76F2D-4134-4B8D-A369-9BCB106761D5}" type="pres">
      <dgm:prSet presAssocID="{F27F1A94-4185-421C-960F-4AC085F04CF0}" presName="dummy1b" presStyleCnt="0"/>
      <dgm:spPr/>
    </dgm:pt>
    <dgm:pt modelId="{538833CD-2620-41BB-8BB0-A9B58675BC91}" type="pres">
      <dgm:prSet presAssocID="{F27F1A94-4185-421C-960F-4AC085F04CF0}" presName="wedge1Tx" presStyleLbl="node1" presStyleIdx="0" presStyleCnt="1">
        <dgm:presLayoutVars>
          <dgm:chMax val="0"/>
          <dgm:chPref val="0"/>
          <dgm:bulletEnabled val="1"/>
        </dgm:presLayoutVars>
      </dgm:prSet>
      <dgm:spPr/>
    </dgm:pt>
    <dgm:pt modelId="{1541B346-B367-4A97-B079-531B29A91466}" type="pres">
      <dgm:prSet presAssocID="{73F7AFAF-D45D-4945-ADA3-0D227F3AD617}" presName="arrowWedge1single" presStyleLbl="fgSibTrans2D1" presStyleIdx="0" presStyleCnt="1"/>
      <dgm:spPr/>
    </dgm:pt>
  </dgm:ptLst>
  <dgm:cxnLst>
    <dgm:cxn modelId="{06788C00-218C-4DFE-B4CB-C4DEF91FCB67}" type="presOf" srcId="{B41039AD-8D82-4BEE-BDF5-B4714ECAFF79}" destId="{538833CD-2620-41BB-8BB0-A9B58675BC91}" srcOrd="1" destOrd="0" presId="urn:microsoft.com/office/officeart/2005/8/layout/cycle8"/>
    <dgm:cxn modelId="{DC2B9899-72EE-4E7D-BD72-08C85802F939}" type="presOf" srcId="{B41039AD-8D82-4BEE-BDF5-B4714ECAFF79}" destId="{3AF7B72F-83AD-41CC-BF90-C959C42028D5}" srcOrd="0" destOrd="0" presId="urn:microsoft.com/office/officeart/2005/8/layout/cycle8"/>
    <dgm:cxn modelId="{80A039B7-8223-4430-A801-996F49965049}" type="presOf" srcId="{F27F1A94-4185-421C-960F-4AC085F04CF0}" destId="{DEF975B1-27D2-429C-901F-92BD4650F9F6}" srcOrd="0" destOrd="0" presId="urn:microsoft.com/office/officeart/2005/8/layout/cycle8"/>
    <dgm:cxn modelId="{B4905AB7-462D-41E5-8814-FE2D0C7B1AEA}" srcId="{F27F1A94-4185-421C-960F-4AC085F04CF0}" destId="{B41039AD-8D82-4BEE-BDF5-B4714ECAFF79}" srcOrd="0" destOrd="0" parTransId="{BEAA57FC-277D-498B-BB3E-B874ACCF24CC}" sibTransId="{73F7AFAF-D45D-4945-ADA3-0D227F3AD617}"/>
    <dgm:cxn modelId="{689063E6-B08E-454A-9EC5-60A5C10C750D}" type="presParOf" srcId="{DEF975B1-27D2-429C-901F-92BD4650F9F6}" destId="{3AF7B72F-83AD-41CC-BF90-C959C42028D5}" srcOrd="0" destOrd="0" presId="urn:microsoft.com/office/officeart/2005/8/layout/cycle8"/>
    <dgm:cxn modelId="{4A179A46-E286-4FDE-B46F-74B957315E82}" type="presParOf" srcId="{DEF975B1-27D2-429C-901F-92BD4650F9F6}" destId="{21ADED83-D2EF-4C43-BA15-D5777CA47ED6}" srcOrd="1" destOrd="0" presId="urn:microsoft.com/office/officeart/2005/8/layout/cycle8"/>
    <dgm:cxn modelId="{383B882C-7F67-4E3B-9409-566A08F868A0}" type="presParOf" srcId="{DEF975B1-27D2-429C-901F-92BD4650F9F6}" destId="{04F76F2D-4134-4B8D-A369-9BCB106761D5}" srcOrd="2" destOrd="0" presId="urn:microsoft.com/office/officeart/2005/8/layout/cycle8"/>
    <dgm:cxn modelId="{9A40DE22-3D55-4991-B408-A3A47137C05A}" type="presParOf" srcId="{DEF975B1-27D2-429C-901F-92BD4650F9F6}" destId="{538833CD-2620-41BB-8BB0-A9B58675BC91}" srcOrd="3" destOrd="0" presId="urn:microsoft.com/office/officeart/2005/8/layout/cycle8"/>
    <dgm:cxn modelId="{7A579C71-C486-4B1C-ADB1-F5B4626D042F}" type="presParOf" srcId="{DEF975B1-27D2-429C-901F-92BD4650F9F6}" destId="{1541B346-B367-4A97-B079-531B29A91466}" srcOrd="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667C5-8983-4D06-964D-331DA2B39D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6E0CB4-F62C-4E55-8AF3-51EA61DDB0DE}">
      <dgm:prSet phldrT="[Text]" custT="1"/>
      <dgm:spPr/>
      <dgm:t>
        <a:bodyPr/>
        <a:lstStyle/>
        <a:p>
          <a:r>
            <a:rPr lang="en-US" sz="2400" b="1" dirty="0"/>
            <a:t>How do we analyze data?</a:t>
          </a:r>
        </a:p>
      </dgm:t>
    </dgm:pt>
    <dgm:pt modelId="{D4D17EAD-1C7E-4296-8EB8-34CA42ACA901}" type="parTrans" cxnId="{7197CF90-F4DF-4690-AAD4-9B1AEB1F798C}">
      <dgm:prSet/>
      <dgm:spPr/>
      <dgm:t>
        <a:bodyPr/>
        <a:lstStyle/>
        <a:p>
          <a:endParaRPr lang="en-US"/>
        </a:p>
      </dgm:t>
    </dgm:pt>
    <dgm:pt modelId="{631B8232-CAFD-4F69-AB6E-ECA6771BCEA6}" type="sibTrans" cxnId="{7197CF90-F4DF-4690-AAD4-9B1AEB1F798C}">
      <dgm:prSet/>
      <dgm:spPr/>
      <dgm:t>
        <a:bodyPr/>
        <a:lstStyle/>
        <a:p>
          <a:endParaRPr lang="en-US"/>
        </a:p>
      </dgm:t>
    </dgm:pt>
    <dgm:pt modelId="{53EB116D-5635-4734-BC0E-EDE8E067C2CB}">
      <dgm:prSet phldrT="[Text]" custT="1"/>
      <dgm:spPr/>
      <dgm:t>
        <a:bodyPr/>
        <a:lstStyle/>
        <a:p>
          <a:r>
            <a:rPr lang="en-US" sz="2400" b="1" dirty="0"/>
            <a:t>Why do we analyze data?</a:t>
          </a:r>
        </a:p>
      </dgm:t>
    </dgm:pt>
    <dgm:pt modelId="{C329B759-54BC-4021-B630-27597D279B55}" type="parTrans" cxnId="{C27E6F1E-0345-4200-8E8E-5E3E45B29773}">
      <dgm:prSet/>
      <dgm:spPr/>
      <dgm:t>
        <a:bodyPr/>
        <a:lstStyle/>
        <a:p>
          <a:endParaRPr lang="en-US"/>
        </a:p>
      </dgm:t>
    </dgm:pt>
    <dgm:pt modelId="{F34FA643-2C3E-48A4-B9AB-33BEEDAF78DA}" type="sibTrans" cxnId="{C27E6F1E-0345-4200-8E8E-5E3E45B29773}">
      <dgm:prSet/>
      <dgm:spPr/>
      <dgm:t>
        <a:bodyPr/>
        <a:lstStyle/>
        <a:p>
          <a:endParaRPr lang="en-US"/>
        </a:p>
      </dgm:t>
    </dgm:pt>
    <dgm:pt modelId="{52660F69-821F-427E-A7CC-5EE59BE08350}">
      <dgm:prSet custT="1"/>
      <dgm:spPr/>
      <dgm:t>
        <a:bodyPr/>
        <a:lstStyle/>
        <a:p>
          <a:r>
            <a:rPr lang="en-US" sz="2400" dirty="0"/>
            <a:t>Use indicators to answer basic epidemiological questions</a:t>
          </a:r>
        </a:p>
      </dgm:t>
    </dgm:pt>
    <dgm:pt modelId="{9E8FB93D-6990-4D1C-A9F1-B8FC8ED13CD1}" type="parTrans" cxnId="{5B019C66-2191-45AF-BAFD-759AFA1FCEA8}">
      <dgm:prSet/>
      <dgm:spPr/>
      <dgm:t>
        <a:bodyPr/>
        <a:lstStyle/>
        <a:p>
          <a:endParaRPr lang="en-US"/>
        </a:p>
      </dgm:t>
    </dgm:pt>
    <dgm:pt modelId="{B6D82AC2-C52C-4F1C-B8A2-ECA83928529C}" type="sibTrans" cxnId="{5B019C66-2191-45AF-BAFD-759AFA1FCEA8}">
      <dgm:prSet/>
      <dgm:spPr/>
      <dgm:t>
        <a:bodyPr/>
        <a:lstStyle/>
        <a:p>
          <a:endParaRPr lang="en-US"/>
        </a:p>
      </dgm:t>
    </dgm:pt>
    <dgm:pt modelId="{4BFA3A63-7239-4D29-8510-3BDBB492AD09}">
      <dgm:prSet custT="1"/>
      <dgm:spPr/>
      <dgm:t>
        <a:bodyPr/>
        <a:lstStyle/>
        <a:p>
          <a:r>
            <a:rPr lang="en-US" sz="2400" dirty="0"/>
            <a:t>So that we may interpret and use health information to promote health and reduce disease burden</a:t>
          </a:r>
        </a:p>
      </dgm:t>
    </dgm:pt>
    <dgm:pt modelId="{DB43C458-4CF5-41A3-A47D-C7B28651B422}" type="parTrans" cxnId="{BE95D2AD-B266-4910-B4BA-77A26DFEF987}">
      <dgm:prSet/>
      <dgm:spPr/>
      <dgm:t>
        <a:bodyPr/>
        <a:lstStyle/>
        <a:p>
          <a:endParaRPr lang="en-US"/>
        </a:p>
      </dgm:t>
    </dgm:pt>
    <dgm:pt modelId="{3C280E5B-A2D7-4E3D-BE46-781C3A71E08C}" type="sibTrans" cxnId="{BE95D2AD-B266-4910-B4BA-77A26DFEF987}">
      <dgm:prSet/>
      <dgm:spPr/>
      <dgm:t>
        <a:bodyPr/>
        <a:lstStyle/>
        <a:p>
          <a:endParaRPr lang="en-US"/>
        </a:p>
      </dgm:t>
    </dgm:pt>
    <dgm:pt modelId="{4EFBFC24-A73B-4378-90A5-B080C5F5B8AA}">
      <dgm:prSet custT="1"/>
      <dgm:spPr/>
      <dgm:t>
        <a:bodyPr/>
        <a:lstStyle/>
        <a:p>
          <a:r>
            <a:rPr lang="en-US" sz="2400" dirty="0"/>
            <a:t>Support decision-making and appropriate planning</a:t>
          </a:r>
        </a:p>
      </dgm:t>
    </dgm:pt>
    <dgm:pt modelId="{1479C82E-E2E4-49F2-BFAB-733B3888C6BE}" type="parTrans" cxnId="{C6E648CB-0F23-4E8D-84FF-68153AD0CA15}">
      <dgm:prSet/>
      <dgm:spPr/>
      <dgm:t>
        <a:bodyPr/>
        <a:lstStyle/>
        <a:p>
          <a:endParaRPr lang="en-US"/>
        </a:p>
      </dgm:t>
    </dgm:pt>
    <dgm:pt modelId="{C4AC4E33-4D8D-4CE6-819D-F64EF51D61F3}" type="sibTrans" cxnId="{C6E648CB-0F23-4E8D-84FF-68153AD0CA15}">
      <dgm:prSet/>
      <dgm:spPr/>
      <dgm:t>
        <a:bodyPr/>
        <a:lstStyle/>
        <a:p>
          <a:endParaRPr lang="en-US"/>
        </a:p>
      </dgm:t>
    </dgm:pt>
    <dgm:pt modelId="{8B12DB5D-5CDC-4682-849C-9416D27A139A}">
      <dgm:prSet custT="1"/>
      <dgm:spPr/>
      <dgm:t>
        <a:bodyPr/>
        <a:lstStyle/>
        <a:p>
          <a:r>
            <a:rPr lang="en-US" sz="2400" dirty="0"/>
            <a:t>Ongoing monitoring and evaluation</a:t>
          </a:r>
        </a:p>
      </dgm:t>
    </dgm:pt>
    <dgm:pt modelId="{906E8B31-09AE-453D-AEA4-382AFA90221E}" type="parTrans" cxnId="{02368601-A311-4AC5-9270-602C2B7D62CA}">
      <dgm:prSet/>
      <dgm:spPr/>
      <dgm:t>
        <a:bodyPr/>
        <a:lstStyle/>
        <a:p>
          <a:endParaRPr lang="en-US"/>
        </a:p>
      </dgm:t>
    </dgm:pt>
    <dgm:pt modelId="{D3B51D8D-2441-4228-BF8E-FC59519FFA0D}" type="sibTrans" cxnId="{02368601-A311-4AC5-9270-602C2B7D62CA}">
      <dgm:prSet/>
      <dgm:spPr/>
      <dgm:t>
        <a:bodyPr/>
        <a:lstStyle/>
        <a:p>
          <a:endParaRPr lang="en-US"/>
        </a:p>
      </dgm:t>
    </dgm:pt>
    <dgm:pt modelId="{339683E4-1DD6-481D-A65E-1D63CB0925B0}">
      <dgm:prSet custT="1"/>
      <dgm:spPr/>
      <dgm:t>
        <a:bodyPr/>
        <a:lstStyle/>
        <a:p>
          <a:r>
            <a:rPr lang="en-US" sz="2400" dirty="0"/>
            <a:t>Improved coverage and quality of care</a:t>
          </a:r>
        </a:p>
      </dgm:t>
    </dgm:pt>
    <dgm:pt modelId="{2F3840EB-11A7-43E7-B60D-76CE6A2E4591}" type="parTrans" cxnId="{7DB86F9C-2903-4A75-956F-96B0458292F2}">
      <dgm:prSet/>
      <dgm:spPr/>
      <dgm:t>
        <a:bodyPr/>
        <a:lstStyle/>
        <a:p>
          <a:endParaRPr lang="en-US"/>
        </a:p>
      </dgm:t>
    </dgm:pt>
    <dgm:pt modelId="{B6F38114-331A-4A2B-AD55-DD5133EDAAC1}" type="sibTrans" cxnId="{7DB86F9C-2903-4A75-956F-96B0458292F2}">
      <dgm:prSet/>
      <dgm:spPr/>
      <dgm:t>
        <a:bodyPr/>
        <a:lstStyle/>
        <a:p>
          <a:endParaRPr lang="en-US"/>
        </a:p>
      </dgm:t>
    </dgm:pt>
    <dgm:pt modelId="{275E680A-5AA6-47AD-AC1F-109E7B79F907}">
      <dgm:prSet phldrT="[Text]" custT="1"/>
      <dgm:spPr/>
      <dgm:t>
        <a:bodyPr/>
        <a:lstStyle/>
        <a:p>
          <a:r>
            <a:rPr lang="en-US" sz="2400" b="1" dirty="0"/>
            <a:t>What is data analysis? </a:t>
          </a:r>
        </a:p>
      </dgm:t>
    </dgm:pt>
    <dgm:pt modelId="{26E50855-9019-435A-B567-900BC697D85A}" type="parTrans" cxnId="{F7765D1F-464D-4B27-927D-DBA94B11A952}">
      <dgm:prSet/>
      <dgm:spPr/>
      <dgm:t>
        <a:bodyPr/>
        <a:lstStyle/>
        <a:p>
          <a:endParaRPr lang="en-US"/>
        </a:p>
      </dgm:t>
    </dgm:pt>
    <dgm:pt modelId="{2A6C1211-5F91-44CB-B1B3-2CFFC987BC74}" type="sibTrans" cxnId="{F7765D1F-464D-4B27-927D-DBA94B11A952}">
      <dgm:prSet/>
      <dgm:spPr/>
      <dgm:t>
        <a:bodyPr/>
        <a:lstStyle/>
        <a:p>
          <a:endParaRPr lang="en-US"/>
        </a:p>
      </dgm:t>
    </dgm:pt>
    <dgm:pt modelId="{3502B579-43AE-4802-8869-6E2C2A2425DE}">
      <dgm:prSet custT="1"/>
      <dgm:spPr/>
      <dgm:t>
        <a:bodyPr/>
        <a:lstStyle/>
        <a:p>
          <a:r>
            <a:rPr lang="en-US" sz="2400" dirty="0"/>
            <a:t>Studying the distribution, frequency and determinants of health outcomes</a:t>
          </a:r>
        </a:p>
      </dgm:t>
    </dgm:pt>
    <dgm:pt modelId="{BDFF8BB3-6C26-49F6-B6C9-BDBC539565A4}" type="parTrans" cxnId="{E580C6BA-45BD-4105-A3C2-47D68EBDF22C}">
      <dgm:prSet/>
      <dgm:spPr/>
      <dgm:t>
        <a:bodyPr/>
        <a:lstStyle/>
        <a:p>
          <a:endParaRPr lang="en-US"/>
        </a:p>
      </dgm:t>
    </dgm:pt>
    <dgm:pt modelId="{ECC3FEE4-D50B-4705-A118-AE1108D0DF76}" type="sibTrans" cxnId="{E580C6BA-45BD-4105-A3C2-47D68EBDF22C}">
      <dgm:prSet/>
      <dgm:spPr/>
      <dgm:t>
        <a:bodyPr/>
        <a:lstStyle/>
        <a:p>
          <a:endParaRPr lang="en-US"/>
        </a:p>
      </dgm:t>
    </dgm:pt>
    <dgm:pt modelId="{20FDBF48-69E0-4DCE-A8B4-7304899365BF}">
      <dgm:prSet custT="1"/>
      <dgm:spPr/>
      <dgm:t>
        <a:bodyPr/>
        <a:lstStyle/>
        <a:p>
          <a:r>
            <a:rPr lang="en-US" sz="2400" dirty="0"/>
            <a:t>Transforming data into information</a:t>
          </a:r>
        </a:p>
      </dgm:t>
    </dgm:pt>
    <dgm:pt modelId="{AA2AD94E-85DD-47B6-8239-CE902A22DB86}" type="parTrans" cxnId="{3D590CC5-C281-42B2-B963-A909332C9FA1}">
      <dgm:prSet/>
      <dgm:spPr/>
      <dgm:t>
        <a:bodyPr/>
        <a:lstStyle/>
        <a:p>
          <a:endParaRPr lang="en-US"/>
        </a:p>
      </dgm:t>
    </dgm:pt>
    <dgm:pt modelId="{2816367B-DA89-4AFC-94A8-8BC4592965AD}" type="sibTrans" cxnId="{3D590CC5-C281-42B2-B963-A909332C9FA1}">
      <dgm:prSet/>
      <dgm:spPr/>
      <dgm:t>
        <a:bodyPr/>
        <a:lstStyle/>
        <a:p>
          <a:endParaRPr lang="en-US"/>
        </a:p>
      </dgm:t>
    </dgm:pt>
    <dgm:pt modelId="{983C3539-4C89-4098-B705-CC80A9BF86FD}" type="pres">
      <dgm:prSet presAssocID="{AC1667C5-8983-4D06-964D-331DA2B39D00}" presName="Name0" presStyleCnt="0">
        <dgm:presLayoutVars>
          <dgm:dir/>
          <dgm:animLvl val="lvl"/>
          <dgm:resizeHandles val="exact"/>
        </dgm:presLayoutVars>
      </dgm:prSet>
      <dgm:spPr/>
    </dgm:pt>
    <dgm:pt modelId="{C51A9AEB-D43C-4453-A503-A94BB06B897B}" type="pres">
      <dgm:prSet presAssocID="{275E680A-5AA6-47AD-AC1F-109E7B79F907}" presName="composite" presStyleCnt="0"/>
      <dgm:spPr/>
    </dgm:pt>
    <dgm:pt modelId="{731C4F5B-8B73-4A12-9D6B-A5C7934ED33D}" type="pres">
      <dgm:prSet presAssocID="{275E680A-5AA6-47AD-AC1F-109E7B79F907}" presName="parTx" presStyleLbl="alignNode1" presStyleIdx="0" presStyleCnt="3">
        <dgm:presLayoutVars>
          <dgm:chMax val="0"/>
          <dgm:chPref val="0"/>
          <dgm:bulletEnabled val="1"/>
        </dgm:presLayoutVars>
      </dgm:prSet>
      <dgm:spPr/>
    </dgm:pt>
    <dgm:pt modelId="{B54ED6AD-9493-4F40-B5A1-959EAA904FB7}" type="pres">
      <dgm:prSet presAssocID="{275E680A-5AA6-47AD-AC1F-109E7B79F907}" presName="desTx" presStyleLbl="alignAccFollowNode1" presStyleIdx="0" presStyleCnt="3">
        <dgm:presLayoutVars>
          <dgm:bulletEnabled val="1"/>
        </dgm:presLayoutVars>
      </dgm:prSet>
      <dgm:spPr/>
    </dgm:pt>
    <dgm:pt modelId="{89C137E9-AE3A-410F-B606-9CB663DB458B}" type="pres">
      <dgm:prSet presAssocID="{2A6C1211-5F91-44CB-B1B3-2CFFC987BC74}" presName="space" presStyleCnt="0"/>
      <dgm:spPr/>
    </dgm:pt>
    <dgm:pt modelId="{157B5371-96D4-47B3-8160-74668CAF9F84}" type="pres">
      <dgm:prSet presAssocID="{53EB116D-5635-4734-BC0E-EDE8E067C2CB}" presName="composite" presStyleCnt="0"/>
      <dgm:spPr/>
    </dgm:pt>
    <dgm:pt modelId="{F8569F09-2F3E-4DD6-A2E6-B8186539F27E}" type="pres">
      <dgm:prSet presAssocID="{53EB116D-5635-4734-BC0E-EDE8E067C2CB}" presName="parTx" presStyleLbl="alignNode1" presStyleIdx="1" presStyleCnt="3">
        <dgm:presLayoutVars>
          <dgm:chMax val="0"/>
          <dgm:chPref val="0"/>
          <dgm:bulletEnabled val="1"/>
        </dgm:presLayoutVars>
      </dgm:prSet>
      <dgm:spPr/>
    </dgm:pt>
    <dgm:pt modelId="{13D16AA0-3818-493F-ADA6-F7CBE01DEFAE}" type="pres">
      <dgm:prSet presAssocID="{53EB116D-5635-4734-BC0E-EDE8E067C2CB}" presName="desTx" presStyleLbl="alignAccFollowNode1" presStyleIdx="1" presStyleCnt="3">
        <dgm:presLayoutVars>
          <dgm:bulletEnabled val="1"/>
        </dgm:presLayoutVars>
      </dgm:prSet>
      <dgm:spPr/>
    </dgm:pt>
    <dgm:pt modelId="{B17D64E1-14C1-421F-BB6F-ABE8D2F11E92}" type="pres">
      <dgm:prSet presAssocID="{F34FA643-2C3E-48A4-B9AB-33BEEDAF78DA}" presName="space" presStyleCnt="0"/>
      <dgm:spPr/>
    </dgm:pt>
    <dgm:pt modelId="{ACC1EC2C-C47F-4F2A-BFF2-60D4AE151CAB}" type="pres">
      <dgm:prSet presAssocID="{6F6E0CB4-F62C-4E55-8AF3-51EA61DDB0DE}" presName="composite" presStyleCnt="0"/>
      <dgm:spPr/>
    </dgm:pt>
    <dgm:pt modelId="{D8B9C3FC-FDF0-4AEE-8FBD-EFF8343E6096}" type="pres">
      <dgm:prSet presAssocID="{6F6E0CB4-F62C-4E55-8AF3-51EA61DDB0DE}" presName="parTx" presStyleLbl="alignNode1" presStyleIdx="2" presStyleCnt="3">
        <dgm:presLayoutVars>
          <dgm:chMax val="0"/>
          <dgm:chPref val="0"/>
          <dgm:bulletEnabled val="1"/>
        </dgm:presLayoutVars>
      </dgm:prSet>
      <dgm:spPr/>
    </dgm:pt>
    <dgm:pt modelId="{BDA4C4BE-D29D-47FD-8416-7763050F99AF}" type="pres">
      <dgm:prSet presAssocID="{6F6E0CB4-F62C-4E55-8AF3-51EA61DDB0DE}" presName="desTx" presStyleLbl="alignAccFollowNode1" presStyleIdx="2" presStyleCnt="3">
        <dgm:presLayoutVars>
          <dgm:bulletEnabled val="1"/>
        </dgm:presLayoutVars>
      </dgm:prSet>
      <dgm:spPr/>
    </dgm:pt>
  </dgm:ptLst>
  <dgm:cxnLst>
    <dgm:cxn modelId="{AA470D00-0F2B-4AEF-9EF6-2ECC6AFE4058}" type="presOf" srcId="{20FDBF48-69E0-4DCE-A8B4-7304899365BF}" destId="{B54ED6AD-9493-4F40-B5A1-959EAA904FB7}" srcOrd="0" destOrd="1" presId="urn:microsoft.com/office/officeart/2005/8/layout/hList1"/>
    <dgm:cxn modelId="{02368601-A311-4AC5-9270-602C2B7D62CA}" srcId="{53EB116D-5635-4734-BC0E-EDE8E067C2CB}" destId="{8B12DB5D-5CDC-4682-849C-9416D27A139A}" srcOrd="2" destOrd="0" parTransId="{906E8B31-09AE-453D-AEA4-382AFA90221E}" sibTransId="{D3B51D8D-2441-4228-BF8E-FC59519FFA0D}"/>
    <dgm:cxn modelId="{C27E6F1E-0345-4200-8E8E-5E3E45B29773}" srcId="{AC1667C5-8983-4D06-964D-331DA2B39D00}" destId="{53EB116D-5635-4734-BC0E-EDE8E067C2CB}" srcOrd="1" destOrd="0" parTransId="{C329B759-54BC-4021-B630-27597D279B55}" sibTransId="{F34FA643-2C3E-48A4-B9AB-33BEEDAF78DA}"/>
    <dgm:cxn modelId="{F7765D1F-464D-4B27-927D-DBA94B11A952}" srcId="{AC1667C5-8983-4D06-964D-331DA2B39D00}" destId="{275E680A-5AA6-47AD-AC1F-109E7B79F907}" srcOrd="0" destOrd="0" parTransId="{26E50855-9019-435A-B567-900BC697D85A}" sibTransId="{2A6C1211-5F91-44CB-B1B3-2CFFC987BC74}"/>
    <dgm:cxn modelId="{4A1D833F-C785-4092-B212-F92AB7218776}" type="presOf" srcId="{275E680A-5AA6-47AD-AC1F-109E7B79F907}" destId="{731C4F5B-8B73-4A12-9D6B-A5C7934ED33D}" srcOrd="0" destOrd="0" presId="urn:microsoft.com/office/officeart/2005/8/layout/hList1"/>
    <dgm:cxn modelId="{60FF9A40-59DF-4DD0-B042-8875AF5B1D16}" type="presOf" srcId="{4BFA3A63-7239-4D29-8510-3BDBB492AD09}" destId="{13D16AA0-3818-493F-ADA6-F7CBE01DEFAE}" srcOrd="0" destOrd="0" presId="urn:microsoft.com/office/officeart/2005/8/layout/hList1"/>
    <dgm:cxn modelId="{02BCAC62-9416-4D1D-B37A-52595C75D4BF}" type="presOf" srcId="{4EFBFC24-A73B-4378-90A5-B080C5F5B8AA}" destId="{13D16AA0-3818-493F-ADA6-F7CBE01DEFAE}" srcOrd="0" destOrd="1" presId="urn:microsoft.com/office/officeart/2005/8/layout/hList1"/>
    <dgm:cxn modelId="{5B019C66-2191-45AF-BAFD-759AFA1FCEA8}" srcId="{6F6E0CB4-F62C-4E55-8AF3-51EA61DDB0DE}" destId="{52660F69-821F-427E-A7CC-5EE59BE08350}" srcOrd="0" destOrd="0" parTransId="{9E8FB93D-6990-4D1C-A9F1-B8FC8ED13CD1}" sibTransId="{B6D82AC2-C52C-4F1C-B8A2-ECA83928529C}"/>
    <dgm:cxn modelId="{1424B76B-C946-4994-8B96-2422E46D5B2D}" type="presOf" srcId="{52660F69-821F-427E-A7CC-5EE59BE08350}" destId="{BDA4C4BE-D29D-47FD-8416-7763050F99AF}" srcOrd="0" destOrd="0" presId="urn:microsoft.com/office/officeart/2005/8/layout/hList1"/>
    <dgm:cxn modelId="{60BBC57F-F530-490A-8914-1B843E9B5041}" type="presOf" srcId="{53EB116D-5635-4734-BC0E-EDE8E067C2CB}" destId="{F8569F09-2F3E-4DD6-A2E6-B8186539F27E}" srcOrd="0" destOrd="0" presId="urn:microsoft.com/office/officeart/2005/8/layout/hList1"/>
    <dgm:cxn modelId="{7197CF90-F4DF-4690-AAD4-9B1AEB1F798C}" srcId="{AC1667C5-8983-4D06-964D-331DA2B39D00}" destId="{6F6E0CB4-F62C-4E55-8AF3-51EA61DDB0DE}" srcOrd="2" destOrd="0" parTransId="{D4D17EAD-1C7E-4296-8EB8-34CA42ACA901}" sibTransId="{631B8232-CAFD-4F69-AB6E-ECA6771BCEA6}"/>
    <dgm:cxn modelId="{7DB86F9C-2903-4A75-956F-96B0458292F2}" srcId="{53EB116D-5635-4734-BC0E-EDE8E067C2CB}" destId="{339683E4-1DD6-481D-A65E-1D63CB0925B0}" srcOrd="3" destOrd="0" parTransId="{2F3840EB-11A7-43E7-B60D-76CE6A2E4591}" sibTransId="{B6F38114-331A-4A2B-AD55-DD5133EDAAC1}"/>
    <dgm:cxn modelId="{BE95D2AD-B266-4910-B4BA-77A26DFEF987}" srcId="{53EB116D-5635-4734-BC0E-EDE8E067C2CB}" destId="{4BFA3A63-7239-4D29-8510-3BDBB492AD09}" srcOrd="0" destOrd="0" parTransId="{DB43C458-4CF5-41A3-A47D-C7B28651B422}" sibTransId="{3C280E5B-A2D7-4E3D-BE46-781C3A71E08C}"/>
    <dgm:cxn modelId="{E580C6BA-45BD-4105-A3C2-47D68EBDF22C}" srcId="{275E680A-5AA6-47AD-AC1F-109E7B79F907}" destId="{3502B579-43AE-4802-8869-6E2C2A2425DE}" srcOrd="0" destOrd="0" parTransId="{BDFF8BB3-6C26-49F6-B6C9-BDBC539565A4}" sibTransId="{ECC3FEE4-D50B-4705-A118-AE1108D0DF76}"/>
    <dgm:cxn modelId="{3D590CC5-C281-42B2-B963-A909332C9FA1}" srcId="{275E680A-5AA6-47AD-AC1F-109E7B79F907}" destId="{20FDBF48-69E0-4DCE-A8B4-7304899365BF}" srcOrd="1" destOrd="0" parTransId="{AA2AD94E-85DD-47B6-8239-CE902A22DB86}" sibTransId="{2816367B-DA89-4AFC-94A8-8BC4592965AD}"/>
    <dgm:cxn modelId="{C94D19C5-B145-43A1-BCA9-BF7FBEF4B447}" type="presOf" srcId="{339683E4-1DD6-481D-A65E-1D63CB0925B0}" destId="{13D16AA0-3818-493F-ADA6-F7CBE01DEFAE}" srcOrd="0" destOrd="3" presId="urn:microsoft.com/office/officeart/2005/8/layout/hList1"/>
    <dgm:cxn modelId="{C6E648CB-0F23-4E8D-84FF-68153AD0CA15}" srcId="{53EB116D-5635-4734-BC0E-EDE8E067C2CB}" destId="{4EFBFC24-A73B-4378-90A5-B080C5F5B8AA}" srcOrd="1" destOrd="0" parTransId="{1479C82E-E2E4-49F2-BFAB-733B3888C6BE}" sibTransId="{C4AC4E33-4D8D-4CE6-819D-F64EF51D61F3}"/>
    <dgm:cxn modelId="{768A43CE-F549-4272-92BC-15265906E7DE}" type="presOf" srcId="{8B12DB5D-5CDC-4682-849C-9416D27A139A}" destId="{13D16AA0-3818-493F-ADA6-F7CBE01DEFAE}" srcOrd="0" destOrd="2" presId="urn:microsoft.com/office/officeart/2005/8/layout/hList1"/>
    <dgm:cxn modelId="{C5E511D4-B248-4C23-9FBD-8029A1102916}" type="presOf" srcId="{3502B579-43AE-4802-8869-6E2C2A2425DE}" destId="{B54ED6AD-9493-4F40-B5A1-959EAA904FB7}" srcOrd="0" destOrd="0" presId="urn:microsoft.com/office/officeart/2005/8/layout/hList1"/>
    <dgm:cxn modelId="{84BDCFE3-0E40-4F05-A9B9-41A744B04E86}" type="presOf" srcId="{AC1667C5-8983-4D06-964D-331DA2B39D00}" destId="{983C3539-4C89-4098-B705-CC80A9BF86FD}" srcOrd="0" destOrd="0" presId="urn:microsoft.com/office/officeart/2005/8/layout/hList1"/>
    <dgm:cxn modelId="{0D67F3F2-B13A-423F-B77A-6ADC97B1D789}" type="presOf" srcId="{6F6E0CB4-F62C-4E55-8AF3-51EA61DDB0DE}" destId="{D8B9C3FC-FDF0-4AEE-8FBD-EFF8343E6096}" srcOrd="0" destOrd="0" presId="urn:microsoft.com/office/officeart/2005/8/layout/hList1"/>
    <dgm:cxn modelId="{1D483CF8-1A0B-42E1-AA49-3EB2BC280A6A}" type="presParOf" srcId="{983C3539-4C89-4098-B705-CC80A9BF86FD}" destId="{C51A9AEB-D43C-4453-A503-A94BB06B897B}" srcOrd="0" destOrd="0" presId="urn:microsoft.com/office/officeart/2005/8/layout/hList1"/>
    <dgm:cxn modelId="{360D7B73-06A5-4042-AF08-83F125727F73}" type="presParOf" srcId="{C51A9AEB-D43C-4453-A503-A94BB06B897B}" destId="{731C4F5B-8B73-4A12-9D6B-A5C7934ED33D}" srcOrd="0" destOrd="0" presId="urn:microsoft.com/office/officeart/2005/8/layout/hList1"/>
    <dgm:cxn modelId="{6EC22001-705F-41D5-B068-52C7E2F767CC}" type="presParOf" srcId="{C51A9AEB-D43C-4453-A503-A94BB06B897B}" destId="{B54ED6AD-9493-4F40-B5A1-959EAA904FB7}" srcOrd="1" destOrd="0" presId="urn:microsoft.com/office/officeart/2005/8/layout/hList1"/>
    <dgm:cxn modelId="{1BF93726-8E92-4772-9F30-FBE8BDBADF7F}" type="presParOf" srcId="{983C3539-4C89-4098-B705-CC80A9BF86FD}" destId="{89C137E9-AE3A-410F-B606-9CB663DB458B}" srcOrd="1" destOrd="0" presId="urn:microsoft.com/office/officeart/2005/8/layout/hList1"/>
    <dgm:cxn modelId="{CD17EEC1-68E8-477D-BD21-BB14E9C81FFD}" type="presParOf" srcId="{983C3539-4C89-4098-B705-CC80A9BF86FD}" destId="{157B5371-96D4-47B3-8160-74668CAF9F84}" srcOrd="2" destOrd="0" presId="urn:microsoft.com/office/officeart/2005/8/layout/hList1"/>
    <dgm:cxn modelId="{529EAEEE-B1EA-48AF-93A3-98F275456AC6}" type="presParOf" srcId="{157B5371-96D4-47B3-8160-74668CAF9F84}" destId="{F8569F09-2F3E-4DD6-A2E6-B8186539F27E}" srcOrd="0" destOrd="0" presId="urn:microsoft.com/office/officeart/2005/8/layout/hList1"/>
    <dgm:cxn modelId="{AFC38895-0EDF-43C0-A0AB-5197739B38C4}" type="presParOf" srcId="{157B5371-96D4-47B3-8160-74668CAF9F84}" destId="{13D16AA0-3818-493F-ADA6-F7CBE01DEFAE}" srcOrd="1" destOrd="0" presId="urn:microsoft.com/office/officeart/2005/8/layout/hList1"/>
    <dgm:cxn modelId="{53272EA7-65A9-4C56-A0B8-2D63AF418FD0}" type="presParOf" srcId="{983C3539-4C89-4098-B705-CC80A9BF86FD}" destId="{B17D64E1-14C1-421F-BB6F-ABE8D2F11E92}" srcOrd="3" destOrd="0" presId="urn:microsoft.com/office/officeart/2005/8/layout/hList1"/>
    <dgm:cxn modelId="{CF71D26B-F8E6-4461-A7B6-FD3A9074885C}" type="presParOf" srcId="{983C3539-4C89-4098-B705-CC80A9BF86FD}" destId="{ACC1EC2C-C47F-4F2A-BFF2-60D4AE151CAB}" srcOrd="4" destOrd="0" presId="urn:microsoft.com/office/officeart/2005/8/layout/hList1"/>
    <dgm:cxn modelId="{9A3AF264-8881-45B9-86A7-8DEECED9D09E}" type="presParOf" srcId="{ACC1EC2C-C47F-4F2A-BFF2-60D4AE151CAB}" destId="{D8B9C3FC-FDF0-4AEE-8FBD-EFF8343E6096}" srcOrd="0" destOrd="0" presId="urn:microsoft.com/office/officeart/2005/8/layout/hList1"/>
    <dgm:cxn modelId="{99225E31-466C-434A-B9F7-3882EC37F921}" type="presParOf" srcId="{ACC1EC2C-C47F-4F2A-BFF2-60D4AE151CAB}" destId="{BDA4C4BE-D29D-47FD-8416-7763050F99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84A59-8130-4679-8693-113B3D636AB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85D96F8-05FF-4451-85AA-1F57A9B8ED72}">
      <dgm:prSet phldrT="[Text]"/>
      <dgm:spPr/>
      <dgm:t>
        <a:bodyPr/>
        <a:lstStyle/>
        <a:p>
          <a:r>
            <a:rPr lang="en-US" dirty="0">
              <a:sym typeface="Arial"/>
            </a:rPr>
            <a:t>1. Support planning</a:t>
          </a:r>
          <a:endParaRPr lang="en-US" dirty="0"/>
        </a:p>
      </dgm:t>
    </dgm:pt>
    <dgm:pt modelId="{FC41C746-C34C-46D9-8608-26665A39DC2C}" type="parTrans" cxnId="{A46780DC-3F7B-4F05-8B10-CC5F7EF41927}">
      <dgm:prSet/>
      <dgm:spPr/>
      <dgm:t>
        <a:bodyPr/>
        <a:lstStyle/>
        <a:p>
          <a:endParaRPr lang="en-US"/>
        </a:p>
      </dgm:t>
    </dgm:pt>
    <dgm:pt modelId="{F25CCEFF-E6C2-4FAC-9CFD-3F0DCD3ADE0E}" type="sibTrans" cxnId="{A46780DC-3F7B-4F05-8B10-CC5F7EF41927}">
      <dgm:prSet/>
      <dgm:spPr/>
      <dgm:t>
        <a:bodyPr/>
        <a:lstStyle/>
        <a:p>
          <a:endParaRPr lang="en-US"/>
        </a:p>
      </dgm:t>
    </dgm:pt>
    <dgm:pt modelId="{5B0BA2E3-84F8-4F58-B54F-4431BDA79C53}">
      <dgm:prSet phldrT="[Text]"/>
      <dgm:spPr/>
      <dgm:t>
        <a:bodyPr/>
        <a:lstStyle/>
        <a:p>
          <a:r>
            <a:rPr lang="en-US" dirty="0">
              <a:sym typeface="Arial"/>
            </a:rPr>
            <a:t>2. Review </a:t>
          </a:r>
          <a:r>
            <a:rPr lang="en-US" dirty="0" err="1">
              <a:sym typeface="Arial"/>
            </a:rPr>
            <a:t>programme</a:t>
          </a:r>
          <a:r>
            <a:rPr lang="en-US" dirty="0">
              <a:sym typeface="Arial"/>
            </a:rPr>
            <a:t> activities and monitor performance</a:t>
          </a:r>
          <a:endParaRPr lang="en-US" dirty="0"/>
        </a:p>
      </dgm:t>
    </dgm:pt>
    <dgm:pt modelId="{7BD869F7-FC44-477D-9696-F23DD92DCD52}" type="parTrans" cxnId="{A152B4B7-5A21-4A7F-9FC7-6DF2F7C6ECFB}">
      <dgm:prSet/>
      <dgm:spPr/>
      <dgm:t>
        <a:bodyPr/>
        <a:lstStyle/>
        <a:p>
          <a:endParaRPr lang="en-US"/>
        </a:p>
      </dgm:t>
    </dgm:pt>
    <dgm:pt modelId="{74095F0C-0A05-4C5F-B03A-E2D5123E9A54}" type="sibTrans" cxnId="{A152B4B7-5A21-4A7F-9FC7-6DF2F7C6ECFB}">
      <dgm:prSet/>
      <dgm:spPr/>
      <dgm:t>
        <a:bodyPr/>
        <a:lstStyle/>
        <a:p>
          <a:endParaRPr lang="en-US"/>
        </a:p>
      </dgm:t>
    </dgm:pt>
    <dgm:pt modelId="{8B548C8F-8B7E-47C7-B5D4-4B1F52EF3648}">
      <dgm:prSet/>
      <dgm:spPr/>
      <dgm:t>
        <a:bodyPr/>
        <a:lstStyle/>
        <a:p>
          <a:r>
            <a:rPr lang="en-US" dirty="0">
              <a:sym typeface="Arial"/>
            </a:rPr>
            <a:t>3. Understand a health issue</a:t>
          </a:r>
          <a:endParaRPr lang="en-US" altLang="en-US" dirty="0"/>
        </a:p>
      </dgm:t>
    </dgm:pt>
    <dgm:pt modelId="{D3AD2544-0C89-40FA-87CF-459F0AADBE16}" type="parTrans" cxnId="{B7D814E2-061D-4252-BE82-6A628E5EB710}">
      <dgm:prSet/>
      <dgm:spPr/>
      <dgm:t>
        <a:bodyPr/>
        <a:lstStyle/>
        <a:p>
          <a:endParaRPr lang="en-US"/>
        </a:p>
      </dgm:t>
    </dgm:pt>
    <dgm:pt modelId="{13224EBE-551A-4392-A1B4-60C5EAD399BA}" type="sibTrans" cxnId="{B7D814E2-061D-4252-BE82-6A628E5EB710}">
      <dgm:prSet/>
      <dgm:spPr/>
      <dgm:t>
        <a:bodyPr/>
        <a:lstStyle/>
        <a:p>
          <a:endParaRPr lang="en-US"/>
        </a:p>
      </dgm:t>
    </dgm:pt>
    <dgm:pt modelId="{1379D23A-8108-41A2-89F7-1BEE77EA1125}">
      <dgm:prSet/>
      <dgm:spPr/>
      <dgm:t>
        <a:bodyPr/>
        <a:lstStyle/>
        <a:p>
          <a:r>
            <a:rPr lang="en-US" dirty="0">
              <a:sym typeface="Arial"/>
            </a:rPr>
            <a:t>4. Monitor outbreaks</a:t>
          </a:r>
          <a:endParaRPr lang="en-US" altLang="en-US" dirty="0"/>
        </a:p>
      </dgm:t>
    </dgm:pt>
    <dgm:pt modelId="{4B49DFCD-925B-4FEF-8106-F5779C5F5A48}" type="parTrans" cxnId="{48B6D109-5FDB-43E7-8205-76AEC6A44000}">
      <dgm:prSet/>
      <dgm:spPr/>
      <dgm:t>
        <a:bodyPr/>
        <a:lstStyle/>
        <a:p>
          <a:endParaRPr lang="en-US"/>
        </a:p>
      </dgm:t>
    </dgm:pt>
    <dgm:pt modelId="{3648BD4E-DCF7-4530-83DB-5B780464C5F2}" type="sibTrans" cxnId="{48B6D109-5FDB-43E7-8205-76AEC6A44000}">
      <dgm:prSet/>
      <dgm:spPr/>
      <dgm:t>
        <a:bodyPr/>
        <a:lstStyle/>
        <a:p>
          <a:endParaRPr lang="en-US"/>
        </a:p>
      </dgm:t>
    </dgm:pt>
    <dgm:pt modelId="{08FA1C3B-726C-4AA4-87AD-5C2B355D5F62}">
      <dgm:prSet/>
      <dgm:spPr/>
      <dgm:t>
        <a:bodyPr/>
        <a:lstStyle/>
        <a:p>
          <a:r>
            <a:rPr lang="en-US" dirty="0">
              <a:sym typeface="Arial"/>
            </a:rPr>
            <a:t>6. Track resources</a:t>
          </a:r>
          <a:endParaRPr lang="en-US" altLang="en-US" dirty="0"/>
        </a:p>
      </dgm:t>
    </dgm:pt>
    <dgm:pt modelId="{470E3F20-13BA-4035-B663-9ED1F6496890}" type="parTrans" cxnId="{F4F55B40-8051-411D-AD64-38589DBED103}">
      <dgm:prSet/>
      <dgm:spPr/>
      <dgm:t>
        <a:bodyPr/>
        <a:lstStyle/>
        <a:p>
          <a:endParaRPr lang="en-US"/>
        </a:p>
      </dgm:t>
    </dgm:pt>
    <dgm:pt modelId="{0A3A1D3A-336E-442B-A63D-E92D03D24B2C}" type="sibTrans" cxnId="{F4F55B40-8051-411D-AD64-38589DBED103}">
      <dgm:prSet/>
      <dgm:spPr/>
      <dgm:t>
        <a:bodyPr/>
        <a:lstStyle/>
        <a:p>
          <a:endParaRPr lang="en-US"/>
        </a:p>
      </dgm:t>
    </dgm:pt>
    <dgm:pt modelId="{3C75FEBC-8A29-4CFE-AD34-880CCA299211}" type="pres">
      <dgm:prSet presAssocID="{9DA84A59-8130-4679-8693-113B3D636AB8}" presName="diagram" presStyleCnt="0">
        <dgm:presLayoutVars>
          <dgm:dir/>
          <dgm:resizeHandles val="exact"/>
        </dgm:presLayoutVars>
      </dgm:prSet>
      <dgm:spPr/>
    </dgm:pt>
    <dgm:pt modelId="{A23BB245-AD1E-413C-B9FB-16798858E330}" type="pres">
      <dgm:prSet presAssocID="{185D96F8-05FF-4451-85AA-1F57A9B8ED72}" presName="node" presStyleLbl="node1" presStyleIdx="0" presStyleCnt="5">
        <dgm:presLayoutVars>
          <dgm:bulletEnabled val="1"/>
        </dgm:presLayoutVars>
      </dgm:prSet>
      <dgm:spPr/>
    </dgm:pt>
    <dgm:pt modelId="{1650B0EB-3564-46A6-87E6-B70C902FDB59}" type="pres">
      <dgm:prSet presAssocID="{F25CCEFF-E6C2-4FAC-9CFD-3F0DCD3ADE0E}" presName="sibTrans" presStyleCnt="0"/>
      <dgm:spPr/>
    </dgm:pt>
    <dgm:pt modelId="{9C4CBF8F-03A4-4A39-9974-B7D50CD01E33}" type="pres">
      <dgm:prSet presAssocID="{5B0BA2E3-84F8-4F58-B54F-4431BDA79C53}" presName="node" presStyleLbl="node1" presStyleIdx="1" presStyleCnt="5">
        <dgm:presLayoutVars>
          <dgm:bulletEnabled val="1"/>
        </dgm:presLayoutVars>
      </dgm:prSet>
      <dgm:spPr/>
    </dgm:pt>
    <dgm:pt modelId="{F278B51B-ABC9-4783-B8E1-AAF22DC474DD}" type="pres">
      <dgm:prSet presAssocID="{74095F0C-0A05-4C5F-B03A-E2D5123E9A54}" presName="sibTrans" presStyleCnt="0"/>
      <dgm:spPr/>
    </dgm:pt>
    <dgm:pt modelId="{778F44AC-C5E0-4147-8C0C-9FFA1B3D5C96}" type="pres">
      <dgm:prSet presAssocID="{8B548C8F-8B7E-47C7-B5D4-4B1F52EF3648}" presName="node" presStyleLbl="node1" presStyleIdx="2" presStyleCnt="5">
        <dgm:presLayoutVars>
          <dgm:bulletEnabled val="1"/>
        </dgm:presLayoutVars>
      </dgm:prSet>
      <dgm:spPr/>
    </dgm:pt>
    <dgm:pt modelId="{B6C5B360-6847-4A0E-8091-E02AA628F024}" type="pres">
      <dgm:prSet presAssocID="{13224EBE-551A-4392-A1B4-60C5EAD399BA}" presName="sibTrans" presStyleCnt="0"/>
      <dgm:spPr/>
    </dgm:pt>
    <dgm:pt modelId="{423D6D1D-FE36-4D26-9EB6-DEB9F3642FB0}" type="pres">
      <dgm:prSet presAssocID="{1379D23A-8108-41A2-89F7-1BEE77EA1125}" presName="node" presStyleLbl="node1" presStyleIdx="3" presStyleCnt="5">
        <dgm:presLayoutVars>
          <dgm:bulletEnabled val="1"/>
        </dgm:presLayoutVars>
      </dgm:prSet>
      <dgm:spPr/>
    </dgm:pt>
    <dgm:pt modelId="{434E1C5C-5964-47AC-8AC2-5980DC4FA534}" type="pres">
      <dgm:prSet presAssocID="{3648BD4E-DCF7-4530-83DB-5B780464C5F2}" presName="sibTrans" presStyleCnt="0"/>
      <dgm:spPr/>
    </dgm:pt>
    <dgm:pt modelId="{AC0FE802-948C-471B-9165-88C5847BBD9E}" type="pres">
      <dgm:prSet presAssocID="{08FA1C3B-726C-4AA4-87AD-5C2B355D5F62}" presName="node" presStyleLbl="node1" presStyleIdx="4" presStyleCnt="5">
        <dgm:presLayoutVars>
          <dgm:bulletEnabled val="1"/>
        </dgm:presLayoutVars>
      </dgm:prSet>
      <dgm:spPr/>
    </dgm:pt>
  </dgm:ptLst>
  <dgm:cxnLst>
    <dgm:cxn modelId="{48B6D109-5FDB-43E7-8205-76AEC6A44000}" srcId="{9DA84A59-8130-4679-8693-113B3D636AB8}" destId="{1379D23A-8108-41A2-89F7-1BEE77EA1125}" srcOrd="3" destOrd="0" parTransId="{4B49DFCD-925B-4FEF-8106-F5779C5F5A48}" sibTransId="{3648BD4E-DCF7-4530-83DB-5B780464C5F2}"/>
    <dgm:cxn modelId="{F4F55B40-8051-411D-AD64-38589DBED103}" srcId="{9DA84A59-8130-4679-8693-113B3D636AB8}" destId="{08FA1C3B-726C-4AA4-87AD-5C2B355D5F62}" srcOrd="4" destOrd="0" parTransId="{470E3F20-13BA-4035-B663-9ED1F6496890}" sibTransId="{0A3A1D3A-336E-442B-A63D-E92D03D24B2C}"/>
    <dgm:cxn modelId="{C5495984-5E22-444F-94BD-D997349859D0}" type="presOf" srcId="{8B548C8F-8B7E-47C7-B5D4-4B1F52EF3648}" destId="{778F44AC-C5E0-4147-8C0C-9FFA1B3D5C96}" srcOrd="0" destOrd="0" presId="urn:microsoft.com/office/officeart/2005/8/layout/default"/>
    <dgm:cxn modelId="{5A942E8F-192F-439A-A3F4-04677BD8959F}" type="presOf" srcId="{9DA84A59-8130-4679-8693-113B3D636AB8}" destId="{3C75FEBC-8A29-4CFE-AD34-880CCA299211}" srcOrd="0" destOrd="0" presId="urn:microsoft.com/office/officeart/2005/8/layout/default"/>
    <dgm:cxn modelId="{EA9E0B95-BE87-4B19-8E38-2C8E80CB50AA}" type="presOf" srcId="{5B0BA2E3-84F8-4F58-B54F-4431BDA79C53}" destId="{9C4CBF8F-03A4-4A39-9974-B7D50CD01E33}" srcOrd="0" destOrd="0" presId="urn:microsoft.com/office/officeart/2005/8/layout/default"/>
    <dgm:cxn modelId="{A152B4B7-5A21-4A7F-9FC7-6DF2F7C6ECFB}" srcId="{9DA84A59-8130-4679-8693-113B3D636AB8}" destId="{5B0BA2E3-84F8-4F58-B54F-4431BDA79C53}" srcOrd="1" destOrd="0" parTransId="{7BD869F7-FC44-477D-9696-F23DD92DCD52}" sibTransId="{74095F0C-0A05-4C5F-B03A-E2D5123E9A54}"/>
    <dgm:cxn modelId="{A46780DC-3F7B-4F05-8B10-CC5F7EF41927}" srcId="{9DA84A59-8130-4679-8693-113B3D636AB8}" destId="{185D96F8-05FF-4451-85AA-1F57A9B8ED72}" srcOrd="0" destOrd="0" parTransId="{FC41C746-C34C-46D9-8608-26665A39DC2C}" sibTransId="{F25CCEFF-E6C2-4FAC-9CFD-3F0DCD3ADE0E}"/>
    <dgm:cxn modelId="{B7D814E2-061D-4252-BE82-6A628E5EB710}" srcId="{9DA84A59-8130-4679-8693-113B3D636AB8}" destId="{8B548C8F-8B7E-47C7-B5D4-4B1F52EF3648}" srcOrd="2" destOrd="0" parTransId="{D3AD2544-0C89-40FA-87CF-459F0AADBE16}" sibTransId="{13224EBE-551A-4392-A1B4-60C5EAD399BA}"/>
    <dgm:cxn modelId="{1B3BBBE5-4936-472F-95CC-EC3BCD1396BA}" type="presOf" srcId="{1379D23A-8108-41A2-89F7-1BEE77EA1125}" destId="{423D6D1D-FE36-4D26-9EB6-DEB9F3642FB0}" srcOrd="0" destOrd="0" presId="urn:microsoft.com/office/officeart/2005/8/layout/default"/>
    <dgm:cxn modelId="{6D81A2EA-326D-45A7-A05A-5CF81A8561AA}" type="presOf" srcId="{185D96F8-05FF-4451-85AA-1F57A9B8ED72}" destId="{A23BB245-AD1E-413C-B9FB-16798858E330}" srcOrd="0" destOrd="0" presId="urn:microsoft.com/office/officeart/2005/8/layout/default"/>
    <dgm:cxn modelId="{B4A03CF3-5F30-49D6-830E-45CE184FFCE1}" type="presOf" srcId="{08FA1C3B-726C-4AA4-87AD-5C2B355D5F62}" destId="{AC0FE802-948C-471B-9165-88C5847BBD9E}" srcOrd="0" destOrd="0" presId="urn:microsoft.com/office/officeart/2005/8/layout/default"/>
    <dgm:cxn modelId="{70A02688-0522-4BB0-99B2-262E4D89550A}" type="presParOf" srcId="{3C75FEBC-8A29-4CFE-AD34-880CCA299211}" destId="{A23BB245-AD1E-413C-B9FB-16798858E330}" srcOrd="0" destOrd="0" presId="urn:microsoft.com/office/officeart/2005/8/layout/default"/>
    <dgm:cxn modelId="{F09E51FF-8930-4F65-A13A-313A217708CE}" type="presParOf" srcId="{3C75FEBC-8A29-4CFE-AD34-880CCA299211}" destId="{1650B0EB-3564-46A6-87E6-B70C902FDB59}" srcOrd="1" destOrd="0" presId="urn:microsoft.com/office/officeart/2005/8/layout/default"/>
    <dgm:cxn modelId="{CD6D5555-8FB5-459F-AB9F-3DE06483FF85}" type="presParOf" srcId="{3C75FEBC-8A29-4CFE-AD34-880CCA299211}" destId="{9C4CBF8F-03A4-4A39-9974-B7D50CD01E33}" srcOrd="2" destOrd="0" presId="urn:microsoft.com/office/officeart/2005/8/layout/default"/>
    <dgm:cxn modelId="{4D6799D2-500F-4881-B71D-F65FA573F5A4}" type="presParOf" srcId="{3C75FEBC-8A29-4CFE-AD34-880CCA299211}" destId="{F278B51B-ABC9-4783-B8E1-AAF22DC474DD}" srcOrd="3" destOrd="0" presId="urn:microsoft.com/office/officeart/2005/8/layout/default"/>
    <dgm:cxn modelId="{6ECDD6EB-6568-485B-9C52-734F455A68B7}" type="presParOf" srcId="{3C75FEBC-8A29-4CFE-AD34-880CCA299211}" destId="{778F44AC-C5E0-4147-8C0C-9FFA1B3D5C96}" srcOrd="4" destOrd="0" presId="urn:microsoft.com/office/officeart/2005/8/layout/default"/>
    <dgm:cxn modelId="{01FD9B33-101F-4D7D-B3BA-CA6E4A5D301D}" type="presParOf" srcId="{3C75FEBC-8A29-4CFE-AD34-880CCA299211}" destId="{B6C5B360-6847-4A0E-8091-E02AA628F024}" srcOrd="5" destOrd="0" presId="urn:microsoft.com/office/officeart/2005/8/layout/default"/>
    <dgm:cxn modelId="{22CFAE2C-32BB-4A63-8470-904061E0E765}" type="presParOf" srcId="{3C75FEBC-8A29-4CFE-AD34-880CCA299211}" destId="{423D6D1D-FE36-4D26-9EB6-DEB9F3642FB0}" srcOrd="6" destOrd="0" presId="urn:microsoft.com/office/officeart/2005/8/layout/default"/>
    <dgm:cxn modelId="{EAC48669-73CA-45DA-9ABD-A5C7373CF44E}" type="presParOf" srcId="{3C75FEBC-8A29-4CFE-AD34-880CCA299211}" destId="{434E1C5C-5964-47AC-8AC2-5980DC4FA534}" srcOrd="7" destOrd="0" presId="urn:microsoft.com/office/officeart/2005/8/layout/default"/>
    <dgm:cxn modelId="{EE87BBD8-0DB8-4B0D-AF6D-5688DBA90D92}" type="presParOf" srcId="{3C75FEBC-8A29-4CFE-AD34-880CCA299211}" destId="{AC0FE802-948C-471B-9165-88C5847BBD9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3589E-F8CE-409F-BE9B-33BF131C1F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F9EA37-514A-4780-84C0-F10BB2F39876}">
      <dgm:prSet phldrT="[Text]"/>
      <dgm:spPr/>
      <dgm:t>
        <a:bodyPr/>
        <a:lstStyle/>
        <a:p>
          <a:pPr algn="l"/>
          <a:r>
            <a:rPr lang="en-US" b="1" dirty="0">
              <a:solidFill>
                <a:schemeClr val="tx1"/>
              </a:solidFill>
              <a:sym typeface="Calibri"/>
            </a:rPr>
            <a:t>Information from data analysis allows programs to: </a:t>
          </a:r>
          <a:endParaRPr lang="en-US" b="1" dirty="0"/>
        </a:p>
      </dgm:t>
    </dgm:pt>
    <dgm:pt modelId="{319D8FA8-5F28-4EA9-B943-0E7854B7BEFD}" type="parTrans" cxnId="{856F912E-4260-4E1E-BE48-72BD67C9CBDF}">
      <dgm:prSet/>
      <dgm:spPr/>
      <dgm:t>
        <a:bodyPr/>
        <a:lstStyle/>
        <a:p>
          <a:endParaRPr lang="en-US"/>
        </a:p>
      </dgm:t>
    </dgm:pt>
    <dgm:pt modelId="{BA9CFAB5-E144-423A-BD38-15127B9EA13F}" type="sibTrans" cxnId="{856F912E-4260-4E1E-BE48-72BD67C9CBDF}">
      <dgm:prSet/>
      <dgm:spPr/>
      <dgm:t>
        <a:bodyPr/>
        <a:lstStyle/>
        <a:p>
          <a:endParaRPr lang="en-US"/>
        </a:p>
      </dgm:t>
    </dgm:pt>
    <dgm:pt modelId="{4F9A2FB5-C2B6-421A-B16C-33260CA4A61B}">
      <dgm:prSet/>
      <dgm:spPr/>
      <dgm:t>
        <a:bodyPr/>
        <a:lstStyle/>
        <a:p>
          <a:r>
            <a:rPr lang="en-US" dirty="0">
              <a:solidFill>
                <a:schemeClr val="tx1"/>
              </a:solidFill>
              <a:sym typeface="Calibri"/>
            </a:rPr>
            <a:t>Identify unexpected changes</a:t>
          </a:r>
        </a:p>
      </dgm:t>
    </dgm:pt>
    <dgm:pt modelId="{EEAFCDFC-1ED7-4CDC-A032-2E9A05A4F114}" type="parTrans" cxnId="{1D30868C-E20C-40C0-85A1-1088191D9014}">
      <dgm:prSet/>
      <dgm:spPr/>
      <dgm:t>
        <a:bodyPr/>
        <a:lstStyle/>
        <a:p>
          <a:endParaRPr lang="en-US"/>
        </a:p>
      </dgm:t>
    </dgm:pt>
    <dgm:pt modelId="{BF053EC8-327E-4EB7-A176-B1DECF55C4A4}" type="sibTrans" cxnId="{1D30868C-E20C-40C0-85A1-1088191D9014}">
      <dgm:prSet/>
      <dgm:spPr/>
      <dgm:t>
        <a:bodyPr/>
        <a:lstStyle/>
        <a:p>
          <a:endParaRPr lang="en-US"/>
        </a:p>
      </dgm:t>
    </dgm:pt>
    <dgm:pt modelId="{F465FFCA-C92A-4ACD-B1CF-8109D16B4481}">
      <dgm:prSet/>
      <dgm:spPr/>
      <dgm:t>
        <a:bodyPr/>
        <a:lstStyle/>
        <a:p>
          <a:r>
            <a:rPr lang="en-US">
              <a:solidFill>
                <a:schemeClr val="tx1"/>
              </a:solidFill>
              <a:sym typeface="Calibri"/>
            </a:rPr>
            <a:t>Determine potential explanations for unexpected changes</a:t>
          </a:r>
          <a:endParaRPr lang="en-US" dirty="0">
            <a:solidFill>
              <a:schemeClr val="tx1"/>
            </a:solidFill>
            <a:sym typeface="Calibri"/>
          </a:endParaRPr>
        </a:p>
      </dgm:t>
    </dgm:pt>
    <dgm:pt modelId="{D2528BBB-97AA-45C5-8A2A-B2EEAF212F99}" type="parTrans" cxnId="{E968320E-A009-4725-A1AE-21418A38D308}">
      <dgm:prSet/>
      <dgm:spPr/>
      <dgm:t>
        <a:bodyPr/>
        <a:lstStyle/>
        <a:p>
          <a:endParaRPr lang="en-US"/>
        </a:p>
      </dgm:t>
    </dgm:pt>
    <dgm:pt modelId="{7E6DA4D8-E051-446D-9171-61F0E013A025}" type="sibTrans" cxnId="{E968320E-A009-4725-A1AE-21418A38D308}">
      <dgm:prSet/>
      <dgm:spPr/>
      <dgm:t>
        <a:bodyPr/>
        <a:lstStyle/>
        <a:p>
          <a:endParaRPr lang="en-US"/>
        </a:p>
      </dgm:t>
    </dgm:pt>
    <dgm:pt modelId="{3A13FEEF-7A2D-4033-98BE-E54514A03258}">
      <dgm:prSet/>
      <dgm:spPr/>
      <dgm:t>
        <a:bodyPr/>
        <a:lstStyle/>
        <a:p>
          <a:r>
            <a:rPr lang="en-US">
              <a:solidFill>
                <a:schemeClr val="tx1"/>
              </a:solidFill>
              <a:sym typeface="Calibri"/>
            </a:rPr>
            <a:t>Determine if activities are leading to the intended outcome</a:t>
          </a:r>
          <a:endParaRPr lang="en-US" dirty="0">
            <a:solidFill>
              <a:schemeClr val="tx1"/>
            </a:solidFill>
            <a:sym typeface="Calibri"/>
          </a:endParaRPr>
        </a:p>
      </dgm:t>
    </dgm:pt>
    <dgm:pt modelId="{6D259D29-DB5B-4B33-9078-17C7EEDE592E}" type="parTrans" cxnId="{B8AEEFF1-3FE1-486C-A173-DFA21AFF8D24}">
      <dgm:prSet/>
      <dgm:spPr/>
      <dgm:t>
        <a:bodyPr/>
        <a:lstStyle/>
        <a:p>
          <a:endParaRPr lang="en-US"/>
        </a:p>
      </dgm:t>
    </dgm:pt>
    <dgm:pt modelId="{E0F07888-06AC-45C2-B18E-50386182515E}" type="sibTrans" cxnId="{B8AEEFF1-3FE1-486C-A173-DFA21AFF8D24}">
      <dgm:prSet/>
      <dgm:spPr/>
      <dgm:t>
        <a:bodyPr/>
        <a:lstStyle/>
        <a:p>
          <a:endParaRPr lang="en-US"/>
        </a:p>
      </dgm:t>
    </dgm:pt>
    <dgm:pt modelId="{B7883BC4-8598-4EBC-85BD-904942948F21}">
      <dgm:prSet/>
      <dgm:spPr/>
      <dgm:t>
        <a:bodyPr/>
        <a:lstStyle/>
        <a:p>
          <a:pPr algn="l"/>
          <a:r>
            <a:rPr lang="en-US" b="1" dirty="0">
              <a:solidFill>
                <a:schemeClr val="tx1"/>
              </a:solidFill>
              <a:sym typeface="Calibri"/>
            </a:rPr>
            <a:t>Example: Malaria Cases and Deaths in South Africa</a:t>
          </a:r>
        </a:p>
      </dgm:t>
    </dgm:pt>
    <dgm:pt modelId="{73646A06-5CDD-4334-B1B7-3D4928ACBD1A}" type="parTrans" cxnId="{5C4912C7-6AC9-4432-8350-FE50C213F5ED}">
      <dgm:prSet/>
      <dgm:spPr/>
      <dgm:t>
        <a:bodyPr/>
        <a:lstStyle/>
        <a:p>
          <a:endParaRPr lang="en-US"/>
        </a:p>
      </dgm:t>
    </dgm:pt>
    <dgm:pt modelId="{02B89BE7-9EE7-4386-B3AA-128A43AA123B}" type="sibTrans" cxnId="{5C4912C7-6AC9-4432-8350-FE50C213F5ED}">
      <dgm:prSet/>
      <dgm:spPr/>
      <dgm:t>
        <a:bodyPr/>
        <a:lstStyle/>
        <a:p>
          <a:endParaRPr lang="en-US"/>
        </a:p>
      </dgm:t>
    </dgm:pt>
    <dgm:pt modelId="{4AD11424-8923-4407-B8E4-52E69122D6AF}">
      <dgm:prSet/>
      <dgm:spPr/>
      <dgm:t>
        <a:bodyPr/>
        <a:lstStyle/>
        <a:p>
          <a:r>
            <a:rPr lang="en-US">
              <a:solidFill>
                <a:schemeClr val="tx1"/>
              </a:solidFill>
              <a:sym typeface="Calibri"/>
            </a:rPr>
            <a:t>Why did the number of cases between 1998 and 2002 change? </a:t>
          </a:r>
          <a:endParaRPr lang="en-US" dirty="0">
            <a:solidFill>
              <a:schemeClr val="tx1"/>
            </a:solidFill>
            <a:sym typeface="Calibri"/>
          </a:endParaRPr>
        </a:p>
      </dgm:t>
    </dgm:pt>
    <dgm:pt modelId="{339145DD-810C-4B4B-B14F-E9AFB40F08AA}" type="parTrans" cxnId="{60506170-B8CF-4DFE-91F6-B38645FC7AEA}">
      <dgm:prSet/>
      <dgm:spPr/>
      <dgm:t>
        <a:bodyPr/>
        <a:lstStyle/>
        <a:p>
          <a:endParaRPr lang="en-US"/>
        </a:p>
      </dgm:t>
    </dgm:pt>
    <dgm:pt modelId="{193B61F0-8CEF-43B3-96FF-4D4EBDEB57EA}" type="sibTrans" cxnId="{60506170-B8CF-4DFE-91F6-B38645FC7AEA}">
      <dgm:prSet/>
      <dgm:spPr/>
      <dgm:t>
        <a:bodyPr/>
        <a:lstStyle/>
        <a:p>
          <a:endParaRPr lang="en-US"/>
        </a:p>
      </dgm:t>
    </dgm:pt>
    <dgm:pt modelId="{F42538FF-7017-4744-AFFC-82EE94B43FF4}">
      <dgm:prSet/>
      <dgm:spPr/>
      <dgm:t>
        <a:bodyPr/>
        <a:lstStyle/>
        <a:p>
          <a:r>
            <a:rPr lang="en-US">
              <a:solidFill>
                <a:schemeClr val="tx1"/>
              </a:solidFill>
              <a:sym typeface="Calibri"/>
            </a:rPr>
            <a:t>What can the program do if results are different than expected or planned? </a:t>
          </a:r>
          <a:endParaRPr lang="en-US" dirty="0">
            <a:solidFill>
              <a:schemeClr val="tx1"/>
            </a:solidFill>
            <a:sym typeface="Calibri"/>
          </a:endParaRPr>
        </a:p>
      </dgm:t>
    </dgm:pt>
    <dgm:pt modelId="{DF6AAB59-E552-4C62-A9AE-40629E304BEA}" type="parTrans" cxnId="{AFBBC530-A3A3-4B90-9B97-DF115CA6E2A3}">
      <dgm:prSet/>
      <dgm:spPr/>
      <dgm:t>
        <a:bodyPr/>
        <a:lstStyle/>
        <a:p>
          <a:endParaRPr lang="en-US"/>
        </a:p>
      </dgm:t>
    </dgm:pt>
    <dgm:pt modelId="{CF8C0465-3233-4456-85A3-D65DD6F9E94B}" type="sibTrans" cxnId="{AFBBC530-A3A3-4B90-9B97-DF115CA6E2A3}">
      <dgm:prSet/>
      <dgm:spPr/>
      <dgm:t>
        <a:bodyPr/>
        <a:lstStyle/>
        <a:p>
          <a:endParaRPr lang="en-US"/>
        </a:p>
      </dgm:t>
    </dgm:pt>
    <dgm:pt modelId="{8188381E-4C81-41A6-A7B1-EE34017B17B1}" type="pres">
      <dgm:prSet presAssocID="{1923589E-F8CE-409F-BE9B-33BF131C1F16}" presName="Name0" presStyleCnt="0">
        <dgm:presLayoutVars>
          <dgm:dir/>
          <dgm:animLvl val="lvl"/>
          <dgm:resizeHandles val="exact"/>
        </dgm:presLayoutVars>
      </dgm:prSet>
      <dgm:spPr/>
    </dgm:pt>
    <dgm:pt modelId="{7E1B9DBB-3990-472B-927C-DA70477678E1}" type="pres">
      <dgm:prSet presAssocID="{8DF9EA37-514A-4780-84C0-F10BB2F39876}" presName="composite" presStyleCnt="0"/>
      <dgm:spPr/>
    </dgm:pt>
    <dgm:pt modelId="{97240007-67FA-49BF-9F9E-0D755A5E717A}" type="pres">
      <dgm:prSet presAssocID="{8DF9EA37-514A-4780-84C0-F10BB2F39876}" presName="parTx" presStyleLbl="alignNode1" presStyleIdx="0" presStyleCnt="2">
        <dgm:presLayoutVars>
          <dgm:chMax val="0"/>
          <dgm:chPref val="0"/>
          <dgm:bulletEnabled val="1"/>
        </dgm:presLayoutVars>
      </dgm:prSet>
      <dgm:spPr/>
    </dgm:pt>
    <dgm:pt modelId="{195FBF17-D3EB-48EB-AACC-77928B9AA44C}" type="pres">
      <dgm:prSet presAssocID="{8DF9EA37-514A-4780-84C0-F10BB2F39876}" presName="desTx" presStyleLbl="alignAccFollowNode1" presStyleIdx="0" presStyleCnt="2">
        <dgm:presLayoutVars>
          <dgm:bulletEnabled val="1"/>
        </dgm:presLayoutVars>
      </dgm:prSet>
      <dgm:spPr/>
    </dgm:pt>
    <dgm:pt modelId="{88802BA9-3FC8-40D4-84EE-C434D561DBE4}" type="pres">
      <dgm:prSet presAssocID="{BA9CFAB5-E144-423A-BD38-15127B9EA13F}" presName="space" presStyleCnt="0"/>
      <dgm:spPr/>
    </dgm:pt>
    <dgm:pt modelId="{7F287D9A-80E8-4D81-8A2C-8F931769A053}" type="pres">
      <dgm:prSet presAssocID="{B7883BC4-8598-4EBC-85BD-904942948F21}" presName="composite" presStyleCnt="0"/>
      <dgm:spPr/>
    </dgm:pt>
    <dgm:pt modelId="{2F7CD0EC-1406-4D83-9E1E-B053954ED7E7}" type="pres">
      <dgm:prSet presAssocID="{B7883BC4-8598-4EBC-85BD-904942948F21}" presName="parTx" presStyleLbl="alignNode1" presStyleIdx="1" presStyleCnt="2">
        <dgm:presLayoutVars>
          <dgm:chMax val="0"/>
          <dgm:chPref val="0"/>
          <dgm:bulletEnabled val="1"/>
        </dgm:presLayoutVars>
      </dgm:prSet>
      <dgm:spPr/>
    </dgm:pt>
    <dgm:pt modelId="{1DB7D95E-3146-4EC4-B8BF-5EF816DF99AF}" type="pres">
      <dgm:prSet presAssocID="{B7883BC4-8598-4EBC-85BD-904942948F21}" presName="desTx" presStyleLbl="alignAccFollowNode1" presStyleIdx="1" presStyleCnt="2">
        <dgm:presLayoutVars>
          <dgm:bulletEnabled val="1"/>
        </dgm:presLayoutVars>
      </dgm:prSet>
      <dgm:spPr/>
    </dgm:pt>
  </dgm:ptLst>
  <dgm:cxnLst>
    <dgm:cxn modelId="{E968320E-A009-4725-A1AE-21418A38D308}" srcId="{8DF9EA37-514A-4780-84C0-F10BB2F39876}" destId="{F465FFCA-C92A-4ACD-B1CF-8109D16B4481}" srcOrd="1" destOrd="0" parTransId="{D2528BBB-97AA-45C5-8A2A-B2EEAF212F99}" sibTransId="{7E6DA4D8-E051-446D-9171-61F0E013A025}"/>
    <dgm:cxn modelId="{856F912E-4260-4E1E-BE48-72BD67C9CBDF}" srcId="{1923589E-F8CE-409F-BE9B-33BF131C1F16}" destId="{8DF9EA37-514A-4780-84C0-F10BB2F39876}" srcOrd="0" destOrd="0" parTransId="{319D8FA8-5F28-4EA9-B943-0E7854B7BEFD}" sibTransId="{BA9CFAB5-E144-423A-BD38-15127B9EA13F}"/>
    <dgm:cxn modelId="{AFBBC530-A3A3-4B90-9B97-DF115CA6E2A3}" srcId="{B7883BC4-8598-4EBC-85BD-904942948F21}" destId="{F42538FF-7017-4744-AFFC-82EE94B43FF4}" srcOrd="1" destOrd="0" parTransId="{DF6AAB59-E552-4C62-A9AE-40629E304BEA}" sibTransId="{CF8C0465-3233-4456-85A3-D65DD6F9E94B}"/>
    <dgm:cxn modelId="{B0D2F233-97F3-4E4E-953B-1423605A2D9E}" type="presOf" srcId="{3A13FEEF-7A2D-4033-98BE-E54514A03258}" destId="{195FBF17-D3EB-48EB-AACC-77928B9AA44C}" srcOrd="0" destOrd="2" presId="urn:microsoft.com/office/officeart/2005/8/layout/hList1"/>
    <dgm:cxn modelId="{37C60567-35FA-4379-8314-BCCD18B16279}" type="presOf" srcId="{8DF9EA37-514A-4780-84C0-F10BB2F39876}" destId="{97240007-67FA-49BF-9F9E-0D755A5E717A}" srcOrd="0" destOrd="0" presId="urn:microsoft.com/office/officeart/2005/8/layout/hList1"/>
    <dgm:cxn modelId="{5737CF68-9E8D-43F0-BB30-1D8978028623}" type="presOf" srcId="{4AD11424-8923-4407-B8E4-52E69122D6AF}" destId="{1DB7D95E-3146-4EC4-B8BF-5EF816DF99AF}" srcOrd="0" destOrd="0" presId="urn:microsoft.com/office/officeart/2005/8/layout/hList1"/>
    <dgm:cxn modelId="{9374B369-2BC2-4EB9-8FB2-3A15B9FB7905}" type="presOf" srcId="{F42538FF-7017-4744-AFFC-82EE94B43FF4}" destId="{1DB7D95E-3146-4EC4-B8BF-5EF816DF99AF}" srcOrd="0" destOrd="1" presId="urn:microsoft.com/office/officeart/2005/8/layout/hList1"/>
    <dgm:cxn modelId="{60506170-B8CF-4DFE-91F6-B38645FC7AEA}" srcId="{B7883BC4-8598-4EBC-85BD-904942948F21}" destId="{4AD11424-8923-4407-B8E4-52E69122D6AF}" srcOrd="0" destOrd="0" parTransId="{339145DD-810C-4B4B-B14F-E9AFB40F08AA}" sibTransId="{193B61F0-8CEF-43B3-96FF-4D4EBDEB57EA}"/>
    <dgm:cxn modelId="{4688D275-4FE4-40DF-B030-27A251128EE6}" type="presOf" srcId="{1923589E-F8CE-409F-BE9B-33BF131C1F16}" destId="{8188381E-4C81-41A6-A7B1-EE34017B17B1}" srcOrd="0" destOrd="0" presId="urn:microsoft.com/office/officeart/2005/8/layout/hList1"/>
    <dgm:cxn modelId="{DA1F927B-4E58-4DCB-BC07-58AF55444CA3}" type="presOf" srcId="{4F9A2FB5-C2B6-421A-B16C-33260CA4A61B}" destId="{195FBF17-D3EB-48EB-AACC-77928B9AA44C}" srcOrd="0" destOrd="0" presId="urn:microsoft.com/office/officeart/2005/8/layout/hList1"/>
    <dgm:cxn modelId="{1D30868C-E20C-40C0-85A1-1088191D9014}" srcId="{8DF9EA37-514A-4780-84C0-F10BB2F39876}" destId="{4F9A2FB5-C2B6-421A-B16C-33260CA4A61B}" srcOrd="0" destOrd="0" parTransId="{EEAFCDFC-1ED7-4CDC-A032-2E9A05A4F114}" sibTransId="{BF053EC8-327E-4EB7-A176-B1DECF55C4A4}"/>
    <dgm:cxn modelId="{0E79598D-1768-4912-B4E4-19444C0601B7}" type="presOf" srcId="{B7883BC4-8598-4EBC-85BD-904942948F21}" destId="{2F7CD0EC-1406-4D83-9E1E-B053954ED7E7}" srcOrd="0" destOrd="0" presId="urn:microsoft.com/office/officeart/2005/8/layout/hList1"/>
    <dgm:cxn modelId="{5C4912C7-6AC9-4432-8350-FE50C213F5ED}" srcId="{1923589E-F8CE-409F-BE9B-33BF131C1F16}" destId="{B7883BC4-8598-4EBC-85BD-904942948F21}" srcOrd="1" destOrd="0" parTransId="{73646A06-5CDD-4334-B1B7-3D4928ACBD1A}" sibTransId="{02B89BE7-9EE7-4386-B3AA-128A43AA123B}"/>
    <dgm:cxn modelId="{20A8E6EC-9056-4FCF-BB8B-CB06E060F66A}" type="presOf" srcId="{F465FFCA-C92A-4ACD-B1CF-8109D16B4481}" destId="{195FBF17-D3EB-48EB-AACC-77928B9AA44C}" srcOrd="0" destOrd="1" presId="urn:microsoft.com/office/officeart/2005/8/layout/hList1"/>
    <dgm:cxn modelId="{B8AEEFF1-3FE1-486C-A173-DFA21AFF8D24}" srcId="{8DF9EA37-514A-4780-84C0-F10BB2F39876}" destId="{3A13FEEF-7A2D-4033-98BE-E54514A03258}" srcOrd="2" destOrd="0" parTransId="{6D259D29-DB5B-4B33-9078-17C7EEDE592E}" sibTransId="{E0F07888-06AC-45C2-B18E-50386182515E}"/>
    <dgm:cxn modelId="{D96F9009-52A0-439C-9866-56EA0BCE0227}" type="presParOf" srcId="{8188381E-4C81-41A6-A7B1-EE34017B17B1}" destId="{7E1B9DBB-3990-472B-927C-DA70477678E1}" srcOrd="0" destOrd="0" presId="urn:microsoft.com/office/officeart/2005/8/layout/hList1"/>
    <dgm:cxn modelId="{AF519556-2665-491F-85B4-7C31750B259A}" type="presParOf" srcId="{7E1B9DBB-3990-472B-927C-DA70477678E1}" destId="{97240007-67FA-49BF-9F9E-0D755A5E717A}" srcOrd="0" destOrd="0" presId="urn:microsoft.com/office/officeart/2005/8/layout/hList1"/>
    <dgm:cxn modelId="{613E1B88-0877-472B-937F-D9D8CA83A895}" type="presParOf" srcId="{7E1B9DBB-3990-472B-927C-DA70477678E1}" destId="{195FBF17-D3EB-48EB-AACC-77928B9AA44C}" srcOrd="1" destOrd="0" presId="urn:microsoft.com/office/officeart/2005/8/layout/hList1"/>
    <dgm:cxn modelId="{0686B323-6362-49D4-A24B-A223118E9630}" type="presParOf" srcId="{8188381E-4C81-41A6-A7B1-EE34017B17B1}" destId="{88802BA9-3FC8-40D4-84EE-C434D561DBE4}" srcOrd="1" destOrd="0" presId="urn:microsoft.com/office/officeart/2005/8/layout/hList1"/>
    <dgm:cxn modelId="{E420DC5B-9549-4575-B936-BA19A9017D2E}" type="presParOf" srcId="{8188381E-4C81-41A6-A7B1-EE34017B17B1}" destId="{7F287D9A-80E8-4D81-8A2C-8F931769A053}" srcOrd="2" destOrd="0" presId="urn:microsoft.com/office/officeart/2005/8/layout/hList1"/>
    <dgm:cxn modelId="{79AE3EC6-0501-4578-88AB-E3C9D61A6D87}" type="presParOf" srcId="{7F287D9A-80E8-4D81-8A2C-8F931769A053}" destId="{2F7CD0EC-1406-4D83-9E1E-B053954ED7E7}" srcOrd="0" destOrd="0" presId="urn:microsoft.com/office/officeart/2005/8/layout/hList1"/>
    <dgm:cxn modelId="{756BA26D-1851-4130-B383-274E03DDF7B3}" type="presParOf" srcId="{7F287D9A-80E8-4D81-8A2C-8F931769A053}" destId="{1DB7D95E-3146-4EC4-B8BF-5EF816DF99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F7B9-7CD2-4032-8494-2E8396139801}">
      <dsp:nvSpPr>
        <dsp:cNvPr id="0" name=""/>
        <dsp:cNvSpPr/>
      </dsp:nvSpPr>
      <dsp:spPr>
        <a:xfrm>
          <a:off x="80" y="792134"/>
          <a:ext cx="1784243" cy="303345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228600" algn="ctr" defTabSz="1066800">
            <a:lnSpc>
              <a:spcPct val="90000"/>
            </a:lnSpc>
            <a:spcBef>
              <a:spcPct val="0"/>
            </a:spcBef>
            <a:spcAft>
              <a:spcPts val="0"/>
            </a:spcAft>
            <a:buFontTx/>
            <a:buNone/>
          </a:pPr>
          <a:r>
            <a:rPr lang="en-US" sz="2400" kern="1200" dirty="0">
              <a:latin typeface="+mn-lt"/>
            </a:rPr>
            <a:t># of people who attend HT services </a:t>
          </a:r>
          <a:endParaRPr lang="en-US" sz="2000" kern="1200" dirty="0">
            <a:latin typeface="Open Sans" panose="020B0606030504020204"/>
          </a:endParaRPr>
        </a:p>
      </dsp:txBody>
      <dsp:txXfrm>
        <a:off x="52339" y="844393"/>
        <a:ext cx="1679725" cy="2278908"/>
      </dsp:txXfrm>
    </dsp:sp>
    <dsp:sp modelId="{D8DE8637-EC57-474A-80AB-2949FC3802BA}">
      <dsp:nvSpPr>
        <dsp:cNvPr id="0" name=""/>
        <dsp:cNvSpPr/>
      </dsp:nvSpPr>
      <dsp:spPr>
        <a:xfrm>
          <a:off x="1" y="1449772"/>
          <a:ext cx="2542280" cy="3167950"/>
        </a:xfrm>
        <a:prstGeom prst="leftCircularArrow">
          <a:avLst>
            <a:gd name="adj1" fmla="val 2377"/>
            <a:gd name="adj2" fmla="val 287298"/>
            <a:gd name="adj3" fmla="val 1781282"/>
            <a:gd name="adj4" fmla="val 8742963"/>
            <a:gd name="adj5" fmla="val 277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F8B22-E759-4D3B-BDCF-3B475B9ED6BB}">
      <dsp:nvSpPr>
        <dsp:cNvPr id="0" name=""/>
        <dsp:cNvSpPr/>
      </dsp:nvSpPr>
      <dsp:spPr>
        <a:xfrm>
          <a:off x="0" y="2922911"/>
          <a:ext cx="1814488" cy="630697"/>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Data</a:t>
          </a:r>
        </a:p>
      </dsp:txBody>
      <dsp:txXfrm>
        <a:off x="18472" y="2941383"/>
        <a:ext cx="1777544" cy="593753"/>
      </dsp:txXfrm>
    </dsp:sp>
    <dsp:sp modelId="{A0943D6C-AC48-4D1E-A14A-7A3FD83F7AAF}">
      <dsp:nvSpPr>
        <dsp:cNvPr id="0" name=""/>
        <dsp:cNvSpPr/>
      </dsp:nvSpPr>
      <dsp:spPr>
        <a:xfrm>
          <a:off x="2455449" y="892646"/>
          <a:ext cx="2884943" cy="277353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1" indent="-114300" algn="ctr" defTabSz="622300">
            <a:lnSpc>
              <a:spcPct val="90000"/>
            </a:lnSpc>
            <a:spcBef>
              <a:spcPct val="0"/>
            </a:spcBef>
            <a:spcAft>
              <a:spcPts val="0"/>
            </a:spcAft>
            <a:buFontTx/>
            <a:buNone/>
          </a:pPr>
          <a:r>
            <a:rPr lang="en-US" sz="2400" kern="1200" dirty="0">
              <a:latin typeface="+mn-lt"/>
              <a:ea typeface="+mn-ea"/>
              <a:cs typeface="+mn-cs"/>
            </a:rPr>
            <a:t>Comparing # of people who attend HTC during 2-week period around World AIDS Day vs. regular HTC attendance</a:t>
          </a:r>
        </a:p>
      </dsp:txBody>
      <dsp:txXfrm>
        <a:off x="2519276" y="1550801"/>
        <a:ext cx="2757289" cy="2051550"/>
      </dsp:txXfrm>
    </dsp:sp>
    <dsp:sp modelId="{1EBC278C-6781-49E9-AE26-880804CE4805}">
      <dsp:nvSpPr>
        <dsp:cNvPr id="0" name=""/>
        <dsp:cNvSpPr/>
      </dsp:nvSpPr>
      <dsp:spPr>
        <a:xfrm>
          <a:off x="3338320" y="-62976"/>
          <a:ext cx="3408914" cy="3408914"/>
        </a:xfrm>
        <a:prstGeom prst="circularArrow">
          <a:avLst>
            <a:gd name="adj1" fmla="val 2209"/>
            <a:gd name="adj2" fmla="val 265958"/>
            <a:gd name="adj3" fmla="val 20509586"/>
            <a:gd name="adj4" fmla="val 13526565"/>
            <a:gd name="adj5" fmla="val 2577"/>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86C94-F9D2-42FF-805A-F9A22DC5737F}">
      <dsp:nvSpPr>
        <dsp:cNvPr id="0" name=""/>
        <dsp:cNvSpPr/>
      </dsp:nvSpPr>
      <dsp:spPr>
        <a:xfrm>
          <a:off x="2880616" y="485105"/>
          <a:ext cx="2047042" cy="696807"/>
        </a:xfrm>
        <a:prstGeom prst="roundRect">
          <a:avLst>
            <a:gd name="adj" fmla="val 10000"/>
          </a:avLst>
        </a:prstGeom>
        <a:solidFill>
          <a:srgbClr val="E69E5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Information</a:t>
          </a:r>
        </a:p>
      </dsp:txBody>
      <dsp:txXfrm>
        <a:off x="2901025" y="505514"/>
        <a:ext cx="2006224" cy="655989"/>
      </dsp:txXfrm>
    </dsp:sp>
    <dsp:sp modelId="{9E80C529-0390-4294-A3E0-3E6B4314E52D}">
      <dsp:nvSpPr>
        <dsp:cNvPr id="0" name=""/>
        <dsp:cNvSpPr/>
      </dsp:nvSpPr>
      <dsp:spPr>
        <a:xfrm>
          <a:off x="5699021" y="1336608"/>
          <a:ext cx="2217029" cy="194790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228600" algn="ctr" defTabSz="1066800">
            <a:lnSpc>
              <a:spcPct val="90000"/>
            </a:lnSpc>
            <a:spcBef>
              <a:spcPct val="0"/>
            </a:spcBef>
            <a:spcAft>
              <a:spcPts val="0"/>
            </a:spcAft>
            <a:buFontTx/>
            <a:buNone/>
          </a:pPr>
          <a:r>
            <a:rPr lang="en-US" sz="2400" kern="1200" dirty="0">
              <a:latin typeface="+mn-lt"/>
            </a:rPr>
            <a:t>Comparing this over a number of years</a:t>
          </a:r>
        </a:p>
      </dsp:txBody>
      <dsp:txXfrm>
        <a:off x="5743848" y="1381435"/>
        <a:ext cx="2127375" cy="1440842"/>
      </dsp:txXfrm>
    </dsp:sp>
    <dsp:sp modelId="{1D58101B-2B53-4529-B5E2-BE7E41111A07}">
      <dsp:nvSpPr>
        <dsp:cNvPr id="0" name=""/>
        <dsp:cNvSpPr/>
      </dsp:nvSpPr>
      <dsp:spPr>
        <a:xfrm>
          <a:off x="6018991" y="1572635"/>
          <a:ext cx="2370694" cy="2970832"/>
        </a:xfrm>
        <a:prstGeom prst="leftCircularArrow">
          <a:avLst>
            <a:gd name="adj1" fmla="val 2535"/>
            <a:gd name="adj2" fmla="val 307481"/>
            <a:gd name="adj3" fmla="val 1956605"/>
            <a:gd name="adj4" fmla="val 8898102"/>
            <a:gd name="adj5" fmla="val 2958"/>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C7C8D-FF94-4A2E-9BC2-179D80746190}">
      <dsp:nvSpPr>
        <dsp:cNvPr id="0" name=""/>
        <dsp:cNvSpPr/>
      </dsp:nvSpPr>
      <dsp:spPr>
        <a:xfrm>
          <a:off x="6032064" y="2985581"/>
          <a:ext cx="1585994" cy="630697"/>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Evidence</a:t>
          </a:r>
        </a:p>
      </dsp:txBody>
      <dsp:txXfrm>
        <a:off x="6050536" y="3004053"/>
        <a:ext cx="1549050" cy="593753"/>
      </dsp:txXfrm>
    </dsp:sp>
    <dsp:sp modelId="{2E1EB1A7-B8F9-4795-A1DE-DBF414731415}">
      <dsp:nvSpPr>
        <dsp:cNvPr id="0" name=""/>
        <dsp:cNvSpPr/>
      </dsp:nvSpPr>
      <dsp:spPr>
        <a:xfrm>
          <a:off x="8274760" y="746653"/>
          <a:ext cx="2753355" cy="342948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228600" algn="ctr" defTabSz="1066800">
            <a:lnSpc>
              <a:spcPct val="90000"/>
            </a:lnSpc>
            <a:spcBef>
              <a:spcPct val="0"/>
            </a:spcBef>
            <a:spcAft>
              <a:spcPct val="15000"/>
            </a:spcAft>
            <a:buFontTx/>
            <a:buNone/>
          </a:pPr>
          <a:r>
            <a:rPr lang="en-US" sz="2400" kern="1200" dirty="0">
              <a:latin typeface="+mn-lt"/>
            </a:rPr>
            <a:t>Implementing interventions based on evidence; studying the results; developing best practices</a:t>
          </a:r>
        </a:p>
      </dsp:txBody>
      <dsp:txXfrm>
        <a:off x="8353682" y="1560464"/>
        <a:ext cx="2595511" cy="2536748"/>
      </dsp:txXfrm>
    </dsp:sp>
    <dsp:sp modelId="{21A50C5F-715A-4E3B-A3AD-F38B35EDFFE4}">
      <dsp:nvSpPr>
        <dsp:cNvPr id="0" name=""/>
        <dsp:cNvSpPr/>
      </dsp:nvSpPr>
      <dsp:spPr>
        <a:xfrm>
          <a:off x="8677541" y="331830"/>
          <a:ext cx="1966981" cy="752806"/>
        </a:xfrm>
        <a:prstGeom prst="roundRect">
          <a:avLst>
            <a:gd name="adj" fmla="val 10000"/>
          </a:avLst>
        </a:prstGeom>
        <a:solidFill>
          <a:srgbClr val="CC461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Knowledge</a:t>
          </a:r>
          <a:endParaRPr lang="en-US" sz="2700" b="1" kern="1200" dirty="0"/>
        </a:p>
      </dsp:txBody>
      <dsp:txXfrm>
        <a:off x="8699590" y="353879"/>
        <a:ext cx="1922883" cy="708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CCB92-03CE-4080-9C1B-7AC51293B224}">
      <dsp:nvSpPr>
        <dsp:cNvPr id="0" name=""/>
        <dsp:cNvSpPr/>
      </dsp:nvSpPr>
      <dsp:spPr>
        <a:xfrm>
          <a:off x="667212" y="-141628"/>
          <a:ext cx="5074622" cy="5074622"/>
        </a:xfrm>
        <a:prstGeom prst="circularArrow">
          <a:avLst>
            <a:gd name="adj1" fmla="val 5544"/>
            <a:gd name="adj2" fmla="val 330680"/>
            <a:gd name="adj3" fmla="val 13422345"/>
            <a:gd name="adj4" fmla="val 1760511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08BD3-D944-42A4-A72E-386B56EA524E}">
      <dsp:nvSpPr>
        <dsp:cNvPr id="0" name=""/>
        <dsp:cNvSpPr/>
      </dsp:nvSpPr>
      <dsp:spPr>
        <a:xfrm>
          <a:off x="1840384" y="260308"/>
          <a:ext cx="2728278" cy="69067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 Define question</a:t>
          </a:r>
        </a:p>
      </dsp:txBody>
      <dsp:txXfrm>
        <a:off x="1874100" y="294024"/>
        <a:ext cx="2660846" cy="623244"/>
      </dsp:txXfrm>
    </dsp:sp>
    <dsp:sp modelId="{EC0510DA-0DF1-4BE3-8398-41B9AC0BDDEE}">
      <dsp:nvSpPr>
        <dsp:cNvPr id="0" name=""/>
        <dsp:cNvSpPr/>
      </dsp:nvSpPr>
      <dsp:spPr>
        <a:xfrm>
          <a:off x="3952373" y="1272939"/>
          <a:ext cx="2595240" cy="695989"/>
        </a:xfrm>
        <a:prstGeom prst="roundRect">
          <a:avLst/>
        </a:prstGeom>
        <a:solidFill>
          <a:schemeClr val="accent2">
            <a:hueOff val="317965"/>
            <a:satOff val="-7255"/>
            <a:lumOff val="2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 Select</a:t>
          </a:r>
          <a:r>
            <a:rPr lang="en-US" sz="2400" kern="1200" baseline="0" dirty="0"/>
            <a:t> indicators</a:t>
          </a:r>
          <a:endParaRPr lang="en-US" sz="2400" kern="1200" dirty="0"/>
        </a:p>
      </dsp:txBody>
      <dsp:txXfrm>
        <a:off x="3986348" y="1306914"/>
        <a:ext cx="2527290" cy="628039"/>
      </dsp:txXfrm>
    </dsp:sp>
    <dsp:sp modelId="{5FD4A10F-82C7-4E7B-94B5-A45DB532D93C}">
      <dsp:nvSpPr>
        <dsp:cNvPr id="0" name=""/>
        <dsp:cNvSpPr/>
      </dsp:nvSpPr>
      <dsp:spPr>
        <a:xfrm>
          <a:off x="3964214" y="2672260"/>
          <a:ext cx="2748003" cy="665394"/>
        </a:xfrm>
        <a:prstGeom prst="roundRect">
          <a:avLst/>
        </a:prstGeom>
        <a:solidFill>
          <a:schemeClr val="accent2">
            <a:hueOff val="635930"/>
            <a:satOff val="-14509"/>
            <a:lumOff val="5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3. Conduct appropriate analysis</a:t>
          </a:r>
        </a:p>
      </dsp:txBody>
      <dsp:txXfrm>
        <a:off x="3996696" y="2704742"/>
        <a:ext cx="2683039" cy="600430"/>
      </dsp:txXfrm>
    </dsp:sp>
    <dsp:sp modelId="{B20D6A70-F2B2-4429-A8C4-7A5035FA36F4}">
      <dsp:nvSpPr>
        <dsp:cNvPr id="0" name=""/>
        <dsp:cNvSpPr/>
      </dsp:nvSpPr>
      <dsp:spPr>
        <a:xfrm>
          <a:off x="3332512" y="4011805"/>
          <a:ext cx="2479676" cy="669833"/>
        </a:xfrm>
        <a:prstGeom prst="roundRect">
          <a:avLst/>
        </a:prstGeom>
        <a:solidFill>
          <a:schemeClr val="accent2">
            <a:hueOff val="953895"/>
            <a:satOff val="-21764"/>
            <a:lumOff val="8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 Compare to other findings</a:t>
          </a:r>
        </a:p>
      </dsp:txBody>
      <dsp:txXfrm>
        <a:off x="3365211" y="4044504"/>
        <a:ext cx="2414278" cy="604435"/>
      </dsp:txXfrm>
    </dsp:sp>
    <dsp:sp modelId="{A7C7A26C-24C3-43B1-83B9-680CE8AE8427}">
      <dsp:nvSpPr>
        <dsp:cNvPr id="0" name=""/>
        <dsp:cNvSpPr/>
      </dsp:nvSpPr>
      <dsp:spPr>
        <a:xfrm>
          <a:off x="811731" y="4034868"/>
          <a:ext cx="2276994" cy="623732"/>
        </a:xfrm>
        <a:prstGeom prst="roundRect">
          <a:avLst/>
        </a:prstGeom>
        <a:solidFill>
          <a:schemeClr val="accent2">
            <a:hueOff val="1271860"/>
            <a:satOff val="-29019"/>
            <a:lumOff val="10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0" indent="-228600" algn="ctr" defTabSz="1066800">
            <a:lnSpc>
              <a:spcPct val="90000"/>
            </a:lnSpc>
            <a:spcBef>
              <a:spcPct val="0"/>
            </a:spcBef>
            <a:spcAft>
              <a:spcPct val="35000"/>
            </a:spcAft>
            <a:buNone/>
          </a:pPr>
          <a:r>
            <a:rPr lang="en-US" sz="2400" kern="1200" dirty="0"/>
            <a:t>5. Interpret findings</a:t>
          </a:r>
        </a:p>
      </dsp:txBody>
      <dsp:txXfrm>
        <a:off x="842179" y="4065316"/>
        <a:ext cx="2216098" cy="562836"/>
      </dsp:txXfrm>
    </dsp:sp>
    <dsp:sp modelId="{BEF066AD-7E91-423B-9E79-C2B57683655E}">
      <dsp:nvSpPr>
        <dsp:cNvPr id="0" name=""/>
        <dsp:cNvSpPr/>
      </dsp:nvSpPr>
      <dsp:spPr>
        <a:xfrm>
          <a:off x="-112379" y="2657435"/>
          <a:ext cx="2462155" cy="665386"/>
        </a:xfrm>
        <a:prstGeom prst="roundRect">
          <a:avLst/>
        </a:prstGeom>
        <a:solidFill>
          <a:schemeClr val="accent2">
            <a:hueOff val="1589824"/>
            <a:satOff val="-36273"/>
            <a:lumOff val="1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5750" lvl="0" indent="-285750" algn="l" defTabSz="1066800">
            <a:lnSpc>
              <a:spcPct val="90000"/>
            </a:lnSpc>
            <a:spcBef>
              <a:spcPct val="0"/>
            </a:spcBef>
            <a:spcAft>
              <a:spcPct val="35000"/>
            </a:spcAft>
            <a:buNone/>
          </a:pPr>
          <a:r>
            <a:rPr lang="en-US" sz="2400" kern="1200" dirty="0"/>
            <a:t>6. Communicate findings</a:t>
          </a:r>
        </a:p>
      </dsp:txBody>
      <dsp:txXfrm>
        <a:off x="-79898" y="2689916"/>
        <a:ext cx="2397193" cy="600424"/>
      </dsp:txXfrm>
    </dsp:sp>
    <dsp:sp modelId="{104C80AB-F357-456C-B644-B639F8688A23}">
      <dsp:nvSpPr>
        <dsp:cNvPr id="0" name=""/>
        <dsp:cNvSpPr/>
      </dsp:nvSpPr>
      <dsp:spPr>
        <a:xfrm>
          <a:off x="0" y="1241809"/>
          <a:ext cx="2522636" cy="697272"/>
        </a:xfrm>
        <a:prstGeom prst="roundRect">
          <a:avLst/>
        </a:prstGeom>
        <a:solidFill>
          <a:schemeClr val="accent2">
            <a:hueOff val="1907789"/>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 Use findings to inform decisions</a:t>
          </a:r>
        </a:p>
      </dsp:txBody>
      <dsp:txXfrm>
        <a:off x="34038" y="1275847"/>
        <a:ext cx="2454560" cy="629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7B72F-83AD-41CC-BF90-C959C42028D5}">
      <dsp:nvSpPr>
        <dsp:cNvPr id="0" name=""/>
        <dsp:cNvSpPr/>
      </dsp:nvSpPr>
      <dsp:spPr>
        <a:xfrm>
          <a:off x="1178524" y="51255"/>
          <a:ext cx="1590898" cy="1590898"/>
        </a:xfrm>
        <a:prstGeom prst="ellipse">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Data quality</a:t>
          </a:r>
        </a:p>
      </dsp:txBody>
      <dsp:txXfrm>
        <a:off x="1443674" y="316405"/>
        <a:ext cx="1060599" cy="1060599"/>
      </dsp:txXfrm>
    </dsp:sp>
    <dsp:sp modelId="{1541B346-B367-4A97-B079-531B29A91466}">
      <dsp:nvSpPr>
        <dsp:cNvPr id="0" name=""/>
        <dsp:cNvSpPr/>
      </dsp:nvSpPr>
      <dsp:spPr>
        <a:xfrm>
          <a:off x="1098040" y="-47432"/>
          <a:ext cx="1787867" cy="1787867"/>
        </a:xfrm>
        <a:prstGeom prst="circularArrow">
          <a:avLst>
            <a:gd name="adj1" fmla="val 5085"/>
            <a:gd name="adj2" fmla="val 327528"/>
            <a:gd name="adj3" fmla="val 15794673"/>
            <a:gd name="adj4" fmla="val 16277798"/>
            <a:gd name="adj5" fmla="val 5932"/>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4F5B-8B73-4A12-9D6B-A5C7934ED33D}">
      <dsp:nvSpPr>
        <dsp:cNvPr id="0" name=""/>
        <dsp:cNvSpPr/>
      </dsp:nvSpPr>
      <dsp:spPr>
        <a:xfrm>
          <a:off x="3520" y="28168"/>
          <a:ext cx="3432274" cy="979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What is data analysis? </a:t>
          </a:r>
        </a:p>
      </dsp:txBody>
      <dsp:txXfrm>
        <a:off x="3520" y="28168"/>
        <a:ext cx="3432274" cy="979200"/>
      </dsp:txXfrm>
    </dsp:sp>
    <dsp:sp modelId="{B54ED6AD-9493-4F40-B5A1-959EAA904FB7}">
      <dsp:nvSpPr>
        <dsp:cNvPr id="0" name=""/>
        <dsp:cNvSpPr/>
      </dsp:nvSpPr>
      <dsp:spPr>
        <a:xfrm>
          <a:off x="3520" y="1007368"/>
          <a:ext cx="3432274" cy="45498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Studying the distribution, frequency and determinants of health outcomes</a:t>
          </a:r>
        </a:p>
        <a:p>
          <a:pPr marL="228600" lvl="1" indent="-228600" algn="l" defTabSz="1066800">
            <a:lnSpc>
              <a:spcPct val="90000"/>
            </a:lnSpc>
            <a:spcBef>
              <a:spcPct val="0"/>
            </a:spcBef>
            <a:spcAft>
              <a:spcPct val="15000"/>
            </a:spcAft>
            <a:buChar char="•"/>
          </a:pPr>
          <a:r>
            <a:rPr lang="en-US" sz="2400" kern="1200" dirty="0"/>
            <a:t>Transforming data into information</a:t>
          </a:r>
        </a:p>
      </dsp:txBody>
      <dsp:txXfrm>
        <a:off x="3520" y="1007368"/>
        <a:ext cx="3432274" cy="4549837"/>
      </dsp:txXfrm>
    </dsp:sp>
    <dsp:sp modelId="{F8569F09-2F3E-4DD6-A2E6-B8186539F27E}">
      <dsp:nvSpPr>
        <dsp:cNvPr id="0" name=""/>
        <dsp:cNvSpPr/>
      </dsp:nvSpPr>
      <dsp:spPr>
        <a:xfrm>
          <a:off x="3916312" y="28168"/>
          <a:ext cx="3432274" cy="979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Why do we analyze data?</a:t>
          </a:r>
        </a:p>
      </dsp:txBody>
      <dsp:txXfrm>
        <a:off x="3916312" y="28168"/>
        <a:ext cx="3432274" cy="979200"/>
      </dsp:txXfrm>
    </dsp:sp>
    <dsp:sp modelId="{13D16AA0-3818-493F-ADA6-F7CBE01DEFAE}">
      <dsp:nvSpPr>
        <dsp:cNvPr id="0" name=""/>
        <dsp:cNvSpPr/>
      </dsp:nvSpPr>
      <dsp:spPr>
        <a:xfrm>
          <a:off x="3916312" y="1007368"/>
          <a:ext cx="3432274" cy="45498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So that we may interpret and use health information to promote health and reduce disease burden</a:t>
          </a:r>
        </a:p>
        <a:p>
          <a:pPr marL="228600" lvl="1" indent="-228600" algn="l" defTabSz="1066800">
            <a:lnSpc>
              <a:spcPct val="90000"/>
            </a:lnSpc>
            <a:spcBef>
              <a:spcPct val="0"/>
            </a:spcBef>
            <a:spcAft>
              <a:spcPct val="15000"/>
            </a:spcAft>
            <a:buChar char="•"/>
          </a:pPr>
          <a:r>
            <a:rPr lang="en-US" sz="2400" kern="1200" dirty="0"/>
            <a:t>Support decision-making and appropriate planning</a:t>
          </a:r>
        </a:p>
        <a:p>
          <a:pPr marL="228600" lvl="1" indent="-228600" algn="l" defTabSz="1066800">
            <a:lnSpc>
              <a:spcPct val="90000"/>
            </a:lnSpc>
            <a:spcBef>
              <a:spcPct val="0"/>
            </a:spcBef>
            <a:spcAft>
              <a:spcPct val="15000"/>
            </a:spcAft>
            <a:buChar char="•"/>
          </a:pPr>
          <a:r>
            <a:rPr lang="en-US" sz="2400" kern="1200" dirty="0"/>
            <a:t>Ongoing monitoring and evaluation</a:t>
          </a:r>
        </a:p>
        <a:p>
          <a:pPr marL="228600" lvl="1" indent="-228600" algn="l" defTabSz="1066800">
            <a:lnSpc>
              <a:spcPct val="90000"/>
            </a:lnSpc>
            <a:spcBef>
              <a:spcPct val="0"/>
            </a:spcBef>
            <a:spcAft>
              <a:spcPct val="15000"/>
            </a:spcAft>
            <a:buChar char="•"/>
          </a:pPr>
          <a:r>
            <a:rPr lang="en-US" sz="2400" kern="1200" dirty="0"/>
            <a:t>Improved coverage and quality of care</a:t>
          </a:r>
        </a:p>
      </dsp:txBody>
      <dsp:txXfrm>
        <a:off x="3916312" y="1007368"/>
        <a:ext cx="3432274" cy="4549837"/>
      </dsp:txXfrm>
    </dsp:sp>
    <dsp:sp modelId="{D8B9C3FC-FDF0-4AEE-8FBD-EFF8343E6096}">
      <dsp:nvSpPr>
        <dsp:cNvPr id="0" name=""/>
        <dsp:cNvSpPr/>
      </dsp:nvSpPr>
      <dsp:spPr>
        <a:xfrm>
          <a:off x="7829105" y="28168"/>
          <a:ext cx="3432274" cy="979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How do we analyze data?</a:t>
          </a:r>
        </a:p>
      </dsp:txBody>
      <dsp:txXfrm>
        <a:off x="7829105" y="28168"/>
        <a:ext cx="3432274" cy="979200"/>
      </dsp:txXfrm>
    </dsp:sp>
    <dsp:sp modelId="{BDA4C4BE-D29D-47FD-8416-7763050F99AF}">
      <dsp:nvSpPr>
        <dsp:cNvPr id="0" name=""/>
        <dsp:cNvSpPr/>
      </dsp:nvSpPr>
      <dsp:spPr>
        <a:xfrm>
          <a:off x="7829105" y="1007368"/>
          <a:ext cx="3432274" cy="45498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Use indicators to answer basic epidemiological questions</a:t>
          </a:r>
        </a:p>
      </dsp:txBody>
      <dsp:txXfrm>
        <a:off x="7829105" y="1007368"/>
        <a:ext cx="3432274" cy="4549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BB245-AD1E-413C-B9FB-16798858E330}">
      <dsp:nvSpPr>
        <dsp:cNvPr id="0" name=""/>
        <dsp:cNvSpPr/>
      </dsp:nvSpPr>
      <dsp:spPr>
        <a:xfrm>
          <a:off x="809766" y="2149"/>
          <a:ext cx="3014618" cy="180877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ym typeface="Arial"/>
            </a:rPr>
            <a:t>1. Support planning</a:t>
          </a:r>
          <a:endParaRPr lang="en-US" sz="2500" kern="1200" dirty="0"/>
        </a:p>
      </dsp:txBody>
      <dsp:txXfrm>
        <a:off x="809766" y="2149"/>
        <a:ext cx="3014618" cy="1808771"/>
      </dsp:txXfrm>
    </dsp:sp>
    <dsp:sp modelId="{9C4CBF8F-03A4-4A39-9974-B7D50CD01E33}">
      <dsp:nvSpPr>
        <dsp:cNvPr id="0" name=""/>
        <dsp:cNvSpPr/>
      </dsp:nvSpPr>
      <dsp:spPr>
        <a:xfrm>
          <a:off x="4125846" y="2149"/>
          <a:ext cx="3014618" cy="1808771"/>
        </a:xfrm>
        <a:prstGeom prst="rect">
          <a:avLst/>
        </a:prstGeom>
        <a:solidFill>
          <a:schemeClr val="accent2">
            <a:hueOff val="476947"/>
            <a:satOff val="-10882"/>
            <a:lumOff val="4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ym typeface="Arial"/>
            </a:rPr>
            <a:t>2. Review </a:t>
          </a:r>
          <a:r>
            <a:rPr lang="en-US" sz="2500" kern="1200" dirty="0" err="1">
              <a:sym typeface="Arial"/>
            </a:rPr>
            <a:t>programme</a:t>
          </a:r>
          <a:r>
            <a:rPr lang="en-US" sz="2500" kern="1200" dirty="0">
              <a:sym typeface="Arial"/>
            </a:rPr>
            <a:t> activities and monitor performance</a:t>
          </a:r>
          <a:endParaRPr lang="en-US" sz="2500" kern="1200" dirty="0"/>
        </a:p>
      </dsp:txBody>
      <dsp:txXfrm>
        <a:off x="4125846" y="2149"/>
        <a:ext cx="3014618" cy="1808771"/>
      </dsp:txXfrm>
    </dsp:sp>
    <dsp:sp modelId="{778F44AC-C5E0-4147-8C0C-9FFA1B3D5C96}">
      <dsp:nvSpPr>
        <dsp:cNvPr id="0" name=""/>
        <dsp:cNvSpPr/>
      </dsp:nvSpPr>
      <dsp:spPr>
        <a:xfrm>
          <a:off x="7441926" y="2149"/>
          <a:ext cx="3014618" cy="1808771"/>
        </a:xfrm>
        <a:prstGeom prst="rect">
          <a:avLst/>
        </a:prstGeom>
        <a:solidFill>
          <a:schemeClr val="accent2">
            <a:hueOff val="953895"/>
            <a:satOff val="-21764"/>
            <a:lumOff val="8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ym typeface="Arial"/>
            </a:rPr>
            <a:t>3. Understand a health issue</a:t>
          </a:r>
          <a:endParaRPr lang="en-US" altLang="en-US" sz="2500" kern="1200" dirty="0"/>
        </a:p>
      </dsp:txBody>
      <dsp:txXfrm>
        <a:off x="7441926" y="2149"/>
        <a:ext cx="3014618" cy="1808771"/>
      </dsp:txXfrm>
    </dsp:sp>
    <dsp:sp modelId="{423D6D1D-FE36-4D26-9EB6-DEB9F3642FB0}">
      <dsp:nvSpPr>
        <dsp:cNvPr id="0" name=""/>
        <dsp:cNvSpPr/>
      </dsp:nvSpPr>
      <dsp:spPr>
        <a:xfrm>
          <a:off x="2467806" y="2112381"/>
          <a:ext cx="3014618" cy="1808771"/>
        </a:xfrm>
        <a:prstGeom prst="rect">
          <a:avLst/>
        </a:prstGeom>
        <a:solidFill>
          <a:schemeClr val="accent2">
            <a:hueOff val="1430842"/>
            <a:satOff val="-32646"/>
            <a:lumOff val="1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ym typeface="Arial"/>
            </a:rPr>
            <a:t>4. Monitor outbreaks</a:t>
          </a:r>
          <a:endParaRPr lang="en-US" altLang="en-US" sz="2500" kern="1200" dirty="0"/>
        </a:p>
      </dsp:txBody>
      <dsp:txXfrm>
        <a:off x="2467806" y="2112381"/>
        <a:ext cx="3014618" cy="1808771"/>
      </dsp:txXfrm>
    </dsp:sp>
    <dsp:sp modelId="{AC0FE802-948C-471B-9165-88C5847BBD9E}">
      <dsp:nvSpPr>
        <dsp:cNvPr id="0" name=""/>
        <dsp:cNvSpPr/>
      </dsp:nvSpPr>
      <dsp:spPr>
        <a:xfrm>
          <a:off x="5783886" y="2112381"/>
          <a:ext cx="3014618" cy="1808771"/>
        </a:xfrm>
        <a:prstGeom prst="rect">
          <a:avLst/>
        </a:prstGeom>
        <a:solidFill>
          <a:schemeClr val="accent2">
            <a:hueOff val="1907789"/>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ym typeface="Arial"/>
            </a:rPr>
            <a:t>6. Track resources</a:t>
          </a:r>
          <a:endParaRPr lang="en-US" altLang="en-US" sz="2500" kern="1200" dirty="0"/>
        </a:p>
      </dsp:txBody>
      <dsp:txXfrm>
        <a:off x="5783886" y="2112381"/>
        <a:ext cx="3014618" cy="1808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0007-67FA-49BF-9F9E-0D755A5E717A}">
      <dsp:nvSpPr>
        <dsp:cNvPr id="0" name=""/>
        <dsp:cNvSpPr/>
      </dsp:nvSpPr>
      <dsp:spPr>
        <a:xfrm>
          <a:off x="46" y="79421"/>
          <a:ext cx="4445668" cy="99649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sym typeface="Calibri"/>
            </a:rPr>
            <a:t>Information from data analysis allows programs to: </a:t>
          </a:r>
          <a:endParaRPr lang="en-US" sz="2700" b="1" kern="1200" dirty="0"/>
        </a:p>
      </dsp:txBody>
      <dsp:txXfrm>
        <a:off x="46" y="79421"/>
        <a:ext cx="4445668" cy="996496"/>
      </dsp:txXfrm>
    </dsp:sp>
    <dsp:sp modelId="{195FBF17-D3EB-48EB-AACC-77928B9AA44C}">
      <dsp:nvSpPr>
        <dsp:cNvPr id="0" name=""/>
        <dsp:cNvSpPr/>
      </dsp:nvSpPr>
      <dsp:spPr>
        <a:xfrm>
          <a:off x="46" y="1075917"/>
          <a:ext cx="4445668" cy="35575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tx1"/>
              </a:solidFill>
              <a:sym typeface="Calibri"/>
            </a:rPr>
            <a:t>Identify unexpected changes</a:t>
          </a:r>
        </a:p>
        <a:p>
          <a:pPr marL="228600" lvl="1" indent="-228600" algn="l" defTabSz="1200150">
            <a:lnSpc>
              <a:spcPct val="90000"/>
            </a:lnSpc>
            <a:spcBef>
              <a:spcPct val="0"/>
            </a:spcBef>
            <a:spcAft>
              <a:spcPct val="15000"/>
            </a:spcAft>
            <a:buChar char="•"/>
          </a:pPr>
          <a:r>
            <a:rPr lang="en-US" sz="2700" kern="1200">
              <a:solidFill>
                <a:schemeClr val="tx1"/>
              </a:solidFill>
              <a:sym typeface="Calibri"/>
            </a:rPr>
            <a:t>Determine potential explanations for unexpected changes</a:t>
          </a:r>
          <a:endParaRPr lang="en-US" sz="2700" kern="1200" dirty="0">
            <a:solidFill>
              <a:schemeClr val="tx1"/>
            </a:solidFill>
            <a:sym typeface="Calibri"/>
          </a:endParaRPr>
        </a:p>
        <a:p>
          <a:pPr marL="228600" lvl="1" indent="-228600" algn="l" defTabSz="1200150">
            <a:lnSpc>
              <a:spcPct val="90000"/>
            </a:lnSpc>
            <a:spcBef>
              <a:spcPct val="0"/>
            </a:spcBef>
            <a:spcAft>
              <a:spcPct val="15000"/>
            </a:spcAft>
            <a:buChar char="•"/>
          </a:pPr>
          <a:r>
            <a:rPr lang="en-US" sz="2700" kern="1200">
              <a:solidFill>
                <a:schemeClr val="tx1"/>
              </a:solidFill>
              <a:sym typeface="Calibri"/>
            </a:rPr>
            <a:t>Determine if activities are leading to the intended outcome</a:t>
          </a:r>
          <a:endParaRPr lang="en-US" sz="2700" kern="1200" dirty="0">
            <a:solidFill>
              <a:schemeClr val="tx1"/>
            </a:solidFill>
            <a:sym typeface="Calibri"/>
          </a:endParaRPr>
        </a:p>
      </dsp:txBody>
      <dsp:txXfrm>
        <a:off x="46" y="1075917"/>
        <a:ext cx="4445668" cy="3557520"/>
      </dsp:txXfrm>
    </dsp:sp>
    <dsp:sp modelId="{2F7CD0EC-1406-4D83-9E1E-B053954ED7E7}">
      <dsp:nvSpPr>
        <dsp:cNvPr id="0" name=""/>
        <dsp:cNvSpPr/>
      </dsp:nvSpPr>
      <dsp:spPr>
        <a:xfrm>
          <a:off x="5068108" y="79421"/>
          <a:ext cx="4445668" cy="99649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sym typeface="Calibri"/>
            </a:rPr>
            <a:t>Example: Malaria Cases and Deaths in South Africa</a:t>
          </a:r>
        </a:p>
      </dsp:txBody>
      <dsp:txXfrm>
        <a:off x="5068108" y="79421"/>
        <a:ext cx="4445668" cy="996496"/>
      </dsp:txXfrm>
    </dsp:sp>
    <dsp:sp modelId="{1DB7D95E-3146-4EC4-B8BF-5EF816DF99AF}">
      <dsp:nvSpPr>
        <dsp:cNvPr id="0" name=""/>
        <dsp:cNvSpPr/>
      </dsp:nvSpPr>
      <dsp:spPr>
        <a:xfrm>
          <a:off x="5068108" y="1075917"/>
          <a:ext cx="4445668" cy="35575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solidFill>
                <a:schemeClr val="tx1"/>
              </a:solidFill>
              <a:sym typeface="Calibri"/>
            </a:rPr>
            <a:t>Why did the number of cases between 1998 and 2002 change? </a:t>
          </a:r>
          <a:endParaRPr lang="en-US" sz="2700" kern="1200" dirty="0">
            <a:solidFill>
              <a:schemeClr val="tx1"/>
            </a:solidFill>
            <a:sym typeface="Calibri"/>
          </a:endParaRPr>
        </a:p>
        <a:p>
          <a:pPr marL="228600" lvl="1" indent="-228600" algn="l" defTabSz="1200150">
            <a:lnSpc>
              <a:spcPct val="90000"/>
            </a:lnSpc>
            <a:spcBef>
              <a:spcPct val="0"/>
            </a:spcBef>
            <a:spcAft>
              <a:spcPct val="15000"/>
            </a:spcAft>
            <a:buChar char="•"/>
          </a:pPr>
          <a:r>
            <a:rPr lang="en-US" sz="2700" kern="1200">
              <a:solidFill>
                <a:schemeClr val="tx1"/>
              </a:solidFill>
              <a:sym typeface="Calibri"/>
            </a:rPr>
            <a:t>What can the program do if results are different than expected or planned? </a:t>
          </a:r>
          <a:endParaRPr lang="en-US" sz="2700" kern="1200" dirty="0">
            <a:solidFill>
              <a:schemeClr val="tx1"/>
            </a:solidFill>
            <a:sym typeface="Calibri"/>
          </a:endParaRPr>
        </a:p>
      </dsp:txBody>
      <dsp:txXfrm>
        <a:off x="5068108" y="1075917"/>
        <a:ext cx="4445668" cy="35575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8723F-B3D7-43BB-82AA-426F959192F0}"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D24DD-3D77-4789-9E43-157354D6F3C3}" type="slidenum">
              <a:rPr lang="en-US" smtClean="0"/>
              <a:t>‹#›</a:t>
            </a:fld>
            <a:endParaRPr lang="en-US"/>
          </a:p>
        </p:txBody>
      </p:sp>
    </p:spTree>
    <p:extLst>
      <p:ext uri="{BB962C8B-B14F-4D97-AF65-F5344CB8AC3E}">
        <p14:creationId xmlns:p14="http://schemas.microsoft.com/office/powerpoint/2010/main" val="421900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0D24DD-3D77-4789-9E43-157354D6F3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13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ALLOW </a:t>
            </a:r>
            <a:r>
              <a:rPr lang="en-US" sz="1200" b="0" i="0" dirty="0"/>
              <a:t>participants</a:t>
            </a:r>
            <a:r>
              <a:rPr lang="en-US" sz="1200" b="0" i="0" baseline="0" dirty="0"/>
              <a:t> a few minutes to read the slide.</a:t>
            </a:r>
            <a:endParaRPr lang="en-US" sz="1200" b="0" i="0" dirty="0"/>
          </a:p>
          <a:p>
            <a:endParaRPr lang="en-US" sz="1200" b="1" i="0" dirty="0"/>
          </a:p>
          <a:p>
            <a:r>
              <a:rPr lang="en-US" sz="1200" b="0" i="0" dirty="0"/>
              <a:t>Then</a:t>
            </a:r>
            <a:r>
              <a:rPr lang="en-US" sz="1200" b="1" i="0" dirty="0"/>
              <a:t> TELL </a:t>
            </a:r>
            <a:r>
              <a:rPr lang="en-US" sz="1200" b="0" i="0" dirty="0"/>
              <a:t>participants that you will now go through some examples of how results from data analysis are used to answer some of these questions.  </a:t>
            </a:r>
          </a:p>
          <a:p>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NOTE</a:t>
            </a:r>
            <a:r>
              <a:rPr lang="en-US" sz="1200" b="0" i="0" baseline="0" dirty="0"/>
              <a:t> that we will learn more about the study of </a:t>
            </a:r>
            <a:r>
              <a:rPr lang="en-US" sz="1200" dirty="0">
                <a:solidFill>
                  <a:schemeClr val="bg1"/>
                </a:solidFill>
              </a:rPr>
              <a:t>the distribution and determinants of disease in session 6.4 on epidemiology.</a:t>
            </a:r>
          </a:p>
          <a:p>
            <a:endParaRPr lang="en-US" sz="1200" b="0" i="0" dirty="0"/>
          </a:p>
          <a:p>
            <a:endParaRPr lang="en-US" sz="1200" b="1" i="1" dirty="0"/>
          </a:p>
          <a:p>
            <a:endParaRPr lang="en-US" b="1" i="1" dirty="0"/>
          </a:p>
          <a:p>
            <a:endParaRPr lang="en-US" b="1" i="1" dirty="0"/>
          </a:p>
        </p:txBody>
      </p:sp>
      <p:sp>
        <p:nvSpPr>
          <p:cNvPr id="4" name="Slide Number Placeholder 3"/>
          <p:cNvSpPr>
            <a:spLocks noGrp="1"/>
          </p:cNvSpPr>
          <p:nvPr>
            <p:ph type="sldNum" sz="quarter" idx="10"/>
          </p:nvPr>
        </p:nvSpPr>
        <p:spPr/>
        <p:txBody>
          <a:bodyPr/>
          <a:lstStyle/>
          <a:p>
            <a:fld id="{06F8FB03-6543-46F1-B771-9904E348B139}" type="slidenum">
              <a:rPr lang="en-US" smtClean="0"/>
              <a:t>10</a:t>
            </a:fld>
            <a:endParaRPr lang="en-US" dirty="0"/>
          </a:p>
        </p:txBody>
      </p:sp>
    </p:spTree>
    <p:extLst>
      <p:ext uri="{BB962C8B-B14F-4D97-AF65-F5344CB8AC3E}">
        <p14:creationId xmlns:p14="http://schemas.microsoft.com/office/powerpoint/2010/main" val="33293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533400" y="754063"/>
            <a:ext cx="6705600" cy="3771900"/>
          </a:xfrm>
          <a:prstGeom prst="rect">
            <a:avLst/>
          </a:prstGeom>
          <a:ln/>
        </p:spPr>
      </p:sp>
      <p:sp>
        <p:nvSpPr>
          <p:cNvPr id="32771"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EXPLAIN</a:t>
            </a:r>
            <a:r>
              <a:rPr lang="en-US" b="1" baseline="0" dirty="0"/>
              <a:t> </a:t>
            </a:r>
            <a:r>
              <a:rPr lang="en-US" baseline="0" dirty="0"/>
              <a:t>that, for example, </a:t>
            </a:r>
            <a:r>
              <a:rPr lang="en-US" dirty="0"/>
              <a:t>if you need to know whether your programme is meeting its objectives, or if it’s on track, you would look at your programme targets and compare them to the actual programme performance. This is analysis. </a:t>
            </a:r>
          </a:p>
          <a:p>
            <a:pPr eaLnBrk="1" hangingPunct="1"/>
            <a:endParaRPr lang="en-US" dirty="0"/>
          </a:p>
          <a:p>
            <a:pPr eaLnBrk="1" hangingPunct="1"/>
            <a:r>
              <a:rPr lang="en-US" dirty="0"/>
              <a:t>Later, we will take this one step further and talk about interpretation.</a:t>
            </a:r>
          </a:p>
          <a:p>
            <a:endParaRPr lang="en-US" dirty="0">
              <a:cs typeface="Arial" charset="0"/>
            </a:endParaRPr>
          </a:p>
          <a:p>
            <a:r>
              <a:rPr lang="en-US" dirty="0">
                <a:cs typeface="Arial" charset="0"/>
              </a:rPr>
              <a:t>Interpretation is using the analysis to further explore your findings and understand the implications for your programme. </a:t>
            </a:r>
            <a:r>
              <a:rPr lang="en-US" dirty="0"/>
              <a:t>For</a:t>
            </a:r>
            <a:r>
              <a:rPr lang="en-US" baseline="0" dirty="0"/>
              <a:t> example,</a:t>
            </a:r>
            <a:r>
              <a:rPr lang="en-US" dirty="0"/>
              <a:t> through analysis, you find that your programme achieved only 10% of its target; now you have to figure out </a:t>
            </a:r>
            <a:r>
              <a:rPr lang="en-US" i="1" dirty="0"/>
              <a:t>why. </a:t>
            </a:r>
            <a:r>
              <a:rPr lang="en-US" dirty="0">
                <a:cs typeface="Arial" charset="0"/>
              </a:rPr>
              <a:t>In many cases, this means using additional information, such as vital statistics, population-based surveys, and qualitative data to supplement the routine service statistics.</a:t>
            </a:r>
          </a:p>
          <a:p>
            <a:endParaRPr lang="en-US" dirty="0">
              <a:cs typeface="Arial" charset="0"/>
            </a:endParaRPr>
          </a:p>
          <a:p>
            <a:endParaRPr lang="en-US" dirty="0">
              <a:cs typeface="Arial" charset="0"/>
            </a:endParaRPr>
          </a:p>
        </p:txBody>
      </p:sp>
      <p:sp>
        <p:nvSpPr>
          <p:cNvPr id="32772"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B19D78-DA11-462B-AC37-0E4D0D575547}" type="slidenum">
              <a:rPr lang="en-US" smtClean="0"/>
              <a:pPr eaLnBrk="1" hangingPunct="1"/>
              <a:t>11</a:t>
            </a:fld>
            <a:endParaRPr lang="en-US" dirty="0"/>
          </a:p>
        </p:txBody>
      </p:sp>
    </p:spTree>
    <p:extLst>
      <p:ext uri="{BB962C8B-B14F-4D97-AF65-F5344CB8AC3E}">
        <p14:creationId xmlns:p14="http://schemas.microsoft.com/office/powerpoint/2010/main" val="364587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rgbClr val="000000"/>
                </a:solidFill>
                <a:latin typeface="+mn-lt"/>
                <a:ea typeface="Calibri"/>
                <a:cs typeface="Calibri"/>
                <a:sym typeface="Calibri"/>
              </a:rPr>
              <a:t>EXPLAIN</a:t>
            </a:r>
            <a:r>
              <a:rPr lang="en-US" sz="1200" b="1" i="0" u="none" strike="noStrike" cap="none" baseline="0" dirty="0">
                <a:solidFill>
                  <a:srgbClr val="000000"/>
                </a:solidFill>
                <a:latin typeface="+mn-lt"/>
                <a:ea typeface="Calibri"/>
                <a:cs typeface="Calibri"/>
                <a:sym typeface="Calibri"/>
              </a:rPr>
              <a:t> </a:t>
            </a:r>
            <a:r>
              <a:rPr lang="en-US" sz="1200" b="0" i="0" u="none" strike="noStrike" cap="none" baseline="0" dirty="0">
                <a:solidFill>
                  <a:srgbClr val="000000"/>
                </a:solidFill>
                <a:latin typeface="+mn-lt"/>
                <a:ea typeface="Calibri"/>
                <a:cs typeface="Calibri"/>
                <a:sym typeface="Calibri"/>
              </a:rPr>
              <a:t>that</a:t>
            </a:r>
            <a:r>
              <a:rPr lang="en-US" sz="1200" b="0" i="0" u="none" strike="noStrike" cap="none" dirty="0">
                <a:solidFill>
                  <a:srgbClr val="000000"/>
                </a:solidFill>
                <a:latin typeface="+mn-lt"/>
                <a:ea typeface="Calibri"/>
                <a:cs typeface="Calibri"/>
                <a:sym typeface="Calibri"/>
              </a:rPr>
              <a:t> the next few slides provide some other practical examples of how the information coming out</a:t>
            </a:r>
            <a:r>
              <a:rPr lang="en-US" sz="1200" b="0" i="0" u="none" strike="noStrike" cap="none" baseline="0" dirty="0">
                <a:solidFill>
                  <a:srgbClr val="000000"/>
                </a:solidFill>
                <a:latin typeface="+mn-lt"/>
                <a:ea typeface="Calibri"/>
                <a:cs typeface="Calibri"/>
                <a:sym typeface="Calibri"/>
              </a:rPr>
              <a:t> of data analyses can be used to answer different questions and inform a variety of decisions.</a:t>
            </a:r>
            <a:r>
              <a:rPr lang="en-US" sz="1200" b="0" i="0" u="none" strike="noStrike" cap="none" dirty="0">
                <a:solidFill>
                  <a:srgbClr val="000000"/>
                </a:solidFill>
                <a:latin typeface="+mn-lt"/>
                <a:ea typeface="Calibri"/>
                <a:cs typeface="Calibri"/>
                <a:sym typeface="Calibri"/>
              </a:rPr>
              <a:t> </a:t>
            </a:r>
          </a:p>
        </p:txBody>
      </p:sp>
      <p:sp>
        <p:nvSpPr>
          <p:cNvPr id="4" name="Slide Number Placeholder 3"/>
          <p:cNvSpPr>
            <a:spLocks noGrp="1"/>
          </p:cNvSpPr>
          <p:nvPr>
            <p:ph type="sldNum" sz="quarter" idx="10"/>
          </p:nvPr>
        </p:nvSpPr>
        <p:spPr/>
        <p:txBody>
          <a:bodyPr/>
          <a:lstStyle/>
          <a:p>
            <a:fld id="{06F8FB03-6543-46F1-B771-9904E348B139}" type="slidenum">
              <a:rPr lang="en-US" smtClean="0"/>
              <a:t>12</a:t>
            </a:fld>
            <a:endParaRPr lang="en-US" dirty="0"/>
          </a:p>
        </p:txBody>
      </p:sp>
    </p:spTree>
    <p:extLst>
      <p:ext uri="{BB962C8B-B14F-4D97-AF65-F5344CB8AC3E}">
        <p14:creationId xmlns:p14="http://schemas.microsoft.com/office/powerpoint/2010/main" val="3068154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that</a:t>
            </a:r>
            <a:r>
              <a:rPr lang="en-US"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d</a:t>
            </a:r>
            <a:r>
              <a:rPr lang="en-GB" sz="1200" kern="1200" dirty="0">
                <a:solidFill>
                  <a:schemeClr val="tx1"/>
                </a:solidFill>
                <a:effectLst/>
                <a:latin typeface="+mn-lt"/>
                <a:ea typeface="+mn-ea"/>
                <a:cs typeface="+mn-cs"/>
              </a:rPr>
              <a:t>ata are used in a number of steps in the planning cycle, most especially monitoring and evaluation.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what strategic planning does and the main questions strategic plans answer using the points on this slide.</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POINT OUT </a:t>
            </a:r>
            <a:r>
              <a:rPr lang="en-GB" sz="1200" kern="1200" dirty="0">
                <a:solidFill>
                  <a:schemeClr val="tx1"/>
                </a:solidFill>
                <a:effectLst/>
                <a:latin typeface="+mn-lt"/>
                <a:ea typeface="+mn-ea"/>
                <a:cs typeface="+mn-cs"/>
              </a:rPr>
              <a:t>that strategic plans usually include monitoring</a:t>
            </a:r>
            <a:r>
              <a:rPr lang="en-GB" sz="1200" kern="1200" baseline="0" dirty="0">
                <a:solidFill>
                  <a:schemeClr val="tx1"/>
                </a:solidFill>
                <a:effectLst/>
                <a:latin typeface="+mn-lt"/>
                <a:ea typeface="+mn-ea"/>
                <a:cs typeface="+mn-cs"/>
              </a:rPr>
              <a:t> and evaluation plans that can be used to track progress towards its overall goal or objectives. </a:t>
            </a:r>
          </a:p>
          <a:p>
            <a:pPr marL="0" lv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GB" sz="1200" b="1" kern="1200" baseline="0" dirty="0">
                <a:solidFill>
                  <a:schemeClr val="tx1"/>
                </a:solidFill>
                <a:effectLst/>
                <a:latin typeface="+mn-lt"/>
                <a:ea typeface="+mn-ea"/>
                <a:cs typeface="+mn-cs"/>
              </a:rPr>
              <a:t>DIRECT</a:t>
            </a:r>
            <a:r>
              <a:rPr lang="en-GB" sz="1200" kern="1200" baseline="0" dirty="0">
                <a:solidFill>
                  <a:schemeClr val="tx1"/>
                </a:solidFill>
                <a:effectLst/>
                <a:latin typeface="+mn-lt"/>
                <a:ea typeface="+mn-ea"/>
                <a:cs typeface="+mn-cs"/>
              </a:rPr>
              <a:t> participants’ attention to Example #1: Strategic Planning on </a:t>
            </a:r>
            <a:r>
              <a:rPr lang="en-GB" sz="1200" b="1" kern="1200" baseline="0" dirty="0">
                <a:solidFill>
                  <a:schemeClr val="tx1"/>
                </a:solidFill>
                <a:effectLst/>
                <a:latin typeface="+mn-lt"/>
                <a:ea typeface="+mn-ea"/>
                <a:cs typeface="+mn-cs"/>
              </a:rPr>
              <a:t>Handout 6.1.1: Ways to Use Data Analysis Results</a:t>
            </a:r>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WALK</a:t>
            </a:r>
            <a:r>
              <a:rPr lang="en-US" sz="1200" kern="1200" dirty="0">
                <a:solidFill>
                  <a:schemeClr val="tx1"/>
                </a:solidFill>
                <a:effectLst/>
                <a:latin typeface="+mn-lt"/>
                <a:ea typeface="+mn-ea"/>
                <a:cs typeface="+mn-cs"/>
              </a:rPr>
              <a:t> participants through the table from the HSSP so that they understand how it relates to planning and data use:</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This</a:t>
            </a:r>
            <a:r>
              <a:rPr lang="en-US" sz="1200" i="0" kern="1200" baseline="0" dirty="0">
                <a:solidFill>
                  <a:schemeClr val="tx1"/>
                </a:solidFill>
                <a:effectLst/>
                <a:latin typeface="+mn-lt"/>
                <a:ea typeface="+mn-ea"/>
                <a:cs typeface="+mn-cs"/>
              </a:rPr>
              <a:t> table includes an indicator (% of health facilities with stock outs of tracer medicines) as well as a starting point (Baseline/recent estimates) and targets for three different periods. </a:t>
            </a:r>
          </a:p>
          <a:p>
            <a:pPr marL="171450" indent="-171450">
              <a:buFont typeface="Arial" panose="020B0604020202020204" pitchFamily="34" charset="0"/>
              <a:buChar char="•"/>
            </a:pPr>
            <a:r>
              <a:rPr lang="en-US" sz="1200" i="0" kern="1200" baseline="0" dirty="0">
                <a:solidFill>
                  <a:schemeClr val="tx1"/>
                </a:solidFill>
                <a:effectLst/>
                <a:latin typeface="+mn-lt"/>
                <a:ea typeface="+mn-ea"/>
                <a:cs typeface="+mn-cs"/>
              </a:rPr>
              <a:t>At three different points in time, data analysis can be performed using data on stock outs from health facilities during a specified period.</a:t>
            </a:r>
          </a:p>
          <a:p>
            <a:pPr marL="171450" indent="-171450">
              <a:buFont typeface="Arial" panose="020B0604020202020204" pitchFamily="34" charset="0"/>
              <a:buChar char="•"/>
            </a:pPr>
            <a:r>
              <a:rPr lang="en-US" sz="1200" i="0" kern="1200" baseline="0" dirty="0">
                <a:solidFill>
                  <a:schemeClr val="tx1"/>
                </a:solidFill>
                <a:effectLst/>
                <a:latin typeface="+mn-lt"/>
                <a:ea typeface="+mn-ea"/>
                <a:cs typeface="+mn-cs"/>
              </a:rPr>
              <a:t>The results of this data analysis will tell stakeholders if the activities laid out in the strategic plan are meeting targets. These targets indicate that the strategic plan is achieving its desired outcomes.</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that they will learn more about indicators later in this module.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6FA27E-6165-4E75-A33D-2B263A800FC4}" type="slidenum">
              <a:rPr lang="es-MX" smtClean="0"/>
              <a:t>13</a:t>
            </a:fld>
            <a:endParaRPr lang="es-MX" dirty="0"/>
          </a:p>
        </p:txBody>
      </p:sp>
    </p:spTree>
    <p:extLst>
      <p:ext uri="{BB962C8B-B14F-4D97-AF65-F5344CB8AC3E}">
        <p14:creationId xmlns:p14="http://schemas.microsoft.com/office/powerpoint/2010/main" val="3629413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u="none" strike="noStrike" cap="none" dirty="0">
                <a:solidFill>
                  <a:srgbClr val="000000"/>
                </a:solidFill>
                <a:latin typeface="Calibri"/>
                <a:ea typeface="Calibri"/>
                <a:cs typeface="Calibri"/>
                <a:sym typeface="Calibri"/>
              </a:rPr>
              <a:t>EXPLAIN</a:t>
            </a:r>
            <a:r>
              <a:rPr lang="en-US" sz="3200" b="1" i="0" u="none" strike="noStrike" cap="none" baseline="0" dirty="0">
                <a:solidFill>
                  <a:srgbClr val="000000"/>
                </a:solidFill>
                <a:latin typeface="Calibri"/>
                <a:ea typeface="Calibri"/>
                <a:cs typeface="Calibri"/>
                <a:sym typeface="Calibri"/>
              </a:rPr>
              <a:t> </a:t>
            </a:r>
            <a:r>
              <a:rPr lang="en-US" sz="3200" b="0" i="0" u="none" strike="noStrike" cap="none" baseline="0" dirty="0">
                <a:solidFill>
                  <a:srgbClr val="000000"/>
                </a:solidFill>
                <a:latin typeface="Calibri"/>
                <a:ea typeface="Calibri"/>
                <a:cs typeface="Calibri"/>
                <a:sym typeface="Calibri"/>
              </a:rPr>
              <a:t>that</a:t>
            </a:r>
            <a:r>
              <a:rPr lang="en-US" sz="3200" b="1" i="0" u="none" strike="noStrike" cap="none" dirty="0">
                <a:solidFill>
                  <a:srgbClr val="000000"/>
                </a:solidFill>
                <a:latin typeface="Calibri"/>
                <a:ea typeface="Calibri"/>
                <a:cs typeface="Calibri"/>
                <a:sym typeface="Calibri"/>
              </a:rPr>
              <a:t> </a:t>
            </a:r>
            <a:r>
              <a:rPr lang="en-US" sz="3200" b="0" i="0" u="none" strike="noStrike" cap="none" dirty="0">
                <a:solidFill>
                  <a:srgbClr val="000000"/>
                </a:solidFill>
                <a:latin typeface="Calibri"/>
                <a:ea typeface="Calibri"/>
                <a:cs typeface="Calibri"/>
                <a:sym typeface="Calibri"/>
              </a:rPr>
              <a:t>we also use data for evaluation as a periodic, rigorous review of programme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sym typeface="Calibri"/>
              </a:rPr>
              <a:t>This review allows programs to determine if their activities are achieving the intended 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sym typeface="Calibri"/>
              </a:rPr>
              <a:t>If the data analysis does not show the expected progress, then the program can pose additional questions to determine why the results are different than expected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sym typeface="Calibri"/>
              </a:rPr>
              <a:t>The program may also decide to change approach so that the program can move in the desired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u="none" strike="noStrike" cap="none" baseline="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u="none" strike="noStrike" cap="none" baseline="0" dirty="0">
                <a:solidFill>
                  <a:srgbClr val="000000"/>
                </a:solidFill>
                <a:latin typeface="+mn-lt"/>
                <a:ea typeface="Calibri"/>
                <a:cs typeface="Calibri"/>
                <a:sym typeface="Calibri"/>
              </a:rPr>
              <a:t>DIRECT </a:t>
            </a:r>
            <a:r>
              <a:rPr lang="en-US" sz="3200" b="0" i="0" u="none" strike="noStrike" cap="none" baseline="0" dirty="0">
                <a:solidFill>
                  <a:srgbClr val="000000"/>
                </a:solidFill>
                <a:latin typeface="+mn-lt"/>
                <a:ea typeface="Calibri"/>
                <a:cs typeface="Calibri"/>
                <a:sym typeface="Calibri"/>
              </a:rPr>
              <a:t>participants attention to Example #2: Program Review and Monitoring Performance on </a:t>
            </a:r>
            <a:r>
              <a:rPr lang="en-US" sz="3200" b="1" i="0" u="none" strike="noStrike" cap="none" baseline="0" dirty="0">
                <a:solidFill>
                  <a:srgbClr val="000000"/>
                </a:solidFill>
                <a:latin typeface="+mn-lt"/>
                <a:ea typeface="Calibri"/>
                <a:cs typeface="Calibri"/>
                <a:sym typeface="Calibri"/>
              </a:rPr>
              <a:t>Handout 6.1.1.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u="none" strike="noStrike" cap="none" baseline="0" dirty="0">
              <a:solidFill>
                <a:srgbClr val="000000"/>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u="none" strike="noStrike" cap="none" baseline="0" dirty="0">
                <a:solidFill>
                  <a:srgbClr val="000000"/>
                </a:solidFill>
                <a:latin typeface="+mn-lt"/>
                <a:ea typeface="Calibri"/>
                <a:cs typeface="Calibri"/>
                <a:sym typeface="Calibri"/>
              </a:rPr>
              <a:t>READ</a:t>
            </a:r>
            <a:r>
              <a:rPr lang="en-US" sz="3200" b="0" i="0" u="none" strike="noStrike" cap="none" baseline="0" dirty="0">
                <a:solidFill>
                  <a:srgbClr val="000000"/>
                </a:solidFill>
                <a:latin typeface="+mn-lt"/>
                <a:ea typeface="Calibri"/>
                <a:cs typeface="Calibri"/>
                <a:sym typeface="Calibri"/>
              </a:rPr>
              <a:t> the title:  Malaria Cases and Deaths in South Africa (1971-2007).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3200" b="0" i="0" u="none" strike="noStrike" cap="none" dirty="0">
                <a:solidFill>
                  <a:srgbClr val="000000"/>
                </a:solidFill>
                <a:latin typeface="Calibri"/>
                <a:ea typeface="Calibri"/>
                <a:cs typeface="Calibri"/>
                <a:sym typeface="Calibri"/>
              </a:rPr>
            </a:br>
            <a:r>
              <a:rPr lang="en-US" sz="3200" b="1" i="0" u="none" strike="noStrike" cap="none" dirty="0">
                <a:solidFill>
                  <a:srgbClr val="000000"/>
                </a:solidFill>
                <a:latin typeface="Calibri"/>
                <a:ea typeface="Calibri"/>
                <a:cs typeface="Calibri"/>
                <a:sym typeface="Calibri"/>
              </a:rPr>
              <a:t>EXPLAIN</a:t>
            </a:r>
            <a:r>
              <a:rPr lang="en-US" sz="3200" b="0" i="0" u="none" strike="noStrike" cap="none" baseline="0" dirty="0">
                <a:solidFill>
                  <a:srgbClr val="000000"/>
                </a:solidFill>
                <a:latin typeface="Calibri"/>
                <a:ea typeface="Calibri"/>
                <a:cs typeface="Calibri"/>
                <a:sym typeface="Calibri"/>
              </a:rPr>
              <a:t> that this chart looks</a:t>
            </a:r>
            <a:r>
              <a:rPr lang="en-US" sz="3200" b="0" i="0" u="none" strike="noStrike" cap="none" dirty="0">
                <a:solidFill>
                  <a:srgbClr val="000000"/>
                </a:solidFill>
                <a:latin typeface="Calibri"/>
                <a:ea typeface="Calibri"/>
                <a:cs typeface="Calibri"/>
                <a:sym typeface="Calibri"/>
              </a:rPr>
              <a:t> at malaria cases and deaths. </a:t>
            </a:r>
            <a:r>
              <a:rPr lang="en-US" sz="3200" b="1" i="0" u="none" strike="noStrike" cap="none" dirty="0">
                <a:solidFill>
                  <a:srgbClr val="000000"/>
                </a:solidFill>
                <a:latin typeface="+mn-lt"/>
                <a:ea typeface="Calibri"/>
                <a:cs typeface="Calibri"/>
                <a:sym typeface="Calibri"/>
              </a:rPr>
              <a:t>GIVE</a:t>
            </a:r>
            <a:r>
              <a:rPr lang="en-US" sz="3200" b="0" i="0" u="none" strike="noStrike" cap="none" baseline="0" dirty="0">
                <a:solidFill>
                  <a:srgbClr val="000000"/>
                </a:solidFill>
                <a:latin typeface="+mn-lt"/>
                <a:ea typeface="Calibri"/>
                <a:cs typeface="Calibri"/>
                <a:sym typeface="Calibri"/>
              </a:rPr>
              <a:t> participants adequate time to read and understand the report excerpt and chart.</a:t>
            </a:r>
          </a:p>
          <a:p>
            <a:pPr marL="0" marR="0" lvl="0" indent="0" algn="l" rtl="0">
              <a:spcBef>
                <a:spcPts val="0"/>
              </a:spcBef>
              <a:spcAft>
                <a:spcPts val="0"/>
              </a:spcAft>
              <a:buNone/>
            </a:pPr>
            <a:endParaRPr lang="en-US" sz="32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3200" b="1" i="0" u="none" strike="noStrike" cap="none" dirty="0">
                <a:solidFill>
                  <a:srgbClr val="000000"/>
                </a:solidFill>
                <a:latin typeface="Calibri"/>
                <a:ea typeface="Calibri"/>
                <a:cs typeface="Calibri"/>
                <a:sym typeface="Calibri"/>
              </a:rPr>
              <a:t>ASK:</a:t>
            </a:r>
            <a:r>
              <a:rPr lang="en-US" sz="3200" b="0" i="0" u="none" strike="noStrike" cap="none" dirty="0">
                <a:solidFill>
                  <a:srgbClr val="000000"/>
                </a:solidFill>
                <a:latin typeface="Calibri"/>
                <a:ea typeface="Calibri"/>
                <a:cs typeface="Calibri"/>
                <a:sym typeface="Calibri"/>
              </a:rPr>
              <a:t>  “Can you think about possible reasons for the changes in the number of cases between 1998 and 2002?”  One of the reasons is presented on the graph but additional reasons are outlined the actual report. </a:t>
            </a:r>
          </a:p>
          <a:p>
            <a:pPr marL="0" marR="0" lvl="0" indent="0" algn="l" rtl="0">
              <a:spcBef>
                <a:spcPts val="0"/>
              </a:spcBef>
              <a:spcAft>
                <a:spcPts val="0"/>
              </a:spcAft>
              <a:buNone/>
            </a:pPr>
            <a:endParaRPr lang="en-US" sz="3200" b="0" i="0" u="none" strike="noStrike" cap="none" dirty="0">
              <a:solidFill>
                <a:srgbClr val="000000"/>
              </a:solidFill>
              <a:latin typeface="Calibri"/>
              <a:cs typeface="Calibri"/>
              <a:sym typeface="Calibri"/>
            </a:endParaRPr>
          </a:p>
        </p:txBody>
      </p:sp>
      <p:sp>
        <p:nvSpPr>
          <p:cNvPr id="287" name="Shape 287"/>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722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EXPLAIN </a:t>
            </a:r>
            <a:r>
              <a:rPr lang="en-US" b="0" baseline="0" dirty="0"/>
              <a:t>that n</a:t>
            </a:r>
            <a:r>
              <a:rPr lang="en-US" baseline="0" dirty="0"/>
              <a:t>ow that we understand how data analysis can be used, our focus can turn to some of the core concepts of data analysis.</a:t>
            </a:r>
          </a:p>
          <a:p>
            <a:br>
              <a:rPr lang="en-US" baseline="0" dirty="0"/>
            </a:br>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16</a:t>
            </a:fld>
            <a:endParaRPr lang="en-US"/>
          </a:p>
        </p:txBody>
      </p:sp>
    </p:spTree>
    <p:extLst>
      <p:ext uri="{BB962C8B-B14F-4D97-AF65-F5344CB8AC3E}">
        <p14:creationId xmlns:p14="http://schemas.microsoft.com/office/powerpoint/2010/main" val="57163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533400" y="754063"/>
            <a:ext cx="6705600" cy="3771900"/>
          </a:xfrm>
          <a:prstGeom prst="rect">
            <a:avLst/>
          </a:prstGeom>
          <a:ln/>
        </p:spPr>
      </p:sp>
      <p:sp>
        <p:nvSpPr>
          <p:cNvPr id="33795"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there are two different types of analysis: </a:t>
            </a:r>
            <a:r>
              <a:rPr lang="en-GB" sz="1200" b="1" kern="1200" dirty="0">
                <a:solidFill>
                  <a:schemeClr val="tx1"/>
                </a:solidFill>
                <a:effectLst/>
                <a:latin typeface="+mn-lt"/>
                <a:ea typeface="+mn-ea"/>
                <a:cs typeface="+mn-cs"/>
              </a:rPr>
              <a:t>descriptive</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explanatory</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a:p>
            <a:r>
              <a:rPr lang="en-US" b="1" dirty="0"/>
              <a:t>EXPLAIN</a:t>
            </a:r>
            <a:r>
              <a:rPr lang="en-US" b="1" baseline="0" dirty="0"/>
              <a:t> </a:t>
            </a:r>
            <a:r>
              <a:rPr lang="en-US" b="0" baseline="0" dirty="0"/>
              <a:t>that t</a:t>
            </a:r>
            <a:r>
              <a:rPr lang="en-US" dirty="0"/>
              <a:t>he world of data analysis is vast and can be complex. In this course, we will focus on descriptive analyses as this is most often used in our setting. </a:t>
            </a:r>
          </a:p>
          <a:p>
            <a:endParaRPr lang="en-US" dirty="0"/>
          </a:p>
          <a:p>
            <a:pPr marL="0" lvl="2"/>
            <a:endParaRPr lang="en-US" dirty="0"/>
          </a:p>
        </p:txBody>
      </p:sp>
      <p:sp>
        <p:nvSpPr>
          <p:cNvPr id="33796"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9B83C6-0300-47AD-BF6B-55FDE3A92FE2}" type="slidenum">
              <a:rPr lang="en-US" smtClean="0"/>
              <a:pPr eaLnBrk="1" hangingPunct="1"/>
              <a:t>17</a:t>
            </a:fld>
            <a:endParaRPr lang="en-US" dirty="0"/>
          </a:p>
        </p:txBody>
      </p:sp>
    </p:spTree>
    <p:extLst>
      <p:ext uri="{BB962C8B-B14F-4D97-AF65-F5344CB8AC3E}">
        <p14:creationId xmlns:p14="http://schemas.microsoft.com/office/powerpoint/2010/main" val="391361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b="1" dirty="0"/>
              <a:t>ENSURE</a:t>
            </a:r>
            <a:r>
              <a:rPr lang="en-US" altLang="en-US" sz="800" dirty="0"/>
              <a:t> that participants understand what is meant by hypothesis. According to the Cambridge Dictionary, it is </a:t>
            </a:r>
            <a:r>
              <a:rPr lang="en-US" sz="800" dirty="0"/>
              <a:t>an idea or explanation for something that is based on known facts but has not yet been proven.  In statistics, it </a:t>
            </a:r>
            <a:r>
              <a:rPr lang="en-US" altLang="en-US" sz="800" dirty="0"/>
              <a:t>describes the question we would like to answer and therefore test in our analysis. </a:t>
            </a:r>
            <a:endParaRPr lang="en-US" sz="800" dirty="0"/>
          </a:p>
          <a:p>
            <a:endParaRPr lang="en-US" dirty="0"/>
          </a:p>
          <a:p>
            <a:r>
              <a:rPr lang="en-US" dirty="0"/>
              <a:t>After the third</a:t>
            </a:r>
            <a:r>
              <a:rPr lang="en-US" baseline="0" dirty="0"/>
              <a:t> bullet, </a:t>
            </a:r>
            <a:r>
              <a:rPr lang="en-US" b="1" baseline="0" dirty="0"/>
              <a:t>ASK</a:t>
            </a:r>
            <a:r>
              <a:rPr lang="en-US" baseline="0" dirty="0"/>
              <a:t>:  if this explanatory analysis results showed that the </a:t>
            </a:r>
            <a:r>
              <a:rPr lang="en-US" baseline="0" dirty="0" err="1"/>
              <a:t>programme</a:t>
            </a:r>
            <a:r>
              <a:rPr lang="en-US" baseline="0" dirty="0"/>
              <a:t> did not work, then what would be the next step?</a:t>
            </a:r>
            <a:endParaRPr lang="en-US" dirty="0"/>
          </a:p>
        </p:txBody>
      </p:sp>
      <p:sp>
        <p:nvSpPr>
          <p:cNvPr id="4" name="Slide Number Placeholder 3"/>
          <p:cNvSpPr>
            <a:spLocks noGrp="1"/>
          </p:cNvSpPr>
          <p:nvPr>
            <p:ph type="sldNum" sz="quarter" idx="10"/>
          </p:nvPr>
        </p:nvSpPr>
        <p:spPr/>
        <p:txBody>
          <a:bodyPr/>
          <a:lstStyle/>
          <a:p>
            <a:fld id="{06F8FB03-6543-46F1-B771-9904E348B139}" type="slidenum">
              <a:rPr lang="en-US" smtClean="0"/>
              <a:t>18</a:t>
            </a:fld>
            <a:endParaRPr lang="en-US" dirty="0"/>
          </a:p>
        </p:txBody>
      </p:sp>
    </p:spTree>
    <p:extLst>
      <p:ext uri="{BB962C8B-B14F-4D97-AF65-F5344CB8AC3E}">
        <p14:creationId xmlns:p14="http://schemas.microsoft.com/office/powerpoint/2010/main" val="232011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600" b="1" dirty="0"/>
              <a:t>EXPLAIN</a:t>
            </a:r>
            <a:r>
              <a:rPr lang="en-ZA" sz="1600" dirty="0"/>
              <a:t> the</a:t>
            </a:r>
            <a:r>
              <a:rPr lang="en-ZA" sz="1600" baseline="0" dirty="0"/>
              <a:t> following:</a:t>
            </a:r>
          </a:p>
          <a:p>
            <a:pPr marL="285750" indent="-285750">
              <a:buFont typeface="Arial" panose="020B0604020202020204" pitchFamily="34" charset="0"/>
              <a:buChar char="•"/>
            </a:pPr>
            <a:r>
              <a:rPr lang="en-ZA" sz="1600" baseline="0" dirty="0"/>
              <a:t>T</a:t>
            </a:r>
            <a:r>
              <a:rPr lang="en-ZA" sz="1600" dirty="0"/>
              <a:t>hey are called variables because the values of their characteristics can vary. </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A variable may also be called a data item. Age, sex, business income and expenses, country of birth, capital expenditure, class grades, eye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and vehicle type are examples of variables.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is helpful to become familiar with the different types of variables because they are </a:t>
            </a:r>
            <a:r>
              <a:rPr lang="en-US" sz="1200" b="0" i="0" kern="1200" baseline="0" dirty="0" err="1">
                <a:solidFill>
                  <a:schemeClr val="tx1"/>
                </a:solidFill>
                <a:effectLst/>
                <a:latin typeface="+mn-lt"/>
                <a:ea typeface="+mn-ea"/>
                <a:cs typeface="+mn-cs"/>
              </a:rPr>
              <a:t>analysed</a:t>
            </a:r>
            <a:r>
              <a:rPr lang="en-US" sz="1200" b="0" i="0" kern="1200" baseline="0" dirty="0">
                <a:solidFill>
                  <a:schemeClr val="tx1"/>
                </a:solidFill>
                <a:effectLst/>
                <a:latin typeface="+mn-lt"/>
                <a:ea typeface="+mn-ea"/>
                <a:cs typeface="+mn-cs"/>
              </a:rPr>
              <a:t> in different ways.  For example, we have already discussed the difference between quantitative data (numbers) and qualitative data (words).  You can imagine that only certain analyses can be performed on one or the other.  Let’s take a look at the different types of variables now.  Then we will be in a good starting place for the next session – 6.2 on basic statistics.</a:t>
            </a:r>
            <a:endParaRPr lang="en-ZA" sz="1600" dirty="0"/>
          </a:p>
          <a:p>
            <a:endParaRPr lang="en-ZA" sz="1600" dirty="0"/>
          </a:p>
          <a:p>
            <a:endParaRPr lang="en-US" sz="1600" dirty="0"/>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F8FB03-6543-46F1-B771-9904E348B139}" type="slidenum">
              <a:rPr lang="en-US" smtClean="0"/>
              <a:t>19</a:t>
            </a:fld>
            <a:endParaRPr lang="en-US"/>
          </a:p>
        </p:txBody>
      </p:sp>
    </p:spTree>
    <p:extLst>
      <p:ext uri="{BB962C8B-B14F-4D97-AF65-F5344CB8AC3E}">
        <p14:creationId xmlns:p14="http://schemas.microsoft.com/office/powerpoint/2010/main" val="313091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EXPLAIN </a:t>
            </a:r>
            <a:r>
              <a:rPr lang="en-US" b="0" baseline="0" dirty="0"/>
              <a:t>that w</a:t>
            </a:r>
            <a:r>
              <a:rPr lang="en-US" baseline="0" dirty="0"/>
              <a:t>e briefly discussed the difference between quantitative and qualitative data in module 2.  In this session we will look at these in more depth:</a:t>
            </a:r>
          </a:p>
          <a:p>
            <a:endParaRPr lang="en-US" baseline="0" dirty="0"/>
          </a:p>
          <a:p>
            <a:pPr marL="171450" indent="-171450">
              <a:buFont typeface="Arial" panose="020B0604020202020204" pitchFamily="34" charset="0"/>
              <a:buChar char="•"/>
            </a:pPr>
            <a:r>
              <a:rPr lang="en-US" dirty="0"/>
              <a:t>Quantitative variables: Are numerical measures;</a:t>
            </a:r>
            <a:r>
              <a:rPr lang="en-ZA" dirty="0"/>
              <a:t> a </a:t>
            </a:r>
            <a:r>
              <a:rPr lang="en-ZA" b="1" dirty="0"/>
              <a:t>quantitative</a:t>
            </a:r>
            <a:r>
              <a:rPr lang="en-ZA" dirty="0"/>
              <a:t> or </a:t>
            </a:r>
            <a:r>
              <a:rPr lang="en-ZA" b="1" dirty="0"/>
              <a:t>numerical</a:t>
            </a:r>
            <a:r>
              <a:rPr lang="en-ZA" dirty="0"/>
              <a:t> </a:t>
            </a:r>
            <a:r>
              <a:rPr lang="en-ZA" b="1" dirty="0"/>
              <a:t>variable</a:t>
            </a:r>
            <a:r>
              <a:rPr lang="en-ZA" dirty="0"/>
              <a:t> takes number values for which maths operations—</a:t>
            </a:r>
            <a:r>
              <a:rPr lang="en-ZA" b="1" dirty="0"/>
              <a:t>addition</a:t>
            </a:r>
            <a:r>
              <a:rPr lang="en-ZA" dirty="0"/>
              <a:t>, </a:t>
            </a:r>
            <a:r>
              <a:rPr lang="en-ZA" b="1" dirty="0"/>
              <a:t>subtraction</a:t>
            </a:r>
            <a:r>
              <a:rPr lang="en-ZA" dirty="0"/>
              <a:t>, </a:t>
            </a:r>
            <a:r>
              <a:rPr lang="en-ZA" b="1" dirty="0"/>
              <a:t>multiplication</a:t>
            </a:r>
            <a:r>
              <a:rPr lang="en-ZA" dirty="0"/>
              <a:t>, and </a:t>
            </a:r>
            <a:r>
              <a:rPr lang="en-ZA" b="1" dirty="0"/>
              <a:t>division</a:t>
            </a:r>
            <a:r>
              <a:rPr lang="en-ZA" dirty="0"/>
              <a:t>—make sense. The values of a quantitative variable are usually recorded as a unit of measurement, such as </a:t>
            </a:r>
            <a:r>
              <a:rPr lang="en-ZA" i="1" dirty="0"/>
              <a:t>seconds</a:t>
            </a:r>
            <a:r>
              <a:rPr lang="en-ZA" dirty="0"/>
              <a:t> or </a:t>
            </a:r>
            <a:r>
              <a:rPr lang="en-ZA" i="1" dirty="0"/>
              <a:t>kilograms</a:t>
            </a:r>
            <a:r>
              <a:rPr lang="en-ZA" dirty="0"/>
              <a:t>.</a:t>
            </a:r>
          </a:p>
          <a:p>
            <a:pPr marL="171450" indent="-171450">
              <a:buFont typeface="Arial" panose="020B0604020202020204" pitchFamily="34" charset="0"/>
              <a:buChar char="•"/>
            </a:pPr>
            <a:r>
              <a:rPr lang="en-US" dirty="0"/>
              <a:t>Qualitative variables: Are factors that places an individual into one of several categories or groups.  It may or may not have a clear natural order.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6F8FB03-6543-46F1-B771-9904E348B139}" type="slidenum">
              <a:rPr lang="en-US" smtClean="0"/>
              <a:t>20</a:t>
            </a:fld>
            <a:endParaRPr lang="en-US" dirty="0"/>
          </a:p>
        </p:txBody>
      </p:sp>
    </p:spTree>
    <p:extLst>
      <p:ext uri="{BB962C8B-B14F-4D97-AF65-F5344CB8AC3E}">
        <p14:creationId xmlns:p14="http://schemas.microsoft.com/office/powerpoint/2010/main" val="57408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2</a:t>
            </a:fld>
            <a:endParaRPr lang="en-US"/>
          </a:p>
        </p:txBody>
      </p:sp>
    </p:spTree>
    <p:extLst>
      <p:ext uri="{BB962C8B-B14F-4D97-AF65-F5344CB8AC3E}">
        <p14:creationId xmlns:p14="http://schemas.microsoft.com/office/powerpoint/2010/main" val="57451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that t</a:t>
            </a:r>
            <a:r>
              <a:rPr lang="en-ZA" dirty="0"/>
              <a:t>here are some quantitative variables where only measurement in whole numbers makes sense. These are called </a:t>
            </a:r>
            <a:r>
              <a:rPr lang="en-ZA" b="1" dirty="0"/>
              <a:t>discrete variables</a:t>
            </a:r>
            <a:r>
              <a:rPr lang="en-ZA" dirty="0"/>
              <a:t>; they are used in cases where we are counting something that cannot, because of its nature, be divided. An obvious example of this would be people - because we cannot have fractions of people! A family or household, for example can have 5 or 6 members, but not 5.5 members. Another example is the number of patient visits to a clinic. It is possible for a clinic to have 40 visits in a day, but not 40.5.</a:t>
            </a:r>
          </a:p>
          <a:p>
            <a:pPr marL="0" indent="0">
              <a:buNone/>
            </a:pPr>
            <a:endParaRPr lang="en-ZA" b="1" cap="all" dirty="0"/>
          </a:p>
          <a:p>
            <a:r>
              <a:rPr lang="en-ZA" dirty="0"/>
              <a:t>Other quantitative variables can have any value, including fractional or decimal values - and can even include infinity. These are called </a:t>
            </a:r>
            <a:r>
              <a:rPr lang="en-ZA" b="1" dirty="0"/>
              <a:t>continuous variables</a:t>
            </a:r>
            <a:r>
              <a:rPr lang="en-ZA" dirty="0"/>
              <a:t>. Weight is one example of this. Weight can be rounded to the nearest kilogram (75 kg), or it can be written more precisely, by including decimal places (74.87 kg). This data is considered to be continuous because it can be any number, or fractional amount. Other examples are laboratory counts (e.g., bilirubin or haematocrit levels), blood pressure, body temperature, and many other physiological measures.</a:t>
            </a:r>
          </a:p>
          <a:p>
            <a:endParaRPr lang="en-ZA" dirty="0"/>
          </a:p>
          <a:p>
            <a:r>
              <a:rPr lang="en-ZA" dirty="0"/>
              <a:t>In terms of qualitative data, </a:t>
            </a:r>
            <a:r>
              <a:rPr lang="en-ZA" b="1" dirty="0"/>
              <a:t>nominal variables </a:t>
            </a:r>
            <a:r>
              <a:rPr lang="en-ZA" dirty="0"/>
              <a:t>are those that are grouped into categories which have no natural order.  Some qualitative variables do have some order. These are called </a:t>
            </a:r>
            <a:r>
              <a:rPr lang="en-ZA" b="1" dirty="0"/>
              <a:t>ordinal variables</a:t>
            </a:r>
            <a:r>
              <a:rPr lang="en-ZA" dirty="0"/>
              <a:t>. </a:t>
            </a:r>
            <a:endParaRPr lang="en-US" dirty="0"/>
          </a:p>
          <a:p>
            <a:endParaRPr lang="en-US" dirty="0"/>
          </a:p>
          <a:p>
            <a:r>
              <a:rPr lang="en-US" b="1" dirty="0"/>
              <a:t>ASK: “</a:t>
            </a:r>
            <a:r>
              <a:rPr lang="en-ZA" sz="1200" i="0" kern="1200" dirty="0">
                <a:solidFill>
                  <a:schemeClr val="tx1"/>
                </a:solidFill>
                <a:effectLst/>
                <a:latin typeface="+mn-lt"/>
                <a:ea typeface="+mn-ea"/>
                <a:cs typeface="+mn-cs"/>
              </a:rPr>
              <a:t>What are other examples of quantitative discrete data where only whole numbers make sense?”</a:t>
            </a: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CD4 count: You can’t count half cells.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Numbers of: surgeries, condoms issued, IUCDs inserted, HIV tests done.</a:t>
            </a:r>
            <a:endParaRPr lang="en-US" sz="1200" kern="1200" dirty="0">
              <a:solidFill>
                <a:schemeClr val="tx1"/>
              </a:solidFill>
              <a:effectLst/>
              <a:latin typeface="+mn-lt"/>
              <a:ea typeface="+mn-ea"/>
              <a:cs typeface="+mn-cs"/>
            </a:endParaRPr>
          </a:p>
          <a:p>
            <a:endParaRPr lang="en-Z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mn-lt"/>
                <a:ea typeface="+mn-ea"/>
                <a:cs typeface="+mn-cs"/>
              </a:rPr>
              <a:t>ASK: “</a:t>
            </a:r>
            <a:r>
              <a:rPr lang="en-ZA" sz="1200" i="0" kern="1200" dirty="0">
                <a:solidFill>
                  <a:schemeClr val="tx1"/>
                </a:solidFill>
                <a:effectLst/>
                <a:latin typeface="+mn-lt"/>
                <a:ea typeface="+mn-ea"/>
                <a:cs typeface="+mn-cs"/>
              </a:rPr>
              <a:t>What are other examples of quantitative continuous data where any number value, even fractional or decimal, makes sense?”</a:t>
            </a: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Distance to clinic.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Birth weight</a:t>
            </a:r>
            <a:endParaRPr lang="en-US" sz="1200" kern="1200" dirty="0">
              <a:solidFill>
                <a:schemeClr val="tx1"/>
              </a:solidFill>
              <a:effectLst/>
              <a:latin typeface="+mn-lt"/>
              <a:ea typeface="+mn-ea"/>
              <a:cs typeface="+mn-cs"/>
            </a:endParaRPr>
          </a:p>
          <a:p>
            <a:endParaRPr lang="en-US" dirty="0"/>
          </a:p>
          <a:p>
            <a:r>
              <a:rPr lang="en-US" dirty="0"/>
              <a:t>Related to qualitative variables, </a:t>
            </a:r>
            <a:r>
              <a:rPr lang="en-US" b="1" dirty="0"/>
              <a:t>ASK </a:t>
            </a:r>
            <a:r>
              <a:rPr lang="en-US" dirty="0"/>
              <a:t>participants: “What are other examples of categorical data </a:t>
            </a:r>
            <a:r>
              <a:rPr lang="en-US" u="sng" dirty="0"/>
              <a:t>without</a:t>
            </a:r>
            <a:r>
              <a:rPr lang="en-US" dirty="0"/>
              <a:t> a natural order?”</a:t>
            </a: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Sex</a:t>
            </a: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Type of motor vehicles: Cars, SUVs, trucks</a:t>
            </a:r>
            <a:endParaRPr lang="en-US" sz="1200" kern="1200" dirty="0">
              <a:solidFill>
                <a:schemeClr val="tx1"/>
              </a:solidFill>
              <a:effectLst/>
              <a:latin typeface="+mn-lt"/>
              <a:ea typeface="+mn-ea"/>
              <a:cs typeface="+mn-cs"/>
            </a:endParaRPr>
          </a:p>
          <a:p>
            <a:endParaRPr lang="en-US" dirty="0"/>
          </a:p>
          <a:p>
            <a:r>
              <a:rPr lang="en-US" b="1" dirty="0"/>
              <a:t>ASK: </a:t>
            </a:r>
            <a:r>
              <a:rPr lang="en-US" dirty="0"/>
              <a:t>“What are examples of categorical data </a:t>
            </a:r>
            <a:r>
              <a:rPr lang="en-US" u="sng" dirty="0"/>
              <a:t>with</a:t>
            </a:r>
            <a:r>
              <a:rPr lang="en-US" dirty="0"/>
              <a:t> a natural order?”</a:t>
            </a: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BMI: Underweight - Normal - Overweight - Obese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i="1" kern="1200" dirty="0">
                <a:solidFill>
                  <a:schemeClr val="tx1"/>
                </a:solidFill>
                <a:effectLst/>
                <a:latin typeface="+mn-lt"/>
                <a:ea typeface="+mn-ea"/>
                <a:cs typeface="+mn-cs"/>
              </a:rPr>
              <a:t>Level of Education: Primary School - High School - University Undergraduate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8FB03-6543-46F1-B771-9904E348B139}" type="slidenum">
              <a:rPr lang="en-US" smtClean="0"/>
              <a:t>21</a:t>
            </a:fld>
            <a:endParaRPr lang="en-US" dirty="0"/>
          </a:p>
        </p:txBody>
      </p:sp>
    </p:spTree>
    <p:extLst>
      <p:ext uri="{BB962C8B-B14F-4D97-AF65-F5344CB8AC3E}">
        <p14:creationId xmlns:p14="http://schemas.microsoft.com/office/powerpoint/2010/main" val="173710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i="0" dirty="0"/>
              <a:t>ASK</a:t>
            </a:r>
            <a:r>
              <a:rPr lang="en-ZA" i="0" dirty="0"/>
              <a:t> participants to complete the table on their own or with a partner.  What kind of variables are these? For each example, indicate whether the variable is categorical nominal, categorical ordinal, quantitative continuous, or quantitative discrete.</a:t>
            </a:r>
          </a:p>
          <a:p>
            <a:endParaRPr lang="en-ZA" i="0" dirty="0"/>
          </a:p>
          <a:p>
            <a:r>
              <a:rPr lang="en-ZA" b="1" i="0" dirty="0"/>
              <a:t>CIRCULATE</a:t>
            </a:r>
            <a:r>
              <a:rPr lang="en-ZA" i="0" dirty="0"/>
              <a:t> through the room to make sure that participants understand the task and to answer any questions. </a:t>
            </a:r>
          </a:p>
          <a:p>
            <a:endParaRPr lang="en-ZA" i="0" dirty="0"/>
          </a:p>
          <a:p>
            <a:r>
              <a:rPr lang="en-ZA" i="0" dirty="0"/>
              <a:t>After 2-3 minutes, randomly </a:t>
            </a:r>
            <a:r>
              <a:rPr lang="en-ZA" b="1" i="0" dirty="0"/>
              <a:t>ASK</a:t>
            </a:r>
            <a:r>
              <a:rPr lang="en-ZA" i="0" dirty="0"/>
              <a:t> some participants for their responses. </a:t>
            </a:r>
            <a:br>
              <a:rPr lang="en-US" i="0" dirty="0"/>
            </a:br>
            <a:endParaRPr lang="en-US" i="0" dirty="0"/>
          </a:p>
        </p:txBody>
      </p:sp>
      <p:sp>
        <p:nvSpPr>
          <p:cNvPr id="4" name="Slide Number Placeholder 3"/>
          <p:cNvSpPr>
            <a:spLocks noGrp="1"/>
          </p:cNvSpPr>
          <p:nvPr>
            <p:ph type="sldNum" sz="quarter" idx="10"/>
          </p:nvPr>
        </p:nvSpPr>
        <p:spPr/>
        <p:txBody>
          <a:bodyPr/>
          <a:lstStyle/>
          <a:p>
            <a:fld id="{06F8FB03-6543-46F1-B771-9904E348B139}" type="slidenum">
              <a:rPr lang="en-US" smtClean="0"/>
              <a:t>22</a:t>
            </a:fld>
            <a:endParaRPr lang="en-US" dirty="0"/>
          </a:p>
        </p:txBody>
      </p:sp>
    </p:spTree>
    <p:extLst>
      <p:ext uri="{BB962C8B-B14F-4D97-AF65-F5344CB8AC3E}">
        <p14:creationId xmlns:p14="http://schemas.microsoft.com/office/powerpoint/2010/main" val="405252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
            </a:r>
            <a:r>
              <a:rPr lang="en-US" baseline="0" dirty="0"/>
              <a:t> the answers on the slide. </a:t>
            </a:r>
            <a:endParaRPr lang="en-US" dirty="0"/>
          </a:p>
        </p:txBody>
      </p:sp>
      <p:sp>
        <p:nvSpPr>
          <p:cNvPr id="4" name="Slide Number Placeholder 3"/>
          <p:cNvSpPr>
            <a:spLocks noGrp="1"/>
          </p:cNvSpPr>
          <p:nvPr>
            <p:ph type="sldNum" sz="quarter" idx="10"/>
          </p:nvPr>
        </p:nvSpPr>
        <p:spPr/>
        <p:txBody>
          <a:bodyPr/>
          <a:lstStyle/>
          <a:p>
            <a:fld id="{06F8FB03-6543-46F1-B771-9904E348B139}" type="slidenum">
              <a:rPr lang="en-US" smtClean="0"/>
              <a:t>23</a:t>
            </a:fld>
            <a:endParaRPr lang="en-US" dirty="0"/>
          </a:p>
        </p:txBody>
      </p:sp>
    </p:spTree>
    <p:extLst>
      <p:ext uri="{BB962C8B-B14F-4D97-AF65-F5344CB8AC3E}">
        <p14:creationId xmlns:p14="http://schemas.microsoft.com/office/powerpoint/2010/main" val="1766341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1774">
              <a:defRPr/>
            </a:pPr>
            <a:r>
              <a:rPr lang="en-US" b="0" i="1" dirty="0"/>
              <a:t>60 minutes</a:t>
            </a:r>
          </a:p>
          <a:p>
            <a:pPr defTabSz="931774">
              <a:defRPr/>
            </a:pPr>
            <a:r>
              <a:rPr lang="en-US" b="1" dirty="0"/>
              <a:t>REFER</a:t>
            </a:r>
            <a:r>
              <a:rPr lang="en-US" dirty="0"/>
              <a:t> participants to turn to </a:t>
            </a:r>
            <a:r>
              <a:rPr lang="en-US" b="1" dirty="0"/>
              <a:t>Handout 6.1.2: Case Studies: Using Data for Evidence-Based Decision</a:t>
            </a:r>
            <a:r>
              <a:rPr lang="en-US" b="1" baseline="0" dirty="0"/>
              <a:t> Making</a:t>
            </a:r>
            <a:r>
              <a:rPr lang="en-US" baseline="0" dirty="0"/>
              <a:t>. </a:t>
            </a:r>
            <a:endParaRPr lang="en-US" dirty="0"/>
          </a:p>
          <a:p>
            <a:pPr defTabSz="931774">
              <a:defRPr/>
            </a:pPr>
            <a:endParaRPr lang="en-US" dirty="0"/>
          </a:p>
          <a:p>
            <a:pPr defTabSz="931774">
              <a:defRPr/>
            </a:pPr>
            <a:r>
              <a:rPr lang="en-US" b="1" dirty="0"/>
              <a:t>REVIEW</a:t>
            </a:r>
            <a:r>
              <a:rPr lang="en-US" dirty="0"/>
              <a:t> the instructions with participants,</a:t>
            </a:r>
            <a:r>
              <a:rPr lang="en-US" baseline="0" dirty="0"/>
              <a:t> then </a:t>
            </a:r>
            <a:r>
              <a:rPr lang="en-US" b="1" baseline="0" dirty="0"/>
              <a:t>DIVIDE</a:t>
            </a:r>
            <a:r>
              <a:rPr lang="en-US" dirty="0"/>
              <a:t> participants into groups of 3-4 participants</a:t>
            </a:r>
            <a:r>
              <a:rPr lang="en-US" baseline="0" dirty="0"/>
              <a:t> and </a:t>
            </a:r>
            <a:r>
              <a:rPr lang="en-US" b="1" baseline="0" dirty="0"/>
              <a:t>GIVE</a:t>
            </a:r>
            <a:r>
              <a:rPr lang="en-US" baseline="0" dirty="0"/>
              <a:t> them 30 minutes to work in their small groups.</a:t>
            </a:r>
          </a:p>
          <a:p>
            <a:pPr defTabSz="931774">
              <a:defRPr/>
            </a:pPr>
            <a:endParaRPr lang="en-US" baseline="0" dirty="0"/>
          </a:p>
          <a:p>
            <a:pPr marL="171450" indent="-171450">
              <a:buFont typeface="Arial" panose="020B0604020202020204" pitchFamily="34" charset="0"/>
              <a:buChar char="•"/>
            </a:pPr>
            <a:r>
              <a:rPr lang="en-US" b="1" baseline="0" dirty="0"/>
              <a:t>MONITOR</a:t>
            </a:r>
            <a:r>
              <a:rPr lang="en-US" baseline="0" dirty="0"/>
              <a:t> participants’ progress. Make sure they are focusing on the type of data being used to make each decision and where the data comes from. </a:t>
            </a:r>
          </a:p>
          <a:p>
            <a:pPr marL="171450" indent="-171450">
              <a:buFont typeface="Arial" panose="020B0604020202020204" pitchFamily="34" charset="0"/>
              <a:buChar char="•"/>
            </a:pPr>
            <a:r>
              <a:rPr lang="en-US" b="1" baseline="0" dirty="0"/>
              <a:t>ENCOURAGE</a:t>
            </a:r>
            <a:r>
              <a:rPr lang="en-US" baseline="0" dirty="0"/>
              <a:t> participants to be thorough in their review of the data used in the case studies. </a:t>
            </a:r>
          </a:p>
          <a:p>
            <a:pPr marL="171450" indent="-171450">
              <a:buFont typeface="Arial" panose="020B0604020202020204" pitchFamily="34" charset="0"/>
              <a:buChar char="•"/>
            </a:pPr>
            <a:r>
              <a:rPr lang="en-US" b="1" baseline="0" dirty="0"/>
              <a:t>BRING</a:t>
            </a:r>
            <a:r>
              <a:rPr lang="en-US" baseline="0" dirty="0"/>
              <a:t> the group together again after 30 minutes. </a:t>
            </a:r>
          </a:p>
          <a:p>
            <a:pPr marL="171450" indent="-171450">
              <a:buFont typeface="Arial" panose="020B0604020202020204" pitchFamily="34" charset="0"/>
              <a:buChar char="•"/>
            </a:pPr>
            <a:r>
              <a:rPr lang="en-US" b="1" baseline="0" dirty="0"/>
              <a:t>ASSIGN</a:t>
            </a:r>
            <a:r>
              <a:rPr lang="en-US" baseline="0" dirty="0"/>
              <a:t> each group to review their responses for one of the case studies.</a:t>
            </a:r>
          </a:p>
          <a:p>
            <a:pPr marL="171450" indent="-171450">
              <a:buFont typeface="Arial" panose="020B0604020202020204" pitchFamily="34" charset="0"/>
              <a:buChar char="•"/>
            </a:pPr>
            <a:r>
              <a:rPr lang="en-US" b="1" baseline="0" dirty="0"/>
              <a:t>RECORD</a:t>
            </a:r>
            <a:r>
              <a:rPr lang="en-US" baseline="0" dirty="0"/>
              <a:t> responses about type of data and where it comes from on a flip chart.</a:t>
            </a:r>
          </a:p>
          <a:p>
            <a:endParaRPr lang="en-US" baseline="0" dirty="0"/>
          </a:p>
          <a:p>
            <a:r>
              <a:rPr lang="en-US" b="1" baseline="0" dirty="0"/>
              <a:t>ASK</a:t>
            </a:r>
            <a:r>
              <a:rPr lang="en-US" baseline="0" dirty="0"/>
              <a:t> participants what were the main points they learned from reviewing the cases. </a:t>
            </a:r>
          </a:p>
          <a:p>
            <a:r>
              <a:rPr lang="en-US" baseline="0" dirty="0"/>
              <a:t>After a brief discussion, </a:t>
            </a:r>
            <a:r>
              <a:rPr lang="en-US" b="1" baseline="0" dirty="0"/>
              <a:t>SUMMARISE</a:t>
            </a:r>
            <a:r>
              <a:rPr lang="en-US" baseline="0" dirty="0"/>
              <a:t> the discussion using the following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Decisions tend to rely on multiple types and sources of data, including but not limited to </a:t>
            </a:r>
            <a:r>
              <a:rPr lang="en-GB" sz="1200" kern="1200" dirty="0">
                <a:solidFill>
                  <a:schemeClr val="tx1"/>
                </a:solidFill>
                <a:effectLst/>
                <a:latin typeface="+mn-lt"/>
                <a:ea typeface="+mn-ea"/>
                <a:cs typeface="+mn-cs"/>
              </a:rPr>
              <a:t>paper-based and electronic systems (e.g. EMR)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used most frequently in these decisions is patient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from multiple </a:t>
            </a:r>
            <a:r>
              <a:rPr lang="en-GB" sz="1200" kern="1200" dirty="0">
                <a:solidFill>
                  <a:schemeClr val="tx1"/>
                </a:solidFill>
                <a:effectLst/>
                <a:latin typeface="+mn-lt"/>
                <a:ea typeface="+mn-ea"/>
                <a:cs typeface="+mn-cs"/>
              </a:rPr>
              <a:t>paper-based and electronic systems (e.g. EMR) can be linked and support each other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Data tends to inform a course of action when it is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and interpreted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12976E9-9152-4A12-94E5-406DB6218D75}" type="slidenum">
              <a:rPr lang="en-US" smtClean="0"/>
              <a:pPr>
                <a:defRPr/>
              </a:pPr>
              <a:t>24</a:t>
            </a:fld>
            <a:endParaRPr lang="en-US" dirty="0"/>
          </a:p>
        </p:txBody>
      </p:sp>
    </p:spTree>
    <p:extLst>
      <p:ext uri="{BB962C8B-B14F-4D97-AF65-F5344CB8AC3E}">
        <p14:creationId xmlns:p14="http://schemas.microsoft.com/office/powerpoint/2010/main" val="306384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a:t>
            </a:r>
            <a:r>
              <a:rPr lang="en-US" dirty="0"/>
              <a:t> key points.</a:t>
            </a:r>
          </a:p>
        </p:txBody>
      </p:sp>
      <p:sp>
        <p:nvSpPr>
          <p:cNvPr id="4" name="Slide Number Placeholder 3"/>
          <p:cNvSpPr>
            <a:spLocks noGrp="1"/>
          </p:cNvSpPr>
          <p:nvPr>
            <p:ph type="sldNum" sz="quarter" idx="10"/>
          </p:nvPr>
        </p:nvSpPr>
        <p:spPr/>
        <p:txBody>
          <a:bodyPr/>
          <a:lstStyle/>
          <a:p>
            <a:fld id="{06F8FB03-6543-46F1-B771-9904E348B139}" type="slidenum">
              <a:rPr lang="en-US" smtClean="0"/>
              <a:t>25</a:t>
            </a:fld>
            <a:endParaRPr lang="en-US" dirty="0"/>
          </a:p>
        </p:txBody>
      </p:sp>
    </p:spTree>
    <p:extLst>
      <p:ext uri="{BB962C8B-B14F-4D97-AF65-F5344CB8AC3E}">
        <p14:creationId xmlns:p14="http://schemas.microsoft.com/office/powerpoint/2010/main" val="2972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dirty="0"/>
              <a:t> the learning objective</a:t>
            </a:r>
            <a:r>
              <a:rPr lang="en-US" baseline="0" dirty="0"/>
              <a:t>s for this session.</a:t>
            </a:r>
            <a:endParaRPr lang="en-US"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3</a:t>
            </a:fld>
            <a:endParaRPr lang="en-US"/>
          </a:p>
        </p:txBody>
      </p:sp>
    </p:spTree>
    <p:extLst>
      <p:ext uri="{BB962C8B-B14F-4D97-AF65-F5344CB8AC3E}">
        <p14:creationId xmlns:p14="http://schemas.microsoft.com/office/powerpoint/2010/main" val="207641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EXPLAIN </a:t>
            </a:r>
            <a:r>
              <a:rPr lang="en-US" baseline="0" dirty="0"/>
              <a:t>that this session will begin by reviewing the role of data analysis, interpretation, and use in the health information system. It will also look at the different ways in which data analysis is used to achieve the health system’s goals as well as improve patient outcomes and population health. </a:t>
            </a:r>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4</a:t>
            </a:fld>
            <a:endParaRPr lang="en-US"/>
          </a:p>
        </p:txBody>
      </p:sp>
    </p:spTree>
    <p:extLst>
      <p:ext uri="{BB962C8B-B14F-4D97-AF65-F5344CB8AC3E}">
        <p14:creationId xmlns:p14="http://schemas.microsoft.com/office/powerpoint/2010/main" val="339209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b="1" dirty="0"/>
              <a:t>ASK </a:t>
            </a:r>
            <a:r>
              <a:rPr lang="en-US" sz="1600" b="0" dirty="0"/>
              <a:t>participants to </a:t>
            </a:r>
            <a:r>
              <a:rPr lang="en-US" sz="1600" b="1" dirty="0"/>
              <a:t>RECALL</a:t>
            </a:r>
            <a:r>
              <a:rPr lang="en-US" sz="1600" b="0" dirty="0"/>
              <a:t> </a:t>
            </a:r>
            <a:r>
              <a:rPr lang="en-US" sz="1600" dirty="0"/>
              <a:t>the relationship</a:t>
            </a:r>
            <a:r>
              <a:rPr lang="en-US" sz="1600" baseline="0" dirty="0"/>
              <a:t> </a:t>
            </a:r>
            <a:r>
              <a:rPr lang="en-US" sz="1600" dirty="0"/>
              <a:t>between data, information, evidence, and knowledge and</a:t>
            </a:r>
            <a:r>
              <a:rPr lang="en-US" sz="1600" baseline="0" dirty="0"/>
              <a:t> how it is </a:t>
            </a:r>
            <a:r>
              <a:rPr lang="en-US" sz="1600" dirty="0"/>
              <a:t>essential to being able to use data effectively for health care and health system decision making.</a:t>
            </a:r>
            <a:endParaRPr lang="en-US" sz="1600" b="1" dirty="0"/>
          </a:p>
          <a:p>
            <a:endParaRPr lang="en-US" sz="1600" b="1" dirty="0"/>
          </a:p>
          <a:p>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F8FB03-6543-46F1-B771-9904E348B139}" type="slidenum">
              <a:rPr lang="en-US" smtClean="0"/>
              <a:t>5</a:t>
            </a:fld>
            <a:endParaRPr lang="en-US"/>
          </a:p>
        </p:txBody>
      </p:sp>
    </p:spTree>
    <p:extLst>
      <p:ext uri="{BB962C8B-B14F-4D97-AF65-F5344CB8AC3E}">
        <p14:creationId xmlns:p14="http://schemas.microsoft.com/office/powerpoint/2010/main" val="371688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a:t>RECALL</a:t>
            </a:r>
            <a:r>
              <a:rPr lang="en-GB" sz="1600" b="0" baseline="0" dirty="0"/>
              <a:t> that this is the cycle that data goes through to become useful. Starting with data, it becomes information, evidence and knowledge.  We can then base decisions on these, which leads to the impacts of those decisions, and adds further to the collection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a:t>HIGHLIGHT</a:t>
            </a:r>
            <a:r>
              <a:rPr lang="en-GB" sz="1600" b="0" baseline="0" dirty="0"/>
              <a:t> that the purpose of the health information system is captured in the black text in the middle: better information, better decisions, better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a:t>POINT OUT </a:t>
            </a:r>
            <a:r>
              <a:rPr lang="en-GB" sz="1600" b="0" baseline="0" dirty="0"/>
              <a:t>the first blue box, “Compile, manage, and analyse (HIS)” and </a:t>
            </a:r>
            <a:r>
              <a:rPr lang="en-GB" sz="1600" b="1" baseline="0" dirty="0"/>
              <a:t>NOTE</a:t>
            </a:r>
            <a:r>
              <a:rPr lang="en-GB" sz="1600" b="0" baseline="0" dirty="0"/>
              <a:t> that they have gone through sessions on data management and using electronic HIS software to collect, process, and report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ASK </a:t>
            </a:r>
            <a:r>
              <a:rPr lang="en-GB" sz="1600" b="0" dirty="0"/>
              <a:t>participants to reflect on the title of this module (Data Analysis,</a:t>
            </a:r>
            <a:r>
              <a:rPr lang="en-GB" sz="1600" b="0" baseline="0" dirty="0"/>
              <a:t> Interpretation and Use) and </a:t>
            </a:r>
            <a:r>
              <a:rPr lang="en-GB" sz="1600" b="1" baseline="0" dirty="0"/>
              <a:t>IDENTIFY </a:t>
            </a:r>
            <a:r>
              <a:rPr lang="en-GB" sz="1600" b="0" baseline="0" dirty="0"/>
              <a:t>the steps in this cycle that they think will be addressed through the sessions in this module.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1" baseline="0" dirty="0"/>
              <a:t>Answers: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1" baseline="0" dirty="0"/>
              <a:t>Compile, manage, and analyse (HIS)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1" baseline="0" dirty="0"/>
              <a:t>Integrate, interpret, and evaluate (HIS)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1" baseline="0" dirty="0"/>
              <a:t>Format for presentation to planners and stakeholders (HIS)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1" baseline="0" dirty="0"/>
              <a:t>Monitor indicators for change (HIS)</a:t>
            </a:r>
            <a:endParaRPr lang="en-GB" sz="1600" b="0" i="1" dirty="0"/>
          </a:p>
          <a:p>
            <a:endParaRPr lang="en-US" sz="1600" b="0" i="0" u="none" strike="noStrike" kern="1200" baseline="0" dirty="0">
              <a:solidFill>
                <a:schemeClr val="tx1"/>
              </a:solidFill>
              <a:latin typeface="+mn-lt"/>
              <a:ea typeface="+mn-ea"/>
              <a:cs typeface="+mn-cs"/>
            </a:endParaRPr>
          </a:p>
          <a:p>
            <a:r>
              <a:rPr lang="en-US" sz="1600" b="1" i="0" u="none" strike="noStrike" kern="1200" baseline="0" dirty="0">
                <a:solidFill>
                  <a:schemeClr val="tx1"/>
                </a:solidFill>
                <a:latin typeface="+mn-lt"/>
                <a:ea typeface="+mn-ea"/>
                <a:cs typeface="+mn-cs"/>
              </a:rPr>
              <a:t>EXPLAIN</a:t>
            </a:r>
            <a:r>
              <a:rPr lang="en-US" sz="1600" b="0" i="0" u="none" strike="noStrike" kern="1200" baseline="0" dirty="0">
                <a:solidFill>
                  <a:schemeClr val="tx1"/>
                </a:solidFill>
                <a:latin typeface="+mn-lt"/>
                <a:ea typeface="+mn-ea"/>
                <a:cs typeface="+mn-cs"/>
              </a:rPr>
              <a:t> that there is a specific process for analyzing, interpreting, and using data. </a:t>
            </a:r>
            <a:r>
              <a:rPr lang="en-US" sz="1600" b="1" i="0" u="none" strike="noStrike" kern="1200" baseline="0" dirty="0">
                <a:solidFill>
                  <a:schemeClr val="tx1"/>
                </a:solidFill>
                <a:latin typeface="+mn-lt"/>
                <a:ea typeface="+mn-ea"/>
                <a:cs typeface="+mn-cs"/>
              </a:rPr>
              <a:t>GO ON </a:t>
            </a:r>
            <a:r>
              <a:rPr lang="en-US" sz="1600" b="0" i="0" u="none" strike="noStrike" kern="1200" baseline="0" dirty="0">
                <a:solidFill>
                  <a:schemeClr val="tx1"/>
                </a:solidFill>
                <a:latin typeface="+mn-lt"/>
                <a:ea typeface="+mn-ea"/>
                <a:cs typeface="+mn-cs"/>
              </a:rPr>
              <a:t>to the next slide.</a:t>
            </a:r>
          </a:p>
        </p:txBody>
      </p:sp>
      <p:sp>
        <p:nvSpPr>
          <p:cNvPr id="4" name="Slide Number Placeholder 3"/>
          <p:cNvSpPr>
            <a:spLocks noGrp="1"/>
          </p:cNvSpPr>
          <p:nvPr>
            <p:ph type="sldNum" sz="quarter" idx="10"/>
          </p:nvPr>
        </p:nvSpPr>
        <p:spPr/>
        <p:txBody>
          <a:bodyPr/>
          <a:lstStyle/>
          <a:p>
            <a:fld id="{06F8FB03-6543-46F1-B771-9904E348B139}" type="slidenum">
              <a:rPr lang="en-US" smtClean="0"/>
              <a:t>6</a:t>
            </a:fld>
            <a:endParaRPr lang="en-US"/>
          </a:p>
        </p:txBody>
      </p:sp>
    </p:spTree>
    <p:extLst>
      <p:ext uri="{BB962C8B-B14F-4D97-AF65-F5344CB8AC3E}">
        <p14:creationId xmlns:p14="http://schemas.microsoft.com/office/powerpoint/2010/main" val="363838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dirty="0"/>
              <a:t>NOTE: </a:t>
            </a:r>
            <a:r>
              <a:rPr lang="en-US" sz="1200" b="0" dirty="0"/>
              <a:t>This slide is animated. Only</a:t>
            </a:r>
            <a:r>
              <a:rPr lang="en-US" sz="1200" b="0" baseline="0" dirty="0"/>
              <a:t> the Data Analysis process appears.</a:t>
            </a:r>
            <a:endParaRPr lang="en-US" sz="1200" b="0" dirty="0"/>
          </a:p>
          <a:p>
            <a:pPr marL="0" indent="0">
              <a:buFont typeface="+mj-lt"/>
              <a:buNone/>
            </a:pPr>
            <a:endParaRPr lang="en-US" sz="1200" b="1" baseline="0" dirty="0"/>
          </a:p>
          <a:p>
            <a:pPr marL="0" indent="0">
              <a:buFont typeface="+mj-lt"/>
              <a:buNone/>
            </a:pPr>
            <a:r>
              <a:rPr lang="en-US" sz="1200" b="1" dirty="0"/>
              <a:t>REVIEW </a:t>
            </a:r>
            <a:r>
              <a:rPr lang="en-US" sz="1200" dirty="0"/>
              <a:t>process of data analysis, interpretation and use</a:t>
            </a:r>
            <a:r>
              <a:rPr lang="en-US" sz="1200" baseline="0" dirty="0"/>
              <a:t>:</a:t>
            </a:r>
          </a:p>
          <a:p>
            <a:pPr marL="0" indent="0">
              <a:buFont typeface="+mj-lt"/>
              <a:buNone/>
            </a:pPr>
            <a:endParaRPr lang="en-US" sz="1200" dirty="0"/>
          </a:p>
          <a:p>
            <a:pPr marL="342900" indent="-342900">
              <a:buFont typeface="+mj-lt"/>
              <a:buAutoNum type="arabicPeriod"/>
            </a:pPr>
            <a:r>
              <a:rPr lang="en-US" sz="1200" dirty="0"/>
              <a:t>Defining a </a:t>
            </a:r>
            <a:r>
              <a:rPr lang="en-US" sz="1200" b="1" dirty="0"/>
              <a:t>question</a:t>
            </a:r>
            <a:r>
              <a:rPr lang="en-US" sz="1200" dirty="0"/>
              <a:t>. This defines the purpose of the analysis. It is the question that needs to be answered.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Define data needs and identify relevant </a:t>
            </a:r>
            <a:r>
              <a:rPr lang="en-US" sz="1200" b="1" dirty="0"/>
              <a:t>indicators. </a:t>
            </a:r>
            <a:r>
              <a:rPr lang="en-US" sz="1200" b="0" dirty="0"/>
              <a:t>As indicators are defined, the sources of data are identified and the calculation of the indicator confirmed. </a:t>
            </a:r>
          </a:p>
          <a:p>
            <a:pPr marL="342900" indent="-342900">
              <a:buFont typeface="+mj-lt"/>
              <a:buAutoNum type="arabicPeriod"/>
            </a:pPr>
            <a:r>
              <a:rPr lang="en-US" sz="1200" dirty="0"/>
              <a:t>Conduct </a:t>
            </a:r>
            <a:r>
              <a:rPr lang="en-US" sz="1200" b="1" dirty="0"/>
              <a:t>appropriate analysis </a:t>
            </a:r>
            <a:r>
              <a:rPr lang="en-US" sz="1200" dirty="0"/>
              <a:t>after accessing the raw data. </a:t>
            </a:r>
          </a:p>
          <a:p>
            <a:pPr marL="342900" indent="-342900">
              <a:buFont typeface="+mj-lt"/>
              <a:buAutoNum type="arabicPeriod"/>
            </a:pPr>
            <a:r>
              <a:rPr lang="en-US" sz="1200" dirty="0"/>
              <a:t>Reconciliation with </a:t>
            </a:r>
            <a:r>
              <a:rPr lang="en-US" sz="1200" b="1" u="none" dirty="0"/>
              <a:t>other data sources and findings</a:t>
            </a:r>
            <a:r>
              <a:rPr lang="en-US" sz="1200" dirty="0"/>
              <a:t> e.g. surveys.  This step may not be necessary</a:t>
            </a:r>
            <a:r>
              <a:rPr lang="en-US" sz="1200" b="1" i="1" dirty="0"/>
              <a:t> </a:t>
            </a:r>
            <a:r>
              <a:rPr lang="en-US" sz="1200" b="0" i="0" dirty="0"/>
              <a:t>in all circumstances.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u="none" dirty="0"/>
              <a:t>Interpret the findings.  </a:t>
            </a:r>
            <a:r>
              <a:rPr lang="en-US" sz="1200" b="0" u="none" dirty="0"/>
              <a:t>This </a:t>
            </a:r>
            <a:r>
              <a:rPr lang="en-GB" sz="1200" kern="1200" dirty="0">
                <a:solidFill>
                  <a:schemeClr val="tx1"/>
                </a:solidFill>
                <a:effectLst/>
                <a:latin typeface="+mn-lt"/>
                <a:ea typeface="+mn-ea"/>
                <a:cs typeface="+mn-cs"/>
              </a:rPr>
              <a:t>require in-depth knowledge of the subject matter, programme and target population.  In some instances, further discussions are required with community members.  </a:t>
            </a:r>
            <a:endParaRPr lang="en-US" sz="1200" b="1" u="none" dirty="0"/>
          </a:p>
          <a:p>
            <a:pPr marL="342900" indent="-342900">
              <a:buFont typeface="+mj-lt"/>
              <a:buAutoNum type="arabicPeriod"/>
            </a:pPr>
            <a:r>
              <a:rPr lang="en-US" sz="1200" b="1" u="none" dirty="0"/>
              <a:t>Communication</a:t>
            </a:r>
            <a:r>
              <a:rPr lang="en-US" sz="1200" b="0" u="none" dirty="0"/>
              <a:t>/</a:t>
            </a:r>
            <a:r>
              <a:rPr lang="en-US" sz="1200" dirty="0"/>
              <a:t>Presentation of the results. Give feedback on findings to promote improved data quality and use.</a:t>
            </a:r>
          </a:p>
          <a:p>
            <a:pPr marL="342900" indent="-342900">
              <a:buFont typeface="+mj-lt"/>
              <a:buAutoNum type="arabicPeriod"/>
            </a:pPr>
            <a:r>
              <a:rPr lang="en-US" sz="1200" b="1" dirty="0"/>
              <a:t>Decision-making:</a:t>
            </a:r>
            <a:r>
              <a:rPr lang="en-US" sz="1200" b="1" baseline="0" dirty="0"/>
              <a:t>  </a:t>
            </a:r>
            <a:r>
              <a:rPr lang="en-US" sz="1200" dirty="0"/>
              <a:t>The findings are used to inform a decision. </a:t>
            </a:r>
          </a:p>
          <a:p>
            <a:pPr marL="0" indent="0">
              <a:buFont typeface="+mj-lt"/>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dirty="0"/>
              <a:t>NOTE</a:t>
            </a:r>
            <a:r>
              <a:rPr lang="en-US" sz="1200" b="0" u="none" dirty="0"/>
              <a:t>:</a:t>
            </a:r>
            <a:r>
              <a:rPr lang="en-US" sz="1200" b="0" u="none" baseline="0" dirty="0"/>
              <a:t>  </a:t>
            </a:r>
            <a:r>
              <a:rPr lang="en-US" sz="1200" b="0" u="none" dirty="0"/>
              <a:t>Data quality is considered during all steps. </a:t>
            </a:r>
            <a:endParaRPr lang="en-US" sz="1200" b="1"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CLICK </a:t>
            </a:r>
            <a:r>
              <a:rPr lang="en-US" sz="1200" b="0" baseline="0" dirty="0"/>
              <a:t>on the slide and </a:t>
            </a:r>
            <a:r>
              <a:rPr lang="en-US" sz="1200" b="1" baseline="0" dirty="0"/>
              <a:t>EMPHASISE</a:t>
            </a:r>
            <a:r>
              <a:rPr lang="en-US" sz="1200" baseline="0" dirty="0"/>
              <a:t> that there is a feedback mechanism in the process. </a:t>
            </a:r>
            <a:r>
              <a:rPr lang="en-US" sz="1200" b="1" baseline="0" dirty="0"/>
              <a:t>ASK</a:t>
            </a:r>
            <a:r>
              <a:rPr lang="en-US" sz="1200" baseline="0" dirty="0"/>
              <a:t> participants why feedback is important?</a:t>
            </a:r>
          </a:p>
          <a:p>
            <a:r>
              <a:rPr lang="en-US" sz="1200" i="1" baseline="0" dirty="0"/>
              <a:t>Answers:</a:t>
            </a:r>
          </a:p>
          <a:p>
            <a:r>
              <a:rPr lang="en-US" sz="1200" i="1" baseline="0" dirty="0"/>
              <a:t>We should make sure that when we are </a:t>
            </a:r>
            <a:r>
              <a:rPr lang="en-US" sz="1200" i="1" baseline="0" dirty="0" err="1"/>
              <a:t>analysing</a:t>
            </a:r>
            <a:r>
              <a:rPr lang="en-US" sz="1200" i="1" baseline="0" dirty="0"/>
              <a:t> the data that we provide feedback about the indicators, </a:t>
            </a:r>
          </a:p>
          <a:p>
            <a:r>
              <a:rPr lang="en-US" sz="1200" i="1" baseline="0" dirty="0"/>
              <a:t>When we present and discuss the data we should provide feedback about the analysis,  </a:t>
            </a:r>
          </a:p>
          <a:p>
            <a:r>
              <a:rPr lang="en-US" sz="1200" i="1" baseline="0" dirty="0"/>
              <a:t>When we use the data to make decisions, we should provide feedback about the data presentation and discussion as well as the indicator tracking. </a:t>
            </a:r>
          </a:p>
          <a:p>
            <a:endParaRPr lang="en-US" sz="1200" baseline="0" dirty="0"/>
          </a:p>
          <a:p>
            <a:r>
              <a:rPr lang="en-US" sz="1200" b="1" baseline="0" dirty="0"/>
              <a:t>ENSURE</a:t>
            </a:r>
            <a:r>
              <a:rPr lang="en-US" sz="1200" baseline="0" dirty="0"/>
              <a:t> their understanding before moving on to the next slide.</a:t>
            </a:r>
          </a:p>
        </p:txBody>
      </p:sp>
      <p:sp>
        <p:nvSpPr>
          <p:cNvPr id="4" name="Slide Number Placeholder 3"/>
          <p:cNvSpPr>
            <a:spLocks noGrp="1"/>
          </p:cNvSpPr>
          <p:nvPr>
            <p:ph type="sldNum" sz="quarter" idx="10"/>
          </p:nvPr>
        </p:nvSpPr>
        <p:spPr/>
        <p:txBody>
          <a:bodyPr/>
          <a:lstStyle/>
          <a:p>
            <a:fld id="{06F8FB03-6543-46F1-B771-9904E348B139}" type="slidenum">
              <a:rPr lang="en-US" smtClean="0"/>
              <a:t>7</a:t>
            </a:fld>
            <a:endParaRPr lang="en-US" dirty="0"/>
          </a:p>
        </p:txBody>
      </p:sp>
    </p:spTree>
    <p:extLst>
      <p:ext uri="{BB962C8B-B14F-4D97-AF65-F5344CB8AC3E}">
        <p14:creationId xmlns:p14="http://schemas.microsoft.com/office/powerpoint/2010/main" val="403455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533400" y="754063"/>
            <a:ext cx="6705600" cy="3771900"/>
          </a:xfrm>
          <a:prstGeom prst="rect">
            <a:avLst/>
          </a:prstGeom>
          <a:ln/>
        </p:spPr>
      </p:sp>
      <p:sp>
        <p:nvSpPr>
          <p:cNvPr id="30723"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EXPLAIN</a:t>
            </a:r>
            <a:r>
              <a:rPr lang="en-US" dirty="0"/>
              <a:t> that data analysis means taking the data that you collect and looking at them in the context of the questions that you need to answer. For example, how would you know if your programme is meeting its objectives? How do</a:t>
            </a:r>
            <a:r>
              <a:rPr lang="en-US" baseline="0" dirty="0"/>
              <a:t> clinicians know if their patients are adhering to and responding to treatment? How would policy makers know that treatment guidelines are producing the intended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STRESS</a:t>
            </a:r>
            <a:r>
              <a:rPr lang="en-US" dirty="0"/>
              <a:t> that data analysis does not necessarily mean using a complicated computer analysis package.</a:t>
            </a:r>
          </a:p>
          <a:p>
            <a:endParaRPr lang="en-US"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itchFamily="34" charset="0"/>
              </a:rPr>
              <a:t>EMPHASISE</a:t>
            </a:r>
            <a:r>
              <a:rPr lang="en-US" baseline="0" dirty="0">
                <a:latin typeface="Calibri" pitchFamily="34" charset="0"/>
              </a:rPr>
              <a:t> that </a:t>
            </a:r>
            <a:r>
              <a:rPr lang="en-GB" sz="1200" dirty="0"/>
              <a:t>even the greatest amount and best quality of data mean nothing if data are not properly analysed - or not analysed at all.</a:t>
            </a:r>
            <a:endParaRPr lang="en-US" sz="1200" dirty="0"/>
          </a:p>
          <a:p>
            <a:endParaRPr lang="en-US" dirty="0">
              <a:latin typeface="Calibri" pitchFamily="34" charset="0"/>
            </a:endParaRPr>
          </a:p>
        </p:txBody>
      </p:sp>
      <p:sp>
        <p:nvSpPr>
          <p:cNvPr id="30724"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75EE6-0F63-4E5B-ABB6-19ABBF81851D}" type="slidenum">
              <a:rPr lang="en-US" smtClean="0"/>
              <a:pPr eaLnBrk="1" hangingPunct="1"/>
              <a:t>8</a:t>
            </a:fld>
            <a:endParaRPr lang="en-US" dirty="0"/>
          </a:p>
        </p:txBody>
      </p:sp>
    </p:spTree>
    <p:extLst>
      <p:ext uri="{BB962C8B-B14F-4D97-AF65-F5344CB8AC3E}">
        <p14:creationId xmlns:p14="http://schemas.microsoft.com/office/powerpoint/2010/main" val="62377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0C52FD2-2E08-4AB7-9E97-1D4B07ED8460}"/>
              </a:ext>
            </a:extLst>
          </p:cNvPr>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Session 6: Data Analysis - Turning Data into information</a:t>
            </a:r>
          </a:p>
        </p:txBody>
      </p:sp>
      <p:sp>
        <p:nvSpPr>
          <p:cNvPr id="13315" name="Rectangle 7">
            <a:extLst>
              <a:ext uri="{FF2B5EF4-FFF2-40B4-BE49-F238E27FC236}">
                <a16:creationId xmlns:a16="http://schemas.microsoft.com/office/drawing/2014/main" id="{79658BA0-FA59-4E95-877A-8A25303784F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8F0007-75A6-4C99-B4AC-BFDDFF75DC86}" type="slidenum">
              <a:rPr lang="en-US" altLang="en-US" sz="1200"/>
              <a:pPr/>
              <a:t>9</a:t>
            </a:fld>
            <a:endParaRPr lang="en-US" altLang="en-US" sz="1200" dirty="0"/>
          </a:p>
        </p:txBody>
      </p:sp>
      <p:sp>
        <p:nvSpPr>
          <p:cNvPr id="13316" name="Rectangle 2">
            <a:extLst>
              <a:ext uri="{FF2B5EF4-FFF2-40B4-BE49-F238E27FC236}">
                <a16:creationId xmlns:a16="http://schemas.microsoft.com/office/drawing/2014/main" id="{69DE88D1-820E-4074-ABF0-B86327B79FEC}"/>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DEEF4007-8051-4502-9804-19504DDB725B}"/>
              </a:ext>
            </a:extLst>
          </p:cNvPr>
          <p:cNvSpPr>
            <a:spLocks noGrp="1" noChangeArrowheads="1"/>
          </p:cNvSpPr>
          <p:nvPr>
            <p:ph type="body" idx="1"/>
          </p:nvPr>
        </p:nvSpPr>
        <p:spPr>
          <a:noFill/>
        </p:spPr>
        <p:txBody>
          <a:bodyPr/>
          <a:lstStyle/>
          <a:p>
            <a:pPr eaLnBrk="1" hangingPunct="1">
              <a:buFontTx/>
              <a:buNone/>
            </a:pPr>
            <a:r>
              <a:rPr lang="en-US" altLang="en-US" sz="1000" b="1" dirty="0">
                <a:latin typeface="Arial Narrow" panose="020B0606020202030204" pitchFamily="34" charset="0"/>
                <a:cs typeface="Times New Roman" panose="02020603050405020304" pitchFamily="18" charset="0"/>
              </a:rPr>
              <a:t>EXPLAIN</a:t>
            </a:r>
            <a:r>
              <a:rPr lang="en-US" altLang="en-US" sz="1000" dirty="0">
                <a:latin typeface="Arial Narrow" panose="020B0606020202030204" pitchFamily="34" charset="0"/>
                <a:cs typeface="Times New Roman" panose="02020603050405020304" pitchFamily="18" charset="0"/>
              </a:rPr>
              <a:t> the meaning (what), purpose (why) and outcome (how) of data analysis</a:t>
            </a:r>
          </a:p>
          <a:p>
            <a:pPr marL="0" indent="0" eaLnBrk="1" hangingPunct="1">
              <a:buFont typeface="Arial" panose="020B0604020202020204" pitchFamily="34" charset="0"/>
              <a:buNone/>
            </a:pPr>
            <a:endParaRPr lang="en-US" altLang="en-US" sz="1000" dirty="0">
              <a:latin typeface="Arial Narrow" panose="020B0606020202030204" pitchFamily="34" charset="0"/>
              <a:cs typeface="Times New Roman" panose="02020603050405020304" pitchFamily="18" charset="0"/>
            </a:endParaRPr>
          </a:p>
          <a:p>
            <a:pPr marL="0" indent="0" eaLnBrk="1" hangingPunct="1">
              <a:buFont typeface="Arial" panose="020B0604020202020204" pitchFamily="34" charset="0"/>
              <a:buNone/>
            </a:pPr>
            <a:r>
              <a:rPr lang="en-US" altLang="en-US" sz="1000" b="1" dirty="0">
                <a:latin typeface="Arial Narrow" panose="020B0606020202030204" pitchFamily="34" charset="0"/>
                <a:cs typeface="Times New Roman" panose="02020603050405020304" pitchFamily="18" charset="0"/>
              </a:rPr>
              <a:t>ASK</a:t>
            </a:r>
            <a:r>
              <a:rPr lang="en-US" altLang="en-US" sz="1000" b="1" baseline="0" dirty="0">
                <a:latin typeface="Arial Narrow" panose="020B0606020202030204" pitchFamily="34" charset="0"/>
                <a:cs typeface="Times New Roman" panose="02020603050405020304" pitchFamily="18" charset="0"/>
              </a:rPr>
              <a:t> </a:t>
            </a:r>
            <a:r>
              <a:rPr lang="en-US" altLang="en-US" sz="1000" dirty="0">
                <a:latin typeface="Arial Narrow" panose="020B0606020202030204" pitchFamily="34" charset="0"/>
                <a:cs typeface="Times New Roman" panose="02020603050405020304" pitchFamily="18" charset="0"/>
              </a:rPr>
              <a:t>WHY we analyze data. </a:t>
            </a:r>
          </a:p>
          <a:p>
            <a:pPr marL="0" indent="0" eaLnBrk="1" hangingPunct="1">
              <a:buFont typeface="Arial" panose="020B0604020202020204" pitchFamily="34" charset="0"/>
              <a:buNone/>
            </a:pPr>
            <a:endParaRPr lang="en-US" altLang="en-US" sz="1000" dirty="0">
              <a:latin typeface="Arial Narrow" panose="020B0606020202030204" pitchFamily="34" charset="0"/>
              <a:cs typeface="Times New Roman" panose="02020603050405020304" pitchFamily="18" charset="0"/>
            </a:endParaRPr>
          </a:p>
          <a:p>
            <a:pPr marL="0" indent="0" eaLnBrk="1" hangingPunct="1">
              <a:buFont typeface="Arial" panose="020B0604020202020204" pitchFamily="34" charset="0"/>
              <a:buNone/>
            </a:pPr>
            <a:r>
              <a:rPr lang="en-US" altLang="en-US" sz="1000" i="1" dirty="0">
                <a:latin typeface="Arial Narrow" panose="020B0606020202030204" pitchFamily="34" charset="0"/>
                <a:cs typeface="Times New Roman" panose="02020603050405020304" pitchFamily="18" charset="0"/>
              </a:rPr>
              <a:t>Answer:</a:t>
            </a:r>
            <a:r>
              <a:rPr lang="en-US" altLang="en-US" sz="1000" i="1" baseline="0" dirty="0">
                <a:latin typeface="Arial Narrow" panose="020B0606020202030204" pitchFamily="34" charset="0"/>
                <a:cs typeface="Times New Roman" panose="02020603050405020304" pitchFamily="18" charset="0"/>
              </a:rPr>
              <a:t> </a:t>
            </a:r>
            <a:r>
              <a:rPr lang="en-US" altLang="en-US" sz="1000" i="1" dirty="0">
                <a:latin typeface="Arial Narrow" panose="020B0606020202030204" pitchFamily="34" charset="0"/>
                <a:cs typeface="Times New Roman" panose="02020603050405020304" pitchFamily="18" charset="0"/>
              </a:rPr>
              <a:t>when we study (understand) the distribution, frequency &amp; determinants of health problems &amp; disease - then we can obtain, interpret &amp; use health information to  promote health &amp; reduce disease (improve coverage &amp; quality of care). </a:t>
            </a:r>
          </a:p>
          <a:p>
            <a:pPr marL="0" indent="0" eaLnBrk="1" hangingPunct="1">
              <a:buFont typeface="Arial" panose="020B0604020202020204" pitchFamily="34" charset="0"/>
              <a:buNone/>
            </a:pPr>
            <a:endParaRPr lang="en-US" altLang="en-US" sz="1000" i="1" dirty="0">
              <a:latin typeface="Arial Narrow" panose="020B0606020202030204" pitchFamily="34" charset="0"/>
              <a:cs typeface="Times New Roman" panose="02020603050405020304" pitchFamily="18" charset="0"/>
            </a:endParaRPr>
          </a:p>
          <a:p>
            <a:pPr marL="0" indent="0" eaLnBrk="1" hangingPunct="1">
              <a:buFont typeface="Arial" panose="020B0604020202020204" pitchFamily="34" charset="0"/>
              <a:buNone/>
            </a:pPr>
            <a:r>
              <a:rPr lang="en-US" altLang="en-US" sz="1000" b="1" i="0" dirty="0">
                <a:latin typeface="Arial Narrow" panose="020B0606020202030204" pitchFamily="34" charset="0"/>
                <a:cs typeface="Times New Roman" panose="02020603050405020304" pitchFamily="18" charset="0"/>
              </a:rPr>
              <a:t>EXPLAIN</a:t>
            </a:r>
            <a:r>
              <a:rPr lang="en-US" altLang="en-US" sz="1000" b="1" i="0" baseline="0" dirty="0">
                <a:latin typeface="Arial Narrow" panose="020B0606020202030204" pitchFamily="34" charset="0"/>
                <a:cs typeface="Times New Roman" panose="02020603050405020304" pitchFamily="18" charset="0"/>
              </a:rPr>
              <a:t> </a:t>
            </a:r>
            <a:r>
              <a:rPr lang="en-US" altLang="en-US" sz="1000" i="0" baseline="0" dirty="0">
                <a:latin typeface="Arial Narrow" panose="020B0606020202030204" pitchFamily="34" charset="0"/>
                <a:cs typeface="Times New Roman" panose="02020603050405020304" pitchFamily="18" charset="0"/>
              </a:rPr>
              <a:t>that w</a:t>
            </a:r>
            <a:r>
              <a:rPr lang="en-US" altLang="en-US" sz="1000" i="0" dirty="0">
                <a:latin typeface="Arial Narrow" panose="020B0606020202030204" pitchFamily="34" charset="0"/>
                <a:cs typeface="Times New Roman" panose="02020603050405020304" pitchFamily="18" charset="0"/>
              </a:rPr>
              <a:t>e </a:t>
            </a:r>
            <a:r>
              <a:rPr lang="en-US" altLang="en-US" sz="1000" dirty="0">
                <a:latin typeface="Arial Narrow" panose="020B0606020202030204" pitchFamily="34" charset="0"/>
                <a:cs typeface="Times New Roman" panose="02020603050405020304" pitchFamily="18" charset="0"/>
              </a:rPr>
              <a:t>will discuss the concepts of epidemiology in more detail later in this module. </a:t>
            </a:r>
          </a:p>
          <a:p>
            <a:pPr eaLnBrk="1" hangingPunct="1">
              <a:buFontTx/>
              <a:buChar char="•"/>
            </a:pPr>
            <a:endParaRPr lang="en-US" altLang="en-US" sz="1000" dirty="0">
              <a:latin typeface="Arial Narrow" panose="020B0606020202030204" pitchFamily="34" charset="0"/>
              <a:cs typeface="Times New Roman" panose="02020603050405020304" pitchFamily="18" charset="0"/>
            </a:endParaRPr>
          </a:p>
          <a:p>
            <a:pPr eaLnBrk="1" hangingPunct="1">
              <a:buFontTx/>
              <a:buChar char="•"/>
            </a:pPr>
            <a:endParaRPr lang="en-US" altLang="en-US" sz="1000" dirty="0">
              <a:latin typeface="Arial Narrow" panose="020B0606020202030204" pitchFamily="34" charset="0"/>
              <a:cs typeface="Times New Roman" panose="02020603050405020304" pitchFamily="18" charset="0"/>
            </a:endParaRPr>
          </a:p>
          <a:p>
            <a:pPr eaLnBrk="1" hangingPunct="1">
              <a:buFontTx/>
              <a:buChar char="•"/>
            </a:pPr>
            <a:endParaRPr lang="en-US" altLang="en-US" sz="1000" dirty="0">
              <a:latin typeface="Arial Narrow" panose="020B0606020202030204" pitchFamily="34" charset="0"/>
              <a:cs typeface="Times New Roman" panose="02020603050405020304" pitchFamily="18" charset="0"/>
            </a:endParaRPr>
          </a:p>
          <a:p>
            <a:pPr eaLnBrk="1" hangingPunct="1">
              <a:buFontTx/>
              <a:buNone/>
            </a:pPr>
            <a:r>
              <a:rPr lang="en-US" altLang="en-US" dirty="0">
                <a:latin typeface="Arial Narrow" panose="020B0606020202030204" pitchFamily="34" charset="0"/>
                <a:cs typeface="Times New Roman" panose="02020603050405020304" pitchFamily="18" charset="0"/>
              </a:rPr>
              <a:t> </a:t>
            </a:r>
          </a:p>
          <a:p>
            <a:pPr eaLnBrk="1" hangingPunct="1"/>
            <a:endParaRPr lang="en-GB" altLang="en-US" dirty="0">
              <a:latin typeface="Arial Narrow" panose="020B0606020202030204" pitchFamily="34" charset="0"/>
            </a:endParaRPr>
          </a:p>
        </p:txBody>
      </p:sp>
    </p:spTree>
    <p:extLst>
      <p:ext uri="{BB962C8B-B14F-4D97-AF65-F5344CB8AC3E}">
        <p14:creationId xmlns:p14="http://schemas.microsoft.com/office/powerpoint/2010/main" val="114150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9255A-5E32-4A35-A990-0764F0ECA06C}"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1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F298AA-5E3B-497C-8F8A-A8D3DF148382}" type="datetime1">
              <a:rPr lang="en-US" smtClean="0"/>
              <a:t>9/10/2024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THIS IS THE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B6D51B-CEF1-46F9-8AA8-7B7CEEBC0CA2}" type="slidenum">
              <a:rPr lang="en-US" smtClean="0"/>
              <a:t>‹#›</a:t>
            </a:fld>
            <a:endParaRPr lang="en-US"/>
          </a:p>
        </p:txBody>
      </p:sp>
      <p:pic>
        <p:nvPicPr>
          <p:cNvPr id="10" name="Picture 9">
            <a:extLst>
              <a:ext uri="{FF2B5EF4-FFF2-40B4-BE49-F238E27FC236}">
                <a16:creationId xmlns:a16="http://schemas.microsoft.com/office/drawing/2014/main" id="{4D08DB5F-E3FF-4C05-9CFF-14D645E9BA3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178677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AD4D8A-0036-475A-B1A4-9057085A7F04}" type="datetime1">
              <a:rPr lang="en-US" smtClean="0"/>
              <a:t>9/10/2024</a:t>
            </a:fld>
            <a:endParaRPr lang="en-US"/>
          </a:p>
        </p:txBody>
      </p:sp>
      <p:sp>
        <p:nvSpPr>
          <p:cNvPr id="6" name="Footer Placeholder 5"/>
          <p:cNvSpPr>
            <a:spLocks noGrp="1"/>
          </p:cNvSpPr>
          <p:nvPr>
            <p:ph type="ftr" sz="quarter" idx="11"/>
          </p:nvPr>
        </p:nvSpPr>
        <p:spPr/>
        <p:txBody>
          <a:bodyPr/>
          <a:lstStyle/>
          <a:p>
            <a:r>
              <a:rPr lang="en-US"/>
              <a:t>THIS IS THE FOOTER</a:t>
            </a:r>
          </a:p>
        </p:txBody>
      </p:sp>
      <p:sp>
        <p:nvSpPr>
          <p:cNvPr id="7" name="Slide Number Placeholder 6"/>
          <p:cNvSpPr>
            <a:spLocks noGrp="1"/>
          </p:cNvSpPr>
          <p:nvPr>
            <p:ph type="sldNum" sz="quarter" idx="12"/>
          </p:nvPr>
        </p:nvSpPr>
        <p:spPr/>
        <p:txBody>
          <a:bodyPr/>
          <a:lstStyle/>
          <a:p>
            <a:fld id="{06B6D51B-CEF1-46F9-8AA8-7B7CEEBC0CA2}" type="slidenum">
              <a:rPr lang="en-US" smtClean="0"/>
              <a:t>‹#›</a:t>
            </a:fld>
            <a:endParaRPr lang="en-US"/>
          </a:p>
        </p:txBody>
      </p:sp>
    </p:spTree>
    <p:extLst>
      <p:ext uri="{BB962C8B-B14F-4D97-AF65-F5344CB8AC3E}">
        <p14:creationId xmlns:p14="http://schemas.microsoft.com/office/powerpoint/2010/main" val="123646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2844" y="286604"/>
            <a:ext cx="10441532" cy="98602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62844" y="1425474"/>
            <a:ext cx="11266312" cy="444362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9545D-8A20-44F2-861C-1A86E03A1D96}"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pic>
        <p:nvPicPr>
          <p:cNvPr id="7" name="Picture 6">
            <a:extLst>
              <a:ext uri="{FF2B5EF4-FFF2-40B4-BE49-F238E27FC236}">
                <a16:creationId xmlns:a16="http://schemas.microsoft.com/office/drawing/2014/main" id="{7E8C8E27-9352-4DDB-A1EF-28582A4486FB}"/>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306551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4FBF3-27C5-4F29-9ACB-A62F3A95E8FB}"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spTree>
    <p:extLst>
      <p:ext uri="{BB962C8B-B14F-4D97-AF65-F5344CB8AC3E}">
        <p14:creationId xmlns:p14="http://schemas.microsoft.com/office/powerpoint/2010/main" val="99968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919" y="291240"/>
            <a:ext cx="10692479" cy="1143000"/>
          </a:xfrm>
        </p:spPr>
        <p:txBody>
          <a:bodyPr>
            <a:normAutofit/>
          </a:bodyPr>
          <a:lstStyle>
            <a:lvl1pPr>
              <a:defRPr sz="4800"/>
            </a:lvl1pPr>
          </a:lstStyle>
          <a:p>
            <a:r>
              <a:rPr lang="en-US" dirty="0"/>
              <a:t>Click to edit Master title style</a:t>
            </a:r>
          </a:p>
        </p:txBody>
      </p:sp>
      <p:sp>
        <p:nvSpPr>
          <p:cNvPr id="15" name="Content Placeholder 3"/>
          <p:cNvSpPr>
            <a:spLocks noGrp="1"/>
          </p:cNvSpPr>
          <p:nvPr>
            <p:ph sz="half" idx="2"/>
          </p:nvPr>
        </p:nvSpPr>
        <p:spPr>
          <a:xfrm>
            <a:off x="889920" y="1589760"/>
            <a:ext cx="5206081" cy="4639289"/>
          </a:xfrm>
        </p:spPr>
        <p:txBody>
          <a:bodyPr/>
          <a:lstStyle>
            <a:lvl1pPr marL="411480" indent="-411480">
              <a:buFont typeface="Arial" panose="020B0604020202020204" pitchFamily="34" charset="0"/>
              <a:buChar char="•"/>
              <a:defRPr sz="2400"/>
            </a:lvl1pPr>
            <a:lvl2pPr>
              <a:defRPr sz="2160"/>
            </a:lvl2pPr>
            <a:lvl3pPr>
              <a:defRPr sz="1920"/>
            </a:lvl3pPr>
            <a:lvl4pPr>
              <a:defRPr sz="1680"/>
            </a:lvl4pPr>
            <a:lvl5pPr>
              <a:defRPr sz="1600"/>
            </a:lvl5pPr>
            <a:lvl6pPr>
              <a:defRPr sz="2134"/>
            </a:lvl6pPr>
            <a:lvl7pPr>
              <a:defRPr sz="2134"/>
            </a:lvl7pPr>
            <a:lvl8pPr>
              <a:defRPr sz="2134"/>
            </a:lvl8pPr>
            <a:lvl9pPr>
              <a:defRPr sz="2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p:cNvSpPr>
            <a:spLocks noGrp="1"/>
          </p:cNvSpPr>
          <p:nvPr>
            <p:ph sz="quarter" idx="4"/>
          </p:nvPr>
        </p:nvSpPr>
        <p:spPr>
          <a:xfrm>
            <a:off x="6096001" y="1589760"/>
            <a:ext cx="5486401" cy="4639288"/>
          </a:xfrm>
        </p:spPr>
        <p:txBody>
          <a:bodyPr/>
          <a:lstStyle>
            <a:lvl1pPr marL="411480" indent="-411480">
              <a:buFont typeface="Arial" panose="020B0604020202020204" pitchFamily="34" charset="0"/>
              <a:buChar char="•"/>
              <a:defRPr sz="2400"/>
            </a:lvl1pPr>
            <a:lvl2pPr>
              <a:defRPr sz="2160"/>
            </a:lvl2pPr>
            <a:lvl3pPr>
              <a:defRPr sz="1920"/>
            </a:lvl3pPr>
            <a:lvl4pPr>
              <a:defRPr sz="1680"/>
            </a:lvl4pPr>
            <a:lvl5pPr>
              <a:defRPr sz="1680"/>
            </a:lvl5pPr>
            <a:lvl6pPr>
              <a:defRPr sz="2134"/>
            </a:lvl6pPr>
            <a:lvl7pPr>
              <a:defRPr sz="2134"/>
            </a:lvl7pPr>
            <a:lvl8pPr>
              <a:defRPr sz="2134"/>
            </a:lvl8pPr>
            <a:lvl9pPr>
              <a:defRPr sz="2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a:cxnSpLocks/>
          </p:cNvCxnSpPr>
          <p:nvPr userDrawn="1"/>
        </p:nvCxnSpPr>
        <p:spPr>
          <a:xfrm flipV="1">
            <a:off x="889919" y="1401143"/>
            <a:ext cx="11302080" cy="66197"/>
          </a:xfrm>
          <a:prstGeom prst="line">
            <a:avLst/>
          </a:prstGeom>
          <a:ln>
            <a:solidFill>
              <a:srgbClr val="FEB9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11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919" y="244324"/>
            <a:ext cx="10692479" cy="1143000"/>
          </a:xfrm>
        </p:spPr>
        <p:txBody>
          <a:bodyPr>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89920" y="1534497"/>
            <a:ext cx="5206081" cy="639762"/>
          </a:xfrm>
        </p:spPr>
        <p:txBody>
          <a:bodyPr anchor="t">
            <a:noAutofit/>
          </a:bodyPr>
          <a:lstStyle>
            <a:lvl1pPr marL="0" indent="0">
              <a:buNone/>
              <a:defRPr sz="2640" b="1">
                <a:solidFill>
                  <a:schemeClr val="accent1"/>
                </a:solidFill>
              </a:defRPr>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dirty="0"/>
              <a:t>Click to edit Master text styles</a:t>
            </a:r>
          </a:p>
        </p:txBody>
      </p:sp>
      <p:sp>
        <p:nvSpPr>
          <p:cNvPr id="12" name="Text Placeholder 2"/>
          <p:cNvSpPr>
            <a:spLocks noGrp="1"/>
          </p:cNvSpPr>
          <p:nvPr>
            <p:ph type="body" idx="13"/>
          </p:nvPr>
        </p:nvSpPr>
        <p:spPr>
          <a:xfrm>
            <a:off x="6096001" y="1548754"/>
            <a:ext cx="5486399" cy="639762"/>
          </a:xfrm>
        </p:spPr>
        <p:txBody>
          <a:bodyPr anchor="t">
            <a:normAutofit/>
          </a:bodyPr>
          <a:lstStyle>
            <a:lvl1pPr marL="0" indent="0">
              <a:buNone/>
              <a:defRPr sz="2640" b="1">
                <a:solidFill>
                  <a:schemeClr val="accent1"/>
                </a:solidFill>
              </a:defRPr>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dirty="0"/>
              <a:t>Click to edit Master text styles</a:t>
            </a:r>
          </a:p>
        </p:txBody>
      </p:sp>
      <p:sp>
        <p:nvSpPr>
          <p:cNvPr id="15" name="Content Placeholder 3"/>
          <p:cNvSpPr>
            <a:spLocks noGrp="1"/>
          </p:cNvSpPr>
          <p:nvPr>
            <p:ph sz="half" idx="2"/>
          </p:nvPr>
        </p:nvSpPr>
        <p:spPr>
          <a:xfrm>
            <a:off x="889920" y="2202773"/>
            <a:ext cx="5206081" cy="4026276"/>
          </a:xfrm>
        </p:spPr>
        <p:txBody>
          <a:bodyPr/>
          <a:lstStyle>
            <a:lvl1pPr marL="411480" indent="-411480">
              <a:buFont typeface="Arial" panose="020B0604020202020204" pitchFamily="34" charset="0"/>
              <a:buChar char="•"/>
              <a:defRPr sz="2400"/>
            </a:lvl1pPr>
            <a:lvl2pPr>
              <a:defRPr sz="2160"/>
            </a:lvl2pPr>
            <a:lvl3pPr>
              <a:defRPr sz="1920"/>
            </a:lvl3pPr>
            <a:lvl4pPr>
              <a:defRPr sz="1680"/>
            </a:lvl4pPr>
            <a:lvl5pPr>
              <a:defRPr sz="1600"/>
            </a:lvl5pPr>
            <a:lvl6pPr>
              <a:defRPr sz="2134"/>
            </a:lvl6pPr>
            <a:lvl7pPr>
              <a:defRPr sz="2134"/>
            </a:lvl7pPr>
            <a:lvl8pPr>
              <a:defRPr sz="2134"/>
            </a:lvl8pPr>
            <a:lvl9pPr>
              <a:defRPr sz="2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p:cNvSpPr>
            <a:spLocks noGrp="1"/>
          </p:cNvSpPr>
          <p:nvPr>
            <p:ph sz="quarter" idx="4"/>
          </p:nvPr>
        </p:nvSpPr>
        <p:spPr>
          <a:xfrm>
            <a:off x="6096001" y="2217030"/>
            <a:ext cx="5486401" cy="4012018"/>
          </a:xfrm>
        </p:spPr>
        <p:txBody>
          <a:bodyPr/>
          <a:lstStyle>
            <a:lvl1pPr marL="411480" indent="-411480">
              <a:buFont typeface="Arial" panose="020B0604020202020204" pitchFamily="34" charset="0"/>
              <a:buChar char="•"/>
              <a:defRPr sz="2400"/>
            </a:lvl1pPr>
            <a:lvl2pPr>
              <a:defRPr sz="2160"/>
            </a:lvl2pPr>
            <a:lvl3pPr>
              <a:defRPr sz="1920"/>
            </a:lvl3pPr>
            <a:lvl4pPr>
              <a:defRPr sz="1680"/>
            </a:lvl4pPr>
            <a:lvl5pPr>
              <a:defRPr sz="1680"/>
            </a:lvl5pPr>
            <a:lvl6pPr>
              <a:defRPr sz="2134"/>
            </a:lvl6pPr>
            <a:lvl7pPr>
              <a:defRPr sz="2134"/>
            </a:lvl7pPr>
            <a:lvl8pPr>
              <a:defRPr sz="2134"/>
            </a:lvl8pPr>
            <a:lvl9pPr>
              <a:defRPr sz="2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a:cxnSpLocks/>
          </p:cNvCxnSpPr>
          <p:nvPr userDrawn="1"/>
        </p:nvCxnSpPr>
        <p:spPr>
          <a:xfrm flipV="1">
            <a:off x="889919" y="1360675"/>
            <a:ext cx="11302080" cy="66197"/>
          </a:xfrm>
          <a:prstGeom prst="line">
            <a:avLst/>
          </a:prstGeom>
          <a:ln>
            <a:solidFill>
              <a:srgbClr val="FEB9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54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BF9255A-5E32-4A35-A990-0764F0ECA06C}"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844" y="286604"/>
            <a:ext cx="10441532" cy="98602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D05438-12B2-4E92-9E72-EC15B3DD65D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1CE446-0AC7-4AEE-85F6-BA47B40AA933}"/>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40145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FFC000"/>
        </a:solidFill>
        <a:effectLst/>
      </p:bgPr>
    </p:bg>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FAB49908-216F-4FED-9972-22F7F104F232}"/>
              </a:ext>
            </a:extLst>
          </p:cNvPr>
          <p:cNvSpPr>
            <a:spLocks noGrp="1"/>
          </p:cNvSpPr>
          <p:nvPr>
            <p:ph type="body" sz="quarter" idx="10" hasCustomPrompt="1"/>
          </p:nvPr>
        </p:nvSpPr>
        <p:spPr>
          <a:xfrm>
            <a:off x="1118746" y="2616062"/>
            <a:ext cx="6839861" cy="3459480"/>
          </a:xfrm>
        </p:spPr>
        <p:txBody>
          <a:bodyPr anchor="ctr">
            <a:noAutofit/>
          </a:bodyPr>
          <a:lstStyle>
            <a:lvl1pPr marL="0" indent="0">
              <a:buNone/>
              <a:defRPr sz="18000" baseline="0">
                <a:latin typeface="Open Sans"/>
                <a:cs typeface="Open Sans"/>
              </a:defRPr>
            </a:lvl1pPr>
          </a:lstStyle>
          <a:p>
            <a:pPr lvl="0"/>
            <a:r>
              <a:rPr lang="en-US" dirty="0"/>
              <a:t>#</a:t>
            </a:r>
          </a:p>
        </p:txBody>
      </p:sp>
      <p:cxnSp>
        <p:nvCxnSpPr>
          <p:cNvPr id="4" name="Straight Connector 3">
            <a:extLst>
              <a:ext uri="{FF2B5EF4-FFF2-40B4-BE49-F238E27FC236}">
                <a16:creationId xmlns:a16="http://schemas.microsoft.com/office/drawing/2014/main" id="{440F4521-29E3-40E4-91D2-688BF75CEFC5}"/>
              </a:ext>
            </a:extLst>
          </p:cNvPr>
          <p:cNvCxnSpPr/>
          <p:nvPr userDrawn="1"/>
        </p:nvCxnSpPr>
        <p:spPr>
          <a:xfrm>
            <a:off x="4931900" y="3326174"/>
            <a:ext cx="0" cy="177800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a:extLst>
              <a:ext uri="{FF2B5EF4-FFF2-40B4-BE49-F238E27FC236}">
                <a16:creationId xmlns:a16="http://schemas.microsoft.com/office/drawing/2014/main" id="{F3D4EC81-B3B5-4BE7-B2C0-F29E11EE1C7B}"/>
              </a:ext>
            </a:extLst>
          </p:cNvPr>
          <p:cNvSpPr>
            <a:spLocks noGrp="1"/>
          </p:cNvSpPr>
          <p:nvPr>
            <p:ph type="body" sz="quarter" idx="11" hasCustomPrompt="1"/>
          </p:nvPr>
        </p:nvSpPr>
        <p:spPr>
          <a:xfrm>
            <a:off x="5311825" y="3374554"/>
            <a:ext cx="5761429" cy="1342993"/>
          </a:xfrm>
        </p:spPr>
        <p:txBody>
          <a:bodyPr anchor="t">
            <a:noAutofit/>
          </a:bodyPr>
          <a:lstStyle>
            <a:lvl1pPr marL="0" indent="0">
              <a:buNone/>
              <a:defRPr sz="4800" baseline="0">
                <a:latin typeface="Open Sans"/>
                <a:cs typeface="Open Sans"/>
              </a:defRPr>
            </a:lvl1pPr>
          </a:lstStyle>
          <a:p>
            <a:pPr lvl="0"/>
            <a:r>
              <a:rPr lang="en-US" dirty="0"/>
              <a:t>section title</a:t>
            </a:r>
          </a:p>
        </p:txBody>
      </p:sp>
      <p:sp>
        <p:nvSpPr>
          <p:cNvPr id="7" name="Rectangle 6">
            <a:extLst>
              <a:ext uri="{FF2B5EF4-FFF2-40B4-BE49-F238E27FC236}">
                <a16:creationId xmlns:a16="http://schemas.microsoft.com/office/drawing/2014/main" id="{CC40E6AE-E29C-4DE7-8052-9221E8A8DA78}"/>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4FC874C-1105-4E5B-9BCA-DD229F49AE13}"/>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2">
            <a:extLst>
              <a:ext uri="{FF2B5EF4-FFF2-40B4-BE49-F238E27FC236}">
                <a16:creationId xmlns:a16="http://schemas.microsoft.com/office/drawing/2014/main" id="{DA1F9DB6-5014-4F68-BEEC-3B33FE7C0173}"/>
              </a:ext>
            </a:extLst>
          </p:cNvPr>
          <p:cNvSpPr>
            <a:spLocks noGrp="1"/>
          </p:cNvSpPr>
          <p:nvPr>
            <p:ph type="body" idx="1"/>
          </p:nvPr>
        </p:nvSpPr>
        <p:spPr>
          <a:xfrm>
            <a:off x="5311824" y="4717546"/>
            <a:ext cx="5843855" cy="878581"/>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8056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446B24-A5B1-4D13-A8AE-8A26FEA48013}"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22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FFC000"/>
        </a:solidFill>
        <a:effectLst/>
      </p:bgPr>
    </p:bg>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FAB49908-216F-4FED-9972-22F7F104F232}"/>
              </a:ext>
            </a:extLst>
          </p:cNvPr>
          <p:cNvSpPr>
            <a:spLocks noGrp="1"/>
          </p:cNvSpPr>
          <p:nvPr>
            <p:ph type="body" sz="quarter" idx="10" hasCustomPrompt="1"/>
          </p:nvPr>
        </p:nvSpPr>
        <p:spPr>
          <a:xfrm>
            <a:off x="1118746" y="2616062"/>
            <a:ext cx="6839861" cy="3459480"/>
          </a:xfrm>
          <a:prstGeom prst="rect">
            <a:avLst/>
          </a:prstGeom>
        </p:spPr>
        <p:txBody>
          <a:bodyPr anchor="ctr">
            <a:noAutofit/>
          </a:bodyPr>
          <a:lstStyle>
            <a:lvl1pPr marL="0" indent="0">
              <a:buNone/>
              <a:defRPr sz="18000" baseline="0">
                <a:latin typeface="Open Sans"/>
                <a:cs typeface="Open Sans"/>
              </a:defRPr>
            </a:lvl1pPr>
          </a:lstStyle>
          <a:p>
            <a:pPr lvl="0"/>
            <a:r>
              <a:rPr lang="en-US" dirty="0"/>
              <a:t>#</a:t>
            </a:r>
          </a:p>
        </p:txBody>
      </p:sp>
      <p:cxnSp>
        <p:nvCxnSpPr>
          <p:cNvPr id="4" name="Straight Connector 3">
            <a:extLst>
              <a:ext uri="{FF2B5EF4-FFF2-40B4-BE49-F238E27FC236}">
                <a16:creationId xmlns:a16="http://schemas.microsoft.com/office/drawing/2014/main" id="{440F4521-29E3-40E4-91D2-688BF75CEFC5}"/>
              </a:ext>
            </a:extLst>
          </p:cNvPr>
          <p:cNvCxnSpPr/>
          <p:nvPr userDrawn="1"/>
        </p:nvCxnSpPr>
        <p:spPr>
          <a:xfrm>
            <a:off x="4931900" y="3326174"/>
            <a:ext cx="0" cy="177800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a:extLst>
              <a:ext uri="{FF2B5EF4-FFF2-40B4-BE49-F238E27FC236}">
                <a16:creationId xmlns:a16="http://schemas.microsoft.com/office/drawing/2014/main" id="{F3D4EC81-B3B5-4BE7-B2C0-F29E11EE1C7B}"/>
              </a:ext>
            </a:extLst>
          </p:cNvPr>
          <p:cNvSpPr>
            <a:spLocks noGrp="1"/>
          </p:cNvSpPr>
          <p:nvPr>
            <p:ph type="body" sz="quarter" idx="11" hasCustomPrompt="1"/>
          </p:nvPr>
        </p:nvSpPr>
        <p:spPr>
          <a:xfrm>
            <a:off x="5311825" y="3374554"/>
            <a:ext cx="5761429" cy="1342993"/>
          </a:xfrm>
          <a:prstGeom prst="rect">
            <a:avLst/>
          </a:prstGeom>
        </p:spPr>
        <p:txBody>
          <a:bodyPr anchor="t">
            <a:noAutofit/>
          </a:bodyPr>
          <a:lstStyle>
            <a:lvl1pPr marL="0" indent="0">
              <a:buNone/>
              <a:defRPr sz="4800" baseline="0">
                <a:latin typeface="Open Sans"/>
                <a:cs typeface="Open Sans"/>
              </a:defRPr>
            </a:lvl1pPr>
          </a:lstStyle>
          <a:p>
            <a:pPr lvl="0"/>
            <a:r>
              <a:rPr lang="en-US" dirty="0"/>
              <a:t>section title</a:t>
            </a:r>
          </a:p>
        </p:txBody>
      </p:sp>
      <p:sp>
        <p:nvSpPr>
          <p:cNvPr id="7" name="Rectangle 6">
            <a:extLst>
              <a:ext uri="{FF2B5EF4-FFF2-40B4-BE49-F238E27FC236}">
                <a16:creationId xmlns:a16="http://schemas.microsoft.com/office/drawing/2014/main" id="{CC40E6AE-E29C-4DE7-8052-9221E8A8DA78}"/>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4FC874C-1105-4E5B-9BCA-DD229F49AE13}"/>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2">
            <a:extLst>
              <a:ext uri="{FF2B5EF4-FFF2-40B4-BE49-F238E27FC236}">
                <a16:creationId xmlns:a16="http://schemas.microsoft.com/office/drawing/2014/main" id="{DA1F9DB6-5014-4F68-BEEC-3B33FE7C0173}"/>
              </a:ext>
            </a:extLst>
          </p:cNvPr>
          <p:cNvSpPr>
            <a:spLocks noGrp="1"/>
          </p:cNvSpPr>
          <p:nvPr>
            <p:ph type="body" idx="1"/>
          </p:nvPr>
        </p:nvSpPr>
        <p:spPr>
          <a:xfrm>
            <a:off x="5311825" y="4758909"/>
            <a:ext cx="5843855" cy="878581"/>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04136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418896"/>
            <a:ext cx="493776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418897"/>
            <a:ext cx="493776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088706-D309-45FE-929D-CE506028D916}"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AE7EAB8-8624-401D-9D80-28EC80303DB3}"/>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8" name="Picture 7">
            <a:extLst>
              <a:ext uri="{FF2B5EF4-FFF2-40B4-BE49-F238E27FC236}">
                <a16:creationId xmlns:a16="http://schemas.microsoft.com/office/drawing/2014/main" id="{441922B0-7AF3-4483-A826-FDB67E1F4FCF}"/>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719959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41814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238703"/>
            <a:ext cx="4937760" cy="3721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41814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238703"/>
            <a:ext cx="4937760" cy="3721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826D63-0712-4F51-8C98-7CC7A6E871D5}"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45DDE157-F099-4AC4-B186-57B0570AA63A}"/>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68B325D-D3BA-4766-883B-481BF914D4F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9782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08B8D1-83EB-4548-8E91-FED9645EC68E}"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7452E6-882B-4EC8-B3B0-0B22F75425EC}"/>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7" name="Picture 6">
            <a:extLst>
              <a:ext uri="{FF2B5EF4-FFF2-40B4-BE49-F238E27FC236}">
                <a16:creationId xmlns:a16="http://schemas.microsoft.com/office/drawing/2014/main" id="{DE87E62D-E317-43FE-B0E6-6AE519D08298}"/>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321892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553661-7E13-479F-B0B6-305AD74E5D16}"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180744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4123361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FF298AA-5E3B-497C-8F8A-A8D3DF148382}"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696464"/>
                </a:solidFill>
                <a:effectLst/>
                <a:uLnTx/>
                <a:uFillTx/>
                <a:latin typeface="Calibri" panose="020F0502020204030204"/>
                <a:ea typeface="+mn-ea"/>
                <a:cs typeface="+mn-cs"/>
              </a:rPr>
              <a:t>THIS IS THE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696464"/>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696464"/>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D08DB5F-E3FF-4C05-9CFF-14D645E9BA3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11382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2AD4D8A-0036-475A-B1A4-9057085A7F04}"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74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2844" y="286604"/>
            <a:ext cx="10441532" cy="98602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29545D-8A20-44F2-861C-1A86E03A1D96}"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8C8E27-9352-4DDB-A1EF-28582A4486FB}"/>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423294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C4FBF3-27C5-4F29-9ACB-A62F3A95E8FB}"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04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4" y="1425474"/>
            <a:ext cx="11266312" cy="4443620"/>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pic>
        <p:nvPicPr>
          <p:cNvPr id="7" name="Picture 6">
            <a:extLst>
              <a:ext uri="{FF2B5EF4-FFF2-40B4-BE49-F238E27FC236}">
                <a16:creationId xmlns:a16="http://schemas.microsoft.com/office/drawing/2014/main" id="{EC1CE446-0AC7-4AEE-85F6-BA47B40AA933}"/>
              </a:ext>
            </a:extLst>
          </p:cNvPr>
          <p:cNvPicPr>
            <a:picLocks noChangeAspect="1"/>
          </p:cNvPicPr>
          <p:nvPr userDrawn="1"/>
        </p:nvPicPr>
        <p:blipFill>
          <a:blip r:embed="rId2"/>
          <a:stretch>
            <a:fillRect/>
          </a:stretch>
        </p:blipFill>
        <p:spPr>
          <a:xfrm>
            <a:off x="10904376" y="197960"/>
            <a:ext cx="1158340" cy="1018120"/>
          </a:xfrm>
          <a:prstGeom prst="rect">
            <a:avLst/>
          </a:prstGeom>
        </p:spPr>
      </p:pic>
      <p:sp>
        <p:nvSpPr>
          <p:cNvPr id="8" name="Title 7">
            <a:extLst>
              <a:ext uri="{FF2B5EF4-FFF2-40B4-BE49-F238E27FC236}">
                <a16:creationId xmlns:a16="http://schemas.microsoft.com/office/drawing/2014/main" id="{5C846ECC-BF50-4632-923A-2B08186A20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18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446B24-A5B1-4D13-A8AE-8A26FEA48013}"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E35534-713F-499B-B5DF-9C46131E0332}"/>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92115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418896"/>
            <a:ext cx="4937760" cy="4450198"/>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Content Placeholder 3"/>
          <p:cNvSpPr>
            <a:spLocks noGrp="1"/>
          </p:cNvSpPr>
          <p:nvPr>
            <p:ph sz="half" idx="2"/>
          </p:nvPr>
        </p:nvSpPr>
        <p:spPr>
          <a:xfrm>
            <a:off x="6217920" y="1418897"/>
            <a:ext cx="4937760" cy="4450198"/>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p>
            <a:fld id="{62088706-D309-45FE-929D-CE506028D916}" type="datetime1">
              <a:rPr lang="en-US" smtClean="0"/>
              <a:t>9/10/2024</a:t>
            </a:fld>
            <a:endParaRPr lang="en-US"/>
          </a:p>
        </p:txBody>
      </p:sp>
      <p:sp>
        <p:nvSpPr>
          <p:cNvPr id="6" name="Footer Placeholder 5"/>
          <p:cNvSpPr>
            <a:spLocks noGrp="1"/>
          </p:cNvSpPr>
          <p:nvPr>
            <p:ph type="ftr" sz="quarter" idx="11"/>
          </p:nvPr>
        </p:nvSpPr>
        <p:spPr/>
        <p:txBody>
          <a:bodyPr/>
          <a:lstStyle/>
          <a:p>
            <a:r>
              <a:rPr lang="en-US"/>
              <a:t>THIS IS THE FOOTER</a:t>
            </a:r>
          </a:p>
        </p:txBody>
      </p:sp>
      <p:sp>
        <p:nvSpPr>
          <p:cNvPr id="7" name="Slide Number Placeholder 6"/>
          <p:cNvSpPr>
            <a:spLocks noGrp="1"/>
          </p:cNvSpPr>
          <p:nvPr>
            <p:ph type="sldNum" sz="quarter" idx="12"/>
          </p:nvPr>
        </p:nvSpPr>
        <p:spPr/>
        <p:txBody>
          <a:bodyPr/>
          <a:lstStyle/>
          <a:p>
            <a:fld id="{06B6D51B-CEF1-46F9-8AA8-7B7CEEBC0CA2}" type="slidenum">
              <a:rPr lang="en-US" smtClean="0"/>
              <a:t>‹#›</a:t>
            </a:fld>
            <a:endParaRPr lang="en-US"/>
          </a:p>
        </p:txBody>
      </p:sp>
      <p:sp>
        <p:nvSpPr>
          <p:cNvPr id="9" name="Title 1">
            <a:extLst>
              <a:ext uri="{FF2B5EF4-FFF2-40B4-BE49-F238E27FC236}">
                <a16:creationId xmlns:a16="http://schemas.microsoft.com/office/drawing/2014/main" id="{EAE7EAB8-8624-401D-9D80-28EC80303DB3}"/>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8" name="Picture 7">
            <a:extLst>
              <a:ext uri="{FF2B5EF4-FFF2-40B4-BE49-F238E27FC236}">
                <a16:creationId xmlns:a16="http://schemas.microsoft.com/office/drawing/2014/main" id="{441922B0-7AF3-4483-A826-FDB67E1F4FCF}"/>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124583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418146"/>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238703"/>
            <a:ext cx="4937760" cy="3721832"/>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5" name="Text Placeholder 4"/>
          <p:cNvSpPr>
            <a:spLocks noGrp="1"/>
          </p:cNvSpPr>
          <p:nvPr>
            <p:ph type="body" sz="quarter" idx="3"/>
          </p:nvPr>
        </p:nvSpPr>
        <p:spPr>
          <a:xfrm>
            <a:off x="6217920" y="1418146"/>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238703"/>
            <a:ext cx="4937760" cy="3721832"/>
          </a:xfrm>
          <a:prstGeom prst="rect">
            <a:avLst/>
          </a:prstGeom>
        </p:spPr>
        <p:txBody>
          <a:bodyPr/>
          <a:lst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lvl5p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p>
            <a:fld id="{7B826D63-0712-4F51-8C98-7CC7A6E871D5}" type="datetime1">
              <a:rPr lang="en-US" smtClean="0"/>
              <a:t>9/10/2024</a:t>
            </a:fld>
            <a:endParaRPr lang="en-US"/>
          </a:p>
        </p:txBody>
      </p:sp>
      <p:sp>
        <p:nvSpPr>
          <p:cNvPr id="8" name="Footer Placeholder 7"/>
          <p:cNvSpPr>
            <a:spLocks noGrp="1"/>
          </p:cNvSpPr>
          <p:nvPr>
            <p:ph type="ftr" sz="quarter" idx="11"/>
          </p:nvPr>
        </p:nvSpPr>
        <p:spPr/>
        <p:txBody>
          <a:bodyPr/>
          <a:lstStyle/>
          <a:p>
            <a:r>
              <a:rPr lang="en-US"/>
              <a:t>THIS IS THE FOOTER</a:t>
            </a:r>
          </a:p>
        </p:txBody>
      </p:sp>
      <p:sp>
        <p:nvSpPr>
          <p:cNvPr id="9" name="Slide Number Placeholder 8"/>
          <p:cNvSpPr>
            <a:spLocks noGrp="1"/>
          </p:cNvSpPr>
          <p:nvPr>
            <p:ph type="sldNum" sz="quarter" idx="12"/>
          </p:nvPr>
        </p:nvSpPr>
        <p:spPr/>
        <p:txBody>
          <a:bodyPr/>
          <a:lstStyle/>
          <a:p>
            <a:fld id="{06B6D51B-CEF1-46F9-8AA8-7B7CEEBC0CA2}" type="slidenum">
              <a:rPr lang="en-US" smtClean="0"/>
              <a:t>‹#›</a:t>
            </a:fld>
            <a:endParaRPr lang="en-US"/>
          </a:p>
        </p:txBody>
      </p:sp>
      <p:sp>
        <p:nvSpPr>
          <p:cNvPr id="10" name="Title 1">
            <a:extLst>
              <a:ext uri="{FF2B5EF4-FFF2-40B4-BE49-F238E27FC236}">
                <a16:creationId xmlns:a16="http://schemas.microsoft.com/office/drawing/2014/main" id="{45DDE157-F099-4AC4-B186-57B0570AA63A}"/>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68B325D-D3BA-4766-883B-481BF914D4F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91878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08B8D1-83EB-4548-8E91-FED9645EC68E}" type="datetime1">
              <a:rPr lang="en-US" smtClean="0"/>
              <a:t>9/10/2024</a:t>
            </a:fld>
            <a:endParaRPr lang="en-US"/>
          </a:p>
        </p:txBody>
      </p:sp>
      <p:sp>
        <p:nvSpPr>
          <p:cNvPr id="4" name="Footer Placeholder 3"/>
          <p:cNvSpPr>
            <a:spLocks noGrp="1"/>
          </p:cNvSpPr>
          <p:nvPr>
            <p:ph type="ftr" sz="quarter" idx="11"/>
          </p:nvPr>
        </p:nvSpPr>
        <p:spPr/>
        <p:txBody>
          <a:bodyPr/>
          <a:lstStyle/>
          <a:p>
            <a:r>
              <a:rPr lang="en-US"/>
              <a:t>THIS IS THE FOOTER</a:t>
            </a:r>
          </a:p>
        </p:txBody>
      </p:sp>
      <p:sp>
        <p:nvSpPr>
          <p:cNvPr id="5" name="Slide Number Placeholder 4"/>
          <p:cNvSpPr>
            <a:spLocks noGrp="1"/>
          </p:cNvSpPr>
          <p:nvPr>
            <p:ph type="sldNum" sz="quarter" idx="12"/>
          </p:nvPr>
        </p:nvSpPr>
        <p:spPr/>
        <p:txBody>
          <a:bodyPr/>
          <a:lstStyle/>
          <a:p>
            <a:fld id="{06B6D51B-CEF1-46F9-8AA8-7B7CEEBC0CA2}" type="slidenum">
              <a:rPr lang="en-US" smtClean="0"/>
              <a:t>‹#›</a:t>
            </a:fld>
            <a:endParaRPr lang="en-US"/>
          </a:p>
        </p:txBody>
      </p:sp>
      <p:sp>
        <p:nvSpPr>
          <p:cNvPr id="6" name="Title 1">
            <a:extLst>
              <a:ext uri="{FF2B5EF4-FFF2-40B4-BE49-F238E27FC236}">
                <a16:creationId xmlns:a16="http://schemas.microsoft.com/office/drawing/2014/main" id="{0C7452E6-882B-4EC8-B3B0-0B22F75425EC}"/>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7" name="Picture 6">
            <a:extLst>
              <a:ext uri="{FF2B5EF4-FFF2-40B4-BE49-F238E27FC236}">
                <a16:creationId xmlns:a16="http://schemas.microsoft.com/office/drawing/2014/main" id="{DE87E62D-E317-43FE-B0E6-6AE519D08298}"/>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390741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2553661-7E13-479F-B0B6-305AD74E5D16}" type="datetime1">
              <a:rPr lang="en-US" smtClean="0"/>
              <a:t>9/10/2024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THIS IS THE FOOTER</a:t>
            </a:r>
          </a:p>
        </p:txBody>
      </p:sp>
      <p:sp>
        <p:nvSpPr>
          <p:cNvPr id="9" name="Slide Number Placeholder 8"/>
          <p:cNvSpPr>
            <a:spLocks noGrp="1"/>
          </p:cNvSpPr>
          <p:nvPr>
            <p:ph type="sldNum" sz="quarter" idx="12"/>
          </p:nvPr>
        </p:nvSpPr>
        <p:spPr/>
        <p:txBody>
          <a:bodyPr/>
          <a:lstStyle/>
          <a:p>
            <a:fld id="{06B6D51B-CEF1-46F9-8AA8-7B7CEEBC0CA2}" type="slidenum">
              <a:rPr lang="en-US" smtClean="0"/>
              <a:t>‹#›</a:t>
            </a:fld>
            <a:endParaRPr lang="en-US"/>
          </a:p>
        </p:txBody>
      </p:sp>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58702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14311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2844" y="286604"/>
            <a:ext cx="11266312"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62844" y="1425474"/>
            <a:ext cx="11266312" cy="4443620"/>
          </a:xfrm>
          <a:prstGeom prst="rect">
            <a:avLst/>
          </a:prstGeom>
        </p:spPr>
        <p:txBody>
          <a:bodyPr vert="horz" lIns="0" tIns="45720" rIns="0" bIns="45720" rtlCol="0">
            <a:normAutofit/>
          </a:bodyPr>
          <a:lstStyle/>
          <a:p>
            <a:pPr marL="231775" marR="0" lvl="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rPr>
              <a:t>Edit Master text styles</a:t>
            </a:r>
          </a:p>
          <a:p>
            <a:pPr marL="384048" marR="0" lvl="1"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2D8BE7-BF0C-4C9F-8861-C5196D0AF6F6}" type="datetime1">
              <a:rPr lang="en-US" smtClean="0"/>
              <a:t>9/10/2024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THIS IS THE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B6D51B-CEF1-46F9-8AA8-7B7CEEBC0CA2}" type="slidenum">
              <a:rPr lang="en-US" smtClean="0"/>
              <a:t>‹#›</a:t>
            </a:fld>
            <a:endParaRPr lang="en-US"/>
          </a:p>
        </p:txBody>
      </p:sp>
      <p:cxnSp>
        <p:nvCxnSpPr>
          <p:cNvPr id="10" name="Straight Connector 9"/>
          <p:cNvCxnSpPr>
            <a:cxnSpLocks/>
          </p:cNvCxnSpPr>
          <p:nvPr/>
        </p:nvCxnSpPr>
        <p:spPr>
          <a:xfrm>
            <a:off x="560052" y="1292505"/>
            <a:ext cx="1116389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070680"/>
      </p:ext>
    </p:extLst>
  </p:cSld>
  <p:clrMap bg1="lt1" tx1="dk1" bg2="lt2" tx2="dk2" accent1="accent1" accent2="accent2" accent3="accent3" accent4="accent4" accent5="accent5" accent6="accent6" hlink="hlink" folHlink="folHlink"/>
  <p:sldLayoutIdLst>
    <p:sldLayoutId id="2147483710" r:id="rId1"/>
    <p:sldLayoutId id="2147483723" r:id="rId2"/>
    <p:sldLayoutId id="2147483711" r:id="rId3"/>
    <p:sldLayoutId id="2147483712" r:id="rId4"/>
    <p:sldLayoutId id="2147483713" r:id="rId5"/>
    <p:sldLayoutId id="2147483714" r:id="rId6"/>
    <p:sldLayoutId id="2147483715" r:id="rId7"/>
    <p:sldLayoutId id="2147483716" r:id="rId8"/>
    <p:sldLayoutId id="2147483721" r:id="rId9"/>
    <p:sldLayoutId id="2147483717" r:id="rId10"/>
    <p:sldLayoutId id="2147483718" r:id="rId11"/>
    <p:sldLayoutId id="2147483719" r:id="rId12"/>
    <p:sldLayoutId id="2147483720" r:id="rId13"/>
    <p:sldLayoutId id="2147483724" r:id="rId14"/>
    <p:sldLayoutId id="2147483725" r:id="rId15"/>
  </p:sldLayoutIdLst>
  <p:hf sldNum="0" hdr="0" dt="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231775" marR="0" indent="-231775" algn="l" defTabSz="914400" rtl="0" eaLnBrk="1" fontAlgn="auto" latinLnBrk="0" hangingPunct="1">
        <a:lnSpc>
          <a:spcPct val="90000"/>
        </a:lnSpc>
        <a:spcBef>
          <a:spcPts val="1200"/>
        </a:spcBef>
        <a:spcAft>
          <a:spcPts val="200"/>
        </a:spcAft>
        <a:buClr>
          <a:srgbClr val="D34817"/>
        </a:buClr>
        <a:buSzPct val="100000"/>
        <a:buFont typeface="Arial" panose="020B0604020202020204" pitchFamily="34" charset="0"/>
        <a:buChar char="•"/>
        <a:tabLst/>
        <a:defRPr sz="2000" kern="1200">
          <a:solidFill>
            <a:schemeClr val="tx1">
              <a:lumMod val="75000"/>
              <a:lumOff val="25000"/>
            </a:schemeClr>
          </a:solidFill>
          <a:latin typeface="+mn-lt"/>
          <a:ea typeface="+mn-ea"/>
          <a:cs typeface="+mn-cs"/>
        </a:defRPr>
      </a:lvl1pPr>
      <a:lvl2pPr marL="384048" marR="0" indent="-182880" algn="l" defTabSz="914400" rtl="0" eaLnBrk="1" fontAlgn="auto" latinLnBrk="0" hangingPunct="1">
        <a:lnSpc>
          <a:spcPct val="90000"/>
        </a:lnSpc>
        <a:spcBef>
          <a:spcPts val="200"/>
        </a:spcBef>
        <a:spcAft>
          <a:spcPts val="400"/>
        </a:spcAft>
        <a:buClr>
          <a:srgbClr val="D34817"/>
        </a:buClr>
        <a:buSzTx/>
        <a:buFont typeface="Arial" panose="020B0604020202020204" pitchFamily="34" charset="0"/>
        <a:buChar char="•"/>
        <a:tabLst/>
        <a:defRPr sz="1800" kern="1200">
          <a:solidFill>
            <a:schemeClr val="tx1">
              <a:lumMod val="75000"/>
              <a:lumOff val="25000"/>
            </a:schemeClr>
          </a:solidFill>
          <a:latin typeface="+mn-lt"/>
          <a:ea typeface="+mn-ea"/>
          <a:cs typeface="+mn-cs"/>
        </a:defRPr>
      </a:lvl2pPr>
      <a:lvl3pPr marL="56692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sz="1400" kern="1200">
          <a:solidFill>
            <a:schemeClr val="tx1">
              <a:lumMod val="75000"/>
              <a:lumOff val="25000"/>
            </a:schemeClr>
          </a:solidFill>
          <a:latin typeface="+mn-lt"/>
          <a:ea typeface="+mn-ea"/>
          <a:cs typeface="+mn-cs"/>
        </a:defRPr>
      </a:lvl3pPr>
      <a:lvl4pPr marL="74980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sz="1400" kern="1200">
          <a:solidFill>
            <a:schemeClr val="tx1">
              <a:lumMod val="75000"/>
              <a:lumOff val="25000"/>
            </a:schemeClr>
          </a:solidFill>
          <a:latin typeface="+mn-lt"/>
          <a:ea typeface="+mn-ea"/>
          <a:cs typeface="+mn-cs"/>
        </a:defRPr>
      </a:lvl4pPr>
      <a:lvl5pPr marL="932688" marR="0"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2844" y="286604"/>
            <a:ext cx="11266312"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62844" y="1425474"/>
            <a:ext cx="11266312" cy="44436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82D8BE7-BF0C-4C9F-8861-C5196D0AF6F6}"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THIS IS THE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B6D51B-CEF1-46F9-8AA8-7B7CEEBC0CA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a:cxnSpLocks/>
          </p:cNvCxnSpPr>
          <p:nvPr/>
        </p:nvCxnSpPr>
        <p:spPr>
          <a:xfrm>
            <a:off x="560052" y="1292505"/>
            <a:ext cx="1116389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2513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dt="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2F4DC50-9856-497F-9309-DD274A0E6238}"/>
              </a:ext>
            </a:extLst>
          </p:cNvPr>
          <p:cNvSpPr txBox="1">
            <a:spLocks/>
          </p:cNvSpPr>
          <p:nvPr/>
        </p:nvSpPr>
        <p:spPr>
          <a:xfrm>
            <a:off x="3472295" y="4745179"/>
            <a:ext cx="5143500" cy="81569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Christian Health Association of Malawi (CHAM)</a:t>
            </a:r>
          </a:p>
        </p:txBody>
      </p:sp>
      <p:sp>
        <p:nvSpPr>
          <p:cNvPr id="9" name="Subtitle 2">
            <a:extLst>
              <a:ext uri="{FF2B5EF4-FFF2-40B4-BE49-F238E27FC236}">
                <a16:creationId xmlns:a16="http://schemas.microsoft.com/office/drawing/2014/main" id="{5D3701B2-F879-424D-B120-0DF339954DAC}"/>
              </a:ext>
            </a:extLst>
          </p:cNvPr>
          <p:cNvSpPr txBox="1">
            <a:spLocks/>
          </p:cNvSpPr>
          <p:nvPr/>
        </p:nvSpPr>
        <p:spPr>
          <a:xfrm>
            <a:off x="1097280" y="3042744"/>
            <a:ext cx="10058400" cy="9209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2800" b="1" dirty="0"/>
              <a:t>Module 6: Data analysis, </a:t>
            </a:r>
            <a:br>
              <a:rPr lang="en-US" sz="2800" b="1" dirty="0"/>
            </a:br>
            <a:r>
              <a:rPr lang="en-US" sz="2800" b="1" dirty="0"/>
              <a:t>Interpretation &amp; Use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708" y="617568"/>
            <a:ext cx="2096674" cy="197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29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7525-AE37-4B6C-BF78-3A6D3ECB1686}"/>
              </a:ext>
            </a:extLst>
          </p:cNvPr>
          <p:cNvSpPr>
            <a:spLocks noGrp="1"/>
          </p:cNvSpPr>
          <p:nvPr>
            <p:ph type="title" idx="4294967295"/>
          </p:nvPr>
        </p:nvSpPr>
        <p:spPr>
          <a:xfrm>
            <a:off x="609600" y="287338"/>
            <a:ext cx="10575925" cy="985837"/>
          </a:xfrm>
        </p:spPr>
        <p:txBody>
          <a:bodyPr>
            <a:normAutofit fontScale="90000"/>
          </a:bodyPr>
          <a:lstStyle/>
          <a:p>
            <a:r>
              <a:rPr lang="en-GB" dirty="0"/>
              <a:t>Data Analysis Helps to Answer the Following Questions  </a:t>
            </a:r>
            <a:endParaRPr lang="en-US" dirty="0"/>
          </a:p>
        </p:txBody>
      </p:sp>
      <p:grpSp>
        <p:nvGrpSpPr>
          <p:cNvPr id="6" name="Group 5">
            <a:extLst>
              <a:ext uri="{FF2B5EF4-FFF2-40B4-BE49-F238E27FC236}">
                <a16:creationId xmlns:a16="http://schemas.microsoft.com/office/drawing/2014/main" id="{50456B76-4FEF-492E-A3CA-19E061B3FB40}"/>
              </a:ext>
            </a:extLst>
          </p:cNvPr>
          <p:cNvGrpSpPr/>
          <p:nvPr/>
        </p:nvGrpSpPr>
        <p:grpSpPr>
          <a:xfrm>
            <a:off x="992187" y="1273175"/>
            <a:ext cx="9810750" cy="5543550"/>
            <a:chOff x="1708276" y="1520708"/>
            <a:chExt cx="7556249" cy="4527504"/>
          </a:xfrm>
        </p:grpSpPr>
        <p:pic>
          <p:nvPicPr>
            <p:cNvPr id="4" name="Picture 3">
              <a:extLst>
                <a:ext uri="{FF2B5EF4-FFF2-40B4-BE49-F238E27FC236}">
                  <a16:creationId xmlns:a16="http://schemas.microsoft.com/office/drawing/2014/main" id="{979CCD2F-68B0-4D58-8CF8-59CDAE426B44}"/>
                </a:ext>
              </a:extLst>
            </p:cNvPr>
            <p:cNvPicPr>
              <a:picLocks noChangeAspect="1"/>
            </p:cNvPicPr>
            <p:nvPr/>
          </p:nvPicPr>
          <p:blipFill>
            <a:blip r:embed="rId3"/>
            <a:stretch>
              <a:fillRect/>
            </a:stretch>
          </p:blipFill>
          <p:spPr>
            <a:xfrm>
              <a:off x="1708276" y="1520708"/>
              <a:ext cx="7556249" cy="4527504"/>
            </a:xfrm>
            <a:prstGeom prst="rect">
              <a:avLst/>
            </a:prstGeom>
          </p:spPr>
        </p:pic>
        <p:sp>
          <p:nvSpPr>
            <p:cNvPr id="3" name="Rectangle 2">
              <a:extLst>
                <a:ext uri="{FF2B5EF4-FFF2-40B4-BE49-F238E27FC236}">
                  <a16:creationId xmlns:a16="http://schemas.microsoft.com/office/drawing/2014/main" id="{253F27A5-48E3-4FD4-95DA-71550F9B4FD7}"/>
                </a:ext>
              </a:extLst>
            </p:cNvPr>
            <p:cNvSpPr/>
            <p:nvPr/>
          </p:nvSpPr>
          <p:spPr>
            <a:xfrm>
              <a:off x="5133702" y="5782597"/>
              <a:ext cx="705395" cy="1175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Rectangle 4">
              <a:extLst>
                <a:ext uri="{FF2B5EF4-FFF2-40B4-BE49-F238E27FC236}">
                  <a16:creationId xmlns:a16="http://schemas.microsoft.com/office/drawing/2014/main" id="{A4C89198-78DC-47C6-923C-6830A07AC266}"/>
                </a:ext>
              </a:extLst>
            </p:cNvPr>
            <p:cNvSpPr/>
            <p:nvPr/>
          </p:nvSpPr>
          <p:spPr>
            <a:xfrm>
              <a:off x="8559128" y="5782597"/>
              <a:ext cx="705395" cy="1175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24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2844" y="286604"/>
            <a:ext cx="10587074" cy="986020"/>
          </a:xfrm>
        </p:spPr>
        <p:txBody>
          <a:bodyPr>
            <a:normAutofit/>
          </a:bodyPr>
          <a:lstStyle/>
          <a:p>
            <a:pPr>
              <a:defRPr/>
            </a:pPr>
            <a:r>
              <a:rPr lang="en-US" dirty="0"/>
              <a:t>Data </a:t>
            </a:r>
            <a:r>
              <a:rPr lang="en-GB" dirty="0"/>
              <a:t>Analysis</a:t>
            </a:r>
            <a:r>
              <a:rPr lang="en-US" dirty="0"/>
              <a:t> Helps Answer Programme Questions</a:t>
            </a:r>
          </a:p>
        </p:txBody>
      </p:sp>
      <p:sp>
        <p:nvSpPr>
          <p:cNvPr id="7171" name="Content Placeholder 2"/>
          <p:cNvSpPr>
            <a:spLocks noGrp="1"/>
          </p:cNvSpPr>
          <p:nvPr>
            <p:ph idx="1"/>
          </p:nvPr>
        </p:nvSpPr>
        <p:spPr/>
        <p:txBody>
          <a:bodyPr>
            <a:normAutofit/>
          </a:bodyPr>
          <a:lstStyle/>
          <a:p>
            <a:pPr marL="0" indent="0">
              <a:lnSpc>
                <a:spcPct val="100000"/>
              </a:lnSpc>
              <a:spcBef>
                <a:spcPts val="600"/>
              </a:spcBef>
              <a:spcAft>
                <a:spcPts val="600"/>
              </a:spcAft>
              <a:buNone/>
            </a:pPr>
            <a:r>
              <a:rPr lang="en-US" sz="2400" dirty="0"/>
              <a:t>Analysis is looking at the data in light of the questions you need to answer:</a:t>
            </a:r>
          </a:p>
          <a:p>
            <a:pPr marL="403225" lvl="1" indent="-403225">
              <a:lnSpc>
                <a:spcPct val="100000"/>
              </a:lnSpc>
              <a:spcBef>
                <a:spcPts val="600"/>
              </a:spcBef>
              <a:spcAft>
                <a:spcPts val="600"/>
              </a:spcAft>
              <a:buFont typeface="Arial" charset="0"/>
              <a:buChar char="•"/>
            </a:pPr>
            <a:r>
              <a:rPr lang="en-US" sz="2400" dirty="0">
                <a:ea typeface="Century Gothic" charset="0"/>
                <a:cs typeface="Century Gothic" charset="0"/>
              </a:rPr>
              <a:t>How would you analyse data to determine: “Is my programme meeting its objectives?”</a:t>
            </a:r>
          </a:p>
          <a:p>
            <a:pPr>
              <a:lnSpc>
                <a:spcPct val="150000"/>
              </a:lnSpc>
              <a:spcAft>
                <a:spcPts val="1058"/>
              </a:spcAft>
            </a:pPr>
            <a:endParaRPr lang="en-US" sz="2471" dirty="0"/>
          </a:p>
          <a:p>
            <a:pPr>
              <a:lnSpc>
                <a:spcPct val="150000"/>
              </a:lnSpc>
              <a:spcAft>
                <a:spcPts val="1058"/>
              </a:spcAft>
            </a:pPr>
            <a:endParaRPr lang="en-US" sz="2471" dirty="0"/>
          </a:p>
          <a:p>
            <a:pPr>
              <a:lnSpc>
                <a:spcPct val="150000"/>
              </a:lnSpc>
              <a:spcAft>
                <a:spcPts val="1058"/>
              </a:spcAft>
            </a:pPr>
            <a:endParaRPr lang="en-US" sz="2471" dirty="0"/>
          </a:p>
          <a:p>
            <a:pPr>
              <a:lnSpc>
                <a:spcPct val="150000"/>
              </a:lnSpc>
              <a:spcAft>
                <a:spcPts val="1058"/>
              </a:spcAft>
            </a:pPr>
            <a:endParaRPr lang="en-US" sz="2471" dirty="0"/>
          </a:p>
        </p:txBody>
      </p:sp>
      <p:sp>
        <p:nvSpPr>
          <p:cNvPr id="4" name="Content Placeholder 2">
            <a:extLst>
              <a:ext uri="{FF2B5EF4-FFF2-40B4-BE49-F238E27FC236}">
                <a16:creationId xmlns:a16="http://schemas.microsoft.com/office/drawing/2014/main" id="{A7C1C516-5E14-4B0C-8178-49DED5210A3D}"/>
              </a:ext>
            </a:extLst>
          </p:cNvPr>
          <p:cNvSpPr txBox="1">
            <a:spLocks/>
          </p:cNvSpPr>
          <p:nvPr/>
        </p:nvSpPr>
        <p:spPr>
          <a:xfrm>
            <a:off x="756533" y="2600842"/>
            <a:ext cx="10450559" cy="3421102"/>
          </a:xfrm>
          <a:prstGeom prst="rect">
            <a:avLst/>
          </a:prstGeom>
          <a:solidFill>
            <a:schemeClr val="accent3">
              <a:lumMod val="40000"/>
              <a:lumOff val="60000"/>
            </a:schemeClr>
          </a:solidFill>
          <a:ln>
            <a:noFill/>
          </a:ln>
        </p:spPr>
        <p:txBody>
          <a:bodyPr vert="horz" lIns="109728" tIns="54864" rIns="109728" bIns="54864" rtlCol="0">
            <a:normAutofit lnSpcReduction="10000"/>
          </a:bodyPr>
          <a:lstStyle>
            <a:lvl1pPr marL="346075" indent="-346075" algn="l" defTabSz="507995" rtl="0" eaLnBrk="1" latinLnBrk="0" hangingPunct="1">
              <a:lnSpc>
                <a:spcPct val="120000"/>
              </a:lnSpc>
              <a:spcBef>
                <a:spcPct val="20000"/>
              </a:spcBef>
              <a:buFont typeface="Arial" panose="020B0604020202020204" pitchFamily="34" charset="0"/>
              <a:buChar char="•"/>
              <a:defRPr sz="3200" kern="1200">
                <a:solidFill>
                  <a:schemeClr val="tx1"/>
                </a:solidFill>
                <a:latin typeface="Open Sans"/>
                <a:ea typeface="+mn-ea"/>
                <a:cs typeface="Open Sans"/>
              </a:defRPr>
            </a:lvl1pPr>
            <a:lvl2pPr marL="825492" indent="-317497" algn="l" defTabSz="507995" rtl="0" eaLnBrk="1" latinLnBrk="0" hangingPunct="1">
              <a:lnSpc>
                <a:spcPct val="120000"/>
              </a:lnSpc>
              <a:spcBef>
                <a:spcPct val="20000"/>
              </a:spcBef>
              <a:buFont typeface="Arial"/>
              <a:buChar char="•"/>
              <a:defRPr sz="2800" kern="1200">
                <a:solidFill>
                  <a:schemeClr val="tx1"/>
                </a:solidFill>
                <a:latin typeface="Open Sans"/>
                <a:ea typeface="+mn-ea"/>
                <a:cs typeface="Open Sans"/>
              </a:defRPr>
            </a:lvl2pPr>
            <a:lvl3pPr marL="1269987" indent="-253997" algn="l" defTabSz="507995" rtl="0" eaLnBrk="1" latinLnBrk="0" hangingPunct="1">
              <a:lnSpc>
                <a:spcPct val="120000"/>
              </a:lnSpc>
              <a:spcBef>
                <a:spcPct val="20000"/>
              </a:spcBef>
              <a:buFont typeface="Arial"/>
              <a:buChar char="•"/>
              <a:defRPr sz="2400" kern="1200">
                <a:solidFill>
                  <a:schemeClr val="tx1"/>
                </a:solidFill>
                <a:latin typeface="Open Sans"/>
                <a:ea typeface="+mn-ea"/>
                <a:cs typeface="Open Sans"/>
              </a:defRPr>
            </a:lvl3pPr>
            <a:lvl4pPr marL="1777982" indent="-253997" algn="l" defTabSz="507995" rtl="0" eaLnBrk="1" latinLnBrk="0" hangingPunct="1">
              <a:lnSpc>
                <a:spcPct val="120000"/>
              </a:lnSpc>
              <a:spcBef>
                <a:spcPct val="20000"/>
              </a:spcBef>
              <a:buFont typeface="Arial"/>
              <a:buChar char="–"/>
              <a:defRPr sz="2000" kern="1200">
                <a:solidFill>
                  <a:schemeClr val="tx1"/>
                </a:solidFill>
                <a:latin typeface="Open Sans"/>
                <a:ea typeface="+mn-ea"/>
                <a:cs typeface="Open Sans"/>
              </a:defRPr>
            </a:lvl4pPr>
            <a:lvl5pPr marL="2285977" indent="-253997" algn="l" defTabSz="507995" rtl="0" eaLnBrk="1" latinLnBrk="0" hangingPunct="1">
              <a:lnSpc>
                <a:spcPct val="120000"/>
              </a:lnSpc>
              <a:spcBef>
                <a:spcPct val="20000"/>
              </a:spcBef>
              <a:buFont typeface="Arial"/>
              <a:buChar char="»"/>
              <a:defRPr sz="1800" kern="1200">
                <a:solidFill>
                  <a:schemeClr val="tx1"/>
                </a:solidFill>
                <a:latin typeface="Open Sans"/>
                <a:ea typeface="+mn-ea"/>
                <a:cs typeface="Open Sans"/>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a:lstStyle>
          <a:p>
            <a:pPr marL="0" indent="0">
              <a:spcAft>
                <a:spcPts val="1058"/>
              </a:spcAft>
              <a:buNone/>
            </a:pPr>
            <a:r>
              <a:rPr lang="en-US" sz="2400" b="1" dirty="0">
                <a:solidFill>
                  <a:schemeClr val="tx1">
                    <a:lumMod val="75000"/>
                    <a:lumOff val="25000"/>
                  </a:schemeClr>
                </a:solidFill>
                <a:latin typeface="Calibri" panose="020F0502020204030204" pitchFamily="34" charset="0"/>
                <a:cs typeface="Calibri" panose="020F0502020204030204" pitchFamily="34" charset="0"/>
              </a:rPr>
              <a:t>Question: </a:t>
            </a:r>
            <a:r>
              <a:rPr lang="en-US" sz="2400" dirty="0">
                <a:solidFill>
                  <a:schemeClr val="tx1">
                    <a:lumMod val="75000"/>
                    <a:lumOff val="25000"/>
                  </a:schemeClr>
                </a:solidFill>
                <a:latin typeface="Calibri" panose="020F0502020204030204" pitchFamily="34" charset="0"/>
                <a:cs typeface="Calibri" panose="020F0502020204030204" pitchFamily="34" charset="0"/>
              </a:rPr>
              <a:t>Is my programme meeting its objectives?</a:t>
            </a:r>
          </a:p>
          <a:p>
            <a:pPr marL="0" indent="0">
              <a:spcAft>
                <a:spcPts val="1058"/>
              </a:spcAft>
              <a:buNone/>
            </a:pPr>
            <a:r>
              <a:rPr lang="en-US" sz="2400" b="1" dirty="0">
                <a:solidFill>
                  <a:schemeClr val="tx1">
                    <a:lumMod val="75000"/>
                    <a:lumOff val="25000"/>
                  </a:schemeClr>
                </a:solidFill>
                <a:latin typeface="Calibri" panose="020F0502020204030204" pitchFamily="34" charset="0"/>
                <a:cs typeface="Calibri" panose="020F0502020204030204" pitchFamily="34" charset="0"/>
              </a:rPr>
              <a:t>Analysis</a:t>
            </a:r>
            <a:r>
              <a:rPr lang="en-US" sz="2400" dirty="0">
                <a:solidFill>
                  <a:schemeClr val="tx1">
                    <a:lumMod val="75000"/>
                    <a:lumOff val="25000"/>
                  </a:schemeClr>
                </a:solidFill>
                <a:latin typeface="Calibri" panose="020F0502020204030204" pitchFamily="34" charset="0"/>
                <a:cs typeface="Calibri" panose="020F0502020204030204" pitchFamily="34" charset="0"/>
              </a:rPr>
              <a:t>: Compare programme targets and actual programme performance to learn how close to or far you are from those targets</a:t>
            </a:r>
          </a:p>
          <a:p>
            <a:pPr marL="0" indent="0">
              <a:spcAft>
                <a:spcPts val="1058"/>
              </a:spcAft>
              <a:buNone/>
            </a:pPr>
            <a:r>
              <a:rPr lang="en-US" sz="2400" b="1" dirty="0">
                <a:solidFill>
                  <a:schemeClr val="tx1">
                    <a:lumMod val="75000"/>
                    <a:lumOff val="25000"/>
                  </a:schemeClr>
                </a:solidFill>
                <a:latin typeface="Calibri" panose="020F0502020204030204" pitchFamily="34" charset="0"/>
                <a:cs typeface="Calibri" panose="020F0502020204030204" pitchFamily="34" charset="0"/>
              </a:rPr>
              <a:t>Interpretation</a:t>
            </a:r>
            <a:r>
              <a:rPr lang="en-US" sz="2400" dirty="0">
                <a:solidFill>
                  <a:schemeClr val="tx1">
                    <a:lumMod val="75000"/>
                    <a:lumOff val="25000"/>
                  </a:schemeClr>
                </a:solidFill>
                <a:latin typeface="Calibri" panose="020F0502020204030204" pitchFamily="34" charset="0"/>
                <a:cs typeface="Calibri" panose="020F0502020204030204" pitchFamily="34" charset="0"/>
              </a:rPr>
              <a:t>: Why have you achieved or not reached a target, and what does this mean for your program?</a:t>
            </a:r>
          </a:p>
          <a:p>
            <a:pPr marL="0" indent="0" algn="ctr">
              <a:spcAft>
                <a:spcPts val="1058"/>
              </a:spcAft>
              <a:buNone/>
            </a:pPr>
            <a:r>
              <a:rPr lang="en-US" sz="2400" i="1" dirty="0">
                <a:solidFill>
                  <a:schemeClr val="tx1">
                    <a:lumMod val="75000"/>
                    <a:lumOff val="25000"/>
                  </a:schemeClr>
                </a:solidFill>
                <a:latin typeface="Calibri" panose="020F0502020204030204" pitchFamily="34" charset="0"/>
                <a:cs typeface="Calibri" panose="020F0502020204030204" pitchFamily="34" charset="0"/>
              </a:rPr>
              <a:t>Answering this may require more data and information </a:t>
            </a:r>
          </a:p>
          <a:p>
            <a:pPr marL="0" indent="0">
              <a:lnSpc>
                <a:spcPct val="150000"/>
              </a:lnSpc>
              <a:spcAft>
                <a:spcPts val="1058"/>
              </a:spcAft>
              <a:buNone/>
            </a:pPr>
            <a:endParaRPr lang="en-US" sz="247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075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9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B282-F86E-486B-A18E-9157DCDCD0CF}"/>
              </a:ext>
            </a:extLst>
          </p:cNvPr>
          <p:cNvSpPr>
            <a:spLocks noGrp="1"/>
          </p:cNvSpPr>
          <p:nvPr>
            <p:ph type="title"/>
          </p:nvPr>
        </p:nvSpPr>
        <p:spPr/>
        <p:txBody>
          <a:bodyPr>
            <a:normAutofit/>
          </a:bodyPr>
          <a:lstStyle/>
          <a:p>
            <a:r>
              <a:rPr lang="en-US" sz="3600" dirty="0"/>
              <a:t>Results from data analysis can be used to:</a:t>
            </a:r>
          </a:p>
        </p:txBody>
      </p:sp>
      <p:sp>
        <p:nvSpPr>
          <p:cNvPr id="3" name="Content Placeholder 2">
            <a:extLst>
              <a:ext uri="{FF2B5EF4-FFF2-40B4-BE49-F238E27FC236}">
                <a16:creationId xmlns:a16="http://schemas.microsoft.com/office/drawing/2014/main" id="{AF27F1A2-8A30-404D-A305-C6C554ECBB6E}"/>
              </a:ext>
            </a:extLst>
          </p:cNvPr>
          <p:cNvSpPr>
            <a:spLocks noGrp="1"/>
          </p:cNvSpPr>
          <p:nvPr>
            <p:ph idx="1"/>
          </p:nvPr>
        </p:nvSpPr>
        <p:spPr>
          <a:xfrm>
            <a:off x="462844" y="1707614"/>
            <a:ext cx="11266312" cy="4161480"/>
          </a:xfrm>
        </p:spPr>
        <p:txBody>
          <a:bodyPr>
            <a:normAutofit/>
          </a:bodyPr>
          <a:lstStyle/>
          <a:p>
            <a:endParaRPr lang="en-US" dirty="0">
              <a:sym typeface="Arial"/>
            </a:endParaRPr>
          </a:p>
          <a:p>
            <a:endParaRPr lang="en-US" dirty="0"/>
          </a:p>
        </p:txBody>
      </p:sp>
      <p:graphicFrame>
        <p:nvGraphicFramePr>
          <p:cNvPr id="4" name="Diagram 3">
            <a:extLst>
              <a:ext uri="{FF2B5EF4-FFF2-40B4-BE49-F238E27FC236}">
                <a16:creationId xmlns:a16="http://schemas.microsoft.com/office/drawing/2014/main" id="{4613FA9D-CBBB-43D9-9919-2C97009CE967}"/>
              </a:ext>
            </a:extLst>
          </p:cNvPr>
          <p:cNvGraphicFramePr/>
          <p:nvPr>
            <p:extLst>
              <p:ext uri="{D42A27DB-BD31-4B8C-83A1-F6EECF244321}">
                <p14:modId xmlns:p14="http://schemas.microsoft.com/office/powerpoint/2010/main" val="2815401417"/>
              </p:ext>
            </p:extLst>
          </p:nvPr>
        </p:nvGraphicFramePr>
        <p:xfrm>
          <a:off x="462844" y="1842053"/>
          <a:ext cx="11266311" cy="3923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85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2844" y="1425474"/>
            <a:ext cx="10666073" cy="4443620"/>
          </a:xfrm>
        </p:spPr>
        <p:txBody>
          <a:bodyPr/>
          <a:lstStyle/>
          <a:p>
            <a:r>
              <a:rPr lang="en-US" sz="2800" dirty="0"/>
              <a:t>Strategic Plans outline the goals and objectives that a country or organization wants to achieve over time.</a:t>
            </a:r>
          </a:p>
          <a:p>
            <a:r>
              <a:rPr lang="en-US" sz="2800" dirty="0"/>
              <a:t>Strategic Plans answer the questions:</a:t>
            </a:r>
          </a:p>
          <a:p>
            <a:pPr marL="506603" lvl="2" indent="-171450"/>
            <a:r>
              <a:rPr lang="en-GB" sz="2800" dirty="0">
                <a:solidFill>
                  <a:schemeClr val="tx1"/>
                </a:solidFill>
              </a:rPr>
              <a:t>What do we want to achieve (objectives)?</a:t>
            </a:r>
            <a:endParaRPr lang="en-US" sz="2800" dirty="0">
              <a:solidFill>
                <a:schemeClr val="tx1"/>
              </a:solidFill>
            </a:endParaRPr>
          </a:p>
          <a:p>
            <a:pPr marL="506603" lvl="2" indent="-171450"/>
            <a:r>
              <a:rPr lang="en-GB" sz="2800" dirty="0">
                <a:solidFill>
                  <a:schemeClr val="tx1"/>
                </a:solidFill>
              </a:rPr>
              <a:t>How will we get there (activities)?</a:t>
            </a:r>
            <a:endParaRPr lang="en-US" sz="2800" dirty="0">
              <a:solidFill>
                <a:schemeClr val="tx1"/>
              </a:solidFill>
            </a:endParaRPr>
          </a:p>
          <a:p>
            <a:pPr marL="506603" lvl="2" indent="-171450"/>
            <a:r>
              <a:rPr lang="en-GB" sz="2800" dirty="0">
                <a:solidFill>
                  <a:schemeClr val="tx1"/>
                </a:solidFill>
              </a:rPr>
              <a:t>When do we want to get there (future forecasting)?</a:t>
            </a:r>
            <a:endParaRPr lang="en-US" sz="2800" dirty="0">
              <a:solidFill>
                <a:schemeClr val="tx1"/>
              </a:solidFill>
            </a:endParaRPr>
          </a:p>
          <a:p>
            <a:pPr marL="506603" lvl="2" indent="-171450"/>
            <a:r>
              <a:rPr lang="en-GB" sz="2800" dirty="0">
                <a:solidFill>
                  <a:schemeClr val="tx1"/>
                </a:solidFill>
              </a:rPr>
              <a:t>What will help us get there (resources)?</a:t>
            </a:r>
            <a:endParaRPr lang="en-US" sz="2800" dirty="0">
              <a:solidFill>
                <a:schemeClr val="tx1"/>
              </a:solidFill>
            </a:endParaRPr>
          </a:p>
          <a:p>
            <a:r>
              <a:rPr lang="en-GB" sz="2800" dirty="0">
                <a:solidFill>
                  <a:schemeClr val="tx1"/>
                </a:solidFill>
              </a:rPr>
              <a:t>Strategic plans typically have monitoring and evaluation plans that allow stakeholders to track progress against targets over time.</a:t>
            </a:r>
          </a:p>
          <a:p>
            <a:endParaRPr lang="en-US" dirty="0">
              <a:solidFill>
                <a:schemeClr val="tx1"/>
              </a:solidFill>
            </a:endParaRPr>
          </a:p>
          <a:p>
            <a:endParaRPr lang="en-US" dirty="0"/>
          </a:p>
        </p:txBody>
      </p:sp>
      <p:sp>
        <p:nvSpPr>
          <p:cNvPr id="11" name="Title 10">
            <a:extLst>
              <a:ext uri="{FF2B5EF4-FFF2-40B4-BE49-F238E27FC236}">
                <a16:creationId xmlns:a16="http://schemas.microsoft.com/office/drawing/2014/main" id="{926C41EE-508E-411B-B19E-38AEC392B2CA}"/>
              </a:ext>
            </a:extLst>
          </p:cNvPr>
          <p:cNvSpPr>
            <a:spLocks noGrp="1"/>
          </p:cNvSpPr>
          <p:nvPr>
            <p:ph type="title"/>
          </p:nvPr>
        </p:nvSpPr>
        <p:spPr/>
        <p:txBody>
          <a:bodyPr>
            <a:normAutofit fontScale="90000"/>
          </a:bodyPr>
          <a:lstStyle/>
          <a:p>
            <a:r>
              <a:rPr lang="en-US" dirty="0"/>
              <a:t>Data Use Example #1:  </a:t>
            </a:r>
            <a:br>
              <a:rPr lang="en-US" dirty="0"/>
            </a:br>
            <a:r>
              <a:rPr lang="en-US" dirty="0"/>
              <a:t>Strategic Planning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55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sym typeface="Calibri"/>
            </a:endParaRPr>
          </a:p>
          <a:p>
            <a:endParaRPr lang="en-US" dirty="0"/>
          </a:p>
        </p:txBody>
      </p:sp>
      <p:sp>
        <p:nvSpPr>
          <p:cNvPr id="289" name="Shape 289"/>
          <p:cNvSpPr txBox="1">
            <a:spLocks noGrp="1"/>
          </p:cNvSpPr>
          <p:nvPr>
            <p:ph type="title"/>
          </p:nvPr>
        </p:nvSpPr>
        <p:spPr/>
        <p:txBody>
          <a:bodyPr>
            <a:normAutofit fontScale="90000"/>
          </a:bodyPr>
          <a:lstStyle/>
          <a:p>
            <a:r>
              <a:rPr lang="en-US" dirty="0">
                <a:sym typeface="Arial"/>
              </a:rPr>
              <a:t>Data Use Example #2:  </a:t>
            </a:r>
            <a:br>
              <a:rPr lang="en-US" dirty="0">
                <a:sym typeface="Arial"/>
              </a:rPr>
            </a:br>
            <a:r>
              <a:rPr lang="en-US" dirty="0">
                <a:sym typeface="Arial"/>
              </a:rPr>
              <a:t>Program Review and Monitoring Performance</a:t>
            </a:r>
            <a:endParaRPr lang="en-US" dirty="0"/>
          </a:p>
        </p:txBody>
      </p:sp>
      <p:sp>
        <p:nvSpPr>
          <p:cNvPr id="291" name="Shape 291"/>
          <p:cNvSpPr/>
          <p:nvPr/>
        </p:nvSpPr>
        <p:spPr>
          <a:xfrm>
            <a:off x="1524000" y="1022596"/>
            <a:ext cx="9144000" cy="5073404"/>
          </a:xfrm>
          <a:prstGeom prst="rect">
            <a:avLst/>
          </a:prstGeom>
          <a:noFill/>
          <a:ln>
            <a:noFill/>
          </a:ln>
        </p:spPr>
      </p:sp>
      <p:graphicFrame>
        <p:nvGraphicFramePr>
          <p:cNvPr id="7" name="Diagram 6"/>
          <p:cNvGraphicFramePr/>
          <p:nvPr>
            <p:extLst>
              <p:ext uri="{D42A27DB-BD31-4B8C-83A1-F6EECF244321}">
                <p14:modId xmlns:p14="http://schemas.microsoft.com/office/powerpoint/2010/main" val="4191701455"/>
              </p:ext>
            </p:extLst>
          </p:nvPr>
        </p:nvGraphicFramePr>
        <p:xfrm>
          <a:off x="1036320" y="1425474"/>
          <a:ext cx="9513824" cy="471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30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Monitoring disease trends e.g. cholera outbreaks</a:t>
            </a:r>
          </a:p>
          <a:p>
            <a:r>
              <a:rPr lang="en-US" sz="3200" dirty="0"/>
              <a:t>Analyzing a health issue e.g. mortality</a:t>
            </a:r>
          </a:p>
          <a:p>
            <a:r>
              <a:rPr lang="en-US" sz="3200" dirty="0"/>
              <a:t>Tracking supplies, resources </a:t>
            </a:r>
            <a:r>
              <a:rPr lang="en-US" sz="3200" dirty="0" err="1"/>
              <a:t>etc</a:t>
            </a:r>
            <a:endParaRPr lang="en-US" sz="3200" dirty="0"/>
          </a:p>
          <a:p>
            <a:endParaRPr lang="en-US" dirty="0"/>
          </a:p>
          <a:p>
            <a:endParaRPr lang="en-US" dirty="0"/>
          </a:p>
        </p:txBody>
      </p:sp>
      <p:sp>
        <p:nvSpPr>
          <p:cNvPr id="3" name="Title 2"/>
          <p:cNvSpPr>
            <a:spLocks noGrp="1"/>
          </p:cNvSpPr>
          <p:nvPr>
            <p:ph type="title"/>
          </p:nvPr>
        </p:nvSpPr>
        <p:spPr/>
        <p:txBody>
          <a:bodyPr/>
          <a:lstStyle/>
          <a:p>
            <a:r>
              <a:rPr lang="en-US" dirty="0"/>
              <a:t>Other examples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00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Types of Data Analysis</a:t>
            </a:r>
          </a:p>
        </p:txBody>
      </p:sp>
      <p:sp>
        <p:nvSpPr>
          <p:cNvPr id="7" name="Text Placeholder 6"/>
          <p:cNvSpPr>
            <a:spLocks noGrp="1"/>
          </p:cNvSpPr>
          <p:nvPr>
            <p:ph type="body" idx="1"/>
          </p:nvPr>
        </p:nvSpPr>
        <p:spPr/>
        <p:txBody>
          <a:bodyPr/>
          <a:lstStyle/>
          <a:p>
            <a:r>
              <a:rPr lang="en-US" dirty="0"/>
              <a:t>Introduction to data analysis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6139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80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a:bodyPr>
          <a:lstStyle/>
          <a:p>
            <a:pPr>
              <a:lnSpc>
                <a:spcPct val="100000"/>
              </a:lnSpc>
              <a:spcAft>
                <a:spcPts val="1800"/>
              </a:spcAft>
            </a:pPr>
            <a:r>
              <a:rPr lang="en-GB" sz="2800" b="1" dirty="0"/>
              <a:t>Descriptive analysis</a:t>
            </a:r>
            <a:r>
              <a:rPr lang="en-GB" sz="2800" dirty="0"/>
              <a:t> describes the population of interest including demographics and clinical characteristics</a:t>
            </a:r>
          </a:p>
          <a:p>
            <a:pPr>
              <a:lnSpc>
                <a:spcPct val="100000"/>
              </a:lnSpc>
              <a:spcAft>
                <a:spcPts val="1800"/>
              </a:spcAft>
            </a:pPr>
            <a:r>
              <a:rPr lang="en-GB" sz="2800" b="1" dirty="0"/>
              <a:t>Example</a:t>
            </a:r>
            <a:r>
              <a:rPr lang="en-GB" sz="2800" dirty="0"/>
              <a:t>: how the average number of patients seen per month at a clinic varies over the course of the year, and the pattern of attendance by sex and age group </a:t>
            </a:r>
            <a:endParaRPr lang="en-US" sz="2800" dirty="0"/>
          </a:p>
          <a:p>
            <a:pPr>
              <a:lnSpc>
                <a:spcPct val="100000"/>
              </a:lnSpc>
              <a:spcAft>
                <a:spcPts val="1800"/>
              </a:spcAft>
            </a:pPr>
            <a:r>
              <a:rPr lang="en-GB" sz="2800" dirty="0"/>
              <a:t>Descriptive analysis tells us </a:t>
            </a:r>
            <a:r>
              <a:rPr lang="en-GB" sz="2800" i="1" dirty="0"/>
              <a:t>what</a:t>
            </a:r>
            <a:r>
              <a:rPr lang="en-GB" sz="2800" dirty="0"/>
              <a:t> is happening but does not tell us </a:t>
            </a:r>
            <a:r>
              <a:rPr lang="en-GB" sz="2800" i="1" dirty="0"/>
              <a:t>why</a:t>
            </a:r>
            <a:endParaRPr lang="en-US" sz="2471" dirty="0"/>
          </a:p>
        </p:txBody>
      </p:sp>
      <p:sp>
        <p:nvSpPr>
          <p:cNvPr id="8194" name="Title 1"/>
          <p:cNvSpPr>
            <a:spLocks noGrp="1"/>
          </p:cNvSpPr>
          <p:nvPr>
            <p:ph type="title"/>
          </p:nvPr>
        </p:nvSpPr>
        <p:spPr/>
        <p:txBody>
          <a:bodyPr/>
          <a:lstStyle/>
          <a:p>
            <a:r>
              <a:rPr lang="en-US" dirty="0"/>
              <a:t>2 Types of Analysis:  Descriptive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23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F4C99-03E3-4D10-88C3-F78E0E6EFDDF}"/>
              </a:ext>
            </a:extLst>
          </p:cNvPr>
          <p:cNvSpPr>
            <a:spLocks noGrp="1"/>
          </p:cNvSpPr>
          <p:nvPr>
            <p:ph idx="1"/>
          </p:nvPr>
        </p:nvSpPr>
        <p:spPr/>
        <p:txBody>
          <a:bodyPr>
            <a:normAutofit/>
          </a:bodyPr>
          <a:lstStyle/>
          <a:p>
            <a:pPr>
              <a:lnSpc>
                <a:spcPct val="100000"/>
              </a:lnSpc>
              <a:spcAft>
                <a:spcPts val="1800"/>
              </a:spcAft>
            </a:pPr>
            <a:r>
              <a:rPr lang="en-GB" sz="2800" b="1" dirty="0"/>
              <a:t>Explanatory analysis</a:t>
            </a:r>
            <a:r>
              <a:rPr lang="en-GB" sz="2800" dirty="0"/>
              <a:t> attempts to explain patterns, identify causes or test a hypothesis</a:t>
            </a:r>
          </a:p>
          <a:p>
            <a:pPr>
              <a:lnSpc>
                <a:spcPct val="100000"/>
              </a:lnSpc>
              <a:spcAft>
                <a:spcPts val="1800"/>
              </a:spcAft>
            </a:pPr>
            <a:r>
              <a:rPr lang="en-GB" sz="2800" b="1" dirty="0"/>
              <a:t>Example</a:t>
            </a:r>
            <a:r>
              <a:rPr lang="en-GB" sz="2800" dirty="0"/>
              <a:t>:  an outreach team may wish to test an adolescent-targeted HIV education programme in secondary schools to see if it increases HIV testing among adolescents</a:t>
            </a:r>
          </a:p>
          <a:p>
            <a:pPr>
              <a:lnSpc>
                <a:spcPct val="100000"/>
              </a:lnSpc>
              <a:spcAft>
                <a:spcPts val="1800"/>
              </a:spcAft>
            </a:pPr>
            <a:r>
              <a:rPr lang="en-GB" sz="2800" dirty="0"/>
              <a:t>Explanatory analysis would compare HIV testing trends for that target group before and after implementation of the new outreach strategy to see if the strategy worked.  If it did, then we would know </a:t>
            </a:r>
            <a:r>
              <a:rPr lang="en-GB" sz="2800" i="1" dirty="0"/>
              <a:t>why.</a:t>
            </a:r>
            <a:endParaRPr lang="en-US" sz="2800" i="1" dirty="0"/>
          </a:p>
        </p:txBody>
      </p:sp>
      <p:sp>
        <p:nvSpPr>
          <p:cNvPr id="2" name="Title 1">
            <a:extLst>
              <a:ext uri="{FF2B5EF4-FFF2-40B4-BE49-F238E27FC236}">
                <a16:creationId xmlns:a16="http://schemas.microsoft.com/office/drawing/2014/main" id="{4D8A457E-E8F8-48F5-8D98-5BDADE078929}"/>
              </a:ext>
            </a:extLst>
          </p:cNvPr>
          <p:cNvSpPr>
            <a:spLocks noGrp="1"/>
          </p:cNvSpPr>
          <p:nvPr>
            <p:ph type="title"/>
          </p:nvPr>
        </p:nvSpPr>
        <p:spPr/>
        <p:txBody>
          <a:bodyPr/>
          <a:lstStyle/>
          <a:p>
            <a:r>
              <a:rPr lang="en-US" dirty="0"/>
              <a:t>2 Types of Analysis:  Explanatory</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0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BF668-20EE-4BAB-83CE-1378C9BC07DF}"/>
              </a:ext>
            </a:extLst>
          </p:cNvPr>
          <p:cNvSpPr>
            <a:spLocks noGrp="1"/>
          </p:cNvSpPr>
          <p:nvPr>
            <p:ph type="title"/>
          </p:nvPr>
        </p:nvSpPr>
        <p:spPr>
          <a:xfrm>
            <a:off x="190654" y="5125471"/>
            <a:ext cx="11019890" cy="594360"/>
          </a:xfrm>
        </p:spPr>
        <p:txBody>
          <a:bodyPr>
            <a:normAutofit/>
          </a:bodyPr>
          <a:lstStyle/>
          <a:p>
            <a:r>
              <a:rPr lang="en-US" sz="4000" dirty="0">
                <a:solidFill>
                  <a:schemeClr val="bg1"/>
                </a:solidFill>
              </a:rPr>
              <a:t>What is a Variable?</a:t>
            </a:r>
          </a:p>
        </p:txBody>
      </p:sp>
      <p:pic>
        <p:nvPicPr>
          <p:cNvPr id="7" name="Picture Placeholder 6">
            <a:extLst>
              <a:ext uri="{FF2B5EF4-FFF2-40B4-BE49-F238E27FC236}">
                <a16:creationId xmlns:a16="http://schemas.microsoft.com/office/drawing/2014/main" id="{0686B968-BEB6-40F2-AFB2-DC3EC68F7FDA}"/>
              </a:ext>
            </a:extLst>
          </p:cNvPr>
          <p:cNvPicPr>
            <a:picLocks noGrp="1" noChangeAspect="1"/>
          </p:cNvPicPr>
          <p:nvPr>
            <p:ph type="pic" idx="1"/>
          </p:nvPr>
        </p:nvPicPr>
        <p:blipFill>
          <a:blip r:embed="rId3"/>
          <a:srcRect l="7997" r="7997"/>
          <a:stretch>
            <a:fillRect/>
          </a:stretch>
        </p:blipFill>
        <p:spPr>
          <a:xfrm>
            <a:off x="15" y="-40640"/>
            <a:ext cx="12191985" cy="4915076"/>
          </a:xfrm>
        </p:spPr>
      </p:pic>
      <p:sp>
        <p:nvSpPr>
          <p:cNvPr id="3" name="Content Placeholder 2">
            <a:extLst>
              <a:ext uri="{FF2B5EF4-FFF2-40B4-BE49-F238E27FC236}">
                <a16:creationId xmlns:a16="http://schemas.microsoft.com/office/drawing/2014/main" id="{AEFC36C7-F4FE-4C0C-BB34-A20CF4A64833}"/>
              </a:ext>
            </a:extLst>
          </p:cNvPr>
          <p:cNvSpPr>
            <a:spLocks noGrp="1"/>
          </p:cNvSpPr>
          <p:nvPr>
            <p:ph type="body" sz="half" idx="2"/>
          </p:nvPr>
        </p:nvSpPr>
        <p:spPr>
          <a:xfrm>
            <a:off x="191069" y="5907024"/>
            <a:ext cx="11751215" cy="594360"/>
          </a:xfrm>
        </p:spPr>
        <p:txBody>
          <a:bodyPr anchor="ctr">
            <a:noAutofit/>
          </a:bodyPr>
          <a:lstStyle/>
          <a:p>
            <a:r>
              <a:rPr lang="en-US" sz="2400" dirty="0">
                <a:solidFill>
                  <a:schemeClr val="bg1"/>
                </a:solidFill>
              </a:rPr>
              <a:t>A variable is any characteristic or measure that describes a person, place, thing or idea.</a:t>
            </a:r>
          </a:p>
        </p:txBody>
      </p:sp>
    </p:spTree>
    <p:extLst>
      <p:ext uri="{BB962C8B-B14F-4D97-AF65-F5344CB8AC3E}">
        <p14:creationId xmlns:p14="http://schemas.microsoft.com/office/powerpoint/2010/main" val="266408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791DB2-E4D4-4F1D-8765-61297CBD3D1F}"/>
              </a:ext>
            </a:extLst>
          </p:cNvPr>
          <p:cNvSpPr>
            <a:spLocks noGrp="1"/>
          </p:cNvSpPr>
          <p:nvPr>
            <p:ph type="body" sz="quarter" idx="10"/>
          </p:nvPr>
        </p:nvSpPr>
        <p:spPr/>
        <p:txBody>
          <a:bodyPr/>
          <a:lstStyle/>
          <a:p>
            <a:r>
              <a:rPr lang="en-US" dirty="0"/>
              <a:t>6.1</a:t>
            </a:r>
          </a:p>
        </p:txBody>
      </p:sp>
      <p:sp>
        <p:nvSpPr>
          <p:cNvPr id="7" name="Text Placeholder 6">
            <a:extLst>
              <a:ext uri="{FF2B5EF4-FFF2-40B4-BE49-F238E27FC236}">
                <a16:creationId xmlns:a16="http://schemas.microsoft.com/office/drawing/2014/main" id="{9F63AA9C-410F-4D20-8F35-B0A1EAE907D6}"/>
              </a:ext>
            </a:extLst>
          </p:cNvPr>
          <p:cNvSpPr>
            <a:spLocks noGrp="1"/>
          </p:cNvSpPr>
          <p:nvPr>
            <p:ph type="body" sz="quarter" idx="11"/>
          </p:nvPr>
        </p:nvSpPr>
        <p:spPr/>
        <p:txBody>
          <a:bodyPr/>
          <a:lstStyle/>
          <a:p>
            <a:r>
              <a:rPr lang="en-US" dirty="0"/>
              <a:t>Introduction to Data Analysis</a:t>
            </a:r>
          </a:p>
        </p:txBody>
      </p:sp>
      <p:sp>
        <p:nvSpPr>
          <p:cNvPr id="5" name="Text Placeholder 4">
            <a:extLst>
              <a:ext uri="{FF2B5EF4-FFF2-40B4-BE49-F238E27FC236}">
                <a16:creationId xmlns:a16="http://schemas.microsoft.com/office/drawing/2014/main" id="{C0FC87A6-4398-4850-B591-1E21151098C5}"/>
              </a:ext>
            </a:extLst>
          </p:cNvPr>
          <p:cNvSpPr>
            <a:spLocks noGrp="1"/>
          </p:cNvSpPr>
          <p:nvPr>
            <p:ph type="body" idx="1"/>
          </p:nvPr>
        </p:nvSpPr>
        <p:spPr/>
        <p:txBody>
          <a:bodyPr/>
          <a:lstStyle/>
          <a:p>
            <a:r>
              <a:rPr lang="en-US" dirty="0"/>
              <a:t>Module 6</a:t>
            </a:r>
          </a:p>
        </p:txBody>
      </p:sp>
    </p:spTree>
    <p:extLst>
      <p:ext uri="{BB962C8B-B14F-4D97-AF65-F5344CB8AC3E}">
        <p14:creationId xmlns:p14="http://schemas.microsoft.com/office/powerpoint/2010/main" val="3944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Variables</a:t>
            </a:r>
            <a:endParaRPr lang="en-GB" altLang="en-US" dirty="0"/>
          </a:p>
        </p:txBody>
      </p:sp>
      <p:sp>
        <p:nvSpPr>
          <p:cNvPr id="10243" name="Rectangle 3"/>
          <p:cNvSpPr>
            <a:spLocks noGrp="1" noChangeArrowheads="1"/>
          </p:cNvSpPr>
          <p:nvPr>
            <p:ph idx="1"/>
          </p:nvPr>
        </p:nvSpPr>
        <p:spPr/>
        <p:txBody>
          <a:bodyPr/>
          <a:lstStyle/>
          <a:p>
            <a:pPr algn="ctr" eaLnBrk="1" hangingPunct="1">
              <a:lnSpc>
                <a:spcPct val="80000"/>
              </a:lnSpc>
              <a:buFont typeface="Wingdings" pitchFamily="2" charset="2"/>
              <a:buNone/>
            </a:pPr>
            <a:r>
              <a:rPr lang="en-GB" altLang="en-US" sz="3200" dirty="0">
                <a:latin typeface="Calibri" pitchFamily="34" charset="0"/>
              </a:rPr>
              <a:t>Variables can be </a:t>
            </a:r>
          </a:p>
          <a:p>
            <a:pPr eaLnBrk="1" hangingPunct="1">
              <a:lnSpc>
                <a:spcPct val="80000"/>
              </a:lnSpc>
              <a:buFont typeface="Wingdings 2" pitchFamily="18" charset="2"/>
              <a:buNone/>
            </a:pPr>
            <a:endParaRPr lang="en-GB" altLang="en-US" sz="2800" b="1" dirty="0">
              <a:latin typeface="Calibri" pitchFamily="34" charset="0"/>
            </a:endParaRPr>
          </a:p>
          <a:p>
            <a:pPr eaLnBrk="1" hangingPunct="1">
              <a:lnSpc>
                <a:spcPct val="80000"/>
              </a:lnSpc>
            </a:pPr>
            <a:endParaRPr lang="en-GB" altLang="en-US" sz="2800" dirty="0">
              <a:latin typeface="Calibri" pitchFamily="34" charset="0"/>
            </a:endParaRPr>
          </a:p>
          <a:p>
            <a:pPr eaLnBrk="1" hangingPunct="1">
              <a:lnSpc>
                <a:spcPct val="80000"/>
              </a:lnSpc>
            </a:pPr>
            <a:endParaRPr lang="en-GB" altLang="en-US" sz="2800" dirty="0">
              <a:latin typeface="Calibri" pitchFamily="34" charset="0"/>
            </a:endParaRPr>
          </a:p>
          <a:p>
            <a:pPr eaLnBrk="1" hangingPunct="1">
              <a:lnSpc>
                <a:spcPct val="80000"/>
              </a:lnSpc>
              <a:buFont typeface="Wingdings" pitchFamily="2" charset="2"/>
              <a:buNone/>
            </a:pPr>
            <a:endParaRPr lang="en-GB" altLang="en-US" sz="2800" dirty="0">
              <a:latin typeface="Calibri" pitchFamily="34" charset="0"/>
            </a:endParaRPr>
          </a:p>
        </p:txBody>
      </p:sp>
      <p:sp>
        <p:nvSpPr>
          <p:cNvPr id="2" name="Rectangle 1"/>
          <p:cNvSpPr/>
          <p:nvPr/>
        </p:nvSpPr>
        <p:spPr>
          <a:xfrm>
            <a:off x="2318533" y="2351644"/>
            <a:ext cx="2232248" cy="64769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buFont typeface="Wingdings 2" charset="0"/>
              <a:buNone/>
              <a:defRPr/>
            </a:pPr>
            <a:r>
              <a:rPr lang="en-GB" sz="2800" b="1" dirty="0">
                <a:solidFill>
                  <a:schemeClr val="tx1"/>
                </a:solidFill>
                <a:latin typeface="Calibri" charset="0"/>
              </a:rPr>
              <a:t>Quantitative </a:t>
            </a:r>
          </a:p>
        </p:txBody>
      </p:sp>
      <p:sp>
        <p:nvSpPr>
          <p:cNvPr id="6" name="Rectangle 5"/>
          <p:cNvSpPr/>
          <p:nvPr/>
        </p:nvSpPr>
        <p:spPr>
          <a:xfrm>
            <a:off x="7431102" y="2351644"/>
            <a:ext cx="2232248" cy="64769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buFont typeface="Wingdings 2" charset="0"/>
              <a:buNone/>
              <a:defRPr/>
            </a:pPr>
            <a:r>
              <a:rPr lang="en-GB" sz="2800" b="1" dirty="0">
                <a:solidFill>
                  <a:schemeClr val="tx1"/>
                </a:solidFill>
                <a:latin typeface="Calibri" charset="0"/>
              </a:rPr>
              <a:t>Qualitative </a:t>
            </a:r>
          </a:p>
        </p:txBody>
      </p:sp>
      <p:sp>
        <p:nvSpPr>
          <p:cNvPr id="7" name="Rectangle 6"/>
          <p:cNvSpPr/>
          <p:nvPr/>
        </p:nvSpPr>
        <p:spPr>
          <a:xfrm>
            <a:off x="2318533" y="3143358"/>
            <a:ext cx="2232248" cy="259228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en-GB" sz="2800" dirty="0">
                <a:solidFill>
                  <a:schemeClr val="tx1"/>
                </a:solidFill>
                <a:latin typeface="Calibri" charset="0"/>
              </a:rPr>
              <a:t>A numerical value</a:t>
            </a:r>
          </a:p>
          <a:p>
            <a:pPr algn="ctr">
              <a:lnSpc>
                <a:spcPct val="80000"/>
              </a:lnSpc>
              <a:buFont typeface="Wingdings 2" charset="0"/>
              <a:buNone/>
              <a:defRPr/>
            </a:pPr>
            <a:r>
              <a:rPr lang="en-GB" sz="2800" b="1" dirty="0">
                <a:solidFill>
                  <a:schemeClr val="tx1"/>
                </a:solidFill>
                <a:latin typeface="Calibri" charset="0"/>
              </a:rPr>
              <a:t> </a:t>
            </a:r>
          </a:p>
        </p:txBody>
      </p:sp>
      <p:sp>
        <p:nvSpPr>
          <p:cNvPr id="8" name="Rectangle 7"/>
          <p:cNvSpPr/>
          <p:nvPr/>
        </p:nvSpPr>
        <p:spPr>
          <a:xfrm>
            <a:off x="7431102" y="3143358"/>
            <a:ext cx="2232248" cy="259228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en-GB" sz="2800" dirty="0">
                <a:solidFill>
                  <a:schemeClr val="tx1"/>
                </a:solidFill>
                <a:latin typeface="Calibri" charset="0"/>
              </a:rPr>
              <a:t>The value is not a numerical value but descriptive</a:t>
            </a:r>
          </a:p>
          <a:p>
            <a:pPr algn="ctr">
              <a:lnSpc>
                <a:spcPct val="80000"/>
              </a:lnSpc>
              <a:buFont typeface="Wingdings 2" charset="0"/>
              <a:buNone/>
              <a:defRPr/>
            </a:pPr>
            <a:r>
              <a:rPr lang="en-GB" sz="2800" b="1" dirty="0">
                <a:solidFill>
                  <a:schemeClr val="tx1"/>
                </a:solidFill>
                <a:latin typeface="Calibri" charset="0"/>
              </a:rPr>
              <a:t> </a:t>
            </a:r>
          </a:p>
        </p:txBody>
      </p:sp>
      <p:cxnSp>
        <p:nvCxnSpPr>
          <p:cNvPr id="4" name="Straight Arrow Connector 3"/>
          <p:cNvCxnSpPr>
            <a:cxnSpLocks noChangeShapeType="1"/>
          </p:cNvCxnSpPr>
          <p:nvPr/>
        </p:nvCxnSpPr>
        <p:spPr bwMode="auto">
          <a:xfrm flipH="1">
            <a:off x="3878298" y="1909869"/>
            <a:ext cx="2016125" cy="288925"/>
          </a:xfrm>
          <a:prstGeom prst="straightConnector1">
            <a:avLst/>
          </a:prstGeom>
          <a:ln w="38100">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noChangeShapeType="1"/>
          </p:cNvCxnSpPr>
          <p:nvPr/>
        </p:nvCxnSpPr>
        <p:spPr bwMode="auto">
          <a:xfrm>
            <a:off x="6110324" y="1909869"/>
            <a:ext cx="2160587" cy="288925"/>
          </a:xfrm>
          <a:prstGeom prst="straightConnector1">
            <a:avLst/>
          </a:prstGeom>
          <a:ln w="38100">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075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07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F3BE2-5851-4586-94A0-29C0E5E16B1D}"/>
              </a:ext>
            </a:extLst>
          </p:cNvPr>
          <p:cNvSpPr>
            <a:spLocks noGrp="1"/>
          </p:cNvSpPr>
          <p:nvPr>
            <p:ph type="body" idx="1"/>
          </p:nvPr>
        </p:nvSpPr>
        <p:spPr>
          <a:xfrm>
            <a:off x="561861" y="1418146"/>
            <a:ext cx="5473179" cy="736282"/>
          </a:xfrm>
        </p:spPr>
        <p:txBody>
          <a:bodyPr/>
          <a:lstStyle/>
          <a:p>
            <a:r>
              <a:rPr lang="en-ZA" sz="2880" dirty="0"/>
              <a:t>QUALITATIVE </a:t>
            </a:r>
          </a:p>
          <a:p>
            <a:endParaRPr lang="en-US" dirty="0"/>
          </a:p>
        </p:txBody>
      </p:sp>
      <p:sp>
        <p:nvSpPr>
          <p:cNvPr id="32771" name="Rectangle 3"/>
          <p:cNvSpPr>
            <a:spLocks noGrp="1" noChangeArrowheads="1"/>
          </p:cNvSpPr>
          <p:nvPr>
            <p:ph sz="half" idx="2"/>
          </p:nvPr>
        </p:nvSpPr>
        <p:spPr>
          <a:xfrm>
            <a:off x="561861" y="2038120"/>
            <a:ext cx="5473179" cy="3922415"/>
          </a:xfrm>
        </p:spPr>
        <p:txBody>
          <a:bodyPr>
            <a:noAutofit/>
          </a:bodyPr>
          <a:lstStyle/>
          <a:p>
            <a:pPr marL="274309" indent="-274309">
              <a:buClr>
                <a:schemeClr val="accent3"/>
              </a:buClr>
              <a:buNone/>
              <a:defRPr/>
            </a:pPr>
            <a:r>
              <a:rPr lang="en-ZA" sz="2600" b="1" dirty="0">
                <a:latin typeface="+mj-lt"/>
              </a:rPr>
              <a:t>Categorical</a:t>
            </a:r>
          </a:p>
          <a:p>
            <a:pPr>
              <a:defRPr/>
            </a:pPr>
            <a:r>
              <a:rPr lang="en-ZA" sz="2600" dirty="0">
                <a:latin typeface="+mj-lt"/>
              </a:rPr>
              <a:t>Nominal</a:t>
            </a:r>
          </a:p>
          <a:p>
            <a:pPr marL="850377" lvl="1" indent="-457200">
              <a:buFont typeface="Courier New" panose="02070309020205020404" pitchFamily="49" charset="0"/>
              <a:buChar char="o"/>
              <a:defRPr/>
            </a:pPr>
            <a:r>
              <a:rPr lang="en-ZA" sz="2600" dirty="0">
                <a:latin typeface="+mj-lt"/>
              </a:rPr>
              <a:t>No order</a:t>
            </a:r>
          </a:p>
          <a:p>
            <a:pPr marL="850377" lvl="1" indent="-457200">
              <a:buFont typeface="Courier New" panose="02070309020205020404" pitchFamily="49" charset="0"/>
              <a:buChar char="o"/>
              <a:defRPr/>
            </a:pPr>
            <a:r>
              <a:rPr lang="en-ZA" sz="2600" dirty="0">
                <a:latin typeface="+mj-lt"/>
              </a:rPr>
              <a:t>E.g. sex, married/single, brown eyes</a:t>
            </a:r>
          </a:p>
          <a:p>
            <a:pPr>
              <a:defRPr/>
            </a:pPr>
            <a:r>
              <a:rPr lang="en-ZA" sz="2600" dirty="0">
                <a:latin typeface="+mj-lt"/>
              </a:rPr>
              <a:t>Ordinal</a:t>
            </a:r>
          </a:p>
          <a:p>
            <a:pPr marL="850376" lvl="1" indent="-457200">
              <a:buFont typeface="Courier New" panose="02070309020205020404" pitchFamily="49" charset="0"/>
              <a:buChar char="o"/>
              <a:defRPr/>
            </a:pPr>
            <a:r>
              <a:rPr lang="en-ZA" sz="2600" dirty="0">
                <a:latin typeface="+mj-lt"/>
              </a:rPr>
              <a:t>Some order </a:t>
            </a:r>
          </a:p>
          <a:p>
            <a:pPr marL="850376" lvl="1" indent="-457200">
              <a:buFont typeface="Courier New" panose="02070309020205020404" pitchFamily="49" charset="0"/>
              <a:buChar char="o"/>
              <a:defRPr/>
            </a:pPr>
            <a:r>
              <a:rPr lang="en-ZA" sz="2600" dirty="0">
                <a:latin typeface="+mj-lt"/>
              </a:rPr>
              <a:t>E.g. severity of a disease, degree of smoking                  </a:t>
            </a:r>
          </a:p>
        </p:txBody>
      </p:sp>
      <p:sp>
        <p:nvSpPr>
          <p:cNvPr id="4" name="Text Placeholder 3">
            <a:extLst>
              <a:ext uri="{FF2B5EF4-FFF2-40B4-BE49-F238E27FC236}">
                <a16:creationId xmlns:a16="http://schemas.microsoft.com/office/drawing/2014/main" id="{928071C9-988A-40CF-AAAA-CD0273D2808E}"/>
              </a:ext>
            </a:extLst>
          </p:cNvPr>
          <p:cNvSpPr>
            <a:spLocks noGrp="1"/>
          </p:cNvSpPr>
          <p:nvPr>
            <p:ph type="body" sz="quarter" idx="3"/>
          </p:nvPr>
        </p:nvSpPr>
        <p:spPr/>
        <p:txBody>
          <a:bodyPr/>
          <a:lstStyle/>
          <a:p>
            <a:r>
              <a:rPr lang="en-ZA" sz="2880" dirty="0"/>
              <a:t>QUANTITATIVE</a:t>
            </a:r>
          </a:p>
          <a:p>
            <a:endParaRPr lang="en-US" dirty="0"/>
          </a:p>
        </p:txBody>
      </p:sp>
      <p:sp>
        <p:nvSpPr>
          <p:cNvPr id="8" name="Content Placeholder 7"/>
          <p:cNvSpPr>
            <a:spLocks noGrp="1"/>
          </p:cNvSpPr>
          <p:nvPr>
            <p:ph sz="quarter" idx="4"/>
          </p:nvPr>
        </p:nvSpPr>
        <p:spPr>
          <a:xfrm>
            <a:off x="6217920" y="2038120"/>
            <a:ext cx="4937760" cy="3922415"/>
          </a:xfrm>
        </p:spPr>
        <p:txBody>
          <a:bodyPr>
            <a:normAutofit/>
          </a:bodyPr>
          <a:lstStyle/>
          <a:p>
            <a:pPr marL="274309" indent="-274309">
              <a:buClr>
                <a:schemeClr val="accent3"/>
              </a:buClr>
              <a:buNone/>
              <a:defRPr/>
            </a:pPr>
            <a:r>
              <a:rPr lang="en-ZA" sz="2600" b="1" dirty="0">
                <a:latin typeface="+mj-lt"/>
              </a:rPr>
              <a:t>Numerical</a:t>
            </a:r>
          </a:p>
          <a:p>
            <a:pPr>
              <a:defRPr/>
            </a:pPr>
            <a:r>
              <a:rPr lang="en-ZA" sz="2600" dirty="0">
                <a:latin typeface="+mj-lt"/>
              </a:rPr>
              <a:t>Discrete</a:t>
            </a:r>
          </a:p>
          <a:p>
            <a:pPr marL="850377" lvl="1" indent="-457200">
              <a:buFont typeface="Courier New" panose="02070309020205020404" pitchFamily="49" charset="0"/>
              <a:buChar char="o"/>
              <a:defRPr/>
            </a:pPr>
            <a:r>
              <a:rPr lang="en-ZA" sz="2600" dirty="0">
                <a:latin typeface="+mj-lt"/>
              </a:rPr>
              <a:t>Can only take on certain values  (whole numbers)                </a:t>
            </a:r>
          </a:p>
          <a:p>
            <a:pPr marL="850377" lvl="1" indent="-457200">
              <a:buFont typeface="Courier New" panose="02070309020205020404" pitchFamily="49" charset="0"/>
              <a:buChar char="o"/>
              <a:defRPr/>
            </a:pPr>
            <a:r>
              <a:rPr lang="en-ZA" sz="2600" dirty="0">
                <a:latin typeface="+mj-lt"/>
              </a:rPr>
              <a:t>E.g. number of children</a:t>
            </a:r>
          </a:p>
          <a:p>
            <a:pPr>
              <a:defRPr/>
            </a:pPr>
            <a:r>
              <a:rPr lang="en-ZA" sz="2600" dirty="0">
                <a:latin typeface="+mj-lt"/>
              </a:rPr>
              <a:t>Continuous </a:t>
            </a:r>
          </a:p>
          <a:p>
            <a:pPr marL="850377" lvl="1" indent="-457200">
              <a:buFont typeface="Courier New" panose="02070309020205020404" pitchFamily="49" charset="0"/>
              <a:buChar char="o"/>
              <a:defRPr/>
            </a:pPr>
            <a:r>
              <a:rPr lang="en-ZA" sz="2600" dirty="0">
                <a:latin typeface="+mj-lt"/>
              </a:rPr>
              <a:t>Can assume any value</a:t>
            </a:r>
          </a:p>
          <a:p>
            <a:pPr marL="850377" lvl="1" indent="-457200">
              <a:buFont typeface="Courier New" panose="02070309020205020404" pitchFamily="49" charset="0"/>
              <a:buChar char="o"/>
              <a:defRPr/>
            </a:pPr>
            <a:r>
              <a:rPr lang="en-ZA" sz="2600" dirty="0">
                <a:latin typeface="+mj-lt"/>
              </a:rPr>
              <a:t>E.g. fractions</a:t>
            </a:r>
            <a:endParaRPr lang="en-US" dirty="0">
              <a:ea typeface="+mn-ea"/>
            </a:endParaRPr>
          </a:p>
        </p:txBody>
      </p:sp>
      <p:sp>
        <p:nvSpPr>
          <p:cNvPr id="11266" name="Rectangle 2"/>
          <p:cNvSpPr>
            <a:spLocks noGrp="1" noChangeArrowheads="1"/>
          </p:cNvSpPr>
          <p:nvPr>
            <p:ph type="title"/>
          </p:nvPr>
        </p:nvSpPr>
        <p:spPr/>
        <p:txBody>
          <a:bodyPr>
            <a:normAutofit/>
          </a:bodyPr>
          <a:lstStyle/>
          <a:p>
            <a:r>
              <a:rPr lang="en-US" altLang="en-US" dirty="0"/>
              <a:t>Qualitative versus Quantitative Variables</a:t>
            </a:r>
          </a:p>
        </p:txBody>
      </p:sp>
      <p:cxnSp>
        <p:nvCxnSpPr>
          <p:cNvPr id="3" name="Straight Connector 2"/>
          <p:cNvCxnSpPr>
            <a:cxnSpLocks noChangeShapeType="1"/>
          </p:cNvCxnSpPr>
          <p:nvPr/>
        </p:nvCxnSpPr>
        <p:spPr bwMode="auto">
          <a:xfrm>
            <a:off x="6096000" y="1647793"/>
            <a:ext cx="0" cy="4733957"/>
          </a:xfrm>
          <a:prstGeom prst="line">
            <a:avLst/>
          </a:prstGeom>
          <a:noFill/>
          <a:ln w="25400">
            <a:solidFill>
              <a:schemeClr val="tx1"/>
            </a:solidFill>
            <a:round/>
            <a:headEnd/>
            <a:tailEnd/>
          </a:ln>
          <a:effectLst>
            <a:outerShdw blurRad="57150" dist="38100" dir="5400000" algn="ctr" rotWithShape="0">
              <a:srgbClr val="13263D">
                <a:alpha val="48000"/>
              </a:srgbClr>
            </a:outerShdw>
          </a:effectLst>
          <a:extLst>
            <a:ext uri="{909E8E84-426E-40DD-AFC4-6F175D3DCCD1}">
              <a14:hiddenFill xmlns:a14="http://schemas.microsoft.com/office/drawing/2010/main">
                <a:noFill/>
              </a14:hiddenFill>
            </a:ext>
          </a:extLst>
        </p:spPr>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3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C9BF-20BE-43DF-B8FF-5120D0657B5B}"/>
              </a:ext>
            </a:extLst>
          </p:cNvPr>
          <p:cNvSpPr>
            <a:spLocks noGrp="1"/>
          </p:cNvSpPr>
          <p:nvPr>
            <p:ph type="title"/>
          </p:nvPr>
        </p:nvSpPr>
        <p:spPr/>
        <p:txBody>
          <a:bodyPr>
            <a:normAutofit/>
          </a:bodyPr>
          <a:lstStyle/>
          <a:p>
            <a:r>
              <a:rPr lang="en-US" dirty="0"/>
              <a:t>Pair Activity: Name that Variable</a:t>
            </a:r>
          </a:p>
        </p:txBody>
      </p:sp>
      <p:graphicFrame>
        <p:nvGraphicFramePr>
          <p:cNvPr id="4" name="Content Placeholder 3">
            <a:extLst>
              <a:ext uri="{FF2B5EF4-FFF2-40B4-BE49-F238E27FC236}">
                <a16:creationId xmlns:a16="http://schemas.microsoft.com/office/drawing/2014/main" id="{246A21FE-A6F9-4B66-B34C-AF9912A27DE1}"/>
              </a:ext>
            </a:extLst>
          </p:cNvPr>
          <p:cNvGraphicFramePr>
            <a:graphicFrameLocks noGrp="1"/>
          </p:cNvGraphicFramePr>
          <p:nvPr>
            <p:ph idx="1"/>
            <p:extLst>
              <p:ext uri="{D42A27DB-BD31-4B8C-83A1-F6EECF244321}">
                <p14:modId xmlns:p14="http://schemas.microsoft.com/office/powerpoint/2010/main" val="598284292"/>
              </p:ext>
            </p:extLst>
          </p:nvPr>
        </p:nvGraphicFramePr>
        <p:xfrm>
          <a:off x="4529118" y="1560059"/>
          <a:ext cx="7200038" cy="4409948"/>
        </p:xfrm>
        <a:graphic>
          <a:graphicData uri="http://schemas.openxmlformats.org/drawingml/2006/table">
            <a:tbl>
              <a:tblPr firstRow="1" bandRow="1">
                <a:tableStyleId>{21E4AEA4-8DFA-4A89-87EB-49C32662AFE0}</a:tableStyleId>
              </a:tblPr>
              <a:tblGrid>
                <a:gridCol w="3600019">
                  <a:extLst>
                    <a:ext uri="{9D8B030D-6E8A-4147-A177-3AD203B41FA5}">
                      <a16:colId xmlns:a16="http://schemas.microsoft.com/office/drawing/2014/main" val="231884587"/>
                    </a:ext>
                  </a:extLst>
                </a:gridCol>
                <a:gridCol w="3600019">
                  <a:extLst>
                    <a:ext uri="{9D8B030D-6E8A-4147-A177-3AD203B41FA5}">
                      <a16:colId xmlns:a16="http://schemas.microsoft.com/office/drawing/2014/main" val="2356929628"/>
                    </a:ext>
                  </a:extLst>
                </a:gridCol>
              </a:tblGrid>
              <a:tr h="678688">
                <a:tc>
                  <a:txBody>
                    <a:bodyPr/>
                    <a:lstStyle/>
                    <a:p>
                      <a:pPr marL="0" marR="0">
                        <a:lnSpc>
                          <a:spcPct val="115000"/>
                        </a:lnSpc>
                        <a:spcBef>
                          <a:spcPts val="0"/>
                        </a:spcBef>
                        <a:spcAft>
                          <a:spcPts val="0"/>
                        </a:spcAft>
                      </a:pPr>
                      <a:r>
                        <a:rPr lang="en-ZA" sz="2900" dirty="0">
                          <a:effectLst/>
                        </a:rPr>
                        <a:t>Example </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ZA" sz="2900" dirty="0">
                          <a:effectLst/>
                        </a:rPr>
                        <a:t>Type of Variable</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58651140"/>
                  </a:ext>
                </a:extLst>
              </a:tr>
              <a:tr h="678688">
                <a:tc>
                  <a:txBody>
                    <a:bodyPr/>
                    <a:lstStyle/>
                    <a:p>
                      <a:pPr marL="0" marR="0">
                        <a:lnSpc>
                          <a:spcPct val="115000"/>
                        </a:lnSpc>
                        <a:spcBef>
                          <a:spcPts val="0"/>
                        </a:spcBef>
                        <a:spcAft>
                          <a:spcPts val="0"/>
                        </a:spcAft>
                      </a:pPr>
                      <a:r>
                        <a:rPr lang="en-ZA" sz="2900" dirty="0">
                          <a:effectLst/>
                        </a:rPr>
                        <a:t>CD4 Test Result</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2873489"/>
                  </a:ext>
                </a:extLst>
              </a:tr>
              <a:tr h="678688">
                <a:tc>
                  <a:txBody>
                    <a:bodyPr/>
                    <a:lstStyle/>
                    <a:p>
                      <a:pPr marL="0" marR="0">
                        <a:lnSpc>
                          <a:spcPct val="115000"/>
                        </a:lnSpc>
                        <a:spcBef>
                          <a:spcPts val="0"/>
                        </a:spcBef>
                        <a:spcAft>
                          <a:spcPts val="0"/>
                        </a:spcAft>
                      </a:pPr>
                      <a:r>
                        <a:rPr lang="en-ZA" sz="2900" dirty="0">
                          <a:effectLst/>
                        </a:rPr>
                        <a:t>Pregnancy Test Result</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53678288"/>
                  </a:ext>
                </a:extLst>
              </a:tr>
              <a:tr h="979856">
                <a:tc>
                  <a:txBody>
                    <a:bodyPr/>
                    <a:lstStyle/>
                    <a:p>
                      <a:pPr marL="0" marR="0">
                        <a:lnSpc>
                          <a:spcPct val="115000"/>
                        </a:lnSpc>
                        <a:spcBef>
                          <a:spcPts val="0"/>
                        </a:spcBef>
                        <a:spcAft>
                          <a:spcPts val="0"/>
                        </a:spcAft>
                      </a:pPr>
                      <a:r>
                        <a:rPr lang="en-ZA" sz="2900" dirty="0">
                          <a:effectLst/>
                        </a:rPr>
                        <a:t>Number of HIV Tests Performed</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461287"/>
                  </a:ext>
                </a:extLst>
              </a:tr>
              <a:tr h="678688">
                <a:tc>
                  <a:txBody>
                    <a:bodyPr/>
                    <a:lstStyle/>
                    <a:p>
                      <a:pPr marL="0" marR="0">
                        <a:lnSpc>
                          <a:spcPct val="115000"/>
                        </a:lnSpc>
                        <a:spcBef>
                          <a:spcPts val="0"/>
                        </a:spcBef>
                        <a:spcAft>
                          <a:spcPts val="0"/>
                        </a:spcAft>
                      </a:pPr>
                      <a:r>
                        <a:rPr lang="en-ZA" sz="2900" dirty="0">
                          <a:effectLst/>
                        </a:rPr>
                        <a:t>Waiting Time</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43137734"/>
                  </a:ext>
                </a:extLst>
              </a:tr>
              <a:tr h="678688">
                <a:tc>
                  <a:txBody>
                    <a:bodyPr/>
                    <a:lstStyle/>
                    <a:p>
                      <a:pPr marL="0" marR="0">
                        <a:lnSpc>
                          <a:spcPct val="115000"/>
                        </a:lnSpc>
                        <a:spcBef>
                          <a:spcPts val="0"/>
                        </a:spcBef>
                        <a:spcAft>
                          <a:spcPts val="0"/>
                        </a:spcAft>
                      </a:pPr>
                      <a:r>
                        <a:rPr lang="en-ZA" sz="2900" dirty="0">
                          <a:effectLst/>
                        </a:rPr>
                        <a:t>HIV Clinical Stage</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27920847"/>
                  </a:ext>
                </a:extLst>
              </a:tr>
            </a:tbl>
          </a:graphicData>
        </a:graphic>
      </p:graphicFrame>
      <p:pic>
        <p:nvPicPr>
          <p:cNvPr id="5" name="Picture 4">
            <a:extLst>
              <a:ext uri="{FF2B5EF4-FFF2-40B4-BE49-F238E27FC236}">
                <a16:creationId xmlns:a16="http://schemas.microsoft.com/office/drawing/2014/main" id="{7447EB93-2145-4557-997E-0390C6049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44" y="1560059"/>
            <a:ext cx="4001315" cy="4001315"/>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7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C9BF-20BE-43DF-B8FF-5120D0657B5B}"/>
              </a:ext>
            </a:extLst>
          </p:cNvPr>
          <p:cNvSpPr>
            <a:spLocks noGrp="1"/>
          </p:cNvSpPr>
          <p:nvPr>
            <p:ph type="title"/>
          </p:nvPr>
        </p:nvSpPr>
        <p:spPr/>
        <p:txBody>
          <a:bodyPr>
            <a:normAutofit/>
          </a:bodyPr>
          <a:lstStyle/>
          <a:p>
            <a:r>
              <a:rPr lang="en-US" dirty="0"/>
              <a:t>Activity: Name that Variable </a:t>
            </a:r>
          </a:p>
        </p:txBody>
      </p:sp>
      <p:graphicFrame>
        <p:nvGraphicFramePr>
          <p:cNvPr id="4" name="Content Placeholder 3">
            <a:extLst>
              <a:ext uri="{FF2B5EF4-FFF2-40B4-BE49-F238E27FC236}">
                <a16:creationId xmlns:a16="http://schemas.microsoft.com/office/drawing/2014/main" id="{246A21FE-A6F9-4B66-B34C-AF9912A27DE1}"/>
              </a:ext>
            </a:extLst>
          </p:cNvPr>
          <p:cNvGraphicFramePr>
            <a:graphicFrameLocks noGrp="1"/>
          </p:cNvGraphicFramePr>
          <p:nvPr>
            <p:ph idx="1"/>
            <p:extLst>
              <p:ext uri="{D42A27DB-BD31-4B8C-83A1-F6EECF244321}">
                <p14:modId xmlns:p14="http://schemas.microsoft.com/office/powerpoint/2010/main" val="721754075"/>
              </p:ext>
            </p:extLst>
          </p:nvPr>
        </p:nvGraphicFramePr>
        <p:xfrm>
          <a:off x="932169" y="1399141"/>
          <a:ext cx="9930462" cy="4944618"/>
        </p:xfrm>
        <a:graphic>
          <a:graphicData uri="http://schemas.openxmlformats.org/drawingml/2006/table">
            <a:tbl>
              <a:tblPr firstRow="1" bandRow="1">
                <a:tableStyleId>{21E4AEA4-8DFA-4A89-87EB-49C32662AFE0}</a:tableStyleId>
              </a:tblPr>
              <a:tblGrid>
                <a:gridCol w="4723204">
                  <a:extLst>
                    <a:ext uri="{9D8B030D-6E8A-4147-A177-3AD203B41FA5}">
                      <a16:colId xmlns:a16="http://schemas.microsoft.com/office/drawing/2014/main" val="231884587"/>
                    </a:ext>
                  </a:extLst>
                </a:gridCol>
                <a:gridCol w="5207258">
                  <a:extLst>
                    <a:ext uri="{9D8B030D-6E8A-4147-A177-3AD203B41FA5}">
                      <a16:colId xmlns:a16="http://schemas.microsoft.com/office/drawing/2014/main" val="2356929628"/>
                    </a:ext>
                  </a:extLst>
                </a:gridCol>
              </a:tblGrid>
              <a:tr h="429126">
                <a:tc>
                  <a:txBody>
                    <a:bodyPr/>
                    <a:lstStyle/>
                    <a:p>
                      <a:pPr marL="0" marR="0">
                        <a:lnSpc>
                          <a:spcPct val="105000"/>
                        </a:lnSpc>
                        <a:spcBef>
                          <a:spcPts val="0"/>
                        </a:spcBef>
                        <a:spcAft>
                          <a:spcPts val="0"/>
                        </a:spcAft>
                      </a:pPr>
                      <a:r>
                        <a:rPr lang="en-ZA" sz="2900" dirty="0">
                          <a:effectLst/>
                        </a:rPr>
                        <a:t>Example </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900" dirty="0">
                          <a:effectLst/>
                        </a:rPr>
                        <a:t>Type of Variable</a:t>
                      </a:r>
                      <a:endParaRPr lang="en-US" sz="2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58651140"/>
                  </a:ext>
                </a:extLst>
              </a:tr>
              <a:tr h="876303">
                <a:tc>
                  <a:txBody>
                    <a:bodyPr/>
                    <a:lstStyle/>
                    <a:p>
                      <a:pPr marL="0" marR="0">
                        <a:lnSpc>
                          <a:spcPct val="105000"/>
                        </a:lnSpc>
                        <a:spcBef>
                          <a:spcPts val="0"/>
                        </a:spcBef>
                        <a:spcAft>
                          <a:spcPts val="0"/>
                        </a:spcAft>
                      </a:pPr>
                      <a:r>
                        <a:rPr lang="en-ZA" sz="2800" dirty="0">
                          <a:effectLst/>
                        </a:rPr>
                        <a:t>CD4 Test Result</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800" dirty="0">
                          <a:effectLst/>
                        </a:rPr>
                        <a:t>Quantitative (Numerical) </a:t>
                      </a:r>
                    </a:p>
                    <a:p>
                      <a:pPr marL="0" marR="0">
                        <a:lnSpc>
                          <a:spcPct val="105000"/>
                        </a:lnSpc>
                        <a:spcBef>
                          <a:spcPts val="0"/>
                        </a:spcBef>
                        <a:spcAft>
                          <a:spcPts val="0"/>
                        </a:spcAft>
                      </a:pPr>
                      <a:r>
                        <a:rPr lang="en-ZA" sz="2800" dirty="0">
                          <a:effectLst/>
                        </a:rPr>
                        <a:t>- discrete</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2873489"/>
                  </a:ext>
                </a:extLst>
              </a:tr>
              <a:tr h="876303">
                <a:tc>
                  <a:txBody>
                    <a:bodyPr/>
                    <a:lstStyle/>
                    <a:p>
                      <a:pPr marL="0" marR="0">
                        <a:lnSpc>
                          <a:spcPct val="105000"/>
                        </a:lnSpc>
                        <a:spcBef>
                          <a:spcPts val="0"/>
                        </a:spcBef>
                        <a:spcAft>
                          <a:spcPts val="0"/>
                        </a:spcAft>
                      </a:pPr>
                      <a:r>
                        <a:rPr lang="en-ZA" sz="2800" dirty="0">
                          <a:effectLst/>
                        </a:rPr>
                        <a:t>Pregnancy Test Result</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800" dirty="0">
                          <a:effectLst/>
                        </a:rPr>
                        <a:t>Qualitative (Categorical) </a:t>
                      </a:r>
                    </a:p>
                    <a:p>
                      <a:pPr marL="0" marR="0">
                        <a:lnSpc>
                          <a:spcPct val="105000"/>
                        </a:lnSpc>
                        <a:spcBef>
                          <a:spcPts val="0"/>
                        </a:spcBef>
                        <a:spcAft>
                          <a:spcPts val="0"/>
                        </a:spcAft>
                      </a:pPr>
                      <a:r>
                        <a:rPr lang="en-ZA" sz="2800" dirty="0">
                          <a:effectLst/>
                        </a:rPr>
                        <a:t>- nominal</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53678288"/>
                  </a:ext>
                </a:extLst>
              </a:tr>
              <a:tr h="876303">
                <a:tc>
                  <a:txBody>
                    <a:bodyPr/>
                    <a:lstStyle/>
                    <a:p>
                      <a:pPr marL="0" marR="0">
                        <a:lnSpc>
                          <a:spcPct val="105000"/>
                        </a:lnSpc>
                        <a:spcBef>
                          <a:spcPts val="0"/>
                        </a:spcBef>
                        <a:spcAft>
                          <a:spcPts val="0"/>
                        </a:spcAft>
                      </a:pPr>
                      <a:r>
                        <a:rPr lang="en-ZA" sz="2800" dirty="0">
                          <a:effectLst/>
                        </a:rPr>
                        <a:t>Number of HIV Tests Performed</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800" dirty="0">
                          <a:effectLst/>
                        </a:rPr>
                        <a:t>Quantitative (Numerical) </a:t>
                      </a:r>
                    </a:p>
                    <a:p>
                      <a:pPr marL="0" marR="0">
                        <a:lnSpc>
                          <a:spcPct val="105000"/>
                        </a:lnSpc>
                        <a:spcBef>
                          <a:spcPts val="0"/>
                        </a:spcBef>
                        <a:spcAft>
                          <a:spcPts val="0"/>
                        </a:spcAft>
                      </a:pPr>
                      <a:r>
                        <a:rPr lang="en-ZA" sz="2800" dirty="0">
                          <a:effectLst/>
                        </a:rPr>
                        <a:t>- discrete</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461287"/>
                  </a:ext>
                </a:extLst>
              </a:tr>
              <a:tr h="876303">
                <a:tc>
                  <a:txBody>
                    <a:bodyPr/>
                    <a:lstStyle/>
                    <a:p>
                      <a:pPr marL="0" marR="0">
                        <a:lnSpc>
                          <a:spcPct val="105000"/>
                        </a:lnSpc>
                        <a:spcBef>
                          <a:spcPts val="0"/>
                        </a:spcBef>
                        <a:spcAft>
                          <a:spcPts val="0"/>
                        </a:spcAft>
                      </a:pPr>
                      <a:r>
                        <a:rPr lang="en-ZA" sz="2800" dirty="0">
                          <a:effectLst/>
                        </a:rPr>
                        <a:t>Waiting Time</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800" dirty="0">
                          <a:effectLst/>
                        </a:rPr>
                        <a:t>Quantitative (Numerical)  </a:t>
                      </a:r>
                    </a:p>
                    <a:p>
                      <a:pPr marL="0" marR="0">
                        <a:lnSpc>
                          <a:spcPct val="105000"/>
                        </a:lnSpc>
                        <a:spcBef>
                          <a:spcPts val="0"/>
                        </a:spcBef>
                        <a:spcAft>
                          <a:spcPts val="0"/>
                        </a:spcAft>
                      </a:pPr>
                      <a:r>
                        <a:rPr lang="en-ZA" sz="2800" dirty="0">
                          <a:effectLst/>
                        </a:rPr>
                        <a:t>- continuous</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43137734"/>
                  </a:ext>
                </a:extLst>
              </a:tr>
              <a:tr h="876303">
                <a:tc>
                  <a:txBody>
                    <a:bodyPr/>
                    <a:lstStyle/>
                    <a:p>
                      <a:pPr marL="0" marR="0">
                        <a:lnSpc>
                          <a:spcPct val="105000"/>
                        </a:lnSpc>
                        <a:spcBef>
                          <a:spcPts val="0"/>
                        </a:spcBef>
                        <a:spcAft>
                          <a:spcPts val="0"/>
                        </a:spcAft>
                      </a:pPr>
                      <a:r>
                        <a:rPr lang="en-ZA" sz="2800" dirty="0">
                          <a:effectLst/>
                        </a:rPr>
                        <a:t>HIV Clinical Stage</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05000"/>
                        </a:lnSpc>
                        <a:spcBef>
                          <a:spcPts val="0"/>
                        </a:spcBef>
                        <a:spcAft>
                          <a:spcPts val="0"/>
                        </a:spcAft>
                      </a:pPr>
                      <a:r>
                        <a:rPr lang="en-ZA" sz="2800" dirty="0">
                          <a:effectLst/>
                        </a:rPr>
                        <a:t>Qualitative (Categorical) </a:t>
                      </a:r>
                    </a:p>
                    <a:p>
                      <a:pPr marL="0" marR="0">
                        <a:lnSpc>
                          <a:spcPct val="105000"/>
                        </a:lnSpc>
                        <a:spcBef>
                          <a:spcPts val="0"/>
                        </a:spcBef>
                        <a:spcAft>
                          <a:spcPts val="0"/>
                        </a:spcAft>
                      </a:pPr>
                      <a:r>
                        <a:rPr lang="en-ZA" sz="2800" dirty="0">
                          <a:effectLst/>
                        </a:rPr>
                        <a:t>- ordinal</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27920847"/>
                  </a:ext>
                </a:extLst>
              </a:tr>
            </a:tbl>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075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53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08574" y="-57150"/>
            <a:ext cx="6574972" cy="1992790"/>
          </a:xfrm>
        </p:spPr>
        <p:txBody>
          <a:bodyPr vert="horz" lIns="91440" tIns="45720" rIns="91440" bIns="45720" rtlCol="0" anchor="b">
            <a:normAutofit/>
          </a:bodyPr>
          <a:lstStyle/>
          <a:p>
            <a:pPr>
              <a:lnSpc>
                <a:spcPct val="100000"/>
              </a:lnSpc>
              <a:spcBef>
                <a:spcPts val="600"/>
              </a:spcBef>
            </a:pPr>
            <a:r>
              <a:rPr lang="en-US" b="1" dirty="0"/>
              <a:t>Group Activity:</a:t>
            </a:r>
            <a:br>
              <a:rPr lang="en-US" dirty="0"/>
            </a:br>
            <a:r>
              <a:rPr lang="en-US" dirty="0"/>
              <a:t>Using Data for Decision Making</a:t>
            </a:r>
          </a:p>
        </p:txBody>
      </p:sp>
      <p:pic>
        <p:nvPicPr>
          <p:cNvPr id="4" name="Picture 3">
            <a:extLst>
              <a:ext uri="{FF2B5EF4-FFF2-40B4-BE49-F238E27FC236}">
                <a16:creationId xmlns:a16="http://schemas.microsoft.com/office/drawing/2014/main" id="{08CD8BD3-386C-4BE3-BB35-193319B5E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296626"/>
            <a:ext cx="4001315" cy="4001315"/>
          </a:xfrm>
          <a:prstGeom prst="rect">
            <a:avLst/>
          </a:prstGeom>
        </p:spPr>
      </p:pic>
      <p:sp>
        <p:nvSpPr>
          <p:cNvPr id="3" name="Content Placeholder 2">
            <a:extLst>
              <a:ext uri="{FF2B5EF4-FFF2-40B4-BE49-F238E27FC236}">
                <a16:creationId xmlns:a16="http://schemas.microsoft.com/office/drawing/2014/main" id="{EE15D75F-D8E2-4DB0-AE0B-D27B103B6DBA}"/>
              </a:ext>
            </a:extLst>
          </p:cNvPr>
          <p:cNvSpPr>
            <a:spLocks noGrp="1"/>
          </p:cNvSpPr>
          <p:nvPr>
            <p:ph idx="1"/>
          </p:nvPr>
        </p:nvSpPr>
        <p:spPr>
          <a:xfrm>
            <a:off x="4974769" y="2259611"/>
            <a:ext cx="6574974" cy="4008221"/>
          </a:xfrm>
        </p:spPr>
        <p:txBody>
          <a:bodyPr vert="horz" lIns="0" tIns="45720" rIns="0" bIns="45720" rtlCol="0">
            <a:normAutofit fontScale="92500" lnSpcReduction="10000"/>
          </a:bodyPr>
          <a:lstStyle/>
          <a:p>
            <a:r>
              <a:rPr lang="en-US" sz="3200" dirty="0"/>
              <a:t>Review Case Studies</a:t>
            </a:r>
          </a:p>
          <a:p>
            <a:pPr>
              <a:lnSpc>
                <a:spcPct val="120000"/>
              </a:lnSpc>
              <a:spcBef>
                <a:spcPts val="0"/>
              </a:spcBef>
              <a:spcAft>
                <a:spcPts val="1200"/>
              </a:spcAft>
            </a:pPr>
            <a:r>
              <a:rPr lang="en-US" sz="3200" dirty="0"/>
              <a:t>Discuss the following questions in your small group:</a:t>
            </a:r>
          </a:p>
          <a:p>
            <a:pPr marL="609473" lvl="1" indent="-457200">
              <a:lnSpc>
                <a:spcPct val="120000"/>
              </a:lnSpc>
              <a:spcBef>
                <a:spcPts val="0"/>
              </a:spcBef>
              <a:spcAft>
                <a:spcPts val="1200"/>
              </a:spcAft>
              <a:buFont typeface="+mj-lt"/>
              <a:buAutoNum type="arabicPeriod"/>
            </a:pPr>
            <a:r>
              <a:rPr lang="en-US" sz="2800" dirty="0"/>
              <a:t>What was the main decision being made in each case study?</a:t>
            </a:r>
          </a:p>
          <a:p>
            <a:pPr marL="609473" lvl="1" indent="-457200">
              <a:lnSpc>
                <a:spcPct val="120000"/>
              </a:lnSpc>
              <a:spcBef>
                <a:spcPts val="0"/>
              </a:spcBef>
              <a:spcAft>
                <a:spcPts val="1200"/>
              </a:spcAft>
              <a:buFont typeface="+mj-lt"/>
              <a:buAutoNum type="arabicPeriod"/>
            </a:pPr>
            <a:r>
              <a:rPr lang="en-US" sz="2800" dirty="0"/>
              <a:t>What data was used to inform the decision?</a:t>
            </a:r>
          </a:p>
          <a:p>
            <a:pPr marL="609473" lvl="1" indent="-457200">
              <a:lnSpc>
                <a:spcPct val="120000"/>
              </a:lnSpc>
              <a:spcBef>
                <a:spcPts val="0"/>
              </a:spcBef>
              <a:spcAft>
                <a:spcPts val="1200"/>
              </a:spcAft>
              <a:buFont typeface="+mj-lt"/>
              <a:buAutoNum type="arabicPeriod"/>
            </a:pPr>
            <a:r>
              <a:rPr lang="en-US" sz="2800" dirty="0"/>
              <a:t>Where did this data come from?</a:t>
            </a:r>
          </a:p>
          <a:p>
            <a:pPr marL="0" indent="0">
              <a:buClr>
                <a:schemeClr val="accent1"/>
              </a:buClr>
              <a:buFont typeface="Calibri" panose="020F0502020204030204" pitchFamily="34" charset="0"/>
              <a:buNone/>
            </a:pPr>
            <a:endParaRPr lang="en-US" dirty="0"/>
          </a:p>
        </p:txBody>
      </p:sp>
      <p:pic>
        <p:nvPicPr>
          <p:cNvPr id="12" name="Picture 11">
            <a:extLst>
              <a:ext uri="{FF2B5EF4-FFF2-40B4-BE49-F238E27FC236}">
                <a16:creationId xmlns:a16="http://schemas.microsoft.com/office/drawing/2014/main" id="{690456B0-61CD-4544-9DC4-B88773BF2759}"/>
              </a:ext>
            </a:extLst>
          </p:cNvPr>
          <p:cNvPicPr>
            <a:picLocks noChangeAspect="1"/>
          </p:cNvPicPr>
          <p:nvPr/>
        </p:nvPicPr>
        <p:blipFill>
          <a:blip r:embed="rId4"/>
          <a:stretch>
            <a:fillRect/>
          </a:stretch>
        </p:blipFill>
        <p:spPr>
          <a:xfrm>
            <a:off x="10904376" y="197960"/>
            <a:ext cx="1158340" cy="1018120"/>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091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E2FF5-D392-4542-B19A-2903DA07B14E}"/>
              </a:ext>
            </a:extLst>
          </p:cNvPr>
          <p:cNvSpPr>
            <a:spLocks noGrp="1"/>
          </p:cNvSpPr>
          <p:nvPr>
            <p:ph type="title"/>
          </p:nvPr>
        </p:nvSpPr>
        <p:spPr/>
        <p:txBody>
          <a:bodyPr/>
          <a:lstStyle/>
          <a:p>
            <a:r>
              <a:rPr lang="en-US" dirty="0"/>
              <a:t>Key Points</a:t>
            </a:r>
          </a:p>
        </p:txBody>
      </p:sp>
      <p:sp>
        <p:nvSpPr>
          <p:cNvPr id="5" name="Content Placeholder 4">
            <a:extLst>
              <a:ext uri="{FF2B5EF4-FFF2-40B4-BE49-F238E27FC236}">
                <a16:creationId xmlns:a16="http://schemas.microsoft.com/office/drawing/2014/main" id="{190F7588-6F8F-49AD-B6DF-A3F67DF74C1F}"/>
              </a:ext>
            </a:extLst>
          </p:cNvPr>
          <p:cNvSpPr>
            <a:spLocks noGrp="1"/>
          </p:cNvSpPr>
          <p:nvPr>
            <p:ph idx="1"/>
          </p:nvPr>
        </p:nvSpPr>
        <p:spPr/>
        <p:txBody>
          <a:bodyPr>
            <a:normAutofit/>
          </a:bodyPr>
          <a:lstStyle/>
          <a:p>
            <a:r>
              <a:rPr lang="en-GB" sz="2800" dirty="0"/>
              <a:t>Data analysis is a critical part of the decision making process.</a:t>
            </a:r>
          </a:p>
          <a:p>
            <a:r>
              <a:rPr lang="en-GB" sz="2800" dirty="0"/>
              <a:t>Data analysis informs policy, programme management, patient care, and resource allocation.</a:t>
            </a:r>
          </a:p>
          <a:p>
            <a:r>
              <a:rPr lang="en-GB" sz="2800" dirty="0"/>
              <a:t>Analysis turns raw data into useful information.</a:t>
            </a:r>
          </a:p>
          <a:p>
            <a:r>
              <a:rPr lang="en-GB" sz="2800" dirty="0"/>
              <a:t>There are two types of data analysis: descriptive and explanatory.</a:t>
            </a:r>
          </a:p>
          <a:p>
            <a:r>
              <a:rPr lang="en-ZA" sz="2800" dirty="0"/>
              <a:t>Variables are quantities or measures that can </a:t>
            </a:r>
            <a:r>
              <a:rPr lang="en-GB" sz="2800" dirty="0"/>
              <a:t>vary from one unit of investigation to another.</a:t>
            </a:r>
          </a:p>
          <a:p>
            <a:r>
              <a:rPr lang="en-GB" sz="2800" dirty="0"/>
              <a:t>There are two broad types of variables: quantitative </a:t>
            </a:r>
            <a:r>
              <a:rPr lang="en-GB" sz="2800"/>
              <a:t>and qualitative.</a:t>
            </a:r>
            <a:r>
              <a:rPr lang="en-GB" sz="2400"/>
              <a:t> </a:t>
            </a:r>
            <a:endParaRPr lang="en-GB" sz="2400" dirty="0"/>
          </a:p>
          <a:p>
            <a:endParaRPr lang="en-GB" dirty="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075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9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A46261-C9BC-4861-97E5-F0338AC58708}"/>
              </a:ext>
            </a:extLst>
          </p:cNvPr>
          <p:cNvSpPr>
            <a:spLocks noGrp="1"/>
          </p:cNvSpPr>
          <p:nvPr>
            <p:ph idx="1"/>
          </p:nvPr>
        </p:nvSpPr>
        <p:spPr/>
        <p:txBody>
          <a:bodyPr/>
          <a:lstStyle/>
          <a:p>
            <a:pPr marL="91440" lvl="0" indent="-91440">
              <a:buFont typeface="Calibri" panose="020F0502020204030204" pitchFamily="34" charset="0"/>
              <a:buChar char=" "/>
            </a:pPr>
            <a:r>
              <a:rPr lang="en-US" sz="2400" dirty="0">
                <a:solidFill>
                  <a:prstClr val="black">
                    <a:lumMod val="75000"/>
                    <a:lumOff val="25000"/>
                  </a:prstClr>
                </a:solidFill>
              </a:rPr>
              <a:t>By the end of this session, participants will be able to:</a:t>
            </a:r>
          </a:p>
          <a:p>
            <a:r>
              <a:rPr lang="en-US" altLang="en-US" sz="2400" dirty="0"/>
              <a:t>Define data analysis, interpretation and use</a:t>
            </a:r>
          </a:p>
          <a:p>
            <a:r>
              <a:rPr lang="en-US" altLang="en-US" sz="2400" dirty="0"/>
              <a:t>Describe the processes for analyzing, interpreting and using data</a:t>
            </a:r>
          </a:p>
          <a:p>
            <a:r>
              <a:rPr lang="en-US" altLang="en-US" sz="2400" dirty="0"/>
              <a:t>Describe different examples of how to transform data into information</a:t>
            </a:r>
          </a:p>
          <a:p>
            <a:r>
              <a:rPr lang="en-US" altLang="en-US" sz="2400" dirty="0"/>
              <a:t>Explain the principles and uses of data analysis</a:t>
            </a:r>
          </a:p>
          <a:p>
            <a:r>
              <a:rPr lang="en-US" altLang="en-US" sz="2400" dirty="0"/>
              <a:t>Distinguish between descriptive and explanatory data analysis</a:t>
            </a:r>
          </a:p>
          <a:p>
            <a:r>
              <a:rPr lang="en-US" altLang="en-US" sz="2400" dirty="0"/>
              <a:t>Distinguish between quantitative versus qualitative variables</a:t>
            </a:r>
          </a:p>
          <a:p>
            <a:endParaRPr lang="en-US" dirty="0"/>
          </a:p>
        </p:txBody>
      </p:sp>
      <p:sp>
        <p:nvSpPr>
          <p:cNvPr id="3" name="Title 2">
            <a:extLst>
              <a:ext uri="{FF2B5EF4-FFF2-40B4-BE49-F238E27FC236}">
                <a16:creationId xmlns:a16="http://schemas.microsoft.com/office/drawing/2014/main" id="{9586341C-1469-479B-835D-216134EA05E5}"/>
              </a:ext>
            </a:extLst>
          </p:cNvPr>
          <p:cNvSpPr>
            <a:spLocks noGrp="1"/>
          </p:cNvSpPr>
          <p:nvPr>
            <p:ph type="title"/>
          </p:nvPr>
        </p:nvSpPr>
        <p:spPr/>
        <p:txBody>
          <a:bodyPr/>
          <a:lstStyle/>
          <a:p>
            <a:r>
              <a:rPr lang="en-US" dirty="0"/>
              <a:t>Learning Objectives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075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9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Data Analysis is Used</a:t>
            </a:r>
          </a:p>
        </p:txBody>
      </p:sp>
      <p:sp>
        <p:nvSpPr>
          <p:cNvPr id="5" name="Text Placeholder 4"/>
          <p:cNvSpPr>
            <a:spLocks noGrp="1"/>
          </p:cNvSpPr>
          <p:nvPr>
            <p:ph type="body" idx="1"/>
          </p:nvPr>
        </p:nvSpPr>
        <p:spPr/>
        <p:txBody>
          <a:bodyPr/>
          <a:lstStyle/>
          <a:p>
            <a:r>
              <a:rPr lang="en-US" dirty="0"/>
              <a:t>Introduction to data analysis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10203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20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320F-C161-41BD-A1B4-9353D738F5EB}"/>
              </a:ext>
            </a:extLst>
          </p:cNvPr>
          <p:cNvSpPr>
            <a:spLocks noGrp="1"/>
          </p:cNvSpPr>
          <p:nvPr>
            <p:ph type="title"/>
          </p:nvPr>
        </p:nvSpPr>
        <p:spPr/>
        <p:txBody>
          <a:bodyPr>
            <a:normAutofit/>
          </a:bodyPr>
          <a:lstStyle/>
          <a:p>
            <a:r>
              <a:rPr lang="en-US" dirty="0"/>
              <a:t>Review: From Data to Evidence and Knowledge</a:t>
            </a:r>
          </a:p>
        </p:txBody>
      </p:sp>
      <p:graphicFrame>
        <p:nvGraphicFramePr>
          <p:cNvPr id="6" name="Content Placeholder 3">
            <a:extLst>
              <a:ext uri="{FF2B5EF4-FFF2-40B4-BE49-F238E27FC236}">
                <a16:creationId xmlns:a16="http://schemas.microsoft.com/office/drawing/2014/main" id="{A6B1437E-F113-4650-9068-ECB8EBBA814D}"/>
              </a:ext>
            </a:extLst>
          </p:cNvPr>
          <p:cNvGraphicFramePr>
            <a:graphicFrameLocks/>
          </p:cNvGraphicFramePr>
          <p:nvPr>
            <p:extLst>
              <p:ext uri="{D42A27DB-BD31-4B8C-83A1-F6EECF244321}">
                <p14:modId xmlns:p14="http://schemas.microsoft.com/office/powerpoint/2010/main" val="953684127"/>
              </p:ext>
            </p:extLst>
          </p:nvPr>
        </p:nvGraphicFramePr>
        <p:xfrm>
          <a:off x="701040" y="1678022"/>
          <a:ext cx="11028116" cy="461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49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19DD6A-226D-4D7B-B084-96E540173647}"/>
              </a:ext>
            </a:extLst>
          </p:cNvPr>
          <p:cNvPicPr>
            <a:picLocks noChangeAspect="1"/>
          </p:cNvPicPr>
          <p:nvPr/>
        </p:nvPicPr>
        <p:blipFill>
          <a:blip r:embed="rId3"/>
          <a:stretch>
            <a:fillRect/>
          </a:stretch>
        </p:blipFill>
        <p:spPr>
          <a:xfrm>
            <a:off x="1583467" y="71315"/>
            <a:ext cx="10575072" cy="6786685"/>
          </a:xfrm>
          <a:prstGeom prst="rect">
            <a:avLst/>
          </a:prstGeom>
        </p:spPr>
      </p:pic>
      <p:sp>
        <p:nvSpPr>
          <p:cNvPr id="6" name="Title 5">
            <a:extLst>
              <a:ext uri="{FF2B5EF4-FFF2-40B4-BE49-F238E27FC236}">
                <a16:creationId xmlns:a16="http://schemas.microsoft.com/office/drawing/2014/main" id="{8083DF92-8D87-4FDA-8EF1-198AD40DC2E7}"/>
              </a:ext>
            </a:extLst>
          </p:cNvPr>
          <p:cNvSpPr>
            <a:spLocks noGrp="1"/>
          </p:cNvSpPr>
          <p:nvPr>
            <p:ph type="title" idx="4294967295"/>
          </p:nvPr>
        </p:nvSpPr>
        <p:spPr>
          <a:xfrm>
            <a:off x="289926" y="-678902"/>
            <a:ext cx="2587083" cy="3370262"/>
          </a:xfrm>
        </p:spPr>
        <p:txBody>
          <a:bodyPr/>
          <a:lstStyle/>
          <a:p>
            <a:r>
              <a:rPr lang="en-US" dirty="0"/>
              <a:t>Review:</a:t>
            </a:r>
            <a:br>
              <a:rPr lang="en-US" dirty="0"/>
            </a:br>
            <a:r>
              <a:rPr lang="en-US" dirty="0"/>
              <a:t>Health Information Cycle</a:t>
            </a:r>
          </a:p>
        </p:txBody>
      </p:sp>
    </p:spTree>
    <p:extLst>
      <p:ext uri="{BB962C8B-B14F-4D97-AF65-F5344CB8AC3E}">
        <p14:creationId xmlns:p14="http://schemas.microsoft.com/office/powerpoint/2010/main" val="384059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7C98-9992-429A-B978-964B4F7BD068}"/>
              </a:ext>
            </a:extLst>
          </p:cNvPr>
          <p:cNvSpPr>
            <a:spLocks noGrp="1"/>
          </p:cNvSpPr>
          <p:nvPr>
            <p:ph type="title"/>
          </p:nvPr>
        </p:nvSpPr>
        <p:spPr/>
        <p:txBody>
          <a:bodyPr>
            <a:normAutofit/>
          </a:bodyPr>
          <a:lstStyle/>
          <a:p>
            <a:r>
              <a:rPr lang="en-US"/>
              <a:t>Data Analysis, Interpretation and Use</a:t>
            </a:r>
            <a:endParaRPr lang="en-US" dirty="0"/>
          </a:p>
        </p:txBody>
      </p:sp>
      <p:graphicFrame>
        <p:nvGraphicFramePr>
          <p:cNvPr id="4" name="Content Placeholder 3">
            <a:extLst>
              <a:ext uri="{FF2B5EF4-FFF2-40B4-BE49-F238E27FC236}">
                <a16:creationId xmlns:a16="http://schemas.microsoft.com/office/drawing/2014/main" id="{EC60929E-B4A3-4822-A4AE-4D681E469D0C}"/>
              </a:ext>
            </a:extLst>
          </p:cNvPr>
          <p:cNvGraphicFramePr>
            <a:graphicFrameLocks noGrp="1"/>
          </p:cNvGraphicFramePr>
          <p:nvPr>
            <p:ph idx="1"/>
            <p:extLst>
              <p:ext uri="{D42A27DB-BD31-4B8C-83A1-F6EECF244321}">
                <p14:modId xmlns:p14="http://schemas.microsoft.com/office/powerpoint/2010/main" val="3905177456"/>
              </p:ext>
            </p:extLst>
          </p:nvPr>
        </p:nvGraphicFramePr>
        <p:xfrm>
          <a:off x="462844" y="1393550"/>
          <a:ext cx="6599833" cy="49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7DFE09EB-ECBF-4C7D-A898-B1EFB9D22E9B}"/>
              </a:ext>
            </a:extLst>
          </p:cNvPr>
          <p:cNvGraphicFramePr/>
          <p:nvPr>
            <p:extLst>
              <p:ext uri="{D42A27DB-BD31-4B8C-83A1-F6EECF244321}">
                <p14:modId xmlns:p14="http://schemas.microsoft.com/office/powerpoint/2010/main" val="1571253696"/>
              </p:ext>
            </p:extLst>
          </p:nvPr>
        </p:nvGraphicFramePr>
        <p:xfrm>
          <a:off x="1650380" y="2954925"/>
          <a:ext cx="2841541" cy="1893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123E548D-457C-4026-A5C0-9225CE9C029C}"/>
              </a:ext>
            </a:extLst>
          </p:cNvPr>
          <p:cNvSpPr txBox="1"/>
          <p:nvPr/>
        </p:nvSpPr>
        <p:spPr>
          <a:xfrm>
            <a:off x="6199053" y="3542233"/>
            <a:ext cx="5388156" cy="461665"/>
          </a:xfrm>
          <a:prstGeom prst="rect">
            <a:avLst/>
          </a:prstGeom>
          <a:noFill/>
          <a:ln>
            <a:noFill/>
          </a:ln>
        </p:spPr>
        <p:txBody>
          <a:bodyPr wrap="square" rtlCol="0">
            <a:spAutoFit/>
          </a:bodyPr>
          <a:lstStyle/>
          <a:p>
            <a:pPr marL="342900" indent="-342900" algn="r">
              <a:buClr>
                <a:schemeClr val="accent1"/>
              </a:buClr>
              <a:buFont typeface="Arial" panose="020B0604020202020204" pitchFamily="34" charset="0"/>
              <a:buChar char="•"/>
            </a:pPr>
            <a:r>
              <a:rPr lang="en-US" sz="2400" dirty="0">
                <a:solidFill>
                  <a:schemeClr val="tx1">
                    <a:lumMod val="75000"/>
                    <a:lumOff val="25000"/>
                  </a:schemeClr>
                </a:solidFill>
              </a:rPr>
              <a:t>Are defined indicators being tracked?</a:t>
            </a:r>
          </a:p>
        </p:txBody>
      </p:sp>
      <p:sp>
        <p:nvSpPr>
          <p:cNvPr id="10" name="TextBox 9">
            <a:extLst>
              <a:ext uri="{FF2B5EF4-FFF2-40B4-BE49-F238E27FC236}">
                <a16:creationId xmlns:a16="http://schemas.microsoft.com/office/drawing/2014/main" id="{B205C77C-EEB8-4E95-843D-D3166EF5F784}"/>
              </a:ext>
            </a:extLst>
          </p:cNvPr>
          <p:cNvSpPr txBox="1"/>
          <p:nvPr/>
        </p:nvSpPr>
        <p:spPr>
          <a:xfrm>
            <a:off x="6841430" y="4679533"/>
            <a:ext cx="4517450" cy="461665"/>
          </a:xfrm>
          <a:prstGeom prst="rect">
            <a:avLst/>
          </a:prstGeom>
          <a:noFill/>
          <a:ln>
            <a:noFill/>
          </a:ln>
        </p:spPr>
        <p:txBody>
          <a:bodyPr wrap="square" rtlCol="0">
            <a:spAutoFit/>
          </a:bodyPr>
          <a:lstStyle/>
          <a:p>
            <a:pPr marL="342900" indent="-342900" algn="r">
              <a:buClr>
                <a:schemeClr val="accent1"/>
              </a:buClr>
              <a:buFont typeface="Arial" panose="020B0604020202020204" pitchFamily="34" charset="0"/>
              <a:buChar char="•"/>
            </a:pPr>
            <a:r>
              <a:rPr lang="en-US" sz="2400" dirty="0">
                <a:solidFill>
                  <a:schemeClr val="tx1">
                    <a:lumMod val="75000"/>
                    <a:lumOff val="25000"/>
                  </a:schemeClr>
                </a:solidFill>
              </a:rPr>
              <a:t>Who is reviewing the results?</a:t>
            </a:r>
          </a:p>
        </p:txBody>
      </p:sp>
      <p:sp>
        <p:nvSpPr>
          <p:cNvPr id="11" name="TextBox 10">
            <a:extLst>
              <a:ext uri="{FF2B5EF4-FFF2-40B4-BE49-F238E27FC236}">
                <a16:creationId xmlns:a16="http://schemas.microsoft.com/office/drawing/2014/main" id="{CF701557-810D-445B-B2D2-5C63950EDB83}"/>
              </a:ext>
            </a:extLst>
          </p:cNvPr>
          <p:cNvSpPr txBox="1"/>
          <p:nvPr/>
        </p:nvSpPr>
        <p:spPr>
          <a:xfrm>
            <a:off x="5680493" y="5620546"/>
            <a:ext cx="4517988" cy="461665"/>
          </a:xfrm>
          <a:prstGeom prst="rect">
            <a:avLst/>
          </a:prstGeom>
          <a:noFill/>
          <a:ln>
            <a:noFill/>
          </a:ln>
        </p:spPr>
        <p:txBody>
          <a:bodyPr wrap="square" rtlCol="0">
            <a:spAutoFit/>
          </a:bodyPr>
          <a:lstStyle/>
          <a:p>
            <a:pPr marL="342900" indent="-342900" algn="r">
              <a:buClr>
                <a:schemeClr val="accent1"/>
              </a:buClr>
              <a:buFont typeface="Arial" panose="020B0604020202020204" pitchFamily="34" charset="0"/>
              <a:buChar char="•"/>
            </a:pPr>
            <a:r>
              <a:rPr lang="en-US" sz="2400" dirty="0">
                <a:solidFill>
                  <a:schemeClr val="tx1">
                    <a:lumMod val="75000"/>
                    <a:lumOff val="25000"/>
                  </a:schemeClr>
                </a:solidFill>
              </a:rPr>
              <a:t>Is the data being used?</a:t>
            </a:r>
          </a:p>
        </p:txBody>
      </p:sp>
      <p:sp>
        <p:nvSpPr>
          <p:cNvPr id="12" name="TextBox 11">
            <a:extLst>
              <a:ext uri="{FF2B5EF4-FFF2-40B4-BE49-F238E27FC236}">
                <a16:creationId xmlns:a16="http://schemas.microsoft.com/office/drawing/2014/main" id="{84F32CFA-57CD-4BBE-A904-B352EAD761AE}"/>
              </a:ext>
            </a:extLst>
          </p:cNvPr>
          <p:cNvSpPr txBox="1"/>
          <p:nvPr/>
        </p:nvSpPr>
        <p:spPr>
          <a:xfrm>
            <a:off x="6091752" y="1925587"/>
            <a:ext cx="5490916" cy="461665"/>
          </a:xfrm>
          <a:prstGeom prst="rect">
            <a:avLst/>
          </a:prstGeom>
          <a:noFill/>
          <a:ln>
            <a:noFill/>
          </a:ln>
        </p:spPr>
        <p:txBody>
          <a:bodyPr wrap="square" rtlCol="0">
            <a:spAutoFit/>
          </a:bodyPr>
          <a:lstStyle/>
          <a:p>
            <a:pPr marL="342900" indent="-342900" algn="r">
              <a:buClr>
                <a:schemeClr val="accent1"/>
              </a:buClr>
              <a:buFont typeface="Arial" panose="020B0604020202020204" pitchFamily="34" charset="0"/>
              <a:buChar char="•"/>
            </a:pPr>
            <a:r>
              <a:rPr lang="en-US" sz="2400" dirty="0">
                <a:solidFill>
                  <a:schemeClr val="tx1">
                    <a:lumMod val="75000"/>
                    <a:lumOff val="25000"/>
                  </a:schemeClr>
                </a:solidFill>
              </a:rPr>
              <a:t>What are feedback &amp; review processes?</a:t>
            </a:r>
          </a:p>
        </p:txBody>
      </p:sp>
      <p:pic>
        <p:nvPicPr>
          <p:cNvPr id="1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54748" y="43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62844" y="1425474"/>
            <a:ext cx="11266312" cy="5108676"/>
          </a:xfrm>
        </p:spPr>
        <p:txBody>
          <a:bodyPr>
            <a:normAutofit/>
          </a:bodyPr>
          <a:lstStyle/>
          <a:p>
            <a:pPr>
              <a:lnSpc>
                <a:spcPct val="100000"/>
              </a:lnSpc>
            </a:pPr>
            <a:r>
              <a:rPr lang="en-US" sz="3200" dirty="0"/>
              <a:t>The purpose of data analysis is to provide answers to questions about health policies and programs, patient care and treatment, and resource allocation.</a:t>
            </a:r>
          </a:p>
          <a:p>
            <a:pPr eaLnBrk="1" hangingPunct="1">
              <a:lnSpc>
                <a:spcPct val="100000"/>
              </a:lnSpc>
            </a:pPr>
            <a:r>
              <a:rPr lang="en-GB" sz="3200" dirty="0"/>
              <a:t>Analysis is what turns raw </a:t>
            </a:r>
            <a:r>
              <a:rPr lang="en-GB" sz="3200" b="1" dirty="0"/>
              <a:t>data</a:t>
            </a:r>
            <a:r>
              <a:rPr lang="en-GB" sz="3200" dirty="0"/>
              <a:t> into useful </a:t>
            </a:r>
            <a:r>
              <a:rPr lang="en-GB" sz="3200" b="1" dirty="0"/>
              <a:t>information.</a:t>
            </a:r>
          </a:p>
          <a:p>
            <a:pPr>
              <a:lnSpc>
                <a:spcPct val="100000"/>
              </a:lnSpc>
            </a:pPr>
            <a:r>
              <a:rPr lang="en-GB" sz="3200" dirty="0"/>
              <a:t>It is the process of inspecting, cleaning, transforming and organizing data with the goal of highlighting useful information, suggesting conclusions and supporting decision-making</a:t>
            </a:r>
          </a:p>
          <a:p>
            <a:pPr>
              <a:lnSpc>
                <a:spcPct val="100000"/>
              </a:lnSpc>
            </a:pPr>
            <a:r>
              <a:rPr lang="en-US" sz="3200" dirty="0"/>
              <a:t>Does not mean using a computer software package.</a:t>
            </a:r>
          </a:p>
        </p:txBody>
      </p:sp>
      <p:sp>
        <p:nvSpPr>
          <p:cNvPr id="5122" name="Title 1"/>
          <p:cNvSpPr>
            <a:spLocks noGrp="1"/>
          </p:cNvSpPr>
          <p:nvPr>
            <p:ph type="title"/>
          </p:nvPr>
        </p:nvSpPr>
        <p:spPr/>
        <p:txBody>
          <a:bodyPr>
            <a:normAutofit/>
          </a:bodyPr>
          <a:lstStyle/>
          <a:p>
            <a:r>
              <a:rPr lang="en-US" dirty="0"/>
              <a:t>Data Analysis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41078"/>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66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170758833"/>
              </p:ext>
            </p:extLst>
          </p:nvPr>
        </p:nvGraphicFramePr>
        <p:xfrm>
          <a:off x="462844" y="1272624"/>
          <a:ext cx="11264900" cy="558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Rectangle 2">
            <a:extLst>
              <a:ext uri="{FF2B5EF4-FFF2-40B4-BE49-F238E27FC236}">
                <a16:creationId xmlns:a16="http://schemas.microsoft.com/office/drawing/2014/main" id="{314B27D3-4921-45E0-9502-2AA6FCFA9C24}"/>
              </a:ext>
            </a:extLst>
          </p:cNvPr>
          <p:cNvSpPr>
            <a:spLocks noGrp="1" noChangeArrowheads="1"/>
          </p:cNvSpPr>
          <p:nvPr>
            <p:ph type="title"/>
          </p:nvPr>
        </p:nvSpPr>
        <p:spPr/>
        <p:txBody>
          <a:bodyPr>
            <a:normAutofit/>
          </a:bodyPr>
          <a:lstStyle/>
          <a:p>
            <a:pPr>
              <a:defRPr/>
            </a:pPr>
            <a:r>
              <a:rPr lang="en-US" sz="3840" dirty="0"/>
              <a:t>Data Analysis: What, Why, How?</a:t>
            </a:r>
            <a:endParaRPr lang="en-US" altLang="en-US" sz="3600" dirty="0">
              <a:effectLst>
                <a:outerShdw blurRad="38100" dist="38100" dir="2700000" algn="tl">
                  <a:srgbClr val="C0C0C0"/>
                </a:outerShdw>
              </a:effectLst>
              <a:latin typeface="Tempus Sans ITC" panose="04020404030D07020202" pitchFamily="82" charset="0"/>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19882"/>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49561"/>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2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3747</Words>
  <Application>Microsoft Office PowerPoint</Application>
  <PresentationFormat>Widescreen</PresentationFormat>
  <Paragraphs>351</Paragraphs>
  <Slides>25</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MS Mincho</vt:lpstr>
      <vt:lpstr>Arial</vt:lpstr>
      <vt:lpstr>Arial Narrow</vt:lpstr>
      <vt:lpstr>Calibri</vt:lpstr>
      <vt:lpstr>Calibri Light</vt:lpstr>
      <vt:lpstr>Century Gothic</vt:lpstr>
      <vt:lpstr>Courier New</vt:lpstr>
      <vt:lpstr>Open Sans</vt:lpstr>
      <vt:lpstr>Tempus Sans ITC</vt:lpstr>
      <vt:lpstr>Times New Roman</vt:lpstr>
      <vt:lpstr>Wingdings</vt:lpstr>
      <vt:lpstr>Wingdings 2</vt:lpstr>
      <vt:lpstr>1_Retrospect</vt:lpstr>
      <vt:lpstr>2_Retrospect</vt:lpstr>
      <vt:lpstr>PowerPoint Presentation</vt:lpstr>
      <vt:lpstr>PowerPoint Presentation</vt:lpstr>
      <vt:lpstr>Learning Objectives</vt:lpstr>
      <vt:lpstr>How Data Analysis is Used</vt:lpstr>
      <vt:lpstr>Review: From Data to Evidence and Knowledge</vt:lpstr>
      <vt:lpstr>Review: Health Information Cycle</vt:lpstr>
      <vt:lpstr>Data Analysis, Interpretation and Use</vt:lpstr>
      <vt:lpstr>Data Analysis</vt:lpstr>
      <vt:lpstr>Data Analysis: What, Why, How?</vt:lpstr>
      <vt:lpstr>Data Analysis Helps to Answer the Following Questions  </vt:lpstr>
      <vt:lpstr>Data Analysis Helps Answer Programme Questions</vt:lpstr>
      <vt:lpstr>Results from data analysis can be used to:</vt:lpstr>
      <vt:lpstr>Data Use Example #1:   Strategic Planning</vt:lpstr>
      <vt:lpstr>Data Use Example #2:   Program Review and Monitoring Performance</vt:lpstr>
      <vt:lpstr>Other examples</vt:lpstr>
      <vt:lpstr>Types of Data Analysis</vt:lpstr>
      <vt:lpstr>2 Types of Analysis:  Descriptive</vt:lpstr>
      <vt:lpstr>2 Types of Analysis:  Explanatory</vt:lpstr>
      <vt:lpstr>What is a Variable?</vt:lpstr>
      <vt:lpstr>Variables</vt:lpstr>
      <vt:lpstr>Qualitative versus Quantitative Variables</vt:lpstr>
      <vt:lpstr>Pair Activity: Name that Variable</vt:lpstr>
      <vt:lpstr>Activity: Name that Variable </vt:lpstr>
      <vt:lpstr>Group Activity: Using Data for Decision Making</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2018-09-05T22:29:06Z</dcterms:created>
  <dcterms:modified xsi:type="dcterms:W3CDTF">2024-09-10T15:51:17Z</dcterms:modified>
</cp:coreProperties>
</file>