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handoutMasterIdLst>
    <p:handoutMasterId r:id="rId37"/>
  </p:handoutMasterIdLst>
  <p:sldIdLst>
    <p:sldId id="302" r:id="rId3"/>
    <p:sldId id="293" r:id="rId4"/>
    <p:sldId id="299" r:id="rId5"/>
    <p:sldId id="294" r:id="rId6"/>
    <p:sldId id="295" r:id="rId7"/>
    <p:sldId id="257" r:id="rId8"/>
    <p:sldId id="267" r:id="rId9"/>
    <p:sldId id="274" r:id="rId10"/>
    <p:sldId id="258" r:id="rId11"/>
    <p:sldId id="265" r:id="rId12"/>
    <p:sldId id="266" r:id="rId13"/>
    <p:sldId id="259" r:id="rId14"/>
    <p:sldId id="277" r:id="rId15"/>
    <p:sldId id="278" r:id="rId16"/>
    <p:sldId id="279" r:id="rId17"/>
    <p:sldId id="280" r:id="rId18"/>
    <p:sldId id="291" r:id="rId19"/>
    <p:sldId id="281" r:id="rId20"/>
    <p:sldId id="282" r:id="rId21"/>
    <p:sldId id="290" r:id="rId22"/>
    <p:sldId id="292" r:id="rId23"/>
    <p:sldId id="264" r:id="rId24"/>
    <p:sldId id="268" r:id="rId25"/>
    <p:sldId id="269" r:id="rId26"/>
    <p:sldId id="285" r:id="rId27"/>
    <p:sldId id="297" r:id="rId28"/>
    <p:sldId id="270" r:id="rId29"/>
    <p:sldId id="271" r:id="rId30"/>
    <p:sldId id="272" r:id="rId31"/>
    <p:sldId id="296" r:id="rId32"/>
    <p:sldId id="300" r:id="rId33"/>
    <p:sldId id="301" r:id="rId34"/>
    <p:sldId id="273" r:id="rId35"/>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A4DBFF30-F4DF-4B6E-8A41-643AF2EC8E93}" type="datetimeFigureOut">
              <a:rPr lang="en-US" smtClean="0"/>
              <a:pPr/>
              <a:t>9/10/2024</a:t>
            </a:fld>
            <a:endParaRPr lang="en-GB"/>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FCF79A5-225E-45E4-822C-ADCF747080FE}" type="slidenum">
              <a:rPr lang="en-GB" smtClean="0"/>
              <a:pPr/>
              <a:t>‹#›</a:t>
            </a:fld>
            <a:endParaRPr lang="en-GB"/>
          </a:p>
        </p:txBody>
      </p:sp>
    </p:spTree>
    <p:extLst>
      <p:ext uri="{BB962C8B-B14F-4D97-AF65-F5344CB8AC3E}">
        <p14:creationId xmlns:p14="http://schemas.microsoft.com/office/powerpoint/2010/main" val="2385325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DED0BC10-505E-4EBC-8CD7-2AA77A1FB142}" type="datetimeFigureOut">
              <a:rPr lang="en-US" smtClean="0"/>
              <a:t>9/10/2024</a:t>
            </a:fld>
            <a:endParaRPr lang="en-US"/>
          </a:p>
        </p:txBody>
      </p:sp>
      <p:sp>
        <p:nvSpPr>
          <p:cNvPr id="4" name="Slide Image Placeholder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A7AE6E58-40C9-459F-A2E6-64892054C667}" type="slidenum">
              <a:rPr lang="en-US" smtClean="0"/>
              <a:t>‹#›</a:t>
            </a:fld>
            <a:endParaRPr lang="en-US"/>
          </a:p>
        </p:txBody>
      </p:sp>
    </p:spTree>
    <p:extLst>
      <p:ext uri="{BB962C8B-B14F-4D97-AF65-F5344CB8AC3E}">
        <p14:creationId xmlns:p14="http://schemas.microsoft.com/office/powerpoint/2010/main" val="151784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0D24DD-3D77-4789-9E43-157354D6F3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68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baseline="0" dirty="0"/>
              <a:t>EXPLAIN</a:t>
            </a:r>
            <a:r>
              <a:rPr lang="en-US" baseline="0" dirty="0"/>
              <a:t> that each of the three DHIS2 tools to collect, process, and report data from different levels of the health system. This section will look at the common building blocks of all DHIS2 products and how each of these DHIS2 tools collect data within the workflows at each level.</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8E0BCF2B-AF98-45D7-971A-CE4F4FD7C8D4}" type="slidenum">
              <a:rPr lang="en-US" smtClean="0"/>
              <a:pPr>
                <a:defRPr/>
              </a:pPr>
              <a:t>3</a:t>
            </a:fld>
            <a:endParaRPr lang="en-US"/>
          </a:p>
        </p:txBody>
      </p:sp>
    </p:spTree>
    <p:extLst>
      <p:ext uri="{BB962C8B-B14F-4D97-AF65-F5344CB8AC3E}">
        <p14:creationId xmlns:p14="http://schemas.microsoft.com/office/powerpoint/2010/main" val="174417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E5244D-2E98-4923-9852-A234CE6C8205}" type="datetimeFigureOut">
              <a:rPr lang="en-US" smtClean="0"/>
              <a:pPr/>
              <a:t>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09151-D298-49AF-AA6A-31DD44B6DA3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E5244D-2E98-4923-9852-A234CE6C8205}" type="datetimeFigureOut">
              <a:rPr lang="en-US" smtClean="0"/>
              <a:pPr/>
              <a:t>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09151-D298-49AF-AA6A-31DD44B6DA3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E5244D-2E98-4923-9852-A234CE6C8205}" type="datetimeFigureOut">
              <a:rPr lang="en-US" smtClean="0"/>
              <a:pPr/>
              <a:t>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09151-D298-49AF-AA6A-31DD44B6DA32}"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fld id="{5BF9255A-5E32-4A35-A990-0764F0ECA06C}" type="datetime1">
              <a:rPr lang="en-US" smtClean="0"/>
              <a:pPr defTabSz="342900"/>
              <a:t>9/10/2024</a:t>
            </a:fld>
            <a:endParaRPr lang="en-US"/>
          </a:p>
        </p:txBody>
      </p:sp>
      <p:sp>
        <p:nvSpPr>
          <p:cNvPr id="5" name="Footer Placeholder 4"/>
          <p:cNvSpPr>
            <a:spLocks noGrp="1"/>
          </p:cNvSpPr>
          <p:nvPr>
            <p:ph type="ftr" sz="quarter" idx="11"/>
          </p:nvPr>
        </p:nvSpPr>
        <p:spPr/>
        <p:txBody>
          <a:bodyPr/>
          <a:lstStyle/>
          <a:p>
            <a:pPr defTabSz="342900"/>
            <a:r>
              <a:rPr lang="en-US"/>
              <a:t>THIS IS THE FOOTER</a:t>
            </a:r>
          </a:p>
        </p:txBody>
      </p:sp>
      <p:sp>
        <p:nvSpPr>
          <p:cNvPr id="6" name="Slide Number Placeholder 5"/>
          <p:cNvSpPr>
            <a:spLocks noGrp="1"/>
          </p:cNvSpPr>
          <p:nvPr>
            <p:ph type="sldNum" sz="quarter" idx="12"/>
          </p:nvPr>
        </p:nvSpPr>
        <p:spPr/>
        <p:txBody>
          <a:bodyPr/>
          <a:lstStyle/>
          <a:p>
            <a:pPr defTabSz="342900"/>
            <a:fld id="{06B6D51B-CEF1-46F9-8AA8-7B7CEEBC0CA2}" type="slidenum">
              <a:rPr lang="en-US" smtClean="0"/>
              <a:pPr defTabSz="34290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836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133" y="286604"/>
            <a:ext cx="7831149" cy="98602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342900"/>
            <a:fld id="{56D05438-12B2-4E92-9E72-EC15B3DD65DA}" type="datetime1">
              <a:rPr lang="en-US" smtClean="0"/>
              <a:pPr defTabSz="342900"/>
              <a:t>9/10/2024</a:t>
            </a:fld>
            <a:endParaRPr lang="en-US"/>
          </a:p>
        </p:txBody>
      </p:sp>
      <p:sp>
        <p:nvSpPr>
          <p:cNvPr id="5" name="Footer Placeholder 4"/>
          <p:cNvSpPr>
            <a:spLocks noGrp="1"/>
          </p:cNvSpPr>
          <p:nvPr>
            <p:ph type="ftr" sz="quarter" idx="11"/>
          </p:nvPr>
        </p:nvSpPr>
        <p:spPr/>
        <p:txBody>
          <a:bodyPr/>
          <a:lstStyle/>
          <a:p>
            <a:pPr defTabSz="342900"/>
            <a:r>
              <a:rPr lang="en-US"/>
              <a:t>THIS IS THE FOOTER</a:t>
            </a:r>
          </a:p>
        </p:txBody>
      </p:sp>
      <p:sp>
        <p:nvSpPr>
          <p:cNvPr id="6" name="Slide Number Placeholder 5"/>
          <p:cNvSpPr>
            <a:spLocks noGrp="1"/>
          </p:cNvSpPr>
          <p:nvPr>
            <p:ph type="sldNum" sz="quarter" idx="12"/>
          </p:nvPr>
        </p:nvSpPr>
        <p:spPr/>
        <p:txBody>
          <a:bodyPr/>
          <a:lstStyle/>
          <a:p>
            <a:pPr defTabSz="342900"/>
            <a:fld id="{06B6D51B-CEF1-46F9-8AA8-7B7CEEBC0CA2}" type="slidenum">
              <a:rPr lang="en-US" smtClean="0"/>
              <a:pPr defTabSz="342900"/>
              <a:t>‹#›</a:t>
            </a:fld>
            <a:endParaRPr lang="en-US"/>
          </a:p>
        </p:txBody>
      </p:sp>
      <p:pic>
        <p:nvPicPr>
          <p:cNvPr id="7" name="Picture 6">
            <a:extLst>
              <a:ext uri="{FF2B5EF4-FFF2-40B4-BE49-F238E27FC236}">
                <a16:creationId xmlns:a16="http://schemas.microsoft.com/office/drawing/2014/main" id="{EC1CE446-0AC7-4AEE-85F6-BA47B40AA933}"/>
              </a:ext>
            </a:extLst>
          </p:cNvPr>
          <p:cNvPicPr>
            <a:picLocks noChangeAspect="1"/>
          </p:cNvPicPr>
          <p:nvPr userDrawn="1"/>
        </p:nvPicPr>
        <p:blipFill>
          <a:blip r:embed="rId2"/>
          <a:stretch>
            <a:fillRect/>
          </a:stretch>
        </p:blipFill>
        <p:spPr>
          <a:xfrm>
            <a:off x="8178282" y="197960"/>
            <a:ext cx="868755" cy="1018120"/>
          </a:xfrm>
          <a:prstGeom prst="rect">
            <a:avLst/>
          </a:prstGeom>
        </p:spPr>
      </p:pic>
    </p:spTree>
    <p:extLst>
      <p:ext uri="{BB962C8B-B14F-4D97-AF65-F5344CB8AC3E}">
        <p14:creationId xmlns:p14="http://schemas.microsoft.com/office/powerpoint/2010/main" val="252943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rgbClr val="FFC000"/>
        </a:solidFill>
        <a:effectLst/>
      </p:bgPr>
    </p:bg>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FAB49908-216F-4FED-9972-22F7F104F232}"/>
              </a:ext>
            </a:extLst>
          </p:cNvPr>
          <p:cNvSpPr>
            <a:spLocks noGrp="1"/>
          </p:cNvSpPr>
          <p:nvPr>
            <p:ph type="body" sz="quarter" idx="10" hasCustomPrompt="1"/>
          </p:nvPr>
        </p:nvSpPr>
        <p:spPr>
          <a:xfrm>
            <a:off x="839060" y="2616062"/>
            <a:ext cx="5129896" cy="3459480"/>
          </a:xfrm>
        </p:spPr>
        <p:txBody>
          <a:bodyPr anchor="ctr">
            <a:noAutofit/>
          </a:bodyPr>
          <a:lstStyle>
            <a:lvl1pPr marL="0" indent="0">
              <a:buNone/>
              <a:defRPr sz="13500" baseline="0">
                <a:latin typeface="Open Sans"/>
                <a:cs typeface="Open Sans"/>
              </a:defRPr>
            </a:lvl1pPr>
          </a:lstStyle>
          <a:p>
            <a:pPr lvl="0"/>
            <a:r>
              <a:rPr lang="en-US" dirty="0"/>
              <a:t>#</a:t>
            </a:r>
          </a:p>
        </p:txBody>
      </p:sp>
      <p:cxnSp>
        <p:nvCxnSpPr>
          <p:cNvPr id="4" name="Straight Connector 3">
            <a:extLst>
              <a:ext uri="{FF2B5EF4-FFF2-40B4-BE49-F238E27FC236}">
                <a16:creationId xmlns:a16="http://schemas.microsoft.com/office/drawing/2014/main" id="{440F4521-29E3-40E4-91D2-688BF75CEFC5}"/>
              </a:ext>
            </a:extLst>
          </p:cNvPr>
          <p:cNvCxnSpPr/>
          <p:nvPr userDrawn="1"/>
        </p:nvCxnSpPr>
        <p:spPr>
          <a:xfrm>
            <a:off x="3698925" y="3326174"/>
            <a:ext cx="0" cy="177800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a:extLst>
              <a:ext uri="{FF2B5EF4-FFF2-40B4-BE49-F238E27FC236}">
                <a16:creationId xmlns:a16="http://schemas.microsoft.com/office/drawing/2014/main" id="{F3D4EC81-B3B5-4BE7-B2C0-F29E11EE1C7B}"/>
              </a:ext>
            </a:extLst>
          </p:cNvPr>
          <p:cNvSpPr>
            <a:spLocks noGrp="1"/>
          </p:cNvSpPr>
          <p:nvPr>
            <p:ph type="body" sz="quarter" idx="11" hasCustomPrompt="1"/>
          </p:nvPr>
        </p:nvSpPr>
        <p:spPr>
          <a:xfrm>
            <a:off x="3983869" y="3374555"/>
            <a:ext cx="4321072" cy="1342993"/>
          </a:xfrm>
        </p:spPr>
        <p:txBody>
          <a:bodyPr anchor="t">
            <a:noAutofit/>
          </a:bodyPr>
          <a:lstStyle>
            <a:lvl1pPr marL="0" indent="0">
              <a:buNone/>
              <a:defRPr sz="3600" baseline="0">
                <a:latin typeface="Open Sans"/>
                <a:cs typeface="Open Sans"/>
              </a:defRPr>
            </a:lvl1pPr>
          </a:lstStyle>
          <a:p>
            <a:pPr lvl="0"/>
            <a:r>
              <a:rPr lang="en-US" dirty="0"/>
              <a:t>section title</a:t>
            </a:r>
          </a:p>
        </p:txBody>
      </p:sp>
      <p:sp>
        <p:nvSpPr>
          <p:cNvPr id="7" name="Rectangle 6">
            <a:extLst>
              <a:ext uri="{FF2B5EF4-FFF2-40B4-BE49-F238E27FC236}">
                <a16:creationId xmlns:a16="http://schemas.microsoft.com/office/drawing/2014/main" id="{CC40E6AE-E29C-4DE7-8052-9221E8A8DA78}"/>
              </a:ext>
            </a:extLst>
          </p:cNvPr>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4FC874C-1105-4E5B-9BCA-DD229F49AE13}"/>
              </a:ext>
            </a:extLst>
          </p:cNvPr>
          <p:cNvSpPr/>
          <p:nvPr userDrawn="1"/>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2">
            <a:extLst>
              <a:ext uri="{FF2B5EF4-FFF2-40B4-BE49-F238E27FC236}">
                <a16:creationId xmlns:a16="http://schemas.microsoft.com/office/drawing/2014/main" id="{DA1F9DB6-5014-4F68-BEEC-3B33FE7C0173}"/>
              </a:ext>
            </a:extLst>
          </p:cNvPr>
          <p:cNvSpPr>
            <a:spLocks noGrp="1"/>
          </p:cNvSpPr>
          <p:nvPr>
            <p:ph type="body" idx="1"/>
          </p:nvPr>
        </p:nvSpPr>
        <p:spPr>
          <a:xfrm>
            <a:off x="3983869" y="4717547"/>
            <a:ext cx="4382891" cy="878581"/>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23589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95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0F446B24-A5B1-4D13-A8AE-8A26FEA48013}" type="datetime1">
              <a:rPr lang="en-US" smtClean="0"/>
              <a:pPr defTabSz="342900"/>
              <a:t>9/10/2024</a:t>
            </a:fld>
            <a:endParaRPr lang="en-US"/>
          </a:p>
        </p:txBody>
      </p:sp>
      <p:sp>
        <p:nvSpPr>
          <p:cNvPr id="5" name="Footer Placeholder 4"/>
          <p:cNvSpPr>
            <a:spLocks noGrp="1"/>
          </p:cNvSpPr>
          <p:nvPr>
            <p:ph type="ftr" sz="quarter" idx="11"/>
          </p:nvPr>
        </p:nvSpPr>
        <p:spPr/>
        <p:txBody>
          <a:bodyPr/>
          <a:lstStyle/>
          <a:p>
            <a:pPr defTabSz="342900"/>
            <a:r>
              <a:rPr lang="en-US"/>
              <a:t>THIS IS THE FOOTER</a:t>
            </a:r>
          </a:p>
        </p:txBody>
      </p:sp>
      <p:sp>
        <p:nvSpPr>
          <p:cNvPr id="6" name="Slide Number Placeholder 5"/>
          <p:cNvSpPr>
            <a:spLocks noGrp="1"/>
          </p:cNvSpPr>
          <p:nvPr>
            <p:ph type="sldNum" sz="quarter" idx="12"/>
          </p:nvPr>
        </p:nvSpPr>
        <p:spPr/>
        <p:txBody>
          <a:bodyPr/>
          <a:lstStyle/>
          <a:p>
            <a:pPr defTabSz="342900"/>
            <a:fld id="{06B6D51B-CEF1-46F9-8AA8-7B7CEEBC0CA2}" type="slidenum">
              <a:rPr lang="en-US" smtClean="0"/>
              <a:pPr defTabSz="34290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23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59" y="1418896"/>
            <a:ext cx="3703320" cy="44501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418897"/>
            <a:ext cx="3703320" cy="44501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fld id="{62088706-D309-45FE-929D-CE506028D916}" type="datetime1">
              <a:rPr lang="en-US" smtClean="0"/>
              <a:pPr defTabSz="342900"/>
              <a:t>9/10/2024</a:t>
            </a:fld>
            <a:endParaRPr lang="en-US"/>
          </a:p>
        </p:txBody>
      </p:sp>
      <p:sp>
        <p:nvSpPr>
          <p:cNvPr id="6" name="Footer Placeholder 5"/>
          <p:cNvSpPr>
            <a:spLocks noGrp="1"/>
          </p:cNvSpPr>
          <p:nvPr>
            <p:ph type="ftr" sz="quarter" idx="11"/>
          </p:nvPr>
        </p:nvSpPr>
        <p:spPr/>
        <p:txBody>
          <a:bodyPr/>
          <a:lstStyle/>
          <a:p>
            <a:pPr defTabSz="342900"/>
            <a:r>
              <a:rPr lang="en-US"/>
              <a:t>THIS IS THE FOOTER</a:t>
            </a:r>
          </a:p>
        </p:txBody>
      </p:sp>
      <p:sp>
        <p:nvSpPr>
          <p:cNvPr id="7" name="Slide Number Placeholder 6"/>
          <p:cNvSpPr>
            <a:spLocks noGrp="1"/>
          </p:cNvSpPr>
          <p:nvPr>
            <p:ph type="sldNum" sz="quarter" idx="12"/>
          </p:nvPr>
        </p:nvSpPr>
        <p:spPr/>
        <p:txBody>
          <a:bodyPr/>
          <a:lstStyle/>
          <a:p>
            <a:pPr defTabSz="342900"/>
            <a:fld id="{06B6D51B-CEF1-46F9-8AA8-7B7CEEBC0CA2}" type="slidenum">
              <a:rPr lang="en-US" smtClean="0"/>
              <a:pPr defTabSz="342900"/>
              <a:t>‹#›</a:t>
            </a:fld>
            <a:endParaRPr lang="en-US"/>
          </a:p>
        </p:txBody>
      </p:sp>
      <p:sp>
        <p:nvSpPr>
          <p:cNvPr id="9" name="Title 1">
            <a:extLst>
              <a:ext uri="{FF2B5EF4-FFF2-40B4-BE49-F238E27FC236}">
                <a16:creationId xmlns:a16="http://schemas.microsoft.com/office/drawing/2014/main" id="{EAE7EAB8-8624-401D-9D80-28EC80303DB3}"/>
              </a:ext>
            </a:extLst>
          </p:cNvPr>
          <p:cNvSpPr>
            <a:spLocks noGrp="1"/>
          </p:cNvSpPr>
          <p:nvPr>
            <p:ph type="title"/>
          </p:nvPr>
        </p:nvSpPr>
        <p:spPr>
          <a:xfrm>
            <a:off x="347133" y="286604"/>
            <a:ext cx="7831149" cy="986020"/>
          </a:xfrm>
        </p:spPr>
        <p:txBody>
          <a:bodyPr/>
          <a:lstStyle/>
          <a:p>
            <a:r>
              <a:rPr lang="en-US" dirty="0"/>
              <a:t>Click to edit Master title style</a:t>
            </a:r>
          </a:p>
        </p:txBody>
      </p:sp>
      <p:pic>
        <p:nvPicPr>
          <p:cNvPr id="8" name="Picture 7">
            <a:extLst>
              <a:ext uri="{FF2B5EF4-FFF2-40B4-BE49-F238E27FC236}">
                <a16:creationId xmlns:a16="http://schemas.microsoft.com/office/drawing/2014/main" id="{441922B0-7AF3-4483-A826-FDB67E1F4FCF}"/>
              </a:ext>
            </a:extLst>
          </p:cNvPr>
          <p:cNvPicPr>
            <a:picLocks noChangeAspect="1"/>
          </p:cNvPicPr>
          <p:nvPr userDrawn="1"/>
        </p:nvPicPr>
        <p:blipFill>
          <a:blip r:embed="rId2"/>
          <a:stretch>
            <a:fillRect/>
          </a:stretch>
        </p:blipFill>
        <p:spPr>
          <a:xfrm>
            <a:off x="8178282" y="197960"/>
            <a:ext cx="868755" cy="1018120"/>
          </a:xfrm>
          <a:prstGeom prst="rect">
            <a:avLst/>
          </a:prstGeom>
        </p:spPr>
      </p:pic>
    </p:spTree>
    <p:extLst>
      <p:ext uri="{BB962C8B-B14F-4D97-AF65-F5344CB8AC3E}">
        <p14:creationId xmlns:p14="http://schemas.microsoft.com/office/powerpoint/2010/main" val="1822554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418146"/>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238703"/>
            <a:ext cx="3703320" cy="37218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418146"/>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238703"/>
            <a:ext cx="3703320" cy="37218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fld id="{7B826D63-0712-4F51-8C98-7CC7A6E871D5}" type="datetime1">
              <a:rPr lang="en-US" smtClean="0"/>
              <a:pPr defTabSz="342900"/>
              <a:t>9/10/2024</a:t>
            </a:fld>
            <a:endParaRPr lang="en-US"/>
          </a:p>
        </p:txBody>
      </p:sp>
      <p:sp>
        <p:nvSpPr>
          <p:cNvPr id="8" name="Footer Placeholder 7"/>
          <p:cNvSpPr>
            <a:spLocks noGrp="1"/>
          </p:cNvSpPr>
          <p:nvPr>
            <p:ph type="ftr" sz="quarter" idx="11"/>
          </p:nvPr>
        </p:nvSpPr>
        <p:spPr/>
        <p:txBody>
          <a:bodyPr/>
          <a:lstStyle/>
          <a:p>
            <a:pPr defTabSz="342900"/>
            <a:r>
              <a:rPr lang="en-US"/>
              <a:t>THIS IS THE FOOTER</a:t>
            </a:r>
          </a:p>
        </p:txBody>
      </p:sp>
      <p:sp>
        <p:nvSpPr>
          <p:cNvPr id="9" name="Slide Number Placeholder 8"/>
          <p:cNvSpPr>
            <a:spLocks noGrp="1"/>
          </p:cNvSpPr>
          <p:nvPr>
            <p:ph type="sldNum" sz="quarter" idx="12"/>
          </p:nvPr>
        </p:nvSpPr>
        <p:spPr/>
        <p:txBody>
          <a:bodyPr/>
          <a:lstStyle/>
          <a:p>
            <a:pPr defTabSz="342900"/>
            <a:fld id="{06B6D51B-CEF1-46F9-8AA8-7B7CEEBC0CA2}" type="slidenum">
              <a:rPr lang="en-US" smtClean="0"/>
              <a:pPr defTabSz="342900"/>
              <a:t>‹#›</a:t>
            </a:fld>
            <a:endParaRPr lang="en-US"/>
          </a:p>
        </p:txBody>
      </p:sp>
      <p:sp>
        <p:nvSpPr>
          <p:cNvPr id="10" name="Title 1">
            <a:extLst>
              <a:ext uri="{FF2B5EF4-FFF2-40B4-BE49-F238E27FC236}">
                <a16:creationId xmlns:a16="http://schemas.microsoft.com/office/drawing/2014/main" id="{45DDE157-F099-4AC4-B186-57B0570AA63A}"/>
              </a:ext>
            </a:extLst>
          </p:cNvPr>
          <p:cNvSpPr>
            <a:spLocks noGrp="1"/>
          </p:cNvSpPr>
          <p:nvPr>
            <p:ph type="title"/>
          </p:nvPr>
        </p:nvSpPr>
        <p:spPr>
          <a:xfrm>
            <a:off x="347133" y="286604"/>
            <a:ext cx="7831149" cy="986020"/>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868B325D-D3BA-4766-883B-481BF914D4F4}"/>
              </a:ext>
            </a:extLst>
          </p:cNvPr>
          <p:cNvPicPr>
            <a:picLocks noChangeAspect="1"/>
          </p:cNvPicPr>
          <p:nvPr userDrawn="1"/>
        </p:nvPicPr>
        <p:blipFill>
          <a:blip r:embed="rId2"/>
          <a:stretch>
            <a:fillRect/>
          </a:stretch>
        </p:blipFill>
        <p:spPr>
          <a:xfrm>
            <a:off x="8178282" y="197960"/>
            <a:ext cx="868755" cy="1018120"/>
          </a:xfrm>
          <a:prstGeom prst="rect">
            <a:avLst/>
          </a:prstGeom>
        </p:spPr>
      </p:pic>
    </p:spTree>
    <p:extLst>
      <p:ext uri="{BB962C8B-B14F-4D97-AF65-F5344CB8AC3E}">
        <p14:creationId xmlns:p14="http://schemas.microsoft.com/office/powerpoint/2010/main" val="856853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342900"/>
            <a:fld id="{4408B8D1-83EB-4548-8E91-FED9645EC68E}" type="datetime1">
              <a:rPr lang="en-US" smtClean="0"/>
              <a:pPr defTabSz="342900"/>
              <a:t>9/10/2024</a:t>
            </a:fld>
            <a:endParaRPr lang="en-US"/>
          </a:p>
        </p:txBody>
      </p:sp>
      <p:sp>
        <p:nvSpPr>
          <p:cNvPr id="4" name="Footer Placeholder 3"/>
          <p:cNvSpPr>
            <a:spLocks noGrp="1"/>
          </p:cNvSpPr>
          <p:nvPr>
            <p:ph type="ftr" sz="quarter" idx="11"/>
          </p:nvPr>
        </p:nvSpPr>
        <p:spPr/>
        <p:txBody>
          <a:bodyPr/>
          <a:lstStyle/>
          <a:p>
            <a:pPr defTabSz="342900"/>
            <a:r>
              <a:rPr lang="en-US"/>
              <a:t>THIS IS THE FOOTER</a:t>
            </a:r>
          </a:p>
        </p:txBody>
      </p:sp>
      <p:sp>
        <p:nvSpPr>
          <p:cNvPr id="5" name="Slide Number Placeholder 4"/>
          <p:cNvSpPr>
            <a:spLocks noGrp="1"/>
          </p:cNvSpPr>
          <p:nvPr>
            <p:ph type="sldNum" sz="quarter" idx="12"/>
          </p:nvPr>
        </p:nvSpPr>
        <p:spPr/>
        <p:txBody>
          <a:bodyPr/>
          <a:lstStyle/>
          <a:p>
            <a:pPr defTabSz="342900"/>
            <a:fld id="{06B6D51B-CEF1-46F9-8AA8-7B7CEEBC0CA2}" type="slidenum">
              <a:rPr lang="en-US" smtClean="0"/>
              <a:pPr defTabSz="342900"/>
              <a:t>‹#›</a:t>
            </a:fld>
            <a:endParaRPr lang="en-US"/>
          </a:p>
        </p:txBody>
      </p:sp>
      <p:sp>
        <p:nvSpPr>
          <p:cNvPr id="6" name="Title 1">
            <a:extLst>
              <a:ext uri="{FF2B5EF4-FFF2-40B4-BE49-F238E27FC236}">
                <a16:creationId xmlns:a16="http://schemas.microsoft.com/office/drawing/2014/main" id="{0C7452E6-882B-4EC8-B3B0-0B22F75425EC}"/>
              </a:ext>
            </a:extLst>
          </p:cNvPr>
          <p:cNvSpPr>
            <a:spLocks noGrp="1"/>
          </p:cNvSpPr>
          <p:nvPr>
            <p:ph type="title"/>
          </p:nvPr>
        </p:nvSpPr>
        <p:spPr>
          <a:xfrm>
            <a:off x="347133" y="286604"/>
            <a:ext cx="7831149" cy="986020"/>
          </a:xfrm>
        </p:spPr>
        <p:txBody>
          <a:bodyPr/>
          <a:lstStyle/>
          <a:p>
            <a:r>
              <a:rPr lang="en-US" dirty="0"/>
              <a:t>Click to edit Master title style</a:t>
            </a:r>
          </a:p>
        </p:txBody>
      </p:sp>
      <p:pic>
        <p:nvPicPr>
          <p:cNvPr id="7" name="Picture 6">
            <a:extLst>
              <a:ext uri="{FF2B5EF4-FFF2-40B4-BE49-F238E27FC236}">
                <a16:creationId xmlns:a16="http://schemas.microsoft.com/office/drawing/2014/main" id="{DE87E62D-E317-43FE-B0E6-6AE519D08298}"/>
              </a:ext>
            </a:extLst>
          </p:cNvPr>
          <p:cNvPicPr>
            <a:picLocks noChangeAspect="1"/>
          </p:cNvPicPr>
          <p:nvPr userDrawn="1"/>
        </p:nvPicPr>
        <p:blipFill>
          <a:blip r:embed="rId2"/>
          <a:stretch>
            <a:fillRect/>
          </a:stretch>
        </p:blipFill>
        <p:spPr>
          <a:xfrm>
            <a:off x="8178282" y="197960"/>
            <a:ext cx="868755" cy="1018120"/>
          </a:xfrm>
          <a:prstGeom prst="rect">
            <a:avLst/>
          </a:prstGeom>
        </p:spPr>
      </p:pic>
    </p:spTree>
    <p:extLst>
      <p:ext uri="{BB962C8B-B14F-4D97-AF65-F5344CB8AC3E}">
        <p14:creationId xmlns:p14="http://schemas.microsoft.com/office/powerpoint/2010/main" val="4260639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342900"/>
            <a:fld id="{B2553661-7E13-479F-B0B6-305AD74E5D16}" type="datetime1">
              <a:rPr lang="en-US" smtClean="0"/>
              <a:pPr defTabSz="342900"/>
              <a:t>9/10/2024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defTabSz="342900"/>
            <a:r>
              <a:rPr lang="en-US"/>
              <a:t>THIS IS THE FOOTER</a:t>
            </a:r>
          </a:p>
        </p:txBody>
      </p:sp>
      <p:sp>
        <p:nvSpPr>
          <p:cNvPr id="9" name="Slide Number Placeholder 8"/>
          <p:cNvSpPr>
            <a:spLocks noGrp="1"/>
          </p:cNvSpPr>
          <p:nvPr>
            <p:ph type="sldNum" sz="quarter" idx="12"/>
          </p:nvPr>
        </p:nvSpPr>
        <p:spPr/>
        <p:txBody>
          <a:bodyPr/>
          <a:lstStyle/>
          <a:p>
            <a:pPr defTabSz="342900"/>
            <a:fld id="{06B6D51B-CEF1-46F9-8AA8-7B7CEEBC0CA2}" type="slidenum">
              <a:rPr lang="en-US" smtClean="0"/>
              <a:pPr defTabSz="342900"/>
              <a:t>‹#›</a:t>
            </a:fld>
            <a:endParaRPr lang="en-US"/>
          </a:p>
        </p:txBody>
      </p:sp>
      <p:pic>
        <p:nvPicPr>
          <p:cNvPr id="10" name="Picture 9">
            <a:extLst>
              <a:ext uri="{FF2B5EF4-FFF2-40B4-BE49-F238E27FC236}">
                <a16:creationId xmlns:a16="http://schemas.microsoft.com/office/drawing/2014/main" id="{478A5B44-0D65-4BC9-A64C-CE0B8A887300}"/>
              </a:ext>
            </a:extLst>
          </p:cNvPr>
          <p:cNvPicPr>
            <a:picLocks noChangeAspect="1"/>
          </p:cNvPicPr>
          <p:nvPr userDrawn="1"/>
        </p:nvPicPr>
        <p:blipFill>
          <a:blip r:embed="rId2"/>
          <a:stretch>
            <a:fillRect/>
          </a:stretch>
        </p:blipFill>
        <p:spPr>
          <a:xfrm>
            <a:off x="8178282" y="197960"/>
            <a:ext cx="868755" cy="1018120"/>
          </a:xfrm>
          <a:prstGeom prst="rect">
            <a:avLst/>
          </a:prstGeom>
        </p:spPr>
      </p:pic>
    </p:spTree>
    <p:extLst>
      <p:ext uri="{BB962C8B-B14F-4D97-AF65-F5344CB8AC3E}">
        <p14:creationId xmlns:p14="http://schemas.microsoft.com/office/powerpoint/2010/main" val="309718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E5244D-2E98-4923-9852-A234CE6C8205}" type="datetimeFigureOut">
              <a:rPr lang="en-US" smtClean="0"/>
              <a:pPr/>
              <a:t>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09151-D298-49AF-AA6A-31DD44B6DA32}"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8A5B44-0D65-4BC9-A64C-CE0B8A887300}"/>
              </a:ext>
            </a:extLst>
          </p:cNvPr>
          <p:cNvPicPr>
            <a:picLocks noChangeAspect="1"/>
          </p:cNvPicPr>
          <p:nvPr userDrawn="1"/>
        </p:nvPicPr>
        <p:blipFill>
          <a:blip r:embed="rId2"/>
          <a:stretch>
            <a:fillRect/>
          </a:stretch>
        </p:blipFill>
        <p:spPr>
          <a:xfrm>
            <a:off x="8178282" y="197960"/>
            <a:ext cx="868755" cy="1018120"/>
          </a:xfrm>
          <a:prstGeom prst="rect">
            <a:avLst/>
          </a:prstGeom>
        </p:spPr>
      </p:pic>
    </p:spTree>
    <p:extLst>
      <p:ext uri="{BB962C8B-B14F-4D97-AF65-F5344CB8AC3E}">
        <p14:creationId xmlns:p14="http://schemas.microsoft.com/office/powerpoint/2010/main" val="530226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defTabSz="342900"/>
            <a:fld id="{AFF298AA-5E3B-497C-8F8A-A8D3DF148382}" type="datetime1">
              <a:rPr lang="en-US" smtClean="0"/>
              <a:pPr defTabSz="342900"/>
              <a:t>9/10/2024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defTabSz="342900"/>
            <a:r>
              <a:rPr lang="en-US">
                <a:solidFill>
                  <a:srgbClr val="696464"/>
                </a:solidFill>
              </a:rPr>
              <a:t>THIS IS THE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342900"/>
            <a:fld id="{06B6D51B-CEF1-46F9-8AA8-7B7CEEBC0CA2}" type="slidenum">
              <a:rPr lang="en-US" smtClean="0">
                <a:solidFill>
                  <a:srgbClr val="696464"/>
                </a:solidFill>
              </a:rPr>
              <a:pPr defTabSz="342900"/>
              <a:t>‹#›</a:t>
            </a:fld>
            <a:endParaRPr lang="en-US">
              <a:solidFill>
                <a:srgbClr val="696464"/>
              </a:solidFill>
            </a:endParaRPr>
          </a:p>
        </p:txBody>
      </p:sp>
      <p:pic>
        <p:nvPicPr>
          <p:cNvPr id="10" name="Picture 9">
            <a:extLst>
              <a:ext uri="{FF2B5EF4-FFF2-40B4-BE49-F238E27FC236}">
                <a16:creationId xmlns:a16="http://schemas.microsoft.com/office/drawing/2014/main" id="{4D08DB5F-E3FF-4C05-9CFF-14D645E9BA34}"/>
              </a:ext>
            </a:extLst>
          </p:cNvPr>
          <p:cNvPicPr>
            <a:picLocks noChangeAspect="1"/>
          </p:cNvPicPr>
          <p:nvPr userDrawn="1"/>
        </p:nvPicPr>
        <p:blipFill>
          <a:blip r:embed="rId2"/>
          <a:stretch>
            <a:fillRect/>
          </a:stretch>
        </p:blipFill>
        <p:spPr>
          <a:xfrm>
            <a:off x="8178282" y="197960"/>
            <a:ext cx="868755" cy="1018120"/>
          </a:xfrm>
          <a:prstGeom prst="rect">
            <a:avLst/>
          </a:prstGeom>
        </p:spPr>
      </p:pic>
    </p:spTree>
    <p:extLst>
      <p:ext uri="{BB962C8B-B14F-4D97-AF65-F5344CB8AC3E}">
        <p14:creationId xmlns:p14="http://schemas.microsoft.com/office/powerpoint/2010/main" val="1629410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52AD4D8A-0036-475A-B1A4-9057085A7F04}" type="datetime1">
              <a:rPr lang="en-US" smtClean="0"/>
              <a:pPr defTabSz="342900"/>
              <a:t>9/10/2024</a:t>
            </a:fld>
            <a:endParaRPr lang="en-US"/>
          </a:p>
        </p:txBody>
      </p:sp>
      <p:sp>
        <p:nvSpPr>
          <p:cNvPr id="6" name="Footer Placeholder 5"/>
          <p:cNvSpPr>
            <a:spLocks noGrp="1"/>
          </p:cNvSpPr>
          <p:nvPr>
            <p:ph type="ftr" sz="quarter" idx="11"/>
          </p:nvPr>
        </p:nvSpPr>
        <p:spPr/>
        <p:txBody>
          <a:bodyPr/>
          <a:lstStyle/>
          <a:p>
            <a:pPr defTabSz="342900"/>
            <a:r>
              <a:rPr lang="en-US"/>
              <a:t>THIS IS THE FOOTER</a:t>
            </a:r>
          </a:p>
        </p:txBody>
      </p:sp>
      <p:sp>
        <p:nvSpPr>
          <p:cNvPr id="7" name="Slide Number Placeholder 6"/>
          <p:cNvSpPr>
            <a:spLocks noGrp="1"/>
          </p:cNvSpPr>
          <p:nvPr>
            <p:ph type="sldNum" sz="quarter" idx="12"/>
          </p:nvPr>
        </p:nvSpPr>
        <p:spPr/>
        <p:txBody>
          <a:bodyPr/>
          <a:lstStyle/>
          <a:p>
            <a:pPr defTabSz="342900"/>
            <a:fld id="{06B6D51B-CEF1-46F9-8AA8-7B7CEEBC0CA2}" type="slidenum">
              <a:rPr lang="en-US" smtClean="0"/>
              <a:pPr defTabSz="342900"/>
              <a:t>‹#›</a:t>
            </a:fld>
            <a:endParaRPr lang="en-US"/>
          </a:p>
        </p:txBody>
      </p:sp>
    </p:spTree>
    <p:extLst>
      <p:ext uri="{BB962C8B-B14F-4D97-AF65-F5344CB8AC3E}">
        <p14:creationId xmlns:p14="http://schemas.microsoft.com/office/powerpoint/2010/main" val="3363540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7133" y="286604"/>
            <a:ext cx="7831149" cy="98602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CE29545D-8A20-44F2-861C-1A86E03A1D96}" type="datetime1">
              <a:rPr lang="en-US" smtClean="0"/>
              <a:pPr defTabSz="342900"/>
              <a:t>9/10/2024</a:t>
            </a:fld>
            <a:endParaRPr lang="en-US"/>
          </a:p>
        </p:txBody>
      </p:sp>
      <p:sp>
        <p:nvSpPr>
          <p:cNvPr id="5" name="Footer Placeholder 4"/>
          <p:cNvSpPr>
            <a:spLocks noGrp="1"/>
          </p:cNvSpPr>
          <p:nvPr>
            <p:ph type="ftr" sz="quarter" idx="11"/>
          </p:nvPr>
        </p:nvSpPr>
        <p:spPr/>
        <p:txBody>
          <a:bodyPr/>
          <a:lstStyle/>
          <a:p>
            <a:pPr defTabSz="342900"/>
            <a:r>
              <a:rPr lang="en-US"/>
              <a:t>THIS IS THE FOOTER</a:t>
            </a:r>
          </a:p>
        </p:txBody>
      </p:sp>
      <p:sp>
        <p:nvSpPr>
          <p:cNvPr id="6" name="Slide Number Placeholder 5"/>
          <p:cNvSpPr>
            <a:spLocks noGrp="1"/>
          </p:cNvSpPr>
          <p:nvPr>
            <p:ph type="sldNum" sz="quarter" idx="12"/>
          </p:nvPr>
        </p:nvSpPr>
        <p:spPr/>
        <p:txBody>
          <a:bodyPr/>
          <a:lstStyle/>
          <a:p>
            <a:pPr defTabSz="342900"/>
            <a:fld id="{06B6D51B-CEF1-46F9-8AA8-7B7CEEBC0CA2}" type="slidenum">
              <a:rPr lang="en-US" smtClean="0"/>
              <a:pPr defTabSz="342900"/>
              <a:t>‹#›</a:t>
            </a:fld>
            <a:endParaRPr lang="en-US"/>
          </a:p>
        </p:txBody>
      </p:sp>
      <p:pic>
        <p:nvPicPr>
          <p:cNvPr id="7" name="Picture 6">
            <a:extLst>
              <a:ext uri="{FF2B5EF4-FFF2-40B4-BE49-F238E27FC236}">
                <a16:creationId xmlns:a16="http://schemas.microsoft.com/office/drawing/2014/main" id="{7E8C8E27-9352-4DDB-A1EF-28582A4486FB}"/>
              </a:ext>
            </a:extLst>
          </p:cNvPr>
          <p:cNvPicPr>
            <a:picLocks noChangeAspect="1"/>
          </p:cNvPicPr>
          <p:nvPr userDrawn="1"/>
        </p:nvPicPr>
        <p:blipFill>
          <a:blip r:embed="rId2"/>
          <a:stretch>
            <a:fillRect/>
          </a:stretch>
        </p:blipFill>
        <p:spPr>
          <a:xfrm>
            <a:off x="8178282" y="197960"/>
            <a:ext cx="868755" cy="1018120"/>
          </a:xfrm>
          <a:prstGeom prst="rect">
            <a:avLst/>
          </a:prstGeom>
        </p:spPr>
      </p:pic>
    </p:spTree>
    <p:extLst>
      <p:ext uri="{BB962C8B-B14F-4D97-AF65-F5344CB8AC3E}">
        <p14:creationId xmlns:p14="http://schemas.microsoft.com/office/powerpoint/2010/main" val="433389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FAC4FBF3-27C5-4F29-9ACB-A62F3A95E8FB}" type="datetime1">
              <a:rPr lang="en-US" smtClean="0"/>
              <a:pPr defTabSz="342900"/>
              <a:t>9/10/2024</a:t>
            </a:fld>
            <a:endParaRPr lang="en-US"/>
          </a:p>
        </p:txBody>
      </p:sp>
      <p:sp>
        <p:nvSpPr>
          <p:cNvPr id="5" name="Footer Placeholder 4"/>
          <p:cNvSpPr>
            <a:spLocks noGrp="1"/>
          </p:cNvSpPr>
          <p:nvPr>
            <p:ph type="ftr" sz="quarter" idx="11"/>
          </p:nvPr>
        </p:nvSpPr>
        <p:spPr/>
        <p:txBody>
          <a:bodyPr/>
          <a:lstStyle/>
          <a:p>
            <a:pPr defTabSz="342900"/>
            <a:r>
              <a:rPr lang="en-US"/>
              <a:t>THIS IS THE FOOTER</a:t>
            </a:r>
          </a:p>
        </p:txBody>
      </p:sp>
      <p:sp>
        <p:nvSpPr>
          <p:cNvPr id="6" name="Slide Number Placeholder 5"/>
          <p:cNvSpPr>
            <a:spLocks noGrp="1"/>
          </p:cNvSpPr>
          <p:nvPr>
            <p:ph type="sldNum" sz="quarter" idx="12"/>
          </p:nvPr>
        </p:nvSpPr>
        <p:spPr/>
        <p:txBody>
          <a:bodyPr/>
          <a:lstStyle/>
          <a:p>
            <a:pPr defTabSz="342900"/>
            <a:fld id="{06B6D51B-CEF1-46F9-8AA8-7B7CEEBC0CA2}" type="slidenum">
              <a:rPr lang="en-US" smtClean="0"/>
              <a:pPr defTabSz="342900"/>
              <a:t>‹#›</a:t>
            </a:fld>
            <a:endParaRPr lang="en-US"/>
          </a:p>
        </p:txBody>
      </p:sp>
    </p:spTree>
    <p:extLst>
      <p:ext uri="{BB962C8B-B14F-4D97-AF65-F5344CB8AC3E}">
        <p14:creationId xmlns:p14="http://schemas.microsoft.com/office/powerpoint/2010/main" val="215500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5244D-2E98-4923-9852-A234CE6C8205}" type="datetimeFigureOut">
              <a:rPr lang="en-US" smtClean="0"/>
              <a:pPr/>
              <a:t>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609151-D298-49AF-AA6A-31DD44B6DA3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E5244D-2E98-4923-9852-A234CE6C8205}" type="datetimeFigureOut">
              <a:rPr lang="en-US" smtClean="0"/>
              <a:pPr/>
              <a:t>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609151-D298-49AF-AA6A-31DD44B6DA3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E5244D-2E98-4923-9852-A234CE6C8205}" type="datetimeFigureOut">
              <a:rPr lang="en-US" smtClean="0"/>
              <a:pPr/>
              <a:t>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609151-D298-49AF-AA6A-31DD44B6DA3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E5244D-2E98-4923-9852-A234CE6C8205}" type="datetimeFigureOut">
              <a:rPr lang="en-US" smtClean="0"/>
              <a:pPr/>
              <a:t>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609151-D298-49AF-AA6A-31DD44B6DA3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244D-2E98-4923-9852-A234CE6C8205}" type="datetimeFigureOut">
              <a:rPr lang="en-US" smtClean="0"/>
              <a:pPr/>
              <a:t>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609151-D298-49AF-AA6A-31DD44B6DA3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5244D-2E98-4923-9852-A234CE6C8205}" type="datetimeFigureOut">
              <a:rPr lang="en-US" smtClean="0"/>
              <a:pPr/>
              <a:t>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609151-D298-49AF-AA6A-31DD44B6DA3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5244D-2E98-4923-9852-A234CE6C8205}" type="datetimeFigureOut">
              <a:rPr lang="en-US" smtClean="0"/>
              <a:pPr/>
              <a:t>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609151-D298-49AF-AA6A-31DD44B6DA3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244D-2E98-4923-9852-A234CE6C8205}" type="datetimeFigureOut">
              <a:rPr lang="en-US" smtClean="0"/>
              <a:pPr/>
              <a:t>9/10/2024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09151-D298-49AF-AA6A-31DD44B6DA3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47133" y="286604"/>
            <a:ext cx="8449734"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47133" y="1425474"/>
            <a:ext cx="8449734" cy="44436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882D8BE7-BF0C-4C9F-8861-C5196D0AF6F6}" type="datetime1">
              <a:rPr lang="en-US" smtClean="0"/>
              <a:pPr defTabSz="342900"/>
              <a:t>9/10/2024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r>
              <a:rPr lang="en-US"/>
              <a:t>THIS IS THE FOOTER</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06B6D51B-CEF1-46F9-8AA8-7B7CEEBC0CA2}" type="slidenum">
              <a:rPr lang="en-US" smtClean="0"/>
              <a:pPr defTabSz="342900"/>
              <a:t>‹#›</a:t>
            </a:fld>
            <a:endParaRPr lang="en-US"/>
          </a:p>
        </p:txBody>
      </p:sp>
      <p:cxnSp>
        <p:nvCxnSpPr>
          <p:cNvPr id="10" name="Straight Connector 9"/>
          <p:cNvCxnSpPr>
            <a:cxnSpLocks/>
          </p:cNvCxnSpPr>
          <p:nvPr/>
        </p:nvCxnSpPr>
        <p:spPr>
          <a:xfrm>
            <a:off x="420040" y="1292505"/>
            <a:ext cx="837291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921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685800" rtl="0" eaLnBrk="1" latinLnBrk="0" hangingPunct="1">
        <a:lnSpc>
          <a:spcPct val="85000"/>
        </a:lnSpc>
        <a:spcBef>
          <a:spcPct val="0"/>
        </a:spcBef>
        <a:buNone/>
        <a:defRPr sz="30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2F4DC50-9856-497F-9309-DD274A0E6238}"/>
              </a:ext>
            </a:extLst>
          </p:cNvPr>
          <p:cNvSpPr txBox="1">
            <a:spLocks/>
          </p:cNvSpPr>
          <p:nvPr/>
        </p:nvSpPr>
        <p:spPr>
          <a:xfrm>
            <a:off x="2604221" y="4416134"/>
            <a:ext cx="3857625" cy="611768"/>
          </a:xfrm>
          <a:prstGeom prst="rect">
            <a:avLst/>
          </a:prstGeom>
        </p:spPr>
        <p:txBody>
          <a:bodyPr vert="horz" lIns="51435" tIns="25718" rIns="51435" bIns="2571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0"/>
              </a:spcBef>
            </a:pPr>
            <a:r>
              <a:rPr lang="en-US" sz="1350" dirty="0">
                <a:solidFill>
                  <a:prstClr val="black"/>
                </a:solidFill>
                <a:latin typeface="Calibri" panose="020F0502020204030204"/>
              </a:rPr>
              <a:t>Christian Health Association of Malawi (CHAM)</a:t>
            </a:r>
          </a:p>
        </p:txBody>
      </p:sp>
      <p:sp>
        <p:nvSpPr>
          <p:cNvPr id="9" name="Subtitle 2">
            <a:extLst>
              <a:ext uri="{FF2B5EF4-FFF2-40B4-BE49-F238E27FC236}">
                <a16:creationId xmlns:a16="http://schemas.microsoft.com/office/drawing/2014/main" id="{5D3701B2-F879-424D-B120-0DF339954DAC}"/>
              </a:ext>
            </a:extLst>
          </p:cNvPr>
          <p:cNvSpPr txBox="1">
            <a:spLocks/>
          </p:cNvSpPr>
          <p:nvPr/>
        </p:nvSpPr>
        <p:spPr>
          <a:xfrm>
            <a:off x="822960" y="3139308"/>
            <a:ext cx="7543800" cy="690676"/>
          </a:xfrm>
          <a:prstGeom prst="rect">
            <a:avLst/>
          </a:prstGeom>
        </p:spPr>
        <p:txBody>
          <a:bodyPr vert="horz" lIns="68580" tIns="34290" rIns="68580" bIns="34290" rtlCol="0">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defTabSz="685800">
              <a:spcBef>
                <a:spcPts val="900"/>
              </a:spcBef>
              <a:spcAft>
                <a:spcPts val="150"/>
              </a:spcAft>
              <a:buClr>
                <a:srgbClr val="D34817"/>
              </a:buClr>
            </a:pPr>
            <a:r>
              <a:rPr lang="en-US" sz="2100" b="1" spc="150" dirty="0">
                <a:solidFill>
                  <a:srgbClr val="696464"/>
                </a:solidFill>
                <a:latin typeface="Calibri Light" panose="020F0302020204030204"/>
              </a:rPr>
              <a:t>DHIS2 OVERVIEW</a:t>
            </a:r>
          </a:p>
          <a:p>
            <a:pPr algn="ctr" defTabSz="685800">
              <a:spcBef>
                <a:spcPts val="900"/>
              </a:spcBef>
              <a:spcAft>
                <a:spcPts val="150"/>
              </a:spcAft>
              <a:buClr>
                <a:srgbClr val="D34817"/>
              </a:buClr>
            </a:pPr>
            <a:r>
              <a:rPr lang="en-US" sz="2100" b="1" spc="150" dirty="0">
                <a:solidFill>
                  <a:srgbClr val="696464"/>
                </a:solidFill>
                <a:latin typeface="Calibri Light" panose="020F0302020204030204"/>
              </a:rPr>
              <a:t>DATA COLLECTION, STORAGE &amp; ANALYSIS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781" y="1320426"/>
            <a:ext cx="1572506" cy="148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99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Pictures\DHIS.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749636" cy="6048672"/>
          </a:xfrm>
        </p:spPr>
        <p:txBody>
          <a:bodyPr>
            <a:normAutofit fontScale="85000" lnSpcReduction="10000"/>
          </a:bodyPr>
          <a:lstStyle/>
          <a:p>
            <a:pPr algn="just"/>
            <a:r>
              <a:rPr lang="en-GB" b="1" dirty="0">
                <a:latin typeface="Arial Narrow" pitchFamily="34" charset="0"/>
              </a:rPr>
              <a:t>Entering data: </a:t>
            </a:r>
            <a:r>
              <a:rPr lang="en-GB" dirty="0">
                <a:latin typeface="Arial Narrow" pitchFamily="34" charset="0"/>
              </a:rPr>
              <a:t>Start entering data by clicking inside the first field and type in the value. Move to the next field using the Tab button. Shift+Tab will take you back one step. You can also use the "up" and "down" arrow keys to navigate between the form cells. </a:t>
            </a:r>
          </a:p>
          <a:p>
            <a:pPr algn="just"/>
            <a:r>
              <a:rPr lang="en-GB" dirty="0">
                <a:latin typeface="Arial Narrow" pitchFamily="34" charset="0"/>
              </a:rPr>
              <a:t>The values are saved immediately and do not require to be saved at a later stage. A green field indicates that the value has been saved in the system (on the server).</a:t>
            </a:r>
          </a:p>
          <a:p>
            <a:pPr algn="just"/>
            <a:r>
              <a:rPr lang="en-GB" b="1" dirty="0">
                <a:latin typeface="Arial Narrow" pitchFamily="34" charset="0"/>
              </a:rPr>
              <a:t>Input validation: </a:t>
            </a:r>
            <a:r>
              <a:rPr lang="en-GB" dirty="0">
                <a:latin typeface="Arial Narrow" pitchFamily="34" charset="0"/>
              </a:rPr>
              <a:t>If you type in an invalid value, e.g. a character in a field that only accepts numeric values you will get a pop-up that explains the problem</a:t>
            </a:r>
          </a:p>
          <a:p>
            <a:pPr algn="just"/>
            <a:r>
              <a:rPr lang="en-GB" dirty="0">
                <a:latin typeface="Arial Narrow" pitchFamily="34" charset="0"/>
              </a:rPr>
              <a:t>When you have corrected any erroneous values and are done with the form the recommended practice is to click on the </a:t>
            </a:r>
            <a:r>
              <a:rPr lang="en-GB" b="1" u="sng" dirty="0">
                <a:solidFill>
                  <a:srgbClr val="FF0000"/>
                </a:solidFill>
                <a:latin typeface="Arial Narrow" pitchFamily="34" charset="0"/>
              </a:rPr>
              <a:t>Complete</a:t>
            </a:r>
            <a:r>
              <a:rPr lang="en-GB" dirty="0">
                <a:latin typeface="Arial Narrow" pitchFamily="34" charset="0"/>
              </a:rPr>
              <a:t> button below the form to register the form as complete. This information is used when generating completeness reports for facility, district, zone or the national level.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98499"/>
            <a:ext cx="8229600" cy="4079875"/>
          </a:xfrm>
        </p:spPr>
        <p:txBody>
          <a:bodyPr>
            <a:normAutofit fontScale="90000"/>
          </a:bodyPr>
          <a:lstStyle/>
          <a:p>
            <a:br>
              <a:rPr lang="en-GB" dirty="0">
                <a:latin typeface="Arial Narrow" pitchFamily="34" charset="0"/>
              </a:rPr>
            </a:br>
            <a:br>
              <a:rPr lang="en-GB" dirty="0">
                <a:latin typeface="Arial Narrow" pitchFamily="34" charset="0"/>
              </a:rPr>
            </a:br>
            <a:br>
              <a:rPr lang="en-GB" dirty="0">
                <a:latin typeface="Arial Narrow" pitchFamily="34" charset="0"/>
              </a:rPr>
            </a:br>
            <a:br>
              <a:rPr lang="en-GB" dirty="0">
                <a:latin typeface="Arial Narrow" pitchFamily="34" charset="0"/>
              </a:rPr>
            </a:br>
            <a:br>
              <a:rPr lang="en-GB" dirty="0">
                <a:latin typeface="Arial Narrow" pitchFamily="34" charset="0"/>
              </a:rPr>
            </a:br>
            <a:r>
              <a:rPr lang="en-GB" dirty="0">
                <a:latin typeface="Arial Narrow" pitchFamily="34" charset="0"/>
              </a:rPr>
              <a:t>DATA ANALYSIS IN DHIS2</a:t>
            </a:r>
            <a:br>
              <a:rPr lang="en-GB" dirty="0">
                <a:latin typeface="Arial Narrow" pitchFamily="34" charset="0"/>
              </a:rPr>
            </a:br>
            <a:br>
              <a:rPr lang="en-GB" dirty="0">
                <a:latin typeface="Arial Narrow" pitchFamily="34" charset="0"/>
              </a:rPr>
            </a:br>
            <a:br>
              <a:rPr lang="en-GB" dirty="0">
                <a:latin typeface="Arial Narrow" pitchFamily="34" charset="0"/>
              </a:rPr>
            </a:br>
            <a:br>
              <a:rPr lang="en-GB" dirty="0">
                <a:latin typeface="Arial Narrow" pitchFamily="34" charset="0"/>
              </a:rPr>
            </a:br>
            <a:endParaRPr lang="en-GB" dirty="0">
              <a:latin typeface="Arial Narrow"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Narrow" pitchFamily="34" charset="0"/>
              </a:rPr>
              <a:t>Reporting Rates</a:t>
            </a:r>
          </a:p>
        </p:txBody>
      </p:sp>
      <p:sp>
        <p:nvSpPr>
          <p:cNvPr id="3" name="Content Placeholder 2"/>
          <p:cNvSpPr>
            <a:spLocks noGrp="1"/>
          </p:cNvSpPr>
          <p:nvPr>
            <p:ph idx="1"/>
          </p:nvPr>
        </p:nvSpPr>
        <p:spPr/>
        <p:txBody>
          <a:bodyPr>
            <a:normAutofit lnSpcReduction="10000"/>
          </a:bodyPr>
          <a:lstStyle/>
          <a:p>
            <a:pPr algn="just"/>
            <a:r>
              <a:rPr lang="en-GB" dirty="0">
                <a:latin typeface="Arial Narrow" pitchFamily="34" charset="0"/>
              </a:rPr>
              <a:t>The reporting rate report produces statistics for the degree of completeness of data entry forms. The statistical data can be analysed per individual data sets or per a list of organisation units with a common parent in the hierarchy.</a:t>
            </a:r>
          </a:p>
          <a:p>
            <a:pPr marL="0" indent="0" algn="just">
              <a:buNone/>
            </a:pPr>
            <a:endParaRPr lang="en-GB" dirty="0">
              <a:latin typeface="Arial Narrow" pitchFamily="34" charset="0"/>
            </a:endParaRPr>
          </a:p>
          <a:p>
            <a:pPr algn="just"/>
            <a:r>
              <a:rPr lang="en-GB" dirty="0">
                <a:latin typeface="Arial Narrow" pitchFamily="34" charset="0"/>
              </a:rPr>
              <a:t>It provides a percentage value for the total completeness and for the completeness of timely submissions.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MIS\Desktop\dhis.png"/>
          <p:cNvPicPr>
            <a:picLocks noGrp="1" noChangeAspect="1" noChangeArrowheads="1"/>
          </p:cNvPicPr>
          <p:nvPr>
            <p:ph idx="1"/>
          </p:nvPr>
        </p:nvPicPr>
        <p:blipFill>
          <a:blip r:embed="rId2" cstate="print"/>
          <a:srcRect/>
          <a:stretch>
            <a:fillRect/>
          </a:stretch>
        </p:blipFill>
        <p:spPr bwMode="auto">
          <a:xfrm>
            <a:off x="0" y="0"/>
            <a:ext cx="9144000" cy="671514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alth Education\Desktop\Nutrition Training\Reporting Rate Summary.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4868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Narrow" pitchFamily="34" charset="0"/>
              </a:rPr>
              <a:t>Data Set Report</a:t>
            </a:r>
          </a:p>
        </p:txBody>
      </p:sp>
      <p:sp>
        <p:nvSpPr>
          <p:cNvPr id="3" name="Content Placeholder 2"/>
          <p:cNvSpPr>
            <a:spLocks noGrp="1"/>
          </p:cNvSpPr>
          <p:nvPr>
            <p:ph idx="1"/>
          </p:nvPr>
        </p:nvSpPr>
        <p:spPr>
          <a:xfrm>
            <a:off x="457200" y="1772816"/>
            <a:ext cx="8229600" cy="4525963"/>
          </a:xfrm>
        </p:spPr>
        <p:txBody>
          <a:bodyPr>
            <a:normAutofit/>
          </a:bodyPr>
          <a:lstStyle/>
          <a:p>
            <a:pPr algn="just"/>
            <a:r>
              <a:rPr lang="en-GB" dirty="0">
                <a:latin typeface="Arial Narrow" pitchFamily="34" charset="0"/>
              </a:rPr>
              <a:t>Data set reports displays the design of data entry forms as a report populated with aggregated data (as opposed to captured low-level data). </a:t>
            </a:r>
          </a:p>
          <a:p>
            <a:pPr algn="just"/>
            <a:endParaRPr lang="en-GB" dirty="0">
              <a:latin typeface="Arial Narrow" pitchFamily="34" charset="0"/>
            </a:endParaRPr>
          </a:p>
          <a:p>
            <a:pPr algn="just"/>
            <a:r>
              <a:rPr lang="en-GB" dirty="0">
                <a:latin typeface="Arial Narrow" pitchFamily="34" charset="0"/>
              </a:rPr>
              <a:t>This report is easily accessible for all types of users and gives quick access to aggregate data.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alth Education\Desktop\Nutrition Training\Data Set Report.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What Is DHIS2? </a:t>
            </a:r>
          </a:p>
        </p:txBody>
      </p:sp>
      <p:sp>
        <p:nvSpPr>
          <p:cNvPr id="3" name="Content Placeholder 2"/>
          <p:cNvSpPr>
            <a:spLocks noGrp="1"/>
          </p:cNvSpPr>
          <p:nvPr>
            <p:ph idx="1"/>
          </p:nvPr>
        </p:nvSpPr>
        <p:spPr/>
        <p:txBody>
          <a:bodyPr>
            <a:normAutofit/>
          </a:bodyPr>
          <a:lstStyle/>
          <a:p>
            <a:r>
              <a:rPr lang="en-US" dirty="0">
                <a:latin typeface="Arial Narrow" panose="020B0606020202030204" pitchFamily="34" charset="0"/>
              </a:rPr>
              <a:t>District Health Information Software (Version 2)</a:t>
            </a:r>
          </a:p>
          <a:p>
            <a:r>
              <a:rPr lang="en-US" dirty="0">
                <a:latin typeface="Arial Narrow" panose="020B0606020202030204" pitchFamily="34" charset="0"/>
              </a:rPr>
              <a:t>Web-based data-collection, reporting and analysis tool – </a:t>
            </a:r>
            <a:r>
              <a:rPr lang="en-US" i="1" dirty="0">
                <a:latin typeface="Arial Narrow" panose="020B0606020202030204" pitchFamily="34" charset="0"/>
              </a:rPr>
              <a:t>Open Source </a:t>
            </a:r>
            <a:endParaRPr lang="en-US" i="1" dirty="0"/>
          </a:p>
          <a:p>
            <a:pPr marL="0" indent="0">
              <a:buNone/>
            </a:pPr>
            <a:endParaRPr lang="en-US" dirty="0">
              <a:latin typeface="Arial Narrow" panose="020B0606020202030204" pitchFamily="34" charset="0"/>
            </a:endParaRPr>
          </a:p>
        </p:txBody>
      </p:sp>
    </p:spTree>
    <p:extLst>
      <p:ext uri="{BB962C8B-B14F-4D97-AF65-F5344CB8AC3E}">
        <p14:creationId xmlns:p14="http://schemas.microsoft.com/office/powerpoint/2010/main" val="1983954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029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62102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Arial Narrow" pitchFamily="34" charset="0"/>
              </a:rPr>
              <a:t>Pivot Table Overview</a:t>
            </a:r>
          </a:p>
        </p:txBody>
      </p:sp>
      <p:sp>
        <p:nvSpPr>
          <p:cNvPr id="4" name="Content Placeholder 3"/>
          <p:cNvSpPr>
            <a:spLocks noGrp="1"/>
          </p:cNvSpPr>
          <p:nvPr>
            <p:ph idx="1"/>
          </p:nvPr>
        </p:nvSpPr>
        <p:spPr>
          <a:xfrm>
            <a:off x="457200" y="1628800"/>
            <a:ext cx="8229600" cy="4525963"/>
          </a:xfrm>
        </p:spPr>
        <p:txBody>
          <a:bodyPr/>
          <a:lstStyle/>
          <a:p>
            <a:pPr algn="just">
              <a:buFont typeface="Wingdings" panose="05000000000000000000" pitchFamily="2" charset="2"/>
              <a:buChar char="Ø"/>
            </a:pPr>
            <a:r>
              <a:rPr lang="en-GB" dirty="0">
                <a:latin typeface="Arial Narrow" pitchFamily="34" charset="0"/>
              </a:rPr>
              <a:t>The pivot table module enables users to create pivot tables, using all available data </a:t>
            </a:r>
            <a:r>
              <a:rPr lang="en-GB" i="1" dirty="0">
                <a:latin typeface="Arial Narrow" pitchFamily="34" charset="0"/>
              </a:rPr>
              <a:t>dimensions in DHIS 2. </a:t>
            </a:r>
          </a:p>
          <a:p>
            <a:pPr lvl="1" algn="just">
              <a:buFont typeface="Arial" panose="020B0604020202020204" pitchFamily="34" charset="0"/>
              <a:buChar char="•"/>
            </a:pPr>
            <a:r>
              <a:rPr lang="en-GB" i="1" dirty="0">
                <a:latin typeface="Arial Narrow" pitchFamily="34" charset="0"/>
              </a:rPr>
              <a:t>A pivot table is a dynamic tool for data analysis which lets you quickly summarize and arrange data according to its dimensions.</a:t>
            </a:r>
          </a:p>
          <a:p>
            <a:pPr marL="0" indent="0" algn="just">
              <a:buNone/>
            </a:pPr>
            <a:endParaRPr lang="en-GB" dirty="0">
              <a:latin typeface="Arial Narrow" pitchFamily="34" charset="0"/>
            </a:endParaRPr>
          </a:p>
          <a:p>
            <a:pPr algn="just">
              <a:buFont typeface="Wingdings" panose="05000000000000000000" pitchFamily="2" charset="2"/>
              <a:buChar char="Ø"/>
            </a:pPr>
            <a:r>
              <a:rPr lang="en-GB" dirty="0">
                <a:latin typeface="Arial Narrow" pitchFamily="34" charset="0"/>
              </a:rPr>
              <a:t>Click on the Apps and select Pivot Table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ublic\Pictures\Pivot.png"/>
          <p:cNvPicPr>
            <a:picLocks noGrp="1" noChangeAspect="1" noChangeArrowheads="1"/>
          </p:cNvPicPr>
          <p:nvPr>
            <p:ph idx="1"/>
          </p:nvPr>
        </p:nvPicPr>
        <p:blipFill>
          <a:blip r:embed="rId2" cstate="print"/>
          <a:srcRect/>
          <a:stretch>
            <a:fillRect/>
          </a:stretch>
        </p:blipFill>
        <p:spPr bwMode="auto">
          <a:xfrm>
            <a:off x="142844" y="71414"/>
            <a:ext cx="8786874" cy="678658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itchFamily="34" charset="0"/>
              </a:rPr>
              <a:t>Downloading </a:t>
            </a:r>
            <a:r>
              <a:rPr lang="en-US">
                <a:latin typeface="Arial Narrow" pitchFamily="34" charset="0"/>
              </a:rPr>
              <a:t>Data – Pivot Tables</a:t>
            </a:r>
            <a:endParaRPr lang="en-US" dirty="0">
              <a:latin typeface="Arial Narrow" pitchFamily="34" charset="0"/>
            </a:endParaRPr>
          </a:p>
        </p:txBody>
      </p:sp>
      <p:sp>
        <p:nvSpPr>
          <p:cNvPr id="3" name="Content Placeholder 2"/>
          <p:cNvSpPr>
            <a:spLocks noGrp="1"/>
          </p:cNvSpPr>
          <p:nvPr>
            <p:ph idx="1"/>
          </p:nvPr>
        </p:nvSpPr>
        <p:spPr/>
        <p:txBody>
          <a:bodyPr>
            <a:normAutofit fontScale="92500" lnSpcReduction="10000"/>
          </a:bodyPr>
          <a:lstStyle/>
          <a:p>
            <a:pPr algn="just"/>
            <a:r>
              <a:rPr lang="en-US" dirty="0">
                <a:latin typeface="Arial Narrow" pitchFamily="34" charset="0"/>
              </a:rPr>
              <a:t>You can download the data in the current pivot table by clicking on "Download" in the top menu. </a:t>
            </a:r>
          </a:p>
          <a:p>
            <a:pPr algn="just"/>
            <a:r>
              <a:rPr lang="en-US" dirty="0">
                <a:latin typeface="Arial Narrow" pitchFamily="34" charset="0"/>
              </a:rPr>
              <a:t>The data can be downloaded in MS Excel and CSV format. The data table will have one column per dimension and contain names of the dimension items.</a:t>
            </a:r>
          </a:p>
          <a:p>
            <a:pPr algn="just"/>
            <a:r>
              <a:rPr lang="en-US" dirty="0">
                <a:latin typeface="Arial Narrow" pitchFamily="34" charset="0"/>
              </a:rPr>
              <a:t>You can easily create a pivot table in Microsoft Excel from the downloaded Excel file by clicking on "pivot table" in the top panel, then clicking on "create pivot table", then marking the data range in the spreadsheet before clicking "OK".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itchFamily="34" charset="0"/>
              </a:rPr>
              <a:t>Saving Table as Favorite</a:t>
            </a:r>
            <a:endParaRPr lang="en-US" dirty="0">
              <a:latin typeface="Arial Narrow" pitchFamily="34" charset="0"/>
            </a:endParaRPr>
          </a:p>
        </p:txBody>
      </p:sp>
      <p:sp>
        <p:nvSpPr>
          <p:cNvPr id="3" name="Content Placeholder 2"/>
          <p:cNvSpPr>
            <a:spLocks noGrp="1"/>
          </p:cNvSpPr>
          <p:nvPr>
            <p:ph idx="1"/>
          </p:nvPr>
        </p:nvSpPr>
        <p:spPr/>
        <p:txBody>
          <a:bodyPr>
            <a:normAutofit fontScale="85000" lnSpcReduction="10000"/>
          </a:bodyPr>
          <a:lstStyle/>
          <a:p>
            <a:pPr algn="just"/>
            <a:r>
              <a:rPr lang="en-US" dirty="0">
                <a:latin typeface="Arial Narrow" pitchFamily="34" charset="0"/>
              </a:rPr>
              <a:t>Once you have rendered a table you can save it as a favorite to be able to access it easily at a later point. </a:t>
            </a:r>
          </a:p>
          <a:p>
            <a:pPr lvl="1" algn="just"/>
            <a:r>
              <a:rPr lang="en-US" i="1" dirty="0">
                <a:solidFill>
                  <a:srgbClr val="C00000"/>
                </a:solidFill>
                <a:latin typeface="Arial Narrow" pitchFamily="34" charset="0"/>
              </a:rPr>
              <a:t>Click on the "Favorites" button on the top menu to open up the favorites window. Click "Add new" and in the name field enter the desired name for your table. The chart will be visible only to yourself. For every favorite in the list you have four options to the right. You can rename the chart (grey button), overwrite the chart (green button), modify the sharing settings of the chart (blue button) or delete the chart (red button).</a:t>
            </a:r>
          </a:p>
          <a:p>
            <a:pPr marL="0" indent="0" algn="just">
              <a:buNone/>
            </a:pPr>
            <a:endParaRPr lang="en-US" dirty="0">
              <a:latin typeface="Arial Narrow" pitchFamily="34" charset="0"/>
            </a:endParaRPr>
          </a:p>
          <a:p>
            <a:pPr algn="just"/>
            <a:r>
              <a:rPr lang="en-US" dirty="0">
                <a:latin typeface="Arial Narrow" pitchFamily="34" charset="0"/>
              </a:rPr>
              <a:t>These favorite tables can later be included on your personal dashboard.</a:t>
            </a:r>
          </a:p>
        </p:txBody>
      </p:sp>
    </p:spTree>
    <p:extLst>
      <p:ext uri="{BB962C8B-B14F-4D97-AF65-F5344CB8AC3E}">
        <p14:creationId xmlns:p14="http://schemas.microsoft.com/office/powerpoint/2010/main" val="3666889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Narrow" pitchFamily="34" charset="0"/>
              </a:rPr>
              <a:t>Data </a:t>
            </a:r>
            <a:r>
              <a:rPr lang="en-GB" dirty="0" err="1">
                <a:latin typeface="Arial Narrow" pitchFamily="34" charset="0"/>
              </a:rPr>
              <a:t>Visualizer</a:t>
            </a:r>
            <a:endParaRPr lang="en-GB" dirty="0">
              <a:latin typeface="Arial Narrow" pitchFamily="34" charset="0"/>
            </a:endParaRPr>
          </a:p>
        </p:txBody>
      </p:sp>
      <p:sp>
        <p:nvSpPr>
          <p:cNvPr id="3" name="Content Placeholder 2"/>
          <p:cNvSpPr>
            <a:spLocks noGrp="1"/>
          </p:cNvSpPr>
          <p:nvPr>
            <p:ph idx="1"/>
          </p:nvPr>
        </p:nvSpPr>
        <p:spPr>
          <a:xfrm>
            <a:off x="179512" y="1426984"/>
            <a:ext cx="8712968" cy="5170368"/>
          </a:xfrm>
        </p:spPr>
        <p:txBody>
          <a:bodyPr>
            <a:noAutofit/>
          </a:bodyPr>
          <a:lstStyle/>
          <a:p>
            <a:pPr algn="just"/>
            <a:r>
              <a:rPr lang="en-GB" sz="2300" dirty="0">
                <a:latin typeface="Arial Narrow" pitchFamily="34" charset="0"/>
              </a:rPr>
              <a:t>The data visualizer module enables users to easily create dynamic data analysis and visualizations through charts and data tables. </a:t>
            </a:r>
          </a:p>
          <a:p>
            <a:pPr lvl="1" algn="just"/>
            <a:r>
              <a:rPr lang="en-GB" sz="1900" b="1" i="1" dirty="0">
                <a:solidFill>
                  <a:srgbClr val="C00000"/>
                </a:solidFill>
                <a:latin typeface="Arial Narrow" pitchFamily="34" charset="0"/>
              </a:rPr>
              <a:t>You can freely select content (like data elements, periods and organisation units) for your analysis. This module can be accessed by going to “Apps then select Data Visualizer.“</a:t>
            </a:r>
          </a:p>
          <a:p>
            <a:pPr marL="0" indent="0" algn="just">
              <a:buNone/>
            </a:pPr>
            <a:endParaRPr lang="en-GB" sz="2300" dirty="0">
              <a:latin typeface="Arial Narrow" pitchFamily="34" charset="0"/>
            </a:endParaRPr>
          </a:p>
          <a:p>
            <a:pPr algn="just"/>
            <a:r>
              <a:rPr lang="en-GB" sz="2300" dirty="0">
                <a:latin typeface="Arial Narrow" pitchFamily="34" charset="0"/>
              </a:rPr>
              <a:t>The data visualizer is designed firstly to be easy-to-use - you can simply select the indicators, data elements, periods and organisation units you want to include and click "</a:t>
            </a:r>
            <a:r>
              <a:rPr lang="en-GB" sz="2300" b="1" u="sng" dirty="0">
                <a:latin typeface="Arial Narrow" pitchFamily="34" charset="0"/>
              </a:rPr>
              <a:t>Update</a:t>
            </a:r>
            <a:r>
              <a:rPr lang="en-GB" sz="2300" dirty="0">
                <a:latin typeface="Arial Narrow" pitchFamily="34" charset="0"/>
              </a:rPr>
              <a:t>" to get your visualization.</a:t>
            </a:r>
          </a:p>
          <a:p>
            <a:pPr marL="0" indent="0" algn="just">
              <a:buNone/>
            </a:pPr>
            <a:endParaRPr lang="en-GB" sz="2300" dirty="0">
              <a:latin typeface="Arial Narrow" pitchFamily="34" charset="0"/>
            </a:endParaRPr>
          </a:p>
          <a:p>
            <a:pPr algn="just"/>
            <a:r>
              <a:rPr lang="en-GB" sz="2300" dirty="0">
                <a:latin typeface="Arial Narrow" pitchFamily="34" charset="0"/>
              </a:rPr>
              <a:t>The visualizer module provides eight different chart types, each with different characteristics. </a:t>
            </a:r>
          </a:p>
          <a:p>
            <a:pPr lvl="1" algn="just"/>
            <a:r>
              <a:rPr lang="en-GB" sz="1900" i="1" dirty="0">
                <a:solidFill>
                  <a:srgbClr val="C00000"/>
                </a:solidFill>
                <a:latin typeface="Arial Narrow" pitchFamily="34" charset="0"/>
              </a:rPr>
              <a:t>You can select the type of your chart by clicking on one of the icons in top left bar titled "</a:t>
            </a:r>
            <a:r>
              <a:rPr lang="en-GB" sz="1900" b="1" i="1" u="sng" dirty="0">
                <a:solidFill>
                  <a:srgbClr val="C00000"/>
                </a:solidFill>
                <a:latin typeface="Arial Narrow" pitchFamily="34" charset="0"/>
              </a:rPr>
              <a:t>Chart type</a:t>
            </a:r>
            <a:r>
              <a:rPr lang="en-GB" sz="1900" i="1" dirty="0">
                <a:solidFill>
                  <a:srgbClr val="C00000"/>
                </a:solidFill>
                <a:latin typeface="Arial Narrow"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ublic\Pictures\data visualizer.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Data Flow: DHIS2 Mobile, DHIS2</a:t>
            </a:r>
          </a:p>
        </p:txBody>
      </p:sp>
      <p:cxnSp>
        <p:nvCxnSpPr>
          <p:cNvPr id="5" name="Straight Connector 4"/>
          <p:cNvCxnSpPr/>
          <p:nvPr/>
        </p:nvCxnSpPr>
        <p:spPr>
          <a:xfrm>
            <a:off x="2238016" y="2871638"/>
            <a:ext cx="5273441" cy="0"/>
          </a:xfrm>
          <a:prstGeom prst="line">
            <a:avLst/>
          </a:prstGeom>
          <a:ln>
            <a:solidFill>
              <a:srgbClr val="FFC000"/>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54861" y="3771601"/>
            <a:ext cx="5273441" cy="0"/>
          </a:xfrm>
          <a:prstGeom prst="line">
            <a:avLst/>
          </a:prstGeom>
          <a:ln>
            <a:solidFill>
              <a:srgbClr val="FFC000"/>
            </a:solidFill>
            <a:prstDash val="sysDash"/>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97074" y="2258027"/>
            <a:ext cx="1966054" cy="369332"/>
          </a:xfrm>
          <a:prstGeom prst="rect">
            <a:avLst/>
          </a:prstGeom>
          <a:noFill/>
        </p:spPr>
        <p:txBody>
          <a:bodyPr wrap="square" rtlCol="0">
            <a:spAutoFit/>
          </a:bodyPr>
          <a:lstStyle/>
          <a:p>
            <a:r>
              <a:rPr lang="en-US" dirty="0"/>
              <a:t>NATIONAL</a:t>
            </a:r>
          </a:p>
        </p:txBody>
      </p:sp>
      <p:sp>
        <p:nvSpPr>
          <p:cNvPr id="11" name="TextBox 10"/>
          <p:cNvSpPr txBox="1"/>
          <p:nvPr/>
        </p:nvSpPr>
        <p:spPr>
          <a:xfrm>
            <a:off x="1697075" y="3112570"/>
            <a:ext cx="2204364" cy="369332"/>
          </a:xfrm>
          <a:prstGeom prst="rect">
            <a:avLst/>
          </a:prstGeom>
          <a:noFill/>
        </p:spPr>
        <p:txBody>
          <a:bodyPr wrap="square" rtlCol="0">
            <a:spAutoFit/>
          </a:bodyPr>
          <a:lstStyle/>
          <a:p>
            <a:r>
              <a:rPr lang="en-US" dirty="0"/>
              <a:t>DISTRICT</a:t>
            </a:r>
          </a:p>
        </p:txBody>
      </p:sp>
      <p:sp>
        <p:nvSpPr>
          <p:cNvPr id="12" name="TextBox 11"/>
          <p:cNvSpPr txBox="1"/>
          <p:nvPr/>
        </p:nvSpPr>
        <p:spPr>
          <a:xfrm>
            <a:off x="1697075" y="4083693"/>
            <a:ext cx="1873091" cy="369332"/>
          </a:xfrm>
          <a:prstGeom prst="rect">
            <a:avLst/>
          </a:prstGeom>
          <a:noFill/>
        </p:spPr>
        <p:txBody>
          <a:bodyPr wrap="square" rtlCol="0">
            <a:spAutoFit/>
          </a:bodyPr>
          <a:lstStyle/>
          <a:p>
            <a:r>
              <a:rPr lang="en-US" dirty="0"/>
              <a:t>FACILITY/PATIENT</a:t>
            </a:r>
          </a:p>
        </p:txBody>
      </p:sp>
      <p:cxnSp>
        <p:nvCxnSpPr>
          <p:cNvPr id="13" name="Straight Connector 12"/>
          <p:cNvCxnSpPr/>
          <p:nvPr/>
        </p:nvCxnSpPr>
        <p:spPr>
          <a:xfrm>
            <a:off x="2238015" y="4708861"/>
            <a:ext cx="5273441" cy="0"/>
          </a:xfrm>
          <a:prstGeom prst="line">
            <a:avLst/>
          </a:prstGeom>
          <a:ln>
            <a:solidFill>
              <a:srgbClr val="FFC000"/>
            </a:solidFill>
            <a:prstDash val="sysDash"/>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706869" y="4790239"/>
            <a:ext cx="1618519" cy="369332"/>
          </a:xfrm>
          <a:prstGeom prst="rect">
            <a:avLst/>
          </a:prstGeom>
          <a:noFill/>
        </p:spPr>
        <p:txBody>
          <a:bodyPr wrap="square" rtlCol="0">
            <a:spAutoFit/>
          </a:bodyPr>
          <a:lstStyle/>
          <a:p>
            <a:r>
              <a:rPr lang="en-US" dirty="0"/>
              <a:t>COMMUNITY</a:t>
            </a:r>
          </a:p>
        </p:txBody>
      </p:sp>
      <p:sp>
        <p:nvSpPr>
          <p:cNvPr id="3" name="TextBox 2"/>
          <p:cNvSpPr txBox="1"/>
          <p:nvPr/>
        </p:nvSpPr>
        <p:spPr>
          <a:xfrm>
            <a:off x="4914064" y="2111608"/>
            <a:ext cx="209787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rPr>
              <a:t>Central data repository (DHIS2)</a:t>
            </a:r>
          </a:p>
        </p:txBody>
      </p:sp>
      <p:sp>
        <p:nvSpPr>
          <p:cNvPr id="15" name="TextBox 14"/>
          <p:cNvSpPr txBox="1"/>
          <p:nvPr/>
        </p:nvSpPr>
        <p:spPr>
          <a:xfrm>
            <a:off x="3957428" y="3167144"/>
            <a:ext cx="934153" cy="369332"/>
          </a:xfrm>
          <a:prstGeom prst="rect">
            <a:avLst/>
          </a:prstGeom>
          <a:solidFill>
            <a:schemeClr val="accent3">
              <a:lumMod val="60000"/>
              <a:lumOff val="40000"/>
            </a:schemeClr>
          </a:solidFill>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rPr>
              <a:t>DHIS2</a:t>
            </a:r>
          </a:p>
        </p:txBody>
      </p:sp>
      <p:sp>
        <p:nvSpPr>
          <p:cNvPr id="16" name="TextBox 15"/>
          <p:cNvSpPr txBox="1"/>
          <p:nvPr/>
        </p:nvSpPr>
        <p:spPr>
          <a:xfrm>
            <a:off x="7003120" y="3151787"/>
            <a:ext cx="10078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rPr>
              <a:t>OLMIS</a:t>
            </a:r>
          </a:p>
        </p:txBody>
      </p:sp>
      <p:sp>
        <p:nvSpPr>
          <p:cNvPr id="17" name="TextBox 16"/>
          <p:cNvSpPr txBox="1"/>
          <p:nvPr/>
        </p:nvSpPr>
        <p:spPr>
          <a:xfrm>
            <a:off x="3600408" y="4085222"/>
            <a:ext cx="1668650" cy="369332"/>
          </a:xfrm>
          <a:prstGeom prst="rect">
            <a:avLst/>
          </a:prstGeom>
          <a:solidFill>
            <a:schemeClr val="accent3">
              <a:lumMod val="60000"/>
              <a:lumOff val="40000"/>
            </a:schemeClr>
          </a:solidFill>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rPr>
              <a:t>DHIS2 Mobile</a:t>
            </a:r>
          </a:p>
        </p:txBody>
      </p:sp>
      <p:sp>
        <p:nvSpPr>
          <p:cNvPr id="19" name="TextBox 18"/>
          <p:cNvSpPr txBox="1"/>
          <p:nvPr/>
        </p:nvSpPr>
        <p:spPr>
          <a:xfrm>
            <a:off x="6235491" y="4083207"/>
            <a:ext cx="71596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rPr>
              <a:t>LIMS</a:t>
            </a:r>
          </a:p>
        </p:txBody>
      </p:sp>
      <p:sp>
        <p:nvSpPr>
          <p:cNvPr id="20" name="TextBox 19"/>
          <p:cNvSpPr txBox="1"/>
          <p:nvPr/>
        </p:nvSpPr>
        <p:spPr>
          <a:xfrm>
            <a:off x="7003120" y="4083520"/>
            <a:ext cx="10078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rPr>
              <a:t>OLMIS</a:t>
            </a:r>
          </a:p>
        </p:txBody>
      </p:sp>
      <p:sp>
        <p:nvSpPr>
          <p:cNvPr id="21" name="TextBox 20"/>
          <p:cNvSpPr txBox="1"/>
          <p:nvPr/>
        </p:nvSpPr>
        <p:spPr>
          <a:xfrm>
            <a:off x="5378898" y="4083207"/>
            <a:ext cx="71651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rPr>
              <a:t>EMR</a:t>
            </a:r>
          </a:p>
        </p:txBody>
      </p:sp>
      <p:sp>
        <p:nvSpPr>
          <p:cNvPr id="22" name="TextBox 21"/>
          <p:cNvSpPr txBox="1"/>
          <p:nvPr/>
        </p:nvSpPr>
        <p:spPr>
          <a:xfrm>
            <a:off x="3595998" y="4778627"/>
            <a:ext cx="1668650" cy="369332"/>
          </a:xfrm>
          <a:prstGeom prst="rect">
            <a:avLst/>
          </a:prstGeom>
          <a:solidFill>
            <a:schemeClr val="accent3">
              <a:lumMod val="60000"/>
              <a:lumOff val="40000"/>
            </a:schemeClr>
          </a:solidFill>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rPr>
              <a:t>DHIS2 Tracker</a:t>
            </a:r>
          </a:p>
        </p:txBody>
      </p:sp>
      <p:sp>
        <p:nvSpPr>
          <p:cNvPr id="23" name="TextBox 22"/>
          <p:cNvSpPr txBox="1"/>
          <p:nvPr/>
        </p:nvSpPr>
        <p:spPr>
          <a:xfrm>
            <a:off x="7011940" y="4777558"/>
            <a:ext cx="9990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err="1">
                <a:ln w="0"/>
                <a:solidFill>
                  <a:schemeClr val="accent1"/>
                </a:solidFill>
              </a:rPr>
              <a:t>cStock</a:t>
            </a:r>
            <a:endParaRPr lang="en-US" dirty="0">
              <a:ln w="0"/>
              <a:solidFill>
                <a:schemeClr val="accent1"/>
              </a:solidFill>
            </a:endParaRPr>
          </a:p>
        </p:txBody>
      </p:sp>
      <p:sp>
        <p:nvSpPr>
          <p:cNvPr id="24" name="Left Bracket 23"/>
          <p:cNvSpPr/>
          <p:nvPr/>
        </p:nvSpPr>
        <p:spPr>
          <a:xfrm>
            <a:off x="1665955" y="2258027"/>
            <a:ext cx="191572" cy="122343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5" name="TextBox 24"/>
          <p:cNvSpPr txBox="1"/>
          <p:nvPr/>
        </p:nvSpPr>
        <p:spPr>
          <a:xfrm>
            <a:off x="237818" y="2563364"/>
            <a:ext cx="1415046" cy="646331"/>
          </a:xfrm>
          <a:prstGeom prst="rect">
            <a:avLst/>
          </a:prstGeom>
          <a:noFill/>
        </p:spPr>
        <p:txBody>
          <a:bodyPr wrap="square" rtlCol="0">
            <a:spAutoFit/>
          </a:bodyPr>
          <a:lstStyle/>
          <a:p>
            <a:pPr algn="ctr"/>
            <a:r>
              <a:rPr lang="en-US" dirty="0"/>
              <a:t>AGGREGATE DATA</a:t>
            </a:r>
          </a:p>
        </p:txBody>
      </p:sp>
      <p:sp>
        <p:nvSpPr>
          <p:cNvPr id="26" name="Left Bracket 25"/>
          <p:cNvSpPr/>
          <p:nvPr/>
        </p:nvSpPr>
        <p:spPr>
          <a:xfrm>
            <a:off x="1651466" y="3967113"/>
            <a:ext cx="206061" cy="1130197"/>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27" name="TextBox 26"/>
          <p:cNvSpPr txBox="1"/>
          <p:nvPr/>
        </p:nvSpPr>
        <p:spPr>
          <a:xfrm>
            <a:off x="218174" y="3982915"/>
            <a:ext cx="1415046" cy="923330"/>
          </a:xfrm>
          <a:prstGeom prst="rect">
            <a:avLst/>
          </a:prstGeom>
          <a:noFill/>
        </p:spPr>
        <p:txBody>
          <a:bodyPr wrap="square" rtlCol="0">
            <a:spAutoFit/>
          </a:bodyPr>
          <a:lstStyle/>
          <a:p>
            <a:pPr algn="ctr"/>
            <a:r>
              <a:rPr lang="en-US" dirty="0"/>
              <a:t>PATIENT OR FACILITY DATA</a:t>
            </a:r>
          </a:p>
        </p:txBody>
      </p:sp>
      <p:sp>
        <p:nvSpPr>
          <p:cNvPr id="28" name="TextBox 27"/>
          <p:cNvSpPr txBox="1"/>
          <p:nvPr/>
        </p:nvSpPr>
        <p:spPr>
          <a:xfrm>
            <a:off x="5440569" y="3158117"/>
            <a:ext cx="114481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rPr>
              <a:t>DHAMIS</a:t>
            </a:r>
          </a:p>
        </p:txBody>
      </p:sp>
    </p:spTree>
    <p:extLst>
      <p:ext uri="{BB962C8B-B14F-4D97-AF65-F5344CB8AC3E}">
        <p14:creationId xmlns:p14="http://schemas.microsoft.com/office/powerpoint/2010/main" val="2702997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itchFamily="34" charset="0"/>
              </a:rPr>
              <a:t>Saving chart as favorite</a:t>
            </a:r>
            <a:endParaRPr lang="en-US" dirty="0">
              <a:latin typeface="Arial Narrow" pitchFamily="34" charset="0"/>
            </a:endParaRPr>
          </a:p>
        </p:txBody>
      </p:sp>
      <p:sp>
        <p:nvSpPr>
          <p:cNvPr id="3" name="Content Placeholder 2"/>
          <p:cNvSpPr>
            <a:spLocks noGrp="1"/>
          </p:cNvSpPr>
          <p:nvPr>
            <p:ph idx="1"/>
          </p:nvPr>
        </p:nvSpPr>
        <p:spPr/>
        <p:txBody>
          <a:bodyPr>
            <a:normAutofit fontScale="85000" lnSpcReduction="10000"/>
          </a:bodyPr>
          <a:lstStyle/>
          <a:p>
            <a:pPr algn="just"/>
            <a:r>
              <a:rPr lang="en-US" dirty="0">
                <a:latin typeface="Arial Narrow" pitchFamily="34" charset="0"/>
              </a:rPr>
              <a:t>Once you have rendered a chart you can save it as a favorite to be able to access it easily at a later point. </a:t>
            </a:r>
          </a:p>
          <a:p>
            <a:pPr lvl="1" algn="just"/>
            <a:r>
              <a:rPr lang="en-US" i="1" dirty="0">
                <a:solidFill>
                  <a:srgbClr val="C00000"/>
                </a:solidFill>
                <a:latin typeface="Arial Narrow" pitchFamily="34" charset="0"/>
              </a:rPr>
              <a:t>Click on the "Favorites" button on the top menu to open up the favorites window. Click "Add new" and in the name field enter the desired name for your chart. The chart will be visible only to yourself. For every favorite in the list you have four options to the right. You can rename the chart (grey button), overwrite the chart (green button), modify the sharing settings of the chart (blue button) or delete the chart (red button).</a:t>
            </a:r>
          </a:p>
          <a:p>
            <a:pPr algn="just"/>
            <a:endParaRPr lang="en-US" dirty="0">
              <a:latin typeface="Arial Narrow" pitchFamily="34" charset="0"/>
            </a:endParaRPr>
          </a:p>
          <a:p>
            <a:pPr algn="just"/>
            <a:r>
              <a:rPr lang="en-US" dirty="0">
                <a:latin typeface="Arial Narrow" pitchFamily="34" charset="0"/>
              </a:rPr>
              <a:t>These favorite charts can later be included on your personal dashboard.</a:t>
            </a:r>
          </a:p>
        </p:txBody>
      </p:sp>
    </p:spTree>
    <p:extLst>
      <p:ext uri="{BB962C8B-B14F-4D97-AF65-F5344CB8AC3E}">
        <p14:creationId xmlns:p14="http://schemas.microsoft.com/office/powerpoint/2010/main" val="319994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DHIS2 GIS </a:t>
            </a:r>
          </a:p>
        </p:txBody>
      </p:sp>
      <p:sp>
        <p:nvSpPr>
          <p:cNvPr id="3" name="Content Placeholder 2"/>
          <p:cNvSpPr>
            <a:spLocks noGrp="1"/>
          </p:cNvSpPr>
          <p:nvPr>
            <p:ph idx="1"/>
          </p:nvPr>
        </p:nvSpPr>
        <p:spPr>
          <a:xfrm>
            <a:off x="457200" y="1417638"/>
            <a:ext cx="8229600" cy="4525963"/>
          </a:xfrm>
        </p:spPr>
        <p:txBody>
          <a:bodyPr>
            <a:noAutofit/>
          </a:bodyPr>
          <a:lstStyle/>
          <a:p>
            <a:pPr algn="just"/>
            <a:r>
              <a:rPr lang="en-US" sz="2900" dirty="0">
                <a:latin typeface="Arial Narrow" panose="020B0606020202030204" pitchFamily="34" charset="0"/>
              </a:rPr>
              <a:t>This is an app that allows visualization of data by associating it with the actual location of the organization unit on which the data was collected. </a:t>
            </a:r>
          </a:p>
          <a:p>
            <a:pPr algn="just"/>
            <a:endParaRPr lang="en-US" sz="2900" dirty="0">
              <a:latin typeface="Arial Narrow" panose="020B0606020202030204" pitchFamily="34" charset="0"/>
            </a:endParaRPr>
          </a:p>
          <a:p>
            <a:pPr algn="just"/>
            <a:r>
              <a:rPr lang="en-US" sz="2900" dirty="0">
                <a:latin typeface="Arial Narrow" panose="020B0606020202030204" pitchFamily="34" charset="0"/>
              </a:rPr>
              <a:t>The data can be the data elements e.g. Number of pregnant women starting ANC in first Trimester (i.e. 0-12 weeks) </a:t>
            </a:r>
          </a:p>
          <a:p>
            <a:pPr algn="just"/>
            <a:endParaRPr lang="en-US" sz="2900" dirty="0">
              <a:latin typeface="Arial Narrow" panose="020B0606020202030204" pitchFamily="34" charset="0"/>
            </a:endParaRPr>
          </a:p>
          <a:p>
            <a:pPr algn="just"/>
            <a:r>
              <a:rPr lang="en-US" sz="2900" dirty="0">
                <a:latin typeface="Arial Narrow" panose="020B0606020202030204" pitchFamily="34" charset="0"/>
              </a:rPr>
              <a:t>The data can also be indicators e.g. Percentage of under 1 year old children fully immunized </a:t>
            </a:r>
          </a:p>
        </p:txBody>
      </p:sp>
    </p:spTree>
    <p:extLst>
      <p:ext uri="{BB962C8B-B14F-4D97-AF65-F5344CB8AC3E}">
        <p14:creationId xmlns:p14="http://schemas.microsoft.com/office/powerpoint/2010/main" val="356371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DHIS2 GIS- How does it work</a:t>
            </a:r>
          </a:p>
        </p:txBody>
      </p:sp>
      <p:sp>
        <p:nvSpPr>
          <p:cNvPr id="3" name="Content Placeholder 2"/>
          <p:cNvSpPr>
            <a:spLocks noGrp="1"/>
          </p:cNvSpPr>
          <p:nvPr>
            <p:ph idx="1"/>
          </p:nvPr>
        </p:nvSpPr>
        <p:spPr/>
        <p:txBody>
          <a:bodyPr>
            <a:normAutofit fontScale="92500" lnSpcReduction="20000"/>
          </a:bodyPr>
          <a:lstStyle/>
          <a:p>
            <a:pPr algn="just"/>
            <a:r>
              <a:rPr lang="en-US" dirty="0">
                <a:latin typeface="Arial Narrow" panose="020B0606020202030204" pitchFamily="34" charset="0"/>
              </a:rPr>
              <a:t>One needs to edit the layers in GIS Module </a:t>
            </a:r>
          </a:p>
          <a:p>
            <a:pPr algn="just"/>
            <a:r>
              <a:rPr lang="en-US" dirty="0">
                <a:latin typeface="Arial Narrow" panose="020B0606020202030204" pitchFamily="34" charset="0"/>
              </a:rPr>
              <a:t>Boundary layer- responsible for showing the boundaries </a:t>
            </a:r>
            <a:r>
              <a:rPr lang="en-US" dirty="0" err="1">
                <a:latin typeface="Arial Narrow" panose="020B0606020202030204" pitchFamily="34" charset="0"/>
              </a:rPr>
              <a:t>e.g</a:t>
            </a:r>
            <a:r>
              <a:rPr lang="en-US" dirty="0">
                <a:latin typeface="Arial Narrow" panose="020B0606020202030204" pitchFamily="34" charset="0"/>
              </a:rPr>
              <a:t> (between zones, DHOs </a:t>
            </a:r>
            <a:r>
              <a:rPr lang="en-US" dirty="0" err="1">
                <a:latin typeface="Arial Narrow" panose="020B0606020202030204" pitchFamily="34" charset="0"/>
              </a:rPr>
              <a:t>etc</a:t>
            </a:r>
            <a:r>
              <a:rPr lang="en-US" dirty="0">
                <a:latin typeface="Arial Narrow" panose="020B0606020202030204" pitchFamily="34" charset="0"/>
              </a:rPr>
              <a:t> </a:t>
            </a:r>
          </a:p>
          <a:p>
            <a:pPr algn="just"/>
            <a:r>
              <a:rPr lang="en-US" dirty="0">
                <a:latin typeface="Arial Narrow" panose="020B0606020202030204" pitchFamily="34" charset="0"/>
              </a:rPr>
              <a:t> Facility layer – responsible for showing the facilities. </a:t>
            </a:r>
          </a:p>
          <a:p>
            <a:pPr algn="just"/>
            <a:r>
              <a:rPr lang="en-US" dirty="0">
                <a:latin typeface="Arial Narrow" panose="020B0606020202030204" pitchFamily="34" charset="0"/>
              </a:rPr>
              <a:t>Google earth engine layer- this shows distribution of predefined data sets </a:t>
            </a:r>
            <a:r>
              <a:rPr lang="en-US" dirty="0" err="1">
                <a:latin typeface="Arial Narrow" panose="020B0606020202030204" pitchFamily="34" charset="0"/>
              </a:rPr>
              <a:t>e.g</a:t>
            </a:r>
            <a:r>
              <a:rPr lang="en-US" dirty="0">
                <a:latin typeface="Arial Narrow" panose="020B0606020202030204" pitchFamily="34" charset="0"/>
              </a:rPr>
              <a:t> population density, temperature </a:t>
            </a:r>
            <a:r>
              <a:rPr lang="en-US" dirty="0" err="1">
                <a:latin typeface="Arial Narrow" panose="020B0606020202030204" pitchFamily="34" charset="0"/>
              </a:rPr>
              <a:t>etc</a:t>
            </a:r>
            <a:r>
              <a:rPr lang="en-US" dirty="0">
                <a:latin typeface="Arial Narrow" panose="020B0606020202030204" pitchFamily="34" charset="0"/>
              </a:rPr>
              <a:t> </a:t>
            </a:r>
          </a:p>
          <a:p>
            <a:pPr algn="just"/>
            <a:r>
              <a:rPr lang="en-US" dirty="0">
                <a:latin typeface="Arial Narrow" panose="020B0606020202030204" pitchFamily="34" charset="0"/>
              </a:rPr>
              <a:t>External layer – integration of other layers- these could be from other systems  </a:t>
            </a:r>
          </a:p>
          <a:p>
            <a:pPr algn="just"/>
            <a:r>
              <a:rPr lang="en-US" dirty="0">
                <a:latin typeface="Arial Narrow" panose="020B0606020202030204" pitchFamily="34" charset="0"/>
              </a:rPr>
              <a:t>Custom layers- user can define up to 4 custom layers </a:t>
            </a:r>
          </a:p>
        </p:txBody>
      </p:sp>
    </p:spTree>
    <p:extLst>
      <p:ext uri="{BB962C8B-B14F-4D97-AF65-F5344CB8AC3E}">
        <p14:creationId xmlns:p14="http://schemas.microsoft.com/office/powerpoint/2010/main" val="213719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852936"/>
            <a:ext cx="8229600" cy="1143000"/>
          </a:xfrm>
        </p:spPr>
        <p:txBody>
          <a:bodyPr>
            <a:normAutofit fontScale="90000"/>
          </a:bodyPr>
          <a:lstStyle/>
          <a:p>
            <a:br>
              <a:rPr lang="en-GB" dirty="0">
                <a:latin typeface="Arial Narrow" pitchFamily="34" charset="0"/>
              </a:rPr>
            </a:br>
            <a:br>
              <a:rPr lang="en-GB" dirty="0">
                <a:latin typeface="Arial Narrow" pitchFamily="34" charset="0"/>
              </a:rPr>
            </a:br>
            <a:r>
              <a:rPr lang="en-GB" dirty="0">
                <a:latin typeface="Arial Narrow" pitchFamily="34" charset="0"/>
              </a:rPr>
              <a:t>Thank You!!!!</a:t>
            </a:r>
            <a:br>
              <a:rPr lang="en-GB" dirty="0">
                <a:latin typeface="Arial Narrow" pitchFamily="34" charset="0"/>
              </a:rPr>
            </a:br>
            <a:br>
              <a:rPr lang="en-GB" dirty="0">
                <a:latin typeface="Arial Narrow" pitchFamily="34" charset="0"/>
              </a:rPr>
            </a:br>
            <a:endParaRPr lang="en-GB" dirty="0">
              <a:latin typeface="Arial Narrow"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What does DHIS2 do? </a:t>
            </a:r>
          </a:p>
        </p:txBody>
      </p:sp>
      <p:sp>
        <p:nvSpPr>
          <p:cNvPr id="3" name="Content Placeholder 2"/>
          <p:cNvSpPr>
            <a:spLocks noGrp="1"/>
          </p:cNvSpPr>
          <p:nvPr>
            <p:ph idx="1"/>
          </p:nvPr>
        </p:nvSpPr>
        <p:spPr>
          <a:xfrm>
            <a:off x="457200" y="1600200"/>
            <a:ext cx="8229600" cy="5069160"/>
          </a:xfrm>
        </p:spPr>
        <p:txBody>
          <a:bodyPr numCol="2">
            <a:normAutofit/>
          </a:bodyPr>
          <a:lstStyle/>
          <a:p>
            <a:pPr>
              <a:buFont typeface="Wingdings" panose="05000000000000000000" pitchFamily="2" charset="2"/>
              <a:buChar char="v"/>
            </a:pPr>
            <a:r>
              <a:rPr lang="en-US" dirty="0">
                <a:latin typeface="Arial Narrow" panose="020B0606020202030204" pitchFamily="34" charset="0"/>
              </a:rPr>
              <a:t>Collects data </a:t>
            </a:r>
          </a:p>
          <a:p>
            <a:pPr lvl="1">
              <a:buFont typeface="Arial" panose="020B0604020202020204" pitchFamily="34" charset="0"/>
              <a:buChar char="•"/>
            </a:pPr>
            <a:r>
              <a:rPr lang="en-US" dirty="0">
                <a:latin typeface="Arial Narrow" panose="020B0606020202030204" pitchFamily="34" charset="0"/>
              </a:rPr>
              <a:t>What </a:t>
            </a:r>
          </a:p>
          <a:p>
            <a:pPr lvl="1">
              <a:buFont typeface="Arial" panose="020B0604020202020204" pitchFamily="34" charset="0"/>
              <a:buChar char="•"/>
            </a:pPr>
            <a:r>
              <a:rPr lang="en-US" dirty="0">
                <a:latin typeface="Arial Narrow" panose="020B0606020202030204" pitchFamily="34" charset="0"/>
              </a:rPr>
              <a:t>When </a:t>
            </a:r>
          </a:p>
          <a:p>
            <a:pPr lvl="1">
              <a:buFont typeface="Arial" panose="020B0604020202020204" pitchFamily="34" charset="0"/>
              <a:buChar char="•"/>
            </a:pPr>
            <a:r>
              <a:rPr lang="en-US" dirty="0">
                <a:latin typeface="Arial Narrow" panose="020B0606020202030204" pitchFamily="34" charset="0"/>
              </a:rPr>
              <a:t>Where </a:t>
            </a:r>
          </a:p>
          <a:p>
            <a:pPr marL="457200" lvl="1" indent="0">
              <a:buNone/>
            </a:pPr>
            <a:endParaRPr lang="en-US" dirty="0">
              <a:latin typeface="Arial Narrow" panose="020B0606020202030204" pitchFamily="34" charset="0"/>
            </a:endParaRPr>
          </a:p>
          <a:p>
            <a:pPr marL="0" indent="0">
              <a:buNone/>
            </a:pPr>
            <a:r>
              <a:rPr lang="en-US" dirty="0">
                <a:latin typeface="Arial Narrow" panose="020B0606020202030204" pitchFamily="34" charset="0"/>
              </a:rPr>
              <a:t> </a:t>
            </a:r>
          </a:p>
          <a:p>
            <a:pPr lvl="1"/>
            <a:endParaRPr lang="en-US" dirty="0">
              <a:latin typeface="Arial Narrow" panose="020B0606020202030204" pitchFamily="34" charset="0"/>
            </a:endParaRPr>
          </a:p>
          <a:p>
            <a:pPr marL="457200" lvl="1" indent="0">
              <a:buNone/>
            </a:pPr>
            <a:endParaRPr lang="en-US" dirty="0">
              <a:latin typeface="Arial Narrow" panose="020B0606020202030204" pitchFamily="34" charset="0"/>
            </a:endParaRPr>
          </a:p>
          <a:p>
            <a:pPr lvl="1"/>
            <a:endParaRPr lang="en-US" dirty="0">
              <a:latin typeface="Arial Narrow" panose="020B0606020202030204" pitchFamily="34" charset="0"/>
            </a:endParaRPr>
          </a:p>
          <a:p>
            <a:pPr lvl="1">
              <a:buFont typeface="Wingdings" panose="05000000000000000000" pitchFamily="2" charset="2"/>
              <a:buChar char="v"/>
            </a:pPr>
            <a:r>
              <a:rPr lang="en-US" dirty="0">
                <a:latin typeface="Arial Narrow" panose="020B0606020202030204" pitchFamily="34" charset="0"/>
              </a:rPr>
              <a:t>Outputs Data </a:t>
            </a:r>
          </a:p>
          <a:p>
            <a:pPr lvl="1">
              <a:buFont typeface="Arial" panose="020B0604020202020204" pitchFamily="34" charset="0"/>
              <a:buChar char="•"/>
            </a:pPr>
            <a:r>
              <a:rPr lang="en-US" dirty="0">
                <a:latin typeface="Arial Narrow" panose="020B0606020202030204" pitchFamily="34" charset="0"/>
              </a:rPr>
              <a:t>Images </a:t>
            </a:r>
          </a:p>
          <a:p>
            <a:pPr lvl="1">
              <a:buFont typeface="Arial" panose="020B0604020202020204" pitchFamily="34" charset="0"/>
              <a:buChar char="•"/>
            </a:pPr>
            <a:r>
              <a:rPr lang="en-US" dirty="0">
                <a:latin typeface="Arial Narrow" panose="020B0606020202030204" pitchFamily="34" charset="0"/>
              </a:rPr>
              <a:t>Documents </a:t>
            </a:r>
          </a:p>
          <a:p>
            <a:pPr lvl="1">
              <a:buFont typeface="Arial" panose="020B0604020202020204" pitchFamily="34" charset="0"/>
              <a:buChar char="•"/>
            </a:pPr>
            <a:r>
              <a:rPr lang="en-US" dirty="0">
                <a:latin typeface="Arial Narrow" panose="020B0606020202030204" pitchFamily="34" charset="0"/>
              </a:rPr>
              <a:t>Reports </a:t>
            </a:r>
          </a:p>
          <a:p>
            <a:pPr lvl="1">
              <a:buFont typeface="Arial" panose="020B0604020202020204" pitchFamily="34" charset="0"/>
              <a:buChar char="•"/>
            </a:pPr>
            <a:r>
              <a:rPr lang="en-US" dirty="0">
                <a:latin typeface="Arial Narrow" panose="020B0606020202030204" pitchFamily="34" charset="0"/>
              </a:rPr>
              <a:t>Charts</a:t>
            </a:r>
          </a:p>
          <a:p>
            <a:pPr lvl="1">
              <a:buFont typeface="Arial" panose="020B0604020202020204" pitchFamily="34" charset="0"/>
              <a:buChar char="•"/>
            </a:pPr>
            <a:r>
              <a:rPr lang="en-US" dirty="0">
                <a:latin typeface="Arial Narrow" panose="020B0606020202030204" pitchFamily="34" charset="0"/>
              </a:rPr>
              <a:t>Maps</a:t>
            </a:r>
          </a:p>
        </p:txBody>
      </p:sp>
    </p:spTree>
    <p:extLst>
      <p:ext uri="{BB962C8B-B14F-4D97-AF65-F5344CB8AC3E}">
        <p14:creationId xmlns:p14="http://schemas.microsoft.com/office/powerpoint/2010/main" val="397003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Key Benefits of DHIS 2 </a:t>
            </a:r>
          </a:p>
        </p:txBody>
      </p:sp>
      <p:sp>
        <p:nvSpPr>
          <p:cNvPr id="3" name="Content Placeholder 2"/>
          <p:cNvSpPr>
            <a:spLocks noGrp="1"/>
          </p:cNvSpPr>
          <p:nvPr>
            <p:ph idx="1"/>
          </p:nvPr>
        </p:nvSpPr>
        <p:spPr/>
        <p:txBody>
          <a:bodyPr>
            <a:normAutofit fontScale="85000" lnSpcReduction="20000"/>
          </a:bodyPr>
          <a:lstStyle/>
          <a:p>
            <a:pPr algn="just"/>
            <a:r>
              <a:rPr lang="en-US" dirty="0">
                <a:latin typeface="Arial Narrow" panose="020B0606020202030204" pitchFamily="34" charset="0"/>
              </a:rPr>
              <a:t>Robust data entry: user-friendly form fields &amp; capture data on:</a:t>
            </a:r>
          </a:p>
          <a:p>
            <a:pPr lvl="1" algn="just"/>
            <a:r>
              <a:rPr lang="en-US" i="1" dirty="0">
                <a:latin typeface="Arial Narrow" panose="020B0606020202030204" pitchFamily="34" charset="0"/>
              </a:rPr>
              <a:t>Smartphones (e.g., Android, iPhone) </a:t>
            </a:r>
          </a:p>
          <a:p>
            <a:pPr lvl="1" algn="just"/>
            <a:r>
              <a:rPr lang="en-US" i="1" dirty="0">
                <a:latin typeface="Arial Narrow" panose="020B0606020202030204" pitchFamily="34" charset="0"/>
              </a:rPr>
              <a:t>Tablets </a:t>
            </a:r>
          </a:p>
          <a:p>
            <a:pPr lvl="1" algn="just"/>
            <a:r>
              <a:rPr lang="en-US" i="1" dirty="0">
                <a:latin typeface="Arial Narrow" panose="020B0606020202030204" pitchFamily="34" charset="0"/>
              </a:rPr>
              <a:t>PCs </a:t>
            </a:r>
          </a:p>
          <a:p>
            <a:pPr lvl="1" algn="just"/>
            <a:endParaRPr lang="en-US" dirty="0">
              <a:latin typeface="Arial Narrow" panose="020B0606020202030204" pitchFamily="34" charset="0"/>
            </a:endParaRPr>
          </a:p>
          <a:p>
            <a:pPr algn="just"/>
            <a:r>
              <a:rPr lang="en-US" dirty="0">
                <a:latin typeface="Arial Narrow" panose="020B0606020202030204" pitchFamily="34" charset="0"/>
              </a:rPr>
              <a:t>Real-Time Data Visualization: DHIS2 automatically aggregates data through the geographic hierarchy</a:t>
            </a:r>
          </a:p>
          <a:p>
            <a:pPr lvl="1" algn="just"/>
            <a:r>
              <a:rPr lang="en-US" i="1" dirty="0">
                <a:latin typeface="Arial Narrow" panose="020B0606020202030204" pitchFamily="34" charset="0"/>
              </a:rPr>
              <a:t>Facility/Site Data → District Data → Zonal Data → National Data </a:t>
            </a:r>
          </a:p>
          <a:p>
            <a:pPr lvl="1" algn="just"/>
            <a:r>
              <a:rPr lang="en-US" i="1" dirty="0">
                <a:latin typeface="Arial Narrow" panose="020B0606020202030204" pitchFamily="34" charset="0"/>
              </a:rPr>
              <a:t>GIS/Mapping functionality </a:t>
            </a:r>
          </a:p>
          <a:p>
            <a:pPr lvl="1" algn="just"/>
            <a:r>
              <a:rPr lang="en-US" i="1" dirty="0">
                <a:latin typeface="Arial Narrow" panose="020B0606020202030204" pitchFamily="34" charset="0"/>
              </a:rPr>
              <a:t>Fully-automated, custom reports </a:t>
            </a:r>
          </a:p>
          <a:p>
            <a:pPr lvl="1" algn="just"/>
            <a:r>
              <a:rPr lang="en-US" i="1" dirty="0">
                <a:latin typeface="Arial Narrow" panose="020B0606020202030204" pitchFamily="34" charset="0"/>
              </a:rPr>
              <a:t>Charts and pivot tables </a:t>
            </a:r>
          </a:p>
        </p:txBody>
      </p:sp>
    </p:spTree>
    <p:extLst>
      <p:ext uri="{BB962C8B-B14F-4D97-AF65-F5344CB8AC3E}">
        <p14:creationId xmlns:p14="http://schemas.microsoft.com/office/powerpoint/2010/main" val="329994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Narrow" pitchFamily="34" charset="0"/>
              </a:rPr>
              <a:t>Basic Terminologies in DHIS 2</a:t>
            </a:r>
          </a:p>
        </p:txBody>
      </p:sp>
      <p:sp>
        <p:nvSpPr>
          <p:cNvPr id="3" name="Content Placeholder 2"/>
          <p:cNvSpPr>
            <a:spLocks noGrp="1"/>
          </p:cNvSpPr>
          <p:nvPr>
            <p:ph idx="1"/>
          </p:nvPr>
        </p:nvSpPr>
        <p:spPr/>
        <p:txBody>
          <a:bodyPr>
            <a:normAutofit fontScale="85000" lnSpcReduction="20000"/>
          </a:bodyPr>
          <a:lstStyle/>
          <a:p>
            <a:pPr marL="514350" indent="-514350" algn="just">
              <a:buFont typeface="+mj-lt"/>
              <a:buAutoNum type="arabicPeriod"/>
            </a:pPr>
            <a:r>
              <a:rPr lang="en-GB" sz="2800" u="sng" dirty="0">
                <a:latin typeface="Arial Narrow" pitchFamily="34" charset="0"/>
              </a:rPr>
              <a:t>Organisation Unit</a:t>
            </a:r>
            <a:r>
              <a:rPr lang="en-GB" sz="2800" dirty="0">
                <a:latin typeface="Arial Narrow" pitchFamily="34" charset="0"/>
              </a:rPr>
              <a:t>: The entity or grouping of entities delivering health services. Malawi DHIS 2 entities are in 4 levels: National, Zone, District, Facility.</a:t>
            </a:r>
          </a:p>
          <a:p>
            <a:pPr marL="514350" indent="-514350" algn="just">
              <a:buFont typeface="+mj-lt"/>
              <a:buAutoNum type="arabicPeriod"/>
            </a:pPr>
            <a:endParaRPr lang="en-GB" sz="2800" u="sng" dirty="0">
              <a:latin typeface="Arial Narrow" pitchFamily="34" charset="0"/>
            </a:endParaRPr>
          </a:p>
          <a:p>
            <a:pPr marL="514350" indent="-514350" algn="just">
              <a:buFont typeface="+mj-lt"/>
              <a:buAutoNum type="arabicPeriod"/>
            </a:pPr>
            <a:r>
              <a:rPr lang="en-GB" sz="2800" u="sng" dirty="0">
                <a:latin typeface="Arial Narrow" pitchFamily="34" charset="0"/>
              </a:rPr>
              <a:t>Data element</a:t>
            </a:r>
            <a:r>
              <a:rPr lang="en-GB" sz="2800" dirty="0">
                <a:latin typeface="Arial Narrow" pitchFamily="34" charset="0"/>
              </a:rPr>
              <a:t>: The smallest unit of data collection. Explains </a:t>
            </a:r>
            <a:r>
              <a:rPr lang="en-GB" sz="2800" i="1" dirty="0">
                <a:latin typeface="Arial Narrow" pitchFamily="34" charset="0"/>
              </a:rPr>
              <a:t>what we collect and analyze. </a:t>
            </a:r>
          </a:p>
          <a:p>
            <a:pPr marL="514350" indent="-514350" algn="just">
              <a:buFont typeface="+mj-lt"/>
              <a:buAutoNum type="arabicPeriod"/>
            </a:pPr>
            <a:endParaRPr lang="en-GB" sz="2800" i="1" u="sng" dirty="0">
              <a:latin typeface="Arial Narrow" pitchFamily="34" charset="0"/>
            </a:endParaRPr>
          </a:p>
          <a:p>
            <a:pPr marL="514350" indent="-514350" algn="just">
              <a:buFont typeface="+mj-lt"/>
              <a:buAutoNum type="arabicPeriod"/>
            </a:pPr>
            <a:r>
              <a:rPr lang="en-GB" sz="2800" u="sng" dirty="0">
                <a:latin typeface="Arial Narrow" pitchFamily="34" charset="0"/>
              </a:rPr>
              <a:t>Data Set</a:t>
            </a:r>
            <a:r>
              <a:rPr lang="en-GB" sz="2800" dirty="0">
                <a:latin typeface="Arial Narrow" pitchFamily="34" charset="0"/>
              </a:rPr>
              <a:t>: A grouping of related data element </a:t>
            </a:r>
            <a:r>
              <a:rPr lang="en-GB" sz="2800" dirty="0" err="1">
                <a:latin typeface="Arial Narrow" pitchFamily="34" charset="0"/>
              </a:rPr>
              <a:t>desribing</a:t>
            </a:r>
            <a:r>
              <a:rPr lang="en-GB" sz="2800" dirty="0">
                <a:latin typeface="Arial Narrow" pitchFamily="34" charset="0"/>
              </a:rPr>
              <a:t> a particular area of data collection e.g. Malaria data set which collects all data required for Malaria. Data sets are as good as forms in DHIS 2</a:t>
            </a:r>
          </a:p>
          <a:p>
            <a:pPr marL="514350" indent="-514350" algn="just">
              <a:buFont typeface="+mj-lt"/>
              <a:buAutoNum type="arabicPeriod"/>
            </a:pPr>
            <a:endParaRPr lang="en-GB" sz="2800" u="sng" dirty="0">
              <a:latin typeface="Arial Narrow" pitchFamily="34" charset="0"/>
            </a:endParaRPr>
          </a:p>
          <a:p>
            <a:pPr marL="514350" indent="-514350" algn="just">
              <a:buFont typeface="+mj-lt"/>
              <a:buAutoNum type="arabicPeriod"/>
            </a:pPr>
            <a:r>
              <a:rPr lang="en-GB" sz="2800" u="sng" dirty="0">
                <a:latin typeface="Arial Narrow" pitchFamily="34" charset="0"/>
              </a:rPr>
              <a:t>Period</a:t>
            </a:r>
            <a:r>
              <a:rPr lang="en-GB" sz="2800" dirty="0">
                <a:latin typeface="Arial Narrow" pitchFamily="34" charset="0"/>
              </a:rPr>
              <a:t>: Describes frequency of reporting e.g. monthly, quarterly an time of interest.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fontScale="90000"/>
          </a:bodyPr>
          <a:lstStyle/>
          <a:p>
            <a:r>
              <a:rPr lang="en-GB" dirty="0">
                <a:latin typeface="Arial Narrow" pitchFamily="34" charset="0"/>
              </a:rPr>
              <a:t>LOGGING INTO DHIS 2</a:t>
            </a:r>
            <a:br>
              <a:rPr lang="en-GB" dirty="0">
                <a:latin typeface="Arial Narrow" pitchFamily="34" charset="0"/>
              </a:rPr>
            </a:br>
            <a:r>
              <a:rPr lang="en-GB" sz="3200" b="1" u="sng" dirty="0">
                <a:latin typeface="Arial Narrow" pitchFamily="34" charset="0"/>
              </a:rPr>
              <a:t>https://dhis2.health.gov.mw</a:t>
            </a:r>
            <a:endParaRPr lang="en-GB" b="1" u="sng" dirty="0">
              <a:latin typeface="Arial Narrow" pitchFamily="34" charset="0"/>
            </a:endParaRPr>
          </a:p>
        </p:txBody>
      </p:sp>
      <p:pic>
        <p:nvPicPr>
          <p:cNvPr id="6146" name="Picture 2" descr="C:\Users\Health Education\Desktop\CBMNH DHIS 2 Training\link.png"/>
          <p:cNvPicPr>
            <a:picLocks noGrp="1" noChangeAspect="1" noChangeArrowheads="1"/>
          </p:cNvPicPr>
          <p:nvPr>
            <p:ph idx="1"/>
          </p:nvPr>
        </p:nvPicPr>
        <p:blipFill>
          <a:blip r:embed="rId2" cstate="print"/>
          <a:srcRect/>
          <a:stretch>
            <a:fillRect/>
          </a:stretch>
        </p:blipFill>
        <p:spPr bwMode="auto">
          <a:xfrm>
            <a:off x="179512" y="1455772"/>
            <a:ext cx="8784976" cy="52135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DHIS2.pn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1143000"/>
          </a:xfrm>
        </p:spPr>
        <p:txBody>
          <a:bodyPr/>
          <a:lstStyle/>
          <a:p>
            <a:r>
              <a:rPr lang="en-GB" dirty="0">
                <a:latin typeface="Arial Narrow" pitchFamily="34" charset="0"/>
              </a:rPr>
              <a:t>DATA ENTRY</a:t>
            </a:r>
          </a:p>
        </p:txBody>
      </p:sp>
      <p:sp>
        <p:nvSpPr>
          <p:cNvPr id="3" name="Content Placeholder 2"/>
          <p:cNvSpPr>
            <a:spLocks noGrp="1"/>
          </p:cNvSpPr>
          <p:nvPr>
            <p:ph idx="1"/>
          </p:nvPr>
        </p:nvSpPr>
        <p:spPr>
          <a:xfrm>
            <a:off x="214282" y="1214422"/>
            <a:ext cx="8715436" cy="5357850"/>
          </a:xfrm>
        </p:spPr>
        <p:txBody>
          <a:bodyPr>
            <a:normAutofit fontScale="77500" lnSpcReduction="20000"/>
          </a:bodyPr>
          <a:lstStyle/>
          <a:p>
            <a:r>
              <a:rPr lang="en-GB" dirty="0">
                <a:latin typeface="Arial Narrow" pitchFamily="34" charset="0"/>
              </a:rPr>
              <a:t>To open the data entry window click on the </a:t>
            </a:r>
            <a:r>
              <a:rPr lang="en-GB" b="1" dirty="0">
                <a:latin typeface="Arial Narrow" pitchFamily="34" charset="0"/>
              </a:rPr>
              <a:t>Apps</a:t>
            </a:r>
            <a:r>
              <a:rPr lang="en-GB" dirty="0">
                <a:latin typeface="Arial Narrow" pitchFamily="34" charset="0"/>
              </a:rPr>
              <a:t> tab. </a:t>
            </a:r>
          </a:p>
          <a:p>
            <a:r>
              <a:rPr lang="en-GB" dirty="0">
                <a:latin typeface="Arial Narrow" pitchFamily="34" charset="0"/>
              </a:rPr>
              <a:t>A drop down menu will appear listing the services provided by DHIS 2. </a:t>
            </a:r>
          </a:p>
          <a:p>
            <a:r>
              <a:rPr lang="en-GB" dirty="0">
                <a:latin typeface="Arial Narrow" pitchFamily="34" charset="0"/>
              </a:rPr>
              <a:t>Click on the Data Entry option. The data entry module is where data is manually registered in the DHIS 2 database. </a:t>
            </a:r>
          </a:p>
          <a:p>
            <a:r>
              <a:rPr lang="en-GB" dirty="0">
                <a:latin typeface="Arial Narrow" pitchFamily="34" charset="0"/>
              </a:rPr>
              <a:t>Data is registered for an </a:t>
            </a:r>
            <a:r>
              <a:rPr lang="en-GB" i="1" u="sng" dirty="0">
                <a:latin typeface="Arial Narrow" pitchFamily="34" charset="0"/>
              </a:rPr>
              <a:t>organisation unit</a:t>
            </a:r>
            <a:r>
              <a:rPr lang="en-GB" dirty="0">
                <a:latin typeface="Arial Narrow" pitchFamily="34" charset="0"/>
              </a:rPr>
              <a:t>, </a:t>
            </a:r>
            <a:r>
              <a:rPr lang="en-GB" i="1" u="sng" dirty="0">
                <a:latin typeface="Arial Narrow" pitchFamily="34" charset="0"/>
              </a:rPr>
              <a:t>a period</a:t>
            </a:r>
            <a:r>
              <a:rPr lang="en-GB" dirty="0">
                <a:latin typeface="Arial Narrow" pitchFamily="34" charset="0"/>
              </a:rPr>
              <a:t>, and </a:t>
            </a:r>
            <a:r>
              <a:rPr lang="en-GB" i="1" u="sng" dirty="0">
                <a:latin typeface="Arial Narrow" pitchFamily="34" charset="0"/>
              </a:rPr>
              <a:t>data set </a:t>
            </a:r>
            <a:r>
              <a:rPr lang="en-GB" dirty="0">
                <a:latin typeface="Arial Narrow" pitchFamily="34" charset="0"/>
              </a:rPr>
              <a:t>(a set of data elements) at a time. </a:t>
            </a:r>
          </a:p>
          <a:p>
            <a:r>
              <a:rPr lang="en-GB" dirty="0">
                <a:latin typeface="Arial Narrow" pitchFamily="34" charset="0"/>
              </a:rPr>
              <a:t>A data set often corresponds to a paper-based data collection tool / form.</a:t>
            </a:r>
          </a:p>
          <a:p>
            <a:r>
              <a:rPr lang="en-GB" dirty="0">
                <a:latin typeface="Arial Narrow" pitchFamily="34" charset="0"/>
              </a:rPr>
              <a:t>To start entering data the first step is to open the correct form by following these steps:</a:t>
            </a:r>
          </a:p>
          <a:p>
            <a:pPr lvl="1" algn="just">
              <a:buFont typeface="Wingdings" panose="05000000000000000000" pitchFamily="2" charset="2"/>
              <a:buChar char="Ø"/>
            </a:pPr>
            <a:r>
              <a:rPr lang="en-GB" dirty="0">
                <a:latin typeface="Arial Narrow" pitchFamily="34" charset="0"/>
              </a:rPr>
              <a:t>Locate the </a:t>
            </a:r>
            <a:r>
              <a:rPr lang="en-GB" dirty="0" err="1">
                <a:latin typeface="Arial Narrow" pitchFamily="34" charset="0"/>
              </a:rPr>
              <a:t>orgunit</a:t>
            </a:r>
            <a:r>
              <a:rPr lang="en-GB" dirty="0">
                <a:latin typeface="Arial Narrow" pitchFamily="34" charset="0"/>
              </a:rPr>
              <a:t> you want to enter data in tree menu to the left. Expand and close branches by clicking on the +/- symbols</a:t>
            </a:r>
          </a:p>
          <a:p>
            <a:pPr lvl="1" algn="just">
              <a:buFont typeface="Wingdings" panose="05000000000000000000" pitchFamily="2" charset="2"/>
              <a:buChar char="Ø"/>
            </a:pPr>
            <a:r>
              <a:rPr lang="en-GB" dirty="0">
                <a:latin typeface="Arial Narrow" pitchFamily="34" charset="0"/>
              </a:rPr>
              <a:t>Select a data set from the dropdown list of data sets available to your selected </a:t>
            </a:r>
            <a:r>
              <a:rPr lang="en-GB" dirty="0" err="1">
                <a:latin typeface="Arial Narrow" pitchFamily="34" charset="0"/>
              </a:rPr>
              <a:t>orgunit</a:t>
            </a:r>
            <a:r>
              <a:rPr lang="en-GB" dirty="0">
                <a:latin typeface="Arial Narrow" pitchFamily="34" charset="0"/>
              </a:rPr>
              <a:t> </a:t>
            </a:r>
          </a:p>
          <a:p>
            <a:pPr lvl="1" algn="just">
              <a:buFont typeface="Wingdings" panose="05000000000000000000" pitchFamily="2" charset="2"/>
              <a:buChar char="Ø"/>
            </a:pPr>
            <a:r>
              <a:rPr lang="en-GB" dirty="0">
                <a:latin typeface="Arial Narrow" pitchFamily="34" charset="0"/>
              </a:rPr>
              <a:t>Select a period to register data for.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2060</TotalTime>
  <Words>1519</Words>
  <Application>Microsoft Office PowerPoint</Application>
  <PresentationFormat>On-screen Show (4:3)</PresentationFormat>
  <Paragraphs>126</Paragraphs>
  <Slides>33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Arial Narrow</vt:lpstr>
      <vt:lpstr>Calibri</vt:lpstr>
      <vt:lpstr>Calibri Light</vt:lpstr>
      <vt:lpstr>Open Sans</vt:lpstr>
      <vt:lpstr>Wingdings</vt:lpstr>
      <vt:lpstr>Office Theme</vt:lpstr>
      <vt:lpstr>2_Retrospect</vt:lpstr>
      <vt:lpstr>PowerPoint Presentation</vt:lpstr>
      <vt:lpstr>What Is DHIS2? </vt:lpstr>
      <vt:lpstr>Data Flow: DHIS2 Mobile, DHIS2</vt:lpstr>
      <vt:lpstr>What does DHIS2 do? </vt:lpstr>
      <vt:lpstr>Key Benefits of DHIS 2 </vt:lpstr>
      <vt:lpstr>Basic Terminologies in DHIS 2</vt:lpstr>
      <vt:lpstr>LOGGING INTO DHIS 2 https://dhis2.health.gov.mw</vt:lpstr>
      <vt:lpstr>PowerPoint Presentation</vt:lpstr>
      <vt:lpstr>DATA ENTRY</vt:lpstr>
      <vt:lpstr>PowerPoint Presentation</vt:lpstr>
      <vt:lpstr>PowerPoint Presentation</vt:lpstr>
      <vt:lpstr>PowerPoint Presentation</vt:lpstr>
      <vt:lpstr>     DATA ANALYSIS IN DHIS2    </vt:lpstr>
      <vt:lpstr>Reporting Rates</vt:lpstr>
      <vt:lpstr>PowerPoint Presentation</vt:lpstr>
      <vt:lpstr>PowerPoint Presentation</vt:lpstr>
      <vt:lpstr>PowerPoint Presentation</vt:lpstr>
      <vt:lpstr>Data Set Report</vt:lpstr>
      <vt:lpstr>PowerPoint Presentation</vt:lpstr>
      <vt:lpstr>PowerPoint Presentation</vt:lpstr>
      <vt:lpstr>PowerPoint Presentation</vt:lpstr>
      <vt:lpstr>Pivot Table Overview</vt:lpstr>
      <vt:lpstr>PowerPoint Presentation</vt:lpstr>
      <vt:lpstr>PowerPoint Presentation</vt:lpstr>
      <vt:lpstr>Downloading Data – Pivot Tables</vt:lpstr>
      <vt:lpstr>Saving Table as Favorite</vt:lpstr>
      <vt:lpstr>Data Visualizer</vt:lpstr>
      <vt:lpstr>PowerPoint Presentation</vt:lpstr>
      <vt:lpstr>PowerPoint Presentation</vt:lpstr>
      <vt:lpstr>Saving chart as favorite</vt:lpstr>
      <vt:lpstr>DHIS2 GIS </vt:lpstr>
      <vt:lpstr>DHIS2 GIS- How does it work</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TERMINOLOGIES IN DHIS 2</dc:title>
  <dc:creator>HMIS</dc:creator>
  <cp:lastModifiedBy>HP</cp:lastModifiedBy>
  <cp:revision>128</cp:revision>
  <dcterms:created xsi:type="dcterms:W3CDTF">2014-09-22T10:44:02Z</dcterms:created>
  <dcterms:modified xsi:type="dcterms:W3CDTF">2024-09-10T15:49:35Z</dcterms:modified>
</cp:coreProperties>
</file>