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6"/>
  </p:notesMasterIdLst>
  <p:sldIdLst>
    <p:sldId id="256" r:id="rId5"/>
    <p:sldId id="257" r:id="rId6"/>
    <p:sldId id="259" r:id="rId7"/>
    <p:sldId id="260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61" r:id="rId25"/>
  </p:sldIdLst>
  <p:sldSz cx="7556500" cy="5397500"/>
  <p:notesSz cx="6858000" cy="9144000"/>
  <p:embeddedFontLst>
    <p:embeddedFont>
      <p:font typeface="Arial Rounded MT Bold" panose="020F0704030504030204" pitchFamily="34" charset="0"/>
      <p:regular r:id="rId27"/>
    </p:embeddedFont>
    <p:embeddedFont>
      <p:font typeface="More Sugar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CFAF"/>
    <a:srgbClr val="563050"/>
    <a:srgbClr val="5C3656"/>
    <a:srgbClr val="CCC1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3B48EC-CD5D-4D6C-5F0B-0AFE0A8DA46D}" v="2" dt="2024-10-21T06:23:08.9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312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2EBED5-C0FD-435C-BBC5-45DB5A7428EE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68413" y="1143000"/>
            <a:ext cx="43211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740B5D-C10F-4065-BC2F-6E7D8D0C3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239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740B5D-C10F-4065-BC2F-6E7D8D0C3CE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285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svg"/><Relationship Id="rId7" Type="http://schemas.openxmlformats.org/officeDocument/2006/relationships/image" Target="../media/image70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svg"/><Relationship Id="rId4" Type="http://schemas.openxmlformats.org/officeDocument/2006/relationships/image" Target="../media/image67.png"/><Relationship Id="rId9" Type="http://schemas.openxmlformats.org/officeDocument/2006/relationships/image" Target="../media/image7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svg"/><Relationship Id="rId4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svg"/><Relationship Id="rId4" Type="http://schemas.openxmlformats.org/officeDocument/2006/relationships/image" Target="../media/image7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sv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svg"/><Relationship Id="rId4" Type="http://schemas.openxmlformats.org/officeDocument/2006/relationships/image" Target="../media/image8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sv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1964" y="323265"/>
            <a:ext cx="3390623" cy="4753469"/>
            <a:chOff x="0" y="0"/>
            <a:chExt cx="1780623" cy="24963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80623" cy="2496338"/>
            </a:xfrm>
            <a:custGeom>
              <a:avLst/>
              <a:gdLst/>
              <a:ahLst/>
              <a:cxnLst/>
              <a:rect l="l" t="t" r="r" b="b"/>
              <a:pathLst>
                <a:path w="1780623" h="2496338">
                  <a:moveTo>
                    <a:pt x="75350" y="0"/>
                  </a:moveTo>
                  <a:lnTo>
                    <a:pt x="1705273" y="0"/>
                  </a:lnTo>
                  <a:cubicBezTo>
                    <a:pt x="1725257" y="0"/>
                    <a:pt x="1744423" y="7939"/>
                    <a:pt x="1758554" y="22069"/>
                  </a:cubicBezTo>
                  <a:cubicBezTo>
                    <a:pt x="1772685" y="36200"/>
                    <a:pt x="1780623" y="55366"/>
                    <a:pt x="1780623" y="75350"/>
                  </a:cubicBezTo>
                  <a:lnTo>
                    <a:pt x="1780623" y="2420987"/>
                  </a:lnTo>
                  <a:cubicBezTo>
                    <a:pt x="1780623" y="2462602"/>
                    <a:pt x="1746888" y="2496338"/>
                    <a:pt x="1705273" y="2496338"/>
                  </a:cubicBezTo>
                  <a:lnTo>
                    <a:pt x="75350" y="2496338"/>
                  </a:lnTo>
                  <a:cubicBezTo>
                    <a:pt x="33735" y="2496338"/>
                    <a:pt x="0" y="2462602"/>
                    <a:pt x="0" y="2420987"/>
                  </a:cubicBezTo>
                  <a:lnTo>
                    <a:pt x="0" y="75350"/>
                  </a:lnTo>
                  <a:cubicBezTo>
                    <a:pt x="0" y="33735"/>
                    <a:pt x="33735" y="0"/>
                    <a:pt x="75350" y="0"/>
                  </a:cubicBezTo>
                  <a:close/>
                </a:path>
              </a:pathLst>
            </a:custGeom>
            <a:solidFill>
              <a:srgbClr val="03989E"/>
            </a:solidFill>
            <a:ln>
              <a:noFill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53990" y="323265"/>
            <a:ext cx="3390623" cy="4753469"/>
            <a:chOff x="0" y="0"/>
            <a:chExt cx="1780623" cy="24963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80623" cy="2496338"/>
            </a:xfrm>
            <a:custGeom>
              <a:avLst/>
              <a:gdLst/>
              <a:ahLst/>
              <a:cxnLst/>
              <a:rect l="l" t="t" r="r" b="b"/>
              <a:pathLst>
                <a:path w="1780623" h="2496338">
                  <a:moveTo>
                    <a:pt x="75350" y="0"/>
                  </a:moveTo>
                  <a:lnTo>
                    <a:pt x="1705273" y="0"/>
                  </a:lnTo>
                  <a:cubicBezTo>
                    <a:pt x="1725257" y="0"/>
                    <a:pt x="1744423" y="7939"/>
                    <a:pt x="1758554" y="22069"/>
                  </a:cubicBezTo>
                  <a:cubicBezTo>
                    <a:pt x="1772685" y="36200"/>
                    <a:pt x="1780623" y="55366"/>
                    <a:pt x="1780623" y="75350"/>
                  </a:cubicBezTo>
                  <a:lnTo>
                    <a:pt x="1780623" y="2420987"/>
                  </a:lnTo>
                  <a:cubicBezTo>
                    <a:pt x="1780623" y="2462602"/>
                    <a:pt x="1746888" y="2496338"/>
                    <a:pt x="1705273" y="2496338"/>
                  </a:cubicBezTo>
                  <a:lnTo>
                    <a:pt x="75350" y="2496338"/>
                  </a:lnTo>
                  <a:cubicBezTo>
                    <a:pt x="33735" y="2496338"/>
                    <a:pt x="0" y="2462602"/>
                    <a:pt x="0" y="2420987"/>
                  </a:cubicBezTo>
                  <a:lnTo>
                    <a:pt x="0" y="75350"/>
                  </a:lnTo>
                  <a:cubicBezTo>
                    <a:pt x="0" y="33735"/>
                    <a:pt x="33735" y="0"/>
                    <a:pt x="75350" y="0"/>
                  </a:cubicBezTo>
                  <a:close/>
                </a:path>
              </a:pathLst>
            </a:custGeom>
            <a:solidFill>
              <a:srgbClr val="03989E"/>
            </a:solidFill>
            <a:ln>
              <a:noFill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50994" y="517358"/>
            <a:ext cx="2954379" cy="3400223"/>
            <a:chOff x="0" y="0"/>
            <a:chExt cx="1551525" cy="178566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51525" cy="1785665"/>
            </a:xfrm>
            <a:custGeom>
              <a:avLst/>
              <a:gdLst/>
              <a:ahLst/>
              <a:cxnLst/>
              <a:rect l="l" t="t" r="r" b="b"/>
              <a:pathLst>
                <a:path w="1551525" h="1785665">
                  <a:moveTo>
                    <a:pt x="86476" y="0"/>
                  </a:moveTo>
                  <a:lnTo>
                    <a:pt x="1465049" y="0"/>
                  </a:lnTo>
                  <a:cubicBezTo>
                    <a:pt x="1487984" y="0"/>
                    <a:pt x="1509979" y="9111"/>
                    <a:pt x="1526197" y="25328"/>
                  </a:cubicBezTo>
                  <a:cubicBezTo>
                    <a:pt x="1542414" y="41546"/>
                    <a:pt x="1551525" y="63541"/>
                    <a:pt x="1551525" y="86476"/>
                  </a:cubicBezTo>
                  <a:lnTo>
                    <a:pt x="1551525" y="1699189"/>
                  </a:lnTo>
                  <a:cubicBezTo>
                    <a:pt x="1551525" y="1722124"/>
                    <a:pt x="1542414" y="1744120"/>
                    <a:pt x="1526197" y="1760337"/>
                  </a:cubicBezTo>
                  <a:cubicBezTo>
                    <a:pt x="1509979" y="1776554"/>
                    <a:pt x="1487984" y="1785665"/>
                    <a:pt x="1465049" y="1785665"/>
                  </a:cubicBezTo>
                  <a:lnTo>
                    <a:pt x="86476" y="1785665"/>
                  </a:lnTo>
                  <a:cubicBezTo>
                    <a:pt x="63541" y="1785665"/>
                    <a:pt x="41546" y="1776554"/>
                    <a:pt x="25328" y="1760337"/>
                  </a:cubicBezTo>
                  <a:cubicBezTo>
                    <a:pt x="9111" y="1744120"/>
                    <a:pt x="0" y="1722124"/>
                    <a:pt x="0" y="1699189"/>
                  </a:cubicBezTo>
                  <a:lnTo>
                    <a:pt x="0" y="86476"/>
                  </a:lnTo>
                  <a:cubicBezTo>
                    <a:pt x="0" y="63541"/>
                    <a:pt x="9111" y="41546"/>
                    <a:pt x="25328" y="25328"/>
                  </a:cubicBezTo>
                  <a:cubicBezTo>
                    <a:pt x="41546" y="9111"/>
                    <a:pt x="63541" y="0"/>
                    <a:pt x="86476" y="0"/>
                  </a:cubicBezTo>
                  <a:close/>
                </a:path>
              </a:pathLst>
            </a:custGeom>
            <a:solidFill>
              <a:srgbClr val="F3ADA3"/>
            </a:solidFill>
            <a:ln>
              <a:noFill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073019" y="517358"/>
            <a:ext cx="2954379" cy="3400223"/>
            <a:chOff x="0" y="0"/>
            <a:chExt cx="1551525" cy="178566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51525" cy="1785665"/>
            </a:xfrm>
            <a:custGeom>
              <a:avLst/>
              <a:gdLst/>
              <a:ahLst/>
              <a:cxnLst/>
              <a:rect l="l" t="t" r="r" b="b"/>
              <a:pathLst>
                <a:path w="1551525" h="1785665">
                  <a:moveTo>
                    <a:pt x="86476" y="0"/>
                  </a:moveTo>
                  <a:lnTo>
                    <a:pt x="1465049" y="0"/>
                  </a:lnTo>
                  <a:cubicBezTo>
                    <a:pt x="1487984" y="0"/>
                    <a:pt x="1509979" y="9111"/>
                    <a:pt x="1526197" y="25328"/>
                  </a:cubicBezTo>
                  <a:cubicBezTo>
                    <a:pt x="1542414" y="41546"/>
                    <a:pt x="1551525" y="63541"/>
                    <a:pt x="1551525" y="86476"/>
                  </a:cubicBezTo>
                  <a:lnTo>
                    <a:pt x="1551525" y="1699189"/>
                  </a:lnTo>
                  <a:cubicBezTo>
                    <a:pt x="1551525" y="1722124"/>
                    <a:pt x="1542414" y="1744120"/>
                    <a:pt x="1526197" y="1760337"/>
                  </a:cubicBezTo>
                  <a:cubicBezTo>
                    <a:pt x="1509979" y="1776554"/>
                    <a:pt x="1487984" y="1785665"/>
                    <a:pt x="1465049" y="1785665"/>
                  </a:cubicBezTo>
                  <a:lnTo>
                    <a:pt x="86476" y="1785665"/>
                  </a:lnTo>
                  <a:cubicBezTo>
                    <a:pt x="63541" y="1785665"/>
                    <a:pt x="41546" y="1776554"/>
                    <a:pt x="25328" y="1760337"/>
                  </a:cubicBezTo>
                  <a:cubicBezTo>
                    <a:pt x="9111" y="1744120"/>
                    <a:pt x="0" y="1722124"/>
                    <a:pt x="0" y="1699189"/>
                  </a:cubicBezTo>
                  <a:lnTo>
                    <a:pt x="0" y="86476"/>
                  </a:lnTo>
                  <a:cubicBezTo>
                    <a:pt x="0" y="63541"/>
                    <a:pt x="9111" y="41546"/>
                    <a:pt x="25328" y="25328"/>
                  </a:cubicBezTo>
                  <a:cubicBezTo>
                    <a:pt x="41546" y="9111"/>
                    <a:pt x="63541" y="0"/>
                    <a:pt x="86476" y="0"/>
                  </a:cubicBezTo>
                  <a:close/>
                </a:path>
              </a:pathLst>
            </a:custGeom>
            <a:solidFill>
              <a:srgbClr val="A3DEE1"/>
            </a:solidFill>
            <a:ln>
              <a:noFill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49179" y="565965"/>
            <a:ext cx="2956194" cy="330301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078602" y="623216"/>
            <a:ext cx="2941398" cy="3188507"/>
          </a:xfrm>
          <a:prstGeom prst="rect">
            <a:avLst/>
          </a:prstGeom>
        </p:spPr>
      </p:pic>
      <p:sp>
        <p:nvSpPr>
          <p:cNvPr id="16" name="TextBox 18">
            <a:extLst>
              <a:ext uri="{FF2B5EF4-FFF2-40B4-BE49-F238E27FC236}">
                <a16:creationId xmlns:a16="http://schemas.microsoft.com/office/drawing/2014/main" id="{5B5D07D6-F01A-BA6E-359B-D7B3DDC721B4}"/>
              </a:ext>
            </a:extLst>
          </p:cNvPr>
          <p:cNvSpPr txBox="1"/>
          <p:nvPr/>
        </p:nvSpPr>
        <p:spPr>
          <a:xfrm>
            <a:off x="553932" y="3912774"/>
            <a:ext cx="2954379" cy="1192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4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FAFCFC"/>
                </a:solidFill>
                <a:latin typeface="Calibri"/>
                <a:cs typeface="Calibri"/>
              </a:rPr>
              <a:t>KHÓ THỞ </a:t>
            </a:r>
          </a:p>
          <a:p>
            <a:pPr algn="ctr">
              <a:lnSpc>
                <a:spcPts val="3144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FAFCFC"/>
                </a:solidFill>
                <a:latin typeface="Calibri"/>
                <a:cs typeface="Calibri"/>
              </a:rPr>
              <a:t>SHORTNESS OF BREATH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3F2E06-AC0B-B0DB-9AD2-17FBD7D189A9}"/>
              </a:ext>
            </a:extLst>
          </p:cNvPr>
          <p:cNvSpPr txBox="1"/>
          <p:nvPr/>
        </p:nvSpPr>
        <p:spPr>
          <a:xfrm>
            <a:off x="4145429" y="4291583"/>
            <a:ext cx="2954379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4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FAFCFC"/>
                </a:solidFill>
                <a:latin typeface="Calibri"/>
                <a:cs typeface="Calibri"/>
              </a:rPr>
              <a:t>MẮT ĐỎ NGẦU</a:t>
            </a:r>
          </a:p>
          <a:p>
            <a:pPr algn="ctr">
              <a:lnSpc>
                <a:spcPts val="3144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FAFCFC"/>
                </a:solidFill>
                <a:latin typeface="Calibri"/>
                <a:cs typeface="Calibri"/>
              </a:rPr>
              <a:t>BLOODY EYE 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1964" y="323265"/>
            <a:ext cx="3390623" cy="4753469"/>
            <a:chOff x="0" y="0"/>
            <a:chExt cx="1780623" cy="24963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80623" cy="2496338"/>
            </a:xfrm>
            <a:custGeom>
              <a:avLst/>
              <a:gdLst/>
              <a:ahLst/>
              <a:cxnLst/>
              <a:rect l="l" t="t" r="r" b="b"/>
              <a:pathLst>
                <a:path w="1780623" h="2496338">
                  <a:moveTo>
                    <a:pt x="75350" y="0"/>
                  </a:moveTo>
                  <a:lnTo>
                    <a:pt x="1705273" y="0"/>
                  </a:lnTo>
                  <a:cubicBezTo>
                    <a:pt x="1725257" y="0"/>
                    <a:pt x="1744423" y="7939"/>
                    <a:pt x="1758554" y="22069"/>
                  </a:cubicBezTo>
                  <a:cubicBezTo>
                    <a:pt x="1772685" y="36200"/>
                    <a:pt x="1780623" y="55366"/>
                    <a:pt x="1780623" y="75350"/>
                  </a:cubicBezTo>
                  <a:lnTo>
                    <a:pt x="1780623" y="2420987"/>
                  </a:lnTo>
                  <a:cubicBezTo>
                    <a:pt x="1780623" y="2462602"/>
                    <a:pt x="1746888" y="2496338"/>
                    <a:pt x="1705273" y="2496338"/>
                  </a:cubicBezTo>
                  <a:lnTo>
                    <a:pt x="75350" y="2496338"/>
                  </a:lnTo>
                  <a:cubicBezTo>
                    <a:pt x="33735" y="2496338"/>
                    <a:pt x="0" y="2462602"/>
                    <a:pt x="0" y="2420987"/>
                  </a:cubicBezTo>
                  <a:lnTo>
                    <a:pt x="0" y="75350"/>
                  </a:lnTo>
                  <a:cubicBezTo>
                    <a:pt x="0" y="33735"/>
                    <a:pt x="33735" y="0"/>
                    <a:pt x="75350" y="0"/>
                  </a:cubicBezTo>
                  <a:close/>
                </a:path>
              </a:pathLst>
            </a:custGeom>
            <a:solidFill>
              <a:srgbClr val="03989E"/>
            </a:solidFill>
            <a:ln>
              <a:noFill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53990" y="323265"/>
            <a:ext cx="3390623" cy="4753469"/>
            <a:chOff x="0" y="0"/>
            <a:chExt cx="1780623" cy="24963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80623" cy="2496338"/>
            </a:xfrm>
            <a:custGeom>
              <a:avLst/>
              <a:gdLst/>
              <a:ahLst/>
              <a:cxnLst/>
              <a:rect l="l" t="t" r="r" b="b"/>
              <a:pathLst>
                <a:path w="1780623" h="2496338">
                  <a:moveTo>
                    <a:pt x="75350" y="0"/>
                  </a:moveTo>
                  <a:lnTo>
                    <a:pt x="1705273" y="0"/>
                  </a:lnTo>
                  <a:cubicBezTo>
                    <a:pt x="1725257" y="0"/>
                    <a:pt x="1744423" y="7939"/>
                    <a:pt x="1758554" y="22069"/>
                  </a:cubicBezTo>
                  <a:cubicBezTo>
                    <a:pt x="1772685" y="36200"/>
                    <a:pt x="1780623" y="55366"/>
                    <a:pt x="1780623" y="75350"/>
                  </a:cubicBezTo>
                  <a:lnTo>
                    <a:pt x="1780623" y="2420987"/>
                  </a:lnTo>
                  <a:cubicBezTo>
                    <a:pt x="1780623" y="2462602"/>
                    <a:pt x="1746888" y="2496338"/>
                    <a:pt x="1705273" y="2496338"/>
                  </a:cubicBezTo>
                  <a:lnTo>
                    <a:pt x="75350" y="2496338"/>
                  </a:lnTo>
                  <a:cubicBezTo>
                    <a:pt x="33735" y="2496338"/>
                    <a:pt x="0" y="2462602"/>
                    <a:pt x="0" y="2420987"/>
                  </a:cubicBezTo>
                  <a:lnTo>
                    <a:pt x="0" y="75350"/>
                  </a:lnTo>
                  <a:cubicBezTo>
                    <a:pt x="0" y="33735"/>
                    <a:pt x="33735" y="0"/>
                    <a:pt x="75350" y="0"/>
                  </a:cubicBezTo>
                  <a:close/>
                </a:path>
              </a:pathLst>
            </a:custGeom>
            <a:solidFill>
              <a:srgbClr val="03989E"/>
            </a:solidFill>
            <a:ln>
              <a:noFill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073019" y="517358"/>
            <a:ext cx="2954379" cy="3400223"/>
            <a:chOff x="0" y="0"/>
            <a:chExt cx="1551525" cy="178566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51525" cy="1785665"/>
            </a:xfrm>
            <a:custGeom>
              <a:avLst/>
              <a:gdLst/>
              <a:ahLst/>
              <a:cxnLst/>
              <a:rect l="l" t="t" r="r" b="b"/>
              <a:pathLst>
                <a:path w="1551525" h="1785665">
                  <a:moveTo>
                    <a:pt x="86476" y="0"/>
                  </a:moveTo>
                  <a:lnTo>
                    <a:pt x="1465049" y="0"/>
                  </a:lnTo>
                  <a:cubicBezTo>
                    <a:pt x="1487984" y="0"/>
                    <a:pt x="1509979" y="9111"/>
                    <a:pt x="1526197" y="25328"/>
                  </a:cubicBezTo>
                  <a:cubicBezTo>
                    <a:pt x="1542414" y="41546"/>
                    <a:pt x="1551525" y="63541"/>
                    <a:pt x="1551525" y="86476"/>
                  </a:cubicBezTo>
                  <a:lnTo>
                    <a:pt x="1551525" y="1699189"/>
                  </a:lnTo>
                  <a:cubicBezTo>
                    <a:pt x="1551525" y="1722124"/>
                    <a:pt x="1542414" y="1744120"/>
                    <a:pt x="1526197" y="1760337"/>
                  </a:cubicBezTo>
                  <a:cubicBezTo>
                    <a:pt x="1509979" y="1776554"/>
                    <a:pt x="1487984" y="1785665"/>
                    <a:pt x="1465049" y="1785665"/>
                  </a:cubicBezTo>
                  <a:lnTo>
                    <a:pt x="86476" y="1785665"/>
                  </a:lnTo>
                  <a:cubicBezTo>
                    <a:pt x="63541" y="1785665"/>
                    <a:pt x="41546" y="1776554"/>
                    <a:pt x="25328" y="1760337"/>
                  </a:cubicBezTo>
                  <a:cubicBezTo>
                    <a:pt x="9111" y="1744120"/>
                    <a:pt x="0" y="1722124"/>
                    <a:pt x="0" y="1699189"/>
                  </a:cubicBezTo>
                  <a:lnTo>
                    <a:pt x="0" y="86476"/>
                  </a:lnTo>
                  <a:cubicBezTo>
                    <a:pt x="0" y="63541"/>
                    <a:pt x="9111" y="41546"/>
                    <a:pt x="25328" y="25328"/>
                  </a:cubicBezTo>
                  <a:cubicBezTo>
                    <a:pt x="41546" y="9111"/>
                    <a:pt x="63541" y="0"/>
                    <a:pt x="86476" y="0"/>
                  </a:cubicBezTo>
                  <a:close/>
                </a:path>
              </a:pathLst>
            </a:custGeom>
            <a:solidFill>
              <a:srgbClr val="A5C3E7"/>
            </a:solidFill>
            <a:ln>
              <a:noFill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50994" y="612890"/>
            <a:ext cx="3004829" cy="335266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24616">
            <a:off x="2281397" y="457716"/>
            <a:ext cx="1280525" cy="108286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073019" y="1419099"/>
            <a:ext cx="2954379" cy="1927732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413680" y="4194544"/>
            <a:ext cx="3229006" cy="699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64"/>
              </a:lnSpc>
              <a:spcBef>
                <a:spcPct val="0"/>
              </a:spcBef>
            </a:pPr>
            <a:r>
              <a:rPr lang="en-US" sz="2775" b="1" dirty="0">
                <a:solidFill>
                  <a:srgbClr val="FAFCFC"/>
                </a:solidFill>
              </a:rPr>
              <a:t>ĐỔ MỒ HÔI VỀ ĐÊM</a:t>
            </a:r>
          </a:p>
          <a:p>
            <a:pPr marL="0" lvl="0" indent="0" algn="ctr">
              <a:lnSpc>
                <a:spcPts val="2664"/>
              </a:lnSpc>
              <a:spcBef>
                <a:spcPct val="0"/>
              </a:spcBef>
            </a:pPr>
            <a:r>
              <a:rPr lang="en-US" sz="2775" b="1" dirty="0">
                <a:solidFill>
                  <a:srgbClr val="FAFCFC"/>
                </a:solidFill>
              </a:rPr>
              <a:t>NIGHT SWEATS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935705" y="4194544"/>
            <a:ext cx="3229006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64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FAFCFC"/>
                </a:solidFill>
              </a:rPr>
              <a:t>TÊ BÌ LƯỠI</a:t>
            </a:r>
          </a:p>
          <a:p>
            <a:pPr marL="0" lvl="0" indent="0" algn="ctr">
              <a:lnSpc>
                <a:spcPts val="2664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FAFCFC"/>
                </a:solidFill>
              </a:rPr>
              <a:t>NUMBNESS OF TONGUE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1964" y="323265"/>
            <a:ext cx="3390623" cy="4753469"/>
            <a:chOff x="0" y="0"/>
            <a:chExt cx="1780623" cy="24963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80623" cy="2496338"/>
            </a:xfrm>
            <a:custGeom>
              <a:avLst/>
              <a:gdLst/>
              <a:ahLst/>
              <a:cxnLst/>
              <a:rect l="l" t="t" r="r" b="b"/>
              <a:pathLst>
                <a:path w="1780623" h="2496338">
                  <a:moveTo>
                    <a:pt x="75350" y="0"/>
                  </a:moveTo>
                  <a:lnTo>
                    <a:pt x="1705273" y="0"/>
                  </a:lnTo>
                  <a:cubicBezTo>
                    <a:pt x="1725257" y="0"/>
                    <a:pt x="1744423" y="7939"/>
                    <a:pt x="1758554" y="22069"/>
                  </a:cubicBezTo>
                  <a:cubicBezTo>
                    <a:pt x="1772685" y="36200"/>
                    <a:pt x="1780623" y="55366"/>
                    <a:pt x="1780623" y="75350"/>
                  </a:cubicBezTo>
                  <a:lnTo>
                    <a:pt x="1780623" y="2420987"/>
                  </a:lnTo>
                  <a:cubicBezTo>
                    <a:pt x="1780623" y="2462602"/>
                    <a:pt x="1746888" y="2496338"/>
                    <a:pt x="1705273" y="2496338"/>
                  </a:cubicBezTo>
                  <a:lnTo>
                    <a:pt x="75350" y="2496338"/>
                  </a:lnTo>
                  <a:cubicBezTo>
                    <a:pt x="33735" y="2496338"/>
                    <a:pt x="0" y="2462602"/>
                    <a:pt x="0" y="2420987"/>
                  </a:cubicBezTo>
                  <a:lnTo>
                    <a:pt x="0" y="75350"/>
                  </a:lnTo>
                  <a:cubicBezTo>
                    <a:pt x="0" y="33735"/>
                    <a:pt x="33735" y="0"/>
                    <a:pt x="75350" y="0"/>
                  </a:cubicBezTo>
                  <a:close/>
                </a:path>
              </a:pathLst>
            </a:custGeom>
            <a:solidFill>
              <a:srgbClr val="03989E"/>
            </a:solidFill>
            <a:ln>
              <a:noFill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53990" y="323265"/>
            <a:ext cx="3390623" cy="4753469"/>
            <a:chOff x="0" y="0"/>
            <a:chExt cx="1780623" cy="24963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80623" cy="2496338"/>
            </a:xfrm>
            <a:custGeom>
              <a:avLst/>
              <a:gdLst/>
              <a:ahLst/>
              <a:cxnLst/>
              <a:rect l="l" t="t" r="r" b="b"/>
              <a:pathLst>
                <a:path w="1780623" h="2496338">
                  <a:moveTo>
                    <a:pt x="75350" y="0"/>
                  </a:moveTo>
                  <a:lnTo>
                    <a:pt x="1705273" y="0"/>
                  </a:lnTo>
                  <a:cubicBezTo>
                    <a:pt x="1725257" y="0"/>
                    <a:pt x="1744423" y="7939"/>
                    <a:pt x="1758554" y="22069"/>
                  </a:cubicBezTo>
                  <a:cubicBezTo>
                    <a:pt x="1772685" y="36200"/>
                    <a:pt x="1780623" y="55366"/>
                    <a:pt x="1780623" y="75350"/>
                  </a:cubicBezTo>
                  <a:lnTo>
                    <a:pt x="1780623" y="2420987"/>
                  </a:lnTo>
                  <a:cubicBezTo>
                    <a:pt x="1780623" y="2462602"/>
                    <a:pt x="1746888" y="2496338"/>
                    <a:pt x="1705273" y="2496338"/>
                  </a:cubicBezTo>
                  <a:lnTo>
                    <a:pt x="75350" y="2496338"/>
                  </a:lnTo>
                  <a:cubicBezTo>
                    <a:pt x="33735" y="2496338"/>
                    <a:pt x="0" y="2462602"/>
                    <a:pt x="0" y="2420987"/>
                  </a:cubicBezTo>
                  <a:lnTo>
                    <a:pt x="0" y="75350"/>
                  </a:lnTo>
                  <a:cubicBezTo>
                    <a:pt x="0" y="33735"/>
                    <a:pt x="33735" y="0"/>
                    <a:pt x="75350" y="0"/>
                  </a:cubicBezTo>
                  <a:close/>
                </a:path>
              </a:pathLst>
            </a:custGeom>
            <a:solidFill>
              <a:srgbClr val="03989E"/>
            </a:solidFill>
            <a:ln>
              <a:noFill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50994" y="517358"/>
            <a:ext cx="2954379" cy="3400223"/>
            <a:chOff x="0" y="0"/>
            <a:chExt cx="1551525" cy="178566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51525" cy="1785665"/>
            </a:xfrm>
            <a:custGeom>
              <a:avLst/>
              <a:gdLst/>
              <a:ahLst/>
              <a:cxnLst/>
              <a:rect l="l" t="t" r="r" b="b"/>
              <a:pathLst>
                <a:path w="1551525" h="1785665">
                  <a:moveTo>
                    <a:pt x="86476" y="0"/>
                  </a:moveTo>
                  <a:lnTo>
                    <a:pt x="1465049" y="0"/>
                  </a:lnTo>
                  <a:cubicBezTo>
                    <a:pt x="1487984" y="0"/>
                    <a:pt x="1509979" y="9111"/>
                    <a:pt x="1526197" y="25328"/>
                  </a:cubicBezTo>
                  <a:cubicBezTo>
                    <a:pt x="1542414" y="41546"/>
                    <a:pt x="1551525" y="63541"/>
                    <a:pt x="1551525" y="86476"/>
                  </a:cubicBezTo>
                  <a:lnTo>
                    <a:pt x="1551525" y="1699189"/>
                  </a:lnTo>
                  <a:cubicBezTo>
                    <a:pt x="1551525" y="1722124"/>
                    <a:pt x="1542414" y="1744120"/>
                    <a:pt x="1526197" y="1760337"/>
                  </a:cubicBezTo>
                  <a:cubicBezTo>
                    <a:pt x="1509979" y="1776554"/>
                    <a:pt x="1487984" y="1785665"/>
                    <a:pt x="1465049" y="1785665"/>
                  </a:cubicBezTo>
                  <a:lnTo>
                    <a:pt x="86476" y="1785665"/>
                  </a:lnTo>
                  <a:cubicBezTo>
                    <a:pt x="63541" y="1785665"/>
                    <a:pt x="41546" y="1776554"/>
                    <a:pt x="25328" y="1760337"/>
                  </a:cubicBezTo>
                  <a:cubicBezTo>
                    <a:pt x="9111" y="1744120"/>
                    <a:pt x="0" y="1722124"/>
                    <a:pt x="0" y="1699189"/>
                  </a:cubicBezTo>
                  <a:lnTo>
                    <a:pt x="0" y="86476"/>
                  </a:lnTo>
                  <a:cubicBezTo>
                    <a:pt x="0" y="63541"/>
                    <a:pt x="9111" y="41546"/>
                    <a:pt x="25328" y="25328"/>
                  </a:cubicBezTo>
                  <a:cubicBezTo>
                    <a:pt x="41546" y="9111"/>
                    <a:pt x="63541" y="0"/>
                    <a:pt x="86476" y="0"/>
                  </a:cubicBezTo>
                  <a:close/>
                </a:path>
              </a:pathLst>
            </a:custGeom>
            <a:solidFill>
              <a:srgbClr val="F5F6BD"/>
            </a:solidFill>
            <a:ln>
              <a:noFill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073019" y="540000"/>
            <a:ext cx="2954379" cy="3287209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412772" y="3976984"/>
            <a:ext cx="3229006" cy="1134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184"/>
              </a:lnSpc>
              <a:spcBef>
                <a:spcPct val="0"/>
              </a:spcBef>
            </a:pPr>
            <a:r>
              <a:rPr lang="en-US" sz="2275" b="1" dirty="0">
                <a:solidFill>
                  <a:srgbClr val="FAFCFC"/>
                </a:solidFill>
              </a:rPr>
              <a:t>ĐAU Ở MỘT CHI (TAY/CHÂN)</a:t>
            </a:r>
          </a:p>
          <a:p>
            <a:pPr marL="0" lvl="0" indent="0" algn="ctr">
              <a:lnSpc>
                <a:spcPts val="2184"/>
              </a:lnSpc>
              <a:spcBef>
                <a:spcPct val="0"/>
              </a:spcBef>
            </a:pPr>
            <a:r>
              <a:rPr lang="en-US" sz="2275" b="1" dirty="0">
                <a:solidFill>
                  <a:srgbClr val="FAFCFC"/>
                </a:solidFill>
              </a:rPr>
              <a:t>PAIN IN ONE LIMB (HAND/FOOT)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934798" y="3976984"/>
            <a:ext cx="3229006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64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FAFCFC"/>
                </a:solidFill>
              </a:rPr>
              <a:t>DA XANH XAO, NHỢT NHẠT</a:t>
            </a:r>
          </a:p>
          <a:p>
            <a:pPr marL="0" lvl="0" indent="0" algn="ctr">
              <a:lnSpc>
                <a:spcPts val="2664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FAFCFC"/>
                </a:solidFill>
              </a:rPr>
              <a:t>PALE SKIN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61590" y="540000"/>
            <a:ext cx="2533186" cy="337758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1964" y="323265"/>
            <a:ext cx="3390623" cy="4753469"/>
            <a:chOff x="0" y="0"/>
            <a:chExt cx="1780623" cy="24963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80623" cy="2496338"/>
            </a:xfrm>
            <a:custGeom>
              <a:avLst/>
              <a:gdLst/>
              <a:ahLst/>
              <a:cxnLst/>
              <a:rect l="l" t="t" r="r" b="b"/>
              <a:pathLst>
                <a:path w="1780623" h="2496338">
                  <a:moveTo>
                    <a:pt x="75350" y="0"/>
                  </a:moveTo>
                  <a:lnTo>
                    <a:pt x="1705273" y="0"/>
                  </a:lnTo>
                  <a:cubicBezTo>
                    <a:pt x="1725257" y="0"/>
                    <a:pt x="1744423" y="7939"/>
                    <a:pt x="1758554" y="22069"/>
                  </a:cubicBezTo>
                  <a:cubicBezTo>
                    <a:pt x="1772685" y="36200"/>
                    <a:pt x="1780623" y="55366"/>
                    <a:pt x="1780623" y="75350"/>
                  </a:cubicBezTo>
                  <a:lnTo>
                    <a:pt x="1780623" y="2420987"/>
                  </a:lnTo>
                  <a:cubicBezTo>
                    <a:pt x="1780623" y="2462602"/>
                    <a:pt x="1746888" y="2496338"/>
                    <a:pt x="1705273" y="2496338"/>
                  </a:cubicBezTo>
                  <a:lnTo>
                    <a:pt x="75350" y="2496338"/>
                  </a:lnTo>
                  <a:cubicBezTo>
                    <a:pt x="33735" y="2496338"/>
                    <a:pt x="0" y="2462602"/>
                    <a:pt x="0" y="2420987"/>
                  </a:cubicBezTo>
                  <a:lnTo>
                    <a:pt x="0" y="75350"/>
                  </a:lnTo>
                  <a:cubicBezTo>
                    <a:pt x="0" y="33735"/>
                    <a:pt x="33735" y="0"/>
                    <a:pt x="75350" y="0"/>
                  </a:cubicBezTo>
                  <a:close/>
                </a:path>
              </a:pathLst>
            </a:custGeom>
            <a:solidFill>
              <a:srgbClr val="03989E"/>
            </a:solidFill>
            <a:ln>
              <a:noFill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50994" y="517358"/>
            <a:ext cx="2954379" cy="3400223"/>
            <a:chOff x="0" y="0"/>
            <a:chExt cx="1551525" cy="178566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51525" cy="1785665"/>
            </a:xfrm>
            <a:custGeom>
              <a:avLst/>
              <a:gdLst/>
              <a:ahLst/>
              <a:cxnLst/>
              <a:rect l="l" t="t" r="r" b="b"/>
              <a:pathLst>
                <a:path w="1551525" h="1785665">
                  <a:moveTo>
                    <a:pt x="86476" y="0"/>
                  </a:moveTo>
                  <a:lnTo>
                    <a:pt x="1465049" y="0"/>
                  </a:lnTo>
                  <a:cubicBezTo>
                    <a:pt x="1487984" y="0"/>
                    <a:pt x="1509979" y="9111"/>
                    <a:pt x="1526197" y="25328"/>
                  </a:cubicBezTo>
                  <a:cubicBezTo>
                    <a:pt x="1542414" y="41546"/>
                    <a:pt x="1551525" y="63541"/>
                    <a:pt x="1551525" y="86476"/>
                  </a:cubicBezTo>
                  <a:lnTo>
                    <a:pt x="1551525" y="1699189"/>
                  </a:lnTo>
                  <a:cubicBezTo>
                    <a:pt x="1551525" y="1722124"/>
                    <a:pt x="1542414" y="1744120"/>
                    <a:pt x="1526197" y="1760337"/>
                  </a:cubicBezTo>
                  <a:cubicBezTo>
                    <a:pt x="1509979" y="1776554"/>
                    <a:pt x="1487984" y="1785665"/>
                    <a:pt x="1465049" y="1785665"/>
                  </a:cubicBezTo>
                  <a:lnTo>
                    <a:pt x="86476" y="1785665"/>
                  </a:lnTo>
                  <a:cubicBezTo>
                    <a:pt x="63541" y="1785665"/>
                    <a:pt x="41546" y="1776554"/>
                    <a:pt x="25328" y="1760337"/>
                  </a:cubicBezTo>
                  <a:cubicBezTo>
                    <a:pt x="9111" y="1744120"/>
                    <a:pt x="0" y="1722124"/>
                    <a:pt x="0" y="1699189"/>
                  </a:cubicBezTo>
                  <a:lnTo>
                    <a:pt x="0" y="86476"/>
                  </a:lnTo>
                  <a:cubicBezTo>
                    <a:pt x="0" y="63541"/>
                    <a:pt x="9111" y="41546"/>
                    <a:pt x="25328" y="25328"/>
                  </a:cubicBezTo>
                  <a:cubicBezTo>
                    <a:pt x="41546" y="9111"/>
                    <a:pt x="63541" y="0"/>
                    <a:pt x="86476" y="0"/>
                  </a:cubicBezTo>
                  <a:close/>
                </a:path>
              </a:pathLst>
            </a:custGeom>
            <a:solidFill>
              <a:srgbClr val="F5C98D"/>
            </a:solidFill>
            <a:ln>
              <a:noFill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412772" y="4286065"/>
            <a:ext cx="3229006" cy="579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088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FAFCFC"/>
                </a:solidFill>
              </a:rPr>
              <a:t>LIỆT MỀM</a:t>
            </a:r>
          </a:p>
          <a:p>
            <a:pPr marL="0" lvl="0" indent="0" algn="ctr">
              <a:lnSpc>
                <a:spcPts val="2088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FAFCFC"/>
                </a:solidFill>
              </a:rPr>
              <a:t>FLAT PARALYSIS</a:t>
            </a:r>
            <a:endParaRPr lang="en-US" sz="2175" b="1" dirty="0">
              <a:solidFill>
                <a:srgbClr val="FAFCFC"/>
              </a:solidFill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70468" y="601072"/>
            <a:ext cx="2913616" cy="3255437"/>
          </a:xfrm>
          <a:prstGeom prst="rect">
            <a:avLst/>
          </a:prstGeom>
        </p:spPr>
      </p:pic>
      <p:grpSp>
        <p:nvGrpSpPr>
          <p:cNvPr id="18" name="Group 2"/>
          <p:cNvGrpSpPr/>
          <p:nvPr/>
        </p:nvGrpSpPr>
        <p:grpSpPr>
          <a:xfrm>
            <a:off x="3887858" y="323265"/>
            <a:ext cx="3390623" cy="4753469"/>
            <a:chOff x="0" y="0"/>
            <a:chExt cx="1780623" cy="2496338"/>
          </a:xfrm>
        </p:grpSpPr>
        <p:sp>
          <p:nvSpPr>
            <p:cNvPr id="19" name="Freeform 3"/>
            <p:cNvSpPr/>
            <p:nvPr/>
          </p:nvSpPr>
          <p:spPr>
            <a:xfrm>
              <a:off x="0" y="0"/>
              <a:ext cx="1780623" cy="2496338"/>
            </a:xfrm>
            <a:custGeom>
              <a:avLst/>
              <a:gdLst/>
              <a:ahLst/>
              <a:cxnLst/>
              <a:rect l="l" t="t" r="r" b="b"/>
              <a:pathLst>
                <a:path w="1780623" h="2496338">
                  <a:moveTo>
                    <a:pt x="75350" y="0"/>
                  </a:moveTo>
                  <a:lnTo>
                    <a:pt x="1705273" y="0"/>
                  </a:lnTo>
                  <a:cubicBezTo>
                    <a:pt x="1725257" y="0"/>
                    <a:pt x="1744423" y="7939"/>
                    <a:pt x="1758554" y="22069"/>
                  </a:cubicBezTo>
                  <a:cubicBezTo>
                    <a:pt x="1772685" y="36200"/>
                    <a:pt x="1780623" y="55366"/>
                    <a:pt x="1780623" y="75350"/>
                  </a:cubicBezTo>
                  <a:lnTo>
                    <a:pt x="1780623" y="2420987"/>
                  </a:lnTo>
                  <a:cubicBezTo>
                    <a:pt x="1780623" y="2462602"/>
                    <a:pt x="1746888" y="2496338"/>
                    <a:pt x="1705273" y="2496338"/>
                  </a:cubicBezTo>
                  <a:lnTo>
                    <a:pt x="75350" y="2496338"/>
                  </a:lnTo>
                  <a:cubicBezTo>
                    <a:pt x="33735" y="2496338"/>
                    <a:pt x="0" y="2462602"/>
                    <a:pt x="0" y="2420987"/>
                  </a:cubicBezTo>
                  <a:lnTo>
                    <a:pt x="0" y="75350"/>
                  </a:lnTo>
                  <a:cubicBezTo>
                    <a:pt x="0" y="33735"/>
                    <a:pt x="33735" y="0"/>
                    <a:pt x="75350" y="0"/>
                  </a:cubicBezTo>
                  <a:close/>
                </a:path>
              </a:pathLst>
            </a:custGeom>
            <a:solidFill>
              <a:srgbClr val="03989E"/>
            </a:solidFill>
            <a:ln>
              <a:noFill/>
            </a:ln>
          </p:spPr>
        </p:sp>
        <p:sp>
          <p:nvSpPr>
            <p:cNvPr id="20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21" name="Group 8"/>
          <p:cNvGrpSpPr/>
          <p:nvPr/>
        </p:nvGrpSpPr>
        <p:grpSpPr>
          <a:xfrm>
            <a:off x="4106888" y="517358"/>
            <a:ext cx="2954379" cy="3400223"/>
            <a:chOff x="0" y="0"/>
            <a:chExt cx="1551525" cy="1785665"/>
          </a:xfrm>
        </p:grpSpPr>
        <p:sp>
          <p:nvSpPr>
            <p:cNvPr id="22" name="Freeform 9"/>
            <p:cNvSpPr/>
            <p:nvPr/>
          </p:nvSpPr>
          <p:spPr>
            <a:xfrm>
              <a:off x="0" y="0"/>
              <a:ext cx="1551525" cy="1785665"/>
            </a:xfrm>
            <a:custGeom>
              <a:avLst/>
              <a:gdLst/>
              <a:ahLst/>
              <a:cxnLst/>
              <a:rect l="l" t="t" r="r" b="b"/>
              <a:pathLst>
                <a:path w="1551525" h="1785665">
                  <a:moveTo>
                    <a:pt x="86476" y="0"/>
                  </a:moveTo>
                  <a:lnTo>
                    <a:pt x="1465049" y="0"/>
                  </a:lnTo>
                  <a:cubicBezTo>
                    <a:pt x="1487984" y="0"/>
                    <a:pt x="1509979" y="9111"/>
                    <a:pt x="1526197" y="25328"/>
                  </a:cubicBezTo>
                  <a:cubicBezTo>
                    <a:pt x="1542414" y="41546"/>
                    <a:pt x="1551525" y="63541"/>
                    <a:pt x="1551525" y="86476"/>
                  </a:cubicBezTo>
                  <a:lnTo>
                    <a:pt x="1551525" y="1699189"/>
                  </a:lnTo>
                  <a:cubicBezTo>
                    <a:pt x="1551525" y="1722124"/>
                    <a:pt x="1542414" y="1744120"/>
                    <a:pt x="1526197" y="1760337"/>
                  </a:cubicBezTo>
                  <a:cubicBezTo>
                    <a:pt x="1509979" y="1776554"/>
                    <a:pt x="1487984" y="1785665"/>
                    <a:pt x="1465049" y="1785665"/>
                  </a:cubicBezTo>
                  <a:lnTo>
                    <a:pt x="86476" y="1785665"/>
                  </a:lnTo>
                  <a:cubicBezTo>
                    <a:pt x="63541" y="1785665"/>
                    <a:pt x="41546" y="1776554"/>
                    <a:pt x="25328" y="1760337"/>
                  </a:cubicBezTo>
                  <a:cubicBezTo>
                    <a:pt x="9111" y="1744120"/>
                    <a:pt x="0" y="1722124"/>
                    <a:pt x="0" y="1699189"/>
                  </a:cubicBezTo>
                  <a:lnTo>
                    <a:pt x="0" y="86476"/>
                  </a:lnTo>
                  <a:cubicBezTo>
                    <a:pt x="0" y="63541"/>
                    <a:pt x="9111" y="41546"/>
                    <a:pt x="25328" y="25328"/>
                  </a:cubicBezTo>
                  <a:cubicBezTo>
                    <a:pt x="41546" y="9111"/>
                    <a:pt x="63541" y="0"/>
                    <a:pt x="86476" y="0"/>
                  </a:cubicBezTo>
                  <a:close/>
                </a:path>
              </a:pathLst>
            </a:custGeom>
            <a:solidFill>
              <a:srgbClr val="DAE1E1"/>
            </a:solidFill>
            <a:ln>
              <a:noFill/>
            </a:ln>
          </p:spPr>
        </p:sp>
        <p:sp>
          <p:nvSpPr>
            <p:cNvPr id="23" name="TextBox 10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pic>
        <p:nvPicPr>
          <p:cNvPr id="24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106888" y="1005126"/>
            <a:ext cx="2907786" cy="2787839"/>
          </a:xfrm>
          <a:prstGeom prst="rect">
            <a:avLst/>
          </a:prstGeom>
        </p:spPr>
      </p:pic>
      <p:pic>
        <p:nvPicPr>
          <p:cNvPr id="25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584077" y="1474615"/>
            <a:ext cx="340372" cy="253635"/>
          </a:xfrm>
          <a:prstGeom prst="rect">
            <a:avLst/>
          </a:prstGeom>
        </p:spPr>
      </p:pic>
      <p:pic>
        <p:nvPicPr>
          <p:cNvPr id="26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127154" y="1474615"/>
            <a:ext cx="340372" cy="253635"/>
          </a:xfrm>
          <a:prstGeom prst="rect">
            <a:avLst/>
          </a:prstGeom>
        </p:spPr>
      </p:pic>
      <p:sp>
        <p:nvSpPr>
          <p:cNvPr id="27" name="TextBox 18"/>
          <p:cNvSpPr txBox="1"/>
          <p:nvPr/>
        </p:nvSpPr>
        <p:spPr>
          <a:xfrm>
            <a:off x="4106888" y="4291583"/>
            <a:ext cx="2954379" cy="805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4"/>
              </a:lnSpc>
              <a:spcBef>
                <a:spcPct val="0"/>
              </a:spcBef>
            </a:pPr>
            <a:r>
              <a:rPr lang="en-US" sz="3250" b="1" dirty="0">
                <a:solidFill>
                  <a:srgbClr val="FAFCFC"/>
                </a:solidFill>
              </a:rPr>
              <a:t>HÔN MÊ</a:t>
            </a:r>
          </a:p>
          <a:p>
            <a:pPr algn="ctr">
              <a:lnSpc>
                <a:spcPts val="3144"/>
              </a:lnSpc>
              <a:spcBef>
                <a:spcPct val="0"/>
              </a:spcBef>
            </a:pPr>
            <a:r>
              <a:rPr lang="en-US" sz="3250" b="1" dirty="0">
                <a:solidFill>
                  <a:srgbClr val="FAFCFC"/>
                </a:solidFill>
              </a:rPr>
              <a:t>COMATOSE 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0788" y="322015"/>
            <a:ext cx="3390623" cy="4753469"/>
            <a:chOff x="0" y="0"/>
            <a:chExt cx="1780623" cy="24963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80623" cy="2496338"/>
            </a:xfrm>
            <a:custGeom>
              <a:avLst/>
              <a:gdLst/>
              <a:ahLst/>
              <a:cxnLst/>
              <a:rect l="l" t="t" r="r" b="b"/>
              <a:pathLst>
                <a:path w="1780623" h="2496338">
                  <a:moveTo>
                    <a:pt x="75350" y="0"/>
                  </a:moveTo>
                  <a:lnTo>
                    <a:pt x="1705273" y="0"/>
                  </a:lnTo>
                  <a:cubicBezTo>
                    <a:pt x="1725257" y="0"/>
                    <a:pt x="1744423" y="7939"/>
                    <a:pt x="1758554" y="22069"/>
                  </a:cubicBezTo>
                  <a:cubicBezTo>
                    <a:pt x="1772685" y="36200"/>
                    <a:pt x="1780623" y="55366"/>
                    <a:pt x="1780623" y="75350"/>
                  </a:cubicBezTo>
                  <a:lnTo>
                    <a:pt x="1780623" y="2420987"/>
                  </a:lnTo>
                  <a:cubicBezTo>
                    <a:pt x="1780623" y="2462602"/>
                    <a:pt x="1746888" y="2496338"/>
                    <a:pt x="1705273" y="2496338"/>
                  </a:cubicBezTo>
                  <a:lnTo>
                    <a:pt x="75350" y="2496338"/>
                  </a:lnTo>
                  <a:cubicBezTo>
                    <a:pt x="33735" y="2496338"/>
                    <a:pt x="0" y="2462602"/>
                    <a:pt x="0" y="2420987"/>
                  </a:cubicBezTo>
                  <a:lnTo>
                    <a:pt x="0" y="75350"/>
                  </a:lnTo>
                  <a:cubicBezTo>
                    <a:pt x="0" y="33735"/>
                    <a:pt x="33735" y="0"/>
                    <a:pt x="75350" y="0"/>
                  </a:cubicBezTo>
                  <a:close/>
                </a:path>
              </a:pathLst>
            </a:custGeom>
            <a:solidFill>
              <a:srgbClr val="03989E"/>
            </a:solidFill>
            <a:ln>
              <a:noFill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50994" y="517358"/>
            <a:ext cx="2954379" cy="3400223"/>
            <a:chOff x="0" y="0"/>
            <a:chExt cx="1551525" cy="178566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51525" cy="1785665"/>
            </a:xfrm>
            <a:custGeom>
              <a:avLst/>
              <a:gdLst/>
              <a:ahLst/>
              <a:cxnLst/>
              <a:rect l="l" t="t" r="r" b="b"/>
              <a:pathLst>
                <a:path w="1551525" h="1785665">
                  <a:moveTo>
                    <a:pt x="86476" y="0"/>
                  </a:moveTo>
                  <a:lnTo>
                    <a:pt x="1465049" y="0"/>
                  </a:lnTo>
                  <a:cubicBezTo>
                    <a:pt x="1487984" y="0"/>
                    <a:pt x="1509979" y="9111"/>
                    <a:pt x="1526197" y="25328"/>
                  </a:cubicBezTo>
                  <a:cubicBezTo>
                    <a:pt x="1542414" y="41546"/>
                    <a:pt x="1551525" y="63541"/>
                    <a:pt x="1551525" y="86476"/>
                  </a:cubicBezTo>
                  <a:lnTo>
                    <a:pt x="1551525" y="1699189"/>
                  </a:lnTo>
                  <a:cubicBezTo>
                    <a:pt x="1551525" y="1722124"/>
                    <a:pt x="1542414" y="1744120"/>
                    <a:pt x="1526197" y="1760337"/>
                  </a:cubicBezTo>
                  <a:cubicBezTo>
                    <a:pt x="1509979" y="1776554"/>
                    <a:pt x="1487984" y="1785665"/>
                    <a:pt x="1465049" y="1785665"/>
                  </a:cubicBezTo>
                  <a:lnTo>
                    <a:pt x="86476" y="1785665"/>
                  </a:lnTo>
                  <a:cubicBezTo>
                    <a:pt x="63541" y="1785665"/>
                    <a:pt x="41546" y="1776554"/>
                    <a:pt x="25328" y="1760337"/>
                  </a:cubicBezTo>
                  <a:cubicBezTo>
                    <a:pt x="9111" y="1744120"/>
                    <a:pt x="0" y="1722124"/>
                    <a:pt x="0" y="1699189"/>
                  </a:cubicBezTo>
                  <a:lnTo>
                    <a:pt x="0" y="86476"/>
                  </a:lnTo>
                  <a:cubicBezTo>
                    <a:pt x="0" y="63541"/>
                    <a:pt x="9111" y="41546"/>
                    <a:pt x="25328" y="25328"/>
                  </a:cubicBezTo>
                  <a:cubicBezTo>
                    <a:pt x="41546" y="9111"/>
                    <a:pt x="63541" y="0"/>
                    <a:pt x="86476" y="0"/>
                  </a:cubicBezTo>
                  <a:close/>
                </a:path>
              </a:pathLst>
            </a:custGeom>
            <a:solidFill>
              <a:srgbClr val="F5CCE6"/>
            </a:solidFill>
            <a:ln>
              <a:noFill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11596" y="4052325"/>
            <a:ext cx="3229006" cy="1046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64"/>
              </a:lnSpc>
              <a:spcBef>
                <a:spcPct val="0"/>
              </a:spcBef>
            </a:pPr>
            <a:r>
              <a:rPr lang="en-US" sz="2775" b="1" dirty="0">
                <a:solidFill>
                  <a:srgbClr val="FAFCFC"/>
                </a:solidFill>
              </a:rPr>
              <a:t>VIÊM HÔ HẤP</a:t>
            </a:r>
          </a:p>
          <a:p>
            <a:pPr marL="0" lvl="0" indent="0" algn="ctr">
              <a:lnSpc>
                <a:spcPts val="2664"/>
              </a:lnSpc>
              <a:spcBef>
                <a:spcPct val="0"/>
              </a:spcBef>
            </a:pPr>
            <a:r>
              <a:rPr lang="en-US" sz="2775" b="1" dirty="0">
                <a:solidFill>
                  <a:srgbClr val="FAFCFC"/>
                </a:solidFill>
              </a:rPr>
              <a:t>RESPIRATORY INFECTION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4322" y="582004"/>
            <a:ext cx="2485908" cy="3270931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3853990" y="323265"/>
            <a:ext cx="3390623" cy="4753469"/>
            <a:chOff x="0" y="0"/>
            <a:chExt cx="1780623" cy="249633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780623" cy="2496338"/>
            </a:xfrm>
            <a:custGeom>
              <a:avLst/>
              <a:gdLst/>
              <a:ahLst/>
              <a:cxnLst/>
              <a:rect l="l" t="t" r="r" b="b"/>
              <a:pathLst>
                <a:path w="1780623" h="2496338">
                  <a:moveTo>
                    <a:pt x="75350" y="0"/>
                  </a:moveTo>
                  <a:lnTo>
                    <a:pt x="1705273" y="0"/>
                  </a:lnTo>
                  <a:cubicBezTo>
                    <a:pt x="1725257" y="0"/>
                    <a:pt x="1744423" y="7939"/>
                    <a:pt x="1758554" y="22069"/>
                  </a:cubicBezTo>
                  <a:cubicBezTo>
                    <a:pt x="1772685" y="36200"/>
                    <a:pt x="1780623" y="55366"/>
                    <a:pt x="1780623" y="75350"/>
                  </a:cubicBezTo>
                  <a:lnTo>
                    <a:pt x="1780623" y="2420987"/>
                  </a:lnTo>
                  <a:cubicBezTo>
                    <a:pt x="1780623" y="2462602"/>
                    <a:pt x="1746888" y="2496338"/>
                    <a:pt x="1705273" y="2496338"/>
                  </a:cubicBezTo>
                  <a:lnTo>
                    <a:pt x="75350" y="2496338"/>
                  </a:lnTo>
                  <a:cubicBezTo>
                    <a:pt x="33735" y="2496338"/>
                    <a:pt x="0" y="2462602"/>
                    <a:pt x="0" y="2420987"/>
                  </a:cubicBezTo>
                  <a:lnTo>
                    <a:pt x="0" y="75350"/>
                  </a:lnTo>
                  <a:cubicBezTo>
                    <a:pt x="0" y="33735"/>
                    <a:pt x="33735" y="0"/>
                    <a:pt x="75350" y="0"/>
                  </a:cubicBezTo>
                  <a:close/>
                </a:path>
              </a:pathLst>
            </a:custGeom>
            <a:solidFill>
              <a:srgbClr val="03989E"/>
            </a:solidFill>
            <a:ln>
              <a:noFill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4073019" y="517358"/>
            <a:ext cx="2954379" cy="3400223"/>
            <a:chOff x="0" y="0"/>
            <a:chExt cx="1551525" cy="178566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551525" cy="1785665"/>
            </a:xfrm>
            <a:custGeom>
              <a:avLst/>
              <a:gdLst/>
              <a:ahLst/>
              <a:cxnLst/>
              <a:rect l="l" t="t" r="r" b="b"/>
              <a:pathLst>
                <a:path w="1551525" h="1785665">
                  <a:moveTo>
                    <a:pt x="86476" y="0"/>
                  </a:moveTo>
                  <a:lnTo>
                    <a:pt x="1465049" y="0"/>
                  </a:lnTo>
                  <a:cubicBezTo>
                    <a:pt x="1487984" y="0"/>
                    <a:pt x="1509979" y="9111"/>
                    <a:pt x="1526197" y="25328"/>
                  </a:cubicBezTo>
                  <a:cubicBezTo>
                    <a:pt x="1542414" y="41546"/>
                    <a:pt x="1551525" y="63541"/>
                    <a:pt x="1551525" y="86476"/>
                  </a:cubicBezTo>
                  <a:lnTo>
                    <a:pt x="1551525" y="1699189"/>
                  </a:lnTo>
                  <a:cubicBezTo>
                    <a:pt x="1551525" y="1722124"/>
                    <a:pt x="1542414" y="1744120"/>
                    <a:pt x="1526197" y="1760337"/>
                  </a:cubicBezTo>
                  <a:cubicBezTo>
                    <a:pt x="1509979" y="1776554"/>
                    <a:pt x="1487984" y="1785665"/>
                    <a:pt x="1465049" y="1785665"/>
                  </a:cubicBezTo>
                  <a:lnTo>
                    <a:pt x="86476" y="1785665"/>
                  </a:lnTo>
                  <a:cubicBezTo>
                    <a:pt x="63541" y="1785665"/>
                    <a:pt x="41546" y="1776554"/>
                    <a:pt x="25328" y="1760337"/>
                  </a:cubicBezTo>
                  <a:cubicBezTo>
                    <a:pt x="9111" y="1744120"/>
                    <a:pt x="0" y="1722124"/>
                    <a:pt x="0" y="1699189"/>
                  </a:cubicBezTo>
                  <a:lnTo>
                    <a:pt x="0" y="86476"/>
                  </a:lnTo>
                  <a:cubicBezTo>
                    <a:pt x="0" y="63541"/>
                    <a:pt x="9111" y="41546"/>
                    <a:pt x="25328" y="25328"/>
                  </a:cubicBezTo>
                  <a:cubicBezTo>
                    <a:pt x="41546" y="9111"/>
                    <a:pt x="63541" y="0"/>
                    <a:pt x="86476" y="0"/>
                  </a:cubicBezTo>
                  <a:close/>
                </a:path>
              </a:pathLst>
            </a:custGeom>
            <a:solidFill>
              <a:srgbClr val="ACDBF0"/>
            </a:solidFill>
            <a:ln>
              <a:noFill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3935705" y="4194544"/>
            <a:ext cx="3229006" cy="699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64"/>
              </a:lnSpc>
              <a:spcBef>
                <a:spcPct val="0"/>
              </a:spcBef>
            </a:pPr>
            <a:r>
              <a:rPr lang="en-US" sz="2775" b="1" dirty="0">
                <a:solidFill>
                  <a:srgbClr val="FAFCFC"/>
                </a:solidFill>
              </a:rPr>
              <a:t>SỔ MŨI</a:t>
            </a:r>
          </a:p>
          <a:p>
            <a:pPr marL="0" lvl="0" indent="0" algn="ctr">
              <a:lnSpc>
                <a:spcPts val="2664"/>
              </a:lnSpc>
              <a:spcBef>
                <a:spcPct val="0"/>
              </a:spcBef>
            </a:pPr>
            <a:r>
              <a:rPr lang="en-US" sz="2775" b="1" dirty="0">
                <a:solidFill>
                  <a:srgbClr val="FAFCFC"/>
                </a:solidFill>
              </a:rPr>
              <a:t>HAVE A RUNNY NOSE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338177" y="585146"/>
            <a:ext cx="2470167" cy="333243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1964" y="323265"/>
            <a:ext cx="3390623" cy="4753469"/>
            <a:chOff x="0" y="0"/>
            <a:chExt cx="1780623" cy="24963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80623" cy="2496338"/>
            </a:xfrm>
            <a:custGeom>
              <a:avLst/>
              <a:gdLst/>
              <a:ahLst/>
              <a:cxnLst/>
              <a:rect l="l" t="t" r="r" b="b"/>
              <a:pathLst>
                <a:path w="1780623" h="2496338">
                  <a:moveTo>
                    <a:pt x="75350" y="0"/>
                  </a:moveTo>
                  <a:lnTo>
                    <a:pt x="1705273" y="0"/>
                  </a:lnTo>
                  <a:cubicBezTo>
                    <a:pt x="1725257" y="0"/>
                    <a:pt x="1744423" y="7939"/>
                    <a:pt x="1758554" y="22069"/>
                  </a:cubicBezTo>
                  <a:cubicBezTo>
                    <a:pt x="1772685" y="36200"/>
                    <a:pt x="1780623" y="55366"/>
                    <a:pt x="1780623" y="75350"/>
                  </a:cubicBezTo>
                  <a:lnTo>
                    <a:pt x="1780623" y="2420987"/>
                  </a:lnTo>
                  <a:cubicBezTo>
                    <a:pt x="1780623" y="2462602"/>
                    <a:pt x="1746888" y="2496338"/>
                    <a:pt x="1705273" y="2496338"/>
                  </a:cubicBezTo>
                  <a:lnTo>
                    <a:pt x="75350" y="2496338"/>
                  </a:lnTo>
                  <a:cubicBezTo>
                    <a:pt x="33735" y="2496338"/>
                    <a:pt x="0" y="2462602"/>
                    <a:pt x="0" y="2420987"/>
                  </a:cubicBezTo>
                  <a:lnTo>
                    <a:pt x="0" y="75350"/>
                  </a:lnTo>
                  <a:cubicBezTo>
                    <a:pt x="0" y="33735"/>
                    <a:pt x="33735" y="0"/>
                    <a:pt x="75350" y="0"/>
                  </a:cubicBezTo>
                  <a:close/>
                </a:path>
              </a:pathLst>
            </a:custGeom>
            <a:solidFill>
              <a:srgbClr val="03989E"/>
            </a:solidFill>
            <a:ln>
              <a:noFill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50994" y="517358"/>
            <a:ext cx="2954379" cy="3400223"/>
            <a:chOff x="0" y="0"/>
            <a:chExt cx="1551525" cy="178566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51525" cy="1785665"/>
            </a:xfrm>
            <a:custGeom>
              <a:avLst/>
              <a:gdLst/>
              <a:ahLst/>
              <a:cxnLst/>
              <a:rect l="l" t="t" r="r" b="b"/>
              <a:pathLst>
                <a:path w="1551525" h="1785665">
                  <a:moveTo>
                    <a:pt x="86476" y="0"/>
                  </a:moveTo>
                  <a:lnTo>
                    <a:pt x="1465049" y="0"/>
                  </a:lnTo>
                  <a:cubicBezTo>
                    <a:pt x="1487984" y="0"/>
                    <a:pt x="1509979" y="9111"/>
                    <a:pt x="1526197" y="25328"/>
                  </a:cubicBezTo>
                  <a:cubicBezTo>
                    <a:pt x="1542414" y="41546"/>
                    <a:pt x="1551525" y="63541"/>
                    <a:pt x="1551525" y="86476"/>
                  </a:cubicBezTo>
                  <a:lnTo>
                    <a:pt x="1551525" y="1699189"/>
                  </a:lnTo>
                  <a:cubicBezTo>
                    <a:pt x="1551525" y="1722124"/>
                    <a:pt x="1542414" y="1744120"/>
                    <a:pt x="1526197" y="1760337"/>
                  </a:cubicBezTo>
                  <a:cubicBezTo>
                    <a:pt x="1509979" y="1776554"/>
                    <a:pt x="1487984" y="1785665"/>
                    <a:pt x="1465049" y="1785665"/>
                  </a:cubicBezTo>
                  <a:lnTo>
                    <a:pt x="86476" y="1785665"/>
                  </a:lnTo>
                  <a:cubicBezTo>
                    <a:pt x="63541" y="1785665"/>
                    <a:pt x="41546" y="1776554"/>
                    <a:pt x="25328" y="1760337"/>
                  </a:cubicBezTo>
                  <a:cubicBezTo>
                    <a:pt x="9111" y="1744120"/>
                    <a:pt x="0" y="1722124"/>
                    <a:pt x="0" y="1699189"/>
                  </a:cubicBezTo>
                  <a:lnTo>
                    <a:pt x="0" y="86476"/>
                  </a:lnTo>
                  <a:cubicBezTo>
                    <a:pt x="0" y="63541"/>
                    <a:pt x="9111" y="41546"/>
                    <a:pt x="25328" y="25328"/>
                  </a:cubicBezTo>
                  <a:cubicBezTo>
                    <a:pt x="41546" y="9111"/>
                    <a:pt x="63541" y="0"/>
                    <a:pt x="86476" y="0"/>
                  </a:cubicBezTo>
                  <a:close/>
                </a:path>
              </a:pathLst>
            </a:custGeom>
            <a:solidFill>
              <a:srgbClr val="C5E9C4"/>
            </a:solidFill>
            <a:ln>
              <a:noFill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13680" y="4194544"/>
            <a:ext cx="3229006" cy="699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64"/>
              </a:lnSpc>
              <a:spcBef>
                <a:spcPct val="0"/>
              </a:spcBef>
            </a:pPr>
            <a:r>
              <a:rPr lang="en-US" sz="2775" b="1" dirty="0">
                <a:solidFill>
                  <a:srgbClr val="FFFFFF"/>
                </a:solidFill>
              </a:rPr>
              <a:t>CO GIẬT</a:t>
            </a:r>
          </a:p>
          <a:p>
            <a:pPr marL="0" lvl="0" indent="0" algn="ctr">
              <a:lnSpc>
                <a:spcPts val="2664"/>
              </a:lnSpc>
              <a:spcBef>
                <a:spcPct val="0"/>
              </a:spcBef>
            </a:pPr>
            <a:r>
              <a:rPr lang="en-US" sz="2775" b="1" dirty="0">
                <a:solidFill>
                  <a:srgbClr val="FFFFFF"/>
                </a:solidFill>
              </a:rPr>
              <a:t>CONVULSION 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97719" y="1137469"/>
            <a:ext cx="2860927" cy="2160000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3939003" y="323265"/>
            <a:ext cx="3390623" cy="4753469"/>
            <a:chOff x="0" y="0"/>
            <a:chExt cx="1780623" cy="249633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780623" cy="2496338"/>
            </a:xfrm>
            <a:custGeom>
              <a:avLst/>
              <a:gdLst/>
              <a:ahLst/>
              <a:cxnLst/>
              <a:rect l="l" t="t" r="r" b="b"/>
              <a:pathLst>
                <a:path w="1780623" h="2496338">
                  <a:moveTo>
                    <a:pt x="75350" y="0"/>
                  </a:moveTo>
                  <a:lnTo>
                    <a:pt x="1705273" y="0"/>
                  </a:lnTo>
                  <a:cubicBezTo>
                    <a:pt x="1725257" y="0"/>
                    <a:pt x="1744423" y="7939"/>
                    <a:pt x="1758554" y="22069"/>
                  </a:cubicBezTo>
                  <a:cubicBezTo>
                    <a:pt x="1772685" y="36200"/>
                    <a:pt x="1780623" y="55366"/>
                    <a:pt x="1780623" y="75350"/>
                  </a:cubicBezTo>
                  <a:lnTo>
                    <a:pt x="1780623" y="2420987"/>
                  </a:lnTo>
                  <a:cubicBezTo>
                    <a:pt x="1780623" y="2462602"/>
                    <a:pt x="1746888" y="2496338"/>
                    <a:pt x="1705273" y="2496338"/>
                  </a:cubicBezTo>
                  <a:lnTo>
                    <a:pt x="75350" y="2496338"/>
                  </a:lnTo>
                  <a:cubicBezTo>
                    <a:pt x="33735" y="2496338"/>
                    <a:pt x="0" y="2462602"/>
                    <a:pt x="0" y="2420987"/>
                  </a:cubicBezTo>
                  <a:lnTo>
                    <a:pt x="0" y="75350"/>
                  </a:lnTo>
                  <a:cubicBezTo>
                    <a:pt x="0" y="33735"/>
                    <a:pt x="33735" y="0"/>
                    <a:pt x="75350" y="0"/>
                  </a:cubicBezTo>
                  <a:close/>
                </a:path>
              </a:pathLst>
            </a:custGeom>
            <a:solidFill>
              <a:srgbClr val="03989E"/>
            </a:solidFill>
            <a:ln>
              <a:noFill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4158032" y="517358"/>
            <a:ext cx="2954379" cy="3400223"/>
            <a:chOff x="0" y="0"/>
            <a:chExt cx="1551525" cy="178566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551525" cy="1785665"/>
            </a:xfrm>
            <a:custGeom>
              <a:avLst/>
              <a:gdLst/>
              <a:ahLst/>
              <a:cxnLst/>
              <a:rect l="l" t="t" r="r" b="b"/>
              <a:pathLst>
                <a:path w="1551525" h="1785665">
                  <a:moveTo>
                    <a:pt x="86476" y="0"/>
                  </a:moveTo>
                  <a:lnTo>
                    <a:pt x="1465049" y="0"/>
                  </a:lnTo>
                  <a:cubicBezTo>
                    <a:pt x="1487984" y="0"/>
                    <a:pt x="1509979" y="9111"/>
                    <a:pt x="1526197" y="25328"/>
                  </a:cubicBezTo>
                  <a:cubicBezTo>
                    <a:pt x="1542414" y="41546"/>
                    <a:pt x="1551525" y="63541"/>
                    <a:pt x="1551525" y="86476"/>
                  </a:cubicBezTo>
                  <a:lnTo>
                    <a:pt x="1551525" y="1699189"/>
                  </a:lnTo>
                  <a:cubicBezTo>
                    <a:pt x="1551525" y="1722124"/>
                    <a:pt x="1542414" y="1744120"/>
                    <a:pt x="1526197" y="1760337"/>
                  </a:cubicBezTo>
                  <a:cubicBezTo>
                    <a:pt x="1509979" y="1776554"/>
                    <a:pt x="1487984" y="1785665"/>
                    <a:pt x="1465049" y="1785665"/>
                  </a:cubicBezTo>
                  <a:lnTo>
                    <a:pt x="86476" y="1785665"/>
                  </a:lnTo>
                  <a:cubicBezTo>
                    <a:pt x="63541" y="1785665"/>
                    <a:pt x="41546" y="1776554"/>
                    <a:pt x="25328" y="1760337"/>
                  </a:cubicBezTo>
                  <a:cubicBezTo>
                    <a:pt x="9111" y="1744120"/>
                    <a:pt x="0" y="1722124"/>
                    <a:pt x="0" y="1699189"/>
                  </a:cubicBezTo>
                  <a:lnTo>
                    <a:pt x="0" y="86476"/>
                  </a:lnTo>
                  <a:cubicBezTo>
                    <a:pt x="0" y="63541"/>
                    <a:pt x="9111" y="41546"/>
                    <a:pt x="25328" y="25328"/>
                  </a:cubicBezTo>
                  <a:cubicBezTo>
                    <a:pt x="41546" y="9111"/>
                    <a:pt x="63541" y="0"/>
                    <a:pt x="86476" y="0"/>
                  </a:cubicBezTo>
                  <a:close/>
                </a:path>
              </a:pathLst>
            </a:custGeom>
            <a:solidFill>
              <a:srgbClr val="CCE5DF"/>
            </a:solidFill>
            <a:ln>
              <a:noFill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4020718" y="4194544"/>
            <a:ext cx="3229006" cy="699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64"/>
              </a:lnSpc>
              <a:spcBef>
                <a:spcPct val="0"/>
              </a:spcBef>
            </a:pPr>
            <a:r>
              <a:rPr lang="en-US" sz="2775" b="1" dirty="0">
                <a:solidFill>
                  <a:srgbClr val="FFFFFF"/>
                </a:solidFill>
              </a:rPr>
              <a:t>SỤT CÂN </a:t>
            </a:r>
          </a:p>
          <a:p>
            <a:pPr marL="0" lvl="0" indent="0" algn="ctr">
              <a:lnSpc>
                <a:spcPts val="2664"/>
              </a:lnSpc>
              <a:spcBef>
                <a:spcPct val="0"/>
              </a:spcBef>
            </a:pPr>
            <a:r>
              <a:rPr lang="en-US" sz="2775" b="1" dirty="0">
                <a:solidFill>
                  <a:srgbClr val="FFFFFF"/>
                </a:solidFill>
              </a:rPr>
              <a:t>WEIGHT LOSS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4158032" y="619105"/>
            <a:ext cx="2954379" cy="3196730"/>
            <a:chOff x="0" y="0"/>
            <a:chExt cx="3939172" cy="4262306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3939172" cy="4262306"/>
              <a:chOff x="0" y="0"/>
              <a:chExt cx="897898" cy="971553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97898" cy="971553"/>
              </a:xfrm>
              <a:custGeom>
                <a:avLst/>
                <a:gdLst/>
                <a:ahLst/>
                <a:cxnLst/>
                <a:rect l="l" t="t" r="r" b="b"/>
                <a:pathLst>
                  <a:path w="897898" h="971553">
                    <a:moveTo>
                      <a:pt x="773438" y="971553"/>
                    </a:moveTo>
                    <a:lnTo>
                      <a:pt x="124460" y="971553"/>
                    </a:lnTo>
                    <a:cubicBezTo>
                      <a:pt x="55880" y="971553"/>
                      <a:pt x="0" y="915673"/>
                      <a:pt x="0" y="84709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773438" y="0"/>
                    </a:lnTo>
                    <a:cubicBezTo>
                      <a:pt x="842018" y="0"/>
                      <a:pt x="897898" y="55880"/>
                      <a:pt x="897898" y="124460"/>
                    </a:cubicBezTo>
                    <a:lnTo>
                      <a:pt x="897898" y="847093"/>
                    </a:lnTo>
                    <a:cubicBezTo>
                      <a:pt x="897898" y="915673"/>
                      <a:pt x="842018" y="971553"/>
                      <a:pt x="773438" y="971553"/>
                    </a:cubicBezTo>
                    <a:close/>
                  </a:path>
                </a:pathLst>
              </a:custGeom>
              <a:solidFill>
                <a:srgbClr val="CCE5DF"/>
              </a:solidFill>
            </p:spPr>
          </p:sp>
        </p:grpSp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54676" y="676709"/>
              <a:ext cx="3829820" cy="326013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1964" y="323265"/>
            <a:ext cx="3390623" cy="4753469"/>
            <a:chOff x="0" y="0"/>
            <a:chExt cx="1780623" cy="24963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80623" cy="2496338"/>
            </a:xfrm>
            <a:custGeom>
              <a:avLst/>
              <a:gdLst/>
              <a:ahLst/>
              <a:cxnLst/>
              <a:rect l="l" t="t" r="r" b="b"/>
              <a:pathLst>
                <a:path w="1780623" h="2496338">
                  <a:moveTo>
                    <a:pt x="75350" y="0"/>
                  </a:moveTo>
                  <a:lnTo>
                    <a:pt x="1705273" y="0"/>
                  </a:lnTo>
                  <a:cubicBezTo>
                    <a:pt x="1725257" y="0"/>
                    <a:pt x="1744423" y="7939"/>
                    <a:pt x="1758554" y="22069"/>
                  </a:cubicBezTo>
                  <a:cubicBezTo>
                    <a:pt x="1772685" y="36200"/>
                    <a:pt x="1780623" y="55366"/>
                    <a:pt x="1780623" y="75350"/>
                  </a:cubicBezTo>
                  <a:lnTo>
                    <a:pt x="1780623" y="2420987"/>
                  </a:lnTo>
                  <a:cubicBezTo>
                    <a:pt x="1780623" y="2462602"/>
                    <a:pt x="1746888" y="2496338"/>
                    <a:pt x="1705273" y="2496338"/>
                  </a:cubicBezTo>
                  <a:lnTo>
                    <a:pt x="75350" y="2496338"/>
                  </a:lnTo>
                  <a:cubicBezTo>
                    <a:pt x="33735" y="2496338"/>
                    <a:pt x="0" y="2462602"/>
                    <a:pt x="0" y="2420987"/>
                  </a:cubicBezTo>
                  <a:lnTo>
                    <a:pt x="0" y="75350"/>
                  </a:lnTo>
                  <a:cubicBezTo>
                    <a:pt x="0" y="33735"/>
                    <a:pt x="33735" y="0"/>
                    <a:pt x="75350" y="0"/>
                  </a:cubicBezTo>
                  <a:close/>
                </a:path>
              </a:pathLst>
            </a:custGeom>
            <a:solidFill>
              <a:srgbClr val="03989E"/>
            </a:solidFill>
            <a:ln>
              <a:noFill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53990" y="323265"/>
            <a:ext cx="3390623" cy="4753469"/>
            <a:chOff x="0" y="0"/>
            <a:chExt cx="1780623" cy="24963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80623" cy="2496338"/>
            </a:xfrm>
            <a:custGeom>
              <a:avLst/>
              <a:gdLst/>
              <a:ahLst/>
              <a:cxnLst/>
              <a:rect l="l" t="t" r="r" b="b"/>
              <a:pathLst>
                <a:path w="1780623" h="2496338">
                  <a:moveTo>
                    <a:pt x="75350" y="0"/>
                  </a:moveTo>
                  <a:lnTo>
                    <a:pt x="1705273" y="0"/>
                  </a:lnTo>
                  <a:cubicBezTo>
                    <a:pt x="1725257" y="0"/>
                    <a:pt x="1744423" y="7939"/>
                    <a:pt x="1758554" y="22069"/>
                  </a:cubicBezTo>
                  <a:cubicBezTo>
                    <a:pt x="1772685" y="36200"/>
                    <a:pt x="1780623" y="55366"/>
                    <a:pt x="1780623" y="75350"/>
                  </a:cubicBezTo>
                  <a:lnTo>
                    <a:pt x="1780623" y="2420987"/>
                  </a:lnTo>
                  <a:cubicBezTo>
                    <a:pt x="1780623" y="2462602"/>
                    <a:pt x="1746888" y="2496338"/>
                    <a:pt x="1705273" y="2496338"/>
                  </a:cubicBezTo>
                  <a:lnTo>
                    <a:pt x="75350" y="2496338"/>
                  </a:lnTo>
                  <a:cubicBezTo>
                    <a:pt x="33735" y="2496338"/>
                    <a:pt x="0" y="2462602"/>
                    <a:pt x="0" y="2420987"/>
                  </a:cubicBezTo>
                  <a:lnTo>
                    <a:pt x="0" y="75350"/>
                  </a:lnTo>
                  <a:cubicBezTo>
                    <a:pt x="0" y="33735"/>
                    <a:pt x="33735" y="0"/>
                    <a:pt x="75350" y="0"/>
                  </a:cubicBezTo>
                  <a:close/>
                </a:path>
              </a:pathLst>
            </a:custGeom>
            <a:solidFill>
              <a:srgbClr val="03989E"/>
            </a:solidFill>
            <a:ln>
              <a:noFill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50994" y="517358"/>
            <a:ext cx="2954379" cy="3400223"/>
            <a:chOff x="0" y="0"/>
            <a:chExt cx="1551525" cy="178566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51525" cy="1785665"/>
            </a:xfrm>
            <a:custGeom>
              <a:avLst/>
              <a:gdLst/>
              <a:ahLst/>
              <a:cxnLst/>
              <a:rect l="l" t="t" r="r" b="b"/>
              <a:pathLst>
                <a:path w="1551525" h="1785665">
                  <a:moveTo>
                    <a:pt x="86476" y="0"/>
                  </a:moveTo>
                  <a:lnTo>
                    <a:pt x="1465049" y="0"/>
                  </a:lnTo>
                  <a:cubicBezTo>
                    <a:pt x="1487984" y="0"/>
                    <a:pt x="1509979" y="9111"/>
                    <a:pt x="1526197" y="25328"/>
                  </a:cubicBezTo>
                  <a:cubicBezTo>
                    <a:pt x="1542414" y="41546"/>
                    <a:pt x="1551525" y="63541"/>
                    <a:pt x="1551525" y="86476"/>
                  </a:cubicBezTo>
                  <a:lnTo>
                    <a:pt x="1551525" y="1699189"/>
                  </a:lnTo>
                  <a:cubicBezTo>
                    <a:pt x="1551525" y="1722124"/>
                    <a:pt x="1542414" y="1744120"/>
                    <a:pt x="1526197" y="1760337"/>
                  </a:cubicBezTo>
                  <a:cubicBezTo>
                    <a:pt x="1509979" y="1776554"/>
                    <a:pt x="1487984" y="1785665"/>
                    <a:pt x="1465049" y="1785665"/>
                  </a:cubicBezTo>
                  <a:lnTo>
                    <a:pt x="86476" y="1785665"/>
                  </a:lnTo>
                  <a:cubicBezTo>
                    <a:pt x="63541" y="1785665"/>
                    <a:pt x="41546" y="1776554"/>
                    <a:pt x="25328" y="1760337"/>
                  </a:cubicBezTo>
                  <a:cubicBezTo>
                    <a:pt x="9111" y="1744120"/>
                    <a:pt x="0" y="1722124"/>
                    <a:pt x="0" y="1699189"/>
                  </a:cubicBezTo>
                  <a:lnTo>
                    <a:pt x="0" y="86476"/>
                  </a:lnTo>
                  <a:cubicBezTo>
                    <a:pt x="0" y="63541"/>
                    <a:pt x="9111" y="41546"/>
                    <a:pt x="25328" y="25328"/>
                  </a:cubicBezTo>
                  <a:cubicBezTo>
                    <a:pt x="41546" y="9111"/>
                    <a:pt x="63541" y="0"/>
                    <a:pt x="86476" y="0"/>
                  </a:cubicBezTo>
                  <a:close/>
                </a:path>
              </a:pathLst>
            </a:custGeom>
            <a:solidFill>
              <a:srgbClr val="ACDBF0"/>
            </a:solidFill>
            <a:ln>
              <a:noFill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073019" y="517358"/>
            <a:ext cx="2954379" cy="3400223"/>
            <a:chOff x="0" y="0"/>
            <a:chExt cx="1551525" cy="178566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51525" cy="1785665"/>
            </a:xfrm>
            <a:custGeom>
              <a:avLst/>
              <a:gdLst/>
              <a:ahLst/>
              <a:cxnLst/>
              <a:rect l="l" t="t" r="r" b="b"/>
              <a:pathLst>
                <a:path w="1551525" h="1785665">
                  <a:moveTo>
                    <a:pt x="86476" y="0"/>
                  </a:moveTo>
                  <a:lnTo>
                    <a:pt x="1465049" y="0"/>
                  </a:lnTo>
                  <a:cubicBezTo>
                    <a:pt x="1487984" y="0"/>
                    <a:pt x="1509979" y="9111"/>
                    <a:pt x="1526197" y="25328"/>
                  </a:cubicBezTo>
                  <a:cubicBezTo>
                    <a:pt x="1542414" y="41546"/>
                    <a:pt x="1551525" y="63541"/>
                    <a:pt x="1551525" y="86476"/>
                  </a:cubicBezTo>
                  <a:lnTo>
                    <a:pt x="1551525" y="1699189"/>
                  </a:lnTo>
                  <a:cubicBezTo>
                    <a:pt x="1551525" y="1722124"/>
                    <a:pt x="1542414" y="1744120"/>
                    <a:pt x="1526197" y="1760337"/>
                  </a:cubicBezTo>
                  <a:cubicBezTo>
                    <a:pt x="1509979" y="1776554"/>
                    <a:pt x="1487984" y="1785665"/>
                    <a:pt x="1465049" y="1785665"/>
                  </a:cubicBezTo>
                  <a:lnTo>
                    <a:pt x="86476" y="1785665"/>
                  </a:lnTo>
                  <a:cubicBezTo>
                    <a:pt x="63541" y="1785665"/>
                    <a:pt x="41546" y="1776554"/>
                    <a:pt x="25328" y="1760337"/>
                  </a:cubicBezTo>
                  <a:cubicBezTo>
                    <a:pt x="9111" y="1744120"/>
                    <a:pt x="0" y="1722124"/>
                    <a:pt x="0" y="1699189"/>
                  </a:cubicBezTo>
                  <a:lnTo>
                    <a:pt x="0" y="86476"/>
                  </a:lnTo>
                  <a:cubicBezTo>
                    <a:pt x="0" y="63541"/>
                    <a:pt x="9111" y="41546"/>
                    <a:pt x="25328" y="25328"/>
                  </a:cubicBezTo>
                  <a:cubicBezTo>
                    <a:pt x="41546" y="9111"/>
                    <a:pt x="63541" y="0"/>
                    <a:pt x="86476" y="0"/>
                  </a:cubicBezTo>
                  <a:close/>
                </a:path>
              </a:pathLst>
            </a:custGeom>
            <a:solidFill>
              <a:srgbClr val="A3DFE1"/>
            </a:solidFill>
            <a:ln>
              <a:noFill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13680" y="4122353"/>
            <a:ext cx="3229006" cy="941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76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FAFCFC"/>
                </a:solidFill>
              </a:rPr>
              <a:t>SUY HÔ HẤP</a:t>
            </a:r>
          </a:p>
          <a:p>
            <a:pPr marL="0" lvl="0" indent="0" algn="ctr">
              <a:lnSpc>
                <a:spcPts val="2376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FAFCFC"/>
                </a:solidFill>
              </a:rPr>
              <a:t>RESPIRATORY FAILURE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935705" y="4194544"/>
            <a:ext cx="3229006" cy="699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64"/>
              </a:lnSpc>
              <a:spcBef>
                <a:spcPct val="0"/>
              </a:spcBef>
            </a:pPr>
            <a:r>
              <a:rPr lang="en-US" sz="2775" b="1" dirty="0">
                <a:solidFill>
                  <a:srgbClr val="FAFCFC"/>
                </a:solidFill>
              </a:rPr>
              <a:t>NỔI MẨN, MỀ ĐAY</a:t>
            </a:r>
          </a:p>
          <a:p>
            <a:pPr marL="0" lvl="0" indent="0" algn="ctr">
              <a:lnSpc>
                <a:spcPts val="2664"/>
              </a:lnSpc>
              <a:spcBef>
                <a:spcPct val="0"/>
              </a:spcBef>
            </a:pPr>
            <a:r>
              <a:rPr lang="en-US" sz="2775" b="1" dirty="0">
                <a:solidFill>
                  <a:srgbClr val="FAFCFC"/>
                </a:solidFill>
              </a:rPr>
              <a:t>RASH, URTICARIA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073019" y="540000"/>
            <a:ext cx="2954379" cy="330559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8814" y="553349"/>
            <a:ext cx="2458738" cy="332824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1964" y="323265"/>
            <a:ext cx="3390623" cy="4753469"/>
            <a:chOff x="0" y="0"/>
            <a:chExt cx="1780623" cy="24963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80623" cy="2496338"/>
            </a:xfrm>
            <a:custGeom>
              <a:avLst/>
              <a:gdLst/>
              <a:ahLst/>
              <a:cxnLst/>
              <a:rect l="l" t="t" r="r" b="b"/>
              <a:pathLst>
                <a:path w="1780623" h="2496338">
                  <a:moveTo>
                    <a:pt x="75350" y="0"/>
                  </a:moveTo>
                  <a:lnTo>
                    <a:pt x="1705273" y="0"/>
                  </a:lnTo>
                  <a:cubicBezTo>
                    <a:pt x="1725257" y="0"/>
                    <a:pt x="1744423" y="7939"/>
                    <a:pt x="1758554" y="22069"/>
                  </a:cubicBezTo>
                  <a:cubicBezTo>
                    <a:pt x="1772685" y="36200"/>
                    <a:pt x="1780623" y="55366"/>
                    <a:pt x="1780623" y="75350"/>
                  </a:cubicBezTo>
                  <a:lnTo>
                    <a:pt x="1780623" y="2420987"/>
                  </a:lnTo>
                  <a:cubicBezTo>
                    <a:pt x="1780623" y="2462602"/>
                    <a:pt x="1746888" y="2496338"/>
                    <a:pt x="1705273" y="2496338"/>
                  </a:cubicBezTo>
                  <a:lnTo>
                    <a:pt x="75350" y="2496338"/>
                  </a:lnTo>
                  <a:cubicBezTo>
                    <a:pt x="33735" y="2496338"/>
                    <a:pt x="0" y="2462602"/>
                    <a:pt x="0" y="2420987"/>
                  </a:cubicBezTo>
                  <a:lnTo>
                    <a:pt x="0" y="75350"/>
                  </a:lnTo>
                  <a:cubicBezTo>
                    <a:pt x="0" y="33735"/>
                    <a:pt x="33735" y="0"/>
                    <a:pt x="75350" y="0"/>
                  </a:cubicBezTo>
                  <a:close/>
                </a:path>
              </a:pathLst>
            </a:custGeom>
            <a:solidFill>
              <a:srgbClr val="03989E"/>
            </a:solidFill>
            <a:ln>
              <a:noFill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53990" y="323265"/>
            <a:ext cx="3390623" cy="4753469"/>
            <a:chOff x="0" y="0"/>
            <a:chExt cx="1780623" cy="24963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80623" cy="2496338"/>
            </a:xfrm>
            <a:custGeom>
              <a:avLst/>
              <a:gdLst/>
              <a:ahLst/>
              <a:cxnLst/>
              <a:rect l="l" t="t" r="r" b="b"/>
              <a:pathLst>
                <a:path w="1780623" h="2496338">
                  <a:moveTo>
                    <a:pt x="75350" y="0"/>
                  </a:moveTo>
                  <a:lnTo>
                    <a:pt x="1705273" y="0"/>
                  </a:lnTo>
                  <a:cubicBezTo>
                    <a:pt x="1725257" y="0"/>
                    <a:pt x="1744423" y="7939"/>
                    <a:pt x="1758554" y="22069"/>
                  </a:cubicBezTo>
                  <a:cubicBezTo>
                    <a:pt x="1772685" y="36200"/>
                    <a:pt x="1780623" y="55366"/>
                    <a:pt x="1780623" y="75350"/>
                  </a:cubicBezTo>
                  <a:lnTo>
                    <a:pt x="1780623" y="2420987"/>
                  </a:lnTo>
                  <a:cubicBezTo>
                    <a:pt x="1780623" y="2462602"/>
                    <a:pt x="1746888" y="2496338"/>
                    <a:pt x="1705273" y="2496338"/>
                  </a:cubicBezTo>
                  <a:lnTo>
                    <a:pt x="75350" y="2496338"/>
                  </a:lnTo>
                  <a:cubicBezTo>
                    <a:pt x="33735" y="2496338"/>
                    <a:pt x="0" y="2462602"/>
                    <a:pt x="0" y="2420987"/>
                  </a:cubicBezTo>
                  <a:lnTo>
                    <a:pt x="0" y="75350"/>
                  </a:lnTo>
                  <a:cubicBezTo>
                    <a:pt x="0" y="33735"/>
                    <a:pt x="33735" y="0"/>
                    <a:pt x="75350" y="0"/>
                  </a:cubicBezTo>
                  <a:close/>
                </a:path>
              </a:pathLst>
            </a:custGeom>
            <a:solidFill>
              <a:srgbClr val="03989E"/>
            </a:solidFill>
            <a:ln>
              <a:noFill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50994" y="517358"/>
            <a:ext cx="2954379" cy="3400223"/>
            <a:chOff x="0" y="0"/>
            <a:chExt cx="1551525" cy="178566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51525" cy="1785665"/>
            </a:xfrm>
            <a:custGeom>
              <a:avLst/>
              <a:gdLst/>
              <a:ahLst/>
              <a:cxnLst/>
              <a:rect l="l" t="t" r="r" b="b"/>
              <a:pathLst>
                <a:path w="1551525" h="1785665">
                  <a:moveTo>
                    <a:pt x="86476" y="0"/>
                  </a:moveTo>
                  <a:lnTo>
                    <a:pt x="1465049" y="0"/>
                  </a:lnTo>
                  <a:cubicBezTo>
                    <a:pt x="1487984" y="0"/>
                    <a:pt x="1509979" y="9111"/>
                    <a:pt x="1526197" y="25328"/>
                  </a:cubicBezTo>
                  <a:cubicBezTo>
                    <a:pt x="1542414" y="41546"/>
                    <a:pt x="1551525" y="63541"/>
                    <a:pt x="1551525" y="86476"/>
                  </a:cubicBezTo>
                  <a:lnTo>
                    <a:pt x="1551525" y="1699189"/>
                  </a:lnTo>
                  <a:cubicBezTo>
                    <a:pt x="1551525" y="1722124"/>
                    <a:pt x="1542414" y="1744120"/>
                    <a:pt x="1526197" y="1760337"/>
                  </a:cubicBezTo>
                  <a:cubicBezTo>
                    <a:pt x="1509979" y="1776554"/>
                    <a:pt x="1487984" y="1785665"/>
                    <a:pt x="1465049" y="1785665"/>
                  </a:cubicBezTo>
                  <a:lnTo>
                    <a:pt x="86476" y="1785665"/>
                  </a:lnTo>
                  <a:cubicBezTo>
                    <a:pt x="63541" y="1785665"/>
                    <a:pt x="41546" y="1776554"/>
                    <a:pt x="25328" y="1760337"/>
                  </a:cubicBezTo>
                  <a:cubicBezTo>
                    <a:pt x="9111" y="1744120"/>
                    <a:pt x="0" y="1722124"/>
                    <a:pt x="0" y="1699189"/>
                  </a:cubicBezTo>
                  <a:lnTo>
                    <a:pt x="0" y="86476"/>
                  </a:lnTo>
                  <a:cubicBezTo>
                    <a:pt x="0" y="63541"/>
                    <a:pt x="9111" y="41546"/>
                    <a:pt x="25328" y="25328"/>
                  </a:cubicBezTo>
                  <a:cubicBezTo>
                    <a:pt x="41546" y="9111"/>
                    <a:pt x="63541" y="0"/>
                    <a:pt x="86476" y="0"/>
                  </a:cubicBezTo>
                  <a:close/>
                </a:path>
              </a:pathLst>
            </a:custGeom>
            <a:solidFill>
              <a:srgbClr val="C5E9C4"/>
            </a:solidFill>
            <a:ln>
              <a:noFill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073019" y="517358"/>
            <a:ext cx="2954379" cy="3400223"/>
            <a:chOff x="0" y="0"/>
            <a:chExt cx="1551525" cy="178566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51525" cy="1785665"/>
            </a:xfrm>
            <a:custGeom>
              <a:avLst/>
              <a:gdLst/>
              <a:ahLst/>
              <a:cxnLst/>
              <a:rect l="l" t="t" r="r" b="b"/>
              <a:pathLst>
                <a:path w="1551525" h="1785665">
                  <a:moveTo>
                    <a:pt x="86476" y="0"/>
                  </a:moveTo>
                  <a:lnTo>
                    <a:pt x="1465049" y="0"/>
                  </a:lnTo>
                  <a:cubicBezTo>
                    <a:pt x="1487984" y="0"/>
                    <a:pt x="1509979" y="9111"/>
                    <a:pt x="1526197" y="25328"/>
                  </a:cubicBezTo>
                  <a:cubicBezTo>
                    <a:pt x="1542414" y="41546"/>
                    <a:pt x="1551525" y="63541"/>
                    <a:pt x="1551525" y="86476"/>
                  </a:cubicBezTo>
                  <a:lnTo>
                    <a:pt x="1551525" y="1699189"/>
                  </a:lnTo>
                  <a:cubicBezTo>
                    <a:pt x="1551525" y="1722124"/>
                    <a:pt x="1542414" y="1744120"/>
                    <a:pt x="1526197" y="1760337"/>
                  </a:cubicBezTo>
                  <a:cubicBezTo>
                    <a:pt x="1509979" y="1776554"/>
                    <a:pt x="1487984" y="1785665"/>
                    <a:pt x="1465049" y="1785665"/>
                  </a:cubicBezTo>
                  <a:lnTo>
                    <a:pt x="86476" y="1785665"/>
                  </a:lnTo>
                  <a:cubicBezTo>
                    <a:pt x="63541" y="1785665"/>
                    <a:pt x="41546" y="1776554"/>
                    <a:pt x="25328" y="1760337"/>
                  </a:cubicBezTo>
                  <a:cubicBezTo>
                    <a:pt x="9111" y="1744120"/>
                    <a:pt x="0" y="1722124"/>
                    <a:pt x="0" y="1699189"/>
                  </a:cubicBezTo>
                  <a:lnTo>
                    <a:pt x="0" y="86476"/>
                  </a:lnTo>
                  <a:cubicBezTo>
                    <a:pt x="0" y="63541"/>
                    <a:pt x="9111" y="41546"/>
                    <a:pt x="25328" y="25328"/>
                  </a:cubicBezTo>
                  <a:cubicBezTo>
                    <a:pt x="41546" y="9111"/>
                    <a:pt x="63541" y="0"/>
                    <a:pt x="86476" y="0"/>
                  </a:cubicBezTo>
                  <a:close/>
                </a:path>
              </a:pathLst>
            </a:custGeom>
            <a:solidFill>
              <a:srgbClr val="A3DEE1"/>
            </a:solidFill>
            <a:ln>
              <a:noFill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655177" y="719506"/>
            <a:ext cx="2022782" cy="319807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52673" y="1137469"/>
            <a:ext cx="2351020" cy="21600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625594" y="2587848"/>
            <a:ext cx="295137" cy="22430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660871">
            <a:off x="2290114" y="1804910"/>
            <a:ext cx="497209" cy="377879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413680" y="4165969"/>
            <a:ext cx="3229006" cy="898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704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FAFCFC"/>
                </a:solidFill>
              </a:rPr>
              <a:t>NỐT TRẮNG NHỎ BÊN TRONG MÁ.</a:t>
            </a:r>
          </a:p>
          <a:p>
            <a:pPr marL="0" lvl="0" indent="0" algn="ctr">
              <a:lnSpc>
                <a:spcPts val="1704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FAFCFC"/>
                </a:solidFill>
              </a:rPr>
              <a:t>SMALL WHITE MOLE INSIDE THE CHEEK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935705" y="4194544"/>
            <a:ext cx="3229006" cy="699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64"/>
              </a:lnSpc>
              <a:spcBef>
                <a:spcPct val="0"/>
              </a:spcBef>
            </a:pPr>
            <a:r>
              <a:rPr lang="en-US" sz="2775" b="1" dirty="0">
                <a:solidFill>
                  <a:srgbClr val="FAFCFC"/>
                </a:solidFill>
              </a:rPr>
              <a:t>HẮT HƠI</a:t>
            </a:r>
          </a:p>
          <a:p>
            <a:pPr marL="0" lvl="0" indent="0" algn="ctr">
              <a:lnSpc>
                <a:spcPts val="2664"/>
              </a:lnSpc>
              <a:spcBef>
                <a:spcPct val="0"/>
              </a:spcBef>
            </a:pPr>
            <a:r>
              <a:rPr lang="en-US" sz="2775" b="1" dirty="0">
                <a:solidFill>
                  <a:srgbClr val="FAFCFC"/>
                </a:solidFill>
              </a:rPr>
              <a:t>SNEEZE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1964" y="323265"/>
            <a:ext cx="3390623" cy="4753469"/>
            <a:chOff x="0" y="0"/>
            <a:chExt cx="1780623" cy="24963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80623" cy="2496338"/>
            </a:xfrm>
            <a:custGeom>
              <a:avLst/>
              <a:gdLst/>
              <a:ahLst/>
              <a:cxnLst/>
              <a:rect l="l" t="t" r="r" b="b"/>
              <a:pathLst>
                <a:path w="1780623" h="2496338">
                  <a:moveTo>
                    <a:pt x="75350" y="0"/>
                  </a:moveTo>
                  <a:lnTo>
                    <a:pt x="1705273" y="0"/>
                  </a:lnTo>
                  <a:cubicBezTo>
                    <a:pt x="1725257" y="0"/>
                    <a:pt x="1744423" y="7939"/>
                    <a:pt x="1758554" y="22069"/>
                  </a:cubicBezTo>
                  <a:cubicBezTo>
                    <a:pt x="1772685" y="36200"/>
                    <a:pt x="1780623" y="55366"/>
                    <a:pt x="1780623" y="75350"/>
                  </a:cubicBezTo>
                  <a:lnTo>
                    <a:pt x="1780623" y="2420987"/>
                  </a:lnTo>
                  <a:cubicBezTo>
                    <a:pt x="1780623" y="2462602"/>
                    <a:pt x="1746888" y="2496338"/>
                    <a:pt x="1705273" y="2496338"/>
                  </a:cubicBezTo>
                  <a:lnTo>
                    <a:pt x="75350" y="2496338"/>
                  </a:lnTo>
                  <a:cubicBezTo>
                    <a:pt x="33735" y="2496338"/>
                    <a:pt x="0" y="2462602"/>
                    <a:pt x="0" y="2420987"/>
                  </a:cubicBezTo>
                  <a:lnTo>
                    <a:pt x="0" y="75350"/>
                  </a:lnTo>
                  <a:cubicBezTo>
                    <a:pt x="0" y="33735"/>
                    <a:pt x="33735" y="0"/>
                    <a:pt x="75350" y="0"/>
                  </a:cubicBezTo>
                  <a:close/>
                </a:path>
              </a:pathLst>
            </a:custGeom>
            <a:solidFill>
              <a:srgbClr val="03989E"/>
            </a:solidFill>
            <a:ln>
              <a:noFill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53990" y="323265"/>
            <a:ext cx="3390623" cy="4753469"/>
            <a:chOff x="0" y="0"/>
            <a:chExt cx="1780623" cy="24963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80623" cy="2496338"/>
            </a:xfrm>
            <a:custGeom>
              <a:avLst/>
              <a:gdLst/>
              <a:ahLst/>
              <a:cxnLst/>
              <a:rect l="l" t="t" r="r" b="b"/>
              <a:pathLst>
                <a:path w="1780623" h="2496338">
                  <a:moveTo>
                    <a:pt x="75350" y="0"/>
                  </a:moveTo>
                  <a:lnTo>
                    <a:pt x="1705273" y="0"/>
                  </a:lnTo>
                  <a:cubicBezTo>
                    <a:pt x="1725257" y="0"/>
                    <a:pt x="1744423" y="7939"/>
                    <a:pt x="1758554" y="22069"/>
                  </a:cubicBezTo>
                  <a:cubicBezTo>
                    <a:pt x="1772685" y="36200"/>
                    <a:pt x="1780623" y="55366"/>
                    <a:pt x="1780623" y="75350"/>
                  </a:cubicBezTo>
                  <a:lnTo>
                    <a:pt x="1780623" y="2420987"/>
                  </a:lnTo>
                  <a:cubicBezTo>
                    <a:pt x="1780623" y="2462602"/>
                    <a:pt x="1746888" y="2496338"/>
                    <a:pt x="1705273" y="2496338"/>
                  </a:cubicBezTo>
                  <a:lnTo>
                    <a:pt x="75350" y="2496338"/>
                  </a:lnTo>
                  <a:cubicBezTo>
                    <a:pt x="33735" y="2496338"/>
                    <a:pt x="0" y="2462602"/>
                    <a:pt x="0" y="2420987"/>
                  </a:cubicBezTo>
                  <a:lnTo>
                    <a:pt x="0" y="75350"/>
                  </a:lnTo>
                  <a:cubicBezTo>
                    <a:pt x="0" y="33735"/>
                    <a:pt x="33735" y="0"/>
                    <a:pt x="75350" y="0"/>
                  </a:cubicBezTo>
                  <a:close/>
                </a:path>
              </a:pathLst>
            </a:custGeom>
            <a:solidFill>
              <a:srgbClr val="03989E"/>
            </a:solidFill>
            <a:ln>
              <a:noFill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50994" y="517358"/>
            <a:ext cx="2954379" cy="3400223"/>
            <a:chOff x="0" y="0"/>
            <a:chExt cx="1551525" cy="178566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51525" cy="1785665"/>
            </a:xfrm>
            <a:custGeom>
              <a:avLst/>
              <a:gdLst/>
              <a:ahLst/>
              <a:cxnLst/>
              <a:rect l="l" t="t" r="r" b="b"/>
              <a:pathLst>
                <a:path w="1551525" h="1785665">
                  <a:moveTo>
                    <a:pt x="86476" y="0"/>
                  </a:moveTo>
                  <a:lnTo>
                    <a:pt x="1465049" y="0"/>
                  </a:lnTo>
                  <a:cubicBezTo>
                    <a:pt x="1487984" y="0"/>
                    <a:pt x="1509979" y="9111"/>
                    <a:pt x="1526197" y="25328"/>
                  </a:cubicBezTo>
                  <a:cubicBezTo>
                    <a:pt x="1542414" y="41546"/>
                    <a:pt x="1551525" y="63541"/>
                    <a:pt x="1551525" y="86476"/>
                  </a:cubicBezTo>
                  <a:lnTo>
                    <a:pt x="1551525" y="1699189"/>
                  </a:lnTo>
                  <a:cubicBezTo>
                    <a:pt x="1551525" y="1722124"/>
                    <a:pt x="1542414" y="1744120"/>
                    <a:pt x="1526197" y="1760337"/>
                  </a:cubicBezTo>
                  <a:cubicBezTo>
                    <a:pt x="1509979" y="1776554"/>
                    <a:pt x="1487984" y="1785665"/>
                    <a:pt x="1465049" y="1785665"/>
                  </a:cubicBezTo>
                  <a:lnTo>
                    <a:pt x="86476" y="1785665"/>
                  </a:lnTo>
                  <a:cubicBezTo>
                    <a:pt x="63541" y="1785665"/>
                    <a:pt x="41546" y="1776554"/>
                    <a:pt x="25328" y="1760337"/>
                  </a:cubicBezTo>
                  <a:cubicBezTo>
                    <a:pt x="9111" y="1744120"/>
                    <a:pt x="0" y="1722124"/>
                    <a:pt x="0" y="1699189"/>
                  </a:cubicBezTo>
                  <a:lnTo>
                    <a:pt x="0" y="86476"/>
                  </a:lnTo>
                  <a:cubicBezTo>
                    <a:pt x="0" y="63541"/>
                    <a:pt x="9111" y="41546"/>
                    <a:pt x="25328" y="25328"/>
                  </a:cubicBezTo>
                  <a:cubicBezTo>
                    <a:pt x="41546" y="9111"/>
                    <a:pt x="63541" y="0"/>
                    <a:pt x="86476" y="0"/>
                  </a:cubicBezTo>
                  <a:close/>
                </a:path>
              </a:pathLst>
            </a:custGeom>
            <a:solidFill>
              <a:srgbClr val="A3DEE1"/>
            </a:solidFill>
            <a:ln>
              <a:noFill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073019" y="517358"/>
            <a:ext cx="2954379" cy="3400223"/>
            <a:chOff x="0" y="0"/>
            <a:chExt cx="1551525" cy="178566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51525" cy="1785665"/>
            </a:xfrm>
            <a:custGeom>
              <a:avLst/>
              <a:gdLst/>
              <a:ahLst/>
              <a:cxnLst/>
              <a:rect l="l" t="t" r="r" b="b"/>
              <a:pathLst>
                <a:path w="1551525" h="1785665">
                  <a:moveTo>
                    <a:pt x="86476" y="0"/>
                  </a:moveTo>
                  <a:lnTo>
                    <a:pt x="1465049" y="0"/>
                  </a:lnTo>
                  <a:cubicBezTo>
                    <a:pt x="1487984" y="0"/>
                    <a:pt x="1509979" y="9111"/>
                    <a:pt x="1526197" y="25328"/>
                  </a:cubicBezTo>
                  <a:cubicBezTo>
                    <a:pt x="1542414" y="41546"/>
                    <a:pt x="1551525" y="63541"/>
                    <a:pt x="1551525" y="86476"/>
                  </a:cubicBezTo>
                  <a:lnTo>
                    <a:pt x="1551525" y="1699189"/>
                  </a:lnTo>
                  <a:cubicBezTo>
                    <a:pt x="1551525" y="1722124"/>
                    <a:pt x="1542414" y="1744120"/>
                    <a:pt x="1526197" y="1760337"/>
                  </a:cubicBezTo>
                  <a:cubicBezTo>
                    <a:pt x="1509979" y="1776554"/>
                    <a:pt x="1487984" y="1785665"/>
                    <a:pt x="1465049" y="1785665"/>
                  </a:cubicBezTo>
                  <a:lnTo>
                    <a:pt x="86476" y="1785665"/>
                  </a:lnTo>
                  <a:cubicBezTo>
                    <a:pt x="63541" y="1785665"/>
                    <a:pt x="41546" y="1776554"/>
                    <a:pt x="25328" y="1760337"/>
                  </a:cubicBezTo>
                  <a:cubicBezTo>
                    <a:pt x="9111" y="1744120"/>
                    <a:pt x="0" y="1722124"/>
                    <a:pt x="0" y="1699189"/>
                  </a:cubicBezTo>
                  <a:lnTo>
                    <a:pt x="0" y="86476"/>
                  </a:lnTo>
                  <a:cubicBezTo>
                    <a:pt x="0" y="63541"/>
                    <a:pt x="9111" y="41546"/>
                    <a:pt x="25328" y="25328"/>
                  </a:cubicBezTo>
                  <a:cubicBezTo>
                    <a:pt x="41546" y="9111"/>
                    <a:pt x="63541" y="0"/>
                    <a:pt x="86476" y="0"/>
                  </a:cubicBezTo>
                  <a:close/>
                </a:path>
              </a:pathLst>
            </a:custGeom>
            <a:solidFill>
              <a:srgbClr val="B5D3EF"/>
            </a:solidFill>
            <a:ln>
              <a:noFill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50994" y="540000"/>
            <a:ext cx="2954379" cy="330098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385213" y="853874"/>
            <a:ext cx="2475242" cy="2951108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413680" y="4194544"/>
            <a:ext cx="3229006" cy="699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64"/>
              </a:lnSpc>
              <a:spcBef>
                <a:spcPct val="0"/>
              </a:spcBef>
            </a:pPr>
            <a:r>
              <a:rPr lang="en-US" sz="2775" b="1" dirty="0">
                <a:solidFill>
                  <a:srgbClr val="FAFCFC"/>
                </a:solidFill>
              </a:rPr>
              <a:t>ĐAU HỌNG</a:t>
            </a:r>
          </a:p>
          <a:p>
            <a:pPr marL="0" lvl="0" indent="0" algn="ctr">
              <a:lnSpc>
                <a:spcPts val="2664"/>
              </a:lnSpc>
              <a:spcBef>
                <a:spcPct val="0"/>
              </a:spcBef>
            </a:pPr>
            <a:r>
              <a:rPr lang="en-US" sz="2775" b="1" dirty="0">
                <a:solidFill>
                  <a:srgbClr val="FAFCFC"/>
                </a:solidFill>
              </a:rPr>
              <a:t>SORE THROAT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935705" y="4194544"/>
            <a:ext cx="3229006" cy="699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64"/>
              </a:lnSpc>
              <a:spcBef>
                <a:spcPct val="0"/>
              </a:spcBef>
            </a:pPr>
            <a:r>
              <a:rPr lang="en-US" sz="2775" b="1" dirty="0">
                <a:solidFill>
                  <a:srgbClr val="FFFFFF"/>
                </a:solidFill>
              </a:rPr>
              <a:t>NGẠT MŨI</a:t>
            </a:r>
          </a:p>
          <a:p>
            <a:pPr marL="0" lvl="0" indent="0" algn="ctr">
              <a:lnSpc>
                <a:spcPts val="2664"/>
              </a:lnSpc>
              <a:spcBef>
                <a:spcPct val="0"/>
              </a:spcBef>
            </a:pPr>
            <a:r>
              <a:rPr lang="en-US" sz="2775" b="1" dirty="0">
                <a:solidFill>
                  <a:srgbClr val="FFFFFF"/>
                </a:solidFill>
              </a:rPr>
              <a:t>STUFFY NOSE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1964" y="323265"/>
            <a:ext cx="3390623" cy="4753469"/>
            <a:chOff x="0" y="0"/>
            <a:chExt cx="1780623" cy="24963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80623" cy="2496338"/>
            </a:xfrm>
            <a:custGeom>
              <a:avLst/>
              <a:gdLst/>
              <a:ahLst/>
              <a:cxnLst/>
              <a:rect l="l" t="t" r="r" b="b"/>
              <a:pathLst>
                <a:path w="1780623" h="2496338">
                  <a:moveTo>
                    <a:pt x="75350" y="0"/>
                  </a:moveTo>
                  <a:lnTo>
                    <a:pt x="1705273" y="0"/>
                  </a:lnTo>
                  <a:cubicBezTo>
                    <a:pt x="1725257" y="0"/>
                    <a:pt x="1744423" y="7939"/>
                    <a:pt x="1758554" y="22069"/>
                  </a:cubicBezTo>
                  <a:cubicBezTo>
                    <a:pt x="1772685" y="36200"/>
                    <a:pt x="1780623" y="55366"/>
                    <a:pt x="1780623" y="75350"/>
                  </a:cubicBezTo>
                  <a:lnTo>
                    <a:pt x="1780623" y="2420987"/>
                  </a:lnTo>
                  <a:cubicBezTo>
                    <a:pt x="1780623" y="2462602"/>
                    <a:pt x="1746888" y="2496338"/>
                    <a:pt x="1705273" y="2496338"/>
                  </a:cubicBezTo>
                  <a:lnTo>
                    <a:pt x="75350" y="2496338"/>
                  </a:lnTo>
                  <a:cubicBezTo>
                    <a:pt x="33735" y="2496338"/>
                    <a:pt x="0" y="2462602"/>
                    <a:pt x="0" y="2420987"/>
                  </a:cubicBezTo>
                  <a:lnTo>
                    <a:pt x="0" y="75350"/>
                  </a:lnTo>
                  <a:cubicBezTo>
                    <a:pt x="0" y="33735"/>
                    <a:pt x="33735" y="0"/>
                    <a:pt x="75350" y="0"/>
                  </a:cubicBezTo>
                  <a:close/>
                </a:path>
              </a:pathLst>
            </a:custGeom>
            <a:solidFill>
              <a:srgbClr val="03989E"/>
            </a:solidFill>
            <a:ln>
              <a:noFill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53990" y="323265"/>
            <a:ext cx="3390623" cy="4753469"/>
            <a:chOff x="0" y="0"/>
            <a:chExt cx="1780623" cy="24963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80623" cy="2496338"/>
            </a:xfrm>
            <a:custGeom>
              <a:avLst/>
              <a:gdLst/>
              <a:ahLst/>
              <a:cxnLst/>
              <a:rect l="l" t="t" r="r" b="b"/>
              <a:pathLst>
                <a:path w="1780623" h="2496338">
                  <a:moveTo>
                    <a:pt x="75350" y="0"/>
                  </a:moveTo>
                  <a:lnTo>
                    <a:pt x="1705273" y="0"/>
                  </a:lnTo>
                  <a:cubicBezTo>
                    <a:pt x="1725257" y="0"/>
                    <a:pt x="1744423" y="7939"/>
                    <a:pt x="1758554" y="22069"/>
                  </a:cubicBezTo>
                  <a:cubicBezTo>
                    <a:pt x="1772685" y="36200"/>
                    <a:pt x="1780623" y="55366"/>
                    <a:pt x="1780623" y="75350"/>
                  </a:cubicBezTo>
                  <a:lnTo>
                    <a:pt x="1780623" y="2420987"/>
                  </a:lnTo>
                  <a:cubicBezTo>
                    <a:pt x="1780623" y="2462602"/>
                    <a:pt x="1746888" y="2496338"/>
                    <a:pt x="1705273" y="2496338"/>
                  </a:cubicBezTo>
                  <a:lnTo>
                    <a:pt x="75350" y="2496338"/>
                  </a:lnTo>
                  <a:cubicBezTo>
                    <a:pt x="33735" y="2496338"/>
                    <a:pt x="0" y="2462602"/>
                    <a:pt x="0" y="2420987"/>
                  </a:cubicBezTo>
                  <a:lnTo>
                    <a:pt x="0" y="75350"/>
                  </a:lnTo>
                  <a:cubicBezTo>
                    <a:pt x="0" y="33735"/>
                    <a:pt x="33735" y="0"/>
                    <a:pt x="75350" y="0"/>
                  </a:cubicBezTo>
                  <a:close/>
                </a:path>
              </a:pathLst>
            </a:custGeom>
            <a:solidFill>
              <a:srgbClr val="03989E"/>
            </a:solidFill>
            <a:ln>
              <a:noFill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09416" y="540000"/>
            <a:ext cx="2954379" cy="3400223"/>
            <a:chOff x="0" y="0"/>
            <a:chExt cx="1551525" cy="178566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51525" cy="1785665"/>
            </a:xfrm>
            <a:custGeom>
              <a:avLst/>
              <a:gdLst/>
              <a:ahLst/>
              <a:cxnLst/>
              <a:rect l="l" t="t" r="r" b="b"/>
              <a:pathLst>
                <a:path w="1551525" h="1785665">
                  <a:moveTo>
                    <a:pt x="86476" y="0"/>
                  </a:moveTo>
                  <a:lnTo>
                    <a:pt x="1465049" y="0"/>
                  </a:lnTo>
                  <a:cubicBezTo>
                    <a:pt x="1487984" y="0"/>
                    <a:pt x="1509979" y="9111"/>
                    <a:pt x="1526197" y="25328"/>
                  </a:cubicBezTo>
                  <a:cubicBezTo>
                    <a:pt x="1542414" y="41546"/>
                    <a:pt x="1551525" y="63541"/>
                    <a:pt x="1551525" y="86476"/>
                  </a:cubicBezTo>
                  <a:lnTo>
                    <a:pt x="1551525" y="1699189"/>
                  </a:lnTo>
                  <a:cubicBezTo>
                    <a:pt x="1551525" y="1722124"/>
                    <a:pt x="1542414" y="1744120"/>
                    <a:pt x="1526197" y="1760337"/>
                  </a:cubicBezTo>
                  <a:cubicBezTo>
                    <a:pt x="1509979" y="1776554"/>
                    <a:pt x="1487984" y="1785665"/>
                    <a:pt x="1465049" y="1785665"/>
                  </a:cubicBezTo>
                  <a:lnTo>
                    <a:pt x="86476" y="1785665"/>
                  </a:lnTo>
                  <a:cubicBezTo>
                    <a:pt x="63541" y="1785665"/>
                    <a:pt x="41546" y="1776554"/>
                    <a:pt x="25328" y="1760337"/>
                  </a:cubicBezTo>
                  <a:cubicBezTo>
                    <a:pt x="9111" y="1744120"/>
                    <a:pt x="0" y="1722124"/>
                    <a:pt x="0" y="1699189"/>
                  </a:cubicBezTo>
                  <a:lnTo>
                    <a:pt x="0" y="86476"/>
                  </a:lnTo>
                  <a:cubicBezTo>
                    <a:pt x="0" y="63541"/>
                    <a:pt x="9111" y="41546"/>
                    <a:pt x="25328" y="25328"/>
                  </a:cubicBezTo>
                  <a:cubicBezTo>
                    <a:pt x="41546" y="9111"/>
                    <a:pt x="63541" y="0"/>
                    <a:pt x="86476" y="0"/>
                  </a:cubicBezTo>
                  <a:close/>
                </a:path>
              </a:pathLst>
            </a:custGeom>
            <a:solidFill>
              <a:srgbClr val="F5F6BD"/>
            </a:solidFill>
            <a:ln>
              <a:noFill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073019" y="517358"/>
            <a:ext cx="2954379" cy="3400223"/>
            <a:chOff x="0" y="0"/>
            <a:chExt cx="1551525" cy="178566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51525" cy="1785665"/>
            </a:xfrm>
            <a:custGeom>
              <a:avLst/>
              <a:gdLst/>
              <a:ahLst/>
              <a:cxnLst/>
              <a:rect l="l" t="t" r="r" b="b"/>
              <a:pathLst>
                <a:path w="1551525" h="1785665">
                  <a:moveTo>
                    <a:pt x="86476" y="0"/>
                  </a:moveTo>
                  <a:lnTo>
                    <a:pt x="1465049" y="0"/>
                  </a:lnTo>
                  <a:cubicBezTo>
                    <a:pt x="1487984" y="0"/>
                    <a:pt x="1509979" y="9111"/>
                    <a:pt x="1526197" y="25328"/>
                  </a:cubicBezTo>
                  <a:cubicBezTo>
                    <a:pt x="1542414" y="41546"/>
                    <a:pt x="1551525" y="63541"/>
                    <a:pt x="1551525" y="86476"/>
                  </a:cubicBezTo>
                  <a:lnTo>
                    <a:pt x="1551525" y="1699189"/>
                  </a:lnTo>
                  <a:cubicBezTo>
                    <a:pt x="1551525" y="1722124"/>
                    <a:pt x="1542414" y="1744120"/>
                    <a:pt x="1526197" y="1760337"/>
                  </a:cubicBezTo>
                  <a:cubicBezTo>
                    <a:pt x="1509979" y="1776554"/>
                    <a:pt x="1487984" y="1785665"/>
                    <a:pt x="1465049" y="1785665"/>
                  </a:cubicBezTo>
                  <a:lnTo>
                    <a:pt x="86476" y="1785665"/>
                  </a:lnTo>
                  <a:cubicBezTo>
                    <a:pt x="63541" y="1785665"/>
                    <a:pt x="41546" y="1776554"/>
                    <a:pt x="25328" y="1760337"/>
                  </a:cubicBezTo>
                  <a:cubicBezTo>
                    <a:pt x="9111" y="1744120"/>
                    <a:pt x="0" y="1722124"/>
                    <a:pt x="0" y="1699189"/>
                  </a:cubicBezTo>
                  <a:lnTo>
                    <a:pt x="0" y="86476"/>
                  </a:lnTo>
                  <a:cubicBezTo>
                    <a:pt x="0" y="63541"/>
                    <a:pt x="9111" y="41546"/>
                    <a:pt x="25328" y="25328"/>
                  </a:cubicBezTo>
                  <a:cubicBezTo>
                    <a:pt x="41546" y="9111"/>
                    <a:pt x="63541" y="0"/>
                    <a:pt x="86476" y="0"/>
                  </a:cubicBezTo>
                  <a:close/>
                </a:path>
              </a:pathLst>
            </a:custGeom>
            <a:solidFill>
              <a:srgbClr val="F5F6BD"/>
            </a:solidFill>
            <a:ln>
              <a:noFill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185603" y="540000"/>
            <a:ext cx="2727397" cy="3377581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412488" y="4034700"/>
            <a:ext cx="3229006" cy="773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92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FAFCFC"/>
                </a:solidFill>
              </a:rPr>
              <a:t>HẠCH SƯNG Ở CỔ VÀ SAU TAI</a:t>
            </a:r>
          </a:p>
          <a:p>
            <a:pPr marL="0" lvl="0" indent="0" algn="ctr">
              <a:lnSpc>
                <a:spcPts val="1992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FAFCFC"/>
                </a:solidFill>
              </a:rPr>
              <a:t>SWELLED LYMPH IN THE NECK &amp; BEHIND THE EAR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934798" y="4105029"/>
            <a:ext cx="3229006" cy="699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64"/>
              </a:lnSpc>
              <a:spcBef>
                <a:spcPct val="0"/>
              </a:spcBef>
            </a:pPr>
            <a:r>
              <a:rPr lang="en-US" sz="2775" b="1" dirty="0">
                <a:solidFill>
                  <a:srgbClr val="FAFCFC"/>
                </a:solidFill>
              </a:rPr>
              <a:t>SƯNG CỔ</a:t>
            </a:r>
          </a:p>
          <a:p>
            <a:pPr marL="0" lvl="0" indent="0" algn="ctr">
              <a:lnSpc>
                <a:spcPts val="2664"/>
              </a:lnSpc>
              <a:spcBef>
                <a:spcPct val="0"/>
              </a:spcBef>
            </a:pPr>
            <a:r>
              <a:rPr lang="en-US" sz="2775" b="1" dirty="0">
                <a:solidFill>
                  <a:srgbClr val="FAFCFC"/>
                </a:solidFill>
              </a:rPr>
              <a:t>SWELLING NECK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8093" t="307" r="7958" b="422"/>
          <a:stretch>
            <a:fillRect/>
          </a:stretch>
        </p:blipFill>
        <p:spPr>
          <a:xfrm>
            <a:off x="1174595" y="817084"/>
            <a:ext cx="1692240" cy="292183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1964" y="323265"/>
            <a:ext cx="3390623" cy="4753469"/>
            <a:chOff x="0" y="0"/>
            <a:chExt cx="1780623" cy="24963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80623" cy="2496338"/>
            </a:xfrm>
            <a:custGeom>
              <a:avLst/>
              <a:gdLst/>
              <a:ahLst/>
              <a:cxnLst/>
              <a:rect l="l" t="t" r="r" b="b"/>
              <a:pathLst>
                <a:path w="1780623" h="2496338">
                  <a:moveTo>
                    <a:pt x="75350" y="0"/>
                  </a:moveTo>
                  <a:lnTo>
                    <a:pt x="1705273" y="0"/>
                  </a:lnTo>
                  <a:cubicBezTo>
                    <a:pt x="1725257" y="0"/>
                    <a:pt x="1744423" y="7939"/>
                    <a:pt x="1758554" y="22069"/>
                  </a:cubicBezTo>
                  <a:cubicBezTo>
                    <a:pt x="1772685" y="36200"/>
                    <a:pt x="1780623" y="55366"/>
                    <a:pt x="1780623" y="75350"/>
                  </a:cubicBezTo>
                  <a:lnTo>
                    <a:pt x="1780623" y="2420987"/>
                  </a:lnTo>
                  <a:cubicBezTo>
                    <a:pt x="1780623" y="2462602"/>
                    <a:pt x="1746888" y="2496338"/>
                    <a:pt x="1705273" y="2496338"/>
                  </a:cubicBezTo>
                  <a:lnTo>
                    <a:pt x="75350" y="2496338"/>
                  </a:lnTo>
                  <a:cubicBezTo>
                    <a:pt x="33735" y="2496338"/>
                    <a:pt x="0" y="2462602"/>
                    <a:pt x="0" y="2420987"/>
                  </a:cubicBezTo>
                  <a:lnTo>
                    <a:pt x="0" y="75350"/>
                  </a:lnTo>
                  <a:cubicBezTo>
                    <a:pt x="0" y="33735"/>
                    <a:pt x="33735" y="0"/>
                    <a:pt x="75350" y="0"/>
                  </a:cubicBezTo>
                  <a:close/>
                </a:path>
              </a:pathLst>
            </a:custGeom>
            <a:solidFill>
              <a:srgbClr val="03989E"/>
            </a:solidFill>
            <a:ln>
              <a:noFill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53990" y="323265"/>
            <a:ext cx="3390623" cy="4753469"/>
            <a:chOff x="0" y="0"/>
            <a:chExt cx="1780623" cy="24963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80623" cy="2496338"/>
            </a:xfrm>
            <a:custGeom>
              <a:avLst/>
              <a:gdLst/>
              <a:ahLst/>
              <a:cxnLst/>
              <a:rect l="l" t="t" r="r" b="b"/>
              <a:pathLst>
                <a:path w="1780623" h="2496338">
                  <a:moveTo>
                    <a:pt x="75350" y="0"/>
                  </a:moveTo>
                  <a:lnTo>
                    <a:pt x="1705273" y="0"/>
                  </a:lnTo>
                  <a:cubicBezTo>
                    <a:pt x="1725257" y="0"/>
                    <a:pt x="1744423" y="7939"/>
                    <a:pt x="1758554" y="22069"/>
                  </a:cubicBezTo>
                  <a:cubicBezTo>
                    <a:pt x="1772685" y="36200"/>
                    <a:pt x="1780623" y="55366"/>
                    <a:pt x="1780623" y="75350"/>
                  </a:cubicBezTo>
                  <a:lnTo>
                    <a:pt x="1780623" y="2420987"/>
                  </a:lnTo>
                  <a:cubicBezTo>
                    <a:pt x="1780623" y="2462602"/>
                    <a:pt x="1746888" y="2496338"/>
                    <a:pt x="1705273" y="2496338"/>
                  </a:cubicBezTo>
                  <a:lnTo>
                    <a:pt x="75350" y="2496338"/>
                  </a:lnTo>
                  <a:cubicBezTo>
                    <a:pt x="33735" y="2496338"/>
                    <a:pt x="0" y="2462602"/>
                    <a:pt x="0" y="2420987"/>
                  </a:cubicBezTo>
                  <a:lnTo>
                    <a:pt x="0" y="75350"/>
                  </a:lnTo>
                  <a:cubicBezTo>
                    <a:pt x="0" y="33735"/>
                    <a:pt x="33735" y="0"/>
                    <a:pt x="75350" y="0"/>
                  </a:cubicBezTo>
                  <a:close/>
                </a:path>
              </a:pathLst>
            </a:custGeom>
            <a:solidFill>
              <a:srgbClr val="03989E"/>
            </a:solidFill>
            <a:ln>
              <a:noFill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40000" y="517358"/>
            <a:ext cx="2965372" cy="3400223"/>
            <a:chOff x="0" y="0"/>
            <a:chExt cx="3953830" cy="4278167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3953830" cy="4278167"/>
              <a:chOff x="0" y="0"/>
              <a:chExt cx="897898" cy="971553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97898" cy="971553"/>
              </a:xfrm>
              <a:custGeom>
                <a:avLst/>
                <a:gdLst/>
                <a:ahLst/>
                <a:cxnLst/>
                <a:rect l="l" t="t" r="r" b="b"/>
                <a:pathLst>
                  <a:path w="897898" h="971553">
                    <a:moveTo>
                      <a:pt x="773438" y="971553"/>
                    </a:moveTo>
                    <a:lnTo>
                      <a:pt x="124460" y="971553"/>
                    </a:lnTo>
                    <a:cubicBezTo>
                      <a:pt x="55880" y="971553"/>
                      <a:pt x="0" y="915673"/>
                      <a:pt x="0" y="84709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773438" y="0"/>
                    </a:lnTo>
                    <a:cubicBezTo>
                      <a:pt x="842018" y="0"/>
                      <a:pt x="897898" y="55880"/>
                      <a:pt x="897898" y="124460"/>
                    </a:cubicBezTo>
                    <a:lnTo>
                      <a:pt x="897898" y="847093"/>
                    </a:lnTo>
                    <a:cubicBezTo>
                      <a:pt x="897898" y="915673"/>
                      <a:pt x="842018" y="971553"/>
                      <a:pt x="773438" y="971553"/>
                    </a:cubicBezTo>
                    <a:close/>
                  </a:path>
                </a:pathLst>
              </a:custGeom>
              <a:solidFill>
                <a:srgbClr val="CCE5DF"/>
              </a:solidFill>
            </p:spPr>
          </p:sp>
        </p:grpSp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480222" y="262955"/>
              <a:ext cx="2993387" cy="3912924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955843" y="1461968"/>
              <a:ext cx="830081" cy="757449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2244469" y="1461968"/>
              <a:ext cx="830081" cy="757449"/>
            </a:xfrm>
            <a:prstGeom prst="rect">
              <a:avLst/>
            </a:prstGeom>
          </p:spPr>
        </p:pic>
      </p:grpSp>
      <p:grpSp>
        <p:nvGrpSpPr>
          <p:cNvPr id="14" name="Group 14"/>
          <p:cNvGrpSpPr/>
          <p:nvPr/>
        </p:nvGrpSpPr>
        <p:grpSpPr>
          <a:xfrm>
            <a:off x="4073019" y="517358"/>
            <a:ext cx="2954379" cy="3400223"/>
            <a:chOff x="0" y="0"/>
            <a:chExt cx="1551525" cy="178566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551525" cy="1785665"/>
            </a:xfrm>
            <a:custGeom>
              <a:avLst/>
              <a:gdLst/>
              <a:ahLst/>
              <a:cxnLst/>
              <a:rect l="l" t="t" r="r" b="b"/>
              <a:pathLst>
                <a:path w="1551525" h="1785665">
                  <a:moveTo>
                    <a:pt x="86476" y="0"/>
                  </a:moveTo>
                  <a:lnTo>
                    <a:pt x="1465049" y="0"/>
                  </a:lnTo>
                  <a:cubicBezTo>
                    <a:pt x="1487984" y="0"/>
                    <a:pt x="1509979" y="9111"/>
                    <a:pt x="1526197" y="25328"/>
                  </a:cubicBezTo>
                  <a:cubicBezTo>
                    <a:pt x="1542414" y="41546"/>
                    <a:pt x="1551525" y="63541"/>
                    <a:pt x="1551525" y="86476"/>
                  </a:cubicBezTo>
                  <a:lnTo>
                    <a:pt x="1551525" y="1699189"/>
                  </a:lnTo>
                  <a:cubicBezTo>
                    <a:pt x="1551525" y="1722124"/>
                    <a:pt x="1542414" y="1744120"/>
                    <a:pt x="1526197" y="1760337"/>
                  </a:cubicBezTo>
                  <a:cubicBezTo>
                    <a:pt x="1509979" y="1776554"/>
                    <a:pt x="1487984" y="1785665"/>
                    <a:pt x="1465049" y="1785665"/>
                  </a:cubicBezTo>
                  <a:lnTo>
                    <a:pt x="86476" y="1785665"/>
                  </a:lnTo>
                  <a:cubicBezTo>
                    <a:pt x="63541" y="1785665"/>
                    <a:pt x="41546" y="1776554"/>
                    <a:pt x="25328" y="1760337"/>
                  </a:cubicBezTo>
                  <a:cubicBezTo>
                    <a:pt x="9111" y="1744120"/>
                    <a:pt x="0" y="1722124"/>
                    <a:pt x="0" y="1699189"/>
                  </a:cubicBezTo>
                  <a:lnTo>
                    <a:pt x="0" y="86476"/>
                  </a:lnTo>
                  <a:cubicBezTo>
                    <a:pt x="0" y="63541"/>
                    <a:pt x="9111" y="41546"/>
                    <a:pt x="25328" y="25328"/>
                  </a:cubicBezTo>
                  <a:cubicBezTo>
                    <a:pt x="41546" y="9111"/>
                    <a:pt x="63541" y="0"/>
                    <a:pt x="86476" y="0"/>
                  </a:cubicBezTo>
                  <a:close/>
                </a:path>
              </a:pathLst>
            </a:custGeom>
            <a:solidFill>
              <a:srgbClr val="ACDBF0"/>
            </a:solidFill>
            <a:ln>
              <a:noFill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393021" y="4036075"/>
            <a:ext cx="3271960" cy="864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04"/>
              </a:lnSpc>
              <a:spcBef>
                <a:spcPct val="0"/>
              </a:spcBef>
            </a:pPr>
            <a:r>
              <a:rPr lang="en-US" sz="1400" b="1" dirty="0">
                <a:solidFill>
                  <a:srgbClr val="FAFCFC"/>
                </a:solidFill>
              </a:rPr>
              <a:t>GIẢ MẠC TRẮNG NGÀ/XÁM/</a:t>
            </a:r>
          </a:p>
          <a:p>
            <a:pPr algn="ctr">
              <a:lnSpc>
                <a:spcPts val="1704"/>
              </a:lnSpc>
              <a:spcBef>
                <a:spcPct val="0"/>
              </a:spcBef>
            </a:pPr>
            <a:r>
              <a:rPr lang="en-US" sz="1400" b="1" dirty="0">
                <a:solidFill>
                  <a:srgbClr val="FAFCFC"/>
                </a:solidFill>
              </a:rPr>
              <a:t>ĐEN Ở THÀNH HỌNG</a:t>
            </a:r>
            <a:endParaRPr lang="en-US" sz="1400" b="1" dirty="0">
              <a:solidFill>
                <a:srgbClr val="FAFCFC"/>
              </a:solidFill>
              <a:ea typeface="Calibri"/>
              <a:cs typeface="Calibri"/>
            </a:endParaRPr>
          </a:p>
          <a:p>
            <a:pPr marL="0" lvl="0" indent="0" algn="ctr">
              <a:lnSpc>
                <a:spcPts val="1704"/>
              </a:lnSpc>
              <a:spcBef>
                <a:spcPct val="0"/>
              </a:spcBef>
            </a:pPr>
            <a:r>
              <a:rPr lang="en-US" sz="1400" b="1" dirty="0">
                <a:solidFill>
                  <a:srgbClr val="FAFCFC"/>
                </a:solidFill>
              </a:rPr>
              <a:t>IVORY/GREY/BLACK PYTHOPHYMEMBRANE IN THE THROAT WALL</a:t>
            </a:r>
            <a:endParaRPr lang="en-US" sz="1400" b="1" dirty="0">
              <a:solidFill>
                <a:srgbClr val="FAFCFC"/>
              </a:solidFill>
              <a:ea typeface="Calibri"/>
              <a:cs typeface="Calibri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3934798" y="4037303"/>
            <a:ext cx="3229006" cy="808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088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FAFCFC"/>
                </a:solidFill>
              </a:rPr>
              <a:t>KHÓ MỞ MIỆNG &amp; KHÓ NUỐT</a:t>
            </a:r>
            <a:endParaRPr lang="en-US" sz="2000" b="1" dirty="0">
              <a:solidFill>
                <a:srgbClr val="FAFCFC"/>
              </a:solidFill>
              <a:ea typeface="Calibri"/>
              <a:cs typeface="Calibri"/>
            </a:endParaRPr>
          </a:p>
          <a:p>
            <a:pPr marL="0" lvl="0" indent="0" algn="ctr">
              <a:lnSpc>
                <a:spcPts val="2088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FAFCFC"/>
                </a:solidFill>
              </a:rPr>
              <a:t>DIFFICULTY IN OPENING MOUTH &amp; SWALLOWING</a:t>
            </a:r>
            <a:endParaRPr lang="en-US" sz="2000" b="1" dirty="0">
              <a:solidFill>
                <a:srgbClr val="FAFCFC"/>
              </a:solidFill>
              <a:ea typeface="Calibri"/>
              <a:cs typeface="Calibri"/>
            </a:endParaRP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073019" y="517358"/>
            <a:ext cx="2954379" cy="330098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1964" y="323265"/>
            <a:ext cx="3390623" cy="4753469"/>
            <a:chOff x="0" y="0"/>
            <a:chExt cx="1780623" cy="24963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80623" cy="2496338"/>
            </a:xfrm>
            <a:custGeom>
              <a:avLst/>
              <a:gdLst/>
              <a:ahLst/>
              <a:cxnLst/>
              <a:rect l="l" t="t" r="r" b="b"/>
              <a:pathLst>
                <a:path w="1780623" h="2496338">
                  <a:moveTo>
                    <a:pt x="75350" y="0"/>
                  </a:moveTo>
                  <a:lnTo>
                    <a:pt x="1705273" y="0"/>
                  </a:lnTo>
                  <a:cubicBezTo>
                    <a:pt x="1725257" y="0"/>
                    <a:pt x="1744423" y="7939"/>
                    <a:pt x="1758554" y="22069"/>
                  </a:cubicBezTo>
                  <a:cubicBezTo>
                    <a:pt x="1772685" y="36200"/>
                    <a:pt x="1780623" y="55366"/>
                    <a:pt x="1780623" y="75350"/>
                  </a:cubicBezTo>
                  <a:lnTo>
                    <a:pt x="1780623" y="2420987"/>
                  </a:lnTo>
                  <a:cubicBezTo>
                    <a:pt x="1780623" y="2462602"/>
                    <a:pt x="1746888" y="2496338"/>
                    <a:pt x="1705273" y="2496338"/>
                  </a:cubicBezTo>
                  <a:lnTo>
                    <a:pt x="75350" y="2496338"/>
                  </a:lnTo>
                  <a:cubicBezTo>
                    <a:pt x="33735" y="2496338"/>
                    <a:pt x="0" y="2462602"/>
                    <a:pt x="0" y="2420987"/>
                  </a:cubicBezTo>
                  <a:lnTo>
                    <a:pt x="0" y="75350"/>
                  </a:lnTo>
                  <a:cubicBezTo>
                    <a:pt x="0" y="33735"/>
                    <a:pt x="33735" y="0"/>
                    <a:pt x="75350" y="0"/>
                  </a:cubicBezTo>
                  <a:close/>
                </a:path>
              </a:pathLst>
            </a:custGeom>
            <a:solidFill>
              <a:srgbClr val="03989E"/>
            </a:solidFill>
            <a:ln>
              <a:noFill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941617" y="323264"/>
            <a:ext cx="3390623" cy="4753469"/>
            <a:chOff x="0" y="0"/>
            <a:chExt cx="1780623" cy="24963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80623" cy="2496338"/>
            </a:xfrm>
            <a:custGeom>
              <a:avLst/>
              <a:gdLst/>
              <a:ahLst/>
              <a:cxnLst/>
              <a:rect l="l" t="t" r="r" b="b"/>
              <a:pathLst>
                <a:path w="1780623" h="2496338">
                  <a:moveTo>
                    <a:pt x="75350" y="0"/>
                  </a:moveTo>
                  <a:lnTo>
                    <a:pt x="1705273" y="0"/>
                  </a:lnTo>
                  <a:cubicBezTo>
                    <a:pt x="1725257" y="0"/>
                    <a:pt x="1744423" y="7939"/>
                    <a:pt x="1758554" y="22069"/>
                  </a:cubicBezTo>
                  <a:cubicBezTo>
                    <a:pt x="1772685" y="36200"/>
                    <a:pt x="1780623" y="55366"/>
                    <a:pt x="1780623" y="75350"/>
                  </a:cubicBezTo>
                  <a:lnTo>
                    <a:pt x="1780623" y="2420987"/>
                  </a:lnTo>
                  <a:cubicBezTo>
                    <a:pt x="1780623" y="2462602"/>
                    <a:pt x="1746888" y="2496338"/>
                    <a:pt x="1705273" y="2496338"/>
                  </a:cubicBezTo>
                  <a:lnTo>
                    <a:pt x="75350" y="2496338"/>
                  </a:lnTo>
                  <a:cubicBezTo>
                    <a:pt x="33735" y="2496338"/>
                    <a:pt x="0" y="2462602"/>
                    <a:pt x="0" y="2420987"/>
                  </a:cubicBezTo>
                  <a:lnTo>
                    <a:pt x="0" y="75350"/>
                  </a:lnTo>
                  <a:cubicBezTo>
                    <a:pt x="0" y="33735"/>
                    <a:pt x="33735" y="0"/>
                    <a:pt x="75350" y="0"/>
                  </a:cubicBezTo>
                  <a:close/>
                </a:path>
              </a:pathLst>
            </a:custGeom>
            <a:solidFill>
              <a:srgbClr val="03989E"/>
            </a:solidFill>
            <a:ln>
              <a:noFill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50994" y="517358"/>
            <a:ext cx="2954379" cy="3400223"/>
            <a:chOff x="0" y="0"/>
            <a:chExt cx="1551525" cy="178566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51525" cy="1785665"/>
            </a:xfrm>
            <a:custGeom>
              <a:avLst/>
              <a:gdLst/>
              <a:ahLst/>
              <a:cxnLst/>
              <a:rect l="l" t="t" r="r" b="b"/>
              <a:pathLst>
                <a:path w="1551525" h="1785665">
                  <a:moveTo>
                    <a:pt x="86476" y="0"/>
                  </a:moveTo>
                  <a:lnTo>
                    <a:pt x="1465049" y="0"/>
                  </a:lnTo>
                  <a:cubicBezTo>
                    <a:pt x="1487984" y="0"/>
                    <a:pt x="1509979" y="9111"/>
                    <a:pt x="1526197" y="25328"/>
                  </a:cubicBezTo>
                  <a:cubicBezTo>
                    <a:pt x="1542414" y="41546"/>
                    <a:pt x="1551525" y="63541"/>
                    <a:pt x="1551525" y="86476"/>
                  </a:cubicBezTo>
                  <a:lnTo>
                    <a:pt x="1551525" y="1699189"/>
                  </a:lnTo>
                  <a:cubicBezTo>
                    <a:pt x="1551525" y="1722124"/>
                    <a:pt x="1542414" y="1744120"/>
                    <a:pt x="1526197" y="1760337"/>
                  </a:cubicBezTo>
                  <a:cubicBezTo>
                    <a:pt x="1509979" y="1776554"/>
                    <a:pt x="1487984" y="1785665"/>
                    <a:pt x="1465049" y="1785665"/>
                  </a:cubicBezTo>
                  <a:lnTo>
                    <a:pt x="86476" y="1785665"/>
                  </a:lnTo>
                  <a:cubicBezTo>
                    <a:pt x="63541" y="1785665"/>
                    <a:pt x="41546" y="1776554"/>
                    <a:pt x="25328" y="1760337"/>
                  </a:cubicBezTo>
                  <a:cubicBezTo>
                    <a:pt x="9111" y="1744120"/>
                    <a:pt x="0" y="1722124"/>
                    <a:pt x="0" y="1699189"/>
                  </a:cubicBezTo>
                  <a:lnTo>
                    <a:pt x="0" y="86476"/>
                  </a:lnTo>
                  <a:cubicBezTo>
                    <a:pt x="0" y="63541"/>
                    <a:pt x="9111" y="41546"/>
                    <a:pt x="25328" y="25328"/>
                  </a:cubicBezTo>
                  <a:cubicBezTo>
                    <a:pt x="41546" y="9111"/>
                    <a:pt x="63541" y="0"/>
                    <a:pt x="86476" y="0"/>
                  </a:cubicBezTo>
                  <a:close/>
                </a:path>
              </a:pathLst>
            </a:custGeom>
            <a:solidFill>
              <a:srgbClr val="F5CCE6"/>
            </a:solidFill>
            <a:ln>
              <a:noFill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176296" y="517358"/>
            <a:ext cx="2954379" cy="3400223"/>
            <a:chOff x="0" y="0"/>
            <a:chExt cx="1551525" cy="178566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51525" cy="1785665"/>
            </a:xfrm>
            <a:custGeom>
              <a:avLst/>
              <a:gdLst/>
              <a:ahLst/>
              <a:cxnLst/>
              <a:rect l="l" t="t" r="r" b="b"/>
              <a:pathLst>
                <a:path w="1551525" h="1785665">
                  <a:moveTo>
                    <a:pt x="86476" y="0"/>
                  </a:moveTo>
                  <a:lnTo>
                    <a:pt x="1465049" y="0"/>
                  </a:lnTo>
                  <a:cubicBezTo>
                    <a:pt x="1487984" y="0"/>
                    <a:pt x="1509979" y="9111"/>
                    <a:pt x="1526197" y="25328"/>
                  </a:cubicBezTo>
                  <a:cubicBezTo>
                    <a:pt x="1542414" y="41546"/>
                    <a:pt x="1551525" y="63541"/>
                    <a:pt x="1551525" y="86476"/>
                  </a:cubicBezTo>
                  <a:lnTo>
                    <a:pt x="1551525" y="1699189"/>
                  </a:lnTo>
                  <a:cubicBezTo>
                    <a:pt x="1551525" y="1722124"/>
                    <a:pt x="1542414" y="1744120"/>
                    <a:pt x="1526197" y="1760337"/>
                  </a:cubicBezTo>
                  <a:cubicBezTo>
                    <a:pt x="1509979" y="1776554"/>
                    <a:pt x="1487984" y="1785665"/>
                    <a:pt x="1465049" y="1785665"/>
                  </a:cubicBezTo>
                  <a:lnTo>
                    <a:pt x="86476" y="1785665"/>
                  </a:lnTo>
                  <a:cubicBezTo>
                    <a:pt x="63541" y="1785665"/>
                    <a:pt x="41546" y="1776554"/>
                    <a:pt x="25328" y="1760337"/>
                  </a:cubicBezTo>
                  <a:cubicBezTo>
                    <a:pt x="9111" y="1744120"/>
                    <a:pt x="0" y="1722124"/>
                    <a:pt x="0" y="1699189"/>
                  </a:cubicBezTo>
                  <a:lnTo>
                    <a:pt x="0" y="86476"/>
                  </a:lnTo>
                  <a:cubicBezTo>
                    <a:pt x="0" y="63541"/>
                    <a:pt x="9111" y="41546"/>
                    <a:pt x="25328" y="25328"/>
                  </a:cubicBezTo>
                  <a:cubicBezTo>
                    <a:pt x="41546" y="9111"/>
                    <a:pt x="63541" y="0"/>
                    <a:pt x="86476" y="0"/>
                  </a:cubicBezTo>
                  <a:close/>
                </a:path>
              </a:pathLst>
            </a:custGeom>
            <a:solidFill>
              <a:srgbClr val="F0D5D1"/>
            </a:solidFill>
            <a:ln>
              <a:noFill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10152" y="526915"/>
            <a:ext cx="2584170" cy="3400223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4159738" y="3927138"/>
            <a:ext cx="2954379" cy="11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4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FAFCFC"/>
                </a:solidFill>
                <a:latin typeface="Calibri"/>
                <a:cs typeface="Calibri"/>
              </a:rPr>
              <a:t>CƠN ĐAU THẮT Ở LỒNG NGỰC </a:t>
            </a:r>
          </a:p>
          <a:p>
            <a:pPr algn="ctr">
              <a:lnSpc>
                <a:spcPts val="3144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FAFCFC"/>
                </a:solidFill>
                <a:latin typeface="Calibri"/>
                <a:cs typeface="Calibri"/>
              </a:rPr>
              <a:t>CHEST PAIN</a:t>
            </a:r>
          </a:p>
        </p:txBody>
      </p:sp>
      <p:sp>
        <p:nvSpPr>
          <p:cNvPr id="20" name="TextBox 18">
            <a:extLst>
              <a:ext uri="{FF2B5EF4-FFF2-40B4-BE49-F238E27FC236}">
                <a16:creationId xmlns:a16="http://schemas.microsoft.com/office/drawing/2014/main" id="{70C6DB06-8CB9-AF87-F311-C301AE203E91}"/>
              </a:ext>
            </a:extLst>
          </p:cNvPr>
          <p:cNvSpPr txBox="1"/>
          <p:nvPr/>
        </p:nvSpPr>
        <p:spPr>
          <a:xfrm>
            <a:off x="550994" y="4291583"/>
            <a:ext cx="2954379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4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FAFCFC"/>
                </a:solidFill>
                <a:latin typeface="Calibri"/>
                <a:cs typeface="Calibri"/>
              </a:rPr>
              <a:t>THỞ NẶNG NHỌC</a:t>
            </a:r>
          </a:p>
          <a:p>
            <a:pPr algn="ctr">
              <a:lnSpc>
                <a:spcPts val="3144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FAFCFC"/>
                </a:solidFill>
                <a:latin typeface="Calibri"/>
                <a:cs typeface="Calibri"/>
              </a:rPr>
              <a:t>HEAVY BREATHING</a:t>
            </a:r>
            <a:r>
              <a:rPr lang="en-US" sz="2800" b="1" dirty="0">
                <a:solidFill>
                  <a:srgbClr val="FAFCFC"/>
                </a:solidFill>
                <a:latin typeface="Arial Rounded MT Bold"/>
              </a:rPr>
              <a:t> 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704" b="92963" l="34219" r="69740">
                        <a14:foregroundMark x1="50469" y1="13704" x2="50469" y2="13704"/>
                        <a14:foregroundMark x1="50469" y1="88519" x2="50469" y2="88519"/>
                        <a14:foregroundMark x1="48802" y1="92963" x2="48802" y2="92963"/>
                        <a14:foregroundMark x1="48073" y1="47315" x2="48073" y2="47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32" t="8767" r="25798" b="5182"/>
          <a:stretch/>
        </p:blipFill>
        <p:spPr>
          <a:xfrm>
            <a:off x="4380760" y="832555"/>
            <a:ext cx="2686501" cy="293072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1964" y="323265"/>
            <a:ext cx="3390623" cy="4753469"/>
            <a:chOff x="0" y="0"/>
            <a:chExt cx="1780623" cy="24963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80623" cy="2496338"/>
            </a:xfrm>
            <a:custGeom>
              <a:avLst/>
              <a:gdLst/>
              <a:ahLst/>
              <a:cxnLst/>
              <a:rect l="l" t="t" r="r" b="b"/>
              <a:pathLst>
                <a:path w="1780623" h="2496338">
                  <a:moveTo>
                    <a:pt x="75350" y="0"/>
                  </a:moveTo>
                  <a:lnTo>
                    <a:pt x="1705273" y="0"/>
                  </a:lnTo>
                  <a:cubicBezTo>
                    <a:pt x="1725257" y="0"/>
                    <a:pt x="1744423" y="7939"/>
                    <a:pt x="1758554" y="22069"/>
                  </a:cubicBezTo>
                  <a:cubicBezTo>
                    <a:pt x="1772685" y="36200"/>
                    <a:pt x="1780623" y="55366"/>
                    <a:pt x="1780623" y="75350"/>
                  </a:cubicBezTo>
                  <a:lnTo>
                    <a:pt x="1780623" y="2420987"/>
                  </a:lnTo>
                  <a:cubicBezTo>
                    <a:pt x="1780623" y="2462602"/>
                    <a:pt x="1746888" y="2496338"/>
                    <a:pt x="1705273" y="2496338"/>
                  </a:cubicBezTo>
                  <a:lnTo>
                    <a:pt x="75350" y="2496338"/>
                  </a:lnTo>
                  <a:cubicBezTo>
                    <a:pt x="33735" y="2496338"/>
                    <a:pt x="0" y="2462602"/>
                    <a:pt x="0" y="2420987"/>
                  </a:cubicBezTo>
                  <a:lnTo>
                    <a:pt x="0" y="75350"/>
                  </a:lnTo>
                  <a:cubicBezTo>
                    <a:pt x="0" y="33735"/>
                    <a:pt x="33735" y="0"/>
                    <a:pt x="75350" y="0"/>
                  </a:cubicBezTo>
                  <a:close/>
                </a:path>
              </a:pathLst>
            </a:custGeom>
            <a:solidFill>
              <a:srgbClr val="03989E"/>
            </a:solidFill>
            <a:ln>
              <a:noFill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53990" y="323265"/>
            <a:ext cx="3390623" cy="4753469"/>
            <a:chOff x="0" y="0"/>
            <a:chExt cx="1780623" cy="24963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80623" cy="2496338"/>
            </a:xfrm>
            <a:custGeom>
              <a:avLst/>
              <a:gdLst/>
              <a:ahLst/>
              <a:cxnLst/>
              <a:rect l="l" t="t" r="r" b="b"/>
              <a:pathLst>
                <a:path w="1780623" h="2496338">
                  <a:moveTo>
                    <a:pt x="75350" y="0"/>
                  </a:moveTo>
                  <a:lnTo>
                    <a:pt x="1705273" y="0"/>
                  </a:lnTo>
                  <a:cubicBezTo>
                    <a:pt x="1725257" y="0"/>
                    <a:pt x="1744423" y="7939"/>
                    <a:pt x="1758554" y="22069"/>
                  </a:cubicBezTo>
                  <a:cubicBezTo>
                    <a:pt x="1772685" y="36200"/>
                    <a:pt x="1780623" y="55366"/>
                    <a:pt x="1780623" y="75350"/>
                  </a:cubicBezTo>
                  <a:lnTo>
                    <a:pt x="1780623" y="2420987"/>
                  </a:lnTo>
                  <a:cubicBezTo>
                    <a:pt x="1780623" y="2462602"/>
                    <a:pt x="1746888" y="2496338"/>
                    <a:pt x="1705273" y="2496338"/>
                  </a:cubicBezTo>
                  <a:lnTo>
                    <a:pt x="75350" y="2496338"/>
                  </a:lnTo>
                  <a:cubicBezTo>
                    <a:pt x="33735" y="2496338"/>
                    <a:pt x="0" y="2462602"/>
                    <a:pt x="0" y="2420987"/>
                  </a:cubicBezTo>
                  <a:lnTo>
                    <a:pt x="0" y="75350"/>
                  </a:lnTo>
                  <a:cubicBezTo>
                    <a:pt x="0" y="33735"/>
                    <a:pt x="33735" y="0"/>
                    <a:pt x="75350" y="0"/>
                  </a:cubicBezTo>
                  <a:close/>
                </a:path>
              </a:pathLst>
            </a:custGeom>
            <a:solidFill>
              <a:srgbClr val="03989E"/>
            </a:solidFill>
            <a:ln>
              <a:noFill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50994" y="517358"/>
            <a:ext cx="2954379" cy="3400223"/>
            <a:chOff x="0" y="0"/>
            <a:chExt cx="1551525" cy="178566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51525" cy="1785665"/>
            </a:xfrm>
            <a:custGeom>
              <a:avLst/>
              <a:gdLst/>
              <a:ahLst/>
              <a:cxnLst/>
              <a:rect l="l" t="t" r="r" b="b"/>
              <a:pathLst>
                <a:path w="1551525" h="1785665">
                  <a:moveTo>
                    <a:pt x="86476" y="0"/>
                  </a:moveTo>
                  <a:lnTo>
                    <a:pt x="1465049" y="0"/>
                  </a:lnTo>
                  <a:cubicBezTo>
                    <a:pt x="1487984" y="0"/>
                    <a:pt x="1509979" y="9111"/>
                    <a:pt x="1526197" y="25328"/>
                  </a:cubicBezTo>
                  <a:cubicBezTo>
                    <a:pt x="1542414" y="41546"/>
                    <a:pt x="1551525" y="63541"/>
                    <a:pt x="1551525" y="86476"/>
                  </a:cubicBezTo>
                  <a:lnTo>
                    <a:pt x="1551525" y="1699189"/>
                  </a:lnTo>
                  <a:cubicBezTo>
                    <a:pt x="1551525" y="1722124"/>
                    <a:pt x="1542414" y="1744120"/>
                    <a:pt x="1526197" y="1760337"/>
                  </a:cubicBezTo>
                  <a:cubicBezTo>
                    <a:pt x="1509979" y="1776554"/>
                    <a:pt x="1487984" y="1785665"/>
                    <a:pt x="1465049" y="1785665"/>
                  </a:cubicBezTo>
                  <a:lnTo>
                    <a:pt x="86476" y="1785665"/>
                  </a:lnTo>
                  <a:cubicBezTo>
                    <a:pt x="63541" y="1785665"/>
                    <a:pt x="41546" y="1776554"/>
                    <a:pt x="25328" y="1760337"/>
                  </a:cubicBezTo>
                  <a:cubicBezTo>
                    <a:pt x="9111" y="1744120"/>
                    <a:pt x="0" y="1722124"/>
                    <a:pt x="0" y="1699189"/>
                  </a:cubicBezTo>
                  <a:lnTo>
                    <a:pt x="0" y="86476"/>
                  </a:lnTo>
                  <a:cubicBezTo>
                    <a:pt x="0" y="63541"/>
                    <a:pt x="9111" y="41546"/>
                    <a:pt x="25328" y="25328"/>
                  </a:cubicBezTo>
                  <a:cubicBezTo>
                    <a:pt x="41546" y="9111"/>
                    <a:pt x="63541" y="0"/>
                    <a:pt x="86476" y="0"/>
                  </a:cubicBezTo>
                  <a:close/>
                </a:path>
              </a:pathLst>
            </a:custGeom>
            <a:solidFill>
              <a:srgbClr val="C5E9C4"/>
            </a:solidFill>
            <a:ln>
              <a:noFill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073019" y="517358"/>
            <a:ext cx="2954379" cy="3400223"/>
            <a:chOff x="0" y="0"/>
            <a:chExt cx="1551525" cy="178566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51525" cy="1785665"/>
            </a:xfrm>
            <a:custGeom>
              <a:avLst/>
              <a:gdLst/>
              <a:ahLst/>
              <a:cxnLst/>
              <a:rect l="l" t="t" r="r" b="b"/>
              <a:pathLst>
                <a:path w="1551525" h="1785665">
                  <a:moveTo>
                    <a:pt x="86476" y="0"/>
                  </a:moveTo>
                  <a:lnTo>
                    <a:pt x="1465049" y="0"/>
                  </a:lnTo>
                  <a:cubicBezTo>
                    <a:pt x="1487984" y="0"/>
                    <a:pt x="1509979" y="9111"/>
                    <a:pt x="1526197" y="25328"/>
                  </a:cubicBezTo>
                  <a:cubicBezTo>
                    <a:pt x="1542414" y="41546"/>
                    <a:pt x="1551525" y="63541"/>
                    <a:pt x="1551525" y="86476"/>
                  </a:cubicBezTo>
                  <a:lnTo>
                    <a:pt x="1551525" y="1699189"/>
                  </a:lnTo>
                  <a:cubicBezTo>
                    <a:pt x="1551525" y="1722124"/>
                    <a:pt x="1542414" y="1744120"/>
                    <a:pt x="1526197" y="1760337"/>
                  </a:cubicBezTo>
                  <a:cubicBezTo>
                    <a:pt x="1509979" y="1776554"/>
                    <a:pt x="1487984" y="1785665"/>
                    <a:pt x="1465049" y="1785665"/>
                  </a:cubicBezTo>
                  <a:lnTo>
                    <a:pt x="86476" y="1785665"/>
                  </a:lnTo>
                  <a:cubicBezTo>
                    <a:pt x="63541" y="1785665"/>
                    <a:pt x="41546" y="1776554"/>
                    <a:pt x="25328" y="1760337"/>
                  </a:cubicBezTo>
                  <a:cubicBezTo>
                    <a:pt x="9111" y="1744120"/>
                    <a:pt x="0" y="1722124"/>
                    <a:pt x="0" y="1699189"/>
                  </a:cubicBezTo>
                  <a:lnTo>
                    <a:pt x="0" y="86476"/>
                  </a:lnTo>
                  <a:cubicBezTo>
                    <a:pt x="0" y="63541"/>
                    <a:pt x="9111" y="41546"/>
                    <a:pt x="25328" y="25328"/>
                  </a:cubicBezTo>
                  <a:cubicBezTo>
                    <a:pt x="41546" y="9111"/>
                    <a:pt x="63541" y="0"/>
                    <a:pt x="86476" y="0"/>
                  </a:cubicBezTo>
                  <a:close/>
                </a:path>
              </a:pathLst>
            </a:custGeom>
            <a:solidFill>
              <a:srgbClr val="CCE5DF"/>
            </a:solidFill>
            <a:ln>
              <a:noFill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13680" y="4194544"/>
            <a:ext cx="3229006" cy="699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64"/>
              </a:lnSpc>
              <a:spcBef>
                <a:spcPct val="0"/>
              </a:spcBef>
            </a:pPr>
            <a:r>
              <a:rPr lang="en-US" sz="2775" b="1" dirty="0" err="1">
                <a:solidFill>
                  <a:srgbClr val="FFFFFF"/>
                </a:solidFill>
              </a:rPr>
              <a:t>Nôn</a:t>
            </a:r>
            <a:r>
              <a:rPr lang="en-US" sz="2775" b="1" dirty="0">
                <a:solidFill>
                  <a:srgbClr val="FFFFFF"/>
                </a:solidFill>
              </a:rPr>
              <a:t> </a:t>
            </a:r>
            <a:r>
              <a:rPr lang="en-US" sz="2775" b="1" dirty="0" err="1">
                <a:solidFill>
                  <a:srgbClr val="FFFFFF"/>
                </a:solidFill>
              </a:rPr>
              <a:t>ói</a:t>
            </a:r>
            <a:endParaRPr lang="en-US" sz="2775" b="1" dirty="0">
              <a:solidFill>
                <a:srgbClr val="FFFFFF"/>
              </a:solidFill>
            </a:endParaRPr>
          </a:p>
          <a:p>
            <a:pPr marL="0" lvl="0" indent="0" algn="ctr">
              <a:lnSpc>
                <a:spcPts val="2664"/>
              </a:lnSpc>
              <a:spcBef>
                <a:spcPct val="0"/>
              </a:spcBef>
            </a:pPr>
            <a:r>
              <a:rPr lang="en-US" sz="2775" b="1" dirty="0">
                <a:solidFill>
                  <a:srgbClr val="FFFFFF"/>
                </a:solidFill>
              </a:rPr>
              <a:t>VOMITING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935705" y="4194544"/>
            <a:ext cx="3229006" cy="699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64"/>
              </a:lnSpc>
              <a:spcBef>
                <a:spcPct val="0"/>
              </a:spcBef>
            </a:pPr>
            <a:r>
              <a:rPr lang="en-US" sz="2775" b="1" dirty="0" err="1">
                <a:solidFill>
                  <a:srgbClr val="FFFFFF"/>
                </a:solidFill>
              </a:rPr>
              <a:t>Chảy</a:t>
            </a:r>
            <a:r>
              <a:rPr lang="en-US" sz="2775" b="1" dirty="0">
                <a:solidFill>
                  <a:srgbClr val="FFFFFF"/>
                </a:solidFill>
              </a:rPr>
              <a:t> </a:t>
            </a:r>
            <a:r>
              <a:rPr lang="en-US" sz="2775" b="1" dirty="0" err="1">
                <a:solidFill>
                  <a:srgbClr val="FFFFFF"/>
                </a:solidFill>
              </a:rPr>
              <a:t>nước</a:t>
            </a:r>
            <a:r>
              <a:rPr lang="en-US" sz="2775" b="1" dirty="0">
                <a:solidFill>
                  <a:srgbClr val="FFFFFF"/>
                </a:solidFill>
              </a:rPr>
              <a:t> </a:t>
            </a:r>
            <a:r>
              <a:rPr lang="en-US" sz="2775" b="1" dirty="0" err="1">
                <a:solidFill>
                  <a:srgbClr val="FFFFFF"/>
                </a:solidFill>
              </a:rPr>
              <a:t>mắt</a:t>
            </a:r>
            <a:endParaRPr lang="en-US" sz="2775" b="1" dirty="0">
              <a:solidFill>
                <a:srgbClr val="FFFFFF"/>
              </a:solidFill>
            </a:endParaRPr>
          </a:p>
          <a:p>
            <a:pPr marL="0" lvl="0" indent="0" algn="ctr">
              <a:lnSpc>
                <a:spcPts val="2664"/>
              </a:lnSpc>
              <a:spcBef>
                <a:spcPct val="0"/>
              </a:spcBef>
            </a:pPr>
            <a:r>
              <a:rPr lang="en-US" sz="2775" b="1" dirty="0">
                <a:solidFill>
                  <a:srgbClr val="FFFFFF"/>
                </a:solidFill>
              </a:rPr>
              <a:t>TEARS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4073019" y="619105"/>
            <a:ext cx="2954379" cy="3196730"/>
            <a:chOff x="0" y="0"/>
            <a:chExt cx="897898" cy="97155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97898" cy="971553"/>
            </a:xfrm>
            <a:custGeom>
              <a:avLst/>
              <a:gdLst/>
              <a:ahLst/>
              <a:cxnLst/>
              <a:rect l="l" t="t" r="r" b="b"/>
              <a:pathLst>
                <a:path w="897898" h="971553">
                  <a:moveTo>
                    <a:pt x="773438" y="971553"/>
                  </a:moveTo>
                  <a:lnTo>
                    <a:pt x="124460" y="971553"/>
                  </a:lnTo>
                  <a:cubicBezTo>
                    <a:pt x="55880" y="971553"/>
                    <a:pt x="0" y="915673"/>
                    <a:pt x="0" y="84709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73438" y="0"/>
                  </a:lnTo>
                  <a:cubicBezTo>
                    <a:pt x="842018" y="0"/>
                    <a:pt x="897898" y="55880"/>
                    <a:pt x="897898" y="124460"/>
                  </a:cubicBezTo>
                  <a:lnTo>
                    <a:pt x="897898" y="847093"/>
                  </a:lnTo>
                  <a:cubicBezTo>
                    <a:pt x="897898" y="915673"/>
                    <a:pt x="842018" y="971553"/>
                    <a:pt x="773438" y="971553"/>
                  </a:cubicBezTo>
                  <a:close/>
                </a:path>
              </a:pathLst>
            </a:custGeom>
            <a:solidFill>
              <a:srgbClr val="CCE5DF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592292" y="652749"/>
            <a:ext cx="2869967" cy="3129441"/>
            <a:chOff x="0" y="0"/>
            <a:chExt cx="3826623" cy="4172588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3826623" cy="4140525"/>
              <a:chOff x="0" y="0"/>
              <a:chExt cx="897898" cy="971553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97898" cy="971553"/>
              </a:xfrm>
              <a:custGeom>
                <a:avLst/>
                <a:gdLst/>
                <a:ahLst/>
                <a:cxnLst/>
                <a:rect l="l" t="t" r="r" b="b"/>
                <a:pathLst>
                  <a:path w="897898" h="971553">
                    <a:moveTo>
                      <a:pt x="773438" y="971553"/>
                    </a:moveTo>
                    <a:lnTo>
                      <a:pt x="124460" y="971553"/>
                    </a:lnTo>
                    <a:cubicBezTo>
                      <a:pt x="55880" y="971553"/>
                      <a:pt x="0" y="915673"/>
                      <a:pt x="0" y="84709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773438" y="0"/>
                    </a:lnTo>
                    <a:cubicBezTo>
                      <a:pt x="842018" y="0"/>
                      <a:pt x="897898" y="55880"/>
                      <a:pt x="897898" y="124460"/>
                    </a:cubicBezTo>
                    <a:lnTo>
                      <a:pt x="897898" y="847093"/>
                    </a:lnTo>
                    <a:cubicBezTo>
                      <a:pt x="897898" y="915673"/>
                      <a:pt x="842018" y="971553"/>
                      <a:pt x="773438" y="971553"/>
                    </a:cubicBezTo>
                    <a:close/>
                  </a:path>
                </a:pathLst>
              </a:custGeom>
              <a:solidFill>
                <a:srgbClr val="C5E9C4"/>
              </a:solidFill>
            </p:spPr>
          </p:sp>
        </p:grpSp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27043"/>
            <a:stretch>
              <a:fillRect/>
            </a:stretch>
          </p:blipFill>
          <p:spPr>
            <a:xfrm>
              <a:off x="338150" y="361992"/>
              <a:ext cx="2611559" cy="3810596"/>
            </a:xfrm>
            <a:prstGeom prst="rect">
              <a:avLst/>
            </a:prstGeom>
          </p:spPr>
        </p:pic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470208" y="1137469"/>
            <a:ext cx="2160000" cy="2160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1964" y="323265"/>
            <a:ext cx="3390623" cy="4753469"/>
            <a:chOff x="0" y="0"/>
            <a:chExt cx="1780623" cy="24963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80623" cy="2496338"/>
            </a:xfrm>
            <a:custGeom>
              <a:avLst/>
              <a:gdLst/>
              <a:ahLst/>
              <a:cxnLst/>
              <a:rect l="l" t="t" r="r" b="b"/>
              <a:pathLst>
                <a:path w="1780623" h="2496338">
                  <a:moveTo>
                    <a:pt x="75350" y="0"/>
                  </a:moveTo>
                  <a:lnTo>
                    <a:pt x="1705273" y="0"/>
                  </a:lnTo>
                  <a:cubicBezTo>
                    <a:pt x="1725257" y="0"/>
                    <a:pt x="1744423" y="7939"/>
                    <a:pt x="1758554" y="22069"/>
                  </a:cubicBezTo>
                  <a:cubicBezTo>
                    <a:pt x="1772685" y="36200"/>
                    <a:pt x="1780623" y="55366"/>
                    <a:pt x="1780623" y="75350"/>
                  </a:cubicBezTo>
                  <a:lnTo>
                    <a:pt x="1780623" y="2420987"/>
                  </a:lnTo>
                  <a:cubicBezTo>
                    <a:pt x="1780623" y="2462602"/>
                    <a:pt x="1746888" y="2496338"/>
                    <a:pt x="1705273" y="2496338"/>
                  </a:cubicBezTo>
                  <a:lnTo>
                    <a:pt x="75350" y="2496338"/>
                  </a:lnTo>
                  <a:cubicBezTo>
                    <a:pt x="33735" y="2496338"/>
                    <a:pt x="0" y="2462602"/>
                    <a:pt x="0" y="2420987"/>
                  </a:cubicBezTo>
                  <a:lnTo>
                    <a:pt x="0" y="75350"/>
                  </a:lnTo>
                  <a:cubicBezTo>
                    <a:pt x="0" y="33735"/>
                    <a:pt x="33735" y="0"/>
                    <a:pt x="75350" y="0"/>
                  </a:cubicBezTo>
                  <a:close/>
                </a:path>
              </a:pathLst>
            </a:custGeom>
            <a:solidFill>
              <a:srgbClr val="03989E"/>
            </a:solidFill>
            <a:ln>
              <a:noFill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40000" y="517358"/>
            <a:ext cx="2954379" cy="3400223"/>
            <a:chOff x="0" y="0"/>
            <a:chExt cx="3939172" cy="4533631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3939172" cy="4533631"/>
              <a:chOff x="0" y="0"/>
              <a:chExt cx="1551525" cy="1785665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551525" cy="1785665"/>
              </a:xfrm>
              <a:custGeom>
                <a:avLst/>
                <a:gdLst/>
                <a:ahLst/>
                <a:cxnLst/>
                <a:rect l="l" t="t" r="r" b="b"/>
                <a:pathLst>
                  <a:path w="1551525" h="1785665">
                    <a:moveTo>
                      <a:pt x="86476" y="0"/>
                    </a:moveTo>
                    <a:lnTo>
                      <a:pt x="1465049" y="0"/>
                    </a:lnTo>
                    <a:cubicBezTo>
                      <a:pt x="1487984" y="0"/>
                      <a:pt x="1509979" y="9111"/>
                      <a:pt x="1526197" y="25328"/>
                    </a:cubicBezTo>
                    <a:cubicBezTo>
                      <a:pt x="1542414" y="41546"/>
                      <a:pt x="1551525" y="63541"/>
                      <a:pt x="1551525" y="86476"/>
                    </a:cubicBezTo>
                    <a:lnTo>
                      <a:pt x="1551525" y="1699189"/>
                    </a:lnTo>
                    <a:cubicBezTo>
                      <a:pt x="1551525" y="1722124"/>
                      <a:pt x="1542414" y="1744120"/>
                      <a:pt x="1526197" y="1760337"/>
                    </a:cubicBezTo>
                    <a:cubicBezTo>
                      <a:pt x="1509979" y="1776554"/>
                      <a:pt x="1487984" y="1785665"/>
                      <a:pt x="1465049" y="1785665"/>
                    </a:cubicBezTo>
                    <a:lnTo>
                      <a:pt x="86476" y="1785665"/>
                    </a:lnTo>
                    <a:cubicBezTo>
                      <a:pt x="63541" y="1785665"/>
                      <a:pt x="41546" y="1776554"/>
                      <a:pt x="25328" y="1760337"/>
                    </a:cubicBezTo>
                    <a:cubicBezTo>
                      <a:pt x="9111" y="1744120"/>
                      <a:pt x="0" y="1722124"/>
                      <a:pt x="0" y="1699189"/>
                    </a:cubicBezTo>
                    <a:lnTo>
                      <a:pt x="0" y="86476"/>
                    </a:lnTo>
                    <a:cubicBezTo>
                      <a:pt x="0" y="63541"/>
                      <a:pt x="9111" y="41546"/>
                      <a:pt x="25328" y="25328"/>
                    </a:cubicBezTo>
                    <a:cubicBezTo>
                      <a:pt x="41546" y="9111"/>
                      <a:pt x="63541" y="0"/>
                      <a:pt x="86476" y="0"/>
                    </a:cubicBezTo>
                    <a:close/>
                  </a:path>
                </a:pathLst>
              </a:custGeom>
              <a:solidFill>
                <a:srgbClr val="F5C98E"/>
              </a:solidFill>
              <a:ln>
                <a:noFill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35919" tIns="35919" rIns="35919" bIns="35919" rtlCol="0" anchor="ctr"/>
              <a:lstStyle/>
              <a:p>
                <a:pPr algn="ctr">
                  <a:lnSpc>
                    <a:spcPts val="1385"/>
                  </a:lnSpc>
                </a:pPr>
                <a:endParaRPr/>
              </a:p>
            </p:txBody>
          </p:sp>
        </p:grpSp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43908"/>
              <a:ext cx="3929308" cy="3040302"/>
            </a:xfrm>
            <a:prstGeom prst="rect">
              <a:avLst/>
            </a:prstGeom>
          </p:spPr>
        </p:pic>
      </p:grpSp>
      <p:sp>
        <p:nvSpPr>
          <p:cNvPr id="17" name="TextBox 17"/>
          <p:cNvSpPr txBox="1"/>
          <p:nvPr/>
        </p:nvSpPr>
        <p:spPr>
          <a:xfrm>
            <a:off x="413680" y="4218587"/>
            <a:ext cx="3229006" cy="633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6"/>
              </a:lnSpc>
              <a:spcBef>
                <a:spcPct val="0"/>
              </a:spcBef>
            </a:pPr>
            <a:r>
              <a:rPr lang="en-US" sz="2800" b="1" dirty="0" err="1">
                <a:solidFill>
                  <a:srgbClr val="FAFCFC"/>
                </a:solidFill>
              </a:rPr>
              <a:t>Mệt</a:t>
            </a:r>
            <a:r>
              <a:rPr lang="en-US" sz="2800" b="1" dirty="0">
                <a:solidFill>
                  <a:srgbClr val="FAFCFC"/>
                </a:solidFill>
              </a:rPr>
              <a:t> </a:t>
            </a:r>
            <a:r>
              <a:rPr lang="en-US" sz="2800" b="1" dirty="0" err="1">
                <a:solidFill>
                  <a:srgbClr val="FAFCFC"/>
                </a:solidFill>
              </a:rPr>
              <a:t>mỏi</a:t>
            </a:r>
            <a:r>
              <a:rPr lang="en-US" sz="2800" b="1" dirty="0">
                <a:solidFill>
                  <a:srgbClr val="FAFCFC"/>
                </a:solidFill>
              </a:rPr>
              <a:t>, Ủ </a:t>
            </a:r>
            <a:r>
              <a:rPr lang="en-US" sz="2800" b="1" dirty="0" err="1">
                <a:solidFill>
                  <a:srgbClr val="FAFCFC"/>
                </a:solidFill>
              </a:rPr>
              <a:t>rũ</a:t>
            </a:r>
            <a:endParaRPr lang="en-US" sz="2800" b="1" dirty="0">
              <a:solidFill>
                <a:srgbClr val="FAFCFC"/>
              </a:solidFill>
            </a:endParaRPr>
          </a:p>
          <a:p>
            <a:pPr algn="ctr">
              <a:lnSpc>
                <a:spcPts val="2376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FAFCFC"/>
                </a:solidFill>
              </a:rPr>
              <a:t>TIRED, SAD</a:t>
            </a:r>
          </a:p>
        </p:txBody>
      </p:sp>
      <p:grpSp>
        <p:nvGrpSpPr>
          <p:cNvPr id="31" name="Group 2">
            <a:extLst>
              <a:ext uri="{FF2B5EF4-FFF2-40B4-BE49-F238E27FC236}">
                <a16:creationId xmlns:a16="http://schemas.microsoft.com/office/drawing/2014/main" id="{768E4028-45F6-6737-6400-E8F5A4F15AF2}"/>
              </a:ext>
            </a:extLst>
          </p:cNvPr>
          <p:cNvGrpSpPr/>
          <p:nvPr/>
        </p:nvGrpSpPr>
        <p:grpSpPr>
          <a:xfrm>
            <a:off x="3916046" y="293119"/>
            <a:ext cx="3390623" cy="4789744"/>
            <a:chOff x="0" y="-19050"/>
            <a:chExt cx="1780623" cy="2515388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5C9C397E-23DB-6213-5D34-D8FBBAE6A7EE}"/>
                </a:ext>
              </a:extLst>
            </p:cNvPr>
            <p:cNvSpPr/>
            <p:nvPr/>
          </p:nvSpPr>
          <p:spPr>
            <a:xfrm>
              <a:off x="0" y="0"/>
              <a:ext cx="1780623" cy="2496338"/>
            </a:xfrm>
            <a:custGeom>
              <a:avLst/>
              <a:gdLst/>
              <a:ahLst/>
              <a:cxnLst/>
              <a:rect l="l" t="t" r="r" b="b"/>
              <a:pathLst>
                <a:path w="1780623" h="2496338">
                  <a:moveTo>
                    <a:pt x="75350" y="0"/>
                  </a:moveTo>
                  <a:lnTo>
                    <a:pt x="1705273" y="0"/>
                  </a:lnTo>
                  <a:cubicBezTo>
                    <a:pt x="1725257" y="0"/>
                    <a:pt x="1744423" y="7939"/>
                    <a:pt x="1758554" y="22069"/>
                  </a:cubicBezTo>
                  <a:cubicBezTo>
                    <a:pt x="1772685" y="36200"/>
                    <a:pt x="1780623" y="55366"/>
                    <a:pt x="1780623" y="75350"/>
                  </a:cubicBezTo>
                  <a:lnTo>
                    <a:pt x="1780623" y="2420987"/>
                  </a:lnTo>
                  <a:cubicBezTo>
                    <a:pt x="1780623" y="2462602"/>
                    <a:pt x="1746888" y="2496338"/>
                    <a:pt x="1705273" y="2496338"/>
                  </a:cubicBezTo>
                  <a:lnTo>
                    <a:pt x="75350" y="2496338"/>
                  </a:lnTo>
                  <a:cubicBezTo>
                    <a:pt x="33735" y="2496338"/>
                    <a:pt x="0" y="2462602"/>
                    <a:pt x="0" y="2420987"/>
                  </a:cubicBezTo>
                  <a:lnTo>
                    <a:pt x="0" y="75350"/>
                  </a:lnTo>
                  <a:cubicBezTo>
                    <a:pt x="0" y="33735"/>
                    <a:pt x="33735" y="0"/>
                    <a:pt x="75350" y="0"/>
                  </a:cubicBezTo>
                  <a:close/>
                </a:path>
              </a:pathLst>
            </a:custGeom>
            <a:solidFill>
              <a:srgbClr val="03989E"/>
            </a:solidFill>
            <a:ln>
              <a:noFill/>
            </a:ln>
          </p:spPr>
        </p:sp>
        <p:sp>
          <p:nvSpPr>
            <p:cNvPr id="30" name="TextBox 4">
              <a:extLst>
                <a:ext uri="{FF2B5EF4-FFF2-40B4-BE49-F238E27FC236}">
                  <a16:creationId xmlns:a16="http://schemas.microsoft.com/office/drawing/2014/main" id="{EDB8A2E6-816B-6686-6D0E-455675C0FDD9}"/>
                </a:ext>
              </a:extLst>
            </p:cNvPr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35" name="Group 8">
            <a:extLst>
              <a:ext uri="{FF2B5EF4-FFF2-40B4-BE49-F238E27FC236}">
                <a16:creationId xmlns:a16="http://schemas.microsoft.com/office/drawing/2014/main" id="{5D5A2594-B627-AEAF-05AA-BC3AAD4CBEC5}"/>
              </a:ext>
            </a:extLst>
          </p:cNvPr>
          <p:cNvGrpSpPr/>
          <p:nvPr/>
        </p:nvGrpSpPr>
        <p:grpSpPr>
          <a:xfrm>
            <a:off x="4134150" y="496754"/>
            <a:ext cx="2954379" cy="3436498"/>
            <a:chOff x="0" y="-19050"/>
            <a:chExt cx="1551525" cy="1804715"/>
          </a:xfrm>
        </p:grpSpPr>
        <p:sp>
          <p:nvSpPr>
            <p:cNvPr id="33" name="Freeform 9">
              <a:extLst>
                <a:ext uri="{FF2B5EF4-FFF2-40B4-BE49-F238E27FC236}">
                  <a16:creationId xmlns:a16="http://schemas.microsoft.com/office/drawing/2014/main" id="{AADA54FE-971E-5D94-981D-31CDDDF1DCCF}"/>
                </a:ext>
              </a:extLst>
            </p:cNvPr>
            <p:cNvSpPr/>
            <p:nvPr/>
          </p:nvSpPr>
          <p:spPr>
            <a:xfrm>
              <a:off x="0" y="0"/>
              <a:ext cx="1551525" cy="1785665"/>
            </a:xfrm>
            <a:custGeom>
              <a:avLst/>
              <a:gdLst/>
              <a:ahLst/>
              <a:cxnLst/>
              <a:rect l="l" t="t" r="r" b="b"/>
              <a:pathLst>
                <a:path w="1551525" h="1785665">
                  <a:moveTo>
                    <a:pt x="86476" y="0"/>
                  </a:moveTo>
                  <a:lnTo>
                    <a:pt x="1465049" y="0"/>
                  </a:lnTo>
                  <a:cubicBezTo>
                    <a:pt x="1487984" y="0"/>
                    <a:pt x="1509979" y="9111"/>
                    <a:pt x="1526197" y="25328"/>
                  </a:cubicBezTo>
                  <a:cubicBezTo>
                    <a:pt x="1542414" y="41546"/>
                    <a:pt x="1551525" y="63541"/>
                    <a:pt x="1551525" y="86476"/>
                  </a:cubicBezTo>
                  <a:lnTo>
                    <a:pt x="1551525" y="1699189"/>
                  </a:lnTo>
                  <a:cubicBezTo>
                    <a:pt x="1551525" y="1722124"/>
                    <a:pt x="1542414" y="1744120"/>
                    <a:pt x="1526197" y="1760337"/>
                  </a:cubicBezTo>
                  <a:cubicBezTo>
                    <a:pt x="1509979" y="1776554"/>
                    <a:pt x="1487984" y="1785665"/>
                    <a:pt x="1465049" y="1785665"/>
                  </a:cubicBezTo>
                  <a:lnTo>
                    <a:pt x="86476" y="1785665"/>
                  </a:lnTo>
                  <a:cubicBezTo>
                    <a:pt x="63541" y="1785665"/>
                    <a:pt x="41546" y="1776554"/>
                    <a:pt x="25328" y="1760337"/>
                  </a:cubicBezTo>
                  <a:cubicBezTo>
                    <a:pt x="9111" y="1744120"/>
                    <a:pt x="0" y="1722124"/>
                    <a:pt x="0" y="1699189"/>
                  </a:cubicBezTo>
                  <a:lnTo>
                    <a:pt x="0" y="86476"/>
                  </a:lnTo>
                  <a:cubicBezTo>
                    <a:pt x="0" y="63541"/>
                    <a:pt x="9111" y="41546"/>
                    <a:pt x="25328" y="25328"/>
                  </a:cubicBezTo>
                  <a:cubicBezTo>
                    <a:pt x="41546" y="9111"/>
                    <a:pt x="63541" y="0"/>
                    <a:pt x="86476" y="0"/>
                  </a:cubicBezTo>
                  <a:close/>
                </a:path>
              </a:pathLst>
            </a:custGeom>
            <a:solidFill>
              <a:srgbClr val="A3DEE1"/>
            </a:solidFill>
            <a:ln>
              <a:noFill/>
            </a:ln>
          </p:spPr>
        </p:sp>
        <p:sp>
          <p:nvSpPr>
            <p:cNvPr id="34" name="TextBox 10">
              <a:extLst>
                <a:ext uri="{FF2B5EF4-FFF2-40B4-BE49-F238E27FC236}">
                  <a16:creationId xmlns:a16="http://schemas.microsoft.com/office/drawing/2014/main" id="{5D550799-3D24-9C10-447E-80FC2302A576}"/>
                </a:ext>
              </a:extLst>
            </p:cNvPr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pic>
        <p:nvPicPr>
          <p:cNvPr id="37" name="Picture 14">
            <a:extLst>
              <a:ext uri="{FF2B5EF4-FFF2-40B4-BE49-F238E27FC236}">
                <a16:creationId xmlns:a16="http://schemas.microsoft.com/office/drawing/2014/main" id="{93039457-8FA0-DDB1-AF2D-3575A1C195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134150" y="831575"/>
            <a:ext cx="2954379" cy="2965499"/>
          </a:xfrm>
          <a:prstGeom prst="rect">
            <a:avLst/>
          </a:prstGeom>
        </p:spPr>
      </p:pic>
      <p:sp>
        <p:nvSpPr>
          <p:cNvPr id="18" name="TextBox 18">
            <a:extLst>
              <a:ext uri="{FF2B5EF4-FFF2-40B4-BE49-F238E27FC236}">
                <a16:creationId xmlns:a16="http://schemas.microsoft.com/office/drawing/2014/main" id="{B2B7DB9A-7C67-E299-D8AD-6C2B429102B7}"/>
              </a:ext>
            </a:extLst>
          </p:cNvPr>
          <p:cNvSpPr txBox="1"/>
          <p:nvPr/>
        </p:nvSpPr>
        <p:spPr>
          <a:xfrm>
            <a:off x="4075010" y="4198284"/>
            <a:ext cx="3229006" cy="699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4"/>
              </a:lnSpc>
              <a:spcBef>
                <a:spcPct val="0"/>
              </a:spcBef>
            </a:pPr>
            <a:r>
              <a:rPr lang="en-US" sz="2750" b="1" dirty="0">
                <a:solidFill>
                  <a:srgbClr val="FAFCFC"/>
                </a:solidFill>
              </a:rPr>
              <a:t>SỐT</a:t>
            </a:r>
          </a:p>
          <a:p>
            <a:pPr algn="ctr">
              <a:lnSpc>
                <a:spcPts val="2664"/>
              </a:lnSpc>
              <a:spcBef>
                <a:spcPct val="0"/>
              </a:spcBef>
            </a:pPr>
            <a:r>
              <a:rPr lang="en-US" sz="2750" b="1" dirty="0">
                <a:solidFill>
                  <a:srgbClr val="FAFCFC"/>
                </a:solidFill>
              </a:rPr>
              <a:t>FEVER 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23521" y="323265"/>
            <a:ext cx="5339073" cy="4753469"/>
            <a:chOff x="0" y="-99795"/>
            <a:chExt cx="2803873" cy="2496338"/>
          </a:xfrm>
        </p:grpSpPr>
        <p:sp>
          <p:nvSpPr>
            <p:cNvPr id="3" name="Freeform 3"/>
            <p:cNvSpPr/>
            <p:nvPr/>
          </p:nvSpPr>
          <p:spPr>
            <a:xfrm>
              <a:off x="1023250" y="-99795"/>
              <a:ext cx="1780623" cy="2496338"/>
            </a:xfrm>
            <a:custGeom>
              <a:avLst/>
              <a:gdLst/>
              <a:ahLst/>
              <a:cxnLst/>
              <a:rect l="l" t="t" r="r" b="b"/>
              <a:pathLst>
                <a:path w="1780623" h="2496338">
                  <a:moveTo>
                    <a:pt x="75350" y="0"/>
                  </a:moveTo>
                  <a:lnTo>
                    <a:pt x="1705273" y="0"/>
                  </a:lnTo>
                  <a:cubicBezTo>
                    <a:pt x="1725257" y="0"/>
                    <a:pt x="1744423" y="7939"/>
                    <a:pt x="1758554" y="22069"/>
                  </a:cubicBezTo>
                  <a:cubicBezTo>
                    <a:pt x="1772685" y="36200"/>
                    <a:pt x="1780623" y="55366"/>
                    <a:pt x="1780623" y="75350"/>
                  </a:cubicBezTo>
                  <a:lnTo>
                    <a:pt x="1780623" y="2420987"/>
                  </a:lnTo>
                  <a:cubicBezTo>
                    <a:pt x="1780623" y="2462602"/>
                    <a:pt x="1746888" y="2496338"/>
                    <a:pt x="1705273" y="2496338"/>
                  </a:cubicBezTo>
                  <a:lnTo>
                    <a:pt x="75350" y="2496338"/>
                  </a:lnTo>
                  <a:cubicBezTo>
                    <a:pt x="33735" y="2496338"/>
                    <a:pt x="0" y="2462602"/>
                    <a:pt x="0" y="2420987"/>
                  </a:cubicBezTo>
                  <a:lnTo>
                    <a:pt x="0" y="75350"/>
                  </a:lnTo>
                  <a:cubicBezTo>
                    <a:pt x="0" y="33735"/>
                    <a:pt x="33735" y="0"/>
                    <a:pt x="75350" y="0"/>
                  </a:cubicBezTo>
                  <a:close/>
                </a:path>
              </a:pathLst>
            </a:custGeom>
            <a:solidFill>
              <a:srgbClr val="03989E"/>
            </a:solidFill>
            <a:ln>
              <a:noFill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53990" y="323265"/>
            <a:ext cx="3390623" cy="4753469"/>
            <a:chOff x="0" y="0"/>
            <a:chExt cx="1780623" cy="24963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80623" cy="2496338"/>
            </a:xfrm>
            <a:custGeom>
              <a:avLst/>
              <a:gdLst/>
              <a:ahLst/>
              <a:cxnLst/>
              <a:rect l="l" t="t" r="r" b="b"/>
              <a:pathLst>
                <a:path w="1780623" h="2496338">
                  <a:moveTo>
                    <a:pt x="75350" y="0"/>
                  </a:moveTo>
                  <a:lnTo>
                    <a:pt x="1705273" y="0"/>
                  </a:lnTo>
                  <a:cubicBezTo>
                    <a:pt x="1725257" y="0"/>
                    <a:pt x="1744423" y="7939"/>
                    <a:pt x="1758554" y="22069"/>
                  </a:cubicBezTo>
                  <a:cubicBezTo>
                    <a:pt x="1772685" y="36200"/>
                    <a:pt x="1780623" y="55366"/>
                    <a:pt x="1780623" y="75350"/>
                  </a:cubicBezTo>
                  <a:lnTo>
                    <a:pt x="1780623" y="2420987"/>
                  </a:lnTo>
                  <a:cubicBezTo>
                    <a:pt x="1780623" y="2462602"/>
                    <a:pt x="1746888" y="2496338"/>
                    <a:pt x="1705273" y="2496338"/>
                  </a:cubicBezTo>
                  <a:lnTo>
                    <a:pt x="75350" y="2496338"/>
                  </a:lnTo>
                  <a:cubicBezTo>
                    <a:pt x="33735" y="2496338"/>
                    <a:pt x="0" y="2462602"/>
                    <a:pt x="0" y="2420987"/>
                  </a:cubicBezTo>
                  <a:lnTo>
                    <a:pt x="0" y="75350"/>
                  </a:lnTo>
                  <a:cubicBezTo>
                    <a:pt x="0" y="33735"/>
                    <a:pt x="33735" y="0"/>
                    <a:pt x="75350" y="0"/>
                  </a:cubicBezTo>
                  <a:close/>
                </a:path>
              </a:pathLst>
            </a:custGeom>
            <a:solidFill>
              <a:srgbClr val="03989E"/>
            </a:solidFill>
            <a:ln>
              <a:noFill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50994" y="517358"/>
            <a:ext cx="2954379" cy="3400223"/>
            <a:chOff x="0" y="0"/>
            <a:chExt cx="1551525" cy="178566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51525" cy="1785665"/>
            </a:xfrm>
            <a:custGeom>
              <a:avLst/>
              <a:gdLst/>
              <a:ahLst/>
              <a:cxnLst/>
              <a:rect l="l" t="t" r="r" b="b"/>
              <a:pathLst>
                <a:path w="1551525" h="1785665">
                  <a:moveTo>
                    <a:pt x="86476" y="0"/>
                  </a:moveTo>
                  <a:lnTo>
                    <a:pt x="1465049" y="0"/>
                  </a:lnTo>
                  <a:cubicBezTo>
                    <a:pt x="1487984" y="0"/>
                    <a:pt x="1509979" y="9111"/>
                    <a:pt x="1526197" y="25328"/>
                  </a:cubicBezTo>
                  <a:cubicBezTo>
                    <a:pt x="1542414" y="41546"/>
                    <a:pt x="1551525" y="63541"/>
                    <a:pt x="1551525" y="86476"/>
                  </a:cubicBezTo>
                  <a:lnTo>
                    <a:pt x="1551525" y="1699189"/>
                  </a:lnTo>
                  <a:cubicBezTo>
                    <a:pt x="1551525" y="1722124"/>
                    <a:pt x="1542414" y="1744120"/>
                    <a:pt x="1526197" y="1760337"/>
                  </a:cubicBezTo>
                  <a:cubicBezTo>
                    <a:pt x="1509979" y="1776554"/>
                    <a:pt x="1487984" y="1785665"/>
                    <a:pt x="1465049" y="1785665"/>
                  </a:cubicBezTo>
                  <a:lnTo>
                    <a:pt x="86476" y="1785665"/>
                  </a:lnTo>
                  <a:cubicBezTo>
                    <a:pt x="63541" y="1785665"/>
                    <a:pt x="41546" y="1776554"/>
                    <a:pt x="25328" y="1760337"/>
                  </a:cubicBezTo>
                  <a:cubicBezTo>
                    <a:pt x="9111" y="1744120"/>
                    <a:pt x="0" y="1722124"/>
                    <a:pt x="0" y="1699189"/>
                  </a:cubicBezTo>
                  <a:lnTo>
                    <a:pt x="0" y="86476"/>
                  </a:lnTo>
                  <a:cubicBezTo>
                    <a:pt x="0" y="63541"/>
                    <a:pt x="9111" y="41546"/>
                    <a:pt x="25328" y="25328"/>
                  </a:cubicBezTo>
                  <a:cubicBezTo>
                    <a:pt x="41546" y="9111"/>
                    <a:pt x="63541" y="0"/>
                    <a:pt x="86476" y="0"/>
                  </a:cubicBezTo>
                  <a:close/>
                </a:path>
              </a:pathLst>
            </a:custGeom>
            <a:solidFill>
              <a:srgbClr val="F0C1DD"/>
            </a:solidFill>
            <a:ln>
              <a:noFill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073019" y="517358"/>
            <a:ext cx="2954379" cy="3400223"/>
            <a:chOff x="0" y="0"/>
            <a:chExt cx="1551525" cy="178566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51525" cy="1785665"/>
            </a:xfrm>
            <a:custGeom>
              <a:avLst/>
              <a:gdLst/>
              <a:ahLst/>
              <a:cxnLst/>
              <a:rect l="l" t="t" r="r" b="b"/>
              <a:pathLst>
                <a:path w="1551525" h="1785665">
                  <a:moveTo>
                    <a:pt x="86476" y="0"/>
                  </a:moveTo>
                  <a:lnTo>
                    <a:pt x="1465049" y="0"/>
                  </a:lnTo>
                  <a:cubicBezTo>
                    <a:pt x="1487984" y="0"/>
                    <a:pt x="1509979" y="9111"/>
                    <a:pt x="1526197" y="25328"/>
                  </a:cubicBezTo>
                  <a:cubicBezTo>
                    <a:pt x="1542414" y="41546"/>
                    <a:pt x="1551525" y="63541"/>
                    <a:pt x="1551525" y="86476"/>
                  </a:cubicBezTo>
                  <a:lnTo>
                    <a:pt x="1551525" y="1699189"/>
                  </a:lnTo>
                  <a:cubicBezTo>
                    <a:pt x="1551525" y="1722124"/>
                    <a:pt x="1542414" y="1744120"/>
                    <a:pt x="1526197" y="1760337"/>
                  </a:cubicBezTo>
                  <a:cubicBezTo>
                    <a:pt x="1509979" y="1776554"/>
                    <a:pt x="1487984" y="1785665"/>
                    <a:pt x="1465049" y="1785665"/>
                  </a:cubicBezTo>
                  <a:lnTo>
                    <a:pt x="86476" y="1785665"/>
                  </a:lnTo>
                  <a:cubicBezTo>
                    <a:pt x="63541" y="1785665"/>
                    <a:pt x="41546" y="1776554"/>
                    <a:pt x="25328" y="1760337"/>
                  </a:cubicBezTo>
                  <a:cubicBezTo>
                    <a:pt x="9111" y="1744120"/>
                    <a:pt x="0" y="1722124"/>
                    <a:pt x="0" y="1699189"/>
                  </a:cubicBezTo>
                  <a:lnTo>
                    <a:pt x="0" y="86476"/>
                  </a:lnTo>
                  <a:cubicBezTo>
                    <a:pt x="0" y="63541"/>
                    <a:pt x="9111" y="41546"/>
                    <a:pt x="25328" y="25328"/>
                  </a:cubicBezTo>
                  <a:cubicBezTo>
                    <a:pt x="41546" y="9111"/>
                    <a:pt x="63541" y="0"/>
                    <a:pt x="86476" y="0"/>
                  </a:cubicBezTo>
                  <a:close/>
                </a:path>
              </a:pathLst>
            </a:custGeom>
            <a:solidFill>
              <a:srgbClr val="F0C1DD"/>
            </a:solidFill>
            <a:ln>
              <a:noFill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81500" y="708335"/>
            <a:ext cx="2891551" cy="3018269"/>
            <a:chOff x="0" y="0"/>
            <a:chExt cx="3855401" cy="4024358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4370" t="3190" r="13404"/>
            <a:stretch>
              <a:fillRect/>
            </a:stretch>
          </p:blipFill>
          <p:spPr>
            <a:xfrm>
              <a:off x="0" y="0"/>
              <a:ext cx="3855401" cy="4024358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715464" y="1945857"/>
              <a:ext cx="921345" cy="765868"/>
            </a:xfrm>
            <a:prstGeom prst="rect">
              <a:avLst/>
            </a:prstGeom>
          </p:spPr>
        </p:pic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370" t="3857" r="14915"/>
          <a:stretch>
            <a:fillRect/>
          </a:stretch>
        </p:blipFill>
        <p:spPr>
          <a:xfrm>
            <a:off x="4133759" y="778846"/>
            <a:ext cx="2831084" cy="2997500"/>
          </a:xfrm>
          <a:prstGeom prst="rect">
            <a:avLst/>
          </a:prstGeom>
        </p:spPr>
      </p:pic>
      <p:sp>
        <p:nvSpPr>
          <p:cNvPr id="19" name="TextBox 16">
            <a:extLst>
              <a:ext uri="{FF2B5EF4-FFF2-40B4-BE49-F238E27FC236}">
                <a16:creationId xmlns:a16="http://schemas.microsoft.com/office/drawing/2014/main" id="{58A37FB8-35AB-D75E-B69C-FB9080B3BB94}"/>
              </a:ext>
            </a:extLst>
          </p:cNvPr>
          <p:cNvSpPr txBox="1"/>
          <p:nvPr/>
        </p:nvSpPr>
        <p:spPr>
          <a:xfrm>
            <a:off x="412772" y="3959592"/>
            <a:ext cx="3229006" cy="1203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4"/>
              </a:lnSpc>
              <a:spcBef>
                <a:spcPct val="0"/>
              </a:spcBef>
            </a:pPr>
            <a:r>
              <a:rPr lang="en-US" sz="3250" b="1" dirty="0">
                <a:solidFill>
                  <a:srgbClr val="FAFCFC"/>
                </a:solidFill>
              </a:rPr>
              <a:t>HO RA MÁU</a:t>
            </a:r>
          </a:p>
          <a:p>
            <a:pPr algn="ctr">
              <a:lnSpc>
                <a:spcPts val="3144"/>
              </a:lnSpc>
              <a:spcBef>
                <a:spcPct val="0"/>
              </a:spcBef>
            </a:pPr>
            <a:r>
              <a:rPr lang="en-US" sz="3250" b="1" dirty="0">
                <a:solidFill>
                  <a:srgbClr val="FAFCFC"/>
                </a:solidFill>
              </a:rPr>
              <a:t>COUGHING UP BLOOD</a:t>
            </a:r>
          </a:p>
        </p:txBody>
      </p:sp>
      <p:sp>
        <p:nvSpPr>
          <p:cNvPr id="20" name="TextBox 16">
            <a:extLst>
              <a:ext uri="{FF2B5EF4-FFF2-40B4-BE49-F238E27FC236}">
                <a16:creationId xmlns:a16="http://schemas.microsoft.com/office/drawing/2014/main" id="{3E9B1337-0AFA-1B09-2DE4-CE81AA5EFA22}"/>
              </a:ext>
            </a:extLst>
          </p:cNvPr>
          <p:cNvSpPr txBox="1"/>
          <p:nvPr/>
        </p:nvSpPr>
        <p:spPr>
          <a:xfrm>
            <a:off x="3853674" y="4213594"/>
            <a:ext cx="3229006" cy="805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4"/>
              </a:lnSpc>
              <a:spcBef>
                <a:spcPct val="0"/>
              </a:spcBef>
            </a:pPr>
            <a:r>
              <a:rPr lang="en-US" sz="3250" b="1" dirty="0">
                <a:solidFill>
                  <a:srgbClr val="FAFCFC"/>
                </a:solidFill>
              </a:rPr>
              <a:t>HO</a:t>
            </a:r>
          </a:p>
          <a:p>
            <a:pPr algn="ctr">
              <a:lnSpc>
                <a:spcPts val="3144"/>
              </a:lnSpc>
              <a:spcBef>
                <a:spcPct val="0"/>
              </a:spcBef>
            </a:pPr>
            <a:r>
              <a:rPr lang="en-US" sz="3250" b="1" dirty="0">
                <a:solidFill>
                  <a:srgbClr val="FAFCFC"/>
                </a:solidFill>
              </a:rPr>
              <a:t>COUGHING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1964" y="323265"/>
            <a:ext cx="3390623" cy="4753469"/>
            <a:chOff x="0" y="0"/>
            <a:chExt cx="1780623" cy="24963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80623" cy="2496338"/>
            </a:xfrm>
            <a:custGeom>
              <a:avLst/>
              <a:gdLst/>
              <a:ahLst/>
              <a:cxnLst/>
              <a:rect l="l" t="t" r="r" b="b"/>
              <a:pathLst>
                <a:path w="1780623" h="2496338">
                  <a:moveTo>
                    <a:pt x="75350" y="0"/>
                  </a:moveTo>
                  <a:lnTo>
                    <a:pt x="1705273" y="0"/>
                  </a:lnTo>
                  <a:cubicBezTo>
                    <a:pt x="1725257" y="0"/>
                    <a:pt x="1744423" y="7939"/>
                    <a:pt x="1758554" y="22069"/>
                  </a:cubicBezTo>
                  <a:cubicBezTo>
                    <a:pt x="1772685" y="36200"/>
                    <a:pt x="1780623" y="55366"/>
                    <a:pt x="1780623" y="75350"/>
                  </a:cubicBezTo>
                  <a:lnTo>
                    <a:pt x="1780623" y="2420987"/>
                  </a:lnTo>
                  <a:cubicBezTo>
                    <a:pt x="1780623" y="2462602"/>
                    <a:pt x="1746888" y="2496338"/>
                    <a:pt x="1705273" y="2496338"/>
                  </a:cubicBezTo>
                  <a:lnTo>
                    <a:pt x="75350" y="2496338"/>
                  </a:lnTo>
                  <a:cubicBezTo>
                    <a:pt x="33735" y="2496338"/>
                    <a:pt x="0" y="2462602"/>
                    <a:pt x="0" y="2420987"/>
                  </a:cubicBezTo>
                  <a:lnTo>
                    <a:pt x="0" y="75350"/>
                  </a:lnTo>
                  <a:cubicBezTo>
                    <a:pt x="0" y="33735"/>
                    <a:pt x="33735" y="0"/>
                    <a:pt x="75350" y="0"/>
                  </a:cubicBezTo>
                  <a:close/>
                </a:path>
              </a:pathLst>
            </a:custGeom>
            <a:solidFill>
              <a:srgbClr val="03989E"/>
            </a:solidFill>
            <a:ln>
              <a:noFill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53990" y="323265"/>
            <a:ext cx="3390623" cy="4753469"/>
            <a:chOff x="0" y="0"/>
            <a:chExt cx="1780623" cy="24963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80623" cy="2496338"/>
            </a:xfrm>
            <a:custGeom>
              <a:avLst/>
              <a:gdLst/>
              <a:ahLst/>
              <a:cxnLst/>
              <a:rect l="l" t="t" r="r" b="b"/>
              <a:pathLst>
                <a:path w="1780623" h="2496338">
                  <a:moveTo>
                    <a:pt x="75350" y="0"/>
                  </a:moveTo>
                  <a:lnTo>
                    <a:pt x="1705273" y="0"/>
                  </a:lnTo>
                  <a:cubicBezTo>
                    <a:pt x="1725257" y="0"/>
                    <a:pt x="1744423" y="7939"/>
                    <a:pt x="1758554" y="22069"/>
                  </a:cubicBezTo>
                  <a:cubicBezTo>
                    <a:pt x="1772685" y="36200"/>
                    <a:pt x="1780623" y="55366"/>
                    <a:pt x="1780623" y="75350"/>
                  </a:cubicBezTo>
                  <a:lnTo>
                    <a:pt x="1780623" y="2420987"/>
                  </a:lnTo>
                  <a:cubicBezTo>
                    <a:pt x="1780623" y="2462602"/>
                    <a:pt x="1746888" y="2496338"/>
                    <a:pt x="1705273" y="2496338"/>
                  </a:cubicBezTo>
                  <a:lnTo>
                    <a:pt x="75350" y="2496338"/>
                  </a:lnTo>
                  <a:cubicBezTo>
                    <a:pt x="33735" y="2496338"/>
                    <a:pt x="0" y="2462602"/>
                    <a:pt x="0" y="2420987"/>
                  </a:cubicBezTo>
                  <a:lnTo>
                    <a:pt x="0" y="75350"/>
                  </a:lnTo>
                  <a:cubicBezTo>
                    <a:pt x="0" y="33735"/>
                    <a:pt x="33735" y="0"/>
                    <a:pt x="75350" y="0"/>
                  </a:cubicBezTo>
                  <a:close/>
                </a:path>
              </a:pathLst>
            </a:custGeom>
            <a:solidFill>
              <a:srgbClr val="03989E"/>
            </a:solidFill>
            <a:ln>
              <a:noFill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50994" y="517358"/>
            <a:ext cx="2954379" cy="3400223"/>
            <a:chOff x="0" y="0"/>
            <a:chExt cx="1551525" cy="178566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51525" cy="1785665"/>
            </a:xfrm>
            <a:custGeom>
              <a:avLst/>
              <a:gdLst/>
              <a:ahLst/>
              <a:cxnLst/>
              <a:rect l="l" t="t" r="r" b="b"/>
              <a:pathLst>
                <a:path w="1551525" h="1785665">
                  <a:moveTo>
                    <a:pt x="86476" y="0"/>
                  </a:moveTo>
                  <a:lnTo>
                    <a:pt x="1465049" y="0"/>
                  </a:lnTo>
                  <a:cubicBezTo>
                    <a:pt x="1487984" y="0"/>
                    <a:pt x="1509979" y="9111"/>
                    <a:pt x="1526197" y="25328"/>
                  </a:cubicBezTo>
                  <a:cubicBezTo>
                    <a:pt x="1542414" y="41546"/>
                    <a:pt x="1551525" y="63541"/>
                    <a:pt x="1551525" y="86476"/>
                  </a:cubicBezTo>
                  <a:lnTo>
                    <a:pt x="1551525" y="1699189"/>
                  </a:lnTo>
                  <a:cubicBezTo>
                    <a:pt x="1551525" y="1722124"/>
                    <a:pt x="1542414" y="1744120"/>
                    <a:pt x="1526197" y="1760337"/>
                  </a:cubicBezTo>
                  <a:cubicBezTo>
                    <a:pt x="1509979" y="1776554"/>
                    <a:pt x="1487984" y="1785665"/>
                    <a:pt x="1465049" y="1785665"/>
                  </a:cubicBezTo>
                  <a:lnTo>
                    <a:pt x="86476" y="1785665"/>
                  </a:lnTo>
                  <a:cubicBezTo>
                    <a:pt x="63541" y="1785665"/>
                    <a:pt x="41546" y="1776554"/>
                    <a:pt x="25328" y="1760337"/>
                  </a:cubicBezTo>
                  <a:cubicBezTo>
                    <a:pt x="9111" y="1744120"/>
                    <a:pt x="0" y="1722124"/>
                    <a:pt x="0" y="1699189"/>
                  </a:cubicBezTo>
                  <a:lnTo>
                    <a:pt x="0" y="86476"/>
                  </a:lnTo>
                  <a:cubicBezTo>
                    <a:pt x="0" y="63541"/>
                    <a:pt x="9111" y="41546"/>
                    <a:pt x="25328" y="25328"/>
                  </a:cubicBezTo>
                  <a:cubicBezTo>
                    <a:pt x="41546" y="9111"/>
                    <a:pt x="63541" y="0"/>
                    <a:pt x="86476" y="0"/>
                  </a:cubicBezTo>
                  <a:close/>
                </a:path>
              </a:pathLst>
            </a:custGeom>
            <a:solidFill>
              <a:srgbClr val="F5C98D"/>
            </a:solidFill>
            <a:ln>
              <a:noFill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073019" y="517358"/>
            <a:ext cx="2954379" cy="3400223"/>
            <a:chOff x="0" y="0"/>
            <a:chExt cx="1551525" cy="178566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51525" cy="1785665"/>
            </a:xfrm>
            <a:custGeom>
              <a:avLst/>
              <a:gdLst/>
              <a:ahLst/>
              <a:cxnLst/>
              <a:rect l="l" t="t" r="r" b="b"/>
              <a:pathLst>
                <a:path w="1551525" h="1785665">
                  <a:moveTo>
                    <a:pt x="86476" y="0"/>
                  </a:moveTo>
                  <a:lnTo>
                    <a:pt x="1465049" y="0"/>
                  </a:lnTo>
                  <a:cubicBezTo>
                    <a:pt x="1487984" y="0"/>
                    <a:pt x="1509979" y="9111"/>
                    <a:pt x="1526197" y="25328"/>
                  </a:cubicBezTo>
                  <a:cubicBezTo>
                    <a:pt x="1542414" y="41546"/>
                    <a:pt x="1551525" y="63541"/>
                    <a:pt x="1551525" y="86476"/>
                  </a:cubicBezTo>
                  <a:lnTo>
                    <a:pt x="1551525" y="1699189"/>
                  </a:lnTo>
                  <a:cubicBezTo>
                    <a:pt x="1551525" y="1722124"/>
                    <a:pt x="1542414" y="1744120"/>
                    <a:pt x="1526197" y="1760337"/>
                  </a:cubicBezTo>
                  <a:cubicBezTo>
                    <a:pt x="1509979" y="1776554"/>
                    <a:pt x="1487984" y="1785665"/>
                    <a:pt x="1465049" y="1785665"/>
                  </a:cubicBezTo>
                  <a:lnTo>
                    <a:pt x="86476" y="1785665"/>
                  </a:lnTo>
                  <a:cubicBezTo>
                    <a:pt x="63541" y="1785665"/>
                    <a:pt x="41546" y="1776554"/>
                    <a:pt x="25328" y="1760337"/>
                  </a:cubicBezTo>
                  <a:cubicBezTo>
                    <a:pt x="9111" y="1744120"/>
                    <a:pt x="0" y="1722124"/>
                    <a:pt x="0" y="1699189"/>
                  </a:cubicBezTo>
                  <a:lnTo>
                    <a:pt x="0" y="86476"/>
                  </a:lnTo>
                  <a:cubicBezTo>
                    <a:pt x="0" y="63541"/>
                    <a:pt x="9111" y="41546"/>
                    <a:pt x="25328" y="25328"/>
                  </a:cubicBezTo>
                  <a:cubicBezTo>
                    <a:pt x="41546" y="9111"/>
                    <a:pt x="63541" y="0"/>
                    <a:pt x="86476" y="0"/>
                  </a:cubicBezTo>
                  <a:close/>
                </a:path>
              </a:pathLst>
            </a:custGeom>
            <a:solidFill>
              <a:srgbClr val="F5CCE6"/>
            </a:solidFill>
            <a:ln>
              <a:noFill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64485" y="540000"/>
            <a:ext cx="2727397" cy="337758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377949" y="580622"/>
            <a:ext cx="2344519" cy="3296336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413680" y="4213594"/>
            <a:ext cx="3229006" cy="805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4"/>
              </a:lnSpc>
              <a:spcBef>
                <a:spcPct val="0"/>
              </a:spcBef>
            </a:pPr>
            <a:r>
              <a:rPr lang="en-US" sz="3250" b="1" dirty="0">
                <a:solidFill>
                  <a:srgbClr val="FAFCFC"/>
                </a:solidFill>
              </a:rPr>
              <a:t>TIÊU CHẢY</a:t>
            </a:r>
          </a:p>
          <a:p>
            <a:pPr algn="ctr">
              <a:lnSpc>
                <a:spcPts val="3144"/>
              </a:lnSpc>
              <a:spcBef>
                <a:spcPct val="0"/>
              </a:spcBef>
            </a:pPr>
            <a:r>
              <a:rPr lang="en-US" sz="3250" b="1" dirty="0">
                <a:solidFill>
                  <a:srgbClr val="FAFCFC"/>
                </a:solidFill>
              </a:rPr>
              <a:t>DIARRHIA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073019" y="4245315"/>
            <a:ext cx="2954379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4"/>
              </a:lnSpc>
              <a:spcBef>
                <a:spcPct val="0"/>
              </a:spcBef>
            </a:pPr>
            <a:r>
              <a:rPr lang="en-US" sz="3250" b="1" dirty="0">
                <a:solidFill>
                  <a:srgbClr val="FAFCFC"/>
                </a:solidFill>
              </a:rPr>
              <a:t>DA TÍM TÁI</a:t>
            </a:r>
          </a:p>
          <a:p>
            <a:pPr algn="ctr">
              <a:lnSpc>
                <a:spcPts val="3144"/>
              </a:lnSpc>
              <a:spcBef>
                <a:spcPct val="0"/>
              </a:spcBef>
            </a:pPr>
            <a:r>
              <a:rPr lang="en-US" sz="3250" b="1" dirty="0">
                <a:solidFill>
                  <a:srgbClr val="FAFCFC"/>
                </a:solidFill>
                <a:latin typeface="Arial Rounded MT Bold"/>
              </a:rPr>
              <a:t>PURPLE SKIN 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9D83D13-D1FB-93E4-64DE-CC9440D8603A}"/>
              </a:ext>
            </a:extLst>
          </p:cNvPr>
          <p:cNvSpPr/>
          <p:nvPr/>
        </p:nvSpPr>
        <p:spPr>
          <a:xfrm>
            <a:off x="4721253" y="819862"/>
            <a:ext cx="1724823" cy="2338310"/>
          </a:xfrm>
          <a:prstGeom prst="roundRect">
            <a:avLst/>
          </a:prstGeom>
          <a:solidFill>
            <a:srgbClr val="CCC1DA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1964" y="323265"/>
            <a:ext cx="3390623" cy="4753469"/>
            <a:chOff x="0" y="0"/>
            <a:chExt cx="1780623" cy="24963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80623" cy="2496338"/>
            </a:xfrm>
            <a:custGeom>
              <a:avLst/>
              <a:gdLst/>
              <a:ahLst/>
              <a:cxnLst/>
              <a:rect l="l" t="t" r="r" b="b"/>
              <a:pathLst>
                <a:path w="1780623" h="2496338">
                  <a:moveTo>
                    <a:pt x="75350" y="0"/>
                  </a:moveTo>
                  <a:lnTo>
                    <a:pt x="1705273" y="0"/>
                  </a:lnTo>
                  <a:cubicBezTo>
                    <a:pt x="1725257" y="0"/>
                    <a:pt x="1744423" y="7939"/>
                    <a:pt x="1758554" y="22069"/>
                  </a:cubicBezTo>
                  <a:cubicBezTo>
                    <a:pt x="1772685" y="36200"/>
                    <a:pt x="1780623" y="55366"/>
                    <a:pt x="1780623" y="75350"/>
                  </a:cubicBezTo>
                  <a:lnTo>
                    <a:pt x="1780623" y="2420987"/>
                  </a:lnTo>
                  <a:cubicBezTo>
                    <a:pt x="1780623" y="2462602"/>
                    <a:pt x="1746888" y="2496338"/>
                    <a:pt x="1705273" y="2496338"/>
                  </a:cubicBezTo>
                  <a:lnTo>
                    <a:pt x="75350" y="2496338"/>
                  </a:lnTo>
                  <a:cubicBezTo>
                    <a:pt x="33735" y="2496338"/>
                    <a:pt x="0" y="2462602"/>
                    <a:pt x="0" y="2420987"/>
                  </a:cubicBezTo>
                  <a:lnTo>
                    <a:pt x="0" y="75350"/>
                  </a:lnTo>
                  <a:cubicBezTo>
                    <a:pt x="0" y="33735"/>
                    <a:pt x="33735" y="0"/>
                    <a:pt x="75350" y="0"/>
                  </a:cubicBezTo>
                  <a:close/>
                </a:path>
              </a:pathLst>
            </a:custGeom>
            <a:solidFill>
              <a:srgbClr val="03989E"/>
            </a:solidFill>
            <a:ln>
              <a:noFill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53990" y="323265"/>
            <a:ext cx="3390623" cy="4753469"/>
            <a:chOff x="0" y="0"/>
            <a:chExt cx="1780623" cy="24963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80623" cy="2496338"/>
            </a:xfrm>
            <a:custGeom>
              <a:avLst/>
              <a:gdLst/>
              <a:ahLst/>
              <a:cxnLst/>
              <a:rect l="l" t="t" r="r" b="b"/>
              <a:pathLst>
                <a:path w="1780623" h="2496338">
                  <a:moveTo>
                    <a:pt x="75350" y="0"/>
                  </a:moveTo>
                  <a:lnTo>
                    <a:pt x="1705273" y="0"/>
                  </a:lnTo>
                  <a:cubicBezTo>
                    <a:pt x="1725257" y="0"/>
                    <a:pt x="1744423" y="7939"/>
                    <a:pt x="1758554" y="22069"/>
                  </a:cubicBezTo>
                  <a:cubicBezTo>
                    <a:pt x="1772685" y="36200"/>
                    <a:pt x="1780623" y="55366"/>
                    <a:pt x="1780623" y="75350"/>
                  </a:cubicBezTo>
                  <a:lnTo>
                    <a:pt x="1780623" y="2420987"/>
                  </a:lnTo>
                  <a:cubicBezTo>
                    <a:pt x="1780623" y="2462602"/>
                    <a:pt x="1746888" y="2496338"/>
                    <a:pt x="1705273" y="2496338"/>
                  </a:cubicBezTo>
                  <a:lnTo>
                    <a:pt x="75350" y="2496338"/>
                  </a:lnTo>
                  <a:cubicBezTo>
                    <a:pt x="33735" y="2496338"/>
                    <a:pt x="0" y="2462602"/>
                    <a:pt x="0" y="2420987"/>
                  </a:cubicBezTo>
                  <a:lnTo>
                    <a:pt x="0" y="75350"/>
                  </a:lnTo>
                  <a:cubicBezTo>
                    <a:pt x="0" y="33735"/>
                    <a:pt x="33735" y="0"/>
                    <a:pt x="75350" y="0"/>
                  </a:cubicBezTo>
                  <a:close/>
                </a:path>
              </a:pathLst>
            </a:custGeom>
            <a:solidFill>
              <a:srgbClr val="03989E"/>
            </a:solidFill>
            <a:ln>
              <a:noFill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50994" y="517358"/>
            <a:ext cx="2954379" cy="3400223"/>
            <a:chOff x="0" y="0"/>
            <a:chExt cx="1551525" cy="178566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51525" cy="1785665"/>
            </a:xfrm>
            <a:custGeom>
              <a:avLst/>
              <a:gdLst/>
              <a:ahLst/>
              <a:cxnLst/>
              <a:rect l="l" t="t" r="r" b="b"/>
              <a:pathLst>
                <a:path w="1551525" h="1785665">
                  <a:moveTo>
                    <a:pt x="86476" y="0"/>
                  </a:moveTo>
                  <a:lnTo>
                    <a:pt x="1465049" y="0"/>
                  </a:lnTo>
                  <a:cubicBezTo>
                    <a:pt x="1487984" y="0"/>
                    <a:pt x="1509979" y="9111"/>
                    <a:pt x="1526197" y="25328"/>
                  </a:cubicBezTo>
                  <a:cubicBezTo>
                    <a:pt x="1542414" y="41546"/>
                    <a:pt x="1551525" y="63541"/>
                    <a:pt x="1551525" y="86476"/>
                  </a:cubicBezTo>
                  <a:lnTo>
                    <a:pt x="1551525" y="1699189"/>
                  </a:lnTo>
                  <a:cubicBezTo>
                    <a:pt x="1551525" y="1722124"/>
                    <a:pt x="1542414" y="1744120"/>
                    <a:pt x="1526197" y="1760337"/>
                  </a:cubicBezTo>
                  <a:cubicBezTo>
                    <a:pt x="1509979" y="1776554"/>
                    <a:pt x="1487984" y="1785665"/>
                    <a:pt x="1465049" y="1785665"/>
                  </a:cubicBezTo>
                  <a:lnTo>
                    <a:pt x="86476" y="1785665"/>
                  </a:lnTo>
                  <a:cubicBezTo>
                    <a:pt x="63541" y="1785665"/>
                    <a:pt x="41546" y="1776554"/>
                    <a:pt x="25328" y="1760337"/>
                  </a:cubicBezTo>
                  <a:cubicBezTo>
                    <a:pt x="9111" y="1744120"/>
                    <a:pt x="0" y="1722124"/>
                    <a:pt x="0" y="1699189"/>
                  </a:cubicBezTo>
                  <a:lnTo>
                    <a:pt x="0" y="86476"/>
                  </a:lnTo>
                  <a:cubicBezTo>
                    <a:pt x="0" y="63541"/>
                    <a:pt x="9111" y="41546"/>
                    <a:pt x="25328" y="25328"/>
                  </a:cubicBezTo>
                  <a:cubicBezTo>
                    <a:pt x="41546" y="9111"/>
                    <a:pt x="63541" y="0"/>
                    <a:pt x="86476" y="0"/>
                  </a:cubicBezTo>
                  <a:close/>
                </a:path>
              </a:pathLst>
            </a:custGeom>
            <a:solidFill>
              <a:srgbClr val="A3DEE1"/>
            </a:solidFill>
            <a:ln>
              <a:noFill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073019" y="517358"/>
            <a:ext cx="2954379" cy="3400223"/>
            <a:chOff x="0" y="0"/>
            <a:chExt cx="1551525" cy="178566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51525" cy="1785665"/>
            </a:xfrm>
            <a:custGeom>
              <a:avLst/>
              <a:gdLst/>
              <a:ahLst/>
              <a:cxnLst/>
              <a:rect l="l" t="t" r="r" b="b"/>
              <a:pathLst>
                <a:path w="1551525" h="1785665">
                  <a:moveTo>
                    <a:pt x="86476" y="0"/>
                  </a:moveTo>
                  <a:lnTo>
                    <a:pt x="1465049" y="0"/>
                  </a:lnTo>
                  <a:cubicBezTo>
                    <a:pt x="1487984" y="0"/>
                    <a:pt x="1509979" y="9111"/>
                    <a:pt x="1526197" y="25328"/>
                  </a:cubicBezTo>
                  <a:cubicBezTo>
                    <a:pt x="1542414" y="41546"/>
                    <a:pt x="1551525" y="63541"/>
                    <a:pt x="1551525" y="86476"/>
                  </a:cubicBezTo>
                  <a:lnTo>
                    <a:pt x="1551525" y="1699189"/>
                  </a:lnTo>
                  <a:cubicBezTo>
                    <a:pt x="1551525" y="1722124"/>
                    <a:pt x="1542414" y="1744120"/>
                    <a:pt x="1526197" y="1760337"/>
                  </a:cubicBezTo>
                  <a:cubicBezTo>
                    <a:pt x="1509979" y="1776554"/>
                    <a:pt x="1487984" y="1785665"/>
                    <a:pt x="1465049" y="1785665"/>
                  </a:cubicBezTo>
                  <a:lnTo>
                    <a:pt x="86476" y="1785665"/>
                  </a:lnTo>
                  <a:cubicBezTo>
                    <a:pt x="63541" y="1785665"/>
                    <a:pt x="41546" y="1776554"/>
                    <a:pt x="25328" y="1760337"/>
                  </a:cubicBezTo>
                  <a:cubicBezTo>
                    <a:pt x="9111" y="1744120"/>
                    <a:pt x="0" y="1722124"/>
                    <a:pt x="0" y="1699189"/>
                  </a:cubicBezTo>
                  <a:lnTo>
                    <a:pt x="0" y="86476"/>
                  </a:lnTo>
                  <a:cubicBezTo>
                    <a:pt x="0" y="63541"/>
                    <a:pt x="9111" y="41546"/>
                    <a:pt x="25328" y="25328"/>
                  </a:cubicBezTo>
                  <a:cubicBezTo>
                    <a:pt x="41546" y="9111"/>
                    <a:pt x="63541" y="0"/>
                    <a:pt x="86476" y="0"/>
                  </a:cubicBezTo>
                  <a:close/>
                </a:path>
              </a:pathLst>
            </a:custGeom>
            <a:solidFill>
              <a:srgbClr val="A3DFE1"/>
            </a:solidFill>
            <a:ln>
              <a:noFill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50994" y="721871"/>
            <a:ext cx="2954379" cy="296549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109348" y="721871"/>
            <a:ext cx="2881721" cy="312381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685236" y="2102531"/>
            <a:ext cx="350925" cy="53024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118313" y="2075670"/>
            <a:ext cx="275462" cy="416220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413680" y="4194544"/>
            <a:ext cx="3229006" cy="699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4"/>
              </a:lnSpc>
              <a:spcBef>
                <a:spcPct val="0"/>
              </a:spcBef>
            </a:pPr>
            <a:r>
              <a:rPr lang="en-US" sz="2750" b="1" dirty="0">
                <a:solidFill>
                  <a:srgbClr val="FAFCFC"/>
                </a:solidFill>
              </a:rPr>
              <a:t>SỐT </a:t>
            </a:r>
          </a:p>
          <a:p>
            <a:pPr algn="ctr">
              <a:lnSpc>
                <a:spcPts val="2664"/>
              </a:lnSpc>
              <a:spcBef>
                <a:spcPct val="0"/>
              </a:spcBef>
            </a:pPr>
            <a:r>
              <a:rPr lang="en-US" sz="2750" b="1" dirty="0">
                <a:solidFill>
                  <a:srgbClr val="FAFCFC"/>
                </a:solidFill>
              </a:rPr>
              <a:t>FEVER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109348" y="4000375"/>
            <a:ext cx="2954379" cy="1103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6"/>
              </a:lnSpc>
            </a:pPr>
            <a:r>
              <a:rPr lang="en-US" sz="2400" b="1" dirty="0">
                <a:solidFill>
                  <a:srgbClr val="FAFCFC"/>
                </a:solidFill>
              </a:rPr>
              <a:t>SỐT CAO &amp; ĐỔ MỒ HÔI</a:t>
            </a:r>
          </a:p>
          <a:p>
            <a:pPr algn="ctr">
              <a:lnSpc>
                <a:spcPts val="2856"/>
              </a:lnSpc>
            </a:pPr>
            <a:r>
              <a:rPr lang="en-US" sz="2400" b="1" dirty="0">
                <a:solidFill>
                  <a:srgbClr val="FAFCFC"/>
                </a:solidFill>
              </a:rPr>
              <a:t>HIGH FEVER &amp; SWEATING</a:t>
            </a:r>
            <a:endParaRPr lang="en-US" sz="2800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1964" y="323265"/>
            <a:ext cx="3390623" cy="4753469"/>
            <a:chOff x="0" y="0"/>
            <a:chExt cx="1780623" cy="24963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80623" cy="2496338"/>
            </a:xfrm>
            <a:custGeom>
              <a:avLst/>
              <a:gdLst/>
              <a:ahLst/>
              <a:cxnLst/>
              <a:rect l="l" t="t" r="r" b="b"/>
              <a:pathLst>
                <a:path w="1780623" h="2496338">
                  <a:moveTo>
                    <a:pt x="75350" y="0"/>
                  </a:moveTo>
                  <a:lnTo>
                    <a:pt x="1705273" y="0"/>
                  </a:lnTo>
                  <a:cubicBezTo>
                    <a:pt x="1725257" y="0"/>
                    <a:pt x="1744423" y="7939"/>
                    <a:pt x="1758554" y="22069"/>
                  </a:cubicBezTo>
                  <a:cubicBezTo>
                    <a:pt x="1772685" y="36200"/>
                    <a:pt x="1780623" y="55366"/>
                    <a:pt x="1780623" y="75350"/>
                  </a:cubicBezTo>
                  <a:lnTo>
                    <a:pt x="1780623" y="2420987"/>
                  </a:lnTo>
                  <a:cubicBezTo>
                    <a:pt x="1780623" y="2462602"/>
                    <a:pt x="1746888" y="2496338"/>
                    <a:pt x="1705273" y="2496338"/>
                  </a:cubicBezTo>
                  <a:lnTo>
                    <a:pt x="75350" y="2496338"/>
                  </a:lnTo>
                  <a:cubicBezTo>
                    <a:pt x="33735" y="2496338"/>
                    <a:pt x="0" y="2462602"/>
                    <a:pt x="0" y="2420987"/>
                  </a:cubicBezTo>
                  <a:lnTo>
                    <a:pt x="0" y="75350"/>
                  </a:lnTo>
                  <a:cubicBezTo>
                    <a:pt x="0" y="33735"/>
                    <a:pt x="33735" y="0"/>
                    <a:pt x="75350" y="0"/>
                  </a:cubicBezTo>
                  <a:close/>
                </a:path>
              </a:pathLst>
            </a:custGeom>
            <a:solidFill>
              <a:srgbClr val="03989E"/>
            </a:solidFill>
            <a:ln>
              <a:noFill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53990" y="323265"/>
            <a:ext cx="3390623" cy="4753469"/>
            <a:chOff x="0" y="0"/>
            <a:chExt cx="1780623" cy="24963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80623" cy="2496338"/>
            </a:xfrm>
            <a:custGeom>
              <a:avLst/>
              <a:gdLst/>
              <a:ahLst/>
              <a:cxnLst/>
              <a:rect l="l" t="t" r="r" b="b"/>
              <a:pathLst>
                <a:path w="1780623" h="2496338">
                  <a:moveTo>
                    <a:pt x="75350" y="0"/>
                  </a:moveTo>
                  <a:lnTo>
                    <a:pt x="1705273" y="0"/>
                  </a:lnTo>
                  <a:cubicBezTo>
                    <a:pt x="1725257" y="0"/>
                    <a:pt x="1744423" y="7939"/>
                    <a:pt x="1758554" y="22069"/>
                  </a:cubicBezTo>
                  <a:cubicBezTo>
                    <a:pt x="1772685" y="36200"/>
                    <a:pt x="1780623" y="55366"/>
                    <a:pt x="1780623" y="75350"/>
                  </a:cubicBezTo>
                  <a:lnTo>
                    <a:pt x="1780623" y="2420987"/>
                  </a:lnTo>
                  <a:cubicBezTo>
                    <a:pt x="1780623" y="2462602"/>
                    <a:pt x="1746888" y="2496338"/>
                    <a:pt x="1705273" y="2496338"/>
                  </a:cubicBezTo>
                  <a:lnTo>
                    <a:pt x="75350" y="2496338"/>
                  </a:lnTo>
                  <a:cubicBezTo>
                    <a:pt x="33735" y="2496338"/>
                    <a:pt x="0" y="2462602"/>
                    <a:pt x="0" y="2420987"/>
                  </a:cubicBezTo>
                  <a:lnTo>
                    <a:pt x="0" y="75350"/>
                  </a:lnTo>
                  <a:cubicBezTo>
                    <a:pt x="0" y="33735"/>
                    <a:pt x="33735" y="0"/>
                    <a:pt x="75350" y="0"/>
                  </a:cubicBezTo>
                  <a:close/>
                </a:path>
              </a:pathLst>
            </a:custGeom>
            <a:solidFill>
              <a:srgbClr val="03989E"/>
            </a:solidFill>
            <a:ln>
              <a:noFill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50994" y="517358"/>
            <a:ext cx="2954379" cy="3400223"/>
            <a:chOff x="0" y="0"/>
            <a:chExt cx="1551525" cy="178566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51525" cy="1785665"/>
            </a:xfrm>
            <a:custGeom>
              <a:avLst/>
              <a:gdLst/>
              <a:ahLst/>
              <a:cxnLst/>
              <a:rect l="l" t="t" r="r" b="b"/>
              <a:pathLst>
                <a:path w="1551525" h="1785665">
                  <a:moveTo>
                    <a:pt x="86476" y="0"/>
                  </a:moveTo>
                  <a:lnTo>
                    <a:pt x="1465049" y="0"/>
                  </a:lnTo>
                  <a:cubicBezTo>
                    <a:pt x="1487984" y="0"/>
                    <a:pt x="1509979" y="9111"/>
                    <a:pt x="1526197" y="25328"/>
                  </a:cubicBezTo>
                  <a:cubicBezTo>
                    <a:pt x="1542414" y="41546"/>
                    <a:pt x="1551525" y="63541"/>
                    <a:pt x="1551525" y="86476"/>
                  </a:cubicBezTo>
                  <a:lnTo>
                    <a:pt x="1551525" y="1699189"/>
                  </a:lnTo>
                  <a:cubicBezTo>
                    <a:pt x="1551525" y="1722124"/>
                    <a:pt x="1542414" y="1744120"/>
                    <a:pt x="1526197" y="1760337"/>
                  </a:cubicBezTo>
                  <a:cubicBezTo>
                    <a:pt x="1509979" y="1776554"/>
                    <a:pt x="1487984" y="1785665"/>
                    <a:pt x="1465049" y="1785665"/>
                  </a:cubicBezTo>
                  <a:lnTo>
                    <a:pt x="86476" y="1785665"/>
                  </a:lnTo>
                  <a:cubicBezTo>
                    <a:pt x="63541" y="1785665"/>
                    <a:pt x="41546" y="1776554"/>
                    <a:pt x="25328" y="1760337"/>
                  </a:cubicBezTo>
                  <a:cubicBezTo>
                    <a:pt x="9111" y="1744120"/>
                    <a:pt x="0" y="1722124"/>
                    <a:pt x="0" y="1699189"/>
                  </a:cubicBezTo>
                  <a:lnTo>
                    <a:pt x="0" y="86476"/>
                  </a:lnTo>
                  <a:cubicBezTo>
                    <a:pt x="0" y="63541"/>
                    <a:pt x="9111" y="41546"/>
                    <a:pt x="25328" y="25328"/>
                  </a:cubicBezTo>
                  <a:cubicBezTo>
                    <a:pt x="41546" y="9111"/>
                    <a:pt x="63541" y="0"/>
                    <a:pt x="86476" y="0"/>
                  </a:cubicBezTo>
                  <a:close/>
                </a:path>
              </a:pathLst>
            </a:custGeom>
            <a:solidFill>
              <a:srgbClr val="CCBEB9"/>
            </a:solidFill>
            <a:ln>
              <a:noFill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2401" y="540000"/>
            <a:ext cx="2892054" cy="3377581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4073019" y="517358"/>
            <a:ext cx="2954379" cy="3400223"/>
            <a:chOff x="0" y="0"/>
            <a:chExt cx="1551525" cy="178566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51525" cy="1785665"/>
            </a:xfrm>
            <a:custGeom>
              <a:avLst/>
              <a:gdLst/>
              <a:ahLst/>
              <a:cxnLst/>
              <a:rect l="l" t="t" r="r" b="b"/>
              <a:pathLst>
                <a:path w="1551525" h="1785665">
                  <a:moveTo>
                    <a:pt x="86476" y="0"/>
                  </a:moveTo>
                  <a:lnTo>
                    <a:pt x="1465049" y="0"/>
                  </a:lnTo>
                  <a:cubicBezTo>
                    <a:pt x="1487984" y="0"/>
                    <a:pt x="1509979" y="9111"/>
                    <a:pt x="1526197" y="25328"/>
                  </a:cubicBezTo>
                  <a:cubicBezTo>
                    <a:pt x="1542414" y="41546"/>
                    <a:pt x="1551525" y="63541"/>
                    <a:pt x="1551525" y="86476"/>
                  </a:cubicBezTo>
                  <a:lnTo>
                    <a:pt x="1551525" y="1699189"/>
                  </a:lnTo>
                  <a:cubicBezTo>
                    <a:pt x="1551525" y="1722124"/>
                    <a:pt x="1542414" y="1744120"/>
                    <a:pt x="1526197" y="1760337"/>
                  </a:cubicBezTo>
                  <a:cubicBezTo>
                    <a:pt x="1509979" y="1776554"/>
                    <a:pt x="1487984" y="1785665"/>
                    <a:pt x="1465049" y="1785665"/>
                  </a:cubicBezTo>
                  <a:lnTo>
                    <a:pt x="86476" y="1785665"/>
                  </a:lnTo>
                  <a:cubicBezTo>
                    <a:pt x="63541" y="1785665"/>
                    <a:pt x="41546" y="1776554"/>
                    <a:pt x="25328" y="1760337"/>
                  </a:cubicBezTo>
                  <a:cubicBezTo>
                    <a:pt x="9111" y="1744120"/>
                    <a:pt x="0" y="1722124"/>
                    <a:pt x="0" y="1699189"/>
                  </a:cubicBezTo>
                  <a:lnTo>
                    <a:pt x="0" y="86476"/>
                  </a:lnTo>
                  <a:cubicBezTo>
                    <a:pt x="0" y="63541"/>
                    <a:pt x="9111" y="41546"/>
                    <a:pt x="25328" y="25328"/>
                  </a:cubicBezTo>
                  <a:cubicBezTo>
                    <a:pt x="41546" y="9111"/>
                    <a:pt x="63541" y="0"/>
                    <a:pt x="86476" y="0"/>
                  </a:cubicBezTo>
                  <a:close/>
                </a:path>
              </a:pathLst>
            </a:custGeom>
            <a:solidFill>
              <a:srgbClr val="F2BAD9"/>
            </a:solidFill>
            <a:ln>
              <a:noFill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400371" y="4090150"/>
            <a:ext cx="3229006" cy="936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6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FAFCFC"/>
                </a:solidFill>
              </a:rPr>
              <a:t>TIM ĐẬP NHANH</a:t>
            </a:r>
          </a:p>
          <a:p>
            <a:pPr algn="ctr">
              <a:lnSpc>
                <a:spcPts val="2376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FAFCFC"/>
                </a:solidFill>
                <a:latin typeface="Arial Rounded MT Bold"/>
              </a:rPr>
              <a:t>HEART BEAT FAST</a:t>
            </a:r>
            <a:r>
              <a:rPr lang="en-US" sz="3200" b="1" dirty="0">
                <a:solidFill>
                  <a:srgbClr val="FAFCFC"/>
                </a:solidFill>
                <a:latin typeface="Arial Rounded MT Bold"/>
              </a:rPr>
              <a:t> 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065621" y="4291531"/>
            <a:ext cx="2954379" cy="805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4"/>
              </a:lnSpc>
            </a:pPr>
            <a:r>
              <a:rPr lang="en-US" sz="3250" b="1" dirty="0">
                <a:solidFill>
                  <a:srgbClr val="FAFCFC"/>
                </a:solidFill>
              </a:rPr>
              <a:t>ĐAU ĐẦU</a:t>
            </a:r>
          </a:p>
          <a:p>
            <a:pPr algn="ctr">
              <a:lnSpc>
                <a:spcPts val="3144"/>
              </a:lnSpc>
            </a:pPr>
            <a:r>
              <a:rPr lang="en-US" sz="3250" b="1" dirty="0">
                <a:solidFill>
                  <a:srgbClr val="FAFCFC"/>
                </a:solidFill>
              </a:rPr>
              <a:t>HEADACHE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4073019" y="700090"/>
            <a:ext cx="2895742" cy="3217491"/>
            <a:chOff x="0" y="0"/>
            <a:chExt cx="3860990" cy="4289988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0990" cy="4289988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617977">
              <a:off x="1910922" y="67714"/>
              <a:ext cx="891991" cy="1492872"/>
            </a:xfrm>
            <a:prstGeom prst="rect">
              <a:avLst/>
            </a:prstGeom>
          </p:spPr>
        </p:pic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3250762">
              <a:off x="759383" y="231092"/>
              <a:ext cx="616427" cy="103167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1964" y="323265"/>
            <a:ext cx="3390623" cy="4753469"/>
            <a:chOff x="0" y="0"/>
            <a:chExt cx="1780623" cy="24963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80623" cy="2496338"/>
            </a:xfrm>
            <a:custGeom>
              <a:avLst/>
              <a:gdLst/>
              <a:ahLst/>
              <a:cxnLst/>
              <a:rect l="l" t="t" r="r" b="b"/>
              <a:pathLst>
                <a:path w="1780623" h="2496338">
                  <a:moveTo>
                    <a:pt x="75350" y="0"/>
                  </a:moveTo>
                  <a:lnTo>
                    <a:pt x="1705273" y="0"/>
                  </a:lnTo>
                  <a:cubicBezTo>
                    <a:pt x="1725257" y="0"/>
                    <a:pt x="1744423" y="7939"/>
                    <a:pt x="1758554" y="22069"/>
                  </a:cubicBezTo>
                  <a:cubicBezTo>
                    <a:pt x="1772685" y="36200"/>
                    <a:pt x="1780623" y="55366"/>
                    <a:pt x="1780623" y="75350"/>
                  </a:cubicBezTo>
                  <a:lnTo>
                    <a:pt x="1780623" y="2420987"/>
                  </a:lnTo>
                  <a:cubicBezTo>
                    <a:pt x="1780623" y="2462602"/>
                    <a:pt x="1746888" y="2496338"/>
                    <a:pt x="1705273" y="2496338"/>
                  </a:cubicBezTo>
                  <a:lnTo>
                    <a:pt x="75350" y="2496338"/>
                  </a:lnTo>
                  <a:cubicBezTo>
                    <a:pt x="33735" y="2496338"/>
                    <a:pt x="0" y="2462602"/>
                    <a:pt x="0" y="2420987"/>
                  </a:cubicBezTo>
                  <a:lnTo>
                    <a:pt x="0" y="75350"/>
                  </a:lnTo>
                  <a:cubicBezTo>
                    <a:pt x="0" y="33735"/>
                    <a:pt x="33735" y="0"/>
                    <a:pt x="75350" y="0"/>
                  </a:cubicBezTo>
                  <a:close/>
                </a:path>
              </a:pathLst>
            </a:custGeom>
            <a:solidFill>
              <a:srgbClr val="03989E"/>
            </a:solidFill>
            <a:ln>
              <a:noFill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53990" y="323265"/>
            <a:ext cx="3390623" cy="4753469"/>
            <a:chOff x="0" y="0"/>
            <a:chExt cx="1780623" cy="24963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80623" cy="2496338"/>
            </a:xfrm>
            <a:custGeom>
              <a:avLst/>
              <a:gdLst/>
              <a:ahLst/>
              <a:cxnLst/>
              <a:rect l="l" t="t" r="r" b="b"/>
              <a:pathLst>
                <a:path w="1780623" h="2496338">
                  <a:moveTo>
                    <a:pt x="75350" y="0"/>
                  </a:moveTo>
                  <a:lnTo>
                    <a:pt x="1705273" y="0"/>
                  </a:lnTo>
                  <a:cubicBezTo>
                    <a:pt x="1725257" y="0"/>
                    <a:pt x="1744423" y="7939"/>
                    <a:pt x="1758554" y="22069"/>
                  </a:cubicBezTo>
                  <a:cubicBezTo>
                    <a:pt x="1772685" y="36200"/>
                    <a:pt x="1780623" y="55366"/>
                    <a:pt x="1780623" y="75350"/>
                  </a:cubicBezTo>
                  <a:lnTo>
                    <a:pt x="1780623" y="2420987"/>
                  </a:lnTo>
                  <a:cubicBezTo>
                    <a:pt x="1780623" y="2462602"/>
                    <a:pt x="1746888" y="2496338"/>
                    <a:pt x="1705273" y="2496338"/>
                  </a:cubicBezTo>
                  <a:lnTo>
                    <a:pt x="75350" y="2496338"/>
                  </a:lnTo>
                  <a:cubicBezTo>
                    <a:pt x="33735" y="2496338"/>
                    <a:pt x="0" y="2462602"/>
                    <a:pt x="0" y="2420987"/>
                  </a:cubicBezTo>
                  <a:lnTo>
                    <a:pt x="0" y="75350"/>
                  </a:lnTo>
                  <a:cubicBezTo>
                    <a:pt x="0" y="33735"/>
                    <a:pt x="33735" y="0"/>
                    <a:pt x="75350" y="0"/>
                  </a:cubicBezTo>
                  <a:close/>
                </a:path>
              </a:pathLst>
            </a:custGeom>
            <a:solidFill>
              <a:srgbClr val="03989E"/>
            </a:solidFill>
            <a:ln>
              <a:noFill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50994" y="517358"/>
            <a:ext cx="2954379" cy="3400223"/>
            <a:chOff x="0" y="0"/>
            <a:chExt cx="1551525" cy="178566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51525" cy="1785665"/>
            </a:xfrm>
            <a:custGeom>
              <a:avLst/>
              <a:gdLst/>
              <a:ahLst/>
              <a:cxnLst/>
              <a:rect l="l" t="t" r="r" b="b"/>
              <a:pathLst>
                <a:path w="1551525" h="1785665">
                  <a:moveTo>
                    <a:pt x="86476" y="0"/>
                  </a:moveTo>
                  <a:lnTo>
                    <a:pt x="1465049" y="0"/>
                  </a:lnTo>
                  <a:cubicBezTo>
                    <a:pt x="1487984" y="0"/>
                    <a:pt x="1509979" y="9111"/>
                    <a:pt x="1526197" y="25328"/>
                  </a:cubicBezTo>
                  <a:cubicBezTo>
                    <a:pt x="1542414" y="41546"/>
                    <a:pt x="1551525" y="63541"/>
                    <a:pt x="1551525" y="86476"/>
                  </a:cubicBezTo>
                  <a:lnTo>
                    <a:pt x="1551525" y="1699189"/>
                  </a:lnTo>
                  <a:cubicBezTo>
                    <a:pt x="1551525" y="1722124"/>
                    <a:pt x="1542414" y="1744120"/>
                    <a:pt x="1526197" y="1760337"/>
                  </a:cubicBezTo>
                  <a:cubicBezTo>
                    <a:pt x="1509979" y="1776554"/>
                    <a:pt x="1487984" y="1785665"/>
                    <a:pt x="1465049" y="1785665"/>
                  </a:cubicBezTo>
                  <a:lnTo>
                    <a:pt x="86476" y="1785665"/>
                  </a:lnTo>
                  <a:cubicBezTo>
                    <a:pt x="63541" y="1785665"/>
                    <a:pt x="41546" y="1776554"/>
                    <a:pt x="25328" y="1760337"/>
                  </a:cubicBezTo>
                  <a:cubicBezTo>
                    <a:pt x="9111" y="1744120"/>
                    <a:pt x="0" y="1722124"/>
                    <a:pt x="0" y="1699189"/>
                  </a:cubicBezTo>
                  <a:lnTo>
                    <a:pt x="0" y="86476"/>
                  </a:lnTo>
                  <a:cubicBezTo>
                    <a:pt x="0" y="63541"/>
                    <a:pt x="9111" y="41546"/>
                    <a:pt x="25328" y="25328"/>
                  </a:cubicBezTo>
                  <a:cubicBezTo>
                    <a:pt x="41546" y="9111"/>
                    <a:pt x="63541" y="0"/>
                    <a:pt x="86476" y="0"/>
                  </a:cubicBezTo>
                  <a:close/>
                </a:path>
              </a:pathLst>
            </a:custGeom>
            <a:solidFill>
              <a:srgbClr val="EFB1AD"/>
            </a:solidFill>
            <a:ln>
              <a:noFill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073019" y="517358"/>
            <a:ext cx="2954379" cy="3400223"/>
            <a:chOff x="0" y="0"/>
            <a:chExt cx="1551525" cy="178566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51525" cy="1785665"/>
            </a:xfrm>
            <a:custGeom>
              <a:avLst/>
              <a:gdLst/>
              <a:ahLst/>
              <a:cxnLst/>
              <a:rect l="l" t="t" r="r" b="b"/>
              <a:pathLst>
                <a:path w="1551525" h="1785665">
                  <a:moveTo>
                    <a:pt x="86476" y="0"/>
                  </a:moveTo>
                  <a:lnTo>
                    <a:pt x="1465049" y="0"/>
                  </a:lnTo>
                  <a:cubicBezTo>
                    <a:pt x="1487984" y="0"/>
                    <a:pt x="1509979" y="9111"/>
                    <a:pt x="1526197" y="25328"/>
                  </a:cubicBezTo>
                  <a:cubicBezTo>
                    <a:pt x="1542414" y="41546"/>
                    <a:pt x="1551525" y="63541"/>
                    <a:pt x="1551525" y="86476"/>
                  </a:cubicBezTo>
                  <a:lnTo>
                    <a:pt x="1551525" y="1699189"/>
                  </a:lnTo>
                  <a:cubicBezTo>
                    <a:pt x="1551525" y="1722124"/>
                    <a:pt x="1542414" y="1744120"/>
                    <a:pt x="1526197" y="1760337"/>
                  </a:cubicBezTo>
                  <a:cubicBezTo>
                    <a:pt x="1509979" y="1776554"/>
                    <a:pt x="1487984" y="1785665"/>
                    <a:pt x="1465049" y="1785665"/>
                  </a:cubicBezTo>
                  <a:lnTo>
                    <a:pt x="86476" y="1785665"/>
                  </a:lnTo>
                  <a:cubicBezTo>
                    <a:pt x="63541" y="1785665"/>
                    <a:pt x="41546" y="1776554"/>
                    <a:pt x="25328" y="1760337"/>
                  </a:cubicBezTo>
                  <a:cubicBezTo>
                    <a:pt x="9111" y="1744120"/>
                    <a:pt x="0" y="1722124"/>
                    <a:pt x="0" y="1699189"/>
                  </a:cubicBezTo>
                  <a:lnTo>
                    <a:pt x="0" y="86476"/>
                  </a:lnTo>
                  <a:cubicBezTo>
                    <a:pt x="0" y="63541"/>
                    <a:pt x="9111" y="41546"/>
                    <a:pt x="25328" y="25328"/>
                  </a:cubicBezTo>
                  <a:cubicBezTo>
                    <a:pt x="41546" y="9111"/>
                    <a:pt x="63541" y="0"/>
                    <a:pt x="86476" y="0"/>
                  </a:cubicBezTo>
                  <a:close/>
                </a:path>
              </a:pathLst>
            </a:custGeom>
            <a:solidFill>
              <a:srgbClr val="A3DFE1"/>
            </a:solidFill>
            <a:ln>
              <a:noFill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13680" y="4194544"/>
            <a:ext cx="3229006" cy="707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4"/>
              </a:lnSpc>
              <a:spcBef>
                <a:spcPct val="0"/>
              </a:spcBef>
            </a:pPr>
            <a:r>
              <a:rPr lang="en-US" sz="2750" b="1" dirty="0">
                <a:solidFill>
                  <a:srgbClr val="FAFCFC"/>
                </a:solidFill>
              </a:rPr>
              <a:t>SƯNG TẤY KHỚP</a:t>
            </a:r>
          </a:p>
          <a:p>
            <a:pPr algn="ctr">
              <a:lnSpc>
                <a:spcPts val="2664"/>
              </a:lnSpc>
              <a:spcBef>
                <a:spcPct val="0"/>
              </a:spcBef>
            </a:pPr>
            <a:r>
              <a:rPr lang="en-US" sz="2750" b="1" dirty="0">
                <a:solidFill>
                  <a:srgbClr val="FAFCFC"/>
                </a:solidFill>
                <a:latin typeface="More Sugar"/>
              </a:rPr>
              <a:t>JOINT SWELLING</a:t>
            </a:r>
            <a:r>
              <a:rPr lang="en-US" sz="2750" dirty="0">
                <a:solidFill>
                  <a:srgbClr val="FAFCFC"/>
                </a:solidFill>
                <a:latin typeface="More Sugar"/>
              </a:rPr>
              <a:t> 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073019" y="4191160"/>
            <a:ext cx="2954379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4"/>
              </a:lnSpc>
            </a:pPr>
            <a:r>
              <a:rPr lang="en-US" sz="2800" b="1" dirty="0">
                <a:solidFill>
                  <a:srgbClr val="FAFCFC"/>
                </a:solidFill>
              </a:rPr>
              <a:t>CO CỨNG HÀM</a:t>
            </a:r>
          </a:p>
          <a:p>
            <a:pPr algn="ctr">
              <a:lnSpc>
                <a:spcPts val="3144"/>
              </a:lnSpc>
            </a:pPr>
            <a:r>
              <a:rPr lang="en-US" sz="2800" b="1" dirty="0">
                <a:solidFill>
                  <a:srgbClr val="FAFCFC"/>
                </a:solidFill>
              </a:rPr>
              <a:t>JAW SPASM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192295" y="517358"/>
            <a:ext cx="2647924" cy="340022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19458" y="517358"/>
            <a:ext cx="2584170" cy="340022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1964" y="323265"/>
            <a:ext cx="3390623" cy="4753469"/>
            <a:chOff x="0" y="0"/>
            <a:chExt cx="1780623" cy="24963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80623" cy="2496338"/>
            </a:xfrm>
            <a:custGeom>
              <a:avLst/>
              <a:gdLst/>
              <a:ahLst/>
              <a:cxnLst/>
              <a:rect l="l" t="t" r="r" b="b"/>
              <a:pathLst>
                <a:path w="1780623" h="2496338">
                  <a:moveTo>
                    <a:pt x="75350" y="0"/>
                  </a:moveTo>
                  <a:lnTo>
                    <a:pt x="1705273" y="0"/>
                  </a:lnTo>
                  <a:cubicBezTo>
                    <a:pt x="1725257" y="0"/>
                    <a:pt x="1744423" y="7939"/>
                    <a:pt x="1758554" y="22069"/>
                  </a:cubicBezTo>
                  <a:cubicBezTo>
                    <a:pt x="1772685" y="36200"/>
                    <a:pt x="1780623" y="55366"/>
                    <a:pt x="1780623" y="75350"/>
                  </a:cubicBezTo>
                  <a:lnTo>
                    <a:pt x="1780623" y="2420987"/>
                  </a:lnTo>
                  <a:cubicBezTo>
                    <a:pt x="1780623" y="2462602"/>
                    <a:pt x="1746888" y="2496338"/>
                    <a:pt x="1705273" y="2496338"/>
                  </a:cubicBezTo>
                  <a:lnTo>
                    <a:pt x="75350" y="2496338"/>
                  </a:lnTo>
                  <a:cubicBezTo>
                    <a:pt x="33735" y="2496338"/>
                    <a:pt x="0" y="2462602"/>
                    <a:pt x="0" y="2420987"/>
                  </a:cubicBezTo>
                  <a:lnTo>
                    <a:pt x="0" y="75350"/>
                  </a:lnTo>
                  <a:cubicBezTo>
                    <a:pt x="0" y="33735"/>
                    <a:pt x="33735" y="0"/>
                    <a:pt x="75350" y="0"/>
                  </a:cubicBezTo>
                  <a:close/>
                </a:path>
              </a:pathLst>
            </a:custGeom>
            <a:solidFill>
              <a:srgbClr val="03989E"/>
            </a:solidFill>
            <a:ln>
              <a:noFill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53990" y="323265"/>
            <a:ext cx="3390623" cy="4753469"/>
            <a:chOff x="0" y="0"/>
            <a:chExt cx="1780623" cy="24963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80623" cy="2496338"/>
            </a:xfrm>
            <a:custGeom>
              <a:avLst/>
              <a:gdLst/>
              <a:ahLst/>
              <a:cxnLst/>
              <a:rect l="l" t="t" r="r" b="b"/>
              <a:pathLst>
                <a:path w="1780623" h="2496338">
                  <a:moveTo>
                    <a:pt x="75350" y="0"/>
                  </a:moveTo>
                  <a:lnTo>
                    <a:pt x="1705273" y="0"/>
                  </a:lnTo>
                  <a:cubicBezTo>
                    <a:pt x="1725257" y="0"/>
                    <a:pt x="1744423" y="7939"/>
                    <a:pt x="1758554" y="22069"/>
                  </a:cubicBezTo>
                  <a:cubicBezTo>
                    <a:pt x="1772685" y="36200"/>
                    <a:pt x="1780623" y="55366"/>
                    <a:pt x="1780623" y="75350"/>
                  </a:cubicBezTo>
                  <a:lnTo>
                    <a:pt x="1780623" y="2420987"/>
                  </a:lnTo>
                  <a:cubicBezTo>
                    <a:pt x="1780623" y="2462602"/>
                    <a:pt x="1746888" y="2496338"/>
                    <a:pt x="1705273" y="2496338"/>
                  </a:cubicBezTo>
                  <a:lnTo>
                    <a:pt x="75350" y="2496338"/>
                  </a:lnTo>
                  <a:cubicBezTo>
                    <a:pt x="33735" y="2496338"/>
                    <a:pt x="0" y="2462602"/>
                    <a:pt x="0" y="2420987"/>
                  </a:cubicBezTo>
                  <a:lnTo>
                    <a:pt x="0" y="75350"/>
                  </a:lnTo>
                  <a:cubicBezTo>
                    <a:pt x="0" y="33735"/>
                    <a:pt x="33735" y="0"/>
                    <a:pt x="75350" y="0"/>
                  </a:cubicBezTo>
                  <a:close/>
                </a:path>
              </a:pathLst>
            </a:custGeom>
            <a:solidFill>
              <a:srgbClr val="03989E"/>
            </a:solidFill>
            <a:ln>
              <a:noFill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50994" y="517358"/>
            <a:ext cx="2954379" cy="3400223"/>
            <a:chOff x="0" y="0"/>
            <a:chExt cx="1551525" cy="178566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51525" cy="1785665"/>
            </a:xfrm>
            <a:custGeom>
              <a:avLst/>
              <a:gdLst/>
              <a:ahLst/>
              <a:cxnLst/>
              <a:rect l="l" t="t" r="r" b="b"/>
              <a:pathLst>
                <a:path w="1551525" h="1785665">
                  <a:moveTo>
                    <a:pt x="86476" y="0"/>
                  </a:moveTo>
                  <a:lnTo>
                    <a:pt x="1465049" y="0"/>
                  </a:lnTo>
                  <a:cubicBezTo>
                    <a:pt x="1487984" y="0"/>
                    <a:pt x="1509979" y="9111"/>
                    <a:pt x="1526197" y="25328"/>
                  </a:cubicBezTo>
                  <a:cubicBezTo>
                    <a:pt x="1542414" y="41546"/>
                    <a:pt x="1551525" y="63541"/>
                    <a:pt x="1551525" y="86476"/>
                  </a:cubicBezTo>
                  <a:lnTo>
                    <a:pt x="1551525" y="1699189"/>
                  </a:lnTo>
                  <a:cubicBezTo>
                    <a:pt x="1551525" y="1722124"/>
                    <a:pt x="1542414" y="1744120"/>
                    <a:pt x="1526197" y="1760337"/>
                  </a:cubicBezTo>
                  <a:cubicBezTo>
                    <a:pt x="1509979" y="1776554"/>
                    <a:pt x="1487984" y="1785665"/>
                    <a:pt x="1465049" y="1785665"/>
                  </a:cubicBezTo>
                  <a:lnTo>
                    <a:pt x="86476" y="1785665"/>
                  </a:lnTo>
                  <a:cubicBezTo>
                    <a:pt x="63541" y="1785665"/>
                    <a:pt x="41546" y="1776554"/>
                    <a:pt x="25328" y="1760337"/>
                  </a:cubicBezTo>
                  <a:cubicBezTo>
                    <a:pt x="9111" y="1744120"/>
                    <a:pt x="0" y="1722124"/>
                    <a:pt x="0" y="1699189"/>
                  </a:cubicBezTo>
                  <a:lnTo>
                    <a:pt x="0" y="86476"/>
                  </a:lnTo>
                  <a:cubicBezTo>
                    <a:pt x="0" y="63541"/>
                    <a:pt x="9111" y="41546"/>
                    <a:pt x="25328" y="25328"/>
                  </a:cubicBezTo>
                  <a:cubicBezTo>
                    <a:pt x="41546" y="9111"/>
                    <a:pt x="63541" y="0"/>
                    <a:pt x="86476" y="0"/>
                  </a:cubicBezTo>
                  <a:close/>
                </a:path>
              </a:pathLst>
            </a:custGeom>
            <a:solidFill>
              <a:srgbClr val="F5C98E"/>
            </a:solidFill>
            <a:ln>
              <a:noFill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073019" y="517358"/>
            <a:ext cx="2954379" cy="3400223"/>
            <a:chOff x="0" y="0"/>
            <a:chExt cx="1551525" cy="178566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51525" cy="1785665"/>
            </a:xfrm>
            <a:custGeom>
              <a:avLst/>
              <a:gdLst/>
              <a:ahLst/>
              <a:cxnLst/>
              <a:rect l="l" t="t" r="r" b="b"/>
              <a:pathLst>
                <a:path w="1551525" h="1785665">
                  <a:moveTo>
                    <a:pt x="86476" y="0"/>
                  </a:moveTo>
                  <a:lnTo>
                    <a:pt x="1465049" y="0"/>
                  </a:lnTo>
                  <a:cubicBezTo>
                    <a:pt x="1487984" y="0"/>
                    <a:pt x="1509979" y="9111"/>
                    <a:pt x="1526197" y="25328"/>
                  </a:cubicBezTo>
                  <a:cubicBezTo>
                    <a:pt x="1542414" y="41546"/>
                    <a:pt x="1551525" y="63541"/>
                    <a:pt x="1551525" y="86476"/>
                  </a:cubicBezTo>
                  <a:lnTo>
                    <a:pt x="1551525" y="1699189"/>
                  </a:lnTo>
                  <a:cubicBezTo>
                    <a:pt x="1551525" y="1722124"/>
                    <a:pt x="1542414" y="1744120"/>
                    <a:pt x="1526197" y="1760337"/>
                  </a:cubicBezTo>
                  <a:cubicBezTo>
                    <a:pt x="1509979" y="1776554"/>
                    <a:pt x="1487984" y="1785665"/>
                    <a:pt x="1465049" y="1785665"/>
                  </a:cubicBezTo>
                  <a:lnTo>
                    <a:pt x="86476" y="1785665"/>
                  </a:lnTo>
                  <a:cubicBezTo>
                    <a:pt x="63541" y="1785665"/>
                    <a:pt x="41546" y="1776554"/>
                    <a:pt x="25328" y="1760337"/>
                  </a:cubicBezTo>
                  <a:cubicBezTo>
                    <a:pt x="9111" y="1744120"/>
                    <a:pt x="0" y="1722124"/>
                    <a:pt x="0" y="1699189"/>
                  </a:cubicBezTo>
                  <a:lnTo>
                    <a:pt x="0" y="86476"/>
                  </a:lnTo>
                  <a:cubicBezTo>
                    <a:pt x="0" y="63541"/>
                    <a:pt x="9111" y="41546"/>
                    <a:pt x="25328" y="25328"/>
                  </a:cubicBezTo>
                  <a:cubicBezTo>
                    <a:pt x="41546" y="9111"/>
                    <a:pt x="63541" y="0"/>
                    <a:pt x="86476" y="0"/>
                  </a:cubicBezTo>
                  <a:close/>
                </a:path>
              </a:pathLst>
            </a:custGeom>
            <a:solidFill>
              <a:srgbClr val="F5C98E"/>
            </a:solidFill>
            <a:ln>
              <a:noFill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338879" y="594116"/>
            <a:ext cx="2367969" cy="332346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39125" y="665449"/>
            <a:ext cx="2778117" cy="3104041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407769" y="4065224"/>
            <a:ext cx="3229006" cy="1045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4"/>
              </a:lnSpc>
              <a:spcBef>
                <a:spcPct val="0"/>
              </a:spcBef>
            </a:pPr>
            <a:r>
              <a:rPr lang="en-US" sz="2750" b="1" dirty="0">
                <a:solidFill>
                  <a:srgbClr val="FAFCFC"/>
                </a:solidFill>
              </a:rPr>
              <a:t>MẤT MÙI, VỊ</a:t>
            </a:r>
          </a:p>
          <a:p>
            <a:pPr algn="ctr">
              <a:lnSpc>
                <a:spcPts val="2664"/>
              </a:lnSpc>
              <a:spcBef>
                <a:spcPct val="0"/>
              </a:spcBef>
            </a:pPr>
            <a:r>
              <a:rPr lang="en-US" sz="2750" b="1" dirty="0">
                <a:solidFill>
                  <a:srgbClr val="FAFCFC"/>
                </a:solidFill>
              </a:rPr>
              <a:t>LOSS OF TASTE &amp; SMELL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045673" y="3975028"/>
            <a:ext cx="2954379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b="1" dirty="0">
                <a:solidFill>
                  <a:srgbClr val="FAFCFC"/>
                </a:solidFill>
              </a:rPr>
              <a:t>NỔI BAN SẦN, MỊN TRÊN MẶT VÀ CỔ</a:t>
            </a:r>
          </a:p>
          <a:p>
            <a:pPr algn="ctr"/>
            <a:r>
              <a:rPr lang="en-US" b="1" dirty="0">
                <a:solidFill>
                  <a:srgbClr val="FAFCFC"/>
                </a:solidFill>
              </a:rPr>
              <a:t>SMOOTH, ROUGH RASH ON FACE &amp; NECK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1964" y="323265"/>
            <a:ext cx="3390623" cy="4753469"/>
            <a:chOff x="0" y="0"/>
            <a:chExt cx="1780623" cy="24963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80623" cy="2496338"/>
            </a:xfrm>
            <a:custGeom>
              <a:avLst/>
              <a:gdLst/>
              <a:ahLst/>
              <a:cxnLst/>
              <a:rect l="l" t="t" r="r" b="b"/>
              <a:pathLst>
                <a:path w="1780623" h="2496338">
                  <a:moveTo>
                    <a:pt x="75350" y="0"/>
                  </a:moveTo>
                  <a:lnTo>
                    <a:pt x="1705273" y="0"/>
                  </a:lnTo>
                  <a:cubicBezTo>
                    <a:pt x="1725257" y="0"/>
                    <a:pt x="1744423" y="7939"/>
                    <a:pt x="1758554" y="22069"/>
                  </a:cubicBezTo>
                  <a:cubicBezTo>
                    <a:pt x="1772685" y="36200"/>
                    <a:pt x="1780623" y="55366"/>
                    <a:pt x="1780623" y="75350"/>
                  </a:cubicBezTo>
                  <a:lnTo>
                    <a:pt x="1780623" y="2420987"/>
                  </a:lnTo>
                  <a:cubicBezTo>
                    <a:pt x="1780623" y="2462602"/>
                    <a:pt x="1746888" y="2496338"/>
                    <a:pt x="1705273" y="2496338"/>
                  </a:cubicBezTo>
                  <a:lnTo>
                    <a:pt x="75350" y="2496338"/>
                  </a:lnTo>
                  <a:cubicBezTo>
                    <a:pt x="33735" y="2496338"/>
                    <a:pt x="0" y="2462602"/>
                    <a:pt x="0" y="2420987"/>
                  </a:cubicBezTo>
                  <a:lnTo>
                    <a:pt x="0" y="75350"/>
                  </a:lnTo>
                  <a:cubicBezTo>
                    <a:pt x="0" y="33735"/>
                    <a:pt x="33735" y="0"/>
                    <a:pt x="75350" y="0"/>
                  </a:cubicBezTo>
                  <a:close/>
                </a:path>
              </a:pathLst>
            </a:custGeom>
            <a:solidFill>
              <a:srgbClr val="03989E"/>
            </a:solidFill>
            <a:ln>
              <a:noFill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53990" y="323265"/>
            <a:ext cx="3390623" cy="4753469"/>
            <a:chOff x="0" y="0"/>
            <a:chExt cx="1780623" cy="24963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80623" cy="2496338"/>
            </a:xfrm>
            <a:custGeom>
              <a:avLst/>
              <a:gdLst/>
              <a:ahLst/>
              <a:cxnLst/>
              <a:rect l="l" t="t" r="r" b="b"/>
              <a:pathLst>
                <a:path w="1780623" h="2496338">
                  <a:moveTo>
                    <a:pt x="75350" y="0"/>
                  </a:moveTo>
                  <a:lnTo>
                    <a:pt x="1705273" y="0"/>
                  </a:lnTo>
                  <a:cubicBezTo>
                    <a:pt x="1725257" y="0"/>
                    <a:pt x="1744423" y="7939"/>
                    <a:pt x="1758554" y="22069"/>
                  </a:cubicBezTo>
                  <a:cubicBezTo>
                    <a:pt x="1772685" y="36200"/>
                    <a:pt x="1780623" y="55366"/>
                    <a:pt x="1780623" y="75350"/>
                  </a:cubicBezTo>
                  <a:lnTo>
                    <a:pt x="1780623" y="2420987"/>
                  </a:lnTo>
                  <a:cubicBezTo>
                    <a:pt x="1780623" y="2462602"/>
                    <a:pt x="1746888" y="2496338"/>
                    <a:pt x="1705273" y="2496338"/>
                  </a:cubicBezTo>
                  <a:lnTo>
                    <a:pt x="75350" y="2496338"/>
                  </a:lnTo>
                  <a:cubicBezTo>
                    <a:pt x="33735" y="2496338"/>
                    <a:pt x="0" y="2462602"/>
                    <a:pt x="0" y="2420987"/>
                  </a:cubicBezTo>
                  <a:lnTo>
                    <a:pt x="0" y="75350"/>
                  </a:lnTo>
                  <a:cubicBezTo>
                    <a:pt x="0" y="33735"/>
                    <a:pt x="33735" y="0"/>
                    <a:pt x="75350" y="0"/>
                  </a:cubicBezTo>
                  <a:close/>
                </a:path>
              </a:pathLst>
            </a:custGeom>
            <a:solidFill>
              <a:srgbClr val="03989E"/>
            </a:solidFill>
            <a:ln>
              <a:noFill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073019" y="517358"/>
            <a:ext cx="2954379" cy="3400223"/>
            <a:chOff x="0" y="0"/>
            <a:chExt cx="1551525" cy="178566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51525" cy="1785665"/>
            </a:xfrm>
            <a:custGeom>
              <a:avLst/>
              <a:gdLst/>
              <a:ahLst/>
              <a:cxnLst/>
              <a:rect l="l" t="t" r="r" b="b"/>
              <a:pathLst>
                <a:path w="1551525" h="1785665">
                  <a:moveTo>
                    <a:pt x="86476" y="0"/>
                  </a:moveTo>
                  <a:lnTo>
                    <a:pt x="1465049" y="0"/>
                  </a:lnTo>
                  <a:cubicBezTo>
                    <a:pt x="1487984" y="0"/>
                    <a:pt x="1509979" y="9111"/>
                    <a:pt x="1526197" y="25328"/>
                  </a:cubicBezTo>
                  <a:cubicBezTo>
                    <a:pt x="1542414" y="41546"/>
                    <a:pt x="1551525" y="63541"/>
                    <a:pt x="1551525" y="86476"/>
                  </a:cubicBezTo>
                  <a:lnTo>
                    <a:pt x="1551525" y="1699189"/>
                  </a:lnTo>
                  <a:cubicBezTo>
                    <a:pt x="1551525" y="1722124"/>
                    <a:pt x="1542414" y="1744120"/>
                    <a:pt x="1526197" y="1760337"/>
                  </a:cubicBezTo>
                  <a:cubicBezTo>
                    <a:pt x="1509979" y="1776554"/>
                    <a:pt x="1487984" y="1785665"/>
                    <a:pt x="1465049" y="1785665"/>
                  </a:cubicBezTo>
                  <a:lnTo>
                    <a:pt x="86476" y="1785665"/>
                  </a:lnTo>
                  <a:cubicBezTo>
                    <a:pt x="63541" y="1785665"/>
                    <a:pt x="41546" y="1776554"/>
                    <a:pt x="25328" y="1760337"/>
                  </a:cubicBezTo>
                  <a:cubicBezTo>
                    <a:pt x="9111" y="1744120"/>
                    <a:pt x="0" y="1722124"/>
                    <a:pt x="0" y="1699189"/>
                  </a:cubicBezTo>
                  <a:lnTo>
                    <a:pt x="0" y="86476"/>
                  </a:lnTo>
                  <a:cubicBezTo>
                    <a:pt x="0" y="63541"/>
                    <a:pt x="9111" y="41546"/>
                    <a:pt x="25328" y="25328"/>
                  </a:cubicBezTo>
                  <a:cubicBezTo>
                    <a:pt x="41546" y="9111"/>
                    <a:pt x="63541" y="0"/>
                    <a:pt x="86476" y="0"/>
                  </a:cubicBezTo>
                  <a:close/>
                </a:path>
              </a:pathLst>
            </a:custGeom>
            <a:solidFill>
              <a:srgbClr val="F5F6BD"/>
            </a:solidFill>
            <a:ln>
              <a:noFill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073019" y="715879"/>
            <a:ext cx="2954379" cy="3003181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413680" y="4194544"/>
            <a:ext cx="3229006" cy="699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64"/>
              </a:lnSpc>
              <a:spcBef>
                <a:spcPct val="0"/>
              </a:spcBef>
            </a:pPr>
            <a:r>
              <a:rPr lang="en-US" sz="2775" b="1" dirty="0">
                <a:solidFill>
                  <a:srgbClr val="FAFCFC"/>
                </a:solidFill>
              </a:rPr>
              <a:t>ĐAU NHỨC CƠ</a:t>
            </a:r>
          </a:p>
          <a:p>
            <a:pPr marL="0" lvl="0" indent="0" algn="ctr">
              <a:lnSpc>
                <a:spcPts val="2664"/>
              </a:lnSpc>
              <a:spcBef>
                <a:spcPct val="0"/>
              </a:spcBef>
            </a:pPr>
            <a:r>
              <a:rPr lang="en-US" sz="2775" b="1" dirty="0">
                <a:solidFill>
                  <a:srgbClr val="FAFCFC"/>
                </a:solidFill>
              </a:rPr>
              <a:t>MUSCLE PAIN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073019" y="4185019"/>
            <a:ext cx="2954379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/>
            <a:r>
              <a:rPr lang="en-US" sz="2400" b="1" dirty="0">
                <a:solidFill>
                  <a:srgbClr val="FAFCFC"/>
                </a:solidFill>
              </a:rPr>
              <a:t>RỐI LOẠN TÂM THẦN</a:t>
            </a:r>
          </a:p>
          <a:p>
            <a:pPr marL="0" lvl="0" indent="0" algn="ctr"/>
            <a:r>
              <a:rPr lang="en-US" sz="2400" b="1" dirty="0">
                <a:solidFill>
                  <a:srgbClr val="FAFCFC"/>
                </a:solidFill>
              </a:rPr>
              <a:t>MENTAL DISORDER 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550086" y="540000"/>
            <a:ext cx="2954379" cy="3400223"/>
            <a:chOff x="0" y="0"/>
            <a:chExt cx="1551525" cy="178566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551525" cy="1785665"/>
            </a:xfrm>
            <a:custGeom>
              <a:avLst/>
              <a:gdLst/>
              <a:ahLst/>
              <a:cxnLst/>
              <a:rect l="l" t="t" r="r" b="b"/>
              <a:pathLst>
                <a:path w="1551525" h="1785665">
                  <a:moveTo>
                    <a:pt x="86476" y="0"/>
                  </a:moveTo>
                  <a:lnTo>
                    <a:pt x="1465049" y="0"/>
                  </a:lnTo>
                  <a:cubicBezTo>
                    <a:pt x="1487984" y="0"/>
                    <a:pt x="1509979" y="9111"/>
                    <a:pt x="1526197" y="25328"/>
                  </a:cubicBezTo>
                  <a:cubicBezTo>
                    <a:pt x="1542414" y="41546"/>
                    <a:pt x="1551525" y="63541"/>
                    <a:pt x="1551525" y="86476"/>
                  </a:cubicBezTo>
                  <a:lnTo>
                    <a:pt x="1551525" y="1699189"/>
                  </a:lnTo>
                  <a:cubicBezTo>
                    <a:pt x="1551525" y="1722124"/>
                    <a:pt x="1542414" y="1744120"/>
                    <a:pt x="1526197" y="1760337"/>
                  </a:cubicBezTo>
                  <a:cubicBezTo>
                    <a:pt x="1509979" y="1776554"/>
                    <a:pt x="1487984" y="1785665"/>
                    <a:pt x="1465049" y="1785665"/>
                  </a:cubicBezTo>
                  <a:lnTo>
                    <a:pt x="86476" y="1785665"/>
                  </a:lnTo>
                  <a:cubicBezTo>
                    <a:pt x="63541" y="1785665"/>
                    <a:pt x="41546" y="1776554"/>
                    <a:pt x="25328" y="1760337"/>
                  </a:cubicBezTo>
                  <a:cubicBezTo>
                    <a:pt x="9111" y="1744120"/>
                    <a:pt x="0" y="1722124"/>
                    <a:pt x="0" y="1699189"/>
                  </a:cubicBezTo>
                  <a:lnTo>
                    <a:pt x="0" y="86476"/>
                  </a:lnTo>
                  <a:cubicBezTo>
                    <a:pt x="0" y="63541"/>
                    <a:pt x="9111" y="41546"/>
                    <a:pt x="25328" y="25328"/>
                  </a:cubicBezTo>
                  <a:cubicBezTo>
                    <a:pt x="41546" y="9111"/>
                    <a:pt x="63541" y="0"/>
                    <a:pt x="86476" y="0"/>
                  </a:cubicBezTo>
                  <a:close/>
                </a:path>
              </a:pathLst>
            </a:custGeom>
            <a:solidFill>
              <a:srgbClr val="ADDEA6"/>
            </a:solidFill>
            <a:ln>
              <a:noFill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40000" y="609108"/>
            <a:ext cx="2965372" cy="325418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1B6C3D73213F42A5417A792D431A08" ma:contentTypeVersion="17" ma:contentTypeDescription="Create a new document." ma:contentTypeScope="" ma:versionID="7d60da5c3b64c599d7bd117f5ab1f3d0">
  <xsd:schema xmlns:xsd="http://www.w3.org/2001/XMLSchema" xmlns:xs="http://www.w3.org/2001/XMLSchema" xmlns:p="http://schemas.microsoft.com/office/2006/metadata/properties" xmlns:ns2="1d44440e-1d01-49c3-9738-8623d48c2929" xmlns:ns3="c0be3429-d824-4d24-93e2-49625c2c5b08" targetNamespace="http://schemas.microsoft.com/office/2006/metadata/properties" ma:root="true" ma:fieldsID="633982f65aa8c9d51d3a822a0b6469fa" ns2:_="" ns3:_="">
    <xsd:import namespace="1d44440e-1d01-49c3-9738-8623d48c2929"/>
    <xsd:import namespace="c0be3429-d824-4d24-93e2-49625c2c5b0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44440e-1d01-49c3-9738-8623d48c29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32ba2d05-ca39-4cea-a20a-64772fdb3bb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be3429-d824-4d24-93e2-49625c2c5b08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948fa6dc-c8e8-453d-9c85-efce4be56212}" ma:internalName="TaxCatchAll" ma:showField="CatchAllData" ma:web="c0be3429-d824-4d24-93e2-49625c2c5b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d44440e-1d01-49c3-9738-8623d48c2929">
      <Terms xmlns="http://schemas.microsoft.com/office/infopath/2007/PartnerControls"/>
    </lcf76f155ced4ddcb4097134ff3c332f>
    <TaxCatchAll xmlns="c0be3429-d824-4d24-93e2-49625c2c5b08" xsi:nil="true"/>
    <MediaLengthInSeconds xmlns="1d44440e-1d01-49c3-9738-8623d48c2929" xsi:nil="true"/>
    <SharedWithUsers xmlns="c0be3429-d824-4d24-93e2-49625c2c5b08">
      <UserInfo>
        <DisplayName/>
        <AccountId xsi:nil="true"/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2634422-47B7-4CEF-8075-33725AC89F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d44440e-1d01-49c3-9738-8623d48c2929"/>
    <ds:schemaRef ds:uri="c0be3429-d824-4d24-93e2-49625c2c5b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0796F65-2361-444D-8367-E17ECF993BF6}">
  <ds:schemaRefs>
    <ds:schemaRef ds:uri="1d44440e-1d01-49c3-9738-8623d48c2929"/>
    <ds:schemaRef ds:uri="http://purl.org/dc/dcmitype/"/>
    <ds:schemaRef ds:uri="http://www.w3.org/XML/1998/namespace"/>
    <ds:schemaRef ds:uri="http://schemas.microsoft.com/office/2006/metadata/properties"/>
    <ds:schemaRef ds:uri="c0be3429-d824-4d24-93e2-49625c2c5b08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FDD70C7C-5D7F-4038-9E62-82D468D83F9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290</Words>
  <Application>Microsoft Office PowerPoint</Application>
  <PresentationFormat>Custom</PresentationFormat>
  <Paragraphs>85</Paragraphs>
  <Slides>21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CARDS VACCINE-PREVENTABLE DISEASES (21 × 15cm)</dc:title>
  <dc:creator>Nga Nguyen Thi Hong</dc:creator>
  <cp:lastModifiedBy>Nga Nguyen Thi Hong</cp:lastModifiedBy>
  <cp:revision>55</cp:revision>
  <dcterms:created xsi:type="dcterms:W3CDTF">2006-08-16T00:00:00Z</dcterms:created>
  <dcterms:modified xsi:type="dcterms:W3CDTF">2024-10-21T06:23:23Z</dcterms:modified>
  <dc:identifier>DAFFv9GZtE4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0x010100A41B6C3D73213F42A5417A792D431A08</vt:lpwstr>
  </property>
  <property fmtid="{D5CDD505-2E9C-101B-9397-08002B2CF9AE}" pid="3" name="xd_ProgID">
    <vt:lpwstr/>
  </property>
  <property fmtid="{D5CDD505-2E9C-101B-9397-08002B2CF9AE}" pid="4" name="MediaServiceImageTags">
    <vt:lpwstr/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xd_Signature">
    <vt:lpwstr/>
  </property>
</Properties>
</file>