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10693400" cy="7556500"/>
  <p:notesSz cx="6858000" cy="9144000"/>
  <p:embeddedFontLst>
    <p:embeddedFont>
      <p:font typeface="Barlow Bold" panose="00000800000000000000" pitchFamily="2" charset="0"/>
      <p:regular r:id="rId44"/>
      <p:bold r:id="rId45"/>
    </p:embeddedFont>
    <p:embeddedFont>
      <p:font typeface="Noto Sans" panose="020B0502040504020204" pitchFamily="34" charset="0"/>
      <p:regular r:id="rId46"/>
      <p:bold r:id="rId47"/>
      <p:italic r:id="rId48"/>
      <p:boldItalic r:id="rId49"/>
    </p:embeddedFont>
    <p:embeddedFont>
      <p:font typeface="Open Sans Bold" panose="020B0806030504020204" pitchFamily="3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355B9-2C63-A452-E2C6-C76793E6273C}" v="37" dt="2023-11-29T01:50:46.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66"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5.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om Fisher (PE)" userId="S::jfisher@oucru.org::3557228c-ca93-450d-b19d-6435616b1045" providerId="AD" clId="Web-{E92355B9-2C63-A452-E2C6-C76793E6273C}"/>
    <pc:docChg chg="modSld">
      <pc:chgData name="Jaom Fisher (PE)" userId="S::jfisher@oucru.org::3557228c-ca93-450d-b19d-6435616b1045" providerId="AD" clId="Web-{E92355B9-2C63-A452-E2C6-C76793E6273C}" dt="2023-11-29T01:50:46.333" v="17" actId="20577"/>
      <pc:docMkLst>
        <pc:docMk/>
      </pc:docMkLst>
      <pc:sldChg chg="modSp">
        <pc:chgData name="Jaom Fisher (PE)" userId="S::jfisher@oucru.org::3557228c-ca93-450d-b19d-6435616b1045" providerId="AD" clId="Web-{E92355B9-2C63-A452-E2C6-C76793E6273C}" dt="2023-11-29T01:50:29.333" v="6" actId="20577"/>
        <pc:sldMkLst>
          <pc:docMk/>
          <pc:sldMk cId="0" sldId="291"/>
        </pc:sldMkLst>
        <pc:spChg chg="mod">
          <ac:chgData name="Jaom Fisher (PE)" userId="S::jfisher@oucru.org::3557228c-ca93-450d-b19d-6435616b1045" providerId="AD" clId="Web-{E92355B9-2C63-A452-E2C6-C76793E6273C}" dt="2023-11-29T01:50:29.333" v="6" actId="20577"/>
          <ac:spMkLst>
            <pc:docMk/>
            <pc:sldMk cId="0" sldId="291"/>
            <ac:spMk id="5" creationId="{00000000-0000-0000-0000-000000000000}"/>
          </ac:spMkLst>
        </pc:spChg>
      </pc:sldChg>
      <pc:sldChg chg="modSp">
        <pc:chgData name="Jaom Fisher (PE)" userId="S::jfisher@oucru.org::3557228c-ca93-450d-b19d-6435616b1045" providerId="AD" clId="Web-{E92355B9-2C63-A452-E2C6-C76793E6273C}" dt="2023-11-29T01:50:46.005" v="14" actId="20577"/>
        <pc:sldMkLst>
          <pc:docMk/>
          <pc:sldMk cId="0" sldId="292"/>
        </pc:sldMkLst>
        <pc:spChg chg="mod">
          <ac:chgData name="Jaom Fisher (PE)" userId="S::jfisher@oucru.org::3557228c-ca93-450d-b19d-6435616b1045" providerId="AD" clId="Web-{E92355B9-2C63-A452-E2C6-C76793E6273C}" dt="2023-11-29T01:50:46.005" v="14" actId="20577"/>
          <ac:spMkLst>
            <pc:docMk/>
            <pc:sldMk cId="0" sldId="292"/>
            <ac:spMk id="5" creationId="{00000000-0000-0000-0000-000000000000}"/>
          </ac:spMkLst>
        </pc:spChg>
        <pc:spChg chg="mod">
          <ac:chgData name="Jaom Fisher (PE)" userId="S::jfisher@oucru.org::3557228c-ca93-450d-b19d-6435616b1045" providerId="AD" clId="Web-{E92355B9-2C63-A452-E2C6-C76793E6273C}" dt="2023-11-29T01:50:37.692" v="9" actId="20577"/>
          <ac:spMkLst>
            <pc:docMk/>
            <pc:sldMk cId="0" sldId="292"/>
            <ac:spMk id="7" creationId="{00000000-0000-0000-0000-000000000000}"/>
          </ac:spMkLst>
        </pc:spChg>
      </pc:sldChg>
      <pc:sldChg chg="modSp">
        <pc:chgData name="Jaom Fisher (PE)" userId="S::jfisher@oucru.org::3557228c-ca93-450d-b19d-6435616b1045" providerId="AD" clId="Web-{E92355B9-2C63-A452-E2C6-C76793E6273C}" dt="2023-11-29T01:50:46.333" v="17" actId="20577"/>
        <pc:sldMkLst>
          <pc:docMk/>
          <pc:sldMk cId="0" sldId="293"/>
        </pc:sldMkLst>
        <pc:spChg chg="mod">
          <ac:chgData name="Jaom Fisher (PE)" userId="S::jfisher@oucru.org::3557228c-ca93-450d-b19d-6435616b1045" providerId="AD" clId="Web-{E92355B9-2C63-A452-E2C6-C76793E6273C}" dt="2023-11-29T01:50:46.333" v="17" actId="20577"/>
          <ac:spMkLst>
            <pc:docMk/>
            <pc:sldMk cId="0" sldId="293"/>
            <ac:spMk id="8" creationId="{00000000-0000-0000-0000-000000000000}"/>
          </ac:spMkLst>
        </pc:spChg>
      </pc:sldChg>
      <pc:sldChg chg="modSp">
        <pc:chgData name="Jaom Fisher (PE)" userId="S::jfisher@oucru.org::3557228c-ca93-450d-b19d-6435616b1045" providerId="AD" clId="Web-{E92355B9-2C63-A452-E2C6-C76793E6273C}" dt="2023-11-28T04:24:41.994" v="3" actId="20577"/>
        <pc:sldMkLst>
          <pc:docMk/>
          <pc:sldMk cId="0" sldId="294"/>
        </pc:sldMkLst>
        <pc:spChg chg="mod">
          <ac:chgData name="Jaom Fisher (PE)" userId="S::jfisher@oucru.org::3557228c-ca93-450d-b19d-6435616b1045" providerId="AD" clId="Web-{E92355B9-2C63-A452-E2C6-C76793E6273C}" dt="2023-11-28T04:24:41.994" v="3" actId="20577"/>
          <ac:spMkLst>
            <pc:docMk/>
            <pc:sldMk cId="0" sldId="294"/>
            <ac:spMk id="1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1.gif"/><Relationship Id="rId3" Type="http://schemas.openxmlformats.org/officeDocument/2006/relationships/image" Target="../media/image40.svg"/><Relationship Id="rId7" Type="http://schemas.openxmlformats.org/officeDocument/2006/relationships/image" Target="../media/image28.svg"/><Relationship Id="rId12" Type="http://schemas.openxmlformats.org/officeDocument/2006/relationships/image" Target="../media/image4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7.png"/><Relationship Id="rId5" Type="http://schemas.openxmlformats.org/officeDocument/2006/relationships/image" Target="../media/image50.svg"/><Relationship Id="rId15" Type="http://schemas.openxmlformats.org/officeDocument/2006/relationships/image" Target="../media/image44.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23.sv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48.sv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8.png"/><Relationship Id="rId5" Type="http://schemas.openxmlformats.org/officeDocument/2006/relationships/image" Target="../media/image29.png"/><Relationship Id="rId10" Type="http://schemas.openxmlformats.org/officeDocument/2006/relationships/image" Target="../media/image57.svg"/><Relationship Id="rId4" Type="http://schemas.openxmlformats.org/officeDocument/2006/relationships/image" Target="../media/image51.gif"/><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69.png"/><Relationship Id="rId2" Type="http://schemas.openxmlformats.org/officeDocument/2006/relationships/image" Target="../media/image72.pn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68.svg"/><Relationship Id="rId5" Type="http://schemas.openxmlformats.org/officeDocument/2006/relationships/image" Target="../media/image75.svg"/><Relationship Id="rId15" Type="http://schemas.openxmlformats.org/officeDocument/2006/relationships/image" Target="../media/image43.png"/><Relationship Id="rId10" Type="http://schemas.openxmlformats.org/officeDocument/2006/relationships/image" Target="../media/image67.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1.svg"/></Relationships>
</file>

<file path=ppt/slides/_rels/slide2.xml.rels><?xml version="1.0" encoding="UTF-8" standalone="yes"?>
<Relationships xmlns="http://schemas.openxmlformats.org/package/2006/relationships"><Relationship Id="rId8" Type="http://schemas.openxmlformats.org/officeDocument/2006/relationships/hyperlink" Target="https://www.cdc.gov/vaccines/vac-gen/imz-basics.htm" TargetMode="External"/><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85.svg"/><Relationship Id="rId7" Type="http://schemas.openxmlformats.org/officeDocument/2006/relationships/image" Target="../media/image43.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8.svg"/><Relationship Id="rId4" Type="http://schemas.openxmlformats.org/officeDocument/2006/relationships/image" Target="../media/image86.png"/><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90.sv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28.svg"/><Relationship Id="rId7" Type="http://schemas.openxmlformats.org/officeDocument/2006/relationships/image" Target="../media/image90.svg"/><Relationship Id="rId12" Type="http://schemas.openxmlformats.org/officeDocument/2006/relationships/image" Target="../media/image94.svg"/><Relationship Id="rId17" Type="http://schemas.openxmlformats.org/officeDocument/2006/relationships/image" Target="../media/image99.png"/><Relationship Id="rId2" Type="http://schemas.openxmlformats.org/officeDocument/2006/relationships/image" Target="../media/image27.png"/><Relationship Id="rId16" Type="http://schemas.openxmlformats.org/officeDocument/2006/relationships/image" Target="../media/image98.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68.svg"/><Relationship Id="rId15" Type="http://schemas.openxmlformats.org/officeDocument/2006/relationships/image" Target="../media/image97.png"/><Relationship Id="rId10" Type="http://schemas.openxmlformats.org/officeDocument/2006/relationships/image" Target="../media/image92.svg"/><Relationship Id="rId19" Type="http://schemas.openxmlformats.org/officeDocument/2006/relationships/image" Target="../media/image43.png"/><Relationship Id="rId4" Type="http://schemas.openxmlformats.org/officeDocument/2006/relationships/image" Target="../media/image67.png"/><Relationship Id="rId9" Type="http://schemas.openxmlformats.org/officeDocument/2006/relationships/image" Target="../media/image91.png"/><Relationship Id="rId14" Type="http://schemas.openxmlformats.org/officeDocument/2006/relationships/image" Target="../media/image96.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44.svg"/><Relationship Id="rId3" Type="http://schemas.openxmlformats.org/officeDocument/2006/relationships/image" Target="../media/image28.svg"/><Relationship Id="rId7" Type="http://schemas.openxmlformats.org/officeDocument/2006/relationships/image" Target="../media/image104.svg"/><Relationship Id="rId12"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6.svg"/><Relationship Id="rId5" Type="http://schemas.openxmlformats.org/officeDocument/2006/relationships/image" Target="../media/image81.svg"/><Relationship Id="rId10" Type="http://schemas.openxmlformats.org/officeDocument/2006/relationships/image" Target="../media/image105.png"/><Relationship Id="rId4" Type="http://schemas.openxmlformats.org/officeDocument/2006/relationships/image" Target="../media/image80.png"/><Relationship Id="rId9" Type="http://schemas.openxmlformats.org/officeDocument/2006/relationships/image" Target="../media/image9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cdc.gov/vaccines/vac-gen/imz-basics.ht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7.svg"/><Relationship Id="rId7" Type="http://schemas.openxmlformats.org/officeDocument/2006/relationships/image" Target="../media/image1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svg"/><Relationship Id="rId3" Type="http://schemas.openxmlformats.org/officeDocument/2006/relationships/image" Target="../media/image68.svg"/><Relationship Id="rId7" Type="http://schemas.openxmlformats.org/officeDocument/2006/relationships/image" Target="../media/image32.svg"/><Relationship Id="rId12" Type="http://schemas.openxmlformats.org/officeDocument/2006/relationships/image" Target="../media/image11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8.svg"/><Relationship Id="rId5" Type="http://schemas.openxmlformats.org/officeDocument/2006/relationships/image" Target="../media/image98.svg"/><Relationship Id="rId10" Type="http://schemas.openxmlformats.org/officeDocument/2006/relationships/image" Target="../media/image27.png"/><Relationship Id="rId4" Type="http://schemas.openxmlformats.org/officeDocument/2006/relationships/image" Target="../media/image97.png"/><Relationship Id="rId9" Type="http://schemas.openxmlformats.org/officeDocument/2006/relationships/image" Target="../media/image11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31.svg"/><Relationship Id="rId3" Type="http://schemas.openxmlformats.org/officeDocument/2006/relationships/image" Target="../media/image98.svg"/><Relationship Id="rId7" Type="http://schemas.openxmlformats.org/officeDocument/2006/relationships/image" Target="../media/image114.svg"/><Relationship Id="rId12" Type="http://schemas.openxmlformats.org/officeDocument/2006/relationships/image" Target="../media/image130.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29.svg"/><Relationship Id="rId5" Type="http://schemas.openxmlformats.org/officeDocument/2006/relationships/image" Target="../media/image110.svg"/><Relationship Id="rId15" Type="http://schemas.openxmlformats.org/officeDocument/2006/relationships/image" Target="../media/image44.svg"/><Relationship Id="rId10" Type="http://schemas.openxmlformats.org/officeDocument/2006/relationships/image" Target="../media/image128.png"/><Relationship Id="rId4" Type="http://schemas.openxmlformats.org/officeDocument/2006/relationships/image" Target="../media/image109.png"/><Relationship Id="rId9" Type="http://schemas.openxmlformats.org/officeDocument/2006/relationships/image" Target="../media/image85.sv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sv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www.cdc.gov/vaccines/vac-gen/imz-basics.htm"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www.cdc.gov/vaccines/vac-gen/imz-basics.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4813951"/>
            <a:ext cx="11471699" cy="1482891"/>
            <a:chOff x="0" y="0"/>
            <a:chExt cx="5280320" cy="682561"/>
          </a:xfrm>
        </p:grpSpPr>
        <p:sp>
          <p:nvSpPr>
            <p:cNvPr id="3" name="Freeform 3"/>
            <p:cNvSpPr/>
            <p:nvPr/>
          </p:nvSpPr>
          <p:spPr>
            <a:xfrm>
              <a:off x="0" y="0"/>
              <a:ext cx="5280320" cy="682561"/>
            </a:xfrm>
            <a:custGeom>
              <a:avLst/>
              <a:gdLst/>
              <a:ahLst/>
              <a:cxnLst/>
              <a:rect l="l" t="t" r="r" b="b"/>
              <a:pathLst>
                <a:path w="5280320" h="682561">
                  <a:moveTo>
                    <a:pt x="0" y="0"/>
                  </a:moveTo>
                  <a:lnTo>
                    <a:pt x="5280320" y="0"/>
                  </a:lnTo>
                  <a:lnTo>
                    <a:pt x="5280320" y="682561"/>
                  </a:lnTo>
                  <a:lnTo>
                    <a:pt x="0" y="682561"/>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54139" y="1862196"/>
            <a:ext cx="889512" cy="282793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6056" y="1608252"/>
            <a:ext cx="1298976" cy="295221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68520">
            <a:off x="3729979" y="1288049"/>
            <a:ext cx="346922" cy="66949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92584">
            <a:off x="3305784" y="3427278"/>
            <a:ext cx="346922" cy="6694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6348588" y="3468211"/>
            <a:ext cx="346922" cy="66949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52971">
            <a:off x="3421386" y="2004953"/>
            <a:ext cx="346922" cy="66949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62132">
            <a:off x="3360216" y="2857116"/>
            <a:ext cx="346922" cy="669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0386">
            <a:off x="3374030" y="4005541"/>
            <a:ext cx="346922" cy="66949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38685" flipV="1">
            <a:off x="6279383" y="4036749"/>
            <a:ext cx="346922" cy="66949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55494">
            <a:off x="5870191" y="1273502"/>
            <a:ext cx="346922" cy="66949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82489">
            <a:off x="6240164" y="2013196"/>
            <a:ext cx="346922" cy="66949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21332">
            <a:off x="6348588" y="2884217"/>
            <a:ext cx="346922" cy="66949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83685">
            <a:off x="4871740" y="1037298"/>
            <a:ext cx="346922" cy="669499"/>
          </a:xfrm>
          <a:prstGeom prst="rect">
            <a:avLst/>
          </a:prstGeom>
        </p:spPr>
      </p:pic>
      <p:grpSp>
        <p:nvGrpSpPr>
          <p:cNvPr id="17" name="Group 17"/>
          <p:cNvGrpSpPr/>
          <p:nvPr/>
        </p:nvGrpSpPr>
        <p:grpSpPr>
          <a:xfrm>
            <a:off x="3766764" y="6458767"/>
            <a:ext cx="3158471" cy="908625"/>
            <a:chOff x="0" y="0"/>
            <a:chExt cx="4211295" cy="1211500"/>
          </a:xfrm>
        </p:grpSpPr>
        <p:pic>
          <p:nvPicPr>
            <p:cNvPr id="18" name="Picture 18"/>
            <p:cNvPicPr>
              <a:picLocks noChangeAspect="1"/>
            </p:cNvPicPr>
            <p:nvPr/>
          </p:nvPicPr>
          <p:blipFill>
            <a:blip r:embed="rId8"/>
            <a:srcRect/>
            <a:stretch>
              <a:fillRect/>
            </a:stretch>
          </p:blipFill>
          <p:spPr>
            <a:xfrm>
              <a:off x="1578319" y="0"/>
              <a:ext cx="1211500" cy="1211500"/>
            </a:xfrm>
            <a:prstGeom prst="rect">
              <a:avLst/>
            </a:prstGeom>
          </p:spPr>
        </p:pic>
        <p:pic>
          <p:nvPicPr>
            <p:cNvPr id="19" name="Picture 19"/>
            <p:cNvPicPr>
              <a:picLocks noChangeAspect="1"/>
            </p:cNvPicPr>
            <p:nvPr/>
          </p:nvPicPr>
          <p:blipFill>
            <a:blip r:embed="rId9"/>
            <a:srcRect/>
            <a:stretch>
              <a:fillRect/>
            </a:stretch>
          </p:blipFill>
          <p:spPr>
            <a:xfrm>
              <a:off x="0" y="0"/>
              <a:ext cx="1376996" cy="1211500"/>
            </a:xfrm>
            <a:prstGeom prst="rect">
              <a:avLst/>
            </a:prstGeom>
          </p:spPr>
        </p:pic>
        <p:pic>
          <p:nvPicPr>
            <p:cNvPr id="20" name="Picture 20"/>
            <p:cNvPicPr>
              <a:picLocks noChangeAspect="1"/>
            </p:cNvPicPr>
            <p:nvPr/>
          </p:nvPicPr>
          <p:blipFill>
            <a:blip r:embed="rId10"/>
            <a:srcRect/>
            <a:stretch>
              <a:fillRect/>
            </a:stretch>
          </p:blipFill>
          <p:spPr>
            <a:xfrm>
              <a:off x="2999795" y="0"/>
              <a:ext cx="1211500" cy="1211500"/>
            </a:xfrm>
            <a:prstGeom prst="rect">
              <a:avLst/>
            </a:prstGeom>
          </p:spPr>
        </p:pic>
      </p:grpSp>
      <p:sp>
        <p:nvSpPr>
          <p:cNvPr id="21" name="TextBox 21"/>
          <p:cNvSpPr txBox="1"/>
          <p:nvPr/>
        </p:nvSpPr>
        <p:spPr>
          <a:xfrm>
            <a:off x="3121363" y="972820"/>
            <a:ext cx="1048309" cy="256480"/>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Bại</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liệt</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2" name="TextBox 22"/>
          <p:cNvSpPr txBox="1"/>
          <p:nvPr/>
        </p:nvSpPr>
        <p:spPr>
          <a:xfrm>
            <a:off x="6295352" y="1819196"/>
            <a:ext cx="1522595" cy="256480"/>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Viêm</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gan</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B</a:t>
            </a:r>
          </a:p>
        </p:txBody>
      </p:sp>
      <p:sp>
        <p:nvSpPr>
          <p:cNvPr id="23" name="TextBox 23"/>
          <p:cNvSpPr txBox="1"/>
          <p:nvPr/>
        </p:nvSpPr>
        <p:spPr>
          <a:xfrm>
            <a:off x="4124016" y="552505"/>
            <a:ext cx="1842370" cy="240194"/>
          </a:xfrm>
          <a:prstGeom prst="rect">
            <a:avLst/>
          </a:prstGeom>
        </p:spPr>
        <p:txBody>
          <a:bodyPr wrap="square"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Viêm</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não</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4" name="TextBox 24"/>
          <p:cNvSpPr txBox="1"/>
          <p:nvPr/>
        </p:nvSpPr>
        <p:spPr>
          <a:xfrm>
            <a:off x="5265032" y="956332"/>
            <a:ext cx="2003217" cy="240194"/>
          </a:xfrm>
          <a:prstGeom prst="rect">
            <a:avLst/>
          </a:prstGeom>
        </p:spPr>
        <p:txBody>
          <a:bodyPr lIns="0" tIns="0" rIns="0" bIns="0" rtlCol="0" anchor="t">
            <a:spAutoFit/>
          </a:bodyPr>
          <a:lstStyle/>
          <a:p>
            <a:pPr algn="ctr">
              <a:lnSpc>
                <a:spcPts val="2024"/>
              </a:lnSpc>
            </a:pP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Ho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gà</a:t>
            </a:r>
            <a:endPar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TextBox 25"/>
          <p:cNvSpPr txBox="1"/>
          <p:nvPr/>
        </p:nvSpPr>
        <p:spPr>
          <a:xfrm>
            <a:off x="6816338" y="3371979"/>
            <a:ext cx="2003217" cy="240194"/>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Viêm</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màng</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não</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mủ</a:t>
            </a:r>
            <a:endPar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Box 26"/>
          <p:cNvSpPr txBox="1"/>
          <p:nvPr/>
        </p:nvSpPr>
        <p:spPr>
          <a:xfrm>
            <a:off x="2005877" y="3298152"/>
            <a:ext cx="1817305" cy="240194"/>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Uốn</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ván</a:t>
            </a:r>
            <a:endPar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7" name="TextBox 27"/>
          <p:cNvSpPr txBox="1"/>
          <p:nvPr/>
        </p:nvSpPr>
        <p:spPr>
          <a:xfrm>
            <a:off x="6160174" y="2777649"/>
            <a:ext cx="1817305" cy="240194"/>
          </a:xfrm>
          <a:prstGeom prst="rect">
            <a:avLst/>
          </a:prstGeom>
        </p:spPr>
        <p:txBody>
          <a:bodyPr lIns="0" tIns="0" rIns="0" bIns="0" rtlCol="0" anchor="t">
            <a:spAutoFit/>
          </a:bodyPr>
          <a:lstStyle/>
          <a:p>
            <a:pPr algn="ctr">
              <a:lnSpc>
                <a:spcPts val="2024"/>
              </a:lnSpc>
            </a:pP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Lao </a:t>
            </a:r>
          </a:p>
        </p:txBody>
      </p:sp>
      <p:sp>
        <p:nvSpPr>
          <p:cNvPr id="28" name="TextBox 28"/>
          <p:cNvSpPr txBox="1"/>
          <p:nvPr/>
        </p:nvSpPr>
        <p:spPr>
          <a:xfrm>
            <a:off x="2086135" y="2724281"/>
            <a:ext cx="1817305" cy="240194"/>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Sởi</a:t>
            </a:r>
            <a:endPar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9" name="TextBox 29"/>
          <p:cNvSpPr txBox="1"/>
          <p:nvPr/>
        </p:nvSpPr>
        <p:spPr>
          <a:xfrm>
            <a:off x="2148752" y="1824096"/>
            <a:ext cx="1817305" cy="256480"/>
          </a:xfrm>
          <a:prstGeom prst="rect">
            <a:avLst/>
          </a:prstGeom>
        </p:spPr>
        <p:txBody>
          <a:bodyPr lIns="0" tIns="0" rIns="0" bIns="0" rtlCol="0" anchor="t">
            <a:spAutoFit/>
          </a:bodyPr>
          <a:lstStyle/>
          <a:p>
            <a:pPr algn="ctr">
              <a:lnSpc>
                <a:spcPts val="2024"/>
              </a:lnSpc>
            </a:pPr>
            <a:r>
              <a:rPr lang="en-US" sz="1446" b="1">
                <a:solidFill>
                  <a:srgbClr val="343131"/>
                </a:solidFill>
                <a:latin typeface="Noto Sans" panose="020B0502040504020204" pitchFamily="34" charset="0"/>
                <a:ea typeface="Noto Sans" panose="020B0502040504020204" pitchFamily="34" charset="0"/>
                <a:cs typeface="Noto Sans" panose="020B0502040504020204" pitchFamily="34" charset="0"/>
              </a:rPr>
              <a:t>Rubella</a:t>
            </a:r>
          </a:p>
        </p:txBody>
      </p:sp>
      <p:sp>
        <p:nvSpPr>
          <p:cNvPr id="30" name="TextBox 30"/>
          <p:cNvSpPr txBox="1"/>
          <p:nvPr/>
        </p:nvSpPr>
        <p:spPr>
          <a:xfrm>
            <a:off x="2283845" y="3898399"/>
            <a:ext cx="1048309" cy="240194"/>
          </a:xfrm>
          <a:prstGeom prst="rect">
            <a:avLst/>
          </a:prstGeom>
        </p:spPr>
        <p:txBody>
          <a:bodyPr lIns="0" tIns="0" rIns="0" bIns="0" rtlCol="0" anchor="t">
            <a:spAutoFit/>
          </a:bodyPr>
          <a:lstStyle/>
          <a:p>
            <a:pPr algn="ctr">
              <a:lnSpc>
                <a:spcPts val="2024"/>
              </a:lnSpc>
            </a:pP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Bạch</a:t>
            </a: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 </a:t>
            </a:r>
            <a:r>
              <a:rPr lang="en-US" sz="1446" b="1" dirty="0" err="1">
                <a:solidFill>
                  <a:srgbClr val="343131"/>
                </a:solidFill>
                <a:latin typeface="Noto Sans" panose="020B0502040504020204" pitchFamily="34" charset="0"/>
                <a:ea typeface="Noto Sans" panose="020B0502040504020204" pitchFamily="34" charset="0"/>
                <a:cs typeface="Noto Sans" panose="020B0502040504020204" pitchFamily="34" charset="0"/>
              </a:rPr>
              <a:t>hầu</a:t>
            </a:r>
            <a:endPar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1" name="TextBox 31"/>
          <p:cNvSpPr txBox="1"/>
          <p:nvPr/>
        </p:nvSpPr>
        <p:spPr>
          <a:xfrm>
            <a:off x="6598503" y="3973422"/>
            <a:ext cx="2245496" cy="256480"/>
          </a:xfrm>
          <a:prstGeom prst="rect">
            <a:avLst/>
          </a:prstGeom>
        </p:spPr>
        <p:txBody>
          <a:bodyPr lIns="0" tIns="0" rIns="0" bIns="0" rtlCol="0" anchor="t">
            <a:spAutoFit/>
          </a:bodyPr>
          <a:lstStyle/>
          <a:p>
            <a:pPr algn="ctr">
              <a:lnSpc>
                <a:spcPts val="2024"/>
              </a:lnSpc>
            </a:pPr>
            <a:r>
              <a:rPr lang="en-US" sz="1446" b="1" dirty="0">
                <a:solidFill>
                  <a:srgbClr val="343131"/>
                </a:solidFill>
                <a:latin typeface="Noto Sans" panose="020B0502040504020204" pitchFamily="34" charset="0"/>
                <a:ea typeface="Noto Sans" panose="020B0502040504020204" pitchFamily="34" charset="0"/>
                <a:cs typeface="Noto Sans" panose="020B0502040504020204" pitchFamily="34" charset="0"/>
              </a:rPr>
              <a:t>SAR-COV (COVID-19)</a:t>
            </a:r>
          </a:p>
        </p:txBody>
      </p:sp>
      <p:sp>
        <p:nvSpPr>
          <p:cNvPr id="32" name="TextBox 32"/>
          <p:cNvSpPr txBox="1"/>
          <p:nvPr/>
        </p:nvSpPr>
        <p:spPr>
          <a:xfrm>
            <a:off x="756000" y="4888718"/>
            <a:ext cx="9180000" cy="1231106"/>
          </a:xfrm>
          <a:prstGeom prst="rect">
            <a:avLst/>
          </a:prstGeom>
        </p:spPr>
        <p:txBody>
          <a:bodyPr lIns="0" tIns="0" rIns="0" bIns="0" rtlCol="0" anchor="t">
            <a:spAutoFit/>
          </a:bodyPr>
          <a:lstStyle/>
          <a:p>
            <a:pPr algn="ctr">
              <a:lnSpc>
                <a:spcPts val="4768"/>
              </a:lnSpc>
            </a:pPr>
            <a:r>
              <a:rPr lang="en-US" sz="4075" b="1" dirty="0">
                <a:solidFill>
                  <a:srgbClr val="FFFFFF"/>
                </a:solidFill>
                <a:latin typeface="Noto Sans" panose="020B0502040504020204" pitchFamily="34" charset="0"/>
                <a:ea typeface="Noto Sans" panose="020B0502040504020204" pitchFamily="34" charset="0"/>
                <a:cs typeface="Noto Sans" panose="020B0502040504020204" pitchFamily="34" charset="0"/>
              </a:rPr>
              <a:t>QUYỂN THÔNG TIN</a:t>
            </a:r>
            <a:endParaRPr lang="en-US" sz="4175"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algn="ctr">
              <a:lnSpc>
                <a:spcPts val="4768"/>
              </a:lnSpc>
            </a:pPr>
            <a:r>
              <a:rPr lang="en-US" sz="2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CÁC BỆNH PHÒNG TRÁNH ĐƯỢC BỞI VẮC-XIN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59524" y="2654564"/>
            <a:ext cx="503325" cy="64632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30986" y="4417082"/>
            <a:ext cx="514059" cy="65265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4068" y="2673969"/>
            <a:ext cx="495730" cy="652656"/>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14068" y="3530199"/>
            <a:ext cx="516093" cy="665277"/>
          </a:xfrm>
          <a:prstGeom prst="rect">
            <a:avLst/>
          </a:prstGeom>
        </p:spPr>
      </p:pic>
      <p:grpSp>
        <p:nvGrpSpPr>
          <p:cNvPr id="7" name="Group 7"/>
          <p:cNvGrpSpPr/>
          <p:nvPr/>
        </p:nvGrpSpPr>
        <p:grpSpPr>
          <a:xfrm flipH="1">
            <a:off x="842072" y="3549625"/>
            <a:ext cx="487757" cy="645972"/>
            <a:chOff x="0" y="0"/>
            <a:chExt cx="897898" cy="971553"/>
          </a:xfrm>
        </p:grpSpPr>
        <p:sp>
          <p:nvSpPr>
            <p:cNvPr id="8" name="Freeform 8"/>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78BDBC"/>
            </a:solidFill>
          </p:spPr>
        </p:sp>
      </p:gr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30986" y="3673921"/>
            <a:ext cx="522983" cy="521676"/>
          </a:xfrm>
          <a:prstGeom prst="rect">
            <a:avLst/>
          </a:prstGeom>
        </p:spPr>
      </p:pic>
      <p:grpSp>
        <p:nvGrpSpPr>
          <p:cNvPr id="29" name="Group 28"/>
          <p:cNvGrpSpPr/>
          <p:nvPr/>
        </p:nvGrpSpPr>
        <p:grpSpPr>
          <a:xfrm>
            <a:off x="5003727" y="4417082"/>
            <a:ext cx="514059" cy="652656"/>
            <a:chOff x="5003727" y="4417082"/>
            <a:chExt cx="514059" cy="652656"/>
          </a:xfrm>
        </p:grpSpPr>
        <p:grpSp>
          <p:nvGrpSpPr>
            <p:cNvPr id="9" name="Group 9"/>
            <p:cNvGrpSpPr/>
            <p:nvPr/>
          </p:nvGrpSpPr>
          <p:grpSpPr>
            <a:xfrm>
              <a:off x="5003727" y="4417082"/>
              <a:ext cx="514059" cy="652656"/>
              <a:chOff x="0" y="0"/>
              <a:chExt cx="897898" cy="971553"/>
            </a:xfrm>
          </p:grpSpPr>
          <p:sp>
            <p:nvSpPr>
              <p:cNvPr id="10"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62268" y="4500379"/>
              <a:ext cx="396975" cy="504240"/>
            </a:xfrm>
            <a:prstGeom prst="rect">
              <a:avLst/>
            </a:prstGeom>
          </p:spPr>
        </p:pic>
      </p:grpSp>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1747" y="5204259"/>
            <a:ext cx="68053" cy="95817"/>
          </a:xfrm>
          <a:prstGeom prst="rect">
            <a:avLst/>
          </a:prstGeom>
        </p:spPr>
      </p:pic>
      <p:sp>
        <p:nvSpPr>
          <p:cNvPr id="16" name="TextBox 16"/>
          <p:cNvSpPr txBox="1"/>
          <p:nvPr/>
        </p:nvSpPr>
        <p:spPr>
          <a:xfrm>
            <a:off x="680245" y="1619530"/>
            <a:ext cx="9460047" cy="320601"/>
          </a:xfrm>
          <a:prstGeom prst="rect">
            <a:avLst/>
          </a:prstGeom>
        </p:spPr>
        <p:txBody>
          <a:bodyPr lIns="0" tIns="0" rIns="0" bIns="0" rtlCol="0" anchor="t">
            <a:spAutoFit/>
          </a:bodyPr>
          <a:lstStyle/>
          <a:p>
            <a:pPr>
              <a:lnSpc>
                <a:spcPts val="2519"/>
              </a:lnSpc>
            </a:pPr>
            <a:r>
              <a:rPr lang="en-US" dirty="0" err="1">
                <a:latin typeface="Noto Sans" panose="020B0502040504020204" pitchFamily="34" charset="0"/>
                <a:ea typeface="Noto Sans" panose="020B0502040504020204" pitchFamily="34" charset="0"/>
                <a:cs typeface="Noto Sans" panose="020B0502040504020204" pitchFamily="34" charset="0"/>
              </a:rPr>
              <a:t>Bệnh</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uốn</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ván</a:t>
            </a:r>
            <a:r>
              <a:rPr lang="en-US" dirty="0">
                <a:latin typeface="Noto Sans" panose="020B0502040504020204" pitchFamily="34" charset="0"/>
                <a:ea typeface="Noto Sans" panose="020B0502040504020204" pitchFamily="34" charset="0"/>
                <a:cs typeface="Noto Sans" panose="020B0502040504020204" pitchFamily="34" charset="0"/>
              </a:rPr>
              <a:t> do </a:t>
            </a:r>
            <a:r>
              <a:rPr lang="en-US" dirty="0" err="1">
                <a:latin typeface="Noto Sans" panose="020B0502040504020204" pitchFamily="34" charset="0"/>
                <a:ea typeface="Noto Sans" panose="020B0502040504020204" pitchFamily="34" charset="0"/>
                <a:cs typeface="Noto Sans" panose="020B0502040504020204" pitchFamily="34" charset="0"/>
              </a:rPr>
              <a:t>trực</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khuẩn</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uốn</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ván</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gây</a:t>
            </a:r>
            <a:r>
              <a:rPr lang="en-US" dirty="0">
                <a:latin typeface="Noto Sans" panose="020B0502040504020204" pitchFamily="34" charset="0"/>
                <a:ea typeface="Noto Sans" panose="020B0502040504020204" pitchFamily="34" charset="0"/>
                <a:cs typeface="Noto Sans" panose="020B0502040504020204" pitchFamily="34" charset="0"/>
              </a:rPr>
              <a:t> </a:t>
            </a:r>
            <a:r>
              <a:rPr lang="en-US" dirty="0" err="1">
                <a:latin typeface="Noto Sans" panose="020B0502040504020204" pitchFamily="34" charset="0"/>
                <a:ea typeface="Noto Sans" panose="020B0502040504020204" pitchFamily="34" charset="0"/>
                <a:cs typeface="Noto Sans" panose="020B0502040504020204" pitchFamily="34" charset="0"/>
              </a:rPr>
              <a:t>ra.</a:t>
            </a: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TextBox 17"/>
          <p:cNvSpPr txBox="1"/>
          <p:nvPr/>
        </p:nvSpPr>
        <p:spPr>
          <a:xfrm>
            <a:off x="1573442" y="2815328"/>
            <a:ext cx="1860632" cy="300082"/>
          </a:xfrm>
          <a:prstGeom prst="rect">
            <a:avLst/>
          </a:prstGeom>
        </p:spPr>
        <p:txBody>
          <a:bodyPr lIns="0" tIns="0" rIns="0" bIns="0" rtlCol="0" anchor="t">
            <a:spAutoFit/>
          </a:bodyPr>
          <a:lstStyle/>
          <a:p>
            <a:pPr>
              <a:lnSpc>
                <a:spcPts val="2520"/>
              </a:lnSpc>
            </a:pP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Cứng</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hàm</a:t>
            </a:r>
            <a:endPar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TextBox 18"/>
          <p:cNvSpPr txBox="1"/>
          <p:nvPr/>
        </p:nvSpPr>
        <p:spPr>
          <a:xfrm>
            <a:off x="5917542" y="2659687"/>
            <a:ext cx="4614570" cy="641201"/>
          </a:xfrm>
          <a:prstGeom prst="rect">
            <a:avLst/>
          </a:prstGeom>
        </p:spPr>
        <p:txBody>
          <a:bodyPr wrap="square" lIns="0" tIns="0" rIns="0" bIns="0" rtlCol="0" anchor="t">
            <a:spAutoFit/>
          </a:bodyPr>
          <a:lstStyle/>
          <a:p>
            <a:pPr>
              <a:lnSpc>
                <a:spcPts val="2520"/>
              </a:lnSpc>
            </a:pP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Co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a:lnSpc>
                <a:spcPts val="2520"/>
              </a:lnSpc>
            </a:pP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ưỡn</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cong</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chiếc</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đòn</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gánh</a:t>
            </a:r>
            <a:endPar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 name="TextBox 19"/>
          <p:cNvSpPr txBox="1"/>
          <p:nvPr/>
        </p:nvSpPr>
        <p:spPr>
          <a:xfrm>
            <a:off x="1566615" y="4586438"/>
            <a:ext cx="3953859" cy="300082"/>
          </a:xfrm>
          <a:prstGeom prst="rect">
            <a:avLst/>
          </a:prstGeom>
        </p:spPr>
        <p:txBody>
          <a:bodyPr lIns="0" tIns="0" rIns="0" bIns="0" rtlCol="0" anchor="t">
            <a:spAutoFit/>
          </a:bodyPr>
          <a:lstStyle/>
          <a:p>
            <a:pPr>
              <a:lnSpc>
                <a:spcPts val="2520"/>
              </a:lnSpc>
            </a:pP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Khó</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mở</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miệng</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khó</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nuốt</a:t>
            </a:r>
            <a:endPar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20"/>
          <p:cNvSpPr txBox="1"/>
          <p:nvPr/>
        </p:nvSpPr>
        <p:spPr>
          <a:xfrm>
            <a:off x="1570051" y="3758904"/>
            <a:ext cx="3953859" cy="300082"/>
          </a:xfrm>
          <a:prstGeom prst="rect">
            <a:avLst/>
          </a:prstGeom>
        </p:spPr>
        <p:txBody>
          <a:bodyPr lIns="0" tIns="0" rIns="0" bIns="0" rtlCol="0" anchor="t">
            <a:spAutoFit/>
          </a:bodyPr>
          <a:lstStyle/>
          <a:p>
            <a:pPr>
              <a:lnSpc>
                <a:spcPts val="2519"/>
              </a:lnSpc>
            </a:pP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vã</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mồ</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hôi</a:t>
            </a:r>
            <a:endPar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1"/>
          <p:cNvSpPr txBox="1"/>
          <p:nvPr/>
        </p:nvSpPr>
        <p:spPr>
          <a:xfrm>
            <a:off x="5917542" y="4438156"/>
            <a:ext cx="4006850" cy="641201"/>
          </a:xfrm>
          <a:prstGeom prst="rect">
            <a:avLst/>
          </a:prstGeom>
        </p:spPr>
        <p:txBody>
          <a:bodyPr wrap="square" lIns="0" tIns="0" rIns="0" bIns="0" rtlCol="0" anchor="t">
            <a:spAutoFit/>
          </a:bodyPr>
          <a:lstStyle/>
          <a:p>
            <a:pPr>
              <a:lnSpc>
                <a:spcPts val="2520"/>
              </a:lnSpc>
            </a:pP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gian</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3-10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3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tuần</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2" name="TextBox 22"/>
          <p:cNvSpPr txBox="1"/>
          <p:nvPr/>
        </p:nvSpPr>
        <p:spPr>
          <a:xfrm>
            <a:off x="5922803" y="3686200"/>
            <a:ext cx="4191000" cy="320601"/>
          </a:xfrm>
          <a:prstGeom prst="rect">
            <a:avLst/>
          </a:prstGeom>
        </p:spPr>
        <p:txBody>
          <a:bodyPr wrap="square" lIns="0" tIns="0" rIns="0" bIns="0" rtlCol="0" anchor="t">
            <a:spAutoFit/>
          </a:bodyPr>
          <a:lstStyle/>
          <a:p>
            <a:pPr>
              <a:lnSpc>
                <a:spcPts val="2520"/>
              </a:lnSpc>
            </a:pP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Ở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miệng</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mím</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chặt</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bú</a:t>
            </a:r>
            <a:r>
              <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endParaRPr lang="en-US"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 name="TextBox 23"/>
          <p:cNvSpPr txBox="1"/>
          <p:nvPr/>
        </p:nvSpPr>
        <p:spPr>
          <a:xfrm>
            <a:off x="602222" y="218155"/>
            <a:ext cx="3144277" cy="577081"/>
          </a:xfrm>
          <a:prstGeom prst="rect">
            <a:avLst/>
          </a:prstGeom>
        </p:spPr>
        <p:txBody>
          <a:bodyPr wrap="square" lIns="0" tIns="0" rIns="0" bIns="0" rtlCol="0" anchor="t">
            <a:spAutoFit/>
          </a:bodyPr>
          <a:lstStyle/>
          <a:p>
            <a:pPr>
              <a:lnSpc>
                <a:spcPts val="4480"/>
              </a:lnSpc>
            </a:pPr>
            <a:r>
              <a:rPr lang="en-US" sz="3200" dirty="0" err="1">
                <a:solidFill>
                  <a:srgbClr val="03989E"/>
                </a:solidFill>
                <a:latin typeface="Open Sans Bold"/>
              </a:rPr>
              <a:t>Bệnh</a:t>
            </a:r>
            <a:r>
              <a:rPr lang="en-US" sz="3200" dirty="0">
                <a:solidFill>
                  <a:srgbClr val="03989E"/>
                </a:solidFill>
                <a:latin typeface="Open Sans Bold"/>
              </a:rPr>
              <a:t> </a:t>
            </a:r>
            <a:r>
              <a:rPr lang="en-US" sz="3200" dirty="0" err="1">
                <a:solidFill>
                  <a:srgbClr val="03989E"/>
                </a:solidFill>
                <a:latin typeface="Open Sans Bold"/>
              </a:rPr>
              <a:t>uốn</a:t>
            </a:r>
            <a:r>
              <a:rPr lang="en-US" sz="3200" dirty="0">
                <a:solidFill>
                  <a:srgbClr val="03989E"/>
                </a:solidFill>
                <a:latin typeface="Open Sans Bold"/>
              </a:rPr>
              <a:t> </a:t>
            </a:r>
            <a:r>
              <a:rPr lang="en-US" sz="3200" dirty="0" err="1">
                <a:solidFill>
                  <a:srgbClr val="03989E"/>
                </a:solidFill>
                <a:latin typeface="Open Sans Bold"/>
              </a:rPr>
              <a:t>ván</a:t>
            </a:r>
            <a:endParaRPr lang="en-US" sz="3200" dirty="0">
              <a:solidFill>
                <a:srgbClr val="03989E"/>
              </a:solidFill>
              <a:latin typeface="Open Sans Bold"/>
            </a:endParaRPr>
          </a:p>
        </p:txBody>
      </p:sp>
      <p:sp>
        <p:nvSpPr>
          <p:cNvPr id="24" name="TextBox 6"/>
          <p:cNvSpPr txBox="1"/>
          <p:nvPr/>
        </p:nvSpPr>
        <p:spPr>
          <a:xfrm>
            <a:off x="665955" y="1162990"/>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5" name="TextBox 7"/>
          <p:cNvSpPr txBox="1"/>
          <p:nvPr/>
        </p:nvSpPr>
        <p:spPr>
          <a:xfrm>
            <a:off x="665955" y="2101577"/>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TextBox 10"/>
          <p:cNvSpPr txBox="1"/>
          <p:nvPr/>
        </p:nvSpPr>
        <p:spPr>
          <a:xfrm>
            <a:off x="602222" y="5793679"/>
            <a:ext cx="9357031" cy="1128514"/>
          </a:xfrm>
          <a:prstGeom prst="rect">
            <a:avLst/>
          </a:prstGeom>
        </p:spPr>
        <p:txBody>
          <a:bodyPr lIns="0" tIns="0" rIns="0" bIns="0" rtlCol="0" anchor="t">
            <a:spAutoFit/>
          </a:bodyPr>
          <a:lstStyle/>
          <a:p>
            <a:pPr marL="345439" lvl="1" indent="-172720">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Co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gãy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xương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Rối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loạn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nhịp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mê</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Tỉ</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27"/>
          <p:cNvSpPr txBox="1"/>
          <p:nvPr/>
        </p:nvSpPr>
        <p:spPr>
          <a:xfrm>
            <a:off x="752963" y="5403933"/>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6" name="TextBox 6"/>
          <p:cNvSpPr txBox="1"/>
          <p:nvPr/>
        </p:nvSpPr>
        <p:spPr>
          <a:xfrm>
            <a:off x="451480" y="1592598"/>
            <a:ext cx="9614850" cy="1692771"/>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ván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khắp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mọi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xâm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nhập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ván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Người phụ nữ có thể có nguy cơ nhiễm trùng cao nếu dùng dụng cụ bị nhiễm bẩn khi sinh hoặc nạo thai.  </a:t>
            </a:r>
            <a:endParaRPr lang="en-US" sz="1600" dirty="0">
              <a:latin typeface="Noto Sans" panose="020B0502040504020204" pitchFamily="34" charset="0"/>
              <a:ea typeface="Noto Sans" panose="020B0502040504020204" pitchFamily="34" charset="0"/>
              <a:cs typeface="Noto Sans" panose="020B0502040504020204" pitchFamily="34" charset="0"/>
            </a:endParaRPr>
          </a:p>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Trẻ sơ sinh có thể bị bệnh uốn ván rốn nếu dụng cụ dùng để cắt rốn, chăm sóc rốn hoặc tay của người đỡ đẻ không sạch. </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7" name="TextBox 7"/>
          <p:cNvSpPr txBox="1"/>
          <p:nvPr/>
        </p:nvSpPr>
        <p:spPr>
          <a:xfrm>
            <a:off x="451480" y="3749693"/>
            <a:ext cx="9614850" cy="1410643"/>
          </a:xfrm>
          <a:prstGeom prst="rect">
            <a:avLst/>
          </a:prstGeom>
        </p:spPr>
        <p:txBody>
          <a:bodyPr lIns="0" tIns="0" rIns="0" bIns="0" rtlCol="0" anchor="t">
            <a:spAutoFit/>
          </a:bodyPr>
          <a:lstStyle>
            <a:defPPr>
              <a:defRPr lang="en-US"/>
            </a:defPPr>
            <a:lvl2pPr marL="345439" lvl="1" indent="-172720">
              <a:lnSpc>
                <a:spcPts val="2239"/>
              </a:lnSpc>
              <a:buFont typeface="Arial"/>
              <a:buChar char="•"/>
              <a:defRPr sz="1599">
                <a:solidFill>
                  <a:srgbClr val="000000"/>
                </a:solidFill>
                <a:latin typeface="Noto Sans" panose="020B0502040504020204" pitchFamily="34" charset="0"/>
                <a:ea typeface="Noto Sans" panose="020B0502040504020204" pitchFamily="34" charset="0"/>
                <a:cs typeface="Noto Sans" panose="020B0502040504020204" pitchFamily="34" charset="0"/>
              </a:defRPr>
            </a:lvl2pPr>
          </a:lstStyle>
          <a:p>
            <a:pPr lvl="1"/>
            <a:r>
              <a:rPr lang="vi-VN" sz="1600" dirty="0">
                <a:solidFill>
                  <a:schemeClr val="tx1"/>
                </a:solidFill>
              </a:rPr>
              <a:t>Thực hành đẻ sạch ngay cả khi người mẹ đã được tiêm vắc xin phòng uốn ván.   </a:t>
            </a:r>
          </a:p>
          <a:p>
            <a:pPr lvl="1"/>
            <a:r>
              <a:rPr lang="vi-VN" sz="1600" dirty="0">
                <a:solidFill>
                  <a:schemeClr val="tx1"/>
                </a:solidFill>
              </a:rPr>
              <a:t>Những người đã mắc uốn ván cũng không có miễn dịch tự nhiên vì vậy cần thiết phải tiêm chủng  </a:t>
            </a:r>
          </a:p>
          <a:p>
            <a:pPr lvl="1"/>
            <a:r>
              <a:rPr lang="en-US" sz="1600" dirty="0" err="1">
                <a:solidFill>
                  <a:schemeClr val="tx1"/>
                </a:solidFill>
              </a:rPr>
              <a:t>Nếu</a:t>
            </a:r>
            <a:r>
              <a:rPr lang="en-US" sz="1600" dirty="0">
                <a:solidFill>
                  <a:schemeClr val="tx1"/>
                </a:solidFill>
              </a:rPr>
              <a:t> </a:t>
            </a:r>
            <a:r>
              <a:rPr lang="en-US" sz="1600" dirty="0" err="1">
                <a:solidFill>
                  <a:schemeClr val="tx1"/>
                </a:solidFill>
              </a:rPr>
              <a:t>vết</a:t>
            </a:r>
            <a:r>
              <a:rPr lang="en-US" sz="1600" dirty="0">
                <a:solidFill>
                  <a:schemeClr val="tx1"/>
                </a:solidFill>
              </a:rPr>
              <a:t> </a:t>
            </a:r>
            <a:r>
              <a:rPr lang="en-US" sz="1600" dirty="0" err="1">
                <a:solidFill>
                  <a:schemeClr val="tx1"/>
                </a:solidFill>
              </a:rPr>
              <a:t>thương</a:t>
            </a:r>
            <a:r>
              <a:rPr lang="en-US" sz="1600" dirty="0">
                <a:solidFill>
                  <a:schemeClr val="tx1"/>
                </a:solidFill>
              </a:rPr>
              <a:t> </a:t>
            </a:r>
            <a:r>
              <a:rPr lang="en-US" sz="1600" dirty="0" err="1">
                <a:solidFill>
                  <a:schemeClr val="tx1"/>
                </a:solidFill>
              </a:rPr>
              <a:t>bị</a:t>
            </a:r>
            <a:r>
              <a:rPr lang="en-US" sz="1600" dirty="0">
                <a:solidFill>
                  <a:schemeClr val="tx1"/>
                </a:solidFill>
              </a:rPr>
              <a:t> </a:t>
            </a:r>
            <a:r>
              <a:rPr lang="en-US" sz="1600" dirty="0" err="1">
                <a:solidFill>
                  <a:schemeClr val="tx1"/>
                </a:solidFill>
              </a:rPr>
              <a:t>dính</a:t>
            </a:r>
            <a:r>
              <a:rPr lang="en-US" sz="1600" dirty="0">
                <a:solidFill>
                  <a:schemeClr val="tx1"/>
                </a:solidFill>
              </a:rPr>
              <a:t> </a:t>
            </a:r>
            <a:r>
              <a:rPr lang="en-US" sz="1600" dirty="0" err="1">
                <a:solidFill>
                  <a:schemeClr val="tx1"/>
                </a:solidFill>
              </a:rPr>
              <a:t>bẩn</a:t>
            </a:r>
            <a:r>
              <a:rPr lang="en-US" sz="1600" dirty="0">
                <a:solidFill>
                  <a:schemeClr val="tx1"/>
                </a:solidFill>
              </a:rPr>
              <a:t> </a:t>
            </a:r>
            <a:r>
              <a:rPr lang="en-US" sz="1600" dirty="0" err="1">
                <a:solidFill>
                  <a:schemeClr val="tx1"/>
                </a:solidFill>
              </a:rPr>
              <a:t>thì</a:t>
            </a:r>
            <a:r>
              <a:rPr lang="en-US" sz="1600" dirty="0">
                <a:solidFill>
                  <a:schemeClr val="tx1"/>
                </a:solidFill>
              </a:rPr>
              <a:t> </a:t>
            </a:r>
            <a:r>
              <a:rPr lang="en-US" sz="1600" dirty="0" err="1">
                <a:solidFill>
                  <a:schemeClr val="tx1"/>
                </a:solidFill>
              </a:rPr>
              <a:t>cần</a:t>
            </a:r>
            <a:r>
              <a:rPr lang="en-US" sz="1600" dirty="0">
                <a:solidFill>
                  <a:schemeClr val="tx1"/>
                </a:solidFill>
              </a:rPr>
              <a:t> l</a:t>
            </a:r>
            <a:r>
              <a:rPr lang="vi-VN" sz="1600" dirty="0">
                <a:solidFill>
                  <a:schemeClr val="tx1"/>
                </a:solidFill>
              </a:rPr>
              <a:t>àm sạch vết thương, tiêm huyết thanh kháng uốn ván sớm và vắc</a:t>
            </a:r>
            <a:r>
              <a:rPr lang="en-US" sz="1600" dirty="0">
                <a:solidFill>
                  <a:schemeClr val="tx1"/>
                </a:solidFill>
              </a:rPr>
              <a:t>-</a:t>
            </a:r>
            <a:r>
              <a:rPr lang="vi-VN" sz="1600" dirty="0">
                <a:solidFill>
                  <a:schemeClr val="tx1"/>
                </a:solidFill>
              </a:rPr>
              <a:t>xin uốn vá</a:t>
            </a:r>
            <a:r>
              <a:rPr lang="en-US" sz="1600" dirty="0">
                <a:solidFill>
                  <a:schemeClr val="tx1"/>
                </a:solidFill>
              </a:rPr>
              <a:t>n.</a:t>
            </a:r>
            <a:endParaRPr lang="vi-VN" sz="1600" dirty="0">
              <a:solidFill>
                <a:schemeClr val="tx1"/>
              </a:solidFill>
            </a:endParaRPr>
          </a:p>
        </p:txBody>
      </p:sp>
      <p:sp>
        <p:nvSpPr>
          <p:cNvPr id="11" name="AutoShape 11"/>
          <p:cNvSpPr/>
          <p:nvPr/>
        </p:nvSpPr>
        <p:spPr>
          <a:xfrm>
            <a:off x="602223" y="6727233"/>
            <a:ext cx="9464107" cy="0"/>
          </a:xfrm>
          <a:prstGeom prst="line">
            <a:avLst/>
          </a:prstGeom>
          <a:ln w="9525" cap="flat">
            <a:solidFill>
              <a:srgbClr val="03989E"/>
            </a:solidFill>
            <a:prstDash val="sysDot"/>
            <a:headEnd type="none" w="sm" len="sm"/>
            <a:tailEnd type="none" w="sm" len="sm"/>
          </a:ln>
        </p:spPr>
      </p:sp>
      <p:sp>
        <p:nvSpPr>
          <p:cNvPr id="12" name="AutoShape 12"/>
          <p:cNvSpPr/>
          <p:nvPr/>
        </p:nvSpPr>
        <p:spPr>
          <a:xfrm>
            <a:off x="602223" y="7097650"/>
            <a:ext cx="9464107" cy="0"/>
          </a:xfrm>
          <a:prstGeom prst="line">
            <a:avLst/>
          </a:prstGeom>
          <a:ln w="9525" cap="flat">
            <a:solidFill>
              <a:srgbClr val="03989E"/>
            </a:solidFill>
            <a:prstDash val="sysDot"/>
            <a:headEnd type="none" w="sm" len="sm"/>
            <a:tailEnd type="none" w="sm" len="sm"/>
          </a:ln>
        </p:spPr>
      </p:sp>
      <p:sp>
        <p:nvSpPr>
          <p:cNvPr id="13" name="TextBox 23"/>
          <p:cNvSpPr txBox="1"/>
          <p:nvPr/>
        </p:nvSpPr>
        <p:spPr>
          <a:xfrm>
            <a:off x="602222" y="218155"/>
            <a:ext cx="3144277" cy="538737"/>
          </a:xfrm>
          <a:prstGeom prst="rect">
            <a:avLst/>
          </a:prstGeom>
        </p:spPr>
        <p:txBody>
          <a:bodyPr wrap="square" lIns="0" tIns="0" rIns="0" bIns="0" rtlCol="0" anchor="t">
            <a:spAutoFit/>
          </a:bodyPr>
          <a:lstStyle/>
          <a:p>
            <a:pPr>
              <a:lnSpc>
                <a:spcPts val="4480"/>
              </a:lnSpc>
            </a:pPr>
            <a:r>
              <a:rPr lang="en-US" sz="3200"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uốn</a:t>
            </a:r>
            <a:r>
              <a:rPr lang="en-US" sz="3200"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ván</a:t>
            </a:r>
            <a:endParaRPr lang="en-US" sz="3200"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TextBox 3"/>
          <p:cNvSpPr txBox="1"/>
          <p:nvPr/>
        </p:nvSpPr>
        <p:spPr>
          <a:xfrm>
            <a:off x="615221" y="3326538"/>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6" name="TextBox 4"/>
          <p:cNvSpPr txBox="1"/>
          <p:nvPr/>
        </p:nvSpPr>
        <p:spPr>
          <a:xfrm>
            <a:off x="602222" y="5266592"/>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7" name="TextBox 7"/>
          <p:cNvSpPr txBox="1"/>
          <p:nvPr/>
        </p:nvSpPr>
        <p:spPr>
          <a:xfrm>
            <a:off x="615221" y="1216954"/>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0" name="AutoShape 11"/>
          <p:cNvSpPr/>
          <p:nvPr/>
        </p:nvSpPr>
        <p:spPr>
          <a:xfrm>
            <a:off x="615221" y="6369050"/>
            <a:ext cx="9464107" cy="0"/>
          </a:xfrm>
          <a:prstGeom prst="line">
            <a:avLst/>
          </a:prstGeom>
          <a:ln w="9525" cap="flat">
            <a:solidFill>
              <a:srgbClr val="03989E"/>
            </a:solidFill>
            <a:prstDash val="sysDot"/>
            <a:headEnd type="none" w="sm" len="sm"/>
            <a:tailEnd type="none" w="sm" len="sm"/>
          </a:ln>
        </p:spPr>
      </p:sp>
      <p:sp>
        <p:nvSpPr>
          <p:cNvPr id="21" name="AutoShape 11"/>
          <p:cNvSpPr/>
          <p:nvPr/>
        </p:nvSpPr>
        <p:spPr>
          <a:xfrm>
            <a:off x="615221" y="6064250"/>
            <a:ext cx="9464107" cy="0"/>
          </a:xfrm>
          <a:prstGeom prst="line">
            <a:avLst/>
          </a:prstGeom>
          <a:ln w="9525" cap="flat">
            <a:solidFill>
              <a:srgbClr val="03989E"/>
            </a:solidFill>
            <a:prstDash val="sysDot"/>
            <a:headEnd type="none" w="sm" len="sm"/>
            <a:tailEnd type="none" w="sm" len="sm"/>
          </a:ln>
        </p:spPr>
      </p:sp>
      <p:sp>
        <p:nvSpPr>
          <p:cNvPr id="22" name="AutoShape 11"/>
          <p:cNvSpPr/>
          <p:nvPr/>
        </p:nvSpPr>
        <p:spPr>
          <a:xfrm>
            <a:off x="615221" y="5759450"/>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sp>
        <p:nvSpPr>
          <p:cNvPr id="4" name="TextBox 4"/>
          <p:cNvSpPr txBox="1"/>
          <p:nvPr/>
        </p:nvSpPr>
        <p:spPr>
          <a:xfrm>
            <a:off x="756000" y="251883"/>
            <a:ext cx="9180000" cy="1270284"/>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Sởi</a:t>
            </a:r>
            <a:endPar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3713" y="2268000"/>
            <a:ext cx="3464574" cy="48625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18544" y="3405532"/>
            <a:ext cx="483030" cy="679128"/>
          </a:xfrm>
          <a:prstGeom prst="rect">
            <a:avLst/>
          </a:prstGeom>
        </p:spPr>
      </p:pic>
      <p:grpSp>
        <p:nvGrpSpPr>
          <p:cNvPr id="4" name="Group 4"/>
          <p:cNvGrpSpPr/>
          <p:nvPr/>
        </p:nvGrpSpPr>
        <p:grpSpPr>
          <a:xfrm>
            <a:off x="626025" y="4444124"/>
            <a:ext cx="460765" cy="647410"/>
            <a:chOff x="0" y="0"/>
            <a:chExt cx="897898" cy="971553"/>
          </a:xfrm>
        </p:grpSpPr>
        <p:sp>
          <p:nvSpPr>
            <p:cNvPr id="5" name="Freeform 5"/>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18544" y="2599879"/>
            <a:ext cx="473941" cy="624634"/>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2226" y="3481917"/>
            <a:ext cx="472584" cy="633805"/>
          </a:xfrm>
          <a:prstGeom prst="rect">
            <a:avLst/>
          </a:prstGeom>
        </p:spPr>
      </p:pic>
      <p:grpSp>
        <p:nvGrpSpPr>
          <p:cNvPr id="14" name="Group 14"/>
          <p:cNvGrpSpPr/>
          <p:nvPr/>
        </p:nvGrpSpPr>
        <p:grpSpPr>
          <a:xfrm>
            <a:off x="678063" y="4526133"/>
            <a:ext cx="396747" cy="516179"/>
            <a:chOff x="0" y="0"/>
            <a:chExt cx="1191296" cy="1557249"/>
          </a:xfrm>
        </p:grpSpPr>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191296" cy="1557249"/>
            </a:xfrm>
            <a:prstGeom prst="rect">
              <a:avLst/>
            </a:prstGeom>
          </p:spPr>
        </p:pic>
        <p:pic>
          <p:nvPicPr>
            <p:cNvPr id="16" name="Picture 16"/>
            <p:cNvPicPr>
              <a:picLocks noChangeAspect="1"/>
            </p:cNvPicPr>
            <p:nvPr/>
          </p:nvPicPr>
          <p:blipFill>
            <a:blip r:embed="rId10"/>
            <a:srcRect/>
            <a:stretch>
              <a:fillRect/>
            </a:stretch>
          </p:blipFill>
          <p:spPr>
            <a:xfrm>
              <a:off x="109068" y="541154"/>
              <a:ext cx="410570" cy="374645"/>
            </a:xfrm>
            <a:prstGeom prst="rect">
              <a:avLst/>
            </a:prstGeom>
          </p:spPr>
        </p:pic>
        <p:pic>
          <p:nvPicPr>
            <p:cNvPr id="17" name="Picture 17"/>
            <p:cNvPicPr>
              <a:picLocks noChangeAspect="1"/>
            </p:cNvPicPr>
            <p:nvPr/>
          </p:nvPicPr>
          <p:blipFill>
            <a:blip r:embed="rId10"/>
            <a:srcRect/>
            <a:stretch>
              <a:fillRect/>
            </a:stretch>
          </p:blipFill>
          <p:spPr>
            <a:xfrm>
              <a:off x="702128" y="541154"/>
              <a:ext cx="410570" cy="374645"/>
            </a:xfrm>
            <a:prstGeom prst="rect">
              <a:avLst/>
            </a:prstGeom>
          </p:spPr>
        </p:pic>
      </p:grpSp>
      <p:sp>
        <p:nvSpPr>
          <p:cNvPr id="20" name="TextBox 20"/>
          <p:cNvSpPr txBox="1"/>
          <p:nvPr/>
        </p:nvSpPr>
        <p:spPr>
          <a:xfrm>
            <a:off x="597537" y="1551244"/>
            <a:ext cx="4950966" cy="320601"/>
          </a:xfrm>
          <a:prstGeom prst="rect">
            <a:avLst/>
          </a:prstGeom>
        </p:spPr>
        <p:txBody>
          <a:bodyPr lIns="0" tIns="0" rIns="0" bIns="0" rtlCol="0" anchor="t">
            <a:spAutoFit/>
          </a:bodyPr>
          <a:lstStyle/>
          <a:p>
            <a:pPr>
              <a:lnSpc>
                <a:spcPts val="2519"/>
              </a:lnSpc>
            </a:pPr>
            <a:r>
              <a:rPr lang="en-US" sz="1600" dirty="0" err="1">
                <a:latin typeface="Noto Sans" panose="020B0502040504020204" pitchFamily="34" charset="0"/>
                <a:ea typeface="Noto Sans" panose="020B0502040504020204" pitchFamily="34" charset="0"/>
                <a:cs typeface="Noto Sans" panose="020B0502040504020204" pitchFamily="34" charset="0"/>
              </a:rPr>
              <a:t>Bệnh</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sởi</a:t>
            </a:r>
            <a:r>
              <a:rPr lang="en-US" sz="1600" dirty="0">
                <a:latin typeface="Noto Sans" panose="020B0502040504020204" pitchFamily="34" charset="0"/>
                <a:ea typeface="Noto Sans" panose="020B0502040504020204" pitchFamily="34" charset="0"/>
                <a:cs typeface="Noto Sans" panose="020B0502040504020204" pitchFamily="34" charset="0"/>
              </a:rPr>
              <a:t> do vi </a:t>
            </a:r>
            <a:r>
              <a:rPr lang="en-US" sz="1600" dirty="0" err="1">
                <a:latin typeface="Noto Sans" panose="020B0502040504020204" pitchFamily="34" charset="0"/>
                <a:ea typeface="Noto Sans" panose="020B0502040504020204" pitchFamily="34" charset="0"/>
                <a:cs typeface="Noto Sans" panose="020B0502040504020204" pitchFamily="34" charset="0"/>
              </a:rPr>
              <a:t>rút</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sởi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gây</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ra.</a:t>
            </a:r>
            <a:r>
              <a:rPr lang="en-US" dirty="0">
                <a:latin typeface="Noto Sans" panose="020B0502040504020204" pitchFamily="34" charset="0"/>
                <a:ea typeface="Noto Sans" panose="020B0502040504020204" pitchFamily="34" charset="0"/>
                <a:cs typeface="Noto Sans" panose="020B0502040504020204" pitchFamily="34" charset="0"/>
              </a:rPr>
              <a:t>  </a:t>
            </a: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1"/>
          <p:cNvSpPr txBox="1"/>
          <p:nvPr/>
        </p:nvSpPr>
        <p:spPr>
          <a:xfrm>
            <a:off x="1339751" y="2553480"/>
            <a:ext cx="1663491" cy="274178"/>
          </a:xfrm>
          <a:prstGeom prst="rect">
            <a:avLst/>
          </a:prstGeom>
        </p:spPr>
        <p:txBody>
          <a:bodyPr lIns="0" tIns="0" rIns="0" bIns="0" rtlCol="0" anchor="t">
            <a:spAutoFit/>
          </a:bodyPr>
          <a:lstStyle/>
          <a:p>
            <a:pPr>
              <a:lnSpc>
                <a:spcPts val="2252"/>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ban</a:t>
            </a:r>
          </a:p>
        </p:txBody>
      </p:sp>
      <p:sp>
        <p:nvSpPr>
          <p:cNvPr id="22" name="TextBox 22"/>
          <p:cNvSpPr txBox="1"/>
          <p:nvPr/>
        </p:nvSpPr>
        <p:spPr>
          <a:xfrm>
            <a:off x="1323876" y="3525461"/>
            <a:ext cx="2108408" cy="589905"/>
          </a:xfrm>
          <a:prstGeom prst="rect">
            <a:avLst/>
          </a:prstGeom>
        </p:spPr>
        <p:txBody>
          <a:bodyPr lIns="0" tIns="0" rIns="0" bIns="0" rtlCol="0" anchor="t">
            <a:spAutoFit/>
          </a:bodyPr>
          <a:lstStyle/>
          <a:p>
            <a:pPr>
              <a:lnSpc>
                <a:spcPts val="2252"/>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1-3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3" name="TextBox 23"/>
          <p:cNvSpPr txBox="1"/>
          <p:nvPr/>
        </p:nvSpPr>
        <p:spPr>
          <a:xfrm>
            <a:off x="6337300" y="2813831"/>
            <a:ext cx="734514" cy="274178"/>
          </a:xfrm>
          <a:prstGeom prst="rect">
            <a:avLst/>
          </a:prstGeom>
        </p:spPr>
        <p:txBody>
          <a:bodyPr lIns="0" tIns="0" rIns="0" bIns="0" rtlCol="0" anchor="t">
            <a:spAutoFit/>
          </a:bodyPr>
          <a:lstStyle/>
          <a:p>
            <a:pPr>
              <a:lnSpc>
                <a:spcPts val="2252"/>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p>
        </p:txBody>
      </p:sp>
      <p:sp>
        <p:nvSpPr>
          <p:cNvPr id="24" name="TextBox 24"/>
          <p:cNvSpPr txBox="1"/>
          <p:nvPr/>
        </p:nvSpPr>
        <p:spPr>
          <a:xfrm>
            <a:off x="1339751" y="2909124"/>
            <a:ext cx="2566683" cy="274178"/>
          </a:xfrm>
          <a:prstGeom prst="rect">
            <a:avLst/>
          </a:prstGeom>
        </p:spPr>
        <p:txBody>
          <a:bodyPr wrap="square" lIns="0" tIns="0" rIns="0" bIns="0" rtlCol="0" anchor="t">
            <a:spAutoFit/>
          </a:bodyPr>
          <a:lstStyle/>
          <a:p>
            <a:pPr>
              <a:lnSpc>
                <a:spcPts val="2252"/>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5" name="TextBox 25"/>
          <p:cNvSpPr txBox="1"/>
          <p:nvPr/>
        </p:nvSpPr>
        <p:spPr>
          <a:xfrm>
            <a:off x="1314420" y="4421792"/>
            <a:ext cx="3270280" cy="589905"/>
          </a:xfrm>
          <a:prstGeom prst="rect">
            <a:avLst/>
          </a:prstGeom>
        </p:spPr>
        <p:txBody>
          <a:bodyPr wrap="square" lIns="0" tIns="0" rIns="0" bIns="0" rtlCol="0" anchor="t">
            <a:spAutoFit/>
          </a:bodyPr>
          <a:lstStyle/>
          <a:p>
            <a:pPr>
              <a:lnSpc>
                <a:spcPts val="2252"/>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Xuất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trắng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6" name="TextBox 26"/>
          <p:cNvSpPr txBox="1"/>
          <p:nvPr/>
        </p:nvSpPr>
        <p:spPr>
          <a:xfrm>
            <a:off x="6337300" y="4494642"/>
            <a:ext cx="4038600" cy="884858"/>
          </a:xfrm>
          <a:prstGeom prst="rect">
            <a:avLst/>
          </a:prstGeom>
        </p:spPr>
        <p:txBody>
          <a:bodyPr wrap="square" lIns="0" tIns="0" rIns="0" bIns="0" rtlCol="0" anchor="t">
            <a:spAutoFit/>
          </a:bodyPr>
          <a:lstStyle/>
          <a:p>
            <a:pPr>
              <a:lnSpc>
                <a:spcPts val="2252"/>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Ban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mịn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mặt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cổ</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xuống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tay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khoảng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5 -6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rồi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vết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thâm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TextBox 27"/>
          <p:cNvSpPr txBox="1"/>
          <p:nvPr/>
        </p:nvSpPr>
        <p:spPr>
          <a:xfrm>
            <a:off x="6337300" y="3604806"/>
            <a:ext cx="3657600" cy="274178"/>
          </a:xfrm>
          <a:prstGeom prst="rect">
            <a:avLst/>
          </a:prstGeom>
        </p:spPr>
        <p:txBody>
          <a:bodyPr wrap="square" lIns="0" tIns="0" rIns="0" bIns="0" rtlCol="0" anchor="t">
            <a:spAutoFit/>
          </a:bodyPr>
          <a:lstStyle/>
          <a:p>
            <a:pPr>
              <a:lnSpc>
                <a:spcPts val="2252"/>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28"/>
          <p:cNvSpPr txBox="1"/>
          <p:nvPr/>
        </p:nvSpPr>
        <p:spPr>
          <a:xfrm>
            <a:off x="597537" y="218155"/>
            <a:ext cx="2270315"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Sởi</a:t>
            </a:r>
            <a:endPar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9" name="TextBox 6"/>
          <p:cNvSpPr txBox="1"/>
          <p:nvPr/>
        </p:nvSpPr>
        <p:spPr>
          <a:xfrm>
            <a:off x="597537" y="1116716"/>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0" name="TextBox 7"/>
          <p:cNvSpPr txBox="1"/>
          <p:nvPr/>
        </p:nvSpPr>
        <p:spPr>
          <a:xfrm>
            <a:off x="597537" y="1982597"/>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1" name="TextBox 30"/>
          <p:cNvSpPr txBox="1"/>
          <p:nvPr/>
        </p:nvSpPr>
        <p:spPr>
          <a:xfrm>
            <a:off x="597537" y="5449732"/>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grpSp>
        <p:nvGrpSpPr>
          <p:cNvPr id="34" name="Group 33"/>
          <p:cNvGrpSpPr/>
          <p:nvPr/>
        </p:nvGrpSpPr>
        <p:grpSpPr>
          <a:xfrm>
            <a:off x="597537" y="2606058"/>
            <a:ext cx="481963" cy="628668"/>
            <a:chOff x="511772" y="2373861"/>
            <a:chExt cx="969840" cy="1361178"/>
          </a:xfrm>
        </p:grpSpPr>
        <p:pic>
          <p:nvPicPr>
            <p:cNvPr id="32"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1772" y="2373861"/>
              <a:ext cx="969840" cy="1361178"/>
            </a:xfrm>
            <a:prstGeom prst="rect">
              <a:avLst/>
            </a:prstGeom>
          </p:spPr>
        </p:pic>
        <p:pic>
          <p:nvPicPr>
            <p:cNvPr id="33" name="Picture 10"/>
            <p:cNvPicPr>
              <a:picLocks noChangeAspect="1"/>
            </p:cNvPicPr>
            <p:nvPr/>
          </p:nvPicPr>
          <p:blipFill>
            <a:blip r:embed="rId13"/>
            <a:srcRect/>
            <a:stretch>
              <a:fillRect/>
            </a:stretch>
          </p:blipFill>
          <p:spPr>
            <a:xfrm>
              <a:off x="708567" y="2373861"/>
              <a:ext cx="648250" cy="508876"/>
            </a:xfrm>
            <a:prstGeom prst="rect">
              <a:avLst/>
            </a:prstGeom>
          </p:spPr>
        </p:pic>
      </p:grpSp>
      <p:grpSp>
        <p:nvGrpSpPr>
          <p:cNvPr id="35" name="Group 34"/>
          <p:cNvGrpSpPr/>
          <p:nvPr/>
        </p:nvGrpSpPr>
        <p:grpSpPr>
          <a:xfrm>
            <a:off x="5518544" y="4441272"/>
            <a:ext cx="514059" cy="652656"/>
            <a:chOff x="5003727" y="4417082"/>
            <a:chExt cx="514059" cy="652656"/>
          </a:xfrm>
        </p:grpSpPr>
        <p:grpSp>
          <p:nvGrpSpPr>
            <p:cNvPr id="36" name="Group 9"/>
            <p:cNvGrpSpPr/>
            <p:nvPr/>
          </p:nvGrpSpPr>
          <p:grpSpPr>
            <a:xfrm>
              <a:off x="5003727" y="4417082"/>
              <a:ext cx="514059" cy="652656"/>
              <a:chOff x="0" y="0"/>
              <a:chExt cx="897898" cy="971553"/>
            </a:xfrm>
          </p:grpSpPr>
          <p:sp>
            <p:nvSpPr>
              <p:cNvPr id="38"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37"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062268" y="4500379"/>
              <a:ext cx="396975" cy="504240"/>
            </a:xfrm>
            <a:prstGeom prst="rect">
              <a:avLst/>
            </a:prstGeom>
          </p:spPr>
        </p:pic>
      </p:grpSp>
      <p:sp>
        <p:nvSpPr>
          <p:cNvPr id="39" name="TextBox 10"/>
          <p:cNvSpPr txBox="1"/>
          <p:nvPr/>
        </p:nvSpPr>
        <p:spPr>
          <a:xfrm>
            <a:off x="597537" y="5895897"/>
            <a:ext cx="9357031" cy="1410643"/>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tai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Biến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sởi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loét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mù</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lòa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phụ</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nữ</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sởi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sảy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lưu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non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con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6" name="TextBox 6"/>
          <p:cNvSpPr txBox="1"/>
          <p:nvPr/>
        </p:nvSpPr>
        <p:spPr>
          <a:xfrm>
            <a:off x="451481" y="1484210"/>
            <a:ext cx="8713836" cy="846386"/>
          </a:xfrm>
          <a:prstGeom prst="rect">
            <a:avLst/>
          </a:prstGeom>
        </p:spPr>
        <p:txBody>
          <a:bodyPr lIns="0" tIns="0" rIns="0" bIns="0" rtlCol="0" anchor="t">
            <a:spAutoFit/>
          </a:bodyPr>
          <a:lstStyle/>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Bệnh sởi lây truyền qua đường hô hấp, trực tiếp từ người này sang người khác qua những giọt nhỏ nước bọt khi ho hoặc hắt hơi.</a:t>
            </a:r>
            <a:endParaRPr lang="en-US" sz="1600" dirty="0">
              <a:latin typeface="Noto Sans" panose="020B0502040504020204" pitchFamily="34" charset="0"/>
              <a:ea typeface="Noto Sans" panose="020B0502040504020204" pitchFamily="34" charset="0"/>
              <a:cs typeface="Noto Sans" panose="020B0502040504020204" pitchFamily="34" charset="0"/>
            </a:endParaRPr>
          </a:p>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Người bệnh có thể lây cho người khác trong vòng trước và sau khi phát ban 1 tuần.</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11" name="AutoShape 11"/>
          <p:cNvSpPr/>
          <p:nvPr/>
        </p:nvSpPr>
        <p:spPr>
          <a:xfrm>
            <a:off x="602223" y="5812833"/>
            <a:ext cx="9464107" cy="0"/>
          </a:xfrm>
          <a:prstGeom prst="line">
            <a:avLst/>
          </a:prstGeom>
          <a:ln w="9525" cap="flat">
            <a:solidFill>
              <a:srgbClr val="03989E"/>
            </a:solidFill>
            <a:prstDash val="sysDot"/>
            <a:headEnd type="none" w="sm" len="sm"/>
            <a:tailEnd type="none" w="sm" len="sm"/>
          </a:ln>
        </p:spPr>
      </p:sp>
      <p:sp>
        <p:nvSpPr>
          <p:cNvPr id="12" name="AutoShape 12"/>
          <p:cNvSpPr/>
          <p:nvPr/>
        </p:nvSpPr>
        <p:spPr>
          <a:xfrm>
            <a:off x="602223" y="6554725"/>
            <a:ext cx="9464107" cy="0"/>
          </a:xfrm>
          <a:prstGeom prst="line">
            <a:avLst/>
          </a:prstGeom>
          <a:ln w="9525" cap="flat">
            <a:solidFill>
              <a:srgbClr val="03989E"/>
            </a:solidFill>
            <a:prstDash val="sysDot"/>
            <a:headEnd type="none" w="sm" len="sm"/>
            <a:tailEnd type="none" w="sm" len="sm"/>
          </a:ln>
        </p:spPr>
      </p:sp>
      <p:sp>
        <p:nvSpPr>
          <p:cNvPr id="13" name="AutoShape 13"/>
          <p:cNvSpPr/>
          <p:nvPr/>
        </p:nvSpPr>
        <p:spPr>
          <a:xfrm>
            <a:off x="602223" y="6183250"/>
            <a:ext cx="9464107" cy="0"/>
          </a:xfrm>
          <a:prstGeom prst="line">
            <a:avLst/>
          </a:prstGeom>
          <a:ln w="9525" cap="flat">
            <a:solidFill>
              <a:srgbClr val="03989E"/>
            </a:solidFill>
            <a:prstDash val="sysDot"/>
            <a:headEnd type="none" w="sm" len="sm"/>
            <a:tailEnd type="none" w="sm" len="sm"/>
          </a:ln>
        </p:spPr>
      </p:sp>
      <p:sp>
        <p:nvSpPr>
          <p:cNvPr id="14" name="AutoShape 14"/>
          <p:cNvSpPr/>
          <p:nvPr/>
        </p:nvSpPr>
        <p:spPr>
          <a:xfrm>
            <a:off x="602223" y="6925143"/>
            <a:ext cx="9464107" cy="0"/>
          </a:xfrm>
          <a:prstGeom prst="line">
            <a:avLst/>
          </a:prstGeom>
          <a:ln w="9525" cap="flat">
            <a:solidFill>
              <a:srgbClr val="03989E"/>
            </a:solidFill>
            <a:prstDash val="sysDot"/>
            <a:headEnd type="none" w="sm" len="sm"/>
            <a:tailEnd type="none" w="sm" len="sm"/>
          </a:ln>
        </p:spPr>
      </p:sp>
      <p:sp>
        <p:nvSpPr>
          <p:cNvPr id="15" name="AutoShape 15"/>
          <p:cNvSpPr/>
          <p:nvPr/>
        </p:nvSpPr>
        <p:spPr>
          <a:xfrm>
            <a:off x="602223" y="7296618"/>
            <a:ext cx="9464107" cy="0"/>
          </a:xfrm>
          <a:prstGeom prst="line">
            <a:avLst/>
          </a:prstGeom>
          <a:ln w="9525" cap="flat">
            <a:solidFill>
              <a:srgbClr val="03989E"/>
            </a:solidFill>
            <a:prstDash val="sysDot"/>
            <a:headEnd type="none" w="sm" len="sm"/>
            <a:tailEnd type="none" w="sm" len="sm"/>
          </a:ln>
        </p:spPr>
      </p:sp>
      <p:sp>
        <p:nvSpPr>
          <p:cNvPr id="16" name="TextBox 3"/>
          <p:cNvSpPr txBox="1"/>
          <p:nvPr/>
        </p:nvSpPr>
        <p:spPr>
          <a:xfrm>
            <a:off x="606284" y="2519895"/>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4"/>
          <p:cNvSpPr txBox="1"/>
          <p:nvPr/>
        </p:nvSpPr>
        <p:spPr>
          <a:xfrm>
            <a:off x="606284" y="4110187"/>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8" name="TextBox 7"/>
          <p:cNvSpPr txBox="1"/>
          <p:nvPr/>
        </p:nvSpPr>
        <p:spPr>
          <a:xfrm>
            <a:off x="611004" y="100057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TextBox 28"/>
          <p:cNvSpPr txBox="1"/>
          <p:nvPr/>
        </p:nvSpPr>
        <p:spPr>
          <a:xfrm>
            <a:off x="597537" y="218155"/>
            <a:ext cx="2270315"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Sởi</a:t>
            </a:r>
            <a:endPar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Rectangle 19"/>
          <p:cNvSpPr/>
          <p:nvPr/>
        </p:nvSpPr>
        <p:spPr>
          <a:xfrm>
            <a:off x="451481" y="3021676"/>
            <a:ext cx="8330563" cy="830997"/>
          </a:xfrm>
          <a:prstGeom prst="rect">
            <a:avLst/>
          </a:prstGeom>
        </p:spPr>
        <p:txBody>
          <a:bodyPr lIns="0" tIns="0" rIns="0" bIns="0" rtlCol="0" anchor="t">
            <a:spAutoFit/>
          </a:bodyPr>
          <a:lstStyle/>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Cách ly người bệnh ít nhất 5 ngày kể từ khi phát ban. </a:t>
            </a:r>
          </a:p>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 Đeo khẩu trang khi tiếp xúc.  </a:t>
            </a:r>
            <a:endParaRPr lang="en-US" sz="1600" dirty="0">
              <a:latin typeface="Noto Sans" panose="020B0502040504020204" pitchFamily="34" charset="0"/>
              <a:ea typeface="Noto Sans" panose="020B0502040504020204" pitchFamily="34" charset="0"/>
              <a:cs typeface="Noto Sans" panose="020B0502040504020204" pitchFamily="34" charset="0"/>
            </a:endParaRPr>
          </a:p>
          <a:p>
            <a:pPr marL="345439" lvl="1" indent="-172720">
              <a:lnSpc>
                <a:spcPts val="2239"/>
              </a:lnSpc>
              <a:buFont typeface="Arial"/>
              <a:buChar char="•"/>
            </a:pP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Tiêm</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đủ</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mũi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vắc-xin</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phòng</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sởi</a:t>
            </a:r>
            <a:r>
              <a:rPr lang="en-US" sz="1600" dirty="0">
                <a:latin typeface="Noto Sans" panose="020B0502040504020204" pitchFamily="34" charset="0"/>
                <a:ea typeface="Noto Sans" panose="020B0502040504020204" pitchFamily="34" charset="0"/>
                <a:cs typeface="Noto Sans" panose="020B0502040504020204" pitchFamily="34" charset="0"/>
              </a:rPr>
              <a:t>.</a:t>
            </a:r>
            <a:endParaRPr lang="vi-VN"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2" name="AutoShape 13"/>
          <p:cNvSpPr/>
          <p:nvPr/>
        </p:nvSpPr>
        <p:spPr>
          <a:xfrm>
            <a:off x="597537" y="5454650"/>
            <a:ext cx="9464107" cy="0"/>
          </a:xfrm>
          <a:prstGeom prst="line">
            <a:avLst/>
          </a:prstGeom>
          <a:ln w="9525" cap="flat">
            <a:solidFill>
              <a:srgbClr val="03989E"/>
            </a:solidFill>
            <a:prstDash val="sysDot"/>
            <a:headEnd type="none" w="sm" len="sm"/>
            <a:tailEnd type="none" w="sm" len="sm"/>
          </a:ln>
        </p:spPr>
      </p:sp>
      <p:sp>
        <p:nvSpPr>
          <p:cNvPr id="23" name="AutoShape 13"/>
          <p:cNvSpPr/>
          <p:nvPr/>
        </p:nvSpPr>
        <p:spPr>
          <a:xfrm>
            <a:off x="597536" y="5073650"/>
            <a:ext cx="9464107" cy="0"/>
          </a:xfrm>
          <a:prstGeom prst="line">
            <a:avLst/>
          </a:prstGeom>
          <a:ln w="9525" cap="flat">
            <a:solidFill>
              <a:srgbClr val="03989E"/>
            </a:solidFill>
            <a:prstDash val="sysDot"/>
            <a:headEnd type="none" w="sm" len="sm"/>
            <a:tailEnd type="none" w="sm" len="sm"/>
          </a:ln>
        </p:spPr>
      </p:sp>
      <p:sp>
        <p:nvSpPr>
          <p:cNvPr id="24" name="AutoShape 13"/>
          <p:cNvSpPr/>
          <p:nvPr/>
        </p:nvSpPr>
        <p:spPr>
          <a:xfrm>
            <a:off x="597535" y="4692650"/>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0182" y="2212230"/>
            <a:ext cx="3271636" cy="4591770"/>
          </a:xfrm>
          <a:prstGeom prst="rect">
            <a:avLst/>
          </a:prstGeom>
        </p:spPr>
      </p:pic>
      <p:sp>
        <p:nvSpPr>
          <p:cNvPr id="5" name="TextBox 5"/>
          <p:cNvSpPr txBox="1"/>
          <p:nvPr/>
        </p:nvSpPr>
        <p:spPr>
          <a:xfrm>
            <a:off x="-374019" y="327479"/>
            <a:ext cx="11432763" cy="1270284"/>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Rubella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grpSp>
        <p:nvGrpSpPr>
          <p:cNvPr id="28" name="Group 27"/>
          <p:cNvGrpSpPr/>
          <p:nvPr/>
        </p:nvGrpSpPr>
        <p:grpSpPr>
          <a:xfrm>
            <a:off x="1142632" y="2758572"/>
            <a:ext cx="575380" cy="807552"/>
            <a:chOff x="868212" y="2475251"/>
            <a:chExt cx="1207266" cy="1694409"/>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212" y="2475251"/>
              <a:ext cx="1207266" cy="1694409"/>
            </a:xfrm>
            <a:prstGeom prst="rect">
              <a:avLst/>
            </a:prstGeom>
          </p:spPr>
        </p:pic>
        <p:pic>
          <p:nvPicPr>
            <p:cNvPr id="4" name="Picture 4"/>
            <p:cNvPicPr>
              <a:picLocks noChangeAspect="1"/>
            </p:cNvPicPr>
            <p:nvPr/>
          </p:nvPicPr>
          <p:blipFill>
            <a:blip r:embed="rId4"/>
            <a:srcRect/>
            <a:stretch>
              <a:fillRect/>
            </a:stretch>
          </p:blipFill>
          <p:spPr>
            <a:xfrm>
              <a:off x="1185086" y="2518364"/>
              <a:ext cx="725074" cy="569183"/>
            </a:xfrm>
            <a:prstGeom prst="rect">
              <a:avLst/>
            </a:prstGeom>
          </p:spPr>
        </p:pic>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1304" y="2778142"/>
            <a:ext cx="680428" cy="84263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1305" y="3651046"/>
            <a:ext cx="680428" cy="86383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23452" y="3643822"/>
            <a:ext cx="613740" cy="807552"/>
          </a:xfrm>
          <a:prstGeom prst="rect">
            <a:avLst/>
          </a:prstGeom>
        </p:spPr>
      </p:pic>
      <p:grpSp>
        <p:nvGrpSpPr>
          <p:cNvPr id="8" name="Group 8"/>
          <p:cNvGrpSpPr/>
          <p:nvPr/>
        </p:nvGrpSpPr>
        <p:grpSpPr>
          <a:xfrm>
            <a:off x="6023538" y="5177928"/>
            <a:ext cx="1956388" cy="2116873"/>
            <a:chOff x="0" y="0"/>
            <a:chExt cx="897898" cy="971553"/>
          </a:xfrm>
        </p:grpSpPr>
        <p:sp>
          <p:nvSpPr>
            <p:cNvPr id="9" name="Freeform 9"/>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26949" y="5218559"/>
            <a:ext cx="1421566" cy="2038087"/>
          </a:xfrm>
          <a:prstGeom prst="rect">
            <a:avLst/>
          </a:prstGeom>
        </p:spPr>
      </p:pic>
      <p:grpSp>
        <p:nvGrpSpPr>
          <p:cNvPr id="11" name="Group 11"/>
          <p:cNvGrpSpPr/>
          <p:nvPr/>
        </p:nvGrpSpPr>
        <p:grpSpPr>
          <a:xfrm>
            <a:off x="8151565" y="5218559"/>
            <a:ext cx="1956388" cy="2116873"/>
            <a:chOff x="0" y="0"/>
            <a:chExt cx="897898" cy="971553"/>
          </a:xfrm>
        </p:grpSpPr>
        <p:sp>
          <p:nvSpPr>
            <p:cNvPr id="12" name="Freeform 12"/>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3" name="Picture 13"/>
          <p:cNvPicPr>
            <a:picLocks noChangeAspect="1"/>
          </p:cNvPicPr>
          <p:nvPr/>
        </p:nvPicPr>
        <p:blipFill>
          <a:blip r:embed="rId13"/>
          <a:srcRect/>
          <a:stretch>
            <a:fillRect/>
          </a:stretch>
        </p:blipFill>
        <p:spPr>
          <a:xfrm>
            <a:off x="8231689" y="5413514"/>
            <a:ext cx="1796141" cy="1796141"/>
          </a:xfrm>
          <a:prstGeom prst="rect">
            <a:avLst/>
          </a:prstGeom>
        </p:spPr>
      </p:pic>
      <p:sp>
        <p:nvSpPr>
          <p:cNvPr id="17" name="TextBox 17"/>
          <p:cNvSpPr txBox="1"/>
          <p:nvPr/>
        </p:nvSpPr>
        <p:spPr>
          <a:xfrm>
            <a:off x="2174360" y="3079640"/>
            <a:ext cx="2070731" cy="264560"/>
          </a:xfrm>
          <a:prstGeom prst="rect">
            <a:avLst/>
          </a:prstGeom>
        </p:spPr>
        <p:txBody>
          <a:bodyPr lIns="0" tIns="0" rIns="0" bIns="0" rtlCol="0" anchor="t">
            <a:spAutoFit/>
          </a:bodyPr>
          <a:lstStyle/>
          <a:p>
            <a:pPr>
              <a:lnSpc>
                <a:spcPts val="2244"/>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ban.</a:t>
            </a:r>
          </a:p>
        </p:txBody>
      </p:sp>
      <p:sp>
        <p:nvSpPr>
          <p:cNvPr id="18" name="TextBox 18"/>
          <p:cNvSpPr txBox="1"/>
          <p:nvPr/>
        </p:nvSpPr>
        <p:spPr>
          <a:xfrm>
            <a:off x="2199092" y="3751382"/>
            <a:ext cx="2286584" cy="264560"/>
          </a:xfrm>
          <a:prstGeom prst="rect">
            <a:avLst/>
          </a:prstGeom>
        </p:spPr>
        <p:txBody>
          <a:bodyPr lIns="0" tIns="0" rIns="0" bIns="0" rtlCol="0" anchor="t">
            <a:spAutoFit/>
          </a:bodyPr>
          <a:lstStyle/>
          <a:p>
            <a:pPr>
              <a:lnSpc>
                <a:spcPts val="2244"/>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TextBox 19"/>
          <p:cNvSpPr txBox="1"/>
          <p:nvPr/>
        </p:nvSpPr>
        <p:spPr>
          <a:xfrm>
            <a:off x="7190452" y="3079640"/>
            <a:ext cx="2145863" cy="264560"/>
          </a:xfrm>
          <a:prstGeom prst="rect">
            <a:avLst/>
          </a:prstGeom>
        </p:spPr>
        <p:txBody>
          <a:bodyPr lIns="0" tIns="0" rIns="0" bIns="0" rtlCol="0" anchor="t">
            <a:spAutoFit/>
          </a:bodyPr>
          <a:lstStyle/>
          <a:p>
            <a:pPr>
              <a:lnSpc>
                <a:spcPts val="2244"/>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hạch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vùng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cổ</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0" name="TextBox 20"/>
          <p:cNvSpPr txBox="1"/>
          <p:nvPr/>
        </p:nvSpPr>
        <p:spPr>
          <a:xfrm>
            <a:off x="7190452" y="3752855"/>
            <a:ext cx="2652048" cy="282129"/>
          </a:xfrm>
          <a:prstGeom prst="rect">
            <a:avLst/>
          </a:prstGeom>
        </p:spPr>
        <p:txBody>
          <a:bodyPr wrap="square" lIns="0" tIns="0" rIns="0" bIns="0" rtlCol="0" anchor="t">
            <a:spAutoFit/>
          </a:bodyPr>
          <a:lstStyle/>
          <a:p>
            <a:pPr>
              <a:lnSpc>
                <a:spcPts val="2244"/>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Sưng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hạch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tai</a:t>
            </a:r>
          </a:p>
        </p:txBody>
      </p:sp>
      <p:sp>
        <p:nvSpPr>
          <p:cNvPr id="21" name="TextBox 21"/>
          <p:cNvSpPr txBox="1"/>
          <p:nvPr/>
        </p:nvSpPr>
        <p:spPr>
          <a:xfrm>
            <a:off x="602222" y="218155"/>
            <a:ext cx="3144277"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Rubella</a:t>
            </a:r>
          </a:p>
        </p:txBody>
      </p:sp>
      <p:sp>
        <p:nvSpPr>
          <p:cNvPr id="23" name="TextBox 23"/>
          <p:cNvSpPr txBox="1"/>
          <p:nvPr/>
        </p:nvSpPr>
        <p:spPr>
          <a:xfrm>
            <a:off x="451481" y="5538785"/>
            <a:ext cx="5162118" cy="1410643"/>
          </a:xfrm>
          <a:prstGeom prst="rect">
            <a:avLst/>
          </a:prstGeom>
        </p:spPr>
        <p:txBody>
          <a:bodyPr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Phụ</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nữ</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3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kì</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nếu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Rubella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sảy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chết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lưu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bẩm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tính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lớn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4" name="TextBox 6"/>
          <p:cNvSpPr txBox="1"/>
          <p:nvPr/>
        </p:nvSpPr>
        <p:spPr>
          <a:xfrm>
            <a:off x="602222" y="1100683"/>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5" name="TextBox 7"/>
          <p:cNvSpPr txBox="1"/>
          <p:nvPr/>
        </p:nvSpPr>
        <p:spPr>
          <a:xfrm>
            <a:off x="599632" y="2152730"/>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6" name="TextBox 25"/>
          <p:cNvSpPr txBox="1"/>
          <p:nvPr/>
        </p:nvSpPr>
        <p:spPr>
          <a:xfrm>
            <a:off x="599632" y="4944571"/>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Rectangle 26"/>
          <p:cNvSpPr/>
          <p:nvPr/>
        </p:nvSpPr>
        <p:spPr>
          <a:xfrm>
            <a:off x="599632" y="1516659"/>
            <a:ext cx="9618684" cy="584775"/>
          </a:xfrm>
          <a:prstGeom prst="rect">
            <a:avLst/>
          </a:prstGeom>
        </p:spPr>
        <p:txBody>
          <a:bodyPr wrap="square">
            <a:spAutoFit/>
          </a:bodyPr>
          <a:lstStyle/>
          <a:p>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rubella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còn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gọi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sởi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Đức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rubeon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vi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rubella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rubella.</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6508343"/>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7250236"/>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6878761"/>
            <a:ext cx="9464107" cy="0"/>
          </a:xfrm>
          <a:prstGeom prst="line">
            <a:avLst/>
          </a:prstGeom>
          <a:ln w="9525" cap="flat">
            <a:solidFill>
              <a:srgbClr val="03989E"/>
            </a:solidFill>
            <a:prstDash val="sysDot"/>
            <a:headEnd type="none" w="sm" len="sm"/>
            <a:tailEnd type="none" w="sm" len="sm"/>
          </a:ln>
        </p:spPr>
      </p:sp>
      <p:grpSp>
        <p:nvGrpSpPr>
          <p:cNvPr id="6" name="Group 6"/>
          <p:cNvGrpSpPr/>
          <p:nvPr/>
        </p:nvGrpSpPr>
        <p:grpSpPr>
          <a:xfrm>
            <a:off x="6586248" y="3634208"/>
            <a:ext cx="1611180" cy="1754616"/>
            <a:chOff x="0" y="0"/>
            <a:chExt cx="2713555" cy="2955130"/>
          </a:xfrm>
        </p:grpSpPr>
        <p:grpSp>
          <p:nvGrpSpPr>
            <p:cNvPr id="7" name="Group 7"/>
            <p:cNvGrpSpPr/>
            <p:nvPr/>
          </p:nvGrpSpPr>
          <p:grpSpPr>
            <a:xfrm>
              <a:off x="18633" y="0"/>
              <a:ext cx="2608517" cy="2822497"/>
              <a:chOff x="0" y="0"/>
              <a:chExt cx="897898" cy="971553"/>
            </a:xfrm>
          </p:grpSpPr>
          <p:sp>
            <p:nvSpPr>
              <p:cNvPr id="8" name="Freeform 8"/>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E2DFD8"/>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1250" y="138461"/>
              <a:ext cx="2462305" cy="2545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524"/>
              <a:ext cx="1322892" cy="894605"/>
            </a:xfrm>
            <a:prstGeom prst="rect">
              <a:avLst/>
            </a:prstGeom>
          </p:spPr>
        </p:pic>
      </p:grpSp>
      <p:grpSp>
        <p:nvGrpSpPr>
          <p:cNvPr id="14" name="Group 13"/>
          <p:cNvGrpSpPr/>
          <p:nvPr/>
        </p:nvGrpSpPr>
        <p:grpSpPr>
          <a:xfrm>
            <a:off x="8516284" y="3634208"/>
            <a:ext cx="1550045" cy="1675865"/>
            <a:chOff x="8139202" y="1404074"/>
            <a:chExt cx="1957943" cy="2116873"/>
          </a:xfrm>
        </p:grpSpPr>
        <p:grpSp>
          <p:nvGrpSpPr>
            <p:cNvPr id="11" name="Group 11"/>
            <p:cNvGrpSpPr/>
            <p:nvPr/>
          </p:nvGrpSpPr>
          <p:grpSpPr>
            <a:xfrm>
              <a:off x="8139202" y="1404074"/>
              <a:ext cx="1956388" cy="2116873"/>
              <a:chOff x="0" y="0"/>
              <a:chExt cx="897898" cy="971553"/>
            </a:xfrm>
          </p:grpSpPr>
          <p:sp>
            <p:nvSpPr>
              <p:cNvPr id="12" name="Freeform 12"/>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40757" y="1660756"/>
              <a:ext cx="1956388" cy="1643366"/>
            </a:xfrm>
            <a:prstGeom prst="rect">
              <a:avLst/>
            </a:prstGeom>
          </p:spPr>
        </p:pic>
      </p:grpSp>
      <p:sp>
        <p:nvSpPr>
          <p:cNvPr id="17" name="TextBox 17"/>
          <p:cNvSpPr txBox="1"/>
          <p:nvPr/>
        </p:nvSpPr>
        <p:spPr>
          <a:xfrm>
            <a:off x="451480" y="1409348"/>
            <a:ext cx="9614849" cy="1128514"/>
          </a:xfrm>
          <a:prstGeom prst="rect">
            <a:avLst/>
          </a:prstGeom>
        </p:spPr>
        <p:txBody>
          <a:bodyPr wrap="square"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14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21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7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7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ban.</a:t>
            </a:r>
          </a:p>
          <a:p>
            <a:pPr marL="345439" lvl="1" indent="-172720">
              <a:lnSpc>
                <a:spcPts val="2239"/>
              </a:lnSpc>
              <a:buFont typeface="Arial"/>
              <a:buChar char="•"/>
            </a:pPr>
            <a:r>
              <a:rPr lang="vi-VN" sz="1600" dirty="0">
                <a:latin typeface="Noto Sans" panose="020B0502040504020204" pitchFamily="34" charset="0"/>
                <a:ea typeface="Noto Sans" panose="020B0502040504020204" pitchFamily="34" charset="0"/>
                <a:cs typeface="Noto Sans" panose="020B0502040504020204" pitchFamily="34" charset="0"/>
              </a:rPr>
              <a:t>Bệnh lây qua đường hô hấp do hít phải các dịch tiết mũi họng của bệnh nhân bắn ra được khuếch tán trong không khí hoặc tiếp xúc trực tiếp với chất tiết đường mũi họng của bệnh nhân. </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18" name="TextBox 18"/>
          <p:cNvSpPr txBox="1"/>
          <p:nvPr/>
        </p:nvSpPr>
        <p:spPr>
          <a:xfrm>
            <a:off x="420420" y="3877221"/>
            <a:ext cx="6125587" cy="1384995"/>
          </a:xfrm>
          <a:prstGeom prst="rect">
            <a:avLst/>
          </a:prstGeom>
        </p:spPr>
        <p:txBody>
          <a:bodyPr wrap="square" lIns="0" tIns="0" rIns="0" bIns="0" rtlCol="0" anchor="t">
            <a:spAutoFit/>
          </a:bodyPr>
          <a:lstStyle>
            <a:defPPr>
              <a:defRPr lang="en-US"/>
            </a:defPPr>
            <a:lvl2pPr marL="345439" lvl="1" indent="-172720">
              <a:lnSpc>
                <a:spcPts val="2239"/>
              </a:lnSpc>
              <a:buFont typeface="Arial"/>
              <a:buChar char="•"/>
              <a:defRPr sz="1600">
                <a:solidFill>
                  <a:srgbClr val="000000"/>
                </a:solidFill>
                <a:latin typeface="Noto Sans" panose="020B0502040504020204" pitchFamily="34" charset="0"/>
                <a:ea typeface="Noto Sans" panose="020B0502040504020204" pitchFamily="34" charset="0"/>
                <a:cs typeface="Noto Sans" panose="020B0502040504020204" pitchFamily="34" charset="0"/>
              </a:defRPr>
            </a:lvl2pPr>
          </a:lstStyle>
          <a:p>
            <a:pPr lvl="1"/>
            <a:r>
              <a:rPr lang="vi-VN" dirty="0"/>
              <a:t>Tăng cường vệ sinh cá nhân </a:t>
            </a:r>
          </a:p>
          <a:p>
            <a:pPr lvl="1"/>
            <a:r>
              <a:rPr lang="vi-VN" dirty="0"/>
              <a:t>Khử trùng và vệ sinh thông khí </a:t>
            </a:r>
          </a:p>
          <a:p>
            <a:pPr lvl="1"/>
            <a:r>
              <a:rPr lang="vi-VN" dirty="0"/>
              <a:t>Cách ly người bệnh ít nhất 7 ngày kể từ khi phát ban. </a:t>
            </a:r>
          </a:p>
          <a:p>
            <a:pPr lvl="1"/>
            <a:r>
              <a:rPr lang="vi-VN" dirty="0"/>
              <a:t>Đeo khẩu trang khi tiếp xúc.  </a:t>
            </a:r>
          </a:p>
          <a:p>
            <a:pPr lvl="1"/>
            <a:r>
              <a:rPr lang="vi-VN" dirty="0"/>
              <a:t>Phòng bệnh đặc hiệu: Cần tiêm đủ mũi vắc xin rubella </a:t>
            </a:r>
          </a:p>
        </p:txBody>
      </p:sp>
      <p:sp>
        <p:nvSpPr>
          <p:cNvPr id="20" name="TextBox 21"/>
          <p:cNvSpPr txBox="1"/>
          <p:nvPr/>
        </p:nvSpPr>
        <p:spPr>
          <a:xfrm>
            <a:off x="602223" y="229369"/>
            <a:ext cx="3144277"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Rubella</a:t>
            </a:r>
          </a:p>
        </p:txBody>
      </p:sp>
      <p:sp>
        <p:nvSpPr>
          <p:cNvPr id="21" name="TextBox 3"/>
          <p:cNvSpPr txBox="1"/>
          <p:nvPr/>
        </p:nvSpPr>
        <p:spPr>
          <a:xfrm>
            <a:off x="602223" y="3449639"/>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2" name="TextBox 4"/>
          <p:cNvSpPr txBox="1"/>
          <p:nvPr/>
        </p:nvSpPr>
        <p:spPr>
          <a:xfrm>
            <a:off x="602223" y="5365468"/>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3" name="TextBox 7"/>
          <p:cNvSpPr txBox="1"/>
          <p:nvPr/>
        </p:nvSpPr>
        <p:spPr>
          <a:xfrm>
            <a:off x="611004" y="100057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5" name="Rectangle 14"/>
          <p:cNvSpPr/>
          <p:nvPr/>
        </p:nvSpPr>
        <p:spPr>
          <a:xfrm>
            <a:off x="425575" y="2547018"/>
            <a:ext cx="9554837" cy="846386"/>
          </a:xfrm>
          <a:prstGeom prst="rect">
            <a:avLst/>
          </a:prstGeom>
        </p:spPr>
        <p:txBody>
          <a:bodyPr wrap="square" lIns="0" tIns="0" rIns="0" bIns="0" rtlCol="0" anchor="t">
            <a:spAutoFit/>
          </a:bodyPr>
          <a:lstStyle/>
          <a:p>
            <a:pPr marL="345439" lvl="1" indent="-172720">
              <a:lnSpc>
                <a:spcPts val="2239"/>
              </a:lnSpc>
              <a:buFont typeface="Arial"/>
              <a:buChar char="•"/>
            </a:pPr>
            <a:r>
              <a:rPr lang="vi-VN"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Những người chưa có miễn dịch đều có thể bị mắc bệnh; người sau khi mắc bệnh có miễn dịch bền vững; miễn dịch của mẹ truyền cho con có thể bảo vệ trẻ trong vòng 6 đến 9 tháng sau khi ra đời, tùy vào lượng kháng thể của mẹ. </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4" name="AutoShape 3"/>
          <p:cNvSpPr/>
          <p:nvPr/>
        </p:nvSpPr>
        <p:spPr>
          <a:xfrm>
            <a:off x="611004" y="6140450"/>
            <a:ext cx="9464107" cy="0"/>
          </a:xfrm>
          <a:prstGeom prst="line">
            <a:avLst/>
          </a:prstGeom>
          <a:ln w="9525" cap="flat">
            <a:solidFill>
              <a:srgbClr val="03989E"/>
            </a:solidFill>
            <a:prstDash val="sysDot"/>
            <a:headEnd type="none" w="sm" len="sm"/>
            <a:tailEnd type="none" w="sm" len="sm"/>
          </a:ln>
        </p:spPr>
      </p:sp>
      <p:sp>
        <p:nvSpPr>
          <p:cNvPr id="25" name="AutoShape 3"/>
          <p:cNvSpPr/>
          <p:nvPr/>
        </p:nvSpPr>
        <p:spPr>
          <a:xfrm>
            <a:off x="600991" y="5759450"/>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2100" y="-665631"/>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sp>
        <p:nvSpPr>
          <p:cNvPr id="4" name="TextBox 4"/>
          <p:cNvSpPr txBox="1"/>
          <p:nvPr/>
        </p:nvSpPr>
        <p:spPr>
          <a:xfrm>
            <a:off x="756000" y="251883"/>
            <a:ext cx="9180000" cy="1270284"/>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Lao</a:t>
            </a:r>
          </a:p>
        </p:txBody>
      </p:sp>
      <p:grpSp>
        <p:nvGrpSpPr>
          <p:cNvPr id="5" name="Group 5"/>
          <p:cNvGrpSpPr/>
          <p:nvPr/>
        </p:nvGrpSpPr>
        <p:grpSpPr>
          <a:xfrm>
            <a:off x="2514929" y="2394607"/>
            <a:ext cx="5662141" cy="4409393"/>
            <a:chOff x="0" y="0"/>
            <a:chExt cx="7549522" cy="587919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7549522" cy="5879190"/>
            </a:xfrm>
            <a:prstGeom prst="rect">
              <a:avLst/>
            </a:prstGeom>
          </p:spPr>
        </p:pic>
        <p:pic>
          <p:nvPicPr>
            <p:cNvPr id="7" name="Picture 7"/>
            <p:cNvPicPr>
              <a:picLocks noChangeAspect="1"/>
            </p:cNvPicPr>
            <p:nvPr/>
          </p:nvPicPr>
          <p:blipFill>
            <a:blip r:embed="rId4"/>
            <a:srcRect/>
            <a:stretch>
              <a:fillRect/>
            </a:stretch>
          </p:blipFill>
          <p:spPr>
            <a:xfrm>
              <a:off x="2096749" y="2939595"/>
              <a:ext cx="1303045" cy="1083156"/>
            </a:xfrm>
            <a:prstGeom prst="rect">
              <a:avLst/>
            </a:prstGeom>
          </p:spPr>
        </p:pic>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1009" y="2394607"/>
            <a:ext cx="1634020" cy="17314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grpSp>
        <p:nvGrpSpPr>
          <p:cNvPr id="34" name="Group 33"/>
          <p:cNvGrpSpPr/>
          <p:nvPr/>
        </p:nvGrpSpPr>
        <p:grpSpPr>
          <a:xfrm>
            <a:off x="532076" y="3336943"/>
            <a:ext cx="598535" cy="629925"/>
            <a:chOff x="4455029" y="2467664"/>
            <a:chExt cx="1300408" cy="1407082"/>
          </a:xfrm>
        </p:grpSpPr>
        <p:grpSp>
          <p:nvGrpSpPr>
            <p:cNvPr id="3" name="Group 3"/>
            <p:cNvGrpSpPr/>
            <p:nvPr/>
          </p:nvGrpSpPr>
          <p:grpSpPr>
            <a:xfrm>
              <a:off x="4455029" y="2467664"/>
              <a:ext cx="1300408" cy="1407082"/>
              <a:chOff x="0" y="0"/>
              <a:chExt cx="897898" cy="971553"/>
            </a:xfrm>
          </p:grpSpPr>
          <p:sp>
            <p:nvSpPr>
              <p:cNvPr id="4" name="Freeform 4"/>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73079" y="2691061"/>
              <a:ext cx="1264309" cy="1076243"/>
            </a:xfrm>
            <a:prstGeom prst="rect">
              <a:avLst/>
            </a:prstGeom>
          </p:spPr>
        </p:pic>
      </p:grpSp>
      <p:grpSp>
        <p:nvGrpSpPr>
          <p:cNvPr id="35" name="Group 34"/>
          <p:cNvGrpSpPr/>
          <p:nvPr/>
        </p:nvGrpSpPr>
        <p:grpSpPr>
          <a:xfrm>
            <a:off x="532076" y="2467036"/>
            <a:ext cx="713501" cy="580210"/>
            <a:chOff x="6548349" y="2344494"/>
            <a:chExt cx="1704806" cy="1588229"/>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48349" y="2409687"/>
              <a:ext cx="1365021" cy="152303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33497" y="2344494"/>
              <a:ext cx="819658" cy="693134"/>
            </a:xfrm>
            <a:prstGeom prst="rect">
              <a:avLst/>
            </a:prstGeom>
          </p:spPr>
        </p:pic>
      </p:grpSp>
      <p:grpSp>
        <p:nvGrpSpPr>
          <p:cNvPr id="9" name="Group 9"/>
          <p:cNvGrpSpPr/>
          <p:nvPr/>
        </p:nvGrpSpPr>
        <p:grpSpPr>
          <a:xfrm>
            <a:off x="532076" y="4172203"/>
            <a:ext cx="570655" cy="600582"/>
            <a:chOff x="0" y="0"/>
            <a:chExt cx="1876762" cy="2030715"/>
          </a:xfrm>
        </p:grpSpPr>
        <p:grpSp>
          <p:nvGrpSpPr>
            <p:cNvPr id="10" name="Group 10"/>
            <p:cNvGrpSpPr/>
            <p:nvPr/>
          </p:nvGrpSpPr>
          <p:grpSpPr>
            <a:xfrm>
              <a:off x="0" y="0"/>
              <a:ext cx="1876762" cy="2030715"/>
              <a:chOff x="0" y="0"/>
              <a:chExt cx="897898" cy="971553"/>
            </a:xfrm>
          </p:grpSpPr>
          <p:sp>
            <p:nvSpPr>
              <p:cNvPr id="11" name="Freeform 11"/>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B5D3E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9645"/>
              <a:ext cx="1876762" cy="1876762"/>
            </a:xfrm>
            <a:prstGeom prst="rect">
              <a:avLst/>
            </a:prstGeom>
          </p:spPr>
        </p:pic>
      </p:grpSp>
      <p:grpSp>
        <p:nvGrpSpPr>
          <p:cNvPr id="13" name="Group 13"/>
          <p:cNvGrpSpPr/>
          <p:nvPr/>
        </p:nvGrpSpPr>
        <p:grpSpPr>
          <a:xfrm>
            <a:off x="5742345" y="2466116"/>
            <a:ext cx="747356" cy="582003"/>
            <a:chOff x="0" y="0"/>
            <a:chExt cx="1717212" cy="1337278"/>
          </a:xfrm>
        </p:grpSpPr>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717212" cy="1337278"/>
            </a:xfrm>
            <a:prstGeom prst="rect">
              <a:avLst/>
            </a:prstGeom>
          </p:spPr>
        </p:pic>
        <p:pic>
          <p:nvPicPr>
            <p:cNvPr id="15" name="Picture 15"/>
            <p:cNvPicPr>
              <a:picLocks noChangeAspect="1"/>
            </p:cNvPicPr>
            <p:nvPr/>
          </p:nvPicPr>
          <p:blipFill>
            <a:blip r:embed="rId12"/>
            <a:srcRect/>
            <a:stretch>
              <a:fillRect/>
            </a:stretch>
          </p:blipFill>
          <p:spPr>
            <a:xfrm>
              <a:off x="476926" y="668639"/>
              <a:ext cx="296390" cy="246374"/>
            </a:xfrm>
            <a:prstGeom prst="rect">
              <a:avLst/>
            </a:prstGeom>
          </p:spPr>
        </p:pic>
      </p:grpSp>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742345" y="3767353"/>
            <a:ext cx="747356" cy="996475"/>
          </a:xfrm>
          <a:prstGeom prst="rect">
            <a:avLst/>
          </a:prstGeom>
        </p:spPr>
      </p:pic>
      <p:sp>
        <p:nvSpPr>
          <p:cNvPr id="20" name="TextBox 20"/>
          <p:cNvSpPr txBox="1"/>
          <p:nvPr/>
        </p:nvSpPr>
        <p:spPr>
          <a:xfrm>
            <a:off x="602223" y="1504336"/>
            <a:ext cx="9117150" cy="282129"/>
          </a:xfrm>
          <a:prstGeom prst="rect">
            <a:avLst/>
          </a:prstGeom>
        </p:spPr>
        <p:txBody>
          <a:bodyPr lIns="0" tIns="0" rIns="0" bIns="0" rtlCol="0" anchor="t">
            <a:spAutoFit/>
          </a:bodyPr>
          <a:lstStyle/>
          <a:p>
            <a:pPr>
              <a:lnSpc>
                <a:spcPts val="2239"/>
              </a:lnSpc>
            </a:pPr>
            <a:r>
              <a:rPr lang="en-US" sz="1600" dirty="0" err="1">
                <a:latin typeface="Noto Sans" panose="020B0502040504020204" pitchFamily="34" charset="0"/>
                <a:ea typeface="Noto Sans" panose="020B0502040504020204" pitchFamily="34" charset="0"/>
                <a:cs typeface="Noto Sans" panose="020B0502040504020204" pitchFamily="34" charset="0"/>
              </a:rPr>
              <a:t>Bệnh</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lao</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gây</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ra</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bởi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trực</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khuẩn</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lao</a:t>
            </a:r>
            <a:r>
              <a:rPr lang="en-US" sz="1600" dirty="0">
                <a:latin typeface="Noto Sans" panose="020B0502040504020204" pitchFamily="34" charset="0"/>
                <a:ea typeface="Noto Sans" panose="020B0502040504020204" pitchFamily="34" charset="0"/>
                <a:cs typeface="Noto Sans" panose="020B0502040504020204" pitchFamily="34" charset="0"/>
              </a:rPr>
              <a:t>.</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1"/>
          <p:cNvSpPr txBox="1"/>
          <p:nvPr/>
        </p:nvSpPr>
        <p:spPr>
          <a:xfrm>
            <a:off x="1324677" y="2669666"/>
            <a:ext cx="2520144" cy="282129"/>
          </a:xfrm>
          <a:prstGeom prst="rect">
            <a:avLst/>
          </a:prstGeom>
        </p:spPr>
        <p:txBody>
          <a:bodyPr wrap="square"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mồ</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ban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đêm</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TextBox 22"/>
          <p:cNvSpPr txBox="1"/>
          <p:nvPr/>
        </p:nvSpPr>
        <p:spPr>
          <a:xfrm>
            <a:off x="1329334" y="4198231"/>
            <a:ext cx="2950566" cy="564257"/>
          </a:xfrm>
          <a:prstGeom prst="rect">
            <a:avLst/>
          </a:prstGeom>
        </p:spPr>
        <p:txBody>
          <a:bodyPr wrap="square"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sẽ</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triển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tăng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4" name="TextBox 24"/>
          <p:cNvSpPr txBox="1"/>
          <p:nvPr/>
        </p:nvSpPr>
        <p:spPr>
          <a:xfrm>
            <a:off x="6697266" y="3824943"/>
            <a:ext cx="3712693" cy="846386"/>
          </a:xfrm>
          <a:prstGeom prst="rect">
            <a:avLst/>
          </a:prstGeom>
        </p:spPr>
        <p:txBody>
          <a:bodyPr lIns="0" tIns="0" rIns="0" bIns="0" rtlCol="0" anchor="t">
            <a:spAutoFit/>
          </a:bodyPr>
          <a:lstStyle/>
          <a:p>
            <a:pPr>
              <a:lnSpc>
                <a:spcPts val="2239"/>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Lao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xương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khớp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285750" indent="-285750">
              <a:lnSpc>
                <a:spcPts val="2239"/>
              </a:lnSpc>
              <a:buFont typeface="Arial" panose="020B0604020202020204" pitchFamily="34" charset="0"/>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gối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khớp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sưng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285750" indent="-285750">
              <a:lnSpc>
                <a:spcPts val="2239"/>
              </a:lnSpc>
              <a:buFont typeface="Arial" panose="020B0604020202020204" pitchFamily="34" charset="0"/>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Ảnh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hưởng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cột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thận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6" name="TextBox 26"/>
          <p:cNvSpPr txBox="1"/>
          <p:nvPr/>
        </p:nvSpPr>
        <p:spPr>
          <a:xfrm>
            <a:off x="602223" y="218155"/>
            <a:ext cx="2563937" cy="538737"/>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Lao</a:t>
            </a:r>
          </a:p>
        </p:txBody>
      </p:sp>
      <p:sp>
        <p:nvSpPr>
          <p:cNvPr id="30" name="TextBox 30"/>
          <p:cNvSpPr txBox="1"/>
          <p:nvPr/>
        </p:nvSpPr>
        <p:spPr>
          <a:xfrm>
            <a:off x="6697266" y="2439355"/>
            <a:ext cx="3678634" cy="846386"/>
          </a:xfrm>
          <a:prstGeom prst="rect">
            <a:avLst/>
          </a:prstGeom>
        </p:spPr>
        <p:txBody>
          <a:bodyPr wrap="square" lIns="0" tIns="0" rIns="0" bIns="0" rtlCol="0" anchor="t">
            <a:spAutoFit/>
          </a:bodyPr>
          <a:lstStyle/>
          <a:p>
            <a:pPr>
              <a:lnSpc>
                <a:spcPts val="2239"/>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Lao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triệu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285750" indent="-285750">
              <a:lnSpc>
                <a:spcPts val="2239"/>
              </a:lnSpc>
              <a:buFont typeface="Arial" panose="020B0604020202020204" pitchFamily="34" charset="0"/>
              <a:buChar char="•"/>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3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285750" indent="-285750">
              <a:lnSpc>
                <a:spcPts val="2239"/>
              </a:lnSpc>
              <a:buFont typeface="Arial" panose="020B0604020202020204" pitchFamily="34" charset="0"/>
              <a:buChar char="•"/>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31" name="TextBox 6"/>
          <p:cNvSpPr txBox="1"/>
          <p:nvPr/>
        </p:nvSpPr>
        <p:spPr>
          <a:xfrm>
            <a:off x="532076" y="1082981"/>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2" name="TextBox 7"/>
          <p:cNvSpPr txBox="1"/>
          <p:nvPr/>
        </p:nvSpPr>
        <p:spPr>
          <a:xfrm>
            <a:off x="532076" y="2046424"/>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3" name="TextBox 32"/>
          <p:cNvSpPr txBox="1"/>
          <p:nvPr/>
        </p:nvSpPr>
        <p:spPr>
          <a:xfrm>
            <a:off x="529861" y="5988050"/>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21"/>
          <p:cNvSpPr txBox="1"/>
          <p:nvPr/>
        </p:nvSpPr>
        <p:spPr>
          <a:xfrm>
            <a:off x="1324677" y="3524198"/>
            <a:ext cx="2520144" cy="282129"/>
          </a:xfrm>
          <a:prstGeom prst="rect">
            <a:avLst/>
          </a:prstGeom>
        </p:spPr>
        <p:txBody>
          <a:bodyPr wrap="square"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mỏi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7" name="TextBox 14"/>
          <p:cNvSpPr txBox="1"/>
          <p:nvPr/>
        </p:nvSpPr>
        <p:spPr>
          <a:xfrm>
            <a:off x="602223" y="6466436"/>
            <a:ext cx="9688455" cy="564257"/>
          </a:xfrm>
          <a:prstGeom prst="rect">
            <a:avLst/>
          </a:prstGeom>
        </p:spPr>
        <p:txBody>
          <a:bodyPr wrap="square"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nếu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sẽ</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HIV/AIDS. </a:t>
            </a:r>
          </a:p>
        </p:txBody>
      </p:sp>
      <p:grpSp>
        <p:nvGrpSpPr>
          <p:cNvPr id="38" name="Group 37"/>
          <p:cNvGrpSpPr/>
          <p:nvPr/>
        </p:nvGrpSpPr>
        <p:grpSpPr>
          <a:xfrm>
            <a:off x="540384" y="5080493"/>
            <a:ext cx="562347" cy="678957"/>
            <a:chOff x="5003727" y="4417082"/>
            <a:chExt cx="514059" cy="652656"/>
          </a:xfrm>
        </p:grpSpPr>
        <p:grpSp>
          <p:nvGrpSpPr>
            <p:cNvPr id="39" name="Group 9"/>
            <p:cNvGrpSpPr/>
            <p:nvPr/>
          </p:nvGrpSpPr>
          <p:grpSpPr>
            <a:xfrm>
              <a:off x="5003727" y="4417082"/>
              <a:ext cx="514059" cy="652656"/>
              <a:chOff x="0" y="0"/>
              <a:chExt cx="897898" cy="971553"/>
            </a:xfrm>
          </p:grpSpPr>
          <p:sp>
            <p:nvSpPr>
              <p:cNvPr id="41"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40"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062268" y="4500379"/>
              <a:ext cx="396975" cy="504240"/>
            </a:xfrm>
            <a:prstGeom prst="rect">
              <a:avLst/>
            </a:prstGeom>
          </p:spPr>
        </p:pic>
      </p:grpSp>
      <p:sp>
        <p:nvSpPr>
          <p:cNvPr id="42" name="TextBox 22"/>
          <p:cNvSpPr txBox="1"/>
          <p:nvPr/>
        </p:nvSpPr>
        <p:spPr>
          <a:xfrm>
            <a:off x="1361628" y="5300177"/>
            <a:ext cx="8856688" cy="264560"/>
          </a:xfrm>
          <a:prstGeom prst="rect">
            <a:avLst/>
          </a:prstGeom>
        </p:spPr>
        <p:txBody>
          <a:bodyPr wrap="square"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4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12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08596" flipH="1" flipV="1">
            <a:off x="1110812" y="1582946"/>
            <a:ext cx="8470376" cy="5781032"/>
          </a:xfrm>
          <a:prstGeom prst="rect">
            <a:avLst/>
          </a:prstGeom>
        </p:spPr>
      </p:pic>
      <p:grpSp>
        <p:nvGrpSpPr>
          <p:cNvPr id="3" name="Group 3"/>
          <p:cNvGrpSpPr/>
          <p:nvPr/>
        </p:nvGrpSpPr>
        <p:grpSpPr>
          <a:xfrm>
            <a:off x="-374019" y="-655220"/>
            <a:ext cx="11471699" cy="2606609"/>
            <a:chOff x="0" y="0"/>
            <a:chExt cx="5280320" cy="1199799"/>
          </a:xfrm>
        </p:grpSpPr>
        <p:sp>
          <p:nvSpPr>
            <p:cNvPr id="4" name="Freeform 4"/>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8829" y="2363440"/>
            <a:ext cx="4014342" cy="519656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1492" y="3188942"/>
            <a:ext cx="2175503" cy="2237022"/>
          </a:xfrm>
          <a:prstGeom prst="rect">
            <a:avLst/>
          </a:prstGeom>
        </p:spPr>
      </p:pic>
      <p:sp>
        <p:nvSpPr>
          <p:cNvPr id="7" name="TextBox 7"/>
          <p:cNvSpPr txBox="1"/>
          <p:nvPr/>
        </p:nvSpPr>
        <p:spPr>
          <a:xfrm>
            <a:off x="756000" y="251883"/>
            <a:ext cx="9180000" cy="2573140"/>
          </a:xfrm>
          <a:prstGeom prst="rect">
            <a:avLst/>
          </a:prstGeom>
        </p:spPr>
        <p:txBody>
          <a:bodyPr lIns="0" tIns="0" rIns="0" bIns="0" rtlCol="0" anchor="t">
            <a:spAutoFit/>
          </a:bodyPr>
          <a:lstStyle/>
          <a:p>
            <a:pPr algn="ctr">
              <a:lnSpc>
                <a:spcPts val="10605"/>
              </a:lnSpc>
            </a:pP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rPr>
              <a:t>Miễn</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rPr>
              <a:t>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rPr>
              <a:t>dịch</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rPr>
              <a:t> ở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rPr>
              <a:t>người</a:t>
            </a:r>
            <a:endPar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8" tooltip="https://www.cdc.gov/vaccines/vac-gen/imz-basics.htm"/>
            </a:endParaRPr>
          </a:p>
          <a:p>
            <a:pPr algn="ctr">
              <a:lnSpc>
                <a:spcPts val="10605"/>
              </a:lnSpc>
            </a:pPr>
            <a:endParaRPr lang="en-US" sz="7575" dirty="0">
              <a:solidFill>
                <a:srgbClr val="FFFFFF"/>
              </a:solidFill>
              <a:latin typeface="Barlow Bold"/>
              <a:hlinkClick r:id="rId8" tooltip="https://www.cdc.gov/vaccines/vac-gen/imz-basics.ht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5812833"/>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6554725"/>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6183250"/>
            <a:ext cx="9464107" cy="0"/>
          </a:xfrm>
          <a:prstGeom prst="line">
            <a:avLst/>
          </a:prstGeom>
          <a:ln w="9525" cap="flat">
            <a:solidFill>
              <a:srgbClr val="03989E"/>
            </a:solidFill>
            <a:prstDash val="sysDot"/>
            <a:headEnd type="none" w="sm" len="sm"/>
            <a:tailEnd type="none" w="sm" len="sm"/>
          </a:ln>
        </p:spPr>
      </p:sp>
      <p:sp>
        <p:nvSpPr>
          <p:cNvPr id="6" name="AutoShape 6"/>
          <p:cNvSpPr/>
          <p:nvPr/>
        </p:nvSpPr>
        <p:spPr>
          <a:xfrm>
            <a:off x="602223" y="6925143"/>
            <a:ext cx="9464107" cy="0"/>
          </a:xfrm>
          <a:prstGeom prst="line">
            <a:avLst/>
          </a:prstGeom>
          <a:ln w="9525" cap="flat">
            <a:solidFill>
              <a:srgbClr val="03989E"/>
            </a:solidFill>
            <a:prstDash val="sysDot"/>
            <a:headEnd type="none" w="sm" len="sm"/>
            <a:tailEnd type="none" w="sm" len="sm"/>
          </a:ln>
        </p:spPr>
      </p:sp>
      <p:sp>
        <p:nvSpPr>
          <p:cNvPr id="10" name="TextBox 10"/>
          <p:cNvSpPr txBox="1"/>
          <p:nvPr/>
        </p:nvSpPr>
        <p:spPr>
          <a:xfrm>
            <a:off x="451480" y="1387422"/>
            <a:ext cx="9614850" cy="1410643"/>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này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sản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phẩm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tươi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thì</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khả</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bắt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một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tuần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vẫn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1" name="TextBox 11"/>
          <p:cNvSpPr txBox="1"/>
          <p:nvPr/>
        </p:nvSpPr>
        <p:spPr>
          <a:xfrm>
            <a:off x="451480" y="3213465"/>
            <a:ext cx="9614850" cy="846386"/>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xét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nghiệm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da.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Đảm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bảo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chế</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kiểm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khỏe</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định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5" name="TextBox 26"/>
          <p:cNvSpPr txBox="1"/>
          <p:nvPr/>
        </p:nvSpPr>
        <p:spPr>
          <a:xfrm>
            <a:off x="602223" y="218155"/>
            <a:ext cx="2563937" cy="538737"/>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Lao</a:t>
            </a:r>
          </a:p>
        </p:txBody>
      </p:sp>
      <p:sp>
        <p:nvSpPr>
          <p:cNvPr id="16" name="TextBox 3"/>
          <p:cNvSpPr txBox="1"/>
          <p:nvPr/>
        </p:nvSpPr>
        <p:spPr>
          <a:xfrm>
            <a:off x="611004" y="2878156"/>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4"/>
          <p:cNvSpPr txBox="1"/>
          <p:nvPr/>
        </p:nvSpPr>
        <p:spPr>
          <a:xfrm>
            <a:off x="611004" y="4136331"/>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8" name="TextBox 7"/>
          <p:cNvSpPr txBox="1"/>
          <p:nvPr/>
        </p:nvSpPr>
        <p:spPr>
          <a:xfrm>
            <a:off x="611004" y="100057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AutoShape 3"/>
          <p:cNvSpPr/>
          <p:nvPr/>
        </p:nvSpPr>
        <p:spPr>
          <a:xfrm>
            <a:off x="602222" y="5454650"/>
            <a:ext cx="9464107" cy="0"/>
          </a:xfrm>
          <a:prstGeom prst="line">
            <a:avLst/>
          </a:prstGeom>
          <a:ln w="9525" cap="flat">
            <a:solidFill>
              <a:srgbClr val="03989E"/>
            </a:solidFill>
            <a:prstDash val="sysDot"/>
            <a:headEnd type="none" w="sm" len="sm"/>
            <a:tailEnd type="none" w="sm" len="sm"/>
          </a:ln>
        </p:spPr>
      </p:sp>
      <p:sp>
        <p:nvSpPr>
          <p:cNvPr id="20" name="AutoShape 3"/>
          <p:cNvSpPr/>
          <p:nvPr/>
        </p:nvSpPr>
        <p:spPr>
          <a:xfrm>
            <a:off x="611004" y="5149850"/>
            <a:ext cx="9464107" cy="0"/>
          </a:xfrm>
          <a:prstGeom prst="line">
            <a:avLst/>
          </a:prstGeom>
          <a:ln w="9525" cap="flat">
            <a:solidFill>
              <a:srgbClr val="03989E"/>
            </a:solidFill>
            <a:prstDash val="sysDot"/>
            <a:headEnd type="none" w="sm" len="sm"/>
            <a:tailEnd type="none" w="sm" len="sm"/>
          </a:ln>
        </p:spPr>
      </p:sp>
      <p:sp>
        <p:nvSpPr>
          <p:cNvPr id="21" name="AutoShape 3"/>
          <p:cNvSpPr/>
          <p:nvPr/>
        </p:nvSpPr>
        <p:spPr>
          <a:xfrm>
            <a:off x="602221" y="4768850"/>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5086" y="2706457"/>
            <a:ext cx="5369580" cy="3886233"/>
          </a:xfrm>
          <a:prstGeom prst="rect">
            <a:avLst/>
          </a:prstGeom>
        </p:spPr>
      </p:pic>
      <p:sp>
        <p:nvSpPr>
          <p:cNvPr id="5" name="TextBox 5"/>
          <p:cNvSpPr txBox="1"/>
          <p:nvPr/>
        </p:nvSpPr>
        <p:spPr>
          <a:xfrm>
            <a:off x="756000" y="251883"/>
            <a:ext cx="9180000" cy="1238031"/>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Viêm</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gan</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2223" y="2648131"/>
            <a:ext cx="701958" cy="543140"/>
          </a:xfrm>
          <a:prstGeom prst="rect">
            <a:avLst/>
          </a:prstGeom>
        </p:spPr>
      </p:pic>
      <p:grpSp>
        <p:nvGrpSpPr>
          <p:cNvPr id="26" name="Group 25"/>
          <p:cNvGrpSpPr/>
          <p:nvPr/>
        </p:nvGrpSpPr>
        <p:grpSpPr>
          <a:xfrm>
            <a:off x="5147346" y="2648131"/>
            <a:ext cx="703507" cy="762107"/>
            <a:chOff x="519097" y="4791993"/>
            <a:chExt cx="813190" cy="832104"/>
          </a:xfrm>
        </p:grpSpPr>
        <p:grpSp>
          <p:nvGrpSpPr>
            <p:cNvPr id="3" name="Group 3"/>
            <p:cNvGrpSpPr/>
            <p:nvPr/>
          </p:nvGrpSpPr>
          <p:grpSpPr>
            <a:xfrm>
              <a:off x="519097" y="4791993"/>
              <a:ext cx="813190" cy="832104"/>
              <a:chOff x="0" y="0"/>
              <a:chExt cx="897898" cy="971553"/>
            </a:xfrm>
          </p:grpSpPr>
          <p:sp>
            <p:nvSpPr>
              <p:cNvPr id="4" name="Freeform 4"/>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B5D3EF"/>
              </a:solidFill>
            </p:spPr>
          </p:sp>
        </p:grpSp>
        <p:pic>
          <p:nvPicPr>
            <p:cNvPr id="6" name="Picture 6"/>
            <p:cNvPicPr>
              <a:picLocks noChangeAspect="1"/>
            </p:cNvPicPr>
            <p:nvPr/>
          </p:nvPicPr>
          <p:blipFill>
            <a:blip r:embed="rId4"/>
            <a:srcRect/>
            <a:stretch>
              <a:fillRect/>
            </a:stretch>
          </p:blipFill>
          <p:spPr>
            <a:xfrm>
              <a:off x="740405" y="4967144"/>
              <a:ext cx="498425" cy="565920"/>
            </a:xfrm>
            <a:prstGeom prst="rect">
              <a:avLst/>
            </a:prstGeom>
          </p:spPr>
        </p:pic>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2223" y="3566041"/>
            <a:ext cx="701958" cy="508043"/>
          </a:xfrm>
          <a:prstGeom prst="rect">
            <a:avLst/>
          </a:prstGeom>
        </p:spPr>
      </p:pic>
      <p:grpSp>
        <p:nvGrpSpPr>
          <p:cNvPr id="8" name="Group 8"/>
          <p:cNvGrpSpPr/>
          <p:nvPr/>
        </p:nvGrpSpPr>
        <p:grpSpPr>
          <a:xfrm>
            <a:off x="5151746" y="4199203"/>
            <a:ext cx="668264" cy="862705"/>
            <a:chOff x="0" y="0"/>
            <a:chExt cx="1929673" cy="2087966"/>
          </a:xfrm>
        </p:grpSpPr>
        <p:grpSp>
          <p:nvGrpSpPr>
            <p:cNvPr id="9" name="Group 9"/>
            <p:cNvGrpSpPr/>
            <p:nvPr/>
          </p:nvGrpSpPr>
          <p:grpSpPr>
            <a:xfrm>
              <a:off x="0" y="0"/>
              <a:ext cx="1929673" cy="2087966"/>
              <a:chOff x="0" y="0"/>
              <a:chExt cx="897898" cy="971553"/>
            </a:xfrm>
          </p:grpSpPr>
          <p:sp>
            <p:nvSpPr>
              <p:cNvPr id="10"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9659" y="275282"/>
              <a:ext cx="1210355" cy="1537403"/>
            </a:xfrm>
            <a:prstGeom prst="rect">
              <a:avLst/>
            </a:prstGeom>
          </p:spPr>
        </p:pic>
      </p:gr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02223" y="4277597"/>
            <a:ext cx="701958" cy="784311"/>
          </a:xfrm>
          <a:prstGeom prst="rect">
            <a:avLst/>
          </a:prstGeom>
        </p:spPr>
      </p:pic>
      <p:sp>
        <p:nvSpPr>
          <p:cNvPr id="15" name="TextBox 15"/>
          <p:cNvSpPr txBox="1"/>
          <p:nvPr/>
        </p:nvSpPr>
        <p:spPr>
          <a:xfrm>
            <a:off x="602223" y="1504336"/>
            <a:ext cx="9117150" cy="320601"/>
          </a:xfrm>
          <a:prstGeom prst="rect">
            <a:avLst/>
          </a:prstGeom>
        </p:spPr>
        <p:txBody>
          <a:bodyPr lIns="0" tIns="0" rIns="0" bIns="0" rtlCol="0" anchor="t">
            <a:spAutoFit/>
          </a:bodyPr>
          <a:lstStyle/>
          <a:p>
            <a:pPr>
              <a:lnSpc>
                <a:spcPts val="251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bởi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tuýp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 </a:t>
            </a:r>
          </a:p>
        </p:txBody>
      </p:sp>
      <p:sp>
        <p:nvSpPr>
          <p:cNvPr id="16" name="TextBox 16"/>
          <p:cNvSpPr txBox="1"/>
          <p:nvPr/>
        </p:nvSpPr>
        <p:spPr>
          <a:xfrm>
            <a:off x="1534863" y="2809409"/>
            <a:ext cx="1038265" cy="320601"/>
          </a:xfrm>
          <a:prstGeom prst="rect">
            <a:avLst/>
          </a:prstGeom>
        </p:spPr>
        <p:txBody>
          <a:bodyPr lIns="0" tIns="0" rIns="0" bIns="0" rtlCol="0" anchor="t">
            <a:spAutoFit/>
          </a:bodyPr>
          <a:lstStyle/>
          <a:p>
            <a:pPr>
              <a:lnSpc>
                <a:spcPts val="2520"/>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mỏi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17"/>
          <p:cNvSpPr txBox="1"/>
          <p:nvPr/>
        </p:nvSpPr>
        <p:spPr>
          <a:xfrm>
            <a:off x="1581144" y="4499576"/>
            <a:ext cx="2207320" cy="320601"/>
          </a:xfrm>
          <a:prstGeom prst="rect">
            <a:avLst/>
          </a:prstGeom>
        </p:spPr>
        <p:txBody>
          <a:bodyPr lIns="0" tIns="0" rIns="0" bIns="0" rtlCol="0" anchor="t">
            <a:spAutoFit/>
          </a:bodyPr>
          <a:lstStyle/>
          <a:p>
            <a:pPr>
              <a:lnSpc>
                <a:spcPts val="2520"/>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bụng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ăn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TextBox 19"/>
          <p:cNvSpPr txBox="1"/>
          <p:nvPr/>
        </p:nvSpPr>
        <p:spPr>
          <a:xfrm>
            <a:off x="6416292" y="2919115"/>
            <a:ext cx="2892807" cy="320601"/>
          </a:xfrm>
          <a:prstGeom prst="rect">
            <a:avLst/>
          </a:prstGeom>
        </p:spPr>
        <p:txBody>
          <a:bodyPr wrap="square" lIns="0" tIns="0" rIns="0" bIns="0" rtlCol="0" anchor="t">
            <a:spAutoFit/>
          </a:bodyPr>
          <a:lstStyle/>
          <a:p>
            <a:pPr>
              <a:lnSpc>
                <a:spcPts val="2520"/>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tiểu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sậm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màu</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20"/>
          <p:cNvSpPr txBox="1"/>
          <p:nvPr/>
        </p:nvSpPr>
        <p:spPr>
          <a:xfrm>
            <a:off x="602223" y="218155"/>
            <a:ext cx="4896877"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gan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B</a:t>
            </a:r>
          </a:p>
        </p:txBody>
      </p:sp>
      <p:sp>
        <p:nvSpPr>
          <p:cNvPr id="21" name="TextBox 21"/>
          <p:cNvSpPr txBox="1"/>
          <p:nvPr/>
        </p:nvSpPr>
        <p:spPr>
          <a:xfrm>
            <a:off x="1581144" y="3706889"/>
            <a:ext cx="3307493" cy="320601"/>
          </a:xfrm>
          <a:prstGeom prst="rect">
            <a:avLst/>
          </a:prstGeom>
        </p:spPr>
        <p:txBody>
          <a:bodyPr wrap="square" lIns="0" tIns="0" rIns="0" bIns="0" rtlCol="0" anchor="t">
            <a:spAutoFit/>
          </a:bodyPr>
          <a:lstStyle/>
          <a:p>
            <a:pPr>
              <a:lnSpc>
                <a:spcPts val="2520"/>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2" name="TextBox 22"/>
          <p:cNvSpPr txBox="1"/>
          <p:nvPr/>
        </p:nvSpPr>
        <p:spPr>
          <a:xfrm>
            <a:off x="6416292" y="4327565"/>
            <a:ext cx="3899966" cy="641201"/>
          </a:xfrm>
          <a:prstGeom prst="rect">
            <a:avLst/>
          </a:prstGeom>
        </p:spPr>
        <p:txBody>
          <a:bodyPr lIns="0" tIns="0" rIns="0" bIns="0" rtlCol="0" anchor="t">
            <a:spAutoFit/>
          </a:bodyPr>
          <a:lstStyle/>
          <a:p>
            <a:pPr>
              <a:lnSpc>
                <a:spcPts val="2520"/>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bình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6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kéo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6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5" name="TextBox 13"/>
          <p:cNvSpPr txBox="1"/>
          <p:nvPr/>
        </p:nvSpPr>
        <p:spPr>
          <a:xfrm>
            <a:off x="541802" y="5899701"/>
            <a:ext cx="9676514" cy="1128514"/>
          </a:xfrm>
          <a:prstGeom prst="rect">
            <a:avLst/>
          </a:prstGeom>
        </p:spPr>
        <p:txBody>
          <a:bodyPr wrap="square" lIns="0" tIns="0" rIns="0" bIns="0" rtlCol="0" anchor="t">
            <a:spAutoFit/>
          </a:bodyPr>
          <a:lstStyle/>
          <a:p>
            <a:pPr marL="338057" lvl="1" indent="-169029">
              <a:lnSpc>
                <a:spcPts val="2192"/>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mãn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tính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38057" lvl="1" indent="-169029">
              <a:lnSpc>
                <a:spcPts val="2192"/>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38057" lvl="1" indent="-169029">
              <a:lnSpc>
                <a:spcPts val="2192"/>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sẽ</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trở</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mãn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tính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vì</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TextBox 6"/>
          <p:cNvSpPr txBox="1"/>
          <p:nvPr/>
        </p:nvSpPr>
        <p:spPr>
          <a:xfrm>
            <a:off x="580089" y="1147470"/>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7"/>
          <p:cNvSpPr txBox="1"/>
          <p:nvPr/>
        </p:nvSpPr>
        <p:spPr>
          <a:xfrm>
            <a:off x="580089" y="1959758"/>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9" name="TextBox 28"/>
          <p:cNvSpPr txBox="1"/>
          <p:nvPr/>
        </p:nvSpPr>
        <p:spPr>
          <a:xfrm>
            <a:off x="580089" y="5400049"/>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6477186"/>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6847603"/>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7225607"/>
            <a:ext cx="9464107" cy="0"/>
          </a:xfrm>
          <a:prstGeom prst="line">
            <a:avLst/>
          </a:prstGeom>
          <a:ln w="9525" cap="flat">
            <a:solidFill>
              <a:srgbClr val="03989E"/>
            </a:solidFill>
            <a:prstDash val="sysDot"/>
            <a:headEnd type="none" w="sm" len="sm"/>
            <a:tailEnd type="none" w="sm" len="sm"/>
          </a:ln>
        </p:spPr>
      </p:sp>
      <p:sp>
        <p:nvSpPr>
          <p:cNvPr id="9" name="TextBox 9"/>
          <p:cNvSpPr txBox="1"/>
          <p:nvPr/>
        </p:nvSpPr>
        <p:spPr>
          <a:xfrm>
            <a:off x="451481" y="1448661"/>
            <a:ext cx="9614850" cy="1128514"/>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toàn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chung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đâm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mẹ</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con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quá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trình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đứa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cắt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quan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tình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0" name="TextBox 10"/>
          <p:cNvSpPr txBox="1"/>
          <p:nvPr/>
        </p:nvSpPr>
        <p:spPr>
          <a:xfrm>
            <a:off x="455472" y="3175256"/>
            <a:ext cx="9614850" cy="846386"/>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Chẩn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đoán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xét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nghiệm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ngừa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B.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gan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B. </a:t>
            </a:r>
          </a:p>
        </p:txBody>
      </p:sp>
      <p:sp>
        <p:nvSpPr>
          <p:cNvPr id="14" name="TextBox 20"/>
          <p:cNvSpPr txBox="1"/>
          <p:nvPr/>
        </p:nvSpPr>
        <p:spPr>
          <a:xfrm>
            <a:off x="602223" y="218155"/>
            <a:ext cx="4896877"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gan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B</a:t>
            </a:r>
          </a:p>
        </p:txBody>
      </p:sp>
      <p:sp>
        <p:nvSpPr>
          <p:cNvPr id="15" name="TextBox 3"/>
          <p:cNvSpPr txBox="1"/>
          <p:nvPr/>
        </p:nvSpPr>
        <p:spPr>
          <a:xfrm>
            <a:off x="611004" y="2739651"/>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6" name="TextBox 4"/>
          <p:cNvSpPr txBox="1"/>
          <p:nvPr/>
        </p:nvSpPr>
        <p:spPr>
          <a:xfrm>
            <a:off x="611004" y="4136331"/>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7" name="TextBox 7"/>
          <p:cNvSpPr txBox="1"/>
          <p:nvPr/>
        </p:nvSpPr>
        <p:spPr>
          <a:xfrm>
            <a:off x="611004" y="100057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1" name="AutoShape 3"/>
          <p:cNvSpPr/>
          <p:nvPr/>
        </p:nvSpPr>
        <p:spPr>
          <a:xfrm>
            <a:off x="602223" y="6140450"/>
            <a:ext cx="9464107" cy="0"/>
          </a:xfrm>
          <a:prstGeom prst="line">
            <a:avLst/>
          </a:prstGeom>
          <a:ln w="9525" cap="flat">
            <a:solidFill>
              <a:srgbClr val="03989E"/>
            </a:solidFill>
            <a:prstDash val="sysDot"/>
            <a:headEnd type="none" w="sm" len="sm"/>
            <a:tailEnd type="none" w="sm" len="sm"/>
          </a:ln>
        </p:spPr>
      </p:sp>
      <p:sp>
        <p:nvSpPr>
          <p:cNvPr id="22" name="AutoShape 3"/>
          <p:cNvSpPr/>
          <p:nvPr/>
        </p:nvSpPr>
        <p:spPr>
          <a:xfrm>
            <a:off x="602223" y="5029386"/>
            <a:ext cx="9464107" cy="0"/>
          </a:xfrm>
          <a:prstGeom prst="line">
            <a:avLst/>
          </a:prstGeom>
          <a:ln w="9525" cap="flat">
            <a:solidFill>
              <a:srgbClr val="03989E"/>
            </a:solidFill>
            <a:prstDash val="sysDot"/>
            <a:headEnd type="none" w="sm" len="sm"/>
            <a:tailEnd type="none" w="sm" len="sm"/>
          </a:ln>
        </p:spPr>
      </p:sp>
      <p:sp>
        <p:nvSpPr>
          <p:cNvPr id="23" name="AutoShape 4"/>
          <p:cNvSpPr/>
          <p:nvPr/>
        </p:nvSpPr>
        <p:spPr>
          <a:xfrm>
            <a:off x="602223" y="5399803"/>
            <a:ext cx="9464107" cy="0"/>
          </a:xfrm>
          <a:prstGeom prst="line">
            <a:avLst/>
          </a:prstGeom>
          <a:ln w="9525" cap="flat">
            <a:solidFill>
              <a:srgbClr val="03989E"/>
            </a:solidFill>
            <a:prstDash val="sysDot"/>
            <a:headEnd type="none" w="sm" len="sm"/>
            <a:tailEnd type="none" w="sm" len="sm"/>
          </a:ln>
        </p:spPr>
      </p:sp>
      <p:sp>
        <p:nvSpPr>
          <p:cNvPr id="24" name="AutoShape 5"/>
          <p:cNvSpPr/>
          <p:nvPr/>
        </p:nvSpPr>
        <p:spPr>
          <a:xfrm>
            <a:off x="602223" y="5777807"/>
            <a:ext cx="9464107" cy="0"/>
          </a:xfrm>
          <a:prstGeom prst="line">
            <a:avLst/>
          </a:prstGeom>
          <a:ln w="9525" cap="flat">
            <a:solidFill>
              <a:srgbClr val="03989E"/>
            </a:solidFill>
            <a:prstDash val="sysDot"/>
            <a:headEnd type="none" w="sm" len="sm"/>
            <a:tailEnd type="none" w="sm" len="sm"/>
          </a:ln>
        </p:spPr>
      </p:sp>
      <p:sp>
        <p:nvSpPr>
          <p:cNvPr id="25" name="AutoShape 3"/>
          <p:cNvSpPr/>
          <p:nvPr/>
        </p:nvSpPr>
        <p:spPr>
          <a:xfrm>
            <a:off x="602223" y="4692650"/>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07554" y="2529174"/>
            <a:ext cx="5587987" cy="435164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24134" y="4800029"/>
            <a:ext cx="813444" cy="968385"/>
          </a:xfrm>
          <a:prstGeom prst="rect">
            <a:avLst/>
          </a:prstGeom>
        </p:spPr>
      </p:pic>
      <p:pic>
        <p:nvPicPr>
          <p:cNvPr id="6" name="Picture 6"/>
          <p:cNvPicPr>
            <a:picLocks noChangeAspect="1"/>
          </p:cNvPicPr>
          <p:nvPr/>
        </p:nvPicPr>
        <p:blipFill>
          <a:blip r:embed="rId6"/>
          <a:srcRect/>
          <a:stretch>
            <a:fillRect/>
          </a:stretch>
        </p:blipFill>
        <p:spPr>
          <a:xfrm>
            <a:off x="3974150" y="4800029"/>
            <a:ext cx="964485" cy="801728"/>
          </a:xfrm>
          <a:prstGeom prst="rect">
            <a:avLst/>
          </a:prstGeom>
        </p:spPr>
      </p:pic>
      <p:sp>
        <p:nvSpPr>
          <p:cNvPr id="7" name="TextBox 7"/>
          <p:cNvSpPr txBox="1"/>
          <p:nvPr/>
        </p:nvSpPr>
        <p:spPr>
          <a:xfrm>
            <a:off x="756000" y="251883"/>
            <a:ext cx="9180000" cy="1238031"/>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Ho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gà</a:t>
            </a:r>
            <a:endPar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7549" y="3953218"/>
            <a:ext cx="528844" cy="530835"/>
          </a:xfrm>
          <a:prstGeom prst="rect">
            <a:avLst/>
          </a:prstGeom>
        </p:spPr>
      </p:pic>
      <p:grpSp>
        <p:nvGrpSpPr>
          <p:cNvPr id="40" name="Group 39"/>
          <p:cNvGrpSpPr/>
          <p:nvPr/>
        </p:nvGrpSpPr>
        <p:grpSpPr>
          <a:xfrm>
            <a:off x="5730936" y="2464874"/>
            <a:ext cx="730871" cy="548484"/>
            <a:chOff x="8535883" y="3037051"/>
            <a:chExt cx="1287909" cy="1002959"/>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35883" y="3037051"/>
              <a:ext cx="1287909" cy="100295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37602">
              <a:off x="8930339" y="3528865"/>
              <a:ext cx="259151" cy="308513"/>
            </a:xfrm>
            <a:prstGeom prst="rect">
              <a:avLst/>
            </a:prstGeom>
          </p:spPr>
        </p:pic>
        <p:pic>
          <p:nvPicPr>
            <p:cNvPr id="12" name="Picture 12"/>
            <p:cNvPicPr>
              <a:picLocks noChangeAspect="1"/>
            </p:cNvPicPr>
            <p:nvPr/>
          </p:nvPicPr>
          <p:blipFill>
            <a:blip r:embed="rId8"/>
            <a:srcRect/>
            <a:stretch>
              <a:fillRect/>
            </a:stretch>
          </p:blipFill>
          <p:spPr>
            <a:xfrm>
              <a:off x="8893577" y="3538530"/>
              <a:ext cx="222293" cy="184781"/>
            </a:xfrm>
            <a:prstGeom prst="rect">
              <a:avLst/>
            </a:prstGeom>
          </p:spPr>
        </p:pic>
      </p:grpSp>
      <p:grpSp>
        <p:nvGrpSpPr>
          <p:cNvPr id="39" name="Group 38"/>
          <p:cNvGrpSpPr/>
          <p:nvPr/>
        </p:nvGrpSpPr>
        <p:grpSpPr>
          <a:xfrm>
            <a:off x="606718" y="4708126"/>
            <a:ext cx="490591" cy="530835"/>
            <a:chOff x="5373852" y="3007695"/>
            <a:chExt cx="1050712" cy="1136903"/>
          </a:xfrm>
        </p:grpSpPr>
        <p:grpSp>
          <p:nvGrpSpPr>
            <p:cNvPr id="4" name="Group 4"/>
            <p:cNvGrpSpPr/>
            <p:nvPr/>
          </p:nvGrpSpPr>
          <p:grpSpPr>
            <a:xfrm>
              <a:off x="5373852" y="3007695"/>
              <a:ext cx="1050712" cy="1136903"/>
              <a:chOff x="0" y="0"/>
              <a:chExt cx="897898" cy="971553"/>
            </a:xfrm>
          </p:grpSpPr>
          <p:sp>
            <p:nvSpPr>
              <p:cNvPr id="5" name="Freeform 5"/>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B5D3EF"/>
              </a:solidFill>
            </p:spPr>
          </p:sp>
        </p:gr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52605" y="3055503"/>
              <a:ext cx="893207" cy="1064926"/>
            </a:xfrm>
            <a:prstGeom prst="rect">
              <a:avLst/>
            </a:prstGeom>
          </p:spPr>
        </p:pic>
      </p:grpSp>
      <p:grpSp>
        <p:nvGrpSpPr>
          <p:cNvPr id="38" name="Group 37"/>
          <p:cNvGrpSpPr/>
          <p:nvPr/>
        </p:nvGrpSpPr>
        <p:grpSpPr>
          <a:xfrm>
            <a:off x="602223" y="2470207"/>
            <a:ext cx="528844" cy="537488"/>
            <a:chOff x="2081833" y="3007695"/>
            <a:chExt cx="1050712" cy="1136903"/>
          </a:xfrm>
        </p:grpSpPr>
        <p:grpSp>
          <p:nvGrpSpPr>
            <p:cNvPr id="6" name="Group 6"/>
            <p:cNvGrpSpPr/>
            <p:nvPr/>
          </p:nvGrpSpPr>
          <p:grpSpPr>
            <a:xfrm>
              <a:off x="2081833" y="3007695"/>
              <a:ext cx="1050712" cy="1136903"/>
              <a:chOff x="0" y="0"/>
              <a:chExt cx="897898" cy="971553"/>
            </a:xfrm>
          </p:grpSpPr>
          <p:sp>
            <p:nvSpPr>
              <p:cNvPr id="7" name="Freeform 7"/>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56554" y="3187080"/>
              <a:ext cx="701268" cy="887681"/>
            </a:xfrm>
            <a:prstGeom prst="rect">
              <a:avLst/>
            </a:prstGeom>
          </p:spPr>
        </p:pic>
      </p:grpSp>
      <p:grpSp>
        <p:nvGrpSpPr>
          <p:cNvPr id="37" name="Group 36"/>
          <p:cNvGrpSpPr/>
          <p:nvPr/>
        </p:nvGrpSpPr>
        <p:grpSpPr>
          <a:xfrm>
            <a:off x="602223" y="3180243"/>
            <a:ext cx="490591" cy="530835"/>
            <a:chOff x="3751669" y="3007695"/>
            <a:chExt cx="1050712" cy="1136903"/>
          </a:xfrm>
        </p:grpSpPr>
        <p:grpSp>
          <p:nvGrpSpPr>
            <p:cNvPr id="8" name="Group 8"/>
            <p:cNvGrpSpPr/>
            <p:nvPr/>
          </p:nvGrpSpPr>
          <p:grpSpPr>
            <a:xfrm>
              <a:off x="3751669" y="3007695"/>
              <a:ext cx="1050712" cy="1136903"/>
              <a:chOff x="0" y="0"/>
              <a:chExt cx="897898" cy="971553"/>
            </a:xfrm>
          </p:grpSpPr>
          <p:sp>
            <p:nvSpPr>
              <p:cNvPr id="9" name="Freeform 9"/>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7884" y="3359506"/>
              <a:ext cx="898283" cy="727609"/>
            </a:xfrm>
            <a:prstGeom prst="rect">
              <a:avLst/>
            </a:prstGeom>
          </p:spPr>
        </p:pic>
      </p:grpSp>
      <p:grpSp>
        <p:nvGrpSpPr>
          <p:cNvPr id="17" name="Group 17"/>
          <p:cNvGrpSpPr/>
          <p:nvPr/>
        </p:nvGrpSpPr>
        <p:grpSpPr>
          <a:xfrm>
            <a:off x="5730936" y="3949891"/>
            <a:ext cx="559051" cy="537488"/>
            <a:chOff x="0" y="0"/>
            <a:chExt cx="1410879" cy="1538436"/>
          </a:xfrm>
        </p:grpSpPr>
        <p:grpSp>
          <p:nvGrpSpPr>
            <p:cNvPr id="18" name="Group 18"/>
            <p:cNvGrpSpPr/>
            <p:nvPr/>
          </p:nvGrpSpPr>
          <p:grpSpPr>
            <a:xfrm>
              <a:off x="0" y="0"/>
              <a:ext cx="1410879" cy="1526614"/>
              <a:chOff x="0" y="0"/>
              <a:chExt cx="897898" cy="971553"/>
            </a:xfrm>
          </p:grpSpPr>
          <p:sp>
            <p:nvSpPr>
              <p:cNvPr id="19" name="Freeform 19"/>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27043"/>
            <a:stretch>
              <a:fillRect/>
            </a:stretch>
          </p:blipFill>
          <p:spPr>
            <a:xfrm>
              <a:off x="124676" y="133467"/>
              <a:ext cx="962884" cy="1404969"/>
            </a:xfrm>
            <a:prstGeom prst="rect">
              <a:avLst/>
            </a:prstGeom>
          </p:spPr>
        </p:pic>
      </p:grpSp>
      <p:sp>
        <p:nvSpPr>
          <p:cNvPr id="23" name="TextBox 23"/>
          <p:cNvSpPr txBox="1"/>
          <p:nvPr/>
        </p:nvSpPr>
        <p:spPr>
          <a:xfrm>
            <a:off x="577549" y="1610151"/>
            <a:ext cx="9117150" cy="282129"/>
          </a:xfrm>
          <a:prstGeom prst="rect">
            <a:avLst/>
          </a:prstGeom>
        </p:spPr>
        <p:txBody>
          <a:bodyPr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vi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Bordetella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Pertussis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hiểm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5" name="TextBox 25"/>
          <p:cNvSpPr txBox="1"/>
          <p:nvPr/>
        </p:nvSpPr>
        <p:spPr>
          <a:xfrm>
            <a:off x="1295396" y="2676661"/>
            <a:ext cx="1536492" cy="230832"/>
          </a:xfrm>
          <a:prstGeom prst="rect">
            <a:avLst/>
          </a:prstGeom>
        </p:spPr>
        <p:txBody>
          <a:bodyPr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Box 26"/>
          <p:cNvSpPr txBox="1"/>
          <p:nvPr/>
        </p:nvSpPr>
        <p:spPr>
          <a:xfrm>
            <a:off x="1310074" y="3295300"/>
            <a:ext cx="1613932" cy="230832"/>
          </a:xfrm>
          <a:prstGeom prst="rect">
            <a:avLst/>
          </a:prstGeom>
        </p:spPr>
        <p:txBody>
          <a:bodyPr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mắt</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7" name="TextBox 27"/>
          <p:cNvSpPr txBox="1"/>
          <p:nvPr/>
        </p:nvSpPr>
        <p:spPr>
          <a:xfrm>
            <a:off x="1310074" y="4898556"/>
            <a:ext cx="1210969" cy="230832"/>
          </a:xfrm>
          <a:prstGeom prst="rect">
            <a:avLst/>
          </a:prstGeom>
        </p:spPr>
        <p:txBody>
          <a:bodyPr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8" name="TextBox 28"/>
          <p:cNvSpPr txBox="1"/>
          <p:nvPr/>
        </p:nvSpPr>
        <p:spPr>
          <a:xfrm>
            <a:off x="602223" y="218155"/>
            <a:ext cx="5277877"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Ho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gà</a:t>
            </a:r>
            <a:endParaRPr lang="en-US" sz="3200" dirty="0">
              <a:solidFill>
                <a:srgbClr val="03989E"/>
              </a:solidFill>
              <a:latin typeface="Open Sans Bold"/>
            </a:endParaRPr>
          </a:p>
        </p:txBody>
      </p:sp>
      <p:sp>
        <p:nvSpPr>
          <p:cNvPr id="29" name="TextBox 29"/>
          <p:cNvSpPr txBox="1"/>
          <p:nvPr/>
        </p:nvSpPr>
        <p:spPr>
          <a:xfrm>
            <a:off x="1294471" y="4087897"/>
            <a:ext cx="1750482" cy="230832"/>
          </a:xfrm>
          <a:prstGeom prst="rect">
            <a:avLst/>
          </a:prstGeom>
        </p:spPr>
        <p:txBody>
          <a:bodyPr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0" name="TextBox 30"/>
          <p:cNvSpPr txBox="1"/>
          <p:nvPr/>
        </p:nvSpPr>
        <p:spPr>
          <a:xfrm>
            <a:off x="6636127" y="2665840"/>
            <a:ext cx="2724727" cy="230832"/>
          </a:xfrm>
          <a:prstGeom prst="rect">
            <a:avLst/>
          </a:prstGeom>
        </p:spPr>
        <p:txBody>
          <a:bodyPr wrap="square" lIns="0" tIns="0" rIns="0" bIns="0" rtlCol="0" anchor="t">
            <a:spAutoFit/>
          </a:bodyPr>
          <a:lstStyle/>
          <a:p>
            <a:pPr>
              <a:lnSpc>
                <a:spcPts val="1809"/>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pic>
        <p:nvPicPr>
          <p:cNvPr id="33" name="Picture 3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30936" y="3168935"/>
            <a:ext cx="500127" cy="542143"/>
          </a:xfrm>
          <a:prstGeom prst="rect">
            <a:avLst/>
          </a:prstGeom>
        </p:spPr>
      </p:pic>
      <p:sp>
        <p:nvSpPr>
          <p:cNvPr id="34" name="TextBox 6"/>
          <p:cNvSpPr txBox="1"/>
          <p:nvPr/>
        </p:nvSpPr>
        <p:spPr>
          <a:xfrm>
            <a:off x="580089" y="1147470"/>
            <a:ext cx="215003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5" name="TextBox 7"/>
          <p:cNvSpPr txBox="1"/>
          <p:nvPr/>
        </p:nvSpPr>
        <p:spPr>
          <a:xfrm>
            <a:off x="580089" y="1959758"/>
            <a:ext cx="200211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35"/>
          <p:cNvSpPr txBox="1"/>
          <p:nvPr/>
        </p:nvSpPr>
        <p:spPr>
          <a:xfrm>
            <a:off x="577549" y="5546103"/>
            <a:ext cx="2002110" cy="320601"/>
          </a:xfrm>
          <a:prstGeom prst="rect">
            <a:avLst/>
          </a:prstGeom>
        </p:spPr>
        <p:txBody>
          <a:bodyPr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41" name="TextBox 13"/>
          <p:cNvSpPr txBox="1"/>
          <p:nvPr/>
        </p:nvSpPr>
        <p:spPr>
          <a:xfrm>
            <a:off x="443477" y="5991906"/>
            <a:ext cx="9774839" cy="846386"/>
          </a:xfrm>
          <a:prstGeom prst="rect">
            <a:avLst/>
          </a:prstGeom>
        </p:spPr>
        <p:txBody>
          <a:bodyPr wrap="square" lIns="0" tIns="0" rIns="0" bIns="0" rtlCol="0" anchor="t">
            <a:spAutoFit/>
          </a:bodyPr>
          <a:lstStyle/>
          <a:p>
            <a:pPr marL="338057" lvl="1" indent="-169029">
              <a:lnSpc>
                <a:spcPts val="2192"/>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ăn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tai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mất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38057" lvl="1" indent="-169029">
              <a:lnSpc>
                <a:spcPts val="2192"/>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co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giảm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oxy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42" name="TextBox 30"/>
          <p:cNvSpPr txBox="1"/>
          <p:nvPr/>
        </p:nvSpPr>
        <p:spPr>
          <a:xfrm>
            <a:off x="6636127" y="3295299"/>
            <a:ext cx="2724727" cy="230832"/>
          </a:xfrm>
          <a:prstGeom prst="rect">
            <a:avLst/>
          </a:prstGeom>
        </p:spPr>
        <p:txBody>
          <a:bodyPr wrap="square"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ngầu</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3" name="TextBox 30"/>
          <p:cNvSpPr txBox="1"/>
          <p:nvPr/>
        </p:nvSpPr>
        <p:spPr>
          <a:xfrm>
            <a:off x="6636127" y="4087896"/>
            <a:ext cx="2724727" cy="461665"/>
          </a:xfrm>
          <a:prstGeom prst="rect">
            <a:avLst/>
          </a:prstGeom>
        </p:spPr>
        <p:txBody>
          <a:bodyPr wrap="square"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Nôn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sức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ho</a:t>
            </a:r>
          </a:p>
        </p:txBody>
      </p:sp>
      <p:grpSp>
        <p:nvGrpSpPr>
          <p:cNvPr id="44" name="Group 8"/>
          <p:cNvGrpSpPr/>
          <p:nvPr/>
        </p:nvGrpSpPr>
        <p:grpSpPr>
          <a:xfrm>
            <a:off x="5725939" y="4645263"/>
            <a:ext cx="564048" cy="582413"/>
            <a:chOff x="0" y="0"/>
            <a:chExt cx="1929673" cy="2087966"/>
          </a:xfrm>
        </p:grpSpPr>
        <p:grpSp>
          <p:nvGrpSpPr>
            <p:cNvPr id="45" name="Group 9"/>
            <p:cNvGrpSpPr/>
            <p:nvPr/>
          </p:nvGrpSpPr>
          <p:grpSpPr>
            <a:xfrm>
              <a:off x="0" y="0"/>
              <a:ext cx="1929673" cy="2087966"/>
              <a:chOff x="0" y="0"/>
              <a:chExt cx="897898" cy="971553"/>
            </a:xfrm>
          </p:grpSpPr>
          <p:sp>
            <p:nvSpPr>
              <p:cNvPr id="47"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46"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59659" y="275282"/>
              <a:ext cx="1210355" cy="1537403"/>
            </a:xfrm>
            <a:prstGeom prst="rect">
              <a:avLst/>
            </a:prstGeom>
          </p:spPr>
        </p:pic>
      </p:grpSp>
      <p:sp>
        <p:nvSpPr>
          <p:cNvPr id="48" name="TextBox 30"/>
          <p:cNvSpPr txBox="1"/>
          <p:nvPr/>
        </p:nvSpPr>
        <p:spPr>
          <a:xfrm>
            <a:off x="6636126" y="4828522"/>
            <a:ext cx="3206374" cy="692497"/>
          </a:xfrm>
          <a:prstGeom prst="rect">
            <a:avLst/>
          </a:prstGeom>
        </p:spPr>
        <p:txBody>
          <a:bodyPr wrap="square" lIns="0" tIns="0" rIns="0" bIns="0" rtlCol="0" anchor="t">
            <a:spAutoFit/>
          </a:bodyPr>
          <a:lstStyle/>
          <a:p>
            <a:pPr>
              <a:lnSpc>
                <a:spcPts val="180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đoạn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5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10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6200961"/>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6571378"/>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6949382"/>
            <a:ext cx="9464107" cy="0"/>
          </a:xfrm>
          <a:prstGeom prst="line">
            <a:avLst/>
          </a:prstGeom>
          <a:ln w="9525" cap="flat">
            <a:solidFill>
              <a:srgbClr val="03989E"/>
            </a:solidFill>
            <a:prstDash val="sysDot"/>
            <a:headEnd type="none" w="sm" len="sm"/>
            <a:tailEnd type="none" w="sm" len="sm"/>
          </a:ln>
        </p:spPr>
      </p:sp>
      <p:sp>
        <p:nvSpPr>
          <p:cNvPr id="9" name="TextBox 9"/>
          <p:cNvSpPr txBox="1"/>
          <p:nvPr/>
        </p:nvSpPr>
        <p:spPr>
          <a:xfrm>
            <a:off x="451479" y="1387422"/>
            <a:ext cx="9614850" cy="1128514"/>
          </a:xfrm>
          <a:prstGeom prst="rect">
            <a:avLst/>
          </a:prstGeom>
        </p:spPr>
        <p:txBody>
          <a:bodyPr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giọt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bọt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Hầu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hết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đều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em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nhiều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3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5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0" name="TextBox 10"/>
          <p:cNvSpPr txBox="1"/>
          <p:nvPr/>
        </p:nvSpPr>
        <p:spPr>
          <a:xfrm>
            <a:off x="451479" y="2946709"/>
            <a:ext cx="9614850" cy="1393074"/>
          </a:xfrm>
          <a:prstGeom prst="rect">
            <a:avLst/>
          </a:prstGeom>
        </p:spPr>
        <p:txBody>
          <a:bodyPr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xuyên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rửa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tay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che</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miệng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họng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đảm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thông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thoáng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sạch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sẽ</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ánh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ngờ</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đeo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khẩu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trang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4" name="TextBox 28"/>
          <p:cNvSpPr txBox="1"/>
          <p:nvPr/>
        </p:nvSpPr>
        <p:spPr>
          <a:xfrm>
            <a:off x="602223" y="218155"/>
            <a:ext cx="5277877"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Ho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gà</a:t>
            </a:r>
            <a:endParaRPr lang="en-US" sz="3200" dirty="0">
              <a:solidFill>
                <a:srgbClr val="03989E"/>
              </a:solidFill>
              <a:latin typeface="Open Sans Bold"/>
            </a:endParaRPr>
          </a:p>
        </p:txBody>
      </p:sp>
      <p:sp>
        <p:nvSpPr>
          <p:cNvPr id="15" name="TextBox 3"/>
          <p:cNvSpPr txBox="1"/>
          <p:nvPr/>
        </p:nvSpPr>
        <p:spPr>
          <a:xfrm>
            <a:off x="602222" y="2590013"/>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6" name="TextBox 4"/>
          <p:cNvSpPr txBox="1"/>
          <p:nvPr/>
        </p:nvSpPr>
        <p:spPr>
          <a:xfrm>
            <a:off x="602222" y="4484172"/>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7" name="TextBox 7"/>
          <p:cNvSpPr txBox="1"/>
          <p:nvPr/>
        </p:nvSpPr>
        <p:spPr>
          <a:xfrm>
            <a:off x="611004" y="100057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8" name="AutoShape 3"/>
          <p:cNvSpPr/>
          <p:nvPr/>
        </p:nvSpPr>
        <p:spPr>
          <a:xfrm>
            <a:off x="602222" y="5073650"/>
            <a:ext cx="9464107" cy="0"/>
          </a:xfrm>
          <a:prstGeom prst="line">
            <a:avLst/>
          </a:prstGeom>
          <a:ln w="9525" cap="flat">
            <a:solidFill>
              <a:srgbClr val="03989E"/>
            </a:solidFill>
            <a:prstDash val="sysDot"/>
            <a:headEnd type="none" w="sm" len="sm"/>
            <a:tailEnd type="none" w="sm" len="sm"/>
          </a:ln>
        </p:spPr>
      </p:sp>
      <p:sp>
        <p:nvSpPr>
          <p:cNvPr id="19" name="AutoShape 4"/>
          <p:cNvSpPr/>
          <p:nvPr/>
        </p:nvSpPr>
        <p:spPr>
          <a:xfrm>
            <a:off x="602222" y="5444067"/>
            <a:ext cx="9464107" cy="0"/>
          </a:xfrm>
          <a:prstGeom prst="line">
            <a:avLst/>
          </a:prstGeom>
          <a:ln w="9525" cap="flat">
            <a:solidFill>
              <a:srgbClr val="03989E"/>
            </a:solidFill>
            <a:prstDash val="sysDot"/>
            <a:headEnd type="none" w="sm" len="sm"/>
            <a:tailEnd type="none" w="sm" len="sm"/>
          </a:ln>
        </p:spPr>
      </p:sp>
      <p:sp>
        <p:nvSpPr>
          <p:cNvPr id="20" name="AutoShape 5"/>
          <p:cNvSpPr/>
          <p:nvPr/>
        </p:nvSpPr>
        <p:spPr>
          <a:xfrm>
            <a:off x="602222" y="5822071"/>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55455" y="2254272"/>
            <a:ext cx="3812750" cy="4927626"/>
          </a:xfrm>
          <a:prstGeom prst="rect">
            <a:avLst/>
          </a:prstGeom>
        </p:spPr>
      </p:pic>
      <p:sp>
        <p:nvSpPr>
          <p:cNvPr id="5" name="TextBox 5"/>
          <p:cNvSpPr txBox="1"/>
          <p:nvPr/>
        </p:nvSpPr>
        <p:spPr>
          <a:xfrm>
            <a:off x="756000" y="251883"/>
            <a:ext cx="9180000" cy="1258678"/>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Bại</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liệt</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Polio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7177" y="2844053"/>
            <a:ext cx="610990" cy="61329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87840" y="3792078"/>
            <a:ext cx="442969" cy="59062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9272" y="4552455"/>
            <a:ext cx="548895" cy="613290"/>
          </a:xfrm>
          <a:prstGeom prst="rect">
            <a:avLst/>
          </a:prstGeom>
        </p:spPr>
      </p:pic>
      <p:grpSp>
        <p:nvGrpSpPr>
          <p:cNvPr id="8" name="Group 8"/>
          <p:cNvGrpSpPr/>
          <p:nvPr/>
        </p:nvGrpSpPr>
        <p:grpSpPr>
          <a:xfrm>
            <a:off x="671452" y="3684209"/>
            <a:ext cx="562440" cy="613290"/>
            <a:chOff x="0" y="0"/>
            <a:chExt cx="1644865" cy="1793577"/>
          </a:xfrm>
        </p:grpSpPr>
        <p:grpSp>
          <p:nvGrpSpPr>
            <p:cNvPr id="9" name="Group 9"/>
            <p:cNvGrpSpPr/>
            <p:nvPr/>
          </p:nvGrpSpPr>
          <p:grpSpPr>
            <a:xfrm>
              <a:off x="0" y="0"/>
              <a:ext cx="1644865" cy="1779795"/>
              <a:chOff x="0" y="0"/>
              <a:chExt cx="897898" cy="971553"/>
            </a:xfrm>
          </p:grpSpPr>
          <p:sp>
            <p:nvSpPr>
              <p:cNvPr id="10"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27043"/>
            <a:stretch>
              <a:fillRect/>
            </a:stretch>
          </p:blipFill>
          <p:spPr>
            <a:xfrm>
              <a:off x="145353" y="155601"/>
              <a:ext cx="1122572" cy="1637976"/>
            </a:xfrm>
            <a:prstGeom prst="rect">
              <a:avLst/>
            </a:prstGeom>
          </p:spPr>
        </p:pic>
      </p:grpSp>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61709" y="2776352"/>
            <a:ext cx="495232" cy="613290"/>
          </a:xfrm>
          <a:prstGeom prst="rect">
            <a:avLst/>
          </a:prstGeom>
        </p:spPr>
      </p:pic>
      <p:sp>
        <p:nvSpPr>
          <p:cNvPr id="16" name="TextBox 16"/>
          <p:cNvSpPr txBox="1"/>
          <p:nvPr/>
        </p:nvSpPr>
        <p:spPr>
          <a:xfrm>
            <a:off x="671452" y="1490625"/>
            <a:ext cx="9117150" cy="264160"/>
          </a:xfrm>
          <a:prstGeom prst="rect">
            <a:avLst/>
          </a:prstGeom>
        </p:spPr>
        <p:txBody>
          <a:bodyPr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do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Polio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TextBox 17"/>
          <p:cNvSpPr txBox="1"/>
          <p:nvPr/>
        </p:nvSpPr>
        <p:spPr>
          <a:xfrm>
            <a:off x="1493741" y="3002025"/>
            <a:ext cx="2813446" cy="264560"/>
          </a:xfrm>
          <a:prstGeom prst="rect">
            <a:avLst/>
          </a:prstGeom>
        </p:spPr>
        <p:txBody>
          <a:bodyPr wrap="square"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8" name="TextBox 18"/>
          <p:cNvSpPr txBox="1"/>
          <p:nvPr/>
        </p:nvSpPr>
        <p:spPr>
          <a:xfrm>
            <a:off x="6413500" y="3018618"/>
            <a:ext cx="1817976" cy="264160"/>
          </a:xfrm>
          <a:prstGeom prst="rect">
            <a:avLst/>
          </a:prstGeom>
        </p:spPr>
        <p:txBody>
          <a:bodyPr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lỏng</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20"/>
          <p:cNvSpPr txBox="1"/>
          <p:nvPr/>
        </p:nvSpPr>
        <p:spPr>
          <a:xfrm>
            <a:off x="1493741" y="3869607"/>
            <a:ext cx="1432817" cy="282129"/>
          </a:xfrm>
          <a:prstGeom prst="rect">
            <a:avLst/>
          </a:prstGeom>
        </p:spPr>
        <p:txBody>
          <a:bodyPr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Nôn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ói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1" name="TextBox 21"/>
          <p:cNvSpPr txBox="1"/>
          <p:nvPr/>
        </p:nvSpPr>
        <p:spPr>
          <a:xfrm>
            <a:off x="602223" y="218155"/>
            <a:ext cx="3704964"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Bại</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liệt</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Polio</a:t>
            </a:r>
          </a:p>
        </p:txBody>
      </p:sp>
      <p:sp>
        <p:nvSpPr>
          <p:cNvPr id="22" name="TextBox 22"/>
          <p:cNvSpPr txBox="1"/>
          <p:nvPr/>
        </p:nvSpPr>
        <p:spPr>
          <a:xfrm>
            <a:off x="6413500" y="3851638"/>
            <a:ext cx="3804816" cy="264560"/>
          </a:xfrm>
          <a:prstGeom prst="rect">
            <a:avLst/>
          </a:prstGeom>
        </p:spPr>
        <p:txBody>
          <a:bodyPr wrap="square"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phần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chi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sắp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 name="TextBox 23"/>
          <p:cNvSpPr txBox="1"/>
          <p:nvPr/>
        </p:nvSpPr>
        <p:spPr>
          <a:xfrm>
            <a:off x="1523956" y="4643637"/>
            <a:ext cx="3289344" cy="564257"/>
          </a:xfrm>
          <a:prstGeom prst="rect">
            <a:avLst/>
          </a:prstGeom>
        </p:spPr>
        <p:txBody>
          <a:bodyPr wrap="square"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Xuất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mềm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đối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khoảng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7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4" name="TextBox 24"/>
          <p:cNvSpPr txBox="1"/>
          <p:nvPr/>
        </p:nvSpPr>
        <p:spPr>
          <a:xfrm>
            <a:off x="671599" y="2373916"/>
            <a:ext cx="9399498" cy="264160"/>
          </a:xfrm>
          <a:prstGeom prst="rect">
            <a:avLst/>
          </a:prstGeom>
        </p:spPr>
        <p:txBody>
          <a:bodyPr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em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Polio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biểu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một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biểu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6" name="TextBox 6"/>
          <p:cNvSpPr txBox="1"/>
          <p:nvPr/>
        </p:nvSpPr>
        <p:spPr>
          <a:xfrm>
            <a:off x="577549" y="1031748"/>
            <a:ext cx="215003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TextBox 7"/>
          <p:cNvSpPr txBox="1"/>
          <p:nvPr/>
        </p:nvSpPr>
        <p:spPr>
          <a:xfrm>
            <a:off x="577549" y="1933649"/>
            <a:ext cx="200211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27"/>
          <p:cNvSpPr txBox="1"/>
          <p:nvPr/>
        </p:nvSpPr>
        <p:spPr>
          <a:xfrm>
            <a:off x="602223" y="5412045"/>
            <a:ext cx="2002110" cy="320601"/>
          </a:xfrm>
          <a:prstGeom prst="rect">
            <a:avLst/>
          </a:prstGeom>
        </p:spPr>
        <p:txBody>
          <a:bodyPr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9" name="TextBox 14"/>
          <p:cNvSpPr txBox="1"/>
          <p:nvPr/>
        </p:nvSpPr>
        <p:spPr>
          <a:xfrm>
            <a:off x="577549" y="5879355"/>
            <a:ext cx="9157049" cy="846386"/>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Một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Nếu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lý</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thì</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di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do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hồi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phục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suốt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grpSp>
        <p:nvGrpSpPr>
          <p:cNvPr id="31" name="Group 8"/>
          <p:cNvGrpSpPr/>
          <p:nvPr/>
        </p:nvGrpSpPr>
        <p:grpSpPr>
          <a:xfrm>
            <a:off x="5627300" y="4643637"/>
            <a:ext cx="564048" cy="582413"/>
            <a:chOff x="0" y="0"/>
            <a:chExt cx="1929673" cy="2087966"/>
          </a:xfrm>
        </p:grpSpPr>
        <p:grpSp>
          <p:nvGrpSpPr>
            <p:cNvPr id="32" name="Group 9"/>
            <p:cNvGrpSpPr/>
            <p:nvPr/>
          </p:nvGrpSpPr>
          <p:grpSpPr>
            <a:xfrm>
              <a:off x="0" y="0"/>
              <a:ext cx="1929673" cy="2087966"/>
              <a:chOff x="0" y="0"/>
              <a:chExt cx="897898" cy="971553"/>
            </a:xfrm>
          </p:grpSpPr>
          <p:sp>
            <p:nvSpPr>
              <p:cNvPr id="34"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33"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9659" y="275282"/>
              <a:ext cx="1210355" cy="1537403"/>
            </a:xfrm>
            <a:prstGeom prst="rect">
              <a:avLst/>
            </a:prstGeom>
          </p:spPr>
        </p:pic>
      </p:grpSp>
      <p:sp>
        <p:nvSpPr>
          <p:cNvPr id="35" name="TextBox 22"/>
          <p:cNvSpPr txBox="1"/>
          <p:nvPr/>
        </p:nvSpPr>
        <p:spPr>
          <a:xfrm>
            <a:off x="6421846" y="4720424"/>
            <a:ext cx="3804816" cy="282129"/>
          </a:xfrm>
          <a:prstGeom prst="rect">
            <a:avLst/>
          </a:prstGeom>
        </p:spPr>
        <p:txBody>
          <a:bodyPr wrap="square"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ủ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6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20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5800911"/>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6171328"/>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6549332"/>
            <a:ext cx="9464107" cy="0"/>
          </a:xfrm>
          <a:prstGeom prst="line">
            <a:avLst/>
          </a:prstGeom>
          <a:ln w="9525" cap="flat">
            <a:solidFill>
              <a:srgbClr val="03989E"/>
            </a:solidFill>
            <a:prstDash val="sysDot"/>
            <a:headEnd type="none" w="sm" len="sm"/>
            <a:tailEnd type="none" w="sm" len="sm"/>
          </a:ln>
        </p:spPr>
      </p:sp>
      <p:sp>
        <p:nvSpPr>
          <p:cNvPr id="6" name="AutoShape 6"/>
          <p:cNvSpPr/>
          <p:nvPr/>
        </p:nvSpPr>
        <p:spPr>
          <a:xfrm>
            <a:off x="606993" y="6902993"/>
            <a:ext cx="9464107" cy="0"/>
          </a:xfrm>
          <a:prstGeom prst="line">
            <a:avLst/>
          </a:prstGeom>
          <a:ln w="9525" cap="flat">
            <a:solidFill>
              <a:srgbClr val="03989E"/>
            </a:solidFill>
            <a:prstDash val="sysDot"/>
            <a:headEnd type="none" w="sm" len="sm"/>
            <a:tailEnd type="none" w="sm" len="sm"/>
          </a:ln>
        </p:spPr>
      </p:sp>
      <p:sp>
        <p:nvSpPr>
          <p:cNvPr id="10" name="TextBox 10"/>
          <p:cNvSpPr txBox="1"/>
          <p:nvPr/>
        </p:nvSpPr>
        <p:spPr>
          <a:xfrm>
            <a:off x="419531" y="1383227"/>
            <a:ext cx="9798785" cy="1410643"/>
          </a:xfrm>
          <a:prstGeom prst="rect">
            <a:avLst/>
          </a:prstGeom>
        </p:spPr>
        <p:txBody>
          <a:bodyPr wrap="square" lIns="0" tIns="0" rIns="0" bIns="0" rtlCol="0" anchor="t">
            <a:spAutoFit/>
          </a:bodyPr>
          <a:lstStyle/>
          <a:p>
            <a:pPr marL="345439" lvl="1" indent="-172720">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Polio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hóa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phẩm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mầm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dễ</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hầu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em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mầm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sẽ</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khả</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thải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10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10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khởi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nguồn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1" name="TextBox 11"/>
          <p:cNvSpPr txBox="1"/>
          <p:nvPr/>
        </p:nvSpPr>
        <p:spPr>
          <a:xfrm>
            <a:off x="419531" y="3415768"/>
            <a:ext cx="9614850" cy="264160"/>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5" name="TextBox 21"/>
          <p:cNvSpPr txBox="1"/>
          <p:nvPr/>
        </p:nvSpPr>
        <p:spPr>
          <a:xfrm>
            <a:off x="602223" y="218155"/>
            <a:ext cx="3704964" cy="577081"/>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Bại</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liệt</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Polio</a:t>
            </a:r>
          </a:p>
        </p:txBody>
      </p:sp>
      <p:sp>
        <p:nvSpPr>
          <p:cNvPr id="16" name="TextBox 3"/>
          <p:cNvSpPr txBox="1"/>
          <p:nvPr/>
        </p:nvSpPr>
        <p:spPr>
          <a:xfrm>
            <a:off x="602223" y="2982276"/>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4"/>
          <p:cNvSpPr txBox="1"/>
          <p:nvPr/>
        </p:nvSpPr>
        <p:spPr>
          <a:xfrm>
            <a:off x="602223" y="3880167"/>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8" name="TextBox 7"/>
          <p:cNvSpPr txBox="1"/>
          <p:nvPr/>
        </p:nvSpPr>
        <p:spPr>
          <a:xfrm>
            <a:off x="602223" y="984227"/>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AutoShape 3"/>
          <p:cNvSpPr/>
          <p:nvPr/>
        </p:nvSpPr>
        <p:spPr>
          <a:xfrm>
            <a:off x="602223" y="4387850"/>
            <a:ext cx="9464107" cy="0"/>
          </a:xfrm>
          <a:prstGeom prst="line">
            <a:avLst/>
          </a:prstGeom>
          <a:ln w="9525" cap="flat">
            <a:solidFill>
              <a:srgbClr val="03989E"/>
            </a:solidFill>
            <a:prstDash val="sysDot"/>
            <a:headEnd type="none" w="sm" len="sm"/>
            <a:tailEnd type="none" w="sm" len="sm"/>
          </a:ln>
        </p:spPr>
      </p:sp>
      <p:sp>
        <p:nvSpPr>
          <p:cNvPr id="20" name="AutoShape 4"/>
          <p:cNvSpPr/>
          <p:nvPr/>
        </p:nvSpPr>
        <p:spPr>
          <a:xfrm>
            <a:off x="602223" y="4758267"/>
            <a:ext cx="9464107" cy="0"/>
          </a:xfrm>
          <a:prstGeom prst="line">
            <a:avLst/>
          </a:prstGeom>
          <a:ln w="9525" cap="flat">
            <a:solidFill>
              <a:srgbClr val="03989E"/>
            </a:solidFill>
            <a:prstDash val="sysDot"/>
            <a:headEnd type="none" w="sm" len="sm"/>
            <a:tailEnd type="none" w="sm" len="sm"/>
          </a:ln>
        </p:spPr>
      </p:sp>
      <p:sp>
        <p:nvSpPr>
          <p:cNvPr id="21" name="AutoShape 5"/>
          <p:cNvSpPr/>
          <p:nvPr/>
        </p:nvSpPr>
        <p:spPr>
          <a:xfrm>
            <a:off x="602223" y="5136271"/>
            <a:ext cx="9464107" cy="0"/>
          </a:xfrm>
          <a:prstGeom prst="line">
            <a:avLst/>
          </a:prstGeom>
          <a:ln w="9525" cap="flat">
            <a:solidFill>
              <a:srgbClr val="03989E"/>
            </a:solidFill>
            <a:prstDash val="sysDot"/>
            <a:headEnd type="none" w="sm" len="sm"/>
            <a:tailEnd type="none" w="sm" len="sm"/>
          </a:ln>
        </p:spPr>
      </p:sp>
      <p:sp>
        <p:nvSpPr>
          <p:cNvPr id="22" name="AutoShape 6"/>
          <p:cNvSpPr/>
          <p:nvPr/>
        </p:nvSpPr>
        <p:spPr>
          <a:xfrm>
            <a:off x="606993" y="5489932"/>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8523" y="848899"/>
            <a:ext cx="9616093" cy="0"/>
          </a:xfrm>
          <a:prstGeom prst="line">
            <a:avLst/>
          </a:prstGeom>
          <a:ln w="19050" cap="flat">
            <a:solidFill>
              <a:srgbClr val="03989E"/>
            </a:solidFill>
            <a:prstDash val="solid"/>
            <a:headEnd type="none" w="sm" len="sm"/>
            <a:tailEnd type="none" w="sm" len="sm"/>
          </a:ln>
        </p:spPr>
      </p:sp>
      <p:grpSp>
        <p:nvGrpSpPr>
          <p:cNvPr id="3" name="Group 3"/>
          <p:cNvGrpSpPr/>
          <p:nvPr/>
        </p:nvGrpSpPr>
        <p:grpSpPr>
          <a:xfrm>
            <a:off x="681303" y="5559425"/>
            <a:ext cx="155273" cy="15527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800C"/>
            </a:solidFill>
          </p:spPr>
        </p:sp>
      </p:grpSp>
      <p:grpSp>
        <p:nvGrpSpPr>
          <p:cNvPr id="5" name="Group 5"/>
          <p:cNvGrpSpPr/>
          <p:nvPr/>
        </p:nvGrpSpPr>
        <p:grpSpPr>
          <a:xfrm>
            <a:off x="681303" y="5857574"/>
            <a:ext cx="155273" cy="15527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800C"/>
            </a:solidFill>
          </p:spPr>
        </p:sp>
      </p:grpSp>
      <p:grpSp>
        <p:nvGrpSpPr>
          <p:cNvPr id="7" name="Group 7"/>
          <p:cNvGrpSpPr/>
          <p:nvPr/>
        </p:nvGrpSpPr>
        <p:grpSpPr>
          <a:xfrm>
            <a:off x="681303" y="6168541"/>
            <a:ext cx="155273" cy="15527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800C"/>
            </a:solidFill>
          </p:spPr>
        </p:sp>
      </p:grpSp>
      <p:grpSp>
        <p:nvGrpSpPr>
          <p:cNvPr id="9" name="Group 9"/>
          <p:cNvGrpSpPr/>
          <p:nvPr/>
        </p:nvGrpSpPr>
        <p:grpSpPr>
          <a:xfrm>
            <a:off x="681303" y="6489870"/>
            <a:ext cx="155273" cy="15527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800C"/>
            </a:solidFill>
          </p:spPr>
        </p:sp>
      </p:grpSp>
      <p:grpSp>
        <p:nvGrpSpPr>
          <p:cNvPr id="11" name="Group 11"/>
          <p:cNvGrpSpPr/>
          <p:nvPr/>
        </p:nvGrpSpPr>
        <p:grpSpPr>
          <a:xfrm>
            <a:off x="681303" y="6788018"/>
            <a:ext cx="155273" cy="15527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800C"/>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84385" y="4639176"/>
            <a:ext cx="2200231" cy="2909397"/>
          </a:xfrm>
          <a:prstGeom prst="rect">
            <a:avLst/>
          </a:prstGeom>
        </p:spPr>
      </p:pic>
      <p:sp>
        <p:nvSpPr>
          <p:cNvPr id="14" name="TextBox 14"/>
          <p:cNvSpPr txBox="1"/>
          <p:nvPr/>
        </p:nvSpPr>
        <p:spPr>
          <a:xfrm>
            <a:off x="503496" y="1028757"/>
            <a:ext cx="3871689" cy="300019"/>
          </a:xfrm>
          <a:prstGeom prst="rect">
            <a:avLst/>
          </a:prstGeom>
        </p:spPr>
        <p:txBody>
          <a:bodyPr lIns="0" tIns="0" rIns="0" bIns="0" rtlCol="0" anchor="t">
            <a:spAutoFit/>
          </a:bodyPr>
          <a:lstStyle/>
          <a:p>
            <a:pPr marL="194309" lvl="1">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Hệ</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miễn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dịch</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là</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gì</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5" name="TextBox 15"/>
          <p:cNvSpPr txBox="1"/>
          <p:nvPr/>
        </p:nvSpPr>
        <p:spPr>
          <a:xfrm>
            <a:off x="531996" y="2421404"/>
            <a:ext cx="9936000" cy="641201"/>
          </a:xfrm>
          <a:prstGeom prst="rect">
            <a:avLst/>
          </a:prstGeom>
        </p:spPr>
        <p:txBody>
          <a:bodyPr lIns="0" tIns="0" rIns="0" bIns="0" rtlCol="0" anchor="t">
            <a:spAutoFit/>
          </a:bodyPr>
          <a:lstStyle/>
          <a:p>
            <a:pPr marL="194309" lvl="1">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vi-VN"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Hệ miễn dịch chiến đấu với các vi khuẩn/ vi rút khi chúng xâm nhập vào cơ thể người và ghi nhớ cách thức chống lại các vi khuẩn/ vi rút này</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6" name="TextBox 16"/>
          <p:cNvSpPr txBox="1"/>
          <p:nvPr/>
        </p:nvSpPr>
        <p:spPr>
          <a:xfrm>
            <a:off x="777226" y="4802286"/>
            <a:ext cx="4781773"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Làm</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gì</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để</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có</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hệ</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miễn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dịch</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khỏe</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mạnh</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17"/>
          <p:cNvSpPr txBox="1"/>
          <p:nvPr/>
        </p:nvSpPr>
        <p:spPr>
          <a:xfrm>
            <a:off x="622300" y="1492250"/>
            <a:ext cx="9462316" cy="641201"/>
          </a:xfrm>
          <a:prstGeom prst="rect">
            <a:avLst/>
          </a:prstGeom>
        </p:spPr>
        <p:txBody>
          <a:bodyPr wrap="square" lIns="0" tIns="0" rIns="0" bIns="0" rtlCol="0" anchor="t">
            <a:spAutoFit/>
          </a:bodyPr>
          <a:lstStyle/>
          <a:p>
            <a:pPr>
              <a:lnSpc>
                <a:spcPts val="2519"/>
              </a:lnSpc>
            </a:pPr>
            <a:r>
              <a:rPr lang="vi-VN" b="1" dirty="0">
                <a:latin typeface="Noto Sans" panose="020B0502040504020204" pitchFamily="34" charset="0"/>
                <a:ea typeface="Noto Sans" panose="020B0502040504020204" pitchFamily="34" charset="0"/>
                <a:cs typeface="Noto Sans" panose="020B0502040504020204" pitchFamily="34" charset="0"/>
              </a:rPr>
              <a:t>Hệ miễn dịch một đội quân hùng mạnh để bảo vệ cơ thể bạn mỗi khi cơ thể bị tấn công bởi hàng tỷ vi khuẩn, virus và nấm xâm nhập từ môi trường bên ngoài. </a:t>
            </a:r>
            <a:endPar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TextBox 18"/>
          <p:cNvSpPr txBox="1"/>
          <p:nvPr/>
        </p:nvSpPr>
        <p:spPr>
          <a:xfrm>
            <a:off x="622300" y="3218299"/>
            <a:ext cx="9060697" cy="1384353"/>
          </a:xfrm>
          <a:prstGeom prst="rect">
            <a:avLst/>
          </a:prstGeom>
        </p:spPr>
        <p:txBody>
          <a:bodyPr lIns="0" tIns="0" rIns="0" bIns="0" rtlCol="0" anchor="t">
            <a:spAutoFit/>
          </a:bodyPr>
          <a:lstStyle/>
          <a:p>
            <a:pPr fontAlgn="base"/>
            <a:r>
              <a:rPr lang="vi-VN"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Mỗi người được sinh ra đều có một lượng miễn dịch tự nhiên, nhưng không thể chống lại tất cả loại vi khuẩn/ vi rút.</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vi-VN"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Tiêm phòng vắc xin sẽ giúp cơ thể tiếp xúc với một phần của vi khuẩn hoặc vi rút và tập cách chống lại vi khuẩn/ vi rút đó, từ đó tạo ra miễn dịch chủ động cho cơ thể người. Miễn dịch chủ động khi đã đạt được sẽ tồn tại rất lâu, đôi khi suốt đời. </a:t>
            </a:r>
          </a:p>
        </p:txBody>
      </p:sp>
      <p:sp>
        <p:nvSpPr>
          <p:cNvPr id="19" name="TextBox 19"/>
          <p:cNvSpPr txBox="1"/>
          <p:nvPr/>
        </p:nvSpPr>
        <p:spPr>
          <a:xfrm>
            <a:off x="932728" y="5454650"/>
            <a:ext cx="4626271" cy="1603003"/>
          </a:xfrm>
          <a:prstGeom prst="rect">
            <a:avLst/>
          </a:prstGeom>
        </p:spPr>
        <p:txBody>
          <a:bodyPr lIns="0" tIns="0" rIns="0" bIns="0" rtlCol="0" anchor="t">
            <a:spAutoFit/>
          </a:bodyPr>
          <a:lstStyle/>
          <a:p>
            <a:pPr>
              <a:lnSpc>
                <a:spcPts val="2519"/>
              </a:lnSpc>
            </a:pP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Ăn</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uống</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lý</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chất</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a:lnSpc>
                <a:spcPts val="2519"/>
              </a:lnSpc>
            </a:pP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Hạn</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chế</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căng</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thẳng</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a:lnSpc>
                <a:spcPts val="2519"/>
              </a:lnSpc>
            </a:pP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Tập</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dục</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thao</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a:lnSpc>
                <a:spcPts val="2519"/>
              </a:lnSpc>
            </a:pP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Tránh</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lạm</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dụng</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chất</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kích</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thích</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a:lnSpc>
                <a:spcPts val="2519"/>
              </a:lnSpc>
            </a:pP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xin</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đầy</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799" b="1"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0" name="TextBox 20"/>
          <p:cNvSpPr txBox="1"/>
          <p:nvPr/>
        </p:nvSpPr>
        <p:spPr>
          <a:xfrm>
            <a:off x="681649" y="242462"/>
            <a:ext cx="4668277"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Miễn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dịch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ở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người</a:t>
            </a:r>
            <a:endPar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8300" y="-593693"/>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3313" y="2880790"/>
            <a:ext cx="2981640" cy="392321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722" y="2363839"/>
            <a:ext cx="2084928" cy="16833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3956" y="2962132"/>
            <a:ext cx="3457681" cy="384186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37167" y="2363839"/>
            <a:ext cx="1760527" cy="154606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17977">
            <a:off x="7125268" y="3022773"/>
            <a:ext cx="798816" cy="1336930"/>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50762">
            <a:off x="6094015" y="3169084"/>
            <a:ext cx="552036" cy="923910"/>
          </a:xfrm>
          <a:prstGeom prst="rect">
            <a:avLst/>
          </a:prstGeom>
        </p:spPr>
      </p:pic>
      <p:sp>
        <p:nvSpPr>
          <p:cNvPr id="10" name="TextBox 10"/>
          <p:cNvSpPr txBox="1"/>
          <p:nvPr/>
        </p:nvSpPr>
        <p:spPr>
          <a:xfrm>
            <a:off x="-520700" y="227238"/>
            <a:ext cx="11432763" cy="1661993"/>
          </a:xfrm>
          <a:prstGeom prst="rect">
            <a:avLst/>
          </a:prstGeom>
        </p:spPr>
        <p:txBody>
          <a:bodyPr lIns="0" tIns="0" rIns="0" bIns="0" rtlCol="0" anchor="t">
            <a:spAutoFit/>
          </a:bodyPr>
          <a:lstStyle/>
          <a:p>
            <a:pPr algn="ct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viêm</a:t>
            </a: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phổi</a:t>
            </a:r>
            <a:endPar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&amp; </a:t>
            </a: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viêm</a:t>
            </a: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màng</a:t>
            </a: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54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não</a:t>
            </a:r>
            <a:r>
              <a:rPr lang="en-US" sz="54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do Hib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7468" y="2705767"/>
            <a:ext cx="895316" cy="697227"/>
          </a:xfrm>
          <a:prstGeom prst="rect">
            <a:avLst/>
          </a:prstGeom>
        </p:spPr>
      </p:pic>
      <p:grpSp>
        <p:nvGrpSpPr>
          <p:cNvPr id="4" name="Group 4"/>
          <p:cNvGrpSpPr/>
          <p:nvPr/>
        </p:nvGrpSpPr>
        <p:grpSpPr>
          <a:xfrm>
            <a:off x="5409416" y="2705767"/>
            <a:ext cx="851684" cy="828990"/>
            <a:chOff x="0" y="0"/>
            <a:chExt cx="1543565" cy="1683118"/>
          </a:xfrm>
        </p:grpSpPr>
        <p:grpSp>
          <p:nvGrpSpPr>
            <p:cNvPr id="5" name="Group 5"/>
            <p:cNvGrpSpPr/>
            <p:nvPr/>
          </p:nvGrpSpPr>
          <p:grpSpPr>
            <a:xfrm>
              <a:off x="0" y="0"/>
              <a:ext cx="1543565" cy="1670185"/>
              <a:chOff x="0" y="0"/>
              <a:chExt cx="897898" cy="971553"/>
            </a:xfrm>
          </p:grpSpPr>
          <p:sp>
            <p:nvSpPr>
              <p:cNvPr id="6" name="Freeform 6"/>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043"/>
            <a:stretch>
              <a:fillRect/>
            </a:stretch>
          </p:blipFill>
          <p:spPr>
            <a:xfrm>
              <a:off x="136401" y="146019"/>
              <a:ext cx="1053438" cy="1537100"/>
            </a:xfrm>
            <a:prstGeom prst="rect">
              <a:avLst/>
            </a:prstGeom>
          </p:spPr>
        </p:pic>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607" y="3592425"/>
            <a:ext cx="993651" cy="80113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7290" y="4619397"/>
            <a:ext cx="778305" cy="86478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7290" y="3612322"/>
            <a:ext cx="778305" cy="781235"/>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23607" y="4542016"/>
            <a:ext cx="911769" cy="926830"/>
          </a:xfrm>
          <a:prstGeom prst="rect">
            <a:avLst/>
          </a:prstGeom>
        </p:spPr>
      </p:pic>
      <p:sp>
        <p:nvSpPr>
          <p:cNvPr id="13" name="TextBox 13"/>
          <p:cNvSpPr txBox="1"/>
          <p:nvPr/>
        </p:nvSpPr>
        <p:spPr>
          <a:xfrm>
            <a:off x="2030514" y="4745554"/>
            <a:ext cx="2477985" cy="307777"/>
          </a:xfrm>
          <a:prstGeom prst="rect">
            <a:avLst/>
          </a:prstGeom>
        </p:spPr>
        <p:txBody>
          <a:bodyPr wrap="square" lIns="0" tIns="0" rIns="0" bIns="0" rtlCol="0" anchor="t">
            <a:spAutoFit/>
          </a:bodyPr>
          <a:lstStyle/>
          <a:p>
            <a:pPr>
              <a:lnSpc>
                <a:spcPts val="2443"/>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Tím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nề</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TextBox 16"/>
          <p:cNvSpPr txBox="1"/>
          <p:nvPr/>
        </p:nvSpPr>
        <p:spPr>
          <a:xfrm>
            <a:off x="628300" y="1477530"/>
            <a:ext cx="9587475" cy="564257"/>
          </a:xfrm>
          <a:prstGeom prst="rect">
            <a:avLst/>
          </a:prstGeom>
        </p:spPr>
        <p:txBody>
          <a:bodyPr wrap="square"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Hib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gặp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vi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Hib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7" name="TextBox 17"/>
          <p:cNvSpPr txBox="1"/>
          <p:nvPr/>
        </p:nvSpPr>
        <p:spPr>
          <a:xfrm>
            <a:off x="2044601" y="2895526"/>
            <a:ext cx="1549499" cy="307777"/>
          </a:xfrm>
          <a:prstGeom prst="rect">
            <a:avLst/>
          </a:prstGeom>
        </p:spPr>
        <p:txBody>
          <a:bodyPr wrap="square" lIns="0" tIns="0" rIns="0" bIns="0" rtlCol="0" anchor="t">
            <a:spAutoFit/>
          </a:bodyPr>
          <a:lstStyle/>
          <a:p>
            <a:pPr>
              <a:lnSpc>
                <a:spcPts val="2443"/>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dốc</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TextBox 18"/>
          <p:cNvSpPr txBox="1"/>
          <p:nvPr/>
        </p:nvSpPr>
        <p:spPr>
          <a:xfrm>
            <a:off x="2030514" y="3845584"/>
            <a:ext cx="1675771" cy="307777"/>
          </a:xfrm>
          <a:prstGeom prst="rect">
            <a:avLst/>
          </a:prstGeom>
        </p:spPr>
        <p:txBody>
          <a:bodyPr lIns="0" tIns="0" rIns="0" bIns="0" rtlCol="0" anchor="t">
            <a:spAutoFit/>
          </a:bodyPr>
          <a:lstStyle/>
          <a:p>
            <a:pPr>
              <a:lnSpc>
                <a:spcPts val="2443"/>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ớn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lạnh</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20"/>
          <p:cNvSpPr txBox="1"/>
          <p:nvPr/>
        </p:nvSpPr>
        <p:spPr>
          <a:xfrm>
            <a:off x="630841" y="218155"/>
            <a:ext cx="9059915" cy="537845"/>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phổi</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màng</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não</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do Hib</a:t>
            </a:r>
          </a:p>
        </p:txBody>
      </p:sp>
      <p:sp>
        <p:nvSpPr>
          <p:cNvPr id="21" name="TextBox 21"/>
          <p:cNvSpPr txBox="1"/>
          <p:nvPr/>
        </p:nvSpPr>
        <p:spPr>
          <a:xfrm>
            <a:off x="6548871" y="2900491"/>
            <a:ext cx="3150231" cy="307777"/>
          </a:xfrm>
          <a:prstGeom prst="rect">
            <a:avLst/>
          </a:prstGeom>
        </p:spPr>
        <p:txBody>
          <a:bodyPr wrap="square" lIns="0" tIns="0" rIns="0" bIns="0" rtlCol="0" anchor="t">
            <a:spAutoFit/>
          </a:bodyPr>
          <a:lstStyle/>
          <a:p>
            <a:pPr>
              <a:lnSpc>
                <a:spcPts val="2443"/>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nôn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trớ</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TextBox 22"/>
          <p:cNvSpPr txBox="1"/>
          <p:nvPr/>
        </p:nvSpPr>
        <p:spPr>
          <a:xfrm>
            <a:off x="6582822" y="4797648"/>
            <a:ext cx="3183478" cy="961802"/>
          </a:xfrm>
          <a:prstGeom prst="rect">
            <a:avLst/>
          </a:prstGeom>
        </p:spPr>
        <p:txBody>
          <a:bodyPr wrap="square" lIns="0" tIns="0" rIns="0" bIns="0" rtlCol="0" anchor="t">
            <a:spAutoFit/>
          </a:bodyPr>
          <a:lstStyle/>
          <a:p>
            <a:pPr>
              <a:lnSpc>
                <a:spcPts val="2497"/>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rối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a:lnSpc>
                <a:spcPts val="2497"/>
              </a:lnSpc>
            </a:pP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 name="TextBox 23"/>
          <p:cNvSpPr txBox="1"/>
          <p:nvPr/>
        </p:nvSpPr>
        <p:spPr>
          <a:xfrm>
            <a:off x="6582822" y="3777965"/>
            <a:ext cx="3107934" cy="320601"/>
          </a:xfrm>
          <a:prstGeom prst="rect">
            <a:avLst/>
          </a:prstGeom>
        </p:spPr>
        <p:txBody>
          <a:bodyPr wrap="square" lIns="0" tIns="0" rIns="0" bIns="0" rtlCol="0" anchor="t">
            <a:spAutoFit/>
          </a:bodyPr>
          <a:lstStyle/>
          <a:p>
            <a:pPr>
              <a:lnSpc>
                <a:spcPts val="2497"/>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co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6" name="TextBox 14"/>
          <p:cNvSpPr txBox="1"/>
          <p:nvPr/>
        </p:nvSpPr>
        <p:spPr>
          <a:xfrm>
            <a:off x="472602" y="6249976"/>
            <a:ext cx="9743174" cy="846386"/>
          </a:xfrm>
          <a:prstGeom prst="rect">
            <a:avLst/>
          </a:prstGeom>
        </p:spPr>
        <p:txBody>
          <a:bodyPr wrap="square"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Hib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kinh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vĩnh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viễn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tổn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điếc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rối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tâm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Tỉ</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lệ</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Hib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5%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10%</a:t>
            </a:r>
          </a:p>
        </p:txBody>
      </p:sp>
      <p:sp>
        <p:nvSpPr>
          <p:cNvPr id="27" name="TextBox 6"/>
          <p:cNvSpPr txBox="1"/>
          <p:nvPr/>
        </p:nvSpPr>
        <p:spPr>
          <a:xfrm>
            <a:off x="577549" y="1031748"/>
            <a:ext cx="215003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7"/>
          <p:cNvSpPr txBox="1"/>
          <p:nvPr/>
        </p:nvSpPr>
        <p:spPr>
          <a:xfrm>
            <a:off x="601390" y="2162249"/>
            <a:ext cx="200211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9" name="TextBox 28"/>
          <p:cNvSpPr txBox="1"/>
          <p:nvPr/>
        </p:nvSpPr>
        <p:spPr>
          <a:xfrm>
            <a:off x="630841" y="5759450"/>
            <a:ext cx="2001046"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26071" y="6181368"/>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26071" y="6551786"/>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26071" y="6929789"/>
            <a:ext cx="9464107" cy="0"/>
          </a:xfrm>
          <a:prstGeom prst="line">
            <a:avLst/>
          </a:prstGeom>
          <a:ln w="9525" cap="flat">
            <a:solidFill>
              <a:srgbClr val="03989E"/>
            </a:solidFill>
            <a:prstDash val="sysDot"/>
            <a:headEnd type="none" w="sm" len="sm"/>
            <a:tailEnd type="none" w="sm" len="sm"/>
          </a:ln>
        </p:spPr>
      </p:sp>
      <p:sp>
        <p:nvSpPr>
          <p:cNvPr id="6" name="AutoShape 6"/>
          <p:cNvSpPr/>
          <p:nvPr/>
        </p:nvSpPr>
        <p:spPr>
          <a:xfrm>
            <a:off x="630841" y="7283450"/>
            <a:ext cx="9464107" cy="0"/>
          </a:xfrm>
          <a:prstGeom prst="line">
            <a:avLst/>
          </a:prstGeom>
          <a:ln w="9525" cap="flat">
            <a:solidFill>
              <a:srgbClr val="03989E"/>
            </a:solidFill>
            <a:prstDash val="sysDot"/>
            <a:headEnd type="none" w="sm" len="sm"/>
            <a:tailEnd type="none" w="sm" len="sm"/>
          </a:ln>
        </p:spPr>
      </p:sp>
      <p:sp>
        <p:nvSpPr>
          <p:cNvPr id="10" name="TextBox 10"/>
          <p:cNvSpPr txBox="1"/>
          <p:nvPr/>
        </p:nvSpPr>
        <p:spPr>
          <a:xfrm>
            <a:off x="403220" y="1421500"/>
            <a:ext cx="9815095" cy="1410643"/>
          </a:xfrm>
          <a:prstGeom prst="rect">
            <a:avLst/>
          </a:prstGeom>
        </p:spPr>
        <p:txBody>
          <a:bodyPr wrap="square"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theo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này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giọt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bọt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phát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hắt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Hib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kì</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dấu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triệu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vẫn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6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2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tuổi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đối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tượng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1" name="TextBox 11"/>
          <p:cNvSpPr txBox="1"/>
          <p:nvPr/>
        </p:nvSpPr>
        <p:spPr>
          <a:xfrm>
            <a:off x="451480" y="3404240"/>
            <a:ext cx="9614850" cy="564257"/>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theo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chỉ</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sĩ</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quả</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6" name="TextBox 20"/>
          <p:cNvSpPr txBox="1"/>
          <p:nvPr/>
        </p:nvSpPr>
        <p:spPr>
          <a:xfrm>
            <a:off x="630841" y="218155"/>
            <a:ext cx="9059915" cy="537845"/>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phổi</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màng</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não</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do Hib</a:t>
            </a:r>
          </a:p>
        </p:txBody>
      </p:sp>
      <p:sp>
        <p:nvSpPr>
          <p:cNvPr id="17" name="TextBox 3"/>
          <p:cNvSpPr txBox="1"/>
          <p:nvPr/>
        </p:nvSpPr>
        <p:spPr>
          <a:xfrm>
            <a:off x="602223" y="2982276"/>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8" name="TextBox 4"/>
          <p:cNvSpPr txBox="1"/>
          <p:nvPr/>
        </p:nvSpPr>
        <p:spPr>
          <a:xfrm>
            <a:off x="630841" y="4123690"/>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TextBox 7"/>
          <p:cNvSpPr txBox="1"/>
          <p:nvPr/>
        </p:nvSpPr>
        <p:spPr>
          <a:xfrm>
            <a:off x="602223" y="999090"/>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0" name="AutoShape 3"/>
          <p:cNvSpPr/>
          <p:nvPr/>
        </p:nvSpPr>
        <p:spPr>
          <a:xfrm>
            <a:off x="630841" y="4692650"/>
            <a:ext cx="9464107" cy="0"/>
          </a:xfrm>
          <a:prstGeom prst="line">
            <a:avLst/>
          </a:prstGeom>
          <a:ln w="9525" cap="flat">
            <a:solidFill>
              <a:srgbClr val="03989E"/>
            </a:solidFill>
            <a:prstDash val="sysDot"/>
            <a:headEnd type="none" w="sm" len="sm"/>
            <a:tailEnd type="none" w="sm" len="sm"/>
          </a:ln>
        </p:spPr>
      </p:sp>
      <p:sp>
        <p:nvSpPr>
          <p:cNvPr id="21" name="AutoShape 4"/>
          <p:cNvSpPr/>
          <p:nvPr/>
        </p:nvSpPr>
        <p:spPr>
          <a:xfrm>
            <a:off x="630841" y="5063068"/>
            <a:ext cx="9464107" cy="0"/>
          </a:xfrm>
          <a:prstGeom prst="line">
            <a:avLst/>
          </a:prstGeom>
          <a:ln w="9525" cap="flat">
            <a:solidFill>
              <a:srgbClr val="03989E"/>
            </a:solidFill>
            <a:prstDash val="sysDot"/>
            <a:headEnd type="none" w="sm" len="sm"/>
            <a:tailEnd type="none" w="sm" len="sm"/>
          </a:ln>
        </p:spPr>
      </p:sp>
      <p:sp>
        <p:nvSpPr>
          <p:cNvPr id="22" name="AutoShape 5"/>
          <p:cNvSpPr/>
          <p:nvPr/>
        </p:nvSpPr>
        <p:spPr>
          <a:xfrm>
            <a:off x="630841" y="5441071"/>
            <a:ext cx="9464107" cy="0"/>
          </a:xfrm>
          <a:prstGeom prst="line">
            <a:avLst/>
          </a:prstGeom>
          <a:ln w="9525" cap="flat">
            <a:solidFill>
              <a:srgbClr val="03989E"/>
            </a:solidFill>
            <a:prstDash val="sysDot"/>
            <a:headEnd type="none" w="sm" len="sm"/>
            <a:tailEnd type="none" w="sm" len="sm"/>
          </a:ln>
        </p:spPr>
      </p:sp>
      <p:sp>
        <p:nvSpPr>
          <p:cNvPr id="23" name="AutoShape 6"/>
          <p:cNvSpPr/>
          <p:nvPr/>
        </p:nvSpPr>
        <p:spPr>
          <a:xfrm>
            <a:off x="606993" y="5794732"/>
            <a:ext cx="9464107" cy="0"/>
          </a:xfrm>
          <a:prstGeom prst="line">
            <a:avLst/>
          </a:prstGeom>
          <a:ln w="9525" cap="flat">
            <a:solidFill>
              <a:srgbClr val="03989E"/>
            </a:solidFill>
            <a:prstDash val="sysDot"/>
            <a:headEnd type="none" w="sm" len="sm"/>
            <a:tailEnd type="none" w="sm" len="sm"/>
          </a:ln>
        </p:spPr>
        <p:txBody>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grpSp>
        <p:nvGrpSpPr>
          <p:cNvPr id="4" name="Group 4"/>
          <p:cNvGrpSpPr/>
          <p:nvPr/>
        </p:nvGrpSpPr>
        <p:grpSpPr>
          <a:xfrm>
            <a:off x="853958" y="2111960"/>
            <a:ext cx="8795369" cy="5448040"/>
            <a:chOff x="0" y="0"/>
            <a:chExt cx="11727159" cy="7264054"/>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50930">
              <a:off x="3204661" y="1394594"/>
              <a:ext cx="4093401" cy="4032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55630"/>
              <a:ext cx="3887766" cy="40709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80063" y="0"/>
              <a:ext cx="5547096" cy="726405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39492" y="2713380"/>
              <a:ext cx="1965198" cy="1992596"/>
            </a:xfrm>
            <a:prstGeom prst="rect">
              <a:avLst/>
            </a:prstGeom>
          </p:spPr>
        </p:pic>
        <p:pic>
          <p:nvPicPr>
            <p:cNvPr id="9" name="Picture 9"/>
            <p:cNvPicPr>
              <a:picLocks noChangeAspect="1"/>
            </p:cNvPicPr>
            <p:nvPr/>
          </p:nvPicPr>
          <p:blipFill>
            <a:blip r:embed="rId10"/>
            <a:srcRect/>
            <a:stretch>
              <a:fillRect/>
            </a:stretch>
          </p:blipFill>
          <p:spPr>
            <a:xfrm>
              <a:off x="8004690" y="70286"/>
              <a:ext cx="1462983" cy="1987074"/>
            </a:xfrm>
            <a:prstGeom prst="rect">
              <a:avLst/>
            </a:prstGeom>
          </p:spPr>
        </p:pic>
      </p:grpSp>
      <p:sp>
        <p:nvSpPr>
          <p:cNvPr id="10" name="TextBox 10"/>
          <p:cNvSpPr txBox="1"/>
          <p:nvPr/>
        </p:nvSpPr>
        <p:spPr>
          <a:xfrm>
            <a:off x="-374019" y="327479"/>
            <a:ext cx="11432763" cy="1238031"/>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Viêm</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não</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Nhật</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Bản</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grpSp>
        <p:nvGrpSpPr>
          <p:cNvPr id="3" name="Group 3"/>
          <p:cNvGrpSpPr/>
          <p:nvPr/>
        </p:nvGrpSpPr>
        <p:grpSpPr>
          <a:xfrm>
            <a:off x="5790173" y="4496067"/>
            <a:ext cx="639906" cy="647604"/>
            <a:chOff x="0" y="0"/>
            <a:chExt cx="1577382" cy="1719993"/>
          </a:xfrm>
        </p:grpSpPr>
        <p:grpSp>
          <p:nvGrpSpPr>
            <p:cNvPr id="4" name="Group 4"/>
            <p:cNvGrpSpPr/>
            <p:nvPr/>
          </p:nvGrpSpPr>
          <p:grpSpPr>
            <a:xfrm>
              <a:off x="0" y="0"/>
              <a:ext cx="1577382" cy="1706776"/>
              <a:chOff x="0" y="0"/>
              <a:chExt cx="897898" cy="971553"/>
            </a:xfrm>
          </p:grpSpPr>
          <p:sp>
            <p:nvSpPr>
              <p:cNvPr id="5" name="Freeform 5"/>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043"/>
            <a:stretch>
              <a:fillRect/>
            </a:stretch>
          </p:blipFill>
          <p:spPr>
            <a:xfrm>
              <a:off x="139390" y="149218"/>
              <a:ext cx="1076517" cy="1570775"/>
            </a:xfrm>
            <a:prstGeom prst="rect">
              <a:avLst/>
            </a:prstGeom>
          </p:spPr>
        </p:pic>
      </p:grpSp>
      <p:grpSp>
        <p:nvGrpSpPr>
          <p:cNvPr id="7" name="Group 7"/>
          <p:cNvGrpSpPr/>
          <p:nvPr/>
        </p:nvGrpSpPr>
        <p:grpSpPr>
          <a:xfrm>
            <a:off x="894359" y="3663323"/>
            <a:ext cx="567259" cy="630287"/>
            <a:chOff x="0" y="0"/>
            <a:chExt cx="1396176" cy="1551307"/>
          </a:xfrm>
        </p:grpSpPr>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96176" cy="155130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7977">
              <a:off x="691010" y="24486"/>
              <a:ext cx="322554" cy="53983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50762">
              <a:off x="274601" y="83565"/>
              <a:ext cx="222907" cy="373065"/>
            </a:xfrm>
            <a:prstGeom prst="rect">
              <a:avLst/>
            </a:prstGeom>
          </p:spPr>
        </p:pic>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27407" y="2874692"/>
            <a:ext cx="802672" cy="62106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26817" y="3671196"/>
            <a:ext cx="503262" cy="65147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4359" y="2885547"/>
            <a:ext cx="576362" cy="624783"/>
          </a:xfrm>
          <a:prstGeom prst="rect">
            <a:avLst/>
          </a:prstGeom>
        </p:spPr>
      </p:pic>
      <p:sp>
        <p:nvSpPr>
          <p:cNvPr id="14" name="TextBox 14"/>
          <p:cNvSpPr txBox="1"/>
          <p:nvPr/>
        </p:nvSpPr>
        <p:spPr>
          <a:xfrm>
            <a:off x="6868043" y="3047351"/>
            <a:ext cx="2822713" cy="307777"/>
          </a:xfrm>
          <a:prstGeom prst="rect">
            <a:avLst/>
          </a:prstGeom>
        </p:spPr>
        <p:txBody>
          <a:bodyPr wrap="square" lIns="0" tIns="0" rIns="0" bIns="0" rtlCol="0" anchor="t">
            <a:spAutoFit/>
          </a:bodyPr>
          <a:lstStyle/>
          <a:p>
            <a:pPr>
              <a:lnSpc>
                <a:spcPts val="238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mỏi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mơ</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TextBox 17"/>
          <p:cNvSpPr txBox="1"/>
          <p:nvPr/>
        </p:nvSpPr>
        <p:spPr>
          <a:xfrm>
            <a:off x="602223" y="1504336"/>
            <a:ext cx="9990279" cy="282129"/>
          </a:xfrm>
          <a:prstGeom prst="rect">
            <a:avLst/>
          </a:prstGeom>
        </p:spPr>
        <p:txBody>
          <a:bodyPr lIns="0" tIns="0" rIns="0" bIns="0" rtlCol="0" anchor="t">
            <a:spAutoFit/>
          </a:bodyPr>
          <a:lstStyle/>
          <a:p>
            <a:pPr>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do 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Bản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muỗi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8" name="TextBox 18"/>
          <p:cNvSpPr txBox="1"/>
          <p:nvPr/>
        </p:nvSpPr>
        <p:spPr>
          <a:xfrm>
            <a:off x="415131" y="2375556"/>
            <a:ext cx="9990279" cy="282129"/>
          </a:xfrm>
          <a:prstGeom prst="rect">
            <a:avLst/>
          </a:prstGeom>
        </p:spPr>
        <p:txBody>
          <a:bodyPr lIns="0" tIns="0" rIns="0" bIns="0" rtlCol="0" anchor="t">
            <a:spAutoFit/>
          </a:bodyPr>
          <a:lstStyle/>
          <a:p>
            <a:pPr marL="172719" lvl="1">
              <a:lnSpc>
                <a:spcPts val="223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lớn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triệu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triệu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rất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9" name="TextBox 19"/>
          <p:cNvSpPr txBox="1"/>
          <p:nvPr/>
        </p:nvSpPr>
        <p:spPr>
          <a:xfrm>
            <a:off x="1918832" y="3019221"/>
            <a:ext cx="1321653" cy="307777"/>
          </a:xfrm>
          <a:prstGeom prst="rect">
            <a:avLst/>
          </a:prstGeom>
        </p:spPr>
        <p:txBody>
          <a:bodyPr lIns="0" tIns="0" rIns="0" bIns="0" rtlCol="0" anchor="t">
            <a:spAutoFit/>
          </a:bodyPr>
          <a:lstStyle/>
          <a:p>
            <a:pPr>
              <a:lnSpc>
                <a:spcPts val="238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ngột</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20"/>
          <p:cNvSpPr txBox="1"/>
          <p:nvPr/>
        </p:nvSpPr>
        <p:spPr>
          <a:xfrm>
            <a:off x="6853166" y="3853270"/>
            <a:ext cx="1638948" cy="307777"/>
          </a:xfrm>
          <a:prstGeom prst="rect">
            <a:avLst/>
          </a:prstGeom>
        </p:spPr>
        <p:txBody>
          <a:bodyPr lIns="0" tIns="0" rIns="0" bIns="0" rtlCol="0" anchor="t">
            <a:spAutoFit/>
          </a:bodyPr>
          <a:lstStyle/>
          <a:p>
            <a:pPr>
              <a:lnSpc>
                <a:spcPts val="2389"/>
              </a:lnSpc>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ớn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lạnh</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1"/>
          <p:cNvSpPr txBox="1"/>
          <p:nvPr/>
        </p:nvSpPr>
        <p:spPr>
          <a:xfrm>
            <a:off x="1918832" y="3843044"/>
            <a:ext cx="1721552" cy="307777"/>
          </a:xfrm>
          <a:prstGeom prst="rect">
            <a:avLst/>
          </a:prstGeom>
        </p:spPr>
        <p:txBody>
          <a:bodyPr lIns="0" tIns="0" rIns="0" bIns="0" rtlCol="0" anchor="t">
            <a:spAutoFit/>
          </a:bodyPr>
          <a:lstStyle/>
          <a:p>
            <a:pPr>
              <a:lnSpc>
                <a:spcPts val="238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Nhức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TextBox 22"/>
          <p:cNvSpPr txBox="1"/>
          <p:nvPr/>
        </p:nvSpPr>
        <p:spPr>
          <a:xfrm>
            <a:off x="630841" y="218155"/>
            <a:ext cx="9059915" cy="537845"/>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não</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Nhật</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Bản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3" name="TextBox 23"/>
          <p:cNvSpPr txBox="1"/>
          <p:nvPr/>
        </p:nvSpPr>
        <p:spPr>
          <a:xfrm>
            <a:off x="6892229" y="4641208"/>
            <a:ext cx="3513181" cy="307777"/>
          </a:xfrm>
          <a:prstGeom prst="rect">
            <a:avLst/>
          </a:prstGeom>
        </p:spPr>
        <p:txBody>
          <a:bodyPr wrap="square" lIns="0" tIns="0" rIns="0" bIns="0" rtlCol="0" anchor="t">
            <a:spAutoFit/>
          </a:bodyPr>
          <a:lstStyle/>
          <a:p>
            <a:pPr>
              <a:lnSpc>
                <a:spcPts val="2389"/>
              </a:lnSpc>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bụng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buồn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nôn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nôn</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Box 12"/>
          <p:cNvSpPr txBox="1"/>
          <p:nvPr/>
        </p:nvSpPr>
        <p:spPr>
          <a:xfrm>
            <a:off x="399071" y="5895545"/>
            <a:ext cx="10241845" cy="1128514"/>
          </a:xfrm>
          <a:prstGeom prst="rect">
            <a:avLst/>
          </a:prstGeom>
        </p:spPr>
        <p:txBody>
          <a:bodyPr lIns="0" tIns="0" rIns="0" bIns="0" rtlCol="0" anchor="t">
            <a:spAutoFit/>
          </a:bodyPr>
          <a:lstStyle/>
          <a:p>
            <a:pPr marL="345439" lvl="1" indent="-172720">
              <a:lnSpc>
                <a:spcPts val="2239"/>
              </a:lnSpc>
              <a:buFont typeface="Arial"/>
              <a:buChar char="•"/>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mê</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tăng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bất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thay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tình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trạng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tâm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co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20%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hiểm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dưới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5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tuổi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di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não</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như</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rối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loạn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tâm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điếc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mù</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7" name="TextBox 6"/>
          <p:cNvSpPr txBox="1"/>
          <p:nvPr/>
        </p:nvSpPr>
        <p:spPr>
          <a:xfrm>
            <a:off x="577549" y="1031748"/>
            <a:ext cx="215003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8" name="TextBox 7"/>
          <p:cNvSpPr txBox="1"/>
          <p:nvPr/>
        </p:nvSpPr>
        <p:spPr>
          <a:xfrm>
            <a:off x="577549" y="1928840"/>
            <a:ext cx="200211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9" name="TextBox 28"/>
          <p:cNvSpPr txBox="1"/>
          <p:nvPr/>
        </p:nvSpPr>
        <p:spPr>
          <a:xfrm>
            <a:off x="602223" y="5427150"/>
            <a:ext cx="2001046"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grpSp>
        <p:nvGrpSpPr>
          <p:cNvPr id="30" name="Group 8"/>
          <p:cNvGrpSpPr/>
          <p:nvPr/>
        </p:nvGrpSpPr>
        <p:grpSpPr>
          <a:xfrm>
            <a:off x="876217" y="4502435"/>
            <a:ext cx="627001" cy="647415"/>
            <a:chOff x="0" y="0"/>
            <a:chExt cx="1929673" cy="2087966"/>
          </a:xfrm>
        </p:grpSpPr>
        <p:grpSp>
          <p:nvGrpSpPr>
            <p:cNvPr id="31" name="Group 9"/>
            <p:cNvGrpSpPr/>
            <p:nvPr/>
          </p:nvGrpSpPr>
          <p:grpSpPr>
            <a:xfrm>
              <a:off x="0" y="0"/>
              <a:ext cx="1929673" cy="2087966"/>
              <a:chOff x="0" y="0"/>
              <a:chExt cx="897898" cy="971553"/>
            </a:xfrm>
          </p:grpSpPr>
          <p:sp>
            <p:nvSpPr>
              <p:cNvPr id="33"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32"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59" y="275282"/>
              <a:ext cx="1210355" cy="1537403"/>
            </a:xfrm>
            <a:prstGeom prst="rect">
              <a:avLst/>
            </a:prstGeom>
          </p:spPr>
        </p:pic>
      </p:grpSp>
      <p:sp>
        <p:nvSpPr>
          <p:cNvPr id="34" name="Rectangle 33"/>
          <p:cNvSpPr/>
          <p:nvPr/>
        </p:nvSpPr>
        <p:spPr>
          <a:xfrm>
            <a:off x="1434455" y="4704757"/>
            <a:ext cx="3150246" cy="492443"/>
          </a:xfrm>
          <a:prstGeom prst="rect">
            <a:avLst/>
          </a:prstGeom>
        </p:spPr>
        <p:txBody>
          <a:bodyPr wrap="square" lIns="0" tIns="0" rIns="0" bIns="0" rtlCol="0" anchor="t">
            <a:spAutoFit/>
          </a:bodyPr>
          <a:lstStyle/>
          <a:p>
            <a:pPr lvl="1"/>
            <a:r>
              <a:rPr lang="en-US" sz="1600" dirty="0" err="1">
                <a:latin typeface="Noto Sans" panose="020B0502040504020204" pitchFamily="34" charset="0"/>
                <a:ea typeface="Noto Sans" panose="020B0502040504020204" pitchFamily="34" charset="0"/>
                <a:cs typeface="Noto Sans" panose="020B0502040504020204" pitchFamily="34" charset="0"/>
              </a:rPr>
              <a:t>Thời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kỳ</a:t>
            </a:r>
            <a:r>
              <a:rPr lang="en-US" sz="1600" dirty="0">
                <a:latin typeface="Noto Sans" panose="020B0502040504020204" pitchFamily="34" charset="0"/>
                <a:ea typeface="Noto Sans" panose="020B0502040504020204" pitchFamily="34" charset="0"/>
                <a:cs typeface="Noto Sans" panose="020B0502040504020204" pitchFamily="34" charset="0"/>
              </a:rPr>
              <a:t> ủ </a:t>
            </a:r>
            <a:r>
              <a:rPr lang="en-US" sz="1600" dirty="0" err="1">
                <a:latin typeface="Noto Sans" panose="020B0502040504020204" pitchFamily="34" charset="0"/>
                <a:ea typeface="Noto Sans" panose="020B0502040504020204" pitchFamily="34" charset="0"/>
                <a:cs typeface="Noto Sans" panose="020B0502040504020204" pitchFamily="34" charset="0"/>
              </a:rPr>
              <a:t>bệnh</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kéo</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dài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từ</a:t>
            </a:r>
            <a:r>
              <a:rPr lang="en-US" sz="1600" dirty="0">
                <a:latin typeface="Noto Sans" panose="020B0502040504020204" pitchFamily="34" charset="0"/>
                <a:ea typeface="Noto Sans" panose="020B0502040504020204" pitchFamily="34" charset="0"/>
                <a:cs typeface="Noto Sans" panose="020B0502040504020204" pitchFamily="34" charset="0"/>
              </a:rPr>
              <a:t> 4 </a:t>
            </a:r>
            <a:r>
              <a:rPr lang="en-US" sz="1600" dirty="0" err="1">
                <a:latin typeface="Noto Sans" panose="020B0502040504020204" pitchFamily="34" charset="0"/>
                <a:ea typeface="Noto Sans" panose="020B0502040504020204" pitchFamily="34" charset="0"/>
                <a:cs typeface="Noto Sans" panose="020B0502040504020204" pitchFamily="34" charset="0"/>
              </a:rPr>
              <a:t>đến</a:t>
            </a:r>
            <a:r>
              <a:rPr lang="en-US" sz="1600" dirty="0">
                <a:latin typeface="Noto Sans" panose="020B0502040504020204" pitchFamily="34" charset="0"/>
                <a:ea typeface="Noto Sans" panose="020B0502040504020204" pitchFamily="34" charset="0"/>
                <a:cs typeface="Noto Sans" panose="020B0502040504020204" pitchFamily="34" charset="0"/>
              </a:rPr>
              <a:t> 14 </a:t>
            </a:r>
            <a:r>
              <a:rPr lang="en-US" sz="1600" dirty="0" err="1">
                <a:latin typeface="Noto Sans" panose="020B0502040504020204" pitchFamily="34" charset="0"/>
                <a:ea typeface="Noto Sans" panose="020B0502040504020204" pitchFamily="34" charset="0"/>
                <a:cs typeface="Noto Sans" panose="020B0502040504020204" pitchFamily="34" charset="0"/>
              </a:rPr>
              <a:t>ngày</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6823418"/>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7193836"/>
            <a:ext cx="9464107" cy="0"/>
          </a:xfrm>
          <a:prstGeom prst="line">
            <a:avLst/>
          </a:prstGeom>
          <a:ln w="9525" cap="flat">
            <a:solidFill>
              <a:srgbClr val="03989E"/>
            </a:solidFill>
            <a:prstDash val="sysDot"/>
            <a:headEnd type="none" w="sm" len="sm"/>
            <a:tailEnd type="none" w="sm" len="sm"/>
          </a:ln>
        </p:spPr>
      </p:sp>
      <p:sp>
        <p:nvSpPr>
          <p:cNvPr id="8" name="TextBox 8"/>
          <p:cNvSpPr txBox="1"/>
          <p:nvPr/>
        </p:nvSpPr>
        <p:spPr>
          <a:xfrm>
            <a:off x="412873" y="1504079"/>
            <a:ext cx="7973222" cy="846386"/>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Chim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nuôi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ổ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gặp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Muỗi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nuôi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ngoại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trồng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lúa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9" name="TextBox 9"/>
          <p:cNvSpPr txBox="1"/>
          <p:nvPr/>
        </p:nvSpPr>
        <p:spPr>
          <a:xfrm>
            <a:off x="412873" y="2890098"/>
            <a:ext cx="7973222" cy="1410643"/>
          </a:xfrm>
          <a:prstGeom prst="rect">
            <a:avLst/>
          </a:prstGeom>
        </p:spPr>
        <p:txBody>
          <a:bodyPr wrap="square"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chuồng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chăn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nuôi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toàn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phẩm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ngủ</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xua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diệt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muỗi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chuồng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gần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Rửa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tay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grpSp>
        <p:nvGrpSpPr>
          <p:cNvPr id="26" name="Group 25"/>
          <p:cNvGrpSpPr/>
          <p:nvPr/>
        </p:nvGrpSpPr>
        <p:grpSpPr>
          <a:xfrm>
            <a:off x="8150537" y="2144226"/>
            <a:ext cx="2067779" cy="2216292"/>
            <a:chOff x="6925607" y="4262443"/>
            <a:chExt cx="1553616" cy="1681061"/>
          </a:xfrm>
        </p:grpSpPr>
        <p:grpSp>
          <p:nvGrpSpPr>
            <p:cNvPr id="18" name="Group 18"/>
            <p:cNvGrpSpPr/>
            <p:nvPr/>
          </p:nvGrpSpPr>
          <p:grpSpPr>
            <a:xfrm>
              <a:off x="6925607" y="4262443"/>
              <a:ext cx="1553616" cy="1681061"/>
              <a:chOff x="0" y="0"/>
              <a:chExt cx="897898" cy="971553"/>
            </a:xfrm>
          </p:grpSpPr>
          <p:sp>
            <p:nvSpPr>
              <p:cNvPr id="19" name="Freeform 19"/>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6481AF"/>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18736" y="4424703"/>
              <a:ext cx="1367359" cy="1336594"/>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9648" y="5235973"/>
              <a:ext cx="682767" cy="707531"/>
            </a:xfrm>
            <a:prstGeom prst="rect">
              <a:avLst/>
            </a:prstGeom>
          </p:spPr>
        </p:pic>
      </p:grpSp>
      <p:sp>
        <p:nvSpPr>
          <p:cNvPr id="22" name="TextBox 22"/>
          <p:cNvSpPr txBox="1"/>
          <p:nvPr/>
        </p:nvSpPr>
        <p:spPr>
          <a:xfrm>
            <a:off x="630841" y="218155"/>
            <a:ext cx="9059915" cy="537845"/>
          </a:xfrm>
          <a:prstGeom prst="rect">
            <a:avLst/>
          </a:prstGeom>
        </p:spPr>
        <p:txBody>
          <a:bodyPr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Viêm</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não</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Nhật</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Bản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3" name="TextBox 3"/>
          <p:cNvSpPr txBox="1"/>
          <p:nvPr/>
        </p:nvSpPr>
        <p:spPr>
          <a:xfrm>
            <a:off x="630841" y="2514835"/>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4" name="TextBox 4"/>
          <p:cNvSpPr txBox="1"/>
          <p:nvPr/>
        </p:nvSpPr>
        <p:spPr>
          <a:xfrm>
            <a:off x="630841" y="4385582"/>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5" name="TextBox 7"/>
          <p:cNvSpPr txBox="1"/>
          <p:nvPr/>
        </p:nvSpPr>
        <p:spPr>
          <a:xfrm>
            <a:off x="602223" y="999090"/>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7" name="AutoShape 3"/>
          <p:cNvSpPr/>
          <p:nvPr/>
        </p:nvSpPr>
        <p:spPr>
          <a:xfrm>
            <a:off x="602223" y="6064250"/>
            <a:ext cx="9464107" cy="0"/>
          </a:xfrm>
          <a:prstGeom prst="line">
            <a:avLst/>
          </a:prstGeom>
          <a:ln w="9525" cap="flat">
            <a:solidFill>
              <a:srgbClr val="03989E"/>
            </a:solidFill>
            <a:prstDash val="sysDot"/>
            <a:headEnd type="none" w="sm" len="sm"/>
            <a:tailEnd type="none" w="sm" len="sm"/>
          </a:ln>
        </p:spPr>
      </p:sp>
      <p:sp>
        <p:nvSpPr>
          <p:cNvPr id="28" name="AutoShape 4"/>
          <p:cNvSpPr/>
          <p:nvPr/>
        </p:nvSpPr>
        <p:spPr>
          <a:xfrm>
            <a:off x="602223" y="6434668"/>
            <a:ext cx="9464107" cy="0"/>
          </a:xfrm>
          <a:prstGeom prst="line">
            <a:avLst/>
          </a:prstGeom>
          <a:ln w="9525" cap="flat">
            <a:solidFill>
              <a:srgbClr val="03989E"/>
            </a:solidFill>
            <a:prstDash val="sysDot"/>
            <a:headEnd type="none" w="sm" len="sm"/>
            <a:tailEnd type="none" w="sm" len="sm"/>
          </a:ln>
        </p:spPr>
      </p:sp>
      <p:sp>
        <p:nvSpPr>
          <p:cNvPr id="29" name="AutoShape 3"/>
          <p:cNvSpPr/>
          <p:nvPr/>
        </p:nvSpPr>
        <p:spPr>
          <a:xfrm>
            <a:off x="602223" y="5329263"/>
            <a:ext cx="9464107" cy="0"/>
          </a:xfrm>
          <a:prstGeom prst="line">
            <a:avLst/>
          </a:prstGeom>
          <a:ln w="9525" cap="flat">
            <a:solidFill>
              <a:srgbClr val="03989E"/>
            </a:solidFill>
            <a:prstDash val="sysDot"/>
            <a:headEnd type="none" w="sm" len="sm"/>
            <a:tailEnd type="none" w="sm" len="sm"/>
          </a:ln>
        </p:spPr>
      </p:sp>
      <p:sp>
        <p:nvSpPr>
          <p:cNvPr id="30" name="AutoShape 4"/>
          <p:cNvSpPr/>
          <p:nvPr/>
        </p:nvSpPr>
        <p:spPr>
          <a:xfrm>
            <a:off x="602223" y="5699681"/>
            <a:ext cx="9464107" cy="0"/>
          </a:xfrm>
          <a:prstGeom prst="line">
            <a:avLst/>
          </a:prstGeom>
          <a:ln w="9525" cap="flat">
            <a:solidFill>
              <a:srgbClr val="03989E"/>
            </a:solidFill>
            <a:prstDash val="sysDot"/>
            <a:headEnd type="none" w="sm" len="sm"/>
            <a:tailEnd type="none" w="sm" len="sm"/>
          </a:ln>
        </p:spPr>
      </p:sp>
      <p:sp>
        <p:nvSpPr>
          <p:cNvPr id="32" name="AutoShape 4"/>
          <p:cNvSpPr/>
          <p:nvPr/>
        </p:nvSpPr>
        <p:spPr>
          <a:xfrm>
            <a:off x="602223" y="4940513"/>
            <a:ext cx="9464107" cy="0"/>
          </a:xfrm>
          <a:prstGeom prst="line">
            <a:avLst/>
          </a:prstGeom>
          <a:ln w="9525" cap="flat">
            <a:solidFill>
              <a:srgbClr val="03989E"/>
            </a:solidFill>
            <a:prstDash val="sysDot"/>
            <a:headEnd type="none" w="sm" len="sm"/>
            <a:tailEnd type="none" w="sm" len="sm"/>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srcRect/>
          <a:stretch>
            <a:fillRect/>
          </a:stretch>
        </p:blipFill>
        <p:spPr>
          <a:xfrm>
            <a:off x="1305184" y="2381967"/>
            <a:ext cx="7537064" cy="4710665"/>
          </a:xfrm>
          <a:prstGeom prst="rect">
            <a:avLst/>
          </a:prstGeom>
        </p:spPr>
      </p:pic>
      <p:sp>
        <p:nvSpPr>
          <p:cNvPr id="5" name="TextBox 5"/>
          <p:cNvSpPr txBox="1"/>
          <p:nvPr/>
        </p:nvSpPr>
        <p:spPr>
          <a:xfrm>
            <a:off x="-374019" y="327479"/>
            <a:ext cx="11432763" cy="1238031"/>
          </a:xfrm>
          <a:prstGeom prst="rect">
            <a:avLst/>
          </a:prstGeom>
        </p:spPr>
        <p:txBody>
          <a:bodyPr lIns="0" tIns="0" rIns="0" bIns="0" rtlCol="0" anchor="t">
            <a:spAutoFit/>
          </a:bodyPr>
          <a:lstStyle/>
          <a:p>
            <a:pPr algn="ctr">
              <a:lnSpc>
                <a:spcPts val="10605"/>
              </a:lnSpc>
            </a:pPr>
            <a:r>
              <a:rPr lang="en-US" sz="6600" b="1" dirty="0">
                <a:solidFill>
                  <a:srgbClr val="FFFFFF"/>
                </a:solidFill>
                <a:latin typeface="Noto Sans"/>
                <a:ea typeface="Noto Sans"/>
                <a:cs typeface="Noto Sans"/>
              </a:rPr>
              <a:t>SARS-CoV-2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5" name="TextBox 5"/>
          <p:cNvSpPr txBox="1"/>
          <p:nvPr/>
        </p:nvSpPr>
        <p:spPr>
          <a:xfrm>
            <a:off x="602223" y="1504336"/>
            <a:ext cx="9990279" cy="262892"/>
          </a:xfrm>
          <a:prstGeom prst="rect">
            <a:avLst/>
          </a:prstGeom>
        </p:spPr>
        <p:txBody>
          <a:bodyPr lIns="0" tIns="0" rIns="0" bIns="0" rtlCol="0" anchor="t">
            <a:spAutoFit/>
          </a:bodyPr>
          <a:lstStyle/>
          <a:p>
            <a:pPr>
              <a:lnSpc>
                <a:spcPts val="2239"/>
              </a:lnSpc>
            </a:pPr>
            <a:r>
              <a:rPr lang="en-US" sz="1550" dirty="0" err="1">
                <a:solidFill>
                  <a:srgbClr val="000000"/>
                </a:solidFill>
                <a:latin typeface="Noto Sans"/>
                <a:ea typeface="Noto Sans"/>
                <a:cs typeface="Noto Sans"/>
              </a:rPr>
              <a:t>Là</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bệnh</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nhiễm</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trùng</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đường</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hô</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hấp</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gây</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ra</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bởi</a:t>
            </a:r>
            <a:r>
              <a:rPr lang="en-US" sz="1550" dirty="0">
                <a:solidFill>
                  <a:srgbClr val="000000"/>
                </a:solidFill>
                <a:latin typeface="Noto Sans"/>
                <a:ea typeface="Noto Sans"/>
                <a:cs typeface="Noto Sans"/>
              </a:rPr>
              <a:t> vi-</a:t>
            </a:r>
            <a:r>
              <a:rPr lang="en-US" sz="1550" dirty="0" err="1">
                <a:solidFill>
                  <a:srgbClr val="000000"/>
                </a:solidFill>
                <a:latin typeface="Noto Sans"/>
                <a:ea typeface="Noto Sans"/>
                <a:cs typeface="Noto Sans"/>
              </a:rPr>
              <a:t>rút</a:t>
            </a:r>
            <a:r>
              <a:rPr lang="en-US" sz="1550" dirty="0">
                <a:solidFill>
                  <a:srgbClr val="000000"/>
                </a:solidFill>
                <a:latin typeface="Noto Sans"/>
                <a:ea typeface="Noto Sans"/>
                <a:cs typeface="Noto Sans"/>
              </a:rPr>
              <a:t> Corona </a:t>
            </a:r>
            <a:r>
              <a:rPr lang="en-US" sz="1550" dirty="0" err="1">
                <a:solidFill>
                  <a:srgbClr val="000000"/>
                </a:solidFill>
                <a:latin typeface="Noto Sans"/>
                <a:ea typeface="Noto Sans"/>
                <a:cs typeface="Noto Sans"/>
              </a:rPr>
              <a:t>hoặc</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còn</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gọi</a:t>
            </a:r>
            <a:r>
              <a:rPr lang="en-US" sz="1550" dirty="0">
                <a:solidFill>
                  <a:srgbClr val="000000"/>
                </a:solidFill>
                <a:latin typeface="Noto Sans"/>
                <a:ea typeface="Noto Sans"/>
                <a:cs typeface="Noto Sans"/>
              </a:rPr>
              <a:t> </a:t>
            </a:r>
            <a:r>
              <a:rPr lang="en-US" sz="1550" dirty="0" err="1">
                <a:solidFill>
                  <a:srgbClr val="000000"/>
                </a:solidFill>
                <a:latin typeface="Noto Sans"/>
                <a:ea typeface="Noto Sans"/>
                <a:cs typeface="Noto Sans"/>
              </a:rPr>
              <a:t>là</a:t>
            </a:r>
            <a:r>
              <a:rPr lang="en-US" sz="1550" dirty="0">
                <a:solidFill>
                  <a:srgbClr val="000000"/>
                </a:solidFill>
                <a:latin typeface="Noto Sans"/>
                <a:ea typeface="Noto Sans"/>
                <a:cs typeface="Noto Sans"/>
              </a:rPr>
              <a:t> vi-</a:t>
            </a:r>
            <a:r>
              <a:rPr lang="en-US" sz="1550" dirty="0" err="1">
                <a:solidFill>
                  <a:srgbClr val="000000"/>
                </a:solidFill>
                <a:latin typeface="Noto Sans"/>
                <a:ea typeface="Noto Sans"/>
                <a:cs typeface="Noto Sans"/>
              </a:rPr>
              <a:t>rút</a:t>
            </a:r>
            <a:r>
              <a:rPr lang="en-US" sz="1550" dirty="0">
                <a:solidFill>
                  <a:srgbClr val="000000"/>
                </a:solidFill>
                <a:latin typeface="Noto Sans"/>
                <a:ea typeface="Noto Sans"/>
                <a:cs typeface="Noto Sans"/>
              </a:rPr>
              <a:t> SARs-CoV-2.  </a:t>
            </a:r>
            <a:endParaRPr lang="en-US" dirty="0"/>
          </a:p>
        </p:txBody>
      </p:sp>
      <p:sp>
        <p:nvSpPr>
          <p:cNvPr id="6" name="TextBox 6"/>
          <p:cNvSpPr txBox="1"/>
          <p:nvPr/>
        </p:nvSpPr>
        <p:spPr>
          <a:xfrm>
            <a:off x="630841" y="2375556"/>
            <a:ext cx="9990279" cy="264160"/>
          </a:xfrm>
          <a:prstGeom prst="rect">
            <a:avLst/>
          </a:prstGeom>
        </p:spPr>
        <p:txBody>
          <a:bodyPr lIns="0" tIns="0" rIns="0" bIns="0" rtlCol="0" anchor="t">
            <a:spAutoFit/>
          </a:bodyPr>
          <a:lstStyle/>
          <a:p>
            <a:pPr>
              <a:lnSpc>
                <a:spcPts val="2239"/>
              </a:lnSpc>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Triệu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được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loại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theo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vừa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7" name="TextBox 7"/>
          <p:cNvSpPr txBox="1"/>
          <p:nvPr/>
        </p:nvSpPr>
        <p:spPr>
          <a:xfrm>
            <a:off x="630841" y="218155"/>
            <a:ext cx="9059915" cy="538737"/>
          </a:xfrm>
          <a:prstGeom prst="rect">
            <a:avLst/>
          </a:prstGeom>
        </p:spPr>
        <p:txBody>
          <a:bodyPr lIns="0" tIns="0" rIns="0" bIns="0" rtlCol="0" anchor="t">
            <a:spAutoFit/>
          </a:bodyPr>
          <a:lstStyle/>
          <a:p>
            <a:pPr>
              <a:lnSpc>
                <a:spcPts val="4480"/>
              </a:lnSpc>
            </a:pPr>
            <a:r>
              <a:rPr lang="en-US" sz="3200" b="1" dirty="0">
                <a:solidFill>
                  <a:srgbClr val="03989E"/>
                </a:solidFill>
                <a:latin typeface="Noto Sans"/>
                <a:ea typeface="Noto Sans"/>
                <a:cs typeface="Noto Sans"/>
              </a:rPr>
              <a:t>SARS-CoV-2 (COVID-19)</a:t>
            </a:r>
          </a:p>
        </p:txBody>
      </p:sp>
      <p:grpSp>
        <p:nvGrpSpPr>
          <p:cNvPr id="8" name="Group 8"/>
          <p:cNvGrpSpPr/>
          <p:nvPr/>
        </p:nvGrpSpPr>
        <p:grpSpPr>
          <a:xfrm>
            <a:off x="602223" y="2820691"/>
            <a:ext cx="3015916" cy="4102199"/>
            <a:chOff x="0" y="0"/>
            <a:chExt cx="8187605" cy="10184320"/>
          </a:xfrm>
        </p:grpSpPr>
        <p:sp>
          <p:nvSpPr>
            <p:cNvPr id="9" name="Freeform 9"/>
            <p:cNvSpPr/>
            <p:nvPr/>
          </p:nvSpPr>
          <p:spPr>
            <a:xfrm>
              <a:off x="-1" y="0"/>
              <a:ext cx="8195264" cy="10184320"/>
            </a:xfrm>
            <a:custGeom>
              <a:avLst/>
              <a:gdLst/>
              <a:ahLst/>
              <a:cxnLst/>
              <a:rect l="l" t="t" r="r" b="b"/>
              <a:pathLst>
                <a:path w="8195264" h="10184320">
                  <a:moveTo>
                    <a:pt x="7688825" y="10167401"/>
                  </a:moveTo>
                  <a:cubicBezTo>
                    <a:pt x="7688825" y="10167401"/>
                    <a:pt x="7451829" y="10157432"/>
                    <a:pt x="7089690" y="10170876"/>
                  </a:cubicBezTo>
                  <a:cubicBezTo>
                    <a:pt x="6727552" y="10184320"/>
                    <a:pt x="490924" y="10184320"/>
                    <a:pt x="490924" y="10184320"/>
                  </a:cubicBezTo>
                  <a:cubicBezTo>
                    <a:pt x="245502" y="10184320"/>
                    <a:pt x="32509" y="10087052"/>
                    <a:pt x="31032" y="9926938"/>
                  </a:cubicBezTo>
                  <a:cubicBezTo>
                    <a:pt x="31032" y="9926938"/>
                    <a:pt x="0" y="712007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642276" y="0"/>
                    <a:pt x="7642276" y="0"/>
                  </a:cubicBezTo>
                  <a:cubicBezTo>
                    <a:pt x="7954178" y="0"/>
                    <a:pt x="8187606" y="101069"/>
                    <a:pt x="8179748" y="303616"/>
                  </a:cubicBezTo>
                  <a:cubicBezTo>
                    <a:pt x="8179748" y="303616"/>
                    <a:pt x="8177753" y="6540547"/>
                    <a:pt x="8186508" y="9227351"/>
                  </a:cubicBezTo>
                  <a:cubicBezTo>
                    <a:pt x="8195264" y="9520652"/>
                    <a:pt x="8148716" y="9853724"/>
                    <a:pt x="8148716" y="9853724"/>
                  </a:cubicBezTo>
                  <a:cubicBezTo>
                    <a:pt x="8145750" y="10033749"/>
                    <a:pt x="7934247" y="10167401"/>
                    <a:pt x="7688825" y="10167401"/>
                  </a:cubicBezTo>
                  <a:close/>
                </a:path>
              </a:pathLst>
            </a:custGeom>
            <a:solidFill>
              <a:srgbClr val="DAE1E1"/>
            </a:solidFill>
          </p:spPr>
        </p:sp>
      </p:grpSp>
      <p:grpSp>
        <p:nvGrpSpPr>
          <p:cNvPr id="10" name="Group 10"/>
          <p:cNvGrpSpPr/>
          <p:nvPr/>
        </p:nvGrpSpPr>
        <p:grpSpPr>
          <a:xfrm>
            <a:off x="3879322" y="2820691"/>
            <a:ext cx="3015916" cy="4102199"/>
            <a:chOff x="0" y="0"/>
            <a:chExt cx="8187605" cy="10184320"/>
          </a:xfrm>
        </p:grpSpPr>
        <p:sp>
          <p:nvSpPr>
            <p:cNvPr id="11" name="Freeform 11"/>
            <p:cNvSpPr/>
            <p:nvPr/>
          </p:nvSpPr>
          <p:spPr>
            <a:xfrm>
              <a:off x="-1" y="0"/>
              <a:ext cx="8195264" cy="10184320"/>
            </a:xfrm>
            <a:custGeom>
              <a:avLst/>
              <a:gdLst/>
              <a:ahLst/>
              <a:cxnLst/>
              <a:rect l="l" t="t" r="r" b="b"/>
              <a:pathLst>
                <a:path w="8195264" h="10184320">
                  <a:moveTo>
                    <a:pt x="7688825" y="10167401"/>
                  </a:moveTo>
                  <a:cubicBezTo>
                    <a:pt x="7688825" y="10167401"/>
                    <a:pt x="7451829" y="10157432"/>
                    <a:pt x="7089690" y="10170876"/>
                  </a:cubicBezTo>
                  <a:cubicBezTo>
                    <a:pt x="6727552" y="10184320"/>
                    <a:pt x="490924" y="10184320"/>
                    <a:pt x="490924" y="10184320"/>
                  </a:cubicBezTo>
                  <a:cubicBezTo>
                    <a:pt x="245502" y="10184320"/>
                    <a:pt x="32509" y="10087052"/>
                    <a:pt x="31032" y="9926938"/>
                  </a:cubicBezTo>
                  <a:cubicBezTo>
                    <a:pt x="31032" y="9926938"/>
                    <a:pt x="0" y="712007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642276" y="0"/>
                    <a:pt x="7642276" y="0"/>
                  </a:cubicBezTo>
                  <a:cubicBezTo>
                    <a:pt x="7954178" y="0"/>
                    <a:pt x="8187606" y="101069"/>
                    <a:pt x="8179748" y="303616"/>
                  </a:cubicBezTo>
                  <a:cubicBezTo>
                    <a:pt x="8179748" y="303616"/>
                    <a:pt x="8177753" y="6540547"/>
                    <a:pt x="8186508" y="9227351"/>
                  </a:cubicBezTo>
                  <a:cubicBezTo>
                    <a:pt x="8195264" y="9520652"/>
                    <a:pt x="8148716" y="9853724"/>
                    <a:pt x="8148716" y="9853724"/>
                  </a:cubicBezTo>
                  <a:cubicBezTo>
                    <a:pt x="8145750" y="10033749"/>
                    <a:pt x="7934247" y="10167401"/>
                    <a:pt x="7688825" y="10167401"/>
                  </a:cubicBezTo>
                  <a:close/>
                </a:path>
              </a:pathLst>
            </a:custGeom>
            <a:solidFill>
              <a:srgbClr val="DAE1E1"/>
            </a:solidFill>
          </p:spPr>
        </p:sp>
      </p:grpSp>
      <p:grpSp>
        <p:nvGrpSpPr>
          <p:cNvPr id="12" name="Group 12"/>
          <p:cNvGrpSpPr/>
          <p:nvPr/>
        </p:nvGrpSpPr>
        <p:grpSpPr>
          <a:xfrm>
            <a:off x="7152413" y="2820691"/>
            <a:ext cx="3015916" cy="4102199"/>
            <a:chOff x="0" y="0"/>
            <a:chExt cx="8187605" cy="10184320"/>
          </a:xfrm>
        </p:grpSpPr>
        <p:sp>
          <p:nvSpPr>
            <p:cNvPr id="13" name="Freeform 13"/>
            <p:cNvSpPr/>
            <p:nvPr/>
          </p:nvSpPr>
          <p:spPr>
            <a:xfrm>
              <a:off x="-1" y="0"/>
              <a:ext cx="8195264" cy="10184320"/>
            </a:xfrm>
            <a:custGeom>
              <a:avLst/>
              <a:gdLst/>
              <a:ahLst/>
              <a:cxnLst/>
              <a:rect l="l" t="t" r="r" b="b"/>
              <a:pathLst>
                <a:path w="8195264" h="10184320">
                  <a:moveTo>
                    <a:pt x="7688825" y="10167401"/>
                  </a:moveTo>
                  <a:cubicBezTo>
                    <a:pt x="7688825" y="10167401"/>
                    <a:pt x="7451829" y="10157432"/>
                    <a:pt x="7089690" y="10170876"/>
                  </a:cubicBezTo>
                  <a:cubicBezTo>
                    <a:pt x="6727552" y="10184320"/>
                    <a:pt x="490924" y="10184320"/>
                    <a:pt x="490924" y="10184320"/>
                  </a:cubicBezTo>
                  <a:cubicBezTo>
                    <a:pt x="245502" y="10184320"/>
                    <a:pt x="32509" y="10087052"/>
                    <a:pt x="31032" y="9926938"/>
                  </a:cubicBezTo>
                  <a:cubicBezTo>
                    <a:pt x="31032" y="9926938"/>
                    <a:pt x="0" y="712007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642276" y="0"/>
                    <a:pt x="7642276" y="0"/>
                  </a:cubicBezTo>
                  <a:cubicBezTo>
                    <a:pt x="7954178" y="0"/>
                    <a:pt x="8187606" y="101069"/>
                    <a:pt x="8179748" y="303616"/>
                  </a:cubicBezTo>
                  <a:cubicBezTo>
                    <a:pt x="8179748" y="303616"/>
                    <a:pt x="8177753" y="6540547"/>
                    <a:pt x="8186508" y="9227351"/>
                  </a:cubicBezTo>
                  <a:cubicBezTo>
                    <a:pt x="8195264" y="9520652"/>
                    <a:pt x="8148716" y="9853724"/>
                    <a:pt x="8148716" y="9853724"/>
                  </a:cubicBezTo>
                  <a:cubicBezTo>
                    <a:pt x="8145750" y="10033749"/>
                    <a:pt x="7934247" y="10167401"/>
                    <a:pt x="7688825" y="10167401"/>
                  </a:cubicBezTo>
                  <a:close/>
                </a:path>
              </a:pathLst>
            </a:custGeom>
            <a:solidFill>
              <a:srgbClr val="DAE1E1"/>
            </a:solidFill>
          </p:spPr>
        </p:sp>
      </p:grpSp>
      <p:sp>
        <p:nvSpPr>
          <p:cNvPr id="14" name="TextBox 14"/>
          <p:cNvSpPr txBox="1"/>
          <p:nvPr/>
        </p:nvSpPr>
        <p:spPr>
          <a:xfrm>
            <a:off x="858520" y="2973091"/>
            <a:ext cx="2361158" cy="3103414"/>
          </a:xfrm>
          <a:prstGeom prst="rect">
            <a:avLst/>
          </a:prstGeom>
        </p:spPr>
        <p:txBody>
          <a:bodyPr lIns="0" tIns="0" rIns="0" bIns="0" rtlCol="0" anchor="t">
            <a:spAutoFit/>
          </a:bodyPr>
          <a:lstStyle/>
          <a:p>
            <a:pPr algn="just">
              <a:lnSpc>
                <a:spcPts val="2239"/>
              </a:lnSpc>
            </a:pPr>
            <a:r>
              <a:rPr lang="en-US" sz="1599"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Mức</a:t>
            </a:r>
            <a:r>
              <a:rPr lang="en-US" sz="1599"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độ</a:t>
            </a:r>
            <a:r>
              <a:rPr lang="en-US" sz="1599"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nhẹ</a:t>
            </a:r>
            <a:r>
              <a:rPr lang="en-US" sz="1599" b="1" dirty="0">
                <a:solidFill>
                  <a:srgbClr val="03989E"/>
                </a:solidFill>
                <a:latin typeface="Noto Sans" panose="020B0502040504020204" pitchFamily="34" charset="0"/>
                <a:ea typeface="Noto Sans" panose="020B0502040504020204" pitchFamily="34" charset="0"/>
                <a:cs typeface="Noto Sans" panose="020B0502040504020204" pitchFamily="34" charset="0"/>
              </a:rPr>
              <a:t>:</a:t>
            </a:r>
          </a:p>
          <a:p>
            <a:pPr algn="just">
              <a:lnSpc>
                <a:spcPts val="2239"/>
              </a:lnSpc>
            </a:pPr>
            <a:endParaRPr lang="en-US" sz="1599" b="1"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Ho khan</a:t>
            </a: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Mệt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mỏi</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họng</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Nghẹt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mũi</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mỏi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Tê</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lưỡi</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algn="just">
              <a:lnSpc>
                <a:spcPts val="2239"/>
              </a:lnSpc>
            </a:pP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TextBox 15"/>
          <p:cNvSpPr txBox="1"/>
          <p:nvPr/>
        </p:nvSpPr>
        <p:spPr>
          <a:xfrm>
            <a:off x="4146023" y="2973091"/>
            <a:ext cx="2211809" cy="4231928"/>
          </a:xfrm>
          <a:prstGeom prst="rect">
            <a:avLst/>
          </a:prstGeom>
        </p:spPr>
        <p:txBody>
          <a:bodyPr lIns="0" tIns="0" rIns="0" bIns="0" rtlCol="0" anchor="t">
            <a:spAutoFit/>
          </a:bodyPr>
          <a:lstStyle/>
          <a:p>
            <a:pPr algn="just">
              <a:lnSpc>
                <a:spcPts val="2239"/>
              </a:lnSpc>
            </a:pP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Mức</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độ</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vừa</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a:p>
            <a:pPr algn="just">
              <a:lnSpc>
                <a:spcPts val="2239"/>
              </a:lnSpc>
            </a:pPr>
            <a:endPar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gấp</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họng</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đầu</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mạc</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Mất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khứu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giác</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Da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nổi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mẩn</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Ngón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tay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tấy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đỏ</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tím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tái</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algn="just">
              <a:lnSpc>
                <a:spcPts val="2239"/>
              </a:lnSpc>
            </a:pP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algn="just">
              <a:lnSpc>
                <a:spcPts val="2239"/>
              </a:lnSpc>
            </a:pP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TextBox 16"/>
          <p:cNvSpPr txBox="1"/>
          <p:nvPr/>
        </p:nvSpPr>
        <p:spPr>
          <a:xfrm>
            <a:off x="7319163" y="2973091"/>
            <a:ext cx="2599537" cy="2257028"/>
          </a:xfrm>
          <a:prstGeom prst="rect">
            <a:avLst/>
          </a:prstGeom>
        </p:spPr>
        <p:txBody>
          <a:bodyPr wrap="square" lIns="0" tIns="0" rIns="0" bIns="0" rtlCol="0" anchor="t">
            <a:spAutoFit/>
          </a:bodyPr>
          <a:lstStyle/>
          <a:p>
            <a:pPr algn="just">
              <a:lnSpc>
                <a:spcPts val="2239"/>
              </a:lnSpc>
            </a:pPr>
            <a:r>
              <a:rPr lang="en-US" sz="1599" b="1" dirty="0" err="1">
                <a:solidFill>
                  <a:srgbClr val="AA1C20"/>
                </a:solidFill>
                <a:latin typeface="Noto Sans" panose="020B0502040504020204" pitchFamily="34" charset="0"/>
                <a:ea typeface="Noto Sans" panose="020B0502040504020204" pitchFamily="34" charset="0"/>
                <a:cs typeface="Noto Sans" panose="020B0502040504020204" pitchFamily="34" charset="0"/>
              </a:rPr>
              <a:t>Mức</a:t>
            </a:r>
            <a:r>
              <a:rPr lang="en-US" sz="1599" b="1" dirty="0">
                <a:solidFill>
                  <a:srgbClr val="AA1C20"/>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AA1C20"/>
                </a:solidFill>
                <a:latin typeface="Noto Sans" panose="020B0502040504020204" pitchFamily="34" charset="0"/>
                <a:ea typeface="Noto Sans" panose="020B0502040504020204" pitchFamily="34" charset="0"/>
                <a:cs typeface="Noto Sans" panose="020B0502040504020204" pitchFamily="34" charset="0"/>
              </a:rPr>
              <a:t>độ</a:t>
            </a:r>
            <a:r>
              <a:rPr lang="en-US" sz="1599" b="1" dirty="0">
                <a:solidFill>
                  <a:srgbClr val="AA1C20"/>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AA1C20"/>
                </a:solidFill>
                <a:latin typeface="Noto Sans" panose="020B0502040504020204" pitchFamily="34" charset="0"/>
                <a:ea typeface="Noto Sans" panose="020B0502040504020204" pitchFamily="34" charset="0"/>
                <a:cs typeface="Noto Sans" panose="020B0502040504020204" pitchFamily="34" charset="0"/>
              </a:rPr>
              <a:t>nặng</a:t>
            </a:r>
            <a:r>
              <a:rPr lang="en-US" sz="1599" b="1" dirty="0">
                <a:solidFill>
                  <a:srgbClr val="AA1C20"/>
                </a:solidFill>
                <a:latin typeface="Noto Sans" panose="020B0502040504020204" pitchFamily="34" charset="0"/>
                <a:ea typeface="Noto Sans" panose="020B0502040504020204" pitchFamily="34" charset="0"/>
                <a:cs typeface="Noto Sans" panose="020B0502040504020204" pitchFamily="34" charset="0"/>
              </a:rPr>
              <a:t>: </a:t>
            </a:r>
          </a:p>
          <a:p>
            <a:pPr algn="just">
              <a:lnSpc>
                <a:spcPts val="2239"/>
              </a:lnSpc>
            </a:pPr>
            <a:endParaRPr lang="en-US" sz="1599" b="1" dirty="0">
              <a:solidFill>
                <a:srgbClr val="AA1C2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nhọc</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Ho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nặng</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lõm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lồng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ngực</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Li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bì</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mê</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gn="just">
              <a:lnSpc>
                <a:spcPts val="2239"/>
              </a:lnSpc>
              <a:buFont typeface="Arial"/>
              <a:buChar char="•"/>
            </a:pP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Co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giật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7" name="TextBox 6"/>
          <p:cNvSpPr txBox="1"/>
          <p:nvPr/>
        </p:nvSpPr>
        <p:spPr>
          <a:xfrm>
            <a:off x="622300" y="1054521"/>
            <a:ext cx="215003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8" name="TextBox 7"/>
          <p:cNvSpPr txBox="1"/>
          <p:nvPr/>
        </p:nvSpPr>
        <p:spPr>
          <a:xfrm>
            <a:off x="622300" y="1951613"/>
            <a:ext cx="2002110"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grpSp>
        <p:nvGrpSpPr>
          <p:cNvPr id="14" name="Group 13"/>
          <p:cNvGrpSpPr/>
          <p:nvPr/>
        </p:nvGrpSpPr>
        <p:grpSpPr>
          <a:xfrm>
            <a:off x="4965700" y="1055013"/>
            <a:ext cx="1553616" cy="1681061"/>
            <a:chOff x="4744692" y="1227119"/>
            <a:chExt cx="1553616" cy="1681061"/>
          </a:xfrm>
        </p:grpSpPr>
        <p:grpSp>
          <p:nvGrpSpPr>
            <p:cNvPr id="3" name="Group 3"/>
            <p:cNvGrpSpPr/>
            <p:nvPr/>
          </p:nvGrpSpPr>
          <p:grpSpPr>
            <a:xfrm>
              <a:off x="4744692" y="1227119"/>
              <a:ext cx="1553616" cy="1681061"/>
              <a:chOff x="0" y="0"/>
              <a:chExt cx="897898" cy="971553"/>
            </a:xfrm>
          </p:grpSpPr>
          <p:sp>
            <p:nvSpPr>
              <p:cNvPr id="4" name="Freeform 4"/>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78BDBC"/>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13682" y="1327952"/>
              <a:ext cx="1415636" cy="1508915"/>
            </a:xfrm>
            <a:prstGeom prst="rect">
              <a:avLst/>
            </a:prstGeom>
          </p:spPr>
        </p:pic>
      </p:grpSp>
      <p:sp>
        <p:nvSpPr>
          <p:cNvPr id="6" name="TextBox 6"/>
          <p:cNvSpPr txBox="1"/>
          <p:nvPr/>
        </p:nvSpPr>
        <p:spPr>
          <a:xfrm>
            <a:off x="451481" y="3170839"/>
            <a:ext cx="9766836" cy="1128514"/>
          </a:xfrm>
          <a:prstGeom prst="rect">
            <a:avLst/>
          </a:prstGeom>
        </p:spPr>
        <p:txBody>
          <a:bodyPr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gần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lành</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bề</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mặt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vật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Vi-</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bên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ngoài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nhiều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giờ</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tồn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tại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phân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nước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tiểu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nhiệt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1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4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600" dirty="0">
                <a:latin typeface="Noto Sans" panose="020B0502040504020204" pitchFamily="34" charset="0"/>
                <a:ea typeface="Noto Sans" panose="020B0502040504020204" pitchFamily="34" charset="0"/>
                <a:cs typeface="Noto Sans" panose="020B0502040504020204" pitchFamily="34" charset="0"/>
              </a:rPr>
              <a:t>0°C </a:t>
            </a:r>
            <a:r>
              <a:rPr lang="en-US" sz="1600" dirty="0" err="1">
                <a:latin typeface="Noto Sans" panose="020B0502040504020204" pitchFamily="34" charset="0"/>
                <a:ea typeface="Noto Sans" panose="020B0502040504020204" pitchFamily="34" charset="0"/>
                <a:cs typeface="Noto Sans" panose="020B0502040504020204" pitchFamily="34" charset="0"/>
              </a:rPr>
              <a:t>thì</a:t>
            </a:r>
            <a:r>
              <a:rPr lang="en-US" sz="1600" dirty="0">
                <a:latin typeface="Noto Sans" panose="020B0502040504020204" pitchFamily="34" charset="0"/>
                <a:ea typeface="Noto Sans" panose="020B0502040504020204" pitchFamily="34" charset="0"/>
                <a:cs typeface="Noto Sans" panose="020B0502040504020204" pitchFamily="34" charset="0"/>
              </a:rPr>
              <a:t> vi-</a:t>
            </a:r>
            <a:r>
              <a:rPr lang="en-US" sz="1600" dirty="0" err="1">
                <a:latin typeface="Noto Sans" panose="020B0502040504020204" pitchFamily="34" charset="0"/>
                <a:ea typeface="Noto Sans" panose="020B0502040504020204" pitchFamily="34" charset="0"/>
                <a:cs typeface="Noto Sans" panose="020B0502040504020204" pitchFamily="34" charset="0"/>
              </a:rPr>
              <a:t>rút</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có</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thể</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tồn</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tại</a:t>
            </a:r>
            <a:r>
              <a:rPr lang="en-US" sz="1600" dirty="0">
                <a:latin typeface="Noto Sans" panose="020B0502040504020204" pitchFamily="34" charset="0"/>
                <a:ea typeface="Noto Sans" panose="020B0502040504020204" pitchFamily="34" charset="0"/>
                <a:cs typeface="Noto Sans" panose="020B0502040504020204" pitchFamily="34" charset="0"/>
              </a:rPr>
              <a:t> </a:t>
            </a:r>
            <a:r>
              <a:rPr lang="en-US" sz="1600" dirty="0" err="1">
                <a:latin typeface="Noto Sans" panose="020B0502040504020204" pitchFamily="34" charset="0"/>
                <a:ea typeface="Noto Sans" panose="020B0502040504020204" pitchFamily="34" charset="0"/>
                <a:cs typeface="Noto Sans" panose="020B0502040504020204" pitchFamily="34" charset="0"/>
              </a:rPr>
              <a:t>tới</a:t>
            </a:r>
            <a:r>
              <a:rPr lang="en-US" sz="1600" dirty="0">
                <a:latin typeface="Noto Sans" panose="020B0502040504020204" pitchFamily="34" charset="0"/>
                <a:ea typeface="Noto Sans" panose="020B0502040504020204" pitchFamily="34" charset="0"/>
                <a:cs typeface="Noto Sans" panose="020B0502040504020204" pitchFamily="34" charset="0"/>
              </a:rPr>
              <a:t> 3 </a:t>
            </a:r>
            <a:r>
              <a:rPr lang="en-US" sz="1600" dirty="0" err="1">
                <a:latin typeface="Noto Sans" panose="020B0502040504020204" pitchFamily="34" charset="0"/>
                <a:ea typeface="Noto Sans" panose="020B0502040504020204" pitchFamily="34" charset="0"/>
                <a:cs typeface="Noto Sans" panose="020B0502040504020204" pitchFamily="34" charset="0"/>
              </a:rPr>
              <a:t>tuần</a:t>
            </a:r>
            <a:r>
              <a:rPr lang="en-US" sz="1600" dirty="0">
                <a:latin typeface="Noto Sans" panose="020B0502040504020204" pitchFamily="34" charset="0"/>
                <a:ea typeface="Noto Sans" panose="020B0502040504020204" pitchFamily="34" charset="0"/>
                <a:cs typeface="Noto Sans" panose="020B0502040504020204" pitchFamily="34" charset="0"/>
              </a:rPr>
              <a:t>. </a:t>
            </a:r>
            <a:endPar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8"/>
          <p:cNvSpPr txBox="1"/>
          <p:nvPr/>
        </p:nvSpPr>
        <p:spPr>
          <a:xfrm>
            <a:off x="606284" y="218155"/>
            <a:ext cx="5273816" cy="538737"/>
          </a:xfrm>
          <a:prstGeom prst="rect">
            <a:avLst/>
          </a:prstGeom>
        </p:spPr>
        <p:txBody>
          <a:bodyPr wrap="square" lIns="0" tIns="0" rIns="0" bIns="0" rtlCol="0" anchor="t">
            <a:spAutoFit/>
          </a:bodyPr>
          <a:lstStyle/>
          <a:p>
            <a:pPr>
              <a:lnSpc>
                <a:spcPts val="4480"/>
              </a:lnSpc>
            </a:pPr>
            <a:r>
              <a:rPr lang="en-US" sz="3200" b="1" dirty="0">
                <a:solidFill>
                  <a:srgbClr val="03989E"/>
                </a:solidFill>
                <a:latin typeface="Noto Sans"/>
                <a:ea typeface="Noto Sans"/>
                <a:cs typeface="Noto Sans"/>
              </a:rPr>
              <a:t>SARS-CoV-2 (COVID-19)</a:t>
            </a:r>
          </a:p>
        </p:txBody>
      </p:sp>
      <p:sp>
        <p:nvSpPr>
          <p:cNvPr id="10" name="TextBox 10"/>
          <p:cNvSpPr txBox="1"/>
          <p:nvPr/>
        </p:nvSpPr>
        <p:spPr>
          <a:xfrm>
            <a:off x="450155" y="1506944"/>
            <a:ext cx="3987936" cy="1128514"/>
          </a:xfrm>
          <a:prstGeom prst="rect">
            <a:avLst/>
          </a:prstGeom>
        </p:spPr>
        <p:txBody>
          <a:bodyPr lIns="0" tIns="0" rIns="0" bIns="0" rtlCol="0" anchor="t">
            <a:spAutoFit/>
          </a:bodyPr>
          <a:lstStyle/>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cấp</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Sốc</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nhiễm</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Nhồi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phổi</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đột</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quỵ</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6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sảng</a:t>
            </a:r>
            <a:r>
              <a:rPr lang="en-US" sz="1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pic>
        <p:nvPicPr>
          <p:cNvPr id="11" name="Picture 11"/>
          <p:cNvPicPr>
            <a:picLocks noChangeAspect="1"/>
          </p:cNvPicPr>
          <p:nvPr/>
        </p:nvPicPr>
        <p:blipFill>
          <a:blip r:embed="rId4"/>
          <a:srcRect t="8721" b="5356"/>
          <a:stretch>
            <a:fillRect/>
          </a:stretch>
        </p:blipFill>
        <p:spPr>
          <a:xfrm>
            <a:off x="2006307" y="4734118"/>
            <a:ext cx="6056765" cy="2064520"/>
          </a:xfrm>
          <a:prstGeom prst="rect">
            <a:avLst/>
          </a:prstGeom>
        </p:spPr>
      </p:pic>
      <p:sp>
        <p:nvSpPr>
          <p:cNvPr id="12" name="TextBox 11"/>
          <p:cNvSpPr txBox="1"/>
          <p:nvPr/>
        </p:nvSpPr>
        <p:spPr>
          <a:xfrm>
            <a:off x="602223" y="1055013"/>
            <a:ext cx="2001046" cy="320601"/>
          </a:xfrm>
          <a:prstGeom prst="rect">
            <a:avLst/>
          </a:prstGeom>
        </p:spPr>
        <p:txBody>
          <a:bodyPr wrap="square" lIns="0" tIns="0" rIns="0" bIns="0" rtlCol="0" anchor="t">
            <a:spAutoFit/>
          </a:bodyPr>
          <a:lstStyle/>
          <a:p>
            <a:pPr>
              <a:lnSpc>
                <a:spcPts val="2519"/>
              </a:lnSpc>
            </a:pP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600"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600"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3" name="TextBox 7"/>
          <p:cNvSpPr txBox="1"/>
          <p:nvPr/>
        </p:nvSpPr>
        <p:spPr>
          <a:xfrm>
            <a:off x="602223" y="2774950"/>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AutoShape 3"/>
          <p:cNvSpPr/>
          <p:nvPr/>
        </p:nvSpPr>
        <p:spPr>
          <a:xfrm>
            <a:off x="602223" y="5409943"/>
            <a:ext cx="9464107" cy="0"/>
          </a:xfrm>
          <a:prstGeom prst="line">
            <a:avLst/>
          </a:prstGeom>
          <a:ln w="9525" cap="flat">
            <a:solidFill>
              <a:srgbClr val="03989E"/>
            </a:solidFill>
            <a:prstDash val="sysDot"/>
            <a:headEnd type="none" w="sm" len="sm"/>
            <a:tailEnd type="none" w="sm" len="sm"/>
          </a:ln>
        </p:spPr>
      </p:sp>
      <p:sp>
        <p:nvSpPr>
          <p:cNvPr id="4" name="AutoShape 4"/>
          <p:cNvSpPr/>
          <p:nvPr/>
        </p:nvSpPr>
        <p:spPr>
          <a:xfrm>
            <a:off x="602223" y="6151836"/>
            <a:ext cx="9464107" cy="0"/>
          </a:xfrm>
          <a:prstGeom prst="line">
            <a:avLst/>
          </a:prstGeom>
          <a:ln w="9525" cap="flat">
            <a:solidFill>
              <a:srgbClr val="03989E"/>
            </a:solidFill>
            <a:prstDash val="sysDot"/>
            <a:headEnd type="none" w="sm" len="sm"/>
            <a:tailEnd type="none" w="sm" len="sm"/>
          </a:ln>
        </p:spPr>
      </p:sp>
      <p:sp>
        <p:nvSpPr>
          <p:cNvPr id="5" name="AutoShape 5"/>
          <p:cNvSpPr/>
          <p:nvPr/>
        </p:nvSpPr>
        <p:spPr>
          <a:xfrm>
            <a:off x="602223" y="5780361"/>
            <a:ext cx="9464107" cy="0"/>
          </a:xfrm>
          <a:prstGeom prst="line">
            <a:avLst/>
          </a:prstGeom>
          <a:ln w="9525" cap="flat">
            <a:solidFill>
              <a:srgbClr val="03989E"/>
            </a:solidFill>
            <a:prstDash val="sysDot"/>
            <a:headEnd type="none" w="sm" len="sm"/>
            <a:tailEnd type="none" w="sm" len="sm"/>
          </a:ln>
        </p:spPr>
      </p:sp>
      <p:sp>
        <p:nvSpPr>
          <p:cNvPr id="6" name="AutoShape 6"/>
          <p:cNvSpPr/>
          <p:nvPr/>
        </p:nvSpPr>
        <p:spPr>
          <a:xfrm>
            <a:off x="602223" y="6522253"/>
            <a:ext cx="9464107" cy="0"/>
          </a:xfrm>
          <a:prstGeom prst="line">
            <a:avLst/>
          </a:prstGeom>
          <a:ln w="9525" cap="flat">
            <a:solidFill>
              <a:srgbClr val="03989E"/>
            </a:solidFill>
            <a:prstDash val="sysDot"/>
            <a:headEnd type="none" w="sm" len="sm"/>
            <a:tailEnd type="none" w="sm" len="sm"/>
          </a:ln>
        </p:spPr>
      </p:sp>
      <p:grpSp>
        <p:nvGrpSpPr>
          <p:cNvPr id="7" name="Group 7"/>
          <p:cNvGrpSpPr/>
          <p:nvPr/>
        </p:nvGrpSpPr>
        <p:grpSpPr>
          <a:xfrm>
            <a:off x="6512613" y="1260139"/>
            <a:ext cx="1801156" cy="1948907"/>
            <a:chOff x="0" y="0"/>
            <a:chExt cx="897898" cy="971553"/>
          </a:xfrm>
        </p:grpSpPr>
        <p:sp>
          <p:nvSpPr>
            <p:cNvPr id="8" name="Freeform 8"/>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78BDBC"/>
            </a:solidFill>
          </p:spPr>
        </p:sp>
      </p:grpSp>
      <p:grpSp>
        <p:nvGrpSpPr>
          <p:cNvPr id="9" name="Group 9"/>
          <p:cNvGrpSpPr/>
          <p:nvPr/>
        </p:nvGrpSpPr>
        <p:grpSpPr>
          <a:xfrm>
            <a:off x="8373431" y="2647297"/>
            <a:ext cx="1848513" cy="2000148"/>
            <a:chOff x="0" y="0"/>
            <a:chExt cx="897898" cy="971553"/>
          </a:xfrm>
        </p:grpSpPr>
        <p:sp>
          <p:nvSpPr>
            <p:cNvPr id="10" name="Freeform 10"/>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E1E6F9"/>
            </a:solidFill>
          </p:spPr>
        </p:sp>
      </p:grpSp>
      <p:pic>
        <p:nvPicPr>
          <p:cNvPr id="11" name="Picture 11"/>
          <p:cNvPicPr>
            <a:picLocks noChangeAspect="1"/>
          </p:cNvPicPr>
          <p:nvPr/>
        </p:nvPicPr>
        <p:blipFill>
          <a:blip r:embed="rId2"/>
          <a:srcRect/>
          <a:stretch>
            <a:fillRect/>
          </a:stretch>
        </p:blipFill>
        <p:spPr>
          <a:xfrm>
            <a:off x="8373431" y="2954178"/>
            <a:ext cx="1848513" cy="1386385"/>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1791" y="1260139"/>
            <a:ext cx="1002801" cy="1948907"/>
          </a:xfrm>
          <a:prstGeom prst="rect">
            <a:avLst/>
          </a:prstGeom>
        </p:spPr>
      </p:pic>
      <p:sp>
        <p:nvSpPr>
          <p:cNvPr id="13" name="AutoShape 13"/>
          <p:cNvSpPr/>
          <p:nvPr/>
        </p:nvSpPr>
        <p:spPr>
          <a:xfrm>
            <a:off x="602223" y="6893728"/>
            <a:ext cx="9464107" cy="0"/>
          </a:xfrm>
          <a:prstGeom prst="line">
            <a:avLst/>
          </a:prstGeom>
          <a:ln w="9525" cap="flat">
            <a:solidFill>
              <a:srgbClr val="03989E"/>
            </a:solidFill>
            <a:prstDash val="sysDot"/>
            <a:headEnd type="none" w="sm" len="sm"/>
            <a:tailEnd type="none" w="sm" len="sm"/>
          </a:ln>
        </p:spPr>
      </p:sp>
      <p:sp>
        <p:nvSpPr>
          <p:cNvPr id="14" name="AutoShape 14"/>
          <p:cNvSpPr/>
          <p:nvPr/>
        </p:nvSpPr>
        <p:spPr>
          <a:xfrm>
            <a:off x="602223" y="7264145"/>
            <a:ext cx="9464107" cy="0"/>
          </a:xfrm>
          <a:prstGeom prst="line">
            <a:avLst/>
          </a:prstGeom>
          <a:ln w="9525" cap="flat">
            <a:solidFill>
              <a:srgbClr val="03989E"/>
            </a:solidFill>
            <a:prstDash val="sysDot"/>
            <a:headEnd type="none" w="sm" len="sm"/>
            <a:tailEnd type="none" w="sm" len="sm"/>
          </a:ln>
        </p:spPr>
      </p:sp>
      <p:sp>
        <p:nvSpPr>
          <p:cNvPr id="15" name="TextBox 15"/>
          <p:cNvSpPr txBox="1"/>
          <p:nvPr/>
        </p:nvSpPr>
        <p:spPr>
          <a:xfrm>
            <a:off x="606284" y="218155"/>
            <a:ext cx="5426216" cy="538737"/>
          </a:xfrm>
          <a:prstGeom prst="rect">
            <a:avLst/>
          </a:prstGeom>
        </p:spPr>
        <p:txBody>
          <a:bodyPr wrap="square" lIns="0" tIns="0" rIns="0" bIns="0" rtlCol="0" anchor="t">
            <a:spAutoFit/>
          </a:bodyPr>
          <a:lstStyle/>
          <a:p>
            <a:pPr>
              <a:lnSpc>
                <a:spcPts val="4480"/>
              </a:lnSpc>
            </a:pPr>
            <a:r>
              <a:rPr lang="en-US" sz="3200" b="1" dirty="0">
                <a:solidFill>
                  <a:srgbClr val="03989E"/>
                </a:solidFill>
                <a:latin typeface="Noto Sans"/>
                <a:ea typeface="Noto Sans"/>
                <a:cs typeface="Noto Sans"/>
              </a:rPr>
              <a:t>SARS – </a:t>
            </a:r>
            <a:r>
              <a:rPr lang="en-US" sz="3200" b="1" dirty="0" err="1">
                <a:solidFill>
                  <a:srgbClr val="03989E"/>
                </a:solidFill>
                <a:latin typeface="Noto Sans"/>
                <a:ea typeface="Noto Sans"/>
                <a:cs typeface="Noto Sans"/>
              </a:rPr>
              <a:t>CoV</a:t>
            </a:r>
            <a:r>
              <a:rPr lang="en-US" sz="3200" b="1" dirty="0">
                <a:solidFill>
                  <a:srgbClr val="03989E"/>
                </a:solidFill>
                <a:latin typeface="Noto Sans"/>
                <a:ea typeface="Noto Sans"/>
                <a:cs typeface="Noto Sans"/>
              </a:rPr>
              <a:t>- 2 (COVID-19)</a:t>
            </a:r>
          </a:p>
        </p:txBody>
      </p:sp>
      <p:sp>
        <p:nvSpPr>
          <p:cNvPr id="16" name="TextBox 16"/>
          <p:cNvSpPr txBox="1"/>
          <p:nvPr/>
        </p:nvSpPr>
        <p:spPr>
          <a:xfrm>
            <a:off x="451481" y="1501757"/>
            <a:ext cx="6003982" cy="3367973"/>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Tránh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đến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5K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Khẩu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Khai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báo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y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tế</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tụ</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tập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Khoảng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nhân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rửa</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tay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Đảm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bảo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an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toàn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phẩm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ăn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chín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sôi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ấm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tăng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sức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khỏe</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bằng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ăn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uống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dục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nghỉ</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lý</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Tăng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lưu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việc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Giữ</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vệ</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khử</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việc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COVID-19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theo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đúng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chỉ</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định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hướng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dẫn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19" name="TextBox 3"/>
          <p:cNvSpPr txBox="1"/>
          <p:nvPr/>
        </p:nvSpPr>
        <p:spPr>
          <a:xfrm>
            <a:off x="602223" y="1127859"/>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20" name="TextBox 4"/>
          <p:cNvSpPr txBox="1"/>
          <p:nvPr/>
        </p:nvSpPr>
        <p:spPr>
          <a:xfrm>
            <a:off x="602223" y="4960046"/>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77351" flipH="1" flipV="1">
            <a:off x="1213373" y="2073211"/>
            <a:ext cx="8470376" cy="5781032"/>
          </a:xfrm>
          <a:prstGeom prst="rect">
            <a:avLst/>
          </a:prstGeom>
        </p:spPr>
      </p:pic>
      <p:grpSp>
        <p:nvGrpSpPr>
          <p:cNvPr id="3" name="Group 3"/>
          <p:cNvGrpSpPr/>
          <p:nvPr/>
        </p:nvGrpSpPr>
        <p:grpSpPr>
          <a:xfrm>
            <a:off x="-139700" y="-578371"/>
            <a:ext cx="11471699" cy="2606609"/>
            <a:chOff x="0" y="0"/>
            <a:chExt cx="5280320" cy="1199799"/>
          </a:xfrm>
        </p:grpSpPr>
        <p:sp>
          <p:nvSpPr>
            <p:cNvPr id="4" name="Freeform 4"/>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2597" y="2367453"/>
            <a:ext cx="4318468" cy="5192547"/>
          </a:xfrm>
          <a:prstGeom prst="rect">
            <a:avLst/>
          </a:prstGeom>
        </p:spPr>
      </p:pic>
      <p:sp>
        <p:nvSpPr>
          <p:cNvPr id="6" name="TextBox 6"/>
          <p:cNvSpPr txBox="1"/>
          <p:nvPr/>
        </p:nvSpPr>
        <p:spPr>
          <a:xfrm>
            <a:off x="772218" y="0"/>
            <a:ext cx="9180000" cy="1178400"/>
          </a:xfrm>
          <a:prstGeom prst="rect">
            <a:avLst/>
          </a:prstGeom>
        </p:spPr>
        <p:txBody>
          <a:bodyPr lIns="0" tIns="0" rIns="0" bIns="0" rtlCol="0" anchor="t">
            <a:spAutoFit/>
          </a:bodyPr>
          <a:lstStyle/>
          <a:p>
            <a:pPr algn="ctr">
              <a:lnSpc>
                <a:spcPts val="10605"/>
              </a:lnSpc>
            </a:pP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Thông</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 tin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cơ</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bản</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về</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vắc</a:t>
            </a:r>
            <a:r>
              <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 - </a:t>
            </a:r>
            <a:r>
              <a:rPr lang="en-US" sz="4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rPr>
              <a:t>xin</a:t>
            </a:r>
            <a:endParaRPr lang="en-US" sz="4800" b="1" dirty="0">
              <a:solidFill>
                <a:srgbClr val="FFFFFF"/>
              </a:solidFill>
              <a:latin typeface="Noto Sans" panose="020B0502040504020204" pitchFamily="34" charset="0"/>
              <a:ea typeface="Noto Sans" panose="020B0502040504020204" pitchFamily="34" charset="0"/>
              <a:cs typeface="Noto Sans" panose="020B0502040504020204" pitchFamily="34" charset="0"/>
              <a:hlinkClick r:id="rId6" tooltip="https://www.cdc.gov/vaccines/vac-gen/imz-basics.ht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04498" y="4309997"/>
            <a:ext cx="3063069" cy="3149685"/>
          </a:xfrm>
          <a:prstGeom prst="rect">
            <a:avLst/>
          </a:prstGeom>
        </p:spPr>
      </p:pic>
      <p:sp>
        <p:nvSpPr>
          <p:cNvPr id="4" name="TextBox 4"/>
          <p:cNvSpPr txBox="1"/>
          <p:nvPr/>
        </p:nvSpPr>
        <p:spPr>
          <a:xfrm>
            <a:off x="758270" y="1091239"/>
            <a:ext cx="2763664"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là</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gì</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5" name="TextBox 5"/>
          <p:cNvSpPr txBox="1"/>
          <p:nvPr/>
        </p:nvSpPr>
        <p:spPr>
          <a:xfrm>
            <a:off x="754208" y="2306341"/>
            <a:ext cx="4059091"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Sản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xuất</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bằng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6" name="TextBox 6"/>
          <p:cNvSpPr txBox="1"/>
          <p:nvPr/>
        </p:nvSpPr>
        <p:spPr>
          <a:xfrm>
            <a:off x="777458" y="3887651"/>
            <a:ext cx="4188242"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đem</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lại</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những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lợi</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ích</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gì</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7" name="TextBox 7"/>
          <p:cNvSpPr txBox="1"/>
          <p:nvPr/>
        </p:nvSpPr>
        <p:spPr>
          <a:xfrm>
            <a:off x="758270" y="1504336"/>
            <a:ext cx="9060697" cy="641201"/>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giúp</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tạo</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miễn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dịch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hiệu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chủ</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động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nâng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cao</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khả</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đề</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những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tác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nhân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cụ</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8" name="TextBox 8"/>
          <p:cNvSpPr txBox="1"/>
          <p:nvPr/>
        </p:nvSpPr>
        <p:spPr>
          <a:xfrm>
            <a:off x="754209" y="2717821"/>
            <a:ext cx="9060697" cy="961802"/>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phần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bao</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gồm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đã</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chết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đã</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bị</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suy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yếu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gồm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một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phần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rất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của</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rút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vi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này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phần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này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không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khả</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năng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sôi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hay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tạo</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9" name="TextBox 9"/>
          <p:cNvSpPr txBox="1"/>
          <p:nvPr/>
        </p:nvSpPr>
        <p:spPr>
          <a:xfrm>
            <a:off x="602223" y="4294954"/>
            <a:ext cx="7106678" cy="1282402"/>
          </a:xfrm>
          <a:prstGeom prst="rect">
            <a:avLst/>
          </a:prstGeom>
        </p:spPr>
        <p:txBody>
          <a:bodyPr wrap="square" lIns="0" tIns="0" rIns="0" bIns="0" rtlCol="0" anchor="t">
            <a:spAutoFit/>
          </a:bodyPr>
          <a:lstStyle/>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Giảm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hiểm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hay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gặp</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trẻ</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nhỏ</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Giảm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thiểu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rủi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ro</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biến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di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chứng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trường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hợp</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mắc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88618" lvl="1" indent="-194309">
              <a:lnSpc>
                <a:spcPts val="2519"/>
              </a:lnSpc>
              <a:buFont typeface="Arial"/>
              <a:buChar char="•"/>
            </a:pP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10"/>
          <p:cNvSpPr txBox="1"/>
          <p:nvPr/>
        </p:nvSpPr>
        <p:spPr>
          <a:xfrm>
            <a:off x="602222" y="218155"/>
            <a:ext cx="6039877" cy="538737"/>
          </a:xfrm>
          <a:prstGeom prst="rect">
            <a:avLst/>
          </a:prstGeom>
        </p:spPr>
        <p:txBody>
          <a:bodyPr wrap="square" lIns="0" tIns="0" rIns="0" bIns="0" rtlCol="0" anchor="t">
            <a:spAutoFit/>
          </a:bodyPr>
          <a:lstStyle/>
          <a:p>
            <a:pP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Thông</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tin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cơ</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bản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về</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vắc</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xin</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hlinkClick r:id="rId4" tooltip="https://www.cdc.gov/vaccines/vac-gen/imz-basics.htm"/>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9030" y="2465443"/>
            <a:ext cx="4042801" cy="4517096"/>
          </a:xfrm>
          <a:prstGeom prst="rect">
            <a:avLst/>
          </a:prstGeom>
        </p:spPr>
      </p:pic>
      <p:sp>
        <p:nvSpPr>
          <p:cNvPr id="5" name="TextBox 5"/>
          <p:cNvSpPr txBox="1"/>
          <p:nvPr/>
        </p:nvSpPr>
        <p:spPr>
          <a:xfrm>
            <a:off x="756000" y="251883"/>
            <a:ext cx="9180000" cy="1270284"/>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bạch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hầu</a:t>
            </a:r>
            <a:endPar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6" name="Group 6"/>
          <p:cNvGrpSpPr/>
          <p:nvPr/>
        </p:nvGrpSpPr>
        <p:grpSpPr>
          <a:xfrm>
            <a:off x="6300734" y="3230471"/>
            <a:ext cx="2480969" cy="2684485"/>
            <a:chOff x="0" y="0"/>
            <a:chExt cx="3307959" cy="3579314"/>
          </a:xfrm>
        </p:grpSpPr>
        <p:grpSp>
          <p:nvGrpSpPr>
            <p:cNvPr id="7" name="Group 7"/>
            <p:cNvGrpSpPr/>
            <p:nvPr/>
          </p:nvGrpSpPr>
          <p:grpSpPr>
            <a:xfrm>
              <a:off x="0" y="0"/>
              <a:ext cx="3307959" cy="3579314"/>
              <a:chOff x="0" y="0"/>
              <a:chExt cx="897898" cy="971553"/>
            </a:xfrm>
          </p:grpSpPr>
          <p:sp>
            <p:nvSpPr>
              <p:cNvPr id="8" name="Freeform 8"/>
              <p:cNvSpPr/>
              <p:nvPr/>
            </p:nvSpPr>
            <p:spPr>
              <a:xfrm>
                <a:off x="0" y="0"/>
                <a:ext cx="897898" cy="971553"/>
              </a:xfrm>
              <a:custGeom>
                <a:avLst/>
                <a:gdLst/>
                <a:ahLst/>
                <a:cxnLst/>
                <a:rect l="l" t="t" r="r" b="b"/>
                <a:pathLst>
                  <a:path w="897898" h="971553">
                    <a:moveTo>
                      <a:pt x="773438" y="971553"/>
                    </a:moveTo>
                    <a:lnTo>
                      <a:pt x="124460" y="971553"/>
                    </a:lnTo>
                    <a:cubicBezTo>
                      <a:pt x="55880" y="971553"/>
                      <a:pt x="0" y="915673"/>
                      <a:pt x="0" y="847093"/>
                    </a:cubicBezTo>
                    <a:lnTo>
                      <a:pt x="0" y="124460"/>
                    </a:lnTo>
                    <a:cubicBezTo>
                      <a:pt x="0" y="55880"/>
                      <a:pt x="55880" y="0"/>
                      <a:pt x="124460" y="0"/>
                    </a:cubicBezTo>
                    <a:lnTo>
                      <a:pt x="773438" y="0"/>
                    </a:lnTo>
                    <a:cubicBezTo>
                      <a:pt x="842018" y="0"/>
                      <a:pt x="897898" y="55880"/>
                      <a:pt x="897898" y="124460"/>
                    </a:cubicBezTo>
                    <a:lnTo>
                      <a:pt x="897898" y="847093"/>
                    </a:lnTo>
                    <a:cubicBezTo>
                      <a:pt x="897898" y="915673"/>
                      <a:pt x="842018" y="971553"/>
                      <a:pt x="773438" y="971553"/>
                    </a:cubicBezTo>
                    <a:close/>
                  </a:path>
                </a:pathLst>
              </a:custGeom>
              <a:solidFill>
                <a:srgbClr val="CCE5D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776" y="220000"/>
              <a:ext cx="2504407" cy="3273735"/>
            </a:xfrm>
            <a:prstGeom prst="rect">
              <a:avLst/>
            </a:prstGeom>
          </p:spPr>
        </p:pic>
        <p:pic>
          <p:nvPicPr>
            <p:cNvPr id="10" name="Picture 10"/>
            <p:cNvPicPr>
              <a:picLocks noChangeAspect="1"/>
            </p:cNvPicPr>
            <p:nvPr/>
          </p:nvPicPr>
          <p:blipFill>
            <a:blip r:embed="rId6"/>
            <a:srcRect/>
            <a:stretch>
              <a:fillRect/>
            </a:stretch>
          </p:blipFill>
          <p:spPr>
            <a:xfrm>
              <a:off x="799703" y="1223151"/>
              <a:ext cx="694484" cy="633717"/>
            </a:xfrm>
            <a:prstGeom prst="rect">
              <a:avLst/>
            </a:prstGeom>
          </p:spPr>
        </p:pic>
        <p:pic>
          <p:nvPicPr>
            <p:cNvPr id="11" name="Picture 11"/>
            <p:cNvPicPr>
              <a:picLocks noChangeAspect="1"/>
            </p:cNvPicPr>
            <p:nvPr/>
          </p:nvPicPr>
          <p:blipFill>
            <a:blip r:embed="rId6"/>
            <a:srcRect/>
            <a:stretch>
              <a:fillRect/>
            </a:stretch>
          </p:blipFill>
          <p:spPr>
            <a:xfrm>
              <a:off x="1877827" y="1223151"/>
              <a:ext cx="694484" cy="63371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270" y="3281065"/>
            <a:ext cx="658469" cy="75924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510" y="2407461"/>
            <a:ext cx="727988" cy="7307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6000" y="4093866"/>
            <a:ext cx="644042" cy="797575"/>
          </a:xfrm>
          <a:prstGeom prst="rect">
            <a:avLst/>
          </a:prstGeom>
        </p:spPr>
      </p:pic>
      <p:sp>
        <p:nvSpPr>
          <p:cNvPr id="6" name="TextBox 6"/>
          <p:cNvSpPr txBox="1"/>
          <p:nvPr/>
        </p:nvSpPr>
        <p:spPr>
          <a:xfrm>
            <a:off x="758270" y="1091239"/>
            <a:ext cx="215003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1.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Nguyên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nhân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7" name="TextBox 7"/>
          <p:cNvSpPr txBox="1"/>
          <p:nvPr/>
        </p:nvSpPr>
        <p:spPr>
          <a:xfrm>
            <a:off x="758270" y="1958996"/>
            <a:ext cx="2002110" cy="320601"/>
          </a:xfrm>
          <a:prstGeom prst="rect">
            <a:avLst/>
          </a:prstGeom>
        </p:spPr>
        <p:txBody>
          <a:bodyPr wrap="square"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2.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Triệu</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8" name="TextBox 8"/>
          <p:cNvSpPr txBox="1"/>
          <p:nvPr/>
        </p:nvSpPr>
        <p:spPr>
          <a:xfrm>
            <a:off x="758270" y="1504336"/>
            <a:ext cx="9460047" cy="300019"/>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bạch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hầu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do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trực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bạch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hầu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gây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ra.</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9" name="TextBox 9"/>
          <p:cNvSpPr txBox="1"/>
          <p:nvPr/>
        </p:nvSpPr>
        <p:spPr>
          <a:xfrm>
            <a:off x="2136260" y="2583774"/>
            <a:ext cx="5286107" cy="300019"/>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Sốt</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nhẹ</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đau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họng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ho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khàn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tiếng</a:t>
            </a: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10"/>
          <p:cNvSpPr txBox="1"/>
          <p:nvPr/>
        </p:nvSpPr>
        <p:spPr>
          <a:xfrm>
            <a:off x="2129031" y="3268556"/>
            <a:ext cx="8348986" cy="620619"/>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Giả</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mạc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thành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họng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màu</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trắng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xám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hoặc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đen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dai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dính</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dễ</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chảy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máu</a:t>
            </a: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TextBox 11"/>
          <p:cNvSpPr txBox="1"/>
          <p:nvPr/>
        </p:nvSpPr>
        <p:spPr>
          <a:xfrm>
            <a:off x="2136260" y="4323320"/>
            <a:ext cx="4966258" cy="300019"/>
          </a:xfrm>
          <a:prstGeom prst="rect">
            <a:avLst/>
          </a:prstGeom>
        </p:spPr>
        <p:txBody>
          <a:bodyPr lIns="0" tIns="0" rIns="0" bIns="0" rtlCol="0" anchor="t">
            <a:spAutoFit/>
          </a:bodyPr>
          <a:lstStyle/>
          <a:p>
            <a:pPr>
              <a:lnSpc>
                <a:spcPts val="2519"/>
              </a:lnSpc>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Sưng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cổ</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khó</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thở</a:t>
            </a:r>
            <a:endPar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TextBox 12"/>
          <p:cNvSpPr txBox="1"/>
          <p:nvPr/>
        </p:nvSpPr>
        <p:spPr>
          <a:xfrm>
            <a:off x="602222" y="218155"/>
            <a:ext cx="3068077" cy="577081"/>
          </a:xfrm>
          <a:prstGeom prst="rect">
            <a:avLst/>
          </a:prstGeom>
        </p:spPr>
        <p:txBody>
          <a:bodyPr wrap="square" lIns="0" tIns="0" rIns="0" bIns="0" rtlCol="0" anchor="t">
            <a:spAutoFit/>
          </a:bodyPr>
          <a:lstStyle/>
          <a:p>
            <a:pPr algn="ct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bạch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hầu</a:t>
            </a:r>
            <a:endPar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TextBox 13"/>
          <p:cNvSpPr txBox="1"/>
          <p:nvPr/>
        </p:nvSpPr>
        <p:spPr>
          <a:xfrm>
            <a:off x="758270" y="5098581"/>
            <a:ext cx="2002110" cy="320601"/>
          </a:xfrm>
          <a:prstGeom prst="rect">
            <a:avLst/>
          </a:prstGeom>
        </p:spPr>
        <p:txBody>
          <a:bodyPr lIns="0" tIns="0" rIns="0" bIns="0" rtlCol="0" anchor="t">
            <a:spAutoFit/>
          </a:bodyPr>
          <a:lstStyle/>
          <a:p>
            <a:pPr>
              <a:lnSpc>
                <a:spcPts val="2519"/>
              </a:lnSpc>
            </a:pP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3.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Biến</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7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chứng</a:t>
            </a:r>
            <a:r>
              <a:rPr lang="en-US" sz="17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4" name="TextBox 14"/>
          <p:cNvSpPr txBox="1"/>
          <p:nvPr/>
        </p:nvSpPr>
        <p:spPr>
          <a:xfrm>
            <a:off x="602223" y="5515141"/>
            <a:ext cx="9241518" cy="1282402"/>
          </a:xfrm>
          <a:prstGeom prst="rect">
            <a:avLst/>
          </a:prstGeom>
        </p:spPr>
        <p:txBody>
          <a:bodyPr lIns="0" tIns="0" rIns="0" bIns="0" rtlCol="0" anchor="t">
            <a:spAutoFit/>
          </a:bodyPr>
          <a:lstStyle/>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Viêm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trụy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tim.</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Thoái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hóa</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thận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hoại</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ống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thận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tổn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thương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lớp</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tủy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vỏ</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thượng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thận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Tắc</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nghẽn</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88618" lvl="1" indent="-194309">
              <a:lnSpc>
                <a:spcPts val="2519"/>
              </a:lnSpc>
              <a:buFont typeface="Arial"/>
              <a:buChar char="•"/>
            </a:pP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Nguy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tử</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vong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trong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vòng</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6-10 </a:t>
            </a:r>
            <a:r>
              <a:rPr lang="en-US" sz="17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ngày</a:t>
            </a:r>
            <a:r>
              <a:rPr lang="en-US" sz="17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51481" y="2806884"/>
            <a:ext cx="7960028" cy="1410643"/>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điều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trị</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sinh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với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Đeo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khẩu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trang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tiếp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xúc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Sát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nơi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ở,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đồ</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dùng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Tiêm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phòng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vắc-xin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đầy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đủ</a:t>
            </a: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345439" lvl="1" indent="-172720">
              <a:lnSpc>
                <a:spcPts val="2239"/>
              </a:lnSpc>
              <a:buFont typeface="Arial"/>
              <a:buChar char="•"/>
            </a:pP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 name="AutoShape 2"/>
          <p:cNvSpPr/>
          <p:nvPr/>
        </p:nvSpPr>
        <p:spPr>
          <a:xfrm>
            <a:off x="602223" y="878287"/>
            <a:ext cx="9616093" cy="0"/>
          </a:xfrm>
          <a:prstGeom prst="line">
            <a:avLst/>
          </a:prstGeom>
          <a:ln w="19050" cap="flat">
            <a:solidFill>
              <a:srgbClr val="03989E"/>
            </a:solidFill>
            <a:prstDash val="solid"/>
            <a:headEnd type="none" w="sm" len="sm"/>
            <a:tailEnd type="none" w="sm" len="sm"/>
          </a:ln>
        </p:spPr>
      </p:sp>
      <p:sp>
        <p:nvSpPr>
          <p:cNvPr id="3" name="TextBox 3"/>
          <p:cNvSpPr txBox="1"/>
          <p:nvPr/>
        </p:nvSpPr>
        <p:spPr>
          <a:xfrm>
            <a:off x="602222" y="2397521"/>
            <a:ext cx="33728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5.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Cách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phòng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chống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4" name="TextBox 4"/>
          <p:cNvSpPr txBox="1"/>
          <p:nvPr/>
        </p:nvSpPr>
        <p:spPr>
          <a:xfrm>
            <a:off x="602222" y="4077144"/>
            <a:ext cx="3854276" cy="264160"/>
          </a:xfrm>
          <a:prstGeom prst="rect">
            <a:avLst/>
          </a:prstGeom>
        </p:spPr>
        <p:txBody>
          <a:bodyPr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6.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Thông</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tin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về</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tiêm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vắc-xin</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7" name="TextBox 7"/>
          <p:cNvSpPr txBox="1"/>
          <p:nvPr/>
        </p:nvSpPr>
        <p:spPr>
          <a:xfrm>
            <a:off x="602223" y="1258625"/>
            <a:ext cx="3601477" cy="264560"/>
          </a:xfrm>
          <a:prstGeom prst="rect">
            <a:avLst/>
          </a:prstGeom>
        </p:spPr>
        <p:txBody>
          <a:bodyPr wrap="square" lIns="0" tIns="0" rIns="0" bIns="0" rtlCol="0" anchor="t">
            <a:spAutoFit/>
          </a:bodyPr>
          <a:lstStyle/>
          <a:p>
            <a:pPr>
              <a:lnSpc>
                <a:spcPts val="2239"/>
              </a:lnSpc>
            </a:pP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4.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Bệnh</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lây</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nhiễm</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như</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thế</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 </a:t>
            </a:r>
            <a:r>
              <a:rPr lang="en-US" sz="1599" b="1" dirty="0" err="1">
                <a:solidFill>
                  <a:srgbClr val="DB800C"/>
                </a:solidFill>
                <a:latin typeface="Noto Sans" panose="020B0502040504020204" pitchFamily="34" charset="0"/>
                <a:ea typeface="Noto Sans" panose="020B0502040504020204" pitchFamily="34" charset="0"/>
                <a:cs typeface="Noto Sans" panose="020B0502040504020204" pitchFamily="34" charset="0"/>
              </a:rPr>
              <a:t>nào</a:t>
            </a:r>
            <a:r>
              <a:rPr lang="en-US" sz="1599" b="1" dirty="0">
                <a:solidFill>
                  <a:srgbClr val="DB800C"/>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8" name="TextBox 8"/>
          <p:cNvSpPr txBox="1"/>
          <p:nvPr/>
        </p:nvSpPr>
        <p:spPr>
          <a:xfrm>
            <a:off x="451481" y="1648056"/>
            <a:ext cx="9357031" cy="828817"/>
          </a:xfrm>
          <a:prstGeom prst="rect">
            <a:avLst/>
          </a:prstGeom>
        </p:spPr>
        <p:txBody>
          <a:bodyPr lIns="0" tIns="0" rIns="0" bIns="0" rtlCol="0" anchor="t">
            <a:spAutoFit/>
          </a:bodyPr>
          <a:lstStyle/>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lây</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truyền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từ</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bệnh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sang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lành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đường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hô</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hấp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marL="345439" lvl="1" indent="-172720">
              <a:lnSpc>
                <a:spcPts val="2239"/>
              </a:lnSpc>
              <a:buFont typeface="Arial"/>
              <a:buChar char="•"/>
            </a:pP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Trực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khuẩn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bạch</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hầu</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còn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có</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xâm</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nhập</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vào</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cơ</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thể</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người</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qua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các</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vết</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thương</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hở</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US" sz="1599"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trên</a:t>
            </a:r>
            <a:r>
              <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rPr>
              <a:t> da.  </a:t>
            </a:r>
          </a:p>
          <a:p>
            <a:pPr marL="345439" lvl="1" indent="-172720">
              <a:lnSpc>
                <a:spcPts val="2239"/>
              </a:lnSpc>
              <a:buFont typeface="Arial"/>
              <a:buChar char="•"/>
            </a:pPr>
            <a:endParaRPr lang="en-US" sz="1599"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AutoShape 10"/>
          <p:cNvSpPr/>
          <p:nvPr/>
        </p:nvSpPr>
        <p:spPr>
          <a:xfrm>
            <a:off x="602223" y="5899760"/>
            <a:ext cx="9464107" cy="0"/>
          </a:xfrm>
          <a:prstGeom prst="line">
            <a:avLst/>
          </a:prstGeom>
          <a:ln w="9525" cap="flat">
            <a:solidFill>
              <a:srgbClr val="03989E"/>
            </a:solidFill>
            <a:prstDash val="sysDot"/>
            <a:headEnd type="none" w="sm" len="sm"/>
            <a:tailEnd type="none" w="sm" len="sm"/>
          </a:ln>
        </p:spPr>
      </p:sp>
      <p:sp>
        <p:nvSpPr>
          <p:cNvPr id="11" name="AutoShape 11"/>
          <p:cNvSpPr/>
          <p:nvPr/>
        </p:nvSpPr>
        <p:spPr>
          <a:xfrm>
            <a:off x="602223" y="5129292"/>
            <a:ext cx="9464107" cy="0"/>
          </a:xfrm>
          <a:prstGeom prst="line">
            <a:avLst/>
          </a:prstGeom>
          <a:ln w="9525" cap="flat">
            <a:solidFill>
              <a:srgbClr val="03989E"/>
            </a:solidFill>
            <a:prstDash val="sysDot"/>
            <a:headEnd type="none" w="sm" len="sm"/>
            <a:tailEnd type="none" w="sm" len="sm"/>
          </a:ln>
        </p:spPr>
      </p:sp>
      <p:sp>
        <p:nvSpPr>
          <p:cNvPr id="12" name="AutoShape 12"/>
          <p:cNvSpPr/>
          <p:nvPr/>
        </p:nvSpPr>
        <p:spPr>
          <a:xfrm>
            <a:off x="602223" y="6670227"/>
            <a:ext cx="9464107" cy="0"/>
          </a:xfrm>
          <a:prstGeom prst="line">
            <a:avLst/>
          </a:prstGeom>
          <a:ln w="9525" cap="flat">
            <a:solidFill>
              <a:srgbClr val="03989E"/>
            </a:solidFill>
            <a:prstDash val="sysDot"/>
            <a:headEnd type="none" w="sm" len="sm"/>
            <a:tailEnd type="none" w="sm" len="sm"/>
          </a:ln>
        </p:spPr>
      </p:sp>
      <p:sp>
        <p:nvSpPr>
          <p:cNvPr id="13" name="AutoShape 13"/>
          <p:cNvSpPr/>
          <p:nvPr/>
        </p:nvSpPr>
        <p:spPr>
          <a:xfrm>
            <a:off x="602223" y="4729242"/>
            <a:ext cx="9464107" cy="0"/>
          </a:xfrm>
          <a:prstGeom prst="line">
            <a:avLst/>
          </a:prstGeom>
          <a:ln w="9525" cap="flat">
            <a:solidFill>
              <a:srgbClr val="03989E"/>
            </a:solidFill>
            <a:prstDash val="sysDot"/>
            <a:headEnd type="none" w="sm" len="sm"/>
            <a:tailEnd type="none" w="sm" len="sm"/>
          </a:ln>
        </p:spPr>
      </p:sp>
      <p:sp>
        <p:nvSpPr>
          <p:cNvPr id="14" name="AutoShape 14"/>
          <p:cNvSpPr/>
          <p:nvPr/>
        </p:nvSpPr>
        <p:spPr>
          <a:xfrm>
            <a:off x="602223" y="6270177"/>
            <a:ext cx="9464107" cy="0"/>
          </a:xfrm>
          <a:prstGeom prst="line">
            <a:avLst/>
          </a:prstGeom>
          <a:ln w="9525" cap="flat">
            <a:solidFill>
              <a:srgbClr val="03989E"/>
            </a:solidFill>
            <a:prstDash val="sysDot"/>
            <a:headEnd type="none" w="sm" len="sm"/>
            <a:tailEnd type="none" w="sm" len="sm"/>
          </a:ln>
        </p:spPr>
      </p:sp>
      <p:sp>
        <p:nvSpPr>
          <p:cNvPr id="15" name="AutoShape 15"/>
          <p:cNvSpPr/>
          <p:nvPr/>
        </p:nvSpPr>
        <p:spPr>
          <a:xfrm>
            <a:off x="602223" y="5499710"/>
            <a:ext cx="9464107" cy="0"/>
          </a:xfrm>
          <a:prstGeom prst="line">
            <a:avLst/>
          </a:prstGeom>
          <a:ln w="9525" cap="flat">
            <a:solidFill>
              <a:srgbClr val="03989E"/>
            </a:solidFill>
            <a:prstDash val="sysDot"/>
            <a:headEnd type="none" w="sm" len="sm"/>
            <a:tailEnd type="none" w="sm" len="sm"/>
          </a:ln>
        </p:spPr>
      </p:sp>
      <p:sp>
        <p:nvSpPr>
          <p:cNvPr id="16" name="AutoShape 16"/>
          <p:cNvSpPr/>
          <p:nvPr/>
        </p:nvSpPr>
        <p:spPr>
          <a:xfrm>
            <a:off x="602223" y="7040645"/>
            <a:ext cx="9464107" cy="0"/>
          </a:xfrm>
          <a:prstGeom prst="line">
            <a:avLst/>
          </a:prstGeom>
          <a:ln w="9525" cap="flat">
            <a:solidFill>
              <a:srgbClr val="03989E"/>
            </a:solidFill>
            <a:prstDash val="sysDot"/>
            <a:headEnd type="none" w="sm" len="sm"/>
            <a:tailEnd type="none" w="sm" len="sm"/>
          </a:ln>
        </p:spPr>
      </p:sp>
      <p:sp>
        <p:nvSpPr>
          <p:cNvPr id="18" name="TextBox 12"/>
          <p:cNvSpPr txBox="1"/>
          <p:nvPr/>
        </p:nvSpPr>
        <p:spPr>
          <a:xfrm>
            <a:off x="602222" y="218155"/>
            <a:ext cx="3068077" cy="538737"/>
          </a:xfrm>
          <a:prstGeom prst="rect">
            <a:avLst/>
          </a:prstGeom>
        </p:spPr>
        <p:txBody>
          <a:bodyPr wrap="square" lIns="0" tIns="0" rIns="0" bIns="0" rtlCol="0" anchor="t">
            <a:spAutoFit/>
          </a:bodyPr>
          <a:lstStyle/>
          <a:p>
            <a:pPr algn="ctr">
              <a:lnSpc>
                <a:spcPts val="4480"/>
              </a:lnSpc>
            </a:pP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Bệnh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bạch</a:t>
            </a:r>
            <a:r>
              <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rPr>
              <a:t> </a:t>
            </a:r>
            <a:r>
              <a:rPr lang="en-US" sz="3200" b="1" dirty="0" err="1">
                <a:solidFill>
                  <a:srgbClr val="03989E"/>
                </a:solidFill>
                <a:latin typeface="Noto Sans" panose="020B0502040504020204" pitchFamily="34" charset="0"/>
                <a:ea typeface="Noto Sans" panose="020B0502040504020204" pitchFamily="34" charset="0"/>
                <a:cs typeface="Noto Sans" panose="020B0502040504020204" pitchFamily="34" charset="0"/>
              </a:rPr>
              <a:t>hầu</a:t>
            </a:r>
            <a:endParaRPr lang="en-US" sz="3200" b="1" dirty="0">
              <a:solidFill>
                <a:srgbClr val="03989E"/>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19" y="-655220"/>
            <a:ext cx="11471699" cy="2606609"/>
            <a:chOff x="0" y="0"/>
            <a:chExt cx="5280320" cy="1199799"/>
          </a:xfrm>
        </p:grpSpPr>
        <p:sp>
          <p:nvSpPr>
            <p:cNvPr id="3" name="Freeform 3"/>
            <p:cNvSpPr/>
            <p:nvPr/>
          </p:nvSpPr>
          <p:spPr>
            <a:xfrm>
              <a:off x="0" y="0"/>
              <a:ext cx="5280320" cy="1199799"/>
            </a:xfrm>
            <a:custGeom>
              <a:avLst/>
              <a:gdLst/>
              <a:ahLst/>
              <a:cxnLst/>
              <a:rect l="l" t="t" r="r" b="b"/>
              <a:pathLst>
                <a:path w="5280320" h="1199799">
                  <a:moveTo>
                    <a:pt x="0" y="0"/>
                  </a:moveTo>
                  <a:lnTo>
                    <a:pt x="5280320" y="0"/>
                  </a:lnTo>
                  <a:lnTo>
                    <a:pt x="5280320" y="1199799"/>
                  </a:lnTo>
                  <a:lnTo>
                    <a:pt x="0" y="1199799"/>
                  </a:lnTo>
                  <a:close/>
                </a:path>
              </a:pathLst>
            </a:custGeom>
            <a:solidFill>
              <a:srgbClr val="03989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94203" y="2153971"/>
            <a:ext cx="6335255" cy="5107799"/>
          </a:xfrm>
          <a:prstGeom prst="rect">
            <a:avLst/>
          </a:prstGeom>
        </p:spPr>
      </p:pic>
      <p:sp>
        <p:nvSpPr>
          <p:cNvPr id="5" name="TextBox 5"/>
          <p:cNvSpPr txBox="1"/>
          <p:nvPr/>
        </p:nvSpPr>
        <p:spPr>
          <a:xfrm>
            <a:off x="756000" y="251883"/>
            <a:ext cx="9180000" cy="1270284"/>
          </a:xfrm>
          <a:prstGeom prst="rect">
            <a:avLst/>
          </a:prstGeom>
        </p:spPr>
        <p:txBody>
          <a:bodyPr lIns="0" tIns="0" rIns="0" bIns="0" rtlCol="0" anchor="t">
            <a:spAutoFit/>
          </a:bodyPr>
          <a:lstStyle/>
          <a:p>
            <a:pPr algn="ctr">
              <a:lnSpc>
                <a:spcPts val="10605"/>
              </a:lnSpc>
            </a:pP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Bệnh</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uốn</a:t>
            </a:r>
            <a:r>
              <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66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ván</a:t>
            </a:r>
            <a:endParaRPr lang="en-US" sz="66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44440e-1d01-49c3-9738-8623d48c2929">
      <Terms xmlns="http://schemas.microsoft.com/office/infopath/2007/PartnerControls"/>
    </lcf76f155ced4ddcb4097134ff3c332f>
    <TaxCatchAll xmlns="c0be3429-d824-4d24-93e2-49625c2c5b08" xsi:nil="true"/>
    <MediaLengthInSeconds xmlns="1d44440e-1d01-49c3-9738-8623d48c2929" xsi:nil="true"/>
    <SharedWithUsers xmlns="c0be3429-d824-4d24-93e2-49625c2c5b0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1B6C3D73213F42A5417A792D431A08" ma:contentTypeVersion="17" ma:contentTypeDescription="Create a new document." ma:contentTypeScope="" ma:versionID="7d60da5c3b64c599d7bd117f5ab1f3d0">
  <xsd:schema xmlns:xsd="http://www.w3.org/2001/XMLSchema" xmlns:xs="http://www.w3.org/2001/XMLSchema" xmlns:p="http://schemas.microsoft.com/office/2006/metadata/properties" xmlns:ns2="1d44440e-1d01-49c3-9738-8623d48c2929" xmlns:ns3="c0be3429-d824-4d24-93e2-49625c2c5b08" targetNamespace="http://schemas.microsoft.com/office/2006/metadata/properties" ma:root="true" ma:fieldsID="633982f65aa8c9d51d3a822a0b6469fa" ns2:_="" ns3:_="">
    <xsd:import namespace="1d44440e-1d01-49c3-9738-8623d48c2929"/>
    <xsd:import namespace="c0be3429-d824-4d24-93e2-49625c2c5b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4440e-1d01-49c3-9738-8623d48c29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2ba2d05-ca39-4cea-a20a-64772fdb3bb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be3429-d824-4d24-93e2-49625c2c5b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48fa6dc-c8e8-453d-9c85-efce4be56212}" ma:internalName="TaxCatchAll" ma:showField="CatchAllData" ma:web="c0be3429-d824-4d24-93e2-49625c2c5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ECB199-C312-4D02-9B62-F7533132FC4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4D12DF-819C-498E-8104-5A1E7C1103A7}"/>
</file>

<file path=customXml/itemProps3.xml><?xml version="1.0" encoding="utf-8"?>
<ds:datastoreItem xmlns:ds="http://schemas.openxmlformats.org/officeDocument/2006/customXml" ds:itemID="{825C1EFB-E328-4D53-9C09-11C1550507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3370</TotalTime>
  <Words>3382</Words>
  <Application>Microsoft Office PowerPoint</Application>
  <PresentationFormat>Custom</PresentationFormat>
  <Paragraphs>349</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FLIPBOOK  VACCINE-PREVENTABLE DISEASES</dc:title>
  <cp:lastModifiedBy>Phuong Nguyen Bich (PE)</cp:lastModifiedBy>
  <cp:revision>57</cp:revision>
  <dcterms:created xsi:type="dcterms:W3CDTF">2006-08-16T00:00:00Z</dcterms:created>
  <dcterms:modified xsi:type="dcterms:W3CDTF">2023-11-29T01:50:54Z</dcterms:modified>
  <dc:identifier>DAFFcNV850Y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0x010100A41B6C3D73213F42A5417A792D431A08</vt:lpwstr>
  </property>
  <property fmtid="{D5CDD505-2E9C-101B-9397-08002B2CF9AE}" pid="3" name="xd_ProgID">
    <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