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Lst>
  <p:sldSz cx="9144000" cy="5143500" type="screen16x9"/>
  <p:notesSz cx="6858000" cy="9144000"/>
  <p:embeddedFontLst>
    <p:embeddedFont>
      <p:font typeface="Calibri" panose="020F0502020204030204" pitchFamily="34" charset="0"/>
      <p:regular r:id="rId148"/>
      <p:bold r:id="rId149"/>
      <p:italic r:id="rId150"/>
      <p:boldItalic r:id="rId151"/>
    </p:embeddedFont>
    <p:embeddedFont>
      <p:font typeface="Cambria" panose="02040503050406030204" pitchFamily="18" charset="0"/>
      <p:regular r:id="rId152"/>
      <p:bold r:id="rId153"/>
      <p:italic r:id="rId154"/>
      <p:boldItalic r:id="rId155"/>
    </p:embeddedFont>
    <p:embeddedFont>
      <p:font typeface="Roboto" panose="02000000000000000000" pitchFamily="2" charset="0"/>
      <p:regular r:id="rId156"/>
      <p:bold r:id="rId157"/>
      <p:italic r:id="rId158"/>
      <p:boldItalic r:id="rId159"/>
    </p:embeddedFont>
    <p:embeddedFont>
      <p:font typeface="Source Sans Pro" panose="020B0503030403020204" pitchFamily="34" charset="0"/>
      <p:regular r:id="rId160"/>
      <p:bold r:id="rId161"/>
      <p:italic r:id="rId162"/>
      <p:boldItalic r:id="rId1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andermarcher@yahoo.fr" initials="e" lastIdx="5" clrIdx="0">
    <p:extLst>
      <p:ext uri="{19B8F6BF-5375-455C-9EA6-DF929625EA0E}">
        <p15:presenceInfo xmlns:p15="http://schemas.microsoft.com/office/powerpoint/2012/main" userId="4e5586dbb0238af0" providerId="Windows Live"/>
      </p:ext>
    </p:extLst>
  </p:cmAuthor>
  <p:cmAuthor id="2" name="MIEUSET AURELIE" initials="MA" lastIdx="2" clrIdx="1">
    <p:extLst>
      <p:ext uri="{19B8F6BF-5375-455C-9EA6-DF929625EA0E}">
        <p15:presenceInfo xmlns:p15="http://schemas.microsoft.com/office/powerpoint/2012/main" userId="MIEUSET AUREL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BFC94A-14E6-47E2-BC16-9C1F3DF24091}">
  <a:tblStyle styleId="{AABFC94A-14E6-47E2-BC16-9C1F3DF24091}" styleName="Table_0">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31" autoAdjust="0"/>
    <p:restoredTop sz="94343" autoAdjust="0"/>
  </p:normalViewPr>
  <p:slideViewPr>
    <p:cSldViewPr snapToGrid="0">
      <p:cViewPr varScale="1">
        <p:scale>
          <a:sx n="97" d="100"/>
          <a:sy n="97" d="100"/>
        </p:scale>
        <p:origin x="604"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7.fntdata"/><Relationship Id="rId159"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13.fntdata"/><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3.fntdata"/><Relationship Id="rId15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14.fntdata"/><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font" Target="fonts/font1.fntdata"/><Relationship Id="rId151" Type="http://schemas.openxmlformats.org/officeDocument/2006/relationships/font" Target="fonts/font4.fntdata"/><Relationship Id="rId156" Type="http://schemas.openxmlformats.org/officeDocument/2006/relationships/font" Target="fonts/font9.fntdata"/><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398b41a5f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398b41a5f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Je ne peux pas modifier la partie encore en anglais; si vous en avez besoin,  je ferai la traduction.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161ff3617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161ff3617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23909491737_8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23909491737_8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16ba41a3c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216ba41a3c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1e0e05c211c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1e0e05c211c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216ba41a3c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216ba41a3c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285bafc44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2285bafc44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3909491737_8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23909491737_8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226bd77a0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226bd77a0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2cc40c76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2cc40c76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285bafc44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2285bafc44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2cc40c762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22cc40c762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2de9ac3fbb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2de9ac3fbb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226bd77a0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226bd77a0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22de9ac3f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22de9ac3f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22de9ac3fbb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22de9ac3fbb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23909491737_8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23909491737_8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dfa27bce1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1dfa27bce1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2285bafc44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2285bafc44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2285bafc44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2285bafc44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22b4d3faf3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22b4d3faf3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22d7c95754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22d7c95754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23909491737_8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23909491737_8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e225b9ac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e225b9ac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232b65a9efa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232b65a9efa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32b65a9efa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32b65a9efa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rgbClr val="333333"/>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232b65a9efa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232b65a9efa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rgbClr val="333333"/>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32b65a9efa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32b65a9efa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rgbClr val="333333"/>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232b65a9efa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232b65a9efa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232b65a9efa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232b65a9efa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232b65a9efa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232b65a9efa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32b65a9efa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232b65a9efa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23315592d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23315592d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23315592d0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23315592d0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e225b9ac6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e225b9ac6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23315592d0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23315592d0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3315592d0d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23315592d0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23315592d0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23315592d0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23315592d0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23315592d0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23315592d0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23315592d0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23315592d0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23315592d0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23315592d0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23315592d0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23315592d0d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23315592d0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23315592d0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23315592d0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23315592d0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23315592d0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e225b9ac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e225b9ac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23315592d0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23315592d0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23315592d0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23315592d0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23315592d0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23315592d0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23315592d0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23315592d0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3909491737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23909491737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3909491737_8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23909491737_8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4176ce21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4176ce21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176ce213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4176ce213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e225b9ac6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e225b9ac6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3de151b1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3de151b1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2b65a9e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2b65a9e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398b41a5f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398b41a5f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noProof="0"/>
              <a:t>Après « sans préavis «  on pourrait ajouter « par le consortium RISE-Vac. » pour être plus clair.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32b65a9e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32b65a9e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32b65a9ef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32b65a9ef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375a62851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375a62851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32b65a9ef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32b65a9ef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32b65a9ef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32b65a9ef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32b65a9ef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32b65a9ef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32b65a9ef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32b65a9ef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32b65a9ef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32b65a9ef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32b65a9ef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32b65a9ef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32b65a9efa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32b65a9ef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noProof="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398b41a5f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398b41a5f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32b65a9efa_0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32b65a9efa_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32b65a9efa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32b65a9efa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375a62851d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375a62851d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32b65a9efa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32b65a9efa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398b41a5f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398b41a5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Je me fais vacciner parce que : 1. Je ne veux pas tomber malade. 2.  J’ai besoin de me protéger contre les maladies. 3.  Je me sens concerné. 4. Pour protéger ma famille. 5.  Pour protéger moi-même et les autres contre les maladies. 6. Pour protéger mes enfants. 7. Je ne veux pas mourir. 8. Pour protéger moi-même et mes amis + ma famille.</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398b41a5f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398b41a5f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Je me fais vacciner parce que : 1. C’est bien et </a:t>
            </a:r>
            <a:r>
              <a:rPr lang="fr-FR" dirty="0">
                <a:latin typeface="Times New Roman" panose="02020603050405020304" pitchFamily="18" charset="0"/>
                <a:cs typeface="Times New Roman" panose="02020603050405020304" pitchFamily="18" charset="0"/>
              </a:rPr>
              <a:t>ç</a:t>
            </a:r>
            <a:r>
              <a:rPr lang="fr-FR" dirty="0"/>
              <a:t>a protège ma santé.  2. Je veux protéger ma mère qui est très âgée.  3. Mon frère est décédé </a:t>
            </a:r>
            <a:r>
              <a:rPr lang="fr-FR" dirty="0">
                <a:latin typeface="Times New Roman" panose="02020603050405020304" pitchFamily="18" charset="0"/>
                <a:cs typeface="Times New Roman" panose="02020603050405020304" pitchFamily="18" charset="0"/>
              </a:rPr>
              <a:t>à</a:t>
            </a:r>
            <a:r>
              <a:rPr lang="fr-FR" dirty="0"/>
              <a:t> cause d’une maladie infantile. 4. Pour ma femme. 5. Je veux protéger mes amis + ma famille. 6. </a:t>
            </a:r>
            <a:r>
              <a:rPr lang="fr-FR" dirty="0">
                <a:latin typeface="Times New Roman" panose="02020603050405020304" pitchFamily="18" charset="0"/>
                <a:cs typeface="Times New Roman" panose="02020603050405020304" pitchFamily="18" charset="0"/>
              </a:rPr>
              <a:t>Ç</a:t>
            </a:r>
            <a:r>
              <a:rPr lang="fr-FR" dirty="0"/>
              <a:t>a protège les « vieux » comme moi. 7.  Pour protéger tout le monde et après je peux voyager.</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32b65a9efa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32b65a9efa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32b65a9efa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32b65a9efa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32b65a9efa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32b65a9ef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32b65a9efa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32b65a9efa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3909491737_8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3909491737_8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32b65a9efa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32b65a9ef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32b65a9efa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32b65a9efa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32b65a9efa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32b65a9efa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32b65a9efa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32b65a9efa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32b65a9efa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32b65a9efa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32b65a9efa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32b65a9efa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32b65a9efa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32b65a9efa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0"/>
              </a:spcAft>
              <a:buNone/>
            </a:pPr>
            <a:endParaRPr dirty="0"/>
          </a:p>
          <a:p>
            <a:pPr marL="0" lvl="0" indent="0" algn="l" rtl="0">
              <a:lnSpc>
                <a:spcPct val="140000"/>
              </a:lnSpc>
              <a:spcBef>
                <a:spcPts val="800"/>
              </a:spcBef>
              <a:spcAft>
                <a:spcPts val="80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32b65a9efa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32b65a9efa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endParaRPr dirty="0"/>
          </a:p>
          <a:p>
            <a:pPr marL="0" lvl="0" indent="0" algn="l" rtl="0">
              <a:lnSpc>
                <a:spcPct val="140000"/>
              </a:lnSpc>
              <a:spcBef>
                <a:spcPts val="800"/>
              </a:spcBef>
              <a:spcAft>
                <a:spcPts val="80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32b65a9efa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32b65a9efa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endParaRPr dirty="0"/>
          </a:p>
          <a:p>
            <a:pPr marL="0" lvl="0" indent="0" algn="l" rtl="0">
              <a:lnSpc>
                <a:spcPct val="140000"/>
              </a:lnSpc>
              <a:spcBef>
                <a:spcPts val="800"/>
              </a:spcBef>
              <a:spcAft>
                <a:spcPts val="80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3315592d0d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3315592d0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375a62851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375a6285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375a62851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375a62851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32b65a9efa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32b65a9efa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375a6285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2375a6285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3909491737_8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3909491737_8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32b65a9efa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32b65a9efa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32b65a9efa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32b65a9ef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32b65a9efa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32b65a9efa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32b65a9efa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32b65a9efa_0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32b65a9efa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32b65a9efa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398b41a5f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398b41a5f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32b65a9ef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32b65a9efa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32b65a9efa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32b65a9efa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32b65a9efa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32b65a9efa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32b65a9efa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32b65a9efa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375a62851d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375a62851d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32b65a9efa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232b65a9efa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32b65a9efa_0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32b65a9efa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32b65a9efa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232b65a9efa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32b65a9efa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32b65a9efa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32b65a9efa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232b65a9efa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161ff361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161ff361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32b65a9efa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32b65a9efa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32b65a9efa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32b65a9efa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32b65a9efa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32b65a9efa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32b65a9efa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32b65a9efa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32b65a9efa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232b65a9efa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800"/>
              </a:spcAft>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32b65a9efa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232b65a9efa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3909491737_8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23909491737_8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2d0e22f690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22d0e22f690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2d7c95754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2d7c95754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3909491737_8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3909491737_8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161ff3617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161ff3617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3909491737_8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3909491737_8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3909491737_8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23909491737_8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3909491737_8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3909491737_8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3909491737_8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23909491737_8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3909491737_8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3909491737_8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3909491737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23909491737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3909491737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23909491737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3909491737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390949173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3909491737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2390949173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3909491737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3909491737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161ff3617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161ff3617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2d7c95754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22d7c95754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lnSpc>
                <a:spcPct val="140000"/>
              </a:lnSpc>
              <a:spcBef>
                <a:spcPts val="0"/>
              </a:spcBef>
              <a:spcAft>
                <a:spcPts val="800"/>
              </a:spcAft>
              <a:buNone/>
            </a:pPr>
            <a:endParaRP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32b65a9efa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232b65a9efa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161ff3617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2161ff3617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161ff3617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161ff3617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161ff3617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2161ff3617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161ff3617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2161ff3617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e0e05c211c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e0e05c211c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16ba41a3c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216ba41a3c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16ba41a3c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216ba41a3c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216ba41a3c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16ba41a3c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77.xml"/><Relationship Id="rId3" Type="http://schemas.openxmlformats.org/officeDocument/2006/relationships/slide" Target="slide95.xml"/><Relationship Id="rId7" Type="http://schemas.openxmlformats.org/officeDocument/2006/relationships/slide" Target="slide32.xml"/><Relationship Id="rId12" Type="http://schemas.openxmlformats.org/officeDocument/2006/relationships/slide" Target="slide5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slide" Target="slide21.xml"/><Relationship Id="rId11" Type="http://schemas.openxmlformats.org/officeDocument/2006/relationships/slide" Target="slide49.xml"/><Relationship Id="rId5" Type="http://schemas.openxmlformats.org/officeDocument/2006/relationships/slide" Target="slide114.xml"/><Relationship Id="rId15" Type="http://schemas.openxmlformats.org/officeDocument/2006/relationships/slide" Target="slide144.xml"/><Relationship Id="rId10" Type="http://schemas.openxmlformats.org/officeDocument/2006/relationships/slide" Target="slide46.xml"/><Relationship Id="rId4" Type="http://schemas.openxmlformats.org/officeDocument/2006/relationships/slide" Target="slide106.xml"/><Relationship Id="rId9" Type="http://schemas.openxmlformats.org/officeDocument/2006/relationships/slide" Target="slide40.xml"/><Relationship Id="rId14" Type="http://schemas.openxmlformats.org/officeDocument/2006/relationships/slide" Target="slide7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81.png"/></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0.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3.xml"/><Relationship Id="rId5" Type="http://schemas.openxmlformats.org/officeDocument/2006/relationships/image" Target="../media/image124.png"/><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135.png"/><Relationship Id="rId4" Type="http://schemas.openxmlformats.org/officeDocument/2006/relationships/image" Target="../media/image134.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8" Type="http://schemas.openxmlformats.org/officeDocument/2006/relationships/hyperlink" Target="https://www.nhs.uk/conditions/human-papilloma-virus-hpv/" TargetMode="External"/><Relationship Id="rId13" Type="http://schemas.openxmlformats.org/officeDocument/2006/relationships/hyperlink" Target="https://www.gesy.org.cy/launchpad.html" TargetMode="External"/><Relationship Id="rId18" Type="http://schemas.openxmlformats.org/officeDocument/2006/relationships/hyperlink" Target="https://www.gov.uk/government/publications/the-complete-routine-immunisation-schedule" TargetMode="External"/><Relationship Id="rId26" Type="http://schemas.openxmlformats.org/officeDocument/2006/relationships/hyperlink" Target="https://www.nhs.uk/conditions/mumps/" TargetMode="External"/><Relationship Id="rId3" Type="http://schemas.openxmlformats.org/officeDocument/2006/relationships/hyperlink" Target="https://www.nhs.uk/conditions/hepatitis-b/" TargetMode="External"/><Relationship Id="rId21" Type="http://schemas.openxmlformats.org/officeDocument/2006/relationships/hyperlink" Target="https://jitsuvax.info/distorted-risk-perception/" TargetMode="External"/><Relationship Id="rId7" Type="http://schemas.openxmlformats.org/officeDocument/2006/relationships/hyperlink" Target="https://www.thelancet.com/journals/lancet/article/PIIS0140-6736(16)30466-4/fulltext" TargetMode="External"/><Relationship Id="rId12" Type="http://schemas.openxmlformats.org/officeDocument/2006/relationships/hyperlink" Target="https://www.who.int/emergencies/diseases/novel-coronavirus-2019" TargetMode="External"/><Relationship Id="rId17" Type="http://schemas.openxmlformats.org/officeDocument/2006/relationships/hyperlink" Target="http://worldmedicine.md/ro/main/textpage3/88" TargetMode="External"/><Relationship Id="rId25" Type="http://schemas.openxmlformats.org/officeDocument/2006/relationships/hyperlink" Target="https://www.nhs.uk/conditions/measles/" TargetMode="External"/><Relationship Id="rId2" Type="http://schemas.openxmlformats.org/officeDocument/2006/relationships/notesSlide" Target="../notesSlides/notesSlide144.xml"/><Relationship Id="rId16" Type="http://schemas.openxmlformats.org/officeDocument/2006/relationships/hyperlink" Target="https://www.salute.gov.it/portale/vaccinazioni/dettaglioContenutiVaccinazioni.jsp?lingua=italiano&amp;id=4829&amp;area=vaccinazioni&amp;menu=vuoto" TargetMode="External"/><Relationship Id="rId20" Type="http://schemas.openxmlformats.org/officeDocument/2006/relationships/hyperlink" Target="https://www.tandfonline.com/doi/full/10.3402/jmahp.v3.27041" TargetMode="External"/><Relationship Id="rId29" Type="http://schemas.openxmlformats.org/officeDocument/2006/relationships/hyperlink" Target="https://www.nhs.uk/conditions/tetanus/" TargetMode="External"/><Relationship Id="rId1" Type="http://schemas.openxmlformats.org/officeDocument/2006/relationships/slideLayout" Target="../slideLayouts/slideLayout3.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www.nhs.uk/conditions/covid-19/" TargetMode="External"/><Relationship Id="rId24" Type="http://schemas.openxmlformats.org/officeDocument/2006/relationships/hyperlink" Target="https://www.who.int/news-room/fact-sheets/detail/measle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bundesgesundheitsministerium.de/themen/praevention/impfungen/schutzimpfungen.html" TargetMode="External"/><Relationship Id="rId23" Type="http://schemas.openxmlformats.org/officeDocument/2006/relationships/hyperlink" Target="https://jitsuvax.info/reactance/" TargetMode="External"/><Relationship Id="rId28" Type="http://schemas.openxmlformats.org/officeDocument/2006/relationships/hyperlink" Target="https://www.nhs.uk/conditions/whooping-cough/" TargetMode="External"/><Relationship Id="rId10" Type="http://schemas.openxmlformats.org/officeDocument/2006/relationships/hyperlink" Target="https://pubmed.ncbi.nlm.nih.gov/31649041/" TargetMode="External"/><Relationship Id="rId19" Type="http://schemas.openxmlformats.org/officeDocument/2006/relationships/hyperlink" Target="https://pubmed.ncbi.nlm.nih.gov/11773551/" TargetMode="External"/><Relationship Id="rId31" Type="http://schemas.openxmlformats.org/officeDocument/2006/relationships/hyperlink" Target="https://vk.ovg.ox.ac.uk/tetanus"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vk.ovg.ox.ac.uk/hpv-vaccine#The-impact-of-the-HPV-programme" TargetMode="External"/><Relationship Id="rId14" Type="http://schemas.openxmlformats.org/officeDocument/2006/relationships/hyperlink" Target="https://eur01.safelinks.protection.outlook.com/?url=https%3A%2F%2Fsante.gouv.fr%2Fprevention-en-sante%2Fpreserver-sa-sante%2Fvaccination%2Fcalendrier-vaccinal&amp;data=05%7C01%7CJemima.Darcy%40ukhsa.gov.uk%7C35feb17a60d1475df68e08db400ffd6c%7Cee4e14994a354b2ead475f3cf9de8666%7C0%7C0%7C638174210111118632%7CUnknown%7CTWFpbGZsb3d8eyJWIjoiMC4wLjAwMDAiLCJQIjoiV2luMzIiLCJBTiI6Ik1haWwiLCJXVCI6Mn0%3D%7C3000%7C%7C%7C&amp;sdata=Z0AWa0qGXKF8rZ68KBk7J36w8SibtuVbKtwZhRGmdqo%3D&amp;reserved=0" TargetMode="External"/><Relationship Id="rId22" Type="http://schemas.openxmlformats.org/officeDocument/2006/relationships/hyperlink" Target="https://jitsuvax.info/conspiracist-ideation/" TargetMode="External"/><Relationship Id="rId27" Type="http://schemas.openxmlformats.org/officeDocument/2006/relationships/hyperlink" Target="https://www.nhs.uk/conditions/diphtheria/" TargetMode="External"/><Relationship Id="rId30" Type="http://schemas.openxmlformats.org/officeDocument/2006/relationships/hyperlink" Target="https://www.ecdc.europa.eu/en/diphtheria/facts"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s://www.nhs.uk/conditions/meningitis/vaccination/" TargetMode="External"/><Relationship Id="rId3" Type="http://schemas.openxmlformats.org/officeDocument/2006/relationships/hyperlink" Target="https://www.nhs.uk/conditions/polio/" TargetMode="External"/><Relationship Id="rId7" Type="http://schemas.openxmlformats.org/officeDocument/2006/relationships/hyperlink" Target="https://www.nhs.uk/conditions/meningitis/" TargetMode="External"/><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hyperlink" Target="https://www.nhs.uk/conditions/vaccinations/pneumococcal-vaccination/" TargetMode="External"/><Relationship Id="rId5" Type="http://schemas.openxmlformats.org/officeDocument/2006/relationships/hyperlink" Target="https://portal.e-lfh.org.uk/Catalogue/Index?HierarchyId=0_39333&amp;programmeId=39333" TargetMode="External"/><Relationship Id="rId4" Type="http://schemas.openxmlformats.org/officeDocument/2006/relationships/hyperlink" Target="https://www.who.int/news-room/fact-sheets/detail/poliomyeliti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18.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slide" Target="slide114.xml"/><Relationship Id="rId5" Type="http://schemas.openxmlformats.org/officeDocument/2006/relationships/slide" Target="slide106.xml"/><Relationship Id="rId4" Type="http://schemas.openxmlformats.org/officeDocument/2006/relationships/slide" Target="slide10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hyperlink" Target="https://www.who.int/emergencies/diseases/novel-coronavirus-2019/covid-19-vaccines/explainers" TargetMode="External"/><Relationship Id="rId3" Type="http://schemas.openxmlformats.org/officeDocument/2006/relationships/hyperlink" Target="https://jitsuvax.info/discover/" TargetMode="External"/><Relationship Id="rId7" Type="http://schemas.openxmlformats.org/officeDocument/2006/relationships/hyperlink" Target="https://www.immunology.org/public-information/vaccine-resources"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hyperlink" Target="https://vaccineknowledge.ox.ac.uk/home"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 Id="rId9" Type="http://schemas.openxmlformats.org/officeDocument/2006/relationships/hyperlink" Target="https://wellcome.org/what-we-do/infectious-disease/coronavirus-covid-19/covid-19-vaccines-information-hub#how-do-the-vaccines-work?-650e"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7.png"/><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994907" y="3792750"/>
            <a:ext cx="5734050" cy="1304925"/>
          </a:xfrm>
          <a:prstGeom prst="rect">
            <a:avLst/>
          </a:prstGeom>
          <a:noFill/>
          <a:ln>
            <a:noFill/>
          </a:ln>
        </p:spPr>
      </p:pic>
      <p:pic>
        <p:nvPicPr>
          <p:cNvPr id="55" name="Google Shape;55;p13" descr="A picture containing background pattern&#10;&#10;Description automatically generated"/>
          <p:cNvPicPr preferRelativeResize="0"/>
          <p:nvPr/>
        </p:nvPicPr>
        <p:blipFill>
          <a:blip r:embed="rId4">
            <a:alphaModFix/>
          </a:blip>
          <a:stretch>
            <a:fillRect/>
          </a:stretch>
        </p:blipFill>
        <p:spPr>
          <a:xfrm>
            <a:off x="438150" y="200025"/>
            <a:ext cx="1143000" cy="1038225"/>
          </a:xfrm>
          <a:prstGeom prst="rect">
            <a:avLst/>
          </a:prstGeom>
          <a:noFill/>
          <a:ln>
            <a:noFill/>
          </a:ln>
        </p:spPr>
      </p:pic>
      <p:pic>
        <p:nvPicPr>
          <p:cNvPr id="56" name="Google Shape;56;p13" descr="Background pattern&#10;&#10;Description automatically generated"/>
          <p:cNvPicPr preferRelativeResize="0"/>
          <p:nvPr/>
        </p:nvPicPr>
        <p:blipFill rotWithShape="1">
          <a:blip r:embed="rId5">
            <a:alphaModFix/>
          </a:blip>
          <a:srcRect b="39708"/>
          <a:stretch/>
        </p:blipFill>
        <p:spPr>
          <a:xfrm>
            <a:off x="438150" y="3943350"/>
            <a:ext cx="1143000" cy="1154325"/>
          </a:xfrm>
          <a:prstGeom prst="rect">
            <a:avLst/>
          </a:prstGeom>
          <a:noFill/>
          <a:ln>
            <a:noFill/>
          </a:ln>
        </p:spPr>
      </p:pic>
      <p:sp>
        <p:nvSpPr>
          <p:cNvPr id="57" name="Google Shape;57;p13"/>
          <p:cNvSpPr txBox="1"/>
          <p:nvPr/>
        </p:nvSpPr>
        <p:spPr>
          <a:xfrm>
            <a:off x="362801" y="1145475"/>
            <a:ext cx="8496889" cy="2890650"/>
          </a:xfrm>
          <a:prstGeom prst="rect">
            <a:avLst/>
          </a:prstGeom>
          <a:noFill/>
          <a:ln>
            <a:noFill/>
          </a:ln>
        </p:spPr>
        <p:txBody>
          <a:bodyPr spcFirstLastPara="1" wrap="square" lIns="91425" tIns="91425" rIns="91425" bIns="91425" anchor="ctr" anchorCtr="0">
            <a:noAutofit/>
          </a:bodyPr>
          <a:lstStyle/>
          <a:p>
            <a:pPr marL="0" lvl="0" indent="0" algn="l" rtl="0">
              <a:lnSpc>
                <a:spcPct val="133333"/>
              </a:lnSpc>
              <a:spcBef>
                <a:spcPts val="0"/>
              </a:spcBef>
              <a:spcAft>
                <a:spcPts val="0"/>
              </a:spcAft>
              <a:buNone/>
            </a:pPr>
            <a:endParaRPr sz="1100" dirty="0">
              <a:latin typeface="Calibri"/>
              <a:ea typeface="Calibri"/>
              <a:cs typeface="Calibri"/>
              <a:sym typeface="Calibri"/>
            </a:endParaRPr>
          </a:p>
          <a:p>
            <a:pPr marL="0" lvl="0" indent="0" algn="l" rtl="0">
              <a:lnSpc>
                <a:spcPct val="133333"/>
              </a:lnSpc>
              <a:spcBef>
                <a:spcPts val="0"/>
              </a:spcBef>
              <a:spcAft>
                <a:spcPts val="0"/>
              </a:spcAft>
              <a:buNone/>
            </a:pPr>
            <a:endParaRPr sz="1100" dirty="0">
              <a:latin typeface="Calibri"/>
              <a:ea typeface="Calibri"/>
              <a:cs typeface="Calibri"/>
              <a:sym typeface="Calibri"/>
            </a:endParaRPr>
          </a:p>
          <a:p>
            <a:pPr marL="0" lvl="0" indent="0" algn="l" rtl="0">
              <a:lnSpc>
                <a:spcPct val="133333"/>
              </a:lnSpc>
              <a:spcBef>
                <a:spcPts val="0"/>
              </a:spcBef>
              <a:spcAft>
                <a:spcPts val="0"/>
              </a:spcAft>
              <a:buNone/>
            </a:pPr>
            <a:r>
              <a:rPr lang="en" sz="1800" b="1" dirty="0">
                <a:solidFill>
                  <a:schemeClr val="tx1"/>
                </a:solidFill>
                <a:latin typeface="Cambria"/>
                <a:ea typeface="Cambria"/>
                <a:cs typeface="Cambria"/>
                <a:sym typeface="Cambria"/>
              </a:rPr>
              <a:t>RISE-</a:t>
            </a:r>
            <a:r>
              <a:rPr lang="en" sz="1800" b="1" dirty="0" err="1">
                <a:solidFill>
                  <a:schemeClr val="tx1"/>
                </a:solidFill>
                <a:latin typeface="Cambria"/>
                <a:ea typeface="Cambria"/>
                <a:cs typeface="Cambria"/>
                <a:sym typeface="Cambria"/>
              </a:rPr>
              <a:t>Vac</a:t>
            </a:r>
            <a:r>
              <a:rPr lang="fr-FR" sz="1800" b="1" dirty="0">
                <a:solidFill>
                  <a:schemeClr val="tx1"/>
                </a:solidFill>
                <a:latin typeface="Cambria"/>
                <a:ea typeface="Cambria"/>
                <a:cs typeface="Cambria"/>
                <a:sym typeface="Cambria"/>
              </a:rPr>
              <a:t> Atteindre les personnes difficiles à atteindre : Améliorer l'accès et la prescription  des vaccins des personnes placées sous main de justice en Europe</a:t>
            </a:r>
            <a:endParaRPr sz="1800" dirty="0">
              <a:solidFill>
                <a:schemeClr val="tx1"/>
              </a:solidFill>
              <a:latin typeface="Cambria"/>
              <a:ea typeface="Cambria"/>
              <a:cs typeface="Cambria"/>
              <a:sym typeface="Cambria"/>
            </a:endParaRPr>
          </a:p>
          <a:p>
            <a:pPr marL="0" lvl="0" indent="0" algn="l" rtl="0">
              <a:lnSpc>
                <a:spcPct val="166666"/>
              </a:lnSpc>
              <a:spcBef>
                <a:spcPts val="600"/>
              </a:spcBef>
              <a:spcAft>
                <a:spcPts val="0"/>
              </a:spcAft>
              <a:buNone/>
            </a:pPr>
            <a:r>
              <a:rPr lang="en" sz="1800" b="1" dirty="0">
                <a:solidFill>
                  <a:schemeClr val="tx1"/>
                </a:solidFill>
                <a:latin typeface="Cambria"/>
                <a:ea typeface="Cambria"/>
                <a:cs typeface="Cambria"/>
                <a:sym typeface="Cambria"/>
              </a:rPr>
              <a:t>DL6.1 </a:t>
            </a:r>
            <a:r>
              <a:rPr lang="fr-FR" sz="1800" b="1" dirty="0">
                <a:solidFill>
                  <a:schemeClr val="tx1"/>
                </a:solidFill>
                <a:latin typeface="Cambria"/>
                <a:ea typeface="Cambria"/>
                <a:cs typeface="Cambria"/>
                <a:sym typeface="Cambria"/>
              </a:rPr>
              <a:t>Formation en ligne sur la plateforme </a:t>
            </a:r>
            <a:r>
              <a:rPr lang="fr-FR" sz="1800" b="1" dirty="0" err="1">
                <a:solidFill>
                  <a:schemeClr val="tx1"/>
                </a:solidFill>
                <a:latin typeface="Cambria"/>
                <a:ea typeface="Cambria"/>
                <a:cs typeface="Cambria"/>
                <a:sym typeface="Cambria"/>
              </a:rPr>
              <a:t>FutureLearn</a:t>
            </a:r>
            <a:r>
              <a:rPr lang="fr-FR" sz="1800" b="1" dirty="0">
                <a:solidFill>
                  <a:schemeClr val="tx1"/>
                </a:solidFill>
                <a:latin typeface="Cambria"/>
                <a:ea typeface="Cambria"/>
                <a:cs typeface="Cambria"/>
                <a:sym typeface="Cambria"/>
              </a:rPr>
              <a:t> sur la vaccination en prison à l’attention du personnel pénitentiaire et du personnel de santé exerçant en prison  </a:t>
            </a:r>
          </a:p>
          <a:p>
            <a:pPr marL="0" lvl="0" indent="0" algn="l" rtl="0">
              <a:lnSpc>
                <a:spcPct val="166666"/>
              </a:lnSpc>
              <a:spcBef>
                <a:spcPts val="600"/>
              </a:spcBef>
              <a:spcAft>
                <a:spcPts val="0"/>
              </a:spcAft>
              <a:buNone/>
            </a:pPr>
            <a:r>
              <a:rPr lang="en" sz="1200" b="1" dirty="0">
                <a:solidFill>
                  <a:schemeClr val="tx1"/>
                </a:solidFill>
                <a:latin typeface="Cambria"/>
                <a:ea typeface="Cambria"/>
                <a:cs typeface="Cambria"/>
                <a:sym typeface="Cambria"/>
              </a:rPr>
              <a:t>Avril 2023</a:t>
            </a:r>
            <a:endParaRPr sz="1200" b="1" dirty="0">
              <a:solidFill>
                <a:schemeClr val="tx1"/>
              </a:solidFill>
              <a:latin typeface="Cambria"/>
              <a:ea typeface="Cambria"/>
              <a:cs typeface="Cambria"/>
              <a:sym typeface="Cambria"/>
            </a:endParaRPr>
          </a:p>
          <a:p>
            <a:pPr marL="0" lvl="0" indent="0" algn="l" rtl="0">
              <a:lnSpc>
                <a:spcPct val="133333"/>
              </a:lnSpc>
              <a:spcBef>
                <a:spcPts val="600"/>
              </a:spcBef>
              <a:spcAft>
                <a:spcPts val="0"/>
              </a:spcAft>
              <a:buNone/>
            </a:pPr>
            <a:endParaRPr b="1" dirty="0">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Structure de la formation</a:t>
            </a:r>
            <a:endParaRPr dirty="0"/>
          </a:p>
        </p:txBody>
      </p:sp>
      <p:sp>
        <p:nvSpPr>
          <p:cNvPr id="125" name="Google Shape;125;p22"/>
          <p:cNvSpPr txBox="1">
            <a:spLocks noGrp="1"/>
          </p:cNvSpPr>
          <p:nvPr>
            <p:ph type="body" idx="1"/>
          </p:nvPr>
        </p:nvSpPr>
        <p:spPr>
          <a:xfrm>
            <a:off x="6142175" y="1017725"/>
            <a:ext cx="2690100" cy="3615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050" b="1"/>
              <a:t>3. </a:t>
            </a:r>
            <a:r>
              <a:rPr lang="fr-FR" sz="1050" b="1"/>
              <a:t>Informations importantes (en particulier pour le personnel non médical) [2 heures et 30 minutes]</a:t>
            </a:r>
          </a:p>
          <a:p>
            <a:pPr marL="0" lvl="0" indent="0" algn="l" rtl="0">
              <a:spcBef>
                <a:spcPts val="1200"/>
              </a:spcBef>
              <a:spcAft>
                <a:spcPts val="0"/>
              </a:spcAft>
              <a:buClr>
                <a:schemeClr val="dk1"/>
              </a:buClr>
              <a:buSzPts val="1100"/>
              <a:buFont typeface="Arial"/>
              <a:buNone/>
            </a:pPr>
            <a:r>
              <a:rPr lang="fr-FR" sz="1000" u="sng">
                <a:solidFill>
                  <a:schemeClr val="hlink"/>
                </a:solidFill>
                <a:hlinkClick r:id="rId3" action="ppaction://hlinksldjump"/>
              </a:rPr>
              <a:t>3.1 Qu'est-ce qu'un virus ou une bactérie ?</a:t>
            </a:r>
            <a:endParaRPr lang="fr-FR" sz="1000"/>
          </a:p>
          <a:p>
            <a:pPr marL="0" lvl="0" indent="0" algn="l" rtl="0">
              <a:spcBef>
                <a:spcPts val="1200"/>
              </a:spcBef>
              <a:spcAft>
                <a:spcPts val="0"/>
              </a:spcAft>
              <a:buClr>
                <a:schemeClr val="dk1"/>
              </a:buClr>
              <a:buSzPts val="1100"/>
              <a:buFont typeface="Arial"/>
              <a:buNone/>
            </a:pPr>
            <a:r>
              <a:rPr lang="fr-FR" sz="1000" u="sng">
                <a:solidFill>
                  <a:schemeClr val="hlink"/>
                </a:solidFill>
              </a:rPr>
              <a:t>3.2 Présentation du système immunitaire</a:t>
            </a:r>
            <a:endParaRPr lang="fr-FR" sz="1000"/>
          </a:p>
          <a:p>
            <a:pPr marL="0" lvl="0" indent="0" algn="l" rtl="0">
              <a:spcBef>
                <a:spcPts val="1200"/>
              </a:spcBef>
              <a:spcAft>
                <a:spcPts val="0"/>
              </a:spcAft>
              <a:buClr>
                <a:schemeClr val="dk1"/>
              </a:buClr>
              <a:buSzPts val="1100"/>
              <a:buFont typeface="Arial"/>
              <a:buNone/>
            </a:pPr>
            <a:r>
              <a:rPr lang="fr-FR" sz="1000" u="sng">
                <a:solidFill>
                  <a:schemeClr val="hlink"/>
                </a:solidFill>
                <a:hlinkClick r:id="rId4" action="ppaction://hlinksldjump"/>
              </a:rPr>
              <a:t>3.3 </a:t>
            </a:r>
            <a:r>
              <a:rPr lang="fr-FR" sz="1000" u="sng">
                <a:solidFill>
                  <a:schemeClr val="hlink"/>
                </a:solidFill>
              </a:rPr>
              <a:t>Qu'est-ce qu'un vaccin et comment fonctionne-t-il ?</a:t>
            </a:r>
          </a:p>
          <a:p>
            <a:pPr marL="0" lvl="0" indent="0" algn="l" rtl="0">
              <a:spcBef>
                <a:spcPts val="1200"/>
              </a:spcBef>
              <a:spcAft>
                <a:spcPts val="0"/>
              </a:spcAft>
              <a:buClr>
                <a:schemeClr val="dk1"/>
              </a:buClr>
              <a:buSzPts val="1100"/>
              <a:buFont typeface="Arial"/>
              <a:buNone/>
            </a:pPr>
            <a:r>
              <a:rPr lang="fr-FR" sz="1000" u="sng">
                <a:solidFill>
                  <a:schemeClr val="hlink"/>
                </a:solidFill>
                <a:hlinkClick r:id="rId5" action="ppaction://hlinksldjump"/>
              </a:rPr>
              <a:t>3.4 </a:t>
            </a:r>
            <a:r>
              <a:rPr lang="fr-FR" sz="1000" u="sng">
                <a:solidFill>
                  <a:schemeClr val="hlink"/>
                </a:solidFill>
              </a:rPr>
              <a:t>Comment la sécurité et l'efficacité des vaccins sont-elles évaluées et contrôlées ?</a:t>
            </a:r>
          </a:p>
          <a:p>
            <a:pPr marL="0" lvl="0" indent="0" algn="l" rtl="0">
              <a:spcBef>
                <a:spcPts val="1200"/>
              </a:spcBef>
              <a:spcAft>
                <a:spcPts val="0"/>
              </a:spcAft>
              <a:buClr>
                <a:schemeClr val="dk1"/>
              </a:buClr>
              <a:buSzPts val="1100"/>
              <a:buFont typeface="Arial"/>
              <a:buNone/>
            </a:pPr>
            <a:r>
              <a:rPr lang="fr-FR" sz="1000" u="sng">
                <a:solidFill>
                  <a:schemeClr val="hlink"/>
                </a:solidFill>
              </a:rPr>
              <a:t>3.5 Rougeole, oreillons et rubéole</a:t>
            </a:r>
            <a:endParaRPr lang="fr-FR" sz="1000"/>
          </a:p>
          <a:p>
            <a:pPr marL="0" lvl="0" indent="0" algn="l" rtl="0">
              <a:spcBef>
                <a:spcPts val="1200"/>
              </a:spcBef>
              <a:spcAft>
                <a:spcPts val="0"/>
              </a:spcAft>
              <a:buNone/>
            </a:pPr>
            <a:r>
              <a:rPr lang="fr-FR" sz="1000" u="sng">
                <a:solidFill>
                  <a:schemeClr val="hlink"/>
                </a:solidFill>
              </a:rPr>
              <a:t>3.6 Diphtérie, coqueluche et tétanos</a:t>
            </a:r>
            <a:endParaRPr lang="fr-FR" sz="1000"/>
          </a:p>
          <a:p>
            <a:pPr marL="0" lvl="0" indent="0" algn="l" rtl="0">
              <a:spcBef>
                <a:spcPts val="1200"/>
              </a:spcBef>
              <a:spcAft>
                <a:spcPts val="0"/>
              </a:spcAft>
              <a:buNone/>
            </a:pPr>
            <a:r>
              <a:rPr lang="fr-FR" sz="1000" u="sng">
                <a:solidFill>
                  <a:schemeClr val="hlink"/>
                </a:solidFill>
              </a:rPr>
              <a:t>3.7 Poliomyélite</a:t>
            </a:r>
            <a:endParaRPr lang="fr-FR" sz="1000"/>
          </a:p>
          <a:p>
            <a:pPr marL="0" lvl="0" indent="0" algn="l" rtl="0">
              <a:spcBef>
                <a:spcPts val="1200"/>
              </a:spcBef>
              <a:spcAft>
                <a:spcPts val="0"/>
              </a:spcAft>
              <a:buNone/>
            </a:pPr>
            <a:r>
              <a:rPr lang="fr-FR" sz="1000" u="sng">
                <a:solidFill>
                  <a:schemeClr val="hlink"/>
                </a:solidFill>
              </a:rPr>
              <a:t>3.8 Maladie à pneumocoques</a:t>
            </a:r>
            <a:endParaRPr lang="fr-FR" sz="1000"/>
          </a:p>
          <a:p>
            <a:pPr marL="0" lvl="0" indent="0" algn="l" rtl="0">
              <a:spcBef>
                <a:spcPts val="1200"/>
              </a:spcBef>
              <a:spcAft>
                <a:spcPts val="1200"/>
              </a:spcAft>
              <a:buNone/>
            </a:pPr>
            <a:r>
              <a:rPr lang="fr-FR" sz="1000" u="sng">
                <a:solidFill>
                  <a:schemeClr val="hlink"/>
                </a:solidFill>
              </a:rPr>
              <a:t>3.9 Maladie à méningocoques</a:t>
            </a:r>
            <a:endParaRPr lang="fr-FR" sz="1000"/>
          </a:p>
        </p:txBody>
      </p:sp>
      <p:sp>
        <p:nvSpPr>
          <p:cNvPr id="126" name="Google Shape;126;p22"/>
          <p:cNvSpPr txBox="1"/>
          <p:nvPr/>
        </p:nvSpPr>
        <p:spPr>
          <a:xfrm>
            <a:off x="311725" y="1017725"/>
            <a:ext cx="3289800" cy="404723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000" b="1" dirty="0">
                <a:solidFill>
                  <a:schemeClr val="dk2"/>
                </a:solidFill>
              </a:rPr>
              <a:t>1.</a:t>
            </a:r>
            <a:r>
              <a:rPr lang="fr-FR" sz="1000" b="1" dirty="0">
                <a:solidFill>
                  <a:schemeClr val="dk2"/>
                </a:solidFill>
              </a:rPr>
              <a:t> Les maladies évitables par la vaccination les plus importantes pour les personnes vivant et travaillant dans les prisons [1 heure 55 minutes]</a:t>
            </a:r>
          </a:p>
          <a:p>
            <a:pPr marL="0" marR="0" lvl="0" indent="0" algn="l" rtl="0">
              <a:lnSpc>
                <a:spcPct val="115000"/>
              </a:lnSpc>
              <a:spcBef>
                <a:spcPts val="1200"/>
              </a:spcBef>
              <a:spcAft>
                <a:spcPts val="0"/>
              </a:spcAft>
              <a:buNone/>
            </a:pPr>
            <a:r>
              <a:rPr lang="fr-FR" sz="1000" u="sng" dirty="0">
                <a:solidFill>
                  <a:schemeClr val="hlink"/>
                </a:solidFill>
                <a:hlinkClick r:id="rId6" action="ppaction://hlinksldjump"/>
              </a:rPr>
              <a:t>1.1 Pourquoi les maladies infectieuses sont-elles </a:t>
            </a:r>
            <a:r>
              <a:rPr lang="fr-FR" sz="1000" u="sng" dirty="0">
                <a:solidFill>
                  <a:srgbClr val="FF0000"/>
                </a:solidFill>
                <a:hlinkClick r:id="rId6" action="ppaction://hlinksldjump"/>
              </a:rPr>
              <a:t>plus fréquentes</a:t>
            </a:r>
            <a:r>
              <a:rPr lang="fr-FR" sz="1000" u="sng" dirty="0">
                <a:solidFill>
                  <a:schemeClr val="hlink"/>
                </a:solidFill>
                <a:hlinkClick r:id="rId6" action="ppaction://hlinksldjump"/>
              </a:rPr>
              <a:t>  dans les prisons ?</a:t>
            </a:r>
            <a:endParaRPr lang="fr-FR" sz="1000" dirty="0">
              <a:solidFill>
                <a:schemeClr val="dk2"/>
              </a:solidFill>
            </a:endParaRPr>
          </a:p>
          <a:p>
            <a:pPr marL="0" marR="0" lvl="0" indent="0" algn="l" rtl="0">
              <a:lnSpc>
                <a:spcPct val="115000"/>
              </a:lnSpc>
              <a:spcBef>
                <a:spcPts val="1200"/>
              </a:spcBef>
              <a:spcAft>
                <a:spcPts val="0"/>
              </a:spcAft>
              <a:buNone/>
            </a:pPr>
            <a:r>
              <a:rPr lang="fr-FR" sz="1000" u="sng" dirty="0">
                <a:solidFill>
                  <a:schemeClr val="hlink"/>
                </a:solidFill>
                <a:hlinkClick r:id="rId7" action="ppaction://hlinksldjump">
                  <a:extLst>
                    <a:ext uri="{A12FA001-AC4F-418D-AE19-62706E023703}">
                      <ahyp:hlinkClr xmlns:ahyp="http://schemas.microsoft.com/office/drawing/2018/hyperlinkcolor" val="tx"/>
                    </a:ext>
                  </a:extLst>
                </a:hlinkClick>
              </a:rPr>
              <a:t>1.2 Comment la vaccination protège-t-elle le personnel pénitentiaire et les </a:t>
            </a:r>
            <a:r>
              <a:rPr lang="fr-FR" sz="1000" u="sng" dirty="0">
                <a:solidFill>
                  <a:srgbClr val="FF0000"/>
                </a:solidFill>
                <a:hlinkClick r:id="rId7" action="ppaction://hlinksldjump">
                  <a:extLst>
                    <a:ext uri="{A12FA001-AC4F-418D-AE19-62706E023703}">
                      <ahyp:hlinkClr xmlns:ahyp="http://schemas.microsoft.com/office/drawing/2018/hyperlinkcolor" val="tx"/>
                    </a:ext>
                  </a:extLst>
                </a:hlinkClick>
              </a:rPr>
              <a:t>personnes placées sous main de justice</a:t>
            </a:r>
            <a:r>
              <a:rPr lang="fr-FR" sz="1000" u="sng" dirty="0">
                <a:solidFill>
                  <a:schemeClr val="hlink"/>
                </a:solidFill>
                <a:hlinkClick r:id="rId7" action="ppaction://hlinksldjump">
                  <a:extLst>
                    <a:ext uri="{A12FA001-AC4F-418D-AE19-62706E023703}">
                      <ahyp:hlinkClr xmlns:ahyp="http://schemas.microsoft.com/office/drawing/2018/hyperlinkcolor" val="tx"/>
                    </a:ext>
                  </a:extLst>
                </a:hlinkClick>
              </a:rPr>
              <a:t>?</a:t>
            </a:r>
            <a:endParaRPr lang="fr-FR" sz="1000" dirty="0">
              <a:solidFill>
                <a:schemeClr val="dk2"/>
              </a:solidFill>
            </a:endParaRPr>
          </a:p>
          <a:p>
            <a:pPr marL="0" marR="0" lvl="0" indent="0" algn="l" rtl="0">
              <a:lnSpc>
                <a:spcPct val="115000"/>
              </a:lnSpc>
              <a:spcBef>
                <a:spcPts val="1200"/>
              </a:spcBef>
              <a:spcAft>
                <a:spcPts val="0"/>
              </a:spcAft>
              <a:buNone/>
            </a:pPr>
            <a:r>
              <a:rPr lang="fr-FR" sz="1000" u="sng" dirty="0">
                <a:solidFill>
                  <a:schemeClr val="hlink"/>
                </a:solidFill>
                <a:hlinkClick r:id="rId8" action="ppaction://hlinksldjump"/>
              </a:rPr>
              <a:t>1.3 Hépatite B </a:t>
            </a:r>
            <a:endParaRPr lang="fr-FR" sz="1000" dirty="0">
              <a:solidFill>
                <a:schemeClr val="dk2"/>
              </a:solidFill>
            </a:endParaRPr>
          </a:p>
          <a:p>
            <a:pPr marL="0" marR="0" lvl="0" indent="0" algn="l" rtl="0">
              <a:lnSpc>
                <a:spcPct val="115000"/>
              </a:lnSpc>
              <a:spcBef>
                <a:spcPts val="1200"/>
              </a:spcBef>
              <a:spcAft>
                <a:spcPts val="0"/>
              </a:spcAft>
              <a:buNone/>
            </a:pPr>
            <a:r>
              <a:rPr lang="fr-FR" sz="1000" u="sng" dirty="0">
                <a:solidFill>
                  <a:schemeClr val="hlink"/>
                </a:solidFill>
                <a:hlinkClick r:id="rId9" action="ppaction://hlinksldjump"/>
              </a:rPr>
              <a:t>1.4 </a:t>
            </a:r>
            <a:r>
              <a:rPr lang="fr-FR" sz="1000" u="sng" dirty="0">
                <a:solidFill>
                  <a:schemeClr val="hlink"/>
                </a:solidFill>
              </a:rPr>
              <a:t>HPV</a:t>
            </a:r>
          </a:p>
          <a:p>
            <a:pPr marL="0" marR="0" lvl="0" indent="0" algn="l" rtl="0">
              <a:lnSpc>
                <a:spcPct val="115000"/>
              </a:lnSpc>
              <a:spcBef>
                <a:spcPts val="1200"/>
              </a:spcBef>
              <a:spcAft>
                <a:spcPts val="0"/>
              </a:spcAft>
              <a:buNone/>
            </a:pPr>
            <a:r>
              <a:rPr lang="fr-FR" sz="1000" u="sng" dirty="0">
                <a:solidFill>
                  <a:schemeClr val="hlink"/>
                </a:solidFill>
              </a:rPr>
              <a:t>1.5 Grippe</a:t>
            </a:r>
            <a:endParaRPr lang="fr-FR" sz="1000" dirty="0">
              <a:solidFill>
                <a:schemeClr val="dk2"/>
              </a:solidFill>
            </a:endParaRPr>
          </a:p>
          <a:p>
            <a:pPr marL="0" lvl="0" indent="0" algn="l" rtl="0">
              <a:lnSpc>
                <a:spcPct val="115000"/>
              </a:lnSpc>
              <a:spcBef>
                <a:spcPts val="1200"/>
              </a:spcBef>
              <a:spcAft>
                <a:spcPts val="0"/>
              </a:spcAft>
              <a:buNone/>
            </a:pPr>
            <a:r>
              <a:rPr lang="fr-FR" sz="1000" u="sng" dirty="0">
                <a:solidFill>
                  <a:schemeClr val="hlink"/>
                </a:solidFill>
                <a:hlinkClick r:id="rId10" action="ppaction://hlinksldjump"/>
              </a:rPr>
              <a:t>1.6 COVID-19</a:t>
            </a:r>
            <a:endParaRPr lang="fr-FR" sz="1000" dirty="0">
              <a:solidFill>
                <a:schemeClr val="dk2"/>
              </a:solidFill>
            </a:endParaRPr>
          </a:p>
          <a:p>
            <a:pPr marL="0" lvl="0" indent="0" algn="l" rtl="0">
              <a:lnSpc>
                <a:spcPct val="115000"/>
              </a:lnSpc>
              <a:spcBef>
                <a:spcPts val="1200"/>
              </a:spcBef>
              <a:spcAft>
                <a:spcPts val="0"/>
              </a:spcAft>
              <a:buNone/>
            </a:pPr>
            <a:r>
              <a:rPr lang="fr-FR" sz="1000" u="sng" dirty="0">
                <a:solidFill>
                  <a:schemeClr val="hlink"/>
                </a:solidFill>
                <a:hlinkClick r:id="rId11" action="ppaction://hlinksldjump"/>
              </a:rPr>
              <a:t>1.7 Souhaitez-vous en savoir plus ?</a:t>
            </a:r>
            <a:endParaRPr lang="fr-FR" sz="1000" dirty="0">
              <a:solidFill>
                <a:schemeClr val="dk2"/>
              </a:solidFill>
            </a:endParaRPr>
          </a:p>
          <a:p>
            <a:pPr marL="0" lvl="0" indent="0" algn="l" rtl="0">
              <a:lnSpc>
                <a:spcPct val="115000"/>
              </a:lnSpc>
              <a:spcBef>
                <a:spcPts val="1200"/>
              </a:spcBef>
              <a:spcAft>
                <a:spcPts val="1200"/>
              </a:spcAft>
              <a:buNone/>
            </a:pPr>
            <a:r>
              <a:rPr lang="fr-FR" sz="1000" u="sng" dirty="0">
                <a:solidFill>
                  <a:schemeClr val="hlink"/>
                </a:solidFill>
                <a:hlinkClick r:id="rId12" action="ppaction://hlinksldjump"/>
              </a:rPr>
              <a:t>1.8 Quiz</a:t>
            </a:r>
            <a:endParaRPr lang="fr-FR" sz="1000" dirty="0">
              <a:solidFill>
                <a:schemeClr val="dk2"/>
              </a:solidFill>
            </a:endParaRPr>
          </a:p>
        </p:txBody>
      </p:sp>
      <p:sp>
        <p:nvSpPr>
          <p:cNvPr id="127" name="Google Shape;127;p22"/>
          <p:cNvSpPr txBox="1"/>
          <p:nvPr/>
        </p:nvSpPr>
        <p:spPr>
          <a:xfrm>
            <a:off x="3540775" y="1017725"/>
            <a:ext cx="2532900" cy="270070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FR" sz="1000" b="1" dirty="0">
                <a:solidFill>
                  <a:schemeClr val="dk2"/>
                </a:solidFill>
              </a:rPr>
              <a:t>2. Une communication efficace sur les vaccins [1 heure et 45 minutes]</a:t>
            </a:r>
            <a:endParaRPr lang="fr-FR" sz="1000" dirty="0">
              <a:solidFill>
                <a:schemeClr val="dk2"/>
              </a:solidFill>
            </a:endParaRPr>
          </a:p>
          <a:p>
            <a:pPr marL="0" lvl="0" indent="0" algn="l" rtl="0">
              <a:lnSpc>
                <a:spcPct val="115000"/>
              </a:lnSpc>
              <a:spcBef>
                <a:spcPts val="1200"/>
              </a:spcBef>
              <a:spcAft>
                <a:spcPts val="0"/>
              </a:spcAft>
              <a:buNone/>
            </a:pPr>
            <a:r>
              <a:rPr lang="fr-FR" sz="1000" u="sng" dirty="0">
                <a:solidFill>
                  <a:schemeClr val="hlink"/>
                </a:solidFill>
              </a:rPr>
              <a:t>2.1 Comment communiquer efficacement sur les vaccins</a:t>
            </a:r>
            <a:endParaRPr lang="fr-FR" sz="1000" dirty="0">
              <a:solidFill>
                <a:schemeClr val="dk2"/>
              </a:solidFill>
            </a:endParaRPr>
          </a:p>
          <a:p>
            <a:pPr marL="0" lvl="0" indent="0" algn="l" rtl="0">
              <a:lnSpc>
                <a:spcPct val="115000"/>
              </a:lnSpc>
              <a:spcBef>
                <a:spcPts val="1200"/>
              </a:spcBef>
              <a:spcAft>
                <a:spcPts val="0"/>
              </a:spcAft>
              <a:buNone/>
            </a:pPr>
            <a:r>
              <a:rPr lang="fr-FR" sz="1000" u="sng" dirty="0">
                <a:solidFill>
                  <a:schemeClr val="hlink"/>
                </a:solidFill>
              </a:rPr>
              <a:t>2.2 Dix faits clés sur les vaccins</a:t>
            </a:r>
            <a:endParaRPr lang="fr-FR" sz="1000" dirty="0">
              <a:solidFill>
                <a:schemeClr val="dk2"/>
              </a:solidFill>
            </a:endParaRPr>
          </a:p>
          <a:p>
            <a:pPr marL="0" lvl="0" indent="0" algn="l" rtl="0">
              <a:lnSpc>
                <a:spcPct val="115000"/>
              </a:lnSpc>
              <a:spcBef>
                <a:spcPts val="1200"/>
              </a:spcBef>
              <a:spcAft>
                <a:spcPts val="0"/>
              </a:spcAft>
              <a:buNone/>
            </a:pPr>
            <a:r>
              <a:rPr lang="fr-FR" sz="1000" u="sng" dirty="0">
                <a:solidFill>
                  <a:schemeClr val="hlink"/>
                </a:solidFill>
              </a:rPr>
              <a:t>2.3 Idées reçues sur les vaccins et comment les aborder</a:t>
            </a:r>
            <a:endParaRPr lang="fr-FR" sz="1000" dirty="0">
              <a:solidFill>
                <a:schemeClr val="dk2"/>
              </a:solidFill>
            </a:endParaRPr>
          </a:p>
          <a:p>
            <a:pPr marL="0" lvl="0" indent="0" algn="l" rtl="0">
              <a:lnSpc>
                <a:spcPct val="115000"/>
              </a:lnSpc>
              <a:spcBef>
                <a:spcPts val="1200"/>
              </a:spcBef>
              <a:spcAft>
                <a:spcPts val="0"/>
              </a:spcAft>
              <a:buNone/>
            </a:pPr>
            <a:r>
              <a:rPr lang="fr-FR" sz="1000" u="sng" dirty="0">
                <a:solidFill>
                  <a:schemeClr val="hlink"/>
                </a:solidFill>
                <a:hlinkClick r:id="rId13" action="ppaction://hlinksldjump"/>
              </a:rPr>
              <a:t>2.4 Ressources</a:t>
            </a:r>
            <a:r>
              <a:rPr lang="fr-FR" sz="1000" u="sng" dirty="0">
                <a:solidFill>
                  <a:schemeClr val="hlink"/>
                </a:solidFill>
              </a:rPr>
              <a:t> utiles</a:t>
            </a:r>
            <a:endParaRPr lang="fr-FR" sz="1000" dirty="0">
              <a:solidFill>
                <a:schemeClr val="dk2"/>
              </a:solidFill>
            </a:endParaRPr>
          </a:p>
          <a:p>
            <a:pPr marL="0" lvl="0" indent="0" algn="l" rtl="0">
              <a:lnSpc>
                <a:spcPct val="115000"/>
              </a:lnSpc>
              <a:spcBef>
                <a:spcPts val="1200"/>
              </a:spcBef>
              <a:spcAft>
                <a:spcPts val="1200"/>
              </a:spcAft>
              <a:buNone/>
            </a:pPr>
            <a:r>
              <a:rPr lang="fr-FR" sz="1000" u="sng" dirty="0">
                <a:solidFill>
                  <a:schemeClr val="hlink"/>
                </a:solidFill>
                <a:hlinkClick r:id="rId14" action="ppaction://hlinksldjump"/>
              </a:rPr>
              <a:t>2.5 Quiz</a:t>
            </a:r>
            <a:r>
              <a:rPr lang="fr-FR" sz="1000" u="sng" dirty="0">
                <a:solidFill>
                  <a:schemeClr val="hlink"/>
                </a:solidFill>
              </a:rPr>
              <a:t> final</a:t>
            </a:r>
            <a:endParaRPr lang="fr-FR" sz="1000" dirty="0">
              <a:solidFill>
                <a:schemeClr val="dk2"/>
              </a:solidFill>
            </a:endParaRPr>
          </a:p>
        </p:txBody>
      </p:sp>
      <p:sp>
        <p:nvSpPr>
          <p:cNvPr id="128" name="Google Shape;128;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
        <p:nvSpPr>
          <p:cNvPr id="129" name="Google Shape;129;p22"/>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000" i="1">
                <a:latin typeface="+mn-lt"/>
              </a:rPr>
              <a:t>Vous trouverez </a:t>
            </a:r>
            <a:r>
              <a:rPr lang="fr-FR" sz="1000" i="1" u="sng">
                <a:solidFill>
                  <a:schemeClr val="hlink"/>
                </a:solidFill>
                <a:latin typeface="+mn-lt"/>
                <a:hlinkClick r:id="rId15" action="ppaction://hlinksldjump"/>
              </a:rPr>
              <a:t>des références </a:t>
            </a:r>
            <a:r>
              <a:rPr lang="fr-FR" sz="1000" i="1" u="sng">
                <a:solidFill>
                  <a:schemeClr val="tx1"/>
                </a:solidFill>
                <a:latin typeface="+mn-lt"/>
                <a:cs typeface="Times New Roman" panose="02020603050405020304" pitchFamily="18" charset="0"/>
              </a:rPr>
              <a:t>à</a:t>
            </a:r>
            <a:r>
              <a:rPr lang="fr-FR" sz="1000" i="1">
                <a:solidFill>
                  <a:schemeClr val="tx1"/>
                </a:solidFill>
                <a:latin typeface="+mn-lt"/>
              </a:rPr>
              <a:t> </a:t>
            </a:r>
            <a:r>
              <a:rPr lang="fr-FR" sz="1000" i="1">
                <a:latin typeface="+mn-lt"/>
              </a:rPr>
              <a:t>la fin du document</a:t>
            </a:r>
            <a:r>
              <a:rPr lang="fr-FR" sz="1000" i="1"/>
              <a: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51"/>
        <p:cNvGrpSpPr/>
        <p:nvPr/>
      </p:nvGrpSpPr>
      <p:grpSpPr>
        <a:xfrm>
          <a:off x="0" y="0"/>
          <a:ext cx="0" cy="0"/>
          <a:chOff x="0" y="0"/>
          <a:chExt cx="0" cy="0"/>
        </a:xfrm>
      </p:grpSpPr>
      <p:sp>
        <p:nvSpPr>
          <p:cNvPr id="952" name="Google Shape;952;p1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fr-FR" b="1" dirty="0"/>
              <a:t>Evaluation : quiz (réponses)</a:t>
            </a:r>
          </a:p>
          <a:p>
            <a:pPr marL="0" lvl="0" indent="0" algn="l" rtl="0">
              <a:spcBef>
                <a:spcPts val="0"/>
              </a:spcBef>
              <a:spcAft>
                <a:spcPts val="0"/>
              </a:spcAft>
              <a:buNone/>
            </a:pPr>
            <a:endParaRPr b="1" dirty="0"/>
          </a:p>
        </p:txBody>
      </p:sp>
      <p:sp>
        <p:nvSpPr>
          <p:cNvPr id="953" name="Google Shape;953;p1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just" rtl="0">
              <a:spcBef>
                <a:spcPts val="0"/>
              </a:spcBef>
              <a:spcAft>
                <a:spcPts val="0"/>
              </a:spcAft>
              <a:buSzPts val="1200"/>
              <a:buAutoNum type="arabicPeriod"/>
            </a:pPr>
            <a:r>
              <a:rPr lang="fr-FR" sz="1400" b="1" dirty="0">
                <a:solidFill>
                  <a:srgbClr val="444746"/>
                </a:solidFill>
                <a:latin typeface="+mn-lt"/>
              </a:rPr>
              <a:t>Vrai </a:t>
            </a:r>
            <a:r>
              <a:rPr lang="fr-FR" sz="1400" dirty="0">
                <a:solidFill>
                  <a:srgbClr val="444746"/>
                </a:solidFill>
                <a:latin typeface="+mn-lt"/>
              </a:rPr>
              <a:t>! Les virus </a:t>
            </a:r>
            <a:r>
              <a:rPr lang="fr-FR" sz="1400" b="0" i="0" dirty="0">
                <a:solidFill>
                  <a:srgbClr val="3C4043"/>
                </a:solidFill>
                <a:effectLst/>
                <a:latin typeface="+mn-lt"/>
              </a:rPr>
              <a:t>sont presque toujours plus petits que les bactéries - et les virus et les bactéries sont beaucoup plus petits que les cellules humaines. Ils sont tous trop petits pour être vus à l'œil nu. Certains virus sont si petits qu'ils peuvent en fait infecter des bactéries !</a:t>
            </a:r>
            <a:r>
              <a:rPr lang="fr-FR" sz="1400" dirty="0">
                <a:solidFill>
                  <a:srgbClr val="444746"/>
                </a:solidFill>
                <a:latin typeface="+mn-lt"/>
              </a:rPr>
              <a:t> </a:t>
            </a:r>
            <a:endParaRPr lang="fr-FR" sz="1400" dirty="0">
              <a:latin typeface="+mn-lt"/>
            </a:endParaRPr>
          </a:p>
          <a:p>
            <a:pPr marL="152400" lvl="0" indent="0" algn="just" rtl="0">
              <a:spcBef>
                <a:spcPts val="1200"/>
              </a:spcBef>
              <a:spcAft>
                <a:spcPts val="0"/>
              </a:spcAft>
              <a:buSzPts val="1200"/>
              <a:buNone/>
            </a:pPr>
            <a:r>
              <a:rPr lang="fr-FR" sz="1400" b="1" dirty="0">
                <a:solidFill>
                  <a:srgbClr val="444746"/>
                </a:solidFill>
                <a:latin typeface="+mn-lt"/>
              </a:rPr>
              <a:t>2. Faux</a:t>
            </a:r>
            <a:r>
              <a:rPr lang="fr-FR" sz="1400" dirty="0">
                <a:solidFill>
                  <a:srgbClr val="444746"/>
                </a:solidFill>
                <a:latin typeface="+mn-lt"/>
              </a:rPr>
              <a:t>. 70% de bactéries</a:t>
            </a:r>
            <a:r>
              <a:rPr lang="fr-FR" sz="1400" b="0" i="0" dirty="0">
                <a:solidFill>
                  <a:srgbClr val="3C4043"/>
                </a:solidFill>
                <a:effectLst/>
                <a:latin typeface="+mn-lt"/>
              </a:rPr>
              <a:t> ne causent pas de maladies - ces bactéries peuvent même nous être bénéfiques, comme celles qui vivent dans nos intestins ou qui transforment le lait en yaourt.</a:t>
            </a:r>
            <a:r>
              <a:rPr lang="fr-FR" sz="1400" dirty="0">
                <a:solidFill>
                  <a:srgbClr val="444746"/>
                </a:solidFill>
                <a:latin typeface="+mn-lt"/>
              </a:rPr>
              <a:t> </a:t>
            </a:r>
            <a:endParaRPr lang="fr-FR" sz="1400" dirty="0">
              <a:latin typeface="+mn-lt"/>
            </a:endParaRPr>
          </a:p>
          <a:p>
            <a:pPr marL="457200" lvl="0" indent="0" algn="just" rtl="0">
              <a:spcBef>
                <a:spcPts val="1200"/>
              </a:spcBef>
              <a:spcAft>
                <a:spcPts val="0"/>
              </a:spcAft>
              <a:buNone/>
            </a:pPr>
            <a:endParaRPr lang="fr-FR" sz="1400" dirty="0">
              <a:latin typeface="+mn-lt"/>
            </a:endParaRPr>
          </a:p>
          <a:p>
            <a:pPr marL="152400" lvl="0" indent="0" algn="just" rtl="0">
              <a:spcBef>
                <a:spcPts val="1200"/>
              </a:spcBef>
              <a:spcAft>
                <a:spcPts val="0"/>
              </a:spcAft>
              <a:buSzPts val="1200"/>
              <a:buNone/>
            </a:pPr>
            <a:r>
              <a:rPr lang="fr-FR" sz="1400" b="1" dirty="0">
                <a:solidFill>
                  <a:srgbClr val="444746"/>
                </a:solidFill>
                <a:latin typeface="+mn-lt"/>
              </a:rPr>
              <a:t>3. Vrai </a:t>
            </a:r>
            <a:r>
              <a:rPr lang="fr-FR" sz="1400" dirty="0">
                <a:solidFill>
                  <a:srgbClr val="444746"/>
                </a:solidFill>
                <a:latin typeface="+mn-lt"/>
              </a:rPr>
              <a:t>! </a:t>
            </a:r>
            <a:r>
              <a:rPr lang="fr-FR" sz="1400" b="0" i="0" dirty="0">
                <a:solidFill>
                  <a:srgbClr val="3C4043"/>
                </a:solidFill>
                <a:effectLst/>
                <a:latin typeface="+mn-lt"/>
              </a:rPr>
              <a:t>Nous avons des trillions de bactéries vivant dans notre intestin, notre estomac, sur notre peau... Les bactéries dans notre intestin nous aident à </a:t>
            </a:r>
            <a:r>
              <a:rPr lang="fr-FR" sz="1400" dirty="0">
                <a:solidFill>
                  <a:srgbClr val="3C4043"/>
                </a:solidFill>
                <a:latin typeface="+mn-lt"/>
              </a:rPr>
              <a:t>digérer</a:t>
            </a:r>
            <a:r>
              <a:rPr lang="fr-FR" sz="1400" b="0" i="0" dirty="0">
                <a:solidFill>
                  <a:srgbClr val="3C4043"/>
                </a:solidFill>
                <a:effectLst/>
                <a:latin typeface="+mn-lt"/>
              </a:rPr>
              <a:t> certains aliments plus efficacement et nous aident aussi à obtenir, à partir des aliments, certains nutriments que nous n'aurions pas autrement !</a:t>
            </a:r>
            <a:endParaRPr lang="fr-FR" sz="1400" dirty="0">
              <a:latin typeface="+mn-lt"/>
            </a:endParaRPr>
          </a:p>
          <a:p>
            <a:pPr marL="152400" lvl="0" indent="0" algn="just" rtl="0">
              <a:spcBef>
                <a:spcPts val="1200"/>
              </a:spcBef>
              <a:spcAft>
                <a:spcPts val="0"/>
              </a:spcAft>
              <a:buSzPts val="1200"/>
              <a:buNone/>
            </a:pPr>
            <a:r>
              <a:rPr lang="fr-FR" sz="1400" b="1" dirty="0">
                <a:solidFill>
                  <a:srgbClr val="444746"/>
                </a:solidFill>
                <a:latin typeface="+mn-lt"/>
              </a:rPr>
              <a:t>4. Vrai </a:t>
            </a:r>
            <a:r>
              <a:rPr lang="fr-FR" sz="1400" dirty="0">
                <a:solidFill>
                  <a:srgbClr val="444746"/>
                </a:solidFill>
                <a:latin typeface="+mn-lt"/>
              </a:rPr>
              <a:t>! </a:t>
            </a:r>
            <a:r>
              <a:rPr lang="fr-FR" sz="1400" b="0" i="0" dirty="0">
                <a:solidFill>
                  <a:srgbClr val="3C4043"/>
                </a:solidFill>
                <a:effectLst/>
                <a:latin typeface="+mn-lt"/>
              </a:rPr>
              <a:t>Toutes les bactéries et tous les virus ne causent pas de maladies, mais ceux qui le font sont regroupés sous le terme d’ « agents pathogènes ».</a:t>
            </a:r>
            <a:endParaRPr lang="fr-FR" sz="1400" dirty="0">
              <a:latin typeface="+mn-l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57"/>
        <p:cNvGrpSpPr/>
        <p:nvPr/>
      </p:nvGrpSpPr>
      <p:grpSpPr>
        <a:xfrm>
          <a:off x="0" y="0"/>
          <a:ext cx="0" cy="0"/>
          <a:chOff x="0" y="0"/>
          <a:chExt cx="0" cy="0"/>
        </a:xfrm>
      </p:grpSpPr>
      <p:sp>
        <p:nvSpPr>
          <p:cNvPr id="958" name="Google Shape;958;p113"/>
          <p:cNvSpPr txBox="1">
            <a:spLocks noGrp="1"/>
          </p:cNvSpPr>
          <p:nvPr>
            <p:ph type="body" idx="1"/>
          </p:nvPr>
        </p:nvSpPr>
        <p:spPr>
          <a:xfrm>
            <a:off x="311700" y="1162000"/>
            <a:ext cx="8520600" cy="182730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r>
              <a:rPr lang="fr-FR" dirty="0"/>
              <a:t>Notre système immunitaire est composé de cellules appelées </a:t>
            </a:r>
            <a:r>
              <a:rPr lang="fr-FR" b="1" dirty="0"/>
              <a:t>globules blancs</a:t>
            </a:r>
            <a:r>
              <a:rPr lang="fr-FR" dirty="0"/>
              <a:t>,  incluant les cellules B et les cellules T. Ces cellules circulent dans le corps, souvent dans le sang, pour détecter les intrus, par exemple les virus et les bactéries, et les tuer. Nos globules blancs nous protègent contre les maladies. </a:t>
            </a:r>
          </a:p>
        </p:txBody>
      </p:sp>
      <p:sp>
        <p:nvSpPr>
          <p:cNvPr id="959" name="Google Shape;959;p1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lvl="0" indent="0" algn="ctr" rtl="0">
              <a:spcBef>
                <a:spcPts val="0"/>
              </a:spcBef>
              <a:spcAft>
                <a:spcPts val="0"/>
              </a:spcAft>
              <a:buNone/>
            </a:pPr>
            <a:r>
              <a:rPr lang="fr-FR" b="1" dirty="0"/>
              <a:t>Article 2. Le système immunitaire</a:t>
            </a:r>
          </a:p>
        </p:txBody>
      </p:sp>
      <p:sp>
        <p:nvSpPr>
          <p:cNvPr id="960" name="Google Shape;960;p11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pic>
        <p:nvPicPr>
          <p:cNvPr id="961" name="Google Shape;961;p113"/>
          <p:cNvPicPr preferRelativeResize="0"/>
          <p:nvPr/>
        </p:nvPicPr>
        <p:blipFill>
          <a:blip r:embed="rId3">
            <a:alphaModFix/>
          </a:blip>
          <a:stretch>
            <a:fillRect/>
          </a:stretch>
        </p:blipFill>
        <p:spPr>
          <a:xfrm>
            <a:off x="1991120" y="3133575"/>
            <a:ext cx="1123564" cy="1143290"/>
          </a:xfrm>
          <a:prstGeom prst="rect">
            <a:avLst/>
          </a:prstGeom>
          <a:noFill/>
          <a:ln>
            <a:noFill/>
          </a:ln>
        </p:spPr>
      </p:pic>
      <p:pic>
        <p:nvPicPr>
          <p:cNvPr id="962" name="Google Shape;962;p113"/>
          <p:cNvPicPr preferRelativeResize="0"/>
          <p:nvPr/>
        </p:nvPicPr>
        <p:blipFill>
          <a:blip r:embed="rId4">
            <a:alphaModFix/>
          </a:blip>
          <a:stretch>
            <a:fillRect/>
          </a:stretch>
        </p:blipFill>
        <p:spPr>
          <a:xfrm>
            <a:off x="3406712" y="3585454"/>
            <a:ext cx="937263" cy="887148"/>
          </a:xfrm>
          <a:prstGeom prst="rect">
            <a:avLst/>
          </a:prstGeom>
          <a:noFill/>
          <a:ln>
            <a:noFill/>
          </a:ln>
        </p:spPr>
      </p:pic>
      <p:pic>
        <p:nvPicPr>
          <p:cNvPr id="963" name="Google Shape;963;p113"/>
          <p:cNvPicPr preferRelativeResize="0"/>
          <p:nvPr/>
        </p:nvPicPr>
        <p:blipFill>
          <a:blip r:embed="rId5">
            <a:alphaModFix/>
          </a:blip>
          <a:stretch>
            <a:fillRect/>
          </a:stretch>
        </p:blipFill>
        <p:spPr>
          <a:xfrm>
            <a:off x="1191818" y="4017679"/>
            <a:ext cx="1067386" cy="1006095"/>
          </a:xfrm>
          <a:prstGeom prst="rect">
            <a:avLst/>
          </a:prstGeom>
          <a:noFill/>
          <a:ln>
            <a:noFill/>
          </a:ln>
        </p:spPr>
      </p:pic>
      <p:pic>
        <p:nvPicPr>
          <p:cNvPr id="964" name="Google Shape;964;p113"/>
          <p:cNvPicPr preferRelativeResize="0"/>
          <p:nvPr/>
        </p:nvPicPr>
        <p:blipFill>
          <a:blip r:embed="rId6">
            <a:alphaModFix/>
          </a:blip>
          <a:stretch>
            <a:fillRect/>
          </a:stretch>
        </p:blipFill>
        <p:spPr>
          <a:xfrm>
            <a:off x="4278800" y="4395400"/>
            <a:ext cx="1156625" cy="576275"/>
          </a:xfrm>
          <a:prstGeom prst="rect">
            <a:avLst/>
          </a:prstGeom>
          <a:noFill/>
          <a:ln>
            <a:noFill/>
          </a:ln>
        </p:spPr>
      </p:pic>
      <p:pic>
        <p:nvPicPr>
          <p:cNvPr id="965" name="Google Shape;965;p113"/>
          <p:cNvPicPr preferRelativeResize="0"/>
          <p:nvPr/>
        </p:nvPicPr>
        <p:blipFill>
          <a:blip r:embed="rId7">
            <a:alphaModFix/>
          </a:blip>
          <a:stretch>
            <a:fillRect/>
          </a:stretch>
        </p:blipFill>
        <p:spPr>
          <a:xfrm>
            <a:off x="231070" y="3512950"/>
            <a:ext cx="1531150" cy="289625"/>
          </a:xfrm>
          <a:prstGeom prst="rect">
            <a:avLst/>
          </a:prstGeom>
          <a:noFill/>
          <a:ln>
            <a:noFill/>
          </a:ln>
        </p:spPr>
      </p:pic>
      <p:sp>
        <p:nvSpPr>
          <p:cNvPr id="966" name="Google Shape;966;p113"/>
          <p:cNvSpPr txBox="1"/>
          <p:nvPr/>
        </p:nvSpPr>
        <p:spPr>
          <a:xfrm>
            <a:off x="275675" y="3503863"/>
            <a:ext cx="1250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dirty="0"/>
              <a:t>Globule blanc</a:t>
            </a:r>
            <a:endParaRPr sz="800" b="1" dirty="0"/>
          </a:p>
        </p:txBody>
      </p:sp>
      <p:sp>
        <p:nvSpPr>
          <p:cNvPr id="967" name="Google Shape;967;p113"/>
          <p:cNvSpPr txBox="1"/>
          <p:nvPr/>
        </p:nvSpPr>
        <p:spPr>
          <a:xfrm>
            <a:off x="4648525" y="4669775"/>
            <a:ext cx="1009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b="1" dirty="0"/>
          </a:p>
        </p:txBody>
      </p:sp>
      <p:cxnSp>
        <p:nvCxnSpPr>
          <p:cNvPr id="968" name="Google Shape;968;p113"/>
          <p:cNvCxnSpPr/>
          <p:nvPr/>
        </p:nvCxnSpPr>
        <p:spPr>
          <a:xfrm>
            <a:off x="5694038" y="2940125"/>
            <a:ext cx="19500" cy="1953300"/>
          </a:xfrm>
          <a:prstGeom prst="straightConnector1">
            <a:avLst/>
          </a:prstGeom>
          <a:noFill/>
          <a:ln w="9525" cap="flat" cmpd="sng">
            <a:solidFill>
              <a:schemeClr val="dk2"/>
            </a:solidFill>
            <a:prstDash val="solid"/>
            <a:round/>
            <a:headEnd type="none" w="med" len="med"/>
            <a:tailEnd type="none" w="med" len="med"/>
          </a:ln>
        </p:spPr>
      </p:cxnSp>
      <p:pic>
        <p:nvPicPr>
          <p:cNvPr id="969" name="Google Shape;969;p113"/>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70" name="Google Shape;970;p113"/>
          <p:cNvPicPr preferRelativeResize="0"/>
          <p:nvPr/>
        </p:nvPicPr>
        <p:blipFill>
          <a:blip r:embed="rId7">
            <a:alphaModFix/>
          </a:blip>
          <a:stretch>
            <a:fillRect/>
          </a:stretch>
        </p:blipFill>
        <p:spPr>
          <a:xfrm>
            <a:off x="7244675" y="3038322"/>
            <a:ext cx="1111360" cy="317468"/>
          </a:xfrm>
          <a:prstGeom prst="rect">
            <a:avLst/>
          </a:prstGeom>
          <a:noFill/>
          <a:ln>
            <a:noFill/>
          </a:ln>
        </p:spPr>
      </p:pic>
      <p:sp>
        <p:nvSpPr>
          <p:cNvPr id="971" name="Google Shape;971;p113"/>
          <p:cNvSpPr txBox="1"/>
          <p:nvPr/>
        </p:nvSpPr>
        <p:spPr>
          <a:xfrm>
            <a:off x="7280126" y="3020050"/>
            <a:ext cx="775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t>Virus</a:t>
            </a:r>
            <a:endParaRPr sz="1100" b="1" dirty="0"/>
          </a:p>
        </p:txBody>
      </p:sp>
      <p:pic>
        <p:nvPicPr>
          <p:cNvPr id="972" name="Google Shape;972;p113"/>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73" name="Google Shape;973;p113"/>
          <p:cNvPicPr preferRelativeResize="0"/>
          <p:nvPr/>
        </p:nvPicPr>
        <p:blipFill>
          <a:blip r:embed="rId7">
            <a:alphaModFix/>
          </a:blip>
          <a:stretch>
            <a:fillRect/>
          </a:stretch>
        </p:blipFill>
        <p:spPr>
          <a:xfrm>
            <a:off x="6027800" y="3663372"/>
            <a:ext cx="1111360" cy="317468"/>
          </a:xfrm>
          <a:prstGeom prst="rect">
            <a:avLst/>
          </a:prstGeom>
          <a:noFill/>
          <a:ln>
            <a:noFill/>
          </a:ln>
        </p:spPr>
      </p:pic>
      <p:sp>
        <p:nvSpPr>
          <p:cNvPr id="974" name="Google Shape;974;p113"/>
          <p:cNvSpPr txBox="1"/>
          <p:nvPr/>
        </p:nvSpPr>
        <p:spPr>
          <a:xfrm>
            <a:off x="5988463" y="3645100"/>
            <a:ext cx="89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100" b="1" dirty="0"/>
              <a:t>Bactérie</a:t>
            </a:r>
          </a:p>
        </p:txBody>
      </p:sp>
      <p:sp>
        <p:nvSpPr>
          <p:cNvPr id="975" name="Google Shape;975;p113"/>
          <p:cNvSpPr txBox="1"/>
          <p:nvPr/>
        </p:nvSpPr>
        <p:spPr>
          <a:xfrm>
            <a:off x="4443962" y="4669763"/>
            <a:ext cx="1250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dirty="0"/>
              <a:t>Globule blanc</a:t>
            </a:r>
            <a:endParaRPr sz="800" b="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79"/>
        <p:cNvGrpSpPr/>
        <p:nvPr/>
      </p:nvGrpSpPr>
      <p:grpSpPr>
        <a:xfrm>
          <a:off x="0" y="0"/>
          <a:ext cx="0" cy="0"/>
          <a:chOff x="0" y="0"/>
          <a:chExt cx="0" cy="0"/>
        </a:xfrm>
      </p:grpSpPr>
      <p:sp>
        <p:nvSpPr>
          <p:cNvPr id="980" name="Google Shape;980;p114"/>
          <p:cNvSpPr txBox="1">
            <a:spLocks noGrp="1"/>
          </p:cNvSpPr>
          <p:nvPr>
            <p:ph type="body" idx="1"/>
          </p:nvPr>
        </p:nvSpPr>
        <p:spPr>
          <a:xfrm>
            <a:off x="311700" y="1152475"/>
            <a:ext cx="8520600" cy="2219400"/>
          </a:xfrm>
          <a:prstGeom prst="rect">
            <a:avLst/>
          </a:prstGeom>
        </p:spPr>
        <p:txBody>
          <a:bodyPr spcFirstLastPara="1" wrap="square" lIns="91425" tIns="91425" rIns="91425" bIns="91425" anchor="t" anchorCtr="0">
            <a:normAutofit fontScale="92500" lnSpcReduction="20000"/>
          </a:bodyPr>
          <a:lstStyle/>
          <a:p>
            <a:pPr marL="0" lvl="0" indent="0" algn="just">
              <a:spcAft>
                <a:spcPts val="1200"/>
              </a:spcAft>
              <a:buNone/>
            </a:pPr>
            <a:r>
              <a:rPr lang="fr-FR" dirty="0"/>
              <a:t>Lorsque nos globules blancs ont rencontré une fois un virus ou une bactérie spécifique, ils sont capables de </a:t>
            </a:r>
            <a:r>
              <a:rPr lang="fr-FR" b="1" dirty="0"/>
              <a:t>s'en souvenir</a:t>
            </a:r>
            <a:r>
              <a:rPr lang="fr-FR" dirty="0"/>
              <a:t>. Cela signifie qu'à l'avenir, lorsque ce virus ou cette bactérie recommence à infecter notre corps, nos globules blancs peuvent développer une réponse spécifique sans délai. En fait, les </a:t>
            </a:r>
            <a:r>
              <a:rPr lang="fr-FR" b="1" dirty="0"/>
              <a:t>globules blancs « mémoires » </a:t>
            </a:r>
            <a:r>
              <a:rPr lang="fr-FR" dirty="0"/>
              <a:t>sont rapidement déployés pour contenir l'infection. Cette réaction rapide signifie que nous pouvons être moins malades. C'est ce qu’on appelle le développement d'une </a:t>
            </a:r>
            <a:r>
              <a:rPr lang="fr-FR" b="1" dirty="0"/>
              <a:t>immunité</a:t>
            </a:r>
            <a:r>
              <a:rPr lang="fr-FR" dirty="0"/>
              <a:t> contre un agent pathogène.</a:t>
            </a:r>
          </a:p>
        </p:txBody>
      </p:sp>
      <p:sp>
        <p:nvSpPr>
          <p:cNvPr id="981" name="Google Shape;981;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lvl="0" indent="0" algn="ctr" rtl="0">
              <a:spcBef>
                <a:spcPts val="0"/>
              </a:spcBef>
              <a:spcAft>
                <a:spcPts val="0"/>
              </a:spcAft>
              <a:buNone/>
            </a:pPr>
            <a:r>
              <a:rPr lang="en" b="1" dirty="0"/>
              <a:t>Article 2.</a:t>
            </a:r>
            <a:r>
              <a:rPr lang="fr-FR" b="1" dirty="0"/>
              <a:t> Le système immunitaire</a:t>
            </a:r>
            <a:endParaRPr b="1" dirty="0"/>
          </a:p>
          <a:p>
            <a:pPr marL="457200" lvl="0" indent="0" algn="ctr" rtl="0">
              <a:spcBef>
                <a:spcPts val="0"/>
              </a:spcBef>
              <a:spcAft>
                <a:spcPts val="0"/>
              </a:spcAft>
              <a:buNone/>
            </a:pPr>
            <a:endParaRPr dirty="0"/>
          </a:p>
        </p:txBody>
      </p:sp>
      <p:sp>
        <p:nvSpPr>
          <p:cNvPr id="982" name="Google Shape;982;p11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pic>
        <p:nvPicPr>
          <p:cNvPr id="983" name="Google Shape;983;p114"/>
          <p:cNvPicPr preferRelativeResize="0"/>
          <p:nvPr/>
        </p:nvPicPr>
        <p:blipFill>
          <a:blip r:embed="rId3">
            <a:alphaModFix/>
          </a:blip>
          <a:stretch>
            <a:fillRect/>
          </a:stretch>
        </p:blipFill>
        <p:spPr>
          <a:xfrm>
            <a:off x="2433200" y="3371875"/>
            <a:ext cx="4277590" cy="15524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87"/>
        <p:cNvGrpSpPr/>
        <p:nvPr/>
      </p:nvGrpSpPr>
      <p:grpSpPr>
        <a:xfrm>
          <a:off x="0" y="0"/>
          <a:ext cx="0" cy="0"/>
          <a:chOff x="0" y="0"/>
          <a:chExt cx="0" cy="0"/>
        </a:xfrm>
      </p:grpSpPr>
      <p:sp>
        <p:nvSpPr>
          <p:cNvPr id="988" name="Google Shape;988;p115"/>
          <p:cNvSpPr txBox="1">
            <a:spLocks noGrp="1"/>
          </p:cNvSpPr>
          <p:nvPr>
            <p:ph type="body" idx="1"/>
          </p:nvPr>
        </p:nvSpPr>
        <p:spPr>
          <a:xfrm>
            <a:off x="311700" y="1152475"/>
            <a:ext cx="8616900" cy="2629500"/>
          </a:xfrm>
          <a:prstGeom prst="rect">
            <a:avLst/>
          </a:prstGeom>
        </p:spPr>
        <p:txBody>
          <a:bodyPr spcFirstLastPara="1" wrap="square" lIns="91425" tIns="91425" rIns="91425" bIns="91425" anchor="t" anchorCtr="0">
            <a:normAutofit fontScale="70000" lnSpcReduction="20000"/>
          </a:bodyPr>
          <a:lstStyle/>
          <a:p>
            <a:pPr marL="0" lvl="0" indent="0" algn="just" rtl="0">
              <a:spcBef>
                <a:spcPts val="0"/>
              </a:spcBef>
              <a:spcAft>
                <a:spcPts val="0"/>
              </a:spcAft>
              <a:buClr>
                <a:schemeClr val="dk1"/>
              </a:buClr>
              <a:buSzPct val="61111"/>
              <a:buFont typeface="Arial"/>
              <a:buNone/>
            </a:pPr>
            <a:r>
              <a:rPr lang="fr-FR" dirty="0"/>
              <a:t>Quand nos cellules immunitaires rencontrent un agent pathogène que notre corps n'a jamais rencontré auparavant, nos globules blancs peuvent être submergés et nous pouvons devenir très malade. En revanche, lorsque notre système immunitaire a déjà rencontré cet agent pathogène et que nous avons déjà développé une </a:t>
            </a:r>
            <a:r>
              <a:rPr lang="fr-FR" b="1" dirty="0"/>
              <a:t>immunité</a:t>
            </a:r>
            <a:r>
              <a:rPr lang="fr-FR" dirty="0"/>
              <a:t> contre lui, nos globules blancs mémoires sont mieux préparés pour le combattre avec succès. Grâce à cette immunité, nous ne tombons pas aussi malade que lors de notre premier contact avec l'agent pathogène. Cela signifie également que nous sommes moins susceptibles de transmettre la maladie à d'autres personnes autour de nous. </a:t>
            </a:r>
          </a:p>
          <a:p>
            <a:pPr marL="0" lvl="0" indent="0" algn="just" rtl="0">
              <a:spcBef>
                <a:spcPts val="1200"/>
              </a:spcBef>
              <a:spcAft>
                <a:spcPts val="1200"/>
              </a:spcAft>
              <a:buClr>
                <a:schemeClr val="dk1"/>
              </a:buClr>
              <a:buSzPct val="61111"/>
              <a:buFont typeface="Arial"/>
              <a:buNone/>
            </a:pPr>
            <a:r>
              <a:rPr lang="fr-FR" dirty="0"/>
              <a:t>Souvent, l'immunité ne dure pas toute la vie. Avec le temps, les agents pathogènes changent et si nous rencontrons un virus ou une bactérie qui a beaucoup changé depuis la dernière fois, nous pouvons être moins bons à le reconnaître et donc à le combattre. Notre système immunitaire vieillit aussi et devient moins apte à reconnaître les agents pathogènes avec l’âge.</a:t>
            </a:r>
          </a:p>
        </p:txBody>
      </p:sp>
      <p:sp>
        <p:nvSpPr>
          <p:cNvPr id="989" name="Google Shape;989;p1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lvl="0" indent="0" algn="ctr" rtl="0">
              <a:spcBef>
                <a:spcPts val="0"/>
              </a:spcBef>
              <a:spcAft>
                <a:spcPts val="0"/>
              </a:spcAft>
              <a:buClr>
                <a:schemeClr val="dk1"/>
              </a:buClr>
              <a:buSzPct val="39285"/>
              <a:buFont typeface="Arial"/>
              <a:buNone/>
            </a:pPr>
            <a:r>
              <a:rPr lang="en" b="1" dirty="0"/>
              <a:t>Article 2.</a:t>
            </a:r>
            <a:r>
              <a:rPr lang="fr-FR" b="1" dirty="0"/>
              <a:t> Le système immunitaire</a:t>
            </a:r>
            <a:endParaRPr b="1" dirty="0"/>
          </a:p>
          <a:p>
            <a:pPr marL="457200" lvl="0" indent="0" algn="ctr" rtl="0">
              <a:spcBef>
                <a:spcPts val="0"/>
              </a:spcBef>
              <a:spcAft>
                <a:spcPts val="0"/>
              </a:spcAft>
              <a:buNone/>
            </a:pPr>
            <a:endParaRPr dirty="0"/>
          </a:p>
        </p:txBody>
      </p:sp>
      <p:sp>
        <p:nvSpPr>
          <p:cNvPr id="990" name="Google Shape;990;p11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pic>
        <p:nvPicPr>
          <p:cNvPr id="991" name="Google Shape;991;p115"/>
          <p:cNvPicPr preferRelativeResize="0"/>
          <p:nvPr/>
        </p:nvPicPr>
        <p:blipFill>
          <a:blip r:embed="rId3">
            <a:alphaModFix/>
          </a:blip>
          <a:stretch>
            <a:fillRect/>
          </a:stretch>
        </p:blipFill>
        <p:spPr>
          <a:xfrm>
            <a:off x="3889775" y="3782021"/>
            <a:ext cx="1255825" cy="1196450"/>
          </a:xfrm>
          <a:prstGeom prst="rect">
            <a:avLst/>
          </a:prstGeom>
          <a:noFill/>
          <a:ln>
            <a:noFill/>
          </a:ln>
        </p:spPr>
      </p:pic>
      <p:pic>
        <p:nvPicPr>
          <p:cNvPr id="992" name="Google Shape;992;p115"/>
          <p:cNvPicPr preferRelativeResize="0"/>
          <p:nvPr/>
        </p:nvPicPr>
        <p:blipFill>
          <a:blip r:embed="rId4">
            <a:alphaModFix/>
          </a:blip>
          <a:stretch>
            <a:fillRect/>
          </a:stretch>
        </p:blipFill>
        <p:spPr>
          <a:xfrm>
            <a:off x="2642800" y="4042276"/>
            <a:ext cx="1101000" cy="1019874"/>
          </a:xfrm>
          <a:prstGeom prst="rect">
            <a:avLst/>
          </a:prstGeom>
          <a:noFill/>
          <a:ln>
            <a:noFill/>
          </a:ln>
        </p:spPr>
      </p:pic>
      <p:pic>
        <p:nvPicPr>
          <p:cNvPr id="993" name="Google Shape;993;p115"/>
          <p:cNvPicPr preferRelativeResize="0"/>
          <p:nvPr/>
        </p:nvPicPr>
        <p:blipFill>
          <a:blip r:embed="rId5">
            <a:alphaModFix/>
          </a:blip>
          <a:stretch>
            <a:fillRect/>
          </a:stretch>
        </p:blipFill>
        <p:spPr>
          <a:xfrm>
            <a:off x="6850749" y="3667125"/>
            <a:ext cx="1163725" cy="1276350"/>
          </a:xfrm>
          <a:prstGeom prst="rect">
            <a:avLst/>
          </a:prstGeom>
          <a:noFill/>
          <a:ln>
            <a:noFill/>
          </a:ln>
        </p:spPr>
      </p:pic>
      <p:pic>
        <p:nvPicPr>
          <p:cNvPr id="994" name="Google Shape;994;p115"/>
          <p:cNvPicPr preferRelativeResize="0"/>
          <p:nvPr/>
        </p:nvPicPr>
        <p:blipFill>
          <a:blip r:embed="rId6">
            <a:alphaModFix/>
          </a:blip>
          <a:stretch>
            <a:fillRect/>
          </a:stretch>
        </p:blipFill>
        <p:spPr>
          <a:xfrm>
            <a:off x="5510220" y="3733800"/>
            <a:ext cx="1032199" cy="1143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98"/>
        <p:cNvGrpSpPr/>
        <p:nvPr/>
      </p:nvGrpSpPr>
      <p:grpSpPr>
        <a:xfrm>
          <a:off x="0" y="0"/>
          <a:ext cx="0" cy="0"/>
          <a:chOff x="0" y="0"/>
          <a:chExt cx="0" cy="0"/>
        </a:xfrm>
      </p:grpSpPr>
      <p:sp>
        <p:nvSpPr>
          <p:cNvPr id="999" name="Google Shape;999;p1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quiz</a:t>
            </a:r>
            <a:endParaRPr b="1" dirty="0"/>
          </a:p>
        </p:txBody>
      </p:sp>
      <p:sp>
        <p:nvSpPr>
          <p:cNvPr id="1000" name="Google Shape;1000;p116"/>
          <p:cNvSpPr txBox="1">
            <a:spLocks noGrp="1"/>
          </p:cNvSpPr>
          <p:nvPr>
            <p:ph type="body" idx="1"/>
          </p:nvPr>
        </p:nvSpPr>
        <p:spPr>
          <a:xfrm>
            <a:off x="311700" y="1152475"/>
            <a:ext cx="8520600" cy="3721800"/>
          </a:xfrm>
          <a:prstGeom prst="rect">
            <a:avLst/>
          </a:prstGeom>
        </p:spPr>
        <p:txBody>
          <a:bodyPr spcFirstLastPara="1" wrap="square" lIns="91425" tIns="91425" rIns="91425" bIns="91425" anchor="t" anchorCtr="0">
            <a:normAutofit/>
          </a:bodyPr>
          <a:lstStyle/>
          <a:p>
            <a:pPr marL="114300" lvl="0" indent="0" algn="just" rtl="0">
              <a:spcBef>
                <a:spcPts val="0"/>
              </a:spcBef>
              <a:spcAft>
                <a:spcPts val="0"/>
              </a:spcAft>
              <a:buSzPts val="1800"/>
              <a:buNone/>
            </a:pPr>
            <a:r>
              <a:rPr lang="fr-FR" dirty="0"/>
              <a:t>1. L'immunité contre une maladie signifie que nous avons déjà été malade et que la prochaine fois que nous la rencontrons, nous ne serons pas aussi malade parce que nos globules blancs mémoires sont prêts à la combattre. (</a:t>
            </a:r>
            <a:r>
              <a:rPr lang="fr-FR" u="sng" dirty="0"/>
              <a:t>Vrai / </a:t>
            </a:r>
            <a:r>
              <a:rPr lang="fr-FR" dirty="0"/>
              <a:t>Faux)</a:t>
            </a:r>
          </a:p>
          <a:p>
            <a:pPr marL="457200" lvl="0" indent="0" algn="just" rtl="0">
              <a:spcBef>
                <a:spcPts val="1200"/>
              </a:spcBef>
              <a:spcAft>
                <a:spcPts val="0"/>
              </a:spcAft>
              <a:buNone/>
            </a:pPr>
            <a:endParaRPr lang="fr-FR" dirty="0"/>
          </a:p>
          <a:p>
            <a:pPr marL="114300" lvl="0" indent="0" algn="just" rtl="0">
              <a:spcBef>
                <a:spcPts val="1200"/>
              </a:spcBef>
              <a:spcAft>
                <a:spcPts val="0"/>
              </a:spcAft>
              <a:buSzPts val="1800"/>
              <a:buNone/>
            </a:pPr>
            <a:r>
              <a:rPr lang="fr-FR" dirty="0"/>
              <a:t>2. Vous risquez moins de transmettre une maladie à d'autres personnes si vous avez développé une immunité contre cette maladie. (</a:t>
            </a:r>
            <a:r>
              <a:rPr lang="fr-FR" u="sng" dirty="0"/>
              <a:t>Vrai / </a:t>
            </a:r>
            <a:r>
              <a:rPr lang="fr-FR" dirty="0"/>
              <a:t>Faux)</a:t>
            </a:r>
          </a:p>
          <a:p>
            <a:pPr marL="457200" lvl="0" indent="0" algn="just" rtl="0">
              <a:spcBef>
                <a:spcPts val="1200"/>
              </a:spcBef>
              <a:spcAft>
                <a:spcPts val="0"/>
              </a:spcAft>
              <a:buNone/>
            </a:pPr>
            <a:endParaRPr lang="fr-FR" dirty="0"/>
          </a:p>
          <a:p>
            <a:pPr marL="114300" lvl="0" indent="0" algn="just" rtl="0">
              <a:spcBef>
                <a:spcPts val="1200"/>
              </a:spcBef>
              <a:spcAft>
                <a:spcPts val="0"/>
              </a:spcAft>
              <a:buSzPts val="1800"/>
              <a:buNone/>
            </a:pPr>
            <a:r>
              <a:rPr lang="fr-FR" dirty="0"/>
              <a:t>3. L'immunité contre un agent pathogène dure toujours toute la vie. (Vrai / </a:t>
            </a:r>
            <a:r>
              <a:rPr lang="fr-FR" u="sng" dirty="0"/>
              <a:t>Faux</a:t>
            </a:r>
            <a:r>
              <a:rPr lang="fr-FR" dirty="0"/>
              <a:t>)</a:t>
            </a:r>
          </a:p>
        </p:txBody>
      </p:sp>
      <p:sp>
        <p:nvSpPr>
          <p:cNvPr id="1001" name="Google Shape;1001;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005"/>
        <p:cNvGrpSpPr/>
        <p:nvPr/>
      </p:nvGrpSpPr>
      <p:grpSpPr>
        <a:xfrm>
          <a:off x="0" y="0"/>
          <a:ext cx="0" cy="0"/>
          <a:chOff x="0" y="0"/>
          <a:chExt cx="0" cy="0"/>
        </a:xfrm>
      </p:grpSpPr>
      <p:sp>
        <p:nvSpPr>
          <p:cNvPr id="1006" name="Google Shape;1006;p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quiz (réponses)</a:t>
            </a:r>
          </a:p>
        </p:txBody>
      </p:sp>
      <p:sp>
        <p:nvSpPr>
          <p:cNvPr id="1007" name="Google Shape;1007;p117"/>
          <p:cNvSpPr txBox="1">
            <a:spLocks noGrp="1"/>
          </p:cNvSpPr>
          <p:nvPr>
            <p:ph type="body" idx="1"/>
          </p:nvPr>
        </p:nvSpPr>
        <p:spPr>
          <a:xfrm>
            <a:off x="311700" y="1152475"/>
            <a:ext cx="8520600" cy="3721800"/>
          </a:xfrm>
          <a:prstGeom prst="rect">
            <a:avLst/>
          </a:prstGeom>
        </p:spPr>
        <p:txBody>
          <a:bodyPr spcFirstLastPara="1" wrap="square" lIns="91425" tIns="91425" rIns="91425" bIns="91425" anchor="t" anchorCtr="0">
            <a:normAutofit lnSpcReduction="10000"/>
          </a:bodyPr>
          <a:lstStyle/>
          <a:p>
            <a:pPr marL="139700" lvl="0" indent="0" algn="just" rtl="0">
              <a:spcBef>
                <a:spcPts val="0"/>
              </a:spcBef>
              <a:spcAft>
                <a:spcPts val="0"/>
              </a:spcAft>
              <a:buSzPts val="1400"/>
              <a:buNone/>
            </a:pPr>
            <a:r>
              <a:rPr lang="fr-FR" sz="1400" b="1" dirty="0">
                <a:solidFill>
                  <a:srgbClr val="444746"/>
                </a:solidFill>
                <a:latin typeface="+mn-lt"/>
              </a:rPr>
              <a:t>1. Vrai </a:t>
            </a:r>
            <a:r>
              <a:rPr lang="fr-FR" sz="1400" dirty="0">
                <a:solidFill>
                  <a:srgbClr val="444746"/>
                </a:solidFill>
                <a:latin typeface="+mn-lt"/>
              </a:rPr>
              <a:t>! Les globules blancs mémoires se développent après la rencontre avec un agent pathogène. Ils se déplacent dans notre corps et sont rapidement réactivés la prochaine fois que l'agent pathogène apparaît, ce qui nous permet de ne pas être aussi malade après cette nouvelle infection par le même virus / bactérie.</a:t>
            </a:r>
            <a:endParaRPr lang="fr-FR" sz="1400" dirty="0">
              <a:latin typeface="+mn-lt"/>
            </a:endParaRPr>
          </a:p>
          <a:p>
            <a:pPr marL="457200" lvl="0" indent="0" algn="just" rtl="0">
              <a:spcBef>
                <a:spcPts val="1200"/>
              </a:spcBef>
              <a:spcAft>
                <a:spcPts val="0"/>
              </a:spcAft>
              <a:buNone/>
            </a:pPr>
            <a:endParaRPr lang="fr-FR" sz="1400" dirty="0">
              <a:latin typeface="+mn-lt"/>
            </a:endParaRPr>
          </a:p>
          <a:p>
            <a:pPr marL="139700" lvl="0" indent="0" algn="just" rtl="0">
              <a:spcBef>
                <a:spcPts val="1200"/>
              </a:spcBef>
              <a:spcAft>
                <a:spcPts val="0"/>
              </a:spcAft>
              <a:buSzPts val="1400"/>
              <a:buNone/>
            </a:pPr>
            <a:r>
              <a:rPr lang="fr-FR" sz="1400" b="1" dirty="0">
                <a:solidFill>
                  <a:srgbClr val="444746"/>
                </a:solidFill>
                <a:latin typeface="+mn-lt"/>
              </a:rPr>
              <a:t>2. Vrai </a:t>
            </a:r>
            <a:r>
              <a:rPr lang="fr-FR" sz="1400" dirty="0">
                <a:solidFill>
                  <a:srgbClr val="444746"/>
                </a:solidFill>
                <a:latin typeface="+mn-lt"/>
              </a:rPr>
              <a:t>! L'immunité contre une maladie signifie que notre système immunitaire est capable de la contenir plus rapidement la prochaine fois qu'il rencontre l’agent pathogène causant cette maladie. Cela signifie que l'agent pathogène ne peut pas provoquer une maladie grave et que nous sommes moins susceptibles de transmettre la maladie à d'autres personnes autour de nous.</a:t>
            </a:r>
            <a:endParaRPr lang="fr-FR" sz="1400" dirty="0">
              <a:latin typeface="+mn-lt"/>
            </a:endParaRPr>
          </a:p>
          <a:p>
            <a:pPr marL="457200" lvl="0" indent="0" algn="just" rtl="0">
              <a:spcBef>
                <a:spcPts val="1200"/>
              </a:spcBef>
              <a:spcAft>
                <a:spcPts val="0"/>
              </a:spcAft>
              <a:buNone/>
            </a:pPr>
            <a:endParaRPr lang="fr-FR" sz="1400" dirty="0">
              <a:latin typeface="+mn-lt"/>
            </a:endParaRPr>
          </a:p>
          <a:p>
            <a:pPr marL="139700" lvl="0" indent="0" algn="just" rtl="0">
              <a:spcBef>
                <a:spcPts val="1200"/>
              </a:spcBef>
              <a:spcAft>
                <a:spcPts val="0"/>
              </a:spcAft>
              <a:buSzPts val="1400"/>
              <a:buNone/>
            </a:pPr>
            <a:r>
              <a:rPr lang="fr-FR" sz="1400" b="1" dirty="0">
                <a:solidFill>
                  <a:srgbClr val="444746"/>
                </a:solidFill>
                <a:latin typeface="+mn-lt"/>
              </a:rPr>
              <a:t>3. Faux</a:t>
            </a:r>
            <a:r>
              <a:rPr lang="fr-FR" sz="1400" dirty="0">
                <a:solidFill>
                  <a:srgbClr val="444746"/>
                </a:solidFill>
                <a:latin typeface="+mn-lt"/>
              </a:rPr>
              <a:t>. L'immunité peut durer toute la vie dans certains cas, mais souvent nos cellules mémoires vieillissent et deviennent moins efficaces </a:t>
            </a:r>
            <a:r>
              <a:rPr lang="fr-FR" sz="1400" dirty="0">
                <a:solidFill>
                  <a:srgbClr val="444746"/>
                </a:solidFill>
                <a:latin typeface="+mn-lt"/>
                <a:cs typeface="Times New Roman" panose="02020603050405020304" pitchFamily="18" charset="0"/>
              </a:rPr>
              <a:t>à</a:t>
            </a:r>
            <a:r>
              <a:rPr lang="fr-FR" sz="1400" dirty="0">
                <a:solidFill>
                  <a:srgbClr val="444746"/>
                </a:solidFill>
                <a:latin typeface="+mn-lt"/>
              </a:rPr>
              <a:t> combattre la maladie avec le temps.</a:t>
            </a:r>
            <a:endParaRPr lang="fr-FR" sz="1400" dirty="0">
              <a:latin typeface="+mn-l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011"/>
        <p:cNvGrpSpPr/>
        <p:nvPr/>
      </p:nvGrpSpPr>
      <p:grpSpPr>
        <a:xfrm>
          <a:off x="0" y="0"/>
          <a:ext cx="0" cy="0"/>
          <a:chOff x="0" y="0"/>
          <a:chExt cx="0" cy="0"/>
        </a:xfrm>
      </p:grpSpPr>
      <p:sp>
        <p:nvSpPr>
          <p:cNvPr id="1012" name="Google Shape;1012;p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3. </a:t>
            </a:r>
            <a:r>
              <a:rPr lang="fr-FR" b="1" dirty="0"/>
              <a:t>Qu'est-ce qu'un vaccin et comment fonctionne-t-il </a:t>
            </a:r>
            <a:r>
              <a:rPr lang="en" b="1" dirty="0"/>
              <a:t>?</a:t>
            </a:r>
            <a:br>
              <a:rPr lang="en" b="1" dirty="0"/>
            </a:br>
            <a:br>
              <a:rPr lang="en" b="1" dirty="0"/>
            </a:br>
            <a:endParaRPr b="1" dirty="0"/>
          </a:p>
        </p:txBody>
      </p:sp>
      <p:sp>
        <p:nvSpPr>
          <p:cNvPr id="1013" name="Google Shape;1013;p118"/>
          <p:cNvSpPr txBox="1">
            <a:spLocks noGrp="1"/>
          </p:cNvSpPr>
          <p:nvPr>
            <p:ph type="body" idx="1"/>
          </p:nvPr>
        </p:nvSpPr>
        <p:spPr>
          <a:xfrm>
            <a:off x="311700" y="1381789"/>
            <a:ext cx="8520600" cy="3456792"/>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dirty="0"/>
              <a:t>Comme nous venons de le voir, le fait d'être exposés à un virus ou à une bactérie nous permet généralement de développer une immunité sous la forme de globules blancs mémoires, qui peuvent nous protéger rapidement à l'avenir lorsque nous rencontrons le même virus ou la même bactérie sans tomber malade. Cependant, la première fois que notre système immunitaire rencontre ce virus ou cette bactérie, nous pouvons devenir très malade. Dans certains cas, ces symptômes peuvent être très graves et avoir de lourdes conséquences.  </a:t>
            </a:r>
          </a:p>
          <a:p>
            <a:pPr marL="0" lvl="0" indent="0" algn="l" rtl="0">
              <a:spcBef>
                <a:spcPts val="1200"/>
              </a:spcBef>
              <a:spcAft>
                <a:spcPts val="0"/>
              </a:spcAft>
              <a:buNone/>
            </a:pPr>
            <a:endParaRPr dirty="0"/>
          </a:p>
          <a:p>
            <a:pPr marL="0" lvl="0" indent="0" algn="l" rtl="0">
              <a:spcBef>
                <a:spcPts val="1200"/>
              </a:spcBef>
              <a:spcAft>
                <a:spcPts val="1200"/>
              </a:spcAft>
              <a:buNone/>
            </a:pPr>
            <a:endParaRPr i="1" dirty="0"/>
          </a:p>
        </p:txBody>
      </p:sp>
      <p:sp>
        <p:nvSpPr>
          <p:cNvPr id="1014" name="Google Shape;1014;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018"/>
        <p:cNvGrpSpPr/>
        <p:nvPr/>
      </p:nvGrpSpPr>
      <p:grpSpPr>
        <a:xfrm>
          <a:off x="0" y="0"/>
          <a:ext cx="0" cy="0"/>
          <a:chOff x="0" y="0"/>
          <a:chExt cx="0" cy="0"/>
        </a:xfrm>
      </p:grpSpPr>
      <p:sp>
        <p:nvSpPr>
          <p:cNvPr id="1019" name="Google Shape;1019;p1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3. </a:t>
            </a:r>
            <a:r>
              <a:rPr lang="fr-FR" b="1" dirty="0"/>
              <a:t>Qu'est-ce qu'un vaccin et comment fonctionne-t-il </a:t>
            </a:r>
            <a:r>
              <a:rPr lang="en" b="1" dirty="0"/>
              <a:t>?</a:t>
            </a:r>
            <a:endParaRPr b="1" dirty="0"/>
          </a:p>
        </p:txBody>
      </p:sp>
      <p:sp>
        <p:nvSpPr>
          <p:cNvPr id="1020" name="Google Shape;1020;p119"/>
          <p:cNvSpPr txBox="1">
            <a:spLocks noGrp="1"/>
          </p:cNvSpPr>
          <p:nvPr>
            <p:ph type="body" idx="1"/>
          </p:nvPr>
        </p:nvSpPr>
        <p:spPr>
          <a:xfrm>
            <a:off x="311700" y="1420102"/>
            <a:ext cx="8520600" cy="3416400"/>
          </a:xfrm>
          <a:prstGeom prst="rect">
            <a:avLst/>
          </a:prstGeom>
        </p:spPr>
        <p:txBody>
          <a:bodyPr spcFirstLastPara="1" wrap="square" lIns="91425" tIns="91425" rIns="91425" bIns="91425" anchor="t" anchorCtr="0">
            <a:normAutofit fontScale="85000" lnSpcReduction="10000"/>
          </a:bodyPr>
          <a:lstStyle/>
          <a:p>
            <a:pPr marL="0" lvl="0" indent="0" algn="just" rtl="0">
              <a:spcBef>
                <a:spcPts val="0"/>
              </a:spcBef>
              <a:spcAft>
                <a:spcPts val="0"/>
              </a:spcAft>
              <a:buNone/>
            </a:pPr>
            <a:r>
              <a:rPr lang="fr-FR" b="1" dirty="0"/>
              <a:t>La vaccination</a:t>
            </a:r>
            <a:r>
              <a:rPr lang="fr-FR" dirty="0"/>
              <a:t> est le moyen le plus sûr d'acquérir une immunité contre un agent pathogène que l'organisme n'a pas encore rencontré.</a:t>
            </a:r>
          </a:p>
          <a:p>
            <a:pPr marL="0" lvl="0" indent="0" algn="just" rtl="0">
              <a:spcBef>
                <a:spcPts val="1200"/>
              </a:spcBef>
              <a:spcAft>
                <a:spcPts val="1200"/>
              </a:spcAft>
              <a:buNone/>
            </a:pPr>
            <a:r>
              <a:rPr lang="fr-FR" dirty="0"/>
              <a:t>Les vaccins contiennent une </a:t>
            </a:r>
            <a:r>
              <a:rPr lang="fr-FR" b="1" dirty="0"/>
              <a:t>forme</a:t>
            </a:r>
            <a:r>
              <a:rPr lang="fr-FR" dirty="0"/>
              <a:t> </a:t>
            </a:r>
            <a:r>
              <a:rPr lang="fr-FR" b="1" dirty="0"/>
              <a:t>inoffensive</a:t>
            </a:r>
            <a:r>
              <a:rPr lang="fr-FR" dirty="0"/>
              <a:t> de l'agent pathogène responsable de la maladie contre laquelle vous voulez être protégés ou immunisés. Il peut s'agir d'une bactérie ou d'un virus mort ou très affaibli, ou d'une partie d'une bactérie ou d'un virus qui ne peut pas attaquer les cellules de votre corps. Lorsque les cellules de votre système immunitaire rencontrent cette forme inoffensive de l’agent pathogène, elles développent des </a:t>
            </a:r>
            <a:r>
              <a:rPr lang="fr-FR" b="1" dirty="0"/>
              <a:t>globules blancs mémoires </a:t>
            </a:r>
            <a:r>
              <a:rPr lang="fr-FR" dirty="0"/>
              <a:t>spécifiques contre cet agent pathogène. Comme le vaccin ne contient qu'une forme inoffensive de l'agent pathogène, celui-ci ne peut pas détruire vos cellules ou vous rendre très malade, mais vous gagnez une immunité contre cet agent pathogène, ce qui peut vous protéger contre une maladie grave lorsque vous le rencontrerez à l'avenir.</a:t>
            </a:r>
          </a:p>
        </p:txBody>
      </p:sp>
      <p:sp>
        <p:nvSpPr>
          <p:cNvPr id="1021" name="Google Shape;1021;p11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025"/>
        <p:cNvGrpSpPr/>
        <p:nvPr/>
      </p:nvGrpSpPr>
      <p:grpSpPr>
        <a:xfrm>
          <a:off x="0" y="0"/>
          <a:ext cx="0" cy="0"/>
          <a:chOff x="0" y="0"/>
          <a:chExt cx="0" cy="0"/>
        </a:xfrm>
      </p:grpSpPr>
      <p:sp>
        <p:nvSpPr>
          <p:cNvPr id="1026" name="Google Shape;1026;p1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3. </a:t>
            </a:r>
            <a:r>
              <a:rPr lang="fr-FR" b="1" dirty="0"/>
              <a:t>Qu'est-ce qu'un vaccin et comment fonctionne-t-il </a:t>
            </a:r>
            <a:r>
              <a:rPr lang="en" b="1" dirty="0"/>
              <a:t>?</a:t>
            </a:r>
            <a:endParaRPr b="1" dirty="0"/>
          </a:p>
        </p:txBody>
      </p:sp>
      <p:sp>
        <p:nvSpPr>
          <p:cNvPr id="1027" name="Google Shape;1027;p120"/>
          <p:cNvSpPr txBox="1">
            <a:spLocks noGrp="1"/>
          </p:cNvSpPr>
          <p:nvPr>
            <p:ph type="body" idx="1"/>
          </p:nvPr>
        </p:nvSpPr>
        <p:spPr>
          <a:xfrm>
            <a:off x="311700" y="1281951"/>
            <a:ext cx="8520600" cy="1711200"/>
          </a:xfrm>
          <a:prstGeom prst="rect">
            <a:avLst/>
          </a:prstGeom>
        </p:spPr>
        <p:txBody>
          <a:bodyPr spcFirstLastPara="1" wrap="square" lIns="91425" tIns="91425" rIns="91425" bIns="91425" anchor="t" anchorCtr="0">
            <a:normAutofit fontScale="77500" lnSpcReduction="20000"/>
          </a:bodyPr>
          <a:lstStyle/>
          <a:p>
            <a:pPr marL="0" lvl="0" indent="0" algn="just" rtl="0">
              <a:spcBef>
                <a:spcPts val="0"/>
              </a:spcBef>
              <a:spcAft>
                <a:spcPts val="1200"/>
              </a:spcAft>
              <a:buNone/>
            </a:pPr>
            <a:r>
              <a:rPr lang="fr-FR" dirty="0"/>
              <a:t>Les scientifiques étudient les virus et les bactéries pendant longtemps avant de sélectionner les ingrédients clés à intégrer dans le vaccin. Il s'agit parfois des protéines présentes sur la partie extérieure de l’agent pathogène. Parfois, ils tuent la bactérie ou le virus, de sorte que seule l'enveloppe extérieure du virus ou de la bactérie subsiste. Ces parties choisies du virus ou de la bactérie ne peuvent pas causer la maladie, mais elles peuvent être reconnues par notre système immunitaire pour aider à construire nos défenses </a:t>
            </a:r>
            <a:r>
              <a:rPr lang="fr-FR" b="1" dirty="0"/>
              <a:t>spécifiques</a:t>
            </a:r>
            <a:r>
              <a:rPr lang="fr-FR" dirty="0"/>
              <a:t> et à développer nos </a:t>
            </a:r>
            <a:r>
              <a:rPr lang="fr-FR" b="1" dirty="0"/>
              <a:t>globules blancs mémoires</a:t>
            </a:r>
            <a:r>
              <a:rPr lang="fr-FR" dirty="0"/>
              <a:t>. </a:t>
            </a:r>
          </a:p>
        </p:txBody>
      </p:sp>
      <p:pic>
        <p:nvPicPr>
          <p:cNvPr id="1028" name="Google Shape;1028;p120"/>
          <p:cNvPicPr preferRelativeResize="0"/>
          <p:nvPr/>
        </p:nvPicPr>
        <p:blipFill>
          <a:blip r:embed="rId3">
            <a:alphaModFix/>
          </a:blip>
          <a:stretch>
            <a:fillRect/>
          </a:stretch>
        </p:blipFill>
        <p:spPr>
          <a:xfrm>
            <a:off x="376675" y="2656480"/>
            <a:ext cx="4087607" cy="2418444"/>
          </a:xfrm>
          <a:prstGeom prst="rect">
            <a:avLst/>
          </a:prstGeom>
          <a:noFill/>
          <a:ln>
            <a:noFill/>
          </a:ln>
        </p:spPr>
      </p:pic>
      <p:pic>
        <p:nvPicPr>
          <p:cNvPr id="1029" name="Google Shape;1029;p120"/>
          <p:cNvPicPr preferRelativeResize="0"/>
          <p:nvPr/>
        </p:nvPicPr>
        <p:blipFill>
          <a:blip r:embed="rId4">
            <a:alphaModFix/>
          </a:blip>
          <a:stretch>
            <a:fillRect/>
          </a:stretch>
        </p:blipFill>
        <p:spPr>
          <a:xfrm rot="-10352835">
            <a:off x="8184282" y="4034035"/>
            <a:ext cx="176533" cy="315428"/>
          </a:xfrm>
          <a:prstGeom prst="rect">
            <a:avLst/>
          </a:prstGeom>
          <a:noFill/>
          <a:ln>
            <a:noFill/>
          </a:ln>
        </p:spPr>
      </p:pic>
      <p:pic>
        <p:nvPicPr>
          <p:cNvPr id="1030" name="Google Shape;1030;p120"/>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1031" name="Google Shape;1031;p120"/>
          <p:cNvPicPr preferRelativeResize="0"/>
          <p:nvPr/>
        </p:nvPicPr>
        <p:blipFill>
          <a:blip r:embed="rId4">
            <a:alphaModFix/>
          </a:blip>
          <a:stretch>
            <a:fillRect/>
          </a:stretch>
        </p:blipFill>
        <p:spPr>
          <a:xfrm rot="-10352835">
            <a:off x="5991786" y="3308680"/>
            <a:ext cx="176533" cy="315428"/>
          </a:xfrm>
          <a:prstGeom prst="rect">
            <a:avLst/>
          </a:prstGeom>
          <a:noFill/>
          <a:ln>
            <a:noFill/>
          </a:ln>
        </p:spPr>
      </p:pic>
      <p:pic>
        <p:nvPicPr>
          <p:cNvPr id="1032" name="Google Shape;1032;p120"/>
          <p:cNvPicPr preferRelativeResize="0"/>
          <p:nvPr/>
        </p:nvPicPr>
        <p:blipFill>
          <a:blip r:embed="rId4">
            <a:alphaModFix/>
          </a:blip>
          <a:stretch>
            <a:fillRect/>
          </a:stretch>
        </p:blipFill>
        <p:spPr>
          <a:xfrm rot="-10352835">
            <a:off x="6705213" y="2581468"/>
            <a:ext cx="176533" cy="315428"/>
          </a:xfrm>
          <a:prstGeom prst="rect">
            <a:avLst/>
          </a:prstGeom>
          <a:noFill/>
          <a:ln>
            <a:noFill/>
          </a:ln>
        </p:spPr>
      </p:pic>
      <p:pic>
        <p:nvPicPr>
          <p:cNvPr id="1033" name="Google Shape;1033;p120"/>
          <p:cNvPicPr preferRelativeResize="0"/>
          <p:nvPr/>
        </p:nvPicPr>
        <p:blipFill>
          <a:blip r:embed="rId6">
            <a:alphaModFix/>
          </a:blip>
          <a:stretch>
            <a:fillRect/>
          </a:stretch>
        </p:blipFill>
        <p:spPr>
          <a:xfrm>
            <a:off x="4773682" y="3647297"/>
            <a:ext cx="695501" cy="619191"/>
          </a:xfrm>
          <a:prstGeom prst="rect">
            <a:avLst/>
          </a:prstGeom>
          <a:noFill/>
          <a:ln>
            <a:noFill/>
          </a:ln>
        </p:spPr>
      </p:pic>
      <p:pic>
        <p:nvPicPr>
          <p:cNvPr id="1034" name="Google Shape;1034;p120"/>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35" name="Google Shape;1035;p12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039"/>
        <p:cNvGrpSpPr/>
        <p:nvPr/>
      </p:nvGrpSpPr>
      <p:grpSpPr>
        <a:xfrm>
          <a:off x="0" y="0"/>
          <a:ext cx="0" cy="0"/>
          <a:chOff x="0" y="0"/>
          <a:chExt cx="0" cy="0"/>
        </a:xfrm>
      </p:grpSpPr>
      <p:sp>
        <p:nvSpPr>
          <p:cNvPr id="1040" name="Google Shape;1040;p1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t>Article 3. </a:t>
            </a:r>
            <a:r>
              <a:rPr lang="fr-FR" b="1" dirty="0"/>
              <a:t>Qu'est-ce qu'un vaccin et comment fonctionne-t-il </a:t>
            </a:r>
            <a:r>
              <a:rPr lang="en" b="1" dirty="0"/>
              <a:t>?</a:t>
            </a:r>
            <a:endParaRPr b="1" dirty="0"/>
          </a:p>
          <a:p>
            <a:pPr marL="0" lvl="0" indent="0" algn="l" rtl="0">
              <a:spcBef>
                <a:spcPts val="0"/>
              </a:spcBef>
              <a:spcAft>
                <a:spcPts val="0"/>
              </a:spcAft>
              <a:buNone/>
            </a:pPr>
            <a:endParaRPr dirty="0"/>
          </a:p>
        </p:txBody>
      </p:sp>
      <p:sp>
        <p:nvSpPr>
          <p:cNvPr id="1041" name="Google Shape;1041;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1042" name="Google Shape;1042;p121"/>
          <p:cNvSpPr txBox="1">
            <a:spLocks noGrp="1"/>
          </p:cNvSpPr>
          <p:nvPr>
            <p:ph type="body" idx="1"/>
          </p:nvPr>
        </p:nvSpPr>
        <p:spPr>
          <a:xfrm>
            <a:off x="311700" y="1165176"/>
            <a:ext cx="8520600" cy="14193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Clr>
                <a:schemeClr val="dk1"/>
              </a:buClr>
              <a:buSzPts val="1100"/>
              <a:buFont typeface="Arial"/>
              <a:buNone/>
            </a:pPr>
            <a:r>
              <a:rPr lang="fr-FR" i="1" dirty="0"/>
              <a:t>Les vaccins contiennent plusieurs ingrédients différents pour s'assurer qu'ils sont capables de déclencher une réaction dans notre corps et qu'ils restent efficaces et stables pendant leur durée de vie. Voici les ingrédients composant un vaccin:</a:t>
            </a:r>
          </a:p>
          <a:p>
            <a:pPr marL="0" lvl="0" indent="0" algn="l" rtl="0">
              <a:spcBef>
                <a:spcPts val="1200"/>
              </a:spcBef>
              <a:spcAft>
                <a:spcPts val="1200"/>
              </a:spcAft>
              <a:buNone/>
            </a:pPr>
            <a:endParaRPr i="1" dirty="0"/>
          </a:p>
        </p:txBody>
      </p:sp>
      <p:sp>
        <p:nvSpPr>
          <p:cNvPr id="1043" name="Google Shape;1043;p121"/>
          <p:cNvSpPr/>
          <p:nvPr/>
        </p:nvSpPr>
        <p:spPr>
          <a:xfrm>
            <a:off x="524129" y="4068200"/>
            <a:ext cx="2325000" cy="954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121"/>
          <p:cNvSpPr/>
          <p:nvPr/>
        </p:nvSpPr>
        <p:spPr>
          <a:xfrm>
            <a:off x="954652" y="2827875"/>
            <a:ext cx="18522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121"/>
          <p:cNvSpPr/>
          <p:nvPr/>
        </p:nvSpPr>
        <p:spPr>
          <a:xfrm>
            <a:off x="6137175" y="4150925"/>
            <a:ext cx="21276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121"/>
          <p:cNvSpPr/>
          <p:nvPr/>
        </p:nvSpPr>
        <p:spPr>
          <a:xfrm>
            <a:off x="5965600" y="3270350"/>
            <a:ext cx="2208900" cy="72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121"/>
          <p:cNvSpPr/>
          <p:nvPr/>
        </p:nvSpPr>
        <p:spPr>
          <a:xfrm>
            <a:off x="6185758" y="2582278"/>
            <a:ext cx="1768500" cy="4110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48" name="Google Shape;1048;p121"/>
          <p:cNvPicPr preferRelativeResize="0"/>
          <p:nvPr/>
        </p:nvPicPr>
        <p:blipFill>
          <a:blip r:embed="rId3">
            <a:alphaModFix/>
          </a:blip>
          <a:stretch>
            <a:fillRect/>
          </a:stretch>
        </p:blipFill>
        <p:spPr>
          <a:xfrm>
            <a:off x="3657382" y="2083275"/>
            <a:ext cx="1607906" cy="2803596"/>
          </a:xfrm>
          <a:prstGeom prst="rect">
            <a:avLst/>
          </a:prstGeom>
          <a:noFill/>
          <a:ln>
            <a:noFill/>
          </a:ln>
        </p:spPr>
      </p:pic>
      <p:pic>
        <p:nvPicPr>
          <p:cNvPr id="1049" name="Google Shape;1049;p121"/>
          <p:cNvPicPr preferRelativeResize="0"/>
          <p:nvPr/>
        </p:nvPicPr>
        <p:blipFill>
          <a:blip r:embed="rId4">
            <a:alphaModFix/>
          </a:blip>
          <a:stretch>
            <a:fillRect/>
          </a:stretch>
        </p:blipFill>
        <p:spPr>
          <a:xfrm>
            <a:off x="6189116" y="4426685"/>
            <a:ext cx="180795" cy="137528"/>
          </a:xfrm>
          <a:prstGeom prst="rect">
            <a:avLst/>
          </a:prstGeom>
          <a:noFill/>
          <a:ln>
            <a:noFill/>
          </a:ln>
        </p:spPr>
      </p:pic>
      <p:pic>
        <p:nvPicPr>
          <p:cNvPr id="1050" name="Google Shape;1050;p121"/>
          <p:cNvPicPr preferRelativeResize="0"/>
          <p:nvPr/>
        </p:nvPicPr>
        <p:blipFill>
          <a:blip r:embed="rId5">
            <a:alphaModFix/>
          </a:blip>
          <a:stretch>
            <a:fillRect/>
          </a:stretch>
        </p:blipFill>
        <p:spPr>
          <a:xfrm>
            <a:off x="6207343" y="2627845"/>
            <a:ext cx="341184" cy="319995"/>
          </a:xfrm>
          <a:prstGeom prst="rect">
            <a:avLst/>
          </a:prstGeom>
          <a:noFill/>
          <a:ln>
            <a:noFill/>
          </a:ln>
        </p:spPr>
      </p:pic>
      <p:pic>
        <p:nvPicPr>
          <p:cNvPr id="1051" name="Google Shape;1051;p121"/>
          <p:cNvPicPr preferRelativeResize="0"/>
          <p:nvPr/>
        </p:nvPicPr>
        <p:blipFill>
          <a:blip r:embed="rId6">
            <a:alphaModFix/>
          </a:blip>
          <a:stretch>
            <a:fillRect/>
          </a:stretch>
        </p:blipFill>
        <p:spPr>
          <a:xfrm>
            <a:off x="2753392" y="2960684"/>
            <a:ext cx="341184" cy="319995"/>
          </a:xfrm>
          <a:prstGeom prst="rect">
            <a:avLst/>
          </a:prstGeom>
          <a:noFill/>
          <a:ln>
            <a:noFill/>
          </a:ln>
        </p:spPr>
      </p:pic>
      <p:pic>
        <p:nvPicPr>
          <p:cNvPr id="1052" name="Google Shape;1052;p121"/>
          <p:cNvPicPr preferRelativeResize="0"/>
          <p:nvPr/>
        </p:nvPicPr>
        <p:blipFill rotWithShape="1">
          <a:blip r:embed="rId7">
            <a:alphaModFix/>
          </a:blip>
          <a:srcRect l="51271" t="22382" r="34998" b="52174"/>
          <a:stretch/>
        </p:blipFill>
        <p:spPr>
          <a:xfrm>
            <a:off x="5965604" y="3329116"/>
            <a:ext cx="341184" cy="374954"/>
          </a:xfrm>
          <a:prstGeom prst="rect">
            <a:avLst/>
          </a:prstGeom>
          <a:noFill/>
          <a:ln>
            <a:noFill/>
          </a:ln>
        </p:spPr>
      </p:pic>
      <p:pic>
        <p:nvPicPr>
          <p:cNvPr id="1053" name="Google Shape;1053;p121"/>
          <p:cNvPicPr preferRelativeResize="0"/>
          <p:nvPr/>
        </p:nvPicPr>
        <p:blipFill rotWithShape="1">
          <a:blip r:embed="rId7">
            <a:alphaModFix/>
          </a:blip>
          <a:srcRect l="52227" t="51798" r="37077" b="31286"/>
          <a:stretch/>
        </p:blipFill>
        <p:spPr>
          <a:xfrm>
            <a:off x="6021492" y="3690707"/>
            <a:ext cx="229426" cy="215166"/>
          </a:xfrm>
          <a:prstGeom prst="rect">
            <a:avLst/>
          </a:prstGeom>
          <a:noFill/>
          <a:ln>
            <a:noFill/>
          </a:ln>
        </p:spPr>
      </p:pic>
      <p:pic>
        <p:nvPicPr>
          <p:cNvPr id="1054" name="Google Shape;1054;p121"/>
          <p:cNvPicPr preferRelativeResize="0"/>
          <p:nvPr/>
        </p:nvPicPr>
        <p:blipFill>
          <a:blip r:embed="rId8">
            <a:alphaModFix/>
          </a:blip>
          <a:stretch>
            <a:fillRect/>
          </a:stretch>
        </p:blipFill>
        <p:spPr>
          <a:xfrm>
            <a:off x="2639829" y="4236670"/>
            <a:ext cx="364452" cy="341819"/>
          </a:xfrm>
          <a:prstGeom prst="rect">
            <a:avLst/>
          </a:prstGeom>
          <a:noFill/>
          <a:ln>
            <a:noFill/>
          </a:ln>
        </p:spPr>
      </p:pic>
      <p:cxnSp>
        <p:nvCxnSpPr>
          <p:cNvPr id="1055" name="Google Shape;1055;p121"/>
          <p:cNvCxnSpPr>
            <a:endCxn id="1050"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med" len="med"/>
            <a:tailEnd type="none" w="med" len="med"/>
          </a:ln>
        </p:spPr>
      </p:cxnSp>
      <p:cxnSp>
        <p:nvCxnSpPr>
          <p:cNvPr id="1056" name="Google Shape;1056;p121"/>
          <p:cNvCxnSpPr>
            <a:endCxn id="1052"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med" len="med"/>
            <a:tailEnd type="none" w="med" len="med"/>
          </a:ln>
        </p:spPr>
      </p:cxnSp>
      <p:cxnSp>
        <p:nvCxnSpPr>
          <p:cNvPr id="1057" name="Google Shape;1057;p121"/>
          <p:cNvCxnSpPr>
            <a:endCxn id="1045" idx="1"/>
          </p:cNvCxnSpPr>
          <p:nvPr/>
        </p:nvCxnSpPr>
        <p:spPr>
          <a:xfrm rot="10800000" flipH="1">
            <a:off x="5171475" y="4571525"/>
            <a:ext cx="965700" cy="148500"/>
          </a:xfrm>
          <a:prstGeom prst="straightConnector1">
            <a:avLst/>
          </a:prstGeom>
          <a:noFill/>
          <a:ln w="19050" cap="flat" cmpd="sng">
            <a:solidFill>
              <a:schemeClr val="dk1"/>
            </a:solidFill>
            <a:prstDash val="dash"/>
            <a:round/>
            <a:headEnd type="none" w="med" len="med"/>
            <a:tailEnd type="none" w="med" len="med"/>
          </a:ln>
        </p:spPr>
      </p:cxnSp>
      <p:cxnSp>
        <p:nvCxnSpPr>
          <p:cNvPr id="1058" name="Google Shape;1058;p121"/>
          <p:cNvCxnSpPr/>
          <p:nvPr/>
        </p:nvCxnSpPr>
        <p:spPr>
          <a:xfrm>
            <a:off x="3190300" y="3160928"/>
            <a:ext cx="759600" cy="1391400"/>
          </a:xfrm>
          <a:prstGeom prst="straightConnector1">
            <a:avLst/>
          </a:prstGeom>
          <a:noFill/>
          <a:ln w="19050" cap="flat" cmpd="sng">
            <a:solidFill>
              <a:schemeClr val="dk1"/>
            </a:solidFill>
            <a:prstDash val="dash"/>
            <a:round/>
            <a:headEnd type="none" w="med" len="med"/>
            <a:tailEnd type="none" w="med" len="med"/>
          </a:ln>
        </p:spPr>
      </p:cxnSp>
      <p:cxnSp>
        <p:nvCxnSpPr>
          <p:cNvPr id="1059" name="Google Shape;1059;p121"/>
          <p:cNvCxnSpPr/>
          <p:nvPr/>
        </p:nvCxnSpPr>
        <p:spPr>
          <a:xfrm>
            <a:off x="3094572" y="4632830"/>
            <a:ext cx="846900" cy="67500"/>
          </a:xfrm>
          <a:prstGeom prst="straightConnector1">
            <a:avLst/>
          </a:prstGeom>
          <a:noFill/>
          <a:ln w="19050" cap="flat" cmpd="sng">
            <a:solidFill>
              <a:schemeClr val="dk1"/>
            </a:solidFill>
            <a:prstDash val="dash"/>
            <a:round/>
            <a:headEnd type="none" w="med" len="med"/>
            <a:tailEnd type="none" w="med" len="med"/>
          </a:ln>
        </p:spPr>
      </p:cxnSp>
      <p:sp>
        <p:nvSpPr>
          <p:cNvPr id="1060" name="Google Shape;1060;p121"/>
          <p:cNvSpPr txBox="1"/>
          <p:nvPr/>
        </p:nvSpPr>
        <p:spPr>
          <a:xfrm>
            <a:off x="6548539" y="2533900"/>
            <a:ext cx="1405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100" b="1" dirty="0">
                <a:latin typeface="Source Sans Pro"/>
                <a:ea typeface="Source Sans Pro"/>
                <a:cs typeface="Source Sans Pro"/>
                <a:sym typeface="Source Sans Pro"/>
              </a:rPr>
              <a:t>Eau</a:t>
            </a:r>
          </a:p>
          <a:p>
            <a:pPr marL="0" lvl="0" indent="0" algn="l" rtl="0">
              <a:spcBef>
                <a:spcPts val="0"/>
              </a:spcBef>
              <a:spcAft>
                <a:spcPts val="0"/>
              </a:spcAft>
              <a:buNone/>
            </a:pPr>
            <a:r>
              <a:rPr lang="fr-FR" sz="1000" dirty="0">
                <a:latin typeface="Source Sans Pro"/>
                <a:ea typeface="Source Sans Pro"/>
                <a:cs typeface="Source Sans Pro"/>
                <a:sym typeface="Source Sans Pro"/>
              </a:rPr>
              <a:t>L'ingrédient principal</a:t>
            </a:r>
            <a:r>
              <a:rPr lang="en" sz="1000" dirty="0">
                <a:latin typeface="Source Sans Pro"/>
                <a:ea typeface="Source Sans Pro"/>
                <a:cs typeface="Source Sans Pro"/>
                <a:sym typeface="Source Sans Pro"/>
              </a:rPr>
              <a:t>.</a:t>
            </a:r>
            <a:endParaRPr sz="1000" dirty="0">
              <a:latin typeface="Source Sans Pro"/>
              <a:ea typeface="Source Sans Pro"/>
              <a:cs typeface="Source Sans Pro"/>
              <a:sym typeface="Source Sans Pro"/>
            </a:endParaRPr>
          </a:p>
        </p:txBody>
      </p:sp>
      <p:sp>
        <p:nvSpPr>
          <p:cNvPr id="1061" name="Google Shape;1061;p121"/>
          <p:cNvSpPr txBox="1"/>
          <p:nvPr/>
        </p:nvSpPr>
        <p:spPr>
          <a:xfrm>
            <a:off x="6349576" y="3253250"/>
            <a:ext cx="1837800" cy="8925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000" b="1" dirty="0">
                <a:latin typeface="Source Sans Pro"/>
                <a:ea typeface="Source Sans Pro"/>
                <a:cs typeface="Source Sans Pro"/>
                <a:sym typeface="Source Sans Pro"/>
              </a:rPr>
              <a:t>Ingrédient actif</a:t>
            </a:r>
          </a:p>
          <a:p>
            <a:pPr marL="0" lvl="0" indent="0" algn="l" rtl="0">
              <a:spcBef>
                <a:spcPts val="0"/>
              </a:spcBef>
              <a:spcAft>
                <a:spcPts val="0"/>
              </a:spcAft>
              <a:buNone/>
            </a:pPr>
            <a:r>
              <a:rPr lang="fr-FR" sz="900" dirty="0">
                <a:latin typeface="Source Sans Pro"/>
                <a:ea typeface="Source Sans Pro"/>
                <a:cs typeface="Source Sans Pro"/>
                <a:sym typeface="Source Sans Pro"/>
              </a:rPr>
              <a:t>Une très petite quantité d'une forme inoffensive de la bactérie ou du virus contre lequel </a:t>
            </a:r>
            <a:r>
              <a:rPr lang="fr-FR" sz="900" dirty="0">
                <a:solidFill>
                  <a:srgbClr val="FF0000"/>
                </a:solidFill>
                <a:latin typeface="Source Sans Pro"/>
                <a:ea typeface="Source Sans Pro"/>
                <a:cs typeface="Source Sans Pro"/>
                <a:sym typeface="Source Sans Pro"/>
              </a:rPr>
              <a:t>vous voulez être immunisé</a:t>
            </a:r>
          </a:p>
        </p:txBody>
      </p:sp>
      <p:sp>
        <p:nvSpPr>
          <p:cNvPr id="1062" name="Google Shape;1062;p121"/>
          <p:cNvSpPr txBox="1"/>
          <p:nvPr/>
        </p:nvSpPr>
        <p:spPr>
          <a:xfrm>
            <a:off x="6369899" y="4104850"/>
            <a:ext cx="1983900" cy="8925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000" b="1" dirty="0">
                <a:latin typeface="Source Sans Pro"/>
                <a:ea typeface="Source Sans Pro"/>
                <a:cs typeface="Source Sans Pro"/>
                <a:sym typeface="Source Sans Pro"/>
              </a:rPr>
              <a:t>Traces résiduelles</a:t>
            </a:r>
          </a:p>
          <a:p>
            <a:pPr marL="0" lvl="0" indent="0" algn="l" rtl="0">
              <a:spcBef>
                <a:spcPts val="0"/>
              </a:spcBef>
              <a:spcAft>
                <a:spcPts val="0"/>
              </a:spcAft>
              <a:buNone/>
            </a:pPr>
            <a:r>
              <a:rPr lang="fr-FR" sz="900" dirty="0">
                <a:latin typeface="Source Sans Pro"/>
                <a:ea typeface="Source Sans Pro"/>
                <a:cs typeface="Source Sans Pro"/>
                <a:sym typeface="Source Sans Pro"/>
              </a:rPr>
              <a:t>… de substances qui ont été utilisées lors de la fabrication des vaccins, mesurées en parties par million ou par milliard dans les vaccins finaux.</a:t>
            </a:r>
          </a:p>
        </p:txBody>
      </p:sp>
      <p:sp>
        <p:nvSpPr>
          <p:cNvPr id="1063" name="Google Shape;1063;p121"/>
          <p:cNvSpPr txBox="1"/>
          <p:nvPr/>
        </p:nvSpPr>
        <p:spPr>
          <a:xfrm>
            <a:off x="504206" y="4012133"/>
            <a:ext cx="2344923"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latin typeface="Source Sans Pro"/>
                <a:ea typeface="Source Sans Pro"/>
                <a:cs typeface="Source Sans Pro"/>
                <a:sym typeface="Source Sans Pro"/>
              </a:rPr>
              <a:t>Adjuvant</a:t>
            </a:r>
            <a:endParaRPr sz="1000" b="1" dirty="0">
              <a:latin typeface="Source Sans Pro"/>
              <a:ea typeface="Source Sans Pro"/>
              <a:cs typeface="Source Sans Pro"/>
              <a:sym typeface="Source Sans Pro"/>
            </a:endParaRPr>
          </a:p>
          <a:p>
            <a:pPr marL="0" lvl="0" indent="0" algn="l" rtl="0">
              <a:spcBef>
                <a:spcPts val="0"/>
              </a:spcBef>
              <a:spcAft>
                <a:spcPts val="0"/>
              </a:spcAft>
              <a:buNone/>
            </a:pPr>
            <a:r>
              <a:rPr lang="fr-FR" sz="900" dirty="0">
                <a:latin typeface="Source Sans Pro"/>
                <a:ea typeface="Source Sans Pro"/>
                <a:cs typeface="Source Sans Pro"/>
                <a:sym typeface="Source Sans Pro"/>
              </a:rPr>
              <a:t>Il aide le vaccin à mieux fonctionner en</a:t>
            </a:r>
          </a:p>
          <a:p>
            <a:pPr marL="0" lvl="0" indent="0" algn="l" rtl="0">
              <a:spcBef>
                <a:spcPts val="0"/>
              </a:spcBef>
              <a:spcAft>
                <a:spcPts val="0"/>
              </a:spcAft>
              <a:buNone/>
            </a:pPr>
            <a:r>
              <a:rPr lang="fr-FR" sz="900" dirty="0">
                <a:latin typeface="Source Sans Pro"/>
                <a:ea typeface="Source Sans Pro"/>
                <a:cs typeface="Source Sans Pro"/>
                <a:sym typeface="Source Sans Pro"/>
              </a:rPr>
              <a:t> créant une réponse immunitaire plus</a:t>
            </a:r>
          </a:p>
          <a:p>
            <a:pPr marL="0" lvl="0" indent="0" algn="l" rtl="0">
              <a:spcBef>
                <a:spcPts val="0"/>
              </a:spcBef>
              <a:spcAft>
                <a:spcPts val="0"/>
              </a:spcAft>
              <a:buNone/>
            </a:pPr>
            <a:r>
              <a:rPr lang="fr-FR" sz="900" dirty="0">
                <a:latin typeface="Source Sans Pro"/>
                <a:ea typeface="Source Sans Pro"/>
                <a:cs typeface="Source Sans Pro"/>
                <a:sym typeface="Source Sans Pro"/>
              </a:rPr>
              <a:t> forte au vaccin. Il est présent uniquement dans certains vaccins. Il ne présente aucun risque pour la santé dans les très faibles quantités utilisées.</a:t>
            </a:r>
          </a:p>
        </p:txBody>
      </p:sp>
      <p:sp>
        <p:nvSpPr>
          <p:cNvPr id="1064" name="Google Shape;1064;p121"/>
          <p:cNvSpPr txBox="1"/>
          <p:nvPr/>
        </p:nvSpPr>
        <p:spPr>
          <a:xfrm>
            <a:off x="919001" y="2782302"/>
            <a:ext cx="1932612" cy="95407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000" b="1" dirty="0">
                <a:latin typeface="Source Sans Pro"/>
                <a:ea typeface="Source Sans Pro"/>
                <a:cs typeface="Source Sans Pro"/>
                <a:sym typeface="Source Sans Pro"/>
              </a:rPr>
              <a:t>Conservateurs et stabilisateurs</a:t>
            </a:r>
          </a:p>
          <a:p>
            <a:pPr marL="0" lvl="0" indent="0" algn="l" rtl="0">
              <a:spcBef>
                <a:spcPts val="0"/>
              </a:spcBef>
              <a:spcAft>
                <a:spcPts val="0"/>
              </a:spcAft>
              <a:buNone/>
            </a:pPr>
            <a:r>
              <a:rPr lang="fr-FR" sz="1000" dirty="0">
                <a:latin typeface="Source Sans Pro"/>
                <a:ea typeface="Source Sans Pro"/>
                <a:cs typeface="Source Sans Pro"/>
                <a:sym typeface="Source Sans Pro"/>
              </a:rPr>
              <a:t>Ils maintiennent la qualité </a:t>
            </a:r>
          </a:p>
          <a:p>
            <a:pPr marL="0" lvl="0" indent="0" algn="l" rtl="0">
              <a:spcBef>
                <a:spcPts val="0"/>
              </a:spcBef>
              <a:spcAft>
                <a:spcPts val="0"/>
              </a:spcAft>
              <a:buNone/>
            </a:pPr>
            <a:r>
              <a:rPr lang="fr-FR" sz="1000" dirty="0">
                <a:latin typeface="Source Sans Pro"/>
                <a:ea typeface="Source Sans Pro"/>
                <a:cs typeface="Source Sans Pro"/>
                <a:sym typeface="Source Sans Pro"/>
              </a:rPr>
              <a:t>des vaccins, les conservent en toute sécurité et préviennent les contaminations.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Glossaire</a:t>
            </a:r>
            <a:endParaRPr/>
          </a:p>
        </p:txBody>
      </p:sp>
      <p:sp>
        <p:nvSpPr>
          <p:cNvPr id="135" name="Google Shape;135;p23"/>
          <p:cNvSpPr txBox="1">
            <a:spLocks noGrp="1"/>
          </p:cNvSpPr>
          <p:nvPr>
            <p:ph type="body" idx="1"/>
          </p:nvPr>
        </p:nvSpPr>
        <p:spPr>
          <a:xfrm>
            <a:off x="311700" y="562925"/>
            <a:ext cx="8479800" cy="407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700" u="sng" dirty="0">
                <a:latin typeface="+mn-lt"/>
              </a:rPr>
              <a:t>Vocabulaire scientifique :</a:t>
            </a:r>
          </a:p>
          <a:p>
            <a:pPr marL="0" lvl="0" indent="0" algn="l" rtl="0">
              <a:lnSpc>
                <a:spcPct val="100000"/>
              </a:lnSpc>
              <a:spcBef>
                <a:spcPts val="1200"/>
              </a:spcBef>
              <a:spcAft>
                <a:spcPts val="0"/>
              </a:spcAft>
              <a:buNone/>
            </a:pPr>
            <a:r>
              <a:rPr lang="fr-FR" sz="700" b="1" dirty="0">
                <a:latin typeface="+mn-lt"/>
              </a:rPr>
              <a:t>Microorganisme</a:t>
            </a:r>
            <a:r>
              <a:rPr lang="fr-FR" sz="700" dirty="0">
                <a:latin typeface="+mn-lt"/>
              </a:rPr>
              <a:t> = être vivant très petit qui peut être vu seulement </a:t>
            </a:r>
            <a:r>
              <a:rPr lang="fr-FR" sz="700" dirty="0">
                <a:latin typeface="+mn-lt"/>
                <a:cs typeface="Times New Roman" panose="02020603050405020304" pitchFamily="18" charset="0"/>
              </a:rPr>
              <a:t>à</a:t>
            </a:r>
            <a:r>
              <a:rPr lang="fr-FR" sz="700" dirty="0">
                <a:latin typeface="+mn-lt"/>
              </a:rPr>
              <a:t> l’aide d’un microscope.</a:t>
            </a:r>
          </a:p>
          <a:p>
            <a:pPr marL="0" lvl="0" indent="0" algn="l" rtl="0">
              <a:lnSpc>
                <a:spcPct val="100000"/>
              </a:lnSpc>
              <a:spcBef>
                <a:spcPts val="1200"/>
              </a:spcBef>
              <a:spcAft>
                <a:spcPts val="0"/>
              </a:spcAft>
              <a:buNone/>
            </a:pPr>
            <a:r>
              <a:rPr lang="fr-FR" sz="700" b="1" dirty="0">
                <a:latin typeface="+mn-lt"/>
              </a:rPr>
              <a:t>Pathogène </a:t>
            </a:r>
            <a:r>
              <a:rPr lang="fr-FR" sz="700" dirty="0">
                <a:latin typeface="+mn-lt"/>
              </a:rPr>
              <a:t>= micro-organisme infectieux, par exemple un virus ou une bactérie, qui provoque une maladie.</a:t>
            </a:r>
          </a:p>
          <a:p>
            <a:pPr marL="0" lvl="0" indent="0" algn="l" rtl="0">
              <a:lnSpc>
                <a:spcPct val="100000"/>
              </a:lnSpc>
              <a:spcBef>
                <a:spcPts val="1200"/>
              </a:spcBef>
              <a:spcAft>
                <a:spcPts val="0"/>
              </a:spcAft>
              <a:buNone/>
            </a:pPr>
            <a:r>
              <a:rPr lang="fr-FR" sz="700" b="1" dirty="0">
                <a:latin typeface="+mn-lt"/>
              </a:rPr>
              <a:t>Système immunitaire </a:t>
            </a:r>
            <a:r>
              <a:rPr lang="fr-FR" sz="700" dirty="0">
                <a:latin typeface="+mn-lt"/>
              </a:rPr>
              <a:t>=</a:t>
            </a:r>
            <a:r>
              <a:rPr lang="fr-FR" sz="700" b="1" dirty="0">
                <a:latin typeface="+mn-lt"/>
              </a:rPr>
              <a:t> </a:t>
            </a:r>
            <a:r>
              <a:rPr lang="fr-FR" sz="700" dirty="0">
                <a:latin typeface="+mn-lt"/>
              </a:rPr>
              <a:t>réseau de cellules de notre corps qui nous protège contre les maladies en combattant les agents pathogènes présents dans notre corps. </a:t>
            </a:r>
          </a:p>
          <a:p>
            <a:pPr marL="0" lvl="0" indent="0" algn="l" rtl="0">
              <a:lnSpc>
                <a:spcPct val="100000"/>
              </a:lnSpc>
              <a:spcBef>
                <a:spcPts val="1200"/>
              </a:spcBef>
              <a:spcAft>
                <a:spcPts val="0"/>
              </a:spcAft>
              <a:buNone/>
            </a:pPr>
            <a:r>
              <a:rPr lang="fr-FR" sz="700" b="1" dirty="0">
                <a:latin typeface="+mn-lt"/>
              </a:rPr>
              <a:t>Infection </a:t>
            </a:r>
            <a:r>
              <a:rPr lang="fr-FR" sz="700" dirty="0">
                <a:latin typeface="+mn-lt"/>
              </a:rPr>
              <a:t>=  lorsqu'un agent pathogène pénètre dans les cellules humaines, les endommage et commence à se multiplier; notre système immunitaire commence alors à lutter contre cette infection. Une infection ne provoque pas une maladie si notre système immunitaire est capable de combattre et de maîtriser rapidement l'infection.</a:t>
            </a:r>
          </a:p>
          <a:p>
            <a:pPr marL="0" lvl="0" indent="0" algn="l" rtl="0">
              <a:lnSpc>
                <a:spcPct val="100000"/>
              </a:lnSpc>
              <a:spcBef>
                <a:spcPts val="1200"/>
              </a:spcBef>
              <a:spcAft>
                <a:spcPts val="0"/>
              </a:spcAft>
              <a:buNone/>
            </a:pPr>
            <a:r>
              <a:rPr lang="fr-FR" sz="700" b="1" dirty="0">
                <a:latin typeface="+mn-lt"/>
              </a:rPr>
              <a:t>Maladie infectieuse</a:t>
            </a:r>
            <a:r>
              <a:rPr lang="fr-FR" sz="700" dirty="0">
                <a:latin typeface="+mn-lt"/>
              </a:rPr>
              <a:t> = maladie causée par une infection que notre corps n'est pas en mesure de combattre rapidement. La maladie se manifeste par un ensemble de symptômes.</a:t>
            </a:r>
          </a:p>
          <a:p>
            <a:pPr marL="0" lvl="0" indent="0" algn="l" rtl="0">
              <a:lnSpc>
                <a:spcPct val="100000"/>
              </a:lnSpc>
              <a:spcBef>
                <a:spcPts val="1200"/>
              </a:spcBef>
              <a:spcAft>
                <a:spcPts val="0"/>
              </a:spcAft>
              <a:buNone/>
            </a:pPr>
            <a:r>
              <a:rPr lang="fr-FR" sz="700" b="1" dirty="0">
                <a:latin typeface="+mn-lt"/>
              </a:rPr>
              <a:t>Symptôme</a:t>
            </a:r>
            <a:r>
              <a:rPr lang="fr-FR" sz="700" b="1" dirty="0">
                <a:solidFill>
                  <a:srgbClr val="FF0000"/>
                </a:solidFill>
                <a:latin typeface="+mn-lt"/>
              </a:rPr>
              <a:t>s</a:t>
            </a:r>
            <a:r>
              <a:rPr lang="fr-FR" sz="700" dirty="0">
                <a:solidFill>
                  <a:srgbClr val="FF0000"/>
                </a:solidFill>
                <a:latin typeface="+mn-lt"/>
              </a:rPr>
              <a:t> </a:t>
            </a:r>
            <a:r>
              <a:rPr lang="fr-FR" sz="700" dirty="0">
                <a:latin typeface="+mn-lt"/>
              </a:rPr>
              <a:t>= changements physiques causés par une infection, par exemple un mal de gorge, un mal de tête, une température élevée ou d'autres changements physiques.</a:t>
            </a:r>
          </a:p>
          <a:p>
            <a:pPr marL="0" lvl="0" indent="0" algn="l" rtl="0">
              <a:lnSpc>
                <a:spcPct val="100000"/>
              </a:lnSpc>
              <a:spcBef>
                <a:spcPts val="1200"/>
              </a:spcBef>
              <a:spcAft>
                <a:spcPts val="0"/>
              </a:spcAft>
              <a:buNone/>
            </a:pPr>
            <a:r>
              <a:rPr lang="fr-FR" sz="700" u="sng" dirty="0">
                <a:latin typeface="+mn-lt"/>
              </a:rPr>
              <a:t>Vocabulaire concernant les vaccins </a:t>
            </a:r>
            <a:r>
              <a:rPr lang="fr-FR" sz="700" dirty="0">
                <a:latin typeface="+mn-lt"/>
              </a:rPr>
              <a:t>:</a:t>
            </a:r>
          </a:p>
          <a:p>
            <a:pPr marL="0" lvl="0" indent="0" algn="l" rtl="0">
              <a:lnSpc>
                <a:spcPct val="100000"/>
              </a:lnSpc>
              <a:spcBef>
                <a:spcPts val="1200"/>
              </a:spcBef>
              <a:spcAft>
                <a:spcPts val="0"/>
              </a:spcAft>
              <a:buNone/>
            </a:pPr>
            <a:r>
              <a:rPr lang="fr-FR" sz="700" b="1" dirty="0">
                <a:latin typeface="+mn-lt"/>
              </a:rPr>
              <a:t>Dose de vaccin </a:t>
            </a:r>
            <a:r>
              <a:rPr lang="fr-FR" sz="700" dirty="0">
                <a:latin typeface="+mn-lt"/>
              </a:rPr>
              <a:t>= une injection d'un vaccin. </a:t>
            </a:r>
          </a:p>
          <a:p>
            <a:pPr marL="0" lvl="0" indent="0" algn="l" rtl="0">
              <a:lnSpc>
                <a:spcPct val="100000"/>
              </a:lnSpc>
              <a:spcBef>
                <a:spcPts val="1200"/>
              </a:spcBef>
              <a:spcAft>
                <a:spcPts val="0"/>
              </a:spcAft>
              <a:buNone/>
            </a:pPr>
            <a:r>
              <a:rPr lang="fr-FR" sz="700" b="1" dirty="0">
                <a:latin typeface="+mn-lt"/>
              </a:rPr>
              <a:t>Dose de rappel </a:t>
            </a:r>
            <a:r>
              <a:rPr lang="fr-FR" sz="700" dirty="0">
                <a:latin typeface="+mn-lt"/>
              </a:rPr>
              <a:t>= injection supplémentaire administrée après la première dose d’un vaccin pour assurer une immunité complète.</a:t>
            </a:r>
          </a:p>
          <a:p>
            <a:pPr marL="0" lvl="0" indent="0" algn="l" rtl="0">
              <a:lnSpc>
                <a:spcPct val="100000"/>
              </a:lnSpc>
              <a:spcBef>
                <a:spcPts val="1200"/>
              </a:spcBef>
              <a:spcAft>
                <a:spcPts val="0"/>
              </a:spcAft>
              <a:buNone/>
            </a:pPr>
            <a:r>
              <a:rPr lang="fr-FR" sz="700" b="1" dirty="0">
                <a:latin typeface="+mn-lt"/>
              </a:rPr>
              <a:t>ROR</a:t>
            </a:r>
            <a:r>
              <a:rPr lang="fr-FR" sz="700" dirty="0">
                <a:latin typeface="+mn-lt"/>
              </a:rPr>
              <a:t> = vaccination contre la rougeole, les oreillons et la rubéole.</a:t>
            </a:r>
          </a:p>
          <a:p>
            <a:pPr marL="0" lvl="0" indent="0" algn="l" rtl="0">
              <a:lnSpc>
                <a:spcPct val="100000"/>
              </a:lnSpc>
              <a:spcBef>
                <a:spcPts val="1200"/>
              </a:spcBef>
              <a:spcAft>
                <a:spcPts val="0"/>
              </a:spcAft>
              <a:buNone/>
            </a:pPr>
            <a:r>
              <a:rPr lang="fr-FR" sz="700" dirty="0">
                <a:latin typeface="+mn-lt"/>
              </a:rPr>
              <a:t>HPV = papillomavirus humain. C'est le virus qui provoque le cancer du col de l'utérus.</a:t>
            </a:r>
          </a:p>
          <a:p>
            <a:pPr marL="0" lvl="0" indent="0" algn="l" rtl="0">
              <a:lnSpc>
                <a:spcPct val="100000"/>
              </a:lnSpc>
              <a:spcBef>
                <a:spcPts val="1200"/>
              </a:spcBef>
              <a:spcAft>
                <a:spcPts val="0"/>
              </a:spcAft>
              <a:buNone/>
            </a:pPr>
            <a:r>
              <a:rPr lang="fr-FR" sz="700" b="1" dirty="0">
                <a:latin typeface="+mn-lt"/>
              </a:rPr>
              <a:t>BCG </a:t>
            </a:r>
            <a:r>
              <a:rPr lang="fr-FR" sz="700" dirty="0">
                <a:latin typeface="+mn-lt"/>
              </a:rPr>
              <a:t>=  vaccination contre la tuberculose (les lettres signifient Bacillus Calmette-Guérin, du nom des scientifiques qui ont mis au point le vaccin).</a:t>
            </a:r>
          </a:p>
          <a:p>
            <a:pPr marL="0" lvl="0" indent="0" algn="l" rtl="0">
              <a:lnSpc>
                <a:spcPct val="100000"/>
              </a:lnSpc>
              <a:spcBef>
                <a:spcPts val="1200"/>
              </a:spcBef>
              <a:spcAft>
                <a:spcPts val="0"/>
              </a:spcAft>
              <a:buNone/>
            </a:pPr>
            <a:r>
              <a:rPr lang="fr-FR" sz="700" u="sng" dirty="0">
                <a:latin typeface="+mn-lt"/>
              </a:rPr>
              <a:t>Vocabulaire concernant les maladies :</a:t>
            </a:r>
          </a:p>
          <a:p>
            <a:pPr marL="0" lvl="0" indent="0" algn="l" rtl="0">
              <a:lnSpc>
                <a:spcPct val="100000"/>
              </a:lnSpc>
              <a:spcBef>
                <a:spcPts val="1200"/>
              </a:spcBef>
              <a:spcAft>
                <a:spcPts val="0"/>
              </a:spcAft>
              <a:buNone/>
            </a:pPr>
            <a:r>
              <a:rPr lang="fr-FR" sz="700" b="1" dirty="0">
                <a:latin typeface="+mn-lt"/>
              </a:rPr>
              <a:t>Pneumonie </a:t>
            </a:r>
            <a:r>
              <a:rPr lang="fr-FR" sz="700" dirty="0">
                <a:latin typeface="+mn-lt"/>
              </a:rPr>
              <a:t>= infection des poumons entraînant des difficultés respiratoires et pouvant être fatale. La pneumonie peut être causée par de nombreux agents pathogènes différents. </a:t>
            </a:r>
          </a:p>
          <a:p>
            <a:pPr marL="0" lvl="0" indent="0" algn="l" rtl="0">
              <a:lnSpc>
                <a:spcPct val="100000"/>
              </a:lnSpc>
              <a:spcBef>
                <a:spcPts val="1200"/>
              </a:spcBef>
              <a:spcAft>
                <a:spcPts val="1200"/>
              </a:spcAft>
              <a:buNone/>
            </a:pPr>
            <a:r>
              <a:rPr lang="fr-FR" sz="700" b="1" dirty="0">
                <a:latin typeface="+mn-lt"/>
              </a:rPr>
              <a:t>Méningite </a:t>
            </a:r>
            <a:r>
              <a:rPr lang="fr-FR" sz="700" dirty="0">
                <a:latin typeface="+mn-lt"/>
              </a:rPr>
              <a:t>= infection du cerveau et/ou du système nerveux qui peut être mortelle. </a:t>
            </a:r>
          </a:p>
        </p:txBody>
      </p:sp>
      <p:sp>
        <p:nvSpPr>
          <p:cNvPr id="136" name="Google Shape;136;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068"/>
        <p:cNvGrpSpPr/>
        <p:nvPr/>
      </p:nvGrpSpPr>
      <p:grpSpPr>
        <a:xfrm>
          <a:off x="0" y="0"/>
          <a:ext cx="0" cy="0"/>
          <a:chOff x="0" y="0"/>
          <a:chExt cx="0" cy="0"/>
        </a:xfrm>
      </p:grpSpPr>
      <p:sp>
        <p:nvSpPr>
          <p:cNvPr id="1069" name="Google Shape;1069;p1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t>Article 3. </a:t>
            </a:r>
            <a:r>
              <a:rPr lang="fr-FR" b="1" dirty="0"/>
              <a:t>Qu'est-ce qu'un vaccin et comment fonctionne-t-il </a:t>
            </a:r>
            <a:r>
              <a:rPr lang="en" b="1" dirty="0"/>
              <a:t>?</a:t>
            </a:r>
            <a:endParaRPr b="1" dirty="0"/>
          </a:p>
          <a:p>
            <a:pPr marL="0" lvl="0" indent="0" algn="l" rtl="0">
              <a:spcBef>
                <a:spcPts val="0"/>
              </a:spcBef>
              <a:spcAft>
                <a:spcPts val="0"/>
              </a:spcAft>
              <a:buNone/>
            </a:pPr>
            <a:endParaRPr dirty="0"/>
          </a:p>
        </p:txBody>
      </p:sp>
      <p:sp>
        <p:nvSpPr>
          <p:cNvPr id="1070" name="Google Shape;1070;p122"/>
          <p:cNvSpPr txBox="1">
            <a:spLocks noGrp="1"/>
          </p:cNvSpPr>
          <p:nvPr>
            <p:ph type="body" idx="1"/>
          </p:nvPr>
        </p:nvSpPr>
        <p:spPr>
          <a:xfrm>
            <a:off x="311700" y="1241683"/>
            <a:ext cx="8520600" cy="1837500"/>
          </a:xfrm>
          <a:prstGeom prst="rect">
            <a:avLst/>
          </a:prstGeom>
        </p:spPr>
        <p:txBody>
          <a:bodyPr spcFirstLastPara="1" wrap="square" lIns="91425" tIns="91425" rIns="91425" bIns="91425" anchor="t" anchorCtr="0">
            <a:normAutofit fontScale="92500" lnSpcReduction="20000"/>
          </a:bodyPr>
          <a:lstStyle/>
          <a:p>
            <a:pPr marL="0" lvl="0" indent="0" algn="just" rtl="0">
              <a:spcBef>
                <a:spcPts val="0"/>
              </a:spcBef>
              <a:spcAft>
                <a:spcPts val="1200"/>
              </a:spcAft>
              <a:buNone/>
            </a:pPr>
            <a:r>
              <a:rPr lang="fr-FR" dirty="0"/>
              <a:t>Cela signifie que la prochaine fois que vos cellules immunitaires rencontreront ce virus ou cette bactérie, par exemple si une personne malade tousse ou éternue près de vous, vos </a:t>
            </a:r>
            <a:r>
              <a:rPr lang="fr-FR" b="1" dirty="0"/>
              <a:t>globules blancs mémoires </a:t>
            </a:r>
            <a:r>
              <a:rPr lang="fr-FR" dirty="0"/>
              <a:t>pourront immédiatement produire des anticorps pour contrôler ce virus ou cette bactérie, prévenir une infection grave, et vous empêcher de tomber malade. En plus de ne pas tomber malade, vous serez moins susceptible de transmettre la maladie à d'autres personnes autour de vous. </a:t>
            </a:r>
          </a:p>
        </p:txBody>
      </p:sp>
      <p:pic>
        <p:nvPicPr>
          <p:cNvPr id="1071" name="Google Shape;1071;p122"/>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72" name="Google Shape;1072;p122"/>
          <p:cNvPicPr preferRelativeResize="0"/>
          <p:nvPr/>
        </p:nvPicPr>
        <p:blipFill>
          <a:blip r:embed="rId4">
            <a:alphaModFix/>
          </a:blip>
          <a:stretch>
            <a:fillRect/>
          </a:stretch>
        </p:blipFill>
        <p:spPr>
          <a:xfrm>
            <a:off x="6266345" y="3243096"/>
            <a:ext cx="602265" cy="506498"/>
          </a:xfrm>
          <a:prstGeom prst="rect">
            <a:avLst/>
          </a:prstGeom>
          <a:noFill/>
          <a:ln>
            <a:noFill/>
          </a:ln>
        </p:spPr>
      </p:pic>
      <p:pic>
        <p:nvPicPr>
          <p:cNvPr id="1073" name="Google Shape;1073;p122"/>
          <p:cNvPicPr preferRelativeResize="0"/>
          <p:nvPr/>
        </p:nvPicPr>
        <p:blipFill>
          <a:blip r:embed="rId4">
            <a:alphaModFix/>
          </a:blip>
          <a:stretch>
            <a:fillRect/>
          </a:stretch>
        </p:blipFill>
        <p:spPr>
          <a:xfrm>
            <a:off x="6309629" y="4098520"/>
            <a:ext cx="602265" cy="506498"/>
          </a:xfrm>
          <a:prstGeom prst="rect">
            <a:avLst/>
          </a:prstGeom>
          <a:noFill/>
          <a:ln>
            <a:noFill/>
          </a:ln>
        </p:spPr>
      </p:pic>
      <p:pic>
        <p:nvPicPr>
          <p:cNvPr id="1074" name="Google Shape;1074;p122"/>
          <p:cNvPicPr preferRelativeResize="0"/>
          <p:nvPr/>
        </p:nvPicPr>
        <p:blipFill>
          <a:blip r:embed="rId4">
            <a:alphaModFix/>
          </a:blip>
          <a:stretch>
            <a:fillRect/>
          </a:stretch>
        </p:blipFill>
        <p:spPr>
          <a:xfrm>
            <a:off x="6911893" y="3637109"/>
            <a:ext cx="602265" cy="506498"/>
          </a:xfrm>
          <a:prstGeom prst="rect">
            <a:avLst/>
          </a:prstGeom>
          <a:noFill/>
          <a:ln>
            <a:noFill/>
          </a:ln>
        </p:spPr>
      </p:pic>
      <p:pic>
        <p:nvPicPr>
          <p:cNvPr id="1075" name="Google Shape;1075;p122"/>
          <p:cNvPicPr preferRelativeResize="0"/>
          <p:nvPr/>
        </p:nvPicPr>
        <p:blipFill>
          <a:blip r:embed="rId4">
            <a:alphaModFix/>
          </a:blip>
          <a:stretch>
            <a:fillRect/>
          </a:stretch>
        </p:blipFill>
        <p:spPr>
          <a:xfrm>
            <a:off x="7489415" y="3968363"/>
            <a:ext cx="602265" cy="506498"/>
          </a:xfrm>
          <a:prstGeom prst="rect">
            <a:avLst/>
          </a:prstGeom>
          <a:noFill/>
          <a:ln>
            <a:noFill/>
          </a:ln>
        </p:spPr>
      </p:pic>
      <p:pic>
        <p:nvPicPr>
          <p:cNvPr id="1076" name="Google Shape;1076;p122"/>
          <p:cNvPicPr preferRelativeResize="0"/>
          <p:nvPr/>
        </p:nvPicPr>
        <p:blipFill>
          <a:blip r:embed="rId4">
            <a:alphaModFix/>
          </a:blip>
          <a:stretch>
            <a:fillRect/>
          </a:stretch>
        </p:blipFill>
        <p:spPr>
          <a:xfrm>
            <a:off x="7592585" y="3188038"/>
            <a:ext cx="602265" cy="506498"/>
          </a:xfrm>
          <a:prstGeom prst="rect">
            <a:avLst/>
          </a:prstGeom>
          <a:noFill/>
          <a:ln>
            <a:noFill/>
          </a:ln>
        </p:spPr>
      </p:pic>
      <p:pic>
        <p:nvPicPr>
          <p:cNvPr id="1077" name="Google Shape;1077;p122"/>
          <p:cNvPicPr preferRelativeResize="0"/>
          <p:nvPr/>
        </p:nvPicPr>
        <p:blipFill>
          <a:blip r:embed="rId5">
            <a:alphaModFix/>
          </a:blip>
          <a:stretch>
            <a:fillRect/>
          </a:stretch>
        </p:blipFill>
        <p:spPr>
          <a:xfrm>
            <a:off x="2695163" y="3246380"/>
            <a:ext cx="265001" cy="248970"/>
          </a:xfrm>
          <a:prstGeom prst="rect">
            <a:avLst/>
          </a:prstGeom>
          <a:noFill/>
          <a:ln>
            <a:noFill/>
          </a:ln>
        </p:spPr>
      </p:pic>
      <p:pic>
        <p:nvPicPr>
          <p:cNvPr id="1078" name="Google Shape;1078;p122"/>
          <p:cNvPicPr preferRelativeResize="0"/>
          <p:nvPr/>
        </p:nvPicPr>
        <p:blipFill>
          <a:blip r:embed="rId5">
            <a:alphaModFix/>
          </a:blip>
          <a:stretch>
            <a:fillRect/>
          </a:stretch>
        </p:blipFill>
        <p:spPr>
          <a:xfrm>
            <a:off x="2603733" y="4367991"/>
            <a:ext cx="324773" cy="305135"/>
          </a:xfrm>
          <a:prstGeom prst="rect">
            <a:avLst/>
          </a:prstGeom>
          <a:noFill/>
          <a:ln>
            <a:noFill/>
          </a:ln>
        </p:spPr>
      </p:pic>
      <p:pic>
        <p:nvPicPr>
          <p:cNvPr id="1079" name="Google Shape;1079;p122"/>
          <p:cNvPicPr preferRelativeResize="0"/>
          <p:nvPr/>
        </p:nvPicPr>
        <p:blipFill>
          <a:blip r:embed="rId5">
            <a:alphaModFix/>
          </a:blip>
          <a:stretch>
            <a:fillRect/>
          </a:stretch>
        </p:blipFill>
        <p:spPr>
          <a:xfrm>
            <a:off x="2990441" y="3880130"/>
            <a:ext cx="293256" cy="275514"/>
          </a:xfrm>
          <a:prstGeom prst="rect">
            <a:avLst/>
          </a:prstGeom>
          <a:noFill/>
          <a:ln>
            <a:noFill/>
          </a:ln>
        </p:spPr>
      </p:pic>
      <p:pic>
        <p:nvPicPr>
          <p:cNvPr id="1080" name="Google Shape;1080;p122"/>
          <p:cNvPicPr preferRelativeResize="0"/>
          <p:nvPr/>
        </p:nvPicPr>
        <p:blipFill>
          <a:blip r:embed="rId6">
            <a:alphaModFix/>
          </a:blip>
          <a:stretch>
            <a:fillRect/>
          </a:stretch>
        </p:blipFill>
        <p:spPr>
          <a:xfrm>
            <a:off x="5052265" y="4120416"/>
            <a:ext cx="939578" cy="800286"/>
          </a:xfrm>
          <a:prstGeom prst="rect">
            <a:avLst/>
          </a:prstGeom>
          <a:noFill/>
          <a:ln>
            <a:noFill/>
          </a:ln>
        </p:spPr>
      </p:pic>
      <p:pic>
        <p:nvPicPr>
          <p:cNvPr id="1081" name="Google Shape;1081;p122"/>
          <p:cNvPicPr preferRelativeResize="0"/>
          <p:nvPr/>
        </p:nvPicPr>
        <p:blipFill>
          <a:blip r:embed="rId7">
            <a:alphaModFix/>
          </a:blip>
          <a:stretch>
            <a:fillRect/>
          </a:stretch>
        </p:blipFill>
        <p:spPr>
          <a:xfrm rot="1239299">
            <a:off x="5864688" y="3924069"/>
            <a:ext cx="179219" cy="187637"/>
          </a:xfrm>
          <a:prstGeom prst="rect">
            <a:avLst/>
          </a:prstGeom>
          <a:noFill/>
          <a:ln>
            <a:noFill/>
          </a:ln>
        </p:spPr>
      </p:pic>
      <p:pic>
        <p:nvPicPr>
          <p:cNvPr id="1082" name="Google Shape;1082;p122"/>
          <p:cNvPicPr preferRelativeResize="0"/>
          <p:nvPr/>
        </p:nvPicPr>
        <p:blipFill>
          <a:blip r:embed="rId7">
            <a:alphaModFix/>
          </a:blip>
          <a:stretch>
            <a:fillRect/>
          </a:stretch>
        </p:blipFill>
        <p:spPr>
          <a:xfrm rot="2231114">
            <a:off x="6246520" y="3946261"/>
            <a:ext cx="165533" cy="186337"/>
          </a:xfrm>
          <a:prstGeom prst="rect">
            <a:avLst/>
          </a:prstGeom>
          <a:noFill/>
          <a:ln>
            <a:noFill/>
          </a:ln>
        </p:spPr>
      </p:pic>
      <p:pic>
        <p:nvPicPr>
          <p:cNvPr id="1083" name="Google Shape;1083;p122"/>
          <p:cNvPicPr preferRelativeResize="0"/>
          <p:nvPr/>
        </p:nvPicPr>
        <p:blipFill>
          <a:blip r:embed="rId6">
            <a:alphaModFix/>
          </a:blip>
          <a:stretch>
            <a:fillRect/>
          </a:stretch>
        </p:blipFill>
        <p:spPr>
          <a:xfrm>
            <a:off x="5052265" y="3188047"/>
            <a:ext cx="939578" cy="800286"/>
          </a:xfrm>
          <a:prstGeom prst="rect">
            <a:avLst/>
          </a:prstGeom>
          <a:noFill/>
          <a:ln>
            <a:noFill/>
          </a:ln>
        </p:spPr>
      </p:pic>
      <p:pic>
        <p:nvPicPr>
          <p:cNvPr id="1084" name="Google Shape;1084;p122"/>
          <p:cNvPicPr preferRelativeResize="0"/>
          <p:nvPr/>
        </p:nvPicPr>
        <p:blipFill>
          <a:blip r:embed="rId7">
            <a:alphaModFix/>
          </a:blip>
          <a:stretch>
            <a:fillRect/>
          </a:stretch>
        </p:blipFill>
        <p:spPr>
          <a:xfrm rot="6682236">
            <a:off x="6065786" y="3579597"/>
            <a:ext cx="155172" cy="197720"/>
          </a:xfrm>
          <a:prstGeom prst="rect">
            <a:avLst/>
          </a:prstGeom>
          <a:noFill/>
          <a:ln>
            <a:noFill/>
          </a:ln>
        </p:spPr>
      </p:pic>
      <p:pic>
        <p:nvPicPr>
          <p:cNvPr id="1085" name="Google Shape;1085;p122"/>
          <p:cNvPicPr preferRelativeResize="0"/>
          <p:nvPr/>
        </p:nvPicPr>
        <p:blipFill>
          <a:blip r:embed="rId8">
            <a:alphaModFix/>
          </a:blip>
          <a:stretch>
            <a:fillRect/>
          </a:stretch>
        </p:blipFill>
        <p:spPr>
          <a:xfrm>
            <a:off x="3676086" y="3659877"/>
            <a:ext cx="983791" cy="759106"/>
          </a:xfrm>
          <a:prstGeom prst="rect">
            <a:avLst/>
          </a:prstGeom>
          <a:noFill/>
          <a:ln>
            <a:noFill/>
          </a:ln>
        </p:spPr>
      </p:pic>
      <p:sp>
        <p:nvSpPr>
          <p:cNvPr id="1086" name="Google Shape;1086;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090"/>
        <p:cNvGrpSpPr/>
        <p:nvPr/>
      </p:nvGrpSpPr>
      <p:grpSpPr>
        <a:xfrm>
          <a:off x="0" y="0"/>
          <a:ext cx="0" cy="0"/>
          <a:chOff x="0" y="0"/>
          <a:chExt cx="0" cy="0"/>
        </a:xfrm>
      </p:grpSpPr>
      <p:sp>
        <p:nvSpPr>
          <p:cNvPr id="1091" name="Google Shape;1091;p1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t>Article 3. </a:t>
            </a:r>
            <a:r>
              <a:rPr lang="fr-FR" b="1" dirty="0"/>
              <a:t>Qu'est-ce qu'un vaccin et comment fonctionne-t-il </a:t>
            </a:r>
            <a:r>
              <a:rPr lang="en" b="1" dirty="0"/>
              <a:t>?</a:t>
            </a:r>
            <a:endParaRPr b="1" dirty="0"/>
          </a:p>
          <a:p>
            <a:pPr marL="0" lvl="0" indent="0" algn="l" rtl="0">
              <a:spcBef>
                <a:spcPts val="0"/>
              </a:spcBef>
              <a:spcAft>
                <a:spcPts val="0"/>
              </a:spcAft>
              <a:buNone/>
            </a:pPr>
            <a:endParaRPr dirty="0"/>
          </a:p>
        </p:txBody>
      </p:sp>
      <p:sp>
        <p:nvSpPr>
          <p:cNvPr id="1092" name="Google Shape;1092;p123"/>
          <p:cNvSpPr txBox="1">
            <a:spLocks noGrp="1"/>
          </p:cNvSpPr>
          <p:nvPr>
            <p:ph type="body" idx="1"/>
          </p:nvPr>
        </p:nvSpPr>
        <p:spPr>
          <a:xfrm>
            <a:off x="311700" y="1403911"/>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dirty="0"/>
              <a:t>Comme l'immunité ne dure pas toujours toute la vie, en fonction de l'agent pathogène que nous essayons de combattre, nous pouvons avoir besoin de plusieurs doses de vaccin au cours de notre vie. Ces doses de rappel d’un vaccin stimulent nos globules blancs mémoires spécifiques et assurent qu'ils sont toujours actifs dans notre système immunitaire.</a:t>
            </a:r>
          </a:p>
          <a:p>
            <a:pPr marL="0" lvl="0" indent="0" algn="just" rtl="0">
              <a:spcBef>
                <a:spcPts val="1200"/>
              </a:spcBef>
              <a:spcAft>
                <a:spcPts val="1200"/>
              </a:spcAft>
              <a:buNone/>
            </a:pPr>
            <a:r>
              <a:rPr lang="fr-FR" dirty="0"/>
              <a:t>La section suivante explique le calendrier de vaccination établi dans chaque pays pour nous protéger contre les principales maladies évitables par la vaccination. </a:t>
            </a:r>
          </a:p>
        </p:txBody>
      </p:sp>
      <p:sp>
        <p:nvSpPr>
          <p:cNvPr id="1093" name="Google Shape;1093;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097"/>
        <p:cNvGrpSpPr/>
        <p:nvPr/>
      </p:nvGrpSpPr>
      <p:grpSpPr>
        <a:xfrm>
          <a:off x="0" y="0"/>
          <a:ext cx="0" cy="0"/>
          <a:chOff x="0" y="0"/>
          <a:chExt cx="0" cy="0"/>
        </a:xfrm>
      </p:grpSpPr>
      <p:sp>
        <p:nvSpPr>
          <p:cNvPr id="1098" name="Google Shape;1098;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7 minutes</a:t>
            </a:r>
            <a:endParaRPr b="1" dirty="0">
              <a:solidFill>
                <a:srgbClr val="8E7CC3"/>
              </a:solidFill>
            </a:endParaRPr>
          </a:p>
        </p:txBody>
      </p:sp>
      <p:sp>
        <p:nvSpPr>
          <p:cNvPr id="1099" name="Google Shape;1099;p1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Evaluation : quiz</a:t>
            </a:r>
            <a:endParaRPr b="1" dirty="0"/>
          </a:p>
          <a:p>
            <a:pPr marL="0" lvl="0" indent="0" algn="ctr" rtl="0">
              <a:spcBef>
                <a:spcPts val="0"/>
              </a:spcBef>
              <a:spcAft>
                <a:spcPts val="0"/>
              </a:spcAft>
              <a:buClr>
                <a:schemeClr val="dk1"/>
              </a:buClr>
              <a:buSzPct val="39285"/>
              <a:buFont typeface="Arial"/>
              <a:buNone/>
            </a:pPr>
            <a:endParaRPr b="1" dirty="0"/>
          </a:p>
          <a:p>
            <a:pPr marL="0" lvl="0" indent="0" algn="ctr" rtl="0">
              <a:spcBef>
                <a:spcPts val="0"/>
              </a:spcBef>
              <a:spcAft>
                <a:spcPts val="0"/>
              </a:spcAft>
              <a:buNone/>
            </a:pPr>
            <a:endParaRPr dirty="0"/>
          </a:p>
        </p:txBody>
      </p:sp>
      <p:sp>
        <p:nvSpPr>
          <p:cNvPr id="1100" name="Google Shape;1100;p124"/>
          <p:cNvSpPr txBox="1"/>
          <p:nvPr/>
        </p:nvSpPr>
        <p:spPr>
          <a:xfrm>
            <a:off x="434550" y="1074400"/>
            <a:ext cx="8274900" cy="3030030"/>
          </a:xfrm>
          <a:prstGeom prst="rect">
            <a:avLst/>
          </a:prstGeom>
          <a:noFill/>
          <a:ln>
            <a:noFill/>
          </a:ln>
        </p:spPr>
        <p:txBody>
          <a:bodyPr spcFirstLastPara="1" wrap="square" lIns="91425" tIns="91425" rIns="91425" bIns="91425" anchor="t" anchorCtr="0">
            <a:spAutoFit/>
          </a:bodyPr>
          <a:lstStyle/>
          <a:p>
            <a:pPr marL="482600" lvl="0" indent="-342900" algn="just" rtl="0">
              <a:lnSpc>
                <a:spcPct val="115000"/>
              </a:lnSpc>
              <a:spcBef>
                <a:spcPts val="0"/>
              </a:spcBef>
              <a:spcAft>
                <a:spcPts val="0"/>
              </a:spcAft>
              <a:buClr>
                <a:schemeClr val="dk2"/>
              </a:buClr>
              <a:buSzPts val="1400"/>
              <a:buAutoNum type="arabicPeriod"/>
            </a:pPr>
            <a:r>
              <a:rPr lang="fr-FR" dirty="0">
                <a:solidFill>
                  <a:schemeClr val="dk2"/>
                </a:solidFill>
              </a:rPr>
              <a:t>Les vaccins stimulent le système immunitaire pour qu'il produise des globules blancs mémoires. (</a:t>
            </a:r>
            <a:r>
              <a:rPr lang="fr-FR" u="sng" dirty="0">
                <a:solidFill>
                  <a:schemeClr val="dk2"/>
                </a:solidFill>
              </a:rPr>
              <a:t>Vrai </a:t>
            </a:r>
            <a:r>
              <a:rPr lang="fr-FR" dirty="0">
                <a:solidFill>
                  <a:schemeClr val="dk2"/>
                </a:solidFill>
              </a:rPr>
              <a:t>/ Faux)</a:t>
            </a:r>
          </a:p>
          <a:p>
            <a:pPr marL="139700" lvl="0" algn="just" rtl="0">
              <a:lnSpc>
                <a:spcPct val="115000"/>
              </a:lnSpc>
              <a:spcBef>
                <a:spcPts val="1200"/>
              </a:spcBef>
              <a:spcAft>
                <a:spcPts val="0"/>
              </a:spcAft>
              <a:buClr>
                <a:schemeClr val="dk2"/>
              </a:buClr>
              <a:buSzPts val="1400"/>
            </a:pPr>
            <a:r>
              <a:rPr lang="fr-FR" dirty="0">
                <a:solidFill>
                  <a:schemeClr val="dk2"/>
                </a:solidFill>
              </a:rPr>
              <a:t>2. Les vaccins contiennent l'agent pathogène entier afin de stimuler le système immunitaire. (Vrai / </a:t>
            </a:r>
            <a:r>
              <a:rPr lang="fr-FR" u="sng" dirty="0">
                <a:solidFill>
                  <a:schemeClr val="dk2"/>
                </a:solidFill>
              </a:rPr>
              <a:t>Faux</a:t>
            </a:r>
            <a:r>
              <a:rPr lang="fr-FR" dirty="0">
                <a:solidFill>
                  <a:schemeClr val="dk2"/>
                </a:solidFill>
              </a:rPr>
              <a:t>)</a:t>
            </a:r>
          </a:p>
          <a:p>
            <a:pPr marL="139700" lvl="0" algn="just" rtl="0">
              <a:lnSpc>
                <a:spcPct val="115000"/>
              </a:lnSpc>
              <a:spcBef>
                <a:spcPts val="1200"/>
              </a:spcBef>
              <a:spcAft>
                <a:spcPts val="0"/>
              </a:spcAft>
              <a:buClr>
                <a:schemeClr val="dk2"/>
              </a:buClr>
              <a:buSzPts val="1400"/>
            </a:pPr>
            <a:r>
              <a:rPr lang="fr-FR" dirty="0">
                <a:solidFill>
                  <a:schemeClr val="dk2"/>
                </a:solidFill>
              </a:rPr>
              <a:t>3. Les principaux ingrédients des vaccins sont des conservateurs et des stabilisateurs. (Vrai / </a:t>
            </a:r>
            <a:r>
              <a:rPr lang="fr-FR" u="sng" dirty="0">
                <a:solidFill>
                  <a:schemeClr val="dk2"/>
                </a:solidFill>
              </a:rPr>
              <a:t>Faux</a:t>
            </a:r>
            <a:r>
              <a:rPr lang="fr-FR" dirty="0">
                <a:solidFill>
                  <a:schemeClr val="dk2"/>
                </a:solidFill>
              </a:rPr>
              <a:t>)</a:t>
            </a:r>
          </a:p>
          <a:p>
            <a:pPr marL="139700" lvl="0" algn="just" rtl="0">
              <a:lnSpc>
                <a:spcPct val="115000"/>
              </a:lnSpc>
              <a:spcBef>
                <a:spcPts val="1200"/>
              </a:spcBef>
              <a:spcAft>
                <a:spcPts val="0"/>
              </a:spcAft>
              <a:buClr>
                <a:schemeClr val="dk2"/>
              </a:buClr>
              <a:buSzPts val="1400"/>
            </a:pPr>
            <a:r>
              <a:rPr lang="fr-FR" dirty="0">
                <a:solidFill>
                  <a:schemeClr val="dk2"/>
                </a:solidFill>
              </a:rPr>
              <a:t>4. Les doses de rappel d’un vaccin sont réservées aux personnes dont le système immunitaire est affaibli. (Vrai / </a:t>
            </a:r>
            <a:r>
              <a:rPr lang="fr-FR" u="sng" dirty="0">
                <a:solidFill>
                  <a:schemeClr val="dk2"/>
                </a:solidFill>
              </a:rPr>
              <a:t>Faux</a:t>
            </a:r>
            <a:r>
              <a:rPr lang="fr-FR" dirty="0">
                <a:solidFill>
                  <a:schemeClr val="dk2"/>
                </a:solidFill>
              </a:rPr>
              <a:t>)</a:t>
            </a:r>
          </a:p>
          <a:p>
            <a:pPr marL="139700" lvl="0" algn="just" rtl="0">
              <a:lnSpc>
                <a:spcPct val="115000"/>
              </a:lnSpc>
              <a:spcBef>
                <a:spcPts val="1200"/>
              </a:spcBef>
              <a:spcAft>
                <a:spcPts val="0"/>
              </a:spcAft>
              <a:buClr>
                <a:schemeClr val="dk2"/>
              </a:buClr>
              <a:buSzPts val="1400"/>
            </a:pPr>
            <a:r>
              <a:rPr lang="fr-FR" dirty="0">
                <a:solidFill>
                  <a:schemeClr val="dk2"/>
                </a:solidFill>
              </a:rPr>
              <a:t>5. Vous risquez moins de transmettre une maladie à d'autres personnes si vous avez développé une immunité contre cette maladie. (</a:t>
            </a:r>
            <a:r>
              <a:rPr lang="fr-FR" u="sng" dirty="0">
                <a:solidFill>
                  <a:schemeClr val="dk2"/>
                </a:solidFill>
              </a:rPr>
              <a:t>Vrai </a:t>
            </a:r>
            <a:r>
              <a:rPr lang="fr-FR" dirty="0">
                <a:solidFill>
                  <a:schemeClr val="dk2"/>
                </a:solidFill>
              </a:rPr>
              <a:t>/ Faux)</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104"/>
        <p:cNvGrpSpPr/>
        <p:nvPr/>
      </p:nvGrpSpPr>
      <p:grpSpPr>
        <a:xfrm>
          <a:off x="0" y="0"/>
          <a:ext cx="0" cy="0"/>
          <a:chOff x="0" y="0"/>
          <a:chExt cx="0" cy="0"/>
        </a:xfrm>
      </p:grpSpPr>
      <p:sp>
        <p:nvSpPr>
          <p:cNvPr id="1105" name="Google Shape;1105;p1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fr-FR" b="1" dirty="0"/>
              <a:t>Evaluation : quiz (réponses)</a:t>
            </a:r>
          </a:p>
          <a:p>
            <a:pPr marL="0" lvl="0" indent="0" algn="ctr" rtl="0">
              <a:spcBef>
                <a:spcPts val="0"/>
              </a:spcBef>
              <a:spcAft>
                <a:spcPts val="0"/>
              </a:spcAft>
              <a:buClr>
                <a:schemeClr val="dk1"/>
              </a:buClr>
              <a:buSzPct val="39285"/>
              <a:buFont typeface="Arial"/>
              <a:buNone/>
            </a:pPr>
            <a:endParaRPr b="1" dirty="0"/>
          </a:p>
          <a:p>
            <a:pPr marL="0" lvl="0" indent="0" algn="ctr" rtl="0">
              <a:spcBef>
                <a:spcPts val="0"/>
              </a:spcBef>
              <a:spcAft>
                <a:spcPts val="0"/>
              </a:spcAft>
              <a:buNone/>
            </a:pPr>
            <a:endParaRPr dirty="0"/>
          </a:p>
        </p:txBody>
      </p:sp>
      <p:sp>
        <p:nvSpPr>
          <p:cNvPr id="1106" name="Google Shape;1106;p125"/>
          <p:cNvSpPr txBox="1"/>
          <p:nvPr/>
        </p:nvSpPr>
        <p:spPr>
          <a:xfrm>
            <a:off x="434550" y="1082675"/>
            <a:ext cx="8274900" cy="4021070"/>
          </a:xfrm>
          <a:prstGeom prst="rect">
            <a:avLst/>
          </a:prstGeom>
          <a:noFill/>
          <a:ln>
            <a:noFill/>
          </a:ln>
        </p:spPr>
        <p:txBody>
          <a:bodyPr spcFirstLastPara="1" wrap="square" lIns="91425" tIns="91425" rIns="91425" bIns="91425" anchor="t" anchorCtr="0">
            <a:spAutoFit/>
          </a:bodyPr>
          <a:lstStyle/>
          <a:p>
            <a:pPr marL="457200" lvl="0" indent="-292100" algn="just" rtl="0">
              <a:lnSpc>
                <a:spcPct val="115000"/>
              </a:lnSpc>
              <a:spcBef>
                <a:spcPts val="0"/>
              </a:spcBef>
              <a:spcAft>
                <a:spcPts val="0"/>
              </a:spcAft>
              <a:buClr>
                <a:schemeClr val="dk2"/>
              </a:buClr>
              <a:buSzPts val="1000"/>
              <a:buAutoNum type="arabicPeriod"/>
            </a:pPr>
            <a:r>
              <a:rPr lang="fr-FR" b="1" dirty="0">
                <a:solidFill>
                  <a:srgbClr val="444746"/>
                </a:solidFill>
              </a:rPr>
              <a:t>Vrai </a:t>
            </a:r>
            <a:r>
              <a:rPr lang="fr-FR" dirty="0">
                <a:solidFill>
                  <a:srgbClr val="444746"/>
                </a:solidFill>
              </a:rPr>
              <a:t>! Les vaccins stimulent les globules blancs en les exposant à un agent pathogène spécifique, ce qui génère des globules blancs mémoires spécifiques pour cet agent pathogène.</a:t>
            </a:r>
            <a:endParaRPr lang="fr-FR" dirty="0">
              <a:solidFill>
                <a:schemeClr val="dk2"/>
              </a:solidFill>
            </a:endParaRPr>
          </a:p>
          <a:p>
            <a:pPr marL="165100" lvl="0" algn="just" rtl="0">
              <a:lnSpc>
                <a:spcPct val="115000"/>
              </a:lnSpc>
              <a:spcBef>
                <a:spcPts val="1200"/>
              </a:spcBef>
              <a:spcAft>
                <a:spcPts val="0"/>
              </a:spcAft>
              <a:buClr>
                <a:schemeClr val="dk2"/>
              </a:buClr>
              <a:buSzPts val="1000"/>
            </a:pPr>
            <a:r>
              <a:rPr lang="fr-FR" b="1" dirty="0">
                <a:solidFill>
                  <a:srgbClr val="444746"/>
                </a:solidFill>
              </a:rPr>
              <a:t>2. Faux</a:t>
            </a:r>
            <a:r>
              <a:rPr lang="fr-FR" dirty="0">
                <a:solidFill>
                  <a:srgbClr val="444746"/>
                </a:solidFill>
              </a:rPr>
              <a:t>. Les vaccins ne contiennent jamais l'agent pathogène entier. Soit l'agent pathogène a été tué au préalable, soit seul un petit fragment de l'agent pathogène est inclus dans le vaccin.</a:t>
            </a:r>
            <a:endParaRPr lang="fr-FR" dirty="0">
              <a:solidFill>
                <a:schemeClr val="dk2"/>
              </a:solidFill>
            </a:endParaRPr>
          </a:p>
          <a:p>
            <a:pPr marL="165100" lvl="0" algn="just" rtl="0">
              <a:lnSpc>
                <a:spcPct val="115000"/>
              </a:lnSpc>
              <a:spcBef>
                <a:spcPts val="1200"/>
              </a:spcBef>
              <a:spcAft>
                <a:spcPts val="0"/>
              </a:spcAft>
              <a:buClr>
                <a:schemeClr val="dk2"/>
              </a:buClr>
              <a:buSzPts val="1000"/>
            </a:pPr>
            <a:r>
              <a:rPr lang="fr-FR" b="1" dirty="0">
                <a:solidFill>
                  <a:schemeClr val="dk2"/>
                </a:solidFill>
              </a:rPr>
              <a:t>3. </a:t>
            </a:r>
            <a:r>
              <a:rPr lang="fr-FR" b="1" dirty="0">
                <a:solidFill>
                  <a:srgbClr val="444746"/>
                </a:solidFill>
              </a:rPr>
              <a:t>Faux</a:t>
            </a:r>
            <a:r>
              <a:rPr lang="fr-FR" dirty="0">
                <a:solidFill>
                  <a:srgbClr val="444746"/>
                </a:solidFill>
              </a:rPr>
              <a:t>. L'eau est le principal ingrédient des vaccins. Des conservateurs et des stabilisateurs sont ajoutés à certains vaccins si nécessaire, mais ils ne représentent qu'une très petite quantité du vaccin total.</a:t>
            </a:r>
            <a:endParaRPr lang="fr-FR" dirty="0">
              <a:solidFill>
                <a:schemeClr val="dk2"/>
              </a:solidFill>
            </a:endParaRPr>
          </a:p>
          <a:p>
            <a:pPr marL="165100" lvl="0" algn="just" rtl="0">
              <a:lnSpc>
                <a:spcPct val="115000"/>
              </a:lnSpc>
              <a:spcBef>
                <a:spcPts val="1200"/>
              </a:spcBef>
              <a:spcAft>
                <a:spcPts val="0"/>
              </a:spcAft>
              <a:buClr>
                <a:schemeClr val="dk2"/>
              </a:buClr>
              <a:buSzPts val="1000"/>
            </a:pPr>
            <a:r>
              <a:rPr lang="fr-FR" b="1" dirty="0">
                <a:solidFill>
                  <a:srgbClr val="444746"/>
                </a:solidFill>
              </a:rPr>
              <a:t>4. Faux</a:t>
            </a:r>
            <a:r>
              <a:rPr lang="fr-FR" dirty="0">
                <a:solidFill>
                  <a:srgbClr val="444746"/>
                </a:solidFill>
              </a:rPr>
              <a:t>. Pour de nombreuses maladies, tout le monde a besoin de doses de rappel pour s'assurer qu'ils peuvent maintenir les globules blancs mémoires et rester immunisés contre la maladie. Nous en apprendrons plus à ce sujet dans la prochaine section de la formation.</a:t>
            </a:r>
            <a:endParaRPr lang="fr-FR" dirty="0">
              <a:solidFill>
                <a:schemeClr val="dk2"/>
              </a:solidFill>
            </a:endParaRPr>
          </a:p>
          <a:p>
            <a:pPr marL="165100" lvl="0" algn="just" rtl="0">
              <a:lnSpc>
                <a:spcPct val="115000"/>
              </a:lnSpc>
              <a:spcBef>
                <a:spcPts val="1200"/>
              </a:spcBef>
              <a:spcAft>
                <a:spcPts val="0"/>
              </a:spcAft>
              <a:buClr>
                <a:schemeClr val="dk2"/>
              </a:buClr>
              <a:buSzPts val="1000"/>
            </a:pPr>
            <a:r>
              <a:rPr lang="fr-FR" b="1" dirty="0">
                <a:solidFill>
                  <a:schemeClr val="dk2"/>
                </a:solidFill>
              </a:rPr>
              <a:t>5. </a:t>
            </a:r>
            <a:r>
              <a:rPr lang="fr-FR" b="1" dirty="0">
                <a:solidFill>
                  <a:srgbClr val="444746"/>
                </a:solidFill>
              </a:rPr>
              <a:t>Vrai </a:t>
            </a:r>
            <a:r>
              <a:rPr lang="fr-FR" dirty="0">
                <a:solidFill>
                  <a:srgbClr val="444746"/>
                </a:solidFill>
              </a:rPr>
              <a:t>! Comme vous ne développez pas une maladie grave lorsque vous êtes vacciné, vous avez beaucoup moins de chances de pouvoir transmettre la maladie à d'autres personnes si vous avez été infecté ou vous avez été en contact avec l'agent pathogène.</a:t>
            </a:r>
            <a:endParaRPr lang="fr-FR" dirty="0">
              <a:solidFill>
                <a:schemeClr val="dk2"/>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110"/>
        <p:cNvGrpSpPr/>
        <p:nvPr/>
      </p:nvGrpSpPr>
      <p:grpSpPr>
        <a:xfrm>
          <a:off x="0" y="0"/>
          <a:ext cx="0" cy="0"/>
          <a:chOff x="0" y="0"/>
          <a:chExt cx="0" cy="0"/>
        </a:xfrm>
      </p:grpSpPr>
      <p:sp>
        <p:nvSpPr>
          <p:cNvPr id="1111" name="Google Shape;1111;p1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t>Article 4. </a:t>
            </a:r>
            <a:r>
              <a:rPr lang="fr-FR" b="1" dirty="0"/>
              <a:t>Comment la sécurité et l'efficacité des vaccins sont-elles évaluées et contrôlées </a:t>
            </a:r>
            <a:r>
              <a:rPr lang="en" b="1" dirty="0"/>
              <a:t>?</a:t>
            </a:r>
            <a:endParaRPr b="1" dirty="0"/>
          </a:p>
          <a:p>
            <a:pPr marL="0" lvl="0" indent="0" algn="l" rtl="0">
              <a:spcBef>
                <a:spcPts val="0"/>
              </a:spcBef>
              <a:spcAft>
                <a:spcPts val="0"/>
              </a:spcAft>
              <a:buNone/>
            </a:pPr>
            <a:endParaRPr dirty="0"/>
          </a:p>
        </p:txBody>
      </p:sp>
      <p:sp>
        <p:nvSpPr>
          <p:cNvPr id="1112" name="Google Shape;1112;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2 minutes</a:t>
            </a:r>
            <a:endParaRPr b="1" dirty="0">
              <a:solidFill>
                <a:srgbClr val="8E7CC3"/>
              </a:solidFill>
            </a:endParaRPr>
          </a:p>
        </p:txBody>
      </p:sp>
      <p:sp>
        <p:nvSpPr>
          <p:cNvPr id="1113" name="Google Shape;1113;p126"/>
          <p:cNvSpPr txBox="1"/>
          <p:nvPr/>
        </p:nvSpPr>
        <p:spPr>
          <a:xfrm>
            <a:off x="346350" y="1714500"/>
            <a:ext cx="8451300" cy="1477297"/>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dirty="0">
                <a:solidFill>
                  <a:schemeClr val="dk1"/>
                </a:solidFill>
              </a:rPr>
              <a:t>Un vaccin expérimental (appelé « vaccin candidat ») doit passer par de nombreuses étapes avant d'être approuvé et utilisé chez l'homme. Chaque vaccin subit ces tests, également appelés essais, avant d'être autorisé. Les résultats de ces essais sont publiés à l'intention de tous et sont toujours évalués par des scientifiques et aussi par des experts indépendants, afin de garantir l'absence de parti pris dans le processus de prise de décision. Une fois qu'un vaccin a été autorisé, il fait l'objet d'une surveillance continue afin de s'assurer qu'il est toujours sûr et efficace pour prévenir les maladies. </a:t>
            </a:r>
            <a:endParaRPr lang="fr-F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117"/>
        <p:cNvGrpSpPr/>
        <p:nvPr/>
      </p:nvGrpSpPr>
      <p:grpSpPr>
        <a:xfrm>
          <a:off x="0" y="0"/>
          <a:ext cx="0" cy="0"/>
          <a:chOff x="0" y="0"/>
          <a:chExt cx="0" cy="0"/>
        </a:xfrm>
      </p:grpSpPr>
      <p:sp>
        <p:nvSpPr>
          <p:cNvPr id="1118" name="Google Shape;1118;p127"/>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9" name="Google Shape;1119;p1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t>Article 4. </a:t>
            </a:r>
            <a:r>
              <a:rPr lang="fr-FR" b="1" dirty="0"/>
              <a:t>Comment la sécurité et l'efficacité des vaccins sont-elles évaluées et contrôlées </a:t>
            </a:r>
            <a:r>
              <a:rPr lang="en" b="1" dirty="0"/>
              <a:t>?</a:t>
            </a:r>
            <a:endParaRPr dirty="0"/>
          </a:p>
        </p:txBody>
      </p:sp>
      <p:sp>
        <p:nvSpPr>
          <p:cNvPr id="1120" name="Google Shape;1120;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1121" name="Google Shape;1121;p127"/>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2" name="Google Shape;1122;p127"/>
          <p:cNvSpPr txBox="1"/>
          <p:nvPr/>
        </p:nvSpPr>
        <p:spPr>
          <a:xfrm>
            <a:off x="150381" y="1754976"/>
            <a:ext cx="19479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300" b="1" dirty="0">
                <a:latin typeface="Source Sans Pro"/>
                <a:ea typeface="Source Sans Pro"/>
                <a:cs typeface="Source Sans Pro"/>
                <a:sym typeface="Source Sans Pro"/>
              </a:rPr>
              <a:t>Etape 1:</a:t>
            </a:r>
            <a:r>
              <a:rPr lang="fr-FR" b="1" dirty="0">
                <a:latin typeface="Source Sans Pro"/>
                <a:ea typeface="Source Sans Pro"/>
                <a:cs typeface="Source Sans Pro"/>
                <a:sym typeface="Source Sans Pro"/>
              </a:rPr>
              <a:t> </a:t>
            </a:r>
            <a:r>
              <a:rPr lang="fr-FR" sz="1200" i="1" dirty="0">
                <a:latin typeface="Source Sans Pro"/>
                <a:ea typeface="Source Sans Pro"/>
                <a:cs typeface="Source Sans Pro"/>
                <a:sym typeface="Source Sans Pro"/>
              </a:rPr>
              <a:t>Études à petite échelle</a:t>
            </a:r>
          </a:p>
        </p:txBody>
      </p:sp>
      <p:pic>
        <p:nvPicPr>
          <p:cNvPr id="1123" name="Google Shape;1123;p127"/>
          <p:cNvPicPr preferRelativeResize="0"/>
          <p:nvPr/>
        </p:nvPicPr>
        <p:blipFill>
          <a:blip r:embed="rId3">
            <a:alphaModFix/>
          </a:blip>
          <a:stretch>
            <a:fillRect/>
          </a:stretch>
        </p:blipFill>
        <p:spPr>
          <a:xfrm>
            <a:off x="1556306" y="2286547"/>
            <a:ext cx="373174" cy="389304"/>
          </a:xfrm>
          <a:prstGeom prst="rect">
            <a:avLst/>
          </a:prstGeom>
          <a:noFill/>
          <a:ln>
            <a:noFill/>
          </a:ln>
        </p:spPr>
      </p:pic>
      <p:sp>
        <p:nvSpPr>
          <p:cNvPr id="1124" name="Google Shape;1124;p127"/>
          <p:cNvSpPr txBox="1"/>
          <p:nvPr/>
        </p:nvSpPr>
        <p:spPr>
          <a:xfrm>
            <a:off x="202950" y="2759925"/>
            <a:ext cx="2171100" cy="87713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900" i="1" dirty="0">
                <a:latin typeface="Source Sans Pro"/>
                <a:ea typeface="Source Sans Pro"/>
                <a:cs typeface="Source Sans Pro"/>
                <a:sym typeface="Source Sans Pro"/>
              </a:rPr>
              <a:t>Ces études se déroulent en laboratoire où les chercheurs tentent de trouver de nouveaux vaccins candidats prometteurs. Ces études n’utilisent pas de cellules, d'animaux ou d'êtres humains</a:t>
            </a:r>
            <a:r>
              <a:rPr lang="en" sz="900" i="1" dirty="0">
                <a:latin typeface="Source Sans Pro"/>
                <a:ea typeface="Source Sans Pro"/>
                <a:cs typeface="Source Sans Pro"/>
                <a:sym typeface="Source Sans Pro"/>
              </a:rPr>
              <a:t>.</a:t>
            </a:r>
            <a:endParaRPr sz="900" i="1" dirty="0">
              <a:latin typeface="Source Sans Pro"/>
              <a:ea typeface="Source Sans Pro"/>
              <a:cs typeface="Source Sans Pro"/>
              <a:sym typeface="Source Sans Pro"/>
            </a:endParaRPr>
          </a:p>
        </p:txBody>
      </p:sp>
      <p:pic>
        <p:nvPicPr>
          <p:cNvPr id="1125" name="Google Shape;1125;p127"/>
          <p:cNvPicPr preferRelativeResize="0"/>
          <p:nvPr/>
        </p:nvPicPr>
        <p:blipFill>
          <a:blip r:embed="rId4">
            <a:alphaModFix/>
          </a:blip>
          <a:stretch>
            <a:fillRect/>
          </a:stretch>
        </p:blipFill>
        <p:spPr>
          <a:xfrm>
            <a:off x="484084" y="2270643"/>
            <a:ext cx="403665" cy="421114"/>
          </a:xfrm>
          <a:prstGeom prst="rect">
            <a:avLst/>
          </a:prstGeom>
          <a:noFill/>
          <a:ln>
            <a:noFill/>
          </a:ln>
        </p:spPr>
      </p:pic>
      <p:sp>
        <p:nvSpPr>
          <p:cNvPr id="1126" name="Google Shape;1126;p127"/>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7" name="Google Shape;1127;p127"/>
          <p:cNvSpPr txBox="1"/>
          <p:nvPr/>
        </p:nvSpPr>
        <p:spPr>
          <a:xfrm>
            <a:off x="3011999" y="1754975"/>
            <a:ext cx="24252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300" b="1" dirty="0">
                <a:latin typeface="Source Sans Pro"/>
                <a:ea typeface="Source Sans Pro"/>
                <a:cs typeface="Source Sans Pro"/>
                <a:sym typeface="Source Sans Pro"/>
              </a:rPr>
              <a:t>Etape 2:</a:t>
            </a:r>
            <a:r>
              <a:rPr lang="fr-FR" b="1" dirty="0">
                <a:latin typeface="Source Sans Pro"/>
                <a:ea typeface="Source Sans Pro"/>
                <a:cs typeface="Source Sans Pro"/>
                <a:sym typeface="Source Sans Pro"/>
              </a:rPr>
              <a:t> </a:t>
            </a:r>
            <a:r>
              <a:rPr lang="fr-FR" sz="1200" i="1" dirty="0">
                <a:latin typeface="Source Sans Pro"/>
                <a:ea typeface="Source Sans Pro"/>
                <a:cs typeface="Source Sans Pro"/>
                <a:sym typeface="Source Sans Pro"/>
              </a:rPr>
              <a:t>Essais non cliniques in vitro</a:t>
            </a:r>
          </a:p>
        </p:txBody>
      </p:sp>
      <p:pic>
        <p:nvPicPr>
          <p:cNvPr id="1128" name="Google Shape;1128;p127"/>
          <p:cNvPicPr preferRelativeResize="0"/>
          <p:nvPr/>
        </p:nvPicPr>
        <p:blipFill>
          <a:blip r:embed="rId5">
            <a:alphaModFix/>
          </a:blip>
          <a:stretch>
            <a:fillRect/>
          </a:stretch>
        </p:blipFill>
        <p:spPr>
          <a:xfrm>
            <a:off x="4164791" y="2304349"/>
            <a:ext cx="403665" cy="421114"/>
          </a:xfrm>
          <a:prstGeom prst="rect">
            <a:avLst/>
          </a:prstGeom>
          <a:noFill/>
          <a:ln>
            <a:noFill/>
          </a:ln>
        </p:spPr>
      </p:pic>
      <p:pic>
        <p:nvPicPr>
          <p:cNvPr id="1129" name="Google Shape;1129;p127"/>
          <p:cNvPicPr preferRelativeResize="0"/>
          <p:nvPr/>
        </p:nvPicPr>
        <p:blipFill>
          <a:blip r:embed="rId6">
            <a:alphaModFix/>
          </a:blip>
          <a:stretch>
            <a:fillRect/>
          </a:stretch>
        </p:blipFill>
        <p:spPr>
          <a:xfrm>
            <a:off x="7095049" y="2305262"/>
            <a:ext cx="373174" cy="389304"/>
          </a:xfrm>
          <a:prstGeom prst="rect">
            <a:avLst/>
          </a:prstGeom>
          <a:noFill/>
          <a:ln>
            <a:noFill/>
          </a:ln>
        </p:spPr>
      </p:pic>
      <p:sp>
        <p:nvSpPr>
          <p:cNvPr id="1130" name="Google Shape;1130;p127"/>
          <p:cNvSpPr txBox="1"/>
          <p:nvPr/>
        </p:nvSpPr>
        <p:spPr>
          <a:xfrm>
            <a:off x="3201447" y="2841746"/>
            <a:ext cx="1883700" cy="600134"/>
          </a:xfrm>
          <a:prstGeom prst="rect">
            <a:avLst/>
          </a:prstGeom>
          <a:noFill/>
          <a:ln>
            <a:noFill/>
          </a:ln>
        </p:spPr>
        <p:txBody>
          <a:bodyPr spcFirstLastPara="1" wrap="square" lIns="91425" tIns="91425" rIns="91425" bIns="91425" anchor="t" anchorCtr="0">
            <a:spAutoFit/>
          </a:bodyPr>
          <a:lstStyle/>
          <a:p>
            <a:pPr lvl="0" algn="just"/>
            <a:r>
              <a:rPr lang="fr-FR" sz="900" i="1" dirty="0">
                <a:latin typeface="Source Sans Pro"/>
                <a:ea typeface="Source Sans Pro"/>
                <a:cs typeface="Source Sans Pro"/>
                <a:sym typeface="Source Sans Pro"/>
              </a:rPr>
              <a:t>Si le vaccin candidat passe les premières essais, il est testé sur des cellules cultivées en laboratoire.</a:t>
            </a:r>
            <a:endParaRPr sz="900" i="1" dirty="0">
              <a:latin typeface="Source Sans Pro"/>
              <a:ea typeface="Source Sans Pro"/>
              <a:cs typeface="Source Sans Pro"/>
              <a:sym typeface="Source Sans Pro"/>
            </a:endParaRPr>
          </a:p>
        </p:txBody>
      </p:sp>
      <p:sp>
        <p:nvSpPr>
          <p:cNvPr id="1131" name="Google Shape;1131;p127"/>
          <p:cNvSpPr txBox="1"/>
          <p:nvPr/>
        </p:nvSpPr>
        <p:spPr>
          <a:xfrm>
            <a:off x="5945506" y="1754976"/>
            <a:ext cx="22329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300" b="1" dirty="0">
                <a:latin typeface="Source Sans Pro"/>
                <a:ea typeface="Source Sans Pro"/>
                <a:cs typeface="Source Sans Pro"/>
                <a:sym typeface="Source Sans Pro"/>
              </a:rPr>
              <a:t>Etape 3:</a:t>
            </a:r>
            <a:r>
              <a:rPr lang="fr-FR" b="1" dirty="0">
                <a:latin typeface="Source Sans Pro"/>
                <a:ea typeface="Source Sans Pro"/>
                <a:cs typeface="Source Sans Pro"/>
                <a:sym typeface="Source Sans Pro"/>
              </a:rPr>
              <a:t> </a:t>
            </a:r>
            <a:r>
              <a:rPr lang="fr-FR" sz="1200" i="1" dirty="0">
                <a:latin typeface="Source Sans Pro"/>
                <a:ea typeface="Source Sans Pro"/>
                <a:cs typeface="Source Sans Pro"/>
                <a:sym typeface="Source Sans Pro"/>
              </a:rPr>
              <a:t>Essais non cliniques in vivo</a:t>
            </a:r>
          </a:p>
        </p:txBody>
      </p:sp>
      <p:sp>
        <p:nvSpPr>
          <p:cNvPr id="1132" name="Google Shape;1132;p127"/>
          <p:cNvSpPr txBox="1"/>
          <p:nvPr/>
        </p:nvSpPr>
        <p:spPr>
          <a:xfrm>
            <a:off x="6165168" y="2855547"/>
            <a:ext cx="1883700" cy="73863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900" i="1" dirty="0">
                <a:latin typeface="Source Sans Pro"/>
                <a:ea typeface="Source Sans Pro"/>
                <a:cs typeface="Source Sans Pro"/>
                <a:sym typeface="Source Sans Pro"/>
              </a:rPr>
              <a:t>S'il est sûr et efficace dans ces cellules, le vaccin candidat est testé sur des animaux de laboratoire, par exemple des souris ou des lapins.</a:t>
            </a:r>
          </a:p>
        </p:txBody>
      </p:sp>
      <p:sp>
        <p:nvSpPr>
          <p:cNvPr id="1133" name="Google Shape;1133;p127"/>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4" name="Google Shape;1134;p127"/>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5" name="Google Shape;1135;p127"/>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6" name="Google Shape;1136;p127"/>
          <p:cNvSpPr txBox="1"/>
          <p:nvPr/>
        </p:nvSpPr>
        <p:spPr>
          <a:xfrm>
            <a:off x="3208084" y="3935917"/>
            <a:ext cx="2214000" cy="923299"/>
          </a:xfrm>
          <a:prstGeom prst="rect">
            <a:avLst/>
          </a:prstGeom>
          <a:noFill/>
          <a:ln>
            <a:noFill/>
          </a:ln>
        </p:spPr>
        <p:txBody>
          <a:bodyPr spcFirstLastPara="1" wrap="square" lIns="91425" tIns="91425" rIns="91425" bIns="91425" anchor="t" anchorCtr="0">
            <a:spAutoFit/>
          </a:bodyPr>
          <a:lstStyle/>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Activité prometteuse : </a:t>
            </a:r>
            <a:r>
              <a:rPr lang="fr-FR" sz="800" dirty="0">
                <a:solidFill>
                  <a:schemeClr val="dk1"/>
                </a:solidFill>
                <a:latin typeface="Source Sans Pro"/>
                <a:ea typeface="Source Sans Pro"/>
                <a:cs typeface="Source Sans Pro"/>
                <a:sym typeface="Source Sans Pro"/>
              </a:rPr>
              <a:t>Le vaccin candidat déclenche-t-il la réponse immunitaire souhaitée ?</a:t>
            </a: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vaccin candidat est-il sûr pour les cellules humaines ?</a:t>
            </a:r>
          </a:p>
          <a:p>
            <a:pPr marL="0" lvl="0" indent="0" algn="l" rtl="0">
              <a:spcBef>
                <a:spcPts val="0"/>
              </a:spcBef>
              <a:spcAft>
                <a:spcPts val="0"/>
              </a:spcAft>
              <a:buNone/>
            </a:pPr>
            <a:endParaRPr sz="800" dirty="0">
              <a:solidFill>
                <a:srgbClr val="FF0000"/>
              </a:solidFill>
              <a:latin typeface="Source Sans Pro"/>
              <a:ea typeface="Source Sans Pro"/>
              <a:cs typeface="Source Sans Pro"/>
              <a:sym typeface="Source Sans Pro"/>
            </a:endParaRPr>
          </a:p>
        </p:txBody>
      </p:sp>
      <p:sp>
        <p:nvSpPr>
          <p:cNvPr id="1137" name="Google Shape;1137;p127"/>
          <p:cNvSpPr txBox="1"/>
          <p:nvPr/>
        </p:nvSpPr>
        <p:spPr>
          <a:xfrm>
            <a:off x="5954050" y="3874275"/>
            <a:ext cx="2821240" cy="1292631"/>
          </a:xfrm>
          <a:prstGeom prst="rect">
            <a:avLst/>
          </a:prstGeom>
          <a:noFill/>
          <a:ln>
            <a:noFill/>
          </a:ln>
        </p:spPr>
        <p:txBody>
          <a:bodyPr spcFirstLastPara="1" wrap="square" lIns="91425" tIns="91425" rIns="91425" bIns="91425" anchor="t" anchorCtr="0">
            <a:spAutoFit/>
          </a:bodyPr>
          <a:lstStyle/>
          <a:p>
            <a:pPr marL="457200" indent="-279400">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Activité prometteuse : </a:t>
            </a:r>
            <a:r>
              <a:rPr lang="fr-FR" sz="800" dirty="0">
                <a:solidFill>
                  <a:schemeClr val="dk1"/>
                </a:solidFill>
                <a:latin typeface="Source Sans Pro"/>
                <a:ea typeface="Source Sans Pro"/>
                <a:cs typeface="Source Sans Pro"/>
                <a:sym typeface="Source Sans Pro"/>
              </a:rPr>
              <a:t>Le vaccin candidat déclenche-t-il la réponse immunitaire souhaitée ? Le vaccin protège-t-il contre la maladie chez les animaux ? </a:t>
            </a: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vaccin candidat est-il sûr ? Entraîne-t-il des effets secondaires ? Quelle est leur gravité ?</a:t>
            </a: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Détermination de la dose : </a:t>
            </a:r>
            <a:r>
              <a:rPr lang="fr-FR" sz="800" dirty="0">
                <a:solidFill>
                  <a:schemeClr val="dk1"/>
                </a:solidFill>
                <a:latin typeface="Source Sans Pro"/>
                <a:ea typeface="Source Sans Pro"/>
                <a:cs typeface="Source Sans Pro"/>
                <a:sym typeface="Source Sans Pro"/>
              </a:rPr>
              <a:t>Quel est la dose de l'ingrédient actif la plus appropriée pour développer l'immunité tout en restant sûre ?</a:t>
            </a:r>
          </a:p>
        </p:txBody>
      </p:sp>
      <p:sp>
        <p:nvSpPr>
          <p:cNvPr id="1138" name="Google Shape;1138;p127"/>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000" b="1" dirty="0">
                <a:latin typeface="Source Sans Pro"/>
                <a:ea typeface="Source Sans Pro"/>
                <a:cs typeface="Source Sans Pro"/>
                <a:sym typeface="Source Sans Pro"/>
              </a:rPr>
              <a:t>Qu'est-ce qu’on évalue ?</a:t>
            </a:r>
          </a:p>
        </p:txBody>
      </p:sp>
      <p:sp>
        <p:nvSpPr>
          <p:cNvPr id="1139" name="Google Shape;1139;p127"/>
          <p:cNvSpPr txBox="1"/>
          <p:nvPr/>
        </p:nvSpPr>
        <p:spPr>
          <a:xfrm>
            <a:off x="48650" y="3874725"/>
            <a:ext cx="2744700" cy="1292631"/>
          </a:xfrm>
          <a:prstGeom prst="rect">
            <a:avLst/>
          </a:prstGeom>
          <a:noFill/>
          <a:ln>
            <a:noFill/>
          </a:ln>
        </p:spPr>
        <p:txBody>
          <a:bodyPr spcFirstLastPara="1" wrap="square" lIns="91425" tIns="91425" rIns="91425" bIns="91425" anchor="t" anchorCtr="0">
            <a:spAutoFit/>
          </a:bodyPr>
          <a:lstStyle/>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Activité prometteuse </a:t>
            </a:r>
            <a:r>
              <a:rPr lang="fr-FR" sz="800" dirty="0">
                <a:solidFill>
                  <a:schemeClr val="dk1"/>
                </a:solidFill>
                <a:latin typeface="Source Sans Pro"/>
                <a:ea typeface="Source Sans Pro"/>
                <a:cs typeface="Source Sans Pro"/>
                <a:sym typeface="Source Sans Pro"/>
              </a:rPr>
              <a:t>: Le vaccin candidat a-t-il le potentiel de protéger contre la maladie ? </a:t>
            </a: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Potentiel de scalabilité : </a:t>
            </a:r>
            <a:r>
              <a:rPr lang="fr-FR" sz="800" dirty="0">
                <a:solidFill>
                  <a:schemeClr val="dk1"/>
                </a:solidFill>
                <a:latin typeface="Source Sans Pro"/>
                <a:ea typeface="Source Sans Pro"/>
                <a:cs typeface="Source Sans Pro"/>
                <a:sym typeface="Source Sans Pro"/>
              </a:rPr>
              <a:t>Le vaccin candidat peut-il être produit en grande quantité et à un rythme soutenu ?</a:t>
            </a: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mécanisme d'action est-il sûr ?</a:t>
            </a: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Stockage : </a:t>
            </a:r>
            <a:r>
              <a:rPr lang="fr-FR" sz="800" dirty="0">
                <a:solidFill>
                  <a:schemeClr val="dk1"/>
                </a:solidFill>
                <a:latin typeface="Source Sans Pro"/>
                <a:ea typeface="Source Sans Pro"/>
                <a:cs typeface="Source Sans Pro"/>
                <a:sym typeface="Source Sans Pro"/>
              </a:rPr>
              <a:t>Quelles sont les conditions de stockage du vaccin ?</a:t>
            </a:r>
          </a:p>
          <a:p>
            <a:pPr marL="0" lvl="0" indent="0" algn="l" rtl="0">
              <a:spcBef>
                <a:spcPts val="0"/>
              </a:spcBef>
              <a:spcAft>
                <a:spcPts val="0"/>
              </a:spcAft>
              <a:buNone/>
            </a:pPr>
            <a:endParaRPr sz="800" b="1" dirty="0">
              <a:latin typeface="Source Sans Pro"/>
              <a:ea typeface="Source Sans Pro"/>
              <a:cs typeface="Source Sans Pro"/>
              <a:sym typeface="Source Sans Pro"/>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143"/>
        <p:cNvGrpSpPr/>
        <p:nvPr/>
      </p:nvGrpSpPr>
      <p:grpSpPr>
        <a:xfrm>
          <a:off x="0" y="0"/>
          <a:ext cx="0" cy="0"/>
          <a:chOff x="0" y="0"/>
          <a:chExt cx="0" cy="0"/>
        </a:xfrm>
      </p:grpSpPr>
      <p:sp>
        <p:nvSpPr>
          <p:cNvPr id="1144" name="Google Shape;1144;p128"/>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5" name="Google Shape;1145;p128"/>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6" name="Google Shape;1146;p128"/>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7" name="Google Shape;1147;p1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4.</a:t>
            </a:r>
            <a:r>
              <a:rPr lang="fr-FR" b="1" dirty="0"/>
              <a:t> Comment la sécurité et l'efficacité des vaccins sont-elles évaluées et contrôlées </a:t>
            </a:r>
            <a:r>
              <a:rPr lang="en" b="1" dirty="0"/>
              <a:t>?</a:t>
            </a:r>
            <a:endParaRPr dirty="0"/>
          </a:p>
        </p:txBody>
      </p:sp>
      <p:sp>
        <p:nvSpPr>
          <p:cNvPr id="1148" name="Google Shape;1148;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1149" name="Google Shape;1149;p128"/>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0" name="Google Shape;1150;p128"/>
          <p:cNvSpPr txBox="1"/>
          <p:nvPr/>
        </p:nvSpPr>
        <p:spPr>
          <a:xfrm>
            <a:off x="180215" y="1831338"/>
            <a:ext cx="206111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dirty="0">
                <a:latin typeface="Source Sans Pro"/>
                <a:ea typeface="Source Sans Pro"/>
                <a:cs typeface="Source Sans Pro"/>
                <a:sym typeface="Source Sans Pro"/>
              </a:rPr>
              <a:t>Etape 4:</a:t>
            </a:r>
            <a:r>
              <a:rPr lang="en" b="1" dirty="0">
                <a:latin typeface="Source Sans Pro"/>
                <a:ea typeface="Source Sans Pro"/>
                <a:cs typeface="Source Sans Pro"/>
                <a:sym typeface="Source Sans Pro"/>
              </a:rPr>
              <a:t> </a:t>
            </a:r>
            <a:r>
              <a:rPr lang="fr-FR" sz="1200" i="1" dirty="0">
                <a:latin typeface="Source Sans Pro"/>
                <a:ea typeface="Source Sans Pro"/>
                <a:cs typeface="Source Sans Pro"/>
                <a:sym typeface="Source Sans Pro"/>
              </a:rPr>
              <a:t>Essais cliniques de phase I</a:t>
            </a:r>
            <a:endParaRPr sz="1200" i="1" dirty="0">
              <a:latin typeface="Source Sans Pro"/>
              <a:ea typeface="Source Sans Pro"/>
              <a:cs typeface="Source Sans Pro"/>
              <a:sym typeface="Source Sans Pro"/>
            </a:endParaRPr>
          </a:p>
        </p:txBody>
      </p:sp>
      <p:sp>
        <p:nvSpPr>
          <p:cNvPr id="1151" name="Google Shape;1151;p128"/>
          <p:cNvSpPr txBox="1"/>
          <p:nvPr/>
        </p:nvSpPr>
        <p:spPr>
          <a:xfrm>
            <a:off x="267816" y="2824971"/>
            <a:ext cx="2039525" cy="87713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900" i="1" dirty="0">
                <a:latin typeface="Source Sans Pro"/>
                <a:ea typeface="Source Sans Pro"/>
                <a:cs typeface="Source Sans Pro"/>
                <a:sym typeface="Source Sans Pro"/>
              </a:rPr>
              <a:t>Ces études, qui portent généralement sur moins d'une centaine de personnes </a:t>
            </a:r>
            <a:r>
              <a:rPr lang="fr-FR" sz="900" i="1" dirty="0">
                <a:solidFill>
                  <a:srgbClr val="FF0000"/>
                </a:solidFill>
                <a:latin typeface="Source Sans Pro"/>
                <a:ea typeface="Source Sans Pro"/>
                <a:cs typeface="Source Sans Pro"/>
                <a:sym typeface="Source Sans Pro"/>
              </a:rPr>
              <a:t>volontaires</a:t>
            </a:r>
            <a:r>
              <a:rPr lang="fr-FR" sz="900" i="1" dirty="0">
                <a:latin typeface="Source Sans Pro"/>
                <a:ea typeface="Source Sans Pro"/>
                <a:cs typeface="Source Sans Pro"/>
                <a:sym typeface="Source Sans Pro"/>
              </a:rPr>
              <a:t>, permettent d'évaluer une gamme de doses sûres et d'identifier les effets secondaires possibles.</a:t>
            </a:r>
            <a:endParaRPr sz="900" i="1" dirty="0">
              <a:latin typeface="Source Sans Pro"/>
              <a:ea typeface="Source Sans Pro"/>
              <a:cs typeface="Source Sans Pro"/>
              <a:sym typeface="Source Sans Pro"/>
            </a:endParaRPr>
          </a:p>
        </p:txBody>
      </p:sp>
      <p:sp>
        <p:nvSpPr>
          <p:cNvPr id="1152" name="Google Shape;1152;p128"/>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3" name="Google Shape;1153;p128"/>
          <p:cNvSpPr txBox="1"/>
          <p:nvPr/>
        </p:nvSpPr>
        <p:spPr>
          <a:xfrm>
            <a:off x="3100436" y="1831338"/>
            <a:ext cx="22788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dirty="0">
                <a:latin typeface="Source Sans Pro"/>
                <a:ea typeface="Source Sans Pro"/>
                <a:cs typeface="Source Sans Pro"/>
                <a:sym typeface="Source Sans Pro"/>
              </a:rPr>
              <a:t>Etape 5:</a:t>
            </a:r>
            <a:r>
              <a:rPr lang="en" b="1" dirty="0">
                <a:latin typeface="Source Sans Pro"/>
                <a:ea typeface="Source Sans Pro"/>
                <a:cs typeface="Source Sans Pro"/>
                <a:sym typeface="Source Sans Pro"/>
              </a:rPr>
              <a:t> </a:t>
            </a:r>
            <a:r>
              <a:rPr lang="fr-FR" sz="1200" i="1" dirty="0">
                <a:latin typeface="Source Sans Pro"/>
                <a:ea typeface="Source Sans Pro"/>
                <a:cs typeface="Source Sans Pro"/>
                <a:sym typeface="Source Sans Pro"/>
              </a:rPr>
              <a:t>Essais cliniques de phase II</a:t>
            </a:r>
            <a:endParaRPr sz="1200" i="1" dirty="0">
              <a:latin typeface="Source Sans Pro"/>
              <a:ea typeface="Source Sans Pro"/>
              <a:cs typeface="Source Sans Pro"/>
              <a:sym typeface="Source Sans Pro"/>
            </a:endParaRPr>
          </a:p>
        </p:txBody>
      </p:sp>
      <p:sp>
        <p:nvSpPr>
          <p:cNvPr id="1154" name="Google Shape;1154;p128"/>
          <p:cNvSpPr txBox="1"/>
          <p:nvPr/>
        </p:nvSpPr>
        <p:spPr>
          <a:xfrm>
            <a:off x="3228331" y="2907399"/>
            <a:ext cx="1900200" cy="73863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900" i="1" dirty="0">
                <a:latin typeface="Source Sans Pro"/>
                <a:ea typeface="Source Sans Pro"/>
                <a:cs typeface="Source Sans Pro"/>
                <a:sym typeface="Source Sans Pro"/>
              </a:rPr>
              <a:t>Ces études impliquent des centaines de volontaires et évaluent des vaccins qui se sont avérés sûrs pendant la phase I.</a:t>
            </a:r>
            <a:endParaRPr sz="900" i="1" dirty="0">
              <a:latin typeface="Source Sans Pro"/>
              <a:ea typeface="Source Sans Pro"/>
              <a:cs typeface="Source Sans Pro"/>
              <a:sym typeface="Source Sans Pro"/>
            </a:endParaRPr>
          </a:p>
        </p:txBody>
      </p:sp>
      <p:sp>
        <p:nvSpPr>
          <p:cNvPr id="1155" name="Google Shape;1155;p128"/>
          <p:cNvSpPr txBox="1"/>
          <p:nvPr/>
        </p:nvSpPr>
        <p:spPr>
          <a:xfrm>
            <a:off x="6093995" y="1831338"/>
            <a:ext cx="22788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dirty="0">
                <a:latin typeface="Source Sans Pro"/>
                <a:ea typeface="Source Sans Pro"/>
                <a:cs typeface="Source Sans Pro"/>
                <a:sym typeface="Source Sans Pro"/>
              </a:rPr>
              <a:t>Etape 6: </a:t>
            </a:r>
            <a:r>
              <a:rPr lang="fr-FR" sz="1200" i="1" dirty="0">
                <a:latin typeface="Source Sans Pro"/>
                <a:ea typeface="Source Sans Pro"/>
                <a:cs typeface="Source Sans Pro"/>
                <a:sym typeface="Source Sans Pro"/>
              </a:rPr>
              <a:t>Essais cliniques de phase I</a:t>
            </a:r>
            <a:r>
              <a:rPr lang="en" sz="1300" i="1" dirty="0">
                <a:latin typeface="Source Sans Pro"/>
                <a:ea typeface="Source Sans Pro"/>
                <a:cs typeface="Source Sans Pro"/>
                <a:sym typeface="Source Sans Pro"/>
              </a:rPr>
              <a:t>II</a:t>
            </a:r>
            <a:endParaRPr sz="1200" i="1" dirty="0">
              <a:latin typeface="Source Sans Pro"/>
              <a:ea typeface="Source Sans Pro"/>
              <a:cs typeface="Source Sans Pro"/>
              <a:sym typeface="Source Sans Pro"/>
            </a:endParaRPr>
          </a:p>
        </p:txBody>
      </p:sp>
      <p:sp>
        <p:nvSpPr>
          <p:cNvPr id="1156" name="Google Shape;1156;p128"/>
          <p:cNvSpPr txBox="1"/>
          <p:nvPr/>
        </p:nvSpPr>
        <p:spPr>
          <a:xfrm>
            <a:off x="6322819" y="2935516"/>
            <a:ext cx="1900200" cy="73863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fr-FR" sz="900" i="1" dirty="0">
                <a:solidFill>
                  <a:schemeClr val="dk1"/>
                </a:solidFill>
                <a:latin typeface="Source Sans Pro"/>
                <a:ea typeface="Source Sans Pro"/>
                <a:cs typeface="Source Sans Pro"/>
                <a:sym typeface="Source Sans Pro"/>
              </a:rPr>
              <a:t>Ces études impliquent des milliers de volontaires et évaluent les vaccins qui se sont avérés sûrs lors de la phase II.</a:t>
            </a:r>
            <a:endParaRPr sz="900" i="1" dirty="0">
              <a:latin typeface="Source Sans Pro"/>
              <a:ea typeface="Source Sans Pro"/>
              <a:cs typeface="Source Sans Pro"/>
              <a:sym typeface="Source Sans Pro"/>
            </a:endParaRPr>
          </a:p>
        </p:txBody>
      </p:sp>
      <p:sp>
        <p:nvSpPr>
          <p:cNvPr id="1157" name="Google Shape;1157;p128"/>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8" name="Google Shape;1158;p128"/>
          <p:cNvSpPr txBox="1"/>
          <p:nvPr/>
        </p:nvSpPr>
        <p:spPr>
          <a:xfrm>
            <a:off x="180225" y="4010900"/>
            <a:ext cx="2607000" cy="1292631"/>
          </a:xfrm>
          <a:prstGeom prst="rect">
            <a:avLst/>
          </a:prstGeom>
          <a:noFill/>
          <a:ln>
            <a:noFill/>
          </a:ln>
        </p:spPr>
        <p:txBody>
          <a:bodyPr spcFirstLastPara="1" wrap="square" lIns="91425" tIns="91425" rIns="91425" bIns="91425" anchor="t" anchorCtr="0">
            <a:spAutoFit/>
          </a:bodyPr>
          <a:lstStyle/>
          <a:p>
            <a:pPr marL="457200" lvl="0" indent="-279400" algn="l" rtl="0">
              <a:spcBef>
                <a:spcPts val="0"/>
              </a:spcBef>
              <a:spcAft>
                <a:spcPts val="0"/>
              </a:spcAft>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vaccin candidat est-il sûr ? Entraîne-t-il des effets secondaires ? Quelle est la gravité de ces effets</a:t>
            </a:r>
            <a:r>
              <a:rPr lang="fr-FR" sz="800" b="1" dirty="0">
                <a:solidFill>
                  <a:schemeClr val="dk1"/>
                </a:solidFill>
                <a:latin typeface="Source Sans Pro"/>
                <a:ea typeface="Source Sans Pro"/>
                <a:cs typeface="Source Sans Pro"/>
                <a:sym typeface="Source Sans Pro"/>
              </a:rPr>
              <a:t> </a:t>
            </a:r>
            <a:r>
              <a:rPr lang="fr-FR" sz="800" dirty="0">
                <a:solidFill>
                  <a:schemeClr val="dk1"/>
                </a:solidFill>
                <a:latin typeface="Source Sans Pro"/>
                <a:ea typeface="Source Sans Pro"/>
                <a:cs typeface="Source Sans Pro"/>
                <a:sym typeface="Source Sans Pro"/>
              </a:rPr>
              <a:t>?</a:t>
            </a:r>
            <a:endParaRPr lang="fr-FR" sz="800" dirty="0">
              <a:latin typeface="Source Sans Pro"/>
              <a:ea typeface="Source Sans Pro"/>
              <a:cs typeface="Source Sans Pro"/>
              <a:sym typeface="Source Sans Pro"/>
            </a:endParaRPr>
          </a:p>
          <a:p>
            <a:pPr marL="457200" lvl="0" indent="-279400" algn="l" rtl="0">
              <a:spcBef>
                <a:spcPts val="0"/>
              </a:spcBef>
              <a:spcAft>
                <a:spcPts val="0"/>
              </a:spcAft>
              <a:buSzPts val="800"/>
              <a:buFont typeface="Source Sans Pro"/>
              <a:buChar char="➔"/>
            </a:pPr>
            <a:r>
              <a:rPr lang="fr-FR" sz="800" b="1" dirty="0">
                <a:latin typeface="Source Sans Pro"/>
                <a:ea typeface="Source Sans Pro"/>
                <a:cs typeface="Source Sans Pro"/>
                <a:sym typeface="Source Sans Pro"/>
              </a:rPr>
              <a:t>Calendrier : </a:t>
            </a:r>
            <a:r>
              <a:rPr lang="fr-FR" sz="800" dirty="0">
                <a:latin typeface="Source Sans Pro"/>
                <a:ea typeface="Source Sans Pro"/>
                <a:cs typeface="Source Sans Pro"/>
                <a:sym typeface="Source Sans Pro"/>
              </a:rPr>
              <a:t>Combien de doses de vaccin doivent être administrées et à quel âge ?</a:t>
            </a:r>
          </a:p>
          <a:p>
            <a:pPr marL="457200" indent="-279400">
              <a:buSzPts val="800"/>
              <a:buFont typeface="Source Sans Pro"/>
              <a:buChar char="➔"/>
            </a:pPr>
            <a:r>
              <a:rPr lang="fr-FR" sz="800" b="1" dirty="0">
                <a:solidFill>
                  <a:schemeClr val="dk1"/>
                </a:solidFill>
                <a:latin typeface="Source Sans Pro"/>
                <a:ea typeface="Source Sans Pro"/>
                <a:cs typeface="Source Sans Pro"/>
                <a:sym typeface="Source Sans Pro"/>
              </a:rPr>
              <a:t>Détermination de la dose : </a:t>
            </a:r>
            <a:r>
              <a:rPr lang="fr-FR" sz="800" dirty="0">
                <a:solidFill>
                  <a:schemeClr val="dk1"/>
                </a:solidFill>
                <a:latin typeface="Source Sans Pro"/>
                <a:ea typeface="Source Sans Pro"/>
                <a:cs typeface="Source Sans Pro"/>
                <a:sym typeface="Source Sans Pro"/>
              </a:rPr>
              <a:t>Quel est la dose de l'ingrédient actif la plus appropriée pour développer l'immunité tout en restant sûre ?</a:t>
            </a:r>
          </a:p>
          <a:p>
            <a:pPr marL="457200" lvl="0" indent="-279400" algn="l" rtl="0">
              <a:spcBef>
                <a:spcPts val="0"/>
              </a:spcBef>
              <a:spcAft>
                <a:spcPts val="0"/>
              </a:spcAft>
              <a:buSzPts val="800"/>
              <a:buFont typeface="Source Sans Pro"/>
              <a:buChar char="➔"/>
            </a:pPr>
            <a:endParaRPr sz="800" dirty="0">
              <a:latin typeface="Source Sans Pro"/>
              <a:ea typeface="Source Sans Pro"/>
              <a:cs typeface="Source Sans Pro"/>
              <a:sym typeface="Source Sans Pro"/>
            </a:endParaRPr>
          </a:p>
        </p:txBody>
      </p:sp>
      <p:sp>
        <p:nvSpPr>
          <p:cNvPr id="1159" name="Google Shape;1159;p128"/>
          <p:cNvSpPr txBox="1"/>
          <p:nvPr/>
        </p:nvSpPr>
        <p:spPr>
          <a:xfrm>
            <a:off x="3207472" y="3971850"/>
            <a:ext cx="2543063" cy="1292631"/>
          </a:xfrm>
          <a:prstGeom prst="rect">
            <a:avLst/>
          </a:prstGeom>
          <a:noFill/>
          <a:ln>
            <a:noFill/>
          </a:ln>
        </p:spPr>
        <p:txBody>
          <a:bodyPr spcFirstLastPara="1" wrap="square" lIns="91425" tIns="91425" rIns="91425" bIns="91425" anchor="t" anchorCtr="0">
            <a:spAutoFit/>
          </a:bodyPr>
          <a:lstStyle/>
          <a:p>
            <a:pPr marL="457200" indent="-279400">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vaccin candidat est-il sûr ? Entraîne-t-il des effets secondaires ? Quelle est la gravité de ces effets</a:t>
            </a:r>
            <a:r>
              <a:rPr lang="fr-FR" sz="800" b="1" dirty="0">
                <a:solidFill>
                  <a:schemeClr val="dk1"/>
                </a:solidFill>
                <a:latin typeface="Source Sans Pro"/>
                <a:ea typeface="Source Sans Pro"/>
                <a:cs typeface="Source Sans Pro"/>
                <a:sym typeface="Source Sans Pro"/>
              </a:rPr>
              <a:t> </a:t>
            </a:r>
            <a:r>
              <a:rPr lang="fr-FR" sz="800" dirty="0">
                <a:solidFill>
                  <a:schemeClr val="dk1"/>
                </a:solidFill>
                <a:latin typeface="Source Sans Pro"/>
                <a:ea typeface="Source Sans Pro"/>
                <a:cs typeface="Source Sans Pro"/>
                <a:sym typeface="Source Sans Pro"/>
              </a:rPr>
              <a:t>?</a:t>
            </a:r>
          </a:p>
          <a:p>
            <a:pPr marL="457200" indent="-279400">
              <a:buClr>
                <a:schemeClr val="dk1"/>
              </a:buClr>
              <a:buSzPts val="800"/>
              <a:buFont typeface="Source Sans Pro"/>
              <a:buChar char="➔"/>
            </a:pPr>
            <a:r>
              <a:rPr lang="fr-FR" sz="800" b="1" dirty="0">
                <a:latin typeface="Source Sans Pro"/>
                <a:ea typeface="Source Sans Pro"/>
                <a:cs typeface="Source Sans Pro"/>
                <a:sym typeface="Source Sans Pro"/>
              </a:rPr>
              <a:t>Calendrier : </a:t>
            </a:r>
            <a:r>
              <a:rPr lang="fr-FR" sz="800" dirty="0">
                <a:latin typeface="Source Sans Pro"/>
                <a:ea typeface="Source Sans Pro"/>
                <a:cs typeface="Source Sans Pro"/>
                <a:sym typeface="Source Sans Pro"/>
              </a:rPr>
              <a:t>Combien de doses de vaccin doivent être administrées et à quel âge ?</a:t>
            </a:r>
            <a:endParaRPr lang="fr-FR" sz="800" dirty="0">
              <a:solidFill>
                <a:schemeClr val="dk1"/>
              </a:solidFill>
              <a:latin typeface="Source Sans Pro"/>
              <a:ea typeface="Source Sans Pro"/>
              <a:cs typeface="Source Sans Pro"/>
              <a:sym typeface="Source Sans Pro"/>
            </a:endParaRPr>
          </a:p>
          <a:p>
            <a:pPr marL="457200" indent="-279400">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Détermination de la dose : </a:t>
            </a:r>
            <a:r>
              <a:rPr lang="fr-FR" sz="800" dirty="0">
                <a:solidFill>
                  <a:schemeClr val="dk1"/>
                </a:solidFill>
                <a:latin typeface="Source Sans Pro"/>
                <a:ea typeface="Source Sans Pro"/>
                <a:cs typeface="Source Sans Pro"/>
                <a:sym typeface="Source Sans Pro"/>
              </a:rPr>
              <a:t>Quel est la dose de l'ingrédient actif la plus appropriée pour développer l'immunité tout en restant sûre ?</a:t>
            </a:r>
          </a:p>
          <a:p>
            <a:pPr marL="457200" lvl="0" indent="-279400" algn="l" rtl="0">
              <a:spcBef>
                <a:spcPts val="0"/>
              </a:spcBef>
              <a:spcAft>
                <a:spcPts val="0"/>
              </a:spcAft>
              <a:buClr>
                <a:schemeClr val="dk1"/>
              </a:buClr>
              <a:buSzPts val="800"/>
              <a:buFont typeface="Source Sans Pro"/>
              <a:buChar char="➔"/>
            </a:pPr>
            <a:endParaRPr sz="800" b="1" dirty="0">
              <a:solidFill>
                <a:schemeClr val="dk1"/>
              </a:solidFill>
              <a:latin typeface="Source Sans Pro"/>
              <a:ea typeface="Source Sans Pro"/>
              <a:cs typeface="Source Sans Pro"/>
              <a:sym typeface="Source Sans Pro"/>
            </a:endParaRPr>
          </a:p>
        </p:txBody>
      </p:sp>
      <p:sp>
        <p:nvSpPr>
          <p:cNvPr id="1160" name="Google Shape;1160;p128"/>
          <p:cNvSpPr txBox="1"/>
          <p:nvPr/>
        </p:nvSpPr>
        <p:spPr>
          <a:xfrm>
            <a:off x="6226176" y="3990300"/>
            <a:ext cx="2422200" cy="1046410"/>
          </a:xfrm>
          <a:prstGeom prst="rect">
            <a:avLst/>
          </a:prstGeom>
          <a:noFill/>
          <a:ln>
            <a:noFill/>
          </a:ln>
        </p:spPr>
        <p:txBody>
          <a:bodyPr spcFirstLastPara="1" wrap="square" lIns="91425" tIns="91425" rIns="91425" bIns="91425" anchor="t" anchorCtr="0">
            <a:spAutoFit/>
          </a:bodyPr>
          <a:lstStyle/>
          <a:p>
            <a:pPr marL="457200" indent="-279400">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vaccin candidat est-il sûr ? Entraîne-t-il des effets secondaires ? Quelle est la gravité de ces effets</a:t>
            </a:r>
            <a:r>
              <a:rPr lang="fr-FR" sz="800" b="1" dirty="0">
                <a:solidFill>
                  <a:schemeClr val="dk1"/>
                </a:solidFill>
                <a:latin typeface="Source Sans Pro"/>
                <a:ea typeface="Source Sans Pro"/>
                <a:cs typeface="Source Sans Pro"/>
                <a:sym typeface="Source Sans Pro"/>
              </a:rPr>
              <a:t> </a:t>
            </a:r>
            <a:r>
              <a:rPr lang="fr-FR" sz="800" dirty="0">
                <a:solidFill>
                  <a:schemeClr val="dk1"/>
                </a:solidFill>
                <a:latin typeface="Source Sans Pro"/>
                <a:ea typeface="Source Sans Pro"/>
                <a:cs typeface="Source Sans Pro"/>
                <a:sym typeface="Source Sans Pro"/>
              </a:rPr>
              <a:t>?</a:t>
            </a:r>
            <a:endParaRPr lang="fr-FR" sz="800" b="1" dirty="0">
              <a:latin typeface="Source Sans Pro"/>
              <a:ea typeface="Source Sans Pro"/>
              <a:cs typeface="Source Sans Pro"/>
              <a:sym typeface="Source Sans Pro"/>
            </a:endParaRPr>
          </a:p>
          <a:p>
            <a:pPr marL="457200" lvl="0" indent="-279400" algn="l" rtl="0">
              <a:spcBef>
                <a:spcPts val="0"/>
              </a:spcBef>
              <a:spcAft>
                <a:spcPts val="0"/>
              </a:spcAft>
              <a:buSzPts val="800"/>
              <a:buFont typeface="Source Sans Pro"/>
              <a:buChar char="➔"/>
            </a:pPr>
            <a:r>
              <a:rPr lang="fr-FR" sz="800" b="1" dirty="0">
                <a:solidFill>
                  <a:schemeClr val="dk1"/>
                </a:solidFill>
                <a:latin typeface="Source Sans Pro"/>
                <a:ea typeface="Source Sans Pro"/>
                <a:cs typeface="Source Sans Pro"/>
                <a:sym typeface="Source Sans Pro"/>
              </a:rPr>
              <a:t>Efficacité : </a:t>
            </a:r>
            <a:r>
              <a:rPr lang="fr-FR" sz="800" dirty="0">
                <a:solidFill>
                  <a:schemeClr val="dk1"/>
                </a:solidFill>
                <a:latin typeface="Source Sans Pro"/>
                <a:ea typeface="Source Sans Pro"/>
                <a:cs typeface="Source Sans Pro"/>
                <a:sym typeface="Source Sans Pro"/>
              </a:rPr>
              <a:t>Dans quelle mesure le vaccin candidat protège-t-il contre la maladie ?</a:t>
            </a: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Homogénéité des lots : </a:t>
            </a:r>
            <a:r>
              <a:rPr lang="fr-FR" sz="800" dirty="0">
                <a:solidFill>
                  <a:schemeClr val="dk1"/>
                </a:solidFill>
                <a:latin typeface="Source Sans Pro"/>
                <a:ea typeface="Source Sans Pro"/>
                <a:cs typeface="Source Sans Pro"/>
                <a:sym typeface="Source Sans Pro"/>
              </a:rPr>
              <a:t>Chaque vaccin est-il produit de la même manière ?</a:t>
            </a:r>
          </a:p>
        </p:txBody>
      </p:sp>
      <p:pic>
        <p:nvPicPr>
          <p:cNvPr id="1161" name="Google Shape;1161;p128"/>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62" name="Google Shape;1162;p128"/>
          <p:cNvPicPr preferRelativeResize="0"/>
          <p:nvPr/>
        </p:nvPicPr>
        <p:blipFill>
          <a:blip r:embed="rId3">
            <a:alphaModFix/>
          </a:blip>
          <a:stretch>
            <a:fillRect/>
          </a:stretch>
        </p:blipFill>
        <p:spPr>
          <a:xfrm>
            <a:off x="6547388" y="2334398"/>
            <a:ext cx="482953" cy="482975"/>
          </a:xfrm>
          <a:prstGeom prst="rect">
            <a:avLst/>
          </a:prstGeom>
          <a:noFill/>
          <a:ln>
            <a:noFill/>
          </a:ln>
        </p:spPr>
      </p:pic>
      <p:pic>
        <p:nvPicPr>
          <p:cNvPr id="1163" name="Google Shape;1163;p128"/>
          <p:cNvPicPr preferRelativeResize="0"/>
          <p:nvPr/>
        </p:nvPicPr>
        <p:blipFill rotWithShape="1">
          <a:blip r:embed="rId4">
            <a:alphaModFix/>
          </a:blip>
          <a:srcRect r="63147"/>
          <a:stretch/>
        </p:blipFill>
        <p:spPr>
          <a:xfrm>
            <a:off x="1714875" y="2272813"/>
            <a:ext cx="177989" cy="482975"/>
          </a:xfrm>
          <a:prstGeom prst="rect">
            <a:avLst/>
          </a:prstGeom>
          <a:noFill/>
          <a:ln>
            <a:noFill/>
          </a:ln>
        </p:spPr>
      </p:pic>
      <p:pic>
        <p:nvPicPr>
          <p:cNvPr id="1164" name="Google Shape;1164;p128"/>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65" name="Google Shape;1165;p128"/>
          <p:cNvPicPr preferRelativeResize="0"/>
          <p:nvPr/>
        </p:nvPicPr>
        <p:blipFill>
          <a:blip r:embed="rId3">
            <a:alphaModFix/>
          </a:blip>
          <a:stretch>
            <a:fillRect/>
          </a:stretch>
        </p:blipFill>
        <p:spPr>
          <a:xfrm>
            <a:off x="1326475" y="2272810"/>
            <a:ext cx="482975" cy="482975"/>
          </a:xfrm>
          <a:prstGeom prst="rect">
            <a:avLst/>
          </a:prstGeom>
          <a:noFill/>
          <a:ln>
            <a:noFill/>
          </a:ln>
        </p:spPr>
      </p:pic>
      <p:pic>
        <p:nvPicPr>
          <p:cNvPr id="1166" name="Google Shape;1166;p128"/>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67" name="Google Shape;1167;p128"/>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68" name="Google Shape;1168;p128"/>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69" name="Google Shape;1169;p128"/>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70" name="Google Shape;1170;p128"/>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71" name="Google Shape;1171;p128"/>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72" name="Google Shape;1172;p128"/>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73" name="Google Shape;1173;p128"/>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74" name="Google Shape;1174;p128"/>
          <p:cNvPicPr preferRelativeResize="0"/>
          <p:nvPr/>
        </p:nvPicPr>
        <p:blipFill>
          <a:blip r:embed="rId3">
            <a:alphaModFix/>
          </a:blip>
          <a:stretch>
            <a:fillRect/>
          </a:stretch>
        </p:blipFill>
        <p:spPr>
          <a:xfrm>
            <a:off x="937525" y="2272823"/>
            <a:ext cx="482975" cy="482975"/>
          </a:xfrm>
          <a:prstGeom prst="rect">
            <a:avLst/>
          </a:prstGeom>
          <a:noFill/>
          <a:ln>
            <a:noFill/>
          </a:ln>
        </p:spPr>
      </p:pic>
      <p:sp>
        <p:nvSpPr>
          <p:cNvPr id="1175" name="Google Shape;1175;p128"/>
          <p:cNvSpPr txBox="1"/>
          <p:nvPr/>
        </p:nvSpPr>
        <p:spPr>
          <a:xfrm>
            <a:off x="149225" y="3674300"/>
            <a:ext cx="4226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b="1" dirty="0">
                <a:latin typeface="Source Sans Pro"/>
                <a:ea typeface="Source Sans Pro"/>
                <a:cs typeface="Source Sans Pro"/>
                <a:sym typeface="Source Sans Pro"/>
              </a:rPr>
              <a:t>Qu'est-ce </a:t>
            </a:r>
            <a:r>
              <a:rPr lang="fr-FR" sz="1000" b="1" dirty="0">
                <a:latin typeface="Source Sans Pro"/>
                <a:ea typeface="Source Sans Pro"/>
                <a:cs typeface="Source Sans Pro"/>
                <a:sym typeface="Source Sans Pro"/>
              </a:rPr>
              <a:t>qu’on évalue</a:t>
            </a:r>
            <a:r>
              <a:rPr lang="en-US" sz="1000" b="1" dirty="0">
                <a:latin typeface="Source Sans Pro"/>
                <a:ea typeface="Source Sans Pro"/>
                <a:cs typeface="Source Sans Pro"/>
                <a:sym typeface="Source Sans Pro"/>
              </a:rPr>
              <a:t> ?</a:t>
            </a:r>
            <a:endParaRPr sz="1000" b="1" dirty="0">
              <a:latin typeface="Source Sans Pro"/>
              <a:ea typeface="Source Sans Pro"/>
              <a:cs typeface="Source Sans Pro"/>
              <a:sym typeface="Source Sans Pro"/>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179"/>
        <p:cNvGrpSpPr/>
        <p:nvPr/>
      </p:nvGrpSpPr>
      <p:grpSpPr>
        <a:xfrm>
          <a:off x="0" y="0"/>
          <a:ext cx="0" cy="0"/>
          <a:chOff x="0" y="0"/>
          <a:chExt cx="0" cy="0"/>
        </a:xfrm>
      </p:grpSpPr>
      <p:sp>
        <p:nvSpPr>
          <p:cNvPr id="1180" name="Google Shape;1180;p129"/>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1" name="Google Shape;1181;p1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4. </a:t>
            </a:r>
            <a:r>
              <a:rPr lang="fr-FR" b="1" dirty="0"/>
              <a:t>Comment la sécurité et l'efficacité des vaccins sont-elles évaluées et contrôlées </a:t>
            </a:r>
            <a:r>
              <a:rPr lang="en" b="1" dirty="0"/>
              <a:t>?</a:t>
            </a:r>
            <a:endParaRPr dirty="0"/>
          </a:p>
        </p:txBody>
      </p:sp>
      <p:sp>
        <p:nvSpPr>
          <p:cNvPr id="1182" name="Google Shape;1182;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1183" name="Google Shape;1183;p129"/>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4" name="Google Shape;1184;p129"/>
          <p:cNvSpPr txBox="1"/>
          <p:nvPr/>
        </p:nvSpPr>
        <p:spPr>
          <a:xfrm>
            <a:off x="191050" y="1826325"/>
            <a:ext cx="232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dirty="0">
                <a:latin typeface="Source Sans Pro"/>
                <a:ea typeface="Source Sans Pro"/>
                <a:cs typeface="Source Sans Pro"/>
                <a:sym typeface="Source Sans Pro"/>
              </a:rPr>
              <a:t>Etape 7 :</a:t>
            </a:r>
            <a:r>
              <a:rPr lang="en" b="1" dirty="0">
                <a:latin typeface="Source Sans Pro"/>
                <a:ea typeface="Source Sans Pro"/>
                <a:cs typeface="Source Sans Pro"/>
                <a:sym typeface="Source Sans Pro"/>
              </a:rPr>
              <a:t> </a:t>
            </a:r>
            <a:r>
              <a:rPr lang="en" sz="1200" i="1" dirty="0">
                <a:latin typeface="Source Sans Pro"/>
                <a:ea typeface="Source Sans Pro"/>
                <a:cs typeface="Source Sans Pro"/>
                <a:sym typeface="Source Sans Pro"/>
              </a:rPr>
              <a:t>Evaluation et decision </a:t>
            </a:r>
            <a:endParaRPr sz="1200" i="1" dirty="0">
              <a:latin typeface="Source Sans Pro"/>
              <a:ea typeface="Source Sans Pro"/>
              <a:cs typeface="Source Sans Pro"/>
              <a:sym typeface="Source Sans Pro"/>
            </a:endParaRPr>
          </a:p>
        </p:txBody>
      </p:sp>
      <p:sp>
        <p:nvSpPr>
          <p:cNvPr id="1185" name="Google Shape;1185;p129"/>
          <p:cNvSpPr txBox="1"/>
          <p:nvPr/>
        </p:nvSpPr>
        <p:spPr>
          <a:xfrm>
            <a:off x="278146" y="2861895"/>
            <a:ext cx="1887000" cy="87713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900" i="1" dirty="0">
                <a:latin typeface="Source Sans Pro"/>
                <a:ea typeface="Source Sans Pro"/>
                <a:cs typeface="Source Sans Pro"/>
                <a:sym typeface="Source Sans Pro"/>
              </a:rPr>
              <a:t>Des organismes de réglementation indépendants évaluent la sécurité et l'efficacité du vaccin en s’appuyant sur les résultats des essais et décident s'il doit être autorisé.</a:t>
            </a:r>
            <a:endParaRPr sz="900" i="1" dirty="0">
              <a:latin typeface="Source Sans Pro"/>
              <a:ea typeface="Source Sans Pro"/>
              <a:cs typeface="Source Sans Pro"/>
              <a:sym typeface="Source Sans Pro"/>
            </a:endParaRPr>
          </a:p>
        </p:txBody>
      </p:sp>
      <p:sp>
        <p:nvSpPr>
          <p:cNvPr id="1186" name="Google Shape;1186;p129"/>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7" name="Google Shape;1187;p129"/>
          <p:cNvSpPr txBox="1"/>
          <p:nvPr/>
        </p:nvSpPr>
        <p:spPr>
          <a:xfrm>
            <a:off x="3003763" y="1826325"/>
            <a:ext cx="25698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300" b="1" dirty="0">
                <a:latin typeface="Source Sans Pro"/>
                <a:ea typeface="Source Sans Pro"/>
                <a:cs typeface="Source Sans Pro"/>
                <a:sym typeface="Source Sans Pro"/>
              </a:rPr>
              <a:t>Etape 8 :</a:t>
            </a:r>
            <a:r>
              <a:rPr lang="fr-FR" b="1" dirty="0">
                <a:latin typeface="Source Sans Pro"/>
                <a:ea typeface="Source Sans Pro"/>
                <a:cs typeface="Source Sans Pro"/>
                <a:sym typeface="Source Sans Pro"/>
              </a:rPr>
              <a:t> </a:t>
            </a:r>
            <a:r>
              <a:rPr lang="fr-FR" sz="1200" i="1" dirty="0">
                <a:latin typeface="Source Sans Pro"/>
                <a:ea typeface="Source Sans Pro"/>
                <a:cs typeface="Source Sans Pro"/>
                <a:sym typeface="Source Sans Pro"/>
              </a:rPr>
              <a:t>Fabrication </a:t>
            </a:r>
            <a:r>
              <a:rPr lang="fr-FR" sz="1200" i="1" dirty="0">
                <a:latin typeface="Times New Roman" panose="02020603050405020304" pitchFamily="18" charset="0"/>
                <a:ea typeface="Source Sans Pro"/>
                <a:cs typeface="Times New Roman" panose="02020603050405020304" pitchFamily="18" charset="0"/>
                <a:sym typeface="Source Sans Pro"/>
              </a:rPr>
              <a:t>à</a:t>
            </a:r>
            <a:r>
              <a:rPr lang="fr-FR" sz="1200" i="1" dirty="0">
                <a:latin typeface="Source Sans Pro"/>
                <a:ea typeface="Source Sans Pro"/>
                <a:cs typeface="Source Sans Pro"/>
                <a:sym typeface="Source Sans Pro"/>
              </a:rPr>
              <a:t> l’échelle industrielle</a:t>
            </a:r>
          </a:p>
        </p:txBody>
      </p:sp>
      <p:sp>
        <p:nvSpPr>
          <p:cNvPr id="1188" name="Google Shape;1188;p129"/>
          <p:cNvSpPr txBox="1"/>
          <p:nvPr/>
        </p:nvSpPr>
        <p:spPr>
          <a:xfrm>
            <a:off x="3246856" y="2951932"/>
            <a:ext cx="1887000" cy="600134"/>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900" i="1" dirty="0">
                <a:latin typeface="Source Sans Pro"/>
                <a:ea typeface="Source Sans Pro"/>
                <a:cs typeface="Source Sans Pro"/>
                <a:sym typeface="Source Sans Pro"/>
              </a:rPr>
              <a:t>La production est augmentée pour produire des doses de vaccin à un niveau industriel.</a:t>
            </a:r>
            <a:endParaRPr sz="900" i="1" dirty="0">
              <a:latin typeface="Source Sans Pro"/>
              <a:ea typeface="Source Sans Pro"/>
              <a:cs typeface="Source Sans Pro"/>
              <a:sym typeface="Source Sans Pro"/>
            </a:endParaRPr>
          </a:p>
        </p:txBody>
      </p:sp>
      <p:sp>
        <p:nvSpPr>
          <p:cNvPr id="1189" name="Google Shape;1189;p129"/>
          <p:cNvSpPr txBox="1"/>
          <p:nvPr/>
        </p:nvSpPr>
        <p:spPr>
          <a:xfrm>
            <a:off x="6063975" y="1826325"/>
            <a:ext cx="2409306"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300" b="1" dirty="0">
                <a:latin typeface="Source Sans Pro"/>
                <a:ea typeface="Source Sans Pro"/>
                <a:cs typeface="Source Sans Pro"/>
                <a:sym typeface="Source Sans Pro"/>
              </a:rPr>
              <a:t>Etape 9 : </a:t>
            </a:r>
            <a:r>
              <a:rPr lang="fr-FR" sz="1300" i="1" dirty="0">
                <a:latin typeface="Source Sans Pro"/>
                <a:ea typeface="Source Sans Pro"/>
                <a:cs typeface="Source Sans Pro"/>
                <a:sym typeface="Source Sans Pro"/>
              </a:rPr>
              <a:t>Surveillance continue</a:t>
            </a:r>
            <a:endParaRPr lang="fr-FR" sz="1200" i="1" dirty="0">
              <a:latin typeface="Source Sans Pro"/>
              <a:ea typeface="Source Sans Pro"/>
              <a:cs typeface="Source Sans Pro"/>
              <a:sym typeface="Source Sans Pro"/>
            </a:endParaRPr>
          </a:p>
        </p:txBody>
      </p:sp>
      <p:sp>
        <p:nvSpPr>
          <p:cNvPr id="1190" name="Google Shape;1190;p129"/>
          <p:cNvSpPr txBox="1"/>
          <p:nvPr/>
        </p:nvSpPr>
        <p:spPr>
          <a:xfrm>
            <a:off x="6215540" y="2863426"/>
            <a:ext cx="1887000" cy="87713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900" i="1" dirty="0">
                <a:latin typeface="Source Sans Pro"/>
                <a:ea typeface="Source Sans Pro"/>
                <a:cs typeface="Source Sans Pro"/>
                <a:sym typeface="Source Sans Pro"/>
              </a:rPr>
              <a:t>Pendant toute leur durée de vie, les vaccins font l'objet d'un suivi régulier et d'essais pour s'assurer que leur profil de sécurité reste acceptable.</a:t>
            </a:r>
            <a:endParaRPr sz="900" i="1" dirty="0">
              <a:latin typeface="Source Sans Pro"/>
              <a:ea typeface="Source Sans Pro"/>
              <a:cs typeface="Source Sans Pro"/>
              <a:sym typeface="Source Sans Pro"/>
            </a:endParaRPr>
          </a:p>
        </p:txBody>
      </p:sp>
      <p:pic>
        <p:nvPicPr>
          <p:cNvPr id="1191" name="Google Shape;1191;p129"/>
          <p:cNvPicPr preferRelativeResize="0"/>
          <p:nvPr/>
        </p:nvPicPr>
        <p:blipFill>
          <a:blip r:embed="rId3">
            <a:alphaModFix/>
          </a:blip>
          <a:stretch>
            <a:fillRect/>
          </a:stretch>
        </p:blipFill>
        <p:spPr>
          <a:xfrm>
            <a:off x="572625" y="2351423"/>
            <a:ext cx="400200" cy="400200"/>
          </a:xfrm>
          <a:prstGeom prst="rect">
            <a:avLst/>
          </a:prstGeom>
          <a:noFill/>
          <a:ln>
            <a:noFill/>
          </a:ln>
        </p:spPr>
      </p:pic>
      <p:pic>
        <p:nvPicPr>
          <p:cNvPr id="1192" name="Google Shape;1192;p129"/>
          <p:cNvPicPr preferRelativeResize="0"/>
          <p:nvPr/>
        </p:nvPicPr>
        <p:blipFill>
          <a:blip r:embed="rId4">
            <a:alphaModFix/>
          </a:blip>
          <a:stretch>
            <a:fillRect/>
          </a:stretch>
        </p:blipFill>
        <p:spPr>
          <a:xfrm>
            <a:off x="1224725" y="2351425"/>
            <a:ext cx="400200" cy="400200"/>
          </a:xfrm>
          <a:prstGeom prst="rect">
            <a:avLst/>
          </a:prstGeom>
          <a:noFill/>
          <a:ln>
            <a:noFill/>
          </a:ln>
        </p:spPr>
      </p:pic>
      <p:pic>
        <p:nvPicPr>
          <p:cNvPr id="1193" name="Google Shape;1193;p129"/>
          <p:cNvPicPr preferRelativeResize="0"/>
          <p:nvPr/>
        </p:nvPicPr>
        <p:blipFill>
          <a:blip r:embed="rId5">
            <a:alphaModFix/>
          </a:blip>
          <a:stretch>
            <a:fillRect/>
          </a:stretch>
        </p:blipFill>
        <p:spPr>
          <a:xfrm>
            <a:off x="4190350" y="2420650"/>
            <a:ext cx="400200" cy="400200"/>
          </a:xfrm>
          <a:prstGeom prst="rect">
            <a:avLst/>
          </a:prstGeom>
          <a:noFill/>
          <a:ln>
            <a:noFill/>
          </a:ln>
        </p:spPr>
      </p:pic>
      <p:pic>
        <p:nvPicPr>
          <p:cNvPr id="1194" name="Google Shape;1194;p129"/>
          <p:cNvPicPr preferRelativeResize="0"/>
          <p:nvPr/>
        </p:nvPicPr>
        <p:blipFill>
          <a:blip r:embed="rId5">
            <a:alphaModFix/>
          </a:blip>
          <a:stretch>
            <a:fillRect/>
          </a:stretch>
        </p:blipFill>
        <p:spPr>
          <a:xfrm>
            <a:off x="3790150" y="2420650"/>
            <a:ext cx="400200" cy="400200"/>
          </a:xfrm>
          <a:prstGeom prst="rect">
            <a:avLst/>
          </a:prstGeom>
          <a:noFill/>
          <a:ln>
            <a:noFill/>
          </a:ln>
        </p:spPr>
      </p:pic>
      <p:pic>
        <p:nvPicPr>
          <p:cNvPr id="1195" name="Google Shape;1195;p129"/>
          <p:cNvPicPr preferRelativeResize="0"/>
          <p:nvPr/>
        </p:nvPicPr>
        <p:blipFill>
          <a:blip r:embed="rId6">
            <a:alphaModFix/>
          </a:blip>
          <a:stretch>
            <a:fillRect/>
          </a:stretch>
        </p:blipFill>
        <p:spPr>
          <a:xfrm>
            <a:off x="6802400" y="2395450"/>
            <a:ext cx="400200" cy="400200"/>
          </a:xfrm>
          <a:prstGeom prst="rect">
            <a:avLst/>
          </a:prstGeom>
          <a:noFill/>
          <a:ln>
            <a:noFill/>
          </a:ln>
        </p:spPr>
      </p:pic>
      <p:pic>
        <p:nvPicPr>
          <p:cNvPr id="1196" name="Google Shape;1196;p129"/>
          <p:cNvPicPr preferRelativeResize="0"/>
          <p:nvPr/>
        </p:nvPicPr>
        <p:blipFill>
          <a:blip r:embed="rId7">
            <a:alphaModFix/>
          </a:blip>
          <a:stretch>
            <a:fillRect/>
          </a:stretch>
        </p:blipFill>
        <p:spPr>
          <a:xfrm>
            <a:off x="7346898" y="2395448"/>
            <a:ext cx="400200" cy="400200"/>
          </a:xfrm>
          <a:prstGeom prst="rect">
            <a:avLst/>
          </a:prstGeom>
          <a:noFill/>
          <a:ln>
            <a:noFill/>
          </a:ln>
        </p:spPr>
      </p:pic>
      <p:sp>
        <p:nvSpPr>
          <p:cNvPr id="1197" name="Google Shape;1197;p129"/>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8" name="Google Shape;1198;p129"/>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9" name="Google Shape;1199;p129"/>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0" name="Google Shape;1200;p129"/>
          <p:cNvSpPr txBox="1"/>
          <p:nvPr/>
        </p:nvSpPr>
        <p:spPr>
          <a:xfrm>
            <a:off x="3403191" y="3962782"/>
            <a:ext cx="2214000" cy="1046410"/>
          </a:xfrm>
          <a:prstGeom prst="rect">
            <a:avLst/>
          </a:prstGeom>
          <a:noFill/>
          <a:ln>
            <a:noFill/>
          </a:ln>
        </p:spPr>
        <p:txBody>
          <a:bodyPr spcFirstLastPara="1" wrap="square" lIns="91425" tIns="91425" rIns="91425" bIns="91425" anchor="t" anchorCtr="0">
            <a:spAutoFit/>
          </a:bodyPr>
          <a:lstStyle/>
          <a:p>
            <a:pPr marL="457200" indent="-279400">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vaccin candidat est-il sûr ? Entraîne-t-il des effets secondaires ? Quelle est la gravité de ces effets</a:t>
            </a:r>
            <a:r>
              <a:rPr lang="fr-FR" sz="800" b="1" dirty="0">
                <a:solidFill>
                  <a:schemeClr val="dk1"/>
                </a:solidFill>
                <a:latin typeface="Source Sans Pro"/>
                <a:ea typeface="Source Sans Pro"/>
                <a:cs typeface="Source Sans Pro"/>
                <a:sym typeface="Source Sans Pro"/>
              </a:rPr>
              <a:t> </a:t>
            </a:r>
            <a:r>
              <a:rPr lang="fr-FR" sz="800" dirty="0">
                <a:solidFill>
                  <a:schemeClr val="dk1"/>
                </a:solidFill>
                <a:latin typeface="Source Sans Pro"/>
                <a:ea typeface="Source Sans Pro"/>
                <a:cs typeface="Source Sans Pro"/>
                <a:sym typeface="Source Sans Pro"/>
              </a:rPr>
              <a:t>?</a:t>
            </a:r>
            <a:endParaRPr sz="800" dirty="0">
              <a:latin typeface="Source Sans Pro"/>
              <a:ea typeface="Source Sans Pro"/>
              <a:cs typeface="Source Sans Pro"/>
              <a:sym typeface="Source Sans Pro"/>
            </a:endParaRPr>
          </a:p>
          <a:p>
            <a:pPr marL="457200" indent="-279400">
              <a:buSzPts val="800"/>
              <a:buFont typeface="Source Sans Pro"/>
              <a:buChar char="➔"/>
            </a:pPr>
            <a:r>
              <a:rPr lang="fr-FR" sz="800" b="1" dirty="0">
                <a:solidFill>
                  <a:schemeClr val="dk1"/>
                </a:solidFill>
                <a:latin typeface="Source Sans Pro"/>
                <a:ea typeface="Source Sans Pro"/>
                <a:cs typeface="Source Sans Pro"/>
                <a:sym typeface="Source Sans Pro"/>
              </a:rPr>
              <a:t>Homogénéité des lots : </a:t>
            </a:r>
            <a:r>
              <a:rPr lang="fr-FR" sz="800" dirty="0">
                <a:solidFill>
                  <a:schemeClr val="dk1"/>
                </a:solidFill>
                <a:latin typeface="Source Sans Pro"/>
                <a:ea typeface="Source Sans Pro"/>
                <a:cs typeface="Source Sans Pro"/>
                <a:sym typeface="Source Sans Pro"/>
              </a:rPr>
              <a:t>Tous les vaccins que nous produisons sont-ils identiques ?</a:t>
            </a:r>
          </a:p>
        </p:txBody>
      </p:sp>
      <p:sp>
        <p:nvSpPr>
          <p:cNvPr id="1201" name="Google Shape;1201;p129"/>
          <p:cNvSpPr txBox="1"/>
          <p:nvPr/>
        </p:nvSpPr>
        <p:spPr>
          <a:xfrm>
            <a:off x="6147550" y="3962775"/>
            <a:ext cx="2422200" cy="1169521"/>
          </a:xfrm>
          <a:prstGeom prst="rect">
            <a:avLst/>
          </a:prstGeom>
          <a:noFill/>
          <a:ln>
            <a:noFill/>
          </a:ln>
        </p:spPr>
        <p:txBody>
          <a:bodyPr spcFirstLastPara="1" wrap="square" lIns="91425" tIns="91425" rIns="91425" bIns="91425" anchor="t" anchorCtr="0">
            <a:spAutoFit/>
          </a:bodyPr>
          <a:lstStyle/>
          <a:p>
            <a:pPr marL="457200" indent="-279400">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vaccin est-il sûr ? Entraîne-t-il des effets secondaires ? Quelle est la gravité de ces effets</a:t>
            </a:r>
            <a:r>
              <a:rPr lang="fr-FR" sz="800" b="1" dirty="0">
                <a:solidFill>
                  <a:schemeClr val="dk1"/>
                </a:solidFill>
                <a:latin typeface="Source Sans Pro"/>
                <a:ea typeface="Source Sans Pro"/>
                <a:cs typeface="Source Sans Pro"/>
                <a:sym typeface="Source Sans Pro"/>
              </a:rPr>
              <a:t> </a:t>
            </a:r>
            <a:r>
              <a:rPr lang="fr-FR" sz="800" dirty="0">
                <a:solidFill>
                  <a:schemeClr val="dk1"/>
                </a:solidFill>
                <a:latin typeface="Source Sans Pro"/>
                <a:ea typeface="Source Sans Pro"/>
                <a:cs typeface="Source Sans Pro"/>
                <a:sym typeface="Source Sans Pro"/>
              </a:rPr>
              <a:t>?</a:t>
            </a:r>
            <a:endParaRPr sz="800" dirty="0">
              <a:solidFill>
                <a:schemeClr val="dk1"/>
              </a:solidFill>
              <a:latin typeface="Source Sans Pro"/>
              <a:ea typeface="Source Sans Pro"/>
              <a:cs typeface="Source Sans Pro"/>
              <a:sym typeface="Source Sans Pro"/>
            </a:endParaRPr>
          </a:p>
          <a:p>
            <a:pPr marL="457200" indent="-279400">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Homogénéité des lots : </a:t>
            </a:r>
            <a:r>
              <a:rPr lang="fr-FR" sz="800" dirty="0">
                <a:solidFill>
                  <a:schemeClr val="dk1"/>
                </a:solidFill>
                <a:latin typeface="Source Sans Pro"/>
                <a:ea typeface="Source Sans Pro"/>
                <a:cs typeface="Source Sans Pro"/>
                <a:sym typeface="Source Sans Pro"/>
              </a:rPr>
              <a:t>Tous les vaccins que nous produisons sont-ils identiques ?</a:t>
            </a:r>
            <a:endParaRPr sz="800" dirty="0">
              <a:solidFill>
                <a:schemeClr val="dk1"/>
              </a:solidFill>
              <a:latin typeface="Source Sans Pro"/>
              <a:ea typeface="Source Sans Pro"/>
              <a:cs typeface="Source Sans Pro"/>
              <a:sym typeface="Source Sans Pro"/>
            </a:endParaRP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Efficacité : </a:t>
            </a:r>
            <a:r>
              <a:rPr lang="fr-FR" sz="800" dirty="0">
                <a:solidFill>
                  <a:schemeClr val="dk1"/>
                </a:solidFill>
                <a:latin typeface="Source Sans Pro"/>
                <a:ea typeface="Source Sans Pro"/>
                <a:cs typeface="Source Sans Pro"/>
                <a:sym typeface="Source Sans Pro"/>
              </a:rPr>
              <a:t>Dans quelle mesure le vaccin protège-t-il contre la maladie et sa propagation ?</a:t>
            </a:r>
            <a:endParaRPr sz="800" dirty="0">
              <a:solidFill>
                <a:schemeClr val="dk1"/>
              </a:solidFill>
              <a:latin typeface="Source Sans Pro"/>
              <a:ea typeface="Source Sans Pro"/>
              <a:cs typeface="Source Sans Pro"/>
              <a:sym typeface="Source Sans Pro"/>
            </a:endParaRPr>
          </a:p>
        </p:txBody>
      </p:sp>
      <p:sp>
        <p:nvSpPr>
          <p:cNvPr id="1202" name="Google Shape;1202;p129"/>
          <p:cNvSpPr txBox="1"/>
          <p:nvPr/>
        </p:nvSpPr>
        <p:spPr>
          <a:xfrm>
            <a:off x="160275" y="3690825"/>
            <a:ext cx="4226100" cy="492412"/>
          </a:xfrm>
          <a:prstGeom prst="rect">
            <a:avLst/>
          </a:prstGeom>
          <a:noFill/>
          <a:ln>
            <a:noFill/>
          </a:ln>
        </p:spPr>
        <p:txBody>
          <a:bodyPr spcFirstLastPara="1" wrap="square" lIns="91425" tIns="91425" rIns="91425" bIns="91425" anchor="t" anchorCtr="0">
            <a:spAutoFit/>
          </a:bodyPr>
          <a:lstStyle/>
          <a:p>
            <a:r>
              <a:rPr lang="en-US" sz="1000" b="1" dirty="0">
                <a:latin typeface="Source Sans Pro"/>
                <a:ea typeface="Source Sans Pro"/>
                <a:cs typeface="Source Sans Pro"/>
                <a:sym typeface="Source Sans Pro"/>
              </a:rPr>
              <a:t>Qu'est-ce </a:t>
            </a:r>
            <a:r>
              <a:rPr lang="fr-FR" sz="1000" b="1" dirty="0">
                <a:latin typeface="Source Sans Pro"/>
                <a:ea typeface="Source Sans Pro"/>
                <a:cs typeface="Source Sans Pro"/>
                <a:sym typeface="Source Sans Pro"/>
              </a:rPr>
              <a:t>qu’on évalue</a:t>
            </a:r>
            <a:r>
              <a:rPr lang="en-US" sz="1000" b="1" dirty="0">
                <a:latin typeface="Source Sans Pro"/>
                <a:ea typeface="Source Sans Pro"/>
                <a:cs typeface="Source Sans Pro"/>
                <a:sym typeface="Source Sans Pro"/>
              </a:rPr>
              <a:t> ?</a:t>
            </a:r>
          </a:p>
          <a:p>
            <a:pPr marL="0" lvl="0" indent="0" algn="l" rtl="0">
              <a:spcBef>
                <a:spcPts val="0"/>
              </a:spcBef>
              <a:spcAft>
                <a:spcPts val="0"/>
              </a:spcAft>
              <a:buNone/>
            </a:pPr>
            <a:endParaRPr sz="1000" b="1" dirty="0">
              <a:latin typeface="Source Sans Pro"/>
              <a:ea typeface="Source Sans Pro"/>
              <a:cs typeface="Source Sans Pro"/>
              <a:sym typeface="Source Sans Pro"/>
            </a:endParaRPr>
          </a:p>
        </p:txBody>
      </p:sp>
      <p:sp>
        <p:nvSpPr>
          <p:cNvPr id="1203" name="Google Shape;1203;p129"/>
          <p:cNvSpPr txBox="1"/>
          <p:nvPr/>
        </p:nvSpPr>
        <p:spPr>
          <a:xfrm>
            <a:off x="278151" y="3962775"/>
            <a:ext cx="2422200" cy="1046410"/>
          </a:xfrm>
          <a:prstGeom prst="rect">
            <a:avLst/>
          </a:prstGeom>
          <a:noFill/>
          <a:ln>
            <a:noFill/>
          </a:ln>
        </p:spPr>
        <p:txBody>
          <a:bodyPr spcFirstLastPara="1" wrap="square" lIns="91425" tIns="91425" rIns="91425" bIns="91425" anchor="t" anchorCtr="0">
            <a:spAutoFit/>
          </a:bodyPr>
          <a:lstStyle/>
          <a:p>
            <a:pPr marL="457200" indent="-279400">
              <a:buSzPts val="800"/>
              <a:buFont typeface="Source Sans Pro"/>
              <a:buChar char="➔"/>
            </a:pPr>
            <a:r>
              <a:rPr lang="fr-FR" sz="800" b="1" dirty="0">
                <a:solidFill>
                  <a:schemeClr val="dk1"/>
                </a:solidFill>
                <a:latin typeface="Source Sans Pro"/>
                <a:ea typeface="Source Sans Pro"/>
                <a:cs typeface="Source Sans Pro"/>
                <a:sym typeface="Source Sans Pro"/>
              </a:rPr>
              <a:t>Sécurité  : </a:t>
            </a:r>
            <a:r>
              <a:rPr lang="fr-FR" sz="800" dirty="0">
                <a:solidFill>
                  <a:schemeClr val="dk1"/>
                </a:solidFill>
                <a:latin typeface="Source Sans Pro"/>
                <a:ea typeface="Source Sans Pro"/>
                <a:cs typeface="Source Sans Pro"/>
                <a:sym typeface="Source Sans Pro"/>
              </a:rPr>
              <a:t>Le vaccin candidat est-il sûr ? Entraîne-t-il des effets secondaires ? Quelle est la gravité de ces effets</a:t>
            </a:r>
            <a:r>
              <a:rPr lang="fr-FR" sz="800" b="1" dirty="0">
                <a:solidFill>
                  <a:schemeClr val="dk1"/>
                </a:solidFill>
                <a:latin typeface="Source Sans Pro"/>
                <a:ea typeface="Source Sans Pro"/>
                <a:cs typeface="Source Sans Pro"/>
                <a:sym typeface="Source Sans Pro"/>
              </a:rPr>
              <a:t> </a:t>
            </a:r>
            <a:r>
              <a:rPr lang="fr-FR" sz="800" dirty="0">
                <a:solidFill>
                  <a:schemeClr val="dk1"/>
                </a:solidFill>
                <a:latin typeface="Source Sans Pro"/>
                <a:ea typeface="Source Sans Pro"/>
                <a:cs typeface="Source Sans Pro"/>
                <a:sym typeface="Source Sans Pro"/>
              </a:rPr>
              <a:t>?</a:t>
            </a:r>
            <a:endParaRPr sz="800" dirty="0">
              <a:solidFill>
                <a:schemeClr val="dk1"/>
              </a:solidFill>
              <a:latin typeface="Source Sans Pro"/>
              <a:ea typeface="Source Sans Pro"/>
              <a:cs typeface="Source Sans Pro"/>
              <a:sym typeface="Source Sans Pro"/>
            </a:endParaRPr>
          </a:p>
          <a:p>
            <a:pPr marL="457200" indent="-279400">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Efficacité : </a:t>
            </a:r>
            <a:r>
              <a:rPr lang="fr-FR" sz="800" dirty="0">
                <a:solidFill>
                  <a:schemeClr val="dk1"/>
                </a:solidFill>
                <a:latin typeface="Source Sans Pro"/>
                <a:ea typeface="Source Sans Pro"/>
                <a:cs typeface="Source Sans Pro"/>
                <a:sym typeface="Source Sans Pro"/>
              </a:rPr>
              <a:t>Dans quelle mesure le vaccin candidat  protège-t-il contre la maladie ?</a:t>
            </a:r>
            <a:endParaRPr sz="800" dirty="0">
              <a:solidFill>
                <a:schemeClr val="dk1"/>
              </a:solidFill>
              <a:latin typeface="Source Sans Pro"/>
              <a:ea typeface="Source Sans Pro"/>
              <a:cs typeface="Source Sans Pro"/>
              <a:sym typeface="Source Sans Pro"/>
            </a:endParaRPr>
          </a:p>
          <a:p>
            <a:pPr marL="457200" lvl="0" indent="-279400" algn="l" rtl="0">
              <a:spcBef>
                <a:spcPts val="0"/>
              </a:spcBef>
              <a:spcAft>
                <a:spcPts val="0"/>
              </a:spcAft>
              <a:buClr>
                <a:schemeClr val="dk1"/>
              </a:buClr>
              <a:buSzPts val="800"/>
              <a:buFont typeface="Source Sans Pro"/>
              <a:buChar char="➔"/>
            </a:pPr>
            <a:r>
              <a:rPr lang="fr-FR" sz="800" b="1" dirty="0">
                <a:solidFill>
                  <a:schemeClr val="dk1"/>
                </a:solidFill>
                <a:latin typeface="Source Sans Pro"/>
                <a:ea typeface="Source Sans Pro"/>
                <a:cs typeface="Source Sans Pro"/>
                <a:sym typeface="Source Sans Pro"/>
              </a:rPr>
              <a:t>Homogénéité des lots : </a:t>
            </a:r>
            <a:r>
              <a:rPr lang="fr-FR" sz="800" dirty="0">
                <a:solidFill>
                  <a:schemeClr val="dk1"/>
                </a:solidFill>
                <a:latin typeface="Source Sans Pro"/>
                <a:ea typeface="Source Sans Pro"/>
                <a:cs typeface="Source Sans Pro"/>
                <a:sym typeface="Source Sans Pro"/>
              </a:rPr>
              <a:t>Tous les vaccins que nous produisons sont-ils identiques ?</a:t>
            </a:r>
            <a:endParaRPr sz="800" dirty="0">
              <a:solidFill>
                <a:schemeClr val="dk1"/>
              </a:solidFill>
              <a:latin typeface="Source Sans Pro"/>
              <a:ea typeface="Source Sans Pro"/>
              <a:cs typeface="Source Sans Pro"/>
              <a:sym typeface="Source Sans Pro"/>
            </a:endParaRPr>
          </a:p>
        </p:txBody>
      </p:sp>
      <p:pic>
        <p:nvPicPr>
          <p:cNvPr id="1204" name="Google Shape;1204;p129"/>
          <p:cNvPicPr preferRelativeResize="0"/>
          <p:nvPr/>
        </p:nvPicPr>
        <p:blipFill>
          <a:blip r:embed="rId5">
            <a:alphaModFix/>
          </a:blip>
          <a:stretch>
            <a:fillRect/>
          </a:stretch>
        </p:blipFill>
        <p:spPr>
          <a:xfrm>
            <a:off x="4590550" y="2420650"/>
            <a:ext cx="400200" cy="4002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208"/>
        <p:cNvGrpSpPr/>
        <p:nvPr/>
      </p:nvGrpSpPr>
      <p:grpSpPr>
        <a:xfrm>
          <a:off x="0" y="0"/>
          <a:ext cx="0" cy="0"/>
          <a:chOff x="0" y="0"/>
          <a:chExt cx="0" cy="0"/>
        </a:xfrm>
      </p:grpSpPr>
      <p:sp>
        <p:nvSpPr>
          <p:cNvPr id="1209" name="Google Shape;1209;p1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quiz </a:t>
            </a:r>
            <a:endParaRPr dirty="0"/>
          </a:p>
        </p:txBody>
      </p:sp>
      <p:sp>
        <p:nvSpPr>
          <p:cNvPr id="1210" name="Google Shape;1210;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1211" name="Google Shape;1211;p130"/>
          <p:cNvSpPr txBox="1"/>
          <p:nvPr/>
        </p:nvSpPr>
        <p:spPr>
          <a:xfrm>
            <a:off x="405000" y="1195525"/>
            <a:ext cx="8334000" cy="4081087"/>
          </a:xfrm>
          <a:prstGeom prst="rect">
            <a:avLst/>
          </a:prstGeom>
          <a:noFill/>
          <a:ln>
            <a:noFill/>
          </a:ln>
        </p:spPr>
        <p:txBody>
          <a:bodyPr spcFirstLastPara="1" wrap="square" lIns="91425" tIns="91425" rIns="91425" bIns="91425" anchor="t" anchorCtr="0">
            <a:spAutoFit/>
          </a:bodyPr>
          <a:lstStyle/>
          <a:p>
            <a:pPr marL="457200" lvl="0" indent="-317500" algn="just" rtl="0">
              <a:lnSpc>
                <a:spcPct val="115000"/>
              </a:lnSpc>
              <a:spcBef>
                <a:spcPts val="0"/>
              </a:spcBef>
              <a:spcAft>
                <a:spcPts val="0"/>
              </a:spcAft>
              <a:buClr>
                <a:schemeClr val="dk2"/>
              </a:buClr>
              <a:buSzPts val="1400"/>
              <a:buAutoNum type="arabicPeriod"/>
            </a:pPr>
            <a:r>
              <a:rPr lang="fr-FR" dirty="0">
                <a:solidFill>
                  <a:schemeClr val="dk2"/>
                </a:solidFill>
              </a:rPr>
              <a:t>La sécurité est évaluée à chaque étape du développement d'un vaccin. (</a:t>
            </a:r>
            <a:r>
              <a:rPr lang="fr-FR" u="sng" dirty="0">
                <a:solidFill>
                  <a:schemeClr val="dk2"/>
                </a:solidFill>
              </a:rPr>
              <a:t>Vrai </a:t>
            </a:r>
            <a:r>
              <a:rPr lang="fr-FR" dirty="0">
                <a:solidFill>
                  <a:schemeClr val="dk2"/>
                </a:solidFill>
              </a:rPr>
              <a:t>/ Faux)</a:t>
            </a:r>
          </a:p>
          <a:p>
            <a:pPr marL="457200" lvl="0" indent="0" algn="just" rtl="0">
              <a:lnSpc>
                <a:spcPct val="115000"/>
              </a:lnSpc>
              <a:spcBef>
                <a:spcPts val="1200"/>
              </a:spcBef>
              <a:spcAft>
                <a:spcPts val="0"/>
              </a:spcAft>
              <a:buNone/>
            </a:pPr>
            <a:endParaRPr lang="fr-FR" dirty="0">
              <a:solidFill>
                <a:schemeClr val="dk2"/>
              </a:solidFill>
            </a:endParaRPr>
          </a:p>
          <a:p>
            <a:pPr marL="139700" lvl="0" algn="just" rtl="0">
              <a:lnSpc>
                <a:spcPct val="115000"/>
              </a:lnSpc>
              <a:spcBef>
                <a:spcPts val="1200"/>
              </a:spcBef>
              <a:spcAft>
                <a:spcPts val="0"/>
              </a:spcAft>
              <a:buClr>
                <a:schemeClr val="dk2"/>
              </a:buClr>
              <a:buSzPts val="1400"/>
            </a:pPr>
            <a:r>
              <a:rPr lang="fr-FR" dirty="0">
                <a:solidFill>
                  <a:schemeClr val="dk2"/>
                </a:solidFill>
              </a:rPr>
              <a:t>2. La première étape du développement d'un vaccin consiste à tester le vaccin candidat sur des animaux. (Vrai / </a:t>
            </a:r>
            <a:r>
              <a:rPr lang="fr-FR" u="sng" dirty="0">
                <a:solidFill>
                  <a:schemeClr val="dk2"/>
                </a:solidFill>
              </a:rPr>
              <a:t>Faux</a:t>
            </a:r>
            <a:r>
              <a:rPr lang="fr-FR" dirty="0">
                <a:solidFill>
                  <a:schemeClr val="dk2"/>
                </a:solidFill>
              </a:rPr>
              <a:t>)</a:t>
            </a:r>
          </a:p>
          <a:p>
            <a:pPr marL="457200" lvl="0" indent="0" algn="just" rtl="0">
              <a:lnSpc>
                <a:spcPct val="115000"/>
              </a:lnSpc>
              <a:spcBef>
                <a:spcPts val="1200"/>
              </a:spcBef>
              <a:spcAft>
                <a:spcPts val="0"/>
              </a:spcAft>
              <a:buNone/>
            </a:pPr>
            <a:endParaRPr lang="fr-FR" dirty="0">
              <a:solidFill>
                <a:schemeClr val="dk2"/>
              </a:solidFill>
            </a:endParaRPr>
          </a:p>
          <a:p>
            <a:pPr marL="139700" lvl="0" algn="just" rtl="0">
              <a:lnSpc>
                <a:spcPct val="115000"/>
              </a:lnSpc>
              <a:spcBef>
                <a:spcPts val="1200"/>
              </a:spcBef>
              <a:spcAft>
                <a:spcPts val="0"/>
              </a:spcAft>
              <a:buClr>
                <a:schemeClr val="dk2"/>
              </a:buClr>
              <a:buSzPts val="1400"/>
            </a:pPr>
            <a:r>
              <a:rPr lang="fr-FR" dirty="0">
                <a:solidFill>
                  <a:schemeClr val="dk2"/>
                </a:solidFill>
              </a:rPr>
              <a:t>3. Combien de volontaires sont généralement impliqués dans les essais cliniques de phase II ? </a:t>
            </a:r>
          </a:p>
          <a:p>
            <a:pPr marL="914400" lvl="1" indent="-317500" algn="just" rtl="0">
              <a:lnSpc>
                <a:spcPct val="115000"/>
              </a:lnSpc>
              <a:spcBef>
                <a:spcPts val="0"/>
              </a:spcBef>
              <a:spcAft>
                <a:spcPts val="0"/>
              </a:spcAft>
              <a:buClr>
                <a:schemeClr val="dk2"/>
              </a:buClr>
              <a:buSzPts val="1400"/>
              <a:buAutoNum type="alphaLcPeriod"/>
            </a:pPr>
            <a:r>
              <a:rPr lang="fr-FR" u="sng" dirty="0">
                <a:solidFill>
                  <a:schemeClr val="dk2"/>
                </a:solidFill>
              </a:rPr>
              <a:t>Une centaine</a:t>
            </a:r>
          </a:p>
          <a:p>
            <a:pPr marL="914400" lvl="1" indent="-317500" algn="just" rtl="0">
              <a:lnSpc>
                <a:spcPct val="115000"/>
              </a:lnSpc>
              <a:spcBef>
                <a:spcPts val="0"/>
              </a:spcBef>
              <a:spcAft>
                <a:spcPts val="0"/>
              </a:spcAft>
              <a:buClr>
                <a:schemeClr val="dk2"/>
              </a:buClr>
              <a:buSzPts val="1400"/>
              <a:buAutoNum type="alphaLcPeriod"/>
            </a:pPr>
            <a:r>
              <a:rPr lang="fr-FR" dirty="0">
                <a:solidFill>
                  <a:schemeClr val="dk2"/>
                </a:solidFill>
              </a:rPr>
              <a:t>Moins d’une centaine</a:t>
            </a:r>
          </a:p>
          <a:p>
            <a:pPr marL="914400" lvl="1" indent="-317500" algn="just" rtl="0">
              <a:lnSpc>
                <a:spcPct val="115000"/>
              </a:lnSpc>
              <a:spcBef>
                <a:spcPts val="0"/>
              </a:spcBef>
              <a:spcAft>
                <a:spcPts val="0"/>
              </a:spcAft>
              <a:buClr>
                <a:schemeClr val="dk2"/>
              </a:buClr>
              <a:buSzPts val="1400"/>
              <a:buAutoNum type="alphaLcPeriod"/>
            </a:pPr>
            <a:r>
              <a:rPr lang="fr-FR" dirty="0">
                <a:solidFill>
                  <a:schemeClr val="dk2"/>
                </a:solidFill>
              </a:rPr>
              <a:t>Mille</a:t>
            </a:r>
          </a:p>
          <a:p>
            <a:pPr marL="914400" lvl="0" indent="0" algn="just" rtl="0">
              <a:lnSpc>
                <a:spcPct val="115000"/>
              </a:lnSpc>
              <a:spcBef>
                <a:spcPts val="1200"/>
              </a:spcBef>
              <a:spcAft>
                <a:spcPts val="0"/>
              </a:spcAft>
              <a:buNone/>
            </a:pPr>
            <a:endParaRPr lang="fr-FR" dirty="0">
              <a:solidFill>
                <a:schemeClr val="dk2"/>
              </a:solidFill>
            </a:endParaRPr>
          </a:p>
          <a:p>
            <a:pPr marL="139700" lvl="0" algn="just" rtl="0">
              <a:lnSpc>
                <a:spcPct val="115000"/>
              </a:lnSpc>
              <a:spcBef>
                <a:spcPts val="1200"/>
              </a:spcBef>
              <a:spcAft>
                <a:spcPts val="0"/>
              </a:spcAft>
              <a:buClr>
                <a:schemeClr val="dk2"/>
              </a:buClr>
              <a:buSzPts val="1400"/>
            </a:pPr>
            <a:r>
              <a:rPr lang="fr-FR" dirty="0">
                <a:solidFill>
                  <a:schemeClr val="dk2"/>
                </a:solidFill>
              </a:rPr>
              <a:t>4. L'innocuité et l'efficacité d’un vaccin sont contrôlées pendant toute sa durée de conservation après que son utilisation a été autorisée. (Vrai / Faux)</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1215"/>
        <p:cNvGrpSpPr/>
        <p:nvPr/>
      </p:nvGrpSpPr>
      <p:grpSpPr>
        <a:xfrm>
          <a:off x="0" y="0"/>
          <a:ext cx="0" cy="0"/>
          <a:chOff x="0" y="0"/>
          <a:chExt cx="0" cy="0"/>
        </a:xfrm>
      </p:grpSpPr>
      <p:sp>
        <p:nvSpPr>
          <p:cNvPr id="1216" name="Google Shape;1216;p1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quiz (réponses)</a:t>
            </a:r>
            <a:endParaRPr lang="fr-FR" dirty="0"/>
          </a:p>
        </p:txBody>
      </p:sp>
      <p:sp>
        <p:nvSpPr>
          <p:cNvPr id="1217" name="Google Shape;1217;p131"/>
          <p:cNvSpPr txBox="1"/>
          <p:nvPr/>
        </p:nvSpPr>
        <p:spPr>
          <a:xfrm>
            <a:off x="405000" y="1195525"/>
            <a:ext cx="8334000" cy="3194690"/>
          </a:xfrm>
          <a:prstGeom prst="rect">
            <a:avLst/>
          </a:prstGeom>
          <a:noFill/>
          <a:ln>
            <a:noFill/>
          </a:ln>
        </p:spPr>
        <p:txBody>
          <a:bodyPr spcFirstLastPara="1" wrap="square" lIns="91425" tIns="91425" rIns="91425" bIns="91425" anchor="t" anchorCtr="0">
            <a:spAutoFit/>
          </a:bodyPr>
          <a:lstStyle/>
          <a:p>
            <a:pPr marL="457200" lvl="0" indent="-304800" algn="just" rtl="0">
              <a:lnSpc>
                <a:spcPct val="115000"/>
              </a:lnSpc>
              <a:spcBef>
                <a:spcPts val="0"/>
              </a:spcBef>
              <a:spcAft>
                <a:spcPts val="0"/>
              </a:spcAft>
              <a:buClr>
                <a:schemeClr val="dk2"/>
              </a:buClr>
              <a:buSzPts val="1200"/>
              <a:buAutoNum type="arabicPeriod"/>
            </a:pPr>
            <a:r>
              <a:rPr lang="fr-FR" sz="1200" b="1" dirty="0">
                <a:solidFill>
                  <a:srgbClr val="444746"/>
                </a:solidFill>
                <a:latin typeface="+mn-lt"/>
              </a:rPr>
              <a:t>Vrai </a:t>
            </a:r>
            <a:r>
              <a:rPr lang="fr-FR" sz="1200" dirty="0">
                <a:solidFill>
                  <a:srgbClr val="444746"/>
                </a:solidFill>
                <a:latin typeface="+mn-lt"/>
              </a:rPr>
              <a:t>! La sécurité est un aspect extrêmement important dans le développement d’un vaccin. La sécurité d’un vaccin est évaluée dès le début du processus de recherche. La surveillance de la sécurité se poursuit à chaque étape du développement et après l’autorisation et l'utilisation du vaccin dans la population.</a:t>
            </a:r>
            <a:endParaRPr lang="fr-FR" sz="1200" dirty="0">
              <a:solidFill>
                <a:schemeClr val="dk2"/>
              </a:solidFill>
              <a:latin typeface="+mn-lt"/>
            </a:endParaRPr>
          </a:p>
          <a:p>
            <a:pPr marL="152400" lvl="0" algn="just" rtl="0">
              <a:lnSpc>
                <a:spcPct val="115000"/>
              </a:lnSpc>
              <a:spcBef>
                <a:spcPts val="1200"/>
              </a:spcBef>
              <a:spcAft>
                <a:spcPts val="0"/>
              </a:spcAft>
              <a:buClr>
                <a:schemeClr val="dk2"/>
              </a:buClr>
              <a:buSzPts val="1200"/>
            </a:pPr>
            <a:r>
              <a:rPr lang="fr-FR" sz="1200" b="1" dirty="0">
                <a:solidFill>
                  <a:srgbClr val="444746"/>
                </a:solidFill>
                <a:latin typeface="+mn-lt"/>
              </a:rPr>
              <a:t>2. Faux</a:t>
            </a:r>
            <a:r>
              <a:rPr lang="fr-FR" sz="1200" dirty="0">
                <a:solidFill>
                  <a:srgbClr val="444746"/>
                </a:solidFill>
                <a:latin typeface="+mn-lt"/>
              </a:rPr>
              <a:t>. Les vaccins candidats font d'abord l'objet de recherches à petite échelle, puis dans des cellules cultivées en laboratoire. Une fois que leur sécurité a été démontrée dans ces deux conditions, ils sont testés sur des animaux afin d'évaluer plus précisément leurs sécurité et efficacité.</a:t>
            </a:r>
            <a:endParaRPr lang="fr-FR" sz="1200" dirty="0">
              <a:solidFill>
                <a:schemeClr val="dk2"/>
              </a:solidFill>
              <a:latin typeface="+mn-lt"/>
            </a:endParaRPr>
          </a:p>
          <a:p>
            <a:pPr marL="152400" lvl="0" algn="just" rtl="0">
              <a:lnSpc>
                <a:spcPct val="115000"/>
              </a:lnSpc>
              <a:spcBef>
                <a:spcPts val="1200"/>
              </a:spcBef>
              <a:spcAft>
                <a:spcPts val="0"/>
              </a:spcAft>
              <a:buClr>
                <a:schemeClr val="dk2"/>
              </a:buClr>
              <a:buSzPts val="1200"/>
            </a:pPr>
            <a:r>
              <a:rPr lang="fr-FR" sz="1200" b="1" dirty="0">
                <a:solidFill>
                  <a:srgbClr val="444746"/>
                </a:solidFill>
                <a:latin typeface="+mn-lt"/>
              </a:rPr>
              <a:t>3. Une centaine</a:t>
            </a:r>
            <a:r>
              <a:rPr lang="fr-FR" sz="1200" dirty="0">
                <a:solidFill>
                  <a:srgbClr val="444746"/>
                </a:solidFill>
                <a:latin typeface="+mn-lt"/>
              </a:rPr>
              <a:t>. Les essais cliniques de phase I impliquent généralement moins d'une centaine de volontaires. Les essais cliniques de phase II impliquent des centaines de personnes, et les essais de phase</a:t>
            </a:r>
            <a:r>
              <a:rPr lang="fr-FR" sz="1200" dirty="0">
                <a:solidFill>
                  <a:srgbClr val="FF0000"/>
                </a:solidFill>
                <a:latin typeface="+mn-lt"/>
              </a:rPr>
              <a:t> III </a:t>
            </a:r>
            <a:r>
              <a:rPr lang="fr-FR" sz="1200" dirty="0">
                <a:solidFill>
                  <a:srgbClr val="444746"/>
                </a:solidFill>
                <a:latin typeface="+mn-lt"/>
              </a:rPr>
              <a:t>des milliers de personnes.</a:t>
            </a:r>
            <a:endParaRPr lang="fr-FR" sz="1200" dirty="0">
              <a:solidFill>
                <a:schemeClr val="dk2"/>
              </a:solidFill>
              <a:latin typeface="+mn-lt"/>
            </a:endParaRPr>
          </a:p>
          <a:p>
            <a:pPr marL="152400" lvl="0" algn="just" rtl="0">
              <a:lnSpc>
                <a:spcPct val="115000"/>
              </a:lnSpc>
              <a:spcBef>
                <a:spcPts val="1200"/>
              </a:spcBef>
              <a:spcAft>
                <a:spcPts val="0"/>
              </a:spcAft>
              <a:buClr>
                <a:schemeClr val="dk2"/>
              </a:buClr>
              <a:buSzPts val="1200"/>
            </a:pPr>
            <a:r>
              <a:rPr lang="fr-FR" sz="1200" b="1" dirty="0">
                <a:solidFill>
                  <a:srgbClr val="444746"/>
                </a:solidFill>
                <a:latin typeface="+mn-lt"/>
              </a:rPr>
              <a:t>4. Vrai </a:t>
            </a:r>
            <a:r>
              <a:rPr lang="fr-FR" sz="1200" dirty="0">
                <a:solidFill>
                  <a:srgbClr val="444746"/>
                </a:solidFill>
                <a:latin typeface="+mn-lt"/>
              </a:rPr>
              <a:t>! Tout vaccin continuera à faire l'objet d'une surveillance et d'une collecte de données sur son profil de sécurité et son efficacité </a:t>
            </a:r>
            <a:r>
              <a:rPr lang="fr-FR" sz="1200" dirty="0">
                <a:solidFill>
                  <a:srgbClr val="444746"/>
                </a:solidFill>
                <a:latin typeface="+mn-lt"/>
                <a:cs typeface="Times New Roman" panose="02020603050405020304" pitchFamily="18" charset="0"/>
              </a:rPr>
              <a:t>à</a:t>
            </a:r>
            <a:r>
              <a:rPr lang="fr-FR" sz="1200" dirty="0">
                <a:solidFill>
                  <a:srgbClr val="444746"/>
                </a:solidFill>
                <a:latin typeface="+mn-lt"/>
              </a:rPr>
              <a:t> prévenir des maladies. Ces données sont examinées par des scientifiques et des experts indépendants qui peuvent ensuite publier les résultats ou informer les gouvernements si nécessaire.</a:t>
            </a:r>
            <a:endParaRPr lang="fr-FR" sz="1200" dirty="0">
              <a:solidFill>
                <a:schemeClr val="dk2"/>
              </a:solidFill>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Quiz pour évaluer vos connaissances</a:t>
            </a:r>
          </a:p>
        </p:txBody>
      </p:sp>
      <p:sp>
        <p:nvSpPr>
          <p:cNvPr id="142" name="Google Shape;142;p24"/>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70000" lnSpcReduction="20000"/>
          </a:bodyPr>
          <a:lstStyle/>
          <a:p>
            <a:pPr marL="457200" lvl="0" indent="-301942" algn="just" rtl="0">
              <a:lnSpc>
                <a:spcPct val="140000"/>
              </a:lnSpc>
              <a:spcBef>
                <a:spcPts val="0"/>
              </a:spcBef>
              <a:spcAft>
                <a:spcPts val="0"/>
              </a:spcAft>
              <a:buSzPct val="100000"/>
              <a:buAutoNum type="arabicPeriod"/>
            </a:pPr>
            <a:r>
              <a:rPr lang="fr-FR" sz="1650" dirty="0"/>
              <a:t>Parmi les facteurs suivants, lesquels </a:t>
            </a:r>
            <a:r>
              <a:rPr lang="fr-FR" sz="1700" dirty="0"/>
              <a:t>rendent les personnes placées sous main de justice </a:t>
            </a:r>
            <a:r>
              <a:rPr lang="fr-FR" sz="1650" dirty="0"/>
              <a:t>plus vulnérables aux maladies infectieuses </a:t>
            </a:r>
            <a:r>
              <a:rPr lang="fr-FR" sz="1650" b="1" dirty="0"/>
              <a:t>avant</a:t>
            </a:r>
            <a:r>
              <a:rPr lang="fr-FR" sz="1650" dirty="0"/>
              <a:t> leur incarcération ?</a:t>
            </a:r>
          </a:p>
          <a:p>
            <a:pPr marL="914400" lvl="1" indent="-301942" algn="just" rtl="0">
              <a:lnSpc>
                <a:spcPct val="140000"/>
              </a:lnSpc>
              <a:spcBef>
                <a:spcPts val="0"/>
              </a:spcBef>
              <a:spcAft>
                <a:spcPts val="0"/>
              </a:spcAft>
              <a:buSzPct val="100000"/>
              <a:buAutoNum type="alphaLcPeriod"/>
            </a:pPr>
            <a:r>
              <a:rPr lang="fr-FR" sz="1650" dirty="0"/>
              <a:t>L’usage d'aiguilles partagées ou souillées</a:t>
            </a:r>
          </a:p>
          <a:p>
            <a:pPr marL="914400" lvl="1" indent="-301942" algn="just" rtl="0">
              <a:lnSpc>
                <a:spcPct val="140000"/>
              </a:lnSpc>
              <a:spcBef>
                <a:spcPts val="0"/>
              </a:spcBef>
              <a:spcAft>
                <a:spcPts val="0"/>
              </a:spcAft>
              <a:buSzPct val="100000"/>
              <a:buAutoNum type="alphaLcPeriod"/>
            </a:pPr>
            <a:r>
              <a:rPr lang="fr-FR" sz="1650" dirty="0"/>
              <a:t>La fréquence accrue du sans-abrisme</a:t>
            </a:r>
          </a:p>
          <a:p>
            <a:pPr marL="914400" lvl="1" indent="-301942" algn="just" rtl="0">
              <a:lnSpc>
                <a:spcPct val="140000"/>
              </a:lnSpc>
              <a:spcBef>
                <a:spcPts val="0"/>
              </a:spcBef>
              <a:spcAft>
                <a:spcPts val="0"/>
              </a:spcAft>
              <a:buSzPct val="100000"/>
              <a:buAutoNum type="alphaLcPeriod"/>
            </a:pPr>
            <a:r>
              <a:rPr lang="fr-FR" sz="1650" dirty="0"/>
              <a:t>L’accès limité à l'éducation à la santé</a:t>
            </a:r>
          </a:p>
          <a:p>
            <a:pPr marL="914400" lvl="1" indent="-301942" algn="just" rtl="0">
              <a:lnSpc>
                <a:spcPct val="140000"/>
              </a:lnSpc>
              <a:spcBef>
                <a:spcPts val="0"/>
              </a:spcBef>
              <a:spcAft>
                <a:spcPts val="0"/>
              </a:spcAft>
              <a:buSzPct val="100000"/>
              <a:buAutoNum type="alphaLcPeriod"/>
            </a:pPr>
            <a:r>
              <a:rPr lang="fr-FR" sz="1650" b="1" dirty="0"/>
              <a:t>Toutes les réponses ci-dessus</a:t>
            </a:r>
          </a:p>
          <a:p>
            <a:pPr marL="914400" lvl="1" indent="-301942" algn="just" rtl="0">
              <a:lnSpc>
                <a:spcPct val="140000"/>
              </a:lnSpc>
              <a:spcBef>
                <a:spcPts val="0"/>
              </a:spcBef>
              <a:spcAft>
                <a:spcPts val="0"/>
              </a:spcAft>
              <a:buSzPct val="100000"/>
              <a:buAutoNum type="alphaLcPeriod"/>
            </a:pPr>
            <a:endParaRPr lang="fr-FR" sz="1650" b="1" dirty="0"/>
          </a:p>
          <a:p>
            <a:pPr marL="155258" lvl="0" indent="0" algn="just" rtl="0">
              <a:lnSpc>
                <a:spcPct val="140000"/>
              </a:lnSpc>
              <a:spcBef>
                <a:spcPts val="800"/>
              </a:spcBef>
              <a:spcAft>
                <a:spcPts val="0"/>
              </a:spcAft>
              <a:buSzPct val="100000"/>
              <a:buNone/>
            </a:pPr>
            <a:r>
              <a:rPr lang="fr-FR" sz="1650" dirty="0"/>
              <a:t>2. Citez quelques-unes des </a:t>
            </a:r>
            <a:r>
              <a:rPr lang="fr-FR" sz="1650" b="1" dirty="0"/>
              <a:t>conditions de vie en prison </a:t>
            </a:r>
            <a:r>
              <a:rPr lang="fr-FR" sz="1650" dirty="0"/>
              <a:t>qui rendent les personnes qui y vivent plus vulnérables aux maladies infectieuses. </a:t>
            </a:r>
            <a:r>
              <a:rPr lang="fr-FR" sz="1650" b="1" dirty="0"/>
              <a:t>[ réponse ouverte ]</a:t>
            </a:r>
          </a:p>
          <a:p>
            <a:pPr marL="457200" lvl="0" indent="0" algn="just" rtl="0">
              <a:lnSpc>
                <a:spcPct val="140000"/>
              </a:lnSpc>
              <a:spcBef>
                <a:spcPts val="800"/>
              </a:spcBef>
              <a:spcAft>
                <a:spcPts val="0"/>
              </a:spcAft>
              <a:buNone/>
            </a:pPr>
            <a:endParaRPr lang="fr-FR" sz="1650" dirty="0"/>
          </a:p>
          <a:p>
            <a:pPr marL="155258" lvl="0" indent="0" algn="just" rtl="0">
              <a:lnSpc>
                <a:spcPct val="140000"/>
              </a:lnSpc>
              <a:spcBef>
                <a:spcPts val="800"/>
              </a:spcBef>
              <a:spcAft>
                <a:spcPts val="0"/>
              </a:spcAft>
              <a:buSzPct val="100000"/>
              <a:buNone/>
            </a:pPr>
            <a:r>
              <a:rPr lang="fr-FR" sz="1650" dirty="0"/>
              <a:t>3. Quelle maladie en particulier est la plus susceptible de se propager par l'utilisation d'aiguilles partagées ou souillées (pour injecter des drogues ou pour faire un tatouage, par exemple) ? </a:t>
            </a:r>
          </a:p>
          <a:p>
            <a:pPr marL="914400" lvl="1" indent="-301942" algn="just" rtl="0">
              <a:lnSpc>
                <a:spcPct val="140000"/>
              </a:lnSpc>
              <a:spcBef>
                <a:spcPts val="0"/>
              </a:spcBef>
              <a:spcAft>
                <a:spcPts val="0"/>
              </a:spcAft>
              <a:buSzPct val="100000"/>
              <a:buAutoNum type="alphaLcPeriod"/>
            </a:pPr>
            <a:r>
              <a:rPr lang="fr-FR" sz="1650" b="1" dirty="0"/>
              <a:t>Hépatite B</a:t>
            </a:r>
          </a:p>
          <a:p>
            <a:pPr marL="914400" lvl="1" indent="-301942" algn="just" rtl="0">
              <a:lnSpc>
                <a:spcPct val="140000"/>
              </a:lnSpc>
              <a:spcBef>
                <a:spcPts val="0"/>
              </a:spcBef>
              <a:spcAft>
                <a:spcPts val="0"/>
              </a:spcAft>
              <a:buSzPct val="100000"/>
              <a:buAutoNum type="alphaLcPeriod"/>
            </a:pPr>
            <a:r>
              <a:rPr lang="fr-FR" sz="1650" dirty="0"/>
              <a:t>Grippe</a:t>
            </a:r>
          </a:p>
          <a:p>
            <a:pPr marL="914400" lvl="1" indent="-301942" algn="just" rtl="0">
              <a:lnSpc>
                <a:spcPct val="140000"/>
              </a:lnSpc>
              <a:spcBef>
                <a:spcPts val="0"/>
              </a:spcBef>
              <a:spcAft>
                <a:spcPts val="0"/>
              </a:spcAft>
              <a:buSzPct val="100000"/>
              <a:buAutoNum type="alphaLcPeriod"/>
            </a:pPr>
            <a:r>
              <a:rPr lang="fr-FR" sz="1650" dirty="0"/>
              <a:t>COVID-19</a:t>
            </a:r>
          </a:p>
        </p:txBody>
      </p:sp>
      <p:sp>
        <p:nvSpPr>
          <p:cNvPr id="143" name="Google Shape;143;p2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32"/>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D’AUTRES MALADIES</a:t>
            </a:r>
            <a:endParaRPr b="1"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226"/>
        <p:cNvGrpSpPr/>
        <p:nvPr/>
      </p:nvGrpSpPr>
      <p:grpSpPr>
        <a:xfrm>
          <a:off x="0" y="0"/>
          <a:ext cx="0" cy="0"/>
          <a:chOff x="0" y="0"/>
          <a:chExt cx="0" cy="0"/>
        </a:xfrm>
      </p:grpSpPr>
      <p:sp>
        <p:nvSpPr>
          <p:cNvPr id="1227" name="Google Shape;1227;p1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5.</a:t>
            </a:r>
            <a:r>
              <a:rPr lang="en" dirty="0"/>
              <a:t> </a:t>
            </a:r>
            <a:r>
              <a:rPr lang="en" b="1" dirty="0"/>
              <a:t>ROR</a:t>
            </a:r>
            <a:endParaRPr b="1" dirty="0"/>
          </a:p>
        </p:txBody>
      </p:sp>
      <p:sp>
        <p:nvSpPr>
          <p:cNvPr id="1228" name="Google Shape;1228;p133"/>
          <p:cNvSpPr txBox="1">
            <a:spLocks noGrp="1"/>
          </p:cNvSpPr>
          <p:nvPr>
            <p:ph type="body" idx="1"/>
          </p:nvPr>
        </p:nvSpPr>
        <p:spPr>
          <a:xfrm>
            <a:off x="311700" y="1141825"/>
            <a:ext cx="8520600" cy="24030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sz="1100" dirty="0"/>
              <a:t>Le vaccin ROR protège contre trois maladies : la rougeole, les oreillons et la rubéole. Ces maladies concernent généralement les enfants, mais peuvent également toucher les adultes. Ces trois maladies sont très infectieuses et auparavant provoquaient des complications graves et des décès, souvent chez les enfants, avant l'introduction de la vaccination. </a:t>
            </a:r>
          </a:p>
          <a:p>
            <a:pPr marL="0" lvl="0" indent="0" algn="just" rtl="0">
              <a:spcBef>
                <a:spcPts val="1200"/>
              </a:spcBef>
              <a:spcAft>
                <a:spcPts val="0"/>
              </a:spcAft>
              <a:buNone/>
            </a:pPr>
            <a:r>
              <a:rPr lang="fr-FR" sz="1100" dirty="0"/>
              <a:t>La vaccination a permis de réduire considérablement le nombre de cas de rougeole, d'oreillons et de rubéole. Toutefois, les taux de vaccination ont fluctué au fil des ans et nous avons constaté une augmentation significative des cas de rougeole ces dernières années en raison d'une période prolongée de baisse des taux de vaccination. </a:t>
            </a:r>
          </a:p>
          <a:p>
            <a:pPr marL="0" lvl="0" indent="0" algn="just" rtl="0">
              <a:spcBef>
                <a:spcPts val="1200"/>
              </a:spcBef>
              <a:spcAft>
                <a:spcPts val="1200"/>
              </a:spcAft>
              <a:buNone/>
            </a:pPr>
            <a:r>
              <a:rPr lang="fr-FR" sz="1100" dirty="0"/>
              <a:t>Il est donc très important de veiller à ce que la protection contre la rougeole, les oreillons et la rubéole soit maintenue par la vaccination. La rougeole étant très contagieuse, elle peut se propager rapidement et facilement dans les prisons ; la vaccination est donc très importante pour prévenir les épidémies.</a:t>
            </a:r>
          </a:p>
        </p:txBody>
      </p:sp>
      <p:sp>
        <p:nvSpPr>
          <p:cNvPr id="1229" name="Google Shape;1229;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233"/>
        <p:cNvGrpSpPr/>
        <p:nvPr/>
      </p:nvGrpSpPr>
      <p:grpSpPr>
        <a:xfrm>
          <a:off x="0" y="0"/>
          <a:ext cx="0" cy="0"/>
          <a:chOff x="0" y="0"/>
          <a:chExt cx="0" cy="0"/>
        </a:xfrm>
      </p:grpSpPr>
      <p:sp>
        <p:nvSpPr>
          <p:cNvPr id="1234" name="Google Shape;1234;p134"/>
          <p:cNvSpPr txBox="1">
            <a:spLocks noGrp="1"/>
          </p:cNvSpPr>
          <p:nvPr>
            <p:ph type="body" idx="1"/>
          </p:nvPr>
        </p:nvSpPr>
        <p:spPr>
          <a:xfrm>
            <a:off x="319074" y="2754019"/>
            <a:ext cx="8520600" cy="2190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dirty="0">
                <a:latin typeface="+mn-lt"/>
              </a:rPr>
              <a:t>La maladie :</a:t>
            </a:r>
            <a:r>
              <a:rPr lang="fr-FR" sz="1000" dirty="0">
                <a:latin typeface="+mn-lt"/>
              </a:rPr>
              <a:t> Rougeole</a:t>
            </a:r>
          </a:p>
          <a:p>
            <a:pPr marL="0" lvl="0" indent="0" algn="just" rtl="0">
              <a:lnSpc>
                <a:spcPct val="100000"/>
              </a:lnSpc>
              <a:spcBef>
                <a:spcPts val="1200"/>
              </a:spcBef>
              <a:spcAft>
                <a:spcPts val="0"/>
              </a:spcAft>
              <a:buNone/>
            </a:pPr>
            <a:r>
              <a:rPr lang="fr-FR" sz="1000" b="1" dirty="0">
                <a:latin typeface="+mn-lt"/>
              </a:rPr>
              <a:t>Quelle en est la cause ? </a:t>
            </a:r>
            <a:r>
              <a:rPr lang="fr-FR" sz="1000" dirty="0">
                <a:latin typeface="+mn-lt"/>
              </a:rPr>
              <a:t>Un virus appelé virus de la rougeole.</a:t>
            </a:r>
          </a:p>
          <a:p>
            <a:pPr marL="0" lvl="0" indent="0" algn="just" rtl="0">
              <a:lnSpc>
                <a:spcPct val="100000"/>
              </a:lnSpc>
              <a:spcBef>
                <a:spcPts val="1200"/>
              </a:spcBef>
              <a:spcAft>
                <a:spcPts val="0"/>
              </a:spcAft>
              <a:buNone/>
            </a:pPr>
            <a:r>
              <a:rPr lang="fr-FR" sz="1000" b="1" dirty="0">
                <a:effectLst/>
                <a:latin typeface="+mn-lt"/>
                <a:ea typeface="Calibri" panose="020F0502020204030204" pitchFamily="34" charset="0"/>
                <a:cs typeface="Times New Roman" panose="02020603050405020304" pitchFamily="18" charset="0"/>
              </a:rPr>
              <a:t>Quels sont les symptômes</a:t>
            </a:r>
            <a:r>
              <a:rPr lang="fr-FR" sz="1000" b="1" dirty="0">
                <a:latin typeface="+mn-lt"/>
              </a:rPr>
              <a:t> ? </a:t>
            </a:r>
            <a:r>
              <a:rPr lang="fr-FR" sz="1000" dirty="0">
                <a:latin typeface="+mn-lt"/>
              </a:rPr>
              <a:t>Les personnes atteintes de la rougeole peuvent avoir une température élevée, le nez bouché ou qui coule, éternuer, tousser, avoir les yeux rouges, douloureux et larmoyants, des taches blanches à l'intérieur de la bouche et une éruption cutanée s'étendant du visage et derrière les oreilles au reste du corps. </a:t>
            </a:r>
          </a:p>
          <a:p>
            <a:pPr marL="0" lvl="0" indent="0" algn="just" rtl="0">
              <a:lnSpc>
                <a:spcPct val="100000"/>
              </a:lnSpc>
              <a:spcBef>
                <a:spcPts val="1200"/>
              </a:spcBef>
              <a:spcAft>
                <a:spcPts val="0"/>
              </a:spcAft>
              <a:buNone/>
            </a:pPr>
            <a:r>
              <a:rPr lang="fr-FR" sz="1000" b="1" dirty="0">
                <a:latin typeface="+mn-lt"/>
              </a:rPr>
              <a:t>À quoi ressemble la maladie grave ? </a:t>
            </a:r>
            <a:r>
              <a:rPr lang="fr-FR" sz="1000" dirty="0">
                <a:latin typeface="+mn-lt"/>
              </a:rPr>
              <a:t>Les personnes très malades peuvent développer des infections pulmonaires (pneumonie), des infections du cerveau ou du système nerveux (méningite), devenir aveugles, ou avoir des crises d'épilepsie. Dans ces cas, la rougeole peut entraîner la mort. Environ 1 personne infectée par la rougeole sur 5 000 meurt. </a:t>
            </a:r>
          </a:p>
          <a:p>
            <a:pPr marL="0" lvl="0" indent="0" algn="just" rtl="0">
              <a:lnSpc>
                <a:spcPct val="100000"/>
              </a:lnSpc>
              <a:spcBef>
                <a:spcPts val="1200"/>
              </a:spcBef>
              <a:spcAft>
                <a:spcPts val="1200"/>
              </a:spcAft>
              <a:buNone/>
            </a:pPr>
            <a:r>
              <a:rPr lang="fr-FR" sz="1000" b="1" dirty="0">
                <a:latin typeface="+mn-lt"/>
              </a:rPr>
              <a:t>Comment se transmette-t-elle ? </a:t>
            </a:r>
            <a:r>
              <a:rPr lang="fr-FR" sz="1000" dirty="0">
                <a:latin typeface="+mn-lt"/>
              </a:rPr>
              <a:t>La rougeole est très contagieuse, ce qui signifie qu'elle peut se propager très rapidement et facilement par contact (toux ou éternuements) avec une personne infectée, ou en restant longtemps dans un espace confiné avec une personne infectée.</a:t>
            </a:r>
          </a:p>
        </p:txBody>
      </p:sp>
      <p:pic>
        <p:nvPicPr>
          <p:cNvPr id="1235" name="Google Shape;1235;p134"/>
          <p:cNvPicPr preferRelativeResize="0"/>
          <p:nvPr/>
        </p:nvPicPr>
        <p:blipFill>
          <a:blip r:embed="rId3">
            <a:alphaModFix/>
          </a:blip>
          <a:stretch>
            <a:fillRect/>
          </a:stretch>
        </p:blipFill>
        <p:spPr>
          <a:xfrm>
            <a:off x="1095801" y="884993"/>
            <a:ext cx="1824549" cy="1837100"/>
          </a:xfrm>
          <a:prstGeom prst="rect">
            <a:avLst/>
          </a:prstGeom>
          <a:noFill/>
          <a:ln>
            <a:noFill/>
          </a:ln>
        </p:spPr>
      </p:pic>
      <p:pic>
        <p:nvPicPr>
          <p:cNvPr id="1236" name="Google Shape;1236;p134"/>
          <p:cNvPicPr preferRelativeResize="0"/>
          <p:nvPr/>
        </p:nvPicPr>
        <p:blipFill>
          <a:blip r:embed="rId4">
            <a:alphaModFix/>
          </a:blip>
          <a:stretch>
            <a:fillRect/>
          </a:stretch>
        </p:blipFill>
        <p:spPr>
          <a:xfrm>
            <a:off x="3107501" y="884991"/>
            <a:ext cx="2355274" cy="1837100"/>
          </a:xfrm>
          <a:prstGeom prst="rect">
            <a:avLst/>
          </a:prstGeom>
          <a:noFill/>
          <a:ln>
            <a:noFill/>
          </a:ln>
        </p:spPr>
      </p:pic>
      <p:pic>
        <p:nvPicPr>
          <p:cNvPr id="1237" name="Google Shape;1237;p134"/>
          <p:cNvPicPr preferRelativeResize="0"/>
          <p:nvPr/>
        </p:nvPicPr>
        <p:blipFill>
          <a:blip r:embed="rId5">
            <a:alphaModFix/>
          </a:blip>
          <a:stretch>
            <a:fillRect/>
          </a:stretch>
        </p:blipFill>
        <p:spPr>
          <a:xfrm>
            <a:off x="5576425" y="884993"/>
            <a:ext cx="2777458" cy="1837100"/>
          </a:xfrm>
          <a:prstGeom prst="rect">
            <a:avLst/>
          </a:prstGeom>
          <a:noFill/>
          <a:ln>
            <a:noFill/>
          </a:ln>
        </p:spPr>
      </p:pic>
      <p:sp>
        <p:nvSpPr>
          <p:cNvPr id="1238" name="Google Shape;1238;p134"/>
          <p:cNvSpPr txBox="1">
            <a:spLocks noGrp="1"/>
          </p:cNvSpPr>
          <p:nvPr>
            <p:ph type="title"/>
          </p:nvPr>
        </p:nvSpPr>
        <p:spPr>
          <a:xfrm>
            <a:off x="311700" y="33441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dirty="0"/>
              <a:t>Rougeole</a:t>
            </a:r>
          </a:p>
        </p:txBody>
      </p:sp>
      <p:sp>
        <p:nvSpPr>
          <p:cNvPr id="1239" name="Google Shape;1239;p13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dirty="0"/>
              <a:t>Article 5.</a:t>
            </a:r>
            <a:r>
              <a:rPr lang="en" sz="1500" dirty="0"/>
              <a:t> </a:t>
            </a:r>
            <a:r>
              <a:rPr lang="en" sz="1500" b="1" dirty="0"/>
              <a:t>ROR</a:t>
            </a:r>
            <a:endParaRPr sz="1500" b="1" dirty="0"/>
          </a:p>
        </p:txBody>
      </p:sp>
      <p:sp>
        <p:nvSpPr>
          <p:cNvPr id="1240" name="Google Shape;1240;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244"/>
        <p:cNvGrpSpPr/>
        <p:nvPr/>
      </p:nvGrpSpPr>
      <p:grpSpPr>
        <a:xfrm>
          <a:off x="0" y="0"/>
          <a:ext cx="0" cy="0"/>
          <a:chOff x="0" y="0"/>
          <a:chExt cx="0" cy="0"/>
        </a:xfrm>
      </p:grpSpPr>
      <p:sp>
        <p:nvSpPr>
          <p:cNvPr id="1245" name="Google Shape;1245;p1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dirty="0"/>
              <a:t>Rougeole</a:t>
            </a:r>
          </a:p>
        </p:txBody>
      </p:sp>
      <p:sp>
        <p:nvSpPr>
          <p:cNvPr id="1246" name="Google Shape;1246;p135"/>
          <p:cNvSpPr txBox="1">
            <a:spLocks noGrp="1"/>
          </p:cNvSpPr>
          <p:nvPr>
            <p:ph type="body" idx="1"/>
          </p:nvPr>
        </p:nvSpPr>
        <p:spPr>
          <a:xfrm>
            <a:off x="311700" y="1079325"/>
            <a:ext cx="8520600" cy="27438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100" b="1" dirty="0"/>
              <a:t>Qui risque de l'attraper ? </a:t>
            </a:r>
            <a:r>
              <a:rPr lang="fr-FR" sz="1100" dirty="0"/>
              <a:t>Les enfants et les adultes non vaccinés, ou les personnes souffrant de graves problèmes de santé de longue durée.</a:t>
            </a:r>
          </a:p>
          <a:p>
            <a:pPr marL="0" lvl="0" indent="0" algn="just">
              <a:lnSpc>
                <a:spcPct val="100000"/>
              </a:lnSpc>
              <a:spcBef>
                <a:spcPts val="1200"/>
              </a:spcBef>
              <a:buClr>
                <a:schemeClr val="dk1"/>
              </a:buClr>
              <a:buSzPts val="1100"/>
              <a:buNone/>
            </a:pPr>
            <a:r>
              <a:rPr lang="fr-FR" sz="1100" b="1" dirty="0"/>
              <a:t>Pourquoi elle pourrait être un problème dans les prisons ? </a:t>
            </a:r>
            <a:r>
              <a:rPr lang="fr-FR" sz="1100" dirty="0"/>
              <a:t>En raison de la promiscuité et de la mauvaise ventilation des cellules , les infections se propageant par voie aérienne, comme la rougeole, peuvent se répandre très rapidement dans les prisons.</a:t>
            </a:r>
          </a:p>
          <a:p>
            <a:pPr marL="0" lvl="0" indent="0" algn="just" rtl="0">
              <a:lnSpc>
                <a:spcPct val="100000"/>
              </a:lnSpc>
              <a:spcBef>
                <a:spcPts val="1200"/>
              </a:spcBef>
              <a:spcAft>
                <a:spcPts val="0"/>
              </a:spcAft>
              <a:buClr>
                <a:schemeClr val="dk1"/>
              </a:buClr>
              <a:buSzPts val="1100"/>
              <a:buFont typeface="Arial"/>
              <a:buNone/>
            </a:pPr>
            <a:r>
              <a:rPr lang="fr-FR" sz="1100" b="1" dirty="0"/>
              <a:t>Quels sont les vaccins contre la rougeole ?</a:t>
            </a:r>
            <a:r>
              <a:rPr lang="fr-FR" sz="1100" dirty="0"/>
              <a:t> Le vaccin contre la rougeole est généralement associée aux vaccins contre les oreillons et la rubéole dans un vaccin combiné connu sous le nom de ROR.</a:t>
            </a:r>
          </a:p>
          <a:p>
            <a:pPr marL="0" lvl="0" indent="0" algn="just" rtl="0">
              <a:lnSpc>
                <a:spcPct val="100000"/>
              </a:lnSpc>
              <a:spcBef>
                <a:spcPts val="1200"/>
              </a:spcBef>
              <a:spcAft>
                <a:spcPts val="0"/>
              </a:spcAft>
              <a:buNone/>
            </a:pPr>
            <a:r>
              <a:rPr lang="fr-FR" sz="1100" b="1" dirty="0"/>
              <a:t>Quelle est l'efficacité du vaccin ? </a:t>
            </a:r>
            <a:r>
              <a:rPr lang="fr-FR" sz="1100" dirty="0"/>
              <a:t>L'efficacité de la vaccination contre la rougeole est d'environ 96 %. Le schéma vaccinal ROR prévoit généralement deux doses.</a:t>
            </a:r>
          </a:p>
          <a:p>
            <a:pPr marL="0" lvl="0" indent="0" algn="just" rtl="0">
              <a:lnSpc>
                <a:spcPct val="100000"/>
              </a:lnSpc>
              <a:spcBef>
                <a:spcPts val="1200"/>
              </a:spcBef>
              <a:spcAft>
                <a:spcPts val="1200"/>
              </a:spcAft>
              <a:buNone/>
            </a:pPr>
            <a:r>
              <a:rPr lang="fr-FR" sz="1100" b="1" dirty="0"/>
              <a:t>Le vaccin est-il sûr ? </a:t>
            </a:r>
            <a:r>
              <a:rPr lang="fr-FR" sz="1100" dirty="0"/>
              <a:t>Le vaccin ROR est très sûr. Les effets secondaires les plus courants sont une rougeur, une dureté ou un gonflement au niveau du point d’injection et, parfois, une fièvre ou une éruption cutanée. Aucun effet secondaire grave n'a été signalé pour le vaccin ROR, à l'exception du risque de réaction allergique grave (anaphylaxie) qui est extrêmement rare (estimé à environ un sur un million).</a:t>
            </a:r>
          </a:p>
        </p:txBody>
      </p:sp>
      <p:sp>
        <p:nvSpPr>
          <p:cNvPr id="1247" name="Google Shape;1247;p135"/>
          <p:cNvSpPr/>
          <p:nvPr/>
        </p:nvSpPr>
        <p:spPr>
          <a:xfrm>
            <a:off x="1343175" y="4294020"/>
            <a:ext cx="6371700" cy="6933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000" i="1" dirty="0"/>
              <a:t>La rougeole est l'une des maladies les plus contagieuses que nous connaissons. En moyenne, une personne infectée transmet la maladie à </a:t>
            </a:r>
            <a:r>
              <a:rPr lang="fr-FR" sz="1000" b="1" i="1" dirty="0"/>
              <a:t>9 personnes sur 10 </a:t>
            </a:r>
            <a:r>
              <a:rPr lang="fr-FR" sz="1000" i="1" dirty="0"/>
              <a:t>dans son entourage. </a:t>
            </a:r>
          </a:p>
        </p:txBody>
      </p:sp>
      <p:sp>
        <p:nvSpPr>
          <p:cNvPr id="1248" name="Google Shape;1248;p135"/>
          <p:cNvSpPr/>
          <p:nvPr/>
        </p:nvSpPr>
        <p:spPr>
          <a:xfrm>
            <a:off x="1278700" y="3968897"/>
            <a:ext cx="1619358"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dirty="0"/>
              <a:t>Le saviez-vous ?</a:t>
            </a:r>
          </a:p>
        </p:txBody>
      </p:sp>
      <p:sp>
        <p:nvSpPr>
          <p:cNvPr id="1249" name="Google Shape;1249;p13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dirty="0"/>
              <a:t>Article 5.</a:t>
            </a:r>
            <a:r>
              <a:rPr lang="en" sz="1500" dirty="0"/>
              <a:t> </a:t>
            </a:r>
            <a:r>
              <a:rPr lang="en" sz="1500" b="1" dirty="0"/>
              <a:t>ROR</a:t>
            </a:r>
            <a:endParaRPr sz="1500" b="1" dirty="0"/>
          </a:p>
        </p:txBody>
      </p:sp>
      <p:sp>
        <p:nvSpPr>
          <p:cNvPr id="1250" name="Google Shape;1250;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254"/>
        <p:cNvGrpSpPr/>
        <p:nvPr/>
      </p:nvGrpSpPr>
      <p:grpSpPr>
        <a:xfrm>
          <a:off x="0" y="0"/>
          <a:ext cx="0" cy="0"/>
          <a:chOff x="0" y="0"/>
          <a:chExt cx="0" cy="0"/>
        </a:xfrm>
      </p:grpSpPr>
      <p:sp>
        <p:nvSpPr>
          <p:cNvPr id="1255" name="Google Shape;1255;p136"/>
          <p:cNvSpPr txBox="1">
            <a:spLocks noGrp="1"/>
          </p:cNvSpPr>
          <p:nvPr>
            <p:ph type="body" idx="1"/>
          </p:nvPr>
        </p:nvSpPr>
        <p:spPr>
          <a:xfrm>
            <a:off x="311700" y="2972925"/>
            <a:ext cx="8520600" cy="20412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dirty="0">
                <a:latin typeface="+mn-lt"/>
              </a:rPr>
              <a:t>La maladie :</a:t>
            </a:r>
            <a:r>
              <a:rPr lang="fr-FR" sz="1000" dirty="0">
                <a:latin typeface="+mn-lt"/>
              </a:rPr>
              <a:t> Oreillons</a:t>
            </a:r>
          </a:p>
          <a:p>
            <a:pPr marL="0" lvl="0" indent="0" algn="just" rtl="0">
              <a:lnSpc>
                <a:spcPct val="100000"/>
              </a:lnSpc>
              <a:spcBef>
                <a:spcPts val="1200"/>
              </a:spcBef>
              <a:spcAft>
                <a:spcPts val="0"/>
              </a:spcAft>
              <a:buNone/>
            </a:pPr>
            <a:r>
              <a:rPr lang="fr-FR" sz="1000" b="1" dirty="0">
                <a:latin typeface="+mn-lt"/>
              </a:rPr>
              <a:t>Quelle en est la cause ?</a:t>
            </a:r>
            <a:r>
              <a:rPr lang="fr-FR" sz="1000" dirty="0">
                <a:latin typeface="+mn-lt"/>
              </a:rPr>
              <a:t> Un virus appelé virus des oreillons</a:t>
            </a:r>
            <a:r>
              <a:rPr lang="fr-FR" sz="1000" i="1" dirty="0">
                <a:latin typeface="+mn-lt"/>
              </a:rPr>
              <a:t>.</a:t>
            </a:r>
          </a:p>
          <a:p>
            <a:pPr marL="0" lvl="0" indent="0" algn="just" rtl="0">
              <a:lnSpc>
                <a:spcPct val="100000"/>
              </a:lnSpc>
              <a:spcBef>
                <a:spcPts val="1200"/>
              </a:spcBef>
              <a:spcAft>
                <a:spcPts val="0"/>
              </a:spcAft>
              <a:buNone/>
            </a:pPr>
            <a:r>
              <a:rPr lang="fr-FR" sz="1000" b="1" dirty="0">
                <a:effectLst/>
                <a:latin typeface="+mn-lt"/>
                <a:ea typeface="Calibri" panose="020F0502020204030204" pitchFamily="34" charset="0"/>
                <a:cs typeface="Times New Roman" panose="02020603050405020304" pitchFamily="18" charset="0"/>
              </a:rPr>
              <a:t>Quels sont les symptômes</a:t>
            </a:r>
            <a:r>
              <a:rPr lang="fr-FR" sz="1000" b="1" dirty="0">
                <a:latin typeface="+mn-lt"/>
              </a:rPr>
              <a:t> ?</a:t>
            </a:r>
            <a:r>
              <a:rPr lang="fr-FR" sz="1000" dirty="0">
                <a:latin typeface="+mn-lt"/>
              </a:rPr>
              <a:t> Les personnes avec la maladie des oreillons peuvent avoir une température élevée, des maux de tête, des douleurs articulaires ou un gonflement douloureux sur le côté du visage, </a:t>
            </a:r>
            <a:r>
              <a:rPr lang="fr-FR" sz="1000" dirty="0">
                <a:latin typeface="+mn-lt"/>
                <a:cs typeface="Times New Roman" panose="02020603050405020304" pitchFamily="18" charset="0"/>
              </a:rPr>
              <a:t>à l’avant des</a:t>
            </a:r>
            <a:r>
              <a:rPr lang="fr-FR" sz="1000" dirty="0">
                <a:latin typeface="+mn-lt"/>
              </a:rPr>
              <a:t> oreilles. Certaines personnes infectées ne présentent aucun symptôme.  </a:t>
            </a:r>
          </a:p>
          <a:p>
            <a:pPr marL="0" lvl="0" indent="0" algn="just" rtl="0">
              <a:lnSpc>
                <a:spcPct val="100000"/>
              </a:lnSpc>
              <a:spcBef>
                <a:spcPts val="1200"/>
              </a:spcBef>
              <a:spcAft>
                <a:spcPts val="0"/>
              </a:spcAft>
              <a:buNone/>
            </a:pPr>
            <a:r>
              <a:rPr lang="fr-FR" sz="1000" b="1" dirty="0">
                <a:latin typeface="+mn-lt"/>
              </a:rPr>
              <a:t>À quoi ressemble la maladie grave ?</a:t>
            </a:r>
            <a:r>
              <a:rPr lang="fr-FR" sz="1000" dirty="0">
                <a:latin typeface="+mn-lt"/>
              </a:rPr>
              <a:t> Les personnes très malades peuvent développer une méningite, une infection du pancréas, un gonflement des testicules et une diminution du nombre de spermatozoïdes chez les hommes, ainsi qu'une surdité. Dans quelques cas, les oreillons peuvent entraîner la mort.</a:t>
            </a:r>
          </a:p>
          <a:p>
            <a:pPr marL="0" lvl="0" indent="0" algn="just" rtl="0">
              <a:lnSpc>
                <a:spcPct val="100000"/>
              </a:lnSpc>
              <a:spcBef>
                <a:spcPts val="1200"/>
              </a:spcBef>
              <a:spcAft>
                <a:spcPts val="1200"/>
              </a:spcAft>
              <a:buNone/>
            </a:pPr>
            <a:r>
              <a:rPr lang="fr-FR" sz="1000" b="1" dirty="0">
                <a:latin typeface="+mn-lt"/>
              </a:rPr>
              <a:t>Comment se propage-t-elle ?</a:t>
            </a:r>
            <a:r>
              <a:rPr lang="fr-FR" sz="1000" dirty="0">
                <a:latin typeface="+mn-lt"/>
              </a:rPr>
              <a:t> Les oreillons se transmettent par contact (toux ou éternuements) avec des personnes infectées, ou en restant longtemps dans un espace confiné avec une personne infectée.</a:t>
            </a:r>
          </a:p>
        </p:txBody>
      </p:sp>
      <p:pic>
        <p:nvPicPr>
          <p:cNvPr id="1256" name="Google Shape;1256;p136"/>
          <p:cNvPicPr preferRelativeResize="0"/>
          <p:nvPr/>
        </p:nvPicPr>
        <p:blipFill>
          <a:blip r:embed="rId3">
            <a:alphaModFix/>
          </a:blip>
          <a:stretch>
            <a:fillRect/>
          </a:stretch>
        </p:blipFill>
        <p:spPr>
          <a:xfrm>
            <a:off x="1577975" y="1111825"/>
            <a:ext cx="2654300" cy="1767000"/>
          </a:xfrm>
          <a:prstGeom prst="rect">
            <a:avLst/>
          </a:prstGeom>
          <a:noFill/>
          <a:ln>
            <a:noFill/>
          </a:ln>
        </p:spPr>
      </p:pic>
      <p:pic>
        <p:nvPicPr>
          <p:cNvPr id="1257" name="Google Shape;1257;p136"/>
          <p:cNvPicPr preferRelativeResize="0"/>
          <p:nvPr/>
        </p:nvPicPr>
        <p:blipFill>
          <a:blip r:embed="rId4">
            <a:alphaModFix/>
          </a:blip>
          <a:stretch>
            <a:fillRect/>
          </a:stretch>
        </p:blipFill>
        <p:spPr>
          <a:xfrm>
            <a:off x="4384675" y="1111825"/>
            <a:ext cx="2688910" cy="1767000"/>
          </a:xfrm>
          <a:prstGeom prst="rect">
            <a:avLst/>
          </a:prstGeom>
          <a:noFill/>
          <a:ln>
            <a:noFill/>
          </a:ln>
        </p:spPr>
      </p:pic>
      <p:sp>
        <p:nvSpPr>
          <p:cNvPr id="1258" name="Google Shape;1258;p1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Oreillons</a:t>
            </a:r>
            <a:endParaRPr dirty="0"/>
          </a:p>
        </p:txBody>
      </p:sp>
      <p:sp>
        <p:nvSpPr>
          <p:cNvPr id="1259" name="Google Shape;1259;p13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dirty="0"/>
              <a:t>Article 5.</a:t>
            </a:r>
            <a:r>
              <a:rPr lang="en" sz="1500" dirty="0"/>
              <a:t> </a:t>
            </a:r>
            <a:r>
              <a:rPr lang="en" sz="1500" b="1" dirty="0"/>
              <a:t>ROR</a:t>
            </a:r>
            <a:endParaRPr sz="1500" b="1" dirty="0"/>
          </a:p>
        </p:txBody>
      </p:sp>
      <p:sp>
        <p:nvSpPr>
          <p:cNvPr id="1260" name="Google Shape;1260;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264"/>
        <p:cNvGrpSpPr/>
        <p:nvPr/>
      </p:nvGrpSpPr>
      <p:grpSpPr>
        <a:xfrm>
          <a:off x="0" y="0"/>
          <a:ext cx="0" cy="0"/>
          <a:chOff x="0" y="0"/>
          <a:chExt cx="0" cy="0"/>
        </a:xfrm>
      </p:grpSpPr>
      <p:sp>
        <p:nvSpPr>
          <p:cNvPr id="1265" name="Google Shape;1265;p137"/>
          <p:cNvSpPr txBox="1">
            <a:spLocks noGrp="1"/>
          </p:cNvSpPr>
          <p:nvPr>
            <p:ph type="body" idx="1"/>
          </p:nvPr>
        </p:nvSpPr>
        <p:spPr>
          <a:xfrm>
            <a:off x="311700" y="1017725"/>
            <a:ext cx="8520600" cy="2821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50" b="1" dirty="0"/>
              <a:t>Qui risque d'attraper cette maladie ?</a:t>
            </a:r>
            <a:r>
              <a:rPr lang="fr-FR" sz="1050" dirty="0"/>
              <a:t> Les enfants et les adultes non vaccinés contre les oreillons.</a:t>
            </a:r>
          </a:p>
          <a:p>
            <a:pPr marL="0" lvl="0" indent="0" algn="just">
              <a:lnSpc>
                <a:spcPct val="100000"/>
              </a:lnSpc>
              <a:spcBef>
                <a:spcPts val="1200"/>
              </a:spcBef>
              <a:buClr>
                <a:schemeClr val="dk1"/>
              </a:buClr>
              <a:buSzPts val="1100"/>
              <a:buNone/>
            </a:pPr>
            <a:r>
              <a:rPr lang="fr-FR" sz="1050" b="1" dirty="0"/>
              <a:t>Pourquoi cette maladie pourrait être un problème dans les prisons?</a:t>
            </a:r>
            <a:r>
              <a:rPr lang="fr-FR" sz="1050" dirty="0"/>
              <a:t> En raison de la promiscuité et de la mauvaise ventilation des cellules , les infections se propageant par voie aérienne, comme les oreillons, peuvent se répandre très rapidement dans les prisons.</a:t>
            </a:r>
          </a:p>
          <a:p>
            <a:pPr marL="0" lvl="0" indent="0" algn="just" rtl="0">
              <a:lnSpc>
                <a:spcPct val="100000"/>
              </a:lnSpc>
              <a:spcBef>
                <a:spcPts val="1200"/>
              </a:spcBef>
              <a:spcAft>
                <a:spcPts val="0"/>
              </a:spcAft>
              <a:buNone/>
            </a:pPr>
            <a:r>
              <a:rPr lang="fr-FR" sz="1050" b="1" dirty="0"/>
              <a:t>Quels sont les vaccins contre les oreillons ? </a:t>
            </a:r>
            <a:r>
              <a:rPr lang="fr-FR" sz="1050" dirty="0"/>
              <a:t>Le vaccin contre les oreillons est généralement associée aux vaccins contre la rougeole et la rubéole dans un vaccin combiné connu sous le nom de ROR. </a:t>
            </a:r>
          </a:p>
          <a:p>
            <a:pPr marL="0" indent="0" algn="just">
              <a:lnSpc>
                <a:spcPct val="100000"/>
              </a:lnSpc>
              <a:spcBef>
                <a:spcPts val="1200"/>
              </a:spcBef>
              <a:buNone/>
            </a:pPr>
            <a:r>
              <a:rPr lang="fr-FR" sz="1050" b="1" dirty="0"/>
              <a:t>Quelle est l'efficacité du vaccin ? </a:t>
            </a:r>
            <a:r>
              <a:rPr lang="fr-FR" sz="1050" dirty="0"/>
              <a:t>L'efficacité de la vaccination contre les oreillons est d'environ 86 %. Le schéma vaccinal ROR prévoit généralement deux doses.</a:t>
            </a:r>
          </a:p>
          <a:p>
            <a:pPr marL="0" indent="0" algn="just">
              <a:lnSpc>
                <a:spcPct val="100000"/>
              </a:lnSpc>
              <a:spcBef>
                <a:spcPts val="1200"/>
              </a:spcBef>
              <a:spcAft>
                <a:spcPts val="1200"/>
              </a:spcAft>
              <a:buNone/>
            </a:pPr>
            <a:r>
              <a:rPr lang="fr-FR" sz="1050" b="1" dirty="0"/>
              <a:t>Le vaccin est-il sûr ? </a:t>
            </a:r>
            <a:r>
              <a:rPr lang="fr-FR" sz="1050" dirty="0"/>
              <a:t>Le vaccin ROR est très sûr. Les effets secondaires les plus courants sont une rougeur, une dureté ou un gonflement au niveau du point d’injection et très rarement un gonflement temporaire derrière les oreilles (1 % des cas). Aucun effet secondaire grave n'a été signalé pour le vaccin ROR, à l'exception du risque d’une réaction allergique grave (anaphylaxie) qui est extrêmement rare (estimé à environ un sur un million).</a:t>
            </a:r>
          </a:p>
        </p:txBody>
      </p:sp>
      <p:sp>
        <p:nvSpPr>
          <p:cNvPr id="1266" name="Google Shape;1266;p137"/>
          <p:cNvSpPr/>
          <p:nvPr/>
        </p:nvSpPr>
        <p:spPr>
          <a:xfrm>
            <a:off x="1328700" y="4190591"/>
            <a:ext cx="6371700" cy="7290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000" i="1" dirty="0"/>
              <a:t>Chez les hommes, la maladie des oreillons</a:t>
            </a:r>
            <a:r>
              <a:rPr lang="fr-FR" sz="1000" i="1" dirty="0"/>
              <a:t> affecte souvent les testicules, provoquant généralement un gonflement anormal d'un testicule, mais il arrive que les deux testicules soient touchés.</a:t>
            </a:r>
            <a:r>
              <a:rPr lang="en" sz="1000" i="1" dirty="0"/>
              <a:t> </a:t>
            </a:r>
            <a:endParaRPr sz="1000" i="1" dirty="0"/>
          </a:p>
        </p:txBody>
      </p:sp>
      <p:sp>
        <p:nvSpPr>
          <p:cNvPr id="1267" name="Google Shape;1267;p137"/>
          <p:cNvSpPr/>
          <p:nvPr/>
        </p:nvSpPr>
        <p:spPr>
          <a:xfrm>
            <a:off x="1264225" y="3799208"/>
            <a:ext cx="1663330" cy="429900"/>
          </a:xfrm>
          <a:prstGeom prst="rect">
            <a:avLst/>
          </a:prstGeom>
          <a:solidFill>
            <a:srgbClr val="B9A4E6"/>
          </a:solidFill>
          <a:ln>
            <a:noFill/>
          </a:ln>
        </p:spPr>
        <p:txBody>
          <a:bodyPr spcFirstLastPara="1" wrap="square" lIns="91425" tIns="91425" rIns="91425" bIns="91425" anchor="ctr" anchorCtr="0">
            <a:noAutofit/>
          </a:bodyPr>
          <a:lstStyle/>
          <a:p>
            <a:r>
              <a:rPr lang="fr-FR" b="1" dirty="0"/>
              <a:t>Le saviez-vous ?</a:t>
            </a:r>
          </a:p>
        </p:txBody>
      </p:sp>
      <p:sp>
        <p:nvSpPr>
          <p:cNvPr id="1268" name="Google Shape;1268;p1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dirty="0"/>
              <a:t>Oreillons</a:t>
            </a:r>
          </a:p>
        </p:txBody>
      </p:sp>
      <p:sp>
        <p:nvSpPr>
          <p:cNvPr id="1269" name="Google Shape;1269;p13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dirty="0"/>
              <a:t>Article 5.</a:t>
            </a:r>
            <a:r>
              <a:rPr lang="en" sz="1500" dirty="0"/>
              <a:t> </a:t>
            </a:r>
            <a:r>
              <a:rPr lang="en" sz="1500" b="1" dirty="0"/>
              <a:t>ROR</a:t>
            </a:r>
            <a:endParaRPr sz="1500" b="1" dirty="0"/>
          </a:p>
        </p:txBody>
      </p:sp>
      <p:sp>
        <p:nvSpPr>
          <p:cNvPr id="1270" name="Google Shape;1270;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274"/>
        <p:cNvGrpSpPr/>
        <p:nvPr/>
      </p:nvGrpSpPr>
      <p:grpSpPr>
        <a:xfrm>
          <a:off x="0" y="0"/>
          <a:ext cx="0" cy="0"/>
          <a:chOff x="0" y="0"/>
          <a:chExt cx="0" cy="0"/>
        </a:xfrm>
      </p:grpSpPr>
      <p:sp>
        <p:nvSpPr>
          <p:cNvPr id="1275" name="Google Shape;1275;p138"/>
          <p:cNvSpPr txBox="1">
            <a:spLocks noGrp="1"/>
          </p:cNvSpPr>
          <p:nvPr>
            <p:ph type="body" idx="1"/>
          </p:nvPr>
        </p:nvSpPr>
        <p:spPr>
          <a:xfrm>
            <a:off x="311700" y="2808150"/>
            <a:ext cx="8520600" cy="2205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dirty="0">
                <a:latin typeface="+mn-lt"/>
              </a:rPr>
              <a:t>La maladie :</a:t>
            </a:r>
            <a:r>
              <a:rPr lang="fr-FR" sz="1000" dirty="0">
                <a:latin typeface="+mn-lt"/>
              </a:rPr>
              <a:t> Rubéole.</a:t>
            </a:r>
          </a:p>
          <a:p>
            <a:pPr marL="0" lvl="0" indent="0" algn="just" rtl="0">
              <a:lnSpc>
                <a:spcPct val="100000"/>
              </a:lnSpc>
              <a:spcBef>
                <a:spcPts val="1200"/>
              </a:spcBef>
              <a:spcAft>
                <a:spcPts val="0"/>
              </a:spcAft>
              <a:buNone/>
            </a:pPr>
            <a:r>
              <a:rPr lang="fr-FR" sz="1000" b="1" dirty="0">
                <a:latin typeface="+mn-lt"/>
              </a:rPr>
              <a:t>Quelle en est la cause ?</a:t>
            </a:r>
            <a:r>
              <a:rPr lang="fr-FR" sz="1000" dirty="0">
                <a:latin typeface="+mn-lt"/>
              </a:rPr>
              <a:t> Un virus appelé</a:t>
            </a:r>
            <a:r>
              <a:rPr lang="fr-FR" sz="1000" i="1" dirty="0">
                <a:latin typeface="+mn-lt"/>
              </a:rPr>
              <a:t> </a:t>
            </a:r>
            <a:r>
              <a:rPr lang="fr-FR" sz="1000" i="1" dirty="0" err="1">
                <a:latin typeface="+mn-lt"/>
              </a:rPr>
              <a:t>Rubivirus</a:t>
            </a:r>
            <a:r>
              <a:rPr lang="fr-FR" sz="1000" i="1" dirty="0">
                <a:latin typeface="+mn-lt"/>
              </a:rPr>
              <a:t> </a:t>
            </a:r>
            <a:r>
              <a:rPr lang="fr-FR" sz="1000" i="1" dirty="0" err="1">
                <a:latin typeface="+mn-lt"/>
              </a:rPr>
              <a:t>rubellae</a:t>
            </a:r>
            <a:r>
              <a:rPr lang="fr-FR" sz="1000" i="1" dirty="0">
                <a:latin typeface="+mn-lt"/>
              </a:rPr>
              <a:t>.</a:t>
            </a:r>
            <a:endParaRPr lang="fr-FR" sz="1000" dirty="0">
              <a:latin typeface="+mn-lt"/>
            </a:endParaRPr>
          </a:p>
          <a:p>
            <a:pPr marL="0" lvl="0" indent="0" algn="just" rtl="0">
              <a:lnSpc>
                <a:spcPct val="100000"/>
              </a:lnSpc>
              <a:spcBef>
                <a:spcPts val="1200"/>
              </a:spcBef>
              <a:spcAft>
                <a:spcPts val="0"/>
              </a:spcAft>
              <a:buNone/>
            </a:pPr>
            <a:r>
              <a:rPr lang="fr-FR" sz="1000" b="1" dirty="0">
                <a:effectLst/>
                <a:latin typeface="+mn-lt"/>
                <a:ea typeface="Calibri" panose="020F0502020204030204" pitchFamily="34" charset="0"/>
                <a:cs typeface="Times New Roman" panose="02020603050405020304" pitchFamily="18" charset="0"/>
              </a:rPr>
              <a:t>Quels sont les symptômes</a:t>
            </a:r>
            <a:r>
              <a:rPr lang="fr-FR" sz="1000" b="1" dirty="0">
                <a:latin typeface="+mn-lt"/>
              </a:rPr>
              <a:t> ?</a:t>
            </a:r>
            <a:r>
              <a:rPr lang="fr-FR" sz="1000" dirty="0">
                <a:latin typeface="+mn-lt"/>
              </a:rPr>
              <a:t> Les personnes atteintes de la rubéole présentent généralement une éruption cutanée qui s'étend du visage et l'arrière des oreilles au cou et au corps. Elles peuvent également avoir des douleurs articulaires, une température élevée, de la toux, des éternuements, des maux de tête et des maux de gorge. </a:t>
            </a:r>
          </a:p>
          <a:p>
            <a:pPr marL="0" lvl="0" indent="0" algn="just" rtl="0">
              <a:lnSpc>
                <a:spcPct val="100000"/>
              </a:lnSpc>
              <a:spcBef>
                <a:spcPts val="1200"/>
              </a:spcBef>
              <a:spcAft>
                <a:spcPts val="0"/>
              </a:spcAft>
              <a:buNone/>
            </a:pPr>
            <a:r>
              <a:rPr lang="fr-FR" sz="1000" b="1" dirty="0">
                <a:latin typeface="+mn-lt"/>
              </a:rPr>
              <a:t>À quoi ressemble la maladie grave?</a:t>
            </a:r>
            <a:r>
              <a:rPr lang="fr-FR" sz="1000" dirty="0">
                <a:latin typeface="+mn-lt"/>
              </a:rPr>
              <a:t> Les personnes qui tombent gravement malades peuvent souffrir d'une inflammation du cerveau (méningite) et une baisse du taux des plaquettes sanguines. Si les femmes enceintes sont infectées par la rubéole en début de grossesse, le virus peut contaminer le fœtus avec des conséquences graves.</a:t>
            </a:r>
          </a:p>
          <a:p>
            <a:pPr marL="0" lvl="0" indent="0" algn="just" rtl="0">
              <a:lnSpc>
                <a:spcPct val="100000"/>
              </a:lnSpc>
              <a:spcBef>
                <a:spcPts val="1200"/>
              </a:spcBef>
              <a:spcAft>
                <a:spcPts val="1200"/>
              </a:spcAft>
              <a:buNone/>
            </a:pPr>
            <a:r>
              <a:rPr lang="fr-FR" sz="1000" b="1" dirty="0">
                <a:latin typeface="+mn-lt"/>
              </a:rPr>
              <a:t>Comment se propage-t-elle?</a:t>
            </a:r>
            <a:r>
              <a:rPr lang="fr-FR" sz="1000" dirty="0">
                <a:latin typeface="+mn-lt"/>
              </a:rPr>
              <a:t> La rubéole peut se transmettre par contact (toux ou éternuements) avec des personnes infectées, ou en restant longtemps dans un espace confiné avec une personne infectée.</a:t>
            </a:r>
          </a:p>
        </p:txBody>
      </p:sp>
      <p:pic>
        <p:nvPicPr>
          <p:cNvPr id="1276" name="Google Shape;1276;p138"/>
          <p:cNvPicPr preferRelativeResize="0"/>
          <p:nvPr/>
        </p:nvPicPr>
        <p:blipFill>
          <a:blip r:embed="rId3">
            <a:alphaModFix/>
          </a:blip>
          <a:stretch>
            <a:fillRect/>
          </a:stretch>
        </p:blipFill>
        <p:spPr>
          <a:xfrm>
            <a:off x="4396300" y="953250"/>
            <a:ext cx="1998859" cy="1790425"/>
          </a:xfrm>
          <a:prstGeom prst="rect">
            <a:avLst/>
          </a:prstGeom>
          <a:noFill/>
          <a:ln>
            <a:noFill/>
          </a:ln>
        </p:spPr>
      </p:pic>
      <p:pic>
        <p:nvPicPr>
          <p:cNvPr id="1277" name="Google Shape;1277;p138"/>
          <p:cNvPicPr preferRelativeResize="0"/>
          <p:nvPr/>
        </p:nvPicPr>
        <p:blipFill>
          <a:blip r:embed="rId4">
            <a:alphaModFix/>
          </a:blip>
          <a:stretch>
            <a:fillRect/>
          </a:stretch>
        </p:blipFill>
        <p:spPr>
          <a:xfrm>
            <a:off x="1662900" y="953248"/>
            <a:ext cx="2562964" cy="1790425"/>
          </a:xfrm>
          <a:prstGeom prst="rect">
            <a:avLst/>
          </a:prstGeom>
          <a:noFill/>
          <a:ln>
            <a:noFill/>
          </a:ln>
        </p:spPr>
      </p:pic>
      <p:sp>
        <p:nvSpPr>
          <p:cNvPr id="1278" name="Google Shape;1278;p1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a:t>Rubéole</a:t>
            </a:r>
          </a:p>
        </p:txBody>
      </p:sp>
      <p:sp>
        <p:nvSpPr>
          <p:cNvPr id="1279" name="Google Shape;1279;p13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a:t>Article 5.</a:t>
            </a:r>
            <a:r>
              <a:rPr lang="en" sz="1500"/>
              <a:t> </a:t>
            </a:r>
            <a:r>
              <a:rPr lang="en" sz="1500" b="1"/>
              <a:t>ROR</a:t>
            </a:r>
            <a:endParaRPr sz="1500" b="1"/>
          </a:p>
        </p:txBody>
      </p:sp>
      <p:sp>
        <p:nvSpPr>
          <p:cNvPr id="1280" name="Google Shape;1280;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284"/>
        <p:cNvGrpSpPr/>
        <p:nvPr/>
      </p:nvGrpSpPr>
      <p:grpSpPr>
        <a:xfrm>
          <a:off x="0" y="0"/>
          <a:ext cx="0" cy="0"/>
          <a:chOff x="0" y="0"/>
          <a:chExt cx="0" cy="0"/>
        </a:xfrm>
      </p:grpSpPr>
      <p:sp>
        <p:nvSpPr>
          <p:cNvPr id="1285" name="Google Shape;1285;p139"/>
          <p:cNvSpPr txBox="1">
            <a:spLocks noGrp="1"/>
          </p:cNvSpPr>
          <p:nvPr>
            <p:ph type="body" idx="1"/>
          </p:nvPr>
        </p:nvSpPr>
        <p:spPr>
          <a:xfrm>
            <a:off x="311700" y="1017725"/>
            <a:ext cx="8520600" cy="2606700"/>
          </a:xfrm>
          <a:prstGeom prst="rect">
            <a:avLst/>
          </a:prstGeom>
        </p:spPr>
        <p:txBody>
          <a:bodyPr spcFirstLastPara="1" wrap="square" lIns="91425" tIns="91425" rIns="91425" bIns="91425" anchor="t" anchorCtr="0">
            <a:noAutofit/>
          </a:bodyPr>
          <a:lstStyle/>
          <a:p>
            <a:pPr marL="0" lvl="0" indent="0" algn="just">
              <a:lnSpc>
                <a:spcPct val="100000"/>
              </a:lnSpc>
              <a:buNone/>
            </a:pPr>
            <a:r>
              <a:rPr lang="fr-FR" sz="1050" b="1" dirty="0"/>
              <a:t>Qui risque de l'attraper ?</a:t>
            </a:r>
            <a:r>
              <a:rPr lang="fr-FR" sz="1050" dirty="0"/>
              <a:t> Les enfants et les adultes non vaccinés. Chez les femmes enceintes non vaccinées, il y un risque élevé de lésions du fœtus si elles sont infectées par la rubéole.</a:t>
            </a:r>
          </a:p>
          <a:p>
            <a:pPr marL="0" indent="0" algn="just">
              <a:lnSpc>
                <a:spcPct val="100000"/>
              </a:lnSpc>
              <a:spcBef>
                <a:spcPts val="1200"/>
              </a:spcBef>
              <a:buClr>
                <a:schemeClr val="dk1"/>
              </a:buClr>
              <a:buSzPts val="1100"/>
              <a:buNone/>
            </a:pPr>
            <a:r>
              <a:rPr lang="fr-FR" sz="1050" b="1" dirty="0"/>
              <a:t>Pourquoi elle pourrait être un problème dans les prisons?</a:t>
            </a:r>
            <a:r>
              <a:rPr lang="fr-FR" sz="1050" dirty="0"/>
              <a:t> En raison de la promiscuité et de la mauvaise ventilation des cellules , les infections se propageant par voie aérienne, comme la rubéole, peuvent se répandre très rapidement dans les prisons.</a:t>
            </a:r>
          </a:p>
          <a:p>
            <a:pPr marL="0" lvl="0" indent="0" algn="just" rtl="0">
              <a:lnSpc>
                <a:spcPct val="100000"/>
              </a:lnSpc>
              <a:spcBef>
                <a:spcPts val="1200"/>
              </a:spcBef>
              <a:spcAft>
                <a:spcPts val="0"/>
              </a:spcAft>
              <a:buNone/>
            </a:pPr>
            <a:r>
              <a:rPr lang="fr-FR" sz="1050" b="1" dirty="0"/>
              <a:t>Quels sont les vaccins contre la rubéole ? </a:t>
            </a:r>
            <a:r>
              <a:rPr lang="fr-FR" sz="1050" dirty="0"/>
              <a:t>Le vaccin contre la rubéole est généralement administré en même temps que le vaccins contre la rougeole et les oreillons (vaccin ROR).</a:t>
            </a:r>
          </a:p>
          <a:p>
            <a:pPr marL="0" indent="0" algn="just">
              <a:lnSpc>
                <a:spcPct val="100000"/>
              </a:lnSpc>
              <a:spcBef>
                <a:spcPts val="1200"/>
              </a:spcBef>
              <a:buNone/>
            </a:pPr>
            <a:r>
              <a:rPr lang="fr-FR" sz="1050" b="1" dirty="0"/>
              <a:t>Quelle est l'efficacité du vaccin ? </a:t>
            </a:r>
            <a:r>
              <a:rPr lang="fr-FR" sz="1050" dirty="0"/>
              <a:t>L'efficacité de la vaccination contre la rubéole est d'environ 89 %. Le schéma vaccinal ROR prévoit généralement deux doses.</a:t>
            </a:r>
          </a:p>
          <a:p>
            <a:pPr marL="0" lvl="0" indent="0" algn="just" rtl="0">
              <a:lnSpc>
                <a:spcPct val="100000"/>
              </a:lnSpc>
              <a:spcBef>
                <a:spcPts val="1200"/>
              </a:spcBef>
              <a:spcAft>
                <a:spcPts val="1200"/>
              </a:spcAft>
              <a:buNone/>
            </a:pPr>
            <a:r>
              <a:rPr lang="fr-FR" sz="1050" b="1" dirty="0"/>
              <a:t>Le vaccin est-il sûr ?</a:t>
            </a:r>
            <a:r>
              <a:rPr lang="fr-FR" sz="1050" dirty="0"/>
              <a:t> Le vaccin ROR est un vaccin très sûr. Les effets secondaires courants sont une rougeur, une dureté ou un gonflement au point d’injection et, très rarement, une douleur et un gonflement temporaires des articulations (1 % des cas). Aucun effet secondaire grave n'a été signalé pour le vaccin ROR, à l'exception du risque de réaction allergique grave (anaphylaxie), qui est extrêmement rare (environ un cas sur un million).</a:t>
            </a:r>
          </a:p>
        </p:txBody>
      </p:sp>
      <p:sp>
        <p:nvSpPr>
          <p:cNvPr id="1286" name="Google Shape;1286;p139"/>
          <p:cNvSpPr/>
          <p:nvPr/>
        </p:nvSpPr>
        <p:spPr>
          <a:xfrm>
            <a:off x="1328700" y="4241273"/>
            <a:ext cx="6371700" cy="7290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dirty="0"/>
              <a:t>La rubéole est également connue sous le nom de "rougeole allemande" dans certains contextes - non pas en raison d'une quelconque association avec l'Allemagne, mais parce que le mot "allemand" vient de "</a:t>
            </a:r>
            <a:r>
              <a:rPr lang="fr-FR" sz="1000" i="1" dirty="0" err="1"/>
              <a:t>germanus</a:t>
            </a:r>
            <a:r>
              <a:rPr lang="fr-FR" sz="1000" i="1" dirty="0"/>
              <a:t>", qui signifie similaire. L'éruption cutanée due à la rubéole est similaire à celle de la rougeole, mais il s'agit de deux maladies différentes. </a:t>
            </a:r>
          </a:p>
        </p:txBody>
      </p:sp>
      <p:sp>
        <p:nvSpPr>
          <p:cNvPr id="1287" name="Google Shape;1287;p139"/>
          <p:cNvSpPr/>
          <p:nvPr/>
        </p:nvSpPr>
        <p:spPr>
          <a:xfrm>
            <a:off x="1264224" y="3829906"/>
            <a:ext cx="1626459"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a:t>Le saviez-vous ?</a:t>
            </a:r>
          </a:p>
        </p:txBody>
      </p:sp>
      <p:sp>
        <p:nvSpPr>
          <p:cNvPr id="1288" name="Google Shape;1288;p1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a:t>Rubéole</a:t>
            </a:r>
          </a:p>
        </p:txBody>
      </p:sp>
      <p:sp>
        <p:nvSpPr>
          <p:cNvPr id="1289" name="Google Shape;1289;p13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a:t>Article 5.</a:t>
            </a:r>
            <a:r>
              <a:rPr lang="en" sz="1500"/>
              <a:t> </a:t>
            </a:r>
            <a:r>
              <a:rPr lang="en" sz="1500" b="1"/>
              <a:t>ROR</a:t>
            </a:r>
            <a:endParaRPr sz="1500" b="1"/>
          </a:p>
        </p:txBody>
      </p:sp>
      <p:sp>
        <p:nvSpPr>
          <p:cNvPr id="1290" name="Google Shape;1290;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294"/>
        <p:cNvGrpSpPr/>
        <p:nvPr/>
      </p:nvGrpSpPr>
      <p:grpSpPr>
        <a:xfrm>
          <a:off x="0" y="0"/>
          <a:ext cx="0" cy="0"/>
          <a:chOff x="0" y="0"/>
          <a:chExt cx="0" cy="0"/>
        </a:xfrm>
      </p:grpSpPr>
      <p:sp>
        <p:nvSpPr>
          <p:cNvPr id="1295" name="Google Shape;1295;p1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Article 6. Diphtérie, coqueluche et tétanos </a:t>
            </a:r>
          </a:p>
        </p:txBody>
      </p:sp>
      <p:sp>
        <p:nvSpPr>
          <p:cNvPr id="1296" name="Google Shape;1296;p140"/>
          <p:cNvSpPr txBox="1">
            <a:spLocks noGrp="1"/>
          </p:cNvSpPr>
          <p:nvPr>
            <p:ph type="body" idx="1"/>
          </p:nvPr>
        </p:nvSpPr>
        <p:spPr>
          <a:xfrm>
            <a:off x="311700" y="1279900"/>
            <a:ext cx="8520600" cy="3356100"/>
          </a:xfrm>
          <a:prstGeom prst="rect">
            <a:avLst/>
          </a:prstGeom>
        </p:spPr>
        <p:txBody>
          <a:bodyPr spcFirstLastPara="1" wrap="square" lIns="91425" tIns="91425" rIns="91425" bIns="91425" anchor="t" anchorCtr="0">
            <a:normAutofit fontScale="92500" lnSpcReduction="20000"/>
          </a:bodyPr>
          <a:lstStyle/>
          <a:p>
            <a:pPr marL="0" lvl="0" indent="0" algn="just" rtl="0">
              <a:spcBef>
                <a:spcPts val="0"/>
              </a:spcBef>
              <a:spcAft>
                <a:spcPts val="0"/>
              </a:spcAft>
              <a:buNone/>
            </a:pPr>
            <a:r>
              <a:rPr lang="fr-FR"/>
              <a:t>La vaccination contre la diphtérie, la coqueluche et le tétanos est souvent administrée sous la forme d'un vaccin combiné. Au cours de l'enfance, des vaccins contre l'</a:t>
            </a:r>
            <a:r>
              <a:rPr lang="fr-FR" i="1"/>
              <a:t>Haemophilus influenzae </a:t>
            </a:r>
            <a:r>
              <a:rPr lang="fr-FR"/>
              <a:t>(Hib), l'hépatite B et la poliomyélite peuvent également être ajoutés au vaccin combiné.</a:t>
            </a:r>
          </a:p>
          <a:p>
            <a:pPr marL="0" lvl="0" indent="0" algn="just" rtl="0">
              <a:spcBef>
                <a:spcPts val="1200"/>
              </a:spcBef>
              <a:spcAft>
                <a:spcPts val="0"/>
              </a:spcAft>
              <a:buNone/>
            </a:pPr>
            <a:r>
              <a:rPr lang="fr-FR"/>
              <a:t>La diphtérie et la coqueluche peuvent se propager facilement en milieu carcéral en raison de la mauvaise ventilation et de la promiscuité qui règnent dans les prisons. Le tétanos peut facilement être contracté à partir d'aiguilles sales ou de plaies ouvertes, ce qui peut facilement se produire dans les prisons. </a:t>
            </a:r>
          </a:p>
          <a:p>
            <a:pPr marL="0" lvl="0" indent="0" algn="just" rtl="0">
              <a:spcBef>
                <a:spcPts val="1200"/>
              </a:spcBef>
              <a:spcAft>
                <a:spcPts val="0"/>
              </a:spcAft>
              <a:buNone/>
            </a:pPr>
            <a:r>
              <a:rPr lang="fr-FR"/>
              <a:t> </a:t>
            </a:r>
          </a:p>
          <a:p>
            <a:pPr marL="0" lvl="0" indent="0" algn="just" rtl="0">
              <a:spcBef>
                <a:spcPts val="1200"/>
              </a:spcBef>
              <a:spcAft>
                <a:spcPts val="1200"/>
              </a:spcAft>
              <a:buNone/>
            </a:pPr>
            <a:r>
              <a:rPr lang="fr-FR"/>
              <a:t>Nous en apprendrons plus sur ces maladies ci-dessous.</a:t>
            </a:r>
          </a:p>
        </p:txBody>
      </p:sp>
      <p:sp>
        <p:nvSpPr>
          <p:cNvPr id="1297" name="Google Shape;1297;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01"/>
        <p:cNvGrpSpPr/>
        <p:nvPr/>
      </p:nvGrpSpPr>
      <p:grpSpPr>
        <a:xfrm>
          <a:off x="0" y="0"/>
          <a:ext cx="0" cy="0"/>
          <a:chOff x="0" y="0"/>
          <a:chExt cx="0" cy="0"/>
        </a:xfrm>
      </p:grpSpPr>
      <p:sp>
        <p:nvSpPr>
          <p:cNvPr id="1302" name="Google Shape;1302;p141"/>
          <p:cNvSpPr txBox="1">
            <a:spLocks noGrp="1"/>
          </p:cNvSpPr>
          <p:nvPr>
            <p:ph type="title"/>
          </p:nvPr>
        </p:nvSpPr>
        <p:spPr>
          <a:xfrm>
            <a:off x="0" y="0"/>
            <a:ext cx="70605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r-FR" sz="1520" b="1"/>
              <a:t>Article 6. Diphtérie, coqueluche et tétanos </a:t>
            </a:r>
          </a:p>
        </p:txBody>
      </p:sp>
      <p:sp>
        <p:nvSpPr>
          <p:cNvPr id="1303" name="Google Shape;1303;p141"/>
          <p:cNvSpPr txBox="1">
            <a:spLocks noGrp="1"/>
          </p:cNvSpPr>
          <p:nvPr>
            <p:ph type="body" idx="1"/>
          </p:nvPr>
        </p:nvSpPr>
        <p:spPr>
          <a:xfrm>
            <a:off x="311700" y="2994400"/>
            <a:ext cx="8520600" cy="20196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ct val="100000"/>
              <a:buFont typeface="Arial"/>
              <a:buNone/>
            </a:pPr>
            <a:r>
              <a:rPr lang="fr-FR" sz="1000" b="1">
                <a:solidFill>
                  <a:srgbClr val="000000"/>
                </a:solidFill>
                <a:latin typeface="+mn-lt"/>
              </a:rPr>
              <a:t>La maladie </a:t>
            </a:r>
            <a:r>
              <a:rPr lang="fr-FR" sz="1000" b="1">
                <a:solidFill>
                  <a:schemeClr val="dk1"/>
                </a:solidFill>
                <a:latin typeface="+mn-lt"/>
              </a:rPr>
              <a:t>:</a:t>
            </a:r>
            <a:r>
              <a:rPr lang="fr-FR" sz="1000">
                <a:solidFill>
                  <a:schemeClr val="dk1"/>
                </a:solidFill>
                <a:latin typeface="+mn-lt"/>
              </a:rPr>
              <a:t> Diphtérie.</a:t>
            </a:r>
            <a:endParaRPr lang="fr-FR" sz="1000" b="1">
              <a:solidFill>
                <a:schemeClr val="dk1"/>
              </a:solidFill>
              <a:latin typeface="+mn-lt"/>
            </a:endParaRPr>
          </a:p>
          <a:p>
            <a:pPr marL="0" lvl="0" indent="0" algn="just" rtl="0">
              <a:lnSpc>
                <a:spcPct val="100000"/>
              </a:lnSpc>
              <a:spcBef>
                <a:spcPts val="1200"/>
              </a:spcBef>
              <a:spcAft>
                <a:spcPts val="0"/>
              </a:spcAft>
              <a:buNone/>
            </a:pPr>
            <a:r>
              <a:rPr lang="fr-FR" sz="1000" b="1">
                <a:solidFill>
                  <a:schemeClr val="tx1"/>
                </a:solidFill>
                <a:latin typeface="+mn-lt"/>
              </a:rPr>
              <a:t>Quelle en est la cause </a:t>
            </a:r>
            <a:r>
              <a:rPr lang="fr-FR" sz="1000" b="1">
                <a:solidFill>
                  <a:schemeClr val="dk1"/>
                </a:solidFill>
                <a:latin typeface="+mn-lt"/>
              </a:rPr>
              <a:t>?</a:t>
            </a:r>
            <a:r>
              <a:rPr lang="fr-FR" sz="1000">
                <a:solidFill>
                  <a:schemeClr val="dk1"/>
                </a:solidFill>
                <a:latin typeface="+mn-lt"/>
              </a:rPr>
              <a:t> Une bactérie appelée</a:t>
            </a:r>
            <a:r>
              <a:rPr lang="fr-FR" sz="1000" i="1">
                <a:solidFill>
                  <a:schemeClr val="dk1"/>
                </a:solidFill>
                <a:latin typeface="+mn-lt"/>
              </a:rPr>
              <a:t> Corynebacterium </a:t>
            </a:r>
            <a:r>
              <a:rPr lang="fr-FR" sz="1000" i="1" err="1">
                <a:solidFill>
                  <a:schemeClr val="dk1"/>
                </a:solidFill>
                <a:latin typeface="+mn-lt"/>
              </a:rPr>
              <a:t>diphtheriae</a:t>
            </a:r>
            <a:r>
              <a:rPr lang="fr-FR" sz="1000" i="1">
                <a:solidFill>
                  <a:schemeClr val="dk1"/>
                </a:solidFill>
                <a:latin typeface="+mn-lt"/>
              </a:rPr>
              <a:t>.</a:t>
            </a:r>
            <a:endParaRPr lang="fr-FR" sz="1000">
              <a:solidFill>
                <a:schemeClr val="dk1"/>
              </a:solidFill>
              <a:latin typeface="+mn-lt"/>
            </a:endParaRPr>
          </a:p>
          <a:p>
            <a:pPr marL="0" lvl="0" indent="0" algn="just" rtl="0">
              <a:lnSpc>
                <a:spcPct val="100000"/>
              </a:lnSpc>
              <a:spcBef>
                <a:spcPts val="1200"/>
              </a:spcBef>
              <a:spcAft>
                <a:spcPts val="0"/>
              </a:spcAft>
              <a:buNone/>
            </a:pPr>
            <a:r>
              <a:rPr lang="fr-FR" sz="1000" b="1">
                <a:solidFill>
                  <a:schemeClr val="tx1"/>
                </a:solidFill>
                <a:effectLst/>
                <a:latin typeface="+mn-lt"/>
                <a:ea typeface="Calibri" panose="020F0502020204030204" pitchFamily="34" charset="0"/>
                <a:cs typeface="Times New Roman" panose="02020603050405020304" pitchFamily="18" charset="0"/>
              </a:rPr>
              <a:t>Quels sont les symptômes</a:t>
            </a:r>
            <a:r>
              <a:rPr lang="fr-FR" sz="1000" b="1">
                <a:solidFill>
                  <a:schemeClr val="tx1"/>
                </a:solidFill>
                <a:latin typeface="+mn-lt"/>
              </a:rPr>
              <a:t> ?</a:t>
            </a:r>
            <a:r>
              <a:rPr lang="fr-FR" sz="1000">
                <a:solidFill>
                  <a:schemeClr val="tx1"/>
                </a:solidFill>
                <a:latin typeface="+mn-lt"/>
              </a:rPr>
              <a:t> </a:t>
            </a:r>
            <a:r>
              <a:rPr lang="fr-FR" sz="1000">
                <a:solidFill>
                  <a:schemeClr val="dk1"/>
                </a:solidFill>
                <a:latin typeface="+mn-lt"/>
              </a:rPr>
              <a:t>Les personnes atteintes de diphtérie peuvent avoir une température élevée, des maux de gorge, un gonflement des glandes du cou, des difficultés à respirer et à avaler, ainsi qu'une épaisse couche gris-blanc sur la gorge, le nez et la langue. La diphtérie peut également provoquer des cloques remplies de pus et des ulcère.</a:t>
            </a:r>
          </a:p>
          <a:p>
            <a:pPr marL="0" lvl="0" indent="0" algn="just" rtl="0">
              <a:lnSpc>
                <a:spcPct val="100000"/>
              </a:lnSpc>
              <a:spcBef>
                <a:spcPts val="1200"/>
              </a:spcBef>
              <a:spcAft>
                <a:spcPts val="0"/>
              </a:spcAft>
              <a:buNone/>
            </a:pPr>
            <a:r>
              <a:rPr lang="fr-FR" sz="1000" b="1">
                <a:solidFill>
                  <a:schemeClr val="tx1"/>
                </a:solidFill>
                <a:latin typeface="+mn-lt"/>
              </a:rPr>
              <a:t>À quoi ressemble la maladie grave</a:t>
            </a:r>
            <a:r>
              <a:rPr lang="fr-FR" sz="1000" b="1">
                <a:solidFill>
                  <a:schemeClr val="dk1"/>
                </a:solidFill>
                <a:latin typeface="+mn-lt"/>
              </a:rPr>
              <a:t>?</a:t>
            </a:r>
            <a:r>
              <a:rPr lang="fr-FR" sz="1000">
                <a:solidFill>
                  <a:schemeClr val="dk1"/>
                </a:solidFill>
                <a:latin typeface="+mn-lt"/>
              </a:rPr>
              <a:t> Les personnes très malades peuvent devenir paralysées, ce qui entraîne des difficultés à respirer et à avaler. Dans ce cas, la diphtérie peut causer la mort.</a:t>
            </a:r>
          </a:p>
          <a:p>
            <a:pPr marL="0" lvl="0" indent="0" algn="just" rtl="0">
              <a:lnSpc>
                <a:spcPct val="100000"/>
              </a:lnSpc>
              <a:spcBef>
                <a:spcPts val="1200"/>
              </a:spcBef>
              <a:spcAft>
                <a:spcPts val="1200"/>
              </a:spcAft>
              <a:buNone/>
            </a:pPr>
            <a:r>
              <a:rPr lang="fr-FR" sz="1000" b="1">
                <a:solidFill>
                  <a:schemeClr val="tx1"/>
                </a:solidFill>
                <a:latin typeface="+mn-lt"/>
              </a:rPr>
              <a:t>Comment se propage-t-elle </a:t>
            </a:r>
            <a:r>
              <a:rPr lang="fr-FR" sz="1000" b="1">
                <a:solidFill>
                  <a:schemeClr val="dk1"/>
                </a:solidFill>
                <a:latin typeface="+mn-lt"/>
              </a:rPr>
              <a:t>?</a:t>
            </a:r>
            <a:r>
              <a:rPr lang="fr-FR" sz="1000">
                <a:solidFill>
                  <a:schemeClr val="dk1"/>
                </a:solidFill>
                <a:latin typeface="+mn-lt"/>
              </a:rPr>
              <a:t> La diphtérie se transmet par la toux et les éternuements, ainsi que par le partage de tasses, d'assiettes, de couverts, de vêtements ou de literie avec une personne infectée.</a:t>
            </a:r>
          </a:p>
        </p:txBody>
      </p:sp>
      <p:sp>
        <p:nvSpPr>
          <p:cNvPr id="1304" name="Google Shape;1304;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pic>
        <p:nvPicPr>
          <p:cNvPr id="1305" name="Google Shape;1305;p141"/>
          <p:cNvPicPr preferRelativeResize="0"/>
          <p:nvPr/>
        </p:nvPicPr>
        <p:blipFill>
          <a:blip r:embed="rId3">
            <a:alphaModFix/>
          </a:blip>
          <a:stretch>
            <a:fillRect/>
          </a:stretch>
        </p:blipFill>
        <p:spPr>
          <a:xfrm>
            <a:off x="1556475" y="1017725"/>
            <a:ext cx="1824275" cy="1824275"/>
          </a:xfrm>
          <a:prstGeom prst="rect">
            <a:avLst/>
          </a:prstGeom>
          <a:noFill/>
          <a:ln>
            <a:noFill/>
          </a:ln>
        </p:spPr>
      </p:pic>
      <p:pic>
        <p:nvPicPr>
          <p:cNvPr id="1306" name="Google Shape;1306;p141"/>
          <p:cNvPicPr preferRelativeResize="0"/>
          <p:nvPr/>
        </p:nvPicPr>
        <p:blipFill>
          <a:blip r:embed="rId4">
            <a:alphaModFix/>
          </a:blip>
          <a:stretch>
            <a:fillRect/>
          </a:stretch>
        </p:blipFill>
        <p:spPr>
          <a:xfrm>
            <a:off x="4186250" y="1017725"/>
            <a:ext cx="1472870" cy="1824274"/>
          </a:xfrm>
          <a:prstGeom prst="rect">
            <a:avLst/>
          </a:prstGeom>
          <a:noFill/>
          <a:ln>
            <a:noFill/>
          </a:ln>
        </p:spPr>
      </p:pic>
      <p:sp>
        <p:nvSpPr>
          <p:cNvPr id="1307" name="Google Shape;1307;p141"/>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t>Diphtérie</a:t>
            </a:r>
            <a:endParaRPr lang="fr-FR" sz="20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fr-FR" b="1" dirty="0"/>
              <a:t>Quiz pour évaluer vos connaissances</a:t>
            </a:r>
          </a:p>
          <a:p>
            <a:pPr marL="0" lvl="0" indent="0" algn="ctr" rtl="0">
              <a:spcBef>
                <a:spcPts val="0"/>
              </a:spcBef>
              <a:spcAft>
                <a:spcPts val="0"/>
              </a:spcAft>
              <a:buNone/>
            </a:pPr>
            <a:endParaRPr b="1" dirty="0"/>
          </a:p>
        </p:txBody>
      </p:sp>
      <p:sp>
        <p:nvSpPr>
          <p:cNvPr id="149" name="Google Shape;149;p25"/>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85000" lnSpcReduction="20000"/>
          </a:bodyPr>
          <a:lstStyle/>
          <a:p>
            <a:pPr marL="0" lvl="0" indent="0" algn="just" rtl="0">
              <a:lnSpc>
                <a:spcPct val="140000"/>
              </a:lnSpc>
              <a:spcBef>
                <a:spcPts val="0"/>
              </a:spcBef>
              <a:spcAft>
                <a:spcPts val="0"/>
              </a:spcAft>
              <a:buNone/>
            </a:pPr>
            <a:r>
              <a:rPr lang="fr-FR" sz="1650" dirty="0"/>
              <a:t>4. Le personnel pénitentiaire n'est pas concerné par les niveaux plus élevés de maladies infectieuses circulant dans les prisons. (Vrai / </a:t>
            </a:r>
            <a:r>
              <a:rPr lang="fr-FR" sz="1650" b="1" u="sng" dirty="0"/>
              <a:t>Faux</a:t>
            </a:r>
            <a:r>
              <a:rPr lang="fr-FR" sz="1650" dirty="0"/>
              <a:t>)</a:t>
            </a:r>
          </a:p>
          <a:p>
            <a:pPr marL="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5. La vaccination peut contribuer à protéger non seulement les individus, mais aussi leurs familles, les visiteurs et la population en général. (</a:t>
            </a:r>
            <a:r>
              <a:rPr lang="fr-FR" sz="1650" b="1" u="sng" dirty="0"/>
              <a:t>Vrai </a:t>
            </a:r>
            <a:r>
              <a:rPr lang="fr-FR" sz="1650" dirty="0"/>
              <a:t>/ Faux)</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6. Comment se propage l'hépatite B ?</a:t>
            </a:r>
          </a:p>
          <a:p>
            <a:pPr marL="914400" lvl="1" indent="-317658" algn="just" rtl="0">
              <a:lnSpc>
                <a:spcPct val="140000"/>
              </a:lnSpc>
              <a:spcBef>
                <a:spcPts val="800"/>
              </a:spcBef>
              <a:spcAft>
                <a:spcPts val="0"/>
              </a:spcAft>
              <a:buSzPct val="100000"/>
              <a:buAutoNum type="alphaLcPeriod"/>
            </a:pPr>
            <a:r>
              <a:rPr lang="fr-FR" sz="1650" dirty="0"/>
              <a:t>Par des rapports sexuels non protégés</a:t>
            </a:r>
          </a:p>
          <a:p>
            <a:pPr marL="914400" lvl="1" indent="-317658" algn="just" rtl="0">
              <a:lnSpc>
                <a:spcPct val="140000"/>
              </a:lnSpc>
              <a:spcBef>
                <a:spcPts val="0"/>
              </a:spcBef>
              <a:spcAft>
                <a:spcPts val="0"/>
              </a:spcAft>
              <a:buSzPct val="100000"/>
              <a:buAutoNum type="alphaLcPeriod"/>
            </a:pPr>
            <a:r>
              <a:rPr lang="fr-FR" sz="1650" dirty="0"/>
              <a:t>Par des bagarres en prison impliquant du sang ou des morsures</a:t>
            </a:r>
          </a:p>
          <a:p>
            <a:pPr marL="914400" lvl="1" indent="-317658" algn="just" rtl="0">
              <a:lnSpc>
                <a:spcPct val="140000"/>
              </a:lnSpc>
              <a:spcBef>
                <a:spcPts val="0"/>
              </a:spcBef>
              <a:spcAft>
                <a:spcPts val="0"/>
              </a:spcAft>
              <a:buSzPct val="100000"/>
              <a:buAutoNum type="alphaLcPeriod"/>
            </a:pPr>
            <a:r>
              <a:rPr lang="fr-FR" sz="1650" dirty="0"/>
              <a:t>Par des tatouages réalisés à l'aide d'aiguilles souillées</a:t>
            </a:r>
          </a:p>
          <a:p>
            <a:pPr marL="914400" lvl="1" indent="-317658" algn="just" rtl="0">
              <a:lnSpc>
                <a:spcPct val="140000"/>
              </a:lnSpc>
              <a:spcBef>
                <a:spcPts val="0"/>
              </a:spcBef>
              <a:spcAft>
                <a:spcPts val="0"/>
              </a:spcAft>
              <a:buSzPct val="100000"/>
              <a:buAutoNum type="alphaLcPeriod"/>
            </a:pPr>
            <a:r>
              <a:rPr lang="fr-FR" sz="1650" dirty="0"/>
              <a:t>En partageant des aiguilles avec d'autres personnes infectées par le virus de l'hépatite B</a:t>
            </a:r>
          </a:p>
          <a:p>
            <a:pPr marL="914400" lvl="1" indent="-317658" algn="just" rtl="0">
              <a:lnSpc>
                <a:spcPct val="140000"/>
              </a:lnSpc>
              <a:spcBef>
                <a:spcPts val="0"/>
              </a:spcBef>
              <a:spcAft>
                <a:spcPts val="0"/>
              </a:spcAft>
              <a:buSzPct val="100000"/>
              <a:buAutoNum type="alphaLcPeriod"/>
            </a:pPr>
            <a:r>
              <a:rPr lang="fr-FR" sz="1650" b="1" dirty="0"/>
              <a:t>Toutes les réponses ci-dessus</a:t>
            </a:r>
          </a:p>
        </p:txBody>
      </p:sp>
      <p:sp>
        <p:nvSpPr>
          <p:cNvPr id="150" name="Google Shape;150;p2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11"/>
        <p:cNvGrpSpPr/>
        <p:nvPr/>
      </p:nvGrpSpPr>
      <p:grpSpPr>
        <a:xfrm>
          <a:off x="0" y="0"/>
          <a:ext cx="0" cy="0"/>
          <a:chOff x="0" y="0"/>
          <a:chExt cx="0" cy="0"/>
        </a:xfrm>
      </p:grpSpPr>
      <p:sp>
        <p:nvSpPr>
          <p:cNvPr id="1312" name="Google Shape;1312;p142"/>
          <p:cNvSpPr txBox="1">
            <a:spLocks noGrp="1"/>
          </p:cNvSpPr>
          <p:nvPr>
            <p:ph type="body" idx="1"/>
          </p:nvPr>
        </p:nvSpPr>
        <p:spPr>
          <a:xfrm>
            <a:off x="311700" y="1017725"/>
            <a:ext cx="8520600" cy="39963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fr-FR" sz="1050" b="1" dirty="0">
                <a:solidFill>
                  <a:schemeClr val="tx1"/>
                </a:solidFill>
              </a:rPr>
              <a:t>Qui risque de l'attraper </a:t>
            </a:r>
            <a:r>
              <a:rPr lang="fr-FR" sz="1050" b="1" dirty="0">
                <a:solidFill>
                  <a:schemeClr val="dk1"/>
                </a:solidFill>
              </a:rPr>
              <a:t>?</a:t>
            </a:r>
            <a:r>
              <a:rPr lang="fr-FR" sz="1050" dirty="0">
                <a:solidFill>
                  <a:schemeClr val="dk1"/>
                </a:solidFill>
              </a:rPr>
              <a:t> Les personnes vivant dans des conditions d'hygiène précaires et les personnes non vaccinées sont les plus exposées au risque de diphtérie.</a:t>
            </a:r>
          </a:p>
          <a:p>
            <a:pPr marL="0" lvl="0" indent="0" algn="just">
              <a:lnSpc>
                <a:spcPct val="100000"/>
              </a:lnSpc>
              <a:spcBef>
                <a:spcPts val="1200"/>
              </a:spcBef>
              <a:buClr>
                <a:schemeClr val="dk1"/>
              </a:buClr>
              <a:buSzPts val="1100"/>
              <a:buNone/>
            </a:pPr>
            <a:r>
              <a:rPr lang="fr-FR" sz="1050" b="1" dirty="0">
                <a:solidFill>
                  <a:schemeClr val="tx1"/>
                </a:solidFill>
              </a:rPr>
              <a:t>Pourquoi elle pourrait être un problème dans les prisons?</a:t>
            </a:r>
            <a:r>
              <a:rPr lang="fr-FR" sz="1050" dirty="0">
                <a:solidFill>
                  <a:schemeClr val="tx1"/>
                </a:solidFill>
              </a:rPr>
              <a:t> En raison de la promiscuité et de la mauvaise ventilation des cellules, les infections se propageant par voie aérienne, comme la diphtérie, peuvent se répandre très rapidement dans les prisons. </a:t>
            </a:r>
          </a:p>
          <a:p>
            <a:pPr marL="0" lvl="0" indent="0" algn="just" rtl="0">
              <a:lnSpc>
                <a:spcPct val="100000"/>
              </a:lnSpc>
              <a:spcBef>
                <a:spcPts val="1200"/>
              </a:spcBef>
              <a:spcAft>
                <a:spcPts val="0"/>
              </a:spcAft>
              <a:buClr>
                <a:schemeClr val="dk1"/>
              </a:buClr>
              <a:buSzPts val="1100"/>
              <a:buFont typeface="Arial"/>
              <a:buNone/>
            </a:pPr>
            <a:r>
              <a:rPr lang="fr-FR" sz="1050" dirty="0">
                <a:solidFill>
                  <a:schemeClr val="tx1"/>
                </a:solidFill>
              </a:rPr>
              <a:t>Quels sont les vaccins contre la diphtérie ? Le vaccin contre la diphtérie est </a:t>
            </a:r>
            <a:r>
              <a:rPr lang="fr-FR" sz="1050" dirty="0">
                <a:solidFill>
                  <a:schemeClr val="dk1"/>
                </a:solidFill>
              </a:rPr>
              <a:t>presque toujours administré en association avec le vaccin contre le tétanos. Il peut également être administré en même temps que le vaccin contre la polio, la coqueluche, l’</a:t>
            </a:r>
            <a:r>
              <a:rPr lang="fr-FR" sz="1050" i="1" dirty="0">
                <a:solidFill>
                  <a:schemeClr val="dk1"/>
                </a:solidFill>
              </a:rPr>
              <a:t>Haemophilus influenzae </a:t>
            </a:r>
            <a:r>
              <a:rPr lang="fr-FR" sz="1050" dirty="0">
                <a:solidFill>
                  <a:schemeClr val="dk1"/>
                </a:solidFill>
              </a:rPr>
              <a:t>et l'hépatite B. </a:t>
            </a:r>
          </a:p>
          <a:p>
            <a:pPr marL="0" lvl="0" indent="0" algn="just" rtl="0">
              <a:lnSpc>
                <a:spcPct val="100000"/>
              </a:lnSpc>
              <a:spcBef>
                <a:spcPts val="1200"/>
              </a:spcBef>
              <a:spcAft>
                <a:spcPts val="0"/>
              </a:spcAft>
              <a:buNone/>
            </a:pPr>
            <a:r>
              <a:rPr lang="fr-FR" sz="1050" b="1" dirty="0">
                <a:solidFill>
                  <a:schemeClr val="tx1"/>
                </a:solidFill>
              </a:rPr>
              <a:t>Quelle est l'efficacité du vaccin </a:t>
            </a:r>
            <a:r>
              <a:rPr lang="fr-FR" sz="1050" b="1" dirty="0">
                <a:solidFill>
                  <a:schemeClr val="dk1"/>
                </a:solidFill>
              </a:rPr>
              <a:t>?</a:t>
            </a:r>
            <a:r>
              <a:rPr lang="fr-FR" sz="1050" dirty="0">
                <a:solidFill>
                  <a:schemeClr val="dk1"/>
                </a:solidFill>
              </a:rPr>
              <a:t> La vaccination est efficace à près de 97 % pour prévenir la diphtérie. La vaccination contre la diphtérie nécessite des doses de rappel pour maintenir la protection.</a:t>
            </a:r>
          </a:p>
          <a:p>
            <a:pPr marL="0" lvl="0" indent="0" algn="just" rtl="0">
              <a:lnSpc>
                <a:spcPct val="100000"/>
              </a:lnSpc>
              <a:spcBef>
                <a:spcPts val="1200"/>
              </a:spcBef>
              <a:spcAft>
                <a:spcPts val="1200"/>
              </a:spcAft>
              <a:buNone/>
            </a:pPr>
            <a:r>
              <a:rPr lang="fr-FR" sz="1050" b="1" dirty="0">
                <a:solidFill>
                  <a:schemeClr val="tx1"/>
                </a:solidFill>
              </a:rPr>
              <a:t>Le vaccin est-il sûr </a:t>
            </a:r>
            <a:r>
              <a:rPr lang="fr-FR" sz="1050" b="1" dirty="0">
                <a:solidFill>
                  <a:schemeClr val="dk1"/>
                </a:solidFill>
              </a:rPr>
              <a:t>? </a:t>
            </a:r>
            <a:r>
              <a:rPr lang="fr-FR" sz="1050" dirty="0">
                <a:solidFill>
                  <a:schemeClr val="dk1"/>
                </a:solidFill>
              </a:rPr>
              <a:t>Le vaccin contre la diphtérie est très sûr. Les effets secondaires courants sont une douleur au site d’injection, ou l'apparition d'une petite bosse indolore qui finit par disparaître. Les effets secondaires graves, qui peuvent survenir en réaction à tout vaccin, comprennent des réactions allergiques sévères, par exemple des difficultés respiratoires. Ces effets sont extrêmement rares (1 sur 1 000 000).</a:t>
            </a:r>
          </a:p>
        </p:txBody>
      </p:sp>
      <p:sp>
        <p:nvSpPr>
          <p:cNvPr id="1313" name="Google Shape;1313;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
        <p:nvSpPr>
          <p:cNvPr id="1314" name="Google Shape;1314;p142"/>
          <p:cNvSpPr/>
          <p:nvPr/>
        </p:nvSpPr>
        <p:spPr>
          <a:xfrm>
            <a:off x="1357925" y="4425699"/>
            <a:ext cx="6371700" cy="5727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dirty="0"/>
              <a:t>Dans certains pays, la diphtérie est désormais rare grâce à des taux de vaccination élevés ; cependant, des épidémies se produisent encore régulièrement, en particulier dans des environnements fermés, par exemple les centres de détention.</a:t>
            </a:r>
          </a:p>
        </p:txBody>
      </p:sp>
      <p:sp>
        <p:nvSpPr>
          <p:cNvPr id="1315" name="Google Shape;1315;p142"/>
          <p:cNvSpPr/>
          <p:nvPr/>
        </p:nvSpPr>
        <p:spPr>
          <a:xfrm>
            <a:off x="1293449" y="4002576"/>
            <a:ext cx="1656227"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a:t>Le saviez-vous ?</a:t>
            </a:r>
          </a:p>
        </p:txBody>
      </p:sp>
      <p:sp>
        <p:nvSpPr>
          <p:cNvPr id="1316" name="Google Shape;1316;p142"/>
          <p:cNvSpPr txBox="1">
            <a:spLocks noGrp="1"/>
          </p:cNvSpPr>
          <p:nvPr>
            <p:ph type="title"/>
          </p:nvPr>
        </p:nvSpPr>
        <p:spPr>
          <a:xfrm>
            <a:off x="0" y="0"/>
            <a:ext cx="70605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r-FR" sz="1520" b="1"/>
              <a:t>Article 6. Diphtérie, coqueluche et tétanos </a:t>
            </a:r>
          </a:p>
        </p:txBody>
      </p:sp>
      <p:sp>
        <p:nvSpPr>
          <p:cNvPr id="1317" name="Google Shape;1317;p142"/>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t>Diphtérie</a:t>
            </a:r>
            <a:endParaRPr lang="fr-FR" sz="2000" b="1">
              <a:solidFill>
                <a:schemeClr val="dk1"/>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21"/>
        <p:cNvGrpSpPr/>
        <p:nvPr/>
      </p:nvGrpSpPr>
      <p:grpSpPr>
        <a:xfrm>
          <a:off x="0" y="0"/>
          <a:ext cx="0" cy="0"/>
          <a:chOff x="0" y="0"/>
          <a:chExt cx="0" cy="0"/>
        </a:xfrm>
      </p:grpSpPr>
      <p:sp>
        <p:nvSpPr>
          <p:cNvPr id="1322" name="Google Shape;1322;p143"/>
          <p:cNvSpPr txBox="1">
            <a:spLocks noGrp="1"/>
          </p:cNvSpPr>
          <p:nvPr>
            <p:ph type="body" idx="1"/>
          </p:nvPr>
        </p:nvSpPr>
        <p:spPr>
          <a:xfrm>
            <a:off x="311700" y="2542254"/>
            <a:ext cx="8520600" cy="2442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FR" sz="1200" b="1" dirty="0">
                <a:solidFill>
                  <a:schemeClr val="tx1"/>
                </a:solidFill>
              </a:rPr>
              <a:t>La maladie </a:t>
            </a:r>
            <a:r>
              <a:rPr lang="fr-FR" sz="1200" b="1" dirty="0"/>
              <a:t>: </a:t>
            </a:r>
            <a:r>
              <a:rPr lang="fr-FR" sz="1200" dirty="0"/>
              <a:t>La coqueluche.</a:t>
            </a:r>
          </a:p>
          <a:p>
            <a:pPr marL="0" lvl="0" indent="0" algn="just" rtl="0">
              <a:spcBef>
                <a:spcPts val="1200"/>
              </a:spcBef>
              <a:spcAft>
                <a:spcPts val="0"/>
              </a:spcAft>
              <a:buNone/>
            </a:pPr>
            <a:r>
              <a:rPr lang="fr-FR" sz="1200" b="1" dirty="0">
                <a:solidFill>
                  <a:schemeClr val="tx1"/>
                </a:solidFill>
              </a:rPr>
              <a:t>Quelle en est la cause </a:t>
            </a:r>
            <a:r>
              <a:rPr lang="fr-FR" sz="1200" b="1" dirty="0"/>
              <a:t>?</a:t>
            </a:r>
            <a:r>
              <a:rPr lang="fr-FR" sz="1200" dirty="0"/>
              <a:t> Une  bactérie appelée </a:t>
            </a:r>
            <a:r>
              <a:rPr lang="fr-FR" sz="1200" i="1" dirty="0"/>
              <a:t> </a:t>
            </a:r>
            <a:r>
              <a:rPr lang="fr-FR" sz="1200" i="1" dirty="0" err="1"/>
              <a:t>Bordetella</a:t>
            </a:r>
            <a:r>
              <a:rPr lang="fr-FR" sz="1200" i="1" dirty="0"/>
              <a:t> </a:t>
            </a:r>
            <a:r>
              <a:rPr lang="fr-FR" sz="1200" i="1" dirty="0" err="1"/>
              <a:t>pertussis</a:t>
            </a:r>
            <a:r>
              <a:rPr lang="fr-FR" sz="1200" i="1" dirty="0"/>
              <a:t>.</a:t>
            </a:r>
          </a:p>
          <a:p>
            <a:pPr marL="0" lvl="0" indent="0" algn="just" rtl="0">
              <a:spcBef>
                <a:spcPts val="1200"/>
              </a:spcBef>
              <a:spcAft>
                <a:spcPts val="0"/>
              </a:spcAft>
              <a:buNone/>
            </a:pPr>
            <a:r>
              <a:rPr lang="fr-FR" sz="1200" b="1" dirty="0">
                <a:solidFill>
                  <a:schemeClr val="tx1"/>
                </a:solidFill>
                <a:effectLst/>
                <a:latin typeface="+mn-lt"/>
                <a:ea typeface="Calibri" panose="020F0502020204030204" pitchFamily="34" charset="0"/>
                <a:cs typeface="Times New Roman" panose="02020603050405020304" pitchFamily="18" charset="0"/>
              </a:rPr>
              <a:t>Quels sont les symptômes</a:t>
            </a:r>
            <a:r>
              <a:rPr lang="fr-FR" sz="1200" b="1" dirty="0">
                <a:solidFill>
                  <a:schemeClr val="tx1"/>
                </a:solidFill>
              </a:rPr>
              <a:t> </a:t>
            </a:r>
            <a:r>
              <a:rPr lang="fr-FR" sz="1200" b="1" dirty="0"/>
              <a:t>?</a:t>
            </a:r>
            <a:r>
              <a:rPr lang="fr-FR" sz="1200" dirty="0"/>
              <a:t> Les personnes atteintes de coqueluche éternuent, toussent et ont le nez qui coule. La coqueluche évolue généralement en quintes de toux sévères, au cours desquelles les personnes peuvent avoir des nausées ou vomir après avoir toussé.</a:t>
            </a:r>
          </a:p>
          <a:p>
            <a:pPr marL="0" lvl="0" indent="0" algn="just" rtl="0">
              <a:spcBef>
                <a:spcPts val="1200"/>
              </a:spcBef>
              <a:spcAft>
                <a:spcPts val="0"/>
              </a:spcAft>
              <a:buNone/>
            </a:pPr>
            <a:r>
              <a:rPr lang="fr-FR" sz="1200" b="1" dirty="0">
                <a:solidFill>
                  <a:schemeClr val="tx1"/>
                </a:solidFill>
              </a:rPr>
              <a:t>A quoi ressemble la maladie grave </a:t>
            </a:r>
            <a:r>
              <a:rPr lang="fr-FR" sz="1200" b="1" dirty="0"/>
              <a:t>?</a:t>
            </a:r>
            <a:r>
              <a:rPr lang="fr-FR" sz="1200" b="1" dirty="0">
                <a:solidFill>
                  <a:schemeClr val="dk1"/>
                </a:solidFill>
              </a:rPr>
              <a:t> </a:t>
            </a:r>
            <a:r>
              <a:rPr lang="fr-FR" sz="1200" dirty="0"/>
              <a:t>Les personnes très malades peuvent avoir des problèmes respiratoires, développer une pneumonie et des lésions cérébrales. Dans ces cas, la coqueluche peut entraîner la mort. </a:t>
            </a:r>
          </a:p>
          <a:p>
            <a:pPr marL="0" lvl="0" indent="0" algn="just" rtl="0">
              <a:spcBef>
                <a:spcPts val="1200"/>
              </a:spcBef>
              <a:spcAft>
                <a:spcPts val="1200"/>
              </a:spcAft>
              <a:buNone/>
            </a:pPr>
            <a:r>
              <a:rPr lang="fr-FR" sz="1200" b="1" dirty="0">
                <a:solidFill>
                  <a:schemeClr val="tx1"/>
                </a:solidFill>
              </a:rPr>
              <a:t>Comment se propage-t-elle </a:t>
            </a:r>
            <a:r>
              <a:rPr lang="fr-FR" sz="1200" b="1" dirty="0"/>
              <a:t>?</a:t>
            </a:r>
            <a:r>
              <a:rPr lang="fr-FR" sz="1200" dirty="0"/>
              <a:t> La coqueluche se transmet par contact (toux et éternuements) avec une personne infectée. </a:t>
            </a:r>
          </a:p>
        </p:txBody>
      </p:sp>
      <p:sp>
        <p:nvSpPr>
          <p:cNvPr id="1323" name="Google Shape;1323;p143"/>
          <p:cNvSpPr txBox="1">
            <a:spLocks noGrp="1"/>
          </p:cNvSpPr>
          <p:nvPr>
            <p:ph type="title"/>
          </p:nvPr>
        </p:nvSpPr>
        <p:spPr>
          <a:xfrm>
            <a:off x="0" y="0"/>
            <a:ext cx="70605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r-FR" sz="1520" b="1"/>
              <a:t>Article 6. Diphtérie, coqueluche et tétanos </a:t>
            </a:r>
          </a:p>
        </p:txBody>
      </p:sp>
      <p:sp>
        <p:nvSpPr>
          <p:cNvPr id="1324" name="Google Shape;1324;p143"/>
          <p:cNvSpPr txBox="1"/>
          <p:nvPr/>
        </p:nvSpPr>
        <p:spPr>
          <a:xfrm>
            <a:off x="3438650" y="400200"/>
            <a:ext cx="2828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t>Coqueluche</a:t>
            </a:r>
            <a:endParaRPr lang="fr-FR" sz="2000" b="1">
              <a:solidFill>
                <a:schemeClr val="dk1"/>
              </a:solidFill>
            </a:endParaRPr>
          </a:p>
        </p:txBody>
      </p:sp>
      <p:pic>
        <p:nvPicPr>
          <p:cNvPr id="1325" name="Google Shape;1325;p143"/>
          <p:cNvPicPr preferRelativeResize="0"/>
          <p:nvPr/>
        </p:nvPicPr>
        <p:blipFill>
          <a:blip r:embed="rId3">
            <a:alphaModFix/>
          </a:blip>
          <a:stretch>
            <a:fillRect/>
          </a:stretch>
        </p:blipFill>
        <p:spPr>
          <a:xfrm>
            <a:off x="2877250" y="964425"/>
            <a:ext cx="1990725" cy="1535701"/>
          </a:xfrm>
          <a:prstGeom prst="rect">
            <a:avLst/>
          </a:prstGeom>
          <a:noFill/>
          <a:ln>
            <a:noFill/>
          </a:ln>
        </p:spPr>
      </p:pic>
      <p:pic>
        <p:nvPicPr>
          <p:cNvPr id="1326" name="Google Shape;1326;p143"/>
          <p:cNvPicPr preferRelativeResize="0"/>
          <p:nvPr/>
        </p:nvPicPr>
        <p:blipFill>
          <a:blip r:embed="rId4">
            <a:alphaModFix/>
          </a:blip>
          <a:stretch>
            <a:fillRect/>
          </a:stretch>
        </p:blipFill>
        <p:spPr>
          <a:xfrm>
            <a:off x="5064575" y="964425"/>
            <a:ext cx="1202170" cy="1535699"/>
          </a:xfrm>
          <a:prstGeom prst="rect">
            <a:avLst/>
          </a:prstGeom>
          <a:noFill/>
          <a:ln>
            <a:noFill/>
          </a:ln>
        </p:spPr>
      </p:pic>
      <p:sp>
        <p:nvSpPr>
          <p:cNvPr id="1327" name="Google Shape;1327;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31"/>
        <p:cNvGrpSpPr/>
        <p:nvPr/>
      </p:nvGrpSpPr>
      <p:grpSpPr>
        <a:xfrm>
          <a:off x="0" y="0"/>
          <a:ext cx="0" cy="0"/>
          <a:chOff x="0" y="0"/>
          <a:chExt cx="0" cy="0"/>
        </a:xfrm>
      </p:grpSpPr>
      <p:sp>
        <p:nvSpPr>
          <p:cNvPr id="1332" name="Google Shape;1332;p144"/>
          <p:cNvSpPr txBox="1">
            <a:spLocks noGrp="1"/>
          </p:cNvSpPr>
          <p:nvPr>
            <p:ph type="body" idx="1"/>
          </p:nvPr>
        </p:nvSpPr>
        <p:spPr>
          <a:xfrm>
            <a:off x="290050" y="769555"/>
            <a:ext cx="8520600" cy="39963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fr-FR" sz="1050" b="1" dirty="0">
                <a:solidFill>
                  <a:schemeClr val="tx1"/>
                </a:solidFill>
              </a:rPr>
              <a:t>Qui risque de l'attraper </a:t>
            </a:r>
            <a:r>
              <a:rPr lang="fr-FR" sz="1050" b="1" dirty="0"/>
              <a:t>?</a:t>
            </a:r>
            <a:r>
              <a:rPr lang="fr-FR" sz="1050" dirty="0"/>
              <a:t> Les fumeurs, les enfants, les personnes âgées et les personnes non vaccinées. Les bébés qui sont trop jeunes pour être vaccinés sont les plus à risque.</a:t>
            </a:r>
          </a:p>
          <a:p>
            <a:pPr marL="0" lvl="0" indent="0" algn="just">
              <a:lnSpc>
                <a:spcPct val="100000"/>
              </a:lnSpc>
              <a:spcBef>
                <a:spcPts val="1200"/>
              </a:spcBef>
              <a:buNone/>
            </a:pPr>
            <a:r>
              <a:rPr lang="fr-FR" sz="1050" b="1" dirty="0">
                <a:solidFill>
                  <a:schemeClr val="tx1"/>
                </a:solidFill>
              </a:rPr>
              <a:t>Pourquoi elle pourrait être un problème dans les prisons?</a:t>
            </a:r>
            <a:r>
              <a:rPr lang="fr-FR" sz="1050" dirty="0">
                <a:solidFill>
                  <a:schemeClr val="tx1"/>
                </a:solidFill>
              </a:rPr>
              <a:t> </a:t>
            </a:r>
            <a:r>
              <a:rPr lang="fr-FR" sz="1050" dirty="0">
                <a:solidFill>
                  <a:schemeClr val="tx1">
                    <a:lumMod val="65000"/>
                    <a:lumOff val="35000"/>
                  </a:schemeClr>
                </a:solidFill>
              </a:rPr>
              <a:t>En raison de la promiscuité et de la mauvaise ventilation des cellules, les infections se propageant par voie aérienne, comme la coqueluche, peuvent se répandre très rapidement dans les prisons.</a:t>
            </a:r>
          </a:p>
          <a:p>
            <a:pPr marL="0" lvl="0" indent="0" algn="just" rtl="0">
              <a:lnSpc>
                <a:spcPct val="100000"/>
              </a:lnSpc>
              <a:spcBef>
                <a:spcPts val="1200"/>
              </a:spcBef>
              <a:spcAft>
                <a:spcPts val="0"/>
              </a:spcAft>
              <a:buClr>
                <a:schemeClr val="dk1"/>
              </a:buClr>
              <a:buSzPts val="1100"/>
              <a:buFont typeface="Arial"/>
              <a:buNone/>
            </a:pPr>
            <a:r>
              <a:rPr lang="fr-FR" sz="1050" b="1" dirty="0">
                <a:solidFill>
                  <a:schemeClr val="tx1"/>
                </a:solidFill>
              </a:rPr>
              <a:t>Quels sont les vaccins contre la </a:t>
            </a:r>
            <a:r>
              <a:rPr lang="fr-FR" sz="1050" b="1" dirty="0">
                <a:solidFill>
                  <a:schemeClr val="dk1"/>
                </a:solidFill>
              </a:rPr>
              <a:t>coqueluche </a:t>
            </a:r>
            <a:r>
              <a:rPr lang="fr-FR" sz="1050" b="1" dirty="0"/>
              <a:t>? </a:t>
            </a:r>
            <a:r>
              <a:rPr lang="fr-FR" sz="1050" dirty="0"/>
              <a:t>Il existe deux types de vaccins contre la coqueluche : acellulaire et à cellules entières de la bactérie. Le vaccin contre la coqueluche est généralement administré en même temps que le vaccins contre la diphtérie et le tétanos. Il peut également être administré avec le vaccin contre la polio, l’</a:t>
            </a:r>
            <a:r>
              <a:rPr lang="fr-FR" sz="1050" i="1" dirty="0"/>
              <a:t>Haemophilus influenzae </a:t>
            </a:r>
            <a:r>
              <a:rPr lang="fr-FR" sz="1050" dirty="0"/>
              <a:t>et l'hépatite B.</a:t>
            </a:r>
          </a:p>
          <a:p>
            <a:pPr marL="0" lvl="0" indent="0" algn="just" rtl="0">
              <a:lnSpc>
                <a:spcPct val="100000"/>
              </a:lnSpc>
              <a:spcBef>
                <a:spcPts val="1200"/>
              </a:spcBef>
              <a:spcAft>
                <a:spcPts val="0"/>
              </a:spcAft>
              <a:buNone/>
            </a:pPr>
            <a:r>
              <a:rPr lang="fr-FR" sz="1050" b="1" dirty="0">
                <a:solidFill>
                  <a:schemeClr val="tx1"/>
                </a:solidFill>
              </a:rPr>
              <a:t>Quelle est l'efficacité du vaccin </a:t>
            </a:r>
            <a:r>
              <a:rPr lang="fr-FR" sz="1050" b="1" dirty="0"/>
              <a:t>?</a:t>
            </a:r>
            <a:r>
              <a:rPr lang="fr-FR" sz="1050" dirty="0"/>
              <a:t> Les deux vaccins sont très efficaces pour prévenir la maladie. L'efficacité du vaccin à cellules entières s'est avérée être de 94 % contre la coqueluche, et l’efficacité du vaccin acellulaire devrait être similaire. Elle est encore plus élevée contre le décès dû à la coqueluche. La vaccination contre la coqueluche nécessite des doses de rappel pour maintenir la protection.</a:t>
            </a:r>
          </a:p>
          <a:p>
            <a:pPr marL="0" lvl="0" indent="0" algn="just" rtl="0">
              <a:lnSpc>
                <a:spcPct val="100000"/>
              </a:lnSpc>
              <a:spcBef>
                <a:spcPts val="1200"/>
              </a:spcBef>
              <a:spcAft>
                <a:spcPts val="1200"/>
              </a:spcAft>
              <a:buNone/>
            </a:pPr>
            <a:r>
              <a:rPr lang="fr-FR" sz="1050" b="1" dirty="0">
                <a:solidFill>
                  <a:schemeClr val="tx1"/>
                </a:solidFill>
              </a:rPr>
              <a:t>Le vaccin est-il sûr </a:t>
            </a:r>
            <a:r>
              <a:rPr lang="fr-FR" sz="1050" b="1" dirty="0"/>
              <a:t>?</a:t>
            </a:r>
            <a:r>
              <a:rPr lang="fr-FR" sz="1050" dirty="0"/>
              <a:t> Le vaccin contre la coqueluche est très sûr. Les effets secondaires courants sont une </a:t>
            </a:r>
            <a:r>
              <a:rPr lang="fr-FR" sz="1050" dirty="0">
                <a:solidFill>
                  <a:schemeClr val="tx1">
                    <a:lumMod val="65000"/>
                    <a:lumOff val="35000"/>
                  </a:schemeClr>
                </a:solidFill>
              </a:rPr>
              <a:t>douleur au point d’injection, ou l'apparition d'une petite bosse indolore qui finit par disparaître. Les effets secondaires graves, qui peuvent inclure des réactions allergiques </a:t>
            </a:r>
            <a:r>
              <a:rPr lang="fr-FR" sz="1050" dirty="0"/>
              <a:t>sévères (par exemple, difficultés respiratoires) sont extrêmement rares. En outre, chez un peu plus de 1 % des enfants, un gonflement important de la partie supérieure d'un membre peut survenir après la quatrième dose du vaccin acellulaire. Cela ne devrait durer que quelques jours</a:t>
            </a:r>
            <a:r>
              <a:rPr lang="fr-FR" sz="1050" dirty="0">
                <a:solidFill>
                  <a:srgbClr val="434343"/>
                </a:solidFill>
              </a:rPr>
              <a:t>.</a:t>
            </a:r>
          </a:p>
        </p:txBody>
      </p:sp>
      <p:sp>
        <p:nvSpPr>
          <p:cNvPr id="1333" name="Google Shape;1333;p144"/>
          <p:cNvSpPr txBox="1">
            <a:spLocks noGrp="1"/>
          </p:cNvSpPr>
          <p:nvPr>
            <p:ph type="title"/>
          </p:nvPr>
        </p:nvSpPr>
        <p:spPr>
          <a:xfrm>
            <a:off x="0" y="0"/>
            <a:ext cx="70605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r-FR" sz="1520" b="1"/>
              <a:t>Article 6. Diphtérie, coqueluche et tétanos </a:t>
            </a:r>
          </a:p>
        </p:txBody>
      </p:sp>
      <p:sp>
        <p:nvSpPr>
          <p:cNvPr id="1334" name="Google Shape;1334;p144"/>
          <p:cNvSpPr txBox="1"/>
          <p:nvPr/>
        </p:nvSpPr>
        <p:spPr>
          <a:xfrm>
            <a:off x="3220950" y="372725"/>
            <a:ext cx="2522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FR" sz="2000" b="1">
                <a:solidFill>
                  <a:schemeClr val="dk1"/>
                </a:solidFill>
              </a:rPr>
              <a:t>C</a:t>
            </a:r>
            <a:r>
              <a:rPr lang="fr-FR" sz="2000" b="1"/>
              <a:t>oqueluche </a:t>
            </a:r>
            <a:endParaRPr lang="fr-FR" sz="2000" b="1">
              <a:solidFill>
                <a:schemeClr val="dk1"/>
              </a:solidFill>
            </a:endParaRPr>
          </a:p>
          <a:p>
            <a:pPr marL="0" lvl="0" indent="0" algn="l" rtl="0">
              <a:spcBef>
                <a:spcPts val="0"/>
              </a:spcBef>
              <a:spcAft>
                <a:spcPts val="0"/>
              </a:spcAft>
              <a:buNone/>
            </a:pPr>
            <a:endParaRPr sz="2000" b="1">
              <a:solidFill>
                <a:schemeClr val="dk1"/>
              </a:solidFill>
            </a:endParaRPr>
          </a:p>
        </p:txBody>
      </p:sp>
      <p:sp>
        <p:nvSpPr>
          <p:cNvPr id="1335" name="Google Shape;1335;p144"/>
          <p:cNvSpPr/>
          <p:nvPr/>
        </p:nvSpPr>
        <p:spPr>
          <a:xfrm>
            <a:off x="1364500" y="4437300"/>
            <a:ext cx="6371700" cy="6279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a:t>La coqueluche doit son nom au bruit caractéristique que font les personnes atteintes de la maladie lorsqu'elles inspirent. </a:t>
            </a:r>
          </a:p>
        </p:txBody>
      </p:sp>
      <p:sp>
        <p:nvSpPr>
          <p:cNvPr id="1336" name="Google Shape;1336;p144"/>
          <p:cNvSpPr/>
          <p:nvPr/>
        </p:nvSpPr>
        <p:spPr>
          <a:xfrm>
            <a:off x="1300025" y="4098925"/>
            <a:ext cx="1627530"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a:t>Le saviez-vous ?</a:t>
            </a:r>
          </a:p>
        </p:txBody>
      </p:sp>
      <p:sp>
        <p:nvSpPr>
          <p:cNvPr id="1337" name="Google Shape;1337;p1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41"/>
        <p:cNvGrpSpPr/>
        <p:nvPr/>
      </p:nvGrpSpPr>
      <p:grpSpPr>
        <a:xfrm>
          <a:off x="0" y="0"/>
          <a:ext cx="0" cy="0"/>
          <a:chOff x="0" y="0"/>
          <a:chExt cx="0" cy="0"/>
        </a:xfrm>
      </p:grpSpPr>
      <p:sp>
        <p:nvSpPr>
          <p:cNvPr id="1342" name="Google Shape;1342;p145"/>
          <p:cNvSpPr txBox="1">
            <a:spLocks noGrp="1"/>
          </p:cNvSpPr>
          <p:nvPr>
            <p:ph type="body" idx="1"/>
          </p:nvPr>
        </p:nvSpPr>
        <p:spPr>
          <a:xfrm>
            <a:off x="311700" y="3023050"/>
            <a:ext cx="8520600" cy="20511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a:solidFill>
                  <a:schemeClr val="tx1"/>
                </a:solidFill>
                <a:latin typeface="+mn-lt"/>
              </a:rPr>
              <a:t>La maladie : </a:t>
            </a:r>
            <a:r>
              <a:rPr lang="fr-FR" sz="1000">
                <a:solidFill>
                  <a:schemeClr val="tx1"/>
                </a:solidFill>
                <a:latin typeface="+mn-lt"/>
              </a:rPr>
              <a:t>Tétanos</a:t>
            </a:r>
          </a:p>
          <a:p>
            <a:pPr marL="0" lvl="0" indent="0" algn="just" rtl="0">
              <a:lnSpc>
                <a:spcPct val="100000"/>
              </a:lnSpc>
              <a:spcBef>
                <a:spcPts val="1200"/>
              </a:spcBef>
              <a:spcAft>
                <a:spcPts val="0"/>
              </a:spcAft>
              <a:buNone/>
            </a:pPr>
            <a:r>
              <a:rPr lang="fr-FR" sz="1000" b="1">
                <a:solidFill>
                  <a:schemeClr val="tx1"/>
                </a:solidFill>
                <a:latin typeface="+mn-lt"/>
              </a:rPr>
              <a:t>Quelle en est la cause ?</a:t>
            </a:r>
            <a:r>
              <a:rPr lang="fr-FR" sz="1000">
                <a:solidFill>
                  <a:schemeClr val="tx1"/>
                </a:solidFill>
                <a:latin typeface="+mn-lt"/>
              </a:rPr>
              <a:t> Une  bactérie appelée</a:t>
            </a:r>
            <a:r>
              <a:rPr lang="fr-FR" sz="1000" i="1">
                <a:solidFill>
                  <a:schemeClr val="tx1"/>
                </a:solidFill>
                <a:latin typeface="+mn-lt"/>
              </a:rPr>
              <a:t> Clostridium tetani.</a:t>
            </a:r>
            <a:endParaRPr lang="fr-FR" sz="1000">
              <a:solidFill>
                <a:schemeClr val="tx1"/>
              </a:solidFill>
              <a:latin typeface="+mn-lt"/>
            </a:endParaRPr>
          </a:p>
          <a:p>
            <a:pPr marL="0" lvl="0" indent="0" algn="just" rtl="0">
              <a:lnSpc>
                <a:spcPct val="100000"/>
              </a:lnSpc>
              <a:spcBef>
                <a:spcPts val="1200"/>
              </a:spcBef>
              <a:spcAft>
                <a:spcPts val="0"/>
              </a:spcAft>
              <a:buNone/>
            </a:pPr>
            <a:r>
              <a:rPr lang="fr-FR" sz="1000" b="1">
                <a:solidFill>
                  <a:schemeClr val="tx1"/>
                </a:solidFill>
                <a:effectLst/>
                <a:latin typeface="+mn-lt"/>
                <a:ea typeface="Calibri" panose="020F0502020204030204" pitchFamily="34" charset="0"/>
                <a:cs typeface="Times New Roman" panose="02020603050405020304" pitchFamily="18" charset="0"/>
              </a:rPr>
              <a:t>Quels sont les symptômes</a:t>
            </a:r>
            <a:r>
              <a:rPr lang="fr-FR" sz="1000" b="1">
                <a:solidFill>
                  <a:schemeClr val="tx1"/>
                </a:solidFill>
                <a:latin typeface="+mn-lt"/>
              </a:rPr>
              <a:t> ?</a:t>
            </a:r>
            <a:r>
              <a:rPr lang="fr-FR" sz="1000">
                <a:solidFill>
                  <a:schemeClr val="tx1"/>
                </a:solidFill>
                <a:latin typeface="+mn-lt"/>
              </a:rPr>
              <a:t> Les personnes infectées par le tétanos présentent des crampes au niveau des mâchoires, des spasmes musculaires douloureux, une température élevée, des sueurs et un rythme cardiaque rapide.</a:t>
            </a:r>
          </a:p>
          <a:p>
            <a:pPr marL="0" lvl="0" indent="0" algn="just" rtl="0">
              <a:lnSpc>
                <a:spcPct val="100000"/>
              </a:lnSpc>
              <a:spcBef>
                <a:spcPts val="1200"/>
              </a:spcBef>
              <a:spcAft>
                <a:spcPts val="0"/>
              </a:spcAft>
              <a:buNone/>
            </a:pPr>
            <a:r>
              <a:rPr lang="fr-FR" sz="1000" b="1">
                <a:solidFill>
                  <a:schemeClr val="tx1"/>
                </a:solidFill>
                <a:latin typeface="+mn-lt"/>
              </a:rPr>
              <a:t>À quoi ressemble la maladie grave ?</a:t>
            </a:r>
            <a:r>
              <a:rPr lang="fr-FR" sz="1000">
                <a:solidFill>
                  <a:schemeClr val="tx1"/>
                </a:solidFill>
                <a:latin typeface="+mn-lt"/>
              </a:rPr>
              <a:t> Les personnes gravement malades peuvent avoir des difficultés à respirer et à avaler en raison des spasmes musculaires. Dans ces cas, les personnes peuvent mourir du tétanos.</a:t>
            </a:r>
          </a:p>
          <a:p>
            <a:pPr marL="0" lvl="0" indent="0" algn="just" rtl="0">
              <a:lnSpc>
                <a:spcPct val="100000"/>
              </a:lnSpc>
              <a:spcBef>
                <a:spcPts val="1200"/>
              </a:spcBef>
              <a:spcAft>
                <a:spcPts val="1200"/>
              </a:spcAft>
              <a:buNone/>
            </a:pPr>
            <a:r>
              <a:rPr lang="fr-FR" sz="1000" b="1">
                <a:solidFill>
                  <a:schemeClr val="tx1"/>
                </a:solidFill>
                <a:latin typeface="+mn-lt"/>
              </a:rPr>
              <a:t>Comment se propage-t-il ?</a:t>
            </a:r>
            <a:r>
              <a:rPr lang="fr-FR" sz="1000">
                <a:solidFill>
                  <a:schemeClr val="tx1"/>
                </a:solidFill>
                <a:latin typeface="+mn-lt"/>
              </a:rPr>
              <a:t> Le tétanos </a:t>
            </a:r>
            <a:r>
              <a:rPr lang="fr-FR" sz="1000" u="sng">
                <a:solidFill>
                  <a:schemeClr val="tx1"/>
                </a:solidFill>
                <a:latin typeface="+mn-lt"/>
              </a:rPr>
              <a:t>ne peut pas </a:t>
            </a:r>
            <a:r>
              <a:rPr lang="fr-FR" sz="1000">
                <a:solidFill>
                  <a:schemeClr val="tx1"/>
                </a:solidFill>
                <a:latin typeface="+mn-lt"/>
              </a:rPr>
              <a:t>se transmettre d'une personne à l'autre. Il peut pénétrer dans l'organisme par des coupures et des écorchures, des brûlures, des morsures d'animaux, des piercings, des tatouages et des injections, des lésions oculaires et l'injection des drogues contaminées.</a:t>
            </a:r>
          </a:p>
        </p:txBody>
      </p:sp>
      <p:pic>
        <p:nvPicPr>
          <p:cNvPr id="1343" name="Google Shape;1343;p145"/>
          <p:cNvPicPr preferRelativeResize="0"/>
          <p:nvPr/>
        </p:nvPicPr>
        <p:blipFill>
          <a:blip r:embed="rId3">
            <a:alphaModFix/>
          </a:blip>
          <a:stretch>
            <a:fillRect/>
          </a:stretch>
        </p:blipFill>
        <p:spPr>
          <a:xfrm>
            <a:off x="3215575" y="1035388"/>
            <a:ext cx="2712850" cy="1817600"/>
          </a:xfrm>
          <a:prstGeom prst="rect">
            <a:avLst/>
          </a:prstGeom>
          <a:noFill/>
          <a:ln>
            <a:noFill/>
          </a:ln>
        </p:spPr>
      </p:pic>
      <p:sp>
        <p:nvSpPr>
          <p:cNvPr id="1344" name="Google Shape;1344;p145"/>
          <p:cNvSpPr txBox="1">
            <a:spLocks noGrp="1"/>
          </p:cNvSpPr>
          <p:nvPr>
            <p:ph type="title"/>
          </p:nvPr>
        </p:nvSpPr>
        <p:spPr>
          <a:xfrm>
            <a:off x="0" y="0"/>
            <a:ext cx="70605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r-FR" sz="1520" b="1"/>
              <a:t>Article 6. Diphtérie, coqueluche et tétanos </a:t>
            </a:r>
          </a:p>
        </p:txBody>
      </p:sp>
      <p:sp>
        <p:nvSpPr>
          <p:cNvPr id="1345" name="Google Shape;1345;p145"/>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solidFill>
                  <a:schemeClr val="dk1"/>
                </a:solidFill>
              </a:rPr>
              <a:t>T</a:t>
            </a:r>
            <a:r>
              <a:rPr lang="fr-FR" sz="2000" b="1"/>
              <a:t>étanos </a:t>
            </a:r>
            <a:endParaRPr lang="fr-FR" sz="2000" b="1">
              <a:solidFill>
                <a:schemeClr val="dk1"/>
              </a:solidFill>
            </a:endParaRPr>
          </a:p>
        </p:txBody>
      </p:sp>
      <p:sp>
        <p:nvSpPr>
          <p:cNvPr id="1346" name="Google Shape;1346;p1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50"/>
        <p:cNvGrpSpPr/>
        <p:nvPr/>
      </p:nvGrpSpPr>
      <p:grpSpPr>
        <a:xfrm>
          <a:off x="0" y="0"/>
          <a:ext cx="0" cy="0"/>
          <a:chOff x="0" y="0"/>
          <a:chExt cx="0" cy="0"/>
        </a:xfrm>
      </p:grpSpPr>
      <p:sp>
        <p:nvSpPr>
          <p:cNvPr id="1351" name="Google Shape;1351;p146"/>
          <p:cNvSpPr txBox="1">
            <a:spLocks noGrp="1"/>
          </p:cNvSpPr>
          <p:nvPr>
            <p:ph type="body" idx="1"/>
          </p:nvPr>
        </p:nvSpPr>
        <p:spPr>
          <a:xfrm>
            <a:off x="311700" y="818187"/>
            <a:ext cx="8520600" cy="39963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fr-FR" sz="1050" b="1" dirty="0">
                <a:solidFill>
                  <a:schemeClr val="tx1"/>
                </a:solidFill>
              </a:rPr>
              <a:t>Qui risque de l'attraper ?</a:t>
            </a:r>
            <a:r>
              <a:rPr lang="fr-FR" sz="1050" dirty="0">
                <a:solidFill>
                  <a:schemeClr val="tx1"/>
                </a:solidFill>
              </a:rPr>
              <a:t>  Les personnes qui utilisent fréquemment des aiguilles et celles qui sont en contact fréquent avec la terre. Les personnes présentant des plaies ou des brûlures étendues et les personnes non vaccinées sont exposées au risque d'infection par le tétanos. </a:t>
            </a:r>
          </a:p>
          <a:p>
            <a:pPr marL="0" lvl="0" indent="0" algn="just" rtl="0">
              <a:lnSpc>
                <a:spcPct val="100000"/>
              </a:lnSpc>
              <a:spcBef>
                <a:spcPts val="1200"/>
              </a:spcBef>
              <a:spcAft>
                <a:spcPts val="0"/>
              </a:spcAft>
              <a:buClr>
                <a:schemeClr val="dk1"/>
              </a:buClr>
              <a:buSzPts val="1100"/>
              <a:buFont typeface="Arial"/>
              <a:buNone/>
            </a:pPr>
            <a:r>
              <a:rPr lang="fr-FR" sz="1050" b="1" dirty="0">
                <a:solidFill>
                  <a:schemeClr val="tx1"/>
                </a:solidFill>
              </a:rPr>
              <a:t>Pourquoi il pourrait être un problème dans les prisons ?</a:t>
            </a:r>
            <a:r>
              <a:rPr lang="fr-FR" sz="1050" dirty="0">
                <a:solidFill>
                  <a:schemeClr val="tx1"/>
                </a:solidFill>
              </a:rPr>
              <a:t> Le tétanos peut survenir lors de l'utilisation partagée de seringues, ce qui est souvent le cas dans les prisons, ou lors de l'infection d'une plaie ouverte. L'injection de drogues mélangées à de la terre pour les faire durer plus longtemps est également une source d'infection par le tétanos dans les prisons. </a:t>
            </a:r>
          </a:p>
          <a:p>
            <a:pPr marL="0" lvl="0" indent="0" algn="just" rtl="0">
              <a:lnSpc>
                <a:spcPct val="100000"/>
              </a:lnSpc>
              <a:spcBef>
                <a:spcPts val="1200"/>
              </a:spcBef>
              <a:spcAft>
                <a:spcPts val="0"/>
              </a:spcAft>
              <a:buClr>
                <a:schemeClr val="dk1"/>
              </a:buClr>
              <a:buSzPts val="1100"/>
              <a:buFont typeface="Arial"/>
              <a:buNone/>
            </a:pPr>
            <a:r>
              <a:rPr lang="fr-FR" sz="1050" b="1" dirty="0">
                <a:solidFill>
                  <a:schemeClr val="tx1"/>
                </a:solidFill>
              </a:rPr>
              <a:t>Quels sont les vaccins contre le tétanos ? </a:t>
            </a:r>
            <a:r>
              <a:rPr lang="fr-FR" sz="1050" dirty="0">
                <a:solidFill>
                  <a:schemeClr val="tx1"/>
                </a:solidFill>
              </a:rPr>
              <a:t>Le vaccin contre le tétanos est presque toujours administré en association au vaccin contre la diphtérie. En effet, les deux vaccins sont plus efficaces pour prévenir la maladie ciblée lorsqu'ils sont administrés ensemble. Le vaccin contre le tétanos peut également être administré en même temps que les vaccins contre la polio, la coqueluche, l’</a:t>
            </a:r>
            <a:r>
              <a:rPr lang="fr-FR" sz="1050" i="1" dirty="0">
                <a:solidFill>
                  <a:schemeClr val="tx1"/>
                </a:solidFill>
              </a:rPr>
              <a:t>Haemophilus influenzae </a:t>
            </a:r>
            <a:r>
              <a:rPr lang="fr-FR" sz="1050" dirty="0">
                <a:solidFill>
                  <a:schemeClr val="tx1"/>
                </a:solidFill>
              </a:rPr>
              <a:t>et l'hépatite B.</a:t>
            </a:r>
          </a:p>
          <a:p>
            <a:pPr marL="0" lvl="0" indent="0" algn="just" rtl="0">
              <a:lnSpc>
                <a:spcPct val="100000"/>
              </a:lnSpc>
              <a:spcBef>
                <a:spcPts val="1200"/>
              </a:spcBef>
              <a:spcAft>
                <a:spcPts val="0"/>
              </a:spcAft>
              <a:buNone/>
            </a:pPr>
            <a:r>
              <a:rPr lang="fr-FR" sz="1050" b="1" dirty="0">
                <a:solidFill>
                  <a:schemeClr val="tx1"/>
                </a:solidFill>
              </a:rPr>
              <a:t>Quelle est l'efficacité du vaccin ?</a:t>
            </a:r>
            <a:r>
              <a:rPr lang="fr-FR" sz="1050" dirty="0">
                <a:solidFill>
                  <a:schemeClr val="tx1"/>
                </a:solidFill>
              </a:rPr>
              <a:t> La vaccination est efficace à près de 100 % pour prévenir le tétanos. Des injections de rappel sont nécessaires pour maintenir la protection contre le tétanos. Il est important de noter que si le vaccin contre le tétanos est administré très rapidement après le contact avec la bactérie, il peut prévenir une maladie grave.</a:t>
            </a:r>
          </a:p>
          <a:p>
            <a:pPr marL="0" lvl="0" indent="0" algn="just" rtl="0">
              <a:lnSpc>
                <a:spcPct val="100000"/>
              </a:lnSpc>
              <a:spcBef>
                <a:spcPts val="1200"/>
              </a:spcBef>
              <a:spcAft>
                <a:spcPts val="1200"/>
              </a:spcAft>
              <a:buNone/>
            </a:pPr>
            <a:r>
              <a:rPr lang="fr-FR" sz="1050" b="1" dirty="0">
                <a:solidFill>
                  <a:schemeClr val="tx1"/>
                </a:solidFill>
              </a:rPr>
              <a:t>Le vaccin est-il sûr ?</a:t>
            </a:r>
            <a:r>
              <a:rPr lang="fr-FR" sz="1050" dirty="0">
                <a:solidFill>
                  <a:schemeClr val="tx1"/>
                </a:solidFill>
              </a:rPr>
              <a:t> Le vaccin contre le tétanos est un vaccin très sûr. Les effets secondaires courants sont une douleur au point d’injection, ou l'apparition d'une petite bosse indolore qui finit par disparaître. Les effets secondaires graves peuvent inclure des réactions allergiques sévères telles que des difficultés respiratoires, mais ils sont extrêmement rares (environ 1 sur 1 000 000).</a:t>
            </a:r>
          </a:p>
        </p:txBody>
      </p:sp>
      <p:sp>
        <p:nvSpPr>
          <p:cNvPr id="1352" name="Google Shape;1352;p146"/>
          <p:cNvSpPr/>
          <p:nvPr/>
        </p:nvSpPr>
        <p:spPr>
          <a:xfrm>
            <a:off x="1418375" y="4523007"/>
            <a:ext cx="6371700" cy="5805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a:t>Le tétanos ne se transmet pas d'une personne à l'autre et peut survivre en dehors du corps. Cela signifie que si vous voulez être protégé contre la maladie, vous devez vous faire vacciner.</a:t>
            </a:r>
          </a:p>
        </p:txBody>
      </p:sp>
      <p:sp>
        <p:nvSpPr>
          <p:cNvPr id="1353" name="Google Shape;1353;p146"/>
          <p:cNvSpPr/>
          <p:nvPr/>
        </p:nvSpPr>
        <p:spPr>
          <a:xfrm>
            <a:off x="1364024" y="4149254"/>
            <a:ext cx="1681517"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a:t>Le saviez-vous ?</a:t>
            </a:r>
          </a:p>
        </p:txBody>
      </p:sp>
      <p:sp>
        <p:nvSpPr>
          <p:cNvPr id="1354" name="Google Shape;1354;p146"/>
          <p:cNvSpPr txBox="1">
            <a:spLocks noGrp="1"/>
          </p:cNvSpPr>
          <p:nvPr>
            <p:ph type="title"/>
          </p:nvPr>
        </p:nvSpPr>
        <p:spPr>
          <a:xfrm>
            <a:off x="0" y="0"/>
            <a:ext cx="70605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fr-FR" sz="1520" b="1"/>
              <a:t>Article 6. Diphtérie, coqueluche et tétanos </a:t>
            </a:r>
          </a:p>
        </p:txBody>
      </p:sp>
      <p:sp>
        <p:nvSpPr>
          <p:cNvPr id="1355" name="Google Shape;1355;p146"/>
          <p:cNvSpPr txBox="1"/>
          <p:nvPr/>
        </p:nvSpPr>
        <p:spPr>
          <a:xfrm>
            <a:off x="3720450" y="457888"/>
            <a:ext cx="1703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2000" b="1">
                <a:solidFill>
                  <a:schemeClr val="dk1"/>
                </a:solidFill>
              </a:rPr>
              <a:t>T</a:t>
            </a:r>
            <a:r>
              <a:rPr lang="fr-FR" sz="2000" b="1"/>
              <a:t>étanos </a:t>
            </a:r>
            <a:endParaRPr lang="fr-FR" sz="2000" b="1">
              <a:solidFill>
                <a:schemeClr val="dk1"/>
              </a:solidFill>
            </a:endParaRPr>
          </a:p>
        </p:txBody>
      </p:sp>
      <p:sp>
        <p:nvSpPr>
          <p:cNvPr id="1356" name="Google Shape;1356;p1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60"/>
        <p:cNvGrpSpPr/>
        <p:nvPr/>
      </p:nvGrpSpPr>
      <p:grpSpPr>
        <a:xfrm>
          <a:off x="0" y="0"/>
          <a:ext cx="0" cy="0"/>
          <a:chOff x="0" y="0"/>
          <a:chExt cx="0" cy="0"/>
        </a:xfrm>
      </p:grpSpPr>
      <p:sp>
        <p:nvSpPr>
          <p:cNvPr id="1361" name="Google Shape;1361;p1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Article 7.</a:t>
            </a:r>
            <a:r>
              <a:rPr lang="fr-FR"/>
              <a:t> </a:t>
            </a:r>
            <a:r>
              <a:rPr lang="fr-FR" b="1"/>
              <a:t>Poliomyélite</a:t>
            </a:r>
          </a:p>
          <a:p>
            <a:pPr marL="0" lvl="0" indent="0" algn="l" rtl="0">
              <a:spcBef>
                <a:spcPts val="0"/>
              </a:spcBef>
              <a:spcAft>
                <a:spcPts val="0"/>
              </a:spcAft>
              <a:buNone/>
            </a:pPr>
            <a:endParaRPr/>
          </a:p>
        </p:txBody>
      </p:sp>
      <p:sp>
        <p:nvSpPr>
          <p:cNvPr id="1362" name="Google Shape;1362;p147"/>
          <p:cNvSpPr txBox="1">
            <a:spLocks noGrp="1"/>
          </p:cNvSpPr>
          <p:nvPr>
            <p:ph type="body" idx="1"/>
          </p:nvPr>
        </p:nvSpPr>
        <p:spPr>
          <a:xfrm>
            <a:off x="311700" y="1172300"/>
            <a:ext cx="8520600" cy="22422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sz="1200" dirty="0">
                <a:latin typeface="+mn-lt"/>
              </a:rPr>
              <a:t>La poliomyélite (ou polio) est connue depuis des milliers d'années, mais les cas de polio ont commencé à augmenter vers la fin du 19</a:t>
            </a:r>
            <a:r>
              <a:rPr lang="fr-FR" sz="1200" dirty="0">
                <a:latin typeface="+mn-lt"/>
                <a:cs typeface="Times New Roman" panose="02020603050405020304" pitchFamily="18" charset="0"/>
              </a:rPr>
              <a:t>è</a:t>
            </a:r>
            <a:r>
              <a:rPr lang="fr-FR" sz="1200" dirty="0">
                <a:latin typeface="+mn-lt"/>
              </a:rPr>
              <a:t>me siècle. Dans les années 1950, des pays comme le Royaume-Uni avaient signal</a:t>
            </a:r>
            <a:r>
              <a:rPr lang="fr-FR" sz="1200" dirty="0">
                <a:latin typeface="+mn-lt"/>
                <a:cs typeface="Times New Roman" panose="02020603050405020304" pitchFamily="18" charset="0"/>
              </a:rPr>
              <a:t>é</a:t>
            </a:r>
            <a:r>
              <a:rPr lang="fr-FR" sz="1200" dirty="0">
                <a:latin typeface="+mn-lt"/>
              </a:rPr>
              <a:t> des milliers de cas d'enfants paralysés à cause de la polio et des centaines de décès dus à la maladie. L'effet était dévastateur ; comme nous allons le voir maintenant, la polio est une maladie qui affecte principalement les enfants et peut leurs laisser des complications à vie. </a:t>
            </a:r>
          </a:p>
          <a:p>
            <a:pPr marL="0" lvl="0" indent="0" algn="just" rtl="0">
              <a:spcBef>
                <a:spcPts val="1200"/>
              </a:spcBef>
              <a:spcAft>
                <a:spcPts val="1200"/>
              </a:spcAft>
              <a:buNone/>
            </a:pPr>
            <a:r>
              <a:rPr lang="fr-FR" sz="1200" dirty="0">
                <a:latin typeface="+mn-lt"/>
              </a:rPr>
              <a:t>La vaccination contre la polio s'est avérée très efficace et a permis de réduire considérablement l'incidence de la maladie. Cependant, dans des nombreux pays, la polio est toujours présente dans l'environnement (par exemple, les sources d'eau) et il est donc essentiel de continuer à se protéger par la vaccination pour empêcher une nouvelle propagation de cette maladie. </a:t>
            </a:r>
          </a:p>
        </p:txBody>
      </p:sp>
      <p:sp>
        <p:nvSpPr>
          <p:cNvPr id="1363" name="Google Shape;1363;p1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67"/>
        <p:cNvGrpSpPr/>
        <p:nvPr/>
      </p:nvGrpSpPr>
      <p:grpSpPr>
        <a:xfrm>
          <a:off x="0" y="0"/>
          <a:ext cx="0" cy="0"/>
          <a:chOff x="0" y="0"/>
          <a:chExt cx="0" cy="0"/>
        </a:xfrm>
      </p:grpSpPr>
      <p:sp>
        <p:nvSpPr>
          <p:cNvPr id="1368" name="Google Shape;1368;p1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fr-FR" b="1"/>
              <a:t>Article 7.</a:t>
            </a:r>
            <a:r>
              <a:rPr lang="fr-FR"/>
              <a:t> </a:t>
            </a:r>
            <a:r>
              <a:rPr lang="fr-FR" b="1"/>
              <a:t>Polio</a:t>
            </a:r>
          </a:p>
          <a:p>
            <a:pPr marL="0" lvl="0" indent="0" algn="l" rtl="0">
              <a:spcBef>
                <a:spcPts val="0"/>
              </a:spcBef>
              <a:spcAft>
                <a:spcPts val="0"/>
              </a:spcAft>
              <a:buNone/>
            </a:pPr>
            <a:endParaRPr/>
          </a:p>
        </p:txBody>
      </p:sp>
      <p:sp>
        <p:nvSpPr>
          <p:cNvPr id="1369" name="Google Shape;1369;p148"/>
          <p:cNvSpPr txBox="1">
            <a:spLocks noGrp="1"/>
          </p:cNvSpPr>
          <p:nvPr>
            <p:ph type="body" idx="1"/>
          </p:nvPr>
        </p:nvSpPr>
        <p:spPr>
          <a:xfrm>
            <a:off x="311700" y="2779327"/>
            <a:ext cx="8520600" cy="22422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dirty="0">
                <a:solidFill>
                  <a:schemeClr val="tx1"/>
                </a:solidFill>
                <a:latin typeface="+mn-lt"/>
              </a:rPr>
              <a:t>La maladie : </a:t>
            </a:r>
            <a:r>
              <a:rPr lang="fr-FR" sz="1000" dirty="0">
                <a:solidFill>
                  <a:schemeClr val="tx1"/>
                </a:solidFill>
                <a:latin typeface="+mn-lt"/>
              </a:rPr>
              <a:t>Polio</a:t>
            </a:r>
          </a:p>
          <a:p>
            <a:pPr marL="0" lvl="0" indent="0" algn="just" rtl="0">
              <a:lnSpc>
                <a:spcPct val="100000"/>
              </a:lnSpc>
              <a:spcBef>
                <a:spcPts val="1200"/>
              </a:spcBef>
              <a:spcAft>
                <a:spcPts val="0"/>
              </a:spcAft>
              <a:buNone/>
            </a:pPr>
            <a:r>
              <a:rPr lang="fr-FR" sz="1000" b="1" dirty="0">
                <a:solidFill>
                  <a:schemeClr val="tx1"/>
                </a:solidFill>
                <a:latin typeface="+mn-lt"/>
              </a:rPr>
              <a:t>Quelle en est la cause ? </a:t>
            </a:r>
            <a:r>
              <a:rPr lang="fr-FR" sz="1000" dirty="0">
                <a:solidFill>
                  <a:schemeClr val="tx1"/>
                </a:solidFill>
                <a:latin typeface="+mn-lt"/>
              </a:rPr>
              <a:t>Un virus appelé</a:t>
            </a:r>
            <a:r>
              <a:rPr lang="fr-FR" sz="1000" i="1" dirty="0">
                <a:solidFill>
                  <a:schemeClr val="tx1"/>
                </a:solidFill>
                <a:latin typeface="+mn-lt"/>
              </a:rPr>
              <a:t> Poliovirus.</a:t>
            </a:r>
            <a:endParaRPr lang="fr-FR" sz="1000" dirty="0">
              <a:solidFill>
                <a:schemeClr val="tx1"/>
              </a:solidFill>
              <a:latin typeface="+mn-lt"/>
            </a:endParaRPr>
          </a:p>
          <a:p>
            <a:pPr marL="0" lvl="0" indent="0" algn="just" rtl="0">
              <a:lnSpc>
                <a:spcPct val="100000"/>
              </a:lnSpc>
              <a:spcBef>
                <a:spcPts val="1200"/>
              </a:spcBef>
              <a:spcAft>
                <a:spcPts val="0"/>
              </a:spcAft>
              <a:buNone/>
            </a:pPr>
            <a:r>
              <a:rPr lang="fr-FR" sz="1000" b="1" dirty="0">
                <a:solidFill>
                  <a:schemeClr val="tx1"/>
                </a:solidFill>
                <a:effectLst/>
                <a:latin typeface="+mn-lt"/>
                <a:ea typeface="Calibri" panose="020F0502020204030204" pitchFamily="34" charset="0"/>
                <a:cs typeface="Times New Roman" panose="02020603050405020304" pitchFamily="18" charset="0"/>
              </a:rPr>
              <a:t>Quels sont les symptômes</a:t>
            </a:r>
            <a:r>
              <a:rPr lang="fr-FR" sz="1000" b="1" dirty="0">
                <a:solidFill>
                  <a:schemeClr val="tx1"/>
                </a:solidFill>
                <a:latin typeface="+mn-lt"/>
              </a:rPr>
              <a:t> ?</a:t>
            </a:r>
            <a:r>
              <a:rPr lang="fr-FR" sz="1000" dirty="0">
                <a:solidFill>
                  <a:schemeClr val="tx1"/>
                </a:solidFill>
                <a:latin typeface="+mn-lt"/>
              </a:rPr>
              <a:t> Environ 70 % des personnes infectées ne présentent aucun symptôme. Pour les 30 % qui en ont, les premiers symptômes sont une température élevée, une fatigue extrême, des maux de tête, des vomissements, une raideur de la nuque et des douleurs musculaires.</a:t>
            </a:r>
          </a:p>
          <a:p>
            <a:pPr marL="0" lvl="0" indent="0" algn="just" rtl="0">
              <a:lnSpc>
                <a:spcPct val="100000"/>
              </a:lnSpc>
              <a:spcBef>
                <a:spcPts val="1200"/>
              </a:spcBef>
              <a:spcAft>
                <a:spcPts val="0"/>
              </a:spcAft>
              <a:buNone/>
            </a:pPr>
            <a:r>
              <a:rPr lang="fr-FR" sz="1000" b="1" dirty="0">
                <a:solidFill>
                  <a:schemeClr val="tx1"/>
                </a:solidFill>
                <a:latin typeface="+mn-lt"/>
              </a:rPr>
              <a:t>À quoi ressemble la maladie grave?</a:t>
            </a:r>
            <a:r>
              <a:rPr lang="fr-FR" sz="1000" dirty="0">
                <a:solidFill>
                  <a:schemeClr val="tx1"/>
                </a:solidFill>
                <a:latin typeface="+mn-lt"/>
              </a:rPr>
              <a:t> Un malade sur 200 est irréversiblement paralysé (généralement au niveau des jambes). Parmi les personnes paralysées, 5 à 10 % meurent quand leurs muscles respiratoires sont paralysés.</a:t>
            </a:r>
          </a:p>
          <a:p>
            <a:pPr marL="0" lvl="0" indent="0" algn="just" rtl="0">
              <a:lnSpc>
                <a:spcPct val="100000"/>
              </a:lnSpc>
              <a:spcBef>
                <a:spcPts val="1200"/>
              </a:spcBef>
              <a:spcAft>
                <a:spcPts val="1200"/>
              </a:spcAft>
              <a:buNone/>
            </a:pPr>
            <a:r>
              <a:rPr lang="fr-FR" sz="1000" b="1" dirty="0">
                <a:solidFill>
                  <a:schemeClr val="tx1"/>
                </a:solidFill>
                <a:latin typeface="+mn-lt"/>
              </a:rPr>
              <a:t>Comment se propage-t-elle ?</a:t>
            </a:r>
            <a:r>
              <a:rPr lang="fr-FR" sz="1000" dirty="0">
                <a:solidFill>
                  <a:schemeClr val="tx1"/>
                </a:solidFill>
                <a:latin typeface="+mn-lt"/>
              </a:rPr>
              <a:t> La polio se transmet généralement par contact avec les excrément (caca) d'une personne infectée. Elle peut également se transmettre par les gouttelettes émises par une personne infectée qui éternue ou tousse, bien que cela soit moins fréquent. Les personnes infectées peuvent transmettre la maladie pendant six semaines, même si elles ne semblent pas malades ou ne présentent aucun symptôme. </a:t>
            </a:r>
          </a:p>
        </p:txBody>
      </p:sp>
      <p:pic>
        <p:nvPicPr>
          <p:cNvPr id="1370" name="Google Shape;1370;p148"/>
          <p:cNvPicPr preferRelativeResize="0"/>
          <p:nvPr/>
        </p:nvPicPr>
        <p:blipFill>
          <a:blip r:embed="rId3">
            <a:alphaModFix/>
          </a:blip>
          <a:stretch>
            <a:fillRect/>
          </a:stretch>
        </p:blipFill>
        <p:spPr>
          <a:xfrm>
            <a:off x="1262750" y="1017725"/>
            <a:ext cx="1874336" cy="1852925"/>
          </a:xfrm>
          <a:prstGeom prst="rect">
            <a:avLst/>
          </a:prstGeom>
          <a:noFill/>
          <a:ln>
            <a:noFill/>
          </a:ln>
        </p:spPr>
      </p:pic>
      <p:pic>
        <p:nvPicPr>
          <p:cNvPr id="1371" name="Google Shape;1371;p148"/>
          <p:cNvPicPr preferRelativeResize="0"/>
          <p:nvPr/>
        </p:nvPicPr>
        <p:blipFill>
          <a:blip r:embed="rId4">
            <a:alphaModFix/>
          </a:blip>
          <a:stretch>
            <a:fillRect/>
          </a:stretch>
        </p:blipFill>
        <p:spPr>
          <a:xfrm>
            <a:off x="3447074" y="1017725"/>
            <a:ext cx="2359951" cy="1852925"/>
          </a:xfrm>
          <a:prstGeom prst="rect">
            <a:avLst/>
          </a:prstGeom>
          <a:noFill/>
          <a:ln>
            <a:noFill/>
          </a:ln>
        </p:spPr>
      </p:pic>
      <p:pic>
        <p:nvPicPr>
          <p:cNvPr id="1372" name="Google Shape;1372;p148"/>
          <p:cNvPicPr preferRelativeResize="0"/>
          <p:nvPr/>
        </p:nvPicPr>
        <p:blipFill>
          <a:blip r:embed="rId5">
            <a:alphaModFix/>
          </a:blip>
          <a:stretch>
            <a:fillRect/>
          </a:stretch>
        </p:blipFill>
        <p:spPr>
          <a:xfrm>
            <a:off x="6017626" y="1017725"/>
            <a:ext cx="1536772" cy="1852924"/>
          </a:xfrm>
          <a:prstGeom prst="rect">
            <a:avLst/>
          </a:prstGeom>
          <a:noFill/>
          <a:ln>
            <a:noFill/>
          </a:ln>
        </p:spPr>
      </p:pic>
      <p:sp>
        <p:nvSpPr>
          <p:cNvPr id="1373" name="Google Shape;1373;p1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77"/>
        <p:cNvGrpSpPr/>
        <p:nvPr/>
      </p:nvGrpSpPr>
      <p:grpSpPr>
        <a:xfrm>
          <a:off x="0" y="0"/>
          <a:ext cx="0" cy="0"/>
          <a:chOff x="0" y="0"/>
          <a:chExt cx="0" cy="0"/>
        </a:xfrm>
      </p:grpSpPr>
      <p:sp>
        <p:nvSpPr>
          <p:cNvPr id="1378" name="Google Shape;1378;p149"/>
          <p:cNvSpPr txBox="1">
            <a:spLocks noGrp="1"/>
          </p:cNvSpPr>
          <p:nvPr>
            <p:ph type="body" idx="1"/>
          </p:nvPr>
        </p:nvSpPr>
        <p:spPr>
          <a:xfrm>
            <a:off x="372725" y="942725"/>
            <a:ext cx="8520600" cy="3996300"/>
          </a:xfrm>
          <a:prstGeom prst="rect">
            <a:avLst/>
          </a:prstGeom>
        </p:spPr>
        <p:txBody>
          <a:bodyPr spcFirstLastPara="1" wrap="square" lIns="91425" tIns="91425" rIns="91425" bIns="91425" anchor="t" anchorCtr="0">
            <a:normAutofit/>
          </a:bodyPr>
          <a:lstStyle/>
          <a:p>
            <a:pPr marL="0" lvl="0" indent="0" algn="just" rtl="0">
              <a:lnSpc>
                <a:spcPct val="100000"/>
              </a:lnSpc>
              <a:spcBef>
                <a:spcPts val="0"/>
              </a:spcBef>
              <a:spcAft>
                <a:spcPts val="0"/>
              </a:spcAft>
              <a:buNone/>
            </a:pPr>
            <a:r>
              <a:rPr lang="fr-FR" sz="900" b="1">
                <a:solidFill>
                  <a:schemeClr val="tx1"/>
                </a:solidFill>
              </a:rPr>
              <a:t>Qui risque de l'attraper ?</a:t>
            </a:r>
            <a:r>
              <a:rPr lang="fr-FR" sz="900">
                <a:solidFill>
                  <a:schemeClr val="tx1"/>
                </a:solidFill>
              </a:rPr>
              <a:t> La polio touche principalement les enfants de moins de 5 ans. Cependant, toute personne non vaccinée, quel que soit son âge, peut contracter la maladie..</a:t>
            </a:r>
          </a:p>
          <a:p>
            <a:pPr marL="0" lvl="0" indent="0" algn="just" rtl="0">
              <a:lnSpc>
                <a:spcPct val="100000"/>
              </a:lnSpc>
              <a:spcBef>
                <a:spcPts val="1200"/>
              </a:spcBef>
              <a:spcAft>
                <a:spcPts val="0"/>
              </a:spcAft>
              <a:buClr>
                <a:schemeClr val="dk1"/>
              </a:buClr>
              <a:buSzPts val="1100"/>
              <a:buFont typeface="Arial"/>
              <a:buNone/>
            </a:pPr>
            <a:r>
              <a:rPr lang="fr-FR" sz="900" b="1">
                <a:solidFill>
                  <a:schemeClr val="tx1"/>
                </a:solidFill>
              </a:rPr>
              <a:t>Pourquoi elle pourrait être un problème dans les prisons ?</a:t>
            </a:r>
            <a:r>
              <a:rPr lang="fr-FR" sz="900">
                <a:solidFill>
                  <a:schemeClr val="tx1"/>
                </a:solidFill>
              </a:rPr>
              <a:t> La promiscuité et les mauvaises mesures d'hygiène dans les prisons favorisent la propagation de la polio.</a:t>
            </a:r>
          </a:p>
          <a:p>
            <a:pPr marL="0" lvl="0" indent="0" algn="just" rtl="0">
              <a:lnSpc>
                <a:spcPct val="100000"/>
              </a:lnSpc>
              <a:spcBef>
                <a:spcPts val="1200"/>
              </a:spcBef>
              <a:spcAft>
                <a:spcPts val="0"/>
              </a:spcAft>
              <a:buNone/>
            </a:pPr>
            <a:r>
              <a:rPr lang="fr-FR" sz="900" b="1">
                <a:solidFill>
                  <a:schemeClr val="tx1"/>
                </a:solidFill>
              </a:rPr>
              <a:t>Quels sont les vaccins contre la polio ? </a:t>
            </a:r>
            <a:r>
              <a:rPr lang="fr-FR" sz="900">
                <a:solidFill>
                  <a:schemeClr val="tx1"/>
                </a:solidFill>
              </a:rPr>
              <a:t>Il existe deux vaccins contre la polio, appelés VPI et VPO. Tous les deux protègent contre la polio. Le VPI est administré sous forme d'injection, tandis que le VPO est administré sous forme de goutte sur la langue. </a:t>
            </a:r>
          </a:p>
          <a:p>
            <a:pPr marL="0" lvl="0" indent="0" algn="just" rtl="0">
              <a:lnSpc>
                <a:spcPct val="100000"/>
              </a:lnSpc>
              <a:spcBef>
                <a:spcPts val="1200"/>
              </a:spcBef>
              <a:spcAft>
                <a:spcPts val="0"/>
              </a:spcAft>
              <a:buNone/>
            </a:pPr>
            <a:r>
              <a:rPr lang="fr-FR" sz="900" b="1">
                <a:solidFill>
                  <a:schemeClr val="tx1"/>
                </a:solidFill>
              </a:rPr>
              <a:t>Quelle est l'efficacité du vaccin ?</a:t>
            </a:r>
            <a:r>
              <a:rPr lang="fr-FR" sz="900">
                <a:solidFill>
                  <a:schemeClr val="tx1"/>
                </a:solidFill>
              </a:rPr>
              <a:t> Trois doses du vaccin sont efficaces à 99 % pour prévenir la polio. Des rappels sont nécessaires pour maintenir la protection contre la polio.</a:t>
            </a:r>
          </a:p>
          <a:p>
            <a:pPr marL="0" lvl="0" indent="0" algn="just" rtl="0">
              <a:lnSpc>
                <a:spcPct val="100000"/>
              </a:lnSpc>
              <a:spcBef>
                <a:spcPts val="1200"/>
              </a:spcBef>
              <a:spcAft>
                <a:spcPts val="0"/>
              </a:spcAft>
              <a:buNone/>
            </a:pPr>
            <a:r>
              <a:rPr lang="fr-FR" sz="900" b="1">
                <a:solidFill>
                  <a:schemeClr val="tx1"/>
                </a:solidFill>
              </a:rPr>
              <a:t>Le vaccin est-il sûr ?</a:t>
            </a:r>
            <a:r>
              <a:rPr lang="fr-FR" sz="900">
                <a:solidFill>
                  <a:schemeClr val="tx1"/>
                </a:solidFill>
              </a:rPr>
              <a:t> Les deux vaccins contre la polio sont considérés comme sûrs. Les effets secondaires les plus courants sont une douleur au </a:t>
            </a:r>
            <a:r>
              <a:rPr lang="fr-FR" sz="900">
                <a:solidFill>
                  <a:srgbClr val="FF0000"/>
                </a:solidFill>
              </a:rPr>
              <a:t>point d’injection</a:t>
            </a:r>
            <a:r>
              <a:rPr lang="fr-FR" sz="900">
                <a:solidFill>
                  <a:schemeClr val="tx1"/>
                </a:solidFill>
              </a:rPr>
              <a:t>. Aucun effet secondaire grave n'a été signalé pour le vaccin VPI, à l'exception du risque de réaction allergique grave (anaphylaxie) qui est incroyablement rare (estimé à environ un sur un million).</a:t>
            </a:r>
          </a:p>
          <a:p>
            <a:pPr marL="0" lvl="0" indent="0" algn="just" rtl="0">
              <a:lnSpc>
                <a:spcPct val="100000"/>
              </a:lnSpc>
              <a:spcBef>
                <a:spcPts val="1200"/>
              </a:spcBef>
              <a:spcAft>
                <a:spcPts val="1200"/>
              </a:spcAft>
              <a:buNone/>
            </a:pPr>
            <a:r>
              <a:rPr lang="fr-FR" sz="900">
                <a:solidFill>
                  <a:schemeClr val="tx1"/>
                </a:solidFill>
              </a:rPr>
              <a:t>*** Le VPO est un vaccin fabriqué en affaiblissant le virus de la polio afin qu'il ne puisse pas provoquer de maladie. Toutefois, dans de cas très rares, le virus peut redevenir capable de provoquer la maladie. Cela ne concerne généralement pas la personne qui a reçu le vaccin - elle sera toujours protégée contre la polio et ne tombera pas malade. Cependant, cette personne peut éliminer le virus de la polio désormais actif dans ses selles. Cela signifie que si des personnes non vaccinées entrent en contact avec les selles de cette personne, elles peuvent être infectées par la polio. ***</a:t>
            </a:r>
          </a:p>
        </p:txBody>
      </p:sp>
      <p:sp>
        <p:nvSpPr>
          <p:cNvPr id="1379" name="Google Shape;1379;p149"/>
          <p:cNvSpPr/>
          <p:nvPr/>
        </p:nvSpPr>
        <p:spPr>
          <a:xfrm>
            <a:off x="1342150" y="4462950"/>
            <a:ext cx="6371700" cy="6549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a:t>La polio était très répandue pendant la première moitié des années 1900. De nombreuses personnes célèbres, telles que le président américain Franklin D. Roosevelt, l'artiste Frida Kahlo ou la chanteuse Joni Mitchell, ont souffert de la polio et en ont gardé des séquelles toute leur vie. </a:t>
            </a:r>
          </a:p>
        </p:txBody>
      </p:sp>
      <p:sp>
        <p:nvSpPr>
          <p:cNvPr id="1380" name="Google Shape;1380;p149"/>
          <p:cNvSpPr/>
          <p:nvPr/>
        </p:nvSpPr>
        <p:spPr>
          <a:xfrm>
            <a:off x="1277674" y="4072957"/>
            <a:ext cx="1635131"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a:t>Le saviez-vous ?</a:t>
            </a:r>
          </a:p>
        </p:txBody>
      </p:sp>
      <p:sp>
        <p:nvSpPr>
          <p:cNvPr id="1381" name="Google Shape;1381;p149"/>
          <p:cNvSpPr txBox="1"/>
          <p:nvPr/>
        </p:nvSpPr>
        <p:spPr>
          <a:xfrm>
            <a:off x="-28650" y="448325"/>
            <a:ext cx="9144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2500" b="1">
                <a:solidFill>
                  <a:schemeClr val="dk1"/>
                </a:solidFill>
              </a:rPr>
              <a:t>Article 7.</a:t>
            </a:r>
            <a:r>
              <a:rPr lang="fr-FR" sz="2500">
                <a:solidFill>
                  <a:schemeClr val="dk1"/>
                </a:solidFill>
              </a:rPr>
              <a:t> </a:t>
            </a:r>
            <a:r>
              <a:rPr lang="fr-FR" sz="2500" b="1">
                <a:solidFill>
                  <a:schemeClr val="dk1"/>
                </a:solidFill>
              </a:rPr>
              <a:t>Polio</a:t>
            </a:r>
          </a:p>
        </p:txBody>
      </p:sp>
      <p:sp>
        <p:nvSpPr>
          <p:cNvPr id="1382" name="Google Shape;1382;p1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86"/>
        <p:cNvGrpSpPr/>
        <p:nvPr/>
      </p:nvGrpSpPr>
      <p:grpSpPr>
        <a:xfrm>
          <a:off x="0" y="0"/>
          <a:ext cx="0" cy="0"/>
          <a:chOff x="0" y="0"/>
          <a:chExt cx="0" cy="0"/>
        </a:xfrm>
      </p:grpSpPr>
      <p:sp>
        <p:nvSpPr>
          <p:cNvPr id="1387" name="Google Shape;1387;p150"/>
          <p:cNvSpPr txBox="1">
            <a:spLocks noGrp="1"/>
          </p:cNvSpPr>
          <p:nvPr>
            <p:ph type="body" idx="1"/>
          </p:nvPr>
        </p:nvSpPr>
        <p:spPr>
          <a:xfrm>
            <a:off x="311700" y="1215675"/>
            <a:ext cx="8520600" cy="26463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200" dirty="0">
                <a:latin typeface="+mn-lt"/>
              </a:rPr>
              <a:t>L’infection </a:t>
            </a:r>
            <a:r>
              <a:rPr lang="fr-FR" sz="1200" dirty="0">
                <a:latin typeface="+mn-lt"/>
                <a:cs typeface="Times New Roman" panose="02020603050405020304" pitchFamily="18" charset="0"/>
              </a:rPr>
              <a:t>à</a:t>
            </a:r>
            <a:r>
              <a:rPr lang="fr-FR" sz="1200" dirty="0">
                <a:latin typeface="+mn-lt"/>
              </a:rPr>
              <a:t> pneumocoques invasive est causée par un groupe de plus de 90 bactéries. Elle touche généralement les personnes très jeunes et les adultes plus âgés. </a:t>
            </a:r>
          </a:p>
          <a:p>
            <a:pPr marL="0" lvl="0" indent="0" algn="just" rtl="0">
              <a:lnSpc>
                <a:spcPct val="100000"/>
              </a:lnSpc>
              <a:spcBef>
                <a:spcPts val="1200"/>
              </a:spcBef>
              <a:spcAft>
                <a:spcPts val="0"/>
              </a:spcAft>
              <a:buNone/>
            </a:pPr>
            <a:r>
              <a:rPr lang="fr-FR" sz="1200" dirty="0">
                <a:latin typeface="+mn-lt"/>
              </a:rPr>
              <a:t>La vaccination contre la maladie </a:t>
            </a:r>
            <a:r>
              <a:rPr lang="fr-FR" sz="1200" dirty="0">
                <a:latin typeface="+mn-lt"/>
                <a:cs typeface="Times New Roman" panose="02020603050405020304" pitchFamily="18" charset="0"/>
              </a:rPr>
              <a:t>à </a:t>
            </a:r>
            <a:r>
              <a:rPr lang="fr-FR" sz="1200" dirty="0">
                <a:latin typeface="+mn-lt"/>
              </a:rPr>
              <a:t>pneumocoques n'a été introduite que récemment (depuis le milieu des années 2000), il est donc possible que de nombreuses personnes n'aient pas reçu ce vaccin ou l'aient manqué. Étant donné que différents types de bactéries affectent différents groupes d'âge, les vaccins administrés aux enfants sont différents de ceux administrés aux adultes plus âgés. Il est donc important que les personnes reçoivent le vaccin </a:t>
            </a:r>
            <a:r>
              <a:rPr lang="fr-FR" sz="1200" dirty="0" err="1">
                <a:latin typeface="+mn-lt"/>
              </a:rPr>
              <a:t>antipneumococcique</a:t>
            </a:r>
            <a:r>
              <a:rPr lang="fr-FR" sz="1200" dirty="0">
                <a:latin typeface="+mn-lt"/>
              </a:rPr>
              <a:t> recommandé en fonction de leur âge. </a:t>
            </a:r>
          </a:p>
          <a:p>
            <a:pPr marL="0" lvl="0" indent="0" algn="just" rtl="0">
              <a:lnSpc>
                <a:spcPct val="100000"/>
              </a:lnSpc>
              <a:spcBef>
                <a:spcPts val="1200"/>
              </a:spcBef>
              <a:spcAft>
                <a:spcPts val="1200"/>
              </a:spcAft>
              <a:buNone/>
            </a:pPr>
            <a:r>
              <a:rPr lang="fr-FR" sz="1200" dirty="0">
                <a:latin typeface="+mn-lt"/>
              </a:rPr>
              <a:t>Les prisons sont susceptibles de connaître des épidémies de maladie </a:t>
            </a:r>
            <a:r>
              <a:rPr lang="fr-FR" sz="1200" dirty="0">
                <a:latin typeface="+mn-lt"/>
                <a:cs typeface="Times New Roman" panose="02020603050405020304" pitchFamily="18" charset="0"/>
              </a:rPr>
              <a:t>à </a:t>
            </a:r>
            <a:r>
              <a:rPr lang="fr-FR" sz="1200" dirty="0">
                <a:latin typeface="+mn-lt"/>
              </a:rPr>
              <a:t>pneumocoques car les personnes y vivent dans des conditions de promiscuité, souvent sans ventilation appropriée, ce qui signifie que les bactéries peuvent facilement se propager dans l'air ou sur des surfaces partagées. Les personnes placées sous main de justice peuvent également être plus exposées à des complications graves liées à une infection à pneumocoques, en particulier si elles ont des problèmes de santé sous-jacents. </a:t>
            </a:r>
          </a:p>
        </p:txBody>
      </p:sp>
      <p:sp>
        <p:nvSpPr>
          <p:cNvPr id="1388" name="Google Shape;1388;p1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Article 8.</a:t>
            </a:r>
            <a:r>
              <a:rPr lang="fr-FR"/>
              <a:t> </a:t>
            </a:r>
            <a:r>
              <a:rPr lang="fr-FR" b="1"/>
              <a:t>Maladie à pneumocoques</a:t>
            </a:r>
          </a:p>
          <a:p>
            <a:pPr marL="0" lvl="0" indent="0" algn="l" rtl="0">
              <a:spcBef>
                <a:spcPts val="0"/>
              </a:spcBef>
              <a:spcAft>
                <a:spcPts val="0"/>
              </a:spcAft>
              <a:buNone/>
            </a:pPr>
            <a:endParaRPr/>
          </a:p>
        </p:txBody>
      </p:sp>
      <p:sp>
        <p:nvSpPr>
          <p:cNvPr id="1389" name="Google Shape;1389;p1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393"/>
        <p:cNvGrpSpPr/>
        <p:nvPr/>
      </p:nvGrpSpPr>
      <p:grpSpPr>
        <a:xfrm>
          <a:off x="0" y="0"/>
          <a:ext cx="0" cy="0"/>
          <a:chOff x="0" y="0"/>
          <a:chExt cx="0" cy="0"/>
        </a:xfrm>
      </p:grpSpPr>
      <p:sp>
        <p:nvSpPr>
          <p:cNvPr id="1394" name="Google Shape;1394;p151"/>
          <p:cNvSpPr txBox="1">
            <a:spLocks noGrp="1"/>
          </p:cNvSpPr>
          <p:nvPr>
            <p:ph type="body" idx="1"/>
          </p:nvPr>
        </p:nvSpPr>
        <p:spPr>
          <a:xfrm>
            <a:off x="311700" y="2747911"/>
            <a:ext cx="8520600" cy="19980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900" b="1">
                <a:solidFill>
                  <a:schemeClr val="tx1"/>
                </a:solidFill>
                <a:latin typeface="+mn-lt"/>
              </a:rPr>
              <a:t>La maladie : </a:t>
            </a:r>
            <a:r>
              <a:rPr lang="fr-FR" sz="900">
                <a:solidFill>
                  <a:schemeClr val="tx1"/>
                </a:solidFill>
                <a:latin typeface="+mn-lt"/>
              </a:rPr>
              <a:t>Maladie </a:t>
            </a:r>
            <a:r>
              <a:rPr lang="fr-FR" sz="900">
                <a:solidFill>
                  <a:schemeClr val="tx1"/>
                </a:solidFill>
                <a:latin typeface="+mn-lt"/>
                <a:cs typeface="Times New Roman" panose="02020603050405020304" pitchFamily="18" charset="0"/>
              </a:rPr>
              <a:t>à </a:t>
            </a:r>
            <a:r>
              <a:rPr lang="fr-FR" sz="900">
                <a:solidFill>
                  <a:schemeClr val="tx1"/>
                </a:solidFill>
                <a:latin typeface="+mn-lt"/>
              </a:rPr>
              <a:t>pneumocoques. Elle peut se présenter sous la forme d'une pneumonie, d'une méningite, d'un empoisonnement du sang, ou d'une infection de l'oreille.</a:t>
            </a:r>
          </a:p>
          <a:p>
            <a:pPr marL="0" lvl="0" indent="0" algn="just" rtl="0">
              <a:lnSpc>
                <a:spcPct val="100000"/>
              </a:lnSpc>
              <a:spcBef>
                <a:spcPts val="1200"/>
              </a:spcBef>
              <a:spcAft>
                <a:spcPts val="0"/>
              </a:spcAft>
              <a:buNone/>
            </a:pPr>
            <a:r>
              <a:rPr lang="fr-FR" sz="900" b="1">
                <a:solidFill>
                  <a:schemeClr val="tx1"/>
                </a:solidFill>
                <a:latin typeface="+mn-lt"/>
              </a:rPr>
              <a:t>Quelle en est la cause ?</a:t>
            </a:r>
            <a:r>
              <a:rPr lang="fr-FR" sz="900">
                <a:solidFill>
                  <a:schemeClr val="tx1"/>
                </a:solidFill>
                <a:latin typeface="+mn-lt"/>
              </a:rPr>
              <a:t> Un groupe de bactéries appelées</a:t>
            </a:r>
            <a:r>
              <a:rPr lang="fr-FR" sz="900" i="1">
                <a:solidFill>
                  <a:schemeClr val="tx1"/>
                </a:solidFill>
                <a:latin typeface="+mn-lt"/>
              </a:rPr>
              <a:t> Streptococcus </a:t>
            </a:r>
            <a:r>
              <a:rPr lang="fr-FR" sz="900" i="1" err="1">
                <a:solidFill>
                  <a:schemeClr val="tx1"/>
                </a:solidFill>
                <a:latin typeface="+mn-lt"/>
              </a:rPr>
              <a:t>pneumoniae</a:t>
            </a:r>
            <a:r>
              <a:rPr lang="fr-FR" sz="900" i="1">
                <a:solidFill>
                  <a:schemeClr val="tx1"/>
                </a:solidFill>
                <a:latin typeface="+mn-lt"/>
              </a:rPr>
              <a:t>.</a:t>
            </a:r>
          </a:p>
          <a:p>
            <a:pPr marL="0" lvl="0" indent="0" algn="just" rtl="0">
              <a:lnSpc>
                <a:spcPct val="100000"/>
              </a:lnSpc>
              <a:spcBef>
                <a:spcPts val="1200"/>
              </a:spcBef>
              <a:spcAft>
                <a:spcPts val="0"/>
              </a:spcAft>
              <a:buNone/>
            </a:pPr>
            <a:r>
              <a:rPr lang="fr-FR" sz="900" b="1">
                <a:solidFill>
                  <a:schemeClr val="tx1"/>
                </a:solidFill>
                <a:effectLst/>
                <a:latin typeface="+mn-lt"/>
                <a:ea typeface="Calibri" panose="020F0502020204030204" pitchFamily="34" charset="0"/>
                <a:cs typeface="Times New Roman" panose="02020603050405020304" pitchFamily="18" charset="0"/>
              </a:rPr>
              <a:t>Quels sont les symptômes</a:t>
            </a:r>
            <a:r>
              <a:rPr lang="fr-FR" sz="900" b="1">
                <a:solidFill>
                  <a:schemeClr val="tx1"/>
                </a:solidFill>
                <a:latin typeface="+mn-lt"/>
              </a:rPr>
              <a:t> ? </a:t>
            </a:r>
            <a:r>
              <a:rPr lang="fr-FR" sz="900">
                <a:solidFill>
                  <a:schemeClr val="tx1"/>
                </a:solidFill>
                <a:latin typeface="+mn-lt"/>
              </a:rPr>
              <a:t>Ces</a:t>
            </a:r>
            <a:r>
              <a:rPr lang="fr-FR" sz="900" b="1">
                <a:solidFill>
                  <a:schemeClr val="tx1"/>
                </a:solidFill>
                <a:latin typeface="+mn-lt"/>
              </a:rPr>
              <a:t> </a:t>
            </a:r>
            <a:r>
              <a:rPr lang="fr-FR" sz="900">
                <a:solidFill>
                  <a:schemeClr val="tx1"/>
                </a:solidFill>
                <a:latin typeface="+mn-lt"/>
              </a:rPr>
              <a:t>bactéries peuvent infecter différentes parties du corps, ce qui entraîne différents symptômes et maladies. Dans le cas d'une infection pulmonaire (pneumonie), les symptômes comprennent une température élevée, une toux avec mucus, un essoufflement, une respiration sifflante, une perte d'appétit et des courbatures. Dans le cas d'une infection du cerveau ou du système nerveux (méningite), les symptômes peuvent être : température élevée, vomissement, éruption cutanée, maux de tête, somnolence et aversion pour les lumières vives. En cas d'infection de l'oreille, les symptômes comprennent une douleur à l'intérieur de l'oreille, des difficultés à entendre, une température élevée et un écoulement (comme du pus) de l'oreille.</a:t>
            </a:r>
          </a:p>
          <a:p>
            <a:pPr marL="0" lvl="0" indent="0" algn="just" rtl="0">
              <a:lnSpc>
                <a:spcPct val="100000"/>
              </a:lnSpc>
              <a:spcBef>
                <a:spcPts val="1200"/>
              </a:spcBef>
              <a:spcAft>
                <a:spcPts val="0"/>
              </a:spcAft>
              <a:buNone/>
            </a:pPr>
            <a:r>
              <a:rPr lang="fr-FR" sz="900" b="1">
                <a:solidFill>
                  <a:schemeClr val="tx1"/>
                </a:solidFill>
                <a:latin typeface="+mn-lt"/>
              </a:rPr>
              <a:t>À quoi ressemble la maladie grave ?</a:t>
            </a:r>
            <a:r>
              <a:rPr lang="fr-FR" sz="900">
                <a:solidFill>
                  <a:schemeClr val="tx1"/>
                </a:solidFill>
                <a:latin typeface="+mn-lt"/>
              </a:rPr>
              <a:t> En l'absence de traitement, la pneumonie et la méningite peuvent être fatales. La bactérie </a:t>
            </a:r>
            <a:r>
              <a:rPr lang="fr-FR" sz="900" i="1">
                <a:solidFill>
                  <a:schemeClr val="tx1"/>
                </a:solidFill>
                <a:latin typeface="+mn-lt"/>
              </a:rPr>
              <a:t>Streptococcus </a:t>
            </a:r>
            <a:r>
              <a:rPr lang="fr-FR" sz="900" i="1" err="1">
                <a:solidFill>
                  <a:schemeClr val="tx1"/>
                </a:solidFill>
                <a:latin typeface="+mn-lt"/>
              </a:rPr>
              <a:t>pneumoniae</a:t>
            </a:r>
            <a:r>
              <a:rPr lang="fr-FR" sz="900" i="1">
                <a:solidFill>
                  <a:schemeClr val="tx1"/>
                </a:solidFill>
                <a:latin typeface="+mn-lt"/>
              </a:rPr>
              <a:t> </a:t>
            </a:r>
            <a:r>
              <a:rPr lang="fr-FR" sz="900">
                <a:solidFill>
                  <a:schemeClr val="tx1"/>
                </a:solidFill>
                <a:latin typeface="+mn-lt"/>
              </a:rPr>
              <a:t>peut également pénétrer dans le sang, entraînant un empoisonnement du sang, également appelé septicémie.</a:t>
            </a:r>
          </a:p>
          <a:p>
            <a:pPr marL="0" lvl="0" indent="0" algn="just" rtl="0">
              <a:lnSpc>
                <a:spcPct val="100000"/>
              </a:lnSpc>
              <a:spcBef>
                <a:spcPts val="1200"/>
              </a:spcBef>
              <a:spcAft>
                <a:spcPts val="1200"/>
              </a:spcAft>
              <a:buNone/>
            </a:pPr>
            <a:r>
              <a:rPr lang="fr-FR" sz="900" b="1">
                <a:solidFill>
                  <a:schemeClr val="tx1"/>
                </a:solidFill>
                <a:latin typeface="+mn-lt"/>
              </a:rPr>
              <a:t>Comment se propage-t-elle ? </a:t>
            </a:r>
            <a:r>
              <a:rPr lang="fr-FR" sz="900">
                <a:solidFill>
                  <a:schemeClr val="tx1"/>
                </a:solidFill>
                <a:latin typeface="+mn-lt"/>
              </a:rPr>
              <a:t>La maladie </a:t>
            </a:r>
            <a:r>
              <a:rPr lang="fr-FR" sz="900">
                <a:solidFill>
                  <a:schemeClr val="tx1"/>
                </a:solidFill>
                <a:latin typeface="+mn-lt"/>
                <a:cs typeface="Times New Roman" panose="02020603050405020304" pitchFamily="18" charset="0"/>
              </a:rPr>
              <a:t>à</a:t>
            </a:r>
            <a:r>
              <a:rPr lang="fr-FR" sz="900">
                <a:solidFill>
                  <a:schemeClr val="tx1"/>
                </a:solidFill>
                <a:latin typeface="+mn-lt"/>
              </a:rPr>
              <a:t> pneumocoques se transmet par contact (toux et éternuements) avec une personne infectée, ou en restant longtemps dans un espace confiné avec une personne infectée.</a:t>
            </a:r>
          </a:p>
        </p:txBody>
      </p:sp>
      <p:pic>
        <p:nvPicPr>
          <p:cNvPr id="1395" name="Google Shape;1395;p151"/>
          <p:cNvPicPr preferRelativeResize="0"/>
          <p:nvPr/>
        </p:nvPicPr>
        <p:blipFill>
          <a:blip r:embed="rId3">
            <a:alphaModFix/>
          </a:blip>
          <a:stretch>
            <a:fillRect/>
          </a:stretch>
        </p:blipFill>
        <p:spPr>
          <a:xfrm>
            <a:off x="868775" y="969607"/>
            <a:ext cx="2545574" cy="1774625"/>
          </a:xfrm>
          <a:prstGeom prst="rect">
            <a:avLst/>
          </a:prstGeom>
          <a:noFill/>
          <a:ln>
            <a:noFill/>
          </a:ln>
        </p:spPr>
      </p:pic>
      <p:sp>
        <p:nvSpPr>
          <p:cNvPr id="1396" name="Google Shape;1396;p1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Article 8.</a:t>
            </a:r>
            <a:r>
              <a:rPr lang="fr-FR"/>
              <a:t> </a:t>
            </a:r>
            <a:r>
              <a:rPr lang="fr-FR" b="1"/>
              <a:t>Maladie à pneumocoques</a:t>
            </a:r>
          </a:p>
          <a:p>
            <a:pPr marL="0" lvl="0" indent="0" algn="l" rtl="0">
              <a:spcBef>
                <a:spcPts val="0"/>
              </a:spcBef>
              <a:spcAft>
                <a:spcPts val="0"/>
              </a:spcAft>
              <a:buNone/>
            </a:pPr>
            <a:endParaRPr/>
          </a:p>
        </p:txBody>
      </p:sp>
      <p:sp>
        <p:nvSpPr>
          <p:cNvPr id="1397" name="Google Shape;1397;p1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fr-FR" b="1" dirty="0"/>
              <a:t>Quiz pour évaluer vos connaissances</a:t>
            </a:r>
          </a:p>
          <a:p>
            <a:pPr marL="0" lvl="0" indent="0" algn="ctr" rtl="0">
              <a:spcBef>
                <a:spcPts val="0"/>
              </a:spcBef>
              <a:spcAft>
                <a:spcPts val="0"/>
              </a:spcAft>
              <a:buNone/>
            </a:pPr>
            <a:endParaRPr b="1" dirty="0"/>
          </a:p>
        </p:txBody>
      </p:sp>
      <p:sp>
        <p:nvSpPr>
          <p:cNvPr id="156" name="Google Shape;156;p26"/>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85000" lnSpcReduction="20000"/>
          </a:bodyPr>
          <a:lstStyle/>
          <a:p>
            <a:pPr marL="0" lvl="0" indent="0" algn="just" rtl="0">
              <a:lnSpc>
                <a:spcPct val="140000"/>
              </a:lnSpc>
              <a:spcBef>
                <a:spcPts val="0"/>
              </a:spcBef>
              <a:spcAft>
                <a:spcPts val="0"/>
              </a:spcAft>
              <a:buNone/>
            </a:pPr>
            <a:r>
              <a:rPr lang="en" sz="1650" dirty="0"/>
              <a:t>7.</a:t>
            </a:r>
            <a:r>
              <a:rPr lang="fr-FR" sz="1650" dirty="0"/>
              <a:t> L'infection par </a:t>
            </a:r>
            <a:r>
              <a:rPr lang="fr-FR" sz="1600" dirty="0"/>
              <a:t>le HPV peut </a:t>
            </a:r>
            <a:r>
              <a:rPr lang="fr-FR" sz="1650" dirty="0"/>
              <a:t>ne présenter aucun symptôme, ce qui signifie qu'une personne peut ne pas savoir qu'elle est infectée. (</a:t>
            </a:r>
            <a:r>
              <a:rPr lang="fr-FR" sz="1650" b="1" dirty="0"/>
              <a:t>Vrai </a:t>
            </a:r>
            <a:r>
              <a:rPr lang="fr-FR" sz="1650" dirty="0"/>
              <a:t>/ Faux)</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8. </a:t>
            </a:r>
            <a:r>
              <a:rPr lang="fr-FR" sz="1600" dirty="0"/>
              <a:t>Le HPV cause </a:t>
            </a:r>
            <a:r>
              <a:rPr lang="fr-FR" sz="1650" dirty="0"/>
              <a:t>seulement le cancer du col de l'utérus et ne concerne donc pas les hommes. (Vrai / </a:t>
            </a:r>
            <a:r>
              <a:rPr lang="fr-FR" sz="1650" b="1" dirty="0"/>
              <a:t>Faux</a:t>
            </a:r>
            <a:r>
              <a:rPr lang="fr-FR" sz="1650" dirty="0"/>
              <a:t>)</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9. Pourquoi la grippe se propage-t-elle plus rapidement dans les prisons ?</a:t>
            </a:r>
          </a:p>
          <a:p>
            <a:pPr marL="914400" lvl="1" indent="-325516" algn="just" rtl="0">
              <a:lnSpc>
                <a:spcPct val="140000"/>
              </a:lnSpc>
              <a:spcBef>
                <a:spcPts val="800"/>
              </a:spcBef>
              <a:spcAft>
                <a:spcPts val="0"/>
              </a:spcAft>
              <a:buSzPct val="100000"/>
              <a:buAutoNum type="alphaLcPeriod"/>
            </a:pPr>
            <a:r>
              <a:rPr lang="fr-FR" sz="1650" dirty="0"/>
              <a:t>Parce que de nombreuses personnes </a:t>
            </a:r>
            <a:r>
              <a:rPr lang="fr-FR" sz="1600" dirty="0"/>
              <a:t>placées sous main de justice sont </a:t>
            </a:r>
            <a:r>
              <a:rPr lang="fr-FR" sz="1650" dirty="0"/>
              <a:t>des hommes</a:t>
            </a:r>
          </a:p>
          <a:p>
            <a:pPr marL="914400" lvl="1" indent="-325516" algn="just" rtl="0">
              <a:lnSpc>
                <a:spcPct val="140000"/>
              </a:lnSpc>
              <a:spcBef>
                <a:spcPts val="0"/>
              </a:spcBef>
              <a:spcAft>
                <a:spcPts val="0"/>
              </a:spcAft>
              <a:buSzPct val="100000"/>
              <a:buAutoNum type="alphaLcPeriod"/>
            </a:pPr>
            <a:r>
              <a:rPr lang="fr-FR" sz="1650" b="1" dirty="0"/>
              <a:t>Parce que les </a:t>
            </a:r>
            <a:r>
              <a:rPr lang="fr-FR" sz="1600" b="1" dirty="0"/>
              <a:t>personnes placées sou main de justice sont </a:t>
            </a:r>
            <a:r>
              <a:rPr lang="fr-FR" sz="1650" b="1" dirty="0"/>
              <a:t>très proches les unes des autres et partagent souvent des cellules où la circulation de l'air (ventilation) est insuffisante </a:t>
            </a:r>
          </a:p>
          <a:p>
            <a:pPr marL="914400" lvl="1" indent="-325516" algn="just" rtl="0">
              <a:lnSpc>
                <a:spcPct val="140000"/>
              </a:lnSpc>
              <a:spcBef>
                <a:spcPts val="0"/>
              </a:spcBef>
              <a:spcAft>
                <a:spcPts val="0"/>
              </a:spcAft>
              <a:buSzPct val="100000"/>
              <a:buAutoNum type="alphaLcPeriod"/>
            </a:pPr>
            <a:r>
              <a:rPr lang="fr-FR" sz="1650" dirty="0"/>
              <a:t>Parce que les prisons sont souvent froides </a:t>
            </a:r>
          </a:p>
          <a:p>
            <a:pPr marL="457200" lvl="0" indent="0" algn="l" rtl="0">
              <a:lnSpc>
                <a:spcPct val="140000"/>
              </a:lnSpc>
              <a:spcBef>
                <a:spcPts val="800"/>
              </a:spcBef>
              <a:spcAft>
                <a:spcPts val="800"/>
              </a:spcAft>
              <a:buNone/>
            </a:pPr>
            <a:endParaRPr sz="1650" dirty="0"/>
          </a:p>
        </p:txBody>
      </p:sp>
      <p:sp>
        <p:nvSpPr>
          <p:cNvPr id="157" name="Google Shape;157;p2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401"/>
        <p:cNvGrpSpPr/>
        <p:nvPr/>
      </p:nvGrpSpPr>
      <p:grpSpPr>
        <a:xfrm>
          <a:off x="0" y="0"/>
          <a:ext cx="0" cy="0"/>
          <a:chOff x="0" y="0"/>
          <a:chExt cx="0" cy="0"/>
        </a:xfrm>
      </p:grpSpPr>
      <p:sp>
        <p:nvSpPr>
          <p:cNvPr id="1402" name="Google Shape;1402;p152"/>
          <p:cNvSpPr txBox="1">
            <a:spLocks noGrp="1"/>
          </p:cNvSpPr>
          <p:nvPr>
            <p:ph type="body" idx="1"/>
          </p:nvPr>
        </p:nvSpPr>
        <p:spPr>
          <a:xfrm>
            <a:off x="311700" y="1067400"/>
            <a:ext cx="8520600" cy="2661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50" b="1" dirty="0">
                <a:solidFill>
                  <a:schemeClr val="tx1"/>
                </a:solidFill>
                <a:latin typeface="+mn-lt"/>
              </a:rPr>
              <a:t>Qui risque de l'attraper ?</a:t>
            </a:r>
            <a:r>
              <a:rPr lang="fr-FR" sz="1050" dirty="0">
                <a:solidFill>
                  <a:schemeClr val="tx1"/>
                </a:solidFill>
                <a:latin typeface="+mn-lt"/>
              </a:rPr>
              <a:t> Les bébés, les personnes âgées, les enfants et les adultes souffrant de graves problèmes de santé chroniques, par exemple une maladie rénale, pulmonaire ou cardiaque, sont exposés à un risque de maladie </a:t>
            </a:r>
            <a:r>
              <a:rPr lang="fr-FR" sz="1050" dirty="0">
                <a:solidFill>
                  <a:schemeClr val="tx1"/>
                </a:solidFill>
                <a:latin typeface="+mn-lt"/>
                <a:cs typeface="Times New Roman" panose="02020603050405020304" pitchFamily="18" charset="0"/>
              </a:rPr>
              <a:t>à </a:t>
            </a:r>
            <a:r>
              <a:rPr lang="fr-FR" sz="1050" dirty="0">
                <a:solidFill>
                  <a:schemeClr val="tx1"/>
                </a:solidFill>
                <a:latin typeface="+mn-lt"/>
              </a:rPr>
              <a:t>pneumocoques grave. </a:t>
            </a:r>
          </a:p>
          <a:p>
            <a:pPr marL="0" lvl="0" indent="0" algn="just" rtl="0">
              <a:lnSpc>
                <a:spcPct val="100000"/>
              </a:lnSpc>
              <a:spcBef>
                <a:spcPts val="1200"/>
              </a:spcBef>
              <a:spcAft>
                <a:spcPts val="0"/>
              </a:spcAft>
              <a:buClr>
                <a:schemeClr val="dk1"/>
              </a:buClr>
              <a:buSzPts val="1100"/>
              <a:buFont typeface="Arial"/>
              <a:buNone/>
            </a:pPr>
            <a:r>
              <a:rPr lang="fr-FR" sz="1050" b="1" dirty="0">
                <a:solidFill>
                  <a:schemeClr val="tx1"/>
                </a:solidFill>
                <a:latin typeface="+mn-lt"/>
              </a:rPr>
              <a:t>Pourquoi elle pourrait être un problème dans les prisons ?</a:t>
            </a:r>
            <a:r>
              <a:rPr lang="fr-FR" sz="1050" dirty="0">
                <a:solidFill>
                  <a:schemeClr val="tx1"/>
                </a:solidFill>
                <a:latin typeface="+mn-lt"/>
              </a:rPr>
              <a:t> En raison de la promiscuité et de la mauvaise ventilation, les infections qui se propagent par voie aérienne, telles que la maladies </a:t>
            </a:r>
            <a:r>
              <a:rPr lang="fr-FR" sz="1050" dirty="0">
                <a:solidFill>
                  <a:schemeClr val="tx1"/>
                </a:solidFill>
                <a:latin typeface="+mn-lt"/>
                <a:cs typeface="Times New Roman" panose="02020603050405020304" pitchFamily="18" charset="0"/>
              </a:rPr>
              <a:t>à </a:t>
            </a:r>
            <a:r>
              <a:rPr lang="fr-FR" sz="1050" dirty="0">
                <a:solidFill>
                  <a:schemeClr val="tx1"/>
                </a:solidFill>
                <a:latin typeface="+mn-lt"/>
              </a:rPr>
              <a:t>pneumocoques, peuvent se répandre très rapidement dans les prisons.</a:t>
            </a:r>
          </a:p>
          <a:p>
            <a:pPr marL="0" lvl="0" indent="0" algn="just" rtl="0">
              <a:lnSpc>
                <a:spcPct val="100000"/>
              </a:lnSpc>
              <a:spcBef>
                <a:spcPts val="1200"/>
              </a:spcBef>
              <a:spcAft>
                <a:spcPts val="0"/>
              </a:spcAft>
              <a:buClr>
                <a:schemeClr val="dk1"/>
              </a:buClr>
              <a:buSzPts val="1100"/>
              <a:buFont typeface="Arial"/>
              <a:buNone/>
            </a:pPr>
            <a:r>
              <a:rPr lang="fr-FR" sz="1050" b="1" dirty="0">
                <a:solidFill>
                  <a:schemeClr val="tx1"/>
                </a:solidFill>
                <a:latin typeface="+mn-lt"/>
              </a:rPr>
              <a:t>Quels sont les vaccins contre la maladie a pneumocoques ? </a:t>
            </a:r>
            <a:r>
              <a:rPr lang="fr-FR" sz="1050" dirty="0">
                <a:solidFill>
                  <a:schemeClr val="tx1"/>
                </a:solidFill>
                <a:latin typeface="+mn-lt"/>
              </a:rPr>
              <a:t> Il existe deux types de vaccins contre la maladies </a:t>
            </a:r>
            <a:r>
              <a:rPr lang="fr-FR" sz="1050" dirty="0">
                <a:solidFill>
                  <a:schemeClr val="tx1"/>
                </a:solidFill>
                <a:latin typeface="+mn-lt"/>
                <a:cs typeface="Times New Roman" panose="02020603050405020304" pitchFamily="18" charset="0"/>
              </a:rPr>
              <a:t>à </a:t>
            </a:r>
            <a:r>
              <a:rPr lang="fr-FR" sz="1050" dirty="0">
                <a:solidFill>
                  <a:schemeClr val="tx1"/>
                </a:solidFill>
                <a:latin typeface="+mn-lt"/>
              </a:rPr>
              <a:t>pneumocoques. Le type de vaccin que vous recevez dépend de votre âge et de votre état de santé. Le vaccin conjugué contre le pneumocoque (PCV) est utilisé chez les enfants. Le vaccin </a:t>
            </a:r>
            <a:r>
              <a:rPr lang="fr-FR" sz="1050" dirty="0" err="1">
                <a:solidFill>
                  <a:schemeClr val="tx1"/>
                </a:solidFill>
                <a:latin typeface="+mn-lt"/>
              </a:rPr>
              <a:t>antipneumococcique</a:t>
            </a:r>
            <a:r>
              <a:rPr lang="fr-FR" sz="1050" dirty="0">
                <a:solidFill>
                  <a:schemeClr val="tx1"/>
                </a:solidFill>
                <a:latin typeface="+mn-lt"/>
              </a:rPr>
              <a:t> polysaccharidique (PPV) est utilisé pour vacciner les personnes âgées et les personnes à risque </a:t>
            </a:r>
            <a:r>
              <a:rPr lang="fr-FR" sz="1050" dirty="0">
                <a:solidFill>
                  <a:schemeClr val="tx1"/>
                </a:solidFill>
                <a:latin typeface="+mn-lt"/>
                <a:cs typeface="Times New Roman" panose="02020603050405020304" pitchFamily="18" charset="0"/>
              </a:rPr>
              <a:t>à cause</a:t>
            </a:r>
            <a:r>
              <a:rPr lang="fr-FR" sz="1050" dirty="0">
                <a:solidFill>
                  <a:schemeClr val="tx1"/>
                </a:solidFill>
                <a:latin typeface="+mn-lt"/>
              </a:rPr>
              <a:t> de problèmes de santé sous-jacents.</a:t>
            </a:r>
          </a:p>
          <a:p>
            <a:pPr marL="0" lvl="0" indent="0" algn="just" rtl="0">
              <a:lnSpc>
                <a:spcPct val="100000"/>
              </a:lnSpc>
              <a:spcBef>
                <a:spcPts val="1200"/>
              </a:spcBef>
              <a:spcAft>
                <a:spcPts val="0"/>
              </a:spcAft>
              <a:buNone/>
            </a:pPr>
            <a:r>
              <a:rPr lang="fr-FR" sz="1050" b="1" dirty="0">
                <a:solidFill>
                  <a:schemeClr val="tx1"/>
                </a:solidFill>
                <a:latin typeface="+mn-lt"/>
              </a:rPr>
              <a:t>Quelle est l'efficacité du vaccin ?</a:t>
            </a:r>
            <a:r>
              <a:rPr lang="fr-FR" sz="1050" dirty="0">
                <a:solidFill>
                  <a:schemeClr val="tx1"/>
                </a:solidFill>
                <a:latin typeface="+mn-lt"/>
              </a:rPr>
              <a:t> L'efficacité de la vaccination est d'environ 90 % chez les enfants et de 50 - 70 % chez les adultes. Des doses de rappel peuvent être nécessaires pour maintenir la protection contre la maladie </a:t>
            </a:r>
            <a:r>
              <a:rPr lang="fr-FR" sz="1050" dirty="0">
                <a:solidFill>
                  <a:schemeClr val="tx1"/>
                </a:solidFill>
                <a:latin typeface="+mn-lt"/>
                <a:cs typeface="Times New Roman" panose="02020603050405020304" pitchFamily="18" charset="0"/>
              </a:rPr>
              <a:t>à </a:t>
            </a:r>
            <a:r>
              <a:rPr lang="fr-FR" sz="1050" dirty="0">
                <a:solidFill>
                  <a:schemeClr val="tx1"/>
                </a:solidFill>
                <a:latin typeface="+mn-lt"/>
              </a:rPr>
              <a:t>pneumocoques.</a:t>
            </a:r>
          </a:p>
          <a:p>
            <a:pPr marL="0" lvl="0" indent="0" algn="just" rtl="0">
              <a:lnSpc>
                <a:spcPct val="100000"/>
              </a:lnSpc>
              <a:spcBef>
                <a:spcPts val="1200"/>
              </a:spcBef>
              <a:spcAft>
                <a:spcPts val="1200"/>
              </a:spcAft>
              <a:buNone/>
            </a:pPr>
            <a:r>
              <a:rPr lang="fr-FR" sz="1050" b="1" dirty="0">
                <a:solidFill>
                  <a:schemeClr val="tx1"/>
                </a:solidFill>
                <a:latin typeface="+mn-lt"/>
              </a:rPr>
              <a:t>Le vaccin est-il sûr ?</a:t>
            </a:r>
            <a:r>
              <a:rPr lang="fr-FR" sz="1050" dirty="0">
                <a:solidFill>
                  <a:schemeClr val="tx1"/>
                </a:solidFill>
                <a:latin typeface="+mn-lt"/>
              </a:rPr>
              <a:t> Les vaccins </a:t>
            </a:r>
            <a:r>
              <a:rPr lang="fr-FR" sz="1050" dirty="0" err="1">
                <a:solidFill>
                  <a:schemeClr val="tx1"/>
                </a:solidFill>
                <a:latin typeface="+mn-lt"/>
              </a:rPr>
              <a:t>antipneumococciques</a:t>
            </a:r>
            <a:r>
              <a:rPr lang="fr-FR" sz="1050" dirty="0">
                <a:solidFill>
                  <a:schemeClr val="tx1"/>
                </a:solidFill>
                <a:latin typeface="+mn-lt"/>
              </a:rPr>
              <a:t> sont des vaccins très sûrs. Les effets secondaires courants sont une rougeur, une dureté ou un gonflement au site d’injection et une légère augmentation de la température. Aucun effet secondaire grave n'a été signalé pour ces vaccins, à l'exception du risque de réaction allergique grave (anaphylaxie) qui est incroyablement rare (estimé à environ un sur un million). </a:t>
            </a:r>
          </a:p>
        </p:txBody>
      </p:sp>
      <p:sp>
        <p:nvSpPr>
          <p:cNvPr id="1403" name="Google Shape;1403;p152"/>
          <p:cNvSpPr/>
          <p:nvPr/>
        </p:nvSpPr>
        <p:spPr>
          <a:xfrm>
            <a:off x="1386150" y="4316125"/>
            <a:ext cx="6371700" cy="7647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a:t>De nombreuses personnes, en particulier les enfants, sont des porteurs sains de la bactérie Streptococcus </a:t>
            </a:r>
            <a:r>
              <a:rPr lang="fr-FR" sz="1000" i="1" err="1"/>
              <a:t>pneumoniae</a:t>
            </a:r>
            <a:r>
              <a:rPr lang="fr-FR" sz="1000" i="1"/>
              <a:t>. Cela signifie que la bactérie vit dans leur gorge mais ne leur cause aucune maladie. Elles peuvent toutefois la transmettre à d'autres personnes, chez qui elle peut provoquer une maladie. </a:t>
            </a:r>
          </a:p>
        </p:txBody>
      </p:sp>
      <p:sp>
        <p:nvSpPr>
          <p:cNvPr id="1404" name="Google Shape;1404;p152"/>
          <p:cNvSpPr/>
          <p:nvPr/>
        </p:nvSpPr>
        <p:spPr>
          <a:xfrm>
            <a:off x="1278700" y="4007592"/>
            <a:ext cx="1604610"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a:t>Le saviez-vous ?</a:t>
            </a:r>
          </a:p>
        </p:txBody>
      </p:sp>
      <p:sp>
        <p:nvSpPr>
          <p:cNvPr id="1405" name="Google Shape;1405;p1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Article 8.</a:t>
            </a:r>
            <a:r>
              <a:rPr lang="fr-FR"/>
              <a:t> </a:t>
            </a:r>
            <a:r>
              <a:rPr lang="fr-FR" b="1"/>
              <a:t>Maladie à pneumocoques</a:t>
            </a:r>
            <a:endParaRPr lang="fr-FR"/>
          </a:p>
        </p:txBody>
      </p:sp>
      <p:sp>
        <p:nvSpPr>
          <p:cNvPr id="1406" name="Google Shape;1406;p1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410"/>
        <p:cNvGrpSpPr/>
        <p:nvPr/>
      </p:nvGrpSpPr>
      <p:grpSpPr>
        <a:xfrm>
          <a:off x="0" y="0"/>
          <a:ext cx="0" cy="0"/>
          <a:chOff x="0" y="0"/>
          <a:chExt cx="0" cy="0"/>
        </a:xfrm>
      </p:grpSpPr>
      <p:sp>
        <p:nvSpPr>
          <p:cNvPr id="1411" name="Google Shape;1411;p153"/>
          <p:cNvSpPr txBox="1">
            <a:spLocks noGrp="1"/>
          </p:cNvSpPr>
          <p:nvPr>
            <p:ph type="body" idx="1"/>
          </p:nvPr>
        </p:nvSpPr>
        <p:spPr>
          <a:xfrm>
            <a:off x="311700" y="1141825"/>
            <a:ext cx="8520600" cy="20982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sz="1200"/>
              <a:t>La maladie à méningocoques est causée par un groupe de bactéries. Les souches B et C ont tendance à infecter les jeunes enfants, tandis que les souches A, C, W et Y touchent davantage les adultes plus âgés. Il existe donc différents vaccins contre la maladie à méningocoques qui sont administrés à différents âges ; il est important de s'assurer que vous avez reçu les vaccins recommandés pour votre âge afin d'être protégé. </a:t>
            </a:r>
          </a:p>
          <a:p>
            <a:pPr marL="0" lvl="0" indent="0" algn="just" rtl="0">
              <a:spcBef>
                <a:spcPts val="0"/>
              </a:spcBef>
              <a:spcAft>
                <a:spcPts val="0"/>
              </a:spcAft>
              <a:buNone/>
            </a:pPr>
            <a:endParaRPr lang="fr-FR" sz="1200"/>
          </a:p>
          <a:p>
            <a:pPr marL="0" lvl="0" indent="0" algn="just" rtl="0">
              <a:spcBef>
                <a:spcPts val="0"/>
              </a:spcBef>
              <a:spcAft>
                <a:spcPts val="0"/>
              </a:spcAft>
              <a:buNone/>
            </a:pPr>
            <a:r>
              <a:rPr lang="fr-FR" sz="1200"/>
              <a:t>Les milieux "fermés", tels que les foyers, les prisons ou les résidences universitaires, sont gravement touchés par les épidémies de méningite à méningocoques lorsqu'elles surviennent. En effet, dans ces milieux, les personnes sont en contact étroit les unes avec les autres pendant de longues périodes. La vaccination contre la maladie à méningococciques est très importante dans les prisons pour protéger les personnes qui y vivent et y travaillent contre les épidémies.</a:t>
            </a:r>
          </a:p>
        </p:txBody>
      </p:sp>
      <p:sp>
        <p:nvSpPr>
          <p:cNvPr id="1412" name="Google Shape;1412;p1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
        <p:nvSpPr>
          <p:cNvPr id="1413" name="Google Shape;1413;p1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Article 9.</a:t>
            </a:r>
            <a:r>
              <a:rPr lang="fr-FR"/>
              <a:t> </a:t>
            </a:r>
            <a:r>
              <a:rPr lang="fr-FR" b="1"/>
              <a:t>Maladie à méningocoques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417"/>
        <p:cNvGrpSpPr/>
        <p:nvPr/>
      </p:nvGrpSpPr>
      <p:grpSpPr>
        <a:xfrm>
          <a:off x="0" y="0"/>
          <a:ext cx="0" cy="0"/>
          <a:chOff x="0" y="0"/>
          <a:chExt cx="0" cy="0"/>
        </a:xfrm>
      </p:grpSpPr>
      <p:sp>
        <p:nvSpPr>
          <p:cNvPr id="1418" name="Google Shape;1418;p154"/>
          <p:cNvSpPr txBox="1">
            <a:spLocks noGrp="1"/>
          </p:cNvSpPr>
          <p:nvPr>
            <p:ph type="body" idx="1"/>
          </p:nvPr>
        </p:nvSpPr>
        <p:spPr>
          <a:xfrm>
            <a:off x="311700" y="2890741"/>
            <a:ext cx="8520600" cy="20982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a:solidFill>
                  <a:schemeClr val="tx1"/>
                </a:solidFill>
              </a:rPr>
              <a:t>La maladie : </a:t>
            </a:r>
            <a:r>
              <a:rPr lang="fr-FR" sz="1000">
                <a:solidFill>
                  <a:schemeClr val="tx1"/>
                </a:solidFill>
              </a:rPr>
              <a:t>Maladie à méningocoques. Il peut s'agir d'une méningite ou d'un empoisonnement du sang (septicémie).</a:t>
            </a:r>
          </a:p>
          <a:p>
            <a:pPr marL="0" lvl="0" indent="0" algn="just" rtl="0">
              <a:lnSpc>
                <a:spcPct val="100000"/>
              </a:lnSpc>
              <a:spcBef>
                <a:spcPts val="1200"/>
              </a:spcBef>
              <a:spcAft>
                <a:spcPts val="0"/>
              </a:spcAft>
              <a:buNone/>
            </a:pPr>
            <a:r>
              <a:rPr lang="fr-FR" sz="1000" b="1">
                <a:solidFill>
                  <a:schemeClr val="tx1"/>
                </a:solidFill>
              </a:rPr>
              <a:t>Quelle en est la cause ?</a:t>
            </a:r>
            <a:r>
              <a:rPr lang="fr-FR" sz="1000">
                <a:solidFill>
                  <a:schemeClr val="tx1"/>
                </a:solidFill>
              </a:rPr>
              <a:t> Un groupe de bactéries appelées</a:t>
            </a:r>
            <a:r>
              <a:rPr lang="fr-FR" sz="1000" i="1">
                <a:solidFill>
                  <a:schemeClr val="tx1"/>
                </a:solidFill>
              </a:rPr>
              <a:t> Neisseria meningitidis.</a:t>
            </a:r>
            <a:endParaRPr lang="fr-FR" sz="1000">
              <a:solidFill>
                <a:schemeClr val="tx1"/>
              </a:solidFill>
            </a:endParaRPr>
          </a:p>
          <a:p>
            <a:pPr marL="0" lvl="0" indent="0" algn="just" rtl="0">
              <a:lnSpc>
                <a:spcPct val="100000"/>
              </a:lnSpc>
              <a:spcBef>
                <a:spcPts val="1200"/>
              </a:spcBef>
              <a:spcAft>
                <a:spcPts val="0"/>
              </a:spcAft>
              <a:buNone/>
            </a:pPr>
            <a:r>
              <a:rPr lang="fr-FR" sz="1000" b="1">
                <a:solidFill>
                  <a:schemeClr val="tx1"/>
                </a:solidFill>
                <a:effectLst/>
                <a:latin typeface="+mn-lt"/>
                <a:ea typeface="Calibri" panose="020F0502020204030204" pitchFamily="34" charset="0"/>
                <a:cs typeface="Times New Roman" panose="02020603050405020304" pitchFamily="18" charset="0"/>
              </a:rPr>
              <a:t>Quels sont les symptômes</a:t>
            </a:r>
            <a:r>
              <a:rPr lang="fr-FR" sz="1000" b="1">
                <a:solidFill>
                  <a:schemeClr val="tx1"/>
                </a:solidFill>
              </a:rPr>
              <a:t> ?</a:t>
            </a:r>
            <a:r>
              <a:rPr lang="fr-FR" sz="1000">
                <a:solidFill>
                  <a:schemeClr val="tx1"/>
                </a:solidFill>
              </a:rPr>
              <a:t> Les personnes atteintes d'une maladie à méningocoques peuvent présenter une raideur douloureuse de la nuque, une température élevée, avoir la nausée, vomir, avoir les extrémités froides, souffrir de maux de tête, ne pas supporter les lumières vives, avoir une éruption cutanée qui ne disparait pas lorsqu'on appuie dessus avec un verre ou être somnolentes et confuses. </a:t>
            </a:r>
          </a:p>
          <a:p>
            <a:pPr marL="0" lvl="0" indent="0" algn="just" rtl="0">
              <a:lnSpc>
                <a:spcPct val="100000"/>
              </a:lnSpc>
              <a:spcBef>
                <a:spcPts val="1200"/>
              </a:spcBef>
              <a:spcAft>
                <a:spcPts val="0"/>
              </a:spcAft>
              <a:buNone/>
            </a:pPr>
            <a:r>
              <a:rPr lang="fr-FR" sz="1000" b="1">
                <a:solidFill>
                  <a:schemeClr val="tx1"/>
                </a:solidFill>
              </a:rPr>
              <a:t>À quoi ressemble la maladie grave ?</a:t>
            </a:r>
            <a:r>
              <a:rPr lang="fr-FR" sz="1000">
                <a:solidFill>
                  <a:schemeClr val="tx1"/>
                </a:solidFill>
              </a:rPr>
              <a:t> Les personnes très malades peuvent développer une paralysie cérébrale (problèmes de mouvement et de coordination), une surdité, des lésions cérébrales et l’infection </a:t>
            </a:r>
            <a:r>
              <a:rPr lang="fr-FR" sz="1000">
                <a:solidFill>
                  <a:schemeClr val="tx1"/>
                </a:solidFill>
                <a:latin typeface="+mn-lt"/>
              </a:rPr>
              <a:t>peut conduire </a:t>
            </a:r>
            <a:r>
              <a:rPr lang="fr-FR" sz="1000">
                <a:solidFill>
                  <a:schemeClr val="tx1"/>
                </a:solidFill>
                <a:latin typeface="+mn-lt"/>
                <a:cs typeface="Times New Roman" panose="02020603050405020304" pitchFamily="18" charset="0"/>
              </a:rPr>
              <a:t>à l’amputation des</a:t>
            </a:r>
            <a:r>
              <a:rPr lang="fr-FR" sz="1000">
                <a:solidFill>
                  <a:schemeClr val="tx1"/>
                </a:solidFill>
                <a:latin typeface="+mn-lt"/>
              </a:rPr>
              <a:t> jambes ou des </a:t>
            </a:r>
            <a:r>
              <a:rPr lang="fr-FR" sz="1000">
                <a:solidFill>
                  <a:schemeClr val="tx1"/>
                </a:solidFill>
              </a:rPr>
              <a:t>bras. Dans ces cas, la maladie à méningocoques peut entraîner la mort. </a:t>
            </a:r>
          </a:p>
          <a:p>
            <a:pPr marL="0" lvl="0" indent="0" algn="just" rtl="0">
              <a:lnSpc>
                <a:spcPct val="100000"/>
              </a:lnSpc>
              <a:spcBef>
                <a:spcPts val="1200"/>
              </a:spcBef>
              <a:spcAft>
                <a:spcPts val="1200"/>
              </a:spcAft>
              <a:buNone/>
            </a:pPr>
            <a:r>
              <a:rPr lang="fr-FR" sz="1000" b="1">
                <a:solidFill>
                  <a:schemeClr val="tx1"/>
                </a:solidFill>
              </a:rPr>
              <a:t>Comment se propage-t-elle ?</a:t>
            </a:r>
            <a:r>
              <a:rPr lang="fr-FR" sz="1000">
                <a:solidFill>
                  <a:schemeClr val="tx1"/>
                </a:solidFill>
              </a:rPr>
              <a:t> La maladie à méningocoques peut se propager par contact (toux ou éternuements) avec de personnes infectées, ou en restant longtemps dans un espace confiné avec une personne infectée.</a:t>
            </a:r>
          </a:p>
        </p:txBody>
      </p:sp>
      <p:pic>
        <p:nvPicPr>
          <p:cNvPr id="1419" name="Google Shape;1419;p154"/>
          <p:cNvPicPr preferRelativeResize="0"/>
          <p:nvPr/>
        </p:nvPicPr>
        <p:blipFill>
          <a:blip r:embed="rId3">
            <a:alphaModFix/>
          </a:blip>
          <a:stretch>
            <a:fillRect/>
          </a:stretch>
        </p:blipFill>
        <p:spPr>
          <a:xfrm>
            <a:off x="1807225" y="1017725"/>
            <a:ext cx="1838601" cy="1838601"/>
          </a:xfrm>
          <a:prstGeom prst="rect">
            <a:avLst/>
          </a:prstGeom>
          <a:noFill/>
          <a:ln>
            <a:noFill/>
          </a:ln>
        </p:spPr>
      </p:pic>
      <p:sp>
        <p:nvSpPr>
          <p:cNvPr id="1420" name="Google Shape;1420;p1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Article 9.</a:t>
            </a:r>
            <a:r>
              <a:rPr lang="fr-FR"/>
              <a:t> </a:t>
            </a:r>
            <a:r>
              <a:rPr lang="fr-FR" b="1"/>
              <a:t>Maladie à méningocoques</a:t>
            </a:r>
          </a:p>
        </p:txBody>
      </p:sp>
      <p:sp>
        <p:nvSpPr>
          <p:cNvPr id="1421" name="Google Shape;1421;p15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425"/>
        <p:cNvGrpSpPr/>
        <p:nvPr/>
      </p:nvGrpSpPr>
      <p:grpSpPr>
        <a:xfrm>
          <a:off x="0" y="0"/>
          <a:ext cx="0" cy="0"/>
          <a:chOff x="0" y="0"/>
          <a:chExt cx="0" cy="0"/>
        </a:xfrm>
      </p:grpSpPr>
      <p:sp>
        <p:nvSpPr>
          <p:cNvPr id="1426" name="Google Shape;1426;p155"/>
          <p:cNvSpPr txBox="1">
            <a:spLocks noGrp="1"/>
          </p:cNvSpPr>
          <p:nvPr>
            <p:ph type="body" idx="1"/>
          </p:nvPr>
        </p:nvSpPr>
        <p:spPr>
          <a:xfrm>
            <a:off x="311700" y="849634"/>
            <a:ext cx="8520600" cy="24186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dirty="0">
                <a:solidFill>
                  <a:schemeClr val="tx1"/>
                </a:solidFill>
                <a:latin typeface="+mn-lt"/>
              </a:rPr>
              <a:t>Qui risque de l'attraper </a:t>
            </a:r>
            <a:r>
              <a:rPr lang="fr-FR" sz="1000" b="1" dirty="0">
                <a:latin typeface="+mn-lt"/>
              </a:rPr>
              <a:t>?</a:t>
            </a:r>
            <a:r>
              <a:rPr lang="fr-FR" sz="1000" dirty="0">
                <a:latin typeface="+mn-lt"/>
              </a:rPr>
              <a:t> Les adultes souffrant des graves problèmes de santé chroniques, en particulier maladies de la rate ou système immunitaire affaibli, courent un risque plus élevé de contracter une maladie à méningocoque grave. Les infections sont généralement plus nombreuses en hiver qu'en été.</a:t>
            </a:r>
          </a:p>
          <a:p>
            <a:pPr marL="0" lvl="0" indent="0" algn="just">
              <a:lnSpc>
                <a:spcPct val="100000"/>
              </a:lnSpc>
              <a:spcBef>
                <a:spcPts val="1200"/>
              </a:spcBef>
              <a:buClr>
                <a:schemeClr val="dk1"/>
              </a:buClr>
              <a:buSzPct val="100000"/>
              <a:buNone/>
            </a:pPr>
            <a:r>
              <a:rPr lang="fr-FR" sz="1000" b="1" dirty="0">
                <a:solidFill>
                  <a:schemeClr val="tx1"/>
                </a:solidFill>
                <a:latin typeface="+mn-lt"/>
              </a:rPr>
              <a:t>Pourquoi elle pourrait être un problème dans les prisons </a:t>
            </a:r>
            <a:r>
              <a:rPr lang="fr-FR" sz="1000" b="1" dirty="0">
                <a:latin typeface="+mn-lt"/>
              </a:rPr>
              <a:t>?</a:t>
            </a:r>
            <a:r>
              <a:rPr lang="fr-FR" sz="1000" dirty="0">
                <a:latin typeface="+mn-lt"/>
              </a:rPr>
              <a:t> En raison de la promiscuité et de la mauvaise ventilation des cellules, les infections qui se propageant par voie aérienne, telles que la maladie à méningocoques, peuvent se répandre très rapidement dans les prisons.</a:t>
            </a:r>
          </a:p>
          <a:p>
            <a:pPr marL="0" lvl="0" indent="0" algn="just" rtl="0">
              <a:lnSpc>
                <a:spcPct val="100000"/>
              </a:lnSpc>
              <a:spcBef>
                <a:spcPts val="1200"/>
              </a:spcBef>
              <a:spcAft>
                <a:spcPts val="0"/>
              </a:spcAft>
              <a:buClr>
                <a:schemeClr val="dk1"/>
              </a:buClr>
              <a:buSzPct val="100000"/>
              <a:buFont typeface="Arial"/>
              <a:buNone/>
            </a:pPr>
            <a:r>
              <a:rPr lang="fr-FR" sz="1000" b="1" dirty="0">
                <a:solidFill>
                  <a:schemeClr val="tx1"/>
                </a:solidFill>
                <a:latin typeface="+mn-lt"/>
              </a:rPr>
              <a:t>Quels sont les vaccins contre la maladie </a:t>
            </a:r>
            <a:r>
              <a:rPr lang="fr-FR" sz="1000" b="1" dirty="0">
                <a:solidFill>
                  <a:schemeClr val="tx1"/>
                </a:solidFill>
                <a:latin typeface="+mn-lt"/>
                <a:cs typeface="Times New Roman" panose="02020603050405020304" pitchFamily="18" charset="0"/>
              </a:rPr>
              <a:t>à</a:t>
            </a:r>
            <a:r>
              <a:rPr lang="fr-FR" sz="1000" b="1" dirty="0">
                <a:solidFill>
                  <a:schemeClr val="tx1"/>
                </a:solidFill>
                <a:latin typeface="+mn-lt"/>
              </a:rPr>
              <a:t> méningocoques ? </a:t>
            </a:r>
            <a:r>
              <a:rPr lang="fr-FR" sz="1000" dirty="0">
                <a:latin typeface="+mn-lt"/>
              </a:rPr>
              <a:t>Il existe trois vaccins différents contre les maladies à méningocoques, qui protègent respectivement contre les souches C et B et contre les souches A, C, W et Y. En général, les vaccins contre les maladies à méningocoques B ou C sont administrés pendant l'enfance. Parfois, le vaccin contre les maladies à méningocoques A, C, W et Y est administré aux adultes plus âgés. </a:t>
            </a:r>
          </a:p>
          <a:p>
            <a:pPr marL="0" lvl="0" indent="0" algn="just" rtl="0">
              <a:lnSpc>
                <a:spcPct val="100000"/>
              </a:lnSpc>
              <a:spcBef>
                <a:spcPts val="1200"/>
              </a:spcBef>
              <a:spcAft>
                <a:spcPts val="0"/>
              </a:spcAft>
              <a:buNone/>
            </a:pPr>
            <a:r>
              <a:rPr lang="fr-FR" sz="1000" b="1" dirty="0">
                <a:solidFill>
                  <a:schemeClr val="tx1"/>
                </a:solidFill>
                <a:latin typeface="+mn-lt"/>
              </a:rPr>
              <a:t>Quelle est l'efficacité du vaccin </a:t>
            </a:r>
            <a:r>
              <a:rPr lang="fr-FR" sz="1000" b="1" dirty="0">
                <a:latin typeface="+mn-lt"/>
              </a:rPr>
              <a:t>?</a:t>
            </a:r>
            <a:r>
              <a:rPr lang="fr-FR" sz="1000" dirty="0">
                <a:latin typeface="+mn-lt"/>
              </a:rPr>
              <a:t> L'efficacité de la vaccination est d'environ 90 % chez les enfants et de 50 à 70 % chez les adultes. Des doses de rappel peuvent être nécessaires pour maintenir la protection contre les maladies à méningocoques.</a:t>
            </a:r>
          </a:p>
          <a:p>
            <a:pPr marL="0" lvl="0" indent="0" algn="just" rtl="0">
              <a:lnSpc>
                <a:spcPct val="100000"/>
              </a:lnSpc>
              <a:spcBef>
                <a:spcPts val="1200"/>
              </a:spcBef>
              <a:spcAft>
                <a:spcPts val="1200"/>
              </a:spcAft>
              <a:buNone/>
            </a:pPr>
            <a:r>
              <a:rPr lang="fr-FR" sz="1000" b="1" dirty="0">
                <a:solidFill>
                  <a:schemeClr val="tx1"/>
                </a:solidFill>
                <a:latin typeface="+mn-lt"/>
              </a:rPr>
              <a:t>Le vaccin est-il sûr </a:t>
            </a:r>
            <a:r>
              <a:rPr lang="fr-FR" sz="1000" b="1" dirty="0">
                <a:latin typeface="+mn-lt"/>
              </a:rPr>
              <a:t>? </a:t>
            </a:r>
            <a:r>
              <a:rPr lang="fr-FR" sz="1000" dirty="0">
                <a:latin typeface="+mn-lt"/>
              </a:rPr>
              <a:t>Le vaccin contre les maladies à méningocoques est un vaccin très sûr. Les effets secondaires courants sont une rougeur, une dureté ou un gonflement au point d’injection, une légère élévation de la température, de la fatigue ou des nausées. Aucun effet secondaire grave n'a été signalé pour ce vaccin, à l'exception du risque de réaction allergique grave (anaphylaxie) qui est incroyablement rare (estimé à environ un sur un million). </a:t>
            </a:r>
          </a:p>
        </p:txBody>
      </p:sp>
      <p:sp>
        <p:nvSpPr>
          <p:cNvPr id="1427" name="Google Shape;1427;p155"/>
          <p:cNvSpPr/>
          <p:nvPr/>
        </p:nvSpPr>
        <p:spPr>
          <a:xfrm>
            <a:off x="1350325" y="4294444"/>
            <a:ext cx="6371700" cy="7935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a:t>Les logements universitaires sont souvent le lieu d'épidémies de méningocoques en raison du grand nombre de personnes venant de différents endroits et vivant à proximité les unes des autres. La vaccination est souvent recommandée ou conseillée aux nouveaux étudiants.</a:t>
            </a:r>
          </a:p>
        </p:txBody>
      </p:sp>
      <p:sp>
        <p:nvSpPr>
          <p:cNvPr id="1428" name="Google Shape;1428;p155"/>
          <p:cNvSpPr/>
          <p:nvPr/>
        </p:nvSpPr>
        <p:spPr>
          <a:xfrm>
            <a:off x="1285849" y="3995825"/>
            <a:ext cx="1641705"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b="1"/>
              <a:t>Le saviez-vous ?</a:t>
            </a:r>
          </a:p>
        </p:txBody>
      </p:sp>
      <p:sp>
        <p:nvSpPr>
          <p:cNvPr id="1429" name="Google Shape;1429;p1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a:t>Article 9.</a:t>
            </a:r>
            <a:r>
              <a:rPr lang="fr-FR"/>
              <a:t> </a:t>
            </a:r>
            <a:r>
              <a:rPr lang="fr-FR" b="1"/>
              <a:t>Maladie à méningocoques</a:t>
            </a:r>
          </a:p>
        </p:txBody>
      </p:sp>
      <p:sp>
        <p:nvSpPr>
          <p:cNvPr id="1430" name="Google Shape;1430;p15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4"/>
        <p:cNvGrpSpPr/>
        <p:nvPr/>
      </p:nvGrpSpPr>
      <p:grpSpPr>
        <a:xfrm>
          <a:off x="0" y="0"/>
          <a:ext cx="0" cy="0"/>
          <a:chOff x="0" y="0"/>
          <a:chExt cx="0" cy="0"/>
        </a:xfrm>
      </p:grpSpPr>
      <p:sp>
        <p:nvSpPr>
          <p:cNvPr id="1435" name="Google Shape;1435;p15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fr-FR" sz="2220" b="1"/>
              <a:t>Références</a:t>
            </a:r>
          </a:p>
        </p:txBody>
      </p:sp>
      <p:sp>
        <p:nvSpPr>
          <p:cNvPr id="1436" name="Google Shape;1436;p156"/>
          <p:cNvSpPr txBox="1">
            <a:spLocks noGrp="1"/>
          </p:cNvSpPr>
          <p:nvPr>
            <p:ph type="body" idx="1"/>
          </p:nvPr>
        </p:nvSpPr>
        <p:spPr>
          <a:xfrm>
            <a:off x="311700" y="454800"/>
            <a:ext cx="2880300" cy="46887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fr-FR" b="1" dirty="0"/>
              <a:t>Images</a:t>
            </a:r>
          </a:p>
          <a:p>
            <a:pPr marL="0" lvl="0" indent="0" algn="l" rtl="0">
              <a:spcBef>
                <a:spcPts val="1200"/>
              </a:spcBef>
              <a:spcAft>
                <a:spcPts val="0"/>
              </a:spcAft>
              <a:buNone/>
            </a:pPr>
            <a:r>
              <a:rPr lang="fr-FR" sz="1200" dirty="0"/>
              <a:t>CDC Public </a:t>
            </a:r>
            <a:r>
              <a:rPr lang="fr-FR" sz="1200" dirty="0" err="1"/>
              <a:t>Health</a:t>
            </a:r>
            <a:r>
              <a:rPr lang="fr-FR" sz="1200" dirty="0"/>
              <a:t> Library</a:t>
            </a:r>
          </a:p>
          <a:p>
            <a:pPr marL="0" lvl="0" indent="0" algn="l" rtl="0">
              <a:spcBef>
                <a:spcPts val="1200"/>
              </a:spcBef>
              <a:spcAft>
                <a:spcPts val="0"/>
              </a:spcAft>
              <a:buNone/>
            </a:pPr>
            <a:r>
              <a:rPr lang="fr-FR" b="1" dirty="0"/>
              <a:t>Hépatite B</a:t>
            </a:r>
          </a:p>
          <a:p>
            <a:pPr marL="0" lvl="0" indent="0" algn="l" rtl="0">
              <a:spcBef>
                <a:spcPts val="1200"/>
              </a:spcBef>
              <a:spcAft>
                <a:spcPts val="0"/>
              </a:spcAft>
              <a:buNone/>
            </a:pPr>
            <a:r>
              <a:rPr lang="fr-FR" sz="1250" u="sng" dirty="0">
                <a:solidFill>
                  <a:schemeClr val="hlink"/>
                </a:solidFill>
                <a:hlinkClick r:id="rId3"/>
              </a:rPr>
              <a:t>NHS - Hépatite B</a:t>
            </a:r>
            <a:endParaRPr lang="fr-FR" sz="1250" dirty="0"/>
          </a:p>
          <a:p>
            <a:pPr marL="0" lvl="0" indent="0" algn="l" rtl="0">
              <a:spcBef>
                <a:spcPts val="1200"/>
              </a:spcBef>
              <a:spcAft>
                <a:spcPts val="0"/>
              </a:spcAft>
              <a:buNone/>
            </a:pPr>
            <a:r>
              <a:rPr lang="fr-FR" sz="1250" u="sng" dirty="0">
                <a:solidFill>
                  <a:schemeClr val="hlink"/>
                </a:solidFill>
                <a:hlinkClick r:id="rId4"/>
              </a:rPr>
              <a:t>OMS - Hépatite B</a:t>
            </a:r>
            <a:endParaRPr lang="fr-FR" sz="1250" dirty="0"/>
          </a:p>
          <a:p>
            <a:pPr marL="0" lvl="0" indent="0" algn="l" rtl="0">
              <a:spcBef>
                <a:spcPts val="1200"/>
              </a:spcBef>
              <a:spcAft>
                <a:spcPts val="0"/>
              </a:spcAft>
              <a:buNone/>
            </a:pPr>
            <a:r>
              <a:rPr lang="fr-FR" sz="1250" u="sng" dirty="0">
                <a:solidFill>
                  <a:schemeClr val="hlink"/>
                </a:solidFill>
                <a:hlinkClick r:id="rId5"/>
              </a:rPr>
              <a:t>CDC - Hépatite B</a:t>
            </a:r>
            <a:endParaRPr lang="fr-FR" sz="1250" dirty="0"/>
          </a:p>
          <a:p>
            <a:pPr marL="0" lvl="0" indent="0" algn="l" rtl="0">
              <a:spcBef>
                <a:spcPts val="1200"/>
              </a:spcBef>
              <a:spcAft>
                <a:spcPts val="0"/>
              </a:spcAft>
              <a:buNone/>
            </a:pPr>
            <a:r>
              <a:rPr lang="fr-FR" sz="1250" u="sng" dirty="0" err="1">
                <a:solidFill>
                  <a:schemeClr val="hlink"/>
                </a:solidFill>
                <a:hlinkClick r:id="rId6"/>
              </a:rPr>
              <a:t>England</a:t>
            </a:r>
            <a:r>
              <a:rPr lang="fr-FR" sz="1250" u="sng" dirty="0">
                <a:solidFill>
                  <a:schemeClr val="hlink"/>
                </a:solidFill>
                <a:hlinkClick r:id="rId6"/>
              </a:rPr>
              <a:t> Learning for </a:t>
            </a:r>
            <a:r>
              <a:rPr lang="fr-FR" sz="1250" u="sng" dirty="0" err="1">
                <a:solidFill>
                  <a:schemeClr val="hlink"/>
                </a:solidFill>
                <a:hlinkClick r:id="rId6"/>
              </a:rPr>
              <a:t>Health</a:t>
            </a:r>
            <a:r>
              <a:rPr lang="fr-FR" sz="1250" u="sng" dirty="0">
                <a:solidFill>
                  <a:schemeClr val="hlink"/>
                </a:solidFill>
                <a:hlinkClick r:id="rId6"/>
              </a:rPr>
              <a:t> - Hépatites B</a:t>
            </a:r>
            <a:endParaRPr lang="fr-FR" sz="1250" dirty="0"/>
          </a:p>
          <a:p>
            <a:pPr marL="0" lvl="0" indent="0" algn="l" rtl="0">
              <a:spcBef>
                <a:spcPts val="1200"/>
              </a:spcBef>
              <a:spcAft>
                <a:spcPts val="0"/>
              </a:spcAft>
              <a:buNone/>
            </a:pPr>
            <a:r>
              <a:rPr lang="fr-FR" sz="1250" u="sng" dirty="0">
                <a:solidFill>
                  <a:schemeClr val="hlink"/>
                </a:solidFill>
                <a:hlinkClick r:id="rId7"/>
              </a:rPr>
              <a:t>Dolan, K., </a:t>
            </a:r>
            <a:r>
              <a:rPr lang="fr-FR" sz="1250" u="sng" dirty="0" err="1">
                <a:solidFill>
                  <a:schemeClr val="hlink"/>
                </a:solidFill>
                <a:hlinkClick r:id="rId7"/>
              </a:rPr>
              <a:t>Wirtz</a:t>
            </a:r>
            <a:r>
              <a:rPr lang="fr-FR" sz="1250" u="sng" dirty="0">
                <a:solidFill>
                  <a:schemeClr val="hlink"/>
                </a:solidFill>
                <a:hlinkClick r:id="rId7"/>
              </a:rPr>
              <a:t>, A.L., Moazen, B., </a:t>
            </a:r>
            <a:r>
              <a:rPr lang="fr-FR" sz="1250" u="sng" dirty="0" err="1">
                <a:solidFill>
                  <a:schemeClr val="hlink"/>
                </a:solidFill>
                <a:hlinkClick r:id="rId7"/>
              </a:rPr>
              <a:t>Ndeffo-Mbah</a:t>
            </a:r>
            <a:r>
              <a:rPr lang="fr-FR" sz="1250" u="sng" dirty="0">
                <a:solidFill>
                  <a:schemeClr val="hlink"/>
                </a:solidFill>
                <a:hlinkClick r:id="rId7"/>
              </a:rPr>
              <a:t>, M., Galvani, A., </a:t>
            </a:r>
            <a:r>
              <a:rPr lang="fr-FR" sz="1250" u="sng" dirty="0" err="1">
                <a:solidFill>
                  <a:schemeClr val="hlink"/>
                </a:solidFill>
                <a:hlinkClick r:id="rId7"/>
              </a:rPr>
              <a:t>Kinner</a:t>
            </a:r>
            <a:r>
              <a:rPr lang="fr-FR" sz="1250" u="sng" dirty="0">
                <a:solidFill>
                  <a:schemeClr val="hlink"/>
                </a:solidFill>
                <a:hlinkClick r:id="rId7"/>
              </a:rPr>
              <a:t>, S.A., Courtney, R., McKee, M., Amon, J.J., Maher, L. and </a:t>
            </a:r>
            <a:r>
              <a:rPr lang="fr-FR" sz="1250" u="sng" dirty="0" err="1">
                <a:solidFill>
                  <a:schemeClr val="hlink"/>
                </a:solidFill>
                <a:hlinkClick r:id="rId7"/>
              </a:rPr>
              <a:t>Hellard</a:t>
            </a:r>
            <a:r>
              <a:rPr lang="fr-FR" sz="1250" u="sng" dirty="0">
                <a:solidFill>
                  <a:schemeClr val="hlink"/>
                </a:solidFill>
                <a:hlinkClick r:id="rId7"/>
              </a:rPr>
              <a:t>, M., 2016. Global </a:t>
            </a:r>
            <a:r>
              <a:rPr lang="fr-FR" sz="1250" u="sng" dirty="0" err="1">
                <a:solidFill>
                  <a:schemeClr val="hlink"/>
                </a:solidFill>
                <a:hlinkClick r:id="rId7"/>
              </a:rPr>
              <a:t>burden</a:t>
            </a:r>
            <a:r>
              <a:rPr lang="fr-FR" sz="1250" u="sng" dirty="0">
                <a:solidFill>
                  <a:schemeClr val="hlink"/>
                </a:solidFill>
                <a:hlinkClick r:id="rId7"/>
              </a:rPr>
              <a:t> of HIV, viral </a:t>
            </a:r>
            <a:r>
              <a:rPr lang="fr-FR" sz="1250" u="sng" dirty="0" err="1">
                <a:solidFill>
                  <a:schemeClr val="hlink"/>
                </a:solidFill>
                <a:hlinkClick r:id="rId7"/>
              </a:rPr>
              <a:t>hepatitis</a:t>
            </a:r>
            <a:r>
              <a:rPr lang="fr-FR" sz="1250" u="sng" dirty="0">
                <a:solidFill>
                  <a:schemeClr val="hlink"/>
                </a:solidFill>
                <a:hlinkClick r:id="rId7"/>
              </a:rPr>
              <a:t>, and </a:t>
            </a:r>
            <a:r>
              <a:rPr lang="fr-FR" sz="1250" u="sng" dirty="0" err="1">
                <a:solidFill>
                  <a:schemeClr val="hlink"/>
                </a:solidFill>
                <a:hlinkClick r:id="rId7"/>
              </a:rPr>
              <a:t>tuberculosis</a:t>
            </a:r>
            <a:r>
              <a:rPr lang="fr-FR" sz="1250" u="sng" dirty="0">
                <a:solidFill>
                  <a:schemeClr val="hlink"/>
                </a:solidFill>
                <a:hlinkClick r:id="rId7"/>
              </a:rPr>
              <a:t> in </a:t>
            </a:r>
            <a:r>
              <a:rPr lang="fr-FR" sz="1250" u="sng" dirty="0" err="1">
                <a:solidFill>
                  <a:schemeClr val="hlink"/>
                </a:solidFill>
                <a:hlinkClick r:id="rId7"/>
              </a:rPr>
              <a:t>prisoners</a:t>
            </a:r>
            <a:r>
              <a:rPr lang="fr-FR" sz="1250" u="sng" dirty="0">
                <a:solidFill>
                  <a:schemeClr val="hlink"/>
                </a:solidFill>
                <a:hlinkClick r:id="rId7"/>
              </a:rPr>
              <a:t> and </a:t>
            </a:r>
            <a:r>
              <a:rPr lang="fr-FR" sz="1250" u="sng" dirty="0" err="1">
                <a:solidFill>
                  <a:schemeClr val="hlink"/>
                </a:solidFill>
                <a:hlinkClick r:id="rId7"/>
              </a:rPr>
              <a:t>detainees</a:t>
            </a:r>
            <a:r>
              <a:rPr lang="fr-FR" sz="1250" u="sng" dirty="0">
                <a:solidFill>
                  <a:schemeClr val="hlink"/>
                </a:solidFill>
                <a:hlinkClick r:id="rId7"/>
              </a:rPr>
              <a:t>. </a:t>
            </a:r>
            <a:r>
              <a:rPr lang="fr-FR" sz="1250" i="1" u="sng" dirty="0">
                <a:solidFill>
                  <a:schemeClr val="hlink"/>
                </a:solidFill>
                <a:hlinkClick r:id="rId7"/>
              </a:rPr>
              <a:t>The Lancet</a:t>
            </a:r>
            <a:r>
              <a:rPr lang="fr-FR" sz="1250" u="sng" dirty="0">
                <a:solidFill>
                  <a:schemeClr val="hlink"/>
                </a:solidFill>
                <a:hlinkClick r:id="rId7"/>
              </a:rPr>
              <a:t>, </a:t>
            </a:r>
            <a:r>
              <a:rPr lang="fr-FR" sz="1250" i="1" u="sng" dirty="0">
                <a:solidFill>
                  <a:schemeClr val="hlink"/>
                </a:solidFill>
                <a:hlinkClick r:id="rId7"/>
              </a:rPr>
              <a:t>388</a:t>
            </a:r>
            <a:r>
              <a:rPr lang="fr-FR" sz="1250" u="sng" dirty="0">
                <a:solidFill>
                  <a:schemeClr val="hlink"/>
                </a:solidFill>
                <a:hlinkClick r:id="rId7"/>
              </a:rPr>
              <a:t>(10049), pp.1089-1102.</a:t>
            </a:r>
            <a:endParaRPr lang="fr-FR" sz="1250" dirty="0"/>
          </a:p>
          <a:p>
            <a:pPr marL="0" lvl="0" indent="0" algn="l" rtl="0">
              <a:spcBef>
                <a:spcPts val="1200"/>
              </a:spcBef>
              <a:spcAft>
                <a:spcPts val="0"/>
              </a:spcAft>
              <a:buNone/>
            </a:pPr>
            <a:r>
              <a:rPr lang="fr-FR" sz="1700" b="1" dirty="0"/>
              <a:t>PVH</a:t>
            </a:r>
          </a:p>
          <a:p>
            <a:pPr marL="0" lvl="0" indent="0" algn="l" rtl="0">
              <a:spcBef>
                <a:spcPts val="1200"/>
              </a:spcBef>
              <a:spcAft>
                <a:spcPts val="0"/>
              </a:spcAft>
              <a:buNone/>
            </a:pPr>
            <a:r>
              <a:rPr lang="fr-FR" sz="1278" dirty="0"/>
              <a:t>NHS - </a:t>
            </a:r>
            <a:r>
              <a:rPr lang="fr-FR" sz="1278" u="sng" dirty="0">
                <a:solidFill>
                  <a:schemeClr val="hlink"/>
                </a:solidFill>
                <a:hlinkClick r:id="rId8"/>
              </a:rPr>
              <a:t>PVH </a:t>
            </a:r>
            <a:r>
              <a:rPr lang="fr-FR" sz="1278" dirty="0"/>
              <a:t>&amp; </a:t>
            </a:r>
            <a:r>
              <a:rPr lang="fr-FR" sz="1278" u="sng" dirty="0">
                <a:solidFill>
                  <a:schemeClr val="hlink"/>
                </a:solidFill>
              </a:rPr>
              <a:t>vaccin contre le PVH</a:t>
            </a:r>
            <a:endParaRPr lang="fr-FR" sz="1278" dirty="0"/>
          </a:p>
          <a:p>
            <a:pPr marL="0" lvl="0" indent="0" algn="l" rtl="0">
              <a:spcBef>
                <a:spcPts val="1200"/>
              </a:spcBef>
              <a:spcAft>
                <a:spcPts val="0"/>
              </a:spcAft>
              <a:buNone/>
            </a:pPr>
            <a:r>
              <a:rPr lang="fr-FR" sz="1278" dirty="0"/>
              <a:t>OMS - </a:t>
            </a:r>
            <a:r>
              <a:rPr lang="fr-FR" sz="1278" u="sng" dirty="0">
                <a:solidFill>
                  <a:schemeClr val="hlink"/>
                </a:solidFill>
              </a:rPr>
              <a:t>Vaccin anti-PVH et cancer du col de l'utérus</a:t>
            </a:r>
            <a:endParaRPr lang="fr-FR" sz="1278" dirty="0"/>
          </a:p>
          <a:p>
            <a:pPr marL="0" lvl="0" indent="0" algn="l" rtl="0">
              <a:spcBef>
                <a:spcPts val="1200"/>
              </a:spcBef>
              <a:spcAft>
                <a:spcPts val="0"/>
              </a:spcAft>
              <a:buNone/>
            </a:pPr>
            <a:r>
              <a:rPr lang="fr-FR" sz="1278" u="sng" dirty="0">
                <a:solidFill>
                  <a:schemeClr val="hlink"/>
                </a:solidFill>
                <a:hlinkClick r:id="rId9"/>
              </a:rPr>
              <a:t>Oxford Vaccine </a:t>
            </a:r>
            <a:r>
              <a:rPr lang="fr-FR" sz="1278" u="sng" dirty="0" err="1">
                <a:solidFill>
                  <a:schemeClr val="hlink"/>
                </a:solidFill>
                <a:hlinkClick r:id="rId9"/>
              </a:rPr>
              <a:t>Knowledge</a:t>
            </a:r>
            <a:r>
              <a:rPr lang="fr-FR" sz="1278" u="sng" dirty="0">
                <a:solidFill>
                  <a:schemeClr val="hlink"/>
                </a:solidFill>
                <a:hlinkClick r:id="rId9"/>
              </a:rPr>
              <a:t> Project – vaccination</a:t>
            </a:r>
            <a:r>
              <a:rPr lang="fr-FR" sz="1278" u="sng" dirty="0">
                <a:solidFill>
                  <a:schemeClr val="hlink"/>
                </a:solidFill>
              </a:rPr>
              <a:t> contre le PVH</a:t>
            </a:r>
            <a:endParaRPr lang="fr-FR" sz="1278" dirty="0"/>
          </a:p>
          <a:p>
            <a:pPr marL="0" lvl="0" indent="0" algn="l" rtl="0">
              <a:spcBef>
                <a:spcPts val="1200"/>
              </a:spcBef>
              <a:spcAft>
                <a:spcPts val="1200"/>
              </a:spcAft>
              <a:buNone/>
            </a:pPr>
            <a:r>
              <a:rPr lang="fr-FR" sz="1200" u="sng" dirty="0">
                <a:solidFill>
                  <a:schemeClr val="hlink"/>
                </a:solidFill>
                <a:latin typeface="Roboto"/>
                <a:ea typeface="Roboto"/>
                <a:cs typeface="Roboto"/>
                <a:sym typeface="Roboto"/>
                <a:hlinkClick r:id="rId10"/>
              </a:rPr>
              <a:t>Escobar N, Plugge E. </a:t>
            </a:r>
            <a:r>
              <a:rPr lang="fr-FR" sz="1200" u="sng" dirty="0" err="1">
                <a:solidFill>
                  <a:schemeClr val="hlink"/>
                </a:solidFill>
                <a:latin typeface="Roboto"/>
                <a:ea typeface="Roboto"/>
                <a:cs typeface="Roboto"/>
                <a:sym typeface="Roboto"/>
                <a:hlinkClick r:id="rId10"/>
              </a:rPr>
              <a:t>Prevalence</a:t>
            </a:r>
            <a:r>
              <a:rPr lang="fr-FR" sz="1200" u="sng" dirty="0">
                <a:solidFill>
                  <a:schemeClr val="hlink"/>
                </a:solidFill>
                <a:latin typeface="Roboto"/>
                <a:ea typeface="Roboto"/>
                <a:cs typeface="Roboto"/>
                <a:sym typeface="Roboto"/>
                <a:hlinkClick r:id="rId10"/>
              </a:rPr>
              <a:t> of </a:t>
            </a:r>
            <a:r>
              <a:rPr lang="fr-FR" sz="1200" u="sng" dirty="0" err="1">
                <a:solidFill>
                  <a:schemeClr val="hlink"/>
                </a:solidFill>
                <a:latin typeface="Roboto"/>
                <a:ea typeface="Roboto"/>
                <a:cs typeface="Roboto"/>
                <a:sym typeface="Roboto"/>
                <a:hlinkClick r:id="rId10"/>
              </a:rPr>
              <a:t>human</a:t>
            </a:r>
            <a:r>
              <a:rPr lang="fr-FR" sz="1200" u="sng" dirty="0">
                <a:solidFill>
                  <a:schemeClr val="hlink"/>
                </a:solidFill>
                <a:latin typeface="Roboto"/>
                <a:ea typeface="Roboto"/>
                <a:cs typeface="Roboto"/>
                <a:sym typeface="Roboto"/>
                <a:hlinkClick r:id="rId10"/>
              </a:rPr>
              <a:t> papillomavirus infection, cervical </a:t>
            </a:r>
            <a:r>
              <a:rPr lang="fr-FR" sz="1200" u="sng" dirty="0" err="1">
                <a:solidFill>
                  <a:schemeClr val="hlink"/>
                </a:solidFill>
                <a:latin typeface="Roboto"/>
                <a:ea typeface="Roboto"/>
                <a:cs typeface="Roboto"/>
                <a:sym typeface="Roboto"/>
                <a:hlinkClick r:id="rId10"/>
              </a:rPr>
              <a:t>intraepithelial</a:t>
            </a:r>
            <a:r>
              <a:rPr lang="fr-FR" sz="1200" u="sng" dirty="0">
                <a:solidFill>
                  <a:schemeClr val="hlink"/>
                </a:solidFill>
                <a:latin typeface="Roboto"/>
                <a:ea typeface="Roboto"/>
                <a:cs typeface="Roboto"/>
                <a:sym typeface="Roboto"/>
                <a:hlinkClick r:id="rId10"/>
              </a:rPr>
              <a:t> </a:t>
            </a:r>
            <a:r>
              <a:rPr lang="fr-FR" sz="1200" u="sng" dirty="0" err="1">
                <a:solidFill>
                  <a:schemeClr val="hlink"/>
                </a:solidFill>
                <a:latin typeface="Roboto"/>
                <a:ea typeface="Roboto"/>
                <a:cs typeface="Roboto"/>
                <a:sym typeface="Roboto"/>
                <a:hlinkClick r:id="rId10"/>
              </a:rPr>
              <a:t>neoplasia</a:t>
            </a:r>
            <a:r>
              <a:rPr lang="fr-FR" sz="1200" u="sng" dirty="0">
                <a:solidFill>
                  <a:schemeClr val="hlink"/>
                </a:solidFill>
                <a:latin typeface="Roboto"/>
                <a:ea typeface="Roboto"/>
                <a:cs typeface="Roboto"/>
                <a:sym typeface="Roboto"/>
                <a:hlinkClick r:id="rId10"/>
              </a:rPr>
              <a:t> and cervical cancer in </a:t>
            </a:r>
            <a:r>
              <a:rPr lang="fr-FR" sz="1200" u="sng" dirty="0" err="1">
                <a:solidFill>
                  <a:schemeClr val="hlink"/>
                </a:solidFill>
                <a:latin typeface="Roboto"/>
                <a:ea typeface="Roboto"/>
                <a:cs typeface="Roboto"/>
                <a:sym typeface="Roboto"/>
                <a:hlinkClick r:id="rId10"/>
              </a:rPr>
              <a:t>imprisoned</a:t>
            </a:r>
            <a:r>
              <a:rPr lang="fr-FR" sz="1200" u="sng" dirty="0">
                <a:solidFill>
                  <a:schemeClr val="hlink"/>
                </a:solidFill>
                <a:latin typeface="Roboto"/>
                <a:ea typeface="Roboto"/>
                <a:cs typeface="Roboto"/>
                <a:sym typeface="Roboto"/>
                <a:hlinkClick r:id="rId10"/>
              </a:rPr>
              <a:t> </a:t>
            </a:r>
            <a:r>
              <a:rPr lang="fr-FR" sz="1200" u="sng" dirty="0" err="1">
                <a:solidFill>
                  <a:schemeClr val="hlink"/>
                </a:solidFill>
                <a:latin typeface="Roboto"/>
                <a:ea typeface="Roboto"/>
                <a:cs typeface="Roboto"/>
                <a:sym typeface="Roboto"/>
                <a:hlinkClick r:id="rId10"/>
              </a:rPr>
              <a:t>women</a:t>
            </a:r>
            <a:r>
              <a:rPr lang="fr-FR" sz="1200" u="sng" dirty="0">
                <a:solidFill>
                  <a:schemeClr val="hlink"/>
                </a:solidFill>
                <a:latin typeface="Roboto"/>
                <a:ea typeface="Roboto"/>
                <a:cs typeface="Roboto"/>
                <a:sym typeface="Roboto"/>
                <a:hlinkClick r:id="rId10"/>
              </a:rPr>
              <a:t> </a:t>
            </a:r>
            <a:r>
              <a:rPr lang="fr-FR" sz="1200" u="sng" dirty="0" err="1">
                <a:solidFill>
                  <a:schemeClr val="hlink"/>
                </a:solidFill>
                <a:latin typeface="Roboto"/>
                <a:ea typeface="Roboto"/>
                <a:cs typeface="Roboto"/>
                <a:sym typeface="Roboto"/>
                <a:hlinkClick r:id="rId10"/>
              </a:rPr>
              <a:t>worldwide</a:t>
            </a:r>
            <a:r>
              <a:rPr lang="fr-FR" sz="1200" u="sng" dirty="0">
                <a:solidFill>
                  <a:schemeClr val="hlink"/>
                </a:solidFill>
                <a:latin typeface="Roboto"/>
                <a:ea typeface="Roboto"/>
                <a:cs typeface="Roboto"/>
                <a:sym typeface="Roboto"/>
                <a:hlinkClick r:id="rId10"/>
              </a:rPr>
              <a:t>: a </a:t>
            </a:r>
            <a:r>
              <a:rPr lang="fr-FR" sz="1200" u="sng" dirty="0" err="1">
                <a:solidFill>
                  <a:schemeClr val="hlink"/>
                </a:solidFill>
                <a:latin typeface="Roboto"/>
                <a:ea typeface="Roboto"/>
                <a:cs typeface="Roboto"/>
                <a:sym typeface="Roboto"/>
                <a:hlinkClick r:id="rId10"/>
              </a:rPr>
              <a:t>systematic</a:t>
            </a:r>
            <a:r>
              <a:rPr lang="fr-FR" sz="1200" u="sng" dirty="0">
                <a:solidFill>
                  <a:schemeClr val="hlink"/>
                </a:solidFill>
                <a:latin typeface="Roboto"/>
                <a:ea typeface="Roboto"/>
                <a:cs typeface="Roboto"/>
                <a:sym typeface="Roboto"/>
                <a:hlinkClick r:id="rId10"/>
              </a:rPr>
              <a:t> </a:t>
            </a:r>
            <a:r>
              <a:rPr lang="fr-FR" sz="1200" u="sng" dirty="0" err="1">
                <a:solidFill>
                  <a:schemeClr val="hlink"/>
                </a:solidFill>
                <a:latin typeface="Roboto"/>
                <a:ea typeface="Roboto"/>
                <a:cs typeface="Roboto"/>
                <a:sym typeface="Roboto"/>
                <a:hlinkClick r:id="rId10"/>
              </a:rPr>
              <a:t>review</a:t>
            </a:r>
            <a:r>
              <a:rPr lang="fr-FR" sz="1200" u="sng" dirty="0">
                <a:solidFill>
                  <a:schemeClr val="hlink"/>
                </a:solidFill>
                <a:latin typeface="Roboto"/>
                <a:ea typeface="Roboto"/>
                <a:cs typeface="Roboto"/>
                <a:sym typeface="Roboto"/>
                <a:hlinkClick r:id="rId10"/>
              </a:rPr>
              <a:t> and </a:t>
            </a:r>
            <a:r>
              <a:rPr lang="fr-FR" sz="1200" u="sng" dirty="0" err="1">
                <a:solidFill>
                  <a:schemeClr val="hlink"/>
                </a:solidFill>
                <a:latin typeface="Roboto"/>
                <a:ea typeface="Roboto"/>
                <a:cs typeface="Roboto"/>
                <a:sym typeface="Roboto"/>
                <a:hlinkClick r:id="rId10"/>
              </a:rPr>
              <a:t>meta-analysis</a:t>
            </a:r>
            <a:r>
              <a:rPr lang="fr-FR" sz="1200" u="sng" dirty="0">
                <a:solidFill>
                  <a:schemeClr val="hlink"/>
                </a:solidFill>
                <a:latin typeface="Roboto"/>
                <a:ea typeface="Roboto"/>
                <a:cs typeface="Roboto"/>
                <a:sym typeface="Roboto"/>
                <a:hlinkClick r:id="rId10"/>
              </a:rPr>
              <a:t>. J </a:t>
            </a:r>
            <a:r>
              <a:rPr lang="fr-FR" sz="1200" u="sng" dirty="0" err="1">
                <a:solidFill>
                  <a:schemeClr val="hlink"/>
                </a:solidFill>
                <a:latin typeface="Roboto"/>
                <a:ea typeface="Roboto"/>
                <a:cs typeface="Roboto"/>
                <a:sym typeface="Roboto"/>
                <a:hlinkClick r:id="rId10"/>
              </a:rPr>
              <a:t>Epidemiol</a:t>
            </a:r>
            <a:r>
              <a:rPr lang="fr-FR" sz="1200" u="sng" dirty="0">
                <a:solidFill>
                  <a:schemeClr val="hlink"/>
                </a:solidFill>
                <a:latin typeface="Roboto"/>
                <a:ea typeface="Roboto"/>
                <a:cs typeface="Roboto"/>
                <a:sym typeface="Roboto"/>
                <a:hlinkClick r:id="rId10"/>
              </a:rPr>
              <a:t> </a:t>
            </a:r>
            <a:r>
              <a:rPr lang="fr-FR" sz="1200" u="sng" dirty="0" err="1">
                <a:solidFill>
                  <a:schemeClr val="hlink"/>
                </a:solidFill>
                <a:latin typeface="Roboto"/>
                <a:ea typeface="Roboto"/>
                <a:cs typeface="Roboto"/>
                <a:sym typeface="Roboto"/>
                <a:hlinkClick r:id="rId10"/>
              </a:rPr>
              <a:t>Community</a:t>
            </a:r>
            <a:r>
              <a:rPr lang="fr-FR" sz="1200" u="sng" dirty="0">
                <a:solidFill>
                  <a:schemeClr val="hlink"/>
                </a:solidFill>
                <a:latin typeface="Roboto"/>
                <a:ea typeface="Roboto"/>
                <a:cs typeface="Roboto"/>
                <a:sym typeface="Roboto"/>
                <a:hlinkClick r:id="rId10"/>
              </a:rPr>
              <a:t> </a:t>
            </a:r>
            <a:r>
              <a:rPr lang="fr-FR" sz="1200" u="sng" dirty="0" err="1">
                <a:solidFill>
                  <a:schemeClr val="hlink"/>
                </a:solidFill>
                <a:latin typeface="Roboto"/>
                <a:ea typeface="Roboto"/>
                <a:cs typeface="Roboto"/>
                <a:sym typeface="Roboto"/>
                <a:hlinkClick r:id="rId10"/>
              </a:rPr>
              <a:t>Health</a:t>
            </a:r>
            <a:r>
              <a:rPr lang="fr-FR" sz="1200" u="sng" dirty="0">
                <a:solidFill>
                  <a:schemeClr val="hlink"/>
                </a:solidFill>
                <a:latin typeface="Roboto"/>
                <a:ea typeface="Roboto"/>
                <a:cs typeface="Roboto"/>
                <a:sym typeface="Roboto"/>
                <a:hlinkClick r:id="rId10"/>
              </a:rPr>
              <a:t>. 2020 Jan;74(1):95-102. </a:t>
            </a:r>
            <a:r>
              <a:rPr lang="fr-FR" sz="1200" u="sng" dirty="0" err="1">
                <a:solidFill>
                  <a:schemeClr val="hlink"/>
                </a:solidFill>
                <a:latin typeface="Roboto"/>
                <a:ea typeface="Roboto"/>
                <a:cs typeface="Roboto"/>
                <a:sym typeface="Roboto"/>
                <a:hlinkClick r:id="rId10"/>
              </a:rPr>
              <a:t>doi</a:t>
            </a:r>
            <a:r>
              <a:rPr lang="fr-FR" sz="1200" u="sng" dirty="0">
                <a:solidFill>
                  <a:schemeClr val="hlink"/>
                </a:solidFill>
                <a:latin typeface="Roboto"/>
                <a:ea typeface="Roboto"/>
                <a:cs typeface="Roboto"/>
                <a:sym typeface="Roboto"/>
                <a:hlinkClick r:id="rId10"/>
              </a:rPr>
              <a:t>: 10.1136/jech-2019-212557. </a:t>
            </a:r>
            <a:r>
              <a:rPr lang="fr-FR" sz="1200" u="sng" dirty="0" err="1">
                <a:solidFill>
                  <a:schemeClr val="hlink"/>
                </a:solidFill>
                <a:latin typeface="Roboto"/>
                <a:ea typeface="Roboto"/>
                <a:cs typeface="Roboto"/>
                <a:sym typeface="Roboto"/>
                <a:hlinkClick r:id="rId10"/>
              </a:rPr>
              <a:t>Epub</a:t>
            </a:r>
            <a:r>
              <a:rPr lang="fr-FR" sz="1200" u="sng" dirty="0">
                <a:solidFill>
                  <a:schemeClr val="hlink"/>
                </a:solidFill>
                <a:latin typeface="Roboto"/>
                <a:ea typeface="Roboto"/>
                <a:cs typeface="Roboto"/>
                <a:sym typeface="Roboto"/>
                <a:hlinkClick r:id="rId10"/>
              </a:rPr>
              <a:t> 2019 </a:t>
            </a:r>
            <a:r>
              <a:rPr lang="fr-FR" sz="1200" u="sng" dirty="0" err="1">
                <a:solidFill>
                  <a:schemeClr val="hlink"/>
                </a:solidFill>
                <a:latin typeface="Roboto"/>
                <a:ea typeface="Roboto"/>
                <a:cs typeface="Roboto"/>
                <a:sym typeface="Roboto"/>
                <a:hlinkClick r:id="rId10"/>
              </a:rPr>
              <a:t>Oct</a:t>
            </a:r>
            <a:r>
              <a:rPr lang="fr-FR" sz="1200" u="sng" dirty="0">
                <a:solidFill>
                  <a:schemeClr val="hlink"/>
                </a:solidFill>
                <a:latin typeface="Roboto"/>
                <a:ea typeface="Roboto"/>
                <a:cs typeface="Roboto"/>
                <a:sym typeface="Roboto"/>
                <a:hlinkClick r:id="rId10"/>
              </a:rPr>
              <a:t> 23. PMID: 31649041.</a:t>
            </a:r>
            <a:endParaRPr lang="fr-FR" dirty="0"/>
          </a:p>
        </p:txBody>
      </p:sp>
      <p:sp>
        <p:nvSpPr>
          <p:cNvPr id="1437" name="Google Shape;1437;p156"/>
          <p:cNvSpPr txBox="1">
            <a:spLocks noGrp="1"/>
          </p:cNvSpPr>
          <p:nvPr>
            <p:ph type="body" idx="1"/>
          </p:nvPr>
        </p:nvSpPr>
        <p:spPr>
          <a:xfrm>
            <a:off x="3131850" y="429000"/>
            <a:ext cx="2880300" cy="47403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fr-FR" sz="1100" b="1" dirty="0"/>
              <a:t>Grippe</a:t>
            </a:r>
          </a:p>
          <a:p>
            <a:pPr marL="0" lvl="0" indent="0" algn="l" rtl="0">
              <a:spcBef>
                <a:spcPts val="1200"/>
              </a:spcBef>
              <a:spcAft>
                <a:spcPts val="0"/>
              </a:spcAft>
              <a:buNone/>
            </a:pPr>
            <a:r>
              <a:rPr lang="fr-FR" sz="850" u="sng" dirty="0">
                <a:solidFill>
                  <a:schemeClr val="hlink"/>
                </a:solidFill>
              </a:rPr>
              <a:t>NHS – Vaccin contre la grippe</a:t>
            </a:r>
            <a:endParaRPr lang="fr-FR" sz="850" dirty="0"/>
          </a:p>
          <a:p>
            <a:pPr marL="0" lvl="0" indent="0" algn="l" rtl="0">
              <a:spcBef>
                <a:spcPts val="1200"/>
              </a:spcBef>
              <a:spcAft>
                <a:spcPts val="0"/>
              </a:spcAft>
              <a:buNone/>
            </a:pPr>
            <a:r>
              <a:rPr lang="fr-FR" sz="850" u="sng" dirty="0">
                <a:solidFill>
                  <a:schemeClr val="hlink"/>
                </a:solidFill>
              </a:rPr>
              <a:t>OMS - Grippe</a:t>
            </a:r>
            <a:endParaRPr lang="fr-FR" sz="850" dirty="0"/>
          </a:p>
          <a:p>
            <a:pPr marL="0" lvl="0" indent="0" algn="l" rtl="0">
              <a:spcBef>
                <a:spcPts val="1200"/>
              </a:spcBef>
              <a:spcAft>
                <a:spcPts val="0"/>
              </a:spcAft>
              <a:buNone/>
            </a:pPr>
            <a:r>
              <a:rPr lang="fr-FR" sz="850" u="sng" dirty="0">
                <a:solidFill>
                  <a:schemeClr val="hlink"/>
                </a:solidFill>
              </a:rPr>
              <a:t>CDC – Vaccin contre la grippe</a:t>
            </a:r>
            <a:endParaRPr lang="fr-FR" sz="850" dirty="0"/>
          </a:p>
          <a:p>
            <a:pPr marL="0" lvl="0" indent="0" algn="l" rtl="0">
              <a:spcBef>
                <a:spcPts val="1200"/>
              </a:spcBef>
              <a:spcAft>
                <a:spcPts val="0"/>
              </a:spcAft>
              <a:buNone/>
            </a:pPr>
            <a:r>
              <a:rPr lang="fr-FR" sz="850" u="sng" dirty="0" err="1">
                <a:solidFill>
                  <a:schemeClr val="hlink"/>
                </a:solidFill>
              </a:rPr>
              <a:t>England</a:t>
            </a:r>
            <a:r>
              <a:rPr lang="fr-FR" sz="850" u="sng" dirty="0">
                <a:solidFill>
                  <a:schemeClr val="hlink"/>
                </a:solidFill>
              </a:rPr>
              <a:t> Learning for </a:t>
            </a:r>
            <a:r>
              <a:rPr lang="fr-FR" sz="850" u="sng" dirty="0" err="1">
                <a:solidFill>
                  <a:schemeClr val="hlink"/>
                </a:solidFill>
              </a:rPr>
              <a:t>Health</a:t>
            </a:r>
            <a:r>
              <a:rPr lang="fr-FR" sz="850" u="sng" dirty="0">
                <a:solidFill>
                  <a:schemeClr val="hlink"/>
                </a:solidFill>
              </a:rPr>
              <a:t> - Grippe</a:t>
            </a:r>
            <a:endParaRPr lang="fr-FR" sz="850" dirty="0"/>
          </a:p>
          <a:p>
            <a:pPr marL="0" lvl="0" indent="0" algn="l" rtl="0">
              <a:spcBef>
                <a:spcPts val="1200"/>
              </a:spcBef>
              <a:spcAft>
                <a:spcPts val="0"/>
              </a:spcAft>
              <a:buNone/>
            </a:pPr>
            <a:r>
              <a:rPr lang="fr-FR" sz="1100" b="1" dirty="0"/>
              <a:t>COVID-19</a:t>
            </a:r>
          </a:p>
          <a:p>
            <a:pPr marL="0" lvl="0" indent="0" algn="l" rtl="0">
              <a:spcBef>
                <a:spcPts val="1200"/>
              </a:spcBef>
              <a:spcAft>
                <a:spcPts val="0"/>
              </a:spcAft>
              <a:buNone/>
            </a:pPr>
            <a:r>
              <a:rPr lang="fr-FR" sz="800" dirty="0"/>
              <a:t>NHS - </a:t>
            </a:r>
            <a:r>
              <a:rPr lang="fr-FR" sz="800" u="sng" dirty="0">
                <a:solidFill>
                  <a:schemeClr val="hlink"/>
                </a:solidFill>
                <a:hlinkClick r:id="rId11"/>
              </a:rPr>
              <a:t>COVID-19</a:t>
            </a:r>
            <a:endParaRPr lang="fr-FR" sz="800" dirty="0"/>
          </a:p>
          <a:p>
            <a:pPr marL="0" lvl="0" indent="0" algn="l" rtl="0">
              <a:spcBef>
                <a:spcPts val="1200"/>
              </a:spcBef>
              <a:spcAft>
                <a:spcPts val="0"/>
              </a:spcAft>
              <a:buNone/>
            </a:pPr>
            <a:r>
              <a:rPr lang="fr-FR" sz="800" dirty="0"/>
              <a:t>OMS - </a:t>
            </a:r>
            <a:r>
              <a:rPr lang="fr-FR" sz="800" u="sng" dirty="0">
                <a:solidFill>
                  <a:schemeClr val="hlink"/>
                </a:solidFill>
                <a:hlinkClick r:id="rId12"/>
              </a:rPr>
              <a:t>COVID-19</a:t>
            </a:r>
            <a:r>
              <a:rPr lang="fr-FR" sz="800" dirty="0"/>
              <a:t> &amp; </a:t>
            </a:r>
            <a:r>
              <a:rPr lang="fr-FR" sz="800" u="sng" dirty="0">
                <a:solidFill>
                  <a:schemeClr val="hlink"/>
                </a:solidFill>
              </a:rPr>
              <a:t>Effets secondaires du vaccin contre le COVID-19</a:t>
            </a:r>
            <a:endParaRPr lang="fr-FR" sz="800" dirty="0"/>
          </a:p>
          <a:p>
            <a:pPr marL="0" lvl="0" indent="0" algn="l" rtl="0">
              <a:spcBef>
                <a:spcPts val="1200"/>
              </a:spcBef>
              <a:spcAft>
                <a:spcPts val="0"/>
              </a:spcAft>
              <a:buNone/>
            </a:pPr>
            <a:r>
              <a:rPr lang="fr-FR" sz="800" u="sng" dirty="0" err="1">
                <a:solidFill>
                  <a:schemeClr val="hlink"/>
                </a:solidFill>
              </a:rPr>
              <a:t>Gavi</a:t>
            </a:r>
            <a:r>
              <a:rPr lang="fr-FR" sz="800" u="sng" dirty="0">
                <a:solidFill>
                  <a:schemeClr val="hlink"/>
                </a:solidFill>
              </a:rPr>
              <a:t> - Efficacité du vaccin COVID-19</a:t>
            </a:r>
          </a:p>
          <a:p>
            <a:pPr marL="0" lvl="0" indent="0" algn="l" rtl="0">
              <a:spcBef>
                <a:spcPts val="1200"/>
              </a:spcBef>
              <a:spcAft>
                <a:spcPts val="0"/>
              </a:spcAft>
              <a:buNone/>
            </a:pPr>
            <a:r>
              <a:rPr lang="fr-FR" sz="1100" b="1" dirty="0"/>
              <a:t>Calendriers de vaccination</a:t>
            </a:r>
          </a:p>
          <a:p>
            <a:pPr marL="0" lvl="0" indent="0" algn="l" rtl="0">
              <a:spcBef>
                <a:spcPts val="1200"/>
              </a:spcBef>
              <a:spcAft>
                <a:spcPts val="0"/>
              </a:spcAft>
              <a:buNone/>
            </a:pPr>
            <a:r>
              <a:rPr lang="fr-FR" sz="750" u="sng" dirty="0">
                <a:solidFill>
                  <a:schemeClr val="hlink"/>
                </a:solidFill>
                <a:hlinkClick r:id="rId13"/>
              </a:rPr>
              <a:t>Chypre </a:t>
            </a:r>
            <a:r>
              <a:rPr lang="fr-FR" sz="750" dirty="0"/>
              <a:t>- </a:t>
            </a:r>
            <a:r>
              <a:rPr lang="fr-FR" sz="750" u="sng" dirty="0">
                <a:solidFill>
                  <a:schemeClr val="hlink"/>
                </a:solidFill>
                <a:hlinkClick r:id="rId14"/>
              </a:rPr>
              <a:t>France </a:t>
            </a:r>
            <a:r>
              <a:rPr lang="fr-FR" sz="750" dirty="0"/>
              <a:t>- </a:t>
            </a:r>
            <a:r>
              <a:rPr lang="fr-FR" sz="750" u="sng" dirty="0">
                <a:solidFill>
                  <a:schemeClr val="hlink"/>
                </a:solidFill>
              </a:rPr>
              <a:t>Allemagne</a:t>
            </a:r>
            <a:r>
              <a:rPr lang="fr-FR" sz="750" u="sng" dirty="0">
                <a:solidFill>
                  <a:schemeClr val="hlink"/>
                </a:solidFill>
                <a:hlinkClick r:id="rId15"/>
              </a:rPr>
              <a:t> </a:t>
            </a:r>
            <a:r>
              <a:rPr lang="fr-FR" sz="750" dirty="0"/>
              <a:t>- </a:t>
            </a:r>
            <a:r>
              <a:rPr lang="fr-FR" sz="750" u="sng" dirty="0">
                <a:solidFill>
                  <a:schemeClr val="hlink"/>
                </a:solidFill>
                <a:hlinkClick r:id="rId16"/>
              </a:rPr>
              <a:t>Italie </a:t>
            </a:r>
            <a:r>
              <a:rPr lang="fr-FR" sz="750" dirty="0"/>
              <a:t>- </a:t>
            </a:r>
            <a:r>
              <a:rPr lang="fr-FR" sz="750" u="sng" dirty="0">
                <a:solidFill>
                  <a:schemeClr val="hlink"/>
                </a:solidFill>
                <a:hlinkClick r:id="rId17"/>
              </a:rPr>
              <a:t>Moldova </a:t>
            </a:r>
            <a:r>
              <a:rPr lang="fr-FR" sz="750" dirty="0"/>
              <a:t>- </a:t>
            </a:r>
            <a:r>
              <a:rPr lang="fr-FR" sz="750" u="sng" dirty="0">
                <a:solidFill>
                  <a:schemeClr val="hlink"/>
                </a:solidFill>
                <a:hlinkClick r:id="rId18"/>
              </a:rPr>
              <a:t>UK </a:t>
            </a:r>
            <a:endParaRPr lang="fr-FR" sz="750" dirty="0"/>
          </a:p>
          <a:p>
            <a:pPr marL="0" lvl="0" indent="0" algn="l" rtl="0">
              <a:spcBef>
                <a:spcPts val="1200"/>
              </a:spcBef>
              <a:spcAft>
                <a:spcPts val="0"/>
              </a:spcAft>
              <a:buNone/>
            </a:pPr>
            <a:r>
              <a:rPr lang="fr-FR" sz="1100" b="1" dirty="0"/>
              <a:t>Information sur les vaccins</a:t>
            </a:r>
          </a:p>
          <a:p>
            <a:pPr marL="0" lvl="0" indent="0" algn="l" rtl="0">
              <a:spcBef>
                <a:spcPts val="1200"/>
              </a:spcBef>
              <a:spcAft>
                <a:spcPts val="0"/>
              </a:spcAft>
              <a:buNone/>
            </a:pPr>
            <a:r>
              <a:rPr lang="fr-FR" sz="750" u="sng" dirty="0">
                <a:solidFill>
                  <a:schemeClr val="hlink"/>
                </a:solidFill>
              </a:rPr>
              <a:t>OMS - Variole</a:t>
            </a:r>
            <a:r>
              <a:rPr lang="fr-FR" sz="750" dirty="0"/>
              <a:t> -  </a:t>
            </a:r>
            <a:r>
              <a:rPr lang="fr-FR" sz="750" u="sng" dirty="0">
                <a:solidFill>
                  <a:schemeClr val="hlink"/>
                </a:solidFill>
                <a:hlinkClick r:id="rId19"/>
              </a:rPr>
              <a:t>Réponse</a:t>
            </a:r>
            <a:r>
              <a:rPr lang="fr-FR" sz="750" u="sng" dirty="0">
                <a:solidFill>
                  <a:schemeClr val="hlink"/>
                </a:solidFill>
              </a:rPr>
              <a:t> antigénique</a:t>
            </a:r>
            <a:r>
              <a:rPr lang="fr-FR" sz="750" dirty="0"/>
              <a:t> </a:t>
            </a:r>
            <a:r>
              <a:rPr lang="fr-FR" sz="750" dirty="0">
                <a:hlinkClick r:id="rId20"/>
              </a:rPr>
              <a:t>–</a:t>
            </a:r>
            <a:r>
              <a:rPr lang="fr-FR" sz="750" dirty="0"/>
              <a:t> </a:t>
            </a:r>
            <a:r>
              <a:rPr lang="fr-FR" sz="750" u="sng" dirty="0">
                <a:solidFill>
                  <a:schemeClr val="hlink"/>
                </a:solidFill>
                <a:hlinkClick r:id="rId20"/>
              </a:rPr>
              <a:t>Cout - efficacité </a:t>
            </a:r>
            <a:endParaRPr lang="fr-FR" sz="750" dirty="0"/>
          </a:p>
          <a:p>
            <a:pPr marL="0" lvl="0" indent="0" algn="l" rtl="0">
              <a:spcBef>
                <a:spcPts val="1200"/>
              </a:spcBef>
              <a:spcAft>
                <a:spcPts val="0"/>
              </a:spcAft>
              <a:buNone/>
            </a:pPr>
            <a:r>
              <a:rPr lang="fr-FR" sz="1100" b="1" dirty="0"/>
              <a:t>Communication sur les vaccins</a:t>
            </a:r>
          </a:p>
          <a:p>
            <a:pPr marL="0" indent="0">
              <a:spcBef>
                <a:spcPts val="1200"/>
              </a:spcBef>
              <a:spcAft>
                <a:spcPts val="1200"/>
              </a:spcAft>
              <a:buClr>
                <a:schemeClr val="dk1"/>
              </a:buClr>
              <a:buSzPts val="1100"/>
              <a:buNone/>
            </a:pPr>
            <a:r>
              <a:rPr lang="fr-FR" sz="750" u="sng" dirty="0">
                <a:solidFill>
                  <a:schemeClr val="hlink"/>
                </a:solidFill>
              </a:rPr>
              <a:t>OMS - </a:t>
            </a:r>
            <a:r>
              <a:rPr lang="fr-FR" sz="800" kern="100" dirty="0">
                <a:solidFill>
                  <a:schemeClr val="accent5"/>
                </a:solidFill>
                <a:effectLst/>
                <a:latin typeface="+mn-lt"/>
                <a:ea typeface="Calibri" panose="020F0502020204030204" pitchFamily="34" charset="0"/>
                <a:cs typeface="Times New Roman" panose="02020603050405020304" pitchFamily="18" charset="0"/>
              </a:rPr>
              <a:t>Guide de bonnes pratiques pour répondre aux personnes qui contestent les vaccins </a:t>
            </a:r>
            <a:endParaRPr lang="en-US" sz="800" kern="100" dirty="0">
              <a:solidFill>
                <a:schemeClr val="accent5"/>
              </a:solidFill>
              <a:effectLst/>
              <a:latin typeface="+mn-lt"/>
              <a:ea typeface="Calibri" panose="020F0502020204030204" pitchFamily="34" charset="0"/>
              <a:cs typeface="Times New Roman" panose="02020603050405020304" pitchFamily="18" charset="0"/>
            </a:endParaRPr>
          </a:p>
          <a:p>
            <a:pPr marL="0" lvl="0" indent="0" algn="l" rtl="0">
              <a:spcBef>
                <a:spcPts val="1200"/>
              </a:spcBef>
              <a:spcAft>
                <a:spcPts val="1200"/>
              </a:spcAft>
              <a:buClr>
                <a:schemeClr val="dk1"/>
              </a:buClr>
              <a:buSzPts val="1100"/>
              <a:buFont typeface="Arial"/>
              <a:buNone/>
            </a:pPr>
            <a:endParaRPr lang="fr-FR" sz="750" dirty="0"/>
          </a:p>
        </p:txBody>
      </p:sp>
      <p:sp>
        <p:nvSpPr>
          <p:cNvPr id="1438" name="Google Shape;1438;p156"/>
          <p:cNvSpPr txBox="1">
            <a:spLocks noGrp="1"/>
          </p:cNvSpPr>
          <p:nvPr>
            <p:ph type="body" idx="1"/>
          </p:nvPr>
        </p:nvSpPr>
        <p:spPr>
          <a:xfrm>
            <a:off x="6145425" y="429000"/>
            <a:ext cx="2880300" cy="474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fr-FR" sz="1100" b="1" dirty="0"/>
              <a:t>Communication sur les vaccins</a:t>
            </a:r>
          </a:p>
          <a:p>
            <a:pPr marL="0" lvl="0" indent="0" algn="l" rtl="0">
              <a:spcBef>
                <a:spcPts val="1200"/>
              </a:spcBef>
              <a:spcAft>
                <a:spcPts val="0"/>
              </a:spcAft>
              <a:buNone/>
            </a:pPr>
            <a:r>
              <a:rPr lang="fr-FR" sz="850" dirty="0" err="1"/>
              <a:t>Jitsuvax</a:t>
            </a:r>
            <a:r>
              <a:rPr lang="fr-FR" sz="850" dirty="0"/>
              <a:t>: </a:t>
            </a:r>
            <a:r>
              <a:rPr lang="fr-FR" sz="850" u="sng" dirty="0">
                <a:solidFill>
                  <a:schemeClr val="hlink"/>
                </a:solidFill>
                <a:hlinkClick r:id="rId21"/>
              </a:rPr>
              <a:t>Perception</a:t>
            </a:r>
            <a:r>
              <a:rPr lang="fr-FR" sz="850" u="sng" dirty="0">
                <a:solidFill>
                  <a:schemeClr val="hlink"/>
                </a:solidFill>
              </a:rPr>
              <a:t> déformée du risque</a:t>
            </a:r>
            <a:r>
              <a:rPr lang="fr-FR" sz="850" dirty="0"/>
              <a:t> - </a:t>
            </a:r>
            <a:r>
              <a:rPr lang="fr-FR" sz="850" u="sng" dirty="0">
                <a:solidFill>
                  <a:schemeClr val="hlink"/>
                </a:solidFill>
              </a:rPr>
              <a:t>Méfiance</a:t>
            </a:r>
            <a:r>
              <a:rPr lang="fr-FR" sz="750" dirty="0"/>
              <a:t> – </a:t>
            </a:r>
            <a:r>
              <a:rPr lang="fr-FR" sz="750" u="sng" dirty="0">
                <a:solidFill>
                  <a:schemeClr val="hlink"/>
                </a:solidFill>
                <a:hlinkClick r:id="rId22"/>
              </a:rPr>
              <a:t>Théories</a:t>
            </a:r>
            <a:r>
              <a:rPr lang="fr-FR" sz="750" u="sng" dirty="0">
                <a:solidFill>
                  <a:schemeClr val="hlink"/>
                </a:solidFill>
              </a:rPr>
              <a:t> du complot</a:t>
            </a:r>
            <a:r>
              <a:rPr lang="fr-FR" sz="750" dirty="0"/>
              <a:t> - </a:t>
            </a:r>
            <a:r>
              <a:rPr lang="fr-FR" sz="750" u="sng" dirty="0">
                <a:solidFill>
                  <a:schemeClr val="hlink"/>
                </a:solidFill>
                <a:hlinkClick r:id="rId23"/>
              </a:rPr>
              <a:t>Réactance</a:t>
            </a:r>
            <a:endParaRPr lang="fr-FR" sz="750" dirty="0"/>
          </a:p>
          <a:p>
            <a:pPr marL="0" lvl="0" indent="0" algn="l" rtl="0">
              <a:spcBef>
                <a:spcPts val="1200"/>
              </a:spcBef>
              <a:spcAft>
                <a:spcPts val="0"/>
              </a:spcAft>
              <a:buNone/>
            </a:pPr>
            <a:r>
              <a:rPr lang="fr-FR" sz="1100" b="1" dirty="0"/>
              <a:t>Sécurité des Vaccins et Surveillance</a:t>
            </a:r>
          </a:p>
          <a:p>
            <a:pPr marL="0" lvl="0" indent="0" algn="l" rtl="0">
              <a:spcBef>
                <a:spcPts val="1200"/>
              </a:spcBef>
              <a:spcAft>
                <a:spcPts val="0"/>
              </a:spcAft>
              <a:buNone/>
            </a:pPr>
            <a:r>
              <a:rPr lang="fr-FR" sz="750" u="sng" dirty="0">
                <a:solidFill>
                  <a:schemeClr val="hlink"/>
                </a:solidFill>
              </a:rPr>
              <a:t>OMS – Sécurité du vaccin contre la COVID-19</a:t>
            </a:r>
            <a:r>
              <a:rPr lang="fr-FR" sz="750" dirty="0"/>
              <a:t> </a:t>
            </a:r>
          </a:p>
          <a:p>
            <a:pPr marL="0" lvl="0" indent="0" algn="l" rtl="0">
              <a:spcBef>
                <a:spcPts val="1200"/>
              </a:spcBef>
              <a:spcAft>
                <a:spcPts val="0"/>
              </a:spcAft>
              <a:buNone/>
            </a:pPr>
            <a:r>
              <a:rPr lang="fr-FR" sz="750" u="sng" dirty="0">
                <a:solidFill>
                  <a:schemeClr val="hlink"/>
                </a:solidFill>
              </a:rPr>
              <a:t>British Society of </a:t>
            </a:r>
            <a:r>
              <a:rPr lang="fr-FR" sz="750" u="sng" dirty="0" err="1">
                <a:solidFill>
                  <a:schemeClr val="hlink"/>
                </a:solidFill>
              </a:rPr>
              <a:t>Immunology</a:t>
            </a:r>
            <a:r>
              <a:rPr lang="fr-FR" sz="750" u="sng" dirty="0">
                <a:solidFill>
                  <a:schemeClr val="hlink"/>
                </a:solidFill>
              </a:rPr>
              <a:t> – Vaccins contre la COVID-19</a:t>
            </a:r>
            <a:endParaRPr lang="fr-FR" sz="750" dirty="0"/>
          </a:p>
          <a:p>
            <a:pPr marL="0" lvl="0" indent="0" algn="l" rtl="0">
              <a:spcBef>
                <a:spcPts val="1200"/>
              </a:spcBef>
              <a:spcAft>
                <a:spcPts val="0"/>
              </a:spcAft>
              <a:buNone/>
            </a:pPr>
            <a:r>
              <a:rPr lang="fr-FR" sz="1100" b="1" dirty="0"/>
              <a:t>ROR</a:t>
            </a:r>
          </a:p>
          <a:p>
            <a:pPr marL="0" lvl="0" indent="0" algn="l" rtl="0">
              <a:spcBef>
                <a:spcPts val="1200"/>
              </a:spcBef>
              <a:spcAft>
                <a:spcPts val="0"/>
              </a:spcAft>
              <a:buNone/>
            </a:pPr>
            <a:r>
              <a:rPr lang="fr-FR" sz="850" u="sng" dirty="0" err="1">
                <a:solidFill>
                  <a:schemeClr val="hlink"/>
                </a:solidFill>
              </a:rPr>
              <a:t>England</a:t>
            </a:r>
            <a:r>
              <a:rPr lang="fr-FR" sz="850" u="sng" dirty="0">
                <a:solidFill>
                  <a:schemeClr val="hlink"/>
                </a:solidFill>
              </a:rPr>
              <a:t> Learning for </a:t>
            </a:r>
            <a:r>
              <a:rPr lang="fr-FR" sz="850" u="sng" dirty="0" err="1">
                <a:solidFill>
                  <a:schemeClr val="hlink"/>
                </a:solidFill>
              </a:rPr>
              <a:t>Health</a:t>
            </a:r>
            <a:r>
              <a:rPr lang="fr-FR" sz="850" u="sng" dirty="0">
                <a:solidFill>
                  <a:schemeClr val="hlink"/>
                </a:solidFill>
              </a:rPr>
              <a:t> - ROR</a:t>
            </a:r>
            <a:endParaRPr lang="fr-FR" sz="1100" b="1" dirty="0"/>
          </a:p>
          <a:p>
            <a:pPr marL="0" lvl="0" indent="0" algn="l" rtl="0">
              <a:spcBef>
                <a:spcPts val="1200"/>
              </a:spcBef>
              <a:spcAft>
                <a:spcPts val="0"/>
              </a:spcAft>
              <a:buNone/>
            </a:pPr>
            <a:r>
              <a:rPr lang="fr-FR" sz="750" dirty="0"/>
              <a:t>OMS - </a:t>
            </a:r>
            <a:r>
              <a:rPr lang="fr-FR" sz="750" u="sng" dirty="0">
                <a:solidFill>
                  <a:schemeClr val="hlink"/>
                </a:solidFill>
              </a:rPr>
              <a:t>Rougeole</a:t>
            </a:r>
            <a:r>
              <a:rPr lang="fr-FR" sz="750" u="sng" dirty="0">
                <a:solidFill>
                  <a:schemeClr val="hlink"/>
                </a:solidFill>
                <a:hlinkClick r:id="rId24"/>
              </a:rPr>
              <a:t> </a:t>
            </a:r>
            <a:endParaRPr lang="fr-FR" sz="750" dirty="0"/>
          </a:p>
          <a:p>
            <a:pPr marL="0" lvl="0" indent="0" algn="l" rtl="0">
              <a:spcBef>
                <a:spcPts val="1200"/>
              </a:spcBef>
              <a:spcAft>
                <a:spcPts val="0"/>
              </a:spcAft>
              <a:buNone/>
            </a:pPr>
            <a:r>
              <a:rPr lang="fr-FR" sz="750" dirty="0"/>
              <a:t>NHS - </a:t>
            </a:r>
            <a:r>
              <a:rPr lang="fr-FR" sz="750" u="sng" dirty="0">
                <a:solidFill>
                  <a:schemeClr val="hlink"/>
                </a:solidFill>
              </a:rPr>
              <a:t>Rougeole</a:t>
            </a:r>
            <a:r>
              <a:rPr lang="fr-FR" sz="750" u="sng" dirty="0">
                <a:solidFill>
                  <a:schemeClr val="hlink"/>
                </a:solidFill>
                <a:hlinkClick r:id="rId25"/>
              </a:rPr>
              <a:t> </a:t>
            </a:r>
            <a:r>
              <a:rPr lang="fr-FR" sz="750" dirty="0"/>
              <a:t>- </a:t>
            </a:r>
            <a:r>
              <a:rPr lang="fr-FR" sz="750" u="sng" dirty="0">
                <a:solidFill>
                  <a:schemeClr val="hlink"/>
                </a:solidFill>
              </a:rPr>
              <a:t>Oreillons</a:t>
            </a:r>
            <a:r>
              <a:rPr lang="fr-FR" sz="750" u="sng" dirty="0">
                <a:solidFill>
                  <a:schemeClr val="hlink"/>
                </a:solidFill>
                <a:hlinkClick r:id="rId26"/>
              </a:rPr>
              <a:t> </a:t>
            </a:r>
            <a:r>
              <a:rPr lang="fr-FR" sz="750" dirty="0"/>
              <a:t>- </a:t>
            </a:r>
            <a:r>
              <a:rPr lang="fr-FR" sz="750" u="sng" dirty="0">
                <a:solidFill>
                  <a:schemeClr val="hlink"/>
                </a:solidFill>
              </a:rPr>
              <a:t>Rubéole</a:t>
            </a:r>
            <a:endParaRPr lang="fr-FR" sz="750" dirty="0"/>
          </a:p>
          <a:p>
            <a:pPr marL="0" lvl="0" indent="0" algn="l" rtl="0">
              <a:spcBef>
                <a:spcPts val="1200"/>
              </a:spcBef>
              <a:spcAft>
                <a:spcPts val="0"/>
              </a:spcAft>
              <a:buNone/>
            </a:pPr>
            <a:r>
              <a:rPr lang="fr-FR" sz="750" dirty="0"/>
              <a:t>CDC - </a:t>
            </a:r>
            <a:r>
              <a:rPr lang="fr-FR" sz="750" u="sng" dirty="0">
                <a:solidFill>
                  <a:schemeClr val="hlink"/>
                </a:solidFill>
              </a:rPr>
              <a:t>ROR</a:t>
            </a:r>
            <a:r>
              <a:rPr lang="fr-FR" sz="750" dirty="0"/>
              <a:t> - </a:t>
            </a:r>
            <a:r>
              <a:rPr lang="fr-FR" sz="750" u="sng" dirty="0">
                <a:solidFill>
                  <a:schemeClr val="hlink"/>
                </a:solidFill>
              </a:rPr>
              <a:t>Oreillons</a:t>
            </a:r>
            <a:endParaRPr lang="fr-FR" sz="750" dirty="0"/>
          </a:p>
          <a:p>
            <a:pPr marL="0" lvl="0" indent="0" algn="l" rtl="0">
              <a:spcBef>
                <a:spcPts val="1200"/>
              </a:spcBef>
              <a:spcAft>
                <a:spcPts val="0"/>
              </a:spcAft>
              <a:buNone/>
            </a:pPr>
            <a:r>
              <a:rPr lang="fr-FR" sz="1100" b="1" dirty="0"/>
              <a:t>DCT</a:t>
            </a:r>
          </a:p>
          <a:p>
            <a:pPr marL="0" lvl="0" indent="0" algn="l" rtl="0">
              <a:spcBef>
                <a:spcPts val="1200"/>
              </a:spcBef>
              <a:spcAft>
                <a:spcPts val="0"/>
              </a:spcAft>
              <a:buNone/>
            </a:pPr>
            <a:r>
              <a:rPr lang="fr-FR" sz="750" dirty="0"/>
              <a:t>NHS - </a:t>
            </a:r>
            <a:r>
              <a:rPr lang="fr-FR" sz="750" u="sng" dirty="0">
                <a:solidFill>
                  <a:schemeClr val="hlink"/>
                </a:solidFill>
                <a:hlinkClick r:id="rId27"/>
              </a:rPr>
              <a:t>Diphtérie </a:t>
            </a:r>
            <a:r>
              <a:rPr lang="fr-FR" sz="750" dirty="0"/>
              <a:t>- </a:t>
            </a:r>
            <a:r>
              <a:rPr lang="fr-FR" sz="750" u="sng" dirty="0">
                <a:solidFill>
                  <a:schemeClr val="hlink"/>
                </a:solidFill>
              </a:rPr>
              <a:t>Coqueluche</a:t>
            </a:r>
            <a:r>
              <a:rPr lang="fr-FR" sz="750" u="sng" dirty="0">
                <a:solidFill>
                  <a:schemeClr val="hlink"/>
                </a:solidFill>
                <a:hlinkClick r:id="rId28"/>
              </a:rPr>
              <a:t> </a:t>
            </a:r>
            <a:r>
              <a:rPr lang="fr-FR" sz="750" dirty="0"/>
              <a:t>- </a:t>
            </a:r>
            <a:r>
              <a:rPr lang="fr-FR" sz="750" u="sng" dirty="0">
                <a:solidFill>
                  <a:schemeClr val="hlink"/>
                </a:solidFill>
                <a:hlinkClick r:id="rId29"/>
              </a:rPr>
              <a:t>Tétanos</a:t>
            </a:r>
            <a:endParaRPr lang="fr-FR" sz="750" dirty="0"/>
          </a:p>
          <a:p>
            <a:pPr marL="0" lvl="0" indent="0" algn="l" rtl="0">
              <a:spcBef>
                <a:spcPts val="1200"/>
              </a:spcBef>
              <a:spcAft>
                <a:spcPts val="0"/>
              </a:spcAft>
              <a:buNone/>
            </a:pPr>
            <a:r>
              <a:rPr lang="fr-FR" sz="750" dirty="0"/>
              <a:t>Europea.eu - </a:t>
            </a:r>
            <a:r>
              <a:rPr lang="fr-FR" sz="750" u="sng" dirty="0">
                <a:solidFill>
                  <a:schemeClr val="hlink"/>
                </a:solidFill>
                <a:hlinkClick r:id="rId30"/>
              </a:rPr>
              <a:t>Diphtérie </a:t>
            </a:r>
            <a:endParaRPr lang="fr-FR" sz="750" dirty="0"/>
          </a:p>
          <a:p>
            <a:pPr marL="0" lvl="0" indent="0" algn="l" rtl="0">
              <a:spcBef>
                <a:spcPts val="1200"/>
              </a:spcBef>
              <a:spcAft>
                <a:spcPts val="0"/>
              </a:spcAft>
              <a:buNone/>
            </a:pPr>
            <a:r>
              <a:rPr lang="fr-FR" sz="850" u="sng" dirty="0" err="1">
                <a:solidFill>
                  <a:schemeClr val="hlink"/>
                </a:solidFill>
                <a:hlinkClick r:id="rId6"/>
              </a:rPr>
              <a:t>England</a:t>
            </a:r>
            <a:r>
              <a:rPr lang="fr-FR" sz="850" u="sng" dirty="0">
                <a:solidFill>
                  <a:schemeClr val="hlink"/>
                </a:solidFill>
                <a:hlinkClick r:id="rId6"/>
              </a:rPr>
              <a:t> Learning for </a:t>
            </a:r>
            <a:r>
              <a:rPr lang="fr-FR" sz="850" u="sng" dirty="0" err="1">
                <a:solidFill>
                  <a:schemeClr val="hlink"/>
                </a:solidFill>
                <a:hlinkClick r:id="rId6"/>
              </a:rPr>
              <a:t>Health</a:t>
            </a:r>
            <a:r>
              <a:rPr lang="fr-FR" sz="850" u="sng" dirty="0">
                <a:solidFill>
                  <a:schemeClr val="hlink"/>
                </a:solidFill>
                <a:hlinkClick r:id="rId6"/>
              </a:rPr>
              <a:t> - DCT</a:t>
            </a:r>
            <a:endParaRPr lang="fr-FR" sz="750" dirty="0"/>
          </a:p>
          <a:p>
            <a:pPr marL="0" lvl="0" indent="0" algn="l" rtl="0">
              <a:spcBef>
                <a:spcPts val="1200"/>
              </a:spcBef>
              <a:spcAft>
                <a:spcPts val="0"/>
              </a:spcAft>
              <a:buNone/>
            </a:pPr>
            <a:r>
              <a:rPr lang="fr-FR" sz="750" dirty="0"/>
              <a:t>Oxford Vaccine </a:t>
            </a:r>
            <a:r>
              <a:rPr lang="fr-FR" sz="750" dirty="0" err="1"/>
              <a:t>Knowledge</a:t>
            </a:r>
            <a:r>
              <a:rPr lang="fr-FR" sz="750" dirty="0"/>
              <a:t> Project - </a:t>
            </a:r>
            <a:r>
              <a:rPr lang="fr-FR" sz="750" u="sng" dirty="0">
                <a:solidFill>
                  <a:schemeClr val="hlink"/>
                </a:solidFill>
                <a:hlinkClick r:id="rId31"/>
              </a:rPr>
              <a:t>Tétanos</a:t>
            </a:r>
            <a:endParaRPr lang="fr-FR" sz="750" dirty="0"/>
          </a:p>
          <a:p>
            <a:pPr marL="0" lvl="0" indent="0" algn="l" rtl="0">
              <a:spcBef>
                <a:spcPts val="1200"/>
              </a:spcBef>
              <a:spcAft>
                <a:spcPts val="1200"/>
              </a:spcAft>
              <a:buNone/>
            </a:pPr>
            <a:endParaRPr sz="750"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2"/>
        <p:cNvGrpSpPr/>
        <p:nvPr/>
      </p:nvGrpSpPr>
      <p:grpSpPr>
        <a:xfrm>
          <a:off x="0" y="0"/>
          <a:ext cx="0" cy="0"/>
          <a:chOff x="0" y="0"/>
          <a:chExt cx="0" cy="0"/>
        </a:xfrm>
      </p:grpSpPr>
      <p:sp>
        <p:nvSpPr>
          <p:cNvPr id="1443" name="Google Shape;1443;p15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fr-FR" sz="2220" b="1"/>
              <a:t>Références</a:t>
            </a:r>
          </a:p>
        </p:txBody>
      </p:sp>
      <p:sp>
        <p:nvSpPr>
          <p:cNvPr id="1444" name="Google Shape;1444;p157"/>
          <p:cNvSpPr txBox="1">
            <a:spLocks noGrp="1"/>
          </p:cNvSpPr>
          <p:nvPr>
            <p:ph type="body" idx="1"/>
          </p:nvPr>
        </p:nvSpPr>
        <p:spPr>
          <a:xfrm>
            <a:off x="311700" y="454800"/>
            <a:ext cx="2880300" cy="468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100" b="1"/>
              <a:t>Polio</a:t>
            </a:r>
          </a:p>
          <a:p>
            <a:pPr marL="0" lvl="0" indent="0" algn="l" rtl="0">
              <a:spcBef>
                <a:spcPts val="1200"/>
              </a:spcBef>
              <a:spcAft>
                <a:spcPts val="0"/>
              </a:spcAft>
              <a:buNone/>
            </a:pPr>
            <a:r>
              <a:rPr lang="fr-FR" sz="800" u="sng">
                <a:solidFill>
                  <a:schemeClr val="hlink"/>
                </a:solidFill>
                <a:hlinkClick r:id="rId3"/>
              </a:rPr>
              <a:t>NHS - Polio</a:t>
            </a:r>
            <a:endParaRPr lang="fr-FR" sz="800"/>
          </a:p>
          <a:p>
            <a:pPr marL="0" lvl="0" indent="0" algn="l" rtl="0">
              <a:spcBef>
                <a:spcPts val="1200"/>
              </a:spcBef>
              <a:spcAft>
                <a:spcPts val="0"/>
              </a:spcAft>
              <a:buNone/>
            </a:pPr>
            <a:r>
              <a:rPr lang="fr-FR" sz="800" u="sng">
                <a:solidFill>
                  <a:schemeClr val="hlink"/>
                </a:solidFill>
                <a:hlinkClick r:id="rId4"/>
              </a:rPr>
              <a:t>OMS - Polio</a:t>
            </a:r>
            <a:endParaRPr lang="fr-FR" sz="800"/>
          </a:p>
          <a:p>
            <a:pPr marL="0" lvl="0" indent="0" algn="l" rtl="0">
              <a:spcBef>
                <a:spcPts val="1200"/>
              </a:spcBef>
              <a:spcAft>
                <a:spcPts val="0"/>
              </a:spcAft>
              <a:buNone/>
            </a:pPr>
            <a:r>
              <a:rPr lang="fr-FR" sz="800" u="sng" err="1">
                <a:solidFill>
                  <a:schemeClr val="hlink"/>
                </a:solidFill>
                <a:hlinkClick r:id="rId5"/>
              </a:rPr>
              <a:t>England</a:t>
            </a:r>
            <a:r>
              <a:rPr lang="fr-FR" sz="800" u="sng">
                <a:solidFill>
                  <a:schemeClr val="hlink"/>
                </a:solidFill>
                <a:hlinkClick r:id="rId5"/>
              </a:rPr>
              <a:t> Learning for </a:t>
            </a:r>
            <a:r>
              <a:rPr lang="fr-FR" sz="800" u="sng" err="1">
                <a:solidFill>
                  <a:schemeClr val="hlink"/>
                </a:solidFill>
                <a:hlinkClick r:id="rId5"/>
              </a:rPr>
              <a:t>Health</a:t>
            </a:r>
            <a:r>
              <a:rPr lang="fr-FR" sz="800" u="sng">
                <a:solidFill>
                  <a:schemeClr val="hlink"/>
                </a:solidFill>
                <a:hlinkClick r:id="rId5"/>
              </a:rPr>
              <a:t> - Polio</a:t>
            </a:r>
            <a:endParaRPr lang="fr-FR" sz="800"/>
          </a:p>
          <a:p>
            <a:pPr marL="0" lvl="0" indent="0" algn="l" rtl="0">
              <a:spcBef>
                <a:spcPts val="1200"/>
              </a:spcBef>
              <a:spcAft>
                <a:spcPts val="0"/>
              </a:spcAft>
              <a:buNone/>
            </a:pPr>
            <a:r>
              <a:rPr lang="fr-FR" sz="1100" b="1">
                <a:latin typeface="+mn-lt"/>
              </a:rPr>
              <a:t>Maladie </a:t>
            </a:r>
            <a:r>
              <a:rPr lang="fr-FR" sz="1100" b="1">
                <a:latin typeface="+mn-lt"/>
                <a:cs typeface="Times New Roman" panose="02020603050405020304" pitchFamily="18" charset="0"/>
              </a:rPr>
              <a:t>à p</a:t>
            </a:r>
            <a:r>
              <a:rPr lang="fr-FR" sz="1100" b="1">
                <a:latin typeface="+mn-lt"/>
              </a:rPr>
              <a:t>neumocoques</a:t>
            </a:r>
          </a:p>
          <a:p>
            <a:pPr marL="0" lvl="0" indent="0" algn="l" rtl="0">
              <a:spcBef>
                <a:spcPts val="1200"/>
              </a:spcBef>
              <a:spcAft>
                <a:spcPts val="0"/>
              </a:spcAft>
              <a:buNone/>
            </a:pPr>
            <a:r>
              <a:rPr lang="fr-FR" sz="800"/>
              <a:t>NHS </a:t>
            </a:r>
            <a:r>
              <a:rPr lang="fr-FR" sz="800">
                <a:hlinkClick r:id="rId6"/>
              </a:rPr>
              <a:t>–</a:t>
            </a:r>
            <a:r>
              <a:rPr lang="fr-FR" sz="800"/>
              <a:t> </a:t>
            </a:r>
            <a:r>
              <a:rPr lang="fr-FR" sz="800" u="sng">
                <a:solidFill>
                  <a:schemeClr val="hlink"/>
                </a:solidFill>
                <a:latin typeface="+mn-lt"/>
              </a:rPr>
              <a:t>Vaccin contre la maladie </a:t>
            </a:r>
            <a:r>
              <a:rPr lang="fr-FR" sz="800" u="sng">
                <a:solidFill>
                  <a:schemeClr val="hlink"/>
                </a:solidFill>
                <a:latin typeface="+mn-lt"/>
                <a:cs typeface="Times New Roman" panose="02020603050405020304" pitchFamily="18" charset="0"/>
              </a:rPr>
              <a:t>à pneumocoques</a:t>
            </a:r>
            <a:endParaRPr lang="fr-FR" sz="800">
              <a:latin typeface="+mn-lt"/>
            </a:endParaRPr>
          </a:p>
          <a:p>
            <a:pPr marL="0" lvl="0" indent="0" algn="l" rtl="0">
              <a:spcBef>
                <a:spcPts val="1200"/>
              </a:spcBef>
              <a:spcAft>
                <a:spcPts val="0"/>
              </a:spcAft>
              <a:buNone/>
            </a:pPr>
            <a:r>
              <a:rPr lang="fr-FR" sz="800"/>
              <a:t>CDC - </a:t>
            </a:r>
            <a:r>
              <a:rPr lang="fr-FR" sz="800" u="sng">
                <a:solidFill>
                  <a:schemeClr val="hlink"/>
                </a:solidFill>
                <a:latin typeface="+mn-lt"/>
              </a:rPr>
              <a:t>Maladie </a:t>
            </a:r>
            <a:r>
              <a:rPr lang="fr-FR" sz="800" u="sng">
                <a:solidFill>
                  <a:schemeClr val="hlink"/>
                </a:solidFill>
                <a:latin typeface="+mn-lt"/>
                <a:cs typeface="Times New Roman" panose="02020603050405020304" pitchFamily="18" charset="0"/>
              </a:rPr>
              <a:t>à pneumocoques</a:t>
            </a:r>
            <a:r>
              <a:rPr lang="fr-FR" sz="800">
                <a:latin typeface="+mn-lt"/>
              </a:rPr>
              <a:t> </a:t>
            </a:r>
          </a:p>
          <a:p>
            <a:pPr marL="0" lvl="0" indent="0" algn="l" rtl="0">
              <a:spcBef>
                <a:spcPts val="1200"/>
              </a:spcBef>
              <a:spcAft>
                <a:spcPts val="0"/>
              </a:spcAft>
              <a:buClr>
                <a:schemeClr val="dk1"/>
              </a:buClr>
              <a:buSzPts val="1100"/>
              <a:buFont typeface="Arial"/>
              <a:buNone/>
            </a:pPr>
            <a:r>
              <a:rPr lang="fr-FR" sz="800" u="sng" err="1">
                <a:solidFill>
                  <a:schemeClr val="hlink"/>
                </a:solidFill>
              </a:rPr>
              <a:t>England</a:t>
            </a:r>
            <a:r>
              <a:rPr lang="fr-FR" sz="800" u="sng">
                <a:solidFill>
                  <a:schemeClr val="hlink"/>
                </a:solidFill>
              </a:rPr>
              <a:t> Learning for </a:t>
            </a:r>
            <a:r>
              <a:rPr lang="fr-FR" sz="800" u="sng" err="1">
                <a:solidFill>
                  <a:schemeClr val="hlink"/>
                </a:solidFill>
              </a:rPr>
              <a:t>Health</a:t>
            </a:r>
            <a:r>
              <a:rPr lang="fr-FR" sz="800" u="sng">
                <a:solidFill>
                  <a:schemeClr val="hlink"/>
                </a:solidFill>
              </a:rPr>
              <a:t> - </a:t>
            </a:r>
            <a:r>
              <a:rPr lang="fr-FR" sz="800" u="sng">
                <a:solidFill>
                  <a:schemeClr val="hlink"/>
                </a:solidFill>
                <a:latin typeface="+mn-lt"/>
              </a:rPr>
              <a:t>Maladie </a:t>
            </a:r>
            <a:r>
              <a:rPr lang="fr-FR" sz="800" u="sng">
                <a:solidFill>
                  <a:schemeClr val="hlink"/>
                </a:solidFill>
                <a:latin typeface="+mn-lt"/>
                <a:cs typeface="Times New Roman" panose="02020603050405020304" pitchFamily="18" charset="0"/>
              </a:rPr>
              <a:t>à pneumocoques</a:t>
            </a:r>
            <a:endParaRPr lang="fr-FR" sz="800">
              <a:latin typeface="+mn-lt"/>
            </a:endParaRPr>
          </a:p>
          <a:p>
            <a:pPr marL="0" lvl="0" indent="0" algn="l" rtl="0">
              <a:spcBef>
                <a:spcPts val="1200"/>
              </a:spcBef>
              <a:spcAft>
                <a:spcPts val="0"/>
              </a:spcAft>
              <a:buNone/>
            </a:pPr>
            <a:r>
              <a:rPr lang="fr-FR" sz="1100" b="1">
                <a:latin typeface="+mn-lt"/>
              </a:rPr>
              <a:t>Maladie </a:t>
            </a:r>
            <a:r>
              <a:rPr lang="fr-FR" sz="1100" b="1">
                <a:latin typeface="+mn-lt"/>
                <a:cs typeface="Times New Roman" panose="02020603050405020304" pitchFamily="18" charset="0"/>
              </a:rPr>
              <a:t>à méningocoques</a:t>
            </a:r>
            <a:endParaRPr lang="fr-FR" sz="800"/>
          </a:p>
          <a:p>
            <a:pPr marL="0" lvl="0" indent="0" algn="l" rtl="0">
              <a:spcBef>
                <a:spcPts val="1200"/>
              </a:spcBef>
              <a:spcAft>
                <a:spcPts val="0"/>
              </a:spcAft>
              <a:buNone/>
            </a:pPr>
            <a:r>
              <a:rPr lang="fr-FR" sz="800"/>
              <a:t>NHS - </a:t>
            </a:r>
            <a:r>
              <a:rPr lang="fr-FR" sz="800" u="sng">
                <a:solidFill>
                  <a:schemeClr val="hlink"/>
                </a:solidFill>
                <a:hlinkClick r:id="rId7"/>
              </a:rPr>
              <a:t>Méningite </a:t>
            </a:r>
            <a:r>
              <a:rPr lang="fr-FR" sz="800"/>
              <a:t>&amp; </a:t>
            </a:r>
            <a:r>
              <a:rPr lang="fr-FR" sz="800" u="sng">
                <a:solidFill>
                  <a:schemeClr val="hlink"/>
                </a:solidFill>
                <a:hlinkClick r:id="rId8"/>
              </a:rPr>
              <a:t>Vaccins</a:t>
            </a:r>
            <a:r>
              <a:rPr lang="fr-FR" sz="800" u="sng">
                <a:solidFill>
                  <a:schemeClr val="hlink"/>
                </a:solidFill>
                <a:latin typeface="+mn-lt"/>
              </a:rPr>
              <a:t> contre la maladie </a:t>
            </a:r>
            <a:r>
              <a:rPr lang="fr-FR" sz="800" u="sng">
                <a:solidFill>
                  <a:schemeClr val="hlink"/>
                </a:solidFill>
                <a:latin typeface="+mn-lt"/>
                <a:cs typeface="Times New Roman" panose="02020603050405020304" pitchFamily="18" charset="0"/>
              </a:rPr>
              <a:t>à méningocoques</a:t>
            </a:r>
            <a:endParaRPr lang="fr-FR" sz="800"/>
          </a:p>
          <a:p>
            <a:pPr marL="0" lvl="0" indent="0" algn="l" rtl="0">
              <a:spcBef>
                <a:spcPts val="1200"/>
              </a:spcBef>
              <a:spcAft>
                <a:spcPts val="0"/>
              </a:spcAft>
              <a:buNone/>
            </a:pPr>
            <a:r>
              <a:rPr lang="fr-FR" sz="800"/>
              <a:t>CDC – </a:t>
            </a:r>
            <a:r>
              <a:rPr lang="fr-FR" sz="800" u="sng">
                <a:solidFill>
                  <a:schemeClr val="hlink"/>
                </a:solidFill>
              </a:rPr>
              <a:t>Méningite bactérienne</a:t>
            </a:r>
            <a:endParaRPr lang="fr-FR" sz="800"/>
          </a:p>
          <a:p>
            <a:pPr marL="0" lvl="0" indent="0" algn="l" rtl="0">
              <a:spcBef>
                <a:spcPts val="1200"/>
              </a:spcBef>
              <a:spcAft>
                <a:spcPts val="1200"/>
              </a:spcAft>
              <a:buNone/>
            </a:pPr>
            <a:r>
              <a:rPr lang="fr-FR" sz="800" u="sng" err="1">
                <a:solidFill>
                  <a:schemeClr val="hlink"/>
                </a:solidFill>
              </a:rPr>
              <a:t>England</a:t>
            </a:r>
            <a:r>
              <a:rPr lang="fr-FR" sz="800" u="sng">
                <a:solidFill>
                  <a:schemeClr val="hlink"/>
                </a:solidFill>
              </a:rPr>
              <a:t> Learning for </a:t>
            </a:r>
            <a:r>
              <a:rPr lang="fr-FR" sz="800" u="sng" err="1">
                <a:solidFill>
                  <a:schemeClr val="hlink"/>
                </a:solidFill>
              </a:rPr>
              <a:t>Health</a:t>
            </a:r>
            <a:r>
              <a:rPr lang="fr-FR" sz="800" u="sng">
                <a:solidFill>
                  <a:schemeClr val="hlink"/>
                </a:solidFill>
              </a:rPr>
              <a:t> - </a:t>
            </a:r>
            <a:r>
              <a:rPr lang="fr-FR" sz="800" u="sng">
                <a:solidFill>
                  <a:schemeClr val="hlink"/>
                </a:solidFill>
                <a:latin typeface="+mn-lt"/>
              </a:rPr>
              <a:t>Maladie </a:t>
            </a:r>
            <a:r>
              <a:rPr lang="fr-FR" sz="800" u="sng">
                <a:solidFill>
                  <a:schemeClr val="hlink"/>
                </a:solidFill>
                <a:latin typeface="+mn-lt"/>
                <a:cs typeface="Times New Roman" panose="02020603050405020304" pitchFamily="18" charset="0"/>
              </a:rPr>
              <a:t>à méningocoques</a:t>
            </a:r>
            <a:endParaRPr lang="fr-F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lgn="ctr"/>
            <a:r>
              <a:rPr lang="fr-FR" sz="2500" b="1" dirty="0"/>
              <a:t>Quiz pour évaluer vos connaissances</a:t>
            </a:r>
            <a:endParaRPr sz="2500" b="1" dirty="0"/>
          </a:p>
        </p:txBody>
      </p:sp>
      <p:sp>
        <p:nvSpPr>
          <p:cNvPr id="163" name="Google Shape;163;p27"/>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70000" lnSpcReduction="20000"/>
          </a:bodyPr>
          <a:lstStyle/>
          <a:p>
            <a:pPr marL="0" lvl="0" indent="0" algn="just" rtl="0">
              <a:lnSpc>
                <a:spcPct val="140000"/>
              </a:lnSpc>
              <a:spcBef>
                <a:spcPts val="0"/>
              </a:spcBef>
              <a:spcAft>
                <a:spcPts val="0"/>
              </a:spcAft>
              <a:buNone/>
            </a:pPr>
            <a:r>
              <a:rPr lang="fr-FR" sz="1650" dirty="0"/>
              <a:t>10. Les femmes enceintes peuvent se protéger, ainsi que leur enfant à naître, contre certaines maladies en se faisant vacciner. (</a:t>
            </a:r>
            <a:r>
              <a:rPr lang="fr-FR" sz="1650" b="1" dirty="0"/>
              <a:t>Vrai </a:t>
            </a:r>
            <a:r>
              <a:rPr lang="fr-FR" sz="1650" dirty="0"/>
              <a:t>/ Faux)</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11. Parmi les stratégies de communication suivantes, lesquelles sont efficaces pour parler des vaccins ?</a:t>
            </a:r>
          </a:p>
          <a:p>
            <a:pPr marL="914400" lvl="1" indent="-317658" algn="just" rtl="0">
              <a:lnSpc>
                <a:spcPct val="140000"/>
              </a:lnSpc>
              <a:spcBef>
                <a:spcPts val="800"/>
              </a:spcBef>
              <a:spcAft>
                <a:spcPts val="0"/>
              </a:spcAft>
              <a:buSzPct val="100000"/>
              <a:buAutoNum type="alphaLcPeriod"/>
            </a:pPr>
            <a:r>
              <a:rPr lang="fr-FR" sz="1650" dirty="0"/>
              <a:t>Utiliser des termes inclusifs ("nous" au lieu de "vous")</a:t>
            </a:r>
          </a:p>
          <a:p>
            <a:pPr marL="914400" lvl="1" indent="-317658" algn="just" rtl="0">
              <a:lnSpc>
                <a:spcPct val="140000"/>
              </a:lnSpc>
              <a:spcBef>
                <a:spcPts val="0"/>
              </a:spcBef>
              <a:spcAft>
                <a:spcPts val="0"/>
              </a:spcAft>
              <a:buSzPct val="100000"/>
              <a:buAutoNum type="alphaLcPeriod"/>
            </a:pPr>
            <a:r>
              <a:rPr lang="fr-FR" sz="1650" dirty="0"/>
              <a:t>Garder un message clé simple</a:t>
            </a:r>
          </a:p>
          <a:p>
            <a:pPr marL="914400" lvl="1" indent="-317658" algn="just" rtl="0">
              <a:lnSpc>
                <a:spcPct val="140000"/>
              </a:lnSpc>
              <a:spcBef>
                <a:spcPts val="0"/>
              </a:spcBef>
              <a:spcAft>
                <a:spcPts val="0"/>
              </a:spcAft>
              <a:buSzPct val="100000"/>
              <a:buAutoNum type="alphaLcPeriod"/>
            </a:pPr>
            <a:r>
              <a:rPr lang="fr-FR" sz="1650" dirty="0"/>
              <a:t>Dire la vérité</a:t>
            </a:r>
          </a:p>
          <a:p>
            <a:pPr marL="914400" lvl="1" indent="-317658" algn="just" rtl="0">
              <a:lnSpc>
                <a:spcPct val="140000"/>
              </a:lnSpc>
              <a:spcBef>
                <a:spcPts val="0"/>
              </a:spcBef>
              <a:spcAft>
                <a:spcPts val="0"/>
              </a:spcAft>
              <a:buSzPct val="100000"/>
              <a:buAutoNum type="alphaLcPeriod"/>
            </a:pPr>
            <a:r>
              <a:rPr lang="fr-FR" sz="1650" dirty="0"/>
              <a:t>Ne pas répéter les mythes sur les vaccins</a:t>
            </a:r>
          </a:p>
          <a:p>
            <a:pPr marL="914400" lvl="1" indent="-317658" algn="just" rtl="0">
              <a:lnSpc>
                <a:spcPct val="140000"/>
              </a:lnSpc>
              <a:spcBef>
                <a:spcPts val="0"/>
              </a:spcBef>
              <a:spcAft>
                <a:spcPts val="0"/>
              </a:spcAft>
              <a:buSzPct val="100000"/>
              <a:buAutoNum type="alphaLcPeriod"/>
            </a:pPr>
            <a:r>
              <a:rPr lang="fr-FR" sz="1650" b="1" dirty="0"/>
              <a:t>Toutes les réponses ci-dessus</a:t>
            </a:r>
          </a:p>
          <a:p>
            <a:pPr marL="914400" lvl="0" indent="0" algn="just" rtl="0">
              <a:lnSpc>
                <a:spcPct val="140000"/>
              </a:lnSpc>
              <a:spcBef>
                <a:spcPts val="800"/>
              </a:spcBef>
              <a:spcAft>
                <a:spcPts val="0"/>
              </a:spcAft>
              <a:buNone/>
            </a:pPr>
            <a:endParaRPr lang="fr-FR" sz="1650" b="1" dirty="0"/>
          </a:p>
          <a:p>
            <a:pPr marL="0" lvl="0" indent="0" algn="just" rtl="0">
              <a:lnSpc>
                <a:spcPct val="140000"/>
              </a:lnSpc>
              <a:spcBef>
                <a:spcPts val="800"/>
              </a:spcBef>
              <a:spcAft>
                <a:spcPts val="800"/>
              </a:spcAft>
              <a:buNone/>
            </a:pPr>
            <a:r>
              <a:rPr lang="fr-FR" sz="1650" dirty="0"/>
              <a:t>12. Les personnes </a:t>
            </a:r>
            <a:r>
              <a:rPr lang="fr-FR" sz="1700" dirty="0"/>
              <a:t>placées sous main de justice peuvent </a:t>
            </a:r>
            <a:r>
              <a:rPr lang="fr-FR" sz="1650" dirty="0"/>
              <a:t>percevoir les effets secondaires des vaccins comme étant plus dangereux  qu'ils ne le sont en réalité ou les maladies comme étant moins dangereuses qu'elles ne le sont en réalité. (</a:t>
            </a:r>
            <a:r>
              <a:rPr lang="fr-FR" sz="1650" b="1" dirty="0"/>
              <a:t>Vrai  /</a:t>
            </a:r>
            <a:r>
              <a:rPr lang="fr-FR" sz="1650" dirty="0"/>
              <a:t>Faux)</a:t>
            </a:r>
          </a:p>
        </p:txBody>
      </p:sp>
      <p:sp>
        <p:nvSpPr>
          <p:cNvPr id="164" name="Google Shape;164;p2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lvl="0" algn="ctr"/>
            <a:r>
              <a:rPr lang="fr-FR" sz="2500" b="1" dirty="0"/>
              <a:t>Quiz pour évaluer vos connaissances</a:t>
            </a:r>
            <a:endParaRPr sz="2500" b="1" dirty="0"/>
          </a:p>
        </p:txBody>
      </p:sp>
      <p:sp>
        <p:nvSpPr>
          <p:cNvPr id="170" name="Google Shape;170;p28"/>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lnSpcReduction="10000"/>
          </a:bodyPr>
          <a:lstStyle/>
          <a:p>
            <a:pPr marL="0" lvl="0" indent="0" algn="just" rtl="0">
              <a:lnSpc>
                <a:spcPct val="140000"/>
              </a:lnSpc>
              <a:spcBef>
                <a:spcPts val="0"/>
              </a:spcBef>
              <a:spcAft>
                <a:spcPts val="0"/>
              </a:spcAft>
              <a:buNone/>
            </a:pPr>
            <a:r>
              <a:rPr lang="fr-FR" sz="1650" dirty="0"/>
              <a:t>13. Lorsque les gens expriment leurs méfiances à l'égard des autorités ou des gouvernements, il est important de …</a:t>
            </a:r>
          </a:p>
          <a:p>
            <a:pPr marL="914400" lvl="1" indent="-333375" algn="just" rtl="0">
              <a:lnSpc>
                <a:spcPct val="140000"/>
              </a:lnSpc>
              <a:spcBef>
                <a:spcPts val="800"/>
              </a:spcBef>
              <a:spcAft>
                <a:spcPts val="0"/>
              </a:spcAft>
              <a:buSzPts val="1650"/>
              <a:buAutoNum type="alphaLcPeriod"/>
            </a:pPr>
            <a:r>
              <a:rPr lang="fr-FR" sz="1650" b="1" dirty="0"/>
              <a:t>Être rassurant et ouvert à l'écoute de leur opinion</a:t>
            </a:r>
          </a:p>
          <a:p>
            <a:pPr marL="914400" lvl="1" indent="-333375" algn="just" rtl="0">
              <a:lnSpc>
                <a:spcPct val="140000"/>
              </a:lnSpc>
              <a:spcBef>
                <a:spcPts val="0"/>
              </a:spcBef>
              <a:spcAft>
                <a:spcPts val="0"/>
              </a:spcAft>
              <a:buSzPts val="1650"/>
              <a:buAutoNum type="alphaLcPeriod"/>
            </a:pPr>
            <a:r>
              <a:rPr lang="fr-FR" sz="1650" dirty="0"/>
              <a:t>Leurs dire qu'ils se trompent</a:t>
            </a:r>
          </a:p>
          <a:p>
            <a:pPr marL="914400" lvl="1" indent="-333375" algn="just" rtl="0">
              <a:lnSpc>
                <a:spcPct val="140000"/>
              </a:lnSpc>
              <a:spcBef>
                <a:spcPts val="0"/>
              </a:spcBef>
              <a:spcAft>
                <a:spcPts val="0"/>
              </a:spcAft>
              <a:buSzPts val="1650"/>
              <a:buAutoNum type="alphaLcPeriod"/>
            </a:pPr>
            <a:r>
              <a:rPr lang="fr-FR" sz="1650" dirty="0"/>
              <a:t>Les ignorer</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14. Les théories du complot sont souvent populaires lorsque …</a:t>
            </a:r>
          </a:p>
          <a:p>
            <a:pPr marL="914400" lvl="0" indent="-333375" algn="just" rtl="0">
              <a:lnSpc>
                <a:spcPct val="140000"/>
              </a:lnSpc>
              <a:spcBef>
                <a:spcPts val="800"/>
              </a:spcBef>
              <a:spcAft>
                <a:spcPts val="0"/>
              </a:spcAft>
              <a:buSzPts val="1650"/>
              <a:buAutoNum type="alphaLcPeriod"/>
            </a:pPr>
            <a:r>
              <a:rPr lang="fr-FR" sz="1650" dirty="0"/>
              <a:t>Les gens sont heureux</a:t>
            </a:r>
          </a:p>
          <a:p>
            <a:pPr marL="914400" lvl="0" indent="-333375" algn="just" rtl="0">
              <a:lnSpc>
                <a:spcPct val="140000"/>
              </a:lnSpc>
              <a:spcBef>
                <a:spcPts val="0"/>
              </a:spcBef>
              <a:spcAft>
                <a:spcPts val="0"/>
              </a:spcAft>
              <a:buSzPts val="1650"/>
              <a:buAutoNum type="alphaLcPeriod"/>
            </a:pPr>
            <a:r>
              <a:rPr lang="fr-FR" sz="1650" b="1" dirty="0"/>
              <a:t>Les personnes craignent de perdre le contrôle d'une situation</a:t>
            </a:r>
          </a:p>
          <a:p>
            <a:pPr marL="914400" lvl="0" indent="-333375" algn="just" rtl="0">
              <a:lnSpc>
                <a:spcPct val="140000"/>
              </a:lnSpc>
              <a:spcBef>
                <a:spcPts val="0"/>
              </a:spcBef>
              <a:spcAft>
                <a:spcPts val="0"/>
              </a:spcAft>
              <a:buSzPts val="1650"/>
              <a:buAutoNum type="alphaLcPeriod"/>
            </a:pPr>
            <a:r>
              <a:rPr lang="fr-FR" sz="1650" dirty="0"/>
              <a:t>Les gens vont beaucoup sur Internet</a:t>
            </a:r>
          </a:p>
          <a:p>
            <a:pPr marL="0" lvl="0" indent="0" algn="l" rtl="0">
              <a:lnSpc>
                <a:spcPct val="140000"/>
              </a:lnSpc>
              <a:spcBef>
                <a:spcPts val="800"/>
              </a:spcBef>
              <a:spcAft>
                <a:spcPts val="800"/>
              </a:spcAft>
              <a:buNone/>
            </a:pPr>
            <a:endParaRPr sz="1650" dirty="0"/>
          </a:p>
        </p:txBody>
      </p:sp>
      <p:sp>
        <p:nvSpPr>
          <p:cNvPr id="171" name="Google Shape;171;p2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fr-FR" b="1" dirty="0"/>
              <a:t>Quiz pour évaluer vos connaissances</a:t>
            </a:r>
          </a:p>
          <a:p>
            <a:pPr marL="0" lvl="0" indent="0" algn="ctr" rtl="0">
              <a:spcBef>
                <a:spcPts val="0"/>
              </a:spcBef>
              <a:spcAft>
                <a:spcPts val="0"/>
              </a:spcAft>
              <a:buNone/>
            </a:pPr>
            <a:endParaRPr b="1" dirty="0"/>
          </a:p>
        </p:txBody>
      </p:sp>
      <p:sp>
        <p:nvSpPr>
          <p:cNvPr id="177" name="Google Shape;177;p29"/>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77500" lnSpcReduction="20000"/>
          </a:bodyPr>
          <a:lstStyle/>
          <a:p>
            <a:pPr marL="0" lvl="0" indent="0" algn="just" rtl="0">
              <a:lnSpc>
                <a:spcPct val="140000"/>
              </a:lnSpc>
              <a:spcBef>
                <a:spcPts val="0"/>
              </a:spcBef>
              <a:spcAft>
                <a:spcPts val="0"/>
              </a:spcAft>
              <a:buNone/>
            </a:pPr>
            <a:r>
              <a:rPr lang="fr-FR" sz="1650" dirty="0"/>
              <a:t>15. Dans quelle mesure vous sentez-vous en confiance pour parler des vaccins à quelqu’un d’autre ?</a:t>
            </a:r>
          </a:p>
          <a:p>
            <a:pPr marL="914400" lvl="1" indent="-317658" algn="just" rtl="0">
              <a:lnSpc>
                <a:spcPct val="140000"/>
              </a:lnSpc>
              <a:spcBef>
                <a:spcPts val="800"/>
              </a:spcBef>
              <a:spcAft>
                <a:spcPts val="0"/>
              </a:spcAft>
              <a:buSzPct val="100000"/>
              <a:buAutoNum type="alphaLcPeriod"/>
            </a:pPr>
            <a:r>
              <a:rPr lang="fr-FR" sz="1650" dirty="0"/>
              <a:t>Pas du tout confiant</a:t>
            </a:r>
          </a:p>
          <a:p>
            <a:pPr marL="914400" lvl="1" indent="-317658" algn="just" rtl="0">
              <a:lnSpc>
                <a:spcPct val="140000"/>
              </a:lnSpc>
              <a:spcBef>
                <a:spcPts val="0"/>
              </a:spcBef>
              <a:spcAft>
                <a:spcPts val="0"/>
              </a:spcAft>
              <a:buSzPct val="100000"/>
              <a:buAutoNum type="alphaLcPeriod"/>
            </a:pPr>
            <a:r>
              <a:rPr lang="fr-FR" sz="1650" dirty="0"/>
              <a:t>Plutôt confiant</a:t>
            </a:r>
          </a:p>
          <a:p>
            <a:pPr marL="914400" lvl="1" indent="-317658" algn="just" rtl="0">
              <a:lnSpc>
                <a:spcPct val="140000"/>
              </a:lnSpc>
              <a:spcBef>
                <a:spcPts val="0"/>
              </a:spcBef>
              <a:spcAft>
                <a:spcPts val="0"/>
              </a:spcAft>
              <a:buSzPct val="100000"/>
              <a:buAutoNum type="alphaLcPeriod"/>
            </a:pPr>
            <a:r>
              <a:rPr lang="fr-FR" sz="1650" dirty="0"/>
              <a:t>Confiant</a:t>
            </a:r>
          </a:p>
          <a:p>
            <a:pPr marL="914400" lvl="1" indent="-317658" algn="just" rtl="0">
              <a:lnSpc>
                <a:spcPct val="140000"/>
              </a:lnSpc>
              <a:spcBef>
                <a:spcPts val="0"/>
              </a:spcBef>
              <a:spcAft>
                <a:spcPts val="0"/>
              </a:spcAft>
              <a:buSzPct val="100000"/>
              <a:buAutoNum type="alphaLcPeriod"/>
            </a:pPr>
            <a:r>
              <a:rPr lang="fr-FR" sz="1650" dirty="0"/>
              <a:t>Très confiant</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16. Comment évaluez-vous vos connaissances sur les vaccins et les maladies évitables par la vaccination ? </a:t>
            </a:r>
          </a:p>
          <a:p>
            <a:pPr marL="914400" lvl="1" indent="-317658" algn="just" rtl="0">
              <a:lnSpc>
                <a:spcPct val="140000"/>
              </a:lnSpc>
              <a:spcBef>
                <a:spcPts val="800"/>
              </a:spcBef>
              <a:spcAft>
                <a:spcPts val="0"/>
              </a:spcAft>
              <a:buSzPct val="100000"/>
              <a:buAutoNum type="alphaLcPeriod"/>
            </a:pPr>
            <a:r>
              <a:rPr lang="fr-FR" sz="1650" dirty="0"/>
              <a:t>Peu ou pas de connaissances</a:t>
            </a:r>
          </a:p>
          <a:p>
            <a:pPr marL="914400" lvl="1" indent="-317658" algn="just" rtl="0">
              <a:lnSpc>
                <a:spcPct val="140000"/>
              </a:lnSpc>
              <a:spcBef>
                <a:spcPts val="0"/>
              </a:spcBef>
              <a:spcAft>
                <a:spcPts val="0"/>
              </a:spcAft>
              <a:buSzPct val="100000"/>
              <a:buAutoNum type="alphaLcPeriod"/>
            </a:pPr>
            <a:r>
              <a:rPr lang="fr-FR" sz="1650" dirty="0"/>
              <a:t>Quelques connaissances</a:t>
            </a:r>
          </a:p>
          <a:p>
            <a:pPr marL="914400" lvl="1" indent="-317658" algn="just" rtl="0">
              <a:lnSpc>
                <a:spcPct val="140000"/>
              </a:lnSpc>
              <a:spcBef>
                <a:spcPts val="0"/>
              </a:spcBef>
              <a:spcAft>
                <a:spcPts val="0"/>
              </a:spcAft>
              <a:buSzPct val="100000"/>
              <a:buAutoNum type="alphaLcPeriod"/>
            </a:pPr>
            <a:r>
              <a:rPr lang="fr-FR" sz="1650" dirty="0"/>
              <a:t>Assez bien informé</a:t>
            </a:r>
          </a:p>
          <a:p>
            <a:pPr marL="914400" lvl="1" indent="-317658" algn="just" rtl="0">
              <a:lnSpc>
                <a:spcPct val="140000"/>
              </a:lnSpc>
              <a:spcBef>
                <a:spcPts val="0"/>
              </a:spcBef>
              <a:spcAft>
                <a:spcPts val="0"/>
              </a:spcAft>
              <a:buSzPct val="100000"/>
              <a:buAutoNum type="alphaLcPeriod"/>
            </a:pPr>
            <a:r>
              <a:rPr lang="fr-FR" sz="1650" dirty="0"/>
              <a:t>Très bien informé</a:t>
            </a:r>
          </a:p>
          <a:p>
            <a:pPr marL="0" lvl="0" indent="0" algn="l" rtl="0">
              <a:lnSpc>
                <a:spcPct val="140000"/>
              </a:lnSpc>
              <a:spcBef>
                <a:spcPts val="800"/>
              </a:spcBef>
              <a:spcAft>
                <a:spcPts val="800"/>
              </a:spcAft>
              <a:buNone/>
            </a:pPr>
            <a:endParaRPr sz="1650" dirty="0"/>
          </a:p>
        </p:txBody>
      </p:sp>
      <p:sp>
        <p:nvSpPr>
          <p:cNvPr id="178" name="Google Shape;178;p2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fr-FR" b="1" dirty="0"/>
              <a:t>Quiz pour évaluer vos connaissances</a:t>
            </a:r>
          </a:p>
          <a:p>
            <a:pPr marL="0" lvl="0" indent="0" algn="ctr" rtl="0">
              <a:spcBef>
                <a:spcPts val="0"/>
              </a:spcBef>
              <a:spcAft>
                <a:spcPts val="0"/>
              </a:spcAft>
              <a:buNone/>
            </a:pPr>
            <a:endParaRPr b="1" dirty="0"/>
          </a:p>
        </p:txBody>
      </p:sp>
      <p:sp>
        <p:nvSpPr>
          <p:cNvPr id="184" name="Google Shape;184;p30"/>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a:bodyPr>
          <a:lstStyle/>
          <a:p>
            <a:pPr marL="0" lvl="0" indent="0" algn="just" rtl="0">
              <a:lnSpc>
                <a:spcPct val="140000"/>
              </a:lnSpc>
              <a:spcBef>
                <a:spcPts val="0"/>
              </a:spcBef>
              <a:spcAft>
                <a:spcPts val="0"/>
              </a:spcAft>
              <a:buNone/>
            </a:pPr>
            <a:r>
              <a:rPr lang="fr-FR" sz="1650" dirty="0"/>
              <a:t>17. Veuillez sélectionner l'option qui s'applique le mieux à votre fonction :</a:t>
            </a:r>
          </a:p>
          <a:p>
            <a:pPr marL="914400" lvl="0" indent="-333375" algn="just" rtl="0">
              <a:lnSpc>
                <a:spcPct val="140000"/>
              </a:lnSpc>
              <a:spcBef>
                <a:spcPts val="800"/>
              </a:spcBef>
              <a:spcAft>
                <a:spcPts val="0"/>
              </a:spcAft>
              <a:buSzPts val="1650"/>
              <a:buAutoNum type="alphaLcPeriod"/>
            </a:pPr>
            <a:r>
              <a:rPr lang="fr-FR" sz="1650" dirty="0"/>
              <a:t>Personnel de surveillance</a:t>
            </a:r>
          </a:p>
          <a:p>
            <a:pPr marL="914400" lvl="0" indent="-333375" algn="just" rtl="0">
              <a:lnSpc>
                <a:spcPct val="140000"/>
              </a:lnSpc>
              <a:spcBef>
                <a:spcPts val="0"/>
              </a:spcBef>
              <a:spcAft>
                <a:spcPts val="0"/>
              </a:spcAft>
              <a:buSzPts val="1650"/>
              <a:buAutoNum type="alphaLcPeriod"/>
            </a:pPr>
            <a:r>
              <a:rPr lang="fr-FR" sz="1650" dirty="0"/>
              <a:t>Personnel de santé (formé à la vaccination)</a:t>
            </a:r>
          </a:p>
          <a:p>
            <a:pPr marL="914400" lvl="0" indent="-333375" algn="just" rtl="0">
              <a:lnSpc>
                <a:spcPct val="140000"/>
              </a:lnSpc>
              <a:spcBef>
                <a:spcPts val="0"/>
              </a:spcBef>
              <a:spcAft>
                <a:spcPts val="0"/>
              </a:spcAft>
              <a:buSzPts val="1650"/>
              <a:buAutoNum type="alphaLcPeriod"/>
            </a:pPr>
            <a:r>
              <a:rPr lang="fr-FR" sz="1650" dirty="0"/>
              <a:t>Personnel de santé (non formé à la vaccination)</a:t>
            </a:r>
          </a:p>
          <a:p>
            <a:pPr marL="914400" lvl="0" indent="-333375" algn="just" rtl="0">
              <a:lnSpc>
                <a:spcPct val="140000"/>
              </a:lnSpc>
              <a:spcBef>
                <a:spcPts val="0"/>
              </a:spcBef>
              <a:spcAft>
                <a:spcPts val="0"/>
              </a:spcAft>
              <a:buSzPts val="1650"/>
              <a:buAutoNum type="alphaLcPeriod"/>
            </a:pPr>
            <a:r>
              <a:rPr lang="fr-FR" sz="1650" dirty="0"/>
              <a:t>Autre membre du personnel (à préciser)</a:t>
            </a:r>
          </a:p>
          <a:p>
            <a:pPr marL="0" lvl="0" indent="0" algn="l" rtl="0">
              <a:lnSpc>
                <a:spcPct val="140000"/>
              </a:lnSpc>
              <a:spcBef>
                <a:spcPts val="800"/>
              </a:spcBef>
              <a:spcAft>
                <a:spcPts val="800"/>
              </a:spcAft>
              <a:buNone/>
            </a:pPr>
            <a:endParaRPr sz="1650" dirty="0"/>
          </a:p>
        </p:txBody>
      </p:sp>
      <p:sp>
        <p:nvSpPr>
          <p:cNvPr id="185" name="Google Shape;185;p3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89"/>
        <p:cNvGrpSpPr/>
        <p:nvPr/>
      </p:nvGrpSpPr>
      <p:grpSpPr>
        <a:xfrm>
          <a:off x="0" y="0"/>
          <a:ext cx="0" cy="0"/>
          <a:chOff x="0" y="0"/>
          <a:chExt cx="0" cy="0"/>
        </a:xfrm>
      </p:grpSpPr>
      <p:sp>
        <p:nvSpPr>
          <p:cNvPr id="190" name="Google Shape;190;p31"/>
          <p:cNvSpPr txBox="1">
            <a:spLocks noGrp="1"/>
          </p:cNvSpPr>
          <p:nvPr>
            <p:ph type="ctrTitle"/>
          </p:nvPr>
        </p:nvSpPr>
        <p:spPr>
          <a:xfrm>
            <a:off x="311708" y="1727800"/>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1. </a:t>
            </a:r>
            <a:r>
              <a:rPr lang="fr-FR" dirty="0"/>
              <a:t>Les maladies évitables par la vaccination les plus fréquentes pour les personnes vivant et travaillant dans les prisons</a:t>
            </a:r>
            <a:endParaRPr dirty="0"/>
          </a:p>
        </p:txBody>
      </p:sp>
      <p:sp>
        <p:nvSpPr>
          <p:cNvPr id="191" name="Google Shape;191;p31"/>
          <p:cNvSpPr txBox="1">
            <a:spLocks noGrp="1"/>
          </p:cNvSpPr>
          <p:nvPr>
            <p:ph type="subTitle" idx="1"/>
          </p:nvPr>
        </p:nvSpPr>
        <p:spPr>
          <a:xfrm>
            <a:off x="311700" y="393533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[1 heure et 55 minutes]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171450" y="142875"/>
            <a:ext cx="876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3" name="Google Shape;63;p14"/>
          <p:cNvSpPr txBox="1"/>
          <p:nvPr/>
        </p:nvSpPr>
        <p:spPr>
          <a:xfrm>
            <a:off x="300000" y="361950"/>
            <a:ext cx="8505900" cy="3000000"/>
          </a:xfrm>
          <a:prstGeom prst="rect">
            <a:avLst/>
          </a:prstGeom>
          <a:noFill/>
          <a:ln>
            <a:noFill/>
          </a:ln>
        </p:spPr>
        <p:txBody>
          <a:bodyPr spcFirstLastPara="1" wrap="square" lIns="91425" tIns="91425" rIns="91425" bIns="91425" anchor="ctr" anchorCtr="0">
            <a:noAutofit/>
          </a:bodyPr>
          <a:lstStyle/>
          <a:p>
            <a:pPr marL="0" lvl="0" indent="0" algn="l" rtl="0">
              <a:lnSpc>
                <a:spcPct val="133333"/>
              </a:lnSpc>
              <a:spcBef>
                <a:spcPts val="0"/>
              </a:spcBef>
              <a:spcAft>
                <a:spcPts val="0"/>
              </a:spcAft>
              <a:buNone/>
            </a:pPr>
            <a:endParaRPr sz="1600" b="1">
              <a:latin typeface="Cambria"/>
              <a:ea typeface="Cambria"/>
              <a:cs typeface="Cambria"/>
              <a:sym typeface="Cambria"/>
            </a:endParaRPr>
          </a:p>
          <a:p>
            <a:pPr marL="0" lvl="0" indent="0" algn="l" rtl="0">
              <a:lnSpc>
                <a:spcPct val="133333"/>
              </a:lnSpc>
              <a:spcBef>
                <a:spcPts val="300"/>
              </a:spcBef>
              <a:spcAft>
                <a:spcPts val="0"/>
              </a:spcAft>
              <a:buNone/>
            </a:pPr>
            <a:r>
              <a:rPr lang="en" sz="2000" b="1">
                <a:latin typeface="Cambria"/>
                <a:ea typeface="Cambria"/>
                <a:cs typeface="Cambria"/>
                <a:sym typeface="Cambria"/>
              </a:rPr>
              <a:t>COPYRIGHT </a:t>
            </a:r>
            <a:endParaRPr sz="2000" b="1">
              <a:latin typeface="Cambria"/>
              <a:ea typeface="Cambria"/>
              <a:cs typeface="Cambria"/>
              <a:sym typeface="Cambria"/>
            </a:endParaRPr>
          </a:p>
          <a:p>
            <a:pPr marL="0" lvl="0" indent="0" algn="just" rtl="0">
              <a:lnSpc>
                <a:spcPct val="133333"/>
              </a:lnSpc>
              <a:spcBef>
                <a:spcPts val="600"/>
              </a:spcBef>
              <a:spcAft>
                <a:spcPts val="0"/>
              </a:spcAft>
              <a:buNone/>
            </a:pPr>
            <a:r>
              <a:rPr lang="en" sz="1600" b="1">
                <a:latin typeface="Cambria"/>
                <a:ea typeface="Cambria"/>
                <a:cs typeface="Cambria"/>
                <a:sym typeface="Cambria"/>
              </a:rPr>
              <a:t>© </a:t>
            </a:r>
            <a:r>
              <a:rPr lang="fr-FR" sz="1600" b="1">
                <a:latin typeface="Cambria"/>
                <a:ea typeface="Cambria"/>
                <a:cs typeface="Cambria"/>
                <a:sym typeface="Cambria"/>
              </a:rPr>
              <a:t>Copyright 2023 RISE-Vac. Tous droits réservés. Licence accordée à l'Agence exécutive européenne pour la santé et le numérique (</a:t>
            </a:r>
            <a:r>
              <a:rPr lang="fr-FR" sz="1600" b="1" err="1">
                <a:latin typeface="Cambria"/>
                <a:ea typeface="Cambria"/>
                <a:cs typeface="Cambria"/>
                <a:sym typeface="Cambria"/>
              </a:rPr>
              <a:t>HaDEA</a:t>
            </a:r>
            <a:r>
              <a:rPr lang="fr-FR" sz="1600" b="1">
                <a:latin typeface="Cambria"/>
                <a:ea typeface="Cambria"/>
                <a:cs typeface="Cambria"/>
                <a:sym typeface="Cambria"/>
              </a:rPr>
              <a:t>) et à l'Union européenne (UE) sous les conditions suivantes.</a:t>
            </a:r>
          </a:p>
          <a:p>
            <a:pPr marL="0" lvl="0" indent="0" algn="just" rtl="0">
              <a:lnSpc>
                <a:spcPct val="133333"/>
              </a:lnSpc>
              <a:spcBef>
                <a:spcPts val="600"/>
              </a:spcBef>
              <a:spcAft>
                <a:spcPts val="600"/>
              </a:spcAft>
              <a:buNone/>
            </a:pPr>
            <a:r>
              <a:rPr lang="fr-FR" sz="1200">
                <a:latin typeface="Calibri"/>
                <a:ea typeface="Calibri"/>
                <a:cs typeface="Calibri"/>
                <a:sym typeface="Calibri"/>
              </a:rPr>
              <a:t>Consortium composé de :  </a:t>
            </a:r>
            <a:r>
              <a:rPr lang="fr-FR" sz="1200" err="1">
                <a:latin typeface="Calibri"/>
                <a:ea typeface="Calibri"/>
                <a:cs typeface="Calibri"/>
                <a:sym typeface="Calibri"/>
              </a:rPr>
              <a:t>Universit</a:t>
            </a:r>
            <a:r>
              <a:rPr lang="fr-FR" sz="1200" err="1">
                <a:latin typeface="Times New Roman" panose="02020603050405020304" pitchFamily="18" charset="0"/>
                <a:ea typeface="Calibri"/>
                <a:cs typeface="Times New Roman" panose="02020603050405020304" pitchFamily="18" charset="0"/>
                <a:sym typeface="Calibri"/>
              </a:rPr>
              <a:t>à</a:t>
            </a:r>
            <a:r>
              <a:rPr lang="fr-FR" sz="1200">
                <a:latin typeface="Calibri"/>
                <a:ea typeface="Calibri"/>
                <a:cs typeface="Calibri"/>
                <a:sym typeface="Calibri"/>
              </a:rPr>
              <a:t> di Pisa, Frankfurt </a:t>
            </a:r>
            <a:r>
              <a:rPr lang="fr-FR" sz="1200" err="1">
                <a:latin typeface="Calibri"/>
                <a:ea typeface="Calibri"/>
                <a:cs typeface="Calibri"/>
                <a:sym typeface="Calibri"/>
              </a:rPr>
              <a:t>University</a:t>
            </a:r>
            <a:r>
              <a:rPr lang="fr-FR" sz="1200">
                <a:latin typeface="Calibri"/>
                <a:ea typeface="Calibri"/>
                <a:cs typeface="Calibri"/>
                <a:sym typeface="Calibri"/>
              </a:rPr>
              <a:t> of </a:t>
            </a:r>
            <a:r>
              <a:rPr lang="fr-FR" sz="1200" err="1">
                <a:latin typeface="Calibri"/>
                <a:ea typeface="Calibri"/>
                <a:cs typeface="Calibri"/>
                <a:sym typeface="Calibri"/>
              </a:rPr>
              <a:t>Applied</a:t>
            </a:r>
            <a:r>
              <a:rPr lang="fr-FR" sz="1200">
                <a:latin typeface="Calibri"/>
                <a:ea typeface="Calibri"/>
                <a:cs typeface="Calibri"/>
                <a:sym typeface="Calibri"/>
              </a:rPr>
              <a:t> Sciences, </a:t>
            </a:r>
            <a:r>
              <a:rPr lang="fr-FR" sz="1200" err="1">
                <a:latin typeface="Calibri"/>
                <a:ea typeface="Calibri"/>
                <a:cs typeface="Calibri"/>
                <a:sym typeface="Calibri"/>
              </a:rPr>
              <a:t>Azienda</a:t>
            </a:r>
            <a:r>
              <a:rPr lang="fr-FR" sz="1200">
                <a:latin typeface="Calibri"/>
                <a:ea typeface="Calibri"/>
                <a:cs typeface="Calibri"/>
                <a:sym typeface="Calibri"/>
              </a:rPr>
              <a:t> Socio-</a:t>
            </a:r>
            <a:r>
              <a:rPr lang="fr-FR" sz="1200" err="1">
                <a:latin typeface="Calibri"/>
                <a:ea typeface="Calibri"/>
                <a:cs typeface="Calibri"/>
                <a:sym typeface="Calibri"/>
              </a:rPr>
              <a:t>Sanitaria</a:t>
            </a:r>
            <a:r>
              <a:rPr lang="fr-FR" sz="1200">
                <a:latin typeface="Calibri"/>
                <a:ea typeface="Calibri"/>
                <a:cs typeface="Calibri"/>
                <a:sym typeface="Calibri"/>
              </a:rPr>
              <a:t> Territoriale </a:t>
            </a:r>
            <a:r>
              <a:rPr lang="fr-FR" sz="1200" err="1">
                <a:latin typeface="Calibri"/>
                <a:ea typeface="Calibri"/>
                <a:cs typeface="Calibri"/>
                <a:sym typeface="Calibri"/>
              </a:rPr>
              <a:t>Santi</a:t>
            </a:r>
            <a:r>
              <a:rPr lang="fr-FR" sz="1200">
                <a:latin typeface="Calibri"/>
                <a:ea typeface="Calibri"/>
                <a:cs typeface="Calibri"/>
                <a:sym typeface="Calibri"/>
              </a:rPr>
              <a:t> Paolo e Carlo, UK </a:t>
            </a:r>
            <a:r>
              <a:rPr lang="fr-FR" sz="1200" err="1">
                <a:latin typeface="Calibri"/>
                <a:ea typeface="Calibri"/>
                <a:cs typeface="Calibri"/>
                <a:sym typeface="Calibri"/>
              </a:rPr>
              <a:t>Health</a:t>
            </a:r>
            <a:r>
              <a:rPr lang="fr-FR" sz="1200">
                <a:latin typeface="Calibri"/>
                <a:ea typeface="Calibri"/>
                <a:cs typeface="Calibri"/>
                <a:sym typeface="Calibri"/>
              </a:rPr>
              <a:t> Security Agency, </a:t>
            </a:r>
            <a:r>
              <a:rPr lang="fr-FR" sz="1200" err="1">
                <a:latin typeface="Calibri"/>
                <a:ea typeface="Calibri"/>
                <a:cs typeface="Calibri"/>
                <a:sym typeface="Calibri"/>
              </a:rPr>
              <a:t>Administratia</a:t>
            </a:r>
            <a:r>
              <a:rPr lang="fr-FR" sz="1200">
                <a:latin typeface="Calibri"/>
                <a:ea typeface="Calibri"/>
                <a:cs typeface="Calibri"/>
                <a:sym typeface="Calibri"/>
              </a:rPr>
              <a:t> </a:t>
            </a:r>
            <a:r>
              <a:rPr lang="fr-FR" sz="1200" err="1">
                <a:latin typeface="Calibri"/>
                <a:ea typeface="Calibri"/>
                <a:cs typeface="Calibri"/>
                <a:sym typeface="Calibri"/>
              </a:rPr>
              <a:t>Nationala</a:t>
            </a:r>
            <a:r>
              <a:rPr lang="fr-FR" sz="1200">
                <a:latin typeface="Calibri"/>
                <a:ea typeface="Calibri"/>
                <a:cs typeface="Calibri"/>
                <a:sym typeface="Calibri"/>
              </a:rPr>
              <a:t> a </a:t>
            </a:r>
            <a:r>
              <a:rPr lang="fr-FR" sz="1200" err="1">
                <a:latin typeface="Calibri"/>
                <a:ea typeface="Calibri"/>
                <a:cs typeface="Calibri"/>
                <a:sym typeface="Calibri"/>
              </a:rPr>
              <a:t>Penitenciarelor</a:t>
            </a:r>
            <a:r>
              <a:rPr lang="fr-FR" sz="1200">
                <a:latin typeface="Calibri"/>
                <a:ea typeface="Calibri"/>
                <a:cs typeface="Calibri"/>
                <a:sym typeface="Calibri"/>
              </a:rPr>
              <a:t>, Centre Hospitalier Universitaire Montpellier, </a:t>
            </a:r>
            <a:r>
              <a:rPr lang="fr-FR" sz="1200" err="1">
                <a:latin typeface="Calibri"/>
                <a:ea typeface="Calibri"/>
                <a:cs typeface="Calibri"/>
                <a:sym typeface="Calibri"/>
              </a:rPr>
              <a:t>Health</a:t>
            </a:r>
            <a:r>
              <a:rPr lang="fr-FR" sz="1200">
                <a:latin typeface="Calibri"/>
                <a:ea typeface="Calibri"/>
                <a:cs typeface="Calibri"/>
                <a:sym typeface="Calibri"/>
              </a:rPr>
              <a:t> </a:t>
            </a:r>
            <a:r>
              <a:rPr lang="fr-FR" sz="1200" err="1">
                <a:latin typeface="Calibri"/>
                <a:ea typeface="Calibri"/>
                <a:cs typeface="Calibri"/>
                <a:sym typeface="Calibri"/>
              </a:rPr>
              <a:t>Without</a:t>
            </a:r>
            <a:r>
              <a:rPr lang="fr-FR" sz="1200">
                <a:latin typeface="Calibri"/>
                <a:ea typeface="Calibri"/>
                <a:cs typeface="Calibri"/>
                <a:sym typeface="Calibri"/>
              </a:rPr>
              <a:t> </a:t>
            </a:r>
            <a:r>
              <a:rPr lang="fr-FR" sz="1200" err="1">
                <a:latin typeface="Calibri"/>
                <a:ea typeface="Calibri"/>
                <a:cs typeface="Calibri"/>
                <a:sym typeface="Calibri"/>
              </a:rPr>
              <a:t>Barriers</a:t>
            </a:r>
            <a:r>
              <a:rPr lang="fr-FR" sz="1200">
                <a:latin typeface="Calibri"/>
                <a:ea typeface="Calibri"/>
                <a:cs typeface="Calibri"/>
                <a:sym typeface="Calibri"/>
              </a:rPr>
              <a:t>, </a:t>
            </a:r>
            <a:r>
              <a:rPr lang="fr-FR" sz="1200" err="1">
                <a:latin typeface="Calibri"/>
                <a:ea typeface="Calibri"/>
                <a:cs typeface="Calibri"/>
                <a:sym typeface="Calibri"/>
              </a:rPr>
              <a:t>Cyprus</a:t>
            </a:r>
            <a:r>
              <a:rPr lang="fr-FR" sz="1200">
                <a:latin typeface="Calibri"/>
                <a:ea typeface="Calibri"/>
                <a:cs typeface="Calibri"/>
                <a:sym typeface="Calibri"/>
              </a:rPr>
              <a:t> National Addictions </a:t>
            </a:r>
            <a:r>
              <a:rPr lang="fr-FR" sz="1200" err="1">
                <a:latin typeface="Calibri"/>
                <a:ea typeface="Calibri"/>
                <a:cs typeface="Calibri"/>
                <a:sym typeface="Calibri"/>
              </a:rPr>
              <a:t>Authority</a:t>
            </a:r>
            <a:r>
              <a:rPr lang="fr-FR" sz="1200">
                <a:latin typeface="Calibri"/>
                <a:ea typeface="Calibri"/>
                <a:cs typeface="Calibri"/>
                <a:sym typeface="Calibri"/>
              </a:rPr>
              <a:t>, </a:t>
            </a:r>
            <a:r>
              <a:rPr lang="fr-FR" sz="1200" err="1">
                <a:latin typeface="Calibri"/>
                <a:ea typeface="Calibri"/>
                <a:cs typeface="Calibri"/>
                <a:sym typeface="Calibri"/>
              </a:rPr>
              <a:t>Cyprus</a:t>
            </a:r>
            <a:r>
              <a:rPr lang="fr-FR" sz="1200">
                <a:latin typeface="Calibri"/>
                <a:ea typeface="Calibri"/>
                <a:cs typeface="Calibri"/>
                <a:sym typeface="Calibri"/>
              </a:rPr>
              <a:t> Ministry of Justice and Public </a:t>
            </a:r>
            <a:r>
              <a:rPr lang="fr-FR" sz="1200" err="1">
                <a:latin typeface="Calibri"/>
                <a:ea typeface="Calibri"/>
                <a:cs typeface="Calibri"/>
                <a:sym typeface="Calibri"/>
              </a:rPr>
              <a:t>Order</a:t>
            </a:r>
            <a:r>
              <a:rPr lang="fr-FR" sz="1200">
                <a:latin typeface="Calibri"/>
                <a:ea typeface="Calibri"/>
                <a:cs typeface="Calibri"/>
                <a:sym typeface="Calibri"/>
              </a:rPr>
              <a:t>. Ce document ne peut être copié, reproduit ou modifié en tout ou en partie pour quelque raison que ce soit sans l'autorisation écrite du Consortium RISE-Vac. En outre, les auteurs du document et toutes les parties applicables de l'avis de copyright doivent être clairement mentionnés et référencés. Tous les droits sont réservés. Ce document peut être modifié sans préavis. </a:t>
            </a:r>
            <a:endParaRPr lang="fr-FR" sz="12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Contenu du module</a:t>
            </a:r>
            <a:endParaRPr dirty="0"/>
          </a:p>
        </p:txBody>
      </p:sp>
      <p:sp>
        <p:nvSpPr>
          <p:cNvPr id="197" name="Google Shape;197;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just" rtl="0">
              <a:spcBef>
                <a:spcPts val="0"/>
              </a:spcBef>
              <a:spcAft>
                <a:spcPts val="0"/>
              </a:spcAft>
              <a:buNone/>
            </a:pPr>
            <a:r>
              <a:rPr lang="fr-FR" dirty="0"/>
              <a:t>Dans ce module, nous aborderons les points suivants :</a:t>
            </a:r>
          </a:p>
          <a:p>
            <a:pPr marL="457200" lvl="0" indent="-342900" algn="just" rtl="0">
              <a:spcBef>
                <a:spcPts val="1200"/>
              </a:spcBef>
              <a:spcAft>
                <a:spcPts val="0"/>
              </a:spcAft>
              <a:buSzPts val="1800"/>
              <a:buAutoNum type="arabicPeriod"/>
            </a:pPr>
            <a:r>
              <a:rPr lang="fr-FR" dirty="0"/>
              <a:t>Pourquoi les maladies infectieuses sont-elles plus fréquentes dans les prisons ?</a:t>
            </a:r>
          </a:p>
          <a:p>
            <a:pPr marL="457200" marR="0" lvl="0" indent="-342900" algn="just" rtl="0">
              <a:lnSpc>
                <a:spcPct val="115000"/>
              </a:lnSpc>
              <a:spcBef>
                <a:spcPts val="0"/>
              </a:spcBef>
              <a:spcAft>
                <a:spcPts val="0"/>
              </a:spcAft>
              <a:buSzPts val="1800"/>
              <a:buAutoNum type="arabicPeriod"/>
            </a:pPr>
            <a:r>
              <a:rPr lang="fr-FR" dirty="0"/>
              <a:t>Comment la vaccination protège-t-elle le personnel pénitentiaire et les personnes placées sous main de justice ?</a:t>
            </a:r>
          </a:p>
          <a:p>
            <a:pPr marL="457200" marR="0" lvl="0" indent="-342900" algn="just" rtl="0">
              <a:lnSpc>
                <a:spcPct val="115000"/>
              </a:lnSpc>
              <a:spcBef>
                <a:spcPts val="0"/>
              </a:spcBef>
              <a:spcAft>
                <a:spcPts val="0"/>
              </a:spcAft>
              <a:buSzPts val="1800"/>
              <a:buAutoNum type="arabicPeriod"/>
            </a:pPr>
            <a:r>
              <a:rPr lang="fr-FR" dirty="0"/>
              <a:t>Principales maladies évitables par la vaccination en milieu carcéral, notamment :</a:t>
            </a:r>
          </a:p>
          <a:p>
            <a:pPr marL="914400" lvl="0" indent="-342900" algn="just" rtl="0">
              <a:spcBef>
                <a:spcPts val="0"/>
              </a:spcBef>
              <a:spcAft>
                <a:spcPts val="0"/>
              </a:spcAft>
              <a:buSzPts val="1800"/>
              <a:buChar char="●"/>
            </a:pPr>
            <a:r>
              <a:rPr lang="fr-FR" dirty="0"/>
              <a:t>Hépatite B </a:t>
            </a:r>
          </a:p>
          <a:p>
            <a:pPr marL="914400" lvl="0" indent="-342900" algn="just" rtl="0">
              <a:spcBef>
                <a:spcPts val="0"/>
              </a:spcBef>
              <a:spcAft>
                <a:spcPts val="0"/>
              </a:spcAft>
              <a:buSzPts val="1800"/>
              <a:buChar char="●"/>
            </a:pPr>
            <a:r>
              <a:rPr lang="fr-FR" dirty="0"/>
              <a:t>Grippe</a:t>
            </a:r>
          </a:p>
          <a:p>
            <a:pPr marL="914400" lvl="0" indent="-342900" algn="just" rtl="0">
              <a:spcBef>
                <a:spcPts val="0"/>
              </a:spcBef>
              <a:spcAft>
                <a:spcPts val="0"/>
              </a:spcAft>
              <a:buSzPts val="1800"/>
              <a:buChar char="●"/>
            </a:pPr>
            <a:r>
              <a:rPr lang="fr-FR" dirty="0"/>
              <a:t>HPV</a:t>
            </a:r>
          </a:p>
          <a:p>
            <a:pPr marL="914400" lvl="0" indent="-342900" algn="just" rtl="0">
              <a:spcBef>
                <a:spcPts val="0"/>
              </a:spcBef>
              <a:spcAft>
                <a:spcPts val="0"/>
              </a:spcAft>
              <a:buSzPts val="1800"/>
              <a:buChar char="●"/>
            </a:pPr>
            <a:r>
              <a:rPr lang="fr-FR" dirty="0"/>
              <a:t>COVID-19</a:t>
            </a:r>
          </a:p>
          <a:p>
            <a:pPr marL="457200" lvl="0" indent="0" algn="just" rtl="0">
              <a:spcBef>
                <a:spcPts val="1200"/>
              </a:spcBef>
              <a:spcAft>
                <a:spcPts val="0"/>
              </a:spcAft>
              <a:buNone/>
            </a:pPr>
            <a:r>
              <a:rPr lang="fr-FR" sz="1475" i="1" dirty="0"/>
              <a:t>Vous aurez également la possibilité d’élargir vos connaissances sur d'autres maladies évitables par la vaccination, notamment la rougeole, les oreillons, la rubéole, le tétanos, la diphtérie, la poliomyélite et la coqueluche. </a:t>
            </a:r>
          </a:p>
          <a:p>
            <a:pPr marL="114300" lvl="0" indent="0" algn="just" rtl="0">
              <a:spcBef>
                <a:spcPts val="1200"/>
              </a:spcBef>
              <a:spcAft>
                <a:spcPts val="0"/>
              </a:spcAft>
              <a:buSzPts val="1800"/>
              <a:buNone/>
            </a:pPr>
            <a:r>
              <a:rPr lang="fr-FR" dirty="0"/>
              <a:t>4. Calendriers vaccinaux nationaux </a:t>
            </a:r>
          </a:p>
        </p:txBody>
      </p:sp>
      <p:sp>
        <p:nvSpPr>
          <p:cNvPr id="198" name="Google Shape;198;p3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 minute</a:t>
            </a:r>
            <a:endParaRPr b="1" dirty="0">
              <a:solidFill>
                <a:srgbClr val="8E7CC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202"/>
        <p:cNvGrpSpPr/>
        <p:nvPr/>
      </p:nvGrpSpPr>
      <p:grpSpPr>
        <a:xfrm>
          <a:off x="0" y="0"/>
          <a:ext cx="0" cy="0"/>
          <a:chOff x="0" y="0"/>
          <a:chExt cx="0" cy="0"/>
        </a:xfrm>
      </p:grpSpPr>
      <p:sp>
        <p:nvSpPr>
          <p:cNvPr id="203" name="Google Shape;203;p3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 minute</a:t>
            </a:r>
            <a:endParaRPr b="1" dirty="0">
              <a:solidFill>
                <a:srgbClr val="8E7CC3"/>
              </a:solidFill>
            </a:endParaRPr>
          </a:p>
        </p:txBody>
      </p:sp>
      <p:sp>
        <p:nvSpPr>
          <p:cNvPr id="204" name="Google Shape;20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1. </a:t>
            </a:r>
            <a:r>
              <a:rPr lang="fr-FR" b="1" dirty="0"/>
              <a:t>Pourquoi les maladies infectieuses sont-elles plus fréquentes en prison </a:t>
            </a:r>
            <a:r>
              <a:rPr lang="en" b="1" dirty="0"/>
              <a:t>?</a:t>
            </a:r>
            <a:endParaRPr b="1" dirty="0"/>
          </a:p>
        </p:txBody>
      </p:sp>
      <p:sp>
        <p:nvSpPr>
          <p:cNvPr id="205" name="Google Shape;205;p33"/>
          <p:cNvSpPr txBox="1"/>
          <p:nvPr/>
        </p:nvSpPr>
        <p:spPr>
          <a:xfrm>
            <a:off x="439800" y="1388850"/>
            <a:ext cx="8349000" cy="1359573"/>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fr-FR" sz="1300" b="1" dirty="0">
                <a:solidFill>
                  <a:schemeClr val="dk2"/>
                </a:solidFill>
              </a:rPr>
              <a:t>Les personnes placées sous main de justice sont plus vulnérables aux maladies infectieuses par rapport aux personnes vivant à l'extérieur. </a:t>
            </a:r>
            <a:r>
              <a:rPr lang="fr-FR" sz="1300" dirty="0">
                <a:solidFill>
                  <a:schemeClr val="dk2"/>
                </a:solidFill>
              </a:rPr>
              <a:t>Dans cet article, nous expliquerons pourquoi il en est ainsi.</a:t>
            </a:r>
            <a:r>
              <a:rPr lang="fr-FR" sz="1300" b="1" dirty="0">
                <a:solidFill>
                  <a:schemeClr val="dk2"/>
                </a:solidFill>
              </a:rPr>
              <a:t> </a:t>
            </a:r>
            <a:r>
              <a:rPr lang="fr-FR" sz="1300" dirty="0">
                <a:solidFill>
                  <a:schemeClr val="dk2"/>
                </a:solidFill>
              </a:rPr>
              <a:t>Cela </a:t>
            </a:r>
            <a:r>
              <a:rPr lang="fr-FR" sz="1300" b="1" dirty="0">
                <a:solidFill>
                  <a:schemeClr val="dk2"/>
                </a:solidFill>
              </a:rPr>
              <a:t>concerne aussi le personnel </a:t>
            </a:r>
            <a:r>
              <a:rPr lang="fr-FR" sz="1300" dirty="0">
                <a:solidFill>
                  <a:schemeClr val="dk2"/>
                </a:solidFill>
              </a:rPr>
              <a:t>qui travaille en contact étroit avec les personnes placées sous main de justice.</a:t>
            </a:r>
          </a:p>
          <a:p>
            <a:pPr marL="0" lvl="0" indent="0" algn="l" rtl="0">
              <a:lnSpc>
                <a:spcPct val="115000"/>
              </a:lnSpc>
              <a:spcBef>
                <a:spcPts val="1200"/>
              </a:spcBef>
              <a:spcAft>
                <a:spcPts val="1200"/>
              </a:spcAft>
              <a:buNone/>
            </a:pPr>
            <a:endParaRPr sz="1000" dirty="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209"/>
        <p:cNvGrpSpPr/>
        <p:nvPr/>
      </p:nvGrpSpPr>
      <p:grpSpPr>
        <a:xfrm>
          <a:off x="0" y="0"/>
          <a:ext cx="0" cy="0"/>
          <a:chOff x="0" y="0"/>
          <a:chExt cx="0" cy="0"/>
        </a:xfrm>
      </p:grpSpPr>
      <p:sp>
        <p:nvSpPr>
          <p:cNvPr id="210" name="Google Shape;210;p3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211" name="Google Shape;21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1. </a:t>
            </a:r>
            <a:r>
              <a:rPr lang="fr-FR" b="1" dirty="0"/>
              <a:t>Pourquoi les maladies infectieuses sont-elles plus fréquentes en prison </a:t>
            </a:r>
            <a:r>
              <a:rPr lang="en" b="1" dirty="0"/>
              <a:t>? (Avant la prison)</a:t>
            </a:r>
            <a:endParaRPr b="1" dirty="0"/>
          </a:p>
        </p:txBody>
      </p:sp>
      <p:sp>
        <p:nvSpPr>
          <p:cNvPr id="212" name="Google Shape;212;p34"/>
          <p:cNvSpPr txBox="1"/>
          <p:nvPr/>
        </p:nvSpPr>
        <p:spPr>
          <a:xfrm>
            <a:off x="397500" y="1420911"/>
            <a:ext cx="8349000" cy="118798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sz="1200" dirty="0">
                <a:solidFill>
                  <a:schemeClr val="dk2"/>
                </a:solidFill>
              </a:rPr>
              <a:t>Il y a plusieurs </a:t>
            </a:r>
            <a:r>
              <a:rPr lang="fr-FR" sz="1200" b="1" dirty="0">
                <a:solidFill>
                  <a:schemeClr val="dk2"/>
                </a:solidFill>
              </a:rPr>
              <a:t>facteurs</a:t>
            </a:r>
            <a:r>
              <a:rPr lang="fr-FR" sz="1200" dirty="0">
                <a:solidFill>
                  <a:schemeClr val="dk2"/>
                </a:solidFill>
              </a:rPr>
              <a:t> qui rendent les personnes placées sous main de justice plus vulnérables aux maladies infectieuses. Certains de ces facteurs sont liés à leur vie </a:t>
            </a:r>
            <a:r>
              <a:rPr lang="fr-FR" sz="1200" b="1" dirty="0">
                <a:solidFill>
                  <a:schemeClr val="dk2"/>
                </a:solidFill>
              </a:rPr>
              <a:t>avant l'entrée en prison</a:t>
            </a:r>
            <a:r>
              <a:rPr lang="fr-FR" sz="1200" dirty="0">
                <a:solidFill>
                  <a:schemeClr val="dk2"/>
                </a:solidFill>
              </a:rPr>
              <a:t>. En moyenne, les PPSMJ sont </a:t>
            </a:r>
            <a:r>
              <a:rPr lang="fr-FR" sz="1200" b="1" dirty="0">
                <a:solidFill>
                  <a:schemeClr val="dk2"/>
                </a:solidFill>
              </a:rPr>
              <a:t>plus susceptibles </a:t>
            </a:r>
            <a:r>
              <a:rPr lang="fr-FR" sz="1200" dirty="0">
                <a:solidFill>
                  <a:schemeClr val="dk2"/>
                </a:solidFill>
              </a:rPr>
              <a:t>d'avoir vécues </a:t>
            </a:r>
            <a:r>
              <a:rPr lang="fr-FR" sz="1200" b="1" dirty="0">
                <a:solidFill>
                  <a:schemeClr val="dk2"/>
                </a:solidFill>
              </a:rPr>
              <a:t>certains des événements </a:t>
            </a:r>
            <a:r>
              <a:rPr lang="fr-FR" sz="1200" dirty="0">
                <a:solidFill>
                  <a:schemeClr val="dk2"/>
                </a:solidFill>
              </a:rPr>
              <a:t>décrits ci-dessous par rapport aux personnes qui ne sont pas allées en prison. Cela </a:t>
            </a:r>
            <a:r>
              <a:rPr lang="fr-FR" sz="1200" b="1" dirty="0">
                <a:solidFill>
                  <a:schemeClr val="dk2"/>
                </a:solidFill>
              </a:rPr>
              <a:t>ne s'applique pas </a:t>
            </a:r>
            <a:r>
              <a:rPr lang="fr-FR" sz="1200" dirty="0">
                <a:solidFill>
                  <a:schemeClr val="dk2"/>
                </a:solidFill>
              </a:rPr>
              <a:t>à toutes les personnes placées sous main de justice.</a:t>
            </a:r>
          </a:p>
        </p:txBody>
      </p:sp>
      <p:sp>
        <p:nvSpPr>
          <p:cNvPr id="213" name="Google Shape;213;p34"/>
          <p:cNvSpPr/>
          <p:nvPr/>
        </p:nvSpPr>
        <p:spPr>
          <a:xfrm>
            <a:off x="3508675" y="2480100"/>
            <a:ext cx="2647800" cy="2663400"/>
          </a:xfrm>
          <a:prstGeom prst="ellipse">
            <a:avLst/>
          </a:prstGeom>
          <a:solidFill>
            <a:srgbClr val="BDB2EA"/>
          </a:solidFill>
          <a:ln>
            <a:noFill/>
          </a:ln>
        </p:spPr>
        <p:txBody>
          <a:bodyPr spcFirstLastPara="1" wrap="square" lIns="91425" tIns="91425" rIns="91425" bIns="91425" anchor="ctr" anchorCtr="0">
            <a:noAutofit/>
          </a:bodyPr>
          <a:lstStyle/>
          <a:p>
            <a:pPr marL="0" lvl="0" indent="0" algn="l" rtl="0">
              <a:lnSpc>
                <a:spcPct val="115000"/>
              </a:lnSpc>
              <a:spcBef>
                <a:spcPts val="1400"/>
              </a:spcBef>
              <a:spcAft>
                <a:spcPts val="1400"/>
              </a:spcAft>
              <a:buClr>
                <a:schemeClr val="dk1"/>
              </a:buClr>
              <a:buSzPts val="1100"/>
              <a:buFont typeface="Arial"/>
              <a:buNone/>
            </a:pPr>
            <a:endParaRPr dirty="0"/>
          </a:p>
        </p:txBody>
      </p:sp>
      <p:sp>
        <p:nvSpPr>
          <p:cNvPr id="214" name="Google Shape;214;p34"/>
          <p:cNvSpPr txBox="1"/>
          <p:nvPr/>
        </p:nvSpPr>
        <p:spPr>
          <a:xfrm>
            <a:off x="4197782" y="2554412"/>
            <a:ext cx="12696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t>Avant la prison</a:t>
            </a:r>
            <a:endParaRPr sz="1200" b="1" dirty="0"/>
          </a:p>
        </p:txBody>
      </p:sp>
      <p:sp>
        <p:nvSpPr>
          <p:cNvPr id="215" name="Google Shape;215;p34"/>
          <p:cNvSpPr txBox="1"/>
          <p:nvPr/>
        </p:nvSpPr>
        <p:spPr>
          <a:xfrm>
            <a:off x="3943923" y="2820263"/>
            <a:ext cx="1057157" cy="91534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Usage d'aiguilles partagées ou souillées</a:t>
            </a:r>
            <a:r>
              <a:rPr lang="en" sz="700" dirty="0">
                <a:solidFill>
                  <a:schemeClr val="dk1"/>
                </a:solidFill>
              </a:rPr>
              <a:t> </a:t>
            </a:r>
            <a:endParaRPr dirty="0"/>
          </a:p>
        </p:txBody>
      </p:sp>
      <p:pic>
        <p:nvPicPr>
          <p:cNvPr id="216" name="Google Shape;216;p34"/>
          <p:cNvPicPr preferRelativeResize="0"/>
          <p:nvPr/>
        </p:nvPicPr>
        <p:blipFill>
          <a:blip r:embed="rId3">
            <a:alphaModFix/>
          </a:blip>
          <a:stretch>
            <a:fillRect/>
          </a:stretch>
        </p:blipFill>
        <p:spPr>
          <a:xfrm>
            <a:off x="3836127" y="3056746"/>
            <a:ext cx="184008" cy="186185"/>
          </a:xfrm>
          <a:prstGeom prst="rect">
            <a:avLst/>
          </a:prstGeom>
          <a:noFill/>
          <a:ln>
            <a:noFill/>
          </a:ln>
        </p:spPr>
      </p:pic>
      <p:sp>
        <p:nvSpPr>
          <p:cNvPr id="217" name="Google Shape;217;p34"/>
          <p:cNvSpPr txBox="1"/>
          <p:nvPr/>
        </p:nvSpPr>
        <p:spPr>
          <a:xfrm>
            <a:off x="5126299" y="2748016"/>
            <a:ext cx="848100" cy="91534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1400"/>
              </a:spcAft>
              <a:buNone/>
            </a:pPr>
            <a:r>
              <a:rPr lang="fr-FR" sz="700" dirty="0">
                <a:solidFill>
                  <a:schemeClr val="dk1"/>
                </a:solidFill>
              </a:rPr>
              <a:t>Rapports sexuels non protégés</a:t>
            </a:r>
            <a:endParaRPr lang="fr-FR" dirty="0">
              <a:solidFill>
                <a:schemeClr val="dk1"/>
              </a:solidFill>
            </a:endParaRPr>
          </a:p>
        </p:txBody>
      </p:sp>
      <p:pic>
        <p:nvPicPr>
          <p:cNvPr id="218" name="Google Shape;218;p34"/>
          <p:cNvPicPr preferRelativeResize="0"/>
          <p:nvPr/>
        </p:nvPicPr>
        <p:blipFill>
          <a:blip r:embed="rId4">
            <a:alphaModFix/>
          </a:blip>
          <a:stretch>
            <a:fillRect/>
          </a:stretch>
        </p:blipFill>
        <p:spPr>
          <a:xfrm>
            <a:off x="4970271" y="3037735"/>
            <a:ext cx="184008" cy="186185"/>
          </a:xfrm>
          <a:prstGeom prst="rect">
            <a:avLst/>
          </a:prstGeom>
          <a:noFill/>
          <a:ln>
            <a:noFill/>
          </a:ln>
        </p:spPr>
      </p:pic>
      <p:sp>
        <p:nvSpPr>
          <p:cNvPr id="219" name="Google Shape;219;p34"/>
          <p:cNvSpPr txBox="1"/>
          <p:nvPr/>
        </p:nvSpPr>
        <p:spPr>
          <a:xfrm>
            <a:off x="3768391" y="3271650"/>
            <a:ext cx="10230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Accès limité aux services de santé</a:t>
            </a:r>
            <a:endParaRPr dirty="0"/>
          </a:p>
        </p:txBody>
      </p:sp>
      <p:pic>
        <p:nvPicPr>
          <p:cNvPr id="220" name="Google Shape;220;p34"/>
          <p:cNvPicPr preferRelativeResize="0"/>
          <p:nvPr/>
        </p:nvPicPr>
        <p:blipFill>
          <a:blip r:embed="rId5">
            <a:alphaModFix/>
          </a:blip>
          <a:stretch>
            <a:fillRect/>
          </a:stretch>
        </p:blipFill>
        <p:spPr>
          <a:xfrm>
            <a:off x="3683805" y="3500688"/>
            <a:ext cx="184008" cy="186185"/>
          </a:xfrm>
          <a:prstGeom prst="rect">
            <a:avLst/>
          </a:prstGeom>
          <a:noFill/>
          <a:ln>
            <a:noFill/>
          </a:ln>
        </p:spPr>
      </p:pic>
      <p:sp>
        <p:nvSpPr>
          <p:cNvPr id="221" name="Google Shape;221;p34"/>
          <p:cNvSpPr txBox="1"/>
          <p:nvPr/>
        </p:nvSpPr>
        <p:spPr>
          <a:xfrm>
            <a:off x="4927155" y="3330022"/>
            <a:ext cx="13047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Prévalence plus élevée du sans-abrisme</a:t>
            </a:r>
            <a:endParaRPr dirty="0"/>
          </a:p>
        </p:txBody>
      </p:sp>
      <p:pic>
        <p:nvPicPr>
          <p:cNvPr id="222" name="Google Shape;222;p34"/>
          <p:cNvPicPr preferRelativeResize="0"/>
          <p:nvPr/>
        </p:nvPicPr>
        <p:blipFill>
          <a:blip r:embed="rId6">
            <a:alphaModFix/>
          </a:blip>
          <a:stretch>
            <a:fillRect/>
          </a:stretch>
        </p:blipFill>
        <p:spPr>
          <a:xfrm>
            <a:off x="4867611" y="3405920"/>
            <a:ext cx="236927" cy="239730"/>
          </a:xfrm>
          <a:prstGeom prst="rect">
            <a:avLst/>
          </a:prstGeom>
          <a:noFill/>
          <a:ln>
            <a:noFill/>
          </a:ln>
        </p:spPr>
      </p:pic>
      <p:sp>
        <p:nvSpPr>
          <p:cNvPr id="223" name="Google Shape;223;p34"/>
          <p:cNvSpPr txBox="1"/>
          <p:nvPr/>
        </p:nvSpPr>
        <p:spPr>
          <a:xfrm>
            <a:off x="3961150" y="3674823"/>
            <a:ext cx="907200" cy="91534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1400"/>
              </a:spcAft>
              <a:buNone/>
            </a:pPr>
            <a:r>
              <a:rPr lang="fr-FR" sz="700" dirty="0">
                <a:solidFill>
                  <a:schemeClr val="dk1"/>
                </a:solidFill>
                <a:latin typeface="+mn-lt"/>
              </a:rPr>
              <a:t>Accès limité à l'éducation </a:t>
            </a:r>
            <a:r>
              <a:rPr lang="fr-FR" sz="700" dirty="0">
                <a:solidFill>
                  <a:schemeClr val="dk1"/>
                </a:solidFill>
                <a:latin typeface="+mn-lt"/>
                <a:cs typeface="Times New Roman" panose="02020603050405020304" pitchFamily="18" charset="0"/>
              </a:rPr>
              <a:t>à la santé</a:t>
            </a:r>
            <a:endParaRPr dirty="0">
              <a:latin typeface="+mn-lt"/>
            </a:endParaRPr>
          </a:p>
        </p:txBody>
      </p:sp>
      <p:pic>
        <p:nvPicPr>
          <p:cNvPr id="224" name="Google Shape;224;p34"/>
          <p:cNvPicPr preferRelativeResize="0"/>
          <p:nvPr/>
        </p:nvPicPr>
        <p:blipFill>
          <a:blip r:embed="rId7">
            <a:alphaModFix/>
          </a:blip>
          <a:stretch>
            <a:fillRect/>
          </a:stretch>
        </p:blipFill>
        <p:spPr>
          <a:xfrm>
            <a:off x="3750685" y="3996038"/>
            <a:ext cx="236927" cy="239730"/>
          </a:xfrm>
          <a:prstGeom prst="rect">
            <a:avLst/>
          </a:prstGeom>
          <a:noFill/>
          <a:ln>
            <a:noFill/>
          </a:ln>
        </p:spPr>
      </p:pic>
      <p:pic>
        <p:nvPicPr>
          <p:cNvPr id="225" name="Google Shape;225;p34"/>
          <p:cNvPicPr preferRelativeResize="0"/>
          <p:nvPr/>
        </p:nvPicPr>
        <p:blipFill>
          <a:blip r:embed="rId8">
            <a:alphaModFix/>
          </a:blip>
          <a:stretch>
            <a:fillRect/>
          </a:stretch>
        </p:blipFill>
        <p:spPr>
          <a:xfrm>
            <a:off x="4943811" y="3854859"/>
            <a:ext cx="236927" cy="239730"/>
          </a:xfrm>
          <a:prstGeom prst="rect">
            <a:avLst/>
          </a:prstGeom>
          <a:noFill/>
          <a:ln>
            <a:noFill/>
          </a:ln>
        </p:spPr>
      </p:pic>
      <p:sp>
        <p:nvSpPr>
          <p:cNvPr id="226" name="Google Shape;226;p34"/>
          <p:cNvSpPr txBox="1"/>
          <p:nvPr/>
        </p:nvSpPr>
        <p:spPr>
          <a:xfrm>
            <a:off x="5153501" y="3667453"/>
            <a:ext cx="771600" cy="91534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Utilisation de drogues contaminées</a:t>
            </a:r>
            <a:endParaRPr lang="fr-FR" dirty="0"/>
          </a:p>
        </p:txBody>
      </p:sp>
      <p:sp>
        <p:nvSpPr>
          <p:cNvPr id="227" name="Google Shape;227;p34"/>
          <p:cNvSpPr txBox="1"/>
          <p:nvPr/>
        </p:nvSpPr>
        <p:spPr>
          <a:xfrm>
            <a:off x="4053238" y="4312638"/>
            <a:ext cx="907200" cy="91534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Mauvaise hygiène personnelle (liée au sans-abrisme)</a:t>
            </a:r>
            <a:endParaRPr dirty="0"/>
          </a:p>
        </p:txBody>
      </p:sp>
      <p:pic>
        <p:nvPicPr>
          <p:cNvPr id="228" name="Google Shape;228;p34"/>
          <p:cNvPicPr preferRelativeResize="0"/>
          <p:nvPr/>
        </p:nvPicPr>
        <p:blipFill>
          <a:blip r:embed="rId9">
            <a:alphaModFix/>
          </a:blip>
          <a:stretch>
            <a:fillRect/>
          </a:stretch>
        </p:blipFill>
        <p:spPr>
          <a:xfrm>
            <a:off x="3892803" y="4500132"/>
            <a:ext cx="236927" cy="239730"/>
          </a:xfrm>
          <a:prstGeom prst="rect">
            <a:avLst/>
          </a:prstGeom>
          <a:noFill/>
          <a:ln>
            <a:noFill/>
          </a:ln>
        </p:spPr>
      </p:pic>
      <p:pic>
        <p:nvPicPr>
          <p:cNvPr id="229" name="Google Shape;229;p34"/>
          <p:cNvPicPr preferRelativeResize="0"/>
          <p:nvPr/>
        </p:nvPicPr>
        <p:blipFill>
          <a:blip r:embed="rId10">
            <a:alphaModFix/>
          </a:blip>
          <a:stretch>
            <a:fillRect/>
          </a:stretch>
        </p:blipFill>
        <p:spPr>
          <a:xfrm>
            <a:off x="4868350" y="4303800"/>
            <a:ext cx="292500" cy="292500"/>
          </a:xfrm>
          <a:prstGeom prst="rect">
            <a:avLst/>
          </a:prstGeom>
          <a:noFill/>
          <a:ln>
            <a:noFill/>
          </a:ln>
        </p:spPr>
      </p:pic>
      <p:sp>
        <p:nvSpPr>
          <p:cNvPr id="230" name="Google Shape;230;p34"/>
          <p:cNvSpPr txBox="1"/>
          <p:nvPr/>
        </p:nvSpPr>
        <p:spPr>
          <a:xfrm>
            <a:off x="5096750" y="4131283"/>
            <a:ext cx="9072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Maladies sous-jacentes</a:t>
            </a:r>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234"/>
        <p:cNvGrpSpPr/>
        <p:nvPr/>
      </p:nvGrpSpPr>
      <p:grpSpPr>
        <a:xfrm>
          <a:off x="0" y="0"/>
          <a:ext cx="0" cy="0"/>
          <a:chOff x="0" y="0"/>
          <a:chExt cx="0" cy="0"/>
        </a:xfrm>
      </p:grpSpPr>
      <p:sp>
        <p:nvSpPr>
          <p:cNvPr id="235" name="Google Shape;235;p3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236" name="Google Shape;23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lvl="0"/>
            <a:r>
              <a:rPr lang="en" b="1" dirty="0"/>
              <a:t>Article 1. </a:t>
            </a:r>
            <a:r>
              <a:rPr lang="fr-FR" b="1" dirty="0"/>
              <a:t>Pourquoi les maladies infectieuses sont-elles plus fréquentes en prison </a:t>
            </a:r>
            <a:r>
              <a:rPr lang="en" b="1" dirty="0"/>
              <a:t>? (Avant la prison)</a:t>
            </a:r>
            <a:endParaRPr b="1" dirty="0"/>
          </a:p>
        </p:txBody>
      </p:sp>
      <p:pic>
        <p:nvPicPr>
          <p:cNvPr id="237" name="Google Shape;237;p35"/>
          <p:cNvPicPr preferRelativeResize="0"/>
          <p:nvPr/>
        </p:nvPicPr>
        <p:blipFill>
          <a:blip r:embed="rId3">
            <a:alphaModFix/>
          </a:blip>
          <a:stretch>
            <a:fillRect/>
          </a:stretch>
        </p:blipFill>
        <p:spPr>
          <a:xfrm>
            <a:off x="911875" y="2571750"/>
            <a:ext cx="725149" cy="725149"/>
          </a:xfrm>
          <a:prstGeom prst="rect">
            <a:avLst/>
          </a:prstGeom>
          <a:noFill/>
          <a:ln>
            <a:noFill/>
          </a:ln>
        </p:spPr>
      </p:pic>
      <p:sp>
        <p:nvSpPr>
          <p:cNvPr id="238" name="Google Shape;238;p35"/>
          <p:cNvSpPr txBox="1"/>
          <p:nvPr/>
        </p:nvSpPr>
        <p:spPr>
          <a:xfrm>
            <a:off x="174350" y="3385675"/>
            <a:ext cx="2200200" cy="19312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Le sans-abrisme : </a:t>
            </a:r>
            <a:r>
              <a:rPr lang="fr-FR" sz="1000" dirty="0">
                <a:solidFill>
                  <a:schemeClr val="dk2"/>
                </a:solidFill>
              </a:rPr>
              <a:t>Les personnes sans </a:t>
            </a:r>
            <a:r>
              <a:rPr lang="fr-FR" sz="1000" dirty="0">
                <a:solidFill>
                  <a:schemeClr val="dk2"/>
                </a:solidFill>
                <a:latin typeface="+mn-lt"/>
              </a:rPr>
              <a:t>domicile fixe ont plus tendance </a:t>
            </a:r>
            <a:r>
              <a:rPr lang="fr-FR" sz="1000" dirty="0">
                <a:solidFill>
                  <a:schemeClr val="dk2"/>
                </a:solidFill>
                <a:latin typeface="+mn-lt"/>
                <a:cs typeface="Times New Roman" panose="02020603050405020304" pitchFamily="18" charset="0"/>
              </a:rPr>
              <a:t>à </a:t>
            </a:r>
            <a:r>
              <a:rPr lang="fr-FR" sz="1000" dirty="0">
                <a:solidFill>
                  <a:schemeClr val="dk2"/>
                </a:solidFill>
                <a:latin typeface="+mn-lt"/>
              </a:rPr>
              <a:t>manquer des rendez-vous </a:t>
            </a:r>
            <a:r>
              <a:rPr lang="fr-FR" sz="1000" dirty="0">
                <a:solidFill>
                  <a:schemeClr val="dk2"/>
                </a:solidFill>
              </a:rPr>
              <a:t>médicaux importants tels que les vaccinations. L’absence de domicile fixe est aussi associée au manque d'hygiène et de santé, ce qui augmente le risque de maladies infectieuses.</a:t>
            </a:r>
          </a:p>
        </p:txBody>
      </p:sp>
      <p:pic>
        <p:nvPicPr>
          <p:cNvPr id="239" name="Google Shape;239;p35"/>
          <p:cNvPicPr preferRelativeResize="0"/>
          <p:nvPr/>
        </p:nvPicPr>
        <p:blipFill>
          <a:blip r:embed="rId4">
            <a:alphaModFix/>
          </a:blip>
          <a:stretch>
            <a:fillRect/>
          </a:stretch>
        </p:blipFill>
        <p:spPr>
          <a:xfrm>
            <a:off x="3281175" y="2657350"/>
            <a:ext cx="572700" cy="572700"/>
          </a:xfrm>
          <a:prstGeom prst="rect">
            <a:avLst/>
          </a:prstGeom>
          <a:noFill/>
          <a:ln>
            <a:noFill/>
          </a:ln>
        </p:spPr>
      </p:pic>
      <p:sp>
        <p:nvSpPr>
          <p:cNvPr id="240" name="Google Shape;240;p35"/>
          <p:cNvSpPr txBox="1"/>
          <p:nvPr/>
        </p:nvSpPr>
        <p:spPr>
          <a:xfrm>
            <a:off x="2535045" y="3385675"/>
            <a:ext cx="2311330" cy="175429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Rapports sexuels non protégés : </a:t>
            </a:r>
            <a:r>
              <a:rPr lang="fr-FR" sz="1000" dirty="0">
                <a:solidFill>
                  <a:schemeClr val="dk2"/>
                </a:solidFill>
              </a:rPr>
              <a:t>Les PPSMJ sont plus susceptibles d'avoir été en contact avec des maladies telles que le HPV ou le VIH lors de rapports sexuels non protégés ou en raison de la multiplicité des partenaires sexuels, par exemple dans le cadre du travail du sexe.</a:t>
            </a:r>
          </a:p>
        </p:txBody>
      </p:sp>
      <p:sp>
        <p:nvSpPr>
          <p:cNvPr id="241" name="Google Shape;241;p35"/>
          <p:cNvSpPr txBox="1"/>
          <p:nvPr/>
        </p:nvSpPr>
        <p:spPr>
          <a:xfrm>
            <a:off x="4846374" y="3423725"/>
            <a:ext cx="1923078" cy="175429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Utilisation de seringues partagées ou souillées : </a:t>
            </a:r>
            <a:r>
              <a:rPr lang="fr-FR" sz="1000" dirty="0">
                <a:solidFill>
                  <a:schemeClr val="dk2"/>
                </a:solidFill>
              </a:rPr>
              <a:t>Les PPSMJ sont plus susceptibles d'avoir été en contact avec l'hépatite B ou C, ou d'autres maladies, lors de l'utilisation d'aiguilles pour injecter de drogues ou pour les tatouages.</a:t>
            </a:r>
          </a:p>
        </p:txBody>
      </p:sp>
      <p:pic>
        <p:nvPicPr>
          <p:cNvPr id="242" name="Google Shape;242;p35"/>
          <p:cNvPicPr preferRelativeResize="0"/>
          <p:nvPr/>
        </p:nvPicPr>
        <p:blipFill>
          <a:blip r:embed="rId5">
            <a:alphaModFix/>
          </a:blip>
          <a:stretch>
            <a:fillRect/>
          </a:stretch>
        </p:blipFill>
        <p:spPr>
          <a:xfrm>
            <a:off x="5386500" y="2609788"/>
            <a:ext cx="725149" cy="725149"/>
          </a:xfrm>
          <a:prstGeom prst="rect">
            <a:avLst/>
          </a:prstGeom>
          <a:noFill/>
          <a:ln>
            <a:noFill/>
          </a:ln>
        </p:spPr>
      </p:pic>
      <p:sp>
        <p:nvSpPr>
          <p:cNvPr id="243" name="Google Shape;243;p35"/>
          <p:cNvSpPr txBox="1"/>
          <p:nvPr/>
        </p:nvSpPr>
        <p:spPr>
          <a:xfrm>
            <a:off x="6865750" y="3423725"/>
            <a:ext cx="1929750" cy="140035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Consommation de drogues contaminées : </a:t>
            </a:r>
            <a:r>
              <a:rPr lang="fr-FR" sz="1000" dirty="0">
                <a:solidFill>
                  <a:schemeClr val="dk2"/>
                </a:solidFill>
              </a:rPr>
              <a:t>La prise de drogues contaminées par de la terre, par exemple, peut entraîner une infection par la bactérie qui cause le tétanos. </a:t>
            </a:r>
          </a:p>
        </p:txBody>
      </p:sp>
      <p:pic>
        <p:nvPicPr>
          <p:cNvPr id="244" name="Google Shape;244;p35"/>
          <p:cNvPicPr preferRelativeResize="0"/>
          <p:nvPr/>
        </p:nvPicPr>
        <p:blipFill>
          <a:blip r:embed="rId6">
            <a:alphaModFix/>
          </a:blip>
          <a:stretch>
            <a:fillRect/>
          </a:stretch>
        </p:blipFill>
        <p:spPr>
          <a:xfrm>
            <a:off x="7405875" y="2556825"/>
            <a:ext cx="725149" cy="725149"/>
          </a:xfrm>
          <a:prstGeom prst="rect">
            <a:avLst/>
          </a:prstGeom>
          <a:noFill/>
          <a:ln>
            <a:noFill/>
          </a:ln>
        </p:spPr>
      </p:pic>
      <p:sp>
        <p:nvSpPr>
          <p:cNvPr id="245" name="Google Shape;245;p35"/>
          <p:cNvSpPr txBox="1"/>
          <p:nvPr/>
        </p:nvSpPr>
        <p:spPr>
          <a:xfrm>
            <a:off x="446500" y="1480817"/>
            <a:ext cx="8349000" cy="1081804"/>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dirty="0">
                <a:solidFill>
                  <a:schemeClr val="dk2"/>
                </a:solidFill>
              </a:rPr>
              <a:t>Ces comportements ou circonstances rendent les personnes placées sous main de justice plus vulnérables aux maladies infectieuses avant même d’avoir mis les pieds dans une prison. Voici quelques explications brèves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249"/>
        <p:cNvGrpSpPr/>
        <p:nvPr/>
      </p:nvGrpSpPr>
      <p:grpSpPr>
        <a:xfrm>
          <a:off x="0" y="0"/>
          <a:ext cx="0" cy="0"/>
          <a:chOff x="0" y="0"/>
          <a:chExt cx="0" cy="0"/>
        </a:xfrm>
      </p:grpSpPr>
      <p:sp>
        <p:nvSpPr>
          <p:cNvPr id="250" name="Google Shape;250;p3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251" name="Google Shape;251;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1. </a:t>
            </a:r>
            <a:r>
              <a:rPr lang="fr-FR" b="1" dirty="0"/>
              <a:t>Pourquoi les maladies infectieuses sont-elles plus fréquentes en prison </a:t>
            </a:r>
            <a:r>
              <a:rPr lang="en" b="1" dirty="0"/>
              <a:t>? (Avant la prison)</a:t>
            </a:r>
            <a:endParaRPr b="1" dirty="0"/>
          </a:p>
        </p:txBody>
      </p:sp>
      <p:sp>
        <p:nvSpPr>
          <p:cNvPr id="252" name="Google Shape;252;p36"/>
          <p:cNvSpPr txBox="1"/>
          <p:nvPr/>
        </p:nvSpPr>
        <p:spPr>
          <a:xfrm>
            <a:off x="483300" y="3915169"/>
            <a:ext cx="8349000" cy="1081804"/>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dirty="0">
                <a:solidFill>
                  <a:schemeClr val="dk2"/>
                </a:solidFill>
              </a:rPr>
              <a:t>Tous ces </a:t>
            </a:r>
            <a:r>
              <a:rPr lang="fr-FR" b="1" dirty="0">
                <a:solidFill>
                  <a:schemeClr val="dk2"/>
                </a:solidFill>
              </a:rPr>
              <a:t>facteurs</a:t>
            </a:r>
            <a:r>
              <a:rPr lang="fr-FR" dirty="0">
                <a:solidFill>
                  <a:schemeClr val="dk2"/>
                </a:solidFill>
              </a:rPr>
              <a:t> impliquent qu'avant même d'entrer en prison, cette population est</a:t>
            </a:r>
            <a:r>
              <a:rPr lang="fr-FR" b="1" dirty="0">
                <a:solidFill>
                  <a:schemeClr val="dk2"/>
                </a:solidFill>
              </a:rPr>
              <a:t> plus vulnérable, plus à risque de  souffrir</a:t>
            </a:r>
            <a:r>
              <a:rPr lang="fr-FR" b="1" dirty="0">
                <a:solidFill>
                  <a:srgbClr val="FF0000"/>
                </a:solidFill>
                <a:latin typeface="+mn-lt"/>
              </a:rPr>
              <a:t> </a:t>
            </a:r>
            <a:r>
              <a:rPr lang="fr-FR" b="1" dirty="0">
                <a:solidFill>
                  <a:schemeClr val="dk2"/>
                </a:solidFill>
                <a:latin typeface="+mn-lt"/>
              </a:rPr>
              <a:t>d'un certain nombre de maladies infectieuses et moins susceptible d'être vaccinée </a:t>
            </a:r>
            <a:r>
              <a:rPr lang="fr-FR" dirty="0">
                <a:solidFill>
                  <a:schemeClr val="dk2"/>
                </a:solidFill>
              </a:rPr>
              <a:t>que la population générale. </a:t>
            </a:r>
          </a:p>
        </p:txBody>
      </p:sp>
      <p:sp>
        <p:nvSpPr>
          <p:cNvPr id="253" name="Google Shape;253;p36"/>
          <p:cNvSpPr txBox="1"/>
          <p:nvPr/>
        </p:nvSpPr>
        <p:spPr>
          <a:xfrm>
            <a:off x="3049200" y="2241925"/>
            <a:ext cx="2200200" cy="157732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Accès aux soins de santé : </a:t>
            </a:r>
            <a:r>
              <a:rPr lang="fr-FR" sz="1000" dirty="0">
                <a:solidFill>
                  <a:schemeClr val="dk2"/>
                </a:solidFill>
              </a:rPr>
              <a:t>Les PPSMJ sont plus susceptibles d’avoir eu un accès réduit aux soins de santé. Cela peut les amener à manquer des rendez-vous médicaux, par exemple pour se faire vacciner. </a:t>
            </a:r>
          </a:p>
        </p:txBody>
      </p:sp>
      <p:sp>
        <p:nvSpPr>
          <p:cNvPr id="254" name="Google Shape;254;p36"/>
          <p:cNvSpPr txBox="1"/>
          <p:nvPr/>
        </p:nvSpPr>
        <p:spPr>
          <a:xfrm>
            <a:off x="5743649" y="2292250"/>
            <a:ext cx="2426477" cy="157732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Accès à l'éducation à la santé : </a:t>
            </a:r>
            <a:r>
              <a:rPr lang="fr-FR" sz="1000" dirty="0">
                <a:solidFill>
                  <a:schemeClr val="dk2"/>
                </a:solidFill>
              </a:rPr>
              <a:t>Les PPSMJ sont plus susceptibles de d’avoir eu un accès limité à l'éducation à la santé. Ce type d’éducation peut leur permettre de mieux connaître les avantages d'interventions sanitaires, par exemple la vaccination.</a:t>
            </a:r>
          </a:p>
        </p:txBody>
      </p:sp>
      <p:pic>
        <p:nvPicPr>
          <p:cNvPr id="255" name="Google Shape;255;p36"/>
          <p:cNvPicPr preferRelativeResize="0"/>
          <p:nvPr/>
        </p:nvPicPr>
        <p:blipFill>
          <a:blip r:embed="rId3">
            <a:alphaModFix/>
          </a:blip>
          <a:stretch>
            <a:fillRect/>
          </a:stretch>
        </p:blipFill>
        <p:spPr>
          <a:xfrm>
            <a:off x="3862950" y="1704943"/>
            <a:ext cx="572700" cy="572700"/>
          </a:xfrm>
          <a:prstGeom prst="rect">
            <a:avLst/>
          </a:prstGeom>
          <a:noFill/>
          <a:ln>
            <a:noFill/>
          </a:ln>
        </p:spPr>
      </p:pic>
      <p:pic>
        <p:nvPicPr>
          <p:cNvPr id="256" name="Google Shape;256;p36"/>
          <p:cNvPicPr preferRelativeResize="0"/>
          <p:nvPr/>
        </p:nvPicPr>
        <p:blipFill>
          <a:blip r:embed="rId4">
            <a:alphaModFix/>
          </a:blip>
          <a:stretch>
            <a:fillRect/>
          </a:stretch>
        </p:blipFill>
        <p:spPr>
          <a:xfrm>
            <a:off x="6505324" y="1504225"/>
            <a:ext cx="725149" cy="725149"/>
          </a:xfrm>
          <a:prstGeom prst="rect">
            <a:avLst/>
          </a:prstGeom>
          <a:noFill/>
          <a:ln>
            <a:noFill/>
          </a:ln>
        </p:spPr>
      </p:pic>
      <p:pic>
        <p:nvPicPr>
          <p:cNvPr id="257" name="Google Shape;257;p36"/>
          <p:cNvPicPr preferRelativeResize="0"/>
          <p:nvPr/>
        </p:nvPicPr>
        <p:blipFill>
          <a:blip r:embed="rId5">
            <a:alphaModFix/>
          </a:blip>
          <a:stretch>
            <a:fillRect/>
          </a:stretch>
        </p:blipFill>
        <p:spPr>
          <a:xfrm>
            <a:off x="1089900" y="1667773"/>
            <a:ext cx="572700" cy="572700"/>
          </a:xfrm>
          <a:prstGeom prst="rect">
            <a:avLst/>
          </a:prstGeom>
          <a:noFill/>
          <a:ln>
            <a:noFill/>
          </a:ln>
        </p:spPr>
      </p:pic>
      <p:sp>
        <p:nvSpPr>
          <p:cNvPr id="258" name="Google Shape;258;p36"/>
          <p:cNvSpPr txBox="1"/>
          <p:nvPr/>
        </p:nvSpPr>
        <p:spPr>
          <a:xfrm>
            <a:off x="276150" y="2292250"/>
            <a:ext cx="2278800" cy="140035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Maladies sous-jacents : </a:t>
            </a:r>
            <a:r>
              <a:rPr lang="fr-FR" sz="1000" dirty="0">
                <a:solidFill>
                  <a:schemeClr val="dk2"/>
                </a:solidFill>
              </a:rPr>
              <a:t>Les PPSMJ sont plus susceptibles d'avoir des problèmes de santé sous-jacents, par exemple des maladies cardiaques, l'asthme, l'arthrite, un cancer ou le diabète.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262"/>
        <p:cNvGrpSpPr/>
        <p:nvPr/>
      </p:nvGrpSpPr>
      <p:grpSpPr>
        <a:xfrm>
          <a:off x="0" y="0"/>
          <a:ext cx="0" cy="0"/>
          <a:chOff x="0" y="0"/>
          <a:chExt cx="0" cy="0"/>
        </a:xfrm>
      </p:grpSpPr>
      <p:sp>
        <p:nvSpPr>
          <p:cNvPr id="263" name="Google Shape;263;p3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264" name="Google Shape;264;p37"/>
          <p:cNvSpPr txBox="1">
            <a:spLocks noGrp="1"/>
          </p:cNvSpPr>
          <p:nvPr>
            <p:ph type="title"/>
          </p:nvPr>
        </p:nvSpPr>
        <p:spPr>
          <a:xfrm>
            <a:off x="311700" y="29634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1. </a:t>
            </a:r>
            <a:r>
              <a:rPr lang="fr-FR" b="1" dirty="0"/>
              <a:t>Pourquoi les maladies infectieuses sont-elles plus fréquentes dans les prisons</a:t>
            </a:r>
            <a:r>
              <a:rPr lang="en" b="1" dirty="0"/>
              <a:t>? (En prison)</a:t>
            </a:r>
            <a:endParaRPr b="1" dirty="0"/>
          </a:p>
        </p:txBody>
      </p:sp>
      <p:sp>
        <p:nvSpPr>
          <p:cNvPr id="265" name="Google Shape;265;p37"/>
          <p:cNvSpPr txBox="1"/>
          <p:nvPr/>
        </p:nvSpPr>
        <p:spPr>
          <a:xfrm>
            <a:off x="379141" y="1263216"/>
            <a:ext cx="8453159" cy="1329564"/>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dirty="0">
                <a:solidFill>
                  <a:schemeClr val="dk2"/>
                </a:solidFill>
              </a:rPr>
              <a:t>Une fois que les personnes arrivent en prison, il existe un certain nombre de facteurs </a:t>
            </a:r>
            <a:r>
              <a:rPr lang="fr-FR" b="1" dirty="0">
                <a:solidFill>
                  <a:schemeClr val="dk2"/>
                </a:solidFill>
              </a:rPr>
              <a:t>liés aux prisons elles-mêmes </a:t>
            </a:r>
            <a:r>
              <a:rPr lang="fr-FR" dirty="0">
                <a:solidFill>
                  <a:schemeClr val="dk2"/>
                </a:solidFill>
              </a:rPr>
              <a:t>et aux </a:t>
            </a:r>
            <a:r>
              <a:rPr lang="fr-FR" b="1" dirty="0">
                <a:solidFill>
                  <a:schemeClr val="dk2"/>
                </a:solidFill>
              </a:rPr>
              <a:t>comportements fréquemment observés chez les personnes placées sous main de justice</a:t>
            </a:r>
            <a:r>
              <a:rPr lang="fr-FR" dirty="0">
                <a:solidFill>
                  <a:schemeClr val="dk2"/>
                </a:solidFill>
              </a:rPr>
              <a:t>, qui rendent ces dernières plus vulnérables aux maladies infectieuses. Ces facteurs </a:t>
            </a:r>
            <a:r>
              <a:rPr lang="fr-FR" b="1" dirty="0">
                <a:solidFill>
                  <a:schemeClr val="dk2"/>
                </a:solidFill>
              </a:rPr>
              <a:t>ne s'appliquent pas à toutes les </a:t>
            </a:r>
            <a:r>
              <a:rPr lang="fr-FR" dirty="0">
                <a:solidFill>
                  <a:schemeClr val="dk2"/>
                </a:solidFill>
              </a:rPr>
              <a:t>personnes placées sous main de justice. </a:t>
            </a:r>
          </a:p>
        </p:txBody>
      </p:sp>
      <p:sp>
        <p:nvSpPr>
          <p:cNvPr id="266" name="Google Shape;266;p37"/>
          <p:cNvSpPr/>
          <p:nvPr/>
        </p:nvSpPr>
        <p:spPr>
          <a:xfrm>
            <a:off x="3233100" y="2302081"/>
            <a:ext cx="2849400" cy="2832900"/>
          </a:xfrm>
          <a:prstGeom prst="ellipse">
            <a:avLst/>
          </a:prstGeom>
          <a:solidFill>
            <a:srgbClr val="E795BB">
              <a:alpha val="80390"/>
            </a:srgbClr>
          </a:solidFill>
          <a:ln>
            <a:noFill/>
          </a:ln>
        </p:spPr>
        <p:txBody>
          <a:bodyPr spcFirstLastPara="1" wrap="square" lIns="91425" tIns="91425" rIns="91425" bIns="91425" anchor="ctr" anchorCtr="0">
            <a:noAutofit/>
          </a:bodyPr>
          <a:lstStyle/>
          <a:p>
            <a:pPr marL="0" lvl="0" indent="0" algn="l" rtl="0">
              <a:lnSpc>
                <a:spcPct val="115000"/>
              </a:lnSpc>
              <a:spcBef>
                <a:spcPts val="1400"/>
              </a:spcBef>
              <a:spcAft>
                <a:spcPts val="1400"/>
              </a:spcAft>
              <a:buNone/>
            </a:pPr>
            <a:endParaRPr dirty="0"/>
          </a:p>
        </p:txBody>
      </p:sp>
      <p:sp>
        <p:nvSpPr>
          <p:cNvPr id="267" name="Google Shape;267;p37"/>
          <p:cNvSpPr txBox="1"/>
          <p:nvPr/>
        </p:nvSpPr>
        <p:spPr>
          <a:xfrm>
            <a:off x="3974700" y="2314213"/>
            <a:ext cx="1366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t>En prison</a:t>
            </a:r>
            <a:endParaRPr sz="1200" b="1" dirty="0"/>
          </a:p>
        </p:txBody>
      </p:sp>
      <p:sp>
        <p:nvSpPr>
          <p:cNvPr id="268" name="Google Shape;268;p37"/>
          <p:cNvSpPr txBox="1"/>
          <p:nvPr/>
        </p:nvSpPr>
        <p:spPr>
          <a:xfrm>
            <a:off x="3865525" y="2471664"/>
            <a:ext cx="912600" cy="91534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Usage d'aiguilles partagées ou souillées</a:t>
            </a:r>
            <a:endParaRPr dirty="0"/>
          </a:p>
        </p:txBody>
      </p:sp>
      <p:pic>
        <p:nvPicPr>
          <p:cNvPr id="269" name="Google Shape;269;p37"/>
          <p:cNvPicPr preferRelativeResize="0"/>
          <p:nvPr/>
        </p:nvPicPr>
        <p:blipFill>
          <a:blip r:embed="rId3">
            <a:alphaModFix/>
          </a:blip>
          <a:stretch>
            <a:fillRect/>
          </a:stretch>
        </p:blipFill>
        <p:spPr>
          <a:xfrm>
            <a:off x="3667500" y="2848490"/>
            <a:ext cx="198025" cy="198025"/>
          </a:xfrm>
          <a:prstGeom prst="rect">
            <a:avLst/>
          </a:prstGeom>
          <a:noFill/>
          <a:ln>
            <a:noFill/>
          </a:ln>
        </p:spPr>
      </p:pic>
      <p:sp>
        <p:nvSpPr>
          <p:cNvPr id="270" name="Google Shape;270;p37"/>
          <p:cNvSpPr txBox="1"/>
          <p:nvPr/>
        </p:nvSpPr>
        <p:spPr>
          <a:xfrm>
            <a:off x="5102475" y="2874429"/>
            <a:ext cx="830400" cy="1575273"/>
          </a:xfrm>
          <a:prstGeom prst="rect">
            <a:avLst/>
          </a:prstGeom>
          <a:noFill/>
          <a:ln>
            <a:noFill/>
          </a:ln>
        </p:spPr>
        <p:txBody>
          <a:bodyPr spcFirstLastPara="1" wrap="square" lIns="91425" tIns="91425" rIns="91425" bIns="91425" anchor="t" anchorCtr="0">
            <a:spAutoFit/>
          </a:bodyPr>
          <a:lstStyle/>
          <a:p>
            <a:pPr>
              <a:lnSpc>
                <a:spcPct val="115000"/>
              </a:lnSpc>
              <a:spcBef>
                <a:spcPts val="1400"/>
              </a:spcBef>
              <a:spcAft>
                <a:spcPts val="1400"/>
              </a:spcAft>
            </a:pPr>
            <a:r>
              <a:rPr lang="en-US" sz="700" dirty="0">
                <a:solidFill>
                  <a:schemeClr val="dk1"/>
                </a:solidFill>
              </a:rPr>
              <a:t>Rapports </a:t>
            </a:r>
            <a:r>
              <a:rPr lang="fr-FR" sz="700" dirty="0">
                <a:solidFill>
                  <a:schemeClr val="dk1"/>
                </a:solidFill>
              </a:rPr>
              <a:t>sexuels</a:t>
            </a:r>
            <a:r>
              <a:rPr lang="en-US" sz="700" dirty="0">
                <a:solidFill>
                  <a:schemeClr val="dk1"/>
                </a:solidFill>
              </a:rPr>
              <a:t> non protégés</a:t>
            </a:r>
          </a:p>
          <a:p>
            <a:pPr marL="0" lvl="0" indent="0" algn="l" rtl="0">
              <a:lnSpc>
                <a:spcPct val="115000"/>
              </a:lnSpc>
              <a:spcBef>
                <a:spcPts val="1400"/>
              </a:spcBef>
              <a:spcAft>
                <a:spcPts val="1400"/>
              </a:spcAft>
              <a:buNone/>
            </a:pPr>
            <a:endParaRPr dirty="0">
              <a:solidFill>
                <a:schemeClr val="dk1"/>
              </a:solidFill>
            </a:endParaRPr>
          </a:p>
        </p:txBody>
      </p:sp>
      <p:pic>
        <p:nvPicPr>
          <p:cNvPr id="271" name="Google Shape;271;p37"/>
          <p:cNvPicPr preferRelativeResize="0"/>
          <p:nvPr/>
        </p:nvPicPr>
        <p:blipFill>
          <a:blip r:embed="rId4">
            <a:alphaModFix/>
          </a:blip>
          <a:stretch>
            <a:fillRect/>
          </a:stretch>
        </p:blipFill>
        <p:spPr>
          <a:xfrm>
            <a:off x="4904450" y="3056265"/>
            <a:ext cx="198025" cy="198025"/>
          </a:xfrm>
          <a:prstGeom prst="rect">
            <a:avLst/>
          </a:prstGeom>
          <a:noFill/>
          <a:ln>
            <a:noFill/>
          </a:ln>
        </p:spPr>
      </p:pic>
      <p:sp>
        <p:nvSpPr>
          <p:cNvPr id="272" name="Google Shape;272;p37"/>
          <p:cNvSpPr txBox="1"/>
          <p:nvPr/>
        </p:nvSpPr>
        <p:spPr>
          <a:xfrm>
            <a:off x="3594605" y="3107399"/>
            <a:ext cx="11010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Accès limité aux services de santé</a:t>
            </a:r>
            <a:endParaRPr dirty="0"/>
          </a:p>
        </p:txBody>
      </p:sp>
      <p:pic>
        <p:nvPicPr>
          <p:cNvPr id="273" name="Google Shape;273;p37"/>
          <p:cNvPicPr preferRelativeResize="0"/>
          <p:nvPr/>
        </p:nvPicPr>
        <p:blipFill>
          <a:blip r:embed="rId5">
            <a:alphaModFix/>
          </a:blip>
          <a:stretch>
            <a:fillRect/>
          </a:stretch>
        </p:blipFill>
        <p:spPr>
          <a:xfrm>
            <a:off x="3503575" y="3320663"/>
            <a:ext cx="198025" cy="198025"/>
          </a:xfrm>
          <a:prstGeom prst="rect">
            <a:avLst/>
          </a:prstGeom>
          <a:noFill/>
          <a:ln>
            <a:noFill/>
          </a:ln>
        </p:spPr>
      </p:pic>
      <p:sp>
        <p:nvSpPr>
          <p:cNvPr id="274" name="Google Shape;274;p37"/>
          <p:cNvSpPr txBox="1"/>
          <p:nvPr/>
        </p:nvSpPr>
        <p:spPr>
          <a:xfrm>
            <a:off x="4815675" y="3386055"/>
            <a:ext cx="1404000" cy="66758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Turnover important</a:t>
            </a:r>
            <a:endParaRPr lang="fr-FR" dirty="0"/>
          </a:p>
        </p:txBody>
      </p:sp>
      <p:sp>
        <p:nvSpPr>
          <p:cNvPr id="275" name="Google Shape;275;p37"/>
          <p:cNvSpPr txBox="1"/>
          <p:nvPr/>
        </p:nvSpPr>
        <p:spPr>
          <a:xfrm>
            <a:off x="3913560" y="3527052"/>
            <a:ext cx="912600" cy="1557576"/>
          </a:xfrm>
          <a:prstGeom prst="rect">
            <a:avLst/>
          </a:prstGeom>
          <a:noFill/>
          <a:ln>
            <a:noFill/>
          </a:ln>
        </p:spPr>
        <p:txBody>
          <a:bodyPr spcFirstLastPara="1" wrap="square" lIns="91425" tIns="91425" rIns="91425" bIns="91425" anchor="t" anchorCtr="0">
            <a:spAutoFit/>
          </a:bodyPr>
          <a:lstStyle/>
          <a:p>
            <a:pPr>
              <a:lnSpc>
                <a:spcPct val="115000"/>
              </a:lnSpc>
              <a:spcBef>
                <a:spcPts val="1400"/>
              </a:spcBef>
              <a:spcAft>
                <a:spcPts val="1400"/>
              </a:spcAft>
            </a:pPr>
            <a:r>
              <a:rPr lang="fr-FR" sz="700" dirty="0">
                <a:solidFill>
                  <a:schemeClr val="dk1"/>
                </a:solidFill>
                <a:latin typeface="+mn-lt"/>
              </a:rPr>
              <a:t>Accès limité à l'éducation </a:t>
            </a:r>
            <a:r>
              <a:rPr lang="fr-FR" sz="700" dirty="0">
                <a:solidFill>
                  <a:schemeClr val="dk1"/>
                </a:solidFill>
                <a:latin typeface="+mn-lt"/>
                <a:cs typeface="Times New Roman" panose="02020603050405020304" pitchFamily="18" charset="0"/>
              </a:rPr>
              <a:t>à la santé</a:t>
            </a:r>
            <a:endParaRPr lang="fr-FR" sz="700" dirty="0">
              <a:latin typeface="+mn-lt"/>
            </a:endParaRPr>
          </a:p>
          <a:p>
            <a:pPr marL="0" lvl="0" indent="0" algn="l" rtl="0">
              <a:lnSpc>
                <a:spcPct val="115000"/>
              </a:lnSpc>
              <a:spcBef>
                <a:spcPts val="1400"/>
              </a:spcBef>
              <a:spcAft>
                <a:spcPts val="1400"/>
              </a:spcAft>
              <a:buNone/>
            </a:pPr>
            <a:endParaRPr lang="fr-FR" dirty="0"/>
          </a:p>
        </p:txBody>
      </p:sp>
      <p:pic>
        <p:nvPicPr>
          <p:cNvPr id="276" name="Google Shape;276;p37"/>
          <p:cNvPicPr preferRelativeResize="0"/>
          <p:nvPr/>
        </p:nvPicPr>
        <p:blipFill>
          <a:blip r:embed="rId6">
            <a:alphaModFix/>
          </a:blip>
          <a:stretch>
            <a:fillRect/>
          </a:stretch>
        </p:blipFill>
        <p:spPr>
          <a:xfrm>
            <a:off x="3575550" y="3771313"/>
            <a:ext cx="254975" cy="254975"/>
          </a:xfrm>
          <a:prstGeom prst="rect">
            <a:avLst/>
          </a:prstGeom>
          <a:noFill/>
          <a:ln>
            <a:noFill/>
          </a:ln>
        </p:spPr>
      </p:pic>
      <p:pic>
        <p:nvPicPr>
          <p:cNvPr id="277" name="Google Shape;277;p37"/>
          <p:cNvPicPr preferRelativeResize="0"/>
          <p:nvPr/>
        </p:nvPicPr>
        <p:blipFill>
          <a:blip r:embed="rId7">
            <a:alphaModFix/>
          </a:blip>
          <a:stretch>
            <a:fillRect/>
          </a:stretch>
        </p:blipFill>
        <p:spPr>
          <a:xfrm>
            <a:off x="4781850" y="4250450"/>
            <a:ext cx="254975" cy="254975"/>
          </a:xfrm>
          <a:prstGeom prst="rect">
            <a:avLst/>
          </a:prstGeom>
          <a:noFill/>
          <a:ln>
            <a:noFill/>
          </a:ln>
        </p:spPr>
      </p:pic>
      <p:sp>
        <p:nvSpPr>
          <p:cNvPr id="278" name="Google Shape;278;p37"/>
          <p:cNvSpPr txBox="1"/>
          <p:nvPr/>
        </p:nvSpPr>
        <p:spPr>
          <a:xfrm>
            <a:off x="4965900" y="4087939"/>
            <a:ext cx="821160" cy="91534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en-US" sz="700" dirty="0">
                <a:solidFill>
                  <a:schemeClr val="dk1"/>
                </a:solidFill>
              </a:rPr>
              <a:t>Consommation de </a:t>
            </a:r>
            <a:r>
              <a:rPr lang="fr-FR" sz="700" dirty="0">
                <a:solidFill>
                  <a:schemeClr val="dk1"/>
                </a:solidFill>
              </a:rPr>
              <a:t>drogues</a:t>
            </a:r>
            <a:r>
              <a:rPr lang="en-US" sz="700" dirty="0">
                <a:solidFill>
                  <a:schemeClr val="dk1"/>
                </a:solidFill>
              </a:rPr>
              <a:t> </a:t>
            </a:r>
            <a:r>
              <a:rPr lang="fr-FR" sz="700" dirty="0">
                <a:solidFill>
                  <a:schemeClr val="dk1"/>
                </a:solidFill>
              </a:rPr>
              <a:t>contaminées</a:t>
            </a:r>
            <a:endParaRPr lang="fr-FR" dirty="0"/>
          </a:p>
        </p:txBody>
      </p:sp>
      <p:sp>
        <p:nvSpPr>
          <p:cNvPr id="279" name="Google Shape;279;p37"/>
          <p:cNvSpPr txBox="1"/>
          <p:nvPr/>
        </p:nvSpPr>
        <p:spPr>
          <a:xfrm>
            <a:off x="3707850" y="4050781"/>
            <a:ext cx="11010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Partage de cellules, douches et toilettes</a:t>
            </a:r>
            <a:endParaRPr dirty="0"/>
          </a:p>
        </p:txBody>
      </p:sp>
      <p:pic>
        <p:nvPicPr>
          <p:cNvPr id="280" name="Google Shape;280;p37"/>
          <p:cNvPicPr preferRelativeResize="0"/>
          <p:nvPr/>
        </p:nvPicPr>
        <p:blipFill>
          <a:blip r:embed="rId8">
            <a:alphaModFix/>
          </a:blip>
          <a:stretch>
            <a:fillRect/>
          </a:stretch>
        </p:blipFill>
        <p:spPr>
          <a:xfrm>
            <a:off x="3639025" y="4250438"/>
            <a:ext cx="254975" cy="254975"/>
          </a:xfrm>
          <a:prstGeom prst="rect">
            <a:avLst/>
          </a:prstGeom>
          <a:noFill/>
          <a:ln>
            <a:noFill/>
          </a:ln>
        </p:spPr>
      </p:pic>
      <p:pic>
        <p:nvPicPr>
          <p:cNvPr id="281" name="Google Shape;281;p37"/>
          <p:cNvPicPr preferRelativeResize="0"/>
          <p:nvPr/>
        </p:nvPicPr>
        <p:blipFill>
          <a:blip r:embed="rId9">
            <a:alphaModFix/>
          </a:blip>
          <a:stretch>
            <a:fillRect/>
          </a:stretch>
        </p:blipFill>
        <p:spPr>
          <a:xfrm>
            <a:off x="4714650" y="3410441"/>
            <a:ext cx="254975" cy="254967"/>
          </a:xfrm>
          <a:prstGeom prst="rect">
            <a:avLst/>
          </a:prstGeom>
          <a:noFill/>
          <a:ln>
            <a:noFill/>
          </a:ln>
        </p:spPr>
      </p:pic>
      <p:pic>
        <p:nvPicPr>
          <p:cNvPr id="282" name="Google Shape;282;p37"/>
          <p:cNvPicPr preferRelativeResize="0"/>
          <p:nvPr/>
        </p:nvPicPr>
        <p:blipFill>
          <a:blip r:embed="rId10">
            <a:alphaModFix/>
          </a:blip>
          <a:stretch>
            <a:fillRect/>
          </a:stretch>
        </p:blipFill>
        <p:spPr>
          <a:xfrm>
            <a:off x="4828258" y="2683533"/>
            <a:ext cx="254975" cy="254967"/>
          </a:xfrm>
          <a:prstGeom prst="rect">
            <a:avLst/>
          </a:prstGeom>
          <a:noFill/>
          <a:ln>
            <a:noFill/>
          </a:ln>
        </p:spPr>
      </p:pic>
      <p:sp>
        <p:nvSpPr>
          <p:cNvPr id="283" name="Google Shape;283;p37"/>
          <p:cNvSpPr txBox="1"/>
          <p:nvPr/>
        </p:nvSpPr>
        <p:spPr>
          <a:xfrm>
            <a:off x="5072375" y="2590410"/>
            <a:ext cx="830400" cy="66758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1400"/>
              </a:spcAft>
              <a:buNone/>
            </a:pPr>
            <a:r>
              <a:rPr lang="fr-FR" sz="700" dirty="0">
                <a:solidFill>
                  <a:schemeClr val="dk1"/>
                </a:solidFill>
              </a:rPr>
              <a:t>Surpopulation</a:t>
            </a:r>
            <a:endParaRPr lang="fr-FR" dirty="0">
              <a:solidFill>
                <a:schemeClr val="dk1"/>
              </a:solidFill>
            </a:endParaRPr>
          </a:p>
        </p:txBody>
      </p:sp>
      <p:pic>
        <p:nvPicPr>
          <p:cNvPr id="284" name="Google Shape;284;p37"/>
          <p:cNvPicPr preferRelativeResize="0"/>
          <p:nvPr/>
        </p:nvPicPr>
        <p:blipFill>
          <a:blip r:embed="rId11">
            <a:alphaModFix/>
          </a:blip>
          <a:stretch>
            <a:fillRect/>
          </a:stretch>
        </p:blipFill>
        <p:spPr>
          <a:xfrm>
            <a:off x="3922475" y="4586116"/>
            <a:ext cx="254975" cy="254967"/>
          </a:xfrm>
          <a:prstGeom prst="rect">
            <a:avLst/>
          </a:prstGeom>
          <a:noFill/>
          <a:ln>
            <a:noFill/>
          </a:ln>
        </p:spPr>
      </p:pic>
      <p:sp>
        <p:nvSpPr>
          <p:cNvPr id="285" name="Google Shape;285;p37"/>
          <p:cNvSpPr txBox="1"/>
          <p:nvPr/>
        </p:nvSpPr>
        <p:spPr>
          <a:xfrm>
            <a:off x="4124130" y="4419062"/>
            <a:ext cx="7719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Mauvaise hygiène</a:t>
            </a:r>
            <a:endParaRPr lang="fr-FR" dirty="0"/>
          </a:p>
        </p:txBody>
      </p:sp>
      <p:pic>
        <p:nvPicPr>
          <p:cNvPr id="286" name="Google Shape;286;p37"/>
          <p:cNvPicPr preferRelativeResize="0"/>
          <p:nvPr/>
        </p:nvPicPr>
        <p:blipFill>
          <a:blip r:embed="rId12">
            <a:alphaModFix/>
          </a:blip>
          <a:stretch>
            <a:fillRect/>
          </a:stretch>
        </p:blipFill>
        <p:spPr>
          <a:xfrm>
            <a:off x="4781850" y="3817058"/>
            <a:ext cx="254975" cy="254975"/>
          </a:xfrm>
          <a:prstGeom prst="rect">
            <a:avLst/>
          </a:prstGeom>
          <a:noFill/>
          <a:ln>
            <a:noFill/>
          </a:ln>
        </p:spPr>
      </p:pic>
      <p:sp>
        <p:nvSpPr>
          <p:cNvPr id="287" name="Google Shape;287;p37"/>
          <p:cNvSpPr txBox="1"/>
          <p:nvPr/>
        </p:nvSpPr>
        <p:spPr>
          <a:xfrm>
            <a:off x="4931645" y="3675457"/>
            <a:ext cx="10161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en-US" sz="700" dirty="0">
                <a:solidFill>
                  <a:schemeClr val="dk1"/>
                </a:solidFill>
              </a:rPr>
              <a:t>Ventilation </a:t>
            </a:r>
            <a:r>
              <a:rPr lang="fr-FR" sz="700" dirty="0">
                <a:solidFill>
                  <a:schemeClr val="dk1"/>
                </a:solidFill>
              </a:rPr>
              <a:t>insuffisante</a:t>
            </a:r>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291"/>
        <p:cNvGrpSpPr/>
        <p:nvPr/>
      </p:nvGrpSpPr>
      <p:grpSpPr>
        <a:xfrm>
          <a:off x="0" y="0"/>
          <a:ext cx="0" cy="0"/>
          <a:chOff x="0" y="0"/>
          <a:chExt cx="0" cy="0"/>
        </a:xfrm>
      </p:grpSpPr>
      <p:sp>
        <p:nvSpPr>
          <p:cNvPr id="292" name="Google Shape;292;p3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293" name="Google Shape;293;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1. </a:t>
            </a:r>
            <a:r>
              <a:rPr lang="fr-FR" b="1" dirty="0"/>
              <a:t>Pourquoi les maladies infectieuses sont-elles plus fréquentes en prison</a:t>
            </a:r>
            <a:r>
              <a:rPr lang="en" b="1" dirty="0"/>
              <a:t>? (En prison)</a:t>
            </a:r>
            <a:endParaRPr b="1" dirty="0"/>
          </a:p>
        </p:txBody>
      </p:sp>
      <p:sp>
        <p:nvSpPr>
          <p:cNvPr id="294" name="Google Shape;294;p38"/>
          <p:cNvSpPr txBox="1"/>
          <p:nvPr/>
        </p:nvSpPr>
        <p:spPr>
          <a:xfrm>
            <a:off x="483300" y="1339375"/>
            <a:ext cx="8349000" cy="1081804"/>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dirty="0">
                <a:solidFill>
                  <a:schemeClr val="dk2"/>
                </a:solidFill>
              </a:rPr>
              <a:t>Ces comportements ou circonstances rendent les personnes placées sous main de justice plus vulnérables aux maladies infectieuses une fois qu'elles vivent en prison. Voici quelques explications brèves :</a:t>
            </a:r>
          </a:p>
        </p:txBody>
      </p:sp>
      <p:sp>
        <p:nvSpPr>
          <p:cNvPr id="295" name="Google Shape;295;p38"/>
          <p:cNvSpPr txBox="1"/>
          <p:nvPr/>
        </p:nvSpPr>
        <p:spPr>
          <a:xfrm>
            <a:off x="311699" y="3058920"/>
            <a:ext cx="2119599" cy="228521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Mauvaise ventilation : </a:t>
            </a:r>
            <a:r>
              <a:rPr lang="fr-FR" sz="1000" dirty="0">
                <a:solidFill>
                  <a:schemeClr val="dk2"/>
                </a:solidFill>
              </a:rPr>
              <a:t>Les prisons sont souvent dans des bâtiments anciens avec peu de fenêtres qui peuvent être ouvertes pour permettre à l'air de circuler et de se renouveler. Par conséquent, les maladies infectieuses qui se propagent par l'air, comme le COVID-19 ou la grippe, peuvent se propager beaucoup plus vite et facilement dans les prisons.</a:t>
            </a:r>
          </a:p>
        </p:txBody>
      </p:sp>
      <p:sp>
        <p:nvSpPr>
          <p:cNvPr id="296" name="Google Shape;296;p38"/>
          <p:cNvSpPr txBox="1"/>
          <p:nvPr/>
        </p:nvSpPr>
        <p:spPr>
          <a:xfrm>
            <a:off x="5159525" y="3283413"/>
            <a:ext cx="1805400" cy="157732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Surpopulation : </a:t>
            </a:r>
            <a:r>
              <a:rPr lang="fr-FR" sz="1000" dirty="0">
                <a:solidFill>
                  <a:schemeClr val="dk2"/>
                </a:solidFill>
              </a:rPr>
              <a:t>Les prisons sont souvent surpeuplées. Cette forte densité de personnes facilite la propagation des maladies infectieuses d'une personne à l'autre.</a:t>
            </a:r>
          </a:p>
        </p:txBody>
      </p:sp>
      <p:pic>
        <p:nvPicPr>
          <p:cNvPr id="297" name="Google Shape;297;p38"/>
          <p:cNvPicPr preferRelativeResize="0"/>
          <p:nvPr/>
        </p:nvPicPr>
        <p:blipFill>
          <a:blip r:embed="rId3">
            <a:alphaModFix/>
          </a:blip>
          <a:stretch>
            <a:fillRect/>
          </a:stretch>
        </p:blipFill>
        <p:spPr>
          <a:xfrm>
            <a:off x="5668212" y="2276976"/>
            <a:ext cx="788026" cy="788026"/>
          </a:xfrm>
          <a:prstGeom prst="rect">
            <a:avLst/>
          </a:prstGeom>
          <a:noFill/>
          <a:ln>
            <a:noFill/>
          </a:ln>
        </p:spPr>
      </p:pic>
      <p:sp>
        <p:nvSpPr>
          <p:cNvPr id="298" name="Google Shape;298;p38"/>
          <p:cNvSpPr txBox="1"/>
          <p:nvPr/>
        </p:nvSpPr>
        <p:spPr>
          <a:xfrm>
            <a:off x="7123300" y="3268665"/>
            <a:ext cx="1805400" cy="210823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Partage des cellules, des douches et des toilettes : </a:t>
            </a:r>
            <a:r>
              <a:rPr lang="fr-FR" sz="1000" dirty="0">
                <a:solidFill>
                  <a:schemeClr val="dk2"/>
                </a:solidFill>
              </a:rPr>
              <a:t>Les maladies infectieuses peuvent facilement se propager lorsque des personnes utilisent les mêmes espaces et touchent les mêmes surfaces sans les nettoyer entre deux utilisations.  </a:t>
            </a:r>
          </a:p>
        </p:txBody>
      </p:sp>
      <p:pic>
        <p:nvPicPr>
          <p:cNvPr id="299" name="Google Shape;299;p38"/>
          <p:cNvPicPr preferRelativeResize="0"/>
          <p:nvPr/>
        </p:nvPicPr>
        <p:blipFill>
          <a:blip r:embed="rId4">
            <a:alphaModFix/>
          </a:blip>
          <a:stretch>
            <a:fillRect/>
          </a:stretch>
        </p:blipFill>
        <p:spPr>
          <a:xfrm>
            <a:off x="7663425" y="2276976"/>
            <a:ext cx="725149" cy="725149"/>
          </a:xfrm>
          <a:prstGeom prst="rect">
            <a:avLst/>
          </a:prstGeom>
          <a:noFill/>
          <a:ln>
            <a:noFill/>
          </a:ln>
        </p:spPr>
      </p:pic>
      <p:pic>
        <p:nvPicPr>
          <p:cNvPr id="300" name="Google Shape;300;p38"/>
          <p:cNvPicPr preferRelativeResize="0"/>
          <p:nvPr/>
        </p:nvPicPr>
        <p:blipFill>
          <a:blip r:embed="rId5">
            <a:alphaModFix/>
          </a:blip>
          <a:stretch>
            <a:fillRect/>
          </a:stretch>
        </p:blipFill>
        <p:spPr>
          <a:xfrm>
            <a:off x="3384750" y="2228889"/>
            <a:ext cx="821325" cy="821325"/>
          </a:xfrm>
          <a:prstGeom prst="rect">
            <a:avLst/>
          </a:prstGeom>
          <a:noFill/>
          <a:ln>
            <a:noFill/>
          </a:ln>
        </p:spPr>
      </p:pic>
      <p:sp>
        <p:nvSpPr>
          <p:cNvPr id="301" name="Google Shape;301;p38"/>
          <p:cNvSpPr txBox="1"/>
          <p:nvPr/>
        </p:nvSpPr>
        <p:spPr>
          <a:xfrm>
            <a:off x="2647335" y="3072323"/>
            <a:ext cx="2512189" cy="210823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Manque d'hygiène : </a:t>
            </a:r>
            <a:r>
              <a:rPr lang="fr-FR" sz="1000" dirty="0">
                <a:solidFill>
                  <a:schemeClr val="dk2"/>
                </a:solidFill>
              </a:rPr>
              <a:t>Souvent, les produits de nettoyage ne sont pas mis à  disposition des PPSMJ en prison par crainte qu'elles ne s'automutilent. De plus, dans quelques prisons, les PPSMJ n'ont pas accès à des installations adéquates (par exemple, des toilettes) dans leur cellule. Ces deux facteurs entraînent une baisse du niveau d'hygiène dans les cellules des prisons.</a:t>
            </a:r>
            <a:r>
              <a:rPr lang="en" sz="1000" dirty="0">
                <a:solidFill>
                  <a:schemeClr val="dk2"/>
                </a:solidFill>
              </a:rPr>
              <a:t> </a:t>
            </a:r>
            <a:endParaRPr sz="1000" dirty="0">
              <a:solidFill>
                <a:schemeClr val="dk2"/>
              </a:solidFill>
            </a:endParaRPr>
          </a:p>
        </p:txBody>
      </p:sp>
      <p:pic>
        <p:nvPicPr>
          <p:cNvPr id="302" name="Google Shape;302;p38"/>
          <p:cNvPicPr preferRelativeResize="0"/>
          <p:nvPr/>
        </p:nvPicPr>
        <p:blipFill>
          <a:blip r:embed="rId6">
            <a:alphaModFix/>
          </a:blip>
          <a:stretch>
            <a:fillRect/>
          </a:stretch>
        </p:blipFill>
        <p:spPr>
          <a:xfrm>
            <a:off x="994575" y="2296263"/>
            <a:ext cx="686575" cy="686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306"/>
        <p:cNvGrpSpPr/>
        <p:nvPr/>
      </p:nvGrpSpPr>
      <p:grpSpPr>
        <a:xfrm>
          <a:off x="0" y="0"/>
          <a:ext cx="0" cy="0"/>
          <a:chOff x="0" y="0"/>
          <a:chExt cx="0" cy="0"/>
        </a:xfrm>
      </p:grpSpPr>
      <p:sp>
        <p:nvSpPr>
          <p:cNvPr id="307" name="Google Shape;307;p3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308" name="Google Shape;30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1. </a:t>
            </a:r>
            <a:r>
              <a:rPr lang="fr-FR" b="1" dirty="0"/>
              <a:t>Pourquoi les maladies infectieuses sont-elles plus fréquentes en prison </a:t>
            </a:r>
            <a:r>
              <a:rPr lang="en" b="1" dirty="0"/>
              <a:t>? </a:t>
            </a:r>
            <a:endParaRPr b="1" dirty="0"/>
          </a:p>
        </p:txBody>
      </p:sp>
      <p:pic>
        <p:nvPicPr>
          <p:cNvPr id="309" name="Google Shape;309;p39"/>
          <p:cNvPicPr preferRelativeResize="0"/>
          <p:nvPr/>
        </p:nvPicPr>
        <p:blipFill>
          <a:blip r:embed="rId3">
            <a:alphaModFix/>
          </a:blip>
          <a:stretch>
            <a:fillRect/>
          </a:stretch>
        </p:blipFill>
        <p:spPr>
          <a:xfrm>
            <a:off x="968375" y="1799025"/>
            <a:ext cx="572700" cy="572700"/>
          </a:xfrm>
          <a:prstGeom prst="rect">
            <a:avLst/>
          </a:prstGeom>
          <a:noFill/>
          <a:ln>
            <a:noFill/>
          </a:ln>
        </p:spPr>
      </p:pic>
      <p:sp>
        <p:nvSpPr>
          <p:cNvPr id="310" name="Google Shape;310;p39"/>
          <p:cNvSpPr txBox="1"/>
          <p:nvPr/>
        </p:nvSpPr>
        <p:spPr>
          <a:xfrm>
            <a:off x="394950" y="2684205"/>
            <a:ext cx="1805400" cy="246218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Rapports sexuels non protégés : </a:t>
            </a:r>
            <a:r>
              <a:rPr lang="fr-FR" sz="1000" dirty="0">
                <a:solidFill>
                  <a:schemeClr val="dk2"/>
                </a:solidFill>
              </a:rPr>
              <a:t>Les PPSMJ sont plus susceptibles d'avoir été en contact avec des maladies sexuellement transmissibles, par exemple le HPV, lors de rapports sexuels non protégés. L'accès aux moyens de protection, notamment les préservatifs, peut être limité dans les prisons.</a:t>
            </a:r>
          </a:p>
        </p:txBody>
      </p:sp>
      <p:sp>
        <p:nvSpPr>
          <p:cNvPr id="311" name="Google Shape;311;p39"/>
          <p:cNvSpPr txBox="1"/>
          <p:nvPr/>
        </p:nvSpPr>
        <p:spPr>
          <a:xfrm>
            <a:off x="2390925" y="2510719"/>
            <a:ext cx="1893856" cy="281612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Utilisation d'aiguilles partagées ou souillées : </a:t>
            </a:r>
            <a:r>
              <a:rPr lang="fr-FR" sz="1000" dirty="0">
                <a:solidFill>
                  <a:schemeClr val="dk2"/>
                </a:solidFill>
              </a:rPr>
              <a:t>Les </a:t>
            </a:r>
            <a:r>
              <a:rPr lang="fr-FR" sz="1000" dirty="0">
                <a:solidFill>
                  <a:schemeClr val="dk2"/>
                </a:solidFill>
                <a:latin typeface="+mn-lt"/>
                <a:cs typeface="Times New Roman" panose="02020603050405020304" pitchFamily="18" charset="0"/>
              </a:rPr>
              <a:t>PPSMJ sont plus à risque d'entrer en contact avec l'hépatite B ou C, ou </a:t>
            </a:r>
            <a:r>
              <a:rPr lang="fr-FR" sz="1000" dirty="0">
                <a:solidFill>
                  <a:schemeClr val="dk2"/>
                </a:solidFill>
              </a:rPr>
              <a:t>d'autres maladies, lors de l'utilisation d'aiguilles pour injecter de drogues ou pour faire un tatouage. Les aiguilles sont plus difficiles à désinfecter en prison, car les détenus n'ont souvent pas accès à des produits de nettoyage spécifiques. </a:t>
            </a:r>
          </a:p>
        </p:txBody>
      </p:sp>
      <p:pic>
        <p:nvPicPr>
          <p:cNvPr id="312" name="Google Shape;312;p39"/>
          <p:cNvPicPr preferRelativeResize="0"/>
          <p:nvPr/>
        </p:nvPicPr>
        <p:blipFill>
          <a:blip r:embed="rId4">
            <a:alphaModFix/>
          </a:blip>
          <a:stretch>
            <a:fillRect/>
          </a:stretch>
        </p:blipFill>
        <p:spPr>
          <a:xfrm>
            <a:off x="2931050" y="1741038"/>
            <a:ext cx="725149" cy="725149"/>
          </a:xfrm>
          <a:prstGeom prst="rect">
            <a:avLst/>
          </a:prstGeom>
          <a:noFill/>
          <a:ln>
            <a:noFill/>
          </a:ln>
        </p:spPr>
      </p:pic>
      <p:sp>
        <p:nvSpPr>
          <p:cNvPr id="313" name="Google Shape;313;p39"/>
          <p:cNvSpPr txBox="1"/>
          <p:nvPr/>
        </p:nvSpPr>
        <p:spPr>
          <a:xfrm>
            <a:off x="4410300" y="2697580"/>
            <a:ext cx="1893856" cy="246218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Consommation de drogues contaminées : </a:t>
            </a:r>
            <a:r>
              <a:rPr lang="fr-FR" sz="1000" dirty="0">
                <a:solidFill>
                  <a:schemeClr val="dk2"/>
                </a:solidFill>
              </a:rPr>
              <a:t>La prise de drogues contaminées par de la terre, par exemple, peut entraîner une infection par la bactérie du tétanos. Les drogues n'étant pas autorisées dans les prisons, elles sont souvent introduites en contrebande à partir de sources non identifiables, ce qui rend leur qualité douteuse. </a:t>
            </a:r>
          </a:p>
        </p:txBody>
      </p:sp>
      <p:pic>
        <p:nvPicPr>
          <p:cNvPr id="314" name="Google Shape;314;p39"/>
          <p:cNvPicPr preferRelativeResize="0"/>
          <p:nvPr/>
        </p:nvPicPr>
        <p:blipFill>
          <a:blip r:embed="rId5">
            <a:alphaModFix/>
          </a:blip>
          <a:stretch>
            <a:fillRect/>
          </a:stretch>
        </p:blipFill>
        <p:spPr>
          <a:xfrm>
            <a:off x="4950425" y="1688075"/>
            <a:ext cx="725149" cy="725149"/>
          </a:xfrm>
          <a:prstGeom prst="rect">
            <a:avLst/>
          </a:prstGeom>
          <a:noFill/>
          <a:ln>
            <a:noFill/>
          </a:ln>
        </p:spPr>
      </p:pic>
      <p:sp>
        <p:nvSpPr>
          <p:cNvPr id="315" name="Google Shape;315;p39"/>
          <p:cNvSpPr txBox="1"/>
          <p:nvPr/>
        </p:nvSpPr>
        <p:spPr>
          <a:xfrm>
            <a:off x="6525325" y="2739325"/>
            <a:ext cx="2044800" cy="210823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Un gros turnover : </a:t>
            </a:r>
            <a:r>
              <a:rPr lang="fr-FR" sz="1000" dirty="0">
                <a:solidFill>
                  <a:schemeClr val="dk2"/>
                </a:solidFill>
              </a:rPr>
              <a:t>Les personnes passent d'une prison à l'autre pendant qu'elles purgent leur peine. Le personnel également entre et sort de la prison. Ce flux de personnes à travers les prisons représente de nombreuses opportunités pour les maladies infectieuses d'entrer dans les prisons.</a:t>
            </a:r>
          </a:p>
        </p:txBody>
      </p:sp>
      <p:pic>
        <p:nvPicPr>
          <p:cNvPr id="316" name="Google Shape;316;p39"/>
          <p:cNvPicPr preferRelativeResize="0"/>
          <p:nvPr/>
        </p:nvPicPr>
        <p:blipFill>
          <a:blip r:embed="rId6">
            <a:alphaModFix/>
          </a:blip>
          <a:stretch>
            <a:fillRect/>
          </a:stretch>
        </p:blipFill>
        <p:spPr>
          <a:xfrm>
            <a:off x="7153700" y="1709588"/>
            <a:ext cx="788050" cy="788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320"/>
        <p:cNvGrpSpPr/>
        <p:nvPr/>
      </p:nvGrpSpPr>
      <p:grpSpPr>
        <a:xfrm>
          <a:off x="0" y="0"/>
          <a:ext cx="0" cy="0"/>
          <a:chOff x="0" y="0"/>
          <a:chExt cx="0" cy="0"/>
        </a:xfrm>
      </p:grpSpPr>
      <p:sp>
        <p:nvSpPr>
          <p:cNvPr id="321" name="Google Shape;321;p4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322" name="Google Shape;32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1. </a:t>
            </a:r>
            <a:r>
              <a:rPr lang="fr-FR" b="1" dirty="0"/>
              <a:t>Pourquoi les maladies infectieuses sont-elles plus fréquentes en prison </a:t>
            </a:r>
            <a:r>
              <a:rPr lang="en" b="1" dirty="0"/>
              <a:t>? </a:t>
            </a:r>
            <a:endParaRPr b="1" dirty="0"/>
          </a:p>
        </p:txBody>
      </p:sp>
      <p:sp>
        <p:nvSpPr>
          <p:cNvPr id="323" name="Google Shape;323;p40"/>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dirty="0">
              <a:solidFill>
                <a:schemeClr val="dk2"/>
              </a:solidFill>
            </a:endParaRPr>
          </a:p>
        </p:txBody>
      </p:sp>
      <p:sp>
        <p:nvSpPr>
          <p:cNvPr id="324" name="Google Shape;324;p40"/>
          <p:cNvSpPr txBox="1"/>
          <p:nvPr/>
        </p:nvSpPr>
        <p:spPr>
          <a:xfrm>
            <a:off x="2183750" y="2295000"/>
            <a:ext cx="2200200" cy="157732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Accès aux services de santé : </a:t>
            </a:r>
            <a:r>
              <a:rPr lang="fr-FR" sz="1000" dirty="0">
                <a:solidFill>
                  <a:schemeClr val="dk2"/>
                </a:solidFill>
              </a:rPr>
              <a:t>Les PPSMJ sont plus susceptibles de rencontrer des difficultés pour accéder aux services de santé, par exemple la vaccination, les traitements ou les tests de dépistage.</a:t>
            </a:r>
          </a:p>
        </p:txBody>
      </p:sp>
      <p:sp>
        <p:nvSpPr>
          <p:cNvPr id="325" name="Google Shape;325;p40"/>
          <p:cNvSpPr txBox="1"/>
          <p:nvPr/>
        </p:nvSpPr>
        <p:spPr>
          <a:xfrm>
            <a:off x="4711750" y="2345325"/>
            <a:ext cx="2248500" cy="140035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fr-FR" sz="1000" b="1" dirty="0">
                <a:solidFill>
                  <a:schemeClr val="dk2"/>
                </a:solidFill>
              </a:rPr>
              <a:t>Accès à l'éducation à la santé : </a:t>
            </a:r>
            <a:r>
              <a:rPr lang="fr-FR" sz="1000" dirty="0">
                <a:solidFill>
                  <a:schemeClr val="dk2"/>
                </a:solidFill>
              </a:rPr>
              <a:t>Les PPSMJ ont un accès limité à l'information. Par conséquent, elles pourraient ne pas être informées des avantages de la vaccination ou d'autres mesures sanitaires.</a:t>
            </a:r>
          </a:p>
        </p:txBody>
      </p:sp>
      <p:pic>
        <p:nvPicPr>
          <p:cNvPr id="326" name="Google Shape;326;p40"/>
          <p:cNvPicPr preferRelativeResize="0"/>
          <p:nvPr/>
        </p:nvPicPr>
        <p:blipFill>
          <a:blip r:embed="rId3">
            <a:alphaModFix/>
          </a:blip>
          <a:stretch>
            <a:fillRect/>
          </a:stretch>
        </p:blipFill>
        <p:spPr>
          <a:xfrm>
            <a:off x="2997500" y="1557300"/>
            <a:ext cx="572700" cy="572700"/>
          </a:xfrm>
          <a:prstGeom prst="rect">
            <a:avLst/>
          </a:prstGeom>
          <a:noFill/>
          <a:ln>
            <a:noFill/>
          </a:ln>
        </p:spPr>
      </p:pic>
      <p:pic>
        <p:nvPicPr>
          <p:cNvPr id="327" name="Google Shape;327;p40"/>
          <p:cNvPicPr preferRelativeResize="0"/>
          <p:nvPr/>
        </p:nvPicPr>
        <p:blipFill>
          <a:blip r:embed="rId4">
            <a:alphaModFix/>
          </a:blip>
          <a:stretch>
            <a:fillRect/>
          </a:stretch>
        </p:blipFill>
        <p:spPr>
          <a:xfrm>
            <a:off x="5473424" y="1557300"/>
            <a:ext cx="725149" cy="725149"/>
          </a:xfrm>
          <a:prstGeom prst="rect">
            <a:avLst/>
          </a:prstGeom>
          <a:noFill/>
          <a:ln>
            <a:noFill/>
          </a:ln>
        </p:spPr>
      </p:pic>
      <p:sp>
        <p:nvSpPr>
          <p:cNvPr id="328" name="Google Shape;328;p40"/>
          <p:cNvSpPr txBox="1"/>
          <p:nvPr/>
        </p:nvSpPr>
        <p:spPr>
          <a:xfrm>
            <a:off x="311700" y="3986400"/>
            <a:ext cx="8520600" cy="1081804"/>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dirty="0">
                <a:solidFill>
                  <a:schemeClr val="dk2"/>
                </a:solidFill>
              </a:rPr>
              <a:t>Tous ces facteurs expliquent pourquoi une fois en prison, les personnes </a:t>
            </a:r>
            <a:r>
              <a:rPr lang="fr-FR" b="1" dirty="0">
                <a:solidFill>
                  <a:schemeClr val="dk2"/>
                </a:solidFill>
              </a:rPr>
              <a:t>peuvent avoir plus de difficultés à accéder aux soins de santé, par exemple les vaccinations</a:t>
            </a:r>
            <a:r>
              <a:rPr lang="fr-FR" dirty="0">
                <a:solidFill>
                  <a:schemeClr val="dk2"/>
                </a:solidFill>
              </a:rPr>
              <a:t>, et </a:t>
            </a:r>
            <a:r>
              <a:rPr lang="fr-FR" b="1" dirty="0">
                <a:solidFill>
                  <a:schemeClr val="dk2"/>
                </a:solidFill>
              </a:rPr>
              <a:t>peuvent être davantage exposées à des maladies infectieuses dans l'environnement carcéral</a:t>
            </a:r>
            <a:r>
              <a:rPr lang="fr-FR" dirty="0">
                <a:solidFill>
                  <a:schemeClr val="dk2"/>
                </a:solidFill>
              </a:rPr>
              <a:t>. </a:t>
            </a:r>
            <a:endParaRPr lang="fr-FR" b="1" dirty="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332"/>
        <p:cNvGrpSpPr/>
        <p:nvPr/>
      </p:nvGrpSpPr>
      <p:grpSpPr>
        <a:xfrm>
          <a:off x="0" y="0"/>
          <a:ext cx="0" cy="0"/>
          <a:chOff x="0" y="0"/>
          <a:chExt cx="0" cy="0"/>
        </a:xfrm>
      </p:grpSpPr>
      <p:sp>
        <p:nvSpPr>
          <p:cNvPr id="333" name="Google Shape;333;p4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334" name="Google Shape;33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Article 1. </a:t>
            </a:r>
            <a:r>
              <a:rPr lang="fr-FR" b="1" dirty="0"/>
              <a:t>Pourquoi les maladies infectieuses sont-elles plus fréquentes en prison </a:t>
            </a:r>
            <a:r>
              <a:rPr lang="en" b="1" dirty="0"/>
              <a:t>?</a:t>
            </a:r>
            <a:endParaRPr b="1" dirty="0"/>
          </a:p>
        </p:txBody>
      </p:sp>
      <p:sp>
        <p:nvSpPr>
          <p:cNvPr id="335" name="Google Shape;335;p41"/>
          <p:cNvSpPr txBox="1"/>
          <p:nvPr/>
        </p:nvSpPr>
        <p:spPr>
          <a:xfrm>
            <a:off x="449800" y="1323275"/>
            <a:ext cx="8349000" cy="1081804"/>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dirty="0">
                <a:solidFill>
                  <a:schemeClr val="dk2"/>
                </a:solidFill>
              </a:rPr>
              <a:t>Vous avez peut-être remarqué un chevauchement important entre ces facteurs. Cela signifie que ces circonstances ou conditions sont présentes avant l'entrée en prison et se poursuivent aussi pendant l'incarcération, parfois pour des raisons différentes.</a:t>
            </a:r>
            <a:r>
              <a:rPr lang="en" dirty="0">
                <a:solidFill>
                  <a:schemeClr val="dk2"/>
                </a:solidFill>
              </a:rPr>
              <a:t> </a:t>
            </a:r>
            <a:endParaRPr dirty="0">
              <a:solidFill>
                <a:schemeClr val="dk2"/>
              </a:solidFill>
            </a:endParaRPr>
          </a:p>
        </p:txBody>
      </p:sp>
      <p:sp>
        <p:nvSpPr>
          <p:cNvPr id="336" name="Google Shape;336;p41"/>
          <p:cNvSpPr/>
          <p:nvPr/>
        </p:nvSpPr>
        <p:spPr>
          <a:xfrm>
            <a:off x="3802631" y="2178606"/>
            <a:ext cx="3018000" cy="2964900"/>
          </a:xfrm>
          <a:prstGeom prst="ellipse">
            <a:avLst/>
          </a:prstGeom>
          <a:solidFill>
            <a:srgbClr val="E795BB">
              <a:alpha val="64150"/>
            </a:srgbClr>
          </a:solidFill>
          <a:ln>
            <a:noFill/>
          </a:ln>
        </p:spPr>
        <p:txBody>
          <a:bodyPr spcFirstLastPara="1" wrap="square" lIns="91425" tIns="91425" rIns="91425" bIns="91425" anchor="ctr" anchorCtr="0">
            <a:noAutofit/>
          </a:bodyPr>
          <a:lstStyle/>
          <a:p>
            <a:pPr marL="0" lvl="0" indent="0" algn="l" rtl="0">
              <a:lnSpc>
                <a:spcPct val="115000"/>
              </a:lnSpc>
              <a:spcBef>
                <a:spcPts val="1400"/>
              </a:spcBef>
              <a:spcAft>
                <a:spcPts val="1400"/>
              </a:spcAft>
              <a:buNone/>
            </a:pPr>
            <a:endParaRPr dirty="0"/>
          </a:p>
        </p:txBody>
      </p:sp>
      <p:sp>
        <p:nvSpPr>
          <p:cNvPr id="337" name="Google Shape;337;p41"/>
          <p:cNvSpPr txBox="1"/>
          <p:nvPr/>
        </p:nvSpPr>
        <p:spPr>
          <a:xfrm>
            <a:off x="4588101" y="2261321"/>
            <a:ext cx="1447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t>En prison</a:t>
            </a:r>
            <a:endParaRPr sz="1200" b="1" dirty="0"/>
          </a:p>
        </p:txBody>
      </p:sp>
      <p:sp>
        <p:nvSpPr>
          <p:cNvPr id="338" name="Google Shape;338;p41"/>
          <p:cNvSpPr txBox="1"/>
          <p:nvPr/>
        </p:nvSpPr>
        <p:spPr>
          <a:xfrm>
            <a:off x="5471589" y="3105653"/>
            <a:ext cx="1487100" cy="66758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Rotation élevée des gens</a:t>
            </a:r>
            <a:endParaRPr lang="fr-FR" dirty="0"/>
          </a:p>
        </p:txBody>
      </p:sp>
      <p:sp>
        <p:nvSpPr>
          <p:cNvPr id="339" name="Google Shape;339;p41"/>
          <p:cNvSpPr txBox="1"/>
          <p:nvPr/>
        </p:nvSpPr>
        <p:spPr>
          <a:xfrm>
            <a:off x="5684224" y="3633169"/>
            <a:ext cx="9627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en" sz="700" dirty="0">
                <a:solidFill>
                  <a:schemeClr val="dk1"/>
                </a:solidFill>
              </a:rPr>
              <a:t>Partage de cellules, douches et toilettes</a:t>
            </a:r>
            <a:endParaRPr dirty="0"/>
          </a:p>
        </p:txBody>
      </p:sp>
      <p:pic>
        <p:nvPicPr>
          <p:cNvPr id="340" name="Google Shape;340;p41"/>
          <p:cNvPicPr preferRelativeResize="0"/>
          <p:nvPr/>
        </p:nvPicPr>
        <p:blipFill>
          <a:blip r:embed="rId3">
            <a:alphaModFix/>
          </a:blip>
          <a:stretch>
            <a:fillRect/>
          </a:stretch>
        </p:blipFill>
        <p:spPr>
          <a:xfrm>
            <a:off x="5471597" y="3681088"/>
            <a:ext cx="270058" cy="266838"/>
          </a:xfrm>
          <a:prstGeom prst="rect">
            <a:avLst/>
          </a:prstGeom>
          <a:noFill/>
          <a:ln>
            <a:noFill/>
          </a:ln>
        </p:spPr>
      </p:pic>
      <p:pic>
        <p:nvPicPr>
          <p:cNvPr id="341" name="Google Shape;341;p41"/>
          <p:cNvPicPr preferRelativeResize="0"/>
          <p:nvPr/>
        </p:nvPicPr>
        <p:blipFill>
          <a:blip r:embed="rId4">
            <a:alphaModFix/>
          </a:blip>
          <a:stretch>
            <a:fillRect/>
          </a:stretch>
        </p:blipFill>
        <p:spPr>
          <a:xfrm>
            <a:off x="5422444" y="3127661"/>
            <a:ext cx="270058" cy="266830"/>
          </a:xfrm>
          <a:prstGeom prst="rect">
            <a:avLst/>
          </a:prstGeom>
          <a:noFill/>
          <a:ln>
            <a:noFill/>
          </a:ln>
        </p:spPr>
      </p:pic>
      <p:pic>
        <p:nvPicPr>
          <p:cNvPr id="342" name="Google Shape;342;p41"/>
          <p:cNvPicPr preferRelativeResize="0"/>
          <p:nvPr/>
        </p:nvPicPr>
        <p:blipFill>
          <a:blip r:embed="rId5">
            <a:alphaModFix/>
          </a:blip>
          <a:stretch>
            <a:fillRect/>
          </a:stretch>
        </p:blipFill>
        <p:spPr>
          <a:xfrm>
            <a:off x="5340799" y="2685364"/>
            <a:ext cx="270058" cy="266830"/>
          </a:xfrm>
          <a:prstGeom prst="rect">
            <a:avLst/>
          </a:prstGeom>
          <a:noFill/>
          <a:ln>
            <a:noFill/>
          </a:ln>
        </p:spPr>
      </p:pic>
      <p:sp>
        <p:nvSpPr>
          <p:cNvPr id="343" name="Google Shape;343;p41"/>
          <p:cNvSpPr txBox="1"/>
          <p:nvPr/>
        </p:nvSpPr>
        <p:spPr>
          <a:xfrm>
            <a:off x="5599357" y="2665706"/>
            <a:ext cx="879900" cy="66758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1400"/>
              </a:spcAft>
              <a:buNone/>
            </a:pPr>
            <a:r>
              <a:rPr lang="en" sz="700" dirty="0">
                <a:solidFill>
                  <a:schemeClr val="dk1"/>
                </a:solidFill>
              </a:rPr>
              <a:t>Surpopulation</a:t>
            </a:r>
            <a:endParaRPr dirty="0">
              <a:solidFill>
                <a:schemeClr val="dk1"/>
              </a:solidFill>
            </a:endParaRPr>
          </a:p>
        </p:txBody>
      </p:sp>
      <p:pic>
        <p:nvPicPr>
          <p:cNvPr id="344" name="Google Shape;344;p41"/>
          <p:cNvPicPr preferRelativeResize="0"/>
          <p:nvPr/>
        </p:nvPicPr>
        <p:blipFill>
          <a:blip r:embed="rId6">
            <a:alphaModFix/>
          </a:blip>
          <a:stretch>
            <a:fillRect/>
          </a:stretch>
        </p:blipFill>
        <p:spPr>
          <a:xfrm>
            <a:off x="5422451" y="4288238"/>
            <a:ext cx="270058" cy="266830"/>
          </a:xfrm>
          <a:prstGeom prst="rect">
            <a:avLst/>
          </a:prstGeom>
          <a:noFill/>
          <a:ln>
            <a:noFill/>
          </a:ln>
        </p:spPr>
      </p:pic>
      <p:sp>
        <p:nvSpPr>
          <p:cNvPr id="345" name="Google Shape;345;p41"/>
          <p:cNvSpPr txBox="1"/>
          <p:nvPr/>
        </p:nvSpPr>
        <p:spPr>
          <a:xfrm>
            <a:off x="5609025" y="4047374"/>
            <a:ext cx="8175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Mauvaise hygiène</a:t>
            </a:r>
            <a:endParaRPr lang="fr-FR" dirty="0"/>
          </a:p>
        </p:txBody>
      </p:sp>
      <p:sp>
        <p:nvSpPr>
          <p:cNvPr id="346" name="Google Shape;346;p41"/>
          <p:cNvSpPr/>
          <p:nvPr/>
        </p:nvSpPr>
        <p:spPr>
          <a:xfrm>
            <a:off x="2289900" y="2170375"/>
            <a:ext cx="3132600" cy="2964900"/>
          </a:xfrm>
          <a:prstGeom prst="ellipse">
            <a:avLst/>
          </a:prstGeom>
          <a:solidFill>
            <a:srgbClr val="BDB2EA">
              <a:alpha val="64780"/>
            </a:srgbClr>
          </a:solidFill>
          <a:ln>
            <a:noFill/>
          </a:ln>
        </p:spPr>
        <p:txBody>
          <a:bodyPr spcFirstLastPara="1" wrap="square" lIns="91425" tIns="91425" rIns="91425" bIns="91425" anchor="ctr" anchorCtr="0">
            <a:noAutofit/>
          </a:bodyPr>
          <a:lstStyle/>
          <a:p>
            <a:pPr marL="0" lvl="0" indent="0" algn="l" rtl="0">
              <a:lnSpc>
                <a:spcPct val="115000"/>
              </a:lnSpc>
              <a:spcBef>
                <a:spcPts val="1400"/>
              </a:spcBef>
              <a:spcAft>
                <a:spcPts val="1400"/>
              </a:spcAft>
              <a:buNone/>
            </a:pPr>
            <a:endParaRPr dirty="0"/>
          </a:p>
        </p:txBody>
      </p:sp>
      <p:sp>
        <p:nvSpPr>
          <p:cNvPr id="347" name="Google Shape;347;p41"/>
          <p:cNvSpPr txBox="1"/>
          <p:nvPr/>
        </p:nvSpPr>
        <p:spPr>
          <a:xfrm>
            <a:off x="3098319" y="2261316"/>
            <a:ext cx="144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t>Avant la prison</a:t>
            </a:r>
            <a:endParaRPr sz="1200" b="1" dirty="0"/>
          </a:p>
        </p:txBody>
      </p:sp>
      <p:sp>
        <p:nvSpPr>
          <p:cNvPr id="348" name="Google Shape;348;p41"/>
          <p:cNvSpPr txBox="1"/>
          <p:nvPr/>
        </p:nvSpPr>
        <p:spPr>
          <a:xfrm>
            <a:off x="4291336" y="4204047"/>
            <a:ext cx="879900" cy="91534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Usage d’aiguilles souillées ou partagées</a:t>
            </a:r>
            <a:endParaRPr lang="fr-FR" dirty="0"/>
          </a:p>
        </p:txBody>
      </p:sp>
      <p:pic>
        <p:nvPicPr>
          <p:cNvPr id="349" name="Google Shape;349;p41"/>
          <p:cNvPicPr preferRelativeResize="0"/>
          <p:nvPr/>
        </p:nvPicPr>
        <p:blipFill>
          <a:blip r:embed="rId7">
            <a:alphaModFix/>
          </a:blip>
          <a:stretch>
            <a:fillRect/>
          </a:stretch>
        </p:blipFill>
        <p:spPr>
          <a:xfrm>
            <a:off x="4131980" y="4284148"/>
            <a:ext cx="208906" cy="203626"/>
          </a:xfrm>
          <a:prstGeom prst="rect">
            <a:avLst/>
          </a:prstGeom>
          <a:noFill/>
          <a:ln>
            <a:noFill/>
          </a:ln>
        </p:spPr>
      </p:pic>
      <p:sp>
        <p:nvSpPr>
          <p:cNvPr id="350" name="Google Shape;350;p41"/>
          <p:cNvSpPr txBox="1"/>
          <p:nvPr/>
        </p:nvSpPr>
        <p:spPr>
          <a:xfrm>
            <a:off x="4423829" y="3030217"/>
            <a:ext cx="962700" cy="79146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1400"/>
              </a:spcAft>
              <a:buNone/>
            </a:pPr>
            <a:r>
              <a:rPr lang="en" sz="700" dirty="0">
                <a:solidFill>
                  <a:schemeClr val="dk1"/>
                </a:solidFill>
              </a:rPr>
              <a:t>Rapports sexuels non-protégés </a:t>
            </a:r>
            <a:endParaRPr dirty="0">
              <a:solidFill>
                <a:schemeClr val="dk1"/>
              </a:solidFill>
            </a:endParaRPr>
          </a:p>
        </p:txBody>
      </p:sp>
      <p:pic>
        <p:nvPicPr>
          <p:cNvPr id="351" name="Google Shape;351;p41"/>
          <p:cNvPicPr preferRelativeResize="0"/>
          <p:nvPr/>
        </p:nvPicPr>
        <p:blipFill>
          <a:blip r:embed="rId8">
            <a:alphaModFix/>
          </a:blip>
          <a:stretch>
            <a:fillRect/>
          </a:stretch>
        </p:blipFill>
        <p:spPr>
          <a:xfrm>
            <a:off x="4124240" y="3190926"/>
            <a:ext cx="208904" cy="203639"/>
          </a:xfrm>
          <a:prstGeom prst="rect">
            <a:avLst/>
          </a:prstGeom>
          <a:noFill/>
          <a:ln>
            <a:noFill/>
          </a:ln>
        </p:spPr>
      </p:pic>
      <p:sp>
        <p:nvSpPr>
          <p:cNvPr id="352" name="Google Shape;352;p41"/>
          <p:cNvSpPr txBox="1"/>
          <p:nvPr/>
        </p:nvSpPr>
        <p:spPr>
          <a:xfrm>
            <a:off x="4318195" y="3381846"/>
            <a:ext cx="1055152"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en" sz="700" dirty="0">
                <a:solidFill>
                  <a:schemeClr val="dk1"/>
                </a:solidFill>
              </a:rPr>
              <a:t>Accès limité à l’éducation à la santé</a:t>
            </a:r>
            <a:endParaRPr dirty="0"/>
          </a:p>
        </p:txBody>
      </p:sp>
      <p:pic>
        <p:nvPicPr>
          <p:cNvPr id="353" name="Google Shape;353;p41"/>
          <p:cNvPicPr preferRelativeResize="0"/>
          <p:nvPr/>
        </p:nvPicPr>
        <p:blipFill>
          <a:blip r:embed="rId9">
            <a:alphaModFix/>
          </a:blip>
          <a:stretch>
            <a:fillRect/>
          </a:stretch>
        </p:blipFill>
        <p:spPr>
          <a:xfrm>
            <a:off x="4131991" y="3512061"/>
            <a:ext cx="208906" cy="203626"/>
          </a:xfrm>
          <a:prstGeom prst="rect">
            <a:avLst/>
          </a:prstGeom>
          <a:noFill/>
          <a:ln>
            <a:noFill/>
          </a:ln>
        </p:spPr>
      </p:pic>
      <p:sp>
        <p:nvSpPr>
          <p:cNvPr id="354" name="Google Shape;354;p41"/>
          <p:cNvSpPr txBox="1"/>
          <p:nvPr/>
        </p:nvSpPr>
        <p:spPr>
          <a:xfrm>
            <a:off x="2636953" y="2722603"/>
            <a:ext cx="13290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Prévalence plus élevée du sans-abrisme</a:t>
            </a:r>
            <a:endParaRPr lang="fr-FR" dirty="0"/>
          </a:p>
        </p:txBody>
      </p:sp>
      <p:pic>
        <p:nvPicPr>
          <p:cNvPr id="355" name="Google Shape;355;p41"/>
          <p:cNvPicPr preferRelativeResize="0"/>
          <p:nvPr/>
        </p:nvPicPr>
        <p:blipFill>
          <a:blip r:embed="rId10">
            <a:alphaModFix/>
          </a:blip>
          <a:stretch>
            <a:fillRect/>
          </a:stretch>
        </p:blipFill>
        <p:spPr>
          <a:xfrm>
            <a:off x="2578929" y="2756680"/>
            <a:ext cx="268987" cy="262188"/>
          </a:xfrm>
          <a:prstGeom prst="rect">
            <a:avLst/>
          </a:prstGeom>
          <a:noFill/>
          <a:ln>
            <a:noFill/>
          </a:ln>
        </p:spPr>
      </p:pic>
      <p:sp>
        <p:nvSpPr>
          <p:cNvPr id="356" name="Google Shape;356;p41"/>
          <p:cNvSpPr txBox="1"/>
          <p:nvPr/>
        </p:nvSpPr>
        <p:spPr>
          <a:xfrm>
            <a:off x="4400650" y="2682063"/>
            <a:ext cx="915949" cy="1398301"/>
          </a:xfrm>
          <a:prstGeom prst="rect">
            <a:avLst/>
          </a:prstGeom>
          <a:noFill/>
          <a:ln>
            <a:noFill/>
          </a:ln>
        </p:spPr>
        <p:txBody>
          <a:bodyPr spcFirstLastPara="1" wrap="square" lIns="91425" tIns="91425" rIns="91425" bIns="91425" anchor="t" anchorCtr="0">
            <a:spAutoFit/>
          </a:bodyPr>
          <a:lstStyle/>
          <a:p>
            <a:pPr algn="ctr">
              <a:lnSpc>
                <a:spcPct val="115000"/>
              </a:lnSpc>
              <a:spcBef>
                <a:spcPts val="1400"/>
              </a:spcBef>
              <a:spcAft>
                <a:spcPts val="1400"/>
              </a:spcAft>
            </a:pPr>
            <a:r>
              <a:rPr lang="fr-FR" sz="700" dirty="0">
                <a:solidFill>
                  <a:schemeClr val="dk1"/>
                </a:solidFill>
              </a:rPr>
              <a:t>Accès limité aux services de santé</a:t>
            </a:r>
            <a:endParaRPr lang="fr-FR" sz="700" dirty="0"/>
          </a:p>
          <a:p>
            <a:pPr marL="0" lvl="0" indent="0" algn="ctr" rtl="0">
              <a:lnSpc>
                <a:spcPct val="115000"/>
              </a:lnSpc>
              <a:spcBef>
                <a:spcPts val="1400"/>
              </a:spcBef>
              <a:spcAft>
                <a:spcPts val="1400"/>
              </a:spcAft>
              <a:buNone/>
            </a:pPr>
            <a:endParaRPr dirty="0"/>
          </a:p>
        </p:txBody>
      </p:sp>
      <p:pic>
        <p:nvPicPr>
          <p:cNvPr id="357" name="Google Shape;357;p41"/>
          <p:cNvPicPr preferRelativeResize="0"/>
          <p:nvPr/>
        </p:nvPicPr>
        <p:blipFill>
          <a:blip r:embed="rId11">
            <a:alphaModFix/>
          </a:blip>
          <a:stretch>
            <a:fillRect/>
          </a:stretch>
        </p:blipFill>
        <p:spPr>
          <a:xfrm>
            <a:off x="4131986" y="2826835"/>
            <a:ext cx="268987" cy="262188"/>
          </a:xfrm>
          <a:prstGeom prst="rect">
            <a:avLst/>
          </a:prstGeom>
          <a:noFill/>
          <a:ln>
            <a:noFill/>
          </a:ln>
        </p:spPr>
      </p:pic>
      <p:pic>
        <p:nvPicPr>
          <p:cNvPr id="358" name="Google Shape;358;p41"/>
          <p:cNvPicPr preferRelativeResize="0"/>
          <p:nvPr/>
        </p:nvPicPr>
        <p:blipFill>
          <a:blip r:embed="rId12">
            <a:alphaModFix/>
          </a:blip>
          <a:stretch>
            <a:fillRect/>
          </a:stretch>
        </p:blipFill>
        <p:spPr>
          <a:xfrm>
            <a:off x="4094195" y="3868828"/>
            <a:ext cx="268987" cy="262188"/>
          </a:xfrm>
          <a:prstGeom prst="rect">
            <a:avLst/>
          </a:prstGeom>
          <a:noFill/>
          <a:ln>
            <a:noFill/>
          </a:ln>
        </p:spPr>
      </p:pic>
      <p:sp>
        <p:nvSpPr>
          <p:cNvPr id="359" name="Google Shape;359;p41"/>
          <p:cNvSpPr txBox="1"/>
          <p:nvPr/>
        </p:nvSpPr>
        <p:spPr>
          <a:xfrm>
            <a:off x="4369400" y="3752234"/>
            <a:ext cx="817500" cy="915349"/>
          </a:xfrm>
          <a:prstGeom prst="rect">
            <a:avLst/>
          </a:prstGeom>
          <a:noFill/>
          <a:ln>
            <a:noFill/>
          </a:ln>
        </p:spPr>
        <p:txBody>
          <a:bodyPr spcFirstLastPara="1" wrap="square" lIns="91425" tIns="91425" rIns="91425" bIns="91425" anchor="t" anchorCtr="0">
            <a:spAutoFit/>
          </a:bodyPr>
          <a:lstStyle/>
          <a:p>
            <a:pPr algn="ctr">
              <a:lnSpc>
                <a:spcPct val="115000"/>
              </a:lnSpc>
              <a:spcBef>
                <a:spcPts val="1400"/>
              </a:spcBef>
              <a:spcAft>
                <a:spcPts val="1400"/>
              </a:spcAft>
            </a:pPr>
            <a:r>
              <a:rPr lang="fr-FR" sz="700" dirty="0">
                <a:solidFill>
                  <a:schemeClr val="dk1"/>
                </a:solidFill>
              </a:rPr>
              <a:t>Consommation de drogues contaminées</a:t>
            </a:r>
            <a:endParaRPr lang="fr-FR" sz="700" dirty="0"/>
          </a:p>
        </p:txBody>
      </p:sp>
      <p:sp>
        <p:nvSpPr>
          <p:cNvPr id="360" name="Google Shape;360;p41"/>
          <p:cNvSpPr txBox="1"/>
          <p:nvPr/>
        </p:nvSpPr>
        <p:spPr>
          <a:xfrm>
            <a:off x="2643244" y="3327829"/>
            <a:ext cx="1095900" cy="1575273"/>
          </a:xfrm>
          <a:prstGeom prst="rect">
            <a:avLst/>
          </a:prstGeom>
          <a:noFill/>
          <a:ln>
            <a:noFill/>
          </a:ln>
        </p:spPr>
        <p:txBody>
          <a:bodyPr spcFirstLastPara="1" wrap="square" lIns="91425" tIns="91425" rIns="91425" bIns="91425" anchor="t" anchorCtr="0">
            <a:spAutoFit/>
          </a:bodyPr>
          <a:lstStyle/>
          <a:p>
            <a:pPr algn="ctr">
              <a:lnSpc>
                <a:spcPct val="115000"/>
              </a:lnSpc>
              <a:spcBef>
                <a:spcPts val="1400"/>
              </a:spcBef>
              <a:spcAft>
                <a:spcPts val="1400"/>
              </a:spcAft>
            </a:pPr>
            <a:r>
              <a:rPr lang="fr-FR" sz="700" dirty="0">
                <a:solidFill>
                  <a:schemeClr val="dk1"/>
                </a:solidFill>
              </a:rPr>
              <a:t>Mauvaise hygiène personnelle (liée au sans-abrisme)</a:t>
            </a:r>
            <a:endParaRPr lang="fr-FR" sz="700" dirty="0"/>
          </a:p>
          <a:p>
            <a:pPr marL="0" lvl="0" indent="0" algn="ctr" rtl="0">
              <a:lnSpc>
                <a:spcPct val="115000"/>
              </a:lnSpc>
              <a:spcBef>
                <a:spcPts val="1400"/>
              </a:spcBef>
              <a:spcAft>
                <a:spcPts val="1400"/>
              </a:spcAft>
              <a:buNone/>
            </a:pPr>
            <a:endParaRPr dirty="0"/>
          </a:p>
        </p:txBody>
      </p:sp>
      <p:pic>
        <p:nvPicPr>
          <p:cNvPr id="361" name="Google Shape;361;p41"/>
          <p:cNvPicPr preferRelativeResize="0"/>
          <p:nvPr/>
        </p:nvPicPr>
        <p:blipFill>
          <a:blip r:embed="rId3">
            <a:alphaModFix/>
          </a:blip>
          <a:stretch>
            <a:fillRect/>
          </a:stretch>
        </p:blipFill>
        <p:spPr>
          <a:xfrm>
            <a:off x="2464961" y="3544339"/>
            <a:ext cx="268987" cy="262188"/>
          </a:xfrm>
          <a:prstGeom prst="rect">
            <a:avLst/>
          </a:prstGeom>
          <a:noFill/>
          <a:ln>
            <a:noFill/>
          </a:ln>
        </p:spPr>
      </p:pic>
      <p:pic>
        <p:nvPicPr>
          <p:cNvPr id="362" name="Google Shape;362;p41"/>
          <p:cNvPicPr preferRelativeResize="0"/>
          <p:nvPr/>
        </p:nvPicPr>
        <p:blipFill>
          <a:blip r:embed="rId13">
            <a:alphaModFix/>
          </a:blip>
          <a:stretch>
            <a:fillRect/>
          </a:stretch>
        </p:blipFill>
        <p:spPr>
          <a:xfrm>
            <a:off x="2769547" y="4257992"/>
            <a:ext cx="264262" cy="254760"/>
          </a:xfrm>
          <a:prstGeom prst="rect">
            <a:avLst/>
          </a:prstGeom>
          <a:noFill/>
          <a:ln>
            <a:noFill/>
          </a:ln>
        </p:spPr>
      </p:pic>
      <p:sp>
        <p:nvSpPr>
          <p:cNvPr id="363" name="Google Shape;363;p41"/>
          <p:cNvSpPr txBox="1"/>
          <p:nvPr/>
        </p:nvSpPr>
        <p:spPr>
          <a:xfrm>
            <a:off x="2995525" y="4130296"/>
            <a:ext cx="817500" cy="1433696"/>
          </a:xfrm>
          <a:prstGeom prst="rect">
            <a:avLst/>
          </a:prstGeom>
          <a:noFill/>
          <a:ln>
            <a:noFill/>
          </a:ln>
        </p:spPr>
        <p:txBody>
          <a:bodyPr spcFirstLastPara="1" wrap="square" lIns="91425" tIns="91425" rIns="91425" bIns="91425" anchor="t" anchorCtr="0">
            <a:spAutoFit/>
          </a:bodyPr>
          <a:lstStyle/>
          <a:p>
            <a:pPr algn="ctr">
              <a:lnSpc>
                <a:spcPct val="115000"/>
              </a:lnSpc>
              <a:spcBef>
                <a:spcPts val="1400"/>
              </a:spcBef>
              <a:spcAft>
                <a:spcPts val="1400"/>
              </a:spcAft>
            </a:pPr>
            <a:r>
              <a:rPr lang="fr-FR" sz="700" dirty="0">
                <a:solidFill>
                  <a:schemeClr val="dk1"/>
                </a:solidFill>
              </a:rPr>
              <a:t>Maladies sous-jacentes</a:t>
            </a:r>
            <a:endParaRPr lang="fr-FR" sz="700" dirty="0"/>
          </a:p>
          <a:p>
            <a:pPr marL="0" lvl="0" indent="0" algn="ctr" rtl="0">
              <a:lnSpc>
                <a:spcPct val="115000"/>
              </a:lnSpc>
              <a:spcBef>
                <a:spcPts val="1400"/>
              </a:spcBef>
              <a:spcAft>
                <a:spcPts val="1400"/>
              </a:spcAft>
              <a:buNone/>
            </a:pPr>
            <a:endParaRPr dirty="0"/>
          </a:p>
        </p:txBody>
      </p:sp>
      <p:pic>
        <p:nvPicPr>
          <p:cNvPr id="364" name="Google Shape;364;p41"/>
          <p:cNvPicPr preferRelativeResize="0"/>
          <p:nvPr/>
        </p:nvPicPr>
        <p:blipFill>
          <a:blip r:embed="rId14">
            <a:alphaModFix/>
          </a:blip>
          <a:stretch>
            <a:fillRect/>
          </a:stretch>
        </p:blipFill>
        <p:spPr>
          <a:xfrm>
            <a:off x="4858625" y="4762033"/>
            <a:ext cx="254975" cy="254975"/>
          </a:xfrm>
          <a:prstGeom prst="rect">
            <a:avLst/>
          </a:prstGeom>
          <a:noFill/>
          <a:ln>
            <a:noFill/>
          </a:ln>
        </p:spPr>
      </p:pic>
      <p:sp>
        <p:nvSpPr>
          <p:cNvPr id="365" name="Google Shape;365;p41"/>
          <p:cNvSpPr txBox="1"/>
          <p:nvPr/>
        </p:nvSpPr>
        <p:spPr>
          <a:xfrm>
            <a:off x="4981225" y="4547570"/>
            <a:ext cx="1016100" cy="79146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400"/>
              </a:spcAft>
              <a:buNone/>
            </a:pPr>
            <a:r>
              <a:rPr lang="fr-FR" sz="700" dirty="0">
                <a:solidFill>
                  <a:schemeClr val="dk1"/>
                </a:solidFill>
              </a:rPr>
              <a:t>Ventilation insuffisante</a:t>
            </a: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171450" y="142875"/>
            <a:ext cx="876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69" name="Google Shape;69;p15"/>
          <p:cNvGraphicFramePr/>
          <p:nvPr>
            <p:extLst>
              <p:ext uri="{D42A27DB-BD31-4B8C-83A1-F6EECF244321}">
                <p14:modId xmlns:p14="http://schemas.microsoft.com/office/powerpoint/2010/main" val="2065824988"/>
              </p:ext>
            </p:extLst>
          </p:nvPr>
        </p:nvGraphicFramePr>
        <p:xfrm>
          <a:off x="1557338" y="923925"/>
          <a:ext cx="5991225" cy="3447771"/>
        </p:xfrm>
        <a:graphic>
          <a:graphicData uri="http://schemas.openxmlformats.org/drawingml/2006/table">
            <a:tbl>
              <a:tblPr bandRow="1">
                <a:noFill/>
                <a:tableStyleId>{AABFC94A-14E6-47E2-BC16-9C1F3DF24091}</a:tableStyleId>
              </a:tblPr>
              <a:tblGrid>
                <a:gridCol w="2028825">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255275">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Convention de subvention No. </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101018353</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0"/>
                  </a:ext>
                </a:extLst>
              </a:tr>
              <a:tr h="256550">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Date de début du projet </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1 MAI 2021 </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1"/>
                  </a:ext>
                </a:extLst>
              </a:tr>
              <a:tr h="257800">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Durée du projet </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36 MOIS </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2"/>
                  </a:ext>
                </a:extLst>
              </a:tr>
              <a:tr h="255900">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Reference du livrable</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DL6.1</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3"/>
                  </a:ext>
                </a:extLst>
              </a:tr>
              <a:tr h="266700">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Responsable du livrable</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UKHSA</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4"/>
                  </a:ext>
                </a:extLst>
              </a:tr>
              <a:tr h="256550">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Niveau de diffusion (PU, CO, CI) </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PU (public)</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5"/>
                  </a:ext>
                </a:extLst>
              </a:tr>
              <a:tr h="257800">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Version </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1.0</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6"/>
                  </a:ext>
                </a:extLst>
              </a:tr>
              <a:tr h="266700">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Statut du document </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Soumis</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7"/>
                  </a:ext>
                </a:extLst>
              </a:tr>
              <a:tr h="257800">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Nombre de pages</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138</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8"/>
                  </a:ext>
                </a:extLst>
              </a:tr>
              <a:tr h="257800">
                <a:tc>
                  <a:txBody>
                    <a:bodyPr/>
                    <a:lstStyle/>
                    <a:p>
                      <a:pPr marL="0" lvl="0" indent="0" algn="l" rtl="0">
                        <a:lnSpc>
                          <a:spcPct val="115000"/>
                        </a:lnSpc>
                        <a:spcBef>
                          <a:spcPts val="300"/>
                        </a:spcBef>
                        <a:spcAft>
                          <a:spcPts val="600"/>
                        </a:spcAft>
                        <a:buNone/>
                      </a:pPr>
                      <a:r>
                        <a:rPr lang="fr-FR" sz="950" b="1" noProof="0">
                          <a:latin typeface="Calibri"/>
                          <a:ea typeface="Calibri"/>
                          <a:cs typeface="Calibri"/>
                          <a:sym typeface="Calibri"/>
                        </a:rPr>
                        <a:t>Date contractuelle de livraison</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30/04/2023</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09"/>
                  </a:ext>
                </a:extLst>
              </a:tr>
              <a:tr h="255900">
                <a:tc>
                  <a:txBody>
                    <a:bodyPr/>
                    <a:lstStyle/>
                    <a:p>
                      <a:pPr marL="0" lvl="0" indent="0" algn="l" rtl="0">
                        <a:lnSpc>
                          <a:spcPct val="115000"/>
                        </a:lnSpc>
                        <a:spcBef>
                          <a:spcPts val="300"/>
                        </a:spcBef>
                        <a:spcAft>
                          <a:spcPts val="600"/>
                        </a:spcAft>
                        <a:buNone/>
                      </a:pPr>
                      <a:r>
                        <a:rPr lang="fr-FR" sz="950" b="1" noProof="0">
                          <a:latin typeface="Calibri"/>
                          <a:ea typeface="Calibri"/>
                          <a:cs typeface="Calibri"/>
                          <a:sym typeface="Calibri"/>
                        </a:rPr>
                        <a:t>Date de soumission </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0" lvl="0" indent="0" algn="l" rtl="0">
                        <a:lnSpc>
                          <a:spcPct val="133333"/>
                        </a:lnSpc>
                        <a:spcBef>
                          <a:spcPts val="0"/>
                        </a:spcBef>
                        <a:spcAft>
                          <a:spcPts val="0"/>
                        </a:spcAft>
                        <a:buNone/>
                      </a:pPr>
                      <a:r>
                        <a:rPr lang="fr-FR" sz="950" noProof="0">
                          <a:latin typeface="Calibri"/>
                          <a:ea typeface="Calibri"/>
                          <a:cs typeface="Calibri"/>
                          <a:sym typeface="Calibri"/>
                        </a:rPr>
                        <a:t>25/04/2023</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10"/>
                  </a:ext>
                </a:extLst>
              </a:tr>
              <a:tr h="589925">
                <a:tc>
                  <a:txBody>
                    <a:bodyPr/>
                    <a:lstStyle/>
                    <a:p>
                      <a:pPr marL="0" lvl="0" indent="0" algn="l" rtl="0">
                        <a:lnSpc>
                          <a:spcPct val="133333"/>
                        </a:lnSpc>
                        <a:spcBef>
                          <a:spcPts val="0"/>
                        </a:spcBef>
                        <a:spcAft>
                          <a:spcPts val="0"/>
                        </a:spcAft>
                        <a:buNone/>
                      </a:pPr>
                      <a:r>
                        <a:rPr lang="fr-FR" sz="950" b="1" noProof="0">
                          <a:latin typeface="Calibri"/>
                          <a:ea typeface="Calibri"/>
                          <a:cs typeface="Calibri"/>
                          <a:sym typeface="Calibri"/>
                        </a:rPr>
                        <a:t>Auteur : </a:t>
                      </a:r>
                      <a:endParaRPr lang="fr-FR" sz="1200" noProof="0">
                        <a:latin typeface="Times New Roman"/>
                        <a:ea typeface="Times New Roman"/>
                        <a:cs typeface="Times New Roman"/>
                        <a:sym typeface="Times New Roman"/>
                      </a:endParaRPr>
                    </a:p>
                    <a:p>
                      <a:pPr marL="0" lvl="0" indent="0" algn="l" rtl="0">
                        <a:lnSpc>
                          <a:spcPct val="133333"/>
                        </a:lnSpc>
                        <a:spcBef>
                          <a:spcPts val="85"/>
                        </a:spcBef>
                        <a:spcAft>
                          <a:spcPts val="0"/>
                        </a:spcAft>
                        <a:buNone/>
                      </a:pPr>
                      <a:r>
                        <a:rPr lang="fr-FR" sz="950" b="1" noProof="0">
                          <a:latin typeface="Calibri"/>
                          <a:ea typeface="Calibri"/>
                          <a:cs typeface="Calibri"/>
                          <a:sym typeface="Calibri"/>
                        </a:rPr>
                        <a:t>Institution : </a:t>
                      </a:r>
                      <a:endParaRPr lang="fr-FR" sz="1200" noProof="0">
                        <a:latin typeface="Times New Roman"/>
                        <a:ea typeface="Times New Roman"/>
                        <a:cs typeface="Times New Roman"/>
                        <a:sym typeface="Times New Roman"/>
                      </a:endParaRPr>
                    </a:p>
                    <a:p>
                      <a:pPr marL="0" lvl="0" indent="0" algn="l" rtl="0">
                        <a:lnSpc>
                          <a:spcPct val="133333"/>
                        </a:lnSpc>
                        <a:spcBef>
                          <a:spcPts val="85"/>
                        </a:spcBef>
                        <a:spcAft>
                          <a:spcPts val="0"/>
                        </a:spcAft>
                        <a:buNone/>
                      </a:pPr>
                      <a:r>
                        <a:rPr lang="fr-FR" sz="950" b="1" noProof="0">
                          <a:latin typeface="Calibri"/>
                          <a:ea typeface="Calibri"/>
                          <a:cs typeface="Calibri"/>
                          <a:sym typeface="Calibri"/>
                        </a:rPr>
                        <a:t>Email : </a:t>
                      </a:r>
                      <a:endParaRPr lang="fr-FR" sz="1200" noProof="0">
                        <a:latin typeface="Times New Roman"/>
                        <a:ea typeface="Times New Roman"/>
                        <a:cs typeface="Times New Roman"/>
                        <a:sym typeface="Times New Roman"/>
                      </a:endParaRP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F2F2F2"/>
                    </a:solidFill>
                  </a:tcPr>
                </a:tc>
                <a:tc>
                  <a:txBody>
                    <a:bodyPr/>
                    <a:lstStyle/>
                    <a:p>
                      <a:pPr marL="5080" lvl="0" indent="0" algn="l" rtl="0">
                        <a:lnSpc>
                          <a:spcPct val="133333"/>
                        </a:lnSpc>
                        <a:spcBef>
                          <a:spcPts val="0"/>
                        </a:spcBef>
                        <a:spcAft>
                          <a:spcPts val="0"/>
                        </a:spcAft>
                        <a:buNone/>
                      </a:pPr>
                      <a:r>
                        <a:rPr lang="fr-FR" sz="950" noProof="0">
                          <a:latin typeface="Calibri"/>
                          <a:ea typeface="Calibri"/>
                          <a:cs typeface="Calibri"/>
                          <a:sym typeface="Calibri"/>
                        </a:rPr>
                        <a:t>Lara </a:t>
                      </a:r>
                      <a:r>
                        <a:rPr lang="fr-FR" sz="950" noProof="0" err="1">
                          <a:latin typeface="Calibri"/>
                          <a:ea typeface="Calibri"/>
                          <a:cs typeface="Calibri"/>
                          <a:sym typeface="Calibri"/>
                        </a:rPr>
                        <a:t>Tavoschi</a:t>
                      </a:r>
                      <a:endParaRPr lang="fr-FR" sz="950" noProof="0">
                        <a:latin typeface="Calibri"/>
                        <a:ea typeface="Calibri"/>
                        <a:cs typeface="Calibri"/>
                        <a:sym typeface="Calibri"/>
                      </a:endParaRPr>
                    </a:p>
                    <a:p>
                      <a:pPr marL="5080" lvl="0" indent="0" algn="l" rtl="0">
                        <a:lnSpc>
                          <a:spcPct val="133333"/>
                        </a:lnSpc>
                        <a:spcBef>
                          <a:spcPts val="0"/>
                        </a:spcBef>
                        <a:spcAft>
                          <a:spcPts val="0"/>
                        </a:spcAft>
                        <a:buNone/>
                      </a:pPr>
                      <a:r>
                        <a:rPr lang="fr-FR" sz="950" noProof="0">
                          <a:latin typeface="Calibri"/>
                          <a:ea typeface="Calibri"/>
                          <a:cs typeface="Calibri"/>
                          <a:sym typeface="Calibri"/>
                        </a:rPr>
                        <a:t>UNIPI</a:t>
                      </a:r>
                    </a:p>
                    <a:p>
                      <a:pPr marL="5080" lvl="0" indent="0" algn="l" rtl="0">
                        <a:lnSpc>
                          <a:spcPct val="133333"/>
                        </a:lnSpc>
                        <a:spcBef>
                          <a:spcPts val="0"/>
                        </a:spcBef>
                        <a:spcAft>
                          <a:spcPts val="0"/>
                        </a:spcAft>
                        <a:buNone/>
                      </a:pPr>
                      <a:r>
                        <a:rPr lang="fr-FR" sz="950" noProof="0">
                          <a:latin typeface="Calibri"/>
                          <a:ea typeface="Calibri"/>
                          <a:cs typeface="Calibri"/>
                          <a:sym typeface="Calibri"/>
                        </a:rPr>
                        <a:t>lara.tavoschi@unipi.it </a:t>
                      </a:r>
                    </a:p>
                  </a:txBody>
                  <a:tcPr marL="73025" marR="73025" marT="0" marB="0" anchor="ctr">
                    <a:lnL w="19050" cap="flat" cmpd="sng">
                      <a:solidFill>
                        <a:srgbClr val="008ACD"/>
                      </a:solidFill>
                      <a:prstDash val="solid"/>
                      <a:round/>
                      <a:headEnd type="none" w="sm" len="sm"/>
                      <a:tailEnd type="none" w="sm" len="sm"/>
                    </a:lnL>
                    <a:lnR w="19050" cap="flat" cmpd="sng">
                      <a:solidFill>
                        <a:srgbClr val="008ACD"/>
                      </a:solidFill>
                      <a:prstDash val="solid"/>
                      <a:round/>
                      <a:headEnd type="none" w="sm" len="sm"/>
                      <a:tailEnd type="none" w="sm" len="sm"/>
                    </a:lnR>
                    <a:lnT w="19050" cap="flat" cmpd="sng">
                      <a:solidFill>
                        <a:srgbClr val="008ACD"/>
                      </a:solidFill>
                      <a:prstDash val="solid"/>
                      <a:round/>
                      <a:headEnd type="none" w="sm" len="sm"/>
                      <a:tailEnd type="none" w="sm" len="sm"/>
                    </a:lnT>
                    <a:lnB w="19050" cap="flat" cmpd="sng">
                      <a:solidFill>
                        <a:srgbClr val="008ACD"/>
                      </a:solidFill>
                      <a:prstDash val="solid"/>
                      <a:round/>
                      <a:headEnd type="none" w="sm" len="sm"/>
                      <a:tailEnd type="none" w="sm" len="sm"/>
                    </a:lnB>
                    <a:solidFill>
                      <a:srgbClr val="DEEBF6"/>
                    </a:solidFill>
                  </a:tcPr>
                </a:tc>
                <a:extLst>
                  <a:ext uri="{0D108BD9-81ED-4DB2-BD59-A6C34878D82A}">
                    <a16:rowId xmlns:a16="http://schemas.microsoft.com/office/drawing/2014/main" val="10011"/>
                  </a:ext>
                </a:extLst>
              </a:tr>
            </a:tbl>
          </a:graphicData>
        </a:graphic>
      </p:graphicFrame>
      <p:sp>
        <p:nvSpPr>
          <p:cNvPr id="70" name="Google Shape;70;p15"/>
          <p:cNvSpPr txBox="1"/>
          <p:nvPr/>
        </p:nvSpPr>
        <p:spPr>
          <a:xfrm>
            <a:off x="300000" y="381000"/>
            <a:ext cx="8505900" cy="762000"/>
          </a:xfrm>
          <a:prstGeom prst="rect">
            <a:avLst/>
          </a:prstGeom>
          <a:noFill/>
          <a:ln>
            <a:noFill/>
          </a:ln>
        </p:spPr>
        <p:txBody>
          <a:bodyPr spcFirstLastPara="1" wrap="square" lIns="91425" tIns="91425" rIns="91425" bIns="91425" anchor="ctr" anchorCtr="0">
            <a:noAutofit/>
          </a:bodyPr>
          <a:lstStyle/>
          <a:p>
            <a:pPr marL="0" lvl="0" indent="0" algn="l" rtl="0">
              <a:lnSpc>
                <a:spcPct val="133333"/>
              </a:lnSpc>
              <a:spcBef>
                <a:spcPts val="300"/>
              </a:spcBef>
              <a:spcAft>
                <a:spcPts val="600"/>
              </a:spcAft>
              <a:buNone/>
            </a:pPr>
            <a:r>
              <a:rPr lang="en" sz="2000" b="1">
                <a:latin typeface="Cambria"/>
                <a:ea typeface="Cambria"/>
                <a:cs typeface="Cambria"/>
                <a:sym typeface="Cambria"/>
              </a:rPr>
              <a:t>Informations</a:t>
            </a:r>
            <a:endParaRPr sz="1200">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369"/>
        <p:cNvGrpSpPr/>
        <p:nvPr/>
      </p:nvGrpSpPr>
      <p:grpSpPr>
        <a:xfrm>
          <a:off x="0" y="0"/>
          <a:ext cx="0" cy="0"/>
          <a:chOff x="0" y="0"/>
          <a:chExt cx="0" cy="0"/>
        </a:xfrm>
      </p:grpSpPr>
      <p:sp>
        <p:nvSpPr>
          <p:cNvPr id="370" name="Google Shape;370;p42"/>
          <p:cNvSpPr txBox="1"/>
          <p:nvPr/>
        </p:nvSpPr>
        <p:spPr>
          <a:xfrm>
            <a:off x="7827700" y="114539"/>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371" name="Google Shape;371;p42"/>
          <p:cNvSpPr txBox="1">
            <a:spLocks noGrp="1"/>
          </p:cNvSpPr>
          <p:nvPr>
            <p:ph type="title"/>
          </p:nvPr>
        </p:nvSpPr>
        <p:spPr>
          <a:xfrm>
            <a:off x="297088" y="31463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t>Article 1.</a:t>
            </a:r>
            <a:r>
              <a:rPr lang="fr-FR" b="1" dirty="0"/>
              <a:t> Pourquoi les maladies infectieuses sont-elles plus fréquentes en prison </a:t>
            </a:r>
            <a:r>
              <a:rPr lang="en" b="1" dirty="0"/>
              <a:t>?</a:t>
            </a:r>
            <a:endParaRPr b="1" dirty="0"/>
          </a:p>
          <a:p>
            <a:pPr marL="0" lvl="0" indent="0" algn="l" rtl="0">
              <a:spcBef>
                <a:spcPts val="0"/>
              </a:spcBef>
              <a:spcAft>
                <a:spcPts val="0"/>
              </a:spcAft>
              <a:buNone/>
            </a:pPr>
            <a:endParaRPr b="1" dirty="0"/>
          </a:p>
        </p:txBody>
      </p:sp>
      <p:sp>
        <p:nvSpPr>
          <p:cNvPr id="372" name="Google Shape;372;p42"/>
          <p:cNvSpPr txBox="1"/>
          <p:nvPr/>
        </p:nvSpPr>
        <p:spPr>
          <a:xfrm>
            <a:off x="408100" y="1211753"/>
            <a:ext cx="8520600" cy="2131322"/>
          </a:xfrm>
          <a:prstGeom prst="rect">
            <a:avLst/>
          </a:prstGeom>
          <a:noFill/>
          <a:ln>
            <a:noFill/>
          </a:ln>
        </p:spPr>
        <p:txBody>
          <a:bodyPr spcFirstLastPara="1" wrap="square" lIns="91425" tIns="91425" rIns="91425" bIns="91425" anchor="t" anchorCtr="0">
            <a:spAutoFit/>
          </a:bodyPr>
          <a:lstStyle/>
          <a:p>
            <a:pPr lvl="0" algn="just">
              <a:lnSpc>
                <a:spcPct val="115000"/>
              </a:lnSpc>
            </a:pPr>
            <a:r>
              <a:rPr lang="fr-FR" sz="1000" dirty="0">
                <a:solidFill>
                  <a:schemeClr val="dk2"/>
                </a:solidFill>
              </a:rPr>
              <a:t>Tous les comportements et circonstances que nous venons d'apprendre expliquent pourquoi les personnes placées sous main de justice sont plus exposées au risque d'infections. Tous ces facteurs réunis peuvent entrainer à un moment donné une circulation de nombreuses maladies infectieuses dans les prisons. Cela signifie que le personnel pénitentiaire, ainsi que les PPSMJ, risquent davantage d'entrer en contact avec des maladies infectieuses par rapport aux personnes qui ne vivent pas ou ne travaillent pas en prison.</a:t>
            </a:r>
          </a:p>
          <a:p>
            <a:pPr marL="0" lvl="0" indent="0" algn="just" rtl="0">
              <a:lnSpc>
                <a:spcPct val="115000"/>
              </a:lnSpc>
              <a:spcBef>
                <a:spcPts val="0"/>
              </a:spcBef>
              <a:spcAft>
                <a:spcPts val="0"/>
              </a:spcAft>
              <a:buNone/>
            </a:pPr>
            <a:endParaRPr lang="fr-FR" sz="1000" dirty="0">
              <a:solidFill>
                <a:schemeClr val="dk2"/>
              </a:solidFill>
            </a:endParaRPr>
          </a:p>
          <a:p>
            <a:pPr marL="0" lvl="0" indent="0" algn="just" rtl="0">
              <a:lnSpc>
                <a:spcPct val="115000"/>
              </a:lnSpc>
              <a:spcBef>
                <a:spcPts val="0"/>
              </a:spcBef>
              <a:spcAft>
                <a:spcPts val="0"/>
              </a:spcAft>
              <a:buNone/>
            </a:pPr>
            <a:r>
              <a:rPr lang="fr-FR" sz="1000" dirty="0">
                <a:solidFill>
                  <a:schemeClr val="dk2"/>
                </a:solidFill>
              </a:rPr>
              <a:t>En plus du risque d'entrer eux-mêmes en contact avec des maladies infectieuses, les membres du personnel pénitentiaire risquent de transmettre ces maladies à l’extérieur, en particulier à leurs familles ou à leurs amis proches, mais aussi à la communauté dans son ensemble.</a:t>
            </a:r>
          </a:p>
          <a:p>
            <a:pPr marL="0" lvl="0" indent="0" algn="just" rtl="0">
              <a:lnSpc>
                <a:spcPct val="115000"/>
              </a:lnSpc>
              <a:spcBef>
                <a:spcPts val="0"/>
              </a:spcBef>
              <a:spcAft>
                <a:spcPts val="0"/>
              </a:spcAft>
              <a:buNone/>
            </a:pPr>
            <a:endParaRPr lang="fr-FR" sz="1000" dirty="0">
              <a:solidFill>
                <a:schemeClr val="dk2"/>
              </a:solidFill>
            </a:endParaRPr>
          </a:p>
          <a:p>
            <a:pPr marL="0" lvl="0" indent="0" algn="just" rtl="0">
              <a:lnSpc>
                <a:spcPct val="115000"/>
              </a:lnSpc>
              <a:spcBef>
                <a:spcPts val="0"/>
              </a:spcBef>
              <a:spcAft>
                <a:spcPts val="0"/>
              </a:spcAft>
              <a:buNone/>
            </a:pPr>
            <a:r>
              <a:rPr lang="fr-FR" sz="1000" dirty="0">
                <a:solidFill>
                  <a:schemeClr val="dk2"/>
                </a:solidFill>
              </a:rPr>
              <a:t>Voici une représentation d'un membre du personnel pénitentiaire entrant en contact avec des personnes placées sous main de justice qui ont une maladie infectieuse (en rose). Ces personnes infectent d'autres personnes vivant en prison et le personnel pénitentiaire. Quand le membre du personnel pénitentiaire quitte la prison et rentre chez lui, cette personne peut transmettre la maladie à sa famille ou à ses proches.</a:t>
            </a:r>
          </a:p>
        </p:txBody>
      </p:sp>
      <p:pic>
        <p:nvPicPr>
          <p:cNvPr id="373" name="Google Shape;373;p42"/>
          <p:cNvPicPr preferRelativeResize="0"/>
          <p:nvPr/>
        </p:nvPicPr>
        <p:blipFill rotWithShape="1">
          <a:blip r:embed="rId3">
            <a:alphaModFix/>
          </a:blip>
          <a:srcRect t="56099"/>
          <a:stretch/>
        </p:blipFill>
        <p:spPr>
          <a:xfrm>
            <a:off x="827703" y="3343075"/>
            <a:ext cx="7132148" cy="17612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377"/>
        <p:cNvGrpSpPr/>
        <p:nvPr/>
      </p:nvGrpSpPr>
      <p:grpSpPr>
        <a:xfrm>
          <a:off x="0" y="0"/>
          <a:ext cx="0" cy="0"/>
          <a:chOff x="0" y="0"/>
          <a:chExt cx="0" cy="0"/>
        </a:xfrm>
      </p:grpSpPr>
      <p:sp>
        <p:nvSpPr>
          <p:cNvPr id="378" name="Google Shape;378;p4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dirty="0">
              <a:solidFill>
                <a:schemeClr val="dk2"/>
              </a:solidFill>
            </a:endParaRPr>
          </a:p>
        </p:txBody>
      </p:sp>
      <p:sp>
        <p:nvSpPr>
          <p:cNvPr id="379" name="Google Shape;379;p43"/>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sz="1100" dirty="0">
              <a:solidFill>
                <a:schemeClr val="dk2"/>
              </a:solidFill>
            </a:endParaRPr>
          </a:p>
        </p:txBody>
      </p:sp>
      <p:sp>
        <p:nvSpPr>
          <p:cNvPr id="380" name="Google Shape;38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b="1" dirty="0"/>
              <a:t>Article 1.</a:t>
            </a:r>
            <a:r>
              <a:rPr lang="fr-FR" b="1" dirty="0"/>
              <a:t> Pourquoi les maladies infectieuses sont-elles plus fréquentes en prison </a:t>
            </a:r>
            <a:r>
              <a:rPr lang="en" b="1" dirty="0"/>
              <a:t>?</a:t>
            </a:r>
            <a:endParaRPr b="1" dirty="0"/>
          </a:p>
          <a:p>
            <a:pPr marL="0" lvl="0" indent="0" algn="l" rtl="0">
              <a:spcBef>
                <a:spcPts val="0"/>
              </a:spcBef>
              <a:spcAft>
                <a:spcPts val="0"/>
              </a:spcAft>
              <a:buNone/>
            </a:pPr>
            <a:endParaRPr b="1" dirty="0"/>
          </a:p>
        </p:txBody>
      </p:sp>
      <p:sp>
        <p:nvSpPr>
          <p:cNvPr id="381" name="Google Shape;381;p43"/>
          <p:cNvSpPr txBox="1"/>
          <p:nvPr/>
        </p:nvSpPr>
        <p:spPr>
          <a:xfrm>
            <a:off x="397500" y="1358750"/>
            <a:ext cx="8520600" cy="176660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fr-FR" sz="1200" dirty="0">
                <a:solidFill>
                  <a:schemeClr val="dk2"/>
                </a:solidFill>
              </a:rPr>
              <a:t>Les maladies infectieuses </a:t>
            </a:r>
            <a:r>
              <a:rPr lang="fr-FR" sz="1200" b="1" dirty="0">
                <a:solidFill>
                  <a:schemeClr val="dk2"/>
                </a:solidFill>
              </a:rPr>
              <a:t>se propagent également dans le sens inverse</a:t>
            </a:r>
            <a:r>
              <a:rPr lang="fr-FR" sz="1200" dirty="0">
                <a:solidFill>
                  <a:schemeClr val="dk2"/>
                </a:solidFill>
              </a:rPr>
              <a:t>. </a:t>
            </a:r>
          </a:p>
          <a:p>
            <a:pPr marL="0" lvl="0" indent="0" algn="just" rtl="0">
              <a:lnSpc>
                <a:spcPct val="115000"/>
              </a:lnSpc>
              <a:spcBef>
                <a:spcPts val="1200"/>
              </a:spcBef>
              <a:spcAft>
                <a:spcPts val="1200"/>
              </a:spcAft>
              <a:buNone/>
            </a:pPr>
            <a:r>
              <a:rPr lang="fr-FR" sz="1200" dirty="0">
                <a:solidFill>
                  <a:schemeClr val="dk2"/>
                </a:solidFill>
              </a:rPr>
              <a:t>Les personnes qui entrent en prison (personnel, visiteurs ou personnes récemment incarcérées) </a:t>
            </a:r>
            <a:r>
              <a:rPr lang="fr-FR" sz="1200" b="1" dirty="0">
                <a:solidFill>
                  <a:schemeClr val="dk2"/>
                </a:solidFill>
              </a:rPr>
              <a:t>peuvent introduire des infections acquises dans la </a:t>
            </a:r>
            <a:r>
              <a:rPr lang="fr-FR" sz="1200" b="1" dirty="0">
                <a:solidFill>
                  <a:schemeClr val="dk2"/>
                </a:solidFill>
                <a:latin typeface="+mn-lt"/>
              </a:rPr>
              <a:t>collectivité </a:t>
            </a:r>
            <a:r>
              <a:rPr lang="fr-FR" sz="1200" b="1" dirty="0">
                <a:solidFill>
                  <a:schemeClr val="dk2"/>
                </a:solidFill>
                <a:latin typeface="+mn-lt"/>
                <a:cs typeface="Times New Roman" panose="02020603050405020304" pitchFamily="18" charset="0"/>
              </a:rPr>
              <a:t>à l’intérieur de la</a:t>
            </a:r>
            <a:r>
              <a:rPr lang="fr-FR" sz="1200" b="1" dirty="0">
                <a:solidFill>
                  <a:schemeClr val="dk2"/>
                </a:solidFill>
                <a:latin typeface="+mn-lt"/>
              </a:rPr>
              <a:t> prison</a:t>
            </a:r>
            <a:r>
              <a:rPr lang="fr-FR" sz="1200" dirty="0">
                <a:solidFill>
                  <a:schemeClr val="dk2"/>
                </a:solidFill>
              </a:rPr>
              <a:t>. Comme nous l'avons vu, les prisons sont des environnements </a:t>
            </a:r>
            <a:r>
              <a:rPr lang="fr-FR" sz="1200" dirty="0">
                <a:solidFill>
                  <a:schemeClr val="dk2"/>
                </a:solidFill>
                <a:latin typeface="+mn-lt"/>
              </a:rPr>
              <a:t>clos o</a:t>
            </a:r>
            <a:r>
              <a:rPr lang="fr-FR" sz="1200" dirty="0">
                <a:solidFill>
                  <a:schemeClr val="dk2"/>
                </a:solidFill>
                <a:latin typeface="+mn-lt"/>
                <a:cs typeface="Times New Roman" panose="02020603050405020304" pitchFamily="18" charset="0"/>
              </a:rPr>
              <a:t>ù</a:t>
            </a:r>
            <a:r>
              <a:rPr lang="fr-FR" sz="1200" dirty="0">
                <a:solidFill>
                  <a:schemeClr val="dk2"/>
                </a:solidFill>
                <a:latin typeface="+mn-lt"/>
              </a:rPr>
              <a:t> les </a:t>
            </a:r>
            <a:r>
              <a:rPr lang="fr-FR" sz="1200" dirty="0">
                <a:solidFill>
                  <a:schemeClr val="dk2"/>
                </a:solidFill>
              </a:rPr>
              <a:t>infections </a:t>
            </a:r>
            <a:r>
              <a:rPr lang="fr-FR" sz="1200" b="1" dirty="0">
                <a:solidFill>
                  <a:schemeClr val="dk2"/>
                </a:solidFill>
              </a:rPr>
              <a:t>se propagent facilement : </a:t>
            </a:r>
            <a:r>
              <a:rPr lang="fr-FR" sz="1200" dirty="0">
                <a:solidFill>
                  <a:schemeClr val="dk2"/>
                </a:solidFill>
              </a:rPr>
              <a:t>un seul cas peut rapidement entraîner une épidémie de grande ampleur. Nous avons également vu que les personnes placées sous main de justice ont souvent des problèmes de santé sous-jacents et que, dans certains cas, elles peuvent devenir très malades lorsqu'elles sont infectées. </a:t>
            </a:r>
          </a:p>
        </p:txBody>
      </p:sp>
      <p:pic>
        <p:nvPicPr>
          <p:cNvPr id="382" name="Google Shape;382;p43"/>
          <p:cNvPicPr preferRelativeResize="0"/>
          <p:nvPr/>
        </p:nvPicPr>
        <p:blipFill rotWithShape="1">
          <a:blip r:embed="rId3">
            <a:alphaModFix/>
          </a:blip>
          <a:srcRect t="52237"/>
          <a:stretch/>
        </p:blipFill>
        <p:spPr>
          <a:xfrm>
            <a:off x="773900" y="3002650"/>
            <a:ext cx="7596176" cy="2040824"/>
          </a:xfrm>
          <a:prstGeom prst="rect">
            <a:avLst/>
          </a:prstGeom>
          <a:noFill/>
          <a:ln>
            <a:noFill/>
          </a:ln>
        </p:spPr>
      </p:pic>
      <p:sp>
        <p:nvSpPr>
          <p:cNvPr id="383" name="Google Shape;383;p4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387"/>
        <p:cNvGrpSpPr/>
        <p:nvPr/>
      </p:nvGrpSpPr>
      <p:grpSpPr>
        <a:xfrm>
          <a:off x="0" y="0"/>
          <a:ext cx="0" cy="0"/>
          <a:chOff x="0" y="0"/>
          <a:chExt cx="0" cy="0"/>
        </a:xfrm>
      </p:grpSpPr>
      <p:sp>
        <p:nvSpPr>
          <p:cNvPr id="388" name="Google Shape;388;p44"/>
          <p:cNvSpPr txBox="1">
            <a:spLocks noGrp="1"/>
          </p:cNvSpPr>
          <p:nvPr>
            <p:ph type="title"/>
          </p:nvPr>
        </p:nvSpPr>
        <p:spPr>
          <a:xfrm>
            <a:off x="311700" y="24430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b="1" dirty="0"/>
              <a:t>Article 2. Comment la vaccination protège-t-elle le personnel pénitentiaire et</a:t>
            </a:r>
            <a:r>
              <a:rPr lang="fr-FR" sz="2000" b="1" dirty="0">
                <a:solidFill>
                  <a:srgbClr val="FF0000"/>
                </a:solidFill>
              </a:rPr>
              <a:t> </a:t>
            </a:r>
            <a:r>
              <a:rPr lang="fr-FR" sz="2000" b="1" dirty="0"/>
              <a:t>les personnes placées sous main de justice ?</a:t>
            </a:r>
          </a:p>
          <a:p>
            <a:pPr marL="0" lvl="0" indent="0" algn="l" rtl="0">
              <a:spcBef>
                <a:spcPts val="0"/>
              </a:spcBef>
              <a:spcAft>
                <a:spcPts val="0"/>
              </a:spcAft>
              <a:buNone/>
            </a:pPr>
            <a:endParaRPr sz="2400" b="1" dirty="0"/>
          </a:p>
        </p:txBody>
      </p:sp>
      <p:sp>
        <p:nvSpPr>
          <p:cNvPr id="389" name="Google Shape;389;p44"/>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dirty="0">
              <a:solidFill>
                <a:schemeClr val="dk2"/>
              </a:solidFill>
            </a:endParaRPr>
          </a:p>
        </p:txBody>
      </p:sp>
      <p:sp>
        <p:nvSpPr>
          <p:cNvPr id="390" name="Google Shape;390;p44"/>
          <p:cNvSpPr txBox="1"/>
          <p:nvPr/>
        </p:nvSpPr>
        <p:spPr>
          <a:xfrm>
            <a:off x="397500" y="1087090"/>
            <a:ext cx="8520600" cy="224443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fr-FR" sz="1100" dirty="0">
                <a:solidFill>
                  <a:schemeClr val="dk2"/>
                </a:solidFill>
              </a:rPr>
              <a:t>Nous avons vu pourquoi les maladies infectieuses ont </a:t>
            </a:r>
            <a:r>
              <a:rPr lang="fr-FR" sz="1100" b="1" dirty="0">
                <a:solidFill>
                  <a:schemeClr val="dk2"/>
                </a:solidFill>
              </a:rPr>
              <a:t>plus de chances </a:t>
            </a:r>
            <a:r>
              <a:rPr lang="fr-FR" sz="1100" dirty="0">
                <a:solidFill>
                  <a:schemeClr val="dk2"/>
                </a:solidFill>
              </a:rPr>
              <a:t>d'apparaître en prison et comment cela peut mettre en danger la vie du personnel pénitentiaire, des personnes placées sous main de justice, des leurs proches, et de la communauté dans son ensemble.</a:t>
            </a:r>
          </a:p>
          <a:p>
            <a:pPr marL="0" lvl="0" indent="0" algn="just" rtl="0">
              <a:lnSpc>
                <a:spcPct val="115000"/>
              </a:lnSpc>
              <a:spcBef>
                <a:spcPts val="1200"/>
              </a:spcBef>
              <a:spcAft>
                <a:spcPts val="0"/>
              </a:spcAft>
              <a:buNone/>
            </a:pPr>
            <a:r>
              <a:rPr lang="fr-FR" sz="1100" dirty="0">
                <a:solidFill>
                  <a:schemeClr val="dk2"/>
                </a:solidFill>
              </a:rPr>
              <a:t>De nombreuses maladies infectieuses peuvent aujourd'hui être évitées grâce aux </a:t>
            </a:r>
            <a:r>
              <a:rPr lang="fr-FR" sz="1100" b="1" dirty="0">
                <a:solidFill>
                  <a:schemeClr val="dk2"/>
                </a:solidFill>
              </a:rPr>
              <a:t>vaccins</a:t>
            </a:r>
            <a:r>
              <a:rPr lang="fr-FR" sz="1100" dirty="0">
                <a:solidFill>
                  <a:schemeClr val="dk2"/>
                </a:solidFill>
              </a:rPr>
              <a:t>. La vaccination peut permettre d'éviter </a:t>
            </a:r>
            <a:r>
              <a:rPr lang="fr-FR" sz="1100" b="1" dirty="0">
                <a:solidFill>
                  <a:schemeClr val="dk2"/>
                </a:solidFill>
              </a:rPr>
              <a:t>une maladie grave </a:t>
            </a:r>
            <a:r>
              <a:rPr lang="fr-FR" sz="1100" dirty="0">
                <a:solidFill>
                  <a:schemeClr val="dk2"/>
                </a:solidFill>
              </a:rPr>
              <a:t>quand une personne est infectée ; elle réduit également le risque de transmission de la maladie à d'autres personnes de son entourage. </a:t>
            </a:r>
          </a:p>
          <a:p>
            <a:pPr marL="0" lvl="0" indent="0" algn="just" rtl="0">
              <a:lnSpc>
                <a:spcPct val="115000"/>
              </a:lnSpc>
              <a:spcBef>
                <a:spcPts val="1200"/>
              </a:spcBef>
              <a:spcAft>
                <a:spcPts val="0"/>
              </a:spcAft>
              <a:buNone/>
            </a:pPr>
            <a:r>
              <a:rPr lang="fr-FR" sz="1100" dirty="0">
                <a:solidFill>
                  <a:schemeClr val="dk2"/>
                </a:solidFill>
              </a:rPr>
              <a:t>Si l'on reprend l'exemple précédent du membre du personnel pénitentiaire qui est infecté et rend sa famille malade en rentrant chez lui, dans ce cas, bien qu’exposé à une maladie dans le cadre de son travail à la prison, le membre du personnel n'est pas infecté et ne transmet pas la maladie à sa famille. Ceci parce que il est </a:t>
            </a:r>
            <a:r>
              <a:rPr lang="fr-FR" sz="1100" b="1" dirty="0">
                <a:solidFill>
                  <a:schemeClr val="dk2"/>
                </a:solidFill>
              </a:rPr>
              <a:t>vacciné</a:t>
            </a:r>
            <a:r>
              <a:rPr lang="fr-FR" sz="1100" dirty="0">
                <a:solidFill>
                  <a:schemeClr val="dk2"/>
                </a:solidFill>
              </a:rPr>
              <a:t> et donc protégé contre la maladie. </a:t>
            </a:r>
          </a:p>
        </p:txBody>
      </p:sp>
      <p:pic>
        <p:nvPicPr>
          <p:cNvPr id="391" name="Google Shape;391;p44"/>
          <p:cNvPicPr preferRelativeResize="0"/>
          <p:nvPr/>
        </p:nvPicPr>
        <p:blipFill rotWithShape="1">
          <a:blip r:embed="rId3">
            <a:alphaModFix/>
          </a:blip>
          <a:srcRect t="56859"/>
          <a:stretch/>
        </p:blipFill>
        <p:spPr>
          <a:xfrm>
            <a:off x="643050" y="3227950"/>
            <a:ext cx="7677500" cy="1863000"/>
          </a:xfrm>
          <a:prstGeom prst="rect">
            <a:avLst/>
          </a:prstGeom>
          <a:noFill/>
          <a:ln>
            <a:noFill/>
          </a:ln>
        </p:spPr>
      </p:pic>
      <p:sp>
        <p:nvSpPr>
          <p:cNvPr id="392" name="Google Shape;392;p4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396"/>
        <p:cNvGrpSpPr/>
        <p:nvPr/>
      </p:nvGrpSpPr>
      <p:grpSpPr>
        <a:xfrm>
          <a:off x="0" y="0"/>
          <a:ext cx="0" cy="0"/>
          <a:chOff x="0" y="0"/>
          <a:chExt cx="0" cy="0"/>
        </a:xfrm>
      </p:grpSpPr>
      <p:sp>
        <p:nvSpPr>
          <p:cNvPr id="398" name="Google Shape;398;p45"/>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dirty="0">
              <a:solidFill>
                <a:schemeClr val="dk2"/>
              </a:solidFill>
            </a:endParaRPr>
          </a:p>
        </p:txBody>
      </p:sp>
      <p:sp>
        <p:nvSpPr>
          <p:cNvPr id="399" name="Google Shape;399;p45"/>
          <p:cNvSpPr txBox="1"/>
          <p:nvPr/>
        </p:nvSpPr>
        <p:spPr>
          <a:xfrm>
            <a:off x="397500" y="1292821"/>
            <a:ext cx="8520600" cy="1846629"/>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1100" dirty="0">
                <a:solidFill>
                  <a:schemeClr val="dk2"/>
                </a:solidFill>
              </a:rPr>
              <a:t>Remarquez que non seulement le personnel pénitentiaire n'est pas infecté parce que vacciné, mais les autres personnes placées sous main de justice peuvent également se protéger contre les maladies parce qu'elles sont également vaccinées. Cela signifie qu'il y aura généralement moins d'infections dans les prisons, et que, dans l'ensemble, les personnes vivant et travaillant dans la prison seront en meilleure santé </a:t>
            </a:r>
            <a:r>
              <a:rPr lang="fr-FR" sz="1100" dirty="0">
                <a:solidFill>
                  <a:schemeClr val="dk2"/>
                </a:solidFill>
                <a:latin typeface="Arial" panose="020B0604020202020204" pitchFamily="34" charset="0"/>
                <a:cs typeface="Arial" panose="020B0604020202020204" pitchFamily="34" charset="0"/>
              </a:rPr>
              <a:t>et moins à risque </a:t>
            </a:r>
            <a:r>
              <a:rPr lang="fr-FR" sz="1100" dirty="0">
                <a:solidFill>
                  <a:schemeClr val="dk2"/>
                </a:solidFill>
              </a:rPr>
              <a:t>de tomber malade. </a:t>
            </a:r>
          </a:p>
          <a:p>
            <a:pPr marL="0" lvl="0" indent="0" algn="just" rtl="0">
              <a:spcBef>
                <a:spcPts val="1200"/>
              </a:spcBef>
              <a:spcAft>
                <a:spcPts val="1200"/>
              </a:spcAft>
              <a:buNone/>
            </a:pPr>
            <a:r>
              <a:rPr lang="fr-FR" sz="1100" dirty="0">
                <a:solidFill>
                  <a:schemeClr val="dk2"/>
                </a:solidFill>
              </a:rPr>
              <a:t>Remarquez également que certains membres de la famille du membre du personnel pénitentiaire ne sont pas protégés par la vaccination. Cela peut s'expliquer par le fait que leur système immunitaire n'est pas assez fort pour être vacciné. Par exemple, les personnes atteintes de certains cancers ne peuvent pas être vaccinées ou les bébés peuvent être trop jeunes pour être vaccinés. Mais, comme le membre du personnel pénitentiaire est vacciné, il ne transmet aucune maladie à sa famille.</a:t>
            </a:r>
          </a:p>
        </p:txBody>
      </p:sp>
      <p:pic>
        <p:nvPicPr>
          <p:cNvPr id="400" name="Google Shape;400;p45"/>
          <p:cNvPicPr preferRelativeResize="0"/>
          <p:nvPr/>
        </p:nvPicPr>
        <p:blipFill rotWithShape="1">
          <a:blip r:embed="rId3">
            <a:alphaModFix/>
          </a:blip>
          <a:srcRect t="56859"/>
          <a:stretch/>
        </p:blipFill>
        <p:spPr>
          <a:xfrm>
            <a:off x="643050" y="3227950"/>
            <a:ext cx="7677500" cy="1863000"/>
          </a:xfrm>
          <a:prstGeom prst="rect">
            <a:avLst/>
          </a:prstGeom>
          <a:noFill/>
          <a:ln>
            <a:noFill/>
          </a:ln>
        </p:spPr>
      </p:pic>
      <p:sp>
        <p:nvSpPr>
          <p:cNvPr id="401" name="Google Shape;401;p4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7" name="Google Shape;388;p44"/>
          <p:cNvSpPr txBox="1">
            <a:spLocks/>
          </p:cNvSpPr>
          <p:nvPr/>
        </p:nvSpPr>
        <p:spPr>
          <a:xfrm>
            <a:off x="623400" y="37805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2000" b="1" dirty="0"/>
              <a:t>Article 2. Comment la vaccination protège-t-elle le personnel pénitentiaire et les personnes placées sous main de justice ?</a:t>
            </a:r>
          </a:p>
          <a:p>
            <a:endParaRPr lang="fr-FR" sz="24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05"/>
        <p:cNvGrpSpPr/>
        <p:nvPr/>
      </p:nvGrpSpPr>
      <p:grpSpPr>
        <a:xfrm>
          <a:off x="0" y="0"/>
          <a:ext cx="0" cy="0"/>
          <a:chOff x="0" y="0"/>
          <a:chExt cx="0" cy="0"/>
        </a:xfrm>
      </p:grpSpPr>
      <p:sp>
        <p:nvSpPr>
          <p:cNvPr id="407" name="Google Shape;407;p46"/>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fr-FR" sz="1100" dirty="0">
                <a:solidFill>
                  <a:schemeClr val="dk2"/>
                </a:solidFill>
              </a:rPr>
              <a:t>Voyons pourquoi plusieurs membres du personnel pénitentiaire choisissent de se faire vacciner </a:t>
            </a:r>
            <a:r>
              <a:rPr lang="en" sz="1100" dirty="0">
                <a:solidFill>
                  <a:schemeClr val="dk2"/>
                </a:solidFill>
              </a:rPr>
              <a:t>: </a:t>
            </a:r>
            <a:endParaRPr sz="1100" dirty="0">
              <a:solidFill>
                <a:schemeClr val="dk2"/>
              </a:solidFill>
            </a:endParaRPr>
          </a:p>
        </p:txBody>
      </p:sp>
      <p:sp>
        <p:nvSpPr>
          <p:cNvPr id="408" name="Google Shape;408;p4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2 minutes</a:t>
            </a:r>
            <a:endParaRPr b="1" dirty="0">
              <a:solidFill>
                <a:srgbClr val="8E7CC3"/>
              </a:solidFill>
            </a:endParaRPr>
          </a:p>
        </p:txBody>
      </p:sp>
      <p:pic>
        <p:nvPicPr>
          <p:cNvPr id="409" name="Google Shape;409;p46"/>
          <p:cNvPicPr preferRelativeResize="0"/>
          <p:nvPr/>
        </p:nvPicPr>
        <p:blipFill>
          <a:blip r:embed="rId3">
            <a:alphaModFix/>
          </a:blip>
          <a:stretch>
            <a:fillRect/>
          </a:stretch>
        </p:blipFill>
        <p:spPr>
          <a:xfrm>
            <a:off x="482747" y="1749688"/>
            <a:ext cx="1914899" cy="1644126"/>
          </a:xfrm>
          <a:prstGeom prst="rect">
            <a:avLst/>
          </a:prstGeom>
          <a:noFill/>
          <a:ln>
            <a:noFill/>
          </a:ln>
        </p:spPr>
      </p:pic>
      <p:pic>
        <p:nvPicPr>
          <p:cNvPr id="410" name="Google Shape;410;p46"/>
          <p:cNvPicPr preferRelativeResize="0"/>
          <p:nvPr/>
        </p:nvPicPr>
        <p:blipFill rotWithShape="1">
          <a:blip r:embed="rId4">
            <a:alphaModFix/>
          </a:blip>
          <a:srcRect l="7934" r="3702"/>
          <a:stretch/>
        </p:blipFill>
        <p:spPr>
          <a:xfrm>
            <a:off x="482750" y="3430775"/>
            <a:ext cx="1914899" cy="1644100"/>
          </a:xfrm>
          <a:prstGeom prst="rect">
            <a:avLst/>
          </a:prstGeom>
          <a:noFill/>
          <a:ln>
            <a:noFill/>
          </a:ln>
        </p:spPr>
      </p:pic>
      <p:pic>
        <p:nvPicPr>
          <p:cNvPr id="411" name="Google Shape;411;p46"/>
          <p:cNvPicPr preferRelativeResize="0"/>
          <p:nvPr/>
        </p:nvPicPr>
        <p:blipFill rotWithShape="1">
          <a:blip r:embed="rId5">
            <a:alphaModFix/>
          </a:blip>
          <a:srcRect r="4734"/>
          <a:stretch/>
        </p:blipFill>
        <p:spPr>
          <a:xfrm>
            <a:off x="2511675" y="1749700"/>
            <a:ext cx="1914899" cy="1644125"/>
          </a:xfrm>
          <a:prstGeom prst="rect">
            <a:avLst/>
          </a:prstGeom>
          <a:noFill/>
          <a:ln>
            <a:noFill/>
          </a:ln>
        </p:spPr>
      </p:pic>
      <p:pic>
        <p:nvPicPr>
          <p:cNvPr id="412" name="Google Shape;412;p46"/>
          <p:cNvPicPr preferRelativeResize="0"/>
          <p:nvPr/>
        </p:nvPicPr>
        <p:blipFill rotWithShape="1">
          <a:blip r:embed="rId6">
            <a:alphaModFix/>
          </a:blip>
          <a:srcRect l="6102" r="6093"/>
          <a:stretch/>
        </p:blipFill>
        <p:spPr>
          <a:xfrm>
            <a:off x="2511674" y="3430775"/>
            <a:ext cx="1914899" cy="1644099"/>
          </a:xfrm>
          <a:prstGeom prst="rect">
            <a:avLst/>
          </a:prstGeom>
          <a:noFill/>
          <a:ln>
            <a:noFill/>
          </a:ln>
        </p:spPr>
      </p:pic>
      <p:pic>
        <p:nvPicPr>
          <p:cNvPr id="413" name="Google Shape;413;p46"/>
          <p:cNvPicPr preferRelativeResize="0"/>
          <p:nvPr/>
        </p:nvPicPr>
        <p:blipFill rotWithShape="1">
          <a:blip r:embed="rId7">
            <a:alphaModFix/>
          </a:blip>
          <a:srcRect r="4370"/>
          <a:stretch/>
        </p:blipFill>
        <p:spPr>
          <a:xfrm>
            <a:off x="4515000" y="1749700"/>
            <a:ext cx="1914899" cy="1644124"/>
          </a:xfrm>
          <a:prstGeom prst="rect">
            <a:avLst/>
          </a:prstGeom>
          <a:noFill/>
          <a:ln>
            <a:noFill/>
          </a:ln>
        </p:spPr>
      </p:pic>
      <p:pic>
        <p:nvPicPr>
          <p:cNvPr id="414" name="Google Shape;414;p46"/>
          <p:cNvPicPr preferRelativeResize="0"/>
          <p:nvPr/>
        </p:nvPicPr>
        <p:blipFill rotWithShape="1">
          <a:blip r:embed="rId8">
            <a:alphaModFix/>
          </a:blip>
          <a:srcRect l="11033" r="6253"/>
          <a:stretch/>
        </p:blipFill>
        <p:spPr>
          <a:xfrm>
            <a:off x="4515000" y="3430775"/>
            <a:ext cx="1914899" cy="1644099"/>
          </a:xfrm>
          <a:prstGeom prst="rect">
            <a:avLst/>
          </a:prstGeom>
          <a:noFill/>
          <a:ln>
            <a:noFill/>
          </a:ln>
        </p:spPr>
      </p:pic>
      <p:pic>
        <p:nvPicPr>
          <p:cNvPr id="415" name="Google Shape;415;p46"/>
          <p:cNvPicPr preferRelativeResize="0"/>
          <p:nvPr/>
        </p:nvPicPr>
        <p:blipFill rotWithShape="1">
          <a:blip r:embed="rId9">
            <a:alphaModFix/>
          </a:blip>
          <a:srcRect l="4464" r="10825"/>
          <a:stretch/>
        </p:blipFill>
        <p:spPr>
          <a:xfrm>
            <a:off x="6518325" y="1749688"/>
            <a:ext cx="1914899" cy="1644125"/>
          </a:xfrm>
          <a:prstGeom prst="rect">
            <a:avLst/>
          </a:prstGeom>
          <a:noFill/>
          <a:ln>
            <a:noFill/>
          </a:ln>
        </p:spPr>
      </p:pic>
      <p:pic>
        <p:nvPicPr>
          <p:cNvPr id="416" name="Google Shape;416;p46"/>
          <p:cNvPicPr preferRelativeResize="0"/>
          <p:nvPr/>
        </p:nvPicPr>
        <p:blipFill rotWithShape="1">
          <a:blip r:embed="rId10">
            <a:alphaModFix/>
          </a:blip>
          <a:srcRect b="6533"/>
          <a:stretch/>
        </p:blipFill>
        <p:spPr>
          <a:xfrm>
            <a:off x="6531875" y="3430775"/>
            <a:ext cx="1901350" cy="1644100"/>
          </a:xfrm>
          <a:prstGeom prst="rect">
            <a:avLst/>
          </a:prstGeom>
          <a:noFill/>
          <a:ln>
            <a:noFill/>
          </a:ln>
        </p:spPr>
      </p:pic>
      <p:sp>
        <p:nvSpPr>
          <p:cNvPr id="14" name="Google Shape;388;p44"/>
          <p:cNvSpPr txBox="1">
            <a:spLocks/>
          </p:cNvSpPr>
          <p:nvPr/>
        </p:nvSpPr>
        <p:spPr>
          <a:xfrm>
            <a:off x="254700" y="45481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2000" b="1" dirty="0"/>
              <a:t>Article 2. Comment la vaccination protège-t-elle le personnel pénitentiaire et les personnes placées sous main de justice ?</a:t>
            </a:r>
          </a:p>
          <a:p>
            <a:endParaRPr lang="fr-FR" sz="24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20"/>
        <p:cNvGrpSpPr/>
        <p:nvPr/>
      </p:nvGrpSpPr>
      <p:grpSpPr>
        <a:xfrm>
          <a:off x="0" y="0"/>
          <a:ext cx="0" cy="0"/>
          <a:chOff x="0" y="0"/>
          <a:chExt cx="0" cy="0"/>
        </a:xfrm>
      </p:grpSpPr>
      <p:sp>
        <p:nvSpPr>
          <p:cNvPr id="422" name="Google Shape;422;p47"/>
          <p:cNvSpPr txBox="1"/>
          <p:nvPr/>
        </p:nvSpPr>
        <p:spPr>
          <a:xfrm>
            <a:off x="397500" y="1358750"/>
            <a:ext cx="8520600" cy="5331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fr-FR" sz="1100" dirty="0">
                <a:solidFill>
                  <a:schemeClr val="dk2"/>
                </a:solidFill>
              </a:rPr>
              <a:t>Voyons pourquoi plusieurs membres du personnel pénitentiaire choisissent de se faire vacciner </a:t>
            </a:r>
            <a:r>
              <a:rPr lang="en" sz="1100" dirty="0">
                <a:solidFill>
                  <a:schemeClr val="dk2"/>
                </a:solidFill>
              </a:rPr>
              <a:t>: </a:t>
            </a:r>
            <a:endParaRPr sz="1100" dirty="0">
              <a:solidFill>
                <a:schemeClr val="dk2"/>
              </a:solidFill>
            </a:endParaRPr>
          </a:p>
        </p:txBody>
      </p:sp>
      <p:sp>
        <p:nvSpPr>
          <p:cNvPr id="423" name="Google Shape;423;p4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2 minutes</a:t>
            </a:r>
            <a:endParaRPr b="1" dirty="0">
              <a:solidFill>
                <a:srgbClr val="8E7CC3"/>
              </a:solidFill>
            </a:endParaRPr>
          </a:p>
        </p:txBody>
      </p:sp>
      <p:pic>
        <p:nvPicPr>
          <p:cNvPr id="424" name="Google Shape;424;p47"/>
          <p:cNvPicPr preferRelativeResize="0"/>
          <p:nvPr/>
        </p:nvPicPr>
        <p:blipFill rotWithShape="1">
          <a:blip r:embed="rId3">
            <a:alphaModFix/>
          </a:blip>
          <a:srcRect l="-352" t="-3029" r="-362" b="7772"/>
          <a:stretch/>
        </p:blipFill>
        <p:spPr>
          <a:xfrm>
            <a:off x="521900" y="1675800"/>
            <a:ext cx="1914901" cy="1718024"/>
          </a:xfrm>
          <a:prstGeom prst="rect">
            <a:avLst/>
          </a:prstGeom>
          <a:noFill/>
          <a:ln>
            <a:noFill/>
          </a:ln>
        </p:spPr>
      </p:pic>
      <p:pic>
        <p:nvPicPr>
          <p:cNvPr id="425" name="Google Shape;425;p47"/>
          <p:cNvPicPr preferRelativeResize="0"/>
          <p:nvPr/>
        </p:nvPicPr>
        <p:blipFill>
          <a:blip r:embed="rId4">
            <a:alphaModFix/>
          </a:blip>
          <a:stretch>
            <a:fillRect/>
          </a:stretch>
        </p:blipFill>
        <p:spPr>
          <a:xfrm>
            <a:off x="521899" y="3430775"/>
            <a:ext cx="1901350" cy="1644379"/>
          </a:xfrm>
          <a:prstGeom prst="rect">
            <a:avLst/>
          </a:prstGeom>
          <a:noFill/>
          <a:ln>
            <a:noFill/>
          </a:ln>
        </p:spPr>
      </p:pic>
      <p:pic>
        <p:nvPicPr>
          <p:cNvPr id="426" name="Google Shape;426;p47"/>
          <p:cNvPicPr preferRelativeResize="0"/>
          <p:nvPr/>
        </p:nvPicPr>
        <p:blipFill rotWithShape="1">
          <a:blip r:embed="rId5">
            <a:alphaModFix/>
          </a:blip>
          <a:srcRect t="129" b="119"/>
          <a:stretch/>
        </p:blipFill>
        <p:spPr>
          <a:xfrm>
            <a:off x="2494450" y="1712775"/>
            <a:ext cx="1962899" cy="1681176"/>
          </a:xfrm>
          <a:prstGeom prst="rect">
            <a:avLst/>
          </a:prstGeom>
          <a:noFill/>
          <a:ln>
            <a:noFill/>
          </a:ln>
        </p:spPr>
      </p:pic>
      <p:pic>
        <p:nvPicPr>
          <p:cNvPr id="427" name="Google Shape;427;p47"/>
          <p:cNvPicPr preferRelativeResize="0"/>
          <p:nvPr/>
        </p:nvPicPr>
        <p:blipFill>
          <a:blip r:embed="rId6">
            <a:alphaModFix/>
          </a:blip>
          <a:stretch>
            <a:fillRect/>
          </a:stretch>
        </p:blipFill>
        <p:spPr>
          <a:xfrm>
            <a:off x="2494451" y="3430778"/>
            <a:ext cx="1962899" cy="1623998"/>
          </a:xfrm>
          <a:prstGeom prst="rect">
            <a:avLst/>
          </a:prstGeom>
          <a:noFill/>
          <a:ln>
            <a:noFill/>
          </a:ln>
        </p:spPr>
      </p:pic>
      <p:pic>
        <p:nvPicPr>
          <p:cNvPr id="428" name="Google Shape;428;p47"/>
          <p:cNvPicPr preferRelativeResize="0"/>
          <p:nvPr/>
        </p:nvPicPr>
        <p:blipFill rotWithShape="1">
          <a:blip r:embed="rId7">
            <a:alphaModFix/>
          </a:blip>
          <a:srcRect l="10715" t="16302" r="19064" b="38589"/>
          <a:stretch/>
        </p:blipFill>
        <p:spPr>
          <a:xfrm>
            <a:off x="6449900" y="1694225"/>
            <a:ext cx="1962900" cy="1681172"/>
          </a:xfrm>
          <a:prstGeom prst="rect">
            <a:avLst/>
          </a:prstGeom>
          <a:noFill/>
          <a:ln>
            <a:noFill/>
          </a:ln>
        </p:spPr>
      </p:pic>
      <p:pic>
        <p:nvPicPr>
          <p:cNvPr id="429" name="Google Shape;429;p47"/>
          <p:cNvPicPr preferRelativeResize="0"/>
          <p:nvPr/>
        </p:nvPicPr>
        <p:blipFill rotWithShape="1">
          <a:blip r:embed="rId8">
            <a:alphaModFix/>
          </a:blip>
          <a:srcRect l="8039" t="26459" r="27800" b="32732"/>
          <a:stretch/>
        </p:blipFill>
        <p:spPr>
          <a:xfrm>
            <a:off x="4502950" y="3430775"/>
            <a:ext cx="1914900" cy="1623997"/>
          </a:xfrm>
          <a:prstGeom prst="rect">
            <a:avLst/>
          </a:prstGeom>
          <a:noFill/>
          <a:ln>
            <a:noFill/>
          </a:ln>
        </p:spPr>
      </p:pic>
      <p:pic>
        <p:nvPicPr>
          <p:cNvPr id="430" name="Google Shape;430;p47"/>
          <p:cNvPicPr preferRelativeResize="0"/>
          <p:nvPr/>
        </p:nvPicPr>
        <p:blipFill rotWithShape="1">
          <a:blip r:embed="rId9">
            <a:alphaModFix/>
          </a:blip>
          <a:srcRect l="8448" t="7828" r="10853" b="38657"/>
          <a:stretch/>
        </p:blipFill>
        <p:spPr>
          <a:xfrm>
            <a:off x="4502950" y="1694225"/>
            <a:ext cx="1914900" cy="1693158"/>
          </a:xfrm>
          <a:prstGeom prst="rect">
            <a:avLst/>
          </a:prstGeom>
          <a:noFill/>
          <a:ln>
            <a:noFill/>
          </a:ln>
        </p:spPr>
      </p:pic>
      <p:sp>
        <p:nvSpPr>
          <p:cNvPr id="13" name="Google Shape;388;p44"/>
          <p:cNvSpPr txBox="1">
            <a:spLocks/>
          </p:cNvSpPr>
          <p:nvPr/>
        </p:nvSpPr>
        <p:spPr>
          <a:xfrm>
            <a:off x="397500" y="319967"/>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2000" b="1" dirty="0"/>
              <a:t>Article 2. Comment la vaccination protège-t-elle le personnel pénitentiaire et les personnes placées sous main de justice ?</a:t>
            </a:r>
          </a:p>
          <a:p>
            <a:endParaRPr lang="fr-FR" sz="24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34"/>
        <p:cNvGrpSpPr/>
        <p:nvPr/>
      </p:nvGrpSpPr>
      <p:grpSpPr>
        <a:xfrm>
          <a:off x="0" y="0"/>
          <a:ext cx="0" cy="0"/>
          <a:chOff x="0" y="0"/>
          <a:chExt cx="0" cy="0"/>
        </a:xfrm>
      </p:grpSpPr>
      <p:sp>
        <p:nvSpPr>
          <p:cNvPr id="435" name="Google Shape;435;p48"/>
          <p:cNvSpPr txBox="1">
            <a:spLocks noGrp="1"/>
          </p:cNvSpPr>
          <p:nvPr>
            <p:ph type="body" idx="1"/>
          </p:nvPr>
        </p:nvSpPr>
        <p:spPr>
          <a:xfrm>
            <a:off x="311700" y="1650347"/>
            <a:ext cx="8520600" cy="3356100"/>
          </a:xfrm>
          <a:prstGeom prst="rect">
            <a:avLst/>
          </a:prstGeom>
        </p:spPr>
        <p:txBody>
          <a:bodyPr spcFirstLastPara="1" wrap="square" lIns="91425" tIns="91425" rIns="91425" bIns="91425" anchor="t" anchorCtr="0">
            <a:normAutofit fontScale="92500"/>
          </a:bodyPr>
          <a:lstStyle/>
          <a:p>
            <a:pPr marL="0" lvl="0" indent="0" algn="just" rtl="0">
              <a:spcBef>
                <a:spcPts val="0"/>
              </a:spcBef>
              <a:spcAft>
                <a:spcPts val="0"/>
              </a:spcAft>
              <a:buNone/>
            </a:pPr>
            <a:r>
              <a:rPr lang="fr-FR" dirty="0"/>
              <a:t>Nous allons maintenant nous intéresser un peu </a:t>
            </a:r>
            <a:r>
              <a:rPr lang="fr-FR" dirty="0">
                <a:latin typeface="Arial" panose="020B0604020202020204" pitchFamily="34" charset="0"/>
                <a:cs typeface="Arial" panose="020B0604020202020204" pitchFamily="34" charset="0"/>
              </a:rPr>
              <a:t>plus à quelques</a:t>
            </a:r>
            <a:r>
              <a:rPr lang="fr-FR" dirty="0"/>
              <a:t> maladies infectieuses parmi les plus courantes dans les prisons et qui peuvent être évitées grâce à la vaccination : l'hépatite B, le HPV, la grippe et le COVID-19.</a:t>
            </a:r>
          </a:p>
          <a:p>
            <a:pPr marL="0" lvl="0" indent="0" algn="just" rtl="0">
              <a:spcBef>
                <a:spcPts val="0"/>
              </a:spcBef>
              <a:spcAft>
                <a:spcPts val="0"/>
              </a:spcAft>
              <a:buNone/>
            </a:pPr>
            <a:endParaRPr lang="fr-FR" dirty="0"/>
          </a:p>
          <a:p>
            <a:pPr marL="0" lvl="0" indent="0" algn="just" rtl="0">
              <a:spcBef>
                <a:spcPts val="0"/>
              </a:spcBef>
              <a:spcAft>
                <a:spcPts val="0"/>
              </a:spcAft>
              <a:buNone/>
            </a:pPr>
            <a:r>
              <a:rPr lang="fr-FR" dirty="0"/>
              <a:t>Cette section vous expliquera à quoi ressemblent ces maladies infectieuses, quels sont les vaccins disponibles pour les combattre, et dans quelle mesure ces vaccins sont sûrs et efficaces. </a:t>
            </a:r>
          </a:p>
          <a:p>
            <a:pPr marL="0" lvl="0" indent="0" algn="just" rtl="0">
              <a:spcBef>
                <a:spcPts val="1200"/>
              </a:spcBef>
              <a:spcAft>
                <a:spcPts val="1200"/>
              </a:spcAft>
              <a:buNone/>
            </a:pPr>
            <a:r>
              <a:rPr lang="fr-FR" dirty="0"/>
              <a:t>À la fin de cette section, vous pourrez également accéder à votre calendrier national de vaccination pour savoir quels vaccins sont administrés dans votre pays. </a:t>
            </a:r>
          </a:p>
        </p:txBody>
      </p:sp>
      <p:sp>
        <p:nvSpPr>
          <p:cNvPr id="436" name="Google Shape;436;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8" name="Google Shape;388;p44"/>
          <p:cNvSpPr txBox="1">
            <a:spLocks/>
          </p:cNvSpPr>
          <p:nvPr/>
        </p:nvSpPr>
        <p:spPr>
          <a:xfrm>
            <a:off x="151209" y="60467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2000" b="1" dirty="0"/>
              <a:t>Article 2. Comment la vaccination protège-t-elle le personnel pénitentiaire et les personnes placées sous main de justice ?</a:t>
            </a:r>
          </a:p>
          <a:p>
            <a:endParaRPr lang="fr-FR" sz="24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41"/>
        <p:cNvGrpSpPr/>
        <p:nvPr/>
      </p:nvGrpSpPr>
      <p:grpSpPr>
        <a:xfrm>
          <a:off x="0" y="0"/>
          <a:ext cx="0" cy="0"/>
          <a:chOff x="0" y="0"/>
          <a:chExt cx="0" cy="0"/>
        </a:xfrm>
      </p:grpSpPr>
      <p:sp>
        <p:nvSpPr>
          <p:cNvPr id="442" name="Google Shape;442;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3.</a:t>
            </a:r>
            <a:r>
              <a:rPr lang="en" dirty="0"/>
              <a:t> </a:t>
            </a:r>
            <a:r>
              <a:rPr lang="en" b="1" dirty="0">
                <a:latin typeface="+mj-lt"/>
              </a:rPr>
              <a:t>H</a:t>
            </a:r>
            <a:r>
              <a:rPr lang="en-US" b="1" dirty="0">
                <a:latin typeface="+mj-lt"/>
                <a:cs typeface="Times New Roman" panose="02020603050405020304" pitchFamily="18" charset="0"/>
              </a:rPr>
              <a:t>é</a:t>
            </a:r>
            <a:r>
              <a:rPr lang="en" b="1" dirty="0">
                <a:latin typeface="+mj-lt"/>
              </a:rPr>
              <a:t>patite </a:t>
            </a:r>
            <a:r>
              <a:rPr lang="en" b="1" dirty="0"/>
              <a:t>B</a:t>
            </a:r>
            <a:endParaRPr b="1" dirty="0"/>
          </a:p>
        </p:txBody>
      </p:sp>
      <p:sp>
        <p:nvSpPr>
          <p:cNvPr id="443" name="Google Shape;443;p49"/>
          <p:cNvSpPr txBox="1">
            <a:spLocks noGrp="1"/>
          </p:cNvSpPr>
          <p:nvPr>
            <p:ph type="body" idx="1"/>
          </p:nvPr>
        </p:nvSpPr>
        <p:spPr>
          <a:xfrm>
            <a:off x="311700" y="1017725"/>
            <a:ext cx="8520600" cy="39963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sz="1300" dirty="0"/>
              <a:t>L'infection par le virus de l’hépatite B peut provoquer une maladie du foie. Le virus de l’hépatite B se transmet par contact avec des fluides corporels (par exemple, le sang), et pendant des rapports sexuels non protégés. L'infection n'est pas très courante chez la population générale, mais elle l'est beaucoup plus dans les prisons.</a:t>
            </a:r>
          </a:p>
          <a:p>
            <a:pPr marL="0" lvl="0" indent="0" algn="just" rtl="0">
              <a:spcBef>
                <a:spcPts val="1200"/>
              </a:spcBef>
              <a:spcAft>
                <a:spcPts val="1200"/>
              </a:spcAft>
              <a:buNone/>
            </a:pPr>
            <a:r>
              <a:rPr lang="fr-FR" sz="1300" dirty="0"/>
              <a:t>L'hépatite B est une maladie très grave qui peut entraîner des problèmes hépatiques potentiellement mortels, par exemple le cancer du foie ou l'insuffisance hépatique. Il est très important que le personnel pénitentiaire sache comment se protéger contre l'hépatite B et comment prévenir une éventuelle infection dans les prisons.</a:t>
            </a:r>
          </a:p>
        </p:txBody>
      </p:sp>
      <p:sp>
        <p:nvSpPr>
          <p:cNvPr id="444" name="Google Shape;444;p49"/>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48"/>
        <p:cNvGrpSpPr/>
        <p:nvPr/>
      </p:nvGrpSpPr>
      <p:grpSpPr>
        <a:xfrm>
          <a:off x="0" y="0"/>
          <a:ext cx="0" cy="0"/>
          <a:chOff x="0" y="0"/>
          <a:chExt cx="0" cy="0"/>
        </a:xfrm>
      </p:grpSpPr>
      <p:sp>
        <p:nvSpPr>
          <p:cNvPr id="449" name="Google Shape;449;p50"/>
          <p:cNvSpPr txBox="1">
            <a:spLocks noGrp="1"/>
          </p:cNvSpPr>
          <p:nvPr>
            <p:ph type="body" idx="1"/>
          </p:nvPr>
        </p:nvSpPr>
        <p:spPr>
          <a:xfrm>
            <a:off x="311700" y="2956500"/>
            <a:ext cx="8520600" cy="21339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dirty="0"/>
              <a:t>La maladie : </a:t>
            </a:r>
            <a:r>
              <a:rPr lang="fr-FR" sz="1000" dirty="0"/>
              <a:t>Maladie virale du foie et, dans certains cas, entrainant un cancer du foie. Virale signifie qu'elle est causée par un virus. </a:t>
            </a:r>
          </a:p>
          <a:p>
            <a:pPr marL="0" lvl="0" indent="0" algn="just" rtl="0">
              <a:lnSpc>
                <a:spcPct val="100000"/>
              </a:lnSpc>
              <a:spcBef>
                <a:spcPts val="1200"/>
              </a:spcBef>
              <a:spcAft>
                <a:spcPts val="0"/>
              </a:spcAft>
              <a:buNone/>
            </a:pPr>
            <a:r>
              <a:rPr lang="fr-FR" sz="1000" b="1" dirty="0"/>
              <a:t>Quels sont les symptômes ? </a:t>
            </a:r>
            <a:r>
              <a:rPr lang="fr-FR" sz="1000" dirty="0"/>
              <a:t>Les personnes infectées par le virus de l’hépatite B peuvent présenter une température élevée, de la fatigue, des douleurs dans la région du ventre, des nausées, un jaunissement de la peau et des yeux, ainsi que des plaques cutanées surélevée et des démangeaisons. Certaines personnes infectées ne présentent aucun symptôme.</a:t>
            </a:r>
          </a:p>
          <a:p>
            <a:pPr marL="0" lvl="0" indent="0" algn="just" rtl="0">
              <a:lnSpc>
                <a:spcPct val="100000"/>
              </a:lnSpc>
              <a:spcBef>
                <a:spcPts val="1200"/>
              </a:spcBef>
              <a:spcAft>
                <a:spcPts val="0"/>
              </a:spcAft>
              <a:buClr>
                <a:schemeClr val="dk1"/>
              </a:buClr>
              <a:buSzPts val="1100"/>
              <a:buFont typeface="Arial"/>
              <a:buNone/>
            </a:pPr>
            <a:r>
              <a:rPr lang="fr-FR" sz="1000" b="1" dirty="0"/>
              <a:t>À quoi ressemble la maladie grave </a:t>
            </a:r>
            <a:r>
              <a:rPr lang="fr-FR" sz="1000" dirty="0"/>
              <a:t>? Les personnes infectées par le virus de l'hépatite B sans traitement pendant une longue période peuvent développer un cancer du foie mortel ou une insuffisance hépatique. On estime que l'hépatite B a causé 820 000 décès dans le monde en 2019.</a:t>
            </a:r>
          </a:p>
          <a:p>
            <a:pPr marL="0" lvl="0" indent="0" algn="just" rtl="0">
              <a:lnSpc>
                <a:spcPct val="100000"/>
              </a:lnSpc>
              <a:spcBef>
                <a:spcPts val="1200"/>
              </a:spcBef>
              <a:spcAft>
                <a:spcPts val="1200"/>
              </a:spcAft>
              <a:buNone/>
            </a:pPr>
            <a:r>
              <a:rPr lang="fr-FR" sz="1000" b="1" dirty="0"/>
              <a:t>Comment se transmet-elle ? </a:t>
            </a:r>
            <a:r>
              <a:rPr lang="fr-FR" sz="1000" dirty="0"/>
              <a:t>L'hépatite B se transmet par contact avec les fluides corporels d'une personne infectée. Il peut s'agir de rapports sexuels vaginaux, anaux ou oraux non protégés, de l'injection de drogues avec des aiguilles partagées ou souillées, d'une blessure causée par une aiguille usagée ou un autre objet infecté, d'un tatouage ou d'un piercing réalisé avec du matériel non stérilisé, ou d'un contact avec du sang ou de la salive.</a:t>
            </a:r>
          </a:p>
        </p:txBody>
      </p:sp>
      <p:pic>
        <p:nvPicPr>
          <p:cNvPr id="450" name="Google Shape;450;p50"/>
          <p:cNvPicPr preferRelativeResize="0"/>
          <p:nvPr/>
        </p:nvPicPr>
        <p:blipFill>
          <a:blip r:embed="rId3">
            <a:alphaModFix/>
          </a:blip>
          <a:stretch>
            <a:fillRect/>
          </a:stretch>
        </p:blipFill>
        <p:spPr>
          <a:xfrm>
            <a:off x="1482775" y="973025"/>
            <a:ext cx="2749458" cy="1936425"/>
          </a:xfrm>
          <a:prstGeom prst="rect">
            <a:avLst/>
          </a:prstGeom>
          <a:noFill/>
          <a:ln>
            <a:noFill/>
          </a:ln>
        </p:spPr>
      </p:pic>
      <p:pic>
        <p:nvPicPr>
          <p:cNvPr id="451" name="Google Shape;451;p50"/>
          <p:cNvPicPr preferRelativeResize="0"/>
          <p:nvPr/>
        </p:nvPicPr>
        <p:blipFill>
          <a:blip r:embed="rId4">
            <a:alphaModFix/>
          </a:blip>
          <a:stretch>
            <a:fillRect/>
          </a:stretch>
        </p:blipFill>
        <p:spPr>
          <a:xfrm>
            <a:off x="4482750" y="973025"/>
            <a:ext cx="2510190" cy="1936425"/>
          </a:xfrm>
          <a:prstGeom prst="rect">
            <a:avLst/>
          </a:prstGeom>
          <a:noFill/>
          <a:ln>
            <a:noFill/>
          </a:ln>
        </p:spPr>
      </p:pic>
      <p:sp>
        <p:nvSpPr>
          <p:cNvPr id="452" name="Google Shape;452;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3.</a:t>
            </a:r>
            <a:r>
              <a:rPr lang="en" dirty="0"/>
              <a:t> </a:t>
            </a:r>
            <a:r>
              <a:rPr lang="en" b="1" dirty="0">
                <a:latin typeface="+mj-lt"/>
              </a:rPr>
              <a:t>H</a:t>
            </a:r>
            <a:r>
              <a:rPr lang="en-US" b="1" dirty="0">
                <a:latin typeface="+mj-lt"/>
                <a:cs typeface="Times New Roman" panose="02020603050405020304" pitchFamily="18" charset="0"/>
              </a:rPr>
              <a:t>é</a:t>
            </a:r>
            <a:r>
              <a:rPr lang="en" b="1" dirty="0">
                <a:latin typeface="+mj-lt"/>
              </a:rPr>
              <a:t>patite</a:t>
            </a:r>
            <a:r>
              <a:rPr lang="en" b="1" dirty="0"/>
              <a:t> B</a:t>
            </a:r>
            <a:endParaRPr b="1" dirty="0"/>
          </a:p>
        </p:txBody>
      </p:sp>
      <p:sp>
        <p:nvSpPr>
          <p:cNvPr id="453" name="Google Shape;453;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57"/>
        <p:cNvGrpSpPr/>
        <p:nvPr/>
      </p:nvGrpSpPr>
      <p:grpSpPr>
        <a:xfrm>
          <a:off x="0" y="0"/>
          <a:ext cx="0" cy="0"/>
          <a:chOff x="0" y="0"/>
          <a:chExt cx="0" cy="0"/>
        </a:xfrm>
      </p:grpSpPr>
      <p:sp>
        <p:nvSpPr>
          <p:cNvPr id="458" name="Google Shape;458;p51"/>
          <p:cNvSpPr txBox="1">
            <a:spLocks noGrp="1"/>
          </p:cNvSpPr>
          <p:nvPr>
            <p:ph type="body" idx="1"/>
          </p:nvPr>
        </p:nvSpPr>
        <p:spPr>
          <a:xfrm>
            <a:off x="311700" y="1017725"/>
            <a:ext cx="8520600" cy="27978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dirty="0"/>
              <a:t>Qui risque de l'attraper ? </a:t>
            </a:r>
            <a:r>
              <a:rPr lang="fr-FR" sz="1000" dirty="0"/>
              <a:t>Les personnes souffrant d'une maladie du foie ou des reins, les personnes séropositives, les personnes qui travaillent ou vivent dans un environnement à haut risque, comme une prison et les personnes ayant des comportements à haut risque, comme les personnes qui consomment fréquemment de drogues ou les travailleurs du sexe, sont plus susceptibles d'être infectées par l'hépatite B.</a:t>
            </a:r>
          </a:p>
          <a:p>
            <a:pPr marL="0" lvl="0" indent="0" algn="just" rtl="0">
              <a:lnSpc>
                <a:spcPct val="100000"/>
              </a:lnSpc>
              <a:spcBef>
                <a:spcPts val="1200"/>
              </a:spcBef>
              <a:spcAft>
                <a:spcPts val="0"/>
              </a:spcAft>
              <a:buNone/>
            </a:pPr>
            <a:r>
              <a:rPr lang="fr-FR" sz="1000" b="1" dirty="0"/>
              <a:t>Pourquoi est-ce important dans les prisons ? </a:t>
            </a:r>
            <a:r>
              <a:rPr lang="fr-FR" sz="1000" dirty="0"/>
              <a:t>Des facteurs courants chez la population carcérale, par exemple la séropositivité, l'utilisation d'aiguilles partagées ou souillées ou les rapports sexuels non protégés, augmentent le risque d'infection par l'hépatite B. Dans les prisons, les individus peuvent partager des aiguilles pour la consommation de drogues ou pour faire un tatouage, ou avoir des rapports sexuels non protégés, ce qui accroît encore la propagation de l'hépatite B. Des études indiquent que l'infection persistante par l'hépatite B est jusqu'à </a:t>
            </a:r>
            <a:r>
              <a:rPr lang="fr-FR" sz="1000" b="1" dirty="0"/>
              <a:t>dix fois plus élevée </a:t>
            </a:r>
            <a:r>
              <a:rPr lang="fr-FR" sz="1000" dirty="0"/>
              <a:t>dans les prisons que dans la population générale. Des incidents dans les prisons peuvent également exposer les personnes placées sous main de justice et le personnel pénitentiaire à l'infection par le virus de l'hépatite B, par exemple le contact accidentel avec les excréments de personnes infectées ou les bagarres qui peuvent faciliter le contact avec le sang ou la salive d'une personne infectée (par morsure).</a:t>
            </a:r>
          </a:p>
          <a:p>
            <a:pPr marL="0" lvl="0" indent="0" algn="just" rtl="0">
              <a:lnSpc>
                <a:spcPct val="100000"/>
              </a:lnSpc>
              <a:spcBef>
                <a:spcPts val="1200"/>
              </a:spcBef>
              <a:spcAft>
                <a:spcPts val="0"/>
              </a:spcAft>
              <a:buNone/>
            </a:pPr>
            <a:r>
              <a:rPr lang="fr-FR" sz="1000" b="1" dirty="0"/>
              <a:t>Quelle est l'efficacité du vaccin ? </a:t>
            </a:r>
            <a:r>
              <a:rPr lang="fr-FR" sz="1000" dirty="0"/>
              <a:t>La vaccination contre l'hépatite B est très efficace et offre une protection de 98 à 100 % contre l'infection. Le schéma vaccinal nécessite généralement trois doses pour être complet.</a:t>
            </a:r>
          </a:p>
          <a:p>
            <a:pPr marL="0" lvl="0" indent="0" algn="just" rtl="0">
              <a:lnSpc>
                <a:spcPct val="100000"/>
              </a:lnSpc>
              <a:spcBef>
                <a:spcPts val="1200"/>
              </a:spcBef>
              <a:spcAft>
                <a:spcPts val="1200"/>
              </a:spcAft>
              <a:buNone/>
            </a:pPr>
            <a:r>
              <a:rPr lang="fr-FR" sz="1000" b="1" dirty="0"/>
              <a:t>Le vaccin est-il sûr ? </a:t>
            </a:r>
            <a:r>
              <a:rPr lang="fr-FR" sz="1000" dirty="0"/>
              <a:t>Le vaccin contre l'hépatite B est très sûr. Les effets secondaires courants sont une douleur, une rougeur et un gonflement du bras où la piqûre a été faite, des maux de tête ou de la fièvre. Les effets secondaires graves, tels que l'anaphylaxie, sont extrêmement rares, environ 1 sur 1 million.</a:t>
            </a:r>
          </a:p>
        </p:txBody>
      </p:sp>
      <p:sp>
        <p:nvSpPr>
          <p:cNvPr id="459" name="Google Shape;459;p51"/>
          <p:cNvSpPr/>
          <p:nvPr/>
        </p:nvSpPr>
        <p:spPr>
          <a:xfrm>
            <a:off x="1355350" y="4161000"/>
            <a:ext cx="6371700" cy="9087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dirty="0"/>
              <a:t>Les schémas vaccinaux contre l'hépatite B prévoient tous trois doses et peuvent être classiques ou accélérés. En raison de la forte rotation de la population carcérale, le programme accéléré, dans lequel les doses de rappel du vaccin sont administrées à des intervalles plus courts, est souvent utilisé dans les prisons. Il est plus efficace, car les détenus ont plus de chances de terminer le schéma vaccinal avant de quitter la prison et d'être ainsi protégés contre l'hépatite B.</a:t>
            </a:r>
          </a:p>
        </p:txBody>
      </p:sp>
      <p:sp>
        <p:nvSpPr>
          <p:cNvPr id="460" name="Google Shape;460;p51"/>
          <p:cNvSpPr/>
          <p:nvPr/>
        </p:nvSpPr>
        <p:spPr>
          <a:xfrm>
            <a:off x="1255049" y="3815450"/>
            <a:ext cx="1547623"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300" b="1" dirty="0"/>
              <a:t>Le saviez-vous </a:t>
            </a:r>
            <a:r>
              <a:rPr lang="en" sz="1300" b="1" dirty="0"/>
              <a:t>?</a:t>
            </a:r>
            <a:endParaRPr sz="1300" b="1" dirty="0"/>
          </a:p>
        </p:txBody>
      </p:sp>
      <p:sp>
        <p:nvSpPr>
          <p:cNvPr id="461" name="Google Shape;461;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3.</a:t>
            </a:r>
            <a:r>
              <a:rPr lang="en" dirty="0"/>
              <a:t> </a:t>
            </a:r>
            <a:r>
              <a:rPr lang="en" b="1" dirty="0">
                <a:latin typeface="+mj-lt"/>
              </a:rPr>
              <a:t>H</a:t>
            </a:r>
            <a:r>
              <a:rPr lang="en-US" b="1" dirty="0">
                <a:latin typeface="+mj-lt"/>
                <a:cs typeface="Times New Roman" panose="02020603050405020304" pitchFamily="18" charset="0"/>
              </a:rPr>
              <a:t>é</a:t>
            </a:r>
            <a:r>
              <a:rPr lang="en" b="1" dirty="0">
                <a:latin typeface="+mj-lt"/>
              </a:rPr>
              <a:t>patite</a:t>
            </a:r>
            <a:r>
              <a:rPr lang="en" b="1" dirty="0"/>
              <a:t> B</a:t>
            </a:r>
            <a:endParaRPr b="1" dirty="0"/>
          </a:p>
        </p:txBody>
      </p:sp>
      <p:sp>
        <p:nvSpPr>
          <p:cNvPr id="462" name="Google Shape;462;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433350" y="712575"/>
            <a:ext cx="8277300" cy="2554515"/>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None/>
            </a:pPr>
            <a:r>
              <a:rPr lang="fr-FR" dirty="0"/>
              <a:t>Veuillez trouver ci-joint le livrable DL6.1 « Formation en ligne sur la plateforme </a:t>
            </a:r>
            <a:r>
              <a:rPr lang="fr-FR" dirty="0" err="1"/>
              <a:t>FutureLearn</a:t>
            </a:r>
            <a:r>
              <a:rPr lang="fr-FR" dirty="0"/>
              <a:t> concernant  la vaccination </a:t>
            </a:r>
            <a:r>
              <a:rPr lang="fr-FR" dirty="0">
                <a:solidFill>
                  <a:schemeClr val="tx1"/>
                </a:solidFill>
              </a:rPr>
              <a:t>dans les prisons pour  le personnel pénitentiaire et le personnel exerçant en prison  » du projet RISE-</a:t>
            </a:r>
            <a:r>
              <a:rPr lang="fr-FR" dirty="0" err="1">
                <a:solidFill>
                  <a:schemeClr val="tx1"/>
                </a:solidFill>
              </a:rPr>
              <a:t>Vac</a:t>
            </a:r>
            <a:r>
              <a:rPr lang="fr-FR" dirty="0">
                <a:solidFill>
                  <a:schemeClr val="tx1"/>
                </a:solidFill>
              </a:rPr>
              <a:t>, prévu pour le mois 24 du projet (30/04/2023). Ce document comprend le contenu de la formation en ligne sur la vaccination dans les prisons ciblant le personnel exerçant en prison (pénitentiaire et sanitaire) qui est en train d'être téléchargé sur </a:t>
            </a:r>
            <a:r>
              <a:rPr lang="fr-FR" dirty="0" err="1">
                <a:solidFill>
                  <a:schemeClr val="tx1"/>
                </a:solidFill>
              </a:rPr>
              <a:t>FutureLearn</a:t>
            </a:r>
            <a:r>
              <a:rPr lang="fr-FR" dirty="0">
                <a:solidFill>
                  <a:schemeClr val="tx1"/>
                </a:solidFill>
              </a:rPr>
              <a:t>, tel qu'approuvé par le comité consultatif du WP6 et ses partenaires. La date prévue pour la mise à disposition de la formation sur </a:t>
            </a:r>
            <a:r>
              <a:rPr lang="fr-FR" dirty="0" err="1">
                <a:solidFill>
                  <a:schemeClr val="tx1"/>
                </a:solidFill>
              </a:rPr>
              <a:t>FutureLearn</a:t>
            </a:r>
            <a:r>
              <a:rPr lang="fr-FR" dirty="0">
                <a:solidFill>
                  <a:schemeClr val="tx1"/>
                </a:solidFill>
              </a:rPr>
              <a:t> est le 01/10/2023. Le contenu restera inchangé, mais les images pourraient changer pendant cette période et le contenu vidéo sera téléchargé. La présentation de la formation sera modifiée quand le cours sera téléchargé sur </a:t>
            </a:r>
            <a:r>
              <a:rPr lang="fr-FR" dirty="0" err="1">
                <a:solidFill>
                  <a:schemeClr val="tx1"/>
                </a:solidFill>
              </a:rPr>
              <a:t>FutureLearn</a:t>
            </a:r>
            <a:r>
              <a:rPr lang="fr-FR" dirty="0">
                <a:solidFill>
                  <a:schemeClr val="tx1"/>
                </a:solidFill>
              </a:rPr>
              <a:t>, pour se conformer au formatage du site Web de </a:t>
            </a:r>
            <a:r>
              <a:rPr lang="fr-FR" dirty="0" err="1">
                <a:solidFill>
                  <a:schemeClr val="tx1"/>
                </a:solidFill>
              </a:rPr>
              <a:t>FutureLearn</a:t>
            </a:r>
            <a:r>
              <a:rPr lang="fr-FR" dirty="0">
                <a:solidFill>
                  <a:schemeClr val="tx1"/>
                </a:solidFill>
              </a:rPr>
              <a:t>. La formation, comme toutes </a:t>
            </a:r>
            <a:r>
              <a:rPr lang="fr-FR" dirty="0"/>
              <a:t>les formations de </a:t>
            </a:r>
            <a:r>
              <a:rPr lang="fr-FR" dirty="0" err="1"/>
              <a:t>FutureLearn</a:t>
            </a:r>
            <a:r>
              <a:rPr lang="fr-FR" dirty="0"/>
              <a:t>, sera présentée sous forme d’ « articles » que les participants pourront lire. Les quiz seront interactifs.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66"/>
        <p:cNvGrpSpPr/>
        <p:nvPr/>
      </p:nvGrpSpPr>
      <p:grpSpPr>
        <a:xfrm>
          <a:off x="0" y="0"/>
          <a:ext cx="0" cy="0"/>
          <a:chOff x="0" y="0"/>
          <a:chExt cx="0" cy="0"/>
        </a:xfrm>
      </p:grpSpPr>
      <p:sp>
        <p:nvSpPr>
          <p:cNvPr id="467" name="Google Shape;467;p52"/>
          <p:cNvSpPr txBox="1">
            <a:spLocks noGrp="1"/>
          </p:cNvSpPr>
          <p:nvPr>
            <p:ph type="body" idx="1"/>
          </p:nvPr>
        </p:nvSpPr>
        <p:spPr>
          <a:xfrm>
            <a:off x="311700" y="1156200"/>
            <a:ext cx="8520600" cy="199530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r>
              <a:rPr lang="fr-FR" sz="1100" dirty="0"/>
              <a:t>Le papillomavirus humain, connu sous le nom de HPV, cause une infection sexuellement transmissible qui peut entraîner des complications très graves, notamment le cancer. Comme il faut beaucoup de temps pour que cette infection se transforme en cancer , elle ne provoque souvent aucun symptôme entre-temps. La vaccination est essentielle pour garantir la protection contre cette maladie. D'autres précautions, telles que l'utilisation d'une protection pendant les rapports sexuels et un dépistage régulier du HPV par frottis cervical (col de l’utérus), sont également essentielles pour prévenir la maladie.</a:t>
            </a:r>
            <a:endParaRPr lang="fr-FR" sz="1000" dirty="0"/>
          </a:p>
        </p:txBody>
      </p:sp>
      <p:sp>
        <p:nvSpPr>
          <p:cNvPr id="468" name="Google Shape;468;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4. HPV</a:t>
            </a:r>
            <a:endParaRPr b="1" dirty="0"/>
          </a:p>
        </p:txBody>
      </p:sp>
      <p:sp>
        <p:nvSpPr>
          <p:cNvPr id="469" name="Google Shape;469;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73"/>
        <p:cNvGrpSpPr/>
        <p:nvPr/>
      </p:nvGrpSpPr>
      <p:grpSpPr>
        <a:xfrm>
          <a:off x="0" y="0"/>
          <a:ext cx="0" cy="0"/>
          <a:chOff x="0" y="0"/>
          <a:chExt cx="0" cy="0"/>
        </a:xfrm>
      </p:grpSpPr>
      <p:sp>
        <p:nvSpPr>
          <p:cNvPr id="474" name="Google Shape;474;p53"/>
          <p:cNvSpPr txBox="1">
            <a:spLocks noGrp="1"/>
          </p:cNvSpPr>
          <p:nvPr>
            <p:ph type="body" idx="1"/>
          </p:nvPr>
        </p:nvSpPr>
        <p:spPr>
          <a:xfrm>
            <a:off x="311700" y="3004050"/>
            <a:ext cx="8520600" cy="1995300"/>
          </a:xfrm>
          <a:prstGeom prst="rect">
            <a:avLst/>
          </a:prstGeom>
        </p:spPr>
        <p:txBody>
          <a:bodyPr spcFirstLastPara="1" wrap="square" lIns="91425" tIns="91425" rIns="91425" bIns="91425" anchor="t" anchorCtr="0">
            <a:normAutofit fontScale="92500" lnSpcReduction="20000"/>
          </a:bodyPr>
          <a:lstStyle/>
          <a:p>
            <a:pPr marL="0" lvl="0" indent="0" algn="just" rtl="0">
              <a:spcBef>
                <a:spcPts val="0"/>
              </a:spcBef>
              <a:spcAft>
                <a:spcPts val="0"/>
              </a:spcAft>
              <a:buNone/>
            </a:pPr>
            <a:r>
              <a:rPr lang="fr-FR" sz="1100" b="1" dirty="0"/>
              <a:t>La maladie :</a:t>
            </a:r>
            <a:r>
              <a:rPr lang="fr-FR" sz="1000" dirty="0"/>
              <a:t> Verrues génitales et/ou cancer.</a:t>
            </a:r>
          </a:p>
          <a:p>
            <a:pPr marL="0" lvl="0" indent="0" algn="just" rtl="0">
              <a:spcBef>
                <a:spcPts val="1200"/>
              </a:spcBef>
              <a:spcAft>
                <a:spcPts val="0"/>
              </a:spcAft>
              <a:buNone/>
            </a:pPr>
            <a:r>
              <a:rPr lang="fr-FR" sz="1100" b="1" dirty="0"/>
              <a:t>Quels sont les symptômes ?</a:t>
            </a:r>
            <a:r>
              <a:rPr lang="fr-FR" sz="1000" dirty="0"/>
              <a:t> Les personnes infectées par le HPV peuvent présenter des verrues génitales ou cutanées, mais elles peuvent aussi ne présenter aucun symptôme et ne pas savoir qu'elles sont infectées.</a:t>
            </a:r>
          </a:p>
          <a:p>
            <a:pPr marL="0" lvl="0" indent="0" algn="just" rtl="0">
              <a:spcBef>
                <a:spcPts val="1200"/>
              </a:spcBef>
              <a:spcAft>
                <a:spcPts val="0"/>
              </a:spcAft>
              <a:buNone/>
            </a:pPr>
            <a:r>
              <a:rPr lang="fr-FR" sz="1100" b="1" dirty="0"/>
              <a:t>À quoi ressemble la maladie grave ?</a:t>
            </a:r>
            <a:r>
              <a:rPr lang="fr-FR" sz="1000" dirty="0"/>
              <a:t> Les personnes infectées par certains sous-types de HPV et sans traitement pendant une longue période peuvent développer un cancer du col de l'utérus, un cancer du pénis, un cancer des voies aérodigestives supérieures ou un cancer de l'anus. Environ 95 % des cancers du col de l'utérus sont causés par le HPV.</a:t>
            </a:r>
          </a:p>
          <a:p>
            <a:pPr marL="0" lvl="0" indent="0" algn="just" rtl="0">
              <a:spcBef>
                <a:spcPts val="1200"/>
              </a:spcBef>
              <a:spcAft>
                <a:spcPts val="1200"/>
              </a:spcAft>
              <a:buNone/>
            </a:pPr>
            <a:r>
              <a:rPr lang="fr-FR" sz="1100" b="1" dirty="0"/>
              <a:t>Comment se transmet-il ?</a:t>
            </a:r>
            <a:r>
              <a:rPr lang="fr-FR" sz="1000" dirty="0"/>
              <a:t> Le HPV est particulièrement  répandu - la plupart des personnes non vaccinées contracteront un sous-type de HPV au cours de leur vie. Il se transmet par contact peau-à-peau de la région génitale, y compris lors de rapports sexuels avec pénétration et de rapports oraux.</a:t>
            </a:r>
          </a:p>
        </p:txBody>
      </p:sp>
      <p:pic>
        <p:nvPicPr>
          <p:cNvPr id="475" name="Google Shape;475;p53"/>
          <p:cNvPicPr preferRelativeResize="0"/>
          <p:nvPr/>
        </p:nvPicPr>
        <p:blipFill>
          <a:blip r:embed="rId3">
            <a:alphaModFix/>
          </a:blip>
          <a:stretch>
            <a:fillRect/>
          </a:stretch>
        </p:blipFill>
        <p:spPr>
          <a:xfrm>
            <a:off x="1852250" y="1060200"/>
            <a:ext cx="1696176" cy="1696176"/>
          </a:xfrm>
          <a:prstGeom prst="rect">
            <a:avLst/>
          </a:prstGeom>
          <a:noFill/>
          <a:ln>
            <a:noFill/>
          </a:ln>
        </p:spPr>
      </p:pic>
      <p:sp>
        <p:nvSpPr>
          <p:cNvPr id="476" name="Google Shape;476;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4. </a:t>
            </a:r>
            <a:r>
              <a:rPr lang="en" b="1" dirty="0">
                <a:solidFill>
                  <a:srgbClr val="FF0000"/>
                </a:solidFill>
              </a:rPr>
              <a:t>HPV</a:t>
            </a:r>
            <a:endParaRPr b="1" dirty="0">
              <a:solidFill>
                <a:srgbClr val="FF0000"/>
              </a:solidFill>
            </a:endParaRPr>
          </a:p>
        </p:txBody>
      </p:sp>
      <p:sp>
        <p:nvSpPr>
          <p:cNvPr id="477" name="Google Shape;477;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pic>
        <p:nvPicPr>
          <p:cNvPr id="478" name="Google Shape;478;p53"/>
          <p:cNvPicPr preferRelativeResize="0"/>
          <p:nvPr/>
        </p:nvPicPr>
        <p:blipFill>
          <a:blip r:embed="rId4">
            <a:alphaModFix/>
          </a:blip>
          <a:stretch>
            <a:fillRect/>
          </a:stretch>
        </p:blipFill>
        <p:spPr>
          <a:xfrm>
            <a:off x="3766100" y="1067525"/>
            <a:ext cx="3609164" cy="1696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82"/>
        <p:cNvGrpSpPr/>
        <p:nvPr/>
      </p:nvGrpSpPr>
      <p:grpSpPr>
        <a:xfrm>
          <a:off x="0" y="0"/>
          <a:ext cx="0" cy="0"/>
          <a:chOff x="0" y="0"/>
          <a:chExt cx="0" cy="0"/>
        </a:xfrm>
      </p:grpSpPr>
      <p:sp>
        <p:nvSpPr>
          <p:cNvPr id="483" name="Google Shape;483;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4. HPV</a:t>
            </a:r>
            <a:endParaRPr b="1" dirty="0"/>
          </a:p>
        </p:txBody>
      </p:sp>
      <p:sp>
        <p:nvSpPr>
          <p:cNvPr id="484" name="Google Shape;484;p54"/>
          <p:cNvSpPr txBox="1">
            <a:spLocks noGrp="1"/>
          </p:cNvSpPr>
          <p:nvPr>
            <p:ph type="body" idx="1"/>
          </p:nvPr>
        </p:nvSpPr>
        <p:spPr>
          <a:xfrm>
            <a:off x="311700" y="951359"/>
            <a:ext cx="8520600" cy="3128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sz="1100" b="1" dirty="0"/>
              <a:t>Qui risque de l'attraper ?</a:t>
            </a:r>
            <a:r>
              <a:rPr lang="fr-FR" sz="1000" dirty="0"/>
              <a:t> Les personnes dont le système immunitaire est affaibli ou qui sont séropositives sont plus exposées au risque d'infection par le HPV, ainsi que les personnes ayant des comportements à risque, comme le fait d'avoir des partenaires sexuels multiples.</a:t>
            </a:r>
          </a:p>
          <a:p>
            <a:pPr marL="0" lvl="0" indent="0" algn="just" rtl="0">
              <a:spcBef>
                <a:spcPts val="1200"/>
              </a:spcBef>
              <a:spcAft>
                <a:spcPts val="0"/>
              </a:spcAft>
              <a:buClr>
                <a:schemeClr val="dk1"/>
              </a:buClr>
              <a:buSzPts val="1100"/>
              <a:buFont typeface="Arial"/>
              <a:buNone/>
            </a:pPr>
            <a:r>
              <a:rPr lang="fr-FR" sz="1100" b="1" dirty="0"/>
              <a:t>Pourquoi est-ce important dans les prisons ?</a:t>
            </a:r>
            <a:r>
              <a:rPr lang="fr-FR" sz="1000" dirty="0"/>
              <a:t> Des études ont montré que les taux de cancer du col de l'utérus sont environ 100 fois plus élevés dans les prisons que dans la population générale. Les facteurs de risque d'infection par le HPV se recoupent avec les facteurs de risque avant / pendant l’incarcération (comportements à haut risque, par exemple la multiplicité des partenaires sexuels, la séropositivité, le tabagisme). En plus, les programmes nationaux de dépistage du HPV, qui permettent de détecter le HPV avant qu'il ne cause un cancer, ne sont souvent pas accessibles aux femmes placées sous main de justice.</a:t>
            </a:r>
          </a:p>
          <a:p>
            <a:pPr marL="0" lvl="0" indent="0" algn="just" rtl="0">
              <a:spcBef>
                <a:spcPts val="1200"/>
              </a:spcBef>
              <a:spcAft>
                <a:spcPts val="0"/>
              </a:spcAft>
              <a:buNone/>
            </a:pPr>
            <a:r>
              <a:rPr lang="fr-FR" sz="1100" b="1" dirty="0"/>
              <a:t>Quelle est l'efficacité du vaccin ? </a:t>
            </a:r>
            <a:r>
              <a:rPr lang="fr-FR" sz="1000" dirty="0"/>
              <a:t>La vaccination est efficace à 99 % pour prévenir le cancer du col de l'utérus et les modifications cellulaires susceptibles d'entraîner des cancers, ainsi que les verrues génitales. Le schéma vaccinal peut nécessiter entre une et trois doses, selon le pays. </a:t>
            </a:r>
          </a:p>
          <a:p>
            <a:pPr marL="0" lvl="0" indent="0" algn="just" rtl="0">
              <a:spcBef>
                <a:spcPts val="1200"/>
              </a:spcBef>
              <a:spcAft>
                <a:spcPts val="1200"/>
              </a:spcAft>
              <a:buNone/>
            </a:pPr>
            <a:r>
              <a:rPr lang="fr-FR" sz="1100" b="1" dirty="0"/>
              <a:t>Le vaccin est-il sûr ? </a:t>
            </a:r>
            <a:r>
              <a:rPr lang="fr-FR" sz="1100" dirty="0"/>
              <a:t>Le vaccin contre le </a:t>
            </a:r>
            <a:r>
              <a:rPr lang="fr-FR" sz="1000" dirty="0"/>
              <a:t>HPV est un vaccin très sûr. Les effets secondaires courants sont une douleur au site d’injection, une légère augmentation de la température </a:t>
            </a:r>
            <a:r>
              <a:rPr lang="fr-FR" sz="1100" dirty="0"/>
              <a:t>et un mal de tête. Les effets secondaires graves, tels que l'urticaire et les difficultés respiratoires, sont rares (environ 1 sur 10 000).</a:t>
            </a:r>
            <a:endParaRPr lang="fr-FR" sz="1000" dirty="0"/>
          </a:p>
        </p:txBody>
      </p:sp>
      <p:sp>
        <p:nvSpPr>
          <p:cNvPr id="485" name="Google Shape;485;p54"/>
          <p:cNvSpPr/>
          <p:nvPr/>
        </p:nvSpPr>
        <p:spPr>
          <a:xfrm>
            <a:off x="1362775" y="4102150"/>
            <a:ext cx="6371700" cy="6450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dirty="0"/>
              <a:t>Il existe plus de 100 souches différentes du HPV. Certaines d'entre elles provoquent des verrues génitales, d'autres des verrues cutanées et d'autres </a:t>
            </a:r>
            <a:r>
              <a:rPr lang="fr-FR" sz="1000" i="1" dirty="0">
                <a:latin typeface="+mn-lt"/>
              </a:rPr>
              <a:t>encore sont </a:t>
            </a:r>
            <a:r>
              <a:rPr lang="fr-FR" sz="1000" i="1" dirty="0">
                <a:latin typeface="+mn-lt"/>
                <a:cs typeface="Times New Roman" panose="02020603050405020304" pitchFamily="18" charset="0"/>
              </a:rPr>
              <a:t>à l’origine du</a:t>
            </a:r>
            <a:r>
              <a:rPr lang="fr-FR" sz="1000" i="1" dirty="0">
                <a:latin typeface="+mn-lt"/>
              </a:rPr>
              <a:t> cancer</a:t>
            </a:r>
            <a:r>
              <a:rPr lang="fr-FR" sz="1000" i="1" dirty="0"/>
              <a:t>. D'autres encore ne provoquent aucune maladie.</a:t>
            </a:r>
          </a:p>
        </p:txBody>
      </p:sp>
      <p:sp>
        <p:nvSpPr>
          <p:cNvPr id="486" name="Google Shape;486;p54"/>
          <p:cNvSpPr/>
          <p:nvPr/>
        </p:nvSpPr>
        <p:spPr>
          <a:xfrm>
            <a:off x="1298300" y="3763775"/>
            <a:ext cx="1673500"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400" b="1" dirty="0"/>
              <a:t>Le saviez-vous</a:t>
            </a:r>
            <a:r>
              <a:rPr lang="en" sz="1400" b="1" dirty="0"/>
              <a:t> </a:t>
            </a:r>
            <a:r>
              <a:rPr lang="en" b="1" dirty="0"/>
              <a:t>?</a:t>
            </a:r>
            <a:endParaRPr b="1" dirty="0"/>
          </a:p>
        </p:txBody>
      </p:sp>
      <p:sp>
        <p:nvSpPr>
          <p:cNvPr id="487" name="Google Shape;487;p5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91"/>
        <p:cNvGrpSpPr/>
        <p:nvPr/>
      </p:nvGrpSpPr>
      <p:grpSpPr>
        <a:xfrm>
          <a:off x="0" y="0"/>
          <a:ext cx="0" cy="0"/>
          <a:chOff x="0" y="0"/>
          <a:chExt cx="0" cy="0"/>
        </a:xfrm>
      </p:grpSpPr>
      <p:sp>
        <p:nvSpPr>
          <p:cNvPr id="492" name="Google Shape;492;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5. Grippe</a:t>
            </a:r>
            <a:endParaRPr b="1" dirty="0"/>
          </a:p>
        </p:txBody>
      </p:sp>
      <p:sp>
        <p:nvSpPr>
          <p:cNvPr id="493" name="Google Shape;493;p55"/>
          <p:cNvSpPr txBox="1">
            <a:spLocks noGrp="1"/>
          </p:cNvSpPr>
          <p:nvPr>
            <p:ph type="body" idx="1"/>
          </p:nvPr>
        </p:nvSpPr>
        <p:spPr>
          <a:xfrm>
            <a:off x="311700" y="1180625"/>
            <a:ext cx="8520600" cy="2240700"/>
          </a:xfrm>
          <a:prstGeom prst="rect">
            <a:avLst/>
          </a:prstGeom>
        </p:spPr>
        <p:txBody>
          <a:bodyPr spcFirstLastPara="1" wrap="square" lIns="91425" tIns="91425" rIns="91425" bIns="91425" anchor="t" anchorCtr="0">
            <a:normAutofit fontScale="92500"/>
          </a:bodyPr>
          <a:lstStyle/>
          <a:p>
            <a:pPr marL="0" lvl="0" indent="0" algn="just" rtl="0">
              <a:spcBef>
                <a:spcPts val="0"/>
              </a:spcBef>
              <a:spcAft>
                <a:spcPts val="0"/>
              </a:spcAft>
              <a:buNone/>
            </a:pPr>
            <a:r>
              <a:rPr lang="fr-FR" sz="1100" dirty="0"/>
              <a:t>L'influenza, couramment appelée grippe, est une maladie qui est généralement plus répandue en hiver. Selon la personne qui tombe malade, les symptômes de la grippe peuvent aller d'une simple toux, maux de tête et frissons à une pneumonie mortelle. Il s'agit d'une maladie très fréquente qui met à rude épreuve les systèmes de santé nationaux du monde entier pendant les mois d'hiver. Il est donc très important de garantir des taux de vaccination élevés chez les personnes les plus à risque de formes graves de la grippe afin de les protéger.</a:t>
            </a:r>
          </a:p>
          <a:p>
            <a:pPr marL="0" lvl="0" indent="0" algn="just" rtl="0">
              <a:spcBef>
                <a:spcPts val="1200"/>
              </a:spcBef>
              <a:spcAft>
                <a:spcPts val="1200"/>
              </a:spcAft>
              <a:buNone/>
            </a:pPr>
            <a:r>
              <a:rPr lang="fr-FR" sz="1100" dirty="0"/>
              <a:t>La grippe est causée par un virus en constante évolution. C'est pourquoi nous devons recevoir un vaccin différent chaque année, car ce vaccin est modifié chaque année pour nous protéger contre les souches qui devraient circuler pendant la saison grippale de l'année en cours. Les prisons sont un environnement où la grippe peut se propager très facilement. En effet, les prisons sont généralement surpeuplées sans ventilation adéquate ou d'air frais. En outre, les personnes placées sous main de justice sont souvent plus à risque de développer des complications graves dues à la grippe en raison de leur âge ou de maladies sous-jacentes.</a:t>
            </a:r>
          </a:p>
        </p:txBody>
      </p:sp>
      <p:sp>
        <p:nvSpPr>
          <p:cNvPr id="494" name="Google Shape;494;p5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498"/>
        <p:cNvGrpSpPr/>
        <p:nvPr/>
      </p:nvGrpSpPr>
      <p:grpSpPr>
        <a:xfrm>
          <a:off x="0" y="0"/>
          <a:ext cx="0" cy="0"/>
          <a:chOff x="0" y="0"/>
          <a:chExt cx="0" cy="0"/>
        </a:xfrm>
      </p:grpSpPr>
      <p:sp>
        <p:nvSpPr>
          <p:cNvPr id="499" name="Google Shape;499;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5. Grippe</a:t>
            </a:r>
            <a:endParaRPr b="1" dirty="0"/>
          </a:p>
        </p:txBody>
      </p:sp>
      <p:sp>
        <p:nvSpPr>
          <p:cNvPr id="500" name="Google Shape;500;p56"/>
          <p:cNvSpPr txBox="1">
            <a:spLocks noGrp="1"/>
          </p:cNvSpPr>
          <p:nvPr>
            <p:ph type="body" idx="1"/>
          </p:nvPr>
        </p:nvSpPr>
        <p:spPr>
          <a:xfrm>
            <a:off x="311700" y="2961800"/>
            <a:ext cx="8520600" cy="2240700"/>
          </a:xfrm>
          <a:prstGeom prst="rect">
            <a:avLst/>
          </a:prstGeom>
        </p:spPr>
        <p:txBody>
          <a:bodyPr spcFirstLastPara="1" wrap="square" lIns="91425" tIns="91425" rIns="91425" bIns="91425" anchor="t" anchorCtr="0">
            <a:normAutofit fontScale="92500" lnSpcReduction="10000"/>
          </a:bodyPr>
          <a:lstStyle/>
          <a:p>
            <a:pPr marL="0" lvl="0" indent="0" algn="just" rtl="0">
              <a:spcBef>
                <a:spcPts val="0"/>
              </a:spcBef>
              <a:spcAft>
                <a:spcPts val="0"/>
              </a:spcAft>
              <a:buNone/>
            </a:pPr>
            <a:r>
              <a:rPr lang="fr-FR" sz="1100" b="1" dirty="0"/>
              <a:t>La maladie :</a:t>
            </a:r>
            <a:r>
              <a:rPr lang="fr-FR" sz="1000" dirty="0"/>
              <a:t> Grippe</a:t>
            </a:r>
          </a:p>
          <a:p>
            <a:pPr marL="0" lvl="0" indent="0" algn="just" rtl="0">
              <a:spcBef>
                <a:spcPts val="1200"/>
              </a:spcBef>
              <a:spcAft>
                <a:spcPts val="0"/>
              </a:spcAft>
              <a:buNone/>
            </a:pPr>
            <a:r>
              <a:rPr lang="fr-FR" sz="1100" b="1" dirty="0"/>
              <a:t>Quels sont les symptômes ?</a:t>
            </a:r>
            <a:r>
              <a:rPr lang="fr-FR" sz="1050" dirty="0"/>
              <a:t> </a:t>
            </a:r>
            <a:r>
              <a:rPr lang="fr-FR" sz="1000" dirty="0"/>
              <a:t>Les personnes atteintes de la grippe peuvent présenter une température élevée soudaine, des courbatures, se sentir fatiguées ou épuisées, avoir une toux sèche, des maux de gorge, des maux de tête, des difficultés à dormir et une perte d'appétit, des diarrhées ou des douleurs abdominales, des nausées et des vomissements.</a:t>
            </a:r>
          </a:p>
          <a:p>
            <a:pPr marL="0" lvl="0" indent="0" algn="just" rtl="0">
              <a:spcBef>
                <a:spcPts val="1200"/>
              </a:spcBef>
              <a:spcAft>
                <a:spcPts val="0"/>
              </a:spcAft>
              <a:buNone/>
            </a:pPr>
            <a:r>
              <a:rPr lang="fr-FR" sz="1100" b="1" dirty="0"/>
              <a:t>À quoi ressemble la maladie grave ?</a:t>
            </a:r>
            <a:r>
              <a:rPr lang="fr-FR" sz="1050" dirty="0"/>
              <a:t> </a:t>
            </a:r>
            <a:r>
              <a:rPr lang="fr-FR" sz="1000" dirty="0"/>
              <a:t>Les personnes très malades peuvent développer une pneumonie et en mourir. La grippe est responsable de 290 000 à 650 000 décès chaque année.</a:t>
            </a:r>
          </a:p>
          <a:p>
            <a:pPr marL="0" lvl="0" indent="0" algn="just" rtl="0">
              <a:spcBef>
                <a:spcPts val="1200"/>
              </a:spcBef>
              <a:spcAft>
                <a:spcPts val="1200"/>
              </a:spcAft>
              <a:buNone/>
            </a:pPr>
            <a:r>
              <a:rPr lang="fr-FR" sz="1100" b="1" dirty="0"/>
              <a:t>Comment se transmet-elle ?</a:t>
            </a:r>
            <a:r>
              <a:rPr lang="fr-FR" sz="1050" dirty="0"/>
              <a:t> </a:t>
            </a:r>
            <a:r>
              <a:rPr lang="fr-FR" sz="1000" dirty="0"/>
              <a:t>La grippe se transmet par contact (toux et éternuements) avec une personne infectée. Le virus de la grippe peut survivre sur les surfaces et les mains pendant 24 heures. Les personnes infectées peuvent éviter de la propager en se lavant les mains, en se couvrant la bouche avec un mouchoir en papier lorsqu'elles toussent et en portant un masque. </a:t>
            </a:r>
          </a:p>
        </p:txBody>
      </p:sp>
      <p:pic>
        <p:nvPicPr>
          <p:cNvPr id="501" name="Google Shape;501;p56"/>
          <p:cNvPicPr preferRelativeResize="0"/>
          <p:nvPr/>
        </p:nvPicPr>
        <p:blipFill>
          <a:blip r:embed="rId3">
            <a:alphaModFix/>
          </a:blip>
          <a:stretch>
            <a:fillRect/>
          </a:stretch>
        </p:blipFill>
        <p:spPr>
          <a:xfrm>
            <a:off x="1742325" y="1047050"/>
            <a:ext cx="1826575" cy="1826575"/>
          </a:xfrm>
          <a:prstGeom prst="rect">
            <a:avLst/>
          </a:prstGeom>
          <a:noFill/>
          <a:ln>
            <a:noFill/>
          </a:ln>
        </p:spPr>
      </p:pic>
      <p:pic>
        <p:nvPicPr>
          <p:cNvPr id="502" name="Google Shape;502;p56"/>
          <p:cNvPicPr preferRelativeResize="0"/>
          <p:nvPr/>
        </p:nvPicPr>
        <p:blipFill>
          <a:blip r:embed="rId4">
            <a:alphaModFix/>
          </a:blip>
          <a:stretch>
            <a:fillRect/>
          </a:stretch>
        </p:blipFill>
        <p:spPr>
          <a:xfrm>
            <a:off x="3864575" y="1047050"/>
            <a:ext cx="2732037" cy="1826575"/>
          </a:xfrm>
          <a:prstGeom prst="rect">
            <a:avLst/>
          </a:prstGeom>
          <a:noFill/>
          <a:ln>
            <a:noFill/>
          </a:ln>
        </p:spPr>
      </p:pic>
      <p:sp>
        <p:nvSpPr>
          <p:cNvPr id="503" name="Google Shape;503;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07"/>
        <p:cNvGrpSpPr/>
        <p:nvPr/>
      </p:nvGrpSpPr>
      <p:grpSpPr>
        <a:xfrm>
          <a:off x="0" y="0"/>
          <a:ext cx="0" cy="0"/>
          <a:chOff x="0" y="0"/>
          <a:chExt cx="0" cy="0"/>
        </a:xfrm>
      </p:grpSpPr>
      <p:sp>
        <p:nvSpPr>
          <p:cNvPr id="508" name="Google Shape;508;p57"/>
          <p:cNvSpPr txBox="1">
            <a:spLocks noGrp="1"/>
          </p:cNvSpPr>
          <p:nvPr>
            <p:ph type="body" idx="1"/>
          </p:nvPr>
        </p:nvSpPr>
        <p:spPr>
          <a:xfrm>
            <a:off x="311700" y="1017725"/>
            <a:ext cx="8520600" cy="30507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FR" sz="1000" b="1" dirty="0"/>
              <a:t>Qui risque de l'attraper ?</a:t>
            </a:r>
            <a:r>
              <a:rPr lang="fr-FR" sz="1000" dirty="0"/>
              <a:t>  Tout le monde est susceptible de contracter la grippe, mais certaines personnes sont plus à risque de développer des formes graves, notamment les personnes âgées, les jeunes enfants, les personnes souffrant d'une affection de longue durée ou dont le système immunitaire est affaibli.</a:t>
            </a:r>
          </a:p>
          <a:p>
            <a:pPr marL="0" lvl="0" indent="0" algn="just">
              <a:lnSpc>
                <a:spcPct val="100000"/>
              </a:lnSpc>
              <a:spcBef>
                <a:spcPts val="1200"/>
              </a:spcBef>
              <a:buNone/>
            </a:pPr>
            <a:r>
              <a:rPr lang="fr-FR" sz="1000" b="1" dirty="0"/>
              <a:t>Pourquoi est-ce important dans les prisons ?</a:t>
            </a:r>
            <a:r>
              <a:rPr lang="fr-FR" sz="1000" dirty="0"/>
              <a:t> En raison de la promiscuité et de la mauvaise ventilation des cellules, les infections se propageant dans l'air, comme la grippe, peuvent se répandre très rapidement dans les prisons. Lorsque les membres du personnel tombent malades pendant les mois d'hiver à cause de la grippe, ils doivent s'absenter du travail, ce qui augmente la pression sur les autres collègues pour faire fonctionner la prison en toute sécurité.</a:t>
            </a:r>
          </a:p>
          <a:p>
            <a:pPr marL="0" lvl="0" indent="0" algn="just" rtl="0">
              <a:lnSpc>
                <a:spcPct val="100000"/>
              </a:lnSpc>
              <a:spcBef>
                <a:spcPts val="1200"/>
              </a:spcBef>
              <a:spcAft>
                <a:spcPts val="0"/>
              </a:spcAft>
              <a:buClr>
                <a:schemeClr val="dk1"/>
              </a:buClr>
              <a:buSzPts val="1100"/>
              <a:buFont typeface="Arial"/>
              <a:buNone/>
            </a:pPr>
            <a:r>
              <a:rPr lang="fr-FR" sz="1000" b="1" dirty="0"/>
              <a:t>Quels sont les vaccins contre la grippe ? </a:t>
            </a:r>
            <a:r>
              <a:rPr lang="fr-FR" sz="1000" dirty="0"/>
              <a:t>Le vaccin contre la grippe change chaque année. Il y a plusieurs types de vaccins contre la grippe. Le vaccin est choisi en fonction de l'âge et des recommandations actuelles. Il peut être administré par injection ou, plus rarement, par pulvérisation dans le nez.</a:t>
            </a:r>
          </a:p>
          <a:p>
            <a:pPr marL="0" lvl="0" indent="0" algn="just" rtl="0">
              <a:lnSpc>
                <a:spcPct val="100000"/>
              </a:lnSpc>
              <a:spcBef>
                <a:spcPts val="1200"/>
              </a:spcBef>
              <a:spcAft>
                <a:spcPts val="0"/>
              </a:spcAft>
              <a:buNone/>
            </a:pPr>
            <a:r>
              <a:rPr lang="fr-FR" sz="1000" b="1" dirty="0"/>
              <a:t>Quelle est l'efficacité du vaccin ? </a:t>
            </a:r>
            <a:r>
              <a:rPr lang="fr-FR" sz="1000" dirty="0"/>
              <a:t>L'efficacité de la vaccination varie chaque année en fonction des souches de grippe en circulation, mais elle est généralement de l'ordre de 50 %. Une dose de vaccin antigrippal est nécessaire chaque année.</a:t>
            </a:r>
          </a:p>
          <a:p>
            <a:pPr marL="0" lvl="0" indent="0" algn="just" rtl="0">
              <a:lnSpc>
                <a:spcPct val="100000"/>
              </a:lnSpc>
              <a:spcBef>
                <a:spcPts val="1200"/>
              </a:spcBef>
              <a:spcAft>
                <a:spcPts val="1200"/>
              </a:spcAft>
              <a:buNone/>
            </a:pPr>
            <a:r>
              <a:rPr lang="fr-FR" sz="1000" b="1" dirty="0"/>
              <a:t>Le vaccin est-il sûr ? </a:t>
            </a:r>
            <a:r>
              <a:rPr lang="fr-FR" sz="1000" dirty="0"/>
              <a:t>Le vaccin contre la grippe est très sûr. Les effets secondaires les plus courants sont une douleur au point d’injection,  une légère augmentation de la température et des douleurs musculaires.</a:t>
            </a:r>
          </a:p>
        </p:txBody>
      </p:sp>
      <p:sp>
        <p:nvSpPr>
          <p:cNvPr id="509" name="Google Shape;509;p57"/>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50" i="1" dirty="0">
                <a:solidFill>
                  <a:srgbClr val="444746"/>
                </a:solidFill>
                <a:latin typeface="Roboto"/>
                <a:ea typeface="Roboto"/>
                <a:cs typeface="Roboto"/>
                <a:sym typeface="Roboto"/>
              </a:rPr>
              <a:t>L'Organisation Mondiale de la Santé (OMS) émet chaque année des recommandations concernant les souches à inclure dans le vaccin contre la grippe, sur la base des conseils d'un groupe international d'experts qui analysent en permanence l'activité grippale et surveillent les différentes saisons de la grippe hivernale dans le monde.</a:t>
            </a:r>
          </a:p>
        </p:txBody>
      </p:sp>
      <p:sp>
        <p:nvSpPr>
          <p:cNvPr id="510" name="Google Shape;510;p57"/>
          <p:cNvSpPr/>
          <p:nvPr/>
        </p:nvSpPr>
        <p:spPr>
          <a:xfrm>
            <a:off x="1285700" y="38913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200" b="1" dirty="0"/>
              <a:t>Le saviez-vous</a:t>
            </a:r>
            <a:r>
              <a:rPr lang="en" sz="1300" b="1" dirty="0"/>
              <a:t> ?</a:t>
            </a:r>
            <a:endParaRPr sz="1300" b="1" dirty="0"/>
          </a:p>
        </p:txBody>
      </p:sp>
      <p:sp>
        <p:nvSpPr>
          <p:cNvPr id="511" name="Google Shape;511;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5. Grippe</a:t>
            </a:r>
            <a:endParaRPr b="1" dirty="0"/>
          </a:p>
        </p:txBody>
      </p:sp>
      <p:sp>
        <p:nvSpPr>
          <p:cNvPr id="512" name="Google Shape;512;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16"/>
        <p:cNvGrpSpPr/>
        <p:nvPr/>
      </p:nvGrpSpPr>
      <p:grpSpPr>
        <a:xfrm>
          <a:off x="0" y="0"/>
          <a:ext cx="0" cy="0"/>
          <a:chOff x="0" y="0"/>
          <a:chExt cx="0" cy="0"/>
        </a:xfrm>
      </p:grpSpPr>
      <p:sp>
        <p:nvSpPr>
          <p:cNvPr id="517" name="Google Shape;517;p58"/>
          <p:cNvSpPr txBox="1">
            <a:spLocks noGrp="1"/>
          </p:cNvSpPr>
          <p:nvPr>
            <p:ph type="body" idx="1"/>
          </p:nvPr>
        </p:nvSpPr>
        <p:spPr>
          <a:xfrm>
            <a:off x="311700" y="1144125"/>
            <a:ext cx="8520600" cy="20409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sz="1100" dirty="0"/>
              <a:t>La COVID-19 est une maladie apparue pour la première fois en 2019. Elle s'est ensuite propagée dans le monde entier et a provoqué une pandémie mondiale qui a paralysé de nombreux pays, les gens devaient rester chez eux et éviter les contacts physiques. Des vaccins très efficaces contre les formes graves de la maladie ont été rapidement mis au point par des scientifiques du monde entier et ont permis au monde de revenir quasiment à la normale.</a:t>
            </a:r>
          </a:p>
          <a:p>
            <a:pPr marL="0" lvl="0" indent="0" algn="just" rtl="0">
              <a:spcBef>
                <a:spcPts val="0"/>
              </a:spcBef>
              <a:spcAft>
                <a:spcPts val="0"/>
              </a:spcAft>
              <a:buNone/>
            </a:pPr>
            <a:endParaRPr lang="fr-FR" sz="1100" dirty="0"/>
          </a:p>
          <a:p>
            <a:pPr marL="0" lvl="0" indent="0" algn="just" rtl="0">
              <a:spcBef>
                <a:spcPts val="0"/>
              </a:spcBef>
              <a:spcAft>
                <a:spcPts val="0"/>
              </a:spcAft>
              <a:buNone/>
            </a:pPr>
            <a:r>
              <a:rPr lang="fr-FR" sz="1100" dirty="0"/>
              <a:t>Le virus causant la COVID-19 peut très facilement se propager dans les prisons en raison de la surpopulation et de la mauvaise ventilation. Il est donc important de maintenir un niveau de protection élevé dans les prisons.</a:t>
            </a:r>
          </a:p>
        </p:txBody>
      </p:sp>
      <p:sp>
        <p:nvSpPr>
          <p:cNvPr id="518" name="Google Shape;518;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6. COVID-19</a:t>
            </a:r>
            <a:endParaRPr b="1" dirty="0"/>
          </a:p>
        </p:txBody>
      </p:sp>
      <p:sp>
        <p:nvSpPr>
          <p:cNvPr id="519" name="Google Shape;519;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23"/>
        <p:cNvGrpSpPr/>
        <p:nvPr/>
      </p:nvGrpSpPr>
      <p:grpSpPr>
        <a:xfrm>
          <a:off x="0" y="0"/>
          <a:ext cx="0" cy="0"/>
          <a:chOff x="0" y="0"/>
          <a:chExt cx="0" cy="0"/>
        </a:xfrm>
      </p:grpSpPr>
      <p:sp>
        <p:nvSpPr>
          <p:cNvPr id="524" name="Google Shape;524;p59"/>
          <p:cNvSpPr txBox="1">
            <a:spLocks noGrp="1"/>
          </p:cNvSpPr>
          <p:nvPr>
            <p:ph type="body" idx="1"/>
          </p:nvPr>
        </p:nvSpPr>
        <p:spPr>
          <a:xfrm>
            <a:off x="311700" y="2972925"/>
            <a:ext cx="8520600" cy="2040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FR" sz="1000" b="1" dirty="0"/>
              <a:t>La maladie :</a:t>
            </a:r>
            <a:r>
              <a:rPr lang="fr-FR" sz="1000" dirty="0"/>
              <a:t> COVID-19</a:t>
            </a:r>
          </a:p>
          <a:p>
            <a:pPr marL="0" lvl="0" indent="0" algn="just" rtl="0">
              <a:spcBef>
                <a:spcPts val="1200"/>
              </a:spcBef>
              <a:spcAft>
                <a:spcPts val="0"/>
              </a:spcAft>
              <a:buNone/>
            </a:pPr>
            <a:r>
              <a:rPr lang="fr-FR" sz="1000" b="1" dirty="0"/>
              <a:t>Quels sont les symptômes ?</a:t>
            </a:r>
            <a:r>
              <a:rPr lang="fr-FR" sz="1000" dirty="0"/>
              <a:t> Les personnes atteintes de la COVID-19 peuvent avoir une température élevée, une toux, des maux de gorge et de tête, se sentir fatiguées, avoir des courbatures, ou perdre le sens du goût ou de l'odorat.</a:t>
            </a:r>
          </a:p>
          <a:p>
            <a:pPr marL="0" lvl="0" indent="0" algn="just" rtl="0">
              <a:spcBef>
                <a:spcPts val="1200"/>
              </a:spcBef>
              <a:spcAft>
                <a:spcPts val="0"/>
              </a:spcAft>
              <a:buNone/>
            </a:pPr>
            <a:r>
              <a:rPr lang="fr-FR" sz="1000" b="1" dirty="0"/>
              <a:t>À quoi ressemble la maladie grave ?</a:t>
            </a:r>
            <a:r>
              <a:rPr lang="fr-FR" sz="1000" dirty="0"/>
              <a:t> Les personnes qui tombent gravement malades peuvent avoir des difficultés à respirer, un essoufflement, des douleurs thoraciques, une perte de la parole ou de la mobilité, ou présenter un état confusionnel. Dans ces cas, les personnes peuvent mourir de la COVID-19. Une complication à long terme du la COVID-19 est le COVID long, qui comprend des symptômes tels que l'essoufflement, le « brouillard cérébral » et la fatigue.</a:t>
            </a:r>
          </a:p>
          <a:p>
            <a:pPr marL="0" lvl="0" indent="0" algn="just" rtl="0">
              <a:spcBef>
                <a:spcPts val="1200"/>
              </a:spcBef>
              <a:spcAft>
                <a:spcPts val="1200"/>
              </a:spcAft>
              <a:buNone/>
            </a:pPr>
            <a:r>
              <a:rPr lang="fr-FR" sz="1000" b="1" dirty="0"/>
              <a:t>Comment se transmet-elle ?</a:t>
            </a:r>
            <a:r>
              <a:rPr lang="fr-FR" sz="1000" dirty="0"/>
              <a:t> La COVID-19 peut se propager par contact (toux ou éternuements) avec des personnes infectées, ou en restant longtemps dans un espace confiné avec une personne infectée.</a:t>
            </a:r>
          </a:p>
        </p:txBody>
      </p:sp>
      <p:pic>
        <p:nvPicPr>
          <p:cNvPr id="525" name="Google Shape;525;p59"/>
          <p:cNvPicPr preferRelativeResize="0"/>
          <p:nvPr/>
        </p:nvPicPr>
        <p:blipFill>
          <a:blip r:embed="rId3">
            <a:alphaModFix/>
          </a:blip>
          <a:stretch>
            <a:fillRect/>
          </a:stretch>
        </p:blipFill>
        <p:spPr>
          <a:xfrm>
            <a:off x="2147150" y="992118"/>
            <a:ext cx="2976514" cy="1671100"/>
          </a:xfrm>
          <a:prstGeom prst="rect">
            <a:avLst/>
          </a:prstGeom>
          <a:noFill/>
          <a:ln>
            <a:noFill/>
          </a:ln>
        </p:spPr>
      </p:pic>
      <p:pic>
        <p:nvPicPr>
          <p:cNvPr id="526" name="Google Shape;526;p59"/>
          <p:cNvPicPr preferRelativeResize="0"/>
          <p:nvPr/>
        </p:nvPicPr>
        <p:blipFill>
          <a:blip r:embed="rId4">
            <a:alphaModFix/>
          </a:blip>
          <a:stretch>
            <a:fillRect/>
          </a:stretch>
        </p:blipFill>
        <p:spPr>
          <a:xfrm>
            <a:off x="5290389" y="1002475"/>
            <a:ext cx="1706471" cy="1650401"/>
          </a:xfrm>
          <a:prstGeom prst="rect">
            <a:avLst/>
          </a:prstGeom>
          <a:noFill/>
          <a:ln>
            <a:noFill/>
          </a:ln>
        </p:spPr>
      </p:pic>
      <p:sp>
        <p:nvSpPr>
          <p:cNvPr id="527" name="Google Shape;527;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6. COVID-19</a:t>
            </a:r>
            <a:endParaRPr b="1" dirty="0"/>
          </a:p>
        </p:txBody>
      </p:sp>
      <p:sp>
        <p:nvSpPr>
          <p:cNvPr id="528" name="Google Shape;528;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32"/>
        <p:cNvGrpSpPr/>
        <p:nvPr/>
      </p:nvGrpSpPr>
      <p:grpSpPr>
        <a:xfrm>
          <a:off x="0" y="0"/>
          <a:ext cx="0" cy="0"/>
          <a:chOff x="0" y="0"/>
          <a:chExt cx="0" cy="0"/>
        </a:xfrm>
      </p:grpSpPr>
      <p:sp>
        <p:nvSpPr>
          <p:cNvPr id="533" name="Google Shape;533;p60"/>
          <p:cNvSpPr txBox="1">
            <a:spLocks noGrp="1"/>
          </p:cNvSpPr>
          <p:nvPr>
            <p:ph type="body" idx="1"/>
          </p:nvPr>
        </p:nvSpPr>
        <p:spPr>
          <a:xfrm>
            <a:off x="311700" y="1017725"/>
            <a:ext cx="8520600" cy="3048600"/>
          </a:xfrm>
          <a:prstGeom prst="rect">
            <a:avLst/>
          </a:prstGeom>
        </p:spPr>
        <p:txBody>
          <a:bodyPr spcFirstLastPara="1" wrap="square" lIns="91425" tIns="91425" rIns="91425" bIns="91425" anchor="t" anchorCtr="0">
            <a:normAutofit fontScale="92500" lnSpcReduction="10000"/>
          </a:bodyPr>
          <a:lstStyle/>
          <a:p>
            <a:pPr marL="0" lvl="0" indent="0" algn="just" rtl="0">
              <a:spcBef>
                <a:spcPts val="0"/>
              </a:spcBef>
              <a:spcAft>
                <a:spcPts val="0"/>
              </a:spcAft>
              <a:buClr>
                <a:schemeClr val="dk1"/>
              </a:buClr>
              <a:buSzPts val="1100"/>
              <a:buFont typeface="Arial"/>
              <a:buNone/>
            </a:pPr>
            <a:r>
              <a:rPr lang="fr-FR" sz="1100" b="1" dirty="0"/>
              <a:t>Qui risque de l'attraper ?</a:t>
            </a:r>
            <a:r>
              <a:rPr lang="fr-FR" sz="1000" dirty="0"/>
              <a:t> Tout le monde est susceptible de contracter la COVID-19, mais certaines personnes sont plus à risque de développer des complications graves, notamment les personnes âgées, les personnes dont le système immunitaire est affaibli et les personnes souffrant de problèmes de santé tels que le diabète ou des problèmes cardiaques.</a:t>
            </a:r>
          </a:p>
          <a:p>
            <a:pPr marL="0" lvl="0" indent="0" algn="just">
              <a:spcBef>
                <a:spcPts val="1200"/>
              </a:spcBef>
              <a:buClr>
                <a:schemeClr val="dk1"/>
              </a:buClr>
              <a:buSzPts val="1100"/>
              <a:buNone/>
            </a:pPr>
            <a:r>
              <a:rPr lang="fr-FR" sz="1100" b="1" dirty="0"/>
              <a:t>Pourquoi est-ce</a:t>
            </a:r>
            <a:r>
              <a:rPr lang="fr-FR" sz="1100" b="1" dirty="0">
                <a:solidFill>
                  <a:srgbClr val="FF0000"/>
                </a:solidFill>
              </a:rPr>
              <a:t> </a:t>
            </a:r>
            <a:r>
              <a:rPr lang="fr-FR" sz="1100" b="1" dirty="0"/>
              <a:t>fréquent dans les prisons ?</a:t>
            </a:r>
            <a:r>
              <a:rPr lang="fr-FR" sz="1000" dirty="0"/>
              <a:t> En raison de la promiscuité et de la mauvaise ventilation des cellules, les infections se propageant par l'air, telles que la COVID-19, peuvent se répandre très rapidement dans les prisons. Lorsque des membres du personnel tombent malades pendant les mois d'hiver à cause de la COVID-19, ils doivent s'absenter du travail, ce qui augmente la pression sur les autres collègues pour gérer la prison en toute sécurité.</a:t>
            </a:r>
          </a:p>
          <a:p>
            <a:pPr marL="0" lvl="0" indent="0" algn="just" rtl="0">
              <a:spcBef>
                <a:spcPts val="1200"/>
              </a:spcBef>
              <a:spcAft>
                <a:spcPts val="0"/>
              </a:spcAft>
              <a:buNone/>
            </a:pPr>
            <a:r>
              <a:rPr lang="fr-FR" sz="1100" b="1" dirty="0"/>
              <a:t>Quels sont les vaccins contre la COVID-19?</a:t>
            </a:r>
            <a:r>
              <a:rPr lang="fr-FR" sz="1000" b="1" dirty="0"/>
              <a:t> </a:t>
            </a:r>
            <a:r>
              <a:rPr lang="fr-FR" sz="1000" dirty="0"/>
              <a:t>Plusieurs vaccins différents contre la COVID-19 ont été mis au point et homologués, et différents vaccins ont été utilisés dans différents pays.</a:t>
            </a:r>
          </a:p>
          <a:p>
            <a:pPr marL="0" lvl="0" indent="0" algn="just" rtl="0">
              <a:spcBef>
                <a:spcPts val="1200"/>
              </a:spcBef>
              <a:spcAft>
                <a:spcPts val="0"/>
              </a:spcAft>
              <a:buNone/>
            </a:pPr>
            <a:r>
              <a:rPr lang="fr-FR" sz="1100" b="1" dirty="0"/>
              <a:t>Quelle est l'efficacité du vaccin ? </a:t>
            </a:r>
            <a:r>
              <a:rPr lang="fr-FR" sz="1000" dirty="0"/>
              <a:t>L'efficacité de la vaccination varie en fonction du type de vaccin et dépend de la variante de la COVID-19 qui circule. Les vaccins contre la COVID-19 sont efficaces à 70 % - 100 % pour prévenir une maladie grave ou une hospitalisation. Toutefois, l'immunité conférée par le vaccin n'est pas de longue durée et doit être renforcée par des doses de rappel du vaccin.</a:t>
            </a:r>
          </a:p>
          <a:p>
            <a:pPr marL="0" lvl="0" indent="0" algn="just" rtl="0">
              <a:spcBef>
                <a:spcPts val="1200"/>
              </a:spcBef>
              <a:spcAft>
                <a:spcPts val="1200"/>
              </a:spcAft>
              <a:buNone/>
            </a:pPr>
            <a:r>
              <a:rPr lang="fr-FR" sz="1100" b="1" dirty="0"/>
              <a:t>Le vaccin est-il sûr ?</a:t>
            </a:r>
            <a:r>
              <a:rPr lang="fr-FR" sz="1000" dirty="0"/>
              <a:t> Les effets secondaires les plus courants sont une rougeur, une dureté ou un gonflement au point d’injection, une sensation de fatigue, des maux de tête, des courbatures, de légers symptômes grippaux. Des effets secondaires plus graves ou plus durables des vaccins contre la COVID-19 sont possibles mais extrêmement rares.</a:t>
            </a:r>
          </a:p>
        </p:txBody>
      </p:sp>
      <p:sp>
        <p:nvSpPr>
          <p:cNvPr id="534" name="Google Shape;534;p60"/>
          <p:cNvSpPr/>
          <p:nvPr/>
        </p:nvSpPr>
        <p:spPr>
          <a:xfrm>
            <a:off x="1328850" y="4321275"/>
            <a:ext cx="6371700" cy="750900"/>
          </a:xfrm>
          <a:prstGeom prst="rect">
            <a:avLst/>
          </a:prstGeom>
          <a:solidFill>
            <a:srgbClr val="D9D2E9"/>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fr-FR" sz="1000" i="1" dirty="0"/>
              <a:t>Le virus causant la COVID-19 présente deux caractéristiques qui lui ont permis de provoquer une pandémie : il est à la fois très transmissible et peut provoquer une maladie très grave. Cela signifie qu'il se propage rapidement dans la population et qu'il peut entraîner une maladie très grave ou la mort, d'où l'importance de se protéger contre la maladie.</a:t>
            </a:r>
          </a:p>
        </p:txBody>
      </p:sp>
      <p:sp>
        <p:nvSpPr>
          <p:cNvPr id="535" name="Google Shape;535;p60"/>
          <p:cNvSpPr/>
          <p:nvPr/>
        </p:nvSpPr>
        <p:spPr>
          <a:xfrm>
            <a:off x="1264375" y="3982900"/>
            <a:ext cx="1677928" cy="429900"/>
          </a:xfrm>
          <a:prstGeom prst="rect">
            <a:avLst/>
          </a:prstGeom>
          <a:solidFill>
            <a:srgbClr val="B9A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400" b="1" dirty="0"/>
              <a:t>Le saviez-vous</a:t>
            </a:r>
            <a:r>
              <a:rPr lang="en" sz="1400" b="1" dirty="0"/>
              <a:t> </a:t>
            </a:r>
            <a:r>
              <a:rPr lang="en" b="1" dirty="0"/>
              <a:t>?</a:t>
            </a:r>
            <a:endParaRPr b="1" dirty="0"/>
          </a:p>
        </p:txBody>
      </p:sp>
      <p:sp>
        <p:nvSpPr>
          <p:cNvPr id="536" name="Google Shape;536;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6. COVID-19</a:t>
            </a:r>
            <a:endParaRPr b="1" dirty="0"/>
          </a:p>
        </p:txBody>
      </p:sp>
      <p:sp>
        <p:nvSpPr>
          <p:cNvPr id="537" name="Google Shape;537;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41"/>
        <p:cNvGrpSpPr/>
        <p:nvPr/>
      </p:nvGrpSpPr>
      <p:grpSpPr>
        <a:xfrm>
          <a:off x="0" y="0"/>
          <a:ext cx="0" cy="0"/>
          <a:chOff x="0" y="0"/>
          <a:chExt cx="0" cy="0"/>
        </a:xfrm>
      </p:grpSpPr>
      <p:sp>
        <p:nvSpPr>
          <p:cNvPr id="542" name="Google Shape;542;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fr-FR" b="1" dirty="0"/>
              <a:t>Article 7. Souhaitez vous en savoir plus ?</a:t>
            </a:r>
          </a:p>
          <a:p>
            <a:pPr marL="0" lvl="0" indent="0" algn="ctr" rtl="0">
              <a:spcBef>
                <a:spcPts val="0"/>
              </a:spcBef>
              <a:spcAft>
                <a:spcPts val="0"/>
              </a:spcAft>
              <a:buNone/>
            </a:pPr>
            <a:endParaRPr dirty="0"/>
          </a:p>
        </p:txBody>
      </p:sp>
      <p:sp>
        <p:nvSpPr>
          <p:cNvPr id="543" name="Google Shape;543;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 minute</a:t>
            </a:r>
            <a:endParaRPr b="1" dirty="0">
              <a:solidFill>
                <a:srgbClr val="8E7CC3"/>
              </a:solidFill>
            </a:endParaRPr>
          </a:p>
        </p:txBody>
      </p:sp>
      <p:sp>
        <p:nvSpPr>
          <p:cNvPr id="544" name="Google Shape;544;p61"/>
          <p:cNvSpPr txBox="1">
            <a:spLocks noGrp="1"/>
          </p:cNvSpPr>
          <p:nvPr>
            <p:ph type="body" idx="1"/>
          </p:nvPr>
        </p:nvSpPr>
        <p:spPr>
          <a:xfrm>
            <a:off x="311700" y="1152475"/>
            <a:ext cx="8520600" cy="26370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fr-FR" dirty="0"/>
              <a:t>Si vous souhaitez en savoir plus sur les sujets suivants, vous pouvez les consulter ici </a:t>
            </a:r>
            <a:r>
              <a:rPr lang="en" dirty="0"/>
              <a:t>:</a:t>
            </a:r>
            <a:endParaRPr dirty="0"/>
          </a:p>
          <a:p>
            <a:pPr marL="457200" lvl="0" indent="-342900" algn="l" rtl="0">
              <a:spcBef>
                <a:spcPts val="1200"/>
              </a:spcBef>
              <a:spcAft>
                <a:spcPts val="0"/>
              </a:spcAft>
              <a:buSzPts val="1800"/>
              <a:buChar char="●"/>
            </a:pPr>
            <a:r>
              <a:rPr lang="fr-FR" u="sng" dirty="0">
                <a:solidFill>
                  <a:schemeClr val="hlink"/>
                </a:solidFill>
                <a:hlinkClick r:id="rId3" action="ppaction://hlinksldjump"/>
              </a:rPr>
              <a:t>Qu'est-ce qu'un virus ou une bactérie </a:t>
            </a:r>
            <a:r>
              <a:rPr lang="en" u="sng" dirty="0">
                <a:solidFill>
                  <a:schemeClr val="hlink"/>
                </a:solidFill>
                <a:hlinkClick r:id="rId3" action="ppaction://hlinksldjump"/>
              </a:rPr>
              <a:t>?</a:t>
            </a:r>
            <a:endParaRPr dirty="0"/>
          </a:p>
          <a:p>
            <a:pPr marL="457200" lvl="0" indent="-342900" algn="l" rtl="0">
              <a:spcBef>
                <a:spcPts val="0"/>
              </a:spcBef>
              <a:spcAft>
                <a:spcPts val="0"/>
              </a:spcAft>
              <a:buSzPts val="1800"/>
              <a:buChar char="●"/>
            </a:pPr>
            <a:r>
              <a:rPr lang="fr-FR" u="sng" dirty="0">
                <a:solidFill>
                  <a:schemeClr val="hlink"/>
                </a:solidFill>
                <a:hlinkClick r:id="rId4" action="ppaction://hlinksldjump"/>
              </a:rPr>
              <a:t>Comment fonctionne notre système immunitaire </a:t>
            </a:r>
            <a:r>
              <a:rPr lang="en" u="sng" dirty="0">
                <a:solidFill>
                  <a:schemeClr val="hlink"/>
                </a:solidFill>
                <a:hlinkClick r:id="rId4" action="ppaction://hlinksldjump"/>
              </a:rPr>
              <a:t>?</a:t>
            </a:r>
            <a:endParaRPr dirty="0"/>
          </a:p>
          <a:p>
            <a:pPr marL="457200" lvl="0" indent="-342900" algn="l" rtl="0">
              <a:spcBef>
                <a:spcPts val="0"/>
              </a:spcBef>
              <a:spcAft>
                <a:spcPts val="0"/>
              </a:spcAft>
              <a:buSzPts val="1800"/>
              <a:buChar char="●"/>
            </a:pPr>
            <a:r>
              <a:rPr lang="fr-FR" u="sng" dirty="0">
                <a:solidFill>
                  <a:schemeClr val="hlink"/>
                </a:solidFill>
                <a:hlinkClick r:id="rId5" action="ppaction://hlinksldjump"/>
              </a:rPr>
              <a:t>Qu'est-ce qu'un vaccin et comment fonctionne-t-il</a:t>
            </a:r>
            <a:r>
              <a:rPr lang="en" u="sng" dirty="0">
                <a:solidFill>
                  <a:schemeClr val="hlink"/>
                </a:solidFill>
                <a:hlinkClick r:id="rId5" action="ppaction://hlinksldjump"/>
              </a:rPr>
              <a:t> ?</a:t>
            </a:r>
            <a:endParaRPr dirty="0"/>
          </a:p>
          <a:p>
            <a:pPr marL="457200" lvl="0" indent="-342900" algn="l" rtl="0">
              <a:spcBef>
                <a:spcPts val="0"/>
              </a:spcBef>
              <a:spcAft>
                <a:spcPts val="0"/>
              </a:spcAft>
              <a:buSzPts val="1800"/>
              <a:buChar char="●"/>
            </a:pPr>
            <a:r>
              <a:rPr lang="fr-FR" u="sng" dirty="0">
                <a:solidFill>
                  <a:schemeClr val="hlink"/>
                </a:solidFill>
                <a:hlinkClick r:id="rId6" action="ppaction://hlinksldjump"/>
              </a:rPr>
              <a:t>Comment la sécurité et l'efficacité des vaccins sont-elles évaluées et contrôlées</a:t>
            </a:r>
            <a:r>
              <a:rPr lang="en" u="sng" dirty="0">
                <a:solidFill>
                  <a:schemeClr val="hlink"/>
                </a:solidFill>
                <a:hlinkClick r:id="rId6" action="ppaction://hlinksldjump"/>
              </a:rPr>
              <a:t> ?</a:t>
            </a:r>
            <a:endParaRPr dirty="0"/>
          </a:p>
          <a:p>
            <a:pPr marL="457200" lvl="0" indent="0" algn="l" rtl="0">
              <a:spcBef>
                <a:spcPts val="1200"/>
              </a:spcBef>
              <a:spcAft>
                <a:spcPts val="120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ctrTitle"/>
          </p:nvPr>
        </p:nvSpPr>
        <p:spPr>
          <a:xfrm>
            <a:off x="748650" y="744080"/>
            <a:ext cx="7646700" cy="3741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Formation </a:t>
            </a:r>
            <a:r>
              <a:rPr lang="en" dirty="0" err="1"/>
              <a:t>en</a:t>
            </a:r>
            <a:r>
              <a:rPr lang="en" dirty="0"/>
              <a:t> </a:t>
            </a:r>
            <a:r>
              <a:rPr lang="en" dirty="0" err="1"/>
              <a:t>ligne</a:t>
            </a:r>
            <a:endParaRPr dirty="0"/>
          </a:p>
          <a:p>
            <a:pPr marL="0" lvl="0" indent="0" algn="ctr" rtl="0">
              <a:spcBef>
                <a:spcPts val="0"/>
              </a:spcBef>
              <a:spcAft>
                <a:spcPts val="0"/>
              </a:spcAft>
              <a:buNone/>
            </a:pPr>
            <a:endParaRPr lang="en-US" dirty="0"/>
          </a:p>
          <a:p>
            <a:pPr marL="0" lvl="0" indent="0" algn="ctr" rtl="0">
              <a:spcBef>
                <a:spcPts val="0"/>
              </a:spcBef>
              <a:spcAft>
                <a:spcPts val="0"/>
              </a:spcAft>
              <a:buNone/>
            </a:pPr>
            <a:r>
              <a:rPr lang="fr-FR" b="1" dirty="0"/>
              <a:t>Santé en milieu carcéral : Vaccins pour les personnes travaillant dans les prisons</a:t>
            </a:r>
          </a:p>
        </p:txBody>
      </p:sp>
      <p:pic>
        <p:nvPicPr>
          <p:cNvPr id="81" name="Google Shape;81;p17"/>
          <p:cNvPicPr preferRelativeResize="0"/>
          <p:nvPr/>
        </p:nvPicPr>
        <p:blipFill>
          <a:blip r:embed="rId3">
            <a:alphaModFix/>
          </a:blip>
          <a:stretch>
            <a:fillRect/>
          </a:stretch>
        </p:blipFill>
        <p:spPr>
          <a:xfrm>
            <a:off x="8380999" y="4442696"/>
            <a:ext cx="705425" cy="638403"/>
          </a:xfrm>
          <a:prstGeom prst="rect">
            <a:avLst/>
          </a:prstGeom>
          <a:noFill/>
          <a:ln>
            <a:noFill/>
          </a:ln>
        </p:spPr>
      </p:pic>
      <p:pic>
        <p:nvPicPr>
          <p:cNvPr id="82" name="Google Shape;82;p17"/>
          <p:cNvPicPr preferRelativeResize="0"/>
          <p:nvPr/>
        </p:nvPicPr>
        <p:blipFill>
          <a:blip r:embed="rId4">
            <a:alphaModFix/>
          </a:blip>
          <a:stretch>
            <a:fillRect/>
          </a:stretch>
        </p:blipFill>
        <p:spPr>
          <a:xfrm>
            <a:off x="5721617" y="4636420"/>
            <a:ext cx="554795" cy="402286"/>
          </a:xfrm>
          <a:prstGeom prst="rect">
            <a:avLst/>
          </a:prstGeom>
          <a:noFill/>
          <a:ln>
            <a:noFill/>
          </a:ln>
        </p:spPr>
      </p:pic>
      <p:pic>
        <p:nvPicPr>
          <p:cNvPr id="83" name="Google Shape;83;p17"/>
          <p:cNvPicPr preferRelativeResize="0"/>
          <p:nvPr/>
        </p:nvPicPr>
        <p:blipFill>
          <a:blip r:embed="rId5">
            <a:alphaModFix/>
          </a:blip>
          <a:stretch>
            <a:fillRect/>
          </a:stretch>
        </p:blipFill>
        <p:spPr>
          <a:xfrm>
            <a:off x="5212383" y="4614688"/>
            <a:ext cx="439112" cy="445759"/>
          </a:xfrm>
          <a:prstGeom prst="rect">
            <a:avLst/>
          </a:prstGeom>
          <a:noFill/>
          <a:ln>
            <a:noFill/>
          </a:ln>
        </p:spPr>
      </p:pic>
      <p:pic>
        <p:nvPicPr>
          <p:cNvPr id="84" name="Google Shape;84;p17"/>
          <p:cNvPicPr preferRelativeResize="0"/>
          <p:nvPr/>
        </p:nvPicPr>
        <p:blipFill>
          <a:blip r:embed="rId6">
            <a:alphaModFix/>
          </a:blip>
          <a:stretch>
            <a:fillRect/>
          </a:stretch>
        </p:blipFill>
        <p:spPr>
          <a:xfrm>
            <a:off x="3921749" y="4655758"/>
            <a:ext cx="1238076" cy="378559"/>
          </a:xfrm>
          <a:prstGeom prst="rect">
            <a:avLst/>
          </a:prstGeom>
          <a:noFill/>
          <a:ln>
            <a:noFill/>
          </a:ln>
        </p:spPr>
      </p:pic>
      <p:pic>
        <p:nvPicPr>
          <p:cNvPr id="85" name="Google Shape;85;p17"/>
          <p:cNvPicPr preferRelativeResize="0"/>
          <p:nvPr/>
        </p:nvPicPr>
        <p:blipFill>
          <a:blip r:embed="rId7">
            <a:alphaModFix/>
          </a:blip>
          <a:stretch>
            <a:fillRect/>
          </a:stretch>
        </p:blipFill>
        <p:spPr>
          <a:xfrm>
            <a:off x="2832848" y="4616051"/>
            <a:ext cx="960134" cy="443030"/>
          </a:xfrm>
          <a:prstGeom prst="rect">
            <a:avLst/>
          </a:prstGeom>
          <a:noFill/>
          <a:ln>
            <a:noFill/>
          </a:ln>
        </p:spPr>
      </p:pic>
      <p:pic>
        <p:nvPicPr>
          <p:cNvPr id="86" name="Google Shape;86;p17"/>
          <p:cNvPicPr preferRelativeResize="0"/>
          <p:nvPr/>
        </p:nvPicPr>
        <p:blipFill>
          <a:blip r:embed="rId8">
            <a:alphaModFix/>
          </a:blip>
          <a:stretch>
            <a:fillRect/>
          </a:stretch>
        </p:blipFill>
        <p:spPr>
          <a:xfrm>
            <a:off x="1789195" y="4686836"/>
            <a:ext cx="960134" cy="347483"/>
          </a:xfrm>
          <a:prstGeom prst="rect">
            <a:avLst/>
          </a:prstGeom>
          <a:noFill/>
          <a:ln>
            <a:noFill/>
          </a:ln>
        </p:spPr>
      </p:pic>
      <p:pic>
        <p:nvPicPr>
          <p:cNvPr id="87" name="Google Shape;87;p17"/>
          <p:cNvPicPr preferRelativeResize="0"/>
          <p:nvPr/>
        </p:nvPicPr>
        <p:blipFill>
          <a:blip r:embed="rId9">
            <a:alphaModFix/>
          </a:blip>
          <a:stretch>
            <a:fillRect/>
          </a:stretch>
        </p:blipFill>
        <p:spPr>
          <a:xfrm>
            <a:off x="1371781" y="4659430"/>
            <a:ext cx="380187" cy="402295"/>
          </a:xfrm>
          <a:prstGeom prst="rect">
            <a:avLst/>
          </a:prstGeom>
          <a:noFill/>
          <a:ln>
            <a:noFill/>
          </a:ln>
        </p:spPr>
      </p:pic>
      <p:pic>
        <p:nvPicPr>
          <p:cNvPr id="88" name="Google Shape;88;p17"/>
          <p:cNvPicPr preferRelativeResize="0"/>
          <p:nvPr/>
        </p:nvPicPr>
        <p:blipFill>
          <a:blip r:embed="rId10">
            <a:alphaModFix/>
          </a:blip>
          <a:stretch>
            <a:fillRect/>
          </a:stretch>
        </p:blipFill>
        <p:spPr>
          <a:xfrm>
            <a:off x="660303" y="4648298"/>
            <a:ext cx="628267" cy="378559"/>
          </a:xfrm>
          <a:prstGeom prst="rect">
            <a:avLst/>
          </a:prstGeom>
          <a:noFill/>
          <a:ln>
            <a:noFill/>
          </a:ln>
        </p:spPr>
      </p:pic>
      <p:pic>
        <p:nvPicPr>
          <p:cNvPr id="89" name="Google Shape;89;p17"/>
          <p:cNvPicPr preferRelativeResize="0"/>
          <p:nvPr/>
        </p:nvPicPr>
        <p:blipFill>
          <a:blip r:embed="rId11">
            <a:alphaModFix/>
          </a:blip>
          <a:stretch>
            <a:fillRect/>
          </a:stretch>
        </p:blipFill>
        <p:spPr>
          <a:xfrm>
            <a:off x="103288" y="4541088"/>
            <a:ext cx="439110" cy="472135"/>
          </a:xfrm>
          <a:prstGeom prst="rect">
            <a:avLst/>
          </a:prstGeom>
          <a:noFill/>
          <a:ln>
            <a:noFill/>
          </a:ln>
        </p:spPr>
      </p:pic>
      <p:pic>
        <p:nvPicPr>
          <p:cNvPr id="90" name="Google Shape;90;p17" descr="Logo&#10;&#10;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91" name="Google Shape;91;p17"/>
          <p:cNvPicPr preferRelativeResize="0"/>
          <p:nvPr/>
        </p:nvPicPr>
        <p:blipFill>
          <a:blip r:embed="rId13">
            <a:alphaModFix/>
          </a:blip>
          <a:stretch>
            <a:fillRect/>
          </a:stretch>
        </p:blipFill>
        <p:spPr>
          <a:xfrm>
            <a:off x="6942000" y="4648288"/>
            <a:ext cx="1362800" cy="3785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48"/>
        <p:cNvGrpSpPr/>
        <p:nvPr/>
      </p:nvGrpSpPr>
      <p:grpSpPr>
        <a:xfrm>
          <a:off x="0" y="0"/>
          <a:ext cx="0" cy="0"/>
          <a:chOff x="0" y="0"/>
          <a:chExt cx="0" cy="0"/>
        </a:xfrm>
      </p:grpSpPr>
      <p:sp>
        <p:nvSpPr>
          <p:cNvPr id="549" name="Google Shape;549;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7.</a:t>
            </a:r>
            <a:r>
              <a:rPr lang="fr-FR" b="1" dirty="0"/>
              <a:t> Souhaitez vous en savoir plus </a:t>
            </a:r>
            <a:r>
              <a:rPr lang="en" b="1" dirty="0"/>
              <a:t>?</a:t>
            </a:r>
            <a:endParaRPr b="1" dirty="0"/>
          </a:p>
          <a:p>
            <a:pPr marL="0" lvl="0" indent="0" algn="ctr" rtl="0">
              <a:spcBef>
                <a:spcPts val="0"/>
              </a:spcBef>
              <a:spcAft>
                <a:spcPts val="0"/>
              </a:spcAft>
              <a:buNone/>
            </a:pPr>
            <a:endParaRPr dirty="0"/>
          </a:p>
        </p:txBody>
      </p:sp>
      <p:pic>
        <p:nvPicPr>
          <p:cNvPr id="550" name="Google Shape;550;p62" descr="Flag: France on OpenMoji 14.0"/>
          <p:cNvPicPr preferRelativeResize="0"/>
          <p:nvPr/>
        </p:nvPicPr>
        <p:blipFill>
          <a:blip r:embed="rId3">
            <a:alphaModFix/>
          </a:blip>
          <a:stretch>
            <a:fillRect/>
          </a:stretch>
        </p:blipFill>
        <p:spPr>
          <a:xfrm>
            <a:off x="2454375" y="3376525"/>
            <a:ext cx="646500" cy="646500"/>
          </a:xfrm>
          <a:prstGeom prst="rect">
            <a:avLst/>
          </a:prstGeom>
          <a:noFill/>
          <a:ln>
            <a:noFill/>
          </a:ln>
        </p:spPr>
      </p:pic>
      <p:pic>
        <p:nvPicPr>
          <p:cNvPr id="551" name="Google Shape;551;p62"/>
          <p:cNvPicPr preferRelativeResize="0"/>
          <p:nvPr/>
        </p:nvPicPr>
        <p:blipFill>
          <a:blip r:embed="rId4">
            <a:alphaModFix/>
          </a:blip>
          <a:stretch>
            <a:fillRect/>
          </a:stretch>
        </p:blipFill>
        <p:spPr>
          <a:xfrm>
            <a:off x="3631000" y="3376525"/>
            <a:ext cx="646500" cy="646500"/>
          </a:xfrm>
          <a:prstGeom prst="rect">
            <a:avLst/>
          </a:prstGeom>
          <a:noFill/>
          <a:ln>
            <a:noFill/>
          </a:ln>
        </p:spPr>
      </p:pic>
      <p:pic>
        <p:nvPicPr>
          <p:cNvPr id="552" name="Google Shape;552;p62"/>
          <p:cNvPicPr preferRelativeResize="0"/>
          <p:nvPr/>
        </p:nvPicPr>
        <p:blipFill>
          <a:blip r:embed="rId5">
            <a:alphaModFix/>
          </a:blip>
          <a:stretch>
            <a:fillRect/>
          </a:stretch>
        </p:blipFill>
        <p:spPr>
          <a:xfrm>
            <a:off x="4807625" y="3376525"/>
            <a:ext cx="646500" cy="646500"/>
          </a:xfrm>
          <a:prstGeom prst="rect">
            <a:avLst/>
          </a:prstGeom>
          <a:noFill/>
          <a:ln>
            <a:noFill/>
          </a:ln>
        </p:spPr>
      </p:pic>
      <p:pic>
        <p:nvPicPr>
          <p:cNvPr id="553" name="Google Shape;553;p62"/>
          <p:cNvPicPr preferRelativeResize="0"/>
          <p:nvPr/>
        </p:nvPicPr>
        <p:blipFill>
          <a:blip r:embed="rId6">
            <a:alphaModFix/>
          </a:blip>
          <a:stretch>
            <a:fillRect/>
          </a:stretch>
        </p:blipFill>
        <p:spPr>
          <a:xfrm>
            <a:off x="5984250" y="3376525"/>
            <a:ext cx="646500" cy="646500"/>
          </a:xfrm>
          <a:prstGeom prst="rect">
            <a:avLst/>
          </a:prstGeom>
          <a:noFill/>
          <a:ln>
            <a:noFill/>
          </a:ln>
        </p:spPr>
      </p:pic>
      <p:pic>
        <p:nvPicPr>
          <p:cNvPr id="554" name="Google Shape;554;p62"/>
          <p:cNvPicPr preferRelativeResize="0"/>
          <p:nvPr/>
        </p:nvPicPr>
        <p:blipFill>
          <a:blip r:embed="rId7">
            <a:alphaModFix/>
          </a:blip>
          <a:stretch>
            <a:fillRect/>
          </a:stretch>
        </p:blipFill>
        <p:spPr>
          <a:xfrm>
            <a:off x="1445875" y="3376525"/>
            <a:ext cx="646500" cy="646500"/>
          </a:xfrm>
          <a:prstGeom prst="rect">
            <a:avLst/>
          </a:prstGeom>
          <a:noFill/>
          <a:ln>
            <a:noFill/>
          </a:ln>
        </p:spPr>
      </p:pic>
      <p:pic>
        <p:nvPicPr>
          <p:cNvPr id="555" name="Google Shape;555;p62"/>
          <p:cNvPicPr preferRelativeResize="0"/>
          <p:nvPr/>
        </p:nvPicPr>
        <p:blipFill>
          <a:blip r:embed="rId8">
            <a:alphaModFix/>
          </a:blip>
          <a:stretch>
            <a:fillRect/>
          </a:stretch>
        </p:blipFill>
        <p:spPr>
          <a:xfrm>
            <a:off x="7051625" y="3376525"/>
            <a:ext cx="646500" cy="646500"/>
          </a:xfrm>
          <a:prstGeom prst="rect">
            <a:avLst/>
          </a:prstGeom>
          <a:noFill/>
          <a:ln>
            <a:noFill/>
          </a:ln>
        </p:spPr>
      </p:pic>
      <p:sp>
        <p:nvSpPr>
          <p:cNvPr id="556" name="Google Shape;556;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
        <p:nvSpPr>
          <p:cNvPr id="557" name="Google Shape;557;p62"/>
          <p:cNvSpPr txBox="1">
            <a:spLocks noGrp="1"/>
          </p:cNvSpPr>
          <p:nvPr>
            <p:ph type="body" idx="1"/>
          </p:nvPr>
        </p:nvSpPr>
        <p:spPr>
          <a:xfrm>
            <a:off x="311700" y="1152475"/>
            <a:ext cx="8520600" cy="2637000"/>
          </a:xfrm>
          <a:prstGeom prst="rect">
            <a:avLst/>
          </a:prstGeom>
          <a:ln>
            <a:noFill/>
          </a:ln>
        </p:spPr>
        <p:txBody>
          <a:bodyPr spcFirstLastPara="1" wrap="square" lIns="91425" tIns="91425" rIns="91425" bIns="91425" anchor="t" anchorCtr="0">
            <a:normAutofit/>
          </a:bodyPr>
          <a:lstStyle/>
          <a:p>
            <a:pPr marL="0" lvl="0" indent="0" algn="just" rtl="0">
              <a:spcBef>
                <a:spcPts val="0"/>
              </a:spcBef>
              <a:spcAft>
                <a:spcPts val="1200"/>
              </a:spcAft>
              <a:buClr>
                <a:schemeClr val="dk1"/>
              </a:buClr>
              <a:buSzPts val="1100"/>
              <a:buFont typeface="Arial"/>
              <a:buNone/>
            </a:pPr>
            <a:r>
              <a:rPr lang="fr-FR" dirty="0"/>
              <a:t>Chaque pays a un calendrier vaccinal légèrement différent, choisi par des experts nationaux et des conseillers scientifiques en fonction des maladies les plus courantes dans leur pays et des vaccins qu'ils choisissent d'offrir. Ce calendrier explique à quel âge les bébés, les enfants et les adultes doivent être vaccinés. Si vous souhaitez en savoir plus sur le calendrier vaccinal de votre pays, cliquez sur les liens en bas pour accéder au calendrier vaccinal de votre pays.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61"/>
        <p:cNvGrpSpPr/>
        <p:nvPr/>
      </p:nvGrpSpPr>
      <p:grpSpPr>
        <a:xfrm>
          <a:off x="0" y="0"/>
          <a:ext cx="0" cy="0"/>
          <a:chOff x="0" y="0"/>
          <a:chExt cx="0" cy="0"/>
        </a:xfrm>
      </p:grpSpPr>
      <p:sp>
        <p:nvSpPr>
          <p:cNvPr id="562" name="Google Shape;562;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7. </a:t>
            </a:r>
            <a:r>
              <a:rPr lang="fr-FR" b="1" dirty="0"/>
              <a:t>Souhaitez vous en savoir plus </a:t>
            </a:r>
            <a:r>
              <a:rPr lang="en" b="1" dirty="0"/>
              <a:t>?</a:t>
            </a:r>
            <a:endParaRPr b="1" dirty="0"/>
          </a:p>
          <a:p>
            <a:pPr marL="0" lvl="0" indent="0" algn="ctr" rtl="0">
              <a:spcBef>
                <a:spcPts val="0"/>
              </a:spcBef>
              <a:spcAft>
                <a:spcPts val="0"/>
              </a:spcAft>
              <a:buNone/>
            </a:pPr>
            <a:endParaRPr dirty="0"/>
          </a:p>
        </p:txBody>
      </p:sp>
      <p:sp>
        <p:nvSpPr>
          <p:cNvPr id="563" name="Google Shape;563;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 minute</a:t>
            </a:r>
            <a:endParaRPr b="1" dirty="0">
              <a:solidFill>
                <a:srgbClr val="8E7CC3"/>
              </a:solidFill>
            </a:endParaRPr>
          </a:p>
        </p:txBody>
      </p:sp>
      <p:sp>
        <p:nvSpPr>
          <p:cNvPr id="564" name="Google Shape;564;p63"/>
          <p:cNvSpPr txBox="1">
            <a:spLocks noGrp="1"/>
          </p:cNvSpPr>
          <p:nvPr>
            <p:ph type="body" idx="1"/>
          </p:nvPr>
        </p:nvSpPr>
        <p:spPr>
          <a:xfrm>
            <a:off x="311700" y="1152475"/>
            <a:ext cx="8520600" cy="2841600"/>
          </a:xfrm>
          <a:prstGeom prst="rect">
            <a:avLst/>
          </a:prstGeom>
          <a:ln>
            <a:noFill/>
          </a:ln>
        </p:spPr>
        <p:txBody>
          <a:bodyPr spcFirstLastPara="1" wrap="square" lIns="91425" tIns="91425" rIns="91425" bIns="91425" anchor="t" anchorCtr="0">
            <a:normAutofit lnSpcReduction="10000"/>
          </a:bodyPr>
          <a:lstStyle/>
          <a:p>
            <a:pPr marL="0" lvl="0" indent="0" algn="just" rtl="0">
              <a:spcBef>
                <a:spcPts val="0"/>
              </a:spcBef>
              <a:spcAft>
                <a:spcPts val="0"/>
              </a:spcAft>
              <a:buClr>
                <a:schemeClr val="dk1"/>
              </a:buClr>
              <a:buSzPts val="1100"/>
              <a:buFont typeface="Arial"/>
              <a:buNone/>
            </a:pPr>
            <a:r>
              <a:rPr lang="fr-FR" dirty="0"/>
              <a:t>Si vous souhaitez en savoir plus sur d'autres vaccins et sur les maladies qu'ils peuvent prévenir, cliquez ci-dessous pour avoir plus d’informations sur les sujets suivants : </a:t>
            </a:r>
          </a:p>
          <a:p>
            <a:pPr marL="457200" lvl="0" indent="-342900" algn="just" rtl="0">
              <a:spcBef>
                <a:spcPts val="1200"/>
              </a:spcBef>
              <a:spcAft>
                <a:spcPts val="0"/>
              </a:spcAft>
              <a:buSzPts val="1800"/>
              <a:buChar char="●"/>
            </a:pPr>
            <a:r>
              <a:rPr lang="fr-FR" u="sng" dirty="0">
                <a:solidFill>
                  <a:schemeClr val="hlink"/>
                </a:solidFill>
              </a:rPr>
              <a:t>ROR (rougeole, oreillons et rubéole)</a:t>
            </a:r>
            <a:endParaRPr lang="fr-FR" dirty="0"/>
          </a:p>
          <a:p>
            <a:pPr marL="457200" lvl="0" indent="-342900" algn="just" rtl="0">
              <a:spcBef>
                <a:spcPts val="0"/>
              </a:spcBef>
              <a:spcAft>
                <a:spcPts val="0"/>
              </a:spcAft>
              <a:buSzPts val="1800"/>
              <a:buChar char="●"/>
            </a:pPr>
            <a:r>
              <a:rPr lang="fr-FR" u="sng" dirty="0">
                <a:solidFill>
                  <a:schemeClr val="hlink"/>
                </a:solidFill>
              </a:rPr>
              <a:t>Diphtérie, coqueluche et tétanos</a:t>
            </a:r>
            <a:endParaRPr lang="fr-FR" dirty="0"/>
          </a:p>
          <a:p>
            <a:pPr marL="457200" lvl="0" indent="-342900" algn="just" rtl="0">
              <a:spcBef>
                <a:spcPts val="0"/>
              </a:spcBef>
              <a:spcAft>
                <a:spcPts val="0"/>
              </a:spcAft>
              <a:buSzPts val="1800"/>
              <a:buChar char="●"/>
            </a:pPr>
            <a:r>
              <a:rPr lang="fr-FR" u="sng" dirty="0">
                <a:solidFill>
                  <a:schemeClr val="hlink"/>
                </a:solidFill>
              </a:rPr>
              <a:t>Poliomyélite</a:t>
            </a:r>
            <a:endParaRPr lang="fr-FR" dirty="0"/>
          </a:p>
          <a:p>
            <a:pPr marL="457200" lvl="0" indent="-342900" algn="just" rtl="0">
              <a:spcBef>
                <a:spcPts val="0"/>
              </a:spcBef>
              <a:spcAft>
                <a:spcPts val="0"/>
              </a:spcAft>
              <a:buSzPts val="1800"/>
              <a:buChar char="●"/>
            </a:pPr>
            <a:r>
              <a:rPr lang="fr-FR" u="sng" dirty="0">
                <a:solidFill>
                  <a:schemeClr val="hlink"/>
                </a:solidFill>
              </a:rPr>
              <a:t>Maladie à pneumocoques</a:t>
            </a:r>
            <a:endParaRPr lang="fr-FR" dirty="0"/>
          </a:p>
          <a:p>
            <a:pPr marL="457200" lvl="0" indent="-342900" algn="just" rtl="0">
              <a:spcBef>
                <a:spcPts val="0"/>
              </a:spcBef>
              <a:spcAft>
                <a:spcPts val="0"/>
              </a:spcAft>
              <a:buSzPts val="1800"/>
              <a:buChar char="●"/>
            </a:pPr>
            <a:r>
              <a:rPr lang="fr-FR" u="sng" dirty="0">
                <a:solidFill>
                  <a:schemeClr val="hlink"/>
                </a:solidFill>
              </a:rPr>
              <a:t>Maladie à méningocoques</a:t>
            </a:r>
            <a:endParaRPr lang="fr-F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68"/>
        <p:cNvGrpSpPr/>
        <p:nvPr/>
      </p:nvGrpSpPr>
      <p:grpSpPr>
        <a:xfrm>
          <a:off x="0" y="0"/>
          <a:ext cx="0" cy="0"/>
          <a:chOff x="0" y="0"/>
          <a:chExt cx="0" cy="0"/>
        </a:xfrm>
      </p:grpSpPr>
      <p:sp>
        <p:nvSpPr>
          <p:cNvPr id="569" name="Google Shape;569;p64"/>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dirty="0">
                <a:solidFill>
                  <a:schemeClr val="dk1"/>
                </a:solidFill>
              </a:rPr>
              <a:t>Evaluation : quiz</a:t>
            </a:r>
            <a:endParaRPr sz="2800" b="1" dirty="0">
              <a:solidFill>
                <a:schemeClr val="dk1"/>
              </a:solidFill>
            </a:endParaRPr>
          </a:p>
        </p:txBody>
      </p:sp>
      <p:sp>
        <p:nvSpPr>
          <p:cNvPr id="570" name="Google Shape;570;p64"/>
          <p:cNvSpPr txBox="1">
            <a:spLocks noGrp="1"/>
          </p:cNvSpPr>
          <p:nvPr>
            <p:ph type="body" idx="1"/>
          </p:nvPr>
        </p:nvSpPr>
        <p:spPr>
          <a:xfrm>
            <a:off x="311700" y="1017725"/>
            <a:ext cx="8520600" cy="3996300"/>
          </a:xfrm>
          <a:prstGeom prst="rect">
            <a:avLst/>
          </a:prstGeom>
        </p:spPr>
        <p:txBody>
          <a:bodyPr spcFirstLastPara="1" wrap="square" lIns="91425" tIns="91425" rIns="91425" bIns="91425" anchor="t" anchorCtr="0">
            <a:normAutofit/>
          </a:bodyPr>
          <a:lstStyle/>
          <a:p>
            <a:pPr marL="457200" lvl="0" indent="-317500" algn="just" rtl="0">
              <a:spcBef>
                <a:spcPts val="0"/>
              </a:spcBef>
              <a:spcAft>
                <a:spcPts val="0"/>
              </a:spcAft>
              <a:buSzPts val="1400"/>
              <a:buAutoNum type="arabicPeriod"/>
            </a:pPr>
            <a:r>
              <a:rPr lang="fr-FR" dirty="0"/>
              <a:t>Laquelle (lesquelles) des affirmations suivantes est (sont) vraie(s)?</a:t>
            </a:r>
          </a:p>
          <a:p>
            <a:pPr marL="914400" lvl="1" indent="-317500" algn="just" rtl="0">
              <a:spcBef>
                <a:spcPts val="0"/>
              </a:spcBef>
              <a:spcAft>
                <a:spcPts val="0"/>
              </a:spcAft>
              <a:buSzPts val="1400"/>
              <a:buAutoNum type="alphaLcPeriod"/>
            </a:pPr>
            <a:r>
              <a:rPr lang="fr-FR" dirty="0"/>
              <a:t>Les personnes placées sous main de justice sont plus à risque d’être fréquemment des utilisateurs d’aiguilles, ce qui augmente leur risque de contracter l'hépatite B.</a:t>
            </a:r>
          </a:p>
          <a:p>
            <a:pPr marL="914400" lvl="1" indent="-317500" algn="just" rtl="0">
              <a:spcBef>
                <a:spcPts val="0"/>
              </a:spcBef>
              <a:spcAft>
                <a:spcPts val="0"/>
              </a:spcAft>
              <a:buSzPts val="1400"/>
              <a:buAutoNum type="alphaLcPeriod"/>
            </a:pPr>
            <a:r>
              <a:rPr lang="fr-FR" dirty="0"/>
              <a:t>Les personnes placées sous main de justice sont plus à risque d'être infectées par des maladies transmises par l'air, comme la COVID-19 ou la grippe, car les prisons sont souvent surpeuplées et mal ventilées. </a:t>
            </a:r>
          </a:p>
          <a:p>
            <a:pPr marL="914400" lvl="1" indent="-317500" algn="just" rtl="0">
              <a:spcBef>
                <a:spcPts val="0"/>
              </a:spcBef>
              <a:spcAft>
                <a:spcPts val="0"/>
              </a:spcAft>
              <a:buSzPts val="1400"/>
              <a:buAutoNum type="alphaLcPeriod"/>
            </a:pPr>
            <a:r>
              <a:rPr lang="fr-FR" dirty="0"/>
              <a:t>Les personnes placées sous main de justice ont moins de chances d'être vaccinées en raison d'un accès insuffisant aux systèmes de santé avant l'entrée en prison et pendant la détention.</a:t>
            </a:r>
          </a:p>
          <a:p>
            <a:pPr marL="914400" lvl="1" indent="-317500" algn="just" rtl="0">
              <a:spcBef>
                <a:spcPts val="0"/>
              </a:spcBef>
              <a:spcAft>
                <a:spcPts val="0"/>
              </a:spcAft>
              <a:buSzPts val="1400"/>
              <a:buAutoNum type="alphaLcPeriod"/>
            </a:pPr>
            <a:r>
              <a:rPr lang="fr-FR" dirty="0"/>
              <a:t>Toutes les réponses ci-dessus.</a:t>
            </a:r>
          </a:p>
          <a:p>
            <a:pPr marL="914400" lvl="0" indent="0" algn="just" rtl="0">
              <a:spcBef>
                <a:spcPts val="1200"/>
              </a:spcBef>
              <a:spcAft>
                <a:spcPts val="0"/>
              </a:spcAft>
              <a:buNone/>
            </a:pPr>
            <a:endParaRPr lang="fr-FR" b="1" dirty="0"/>
          </a:p>
          <a:p>
            <a:pPr marL="139700" lvl="0" indent="0" algn="just" rtl="0">
              <a:spcBef>
                <a:spcPts val="1200"/>
              </a:spcBef>
              <a:spcAft>
                <a:spcPts val="0"/>
              </a:spcAft>
              <a:buSzPts val="1400"/>
              <a:buNone/>
            </a:pPr>
            <a:r>
              <a:rPr lang="fr-FR" sz="1400" dirty="0"/>
              <a:t>2.   Les personnes travaillant en prison sont plus exposées aux infections que la population générale et peuvent les transmettre à leur famille ou à leurs proches. </a:t>
            </a:r>
            <a:r>
              <a:rPr lang="fr-FR" sz="1400" b="1" dirty="0"/>
              <a:t>(</a:t>
            </a:r>
            <a:r>
              <a:rPr lang="fr-FR" sz="1400" b="1" u="sng" dirty="0"/>
              <a:t>Vrai </a:t>
            </a:r>
            <a:r>
              <a:rPr lang="fr-FR" sz="1400" b="1" dirty="0"/>
              <a:t>/ Faux)</a:t>
            </a:r>
          </a:p>
          <a:p>
            <a:pPr marL="457200" lvl="0" indent="0" algn="l" rtl="0">
              <a:spcBef>
                <a:spcPts val="1200"/>
              </a:spcBef>
              <a:spcAft>
                <a:spcPts val="0"/>
              </a:spcAft>
              <a:buNone/>
            </a:pPr>
            <a:endParaRPr sz="1400" b="1" dirty="0"/>
          </a:p>
          <a:p>
            <a:pPr marL="0" lvl="0" indent="0" algn="l" rtl="0">
              <a:spcBef>
                <a:spcPts val="1200"/>
              </a:spcBef>
              <a:spcAft>
                <a:spcPts val="1200"/>
              </a:spcAft>
              <a:buNone/>
            </a:pPr>
            <a:endParaRPr b="1" dirty="0"/>
          </a:p>
        </p:txBody>
      </p:sp>
      <p:sp>
        <p:nvSpPr>
          <p:cNvPr id="571" name="Google Shape;571;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75"/>
        <p:cNvGrpSpPr/>
        <p:nvPr/>
      </p:nvGrpSpPr>
      <p:grpSpPr>
        <a:xfrm>
          <a:off x="0" y="0"/>
          <a:ext cx="0" cy="0"/>
          <a:chOff x="0" y="0"/>
          <a:chExt cx="0" cy="0"/>
        </a:xfrm>
      </p:grpSpPr>
      <p:sp>
        <p:nvSpPr>
          <p:cNvPr id="576" name="Google Shape;576;p65"/>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dirty="0">
                <a:solidFill>
                  <a:schemeClr val="dk1"/>
                </a:solidFill>
              </a:rPr>
              <a:t>Evaluation : quiz</a:t>
            </a:r>
            <a:endParaRPr sz="2800" b="1" dirty="0">
              <a:solidFill>
                <a:schemeClr val="dk1"/>
              </a:solidFill>
            </a:endParaRPr>
          </a:p>
        </p:txBody>
      </p:sp>
      <p:sp>
        <p:nvSpPr>
          <p:cNvPr id="577" name="Google Shape;577;p65"/>
          <p:cNvSpPr txBox="1">
            <a:spLocks noGrp="1"/>
          </p:cNvSpPr>
          <p:nvPr>
            <p:ph type="body" idx="1"/>
          </p:nvPr>
        </p:nvSpPr>
        <p:spPr>
          <a:xfrm>
            <a:off x="311700" y="1017725"/>
            <a:ext cx="8520600" cy="3996300"/>
          </a:xfrm>
          <a:prstGeom prst="rect">
            <a:avLst/>
          </a:prstGeom>
        </p:spPr>
        <p:txBody>
          <a:bodyPr spcFirstLastPara="1" wrap="square" lIns="91425" tIns="91425" rIns="91425" bIns="91425" anchor="t" anchorCtr="0">
            <a:normAutofit fontScale="85000" lnSpcReduction="10000"/>
          </a:bodyPr>
          <a:lstStyle/>
          <a:p>
            <a:pPr marL="0" lvl="0" indent="0" algn="just" rtl="0">
              <a:spcBef>
                <a:spcPts val="0"/>
              </a:spcBef>
              <a:spcAft>
                <a:spcPts val="0"/>
              </a:spcAft>
              <a:buNone/>
            </a:pPr>
            <a:r>
              <a:rPr lang="fr-FR" sz="1400" dirty="0"/>
              <a:t>3. La vaccination protège contre les maladies seulement les individus vaccinés et pas leur entourage. </a:t>
            </a:r>
            <a:r>
              <a:rPr lang="fr-FR" sz="1400" b="1" dirty="0"/>
              <a:t>(Vrai / </a:t>
            </a:r>
            <a:r>
              <a:rPr lang="fr-FR" sz="1400" b="1" u="sng" dirty="0"/>
              <a:t>Faux</a:t>
            </a:r>
            <a:r>
              <a:rPr lang="fr-FR" sz="1400" b="1" dirty="0"/>
              <a:t>)</a:t>
            </a:r>
          </a:p>
          <a:p>
            <a:pPr marL="457200" lvl="0" indent="0" algn="just" rtl="0">
              <a:spcBef>
                <a:spcPts val="1200"/>
              </a:spcBef>
              <a:spcAft>
                <a:spcPts val="0"/>
              </a:spcAft>
              <a:buNone/>
            </a:pPr>
            <a:endParaRPr lang="fr-FR" sz="1400" b="1" dirty="0"/>
          </a:p>
          <a:p>
            <a:pPr marL="0" lvl="0" indent="0" algn="just" rtl="0">
              <a:spcBef>
                <a:spcPts val="1200"/>
              </a:spcBef>
              <a:spcAft>
                <a:spcPts val="0"/>
              </a:spcAft>
              <a:buNone/>
            </a:pPr>
            <a:r>
              <a:rPr lang="fr-FR" sz="1400" dirty="0"/>
              <a:t>4. Se faire vacciner permet de prévenir l'infection :</a:t>
            </a:r>
          </a:p>
          <a:p>
            <a:pPr marL="914400" lvl="1" indent="-310832" algn="just" rtl="0">
              <a:spcBef>
                <a:spcPts val="1200"/>
              </a:spcBef>
              <a:spcAft>
                <a:spcPts val="0"/>
              </a:spcAft>
              <a:buSzPct val="100000"/>
              <a:buAutoNum type="alphaLcPeriod"/>
            </a:pPr>
            <a:r>
              <a:rPr lang="fr-FR" dirty="0"/>
              <a:t>Pour vous-même</a:t>
            </a:r>
          </a:p>
          <a:p>
            <a:pPr marL="914400" lvl="1" indent="-310832" algn="just" rtl="0">
              <a:spcBef>
                <a:spcPts val="0"/>
              </a:spcBef>
              <a:spcAft>
                <a:spcPts val="0"/>
              </a:spcAft>
              <a:buSzPct val="100000"/>
              <a:buAutoNum type="alphaLcPeriod"/>
            </a:pPr>
            <a:r>
              <a:rPr lang="fr-FR" dirty="0"/>
              <a:t>Pour les personnes avec qui vous travaillez</a:t>
            </a:r>
          </a:p>
          <a:p>
            <a:pPr lvl="1" indent="-310832" algn="just">
              <a:buSzPct val="100000"/>
              <a:buFont typeface="Arial"/>
              <a:buAutoNum type="alphaLcPeriod"/>
            </a:pPr>
            <a:r>
              <a:rPr lang="fr-FR" dirty="0"/>
              <a:t>Pour votre famille et vos amis</a:t>
            </a:r>
          </a:p>
          <a:p>
            <a:pPr marL="914400" lvl="1" indent="-310832" algn="just" rtl="0">
              <a:spcBef>
                <a:spcPts val="0"/>
              </a:spcBef>
              <a:spcAft>
                <a:spcPts val="0"/>
              </a:spcAft>
              <a:buSzPct val="100000"/>
              <a:buAutoNum type="alphaLcPeriod"/>
            </a:pPr>
            <a:r>
              <a:rPr lang="fr-FR" dirty="0"/>
              <a:t>Pour la communauté dans son ensemble</a:t>
            </a:r>
          </a:p>
          <a:p>
            <a:pPr marL="914400" lvl="1" indent="-310832" algn="just" rtl="0">
              <a:spcBef>
                <a:spcPts val="0"/>
              </a:spcBef>
              <a:spcAft>
                <a:spcPts val="0"/>
              </a:spcAft>
              <a:buSzPct val="100000"/>
              <a:buAutoNum type="alphaLcPeriod"/>
            </a:pPr>
            <a:r>
              <a:rPr lang="fr-FR" b="1" dirty="0"/>
              <a:t>Toutes les réponses ci-dessus</a:t>
            </a:r>
          </a:p>
          <a:p>
            <a:pPr marL="0" lvl="0" indent="0" algn="just" rtl="0">
              <a:spcBef>
                <a:spcPts val="1200"/>
              </a:spcBef>
              <a:spcAft>
                <a:spcPts val="0"/>
              </a:spcAft>
              <a:buNone/>
            </a:pPr>
            <a:endParaRPr lang="fr-FR" sz="1400" dirty="0"/>
          </a:p>
          <a:p>
            <a:pPr marL="0" lvl="0" indent="0" algn="just" rtl="0">
              <a:spcBef>
                <a:spcPts val="1200"/>
              </a:spcBef>
              <a:spcAft>
                <a:spcPts val="0"/>
              </a:spcAft>
              <a:buNone/>
            </a:pPr>
            <a:r>
              <a:rPr lang="fr-FR" sz="1400" dirty="0"/>
              <a:t>5. La vaccination contre la grippe n'est bénéfique que pour les personnes placées sous main de justice, afin d'éviter qu'elles ne tombent malades. </a:t>
            </a:r>
            <a:r>
              <a:rPr lang="fr-FR" sz="1400" b="1" dirty="0"/>
              <a:t>(Vrai / </a:t>
            </a:r>
            <a:r>
              <a:rPr lang="fr-FR" sz="1400" b="1" u="sng" dirty="0"/>
              <a:t>Faux</a:t>
            </a:r>
            <a:r>
              <a:rPr lang="fr-FR" sz="1400" b="1" dirty="0"/>
              <a:t>)</a:t>
            </a:r>
            <a:endParaRPr lang="fr-FR" sz="1400" dirty="0"/>
          </a:p>
          <a:p>
            <a:pPr marL="457200" lvl="0" indent="0" algn="just" rtl="0">
              <a:spcBef>
                <a:spcPts val="1200"/>
              </a:spcBef>
              <a:spcAft>
                <a:spcPts val="0"/>
              </a:spcAft>
              <a:buNone/>
            </a:pPr>
            <a:endParaRPr lang="fr-FR" sz="1400" dirty="0"/>
          </a:p>
          <a:p>
            <a:pPr marL="0" lvl="0" indent="0" algn="just" rtl="0">
              <a:lnSpc>
                <a:spcPct val="100000"/>
              </a:lnSpc>
              <a:spcBef>
                <a:spcPts val="1200"/>
              </a:spcBef>
              <a:spcAft>
                <a:spcPts val="0"/>
              </a:spcAft>
              <a:buNone/>
            </a:pPr>
            <a:r>
              <a:rPr lang="fr-FR" sz="1400" dirty="0"/>
              <a:t>6. Avez-vous accès à votre carnet de vaccination ? Savez-vous où y accéder ? Si oui, cliquez sur votre calendrier national de vaccination pour vérifier si vous êtes à jour dans vos vaccins. </a:t>
            </a:r>
            <a:r>
              <a:rPr lang="fr-FR" sz="1400" b="1" dirty="0"/>
              <a:t>[ réponse libre ]</a:t>
            </a:r>
          </a:p>
          <a:p>
            <a:pPr marL="457200" lvl="0" indent="0" algn="l" rtl="0">
              <a:lnSpc>
                <a:spcPct val="100000"/>
              </a:lnSpc>
              <a:spcBef>
                <a:spcPts val="0"/>
              </a:spcBef>
              <a:spcAft>
                <a:spcPts val="0"/>
              </a:spcAft>
              <a:buNone/>
            </a:pPr>
            <a:endParaRPr lang="fr-FR" sz="1400" b="1" dirty="0"/>
          </a:p>
          <a:p>
            <a:pPr marL="0" lvl="0" indent="0" algn="l" rtl="0">
              <a:lnSpc>
                <a:spcPct val="100000"/>
              </a:lnSpc>
              <a:spcBef>
                <a:spcPts val="0"/>
              </a:spcBef>
              <a:spcAft>
                <a:spcPts val="0"/>
              </a:spcAft>
              <a:buNone/>
            </a:pPr>
            <a:endParaRPr sz="1400" b="1" dirty="0"/>
          </a:p>
        </p:txBody>
      </p:sp>
      <p:sp>
        <p:nvSpPr>
          <p:cNvPr id="578" name="Google Shape;578;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9EAD3">
            <a:alpha val="29409"/>
          </a:srgbClr>
        </a:solidFill>
        <a:effectLst/>
      </p:bgPr>
    </p:bg>
    <p:spTree>
      <p:nvGrpSpPr>
        <p:cNvPr id="1" name="Shape 582"/>
        <p:cNvGrpSpPr/>
        <p:nvPr/>
      </p:nvGrpSpPr>
      <p:grpSpPr>
        <a:xfrm>
          <a:off x="0" y="0"/>
          <a:ext cx="0" cy="0"/>
          <a:chOff x="0" y="0"/>
          <a:chExt cx="0" cy="0"/>
        </a:xfrm>
      </p:grpSpPr>
      <p:sp>
        <p:nvSpPr>
          <p:cNvPr id="583" name="Google Shape;583;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quiz (réponses)</a:t>
            </a:r>
          </a:p>
        </p:txBody>
      </p:sp>
      <p:sp>
        <p:nvSpPr>
          <p:cNvPr id="584" name="Google Shape;584;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indent="-298450" algn="just">
              <a:lnSpc>
                <a:spcPct val="100000"/>
              </a:lnSpc>
              <a:buClr>
                <a:schemeClr val="dk1"/>
              </a:buClr>
              <a:buSzPts val="1100"/>
              <a:buFont typeface="Arial"/>
              <a:buAutoNum type="arabicPeriod"/>
            </a:pPr>
            <a:r>
              <a:rPr lang="fr-FR" sz="1100" b="1" dirty="0">
                <a:solidFill>
                  <a:schemeClr val="tx1"/>
                </a:solidFill>
              </a:rPr>
              <a:t>Toutes les réponses ci-dessus</a:t>
            </a:r>
            <a:r>
              <a:rPr lang="fr-FR" sz="1100" b="1" dirty="0">
                <a:solidFill>
                  <a:schemeClr val="dk1"/>
                </a:solidFill>
              </a:rPr>
              <a:t>.</a:t>
            </a:r>
            <a:r>
              <a:rPr lang="fr-FR" sz="1100" dirty="0">
                <a:solidFill>
                  <a:schemeClr val="dk1"/>
                </a:solidFill>
              </a:rPr>
              <a:t> Les personnes vivant en prison sont </a:t>
            </a:r>
            <a:r>
              <a:rPr lang="fr-FR" sz="1100" dirty="0">
                <a:solidFill>
                  <a:schemeClr val="dk1"/>
                </a:solidFill>
                <a:latin typeface="+mn-lt"/>
              </a:rPr>
              <a:t>plus </a:t>
            </a:r>
            <a:r>
              <a:rPr lang="fr-FR" sz="1100" dirty="0">
                <a:solidFill>
                  <a:schemeClr val="dk1"/>
                </a:solidFill>
                <a:latin typeface="+mn-lt"/>
                <a:cs typeface="Times New Roman" panose="02020603050405020304" pitchFamily="18" charset="0"/>
              </a:rPr>
              <a:t>à</a:t>
            </a:r>
            <a:r>
              <a:rPr lang="fr-FR" sz="1100" dirty="0">
                <a:solidFill>
                  <a:schemeClr val="dk1"/>
                </a:solidFill>
                <a:latin typeface="+mn-lt"/>
              </a:rPr>
              <a:t> risque </a:t>
            </a:r>
            <a:r>
              <a:rPr lang="fr-FR" sz="1100" dirty="0">
                <a:solidFill>
                  <a:schemeClr val="dk1"/>
                </a:solidFill>
              </a:rPr>
              <a:t>d'avoir été en contact avec l'hépatite B parce qu'elles ont partagé des aiguilles avec d'autres personnes susceptibles d'être infectées. Les épidémies de maladies telles que la grippe peuvent se produire plus facilement en prison parce que les bâtiments ont souvent une mauvaise circulation de l'air (ventilation) et sont très peuplés. Et puis, les personnes placées sous main de justice sont plus susceptibles d'être issues d'un milieu où elles ont eu un accès limité aux systèmes de soins de santé par rapport </a:t>
            </a:r>
            <a:r>
              <a:rPr lang="fr-FR" sz="1100" dirty="0">
                <a:solidFill>
                  <a:schemeClr val="dk1"/>
                </a:solidFill>
                <a:latin typeface="+mn-lt"/>
                <a:cs typeface="Times New Roman" panose="02020603050405020304" pitchFamily="18" charset="0"/>
              </a:rPr>
              <a:t>à</a:t>
            </a:r>
            <a:r>
              <a:rPr lang="fr-FR" sz="1100" dirty="0">
                <a:solidFill>
                  <a:schemeClr val="dk1"/>
                </a:solidFill>
              </a:rPr>
              <a:t> la population générale.</a:t>
            </a:r>
          </a:p>
          <a:p>
            <a:pPr marL="158750" indent="0" algn="just">
              <a:lnSpc>
                <a:spcPct val="100000"/>
              </a:lnSpc>
              <a:buClr>
                <a:schemeClr val="dk1"/>
              </a:buClr>
              <a:buSzPts val="1100"/>
              <a:buNone/>
            </a:pPr>
            <a:endParaRPr lang="fr-FR" sz="1100" dirty="0">
              <a:solidFill>
                <a:schemeClr val="dk1"/>
              </a:solidFill>
            </a:endParaRPr>
          </a:p>
          <a:p>
            <a:pPr marL="387350" indent="-228600" algn="just">
              <a:lnSpc>
                <a:spcPct val="100000"/>
              </a:lnSpc>
              <a:buClr>
                <a:schemeClr val="dk1"/>
              </a:buClr>
              <a:buSzPts val="1100"/>
              <a:buAutoNum type="arabicPeriod" startAt="2"/>
            </a:pPr>
            <a:r>
              <a:rPr lang="fr-FR" sz="1100" b="1" dirty="0">
                <a:solidFill>
                  <a:schemeClr val="dk1"/>
                </a:solidFill>
              </a:rPr>
              <a:t>Vrai</a:t>
            </a:r>
            <a:r>
              <a:rPr lang="fr-FR" sz="1100" dirty="0">
                <a:solidFill>
                  <a:schemeClr val="dk1"/>
                </a:solidFill>
              </a:rPr>
              <a:t>. Le personnel pénitentiaire est susceptible d'entrer en contact avec davantage de maladies infectieuses que d'autres professions en raison de leur proximité, pour leur travail, avec d'autres personnes (personnel et PPSMJ). En outre, les prisons sont déjà des environnements où des maladies comme la grippe ou l'hépatite B sont susceptibles de circuler. Si non vaccinés, les membres du personnel pénitentiaire peuvent transmettre ces maladies à leurs familles et amis, ainsi qu'à toute autre personne qu’ils connaissent ou qu’ils rencontrent en dehors de la prison.</a:t>
            </a:r>
          </a:p>
          <a:p>
            <a:pPr marL="387350" indent="-228600" algn="just">
              <a:lnSpc>
                <a:spcPct val="100000"/>
              </a:lnSpc>
              <a:buClr>
                <a:schemeClr val="dk1"/>
              </a:buClr>
              <a:buSzPts val="1100"/>
              <a:buAutoNum type="arabicPeriod" startAt="2"/>
            </a:pPr>
            <a:endParaRPr lang="fr-FR" sz="1100" b="1" dirty="0">
              <a:solidFill>
                <a:schemeClr val="dk1"/>
              </a:solidFill>
            </a:endParaRPr>
          </a:p>
          <a:p>
            <a:pPr marL="387350" lvl="0" indent="-228600" algn="just" rtl="0">
              <a:lnSpc>
                <a:spcPct val="100000"/>
              </a:lnSpc>
              <a:spcBef>
                <a:spcPts val="0"/>
              </a:spcBef>
              <a:spcAft>
                <a:spcPts val="0"/>
              </a:spcAft>
              <a:buClr>
                <a:schemeClr val="dk1"/>
              </a:buClr>
              <a:buSzPts val="1100"/>
              <a:buAutoNum type="arabicPeriod" startAt="3"/>
            </a:pPr>
            <a:r>
              <a:rPr lang="fr-FR" sz="1100" b="1" dirty="0">
                <a:solidFill>
                  <a:schemeClr val="dk1"/>
                </a:solidFill>
              </a:rPr>
              <a:t>Faux</a:t>
            </a:r>
            <a:r>
              <a:rPr lang="fr-FR" sz="1100" dirty="0">
                <a:solidFill>
                  <a:schemeClr val="dk1"/>
                </a:solidFill>
              </a:rPr>
              <a:t>. La vaccination peut vous protéger d'une maladie, mais elle peut aussi vous empêcher de la transmettre à quelqu'un d'autre, et donc le protéger.</a:t>
            </a:r>
          </a:p>
          <a:p>
            <a:pPr marL="387350" lvl="0" indent="-228600" algn="just" rtl="0">
              <a:lnSpc>
                <a:spcPct val="100000"/>
              </a:lnSpc>
              <a:spcBef>
                <a:spcPts val="0"/>
              </a:spcBef>
              <a:spcAft>
                <a:spcPts val="0"/>
              </a:spcAft>
              <a:buClr>
                <a:schemeClr val="dk1"/>
              </a:buClr>
              <a:buSzPts val="1100"/>
              <a:buAutoNum type="arabicPeriod" startAt="3"/>
            </a:pPr>
            <a:endParaRPr lang="fr-FR" sz="1100" dirty="0">
              <a:solidFill>
                <a:schemeClr val="dk1"/>
              </a:solidFill>
            </a:endParaRPr>
          </a:p>
          <a:p>
            <a:pPr marL="387350" indent="-228600" algn="just">
              <a:lnSpc>
                <a:spcPct val="100000"/>
              </a:lnSpc>
              <a:buClr>
                <a:schemeClr val="dk1"/>
              </a:buClr>
              <a:buSzPts val="1100"/>
              <a:buFont typeface="Arial"/>
              <a:buAutoNum type="arabicPeriod" startAt="3"/>
            </a:pPr>
            <a:r>
              <a:rPr lang="fr-FR" sz="1100" b="1" dirty="0">
                <a:solidFill>
                  <a:schemeClr val="tx1"/>
                </a:solidFill>
              </a:rPr>
              <a:t>Toutes les réponses ci-dessus</a:t>
            </a:r>
            <a:r>
              <a:rPr lang="fr-FR" sz="1100" dirty="0">
                <a:solidFill>
                  <a:schemeClr val="dk1"/>
                </a:solidFill>
              </a:rPr>
              <a:t>. La vaccination peut vous aider à protéger tous les membres de la communauté contre les maladies infectieuses, y compris vous-même. </a:t>
            </a:r>
          </a:p>
          <a:p>
            <a:pPr marL="158750" indent="0" algn="just">
              <a:lnSpc>
                <a:spcPct val="100000"/>
              </a:lnSpc>
              <a:buClr>
                <a:schemeClr val="dk1"/>
              </a:buClr>
              <a:buSzPts val="1100"/>
              <a:buNone/>
            </a:pPr>
            <a:endParaRPr lang="fr-FR" sz="1100" dirty="0">
              <a:solidFill>
                <a:schemeClr val="dk1"/>
              </a:solidFill>
            </a:endParaRPr>
          </a:p>
          <a:p>
            <a:pPr marL="158750" indent="0" algn="just">
              <a:lnSpc>
                <a:spcPct val="100000"/>
              </a:lnSpc>
              <a:buClr>
                <a:schemeClr val="dk1"/>
              </a:buClr>
              <a:buSzPts val="1100"/>
              <a:buNone/>
            </a:pPr>
            <a:r>
              <a:rPr lang="fr-FR" sz="1100" b="1" dirty="0">
                <a:solidFill>
                  <a:schemeClr val="dk1"/>
                </a:solidFill>
              </a:rPr>
              <a:t>5.  Faux</a:t>
            </a:r>
            <a:r>
              <a:rPr lang="fr-FR" sz="1100" dirty="0">
                <a:solidFill>
                  <a:schemeClr val="dk1"/>
                </a:solidFill>
              </a:rPr>
              <a:t>. Les absences du personnel sont plus nombreuses pendant les mois d'hiver, lorsque le taux de grippe est élevé. En vous faisant vacciner contre la grippe, vous vous protégez et vous vous assurez de ne pas tomber malade. Vous pouvez également vous assurer que vous n'aurez pas à prendre de longs arrêts maladie, ce qui réduira la pression sur vos collègues de travail.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588"/>
        <p:cNvGrpSpPr/>
        <p:nvPr/>
      </p:nvGrpSpPr>
      <p:grpSpPr>
        <a:xfrm>
          <a:off x="0" y="0"/>
          <a:ext cx="0" cy="0"/>
          <a:chOff x="0" y="0"/>
          <a:chExt cx="0" cy="0"/>
        </a:xfrm>
      </p:grpSpPr>
      <p:sp>
        <p:nvSpPr>
          <p:cNvPr id="589" name="Google Shape;589;p67"/>
          <p:cNvSpPr txBox="1">
            <a:spLocks noGrp="1"/>
          </p:cNvSpPr>
          <p:nvPr>
            <p:ph type="ctrTitle"/>
          </p:nvPr>
        </p:nvSpPr>
        <p:spPr>
          <a:xfrm>
            <a:off x="311708" y="12779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2. Une communication</a:t>
            </a:r>
            <a:r>
              <a:rPr lang="fr-FR" dirty="0"/>
              <a:t> efficace sur les vaccins</a:t>
            </a:r>
            <a:endParaRPr dirty="0"/>
          </a:p>
        </p:txBody>
      </p:sp>
      <p:sp>
        <p:nvSpPr>
          <p:cNvPr id="590" name="Google Shape;590;p67"/>
          <p:cNvSpPr txBox="1">
            <a:spLocks noGrp="1"/>
          </p:cNvSpPr>
          <p:nvPr>
            <p:ph type="subTitle" idx="1"/>
          </p:nvPr>
        </p:nvSpPr>
        <p:spPr>
          <a:xfrm>
            <a:off x="311700" y="33675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[1 heure 45 minutes]</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594"/>
        <p:cNvGrpSpPr/>
        <p:nvPr/>
      </p:nvGrpSpPr>
      <p:grpSpPr>
        <a:xfrm>
          <a:off x="0" y="0"/>
          <a:ext cx="0" cy="0"/>
          <a:chOff x="0" y="0"/>
          <a:chExt cx="0" cy="0"/>
        </a:xfrm>
      </p:grpSpPr>
      <p:sp>
        <p:nvSpPr>
          <p:cNvPr id="595" name="Google Shape;595;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1. </a:t>
            </a:r>
            <a:r>
              <a:rPr lang="fr-FR" b="1" dirty="0"/>
              <a:t>Comment communiquer efficacement sur les vaccins</a:t>
            </a:r>
            <a:endParaRPr b="1" dirty="0"/>
          </a:p>
        </p:txBody>
      </p:sp>
      <p:sp>
        <p:nvSpPr>
          <p:cNvPr id="596" name="Google Shape;596;p68"/>
          <p:cNvSpPr txBox="1">
            <a:spLocks noGrp="1"/>
          </p:cNvSpPr>
          <p:nvPr>
            <p:ph type="body" idx="1"/>
          </p:nvPr>
        </p:nvSpPr>
        <p:spPr>
          <a:xfrm>
            <a:off x="539300" y="1222401"/>
            <a:ext cx="8106300" cy="17223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500" b="1" dirty="0"/>
              <a:t>Les stratégies de communication </a:t>
            </a:r>
            <a:r>
              <a:rPr lang="fr-FR" sz="1500" dirty="0"/>
              <a:t>sont extrêmement importantes lorsque </a:t>
            </a:r>
            <a:r>
              <a:rPr lang="fr-FR" sz="1500" dirty="0">
                <a:solidFill>
                  <a:srgbClr val="FF0000"/>
                </a:solidFill>
              </a:rPr>
              <a:t>l’on </a:t>
            </a:r>
            <a:r>
              <a:rPr lang="fr-FR" sz="1500" dirty="0"/>
              <a:t>parle de vaccination. Les vaccins peuvent sembler menaçants, intrusifs ou inutiles à de nombreuses personnes. Il est important de le reconnaître quand on aborde la question des vaccinations. Les personnes placées sous main de justice, notamment, peuvent avoir des idées préconçues ou des croyances différentes sur la vaccination, qu'il est important d'aborder. Voici quelques concepts clés à prendre en compte quand on communique sur les vaccins </a:t>
            </a:r>
            <a:r>
              <a:rPr lang="fr-FR" sz="1400" dirty="0"/>
              <a:t>:</a:t>
            </a:r>
          </a:p>
        </p:txBody>
      </p:sp>
      <p:pic>
        <p:nvPicPr>
          <p:cNvPr id="597" name="Google Shape;597;p68"/>
          <p:cNvPicPr preferRelativeResize="0"/>
          <p:nvPr/>
        </p:nvPicPr>
        <p:blipFill>
          <a:blip r:embed="rId3">
            <a:alphaModFix/>
          </a:blip>
          <a:stretch>
            <a:fillRect/>
          </a:stretch>
        </p:blipFill>
        <p:spPr>
          <a:xfrm>
            <a:off x="699000" y="3004925"/>
            <a:ext cx="536451" cy="536451"/>
          </a:xfrm>
          <a:prstGeom prst="rect">
            <a:avLst/>
          </a:prstGeom>
          <a:noFill/>
          <a:ln>
            <a:noFill/>
          </a:ln>
        </p:spPr>
      </p:pic>
      <p:sp>
        <p:nvSpPr>
          <p:cNvPr id="598" name="Google Shape;598;p68"/>
          <p:cNvSpPr txBox="1"/>
          <p:nvPr/>
        </p:nvSpPr>
        <p:spPr>
          <a:xfrm>
            <a:off x="1538000" y="3028482"/>
            <a:ext cx="7107600" cy="61552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b="1" dirty="0"/>
              <a:t>Communiquer sur les résultats obtenus </a:t>
            </a:r>
            <a:r>
              <a:rPr lang="fr-FR" dirty="0"/>
              <a:t>: les vaccins ont permis d'éviter des millions de décès dans le monde. Nous devons continuer à vacciner pour que cela continue. </a:t>
            </a:r>
          </a:p>
        </p:txBody>
      </p:sp>
      <p:sp>
        <p:nvSpPr>
          <p:cNvPr id="599" name="Google Shape;599;p68"/>
          <p:cNvSpPr txBox="1"/>
          <p:nvPr/>
        </p:nvSpPr>
        <p:spPr>
          <a:xfrm>
            <a:off x="1538000" y="3969934"/>
            <a:ext cx="7107600" cy="61552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b="1" dirty="0"/>
              <a:t>Ne répétez pas les mythes sur les vaccins </a:t>
            </a:r>
            <a:r>
              <a:rPr lang="fr-FR" dirty="0"/>
              <a:t>: vous risquez de renforcer par inadvertance les informations erronées que vous souhaitez corriger. </a:t>
            </a:r>
          </a:p>
        </p:txBody>
      </p:sp>
      <p:pic>
        <p:nvPicPr>
          <p:cNvPr id="600" name="Google Shape;600;p68"/>
          <p:cNvPicPr preferRelativeResize="0"/>
          <p:nvPr/>
        </p:nvPicPr>
        <p:blipFill>
          <a:blip r:embed="rId4">
            <a:alphaModFix/>
          </a:blip>
          <a:stretch>
            <a:fillRect/>
          </a:stretch>
        </p:blipFill>
        <p:spPr>
          <a:xfrm>
            <a:off x="698998" y="3969934"/>
            <a:ext cx="536450" cy="575279"/>
          </a:xfrm>
          <a:prstGeom prst="rect">
            <a:avLst/>
          </a:prstGeom>
          <a:noFill/>
          <a:ln>
            <a:noFill/>
          </a:ln>
        </p:spPr>
      </p:pic>
      <p:sp>
        <p:nvSpPr>
          <p:cNvPr id="601" name="Google Shape;601;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05"/>
        <p:cNvGrpSpPr/>
        <p:nvPr/>
      </p:nvGrpSpPr>
      <p:grpSpPr>
        <a:xfrm>
          <a:off x="0" y="0"/>
          <a:ext cx="0" cy="0"/>
          <a:chOff x="0" y="0"/>
          <a:chExt cx="0" cy="0"/>
        </a:xfrm>
      </p:grpSpPr>
      <p:sp>
        <p:nvSpPr>
          <p:cNvPr id="606" name="Google Shape;606;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1. </a:t>
            </a:r>
            <a:r>
              <a:rPr lang="fr-FR" b="1" dirty="0"/>
              <a:t>Comment communiquer efficacement sur les vaccins</a:t>
            </a:r>
            <a:endParaRPr b="1" dirty="0"/>
          </a:p>
          <a:p>
            <a:pPr marL="0" lvl="0" indent="0" algn="ctr" rtl="0">
              <a:spcBef>
                <a:spcPts val="0"/>
              </a:spcBef>
              <a:spcAft>
                <a:spcPts val="0"/>
              </a:spcAft>
              <a:buNone/>
            </a:pPr>
            <a:endParaRPr b="1" dirty="0"/>
          </a:p>
        </p:txBody>
      </p:sp>
      <p:sp>
        <p:nvSpPr>
          <p:cNvPr id="607" name="Google Shape;607;p69"/>
          <p:cNvSpPr txBox="1"/>
          <p:nvPr/>
        </p:nvSpPr>
        <p:spPr>
          <a:xfrm>
            <a:off x="1512800" y="1293956"/>
            <a:ext cx="7107600" cy="104641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b="1" dirty="0"/>
              <a:t>Utilisez des termes inclusifs : </a:t>
            </a:r>
            <a:r>
              <a:rPr lang="fr-FR" dirty="0"/>
              <a:t>l'utilisation de termes tels que « nous en tant que membres de la communauté » ou « nous en tant que personnes vivant et travaillant dans cette prison » peut rendre les personnes placées sous main de justice plus réceptives à votre message.</a:t>
            </a:r>
          </a:p>
        </p:txBody>
      </p:sp>
      <p:sp>
        <p:nvSpPr>
          <p:cNvPr id="608" name="Google Shape;608;p69"/>
          <p:cNvSpPr txBox="1"/>
          <p:nvPr/>
        </p:nvSpPr>
        <p:spPr>
          <a:xfrm>
            <a:off x="1512800" y="2263513"/>
            <a:ext cx="7107600" cy="830966"/>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b="1" dirty="0"/>
              <a:t>Soulignez le consensus scientifique </a:t>
            </a:r>
            <a:r>
              <a:rPr lang="fr-FR" dirty="0"/>
              <a:t>: rappeler que la grande majorité des scientifiques défendent la sécurité et l'efficacité des vaccins peut renforcer la confiance dans les vaccins.</a:t>
            </a:r>
          </a:p>
        </p:txBody>
      </p:sp>
      <p:sp>
        <p:nvSpPr>
          <p:cNvPr id="609" name="Google Shape;609;p69"/>
          <p:cNvSpPr txBox="1"/>
          <p:nvPr/>
        </p:nvSpPr>
        <p:spPr>
          <a:xfrm>
            <a:off x="1512800" y="3143862"/>
            <a:ext cx="7107600" cy="830966"/>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b="1" dirty="0"/>
              <a:t>Maintenez les messages clés simples </a:t>
            </a:r>
            <a:r>
              <a:rPr lang="fr-FR" dirty="0"/>
              <a:t>: n'utilisez pas d'abréviations et utilisez un langage simple pour expliquer votre point de vue - cela doit prendre moins de trente secondes et être facile à retenir. </a:t>
            </a:r>
          </a:p>
        </p:txBody>
      </p:sp>
      <p:sp>
        <p:nvSpPr>
          <p:cNvPr id="610" name="Google Shape;610;p69"/>
          <p:cNvSpPr txBox="1"/>
          <p:nvPr/>
        </p:nvSpPr>
        <p:spPr>
          <a:xfrm>
            <a:off x="1512800" y="3964625"/>
            <a:ext cx="7380600" cy="1261854"/>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b="1" dirty="0"/>
              <a:t>Dites la vérité </a:t>
            </a:r>
            <a:r>
              <a:rPr lang="fr-FR" dirty="0"/>
              <a:t>: la malhonnêteté entraîne la méfiance. Il est toujours important d'être ouvert et transparent sur ce que l'on ne sait pas ou sur ce que les autorités scientifiques ne savent pas. Par exemple, il est faux de dire que les vaccins sont sûrs à 100 % parce que nous savons qu'ils peuvent causer des effets secondaires, mais il est vrai que les avantages de la vaccination l'emportent largement sur les risques.</a:t>
            </a:r>
          </a:p>
        </p:txBody>
      </p:sp>
      <p:pic>
        <p:nvPicPr>
          <p:cNvPr id="611" name="Google Shape;611;p69"/>
          <p:cNvPicPr preferRelativeResize="0"/>
          <p:nvPr/>
        </p:nvPicPr>
        <p:blipFill>
          <a:blip r:embed="rId3">
            <a:alphaModFix/>
          </a:blip>
          <a:stretch>
            <a:fillRect/>
          </a:stretch>
        </p:blipFill>
        <p:spPr>
          <a:xfrm>
            <a:off x="673796" y="2323296"/>
            <a:ext cx="536451" cy="607666"/>
          </a:xfrm>
          <a:prstGeom prst="rect">
            <a:avLst/>
          </a:prstGeom>
          <a:noFill/>
          <a:ln>
            <a:noFill/>
          </a:ln>
        </p:spPr>
      </p:pic>
      <p:pic>
        <p:nvPicPr>
          <p:cNvPr id="612" name="Google Shape;612;p69"/>
          <p:cNvPicPr preferRelativeResize="0"/>
          <p:nvPr/>
        </p:nvPicPr>
        <p:blipFill>
          <a:blip r:embed="rId4">
            <a:alphaModFix/>
          </a:blip>
          <a:stretch>
            <a:fillRect/>
          </a:stretch>
        </p:blipFill>
        <p:spPr>
          <a:xfrm>
            <a:off x="605313" y="1366688"/>
            <a:ext cx="673413" cy="607650"/>
          </a:xfrm>
          <a:prstGeom prst="rect">
            <a:avLst/>
          </a:prstGeom>
          <a:noFill/>
          <a:ln>
            <a:noFill/>
          </a:ln>
        </p:spPr>
      </p:pic>
      <p:pic>
        <p:nvPicPr>
          <p:cNvPr id="613" name="Google Shape;613;p69"/>
          <p:cNvPicPr preferRelativeResize="0"/>
          <p:nvPr/>
        </p:nvPicPr>
        <p:blipFill>
          <a:blip r:embed="rId5">
            <a:alphaModFix/>
          </a:blip>
          <a:stretch>
            <a:fillRect/>
          </a:stretch>
        </p:blipFill>
        <p:spPr>
          <a:xfrm>
            <a:off x="640575" y="3261813"/>
            <a:ext cx="602905" cy="607651"/>
          </a:xfrm>
          <a:prstGeom prst="rect">
            <a:avLst/>
          </a:prstGeom>
          <a:noFill/>
          <a:ln>
            <a:noFill/>
          </a:ln>
        </p:spPr>
      </p:pic>
      <p:pic>
        <p:nvPicPr>
          <p:cNvPr id="614" name="Google Shape;614;p69"/>
          <p:cNvPicPr preferRelativeResize="0"/>
          <p:nvPr/>
        </p:nvPicPr>
        <p:blipFill>
          <a:blip r:embed="rId6">
            <a:alphaModFix/>
          </a:blip>
          <a:stretch>
            <a:fillRect/>
          </a:stretch>
        </p:blipFill>
        <p:spPr>
          <a:xfrm>
            <a:off x="640575" y="4127475"/>
            <a:ext cx="602900" cy="572281"/>
          </a:xfrm>
          <a:prstGeom prst="rect">
            <a:avLst/>
          </a:prstGeom>
          <a:noFill/>
          <a:ln>
            <a:noFill/>
          </a:ln>
        </p:spPr>
      </p:pic>
      <p:sp>
        <p:nvSpPr>
          <p:cNvPr id="615" name="Google Shape;615;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5 minutes</a:t>
            </a:r>
            <a:endParaRPr b="1" dirty="0">
              <a:solidFill>
                <a:srgbClr val="8E7CC3"/>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19"/>
        <p:cNvGrpSpPr/>
        <p:nvPr/>
      </p:nvGrpSpPr>
      <p:grpSpPr>
        <a:xfrm>
          <a:off x="0" y="0"/>
          <a:ext cx="0" cy="0"/>
          <a:chOff x="0" y="0"/>
          <a:chExt cx="0" cy="0"/>
        </a:xfrm>
      </p:grpSpPr>
      <p:sp>
        <p:nvSpPr>
          <p:cNvPr id="620" name="Google Shape;620;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1. </a:t>
            </a:r>
            <a:r>
              <a:rPr lang="fr-FR" b="1" dirty="0"/>
              <a:t>Comment communiquer efficacement sur les vaccins</a:t>
            </a:r>
            <a:endParaRPr b="1" dirty="0"/>
          </a:p>
          <a:p>
            <a:pPr marL="0" lvl="0" indent="0" algn="ctr" rtl="0">
              <a:spcBef>
                <a:spcPts val="0"/>
              </a:spcBef>
              <a:spcAft>
                <a:spcPts val="0"/>
              </a:spcAft>
              <a:buNone/>
            </a:pPr>
            <a:endParaRPr b="1" dirty="0"/>
          </a:p>
        </p:txBody>
      </p:sp>
      <p:sp>
        <p:nvSpPr>
          <p:cNvPr id="621" name="Google Shape;621;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
        <p:nvSpPr>
          <p:cNvPr id="622" name="Google Shape;622;p70"/>
          <p:cNvSpPr txBox="1">
            <a:spLocks noGrp="1"/>
          </p:cNvSpPr>
          <p:nvPr>
            <p:ph type="body" idx="1"/>
          </p:nvPr>
        </p:nvSpPr>
        <p:spPr>
          <a:xfrm>
            <a:off x="311700" y="1247242"/>
            <a:ext cx="8445724" cy="1012500"/>
          </a:xfrm>
          <a:prstGeom prst="rect">
            <a:avLst/>
          </a:prstGeom>
        </p:spPr>
        <p:txBody>
          <a:bodyPr spcFirstLastPara="1" wrap="square" lIns="91425" tIns="91425" rIns="91425" bIns="91425" anchor="t" anchorCtr="0">
            <a:noAutofit/>
          </a:bodyPr>
          <a:lstStyle/>
          <a:p>
            <a:pPr marL="0" lvl="0" indent="0" algn="just">
              <a:spcAft>
                <a:spcPts val="1200"/>
              </a:spcAft>
              <a:buNone/>
            </a:pPr>
            <a:r>
              <a:rPr lang="fr-FR" sz="1650" dirty="0"/>
              <a:t>Vous trouverez ci-dessous une vidéo de Paula, qui travaille pour le Prison </a:t>
            </a:r>
            <a:r>
              <a:rPr lang="fr-FR" sz="1650" dirty="0" err="1"/>
              <a:t>Reform</a:t>
            </a:r>
            <a:r>
              <a:rPr lang="fr-FR" sz="1650" dirty="0"/>
              <a:t> Trust au Royaume-Uni et qui a vécu l'expérience de la prison. Elle nous parle de ce qu'elle considère comme des stratégies de communication efficaces autour de la vaccination pour les personnes placées sous main de justice. </a:t>
            </a:r>
          </a:p>
        </p:txBody>
      </p:sp>
      <p:pic>
        <p:nvPicPr>
          <p:cNvPr id="623" name="Google Shape;623;p70" title="untitled (Original).mp4">
            <a:hlinkClick r:id="rId3"/>
          </p:cNvPr>
          <p:cNvPicPr preferRelativeResize="0"/>
          <p:nvPr/>
        </p:nvPicPr>
        <p:blipFill>
          <a:blip r:embed="rId4">
            <a:alphaModFix/>
          </a:blip>
          <a:stretch>
            <a:fillRect/>
          </a:stretch>
        </p:blipFill>
        <p:spPr>
          <a:xfrm>
            <a:off x="2826575" y="2504127"/>
            <a:ext cx="3490850" cy="26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27"/>
        <p:cNvGrpSpPr/>
        <p:nvPr/>
      </p:nvGrpSpPr>
      <p:grpSpPr>
        <a:xfrm>
          <a:off x="0" y="0"/>
          <a:ext cx="0" cy="0"/>
          <a:chOff x="0" y="0"/>
          <a:chExt cx="0" cy="0"/>
        </a:xfrm>
      </p:grpSpPr>
      <p:sp>
        <p:nvSpPr>
          <p:cNvPr id="628" name="Google Shape;628;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2. </a:t>
            </a:r>
            <a:r>
              <a:rPr lang="fr-FR" b="1" dirty="0"/>
              <a:t>Dix faits clés sur les vaccins</a:t>
            </a:r>
            <a:endParaRPr b="1" dirty="0"/>
          </a:p>
        </p:txBody>
      </p:sp>
      <p:sp>
        <p:nvSpPr>
          <p:cNvPr id="629" name="Google Shape;629;p71"/>
          <p:cNvSpPr txBox="1">
            <a:spLocks noGrp="1"/>
          </p:cNvSpPr>
          <p:nvPr>
            <p:ph type="body" idx="1"/>
          </p:nvPr>
        </p:nvSpPr>
        <p:spPr>
          <a:xfrm>
            <a:off x="311700" y="1017725"/>
            <a:ext cx="8520600" cy="3996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FR" dirty="0"/>
              <a:t>Voici dix faits clés sur la vaccination qu’il ne faut pas oublier quand on parle de vaccination.</a:t>
            </a:r>
            <a:r>
              <a:rPr lang="en" dirty="0"/>
              <a:t> </a:t>
            </a:r>
            <a:endParaRPr dirty="0"/>
          </a:p>
        </p:txBody>
      </p:sp>
      <p:sp>
        <p:nvSpPr>
          <p:cNvPr id="630" name="Google Shape;630;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 minute</a:t>
            </a:r>
            <a:endParaRPr b="1" dirty="0">
              <a:solidFill>
                <a:srgbClr val="8E7CC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457200" lvl="0" indent="-558800" algn="ctr" rtl="0">
              <a:spcBef>
                <a:spcPts val="0"/>
              </a:spcBef>
              <a:spcAft>
                <a:spcPts val="0"/>
              </a:spcAft>
              <a:buSzPts val="5200"/>
              <a:buAutoNum type="arabicPeriod"/>
            </a:pPr>
            <a:r>
              <a:rPr lang="fr-FR">
                <a:latin typeface="+mn-lt"/>
              </a:rPr>
              <a:t>Introduction </a:t>
            </a:r>
            <a:r>
              <a:rPr lang="fr-FR">
                <a:latin typeface="+mn-lt"/>
                <a:cs typeface="Times New Roman" panose="02020603050405020304" pitchFamily="18" charset="0"/>
              </a:rPr>
              <a:t>à</a:t>
            </a:r>
            <a:r>
              <a:rPr lang="fr-FR">
                <a:latin typeface="+mn-lt"/>
              </a:rPr>
              <a:t> la formation</a:t>
            </a:r>
          </a:p>
        </p:txBody>
      </p:sp>
      <p:sp>
        <p:nvSpPr>
          <p:cNvPr id="97" name="Google Shape;97;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[15 minutes]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34"/>
        <p:cNvGrpSpPr/>
        <p:nvPr/>
      </p:nvGrpSpPr>
      <p:grpSpPr>
        <a:xfrm>
          <a:off x="0" y="0"/>
          <a:ext cx="0" cy="0"/>
          <a:chOff x="0" y="0"/>
          <a:chExt cx="0" cy="0"/>
        </a:xfrm>
      </p:grpSpPr>
      <p:sp>
        <p:nvSpPr>
          <p:cNvPr id="635" name="Google Shape;635;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2. </a:t>
            </a:r>
            <a:r>
              <a:rPr lang="fr-FR" b="1" dirty="0"/>
              <a:t>Dix faits clés sur les vaccins</a:t>
            </a:r>
            <a:endParaRPr b="1" dirty="0"/>
          </a:p>
        </p:txBody>
      </p:sp>
      <p:pic>
        <p:nvPicPr>
          <p:cNvPr id="636" name="Google Shape;636;p72"/>
          <p:cNvPicPr preferRelativeResize="0"/>
          <p:nvPr/>
        </p:nvPicPr>
        <p:blipFill>
          <a:blip r:embed="rId3">
            <a:alphaModFix/>
          </a:blip>
          <a:stretch>
            <a:fillRect/>
          </a:stretch>
        </p:blipFill>
        <p:spPr>
          <a:xfrm>
            <a:off x="7778113" y="1491350"/>
            <a:ext cx="1115200" cy="1115200"/>
          </a:xfrm>
          <a:prstGeom prst="rect">
            <a:avLst/>
          </a:prstGeom>
          <a:noFill/>
          <a:ln>
            <a:noFill/>
          </a:ln>
        </p:spPr>
      </p:pic>
      <p:sp>
        <p:nvSpPr>
          <p:cNvPr id="637" name="Google Shape;637;p72"/>
          <p:cNvSpPr txBox="1"/>
          <p:nvPr/>
        </p:nvSpPr>
        <p:spPr>
          <a:xfrm>
            <a:off x="663600" y="1340200"/>
            <a:ext cx="6921600" cy="1798539"/>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sz="1650" b="1" dirty="0">
                <a:solidFill>
                  <a:schemeClr val="dk2"/>
                </a:solidFill>
              </a:rPr>
              <a:t>La vaccination contribue à sauver des vies</a:t>
            </a:r>
            <a:r>
              <a:rPr lang="fr-FR" sz="1650" dirty="0">
                <a:solidFill>
                  <a:schemeClr val="dk2"/>
                </a:solidFill>
              </a:rPr>
              <a:t>. La variole était l'une des maladies les plus dévastatrices connues de l'humanité et a causé des millions de morts avant l'invention de la vaccination. On pense qu'elle a existé pendant au moins 3 000 ans. Depuis 1980, grâce à la vaccination, la variole n'existe plus. </a:t>
            </a:r>
          </a:p>
        </p:txBody>
      </p:sp>
      <p:sp>
        <p:nvSpPr>
          <p:cNvPr id="638" name="Google Shape;638;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639" name="Google Shape;639;p72"/>
          <p:cNvSpPr txBox="1">
            <a:spLocks noGrp="1"/>
          </p:cNvSpPr>
          <p:nvPr>
            <p:ph type="body" idx="1"/>
          </p:nvPr>
        </p:nvSpPr>
        <p:spPr>
          <a:xfrm>
            <a:off x="2499425" y="3080175"/>
            <a:ext cx="6393900" cy="2242800"/>
          </a:xfrm>
          <a:prstGeom prst="rect">
            <a:avLst/>
          </a:prstGeom>
        </p:spPr>
        <p:txBody>
          <a:bodyPr spcFirstLastPara="1" wrap="square" lIns="91425" tIns="91425" rIns="91425" bIns="91425" anchor="t" anchorCtr="0">
            <a:normAutofit lnSpcReduction="10000"/>
          </a:bodyPr>
          <a:lstStyle/>
          <a:p>
            <a:pPr marL="0" lvl="0" indent="0" algn="just" rtl="0">
              <a:spcBef>
                <a:spcPts val="0"/>
              </a:spcBef>
              <a:spcAft>
                <a:spcPts val="1200"/>
              </a:spcAft>
              <a:buNone/>
            </a:pPr>
            <a:r>
              <a:rPr lang="fr-FR" sz="1650" b="1" dirty="0"/>
              <a:t>La vaccination peut protéger d'autres personnes que vous. </a:t>
            </a:r>
            <a:r>
              <a:rPr lang="fr-FR" sz="1650" dirty="0"/>
              <a:t>Certaines personnes ont un système immunitaire affaibli, par exemple en raison d'un traitement contre le cancer ou du VIH. Elles sont plus exposées au risque d'infection et de maladie grave en cas d'infection. En vous faisant vacciner, vous pouvez empêcher la propagation des maladies dans la communauté et potentiellement sauver des vies. </a:t>
            </a:r>
          </a:p>
        </p:txBody>
      </p:sp>
      <p:pic>
        <p:nvPicPr>
          <p:cNvPr id="640" name="Google Shape;640;p72"/>
          <p:cNvPicPr preferRelativeResize="0"/>
          <p:nvPr/>
        </p:nvPicPr>
        <p:blipFill>
          <a:blip r:embed="rId4">
            <a:alphaModFix/>
          </a:blip>
          <a:stretch>
            <a:fillRect/>
          </a:stretch>
        </p:blipFill>
        <p:spPr>
          <a:xfrm>
            <a:off x="933650" y="3433875"/>
            <a:ext cx="1274450" cy="1274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44"/>
        <p:cNvGrpSpPr/>
        <p:nvPr/>
      </p:nvGrpSpPr>
      <p:grpSpPr>
        <a:xfrm>
          <a:off x="0" y="0"/>
          <a:ext cx="0" cy="0"/>
          <a:chOff x="0" y="0"/>
          <a:chExt cx="0" cy="0"/>
        </a:xfrm>
      </p:grpSpPr>
      <p:sp>
        <p:nvSpPr>
          <p:cNvPr id="645" name="Google Shape;645;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2. </a:t>
            </a:r>
            <a:r>
              <a:rPr lang="fr-FR" b="1" dirty="0"/>
              <a:t>Dix faits clés sur les vaccins</a:t>
            </a:r>
            <a:endParaRPr b="1" dirty="0"/>
          </a:p>
        </p:txBody>
      </p:sp>
      <p:sp>
        <p:nvSpPr>
          <p:cNvPr id="646" name="Google Shape;646;p73"/>
          <p:cNvSpPr txBox="1">
            <a:spLocks noGrp="1"/>
          </p:cNvSpPr>
          <p:nvPr>
            <p:ph type="body" idx="1"/>
          </p:nvPr>
        </p:nvSpPr>
        <p:spPr>
          <a:xfrm>
            <a:off x="2039525" y="1172125"/>
            <a:ext cx="6963600" cy="1956300"/>
          </a:xfrm>
          <a:prstGeom prst="rect">
            <a:avLst/>
          </a:prstGeom>
        </p:spPr>
        <p:txBody>
          <a:bodyPr spcFirstLastPara="1" wrap="square" lIns="91425" tIns="91425" rIns="91425" bIns="91425" anchor="t" anchorCtr="0">
            <a:normAutofit lnSpcReduction="10000"/>
          </a:bodyPr>
          <a:lstStyle/>
          <a:p>
            <a:pPr marL="0" lvl="0" indent="0" algn="just" rtl="0">
              <a:spcBef>
                <a:spcPts val="0"/>
              </a:spcBef>
              <a:spcAft>
                <a:spcPts val="1200"/>
              </a:spcAft>
              <a:buNone/>
            </a:pPr>
            <a:r>
              <a:rPr lang="fr-FR" sz="1650" b="1" dirty="0"/>
              <a:t>Les vaccins peuvent presque toujours être rattrapés s'ils ont été oubliés pendant l'enfance</a:t>
            </a:r>
            <a:r>
              <a:rPr lang="fr-FR" sz="1650" dirty="0"/>
              <a:t>. Les calendriers de vaccination sont importants ; les enfants sont souvent exposés à des conséquences graves dues à des maladies infectieuses, et il est donc important d'acquérir une immunité précoce par la vaccination. Toutefois, il n'est presque jamais trop tard pour se faire vacciner.</a:t>
            </a:r>
          </a:p>
        </p:txBody>
      </p:sp>
      <p:pic>
        <p:nvPicPr>
          <p:cNvPr id="647" name="Google Shape;647;p73"/>
          <p:cNvPicPr preferRelativeResize="0"/>
          <p:nvPr/>
        </p:nvPicPr>
        <p:blipFill>
          <a:blip r:embed="rId3">
            <a:alphaModFix/>
          </a:blip>
          <a:stretch>
            <a:fillRect/>
          </a:stretch>
        </p:blipFill>
        <p:spPr>
          <a:xfrm>
            <a:off x="405550" y="1262775"/>
            <a:ext cx="1308975" cy="1308975"/>
          </a:xfrm>
          <a:prstGeom prst="rect">
            <a:avLst/>
          </a:prstGeom>
          <a:noFill/>
          <a:ln>
            <a:noFill/>
          </a:ln>
        </p:spPr>
      </p:pic>
      <p:sp>
        <p:nvSpPr>
          <p:cNvPr id="648" name="Google Shape;648;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649" name="Google Shape;649;p73"/>
          <p:cNvSpPr txBox="1">
            <a:spLocks noGrp="1"/>
          </p:cNvSpPr>
          <p:nvPr>
            <p:ph type="body" idx="1"/>
          </p:nvPr>
        </p:nvSpPr>
        <p:spPr>
          <a:xfrm>
            <a:off x="474325" y="3271025"/>
            <a:ext cx="7107000" cy="15144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650" b="1" dirty="0"/>
              <a:t>Les vaccins représentent un moyen sûr d'acquérir une immunité contre des maladies</a:t>
            </a:r>
            <a:r>
              <a:rPr lang="fr-FR" sz="1650" dirty="0"/>
              <a:t>. L'immunité contre des maladies peut également être acquise en étant infecté, en tombant malade et en se rétablissant de la maladie - toutefois, le risque de conséquences graves est beaucoup plus élevé en contractant la maladie qu'en se faisant vacciner. </a:t>
            </a:r>
          </a:p>
        </p:txBody>
      </p:sp>
      <p:pic>
        <p:nvPicPr>
          <p:cNvPr id="650" name="Google Shape;650;p73"/>
          <p:cNvPicPr preferRelativeResize="0"/>
          <p:nvPr/>
        </p:nvPicPr>
        <p:blipFill>
          <a:blip r:embed="rId4">
            <a:alphaModFix/>
          </a:blip>
          <a:stretch>
            <a:fillRect/>
          </a:stretch>
        </p:blipFill>
        <p:spPr>
          <a:xfrm>
            <a:off x="7581250" y="3389300"/>
            <a:ext cx="1178925" cy="11789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54"/>
        <p:cNvGrpSpPr/>
        <p:nvPr/>
      </p:nvGrpSpPr>
      <p:grpSpPr>
        <a:xfrm>
          <a:off x="0" y="0"/>
          <a:ext cx="0" cy="0"/>
          <a:chOff x="0" y="0"/>
          <a:chExt cx="0" cy="0"/>
        </a:xfrm>
      </p:grpSpPr>
      <p:sp>
        <p:nvSpPr>
          <p:cNvPr id="655" name="Google Shape;655;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2. </a:t>
            </a:r>
            <a:r>
              <a:rPr lang="fr-FR" b="1" dirty="0"/>
              <a:t>Dix faits clés sur les vaccins</a:t>
            </a:r>
            <a:endParaRPr b="1" dirty="0"/>
          </a:p>
        </p:txBody>
      </p:sp>
      <p:sp>
        <p:nvSpPr>
          <p:cNvPr id="656" name="Google Shape;656;p74"/>
          <p:cNvSpPr txBox="1">
            <a:spLocks noGrp="1"/>
          </p:cNvSpPr>
          <p:nvPr>
            <p:ph type="body" idx="1"/>
          </p:nvPr>
        </p:nvSpPr>
        <p:spPr>
          <a:xfrm>
            <a:off x="1953000" y="1265525"/>
            <a:ext cx="6879300" cy="17577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600" b="1" dirty="0"/>
              <a:t>Les vaccins sont très importants pour les femmes enceintes. </a:t>
            </a:r>
            <a:r>
              <a:rPr lang="fr-FR" sz="1600" dirty="0"/>
              <a:t>Il est important de se faire vacciner pendant la grossesse pour empêcher certaines maladies d'infecter le fœtus. Les infections pendant la grossesse peuvent entraîner des complications à vie pour les enfants qui vont </a:t>
            </a:r>
            <a:r>
              <a:rPr lang="fr-FR" sz="1600" dirty="0">
                <a:latin typeface="+mn-lt"/>
              </a:rPr>
              <a:t>na</a:t>
            </a:r>
            <a:r>
              <a:rPr lang="fr-FR" sz="1600" dirty="0">
                <a:latin typeface="+mn-lt"/>
                <a:cs typeface="Times New Roman" panose="02020603050405020304" pitchFamily="18" charset="0"/>
              </a:rPr>
              <a:t>î</a:t>
            </a:r>
            <a:r>
              <a:rPr lang="fr-FR" sz="1600" dirty="0">
                <a:latin typeface="+mn-lt"/>
              </a:rPr>
              <a:t>tre.</a:t>
            </a:r>
            <a:r>
              <a:rPr lang="fr-FR" sz="1600" dirty="0"/>
              <a:t> Les femmes enceintes courent également un plus grand risque de tomber gravement malades à cause de maladies comme la COVID-19 ou la grippe. </a:t>
            </a:r>
          </a:p>
        </p:txBody>
      </p:sp>
      <p:pic>
        <p:nvPicPr>
          <p:cNvPr id="657" name="Google Shape;657;p74"/>
          <p:cNvPicPr preferRelativeResize="0"/>
          <p:nvPr/>
        </p:nvPicPr>
        <p:blipFill>
          <a:blip r:embed="rId3">
            <a:alphaModFix/>
          </a:blip>
          <a:stretch>
            <a:fillRect/>
          </a:stretch>
        </p:blipFill>
        <p:spPr>
          <a:xfrm>
            <a:off x="536675" y="1332825"/>
            <a:ext cx="1178925" cy="1178925"/>
          </a:xfrm>
          <a:prstGeom prst="rect">
            <a:avLst/>
          </a:prstGeom>
          <a:noFill/>
          <a:ln>
            <a:noFill/>
          </a:ln>
        </p:spPr>
      </p:pic>
      <p:sp>
        <p:nvSpPr>
          <p:cNvPr id="658" name="Google Shape;658;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659" name="Google Shape;659;p74"/>
          <p:cNvSpPr txBox="1">
            <a:spLocks noGrp="1"/>
          </p:cNvSpPr>
          <p:nvPr>
            <p:ph type="body" idx="1"/>
          </p:nvPr>
        </p:nvSpPr>
        <p:spPr>
          <a:xfrm>
            <a:off x="809975" y="3361392"/>
            <a:ext cx="6478200" cy="16359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1200"/>
              </a:spcAft>
              <a:buNone/>
            </a:pPr>
            <a:r>
              <a:rPr lang="fr-FR" sz="1600" b="1" dirty="0"/>
              <a:t>En moyenne, les schémas vaccinaux absorbent environ 0,1 % de la capacité d'un bébé à faire face aux agents pathogènes</a:t>
            </a:r>
            <a:r>
              <a:rPr lang="fr-FR" sz="1600" dirty="0"/>
              <a:t>. En moyenne, les enfants peuvent développer des réponses immunitaires contre environ 10 000 molécules pathogènes différentes ; un schéma vaccinal typique pour un enfant implique une exposition à environ 126 agents pathogènes.</a:t>
            </a:r>
          </a:p>
        </p:txBody>
      </p:sp>
      <p:pic>
        <p:nvPicPr>
          <p:cNvPr id="660" name="Google Shape;660;p74"/>
          <p:cNvPicPr preferRelativeResize="0"/>
          <p:nvPr/>
        </p:nvPicPr>
        <p:blipFill>
          <a:blip r:embed="rId4">
            <a:alphaModFix/>
          </a:blip>
          <a:stretch>
            <a:fillRect/>
          </a:stretch>
        </p:blipFill>
        <p:spPr>
          <a:xfrm>
            <a:off x="7377225" y="3316650"/>
            <a:ext cx="1264475" cy="12644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64"/>
        <p:cNvGrpSpPr/>
        <p:nvPr/>
      </p:nvGrpSpPr>
      <p:grpSpPr>
        <a:xfrm>
          <a:off x="0" y="0"/>
          <a:ext cx="0" cy="0"/>
          <a:chOff x="0" y="0"/>
          <a:chExt cx="0" cy="0"/>
        </a:xfrm>
      </p:grpSpPr>
      <p:sp>
        <p:nvSpPr>
          <p:cNvPr id="665" name="Google Shape;665;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2. </a:t>
            </a:r>
            <a:r>
              <a:rPr lang="fr-FR" b="1" dirty="0"/>
              <a:t>Dix faits clés sur les vaccins</a:t>
            </a:r>
            <a:endParaRPr b="1" dirty="0"/>
          </a:p>
        </p:txBody>
      </p:sp>
      <p:sp>
        <p:nvSpPr>
          <p:cNvPr id="666" name="Google Shape;666;p75"/>
          <p:cNvSpPr txBox="1">
            <a:spLocks noGrp="1"/>
          </p:cNvSpPr>
          <p:nvPr>
            <p:ph type="body" idx="1"/>
          </p:nvPr>
        </p:nvSpPr>
        <p:spPr>
          <a:xfrm>
            <a:off x="276275" y="3295975"/>
            <a:ext cx="6963600" cy="114060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r>
              <a:rPr lang="fr-FR" sz="1400" b="1" dirty="0"/>
              <a:t>La vaccination est considérée comme l'intervention la plus rentable de l'histoire récente pour sauver des vies, après l'eau potable</a:t>
            </a:r>
            <a:r>
              <a:rPr lang="fr-FR" sz="1400" dirty="0"/>
              <a:t>. Cela signifie qu'après l'eau, c'est l'intervention qui a permis de sauver le plus de vies par £ / € / L dépensé. </a:t>
            </a:r>
          </a:p>
        </p:txBody>
      </p:sp>
      <p:pic>
        <p:nvPicPr>
          <p:cNvPr id="667" name="Google Shape;667;p75"/>
          <p:cNvPicPr preferRelativeResize="0"/>
          <p:nvPr/>
        </p:nvPicPr>
        <p:blipFill>
          <a:blip r:embed="rId3">
            <a:alphaModFix/>
          </a:blip>
          <a:stretch>
            <a:fillRect/>
          </a:stretch>
        </p:blipFill>
        <p:spPr>
          <a:xfrm>
            <a:off x="7328575" y="3230975"/>
            <a:ext cx="1140600" cy="1140600"/>
          </a:xfrm>
          <a:prstGeom prst="rect">
            <a:avLst/>
          </a:prstGeom>
          <a:noFill/>
          <a:ln>
            <a:noFill/>
          </a:ln>
        </p:spPr>
      </p:pic>
      <p:sp>
        <p:nvSpPr>
          <p:cNvPr id="668" name="Google Shape;668;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669" name="Google Shape;669;p75"/>
          <p:cNvSpPr txBox="1">
            <a:spLocks noGrp="1"/>
          </p:cNvSpPr>
          <p:nvPr>
            <p:ph type="body" idx="1"/>
          </p:nvPr>
        </p:nvSpPr>
        <p:spPr>
          <a:xfrm>
            <a:off x="1680338" y="1680750"/>
            <a:ext cx="6879300" cy="10593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400" b="1" dirty="0"/>
              <a:t>Les vaccinations existent depuis longtemps</a:t>
            </a:r>
            <a:r>
              <a:rPr lang="fr-FR" sz="1400" dirty="0"/>
              <a:t>. Le premier vaccin a été découvert en 1796. Depuis, les vaccins ont connu des changements révolutionnaires dans leur développement et leur évaluation. Aujourd'hui, au moins 25 maladies peuvent être évitées grâce aux vaccins.</a:t>
            </a:r>
          </a:p>
        </p:txBody>
      </p:sp>
      <p:pic>
        <p:nvPicPr>
          <p:cNvPr id="670" name="Google Shape;670;p75"/>
          <p:cNvPicPr preferRelativeResize="0"/>
          <p:nvPr/>
        </p:nvPicPr>
        <p:blipFill>
          <a:blip r:embed="rId4">
            <a:alphaModFix/>
          </a:blip>
          <a:stretch>
            <a:fillRect/>
          </a:stretch>
        </p:blipFill>
        <p:spPr>
          <a:xfrm>
            <a:off x="432538" y="1508650"/>
            <a:ext cx="1140600" cy="1140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74"/>
        <p:cNvGrpSpPr/>
        <p:nvPr/>
      </p:nvGrpSpPr>
      <p:grpSpPr>
        <a:xfrm>
          <a:off x="0" y="0"/>
          <a:ext cx="0" cy="0"/>
          <a:chOff x="0" y="0"/>
          <a:chExt cx="0" cy="0"/>
        </a:xfrm>
      </p:grpSpPr>
      <p:sp>
        <p:nvSpPr>
          <p:cNvPr id="675" name="Google Shape;675;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2. </a:t>
            </a:r>
            <a:r>
              <a:rPr lang="fr-FR" b="1" dirty="0"/>
              <a:t>Dix faits clés sur les vaccins</a:t>
            </a:r>
            <a:endParaRPr b="1" dirty="0"/>
          </a:p>
        </p:txBody>
      </p:sp>
      <p:sp>
        <p:nvSpPr>
          <p:cNvPr id="676" name="Google Shape;676;p76"/>
          <p:cNvSpPr txBox="1">
            <a:spLocks noGrp="1"/>
          </p:cNvSpPr>
          <p:nvPr>
            <p:ph type="body" idx="1"/>
          </p:nvPr>
        </p:nvSpPr>
        <p:spPr>
          <a:xfrm>
            <a:off x="1878900" y="1685250"/>
            <a:ext cx="6152100" cy="88650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r>
              <a:rPr lang="fr-FR" sz="1500" b="1" dirty="0"/>
              <a:t>Les vaccins sont principalement composés d'eau</a:t>
            </a:r>
            <a:r>
              <a:rPr lang="fr-FR" sz="1500" dirty="0"/>
              <a:t>. Pour en savoir plus sur les autres composants d'un vaccin, cliquez </a:t>
            </a:r>
            <a:r>
              <a:rPr lang="fr-FR" sz="1500" u="sng" dirty="0">
                <a:solidFill>
                  <a:schemeClr val="hlink"/>
                </a:solidFill>
              </a:rPr>
              <a:t>ici</a:t>
            </a:r>
            <a:r>
              <a:rPr lang="fr-FR" sz="1500" dirty="0"/>
              <a:t>. </a:t>
            </a:r>
          </a:p>
        </p:txBody>
      </p:sp>
      <p:sp>
        <p:nvSpPr>
          <p:cNvPr id="677" name="Google Shape;677;p7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678" name="Google Shape;678;p76"/>
          <p:cNvSpPr txBox="1">
            <a:spLocks noGrp="1"/>
          </p:cNvSpPr>
          <p:nvPr>
            <p:ph type="body" idx="1"/>
          </p:nvPr>
        </p:nvSpPr>
        <p:spPr>
          <a:xfrm>
            <a:off x="896575" y="3352325"/>
            <a:ext cx="5982600" cy="1076400"/>
          </a:xfrm>
          <a:prstGeom prst="rect">
            <a:avLst/>
          </a:prstGeom>
        </p:spPr>
        <p:txBody>
          <a:bodyPr spcFirstLastPara="1" wrap="square" lIns="91425" tIns="91425" rIns="91425" bIns="91425" anchor="t" anchorCtr="0">
            <a:normAutofit fontScale="92500"/>
          </a:bodyPr>
          <a:lstStyle/>
          <a:p>
            <a:pPr marL="0" lvl="0" indent="0" algn="just" rtl="0">
              <a:spcBef>
                <a:spcPts val="0"/>
              </a:spcBef>
              <a:spcAft>
                <a:spcPts val="1200"/>
              </a:spcAft>
              <a:buNone/>
            </a:pPr>
            <a:r>
              <a:rPr lang="fr-FR" sz="1500" b="1" dirty="0"/>
              <a:t>La sécurité et l'efficacité des vaccins sont rigoureusement évaluées tout au long du processus de fabrication</a:t>
            </a:r>
            <a:r>
              <a:rPr lang="fr-FR" sz="1500" dirty="0"/>
              <a:t>. Un vaccin doit passer par de nombreuses étapes avant que son utilisation soit autorisée.  </a:t>
            </a:r>
            <a:endParaRPr lang="fr-FR" sz="1500" b="1" dirty="0"/>
          </a:p>
        </p:txBody>
      </p:sp>
      <p:pic>
        <p:nvPicPr>
          <p:cNvPr id="679" name="Google Shape;679;p76"/>
          <p:cNvPicPr preferRelativeResize="0"/>
          <p:nvPr/>
        </p:nvPicPr>
        <p:blipFill>
          <a:blip r:embed="rId3">
            <a:alphaModFix/>
          </a:blip>
          <a:stretch>
            <a:fillRect/>
          </a:stretch>
        </p:blipFill>
        <p:spPr>
          <a:xfrm>
            <a:off x="896575" y="1562000"/>
            <a:ext cx="886400" cy="886400"/>
          </a:xfrm>
          <a:prstGeom prst="rect">
            <a:avLst/>
          </a:prstGeom>
          <a:noFill/>
          <a:ln>
            <a:noFill/>
          </a:ln>
        </p:spPr>
      </p:pic>
      <p:pic>
        <p:nvPicPr>
          <p:cNvPr id="680" name="Google Shape;680;p76"/>
          <p:cNvPicPr preferRelativeResize="0"/>
          <p:nvPr/>
        </p:nvPicPr>
        <p:blipFill>
          <a:blip r:embed="rId4">
            <a:alphaModFix/>
          </a:blip>
          <a:stretch>
            <a:fillRect/>
          </a:stretch>
        </p:blipFill>
        <p:spPr>
          <a:xfrm>
            <a:off x="7099025" y="3352325"/>
            <a:ext cx="932100" cy="932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84"/>
        <p:cNvGrpSpPr/>
        <p:nvPr/>
      </p:nvGrpSpPr>
      <p:grpSpPr>
        <a:xfrm>
          <a:off x="0" y="0"/>
          <a:ext cx="0" cy="0"/>
          <a:chOff x="0" y="0"/>
          <a:chExt cx="0" cy="0"/>
        </a:xfrm>
      </p:grpSpPr>
      <p:sp>
        <p:nvSpPr>
          <p:cNvPr id="685" name="Google Shape;685;p77"/>
          <p:cNvSpPr txBox="1">
            <a:spLocks noGrp="1"/>
          </p:cNvSpPr>
          <p:nvPr>
            <p:ph type="title"/>
          </p:nvPr>
        </p:nvSpPr>
        <p:spPr>
          <a:xfrm>
            <a:off x="311700" y="369525"/>
            <a:ext cx="8520600" cy="969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3. </a:t>
            </a:r>
            <a:r>
              <a:rPr lang="fr-FR" b="1" dirty="0"/>
              <a:t>Idées reçues sur les vaccins et comment les aborder</a:t>
            </a:r>
            <a:endParaRPr b="1" dirty="0"/>
          </a:p>
        </p:txBody>
      </p:sp>
      <p:sp>
        <p:nvSpPr>
          <p:cNvPr id="686" name="Google Shape;686;p77"/>
          <p:cNvSpPr txBox="1">
            <a:spLocks noGrp="1"/>
          </p:cNvSpPr>
          <p:nvPr>
            <p:ph type="body" idx="1"/>
          </p:nvPr>
        </p:nvSpPr>
        <p:spPr>
          <a:xfrm>
            <a:off x="628425" y="3115350"/>
            <a:ext cx="8065800" cy="23268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600" b="1" i="0" dirty="0">
                <a:solidFill>
                  <a:srgbClr val="3C4043"/>
                </a:solidFill>
                <a:effectLst/>
                <a:latin typeface="+mn-lt"/>
              </a:rPr>
              <a:t>Perception déformée du risque </a:t>
            </a:r>
            <a:r>
              <a:rPr lang="fr-FR" sz="1600" b="0" i="0" dirty="0">
                <a:solidFill>
                  <a:srgbClr val="3C4043"/>
                </a:solidFill>
                <a:effectLst/>
                <a:latin typeface="+mn-lt"/>
              </a:rPr>
              <a:t>: les </a:t>
            </a:r>
            <a:r>
              <a:rPr lang="fr-FR" sz="1600" dirty="0">
                <a:solidFill>
                  <a:srgbClr val="3C4043"/>
                </a:solidFill>
                <a:latin typeface="+mn-lt"/>
              </a:rPr>
              <a:t>personnes placées sous main de justice </a:t>
            </a:r>
            <a:r>
              <a:rPr lang="fr-FR" sz="1600" b="0" i="0" dirty="0">
                <a:solidFill>
                  <a:srgbClr val="3C4043"/>
                </a:solidFill>
                <a:effectLst/>
                <a:latin typeface="+mn-lt"/>
              </a:rPr>
              <a:t>peuvent percevoir le risque différemment </a:t>
            </a:r>
            <a:r>
              <a:rPr lang="fr-FR" sz="1600" dirty="0">
                <a:solidFill>
                  <a:srgbClr val="3C4043"/>
                </a:solidFill>
                <a:latin typeface="+mn-lt"/>
              </a:rPr>
              <a:t>par rapport </a:t>
            </a:r>
            <a:r>
              <a:rPr lang="fr-FR" sz="1600" dirty="0">
                <a:solidFill>
                  <a:srgbClr val="3C4043"/>
                </a:solidFill>
                <a:latin typeface="+mn-lt"/>
                <a:cs typeface="Times New Roman" panose="02020603050405020304" pitchFamily="18" charset="0"/>
              </a:rPr>
              <a:t>à d’</a:t>
            </a:r>
            <a:r>
              <a:rPr lang="fr-FR" sz="1600" b="0" i="0" dirty="0">
                <a:solidFill>
                  <a:srgbClr val="3C4043"/>
                </a:solidFill>
                <a:effectLst/>
                <a:latin typeface="+mn-lt"/>
              </a:rPr>
              <a:t>autres personnes dans la communauté. Cela signifie qu'ils peuvent voir les choses comme plus ou moins dangereuses ou menaçantes </a:t>
            </a:r>
            <a:r>
              <a:rPr lang="fr-FR" sz="1600" dirty="0">
                <a:solidFill>
                  <a:srgbClr val="3C4043"/>
                </a:solidFill>
                <a:latin typeface="+mn-lt"/>
              </a:rPr>
              <a:t>par rapport </a:t>
            </a:r>
            <a:r>
              <a:rPr lang="fr-FR" sz="1600" dirty="0">
                <a:solidFill>
                  <a:srgbClr val="3C4043"/>
                </a:solidFill>
                <a:latin typeface="+mn-lt"/>
                <a:cs typeface="Times New Roman" panose="02020603050405020304" pitchFamily="18" charset="0"/>
              </a:rPr>
              <a:t>à</a:t>
            </a:r>
            <a:r>
              <a:rPr lang="fr-FR" sz="1600" b="0" i="0" dirty="0">
                <a:solidFill>
                  <a:srgbClr val="3C4043"/>
                </a:solidFill>
                <a:effectLst/>
                <a:latin typeface="+mn-lt"/>
              </a:rPr>
              <a:t> d'autres. Voici deux exemples de la façon dont cela pourrait </a:t>
            </a:r>
            <a:r>
              <a:rPr lang="fr-FR" sz="1600" dirty="0">
                <a:solidFill>
                  <a:srgbClr val="3C4043"/>
                </a:solidFill>
                <a:latin typeface="+mn-lt"/>
              </a:rPr>
              <a:t>concerner les</a:t>
            </a:r>
            <a:r>
              <a:rPr lang="fr-FR" sz="1600" b="0" i="0" dirty="0">
                <a:solidFill>
                  <a:srgbClr val="3C4043"/>
                </a:solidFill>
                <a:effectLst/>
                <a:latin typeface="+mn-lt"/>
              </a:rPr>
              <a:t> vaccinations </a:t>
            </a:r>
            <a:r>
              <a:rPr lang="fr-FR" sz="1650" dirty="0"/>
              <a:t>: </a:t>
            </a:r>
          </a:p>
        </p:txBody>
      </p:sp>
      <p:pic>
        <p:nvPicPr>
          <p:cNvPr id="687" name="Google Shape;687;p77"/>
          <p:cNvPicPr preferRelativeResize="0"/>
          <p:nvPr/>
        </p:nvPicPr>
        <p:blipFill>
          <a:blip r:embed="rId3">
            <a:alphaModFix/>
          </a:blip>
          <a:stretch>
            <a:fillRect/>
          </a:stretch>
        </p:blipFill>
        <p:spPr>
          <a:xfrm>
            <a:off x="3953900" y="1799350"/>
            <a:ext cx="1252050" cy="1252050"/>
          </a:xfrm>
          <a:prstGeom prst="rect">
            <a:avLst/>
          </a:prstGeom>
          <a:noFill/>
          <a:ln>
            <a:noFill/>
          </a:ln>
        </p:spPr>
      </p:pic>
      <p:sp>
        <p:nvSpPr>
          <p:cNvPr id="688" name="Google Shape;688;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692"/>
        <p:cNvGrpSpPr/>
        <p:nvPr/>
      </p:nvGrpSpPr>
      <p:grpSpPr>
        <a:xfrm>
          <a:off x="0" y="0"/>
          <a:ext cx="0" cy="0"/>
          <a:chOff x="0" y="0"/>
          <a:chExt cx="0" cy="0"/>
        </a:xfrm>
      </p:grpSpPr>
      <p:sp>
        <p:nvSpPr>
          <p:cNvPr id="693" name="Google Shape;693;p78"/>
          <p:cNvSpPr/>
          <p:nvPr/>
        </p:nvSpPr>
        <p:spPr>
          <a:xfrm>
            <a:off x="1252500" y="1377075"/>
            <a:ext cx="6639000" cy="631500"/>
          </a:xfrm>
          <a:prstGeom prst="wedgeRoundRectCallout">
            <a:avLst>
              <a:gd name="adj1" fmla="val -41451"/>
              <a:gd name="adj2" fmla="val 82101"/>
              <a:gd name="adj3" fmla="val 0"/>
            </a:avLst>
          </a:prstGeom>
          <a:solidFill>
            <a:srgbClr val="E795BB">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4" name="Google Shape;694;p78"/>
          <p:cNvSpPr txBox="1">
            <a:spLocks noGrp="1"/>
          </p:cNvSpPr>
          <p:nvPr>
            <p:ph type="title"/>
          </p:nvPr>
        </p:nvSpPr>
        <p:spPr>
          <a:xfrm>
            <a:off x="311700" y="369525"/>
            <a:ext cx="8520600" cy="969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 </a:t>
            </a:r>
            <a:r>
              <a:rPr lang="fr-FR" b="1" dirty="0"/>
              <a:t>Idées reçues sur les vaccins et comment les aborder</a:t>
            </a:r>
            <a:endParaRPr dirty="0"/>
          </a:p>
        </p:txBody>
      </p:sp>
      <p:sp>
        <p:nvSpPr>
          <p:cNvPr id="695" name="Google Shape;695;p78"/>
          <p:cNvSpPr txBox="1">
            <a:spLocks noGrp="1"/>
          </p:cNvSpPr>
          <p:nvPr>
            <p:ph type="body" idx="1"/>
          </p:nvPr>
        </p:nvSpPr>
        <p:spPr>
          <a:xfrm>
            <a:off x="1308000" y="1287867"/>
            <a:ext cx="6639000" cy="835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250" dirty="0">
                <a:solidFill>
                  <a:schemeClr val="dk1"/>
                </a:solidFill>
              </a:rPr>
              <a:t>‘</a:t>
            </a:r>
            <a:r>
              <a:rPr lang="fr-FR" sz="1200" b="0" i="0" dirty="0">
                <a:solidFill>
                  <a:srgbClr val="3C4043"/>
                </a:solidFill>
                <a:effectLst/>
                <a:latin typeface="+mn-lt"/>
              </a:rPr>
              <a:t>J'ai traversé beaucoup de choses difficiles dans ma vie. Je prendrai le risque d'être infecté par la maladie plutôt que de me faire vacciner, car je sais que j'irai bien et que je ne tomberai pas malade</a:t>
            </a:r>
            <a:r>
              <a:rPr lang="en" sz="1250" dirty="0">
                <a:solidFill>
                  <a:schemeClr val="dk1"/>
                </a:solidFill>
              </a:rPr>
              <a:t>.’</a:t>
            </a:r>
            <a:endParaRPr sz="1250" dirty="0">
              <a:solidFill>
                <a:schemeClr val="dk1"/>
              </a:solidFill>
            </a:endParaRPr>
          </a:p>
        </p:txBody>
      </p:sp>
      <p:sp>
        <p:nvSpPr>
          <p:cNvPr id="696" name="Google Shape;696;p7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697" name="Google Shape;697;p78"/>
          <p:cNvSpPr txBox="1"/>
          <p:nvPr/>
        </p:nvSpPr>
        <p:spPr>
          <a:xfrm>
            <a:off x="369750" y="2285700"/>
            <a:ext cx="8404500" cy="807498"/>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sz="1300" b="0" i="0" dirty="0">
                <a:solidFill>
                  <a:srgbClr val="3C4043"/>
                </a:solidFill>
                <a:effectLst/>
                <a:latin typeface="+mn-lt"/>
              </a:rPr>
              <a:t>Cette personne ne pense pas que les maladies qui peuvent être évitées par les vaccins constituent une menace pour elle. </a:t>
            </a:r>
            <a:r>
              <a:rPr lang="fr-FR" sz="1300" dirty="0">
                <a:solidFill>
                  <a:srgbClr val="3C4043"/>
                </a:solidFill>
                <a:latin typeface="+mn-lt"/>
              </a:rPr>
              <a:t>Ainsi</a:t>
            </a:r>
            <a:r>
              <a:rPr lang="fr-FR" sz="1300" b="0" i="0" dirty="0">
                <a:solidFill>
                  <a:srgbClr val="3C4043"/>
                </a:solidFill>
                <a:effectLst/>
                <a:latin typeface="+mn-lt"/>
              </a:rPr>
              <a:t>, elle préférerait attraper la maladie et la combattre elle-même plutôt que de se faire vacciner</a:t>
            </a:r>
            <a:r>
              <a:rPr lang="fr-FR" sz="1350" dirty="0">
                <a:solidFill>
                  <a:schemeClr val="dk2"/>
                </a:solidFill>
                <a:latin typeface="+mj-lt"/>
              </a:rPr>
              <a:t>. </a:t>
            </a:r>
          </a:p>
        </p:txBody>
      </p:sp>
      <p:sp>
        <p:nvSpPr>
          <p:cNvPr id="698" name="Google Shape;698;p78"/>
          <p:cNvSpPr/>
          <p:nvPr/>
        </p:nvSpPr>
        <p:spPr>
          <a:xfrm flipH="1">
            <a:off x="1252500" y="3058446"/>
            <a:ext cx="7141800" cy="941100"/>
          </a:xfrm>
          <a:prstGeom prst="wedgeRoundRectCallout">
            <a:avLst>
              <a:gd name="adj1" fmla="val -37114"/>
              <a:gd name="adj2" fmla="val 70388"/>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b="0" i="0" dirty="0">
                <a:solidFill>
                  <a:srgbClr val="3C4043"/>
                </a:solidFill>
                <a:effectLst/>
                <a:latin typeface="+mn-lt"/>
              </a:rPr>
              <a:t>Grâce aux vaccins, certaines maladies autrefois très courantes sont désormais assez rares. Cela signifie que </a:t>
            </a:r>
            <a:r>
              <a:rPr lang="fr-FR" sz="1100" dirty="0">
                <a:solidFill>
                  <a:srgbClr val="3C4043"/>
                </a:solidFill>
                <a:latin typeface="+mn-lt"/>
              </a:rPr>
              <a:t>normalement, </a:t>
            </a:r>
            <a:r>
              <a:rPr lang="fr-FR" sz="1100" b="0" i="0" dirty="0">
                <a:solidFill>
                  <a:srgbClr val="3C4043"/>
                </a:solidFill>
                <a:effectLst/>
                <a:latin typeface="+mn-lt"/>
              </a:rPr>
              <a:t>nous ne voyons pas à quel point ces maladies peuvent être dangereuses. Cependant, ces maladies restent très graves si les personnes ne sont pas protégées par la vaccination ; par exemple, suite à une baisse de la vaccination ROR, les décès dus à la rougeole ont considérablement augmenté </a:t>
            </a:r>
            <a:r>
              <a:rPr lang="fr-FR" sz="1100" dirty="0">
                <a:solidFill>
                  <a:srgbClr val="3C4043"/>
                </a:solidFill>
                <a:latin typeface="+mn-lt"/>
              </a:rPr>
              <a:t>en</a:t>
            </a:r>
            <a:r>
              <a:rPr lang="fr-FR" sz="1100" b="0" i="0" dirty="0">
                <a:solidFill>
                  <a:srgbClr val="3C4043"/>
                </a:solidFill>
                <a:effectLst/>
                <a:latin typeface="+mn-lt"/>
              </a:rPr>
              <a:t> 2018</a:t>
            </a:r>
            <a:r>
              <a:rPr lang="fr-FR" sz="1100" dirty="0">
                <a:solidFill>
                  <a:schemeClr val="dk1"/>
                </a:solidFill>
                <a:latin typeface="+mn-lt"/>
              </a:rPr>
              <a:t>.</a:t>
            </a:r>
          </a:p>
        </p:txBody>
      </p:sp>
      <p:sp>
        <p:nvSpPr>
          <p:cNvPr id="699" name="Google Shape;699;p78"/>
          <p:cNvSpPr/>
          <p:nvPr/>
        </p:nvSpPr>
        <p:spPr>
          <a:xfrm flipH="1">
            <a:off x="1252500" y="4118670"/>
            <a:ext cx="7141800" cy="894318"/>
          </a:xfrm>
          <a:prstGeom prst="wedgeRoundRectCallout">
            <a:avLst>
              <a:gd name="adj1" fmla="val -34945"/>
              <a:gd name="adj2" fmla="val 71575"/>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None/>
            </a:pPr>
            <a:r>
              <a:rPr lang="fr-FR" sz="1100" b="0" i="0" dirty="0">
                <a:solidFill>
                  <a:srgbClr val="3C4043"/>
                </a:solidFill>
                <a:effectLst/>
                <a:latin typeface="+mn-lt"/>
              </a:rPr>
              <a:t>1 personne sur 5000 qui attrapent la rougeole risque de mourir. Ce risque est très élevé. Bien que nous ne puissions jamais dire qu'un vaccin est sans risque, car nous savons qu'il peut provoquer des effets secondaires, les avantages d'être protégés contre des maladies très graves, par exemple la rougeole, grâce à la vaccination </a:t>
            </a:r>
            <a:r>
              <a:rPr lang="fr-FR" sz="1100" dirty="0">
                <a:solidFill>
                  <a:srgbClr val="3C4043"/>
                </a:solidFill>
                <a:latin typeface="+mn-lt"/>
              </a:rPr>
              <a:t>dépassent</a:t>
            </a:r>
            <a:r>
              <a:rPr lang="fr-FR" sz="1100" b="0" i="0" dirty="0">
                <a:solidFill>
                  <a:srgbClr val="3C4043"/>
                </a:solidFill>
                <a:effectLst/>
                <a:latin typeface="+mn-lt"/>
              </a:rPr>
              <a:t> largement les risques.</a:t>
            </a:r>
            <a:endParaRPr lang="fr-FR" sz="1100" dirty="0">
              <a:solidFill>
                <a:schemeClr val="dk1"/>
              </a:solidFill>
              <a:latin typeface="+mn-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03"/>
        <p:cNvGrpSpPr/>
        <p:nvPr/>
      </p:nvGrpSpPr>
      <p:grpSpPr>
        <a:xfrm>
          <a:off x="0" y="0"/>
          <a:ext cx="0" cy="0"/>
          <a:chOff x="0" y="0"/>
          <a:chExt cx="0" cy="0"/>
        </a:xfrm>
      </p:grpSpPr>
      <p:sp>
        <p:nvSpPr>
          <p:cNvPr id="704" name="Google Shape;704;p79"/>
          <p:cNvSpPr txBox="1">
            <a:spLocks noGrp="1"/>
          </p:cNvSpPr>
          <p:nvPr>
            <p:ph type="title"/>
          </p:nvPr>
        </p:nvSpPr>
        <p:spPr>
          <a:xfrm>
            <a:off x="311700" y="445025"/>
            <a:ext cx="8520600" cy="855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 </a:t>
            </a:r>
            <a:r>
              <a:rPr lang="fr-FR" b="1" dirty="0"/>
              <a:t>Idées reçues sur les vaccins et comment les aborder</a:t>
            </a:r>
            <a:endParaRPr b="1" dirty="0">
              <a:solidFill>
                <a:schemeClr val="tx1"/>
              </a:solidFill>
              <a:latin typeface="+mn-lt"/>
            </a:endParaRPr>
          </a:p>
        </p:txBody>
      </p:sp>
      <p:sp>
        <p:nvSpPr>
          <p:cNvPr id="705" name="Google Shape;705;p7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706" name="Google Shape;706;p79"/>
          <p:cNvSpPr/>
          <p:nvPr/>
        </p:nvSpPr>
        <p:spPr>
          <a:xfrm>
            <a:off x="1252500" y="1404300"/>
            <a:ext cx="6639000" cy="960000"/>
          </a:xfrm>
          <a:prstGeom prst="wedgeRoundRectCallout">
            <a:avLst>
              <a:gd name="adj1" fmla="val -34945"/>
              <a:gd name="adj2" fmla="val 71575"/>
              <a:gd name="adj3" fmla="val 0"/>
            </a:avLst>
          </a:prstGeom>
          <a:solidFill>
            <a:srgbClr val="E795BB">
              <a:alpha val="8039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None/>
            </a:pPr>
            <a:r>
              <a:rPr lang="en" sz="1550" dirty="0">
                <a:solidFill>
                  <a:schemeClr val="dk1"/>
                </a:solidFill>
              </a:rPr>
              <a:t>‘ </a:t>
            </a:r>
            <a:r>
              <a:rPr lang="fr-FR" sz="1500" b="0" i="0" dirty="0">
                <a:solidFill>
                  <a:srgbClr val="3C4043"/>
                </a:solidFill>
                <a:effectLst/>
                <a:latin typeface="+mn-lt"/>
              </a:rPr>
              <a:t>De mauvaises choses m'arrivent toujours, j'ai été incroyablement malchanceux jusqu'à présent dans ma vie. S'il y a des effets secondaires à un vaccin, je suis sûr que je serai l'un des malchanceux à les avoir</a:t>
            </a:r>
            <a:r>
              <a:rPr lang="fr-FR" sz="1550" dirty="0">
                <a:solidFill>
                  <a:schemeClr val="dk1"/>
                </a:solidFill>
              </a:rPr>
              <a:t>. ’</a:t>
            </a:r>
            <a:endParaRPr lang="fr-FR" sz="1300" dirty="0">
              <a:solidFill>
                <a:schemeClr val="dk1"/>
              </a:solidFill>
            </a:endParaRPr>
          </a:p>
        </p:txBody>
      </p:sp>
      <p:sp>
        <p:nvSpPr>
          <p:cNvPr id="707" name="Google Shape;707;p79"/>
          <p:cNvSpPr txBox="1">
            <a:spLocks noGrp="1"/>
          </p:cNvSpPr>
          <p:nvPr>
            <p:ph type="body" idx="1"/>
          </p:nvPr>
        </p:nvSpPr>
        <p:spPr>
          <a:xfrm>
            <a:off x="627900" y="2489976"/>
            <a:ext cx="8065800" cy="3936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FR" sz="1400" b="0" i="0" dirty="0">
                <a:solidFill>
                  <a:srgbClr val="3C4043"/>
                </a:solidFill>
                <a:effectLst/>
                <a:latin typeface="+mn-lt"/>
              </a:rPr>
              <a:t>Cet individu pense qu’il sera la personne qui souffrira des effets secondaires du vaccin, car </a:t>
            </a:r>
            <a:r>
              <a:rPr lang="fr-FR" sz="1400" dirty="0">
                <a:solidFill>
                  <a:srgbClr val="3C4043"/>
                </a:solidFill>
                <a:latin typeface="+mn-lt"/>
              </a:rPr>
              <a:t>il</a:t>
            </a:r>
            <a:r>
              <a:rPr lang="fr-FR" sz="1400" b="0" i="0" dirty="0">
                <a:solidFill>
                  <a:srgbClr val="3C4043"/>
                </a:solidFill>
                <a:effectLst/>
                <a:latin typeface="+mn-lt"/>
              </a:rPr>
              <a:t> a l'impression d'avoir eu beaucoup de malchance tout au long de sa vie - </a:t>
            </a:r>
            <a:r>
              <a:rPr lang="fr-FR" sz="1400" dirty="0">
                <a:solidFill>
                  <a:srgbClr val="3C4043"/>
                </a:solidFill>
                <a:latin typeface="+mn-lt"/>
              </a:rPr>
              <a:t>ce qui l’a finalement </a:t>
            </a:r>
            <a:r>
              <a:rPr lang="fr-FR" sz="1400" b="0" i="0" dirty="0">
                <a:solidFill>
                  <a:srgbClr val="3C4043"/>
                </a:solidFill>
                <a:effectLst/>
                <a:latin typeface="+mn-lt"/>
              </a:rPr>
              <a:t>amenée en prison</a:t>
            </a:r>
            <a:r>
              <a:rPr lang="fr-FR" sz="1350" dirty="0">
                <a:latin typeface="+mn-lt"/>
              </a:rPr>
              <a:t>. </a:t>
            </a:r>
          </a:p>
          <a:p>
            <a:pPr marL="0" lvl="0" indent="0" algn="l" rtl="0">
              <a:spcBef>
                <a:spcPts val="1200"/>
              </a:spcBef>
              <a:spcAft>
                <a:spcPts val="1200"/>
              </a:spcAft>
              <a:buNone/>
            </a:pPr>
            <a:endParaRPr sz="1350" dirty="0"/>
          </a:p>
        </p:txBody>
      </p:sp>
      <p:sp>
        <p:nvSpPr>
          <p:cNvPr id="708" name="Google Shape;708;p79"/>
          <p:cNvSpPr/>
          <p:nvPr/>
        </p:nvSpPr>
        <p:spPr>
          <a:xfrm flipH="1">
            <a:off x="1252500" y="3383166"/>
            <a:ext cx="7011300" cy="768300"/>
          </a:xfrm>
          <a:prstGeom prst="wedgeRoundRectCallout">
            <a:avLst>
              <a:gd name="adj1" fmla="val -37114"/>
              <a:gd name="adj2" fmla="val 70388"/>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spcBef>
                <a:spcPts val="0"/>
              </a:spcBef>
              <a:spcAft>
                <a:spcPts val="1200"/>
              </a:spcAft>
              <a:buNone/>
            </a:pPr>
            <a:r>
              <a:rPr lang="fr-FR" sz="1150" b="0" i="0" dirty="0">
                <a:solidFill>
                  <a:schemeClr val="tx1"/>
                </a:solidFill>
                <a:effectLst/>
                <a:latin typeface="+mn-lt"/>
              </a:rPr>
              <a:t>Les vaccins </a:t>
            </a:r>
            <a:r>
              <a:rPr lang="fr-FR" sz="1150" dirty="0">
                <a:solidFill>
                  <a:schemeClr val="tx1"/>
                </a:solidFill>
                <a:latin typeface="+mn-lt"/>
              </a:rPr>
              <a:t>doivent passer</a:t>
            </a:r>
            <a:r>
              <a:rPr lang="fr-FR" sz="1150" b="0" i="0" dirty="0">
                <a:solidFill>
                  <a:schemeClr val="tx1"/>
                </a:solidFill>
                <a:effectLst/>
                <a:latin typeface="+mn-lt"/>
              </a:rPr>
              <a:t> de nombreux tests avant d'être homologués pour vérifier qu'ils sont sûrs. Une fois qu'ils sont autorisés, ils sont surveillés et leur sécurité continue d'être testée. Cela signifie que même si un vaccin est utilisé depuis plus de vingt ans, il fait toujours l'objet d'une surveillance des effets secondaires</a:t>
            </a:r>
            <a:r>
              <a:rPr lang="fr-FR" sz="1150" dirty="0">
                <a:solidFill>
                  <a:schemeClr val="tx1"/>
                </a:solidFill>
                <a:latin typeface="+mn-lt"/>
              </a:rPr>
              <a:t>.</a:t>
            </a:r>
          </a:p>
        </p:txBody>
      </p:sp>
      <p:sp>
        <p:nvSpPr>
          <p:cNvPr id="709" name="Google Shape;709;p79"/>
          <p:cNvSpPr/>
          <p:nvPr/>
        </p:nvSpPr>
        <p:spPr>
          <a:xfrm flipH="1">
            <a:off x="1252500" y="4170725"/>
            <a:ext cx="7011300" cy="768300"/>
          </a:xfrm>
          <a:prstGeom prst="wedgeRoundRectCallout">
            <a:avLst>
              <a:gd name="adj1" fmla="val -37114"/>
              <a:gd name="adj2" fmla="val 70388"/>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None/>
            </a:pPr>
            <a:r>
              <a:rPr lang="fr-FR" sz="1150" b="0" i="0" dirty="0">
                <a:solidFill>
                  <a:schemeClr val="tx1"/>
                </a:solidFill>
                <a:effectLst/>
                <a:latin typeface="+mn-lt"/>
              </a:rPr>
              <a:t>Je comprends pourquoi vous pourriez ressentir cela et penser que cela pourrait être le cas. Cependant, les vaccins sont un moyen à très faible risque de se protéger contre des maladies à très haut risque et graves</a:t>
            </a:r>
            <a:r>
              <a:rPr lang="fr-FR" sz="1150" dirty="0">
                <a:solidFill>
                  <a:schemeClr val="dk1"/>
                </a:solidFill>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13"/>
        <p:cNvGrpSpPr/>
        <p:nvPr/>
      </p:nvGrpSpPr>
      <p:grpSpPr>
        <a:xfrm>
          <a:off x="0" y="0"/>
          <a:ext cx="0" cy="0"/>
          <a:chOff x="0" y="0"/>
          <a:chExt cx="0" cy="0"/>
        </a:xfrm>
      </p:grpSpPr>
      <p:sp>
        <p:nvSpPr>
          <p:cNvPr id="714" name="Google Shape;714;p80"/>
          <p:cNvSpPr txBox="1">
            <a:spLocks noGrp="1"/>
          </p:cNvSpPr>
          <p:nvPr>
            <p:ph type="title"/>
          </p:nvPr>
        </p:nvSpPr>
        <p:spPr>
          <a:xfrm>
            <a:off x="311700" y="445025"/>
            <a:ext cx="8520600" cy="931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 </a:t>
            </a:r>
            <a:r>
              <a:rPr lang="fr-FR" b="1" dirty="0"/>
              <a:t>Idées reçues sur les vaccins et comment les aborder</a:t>
            </a:r>
            <a:endParaRPr dirty="0"/>
          </a:p>
        </p:txBody>
      </p:sp>
      <p:sp>
        <p:nvSpPr>
          <p:cNvPr id="715" name="Google Shape;715;p80"/>
          <p:cNvSpPr txBox="1">
            <a:spLocks noGrp="1"/>
          </p:cNvSpPr>
          <p:nvPr>
            <p:ph type="body" idx="1"/>
          </p:nvPr>
        </p:nvSpPr>
        <p:spPr>
          <a:xfrm>
            <a:off x="620500" y="3068271"/>
            <a:ext cx="8065800" cy="23268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600" b="1" i="0" dirty="0">
                <a:solidFill>
                  <a:srgbClr val="3C4043"/>
                </a:solidFill>
                <a:effectLst/>
                <a:latin typeface="+mn-lt"/>
              </a:rPr>
              <a:t>Méfiance</a:t>
            </a:r>
            <a:r>
              <a:rPr lang="fr-FR" sz="1600" b="0" i="0" dirty="0">
                <a:solidFill>
                  <a:srgbClr val="3C4043"/>
                </a:solidFill>
                <a:effectLst/>
                <a:latin typeface="+mn-lt"/>
              </a:rPr>
              <a:t> : la méfiance généralisée des gens à l'égard des autorités et de ceux qu'ils perçoivent comme travaillant pour les autorités est un sentiment courant dans la réticence à la vaccination. Cela peut inclure une </a:t>
            </a:r>
            <a:r>
              <a:rPr lang="fr-FR" sz="1600" dirty="0">
                <a:solidFill>
                  <a:srgbClr val="3C4043"/>
                </a:solidFill>
                <a:latin typeface="+mn-lt"/>
              </a:rPr>
              <a:t>impression</a:t>
            </a:r>
            <a:r>
              <a:rPr lang="fr-FR" sz="1600" b="0" i="0" dirty="0">
                <a:solidFill>
                  <a:srgbClr val="3C4043"/>
                </a:solidFill>
                <a:effectLst/>
                <a:latin typeface="+mn-lt"/>
              </a:rPr>
              <a:t> générale selon laquelle la vaccination est utilisée comme un outil par des personnes puissantes pour opprimer les groupes défavorisés. Quand des personnes se sont senties maltraitées par les autorités, par exemple dans les prisons, il est important de comprendre pourquoi les gens ne font pas confiance aux autorités</a:t>
            </a:r>
            <a:r>
              <a:rPr lang="fr-FR" sz="1650" dirty="0">
                <a:latin typeface="+mn-lt"/>
              </a:rPr>
              <a:t>. </a:t>
            </a:r>
          </a:p>
        </p:txBody>
      </p:sp>
      <p:sp>
        <p:nvSpPr>
          <p:cNvPr id="716" name="Google Shape;716;p8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pic>
        <p:nvPicPr>
          <p:cNvPr id="717" name="Google Shape;717;p80"/>
          <p:cNvPicPr preferRelativeResize="0"/>
          <p:nvPr/>
        </p:nvPicPr>
        <p:blipFill>
          <a:blip r:embed="rId3">
            <a:alphaModFix/>
          </a:blip>
          <a:stretch>
            <a:fillRect/>
          </a:stretch>
        </p:blipFill>
        <p:spPr>
          <a:xfrm>
            <a:off x="4021500" y="1516288"/>
            <a:ext cx="1101000" cy="150723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21"/>
        <p:cNvGrpSpPr/>
        <p:nvPr/>
      </p:nvGrpSpPr>
      <p:grpSpPr>
        <a:xfrm>
          <a:off x="0" y="0"/>
          <a:ext cx="0" cy="0"/>
          <a:chOff x="0" y="0"/>
          <a:chExt cx="0" cy="0"/>
        </a:xfrm>
      </p:grpSpPr>
      <p:sp>
        <p:nvSpPr>
          <p:cNvPr id="722" name="Google Shape;722;p81"/>
          <p:cNvSpPr/>
          <p:nvPr/>
        </p:nvSpPr>
        <p:spPr>
          <a:xfrm>
            <a:off x="1252500" y="1339125"/>
            <a:ext cx="6639000" cy="505200"/>
          </a:xfrm>
          <a:prstGeom prst="wedgeRoundRectCallout">
            <a:avLst>
              <a:gd name="adj1" fmla="val -41451"/>
              <a:gd name="adj2" fmla="val 82101"/>
              <a:gd name="adj3" fmla="val 0"/>
            </a:avLst>
          </a:prstGeom>
          <a:solidFill>
            <a:srgbClr val="E795BB">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3" name="Google Shape;723;p81"/>
          <p:cNvSpPr txBox="1">
            <a:spLocks noGrp="1"/>
          </p:cNvSpPr>
          <p:nvPr>
            <p:ph type="title"/>
          </p:nvPr>
        </p:nvSpPr>
        <p:spPr>
          <a:xfrm>
            <a:off x="311700" y="369525"/>
            <a:ext cx="8520600" cy="969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 </a:t>
            </a:r>
            <a:r>
              <a:rPr lang="fr-FR" b="1" dirty="0"/>
              <a:t>Idées reçues sur les vaccins et comment les aborder</a:t>
            </a:r>
            <a:endParaRPr dirty="0"/>
          </a:p>
        </p:txBody>
      </p:sp>
      <p:sp>
        <p:nvSpPr>
          <p:cNvPr id="724" name="Google Shape;724;p81"/>
          <p:cNvSpPr txBox="1">
            <a:spLocks noGrp="1"/>
          </p:cNvSpPr>
          <p:nvPr>
            <p:ph type="body" idx="1"/>
          </p:nvPr>
        </p:nvSpPr>
        <p:spPr>
          <a:xfrm>
            <a:off x="1308000" y="1279516"/>
            <a:ext cx="6528000" cy="5052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1250" dirty="0">
                <a:solidFill>
                  <a:schemeClr val="dk1"/>
                </a:solidFill>
              </a:rPr>
              <a:t>‘ </a:t>
            </a:r>
            <a:r>
              <a:rPr lang="fr-FR" sz="1250" b="0" i="0" dirty="0">
                <a:solidFill>
                  <a:schemeClr val="tx1"/>
                </a:solidFill>
                <a:effectLst/>
                <a:latin typeface="+mn-lt"/>
              </a:rPr>
              <a:t>La vaccination est utilisée par des personnes puissantes pour opprimer les groupes marginalisés de la société. </a:t>
            </a:r>
            <a:r>
              <a:rPr lang="fr-FR" sz="1250" dirty="0">
                <a:solidFill>
                  <a:schemeClr val="dk1"/>
                </a:solidFill>
              </a:rPr>
              <a:t>’</a:t>
            </a:r>
          </a:p>
        </p:txBody>
      </p:sp>
      <p:sp>
        <p:nvSpPr>
          <p:cNvPr id="725" name="Google Shape;725;p8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726" name="Google Shape;726;p81"/>
          <p:cNvSpPr txBox="1"/>
          <p:nvPr/>
        </p:nvSpPr>
        <p:spPr>
          <a:xfrm>
            <a:off x="369750" y="2044120"/>
            <a:ext cx="8404500" cy="1055259"/>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Clr>
                <a:schemeClr val="dk1"/>
              </a:buClr>
              <a:buSzPts val="1100"/>
              <a:buFont typeface="Arial"/>
              <a:buNone/>
            </a:pPr>
            <a:r>
              <a:rPr lang="fr-FR" sz="1350" b="0" i="0" dirty="0">
                <a:solidFill>
                  <a:schemeClr val="bg2"/>
                </a:solidFill>
                <a:effectLst/>
                <a:latin typeface="+mn-lt"/>
              </a:rPr>
              <a:t>Il est important d'écouter les préoccupations des populations marginalisées, notamment les personnes </a:t>
            </a:r>
            <a:r>
              <a:rPr lang="fr-FR" sz="1350" dirty="0">
                <a:solidFill>
                  <a:schemeClr val="bg2"/>
                </a:solidFill>
                <a:latin typeface="+mn-lt"/>
              </a:rPr>
              <a:t>placées sous main de justice, </a:t>
            </a:r>
            <a:r>
              <a:rPr lang="fr-FR" sz="1350" b="0" i="0" dirty="0">
                <a:solidFill>
                  <a:schemeClr val="bg2"/>
                </a:solidFill>
                <a:effectLst/>
                <a:latin typeface="+mn-lt"/>
              </a:rPr>
              <a:t>et de reconnaître </a:t>
            </a:r>
            <a:r>
              <a:rPr lang="fr-FR" sz="1350" dirty="0">
                <a:solidFill>
                  <a:srgbClr val="3C4043"/>
                </a:solidFill>
                <a:latin typeface="+mn-lt"/>
              </a:rPr>
              <a:t>d</a:t>
            </a:r>
            <a:r>
              <a:rPr lang="fr-FR" sz="1350" b="0" i="0" dirty="0">
                <a:solidFill>
                  <a:srgbClr val="3C4043"/>
                </a:solidFill>
                <a:effectLst/>
                <a:latin typeface="+mn-lt"/>
              </a:rPr>
              <a:t>es événements </a:t>
            </a:r>
            <a:r>
              <a:rPr lang="fr-FR" sz="1350" dirty="0">
                <a:solidFill>
                  <a:srgbClr val="3C4043"/>
                </a:solidFill>
                <a:latin typeface="+mn-lt"/>
              </a:rPr>
              <a:t>précédents</a:t>
            </a:r>
            <a:r>
              <a:rPr lang="fr-FR" sz="1350" b="0" i="0" dirty="0">
                <a:solidFill>
                  <a:srgbClr val="3C4043"/>
                </a:solidFill>
                <a:effectLst/>
                <a:latin typeface="+mn-lt"/>
              </a:rPr>
              <a:t> </a:t>
            </a:r>
            <a:r>
              <a:rPr lang="fr-FR" sz="1350" dirty="0">
                <a:solidFill>
                  <a:srgbClr val="3C4043"/>
                </a:solidFill>
                <a:latin typeface="+mn-lt"/>
              </a:rPr>
              <a:t>pendant</a:t>
            </a:r>
            <a:r>
              <a:rPr lang="fr-FR" sz="1350" b="0" i="0" dirty="0">
                <a:solidFill>
                  <a:srgbClr val="3C4043"/>
                </a:solidFill>
                <a:effectLst/>
                <a:latin typeface="+mn-lt"/>
              </a:rPr>
              <a:t> lesquels cette population a été marginalisée et a souffert en conséquence.</a:t>
            </a:r>
            <a:endParaRPr lang="fr-FR" sz="1350" dirty="0">
              <a:solidFill>
                <a:schemeClr val="dk2"/>
              </a:solidFill>
              <a:latin typeface="+mn-lt"/>
            </a:endParaRPr>
          </a:p>
        </p:txBody>
      </p:sp>
      <p:sp>
        <p:nvSpPr>
          <p:cNvPr id="727" name="Google Shape;727;p81"/>
          <p:cNvSpPr/>
          <p:nvPr/>
        </p:nvSpPr>
        <p:spPr>
          <a:xfrm flipH="1">
            <a:off x="1252500" y="2940954"/>
            <a:ext cx="7141800" cy="1055259"/>
          </a:xfrm>
          <a:prstGeom prst="wedgeRoundRectCallout">
            <a:avLst>
              <a:gd name="adj1" fmla="val -37114"/>
              <a:gd name="adj2" fmla="val 70388"/>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None/>
            </a:pPr>
            <a:r>
              <a:rPr lang="fr-FR" sz="1050" b="0" i="0" dirty="0">
                <a:solidFill>
                  <a:schemeClr val="tx1"/>
                </a:solidFill>
                <a:effectLst/>
                <a:latin typeface="+mn-lt"/>
              </a:rPr>
              <a:t>Les maladies infectieuses </a:t>
            </a:r>
            <a:r>
              <a:rPr lang="fr-FR" sz="1050" dirty="0">
                <a:solidFill>
                  <a:schemeClr val="tx1"/>
                </a:solidFill>
                <a:latin typeface="+mn-lt"/>
              </a:rPr>
              <a:t>concern</a:t>
            </a:r>
            <a:r>
              <a:rPr lang="fr-FR" sz="1050" b="0" i="0" dirty="0">
                <a:solidFill>
                  <a:schemeClr val="tx1"/>
                </a:solidFill>
                <a:effectLst/>
                <a:latin typeface="+mn-lt"/>
              </a:rPr>
              <a:t>ent souvent les groupes marginalisés de la société, </a:t>
            </a:r>
            <a:r>
              <a:rPr lang="fr-FR" sz="1050" dirty="0">
                <a:solidFill>
                  <a:schemeClr val="tx1"/>
                </a:solidFill>
                <a:latin typeface="+mn-lt"/>
              </a:rPr>
              <a:t>notamment</a:t>
            </a:r>
            <a:r>
              <a:rPr lang="fr-FR" sz="1050" b="0" i="0" dirty="0">
                <a:solidFill>
                  <a:schemeClr val="tx1"/>
                </a:solidFill>
                <a:effectLst/>
                <a:latin typeface="+mn-lt"/>
              </a:rPr>
              <a:t> les personnes </a:t>
            </a:r>
            <a:r>
              <a:rPr lang="fr-FR" sz="1050" dirty="0">
                <a:solidFill>
                  <a:schemeClr val="tx1"/>
                </a:solidFill>
                <a:latin typeface="+mn-lt"/>
              </a:rPr>
              <a:t>placées sous main de justice, les personnes sans </a:t>
            </a:r>
            <a:r>
              <a:rPr lang="fr-FR" sz="1050" b="0" i="0" dirty="0">
                <a:solidFill>
                  <a:schemeClr val="tx1"/>
                </a:solidFill>
                <a:effectLst/>
                <a:latin typeface="+mn-lt"/>
              </a:rPr>
              <a:t>logement fixe ou les demandeurs d'asile, plus que la </a:t>
            </a:r>
            <a:r>
              <a:rPr lang="fr-FR" sz="1050" dirty="0">
                <a:solidFill>
                  <a:schemeClr val="tx1"/>
                </a:solidFill>
                <a:latin typeface="+mn-lt"/>
              </a:rPr>
              <a:t>population</a:t>
            </a:r>
            <a:r>
              <a:rPr lang="fr-FR" sz="1050" b="0" i="0" dirty="0">
                <a:solidFill>
                  <a:schemeClr val="tx1"/>
                </a:solidFill>
                <a:effectLst/>
                <a:latin typeface="+mn-lt"/>
              </a:rPr>
              <a:t> générale. </a:t>
            </a:r>
            <a:r>
              <a:rPr lang="fr-FR" sz="1050" dirty="0">
                <a:solidFill>
                  <a:schemeClr val="tx1"/>
                </a:solidFill>
                <a:latin typeface="+mn-lt"/>
              </a:rPr>
              <a:t>Refuser de se faire vacciner</a:t>
            </a:r>
            <a:r>
              <a:rPr lang="fr-FR" sz="1050" b="0" i="0" dirty="0">
                <a:solidFill>
                  <a:schemeClr val="tx1"/>
                </a:solidFill>
                <a:effectLst/>
                <a:latin typeface="+mn-lt"/>
              </a:rPr>
              <a:t> peut aggraver les inégalités en matière de santé et augmenter la fréquence / gravit</a:t>
            </a:r>
            <a:r>
              <a:rPr lang="fr-FR" sz="1050" b="0" i="0" dirty="0">
                <a:solidFill>
                  <a:schemeClr val="tx1"/>
                </a:solidFill>
                <a:effectLst/>
                <a:latin typeface="+mn-lt"/>
                <a:cs typeface="Times New Roman" panose="02020603050405020304" pitchFamily="18" charset="0"/>
              </a:rPr>
              <a:t>é</a:t>
            </a:r>
            <a:r>
              <a:rPr lang="fr-FR" sz="1050" b="0" i="0" dirty="0">
                <a:solidFill>
                  <a:schemeClr val="tx1"/>
                </a:solidFill>
                <a:effectLst/>
                <a:latin typeface="+mn-lt"/>
              </a:rPr>
              <a:t> de maladies infectieuses chez ces groupes. La vaccination est une étape </a:t>
            </a:r>
            <a:r>
              <a:rPr lang="fr-FR" sz="1050" dirty="0">
                <a:solidFill>
                  <a:schemeClr val="tx1"/>
                </a:solidFill>
                <a:latin typeface="+mn-lt"/>
              </a:rPr>
              <a:t>importante</a:t>
            </a:r>
            <a:r>
              <a:rPr lang="fr-FR" sz="1050" b="0" i="0" dirty="0">
                <a:solidFill>
                  <a:schemeClr val="tx1"/>
                </a:solidFill>
                <a:effectLst/>
                <a:latin typeface="+mn-lt"/>
              </a:rPr>
              <a:t> vers la suppression des barrières entre ces groupes et le reste de la société</a:t>
            </a:r>
            <a:r>
              <a:rPr lang="fr-FR" sz="1050" dirty="0">
                <a:solidFill>
                  <a:schemeClr val="tx1"/>
                </a:solidFill>
                <a:latin typeface="+mn-lt"/>
              </a:rPr>
              <a:t>.</a:t>
            </a:r>
          </a:p>
        </p:txBody>
      </p:sp>
      <p:sp>
        <p:nvSpPr>
          <p:cNvPr id="728" name="Google Shape;728;p81"/>
          <p:cNvSpPr/>
          <p:nvPr/>
        </p:nvSpPr>
        <p:spPr>
          <a:xfrm flipH="1">
            <a:off x="1252500" y="4055475"/>
            <a:ext cx="7141800" cy="868200"/>
          </a:xfrm>
          <a:prstGeom prst="wedgeRoundRectCallout">
            <a:avLst>
              <a:gd name="adj1" fmla="val -34945"/>
              <a:gd name="adj2" fmla="val 71575"/>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None/>
            </a:pPr>
            <a:r>
              <a:rPr lang="fr-FR" sz="1050" b="0" i="0" dirty="0">
                <a:solidFill>
                  <a:schemeClr val="tx1"/>
                </a:solidFill>
                <a:effectLst/>
                <a:latin typeface="+mn-lt"/>
              </a:rPr>
              <a:t>Je comprends pourquoi vous pourriez ressentir cela, car souvent dans le passé, </a:t>
            </a:r>
            <a:r>
              <a:rPr lang="fr-FR" sz="1050" dirty="0">
                <a:solidFill>
                  <a:schemeClr val="tx1"/>
                </a:solidFill>
                <a:latin typeface="+mn-lt"/>
              </a:rPr>
              <a:t>les personnes placées sous main de justice n'ont pas été traitées de la même manière que la communauté en général. Or</a:t>
            </a:r>
            <a:r>
              <a:rPr lang="fr-FR" sz="1050" b="0" i="0" dirty="0">
                <a:solidFill>
                  <a:schemeClr val="tx1"/>
                </a:solidFill>
                <a:effectLst/>
                <a:latin typeface="+mn-lt"/>
              </a:rPr>
              <a:t>, en refusant la vaccination, vous vous privez de votre droit à la santé. Ne pas être vacciné vous rendra plus susceptible de tomber malade et d'être malade, et de transmettre des maladies à d'autres personnes de votre communauté, les rendant également malades.</a:t>
            </a:r>
            <a:endParaRPr lang="fr-FR" sz="1050" dirty="0">
              <a:solidFill>
                <a:schemeClr val="tx1"/>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body" idx="1"/>
          </p:nvPr>
        </p:nvSpPr>
        <p:spPr>
          <a:xfrm>
            <a:off x="191125" y="2486025"/>
            <a:ext cx="8520600" cy="249475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fr-FR" b="1" dirty="0"/>
              <a:t>Une courte vidéo des créateurs du cours lisant le message suivant pour souhaiter la bienvenue aux participants :</a:t>
            </a:r>
          </a:p>
          <a:p>
            <a:pPr marL="0" lvl="0" indent="0" algn="l" rtl="0">
              <a:spcBef>
                <a:spcPts val="0"/>
              </a:spcBef>
              <a:spcAft>
                <a:spcPts val="0"/>
              </a:spcAft>
              <a:buNone/>
            </a:pPr>
            <a:endParaRPr lang="fr-FR" b="1" dirty="0"/>
          </a:p>
          <a:p>
            <a:pPr marL="0" lvl="0" indent="0" algn="just" rtl="0">
              <a:spcBef>
                <a:spcPts val="0"/>
              </a:spcBef>
              <a:spcAft>
                <a:spcPts val="0"/>
              </a:spcAft>
              <a:buNone/>
            </a:pPr>
            <a:r>
              <a:rPr lang="fr-FR" dirty="0"/>
              <a:t>« Bienvenue à la formation ‘ Vaccins pour les personnes travaillant dans les prisons ’, une formation en ligne proposée par RISE-</a:t>
            </a:r>
            <a:r>
              <a:rPr lang="fr-FR" dirty="0" err="1"/>
              <a:t>Vac</a:t>
            </a:r>
            <a:r>
              <a:rPr lang="fr-FR" dirty="0"/>
              <a:t>, un projet européen sur la vaccination en prison concernant six pays européens. Avant de développer cette formation, nous avons demandé à un échantillon de personnes travaillant dans des prisons (personnel de surveillance </a:t>
            </a:r>
            <a:r>
              <a:rPr lang="fr-FR" dirty="0">
                <a:solidFill>
                  <a:schemeClr val="tx1"/>
                </a:solidFill>
              </a:rPr>
              <a:t>et professionnels de santé) ce qu’elles souhaitaient apprendre sur les vaccins / la vaccination pendant une interview. Cette formation a été développée dans cette optique et nous espérons qu’elle vous apportera les connaissances nécessaires sur les vaccins et leur importance dans le milieu carcéral. Cette formation dure environ trois heures et demie et vous disposez de cinq semaines pour la suivre. Elle peut être suivie en une seule fois ou en plusieurs fois. À la fin de la formation, vous recevrez un certificat de fin de formation accrédité par le DPC qui pourra figurer sur votre CV comme des compétences acquises dans le cadre de la formation professionnelle continue. La formation comprendra deux modules et sera évaluée en utilisant des quiz. Il sera également possible d'obtenir des informations supplémentaires sur les vaccins, ce qui peut être particulièrement utile pour le personnel non médical. L'autoréflexion est un élément clé de l'apprentissage. Nous espérons que vous apprécierez cette formation. Si vous avez des remarques à faire, veuillez les exprimer </a:t>
            </a:r>
            <a:r>
              <a:rPr lang="fr-FR" dirty="0"/>
              <a:t>dans les espaces prévus à cet effet à la fin de la formation. Vous pouvez maintenant profiter de l'occasion pour vous présenter dans la section des commentaires sous cette vidéo. Merci ! »</a:t>
            </a:r>
          </a:p>
        </p:txBody>
      </p:sp>
      <p:pic>
        <p:nvPicPr>
          <p:cNvPr id="103" name="Google Shape;103;p19"/>
          <p:cNvPicPr preferRelativeResize="0"/>
          <p:nvPr/>
        </p:nvPicPr>
        <p:blipFill>
          <a:blip r:embed="rId3">
            <a:alphaModFix/>
          </a:blip>
          <a:stretch>
            <a:fillRect/>
          </a:stretch>
        </p:blipFill>
        <p:spPr>
          <a:xfrm>
            <a:off x="4070588" y="1250463"/>
            <a:ext cx="1002825" cy="1002825"/>
          </a:xfrm>
          <a:prstGeom prst="rect">
            <a:avLst/>
          </a:prstGeom>
          <a:noFill/>
          <a:ln>
            <a:noFill/>
          </a:ln>
        </p:spPr>
      </p:pic>
      <p:sp>
        <p:nvSpPr>
          <p:cNvPr id="104" name="Google Shape;10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mn-lt"/>
              </a:rPr>
              <a:t>Bienvenue </a:t>
            </a:r>
            <a:r>
              <a:rPr lang="en-US" dirty="0">
                <a:latin typeface="+mn-lt"/>
                <a:cs typeface="Times New Roman" panose="02020603050405020304" pitchFamily="18" charset="0"/>
              </a:rPr>
              <a:t>à</a:t>
            </a:r>
            <a:r>
              <a:rPr lang="en" dirty="0">
                <a:latin typeface="+mn-lt"/>
              </a:rPr>
              <a:t> la formation</a:t>
            </a:r>
            <a:r>
              <a:rPr lang="en" sz="2800" dirty="0">
                <a:latin typeface="+mn-lt"/>
              </a:rPr>
              <a:t> </a:t>
            </a:r>
            <a:r>
              <a:rPr lang="en" sz="2800" dirty="0"/>
              <a:t>!</a:t>
            </a:r>
            <a:endParaRPr sz="3800" dirty="0"/>
          </a:p>
        </p:txBody>
      </p:sp>
      <p:sp>
        <p:nvSpPr>
          <p:cNvPr id="105" name="Google Shape;105;p1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32"/>
        <p:cNvGrpSpPr/>
        <p:nvPr/>
      </p:nvGrpSpPr>
      <p:grpSpPr>
        <a:xfrm>
          <a:off x="0" y="0"/>
          <a:ext cx="0" cy="0"/>
          <a:chOff x="0" y="0"/>
          <a:chExt cx="0" cy="0"/>
        </a:xfrm>
      </p:grpSpPr>
      <p:sp>
        <p:nvSpPr>
          <p:cNvPr id="733" name="Google Shape;733;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 </a:t>
            </a:r>
            <a:r>
              <a:rPr lang="fr-FR" b="1" dirty="0"/>
              <a:t>Idées reçues sur les vaccins et comment les aborder</a:t>
            </a:r>
            <a:endParaRPr dirty="0"/>
          </a:p>
        </p:txBody>
      </p:sp>
      <p:sp>
        <p:nvSpPr>
          <p:cNvPr id="734" name="Google Shape;734;p82"/>
          <p:cNvSpPr txBox="1">
            <a:spLocks noGrp="1"/>
          </p:cNvSpPr>
          <p:nvPr>
            <p:ph type="body" idx="1"/>
          </p:nvPr>
        </p:nvSpPr>
        <p:spPr>
          <a:xfrm>
            <a:off x="640625" y="3012275"/>
            <a:ext cx="8065800" cy="23268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600" b="1" i="0" dirty="0">
                <a:solidFill>
                  <a:schemeClr val="bg2"/>
                </a:solidFill>
                <a:effectLst/>
                <a:latin typeface="+mn-lt"/>
              </a:rPr>
              <a:t>Théories du complot </a:t>
            </a:r>
            <a:r>
              <a:rPr lang="fr-FR" sz="1600" b="0" i="0" dirty="0">
                <a:solidFill>
                  <a:schemeClr val="bg2"/>
                </a:solidFill>
                <a:effectLst/>
                <a:latin typeface="+mn-lt"/>
              </a:rPr>
              <a:t>: Souvent, les théories du complot peuvent devenir plus populaires lorsque les gens craignent de perdre le contrôle à cause de certains événements. Ils existent pour expliquer les faits, une situation d'une manière différente de la norme acceptée. Ils </a:t>
            </a:r>
            <a:r>
              <a:rPr lang="fr-FR" sz="1600" dirty="0">
                <a:solidFill>
                  <a:schemeClr val="bg2"/>
                </a:solidFill>
                <a:latin typeface="+mn-lt"/>
              </a:rPr>
              <a:t>peuvent concentrer le </a:t>
            </a:r>
            <a:r>
              <a:rPr lang="fr-FR" sz="1600" b="0" i="0" dirty="0">
                <a:solidFill>
                  <a:schemeClr val="bg2"/>
                </a:solidFill>
                <a:effectLst/>
                <a:latin typeface="+mn-lt"/>
              </a:rPr>
              <a:t>blâme sur un groupe spécifique de personnes. Les gens peuvent choisir de suivre les théories du complot afin d'échapper à des faits gênants</a:t>
            </a:r>
            <a:r>
              <a:rPr lang="fr-FR" sz="1650" dirty="0">
                <a:solidFill>
                  <a:schemeClr val="bg2"/>
                </a:solidFill>
                <a:latin typeface="+mn-lt"/>
              </a:rPr>
              <a:t>.</a:t>
            </a:r>
          </a:p>
        </p:txBody>
      </p:sp>
      <p:pic>
        <p:nvPicPr>
          <p:cNvPr id="735" name="Google Shape;735;p82"/>
          <p:cNvPicPr preferRelativeResize="0"/>
          <p:nvPr/>
        </p:nvPicPr>
        <p:blipFill>
          <a:blip r:embed="rId3">
            <a:alphaModFix/>
          </a:blip>
          <a:stretch>
            <a:fillRect/>
          </a:stretch>
        </p:blipFill>
        <p:spPr>
          <a:xfrm>
            <a:off x="3706924" y="1438250"/>
            <a:ext cx="1730150" cy="1486850"/>
          </a:xfrm>
          <a:prstGeom prst="rect">
            <a:avLst/>
          </a:prstGeom>
          <a:noFill/>
          <a:ln>
            <a:noFill/>
          </a:ln>
        </p:spPr>
      </p:pic>
      <p:sp>
        <p:nvSpPr>
          <p:cNvPr id="736" name="Google Shape;736;p8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40"/>
        <p:cNvGrpSpPr/>
        <p:nvPr/>
      </p:nvGrpSpPr>
      <p:grpSpPr>
        <a:xfrm>
          <a:off x="0" y="0"/>
          <a:ext cx="0" cy="0"/>
          <a:chOff x="0" y="0"/>
          <a:chExt cx="0" cy="0"/>
        </a:xfrm>
      </p:grpSpPr>
      <p:sp>
        <p:nvSpPr>
          <p:cNvPr id="741" name="Google Shape;741;p83"/>
          <p:cNvSpPr/>
          <p:nvPr/>
        </p:nvSpPr>
        <p:spPr>
          <a:xfrm>
            <a:off x="1252500" y="1377075"/>
            <a:ext cx="6639000" cy="631500"/>
          </a:xfrm>
          <a:prstGeom prst="wedgeRoundRectCallout">
            <a:avLst>
              <a:gd name="adj1" fmla="val -41451"/>
              <a:gd name="adj2" fmla="val 82101"/>
              <a:gd name="adj3" fmla="val 0"/>
            </a:avLst>
          </a:prstGeom>
          <a:solidFill>
            <a:srgbClr val="E795BB">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742;p83"/>
          <p:cNvSpPr txBox="1">
            <a:spLocks noGrp="1"/>
          </p:cNvSpPr>
          <p:nvPr>
            <p:ph type="title"/>
          </p:nvPr>
        </p:nvSpPr>
        <p:spPr>
          <a:xfrm>
            <a:off x="311700" y="369525"/>
            <a:ext cx="8520600" cy="969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a:t>
            </a:r>
            <a:r>
              <a:rPr lang="fr-FR" b="1" dirty="0"/>
              <a:t> Idées reçues sur les vaccins et comment les aborder</a:t>
            </a:r>
            <a:endParaRPr dirty="0"/>
          </a:p>
        </p:txBody>
      </p:sp>
      <p:sp>
        <p:nvSpPr>
          <p:cNvPr id="743" name="Google Shape;743;p83"/>
          <p:cNvSpPr txBox="1">
            <a:spLocks noGrp="1"/>
          </p:cNvSpPr>
          <p:nvPr>
            <p:ph type="body" idx="1"/>
          </p:nvPr>
        </p:nvSpPr>
        <p:spPr>
          <a:xfrm>
            <a:off x="1308000" y="1377075"/>
            <a:ext cx="6528000" cy="8355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250" dirty="0">
                <a:solidFill>
                  <a:schemeClr val="dk1"/>
                </a:solidFill>
              </a:rPr>
              <a:t>‘ </a:t>
            </a:r>
            <a:r>
              <a:rPr lang="fr-FR" sz="1250" b="0" i="0" dirty="0">
                <a:solidFill>
                  <a:schemeClr val="tx1"/>
                </a:solidFill>
                <a:effectLst/>
                <a:latin typeface="+mn-lt"/>
              </a:rPr>
              <a:t>Les industries pharmaceutiques ne cherchent qu'à gagner de l'argent et n'essaient pas d'aider les gens. </a:t>
            </a:r>
            <a:r>
              <a:rPr lang="fr-FR" sz="1250" dirty="0">
                <a:solidFill>
                  <a:schemeClr val="dk1"/>
                </a:solidFill>
              </a:rPr>
              <a:t>’</a:t>
            </a:r>
          </a:p>
        </p:txBody>
      </p:sp>
      <p:sp>
        <p:nvSpPr>
          <p:cNvPr id="744" name="Google Shape;744;p8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745" name="Google Shape;745;p83"/>
          <p:cNvSpPr/>
          <p:nvPr/>
        </p:nvSpPr>
        <p:spPr>
          <a:xfrm flipH="1">
            <a:off x="1089513" y="2376903"/>
            <a:ext cx="7141800" cy="2100579"/>
          </a:xfrm>
          <a:prstGeom prst="wedgeRoundRectCallout">
            <a:avLst>
              <a:gd name="adj1" fmla="val -37114"/>
              <a:gd name="adj2" fmla="val 70388"/>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None/>
            </a:pPr>
            <a:r>
              <a:rPr lang="fr-FR" sz="1250" b="0" i="0" dirty="0">
                <a:solidFill>
                  <a:schemeClr val="tx1"/>
                </a:solidFill>
                <a:effectLst/>
                <a:latin typeface="+mn-lt"/>
              </a:rPr>
              <a:t>La plupart de la recherche fondamentale sur les premières étapes du développement d’un vaccin implique des universités et des chercheurs indépendants. Les vaccins sont </a:t>
            </a:r>
            <a:r>
              <a:rPr lang="fr-FR" sz="1250" dirty="0">
                <a:solidFill>
                  <a:schemeClr val="tx1"/>
                </a:solidFill>
                <a:latin typeface="+mn-lt"/>
              </a:rPr>
              <a:t>évalués</a:t>
            </a:r>
            <a:r>
              <a:rPr lang="fr-FR" sz="1250" b="0" i="0" dirty="0">
                <a:solidFill>
                  <a:schemeClr val="tx1"/>
                </a:solidFill>
                <a:effectLst/>
                <a:latin typeface="+mn-lt"/>
              </a:rPr>
              <a:t> par des médecins et des experts scientifiques indépendants, ainsi que par des autorités sanitaires, avant d'être approuvés et </a:t>
            </a:r>
            <a:r>
              <a:rPr lang="fr-FR" sz="1250" dirty="0">
                <a:solidFill>
                  <a:schemeClr val="tx1"/>
                </a:solidFill>
                <a:latin typeface="+mn-lt"/>
              </a:rPr>
              <a:t>autorisés</a:t>
            </a:r>
            <a:r>
              <a:rPr lang="fr-FR" sz="1250" b="0" i="0" dirty="0">
                <a:solidFill>
                  <a:schemeClr val="tx1"/>
                </a:solidFill>
                <a:effectLst/>
                <a:latin typeface="+mn-lt"/>
              </a:rPr>
              <a:t>. Les industries pharmaceutiques, comme toutes les entreprises privées, doivent réaliser des bénéfices financiers pour continuer à travailler efficacement. Cependant, les vaccins qui ne sont pas sûrs ne seront pas autorisés par les gouvernements, et les industries pharmaceutiques ne pourront donc pas gagner de l’argent avec des vaccins dangereux. Il est dans leur intérêt de produire des vaccins sûrs qui protégeront les gens contre </a:t>
            </a:r>
            <a:r>
              <a:rPr lang="fr-FR" sz="1250" dirty="0">
                <a:solidFill>
                  <a:schemeClr val="tx1"/>
                </a:solidFill>
                <a:latin typeface="+mn-lt"/>
              </a:rPr>
              <a:t>les</a:t>
            </a:r>
            <a:r>
              <a:rPr lang="fr-FR" sz="1250" b="0" i="0" dirty="0">
                <a:solidFill>
                  <a:schemeClr val="tx1"/>
                </a:solidFill>
                <a:effectLst/>
                <a:latin typeface="+mn-lt"/>
              </a:rPr>
              <a:t> maladies</a:t>
            </a:r>
            <a:r>
              <a:rPr lang="fr-FR" sz="1250" dirty="0">
                <a:solidFill>
                  <a:schemeClr val="tx1"/>
                </a:solidFill>
              </a:rPr>
              <a:t>. </a:t>
            </a:r>
            <a:endParaRPr lang="fr-FR" sz="700" dirty="0">
              <a:solidFill>
                <a:schemeClr val="tx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49"/>
        <p:cNvGrpSpPr/>
        <p:nvPr/>
      </p:nvGrpSpPr>
      <p:grpSpPr>
        <a:xfrm>
          <a:off x="0" y="0"/>
          <a:ext cx="0" cy="0"/>
          <a:chOff x="0" y="0"/>
          <a:chExt cx="0" cy="0"/>
        </a:xfrm>
      </p:grpSpPr>
      <p:sp>
        <p:nvSpPr>
          <p:cNvPr id="750" name="Google Shape;750;p84"/>
          <p:cNvSpPr/>
          <p:nvPr/>
        </p:nvSpPr>
        <p:spPr>
          <a:xfrm>
            <a:off x="1252500" y="1377075"/>
            <a:ext cx="5590200" cy="631500"/>
          </a:xfrm>
          <a:prstGeom prst="wedgeRoundRectCallout">
            <a:avLst>
              <a:gd name="adj1" fmla="val -41451"/>
              <a:gd name="adj2" fmla="val 82101"/>
              <a:gd name="adj3" fmla="val 0"/>
            </a:avLst>
          </a:prstGeom>
          <a:solidFill>
            <a:srgbClr val="E795BB">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751;p84"/>
          <p:cNvSpPr txBox="1">
            <a:spLocks noGrp="1"/>
          </p:cNvSpPr>
          <p:nvPr>
            <p:ph type="title"/>
          </p:nvPr>
        </p:nvSpPr>
        <p:spPr>
          <a:xfrm>
            <a:off x="311700" y="369525"/>
            <a:ext cx="8520600" cy="969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 </a:t>
            </a:r>
            <a:r>
              <a:rPr lang="fr-FR" b="1" dirty="0"/>
              <a:t>Idées reçues sur les vaccins et comment les aborder</a:t>
            </a:r>
            <a:endParaRPr dirty="0"/>
          </a:p>
        </p:txBody>
      </p:sp>
      <p:sp>
        <p:nvSpPr>
          <p:cNvPr id="752" name="Google Shape;752;p84"/>
          <p:cNvSpPr txBox="1">
            <a:spLocks noGrp="1"/>
          </p:cNvSpPr>
          <p:nvPr>
            <p:ph type="body" idx="1"/>
          </p:nvPr>
        </p:nvSpPr>
        <p:spPr>
          <a:xfrm>
            <a:off x="1308000" y="1377075"/>
            <a:ext cx="5590200" cy="8355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1250" dirty="0">
                <a:solidFill>
                  <a:schemeClr val="dk1"/>
                </a:solidFill>
              </a:rPr>
              <a:t>‘ </a:t>
            </a:r>
            <a:r>
              <a:rPr lang="fr-FR" sz="1250" b="0" i="0" dirty="0">
                <a:solidFill>
                  <a:schemeClr val="tx1"/>
                </a:solidFill>
                <a:effectLst/>
                <a:latin typeface="+mn-lt"/>
              </a:rPr>
              <a:t>Les vaccinations sont faites pour </a:t>
            </a:r>
            <a:r>
              <a:rPr lang="fr-FR" sz="1250" dirty="0">
                <a:solidFill>
                  <a:schemeClr val="tx1"/>
                </a:solidFill>
                <a:latin typeface="+mn-lt"/>
              </a:rPr>
              <a:t>faire du mal</a:t>
            </a:r>
            <a:r>
              <a:rPr lang="fr-FR" sz="1250" b="0" i="0" dirty="0">
                <a:solidFill>
                  <a:schemeClr val="tx1"/>
                </a:solidFill>
                <a:effectLst/>
                <a:latin typeface="+mn-lt"/>
              </a:rPr>
              <a:t> aux groupes marginalisés comme les personnes en prison</a:t>
            </a:r>
            <a:r>
              <a:rPr lang="fr-FR" sz="1250" dirty="0">
                <a:solidFill>
                  <a:schemeClr val="tx1"/>
                </a:solidFill>
                <a:latin typeface="+mn-lt"/>
              </a:rPr>
              <a:t>. ’</a:t>
            </a:r>
          </a:p>
        </p:txBody>
      </p:sp>
      <p:sp>
        <p:nvSpPr>
          <p:cNvPr id="753" name="Google Shape;753;p8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754" name="Google Shape;754;p84"/>
          <p:cNvSpPr/>
          <p:nvPr/>
        </p:nvSpPr>
        <p:spPr>
          <a:xfrm flipH="1">
            <a:off x="1192225" y="2571750"/>
            <a:ext cx="7141800" cy="1607400"/>
          </a:xfrm>
          <a:prstGeom prst="wedgeRoundRectCallout">
            <a:avLst>
              <a:gd name="adj1" fmla="val -37114"/>
              <a:gd name="adj2" fmla="val 70388"/>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None/>
            </a:pPr>
            <a:r>
              <a:rPr lang="fr-FR" sz="1250" b="0" i="0" dirty="0">
                <a:solidFill>
                  <a:schemeClr val="tx1"/>
                </a:solidFill>
                <a:effectLst/>
                <a:latin typeface="+mn-lt"/>
              </a:rPr>
              <a:t>Les groupes marginalisés connaissent souvent des inégalités en matière de santé, </a:t>
            </a:r>
            <a:r>
              <a:rPr lang="fr-FR" sz="1250" dirty="0">
                <a:solidFill>
                  <a:schemeClr val="tx1"/>
                </a:solidFill>
                <a:latin typeface="+mn-lt"/>
              </a:rPr>
              <a:t>par exemple </a:t>
            </a:r>
            <a:r>
              <a:rPr lang="fr-FR" sz="1250" b="0" i="0" dirty="0">
                <a:solidFill>
                  <a:schemeClr val="tx1"/>
                </a:solidFill>
                <a:effectLst/>
                <a:latin typeface="+mn-lt"/>
              </a:rPr>
              <a:t>un accès réduit aux services de santé, aux traitements ou aux </a:t>
            </a:r>
            <a:r>
              <a:rPr lang="fr-FR" sz="1250" dirty="0">
                <a:solidFill>
                  <a:schemeClr val="tx1"/>
                </a:solidFill>
                <a:latin typeface="+mn-lt"/>
              </a:rPr>
              <a:t>examens médicaux</a:t>
            </a:r>
            <a:r>
              <a:rPr lang="fr-FR" sz="1250" b="0" i="0" dirty="0">
                <a:solidFill>
                  <a:schemeClr val="tx1"/>
                </a:solidFill>
                <a:effectLst/>
                <a:latin typeface="+mn-lt"/>
              </a:rPr>
              <a:t>. Cela signifie que les membres de ces groupes sont souvent plus touchés par les maladies infectieuses </a:t>
            </a:r>
            <a:r>
              <a:rPr lang="fr-FR" sz="1250" dirty="0">
                <a:solidFill>
                  <a:schemeClr val="tx1"/>
                </a:solidFill>
                <a:latin typeface="+mn-lt"/>
              </a:rPr>
              <a:t>par rapport </a:t>
            </a:r>
            <a:r>
              <a:rPr lang="fr-FR" sz="1250" dirty="0">
                <a:solidFill>
                  <a:schemeClr val="tx1"/>
                </a:solidFill>
                <a:latin typeface="+mn-lt"/>
                <a:cs typeface="Times New Roman" panose="02020603050405020304" pitchFamily="18" charset="0"/>
              </a:rPr>
              <a:t>à</a:t>
            </a:r>
            <a:r>
              <a:rPr lang="fr-FR" sz="1250" b="0" i="0" dirty="0">
                <a:solidFill>
                  <a:schemeClr val="tx1"/>
                </a:solidFill>
                <a:effectLst/>
                <a:latin typeface="+mn-lt"/>
              </a:rPr>
              <a:t> la </a:t>
            </a:r>
            <a:r>
              <a:rPr lang="fr-FR" sz="1250" dirty="0">
                <a:solidFill>
                  <a:schemeClr val="tx1"/>
                </a:solidFill>
                <a:latin typeface="+mn-lt"/>
              </a:rPr>
              <a:t>population</a:t>
            </a:r>
            <a:r>
              <a:rPr lang="fr-FR" sz="1250" b="0" i="0" dirty="0">
                <a:solidFill>
                  <a:schemeClr val="tx1"/>
                </a:solidFill>
                <a:effectLst/>
                <a:latin typeface="+mn-lt"/>
              </a:rPr>
              <a:t> générale. Les personnes vivant et travaillant dans les prisons sont parmi celles qui peuvent le plus bénéficier de la vaccination, car elles sont plus souvent exposées aux maladies infectieuses que le reste de la population. Les États ont l'obligation de veiller à ce que les vaccins soient sûrs, accessibles et abordables pour tous ceux qui en ont besoin.</a:t>
            </a:r>
            <a:endParaRPr lang="fr-FR" sz="1250" dirty="0">
              <a:solidFill>
                <a:schemeClr val="tx1"/>
              </a:solidFill>
              <a:latin typeface="+mn-l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58"/>
        <p:cNvGrpSpPr/>
        <p:nvPr/>
      </p:nvGrpSpPr>
      <p:grpSpPr>
        <a:xfrm>
          <a:off x="0" y="0"/>
          <a:ext cx="0" cy="0"/>
          <a:chOff x="0" y="0"/>
          <a:chExt cx="0" cy="0"/>
        </a:xfrm>
      </p:grpSpPr>
      <p:sp>
        <p:nvSpPr>
          <p:cNvPr id="759" name="Google Shape;759;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 </a:t>
            </a:r>
            <a:r>
              <a:rPr lang="fr-FR" b="1" dirty="0"/>
              <a:t>Idées reçues sur les vaccins et comment les aborder</a:t>
            </a:r>
            <a:endParaRPr dirty="0"/>
          </a:p>
        </p:txBody>
      </p:sp>
      <p:sp>
        <p:nvSpPr>
          <p:cNvPr id="760" name="Google Shape;760;p85"/>
          <p:cNvSpPr txBox="1">
            <a:spLocks noGrp="1"/>
          </p:cNvSpPr>
          <p:nvPr>
            <p:ph type="body" idx="1"/>
          </p:nvPr>
        </p:nvSpPr>
        <p:spPr>
          <a:xfrm>
            <a:off x="640625" y="2838030"/>
            <a:ext cx="8065800" cy="2326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fr-FR" sz="1600" b="1" i="0" dirty="0">
                <a:solidFill>
                  <a:schemeClr val="bg2"/>
                </a:solidFill>
                <a:effectLst/>
                <a:latin typeface="+mn-lt"/>
              </a:rPr>
              <a:t>Réactance </a:t>
            </a:r>
            <a:r>
              <a:rPr lang="fr-FR" sz="1600" b="0" i="0" dirty="0">
                <a:solidFill>
                  <a:schemeClr val="bg2"/>
                </a:solidFill>
                <a:effectLst/>
                <a:latin typeface="+mn-lt"/>
              </a:rPr>
              <a:t>: la réactance décrit la tendance d'une personne à défendre sa liberté et son autonomie lorsqu'elle </a:t>
            </a:r>
            <a:r>
              <a:rPr lang="fr-FR" sz="1600" dirty="0">
                <a:solidFill>
                  <a:schemeClr val="bg2"/>
                </a:solidFill>
                <a:latin typeface="+mn-lt"/>
              </a:rPr>
              <a:t>pense</a:t>
            </a:r>
            <a:r>
              <a:rPr lang="fr-FR" sz="1600" b="0" i="0" dirty="0">
                <a:solidFill>
                  <a:schemeClr val="bg2"/>
                </a:solidFill>
                <a:effectLst/>
                <a:latin typeface="+mn-lt"/>
              </a:rPr>
              <a:t> que d'autres essaient de lui imposer </a:t>
            </a:r>
            <a:r>
              <a:rPr lang="fr-FR" sz="1600" dirty="0">
                <a:solidFill>
                  <a:schemeClr val="bg2"/>
                </a:solidFill>
                <a:latin typeface="+mn-lt"/>
              </a:rPr>
              <a:t>leur</a:t>
            </a:r>
            <a:r>
              <a:rPr lang="fr-FR" sz="1600" b="0" i="0" dirty="0">
                <a:solidFill>
                  <a:schemeClr val="bg2"/>
                </a:solidFill>
                <a:effectLst/>
                <a:latin typeface="+mn-lt"/>
              </a:rPr>
              <a:t> volonté, par exemple par des conseils de santé ou la vaccination. </a:t>
            </a:r>
          </a:p>
          <a:p>
            <a:pPr marL="0" lvl="0" indent="0" algn="just" rtl="0">
              <a:spcBef>
                <a:spcPts val="0"/>
              </a:spcBef>
              <a:spcAft>
                <a:spcPts val="0"/>
              </a:spcAft>
              <a:buNone/>
            </a:pPr>
            <a:endParaRPr lang="fr-FR" sz="1600" dirty="0">
              <a:solidFill>
                <a:schemeClr val="bg2"/>
              </a:solidFill>
              <a:latin typeface="+mn-lt"/>
            </a:endParaRPr>
          </a:p>
          <a:p>
            <a:pPr marL="0" lvl="0" indent="0" algn="just" rtl="0">
              <a:spcBef>
                <a:spcPts val="0"/>
              </a:spcBef>
              <a:spcAft>
                <a:spcPts val="0"/>
              </a:spcAft>
              <a:buNone/>
            </a:pPr>
            <a:r>
              <a:rPr lang="fr-FR" sz="1600" b="0" i="0" dirty="0">
                <a:solidFill>
                  <a:schemeClr val="bg2"/>
                </a:solidFill>
                <a:effectLst/>
                <a:latin typeface="+mn-lt"/>
              </a:rPr>
              <a:t>Les </a:t>
            </a:r>
            <a:r>
              <a:rPr lang="fr-FR" sz="1600" dirty="0">
                <a:solidFill>
                  <a:schemeClr val="bg2"/>
                </a:solidFill>
                <a:latin typeface="+mn-lt"/>
              </a:rPr>
              <a:t>personnes placées sous main de justice sont </a:t>
            </a:r>
            <a:r>
              <a:rPr lang="fr-FR" sz="1600" b="0" i="0" dirty="0">
                <a:solidFill>
                  <a:schemeClr val="bg2"/>
                </a:solidFill>
                <a:effectLst/>
                <a:latin typeface="+mn-lt"/>
              </a:rPr>
              <a:t>susceptibles d'être </a:t>
            </a:r>
            <a:r>
              <a:rPr lang="fr-FR" sz="1600" dirty="0">
                <a:solidFill>
                  <a:schemeClr val="bg2"/>
                </a:solidFill>
                <a:latin typeface="+mn-lt"/>
              </a:rPr>
              <a:t>davantage</a:t>
            </a:r>
            <a:r>
              <a:rPr lang="fr-FR" sz="1600" b="0" i="0" dirty="0">
                <a:solidFill>
                  <a:schemeClr val="bg2"/>
                </a:solidFill>
                <a:effectLst/>
                <a:latin typeface="+mn-lt"/>
              </a:rPr>
              <a:t> sensibilisées</a:t>
            </a:r>
            <a:r>
              <a:rPr lang="fr-FR" sz="1600" dirty="0">
                <a:solidFill>
                  <a:schemeClr val="bg2"/>
                </a:solidFill>
                <a:latin typeface="+mn-lt"/>
              </a:rPr>
              <a:t> concernant</a:t>
            </a:r>
            <a:r>
              <a:rPr lang="fr-FR" sz="1600" b="0" i="0" dirty="0">
                <a:solidFill>
                  <a:schemeClr val="bg2"/>
                </a:solidFill>
                <a:effectLst/>
                <a:latin typeface="+mn-lt"/>
              </a:rPr>
              <a:t> leur liberté et à tout ce qui pourrait y porter atteinte en raison du fait que leur liberté a déjà été restreinte par l'État. Les arguments relatifs à la réactance peuvent donc être courants dans ce groupe.</a:t>
            </a:r>
            <a:endParaRPr lang="fr-FR" sz="1650" dirty="0">
              <a:solidFill>
                <a:schemeClr val="bg2"/>
              </a:solidFill>
              <a:latin typeface="+mn-lt"/>
            </a:endParaRPr>
          </a:p>
          <a:p>
            <a:pPr marL="0" lvl="0" indent="0" algn="l" rtl="0">
              <a:spcBef>
                <a:spcPts val="1200"/>
              </a:spcBef>
              <a:spcAft>
                <a:spcPts val="1200"/>
              </a:spcAft>
              <a:buNone/>
            </a:pPr>
            <a:endParaRPr sz="1650" dirty="0"/>
          </a:p>
        </p:txBody>
      </p:sp>
      <p:sp>
        <p:nvSpPr>
          <p:cNvPr id="761" name="Google Shape;761;p8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pic>
        <p:nvPicPr>
          <p:cNvPr id="762" name="Google Shape;762;p85"/>
          <p:cNvPicPr preferRelativeResize="0"/>
          <p:nvPr/>
        </p:nvPicPr>
        <p:blipFill>
          <a:blip r:embed="rId3">
            <a:alphaModFix/>
          </a:blip>
          <a:stretch>
            <a:fillRect/>
          </a:stretch>
        </p:blipFill>
        <p:spPr>
          <a:xfrm>
            <a:off x="3824036" y="1438224"/>
            <a:ext cx="1495924" cy="14959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66"/>
        <p:cNvGrpSpPr/>
        <p:nvPr/>
      </p:nvGrpSpPr>
      <p:grpSpPr>
        <a:xfrm>
          <a:off x="0" y="0"/>
          <a:ext cx="0" cy="0"/>
          <a:chOff x="0" y="0"/>
          <a:chExt cx="0" cy="0"/>
        </a:xfrm>
      </p:grpSpPr>
      <p:sp>
        <p:nvSpPr>
          <p:cNvPr id="767" name="Google Shape;767;p86"/>
          <p:cNvSpPr/>
          <p:nvPr/>
        </p:nvSpPr>
        <p:spPr>
          <a:xfrm>
            <a:off x="1252500" y="1377075"/>
            <a:ext cx="6737400" cy="631500"/>
          </a:xfrm>
          <a:prstGeom prst="wedgeRoundRectCallout">
            <a:avLst>
              <a:gd name="adj1" fmla="val -41451"/>
              <a:gd name="adj2" fmla="val 82101"/>
              <a:gd name="adj3" fmla="val 0"/>
            </a:avLst>
          </a:prstGeom>
          <a:solidFill>
            <a:srgbClr val="E795BB">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8" name="Google Shape;768;p86"/>
          <p:cNvSpPr txBox="1">
            <a:spLocks noGrp="1"/>
          </p:cNvSpPr>
          <p:nvPr>
            <p:ph type="title"/>
          </p:nvPr>
        </p:nvSpPr>
        <p:spPr>
          <a:xfrm>
            <a:off x="311700" y="369525"/>
            <a:ext cx="8520600" cy="969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Article 3. </a:t>
            </a:r>
            <a:r>
              <a:rPr lang="fr-FR" b="1" dirty="0"/>
              <a:t>Idées reçues sur les vaccins et comment les aborder</a:t>
            </a:r>
            <a:endParaRPr dirty="0"/>
          </a:p>
        </p:txBody>
      </p:sp>
      <p:sp>
        <p:nvSpPr>
          <p:cNvPr id="769" name="Google Shape;769;p86"/>
          <p:cNvSpPr txBox="1">
            <a:spLocks noGrp="1"/>
          </p:cNvSpPr>
          <p:nvPr>
            <p:ph type="body" idx="1"/>
          </p:nvPr>
        </p:nvSpPr>
        <p:spPr>
          <a:xfrm>
            <a:off x="1297050" y="1339125"/>
            <a:ext cx="6648300" cy="8355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fr-FR" sz="1450" i="1" dirty="0">
                <a:solidFill>
                  <a:schemeClr val="dk1"/>
                </a:solidFill>
              </a:rPr>
              <a:t>‘ </a:t>
            </a:r>
            <a:r>
              <a:rPr lang="fr-FR" sz="1450" b="0" i="1" dirty="0">
                <a:solidFill>
                  <a:schemeClr val="tx1"/>
                </a:solidFill>
                <a:effectLst/>
                <a:latin typeface="+mn-lt"/>
              </a:rPr>
              <a:t>Je refuse les vaccins parce que c'est mon choix et je suis libre de faire ainsi. La vaccination viole mon droit de décider de ce qui entre dans mon corps</a:t>
            </a:r>
            <a:r>
              <a:rPr lang="fr-FR" sz="1450" i="1" dirty="0">
                <a:solidFill>
                  <a:schemeClr val="tx1"/>
                </a:solidFill>
                <a:latin typeface="+mn-lt"/>
              </a:rPr>
              <a:t>. ’</a:t>
            </a:r>
          </a:p>
        </p:txBody>
      </p:sp>
      <p:sp>
        <p:nvSpPr>
          <p:cNvPr id="770" name="Google Shape;770;p8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
        <p:nvSpPr>
          <p:cNvPr id="771" name="Google Shape;771;p86"/>
          <p:cNvSpPr/>
          <p:nvPr/>
        </p:nvSpPr>
        <p:spPr>
          <a:xfrm flipH="1">
            <a:off x="1050300" y="3280458"/>
            <a:ext cx="7141800" cy="1379700"/>
          </a:xfrm>
          <a:prstGeom prst="wedgeRoundRectCallout">
            <a:avLst>
              <a:gd name="adj1" fmla="val -37114"/>
              <a:gd name="adj2" fmla="val 70388"/>
              <a:gd name="adj3" fmla="val 0"/>
            </a:avLst>
          </a:prstGeom>
          <a:solidFill>
            <a:srgbClr val="BFFF37">
              <a:alpha val="59750"/>
            </a:srgbClr>
          </a:solid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1200"/>
              </a:spcAft>
              <a:buNone/>
            </a:pPr>
            <a:r>
              <a:rPr lang="fr-FR" b="0" i="0" dirty="0">
                <a:solidFill>
                  <a:schemeClr val="tx1"/>
                </a:solidFill>
                <a:effectLst/>
                <a:latin typeface="+mn-lt"/>
              </a:rPr>
              <a:t>Vous avez le droit de prendre votre propre décision concernant vos soins médicaux. Choisir de se faire vacciner </a:t>
            </a:r>
            <a:r>
              <a:rPr lang="fr-FR" dirty="0">
                <a:solidFill>
                  <a:schemeClr val="tx1"/>
                </a:solidFill>
                <a:latin typeface="+mn-lt"/>
              </a:rPr>
              <a:t>donne un sentiment de pouvoir</a:t>
            </a:r>
            <a:r>
              <a:rPr lang="fr-FR" b="0" i="0" dirty="0">
                <a:solidFill>
                  <a:schemeClr val="tx1"/>
                </a:solidFill>
                <a:effectLst/>
                <a:latin typeface="+mn-lt"/>
              </a:rPr>
              <a:t>, car </a:t>
            </a:r>
            <a:r>
              <a:rPr lang="fr-FR" dirty="0">
                <a:solidFill>
                  <a:schemeClr val="tx1"/>
                </a:solidFill>
                <a:latin typeface="+mn-lt"/>
              </a:rPr>
              <a:t>la vaccination</a:t>
            </a:r>
            <a:r>
              <a:rPr lang="fr-FR" b="0" i="0" dirty="0">
                <a:solidFill>
                  <a:schemeClr val="tx1"/>
                </a:solidFill>
                <a:effectLst/>
                <a:latin typeface="+mn-lt"/>
              </a:rPr>
              <a:t> vous protège contre des maladies graves. </a:t>
            </a:r>
            <a:r>
              <a:rPr lang="fr-FR" dirty="0">
                <a:solidFill>
                  <a:schemeClr val="tx1"/>
                </a:solidFill>
                <a:latin typeface="+mn-lt"/>
              </a:rPr>
              <a:t>Le</a:t>
            </a:r>
            <a:r>
              <a:rPr lang="fr-FR" b="0" i="0" dirty="0">
                <a:solidFill>
                  <a:schemeClr val="tx1"/>
                </a:solidFill>
                <a:effectLst/>
                <a:latin typeface="+mn-lt"/>
              </a:rPr>
              <a:t> choix de vous faire vacciner vous aide également à protéger </a:t>
            </a:r>
            <a:r>
              <a:rPr lang="fr-FR" dirty="0">
                <a:solidFill>
                  <a:schemeClr val="tx1"/>
                </a:solidFill>
                <a:latin typeface="+mn-lt"/>
              </a:rPr>
              <a:t>les personnes que vous aimez</a:t>
            </a:r>
            <a:r>
              <a:rPr lang="fr-FR" b="0" i="0" dirty="0">
                <a:solidFill>
                  <a:schemeClr val="tx1"/>
                </a:solidFill>
                <a:effectLst/>
                <a:latin typeface="+mn-lt"/>
              </a:rPr>
              <a:t> et votre entourage contre la maladie. En vous faisant vacciner, vous exercez votre droit humain à la santé.</a:t>
            </a:r>
            <a:r>
              <a:rPr lang="fr-FR" dirty="0">
                <a:solidFill>
                  <a:schemeClr val="tx1"/>
                </a:solidFill>
                <a:latin typeface="+mn-lt"/>
                <a:ea typeface="Roboto"/>
                <a:cs typeface="Roboto"/>
                <a:sym typeface="Roboto"/>
              </a:rPr>
              <a:t> </a:t>
            </a:r>
            <a:endParaRPr lang="fr-FR" dirty="0">
              <a:solidFill>
                <a:schemeClr val="tx1"/>
              </a:solidFill>
              <a:latin typeface="+mn-lt"/>
            </a:endParaRPr>
          </a:p>
        </p:txBody>
      </p:sp>
      <p:sp>
        <p:nvSpPr>
          <p:cNvPr id="772" name="Google Shape;772;p86"/>
          <p:cNvSpPr txBox="1"/>
          <p:nvPr/>
        </p:nvSpPr>
        <p:spPr>
          <a:xfrm>
            <a:off x="1001100" y="2386525"/>
            <a:ext cx="7141800" cy="1002167"/>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1200"/>
              </a:spcAft>
              <a:buNone/>
            </a:pPr>
            <a:r>
              <a:rPr lang="fr-FR" sz="1250" b="0" i="0" dirty="0">
                <a:solidFill>
                  <a:schemeClr val="tx1">
                    <a:lumMod val="65000"/>
                    <a:lumOff val="35000"/>
                  </a:schemeClr>
                </a:solidFill>
                <a:effectLst/>
                <a:latin typeface="+mn-lt"/>
              </a:rPr>
              <a:t>Il est important de reconnaître le droit des personnes à </a:t>
            </a:r>
            <a:r>
              <a:rPr lang="fr-FR" sz="1250" dirty="0">
                <a:solidFill>
                  <a:schemeClr val="tx1">
                    <a:lumMod val="65000"/>
                    <a:lumOff val="35000"/>
                  </a:schemeClr>
                </a:solidFill>
                <a:latin typeface="+mn-lt"/>
              </a:rPr>
              <a:t>prendre des décisions concernant</a:t>
            </a:r>
            <a:r>
              <a:rPr lang="fr-FR" sz="1250" b="0" i="0" dirty="0">
                <a:solidFill>
                  <a:schemeClr val="tx1">
                    <a:lumMod val="65000"/>
                    <a:lumOff val="35000"/>
                  </a:schemeClr>
                </a:solidFill>
                <a:effectLst/>
                <a:latin typeface="+mn-lt"/>
              </a:rPr>
              <a:t> leurs soins médicaux. Les </a:t>
            </a:r>
            <a:r>
              <a:rPr lang="fr-FR" sz="1250" dirty="0">
                <a:solidFill>
                  <a:schemeClr val="tx1">
                    <a:lumMod val="65000"/>
                    <a:lumOff val="35000"/>
                  </a:schemeClr>
                </a:solidFill>
                <a:latin typeface="+mn-lt"/>
              </a:rPr>
              <a:t>individus</a:t>
            </a:r>
            <a:r>
              <a:rPr lang="fr-FR" sz="1250" b="0" i="0" dirty="0">
                <a:solidFill>
                  <a:schemeClr val="tx1">
                    <a:lumMod val="65000"/>
                    <a:lumOff val="35000"/>
                  </a:schemeClr>
                </a:solidFill>
                <a:effectLst/>
                <a:latin typeface="+mn-lt"/>
              </a:rPr>
              <a:t> ne devraient pas être contraints ou forcés à prendre des décisions médicales, y compris pour la vaccination.</a:t>
            </a:r>
            <a:endParaRPr lang="fr-FR" sz="1250" dirty="0">
              <a:solidFill>
                <a:schemeClr val="tx1">
                  <a:lumMod val="65000"/>
                  <a:lumOff val="35000"/>
                </a:schemeClr>
              </a:solidFill>
              <a:latin typeface="+mn-l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76"/>
        <p:cNvGrpSpPr/>
        <p:nvPr/>
      </p:nvGrpSpPr>
      <p:grpSpPr>
        <a:xfrm>
          <a:off x="0" y="0"/>
          <a:ext cx="0" cy="0"/>
          <a:chOff x="0" y="0"/>
          <a:chExt cx="0" cy="0"/>
        </a:xfrm>
      </p:grpSpPr>
      <p:sp>
        <p:nvSpPr>
          <p:cNvPr id="777" name="Google Shape;777;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a:t>
            </a:r>
            <a:r>
              <a:rPr lang="fr-FR" b="1" i="0" dirty="0">
                <a:solidFill>
                  <a:schemeClr val="tx1"/>
                </a:solidFill>
                <a:effectLst/>
                <a:latin typeface="+mn-lt"/>
              </a:rPr>
              <a:t>Réflexion</a:t>
            </a:r>
            <a:endParaRPr lang="fr-FR" b="1" dirty="0">
              <a:solidFill>
                <a:schemeClr val="tx1"/>
              </a:solidFill>
              <a:latin typeface="+mn-lt"/>
            </a:endParaRPr>
          </a:p>
        </p:txBody>
      </p:sp>
      <p:sp>
        <p:nvSpPr>
          <p:cNvPr id="778" name="Google Shape;778;p87"/>
          <p:cNvSpPr txBox="1">
            <a:spLocks noGrp="1"/>
          </p:cNvSpPr>
          <p:nvPr>
            <p:ph type="body" idx="1"/>
          </p:nvPr>
        </p:nvSpPr>
        <p:spPr>
          <a:xfrm>
            <a:off x="539300" y="1118325"/>
            <a:ext cx="8106300" cy="3587100"/>
          </a:xfrm>
          <a:prstGeom prst="rect">
            <a:avLst/>
          </a:prstGeom>
        </p:spPr>
        <p:txBody>
          <a:bodyPr spcFirstLastPara="1" wrap="square" lIns="91425" tIns="91425" rIns="91425" bIns="91425" anchor="t" anchorCtr="0">
            <a:normAutofit/>
          </a:bodyPr>
          <a:lstStyle/>
          <a:p>
            <a:pPr marL="0" lvl="0" indent="0" algn="just" rtl="0">
              <a:lnSpc>
                <a:spcPct val="140000"/>
              </a:lnSpc>
              <a:spcBef>
                <a:spcPts val="0"/>
              </a:spcBef>
              <a:spcAft>
                <a:spcPts val="0"/>
              </a:spcAft>
              <a:buNone/>
            </a:pPr>
            <a:r>
              <a:rPr lang="fr-FR" sz="1650" b="1" i="0" dirty="0">
                <a:solidFill>
                  <a:schemeClr val="tx1">
                    <a:lumMod val="65000"/>
                    <a:lumOff val="35000"/>
                  </a:schemeClr>
                </a:solidFill>
                <a:effectLst/>
                <a:latin typeface="+mn-lt"/>
              </a:rPr>
              <a:t>Étude de cas : vous parlez à </a:t>
            </a:r>
            <a:r>
              <a:rPr lang="fr-FR" sz="1650" b="1" dirty="0">
                <a:solidFill>
                  <a:schemeClr val="tx1">
                    <a:lumMod val="65000"/>
                    <a:lumOff val="35000"/>
                  </a:schemeClr>
                </a:solidFill>
                <a:latin typeface="+mn-lt"/>
              </a:rPr>
              <a:t>une</a:t>
            </a:r>
            <a:r>
              <a:rPr lang="fr-FR" sz="1650" b="1" i="0" dirty="0">
                <a:solidFill>
                  <a:schemeClr val="tx1">
                    <a:lumMod val="65000"/>
                    <a:lumOff val="35000"/>
                  </a:schemeClr>
                </a:solidFill>
                <a:effectLst/>
                <a:latin typeface="+mn-lt"/>
              </a:rPr>
              <a:t> </a:t>
            </a:r>
            <a:r>
              <a:rPr lang="fr-FR" sz="1650" b="1" dirty="0">
                <a:solidFill>
                  <a:schemeClr val="tx1">
                    <a:lumMod val="65000"/>
                    <a:lumOff val="35000"/>
                  </a:schemeClr>
                </a:solidFill>
                <a:latin typeface="+mn-lt"/>
              </a:rPr>
              <a:t>personne qui est incarcérée dans la prison </a:t>
            </a:r>
            <a:r>
              <a:rPr lang="fr-FR" sz="1650" b="1" i="0" dirty="0">
                <a:solidFill>
                  <a:schemeClr val="tx1">
                    <a:lumMod val="65000"/>
                    <a:lumOff val="35000"/>
                  </a:schemeClr>
                </a:solidFill>
                <a:effectLst/>
                <a:latin typeface="+mn-lt"/>
              </a:rPr>
              <a:t>où vous travaillez. Elle vous dit qu'elle pense que les vaccins n'existent que pour faire </a:t>
            </a:r>
            <a:r>
              <a:rPr lang="fr-FR" sz="1650" b="1" dirty="0">
                <a:solidFill>
                  <a:schemeClr val="tx1">
                    <a:lumMod val="65000"/>
                    <a:lumOff val="35000"/>
                  </a:schemeClr>
                </a:solidFill>
                <a:latin typeface="+mn-lt"/>
              </a:rPr>
              <a:t>enrichir</a:t>
            </a:r>
            <a:r>
              <a:rPr lang="fr-FR" sz="1650" b="1" i="0" dirty="0">
                <a:solidFill>
                  <a:schemeClr val="tx1">
                    <a:lumMod val="65000"/>
                    <a:lumOff val="35000"/>
                  </a:schemeClr>
                </a:solidFill>
                <a:effectLst/>
                <a:latin typeface="+mn-lt"/>
              </a:rPr>
              <a:t> les grandes industries pharmaceutiques et qu'elle ne veut pas se faire vacciner parce que </a:t>
            </a:r>
            <a:r>
              <a:rPr lang="fr-FR" sz="1650" b="1" dirty="0">
                <a:solidFill>
                  <a:schemeClr val="tx1">
                    <a:lumMod val="65000"/>
                    <a:lumOff val="35000"/>
                  </a:schemeClr>
                </a:solidFill>
                <a:latin typeface="+mn-lt"/>
              </a:rPr>
              <a:t>elle est</a:t>
            </a:r>
            <a:r>
              <a:rPr lang="fr-FR" sz="1650" b="1" i="0" dirty="0">
                <a:solidFill>
                  <a:schemeClr val="tx1">
                    <a:lumMod val="65000"/>
                    <a:lumOff val="35000"/>
                  </a:schemeClr>
                </a:solidFill>
                <a:effectLst/>
                <a:latin typeface="+mn-lt"/>
              </a:rPr>
              <a:t> assez forte pour combattre la maladie naturellement. Comment lui répondriez-vous</a:t>
            </a:r>
            <a:r>
              <a:rPr lang="fr-FR" sz="1650" b="1" dirty="0">
                <a:solidFill>
                  <a:schemeClr val="tx1">
                    <a:lumMod val="65000"/>
                    <a:lumOff val="35000"/>
                  </a:schemeClr>
                </a:solidFill>
                <a:latin typeface="+mn-lt"/>
              </a:rPr>
              <a:t>? </a:t>
            </a:r>
          </a:p>
          <a:p>
            <a:pPr marL="0" lvl="0" indent="0" algn="l" rtl="0">
              <a:lnSpc>
                <a:spcPct val="140000"/>
              </a:lnSpc>
              <a:spcBef>
                <a:spcPts val="800"/>
              </a:spcBef>
              <a:spcAft>
                <a:spcPts val="800"/>
              </a:spcAft>
              <a:buClr>
                <a:schemeClr val="dk1"/>
              </a:buClr>
              <a:buSzPts val="1100"/>
              <a:buFont typeface="Arial"/>
              <a:buNone/>
            </a:pPr>
            <a:endParaRPr sz="1650" b="1" dirty="0"/>
          </a:p>
        </p:txBody>
      </p:sp>
      <p:sp>
        <p:nvSpPr>
          <p:cNvPr id="779" name="Google Shape;779;p8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7 minutes</a:t>
            </a:r>
            <a:endParaRPr b="1" dirty="0">
              <a:solidFill>
                <a:srgbClr val="8E7CC3"/>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83"/>
        <p:cNvGrpSpPr/>
        <p:nvPr/>
      </p:nvGrpSpPr>
      <p:grpSpPr>
        <a:xfrm>
          <a:off x="0" y="0"/>
          <a:ext cx="0" cy="0"/>
          <a:chOff x="0" y="0"/>
          <a:chExt cx="0" cy="0"/>
        </a:xfrm>
      </p:grpSpPr>
      <p:sp>
        <p:nvSpPr>
          <p:cNvPr id="784" name="Google Shape;784;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a:t>
            </a:r>
            <a:r>
              <a:rPr lang="fr-FR" b="1" i="0" dirty="0">
                <a:solidFill>
                  <a:schemeClr val="tx1"/>
                </a:solidFill>
                <a:effectLst/>
                <a:latin typeface="+mn-lt"/>
              </a:rPr>
              <a:t>Réflexion </a:t>
            </a:r>
            <a:r>
              <a:rPr lang="fr-FR" b="1" dirty="0"/>
              <a:t>: </a:t>
            </a:r>
            <a:r>
              <a:rPr lang="fr-FR" b="1" i="0" dirty="0">
                <a:solidFill>
                  <a:schemeClr val="tx1"/>
                </a:solidFill>
                <a:effectLst/>
                <a:latin typeface="+mn-lt"/>
              </a:rPr>
              <a:t>Réponse suggérée</a:t>
            </a:r>
            <a:endParaRPr lang="fr-FR" b="1" dirty="0">
              <a:solidFill>
                <a:schemeClr val="tx1"/>
              </a:solidFill>
              <a:latin typeface="+mn-lt"/>
            </a:endParaRPr>
          </a:p>
        </p:txBody>
      </p:sp>
      <p:sp>
        <p:nvSpPr>
          <p:cNvPr id="785" name="Google Shape;785;p88"/>
          <p:cNvSpPr txBox="1">
            <a:spLocks noGrp="1"/>
          </p:cNvSpPr>
          <p:nvPr>
            <p:ph type="body" idx="1"/>
          </p:nvPr>
        </p:nvSpPr>
        <p:spPr>
          <a:xfrm>
            <a:off x="539300" y="1118325"/>
            <a:ext cx="8106300" cy="3587100"/>
          </a:xfrm>
          <a:prstGeom prst="rect">
            <a:avLst/>
          </a:prstGeom>
        </p:spPr>
        <p:txBody>
          <a:bodyPr spcFirstLastPara="1" wrap="square" lIns="91425" tIns="91425" rIns="91425" bIns="91425" anchor="t" anchorCtr="0">
            <a:noAutofit/>
          </a:bodyPr>
          <a:lstStyle/>
          <a:p>
            <a:pPr marL="0" lvl="0" indent="0" algn="just" rtl="0">
              <a:lnSpc>
                <a:spcPct val="140000"/>
              </a:lnSpc>
              <a:spcBef>
                <a:spcPts val="0"/>
              </a:spcBef>
              <a:spcAft>
                <a:spcPts val="0"/>
              </a:spcAft>
              <a:buClr>
                <a:schemeClr val="dk1"/>
              </a:buClr>
              <a:buSzPct val="76720"/>
              <a:buFont typeface="Arial"/>
              <a:buNone/>
            </a:pPr>
            <a:r>
              <a:rPr lang="fr-FR" sz="1200" i="1" u="sng" dirty="0">
                <a:latin typeface="+mn-lt"/>
              </a:rPr>
              <a:t>Réponse suggérée :</a:t>
            </a:r>
            <a:r>
              <a:rPr lang="fr-FR" sz="1200" i="1" dirty="0">
                <a:latin typeface="+mn-lt"/>
              </a:rPr>
              <a:t> </a:t>
            </a:r>
            <a:r>
              <a:rPr lang="fr-FR" sz="1200" b="0" i="1" dirty="0">
                <a:solidFill>
                  <a:schemeClr val="tx1">
                    <a:lumMod val="65000"/>
                    <a:lumOff val="35000"/>
                  </a:schemeClr>
                </a:solidFill>
                <a:effectLst/>
                <a:latin typeface="+mn-lt"/>
              </a:rPr>
              <a:t>Il est important de commencer par rassurer la personne avec qui vous avez cette conversation et d'écouter ce qu'elle a à dire. Abordez toujours la conversation ouvertement et sans jugement. Vous pouvez expliquer que les vaccins sont développés par des industries pharmaceutiques, mais ce sont des scientifiques indépendants et les gouvernements nationaux qui prennent la décision finale concernant l’autorisation ou pas d’un vaccin. Ainsi, les industries pharmaceutiques ne pourront vendre que des vaccins sûrs et efficaces pour arrêter une maladie. Les industries pharmaceutiques tireront des bénéfices financiers des vaccins, mais en fin de compte, les vaccins sont développés pour nous protéger des maladies et sauver des vies. S'ils n'étaient pas nécessaires, le gouvernement ne nous recommanderait pas de les </a:t>
            </a:r>
            <a:r>
              <a:rPr lang="fr-FR" sz="1200" i="1" dirty="0">
                <a:solidFill>
                  <a:schemeClr val="tx1">
                    <a:lumMod val="65000"/>
                    <a:lumOff val="35000"/>
                  </a:schemeClr>
                </a:solidFill>
                <a:latin typeface="+mn-lt"/>
              </a:rPr>
              <a:t>faire</a:t>
            </a:r>
            <a:r>
              <a:rPr lang="fr-FR" sz="1200" b="0" i="1" dirty="0">
                <a:solidFill>
                  <a:schemeClr val="tx1">
                    <a:lumMod val="65000"/>
                    <a:lumOff val="35000"/>
                  </a:schemeClr>
                </a:solidFill>
                <a:effectLst/>
                <a:latin typeface="+mn-lt"/>
              </a:rPr>
              <a:t>.</a:t>
            </a:r>
            <a:r>
              <a:rPr lang="fr-FR" sz="1200" i="1" dirty="0">
                <a:solidFill>
                  <a:schemeClr val="tx1">
                    <a:lumMod val="65000"/>
                    <a:lumOff val="35000"/>
                  </a:schemeClr>
                </a:solidFill>
                <a:latin typeface="+mn-lt"/>
              </a:rPr>
              <a:t> </a:t>
            </a:r>
          </a:p>
          <a:p>
            <a:pPr marL="0" lvl="0" indent="0" algn="just" rtl="0">
              <a:lnSpc>
                <a:spcPct val="140000"/>
              </a:lnSpc>
              <a:spcBef>
                <a:spcPts val="800"/>
              </a:spcBef>
              <a:spcAft>
                <a:spcPts val="800"/>
              </a:spcAft>
              <a:buClr>
                <a:schemeClr val="dk1"/>
              </a:buClr>
              <a:buSzPct val="76720"/>
              <a:buFont typeface="Arial"/>
              <a:buNone/>
            </a:pPr>
            <a:r>
              <a:rPr lang="fr-FR" sz="1200" b="0" i="1" dirty="0">
                <a:solidFill>
                  <a:schemeClr val="tx1">
                    <a:lumMod val="75000"/>
                    <a:lumOff val="25000"/>
                  </a:schemeClr>
                </a:solidFill>
                <a:effectLst/>
                <a:latin typeface="+mn-lt"/>
              </a:rPr>
              <a:t>Les vaccins ont très bien fonctionné pour réduire les niveaux de maladie dans la population. Cela signifie que nous ne voyons pas souvent les effets réels des maladies qui peuvent être prévenues par les vaccins, comme la rougeole. Cela </a:t>
            </a:r>
            <a:r>
              <a:rPr lang="fr-FR" sz="1200" i="1" dirty="0">
                <a:solidFill>
                  <a:schemeClr val="tx1">
                    <a:lumMod val="75000"/>
                    <a:lumOff val="25000"/>
                  </a:schemeClr>
                </a:solidFill>
                <a:latin typeface="+mn-lt"/>
              </a:rPr>
              <a:t>fait para</a:t>
            </a:r>
            <a:r>
              <a:rPr lang="fr-FR" sz="1200" i="1" dirty="0">
                <a:solidFill>
                  <a:schemeClr val="tx1">
                    <a:lumMod val="75000"/>
                    <a:lumOff val="25000"/>
                  </a:schemeClr>
                </a:solidFill>
                <a:latin typeface="+mn-lt"/>
                <a:cs typeface="Times New Roman" panose="02020603050405020304" pitchFamily="18" charset="0"/>
              </a:rPr>
              <a:t>î</a:t>
            </a:r>
            <a:r>
              <a:rPr lang="fr-FR" sz="1200" i="1" dirty="0">
                <a:solidFill>
                  <a:schemeClr val="tx1">
                    <a:lumMod val="75000"/>
                    <a:lumOff val="25000"/>
                  </a:schemeClr>
                </a:solidFill>
                <a:latin typeface="+mn-lt"/>
              </a:rPr>
              <a:t>tre</a:t>
            </a:r>
            <a:r>
              <a:rPr lang="fr-FR" sz="1200" b="0" i="1" dirty="0">
                <a:solidFill>
                  <a:schemeClr val="tx1">
                    <a:lumMod val="75000"/>
                    <a:lumOff val="25000"/>
                  </a:schemeClr>
                </a:solidFill>
                <a:effectLst/>
                <a:latin typeface="+mn-lt"/>
              </a:rPr>
              <a:t> ces maladies comme inoffensives ou non menaçantes. Cependant, sans vaccination, davantage de personnes mourraient de maladies comme la rougeole. On estime qu'une personne sur 5 000 qui attrapent la rougeole en mourra. Ces maladies sont donc très graves et peuvent être mortelles si nous ne nous protégeons pas par la vaccination</a:t>
            </a:r>
            <a:r>
              <a:rPr lang="fr-FR" sz="1200" i="1" dirty="0">
                <a:solidFill>
                  <a:schemeClr val="tx1">
                    <a:lumMod val="75000"/>
                    <a:lumOff val="25000"/>
                  </a:schemeClr>
                </a:solidFill>
                <a:latin typeface="+mn-lt"/>
              </a:rPr>
              <a:t>. </a:t>
            </a:r>
            <a:endParaRPr lang="fr-FR" sz="1200" b="1" i="1" dirty="0">
              <a:solidFill>
                <a:schemeClr val="tx1">
                  <a:lumMod val="75000"/>
                  <a:lumOff val="25000"/>
                </a:schemeClr>
              </a:solidFill>
              <a:latin typeface="+mn-l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89"/>
        <p:cNvGrpSpPr/>
        <p:nvPr/>
      </p:nvGrpSpPr>
      <p:grpSpPr>
        <a:xfrm>
          <a:off x="0" y="0"/>
          <a:ext cx="0" cy="0"/>
          <a:chOff x="0" y="0"/>
          <a:chExt cx="0" cy="0"/>
        </a:xfrm>
      </p:grpSpPr>
      <p:sp>
        <p:nvSpPr>
          <p:cNvPr id="790" name="Google Shape;790;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Article 4. Ressources utiles</a:t>
            </a:r>
            <a:endParaRPr b="1" dirty="0"/>
          </a:p>
        </p:txBody>
      </p:sp>
      <p:sp>
        <p:nvSpPr>
          <p:cNvPr id="791" name="Google Shape;791;p89"/>
          <p:cNvSpPr txBox="1">
            <a:spLocks noGrp="1"/>
          </p:cNvSpPr>
          <p:nvPr>
            <p:ph type="body" idx="1"/>
          </p:nvPr>
        </p:nvSpPr>
        <p:spPr>
          <a:xfrm>
            <a:off x="539300" y="1118325"/>
            <a:ext cx="8106300" cy="35871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fr-FR" sz="1650" b="1" dirty="0">
                <a:latin typeface="+mn-lt"/>
              </a:rPr>
              <a:t>Communication sur les vaccins :</a:t>
            </a:r>
          </a:p>
          <a:p>
            <a:pPr marL="0" lvl="0" indent="0" algn="l" rtl="0">
              <a:spcBef>
                <a:spcPts val="1200"/>
              </a:spcBef>
              <a:spcAft>
                <a:spcPts val="0"/>
              </a:spcAft>
              <a:buNone/>
            </a:pPr>
            <a:r>
              <a:rPr lang="fr-FR" sz="1250" u="sng" dirty="0">
                <a:solidFill>
                  <a:schemeClr val="hlink"/>
                </a:solidFill>
                <a:latin typeface="+mn-lt"/>
              </a:rPr>
              <a:t>Autres sources d’attitudes et comment les aborder</a:t>
            </a:r>
            <a:r>
              <a:rPr lang="fr-FR" sz="1250" u="sng" dirty="0">
                <a:solidFill>
                  <a:schemeClr val="hlink"/>
                </a:solidFill>
                <a:latin typeface="+mn-lt"/>
                <a:hlinkClick r:id="rId3"/>
              </a:rPr>
              <a:t> (Jitsuvax)</a:t>
            </a:r>
            <a:endParaRPr lang="fr-FR" sz="1250" b="1" dirty="0">
              <a:solidFill>
                <a:schemeClr val="accent1"/>
              </a:solidFill>
              <a:latin typeface="+mn-lt"/>
            </a:endParaRPr>
          </a:p>
          <a:p>
            <a:pPr marL="0" lvl="0" indent="0" algn="l" rtl="0">
              <a:lnSpc>
                <a:spcPct val="140000"/>
              </a:lnSpc>
              <a:spcBef>
                <a:spcPts val="1200"/>
              </a:spcBef>
              <a:spcAft>
                <a:spcPts val="0"/>
              </a:spcAft>
              <a:buNone/>
            </a:pPr>
            <a:r>
              <a:rPr lang="fr-FR" sz="1250" u="sng" dirty="0">
                <a:solidFill>
                  <a:schemeClr val="hlink"/>
                </a:solidFill>
                <a:latin typeface="+mn-lt"/>
                <a:hlinkClick r:id="rId4"/>
              </a:rPr>
              <a:t>Comment répondre aux personnes qui contestent les vaccins en public (OMS)</a:t>
            </a:r>
            <a:endParaRPr lang="fr-FR" sz="1250" b="1" dirty="0">
              <a:solidFill>
                <a:schemeClr val="accent1"/>
              </a:solidFill>
              <a:latin typeface="+mn-lt"/>
            </a:endParaRPr>
          </a:p>
          <a:p>
            <a:pPr marL="0" lvl="0" indent="0" algn="l" rtl="0">
              <a:lnSpc>
                <a:spcPct val="140000"/>
              </a:lnSpc>
              <a:spcBef>
                <a:spcPts val="800"/>
              </a:spcBef>
              <a:spcAft>
                <a:spcPts val="0"/>
              </a:spcAft>
              <a:buNone/>
            </a:pPr>
            <a:endParaRPr lang="fr-FR" sz="1250" b="1" dirty="0">
              <a:solidFill>
                <a:schemeClr val="accent1"/>
              </a:solidFill>
              <a:latin typeface="+mn-lt"/>
            </a:endParaRPr>
          </a:p>
          <a:p>
            <a:pPr marL="0" lvl="0" indent="0" algn="l" rtl="0">
              <a:lnSpc>
                <a:spcPct val="140000"/>
              </a:lnSpc>
              <a:spcBef>
                <a:spcPts val="800"/>
              </a:spcBef>
              <a:spcAft>
                <a:spcPts val="0"/>
              </a:spcAft>
              <a:buNone/>
            </a:pPr>
            <a:r>
              <a:rPr lang="fr-FR" sz="1650" b="1" dirty="0">
                <a:latin typeface="+mn-lt"/>
              </a:rPr>
              <a:t>Informations sur les vaccins :</a:t>
            </a:r>
          </a:p>
          <a:p>
            <a:pPr marL="0" lvl="0" indent="0" algn="l" rtl="0">
              <a:lnSpc>
                <a:spcPct val="140000"/>
              </a:lnSpc>
              <a:spcBef>
                <a:spcPts val="800"/>
              </a:spcBef>
              <a:spcAft>
                <a:spcPts val="0"/>
              </a:spcAft>
              <a:buNone/>
            </a:pPr>
            <a:r>
              <a:rPr lang="fr-FR" sz="1250" u="sng" dirty="0">
                <a:solidFill>
                  <a:schemeClr val="hlink"/>
                </a:solidFill>
                <a:latin typeface="+mn-lt"/>
                <a:hlinkClick r:id="rId5"/>
              </a:rPr>
              <a:t>Guide sur les vaccins contre la COVID-19 (British Society for Immunology)</a:t>
            </a:r>
            <a:endParaRPr lang="fr-FR" sz="1250" b="1" u="sng" dirty="0">
              <a:solidFill>
                <a:schemeClr val="accent1"/>
              </a:solidFill>
              <a:latin typeface="+mn-lt"/>
            </a:endParaRPr>
          </a:p>
          <a:p>
            <a:pPr marL="0" lvl="0" indent="0" algn="l" rtl="0">
              <a:lnSpc>
                <a:spcPct val="100000"/>
              </a:lnSpc>
              <a:spcBef>
                <a:spcPts val="800"/>
              </a:spcBef>
              <a:spcAft>
                <a:spcPts val="0"/>
              </a:spcAft>
              <a:buNone/>
            </a:pPr>
            <a:r>
              <a:rPr lang="fr-FR" sz="1250" u="sng" dirty="0">
                <a:solidFill>
                  <a:schemeClr val="hlink"/>
                </a:solidFill>
                <a:latin typeface="+mn-lt"/>
                <a:ea typeface="Roboto"/>
                <a:cs typeface="Roboto"/>
                <a:sym typeface="Roboto"/>
                <a:hlinkClick r:id="rId6"/>
              </a:rPr>
              <a:t>Projet Oxford pour améliorer la connaissance sur les vaccins (Oxford Vaccine Knowledge Project</a:t>
            </a:r>
            <a:r>
              <a:rPr lang="fr-FR" sz="1250" u="sng" dirty="0">
                <a:solidFill>
                  <a:schemeClr val="hlink"/>
                </a:solidFill>
                <a:latin typeface="+mn-lt"/>
                <a:ea typeface="Roboto"/>
                <a:cs typeface="Roboto"/>
                <a:sym typeface="Roboto"/>
              </a:rPr>
              <a:t>)</a:t>
            </a:r>
            <a:endParaRPr lang="fr-FR" sz="1250" u="sng" dirty="0">
              <a:solidFill>
                <a:schemeClr val="accent1"/>
              </a:solidFill>
              <a:latin typeface="+mn-lt"/>
            </a:endParaRPr>
          </a:p>
          <a:p>
            <a:pPr marL="0" lvl="0" indent="0" algn="l" rtl="0">
              <a:lnSpc>
                <a:spcPct val="100000"/>
              </a:lnSpc>
              <a:spcBef>
                <a:spcPts val="0"/>
              </a:spcBef>
              <a:spcAft>
                <a:spcPts val="0"/>
              </a:spcAft>
              <a:buClr>
                <a:schemeClr val="dk1"/>
              </a:buClr>
              <a:buSzPts val="1100"/>
              <a:buFont typeface="Arial"/>
              <a:buNone/>
            </a:pPr>
            <a:endParaRPr lang="fr-FR" sz="1250" u="sng" dirty="0">
              <a:solidFill>
                <a:schemeClr val="accent1"/>
              </a:solidFill>
              <a:latin typeface="+mn-lt"/>
            </a:endParaRPr>
          </a:p>
          <a:p>
            <a:pPr marL="0" lvl="0" indent="0" algn="l" rtl="0">
              <a:lnSpc>
                <a:spcPct val="140000"/>
              </a:lnSpc>
              <a:spcBef>
                <a:spcPts val="0"/>
              </a:spcBef>
              <a:spcAft>
                <a:spcPts val="0"/>
              </a:spcAft>
              <a:buClr>
                <a:schemeClr val="dk1"/>
              </a:buClr>
              <a:buSzPts val="1100"/>
              <a:buFont typeface="Arial"/>
              <a:buNone/>
            </a:pPr>
            <a:r>
              <a:rPr lang="fr-FR" sz="1250" u="sng" dirty="0">
                <a:solidFill>
                  <a:schemeClr val="hlink"/>
                </a:solidFill>
                <a:latin typeface="+mn-lt"/>
                <a:ea typeface="Roboto"/>
                <a:cs typeface="Roboto"/>
                <a:sym typeface="Roboto"/>
                <a:hlinkClick r:id="rId7"/>
              </a:rPr>
              <a:t>Ressources sur les vaccins, y compris des traductions (British Society for Immunology)</a:t>
            </a:r>
            <a:endParaRPr lang="fr-FR" sz="1250" u="sng" dirty="0">
              <a:solidFill>
                <a:schemeClr val="accent1"/>
              </a:solidFill>
              <a:latin typeface="+mn-lt"/>
              <a:ea typeface="Roboto"/>
              <a:cs typeface="Roboto"/>
              <a:sym typeface="Roboto"/>
            </a:endParaRPr>
          </a:p>
          <a:p>
            <a:pPr marL="0" lvl="0" indent="0" algn="l" rtl="0">
              <a:lnSpc>
                <a:spcPct val="140000"/>
              </a:lnSpc>
              <a:spcBef>
                <a:spcPts val="800"/>
              </a:spcBef>
              <a:spcAft>
                <a:spcPts val="0"/>
              </a:spcAft>
              <a:buNone/>
            </a:pPr>
            <a:r>
              <a:rPr lang="fr-FR" sz="1200" u="sng" dirty="0">
                <a:solidFill>
                  <a:schemeClr val="hlink"/>
                </a:solidFill>
                <a:latin typeface="+mn-lt"/>
                <a:ea typeface="Roboto"/>
                <a:cs typeface="Roboto"/>
                <a:sym typeface="Roboto"/>
                <a:hlinkClick r:id="rId8"/>
              </a:rPr>
              <a:t>Les Vaccins Expliqués (WHO)</a:t>
            </a:r>
            <a:endParaRPr lang="fr-FR" sz="1200" dirty="0">
              <a:latin typeface="+mn-lt"/>
            </a:endParaRPr>
          </a:p>
          <a:p>
            <a:pPr marL="0" lvl="0" indent="0" algn="l" rtl="0">
              <a:lnSpc>
                <a:spcPct val="140000"/>
              </a:lnSpc>
              <a:spcBef>
                <a:spcPts val="800"/>
              </a:spcBef>
              <a:spcAft>
                <a:spcPts val="800"/>
              </a:spcAft>
              <a:buNone/>
            </a:pPr>
            <a:r>
              <a:rPr lang="fr-FR" sz="1200" u="sng" dirty="0">
                <a:solidFill>
                  <a:schemeClr val="hlink"/>
                </a:solidFill>
                <a:latin typeface="+mn-lt"/>
                <a:hlinkClick r:id="rId9"/>
              </a:rPr>
              <a:t>Les vaccins contre la COVID-19 expliqués (Wellcome)</a:t>
            </a:r>
            <a:endParaRPr lang="fr-FR" sz="1200" dirty="0">
              <a:latin typeface="+mn-lt"/>
            </a:endParaRPr>
          </a:p>
        </p:txBody>
      </p:sp>
      <p:sp>
        <p:nvSpPr>
          <p:cNvPr id="792" name="Google Shape;792;p8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796"/>
        <p:cNvGrpSpPr/>
        <p:nvPr/>
      </p:nvGrpSpPr>
      <p:grpSpPr>
        <a:xfrm>
          <a:off x="0" y="0"/>
          <a:ext cx="0" cy="0"/>
          <a:chOff x="0" y="0"/>
          <a:chExt cx="0" cy="0"/>
        </a:xfrm>
      </p:grpSpPr>
      <p:sp>
        <p:nvSpPr>
          <p:cNvPr id="797" name="Google Shape;797;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quiz final</a:t>
            </a:r>
            <a:endParaRPr b="1" dirty="0"/>
          </a:p>
        </p:txBody>
      </p:sp>
      <p:sp>
        <p:nvSpPr>
          <p:cNvPr id="798" name="Google Shape;798;p90"/>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Autofit/>
          </a:bodyPr>
          <a:lstStyle/>
          <a:p>
            <a:pPr marL="457200" lvl="0" indent="-301942" algn="just" rtl="0">
              <a:lnSpc>
                <a:spcPct val="140000"/>
              </a:lnSpc>
              <a:spcBef>
                <a:spcPts val="0"/>
              </a:spcBef>
              <a:spcAft>
                <a:spcPts val="0"/>
              </a:spcAft>
              <a:buSzPct val="100000"/>
              <a:buAutoNum type="arabicPeriod"/>
            </a:pPr>
            <a:r>
              <a:rPr lang="fr-FR" sz="1200" dirty="0">
                <a:effectLst/>
                <a:latin typeface="+mn-lt"/>
                <a:ea typeface="Calibri" panose="020F0502020204030204" pitchFamily="34" charset="0"/>
                <a:cs typeface="Times New Roman" panose="02020603050405020304" pitchFamily="18" charset="0"/>
              </a:rPr>
              <a:t>Parmi les facteurs suivants, lesquels rendent les </a:t>
            </a:r>
            <a:r>
              <a:rPr lang="fr-FR" sz="1200" dirty="0">
                <a:latin typeface="+mn-lt"/>
                <a:ea typeface="Calibri" panose="020F0502020204030204" pitchFamily="34" charset="0"/>
                <a:cs typeface="Times New Roman" panose="02020603050405020304" pitchFamily="18" charset="0"/>
              </a:rPr>
              <a:t>personnes placées sous main de justice </a:t>
            </a:r>
            <a:r>
              <a:rPr lang="fr-FR" sz="1200" dirty="0">
                <a:effectLst/>
                <a:latin typeface="+mn-lt"/>
                <a:ea typeface="Calibri" panose="020F0502020204030204" pitchFamily="34" charset="0"/>
                <a:cs typeface="Times New Roman" panose="02020603050405020304" pitchFamily="18" charset="0"/>
              </a:rPr>
              <a:t>plus vulnérables aux maladies infectieuses </a:t>
            </a:r>
            <a:r>
              <a:rPr lang="fr-FR" sz="1200" b="1" dirty="0">
                <a:effectLst/>
                <a:latin typeface="+mn-lt"/>
                <a:ea typeface="Calibri" panose="020F0502020204030204" pitchFamily="34" charset="0"/>
                <a:cs typeface="Times New Roman" panose="02020603050405020304" pitchFamily="18" charset="0"/>
              </a:rPr>
              <a:t>avant</a:t>
            </a:r>
            <a:r>
              <a:rPr lang="fr-FR" sz="1200" dirty="0">
                <a:effectLst/>
                <a:latin typeface="+mn-lt"/>
                <a:ea typeface="Calibri" panose="020F0502020204030204" pitchFamily="34" charset="0"/>
                <a:cs typeface="Times New Roman" panose="02020603050405020304" pitchFamily="18" charset="0"/>
              </a:rPr>
              <a:t> leur incarcération </a:t>
            </a:r>
            <a:r>
              <a:rPr lang="fr-FR" sz="1200" dirty="0">
                <a:latin typeface="+mn-lt"/>
              </a:rPr>
              <a:t>?</a:t>
            </a:r>
          </a:p>
          <a:p>
            <a:pPr lvl="1" indent="-301942" algn="just">
              <a:lnSpc>
                <a:spcPct val="140000"/>
              </a:lnSpc>
              <a:buSzPct val="100000"/>
              <a:buFont typeface="Arial"/>
              <a:buAutoNum type="alphaLcPeriod"/>
            </a:pPr>
            <a:r>
              <a:rPr lang="fr-FR" sz="1200" kern="100" dirty="0">
                <a:effectLst/>
                <a:latin typeface="+mn-lt"/>
                <a:ea typeface="Calibri" panose="020F0502020204030204" pitchFamily="34" charset="0"/>
                <a:cs typeface="Times New Roman" panose="02020603050405020304" pitchFamily="18" charset="0"/>
              </a:rPr>
              <a:t>L’utilisation d'aiguilles partagées ou souillées</a:t>
            </a:r>
            <a:endParaRPr lang="fr-FR" sz="1200" dirty="0">
              <a:latin typeface="+mn-lt"/>
            </a:endParaRPr>
          </a:p>
          <a:p>
            <a:pPr lvl="1" indent="-301942" algn="just">
              <a:lnSpc>
                <a:spcPct val="140000"/>
              </a:lnSpc>
              <a:buSzPct val="100000"/>
              <a:buFont typeface="Arial"/>
              <a:buAutoNum type="alphaLcPeriod"/>
            </a:pPr>
            <a:r>
              <a:rPr lang="fr-FR" sz="1200" kern="100" dirty="0">
                <a:effectLst/>
                <a:latin typeface="+mn-lt"/>
                <a:ea typeface="Calibri" panose="020F0502020204030204" pitchFamily="34" charset="0"/>
                <a:cs typeface="Times New Roman" panose="02020603050405020304" pitchFamily="18" charset="0"/>
              </a:rPr>
              <a:t>Le risque accru du sans-abrisme</a:t>
            </a:r>
            <a:endParaRPr lang="fr-FR" sz="1200" dirty="0">
              <a:latin typeface="+mn-lt"/>
            </a:endParaRPr>
          </a:p>
          <a:p>
            <a:pPr lvl="1" indent="-301942" algn="just">
              <a:lnSpc>
                <a:spcPct val="140000"/>
              </a:lnSpc>
              <a:buSzPct val="100000"/>
              <a:buFont typeface="Arial"/>
              <a:buAutoNum type="alphaLcPeriod"/>
            </a:pPr>
            <a:r>
              <a:rPr lang="fr-FR" sz="1200" kern="100" dirty="0">
                <a:effectLst/>
                <a:latin typeface="+mn-lt"/>
                <a:ea typeface="Calibri" panose="020F0502020204030204" pitchFamily="34" charset="0"/>
                <a:cs typeface="Times New Roman" panose="02020603050405020304" pitchFamily="18" charset="0"/>
              </a:rPr>
              <a:t>L’accès limité à l'éducation à la santé</a:t>
            </a:r>
            <a:endParaRPr lang="fr-FR" sz="1200" dirty="0">
              <a:latin typeface="+mn-lt"/>
            </a:endParaRPr>
          </a:p>
          <a:p>
            <a:pPr lvl="1" indent="-301942" algn="just">
              <a:lnSpc>
                <a:spcPct val="140000"/>
              </a:lnSpc>
              <a:buSzPct val="100000"/>
              <a:buFont typeface="Arial"/>
              <a:buAutoNum type="alphaLcPeriod"/>
            </a:pPr>
            <a:r>
              <a:rPr lang="fr-FR" sz="1200" b="1" kern="100" dirty="0">
                <a:effectLst/>
                <a:latin typeface="+mn-lt"/>
                <a:ea typeface="Calibri" panose="020F0502020204030204" pitchFamily="34" charset="0"/>
                <a:cs typeface="Times New Roman" panose="02020603050405020304" pitchFamily="18" charset="0"/>
              </a:rPr>
              <a:t>Toutes les réponses ci-dessus</a:t>
            </a:r>
            <a:endParaRPr lang="fr-FR" sz="1200" b="1" dirty="0">
              <a:latin typeface="+mn-lt"/>
            </a:endParaRPr>
          </a:p>
          <a:p>
            <a:pPr marL="155258" lvl="0" indent="0" algn="just" rtl="0">
              <a:lnSpc>
                <a:spcPct val="140000"/>
              </a:lnSpc>
              <a:spcBef>
                <a:spcPts val="800"/>
              </a:spcBef>
              <a:spcAft>
                <a:spcPts val="0"/>
              </a:spcAft>
              <a:buSzPct val="100000"/>
              <a:buNone/>
            </a:pPr>
            <a:r>
              <a:rPr lang="fr-FR" sz="1200" b="0" i="0" dirty="0">
                <a:solidFill>
                  <a:schemeClr val="tx1">
                    <a:lumMod val="65000"/>
                    <a:lumOff val="35000"/>
                  </a:schemeClr>
                </a:solidFill>
                <a:effectLst/>
                <a:latin typeface="+mn-lt"/>
              </a:rPr>
              <a:t>2.     Citez quelques-unes des </a:t>
            </a:r>
            <a:r>
              <a:rPr lang="fr-FR" sz="1200" b="1" i="0" dirty="0">
                <a:solidFill>
                  <a:schemeClr val="tx1">
                    <a:lumMod val="65000"/>
                    <a:lumOff val="35000"/>
                  </a:schemeClr>
                </a:solidFill>
                <a:effectLst/>
                <a:latin typeface="+mn-lt"/>
              </a:rPr>
              <a:t>conditions de vie en prison </a:t>
            </a:r>
            <a:r>
              <a:rPr lang="fr-FR" sz="1200" b="0" i="0" dirty="0">
                <a:solidFill>
                  <a:schemeClr val="tx1">
                    <a:lumMod val="65000"/>
                    <a:lumOff val="35000"/>
                  </a:schemeClr>
                </a:solidFill>
                <a:effectLst/>
                <a:latin typeface="+mn-lt"/>
              </a:rPr>
              <a:t>qui rendent les personnes qui y vivent plus vulnérables aux maladies infectieuses</a:t>
            </a:r>
            <a:r>
              <a:rPr lang="fr-FR" sz="1200" dirty="0">
                <a:solidFill>
                  <a:schemeClr val="tx1">
                    <a:lumMod val="65000"/>
                    <a:lumOff val="35000"/>
                  </a:schemeClr>
                </a:solidFill>
                <a:latin typeface="+mn-lt"/>
              </a:rPr>
              <a:t>. </a:t>
            </a:r>
            <a:r>
              <a:rPr lang="fr-FR" sz="1200" b="1" dirty="0">
                <a:latin typeface="+mn-lt"/>
              </a:rPr>
              <a:t>[ réponse ouverte ]</a:t>
            </a:r>
            <a:endParaRPr lang="fr-FR" sz="1200" dirty="0">
              <a:latin typeface="+mn-lt"/>
            </a:endParaRPr>
          </a:p>
          <a:p>
            <a:pPr marL="155258" lvl="0" indent="0" algn="just" rtl="0">
              <a:lnSpc>
                <a:spcPct val="140000"/>
              </a:lnSpc>
              <a:spcBef>
                <a:spcPts val="800"/>
              </a:spcBef>
              <a:spcAft>
                <a:spcPts val="0"/>
              </a:spcAft>
              <a:buSzPct val="100000"/>
              <a:buNone/>
            </a:pPr>
            <a:r>
              <a:rPr lang="fr-FR" sz="1200" b="0" i="0" dirty="0">
                <a:solidFill>
                  <a:schemeClr val="tx1">
                    <a:lumMod val="65000"/>
                    <a:lumOff val="35000"/>
                  </a:schemeClr>
                </a:solidFill>
                <a:effectLst/>
                <a:latin typeface="+mn-lt"/>
              </a:rPr>
              <a:t>3.      Quelle maladie est la plus susceptible de se propager par l'utilisation d'aiguilles partagées ou sales (pour injecter des drogues ou pour faire un tatouage, par </a:t>
            </a:r>
            <a:r>
              <a:rPr lang="fr-FR" sz="1200" dirty="0">
                <a:latin typeface="+mn-lt"/>
              </a:rPr>
              <a:t>exemple)? </a:t>
            </a:r>
          </a:p>
          <a:p>
            <a:pPr marL="914400" lvl="1" indent="-301942" algn="just" rtl="0">
              <a:lnSpc>
                <a:spcPct val="140000"/>
              </a:lnSpc>
              <a:spcBef>
                <a:spcPts val="0"/>
              </a:spcBef>
              <a:spcAft>
                <a:spcPts val="0"/>
              </a:spcAft>
              <a:buSzPct val="100000"/>
              <a:buAutoNum type="alphaLcPeriod"/>
            </a:pPr>
            <a:r>
              <a:rPr lang="fr-FR" sz="1200" b="1" dirty="0">
                <a:latin typeface="+mn-lt"/>
              </a:rPr>
              <a:t>Hépatite B</a:t>
            </a:r>
          </a:p>
          <a:p>
            <a:pPr marL="914400" lvl="1" indent="-301942" algn="just" rtl="0">
              <a:lnSpc>
                <a:spcPct val="140000"/>
              </a:lnSpc>
              <a:spcBef>
                <a:spcPts val="0"/>
              </a:spcBef>
              <a:spcAft>
                <a:spcPts val="0"/>
              </a:spcAft>
              <a:buSzPct val="100000"/>
              <a:buAutoNum type="alphaLcPeriod"/>
            </a:pPr>
            <a:r>
              <a:rPr lang="fr-FR" sz="1200" dirty="0">
                <a:latin typeface="+mn-lt"/>
              </a:rPr>
              <a:t>Grippe</a:t>
            </a:r>
          </a:p>
          <a:p>
            <a:pPr marL="914400" lvl="1" indent="-301942" algn="just" rtl="0">
              <a:lnSpc>
                <a:spcPct val="140000"/>
              </a:lnSpc>
              <a:spcBef>
                <a:spcPts val="0"/>
              </a:spcBef>
              <a:spcAft>
                <a:spcPts val="0"/>
              </a:spcAft>
              <a:buSzPct val="100000"/>
              <a:buAutoNum type="alphaLcPeriod"/>
            </a:pPr>
            <a:r>
              <a:rPr lang="fr-FR" sz="1200" dirty="0">
                <a:latin typeface="+mn-lt"/>
              </a:rPr>
              <a:t>COVID-19</a:t>
            </a:r>
          </a:p>
        </p:txBody>
      </p:sp>
      <p:sp>
        <p:nvSpPr>
          <p:cNvPr id="799" name="Google Shape;799;p9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03"/>
        <p:cNvGrpSpPr/>
        <p:nvPr/>
      </p:nvGrpSpPr>
      <p:grpSpPr>
        <a:xfrm>
          <a:off x="0" y="0"/>
          <a:ext cx="0" cy="0"/>
          <a:chOff x="0" y="0"/>
          <a:chExt cx="0" cy="0"/>
        </a:xfrm>
      </p:grpSpPr>
      <p:sp>
        <p:nvSpPr>
          <p:cNvPr id="804" name="Google Shape;804;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quiz final</a:t>
            </a:r>
            <a:endParaRPr b="1" dirty="0"/>
          </a:p>
        </p:txBody>
      </p:sp>
      <p:sp>
        <p:nvSpPr>
          <p:cNvPr id="805" name="Google Shape;805;p91"/>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77500" lnSpcReduction="20000"/>
          </a:bodyPr>
          <a:lstStyle/>
          <a:p>
            <a:pPr marL="0" lvl="0" indent="0" algn="just" rtl="0">
              <a:lnSpc>
                <a:spcPct val="140000"/>
              </a:lnSpc>
              <a:spcBef>
                <a:spcPts val="0"/>
              </a:spcBef>
              <a:spcAft>
                <a:spcPts val="0"/>
              </a:spcAft>
              <a:buNone/>
            </a:pPr>
            <a:r>
              <a:rPr lang="en" dirty="0">
                <a:latin typeface="+mn-lt"/>
              </a:rPr>
              <a:t>4</a:t>
            </a:r>
            <a:r>
              <a:rPr lang="fr-FR" dirty="0">
                <a:latin typeface="+mn-lt"/>
              </a:rPr>
              <a:t>. </a:t>
            </a:r>
            <a:r>
              <a:rPr lang="fr-FR" b="0" i="0" dirty="0">
                <a:solidFill>
                  <a:schemeClr val="bg2"/>
                </a:solidFill>
                <a:effectLst/>
                <a:latin typeface="+mn-lt"/>
              </a:rPr>
              <a:t>Le personnel pénitentiaire n'est pas </a:t>
            </a:r>
            <a:r>
              <a:rPr lang="fr-FR" dirty="0">
                <a:solidFill>
                  <a:schemeClr val="bg2"/>
                </a:solidFill>
                <a:latin typeface="+mn-lt"/>
              </a:rPr>
              <a:t>concern</a:t>
            </a:r>
            <a:r>
              <a:rPr lang="fr-FR" b="0" i="0" dirty="0">
                <a:solidFill>
                  <a:schemeClr val="bg2"/>
                </a:solidFill>
                <a:effectLst/>
                <a:latin typeface="+mn-lt"/>
              </a:rPr>
              <a:t>é par les niveaux plus élevés de maladies infectieuses circulant en </a:t>
            </a:r>
            <a:r>
              <a:rPr lang="fr-FR" dirty="0">
                <a:latin typeface="+mn-lt"/>
              </a:rPr>
              <a:t>prison. (Vrai / </a:t>
            </a:r>
            <a:r>
              <a:rPr lang="fr-FR" b="1" u="sng" dirty="0">
                <a:latin typeface="+mn-lt"/>
              </a:rPr>
              <a:t>Faux</a:t>
            </a:r>
            <a:r>
              <a:rPr lang="fr-FR" dirty="0">
                <a:latin typeface="+mn-lt"/>
              </a:rPr>
              <a:t>)</a:t>
            </a:r>
          </a:p>
          <a:p>
            <a:pPr marL="0" lvl="0" indent="0" algn="just" rtl="0">
              <a:lnSpc>
                <a:spcPct val="140000"/>
              </a:lnSpc>
              <a:spcBef>
                <a:spcPts val="800"/>
              </a:spcBef>
              <a:spcAft>
                <a:spcPts val="0"/>
              </a:spcAft>
              <a:buNone/>
            </a:pPr>
            <a:endParaRPr lang="fr-FR" dirty="0">
              <a:latin typeface="+mn-lt"/>
            </a:endParaRPr>
          </a:p>
          <a:p>
            <a:pPr marL="0" lvl="0" indent="0" algn="just" rtl="0">
              <a:lnSpc>
                <a:spcPct val="140000"/>
              </a:lnSpc>
              <a:spcBef>
                <a:spcPts val="800"/>
              </a:spcBef>
              <a:spcAft>
                <a:spcPts val="0"/>
              </a:spcAft>
              <a:buNone/>
            </a:pPr>
            <a:r>
              <a:rPr lang="fr-FR" dirty="0">
                <a:latin typeface="+mn-lt"/>
              </a:rPr>
              <a:t>5.</a:t>
            </a:r>
            <a:r>
              <a:rPr lang="fr-FR" b="1" dirty="0">
                <a:latin typeface="+mn-lt"/>
              </a:rPr>
              <a:t> </a:t>
            </a:r>
            <a:r>
              <a:rPr lang="fr-FR" dirty="0">
                <a:latin typeface="+mn-lt"/>
              </a:rPr>
              <a:t>La vaccination </a:t>
            </a:r>
            <a:r>
              <a:rPr lang="fr-FR" b="0" i="0" dirty="0">
                <a:solidFill>
                  <a:schemeClr val="bg2"/>
                </a:solidFill>
                <a:effectLst/>
                <a:latin typeface="+mn-lt"/>
              </a:rPr>
              <a:t>peut </a:t>
            </a:r>
            <a:r>
              <a:rPr lang="fr-FR" dirty="0">
                <a:solidFill>
                  <a:schemeClr val="bg2"/>
                </a:solidFill>
                <a:latin typeface="+mn-lt"/>
              </a:rPr>
              <a:t>contribuer</a:t>
            </a:r>
            <a:r>
              <a:rPr lang="fr-FR" b="0" i="0" dirty="0">
                <a:solidFill>
                  <a:schemeClr val="bg2"/>
                </a:solidFill>
                <a:effectLst/>
                <a:latin typeface="+mn-lt"/>
              </a:rPr>
              <a:t> à protéger non seulement les individus qui se font vacciner, mais aussi leurs familles, les visiteurs et le reste de la communauté </a:t>
            </a:r>
            <a:r>
              <a:rPr lang="fr-FR" dirty="0">
                <a:effectLst/>
                <a:latin typeface="+mn-lt"/>
                <a:ea typeface="Calibri" panose="020F0502020204030204" pitchFamily="34" charset="0"/>
                <a:cs typeface="Times New Roman" panose="02020603050405020304" pitchFamily="18" charset="0"/>
              </a:rPr>
              <a:t>en général</a:t>
            </a:r>
            <a:r>
              <a:rPr lang="fr-FR" dirty="0">
                <a:solidFill>
                  <a:schemeClr val="bg2"/>
                </a:solidFill>
                <a:latin typeface="+mn-lt"/>
              </a:rPr>
              <a:t>. </a:t>
            </a:r>
            <a:r>
              <a:rPr lang="fr-FR" dirty="0">
                <a:latin typeface="+mn-lt"/>
              </a:rPr>
              <a:t>(</a:t>
            </a:r>
            <a:r>
              <a:rPr lang="fr-FR" b="1" u="sng" dirty="0">
                <a:latin typeface="+mn-lt"/>
              </a:rPr>
              <a:t>Vrai </a:t>
            </a:r>
            <a:r>
              <a:rPr lang="fr-FR" dirty="0">
                <a:latin typeface="+mn-lt"/>
              </a:rPr>
              <a:t>/ Faux)</a:t>
            </a:r>
          </a:p>
          <a:p>
            <a:pPr marL="457200" lvl="0" indent="0" algn="just" rtl="0">
              <a:lnSpc>
                <a:spcPct val="140000"/>
              </a:lnSpc>
              <a:spcBef>
                <a:spcPts val="800"/>
              </a:spcBef>
              <a:spcAft>
                <a:spcPts val="0"/>
              </a:spcAft>
              <a:buNone/>
            </a:pPr>
            <a:endParaRPr lang="fr-FR" dirty="0">
              <a:latin typeface="+mn-lt"/>
            </a:endParaRPr>
          </a:p>
          <a:p>
            <a:pPr marL="0" lvl="0" indent="0" algn="just" rtl="0">
              <a:lnSpc>
                <a:spcPct val="140000"/>
              </a:lnSpc>
              <a:spcBef>
                <a:spcPts val="800"/>
              </a:spcBef>
              <a:spcAft>
                <a:spcPts val="0"/>
              </a:spcAft>
              <a:buNone/>
            </a:pPr>
            <a:r>
              <a:rPr lang="fr-FR" dirty="0">
                <a:latin typeface="+mn-lt"/>
              </a:rPr>
              <a:t>6. </a:t>
            </a:r>
            <a:r>
              <a:rPr lang="fr-FR" b="0" i="0" dirty="0">
                <a:solidFill>
                  <a:schemeClr val="bg2"/>
                </a:solidFill>
                <a:effectLst/>
                <a:latin typeface="+mn-lt"/>
              </a:rPr>
              <a:t>Comment se propage l'hépatite B </a:t>
            </a:r>
            <a:r>
              <a:rPr lang="fr-FR" dirty="0">
                <a:latin typeface="+mn-lt"/>
              </a:rPr>
              <a:t>?</a:t>
            </a:r>
          </a:p>
          <a:p>
            <a:pPr lvl="1" indent="-317658" algn="just">
              <a:lnSpc>
                <a:spcPct val="140000"/>
              </a:lnSpc>
              <a:spcBef>
                <a:spcPts val="800"/>
              </a:spcBef>
              <a:buSzPct val="100000"/>
              <a:buFont typeface="Arial"/>
              <a:buAutoNum type="alphaLcPeriod"/>
            </a:pPr>
            <a:r>
              <a:rPr lang="fr-FR" sz="1800" b="0" i="0" dirty="0">
                <a:solidFill>
                  <a:schemeClr val="bg2"/>
                </a:solidFill>
                <a:effectLst/>
                <a:latin typeface="+mn-lt"/>
              </a:rPr>
              <a:t>Par des rapports sexuels non protégés</a:t>
            </a:r>
            <a:endParaRPr lang="fr-FR" sz="1800" dirty="0">
              <a:solidFill>
                <a:schemeClr val="bg2"/>
              </a:solidFill>
              <a:latin typeface="+mn-lt"/>
            </a:endParaRPr>
          </a:p>
          <a:p>
            <a:pPr lvl="1" indent="-317658" algn="just">
              <a:lnSpc>
                <a:spcPct val="140000"/>
              </a:lnSpc>
              <a:buSzPct val="100000"/>
              <a:buFont typeface="Arial"/>
              <a:buAutoNum type="alphaLcPeriod"/>
            </a:pPr>
            <a:r>
              <a:rPr lang="fr-FR" sz="1800" kern="100" dirty="0">
                <a:effectLst/>
                <a:latin typeface="+mn-lt"/>
                <a:ea typeface="Calibri" panose="020F0502020204030204" pitchFamily="34" charset="0"/>
                <a:cs typeface="Times New Roman" panose="02020603050405020304" pitchFamily="18" charset="0"/>
              </a:rPr>
              <a:t>Par des bagarres en prison impliquant du sang ou des morsures</a:t>
            </a:r>
          </a:p>
          <a:p>
            <a:pPr lvl="1" indent="-317658" algn="just">
              <a:lnSpc>
                <a:spcPct val="140000"/>
              </a:lnSpc>
              <a:buSzPct val="100000"/>
              <a:buFont typeface="Arial"/>
              <a:buAutoNum type="alphaLcPeriod"/>
            </a:pPr>
            <a:r>
              <a:rPr lang="fr-FR" sz="1800" kern="100" dirty="0">
                <a:effectLst/>
                <a:latin typeface="+mn-lt"/>
                <a:ea typeface="Calibri" panose="020F0502020204030204" pitchFamily="34" charset="0"/>
                <a:cs typeface="Times New Roman" panose="02020603050405020304" pitchFamily="18" charset="0"/>
              </a:rPr>
              <a:t>Par des tatouages réalisés à l'aide d'aiguilles souillées</a:t>
            </a:r>
            <a:endParaRPr lang="fr-FR" sz="1800" dirty="0">
              <a:latin typeface="+mn-lt"/>
            </a:endParaRPr>
          </a:p>
          <a:p>
            <a:pPr lvl="1" indent="-317658" algn="just">
              <a:lnSpc>
                <a:spcPct val="140000"/>
              </a:lnSpc>
              <a:buSzPct val="100000"/>
              <a:buFont typeface="Arial"/>
              <a:buAutoNum type="alphaLcPeriod"/>
            </a:pPr>
            <a:r>
              <a:rPr lang="fr-FR" sz="1800" kern="100" dirty="0">
                <a:effectLst/>
                <a:latin typeface="+mn-lt"/>
                <a:ea typeface="Calibri" panose="020F0502020204030204" pitchFamily="34" charset="0"/>
                <a:cs typeface="Times New Roman" panose="02020603050405020304" pitchFamily="18" charset="0"/>
              </a:rPr>
              <a:t>En partageant des aiguilles avec d'autres personnes infectées par le virus de l'hépatite B</a:t>
            </a:r>
            <a:endParaRPr lang="fr-FR" sz="1800" dirty="0">
              <a:latin typeface="+mn-lt"/>
            </a:endParaRPr>
          </a:p>
          <a:p>
            <a:pPr lvl="1" indent="-317658" algn="just">
              <a:lnSpc>
                <a:spcPct val="140000"/>
              </a:lnSpc>
              <a:buSzPct val="100000"/>
              <a:buFont typeface="Arial"/>
              <a:buAutoNum type="alphaLcPeriod"/>
            </a:pPr>
            <a:r>
              <a:rPr lang="fr-FR" sz="1800" b="1" kern="100" dirty="0">
                <a:effectLst/>
                <a:latin typeface="+mn-lt"/>
                <a:ea typeface="Calibri" panose="020F0502020204030204" pitchFamily="34" charset="0"/>
                <a:cs typeface="Times New Roman" panose="02020603050405020304" pitchFamily="18" charset="0"/>
              </a:rPr>
              <a:t>Toutes les réponses ci-dessus</a:t>
            </a:r>
            <a:endParaRPr lang="fr-FR" sz="1800" kern="100" dirty="0">
              <a:effectLst/>
              <a:latin typeface="+mn-lt"/>
              <a:ea typeface="Calibri" panose="020F0502020204030204" pitchFamily="34" charset="0"/>
              <a:cs typeface="Times New Roman" panose="02020603050405020304" pitchFamily="18" charset="0"/>
            </a:endParaRPr>
          </a:p>
          <a:p>
            <a:pPr marL="914400" lvl="1" indent="-317658" algn="l" rtl="0">
              <a:lnSpc>
                <a:spcPct val="140000"/>
              </a:lnSpc>
              <a:spcBef>
                <a:spcPts val="0"/>
              </a:spcBef>
              <a:spcAft>
                <a:spcPts val="0"/>
              </a:spcAft>
              <a:buSzPct val="100000"/>
              <a:buAutoNum type="alphaLcPeriod"/>
            </a:pPr>
            <a:endParaRPr sz="1650" b="1" dirty="0"/>
          </a:p>
        </p:txBody>
      </p:sp>
      <p:sp>
        <p:nvSpPr>
          <p:cNvPr id="806" name="Google Shape;806;p9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dirty="0"/>
              <a:t>Pourquoi la vaccination est importante dans les prisons</a:t>
            </a:r>
            <a:endParaRPr dirty="0"/>
          </a:p>
        </p:txBody>
      </p:sp>
      <p:sp>
        <p:nvSpPr>
          <p:cNvPr id="111" name="Google Shape;111;p20"/>
          <p:cNvSpPr txBox="1">
            <a:spLocks noGrp="1"/>
          </p:cNvSpPr>
          <p:nvPr>
            <p:ph type="body" idx="1"/>
          </p:nvPr>
        </p:nvSpPr>
        <p:spPr>
          <a:xfrm>
            <a:off x="311700" y="1152475"/>
            <a:ext cx="8520600" cy="3708000"/>
          </a:xfrm>
          <a:prstGeom prst="rect">
            <a:avLst/>
          </a:prstGeom>
        </p:spPr>
        <p:txBody>
          <a:bodyPr spcFirstLastPara="1" wrap="square" lIns="91425" tIns="91425" rIns="91425" bIns="91425" anchor="t" anchorCtr="0">
            <a:normAutofit/>
          </a:bodyPr>
          <a:lstStyle/>
          <a:p>
            <a:pPr marL="0" lvl="0" indent="0" algn="just" rtl="0">
              <a:spcBef>
                <a:spcPts val="1200"/>
              </a:spcBef>
              <a:spcAft>
                <a:spcPts val="1200"/>
              </a:spcAft>
              <a:buNone/>
            </a:pPr>
            <a:r>
              <a:rPr lang="fr-FR" dirty="0"/>
              <a:t>Les personnes qui vivent et travaillent dans les prisons présentent un risque plus élevé d'entrer en contact avec des maladies infectieuses, dont plusieurs peuvent être évitées par la vaccination. Garantir des taux de vaccination élevés dans les prisons peut s'avérer très efficace pour prévenir les épidémies et pour  protéger les personnes qui travaillent et vivent dans les prisons, ainsi que leurs ami(e)s et leurs familles, et les membres de la communauté en général.</a:t>
            </a:r>
          </a:p>
        </p:txBody>
      </p:sp>
      <p:sp>
        <p:nvSpPr>
          <p:cNvPr id="112" name="Google Shape;112;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10"/>
        <p:cNvGrpSpPr/>
        <p:nvPr/>
      </p:nvGrpSpPr>
      <p:grpSpPr>
        <a:xfrm>
          <a:off x="0" y="0"/>
          <a:ext cx="0" cy="0"/>
          <a:chOff x="0" y="0"/>
          <a:chExt cx="0" cy="0"/>
        </a:xfrm>
      </p:grpSpPr>
      <p:sp>
        <p:nvSpPr>
          <p:cNvPr id="811" name="Google Shape;811;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quiz final</a:t>
            </a:r>
            <a:endParaRPr b="1" dirty="0"/>
          </a:p>
        </p:txBody>
      </p:sp>
      <p:sp>
        <p:nvSpPr>
          <p:cNvPr id="812" name="Google Shape;812;p92"/>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85000" lnSpcReduction="20000"/>
          </a:bodyPr>
          <a:lstStyle/>
          <a:p>
            <a:pPr marL="0" lvl="0" indent="0" algn="just" rtl="0">
              <a:lnSpc>
                <a:spcPct val="140000"/>
              </a:lnSpc>
              <a:spcBef>
                <a:spcPts val="0"/>
              </a:spcBef>
              <a:spcAft>
                <a:spcPts val="0"/>
              </a:spcAft>
              <a:buNone/>
            </a:pPr>
            <a:r>
              <a:rPr lang="en" sz="1650" dirty="0"/>
              <a:t>7. </a:t>
            </a:r>
            <a:r>
              <a:rPr lang="fr-FR" sz="1650" dirty="0"/>
              <a:t>L’infection </a:t>
            </a:r>
            <a:r>
              <a:rPr lang="fr-FR" sz="1600" dirty="0">
                <a:solidFill>
                  <a:schemeClr val="bg2"/>
                </a:solidFill>
                <a:latin typeface="+mn-lt"/>
              </a:rPr>
              <a:t>par le</a:t>
            </a:r>
            <a:r>
              <a:rPr lang="fr-FR" sz="1600" b="0" i="0" dirty="0">
                <a:solidFill>
                  <a:schemeClr val="bg2"/>
                </a:solidFill>
                <a:effectLst/>
                <a:latin typeface="+mn-lt"/>
              </a:rPr>
              <a:t> </a:t>
            </a:r>
            <a:r>
              <a:rPr lang="fr-FR" sz="1600" dirty="0">
                <a:solidFill>
                  <a:schemeClr val="bg2"/>
                </a:solidFill>
                <a:latin typeface="+mn-lt"/>
              </a:rPr>
              <a:t>HPV p</a:t>
            </a:r>
            <a:r>
              <a:rPr lang="fr-FR" sz="1600" b="0" i="0" dirty="0">
                <a:solidFill>
                  <a:schemeClr val="bg2"/>
                </a:solidFill>
                <a:effectLst/>
                <a:latin typeface="+mn-lt"/>
              </a:rPr>
              <a:t>eut ne présenter aucun symptôme, ce qui signifie qu’une personne peut ne pas savoir qu'elle est infectée</a:t>
            </a:r>
            <a:r>
              <a:rPr lang="fr-FR" sz="1650" dirty="0">
                <a:solidFill>
                  <a:schemeClr val="bg2"/>
                </a:solidFill>
              </a:rPr>
              <a:t>. </a:t>
            </a:r>
            <a:r>
              <a:rPr lang="fr-FR" sz="1650" dirty="0"/>
              <a:t>(</a:t>
            </a:r>
            <a:r>
              <a:rPr lang="fr-FR" sz="1650" b="1" dirty="0"/>
              <a:t>Vrai / </a:t>
            </a:r>
            <a:r>
              <a:rPr lang="fr-FR" sz="1650" dirty="0"/>
              <a:t>Faux)</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8. Le </a:t>
            </a:r>
            <a:r>
              <a:rPr lang="fr-FR" sz="1600" dirty="0">
                <a:solidFill>
                  <a:srgbClr val="3C4043"/>
                </a:solidFill>
                <a:latin typeface="+mn-lt"/>
              </a:rPr>
              <a:t>HPV c</a:t>
            </a:r>
            <a:r>
              <a:rPr lang="fr-FR" sz="1600" b="0" i="0" dirty="0">
                <a:solidFill>
                  <a:srgbClr val="3C4043"/>
                </a:solidFill>
                <a:effectLst/>
                <a:latin typeface="+mn-lt"/>
              </a:rPr>
              <a:t>ause seulement le cancer du col de l'utérus et ne concerne donc pas les hommes</a:t>
            </a:r>
            <a:r>
              <a:rPr lang="fr-FR" sz="1650" dirty="0"/>
              <a:t>. (Vrai / </a:t>
            </a:r>
            <a:r>
              <a:rPr lang="fr-FR" sz="1650" b="1" dirty="0"/>
              <a:t>Faux</a:t>
            </a:r>
            <a:r>
              <a:rPr lang="fr-FR" sz="1650" dirty="0"/>
              <a:t>)</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9. </a:t>
            </a:r>
            <a:r>
              <a:rPr lang="fr-FR" sz="1600" b="0" i="0" dirty="0">
                <a:solidFill>
                  <a:srgbClr val="3C4043"/>
                </a:solidFill>
                <a:effectLst/>
                <a:latin typeface="+mn-lt"/>
              </a:rPr>
              <a:t>Pourquoi la grippe se propage-t-elle plus rapidement dans les prisons </a:t>
            </a:r>
            <a:r>
              <a:rPr lang="fr-FR" sz="1600" dirty="0">
                <a:latin typeface="+mn-lt"/>
              </a:rPr>
              <a:t>?</a:t>
            </a:r>
          </a:p>
          <a:p>
            <a:pPr marL="914400" lvl="1" indent="-325516" algn="just" rtl="0">
              <a:lnSpc>
                <a:spcPct val="140000"/>
              </a:lnSpc>
              <a:spcBef>
                <a:spcPts val="800"/>
              </a:spcBef>
              <a:spcAft>
                <a:spcPts val="0"/>
              </a:spcAft>
              <a:buSzPct val="100000"/>
              <a:buAutoNum type="alphaLcPeriod"/>
            </a:pPr>
            <a:r>
              <a:rPr lang="fr-FR" sz="1600" dirty="0">
                <a:effectLst/>
                <a:latin typeface="+mn-lt"/>
                <a:ea typeface="Calibri" panose="020F0502020204030204" pitchFamily="34" charset="0"/>
                <a:cs typeface="Times New Roman" panose="02020603050405020304" pitchFamily="18" charset="0"/>
              </a:rPr>
              <a:t>Parce que de </a:t>
            </a:r>
            <a:r>
              <a:rPr lang="fr-FR" sz="1600" dirty="0">
                <a:latin typeface="+mn-lt"/>
                <a:ea typeface="Calibri" panose="020F0502020204030204" pitchFamily="34" charset="0"/>
                <a:cs typeface="Times New Roman" panose="02020603050405020304" pitchFamily="18" charset="0"/>
              </a:rPr>
              <a:t>nombreuses personnes placées sous main de justice sont </a:t>
            </a:r>
            <a:r>
              <a:rPr lang="fr-FR" sz="1600" dirty="0">
                <a:effectLst/>
                <a:latin typeface="+mn-lt"/>
                <a:ea typeface="Calibri" panose="020F0502020204030204" pitchFamily="34" charset="0"/>
                <a:cs typeface="Times New Roman" panose="02020603050405020304" pitchFamily="18" charset="0"/>
              </a:rPr>
              <a:t>des hommes</a:t>
            </a:r>
            <a:r>
              <a:rPr lang="fr-FR" sz="1600" dirty="0">
                <a:latin typeface="+mn-lt"/>
              </a:rPr>
              <a:t>.</a:t>
            </a:r>
          </a:p>
          <a:p>
            <a:pPr marL="914400" lvl="1" indent="-325516" algn="just" rtl="0">
              <a:lnSpc>
                <a:spcPct val="140000"/>
              </a:lnSpc>
              <a:spcBef>
                <a:spcPts val="0"/>
              </a:spcBef>
              <a:spcAft>
                <a:spcPts val="0"/>
              </a:spcAft>
              <a:buSzPct val="100000"/>
              <a:buAutoNum type="alphaLcPeriod"/>
            </a:pPr>
            <a:r>
              <a:rPr lang="fr-FR" sz="1600" b="1" dirty="0">
                <a:effectLst/>
                <a:latin typeface="+mn-lt"/>
                <a:ea typeface="Calibri" panose="020F0502020204030204" pitchFamily="34" charset="0"/>
                <a:cs typeface="Times New Roman" panose="02020603050405020304" pitchFamily="18" charset="0"/>
              </a:rPr>
              <a:t>Parce que les </a:t>
            </a:r>
            <a:r>
              <a:rPr lang="fr-FR" sz="1600" b="1" dirty="0">
                <a:latin typeface="+mn-lt"/>
                <a:ea typeface="Calibri" panose="020F0502020204030204" pitchFamily="34" charset="0"/>
                <a:cs typeface="Times New Roman" panose="02020603050405020304" pitchFamily="18" charset="0"/>
              </a:rPr>
              <a:t>personnes placées sous main de justice </a:t>
            </a:r>
            <a:r>
              <a:rPr lang="fr-FR" sz="1600" b="1" dirty="0">
                <a:effectLst/>
                <a:latin typeface="+mn-lt"/>
                <a:ea typeface="Calibri" panose="020F0502020204030204" pitchFamily="34" charset="0"/>
                <a:cs typeface="Times New Roman" panose="02020603050405020304" pitchFamily="18" charset="0"/>
              </a:rPr>
              <a:t>sont très proches les unes des autres et partagent souvent des cellules où la circulation de l'air (ventilation) est insuffisante</a:t>
            </a:r>
            <a:r>
              <a:rPr lang="fr-FR" sz="1600" b="1" dirty="0">
                <a:latin typeface="+mn-lt"/>
              </a:rPr>
              <a:t>. </a:t>
            </a:r>
          </a:p>
          <a:p>
            <a:pPr marL="914400" lvl="1" indent="-325516" algn="just" rtl="0">
              <a:lnSpc>
                <a:spcPct val="140000"/>
              </a:lnSpc>
              <a:spcBef>
                <a:spcPts val="0"/>
              </a:spcBef>
              <a:spcAft>
                <a:spcPts val="0"/>
              </a:spcAft>
              <a:buSzPct val="100000"/>
              <a:buAutoNum type="alphaLcPeriod"/>
            </a:pPr>
            <a:r>
              <a:rPr lang="fr-FR" sz="1600" dirty="0">
                <a:effectLst/>
                <a:latin typeface="+mn-lt"/>
                <a:ea typeface="Calibri" panose="020F0502020204030204" pitchFamily="34" charset="0"/>
                <a:cs typeface="Times New Roman" panose="02020603050405020304" pitchFamily="18" charset="0"/>
              </a:rPr>
              <a:t>Parce que les prisons sont souvent froides</a:t>
            </a:r>
            <a:r>
              <a:rPr lang="fr-FR" sz="1600" dirty="0">
                <a:latin typeface="+mn-lt"/>
              </a:rPr>
              <a:t>. </a:t>
            </a:r>
          </a:p>
          <a:p>
            <a:pPr marL="457200" lvl="0" indent="0" algn="l" rtl="0">
              <a:lnSpc>
                <a:spcPct val="140000"/>
              </a:lnSpc>
              <a:spcBef>
                <a:spcPts val="800"/>
              </a:spcBef>
              <a:spcAft>
                <a:spcPts val="800"/>
              </a:spcAft>
              <a:buNone/>
            </a:pPr>
            <a:endParaRPr sz="1650" dirty="0"/>
          </a:p>
        </p:txBody>
      </p:sp>
      <p:sp>
        <p:nvSpPr>
          <p:cNvPr id="813" name="Google Shape;813;p9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17"/>
        <p:cNvGrpSpPr/>
        <p:nvPr/>
      </p:nvGrpSpPr>
      <p:grpSpPr>
        <a:xfrm>
          <a:off x="0" y="0"/>
          <a:ext cx="0" cy="0"/>
          <a:chOff x="0" y="0"/>
          <a:chExt cx="0" cy="0"/>
        </a:xfrm>
      </p:grpSpPr>
      <p:sp>
        <p:nvSpPr>
          <p:cNvPr id="818" name="Google Shape;818;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quiz final</a:t>
            </a:r>
            <a:endParaRPr b="1" dirty="0"/>
          </a:p>
        </p:txBody>
      </p:sp>
      <p:sp>
        <p:nvSpPr>
          <p:cNvPr id="819" name="Google Shape;819;p93"/>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70000" lnSpcReduction="20000"/>
          </a:bodyPr>
          <a:lstStyle/>
          <a:p>
            <a:pPr marL="0" lvl="0" indent="0" algn="just" rtl="0">
              <a:lnSpc>
                <a:spcPct val="140000"/>
              </a:lnSpc>
              <a:spcBef>
                <a:spcPts val="0"/>
              </a:spcBef>
              <a:spcAft>
                <a:spcPts val="0"/>
              </a:spcAft>
              <a:buNone/>
            </a:pPr>
            <a:r>
              <a:rPr lang="en" sz="1650" dirty="0">
                <a:latin typeface="+mn-lt"/>
              </a:rPr>
              <a:t>10. </a:t>
            </a:r>
            <a:r>
              <a:rPr lang="fr-FR" sz="1600" b="0" i="0" dirty="0">
                <a:solidFill>
                  <a:schemeClr val="bg2"/>
                </a:solidFill>
                <a:effectLst/>
                <a:latin typeface="+mn-lt"/>
              </a:rPr>
              <a:t>Les </a:t>
            </a:r>
            <a:r>
              <a:rPr lang="fr-FR" sz="1600" dirty="0">
                <a:solidFill>
                  <a:schemeClr val="bg2"/>
                </a:solidFill>
                <a:latin typeface="+mn-lt"/>
              </a:rPr>
              <a:t>femmes</a:t>
            </a:r>
            <a:r>
              <a:rPr lang="fr-FR" sz="1600" b="0" i="0" dirty="0">
                <a:solidFill>
                  <a:schemeClr val="bg2"/>
                </a:solidFill>
                <a:effectLst/>
                <a:latin typeface="+mn-lt"/>
              </a:rPr>
              <a:t> enceintes peuvent se protéger, ainsi que leur enfant à naître, contre certaines maladies en se faisant vacciner</a:t>
            </a:r>
            <a:r>
              <a:rPr lang="fr-FR" sz="1600" dirty="0">
                <a:solidFill>
                  <a:schemeClr val="bg2"/>
                </a:solidFill>
                <a:latin typeface="+mn-lt"/>
              </a:rPr>
              <a:t>. </a:t>
            </a:r>
            <a:r>
              <a:rPr lang="fr-FR" sz="1650" dirty="0">
                <a:latin typeface="+mn-lt"/>
              </a:rPr>
              <a:t>(</a:t>
            </a:r>
            <a:r>
              <a:rPr lang="fr-FR" sz="1650" b="1" dirty="0">
                <a:latin typeface="+mn-lt"/>
              </a:rPr>
              <a:t>Vrai </a:t>
            </a:r>
            <a:r>
              <a:rPr lang="fr-FR" sz="1650" dirty="0">
                <a:latin typeface="+mn-lt"/>
              </a:rPr>
              <a:t>/ Faux)</a:t>
            </a:r>
          </a:p>
          <a:p>
            <a:pPr marL="457200" lvl="0" indent="0" algn="just" rtl="0">
              <a:lnSpc>
                <a:spcPct val="140000"/>
              </a:lnSpc>
              <a:spcBef>
                <a:spcPts val="800"/>
              </a:spcBef>
              <a:spcAft>
                <a:spcPts val="0"/>
              </a:spcAft>
              <a:buNone/>
            </a:pPr>
            <a:endParaRPr lang="fr-FR" sz="1650" dirty="0">
              <a:latin typeface="+mn-lt"/>
            </a:endParaRPr>
          </a:p>
          <a:p>
            <a:pPr marL="0" lvl="0" indent="0" algn="just" rtl="0">
              <a:lnSpc>
                <a:spcPct val="140000"/>
              </a:lnSpc>
              <a:spcBef>
                <a:spcPts val="800"/>
              </a:spcBef>
              <a:spcAft>
                <a:spcPts val="0"/>
              </a:spcAft>
              <a:buNone/>
            </a:pPr>
            <a:r>
              <a:rPr lang="fr-FR" sz="1650" dirty="0">
                <a:latin typeface="+mn-lt"/>
              </a:rPr>
              <a:t>11. </a:t>
            </a:r>
            <a:r>
              <a:rPr lang="fr-FR" sz="1700" b="0" i="0" dirty="0">
                <a:solidFill>
                  <a:schemeClr val="tx1">
                    <a:lumMod val="65000"/>
                    <a:lumOff val="35000"/>
                  </a:schemeClr>
                </a:solidFill>
                <a:effectLst/>
                <a:latin typeface="+mn-lt"/>
              </a:rPr>
              <a:t>Parmi les stratégies de communication suivantes, lesquelles sont efficaces pour parler de vaccins </a:t>
            </a:r>
            <a:r>
              <a:rPr lang="fr-FR" sz="1650" dirty="0">
                <a:solidFill>
                  <a:schemeClr val="tx1">
                    <a:lumMod val="65000"/>
                    <a:lumOff val="35000"/>
                  </a:schemeClr>
                </a:solidFill>
                <a:latin typeface="+mn-lt"/>
              </a:rPr>
              <a:t>?</a:t>
            </a:r>
          </a:p>
          <a:p>
            <a:pPr lvl="1" indent="-317658" algn="just">
              <a:lnSpc>
                <a:spcPct val="140000"/>
              </a:lnSpc>
              <a:spcBef>
                <a:spcPts val="800"/>
              </a:spcBef>
              <a:buSzPct val="100000"/>
              <a:buFont typeface="Arial"/>
              <a:buAutoNum type="alphaLcPeriod"/>
            </a:pPr>
            <a:r>
              <a:rPr lang="fr-FR" sz="1800" kern="100" dirty="0">
                <a:effectLst/>
                <a:latin typeface="+mn-lt"/>
                <a:ea typeface="Calibri" panose="020F0502020204030204" pitchFamily="34" charset="0"/>
                <a:cs typeface="Times New Roman" panose="02020603050405020304" pitchFamily="18" charset="0"/>
              </a:rPr>
              <a:t>Utiliser des termes inclusifs ("nous" au lieu de "vous")</a:t>
            </a:r>
            <a:endParaRPr lang="fr-FR" sz="1650" dirty="0">
              <a:latin typeface="+mn-lt"/>
            </a:endParaRPr>
          </a:p>
          <a:p>
            <a:pPr lvl="1" indent="-317658" algn="just">
              <a:lnSpc>
                <a:spcPct val="140000"/>
              </a:lnSpc>
              <a:buSzPct val="100000"/>
              <a:buFont typeface="Arial"/>
              <a:buAutoNum type="alphaLcPeriod"/>
            </a:pPr>
            <a:r>
              <a:rPr lang="fr-FR" sz="1800" kern="100" dirty="0">
                <a:effectLst/>
                <a:latin typeface="+mn-lt"/>
                <a:ea typeface="Calibri" panose="020F0502020204030204" pitchFamily="34" charset="0"/>
                <a:cs typeface="Times New Roman" panose="02020603050405020304" pitchFamily="18" charset="0"/>
              </a:rPr>
              <a:t>Garder un message clé simple</a:t>
            </a:r>
            <a:endParaRPr lang="fr-FR" sz="1650" dirty="0">
              <a:latin typeface="+mn-lt"/>
            </a:endParaRPr>
          </a:p>
          <a:p>
            <a:pPr lvl="1" indent="-317658" algn="just">
              <a:lnSpc>
                <a:spcPct val="140000"/>
              </a:lnSpc>
              <a:buSzPct val="100000"/>
              <a:buFont typeface="Arial"/>
              <a:buAutoNum type="alphaLcPeriod"/>
            </a:pPr>
            <a:r>
              <a:rPr lang="fr-FR" sz="1800" kern="100" dirty="0">
                <a:effectLst/>
                <a:latin typeface="+mn-lt"/>
                <a:ea typeface="Calibri" panose="020F0502020204030204" pitchFamily="34" charset="0"/>
                <a:cs typeface="Times New Roman" panose="02020603050405020304" pitchFamily="18" charset="0"/>
              </a:rPr>
              <a:t>Dire la vérité</a:t>
            </a:r>
            <a:endParaRPr lang="fr-FR" sz="1650" dirty="0">
              <a:latin typeface="+mn-lt"/>
            </a:endParaRPr>
          </a:p>
          <a:p>
            <a:pPr lvl="1" indent="-317658" algn="just">
              <a:lnSpc>
                <a:spcPct val="140000"/>
              </a:lnSpc>
              <a:buSzPct val="100000"/>
              <a:buFont typeface="Arial"/>
              <a:buAutoNum type="alphaLcPeriod"/>
            </a:pPr>
            <a:r>
              <a:rPr lang="fr-FR" sz="1800" kern="100" dirty="0">
                <a:effectLst/>
                <a:latin typeface="+mn-lt"/>
                <a:ea typeface="Calibri" panose="020F0502020204030204" pitchFamily="34" charset="0"/>
                <a:cs typeface="Times New Roman" panose="02020603050405020304" pitchFamily="18" charset="0"/>
              </a:rPr>
              <a:t>Ne pas répéter les mythes sur les vaccins</a:t>
            </a:r>
            <a:endParaRPr lang="fr-FR" sz="1650" dirty="0">
              <a:latin typeface="+mn-lt"/>
            </a:endParaRPr>
          </a:p>
          <a:p>
            <a:pPr marL="914400" lvl="1" indent="-317658" algn="just" rtl="0">
              <a:lnSpc>
                <a:spcPct val="140000"/>
              </a:lnSpc>
              <a:spcBef>
                <a:spcPts val="0"/>
              </a:spcBef>
              <a:spcAft>
                <a:spcPts val="0"/>
              </a:spcAft>
              <a:buSzPct val="100000"/>
              <a:buAutoNum type="alphaLcPeriod"/>
            </a:pPr>
            <a:r>
              <a:rPr lang="fr-FR" sz="1800" b="1" dirty="0">
                <a:effectLst/>
                <a:latin typeface="+mn-lt"/>
                <a:ea typeface="Calibri" panose="020F0502020204030204" pitchFamily="34" charset="0"/>
                <a:cs typeface="Times New Roman" panose="02020603050405020304" pitchFamily="18" charset="0"/>
              </a:rPr>
              <a:t>Toutes les réponses ci-dessus</a:t>
            </a:r>
            <a:endParaRPr lang="fr-FR" sz="1650" b="1" dirty="0">
              <a:latin typeface="+mn-lt"/>
            </a:endParaRPr>
          </a:p>
          <a:p>
            <a:pPr marL="914400" lvl="0" indent="0" algn="just" rtl="0">
              <a:lnSpc>
                <a:spcPct val="140000"/>
              </a:lnSpc>
              <a:spcBef>
                <a:spcPts val="800"/>
              </a:spcBef>
              <a:spcAft>
                <a:spcPts val="0"/>
              </a:spcAft>
              <a:buNone/>
            </a:pPr>
            <a:endParaRPr lang="fr-FR" sz="1650" b="1" dirty="0">
              <a:latin typeface="+mn-lt"/>
            </a:endParaRPr>
          </a:p>
          <a:p>
            <a:pPr marL="0" lvl="0" indent="0" algn="just" rtl="0">
              <a:lnSpc>
                <a:spcPct val="140000"/>
              </a:lnSpc>
              <a:spcBef>
                <a:spcPts val="800"/>
              </a:spcBef>
              <a:spcAft>
                <a:spcPts val="800"/>
              </a:spcAft>
              <a:buNone/>
            </a:pPr>
            <a:r>
              <a:rPr lang="fr-FR" sz="1650" dirty="0">
                <a:latin typeface="+mn-lt"/>
              </a:rPr>
              <a:t>12. </a:t>
            </a:r>
            <a:r>
              <a:rPr lang="fr-FR" sz="1700" b="0" i="0" dirty="0">
                <a:solidFill>
                  <a:schemeClr val="tx1">
                    <a:lumMod val="65000"/>
                    <a:lumOff val="35000"/>
                  </a:schemeClr>
                </a:solidFill>
                <a:effectLst/>
                <a:latin typeface="+mn-lt"/>
              </a:rPr>
              <a:t>Les personnes </a:t>
            </a:r>
            <a:r>
              <a:rPr lang="fr-FR" sz="1700" dirty="0">
                <a:solidFill>
                  <a:schemeClr val="tx1">
                    <a:lumMod val="65000"/>
                    <a:lumOff val="35000"/>
                  </a:schemeClr>
                </a:solidFill>
                <a:latin typeface="+mn-lt"/>
              </a:rPr>
              <a:t>placées sous main de justice peuvent </a:t>
            </a:r>
            <a:r>
              <a:rPr lang="fr-FR" sz="1700" b="0" i="0" dirty="0">
                <a:solidFill>
                  <a:schemeClr val="tx1">
                    <a:lumMod val="65000"/>
                    <a:lumOff val="35000"/>
                  </a:schemeClr>
                </a:solidFill>
                <a:effectLst/>
                <a:latin typeface="+mn-lt"/>
              </a:rPr>
              <a:t>percevoir les effets secondaires des vaccins comme étant plus </a:t>
            </a:r>
            <a:r>
              <a:rPr lang="fr-FR" sz="1800" dirty="0">
                <a:effectLst/>
                <a:latin typeface="+mn-lt"/>
                <a:ea typeface="Calibri" panose="020F0502020204030204" pitchFamily="34" charset="0"/>
                <a:cs typeface="Times New Roman" panose="02020603050405020304" pitchFamily="18" charset="0"/>
              </a:rPr>
              <a:t>dangereux</a:t>
            </a:r>
            <a:r>
              <a:rPr lang="fr-FR" sz="1700" b="0" i="0" dirty="0">
                <a:solidFill>
                  <a:schemeClr val="tx1">
                    <a:lumMod val="65000"/>
                    <a:lumOff val="35000"/>
                  </a:schemeClr>
                </a:solidFill>
                <a:effectLst/>
                <a:latin typeface="+mn-lt"/>
              </a:rPr>
              <a:t> qu'ils ne le sont </a:t>
            </a:r>
            <a:r>
              <a:rPr lang="fr-FR" sz="1800" dirty="0">
                <a:effectLst/>
                <a:latin typeface="+mn-lt"/>
                <a:ea typeface="Calibri" panose="020F0502020204030204" pitchFamily="34" charset="0"/>
                <a:cs typeface="Times New Roman" panose="02020603050405020304" pitchFamily="18" charset="0"/>
              </a:rPr>
              <a:t>en réalité</a:t>
            </a:r>
            <a:r>
              <a:rPr lang="fr-FR" sz="1700" b="0" i="0" dirty="0">
                <a:solidFill>
                  <a:schemeClr val="tx1">
                    <a:lumMod val="65000"/>
                    <a:lumOff val="35000"/>
                  </a:schemeClr>
                </a:solidFill>
                <a:effectLst/>
                <a:latin typeface="+mn-lt"/>
              </a:rPr>
              <a:t> ou les maladies comme étant moins </a:t>
            </a:r>
            <a:r>
              <a:rPr lang="fr-FR" sz="1800" dirty="0">
                <a:effectLst/>
                <a:latin typeface="+mn-lt"/>
                <a:ea typeface="Calibri" panose="020F0502020204030204" pitchFamily="34" charset="0"/>
                <a:cs typeface="Times New Roman" panose="02020603050405020304" pitchFamily="18" charset="0"/>
              </a:rPr>
              <a:t>dangereuses</a:t>
            </a:r>
            <a:r>
              <a:rPr lang="fr-FR" sz="1700" b="0" i="0" dirty="0">
                <a:solidFill>
                  <a:schemeClr val="tx1">
                    <a:lumMod val="65000"/>
                    <a:lumOff val="35000"/>
                  </a:schemeClr>
                </a:solidFill>
                <a:effectLst/>
                <a:latin typeface="+mn-lt"/>
              </a:rPr>
              <a:t> qu'elles ne le sont en réalité.</a:t>
            </a:r>
            <a:r>
              <a:rPr lang="fr-FR" sz="1700" dirty="0">
                <a:solidFill>
                  <a:schemeClr val="tx1">
                    <a:lumMod val="65000"/>
                    <a:lumOff val="35000"/>
                  </a:schemeClr>
                </a:solidFill>
                <a:latin typeface="+mn-lt"/>
              </a:rPr>
              <a:t> </a:t>
            </a:r>
            <a:r>
              <a:rPr lang="fr-FR" sz="1650" dirty="0">
                <a:latin typeface="+mn-lt"/>
              </a:rPr>
              <a:t>(</a:t>
            </a:r>
            <a:r>
              <a:rPr lang="fr-FR" sz="1650" b="1" dirty="0">
                <a:latin typeface="+mn-lt"/>
              </a:rPr>
              <a:t>Vrai / </a:t>
            </a:r>
            <a:r>
              <a:rPr lang="fr-FR" sz="1650" dirty="0">
                <a:latin typeface="+mn-lt"/>
              </a:rPr>
              <a:t>Faux)</a:t>
            </a:r>
          </a:p>
        </p:txBody>
      </p:sp>
      <p:sp>
        <p:nvSpPr>
          <p:cNvPr id="820" name="Google Shape;820;p9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24"/>
        <p:cNvGrpSpPr/>
        <p:nvPr/>
      </p:nvGrpSpPr>
      <p:grpSpPr>
        <a:xfrm>
          <a:off x="0" y="0"/>
          <a:ext cx="0" cy="0"/>
          <a:chOff x="0" y="0"/>
          <a:chExt cx="0" cy="0"/>
        </a:xfrm>
      </p:grpSpPr>
      <p:sp>
        <p:nvSpPr>
          <p:cNvPr id="825" name="Google Shape;825;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quiz final</a:t>
            </a:r>
            <a:endParaRPr b="1" dirty="0"/>
          </a:p>
        </p:txBody>
      </p:sp>
      <p:sp>
        <p:nvSpPr>
          <p:cNvPr id="826" name="Google Shape;826;p94"/>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fontScale="92500" lnSpcReduction="20000"/>
          </a:bodyPr>
          <a:lstStyle/>
          <a:p>
            <a:pPr marL="0" lvl="0" indent="0" algn="just" rtl="0">
              <a:lnSpc>
                <a:spcPct val="140000"/>
              </a:lnSpc>
              <a:spcBef>
                <a:spcPts val="0"/>
              </a:spcBef>
              <a:spcAft>
                <a:spcPts val="0"/>
              </a:spcAft>
              <a:buNone/>
            </a:pPr>
            <a:r>
              <a:rPr lang="en" sz="1650" dirty="0"/>
              <a:t>13. </a:t>
            </a:r>
            <a:r>
              <a:rPr lang="fr-FR" sz="1650" b="0" i="0" dirty="0">
                <a:solidFill>
                  <a:srgbClr val="3C4043"/>
                </a:solidFill>
                <a:effectLst/>
                <a:latin typeface="+mn-lt"/>
              </a:rPr>
              <a:t>Lorsque les gens expriment </a:t>
            </a:r>
            <a:r>
              <a:rPr lang="fr-FR" sz="1650" dirty="0">
                <a:solidFill>
                  <a:srgbClr val="3C4043"/>
                </a:solidFill>
                <a:latin typeface="+mn-lt"/>
              </a:rPr>
              <a:t>leur</a:t>
            </a:r>
            <a:r>
              <a:rPr lang="fr-FR" sz="1650" b="0" i="0" dirty="0">
                <a:solidFill>
                  <a:srgbClr val="3C4043"/>
                </a:solidFill>
                <a:effectLst/>
                <a:latin typeface="+mn-lt"/>
              </a:rPr>
              <a:t> méfiance à l'égard des autorités ou des gouvernements, il est important de </a:t>
            </a:r>
            <a:r>
              <a:rPr lang="fr-FR" sz="1650" dirty="0">
                <a:latin typeface="+mn-lt"/>
              </a:rPr>
              <a:t>…</a:t>
            </a:r>
          </a:p>
          <a:p>
            <a:pPr marL="914400" lvl="1" indent="-333375" algn="just" rtl="0">
              <a:lnSpc>
                <a:spcPct val="140000"/>
              </a:lnSpc>
              <a:spcBef>
                <a:spcPts val="800"/>
              </a:spcBef>
              <a:spcAft>
                <a:spcPts val="0"/>
              </a:spcAft>
              <a:buSzPts val="1650"/>
              <a:buAutoNum type="alphaLcPeriod"/>
            </a:pPr>
            <a:r>
              <a:rPr lang="fr-FR" sz="1800" b="1" dirty="0">
                <a:effectLst/>
                <a:latin typeface="Calibri" panose="020F0502020204030204" pitchFamily="34" charset="0"/>
                <a:ea typeface="Calibri" panose="020F0502020204030204" pitchFamily="34" charset="0"/>
                <a:cs typeface="Times New Roman" panose="02020603050405020304" pitchFamily="18" charset="0"/>
              </a:rPr>
              <a:t>Ê</a:t>
            </a:r>
            <a:r>
              <a:rPr lang="fr-FR" sz="1500" b="1" dirty="0">
                <a:solidFill>
                  <a:schemeClr val="tx1">
                    <a:lumMod val="65000"/>
                    <a:lumOff val="35000"/>
                  </a:schemeClr>
                </a:solidFill>
                <a:latin typeface="+mn-lt"/>
              </a:rPr>
              <a:t>tre</a:t>
            </a:r>
            <a:r>
              <a:rPr lang="fr-FR" sz="1500" b="1" i="0" dirty="0">
                <a:solidFill>
                  <a:schemeClr val="tx1">
                    <a:lumMod val="65000"/>
                    <a:lumOff val="35000"/>
                  </a:schemeClr>
                </a:solidFill>
                <a:effectLst/>
                <a:latin typeface="+mn-lt"/>
              </a:rPr>
              <a:t> rassurant et ouvert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à l'écoute de leur opinion</a:t>
            </a:r>
          </a:p>
          <a:p>
            <a:pPr lvl="1" indent="-333375" algn="just">
              <a:lnSpc>
                <a:spcPct val="140000"/>
              </a:lnSpc>
              <a:spcBef>
                <a:spcPts val="800"/>
              </a:spcBef>
              <a:buSzPts val="1650"/>
              <a:buFont typeface="Arial"/>
              <a:buAutoNum type="alphaL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Leur dire qu'ils se trompent</a:t>
            </a:r>
            <a:endParaRPr lang="fr-FR" sz="1650" dirty="0"/>
          </a:p>
          <a:p>
            <a:pPr lvl="1" indent="-333375" algn="just">
              <a:lnSpc>
                <a:spcPct val="140000"/>
              </a:lnSpc>
              <a:buSzPts val="1650"/>
              <a:buFont typeface="Arial"/>
              <a:buAutoNum type="alphaL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ignorer</a:t>
            </a:r>
          </a:p>
          <a:p>
            <a:pPr marL="457200" lvl="0" indent="0" algn="just" rtl="0">
              <a:lnSpc>
                <a:spcPct val="140000"/>
              </a:lnSpc>
              <a:spcBef>
                <a:spcPts val="800"/>
              </a:spcBef>
              <a:spcAft>
                <a:spcPts val="0"/>
              </a:spcAft>
              <a:buNone/>
            </a:pPr>
            <a:endParaRPr lang="fr-FR" sz="1650" dirty="0"/>
          </a:p>
          <a:p>
            <a:pPr marL="0" lvl="0" indent="0" algn="just" rtl="0">
              <a:lnSpc>
                <a:spcPct val="140000"/>
              </a:lnSpc>
              <a:spcBef>
                <a:spcPts val="800"/>
              </a:spcBef>
              <a:spcAft>
                <a:spcPts val="0"/>
              </a:spcAft>
              <a:buNone/>
            </a:pPr>
            <a:r>
              <a:rPr lang="fr-FR" sz="1650" dirty="0"/>
              <a:t>14. </a:t>
            </a:r>
            <a:r>
              <a:rPr lang="fr-FR" sz="1800" dirty="0">
                <a:effectLst/>
                <a:latin typeface="Calibri" panose="020F0502020204030204" pitchFamily="34" charset="0"/>
                <a:ea typeface="Calibri" panose="020F0502020204030204" pitchFamily="34" charset="0"/>
                <a:cs typeface="Times New Roman" panose="02020603050405020304" pitchFamily="18" charset="0"/>
              </a:rPr>
              <a:t>Les théories du complot sont souvent populaires lorsque </a:t>
            </a:r>
            <a:r>
              <a:rPr lang="fr-FR" sz="1650" dirty="0"/>
              <a:t>…</a:t>
            </a:r>
          </a:p>
          <a:p>
            <a:pPr marL="914400" indent="-333375" algn="just">
              <a:lnSpc>
                <a:spcPct val="140000"/>
              </a:lnSpc>
              <a:spcBef>
                <a:spcPts val="800"/>
              </a:spcBef>
              <a:buSzPts val="1650"/>
              <a:buFont typeface="Arial"/>
              <a:buAutoNum type="alphaL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gens sont heureux</a:t>
            </a:r>
            <a:endParaRPr lang="fr-FR" sz="1650" dirty="0"/>
          </a:p>
          <a:p>
            <a:pPr marL="914400" indent="-333375" algn="just">
              <a:lnSpc>
                <a:spcPct val="140000"/>
              </a:lnSpc>
              <a:buSzPts val="1650"/>
              <a:buFont typeface="Arial"/>
              <a:buAutoNum type="alphaLcPeriod"/>
            </a:pP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Les gens craignent de perdre le contrôle d'une situation</a:t>
            </a:r>
            <a:endParaRPr lang="fr-FR" sz="1650" b="1" dirty="0"/>
          </a:p>
          <a:p>
            <a:pPr marL="914400" indent="-333375" algn="just">
              <a:lnSpc>
                <a:spcPct val="140000"/>
              </a:lnSpc>
              <a:buSzPts val="1650"/>
              <a:buFont typeface="Arial"/>
              <a:buAutoNum type="alphaLcPeriod"/>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gens vont beaucoup sur Internet</a:t>
            </a:r>
            <a:endParaRPr lang="fr-FR" sz="1650" dirty="0"/>
          </a:p>
          <a:p>
            <a:pPr marL="0" lvl="0" indent="0" algn="l" rtl="0">
              <a:lnSpc>
                <a:spcPct val="140000"/>
              </a:lnSpc>
              <a:spcBef>
                <a:spcPts val="800"/>
              </a:spcBef>
              <a:spcAft>
                <a:spcPts val="800"/>
              </a:spcAft>
              <a:buNone/>
            </a:pPr>
            <a:endParaRPr sz="1650" dirty="0"/>
          </a:p>
        </p:txBody>
      </p:sp>
      <p:sp>
        <p:nvSpPr>
          <p:cNvPr id="827" name="Google Shape;827;p9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4 minutes</a:t>
            </a:r>
            <a:endParaRPr b="1" dirty="0">
              <a:solidFill>
                <a:srgbClr val="8E7CC3"/>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31"/>
        <p:cNvGrpSpPr/>
        <p:nvPr/>
      </p:nvGrpSpPr>
      <p:grpSpPr>
        <a:xfrm>
          <a:off x="0" y="0"/>
          <a:ext cx="0" cy="0"/>
          <a:chOff x="0" y="0"/>
          <a:chExt cx="0" cy="0"/>
        </a:xfrm>
      </p:grpSpPr>
      <p:sp>
        <p:nvSpPr>
          <p:cNvPr id="832" name="Google Shape;832;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groupe de discussion</a:t>
            </a:r>
            <a:endParaRPr b="1" dirty="0"/>
          </a:p>
        </p:txBody>
      </p:sp>
      <p:sp>
        <p:nvSpPr>
          <p:cNvPr id="833" name="Google Shape;833;p95"/>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a:bodyPr>
          <a:lstStyle/>
          <a:p>
            <a:pPr marL="0" lvl="0" indent="0" algn="just" rtl="0">
              <a:lnSpc>
                <a:spcPct val="140000"/>
              </a:lnSpc>
              <a:spcBef>
                <a:spcPts val="0"/>
              </a:spcBef>
              <a:spcAft>
                <a:spcPts val="0"/>
              </a:spcAft>
              <a:buNone/>
            </a:pPr>
            <a:r>
              <a:rPr lang="fr-FR" sz="1650" dirty="0"/>
              <a:t>Organisez </a:t>
            </a:r>
            <a:r>
              <a:rPr lang="fr-FR" sz="1650" b="0" i="0" dirty="0">
                <a:solidFill>
                  <a:srgbClr val="3C4043"/>
                </a:solidFill>
                <a:effectLst/>
                <a:latin typeface="+mn-lt"/>
              </a:rPr>
              <a:t>un groupe de discussion avec d'autres membres du personnel de votre prison, incluant un membre du personnel médical. Discutez de toutes les questions que vous pourriez avoir sur les vaccins et les maladies dans les prisons et des stratégies de communication qui, selon vous, pourraient être les plus efficaces et que vous pourriez mettre en œuvre dans votre prison. Votre prison a-t-elle des taux de vaccination élevés ? Si non, pourriez-vous travailler ensemble pour les améliorer </a:t>
            </a:r>
            <a:r>
              <a:rPr lang="fr-FR" sz="1650" dirty="0">
                <a:latin typeface="+mn-lt"/>
              </a:rPr>
              <a:t>? </a:t>
            </a:r>
          </a:p>
          <a:p>
            <a:pPr marL="0" lvl="0" indent="0" algn="l" rtl="0">
              <a:lnSpc>
                <a:spcPct val="140000"/>
              </a:lnSpc>
              <a:spcBef>
                <a:spcPts val="800"/>
              </a:spcBef>
              <a:spcAft>
                <a:spcPts val="800"/>
              </a:spcAft>
              <a:buNone/>
            </a:pPr>
            <a:endParaRPr sz="165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37"/>
        <p:cNvGrpSpPr/>
        <p:nvPr/>
      </p:nvGrpSpPr>
      <p:grpSpPr>
        <a:xfrm>
          <a:off x="0" y="0"/>
          <a:ext cx="0" cy="0"/>
          <a:chOff x="0" y="0"/>
          <a:chExt cx="0" cy="0"/>
        </a:xfrm>
      </p:grpSpPr>
      <p:sp>
        <p:nvSpPr>
          <p:cNvPr id="838" name="Google Shape;838;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Evaluation : exercice de réflexion</a:t>
            </a:r>
            <a:endParaRPr b="1" dirty="0"/>
          </a:p>
        </p:txBody>
      </p:sp>
      <p:sp>
        <p:nvSpPr>
          <p:cNvPr id="839" name="Google Shape;839;p96"/>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a:bodyPr>
          <a:lstStyle/>
          <a:p>
            <a:pPr marL="0" lvl="0" indent="0" algn="just" rtl="0">
              <a:lnSpc>
                <a:spcPct val="140000"/>
              </a:lnSpc>
              <a:spcBef>
                <a:spcPts val="0"/>
              </a:spcBef>
              <a:spcAft>
                <a:spcPts val="0"/>
              </a:spcAft>
              <a:buNone/>
            </a:pPr>
            <a:r>
              <a:rPr lang="fr-FR" sz="1650" b="0" i="0" dirty="0">
                <a:solidFill>
                  <a:srgbClr val="3C4043"/>
                </a:solidFill>
                <a:effectLst/>
                <a:latin typeface="+mn-lt"/>
              </a:rPr>
              <a:t>Que pensez-vous avoir appris </a:t>
            </a:r>
            <a:r>
              <a:rPr lang="fr-FR" sz="1650" dirty="0">
                <a:solidFill>
                  <a:srgbClr val="3C4043"/>
                </a:solidFill>
                <a:latin typeface="+mn-lt"/>
              </a:rPr>
              <a:t>avec</a:t>
            </a:r>
            <a:r>
              <a:rPr lang="fr-FR" sz="1650" b="0" i="0" dirty="0">
                <a:solidFill>
                  <a:srgbClr val="3C4043"/>
                </a:solidFill>
                <a:effectLst/>
                <a:latin typeface="+mn-lt"/>
              </a:rPr>
              <a:t> cette formation ? Qu'est-ce que vous ne saviez pas avant et qui vous a surpris ? </a:t>
            </a:r>
            <a:r>
              <a:rPr lang="fr-FR" sz="1650" dirty="0">
                <a:solidFill>
                  <a:srgbClr val="3C4043"/>
                </a:solidFill>
                <a:latin typeface="+mn-lt"/>
              </a:rPr>
              <a:t>S</a:t>
            </a:r>
            <a:r>
              <a:rPr lang="fr-FR" sz="1650" b="0" i="0" dirty="0">
                <a:solidFill>
                  <a:srgbClr val="3C4043"/>
                </a:solidFill>
                <a:effectLst/>
                <a:latin typeface="+mn-lt"/>
              </a:rPr>
              <a:t>ouhaitez vous en savoir plus sur les vaccinations en prison ou en général </a:t>
            </a:r>
            <a:r>
              <a:rPr lang="fr-FR" sz="1650" dirty="0">
                <a:latin typeface="+mn-lt"/>
              </a:rPr>
              <a:t>?</a:t>
            </a:r>
            <a:r>
              <a:rPr lang="fr-FR" sz="1650" b="1" dirty="0">
                <a:latin typeface="+mn-lt"/>
              </a:rPr>
              <a:t> </a:t>
            </a:r>
            <a:r>
              <a:rPr lang="fr-FR" sz="1650" b="1" dirty="0"/>
              <a:t>[ réponse ouverte ]</a:t>
            </a:r>
          </a:p>
          <a:p>
            <a:pPr marL="0" lvl="0" indent="0" algn="l" rtl="0">
              <a:lnSpc>
                <a:spcPct val="140000"/>
              </a:lnSpc>
              <a:spcBef>
                <a:spcPts val="800"/>
              </a:spcBef>
              <a:spcAft>
                <a:spcPts val="800"/>
              </a:spcAft>
              <a:buNone/>
            </a:pPr>
            <a:endParaRPr sz="1650" dirty="0"/>
          </a:p>
        </p:txBody>
      </p:sp>
      <p:sp>
        <p:nvSpPr>
          <p:cNvPr id="840" name="Google Shape;840;p9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10 minutes</a:t>
            </a:r>
            <a:endParaRPr b="1" dirty="0">
              <a:solidFill>
                <a:srgbClr val="8E7CC3"/>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44"/>
        <p:cNvGrpSpPr/>
        <p:nvPr/>
      </p:nvGrpSpPr>
      <p:grpSpPr>
        <a:xfrm>
          <a:off x="0" y="0"/>
          <a:ext cx="0" cy="0"/>
          <a:chOff x="0" y="0"/>
          <a:chExt cx="0" cy="0"/>
        </a:xfrm>
      </p:grpSpPr>
      <p:sp>
        <p:nvSpPr>
          <p:cNvPr id="845" name="Google Shape;845;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quiz final (réponses)</a:t>
            </a:r>
          </a:p>
        </p:txBody>
      </p:sp>
      <p:sp>
        <p:nvSpPr>
          <p:cNvPr id="846" name="Google Shape;846;p97"/>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Autofit/>
          </a:bodyPr>
          <a:lstStyle/>
          <a:p>
            <a:pPr marL="176213" indent="-28575" algn="just">
              <a:lnSpc>
                <a:spcPct val="140000"/>
              </a:lnSpc>
              <a:buSzPct val="100000"/>
              <a:buFont typeface="Arial"/>
              <a:buAutoNum type="arabicPeriod"/>
            </a:pPr>
            <a:r>
              <a:rPr lang="fr-FR" sz="1100" kern="100" dirty="0">
                <a:effectLst/>
                <a:latin typeface="+mn-lt"/>
                <a:ea typeface="Calibri" panose="020F0502020204030204" pitchFamily="34" charset="0"/>
                <a:cs typeface="Times New Roman" panose="02020603050405020304" pitchFamily="18" charset="0"/>
              </a:rPr>
              <a:t> Toutes les réponses ci-dessus</a:t>
            </a:r>
            <a:r>
              <a:rPr lang="fr-FR" sz="1100" dirty="0">
                <a:latin typeface="+mn-lt"/>
              </a:rPr>
              <a:t>. </a:t>
            </a:r>
            <a:r>
              <a:rPr lang="fr-FR" sz="1100" i="0" dirty="0">
                <a:solidFill>
                  <a:schemeClr val="bg2"/>
                </a:solidFill>
                <a:effectLst/>
                <a:latin typeface="+mn-lt"/>
              </a:rPr>
              <a:t>L'utilisation d'aiguilles partagées ou </a:t>
            </a:r>
            <a:r>
              <a:rPr lang="fr-FR" sz="1100" dirty="0">
                <a:effectLst/>
                <a:latin typeface="+mn-lt"/>
                <a:ea typeface="Calibri" panose="020F0502020204030204" pitchFamily="34" charset="0"/>
                <a:cs typeface="Times New Roman" panose="02020603050405020304" pitchFamily="18" charset="0"/>
              </a:rPr>
              <a:t>souillées</a:t>
            </a:r>
            <a:r>
              <a:rPr lang="fr-FR" sz="1100" i="0" dirty="0">
                <a:solidFill>
                  <a:schemeClr val="bg2"/>
                </a:solidFill>
                <a:effectLst/>
                <a:latin typeface="+mn-lt"/>
              </a:rPr>
              <a:t>, le sans-abrisme et l'accès limité à l'éducation </a:t>
            </a:r>
            <a:r>
              <a:rPr lang="fr-FR" sz="1100" dirty="0">
                <a:effectLst/>
                <a:latin typeface="+mn-lt"/>
                <a:ea typeface="Calibri" panose="020F0502020204030204" pitchFamily="34" charset="0"/>
                <a:cs typeface="Times New Roman" panose="02020603050405020304" pitchFamily="18" charset="0"/>
              </a:rPr>
              <a:t>à la santé</a:t>
            </a:r>
            <a:r>
              <a:rPr lang="fr-FR" sz="1100" i="0" dirty="0">
                <a:solidFill>
                  <a:schemeClr val="bg2"/>
                </a:solidFill>
                <a:effectLst/>
                <a:latin typeface="+mn-lt"/>
              </a:rPr>
              <a:t> sont tous plus courants chez les </a:t>
            </a:r>
            <a:r>
              <a:rPr lang="fr-FR" sz="1100" dirty="0">
                <a:solidFill>
                  <a:schemeClr val="bg2"/>
                </a:solidFill>
                <a:latin typeface="+mn-lt"/>
              </a:rPr>
              <a:t>personnes placées sous main de justice avant leur entrée en prison - bien que cela ne signifie pas que toutes les personnes placées sous main de justice auront vécu ces choses avant d'entrer en prison. D'autres facteurs antérieurs à l'entrée en prison peuvent rendre les personnes placées sous main de justice plus vulnérables aux maladies infectieuses, comme l'accès </a:t>
            </a:r>
            <a:r>
              <a:rPr lang="fr-FR" sz="1100" b="0" i="0" dirty="0">
                <a:solidFill>
                  <a:schemeClr val="bg2"/>
                </a:solidFill>
                <a:effectLst/>
                <a:latin typeface="+mn-lt"/>
              </a:rPr>
              <a:t>limité aux services de santé, les rapports sexuels non protégés, une mauvaise hygiène (liée au sans-abrisme), la consommation de drogues contaminées ou des problèmes de santé sous-jacents</a:t>
            </a:r>
            <a:r>
              <a:rPr lang="fr-FR" sz="1100" dirty="0">
                <a:solidFill>
                  <a:schemeClr val="bg2"/>
                </a:solidFill>
                <a:latin typeface="+mn-lt"/>
              </a:rPr>
              <a:t>.</a:t>
            </a:r>
          </a:p>
          <a:p>
            <a:pPr marL="147400" lvl="0" indent="0" algn="just" rtl="0">
              <a:lnSpc>
                <a:spcPct val="140000"/>
              </a:lnSpc>
              <a:spcBef>
                <a:spcPts val="800"/>
              </a:spcBef>
              <a:spcAft>
                <a:spcPts val="0"/>
              </a:spcAft>
              <a:buSzPct val="100000"/>
              <a:buNone/>
            </a:pPr>
            <a:r>
              <a:rPr lang="fr-FR" sz="1100" dirty="0">
                <a:latin typeface="+mn-lt"/>
              </a:rPr>
              <a:t>2. </a:t>
            </a:r>
            <a:r>
              <a:rPr lang="fr-FR" sz="1100" b="0" i="0" dirty="0">
                <a:solidFill>
                  <a:schemeClr val="tx1">
                    <a:lumMod val="65000"/>
                    <a:lumOff val="35000"/>
                  </a:schemeClr>
                </a:solidFill>
                <a:effectLst/>
                <a:latin typeface="+mn-lt"/>
              </a:rPr>
              <a:t>Mauvaise ventilation (circulation de l'air), surpeuplement, partage de cellules, de douches et de toilettes, consommation de drogues contaminées, rotation élevée des personnes, relations sexuelles non protégées, accès limité aux soins de santé, accès limité à l'éducation </a:t>
            </a:r>
            <a:r>
              <a:rPr lang="fr-FR" sz="1100" dirty="0">
                <a:effectLst/>
                <a:latin typeface="+mn-lt"/>
                <a:ea typeface="Calibri" panose="020F0502020204030204" pitchFamily="34" charset="0"/>
                <a:cs typeface="Times New Roman" panose="02020603050405020304" pitchFamily="18" charset="0"/>
              </a:rPr>
              <a:t>à la santé</a:t>
            </a:r>
            <a:r>
              <a:rPr lang="fr-FR" sz="1100" b="0" i="0" dirty="0">
                <a:solidFill>
                  <a:schemeClr val="tx1">
                    <a:lumMod val="65000"/>
                    <a:lumOff val="35000"/>
                  </a:schemeClr>
                </a:solidFill>
                <a:effectLst/>
                <a:latin typeface="+mn-lt"/>
              </a:rPr>
              <a:t>, utilisation d'aiguilles partagées ou sales et mauvaise hygiène, tous rendent les maladies infectieuses plus probables dans les prisons</a:t>
            </a:r>
            <a:r>
              <a:rPr lang="fr-FR" sz="1100" dirty="0">
                <a:solidFill>
                  <a:schemeClr val="tx1">
                    <a:lumMod val="65000"/>
                    <a:lumOff val="35000"/>
                  </a:schemeClr>
                </a:solidFill>
                <a:latin typeface="+mn-lt"/>
              </a:rPr>
              <a:t>.</a:t>
            </a:r>
          </a:p>
          <a:p>
            <a:pPr marL="147400" lvl="0" indent="0" algn="just" rtl="0">
              <a:lnSpc>
                <a:spcPct val="140000"/>
              </a:lnSpc>
              <a:spcBef>
                <a:spcPts val="800"/>
              </a:spcBef>
              <a:spcAft>
                <a:spcPts val="0"/>
              </a:spcAft>
              <a:buSzPct val="100000"/>
              <a:buNone/>
            </a:pPr>
            <a:r>
              <a:rPr lang="fr-FR" sz="1100" dirty="0">
                <a:latin typeface="+mn-lt"/>
              </a:rPr>
              <a:t>3. </a:t>
            </a:r>
            <a:r>
              <a:rPr lang="fr-FR" sz="1100" b="0" i="0" dirty="0">
                <a:solidFill>
                  <a:schemeClr val="tx1">
                    <a:lumMod val="65000"/>
                    <a:lumOff val="35000"/>
                  </a:schemeClr>
                </a:solidFill>
                <a:effectLst/>
                <a:latin typeface="+mn-lt"/>
              </a:rPr>
              <a:t>L'hépatite B se propage par contact avec des fluides corporels – </a:t>
            </a:r>
            <a:r>
              <a:rPr lang="fr-FR" sz="1100" dirty="0">
                <a:solidFill>
                  <a:schemeClr val="tx1">
                    <a:lumMod val="65000"/>
                    <a:lumOff val="35000"/>
                  </a:schemeClr>
                </a:solidFill>
                <a:latin typeface="+mn-lt"/>
              </a:rPr>
              <a:t>par exemple pendant</a:t>
            </a:r>
            <a:r>
              <a:rPr lang="fr-FR" sz="1100" b="0" i="0" dirty="0">
                <a:solidFill>
                  <a:schemeClr val="tx1">
                    <a:lumMod val="65000"/>
                    <a:lumOff val="35000"/>
                  </a:schemeClr>
                </a:solidFill>
                <a:effectLst/>
                <a:latin typeface="+mn-lt"/>
              </a:rPr>
              <a:t> des rapports sexuels non protégés, </a:t>
            </a:r>
            <a:r>
              <a:rPr lang="fr-FR" sz="1100" dirty="0">
                <a:solidFill>
                  <a:schemeClr val="tx1">
                    <a:lumMod val="65000"/>
                    <a:lumOff val="35000"/>
                  </a:schemeClr>
                </a:solidFill>
                <a:latin typeface="+mn-lt"/>
              </a:rPr>
              <a:t>lorsque on </a:t>
            </a:r>
            <a:r>
              <a:rPr lang="fr-FR" sz="1100" b="0" i="0" dirty="0">
                <a:solidFill>
                  <a:schemeClr val="tx1">
                    <a:lumMod val="65000"/>
                    <a:lumOff val="35000"/>
                  </a:schemeClr>
                </a:solidFill>
                <a:effectLst/>
                <a:latin typeface="+mn-lt"/>
              </a:rPr>
              <a:t>utilise des aiguilles partagées ou pendant des combats sanglants</a:t>
            </a:r>
            <a:r>
              <a:rPr lang="fr-FR" sz="1100" dirty="0">
                <a:solidFill>
                  <a:schemeClr val="tx1">
                    <a:lumMod val="65000"/>
                    <a:lumOff val="35000"/>
                  </a:schemeClr>
                </a:solidFill>
                <a:latin typeface="+mn-lt"/>
              </a:rPr>
              <a:t> quand</a:t>
            </a:r>
            <a:r>
              <a:rPr lang="fr-FR" sz="1100" b="0" i="0" dirty="0">
                <a:solidFill>
                  <a:schemeClr val="tx1">
                    <a:lumMod val="65000"/>
                    <a:lumOff val="35000"/>
                  </a:schemeClr>
                </a:solidFill>
                <a:effectLst/>
                <a:latin typeface="+mn-lt"/>
              </a:rPr>
              <a:t> des morsures ou un contact avec du sang peuvent se produire.</a:t>
            </a:r>
            <a:endParaRPr lang="fr-FR" sz="1100" dirty="0">
              <a:solidFill>
                <a:schemeClr val="tx1">
                  <a:lumMod val="65000"/>
                  <a:lumOff val="35000"/>
                </a:schemeClr>
              </a:solidFill>
              <a:latin typeface="+mn-l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50"/>
        <p:cNvGrpSpPr/>
        <p:nvPr/>
      </p:nvGrpSpPr>
      <p:grpSpPr>
        <a:xfrm>
          <a:off x="0" y="0"/>
          <a:ext cx="0" cy="0"/>
          <a:chOff x="0" y="0"/>
          <a:chExt cx="0" cy="0"/>
        </a:xfrm>
      </p:grpSpPr>
      <p:sp>
        <p:nvSpPr>
          <p:cNvPr id="851" name="Google Shape;851;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quiz final (réponses)</a:t>
            </a:r>
          </a:p>
        </p:txBody>
      </p:sp>
      <p:sp>
        <p:nvSpPr>
          <p:cNvPr id="852" name="Google Shape;852;p98"/>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Autofit/>
          </a:bodyPr>
          <a:lstStyle/>
          <a:p>
            <a:pPr marL="0" lvl="0" indent="0" algn="just" rtl="0">
              <a:lnSpc>
                <a:spcPct val="140000"/>
              </a:lnSpc>
              <a:spcBef>
                <a:spcPts val="0"/>
              </a:spcBef>
              <a:spcAft>
                <a:spcPts val="0"/>
              </a:spcAft>
              <a:buNone/>
            </a:pPr>
            <a:r>
              <a:rPr lang="fr-FR" sz="1200" dirty="0">
                <a:latin typeface="+mn-lt"/>
              </a:rPr>
              <a:t>4. </a:t>
            </a:r>
            <a:r>
              <a:rPr lang="fr-FR" sz="1200" b="1" dirty="0">
                <a:latin typeface="+mn-lt"/>
              </a:rPr>
              <a:t>Faux. </a:t>
            </a:r>
            <a:r>
              <a:rPr lang="fr-FR" sz="1200" b="0" i="0" dirty="0">
                <a:solidFill>
                  <a:schemeClr val="tx1">
                    <a:lumMod val="65000"/>
                    <a:lumOff val="35000"/>
                  </a:schemeClr>
                </a:solidFill>
                <a:effectLst/>
                <a:latin typeface="+mn-lt"/>
              </a:rPr>
              <a:t>Des niveaux plus élevés de maladies infectieuses dans les prisons signifient que le personnel pénitentiaire est plus susceptible d'entrer en contact avec ces maladies infectieuses </a:t>
            </a:r>
            <a:r>
              <a:rPr lang="fr-FR" sz="1200" dirty="0">
                <a:solidFill>
                  <a:schemeClr val="tx1">
                    <a:lumMod val="65000"/>
                    <a:lumOff val="35000"/>
                  </a:schemeClr>
                </a:solidFill>
                <a:latin typeface="+mn-lt"/>
              </a:rPr>
              <a:t>par rapport aux</a:t>
            </a:r>
            <a:r>
              <a:rPr lang="fr-FR" sz="1200" b="0" i="0" dirty="0">
                <a:solidFill>
                  <a:schemeClr val="tx1">
                    <a:lumMod val="65000"/>
                    <a:lumOff val="35000"/>
                  </a:schemeClr>
                </a:solidFill>
                <a:effectLst/>
                <a:latin typeface="+mn-lt"/>
              </a:rPr>
              <a:t> personnes qui ne travaillent pas ou ne vivent pas dans les prisons. La vaccination peut offrir une protection contre un bon nombre de ces maladies</a:t>
            </a:r>
            <a:r>
              <a:rPr lang="fr-FR" sz="1200" dirty="0">
                <a:solidFill>
                  <a:schemeClr val="tx1">
                    <a:lumMod val="65000"/>
                    <a:lumOff val="35000"/>
                  </a:schemeClr>
                </a:solidFill>
                <a:latin typeface="+mn-lt"/>
              </a:rPr>
              <a:t>.  </a:t>
            </a:r>
            <a:endParaRPr lang="fr-FR" sz="1200" dirty="0">
              <a:latin typeface="+mn-lt"/>
            </a:endParaRPr>
          </a:p>
          <a:p>
            <a:pPr marL="0" lvl="0" indent="0" algn="just" rtl="0">
              <a:lnSpc>
                <a:spcPct val="140000"/>
              </a:lnSpc>
              <a:spcBef>
                <a:spcPts val="800"/>
              </a:spcBef>
              <a:spcAft>
                <a:spcPts val="0"/>
              </a:spcAft>
              <a:buNone/>
            </a:pPr>
            <a:r>
              <a:rPr lang="fr-FR" sz="1200" dirty="0">
                <a:latin typeface="+mn-lt"/>
              </a:rPr>
              <a:t>5.</a:t>
            </a:r>
            <a:r>
              <a:rPr lang="fr-FR" sz="1200" b="1" dirty="0">
                <a:latin typeface="+mn-lt"/>
              </a:rPr>
              <a:t> Vrai. </a:t>
            </a:r>
            <a:r>
              <a:rPr lang="fr-FR" sz="1200" dirty="0">
                <a:latin typeface="+mn-lt"/>
              </a:rPr>
              <a:t>La vaccination</a:t>
            </a:r>
            <a:r>
              <a:rPr lang="fr-FR" sz="1200" b="0" i="0" dirty="0">
                <a:solidFill>
                  <a:srgbClr val="3C4043"/>
                </a:solidFill>
                <a:effectLst/>
                <a:latin typeface="+mn-lt"/>
              </a:rPr>
              <a:t> </a:t>
            </a:r>
            <a:r>
              <a:rPr lang="fr-FR" sz="1200" b="0" i="0" dirty="0">
                <a:solidFill>
                  <a:schemeClr val="tx1">
                    <a:lumMod val="65000"/>
                    <a:lumOff val="35000"/>
                  </a:schemeClr>
                </a:solidFill>
                <a:effectLst/>
                <a:latin typeface="+mn-lt"/>
              </a:rPr>
              <a:t>peut arrêter la propagation de la maladie, ce qui signifie que les personnes travaillant en prison sont moins susceptibles d'infecter leurs familles ou leurs amis si elles sont vaccinées. De même, les </a:t>
            </a:r>
            <a:r>
              <a:rPr lang="fr-FR" sz="1200" dirty="0">
                <a:solidFill>
                  <a:schemeClr val="tx1">
                    <a:lumMod val="65000"/>
                    <a:lumOff val="35000"/>
                  </a:schemeClr>
                </a:solidFill>
                <a:latin typeface="+mn-lt"/>
              </a:rPr>
              <a:t>personnes placées sous main de justice peuvent empêcher </a:t>
            </a:r>
            <a:r>
              <a:rPr lang="fr-FR" sz="1200" b="0" i="0" dirty="0">
                <a:solidFill>
                  <a:schemeClr val="tx1">
                    <a:lumMod val="65000"/>
                    <a:lumOff val="35000"/>
                  </a:schemeClr>
                </a:solidFill>
                <a:effectLst/>
                <a:latin typeface="+mn-lt"/>
              </a:rPr>
              <a:t>la propagation d’une infection à leurs visiteurs ou à leurs familles grâce à la vaccination. De plus, le personnel pénitentiaire peut s'assurer qu'il n'apporte aucune infection de l'extérieur de la prison à la population carcérale s'il est vacciné, protégeant ainsi les personnes avec lesquelles il travaille</a:t>
            </a:r>
            <a:r>
              <a:rPr lang="fr-FR" sz="1200" dirty="0">
                <a:solidFill>
                  <a:schemeClr val="tx1">
                    <a:lumMod val="65000"/>
                    <a:lumOff val="35000"/>
                  </a:schemeClr>
                </a:solidFill>
                <a:latin typeface="+mn-lt"/>
              </a:rPr>
              <a:t>. </a:t>
            </a:r>
            <a:endParaRPr lang="fr-FR" sz="1200" dirty="0">
              <a:latin typeface="+mn-lt"/>
            </a:endParaRPr>
          </a:p>
          <a:p>
            <a:pPr marL="0" lvl="0" indent="0" algn="just" rtl="0">
              <a:lnSpc>
                <a:spcPct val="140000"/>
              </a:lnSpc>
              <a:spcBef>
                <a:spcPts val="800"/>
              </a:spcBef>
              <a:spcAft>
                <a:spcPts val="800"/>
              </a:spcAft>
              <a:buNone/>
            </a:pPr>
            <a:r>
              <a:rPr lang="fr-FR" sz="1200" dirty="0">
                <a:latin typeface="+mn-lt"/>
              </a:rPr>
              <a:t>6. </a:t>
            </a:r>
            <a:r>
              <a:rPr lang="fr-FR" sz="1200" b="1" i="0" dirty="0">
                <a:solidFill>
                  <a:schemeClr val="bg2"/>
                </a:solidFill>
                <a:effectLst/>
                <a:latin typeface="+mn-lt"/>
              </a:rPr>
              <a:t>L'hépatite B. </a:t>
            </a:r>
            <a:r>
              <a:rPr lang="fr-FR" sz="1200" b="0" i="0" dirty="0">
                <a:solidFill>
                  <a:schemeClr val="tx1">
                    <a:lumMod val="65000"/>
                    <a:lumOff val="35000"/>
                  </a:schemeClr>
                </a:solidFill>
                <a:effectLst/>
                <a:latin typeface="+mn-lt"/>
              </a:rPr>
              <a:t>L'hépatite B se propage par contact avec des fluides corporels – </a:t>
            </a:r>
            <a:r>
              <a:rPr lang="fr-FR" sz="1200" dirty="0">
                <a:solidFill>
                  <a:schemeClr val="tx1">
                    <a:lumMod val="65000"/>
                    <a:lumOff val="35000"/>
                  </a:schemeClr>
                </a:solidFill>
                <a:latin typeface="+mn-lt"/>
              </a:rPr>
              <a:t>par exemple pendant</a:t>
            </a:r>
            <a:r>
              <a:rPr lang="fr-FR" sz="1200" b="0" i="0" dirty="0">
                <a:solidFill>
                  <a:schemeClr val="tx1">
                    <a:lumMod val="65000"/>
                    <a:lumOff val="35000"/>
                  </a:schemeClr>
                </a:solidFill>
                <a:effectLst/>
                <a:latin typeface="+mn-lt"/>
              </a:rPr>
              <a:t> des rapports sexuels non protégés, </a:t>
            </a:r>
            <a:r>
              <a:rPr lang="fr-FR" sz="1200" dirty="0">
                <a:solidFill>
                  <a:schemeClr val="tx1">
                    <a:lumMod val="65000"/>
                    <a:lumOff val="35000"/>
                  </a:schemeClr>
                </a:solidFill>
                <a:latin typeface="+mn-lt"/>
              </a:rPr>
              <a:t>lorsque on </a:t>
            </a:r>
            <a:r>
              <a:rPr lang="fr-FR" sz="1200" b="0" i="0" dirty="0">
                <a:solidFill>
                  <a:schemeClr val="tx1">
                    <a:lumMod val="65000"/>
                    <a:lumOff val="35000"/>
                  </a:schemeClr>
                </a:solidFill>
                <a:effectLst/>
                <a:latin typeface="+mn-lt"/>
              </a:rPr>
              <a:t>utilise des aiguilles partagées ou pendant des combats sanglants</a:t>
            </a:r>
            <a:r>
              <a:rPr lang="fr-FR" sz="1200" dirty="0">
                <a:solidFill>
                  <a:schemeClr val="tx1">
                    <a:lumMod val="65000"/>
                    <a:lumOff val="35000"/>
                  </a:schemeClr>
                </a:solidFill>
                <a:latin typeface="+mn-lt"/>
              </a:rPr>
              <a:t> quand</a:t>
            </a:r>
            <a:r>
              <a:rPr lang="fr-FR" sz="1200" b="0" i="0" dirty="0">
                <a:solidFill>
                  <a:schemeClr val="tx1">
                    <a:lumMod val="65000"/>
                    <a:lumOff val="35000"/>
                  </a:schemeClr>
                </a:solidFill>
                <a:effectLst/>
                <a:latin typeface="+mn-lt"/>
              </a:rPr>
              <a:t> des morsures ou un contact avec du sang peuvent se produire</a:t>
            </a:r>
            <a:r>
              <a:rPr lang="fr-FR" sz="1200" dirty="0">
                <a:solidFill>
                  <a:schemeClr val="tx1">
                    <a:lumMod val="65000"/>
                    <a:lumOff val="35000"/>
                  </a:schemeClr>
                </a:solidFill>
                <a:latin typeface="+mn-lt"/>
              </a:rPr>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56"/>
        <p:cNvGrpSpPr/>
        <p:nvPr/>
      </p:nvGrpSpPr>
      <p:grpSpPr>
        <a:xfrm>
          <a:off x="0" y="0"/>
          <a:ext cx="0" cy="0"/>
          <a:chOff x="0" y="0"/>
          <a:chExt cx="0" cy="0"/>
        </a:xfrm>
      </p:grpSpPr>
      <p:sp>
        <p:nvSpPr>
          <p:cNvPr id="857" name="Google Shape;857;p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quiz final (réponses)</a:t>
            </a:r>
          </a:p>
        </p:txBody>
      </p:sp>
      <p:sp>
        <p:nvSpPr>
          <p:cNvPr id="858" name="Google Shape;858;p99"/>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Autofit/>
          </a:bodyPr>
          <a:lstStyle/>
          <a:p>
            <a:pPr marL="0" lvl="0" indent="0" algn="just" rtl="0">
              <a:lnSpc>
                <a:spcPct val="140000"/>
              </a:lnSpc>
              <a:spcBef>
                <a:spcPts val="0"/>
              </a:spcBef>
              <a:spcAft>
                <a:spcPts val="0"/>
              </a:spcAft>
              <a:buNone/>
            </a:pPr>
            <a:r>
              <a:rPr lang="fr-FR" sz="1200" dirty="0">
                <a:latin typeface="+mn-lt"/>
              </a:rPr>
              <a:t>7. </a:t>
            </a:r>
            <a:r>
              <a:rPr lang="fr-FR" sz="1200" b="1" dirty="0">
                <a:latin typeface="+mn-lt"/>
              </a:rPr>
              <a:t>Vrai. </a:t>
            </a:r>
            <a:r>
              <a:rPr lang="fr-FR" sz="1200" b="0" i="0" dirty="0">
                <a:solidFill>
                  <a:schemeClr val="tx1">
                    <a:lumMod val="65000"/>
                    <a:lumOff val="35000"/>
                  </a:schemeClr>
                </a:solidFill>
                <a:effectLst/>
                <a:latin typeface="+mn-lt"/>
              </a:rPr>
              <a:t>L'infection par le </a:t>
            </a:r>
            <a:r>
              <a:rPr lang="fr-FR" sz="1200" dirty="0">
                <a:solidFill>
                  <a:schemeClr val="tx1">
                    <a:lumMod val="65000"/>
                    <a:lumOff val="35000"/>
                  </a:schemeClr>
                </a:solidFill>
                <a:latin typeface="+mn-lt"/>
              </a:rPr>
              <a:t>HPV peut causer des verrues génitales ou des verrues cutanées, mais souvent elle ne présente aucun symptôme. Si l'infection par le HPV n'est pas détectée et qu’elle n’est pas traitée, elle peut évoluer en cancer. La vaccination aide à protéger contre l'infection par le HPV</a:t>
            </a:r>
            <a:r>
              <a:rPr lang="fr-FR" sz="1200" dirty="0">
                <a:solidFill>
                  <a:srgbClr val="FF0000"/>
                </a:solidFill>
                <a:latin typeface="+mn-lt"/>
              </a:rPr>
              <a:t>.</a:t>
            </a:r>
          </a:p>
          <a:p>
            <a:pPr marL="457200" lvl="0" indent="0" algn="just" rtl="0">
              <a:lnSpc>
                <a:spcPct val="140000"/>
              </a:lnSpc>
              <a:spcBef>
                <a:spcPts val="800"/>
              </a:spcBef>
              <a:spcAft>
                <a:spcPts val="0"/>
              </a:spcAft>
              <a:buNone/>
            </a:pPr>
            <a:endParaRPr lang="fr-FR" sz="1200" dirty="0">
              <a:latin typeface="+mn-lt"/>
            </a:endParaRPr>
          </a:p>
          <a:p>
            <a:pPr marL="0" lvl="0" indent="0" algn="just" rtl="0">
              <a:lnSpc>
                <a:spcPct val="140000"/>
              </a:lnSpc>
              <a:spcBef>
                <a:spcPts val="800"/>
              </a:spcBef>
              <a:spcAft>
                <a:spcPts val="0"/>
              </a:spcAft>
              <a:buNone/>
            </a:pPr>
            <a:r>
              <a:rPr lang="fr-FR" sz="1200" dirty="0">
                <a:latin typeface="+mn-lt"/>
              </a:rPr>
              <a:t>8.</a:t>
            </a:r>
            <a:r>
              <a:rPr lang="fr-FR" sz="1200" b="1" dirty="0">
                <a:latin typeface="+mn-lt"/>
              </a:rPr>
              <a:t> Faux</a:t>
            </a:r>
            <a:r>
              <a:rPr lang="fr-FR" sz="1200" dirty="0">
                <a:latin typeface="+mn-lt"/>
              </a:rPr>
              <a:t>. </a:t>
            </a:r>
            <a:r>
              <a:rPr lang="fr-FR" sz="1200" dirty="0">
                <a:solidFill>
                  <a:schemeClr val="tx1">
                    <a:lumMod val="65000"/>
                    <a:lumOff val="35000"/>
                  </a:schemeClr>
                </a:solidFill>
                <a:latin typeface="+mn-lt"/>
              </a:rPr>
              <a:t>Le HPV cause </a:t>
            </a:r>
            <a:r>
              <a:rPr lang="fr-FR" sz="1200" b="0" i="0" dirty="0">
                <a:solidFill>
                  <a:schemeClr val="tx1">
                    <a:lumMod val="65000"/>
                    <a:lumOff val="35000"/>
                  </a:schemeClr>
                </a:solidFill>
                <a:effectLst/>
                <a:latin typeface="+mn-lt"/>
              </a:rPr>
              <a:t>la grande majorité des cancers du col de l'utérus (environ 95 %). Cependant, il peut également causer un cancer</a:t>
            </a:r>
            <a:r>
              <a:rPr lang="fr-FR" sz="1200" dirty="0">
                <a:latin typeface="+mn-lt"/>
              </a:rPr>
              <a:t> des voies aérodigestives supérieures, </a:t>
            </a:r>
            <a:r>
              <a:rPr lang="fr-FR" sz="1200" b="0" i="0" dirty="0">
                <a:solidFill>
                  <a:schemeClr val="tx1">
                    <a:lumMod val="65000"/>
                    <a:lumOff val="35000"/>
                  </a:schemeClr>
                </a:solidFill>
                <a:effectLst/>
                <a:latin typeface="+mn-lt"/>
              </a:rPr>
              <a:t>un cancer du pénis </a:t>
            </a:r>
            <a:r>
              <a:rPr lang="fr-FR" sz="1200" dirty="0">
                <a:solidFill>
                  <a:schemeClr val="tx1">
                    <a:lumMod val="65000"/>
                    <a:lumOff val="35000"/>
                  </a:schemeClr>
                </a:solidFill>
                <a:latin typeface="+mn-lt"/>
              </a:rPr>
              <a:t>ou</a:t>
            </a:r>
            <a:r>
              <a:rPr lang="fr-FR" sz="1200" b="0" i="0" dirty="0">
                <a:solidFill>
                  <a:schemeClr val="tx1">
                    <a:lumMod val="65000"/>
                    <a:lumOff val="35000"/>
                  </a:schemeClr>
                </a:solidFill>
                <a:effectLst/>
                <a:latin typeface="+mn-lt"/>
              </a:rPr>
              <a:t> un cancer </a:t>
            </a:r>
            <a:r>
              <a:rPr lang="fr-FR" sz="1200" dirty="0">
                <a:latin typeface="+mn-lt"/>
              </a:rPr>
              <a:t>de l'anus</a:t>
            </a:r>
            <a:r>
              <a:rPr lang="fr-FR" sz="1200" b="0" i="0" dirty="0">
                <a:solidFill>
                  <a:schemeClr val="tx1">
                    <a:lumMod val="65000"/>
                    <a:lumOff val="35000"/>
                  </a:schemeClr>
                </a:solidFill>
                <a:effectLst/>
                <a:latin typeface="+mn-lt"/>
              </a:rPr>
              <a:t>.</a:t>
            </a:r>
            <a:endParaRPr lang="fr-FR" sz="1200" dirty="0">
              <a:solidFill>
                <a:schemeClr val="tx1">
                  <a:lumMod val="65000"/>
                  <a:lumOff val="35000"/>
                </a:schemeClr>
              </a:solidFill>
              <a:latin typeface="+mn-lt"/>
            </a:endParaRPr>
          </a:p>
          <a:p>
            <a:pPr marL="457200" lvl="0" indent="0" algn="just" rtl="0">
              <a:lnSpc>
                <a:spcPct val="140000"/>
              </a:lnSpc>
              <a:spcBef>
                <a:spcPts val="800"/>
              </a:spcBef>
              <a:spcAft>
                <a:spcPts val="0"/>
              </a:spcAft>
              <a:buNone/>
            </a:pPr>
            <a:endParaRPr lang="fr-FR" sz="1200" dirty="0">
              <a:latin typeface="+mn-lt"/>
            </a:endParaRPr>
          </a:p>
          <a:p>
            <a:pPr marL="0" lvl="0" indent="0" algn="just" rtl="0">
              <a:lnSpc>
                <a:spcPct val="140000"/>
              </a:lnSpc>
              <a:spcBef>
                <a:spcPts val="800"/>
              </a:spcBef>
              <a:spcAft>
                <a:spcPts val="800"/>
              </a:spcAft>
              <a:buNone/>
            </a:pPr>
            <a:r>
              <a:rPr lang="fr-FR" sz="1200" dirty="0">
                <a:latin typeface="+mn-lt"/>
              </a:rPr>
              <a:t>9.</a:t>
            </a:r>
            <a:r>
              <a:rPr lang="fr-FR" sz="1200" b="1" dirty="0">
                <a:latin typeface="+mn-lt"/>
              </a:rPr>
              <a:t> </a:t>
            </a:r>
            <a:r>
              <a:rPr lang="fr-FR" sz="1200" b="1" i="0" dirty="0">
                <a:solidFill>
                  <a:schemeClr val="bg2"/>
                </a:solidFill>
                <a:effectLst/>
                <a:latin typeface="+mn-lt"/>
              </a:rPr>
              <a:t>Parce que </a:t>
            </a:r>
            <a:r>
              <a:rPr lang="fr-FR" sz="1200" b="1" dirty="0">
                <a:solidFill>
                  <a:schemeClr val="bg2"/>
                </a:solidFill>
                <a:latin typeface="+mn-lt"/>
              </a:rPr>
              <a:t>les personnes placées sous main de justice vivent </a:t>
            </a:r>
            <a:r>
              <a:rPr lang="fr-FR" sz="1200" b="1" i="0" dirty="0">
                <a:solidFill>
                  <a:schemeClr val="bg2"/>
                </a:solidFill>
                <a:effectLst/>
                <a:latin typeface="+mn-lt"/>
              </a:rPr>
              <a:t>très proches les unes des autres</a:t>
            </a:r>
            <a:r>
              <a:rPr lang="fr-FR" sz="1200" b="1" dirty="0">
                <a:solidFill>
                  <a:schemeClr val="bg2"/>
                </a:solidFill>
                <a:latin typeface="+mn-lt"/>
              </a:rPr>
              <a:t> et </a:t>
            </a:r>
            <a:r>
              <a:rPr lang="fr-FR" sz="1200" b="1" i="0" dirty="0">
                <a:solidFill>
                  <a:schemeClr val="bg2"/>
                </a:solidFill>
                <a:effectLst/>
                <a:latin typeface="+mn-lt"/>
              </a:rPr>
              <a:t>partagent souvent des cellules avec une mauvaise circulation d'air (ventilation)</a:t>
            </a:r>
            <a:r>
              <a:rPr lang="fr-FR" sz="1200" b="0" i="0" dirty="0">
                <a:solidFill>
                  <a:schemeClr val="bg2"/>
                </a:solidFill>
                <a:effectLst/>
                <a:latin typeface="+mn-lt"/>
              </a:rPr>
              <a:t>. Ces conditions de vie signifient que les maladies qui se propagent par voie aérienne, comme la COVID-19 et la grippe, peuvent se répandre beaucoup plus rapidement et plus facilement dans les prisons, infectant davantage de personnes.</a:t>
            </a:r>
            <a:r>
              <a:rPr lang="fr-FR" sz="1200" dirty="0">
                <a:solidFill>
                  <a:schemeClr val="bg2"/>
                </a:solidFill>
                <a:latin typeface="+mn-lt"/>
              </a:rPr>
              <a: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62"/>
        <p:cNvGrpSpPr/>
        <p:nvPr/>
      </p:nvGrpSpPr>
      <p:grpSpPr>
        <a:xfrm>
          <a:off x="0" y="0"/>
          <a:ext cx="0" cy="0"/>
          <a:chOff x="0" y="0"/>
          <a:chExt cx="0" cy="0"/>
        </a:xfrm>
      </p:grpSpPr>
      <p:sp>
        <p:nvSpPr>
          <p:cNvPr id="863" name="Google Shape;863;p1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quiz final (réponses)</a:t>
            </a:r>
          </a:p>
        </p:txBody>
      </p:sp>
      <p:sp>
        <p:nvSpPr>
          <p:cNvPr id="864" name="Google Shape;864;p100"/>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Autofit/>
          </a:bodyPr>
          <a:lstStyle/>
          <a:p>
            <a:pPr marL="0" lvl="0" indent="0" algn="just" rtl="0">
              <a:lnSpc>
                <a:spcPct val="140000"/>
              </a:lnSpc>
              <a:spcBef>
                <a:spcPts val="0"/>
              </a:spcBef>
              <a:spcAft>
                <a:spcPts val="0"/>
              </a:spcAft>
              <a:buNone/>
            </a:pPr>
            <a:r>
              <a:rPr lang="fr-FR" sz="1200" dirty="0">
                <a:latin typeface="+mn-lt"/>
              </a:rPr>
              <a:t>10. </a:t>
            </a:r>
            <a:r>
              <a:rPr lang="fr-FR" sz="1200" b="1" dirty="0">
                <a:latin typeface="+mn-lt"/>
              </a:rPr>
              <a:t>Vrai. </a:t>
            </a:r>
            <a:r>
              <a:rPr lang="fr-FR" sz="1200" dirty="0">
                <a:latin typeface="+mn-lt"/>
              </a:rPr>
              <a:t>La vaccination</a:t>
            </a:r>
            <a:r>
              <a:rPr lang="fr-FR" sz="1200" b="0" i="0" dirty="0">
                <a:solidFill>
                  <a:srgbClr val="3C4043"/>
                </a:solidFill>
                <a:effectLst/>
                <a:latin typeface="+mn-lt"/>
              </a:rPr>
              <a:t> </a:t>
            </a:r>
            <a:r>
              <a:rPr lang="fr-FR" sz="1200" b="0" i="0" dirty="0">
                <a:solidFill>
                  <a:schemeClr val="bg2"/>
                </a:solidFill>
                <a:effectLst/>
                <a:latin typeface="+mn-lt"/>
              </a:rPr>
              <a:t>contre des maladies </a:t>
            </a:r>
            <a:r>
              <a:rPr lang="fr-FR" sz="1200" dirty="0">
                <a:solidFill>
                  <a:schemeClr val="bg2"/>
                </a:solidFill>
                <a:latin typeface="+mn-lt"/>
              </a:rPr>
              <a:t>comme</a:t>
            </a:r>
            <a:r>
              <a:rPr lang="fr-FR" sz="1200" b="0" i="0" dirty="0">
                <a:solidFill>
                  <a:schemeClr val="bg2"/>
                </a:solidFill>
                <a:effectLst/>
                <a:latin typeface="+mn-lt"/>
              </a:rPr>
              <a:t> la grippe et la coqueluche peut être recommandée pendant la grossesse pour aider à protéger à la fois la personne enceinte et l'enfant à naître contre ces maladies et leurs complications.</a:t>
            </a:r>
            <a:endParaRPr lang="fr-FR" sz="1200" dirty="0">
              <a:solidFill>
                <a:schemeClr val="bg2"/>
              </a:solidFill>
              <a:latin typeface="+mn-lt"/>
            </a:endParaRPr>
          </a:p>
          <a:p>
            <a:pPr marL="457200" lvl="0" indent="0" algn="just" rtl="0">
              <a:lnSpc>
                <a:spcPct val="140000"/>
              </a:lnSpc>
              <a:spcBef>
                <a:spcPts val="800"/>
              </a:spcBef>
              <a:spcAft>
                <a:spcPts val="0"/>
              </a:spcAft>
              <a:buNone/>
            </a:pPr>
            <a:endParaRPr lang="fr-FR" sz="1200" dirty="0">
              <a:solidFill>
                <a:schemeClr val="tx1">
                  <a:lumMod val="75000"/>
                  <a:lumOff val="25000"/>
                </a:schemeClr>
              </a:solidFill>
              <a:latin typeface="+mn-lt"/>
            </a:endParaRPr>
          </a:p>
          <a:p>
            <a:pPr marL="0" indent="0" algn="just">
              <a:lnSpc>
                <a:spcPct val="140000"/>
              </a:lnSpc>
              <a:spcBef>
                <a:spcPts val="800"/>
              </a:spcBef>
              <a:buNone/>
            </a:pPr>
            <a:r>
              <a:rPr lang="fr-FR" sz="1200" dirty="0">
                <a:latin typeface="+mn-lt"/>
              </a:rPr>
              <a:t>11.</a:t>
            </a:r>
            <a:r>
              <a:rPr lang="fr-FR" sz="1200" b="1" dirty="0">
                <a:latin typeface="+mn-lt"/>
              </a:rPr>
              <a:t> </a:t>
            </a:r>
            <a:r>
              <a:rPr lang="fr-FR" sz="1200" b="1" kern="100" dirty="0">
                <a:effectLst/>
                <a:latin typeface="+mn-lt"/>
                <a:ea typeface="Calibri" panose="020F0502020204030204" pitchFamily="34" charset="0"/>
                <a:cs typeface="Times New Roman" panose="02020603050405020304" pitchFamily="18" charset="0"/>
              </a:rPr>
              <a:t>Toutes les réponses ci-dessus</a:t>
            </a:r>
            <a:r>
              <a:rPr lang="fr-FR" sz="1200" b="1" dirty="0">
                <a:latin typeface="+mn-lt"/>
              </a:rPr>
              <a:t>. </a:t>
            </a:r>
            <a:r>
              <a:rPr lang="fr-FR" sz="1200" b="0" i="0" dirty="0">
                <a:solidFill>
                  <a:schemeClr val="bg2"/>
                </a:solidFill>
                <a:effectLst/>
                <a:latin typeface="+mn-lt"/>
              </a:rPr>
              <a:t>Toutes ces stratégies sont importantes lorsqu'on parle de vaccins pour créer un environnement ouvert </a:t>
            </a:r>
            <a:r>
              <a:rPr lang="fr-FR" sz="1200" dirty="0">
                <a:solidFill>
                  <a:schemeClr val="bg2"/>
                </a:solidFill>
                <a:latin typeface="+mn-lt"/>
                <a:cs typeface="Times New Roman" panose="02020603050405020304" pitchFamily="18" charset="0"/>
              </a:rPr>
              <a:t>à</a:t>
            </a:r>
            <a:r>
              <a:rPr lang="fr-FR" sz="1200" b="0" i="0" dirty="0">
                <a:solidFill>
                  <a:schemeClr val="bg2"/>
                </a:solidFill>
                <a:effectLst/>
                <a:latin typeface="+mn-lt"/>
              </a:rPr>
              <a:t> la conversation et </a:t>
            </a:r>
            <a:r>
              <a:rPr lang="fr-FR" sz="1200" dirty="0">
                <a:solidFill>
                  <a:schemeClr val="bg2"/>
                </a:solidFill>
                <a:latin typeface="+mn-lt"/>
                <a:cs typeface="Times New Roman" panose="02020603050405020304" pitchFamily="18" charset="0"/>
              </a:rPr>
              <a:t>à </a:t>
            </a:r>
            <a:r>
              <a:rPr lang="fr-FR" sz="1200" b="0" i="0" dirty="0">
                <a:solidFill>
                  <a:schemeClr val="bg2"/>
                </a:solidFill>
                <a:effectLst/>
                <a:latin typeface="+mn-lt"/>
              </a:rPr>
              <a:t>la discussion. Il est important de garder un message simple et compréhensible, de ne jamais mentir (vérifiez toujours les informations au lieu de deviner si vous n'êtes pas sûr) et de ne pas répéter les mythes sur les vaccins, car la répétition peut renforcer la croyance dans l'esprit des gens.</a:t>
            </a:r>
            <a:endParaRPr lang="fr-FR" sz="1200" dirty="0">
              <a:solidFill>
                <a:schemeClr val="bg2"/>
              </a:solidFill>
              <a:latin typeface="+mn-lt"/>
            </a:endParaRPr>
          </a:p>
          <a:p>
            <a:pPr marL="457200" lvl="0" indent="0" algn="just" rtl="0">
              <a:lnSpc>
                <a:spcPct val="140000"/>
              </a:lnSpc>
              <a:spcBef>
                <a:spcPts val="800"/>
              </a:spcBef>
              <a:spcAft>
                <a:spcPts val="0"/>
              </a:spcAft>
              <a:buNone/>
            </a:pPr>
            <a:endParaRPr lang="fr-FR" sz="1200" dirty="0">
              <a:latin typeface="+mn-lt"/>
            </a:endParaRPr>
          </a:p>
          <a:p>
            <a:pPr marL="0" lvl="0" indent="0" algn="just" rtl="0">
              <a:lnSpc>
                <a:spcPct val="140000"/>
              </a:lnSpc>
              <a:spcBef>
                <a:spcPts val="800"/>
              </a:spcBef>
              <a:spcAft>
                <a:spcPts val="800"/>
              </a:spcAft>
              <a:buNone/>
            </a:pPr>
            <a:r>
              <a:rPr lang="fr-FR" sz="1200" dirty="0">
                <a:latin typeface="+mn-lt"/>
              </a:rPr>
              <a:t>12. </a:t>
            </a:r>
            <a:r>
              <a:rPr lang="fr-FR" sz="1200" b="1" dirty="0">
                <a:latin typeface="+mn-lt"/>
              </a:rPr>
              <a:t>Vrai. </a:t>
            </a:r>
            <a:r>
              <a:rPr lang="fr-FR" sz="1200" b="0" i="0" dirty="0">
                <a:solidFill>
                  <a:schemeClr val="bg2"/>
                </a:solidFill>
                <a:effectLst/>
                <a:latin typeface="+mn-lt"/>
              </a:rPr>
              <a:t>N'importe qui peut avoir une perception déformée du risque, mais cela peut être particulièrement </a:t>
            </a:r>
            <a:r>
              <a:rPr lang="fr-FR" sz="1200" dirty="0">
                <a:solidFill>
                  <a:schemeClr val="bg2"/>
                </a:solidFill>
                <a:latin typeface="+mn-lt"/>
              </a:rPr>
              <a:t>fréquent</a:t>
            </a:r>
            <a:r>
              <a:rPr lang="fr-FR" sz="1200" b="0" i="0" dirty="0">
                <a:solidFill>
                  <a:schemeClr val="bg2"/>
                </a:solidFill>
                <a:effectLst/>
                <a:latin typeface="+mn-lt"/>
              </a:rPr>
              <a:t> chez les </a:t>
            </a:r>
            <a:r>
              <a:rPr lang="fr-FR" sz="1200" dirty="0">
                <a:solidFill>
                  <a:schemeClr val="bg2"/>
                </a:solidFill>
                <a:latin typeface="+mn-lt"/>
              </a:rPr>
              <a:t>personnes placées sous main de justice se présentant soit comme « je suis assez fort pour combattre la maladie moi-même sans l'aide de vaccins » soit comme </a:t>
            </a:r>
            <a:r>
              <a:rPr lang="fr-FR" sz="1200" b="0" i="0" dirty="0">
                <a:solidFill>
                  <a:schemeClr val="bg2"/>
                </a:solidFill>
                <a:effectLst/>
                <a:latin typeface="+mn-lt"/>
              </a:rPr>
              <a:t>« je serai la personne malchanceuse qui aura un effet secondaire du vaccin »</a:t>
            </a:r>
            <a:r>
              <a:rPr lang="fr-FR" sz="1200" dirty="0">
                <a:solidFill>
                  <a:schemeClr val="bg2"/>
                </a:solidFill>
                <a:latin typeface="+mn-lt"/>
              </a:rPr>
              <a: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68"/>
        <p:cNvGrpSpPr/>
        <p:nvPr/>
      </p:nvGrpSpPr>
      <p:grpSpPr>
        <a:xfrm>
          <a:off x="0" y="0"/>
          <a:ext cx="0" cy="0"/>
          <a:chOff x="0" y="0"/>
          <a:chExt cx="0" cy="0"/>
        </a:xfrm>
      </p:grpSpPr>
      <p:sp>
        <p:nvSpPr>
          <p:cNvPr id="869" name="Google Shape;869;p1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Evaluation : quiz final (réponses)</a:t>
            </a:r>
          </a:p>
        </p:txBody>
      </p:sp>
      <p:sp>
        <p:nvSpPr>
          <p:cNvPr id="870" name="Google Shape;870;p101"/>
          <p:cNvSpPr txBox="1">
            <a:spLocks noGrp="1"/>
          </p:cNvSpPr>
          <p:nvPr>
            <p:ph type="body" idx="1"/>
          </p:nvPr>
        </p:nvSpPr>
        <p:spPr>
          <a:xfrm>
            <a:off x="539300" y="1118325"/>
            <a:ext cx="8106300" cy="3882300"/>
          </a:xfrm>
          <a:prstGeom prst="rect">
            <a:avLst/>
          </a:prstGeom>
        </p:spPr>
        <p:txBody>
          <a:bodyPr spcFirstLastPara="1" wrap="square" lIns="91425" tIns="91425" rIns="91425" bIns="91425" anchor="t" anchorCtr="0">
            <a:normAutofit lnSpcReduction="10000"/>
          </a:bodyPr>
          <a:lstStyle/>
          <a:p>
            <a:pPr marL="0" lvl="0" indent="0" algn="just" rtl="0">
              <a:lnSpc>
                <a:spcPct val="140000"/>
              </a:lnSpc>
              <a:spcBef>
                <a:spcPts val="0"/>
              </a:spcBef>
              <a:spcAft>
                <a:spcPts val="0"/>
              </a:spcAft>
              <a:buNone/>
            </a:pPr>
            <a:r>
              <a:rPr lang="fr-FR" sz="1650" dirty="0">
                <a:latin typeface="+mn-lt"/>
              </a:rPr>
              <a:t>13.</a:t>
            </a:r>
            <a:r>
              <a:rPr lang="fr-FR" sz="1650" b="1" dirty="0">
                <a:latin typeface="+mn-lt"/>
              </a:rPr>
              <a:t> </a:t>
            </a:r>
            <a:r>
              <a:rPr lang="fr-FR" sz="1650" b="1" i="0" dirty="0">
                <a:solidFill>
                  <a:schemeClr val="tx1">
                    <a:lumMod val="65000"/>
                    <a:lumOff val="35000"/>
                  </a:schemeClr>
                </a:solidFill>
                <a:effectLst/>
                <a:latin typeface="+mn-lt"/>
              </a:rPr>
              <a:t>Soyez rassurant et ouvert </a:t>
            </a:r>
            <a:r>
              <a:rPr lang="fr-FR" sz="1650" b="1" dirty="0">
                <a:solidFill>
                  <a:schemeClr val="tx1">
                    <a:lumMod val="65000"/>
                    <a:lumOff val="35000"/>
                  </a:schemeClr>
                </a:solidFill>
                <a:latin typeface="+mn-lt"/>
                <a:cs typeface="Times New Roman" panose="02020603050405020304" pitchFamily="18" charset="0"/>
              </a:rPr>
              <a:t>à</a:t>
            </a:r>
            <a:r>
              <a:rPr lang="fr-FR" sz="1650" b="1" i="0" dirty="0">
                <a:solidFill>
                  <a:schemeClr val="tx1">
                    <a:lumMod val="65000"/>
                    <a:lumOff val="35000"/>
                  </a:schemeClr>
                </a:solidFill>
                <a:effectLst/>
                <a:latin typeface="+mn-lt"/>
              </a:rPr>
              <a:t> écouter leur </a:t>
            </a:r>
            <a:r>
              <a:rPr lang="fr-FR" sz="1650" b="1" dirty="0">
                <a:solidFill>
                  <a:schemeClr val="tx1">
                    <a:lumMod val="65000"/>
                    <a:lumOff val="35000"/>
                  </a:schemeClr>
                </a:solidFill>
                <a:latin typeface="+mn-lt"/>
              </a:rPr>
              <a:t>opinion</a:t>
            </a:r>
            <a:r>
              <a:rPr lang="fr-FR" sz="1650" b="0" i="0" dirty="0">
                <a:solidFill>
                  <a:schemeClr val="tx1">
                    <a:lumMod val="65000"/>
                    <a:lumOff val="35000"/>
                  </a:schemeClr>
                </a:solidFill>
                <a:effectLst/>
                <a:latin typeface="+mn-lt"/>
              </a:rPr>
              <a:t>. Il s'agit d'une première étape importante dans </a:t>
            </a:r>
            <a:r>
              <a:rPr lang="fr-FR" sz="1650" dirty="0">
                <a:solidFill>
                  <a:schemeClr val="tx1">
                    <a:lumMod val="65000"/>
                    <a:lumOff val="35000"/>
                  </a:schemeClr>
                </a:solidFill>
                <a:latin typeface="+mn-lt"/>
              </a:rPr>
              <a:t>une</a:t>
            </a:r>
            <a:r>
              <a:rPr lang="fr-FR" sz="1650" b="0" i="0" dirty="0">
                <a:solidFill>
                  <a:schemeClr val="tx1">
                    <a:lumMod val="65000"/>
                    <a:lumOff val="35000"/>
                  </a:schemeClr>
                </a:solidFill>
                <a:effectLst/>
                <a:latin typeface="+mn-lt"/>
              </a:rPr>
              <a:t> conversation sur les vaccins - comme Paula l'a dit dans la vidéo, abordez toujours la discussion comme une conversation ouverte, sans jamais juger ou </a:t>
            </a:r>
            <a:r>
              <a:rPr lang="fr-FR" sz="1650" dirty="0">
                <a:solidFill>
                  <a:schemeClr val="tx1">
                    <a:lumMod val="65000"/>
                    <a:lumOff val="35000"/>
                  </a:schemeClr>
                </a:solidFill>
                <a:latin typeface="+mn-lt"/>
              </a:rPr>
              <a:t>bloquer</a:t>
            </a:r>
            <a:r>
              <a:rPr lang="fr-FR" sz="1650" b="0" i="0" dirty="0">
                <a:solidFill>
                  <a:schemeClr val="tx1">
                    <a:lumMod val="65000"/>
                    <a:lumOff val="35000"/>
                  </a:schemeClr>
                </a:solidFill>
                <a:effectLst/>
                <a:latin typeface="+mn-lt"/>
              </a:rPr>
              <a:t> les opinions exprimées par les gens.</a:t>
            </a:r>
            <a:r>
              <a:rPr lang="fr-FR" sz="1650" dirty="0">
                <a:solidFill>
                  <a:schemeClr val="tx1">
                    <a:lumMod val="65000"/>
                    <a:lumOff val="35000"/>
                  </a:schemeClr>
                </a:solidFill>
                <a:latin typeface="+mn-lt"/>
              </a:rPr>
              <a:t> </a:t>
            </a:r>
          </a:p>
          <a:p>
            <a:pPr marL="457200" lvl="0" indent="0" algn="just" rtl="0">
              <a:lnSpc>
                <a:spcPct val="140000"/>
              </a:lnSpc>
              <a:spcBef>
                <a:spcPts val="800"/>
              </a:spcBef>
              <a:spcAft>
                <a:spcPts val="0"/>
              </a:spcAft>
              <a:buNone/>
            </a:pPr>
            <a:endParaRPr lang="fr-FR" sz="1650" dirty="0">
              <a:latin typeface="+mn-lt"/>
            </a:endParaRPr>
          </a:p>
          <a:p>
            <a:pPr marL="0" lvl="0" indent="0" algn="just" rtl="0">
              <a:lnSpc>
                <a:spcPct val="140000"/>
              </a:lnSpc>
              <a:spcBef>
                <a:spcPts val="800"/>
              </a:spcBef>
              <a:spcAft>
                <a:spcPts val="800"/>
              </a:spcAft>
              <a:buNone/>
            </a:pPr>
            <a:r>
              <a:rPr lang="fr-FR" sz="1650" dirty="0">
                <a:latin typeface="+mn-lt"/>
              </a:rPr>
              <a:t>14.</a:t>
            </a:r>
            <a:r>
              <a:rPr lang="fr-FR" sz="1650" b="1" dirty="0">
                <a:latin typeface="+mn-lt"/>
              </a:rPr>
              <a:t> </a:t>
            </a:r>
            <a:r>
              <a:rPr lang="fr-FR" sz="1650" b="1" i="0" dirty="0">
                <a:solidFill>
                  <a:schemeClr val="tx1">
                    <a:lumMod val="65000"/>
                    <a:lumOff val="35000"/>
                  </a:schemeClr>
                </a:solidFill>
                <a:effectLst/>
                <a:latin typeface="+mn-lt"/>
              </a:rPr>
              <a:t>Les gens craignent de perdre le contrôle d'une situation</a:t>
            </a:r>
            <a:r>
              <a:rPr lang="fr-FR" sz="1650" i="0" dirty="0">
                <a:solidFill>
                  <a:schemeClr val="tx1">
                    <a:lumMod val="65000"/>
                    <a:lumOff val="35000"/>
                  </a:schemeClr>
                </a:solidFill>
                <a:effectLst/>
                <a:latin typeface="+mn-lt"/>
              </a:rPr>
              <a:t>.</a:t>
            </a:r>
            <a:r>
              <a:rPr lang="fr-FR" sz="1650" b="0" i="0" dirty="0">
                <a:solidFill>
                  <a:schemeClr val="tx1">
                    <a:lumMod val="65000"/>
                    <a:lumOff val="35000"/>
                  </a:schemeClr>
                </a:solidFill>
                <a:effectLst/>
                <a:latin typeface="+mn-lt"/>
              </a:rPr>
              <a:t> Ceci est plus fréquent quand les théories du complot ont tendance à s'imposer - lorsqu'une explication alternative peut donner un sens à un ensemble de faits ou d'événements gênants ou inconfortables. Ces explications alternatives rejettent souvent la responsabilité des situations sur des groupes de personnes au pouvoir, par exemple.</a:t>
            </a:r>
            <a:r>
              <a:rPr lang="fr-FR" sz="1650" dirty="0">
                <a:solidFill>
                  <a:schemeClr val="tx1">
                    <a:lumMod val="65000"/>
                    <a:lumOff val="35000"/>
                  </a:schemeClr>
                </a:solidFill>
                <a:latin typeface="+mn-lt"/>
              </a:rPr>
              <a:t> </a:t>
            </a:r>
            <a:r>
              <a:rPr lang="fr-FR" sz="1650" b="1" dirty="0">
                <a:solidFill>
                  <a:schemeClr val="tx1">
                    <a:lumMod val="65000"/>
                    <a:lumOff val="35000"/>
                  </a:schemeClr>
                </a:solidFill>
                <a:latin typeface="+mn-lt"/>
              </a:rPr>
              <a:t> </a:t>
            </a:r>
            <a:endParaRPr lang="fr-FR" sz="1650" dirty="0">
              <a:solidFill>
                <a:schemeClr val="tx1">
                  <a:lumMod val="65000"/>
                  <a:lumOff val="35000"/>
                </a:schemeClr>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930"/>
          </a:srgbClr>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dirty="0"/>
              <a:t>Les résultats de la formation</a:t>
            </a:r>
          </a:p>
        </p:txBody>
      </p:sp>
      <p:sp>
        <p:nvSpPr>
          <p:cNvPr id="118" name="Google Shape;118;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just" rtl="0">
              <a:spcBef>
                <a:spcPts val="0"/>
              </a:spcBef>
              <a:spcAft>
                <a:spcPts val="0"/>
              </a:spcAft>
              <a:buNone/>
            </a:pPr>
            <a:r>
              <a:rPr lang="fr-FR" dirty="0"/>
              <a:t>À la fin de cette formation, vous : </a:t>
            </a:r>
          </a:p>
          <a:p>
            <a:pPr marL="457200" lvl="0" indent="-342900" algn="just" rtl="0">
              <a:spcBef>
                <a:spcPts val="1200"/>
              </a:spcBef>
              <a:spcAft>
                <a:spcPts val="0"/>
              </a:spcAft>
              <a:buSzPts val="1800"/>
              <a:buChar char="●"/>
            </a:pPr>
            <a:r>
              <a:rPr lang="fr-FR" dirty="0"/>
              <a:t>Comprendrez ce que sont les vaccins et les maladies qu'ils peuvent aider à prévenir </a:t>
            </a:r>
          </a:p>
          <a:p>
            <a:pPr marL="457200" lvl="0" indent="-342900" algn="just" rtl="0">
              <a:spcBef>
                <a:spcPts val="0"/>
              </a:spcBef>
              <a:spcAft>
                <a:spcPts val="0"/>
              </a:spcAft>
              <a:buSzPts val="1800"/>
              <a:buChar char="●"/>
            </a:pPr>
            <a:r>
              <a:rPr lang="fr-FR" dirty="0"/>
              <a:t>Comprendrez comment le fait de vivre et de travailler dans une prison vous expose aux maladies infectieuses</a:t>
            </a:r>
          </a:p>
          <a:p>
            <a:pPr marL="457200" lvl="0" indent="-342900" algn="just" rtl="0">
              <a:spcBef>
                <a:spcPts val="0"/>
              </a:spcBef>
              <a:spcAft>
                <a:spcPts val="0"/>
              </a:spcAft>
              <a:buSzPts val="1800"/>
              <a:buChar char="●"/>
            </a:pPr>
            <a:r>
              <a:rPr lang="fr-FR" dirty="0">
                <a:latin typeface="+mn-lt"/>
              </a:rPr>
              <a:t>Conna</a:t>
            </a:r>
            <a:r>
              <a:rPr lang="fr-FR" dirty="0">
                <a:latin typeface="+mn-lt"/>
                <a:cs typeface="Times New Roman" panose="02020603050405020304" pitchFamily="18" charset="0"/>
              </a:rPr>
              <a:t>î</a:t>
            </a:r>
            <a:r>
              <a:rPr lang="fr-FR" dirty="0">
                <a:latin typeface="+mn-lt"/>
              </a:rPr>
              <a:t>trez le calendrier </a:t>
            </a:r>
            <a:r>
              <a:rPr lang="fr-FR" dirty="0"/>
              <a:t>vaccinal de votre pays et comment il s'applique aux personnes vivant et travaillant dans les prisons</a:t>
            </a:r>
          </a:p>
          <a:p>
            <a:pPr marL="457200" lvl="0" indent="-342900" algn="just" rtl="0">
              <a:spcBef>
                <a:spcPts val="0"/>
              </a:spcBef>
              <a:spcAft>
                <a:spcPts val="0"/>
              </a:spcAft>
              <a:buSzPts val="1800"/>
              <a:buChar char="●"/>
            </a:pPr>
            <a:r>
              <a:rPr lang="fr-FR" dirty="0"/>
              <a:t>Aurez confiance dans les vaccins et pourrez aborder les questions / préoccupations concernant les vaccins, en particulier de la part des </a:t>
            </a:r>
            <a:r>
              <a:rPr lang="fr-FR" dirty="0">
                <a:solidFill>
                  <a:schemeClr val="tx1"/>
                </a:solidFill>
              </a:rPr>
              <a:t>personnes placées sous main de justice.</a:t>
            </a:r>
          </a:p>
          <a:p>
            <a:pPr marL="0" lvl="0" indent="0" algn="l" rtl="0">
              <a:spcBef>
                <a:spcPts val="1200"/>
              </a:spcBef>
              <a:spcAft>
                <a:spcPts val="1200"/>
              </a:spcAft>
              <a:buNone/>
            </a:pPr>
            <a:endParaRPr i="1" dirty="0"/>
          </a:p>
        </p:txBody>
      </p:sp>
      <p:sp>
        <p:nvSpPr>
          <p:cNvPr id="119" name="Google Shape;119;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8E7CC3"/>
                </a:solidFill>
              </a:rPr>
              <a:t>3 minutes</a:t>
            </a:r>
            <a:endParaRPr b="1">
              <a:solidFill>
                <a:srgbClr val="8E7CC3"/>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0E0E3">
            <a:alpha val="32080"/>
          </a:srgbClr>
        </a:solidFill>
        <a:effectLst/>
      </p:bgPr>
    </p:bg>
    <p:spTree>
      <p:nvGrpSpPr>
        <p:cNvPr id="1" name="Shape 874"/>
        <p:cNvGrpSpPr/>
        <p:nvPr/>
      </p:nvGrpSpPr>
      <p:grpSpPr>
        <a:xfrm>
          <a:off x="0" y="0"/>
          <a:ext cx="0" cy="0"/>
          <a:chOff x="0" y="0"/>
          <a:chExt cx="0" cy="0"/>
        </a:xfrm>
      </p:grpSpPr>
      <p:sp>
        <p:nvSpPr>
          <p:cNvPr id="875" name="Google Shape;875;p1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Conclusion</a:t>
            </a:r>
            <a:endParaRPr b="1" dirty="0"/>
          </a:p>
        </p:txBody>
      </p:sp>
      <p:sp>
        <p:nvSpPr>
          <p:cNvPr id="876" name="Google Shape;876;p102"/>
          <p:cNvSpPr txBox="1">
            <a:spLocks noGrp="1"/>
          </p:cNvSpPr>
          <p:nvPr>
            <p:ph type="body" idx="1"/>
          </p:nvPr>
        </p:nvSpPr>
        <p:spPr>
          <a:xfrm>
            <a:off x="539300" y="1118325"/>
            <a:ext cx="8106300" cy="3587100"/>
          </a:xfrm>
          <a:prstGeom prst="rect">
            <a:avLst/>
          </a:prstGeom>
        </p:spPr>
        <p:txBody>
          <a:bodyPr spcFirstLastPara="1" wrap="square" lIns="91425" tIns="91425" rIns="91425" bIns="91425" anchor="t" anchorCtr="0">
            <a:normAutofit lnSpcReduction="10000"/>
          </a:bodyPr>
          <a:lstStyle/>
          <a:p>
            <a:pPr marL="0" lvl="0" indent="0" algn="just" rtl="0">
              <a:lnSpc>
                <a:spcPct val="140000"/>
              </a:lnSpc>
              <a:spcBef>
                <a:spcPts val="0"/>
              </a:spcBef>
              <a:spcAft>
                <a:spcPts val="0"/>
              </a:spcAft>
              <a:buNone/>
            </a:pPr>
            <a:r>
              <a:rPr lang="fr-FR" sz="1500" b="0" i="0" dirty="0">
                <a:solidFill>
                  <a:schemeClr val="tx1">
                    <a:lumMod val="65000"/>
                    <a:lumOff val="35000"/>
                  </a:schemeClr>
                </a:solidFill>
                <a:effectLst/>
                <a:latin typeface="+mn-lt"/>
              </a:rPr>
              <a:t>Merci pour votre temps et votre intérêt pour cette formation ! Nous espérons que vous aurez beaucoup appris sur les vaccinations et leur importance dans les prisons. La page</a:t>
            </a:r>
            <a:r>
              <a:rPr lang="fr-FR" sz="1500" dirty="0">
                <a:solidFill>
                  <a:schemeClr val="tx1">
                    <a:lumMod val="65000"/>
                    <a:lumOff val="35000"/>
                  </a:schemeClr>
                </a:solidFill>
                <a:latin typeface="+mn-lt"/>
              </a:rPr>
              <a:t> </a:t>
            </a:r>
            <a:r>
              <a:rPr lang="fr-FR" sz="1500" u="sng" dirty="0">
                <a:solidFill>
                  <a:schemeClr val="hlink"/>
                </a:solidFill>
                <a:latin typeface="+mn-lt"/>
              </a:rPr>
              <a:t>ressources</a:t>
            </a:r>
            <a:r>
              <a:rPr lang="fr-FR" sz="1500" dirty="0">
                <a:solidFill>
                  <a:schemeClr val="tx1">
                    <a:lumMod val="65000"/>
                    <a:lumOff val="35000"/>
                  </a:schemeClr>
                </a:solidFill>
                <a:latin typeface="+mn-lt"/>
              </a:rPr>
              <a:t> </a:t>
            </a:r>
            <a:r>
              <a:rPr lang="fr-FR" sz="1500" b="0" i="0" dirty="0">
                <a:solidFill>
                  <a:schemeClr val="tx1">
                    <a:lumMod val="65000"/>
                    <a:lumOff val="35000"/>
                  </a:schemeClr>
                </a:solidFill>
                <a:effectLst/>
                <a:latin typeface="+mn-lt"/>
              </a:rPr>
              <a:t>est disponible si vous souhaitez en savoir plus sur les vaccins à votre rythme</a:t>
            </a:r>
            <a:r>
              <a:rPr lang="fr-FR" sz="1500" dirty="0">
                <a:solidFill>
                  <a:schemeClr val="tx1">
                    <a:lumMod val="65000"/>
                    <a:lumOff val="35000"/>
                  </a:schemeClr>
                </a:solidFill>
                <a:latin typeface="+mn-lt"/>
              </a:rPr>
              <a:t>.</a:t>
            </a:r>
          </a:p>
          <a:p>
            <a:pPr marL="0" lvl="0" indent="0" algn="just" rtl="0">
              <a:lnSpc>
                <a:spcPct val="140000"/>
              </a:lnSpc>
              <a:spcBef>
                <a:spcPts val="800"/>
              </a:spcBef>
              <a:spcAft>
                <a:spcPts val="0"/>
              </a:spcAft>
              <a:buNone/>
            </a:pPr>
            <a:r>
              <a:rPr lang="fr-FR" sz="1650" dirty="0">
                <a:latin typeface="+mn-lt"/>
              </a:rPr>
              <a:t>Nous </a:t>
            </a:r>
            <a:r>
              <a:rPr lang="fr-FR" sz="1650" b="0" i="0" dirty="0">
                <a:solidFill>
                  <a:schemeClr val="tx1">
                    <a:lumMod val="65000"/>
                    <a:lumOff val="35000"/>
                  </a:schemeClr>
                </a:solidFill>
                <a:effectLst/>
                <a:latin typeface="+mn-lt"/>
              </a:rPr>
              <a:t>apprécierions vraiment vos commentaires sur cette formation : ce que vous aimer</a:t>
            </a:r>
            <a:r>
              <a:rPr lang="fr-FR" sz="1650" b="0" i="0" dirty="0">
                <a:solidFill>
                  <a:srgbClr val="FF0000"/>
                </a:solidFill>
                <a:effectLst/>
                <a:latin typeface="+mn-lt"/>
              </a:rPr>
              <a:t>i</a:t>
            </a:r>
            <a:r>
              <a:rPr lang="fr-FR" sz="1650" b="0" i="0" dirty="0">
                <a:solidFill>
                  <a:schemeClr val="tx1">
                    <a:lumMod val="65000"/>
                    <a:lumOff val="35000"/>
                  </a:schemeClr>
                </a:solidFill>
                <a:effectLst/>
                <a:latin typeface="+mn-lt"/>
              </a:rPr>
              <a:t>ez changer, ce que vous avez apprécié, et tout ce que nous aurions pu </a:t>
            </a:r>
            <a:r>
              <a:rPr lang="fr-FR" sz="1650" dirty="0">
                <a:solidFill>
                  <a:schemeClr val="tx1">
                    <a:lumMod val="65000"/>
                    <a:lumOff val="35000"/>
                  </a:schemeClr>
                </a:solidFill>
                <a:latin typeface="+mn-lt"/>
              </a:rPr>
              <a:t>oublier</a:t>
            </a:r>
            <a:r>
              <a:rPr lang="fr-FR" sz="1650" b="0" i="0" dirty="0">
                <a:solidFill>
                  <a:schemeClr val="tx1">
                    <a:lumMod val="65000"/>
                    <a:lumOff val="35000"/>
                  </a:schemeClr>
                </a:solidFill>
                <a:effectLst/>
                <a:latin typeface="+mn-lt"/>
              </a:rPr>
              <a:t>. Nous travaillerons pour améliorer cette formation </a:t>
            </a:r>
            <a:r>
              <a:rPr lang="fr-FR" sz="1650" dirty="0">
                <a:solidFill>
                  <a:schemeClr val="tx1">
                    <a:lumMod val="65000"/>
                    <a:lumOff val="35000"/>
                  </a:schemeClr>
                </a:solidFill>
                <a:latin typeface="+mn-lt"/>
              </a:rPr>
              <a:t>en utilisant </a:t>
            </a:r>
            <a:r>
              <a:rPr lang="fr-FR" sz="1650" b="0" i="0" dirty="0">
                <a:solidFill>
                  <a:schemeClr val="tx1">
                    <a:lumMod val="65000"/>
                    <a:lumOff val="35000"/>
                  </a:schemeClr>
                </a:solidFill>
                <a:effectLst/>
                <a:latin typeface="+mn-lt"/>
              </a:rPr>
              <a:t>vos commentaires </a:t>
            </a:r>
            <a:r>
              <a:rPr lang="fr-FR" sz="1650" dirty="0">
                <a:solidFill>
                  <a:schemeClr val="tx1">
                    <a:lumMod val="65000"/>
                    <a:lumOff val="35000"/>
                  </a:schemeClr>
                </a:solidFill>
                <a:latin typeface="+mn-lt"/>
              </a:rPr>
              <a:t>!</a:t>
            </a:r>
          </a:p>
          <a:p>
            <a:pPr marL="0" lvl="0" indent="0" algn="l" rtl="0">
              <a:lnSpc>
                <a:spcPct val="140000"/>
              </a:lnSpc>
              <a:spcBef>
                <a:spcPts val="800"/>
              </a:spcBef>
              <a:spcAft>
                <a:spcPts val="0"/>
              </a:spcAft>
              <a:buNone/>
            </a:pPr>
            <a:endParaRPr lang="fr-FR" sz="1650" dirty="0">
              <a:latin typeface="+mn-lt"/>
            </a:endParaRPr>
          </a:p>
          <a:p>
            <a:pPr marL="0" lvl="0" indent="0" algn="ctr" rtl="0">
              <a:lnSpc>
                <a:spcPct val="140000"/>
              </a:lnSpc>
              <a:spcBef>
                <a:spcPts val="800"/>
              </a:spcBef>
              <a:spcAft>
                <a:spcPts val="0"/>
              </a:spcAft>
              <a:buNone/>
            </a:pPr>
            <a:r>
              <a:rPr lang="fr-FR" sz="1650" b="1" u="sng" dirty="0"/>
              <a:t>Possibilité de commentaires</a:t>
            </a:r>
          </a:p>
          <a:p>
            <a:pPr marL="0" lvl="0" indent="0" algn="ctr" rtl="0">
              <a:lnSpc>
                <a:spcPct val="140000"/>
              </a:lnSpc>
              <a:spcBef>
                <a:spcPts val="800"/>
              </a:spcBef>
              <a:spcAft>
                <a:spcPts val="800"/>
              </a:spcAft>
              <a:buNone/>
            </a:pPr>
            <a:r>
              <a:rPr lang="fr-FR" sz="1150" i="1" dirty="0"/>
              <a:t>(outil de commentaire FutureLearn integre)</a:t>
            </a:r>
            <a:r>
              <a:rPr lang="fr-FR" sz="1650" b="1" u="sng" dirty="0"/>
              <a:t> </a:t>
            </a:r>
            <a:endParaRPr lang="fr-FR" sz="1650" b="1" dirty="0"/>
          </a:p>
        </p:txBody>
      </p:sp>
      <p:sp>
        <p:nvSpPr>
          <p:cNvPr id="877" name="Google Shape;877;p10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03"/>
          <p:cNvSpPr txBox="1">
            <a:spLocks noGrp="1"/>
          </p:cNvSpPr>
          <p:nvPr>
            <p:ph type="title"/>
          </p:nvPr>
        </p:nvSpPr>
        <p:spPr>
          <a:xfrm>
            <a:off x="311700" y="19990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INFORMATIONS IMPORTANTES POUR LE PERSONNEL NON CLINIQUE</a:t>
            </a:r>
            <a:endParaRPr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886"/>
        <p:cNvGrpSpPr/>
        <p:nvPr/>
      </p:nvGrpSpPr>
      <p:grpSpPr>
        <a:xfrm>
          <a:off x="0" y="0"/>
          <a:ext cx="0" cy="0"/>
          <a:chOff x="0" y="0"/>
          <a:chExt cx="0" cy="0"/>
        </a:xfrm>
      </p:grpSpPr>
      <p:sp>
        <p:nvSpPr>
          <p:cNvPr id="887" name="Google Shape;887;p10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2. </a:t>
            </a:r>
            <a:r>
              <a:rPr lang="fr-FR" b="0" i="0" dirty="0">
                <a:solidFill>
                  <a:srgbClr val="3C4043"/>
                </a:solidFill>
                <a:effectLst/>
                <a:latin typeface="Roboto" panose="02000000000000000000" pitchFamily="2" charset="0"/>
              </a:rPr>
              <a:t>Le système immunitaire et les vaccins</a:t>
            </a:r>
            <a:endParaRPr dirty="0"/>
          </a:p>
        </p:txBody>
      </p:sp>
      <p:sp>
        <p:nvSpPr>
          <p:cNvPr id="888" name="Google Shape;888;p104"/>
          <p:cNvSpPr txBox="1">
            <a:spLocks noGrp="1"/>
          </p:cNvSpPr>
          <p:nvPr>
            <p:ph type="subTitle" idx="1"/>
          </p:nvPr>
        </p:nvSpPr>
        <p:spPr>
          <a:xfrm>
            <a:off x="623400" y="29047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[105 minutes]</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892"/>
        <p:cNvGrpSpPr/>
        <p:nvPr/>
      </p:nvGrpSpPr>
      <p:grpSpPr>
        <a:xfrm>
          <a:off x="0" y="0"/>
          <a:ext cx="0" cy="0"/>
          <a:chOff x="0" y="0"/>
          <a:chExt cx="0" cy="0"/>
        </a:xfrm>
      </p:grpSpPr>
      <p:sp>
        <p:nvSpPr>
          <p:cNvPr id="893" name="Google Shape;893;p1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dirty="0"/>
              <a:t>Description de la formation :</a:t>
            </a:r>
            <a:r>
              <a:rPr lang="en" dirty="0"/>
              <a:t> contenu du module</a:t>
            </a:r>
            <a:endParaRPr dirty="0"/>
          </a:p>
        </p:txBody>
      </p:sp>
      <p:sp>
        <p:nvSpPr>
          <p:cNvPr id="894" name="Google Shape;894;p10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b="0" i="0" dirty="0">
                <a:solidFill>
                  <a:srgbClr val="3C4043"/>
                </a:solidFill>
                <a:effectLst/>
                <a:latin typeface="+mn-lt"/>
              </a:rPr>
              <a:t>Dans ce module, nous aborderons </a:t>
            </a:r>
            <a:r>
              <a:rPr lang="fr-FR" dirty="0"/>
              <a:t>…</a:t>
            </a:r>
          </a:p>
          <a:p>
            <a:pPr marL="914400" lvl="0" indent="-342900" algn="l" rtl="0">
              <a:spcBef>
                <a:spcPts val="1200"/>
              </a:spcBef>
              <a:spcAft>
                <a:spcPts val="0"/>
              </a:spcAft>
              <a:buSzPts val="1800"/>
              <a:buChar char="●"/>
            </a:pPr>
            <a:r>
              <a:rPr lang="fr-FR" b="0" i="0" dirty="0">
                <a:solidFill>
                  <a:srgbClr val="3C4043"/>
                </a:solidFill>
                <a:effectLst/>
                <a:latin typeface="+mn-lt"/>
              </a:rPr>
              <a:t>Qu’est-ce qu’un virus et</a:t>
            </a:r>
            <a:r>
              <a:rPr lang="fr-FR" dirty="0">
                <a:solidFill>
                  <a:srgbClr val="3C4043"/>
                </a:solidFill>
                <a:latin typeface="+mn-lt"/>
              </a:rPr>
              <a:t> une</a:t>
            </a:r>
            <a:r>
              <a:rPr lang="fr-FR" b="0" i="0" dirty="0">
                <a:solidFill>
                  <a:srgbClr val="3C4043"/>
                </a:solidFill>
                <a:effectLst/>
                <a:latin typeface="+mn-lt"/>
              </a:rPr>
              <a:t> bactérie</a:t>
            </a:r>
            <a:endParaRPr lang="fr-FR" dirty="0">
              <a:latin typeface="+mn-lt"/>
            </a:endParaRPr>
          </a:p>
          <a:p>
            <a:pPr marL="914400" lvl="0" indent="-342900" algn="l" rtl="0">
              <a:spcBef>
                <a:spcPts val="0"/>
              </a:spcBef>
              <a:spcAft>
                <a:spcPts val="0"/>
              </a:spcAft>
              <a:buSzPts val="1800"/>
              <a:buChar char="●"/>
            </a:pPr>
            <a:r>
              <a:rPr lang="fr-FR" dirty="0"/>
              <a:t>Présentation du système immunitaire</a:t>
            </a:r>
          </a:p>
          <a:p>
            <a:pPr marL="914400" lvl="0" indent="-342900" algn="l" rtl="0">
              <a:spcBef>
                <a:spcPts val="0"/>
              </a:spcBef>
              <a:spcAft>
                <a:spcPts val="0"/>
              </a:spcAft>
              <a:buSzPts val="1800"/>
              <a:buChar char="●"/>
            </a:pPr>
            <a:r>
              <a:rPr lang="fr-FR" b="0" i="0" dirty="0">
                <a:solidFill>
                  <a:srgbClr val="3C4043"/>
                </a:solidFill>
                <a:effectLst/>
                <a:latin typeface="+mn-lt"/>
              </a:rPr>
              <a:t>Qu’est-ce qu’un vaccin et comment fonctionne-t-il</a:t>
            </a:r>
            <a:r>
              <a:rPr lang="fr-FR" dirty="0">
                <a:latin typeface="+mn-lt"/>
              </a:rPr>
              <a:t> </a:t>
            </a:r>
          </a:p>
          <a:p>
            <a:pPr marL="914400" lvl="0" indent="-342900" algn="l" rtl="0">
              <a:spcBef>
                <a:spcPts val="0"/>
              </a:spcBef>
              <a:spcAft>
                <a:spcPts val="0"/>
              </a:spcAft>
              <a:buSzPts val="1800"/>
              <a:buChar char="●"/>
            </a:pPr>
            <a:r>
              <a:rPr lang="fr-FR" b="0" i="0" dirty="0">
                <a:solidFill>
                  <a:srgbClr val="3C4043"/>
                </a:solidFill>
                <a:effectLst/>
                <a:latin typeface="+mn-lt"/>
              </a:rPr>
              <a:t>Calendriers de vaccination dans les pays </a:t>
            </a:r>
            <a:r>
              <a:rPr lang="fr-FR" dirty="0">
                <a:latin typeface="+mn-lt"/>
              </a:rPr>
              <a:t>RISE-Vac</a:t>
            </a:r>
          </a:p>
          <a:p>
            <a:pPr marL="914400" lvl="0" indent="-342900" algn="l" rtl="0">
              <a:spcBef>
                <a:spcPts val="0"/>
              </a:spcBef>
              <a:spcAft>
                <a:spcPts val="0"/>
              </a:spcAft>
              <a:buSzPts val="1800"/>
              <a:buChar char="●"/>
            </a:pPr>
            <a:r>
              <a:rPr lang="fr-FR" b="0" i="0" dirty="0">
                <a:solidFill>
                  <a:srgbClr val="3C4043"/>
                </a:solidFill>
                <a:effectLst/>
                <a:latin typeface="+mn-lt"/>
              </a:rPr>
              <a:t>Comment la sécurité et l'efficacité des vaccins sont-elles évaluées et </a:t>
            </a:r>
            <a:r>
              <a:rPr lang="fr-FR" dirty="0">
                <a:solidFill>
                  <a:srgbClr val="3C4043"/>
                </a:solidFill>
                <a:latin typeface="+mn-lt"/>
              </a:rPr>
              <a:t>contrôlées</a:t>
            </a:r>
            <a:endParaRPr lang="fr-FR" dirty="0">
              <a:latin typeface="+mn-lt"/>
            </a:endParaRPr>
          </a:p>
        </p:txBody>
      </p:sp>
      <p:sp>
        <p:nvSpPr>
          <p:cNvPr id="895" name="Google Shape;895;p10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 minute</a:t>
            </a:r>
            <a:endParaRPr b="1" dirty="0">
              <a:solidFill>
                <a:srgbClr val="8E7CC3"/>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899"/>
        <p:cNvGrpSpPr/>
        <p:nvPr/>
      </p:nvGrpSpPr>
      <p:grpSpPr>
        <a:xfrm>
          <a:off x="0" y="0"/>
          <a:ext cx="0" cy="0"/>
          <a:chOff x="0" y="0"/>
          <a:chExt cx="0" cy="0"/>
        </a:xfrm>
      </p:grpSpPr>
      <p:sp>
        <p:nvSpPr>
          <p:cNvPr id="900" name="Google Shape;900;p1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fr-FR" b="1" dirty="0"/>
              <a:t>Description de la formation :</a:t>
            </a:r>
            <a:r>
              <a:rPr lang="fr-FR" dirty="0"/>
              <a:t> </a:t>
            </a:r>
            <a:r>
              <a:rPr lang="fr-FR" dirty="0">
                <a:solidFill>
                  <a:schemeClr val="tx1"/>
                </a:solidFill>
                <a:latin typeface="+mn-lt"/>
              </a:rPr>
              <a:t>Option ‘ignorer’</a:t>
            </a:r>
          </a:p>
        </p:txBody>
      </p:sp>
      <p:sp>
        <p:nvSpPr>
          <p:cNvPr id="901" name="Google Shape;901;p10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fr-FR" b="0" i="0" dirty="0">
                <a:solidFill>
                  <a:schemeClr val="tx1">
                    <a:lumMod val="65000"/>
                    <a:lumOff val="35000"/>
                  </a:schemeClr>
                </a:solidFill>
                <a:effectLst/>
                <a:latin typeface="+mn-lt"/>
              </a:rPr>
              <a:t>Si vous êtes un professionnel de santé ou si vous avez déjà suivi une formation couvrant les concepts de base </a:t>
            </a:r>
            <a:r>
              <a:rPr lang="fr-FR" dirty="0">
                <a:solidFill>
                  <a:schemeClr val="tx1">
                    <a:lumMod val="65000"/>
                    <a:lumOff val="35000"/>
                  </a:schemeClr>
                </a:solidFill>
                <a:latin typeface="+mn-lt"/>
              </a:rPr>
              <a:t>sur le</a:t>
            </a:r>
            <a:r>
              <a:rPr lang="fr-FR" b="0" i="0" dirty="0">
                <a:solidFill>
                  <a:schemeClr val="tx1">
                    <a:lumMod val="65000"/>
                    <a:lumOff val="35000"/>
                  </a:schemeClr>
                </a:solidFill>
                <a:effectLst/>
                <a:latin typeface="+mn-lt"/>
              </a:rPr>
              <a:t> système immunitaire et les vaccins, vous pouvez ignorer ce module en cliquant</a:t>
            </a:r>
            <a:r>
              <a:rPr lang="fr-FR" dirty="0">
                <a:solidFill>
                  <a:schemeClr val="tx1">
                    <a:lumMod val="65000"/>
                    <a:lumOff val="35000"/>
                  </a:schemeClr>
                </a:solidFill>
                <a:latin typeface="+mn-lt"/>
              </a:rPr>
              <a:t> </a:t>
            </a:r>
            <a:r>
              <a:rPr lang="fr-FR" u="sng" dirty="0"/>
              <a:t>ici</a:t>
            </a:r>
            <a:r>
              <a:rPr lang="fr-FR" dirty="0"/>
              <a:t>. </a:t>
            </a:r>
          </a:p>
          <a:p>
            <a:pPr marL="0" lvl="0" indent="0" algn="l" rtl="0">
              <a:spcBef>
                <a:spcPts val="1200"/>
              </a:spcBef>
              <a:spcAft>
                <a:spcPts val="1200"/>
              </a:spcAft>
              <a:buNone/>
            </a:pPr>
            <a:endParaRPr i="1" dirty="0"/>
          </a:p>
        </p:txBody>
      </p:sp>
      <p:sp>
        <p:nvSpPr>
          <p:cNvPr id="902" name="Google Shape;902;p10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 minute</a:t>
            </a:r>
            <a:endParaRPr b="1" dirty="0">
              <a:solidFill>
                <a:srgbClr val="8E7CC3"/>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06"/>
        <p:cNvGrpSpPr/>
        <p:nvPr/>
      </p:nvGrpSpPr>
      <p:grpSpPr>
        <a:xfrm>
          <a:off x="0" y="0"/>
          <a:ext cx="0" cy="0"/>
          <a:chOff x="0" y="0"/>
          <a:chExt cx="0" cy="0"/>
        </a:xfrm>
      </p:grpSpPr>
      <p:sp>
        <p:nvSpPr>
          <p:cNvPr id="907" name="Google Shape;907;p1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algn="ctr"/>
            <a:r>
              <a:rPr lang="en" b="1" dirty="0"/>
              <a:t>Article 1.</a:t>
            </a:r>
            <a:r>
              <a:rPr lang="en" dirty="0"/>
              <a:t> </a:t>
            </a:r>
            <a:r>
              <a:rPr lang="fr-FR" b="0" i="0" dirty="0">
                <a:solidFill>
                  <a:srgbClr val="3C4043"/>
                </a:solidFill>
                <a:effectLst/>
                <a:latin typeface="+mn-lt"/>
              </a:rPr>
              <a:t>Qu’est-ce qu’un virus</a:t>
            </a:r>
            <a:r>
              <a:rPr lang="fr-FR" dirty="0">
                <a:solidFill>
                  <a:srgbClr val="3C4043"/>
                </a:solidFill>
                <a:latin typeface="+mn-lt"/>
              </a:rPr>
              <a:t> ou une</a:t>
            </a:r>
            <a:r>
              <a:rPr lang="fr-FR" b="0" i="0" dirty="0">
                <a:solidFill>
                  <a:srgbClr val="3C4043"/>
                </a:solidFill>
                <a:effectLst/>
                <a:latin typeface="+mn-lt"/>
              </a:rPr>
              <a:t> bactérie </a:t>
            </a:r>
            <a:r>
              <a:rPr lang="en" dirty="0"/>
              <a:t>?</a:t>
            </a:r>
            <a:endParaRPr dirty="0"/>
          </a:p>
        </p:txBody>
      </p:sp>
      <p:sp>
        <p:nvSpPr>
          <p:cNvPr id="908" name="Google Shape;908;p10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1 minute</a:t>
            </a:r>
            <a:endParaRPr b="1" dirty="0">
              <a:solidFill>
                <a:srgbClr val="8E7CC3"/>
              </a:solidFill>
            </a:endParaRPr>
          </a:p>
        </p:txBody>
      </p:sp>
      <p:pic>
        <p:nvPicPr>
          <p:cNvPr id="909" name="Google Shape;909;p107"/>
          <p:cNvPicPr preferRelativeResize="0"/>
          <p:nvPr/>
        </p:nvPicPr>
        <p:blipFill>
          <a:blip r:embed="rId3">
            <a:alphaModFix/>
          </a:blip>
          <a:stretch>
            <a:fillRect/>
          </a:stretch>
        </p:blipFill>
        <p:spPr>
          <a:xfrm>
            <a:off x="2989325" y="1698025"/>
            <a:ext cx="2931150" cy="24659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13"/>
        <p:cNvGrpSpPr/>
        <p:nvPr/>
      </p:nvGrpSpPr>
      <p:grpSpPr>
        <a:xfrm>
          <a:off x="0" y="0"/>
          <a:ext cx="0" cy="0"/>
          <a:chOff x="0" y="0"/>
          <a:chExt cx="0" cy="0"/>
        </a:xfrm>
      </p:grpSpPr>
      <p:sp>
        <p:nvSpPr>
          <p:cNvPr id="914" name="Google Shape;914;p108"/>
          <p:cNvSpPr txBox="1">
            <a:spLocks noGrp="1"/>
          </p:cNvSpPr>
          <p:nvPr>
            <p:ph type="body" idx="1"/>
          </p:nvPr>
        </p:nvSpPr>
        <p:spPr>
          <a:xfrm>
            <a:off x="311700" y="1152475"/>
            <a:ext cx="8520600" cy="1524000"/>
          </a:xfrm>
          <a:prstGeom prst="rect">
            <a:avLst/>
          </a:prstGeom>
        </p:spPr>
        <p:txBody>
          <a:bodyPr spcFirstLastPara="1" wrap="square" lIns="91425" tIns="91425" rIns="91425" bIns="91425" anchor="t" anchorCtr="0">
            <a:normAutofit fontScale="85000" lnSpcReduction="10000"/>
          </a:bodyPr>
          <a:lstStyle/>
          <a:p>
            <a:pPr marL="0" lvl="0" indent="0" algn="just" rtl="0">
              <a:spcBef>
                <a:spcPts val="0"/>
              </a:spcBef>
              <a:spcAft>
                <a:spcPts val="1200"/>
              </a:spcAft>
              <a:buNone/>
            </a:pPr>
            <a:r>
              <a:rPr lang="fr-FR" dirty="0"/>
              <a:t>Les virus</a:t>
            </a:r>
            <a:r>
              <a:rPr lang="fr-FR" b="0" i="0" dirty="0">
                <a:solidFill>
                  <a:srgbClr val="3C4043"/>
                </a:solidFill>
                <a:effectLst/>
                <a:latin typeface="Roboto" panose="02000000000000000000" pitchFamily="2" charset="0"/>
              </a:rPr>
              <a:t> </a:t>
            </a:r>
            <a:r>
              <a:rPr lang="fr-FR" b="0" i="0" dirty="0">
                <a:solidFill>
                  <a:schemeClr val="tx1">
                    <a:lumMod val="65000"/>
                    <a:lumOff val="35000"/>
                  </a:schemeClr>
                </a:solidFill>
                <a:effectLst/>
                <a:latin typeface="+mn-lt"/>
              </a:rPr>
              <a:t>et les bactéries sont des agents infectieux </a:t>
            </a:r>
            <a:r>
              <a:rPr lang="fr-FR" dirty="0">
                <a:solidFill>
                  <a:schemeClr val="tx1">
                    <a:lumMod val="65000"/>
                    <a:lumOff val="35000"/>
                  </a:schemeClr>
                </a:solidFill>
                <a:latin typeface="+mn-lt"/>
              </a:rPr>
              <a:t>très</a:t>
            </a:r>
            <a:r>
              <a:rPr lang="fr-FR" b="0" i="0" dirty="0">
                <a:solidFill>
                  <a:schemeClr val="tx1">
                    <a:lumMod val="65000"/>
                    <a:lumOff val="35000"/>
                  </a:schemeClr>
                </a:solidFill>
                <a:effectLst/>
                <a:latin typeface="+mn-lt"/>
              </a:rPr>
              <a:t> </a:t>
            </a:r>
            <a:r>
              <a:rPr lang="fr-FR" dirty="0">
                <a:solidFill>
                  <a:schemeClr val="tx1">
                    <a:lumMod val="65000"/>
                    <a:lumOff val="35000"/>
                  </a:schemeClr>
                </a:solidFill>
                <a:latin typeface="+mn-lt"/>
              </a:rPr>
              <a:t>petits qui ne </a:t>
            </a:r>
            <a:r>
              <a:rPr lang="fr-FR" b="0" i="0" dirty="0">
                <a:solidFill>
                  <a:schemeClr val="tx1">
                    <a:lumMod val="65000"/>
                    <a:lumOff val="35000"/>
                  </a:schemeClr>
                </a:solidFill>
                <a:effectLst/>
                <a:latin typeface="+mn-lt"/>
              </a:rPr>
              <a:t>peuvent être vus qu'au microscope. Les virus et les bactéries sont généralement plus petits que les cellules humaines. Une échelle des dimensions allant d'un cheveu humain jusqu'à un virus est représentée ci-dessous. Les virus sont généralement plus petits que les bactéries</a:t>
            </a:r>
            <a:r>
              <a:rPr lang="fr-FR" dirty="0">
                <a:solidFill>
                  <a:schemeClr val="tx1">
                    <a:lumMod val="65000"/>
                    <a:lumOff val="35000"/>
                  </a:schemeClr>
                </a:solidFill>
                <a:latin typeface="+mn-lt"/>
              </a:rPr>
              <a:t>. </a:t>
            </a:r>
          </a:p>
        </p:txBody>
      </p:sp>
      <p:pic>
        <p:nvPicPr>
          <p:cNvPr id="915" name="Google Shape;915;p108"/>
          <p:cNvPicPr preferRelativeResize="0"/>
          <p:nvPr/>
        </p:nvPicPr>
        <p:blipFill>
          <a:blip r:embed="rId3">
            <a:alphaModFix/>
          </a:blip>
          <a:stretch>
            <a:fillRect/>
          </a:stretch>
        </p:blipFill>
        <p:spPr>
          <a:xfrm>
            <a:off x="2592601" y="2571750"/>
            <a:ext cx="4494225" cy="2410876"/>
          </a:xfrm>
          <a:prstGeom prst="rect">
            <a:avLst/>
          </a:prstGeom>
          <a:noFill/>
          <a:ln>
            <a:noFill/>
          </a:ln>
        </p:spPr>
      </p:pic>
      <p:sp>
        <p:nvSpPr>
          <p:cNvPr id="916" name="Google Shape;916;p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lvl="0" indent="0" algn="ctr" rtl="0">
              <a:spcBef>
                <a:spcPts val="0"/>
              </a:spcBef>
              <a:spcAft>
                <a:spcPts val="0"/>
              </a:spcAft>
              <a:buNone/>
            </a:pPr>
            <a:r>
              <a:rPr lang="fr-FR" b="1" dirty="0"/>
              <a:t>Article 1</a:t>
            </a:r>
            <a:r>
              <a:rPr lang="fr-FR" dirty="0"/>
              <a:t>. Virus et bactéries</a:t>
            </a:r>
          </a:p>
        </p:txBody>
      </p:sp>
      <p:sp>
        <p:nvSpPr>
          <p:cNvPr id="917" name="Google Shape;917;p10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21"/>
        <p:cNvGrpSpPr/>
        <p:nvPr/>
      </p:nvGrpSpPr>
      <p:grpSpPr>
        <a:xfrm>
          <a:off x="0" y="0"/>
          <a:ext cx="0" cy="0"/>
          <a:chOff x="0" y="0"/>
          <a:chExt cx="0" cy="0"/>
        </a:xfrm>
      </p:grpSpPr>
      <p:sp>
        <p:nvSpPr>
          <p:cNvPr id="922" name="Google Shape;922;p109"/>
          <p:cNvSpPr txBox="1">
            <a:spLocks noGrp="1"/>
          </p:cNvSpPr>
          <p:nvPr>
            <p:ph type="body" idx="1"/>
          </p:nvPr>
        </p:nvSpPr>
        <p:spPr>
          <a:xfrm>
            <a:off x="311700" y="1093003"/>
            <a:ext cx="8520600" cy="283770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r>
              <a:rPr lang="fr-FR" dirty="0"/>
              <a:t>Les bactéries et les virus </a:t>
            </a:r>
            <a:r>
              <a:rPr lang="fr-FR" b="0" i="0" dirty="0">
                <a:solidFill>
                  <a:schemeClr val="tx1">
                    <a:lumMod val="65000"/>
                    <a:lumOff val="35000"/>
                  </a:schemeClr>
                </a:solidFill>
                <a:effectLst/>
                <a:latin typeface="+mn-lt"/>
              </a:rPr>
              <a:t>ne causent pas toujours des </a:t>
            </a:r>
            <a:r>
              <a:rPr lang="fr-FR" dirty="0">
                <a:solidFill>
                  <a:schemeClr val="tx1">
                    <a:lumMod val="65000"/>
                    <a:lumOff val="35000"/>
                  </a:schemeClr>
                </a:solidFill>
                <a:latin typeface="+mn-lt"/>
              </a:rPr>
              <a:t>maladies. En effet, plus de 70 % des bactéries ne causent pas de maladies et peuvent </a:t>
            </a:r>
            <a:r>
              <a:rPr lang="fr-FR" b="0" i="0" dirty="0">
                <a:solidFill>
                  <a:schemeClr val="tx1">
                    <a:lumMod val="65000"/>
                    <a:lumOff val="35000"/>
                  </a:schemeClr>
                </a:solidFill>
                <a:effectLst/>
                <a:latin typeface="+mn-lt"/>
              </a:rPr>
              <a:t>nous être incroyablement utiles. Par exemple, certaines bactéries transforment le lait en yaourt. Il existe également des milliards de bactéries vivant dans notre intestin, notre peau ou notre bouche, qui nous aident à digérer les aliments et à tuer d'autres bactéries.</a:t>
            </a:r>
            <a:r>
              <a:rPr lang="fr-FR" dirty="0">
                <a:solidFill>
                  <a:schemeClr val="tx1">
                    <a:lumMod val="65000"/>
                    <a:lumOff val="35000"/>
                  </a:schemeClr>
                </a:solidFill>
                <a:latin typeface="+mn-lt"/>
              </a:rPr>
              <a:t> </a:t>
            </a:r>
          </a:p>
        </p:txBody>
      </p:sp>
      <p:sp>
        <p:nvSpPr>
          <p:cNvPr id="923" name="Google Shape;923;p109"/>
          <p:cNvSpPr txBox="1">
            <a:spLocks noGrp="1"/>
          </p:cNvSpPr>
          <p:nvPr>
            <p:ph type="title"/>
          </p:nvPr>
        </p:nvSpPr>
        <p:spPr>
          <a:xfrm>
            <a:off x="311700" y="527725"/>
            <a:ext cx="8520600" cy="572700"/>
          </a:xfrm>
          <a:prstGeom prst="rect">
            <a:avLst/>
          </a:prstGeom>
        </p:spPr>
        <p:txBody>
          <a:bodyPr spcFirstLastPara="1" wrap="square" lIns="91425" tIns="91425" rIns="91425" bIns="91425" anchor="t" anchorCtr="0">
            <a:normAutofit fontScale="90000"/>
          </a:bodyPr>
          <a:lstStyle/>
          <a:p>
            <a:pPr marL="457200" lvl="0" indent="0" algn="ctr" rtl="0">
              <a:spcBef>
                <a:spcPts val="0"/>
              </a:spcBef>
              <a:spcAft>
                <a:spcPts val="0"/>
              </a:spcAft>
              <a:buNone/>
            </a:pPr>
            <a:r>
              <a:rPr lang="fr-FR" b="1" dirty="0"/>
              <a:t>Article 1</a:t>
            </a:r>
            <a:r>
              <a:rPr lang="fr-FR" dirty="0"/>
              <a:t> Virus et bactéries</a:t>
            </a:r>
          </a:p>
        </p:txBody>
      </p:sp>
      <p:sp>
        <p:nvSpPr>
          <p:cNvPr id="924" name="Google Shape;924;p10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pic>
        <p:nvPicPr>
          <p:cNvPr id="925" name="Google Shape;925;p109"/>
          <p:cNvPicPr preferRelativeResize="0"/>
          <p:nvPr/>
        </p:nvPicPr>
        <p:blipFill>
          <a:blip r:embed="rId3">
            <a:alphaModFix/>
          </a:blip>
          <a:stretch>
            <a:fillRect/>
          </a:stretch>
        </p:blipFill>
        <p:spPr>
          <a:xfrm>
            <a:off x="819825" y="3087951"/>
            <a:ext cx="3752175" cy="1227500"/>
          </a:xfrm>
          <a:prstGeom prst="rect">
            <a:avLst/>
          </a:prstGeom>
          <a:noFill/>
          <a:ln>
            <a:noFill/>
          </a:ln>
        </p:spPr>
      </p:pic>
      <p:pic>
        <p:nvPicPr>
          <p:cNvPr id="926" name="Google Shape;926;p109"/>
          <p:cNvPicPr preferRelativeResize="0"/>
          <p:nvPr/>
        </p:nvPicPr>
        <p:blipFill>
          <a:blip r:embed="rId4">
            <a:alphaModFix/>
          </a:blip>
          <a:stretch>
            <a:fillRect/>
          </a:stretch>
        </p:blipFill>
        <p:spPr>
          <a:xfrm>
            <a:off x="4910945" y="2980775"/>
            <a:ext cx="2968126" cy="197525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30"/>
        <p:cNvGrpSpPr/>
        <p:nvPr/>
      </p:nvGrpSpPr>
      <p:grpSpPr>
        <a:xfrm>
          <a:off x="0" y="0"/>
          <a:ext cx="0" cy="0"/>
          <a:chOff x="0" y="0"/>
          <a:chExt cx="0" cy="0"/>
        </a:xfrm>
      </p:grpSpPr>
      <p:sp>
        <p:nvSpPr>
          <p:cNvPr id="931" name="Google Shape;931;p110"/>
          <p:cNvSpPr txBox="1">
            <a:spLocks noGrp="1"/>
          </p:cNvSpPr>
          <p:nvPr>
            <p:ph type="body" idx="1"/>
          </p:nvPr>
        </p:nvSpPr>
        <p:spPr>
          <a:xfrm>
            <a:off x="311700" y="919647"/>
            <a:ext cx="8520600" cy="283770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r>
              <a:rPr lang="fr-FR" sz="1700" b="0" i="0" dirty="0">
                <a:solidFill>
                  <a:schemeClr val="bg2"/>
                </a:solidFill>
                <a:effectLst/>
                <a:latin typeface="+mn-lt"/>
              </a:rPr>
              <a:t>Cependant, certains types de bactéries et de virus, appelés </a:t>
            </a:r>
            <a:r>
              <a:rPr lang="fr-FR" sz="1700" b="1" i="0" dirty="0">
                <a:solidFill>
                  <a:schemeClr val="bg2"/>
                </a:solidFill>
                <a:effectLst/>
                <a:latin typeface="+mn-lt"/>
              </a:rPr>
              <a:t>agents pathogènes</a:t>
            </a:r>
            <a:r>
              <a:rPr lang="fr-FR" sz="1700" b="0" i="0" dirty="0">
                <a:solidFill>
                  <a:schemeClr val="bg2"/>
                </a:solidFill>
                <a:effectLst/>
                <a:latin typeface="+mn-lt"/>
              </a:rPr>
              <a:t>, peuvent provoquer une </a:t>
            </a:r>
            <a:r>
              <a:rPr lang="fr-FR" sz="1700" b="1" i="0" dirty="0">
                <a:solidFill>
                  <a:schemeClr val="bg2"/>
                </a:solidFill>
                <a:effectLst/>
                <a:latin typeface="+mn-lt"/>
              </a:rPr>
              <a:t>infection</a:t>
            </a:r>
            <a:r>
              <a:rPr lang="fr-FR" sz="1700" b="0" i="0" dirty="0">
                <a:solidFill>
                  <a:schemeClr val="bg2"/>
                </a:solidFill>
                <a:effectLst/>
                <a:latin typeface="+mn-lt"/>
              </a:rPr>
              <a:t>. Lors d'une infection, les agents pathogènes endommagent les cellules de notre corps, ce qui peut provoquer des symptômes comme de la fièvre ou des maux de gorge. Nous pouvons entrer en contact avec ces agents pathogènes presque n'importe où - ils peuvent être sur des surfaces que nous touchons, dans les aliments que nous mangeons, dans l'air que nous respirons, ou dans les fluides corporels d'autres personnes.</a:t>
            </a:r>
            <a:r>
              <a:rPr lang="fr-FR" sz="1700" dirty="0">
                <a:solidFill>
                  <a:schemeClr val="bg2"/>
                </a:solidFill>
                <a:latin typeface="+mn-lt"/>
              </a:rPr>
              <a:t> </a:t>
            </a:r>
          </a:p>
        </p:txBody>
      </p:sp>
      <p:sp>
        <p:nvSpPr>
          <p:cNvPr id="932" name="Google Shape;932;p110"/>
          <p:cNvSpPr txBox="1">
            <a:spLocks noGrp="1"/>
          </p:cNvSpPr>
          <p:nvPr>
            <p:ph type="title"/>
          </p:nvPr>
        </p:nvSpPr>
        <p:spPr>
          <a:xfrm>
            <a:off x="311700" y="473325"/>
            <a:ext cx="8520600" cy="572700"/>
          </a:xfrm>
          <a:prstGeom prst="rect">
            <a:avLst/>
          </a:prstGeom>
        </p:spPr>
        <p:txBody>
          <a:bodyPr spcFirstLastPara="1" wrap="square" lIns="91425" tIns="91425" rIns="91425" bIns="91425" anchor="t" anchorCtr="0">
            <a:normAutofit fontScale="90000"/>
          </a:bodyPr>
          <a:lstStyle/>
          <a:p>
            <a:pPr marL="457200" lvl="0" indent="0" algn="ctr" rtl="0">
              <a:spcBef>
                <a:spcPts val="0"/>
              </a:spcBef>
              <a:spcAft>
                <a:spcPts val="0"/>
              </a:spcAft>
              <a:buNone/>
            </a:pPr>
            <a:r>
              <a:rPr lang="fr-FR" b="1" dirty="0"/>
              <a:t>Article 1.</a:t>
            </a:r>
            <a:r>
              <a:rPr lang="fr-FR" dirty="0"/>
              <a:t> Virus et bactéries</a:t>
            </a:r>
          </a:p>
        </p:txBody>
      </p:sp>
      <p:sp>
        <p:nvSpPr>
          <p:cNvPr id="933" name="Google Shape;933;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3 minutes</a:t>
            </a:r>
            <a:endParaRPr b="1" dirty="0">
              <a:solidFill>
                <a:srgbClr val="8E7CC3"/>
              </a:solidFill>
            </a:endParaRPr>
          </a:p>
        </p:txBody>
      </p:sp>
      <p:pic>
        <p:nvPicPr>
          <p:cNvPr id="934" name="Google Shape;934;p110"/>
          <p:cNvPicPr preferRelativeResize="0"/>
          <p:nvPr/>
        </p:nvPicPr>
        <p:blipFill>
          <a:blip r:embed="rId3">
            <a:alphaModFix/>
          </a:blip>
          <a:stretch>
            <a:fillRect/>
          </a:stretch>
        </p:blipFill>
        <p:spPr>
          <a:xfrm>
            <a:off x="4137050" y="3084600"/>
            <a:ext cx="2465201" cy="1901750"/>
          </a:xfrm>
          <a:prstGeom prst="rect">
            <a:avLst/>
          </a:prstGeom>
          <a:noFill/>
          <a:ln>
            <a:noFill/>
          </a:ln>
        </p:spPr>
      </p:pic>
      <p:pic>
        <p:nvPicPr>
          <p:cNvPr id="935" name="Google Shape;935;p110"/>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36" name="Google Shape;936;p110"/>
          <p:cNvPicPr preferRelativeResize="0"/>
          <p:nvPr/>
        </p:nvPicPr>
        <p:blipFill>
          <a:blip r:embed="rId5">
            <a:alphaModFix/>
          </a:blip>
          <a:stretch>
            <a:fillRect/>
          </a:stretch>
        </p:blipFill>
        <p:spPr>
          <a:xfrm>
            <a:off x="1641794" y="3120625"/>
            <a:ext cx="1012481" cy="276529"/>
          </a:xfrm>
          <a:prstGeom prst="rect">
            <a:avLst/>
          </a:prstGeom>
          <a:noFill/>
          <a:ln>
            <a:noFill/>
          </a:ln>
        </p:spPr>
      </p:pic>
      <p:sp>
        <p:nvSpPr>
          <p:cNvPr id="937" name="Google Shape;937;p110"/>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t>Virus</a:t>
            </a:r>
            <a:endParaRPr sz="1100" b="1" dirty="0"/>
          </a:p>
        </p:txBody>
      </p:sp>
      <p:pic>
        <p:nvPicPr>
          <p:cNvPr id="938" name="Google Shape;938;p110"/>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39" name="Google Shape;939;p110"/>
          <p:cNvPicPr preferRelativeResize="0"/>
          <p:nvPr/>
        </p:nvPicPr>
        <p:blipFill>
          <a:blip r:embed="rId5">
            <a:alphaModFix/>
          </a:blip>
          <a:stretch>
            <a:fillRect/>
          </a:stretch>
        </p:blipFill>
        <p:spPr>
          <a:xfrm>
            <a:off x="533185" y="3665073"/>
            <a:ext cx="1012481" cy="276529"/>
          </a:xfrm>
          <a:prstGeom prst="rect">
            <a:avLst/>
          </a:prstGeom>
          <a:noFill/>
          <a:ln>
            <a:noFill/>
          </a:ln>
        </p:spPr>
      </p:pic>
      <p:sp>
        <p:nvSpPr>
          <p:cNvPr id="940" name="Google Shape;940;p110"/>
          <p:cNvSpPr txBox="1"/>
          <p:nvPr/>
        </p:nvSpPr>
        <p:spPr>
          <a:xfrm>
            <a:off x="533175" y="3626334"/>
            <a:ext cx="816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100" b="1" dirty="0"/>
              <a:t>Bactérie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5160"/>
          </a:srgbClr>
        </a:solidFill>
        <a:effectLst/>
      </p:bgPr>
    </p:bg>
    <p:spTree>
      <p:nvGrpSpPr>
        <p:cNvPr id="1" name="Shape 944"/>
        <p:cNvGrpSpPr/>
        <p:nvPr/>
      </p:nvGrpSpPr>
      <p:grpSpPr>
        <a:xfrm>
          <a:off x="0" y="0"/>
          <a:ext cx="0" cy="0"/>
          <a:chOff x="0" y="0"/>
          <a:chExt cx="0" cy="0"/>
        </a:xfrm>
      </p:grpSpPr>
      <p:sp>
        <p:nvSpPr>
          <p:cNvPr id="945" name="Google Shape;945;p1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dirty="0"/>
              <a:t>Evaluation : quiz</a:t>
            </a:r>
            <a:endParaRPr b="1" dirty="0"/>
          </a:p>
          <a:p>
            <a:pPr marL="0" lvl="0" indent="0" algn="l" rtl="0">
              <a:spcBef>
                <a:spcPts val="0"/>
              </a:spcBef>
              <a:spcAft>
                <a:spcPts val="0"/>
              </a:spcAft>
              <a:buNone/>
            </a:pPr>
            <a:endParaRPr b="1" dirty="0"/>
          </a:p>
        </p:txBody>
      </p:sp>
      <p:sp>
        <p:nvSpPr>
          <p:cNvPr id="946" name="Google Shape;946;p1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457200" lvl="0" indent="-342900" algn="just" rtl="0">
              <a:spcBef>
                <a:spcPts val="0"/>
              </a:spcBef>
              <a:spcAft>
                <a:spcPts val="0"/>
              </a:spcAft>
              <a:buSzPts val="1800"/>
              <a:buAutoNum type="arabicPeriod"/>
            </a:pPr>
            <a:r>
              <a:rPr lang="fr-FR" dirty="0"/>
              <a:t>Les virus</a:t>
            </a:r>
            <a:r>
              <a:rPr lang="fr-FR" b="0" i="0" dirty="0">
                <a:solidFill>
                  <a:srgbClr val="3C4043"/>
                </a:solidFill>
                <a:effectLst/>
                <a:latin typeface="Roboto" panose="02000000000000000000" pitchFamily="2" charset="0"/>
              </a:rPr>
              <a:t> </a:t>
            </a:r>
            <a:r>
              <a:rPr lang="fr-FR" b="0" i="0" dirty="0">
                <a:solidFill>
                  <a:schemeClr val="bg2"/>
                </a:solidFill>
                <a:effectLst/>
                <a:latin typeface="+mn-lt"/>
              </a:rPr>
              <a:t>sont généralement plus petits que les bactéries</a:t>
            </a:r>
            <a:r>
              <a:rPr lang="fr-FR" dirty="0">
                <a:solidFill>
                  <a:schemeClr val="bg2"/>
                </a:solidFill>
                <a:latin typeface="+mn-lt"/>
              </a:rPr>
              <a:t>. </a:t>
            </a:r>
            <a:r>
              <a:rPr lang="fr-FR" dirty="0"/>
              <a:t>(</a:t>
            </a:r>
            <a:r>
              <a:rPr lang="fr-FR" u="sng" dirty="0"/>
              <a:t>Vrai </a:t>
            </a:r>
            <a:r>
              <a:rPr lang="fr-FR" dirty="0"/>
              <a:t>/ Faux)</a:t>
            </a:r>
          </a:p>
          <a:p>
            <a:pPr marL="457200" lvl="0" indent="0" algn="just" rtl="0">
              <a:spcBef>
                <a:spcPts val="1200"/>
              </a:spcBef>
              <a:spcAft>
                <a:spcPts val="0"/>
              </a:spcAft>
              <a:buNone/>
            </a:pPr>
            <a:endParaRPr lang="fr-FR" dirty="0"/>
          </a:p>
          <a:p>
            <a:pPr marL="114300" lvl="0" indent="0" algn="just" rtl="0">
              <a:spcBef>
                <a:spcPts val="1200"/>
              </a:spcBef>
              <a:spcAft>
                <a:spcPts val="0"/>
              </a:spcAft>
              <a:buSzPts val="1800"/>
              <a:buNone/>
            </a:pPr>
            <a:r>
              <a:rPr lang="fr-FR" dirty="0"/>
              <a:t>2. 70% de bactéries</a:t>
            </a:r>
            <a:r>
              <a:rPr lang="fr-FR" b="0" i="0" dirty="0">
                <a:solidFill>
                  <a:srgbClr val="3C4043"/>
                </a:solidFill>
                <a:effectLst/>
                <a:latin typeface="Roboto" panose="02000000000000000000" pitchFamily="2" charset="0"/>
              </a:rPr>
              <a:t> </a:t>
            </a:r>
            <a:r>
              <a:rPr lang="fr-FR" b="0" i="0" dirty="0">
                <a:solidFill>
                  <a:schemeClr val="bg2"/>
                </a:solidFill>
                <a:effectLst/>
                <a:latin typeface="+mn-lt"/>
              </a:rPr>
              <a:t>provoquent des maladies graves</a:t>
            </a:r>
            <a:r>
              <a:rPr lang="fr-FR" dirty="0"/>
              <a:t>. (Vrai / </a:t>
            </a:r>
            <a:r>
              <a:rPr lang="fr-FR" u="sng" dirty="0"/>
              <a:t>Faux</a:t>
            </a:r>
            <a:r>
              <a:rPr lang="fr-FR" dirty="0"/>
              <a:t>)</a:t>
            </a:r>
          </a:p>
          <a:p>
            <a:pPr marL="457200" lvl="0" indent="0" algn="just" rtl="0">
              <a:spcBef>
                <a:spcPts val="1200"/>
              </a:spcBef>
              <a:spcAft>
                <a:spcPts val="0"/>
              </a:spcAft>
              <a:buNone/>
            </a:pPr>
            <a:endParaRPr lang="fr-FR" dirty="0"/>
          </a:p>
          <a:p>
            <a:pPr marL="114300" lvl="0" indent="0" algn="just" rtl="0">
              <a:spcBef>
                <a:spcPts val="1200"/>
              </a:spcBef>
              <a:spcAft>
                <a:spcPts val="0"/>
              </a:spcAft>
              <a:buSzPts val="1800"/>
              <a:buNone/>
            </a:pPr>
            <a:r>
              <a:rPr lang="fr-FR" dirty="0"/>
              <a:t>3. </a:t>
            </a:r>
            <a:r>
              <a:rPr lang="fr-FR" b="0" i="0" dirty="0">
                <a:solidFill>
                  <a:schemeClr val="bg2"/>
                </a:solidFill>
                <a:effectLst/>
                <a:latin typeface="+mn-lt"/>
              </a:rPr>
              <a:t>Certaines bactéries sont bénéfiques pour les humains et nous aident.</a:t>
            </a:r>
            <a:r>
              <a:rPr lang="fr-FR" dirty="0">
                <a:solidFill>
                  <a:schemeClr val="bg2"/>
                </a:solidFill>
                <a:latin typeface="+mn-lt"/>
              </a:rPr>
              <a:t> </a:t>
            </a:r>
            <a:r>
              <a:rPr lang="fr-FR" dirty="0"/>
              <a:t>(</a:t>
            </a:r>
            <a:r>
              <a:rPr lang="fr-FR" u="sng" dirty="0"/>
              <a:t>Vrai</a:t>
            </a:r>
            <a:r>
              <a:rPr lang="fr-FR" dirty="0"/>
              <a:t> / Faux)</a:t>
            </a:r>
          </a:p>
          <a:p>
            <a:pPr marL="114300" lvl="0" indent="0" algn="just" rtl="0">
              <a:spcBef>
                <a:spcPts val="1200"/>
              </a:spcBef>
              <a:spcAft>
                <a:spcPts val="0"/>
              </a:spcAft>
              <a:buSzPts val="1800"/>
              <a:buNone/>
            </a:pPr>
            <a:endParaRPr lang="fr-FR" dirty="0"/>
          </a:p>
          <a:p>
            <a:pPr marL="114300" lvl="0" indent="0" algn="just" rtl="0">
              <a:spcBef>
                <a:spcPts val="1200"/>
              </a:spcBef>
              <a:spcAft>
                <a:spcPts val="0"/>
              </a:spcAft>
              <a:buSzPts val="1800"/>
              <a:buNone/>
            </a:pPr>
            <a:r>
              <a:rPr lang="fr-FR" dirty="0"/>
              <a:t>4. </a:t>
            </a:r>
            <a:r>
              <a:rPr lang="fr-FR" b="0" i="0" dirty="0">
                <a:solidFill>
                  <a:schemeClr val="bg2"/>
                </a:solidFill>
                <a:effectLst/>
                <a:latin typeface="+mn-lt"/>
              </a:rPr>
              <a:t>Les agents pathogènes peuvent causer des infections et des maladies chez les humains</a:t>
            </a:r>
            <a:r>
              <a:rPr lang="fr-FR" dirty="0">
                <a:solidFill>
                  <a:schemeClr val="bg2"/>
                </a:solidFill>
                <a:latin typeface="+mn-lt"/>
              </a:rPr>
              <a:t> </a:t>
            </a:r>
            <a:r>
              <a:rPr lang="fr-FR" dirty="0"/>
              <a:t>(</a:t>
            </a:r>
            <a:r>
              <a:rPr lang="fr-FR" u="sng" dirty="0"/>
              <a:t>Vrai </a:t>
            </a:r>
            <a:r>
              <a:rPr lang="fr-FR" dirty="0"/>
              <a:t>/ Faux)</a:t>
            </a:r>
          </a:p>
        </p:txBody>
      </p:sp>
      <p:sp>
        <p:nvSpPr>
          <p:cNvPr id="947" name="Google Shape;947;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8E7CC3"/>
                </a:solidFill>
              </a:rPr>
              <a:t>7 minutes</a:t>
            </a:r>
            <a:endParaRPr b="1" dirty="0">
              <a:solidFill>
                <a:srgbClr val="8E7CC3"/>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4387</TotalTime>
  <Words>22325</Words>
  <Application>Microsoft Office PowerPoint</Application>
  <PresentationFormat>On-screen Show (16:9)</PresentationFormat>
  <Paragraphs>1064</Paragraphs>
  <Slides>145</Slides>
  <Notes>145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145</vt:i4>
      </vt:variant>
    </vt:vector>
  </HeadingPairs>
  <TitlesOfParts>
    <vt:vector size="152" baseType="lpstr">
      <vt:lpstr>Calibri</vt:lpstr>
      <vt:lpstr>Arial</vt:lpstr>
      <vt:lpstr>Source Sans Pro</vt:lpstr>
      <vt:lpstr>Roboto</vt:lpstr>
      <vt:lpstr>Times New Roman</vt:lpstr>
      <vt:lpstr>Cambria</vt:lpstr>
      <vt:lpstr>Simple Light</vt:lpstr>
      <vt:lpstr>PowerPoint Presentation</vt:lpstr>
      <vt:lpstr>PowerPoint Presentation</vt:lpstr>
      <vt:lpstr>PowerPoint Presentation</vt:lpstr>
      <vt:lpstr>PowerPoint Presentation</vt:lpstr>
      <vt:lpstr>Formation en ligne  Santé en milieu carcéral : Vaccins pour les personnes travaillant dans les prisons</vt:lpstr>
      <vt:lpstr>Introduction à la formation</vt:lpstr>
      <vt:lpstr>Bienvenue à la formation !</vt:lpstr>
      <vt:lpstr>Pourquoi la vaccination est importante dans les prisons</vt:lpstr>
      <vt:lpstr>Les résultats de la formation</vt:lpstr>
      <vt:lpstr>Structure de la formation</vt:lpstr>
      <vt:lpstr>Glossaire</vt:lpstr>
      <vt:lpstr>Quiz pour évaluer vos connaissances</vt:lpstr>
      <vt:lpstr>Quiz pour évaluer vos connaissances </vt:lpstr>
      <vt:lpstr>Quiz pour évaluer vos connaissances </vt:lpstr>
      <vt:lpstr>Quiz pour évaluer vos connaissances</vt:lpstr>
      <vt:lpstr>Quiz pour évaluer vos connaissances</vt:lpstr>
      <vt:lpstr>Quiz pour évaluer vos connaissances </vt:lpstr>
      <vt:lpstr>Quiz pour évaluer vos connaissances </vt:lpstr>
      <vt:lpstr>1. Les maladies évitables par la vaccination les plus fréquentes pour les personnes vivant et travaillant dans les prisons</vt:lpstr>
      <vt:lpstr>Contenu du module</vt:lpstr>
      <vt:lpstr>Article 1. Pourquoi les maladies infectieuses sont-elles plus fréquentes en prison ?</vt:lpstr>
      <vt:lpstr>Article 1. Pourquoi les maladies infectieuses sont-elles plus fréquentes en prison ? (Avant la prison)</vt:lpstr>
      <vt:lpstr>Article 1. Pourquoi les maladies infectieuses sont-elles plus fréquentes en prison ? (Avant la prison)</vt:lpstr>
      <vt:lpstr>Article 1. Pourquoi les maladies infectieuses sont-elles plus fréquentes en prison ? (Avant la prison)</vt:lpstr>
      <vt:lpstr>Article 1. Pourquoi les maladies infectieuses sont-elles plus fréquentes dans les prisons? (En prison)</vt:lpstr>
      <vt:lpstr>Article 1. Pourquoi les maladies infectieuses sont-elles plus fréquentes en prison? (En prison)</vt:lpstr>
      <vt:lpstr>Article 1. Pourquoi les maladies infectieuses sont-elles plus fréquentes en prison ? </vt:lpstr>
      <vt:lpstr>Article 1. Pourquoi les maladies infectieuses sont-elles plus fréquentes en prison ? </vt:lpstr>
      <vt:lpstr>Article 1. Pourquoi les maladies infectieuses sont-elles plus fréquentes en prison ?</vt:lpstr>
      <vt:lpstr>Article 1. Pourquoi les maladies infectieuses sont-elles plus fréquentes en prison ? </vt:lpstr>
      <vt:lpstr>Article 1. Pourquoi les maladies infectieuses sont-elles plus fréquentes en prison ? </vt:lpstr>
      <vt:lpstr>Article 2. Comment la vaccination protège-t-elle le personnel pénitentiaire et les personnes placées sous main de justice ? </vt:lpstr>
      <vt:lpstr>PowerPoint Presentation</vt:lpstr>
      <vt:lpstr>PowerPoint Presentation</vt:lpstr>
      <vt:lpstr>PowerPoint Presentation</vt:lpstr>
      <vt:lpstr>PowerPoint Presentation</vt:lpstr>
      <vt:lpstr>Article 3. Hépatite B</vt:lpstr>
      <vt:lpstr>Article 3. Hépatite B</vt:lpstr>
      <vt:lpstr>Article 3. Hépatite B</vt:lpstr>
      <vt:lpstr>Article 4. HPV</vt:lpstr>
      <vt:lpstr>Article 4. HPV</vt:lpstr>
      <vt:lpstr>Article 4. HPV</vt:lpstr>
      <vt:lpstr>Article 5. Grippe</vt:lpstr>
      <vt:lpstr>Article 5. Grippe</vt:lpstr>
      <vt:lpstr>Article 5. Grippe</vt:lpstr>
      <vt:lpstr>Article 6. COVID-19</vt:lpstr>
      <vt:lpstr>Article 6. COVID-19</vt:lpstr>
      <vt:lpstr>Article 6. COVID-19</vt:lpstr>
      <vt:lpstr>Article 7. Souhaitez vous en savoir plus ? </vt:lpstr>
      <vt:lpstr>Article 7. Souhaitez vous en savoir plus ? </vt:lpstr>
      <vt:lpstr>Article 7. Souhaitez vous en savoir plus ? </vt:lpstr>
      <vt:lpstr>PowerPoint Presentation</vt:lpstr>
      <vt:lpstr>PowerPoint Presentation</vt:lpstr>
      <vt:lpstr>Evaluation : quiz (réponses)</vt:lpstr>
      <vt:lpstr>2. Une communication efficace sur les vaccins</vt:lpstr>
      <vt:lpstr>Article 1. Comment communiquer efficacement sur les vaccins</vt:lpstr>
      <vt:lpstr>Article 1. Comment communiquer efficacement sur les vaccins </vt:lpstr>
      <vt:lpstr>Article 1. Comment communiquer efficacement sur les vaccins </vt:lpstr>
      <vt:lpstr>Article 2. Dix faits clés sur les vaccins</vt:lpstr>
      <vt:lpstr>Article 2. Dix faits clés sur les vaccins</vt:lpstr>
      <vt:lpstr>Article 2. Dix faits clés sur les vaccins</vt:lpstr>
      <vt:lpstr>Article 2. Dix faits clés sur les vaccins</vt:lpstr>
      <vt:lpstr>Article 2. Dix faits clés sur les vaccins</vt:lpstr>
      <vt:lpstr>Article 2. Dix faits clés sur les vaccins</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Article 3. Idées reçues sur les vaccins et comment les aborder</vt:lpstr>
      <vt:lpstr>Evaluation / Réflexion</vt:lpstr>
      <vt:lpstr>Evaluation / Réflexion : Réponse suggérée</vt:lpstr>
      <vt:lpstr>Article 4. Ressources utiles</vt:lpstr>
      <vt:lpstr>Evaluation : quiz final</vt:lpstr>
      <vt:lpstr>Evaluation : quiz final</vt:lpstr>
      <vt:lpstr>Evaluation : quiz final</vt:lpstr>
      <vt:lpstr>Evaluation : quiz final</vt:lpstr>
      <vt:lpstr>Evaluation : quiz final</vt:lpstr>
      <vt:lpstr>Evaluation : groupe de discussion</vt:lpstr>
      <vt:lpstr>Evaluation : exercice de réflexion</vt:lpstr>
      <vt:lpstr>Evaluation : quiz final (réponses)</vt:lpstr>
      <vt:lpstr>Evaluation : quiz final (réponses)</vt:lpstr>
      <vt:lpstr>Evaluation : quiz final (réponses)</vt:lpstr>
      <vt:lpstr>Evaluation : quiz final (réponses)</vt:lpstr>
      <vt:lpstr>Evaluation : quiz final (réponses)</vt:lpstr>
      <vt:lpstr>Conclusion</vt:lpstr>
      <vt:lpstr>INFORMATIONS IMPORTANTES POUR LE PERSONNEL NON CLINIQUE</vt:lpstr>
      <vt:lpstr>2. Le système immunitaire et les vaccins</vt:lpstr>
      <vt:lpstr>Description de la formation : contenu du module</vt:lpstr>
      <vt:lpstr>Description de la formation : Option ‘ignorer’</vt:lpstr>
      <vt:lpstr>Article 1. Qu’est-ce qu’un virus ou une bactérie ?</vt:lpstr>
      <vt:lpstr>Article 1. Virus et bactéries</vt:lpstr>
      <vt:lpstr>Article 1 Virus et bactéries</vt:lpstr>
      <vt:lpstr>Article 1. Virus et bactéries</vt:lpstr>
      <vt:lpstr>Evaluation : quiz </vt:lpstr>
      <vt:lpstr>Evaluation : quiz (réponses) </vt:lpstr>
      <vt:lpstr>Article 2. Le système immunitaire</vt:lpstr>
      <vt:lpstr>Article 2. Le système immunitaire </vt:lpstr>
      <vt:lpstr>Article 2. Le système immunitaire </vt:lpstr>
      <vt:lpstr>Evaluation : quiz</vt:lpstr>
      <vt:lpstr>Evaluation : quiz (réponses)</vt:lpstr>
      <vt:lpstr>Article 3. Qu'est-ce qu'un vaccin et comment fonctionne-t-il ?  </vt:lpstr>
      <vt:lpstr>Article 3. Qu'est-ce qu'un vaccin et comment fonctionne-t-il ?</vt:lpstr>
      <vt:lpstr>Article 3. Qu'est-ce qu'un vaccin et comment fonctionne-t-il ?</vt:lpstr>
      <vt:lpstr>Article 3. Qu'est-ce qu'un vaccin et comment fonctionne-t-il ? </vt:lpstr>
      <vt:lpstr>Article 3. Qu'est-ce qu'un vaccin et comment fonctionne-t-il ? </vt:lpstr>
      <vt:lpstr>Article 3. Qu'est-ce qu'un vaccin et comment fonctionne-t-il ? </vt:lpstr>
      <vt:lpstr>Evaluation : quiz  </vt:lpstr>
      <vt:lpstr>Evaluation : quiz (réponses)  </vt:lpstr>
      <vt:lpstr>Article 4. Comment la sécurité et l'efficacité des vaccins sont-elles évaluées et contrôlées ? </vt:lpstr>
      <vt:lpstr>Article 4. Comment la sécurité et l'efficacité des vaccins sont-elles évaluées et contrôlées ?</vt:lpstr>
      <vt:lpstr>Article 4. Comment la sécurité et l'efficacité des vaccins sont-elles évaluées et contrôlées ?</vt:lpstr>
      <vt:lpstr>Article 4. Comment la sécurité et l'efficacité des vaccins sont-elles évaluées et contrôlées ?</vt:lpstr>
      <vt:lpstr>Evaluation : quiz </vt:lpstr>
      <vt:lpstr>Evaluation : quiz (réponses)</vt:lpstr>
      <vt:lpstr>D’AUTRES MALADIES</vt:lpstr>
      <vt:lpstr>Article 5. ROR</vt:lpstr>
      <vt:lpstr>Rougeole</vt:lpstr>
      <vt:lpstr>Rougeole</vt:lpstr>
      <vt:lpstr>Oreillons</vt:lpstr>
      <vt:lpstr>Oreillons</vt:lpstr>
      <vt:lpstr>Rubéole</vt:lpstr>
      <vt:lpstr>Rubéole</vt:lpstr>
      <vt:lpstr>Article 6. Diphtérie, coqueluche et tétanos </vt:lpstr>
      <vt:lpstr>Article 6. Diphtérie, coqueluche et tétanos </vt:lpstr>
      <vt:lpstr>Article 6. Diphtérie, coqueluche et tétanos </vt:lpstr>
      <vt:lpstr>Article 6. Diphtérie, coqueluche et tétanos </vt:lpstr>
      <vt:lpstr>Article 6. Diphtérie, coqueluche et tétanos </vt:lpstr>
      <vt:lpstr>Article 6. Diphtérie, coqueluche et tétanos </vt:lpstr>
      <vt:lpstr>Article 6. Diphtérie, coqueluche et tétanos </vt:lpstr>
      <vt:lpstr>Article 7. Poliomyélite </vt:lpstr>
      <vt:lpstr>Article 7. Polio </vt:lpstr>
      <vt:lpstr>PowerPoint Presentation</vt:lpstr>
      <vt:lpstr>Article 8. Maladie à pneumocoques </vt:lpstr>
      <vt:lpstr>Article 8. Maladie à pneumocoques </vt:lpstr>
      <vt:lpstr>Article 8. Maladie à pneumocoques</vt:lpstr>
      <vt:lpstr>Article 9. Maladie à méningocoques</vt:lpstr>
      <vt:lpstr>Article 9. Maladie à méningocoques</vt:lpstr>
      <vt:lpstr>Article 9. Maladie à méningocoques</vt:lpstr>
      <vt:lpstr>Références</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MURAUER EVA</dc:creator>
  <cp:lastModifiedBy>Joe Harper</cp:lastModifiedBy>
  <cp:revision>93</cp:revision>
  <dcterms:modified xsi:type="dcterms:W3CDTF">2024-06-19T09:22:21Z</dcterms:modified>
</cp:coreProperties>
</file>