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Lst>
  <p:sldSz cx="9144000" cy="5143500" type="screen16x9"/>
  <p:notesSz cx="6858000" cy="9144000"/>
  <p:embeddedFontLst>
    <p:embeddedFont>
      <p:font typeface="Cambria" panose="02040503050406030204" pitchFamily="18" charset="0"/>
      <p:regular r:id="rId148"/>
      <p:bold r:id="rId149"/>
      <p:italic r:id="rId150"/>
      <p:boldItalic r:id="rId151"/>
    </p:embeddedFont>
    <p:embeddedFont>
      <p:font typeface="Roboto" panose="02000000000000000000" pitchFamily="2" charset="0"/>
      <p:regular r:id="rId152"/>
      <p:bold r:id="rId153"/>
      <p:italic r:id="rId154"/>
      <p:boldItalic r:id="rId1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6" roundtripDataSignature="AMtx7mh/fbQ8gEaRZx+oZe8yWNcNWkdT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C32B22-9576-49CA-98D0-651D3F21C09F}">
  <a:tblStyle styleId="{75C32B22-9576-49CA-98D0-651D3F21C09F}"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2" d="100"/>
          <a:sy n="122" d="100"/>
        </p:scale>
        <p:origin x="-1512" y="-9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2.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4.fntdata"/><Relationship Id="rId156" Type="http://customschemas.google.com/relationships/presentationmetadata" Target="meta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7.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Bardelli" userId="aae6cae3-9cd2-4d5c-9f1e-70facf057d4c" providerId="ADAL" clId="{9211D512-648A-48DD-B5A0-57F3A0E6E36F}"/>
    <pc:docChg chg="undo redo custSel modSld">
      <pc:chgData name="Angela Bardelli" userId="aae6cae3-9cd2-4d5c-9f1e-70facf057d4c" providerId="ADAL" clId="{9211D512-648A-48DD-B5A0-57F3A0E6E36F}" dt="2024-02-01T16:16:02.009" v="403" actId="1076"/>
      <pc:docMkLst>
        <pc:docMk/>
      </pc:docMkLst>
      <pc:sldChg chg="delSp modSp mod">
        <pc:chgData name="Angela Bardelli" userId="aae6cae3-9cd2-4d5c-9f1e-70facf057d4c" providerId="ADAL" clId="{9211D512-648A-48DD-B5A0-57F3A0E6E36F}" dt="2024-02-01T16:05:59.910" v="245" actId="1076"/>
        <pc:sldMkLst>
          <pc:docMk/>
          <pc:sldMk cId="0" sldId="277"/>
        </pc:sldMkLst>
        <pc:spChg chg="mod">
          <ac:chgData name="Angela Bardelli" userId="aae6cae3-9cd2-4d5c-9f1e-70facf057d4c" providerId="ADAL" clId="{9211D512-648A-48DD-B5A0-57F3A0E6E36F}" dt="2024-02-01T15:48:38.196" v="2" actId="1076"/>
          <ac:spMkLst>
            <pc:docMk/>
            <pc:sldMk cId="0" sldId="277"/>
            <ac:spMk id="214" creationId="{00000000-0000-0000-0000-000000000000}"/>
          </ac:spMkLst>
        </pc:spChg>
        <pc:spChg chg="mod">
          <ac:chgData name="Angela Bardelli" userId="aae6cae3-9cd2-4d5c-9f1e-70facf057d4c" providerId="ADAL" clId="{9211D512-648A-48DD-B5A0-57F3A0E6E36F}" dt="2024-02-01T16:05:21.845" v="240" actId="1076"/>
          <ac:spMkLst>
            <pc:docMk/>
            <pc:sldMk cId="0" sldId="277"/>
            <ac:spMk id="216" creationId="{00000000-0000-0000-0000-000000000000}"/>
          </ac:spMkLst>
        </pc:spChg>
        <pc:spChg chg="mod">
          <ac:chgData name="Angela Bardelli" userId="aae6cae3-9cd2-4d5c-9f1e-70facf057d4c" providerId="ADAL" clId="{9211D512-648A-48DD-B5A0-57F3A0E6E36F}" dt="2024-02-01T16:05:59.910" v="245" actId="1076"/>
          <ac:spMkLst>
            <pc:docMk/>
            <pc:sldMk cId="0" sldId="277"/>
            <ac:spMk id="218" creationId="{00000000-0000-0000-0000-000000000000}"/>
          </ac:spMkLst>
        </pc:spChg>
        <pc:spChg chg="mod">
          <ac:chgData name="Angela Bardelli" userId="aae6cae3-9cd2-4d5c-9f1e-70facf057d4c" providerId="ADAL" clId="{9211D512-648A-48DD-B5A0-57F3A0E6E36F}" dt="2024-02-01T16:03:34.954" v="223" actId="255"/>
          <ac:spMkLst>
            <pc:docMk/>
            <pc:sldMk cId="0" sldId="277"/>
            <ac:spMk id="220" creationId="{00000000-0000-0000-0000-000000000000}"/>
          </ac:spMkLst>
        </pc:spChg>
        <pc:spChg chg="mod">
          <ac:chgData name="Angela Bardelli" userId="aae6cae3-9cd2-4d5c-9f1e-70facf057d4c" providerId="ADAL" clId="{9211D512-648A-48DD-B5A0-57F3A0E6E36F}" dt="2024-02-01T16:04:44.510" v="234" actId="1076"/>
          <ac:spMkLst>
            <pc:docMk/>
            <pc:sldMk cId="0" sldId="277"/>
            <ac:spMk id="222" creationId="{00000000-0000-0000-0000-000000000000}"/>
          </ac:spMkLst>
        </pc:spChg>
        <pc:spChg chg="mod">
          <ac:chgData name="Angela Bardelli" userId="aae6cae3-9cd2-4d5c-9f1e-70facf057d4c" providerId="ADAL" clId="{9211D512-648A-48DD-B5A0-57F3A0E6E36F}" dt="2024-02-01T16:04:49.766" v="236" actId="1076"/>
          <ac:spMkLst>
            <pc:docMk/>
            <pc:sldMk cId="0" sldId="277"/>
            <ac:spMk id="224" creationId="{00000000-0000-0000-0000-000000000000}"/>
          </ac:spMkLst>
        </pc:spChg>
        <pc:spChg chg="mod">
          <ac:chgData name="Angela Bardelli" userId="aae6cae3-9cd2-4d5c-9f1e-70facf057d4c" providerId="ADAL" clId="{9211D512-648A-48DD-B5A0-57F3A0E6E36F}" dt="2024-02-01T16:05:43.719" v="243" actId="1076"/>
          <ac:spMkLst>
            <pc:docMk/>
            <pc:sldMk cId="0" sldId="277"/>
            <ac:spMk id="227" creationId="{00000000-0000-0000-0000-000000000000}"/>
          </ac:spMkLst>
        </pc:spChg>
        <pc:spChg chg="mod">
          <ac:chgData name="Angela Bardelli" userId="aae6cae3-9cd2-4d5c-9f1e-70facf057d4c" providerId="ADAL" clId="{9211D512-648A-48DD-B5A0-57F3A0E6E36F}" dt="2024-02-01T16:03:34.954" v="223" actId="255"/>
          <ac:spMkLst>
            <pc:docMk/>
            <pc:sldMk cId="0" sldId="277"/>
            <ac:spMk id="228" creationId="{00000000-0000-0000-0000-000000000000}"/>
          </ac:spMkLst>
        </pc:spChg>
        <pc:spChg chg="del mod">
          <ac:chgData name="Angela Bardelli" userId="aae6cae3-9cd2-4d5c-9f1e-70facf057d4c" providerId="ADAL" clId="{9211D512-648A-48DD-B5A0-57F3A0E6E36F}" dt="2024-02-01T16:01:39.218" v="210" actId="478"/>
          <ac:spMkLst>
            <pc:docMk/>
            <pc:sldMk cId="0" sldId="277"/>
            <ac:spMk id="231" creationId="{00000000-0000-0000-0000-000000000000}"/>
          </ac:spMkLst>
        </pc:spChg>
        <pc:picChg chg="mod">
          <ac:chgData name="Angela Bardelli" userId="aae6cae3-9cd2-4d5c-9f1e-70facf057d4c" providerId="ADAL" clId="{9211D512-648A-48DD-B5A0-57F3A0E6E36F}" dt="2024-02-01T16:05:25.950" v="241" actId="1076"/>
          <ac:picMkLst>
            <pc:docMk/>
            <pc:sldMk cId="0" sldId="277"/>
            <ac:picMk id="217" creationId="{00000000-0000-0000-0000-000000000000}"/>
          </ac:picMkLst>
        </pc:picChg>
        <pc:picChg chg="mod">
          <ac:chgData name="Angela Bardelli" userId="aae6cae3-9cd2-4d5c-9f1e-70facf057d4c" providerId="ADAL" clId="{9211D512-648A-48DD-B5A0-57F3A0E6E36F}" dt="2024-02-01T16:04:57.815" v="237" actId="1076"/>
          <ac:picMkLst>
            <pc:docMk/>
            <pc:sldMk cId="0" sldId="277"/>
            <ac:picMk id="219" creationId="{00000000-0000-0000-0000-000000000000}"/>
          </ac:picMkLst>
        </pc:picChg>
        <pc:picChg chg="mod">
          <ac:chgData name="Angela Bardelli" userId="aae6cae3-9cd2-4d5c-9f1e-70facf057d4c" providerId="ADAL" clId="{9211D512-648A-48DD-B5A0-57F3A0E6E36F}" dt="2024-02-01T16:04:32.005" v="231" actId="1076"/>
          <ac:picMkLst>
            <pc:docMk/>
            <pc:sldMk cId="0" sldId="277"/>
            <ac:picMk id="221" creationId="{00000000-0000-0000-0000-000000000000}"/>
          </ac:picMkLst>
        </pc:picChg>
        <pc:picChg chg="mod">
          <ac:chgData name="Angela Bardelli" userId="aae6cae3-9cd2-4d5c-9f1e-70facf057d4c" providerId="ADAL" clId="{9211D512-648A-48DD-B5A0-57F3A0E6E36F}" dt="2024-02-01T16:04:19.549" v="229" actId="1076"/>
          <ac:picMkLst>
            <pc:docMk/>
            <pc:sldMk cId="0" sldId="277"/>
            <ac:picMk id="223" creationId="{00000000-0000-0000-0000-000000000000}"/>
          </ac:picMkLst>
        </pc:picChg>
        <pc:picChg chg="mod">
          <ac:chgData name="Angela Bardelli" userId="aae6cae3-9cd2-4d5c-9f1e-70facf057d4c" providerId="ADAL" clId="{9211D512-648A-48DD-B5A0-57F3A0E6E36F}" dt="2024-02-01T16:04:40.389" v="233" actId="1076"/>
          <ac:picMkLst>
            <pc:docMk/>
            <pc:sldMk cId="0" sldId="277"/>
            <ac:picMk id="225" creationId="{00000000-0000-0000-0000-000000000000}"/>
          </ac:picMkLst>
        </pc:picChg>
        <pc:picChg chg="mod">
          <ac:chgData name="Angela Bardelli" userId="aae6cae3-9cd2-4d5c-9f1e-70facf057d4c" providerId="ADAL" clId="{9211D512-648A-48DD-B5A0-57F3A0E6E36F}" dt="2024-02-01T16:05:40.414" v="242" actId="1076"/>
          <ac:picMkLst>
            <pc:docMk/>
            <pc:sldMk cId="0" sldId="277"/>
            <ac:picMk id="226" creationId="{00000000-0000-0000-0000-000000000000}"/>
          </ac:picMkLst>
        </pc:picChg>
        <pc:picChg chg="mod">
          <ac:chgData name="Angela Bardelli" userId="aae6cae3-9cd2-4d5c-9f1e-70facf057d4c" providerId="ADAL" clId="{9211D512-648A-48DD-B5A0-57F3A0E6E36F}" dt="2024-02-01T16:05:54.821" v="244" actId="1076"/>
          <ac:picMkLst>
            <pc:docMk/>
            <pc:sldMk cId="0" sldId="277"/>
            <ac:picMk id="229" creationId="{00000000-0000-0000-0000-000000000000}"/>
          </ac:picMkLst>
        </pc:picChg>
        <pc:picChg chg="del">
          <ac:chgData name="Angela Bardelli" userId="aae6cae3-9cd2-4d5c-9f1e-70facf057d4c" providerId="ADAL" clId="{9211D512-648A-48DD-B5A0-57F3A0E6E36F}" dt="2024-02-01T16:01:29.625" v="209" actId="478"/>
          <ac:picMkLst>
            <pc:docMk/>
            <pc:sldMk cId="0" sldId="277"/>
            <ac:picMk id="230" creationId="{00000000-0000-0000-0000-000000000000}"/>
          </ac:picMkLst>
        </pc:picChg>
      </pc:sldChg>
      <pc:sldChg chg="delSp modSp mod">
        <pc:chgData name="Angela Bardelli" userId="aae6cae3-9cd2-4d5c-9f1e-70facf057d4c" providerId="ADAL" clId="{9211D512-648A-48DD-B5A0-57F3A0E6E36F}" dt="2024-02-01T16:16:02.009" v="403" actId="1076"/>
        <pc:sldMkLst>
          <pc:docMk/>
          <pc:sldMk cId="0" sldId="280"/>
        </pc:sldMkLst>
        <pc:spChg chg="mod">
          <ac:chgData name="Angela Bardelli" userId="aae6cae3-9cd2-4d5c-9f1e-70facf057d4c" providerId="ADAL" clId="{9211D512-648A-48DD-B5A0-57F3A0E6E36F}" dt="2024-02-01T16:15:49.688" v="401" actId="1076"/>
          <ac:spMkLst>
            <pc:docMk/>
            <pc:sldMk cId="0" sldId="280"/>
            <ac:spMk id="267" creationId="{00000000-0000-0000-0000-000000000000}"/>
          </ac:spMkLst>
        </pc:spChg>
        <pc:spChg chg="mod">
          <ac:chgData name="Angela Bardelli" userId="aae6cae3-9cd2-4d5c-9f1e-70facf057d4c" providerId="ADAL" clId="{9211D512-648A-48DD-B5A0-57F3A0E6E36F}" dt="2024-02-01T16:16:02.009" v="403" actId="1076"/>
          <ac:spMkLst>
            <pc:docMk/>
            <pc:sldMk cId="0" sldId="280"/>
            <ac:spMk id="269" creationId="{00000000-0000-0000-0000-000000000000}"/>
          </ac:spMkLst>
        </pc:spChg>
        <pc:spChg chg="mod">
          <ac:chgData name="Angela Bardelli" userId="aae6cae3-9cd2-4d5c-9f1e-70facf057d4c" providerId="ADAL" clId="{9211D512-648A-48DD-B5A0-57F3A0E6E36F}" dt="2024-02-01T16:15:00.218" v="382" actId="1076"/>
          <ac:spMkLst>
            <pc:docMk/>
            <pc:sldMk cId="0" sldId="280"/>
            <ac:spMk id="271" creationId="{00000000-0000-0000-0000-000000000000}"/>
          </ac:spMkLst>
        </pc:spChg>
        <pc:spChg chg="mod">
          <ac:chgData name="Angela Bardelli" userId="aae6cae3-9cd2-4d5c-9f1e-70facf057d4c" providerId="ADAL" clId="{9211D512-648A-48DD-B5A0-57F3A0E6E36F}" dt="2024-02-01T16:15:09.978" v="385" actId="1076"/>
          <ac:spMkLst>
            <pc:docMk/>
            <pc:sldMk cId="0" sldId="280"/>
            <ac:spMk id="273" creationId="{00000000-0000-0000-0000-000000000000}"/>
          </ac:spMkLst>
        </pc:spChg>
        <pc:spChg chg="mod">
          <ac:chgData name="Angela Bardelli" userId="aae6cae3-9cd2-4d5c-9f1e-70facf057d4c" providerId="ADAL" clId="{9211D512-648A-48DD-B5A0-57F3A0E6E36F}" dt="2024-02-01T16:15:15.750" v="386" actId="1076"/>
          <ac:spMkLst>
            <pc:docMk/>
            <pc:sldMk cId="0" sldId="280"/>
            <ac:spMk id="275" creationId="{00000000-0000-0000-0000-000000000000}"/>
          </ac:spMkLst>
        </pc:spChg>
        <pc:spChg chg="mod">
          <ac:chgData name="Angela Bardelli" userId="aae6cae3-9cd2-4d5c-9f1e-70facf057d4c" providerId="ADAL" clId="{9211D512-648A-48DD-B5A0-57F3A0E6E36F}" dt="2024-02-01T16:15:49.133" v="400" actId="1076"/>
          <ac:spMkLst>
            <pc:docMk/>
            <pc:sldMk cId="0" sldId="280"/>
            <ac:spMk id="276" creationId="{00000000-0000-0000-0000-000000000000}"/>
          </ac:spMkLst>
        </pc:spChg>
        <pc:spChg chg="mod">
          <ac:chgData name="Angela Bardelli" userId="aae6cae3-9cd2-4d5c-9f1e-70facf057d4c" providerId="ADAL" clId="{9211D512-648A-48DD-B5A0-57F3A0E6E36F}" dt="2024-02-01T16:10:31.782" v="276" actId="1076"/>
          <ac:spMkLst>
            <pc:docMk/>
            <pc:sldMk cId="0" sldId="280"/>
            <ac:spMk id="279" creationId="{00000000-0000-0000-0000-000000000000}"/>
          </ac:spMkLst>
        </pc:spChg>
        <pc:spChg chg="mod">
          <ac:chgData name="Angela Bardelli" userId="aae6cae3-9cd2-4d5c-9f1e-70facf057d4c" providerId="ADAL" clId="{9211D512-648A-48DD-B5A0-57F3A0E6E36F}" dt="2024-02-01T16:14:33.244" v="332" actId="1076"/>
          <ac:spMkLst>
            <pc:docMk/>
            <pc:sldMk cId="0" sldId="280"/>
            <ac:spMk id="280" creationId="{00000000-0000-0000-0000-000000000000}"/>
          </ac:spMkLst>
        </pc:spChg>
        <pc:spChg chg="mod">
          <ac:chgData name="Angela Bardelli" userId="aae6cae3-9cd2-4d5c-9f1e-70facf057d4c" providerId="ADAL" clId="{9211D512-648A-48DD-B5A0-57F3A0E6E36F}" dt="2024-02-01T16:15:44.631" v="395" actId="1076"/>
          <ac:spMkLst>
            <pc:docMk/>
            <pc:sldMk cId="0" sldId="280"/>
            <ac:spMk id="284" creationId="{00000000-0000-0000-0000-000000000000}"/>
          </ac:spMkLst>
        </pc:spChg>
        <pc:spChg chg="mod">
          <ac:chgData name="Angela Bardelli" userId="aae6cae3-9cd2-4d5c-9f1e-70facf057d4c" providerId="ADAL" clId="{9211D512-648A-48DD-B5A0-57F3A0E6E36F}" dt="2024-02-01T16:12:18.829" v="311" actId="1076"/>
          <ac:spMkLst>
            <pc:docMk/>
            <pc:sldMk cId="0" sldId="280"/>
            <ac:spMk id="286" creationId="{00000000-0000-0000-0000-000000000000}"/>
          </ac:spMkLst>
        </pc:spChg>
        <pc:spChg chg="mod">
          <ac:chgData name="Angela Bardelli" userId="aae6cae3-9cd2-4d5c-9f1e-70facf057d4c" providerId="ADAL" clId="{9211D512-648A-48DD-B5A0-57F3A0E6E36F}" dt="2024-02-01T16:12:09.012" v="309" actId="1076"/>
          <ac:spMkLst>
            <pc:docMk/>
            <pc:sldMk cId="0" sldId="280"/>
            <ac:spMk id="288" creationId="{00000000-0000-0000-0000-000000000000}"/>
          </ac:spMkLst>
        </pc:spChg>
        <pc:picChg chg="mod">
          <ac:chgData name="Angela Bardelli" userId="aae6cae3-9cd2-4d5c-9f1e-70facf057d4c" providerId="ADAL" clId="{9211D512-648A-48DD-B5A0-57F3A0E6E36F}" dt="2024-02-01T16:15:56.685" v="402" actId="1076"/>
          <ac:picMkLst>
            <pc:docMk/>
            <pc:sldMk cId="0" sldId="280"/>
            <ac:picMk id="270" creationId="{00000000-0000-0000-0000-000000000000}"/>
          </ac:picMkLst>
        </pc:picChg>
        <pc:picChg chg="mod">
          <ac:chgData name="Angela Bardelli" userId="aae6cae3-9cd2-4d5c-9f1e-70facf057d4c" providerId="ADAL" clId="{9211D512-648A-48DD-B5A0-57F3A0E6E36F}" dt="2024-02-01T16:14:22.253" v="330" actId="1076"/>
          <ac:picMkLst>
            <pc:docMk/>
            <pc:sldMk cId="0" sldId="280"/>
            <ac:picMk id="272" creationId="{00000000-0000-0000-0000-000000000000}"/>
          </ac:picMkLst>
        </pc:picChg>
        <pc:picChg chg="mod">
          <ac:chgData name="Angela Bardelli" userId="aae6cae3-9cd2-4d5c-9f1e-70facf057d4c" providerId="ADAL" clId="{9211D512-648A-48DD-B5A0-57F3A0E6E36F}" dt="2024-02-01T16:15:05.565" v="384" actId="1076"/>
          <ac:picMkLst>
            <pc:docMk/>
            <pc:sldMk cId="0" sldId="280"/>
            <ac:picMk id="274" creationId="{00000000-0000-0000-0000-000000000000}"/>
          </ac:picMkLst>
        </pc:picChg>
        <pc:picChg chg="mod">
          <ac:chgData name="Angela Bardelli" userId="aae6cae3-9cd2-4d5c-9f1e-70facf057d4c" providerId="ADAL" clId="{9211D512-648A-48DD-B5A0-57F3A0E6E36F}" dt="2024-02-01T16:15:48.655" v="399" actId="1076"/>
          <ac:picMkLst>
            <pc:docMk/>
            <pc:sldMk cId="0" sldId="280"/>
            <ac:picMk id="277" creationId="{00000000-0000-0000-0000-000000000000}"/>
          </ac:picMkLst>
        </pc:picChg>
        <pc:picChg chg="mod">
          <ac:chgData name="Angela Bardelli" userId="aae6cae3-9cd2-4d5c-9f1e-70facf057d4c" providerId="ADAL" clId="{9211D512-648A-48DD-B5A0-57F3A0E6E36F}" dt="2024-02-01T16:10:37.316" v="277" actId="1076"/>
          <ac:picMkLst>
            <pc:docMk/>
            <pc:sldMk cId="0" sldId="280"/>
            <ac:picMk id="278" creationId="{00000000-0000-0000-0000-000000000000}"/>
          </ac:picMkLst>
        </pc:picChg>
        <pc:picChg chg="mod">
          <ac:chgData name="Angela Bardelli" userId="aae6cae3-9cd2-4d5c-9f1e-70facf057d4c" providerId="ADAL" clId="{9211D512-648A-48DD-B5A0-57F3A0E6E36F}" dt="2024-02-01T16:12:29.149" v="312" actId="1076"/>
          <ac:picMkLst>
            <pc:docMk/>
            <pc:sldMk cId="0" sldId="280"/>
            <ac:picMk id="281" creationId="{00000000-0000-0000-0000-000000000000}"/>
          </ac:picMkLst>
        </pc:picChg>
        <pc:picChg chg="mod">
          <ac:chgData name="Angela Bardelli" userId="aae6cae3-9cd2-4d5c-9f1e-70facf057d4c" providerId="ADAL" clId="{9211D512-648A-48DD-B5A0-57F3A0E6E36F}" dt="2024-02-01T16:09:07.294" v="268" actId="1076"/>
          <ac:picMkLst>
            <pc:docMk/>
            <pc:sldMk cId="0" sldId="280"/>
            <ac:picMk id="282" creationId="{00000000-0000-0000-0000-000000000000}"/>
          </ac:picMkLst>
        </pc:picChg>
        <pc:picChg chg="mod">
          <ac:chgData name="Angela Bardelli" userId="aae6cae3-9cd2-4d5c-9f1e-70facf057d4c" providerId="ADAL" clId="{9211D512-648A-48DD-B5A0-57F3A0E6E36F}" dt="2024-02-01T16:15:44.336" v="394" actId="1076"/>
          <ac:picMkLst>
            <pc:docMk/>
            <pc:sldMk cId="0" sldId="280"/>
            <ac:picMk id="283" creationId="{00000000-0000-0000-0000-000000000000}"/>
          </ac:picMkLst>
        </pc:picChg>
        <pc:picChg chg="del mod">
          <ac:chgData name="Angela Bardelli" userId="aae6cae3-9cd2-4d5c-9f1e-70facf057d4c" providerId="ADAL" clId="{9211D512-648A-48DD-B5A0-57F3A0E6E36F}" dt="2024-02-01T16:11:51.656" v="306" actId="478"/>
          <ac:picMkLst>
            <pc:docMk/>
            <pc:sldMk cId="0" sldId="280"/>
            <ac:picMk id="285" creationId="{00000000-0000-0000-0000-000000000000}"/>
          </ac:picMkLst>
        </pc:picChg>
        <pc:picChg chg="mod">
          <ac:chgData name="Angela Bardelli" userId="aae6cae3-9cd2-4d5c-9f1e-70facf057d4c" providerId="ADAL" clId="{9211D512-648A-48DD-B5A0-57F3A0E6E36F}" dt="2024-02-01T16:12:04.861" v="308" actId="1076"/>
          <ac:picMkLst>
            <pc:docMk/>
            <pc:sldMk cId="0" sldId="280"/>
            <ac:picMk id="28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0" name="Google Shape;950;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2" name="Google Shape;97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0" name="Google Shape;980;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1" name="Google Shape;991;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8" name="Google Shape;998;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4" name="Google Shape;1004;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1" name="Google Shape;1011;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8" name="Google Shape;1018;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2" name="Google Shape;1032;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1" name="Google Shape;1061;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7" name="Google Shape;1087;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9" name="Google Shape;1109;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6" name="Google Shape;1116;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3" name="Google Shape;1123;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9" name="Google Shape;1129;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6" name="Google Shape;1136;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2" name="Google Shape;1162;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8" name="Google Shape;1198;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7" name="Google Shape;1227;p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4" name="Google Shape;1234;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0" name="Google Shape;1240;p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5" name="Google Shape;1245;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2" name="Google Shape;1252;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3" name="Google Shape;1263;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3" name="Google Shape;1273;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3" name="Google Shape;1283;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3" name="Google Shape;1293;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3" name="Google Shape;1303;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3" name="Google Shape;1313;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0" name="Google Shape;1320;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0" name="Google Shape;1330;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0" name="Google Shape;1340;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0" name="Google Shape;1350;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0" name="Google Shape;1360;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9" name="Google Shape;1369;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9" name="Google Shape;1379;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6" name="Google Shape;1386;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6" name="Google Shape;1396;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5" name="Google Shape;1405;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2" name="Google Shape;1412;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0" name="Google Shape;1420;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9" name="Google Shape;1429;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6" name="Google Shape;1436;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4" name="Google Shape;1444;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3" name="Google Shape;1453;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1" name="Google Shape;1461;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8" name="Google Shape;54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2" name="Google Shape;582;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4" name="Google Shape;59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5" name="Google Shape;605;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4" name="Google Shape;634;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4" name="Google Shape;654;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4" name="Google Shape;664;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 name="Google Shape;684;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0" name="Google Shape;74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6" name="Google Shape;766;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9" name="Google Shape;789;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6" name="Google Shape;796;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0" name="Google Shape;810;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 name="Google Shape;824;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7" name="Google Shape;837;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4" name="Google Shape;844;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0" name="Google Shape;850;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6" name="Google Shape;856;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2" name="Google Shape;862;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8" name="Google Shape;868;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4" name="Google Shape;874;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1" name="Google Shape;881;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6" name="Google Shape;886;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2" name="Google Shape;892;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9" name="Google Shape;899;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6" name="Google Shape;906;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4" name="Google Shape;914;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3" name="Google Shape;923;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7" name="Google Shape;937;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4" name="Google Shape;944;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5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5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5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5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5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slide" Target="slide128.xml"/><Relationship Id="rId13" Type="http://schemas.openxmlformats.org/officeDocument/2006/relationships/slide" Target="slide32.xml"/><Relationship Id="rId18" Type="http://schemas.openxmlformats.org/officeDocument/2006/relationships/slide" Target="slide49.xml"/><Relationship Id="rId3" Type="http://schemas.openxmlformats.org/officeDocument/2006/relationships/slide" Target="slide94.xml"/><Relationship Id="rId21" Type="http://schemas.openxmlformats.org/officeDocument/2006/relationships/slide" Target="slide59.xml"/><Relationship Id="rId7" Type="http://schemas.openxmlformats.org/officeDocument/2006/relationships/slide" Target="slide121.xml"/><Relationship Id="rId12" Type="http://schemas.openxmlformats.org/officeDocument/2006/relationships/slide" Target="slide21.xml"/><Relationship Id="rId17" Type="http://schemas.openxmlformats.org/officeDocument/2006/relationships/slide" Target="slide46.xml"/><Relationship Id="rId25" Type="http://schemas.openxmlformats.org/officeDocument/2006/relationships/slide" Target="slide144.xml"/><Relationship Id="rId2" Type="http://schemas.openxmlformats.org/officeDocument/2006/relationships/notesSlide" Target="../notesSlides/notesSlide10.xml"/><Relationship Id="rId16" Type="http://schemas.openxmlformats.org/officeDocument/2006/relationships/slide" Target="slide43.xml"/><Relationship Id="rId20"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slide" Target="slide114.xml"/><Relationship Id="rId11" Type="http://schemas.openxmlformats.org/officeDocument/2006/relationships/slide" Target="slide141.xml"/><Relationship Id="rId24" Type="http://schemas.openxmlformats.org/officeDocument/2006/relationships/slide" Target="slide78.xml"/><Relationship Id="rId5" Type="http://schemas.openxmlformats.org/officeDocument/2006/relationships/slide" Target="slide105.xml"/><Relationship Id="rId15" Type="http://schemas.openxmlformats.org/officeDocument/2006/relationships/slide" Target="slide40.xml"/><Relationship Id="rId23" Type="http://schemas.openxmlformats.org/officeDocument/2006/relationships/slide" Target="slide77.xml"/><Relationship Id="rId10" Type="http://schemas.openxmlformats.org/officeDocument/2006/relationships/slide" Target="slide138.xml"/><Relationship Id="rId19" Type="http://schemas.openxmlformats.org/officeDocument/2006/relationships/slide" Target="slide52.xml"/><Relationship Id="rId4" Type="http://schemas.openxmlformats.org/officeDocument/2006/relationships/slide" Target="slide100.xml"/><Relationship Id="rId9" Type="http://schemas.openxmlformats.org/officeDocument/2006/relationships/slide" Target="slide135.xml"/><Relationship Id="rId14" Type="http://schemas.openxmlformats.org/officeDocument/2006/relationships/slide" Target="slide37.xml"/><Relationship Id="rId22" Type="http://schemas.openxmlformats.org/officeDocument/2006/relationships/slide" Target="slide65.xml"/></Relationships>
</file>

<file path=ppt/slides/_rels/slide10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00.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0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0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86.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3" Type="http://schemas.openxmlformats.org/officeDocument/2006/relationships/hyperlink" Target="https://pubmed.ncbi.nlm.nih.gov/31649041/" TargetMode="External"/><Relationship Id="rId18" Type="http://schemas.openxmlformats.org/officeDocument/2006/relationships/hyperlink" Target="https://www.who.int/emergencies/diseases/novel-coronavirus-2019" TargetMode="External"/><Relationship Id="rId26" Type="http://schemas.openxmlformats.org/officeDocument/2006/relationships/hyperlink" Target="https://www.gov.uk/government/publications/the-complete-routine-immunisation-schedule" TargetMode="External"/><Relationship Id="rId39" Type="http://schemas.openxmlformats.org/officeDocument/2006/relationships/hyperlink" Target="https://www.nhs.uk/conditions/mumps/" TargetMode="External"/><Relationship Id="rId21" Type="http://schemas.openxmlformats.org/officeDocument/2006/relationships/hyperlink" Target="https://www.gesy.org.cy/launchpad.html" TargetMode="External"/><Relationship Id="rId34" Type="http://schemas.openxmlformats.org/officeDocument/2006/relationships/hyperlink" Target="https://jitsuvax.info/reactance/" TargetMode="External"/><Relationship Id="rId42" Type="http://schemas.openxmlformats.org/officeDocument/2006/relationships/hyperlink" Target="https://www.cdc.gov/mumps/about/complications.html" TargetMode="External"/><Relationship Id="rId47" Type="http://schemas.openxmlformats.org/officeDocument/2006/relationships/hyperlink" Target="https://vk.ovg.ox.ac.uk/tetanus" TargetMode="External"/><Relationship Id="rId7" Type="http://schemas.openxmlformats.org/officeDocument/2006/relationships/hyperlink" Target="https://www.thelancet.com/journals/lancet/article/PIIS0140-6736(16)30466-4/fulltext" TargetMode="External"/><Relationship Id="rId2" Type="http://schemas.openxmlformats.org/officeDocument/2006/relationships/notesSlide" Target="../notesSlides/notesSlide144.xml"/><Relationship Id="rId16" Type="http://schemas.openxmlformats.org/officeDocument/2006/relationships/hyperlink" Target="https://www.cdc.gov/vaccinesafety/vaccines/flu-vaccine.html" TargetMode="External"/><Relationship Id="rId29" Type="http://schemas.openxmlformats.org/officeDocument/2006/relationships/hyperlink" Target="https://www.tandfonline.com/doi/full/10.3402/jmahp.v3.27041" TargetMode="External"/><Relationship Id="rId1" Type="http://schemas.openxmlformats.org/officeDocument/2006/relationships/slideLayout" Target="../slideLayouts/slideLayout2.xml"/><Relationship Id="rId6" Type="http://schemas.openxmlformats.org/officeDocument/2006/relationships/hyperlink" Target="https://portal.e-lfh.org.uk/Catalogue/Index?HierarchyId=0_39333&amp;programmeId=39333" TargetMode="External"/><Relationship Id="rId11" Type="http://schemas.openxmlformats.org/officeDocument/2006/relationships/hyperlink" Target="https://www.who.int/news-room/fact-sheets/detail/cervical-cancer" TargetMode="External"/><Relationship Id="rId24" Type="http://schemas.openxmlformats.org/officeDocument/2006/relationships/hyperlink" Target="https://www.salute.gov.it/portale/vaccinazioni/dettaglioContenutiVaccinazioni.jsp?lingua=italiano&amp;id=4829&amp;area=vaccinazioni&amp;menu=vuoto" TargetMode="External"/><Relationship Id="rId32" Type="http://schemas.openxmlformats.org/officeDocument/2006/relationships/hyperlink" Target="https://jitsuvax.info/distrust/" TargetMode="External"/><Relationship Id="rId37" Type="http://schemas.openxmlformats.org/officeDocument/2006/relationships/hyperlink" Target="https://www.who.int/news-room/fact-sheets/detail/measles" TargetMode="External"/><Relationship Id="rId40" Type="http://schemas.openxmlformats.org/officeDocument/2006/relationships/hyperlink" Target="https://www.nhs.uk/conditions/rubella/" TargetMode="External"/><Relationship Id="rId45" Type="http://schemas.openxmlformats.org/officeDocument/2006/relationships/hyperlink" Target="https://www.nhs.uk/conditions/tetanus/" TargetMode="External"/><Relationship Id="rId5" Type="http://schemas.openxmlformats.org/officeDocument/2006/relationships/hyperlink" Target="https://www.cdc.gov/vaccinesafety/vaccines/hepatitis-b-vaccine.html" TargetMode="External"/><Relationship Id="rId15" Type="http://schemas.openxmlformats.org/officeDocument/2006/relationships/hyperlink" Target="https://www.who.int/news-room/fact-sheets/detail/influenza-(seasonal)" TargetMode="External"/><Relationship Id="rId23" Type="http://schemas.openxmlformats.org/officeDocument/2006/relationships/hyperlink" Target="https://www.bundesgesundheitsministerium.de/themen/praevention/impfungen/schutzimpfungen.html" TargetMode="External"/><Relationship Id="rId28" Type="http://schemas.openxmlformats.org/officeDocument/2006/relationships/hyperlink" Target="https://pubmed.ncbi.nlm.nih.gov/11773551/" TargetMode="External"/><Relationship Id="rId36" Type="http://schemas.openxmlformats.org/officeDocument/2006/relationships/hyperlink" Target="https://www.immunology.org/sites/default/files/2022-10/BSI_GuidetoCOVIDvaccinations_Oct22.pdf" TargetMode="External"/><Relationship Id="rId10" Type="http://schemas.openxmlformats.org/officeDocument/2006/relationships/hyperlink" Target="https://www.who.int/teams/health-product-policy-and-standards/standards-and-specifications/vaccine-standardization/human-papillomavirus" TargetMode="External"/><Relationship Id="rId19" Type="http://schemas.openxmlformats.org/officeDocument/2006/relationships/hyperlink" Target="https://www.who.int/news-room/feature-stories/detail/side-effects-of-covid-19-vaccines" TargetMode="External"/><Relationship Id="rId31" Type="http://schemas.openxmlformats.org/officeDocument/2006/relationships/hyperlink" Target="https://jitsuvax.info/distorted-risk-perception/" TargetMode="External"/><Relationship Id="rId44" Type="http://schemas.openxmlformats.org/officeDocument/2006/relationships/hyperlink" Target="https://www.nhs.uk/conditions/whooping-cough/" TargetMode="External"/><Relationship Id="rId4" Type="http://schemas.openxmlformats.org/officeDocument/2006/relationships/hyperlink" Target="https://www.who.int/news-room/fact-sheets/detail/hepatitis-b#:~:text=A%20safe%20and%20effective%20vaccine,chronic%20disease%20and%20liver%20cancer." TargetMode="External"/><Relationship Id="rId9" Type="http://schemas.openxmlformats.org/officeDocument/2006/relationships/hyperlink" Target="https://www.nhs.uk/conditions/vaccinations/hpv-human-papillomavirus-vaccine/" TargetMode="External"/><Relationship Id="rId14" Type="http://schemas.openxmlformats.org/officeDocument/2006/relationships/hyperlink" Target="https://www.nhs.uk/conditions/vaccinations/flu-influenza-vaccine/" TargetMode="External"/><Relationship Id="rId22" Type="http://schemas.openxmlformats.org/officeDocument/2006/relationships/hyperlink" Target="https://eur01.safelinks.protection.outlook.com/?url=https%3A%2F%2Fsante.gouv.fr%2Fprevention-en-sante%2Fpreserver-sa-sante%2Fvaccination%2Fcalendrier-vaccinal&amp;data=05%7C01%7CJemima.Darcy%40ukhsa.gov.uk%7C35feb17a60d1475df68e08db400ffd6c%7Cee4e14994a354b2ead475f3cf9de8666%7C0%7C0%7C638174210111118632%7CUnknown%7CTWFpbGZsb3d8eyJWIjoiMC4wLjAwMDAiLCJQIjoiV2luMzIiLCJBTiI6Ik1haWwiLCJXVCI6Mn0%3D%7C3000%7C%7C%7C&amp;sdata=Z0AWa0qGXKF8rZ68KBk7J36w8SibtuVbKtwZhRGmdqo%3D&amp;reserved=0" TargetMode="External"/><Relationship Id="rId27" Type="http://schemas.openxmlformats.org/officeDocument/2006/relationships/hyperlink" Target="https://www.who.int/news-room/spotlight/history-of-vaccination/history-of-smallpox-vaccination?topicsurvey=ht7j2q)&amp;gclid=CjwKCAjw0ZiiBhBKEiwA4PT9zzMszmvV0RaDQTnCqfh3zXbvxmXhZgw8srlXaSzZofCiPNIL8ltwThoCTT4QAvD_BwE" TargetMode="External"/><Relationship Id="rId30" Type="http://schemas.openxmlformats.org/officeDocument/2006/relationships/hyperlink" Target="https://apps.who.int/iris/handle/10665/343301" TargetMode="External"/><Relationship Id="rId35" Type="http://schemas.openxmlformats.org/officeDocument/2006/relationships/hyperlink" Target="https://www.who.int/news-room/feature-stories/detail/safety-of-covid-19-vaccines" TargetMode="External"/><Relationship Id="rId43" Type="http://schemas.openxmlformats.org/officeDocument/2006/relationships/hyperlink" Target="https://www.nhs.uk/conditions/diphtheria/" TargetMode="External"/><Relationship Id="rId8" Type="http://schemas.openxmlformats.org/officeDocument/2006/relationships/hyperlink" Target="https://www.nhs.uk/conditions/human-papilloma-virus-hpv/" TargetMode="External"/><Relationship Id="rId3" Type="http://schemas.openxmlformats.org/officeDocument/2006/relationships/hyperlink" Target="https://www.nhs.uk/conditions/hepatitis-b/" TargetMode="External"/><Relationship Id="rId12" Type="http://schemas.openxmlformats.org/officeDocument/2006/relationships/hyperlink" Target="https://vk.ovg.ox.ac.uk/hpv-vaccine#The-impact-of-the-HPV-programme" TargetMode="External"/><Relationship Id="rId17" Type="http://schemas.openxmlformats.org/officeDocument/2006/relationships/hyperlink" Target="https://www.nhs.uk/conditions/covid-19/" TargetMode="External"/><Relationship Id="rId25" Type="http://schemas.openxmlformats.org/officeDocument/2006/relationships/hyperlink" Target="http://worldmedicine.md/ro/main/textpage3/88" TargetMode="External"/><Relationship Id="rId33" Type="http://schemas.openxmlformats.org/officeDocument/2006/relationships/hyperlink" Target="https://jitsuvax.info/conspiracist-ideation/" TargetMode="External"/><Relationship Id="rId38" Type="http://schemas.openxmlformats.org/officeDocument/2006/relationships/hyperlink" Target="https://www.nhs.uk/conditions/measles/" TargetMode="External"/><Relationship Id="rId46" Type="http://schemas.openxmlformats.org/officeDocument/2006/relationships/hyperlink" Target="https://www.ecdc.europa.eu/en/diphtheria/facts" TargetMode="External"/><Relationship Id="rId20" Type="http://schemas.openxmlformats.org/officeDocument/2006/relationships/hyperlink" Target="https://www.gavi.org/vaccineswork/how-effective-are-covid-19-vaccines-real-world?gclid=Cj0KCQjww4-hBhCtARIsAC9gR3bgf6gkX_cuJ9KVDAJ5l0Fwu2pU7PUoTZlBPPXv4KfxXu28BG6BvlIaAnizEALw_wcB" TargetMode="External"/><Relationship Id="rId41" Type="http://schemas.openxmlformats.org/officeDocument/2006/relationships/hyperlink" Target="https://www.cdc.gov/vaccines/vpd/mmr/public/index.html"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s://www.nhs.uk/conditions/meningitis/" TargetMode="External"/><Relationship Id="rId3" Type="http://schemas.openxmlformats.org/officeDocument/2006/relationships/hyperlink" Target="https://www.nhs.uk/conditions/polio/" TargetMode="External"/><Relationship Id="rId7" Type="http://schemas.openxmlformats.org/officeDocument/2006/relationships/hyperlink" Target="https://www.cdc.gov/pneumococcal/index.html#:~:text=Pneumococcal%20%5Bnoo%2Dmuh%2DKOK,to%20help%20prevent%20pneumococcal%20disease."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hyperlink" Target="https://www.nhs.uk/conditions/vaccinations/pneumococcal-vaccination/" TargetMode="External"/><Relationship Id="rId5" Type="http://schemas.openxmlformats.org/officeDocument/2006/relationships/hyperlink" Target="https://portal.e-lfh.org.uk/Catalogue/Index?HierarchyId=0_39333&amp;programmeId=39333" TargetMode="External"/><Relationship Id="rId10" Type="http://schemas.openxmlformats.org/officeDocument/2006/relationships/hyperlink" Target="https://www.cdc.gov/meningitis/bacterial.html" TargetMode="External"/><Relationship Id="rId4" Type="http://schemas.openxmlformats.org/officeDocument/2006/relationships/hyperlink" Target="https://www.who.int/news-room/fact-sheets/detail/poliomyelitis" TargetMode="External"/><Relationship Id="rId9" Type="http://schemas.openxmlformats.org/officeDocument/2006/relationships/hyperlink" Target="https://www.nhs.uk/conditions/meningitis/vaccinatio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18.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 Id="rId9" Type="http://schemas.openxmlformats.org/officeDocument/2006/relationships/image" Target="../media/image4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slide" Target="slide114.xml"/><Relationship Id="rId5" Type="http://schemas.openxmlformats.org/officeDocument/2006/relationships/slide" Target="slide105.xml"/><Relationship Id="rId4" Type="http://schemas.openxmlformats.org/officeDocument/2006/relationships/slide" Target="slide100.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slide" Target="slide121.xml"/><Relationship Id="rId7" Type="http://schemas.openxmlformats.org/officeDocument/2006/relationships/slide" Target="slide141.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35.xml"/><Relationship Id="rId4" Type="http://schemas.openxmlformats.org/officeDocument/2006/relationships/slide" Target="slide1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hyperlink" Target="http://drive.google.com/file/d/1o-1AJ5xFSNRFEZBzBWeYjbQxG5BV4BKD/view"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www.who.int/emergencies/diseases/novel-coronavirus-2019/covid-19-vaccines/explainers" TargetMode="External"/><Relationship Id="rId3" Type="http://schemas.openxmlformats.org/officeDocument/2006/relationships/hyperlink" Target="https://jitsuvax.info/discover/" TargetMode="External"/><Relationship Id="rId7" Type="http://schemas.openxmlformats.org/officeDocument/2006/relationships/hyperlink" Target="https://www.immunology.org/public-information/vaccine-resources"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vaccineknowledge.ox.ac.uk/home" TargetMode="External"/><Relationship Id="rId5" Type="http://schemas.openxmlformats.org/officeDocument/2006/relationships/hyperlink" Target="https://www.immunology.org/sites/default/files/2022-10/BSI_GuidetoCOVIDvaccinations_Oct22.pdf" TargetMode="External"/><Relationship Id="rId4" Type="http://schemas.openxmlformats.org/officeDocument/2006/relationships/hyperlink" Target="https://apps.who.int/iris/handle/10665/343301" TargetMode="External"/><Relationship Id="rId9" Type="http://schemas.openxmlformats.org/officeDocument/2006/relationships/hyperlink" Target="https://wellcome.org/what-we-do/infectious-disease/coronavirus-covid-19/covid-19-vaccines-information-hub#how-do-the-vaccines-work?-650e"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7.png"/><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descr="A picture containing background pattern&#10;&#10;Description automatically generated"/>
          <p:cNvPicPr preferRelativeResize="0"/>
          <p:nvPr/>
        </p:nvPicPr>
        <p:blipFill rotWithShape="1">
          <a:blip r:embed="rId3">
            <a:alphaModFix/>
          </a:blip>
          <a:srcRect/>
          <a:stretch/>
        </p:blipFill>
        <p:spPr>
          <a:xfrm>
            <a:off x="438150" y="200025"/>
            <a:ext cx="1143000" cy="1038225"/>
          </a:xfrm>
          <a:prstGeom prst="rect">
            <a:avLst/>
          </a:prstGeom>
          <a:noFill/>
          <a:ln>
            <a:noFill/>
          </a:ln>
        </p:spPr>
      </p:pic>
      <p:pic>
        <p:nvPicPr>
          <p:cNvPr id="55" name="Google Shape;55;p1" descr="Background pattern&#10;&#10;Description automatically generated"/>
          <p:cNvPicPr preferRelativeResize="0"/>
          <p:nvPr/>
        </p:nvPicPr>
        <p:blipFill rotWithShape="1">
          <a:blip r:embed="rId4">
            <a:alphaModFix/>
          </a:blip>
          <a:srcRect b="39708"/>
          <a:stretch/>
        </p:blipFill>
        <p:spPr>
          <a:xfrm>
            <a:off x="438150" y="3943350"/>
            <a:ext cx="1143000" cy="1154325"/>
          </a:xfrm>
          <a:prstGeom prst="rect">
            <a:avLst/>
          </a:prstGeom>
          <a:noFill/>
          <a:ln>
            <a:noFill/>
          </a:ln>
        </p:spPr>
      </p:pic>
      <p:sp>
        <p:nvSpPr>
          <p:cNvPr id="56" name="Google Shape;56;p1"/>
          <p:cNvSpPr txBox="1"/>
          <p:nvPr/>
        </p:nvSpPr>
        <p:spPr>
          <a:xfrm>
            <a:off x="438150" y="1128900"/>
            <a:ext cx="83916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33333"/>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33333"/>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33333"/>
              </a:lnSpc>
              <a:spcBef>
                <a:spcPts val="0"/>
              </a:spcBef>
              <a:spcAft>
                <a:spcPts val="0"/>
              </a:spcAft>
              <a:buNone/>
            </a:pPr>
            <a:r>
              <a:rPr lang="en" sz="2100" b="1" i="0" u="none" strike="noStrike" cap="none">
                <a:solidFill>
                  <a:srgbClr val="000000"/>
                </a:solidFill>
                <a:latin typeface="Cambria"/>
                <a:ea typeface="Cambria"/>
                <a:cs typeface="Cambria"/>
                <a:sym typeface="Cambria"/>
              </a:rPr>
              <a:t>RISE-Vac </a:t>
            </a:r>
            <a:r>
              <a:rPr lang="en" sz="1900" b="1" i="0" u="none" strike="noStrike" cap="none">
                <a:solidFill>
                  <a:srgbClr val="000000"/>
                </a:solidFill>
                <a:latin typeface="Cambria"/>
                <a:ea typeface="Cambria"/>
                <a:cs typeface="Cambria"/>
                <a:sym typeface="Cambria"/>
              </a:rPr>
              <a:t>Per raggiungere le persone difficili da raggiungere: Aumentando l'accesso e l'adozione del vaccino tra la popolazione carceraria in Europa</a:t>
            </a:r>
            <a:endParaRPr sz="900" b="0" i="0" u="none" strike="noStrike" cap="none">
              <a:solidFill>
                <a:srgbClr val="000000"/>
              </a:solidFill>
              <a:latin typeface="Cambria"/>
              <a:ea typeface="Cambria"/>
              <a:cs typeface="Cambria"/>
              <a:sym typeface="Cambria"/>
            </a:endParaRPr>
          </a:p>
          <a:p>
            <a:pPr marL="0" marR="0" lvl="0" indent="0" algn="l" rtl="0">
              <a:lnSpc>
                <a:spcPct val="133333"/>
              </a:lnSpc>
              <a:spcBef>
                <a:spcPts val="60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a:p>
            <a:pPr marL="0" marR="0" lvl="0" indent="0" algn="l" rtl="0">
              <a:lnSpc>
                <a:spcPct val="166666"/>
              </a:lnSpc>
              <a:spcBef>
                <a:spcPts val="600"/>
              </a:spcBef>
              <a:spcAft>
                <a:spcPts val="0"/>
              </a:spcAft>
              <a:buClr>
                <a:srgbClr val="000000"/>
              </a:buClr>
              <a:buSzPts val="2100"/>
              <a:buFont typeface="Arial"/>
              <a:buNone/>
            </a:pPr>
            <a:r>
              <a:rPr lang="en" sz="2100" b="1" i="0" u="none" strike="noStrike" cap="none">
                <a:solidFill>
                  <a:srgbClr val="000000"/>
                </a:solidFill>
                <a:latin typeface="Cambria"/>
                <a:ea typeface="Cambria"/>
                <a:cs typeface="Cambria"/>
                <a:sym typeface="Cambria"/>
              </a:rPr>
              <a:t>DL6.1 Corso di e-learning su FutureLearn sulla vaccinazione nelle carceri rivolto al personale penitenziario (sanitario e di custodia)</a:t>
            </a:r>
            <a:endParaRPr/>
          </a:p>
          <a:p>
            <a:pPr marL="0" marR="0" lvl="0" indent="0" algn="l" rtl="0">
              <a:lnSpc>
                <a:spcPct val="133333"/>
              </a:lnSpc>
              <a:spcBef>
                <a:spcPts val="600"/>
              </a:spcBef>
              <a:spcAft>
                <a:spcPts val="0"/>
              </a:spcAft>
              <a:buClr>
                <a:srgbClr val="000000"/>
              </a:buClr>
              <a:buSzPts val="1300"/>
              <a:buFont typeface="Arial"/>
              <a:buNone/>
            </a:pPr>
            <a:r>
              <a:rPr lang="en" sz="1300" b="1" i="0" u="none" strike="noStrike" cap="none">
                <a:solidFill>
                  <a:srgbClr val="000000"/>
                </a:solidFill>
                <a:latin typeface="Cambria"/>
                <a:ea typeface="Cambria"/>
                <a:cs typeface="Cambria"/>
                <a:sym typeface="Cambria"/>
              </a:rPr>
              <a:t>Aprile 2023</a:t>
            </a:r>
            <a:endParaRPr/>
          </a:p>
          <a:p>
            <a:pPr marL="0" marR="0" lvl="0" indent="0" algn="l" rtl="0">
              <a:lnSpc>
                <a:spcPct val="133333"/>
              </a:lnSpc>
              <a:spcBef>
                <a:spcPts val="600"/>
              </a:spcBef>
              <a:spcAft>
                <a:spcPts val="0"/>
              </a:spcAft>
              <a:buClr>
                <a:srgbClr val="000000"/>
              </a:buClr>
              <a:buSzPts val="1600"/>
              <a:buFont typeface="Arial"/>
              <a:buNone/>
            </a:pPr>
            <a:endParaRPr sz="1600" b="1" i="0" u="none" strike="noStrike" cap="none">
              <a:solidFill>
                <a:srgbClr val="000000"/>
              </a:solidFill>
              <a:latin typeface="Cambria"/>
              <a:ea typeface="Cambria"/>
              <a:cs typeface="Cambria"/>
              <a:sym typeface="Cambria"/>
            </a:endParaRPr>
          </a:p>
        </p:txBody>
      </p:sp>
      <p:sp>
        <p:nvSpPr>
          <p:cNvPr id="57" name="Google Shape;57;p1"/>
          <p:cNvSpPr txBox="1"/>
          <p:nvPr/>
        </p:nvSpPr>
        <p:spPr>
          <a:xfrm>
            <a:off x="3175907" y="3730851"/>
            <a:ext cx="4533900" cy="1266825"/>
          </a:xfrm>
          <a:prstGeom prst="rect">
            <a:avLst/>
          </a:prstGeom>
          <a:solidFill>
            <a:srgbClr val="FFFFFF"/>
          </a:solidFill>
          <a:ln>
            <a:noFill/>
          </a:ln>
        </p:spPr>
        <p:txBody>
          <a:bodyPr spcFirstLastPara="1" wrap="square" lIns="91425" tIns="45700" rIns="91425" bIns="45700" anchor="t" anchorCtr="0">
            <a:noAutofit/>
          </a:bodyPr>
          <a:lstStyle/>
          <a:p>
            <a:pPr marL="180340" marR="455930" lvl="0" indent="-6350" algn="l" rtl="0">
              <a:lnSpc>
                <a:spcPct val="90000"/>
              </a:lnSpc>
              <a:spcBef>
                <a:spcPts val="0"/>
              </a:spcBef>
              <a:spcAft>
                <a:spcPts val="0"/>
              </a:spcAft>
              <a:buNone/>
            </a:pPr>
            <a:r>
              <a:rPr lang="en" sz="900" b="0" i="0" u="none" strike="noStrike" cap="none">
                <a:solidFill>
                  <a:srgbClr val="000000"/>
                </a:solidFill>
                <a:latin typeface="Calibri"/>
                <a:ea typeface="Calibri"/>
                <a:cs typeface="Calibri"/>
                <a:sym typeface="Calibri"/>
              </a:rPr>
              <a:t>Questo progetto, numero di finanziamento  ‘101018353 - RISE-Vac - HP-PJ-2020’, è stato finanziato dal Programma Salute dell'Unione Europea (2014-2020). Il contenuto di questo documento rappresenta solo il punto di vista dell'autore ed è di sua esclusiva responsabilità.</a:t>
            </a:r>
            <a:endParaRPr/>
          </a:p>
          <a:p>
            <a:pPr marL="180340" marR="455930" lvl="0" indent="-6350" algn="l" rtl="0">
              <a:lnSpc>
                <a:spcPct val="90000"/>
              </a:lnSpc>
              <a:spcBef>
                <a:spcPts val="0"/>
              </a:spcBef>
              <a:spcAft>
                <a:spcPts val="0"/>
              </a:spcAft>
              <a:buNone/>
            </a:pPr>
            <a:r>
              <a:rPr lang="en" sz="900" b="0" i="0" u="none" strike="noStrike" cap="none">
                <a:solidFill>
                  <a:srgbClr val="000000"/>
                </a:solidFill>
                <a:latin typeface="Calibri"/>
                <a:ea typeface="Calibri"/>
                <a:cs typeface="Calibri"/>
                <a:sym typeface="Calibri"/>
              </a:rPr>
              <a:t>Commissione europea e/o dell'Agenzia Esecutiva Europea per la Salute e il Digitale (HaDEA) o di qualsiasi altro organismo dell'Unione europea. La Commissione europea e l'Agenzia non si assumono alcuna responsabilità per l'uso che può essere fatto delle informazioni in esso contenute.</a:t>
            </a:r>
            <a:endParaRPr/>
          </a:p>
        </p:txBody>
      </p:sp>
      <p:pic>
        <p:nvPicPr>
          <p:cNvPr id="58" name="Google Shape;58;p1" descr="A blue flag with yellow stars in the center&#10;&#10;Description automatically generated"/>
          <p:cNvPicPr preferRelativeResize="0"/>
          <p:nvPr/>
        </p:nvPicPr>
        <p:blipFill rotWithShape="1">
          <a:blip r:embed="rId5">
            <a:alphaModFix/>
          </a:blip>
          <a:srcRect/>
          <a:stretch/>
        </p:blipFill>
        <p:spPr>
          <a:xfrm>
            <a:off x="2467429" y="4116017"/>
            <a:ext cx="609600" cy="4044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24"/>
        <p:cNvGrpSpPr/>
        <p:nvPr/>
      </p:nvGrpSpPr>
      <p:grpSpPr>
        <a:xfrm>
          <a:off x="0" y="0"/>
          <a:ext cx="0" cy="0"/>
          <a:chOff x="0" y="0"/>
          <a:chExt cx="0" cy="0"/>
        </a:xfrm>
      </p:grpSpPr>
      <p:sp>
        <p:nvSpPr>
          <p:cNvPr id="125" name="Google Shape;125;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Struttura del corso</a:t>
            </a:r>
            <a:endParaRPr/>
          </a:p>
        </p:txBody>
      </p:sp>
      <p:sp>
        <p:nvSpPr>
          <p:cNvPr id="126" name="Google Shape;126;p10"/>
          <p:cNvSpPr txBox="1">
            <a:spLocks noGrp="1"/>
          </p:cNvSpPr>
          <p:nvPr>
            <p:ph type="body" idx="1"/>
          </p:nvPr>
        </p:nvSpPr>
        <p:spPr>
          <a:xfrm>
            <a:off x="6142175" y="1017725"/>
            <a:ext cx="2690100" cy="36159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85328"/>
              <a:buNone/>
            </a:pPr>
            <a:r>
              <a:rPr lang="en" sz="1050" b="1"/>
              <a:t>3. Informazioni importanti (in particolare per il personale non medico) [2 ore e 30 minuti].</a:t>
            </a:r>
            <a:endParaRPr/>
          </a:p>
          <a:p>
            <a:pPr marL="0" lvl="0" indent="0" algn="l" rtl="0">
              <a:lnSpc>
                <a:spcPct val="115000"/>
              </a:lnSpc>
              <a:spcBef>
                <a:spcPts val="1200"/>
              </a:spcBef>
              <a:spcAft>
                <a:spcPts val="0"/>
              </a:spcAft>
              <a:buClr>
                <a:schemeClr val="dk1"/>
              </a:buClr>
              <a:buSzPct val="118918"/>
              <a:buFont typeface="Arial"/>
              <a:buNone/>
            </a:pPr>
            <a:r>
              <a:rPr lang="en" sz="1000" u="sng">
                <a:solidFill>
                  <a:schemeClr val="hlink"/>
                </a:solidFill>
                <a:hlinkClick r:id="rId3" action="ppaction://hlinksldjump"/>
              </a:rPr>
              <a:t>3.1 Cosa sono i virus e i batteri?</a:t>
            </a:r>
            <a:endParaRPr sz="1000"/>
          </a:p>
          <a:p>
            <a:pPr marL="0" lvl="0" indent="0" algn="l" rtl="0">
              <a:lnSpc>
                <a:spcPct val="115000"/>
              </a:lnSpc>
              <a:spcBef>
                <a:spcPts val="1200"/>
              </a:spcBef>
              <a:spcAft>
                <a:spcPts val="0"/>
              </a:spcAft>
              <a:buClr>
                <a:schemeClr val="dk1"/>
              </a:buClr>
              <a:buSzPct val="118918"/>
              <a:buFont typeface="Arial"/>
              <a:buNone/>
            </a:pPr>
            <a:r>
              <a:rPr lang="en" sz="1000" u="sng">
                <a:solidFill>
                  <a:schemeClr val="hlink"/>
                </a:solidFill>
                <a:hlinkClick r:id="rId4" action="ppaction://hlinksldjump"/>
              </a:rPr>
              <a:t>3.2 Introduzione al sistema immunitario</a:t>
            </a:r>
            <a:endParaRPr sz="1000"/>
          </a:p>
          <a:p>
            <a:pPr marL="0" lvl="0" indent="0" algn="l" rtl="0">
              <a:lnSpc>
                <a:spcPct val="115000"/>
              </a:lnSpc>
              <a:spcBef>
                <a:spcPts val="1200"/>
              </a:spcBef>
              <a:spcAft>
                <a:spcPts val="0"/>
              </a:spcAft>
              <a:buClr>
                <a:schemeClr val="dk1"/>
              </a:buClr>
              <a:buSzPct val="118918"/>
              <a:buFont typeface="Arial"/>
              <a:buNone/>
            </a:pPr>
            <a:r>
              <a:rPr lang="en" sz="1000" u="sng">
                <a:solidFill>
                  <a:schemeClr val="hlink"/>
                </a:solidFill>
                <a:hlinkClick r:id="rId5" action="ppaction://hlinksldjump"/>
              </a:rPr>
              <a:t>3.3 Cosa sono i vaccini e come funzionano? </a:t>
            </a:r>
            <a:endParaRPr sz="1000"/>
          </a:p>
          <a:p>
            <a:pPr marL="0" lvl="0" indent="0" algn="l" rtl="0">
              <a:lnSpc>
                <a:spcPct val="115000"/>
              </a:lnSpc>
              <a:spcBef>
                <a:spcPts val="1200"/>
              </a:spcBef>
              <a:spcAft>
                <a:spcPts val="0"/>
              </a:spcAft>
              <a:buSzPct val="194594"/>
              <a:buNone/>
            </a:pPr>
            <a:r>
              <a:rPr lang="en" sz="1000" u="sng">
                <a:solidFill>
                  <a:schemeClr val="hlink"/>
                </a:solidFill>
                <a:hlinkClick r:id="rId6" action="ppaction://hlinksldjump"/>
              </a:rPr>
              <a:t>3.4 Come vengono valutate e monitorate la sicurezza e l'efficacia dei vaccini?</a:t>
            </a:r>
            <a:endParaRPr sz="1000"/>
          </a:p>
          <a:p>
            <a:pPr marL="0" lvl="0" indent="0" algn="l" rtl="0">
              <a:lnSpc>
                <a:spcPct val="115000"/>
              </a:lnSpc>
              <a:spcBef>
                <a:spcPts val="1200"/>
              </a:spcBef>
              <a:spcAft>
                <a:spcPts val="0"/>
              </a:spcAft>
              <a:buSzPct val="194594"/>
              <a:buNone/>
            </a:pPr>
            <a:r>
              <a:rPr lang="en" sz="1000" u="sng">
                <a:solidFill>
                  <a:schemeClr val="hlink"/>
                </a:solidFill>
                <a:hlinkClick r:id="rId7" action="ppaction://hlinksldjump"/>
              </a:rPr>
              <a:t>3.5 Morbillo, parotite e rosolia</a:t>
            </a:r>
            <a:endParaRPr sz="1000"/>
          </a:p>
          <a:p>
            <a:pPr marL="0" lvl="0" indent="0" algn="l" rtl="0">
              <a:lnSpc>
                <a:spcPct val="115000"/>
              </a:lnSpc>
              <a:spcBef>
                <a:spcPts val="1200"/>
              </a:spcBef>
              <a:spcAft>
                <a:spcPts val="0"/>
              </a:spcAft>
              <a:buSzPct val="194594"/>
              <a:buNone/>
            </a:pPr>
            <a:r>
              <a:rPr lang="en" sz="1000" u="sng">
                <a:solidFill>
                  <a:schemeClr val="hlink"/>
                </a:solidFill>
                <a:hlinkClick r:id="rId8" action="ppaction://hlinksldjump"/>
              </a:rPr>
              <a:t>3.6 Difterite, pertosse e tetano</a:t>
            </a:r>
            <a:endParaRPr sz="1000"/>
          </a:p>
          <a:p>
            <a:pPr marL="0" lvl="0" indent="0" algn="l" rtl="0">
              <a:lnSpc>
                <a:spcPct val="115000"/>
              </a:lnSpc>
              <a:spcBef>
                <a:spcPts val="1200"/>
              </a:spcBef>
              <a:spcAft>
                <a:spcPts val="0"/>
              </a:spcAft>
              <a:buSzPct val="194594"/>
              <a:buNone/>
            </a:pPr>
            <a:r>
              <a:rPr lang="en" sz="1000" u="sng">
                <a:solidFill>
                  <a:schemeClr val="hlink"/>
                </a:solidFill>
                <a:hlinkClick r:id="rId9" action="ppaction://hlinksldjump"/>
              </a:rPr>
              <a:t>3,7 Polio</a:t>
            </a:r>
            <a:endParaRPr sz="1000"/>
          </a:p>
          <a:p>
            <a:pPr marL="0" lvl="0" indent="0" algn="l" rtl="0">
              <a:lnSpc>
                <a:spcPct val="115000"/>
              </a:lnSpc>
              <a:spcBef>
                <a:spcPts val="1200"/>
              </a:spcBef>
              <a:spcAft>
                <a:spcPts val="0"/>
              </a:spcAft>
              <a:buSzPct val="194594"/>
              <a:buNone/>
            </a:pPr>
            <a:r>
              <a:rPr lang="en" sz="1000" u="sng">
                <a:solidFill>
                  <a:schemeClr val="hlink"/>
                </a:solidFill>
                <a:hlinkClick r:id="rId10" action="ppaction://hlinksldjump"/>
              </a:rPr>
              <a:t>3.8 Malattia da pneumococco</a:t>
            </a:r>
            <a:endParaRPr sz="1000"/>
          </a:p>
          <a:p>
            <a:pPr marL="0" lvl="0" indent="0" algn="l" rtl="0">
              <a:lnSpc>
                <a:spcPct val="115000"/>
              </a:lnSpc>
              <a:spcBef>
                <a:spcPts val="1200"/>
              </a:spcBef>
              <a:spcAft>
                <a:spcPts val="1200"/>
              </a:spcAft>
              <a:buSzPct val="194594"/>
              <a:buNone/>
            </a:pPr>
            <a:r>
              <a:rPr lang="en" sz="1000" u="sng">
                <a:solidFill>
                  <a:schemeClr val="hlink"/>
                </a:solidFill>
                <a:hlinkClick r:id="rId11" action="ppaction://hlinksldjump"/>
              </a:rPr>
              <a:t>3,9 Malattia meningococcica</a:t>
            </a:r>
            <a:endParaRPr sz="1000"/>
          </a:p>
        </p:txBody>
      </p:sp>
      <p:sp>
        <p:nvSpPr>
          <p:cNvPr id="127" name="Google Shape;127;p10"/>
          <p:cNvSpPr txBox="1"/>
          <p:nvPr/>
        </p:nvSpPr>
        <p:spPr>
          <a:xfrm>
            <a:off x="311725" y="1017725"/>
            <a:ext cx="3289800" cy="387026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2"/>
                </a:solidFill>
                <a:latin typeface="Arial"/>
                <a:ea typeface="Arial"/>
                <a:cs typeface="Arial"/>
                <a:sym typeface="Arial"/>
              </a:rPr>
              <a:t>1. Malattie prevenibili da vaccino più rilevanti per le persone che vivono e lavorano nelle carceri [1 ora e 55 minuti].</a:t>
            </a:r>
            <a:endParaRPr sz="1000" b="1"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2" action="ppaction://hlinksldjump"/>
              </a:rPr>
              <a:t>1.1 Perché le malattie infettive sono importanti nelle carceri?</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3" action="ppaction://hlinksldjump"/>
              </a:rPr>
              <a:t>1.2 In che modo la vaccinazione protegge il personale carcerario e le persone che vivono in carcere?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4" action="ppaction://hlinksldjump"/>
              </a:rPr>
              <a:t>1.3 Epatite B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5" action="ppaction://hlinksldjump"/>
              </a:rPr>
              <a:t>1,4 HPV</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6" action="ppaction://hlinksldjump"/>
              </a:rPr>
              <a:t>1,5 Influenza</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7" action="ppaction://hlinksldjump"/>
              </a:rPr>
              <a:t>1,6 COVID-19</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8" action="ppaction://hlinksldjump"/>
              </a:rPr>
              <a:t>1.7 Vuoi saperne di più?</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9" action="ppaction://hlinksldjump"/>
              </a:rPr>
              <a:t>1.8 Quiz</a:t>
            </a:r>
            <a:endParaRPr sz="1000" b="0" i="0" u="none" strike="noStrike" cap="none">
              <a:solidFill>
                <a:schemeClr val="dk2"/>
              </a:solidFill>
              <a:latin typeface="Arial"/>
              <a:ea typeface="Arial"/>
              <a:cs typeface="Arial"/>
              <a:sym typeface="Arial"/>
            </a:endParaRPr>
          </a:p>
        </p:txBody>
      </p:sp>
      <p:sp>
        <p:nvSpPr>
          <p:cNvPr id="128" name="Google Shape;128;p10"/>
          <p:cNvSpPr txBox="1"/>
          <p:nvPr/>
        </p:nvSpPr>
        <p:spPr>
          <a:xfrm>
            <a:off x="3540775" y="1017725"/>
            <a:ext cx="2532900" cy="2524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2"/>
                </a:solidFill>
                <a:latin typeface="Arial"/>
                <a:ea typeface="Arial"/>
                <a:cs typeface="Arial"/>
                <a:sym typeface="Arial"/>
              </a:rPr>
              <a:t>2. Comunicazione efficace sui vaccini [1 ora e 45 minuti].</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0" action="ppaction://hlinksldjump"/>
              </a:rPr>
              <a:t>2.1 Come comunicare efficacemente sui vaccini</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1" action="ppaction://hlinksldjump"/>
              </a:rPr>
              <a:t>2.2 Dieci fatti chiave sui vaccini</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2" action="ppaction://hlinksldjump"/>
              </a:rPr>
              <a:t>2.3 Le percezioni comuni sui vaccini e come affrontarle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3" action="ppaction://hlinksldjump"/>
              </a:rPr>
              <a:t>2.4 Risorse utili</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4" action="ppaction://hlinksldjump"/>
              </a:rPr>
              <a:t>2.5 Quiz finale</a:t>
            </a:r>
            <a:endParaRPr sz="1000" b="0" i="0" u="none" strike="noStrike" cap="none">
              <a:solidFill>
                <a:schemeClr val="dk2"/>
              </a:solidFill>
              <a:latin typeface="Arial"/>
              <a:ea typeface="Arial"/>
              <a:cs typeface="Arial"/>
              <a:sym typeface="Arial"/>
            </a:endParaRPr>
          </a:p>
        </p:txBody>
      </p:sp>
      <p:sp>
        <p:nvSpPr>
          <p:cNvPr id="129" name="Google Shape;129;p1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130" name="Google Shape;130;p10"/>
          <p:cNvSpPr txBox="1"/>
          <p:nvPr/>
        </p:nvSpPr>
        <p:spPr>
          <a:xfrm>
            <a:off x="311700" y="4804800"/>
            <a:ext cx="8372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25" action="ppaction://hlinksldjump"/>
              </a:rPr>
              <a:t>I riferimenti </a:t>
            </a:r>
            <a:r>
              <a:rPr lang="en" sz="1000" b="0" i="1" u="none" strike="noStrike" cap="none">
                <a:solidFill>
                  <a:srgbClr val="000000"/>
                </a:solidFill>
                <a:latin typeface="Arial"/>
                <a:ea typeface="Arial"/>
                <a:cs typeface="Arial"/>
                <a:sym typeface="Arial"/>
              </a:rPr>
              <a:t>sono riportati alla fine del documento. </a:t>
            </a:r>
            <a:endParaRPr sz="1000" b="0" i="1"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51"/>
        <p:cNvGrpSpPr/>
        <p:nvPr/>
      </p:nvGrpSpPr>
      <p:grpSpPr>
        <a:xfrm>
          <a:off x="0" y="0"/>
          <a:ext cx="0" cy="0"/>
          <a:chOff x="0" y="0"/>
          <a:chExt cx="0" cy="0"/>
        </a:xfrm>
      </p:grpSpPr>
      <p:sp>
        <p:nvSpPr>
          <p:cNvPr id="952" name="Google Shape;952;p100"/>
          <p:cNvSpPr txBox="1">
            <a:spLocks noGrp="1"/>
          </p:cNvSpPr>
          <p:nvPr>
            <p:ph type="body" idx="1"/>
          </p:nvPr>
        </p:nvSpPr>
        <p:spPr>
          <a:xfrm>
            <a:off x="311700" y="1162000"/>
            <a:ext cx="8520600" cy="1827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Il nostro sistema immunitario è costituito da cellule chiamate </a:t>
            </a:r>
            <a:r>
              <a:rPr lang="en" b="1"/>
              <a:t>globuli bianchi</a:t>
            </a:r>
            <a:r>
              <a:rPr lang="en"/>
              <a:t>, come i linfociti B e T. Queste cellule circolano nel corpo, spesso nel sangue, per individuare eventuali intrusi, come virus e batteri, e ucciderli. I nostri globuli bianchi ci proteggono dalle malattie. </a:t>
            </a:r>
            <a:endParaRPr/>
          </a:p>
        </p:txBody>
      </p:sp>
      <p:sp>
        <p:nvSpPr>
          <p:cNvPr id="953" name="Google Shape;953;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Articolo 2 Il sistema immunitario</a:t>
            </a:r>
            <a:endParaRPr/>
          </a:p>
        </p:txBody>
      </p:sp>
      <p:sp>
        <p:nvSpPr>
          <p:cNvPr id="954" name="Google Shape;954;p10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pic>
        <p:nvPicPr>
          <p:cNvPr id="955" name="Google Shape;955;p100"/>
          <p:cNvPicPr preferRelativeResize="0"/>
          <p:nvPr/>
        </p:nvPicPr>
        <p:blipFill rotWithShape="1">
          <a:blip r:embed="rId3">
            <a:alphaModFix/>
          </a:blip>
          <a:srcRect/>
          <a:stretch/>
        </p:blipFill>
        <p:spPr>
          <a:xfrm>
            <a:off x="1991120" y="3133575"/>
            <a:ext cx="1123564" cy="1143290"/>
          </a:xfrm>
          <a:prstGeom prst="rect">
            <a:avLst/>
          </a:prstGeom>
          <a:noFill/>
          <a:ln>
            <a:noFill/>
          </a:ln>
        </p:spPr>
      </p:pic>
      <p:pic>
        <p:nvPicPr>
          <p:cNvPr id="956" name="Google Shape;956;p100"/>
          <p:cNvPicPr preferRelativeResize="0"/>
          <p:nvPr/>
        </p:nvPicPr>
        <p:blipFill rotWithShape="1">
          <a:blip r:embed="rId4">
            <a:alphaModFix/>
          </a:blip>
          <a:srcRect/>
          <a:stretch/>
        </p:blipFill>
        <p:spPr>
          <a:xfrm>
            <a:off x="3406712" y="3585454"/>
            <a:ext cx="937263" cy="887148"/>
          </a:xfrm>
          <a:prstGeom prst="rect">
            <a:avLst/>
          </a:prstGeom>
          <a:noFill/>
          <a:ln>
            <a:noFill/>
          </a:ln>
        </p:spPr>
      </p:pic>
      <p:pic>
        <p:nvPicPr>
          <p:cNvPr id="957" name="Google Shape;957;p100"/>
          <p:cNvPicPr preferRelativeResize="0"/>
          <p:nvPr/>
        </p:nvPicPr>
        <p:blipFill rotWithShape="1">
          <a:blip r:embed="rId5">
            <a:alphaModFix/>
          </a:blip>
          <a:srcRect/>
          <a:stretch/>
        </p:blipFill>
        <p:spPr>
          <a:xfrm>
            <a:off x="1191818" y="4017679"/>
            <a:ext cx="1067386" cy="1006095"/>
          </a:xfrm>
          <a:prstGeom prst="rect">
            <a:avLst/>
          </a:prstGeom>
          <a:noFill/>
          <a:ln>
            <a:noFill/>
          </a:ln>
        </p:spPr>
      </p:pic>
      <p:pic>
        <p:nvPicPr>
          <p:cNvPr id="958" name="Google Shape;958;p100"/>
          <p:cNvPicPr preferRelativeResize="0"/>
          <p:nvPr/>
        </p:nvPicPr>
        <p:blipFill rotWithShape="1">
          <a:blip r:embed="rId6">
            <a:alphaModFix/>
          </a:blip>
          <a:srcRect/>
          <a:stretch/>
        </p:blipFill>
        <p:spPr>
          <a:xfrm>
            <a:off x="4278800" y="4395400"/>
            <a:ext cx="1156625" cy="576275"/>
          </a:xfrm>
          <a:prstGeom prst="rect">
            <a:avLst/>
          </a:prstGeom>
          <a:noFill/>
          <a:ln>
            <a:noFill/>
          </a:ln>
        </p:spPr>
      </p:pic>
      <p:pic>
        <p:nvPicPr>
          <p:cNvPr id="959" name="Google Shape;959;p100"/>
          <p:cNvPicPr preferRelativeResize="0"/>
          <p:nvPr/>
        </p:nvPicPr>
        <p:blipFill rotWithShape="1">
          <a:blip r:embed="rId7">
            <a:alphaModFix/>
          </a:blip>
          <a:srcRect/>
          <a:stretch/>
        </p:blipFill>
        <p:spPr>
          <a:xfrm>
            <a:off x="231070" y="3512950"/>
            <a:ext cx="1531150" cy="289625"/>
          </a:xfrm>
          <a:prstGeom prst="rect">
            <a:avLst/>
          </a:prstGeom>
          <a:noFill/>
          <a:ln>
            <a:noFill/>
          </a:ln>
        </p:spPr>
      </p:pic>
      <p:sp>
        <p:nvSpPr>
          <p:cNvPr id="960" name="Google Shape;960;p100"/>
          <p:cNvSpPr txBox="1"/>
          <p:nvPr/>
        </p:nvSpPr>
        <p:spPr>
          <a:xfrm>
            <a:off x="275675" y="3503863"/>
            <a:ext cx="1250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Globuli bianchi</a:t>
            </a:r>
            <a:endParaRPr sz="800" b="1" i="0" u="none" strike="noStrike" cap="none">
              <a:solidFill>
                <a:srgbClr val="000000"/>
              </a:solidFill>
              <a:latin typeface="Arial"/>
              <a:ea typeface="Arial"/>
              <a:cs typeface="Arial"/>
              <a:sym typeface="Arial"/>
            </a:endParaRPr>
          </a:p>
        </p:txBody>
      </p:sp>
      <p:sp>
        <p:nvSpPr>
          <p:cNvPr id="961" name="Google Shape;961;p100"/>
          <p:cNvSpPr txBox="1"/>
          <p:nvPr/>
        </p:nvSpPr>
        <p:spPr>
          <a:xfrm>
            <a:off x="4648525" y="4669775"/>
            <a:ext cx="1009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cxnSp>
        <p:nvCxnSpPr>
          <p:cNvPr id="962" name="Google Shape;962;p100"/>
          <p:cNvCxnSpPr/>
          <p:nvPr/>
        </p:nvCxnSpPr>
        <p:spPr>
          <a:xfrm>
            <a:off x="5694038" y="2940125"/>
            <a:ext cx="19500" cy="1953300"/>
          </a:xfrm>
          <a:prstGeom prst="straightConnector1">
            <a:avLst/>
          </a:prstGeom>
          <a:noFill/>
          <a:ln w="9525" cap="flat" cmpd="sng">
            <a:solidFill>
              <a:schemeClr val="dk2"/>
            </a:solidFill>
            <a:prstDash val="solid"/>
            <a:round/>
            <a:headEnd type="none" w="sm" len="sm"/>
            <a:tailEnd type="none" w="sm" len="sm"/>
          </a:ln>
        </p:spPr>
      </p:cxnSp>
      <p:pic>
        <p:nvPicPr>
          <p:cNvPr id="963" name="Google Shape;963;p100"/>
          <p:cNvPicPr preferRelativeResize="0"/>
          <p:nvPr/>
        </p:nvPicPr>
        <p:blipFill rotWithShape="1">
          <a:blip r:embed="rId8">
            <a:alphaModFix/>
          </a:blip>
          <a:srcRect t="24790" r="73581" b="27653"/>
          <a:stretch/>
        </p:blipFill>
        <p:spPr>
          <a:xfrm>
            <a:off x="8356025" y="2989300"/>
            <a:ext cx="657124" cy="747949"/>
          </a:xfrm>
          <a:prstGeom prst="rect">
            <a:avLst/>
          </a:prstGeom>
          <a:noFill/>
          <a:ln>
            <a:noFill/>
          </a:ln>
        </p:spPr>
      </p:pic>
      <p:pic>
        <p:nvPicPr>
          <p:cNvPr id="964" name="Google Shape;964;p100"/>
          <p:cNvPicPr preferRelativeResize="0"/>
          <p:nvPr/>
        </p:nvPicPr>
        <p:blipFill rotWithShape="1">
          <a:blip r:embed="rId7">
            <a:alphaModFix/>
          </a:blip>
          <a:srcRect/>
          <a:stretch/>
        </p:blipFill>
        <p:spPr>
          <a:xfrm>
            <a:off x="7244675" y="3038322"/>
            <a:ext cx="1111360" cy="317468"/>
          </a:xfrm>
          <a:prstGeom prst="rect">
            <a:avLst/>
          </a:prstGeom>
          <a:noFill/>
          <a:ln>
            <a:noFill/>
          </a:ln>
        </p:spPr>
      </p:pic>
      <p:sp>
        <p:nvSpPr>
          <p:cNvPr id="965" name="Google Shape;965;p100"/>
          <p:cNvSpPr txBox="1"/>
          <p:nvPr/>
        </p:nvSpPr>
        <p:spPr>
          <a:xfrm>
            <a:off x="7280126" y="3020050"/>
            <a:ext cx="775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66" name="Google Shape;966;p100"/>
          <p:cNvPicPr preferRelativeResize="0"/>
          <p:nvPr/>
        </p:nvPicPr>
        <p:blipFill rotWithShape="1">
          <a:blip r:embed="rId9">
            <a:alphaModFix/>
          </a:blip>
          <a:srcRect t="39769" r="67057"/>
          <a:stretch/>
        </p:blipFill>
        <p:spPr>
          <a:xfrm rot="-3959348">
            <a:off x="7275850" y="3476650"/>
            <a:ext cx="965600" cy="1485200"/>
          </a:xfrm>
          <a:prstGeom prst="rect">
            <a:avLst/>
          </a:prstGeom>
          <a:noFill/>
          <a:ln>
            <a:noFill/>
          </a:ln>
        </p:spPr>
      </p:pic>
      <p:pic>
        <p:nvPicPr>
          <p:cNvPr id="967" name="Google Shape;967;p100"/>
          <p:cNvPicPr preferRelativeResize="0"/>
          <p:nvPr/>
        </p:nvPicPr>
        <p:blipFill rotWithShape="1">
          <a:blip r:embed="rId7">
            <a:alphaModFix/>
          </a:blip>
          <a:srcRect/>
          <a:stretch/>
        </p:blipFill>
        <p:spPr>
          <a:xfrm>
            <a:off x="6027800" y="3663372"/>
            <a:ext cx="1111360" cy="317468"/>
          </a:xfrm>
          <a:prstGeom prst="rect">
            <a:avLst/>
          </a:prstGeom>
          <a:noFill/>
          <a:ln>
            <a:noFill/>
          </a:ln>
        </p:spPr>
      </p:pic>
      <p:sp>
        <p:nvSpPr>
          <p:cNvPr id="968" name="Google Shape;968;p100"/>
          <p:cNvSpPr txBox="1"/>
          <p:nvPr/>
        </p:nvSpPr>
        <p:spPr>
          <a:xfrm>
            <a:off x="5988463" y="3645100"/>
            <a:ext cx="896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Batteri</a:t>
            </a:r>
            <a:endParaRPr sz="1100" b="1" i="0" u="none" strike="noStrike" cap="none">
              <a:solidFill>
                <a:srgbClr val="000000"/>
              </a:solidFill>
              <a:latin typeface="Arial"/>
              <a:ea typeface="Arial"/>
              <a:cs typeface="Arial"/>
              <a:sym typeface="Arial"/>
            </a:endParaRPr>
          </a:p>
        </p:txBody>
      </p:sp>
      <p:sp>
        <p:nvSpPr>
          <p:cNvPr id="969" name="Google Shape;969;p100"/>
          <p:cNvSpPr txBox="1"/>
          <p:nvPr/>
        </p:nvSpPr>
        <p:spPr>
          <a:xfrm>
            <a:off x="4443962" y="4669763"/>
            <a:ext cx="1250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Globuli bianchi</a:t>
            </a:r>
            <a:endParaRPr sz="800" b="1"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73"/>
        <p:cNvGrpSpPr/>
        <p:nvPr/>
      </p:nvGrpSpPr>
      <p:grpSpPr>
        <a:xfrm>
          <a:off x="0" y="0"/>
          <a:ext cx="0" cy="0"/>
          <a:chOff x="0" y="0"/>
          <a:chExt cx="0" cy="0"/>
        </a:xfrm>
      </p:grpSpPr>
      <p:sp>
        <p:nvSpPr>
          <p:cNvPr id="974" name="Google Shape;974;p101"/>
          <p:cNvSpPr txBox="1">
            <a:spLocks noGrp="1"/>
          </p:cNvSpPr>
          <p:nvPr>
            <p:ph type="body" idx="1"/>
          </p:nvPr>
        </p:nvSpPr>
        <p:spPr>
          <a:xfrm>
            <a:off x="311700" y="1152475"/>
            <a:ext cx="8520600" cy="2219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ct val="108108"/>
              <a:buNone/>
            </a:pPr>
            <a:r>
              <a:rPr lang="en"/>
              <a:t>Una volta che i nostri globuli bianchi hanno incontrato un virus o un batterio specifico una volta, sono in grado di </a:t>
            </a:r>
            <a:r>
              <a:rPr lang="en" b="1"/>
              <a:t>ricordarlo</a:t>
            </a:r>
            <a:r>
              <a:rPr lang="en"/>
              <a:t>. Ciò significa che in futuro, quando il virus o il batterio inizierà a infettare nuovamente il nostro corpo, i nostri globuli bianchi non tarderanno a sviluppare la loro risposta specifica. Al contrario, i</a:t>
            </a:r>
            <a:r>
              <a:rPr lang="en" b="1"/>
              <a:t> globuli bianchi della memoria </a:t>
            </a:r>
            <a:r>
              <a:rPr lang="en"/>
              <a:t>vengono rapidamente impiegati per contenere l'infezione. Questa reazione rapida ci permette di ammalarci meno. Si parla di sviluppo dell'</a:t>
            </a:r>
            <a:r>
              <a:rPr lang="en" b="1"/>
              <a:t>immunità </a:t>
            </a:r>
            <a:r>
              <a:rPr lang="en"/>
              <a:t>nei confronti di un agente patogeno.</a:t>
            </a:r>
            <a:endParaRPr/>
          </a:p>
        </p:txBody>
      </p:sp>
      <p:sp>
        <p:nvSpPr>
          <p:cNvPr id="975" name="Google Shape;975;p10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Articolo 2 Il sistema immunitario</a:t>
            </a:r>
            <a:endParaRPr/>
          </a:p>
          <a:p>
            <a:pPr marL="457200" lvl="0" indent="0" algn="ctr" rtl="0">
              <a:lnSpc>
                <a:spcPct val="100000"/>
              </a:lnSpc>
              <a:spcBef>
                <a:spcPts val="0"/>
              </a:spcBef>
              <a:spcAft>
                <a:spcPts val="0"/>
              </a:spcAft>
              <a:buSzPct val="111111"/>
              <a:buNone/>
            </a:pPr>
            <a:endParaRPr/>
          </a:p>
        </p:txBody>
      </p:sp>
      <p:sp>
        <p:nvSpPr>
          <p:cNvPr id="976" name="Google Shape;976;p10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pic>
        <p:nvPicPr>
          <p:cNvPr id="977" name="Google Shape;977;p101"/>
          <p:cNvPicPr preferRelativeResize="0"/>
          <p:nvPr/>
        </p:nvPicPr>
        <p:blipFill rotWithShape="1">
          <a:blip r:embed="rId3">
            <a:alphaModFix/>
          </a:blip>
          <a:srcRect/>
          <a:stretch/>
        </p:blipFill>
        <p:spPr>
          <a:xfrm>
            <a:off x="2433200" y="3371875"/>
            <a:ext cx="4277590" cy="15524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81"/>
        <p:cNvGrpSpPr/>
        <p:nvPr/>
      </p:nvGrpSpPr>
      <p:grpSpPr>
        <a:xfrm>
          <a:off x="0" y="0"/>
          <a:ext cx="0" cy="0"/>
          <a:chOff x="0" y="0"/>
          <a:chExt cx="0" cy="0"/>
        </a:xfrm>
      </p:grpSpPr>
      <p:sp>
        <p:nvSpPr>
          <p:cNvPr id="982" name="Google Shape;982;p102"/>
          <p:cNvSpPr txBox="1">
            <a:spLocks noGrp="1"/>
          </p:cNvSpPr>
          <p:nvPr>
            <p:ph type="body" idx="1"/>
          </p:nvPr>
        </p:nvSpPr>
        <p:spPr>
          <a:xfrm>
            <a:off x="311700" y="1152475"/>
            <a:ext cx="8616900" cy="26295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Clr>
                <a:schemeClr val="dk1"/>
              </a:buClr>
              <a:buSzPct val="61109"/>
              <a:buFont typeface="Arial"/>
              <a:buNone/>
            </a:pPr>
            <a:r>
              <a:rPr lang="en"/>
              <a:t>Quando le nostre cellule immunitarie incontrano agenti patogeni che il nostro organismo non ha mai incontrato prima, i globuli bianchi possono essere sopraffatti e ci si può ammalare gravemente. Tuttavia, quando il nostro sistema immunitario ha già incontrato questo agente patogeno e abbiamo già sviluppato un'</a:t>
            </a:r>
            <a:r>
              <a:rPr lang="en" b="1"/>
              <a:t>immunità </a:t>
            </a:r>
            <a:r>
              <a:rPr lang="en"/>
              <a:t>nei suoi confronti, i nostri globuli bianchi della memoria sono più preparati a combatterlo con successo. Grazie a questa immunità, non ci ammaliamo più come la prima volta che entriamo in contatto con l'agente patogeno. Significa anche che abbiamo meno probabilità di diffondere la malattia ad altri intorno a noi. </a:t>
            </a:r>
            <a:endParaRPr/>
          </a:p>
          <a:p>
            <a:pPr marL="0" lvl="0" indent="0" algn="l" rtl="0">
              <a:lnSpc>
                <a:spcPct val="115000"/>
              </a:lnSpc>
              <a:spcBef>
                <a:spcPts val="1200"/>
              </a:spcBef>
              <a:spcAft>
                <a:spcPts val="1200"/>
              </a:spcAft>
              <a:buClr>
                <a:schemeClr val="dk1"/>
              </a:buClr>
              <a:buSzPct val="61109"/>
              <a:buFont typeface="Arial"/>
              <a:buNone/>
            </a:pPr>
            <a:r>
              <a:rPr lang="en"/>
              <a:t>Spesso l'immunità non dura per tutta la vita. Nel corso del tempo, gli agenti patogeni cambiano e quindi se incontriamo un virus o un batterio che è cambiato molto dall'ultima volta che l'abbiamo incontrato, potremmo essere meno bravi a riconoscerlo e quindi a combatterlo. Anche il nostro sistema immunitario invecchia e con il tempo diventa meno bravo a riconoscere gli agenti patogeni. </a:t>
            </a:r>
            <a:endParaRPr/>
          </a:p>
        </p:txBody>
      </p:sp>
      <p:sp>
        <p:nvSpPr>
          <p:cNvPr id="983" name="Google Shape;983;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Clr>
                <a:schemeClr val="dk1"/>
              </a:buClr>
              <a:buSzPct val="39285"/>
              <a:buFont typeface="Arial"/>
              <a:buNone/>
            </a:pPr>
            <a:r>
              <a:rPr lang="en" b="1"/>
              <a:t>Articolo 2 Il sistema immunitario</a:t>
            </a:r>
            <a:endParaRPr/>
          </a:p>
          <a:p>
            <a:pPr marL="457200" lvl="0" indent="0" algn="ctr" rtl="0">
              <a:lnSpc>
                <a:spcPct val="100000"/>
              </a:lnSpc>
              <a:spcBef>
                <a:spcPts val="0"/>
              </a:spcBef>
              <a:spcAft>
                <a:spcPts val="0"/>
              </a:spcAft>
              <a:buSzPct val="111111"/>
              <a:buNone/>
            </a:pPr>
            <a:endParaRPr/>
          </a:p>
        </p:txBody>
      </p:sp>
      <p:sp>
        <p:nvSpPr>
          <p:cNvPr id="984" name="Google Shape;984;p10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pic>
        <p:nvPicPr>
          <p:cNvPr id="985" name="Google Shape;985;p102"/>
          <p:cNvPicPr preferRelativeResize="0"/>
          <p:nvPr/>
        </p:nvPicPr>
        <p:blipFill rotWithShape="1">
          <a:blip r:embed="rId3">
            <a:alphaModFix/>
          </a:blip>
          <a:srcRect/>
          <a:stretch/>
        </p:blipFill>
        <p:spPr>
          <a:xfrm>
            <a:off x="3889775" y="3782021"/>
            <a:ext cx="1255825" cy="1196450"/>
          </a:xfrm>
          <a:prstGeom prst="rect">
            <a:avLst/>
          </a:prstGeom>
          <a:noFill/>
          <a:ln>
            <a:noFill/>
          </a:ln>
        </p:spPr>
      </p:pic>
      <p:pic>
        <p:nvPicPr>
          <p:cNvPr id="986" name="Google Shape;986;p102"/>
          <p:cNvPicPr preferRelativeResize="0"/>
          <p:nvPr/>
        </p:nvPicPr>
        <p:blipFill rotWithShape="1">
          <a:blip r:embed="rId4">
            <a:alphaModFix/>
          </a:blip>
          <a:srcRect/>
          <a:stretch/>
        </p:blipFill>
        <p:spPr>
          <a:xfrm>
            <a:off x="2642800" y="4042276"/>
            <a:ext cx="1101000" cy="1019874"/>
          </a:xfrm>
          <a:prstGeom prst="rect">
            <a:avLst/>
          </a:prstGeom>
          <a:noFill/>
          <a:ln>
            <a:noFill/>
          </a:ln>
        </p:spPr>
      </p:pic>
      <p:pic>
        <p:nvPicPr>
          <p:cNvPr id="987" name="Google Shape;987;p102"/>
          <p:cNvPicPr preferRelativeResize="0"/>
          <p:nvPr/>
        </p:nvPicPr>
        <p:blipFill rotWithShape="1">
          <a:blip r:embed="rId5">
            <a:alphaModFix/>
          </a:blip>
          <a:srcRect/>
          <a:stretch/>
        </p:blipFill>
        <p:spPr>
          <a:xfrm>
            <a:off x="6850749" y="3667125"/>
            <a:ext cx="1163725" cy="1276350"/>
          </a:xfrm>
          <a:prstGeom prst="rect">
            <a:avLst/>
          </a:prstGeom>
          <a:noFill/>
          <a:ln>
            <a:noFill/>
          </a:ln>
        </p:spPr>
      </p:pic>
      <p:pic>
        <p:nvPicPr>
          <p:cNvPr id="988" name="Google Shape;988;p102"/>
          <p:cNvPicPr preferRelativeResize="0"/>
          <p:nvPr/>
        </p:nvPicPr>
        <p:blipFill rotWithShape="1">
          <a:blip r:embed="rId6">
            <a:alphaModFix/>
          </a:blip>
          <a:srcRect/>
          <a:stretch/>
        </p:blipFill>
        <p:spPr>
          <a:xfrm>
            <a:off x="5510220" y="3733800"/>
            <a:ext cx="1032199" cy="1143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92"/>
        <p:cNvGrpSpPr/>
        <p:nvPr/>
      </p:nvGrpSpPr>
      <p:grpSpPr>
        <a:xfrm>
          <a:off x="0" y="0"/>
          <a:ext cx="0" cy="0"/>
          <a:chOff x="0" y="0"/>
          <a:chExt cx="0" cy="0"/>
        </a:xfrm>
      </p:grpSpPr>
      <p:sp>
        <p:nvSpPr>
          <p:cNvPr id="993" name="Google Shape;993;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a:t>
            </a:r>
            <a:endParaRPr/>
          </a:p>
        </p:txBody>
      </p:sp>
      <p:sp>
        <p:nvSpPr>
          <p:cNvPr id="994" name="Google Shape;994;p103"/>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AutoNum type="arabicPeriod"/>
            </a:pPr>
            <a:r>
              <a:rPr lang="en"/>
              <a:t>L'immunità a una malattia significa che ci siamo già ammalati in precedenza e quindi la prossima volta che la incontreremo non ci ammaleremo altrettanto perché i nostri globuli bianchi della memoria sono pronti a combatterla. (</a:t>
            </a:r>
            <a:r>
              <a:rPr lang="en" u="sng"/>
              <a:t>Vero/</a:t>
            </a:r>
            <a:r>
              <a:rPr lang="en"/>
              <a:t>Falso)</a:t>
            </a:r>
            <a:endParaRPr/>
          </a:p>
          <a:p>
            <a:pPr marL="457200" lvl="0" indent="0" algn="l" rtl="0">
              <a:lnSpc>
                <a:spcPct val="115000"/>
              </a:lnSpc>
              <a:spcBef>
                <a:spcPts val="1200"/>
              </a:spcBef>
              <a:spcAft>
                <a:spcPts val="0"/>
              </a:spcAft>
              <a:buSzPts val="1800"/>
              <a:buNone/>
            </a:pPr>
            <a:endParaRPr/>
          </a:p>
          <a:p>
            <a:pPr marL="446088" lvl="0" indent="-331788" algn="l" rtl="0">
              <a:lnSpc>
                <a:spcPct val="115000"/>
              </a:lnSpc>
              <a:spcBef>
                <a:spcPts val="1200"/>
              </a:spcBef>
              <a:spcAft>
                <a:spcPts val="0"/>
              </a:spcAft>
              <a:buSzPts val="1800"/>
              <a:buNone/>
            </a:pPr>
            <a:r>
              <a:rPr lang="en"/>
              <a:t>2.  È meno probabile trasmettere una malattia ad altri se si è sviluppata l'immunità ad essa. (</a:t>
            </a:r>
            <a:r>
              <a:rPr lang="en" u="sng"/>
              <a:t>Vero/</a:t>
            </a:r>
            <a:r>
              <a:rPr lang="en"/>
              <a:t>Falso)</a:t>
            </a:r>
            <a:endParaRPr/>
          </a:p>
          <a:p>
            <a:pPr marL="457200" lvl="0" indent="0" algn="l" rtl="0">
              <a:lnSpc>
                <a:spcPct val="115000"/>
              </a:lnSpc>
              <a:spcBef>
                <a:spcPts val="1200"/>
              </a:spcBef>
              <a:spcAft>
                <a:spcPts val="0"/>
              </a:spcAft>
              <a:buSzPts val="1800"/>
              <a:buNone/>
            </a:pPr>
            <a:endParaRPr/>
          </a:p>
          <a:p>
            <a:pPr marL="114300" lvl="0" indent="0" algn="l" rtl="0">
              <a:lnSpc>
                <a:spcPct val="115000"/>
              </a:lnSpc>
              <a:spcBef>
                <a:spcPts val="1200"/>
              </a:spcBef>
              <a:spcAft>
                <a:spcPts val="0"/>
              </a:spcAft>
              <a:buSzPts val="1800"/>
              <a:buNone/>
            </a:pPr>
            <a:r>
              <a:rPr lang="en"/>
              <a:t>3.   L'immunità a un agente patogeno dura sempre per tutta la vita. (Vero/</a:t>
            </a:r>
            <a:r>
              <a:rPr lang="en" u="sng"/>
              <a:t>Falso</a:t>
            </a:r>
            <a:r>
              <a:rPr lang="en"/>
              <a:t>)</a:t>
            </a:r>
            <a:endParaRPr/>
          </a:p>
        </p:txBody>
      </p:sp>
      <p:sp>
        <p:nvSpPr>
          <p:cNvPr id="995" name="Google Shape;995;p10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99"/>
        <p:cNvGrpSpPr/>
        <p:nvPr/>
      </p:nvGrpSpPr>
      <p:grpSpPr>
        <a:xfrm>
          <a:off x="0" y="0"/>
          <a:ext cx="0" cy="0"/>
          <a:chOff x="0" y="0"/>
          <a:chExt cx="0" cy="0"/>
        </a:xfrm>
      </p:grpSpPr>
      <p:sp>
        <p:nvSpPr>
          <p:cNvPr id="1000" name="Google Shape;1000;p1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(risposte)</a:t>
            </a:r>
            <a:endParaRPr/>
          </a:p>
        </p:txBody>
      </p:sp>
      <p:sp>
        <p:nvSpPr>
          <p:cNvPr id="1001" name="Google Shape;1001;p104"/>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SzPts val="1400"/>
              <a:buAutoNum type="arabicPeriod"/>
            </a:pPr>
            <a:r>
              <a:rPr lang="en" sz="1400" b="1">
                <a:solidFill>
                  <a:srgbClr val="444746"/>
                </a:solidFill>
              </a:rPr>
              <a:t>Vero</a:t>
            </a:r>
            <a:r>
              <a:rPr lang="en" sz="1400">
                <a:solidFill>
                  <a:srgbClr val="444746"/>
                </a:solidFill>
              </a:rPr>
              <a:t>! I globuli bianchi della memoria si sviluppano dopo l'incontro con gli agenti patogeni, vagano per il nostro corpo e si riattivano rapidamente alla successiva comparsa dell'agente patogeno, assicurando che non ci ammaliamo gravemente a causa dell'infezione.</a:t>
            </a:r>
            <a:endParaRPr sz="1400"/>
          </a:p>
          <a:p>
            <a:pPr marL="457200" lvl="0" indent="0" algn="l" rtl="0">
              <a:lnSpc>
                <a:spcPct val="115000"/>
              </a:lnSpc>
              <a:spcBef>
                <a:spcPts val="1200"/>
              </a:spcBef>
              <a:spcAft>
                <a:spcPts val="0"/>
              </a:spcAft>
              <a:buSzPts val="1800"/>
              <a:buNone/>
            </a:pPr>
            <a:endParaRPr sz="1400"/>
          </a:p>
          <a:p>
            <a:pPr marL="538163" lvl="0" indent="-360363" algn="l" rtl="0">
              <a:lnSpc>
                <a:spcPct val="115000"/>
              </a:lnSpc>
              <a:spcBef>
                <a:spcPts val="1200"/>
              </a:spcBef>
              <a:spcAft>
                <a:spcPts val="0"/>
              </a:spcAft>
              <a:buSzPts val="1400"/>
              <a:buNone/>
            </a:pPr>
            <a:r>
              <a:rPr lang="en" sz="1400" b="1">
                <a:solidFill>
                  <a:srgbClr val="444746"/>
                </a:solidFill>
              </a:rPr>
              <a:t>2.    Vero</a:t>
            </a:r>
            <a:r>
              <a:rPr lang="en" sz="1400">
                <a:solidFill>
                  <a:srgbClr val="444746"/>
                </a:solidFill>
              </a:rPr>
              <a:t>! L'immunità a una malattia significa che il nostro sistema immunitario è in grado di contenerla più rapidamente la prossima volta che la incontra. Ciò significa che l'agente patogeno non può causare malattie gravi e che abbiamo meno probabilità di trasmettere la malattia ad altri intorno a noi.</a:t>
            </a:r>
            <a:endParaRPr sz="1400"/>
          </a:p>
          <a:p>
            <a:pPr marL="457200" lvl="0" indent="0" algn="l" rtl="0">
              <a:lnSpc>
                <a:spcPct val="115000"/>
              </a:lnSpc>
              <a:spcBef>
                <a:spcPts val="1200"/>
              </a:spcBef>
              <a:spcAft>
                <a:spcPts val="0"/>
              </a:spcAft>
              <a:buSzPts val="1800"/>
              <a:buNone/>
            </a:pPr>
            <a:endParaRPr sz="1400"/>
          </a:p>
          <a:p>
            <a:pPr marL="538163" lvl="0" indent="-398463" algn="l" rtl="0">
              <a:lnSpc>
                <a:spcPct val="115000"/>
              </a:lnSpc>
              <a:spcBef>
                <a:spcPts val="1200"/>
              </a:spcBef>
              <a:spcAft>
                <a:spcPts val="0"/>
              </a:spcAft>
              <a:buSzPts val="1400"/>
              <a:buNone/>
            </a:pPr>
            <a:r>
              <a:rPr lang="en" sz="1400" b="1">
                <a:solidFill>
                  <a:srgbClr val="444746"/>
                </a:solidFill>
              </a:rPr>
              <a:t>3.     Falso</a:t>
            </a:r>
            <a:r>
              <a:rPr lang="en" sz="1400">
                <a:solidFill>
                  <a:srgbClr val="444746"/>
                </a:solidFill>
              </a:rPr>
              <a:t>. In alcuni casi l'immunità può durare tutta la vita, ma spesso le cellule della memoria invecchiano e con il tempo diventano meno efficaci nel combattere la malattia.</a:t>
            </a:r>
            <a:endParaRPr sz="14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005"/>
        <p:cNvGrpSpPr/>
        <p:nvPr/>
      </p:nvGrpSpPr>
      <p:grpSpPr>
        <a:xfrm>
          <a:off x="0" y="0"/>
          <a:ext cx="0" cy="0"/>
          <a:chOff x="0" y="0"/>
          <a:chExt cx="0" cy="0"/>
        </a:xfrm>
      </p:grpSpPr>
      <p:sp>
        <p:nvSpPr>
          <p:cNvPr id="1006" name="Google Shape;1006;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3. Cosa sono i vaccini e come funzionano?</a:t>
            </a:r>
            <a:endParaRPr/>
          </a:p>
        </p:txBody>
      </p:sp>
      <p:sp>
        <p:nvSpPr>
          <p:cNvPr id="1007" name="Google Shape;1007;p1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Come abbiamo appena visto, l'esposizione a un virus o a un batterio di solito ci permette di sviluppare un'immunità sotto forma di globuli bianchi di memoria, che ci proteggono rapidamente in futuro quando incontriamo lo stesso virus o batterio senza ammalarci. Tuttavia, la prima volta che il nostro sistema immunitario incontra questo virus o batterio, potremmo ammalarci gravemente. In alcuni casi, questi sintomi possono essere molto gravi e avere conseguenze serie.  </a:t>
            </a: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endParaRPr i="1"/>
          </a:p>
        </p:txBody>
      </p:sp>
      <p:sp>
        <p:nvSpPr>
          <p:cNvPr id="1008" name="Google Shape;1008;p10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012"/>
        <p:cNvGrpSpPr/>
        <p:nvPr/>
      </p:nvGrpSpPr>
      <p:grpSpPr>
        <a:xfrm>
          <a:off x="0" y="0"/>
          <a:ext cx="0" cy="0"/>
          <a:chOff x="0" y="0"/>
          <a:chExt cx="0" cy="0"/>
        </a:xfrm>
      </p:grpSpPr>
      <p:sp>
        <p:nvSpPr>
          <p:cNvPr id="1013" name="Google Shape;1013;p1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3. Cosa sono i vaccini e come funzionano?</a:t>
            </a:r>
            <a:endParaRPr/>
          </a:p>
        </p:txBody>
      </p:sp>
      <p:sp>
        <p:nvSpPr>
          <p:cNvPr id="1014" name="Google Shape;1014;p1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08108"/>
              <a:buNone/>
            </a:pPr>
            <a:r>
              <a:rPr lang="en" b="1"/>
              <a:t>La vaccinazione </a:t>
            </a:r>
            <a:r>
              <a:rPr lang="en"/>
              <a:t>è il modo più sicuro per acquisire l'immunità contro un agente patogeno che l'organismo non ha ancora incontrato.</a:t>
            </a:r>
            <a:endParaRPr/>
          </a:p>
          <a:p>
            <a:pPr marL="0" lvl="0" indent="0" algn="l" rtl="0">
              <a:lnSpc>
                <a:spcPct val="115000"/>
              </a:lnSpc>
              <a:spcBef>
                <a:spcPts val="1200"/>
              </a:spcBef>
              <a:spcAft>
                <a:spcPts val="1200"/>
              </a:spcAft>
              <a:buSzPct val="108108"/>
              <a:buNone/>
            </a:pPr>
            <a:r>
              <a:rPr lang="en"/>
              <a:t>I vaccini contengono una </a:t>
            </a:r>
            <a:r>
              <a:rPr lang="en" b="1"/>
              <a:t>forma innocua </a:t>
            </a:r>
            <a:r>
              <a:rPr lang="en"/>
              <a:t>dell'agente patogeno che causa la malattia da cui si è protetti o immunizzati. Può trattarsi di un batterio o di un virus morto o molto indebolito, oppure di una parte di un batterio o di un virus che non può attaccare le cellule dell'organismo. Quando le cellule del sistema immunitario lo incontrano, sviluppano dei </a:t>
            </a:r>
            <a:r>
              <a:rPr lang="en" b="1"/>
              <a:t>globuli bianchi di memoria </a:t>
            </a:r>
            <a:r>
              <a:rPr lang="en"/>
              <a:t>specifici contro l'agente patogeno. Poiché il vaccino contiene solo una forma innocua dell'agente patogeno, questo non può distruggere le tue cellule e farti ammalare gravemente; tuttavia, ti permette di acquisire l'immunità contro l'agente patogeno, che può proteggerti da malattie gravi quando lo incontrerai in futuro.</a:t>
            </a:r>
            <a:endParaRPr/>
          </a:p>
        </p:txBody>
      </p:sp>
      <p:sp>
        <p:nvSpPr>
          <p:cNvPr id="1015" name="Google Shape;1015;p10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019"/>
        <p:cNvGrpSpPr/>
        <p:nvPr/>
      </p:nvGrpSpPr>
      <p:grpSpPr>
        <a:xfrm>
          <a:off x="0" y="0"/>
          <a:ext cx="0" cy="0"/>
          <a:chOff x="0" y="0"/>
          <a:chExt cx="0" cy="0"/>
        </a:xfrm>
      </p:grpSpPr>
      <p:sp>
        <p:nvSpPr>
          <p:cNvPr id="1020" name="Google Shape;1020;p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3. Cosa sono i vaccini e come funzionano?</a:t>
            </a:r>
            <a:endParaRPr/>
          </a:p>
        </p:txBody>
      </p:sp>
      <p:sp>
        <p:nvSpPr>
          <p:cNvPr id="1021" name="Google Shape;1021;p107"/>
          <p:cNvSpPr txBox="1">
            <a:spLocks noGrp="1"/>
          </p:cNvSpPr>
          <p:nvPr>
            <p:ph type="body" idx="1"/>
          </p:nvPr>
        </p:nvSpPr>
        <p:spPr>
          <a:xfrm>
            <a:off x="311700" y="1062125"/>
            <a:ext cx="8520600" cy="17112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1200"/>
              </a:spcAft>
              <a:buSzPct val="108107"/>
              <a:buNone/>
            </a:pPr>
            <a:r>
              <a:rPr lang="en"/>
              <a:t>I ricercatori studiano a lungo virus e batteri prima di selezionare gli ingredienti chiave da inserire nel vaccino. A volte si tratta di proteine provenienti dall'esterno degli agenti patogeni. A volte uccidono i batteri o i virus, in modo che rimanga solo l'involucro esterno del virus o del batterio. Queste parti scelte di virus o batteri non possono causare alcuna malattia, ma possono essere riconosciute dal nostro sistema immunitario per aiutare a costruire le nostre difese </a:t>
            </a:r>
            <a:r>
              <a:rPr lang="en" b="1"/>
              <a:t>specifiche </a:t>
            </a:r>
            <a:r>
              <a:rPr lang="en"/>
              <a:t>e i </a:t>
            </a:r>
            <a:r>
              <a:rPr lang="en" b="1"/>
              <a:t>globuli bianchi della memoria</a:t>
            </a:r>
            <a:r>
              <a:rPr lang="en"/>
              <a:t>. </a:t>
            </a:r>
            <a:endParaRPr/>
          </a:p>
        </p:txBody>
      </p:sp>
      <p:pic>
        <p:nvPicPr>
          <p:cNvPr id="1022" name="Google Shape;1022;p107"/>
          <p:cNvPicPr preferRelativeResize="0"/>
          <p:nvPr/>
        </p:nvPicPr>
        <p:blipFill rotWithShape="1">
          <a:blip r:embed="rId3">
            <a:alphaModFix/>
          </a:blip>
          <a:srcRect/>
          <a:stretch/>
        </p:blipFill>
        <p:spPr>
          <a:xfrm>
            <a:off x="376675" y="2656480"/>
            <a:ext cx="4087607" cy="2418444"/>
          </a:xfrm>
          <a:prstGeom prst="rect">
            <a:avLst/>
          </a:prstGeom>
          <a:noFill/>
          <a:ln>
            <a:noFill/>
          </a:ln>
        </p:spPr>
      </p:pic>
      <p:pic>
        <p:nvPicPr>
          <p:cNvPr id="1023" name="Google Shape;1023;p107"/>
          <p:cNvPicPr preferRelativeResize="0"/>
          <p:nvPr/>
        </p:nvPicPr>
        <p:blipFill rotWithShape="1">
          <a:blip r:embed="rId4">
            <a:alphaModFix/>
          </a:blip>
          <a:srcRect/>
          <a:stretch/>
        </p:blipFill>
        <p:spPr>
          <a:xfrm rot="-10352835">
            <a:off x="8184282" y="4034035"/>
            <a:ext cx="176533" cy="315428"/>
          </a:xfrm>
          <a:prstGeom prst="rect">
            <a:avLst/>
          </a:prstGeom>
          <a:noFill/>
          <a:ln>
            <a:noFill/>
          </a:ln>
        </p:spPr>
      </p:pic>
      <p:pic>
        <p:nvPicPr>
          <p:cNvPr id="1024" name="Google Shape;1024;p107"/>
          <p:cNvPicPr preferRelativeResize="0"/>
          <p:nvPr/>
        </p:nvPicPr>
        <p:blipFill rotWithShape="1">
          <a:blip r:embed="rId5">
            <a:alphaModFix/>
          </a:blip>
          <a:srcRect t="44906"/>
          <a:stretch/>
        </p:blipFill>
        <p:spPr>
          <a:xfrm>
            <a:off x="5720605" y="2775651"/>
            <a:ext cx="1709575" cy="1583531"/>
          </a:xfrm>
          <a:prstGeom prst="rect">
            <a:avLst/>
          </a:prstGeom>
          <a:noFill/>
          <a:ln>
            <a:noFill/>
          </a:ln>
        </p:spPr>
      </p:pic>
      <p:pic>
        <p:nvPicPr>
          <p:cNvPr id="1025" name="Google Shape;1025;p107"/>
          <p:cNvPicPr preferRelativeResize="0"/>
          <p:nvPr/>
        </p:nvPicPr>
        <p:blipFill rotWithShape="1">
          <a:blip r:embed="rId4">
            <a:alphaModFix/>
          </a:blip>
          <a:srcRect/>
          <a:stretch/>
        </p:blipFill>
        <p:spPr>
          <a:xfrm rot="-10352835">
            <a:off x="5991786" y="3308680"/>
            <a:ext cx="176533" cy="315428"/>
          </a:xfrm>
          <a:prstGeom prst="rect">
            <a:avLst/>
          </a:prstGeom>
          <a:noFill/>
          <a:ln>
            <a:noFill/>
          </a:ln>
        </p:spPr>
      </p:pic>
      <p:pic>
        <p:nvPicPr>
          <p:cNvPr id="1026" name="Google Shape;1026;p107"/>
          <p:cNvPicPr preferRelativeResize="0"/>
          <p:nvPr/>
        </p:nvPicPr>
        <p:blipFill rotWithShape="1">
          <a:blip r:embed="rId4">
            <a:alphaModFix/>
          </a:blip>
          <a:srcRect/>
          <a:stretch/>
        </p:blipFill>
        <p:spPr>
          <a:xfrm rot="-10352835">
            <a:off x="6705213" y="2581468"/>
            <a:ext cx="176533" cy="315428"/>
          </a:xfrm>
          <a:prstGeom prst="rect">
            <a:avLst/>
          </a:prstGeom>
          <a:noFill/>
          <a:ln>
            <a:noFill/>
          </a:ln>
        </p:spPr>
      </p:pic>
      <p:pic>
        <p:nvPicPr>
          <p:cNvPr id="1027" name="Google Shape;1027;p107"/>
          <p:cNvPicPr preferRelativeResize="0"/>
          <p:nvPr/>
        </p:nvPicPr>
        <p:blipFill rotWithShape="1">
          <a:blip r:embed="rId6">
            <a:alphaModFix/>
          </a:blip>
          <a:srcRect/>
          <a:stretch/>
        </p:blipFill>
        <p:spPr>
          <a:xfrm>
            <a:off x="4773682" y="3647297"/>
            <a:ext cx="695501" cy="619191"/>
          </a:xfrm>
          <a:prstGeom prst="rect">
            <a:avLst/>
          </a:prstGeom>
          <a:noFill/>
          <a:ln>
            <a:noFill/>
          </a:ln>
        </p:spPr>
      </p:pic>
      <p:pic>
        <p:nvPicPr>
          <p:cNvPr id="1028" name="Google Shape;1028;p107"/>
          <p:cNvPicPr preferRelativeResize="0"/>
          <p:nvPr/>
        </p:nvPicPr>
        <p:blipFill rotWithShape="1">
          <a:blip r:embed="rId7">
            <a:alphaModFix/>
          </a:blip>
          <a:srcRect/>
          <a:stretch/>
        </p:blipFill>
        <p:spPr>
          <a:xfrm>
            <a:off x="6719979" y="3561199"/>
            <a:ext cx="2044822" cy="1513726"/>
          </a:xfrm>
          <a:prstGeom prst="rect">
            <a:avLst/>
          </a:prstGeom>
          <a:noFill/>
          <a:ln>
            <a:noFill/>
          </a:ln>
        </p:spPr>
      </p:pic>
      <p:sp>
        <p:nvSpPr>
          <p:cNvPr id="1029" name="Google Shape;1029;p10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033"/>
        <p:cNvGrpSpPr/>
        <p:nvPr/>
      </p:nvGrpSpPr>
      <p:grpSpPr>
        <a:xfrm>
          <a:off x="0" y="0"/>
          <a:ext cx="0" cy="0"/>
          <a:chOff x="0" y="0"/>
          <a:chExt cx="0" cy="0"/>
        </a:xfrm>
      </p:grpSpPr>
      <p:sp>
        <p:nvSpPr>
          <p:cNvPr id="1034" name="Google Shape;1034;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Articolo 3. Cosa sono i vaccini e come funzionano?</a:t>
            </a:r>
            <a:endParaRPr/>
          </a:p>
          <a:p>
            <a:pPr marL="0" lvl="0" indent="0" algn="l" rtl="0">
              <a:lnSpc>
                <a:spcPct val="100000"/>
              </a:lnSpc>
              <a:spcBef>
                <a:spcPts val="0"/>
              </a:spcBef>
              <a:spcAft>
                <a:spcPts val="0"/>
              </a:spcAft>
              <a:buSzPct val="111111"/>
              <a:buNone/>
            </a:pPr>
            <a:endParaRPr/>
          </a:p>
        </p:txBody>
      </p:sp>
      <p:sp>
        <p:nvSpPr>
          <p:cNvPr id="1035" name="Google Shape;1035;p10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a:p>
        </p:txBody>
      </p:sp>
      <p:sp>
        <p:nvSpPr>
          <p:cNvPr id="1036" name="Google Shape;1036;p108"/>
          <p:cNvSpPr txBox="1">
            <a:spLocks noGrp="1"/>
          </p:cNvSpPr>
          <p:nvPr>
            <p:ph type="body" idx="1"/>
          </p:nvPr>
        </p:nvSpPr>
        <p:spPr>
          <a:xfrm>
            <a:off x="311700" y="1113138"/>
            <a:ext cx="8520600" cy="1419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n" i="1"/>
              <a:t>I vaccini contengono alcuni ingredienti diversi per garantire che siano in grado di scatenare una reazione da parte del nostro organismo e che rimangano efficaci e stabili fino alla data di scadenza. Questi sono gli ingredienti che compongono un vaccino:</a:t>
            </a:r>
            <a:endParaRPr/>
          </a:p>
          <a:p>
            <a:pPr marL="0" lvl="0" indent="0" algn="l" rtl="0">
              <a:lnSpc>
                <a:spcPct val="115000"/>
              </a:lnSpc>
              <a:spcBef>
                <a:spcPts val="1200"/>
              </a:spcBef>
              <a:spcAft>
                <a:spcPts val="1200"/>
              </a:spcAft>
              <a:buSzPts val="1800"/>
              <a:buNone/>
            </a:pPr>
            <a:endParaRPr i="1"/>
          </a:p>
        </p:txBody>
      </p:sp>
      <p:sp>
        <p:nvSpPr>
          <p:cNvPr id="1037" name="Google Shape;1037;p108"/>
          <p:cNvSpPr/>
          <p:nvPr/>
        </p:nvSpPr>
        <p:spPr>
          <a:xfrm>
            <a:off x="737975" y="4068200"/>
            <a:ext cx="2325000" cy="1075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8"/>
          <p:cNvSpPr/>
          <p:nvPr/>
        </p:nvSpPr>
        <p:spPr>
          <a:xfrm>
            <a:off x="1076831" y="2890635"/>
            <a:ext cx="2014024"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8"/>
          <p:cNvSpPr/>
          <p:nvPr/>
        </p:nvSpPr>
        <p:spPr>
          <a:xfrm>
            <a:off x="6137175" y="4150925"/>
            <a:ext cx="21276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8"/>
          <p:cNvSpPr/>
          <p:nvPr/>
        </p:nvSpPr>
        <p:spPr>
          <a:xfrm>
            <a:off x="5965600" y="3270350"/>
            <a:ext cx="2208900" cy="72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108"/>
          <p:cNvSpPr/>
          <p:nvPr/>
        </p:nvSpPr>
        <p:spPr>
          <a:xfrm>
            <a:off x="6185758" y="2582278"/>
            <a:ext cx="1768500" cy="476246"/>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2" name="Google Shape;1042;p108"/>
          <p:cNvPicPr preferRelativeResize="0"/>
          <p:nvPr/>
        </p:nvPicPr>
        <p:blipFill rotWithShape="1">
          <a:blip r:embed="rId3">
            <a:alphaModFix/>
          </a:blip>
          <a:srcRect/>
          <a:stretch/>
        </p:blipFill>
        <p:spPr>
          <a:xfrm>
            <a:off x="3657382" y="2083275"/>
            <a:ext cx="1607906" cy="2803596"/>
          </a:xfrm>
          <a:prstGeom prst="rect">
            <a:avLst/>
          </a:prstGeom>
          <a:noFill/>
          <a:ln>
            <a:noFill/>
          </a:ln>
        </p:spPr>
      </p:pic>
      <p:pic>
        <p:nvPicPr>
          <p:cNvPr id="1043" name="Google Shape;1043;p108"/>
          <p:cNvPicPr preferRelativeResize="0"/>
          <p:nvPr/>
        </p:nvPicPr>
        <p:blipFill rotWithShape="1">
          <a:blip r:embed="rId4">
            <a:alphaModFix/>
          </a:blip>
          <a:srcRect/>
          <a:stretch/>
        </p:blipFill>
        <p:spPr>
          <a:xfrm>
            <a:off x="6189116" y="4426685"/>
            <a:ext cx="180795" cy="137528"/>
          </a:xfrm>
          <a:prstGeom prst="rect">
            <a:avLst/>
          </a:prstGeom>
          <a:noFill/>
          <a:ln>
            <a:noFill/>
          </a:ln>
        </p:spPr>
      </p:pic>
      <p:pic>
        <p:nvPicPr>
          <p:cNvPr id="1044" name="Google Shape;1044;p108"/>
          <p:cNvPicPr preferRelativeResize="0"/>
          <p:nvPr/>
        </p:nvPicPr>
        <p:blipFill rotWithShape="1">
          <a:blip r:embed="rId5">
            <a:alphaModFix/>
          </a:blip>
          <a:srcRect/>
          <a:stretch/>
        </p:blipFill>
        <p:spPr>
          <a:xfrm>
            <a:off x="6207343" y="2627845"/>
            <a:ext cx="341184" cy="319995"/>
          </a:xfrm>
          <a:prstGeom prst="rect">
            <a:avLst/>
          </a:prstGeom>
          <a:noFill/>
          <a:ln>
            <a:noFill/>
          </a:ln>
        </p:spPr>
      </p:pic>
      <p:pic>
        <p:nvPicPr>
          <p:cNvPr id="1045" name="Google Shape;1045;p108"/>
          <p:cNvPicPr preferRelativeResize="0"/>
          <p:nvPr/>
        </p:nvPicPr>
        <p:blipFill rotWithShape="1">
          <a:blip r:embed="rId6">
            <a:alphaModFix/>
          </a:blip>
          <a:srcRect/>
          <a:stretch/>
        </p:blipFill>
        <p:spPr>
          <a:xfrm>
            <a:off x="2753392" y="2960684"/>
            <a:ext cx="341184" cy="319995"/>
          </a:xfrm>
          <a:prstGeom prst="rect">
            <a:avLst/>
          </a:prstGeom>
          <a:noFill/>
          <a:ln>
            <a:noFill/>
          </a:ln>
        </p:spPr>
      </p:pic>
      <p:pic>
        <p:nvPicPr>
          <p:cNvPr id="1046" name="Google Shape;1046;p108"/>
          <p:cNvPicPr preferRelativeResize="0"/>
          <p:nvPr/>
        </p:nvPicPr>
        <p:blipFill rotWithShape="1">
          <a:blip r:embed="rId7">
            <a:alphaModFix/>
          </a:blip>
          <a:srcRect l="51270" t="22382" r="34998" b="52173"/>
          <a:stretch/>
        </p:blipFill>
        <p:spPr>
          <a:xfrm>
            <a:off x="5965604" y="3329116"/>
            <a:ext cx="341184" cy="374954"/>
          </a:xfrm>
          <a:prstGeom prst="rect">
            <a:avLst/>
          </a:prstGeom>
          <a:noFill/>
          <a:ln>
            <a:noFill/>
          </a:ln>
        </p:spPr>
      </p:pic>
      <p:pic>
        <p:nvPicPr>
          <p:cNvPr id="1047" name="Google Shape;1047;p108"/>
          <p:cNvPicPr preferRelativeResize="0"/>
          <p:nvPr/>
        </p:nvPicPr>
        <p:blipFill rotWithShape="1">
          <a:blip r:embed="rId7">
            <a:alphaModFix/>
          </a:blip>
          <a:srcRect l="52226" t="51797" r="37077" b="31285"/>
          <a:stretch/>
        </p:blipFill>
        <p:spPr>
          <a:xfrm>
            <a:off x="6021492" y="3690707"/>
            <a:ext cx="229426" cy="215166"/>
          </a:xfrm>
          <a:prstGeom prst="rect">
            <a:avLst/>
          </a:prstGeom>
          <a:noFill/>
          <a:ln>
            <a:noFill/>
          </a:ln>
        </p:spPr>
      </p:pic>
      <p:pic>
        <p:nvPicPr>
          <p:cNvPr id="1048" name="Google Shape;1048;p108"/>
          <p:cNvPicPr preferRelativeResize="0"/>
          <p:nvPr/>
        </p:nvPicPr>
        <p:blipFill rotWithShape="1">
          <a:blip r:embed="rId8">
            <a:alphaModFix/>
          </a:blip>
          <a:srcRect/>
          <a:stretch/>
        </p:blipFill>
        <p:spPr>
          <a:xfrm>
            <a:off x="2639829" y="4236670"/>
            <a:ext cx="364452" cy="341819"/>
          </a:xfrm>
          <a:prstGeom prst="rect">
            <a:avLst/>
          </a:prstGeom>
          <a:noFill/>
          <a:ln>
            <a:noFill/>
          </a:ln>
        </p:spPr>
      </p:pic>
      <p:cxnSp>
        <p:nvCxnSpPr>
          <p:cNvPr id="1049" name="Google Shape;1049;p108"/>
          <p:cNvCxnSpPr>
            <a:endCxn id="1044" idx="1"/>
          </p:cNvCxnSpPr>
          <p:nvPr/>
        </p:nvCxnSpPr>
        <p:spPr>
          <a:xfrm rot="10800000" flipH="1">
            <a:off x="5171443" y="2787843"/>
            <a:ext cx="1035900" cy="721500"/>
          </a:xfrm>
          <a:prstGeom prst="straightConnector1">
            <a:avLst/>
          </a:prstGeom>
          <a:noFill/>
          <a:ln w="19050" cap="flat" cmpd="sng">
            <a:solidFill>
              <a:schemeClr val="dk1"/>
            </a:solidFill>
            <a:prstDash val="dash"/>
            <a:round/>
            <a:headEnd type="none" w="sm" len="sm"/>
            <a:tailEnd type="none" w="sm" len="sm"/>
          </a:ln>
        </p:spPr>
      </p:cxnSp>
      <p:cxnSp>
        <p:nvCxnSpPr>
          <p:cNvPr id="1050" name="Google Shape;1050;p108"/>
          <p:cNvCxnSpPr>
            <a:endCxn id="1046" idx="1"/>
          </p:cNvCxnSpPr>
          <p:nvPr/>
        </p:nvCxnSpPr>
        <p:spPr>
          <a:xfrm rot="10800000" flipH="1">
            <a:off x="5171204" y="3516593"/>
            <a:ext cx="794400" cy="1080300"/>
          </a:xfrm>
          <a:prstGeom prst="straightConnector1">
            <a:avLst/>
          </a:prstGeom>
          <a:noFill/>
          <a:ln w="19050" cap="flat" cmpd="sng">
            <a:solidFill>
              <a:schemeClr val="dk1"/>
            </a:solidFill>
            <a:prstDash val="dash"/>
            <a:round/>
            <a:headEnd type="none" w="sm" len="sm"/>
            <a:tailEnd type="none" w="sm" len="sm"/>
          </a:ln>
        </p:spPr>
      </p:cxnSp>
      <p:cxnSp>
        <p:nvCxnSpPr>
          <p:cNvPr id="1051" name="Google Shape;1051;p108"/>
          <p:cNvCxnSpPr>
            <a:endCxn id="1039" idx="1"/>
          </p:cNvCxnSpPr>
          <p:nvPr/>
        </p:nvCxnSpPr>
        <p:spPr>
          <a:xfrm rot="10800000" flipH="1">
            <a:off x="5171475" y="4571525"/>
            <a:ext cx="965700" cy="148500"/>
          </a:xfrm>
          <a:prstGeom prst="straightConnector1">
            <a:avLst/>
          </a:prstGeom>
          <a:noFill/>
          <a:ln w="19050" cap="flat" cmpd="sng">
            <a:solidFill>
              <a:schemeClr val="dk1"/>
            </a:solidFill>
            <a:prstDash val="dash"/>
            <a:round/>
            <a:headEnd type="none" w="sm" len="sm"/>
            <a:tailEnd type="none" w="sm" len="sm"/>
          </a:ln>
        </p:spPr>
      </p:cxnSp>
      <p:cxnSp>
        <p:nvCxnSpPr>
          <p:cNvPr id="1052" name="Google Shape;1052;p108"/>
          <p:cNvCxnSpPr/>
          <p:nvPr/>
        </p:nvCxnSpPr>
        <p:spPr>
          <a:xfrm>
            <a:off x="3190300" y="3160928"/>
            <a:ext cx="759600" cy="1391400"/>
          </a:xfrm>
          <a:prstGeom prst="straightConnector1">
            <a:avLst/>
          </a:prstGeom>
          <a:noFill/>
          <a:ln w="19050" cap="flat" cmpd="sng">
            <a:solidFill>
              <a:schemeClr val="dk1"/>
            </a:solidFill>
            <a:prstDash val="dash"/>
            <a:round/>
            <a:headEnd type="none" w="sm" len="sm"/>
            <a:tailEnd type="none" w="sm" len="sm"/>
          </a:ln>
        </p:spPr>
      </p:cxnSp>
      <p:cxnSp>
        <p:nvCxnSpPr>
          <p:cNvPr id="1053" name="Google Shape;1053;p108"/>
          <p:cNvCxnSpPr/>
          <p:nvPr/>
        </p:nvCxnSpPr>
        <p:spPr>
          <a:xfrm>
            <a:off x="3094572" y="4632830"/>
            <a:ext cx="846900" cy="67500"/>
          </a:xfrm>
          <a:prstGeom prst="straightConnector1">
            <a:avLst/>
          </a:prstGeom>
          <a:noFill/>
          <a:ln w="19050" cap="flat" cmpd="sng">
            <a:solidFill>
              <a:schemeClr val="dk1"/>
            </a:solidFill>
            <a:prstDash val="dash"/>
            <a:round/>
            <a:headEnd type="none" w="sm" len="sm"/>
            <a:tailEnd type="none" w="sm" len="sm"/>
          </a:ln>
        </p:spPr>
      </p:cxnSp>
      <p:sp>
        <p:nvSpPr>
          <p:cNvPr id="1054" name="Google Shape;1054;p108"/>
          <p:cNvSpPr txBox="1"/>
          <p:nvPr/>
        </p:nvSpPr>
        <p:spPr>
          <a:xfrm>
            <a:off x="6585925" y="2468363"/>
            <a:ext cx="1405800" cy="6616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Acqua</a:t>
            </a:r>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L'ingrediente principale.</a:t>
            </a:r>
            <a:endParaRPr/>
          </a:p>
        </p:txBody>
      </p:sp>
      <p:sp>
        <p:nvSpPr>
          <p:cNvPr id="1055" name="Google Shape;1055;p108"/>
          <p:cNvSpPr txBox="1"/>
          <p:nvPr/>
        </p:nvSpPr>
        <p:spPr>
          <a:xfrm>
            <a:off x="6349576" y="3253250"/>
            <a:ext cx="18378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Principio attivo</a:t>
            </a:r>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Una piccolissima quantità di una forma innocua del batterio o del virus contro cui ci si immunizza.</a:t>
            </a:r>
            <a:endParaRPr/>
          </a:p>
        </p:txBody>
      </p:sp>
      <p:sp>
        <p:nvSpPr>
          <p:cNvPr id="1056" name="Google Shape;1056;p108"/>
          <p:cNvSpPr txBox="1"/>
          <p:nvPr/>
        </p:nvSpPr>
        <p:spPr>
          <a:xfrm>
            <a:off x="6369899" y="4104850"/>
            <a:ext cx="1983900" cy="89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Tracce residue</a:t>
            </a:r>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di sostanze utilizzate durante la produzione dei vaccini, misurate come parti per milione o miliardo nei vaccini finali.</a:t>
            </a:r>
            <a:endParaRPr/>
          </a:p>
        </p:txBody>
      </p:sp>
      <p:sp>
        <p:nvSpPr>
          <p:cNvPr id="1057" name="Google Shape;1057;p108"/>
          <p:cNvSpPr txBox="1"/>
          <p:nvPr/>
        </p:nvSpPr>
        <p:spPr>
          <a:xfrm>
            <a:off x="801595" y="3960449"/>
            <a:ext cx="1983900" cy="130802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Coadiuvante</a:t>
            </a:r>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Aiutano il vaccino a funzionare meglio creando una risposta immunitaria più forte al vaccino. Si trovano solo in alcuni vaccini. Non comportano rischi per la salute nelle piccolissime quantità utilizzate.</a:t>
            </a:r>
            <a:endParaRPr/>
          </a:p>
        </p:txBody>
      </p:sp>
      <p:sp>
        <p:nvSpPr>
          <p:cNvPr id="1058" name="Google Shape;1058;p108"/>
          <p:cNvSpPr txBox="1"/>
          <p:nvPr/>
        </p:nvSpPr>
        <p:spPr>
          <a:xfrm>
            <a:off x="1060473" y="2811689"/>
            <a:ext cx="1943808" cy="95407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Conservanti e stabilizzatori</a:t>
            </a:r>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Mantengono la qualità dei vaccini, una sicura conservazione e ne prevengono la contaminazione.</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2"/>
        <p:cNvGrpSpPr/>
        <p:nvPr/>
      </p:nvGrpSpPr>
      <p:grpSpPr>
        <a:xfrm>
          <a:off x="0" y="0"/>
          <a:ext cx="0" cy="0"/>
          <a:chOff x="0" y="0"/>
          <a:chExt cx="0" cy="0"/>
        </a:xfrm>
      </p:grpSpPr>
      <p:sp>
        <p:nvSpPr>
          <p:cNvPr id="1063" name="Google Shape;1063;p109"/>
          <p:cNvSpPr/>
          <p:nvPr/>
        </p:nvSpPr>
        <p:spPr>
          <a:xfrm>
            <a:off x="119450" y="3024899"/>
            <a:ext cx="2739300" cy="1385399"/>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9"/>
          <p:cNvSpPr/>
          <p:nvPr/>
        </p:nvSpPr>
        <p:spPr>
          <a:xfrm>
            <a:off x="811279" y="982281"/>
            <a:ext cx="2182500" cy="1292619"/>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9"/>
          <p:cNvSpPr/>
          <p:nvPr/>
        </p:nvSpPr>
        <p:spPr>
          <a:xfrm>
            <a:off x="6480800" y="3135426"/>
            <a:ext cx="2506800" cy="964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9"/>
          <p:cNvSpPr/>
          <p:nvPr/>
        </p:nvSpPr>
        <p:spPr>
          <a:xfrm>
            <a:off x="6278650" y="1958724"/>
            <a:ext cx="2602800" cy="87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109"/>
          <p:cNvSpPr/>
          <p:nvPr/>
        </p:nvSpPr>
        <p:spPr>
          <a:xfrm>
            <a:off x="6538049" y="1039245"/>
            <a:ext cx="2083800" cy="549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8" name="Google Shape;1068;p109"/>
          <p:cNvPicPr preferRelativeResize="0"/>
          <p:nvPr/>
        </p:nvPicPr>
        <p:blipFill rotWithShape="1">
          <a:blip r:embed="rId3">
            <a:alphaModFix/>
          </a:blip>
          <a:srcRect/>
          <a:stretch/>
        </p:blipFill>
        <p:spPr>
          <a:xfrm>
            <a:off x="3559106" y="596968"/>
            <a:ext cx="1894442" cy="3521917"/>
          </a:xfrm>
          <a:prstGeom prst="rect">
            <a:avLst/>
          </a:prstGeom>
          <a:noFill/>
          <a:ln>
            <a:noFill/>
          </a:ln>
        </p:spPr>
      </p:pic>
      <p:pic>
        <p:nvPicPr>
          <p:cNvPr id="1069" name="Google Shape;1069;p109"/>
          <p:cNvPicPr preferRelativeResize="0"/>
          <p:nvPr/>
        </p:nvPicPr>
        <p:blipFill rotWithShape="1">
          <a:blip r:embed="rId4">
            <a:alphaModFix/>
          </a:blip>
          <a:srcRect/>
          <a:stretch/>
        </p:blipFill>
        <p:spPr>
          <a:xfrm>
            <a:off x="6542006" y="3503935"/>
            <a:ext cx="213014" cy="183779"/>
          </a:xfrm>
          <a:prstGeom prst="rect">
            <a:avLst/>
          </a:prstGeom>
          <a:noFill/>
          <a:ln>
            <a:noFill/>
          </a:ln>
        </p:spPr>
      </p:pic>
      <p:pic>
        <p:nvPicPr>
          <p:cNvPr id="1070" name="Google Shape;1070;p109"/>
          <p:cNvPicPr preferRelativeResize="0"/>
          <p:nvPr/>
        </p:nvPicPr>
        <p:blipFill rotWithShape="1">
          <a:blip r:embed="rId5">
            <a:alphaModFix/>
          </a:blip>
          <a:srcRect/>
          <a:stretch/>
        </p:blipFill>
        <p:spPr>
          <a:xfrm>
            <a:off x="6563480" y="1100137"/>
            <a:ext cx="401985" cy="427610"/>
          </a:xfrm>
          <a:prstGeom prst="rect">
            <a:avLst/>
          </a:prstGeom>
          <a:noFill/>
          <a:ln>
            <a:noFill/>
          </a:ln>
        </p:spPr>
      </p:pic>
      <p:pic>
        <p:nvPicPr>
          <p:cNvPr id="1071" name="Google Shape;1071;p109"/>
          <p:cNvPicPr preferRelativeResize="0"/>
          <p:nvPr/>
        </p:nvPicPr>
        <p:blipFill rotWithShape="1">
          <a:blip r:embed="rId6">
            <a:alphaModFix/>
          </a:blip>
          <a:srcRect/>
          <a:stretch/>
        </p:blipFill>
        <p:spPr>
          <a:xfrm>
            <a:off x="2494022" y="1544910"/>
            <a:ext cx="401985" cy="427610"/>
          </a:xfrm>
          <a:prstGeom prst="rect">
            <a:avLst/>
          </a:prstGeom>
          <a:noFill/>
          <a:ln>
            <a:noFill/>
          </a:ln>
        </p:spPr>
      </p:pic>
      <p:pic>
        <p:nvPicPr>
          <p:cNvPr id="1072" name="Google Shape;1072;p109"/>
          <p:cNvPicPr preferRelativeResize="0"/>
          <p:nvPr/>
        </p:nvPicPr>
        <p:blipFill rotWithShape="1">
          <a:blip r:embed="rId7">
            <a:alphaModFix/>
          </a:blip>
          <a:srcRect l="51270" t="22382" r="34998" b="52173"/>
          <a:stretch/>
        </p:blipFill>
        <p:spPr>
          <a:xfrm>
            <a:off x="6278663" y="2037248"/>
            <a:ext cx="401983" cy="501051"/>
          </a:xfrm>
          <a:prstGeom prst="rect">
            <a:avLst/>
          </a:prstGeom>
          <a:noFill/>
          <a:ln>
            <a:noFill/>
          </a:ln>
        </p:spPr>
      </p:pic>
      <p:pic>
        <p:nvPicPr>
          <p:cNvPr id="1073" name="Google Shape;1073;p109"/>
          <p:cNvPicPr preferRelativeResize="0"/>
          <p:nvPr/>
        </p:nvPicPr>
        <p:blipFill rotWithShape="1">
          <a:blip r:embed="rId7">
            <a:alphaModFix/>
          </a:blip>
          <a:srcRect l="52226" t="51797" r="37077" b="31285"/>
          <a:stretch/>
        </p:blipFill>
        <p:spPr>
          <a:xfrm>
            <a:off x="6344510" y="2520444"/>
            <a:ext cx="270313" cy="287527"/>
          </a:xfrm>
          <a:prstGeom prst="rect">
            <a:avLst/>
          </a:prstGeom>
          <a:noFill/>
          <a:ln>
            <a:noFill/>
          </a:ln>
        </p:spPr>
      </p:pic>
      <p:pic>
        <p:nvPicPr>
          <p:cNvPr id="1074" name="Google Shape;1074;p109"/>
          <p:cNvPicPr preferRelativeResize="0"/>
          <p:nvPr/>
        </p:nvPicPr>
        <p:blipFill rotWithShape="1">
          <a:blip r:embed="rId8">
            <a:alphaModFix/>
          </a:blip>
          <a:srcRect/>
          <a:stretch/>
        </p:blipFill>
        <p:spPr>
          <a:xfrm>
            <a:off x="2261847" y="3274592"/>
            <a:ext cx="429399" cy="456774"/>
          </a:xfrm>
          <a:prstGeom prst="rect">
            <a:avLst/>
          </a:prstGeom>
          <a:noFill/>
          <a:ln>
            <a:noFill/>
          </a:ln>
        </p:spPr>
      </p:pic>
      <p:cxnSp>
        <p:nvCxnSpPr>
          <p:cNvPr id="1075" name="Google Shape;1075;p109"/>
          <p:cNvCxnSpPr>
            <a:endCxn id="1070" idx="1"/>
          </p:cNvCxnSpPr>
          <p:nvPr/>
        </p:nvCxnSpPr>
        <p:spPr>
          <a:xfrm rot="10800000" flipH="1">
            <a:off x="5343080" y="1313942"/>
            <a:ext cx="1220400" cy="964200"/>
          </a:xfrm>
          <a:prstGeom prst="straightConnector1">
            <a:avLst/>
          </a:prstGeom>
          <a:noFill/>
          <a:ln w="19050" cap="flat" cmpd="sng">
            <a:solidFill>
              <a:schemeClr val="dk1"/>
            </a:solidFill>
            <a:prstDash val="dash"/>
            <a:round/>
            <a:headEnd type="none" w="sm" len="sm"/>
            <a:tailEnd type="none" w="sm" len="sm"/>
          </a:ln>
        </p:spPr>
      </p:cxnSp>
      <p:cxnSp>
        <p:nvCxnSpPr>
          <p:cNvPr id="1076" name="Google Shape;1076;p109"/>
          <p:cNvCxnSpPr>
            <a:endCxn id="1072" idx="1"/>
          </p:cNvCxnSpPr>
          <p:nvPr/>
        </p:nvCxnSpPr>
        <p:spPr>
          <a:xfrm rot="10800000" flipH="1">
            <a:off x="5342663" y="2287774"/>
            <a:ext cx="936000" cy="1443600"/>
          </a:xfrm>
          <a:prstGeom prst="straightConnector1">
            <a:avLst/>
          </a:prstGeom>
          <a:noFill/>
          <a:ln w="19050" cap="flat" cmpd="sng">
            <a:solidFill>
              <a:schemeClr val="dk1"/>
            </a:solidFill>
            <a:prstDash val="dash"/>
            <a:round/>
            <a:headEnd type="none" w="sm" len="sm"/>
            <a:tailEnd type="none" w="sm" len="sm"/>
          </a:ln>
        </p:spPr>
      </p:cxnSp>
      <p:cxnSp>
        <p:nvCxnSpPr>
          <p:cNvPr id="1077" name="Google Shape;1077;p109"/>
          <p:cNvCxnSpPr/>
          <p:nvPr/>
        </p:nvCxnSpPr>
        <p:spPr>
          <a:xfrm rot="10800000" flipH="1">
            <a:off x="5342606" y="3478225"/>
            <a:ext cx="1107900" cy="461100"/>
          </a:xfrm>
          <a:prstGeom prst="straightConnector1">
            <a:avLst/>
          </a:prstGeom>
          <a:noFill/>
          <a:ln w="19050" cap="flat" cmpd="sng">
            <a:solidFill>
              <a:schemeClr val="dk1"/>
            </a:solidFill>
            <a:prstDash val="dash"/>
            <a:round/>
            <a:headEnd type="none" w="sm" len="sm"/>
            <a:tailEnd type="none" w="sm" len="sm"/>
          </a:ln>
        </p:spPr>
      </p:cxnSp>
      <p:cxnSp>
        <p:nvCxnSpPr>
          <p:cNvPr id="1078" name="Google Shape;1078;p109"/>
          <p:cNvCxnSpPr/>
          <p:nvPr/>
        </p:nvCxnSpPr>
        <p:spPr>
          <a:xfrm>
            <a:off x="3008789" y="1812498"/>
            <a:ext cx="894600" cy="1859400"/>
          </a:xfrm>
          <a:prstGeom prst="straightConnector1">
            <a:avLst/>
          </a:prstGeom>
          <a:noFill/>
          <a:ln w="19050" cap="flat" cmpd="sng">
            <a:solidFill>
              <a:schemeClr val="dk1"/>
            </a:solidFill>
            <a:prstDash val="dash"/>
            <a:round/>
            <a:headEnd type="none" w="sm" len="sm"/>
            <a:tailEnd type="none" w="sm" len="sm"/>
          </a:ln>
        </p:spPr>
      </p:cxnSp>
      <p:cxnSp>
        <p:nvCxnSpPr>
          <p:cNvPr id="1079" name="Google Shape;1079;p109"/>
          <p:cNvCxnSpPr/>
          <p:nvPr/>
        </p:nvCxnSpPr>
        <p:spPr>
          <a:xfrm>
            <a:off x="2896002" y="3779408"/>
            <a:ext cx="997800" cy="90000"/>
          </a:xfrm>
          <a:prstGeom prst="straightConnector1">
            <a:avLst/>
          </a:prstGeom>
          <a:noFill/>
          <a:ln w="19050" cap="flat" cmpd="sng">
            <a:solidFill>
              <a:schemeClr val="dk1"/>
            </a:solidFill>
            <a:prstDash val="dash"/>
            <a:round/>
            <a:headEnd type="none" w="sm" len="sm"/>
            <a:tailEnd type="none" w="sm" len="sm"/>
          </a:ln>
        </p:spPr>
      </p:cxnSp>
      <p:sp>
        <p:nvSpPr>
          <p:cNvPr id="1080" name="Google Shape;1080;p109"/>
          <p:cNvSpPr txBox="1"/>
          <p:nvPr/>
        </p:nvSpPr>
        <p:spPr>
          <a:xfrm>
            <a:off x="6965478" y="974597"/>
            <a:ext cx="16566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Acqua</a:t>
            </a:r>
            <a:endParaRPr sz="13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L'ingrediente principale.</a:t>
            </a:r>
            <a:endParaRPr sz="1200" b="0" i="0" u="none" strike="noStrike" cap="none">
              <a:solidFill>
                <a:srgbClr val="000000"/>
              </a:solidFill>
              <a:latin typeface="Arial"/>
              <a:ea typeface="Arial"/>
              <a:cs typeface="Arial"/>
              <a:sym typeface="Arial"/>
            </a:endParaRPr>
          </a:p>
        </p:txBody>
      </p:sp>
      <p:sp>
        <p:nvSpPr>
          <p:cNvPr id="1081" name="Google Shape;1081;p109"/>
          <p:cNvSpPr txBox="1"/>
          <p:nvPr/>
        </p:nvSpPr>
        <p:spPr>
          <a:xfrm>
            <a:off x="6731060" y="1935868"/>
            <a:ext cx="21654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Principio attivo</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Una piccolissima quantità di una forma innocua del batterio o del virus contro cui ci si immunizza.</a:t>
            </a:r>
            <a:endParaRPr sz="1100" b="0" i="0" u="none" strike="noStrike" cap="none">
              <a:solidFill>
                <a:srgbClr val="000000"/>
              </a:solidFill>
              <a:latin typeface="Arial"/>
              <a:ea typeface="Arial"/>
              <a:cs typeface="Arial"/>
              <a:sym typeface="Arial"/>
            </a:endParaRPr>
          </a:p>
        </p:txBody>
      </p:sp>
      <p:sp>
        <p:nvSpPr>
          <p:cNvPr id="1082" name="Google Shape;1082;p109"/>
          <p:cNvSpPr txBox="1"/>
          <p:nvPr/>
        </p:nvSpPr>
        <p:spPr>
          <a:xfrm>
            <a:off x="6755000" y="3073875"/>
            <a:ext cx="22269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Tracce residue</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 di sostanze utilizzate durante la produzione dei vaccini, misurate come parti per milione o miliardo nei vaccini finali.</a:t>
            </a:r>
            <a:endParaRPr sz="1100" b="0" i="0" u="none" strike="noStrike" cap="none">
              <a:solidFill>
                <a:srgbClr val="000000"/>
              </a:solidFill>
              <a:latin typeface="Arial"/>
              <a:ea typeface="Arial"/>
              <a:cs typeface="Arial"/>
              <a:sym typeface="Arial"/>
            </a:endParaRPr>
          </a:p>
        </p:txBody>
      </p:sp>
      <p:sp>
        <p:nvSpPr>
          <p:cNvPr id="1083" name="Google Shape;1083;p109"/>
          <p:cNvSpPr txBox="1"/>
          <p:nvPr/>
        </p:nvSpPr>
        <p:spPr>
          <a:xfrm>
            <a:off x="133200" y="2973375"/>
            <a:ext cx="22269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Coadiuvante</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Aiutano il vaccino a funzionare meglio creando una risposta immunitaria più forte al vaccino. Si trovano solo in alcuni vaccini. Non comportano rischi per la salute nelle piccolissime quantità utilizzate.</a:t>
            </a:r>
            <a:endParaRPr sz="1100" b="0" i="0" u="none" strike="noStrike" cap="none">
              <a:solidFill>
                <a:srgbClr val="000000"/>
              </a:solidFill>
              <a:latin typeface="Arial"/>
              <a:ea typeface="Arial"/>
              <a:cs typeface="Arial"/>
              <a:sym typeface="Arial"/>
            </a:endParaRPr>
          </a:p>
        </p:txBody>
      </p:sp>
      <p:sp>
        <p:nvSpPr>
          <p:cNvPr id="1084" name="Google Shape;1084;p109"/>
          <p:cNvSpPr txBox="1"/>
          <p:nvPr/>
        </p:nvSpPr>
        <p:spPr>
          <a:xfrm>
            <a:off x="876967" y="1032198"/>
            <a:ext cx="2215843"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Conservanti e stabilizzatori</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Mantengono la qualità i dei vaccini, una sicura conservazione e ne prevengono la contaminazione.</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Glossario</a:t>
            </a:r>
            <a:endParaRPr/>
          </a:p>
        </p:txBody>
      </p:sp>
      <p:sp>
        <p:nvSpPr>
          <p:cNvPr id="136" name="Google Shape;136;p11"/>
          <p:cNvSpPr txBox="1">
            <a:spLocks noGrp="1"/>
          </p:cNvSpPr>
          <p:nvPr>
            <p:ph type="body" idx="1"/>
          </p:nvPr>
        </p:nvSpPr>
        <p:spPr>
          <a:xfrm>
            <a:off x="311700" y="1065950"/>
            <a:ext cx="8479800" cy="4077600"/>
          </a:xfrm>
          <a:prstGeom prst="rect">
            <a:avLst/>
          </a:prstGeom>
          <a:noFill/>
          <a:ln>
            <a:noFill/>
          </a:ln>
        </p:spPr>
        <p:txBody>
          <a:bodyPr spcFirstLastPara="1" wrap="square" lIns="91425" tIns="91425" rIns="91425" bIns="91425" anchor="t" anchorCtr="0">
            <a:normAutofit fontScale="32500" lnSpcReduction="20000"/>
          </a:bodyPr>
          <a:lstStyle/>
          <a:p>
            <a:pPr marL="0" lvl="0" indent="0" algn="l" rtl="0">
              <a:lnSpc>
                <a:spcPct val="115000"/>
              </a:lnSpc>
              <a:spcBef>
                <a:spcPts val="0"/>
              </a:spcBef>
              <a:spcAft>
                <a:spcPts val="0"/>
              </a:spcAft>
              <a:buSzPct val="281250"/>
              <a:buNone/>
            </a:pPr>
            <a:r>
              <a:rPr lang="en" sz="1600" u="sng"/>
              <a:t>Vocabolario scientifico:</a:t>
            </a:r>
            <a:endParaRPr/>
          </a:p>
          <a:p>
            <a:pPr marL="0" lvl="0" indent="0" algn="l" rtl="0">
              <a:lnSpc>
                <a:spcPct val="115000"/>
              </a:lnSpc>
              <a:spcBef>
                <a:spcPts val="1200"/>
              </a:spcBef>
              <a:spcAft>
                <a:spcPts val="0"/>
              </a:spcAft>
              <a:buSzPct val="281250"/>
              <a:buNone/>
            </a:pPr>
            <a:r>
              <a:rPr lang="en" sz="1600" b="1"/>
              <a:t>Microrganismo = </a:t>
            </a:r>
            <a:r>
              <a:rPr lang="en" sz="1600"/>
              <a:t>un essere vivente molto piccolo che può essere visto solo al microscopio.</a:t>
            </a:r>
            <a:endParaRPr/>
          </a:p>
          <a:p>
            <a:pPr marL="0" lvl="0" indent="0" algn="l" rtl="0">
              <a:lnSpc>
                <a:spcPct val="115000"/>
              </a:lnSpc>
              <a:spcBef>
                <a:spcPts val="1200"/>
              </a:spcBef>
              <a:spcAft>
                <a:spcPts val="0"/>
              </a:spcAft>
              <a:buSzPct val="281250"/>
              <a:buNone/>
            </a:pPr>
            <a:r>
              <a:rPr lang="en" sz="1600" b="1"/>
              <a:t>Patogeno = </a:t>
            </a:r>
            <a:r>
              <a:rPr lang="en" sz="1600"/>
              <a:t>microrganismo infettivo, come un virus o un batterio, che causa una malattia.</a:t>
            </a:r>
            <a:endParaRPr/>
          </a:p>
          <a:p>
            <a:pPr marL="0" lvl="0" indent="0" algn="l" rtl="0">
              <a:lnSpc>
                <a:spcPct val="115000"/>
              </a:lnSpc>
              <a:spcBef>
                <a:spcPts val="1200"/>
              </a:spcBef>
              <a:spcAft>
                <a:spcPts val="0"/>
              </a:spcAft>
              <a:buSzPct val="281250"/>
              <a:buNone/>
            </a:pPr>
            <a:r>
              <a:rPr lang="en" sz="1600" b="1"/>
              <a:t>Sistema immunitario</a:t>
            </a:r>
            <a:r>
              <a:rPr lang="en" sz="1600"/>
              <a:t>: rete di cellule del nostro organismo che ci protegge dalle malattie, combattendo gli agenti patogeni presenti nel nostro corpo.</a:t>
            </a:r>
            <a:endParaRPr/>
          </a:p>
          <a:p>
            <a:pPr marL="0" lvl="0" indent="0" algn="l" rtl="0">
              <a:lnSpc>
                <a:spcPct val="115000"/>
              </a:lnSpc>
              <a:spcBef>
                <a:spcPts val="1200"/>
              </a:spcBef>
              <a:spcAft>
                <a:spcPts val="0"/>
              </a:spcAft>
              <a:buSzPct val="281250"/>
              <a:buNone/>
            </a:pPr>
            <a:r>
              <a:rPr lang="en" sz="1600" b="1"/>
              <a:t>Infezione = </a:t>
            </a:r>
            <a:r>
              <a:rPr lang="en" sz="1600"/>
              <a:t>quando un agente patogeno entra e danneggia le cellule umane e inizia a moltiplicarsi. Il nostro sistema immunitario inizia a combattere l'infezione. Non tutte le infezioni causano malattie, se il nostro sistema immunitario è in grado di combattere e controllare rapidamente l'infezione.</a:t>
            </a:r>
            <a:endParaRPr/>
          </a:p>
          <a:p>
            <a:pPr marL="0" lvl="0" indent="0" algn="l" rtl="0">
              <a:lnSpc>
                <a:spcPct val="115000"/>
              </a:lnSpc>
              <a:spcBef>
                <a:spcPts val="1200"/>
              </a:spcBef>
              <a:spcAft>
                <a:spcPts val="0"/>
              </a:spcAft>
              <a:buSzPct val="281250"/>
              <a:buNone/>
            </a:pPr>
            <a:r>
              <a:rPr lang="en" sz="1600" b="1"/>
              <a:t>Malattia infettiva </a:t>
            </a:r>
            <a:r>
              <a:rPr lang="en" sz="1600"/>
              <a:t>= malattia causata da un'infezione che il nostro organismo non è in grado di combattere rapidamente. La malattia si manifesta con un insieme di sintomi.</a:t>
            </a:r>
            <a:endParaRPr/>
          </a:p>
          <a:p>
            <a:pPr marL="0" lvl="0" indent="0" algn="l" rtl="0">
              <a:lnSpc>
                <a:spcPct val="115000"/>
              </a:lnSpc>
              <a:spcBef>
                <a:spcPts val="1200"/>
              </a:spcBef>
              <a:spcAft>
                <a:spcPts val="0"/>
              </a:spcAft>
              <a:buSzPct val="281250"/>
              <a:buNone/>
            </a:pPr>
            <a:r>
              <a:rPr lang="en" sz="1600" b="1"/>
              <a:t>Sintomo </a:t>
            </a:r>
            <a:r>
              <a:rPr lang="en" sz="1600"/>
              <a:t>= cambiamenti fisici causati da un'infezione. Può trattarsi di mal di gola, mal di testa, temperatura elevata o altri cambiamenti fisici.</a:t>
            </a:r>
            <a:endParaRPr/>
          </a:p>
          <a:p>
            <a:pPr marL="0" lvl="0" indent="0" algn="l" rtl="0">
              <a:lnSpc>
                <a:spcPct val="115000"/>
              </a:lnSpc>
              <a:spcBef>
                <a:spcPts val="1200"/>
              </a:spcBef>
              <a:spcAft>
                <a:spcPts val="0"/>
              </a:spcAft>
              <a:buSzPct val="281250"/>
              <a:buNone/>
            </a:pPr>
            <a:r>
              <a:rPr lang="en" sz="1600" u="sng"/>
              <a:t>Vocabolario dei vaccini</a:t>
            </a:r>
            <a:r>
              <a:rPr lang="en" sz="1600"/>
              <a:t>:</a:t>
            </a:r>
            <a:endParaRPr/>
          </a:p>
          <a:p>
            <a:pPr marL="0" lvl="0" indent="0" algn="l" rtl="0">
              <a:lnSpc>
                <a:spcPct val="115000"/>
              </a:lnSpc>
              <a:spcBef>
                <a:spcPts val="1200"/>
              </a:spcBef>
              <a:spcAft>
                <a:spcPts val="0"/>
              </a:spcAft>
              <a:buSzPct val="281250"/>
              <a:buNone/>
            </a:pPr>
            <a:r>
              <a:rPr lang="en" sz="1600" b="1"/>
              <a:t>Dose di vaccino </a:t>
            </a:r>
            <a:r>
              <a:rPr lang="en" sz="1600"/>
              <a:t>= una dose, o iniezione, di un vaccino. </a:t>
            </a:r>
            <a:endParaRPr/>
          </a:p>
          <a:p>
            <a:pPr marL="0" lvl="0" indent="0" algn="l" rtl="0">
              <a:lnSpc>
                <a:spcPct val="115000"/>
              </a:lnSpc>
              <a:spcBef>
                <a:spcPts val="1200"/>
              </a:spcBef>
              <a:spcAft>
                <a:spcPts val="0"/>
              </a:spcAft>
              <a:buSzPct val="281250"/>
              <a:buNone/>
            </a:pPr>
            <a:r>
              <a:rPr lang="en" sz="1600" b="1"/>
              <a:t>Dose di richiamo </a:t>
            </a:r>
            <a:r>
              <a:rPr lang="en" sz="1600"/>
              <a:t>= un'iniezione o un'iniezione supplementare somministrata dopo la prima dose di vaccino per garantire la piena immunità.</a:t>
            </a:r>
            <a:endParaRPr/>
          </a:p>
          <a:p>
            <a:pPr marL="0" lvl="0" indent="0" algn="l" rtl="0">
              <a:lnSpc>
                <a:spcPct val="115000"/>
              </a:lnSpc>
              <a:spcBef>
                <a:spcPts val="1200"/>
              </a:spcBef>
              <a:spcAft>
                <a:spcPts val="0"/>
              </a:spcAft>
              <a:buSzPct val="281250"/>
              <a:buNone/>
            </a:pPr>
            <a:r>
              <a:rPr lang="en" sz="1600" b="1"/>
              <a:t>MPR </a:t>
            </a:r>
            <a:r>
              <a:rPr lang="en" sz="1600"/>
              <a:t>= vaccinazione contro le malattie del morbillo, della parotite e della rosolia.</a:t>
            </a:r>
            <a:endParaRPr/>
          </a:p>
          <a:p>
            <a:pPr marL="0" lvl="0" indent="0" algn="l" rtl="0">
              <a:lnSpc>
                <a:spcPct val="115000"/>
              </a:lnSpc>
              <a:spcBef>
                <a:spcPts val="1200"/>
              </a:spcBef>
              <a:spcAft>
                <a:spcPts val="0"/>
              </a:spcAft>
              <a:buSzPct val="281250"/>
              <a:buNone/>
            </a:pPr>
            <a:r>
              <a:rPr lang="en" sz="1600" b="1"/>
              <a:t>HPV </a:t>
            </a:r>
            <a:r>
              <a:rPr lang="en" sz="1600"/>
              <a:t>= papillomavirus umano. È il virus che causa il cancro al collo dell'utero. </a:t>
            </a:r>
            <a:endParaRPr/>
          </a:p>
          <a:p>
            <a:pPr marL="0" lvl="0" indent="0" algn="l" rtl="0">
              <a:lnSpc>
                <a:spcPct val="115000"/>
              </a:lnSpc>
              <a:spcBef>
                <a:spcPts val="1200"/>
              </a:spcBef>
              <a:spcAft>
                <a:spcPts val="0"/>
              </a:spcAft>
              <a:buSzPct val="281250"/>
              <a:buNone/>
            </a:pPr>
            <a:r>
              <a:rPr lang="en" sz="1600" b="1"/>
              <a:t>BCG </a:t>
            </a:r>
            <a:r>
              <a:rPr lang="en" sz="1600"/>
              <a:t>= vaccinazione contro la tubercolosi (le lettere stanno per Bacillus Calmette-Guérin, dal nome degli scienziati che per primi svilupparono il vaccino)</a:t>
            </a:r>
            <a:endParaRPr/>
          </a:p>
          <a:p>
            <a:pPr marL="0" lvl="0" indent="0" algn="l" rtl="0">
              <a:lnSpc>
                <a:spcPct val="115000"/>
              </a:lnSpc>
              <a:spcBef>
                <a:spcPts val="1200"/>
              </a:spcBef>
              <a:spcAft>
                <a:spcPts val="0"/>
              </a:spcAft>
              <a:buSzPct val="281250"/>
              <a:buNone/>
            </a:pPr>
            <a:r>
              <a:rPr lang="en" sz="1600" u="sng"/>
              <a:t>Vocabolario delle malattie:</a:t>
            </a:r>
            <a:endParaRPr/>
          </a:p>
          <a:p>
            <a:pPr marL="0" lvl="0" indent="0" algn="l" rtl="0">
              <a:lnSpc>
                <a:spcPct val="115000"/>
              </a:lnSpc>
              <a:spcBef>
                <a:spcPts val="1200"/>
              </a:spcBef>
              <a:spcAft>
                <a:spcPts val="0"/>
              </a:spcAft>
              <a:buSzPct val="281250"/>
              <a:buNone/>
            </a:pPr>
            <a:r>
              <a:rPr lang="en" sz="1600" b="1"/>
              <a:t>Polmonite </a:t>
            </a:r>
            <a:r>
              <a:rPr lang="en" sz="1600"/>
              <a:t>= infezione dei polmoni che provoca difficoltà respiratorie e può essere fatale. La polmonite può essere causata da molti agenti patogeni diversi. </a:t>
            </a:r>
            <a:endParaRPr/>
          </a:p>
          <a:p>
            <a:pPr marL="0" lvl="0" indent="0" algn="l" rtl="0">
              <a:lnSpc>
                <a:spcPct val="115000"/>
              </a:lnSpc>
              <a:spcBef>
                <a:spcPts val="1200"/>
              </a:spcBef>
              <a:spcAft>
                <a:spcPts val="1200"/>
              </a:spcAft>
              <a:buSzPct val="281250"/>
              <a:buNone/>
            </a:pPr>
            <a:r>
              <a:rPr lang="en" sz="1600" b="1"/>
              <a:t>Meningite </a:t>
            </a:r>
            <a:r>
              <a:rPr lang="en" sz="1600"/>
              <a:t>= infezione del cervello e/o del sistema nervoso che può essere fatale. La meningite può essere causata da molti agenti patogeni diversi. </a:t>
            </a:r>
            <a:endParaRPr/>
          </a:p>
        </p:txBody>
      </p:sp>
      <p:sp>
        <p:nvSpPr>
          <p:cNvPr id="137" name="Google Shape;137;p1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088"/>
        <p:cNvGrpSpPr/>
        <p:nvPr/>
      </p:nvGrpSpPr>
      <p:grpSpPr>
        <a:xfrm>
          <a:off x="0" y="0"/>
          <a:ext cx="0" cy="0"/>
          <a:chOff x="0" y="0"/>
          <a:chExt cx="0" cy="0"/>
        </a:xfrm>
      </p:grpSpPr>
      <p:sp>
        <p:nvSpPr>
          <p:cNvPr id="1089" name="Google Shape;1089;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Articolo 3. Cosa sono i vaccini e come funzionano?</a:t>
            </a:r>
            <a:endParaRPr/>
          </a:p>
          <a:p>
            <a:pPr marL="0" lvl="0" indent="0" algn="l" rtl="0">
              <a:lnSpc>
                <a:spcPct val="100000"/>
              </a:lnSpc>
              <a:spcBef>
                <a:spcPts val="0"/>
              </a:spcBef>
              <a:spcAft>
                <a:spcPts val="0"/>
              </a:spcAft>
              <a:buSzPct val="111111"/>
              <a:buNone/>
            </a:pPr>
            <a:endParaRPr/>
          </a:p>
        </p:txBody>
      </p:sp>
      <p:sp>
        <p:nvSpPr>
          <p:cNvPr id="1090" name="Google Shape;1090;p110"/>
          <p:cNvSpPr txBox="1">
            <a:spLocks noGrp="1"/>
          </p:cNvSpPr>
          <p:nvPr>
            <p:ph type="body" idx="1"/>
          </p:nvPr>
        </p:nvSpPr>
        <p:spPr>
          <a:xfrm>
            <a:off x="311700" y="1152475"/>
            <a:ext cx="8520600" cy="18375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ct val="108108"/>
              <a:buNone/>
            </a:pPr>
            <a:r>
              <a:rPr lang="en"/>
              <a:t>Ciò significa che la prossima volta che le tue cellule immunitarie incontreranno il virus o il batterio, ad esempio se una persona malata tossisce o starnutisce vicino a te, i tuoi </a:t>
            </a:r>
            <a:r>
              <a:rPr lang="en" b="1"/>
              <a:t>globuli bianchi della memoria </a:t>
            </a:r>
            <a:r>
              <a:rPr lang="en"/>
              <a:t>potranno immediatamente produrre anticorpi per contenere il virus o il batterio, prevenire un'infezione grave e impedire di ammalarti. Oltre a non ammalarsi, si riduce anche la probabilità di trasmettere la malattia ad altre persone. </a:t>
            </a:r>
            <a:endParaRPr/>
          </a:p>
        </p:txBody>
      </p:sp>
      <p:pic>
        <p:nvPicPr>
          <p:cNvPr id="1091" name="Google Shape;1091;p110"/>
          <p:cNvPicPr preferRelativeResize="0"/>
          <p:nvPr/>
        </p:nvPicPr>
        <p:blipFill rotWithShape="1">
          <a:blip r:embed="rId3">
            <a:alphaModFix/>
          </a:blip>
          <a:srcRect r="30767"/>
          <a:stretch/>
        </p:blipFill>
        <p:spPr>
          <a:xfrm>
            <a:off x="1116175" y="2856725"/>
            <a:ext cx="1942125" cy="2100725"/>
          </a:xfrm>
          <a:prstGeom prst="rect">
            <a:avLst/>
          </a:prstGeom>
          <a:noFill/>
          <a:ln>
            <a:noFill/>
          </a:ln>
        </p:spPr>
      </p:pic>
      <p:pic>
        <p:nvPicPr>
          <p:cNvPr id="1092" name="Google Shape;1092;p110"/>
          <p:cNvPicPr preferRelativeResize="0"/>
          <p:nvPr/>
        </p:nvPicPr>
        <p:blipFill rotWithShape="1">
          <a:blip r:embed="rId4">
            <a:alphaModFix/>
          </a:blip>
          <a:srcRect/>
          <a:stretch/>
        </p:blipFill>
        <p:spPr>
          <a:xfrm>
            <a:off x="6266345" y="3243096"/>
            <a:ext cx="602265" cy="506498"/>
          </a:xfrm>
          <a:prstGeom prst="rect">
            <a:avLst/>
          </a:prstGeom>
          <a:noFill/>
          <a:ln>
            <a:noFill/>
          </a:ln>
        </p:spPr>
      </p:pic>
      <p:pic>
        <p:nvPicPr>
          <p:cNvPr id="1093" name="Google Shape;1093;p110"/>
          <p:cNvPicPr preferRelativeResize="0"/>
          <p:nvPr/>
        </p:nvPicPr>
        <p:blipFill rotWithShape="1">
          <a:blip r:embed="rId4">
            <a:alphaModFix/>
          </a:blip>
          <a:srcRect/>
          <a:stretch/>
        </p:blipFill>
        <p:spPr>
          <a:xfrm>
            <a:off x="6309629" y="4098520"/>
            <a:ext cx="602265" cy="506498"/>
          </a:xfrm>
          <a:prstGeom prst="rect">
            <a:avLst/>
          </a:prstGeom>
          <a:noFill/>
          <a:ln>
            <a:noFill/>
          </a:ln>
        </p:spPr>
      </p:pic>
      <p:pic>
        <p:nvPicPr>
          <p:cNvPr id="1094" name="Google Shape;1094;p110"/>
          <p:cNvPicPr preferRelativeResize="0"/>
          <p:nvPr/>
        </p:nvPicPr>
        <p:blipFill rotWithShape="1">
          <a:blip r:embed="rId4">
            <a:alphaModFix/>
          </a:blip>
          <a:srcRect/>
          <a:stretch/>
        </p:blipFill>
        <p:spPr>
          <a:xfrm>
            <a:off x="6911893" y="3637109"/>
            <a:ext cx="602265" cy="506498"/>
          </a:xfrm>
          <a:prstGeom prst="rect">
            <a:avLst/>
          </a:prstGeom>
          <a:noFill/>
          <a:ln>
            <a:noFill/>
          </a:ln>
        </p:spPr>
      </p:pic>
      <p:pic>
        <p:nvPicPr>
          <p:cNvPr id="1095" name="Google Shape;1095;p110"/>
          <p:cNvPicPr preferRelativeResize="0"/>
          <p:nvPr/>
        </p:nvPicPr>
        <p:blipFill rotWithShape="1">
          <a:blip r:embed="rId4">
            <a:alphaModFix/>
          </a:blip>
          <a:srcRect/>
          <a:stretch/>
        </p:blipFill>
        <p:spPr>
          <a:xfrm>
            <a:off x="7489415" y="3968363"/>
            <a:ext cx="602265" cy="506498"/>
          </a:xfrm>
          <a:prstGeom prst="rect">
            <a:avLst/>
          </a:prstGeom>
          <a:noFill/>
          <a:ln>
            <a:noFill/>
          </a:ln>
        </p:spPr>
      </p:pic>
      <p:pic>
        <p:nvPicPr>
          <p:cNvPr id="1096" name="Google Shape;1096;p110"/>
          <p:cNvPicPr preferRelativeResize="0"/>
          <p:nvPr/>
        </p:nvPicPr>
        <p:blipFill rotWithShape="1">
          <a:blip r:embed="rId4">
            <a:alphaModFix/>
          </a:blip>
          <a:srcRect/>
          <a:stretch/>
        </p:blipFill>
        <p:spPr>
          <a:xfrm>
            <a:off x="7592585" y="3188038"/>
            <a:ext cx="602265" cy="506498"/>
          </a:xfrm>
          <a:prstGeom prst="rect">
            <a:avLst/>
          </a:prstGeom>
          <a:noFill/>
          <a:ln>
            <a:noFill/>
          </a:ln>
        </p:spPr>
      </p:pic>
      <p:pic>
        <p:nvPicPr>
          <p:cNvPr id="1097" name="Google Shape;1097;p110"/>
          <p:cNvPicPr preferRelativeResize="0"/>
          <p:nvPr/>
        </p:nvPicPr>
        <p:blipFill rotWithShape="1">
          <a:blip r:embed="rId5">
            <a:alphaModFix/>
          </a:blip>
          <a:srcRect/>
          <a:stretch/>
        </p:blipFill>
        <p:spPr>
          <a:xfrm>
            <a:off x="2695163" y="3246380"/>
            <a:ext cx="265001" cy="248970"/>
          </a:xfrm>
          <a:prstGeom prst="rect">
            <a:avLst/>
          </a:prstGeom>
          <a:noFill/>
          <a:ln>
            <a:noFill/>
          </a:ln>
        </p:spPr>
      </p:pic>
      <p:pic>
        <p:nvPicPr>
          <p:cNvPr id="1098" name="Google Shape;1098;p110"/>
          <p:cNvPicPr preferRelativeResize="0"/>
          <p:nvPr/>
        </p:nvPicPr>
        <p:blipFill rotWithShape="1">
          <a:blip r:embed="rId5">
            <a:alphaModFix/>
          </a:blip>
          <a:srcRect/>
          <a:stretch/>
        </p:blipFill>
        <p:spPr>
          <a:xfrm>
            <a:off x="2603733" y="4367991"/>
            <a:ext cx="324773" cy="305135"/>
          </a:xfrm>
          <a:prstGeom prst="rect">
            <a:avLst/>
          </a:prstGeom>
          <a:noFill/>
          <a:ln>
            <a:noFill/>
          </a:ln>
        </p:spPr>
      </p:pic>
      <p:pic>
        <p:nvPicPr>
          <p:cNvPr id="1099" name="Google Shape;1099;p110"/>
          <p:cNvPicPr preferRelativeResize="0"/>
          <p:nvPr/>
        </p:nvPicPr>
        <p:blipFill rotWithShape="1">
          <a:blip r:embed="rId5">
            <a:alphaModFix/>
          </a:blip>
          <a:srcRect/>
          <a:stretch/>
        </p:blipFill>
        <p:spPr>
          <a:xfrm>
            <a:off x="2990441" y="3880130"/>
            <a:ext cx="293256" cy="275514"/>
          </a:xfrm>
          <a:prstGeom prst="rect">
            <a:avLst/>
          </a:prstGeom>
          <a:noFill/>
          <a:ln>
            <a:noFill/>
          </a:ln>
        </p:spPr>
      </p:pic>
      <p:pic>
        <p:nvPicPr>
          <p:cNvPr id="1100" name="Google Shape;1100;p110"/>
          <p:cNvPicPr preferRelativeResize="0"/>
          <p:nvPr/>
        </p:nvPicPr>
        <p:blipFill rotWithShape="1">
          <a:blip r:embed="rId6">
            <a:alphaModFix/>
          </a:blip>
          <a:srcRect/>
          <a:stretch/>
        </p:blipFill>
        <p:spPr>
          <a:xfrm>
            <a:off x="5052265" y="4120416"/>
            <a:ext cx="939578" cy="800286"/>
          </a:xfrm>
          <a:prstGeom prst="rect">
            <a:avLst/>
          </a:prstGeom>
          <a:noFill/>
          <a:ln>
            <a:noFill/>
          </a:ln>
        </p:spPr>
      </p:pic>
      <p:pic>
        <p:nvPicPr>
          <p:cNvPr id="1101" name="Google Shape;1101;p110"/>
          <p:cNvPicPr preferRelativeResize="0"/>
          <p:nvPr/>
        </p:nvPicPr>
        <p:blipFill rotWithShape="1">
          <a:blip r:embed="rId7">
            <a:alphaModFix/>
          </a:blip>
          <a:srcRect/>
          <a:stretch/>
        </p:blipFill>
        <p:spPr>
          <a:xfrm rot="1239299">
            <a:off x="5864688" y="3924069"/>
            <a:ext cx="179219" cy="187637"/>
          </a:xfrm>
          <a:prstGeom prst="rect">
            <a:avLst/>
          </a:prstGeom>
          <a:noFill/>
          <a:ln>
            <a:noFill/>
          </a:ln>
        </p:spPr>
      </p:pic>
      <p:pic>
        <p:nvPicPr>
          <p:cNvPr id="1102" name="Google Shape;1102;p110"/>
          <p:cNvPicPr preferRelativeResize="0"/>
          <p:nvPr/>
        </p:nvPicPr>
        <p:blipFill rotWithShape="1">
          <a:blip r:embed="rId7">
            <a:alphaModFix/>
          </a:blip>
          <a:srcRect/>
          <a:stretch/>
        </p:blipFill>
        <p:spPr>
          <a:xfrm rot="2231114">
            <a:off x="6246520" y="3946261"/>
            <a:ext cx="165533" cy="186337"/>
          </a:xfrm>
          <a:prstGeom prst="rect">
            <a:avLst/>
          </a:prstGeom>
          <a:noFill/>
          <a:ln>
            <a:noFill/>
          </a:ln>
        </p:spPr>
      </p:pic>
      <p:pic>
        <p:nvPicPr>
          <p:cNvPr id="1103" name="Google Shape;1103;p110"/>
          <p:cNvPicPr preferRelativeResize="0"/>
          <p:nvPr/>
        </p:nvPicPr>
        <p:blipFill rotWithShape="1">
          <a:blip r:embed="rId6">
            <a:alphaModFix/>
          </a:blip>
          <a:srcRect/>
          <a:stretch/>
        </p:blipFill>
        <p:spPr>
          <a:xfrm>
            <a:off x="5052265" y="3188047"/>
            <a:ext cx="939578" cy="800286"/>
          </a:xfrm>
          <a:prstGeom prst="rect">
            <a:avLst/>
          </a:prstGeom>
          <a:noFill/>
          <a:ln>
            <a:noFill/>
          </a:ln>
        </p:spPr>
      </p:pic>
      <p:pic>
        <p:nvPicPr>
          <p:cNvPr id="1104" name="Google Shape;1104;p110"/>
          <p:cNvPicPr preferRelativeResize="0"/>
          <p:nvPr/>
        </p:nvPicPr>
        <p:blipFill rotWithShape="1">
          <a:blip r:embed="rId7">
            <a:alphaModFix/>
          </a:blip>
          <a:srcRect/>
          <a:stretch/>
        </p:blipFill>
        <p:spPr>
          <a:xfrm rot="6682236">
            <a:off x="6065786" y="3579597"/>
            <a:ext cx="155172" cy="197720"/>
          </a:xfrm>
          <a:prstGeom prst="rect">
            <a:avLst/>
          </a:prstGeom>
          <a:noFill/>
          <a:ln>
            <a:noFill/>
          </a:ln>
        </p:spPr>
      </p:pic>
      <p:pic>
        <p:nvPicPr>
          <p:cNvPr id="1105" name="Google Shape;1105;p110"/>
          <p:cNvPicPr preferRelativeResize="0"/>
          <p:nvPr/>
        </p:nvPicPr>
        <p:blipFill rotWithShape="1">
          <a:blip r:embed="rId8">
            <a:alphaModFix/>
          </a:blip>
          <a:srcRect/>
          <a:stretch/>
        </p:blipFill>
        <p:spPr>
          <a:xfrm>
            <a:off x="3676086" y="3659877"/>
            <a:ext cx="983791" cy="759106"/>
          </a:xfrm>
          <a:prstGeom prst="rect">
            <a:avLst/>
          </a:prstGeom>
          <a:noFill/>
          <a:ln>
            <a:noFill/>
          </a:ln>
        </p:spPr>
      </p:pic>
      <p:sp>
        <p:nvSpPr>
          <p:cNvPr id="1106" name="Google Shape;1106;p11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10"/>
        <p:cNvGrpSpPr/>
        <p:nvPr/>
      </p:nvGrpSpPr>
      <p:grpSpPr>
        <a:xfrm>
          <a:off x="0" y="0"/>
          <a:ext cx="0" cy="0"/>
          <a:chOff x="0" y="0"/>
          <a:chExt cx="0" cy="0"/>
        </a:xfrm>
      </p:grpSpPr>
      <p:sp>
        <p:nvSpPr>
          <p:cNvPr id="1111" name="Google Shape;1111;p1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Articolo 3. Cosa sono i vaccini e come funzionano?</a:t>
            </a:r>
            <a:endParaRPr/>
          </a:p>
          <a:p>
            <a:pPr marL="0" lvl="0" indent="0" algn="l" rtl="0">
              <a:lnSpc>
                <a:spcPct val="100000"/>
              </a:lnSpc>
              <a:spcBef>
                <a:spcPts val="0"/>
              </a:spcBef>
              <a:spcAft>
                <a:spcPts val="0"/>
              </a:spcAft>
              <a:buSzPct val="111111"/>
              <a:buNone/>
            </a:pPr>
            <a:endParaRPr/>
          </a:p>
        </p:txBody>
      </p:sp>
      <p:sp>
        <p:nvSpPr>
          <p:cNvPr id="1112" name="Google Shape;1112;p1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Poiché spesso l'immunità non dura tutta la vita, a seconda dell'agente patogeno che stiamo cercando di combattere potremmo aver bisogno di più di una dose di vaccino nel corso della nostra vita. Queste dosi di "richiamo" dei vaccini stimolano i nostri specifici globuli bianchi della memoria e assicurano che siano ancora attivi nel nostro sistema immunitario.</a:t>
            </a:r>
            <a:endParaRPr/>
          </a:p>
          <a:p>
            <a:pPr marL="0" lvl="0" indent="0" algn="l" rtl="0">
              <a:lnSpc>
                <a:spcPct val="115000"/>
              </a:lnSpc>
              <a:spcBef>
                <a:spcPts val="1200"/>
              </a:spcBef>
              <a:spcAft>
                <a:spcPts val="1200"/>
              </a:spcAft>
              <a:buSzPts val="1800"/>
              <a:buNone/>
            </a:pPr>
            <a:r>
              <a:rPr lang="en"/>
              <a:t>La sezione successiva illustra il calendario vaccinale stabilito in ogni Paese per proteggerci dalle principali malattie prevenibili da vaccino. </a:t>
            </a:r>
            <a:endParaRPr/>
          </a:p>
        </p:txBody>
      </p:sp>
      <p:sp>
        <p:nvSpPr>
          <p:cNvPr id="1113" name="Google Shape;1113;p11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17"/>
        <p:cNvGrpSpPr/>
        <p:nvPr/>
      </p:nvGrpSpPr>
      <p:grpSpPr>
        <a:xfrm>
          <a:off x="0" y="0"/>
          <a:ext cx="0" cy="0"/>
          <a:chOff x="0" y="0"/>
          <a:chExt cx="0" cy="0"/>
        </a:xfrm>
      </p:grpSpPr>
      <p:sp>
        <p:nvSpPr>
          <p:cNvPr id="1118" name="Google Shape;1118;p11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7 minuti</a:t>
            </a:r>
            <a:endParaRPr sz="1400" b="1" i="0" u="none" strike="noStrike" cap="none">
              <a:solidFill>
                <a:srgbClr val="8E7CC3"/>
              </a:solidFill>
              <a:latin typeface="Arial"/>
              <a:ea typeface="Arial"/>
              <a:cs typeface="Arial"/>
              <a:sym typeface="Arial"/>
            </a:endParaRPr>
          </a:p>
        </p:txBody>
      </p:sp>
      <p:sp>
        <p:nvSpPr>
          <p:cNvPr id="1119" name="Google Shape;1119;p1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Valutazione: quiz</a:t>
            </a:r>
            <a:endParaRPr/>
          </a:p>
          <a:p>
            <a:pPr marL="0" lvl="0" indent="0" algn="ctr" rtl="0">
              <a:lnSpc>
                <a:spcPct val="100000"/>
              </a:lnSpc>
              <a:spcBef>
                <a:spcPts val="0"/>
              </a:spcBef>
              <a:spcAft>
                <a:spcPts val="0"/>
              </a:spcAft>
              <a:buClr>
                <a:schemeClr val="dk1"/>
              </a:buClr>
              <a:buSzPct val="39285"/>
              <a:buFont typeface="Arial"/>
              <a:buNone/>
            </a:pPr>
            <a:endParaRPr b="1"/>
          </a:p>
          <a:p>
            <a:pPr marL="0" lvl="0" indent="0" algn="ctr" rtl="0">
              <a:lnSpc>
                <a:spcPct val="100000"/>
              </a:lnSpc>
              <a:spcBef>
                <a:spcPts val="0"/>
              </a:spcBef>
              <a:spcAft>
                <a:spcPts val="0"/>
              </a:spcAft>
              <a:buSzPct val="111111"/>
              <a:buNone/>
            </a:pPr>
            <a:endParaRPr/>
          </a:p>
        </p:txBody>
      </p:sp>
      <p:sp>
        <p:nvSpPr>
          <p:cNvPr id="1120" name="Google Shape;1120;p112"/>
          <p:cNvSpPr txBox="1"/>
          <p:nvPr/>
        </p:nvSpPr>
        <p:spPr>
          <a:xfrm>
            <a:off x="434550" y="1074400"/>
            <a:ext cx="8709450" cy="3893343"/>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I vaccini stimolano il sistema immunitario a produrre globuli bianchi della memoria (</a:t>
            </a:r>
            <a:r>
              <a:rPr lang="en" sz="1400" b="0" i="0" u="sng" strike="noStrike" cap="none">
                <a:solidFill>
                  <a:schemeClr val="dk2"/>
                </a:solidFill>
                <a:latin typeface="Arial"/>
                <a:ea typeface="Arial"/>
                <a:cs typeface="Arial"/>
                <a:sym typeface="Arial"/>
              </a:rPr>
              <a:t>Vero</a:t>
            </a:r>
            <a:r>
              <a:rPr lang="en" sz="1400" b="0" i="0" u="none" strike="noStrike" cap="none">
                <a:solidFill>
                  <a:schemeClr val="dk2"/>
                </a:solidFill>
                <a:latin typeface="Arial"/>
                <a:ea typeface="Arial"/>
                <a:cs typeface="Arial"/>
                <a:sym typeface="Arial"/>
              </a:rPr>
              <a:t>/Falso)</a:t>
            </a:r>
            <a:endParaRPr sz="14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139700" marR="0" lvl="0" indent="0" algn="l" rtl="0">
              <a:lnSpc>
                <a:spcPct val="115000"/>
              </a:lnSpc>
              <a:spcBef>
                <a:spcPts val="1200"/>
              </a:spcBef>
              <a:spcAft>
                <a:spcPts val="0"/>
              </a:spcAft>
              <a:buNone/>
            </a:pPr>
            <a:r>
              <a:rPr lang="en" sz="1400" b="0" i="0" u="none" strike="noStrike" cap="none">
                <a:solidFill>
                  <a:schemeClr val="dk2"/>
                </a:solidFill>
                <a:latin typeface="Arial"/>
                <a:ea typeface="Arial"/>
                <a:cs typeface="Arial"/>
                <a:sym typeface="Arial"/>
              </a:rPr>
              <a:t>2.    I vaccini contengono l'intero agente patogeno per stimolare il sistema immunitario. (Vero/</a:t>
            </a:r>
            <a:r>
              <a:rPr lang="en" sz="1400" b="0" i="0" u="sng" strike="noStrike" cap="none">
                <a:solidFill>
                  <a:schemeClr val="dk2"/>
                </a:solidFill>
                <a:latin typeface="Arial"/>
                <a:ea typeface="Arial"/>
                <a:cs typeface="Arial"/>
                <a:sym typeface="Arial"/>
              </a:rPr>
              <a:t>Falso</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177800" marR="0" lvl="0" indent="0" algn="l" rtl="0">
              <a:lnSpc>
                <a:spcPct val="115000"/>
              </a:lnSpc>
              <a:spcBef>
                <a:spcPts val="1200"/>
              </a:spcBef>
              <a:spcAft>
                <a:spcPts val="0"/>
              </a:spcAft>
              <a:buNone/>
            </a:pPr>
            <a:r>
              <a:rPr lang="en" sz="1400" b="0" i="0" u="none" strike="noStrike" cap="none">
                <a:solidFill>
                  <a:schemeClr val="dk2"/>
                </a:solidFill>
                <a:latin typeface="Arial"/>
                <a:ea typeface="Arial"/>
                <a:cs typeface="Arial"/>
                <a:sym typeface="Arial"/>
              </a:rPr>
              <a:t>3.   Gli ingredienti principali dei vaccini sono i conservanti e gli stabilizzatori. (Vero</a:t>
            </a:r>
            <a:r>
              <a:rPr lang="en" sz="1400" b="0" i="0" u="sng" strike="noStrike" cap="none">
                <a:solidFill>
                  <a:schemeClr val="dk2"/>
                </a:solidFill>
                <a:latin typeface="Arial"/>
                <a:ea typeface="Arial"/>
                <a:cs typeface="Arial"/>
                <a:sym typeface="Arial"/>
              </a:rPr>
              <a:t>/Falso</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538163" marR="0" lvl="0" indent="-360363" algn="l" rtl="0">
              <a:lnSpc>
                <a:spcPct val="115000"/>
              </a:lnSpc>
              <a:spcBef>
                <a:spcPts val="1200"/>
              </a:spcBef>
              <a:spcAft>
                <a:spcPts val="0"/>
              </a:spcAft>
              <a:buNone/>
            </a:pPr>
            <a:r>
              <a:rPr lang="en" sz="1400" b="0" i="0" u="none" strike="noStrike" cap="none">
                <a:solidFill>
                  <a:schemeClr val="dk2"/>
                </a:solidFill>
                <a:latin typeface="Arial"/>
                <a:ea typeface="Arial"/>
                <a:cs typeface="Arial"/>
                <a:sym typeface="Arial"/>
              </a:rPr>
              <a:t>4.   Le dosi di richiamo dei vaccini sono riservate alle persone con un sistema immunitario debole.  (Vero/</a:t>
            </a:r>
            <a:r>
              <a:rPr lang="en" sz="1400" b="0" i="0" u="sng" strike="noStrike" cap="none">
                <a:solidFill>
                  <a:schemeClr val="dk2"/>
                </a:solidFill>
                <a:latin typeface="Arial"/>
                <a:ea typeface="Arial"/>
                <a:cs typeface="Arial"/>
                <a:sym typeface="Arial"/>
              </a:rPr>
              <a:t>Falso</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139700" marR="0" lvl="0" indent="0" algn="l" rtl="0">
              <a:lnSpc>
                <a:spcPct val="115000"/>
              </a:lnSpc>
              <a:spcBef>
                <a:spcPts val="1200"/>
              </a:spcBef>
              <a:spcAft>
                <a:spcPts val="0"/>
              </a:spcAft>
              <a:buNone/>
            </a:pPr>
            <a:r>
              <a:rPr lang="en" sz="1400" b="0" i="0" u="none" strike="noStrike" cap="none">
                <a:solidFill>
                  <a:schemeClr val="dk2"/>
                </a:solidFill>
                <a:latin typeface="Arial"/>
                <a:ea typeface="Arial"/>
                <a:cs typeface="Arial"/>
                <a:sym typeface="Arial"/>
              </a:rPr>
              <a:t>5.    È meno probabile trasmettere una malattia ad altri se si è sviluppata l'immunità ad essa. (</a:t>
            </a:r>
            <a:r>
              <a:rPr lang="en" sz="1400" b="0" i="0" u="sng" strike="noStrike" cap="none">
                <a:solidFill>
                  <a:schemeClr val="dk2"/>
                </a:solidFill>
                <a:latin typeface="Arial"/>
                <a:ea typeface="Arial"/>
                <a:cs typeface="Arial"/>
                <a:sym typeface="Arial"/>
              </a:rPr>
              <a:t>Vero/</a:t>
            </a:r>
            <a:r>
              <a:rPr lang="en" sz="1400" b="0" i="0" u="none" strike="noStrike" cap="none">
                <a:solidFill>
                  <a:schemeClr val="dk2"/>
                </a:solidFill>
                <a:latin typeface="Arial"/>
                <a:ea typeface="Arial"/>
                <a:cs typeface="Arial"/>
                <a:sym typeface="Arial"/>
              </a:rPr>
              <a:t>Falso)</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24"/>
        <p:cNvGrpSpPr/>
        <p:nvPr/>
      </p:nvGrpSpPr>
      <p:grpSpPr>
        <a:xfrm>
          <a:off x="0" y="0"/>
          <a:ext cx="0" cy="0"/>
          <a:chOff x="0" y="0"/>
          <a:chExt cx="0" cy="0"/>
        </a:xfrm>
      </p:grpSpPr>
      <p:sp>
        <p:nvSpPr>
          <p:cNvPr id="1125" name="Google Shape;1125;p1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Valutazione: quiz (risposte)</a:t>
            </a:r>
            <a:endParaRPr/>
          </a:p>
          <a:p>
            <a:pPr marL="0" lvl="0" indent="0" algn="ctr" rtl="0">
              <a:lnSpc>
                <a:spcPct val="100000"/>
              </a:lnSpc>
              <a:spcBef>
                <a:spcPts val="0"/>
              </a:spcBef>
              <a:spcAft>
                <a:spcPts val="0"/>
              </a:spcAft>
              <a:buClr>
                <a:schemeClr val="dk1"/>
              </a:buClr>
              <a:buSzPct val="39285"/>
              <a:buFont typeface="Arial"/>
              <a:buNone/>
            </a:pPr>
            <a:endParaRPr b="1"/>
          </a:p>
          <a:p>
            <a:pPr marL="0" lvl="0" indent="0" algn="ctr" rtl="0">
              <a:lnSpc>
                <a:spcPct val="100000"/>
              </a:lnSpc>
              <a:spcBef>
                <a:spcPts val="0"/>
              </a:spcBef>
              <a:spcAft>
                <a:spcPts val="0"/>
              </a:spcAft>
              <a:buSzPct val="111111"/>
              <a:buNone/>
            </a:pPr>
            <a:endParaRPr/>
          </a:p>
        </p:txBody>
      </p:sp>
      <p:sp>
        <p:nvSpPr>
          <p:cNvPr id="1126" name="Google Shape;1126;p113"/>
          <p:cNvSpPr txBox="1"/>
          <p:nvPr/>
        </p:nvSpPr>
        <p:spPr>
          <a:xfrm>
            <a:off x="434550" y="1082675"/>
            <a:ext cx="8274900" cy="3871200"/>
          </a:xfrm>
          <a:prstGeom prst="rect">
            <a:avLst/>
          </a:prstGeom>
          <a:noFill/>
          <a:ln>
            <a:noFill/>
          </a:ln>
        </p:spPr>
        <p:txBody>
          <a:bodyPr spcFirstLastPara="1" wrap="square" lIns="91425" tIns="91425" rIns="91425" bIns="91425" anchor="t" anchorCtr="0">
            <a:spAutoFit/>
          </a:bodyPr>
          <a:lstStyle/>
          <a:p>
            <a:pPr marL="457200" marR="0" lvl="0" indent="-292100" algn="l" rtl="0">
              <a:lnSpc>
                <a:spcPct val="115000"/>
              </a:lnSpc>
              <a:spcBef>
                <a:spcPts val="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Vero</a:t>
            </a:r>
            <a:r>
              <a:rPr lang="en" sz="1000" b="0" i="0" u="none" strike="noStrike" cap="none">
                <a:solidFill>
                  <a:srgbClr val="444746"/>
                </a:solidFill>
                <a:latin typeface="Arial"/>
                <a:ea typeface="Arial"/>
                <a:cs typeface="Arial"/>
                <a:sym typeface="Arial"/>
              </a:rPr>
              <a:t>! I vaccini stimolano i globuli bianchi e li espongono a un agente patogeno specifico, che genererà globuli bianchi della memoria specifici per quell'agente patogeno.</a:t>
            </a:r>
            <a:endParaRPr sz="10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46088" marR="0" lvl="0" indent="-280988" algn="l" rtl="0">
              <a:lnSpc>
                <a:spcPct val="115000"/>
              </a:lnSpc>
              <a:spcBef>
                <a:spcPts val="1200"/>
              </a:spcBef>
              <a:spcAft>
                <a:spcPts val="0"/>
              </a:spcAft>
              <a:buNone/>
            </a:pPr>
            <a:r>
              <a:rPr lang="en" sz="1000" b="1" i="0" u="none" strike="noStrike" cap="none">
                <a:solidFill>
                  <a:srgbClr val="444746"/>
                </a:solidFill>
                <a:latin typeface="Arial"/>
                <a:ea typeface="Arial"/>
                <a:cs typeface="Arial"/>
                <a:sym typeface="Arial"/>
              </a:rPr>
              <a:t>2.     Falso</a:t>
            </a:r>
            <a:r>
              <a:rPr lang="en" sz="1000" b="0" i="0" u="none" strike="noStrike" cap="none">
                <a:solidFill>
                  <a:srgbClr val="444746"/>
                </a:solidFill>
                <a:latin typeface="Arial"/>
                <a:ea typeface="Arial"/>
                <a:cs typeface="Arial"/>
                <a:sym typeface="Arial"/>
              </a:rPr>
              <a:t>. I vaccini non contengono mai l'intero agente patogeno. L'agente patogeno è stato ucciso in precedenza, oppure solo un piccolo frammento dell'agente patogeno è incluso nel vaccino.</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46088" marR="0" lvl="0" indent="-280988" algn="l" rtl="0">
              <a:lnSpc>
                <a:spcPct val="115000"/>
              </a:lnSpc>
              <a:spcBef>
                <a:spcPts val="1200"/>
              </a:spcBef>
              <a:spcAft>
                <a:spcPts val="0"/>
              </a:spcAft>
              <a:buNone/>
            </a:pPr>
            <a:r>
              <a:rPr lang="en" sz="1000" b="1" i="0" u="none" strike="noStrike" cap="none">
                <a:solidFill>
                  <a:srgbClr val="444746"/>
                </a:solidFill>
                <a:latin typeface="Arial"/>
                <a:ea typeface="Arial"/>
                <a:cs typeface="Arial"/>
                <a:sym typeface="Arial"/>
              </a:rPr>
              <a:t>3.     Falso</a:t>
            </a:r>
            <a:r>
              <a:rPr lang="en" sz="1000" b="0" i="0" u="none" strike="noStrike" cap="none">
                <a:solidFill>
                  <a:srgbClr val="444746"/>
                </a:solidFill>
                <a:latin typeface="Arial"/>
                <a:ea typeface="Arial"/>
                <a:cs typeface="Arial"/>
                <a:sym typeface="Arial"/>
              </a:rPr>
              <a:t>. L'ingrediente principale dei vaccini è l'acqua. Ad alcuni vaccini vengono aggiunti conservanti e stabilizzanti, se necessario, ma costituiscono solo una minima parte del vaccino totale.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46088" marR="0" lvl="0" indent="-280988" algn="l" rtl="0">
              <a:lnSpc>
                <a:spcPct val="115000"/>
              </a:lnSpc>
              <a:spcBef>
                <a:spcPts val="1200"/>
              </a:spcBef>
              <a:spcAft>
                <a:spcPts val="0"/>
              </a:spcAft>
              <a:buNone/>
            </a:pPr>
            <a:r>
              <a:rPr lang="en" sz="1000" b="1" i="0" u="none" strike="noStrike" cap="none">
                <a:solidFill>
                  <a:srgbClr val="444746"/>
                </a:solidFill>
                <a:latin typeface="Arial"/>
                <a:ea typeface="Arial"/>
                <a:cs typeface="Arial"/>
                <a:sym typeface="Arial"/>
              </a:rPr>
              <a:t>4.     Falso</a:t>
            </a:r>
            <a:r>
              <a:rPr lang="en" sz="1000" b="0" i="0" u="none" strike="noStrike" cap="none">
                <a:solidFill>
                  <a:srgbClr val="444746"/>
                </a:solidFill>
                <a:latin typeface="Arial"/>
                <a:ea typeface="Arial"/>
                <a:cs typeface="Arial"/>
                <a:sym typeface="Arial"/>
              </a:rPr>
              <a:t>. Per molte malattie, tutti hanno bisogno di dosi di richiamo per assicurarsi di mantenere i globuli bianchi della memoria e rimanere immuni alla malattia. Ne parleremo nella prossima sezione del corso.</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46088" marR="0" lvl="0" indent="-280988" algn="l" rtl="0">
              <a:lnSpc>
                <a:spcPct val="115000"/>
              </a:lnSpc>
              <a:spcBef>
                <a:spcPts val="1200"/>
              </a:spcBef>
              <a:spcAft>
                <a:spcPts val="0"/>
              </a:spcAft>
              <a:buNone/>
            </a:pPr>
            <a:r>
              <a:rPr lang="en" sz="1000" b="1" i="0" u="none" strike="noStrike" cap="none">
                <a:solidFill>
                  <a:srgbClr val="444746"/>
                </a:solidFill>
                <a:latin typeface="Arial"/>
                <a:ea typeface="Arial"/>
                <a:cs typeface="Arial"/>
                <a:sym typeface="Arial"/>
              </a:rPr>
              <a:t>5.     Vero</a:t>
            </a:r>
            <a:r>
              <a:rPr lang="en" sz="1000" b="0" i="0" u="none" strike="noStrike" cap="none">
                <a:solidFill>
                  <a:srgbClr val="444746"/>
                </a:solidFill>
                <a:latin typeface="Arial"/>
                <a:ea typeface="Arial"/>
                <a:cs typeface="Arial"/>
                <a:sym typeface="Arial"/>
              </a:rPr>
              <a:t>! Poiché non si sviluppa una malattia grave quando si è vaccinati, è molto meno probabile che si possa trasmettere la malattia ad  altri se si è stati infettati o si è entrati in contatto con l'agente patogeno.</a:t>
            </a:r>
            <a:endParaRPr sz="1000" b="0" i="0" u="none" strike="noStrike" cap="none">
              <a:solidFill>
                <a:schemeClr val="dk2"/>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30"/>
        <p:cNvGrpSpPr/>
        <p:nvPr/>
      </p:nvGrpSpPr>
      <p:grpSpPr>
        <a:xfrm>
          <a:off x="0" y="0"/>
          <a:ext cx="0" cy="0"/>
          <a:chOff x="0" y="0"/>
          <a:chExt cx="0" cy="0"/>
        </a:xfrm>
      </p:grpSpPr>
      <p:sp>
        <p:nvSpPr>
          <p:cNvPr id="1131" name="Google Shape;1131;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Articolo 4. Come vengono valutate e monitorate la sicurezza e l'efficacia dei vaccini?</a:t>
            </a:r>
            <a:endParaRPr/>
          </a:p>
          <a:p>
            <a:pPr marL="0" lvl="0" indent="0" algn="l" rtl="0">
              <a:lnSpc>
                <a:spcPct val="100000"/>
              </a:lnSpc>
              <a:spcBef>
                <a:spcPts val="0"/>
              </a:spcBef>
              <a:spcAft>
                <a:spcPts val="0"/>
              </a:spcAft>
              <a:buSzPct val="111111"/>
              <a:buNone/>
            </a:pPr>
            <a:endParaRPr/>
          </a:p>
        </p:txBody>
      </p:sp>
      <p:sp>
        <p:nvSpPr>
          <p:cNvPr id="1132" name="Google Shape;1132;p11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2 minuti</a:t>
            </a:r>
            <a:endParaRPr sz="1400" b="1" i="0" u="none" strike="noStrike" cap="none">
              <a:solidFill>
                <a:srgbClr val="8E7CC3"/>
              </a:solidFill>
              <a:latin typeface="Arial"/>
              <a:ea typeface="Arial"/>
              <a:cs typeface="Arial"/>
              <a:sym typeface="Arial"/>
            </a:endParaRPr>
          </a:p>
        </p:txBody>
      </p:sp>
      <p:sp>
        <p:nvSpPr>
          <p:cNvPr id="1133" name="Google Shape;1133;p114"/>
          <p:cNvSpPr txBox="1"/>
          <p:nvPr/>
        </p:nvSpPr>
        <p:spPr>
          <a:xfrm>
            <a:off x="346350" y="1714500"/>
            <a:ext cx="8451300" cy="169274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Ci sono molte fasi che un potenziale vaccino (chiamato "candidato") deve superare prima di essere approvato e utilizzato nell'uomo. Ogni vaccino viene sottoposto a questi test, noti anche come </a:t>
            </a:r>
            <a:r>
              <a:rPr lang="en" sz="1400" b="1" i="0" u="none" strike="noStrike" cap="none">
                <a:solidFill>
                  <a:schemeClr val="dk1"/>
                </a:solidFill>
                <a:latin typeface="Arial"/>
                <a:ea typeface="Arial"/>
                <a:cs typeface="Arial"/>
                <a:sym typeface="Arial"/>
              </a:rPr>
              <a:t>sperimentazioni</a:t>
            </a:r>
            <a:r>
              <a:rPr lang="en" sz="1400" b="0" i="0" u="none" strike="noStrike" cap="none">
                <a:solidFill>
                  <a:schemeClr val="dk1"/>
                </a:solidFill>
                <a:latin typeface="Arial"/>
                <a:ea typeface="Arial"/>
                <a:cs typeface="Arial"/>
                <a:sym typeface="Arial"/>
              </a:rPr>
              <a:t>, prima di essere autorizzato. I risultati e gli esiti di queste sperimentazioni sono pubblicati, cosi chiunque li può controllare, e sono sempre esaminati da ricercatori scientifici e da esperti indipendenti, per garantire che non vi siano pregiudizi nel processo decisionale. Una volta ottenuta l'autorizzazione, un vaccino è soggetto a un continuo monitoraggio della sicurezza per garantire che sia ancora sicuro ed efficace nella prevenzione delle malattie.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37"/>
        <p:cNvGrpSpPr/>
        <p:nvPr/>
      </p:nvGrpSpPr>
      <p:grpSpPr>
        <a:xfrm>
          <a:off x="0" y="0"/>
          <a:ext cx="0" cy="0"/>
          <a:chOff x="0" y="0"/>
          <a:chExt cx="0" cy="0"/>
        </a:xfrm>
      </p:grpSpPr>
      <p:sp>
        <p:nvSpPr>
          <p:cNvPr id="1138" name="Google Shape;1138;p115"/>
          <p:cNvSpPr/>
          <p:nvPr/>
        </p:nvSpPr>
        <p:spPr>
          <a:xfrm>
            <a:off x="5437051" y="1704975"/>
            <a:ext cx="3600900" cy="1831800"/>
          </a:xfrm>
          <a:prstGeom prst="chevron">
            <a:avLst>
              <a:gd name="adj" fmla="val 50000"/>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1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Articolo 4. Come vengono valutate e monitorate la sicurezza e l'efficacia dei vaccini?</a:t>
            </a:r>
            <a:endParaRPr/>
          </a:p>
        </p:txBody>
      </p:sp>
      <p:sp>
        <p:nvSpPr>
          <p:cNvPr id="1140" name="Google Shape;1140;p11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1141" name="Google Shape;1141;p115"/>
          <p:cNvSpPr/>
          <p:nvPr/>
        </p:nvSpPr>
        <p:spPr>
          <a:xfrm>
            <a:off x="120025" y="1704975"/>
            <a:ext cx="3013800" cy="18318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115"/>
          <p:cNvSpPr txBox="1"/>
          <p:nvPr/>
        </p:nvSpPr>
        <p:spPr>
          <a:xfrm>
            <a:off x="150381" y="1754976"/>
            <a:ext cx="1947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Fase 1: </a:t>
            </a:r>
            <a:r>
              <a:rPr lang="en" sz="1200" b="0" i="1" u="none" strike="noStrike" cap="none">
                <a:solidFill>
                  <a:srgbClr val="000000"/>
                </a:solidFill>
                <a:latin typeface="Arial"/>
                <a:ea typeface="Arial"/>
                <a:cs typeface="Arial"/>
                <a:sym typeface="Arial"/>
              </a:rPr>
              <a:t>Studi su piccola scala</a:t>
            </a:r>
            <a:endParaRPr sz="1200" b="0" i="1" u="none" strike="noStrike" cap="none">
              <a:solidFill>
                <a:srgbClr val="000000"/>
              </a:solidFill>
              <a:latin typeface="Arial"/>
              <a:ea typeface="Arial"/>
              <a:cs typeface="Arial"/>
              <a:sym typeface="Arial"/>
            </a:endParaRPr>
          </a:p>
        </p:txBody>
      </p:sp>
      <p:pic>
        <p:nvPicPr>
          <p:cNvPr id="1143" name="Google Shape;1143;p115"/>
          <p:cNvPicPr preferRelativeResize="0"/>
          <p:nvPr/>
        </p:nvPicPr>
        <p:blipFill rotWithShape="1">
          <a:blip r:embed="rId3">
            <a:alphaModFix/>
          </a:blip>
          <a:srcRect/>
          <a:stretch/>
        </p:blipFill>
        <p:spPr>
          <a:xfrm>
            <a:off x="1556306" y="2286547"/>
            <a:ext cx="373174" cy="389304"/>
          </a:xfrm>
          <a:prstGeom prst="rect">
            <a:avLst/>
          </a:prstGeom>
          <a:noFill/>
          <a:ln>
            <a:noFill/>
          </a:ln>
        </p:spPr>
      </p:pic>
      <p:sp>
        <p:nvSpPr>
          <p:cNvPr id="1144" name="Google Shape;1144;p115"/>
          <p:cNvSpPr txBox="1"/>
          <p:nvPr/>
        </p:nvSpPr>
        <p:spPr>
          <a:xfrm>
            <a:off x="202950" y="2759925"/>
            <a:ext cx="21711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Questi studi si svolgono in laboratorio quando i ricercatori cercano di trovare nuovi candidati promettenti per i vaccini. Non coinvolgono cellule, animali o esseri umani.</a:t>
            </a:r>
            <a:endParaRPr sz="900" b="0" i="1" u="none" strike="noStrike" cap="none">
              <a:solidFill>
                <a:srgbClr val="000000"/>
              </a:solidFill>
              <a:latin typeface="Arial"/>
              <a:ea typeface="Arial"/>
              <a:cs typeface="Arial"/>
              <a:sym typeface="Arial"/>
            </a:endParaRPr>
          </a:p>
        </p:txBody>
      </p:sp>
      <p:pic>
        <p:nvPicPr>
          <p:cNvPr id="1145" name="Google Shape;1145;p115"/>
          <p:cNvPicPr preferRelativeResize="0"/>
          <p:nvPr/>
        </p:nvPicPr>
        <p:blipFill rotWithShape="1">
          <a:blip r:embed="rId4">
            <a:alphaModFix/>
          </a:blip>
          <a:srcRect/>
          <a:stretch/>
        </p:blipFill>
        <p:spPr>
          <a:xfrm>
            <a:off x="484084" y="2270643"/>
            <a:ext cx="403665" cy="421114"/>
          </a:xfrm>
          <a:prstGeom prst="rect">
            <a:avLst/>
          </a:prstGeom>
          <a:noFill/>
          <a:ln>
            <a:noFill/>
          </a:ln>
        </p:spPr>
      </p:pic>
      <p:sp>
        <p:nvSpPr>
          <p:cNvPr id="1146" name="Google Shape;1146;p115"/>
          <p:cNvSpPr/>
          <p:nvPr/>
        </p:nvSpPr>
        <p:spPr>
          <a:xfrm>
            <a:off x="2469145" y="1704975"/>
            <a:ext cx="3600900" cy="1831800"/>
          </a:xfrm>
          <a:prstGeom prst="chevron">
            <a:avLst>
              <a:gd name="adj" fmla="val 50000"/>
            </a:avLst>
          </a:prstGeom>
          <a:solidFill>
            <a:srgbClr val="EAD1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115"/>
          <p:cNvSpPr txBox="1"/>
          <p:nvPr/>
        </p:nvSpPr>
        <p:spPr>
          <a:xfrm>
            <a:off x="3011999" y="1754975"/>
            <a:ext cx="2425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Fase 2: </a:t>
            </a:r>
            <a:r>
              <a:rPr lang="en" sz="1200" b="0" i="1" u="none" strike="noStrike" cap="none">
                <a:solidFill>
                  <a:srgbClr val="000000"/>
                </a:solidFill>
                <a:latin typeface="Arial"/>
                <a:ea typeface="Arial"/>
                <a:cs typeface="Arial"/>
                <a:sym typeface="Arial"/>
              </a:rPr>
              <a:t>Studi non clinici in vitro</a:t>
            </a:r>
            <a:endParaRPr sz="1200" b="0" i="1" u="none" strike="noStrike" cap="none">
              <a:solidFill>
                <a:srgbClr val="000000"/>
              </a:solidFill>
              <a:latin typeface="Arial"/>
              <a:ea typeface="Arial"/>
              <a:cs typeface="Arial"/>
              <a:sym typeface="Arial"/>
            </a:endParaRPr>
          </a:p>
        </p:txBody>
      </p:sp>
      <p:pic>
        <p:nvPicPr>
          <p:cNvPr id="1148" name="Google Shape;1148;p115"/>
          <p:cNvPicPr preferRelativeResize="0"/>
          <p:nvPr/>
        </p:nvPicPr>
        <p:blipFill rotWithShape="1">
          <a:blip r:embed="rId5">
            <a:alphaModFix/>
          </a:blip>
          <a:srcRect/>
          <a:stretch/>
        </p:blipFill>
        <p:spPr>
          <a:xfrm>
            <a:off x="4164791" y="2304349"/>
            <a:ext cx="403665" cy="421114"/>
          </a:xfrm>
          <a:prstGeom prst="rect">
            <a:avLst/>
          </a:prstGeom>
          <a:noFill/>
          <a:ln>
            <a:noFill/>
          </a:ln>
        </p:spPr>
      </p:pic>
      <p:pic>
        <p:nvPicPr>
          <p:cNvPr id="1149" name="Google Shape;1149;p115"/>
          <p:cNvPicPr preferRelativeResize="0"/>
          <p:nvPr/>
        </p:nvPicPr>
        <p:blipFill rotWithShape="1">
          <a:blip r:embed="rId6">
            <a:alphaModFix/>
          </a:blip>
          <a:srcRect/>
          <a:stretch/>
        </p:blipFill>
        <p:spPr>
          <a:xfrm>
            <a:off x="7095049" y="2305262"/>
            <a:ext cx="373174" cy="389304"/>
          </a:xfrm>
          <a:prstGeom prst="rect">
            <a:avLst/>
          </a:prstGeom>
          <a:noFill/>
          <a:ln>
            <a:noFill/>
          </a:ln>
        </p:spPr>
      </p:pic>
      <p:sp>
        <p:nvSpPr>
          <p:cNvPr id="1150" name="Google Shape;1150;p115"/>
          <p:cNvSpPr txBox="1"/>
          <p:nvPr/>
        </p:nvSpPr>
        <p:spPr>
          <a:xfrm>
            <a:off x="3201447" y="2841746"/>
            <a:ext cx="1883700" cy="6003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Se il candidato vaccino supera i primi studi, viene testato in cellule coltivate in laboratorio. </a:t>
            </a:r>
            <a:endParaRPr sz="900" b="0" i="1" u="none" strike="noStrike" cap="none">
              <a:solidFill>
                <a:srgbClr val="000000"/>
              </a:solidFill>
              <a:latin typeface="Arial"/>
              <a:ea typeface="Arial"/>
              <a:cs typeface="Arial"/>
              <a:sym typeface="Arial"/>
            </a:endParaRPr>
          </a:p>
        </p:txBody>
      </p:sp>
      <p:sp>
        <p:nvSpPr>
          <p:cNvPr id="1151" name="Google Shape;1151;p115"/>
          <p:cNvSpPr txBox="1"/>
          <p:nvPr/>
        </p:nvSpPr>
        <p:spPr>
          <a:xfrm>
            <a:off x="5945506" y="1754976"/>
            <a:ext cx="2232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Fase 3: </a:t>
            </a:r>
            <a:r>
              <a:rPr lang="en" sz="1200" b="0" i="1" u="none" strike="noStrike" cap="none">
                <a:solidFill>
                  <a:schemeClr val="dk1"/>
                </a:solidFill>
                <a:latin typeface="Arial"/>
                <a:ea typeface="Arial"/>
                <a:cs typeface="Arial"/>
                <a:sym typeface="Arial"/>
              </a:rPr>
              <a:t>Studi in vivo non clinici</a:t>
            </a:r>
            <a:endParaRPr sz="1200" b="0" i="1" u="none" strike="noStrike" cap="none">
              <a:solidFill>
                <a:srgbClr val="000000"/>
              </a:solidFill>
              <a:latin typeface="Arial"/>
              <a:ea typeface="Arial"/>
              <a:cs typeface="Arial"/>
              <a:sym typeface="Arial"/>
            </a:endParaRPr>
          </a:p>
        </p:txBody>
      </p:sp>
      <p:sp>
        <p:nvSpPr>
          <p:cNvPr id="1152" name="Google Shape;1152;p115"/>
          <p:cNvSpPr txBox="1"/>
          <p:nvPr/>
        </p:nvSpPr>
        <p:spPr>
          <a:xfrm>
            <a:off x="6165168" y="2855547"/>
            <a:ext cx="1883700" cy="6003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Se è sicuro ed efficace in queste cellule, viene testato in animali da laboratorio, come topi o conigli. </a:t>
            </a:r>
            <a:endParaRPr sz="900" b="0" i="1" u="none" strike="noStrike" cap="none">
              <a:solidFill>
                <a:srgbClr val="000000"/>
              </a:solidFill>
              <a:latin typeface="Arial"/>
              <a:ea typeface="Arial"/>
              <a:cs typeface="Arial"/>
              <a:sym typeface="Arial"/>
            </a:endParaRPr>
          </a:p>
        </p:txBody>
      </p:sp>
      <p:sp>
        <p:nvSpPr>
          <p:cNvPr id="1153" name="Google Shape;1153;p115"/>
          <p:cNvSpPr/>
          <p:nvPr/>
        </p:nvSpPr>
        <p:spPr>
          <a:xfrm>
            <a:off x="5594350" y="3905625"/>
            <a:ext cx="34437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15"/>
          <p:cNvSpPr/>
          <p:nvPr/>
        </p:nvSpPr>
        <p:spPr>
          <a:xfrm>
            <a:off x="2802000" y="3905625"/>
            <a:ext cx="31434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15"/>
          <p:cNvSpPr/>
          <p:nvPr/>
        </p:nvSpPr>
        <p:spPr>
          <a:xfrm>
            <a:off x="120025" y="3905700"/>
            <a:ext cx="3081300" cy="10968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115"/>
          <p:cNvSpPr txBox="1"/>
          <p:nvPr/>
        </p:nvSpPr>
        <p:spPr>
          <a:xfrm>
            <a:off x="3201458" y="3935917"/>
            <a:ext cx="2214000" cy="9234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Attività promettente: </a:t>
            </a:r>
            <a:r>
              <a:rPr lang="en" sz="800" b="0" i="0" u="none" strike="noStrike" cap="none">
                <a:solidFill>
                  <a:schemeClr val="dk1"/>
                </a:solidFill>
                <a:latin typeface="Arial"/>
                <a:ea typeface="Arial"/>
                <a:cs typeface="Arial"/>
                <a:sym typeface="Arial"/>
              </a:rPr>
              <a:t>Il candidato vaccino scatena la risposta immunitaria desiderata?</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Sicurezza: </a:t>
            </a:r>
            <a:r>
              <a:rPr lang="en" sz="800" b="0" i="0" u="none" strike="noStrike" cap="none">
                <a:solidFill>
                  <a:schemeClr val="dk1"/>
                </a:solidFill>
                <a:latin typeface="Arial"/>
                <a:ea typeface="Arial"/>
                <a:cs typeface="Arial"/>
                <a:sym typeface="Arial"/>
              </a:rPr>
              <a:t>Il candidato vaccino è sicuro per le cellule umane?</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0000"/>
              </a:solidFill>
              <a:latin typeface="Arial"/>
              <a:ea typeface="Arial"/>
              <a:cs typeface="Arial"/>
              <a:sym typeface="Arial"/>
            </a:endParaRPr>
          </a:p>
        </p:txBody>
      </p:sp>
      <p:sp>
        <p:nvSpPr>
          <p:cNvPr id="1157" name="Google Shape;1157;p115"/>
          <p:cNvSpPr txBox="1"/>
          <p:nvPr/>
        </p:nvSpPr>
        <p:spPr>
          <a:xfrm>
            <a:off x="5794259" y="3905625"/>
            <a:ext cx="2798731" cy="116952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Attività promettente: </a:t>
            </a:r>
            <a:r>
              <a:rPr lang="en" sz="800" b="0" i="0" u="none" strike="noStrike" cap="none">
                <a:solidFill>
                  <a:schemeClr val="dk1"/>
                </a:solidFill>
                <a:latin typeface="Arial"/>
                <a:ea typeface="Arial"/>
                <a:cs typeface="Arial"/>
                <a:sym typeface="Arial"/>
              </a:rPr>
              <a:t>Il candidato vaccino scatena la risposta immunitaria desiderata? Il vaccino protegge dalla malattia negli animali? </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Sicurezza: </a:t>
            </a:r>
            <a:r>
              <a:rPr lang="en" sz="800" b="0" i="0" u="none" strike="noStrike" cap="none">
                <a:solidFill>
                  <a:schemeClr val="dk1"/>
                </a:solidFill>
                <a:latin typeface="Arial"/>
                <a:ea typeface="Arial"/>
                <a:cs typeface="Arial"/>
                <a:sym typeface="Arial"/>
              </a:rPr>
              <a:t>Il candidato vaccino è sicuro? Provoca effetti collaterali? Quanto sono gravi?</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Dosaggio variabile: </a:t>
            </a:r>
            <a:r>
              <a:rPr lang="en" sz="800" b="0" i="0" u="none" strike="noStrike" cap="none">
                <a:solidFill>
                  <a:schemeClr val="dk1"/>
                </a:solidFill>
                <a:latin typeface="Arial"/>
                <a:ea typeface="Arial"/>
                <a:cs typeface="Arial"/>
                <a:sym typeface="Arial"/>
              </a:rPr>
              <a:t>Qual è il dosaggio di principio attivo migliore per sviluppare l'immunità in sicurezza?</a:t>
            </a:r>
            <a:endParaRPr sz="800" b="0" i="0" u="none" strike="noStrike" cap="none">
              <a:solidFill>
                <a:schemeClr val="dk1"/>
              </a:solidFill>
              <a:latin typeface="Arial"/>
              <a:ea typeface="Arial"/>
              <a:cs typeface="Arial"/>
              <a:sym typeface="Arial"/>
            </a:endParaRPr>
          </a:p>
        </p:txBody>
      </p:sp>
      <p:sp>
        <p:nvSpPr>
          <p:cNvPr id="1158" name="Google Shape;1158;p115"/>
          <p:cNvSpPr txBox="1"/>
          <p:nvPr/>
        </p:nvSpPr>
        <p:spPr>
          <a:xfrm>
            <a:off x="120025" y="35670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Cosa viene valutato?</a:t>
            </a:r>
            <a:endParaRPr sz="1000" b="1" i="0" u="none" strike="noStrike" cap="none">
              <a:solidFill>
                <a:srgbClr val="000000"/>
              </a:solidFill>
              <a:latin typeface="Arial"/>
              <a:ea typeface="Arial"/>
              <a:cs typeface="Arial"/>
              <a:sym typeface="Arial"/>
            </a:endParaRPr>
          </a:p>
        </p:txBody>
      </p:sp>
      <p:sp>
        <p:nvSpPr>
          <p:cNvPr id="1159" name="Google Shape;1159;p115"/>
          <p:cNvSpPr txBox="1"/>
          <p:nvPr/>
        </p:nvSpPr>
        <p:spPr>
          <a:xfrm>
            <a:off x="48650" y="3874725"/>
            <a:ext cx="2744700" cy="12930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Attività promettente: </a:t>
            </a:r>
            <a:r>
              <a:rPr lang="en" sz="800" b="0" i="0" u="none" strike="noStrike" cap="none">
                <a:solidFill>
                  <a:schemeClr val="dk1"/>
                </a:solidFill>
                <a:latin typeface="Arial"/>
                <a:ea typeface="Arial"/>
                <a:cs typeface="Arial"/>
                <a:sym typeface="Arial"/>
              </a:rPr>
              <a:t>Il candidato vaccino ha un potenziale di protezione contro la malattia? </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Potenziale di scalabilità</a:t>
            </a:r>
            <a:r>
              <a:rPr lang="en" sz="800" b="0" i="0" u="none" strike="noStrike" cap="none">
                <a:solidFill>
                  <a:schemeClr val="dk1"/>
                </a:solidFill>
                <a:latin typeface="Arial"/>
                <a:ea typeface="Arial"/>
                <a:cs typeface="Arial"/>
                <a:sym typeface="Arial"/>
              </a:rPr>
              <a:t>: Il candidato vaccino può essere prodotto in grandi quantità a ritmo sostenuto?</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Sicurezza</a:t>
            </a:r>
            <a:r>
              <a:rPr lang="en" sz="800" b="0" i="0" u="none" strike="noStrike" cap="none">
                <a:solidFill>
                  <a:schemeClr val="dk1"/>
                </a:solidFill>
                <a:latin typeface="Arial"/>
                <a:ea typeface="Arial"/>
                <a:cs typeface="Arial"/>
                <a:sym typeface="Arial"/>
              </a:rPr>
              <a:t>: Il meccanismo d'azione è sicuro?</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Conservazione</a:t>
            </a:r>
            <a:r>
              <a:rPr lang="en" sz="800" b="0" i="0" u="none" strike="noStrike" cap="none">
                <a:solidFill>
                  <a:schemeClr val="dk1"/>
                </a:solidFill>
                <a:latin typeface="Arial"/>
                <a:ea typeface="Arial"/>
                <a:cs typeface="Arial"/>
                <a:sym typeface="Arial"/>
              </a:rPr>
              <a:t>: Quali sono le condizioni di conservazione del vaccino?</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63"/>
        <p:cNvGrpSpPr/>
        <p:nvPr/>
      </p:nvGrpSpPr>
      <p:grpSpPr>
        <a:xfrm>
          <a:off x="0" y="0"/>
          <a:ext cx="0" cy="0"/>
          <a:chOff x="0" y="0"/>
          <a:chExt cx="0" cy="0"/>
        </a:xfrm>
      </p:grpSpPr>
      <p:sp>
        <p:nvSpPr>
          <p:cNvPr id="1164" name="Google Shape;1164;p116"/>
          <p:cNvSpPr/>
          <p:nvPr/>
        </p:nvSpPr>
        <p:spPr>
          <a:xfrm>
            <a:off x="5730425" y="3989700"/>
            <a:ext cx="3413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16"/>
          <p:cNvSpPr/>
          <p:nvPr/>
        </p:nvSpPr>
        <p:spPr>
          <a:xfrm>
            <a:off x="2953150" y="3971850"/>
            <a:ext cx="3140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16"/>
          <p:cNvSpPr/>
          <p:nvPr/>
        </p:nvSpPr>
        <p:spPr>
          <a:xfrm>
            <a:off x="5512208" y="1781175"/>
            <a:ext cx="3631800" cy="1837800"/>
          </a:xfrm>
          <a:prstGeom prst="chevron">
            <a:avLst>
              <a:gd name="adj" fmla="val 50000"/>
            </a:avLst>
          </a:pr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1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4. Come vengono valutate e monitorate la sicurezza e l'efficacia dei vaccini?</a:t>
            </a:r>
            <a:endParaRPr/>
          </a:p>
        </p:txBody>
      </p:sp>
      <p:sp>
        <p:nvSpPr>
          <p:cNvPr id="1168" name="Google Shape;1168;p11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1169" name="Google Shape;1169;p116"/>
          <p:cNvSpPr/>
          <p:nvPr/>
        </p:nvSpPr>
        <p:spPr>
          <a:xfrm>
            <a:off x="149225" y="1781175"/>
            <a:ext cx="3039900" cy="1837800"/>
          </a:xfrm>
          <a:prstGeom prst="homePlate">
            <a:avLst>
              <a:gd name="adj" fmla="val 50000"/>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116"/>
          <p:cNvSpPr txBox="1"/>
          <p:nvPr/>
        </p:nvSpPr>
        <p:spPr>
          <a:xfrm>
            <a:off x="180215" y="1831338"/>
            <a:ext cx="198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Fase 4: </a:t>
            </a:r>
            <a:r>
              <a:rPr lang="en" sz="1200" b="0" i="1" u="none" strike="noStrike" cap="none">
                <a:solidFill>
                  <a:srgbClr val="000000"/>
                </a:solidFill>
                <a:latin typeface="Arial"/>
                <a:ea typeface="Arial"/>
                <a:cs typeface="Arial"/>
                <a:sym typeface="Arial"/>
              </a:rPr>
              <a:t>studi clinici di fase I</a:t>
            </a:r>
            <a:endParaRPr sz="1200" b="0" i="1" u="none" strike="noStrike" cap="none">
              <a:solidFill>
                <a:srgbClr val="000000"/>
              </a:solidFill>
              <a:latin typeface="Arial"/>
              <a:ea typeface="Arial"/>
              <a:cs typeface="Arial"/>
              <a:sym typeface="Arial"/>
            </a:endParaRPr>
          </a:p>
        </p:txBody>
      </p:sp>
      <p:sp>
        <p:nvSpPr>
          <p:cNvPr id="1171" name="Google Shape;1171;p116"/>
          <p:cNvSpPr txBox="1"/>
          <p:nvPr/>
        </p:nvSpPr>
        <p:spPr>
          <a:xfrm>
            <a:off x="267817" y="2872779"/>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Questi studi coinvolgono di solito meno di un centinaio di persone e valutano un intervallo di dosaggio sicuro e identificano i possibili effetti collaterali. </a:t>
            </a:r>
            <a:endParaRPr sz="900" b="0" i="1" u="none" strike="noStrike" cap="none">
              <a:solidFill>
                <a:srgbClr val="000000"/>
              </a:solidFill>
              <a:latin typeface="Arial"/>
              <a:ea typeface="Arial"/>
              <a:cs typeface="Arial"/>
              <a:sym typeface="Arial"/>
            </a:endParaRPr>
          </a:p>
        </p:txBody>
      </p:sp>
      <p:sp>
        <p:nvSpPr>
          <p:cNvPr id="1172" name="Google Shape;1172;p116"/>
          <p:cNvSpPr/>
          <p:nvPr/>
        </p:nvSpPr>
        <p:spPr>
          <a:xfrm>
            <a:off x="2541862" y="1792750"/>
            <a:ext cx="3631800" cy="1837800"/>
          </a:xfrm>
          <a:prstGeom prst="chevron">
            <a:avLst>
              <a:gd name="adj" fmla="val 50000"/>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116"/>
          <p:cNvSpPr txBox="1"/>
          <p:nvPr/>
        </p:nvSpPr>
        <p:spPr>
          <a:xfrm>
            <a:off x="3100436" y="1831338"/>
            <a:ext cx="2278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Fase 5: </a:t>
            </a:r>
            <a:r>
              <a:rPr lang="en" sz="1200" b="0" i="1" u="none" strike="noStrike" cap="none">
                <a:solidFill>
                  <a:srgbClr val="000000"/>
                </a:solidFill>
                <a:latin typeface="Arial"/>
                <a:ea typeface="Arial"/>
                <a:cs typeface="Arial"/>
                <a:sym typeface="Arial"/>
              </a:rPr>
              <a:t>studi clinici di fase II</a:t>
            </a:r>
            <a:endParaRPr sz="1200" b="0" i="1" u="none" strike="noStrike" cap="none">
              <a:solidFill>
                <a:srgbClr val="000000"/>
              </a:solidFill>
              <a:latin typeface="Arial"/>
              <a:ea typeface="Arial"/>
              <a:cs typeface="Arial"/>
              <a:sym typeface="Arial"/>
            </a:endParaRPr>
          </a:p>
        </p:txBody>
      </p:sp>
      <p:sp>
        <p:nvSpPr>
          <p:cNvPr id="1174" name="Google Shape;1174;p116"/>
          <p:cNvSpPr txBox="1"/>
          <p:nvPr/>
        </p:nvSpPr>
        <p:spPr>
          <a:xfrm>
            <a:off x="3228331" y="2907399"/>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Questi studi coinvolgono centinaia di volontari e valutano i vaccini che sono stati ritenuti sicuri nella fase I.</a:t>
            </a:r>
            <a:endParaRPr sz="900" b="0" i="1" u="none" strike="noStrike" cap="none">
              <a:solidFill>
                <a:srgbClr val="000000"/>
              </a:solidFill>
              <a:latin typeface="Arial"/>
              <a:ea typeface="Arial"/>
              <a:cs typeface="Arial"/>
              <a:sym typeface="Arial"/>
            </a:endParaRPr>
          </a:p>
        </p:txBody>
      </p:sp>
      <p:sp>
        <p:nvSpPr>
          <p:cNvPr id="1175" name="Google Shape;1175;p116"/>
          <p:cNvSpPr txBox="1"/>
          <p:nvPr/>
        </p:nvSpPr>
        <p:spPr>
          <a:xfrm>
            <a:off x="6093995" y="1831338"/>
            <a:ext cx="22788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Fase 6: </a:t>
            </a:r>
            <a:r>
              <a:rPr lang="en" sz="1300" b="0" i="1" u="none" strike="noStrike" cap="none">
                <a:solidFill>
                  <a:srgbClr val="000000"/>
                </a:solidFill>
                <a:latin typeface="Arial"/>
                <a:ea typeface="Arial"/>
                <a:cs typeface="Arial"/>
                <a:sym typeface="Arial"/>
              </a:rPr>
              <a:t>studi clinici di fase III</a:t>
            </a:r>
            <a:endParaRPr sz="1200" b="0" i="1" u="none" strike="noStrike" cap="none">
              <a:solidFill>
                <a:srgbClr val="000000"/>
              </a:solidFill>
              <a:latin typeface="Arial"/>
              <a:ea typeface="Arial"/>
              <a:cs typeface="Arial"/>
              <a:sym typeface="Arial"/>
            </a:endParaRPr>
          </a:p>
        </p:txBody>
      </p:sp>
      <p:sp>
        <p:nvSpPr>
          <p:cNvPr id="1176" name="Google Shape;1176;p116"/>
          <p:cNvSpPr txBox="1"/>
          <p:nvPr/>
        </p:nvSpPr>
        <p:spPr>
          <a:xfrm>
            <a:off x="6322819" y="2935516"/>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 sz="900" b="0" i="1" u="none" strike="noStrike" cap="none">
                <a:solidFill>
                  <a:schemeClr val="dk1"/>
                </a:solidFill>
                <a:latin typeface="Arial"/>
                <a:ea typeface="Arial"/>
                <a:cs typeface="Arial"/>
                <a:sym typeface="Arial"/>
              </a:rPr>
              <a:t>Questi studi coinvolgono migliaia di volontari e valutano i vaccini che sono risultati sicuri nella fase II.</a:t>
            </a:r>
            <a:endParaRPr sz="900" b="0" i="1" u="none" strike="noStrike" cap="none">
              <a:solidFill>
                <a:srgbClr val="000000"/>
              </a:solidFill>
              <a:latin typeface="Arial"/>
              <a:ea typeface="Arial"/>
              <a:cs typeface="Arial"/>
              <a:sym typeface="Arial"/>
            </a:endParaRPr>
          </a:p>
        </p:txBody>
      </p:sp>
      <p:sp>
        <p:nvSpPr>
          <p:cNvPr id="1177" name="Google Shape;1177;p116"/>
          <p:cNvSpPr/>
          <p:nvPr/>
        </p:nvSpPr>
        <p:spPr>
          <a:xfrm>
            <a:off x="149225" y="3990300"/>
            <a:ext cx="3039900" cy="10866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16"/>
          <p:cNvSpPr txBox="1"/>
          <p:nvPr/>
        </p:nvSpPr>
        <p:spPr>
          <a:xfrm>
            <a:off x="202278" y="3887697"/>
            <a:ext cx="2607000" cy="129263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Sicurezza: </a:t>
            </a:r>
            <a:r>
              <a:rPr lang="en" sz="800" b="0" i="0" u="none" strike="noStrike" cap="none">
                <a:solidFill>
                  <a:schemeClr val="dk1"/>
                </a:solidFill>
                <a:latin typeface="Arial"/>
                <a:ea typeface="Arial"/>
                <a:cs typeface="Arial"/>
                <a:sym typeface="Arial"/>
              </a:rPr>
              <a:t>Il candidato vaccino è sicuro? Provoca effetti collaterali? Quanto sono gravi?</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Programma: </a:t>
            </a:r>
            <a:r>
              <a:rPr lang="en" sz="800" b="0" i="0" u="none" strike="noStrike" cap="none">
                <a:solidFill>
                  <a:srgbClr val="000000"/>
                </a:solidFill>
                <a:latin typeface="Arial"/>
                <a:ea typeface="Arial"/>
                <a:cs typeface="Arial"/>
                <a:sym typeface="Arial"/>
              </a:rPr>
              <a:t>Quante dosi di vaccino devono essere somministrate e a quale età?</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Dosaggio variabile: </a:t>
            </a:r>
            <a:r>
              <a:rPr lang="en" sz="800" b="0" i="0" u="none" strike="noStrike" cap="none">
                <a:solidFill>
                  <a:srgbClr val="000000"/>
                </a:solidFill>
                <a:latin typeface="Arial"/>
                <a:ea typeface="Arial"/>
                <a:cs typeface="Arial"/>
                <a:sym typeface="Arial"/>
              </a:rPr>
              <a:t>Qual è il dosaggio di principio attivo migliore per sviluppare l'immunità in sicurezza?</a:t>
            </a:r>
            <a:endParaRPr sz="800" b="0" i="0" u="none" strike="noStrike" cap="none">
              <a:solidFill>
                <a:srgbClr val="000000"/>
              </a:solidFill>
              <a:latin typeface="Arial"/>
              <a:ea typeface="Arial"/>
              <a:cs typeface="Arial"/>
              <a:sym typeface="Arial"/>
            </a:endParaRPr>
          </a:p>
        </p:txBody>
      </p:sp>
      <p:sp>
        <p:nvSpPr>
          <p:cNvPr id="1179" name="Google Shape;1179;p116"/>
          <p:cNvSpPr txBox="1"/>
          <p:nvPr/>
        </p:nvSpPr>
        <p:spPr>
          <a:xfrm>
            <a:off x="3268501" y="3887697"/>
            <a:ext cx="2478300" cy="1169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Sicurezza: </a:t>
            </a:r>
            <a:r>
              <a:rPr lang="en" sz="800" b="0" i="0" u="none" strike="noStrike" cap="none">
                <a:solidFill>
                  <a:schemeClr val="dk1"/>
                </a:solidFill>
                <a:latin typeface="Arial"/>
                <a:ea typeface="Arial"/>
                <a:cs typeface="Arial"/>
                <a:sym typeface="Arial"/>
              </a:rPr>
              <a:t>Il candidato vaccino è sicuro? Provoca effetti collaterali? Quanto sono gravi?</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Programma: </a:t>
            </a:r>
            <a:r>
              <a:rPr lang="en" sz="800" b="0" i="0" u="none" strike="noStrike" cap="none">
                <a:solidFill>
                  <a:schemeClr val="dk1"/>
                </a:solidFill>
                <a:latin typeface="Arial"/>
                <a:ea typeface="Arial"/>
                <a:cs typeface="Arial"/>
                <a:sym typeface="Arial"/>
              </a:rPr>
              <a:t>Quante dosi di vaccino devono essere somministrate e a quale età?</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Dosaggio variabile: </a:t>
            </a:r>
            <a:r>
              <a:rPr lang="en" sz="800" b="0" i="0" u="none" strike="noStrike" cap="none">
                <a:solidFill>
                  <a:schemeClr val="dk1"/>
                </a:solidFill>
                <a:latin typeface="Arial"/>
                <a:ea typeface="Arial"/>
                <a:cs typeface="Arial"/>
                <a:sym typeface="Arial"/>
              </a:rPr>
              <a:t>Qual è il dosaggio di principio attivo migliore per sviluppare l'immunità rimanendo sicuri?</a:t>
            </a:r>
            <a:endParaRPr sz="800" b="1" i="0" u="none" strike="noStrike" cap="none">
              <a:solidFill>
                <a:schemeClr val="dk1"/>
              </a:solidFill>
              <a:latin typeface="Arial"/>
              <a:ea typeface="Arial"/>
              <a:cs typeface="Arial"/>
              <a:sym typeface="Arial"/>
            </a:endParaRPr>
          </a:p>
        </p:txBody>
      </p:sp>
      <p:sp>
        <p:nvSpPr>
          <p:cNvPr id="1180" name="Google Shape;1180;p116"/>
          <p:cNvSpPr txBox="1"/>
          <p:nvPr/>
        </p:nvSpPr>
        <p:spPr>
          <a:xfrm>
            <a:off x="6226176" y="3990300"/>
            <a:ext cx="2422200" cy="1046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Sicurezza</a:t>
            </a:r>
            <a:r>
              <a:rPr lang="en" sz="800" b="1" i="0" u="none" strike="noStrike" cap="none">
                <a:solidFill>
                  <a:schemeClr val="dk1"/>
                </a:solidFill>
                <a:latin typeface="Arial"/>
                <a:ea typeface="Arial"/>
                <a:cs typeface="Arial"/>
                <a:sym typeface="Arial"/>
              </a:rPr>
              <a:t>: </a:t>
            </a:r>
            <a:r>
              <a:rPr lang="en" sz="800" b="0" i="0" u="none" strike="noStrike" cap="none">
                <a:solidFill>
                  <a:schemeClr val="dk1"/>
                </a:solidFill>
                <a:latin typeface="Arial"/>
                <a:ea typeface="Arial"/>
                <a:cs typeface="Arial"/>
                <a:sym typeface="Arial"/>
              </a:rPr>
              <a:t>Il candidato vaccino è sicuro? Provoca effetti collaterali? Quanto sono gravi?</a:t>
            </a:r>
            <a:endParaRPr sz="800" b="1"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Efficacia: </a:t>
            </a:r>
            <a:r>
              <a:rPr lang="en" sz="800" b="0" i="0" u="none" strike="noStrike" cap="none">
                <a:solidFill>
                  <a:schemeClr val="dk1"/>
                </a:solidFill>
                <a:latin typeface="Arial"/>
                <a:ea typeface="Arial"/>
                <a:cs typeface="Arial"/>
                <a:sym typeface="Arial"/>
              </a:rPr>
              <a:t>Quanto il candidato vaccino protegge dalla malattia?</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Coerenza dei lotti: </a:t>
            </a:r>
            <a:r>
              <a:rPr lang="en" sz="800" b="0" i="0" u="none" strike="noStrike" cap="none">
                <a:solidFill>
                  <a:schemeClr val="dk1"/>
                </a:solidFill>
                <a:latin typeface="Arial"/>
                <a:ea typeface="Arial"/>
                <a:cs typeface="Arial"/>
                <a:sym typeface="Arial"/>
              </a:rPr>
              <a:t>ogni vaccino prodotto è uguale all'altro?</a:t>
            </a:r>
            <a:endParaRPr sz="800" b="0" i="0" u="none" strike="noStrike" cap="none">
              <a:solidFill>
                <a:schemeClr val="dk1"/>
              </a:solidFill>
              <a:latin typeface="Arial"/>
              <a:ea typeface="Arial"/>
              <a:cs typeface="Arial"/>
              <a:sym typeface="Arial"/>
            </a:endParaRPr>
          </a:p>
        </p:txBody>
      </p:sp>
      <p:pic>
        <p:nvPicPr>
          <p:cNvPr id="1181" name="Google Shape;1181;p116"/>
          <p:cNvPicPr preferRelativeResize="0"/>
          <p:nvPr/>
        </p:nvPicPr>
        <p:blipFill rotWithShape="1">
          <a:blip r:embed="rId3">
            <a:alphaModFix/>
          </a:blip>
          <a:srcRect l="12060" r="-12059"/>
          <a:stretch/>
        </p:blipFill>
        <p:spPr>
          <a:xfrm>
            <a:off x="4338788" y="2342048"/>
            <a:ext cx="482953" cy="482975"/>
          </a:xfrm>
          <a:prstGeom prst="rect">
            <a:avLst/>
          </a:prstGeom>
          <a:noFill/>
          <a:ln>
            <a:noFill/>
          </a:ln>
        </p:spPr>
      </p:pic>
      <p:pic>
        <p:nvPicPr>
          <p:cNvPr id="1182" name="Google Shape;1182;p116"/>
          <p:cNvPicPr preferRelativeResize="0"/>
          <p:nvPr/>
        </p:nvPicPr>
        <p:blipFill rotWithShape="1">
          <a:blip r:embed="rId3">
            <a:alphaModFix/>
          </a:blip>
          <a:srcRect/>
          <a:stretch/>
        </p:blipFill>
        <p:spPr>
          <a:xfrm>
            <a:off x="6547388" y="2334398"/>
            <a:ext cx="482953" cy="482975"/>
          </a:xfrm>
          <a:prstGeom prst="rect">
            <a:avLst/>
          </a:prstGeom>
          <a:noFill/>
          <a:ln>
            <a:noFill/>
          </a:ln>
        </p:spPr>
      </p:pic>
      <p:pic>
        <p:nvPicPr>
          <p:cNvPr id="1183" name="Google Shape;1183;p116"/>
          <p:cNvPicPr preferRelativeResize="0"/>
          <p:nvPr/>
        </p:nvPicPr>
        <p:blipFill rotWithShape="1">
          <a:blip r:embed="rId4">
            <a:alphaModFix/>
          </a:blip>
          <a:srcRect r="63146"/>
          <a:stretch/>
        </p:blipFill>
        <p:spPr>
          <a:xfrm>
            <a:off x="1714875" y="2272813"/>
            <a:ext cx="177989" cy="482975"/>
          </a:xfrm>
          <a:prstGeom prst="rect">
            <a:avLst/>
          </a:prstGeom>
          <a:noFill/>
          <a:ln>
            <a:noFill/>
          </a:ln>
        </p:spPr>
      </p:pic>
      <p:pic>
        <p:nvPicPr>
          <p:cNvPr id="1184" name="Google Shape;1184;p116"/>
          <p:cNvPicPr preferRelativeResize="0"/>
          <p:nvPr/>
        </p:nvPicPr>
        <p:blipFill rotWithShape="1">
          <a:blip r:embed="rId4">
            <a:alphaModFix/>
          </a:blip>
          <a:srcRect b="50342"/>
          <a:stretch/>
        </p:blipFill>
        <p:spPr>
          <a:xfrm>
            <a:off x="4689325" y="2342050"/>
            <a:ext cx="482975" cy="239812"/>
          </a:xfrm>
          <a:prstGeom prst="rect">
            <a:avLst/>
          </a:prstGeom>
          <a:noFill/>
          <a:ln>
            <a:noFill/>
          </a:ln>
        </p:spPr>
      </p:pic>
      <p:pic>
        <p:nvPicPr>
          <p:cNvPr id="1185" name="Google Shape;1185;p116"/>
          <p:cNvPicPr preferRelativeResize="0"/>
          <p:nvPr/>
        </p:nvPicPr>
        <p:blipFill rotWithShape="1">
          <a:blip r:embed="rId3">
            <a:alphaModFix/>
          </a:blip>
          <a:srcRect/>
          <a:stretch/>
        </p:blipFill>
        <p:spPr>
          <a:xfrm>
            <a:off x="1326475" y="2272810"/>
            <a:ext cx="482975" cy="482975"/>
          </a:xfrm>
          <a:prstGeom prst="rect">
            <a:avLst/>
          </a:prstGeom>
          <a:noFill/>
          <a:ln>
            <a:noFill/>
          </a:ln>
        </p:spPr>
      </p:pic>
      <p:pic>
        <p:nvPicPr>
          <p:cNvPr id="1186" name="Google Shape;1186;p116"/>
          <p:cNvPicPr preferRelativeResize="0"/>
          <p:nvPr/>
        </p:nvPicPr>
        <p:blipFill rotWithShape="1">
          <a:blip r:embed="rId4">
            <a:alphaModFix/>
          </a:blip>
          <a:srcRect b="50342"/>
          <a:stretch/>
        </p:blipFill>
        <p:spPr>
          <a:xfrm>
            <a:off x="4689325" y="2591738"/>
            <a:ext cx="482975" cy="239812"/>
          </a:xfrm>
          <a:prstGeom prst="rect">
            <a:avLst/>
          </a:prstGeom>
          <a:noFill/>
          <a:ln>
            <a:noFill/>
          </a:ln>
        </p:spPr>
      </p:pic>
      <p:pic>
        <p:nvPicPr>
          <p:cNvPr id="1187" name="Google Shape;1187;p116"/>
          <p:cNvPicPr preferRelativeResize="0"/>
          <p:nvPr/>
        </p:nvPicPr>
        <p:blipFill rotWithShape="1">
          <a:blip r:embed="rId4">
            <a:alphaModFix/>
          </a:blip>
          <a:srcRect b="50342"/>
          <a:stretch/>
        </p:blipFill>
        <p:spPr>
          <a:xfrm>
            <a:off x="6956538" y="2331137"/>
            <a:ext cx="482975" cy="239812"/>
          </a:xfrm>
          <a:prstGeom prst="rect">
            <a:avLst/>
          </a:prstGeom>
          <a:noFill/>
          <a:ln>
            <a:noFill/>
          </a:ln>
        </p:spPr>
      </p:pic>
      <p:pic>
        <p:nvPicPr>
          <p:cNvPr id="1188" name="Google Shape;1188;p116"/>
          <p:cNvPicPr preferRelativeResize="0"/>
          <p:nvPr/>
        </p:nvPicPr>
        <p:blipFill rotWithShape="1">
          <a:blip r:embed="rId4">
            <a:alphaModFix/>
          </a:blip>
          <a:srcRect b="50342"/>
          <a:stretch/>
        </p:blipFill>
        <p:spPr>
          <a:xfrm>
            <a:off x="6956537" y="2580826"/>
            <a:ext cx="482975" cy="239812"/>
          </a:xfrm>
          <a:prstGeom prst="rect">
            <a:avLst/>
          </a:prstGeom>
          <a:noFill/>
          <a:ln>
            <a:noFill/>
          </a:ln>
        </p:spPr>
      </p:pic>
      <p:pic>
        <p:nvPicPr>
          <p:cNvPr id="1189" name="Google Shape;1189;p116"/>
          <p:cNvPicPr preferRelativeResize="0"/>
          <p:nvPr/>
        </p:nvPicPr>
        <p:blipFill rotWithShape="1">
          <a:blip r:embed="rId4">
            <a:alphaModFix/>
          </a:blip>
          <a:srcRect b="50342"/>
          <a:stretch/>
        </p:blipFill>
        <p:spPr>
          <a:xfrm>
            <a:off x="7351100" y="2331137"/>
            <a:ext cx="482975" cy="239812"/>
          </a:xfrm>
          <a:prstGeom prst="rect">
            <a:avLst/>
          </a:prstGeom>
          <a:noFill/>
          <a:ln>
            <a:noFill/>
          </a:ln>
        </p:spPr>
      </p:pic>
      <p:pic>
        <p:nvPicPr>
          <p:cNvPr id="1190" name="Google Shape;1190;p116"/>
          <p:cNvPicPr preferRelativeResize="0"/>
          <p:nvPr/>
        </p:nvPicPr>
        <p:blipFill rotWithShape="1">
          <a:blip r:embed="rId4">
            <a:alphaModFix/>
          </a:blip>
          <a:srcRect b="50342"/>
          <a:stretch/>
        </p:blipFill>
        <p:spPr>
          <a:xfrm>
            <a:off x="7351100" y="2580826"/>
            <a:ext cx="482975" cy="239812"/>
          </a:xfrm>
          <a:prstGeom prst="rect">
            <a:avLst/>
          </a:prstGeom>
          <a:noFill/>
          <a:ln>
            <a:noFill/>
          </a:ln>
        </p:spPr>
      </p:pic>
      <p:pic>
        <p:nvPicPr>
          <p:cNvPr id="1191" name="Google Shape;1191;p116"/>
          <p:cNvPicPr preferRelativeResize="0"/>
          <p:nvPr/>
        </p:nvPicPr>
        <p:blipFill rotWithShape="1">
          <a:blip r:embed="rId4">
            <a:alphaModFix/>
          </a:blip>
          <a:srcRect b="50342"/>
          <a:stretch/>
        </p:blipFill>
        <p:spPr>
          <a:xfrm>
            <a:off x="7740050" y="2331137"/>
            <a:ext cx="482975" cy="239812"/>
          </a:xfrm>
          <a:prstGeom prst="rect">
            <a:avLst/>
          </a:prstGeom>
          <a:noFill/>
          <a:ln>
            <a:noFill/>
          </a:ln>
        </p:spPr>
      </p:pic>
      <p:pic>
        <p:nvPicPr>
          <p:cNvPr id="1192" name="Google Shape;1192;p116"/>
          <p:cNvPicPr preferRelativeResize="0"/>
          <p:nvPr/>
        </p:nvPicPr>
        <p:blipFill rotWithShape="1">
          <a:blip r:embed="rId4">
            <a:alphaModFix/>
          </a:blip>
          <a:srcRect b="50342"/>
          <a:stretch/>
        </p:blipFill>
        <p:spPr>
          <a:xfrm>
            <a:off x="7740050" y="2580826"/>
            <a:ext cx="482975" cy="239812"/>
          </a:xfrm>
          <a:prstGeom prst="rect">
            <a:avLst/>
          </a:prstGeom>
          <a:noFill/>
          <a:ln>
            <a:noFill/>
          </a:ln>
        </p:spPr>
      </p:pic>
      <p:pic>
        <p:nvPicPr>
          <p:cNvPr id="1193" name="Google Shape;1193;p116"/>
          <p:cNvPicPr preferRelativeResize="0"/>
          <p:nvPr/>
        </p:nvPicPr>
        <p:blipFill rotWithShape="1">
          <a:blip r:embed="rId3">
            <a:alphaModFix/>
          </a:blip>
          <a:srcRect l="12060" r="-12059"/>
          <a:stretch/>
        </p:blipFill>
        <p:spPr>
          <a:xfrm>
            <a:off x="3936938" y="2342035"/>
            <a:ext cx="482953" cy="482975"/>
          </a:xfrm>
          <a:prstGeom prst="rect">
            <a:avLst/>
          </a:prstGeom>
          <a:noFill/>
          <a:ln>
            <a:noFill/>
          </a:ln>
        </p:spPr>
      </p:pic>
      <p:pic>
        <p:nvPicPr>
          <p:cNvPr id="1194" name="Google Shape;1194;p116"/>
          <p:cNvPicPr preferRelativeResize="0"/>
          <p:nvPr/>
        </p:nvPicPr>
        <p:blipFill rotWithShape="1">
          <a:blip r:embed="rId3">
            <a:alphaModFix/>
          </a:blip>
          <a:srcRect/>
          <a:stretch/>
        </p:blipFill>
        <p:spPr>
          <a:xfrm>
            <a:off x="937525" y="2272823"/>
            <a:ext cx="482975" cy="482975"/>
          </a:xfrm>
          <a:prstGeom prst="rect">
            <a:avLst/>
          </a:prstGeom>
          <a:noFill/>
          <a:ln>
            <a:noFill/>
          </a:ln>
        </p:spPr>
      </p:pic>
      <p:sp>
        <p:nvSpPr>
          <p:cNvPr id="1195" name="Google Shape;1195;p116"/>
          <p:cNvSpPr txBox="1"/>
          <p:nvPr/>
        </p:nvSpPr>
        <p:spPr>
          <a:xfrm>
            <a:off x="149225" y="36743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Cosa viene valutato?</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99"/>
        <p:cNvGrpSpPr/>
        <p:nvPr/>
      </p:nvGrpSpPr>
      <p:grpSpPr>
        <a:xfrm>
          <a:off x="0" y="0"/>
          <a:ext cx="0" cy="0"/>
          <a:chOff x="0" y="0"/>
          <a:chExt cx="0" cy="0"/>
        </a:xfrm>
      </p:grpSpPr>
      <p:sp>
        <p:nvSpPr>
          <p:cNvPr id="1200" name="Google Shape;1200;p117"/>
          <p:cNvSpPr/>
          <p:nvPr/>
        </p:nvSpPr>
        <p:spPr>
          <a:xfrm>
            <a:off x="5486203" y="1775175"/>
            <a:ext cx="3606900" cy="1873500"/>
          </a:xfrm>
          <a:prstGeom prst="chevron">
            <a:avLst>
              <a:gd name="adj" fmla="val 50000"/>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4. Come vengono valutate e monitorate la sicurezza e l'efficacia dei vaccini?</a:t>
            </a:r>
            <a:endParaRPr/>
          </a:p>
        </p:txBody>
      </p:sp>
      <p:sp>
        <p:nvSpPr>
          <p:cNvPr id="1202" name="Google Shape;1202;p11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1203" name="Google Shape;1203;p117"/>
          <p:cNvSpPr/>
          <p:nvPr/>
        </p:nvSpPr>
        <p:spPr>
          <a:xfrm>
            <a:off x="160275" y="1775175"/>
            <a:ext cx="3018900" cy="1873500"/>
          </a:xfrm>
          <a:prstGeom prst="homePlate">
            <a:avLst>
              <a:gd name="adj" fmla="val 50000"/>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117"/>
          <p:cNvSpPr txBox="1"/>
          <p:nvPr/>
        </p:nvSpPr>
        <p:spPr>
          <a:xfrm>
            <a:off x="191050" y="1826325"/>
            <a:ext cx="232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Fase 7: </a:t>
            </a:r>
            <a:r>
              <a:rPr lang="en" sz="1200" b="0" i="1" u="none" strike="noStrike" cap="none">
                <a:solidFill>
                  <a:srgbClr val="000000"/>
                </a:solidFill>
                <a:latin typeface="Arial"/>
                <a:ea typeface="Arial"/>
                <a:cs typeface="Arial"/>
                <a:sym typeface="Arial"/>
              </a:rPr>
              <a:t>Valutazione e decisione </a:t>
            </a:r>
            <a:endParaRPr sz="1200" b="0" i="1" u="none" strike="noStrike" cap="none">
              <a:solidFill>
                <a:srgbClr val="000000"/>
              </a:solidFill>
              <a:latin typeface="Arial"/>
              <a:ea typeface="Arial"/>
              <a:cs typeface="Arial"/>
              <a:sym typeface="Arial"/>
            </a:endParaRPr>
          </a:p>
        </p:txBody>
      </p:sp>
      <p:sp>
        <p:nvSpPr>
          <p:cNvPr id="1205" name="Google Shape;1205;p117"/>
          <p:cNvSpPr txBox="1"/>
          <p:nvPr/>
        </p:nvSpPr>
        <p:spPr>
          <a:xfrm>
            <a:off x="281225" y="2718450"/>
            <a:ext cx="18870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Le commissioni regolatorie indipendenti valutano la sicurezza e l'efficacia del vaccino in base alle sperimentazioni e decidono se concedere l'autorizzazione.</a:t>
            </a:r>
            <a:endParaRPr sz="900" b="0" i="1" u="none" strike="noStrike" cap="none">
              <a:solidFill>
                <a:srgbClr val="000000"/>
              </a:solidFill>
              <a:latin typeface="Arial"/>
              <a:ea typeface="Arial"/>
              <a:cs typeface="Arial"/>
              <a:sym typeface="Arial"/>
            </a:endParaRPr>
          </a:p>
        </p:txBody>
      </p:sp>
      <p:sp>
        <p:nvSpPr>
          <p:cNvPr id="1206" name="Google Shape;1206;p117"/>
          <p:cNvSpPr/>
          <p:nvPr/>
        </p:nvSpPr>
        <p:spPr>
          <a:xfrm>
            <a:off x="2513328" y="1775175"/>
            <a:ext cx="3606900" cy="1873500"/>
          </a:xfrm>
          <a:prstGeom prst="chevron">
            <a:avLst>
              <a:gd name="adj" fmla="val 50000"/>
            </a:avLst>
          </a:prstGeom>
          <a:solidFill>
            <a:srgbClr val="FCE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117"/>
          <p:cNvSpPr txBox="1"/>
          <p:nvPr/>
        </p:nvSpPr>
        <p:spPr>
          <a:xfrm>
            <a:off x="3003763" y="1826325"/>
            <a:ext cx="2569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Fase 8: </a:t>
            </a:r>
            <a:r>
              <a:rPr lang="en" sz="1200" b="0" i="1" u="none" strike="noStrike" cap="none">
                <a:solidFill>
                  <a:srgbClr val="000000"/>
                </a:solidFill>
                <a:latin typeface="Arial"/>
                <a:ea typeface="Arial"/>
                <a:cs typeface="Arial"/>
                <a:sym typeface="Arial"/>
              </a:rPr>
              <a:t>Produzione commerciale</a:t>
            </a:r>
            <a:endParaRPr sz="1200" b="0" i="1" u="none" strike="noStrike" cap="none">
              <a:solidFill>
                <a:srgbClr val="000000"/>
              </a:solidFill>
              <a:latin typeface="Arial"/>
              <a:ea typeface="Arial"/>
              <a:cs typeface="Arial"/>
              <a:sym typeface="Arial"/>
            </a:endParaRPr>
          </a:p>
        </p:txBody>
      </p:sp>
      <p:sp>
        <p:nvSpPr>
          <p:cNvPr id="1208" name="Google Shape;1208;p117"/>
          <p:cNvSpPr txBox="1"/>
          <p:nvPr/>
        </p:nvSpPr>
        <p:spPr>
          <a:xfrm>
            <a:off x="3246856" y="2951932"/>
            <a:ext cx="1887000" cy="600134"/>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La produzione viene aumentata per produrre dosi di vaccino a livello industriale.</a:t>
            </a:r>
            <a:endParaRPr sz="900" b="0" i="1" u="none" strike="noStrike" cap="none">
              <a:solidFill>
                <a:srgbClr val="000000"/>
              </a:solidFill>
              <a:latin typeface="Arial"/>
              <a:ea typeface="Arial"/>
              <a:cs typeface="Arial"/>
              <a:sym typeface="Arial"/>
            </a:endParaRPr>
          </a:p>
        </p:txBody>
      </p:sp>
      <p:sp>
        <p:nvSpPr>
          <p:cNvPr id="1209" name="Google Shape;1209;p117"/>
          <p:cNvSpPr txBox="1"/>
          <p:nvPr/>
        </p:nvSpPr>
        <p:spPr>
          <a:xfrm>
            <a:off x="6063975" y="1826325"/>
            <a:ext cx="23223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Fase 9: </a:t>
            </a:r>
            <a:r>
              <a:rPr lang="en" sz="1300" b="0" i="1" u="none" strike="noStrike" cap="none">
                <a:solidFill>
                  <a:srgbClr val="000000"/>
                </a:solidFill>
                <a:latin typeface="Arial"/>
                <a:ea typeface="Arial"/>
                <a:cs typeface="Arial"/>
                <a:sym typeface="Arial"/>
              </a:rPr>
              <a:t>Monitoraggio continuo</a:t>
            </a:r>
            <a:endParaRPr sz="1200" b="0" i="1" u="none" strike="noStrike" cap="none">
              <a:solidFill>
                <a:srgbClr val="000000"/>
              </a:solidFill>
              <a:latin typeface="Arial"/>
              <a:ea typeface="Arial"/>
              <a:cs typeface="Arial"/>
              <a:sym typeface="Arial"/>
            </a:endParaRPr>
          </a:p>
        </p:txBody>
      </p:sp>
      <p:sp>
        <p:nvSpPr>
          <p:cNvPr id="1210" name="Google Shape;1210;p117"/>
          <p:cNvSpPr txBox="1"/>
          <p:nvPr/>
        </p:nvSpPr>
        <p:spPr>
          <a:xfrm>
            <a:off x="6259100" y="2852710"/>
            <a:ext cx="18870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Per tutto il loro ciclo di vita, i vaccini sono regolarmente monitorati e sottoposti a prove per garantire che il loro profilo di sicurezza rimanga accettabile. </a:t>
            </a:r>
            <a:endParaRPr sz="900" b="0" i="1" u="none" strike="noStrike" cap="none">
              <a:solidFill>
                <a:srgbClr val="000000"/>
              </a:solidFill>
              <a:latin typeface="Arial"/>
              <a:ea typeface="Arial"/>
              <a:cs typeface="Arial"/>
              <a:sym typeface="Arial"/>
            </a:endParaRPr>
          </a:p>
        </p:txBody>
      </p:sp>
      <p:pic>
        <p:nvPicPr>
          <p:cNvPr id="1211" name="Google Shape;1211;p117"/>
          <p:cNvPicPr preferRelativeResize="0"/>
          <p:nvPr/>
        </p:nvPicPr>
        <p:blipFill rotWithShape="1">
          <a:blip r:embed="rId3">
            <a:alphaModFix/>
          </a:blip>
          <a:srcRect/>
          <a:stretch/>
        </p:blipFill>
        <p:spPr>
          <a:xfrm>
            <a:off x="572625" y="2351423"/>
            <a:ext cx="400200" cy="400200"/>
          </a:xfrm>
          <a:prstGeom prst="rect">
            <a:avLst/>
          </a:prstGeom>
          <a:noFill/>
          <a:ln>
            <a:noFill/>
          </a:ln>
        </p:spPr>
      </p:pic>
      <p:pic>
        <p:nvPicPr>
          <p:cNvPr id="1212" name="Google Shape;1212;p117"/>
          <p:cNvPicPr preferRelativeResize="0"/>
          <p:nvPr/>
        </p:nvPicPr>
        <p:blipFill rotWithShape="1">
          <a:blip r:embed="rId4">
            <a:alphaModFix/>
          </a:blip>
          <a:srcRect/>
          <a:stretch/>
        </p:blipFill>
        <p:spPr>
          <a:xfrm>
            <a:off x="1224725" y="2351425"/>
            <a:ext cx="400200" cy="400200"/>
          </a:xfrm>
          <a:prstGeom prst="rect">
            <a:avLst/>
          </a:prstGeom>
          <a:noFill/>
          <a:ln>
            <a:noFill/>
          </a:ln>
        </p:spPr>
      </p:pic>
      <p:pic>
        <p:nvPicPr>
          <p:cNvPr id="1213" name="Google Shape;1213;p117"/>
          <p:cNvPicPr preferRelativeResize="0"/>
          <p:nvPr/>
        </p:nvPicPr>
        <p:blipFill rotWithShape="1">
          <a:blip r:embed="rId5">
            <a:alphaModFix/>
          </a:blip>
          <a:srcRect/>
          <a:stretch/>
        </p:blipFill>
        <p:spPr>
          <a:xfrm>
            <a:off x="4190350" y="2420650"/>
            <a:ext cx="400200" cy="400200"/>
          </a:xfrm>
          <a:prstGeom prst="rect">
            <a:avLst/>
          </a:prstGeom>
          <a:noFill/>
          <a:ln>
            <a:noFill/>
          </a:ln>
        </p:spPr>
      </p:pic>
      <p:pic>
        <p:nvPicPr>
          <p:cNvPr id="1214" name="Google Shape;1214;p117"/>
          <p:cNvPicPr preferRelativeResize="0"/>
          <p:nvPr/>
        </p:nvPicPr>
        <p:blipFill rotWithShape="1">
          <a:blip r:embed="rId5">
            <a:alphaModFix/>
          </a:blip>
          <a:srcRect/>
          <a:stretch/>
        </p:blipFill>
        <p:spPr>
          <a:xfrm>
            <a:off x="3790150" y="2420650"/>
            <a:ext cx="400200" cy="400200"/>
          </a:xfrm>
          <a:prstGeom prst="rect">
            <a:avLst/>
          </a:prstGeom>
          <a:noFill/>
          <a:ln>
            <a:noFill/>
          </a:ln>
        </p:spPr>
      </p:pic>
      <p:pic>
        <p:nvPicPr>
          <p:cNvPr id="1215" name="Google Shape;1215;p117"/>
          <p:cNvPicPr preferRelativeResize="0"/>
          <p:nvPr/>
        </p:nvPicPr>
        <p:blipFill rotWithShape="1">
          <a:blip r:embed="rId6">
            <a:alphaModFix/>
          </a:blip>
          <a:srcRect/>
          <a:stretch/>
        </p:blipFill>
        <p:spPr>
          <a:xfrm>
            <a:off x="6802400" y="2395450"/>
            <a:ext cx="400200" cy="400200"/>
          </a:xfrm>
          <a:prstGeom prst="rect">
            <a:avLst/>
          </a:prstGeom>
          <a:noFill/>
          <a:ln>
            <a:noFill/>
          </a:ln>
        </p:spPr>
      </p:pic>
      <p:pic>
        <p:nvPicPr>
          <p:cNvPr id="1216" name="Google Shape;1216;p117"/>
          <p:cNvPicPr preferRelativeResize="0"/>
          <p:nvPr/>
        </p:nvPicPr>
        <p:blipFill rotWithShape="1">
          <a:blip r:embed="rId7">
            <a:alphaModFix/>
          </a:blip>
          <a:srcRect/>
          <a:stretch/>
        </p:blipFill>
        <p:spPr>
          <a:xfrm>
            <a:off x="7346898" y="2395448"/>
            <a:ext cx="400200" cy="400200"/>
          </a:xfrm>
          <a:prstGeom prst="rect">
            <a:avLst/>
          </a:prstGeom>
          <a:noFill/>
          <a:ln>
            <a:noFill/>
          </a:ln>
        </p:spPr>
      </p:pic>
      <p:sp>
        <p:nvSpPr>
          <p:cNvPr id="1217" name="Google Shape;1217;p117"/>
          <p:cNvSpPr/>
          <p:nvPr/>
        </p:nvSpPr>
        <p:spPr>
          <a:xfrm>
            <a:off x="5741475" y="3962775"/>
            <a:ext cx="3402600" cy="11139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117"/>
          <p:cNvSpPr/>
          <p:nvPr/>
        </p:nvSpPr>
        <p:spPr>
          <a:xfrm>
            <a:off x="2956350" y="3962400"/>
            <a:ext cx="3107700" cy="11142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117"/>
          <p:cNvSpPr/>
          <p:nvPr/>
        </p:nvSpPr>
        <p:spPr>
          <a:xfrm>
            <a:off x="160275" y="3962775"/>
            <a:ext cx="2982000" cy="11142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117"/>
          <p:cNvSpPr txBox="1"/>
          <p:nvPr/>
        </p:nvSpPr>
        <p:spPr>
          <a:xfrm>
            <a:off x="3403191" y="3962782"/>
            <a:ext cx="2214000" cy="8004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Sicurezza: </a:t>
            </a:r>
            <a:r>
              <a:rPr lang="en" sz="800" b="0" i="0" u="none" strike="noStrike" cap="none">
                <a:solidFill>
                  <a:schemeClr val="dk1"/>
                </a:solidFill>
                <a:latin typeface="Arial"/>
                <a:ea typeface="Arial"/>
                <a:cs typeface="Arial"/>
                <a:sym typeface="Arial"/>
              </a:rPr>
              <a:t>Il vaccino è sicuro? Provoca effetti collaterali? Quanto sono gravi?</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Coerenza dei lotti: </a:t>
            </a:r>
            <a:r>
              <a:rPr lang="en" sz="800" b="0" i="0" u="none" strike="noStrike" cap="none">
                <a:solidFill>
                  <a:schemeClr val="dk1"/>
                </a:solidFill>
                <a:latin typeface="Arial"/>
                <a:ea typeface="Arial"/>
                <a:cs typeface="Arial"/>
                <a:sym typeface="Arial"/>
              </a:rPr>
              <a:t>Ogni vaccino che produciamo è uguale all'altro?</a:t>
            </a:r>
            <a:endParaRPr sz="800" b="0" i="0" u="none" strike="noStrike" cap="none">
              <a:solidFill>
                <a:srgbClr val="000000"/>
              </a:solidFill>
              <a:latin typeface="Arial"/>
              <a:ea typeface="Arial"/>
              <a:cs typeface="Arial"/>
              <a:sym typeface="Arial"/>
            </a:endParaRPr>
          </a:p>
        </p:txBody>
      </p:sp>
      <p:sp>
        <p:nvSpPr>
          <p:cNvPr id="1221" name="Google Shape;1221;p117"/>
          <p:cNvSpPr txBox="1"/>
          <p:nvPr/>
        </p:nvSpPr>
        <p:spPr>
          <a:xfrm>
            <a:off x="6147550" y="3962775"/>
            <a:ext cx="2422200" cy="104641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Sicurezza: </a:t>
            </a:r>
            <a:r>
              <a:rPr lang="en" sz="800" b="0" i="0" u="none" strike="noStrike" cap="none">
                <a:solidFill>
                  <a:schemeClr val="dk1"/>
                </a:solidFill>
                <a:latin typeface="Arial"/>
                <a:ea typeface="Arial"/>
                <a:cs typeface="Arial"/>
                <a:sym typeface="Arial"/>
              </a:rPr>
              <a:t>Il vaccino è sicuro? Provoca effetti collaterali? Quanto sono gravi?</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Coerenza dei lotti: </a:t>
            </a:r>
            <a:r>
              <a:rPr lang="en" sz="800" b="0" i="0" u="none" strike="noStrike" cap="none">
                <a:solidFill>
                  <a:schemeClr val="dk1"/>
                </a:solidFill>
                <a:latin typeface="Arial"/>
                <a:ea typeface="Arial"/>
                <a:cs typeface="Arial"/>
                <a:sym typeface="Arial"/>
              </a:rPr>
              <a:t>Ogni vaccino che produciamo è uguale all'altro?</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Efficacia: </a:t>
            </a:r>
            <a:r>
              <a:rPr lang="en" sz="800" b="0" i="0" u="none" strike="noStrike" cap="none">
                <a:solidFill>
                  <a:schemeClr val="dk1"/>
                </a:solidFill>
                <a:latin typeface="Arial"/>
                <a:ea typeface="Arial"/>
                <a:cs typeface="Arial"/>
                <a:sym typeface="Arial"/>
              </a:rPr>
              <a:t>Quanto il vaccino protegge dalla malattia e dalla diffusione?</a:t>
            </a:r>
            <a:endParaRPr sz="800" b="0" i="0" u="none" strike="noStrike" cap="none">
              <a:solidFill>
                <a:schemeClr val="dk1"/>
              </a:solidFill>
              <a:latin typeface="Arial"/>
              <a:ea typeface="Arial"/>
              <a:cs typeface="Arial"/>
              <a:sym typeface="Arial"/>
            </a:endParaRPr>
          </a:p>
        </p:txBody>
      </p:sp>
      <p:sp>
        <p:nvSpPr>
          <p:cNvPr id="1222" name="Google Shape;1222;p117"/>
          <p:cNvSpPr txBox="1"/>
          <p:nvPr/>
        </p:nvSpPr>
        <p:spPr>
          <a:xfrm>
            <a:off x="160275" y="3690825"/>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Cosa viene valutato?</a:t>
            </a:r>
            <a:endParaRPr sz="1000" b="1" i="0" u="none" strike="noStrike" cap="none">
              <a:solidFill>
                <a:srgbClr val="000000"/>
              </a:solidFill>
              <a:latin typeface="Arial"/>
              <a:ea typeface="Arial"/>
              <a:cs typeface="Arial"/>
              <a:sym typeface="Arial"/>
            </a:endParaRPr>
          </a:p>
        </p:txBody>
      </p:sp>
      <p:sp>
        <p:nvSpPr>
          <p:cNvPr id="1223" name="Google Shape;1223;p117"/>
          <p:cNvSpPr txBox="1"/>
          <p:nvPr/>
        </p:nvSpPr>
        <p:spPr>
          <a:xfrm>
            <a:off x="278151" y="3962775"/>
            <a:ext cx="2422200" cy="1046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Sicurezza</a:t>
            </a:r>
            <a:r>
              <a:rPr lang="en" sz="800" b="1" i="0" u="none" strike="noStrike" cap="none">
                <a:solidFill>
                  <a:schemeClr val="dk1"/>
                </a:solidFill>
                <a:latin typeface="Arial"/>
                <a:ea typeface="Arial"/>
                <a:cs typeface="Arial"/>
                <a:sym typeface="Arial"/>
              </a:rPr>
              <a:t>: </a:t>
            </a:r>
            <a:r>
              <a:rPr lang="en" sz="800" b="0" i="0" u="none" strike="noStrike" cap="none">
                <a:solidFill>
                  <a:schemeClr val="dk1"/>
                </a:solidFill>
                <a:latin typeface="Arial"/>
                <a:ea typeface="Arial"/>
                <a:cs typeface="Arial"/>
                <a:sym typeface="Arial"/>
              </a:rPr>
              <a:t>Il candidato vaccino è sicuro? Provoca effetti collaterali? Quanto sono gravi?</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Efficacia: </a:t>
            </a:r>
            <a:r>
              <a:rPr lang="en" sz="800" b="0" i="0" u="none" strike="noStrike" cap="none">
                <a:solidFill>
                  <a:schemeClr val="dk1"/>
                </a:solidFill>
                <a:latin typeface="Arial"/>
                <a:ea typeface="Arial"/>
                <a:cs typeface="Arial"/>
                <a:sym typeface="Arial"/>
              </a:rPr>
              <a:t>Quanto il candidato vaccino protegge dalla malattia?</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Coerenza dei lotti</a:t>
            </a:r>
            <a:r>
              <a:rPr lang="en" sz="800" b="0" i="0" u="none" strike="noStrike" cap="none">
                <a:solidFill>
                  <a:schemeClr val="dk1"/>
                </a:solidFill>
                <a:latin typeface="Arial"/>
                <a:ea typeface="Arial"/>
                <a:cs typeface="Arial"/>
                <a:sym typeface="Arial"/>
              </a:rPr>
              <a:t>: Ogni vaccino che produciamo è uguale all'altro?</a:t>
            </a:r>
            <a:endParaRPr sz="800" b="0" i="0" u="none" strike="noStrike" cap="none">
              <a:solidFill>
                <a:schemeClr val="dk1"/>
              </a:solidFill>
              <a:latin typeface="Arial"/>
              <a:ea typeface="Arial"/>
              <a:cs typeface="Arial"/>
              <a:sym typeface="Arial"/>
            </a:endParaRPr>
          </a:p>
        </p:txBody>
      </p:sp>
      <p:pic>
        <p:nvPicPr>
          <p:cNvPr id="1224" name="Google Shape;1224;p117"/>
          <p:cNvPicPr preferRelativeResize="0"/>
          <p:nvPr/>
        </p:nvPicPr>
        <p:blipFill rotWithShape="1">
          <a:blip r:embed="rId5">
            <a:alphaModFix/>
          </a:blip>
          <a:srcRect/>
          <a:stretch/>
        </p:blipFill>
        <p:spPr>
          <a:xfrm>
            <a:off x="4590550" y="2420650"/>
            <a:ext cx="400200" cy="4002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228"/>
        <p:cNvGrpSpPr/>
        <p:nvPr/>
      </p:nvGrpSpPr>
      <p:grpSpPr>
        <a:xfrm>
          <a:off x="0" y="0"/>
          <a:ext cx="0" cy="0"/>
          <a:chOff x="0" y="0"/>
          <a:chExt cx="0" cy="0"/>
        </a:xfrm>
      </p:grpSpPr>
      <p:sp>
        <p:nvSpPr>
          <p:cNvPr id="1229" name="Google Shape;1229;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a:t>
            </a:r>
            <a:endParaRPr/>
          </a:p>
        </p:txBody>
      </p:sp>
      <p:sp>
        <p:nvSpPr>
          <p:cNvPr id="1230" name="Google Shape;1230;p11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1231" name="Google Shape;1231;p118"/>
          <p:cNvSpPr txBox="1"/>
          <p:nvPr/>
        </p:nvSpPr>
        <p:spPr>
          <a:xfrm>
            <a:off x="405000" y="1195525"/>
            <a:ext cx="8334000" cy="4081087"/>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La sicurezza viene valutata in ogni fase dello sviluppo di un vaccino. (</a:t>
            </a:r>
            <a:r>
              <a:rPr lang="en" sz="1400" b="0" i="0" u="sng" strike="noStrike" cap="none">
                <a:solidFill>
                  <a:schemeClr val="dk2"/>
                </a:solidFill>
                <a:latin typeface="Arial"/>
                <a:ea typeface="Arial"/>
                <a:cs typeface="Arial"/>
                <a:sym typeface="Arial"/>
              </a:rPr>
              <a:t>Vero</a:t>
            </a:r>
            <a:r>
              <a:rPr lang="en" sz="1400" b="0" i="0" u="none" strike="noStrike" cap="none">
                <a:solidFill>
                  <a:schemeClr val="dk2"/>
                </a:solidFill>
                <a:latin typeface="Arial"/>
                <a:ea typeface="Arial"/>
                <a:cs typeface="Arial"/>
                <a:sym typeface="Arial"/>
              </a:rPr>
              <a:t>/Falso)</a:t>
            </a:r>
            <a:endParaRPr sz="14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46088" marR="0" lvl="0" indent="-306388" algn="l" rtl="0">
              <a:lnSpc>
                <a:spcPct val="115000"/>
              </a:lnSpc>
              <a:spcBef>
                <a:spcPts val="1200"/>
              </a:spcBef>
              <a:spcAft>
                <a:spcPts val="0"/>
              </a:spcAft>
              <a:buNone/>
            </a:pPr>
            <a:r>
              <a:rPr lang="en" sz="1400" b="0" i="0" u="none" strike="noStrike" cap="none">
                <a:solidFill>
                  <a:schemeClr val="dk2"/>
                </a:solidFill>
                <a:latin typeface="Arial"/>
                <a:ea typeface="Arial"/>
                <a:cs typeface="Arial"/>
                <a:sym typeface="Arial"/>
              </a:rPr>
              <a:t>2.    Il primo passo nello sviluppo di un vaccino consiste nel testare il candidato vaccino negli animali. (Vero/</a:t>
            </a:r>
            <a:r>
              <a:rPr lang="en" sz="1400" b="0" i="0" u="sng" strike="noStrike" cap="none">
                <a:solidFill>
                  <a:schemeClr val="dk2"/>
                </a:solidFill>
                <a:latin typeface="Arial"/>
                <a:ea typeface="Arial"/>
                <a:cs typeface="Arial"/>
                <a:sym typeface="Arial"/>
              </a:rPr>
              <a:t>Falso</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139700" marR="0" lvl="0" indent="0" algn="l" rtl="0">
              <a:lnSpc>
                <a:spcPct val="115000"/>
              </a:lnSpc>
              <a:spcBef>
                <a:spcPts val="1200"/>
              </a:spcBef>
              <a:spcAft>
                <a:spcPts val="0"/>
              </a:spcAft>
              <a:buNone/>
            </a:pPr>
            <a:r>
              <a:rPr lang="en" sz="1400" b="0" i="0" u="none" strike="noStrike" cap="none">
                <a:solidFill>
                  <a:schemeClr val="dk2"/>
                </a:solidFill>
                <a:latin typeface="Arial"/>
                <a:ea typeface="Arial"/>
                <a:cs typeface="Arial"/>
                <a:sym typeface="Arial"/>
              </a:rPr>
              <a:t>3.    In genere, quanti volontari sono coinvolti negli studi clinici di fase II? </a:t>
            </a:r>
            <a:endParaRPr sz="1400" b="0" i="0" u="none" strike="noStrike" cap="none">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sng" strike="noStrike" cap="none">
                <a:solidFill>
                  <a:schemeClr val="dk2"/>
                </a:solidFill>
                <a:latin typeface="Arial"/>
                <a:ea typeface="Arial"/>
                <a:cs typeface="Arial"/>
                <a:sym typeface="Arial"/>
              </a:rPr>
              <a:t>Centinaia</a:t>
            </a:r>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none" strike="noStrike" cap="none">
                <a:solidFill>
                  <a:schemeClr val="dk2"/>
                </a:solidFill>
                <a:latin typeface="Arial"/>
                <a:ea typeface="Arial"/>
                <a:cs typeface="Arial"/>
                <a:sym typeface="Arial"/>
              </a:rPr>
              <a:t>Sotto i cento </a:t>
            </a:r>
            <a:endParaRPr sz="1400" b="0" i="0" u="none" strike="noStrike" cap="none">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none" strike="noStrike" cap="none">
                <a:solidFill>
                  <a:schemeClr val="dk2"/>
                </a:solidFill>
                <a:latin typeface="Arial"/>
                <a:ea typeface="Arial"/>
                <a:cs typeface="Arial"/>
                <a:sym typeface="Arial"/>
              </a:rPr>
              <a:t>Migliaia</a:t>
            </a:r>
            <a:endParaRPr sz="1400" b="0" i="0" u="none" strike="noStrike" cap="none">
              <a:solidFill>
                <a:schemeClr val="dk2"/>
              </a:solidFill>
              <a:latin typeface="Arial"/>
              <a:ea typeface="Arial"/>
              <a:cs typeface="Arial"/>
              <a:sym typeface="Arial"/>
            </a:endParaRPr>
          </a:p>
          <a:p>
            <a:pPr marL="9144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46088" marR="0" lvl="0" indent="-306388" algn="l" rtl="0">
              <a:lnSpc>
                <a:spcPct val="115000"/>
              </a:lnSpc>
              <a:spcBef>
                <a:spcPts val="1200"/>
              </a:spcBef>
              <a:spcAft>
                <a:spcPts val="0"/>
              </a:spcAft>
              <a:buNone/>
            </a:pPr>
            <a:r>
              <a:rPr lang="en" sz="1400" b="0" i="0" u="none" strike="noStrike" cap="none">
                <a:solidFill>
                  <a:schemeClr val="dk2"/>
                </a:solidFill>
                <a:latin typeface="Arial"/>
                <a:ea typeface="Arial"/>
                <a:cs typeface="Arial"/>
                <a:sym typeface="Arial"/>
              </a:rPr>
              <a:t>4.    I vaccini sono monitorati per la loro sicurezza ed efficacia per tutta la loro durata di conservazione dopo l'approvazione dell'uso. (</a:t>
            </a:r>
            <a:r>
              <a:rPr lang="en" sz="1400" b="0" i="0" u="sng" strike="noStrike" cap="none">
                <a:solidFill>
                  <a:schemeClr val="dk2"/>
                </a:solidFill>
                <a:latin typeface="Arial"/>
                <a:ea typeface="Arial"/>
                <a:cs typeface="Arial"/>
                <a:sym typeface="Arial"/>
              </a:rPr>
              <a:t>Vero</a:t>
            </a:r>
            <a:r>
              <a:rPr lang="en" sz="1400" b="0" i="0" u="none" strike="noStrike" cap="none">
                <a:solidFill>
                  <a:schemeClr val="dk2"/>
                </a:solidFill>
                <a:latin typeface="Arial"/>
                <a:ea typeface="Arial"/>
                <a:cs typeface="Arial"/>
                <a:sym typeface="Arial"/>
              </a:rPr>
              <a:t>/Falso)</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235"/>
        <p:cNvGrpSpPr/>
        <p:nvPr/>
      </p:nvGrpSpPr>
      <p:grpSpPr>
        <a:xfrm>
          <a:off x="0" y="0"/>
          <a:ext cx="0" cy="0"/>
          <a:chOff x="0" y="0"/>
          <a:chExt cx="0" cy="0"/>
        </a:xfrm>
      </p:grpSpPr>
      <p:sp>
        <p:nvSpPr>
          <p:cNvPr id="1236" name="Google Shape;1236;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a:t>
            </a:r>
            <a:endParaRPr/>
          </a:p>
        </p:txBody>
      </p:sp>
      <p:sp>
        <p:nvSpPr>
          <p:cNvPr id="1237" name="Google Shape;1237;p119"/>
          <p:cNvSpPr txBox="1"/>
          <p:nvPr/>
        </p:nvSpPr>
        <p:spPr>
          <a:xfrm>
            <a:off x="405000" y="1195525"/>
            <a:ext cx="8334000" cy="4081087"/>
          </a:xfrm>
          <a:prstGeom prst="rect">
            <a:avLst/>
          </a:prstGeom>
          <a:noFill/>
          <a:ln>
            <a:noFill/>
          </a:ln>
        </p:spPr>
        <p:txBody>
          <a:bodyPr spcFirstLastPara="1" wrap="square" lIns="91425" tIns="91425" rIns="91425" bIns="91425" anchor="t" anchorCtr="0">
            <a:spAutoFit/>
          </a:bodyPr>
          <a:lstStyle/>
          <a:p>
            <a:pPr marL="446088" marR="0" lvl="0" indent="-293688" algn="l" rtl="0">
              <a:lnSpc>
                <a:spcPct val="115000"/>
              </a:lnSpc>
              <a:spcBef>
                <a:spcPts val="0"/>
              </a:spcBef>
              <a:spcAft>
                <a:spcPts val="0"/>
              </a:spcAft>
              <a:buNone/>
            </a:pPr>
            <a:r>
              <a:rPr lang="en" sz="1200" b="1" i="0" u="none" strike="noStrike" cap="none">
                <a:solidFill>
                  <a:srgbClr val="444746"/>
                </a:solidFill>
                <a:latin typeface="Arial"/>
                <a:ea typeface="Arial"/>
                <a:cs typeface="Arial"/>
                <a:sym typeface="Arial"/>
              </a:rPr>
              <a:t>1.   Vero</a:t>
            </a:r>
            <a:r>
              <a:rPr lang="en" sz="1200" b="0" i="0" u="none" strike="noStrike" cap="none">
                <a:solidFill>
                  <a:srgbClr val="444746"/>
                </a:solidFill>
                <a:latin typeface="Arial"/>
                <a:ea typeface="Arial"/>
                <a:cs typeface="Arial"/>
                <a:sym typeface="Arial"/>
              </a:rPr>
              <a:t>! La sicurezza è un aspetto incredibilmente importante nello sviluppo dei vaccini. La sicurezza dei vaccini viene valutata fin dall'inizio della loro ricerca. Il monitoraggio della sicurezza continua in ogni fase dello sviluppo e dopo l'autorizzazione e l'uso nella popolazione.</a:t>
            </a:r>
            <a:endParaRPr sz="12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446088" marR="0" lvl="0" indent="-293688" algn="l" rtl="0">
              <a:lnSpc>
                <a:spcPct val="115000"/>
              </a:lnSpc>
              <a:spcBef>
                <a:spcPts val="1200"/>
              </a:spcBef>
              <a:spcAft>
                <a:spcPts val="0"/>
              </a:spcAft>
              <a:buNone/>
            </a:pPr>
            <a:r>
              <a:rPr lang="en" sz="1200" b="1" i="0" u="none" strike="noStrike" cap="none">
                <a:solidFill>
                  <a:srgbClr val="444746"/>
                </a:solidFill>
                <a:latin typeface="Arial"/>
                <a:ea typeface="Arial"/>
                <a:cs typeface="Arial"/>
                <a:sym typeface="Arial"/>
              </a:rPr>
              <a:t>2.    Falso</a:t>
            </a:r>
            <a:r>
              <a:rPr lang="en" sz="1200" b="0" i="0" u="none" strike="noStrike" cap="none">
                <a:solidFill>
                  <a:srgbClr val="444746"/>
                </a:solidFill>
                <a:latin typeface="Arial"/>
                <a:ea typeface="Arial"/>
                <a:cs typeface="Arial"/>
                <a:sym typeface="Arial"/>
              </a:rPr>
              <a:t>. I candidati vaccini vengono prima ricercati in studi su piccola scala e poi in cellule coltivate in laboratorio. Una volta dimostrata la loro sicurezza in questi due ambienti, vengono testati sugli animali per valutarne ulteriormente la sicurezza e l'efficacia.</a:t>
            </a:r>
            <a:endParaRPr sz="12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446088" marR="0" lvl="0" indent="-293688" algn="l" rtl="0">
              <a:lnSpc>
                <a:spcPct val="115000"/>
              </a:lnSpc>
              <a:spcBef>
                <a:spcPts val="1200"/>
              </a:spcBef>
              <a:spcAft>
                <a:spcPts val="0"/>
              </a:spcAft>
              <a:buNone/>
            </a:pPr>
            <a:r>
              <a:rPr lang="en" sz="1200" b="1" i="0" u="none" strike="noStrike" cap="none">
                <a:solidFill>
                  <a:srgbClr val="444746"/>
                </a:solidFill>
                <a:latin typeface="Arial"/>
                <a:ea typeface="Arial"/>
                <a:cs typeface="Arial"/>
                <a:sym typeface="Arial"/>
              </a:rPr>
              <a:t>3.    Centinaia</a:t>
            </a:r>
            <a:r>
              <a:rPr lang="en" sz="1200" b="0" i="0" u="none" strike="noStrike" cap="none">
                <a:solidFill>
                  <a:srgbClr val="444746"/>
                </a:solidFill>
                <a:latin typeface="Arial"/>
                <a:ea typeface="Arial"/>
                <a:cs typeface="Arial"/>
                <a:sym typeface="Arial"/>
              </a:rPr>
              <a:t>. Di solito gli studi clinici di fase I coinvolgono meno di cento volontari. Gli studi clinici di fase II coinvolgono centinaia e quelli di fase III migliaia.</a:t>
            </a:r>
            <a:endParaRPr sz="1200" b="0" i="0" u="none" strike="noStrike" cap="none">
              <a:solidFill>
                <a:schemeClr val="dk2"/>
              </a:solidFill>
              <a:latin typeface="Arial"/>
              <a:ea typeface="Arial"/>
              <a:cs typeface="Arial"/>
              <a:sym typeface="Arial"/>
            </a:endParaRPr>
          </a:p>
          <a:p>
            <a:pPr marL="91440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446088" marR="0" lvl="0" indent="-293688" algn="l" rtl="0">
              <a:lnSpc>
                <a:spcPct val="115000"/>
              </a:lnSpc>
              <a:spcBef>
                <a:spcPts val="1200"/>
              </a:spcBef>
              <a:spcAft>
                <a:spcPts val="0"/>
              </a:spcAft>
              <a:buNone/>
            </a:pPr>
            <a:r>
              <a:rPr lang="en" sz="1200" b="1" i="0" u="none" strike="noStrike" cap="none">
                <a:solidFill>
                  <a:srgbClr val="444746"/>
                </a:solidFill>
                <a:latin typeface="Arial"/>
                <a:ea typeface="Arial"/>
                <a:cs typeface="Arial"/>
                <a:sym typeface="Arial"/>
              </a:rPr>
              <a:t>4.    Vero</a:t>
            </a:r>
            <a:r>
              <a:rPr lang="en" sz="1200" b="0" i="0" u="none" strike="noStrike" cap="none">
                <a:solidFill>
                  <a:srgbClr val="444746"/>
                </a:solidFill>
                <a:latin typeface="Arial"/>
                <a:ea typeface="Arial"/>
                <a:cs typeface="Arial"/>
                <a:sym typeface="Arial"/>
              </a:rPr>
              <a:t>! I vaccini continueranno a essere monitorati ed i dati sulla sicurezza e sulla loro efficacia nella prevenzione delle malattie continueranno ad essere raccolti sul loro profilo. Questi dati vengono esaminati da scienziati ed esperti indipendenti che possono poi pubblicare i risultati o consigliare i governi, se necessario.</a:t>
            </a: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41"/>
        <p:cNvGrpSpPr/>
        <p:nvPr/>
      </p:nvGrpSpPr>
      <p:grpSpPr>
        <a:xfrm>
          <a:off x="0" y="0"/>
          <a:ext cx="0" cy="0"/>
          <a:chOff x="0" y="0"/>
          <a:chExt cx="0" cy="0"/>
        </a:xfrm>
      </p:grpSpPr>
      <p:sp>
        <p:nvSpPr>
          <p:cNvPr id="142" name="Google Shape;142;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Quiz di valutazione delle conoscenze</a:t>
            </a:r>
            <a:endParaRPr/>
          </a:p>
        </p:txBody>
      </p:sp>
      <p:sp>
        <p:nvSpPr>
          <p:cNvPr id="143" name="Google Shape;143;p1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457200" lvl="0" indent="-301942" algn="l" rtl="0">
              <a:lnSpc>
                <a:spcPct val="140000"/>
              </a:lnSpc>
              <a:spcBef>
                <a:spcPts val="0"/>
              </a:spcBef>
              <a:spcAft>
                <a:spcPts val="0"/>
              </a:spcAft>
              <a:buSzPct val="100000"/>
              <a:buAutoNum type="arabicPeriod"/>
            </a:pPr>
            <a:r>
              <a:rPr lang="en" sz="1650"/>
              <a:t>Quali dei seguenti fattori rendono le persone che vivono in carcere più vulnerabili alle malattie infettive </a:t>
            </a:r>
            <a:r>
              <a:rPr lang="en" sz="1650" b="1"/>
              <a:t>prima di </a:t>
            </a:r>
            <a:r>
              <a:rPr lang="en" sz="1650"/>
              <a:t>entrare in carcere?</a:t>
            </a:r>
            <a:endParaRPr/>
          </a:p>
          <a:p>
            <a:pPr marL="914400" lvl="1" indent="-301942" algn="l" rtl="0">
              <a:lnSpc>
                <a:spcPct val="140000"/>
              </a:lnSpc>
              <a:spcBef>
                <a:spcPts val="0"/>
              </a:spcBef>
              <a:spcAft>
                <a:spcPts val="0"/>
              </a:spcAft>
              <a:buSzPct val="100000"/>
              <a:buAutoNum type="alphaLcPeriod"/>
            </a:pPr>
            <a:r>
              <a:rPr lang="en" sz="1650"/>
              <a:t>Uso di aghi condivisi o non puliti</a:t>
            </a:r>
            <a:endParaRPr/>
          </a:p>
          <a:p>
            <a:pPr marL="914400" lvl="1" indent="-301942" algn="l" rtl="0">
              <a:lnSpc>
                <a:spcPct val="140000"/>
              </a:lnSpc>
              <a:spcBef>
                <a:spcPts val="0"/>
              </a:spcBef>
              <a:spcAft>
                <a:spcPts val="0"/>
              </a:spcAft>
              <a:buSzPct val="100000"/>
              <a:buAutoNum type="alphaLcPeriod"/>
            </a:pPr>
            <a:r>
              <a:rPr lang="en" sz="1650"/>
              <a:t>Maggiore prevalenza di persone senzatetto</a:t>
            </a:r>
            <a:endParaRPr/>
          </a:p>
          <a:p>
            <a:pPr marL="914400" lvl="1" indent="-301942" algn="l" rtl="0">
              <a:lnSpc>
                <a:spcPct val="140000"/>
              </a:lnSpc>
              <a:spcBef>
                <a:spcPts val="0"/>
              </a:spcBef>
              <a:spcAft>
                <a:spcPts val="0"/>
              </a:spcAft>
              <a:buSzPct val="100000"/>
              <a:buAutoNum type="alphaLcPeriod"/>
            </a:pPr>
            <a:r>
              <a:rPr lang="en" sz="1650"/>
              <a:t>Accesso limitato all'educazione sanitaria</a:t>
            </a:r>
            <a:endParaRPr/>
          </a:p>
          <a:p>
            <a:pPr marL="914400" lvl="1" indent="-301942" algn="l" rtl="0">
              <a:lnSpc>
                <a:spcPct val="140000"/>
              </a:lnSpc>
              <a:spcBef>
                <a:spcPts val="0"/>
              </a:spcBef>
              <a:spcAft>
                <a:spcPts val="0"/>
              </a:spcAft>
              <a:buSzPct val="100000"/>
              <a:buAutoNum type="alphaLcPeriod"/>
            </a:pPr>
            <a:r>
              <a:rPr lang="en" sz="1650" b="1"/>
              <a:t>Tutte le precedenti</a:t>
            </a:r>
            <a:endParaRPr/>
          </a:p>
          <a:p>
            <a:pPr marL="914400" lvl="0" indent="0" algn="l" rtl="0">
              <a:lnSpc>
                <a:spcPct val="140000"/>
              </a:lnSpc>
              <a:spcBef>
                <a:spcPts val="800"/>
              </a:spcBef>
              <a:spcAft>
                <a:spcPts val="0"/>
              </a:spcAft>
              <a:buSzPct val="155844"/>
              <a:buNone/>
            </a:pPr>
            <a:endParaRPr sz="1650" b="1"/>
          </a:p>
          <a:p>
            <a:pPr marL="450850" lvl="0" indent="-296863" algn="l" rtl="0">
              <a:lnSpc>
                <a:spcPct val="140000"/>
              </a:lnSpc>
              <a:spcBef>
                <a:spcPts val="800"/>
              </a:spcBef>
              <a:spcAft>
                <a:spcPts val="0"/>
              </a:spcAft>
              <a:buSzPct val="100000"/>
              <a:buNone/>
            </a:pPr>
            <a:r>
              <a:rPr lang="en" sz="1650"/>
              <a:t>2.    Indicare alcune delle </a:t>
            </a:r>
            <a:r>
              <a:rPr lang="en" sz="1650" b="1"/>
              <a:t>condizioni di vita in carcere </a:t>
            </a:r>
            <a:r>
              <a:rPr lang="en" sz="1650"/>
              <a:t>che rendono le persone detenute più vulnerabili alle malattie infettive. </a:t>
            </a:r>
            <a:r>
              <a:rPr lang="en" sz="1650" b="1"/>
              <a:t>[risposta aperta]</a:t>
            </a:r>
            <a:endParaRPr/>
          </a:p>
          <a:p>
            <a:pPr marL="457200" lvl="0" indent="0" algn="l" rtl="0">
              <a:lnSpc>
                <a:spcPct val="140000"/>
              </a:lnSpc>
              <a:spcBef>
                <a:spcPts val="800"/>
              </a:spcBef>
              <a:spcAft>
                <a:spcPts val="0"/>
              </a:spcAft>
              <a:buSzPct val="155844"/>
              <a:buNone/>
            </a:pPr>
            <a:endParaRPr sz="1650"/>
          </a:p>
          <a:p>
            <a:pPr marL="450850" lvl="0" indent="-314325" algn="l" rtl="0">
              <a:lnSpc>
                <a:spcPct val="140000"/>
              </a:lnSpc>
              <a:spcBef>
                <a:spcPts val="800"/>
              </a:spcBef>
              <a:spcAft>
                <a:spcPts val="0"/>
              </a:spcAft>
              <a:buSzPct val="100000"/>
              <a:buNone/>
            </a:pPr>
            <a:r>
              <a:rPr lang="en" sz="1650"/>
              <a:t>3.    Quale malattia, in particolare, è più probabile che si diffonda attraverso l'uso di aghi condivisi o non puliti (per esempio, per l'uso di droghe per via iniettiva o per tatuaggi)? </a:t>
            </a:r>
            <a:endParaRPr/>
          </a:p>
          <a:p>
            <a:pPr marL="914400" lvl="1" indent="-301942" algn="l" rtl="0">
              <a:lnSpc>
                <a:spcPct val="140000"/>
              </a:lnSpc>
              <a:spcBef>
                <a:spcPts val="0"/>
              </a:spcBef>
              <a:spcAft>
                <a:spcPts val="0"/>
              </a:spcAft>
              <a:buSzPct val="100000"/>
              <a:buAutoNum type="alphaLcPeriod"/>
            </a:pPr>
            <a:r>
              <a:rPr lang="en" sz="1650" b="1"/>
              <a:t>Epatite B</a:t>
            </a:r>
            <a:endParaRPr/>
          </a:p>
          <a:p>
            <a:pPr marL="914400" lvl="1" indent="-301942" algn="l" rtl="0">
              <a:lnSpc>
                <a:spcPct val="140000"/>
              </a:lnSpc>
              <a:spcBef>
                <a:spcPts val="0"/>
              </a:spcBef>
              <a:spcAft>
                <a:spcPts val="0"/>
              </a:spcAft>
              <a:buSzPct val="100000"/>
              <a:buAutoNum type="alphaLcPeriod"/>
            </a:pPr>
            <a:r>
              <a:rPr lang="en" sz="1650"/>
              <a:t>Influenza</a:t>
            </a:r>
            <a:endParaRPr/>
          </a:p>
          <a:p>
            <a:pPr marL="914400" lvl="1" indent="-301942" algn="l" rtl="0">
              <a:lnSpc>
                <a:spcPct val="140000"/>
              </a:lnSpc>
              <a:spcBef>
                <a:spcPts val="0"/>
              </a:spcBef>
              <a:spcAft>
                <a:spcPts val="0"/>
              </a:spcAft>
              <a:buSzPct val="100000"/>
              <a:buAutoNum type="alphaLcPeriod"/>
            </a:pPr>
            <a:r>
              <a:rPr lang="en" sz="1650"/>
              <a:t>COVID-19</a:t>
            </a:r>
            <a:endParaRPr/>
          </a:p>
        </p:txBody>
      </p:sp>
      <p:sp>
        <p:nvSpPr>
          <p:cNvPr id="144" name="Google Shape;144;p1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120"/>
          <p:cNvSpPr txBox="1">
            <a:spLocks noGrp="1"/>
          </p:cNvSpPr>
          <p:nvPr>
            <p:ph type="title"/>
          </p:nvPr>
        </p:nvSpPr>
        <p:spPr>
          <a:xfrm>
            <a:off x="311700" y="2285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MALATTIE AGGIUNTIVE</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46"/>
        <p:cNvGrpSpPr/>
        <p:nvPr/>
      </p:nvGrpSpPr>
      <p:grpSpPr>
        <a:xfrm>
          <a:off x="0" y="0"/>
          <a:ext cx="0" cy="0"/>
          <a:chOff x="0" y="0"/>
          <a:chExt cx="0" cy="0"/>
        </a:xfrm>
      </p:grpSpPr>
      <p:sp>
        <p:nvSpPr>
          <p:cNvPr id="1247" name="Google Shape;1247;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5. MPR</a:t>
            </a:r>
            <a:endParaRPr b="1"/>
          </a:p>
        </p:txBody>
      </p:sp>
      <p:sp>
        <p:nvSpPr>
          <p:cNvPr id="1248" name="Google Shape;1248;p121"/>
          <p:cNvSpPr txBox="1">
            <a:spLocks noGrp="1"/>
          </p:cNvSpPr>
          <p:nvPr>
            <p:ph type="body" idx="1"/>
          </p:nvPr>
        </p:nvSpPr>
        <p:spPr>
          <a:xfrm>
            <a:off x="311700" y="1141825"/>
            <a:ext cx="8520600" cy="2403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Il vaccino MPR protegge da tre malattie: morbillo, parotite e rosolia. Queste malattie colpiscono tipicamente i bambini, ma possono manifestarsi anche negli adulti. Queste tre malattie sono molto contagiose e prima dell'introduzione del vaccino causavano gravi complicazioni e decessi, spesso nei bambini. </a:t>
            </a:r>
            <a:endParaRPr/>
          </a:p>
          <a:p>
            <a:pPr marL="0" lvl="0" indent="0" algn="l" rtl="0">
              <a:lnSpc>
                <a:spcPct val="115000"/>
              </a:lnSpc>
              <a:spcBef>
                <a:spcPts val="1200"/>
              </a:spcBef>
              <a:spcAft>
                <a:spcPts val="0"/>
              </a:spcAft>
              <a:buSzPts val="1800"/>
              <a:buNone/>
            </a:pPr>
            <a:r>
              <a:rPr lang="en" sz="1100"/>
              <a:t>La vaccinazione ha avuto un grande successo nel ridurre le malattie da morbillo, parotite e rosolia a numeri molto bassi. Tuttavia, i tassi di vaccinazione hanno fluttuato nel corso degli anni e negli ultimi anni abbiamo assistito a un aumento significativo dei casi di morbillo a causa di un periodo prolungato con tassi di vaccinazione più bassi. </a:t>
            </a:r>
            <a:endParaRPr/>
          </a:p>
          <a:p>
            <a:pPr marL="0" lvl="0" indent="0" algn="l" rtl="0">
              <a:lnSpc>
                <a:spcPct val="115000"/>
              </a:lnSpc>
              <a:spcBef>
                <a:spcPts val="1200"/>
              </a:spcBef>
              <a:spcAft>
                <a:spcPts val="1200"/>
              </a:spcAft>
              <a:buSzPts val="1800"/>
              <a:buNone/>
            </a:pPr>
            <a:r>
              <a:rPr lang="en" sz="1100"/>
              <a:t>È quindi molto importante garantire che la protezione contro il morbillo, la parotite e la rosolia sia mantenuta attraverso la vaccinazione. Poiché il morbillo è molto contagioso, può diffondersi rapidamente e facilmente nelle carceri, quindi la vaccinazione è molto importante per prevenire le epidemie.</a:t>
            </a:r>
            <a:endParaRPr/>
          </a:p>
        </p:txBody>
      </p:sp>
      <p:sp>
        <p:nvSpPr>
          <p:cNvPr id="1249" name="Google Shape;1249;p12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53"/>
        <p:cNvGrpSpPr/>
        <p:nvPr/>
      </p:nvGrpSpPr>
      <p:grpSpPr>
        <a:xfrm>
          <a:off x="0" y="0"/>
          <a:ext cx="0" cy="0"/>
          <a:chOff x="0" y="0"/>
          <a:chExt cx="0" cy="0"/>
        </a:xfrm>
      </p:grpSpPr>
      <p:sp>
        <p:nvSpPr>
          <p:cNvPr id="1254" name="Google Shape;1254;p122"/>
          <p:cNvSpPr txBox="1">
            <a:spLocks noGrp="1"/>
          </p:cNvSpPr>
          <p:nvPr>
            <p:ph type="body" idx="1"/>
          </p:nvPr>
        </p:nvSpPr>
        <p:spPr>
          <a:xfrm>
            <a:off x="311700" y="2894125"/>
            <a:ext cx="8520600" cy="21909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76904"/>
              <a:buNone/>
            </a:pPr>
            <a:r>
              <a:rPr lang="en" sz="1100" b="1"/>
              <a:t>La malattia:</a:t>
            </a:r>
            <a:r>
              <a:rPr lang="en" sz="1000"/>
              <a:t> Il morbillo</a:t>
            </a:r>
            <a:endParaRPr/>
          </a:p>
          <a:p>
            <a:pPr marL="0" lvl="0" indent="0" algn="l" rtl="0">
              <a:lnSpc>
                <a:spcPct val="115000"/>
              </a:lnSpc>
              <a:spcBef>
                <a:spcPts val="1200"/>
              </a:spcBef>
              <a:spcAft>
                <a:spcPts val="0"/>
              </a:spcAft>
              <a:buSzPct val="176904"/>
              <a:buNone/>
            </a:pPr>
            <a:r>
              <a:rPr lang="en" sz="1100" b="1"/>
              <a:t>Quali sono le cause? </a:t>
            </a:r>
            <a:r>
              <a:rPr lang="en" sz="1000"/>
              <a:t>Un virus chiamato </a:t>
            </a:r>
            <a:r>
              <a:rPr lang="en" sz="1000" i="1"/>
              <a:t>Measles morbillivirus.</a:t>
            </a:r>
            <a:endParaRPr sz="1000"/>
          </a:p>
          <a:p>
            <a:pPr marL="0" lvl="0" indent="0" algn="l" rtl="0">
              <a:lnSpc>
                <a:spcPct val="115000"/>
              </a:lnSpc>
              <a:spcBef>
                <a:spcPts val="1200"/>
              </a:spcBef>
              <a:spcAft>
                <a:spcPts val="0"/>
              </a:spcAft>
              <a:buSzPct val="176904"/>
              <a:buNone/>
            </a:pPr>
            <a:r>
              <a:rPr lang="en" sz="1100" b="1"/>
              <a:t>Come ci si sente?</a:t>
            </a:r>
            <a:r>
              <a:rPr lang="en" sz="1000"/>
              <a:t> Le persone affette da morbillo possono avere la febbre alta, il naso chiuso o che cola, starnutire, tossire, avere gli occhi rossi, doloranti e lacrimosi, macchie bianche all'interno della bocca e un'eruzione cutanea che si estende dal viso e da dietro le orecchie al resto del corpo. </a:t>
            </a:r>
            <a:endParaRPr/>
          </a:p>
          <a:p>
            <a:pPr marL="0" lvl="0" indent="0" algn="l" rtl="0">
              <a:lnSpc>
                <a:spcPct val="115000"/>
              </a:lnSpc>
              <a:spcBef>
                <a:spcPts val="1200"/>
              </a:spcBef>
              <a:spcAft>
                <a:spcPts val="0"/>
              </a:spcAft>
              <a:buSzPct val="176904"/>
              <a:buNone/>
            </a:pPr>
            <a:r>
              <a:rPr lang="en" sz="1100" b="1"/>
              <a:t>Come si manifesta la malattia grave?</a:t>
            </a:r>
            <a:r>
              <a:rPr lang="en" sz="1000"/>
              <a:t> Le persone molto malate di morbillo possono sviluppare infezioni polmonari (polmonite), infezioni al cervello o al sistema nervoso (meningite), possono diventare cieche o avere convulsioni. In questi casi, le persone possono morire a causa del morbillo. Circa 1 persona su 5000 che viene infettata dal morbillo muore. </a:t>
            </a:r>
            <a:endParaRPr/>
          </a:p>
          <a:p>
            <a:pPr marL="0" lvl="0" indent="0" algn="l" rtl="0">
              <a:lnSpc>
                <a:spcPct val="115000"/>
              </a:lnSpc>
              <a:spcBef>
                <a:spcPts val="1200"/>
              </a:spcBef>
              <a:spcAft>
                <a:spcPts val="1200"/>
              </a:spcAft>
              <a:buSzPct val="176904"/>
              <a:buNone/>
            </a:pPr>
            <a:r>
              <a:rPr lang="en" sz="1100" b="1"/>
              <a:t>Come si diffonde?</a:t>
            </a:r>
            <a:r>
              <a:rPr lang="en" sz="1000"/>
              <a:t> Il morbillo è molto contagioso, il che significa che può diffondersi molto rapidamente e facilmente attraverso il contatto con la tosse o gli starnuti di una persona infetta, oppure stando a lungo in uno spazio ristretto con una persona infetta.</a:t>
            </a:r>
            <a:endParaRPr/>
          </a:p>
        </p:txBody>
      </p:sp>
      <p:pic>
        <p:nvPicPr>
          <p:cNvPr id="1255" name="Google Shape;1255;p122"/>
          <p:cNvPicPr preferRelativeResize="0"/>
          <p:nvPr/>
        </p:nvPicPr>
        <p:blipFill rotWithShape="1">
          <a:blip r:embed="rId3">
            <a:alphaModFix/>
          </a:blip>
          <a:srcRect/>
          <a:stretch/>
        </p:blipFill>
        <p:spPr>
          <a:xfrm>
            <a:off x="1095801" y="1017725"/>
            <a:ext cx="1824549" cy="1837100"/>
          </a:xfrm>
          <a:prstGeom prst="rect">
            <a:avLst/>
          </a:prstGeom>
          <a:noFill/>
          <a:ln>
            <a:noFill/>
          </a:ln>
        </p:spPr>
      </p:pic>
      <p:pic>
        <p:nvPicPr>
          <p:cNvPr id="1256" name="Google Shape;1256;p122"/>
          <p:cNvPicPr preferRelativeResize="0"/>
          <p:nvPr/>
        </p:nvPicPr>
        <p:blipFill rotWithShape="1">
          <a:blip r:embed="rId4">
            <a:alphaModFix/>
          </a:blip>
          <a:srcRect/>
          <a:stretch/>
        </p:blipFill>
        <p:spPr>
          <a:xfrm>
            <a:off x="3107501" y="1017723"/>
            <a:ext cx="2355274" cy="1837100"/>
          </a:xfrm>
          <a:prstGeom prst="rect">
            <a:avLst/>
          </a:prstGeom>
          <a:noFill/>
          <a:ln>
            <a:noFill/>
          </a:ln>
        </p:spPr>
      </p:pic>
      <p:pic>
        <p:nvPicPr>
          <p:cNvPr id="1257" name="Google Shape;1257;p122"/>
          <p:cNvPicPr preferRelativeResize="0"/>
          <p:nvPr/>
        </p:nvPicPr>
        <p:blipFill rotWithShape="1">
          <a:blip r:embed="rId5">
            <a:alphaModFix/>
          </a:blip>
          <a:srcRect/>
          <a:stretch/>
        </p:blipFill>
        <p:spPr>
          <a:xfrm>
            <a:off x="5576425" y="1017725"/>
            <a:ext cx="2777458" cy="1837100"/>
          </a:xfrm>
          <a:prstGeom prst="rect">
            <a:avLst/>
          </a:prstGeom>
          <a:noFill/>
          <a:ln>
            <a:noFill/>
          </a:ln>
        </p:spPr>
      </p:pic>
      <p:sp>
        <p:nvSpPr>
          <p:cNvPr id="1258" name="Google Shape;1258;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Morbillo</a:t>
            </a:r>
            <a:endParaRPr/>
          </a:p>
        </p:txBody>
      </p:sp>
      <p:sp>
        <p:nvSpPr>
          <p:cNvPr id="1259" name="Google Shape;1259;p122"/>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Articolo 5. MPR</a:t>
            </a:r>
            <a:endParaRPr sz="1500" b="1"/>
          </a:p>
        </p:txBody>
      </p:sp>
      <p:sp>
        <p:nvSpPr>
          <p:cNvPr id="1260" name="Google Shape;1260;p12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64"/>
        <p:cNvGrpSpPr/>
        <p:nvPr/>
      </p:nvGrpSpPr>
      <p:grpSpPr>
        <a:xfrm>
          <a:off x="0" y="0"/>
          <a:ext cx="0" cy="0"/>
          <a:chOff x="0" y="0"/>
          <a:chExt cx="0" cy="0"/>
        </a:xfrm>
      </p:grpSpPr>
      <p:sp>
        <p:nvSpPr>
          <p:cNvPr id="1265" name="Google Shape;1265;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Morbillo</a:t>
            </a:r>
            <a:endParaRPr/>
          </a:p>
        </p:txBody>
      </p:sp>
      <p:sp>
        <p:nvSpPr>
          <p:cNvPr id="1266" name="Google Shape;1266;p123"/>
          <p:cNvSpPr txBox="1">
            <a:spLocks noGrp="1"/>
          </p:cNvSpPr>
          <p:nvPr>
            <p:ph type="body" idx="1"/>
          </p:nvPr>
        </p:nvSpPr>
        <p:spPr>
          <a:xfrm>
            <a:off x="311700" y="1079325"/>
            <a:ext cx="8520600" cy="27438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Chi è a rischio di contrarre l'infezione?</a:t>
            </a:r>
            <a:r>
              <a:rPr lang="en" sz="1000"/>
              <a:t> Bambini e adulti non vaccinati o persone con gravi condizioni di salute croniche.</a:t>
            </a:r>
            <a:endParaRPr/>
          </a:p>
          <a:p>
            <a:pPr marL="0" lvl="0" indent="0" algn="l" rtl="0">
              <a:lnSpc>
                <a:spcPct val="115000"/>
              </a:lnSpc>
              <a:spcBef>
                <a:spcPts val="1200"/>
              </a:spcBef>
              <a:spcAft>
                <a:spcPts val="0"/>
              </a:spcAft>
              <a:buClr>
                <a:schemeClr val="dk1"/>
              </a:buClr>
              <a:buSzPts val="1100"/>
              <a:buFont typeface="Arial"/>
              <a:buNone/>
            </a:pPr>
            <a:r>
              <a:rPr lang="en" sz="1100" b="1"/>
              <a:t>Perché è importante nelle carceri?</a:t>
            </a:r>
            <a:r>
              <a:rPr lang="en" sz="1000"/>
              <a:t> A causa delle condizioni di vita ravvicinate (come la condivisione delle celle) e della cattiva ventilazione, le infezioni che si diffondono attraverso l'aria, come il morbillo, possono diffondersi molto rapidamente nelle carceri.</a:t>
            </a:r>
            <a:endParaRPr/>
          </a:p>
          <a:p>
            <a:pPr marL="0" lvl="0" indent="0" algn="l" rtl="0">
              <a:lnSpc>
                <a:spcPct val="115000"/>
              </a:lnSpc>
              <a:spcBef>
                <a:spcPts val="1200"/>
              </a:spcBef>
              <a:spcAft>
                <a:spcPts val="0"/>
              </a:spcAft>
              <a:buClr>
                <a:schemeClr val="dk1"/>
              </a:buClr>
              <a:buSzPts val="1100"/>
              <a:buFont typeface="Arial"/>
              <a:buNone/>
            </a:pPr>
            <a:r>
              <a:rPr lang="en" sz="1100" b="1"/>
              <a:t>Quali sono i vaccini contro il morbillo? </a:t>
            </a:r>
            <a:r>
              <a:rPr lang="en" sz="1000"/>
              <a:t>La vaccinazione contro il morbillo viene solitamente somministrata insieme a quella contro la parotite e la rosolia in un vaccino combinato noto come MPR.</a:t>
            </a:r>
            <a:endParaRPr/>
          </a:p>
          <a:p>
            <a:pPr marL="0" lvl="0" indent="0" algn="l" rtl="0">
              <a:lnSpc>
                <a:spcPct val="115000"/>
              </a:lnSpc>
              <a:spcBef>
                <a:spcPts val="1200"/>
              </a:spcBef>
              <a:spcAft>
                <a:spcPts val="0"/>
              </a:spcAft>
              <a:buSzPts val="1800"/>
              <a:buNone/>
            </a:pPr>
            <a:r>
              <a:rPr lang="en" sz="1100" b="1"/>
              <a:t>Quanto è efficace il vaccino?</a:t>
            </a:r>
            <a:r>
              <a:rPr lang="en" sz="1000"/>
              <a:t> La vaccinazione è efficace al 96% circa nella prevenzione del morbillo. Il programma di vaccinazione MPR richiede solitamente due dosi.</a:t>
            </a:r>
            <a:endParaRPr/>
          </a:p>
          <a:p>
            <a:pPr marL="0" lvl="0" indent="0" algn="l" rtl="0">
              <a:lnSpc>
                <a:spcPct val="115000"/>
              </a:lnSpc>
              <a:spcBef>
                <a:spcPts val="1200"/>
              </a:spcBef>
              <a:spcAft>
                <a:spcPts val="1200"/>
              </a:spcAft>
              <a:buSzPts val="1800"/>
              <a:buNone/>
            </a:pPr>
            <a:r>
              <a:rPr lang="en" sz="1100" b="1"/>
              <a:t>Quanto è sicuro il vaccino?</a:t>
            </a:r>
            <a:r>
              <a:rPr lang="en" sz="1000"/>
              <a:t> Il vaccino MPR è molto sicuro. Gli effetti collaterali più comuni includono arrossamento, durezza o gonfiore nel punto in cui è stato inserito l'ago e, occasionalmente, febbre o eruzione cutanea. Non sono stati segnalati effetti collaterali gravi del vaccino MPR, a parte il rischio di reazioni allergiche gravi (anafilassi) che è incredibilmente raro (si stima circa uno su un milione).</a:t>
            </a:r>
            <a:endParaRPr/>
          </a:p>
        </p:txBody>
      </p:sp>
      <p:sp>
        <p:nvSpPr>
          <p:cNvPr id="1267" name="Google Shape;1267;p123"/>
          <p:cNvSpPr/>
          <p:nvPr/>
        </p:nvSpPr>
        <p:spPr>
          <a:xfrm>
            <a:off x="1343175" y="4161500"/>
            <a:ext cx="6371700" cy="6933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Il morbillo è una delle malattie più contagiose che conosciamo. In media, una persona infetta può diffondere la malattia a </a:t>
            </a:r>
            <a:r>
              <a:rPr lang="en" sz="1000" b="1" i="1" u="none" strike="noStrike" cap="none">
                <a:solidFill>
                  <a:srgbClr val="000000"/>
                </a:solidFill>
                <a:latin typeface="Arial"/>
                <a:ea typeface="Arial"/>
                <a:cs typeface="Arial"/>
                <a:sym typeface="Arial"/>
              </a:rPr>
              <a:t>9</a:t>
            </a:r>
            <a:r>
              <a:rPr lang="en" sz="1000" b="0" i="1" u="none" strike="noStrike" cap="none">
                <a:solidFill>
                  <a:srgbClr val="000000"/>
                </a:solidFill>
                <a:latin typeface="Arial"/>
                <a:ea typeface="Arial"/>
                <a:cs typeface="Arial"/>
                <a:sym typeface="Arial"/>
              </a:rPr>
              <a:t> </a:t>
            </a:r>
            <a:r>
              <a:rPr lang="en" sz="1000" b="1" i="1" u="none" strike="noStrike" cap="none">
                <a:solidFill>
                  <a:srgbClr val="000000"/>
                </a:solidFill>
                <a:latin typeface="Arial"/>
                <a:ea typeface="Arial"/>
                <a:cs typeface="Arial"/>
                <a:sym typeface="Arial"/>
              </a:rPr>
              <a:t>persone</a:t>
            </a:r>
            <a:r>
              <a:rPr lang="en" sz="1000" b="0" i="1" u="none" strike="noStrike" cap="none">
                <a:solidFill>
                  <a:srgbClr val="000000"/>
                </a:solidFill>
                <a:latin typeface="Arial"/>
                <a:ea typeface="Arial"/>
                <a:cs typeface="Arial"/>
                <a:sym typeface="Arial"/>
              </a:rPr>
              <a:t> </a:t>
            </a:r>
            <a:r>
              <a:rPr lang="en" sz="1000" b="1" i="1" u="none" strike="noStrike" cap="none">
                <a:solidFill>
                  <a:srgbClr val="000000"/>
                </a:solidFill>
                <a:latin typeface="Arial"/>
                <a:ea typeface="Arial"/>
                <a:cs typeface="Arial"/>
                <a:sym typeface="Arial"/>
              </a:rPr>
              <a:t>su 10 </a:t>
            </a:r>
            <a:r>
              <a:rPr lang="en" sz="1000" b="0" i="1" u="none" strike="noStrike" cap="none">
                <a:solidFill>
                  <a:srgbClr val="000000"/>
                </a:solidFill>
                <a:latin typeface="Arial"/>
                <a:ea typeface="Arial"/>
                <a:cs typeface="Arial"/>
                <a:sym typeface="Arial"/>
              </a:rPr>
              <a:t>nell'ambiente circostante. </a:t>
            </a:r>
            <a:endParaRPr sz="1000" b="0" i="1" u="none" strike="noStrike" cap="none">
              <a:solidFill>
                <a:srgbClr val="000000"/>
              </a:solidFill>
              <a:latin typeface="Arial"/>
              <a:ea typeface="Arial"/>
              <a:cs typeface="Arial"/>
              <a:sym typeface="Arial"/>
            </a:endParaRPr>
          </a:p>
        </p:txBody>
      </p:sp>
      <p:sp>
        <p:nvSpPr>
          <p:cNvPr id="1268" name="Google Shape;1268;p123"/>
          <p:cNvSpPr/>
          <p:nvPr/>
        </p:nvSpPr>
        <p:spPr>
          <a:xfrm>
            <a:off x="1278700" y="38231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1269" name="Google Shape;1269;p123"/>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Articolo 5. MPR</a:t>
            </a:r>
            <a:endParaRPr sz="1500" b="1"/>
          </a:p>
        </p:txBody>
      </p:sp>
      <p:sp>
        <p:nvSpPr>
          <p:cNvPr id="1270" name="Google Shape;1270;p12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74"/>
        <p:cNvGrpSpPr/>
        <p:nvPr/>
      </p:nvGrpSpPr>
      <p:grpSpPr>
        <a:xfrm>
          <a:off x="0" y="0"/>
          <a:ext cx="0" cy="0"/>
          <a:chOff x="0" y="0"/>
          <a:chExt cx="0" cy="0"/>
        </a:xfrm>
      </p:grpSpPr>
      <p:sp>
        <p:nvSpPr>
          <p:cNvPr id="1275" name="Google Shape;1275;p124"/>
          <p:cNvSpPr txBox="1">
            <a:spLocks noGrp="1"/>
          </p:cNvSpPr>
          <p:nvPr>
            <p:ph type="body" idx="1"/>
          </p:nvPr>
        </p:nvSpPr>
        <p:spPr>
          <a:xfrm>
            <a:off x="311700" y="2972925"/>
            <a:ext cx="8520600" cy="20412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92513"/>
              <a:buNone/>
            </a:pPr>
            <a:r>
              <a:rPr lang="en" sz="1100" b="1"/>
              <a:t>La malattia:</a:t>
            </a:r>
            <a:r>
              <a:rPr lang="en" sz="1000"/>
              <a:t> Parotite</a:t>
            </a:r>
            <a:endParaRPr/>
          </a:p>
          <a:p>
            <a:pPr marL="0" lvl="0" indent="0" algn="l" rtl="0">
              <a:lnSpc>
                <a:spcPct val="115000"/>
              </a:lnSpc>
              <a:spcBef>
                <a:spcPts val="1200"/>
              </a:spcBef>
              <a:spcAft>
                <a:spcPts val="0"/>
              </a:spcAft>
              <a:buSzPct val="192513"/>
              <a:buNone/>
            </a:pPr>
            <a:r>
              <a:rPr lang="en" sz="1100" b="1"/>
              <a:t>Quali sono le cause? </a:t>
            </a:r>
            <a:r>
              <a:rPr lang="en" sz="1000"/>
              <a:t>Un virus chiamato </a:t>
            </a:r>
            <a:r>
              <a:rPr lang="en" sz="1000" i="1"/>
              <a:t>Mumps orthorubulavirus.</a:t>
            </a:r>
            <a:endParaRPr/>
          </a:p>
          <a:p>
            <a:pPr marL="0" lvl="0" indent="0" algn="l" rtl="0">
              <a:lnSpc>
                <a:spcPct val="115000"/>
              </a:lnSpc>
              <a:spcBef>
                <a:spcPts val="1200"/>
              </a:spcBef>
              <a:spcAft>
                <a:spcPts val="0"/>
              </a:spcAft>
              <a:buSzPct val="192513"/>
              <a:buNone/>
            </a:pPr>
            <a:r>
              <a:rPr lang="en" sz="1100" b="1"/>
              <a:t>Come ci si sente?</a:t>
            </a:r>
            <a:r>
              <a:rPr lang="en" sz="1000"/>
              <a:t> Le persone affette da parotite possono avere temperatura elevata, mal di testa, dolori articolari o gonfiore doloroso nella parte laterale del viso sotto le orecchie. Alcune persone infette non presentano alcun sintomo.   </a:t>
            </a:r>
            <a:endParaRPr/>
          </a:p>
          <a:p>
            <a:pPr marL="0" lvl="0" indent="0" algn="l" rtl="0">
              <a:lnSpc>
                <a:spcPct val="115000"/>
              </a:lnSpc>
              <a:spcBef>
                <a:spcPts val="1200"/>
              </a:spcBef>
              <a:spcAft>
                <a:spcPts val="0"/>
              </a:spcAft>
              <a:buSzPct val="192513"/>
              <a:buNone/>
            </a:pPr>
            <a:r>
              <a:rPr lang="en" sz="1100" b="1"/>
              <a:t>Come si manifesta la malattia grave?</a:t>
            </a:r>
            <a:r>
              <a:rPr lang="en" sz="1000"/>
              <a:t> Le persone molto malate possono sviluppare meningite, infezione del pancreas, gonfiore dei testicoli e basso numero di spermatozoi negli uomini e sordità. In questi casi, le persone possono morire a causa della parotite.</a:t>
            </a:r>
            <a:endParaRPr/>
          </a:p>
          <a:p>
            <a:pPr marL="0" lvl="0" indent="0" algn="l" rtl="0">
              <a:lnSpc>
                <a:spcPct val="115000"/>
              </a:lnSpc>
              <a:spcBef>
                <a:spcPts val="1200"/>
              </a:spcBef>
              <a:spcAft>
                <a:spcPts val="1200"/>
              </a:spcAft>
              <a:buSzPct val="192513"/>
              <a:buNone/>
            </a:pPr>
            <a:r>
              <a:rPr lang="en" sz="1100" b="1"/>
              <a:t>Come si diffonde?</a:t>
            </a:r>
            <a:r>
              <a:rPr lang="en" sz="1000"/>
              <a:t> La parotite può diffondersi attraverso il contatto con la tosse o gli starnuti di persone infette e la permanenza a lungo in spazi ristretti con una persona infetta.</a:t>
            </a:r>
            <a:endParaRPr/>
          </a:p>
        </p:txBody>
      </p:sp>
      <p:pic>
        <p:nvPicPr>
          <p:cNvPr id="1276" name="Google Shape;1276;p124"/>
          <p:cNvPicPr preferRelativeResize="0"/>
          <p:nvPr/>
        </p:nvPicPr>
        <p:blipFill rotWithShape="1">
          <a:blip r:embed="rId3">
            <a:alphaModFix/>
          </a:blip>
          <a:srcRect/>
          <a:stretch/>
        </p:blipFill>
        <p:spPr>
          <a:xfrm>
            <a:off x="1577975" y="1111825"/>
            <a:ext cx="2654300" cy="1767000"/>
          </a:xfrm>
          <a:prstGeom prst="rect">
            <a:avLst/>
          </a:prstGeom>
          <a:noFill/>
          <a:ln>
            <a:noFill/>
          </a:ln>
        </p:spPr>
      </p:pic>
      <p:pic>
        <p:nvPicPr>
          <p:cNvPr id="1277" name="Google Shape;1277;p124"/>
          <p:cNvPicPr preferRelativeResize="0"/>
          <p:nvPr/>
        </p:nvPicPr>
        <p:blipFill rotWithShape="1">
          <a:blip r:embed="rId4">
            <a:alphaModFix/>
          </a:blip>
          <a:srcRect/>
          <a:stretch/>
        </p:blipFill>
        <p:spPr>
          <a:xfrm>
            <a:off x="4384675" y="1111825"/>
            <a:ext cx="2688910" cy="1767000"/>
          </a:xfrm>
          <a:prstGeom prst="rect">
            <a:avLst/>
          </a:prstGeom>
          <a:noFill/>
          <a:ln>
            <a:noFill/>
          </a:ln>
        </p:spPr>
      </p:pic>
      <p:sp>
        <p:nvSpPr>
          <p:cNvPr id="1278" name="Google Shape;1278;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Parotite</a:t>
            </a:r>
            <a:endParaRPr/>
          </a:p>
        </p:txBody>
      </p:sp>
      <p:sp>
        <p:nvSpPr>
          <p:cNvPr id="1279" name="Google Shape;1279;p124"/>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Articolo 5. MPR</a:t>
            </a:r>
            <a:endParaRPr sz="1500" b="1"/>
          </a:p>
        </p:txBody>
      </p:sp>
      <p:sp>
        <p:nvSpPr>
          <p:cNvPr id="1280" name="Google Shape;1280;p12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84"/>
        <p:cNvGrpSpPr/>
        <p:nvPr/>
      </p:nvGrpSpPr>
      <p:grpSpPr>
        <a:xfrm>
          <a:off x="0" y="0"/>
          <a:ext cx="0" cy="0"/>
          <a:chOff x="0" y="0"/>
          <a:chExt cx="0" cy="0"/>
        </a:xfrm>
      </p:grpSpPr>
      <p:sp>
        <p:nvSpPr>
          <p:cNvPr id="1285" name="Google Shape;1285;p125"/>
          <p:cNvSpPr txBox="1">
            <a:spLocks noGrp="1"/>
          </p:cNvSpPr>
          <p:nvPr>
            <p:ph type="body" idx="1"/>
          </p:nvPr>
        </p:nvSpPr>
        <p:spPr>
          <a:xfrm>
            <a:off x="311700" y="1017725"/>
            <a:ext cx="8520600" cy="28215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Chi è a rischio di contrarre la parotite?</a:t>
            </a:r>
            <a:r>
              <a:rPr lang="en" sz="1000"/>
              <a:t> Bambini e adulti che non sono stati vaccinati contro la parotite.</a:t>
            </a:r>
            <a:endParaRPr/>
          </a:p>
          <a:p>
            <a:pPr marL="0" lvl="0" indent="0" algn="l" rtl="0">
              <a:lnSpc>
                <a:spcPct val="115000"/>
              </a:lnSpc>
              <a:spcBef>
                <a:spcPts val="1200"/>
              </a:spcBef>
              <a:spcAft>
                <a:spcPts val="0"/>
              </a:spcAft>
              <a:buClr>
                <a:schemeClr val="dk1"/>
              </a:buClr>
              <a:buSzPts val="1100"/>
              <a:buFont typeface="Arial"/>
              <a:buNone/>
            </a:pPr>
            <a:r>
              <a:rPr lang="en" sz="1100" b="1"/>
              <a:t>Perché è importante nelle carceri?</a:t>
            </a:r>
            <a:r>
              <a:rPr lang="en" sz="1000"/>
              <a:t> A causa delle condizioni di vita ravvicinate (come la condivisione delle celle) e della cattiva ventilazione nelle carceri, le infezioni che si diffondono attraverso l'aria, come la parotite, possono diffondersi molto rapidamente nelle carceri.</a:t>
            </a:r>
            <a:endParaRPr/>
          </a:p>
          <a:p>
            <a:pPr marL="0" lvl="0" indent="0" algn="l" rtl="0">
              <a:lnSpc>
                <a:spcPct val="115000"/>
              </a:lnSpc>
              <a:spcBef>
                <a:spcPts val="1200"/>
              </a:spcBef>
              <a:spcAft>
                <a:spcPts val="0"/>
              </a:spcAft>
              <a:buSzPts val="1800"/>
              <a:buNone/>
            </a:pPr>
            <a:r>
              <a:rPr lang="en" sz="1100" b="1"/>
              <a:t>Quali sono i vaccini contro la parotite? </a:t>
            </a:r>
            <a:r>
              <a:rPr lang="en" sz="1000"/>
              <a:t>La vaccinazione contro la parotite viene solitamente somministrata contemporaneamente alla vaccinazione contro il morbillo, la parotite e la rosolia, come vaccino MPR. </a:t>
            </a:r>
            <a:endParaRPr/>
          </a:p>
          <a:p>
            <a:pPr marL="0" lvl="0" indent="0" algn="l" rtl="0">
              <a:lnSpc>
                <a:spcPct val="115000"/>
              </a:lnSpc>
              <a:spcBef>
                <a:spcPts val="1200"/>
              </a:spcBef>
              <a:spcAft>
                <a:spcPts val="0"/>
              </a:spcAft>
              <a:buSzPts val="1800"/>
              <a:buNone/>
            </a:pPr>
            <a:r>
              <a:rPr lang="en" sz="1100" b="1"/>
              <a:t>Quanto è efficace il vaccino?</a:t>
            </a:r>
            <a:r>
              <a:rPr lang="en" sz="1000"/>
              <a:t> La vaccinazione ha un'efficacia di circa l'86% nella prevenzione della parotite. Il programma di vaccinazione MPR richiede solitamente due dosi.</a:t>
            </a:r>
            <a:endParaRPr/>
          </a:p>
          <a:p>
            <a:pPr marL="0" lvl="0" indent="0" algn="l" rtl="0">
              <a:lnSpc>
                <a:spcPct val="115000"/>
              </a:lnSpc>
              <a:spcBef>
                <a:spcPts val="1200"/>
              </a:spcBef>
              <a:spcAft>
                <a:spcPts val="1200"/>
              </a:spcAft>
              <a:buSzPts val="1800"/>
              <a:buNone/>
            </a:pPr>
            <a:r>
              <a:rPr lang="en" sz="1100" b="1"/>
              <a:t>Quanto è sicuro il vaccino?</a:t>
            </a:r>
            <a:r>
              <a:rPr lang="en" sz="1000"/>
              <a:t> Il vaccino MPR è un vaccino molto sicuro. Gli effetti collaterali più comuni includono arrossamento, durezza o gonfiore nel punto in cui è stato inserito l'ago e, molto raramente, gonfiore temporaneo dietro le orecchie (1% dei casi). Non sono stati segnalati effetti collaterali gravi del vaccino MPR, a parte il rischio di reazioni allergiche gravi (anafilassi) che è incredibilmente raro (si stima circa uno su un milione). </a:t>
            </a:r>
            <a:endParaRPr/>
          </a:p>
        </p:txBody>
      </p:sp>
      <p:sp>
        <p:nvSpPr>
          <p:cNvPr id="1286" name="Google Shape;1286;p125"/>
          <p:cNvSpPr/>
          <p:nvPr/>
        </p:nvSpPr>
        <p:spPr>
          <a:xfrm>
            <a:off x="1328700" y="3918925"/>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Negli uomini, la parotite colpisce spesso i testicoli, causando di solito un rigonfiamento anomalo di un testicolo, ma a volte ne sono colpiti entrambi. </a:t>
            </a:r>
            <a:endParaRPr sz="1000" b="0" i="1" u="none" strike="noStrike" cap="none">
              <a:solidFill>
                <a:srgbClr val="000000"/>
              </a:solidFill>
              <a:latin typeface="Arial"/>
              <a:ea typeface="Arial"/>
              <a:cs typeface="Arial"/>
              <a:sym typeface="Arial"/>
            </a:endParaRPr>
          </a:p>
        </p:txBody>
      </p:sp>
      <p:sp>
        <p:nvSpPr>
          <p:cNvPr id="1287" name="Google Shape;1287;p125"/>
          <p:cNvSpPr/>
          <p:nvPr/>
        </p:nvSpPr>
        <p:spPr>
          <a:xfrm>
            <a:off x="1264225" y="35805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1288" name="Google Shape;1288;p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Parotite</a:t>
            </a:r>
            <a:endParaRPr/>
          </a:p>
        </p:txBody>
      </p:sp>
      <p:sp>
        <p:nvSpPr>
          <p:cNvPr id="1289" name="Google Shape;1289;p125"/>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Articolo 5. MPR</a:t>
            </a:r>
            <a:endParaRPr sz="1500" b="1"/>
          </a:p>
        </p:txBody>
      </p:sp>
      <p:sp>
        <p:nvSpPr>
          <p:cNvPr id="1290" name="Google Shape;1290;p12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94"/>
        <p:cNvGrpSpPr/>
        <p:nvPr/>
      </p:nvGrpSpPr>
      <p:grpSpPr>
        <a:xfrm>
          <a:off x="0" y="0"/>
          <a:ext cx="0" cy="0"/>
          <a:chOff x="0" y="0"/>
          <a:chExt cx="0" cy="0"/>
        </a:xfrm>
      </p:grpSpPr>
      <p:sp>
        <p:nvSpPr>
          <p:cNvPr id="1295" name="Google Shape;1295;p126"/>
          <p:cNvSpPr txBox="1">
            <a:spLocks noGrp="1"/>
          </p:cNvSpPr>
          <p:nvPr>
            <p:ph type="body" idx="1"/>
          </p:nvPr>
        </p:nvSpPr>
        <p:spPr>
          <a:xfrm>
            <a:off x="311700" y="2808150"/>
            <a:ext cx="8520600" cy="22059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176904"/>
              <a:buNone/>
            </a:pPr>
            <a:r>
              <a:rPr lang="en" sz="1100" b="1"/>
              <a:t>La malattia:</a:t>
            </a:r>
            <a:r>
              <a:rPr lang="en" sz="1000"/>
              <a:t> Rosolia.</a:t>
            </a:r>
            <a:endParaRPr/>
          </a:p>
          <a:p>
            <a:pPr marL="0" lvl="0" indent="0" algn="l" rtl="0">
              <a:lnSpc>
                <a:spcPct val="115000"/>
              </a:lnSpc>
              <a:spcBef>
                <a:spcPts val="1200"/>
              </a:spcBef>
              <a:spcAft>
                <a:spcPts val="0"/>
              </a:spcAft>
              <a:buSzPct val="176904"/>
              <a:buNone/>
            </a:pPr>
            <a:r>
              <a:rPr lang="en" sz="1100" b="1"/>
              <a:t>Quali sono le cause? </a:t>
            </a:r>
            <a:r>
              <a:rPr lang="en" sz="1000"/>
              <a:t>Un virus chiamato </a:t>
            </a:r>
            <a:r>
              <a:rPr lang="en" sz="1000" i="1"/>
              <a:t>Rubivirus rubellae</a:t>
            </a:r>
            <a:endParaRPr sz="1000"/>
          </a:p>
          <a:p>
            <a:pPr marL="0" lvl="0" indent="0" algn="l" rtl="0">
              <a:lnSpc>
                <a:spcPct val="115000"/>
              </a:lnSpc>
              <a:spcBef>
                <a:spcPts val="1200"/>
              </a:spcBef>
              <a:spcAft>
                <a:spcPts val="0"/>
              </a:spcAft>
              <a:buSzPct val="176904"/>
              <a:buNone/>
            </a:pPr>
            <a:r>
              <a:rPr lang="en" sz="1100" b="1"/>
              <a:t>Come ci si sente?</a:t>
            </a:r>
            <a:r>
              <a:rPr lang="en" sz="1000"/>
              <a:t> Le persone affette da rosolia presentano di solito un'eruzione cutanea a chiazze che si estende dal viso e da dietro le orecchie al collo e al corpo. Possono anche avere dolori alle articolazioni, temperatura elevata, tosse, starnuti, mal di testa e mal di gola. </a:t>
            </a:r>
            <a:endParaRPr/>
          </a:p>
          <a:p>
            <a:pPr marL="0" lvl="0" indent="0" algn="l" rtl="0">
              <a:lnSpc>
                <a:spcPct val="115000"/>
              </a:lnSpc>
              <a:spcBef>
                <a:spcPts val="1200"/>
              </a:spcBef>
              <a:spcAft>
                <a:spcPts val="0"/>
              </a:spcAft>
              <a:buSzPct val="176904"/>
              <a:buNone/>
            </a:pPr>
            <a:r>
              <a:rPr lang="en" sz="1100" b="1"/>
              <a:t>Come si manifesta la malattia grave?</a:t>
            </a:r>
            <a:r>
              <a:rPr lang="en" sz="1000"/>
              <a:t> Le persone che si ammalano gravemente di rosolia possono avere infiammazioni cerebrali e disturbi del sangue. Se le donne incinte vengono infettate dalla rosolia all'inizio della gravidanza, è molto probabile che si verifichino gravi danni al feto.</a:t>
            </a:r>
            <a:endParaRPr/>
          </a:p>
          <a:p>
            <a:pPr marL="0" lvl="0" indent="0" algn="l" rtl="0">
              <a:lnSpc>
                <a:spcPct val="115000"/>
              </a:lnSpc>
              <a:spcBef>
                <a:spcPts val="1200"/>
              </a:spcBef>
              <a:spcAft>
                <a:spcPts val="1200"/>
              </a:spcAft>
              <a:buSzPct val="176904"/>
              <a:buNone/>
            </a:pPr>
            <a:r>
              <a:rPr lang="en" sz="1100" b="1"/>
              <a:t>Come si diffonde?</a:t>
            </a:r>
            <a:r>
              <a:rPr lang="en" sz="1000"/>
              <a:t> La rosolia può diffondersi attraverso il contatto con la tosse o gli starnuti di persone infette e la permanenza a lungo in spazi ristretti con una persona infetta.</a:t>
            </a:r>
            <a:endParaRPr/>
          </a:p>
        </p:txBody>
      </p:sp>
      <p:pic>
        <p:nvPicPr>
          <p:cNvPr id="1296" name="Google Shape;1296;p126"/>
          <p:cNvPicPr preferRelativeResize="0"/>
          <p:nvPr/>
        </p:nvPicPr>
        <p:blipFill rotWithShape="1">
          <a:blip r:embed="rId3">
            <a:alphaModFix/>
          </a:blip>
          <a:srcRect/>
          <a:stretch/>
        </p:blipFill>
        <p:spPr>
          <a:xfrm>
            <a:off x="4396300" y="953250"/>
            <a:ext cx="1998859" cy="1790425"/>
          </a:xfrm>
          <a:prstGeom prst="rect">
            <a:avLst/>
          </a:prstGeom>
          <a:noFill/>
          <a:ln>
            <a:noFill/>
          </a:ln>
        </p:spPr>
      </p:pic>
      <p:pic>
        <p:nvPicPr>
          <p:cNvPr id="1297" name="Google Shape;1297;p126"/>
          <p:cNvPicPr preferRelativeResize="0"/>
          <p:nvPr/>
        </p:nvPicPr>
        <p:blipFill rotWithShape="1">
          <a:blip r:embed="rId4">
            <a:alphaModFix/>
          </a:blip>
          <a:srcRect/>
          <a:stretch/>
        </p:blipFill>
        <p:spPr>
          <a:xfrm>
            <a:off x="1662900" y="953248"/>
            <a:ext cx="2562964" cy="1790425"/>
          </a:xfrm>
          <a:prstGeom prst="rect">
            <a:avLst/>
          </a:prstGeom>
          <a:noFill/>
          <a:ln>
            <a:noFill/>
          </a:ln>
        </p:spPr>
      </p:pic>
      <p:sp>
        <p:nvSpPr>
          <p:cNvPr id="1298" name="Google Shape;1298;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Rosolia</a:t>
            </a:r>
            <a:endParaRPr/>
          </a:p>
        </p:txBody>
      </p:sp>
      <p:sp>
        <p:nvSpPr>
          <p:cNvPr id="1299" name="Google Shape;1299;p126"/>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Articolo 5. MPR</a:t>
            </a:r>
            <a:endParaRPr sz="1500" b="1"/>
          </a:p>
        </p:txBody>
      </p:sp>
      <p:sp>
        <p:nvSpPr>
          <p:cNvPr id="1300" name="Google Shape;1300;p12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04"/>
        <p:cNvGrpSpPr/>
        <p:nvPr/>
      </p:nvGrpSpPr>
      <p:grpSpPr>
        <a:xfrm>
          <a:off x="0" y="0"/>
          <a:ext cx="0" cy="0"/>
          <a:chOff x="0" y="0"/>
          <a:chExt cx="0" cy="0"/>
        </a:xfrm>
      </p:grpSpPr>
      <p:sp>
        <p:nvSpPr>
          <p:cNvPr id="1305" name="Google Shape;1305;p127"/>
          <p:cNvSpPr txBox="1">
            <a:spLocks noGrp="1"/>
          </p:cNvSpPr>
          <p:nvPr>
            <p:ph type="body" idx="1"/>
          </p:nvPr>
        </p:nvSpPr>
        <p:spPr>
          <a:xfrm>
            <a:off x="311700" y="1017725"/>
            <a:ext cx="8520600" cy="26067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76904"/>
              <a:buNone/>
            </a:pPr>
            <a:r>
              <a:rPr lang="en" sz="1100" b="1"/>
              <a:t>Chi è a rischio di contrarre l'infezione?</a:t>
            </a:r>
            <a:r>
              <a:rPr lang="en" sz="1000"/>
              <a:t> Bambini e adulti non vaccinati. Le donne incinte non vaccinate sono ad alto rischio di danni al feto se vengono infettate dalla rosolia. </a:t>
            </a:r>
            <a:endParaRPr/>
          </a:p>
          <a:p>
            <a:pPr marL="0" lvl="0" indent="0" algn="l" rtl="0">
              <a:lnSpc>
                <a:spcPct val="115000"/>
              </a:lnSpc>
              <a:spcBef>
                <a:spcPts val="1200"/>
              </a:spcBef>
              <a:spcAft>
                <a:spcPts val="0"/>
              </a:spcAft>
              <a:buClr>
                <a:schemeClr val="dk1"/>
              </a:buClr>
              <a:buSzPct val="108108"/>
              <a:buFont typeface="Arial"/>
              <a:buNone/>
            </a:pPr>
            <a:r>
              <a:rPr lang="en" sz="1100" b="1"/>
              <a:t>Perché è importante nelle carceri?</a:t>
            </a:r>
            <a:r>
              <a:rPr lang="en" sz="1000"/>
              <a:t> A causa delle condizioni di vita ravvicinate (come la condivisione delle celle) e della cattiva ventilazione nelle carceri, le infezioni che si diffondono attraverso l'aria, come la rosolia, possono diffondersi molto rapidamente nelle carceri.</a:t>
            </a:r>
            <a:endParaRPr/>
          </a:p>
          <a:p>
            <a:pPr marL="0" lvl="0" indent="0" algn="l" rtl="0">
              <a:lnSpc>
                <a:spcPct val="115000"/>
              </a:lnSpc>
              <a:spcBef>
                <a:spcPts val="1200"/>
              </a:spcBef>
              <a:spcAft>
                <a:spcPts val="0"/>
              </a:spcAft>
              <a:buSzPct val="176904"/>
              <a:buNone/>
            </a:pPr>
            <a:r>
              <a:rPr lang="en" sz="1100" b="1"/>
              <a:t>Quali sono i vaccini contro la rosolia? </a:t>
            </a:r>
            <a:r>
              <a:rPr lang="en" sz="1000"/>
              <a:t>La vaccinazione contro la rosolia viene solitamente somministrata contemporaneamente alla vaccinazione contro il morbillo, la parotite e la rosolia (vaccino MPR).</a:t>
            </a:r>
            <a:endParaRPr/>
          </a:p>
          <a:p>
            <a:pPr marL="0" lvl="0" indent="0" algn="l" rtl="0">
              <a:lnSpc>
                <a:spcPct val="115000"/>
              </a:lnSpc>
              <a:spcBef>
                <a:spcPts val="1200"/>
              </a:spcBef>
              <a:spcAft>
                <a:spcPts val="0"/>
              </a:spcAft>
              <a:buSzPct val="176904"/>
              <a:buNone/>
            </a:pPr>
            <a:r>
              <a:rPr lang="en" sz="1100" b="1"/>
              <a:t>Quanto è efficace il vaccino?</a:t>
            </a:r>
            <a:r>
              <a:rPr lang="en" sz="1000"/>
              <a:t> La vaccinazione è efficace all'89% circa nella prevenzione della rosolia. Il programma di vaccinazione MPR richiede solitamente due dosi.</a:t>
            </a:r>
            <a:endParaRPr/>
          </a:p>
          <a:p>
            <a:pPr marL="0" lvl="0" indent="0" algn="l" rtl="0">
              <a:lnSpc>
                <a:spcPct val="115000"/>
              </a:lnSpc>
              <a:spcBef>
                <a:spcPts val="1200"/>
              </a:spcBef>
              <a:spcAft>
                <a:spcPts val="1200"/>
              </a:spcAft>
              <a:buSzPct val="176904"/>
              <a:buNone/>
            </a:pPr>
            <a:r>
              <a:rPr lang="en" sz="1100" b="1"/>
              <a:t>Quanto è sicuro il vaccino?</a:t>
            </a:r>
            <a:r>
              <a:rPr lang="en" sz="1000"/>
              <a:t> Il vaccino MPR è un vaccino molto sicuro. Gli effetti collaterali più comuni includono arrossamento, durezza o gonfiore nel punto in cui è stato inserito l'ago e, molto raramente, dolore e gonfiore temporaneo alle articolazioni (1% dei casi). Non sono stati segnalati effetti collaterali gravi del vaccino MPR, a parte il rischio di reazioni allergiche gravi (anafilassi) che è incredibilmente raro (si stima circa uno su un milione). </a:t>
            </a:r>
            <a:endParaRPr/>
          </a:p>
        </p:txBody>
      </p:sp>
      <p:sp>
        <p:nvSpPr>
          <p:cNvPr id="1306" name="Google Shape;1306;p127"/>
          <p:cNvSpPr/>
          <p:nvPr/>
        </p:nvSpPr>
        <p:spPr>
          <a:xfrm>
            <a:off x="1328700" y="3962875"/>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In alcuni contesti la rosolia è nota anche come "</a:t>
            </a:r>
            <a:r>
              <a:rPr lang="en" sz="1000" b="1" i="1" u="none" strike="noStrike" cap="none">
                <a:solidFill>
                  <a:srgbClr val="000000"/>
                </a:solidFill>
                <a:latin typeface="Arial"/>
                <a:ea typeface="Arial"/>
                <a:cs typeface="Arial"/>
                <a:sym typeface="Arial"/>
              </a:rPr>
              <a:t>morbillo tedesco</a:t>
            </a:r>
            <a:r>
              <a:rPr lang="en" sz="1000" b="0" i="1" u="none" strike="noStrike" cap="none">
                <a:solidFill>
                  <a:srgbClr val="000000"/>
                </a:solidFill>
                <a:latin typeface="Arial"/>
                <a:ea typeface="Arial"/>
                <a:cs typeface="Arial"/>
                <a:sym typeface="Arial"/>
              </a:rPr>
              <a:t>", non per un'associazione con la Germania, ma perché la parola Germania deriva da "germanus", che significa “simile”. L'eruzione cutanea della rosolia è simile a quella del morbillo, ma si tratta di malattie diverse. </a:t>
            </a:r>
            <a:endParaRPr sz="1000" b="0" i="1" u="none" strike="noStrike" cap="none">
              <a:solidFill>
                <a:srgbClr val="000000"/>
              </a:solidFill>
              <a:latin typeface="Arial"/>
              <a:ea typeface="Arial"/>
              <a:cs typeface="Arial"/>
              <a:sym typeface="Arial"/>
            </a:endParaRPr>
          </a:p>
        </p:txBody>
      </p:sp>
      <p:sp>
        <p:nvSpPr>
          <p:cNvPr id="1307" name="Google Shape;1307;p127"/>
          <p:cNvSpPr/>
          <p:nvPr/>
        </p:nvSpPr>
        <p:spPr>
          <a:xfrm>
            <a:off x="1264225" y="36245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1308" name="Google Shape;1308;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Rosolia</a:t>
            </a:r>
            <a:endParaRPr/>
          </a:p>
        </p:txBody>
      </p:sp>
      <p:sp>
        <p:nvSpPr>
          <p:cNvPr id="1309" name="Google Shape;1309;p127"/>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Articolo 5. MPR</a:t>
            </a:r>
            <a:endParaRPr sz="1500" b="1"/>
          </a:p>
        </p:txBody>
      </p:sp>
      <p:sp>
        <p:nvSpPr>
          <p:cNvPr id="1310" name="Google Shape;1310;p12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14"/>
        <p:cNvGrpSpPr/>
        <p:nvPr/>
      </p:nvGrpSpPr>
      <p:grpSpPr>
        <a:xfrm>
          <a:off x="0" y="0"/>
          <a:ext cx="0" cy="0"/>
          <a:chOff x="0" y="0"/>
          <a:chExt cx="0" cy="0"/>
        </a:xfrm>
      </p:grpSpPr>
      <p:sp>
        <p:nvSpPr>
          <p:cNvPr id="1315" name="Google Shape;1315;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6. Difterite, pertosse e tetano </a:t>
            </a:r>
            <a:endParaRPr/>
          </a:p>
        </p:txBody>
      </p:sp>
      <p:sp>
        <p:nvSpPr>
          <p:cNvPr id="1316" name="Google Shape;1316;p128"/>
          <p:cNvSpPr txBox="1">
            <a:spLocks noGrp="1"/>
          </p:cNvSpPr>
          <p:nvPr>
            <p:ph type="body" idx="1"/>
          </p:nvPr>
        </p:nvSpPr>
        <p:spPr>
          <a:xfrm>
            <a:off x="311700" y="1279900"/>
            <a:ext cx="8520600" cy="3356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08108"/>
              <a:buNone/>
            </a:pPr>
            <a:r>
              <a:rPr lang="en"/>
              <a:t>La vaccinazione contro difterite, pertosse e tetano viene spesso somministrata in un vaccino combinato. Nell'infanzia, al vaccino combinato possono essere aggiunti anche altri vaccini, come quello contro l'</a:t>
            </a:r>
            <a:r>
              <a:rPr lang="en" i="1"/>
              <a:t>Haemophilus influenzae </a:t>
            </a:r>
            <a:r>
              <a:rPr lang="en"/>
              <a:t>(Hib), l'epatite B e la poliomielite.</a:t>
            </a:r>
            <a:endParaRPr/>
          </a:p>
          <a:p>
            <a:pPr marL="0" lvl="0" indent="0" algn="l" rtl="0">
              <a:lnSpc>
                <a:spcPct val="115000"/>
              </a:lnSpc>
              <a:spcBef>
                <a:spcPts val="1200"/>
              </a:spcBef>
              <a:spcAft>
                <a:spcPts val="0"/>
              </a:spcAft>
              <a:buSzPct val="108108"/>
              <a:buNone/>
            </a:pPr>
            <a:r>
              <a:rPr lang="en"/>
              <a:t>La difterite e la pertosse possono diffondersi facilmente negli ambienti carcerari a causa della scarsa ventilazione e degli spazi affollati che vi si trovano. Il tetano può essere facilmente contratto da aghi non puliti o da ferite aperte, che possono facilmente verificarsi nelle carceri. </a:t>
            </a:r>
            <a:endParaRPr/>
          </a:p>
          <a:p>
            <a:pPr marL="0" lvl="0" indent="0" algn="l" rtl="0">
              <a:lnSpc>
                <a:spcPct val="115000"/>
              </a:lnSpc>
              <a:spcBef>
                <a:spcPts val="1200"/>
              </a:spcBef>
              <a:spcAft>
                <a:spcPts val="0"/>
              </a:spcAft>
              <a:buSzPct val="108108"/>
              <a:buNone/>
            </a:pPr>
            <a:r>
              <a:rPr lang="en"/>
              <a:t> </a:t>
            </a:r>
            <a:endParaRPr/>
          </a:p>
          <a:p>
            <a:pPr marL="0" lvl="0" indent="0" algn="l" rtl="0">
              <a:lnSpc>
                <a:spcPct val="115000"/>
              </a:lnSpc>
              <a:spcBef>
                <a:spcPts val="1200"/>
              </a:spcBef>
              <a:spcAft>
                <a:spcPts val="1200"/>
              </a:spcAft>
              <a:buSzPct val="108108"/>
              <a:buNone/>
            </a:pPr>
            <a:r>
              <a:rPr lang="en"/>
              <a:t>Di seguito scopriremo di più su queste malattie.</a:t>
            </a:r>
            <a:endParaRPr/>
          </a:p>
        </p:txBody>
      </p:sp>
      <p:sp>
        <p:nvSpPr>
          <p:cNvPr id="1317" name="Google Shape;1317;p12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21"/>
        <p:cNvGrpSpPr/>
        <p:nvPr/>
      </p:nvGrpSpPr>
      <p:grpSpPr>
        <a:xfrm>
          <a:off x="0" y="0"/>
          <a:ext cx="0" cy="0"/>
          <a:chOff x="0" y="0"/>
          <a:chExt cx="0" cy="0"/>
        </a:xfrm>
      </p:grpSpPr>
      <p:sp>
        <p:nvSpPr>
          <p:cNvPr id="1322" name="Google Shape;1322;p129"/>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Articolo 6. Difterite, tetano e pertosse</a:t>
            </a:r>
            <a:endParaRPr/>
          </a:p>
        </p:txBody>
      </p:sp>
      <p:sp>
        <p:nvSpPr>
          <p:cNvPr id="1323" name="Google Shape;1323;p129"/>
          <p:cNvSpPr txBox="1">
            <a:spLocks noGrp="1"/>
          </p:cNvSpPr>
          <p:nvPr>
            <p:ph type="body" idx="1"/>
          </p:nvPr>
        </p:nvSpPr>
        <p:spPr>
          <a:xfrm>
            <a:off x="311700" y="2994400"/>
            <a:ext cx="8520600" cy="20196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Clr>
                <a:schemeClr val="dk1"/>
              </a:buClr>
              <a:buSzPct val="100000"/>
              <a:buFont typeface="Arial"/>
              <a:buNone/>
            </a:pPr>
            <a:r>
              <a:rPr lang="en" sz="1100" b="1">
                <a:solidFill>
                  <a:schemeClr val="dk1"/>
                </a:solidFill>
              </a:rPr>
              <a:t>Malattia:</a:t>
            </a:r>
            <a:r>
              <a:rPr lang="en" sz="1000">
                <a:solidFill>
                  <a:schemeClr val="dk1"/>
                </a:solidFill>
              </a:rPr>
              <a:t> Difterite.</a:t>
            </a:r>
            <a:endParaRPr sz="1100" b="1">
              <a:solidFill>
                <a:schemeClr val="dk1"/>
              </a:solidFill>
            </a:endParaRPr>
          </a:p>
          <a:p>
            <a:pPr marL="0" lvl="0" indent="0" algn="l" rtl="0">
              <a:lnSpc>
                <a:spcPct val="115000"/>
              </a:lnSpc>
              <a:spcBef>
                <a:spcPts val="1200"/>
              </a:spcBef>
              <a:spcAft>
                <a:spcPts val="0"/>
              </a:spcAft>
              <a:buSzPct val="176904"/>
              <a:buNone/>
            </a:pPr>
            <a:r>
              <a:rPr lang="en" sz="1100" b="1">
                <a:solidFill>
                  <a:schemeClr val="dk1"/>
                </a:solidFill>
              </a:rPr>
              <a:t>Quali sono le cause? </a:t>
            </a:r>
            <a:r>
              <a:rPr lang="en" sz="1000">
                <a:solidFill>
                  <a:schemeClr val="dk1"/>
                </a:solidFill>
              </a:rPr>
              <a:t>Un batterio chiamato </a:t>
            </a:r>
            <a:r>
              <a:rPr lang="en" sz="1000" i="1">
                <a:solidFill>
                  <a:schemeClr val="dk1"/>
                </a:solidFill>
              </a:rPr>
              <a:t>Corynebacterium diphtheriae.</a:t>
            </a:r>
            <a:endParaRPr sz="1000">
              <a:solidFill>
                <a:schemeClr val="dk1"/>
              </a:solidFill>
            </a:endParaRPr>
          </a:p>
          <a:p>
            <a:pPr marL="0" lvl="0" indent="0" algn="l" rtl="0">
              <a:lnSpc>
                <a:spcPct val="115000"/>
              </a:lnSpc>
              <a:spcBef>
                <a:spcPts val="1200"/>
              </a:spcBef>
              <a:spcAft>
                <a:spcPts val="0"/>
              </a:spcAft>
              <a:buSzPct val="176904"/>
              <a:buNone/>
            </a:pPr>
            <a:r>
              <a:rPr lang="en" sz="1100" b="1">
                <a:solidFill>
                  <a:schemeClr val="dk1"/>
                </a:solidFill>
              </a:rPr>
              <a:t>Come ci si sente?</a:t>
            </a:r>
            <a:r>
              <a:rPr lang="en" sz="1000">
                <a:solidFill>
                  <a:schemeClr val="dk1"/>
                </a:solidFill>
              </a:rPr>
              <a:t> Le persone affette da difterite possono avere temperatura elevata, mal di gola, gonfiore delle ghiandole del collo, difficoltà a respirare e a deglutire e una spessa patina grigio-bianca su gola, naso e lingua. La difterite può anche causare vesciche piene di pus e ulcere.</a:t>
            </a:r>
            <a:endParaRPr/>
          </a:p>
          <a:p>
            <a:pPr marL="0" lvl="0" indent="0" algn="l" rtl="0">
              <a:lnSpc>
                <a:spcPct val="115000"/>
              </a:lnSpc>
              <a:spcBef>
                <a:spcPts val="1200"/>
              </a:spcBef>
              <a:spcAft>
                <a:spcPts val="0"/>
              </a:spcAft>
              <a:buSzPct val="176904"/>
              <a:buNone/>
            </a:pPr>
            <a:r>
              <a:rPr lang="en" sz="1100" b="1">
                <a:solidFill>
                  <a:schemeClr val="dk1"/>
                </a:solidFill>
              </a:rPr>
              <a:t>Come si manifesta la malattia grave?</a:t>
            </a:r>
            <a:r>
              <a:rPr lang="en" sz="1000">
                <a:solidFill>
                  <a:schemeClr val="dk1"/>
                </a:solidFill>
              </a:rPr>
              <a:t> Le persone molto malate di difterite possono rimanere paralizzate e avere difficoltà a respirare e a deglutire. In questi casi, le persone possono morire di difterite. </a:t>
            </a:r>
            <a:endParaRPr/>
          </a:p>
          <a:p>
            <a:pPr marL="0" lvl="0" indent="0" algn="l" rtl="0">
              <a:lnSpc>
                <a:spcPct val="115000"/>
              </a:lnSpc>
              <a:spcBef>
                <a:spcPts val="1200"/>
              </a:spcBef>
              <a:spcAft>
                <a:spcPts val="1200"/>
              </a:spcAft>
              <a:buSzPct val="176904"/>
              <a:buNone/>
            </a:pPr>
            <a:r>
              <a:rPr lang="en" sz="1100" b="1">
                <a:solidFill>
                  <a:schemeClr val="dk1"/>
                </a:solidFill>
              </a:rPr>
              <a:t>Come si diffonde?</a:t>
            </a:r>
            <a:r>
              <a:rPr lang="en" sz="1000">
                <a:solidFill>
                  <a:schemeClr val="dk1"/>
                </a:solidFill>
              </a:rPr>
              <a:t> La difterite si diffonde attraverso tosse e starnuti e la condivisione di tazze, piatti, posate, indumenti o biancheria da letto con una persona infetta.</a:t>
            </a:r>
            <a:endParaRPr/>
          </a:p>
        </p:txBody>
      </p:sp>
      <p:sp>
        <p:nvSpPr>
          <p:cNvPr id="1324" name="Google Shape;1324;p12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pic>
        <p:nvPicPr>
          <p:cNvPr id="1325" name="Google Shape;1325;p129"/>
          <p:cNvPicPr preferRelativeResize="0"/>
          <p:nvPr/>
        </p:nvPicPr>
        <p:blipFill rotWithShape="1">
          <a:blip r:embed="rId3">
            <a:alphaModFix/>
          </a:blip>
          <a:srcRect/>
          <a:stretch/>
        </p:blipFill>
        <p:spPr>
          <a:xfrm>
            <a:off x="1556475" y="1017725"/>
            <a:ext cx="1824275" cy="1824275"/>
          </a:xfrm>
          <a:prstGeom prst="rect">
            <a:avLst/>
          </a:prstGeom>
          <a:noFill/>
          <a:ln>
            <a:noFill/>
          </a:ln>
        </p:spPr>
      </p:pic>
      <p:pic>
        <p:nvPicPr>
          <p:cNvPr id="1326" name="Google Shape;1326;p129"/>
          <p:cNvPicPr preferRelativeResize="0"/>
          <p:nvPr/>
        </p:nvPicPr>
        <p:blipFill rotWithShape="1">
          <a:blip r:embed="rId4">
            <a:alphaModFix/>
          </a:blip>
          <a:srcRect/>
          <a:stretch/>
        </p:blipFill>
        <p:spPr>
          <a:xfrm>
            <a:off x="4186250" y="1017725"/>
            <a:ext cx="1472870" cy="1824274"/>
          </a:xfrm>
          <a:prstGeom prst="rect">
            <a:avLst/>
          </a:prstGeom>
          <a:noFill/>
          <a:ln>
            <a:noFill/>
          </a:ln>
        </p:spPr>
      </p:pic>
      <p:sp>
        <p:nvSpPr>
          <p:cNvPr id="1327" name="Google Shape;1327;p129"/>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Difterite</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48"/>
        <p:cNvGrpSpPr/>
        <p:nvPr/>
      </p:nvGrpSpPr>
      <p:grpSpPr>
        <a:xfrm>
          <a:off x="0" y="0"/>
          <a:ext cx="0" cy="0"/>
          <a:chOff x="0" y="0"/>
          <a:chExt cx="0" cy="0"/>
        </a:xfrm>
      </p:grpSpPr>
      <p:sp>
        <p:nvSpPr>
          <p:cNvPr id="149" name="Google Shape;149;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Quiz di valutazione delle conoscenze</a:t>
            </a:r>
            <a:endParaRPr/>
          </a:p>
          <a:p>
            <a:pPr marL="0" lvl="0" indent="0" algn="ctr" rtl="0">
              <a:lnSpc>
                <a:spcPct val="100000"/>
              </a:lnSpc>
              <a:spcBef>
                <a:spcPts val="0"/>
              </a:spcBef>
              <a:spcAft>
                <a:spcPts val="0"/>
              </a:spcAft>
              <a:buSzPct val="111111"/>
              <a:buNone/>
            </a:pPr>
            <a:endParaRPr b="1"/>
          </a:p>
        </p:txBody>
      </p:sp>
      <p:sp>
        <p:nvSpPr>
          <p:cNvPr id="150" name="Google Shape;150;p1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4. Il personale penitenziario non è colpito dai livelli più elevati di malattie infettive che circolano in carcere. (Vero</a:t>
            </a:r>
            <a:r>
              <a:rPr lang="en" sz="1650" b="1" u="sng"/>
              <a:t>/Falso</a:t>
            </a:r>
            <a:r>
              <a:rPr lang="en" sz="1650"/>
              <a:t>)</a:t>
            </a:r>
            <a:endParaRPr/>
          </a:p>
          <a:p>
            <a:pPr marL="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5. La vaccinazione può aiutare a proteggere non solo gli individui, ma anche i loro familiari, i visitatori e il resto della comunità in generale. (</a:t>
            </a:r>
            <a:r>
              <a:rPr lang="en" sz="1650" b="1" u="sng"/>
              <a:t>Vero/</a:t>
            </a:r>
            <a:r>
              <a:rPr lang="en" sz="1650"/>
              <a:t>Falso)</a:t>
            </a:r>
            <a:endParaRPr/>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6. Come si diffonde l'epatite B?</a:t>
            </a:r>
            <a:endParaRPr/>
          </a:p>
          <a:p>
            <a:pPr marL="914400" lvl="1" indent="-317720" algn="l" rtl="0">
              <a:lnSpc>
                <a:spcPct val="140000"/>
              </a:lnSpc>
              <a:spcBef>
                <a:spcPts val="800"/>
              </a:spcBef>
              <a:spcAft>
                <a:spcPts val="0"/>
              </a:spcAft>
              <a:buSzPct val="100000"/>
              <a:buAutoNum type="alphaLcPeriod"/>
            </a:pPr>
            <a:r>
              <a:rPr lang="en" sz="1650"/>
              <a:t>Attraverso il sesso non protetto</a:t>
            </a:r>
            <a:endParaRPr/>
          </a:p>
          <a:p>
            <a:pPr marL="914400" lvl="1" indent="-317720" algn="l" rtl="0">
              <a:lnSpc>
                <a:spcPct val="140000"/>
              </a:lnSpc>
              <a:spcBef>
                <a:spcPts val="0"/>
              </a:spcBef>
              <a:spcAft>
                <a:spcPts val="0"/>
              </a:spcAft>
              <a:buSzPct val="100000"/>
              <a:buAutoNum type="alphaLcPeriod"/>
            </a:pPr>
            <a:r>
              <a:rPr lang="en" sz="1650"/>
              <a:t>Attraverso risse in carcere con sangue o morsi</a:t>
            </a:r>
            <a:endParaRPr/>
          </a:p>
          <a:p>
            <a:pPr marL="914400" lvl="1" indent="-317720" algn="l" rtl="0">
              <a:lnSpc>
                <a:spcPct val="140000"/>
              </a:lnSpc>
              <a:spcBef>
                <a:spcPts val="0"/>
              </a:spcBef>
              <a:spcAft>
                <a:spcPts val="0"/>
              </a:spcAft>
              <a:buSzPct val="100000"/>
              <a:buAutoNum type="alphaLcPeriod"/>
            </a:pPr>
            <a:r>
              <a:rPr lang="en" sz="1650"/>
              <a:t>Attraverso tatuaggi eseguiti con aghi contaminati</a:t>
            </a:r>
            <a:endParaRPr/>
          </a:p>
          <a:p>
            <a:pPr marL="914400" lvl="1" indent="-317720" algn="l" rtl="0">
              <a:lnSpc>
                <a:spcPct val="140000"/>
              </a:lnSpc>
              <a:spcBef>
                <a:spcPts val="0"/>
              </a:spcBef>
              <a:spcAft>
                <a:spcPts val="0"/>
              </a:spcAft>
              <a:buSzPct val="100000"/>
              <a:buAutoNum type="alphaLcPeriod"/>
            </a:pPr>
            <a:r>
              <a:rPr lang="en" sz="1650"/>
              <a:t>Attraverso la condivisione di aghi con altre persone affette da epatite B</a:t>
            </a:r>
            <a:endParaRPr/>
          </a:p>
          <a:p>
            <a:pPr marL="914400" lvl="1" indent="-317720" algn="l" rtl="0">
              <a:lnSpc>
                <a:spcPct val="140000"/>
              </a:lnSpc>
              <a:spcBef>
                <a:spcPts val="0"/>
              </a:spcBef>
              <a:spcAft>
                <a:spcPts val="0"/>
              </a:spcAft>
              <a:buSzPct val="100000"/>
              <a:buAutoNum type="alphaLcPeriod"/>
            </a:pPr>
            <a:r>
              <a:rPr lang="en" sz="1650" b="1"/>
              <a:t>Tutte le precedenti</a:t>
            </a:r>
            <a:endParaRPr/>
          </a:p>
        </p:txBody>
      </p:sp>
      <p:sp>
        <p:nvSpPr>
          <p:cNvPr id="151" name="Google Shape;151;p13"/>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31"/>
        <p:cNvGrpSpPr/>
        <p:nvPr/>
      </p:nvGrpSpPr>
      <p:grpSpPr>
        <a:xfrm>
          <a:off x="0" y="0"/>
          <a:ext cx="0" cy="0"/>
          <a:chOff x="0" y="0"/>
          <a:chExt cx="0" cy="0"/>
        </a:xfrm>
      </p:grpSpPr>
      <p:sp>
        <p:nvSpPr>
          <p:cNvPr id="1332" name="Google Shape;1332;p130"/>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solidFill>
                  <a:schemeClr val="dk1"/>
                </a:solidFill>
              </a:rPr>
              <a:t>Chi è a rischio di contrarre la difterite?</a:t>
            </a:r>
            <a:r>
              <a:rPr lang="en" sz="1000">
                <a:solidFill>
                  <a:schemeClr val="dk1"/>
                </a:solidFill>
              </a:rPr>
              <a:t> Le persone che vivono in condizioni di scarsa igiene e quelle che non sono vaccinate sono le più esposte al rischio di difterite.</a:t>
            </a:r>
            <a:endParaRPr/>
          </a:p>
          <a:p>
            <a:pPr marL="0" lvl="0" indent="0" algn="l" rtl="0">
              <a:lnSpc>
                <a:spcPct val="115000"/>
              </a:lnSpc>
              <a:spcBef>
                <a:spcPts val="1200"/>
              </a:spcBef>
              <a:spcAft>
                <a:spcPts val="0"/>
              </a:spcAft>
              <a:buClr>
                <a:schemeClr val="dk1"/>
              </a:buClr>
              <a:buSzPts val="1100"/>
              <a:buFont typeface="Arial"/>
              <a:buNone/>
            </a:pPr>
            <a:r>
              <a:rPr lang="en" sz="1100" b="1">
                <a:solidFill>
                  <a:schemeClr val="dk1"/>
                </a:solidFill>
              </a:rPr>
              <a:t>Perché è importante nelle carceri?</a:t>
            </a:r>
            <a:r>
              <a:rPr lang="en" sz="1000">
                <a:solidFill>
                  <a:schemeClr val="dk1"/>
                </a:solidFill>
              </a:rPr>
              <a:t> A causa delle condizioni di vita ravvicinate (come la condivisione delle celle) e della cattiva ventilazione nelle carceri, le infezioni che si diffondono attraverso l'aria, come la difterite, possono diffondersi molto rapidamente nelle carceri.</a:t>
            </a:r>
            <a:endParaRPr/>
          </a:p>
          <a:p>
            <a:pPr marL="0" lvl="0" indent="0" algn="l" rtl="0">
              <a:lnSpc>
                <a:spcPct val="115000"/>
              </a:lnSpc>
              <a:spcBef>
                <a:spcPts val="1200"/>
              </a:spcBef>
              <a:spcAft>
                <a:spcPts val="0"/>
              </a:spcAft>
              <a:buClr>
                <a:schemeClr val="dk1"/>
              </a:buClr>
              <a:buSzPts val="1100"/>
              <a:buFont typeface="Arial"/>
              <a:buNone/>
            </a:pPr>
            <a:r>
              <a:rPr lang="en" sz="1100" b="1">
                <a:solidFill>
                  <a:schemeClr val="dk1"/>
                </a:solidFill>
              </a:rPr>
              <a:t>Quali vaccini esistono contro la difterite? </a:t>
            </a:r>
            <a:r>
              <a:rPr lang="en" sz="1000">
                <a:solidFill>
                  <a:schemeClr val="dk1"/>
                </a:solidFill>
              </a:rPr>
              <a:t>Il vaccino contro la difterite viene quasi sempre somministrato insieme alla vaccinazione contro il tetano. Può anche essere somministrato insieme a quello contro la poliomielite, la pertosse, l'Haemophilus influenzae e l'epatite B. </a:t>
            </a:r>
            <a:endParaRPr/>
          </a:p>
          <a:p>
            <a:pPr marL="0" lvl="0" indent="0" algn="l" rtl="0">
              <a:lnSpc>
                <a:spcPct val="115000"/>
              </a:lnSpc>
              <a:spcBef>
                <a:spcPts val="1200"/>
              </a:spcBef>
              <a:spcAft>
                <a:spcPts val="0"/>
              </a:spcAft>
              <a:buSzPts val="1800"/>
              <a:buNone/>
            </a:pPr>
            <a:r>
              <a:rPr lang="en" sz="1100" b="1">
                <a:solidFill>
                  <a:schemeClr val="dk1"/>
                </a:solidFill>
              </a:rPr>
              <a:t>Quanto è efficace il vaccino?</a:t>
            </a:r>
            <a:r>
              <a:rPr lang="en" sz="1000">
                <a:solidFill>
                  <a:schemeClr val="dk1"/>
                </a:solidFill>
              </a:rPr>
              <a:t> La vaccinazione è efficace quasi al 97% nella prevenzione della difterite. La vaccinazione contro la difterite richiede dosi di richiamo per mantenere la protezione.</a:t>
            </a:r>
            <a:endParaRPr/>
          </a:p>
          <a:p>
            <a:pPr marL="0" lvl="0" indent="0" algn="l" rtl="0">
              <a:lnSpc>
                <a:spcPct val="115000"/>
              </a:lnSpc>
              <a:spcBef>
                <a:spcPts val="1200"/>
              </a:spcBef>
              <a:spcAft>
                <a:spcPts val="1200"/>
              </a:spcAft>
              <a:buSzPts val="1800"/>
              <a:buNone/>
            </a:pPr>
            <a:r>
              <a:rPr lang="en" sz="1100" b="1">
                <a:solidFill>
                  <a:schemeClr val="dk1"/>
                </a:solidFill>
              </a:rPr>
              <a:t>Quanto è sicuro il vaccino? </a:t>
            </a:r>
            <a:r>
              <a:rPr lang="en" sz="1000">
                <a:solidFill>
                  <a:schemeClr val="dk1"/>
                </a:solidFill>
              </a:rPr>
              <a:t>Il vaccino contro la difterite è molto sicuro. Gli effetti collaterali più comuni includono dolore nel punto in cui è stato inserito l'ago o lo sviluppo di un piccolo nodulo indolore che con tempo scompare. Gli effetti collaterali gravi, che possono verificarsi in reazione a qualsiasi vaccino, comprendono reazioni allergiche gravi come difficoltà respiratorie. Questi sono incredibilmente rari (1 su 1.000.000).</a:t>
            </a:r>
            <a:endParaRPr/>
          </a:p>
        </p:txBody>
      </p:sp>
      <p:sp>
        <p:nvSpPr>
          <p:cNvPr id="1333" name="Google Shape;1333;p13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1334" name="Google Shape;1334;p130"/>
          <p:cNvSpPr/>
          <p:nvPr/>
        </p:nvSpPr>
        <p:spPr>
          <a:xfrm>
            <a:off x="1357925" y="4168675"/>
            <a:ext cx="6371700" cy="572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In alcuni Paesi, la difterite è ormai rara grazie agli alti tassi di vaccinazione; tuttavia, i focolai si verificano ancora regolarmente, soprattutto in ambienti chiusi come quelli di detenzione.</a:t>
            </a:r>
            <a:endParaRPr sz="1000" b="0" i="1" u="none" strike="noStrike" cap="none">
              <a:solidFill>
                <a:srgbClr val="000000"/>
              </a:solidFill>
              <a:latin typeface="Arial"/>
              <a:ea typeface="Arial"/>
              <a:cs typeface="Arial"/>
              <a:sym typeface="Arial"/>
            </a:endParaRPr>
          </a:p>
        </p:txBody>
      </p:sp>
      <p:sp>
        <p:nvSpPr>
          <p:cNvPr id="1335" name="Google Shape;1335;p130"/>
          <p:cNvSpPr/>
          <p:nvPr/>
        </p:nvSpPr>
        <p:spPr>
          <a:xfrm>
            <a:off x="1293450" y="38303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1336" name="Google Shape;1336;p130"/>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Articolo 6. Difterite, tetano e pertosse</a:t>
            </a:r>
            <a:endParaRPr/>
          </a:p>
        </p:txBody>
      </p:sp>
      <p:sp>
        <p:nvSpPr>
          <p:cNvPr id="1337" name="Google Shape;1337;p130"/>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Difterite</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41"/>
        <p:cNvGrpSpPr/>
        <p:nvPr/>
      </p:nvGrpSpPr>
      <p:grpSpPr>
        <a:xfrm>
          <a:off x="0" y="0"/>
          <a:ext cx="0" cy="0"/>
          <a:chOff x="0" y="0"/>
          <a:chExt cx="0" cy="0"/>
        </a:xfrm>
      </p:grpSpPr>
      <p:sp>
        <p:nvSpPr>
          <p:cNvPr id="1342" name="Google Shape;1342;p131"/>
          <p:cNvSpPr txBox="1">
            <a:spLocks noGrp="1"/>
          </p:cNvSpPr>
          <p:nvPr>
            <p:ph type="body" idx="1"/>
          </p:nvPr>
        </p:nvSpPr>
        <p:spPr>
          <a:xfrm>
            <a:off x="311700" y="2571750"/>
            <a:ext cx="8520600" cy="2442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Malattia: </a:t>
            </a:r>
            <a:r>
              <a:rPr lang="en" sz="1000"/>
              <a:t>Pertosse </a:t>
            </a:r>
            <a:endParaRPr/>
          </a:p>
          <a:p>
            <a:pPr marL="0" lvl="0" indent="0" algn="l" rtl="0">
              <a:lnSpc>
                <a:spcPct val="115000"/>
              </a:lnSpc>
              <a:spcBef>
                <a:spcPts val="0"/>
              </a:spcBef>
              <a:spcAft>
                <a:spcPts val="0"/>
              </a:spcAft>
              <a:buSzPts val="1800"/>
              <a:buNone/>
            </a:pPr>
            <a:endParaRPr sz="1000" b="1"/>
          </a:p>
          <a:p>
            <a:pPr marL="0" lvl="0" indent="0" algn="l" rtl="0">
              <a:lnSpc>
                <a:spcPct val="115000"/>
              </a:lnSpc>
              <a:spcBef>
                <a:spcPts val="0"/>
              </a:spcBef>
              <a:spcAft>
                <a:spcPts val="0"/>
              </a:spcAft>
              <a:buSzPts val="1800"/>
              <a:buNone/>
            </a:pPr>
            <a:r>
              <a:rPr lang="en" sz="1100" b="1"/>
              <a:t>Quali sono le cause? </a:t>
            </a:r>
            <a:r>
              <a:rPr lang="en" sz="1000"/>
              <a:t>Un batterio chiamato </a:t>
            </a:r>
            <a:r>
              <a:rPr lang="en" sz="1000" i="1"/>
              <a:t>Bordetella pertussis.</a:t>
            </a:r>
            <a:endParaRPr/>
          </a:p>
          <a:p>
            <a:pPr marL="0" lvl="0" indent="0" algn="l" rtl="0">
              <a:lnSpc>
                <a:spcPct val="115000"/>
              </a:lnSpc>
              <a:spcBef>
                <a:spcPts val="1200"/>
              </a:spcBef>
              <a:spcAft>
                <a:spcPts val="0"/>
              </a:spcAft>
              <a:buSzPts val="1800"/>
              <a:buNone/>
            </a:pPr>
            <a:r>
              <a:rPr lang="en" sz="1100" b="1"/>
              <a:t>Come ci si sente?</a:t>
            </a:r>
            <a:r>
              <a:rPr lang="en" sz="1000"/>
              <a:t> Le persone affette da pertosse starnutiscono, tossiscono e hanno il naso che cola. La pertosse di solito si sviluppa in forti attacchi di tosse, durante i quali le persone possono avere conati di vomito o vomitare dopo aver tossito.</a:t>
            </a:r>
            <a:endParaRPr/>
          </a:p>
          <a:p>
            <a:pPr marL="0" lvl="0" indent="0" algn="l" rtl="0">
              <a:lnSpc>
                <a:spcPct val="115000"/>
              </a:lnSpc>
              <a:spcBef>
                <a:spcPts val="1200"/>
              </a:spcBef>
              <a:spcAft>
                <a:spcPts val="0"/>
              </a:spcAft>
              <a:buSzPts val="1800"/>
              <a:buNone/>
            </a:pPr>
            <a:r>
              <a:rPr lang="en" sz="1100" b="1"/>
              <a:t>Come si manifesta la malattia grave? </a:t>
            </a:r>
            <a:r>
              <a:rPr lang="en" sz="1000"/>
              <a:t>Le persone molto malate di pertosse possono avere problemi di respirazione, sviluppare polmonite e danni cerebrali. In questi casi, le persone possono morire a causa della pertosse. </a:t>
            </a:r>
            <a:endParaRPr/>
          </a:p>
          <a:p>
            <a:pPr marL="0" lvl="0" indent="0" algn="l" rtl="0">
              <a:lnSpc>
                <a:spcPct val="115000"/>
              </a:lnSpc>
              <a:spcBef>
                <a:spcPts val="1200"/>
              </a:spcBef>
              <a:spcAft>
                <a:spcPts val="1200"/>
              </a:spcAft>
              <a:buSzPts val="1800"/>
              <a:buNone/>
            </a:pPr>
            <a:r>
              <a:rPr lang="en" sz="1100" b="1"/>
              <a:t>Come si diffonde?</a:t>
            </a:r>
            <a:r>
              <a:rPr lang="en" sz="1000"/>
              <a:t>  La pertosse si diffonde attraverso il contatto con la tosse e gli starnuti di una persona infetta. </a:t>
            </a:r>
            <a:endParaRPr/>
          </a:p>
        </p:txBody>
      </p:sp>
      <p:sp>
        <p:nvSpPr>
          <p:cNvPr id="1343" name="Google Shape;1343;p131"/>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Articolo 6. Difterite, tetano e pertosse</a:t>
            </a:r>
            <a:endParaRPr/>
          </a:p>
        </p:txBody>
      </p:sp>
      <p:sp>
        <p:nvSpPr>
          <p:cNvPr id="1344" name="Google Shape;1344;p131"/>
          <p:cNvSpPr txBox="1"/>
          <p:nvPr/>
        </p:nvSpPr>
        <p:spPr>
          <a:xfrm>
            <a:off x="3438650" y="400200"/>
            <a:ext cx="2828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Pertosse</a:t>
            </a:r>
            <a:endParaRPr sz="2000" b="1" i="0" u="none" strike="noStrike" cap="none">
              <a:solidFill>
                <a:schemeClr val="dk1"/>
              </a:solidFill>
              <a:latin typeface="Arial"/>
              <a:ea typeface="Arial"/>
              <a:cs typeface="Arial"/>
              <a:sym typeface="Arial"/>
            </a:endParaRPr>
          </a:p>
        </p:txBody>
      </p:sp>
      <p:pic>
        <p:nvPicPr>
          <p:cNvPr id="1345" name="Google Shape;1345;p131"/>
          <p:cNvPicPr preferRelativeResize="0"/>
          <p:nvPr/>
        </p:nvPicPr>
        <p:blipFill rotWithShape="1">
          <a:blip r:embed="rId3">
            <a:alphaModFix/>
          </a:blip>
          <a:srcRect/>
          <a:stretch/>
        </p:blipFill>
        <p:spPr>
          <a:xfrm>
            <a:off x="2877250" y="964425"/>
            <a:ext cx="1990725" cy="1535701"/>
          </a:xfrm>
          <a:prstGeom prst="rect">
            <a:avLst/>
          </a:prstGeom>
          <a:noFill/>
          <a:ln>
            <a:noFill/>
          </a:ln>
        </p:spPr>
      </p:pic>
      <p:pic>
        <p:nvPicPr>
          <p:cNvPr id="1346" name="Google Shape;1346;p131"/>
          <p:cNvPicPr preferRelativeResize="0"/>
          <p:nvPr/>
        </p:nvPicPr>
        <p:blipFill rotWithShape="1">
          <a:blip r:embed="rId4">
            <a:alphaModFix/>
          </a:blip>
          <a:srcRect/>
          <a:stretch/>
        </p:blipFill>
        <p:spPr>
          <a:xfrm>
            <a:off x="5064575" y="964425"/>
            <a:ext cx="1202170" cy="1535699"/>
          </a:xfrm>
          <a:prstGeom prst="rect">
            <a:avLst/>
          </a:prstGeom>
          <a:noFill/>
          <a:ln>
            <a:noFill/>
          </a:ln>
        </p:spPr>
      </p:pic>
      <p:sp>
        <p:nvSpPr>
          <p:cNvPr id="1347" name="Google Shape;1347;p13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51"/>
        <p:cNvGrpSpPr/>
        <p:nvPr/>
      </p:nvGrpSpPr>
      <p:grpSpPr>
        <a:xfrm>
          <a:off x="0" y="0"/>
          <a:ext cx="0" cy="0"/>
          <a:chOff x="0" y="0"/>
          <a:chExt cx="0" cy="0"/>
        </a:xfrm>
      </p:grpSpPr>
      <p:sp>
        <p:nvSpPr>
          <p:cNvPr id="1352" name="Google Shape;1352;p132"/>
          <p:cNvSpPr txBox="1">
            <a:spLocks noGrp="1"/>
          </p:cNvSpPr>
          <p:nvPr>
            <p:ph type="body" idx="1"/>
          </p:nvPr>
        </p:nvSpPr>
        <p:spPr>
          <a:xfrm>
            <a:off x="290050" y="82807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Chi è a rischio di contrarre la malattia? </a:t>
            </a:r>
            <a:r>
              <a:rPr lang="en" sz="1000"/>
              <a:t>Le persone che fumano, i bambini, gli anziani e le persone non vaccinate. I bambini troppo piccoli per essere vaccinati sono i più a rischio. </a:t>
            </a:r>
            <a:endParaRPr/>
          </a:p>
          <a:p>
            <a:pPr marL="0" lvl="0" indent="0" algn="l" rtl="0">
              <a:lnSpc>
                <a:spcPct val="115000"/>
              </a:lnSpc>
              <a:spcBef>
                <a:spcPts val="1200"/>
              </a:spcBef>
              <a:spcAft>
                <a:spcPts val="0"/>
              </a:spcAft>
              <a:buSzPts val="1800"/>
              <a:buNone/>
            </a:pPr>
            <a:r>
              <a:rPr lang="en" sz="1100" b="1"/>
              <a:t>Perché è importante nelle carceri?</a:t>
            </a:r>
            <a:r>
              <a:rPr lang="en" sz="1000"/>
              <a:t> A causa degli ambienti stretti e della cattiva ventilazione, le infezioni che si diffondono attraverso l'aria, come la pertosse, possono diffondersi molto rapidamente nelle carceri.</a:t>
            </a:r>
            <a:endParaRPr/>
          </a:p>
          <a:p>
            <a:pPr marL="0" lvl="0" indent="0" algn="l" rtl="0">
              <a:lnSpc>
                <a:spcPct val="115000"/>
              </a:lnSpc>
              <a:spcBef>
                <a:spcPts val="1200"/>
              </a:spcBef>
              <a:spcAft>
                <a:spcPts val="0"/>
              </a:spcAft>
              <a:buClr>
                <a:schemeClr val="dk1"/>
              </a:buClr>
              <a:buSzPts val="1100"/>
              <a:buFont typeface="Arial"/>
              <a:buNone/>
            </a:pPr>
            <a:r>
              <a:rPr lang="en" sz="1100" b="1"/>
              <a:t>Quali sono i vaccini contro la pertosse? </a:t>
            </a:r>
            <a:r>
              <a:rPr lang="en" sz="1000"/>
              <a:t>Esistono due tipi di vaccino contro la pertosse: acellulare e a cellule intere. La vaccinazione contro la pertosse viene solitamente somministrata contemporaneamente a quella contro la difterite e il tetano. Può anche essere somministrata nello stesso vaccino della poliomielite, dell'Haemophilus influenzae e dell'epatite B. </a:t>
            </a:r>
            <a:endParaRPr/>
          </a:p>
          <a:p>
            <a:pPr marL="0" lvl="0" indent="0" algn="l" rtl="0">
              <a:lnSpc>
                <a:spcPct val="115000"/>
              </a:lnSpc>
              <a:spcBef>
                <a:spcPts val="1200"/>
              </a:spcBef>
              <a:spcAft>
                <a:spcPts val="0"/>
              </a:spcAft>
              <a:buSzPts val="1800"/>
              <a:buNone/>
            </a:pPr>
            <a:r>
              <a:rPr lang="en" sz="1100" b="1"/>
              <a:t>Quanto è efficace il vaccino?</a:t>
            </a:r>
            <a:r>
              <a:rPr lang="en" sz="1000"/>
              <a:t> Entrambi i vaccini sono molto efficaci nel prevenire la malattia. L'efficacia del vaccino a cellule intere utilizzato è risultata del 94% contro l'insorgenza della pertosse, e il vaccino acellulare è probabilmente simile. L'efficacia è ancora maggiore contro la morte per pertosse. La vaccinazione contro la pertosse richiede dosi di richiamo per mantenere la protezione.</a:t>
            </a:r>
            <a:endParaRPr/>
          </a:p>
          <a:p>
            <a:pPr marL="0" lvl="0" indent="0" algn="l" rtl="0">
              <a:lnSpc>
                <a:spcPct val="115000"/>
              </a:lnSpc>
              <a:spcBef>
                <a:spcPts val="1200"/>
              </a:spcBef>
              <a:spcAft>
                <a:spcPts val="1200"/>
              </a:spcAft>
              <a:buSzPts val="1800"/>
              <a:buNone/>
            </a:pPr>
            <a:r>
              <a:rPr lang="en" sz="1100" b="1"/>
              <a:t>Quanto è sicuro il vaccino? </a:t>
            </a:r>
            <a:r>
              <a:rPr lang="en" sz="1100"/>
              <a:t>Il </a:t>
            </a:r>
            <a:r>
              <a:rPr lang="en" sz="1000"/>
              <a:t>vaccino contro la pertosse è molto </a:t>
            </a:r>
            <a:r>
              <a:rPr lang="en" sz="1000">
                <a:solidFill>
                  <a:srgbClr val="434343"/>
                </a:solidFill>
              </a:rPr>
              <a:t>sicuro. </a:t>
            </a:r>
            <a:r>
              <a:rPr lang="en" sz="1000"/>
              <a:t>Gli effetti collaterali più comuni includono dolore nel punto in cui è stato inserito l'ago o lo sviluppo di un piccolo nodulo indolore che con il tempo scompare. </a:t>
            </a:r>
            <a:r>
              <a:rPr lang="en" sz="1000">
                <a:solidFill>
                  <a:srgbClr val="434343"/>
                </a:solidFill>
              </a:rPr>
              <a:t>Gli effetti collaterali gravi possono includere reazioni allergiche gravi, come difficoltà respiratorie, ma sono incredibilmente rari. Inoltre, in poco più dell'1% dei bambini, può verificarsi un gonfiore esteso della parte superiore di un arto dopo la quarta dose di vaccino acellulare. Questo fenomeno dovrebbe durare solo pochi giorni.</a:t>
            </a:r>
            <a:endParaRPr/>
          </a:p>
        </p:txBody>
      </p:sp>
      <p:sp>
        <p:nvSpPr>
          <p:cNvPr id="1353" name="Google Shape;1353;p132"/>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Articolo 6. Difterite, tetano e pertosse</a:t>
            </a:r>
            <a:endParaRPr/>
          </a:p>
        </p:txBody>
      </p:sp>
      <p:sp>
        <p:nvSpPr>
          <p:cNvPr id="1354" name="Google Shape;1354;p132"/>
          <p:cNvSpPr txBox="1"/>
          <p:nvPr/>
        </p:nvSpPr>
        <p:spPr>
          <a:xfrm>
            <a:off x="3220950" y="372725"/>
            <a:ext cx="25227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chemeClr val="dk1"/>
                </a:solidFill>
                <a:latin typeface="Arial"/>
                <a:ea typeface="Arial"/>
                <a:cs typeface="Arial"/>
                <a:sym typeface="Arial"/>
              </a:rPr>
              <a:t>Pertosse</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1355" name="Google Shape;1355;p132"/>
          <p:cNvSpPr/>
          <p:nvPr/>
        </p:nvSpPr>
        <p:spPr>
          <a:xfrm>
            <a:off x="1364500" y="4437300"/>
            <a:ext cx="6371700" cy="627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La pertosse si chiamava anche tosse dei 100 giorni perché puo durare fino a 10 settimane.</a:t>
            </a:r>
            <a:endParaRPr sz="1000" b="0" i="1" u="none" strike="noStrike" cap="none">
              <a:solidFill>
                <a:srgbClr val="000000"/>
              </a:solidFill>
              <a:latin typeface="Arial"/>
              <a:ea typeface="Arial"/>
              <a:cs typeface="Arial"/>
              <a:sym typeface="Arial"/>
            </a:endParaRPr>
          </a:p>
        </p:txBody>
      </p:sp>
      <p:sp>
        <p:nvSpPr>
          <p:cNvPr id="1356" name="Google Shape;1356;p132"/>
          <p:cNvSpPr/>
          <p:nvPr/>
        </p:nvSpPr>
        <p:spPr>
          <a:xfrm>
            <a:off x="1300025" y="40989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1357" name="Google Shape;1357;p13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61"/>
        <p:cNvGrpSpPr/>
        <p:nvPr/>
      </p:nvGrpSpPr>
      <p:grpSpPr>
        <a:xfrm>
          <a:off x="0" y="0"/>
          <a:ext cx="0" cy="0"/>
          <a:chOff x="0" y="0"/>
          <a:chExt cx="0" cy="0"/>
        </a:xfrm>
      </p:grpSpPr>
      <p:sp>
        <p:nvSpPr>
          <p:cNvPr id="1362" name="Google Shape;1362;p133"/>
          <p:cNvSpPr txBox="1">
            <a:spLocks noGrp="1"/>
          </p:cNvSpPr>
          <p:nvPr>
            <p:ph type="body" idx="1"/>
          </p:nvPr>
        </p:nvSpPr>
        <p:spPr>
          <a:xfrm>
            <a:off x="311700" y="3023050"/>
            <a:ext cx="8520600" cy="20511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176904"/>
              <a:buNone/>
            </a:pPr>
            <a:r>
              <a:rPr lang="en" sz="1100" b="1"/>
              <a:t>Malattia: </a:t>
            </a:r>
            <a:r>
              <a:rPr lang="en" sz="1100"/>
              <a:t>Tetano</a:t>
            </a:r>
            <a:endParaRPr/>
          </a:p>
          <a:p>
            <a:pPr marL="0" lvl="0" indent="0" algn="l" rtl="0">
              <a:lnSpc>
                <a:spcPct val="115000"/>
              </a:lnSpc>
              <a:spcBef>
                <a:spcPts val="1200"/>
              </a:spcBef>
              <a:spcAft>
                <a:spcPts val="0"/>
              </a:spcAft>
              <a:buSzPct val="176904"/>
              <a:buNone/>
            </a:pPr>
            <a:r>
              <a:rPr lang="en" sz="1100" b="1"/>
              <a:t>Quali sono le cause? </a:t>
            </a:r>
            <a:r>
              <a:rPr lang="en" sz="1000"/>
              <a:t>Un batterio chiamato </a:t>
            </a:r>
            <a:r>
              <a:rPr lang="en" sz="1000" i="1"/>
              <a:t>Clostridium tetani.</a:t>
            </a:r>
            <a:endParaRPr sz="1000"/>
          </a:p>
          <a:p>
            <a:pPr marL="0" lvl="0" indent="0" algn="l" rtl="0">
              <a:lnSpc>
                <a:spcPct val="115000"/>
              </a:lnSpc>
              <a:spcBef>
                <a:spcPts val="1200"/>
              </a:spcBef>
              <a:spcAft>
                <a:spcPts val="0"/>
              </a:spcAft>
              <a:buSzPct val="176904"/>
              <a:buNone/>
            </a:pPr>
            <a:r>
              <a:rPr lang="en" sz="1100" b="1"/>
              <a:t>Come ci si sente?</a:t>
            </a:r>
            <a:r>
              <a:rPr lang="en" sz="1000"/>
              <a:t> Le persone infettate dal tetano provano tristezza, spasmi muscolari dolorosi, temperatura elevata, sudorazione e battito cardiaco accelerato.</a:t>
            </a:r>
            <a:endParaRPr/>
          </a:p>
          <a:p>
            <a:pPr marL="0" lvl="0" indent="0" algn="l" rtl="0">
              <a:lnSpc>
                <a:spcPct val="115000"/>
              </a:lnSpc>
              <a:spcBef>
                <a:spcPts val="1200"/>
              </a:spcBef>
              <a:spcAft>
                <a:spcPts val="0"/>
              </a:spcAft>
              <a:buSzPct val="176904"/>
              <a:buNone/>
            </a:pPr>
            <a:r>
              <a:rPr lang="en" sz="1100" b="1"/>
              <a:t>Come si presenta la malattia grave?</a:t>
            </a:r>
            <a:r>
              <a:rPr lang="en" sz="1000"/>
              <a:t> Le persone gravemente malate di tetano possono avere difficoltà a respirare e a deglutire a causa degli spasmi muscolari. In questi casi, le persone possono morire a causa dell'infezione tetanica.</a:t>
            </a:r>
            <a:endParaRPr/>
          </a:p>
          <a:p>
            <a:pPr marL="0" lvl="0" indent="0" algn="l" rtl="0">
              <a:lnSpc>
                <a:spcPct val="115000"/>
              </a:lnSpc>
              <a:spcBef>
                <a:spcPts val="1200"/>
              </a:spcBef>
              <a:spcAft>
                <a:spcPts val="1200"/>
              </a:spcAft>
              <a:buSzPct val="176904"/>
              <a:buNone/>
            </a:pPr>
            <a:r>
              <a:rPr lang="en" sz="1100" b="1"/>
              <a:t>Come si diffonde? </a:t>
            </a:r>
            <a:r>
              <a:rPr lang="en" sz="1100"/>
              <a:t> Il </a:t>
            </a:r>
            <a:r>
              <a:rPr lang="en" sz="1000"/>
              <a:t>tetano </a:t>
            </a:r>
            <a:r>
              <a:rPr lang="en" sz="1000" u="sng"/>
              <a:t>non può </a:t>
            </a:r>
            <a:r>
              <a:rPr lang="en" sz="1000"/>
              <a:t>diffondersi da persona a persona. Può entrare nel corpo attraverso tagli ed escoriazioni, ustioni, morsi di animali, piercing, tatuaggi e iniezioni, lesioni agli occhi e iniezione di droghe contaminate.</a:t>
            </a:r>
            <a:endParaRPr/>
          </a:p>
        </p:txBody>
      </p:sp>
      <p:pic>
        <p:nvPicPr>
          <p:cNvPr id="1363" name="Google Shape;1363;p133"/>
          <p:cNvPicPr preferRelativeResize="0"/>
          <p:nvPr/>
        </p:nvPicPr>
        <p:blipFill rotWithShape="1">
          <a:blip r:embed="rId3">
            <a:alphaModFix/>
          </a:blip>
          <a:srcRect/>
          <a:stretch/>
        </p:blipFill>
        <p:spPr>
          <a:xfrm>
            <a:off x="3215575" y="1035388"/>
            <a:ext cx="2712850" cy="1817600"/>
          </a:xfrm>
          <a:prstGeom prst="rect">
            <a:avLst/>
          </a:prstGeom>
          <a:noFill/>
          <a:ln>
            <a:noFill/>
          </a:ln>
        </p:spPr>
      </p:pic>
      <p:sp>
        <p:nvSpPr>
          <p:cNvPr id="1364" name="Google Shape;1364;p133"/>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Articolo 6. Difterite, tetano e pertosse</a:t>
            </a:r>
            <a:endParaRPr/>
          </a:p>
        </p:txBody>
      </p:sp>
      <p:sp>
        <p:nvSpPr>
          <p:cNvPr id="1365" name="Google Shape;1365;p133"/>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Tetano</a:t>
            </a:r>
            <a:endParaRPr sz="2000" b="1" i="0" u="none" strike="noStrike" cap="none">
              <a:solidFill>
                <a:schemeClr val="dk1"/>
              </a:solidFill>
              <a:latin typeface="Arial"/>
              <a:ea typeface="Arial"/>
              <a:cs typeface="Arial"/>
              <a:sym typeface="Arial"/>
            </a:endParaRPr>
          </a:p>
        </p:txBody>
      </p:sp>
      <p:sp>
        <p:nvSpPr>
          <p:cNvPr id="1366" name="Google Shape;1366;p13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70"/>
        <p:cNvGrpSpPr/>
        <p:nvPr/>
      </p:nvGrpSpPr>
      <p:grpSpPr>
        <a:xfrm>
          <a:off x="0" y="0"/>
          <a:ext cx="0" cy="0"/>
          <a:chOff x="0" y="0"/>
          <a:chExt cx="0" cy="0"/>
        </a:xfrm>
      </p:grpSpPr>
      <p:sp>
        <p:nvSpPr>
          <p:cNvPr id="1371" name="Google Shape;1371;p134"/>
          <p:cNvSpPr txBox="1">
            <a:spLocks noGrp="1"/>
          </p:cNvSpPr>
          <p:nvPr>
            <p:ph type="body" idx="1"/>
          </p:nvPr>
        </p:nvSpPr>
        <p:spPr>
          <a:xfrm>
            <a:off x="311700" y="90667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Chi è a rischio di contrarre l'infezione?</a:t>
            </a:r>
            <a:r>
              <a:rPr lang="en" sz="1000"/>
              <a:t>  Le persone che usano frequentemente aghi e quelle che sono a contatto frequente con la terra. Le persone con ferite o ustioni estese e le persone non vaccinate sono a rischio di infezione tetanica. </a:t>
            </a:r>
            <a:endParaRPr/>
          </a:p>
          <a:p>
            <a:pPr marL="0" lvl="0" indent="0" algn="l" rtl="0">
              <a:lnSpc>
                <a:spcPct val="115000"/>
              </a:lnSpc>
              <a:spcBef>
                <a:spcPts val="1200"/>
              </a:spcBef>
              <a:spcAft>
                <a:spcPts val="0"/>
              </a:spcAft>
              <a:buClr>
                <a:schemeClr val="dk1"/>
              </a:buClr>
              <a:buSzPts val="1100"/>
              <a:buFont typeface="Arial"/>
              <a:buNone/>
            </a:pPr>
            <a:r>
              <a:rPr lang="en" sz="1100" b="1"/>
              <a:t>Perché è importante nelle carceri?</a:t>
            </a:r>
            <a:r>
              <a:rPr lang="en" sz="1000"/>
              <a:t> Il tetano può insorgere attraverso l'uso comune di aghi, che spesso succede nelle carceri, o anche attraverso l'infezione di ferite aperte. Anche l'iniezione di droghe che sono state mescolate a terra per aumentarne la massa è una fonte di infezione da tetano nelle carceri. </a:t>
            </a:r>
            <a:endParaRPr/>
          </a:p>
          <a:p>
            <a:pPr marL="0" lvl="0" indent="0" algn="l" rtl="0">
              <a:lnSpc>
                <a:spcPct val="115000"/>
              </a:lnSpc>
              <a:spcBef>
                <a:spcPts val="1200"/>
              </a:spcBef>
              <a:spcAft>
                <a:spcPts val="0"/>
              </a:spcAft>
              <a:buClr>
                <a:schemeClr val="dk1"/>
              </a:buClr>
              <a:buSzPts val="1100"/>
              <a:buFont typeface="Arial"/>
              <a:buNone/>
            </a:pPr>
            <a:r>
              <a:rPr lang="en" sz="1100" b="1"/>
              <a:t>Quali vaccini esistono contro il tetano? </a:t>
            </a:r>
            <a:r>
              <a:rPr lang="en" sz="1000"/>
              <a:t>La vaccinazione antitetanica viene quasi sempre somministrata insieme alla vaccinazione antidifterica. Questo perché entrambi i vaccini sono più efficaci nel prevenire la malattia se somministrati insieme. Può anche essere somministrato insieme a poliomielite, pertosse, Haemophilus influenzae ed epatite B. </a:t>
            </a:r>
            <a:endParaRPr/>
          </a:p>
          <a:p>
            <a:pPr marL="0" lvl="0" indent="0" algn="l" rtl="0">
              <a:lnSpc>
                <a:spcPct val="115000"/>
              </a:lnSpc>
              <a:spcBef>
                <a:spcPts val="1200"/>
              </a:spcBef>
              <a:spcAft>
                <a:spcPts val="0"/>
              </a:spcAft>
              <a:buSzPts val="1800"/>
              <a:buNone/>
            </a:pPr>
            <a:r>
              <a:rPr lang="en" sz="1100" b="1"/>
              <a:t>Quanto è efficace il vaccino?</a:t>
            </a:r>
            <a:r>
              <a:rPr lang="en" sz="1000"/>
              <a:t> La vaccinazione è efficace quasi al 100% nella prevenzione del tetano. Per mantenere la protezione contro la malattia del tetano sono necessari dei richiami. È importante notare che se la vaccinazione antitetanica viene somministrata molto presto dopo il contatto con il batterio, può prevenire malattie gravi. </a:t>
            </a:r>
            <a:endParaRPr/>
          </a:p>
          <a:p>
            <a:pPr marL="0" lvl="0" indent="0" algn="l" rtl="0">
              <a:lnSpc>
                <a:spcPct val="115000"/>
              </a:lnSpc>
              <a:spcBef>
                <a:spcPts val="1200"/>
              </a:spcBef>
              <a:spcAft>
                <a:spcPts val="1200"/>
              </a:spcAft>
              <a:buSzPts val="1800"/>
              <a:buNone/>
            </a:pPr>
            <a:r>
              <a:rPr lang="en" sz="1100" b="1"/>
              <a:t>Quanto è sicuro il vaccino?</a:t>
            </a:r>
            <a:r>
              <a:rPr lang="en" sz="1000"/>
              <a:t> Il vaccino antitetanico è molto sicuro. Gli effetti collaterali più comuni includono dolore nel punto in cui è stato inserito l'ago o lo sviluppo di un piccolo nodulo indolore che con il tempo scompare. Gli effetti collaterali gravi possono includere reazioni allergiche gravi, come difficoltà respiratorie, ma sono incredibilmente rari (di solito circa 1 su 1.000.000). </a:t>
            </a:r>
            <a:endParaRPr/>
          </a:p>
        </p:txBody>
      </p:sp>
      <p:sp>
        <p:nvSpPr>
          <p:cNvPr id="1372" name="Google Shape;1372;p134"/>
          <p:cNvSpPr/>
          <p:nvPr/>
        </p:nvSpPr>
        <p:spPr>
          <a:xfrm>
            <a:off x="1418375" y="4462038"/>
            <a:ext cx="6371700" cy="580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Il tetano non si diffonde da persona a persona e può sopravvivere al di fuori del corpo. Ciò significa che se si vuole essere protetti dalla malattia, è necessario essere vaccinati.</a:t>
            </a:r>
            <a:endParaRPr sz="1000" b="0" i="1" u="none" strike="noStrike" cap="none">
              <a:solidFill>
                <a:srgbClr val="000000"/>
              </a:solidFill>
              <a:latin typeface="Arial"/>
              <a:ea typeface="Arial"/>
              <a:cs typeface="Arial"/>
              <a:sym typeface="Arial"/>
            </a:endParaRPr>
          </a:p>
        </p:txBody>
      </p:sp>
      <p:sp>
        <p:nvSpPr>
          <p:cNvPr id="1373" name="Google Shape;1373;p134"/>
          <p:cNvSpPr/>
          <p:nvPr/>
        </p:nvSpPr>
        <p:spPr>
          <a:xfrm>
            <a:off x="1353925" y="41717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1374" name="Google Shape;1374;p134"/>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Articolo 6. Difterite, tetano e pertosse</a:t>
            </a:r>
            <a:endParaRPr/>
          </a:p>
        </p:txBody>
      </p:sp>
      <p:sp>
        <p:nvSpPr>
          <p:cNvPr id="1375" name="Google Shape;1375;p134"/>
          <p:cNvSpPr txBox="1"/>
          <p:nvPr/>
        </p:nvSpPr>
        <p:spPr>
          <a:xfrm>
            <a:off x="3720450" y="457888"/>
            <a:ext cx="17031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Tetano</a:t>
            </a:r>
            <a:endParaRPr sz="2000" b="1" i="0" u="none" strike="noStrike" cap="none">
              <a:solidFill>
                <a:schemeClr val="dk1"/>
              </a:solidFill>
              <a:latin typeface="Arial"/>
              <a:ea typeface="Arial"/>
              <a:cs typeface="Arial"/>
              <a:sym typeface="Arial"/>
            </a:endParaRPr>
          </a:p>
        </p:txBody>
      </p:sp>
      <p:sp>
        <p:nvSpPr>
          <p:cNvPr id="1376" name="Google Shape;1376;p13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80"/>
        <p:cNvGrpSpPr/>
        <p:nvPr/>
      </p:nvGrpSpPr>
      <p:grpSpPr>
        <a:xfrm>
          <a:off x="0" y="0"/>
          <a:ext cx="0" cy="0"/>
          <a:chOff x="0" y="0"/>
          <a:chExt cx="0" cy="0"/>
        </a:xfrm>
      </p:grpSpPr>
      <p:sp>
        <p:nvSpPr>
          <p:cNvPr id="1381" name="Google Shape;1381;p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7. Poliomielite</a:t>
            </a:r>
            <a:endParaRPr/>
          </a:p>
          <a:p>
            <a:pPr marL="0" lvl="0" indent="0" algn="l" rtl="0">
              <a:lnSpc>
                <a:spcPct val="100000"/>
              </a:lnSpc>
              <a:spcBef>
                <a:spcPts val="0"/>
              </a:spcBef>
              <a:spcAft>
                <a:spcPts val="0"/>
              </a:spcAft>
              <a:buSzPct val="111111"/>
              <a:buNone/>
            </a:pPr>
            <a:endParaRPr/>
          </a:p>
        </p:txBody>
      </p:sp>
      <p:sp>
        <p:nvSpPr>
          <p:cNvPr id="1382" name="Google Shape;1382;p135"/>
          <p:cNvSpPr txBox="1">
            <a:spLocks noGrp="1"/>
          </p:cNvSpPr>
          <p:nvPr>
            <p:ph type="body" idx="1"/>
          </p:nvPr>
        </p:nvSpPr>
        <p:spPr>
          <a:xfrm>
            <a:off x="311700" y="1172300"/>
            <a:ext cx="8520600" cy="2242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La poliomielite è nota da migliaia di anni, ma i casi di questa malattia hanno iniziato ad aumentare verso la fine del 1800. Negli anni Cinquanta, paesi come il Regno Unito riportavano migliaia di casi di bambini paralizzati a causa della polio e centinaia di decessi dovuti alla malattia. L'effetto fu devastante; come vedremo ora, la poliomielite è una malattia che colpisce soprattutto i bambini e può lasciare loro complicazioni per tutta la vita. </a:t>
            </a:r>
            <a:endParaRPr/>
          </a:p>
          <a:p>
            <a:pPr marL="0" lvl="0" indent="0" algn="l" rtl="0">
              <a:lnSpc>
                <a:spcPct val="115000"/>
              </a:lnSpc>
              <a:spcBef>
                <a:spcPts val="1200"/>
              </a:spcBef>
              <a:spcAft>
                <a:spcPts val="1200"/>
              </a:spcAft>
              <a:buSzPts val="1800"/>
              <a:buNone/>
            </a:pPr>
            <a:r>
              <a:rPr lang="en" sz="1100"/>
              <a:t>La vaccinazione contro la polio è stata molto efficace e ha ridotto in modo significativo l'incidenza della malattia. Tuttavia, in molti Paesi la poliomielite è ancora presente nell'ambiente (ad esempio nelle sorgenti d'acqua) e quindi la protezione continua attraverso la vaccinazione è fondamentale per impedire che la malattia prenda nuovamente piede. </a:t>
            </a:r>
            <a:endParaRPr/>
          </a:p>
        </p:txBody>
      </p:sp>
      <p:sp>
        <p:nvSpPr>
          <p:cNvPr id="1383" name="Google Shape;1383;p13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87"/>
        <p:cNvGrpSpPr/>
        <p:nvPr/>
      </p:nvGrpSpPr>
      <p:grpSpPr>
        <a:xfrm>
          <a:off x="0" y="0"/>
          <a:ext cx="0" cy="0"/>
          <a:chOff x="0" y="0"/>
          <a:chExt cx="0" cy="0"/>
        </a:xfrm>
      </p:grpSpPr>
      <p:sp>
        <p:nvSpPr>
          <p:cNvPr id="1388" name="Google Shape;1388;p1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7. Poliomielite</a:t>
            </a:r>
            <a:endParaRPr/>
          </a:p>
          <a:p>
            <a:pPr marL="0" lvl="0" indent="0" algn="l" rtl="0">
              <a:lnSpc>
                <a:spcPct val="100000"/>
              </a:lnSpc>
              <a:spcBef>
                <a:spcPts val="0"/>
              </a:spcBef>
              <a:spcAft>
                <a:spcPts val="0"/>
              </a:spcAft>
              <a:buSzPct val="111111"/>
              <a:buNone/>
            </a:pPr>
            <a:endParaRPr/>
          </a:p>
        </p:txBody>
      </p:sp>
      <p:sp>
        <p:nvSpPr>
          <p:cNvPr id="1389" name="Google Shape;1389;p136"/>
          <p:cNvSpPr txBox="1">
            <a:spLocks noGrp="1"/>
          </p:cNvSpPr>
          <p:nvPr>
            <p:ph type="body" idx="1"/>
          </p:nvPr>
        </p:nvSpPr>
        <p:spPr>
          <a:xfrm>
            <a:off x="311700" y="2982050"/>
            <a:ext cx="8520600" cy="22422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76904"/>
              <a:buNone/>
            </a:pPr>
            <a:r>
              <a:rPr lang="en" sz="1100" b="1"/>
              <a:t>Malattia: </a:t>
            </a:r>
            <a:r>
              <a:rPr lang="en" sz="1100"/>
              <a:t>Poliomielite</a:t>
            </a:r>
            <a:endParaRPr/>
          </a:p>
          <a:p>
            <a:pPr marL="0" lvl="0" indent="0" algn="l" rtl="0">
              <a:lnSpc>
                <a:spcPct val="115000"/>
              </a:lnSpc>
              <a:spcBef>
                <a:spcPts val="1200"/>
              </a:spcBef>
              <a:spcAft>
                <a:spcPts val="0"/>
              </a:spcAft>
              <a:buSzPct val="176904"/>
              <a:buNone/>
            </a:pPr>
            <a:r>
              <a:rPr lang="en" sz="1100" b="1"/>
              <a:t>Quali sono le cause? </a:t>
            </a:r>
            <a:r>
              <a:rPr lang="en" sz="1000"/>
              <a:t>Un virus chiamato </a:t>
            </a:r>
            <a:r>
              <a:rPr lang="en" sz="1000" i="1"/>
              <a:t>Poliovirus.</a:t>
            </a:r>
            <a:endParaRPr sz="1000"/>
          </a:p>
          <a:p>
            <a:pPr marL="0" lvl="0" indent="0" algn="l" rtl="0">
              <a:lnSpc>
                <a:spcPct val="115000"/>
              </a:lnSpc>
              <a:spcBef>
                <a:spcPts val="1200"/>
              </a:spcBef>
              <a:spcAft>
                <a:spcPts val="0"/>
              </a:spcAft>
              <a:buSzPct val="176904"/>
              <a:buNone/>
            </a:pPr>
            <a:r>
              <a:rPr lang="en" sz="1100" b="1"/>
              <a:t>Come ci si sente?</a:t>
            </a:r>
            <a:r>
              <a:rPr lang="en" sz="1000"/>
              <a:t> Circa il 70% delle persone infette non presenta alcun sintomo. Per il 30%, i primi sintomi sono temperatura elevata, stanchezza estrema, mal di testa, vomito, torcicollo e dolori muscolari.</a:t>
            </a:r>
            <a:endParaRPr/>
          </a:p>
          <a:p>
            <a:pPr marL="0" lvl="0" indent="0" algn="l" rtl="0">
              <a:lnSpc>
                <a:spcPct val="115000"/>
              </a:lnSpc>
              <a:spcBef>
                <a:spcPts val="1200"/>
              </a:spcBef>
              <a:spcAft>
                <a:spcPts val="0"/>
              </a:spcAft>
              <a:buSzPct val="176904"/>
              <a:buNone/>
            </a:pPr>
            <a:r>
              <a:rPr lang="en" sz="1100" b="1"/>
              <a:t>Come si manifesta la malattia grave?</a:t>
            </a:r>
            <a:r>
              <a:rPr lang="en" sz="1000"/>
              <a:t> Una persona su 200 contagiata dalla polio subisce una paralisi irreversibile (di solito alle gambe). Tra le persone paralizzate, il 5-10% muore a causa della paralisi dei muscoli respiratori.</a:t>
            </a:r>
            <a:endParaRPr/>
          </a:p>
          <a:p>
            <a:pPr marL="0" lvl="0" indent="0" algn="l" rtl="0">
              <a:lnSpc>
                <a:spcPct val="115000"/>
              </a:lnSpc>
              <a:spcBef>
                <a:spcPts val="1200"/>
              </a:spcBef>
              <a:spcAft>
                <a:spcPts val="1200"/>
              </a:spcAft>
              <a:buSzPct val="176904"/>
              <a:buNone/>
            </a:pPr>
            <a:r>
              <a:rPr lang="en" sz="1100" b="1"/>
              <a:t>Come si diffonde?</a:t>
            </a:r>
            <a:r>
              <a:rPr lang="en" sz="1000"/>
              <a:t> La poliomielite si diffonde solitamente attraverso il contatto con le feci (cacca) di una persona infetta. Può anche diffondersi attraverso le goccioline di uno starnuto o di un colpo di tosse di una persona infetta, anche se questo è meno comune. Le persone infette possono diffondere la malattia fino a sei settimane, anche se non sembrano essere malate o mostrare alcun sintomo. </a:t>
            </a:r>
            <a:endParaRPr/>
          </a:p>
        </p:txBody>
      </p:sp>
      <p:pic>
        <p:nvPicPr>
          <p:cNvPr id="1390" name="Google Shape;1390;p136"/>
          <p:cNvPicPr preferRelativeResize="0"/>
          <p:nvPr/>
        </p:nvPicPr>
        <p:blipFill rotWithShape="1">
          <a:blip r:embed="rId3">
            <a:alphaModFix/>
          </a:blip>
          <a:srcRect/>
          <a:stretch/>
        </p:blipFill>
        <p:spPr>
          <a:xfrm>
            <a:off x="1262750" y="1017725"/>
            <a:ext cx="1874336" cy="1852925"/>
          </a:xfrm>
          <a:prstGeom prst="rect">
            <a:avLst/>
          </a:prstGeom>
          <a:noFill/>
          <a:ln>
            <a:noFill/>
          </a:ln>
        </p:spPr>
      </p:pic>
      <p:pic>
        <p:nvPicPr>
          <p:cNvPr id="1391" name="Google Shape;1391;p136"/>
          <p:cNvPicPr preferRelativeResize="0"/>
          <p:nvPr/>
        </p:nvPicPr>
        <p:blipFill rotWithShape="1">
          <a:blip r:embed="rId4">
            <a:alphaModFix/>
          </a:blip>
          <a:srcRect/>
          <a:stretch/>
        </p:blipFill>
        <p:spPr>
          <a:xfrm>
            <a:off x="3447074" y="1017725"/>
            <a:ext cx="2359951" cy="1852925"/>
          </a:xfrm>
          <a:prstGeom prst="rect">
            <a:avLst/>
          </a:prstGeom>
          <a:noFill/>
          <a:ln>
            <a:noFill/>
          </a:ln>
        </p:spPr>
      </p:pic>
      <p:pic>
        <p:nvPicPr>
          <p:cNvPr id="1392" name="Google Shape;1392;p136"/>
          <p:cNvPicPr preferRelativeResize="0"/>
          <p:nvPr/>
        </p:nvPicPr>
        <p:blipFill rotWithShape="1">
          <a:blip r:embed="rId5">
            <a:alphaModFix/>
          </a:blip>
          <a:srcRect/>
          <a:stretch/>
        </p:blipFill>
        <p:spPr>
          <a:xfrm>
            <a:off x="6017626" y="1017725"/>
            <a:ext cx="1536772" cy="1852924"/>
          </a:xfrm>
          <a:prstGeom prst="rect">
            <a:avLst/>
          </a:prstGeom>
          <a:noFill/>
          <a:ln>
            <a:noFill/>
          </a:ln>
        </p:spPr>
      </p:pic>
      <p:sp>
        <p:nvSpPr>
          <p:cNvPr id="1393" name="Google Shape;1393;p1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97"/>
        <p:cNvGrpSpPr/>
        <p:nvPr/>
      </p:nvGrpSpPr>
      <p:grpSpPr>
        <a:xfrm>
          <a:off x="0" y="0"/>
          <a:ext cx="0" cy="0"/>
          <a:chOff x="0" y="0"/>
          <a:chExt cx="0" cy="0"/>
        </a:xfrm>
      </p:grpSpPr>
      <p:sp>
        <p:nvSpPr>
          <p:cNvPr id="1398" name="Google Shape;1398;p1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Chi è a rischio di contrarre la polio?</a:t>
            </a:r>
            <a:r>
              <a:rPr lang="en" sz="1000"/>
              <a:t> La poliomielite colpisce soprattutto i bambini di età inferiore ai 5 anni. Tuttavia, chiunque di qualsiasi età e non vaccinato può contrarre la malattia.</a:t>
            </a:r>
            <a:endParaRPr/>
          </a:p>
          <a:p>
            <a:pPr marL="0" lvl="0" indent="0" algn="l" rtl="0">
              <a:lnSpc>
                <a:spcPct val="115000"/>
              </a:lnSpc>
              <a:spcBef>
                <a:spcPts val="1200"/>
              </a:spcBef>
              <a:spcAft>
                <a:spcPts val="0"/>
              </a:spcAft>
              <a:buClr>
                <a:schemeClr val="dk1"/>
              </a:buClr>
              <a:buSzPts val="1100"/>
              <a:buFont typeface="Arial"/>
              <a:buNone/>
            </a:pPr>
            <a:r>
              <a:rPr lang="en" sz="1100" b="1"/>
              <a:t>Perché è importante nelle carceri?</a:t>
            </a:r>
            <a:r>
              <a:rPr lang="en" sz="1000"/>
              <a:t> Gli ambienti stretti e le scarse misure igieniche nelle carceri aumentano la diffusione della polio. </a:t>
            </a:r>
            <a:endParaRPr/>
          </a:p>
          <a:p>
            <a:pPr marL="0" lvl="0" indent="0" algn="l" rtl="0">
              <a:lnSpc>
                <a:spcPct val="115000"/>
              </a:lnSpc>
              <a:spcBef>
                <a:spcPts val="1200"/>
              </a:spcBef>
              <a:spcAft>
                <a:spcPts val="0"/>
              </a:spcAft>
              <a:buSzPts val="1800"/>
              <a:buNone/>
            </a:pPr>
            <a:r>
              <a:rPr lang="en" sz="1000" b="1"/>
              <a:t>Quali sono i vaccini contro la polio? </a:t>
            </a:r>
            <a:r>
              <a:rPr lang="en" sz="1000"/>
              <a:t>Esistono due vaccini contro la polio, chiamati IPV e OPV. Entrambi proteggono dalla polio. L'IPV viene somministrato sotto forma di iniezione, mentre l'OPV viene somministrato sotto forma di goccia sulla lingua. </a:t>
            </a:r>
            <a:endParaRPr/>
          </a:p>
          <a:p>
            <a:pPr marL="0" lvl="0" indent="0" algn="l" rtl="0">
              <a:lnSpc>
                <a:spcPct val="115000"/>
              </a:lnSpc>
              <a:spcBef>
                <a:spcPts val="1200"/>
              </a:spcBef>
              <a:spcAft>
                <a:spcPts val="0"/>
              </a:spcAft>
              <a:buSzPts val="1800"/>
              <a:buNone/>
            </a:pPr>
            <a:r>
              <a:rPr lang="en" sz="1100" b="1"/>
              <a:t>Quanto è efficace il vaccino?</a:t>
            </a:r>
            <a:r>
              <a:rPr lang="en" sz="1000"/>
              <a:t> Tre dosi di vaccinazione sono efficaci al 99% nella prevenzione della polio. Sono necessarie dosi di richiamo per mantenere la protezione contro la polio.</a:t>
            </a:r>
            <a:endParaRPr/>
          </a:p>
          <a:p>
            <a:pPr marL="0" lvl="0" indent="0" algn="l" rtl="0">
              <a:lnSpc>
                <a:spcPct val="115000"/>
              </a:lnSpc>
              <a:spcBef>
                <a:spcPts val="1200"/>
              </a:spcBef>
              <a:spcAft>
                <a:spcPts val="0"/>
              </a:spcAft>
              <a:buSzPts val="1800"/>
              <a:buNone/>
            </a:pPr>
            <a:r>
              <a:rPr lang="en" sz="1100" b="1"/>
              <a:t>Quanto è sicuro il vaccino?</a:t>
            </a:r>
            <a:r>
              <a:rPr lang="en" sz="1000"/>
              <a:t> Entrambi i vaccini antipolio sono considerati sicuri. Gli effetti collaterali più comuni includono dolore nel punto in cui è stato inserito l'ago. Non sono stati segnalati effetti collaterali gravi del vaccino IPV, a parte il rischio di una grave reazione allergica (anafilassi), che è incredibilmente rara (si stima circa uno su un milione). </a:t>
            </a:r>
            <a:endParaRPr/>
          </a:p>
          <a:p>
            <a:pPr marL="0" lvl="0" indent="0" algn="l" rtl="0">
              <a:lnSpc>
                <a:spcPct val="115000"/>
              </a:lnSpc>
              <a:spcBef>
                <a:spcPts val="1200"/>
              </a:spcBef>
              <a:spcAft>
                <a:spcPts val="1200"/>
              </a:spcAft>
              <a:buSzPts val="1800"/>
              <a:buNone/>
            </a:pPr>
            <a:r>
              <a:rPr lang="en" sz="800"/>
              <a:t>*** L'OPV è un vaccino ottenuto indebolendo il virus della poliomielite in modo che non possa causare malattie. Tuttavia, in alcuni casi molto rari, il virus può tornare a causare malattie. Questo di solito non influisce sulla persona che ha ricevuto il vaccino: sarà ancora protetta dalla polio e di solito non si ammalerà. Tuttavia, questa persona può espellere il virus della polio ormai attivo nelle feci. Ciò significa che se persone non vaccinate entrano in contatto con le feci di questa persona, possono essere infettate dalla polio. ***</a:t>
            </a:r>
            <a:endParaRPr/>
          </a:p>
        </p:txBody>
      </p:sp>
      <p:sp>
        <p:nvSpPr>
          <p:cNvPr id="1399" name="Google Shape;1399;p137"/>
          <p:cNvSpPr/>
          <p:nvPr/>
        </p:nvSpPr>
        <p:spPr>
          <a:xfrm>
            <a:off x="1342150" y="4462950"/>
            <a:ext cx="6371700" cy="654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La poliomielite era molto diffusa nella prima metà del 1900. Molti personaggi famosi, come il presidente degli Stati Uniti Franklin D. Roosevelt, l'artista Frida Kahlo o la cantante Joni Mitchell, hanno sofferto di poliomielite e hanno avuto complicazioni per tutta la vita. </a:t>
            </a:r>
            <a:endParaRPr sz="1000" b="0" i="1" u="none" strike="noStrike" cap="none">
              <a:solidFill>
                <a:srgbClr val="000000"/>
              </a:solidFill>
              <a:latin typeface="Arial"/>
              <a:ea typeface="Arial"/>
              <a:cs typeface="Arial"/>
              <a:sym typeface="Arial"/>
            </a:endParaRPr>
          </a:p>
        </p:txBody>
      </p:sp>
      <p:sp>
        <p:nvSpPr>
          <p:cNvPr id="1400" name="Google Shape;1400;p137"/>
          <p:cNvSpPr/>
          <p:nvPr/>
        </p:nvSpPr>
        <p:spPr>
          <a:xfrm>
            <a:off x="1277675" y="412457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1401" name="Google Shape;1401;p137"/>
          <p:cNvSpPr txBox="1"/>
          <p:nvPr/>
        </p:nvSpPr>
        <p:spPr>
          <a:xfrm>
            <a:off x="-28650" y="448325"/>
            <a:ext cx="91440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chemeClr val="dk1"/>
                </a:solidFill>
                <a:latin typeface="Arial"/>
                <a:ea typeface="Arial"/>
                <a:cs typeface="Arial"/>
                <a:sym typeface="Arial"/>
              </a:rPr>
              <a:t>Articolo 7. Poliomielite</a:t>
            </a:r>
            <a:endParaRPr sz="2500" b="1" i="0" u="none" strike="noStrike" cap="none">
              <a:solidFill>
                <a:schemeClr val="dk1"/>
              </a:solidFill>
              <a:latin typeface="Arial"/>
              <a:ea typeface="Arial"/>
              <a:cs typeface="Arial"/>
              <a:sym typeface="Arial"/>
            </a:endParaRPr>
          </a:p>
        </p:txBody>
      </p:sp>
      <p:sp>
        <p:nvSpPr>
          <p:cNvPr id="1402" name="Google Shape;1402;p13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406"/>
        <p:cNvGrpSpPr/>
        <p:nvPr/>
      </p:nvGrpSpPr>
      <p:grpSpPr>
        <a:xfrm>
          <a:off x="0" y="0"/>
          <a:ext cx="0" cy="0"/>
          <a:chOff x="0" y="0"/>
          <a:chExt cx="0" cy="0"/>
        </a:xfrm>
      </p:grpSpPr>
      <p:sp>
        <p:nvSpPr>
          <p:cNvPr id="1407" name="Google Shape;1407;p138"/>
          <p:cNvSpPr txBox="1">
            <a:spLocks noGrp="1"/>
          </p:cNvSpPr>
          <p:nvPr>
            <p:ph type="body" idx="1"/>
          </p:nvPr>
        </p:nvSpPr>
        <p:spPr>
          <a:xfrm>
            <a:off x="311700" y="1215675"/>
            <a:ext cx="8520600" cy="264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La malattia invasiva da pneumococco è causata da un gruppo di oltre 90 batteri. Colpisce generalmente i giovanissimi ed i più anziani. </a:t>
            </a:r>
            <a:endParaRPr/>
          </a:p>
          <a:p>
            <a:pPr marL="0" lvl="0" indent="0" algn="l" rtl="0">
              <a:lnSpc>
                <a:spcPct val="115000"/>
              </a:lnSpc>
              <a:spcBef>
                <a:spcPts val="1200"/>
              </a:spcBef>
              <a:spcAft>
                <a:spcPts val="0"/>
              </a:spcAft>
              <a:buSzPts val="1800"/>
              <a:buNone/>
            </a:pPr>
            <a:r>
              <a:rPr lang="en" sz="1100"/>
              <a:t>La vaccinazione contro lo pneumococco è stata introdotta solo di recente (a partire dalla metà degli anni 2000), quindi è possibile che molte persone abbiano saltato o non abbiano ricevuto questo vaccino. Poiché i diversi tipi di batteri colpiscono gruppi di età differenti, i vaccini somministrati ai bambini sono diversi da quelli somministrati ai più anziani. Pertanto, è importante che le persone ricevano il vaccino anti- pneumococcico corretto raccomandato per la loro età. </a:t>
            </a:r>
            <a:endParaRPr/>
          </a:p>
          <a:p>
            <a:pPr marL="0" lvl="0" indent="0" algn="l" rtl="0">
              <a:lnSpc>
                <a:spcPct val="115000"/>
              </a:lnSpc>
              <a:spcBef>
                <a:spcPts val="1200"/>
              </a:spcBef>
              <a:spcAft>
                <a:spcPts val="1200"/>
              </a:spcAft>
              <a:buSzPts val="1800"/>
              <a:buNone/>
            </a:pPr>
            <a:r>
              <a:rPr lang="en" sz="1100"/>
              <a:t>È probabile che nelle carceri si verifichino epidemie di pneumococco perché le persone vivono in condizioni di affollamento, spesso senza un'adeguata ventilazione, il che significa che i batteri possono facilmente diffondersi attraverso l'aria o le superfici condivise. Le persone che vivono nelle carceri potrebbero anche essere a maggior rischio di gravi complicazioni dovute all'infezione da pneumococco, soprattutto se hanno condizioni di salute soggiacenti. </a:t>
            </a:r>
            <a:endParaRPr/>
          </a:p>
        </p:txBody>
      </p:sp>
      <p:sp>
        <p:nvSpPr>
          <p:cNvPr id="1408" name="Google Shape;1408;p1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8. Malattia da pneumococco</a:t>
            </a:r>
            <a:endParaRPr/>
          </a:p>
          <a:p>
            <a:pPr marL="0" lvl="0" indent="0" algn="l" rtl="0">
              <a:lnSpc>
                <a:spcPct val="100000"/>
              </a:lnSpc>
              <a:spcBef>
                <a:spcPts val="0"/>
              </a:spcBef>
              <a:spcAft>
                <a:spcPts val="0"/>
              </a:spcAft>
              <a:buSzPct val="111111"/>
              <a:buNone/>
            </a:pPr>
            <a:endParaRPr/>
          </a:p>
        </p:txBody>
      </p:sp>
      <p:sp>
        <p:nvSpPr>
          <p:cNvPr id="1409" name="Google Shape;1409;p1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413"/>
        <p:cNvGrpSpPr/>
        <p:nvPr/>
      </p:nvGrpSpPr>
      <p:grpSpPr>
        <a:xfrm>
          <a:off x="0" y="0"/>
          <a:ext cx="0" cy="0"/>
          <a:chOff x="0" y="0"/>
          <a:chExt cx="0" cy="0"/>
        </a:xfrm>
      </p:grpSpPr>
      <p:sp>
        <p:nvSpPr>
          <p:cNvPr id="1414" name="Google Shape;1414;p139"/>
          <p:cNvSpPr txBox="1">
            <a:spLocks noGrp="1"/>
          </p:cNvSpPr>
          <p:nvPr>
            <p:ph type="body" idx="1"/>
          </p:nvPr>
        </p:nvSpPr>
        <p:spPr>
          <a:xfrm>
            <a:off x="311700" y="3015900"/>
            <a:ext cx="8520600" cy="19980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SzPct val="211143"/>
              <a:buNone/>
            </a:pPr>
            <a:r>
              <a:rPr lang="en" sz="1100" b="1"/>
              <a:t>Malattia: </a:t>
            </a:r>
            <a:r>
              <a:rPr lang="en" sz="1050"/>
              <a:t>Malattie da pneumococco. Può presentarsi come polmonite, meningite, avvelenamento del sangue o infezione dell'orecchio.</a:t>
            </a:r>
            <a:endParaRPr/>
          </a:p>
          <a:p>
            <a:pPr marL="0" lvl="0" indent="0" algn="l" rtl="0">
              <a:lnSpc>
                <a:spcPct val="115000"/>
              </a:lnSpc>
              <a:spcBef>
                <a:spcPts val="1200"/>
              </a:spcBef>
              <a:spcAft>
                <a:spcPts val="0"/>
              </a:spcAft>
              <a:buSzPct val="211143"/>
              <a:buNone/>
            </a:pPr>
            <a:r>
              <a:rPr lang="en" sz="1100" b="1"/>
              <a:t>Quali sono le cause? </a:t>
            </a:r>
            <a:r>
              <a:rPr lang="en" sz="1000"/>
              <a:t>Un gruppo di batteri chiamati </a:t>
            </a:r>
            <a:r>
              <a:rPr lang="en" sz="1000" i="1"/>
              <a:t>Streptococcus pneumoniae.</a:t>
            </a:r>
            <a:endParaRPr/>
          </a:p>
          <a:p>
            <a:pPr marL="0" lvl="0" indent="0" algn="l" rtl="0">
              <a:lnSpc>
                <a:spcPct val="115000"/>
              </a:lnSpc>
              <a:spcBef>
                <a:spcPts val="1200"/>
              </a:spcBef>
              <a:spcAft>
                <a:spcPts val="0"/>
              </a:spcAft>
              <a:buSzPct val="211143"/>
              <a:buNone/>
            </a:pPr>
            <a:r>
              <a:rPr lang="en" sz="1100" b="1"/>
              <a:t>Come ci si sente? </a:t>
            </a:r>
            <a:r>
              <a:rPr lang="en" sz="1000"/>
              <a:t>Le persone possono essere infettate dai batteri in diverse parti del corpo, il che porta a sintomi e malattie differenti. Nel caso di un'infezione polmonare (polmonite), i sintomi includono temperatura elevata, tosse con muco, respiro corto, affanno, perdita di appetito e dolori al corpo. Per l'infezione del cervello/sistema nervoso (meningite), i sintomi possono includere temperatura elevata, malessere, eruzione cutanea, mal di testa, sonnolenza e avversione per le luci intense. In caso di infezione all'orecchio, i sintomi includono dolore all'interno dell'orecchio, difficoltà di udito, temperatura elevata e secrezione (ad esempio di pus) dall'orecchio.</a:t>
            </a:r>
            <a:endParaRPr/>
          </a:p>
          <a:p>
            <a:pPr marL="0" lvl="0" indent="0" algn="l" rtl="0">
              <a:lnSpc>
                <a:spcPct val="115000"/>
              </a:lnSpc>
              <a:spcBef>
                <a:spcPts val="1200"/>
              </a:spcBef>
              <a:spcAft>
                <a:spcPts val="0"/>
              </a:spcAft>
              <a:buSzPct val="211143"/>
              <a:buNone/>
            </a:pPr>
            <a:r>
              <a:rPr lang="en" sz="1100" b="1"/>
              <a:t>Come si presenta una malattia grave?</a:t>
            </a:r>
            <a:r>
              <a:rPr lang="en" sz="1000"/>
              <a:t> Se le persone non ricevono un trattamento, la polmonite e la meningite possono essere fatali. Il batterio </a:t>
            </a:r>
            <a:r>
              <a:rPr lang="en" sz="1000" i="1"/>
              <a:t>Streptococcus pneumoniae </a:t>
            </a:r>
            <a:r>
              <a:rPr lang="en" sz="1000"/>
              <a:t>può anche penetrare nel sangue, causando un avvelenamento del sangue, noto anche come sepsi.</a:t>
            </a:r>
            <a:endParaRPr/>
          </a:p>
          <a:p>
            <a:pPr marL="0" lvl="0" indent="0" algn="l" rtl="0">
              <a:lnSpc>
                <a:spcPct val="115000"/>
              </a:lnSpc>
              <a:spcBef>
                <a:spcPts val="1200"/>
              </a:spcBef>
              <a:spcAft>
                <a:spcPts val="1200"/>
              </a:spcAft>
              <a:buSzPct val="211143"/>
              <a:buNone/>
            </a:pPr>
            <a:r>
              <a:rPr lang="en" sz="1100" b="1"/>
              <a:t>Come si diffonde? </a:t>
            </a:r>
            <a:r>
              <a:rPr lang="en" sz="1000"/>
              <a:t>Le malattie da pneumococco si diffonde attraverso il contatto con la tosse e gli starnuti di una persona infetta, oppure stando a lungo in spazi ristretti con una persona infetta.</a:t>
            </a:r>
            <a:endParaRPr/>
          </a:p>
        </p:txBody>
      </p:sp>
      <p:pic>
        <p:nvPicPr>
          <p:cNvPr id="1415" name="Google Shape;1415;p139"/>
          <p:cNvPicPr preferRelativeResize="0"/>
          <p:nvPr/>
        </p:nvPicPr>
        <p:blipFill rotWithShape="1">
          <a:blip r:embed="rId3">
            <a:alphaModFix/>
          </a:blip>
          <a:srcRect/>
          <a:stretch/>
        </p:blipFill>
        <p:spPr>
          <a:xfrm>
            <a:off x="868775" y="1088875"/>
            <a:ext cx="2545574" cy="1774625"/>
          </a:xfrm>
          <a:prstGeom prst="rect">
            <a:avLst/>
          </a:prstGeom>
          <a:noFill/>
          <a:ln>
            <a:noFill/>
          </a:ln>
        </p:spPr>
      </p:pic>
      <p:sp>
        <p:nvSpPr>
          <p:cNvPr id="1416" name="Google Shape;1416;p1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8. Malattia da pneumococco</a:t>
            </a:r>
            <a:endParaRPr/>
          </a:p>
          <a:p>
            <a:pPr marL="0" lvl="0" indent="0" algn="l" rtl="0">
              <a:lnSpc>
                <a:spcPct val="100000"/>
              </a:lnSpc>
              <a:spcBef>
                <a:spcPts val="0"/>
              </a:spcBef>
              <a:spcAft>
                <a:spcPts val="0"/>
              </a:spcAft>
              <a:buSzPct val="111111"/>
              <a:buNone/>
            </a:pPr>
            <a:endParaRPr/>
          </a:p>
        </p:txBody>
      </p:sp>
      <p:sp>
        <p:nvSpPr>
          <p:cNvPr id="1417" name="Google Shape;1417;p1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55"/>
        <p:cNvGrpSpPr/>
        <p:nvPr/>
      </p:nvGrpSpPr>
      <p:grpSpPr>
        <a:xfrm>
          <a:off x="0" y="0"/>
          <a:ext cx="0" cy="0"/>
          <a:chOff x="0" y="0"/>
          <a:chExt cx="0" cy="0"/>
        </a:xfrm>
      </p:grpSpPr>
      <p:sp>
        <p:nvSpPr>
          <p:cNvPr id="156" name="Google Shape;156;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Quiz di valutazione delle conoscenze</a:t>
            </a:r>
            <a:endParaRPr/>
          </a:p>
          <a:p>
            <a:pPr marL="0" lvl="0" indent="0" algn="ctr" rtl="0">
              <a:lnSpc>
                <a:spcPct val="100000"/>
              </a:lnSpc>
              <a:spcBef>
                <a:spcPts val="0"/>
              </a:spcBef>
              <a:spcAft>
                <a:spcPts val="0"/>
              </a:spcAft>
              <a:buSzPct val="111111"/>
              <a:buNone/>
            </a:pPr>
            <a:endParaRPr b="1"/>
          </a:p>
        </p:txBody>
      </p:sp>
      <p:sp>
        <p:nvSpPr>
          <p:cNvPr id="157" name="Google Shape;157;p1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40000"/>
              </a:lnSpc>
              <a:spcBef>
                <a:spcPts val="0"/>
              </a:spcBef>
              <a:spcAft>
                <a:spcPts val="0"/>
              </a:spcAft>
              <a:buSzPct val="117936"/>
              <a:buNone/>
            </a:pPr>
            <a:r>
              <a:rPr lang="en" sz="1650"/>
              <a:t>7. L'infezione da HPV può non avere sintomi, il che significa che gli individui potrebbero non sapere di essere infetti. (</a:t>
            </a:r>
            <a:r>
              <a:rPr lang="en" sz="1650" b="1"/>
              <a:t>Vero</a:t>
            </a:r>
            <a:r>
              <a:rPr lang="en" sz="1650"/>
              <a:t>/Falso)</a:t>
            </a:r>
            <a:endParaRPr/>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8. L'HPV causa solo il cancro al collo dell'utero e quindi non colpisce gli uomini. (Vero</a:t>
            </a:r>
            <a:r>
              <a:rPr lang="en" sz="1650" b="1"/>
              <a:t>/Falso</a:t>
            </a:r>
            <a:r>
              <a:rPr lang="en" sz="1650"/>
              <a:t>)</a:t>
            </a:r>
            <a:endParaRPr/>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9. Perché l'influenza si diffonde più rapidamente nelle carceri?</a:t>
            </a:r>
            <a:endParaRPr/>
          </a:p>
          <a:p>
            <a:pPr marL="914400" lvl="1" indent="-325546" algn="l" rtl="0">
              <a:lnSpc>
                <a:spcPct val="140000"/>
              </a:lnSpc>
              <a:spcBef>
                <a:spcPts val="800"/>
              </a:spcBef>
              <a:spcAft>
                <a:spcPts val="0"/>
              </a:spcAft>
              <a:buSzPct val="100000"/>
              <a:buAutoNum type="alphaLcPeriod"/>
            </a:pPr>
            <a:r>
              <a:rPr lang="en" sz="1650"/>
              <a:t>Perché molte persone che vivono nelle carceri sono uomini.</a:t>
            </a:r>
            <a:endParaRPr/>
          </a:p>
          <a:p>
            <a:pPr marL="914400" lvl="1" indent="-325546" algn="l" rtl="0">
              <a:lnSpc>
                <a:spcPct val="140000"/>
              </a:lnSpc>
              <a:spcBef>
                <a:spcPts val="0"/>
              </a:spcBef>
              <a:spcAft>
                <a:spcPts val="0"/>
              </a:spcAft>
              <a:buSzPct val="100000"/>
              <a:buAutoNum type="alphaLcPeriod"/>
            </a:pPr>
            <a:r>
              <a:rPr lang="en" sz="1650" b="1"/>
              <a:t>Perché le persone che vivono in carcere vivono molto vicine, spesso condividendo celle con scarsa circolazione d'aria (ventilazione). </a:t>
            </a:r>
            <a:endParaRPr/>
          </a:p>
          <a:p>
            <a:pPr marL="914400" lvl="1" indent="-325546" algn="l" rtl="0">
              <a:lnSpc>
                <a:spcPct val="140000"/>
              </a:lnSpc>
              <a:spcBef>
                <a:spcPts val="0"/>
              </a:spcBef>
              <a:spcAft>
                <a:spcPts val="0"/>
              </a:spcAft>
              <a:buSzPct val="100000"/>
              <a:buAutoNum type="alphaLcPeriod"/>
            </a:pPr>
            <a:r>
              <a:rPr lang="en" sz="1650"/>
              <a:t>Perché le prigioni sono spesso fredde. </a:t>
            </a:r>
            <a:endParaRPr/>
          </a:p>
          <a:p>
            <a:pPr marL="457200" lvl="0" indent="0" algn="l" rtl="0">
              <a:lnSpc>
                <a:spcPct val="140000"/>
              </a:lnSpc>
              <a:spcBef>
                <a:spcPts val="800"/>
              </a:spcBef>
              <a:spcAft>
                <a:spcPts val="800"/>
              </a:spcAft>
              <a:buSzPct val="117936"/>
              <a:buNone/>
            </a:pPr>
            <a:endParaRPr sz="1650"/>
          </a:p>
        </p:txBody>
      </p:sp>
      <p:sp>
        <p:nvSpPr>
          <p:cNvPr id="158" name="Google Shape;158;p1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421"/>
        <p:cNvGrpSpPr/>
        <p:nvPr/>
      </p:nvGrpSpPr>
      <p:grpSpPr>
        <a:xfrm>
          <a:off x="0" y="0"/>
          <a:ext cx="0" cy="0"/>
          <a:chOff x="0" y="0"/>
          <a:chExt cx="0" cy="0"/>
        </a:xfrm>
      </p:grpSpPr>
      <p:sp>
        <p:nvSpPr>
          <p:cNvPr id="1422" name="Google Shape;1422;p140"/>
          <p:cNvSpPr txBox="1">
            <a:spLocks noGrp="1"/>
          </p:cNvSpPr>
          <p:nvPr>
            <p:ph type="body" idx="1"/>
          </p:nvPr>
        </p:nvSpPr>
        <p:spPr>
          <a:xfrm>
            <a:off x="311700" y="1067400"/>
            <a:ext cx="8520600" cy="26619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76904"/>
              <a:buNone/>
            </a:pPr>
            <a:r>
              <a:rPr lang="en" sz="1100" b="1"/>
              <a:t>Chi è a rischio di contrarre la malattia?</a:t>
            </a:r>
            <a:r>
              <a:rPr lang="en" sz="1000"/>
              <a:t> I neonati, i più anziani, i bambini e gli adulti con gravi condizioni di salute croniche, come problemi renali, polmonari o cardiaci, sono a rischio di contrarre una grave malattia da pneumococco. </a:t>
            </a:r>
            <a:endParaRPr/>
          </a:p>
          <a:p>
            <a:pPr marL="0" lvl="0" indent="0" algn="l" rtl="0">
              <a:lnSpc>
                <a:spcPct val="115000"/>
              </a:lnSpc>
              <a:spcBef>
                <a:spcPts val="1200"/>
              </a:spcBef>
              <a:spcAft>
                <a:spcPts val="0"/>
              </a:spcAft>
              <a:buClr>
                <a:schemeClr val="dk1"/>
              </a:buClr>
              <a:buSzPct val="108108"/>
              <a:buFont typeface="Arial"/>
              <a:buNone/>
            </a:pPr>
            <a:r>
              <a:rPr lang="en" sz="1100" b="1"/>
              <a:t>Perché è importante nelle carceri?</a:t>
            </a:r>
            <a:r>
              <a:rPr lang="en" sz="1000"/>
              <a:t> A causa degli spazi ristretti e della scarsa ventilazione nelle carceri, le infezioni che si diffondono attraverso l'aria, come lo pneumococco, possono diffondersi molto rapidamente nelle carceri.</a:t>
            </a:r>
            <a:endParaRPr/>
          </a:p>
          <a:p>
            <a:pPr marL="0" lvl="0" indent="0" algn="l" rtl="0">
              <a:lnSpc>
                <a:spcPct val="115000"/>
              </a:lnSpc>
              <a:spcBef>
                <a:spcPts val="1200"/>
              </a:spcBef>
              <a:spcAft>
                <a:spcPts val="0"/>
              </a:spcAft>
              <a:buClr>
                <a:schemeClr val="dk1"/>
              </a:buClr>
              <a:buSzPct val="108108"/>
              <a:buFont typeface="Arial"/>
              <a:buNone/>
            </a:pPr>
            <a:r>
              <a:rPr lang="en" sz="1100" b="1"/>
              <a:t>Quali sono i vaccini contro lo pneumococco? </a:t>
            </a:r>
            <a:r>
              <a:rPr lang="en" sz="1000"/>
              <a:t> Esistono due tipi di vaccino contro lo pneumococco. Il tipo di vaccino che ti viene somministrato dipende dall'età e dallo stato di salute. Il vaccino pneumococcico coniugato (PCV) è utilizzato nei bambini. Il vaccino polisaccaridico pneumococcico (PPV) è usato per vaccinare i più anziani e le persone a rischio a causa di condizioni di salute sottostanti. </a:t>
            </a:r>
            <a:endParaRPr/>
          </a:p>
          <a:p>
            <a:pPr marL="0" lvl="0" indent="0" algn="l" rtl="0">
              <a:lnSpc>
                <a:spcPct val="115000"/>
              </a:lnSpc>
              <a:spcBef>
                <a:spcPts val="1200"/>
              </a:spcBef>
              <a:spcAft>
                <a:spcPts val="0"/>
              </a:spcAft>
              <a:buSzPct val="176904"/>
              <a:buNone/>
            </a:pPr>
            <a:r>
              <a:rPr lang="en" sz="1100" b="1"/>
              <a:t>Quanto è efficace il vaccino?</a:t>
            </a:r>
            <a:r>
              <a:rPr lang="en" sz="1000"/>
              <a:t> La vaccinazione ha un'efficacia del 90% circa nei bambini e del 50%-70% negli adulti. Possono essere necessarie dosi di richiamo per mantenere la protezione contro lo pneumococco.</a:t>
            </a:r>
            <a:endParaRPr/>
          </a:p>
          <a:p>
            <a:pPr marL="0" lvl="0" indent="0" algn="l" rtl="0">
              <a:lnSpc>
                <a:spcPct val="115000"/>
              </a:lnSpc>
              <a:spcBef>
                <a:spcPts val="1200"/>
              </a:spcBef>
              <a:spcAft>
                <a:spcPts val="1200"/>
              </a:spcAft>
              <a:buSzPct val="176904"/>
              <a:buNone/>
            </a:pPr>
            <a:r>
              <a:rPr lang="en" sz="1100" b="1"/>
              <a:t>Quanto è sicuro il vaccino?</a:t>
            </a:r>
            <a:r>
              <a:rPr lang="en" sz="1000"/>
              <a:t> I vaccini contro lo pneumococco sono molto sicuri. Gli effetti collaterali più comuni includono arrossamento, durezza o gonfiore nel punto in cui è stato inserito l'ago e un leggero aumento della temperatura. Non sono stati segnalati effetti collaterali gravi del vaccino pneumococcico, a parte il rischio di una grave reazione allergica (anafilassi), che è incredibilmente rara (si stima circa uno su un milione). </a:t>
            </a:r>
            <a:endParaRPr/>
          </a:p>
        </p:txBody>
      </p:sp>
      <p:sp>
        <p:nvSpPr>
          <p:cNvPr id="1423" name="Google Shape;1423;p140"/>
          <p:cNvSpPr/>
          <p:nvPr/>
        </p:nvSpPr>
        <p:spPr>
          <a:xfrm>
            <a:off x="1343175" y="4067675"/>
            <a:ext cx="6371700" cy="764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Molte persone, soprattutto i bambini, sono portatori sani di Streptococcus pneumoniae. Ciò significa che il batterio vive nella loro gola ma non causa alcuna malattia. Tuttavia, possono comunque trasmettere il batterio ad altri, nei quali può causare malattie. </a:t>
            </a:r>
            <a:endParaRPr sz="1000" b="0" i="1" u="none" strike="noStrike" cap="none">
              <a:solidFill>
                <a:srgbClr val="000000"/>
              </a:solidFill>
              <a:latin typeface="Arial"/>
              <a:ea typeface="Arial"/>
              <a:cs typeface="Arial"/>
              <a:sym typeface="Arial"/>
            </a:endParaRPr>
          </a:p>
        </p:txBody>
      </p:sp>
      <p:sp>
        <p:nvSpPr>
          <p:cNvPr id="1424" name="Google Shape;1424;p140"/>
          <p:cNvSpPr/>
          <p:nvPr/>
        </p:nvSpPr>
        <p:spPr>
          <a:xfrm>
            <a:off x="1278700" y="37293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1425" name="Google Shape;1425;p1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8. Malattie da pneumococco</a:t>
            </a:r>
            <a:endParaRPr/>
          </a:p>
        </p:txBody>
      </p:sp>
      <p:sp>
        <p:nvSpPr>
          <p:cNvPr id="1426" name="Google Shape;1426;p1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430"/>
        <p:cNvGrpSpPr/>
        <p:nvPr/>
      </p:nvGrpSpPr>
      <p:grpSpPr>
        <a:xfrm>
          <a:off x="0" y="0"/>
          <a:ext cx="0" cy="0"/>
          <a:chOff x="0" y="0"/>
          <a:chExt cx="0" cy="0"/>
        </a:xfrm>
      </p:grpSpPr>
      <p:sp>
        <p:nvSpPr>
          <p:cNvPr id="1431" name="Google Shape;1431;p141"/>
          <p:cNvSpPr txBox="1">
            <a:spLocks noGrp="1"/>
          </p:cNvSpPr>
          <p:nvPr>
            <p:ph type="body" idx="1"/>
          </p:nvPr>
        </p:nvSpPr>
        <p:spPr>
          <a:xfrm>
            <a:off x="311700" y="1141825"/>
            <a:ext cx="8520600" cy="2098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La malattia meningococcica è causata da un gruppo di batteri. Ceppi diversi di batteri infettano più o meno gruppi di età diversi; i ceppi B e C tendono a infettare i bambini più piccoli, mentre i ceppi A, C, W e Y colpiscono maggiormente i più anziani. Per questo motivo, esistono diversi vaccini contro il meningococco che vengono somministrati a diverse età; è importante assicurarsi di aver ricevuto i vaccini raccomandati per la propria età per essere sicuri di essere protetti. </a:t>
            </a:r>
            <a:endParaRPr/>
          </a:p>
          <a:p>
            <a:pPr marL="0" lvl="0" indent="0" algn="l" rtl="0">
              <a:lnSpc>
                <a:spcPct val="115000"/>
              </a:lnSpc>
              <a:spcBef>
                <a:spcPts val="1200"/>
              </a:spcBef>
              <a:spcAft>
                <a:spcPts val="1200"/>
              </a:spcAft>
              <a:buSzPts val="1800"/>
              <a:buNone/>
            </a:pPr>
            <a:r>
              <a:rPr lang="en" sz="1100"/>
              <a:t>Gli ambienti "chiusi", come le famiglie, le carceri o gli alloggi universitari, sono molto colpiti dalle epidemie di meningococco quando si verificano. Questo perché in queste condizioni le persone sono a stretto contatto tra loro per lunghi periodi di tempo. La vaccinazione contro il meningococco è molto importante nelle carceri per proteggere dalle epidemie sia le persone che vivono che quelle che lavorano in carcere. </a:t>
            </a:r>
            <a:endParaRPr/>
          </a:p>
        </p:txBody>
      </p:sp>
      <p:sp>
        <p:nvSpPr>
          <p:cNvPr id="1432" name="Google Shape;1432;p1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1433" name="Google Shape;1433;p1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9. Malattia meningococcica</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437"/>
        <p:cNvGrpSpPr/>
        <p:nvPr/>
      </p:nvGrpSpPr>
      <p:grpSpPr>
        <a:xfrm>
          <a:off x="0" y="0"/>
          <a:ext cx="0" cy="0"/>
          <a:chOff x="0" y="0"/>
          <a:chExt cx="0" cy="0"/>
        </a:xfrm>
      </p:grpSpPr>
      <p:sp>
        <p:nvSpPr>
          <p:cNvPr id="1438" name="Google Shape;1438;p142"/>
          <p:cNvSpPr txBox="1">
            <a:spLocks noGrp="1"/>
          </p:cNvSpPr>
          <p:nvPr>
            <p:ph type="body" idx="1"/>
          </p:nvPr>
        </p:nvSpPr>
        <p:spPr>
          <a:xfrm>
            <a:off x="311700" y="3008725"/>
            <a:ext cx="8520600" cy="20982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176904"/>
              <a:buNone/>
            </a:pPr>
            <a:r>
              <a:rPr lang="en" sz="1100" b="1"/>
              <a:t>Malattia: </a:t>
            </a:r>
            <a:r>
              <a:rPr lang="en" sz="1000"/>
              <a:t>Malattia meningococcica. Può presentarsi come meningite o avvelenamento del sangue.</a:t>
            </a:r>
            <a:endParaRPr sz="1100"/>
          </a:p>
          <a:p>
            <a:pPr marL="0" lvl="0" indent="0" algn="l" rtl="0">
              <a:lnSpc>
                <a:spcPct val="115000"/>
              </a:lnSpc>
              <a:spcBef>
                <a:spcPts val="1200"/>
              </a:spcBef>
              <a:spcAft>
                <a:spcPts val="0"/>
              </a:spcAft>
              <a:buSzPct val="176904"/>
              <a:buNone/>
            </a:pPr>
            <a:r>
              <a:rPr lang="en" sz="1100" b="1"/>
              <a:t>Quali sono le cause? </a:t>
            </a:r>
            <a:r>
              <a:rPr lang="en" sz="1000"/>
              <a:t>Un gruppo di batteri chiamati </a:t>
            </a:r>
            <a:r>
              <a:rPr lang="en" sz="1000" i="1"/>
              <a:t>Neisseria meningitidis.</a:t>
            </a:r>
            <a:endParaRPr sz="1000"/>
          </a:p>
          <a:p>
            <a:pPr marL="0" lvl="0" indent="0" algn="l" rtl="0">
              <a:lnSpc>
                <a:spcPct val="115000"/>
              </a:lnSpc>
              <a:spcBef>
                <a:spcPts val="1200"/>
              </a:spcBef>
              <a:spcAft>
                <a:spcPts val="0"/>
              </a:spcAft>
              <a:buSzPct val="176904"/>
              <a:buNone/>
            </a:pPr>
            <a:r>
              <a:rPr lang="en" sz="1100" b="1"/>
              <a:t>Come ci si sente?</a:t>
            </a:r>
            <a:r>
              <a:rPr lang="en" sz="1000"/>
              <a:t> Le persone affette da malattia meningococcica possono avere una rigidità dolorosa del collo, una temperatura elevata, sentirsi male, vomitare, avere le estremità fredde, avere mal di testa, mostrare avversione per le luci intense, avere un'eruzione cutanea che non si attenua quando vi si preme sopra un bicchiere, o essere sonnolenti e confusi. </a:t>
            </a:r>
            <a:endParaRPr/>
          </a:p>
          <a:p>
            <a:pPr marL="0" lvl="0" indent="0" algn="l" rtl="0">
              <a:lnSpc>
                <a:spcPct val="115000"/>
              </a:lnSpc>
              <a:spcBef>
                <a:spcPts val="1200"/>
              </a:spcBef>
              <a:spcAft>
                <a:spcPts val="0"/>
              </a:spcAft>
              <a:buSzPct val="176904"/>
              <a:buNone/>
            </a:pPr>
            <a:r>
              <a:rPr lang="en" sz="1100" b="1"/>
              <a:t>Come si presenta una malattia grave?</a:t>
            </a:r>
            <a:r>
              <a:rPr lang="en" sz="1000"/>
              <a:t> Le persone molto malate possono sviluppare paralisi cerebrale (problemi di movimento e coordinazione), sordità, danni cerebrali e possono dover subire l'amputazione di gambe o braccia. In questi casi, le persone possono morire a causa della malattia meningococcica. </a:t>
            </a:r>
            <a:endParaRPr/>
          </a:p>
          <a:p>
            <a:pPr marL="0" lvl="0" indent="0" algn="l" rtl="0">
              <a:lnSpc>
                <a:spcPct val="115000"/>
              </a:lnSpc>
              <a:spcBef>
                <a:spcPts val="1200"/>
              </a:spcBef>
              <a:spcAft>
                <a:spcPts val="1200"/>
              </a:spcAft>
              <a:buSzPct val="176904"/>
              <a:buNone/>
            </a:pPr>
            <a:r>
              <a:rPr lang="en" sz="1100" b="1"/>
              <a:t>Come si diffonde? </a:t>
            </a:r>
            <a:r>
              <a:rPr lang="en" sz="1000"/>
              <a:t>La malattia meningococcica può diffondersi attraverso il contatto con la tosse o gli starnuti di persone infette e la permanenza a lungo in spazi ristretti con una persona infetta.</a:t>
            </a:r>
            <a:endParaRPr/>
          </a:p>
        </p:txBody>
      </p:sp>
      <p:pic>
        <p:nvPicPr>
          <p:cNvPr id="1439" name="Google Shape;1439;p142"/>
          <p:cNvPicPr preferRelativeResize="0"/>
          <p:nvPr/>
        </p:nvPicPr>
        <p:blipFill rotWithShape="1">
          <a:blip r:embed="rId3">
            <a:alphaModFix/>
          </a:blip>
          <a:srcRect/>
          <a:stretch/>
        </p:blipFill>
        <p:spPr>
          <a:xfrm>
            <a:off x="1807225" y="1017725"/>
            <a:ext cx="1838601" cy="1838601"/>
          </a:xfrm>
          <a:prstGeom prst="rect">
            <a:avLst/>
          </a:prstGeom>
          <a:noFill/>
          <a:ln>
            <a:noFill/>
          </a:ln>
        </p:spPr>
      </p:pic>
      <p:sp>
        <p:nvSpPr>
          <p:cNvPr id="1440" name="Google Shape;1440;p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9. Malattia meningococcica</a:t>
            </a:r>
            <a:endParaRPr/>
          </a:p>
        </p:txBody>
      </p:sp>
      <p:sp>
        <p:nvSpPr>
          <p:cNvPr id="1441" name="Google Shape;1441;p1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445"/>
        <p:cNvGrpSpPr/>
        <p:nvPr/>
      </p:nvGrpSpPr>
      <p:grpSpPr>
        <a:xfrm>
          <a:off x="0" y="0"/>
          <a:ext cx="0" cy="0"/>
          <a:chOff x="0" y="0"/>
          <a:chExt cx="0" cy="0"/>
        </a:xfrm>
      </p:grpSpPr>
      <p:sp>
        <p:nvSpPr>
          <p:cNvPr id="1446" name="Google Shape;1446;p143"/>
          <p:cNvSpPr txBox="1">
            <a:spLocks noGrp="1"/>
          </p:cNvSpPr>
          <p:nvPr>
            <p:ph type="body" idx="1"/>
          </p:nvPr>
        </p:nvSpPr>
        <p:spPr>
          <a:xfrm>
            <a:off x="311700" y="1088850"/>
            <a:ext cx="8520600" cy="24186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192513"/>
              <a:buNone/>
            </a:pPr>
            <a:r>
              <a:rPr lang="en" sz="1100" b="1"/>
              <a:t>Chi è a rischio di contrarre la malattia?</a:t>
            </a:r>
            <a:r>
              <a:rPr lang="en" sz="1000"/>
              <a:t> Gli adulti con gravi condizioni di salute croniche, in particolare con problemi alla milza o con un sistema immunitario debole, sono più a rischio di contrarre una grave malattia meningococcica. Di solito si verificano più infezioni nei mesi invernali che in quelli estivi.</a:t>
            </a:r>
            <a:endParaRPr/>
          </a:p>
          <a:p>
            <a:pPr marL="0" lvl="0" indent="0" algn="l" rtl="0">
              <a:lnSpc>
                <a:spcPct val="115000"/>
              </a:lnSpc>
              <a:spcBef>
                <a:spcPts val="1200"/>
              </a:spcBef>
              <a:spcAft>
                <a:spcPts val="0"/>
              </a:spcAft>
              <a:buClr>
                <a:schemeClr val="dk1"/>
              </a:buClr>
              <a:buSzPct val="100000"/>
              <a:buFont typeface="Arial"/>
              <a:buNone/>
            </a:pPr>
            <a:r>
              <a:rPr lang="en" sz="1100" b="1"/>
              <a:t>Perché è importante nelle carceri?</a:t>
            </a:r>
            <a:r>
              <a:rPr lang="en" sz="1000"/>
              <a:t> A causa delle condizioni di vita ravvicinate (come la condivisione delle celle) e della cattiva ventilazione nelle carceri, le infezioni che si diffondono attraverso l'aria, come il meningococco, possono diffondersi molto rapidamente nelle carceri.</a:t>
            </a:r>
            <a:endParaRPr/>
          </a:p>
          <a:p>
            <a:pPr marL="0" lvl="0" indent="0" algn="l" rtl="0">
              <a:lnSpc>
                <a:spcPct val="115000"/>
              </a:lnSpc>
              <a:spcBef>
                <a:spcPts val="1200"/>
              </a:spcBef>
              <a:spcAft>
                <a:spcPts val="0"/>
              </a:spcAft>
              <a:buClr>
                <a:schemeClr val="dk1"/>
              </a:buClr>
              <a:buSzPct val="100000"/>
              <a:buFont typeface="Arial"/>
              <a:buNone/>
            </a:pPr>
            <a:r>
              <a:rPr lang="en" sz="1100" b="1"/>
              <a:t>Quali sono i vaccini contro il meningococco? </a:t>
            </a:r>
            <a:r>
              <a:rPr lang="en" sz="1000"/>
              <a:t>Esistono tre diversi vaccini contro la malattia meningococcica, che proteggono rispettivamente dai ceppi C, B e A, C, W e Y. In genere i vaccini contro il meningococco B o C vengono somministrati durante l'infanzia. Talvolta, il vaccino contro il meningococco A, C, W e Y viene somministrato ai più anziani. </a:t>
            </a:r>
            <a:endParaRPr/>
          </a:p>
          <a:p>
            <a:pPr marL="0" lvl="0" indent="0" algn="l" rtl="0">
              <a:lnSpc>
                <a:spcPct val="115000"/>
              </a:lnSpc>
              <a:spcBef>
                <a:spcPts val="1200"/>
              </a:spcBef>
              <a:spcAft>
                <a:spcPts val="0"/>
              </a:spcAft>
              <a:buSzPct val="192513"/>
              <a:buNone/>
            </a:pPr>
            <a:r>
              <a:rPr lang="en" sz="1100" b="1"/>
              <a:t>Quanto è efficace il vaccino?</a:t>
            </a:r>
            <a:r>
              <a:rPr lang="en" sz="1000"/>
              <a:t> La vaccinazione ha un'efficacia del 90% circa nei bambini e del 50%-70% negli adulti. Possono essere necessarie dosi di richiamo per mantenere la protezione contro il meningococco.</a:t>
            </a:r>
            <a:endParaRPr/>
          </a:p>
          <a:p>
            <a:pPr marL="0" lvl="0" indent="0" algn="l" rtl="0">
              <a:lnSpc>
                <a:spcPct val="115000"/>
              </a:lnSpc>
              <a:spcBef>
                <a:spcPts val="1200"/>
              </a:spcBef>
              <a:spcAft>
                <a:spcPts val="1200"/>
              </a:spcAft>
              <a:buSzPct val="192513"/>
              <a:buNone/>
            </a:pPr>
            <a:r>
              <a:rPr lang="en" sz="1100" b="1"/>
              <a:t>Quanto è sicuro il vaccino? </a:t>
            </a:r>
            <a:r>
              <a:rPr lang="en" sz="1050"/>
              <a:t>Il vaccino contro il meningococco è molto sicuro. Gli </a:t>
            </a:r>
            <a:r>
              <a:rPr lang="en" sz="1000"/>
              <a:t>effetti collaterali più comuni includono arrossamento, durezza o gonfiore nel punto in cui è stato inserito l'ago e un leggero aumento della temperatura, stanchezza o nausea. Non sono stati segnalati effetti collaterali gravi del vaccino meningococcico, a parte il rischio di una grave reazione allergica (anafilassi) che è incredibilmente rara (si stima circa una persona su un milione). </a:t>
            </a:r>
            <a:endParaRPr/>
          </a:p>
        </p:txBody>
      </p:sp>
      <p:sp>
        <p:nvSpPr>
          <p:cNvPr id="1447" name="Google Shape;1447;p143"/>
          <p:cNvSpPr/>
          <p:nvPr/>
        </p:nvSpPr>
        <p:spPr>
          <a:xfrm>
            <a:off x="1350325" y="4002900"/>
            <a:ext cx="6371700" cy="793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Negli alloggi universitari si verificano spesso epidemie di meningococco a causa della presenza di molte persone provenienti da luoghi diversi e che vivono a stretto contatto. La vaccinazione è spesso raccomandata o consigliata ai nuovi studenti universitari. </a:t>
            </a:r>
            <a:endParaRPr sz="1000" b="0" i="1" u="none" strike="noStrike" cap="none">
              <a:solidFill>
                <a:srgbClr val="000000"/>
              </a:solidFill>
              <a:latin typeface="Arial"/>
              <a:ea typeface="Arial"/>
              <a:cs typeface="Arial"/>
              <a:sym typeface="Arial"/>
            </a:endParaRPr>
          </a:p>
        </p:txBody>
      </p:sp>
      <p:sp>
        <p:nvSpPr>
          <p:cNvPr id="1448" name="Google Shape;1448;p143"/>
          <p:cNvSpPr/>
          <p:nvPr/>
        </p:nvSpPr>
        <p:spPr>
          <a:xfrm>
            <a:off x="1285850" y="36645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1449" name="Google Shape;1449;p1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9. Malattia meningococcica</a:t>
            </a:r>
            <a:endParaRPr/>
          </a:p>
        </p:txBody>
      </p:sp>
      <p:sp>
        <p:nvSpPr>
          <p:cNvPr id="1450" name="Google Shape;1450;p1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4"/>
        <p:cNvGrpSpPr/>
        <p:nvPr/>
      </p:nvGrpSpPr>
      <p:grpSpPr>
        <a:xfrm>
          <a:off x="0" y="0"/>
          <a:ext cx="0" cy="0"/>
          <a:chOff x="0" y="0"/>
          <a:chExt cx="0" cy="0"/>
        </a:xfrm>
      </p:grpSpPr>
      <p:sp>
        <p:nvSpPr>
          <p:cNvPr id="1455" name="Google Shape;1455;p144"/>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n" sz="2220" b="1"/>
              <a:t>Riferimenti</a:t>
            </a:r>
            <a:endParaRPr/>
          </a:p>
        </p:txBody>
      </p:sp>
      <p:sp>
        <p:nvSpPr>
          <p:cNvPr id="1456" name="Google Shape;1456;p144"/>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fontScale="47500" lnSpcReduction="20000"/>
          </a:bodyPr>
          <a:lstStyle/>
          <a:p>
            <a:pPr marL="0" lvl="0" indent="0" algn="l" rtl="0">
              <a:lnSpc>
                <a:spcPct val="115000"/>
              </a:lnSpc>
              <a:spcBef>
                <a:spcPts val="0"/>
              </a:spcBef>
              <a:spcAft>
                <a:spcPts val="0"/>
              </a:spcAft>
              <a:buSzPct val="159998"/>
              <a:buNone/>
            </a:pPr>
            <a:r>
              <a:rPr lang="en" sz="2100" b="1"/>
              <a:t>Immagini</a:t>
            </a:r>
            <a:endParaRPr/>
          </a:p>
          <a:p>
            <a:pPr marL="0" lvl="0" indent="0" algn="l" rtl="0">
              <a:lnSpc>
                <a:spcPct val="115000"/>
              </a:lnSpc>
              <a:spcBef>
                <a:spcPts val="1200"/>
              </a:spcBef>
              <a:spcAft>
                <a:spcPts val="0"/>
              </a:spcAft>
              <a:buSzPct val="239998"/>
              <a:buNone/>
            </a:pPr>
            <a:r>
              <a:rPr lang="en" sz="1200"/>
              <a:t>Biblioteca di salute pubblica del CDC</a:t>
            </a:r>
            <a:endParaRPr/>
          </a:p>
          <a:p>
            <a:pPr marL="0" lvl="0" indent="0" algn="l" rtl="0">
              <a:lnSpc>
                <a:spcPct val="115000"/>
              </a:lnSpc>
              <a:spcBef>
                <a:spcPts val="1200"/>
              </a:spcBef>
              <a:spcAft>
                <a:spcPts val="0"/>
              </a:spcAft>
              <a:buSzPct val="159998"/>
              <a:buNone/>
            </a:pPr>
            <a:r>
              <a:rPr lang="en" sz="2100" b="1"/>
              <a:t>Epatite B</a:t>
            </a:r>
            <a:endParaRPr/>
          </a:p>
          <a:p>
            <a:pPr marL="0" lvl="0" indent="0" algn="l" rtl="0">
              <a:lnSpc>
                <a:spcPct val="115000"/>
              </a:lnSpc>
              <a:spcBef>
                <a:spcPts val="1200"/>
              </a:spcBef>
              <a:spcAft>
                <a:spcPts val="0"/>
              </a:spcAft>
              <a:buSzPct val="230399"/>
              <a:buNone/>
            </a:pPr>
            <a:r>
              <a:rPr lang="en" sz="1250" u="sng">
                <a:solidFill>
                  <a:schemeClr val="hlink"/>
                </a:solidFill>
                <a:hlinkClick r:id="rId3"/>
              </a:rPr>
              <a:t>NHS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4"/>
              </a:rPr>
              <a:t>WHO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5"/>
              </a:rPr>
              <a:t>CDC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6"/>
              </a:rPr>
              <a:t>England Learning for Health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7"/>
              </a:rPr>
              <a:t>Dolan, K., Wirtz, A.L., Moazen, B., Ndeffo-Mbah, M., Galvani, A., Kinner, S.A., Courtney, R., McKee, M., Amon, J.J., Maher, L. and Hellard, M., 2016. Global burden of HIV, viral hepatitis, and tuberculosis in prisoners and detainees. </a:t>
            </a:r>
            <a:r>
              <a:rPr lang="en" sz="1250" i="1" u="sng">
                <a:solidFill>
                  <a:schemeClr val="hlink"/>
                </a:solidFill>
                <a:hlinkClick r:id="rId7"/>
              </a:rPr>
              <a:t>The Lancet</a:t>
            </a:r>
            <a:r>
              <a:rPr lang="en" sz="1250" u="sng">
                <a:solidFill>
                  <a:schemeClr val="hlink"/>
                </a:solidFill>
                <a:hlinkClick r:id="rId7"/>
              </a:rPr>
              <a:t>, </a:t>
            </a:r>
            <a:r>
              <a:rPr lang="en" sz="1250" i="1" u="sng">
                <a:solidFill>
                  <a:schemeClr val="hlink"/>
                </a:solidFill>
                <a:hlinkClick r:id="rId7"/>
              </a:rPr>
              <a:t>388</a:t>
            </a:r>
            <a:r>
              <a:rPr lang="en" sz="1250" u="sng">
                <a:solidFill>
                  <a:schemeClr val="hlink"/>
                </a:solidFill>
                <a:hlinkClick r:id="rId7"/>
              </a:rPr>
              <a:t>(10049), pp.1089-1102.</a:t>
            </a:r>
            <a:endParaRPr sz="1250"/>
          </a:p>
          <a:p>
            <a:pPr marL="0" lvl="0" indent="0" algn="l" rtl="0">
              <a:lnSpc>
                <a:spcPct val="115000"/>
              </a:lnSpc>
              <a:spcBef>
                <a:spcPts val="1200"/>
              </a:spcBef>
              <a:spcAft>
                <a:spcPts val="0"/>
              </a:spcAft>
              <a:buSzPct val="169410"/>
              <a:buNone/>
            </a:pPr>
            <a:r>
              <a:rPr lang="en" sz="2100" b="1"/>
              <a:t>HPV</a:t>
            </a:r>
            <a:endParaRPr/>
          </a:p>
          <a:p>
            <a:pPr marL="0" lvl="0" indent="0" algn="l" rtl="0">
              <a:lnSpc>
                <a:spcPct val="115000"/>
              </a:lnSpc>
              <a:spcBef>
                <a:spcPts val="1200"/>
              </a:spcBef>
              <a:spcAft>
                <a:spcPts val="0"/>
              </a:spcAft>
              <a:buSzPct val="225352"/>
              <a:buNone/>
            </a:pPr>
            <a:r>
              <a:rPr lang="en" sz="1600"/>
              <a:t>SSN - </a:t>
            </a:r>
            <a:r>
              <a:rPr lang="en" sz="1600" u="sng">
                <a:solidFill>
                  <a:schemeClr val="hlink"/>
                </a:solidFill>
                <a:hlinkClick r:id="rId8"/>
              </a:rPr>
              <a:t>HPV </a:t>
            </a:r>
            <a:r>
              <a:rPr lang="en" sz="1600"/>
              <a:t>&amp; </a:t>
            </a:r>
            <a:r>
              <a:rPr lang="en" sz="1600" u="sng">
                <a:solidFill>
                  <a:schemeClr val="hlink"/>
                </a:solidFill>
                <a:hlinkClick r:id="rId9"/>
              </a:rPr>
              <a:t>HPV vaccine</a:t>
            </a:r>
            <a:endParaRPr sz="1600"/>
          </a:p>
          <a:p>
            <a:pPr marL="0" lvl="0" indent="0" algn="l" rtl="0">
              <a:lnSpc>
                <a:spcPct val="115000"/>
              </a:lnSpc>
              <a:spcBef>
                <a:spcPts val="1200"/>
              </a:spcBef>
              <a:spcAft>
                <a:spcPts val="0"/>
              </a:spcAft>
              <a:buSzPct val="225352"/>
              <a:buNone/>
            </a:pPr>
            <a:r>
              <a:rPr lang="en" sz="1600"/>
              <a:t>OMS - </a:t>
            </a:r>
            <a:r>
              <a:rPr lang="en" sz="1600" u="sng">
                <a:solidFill>
                  <a:schemeClr val="hlink"/>
                </a:solidFill>
                <a:hlinkClick r:id="rId10"/>
              </a:rPr>
              <a:t>HPV vaccine</a:t>
            </a:r>
            <a:r>
              <a:rPr lang="en" sz="1600"/>
              <a:t> &amp; </a:t>
            </a:r>
            <a:r>
              <a:rPr lang="en" sz="1600" u="sng">
                <a:solidFill>
                  <a:schemeClr val="hlink"/>
                </a:solidFill>
                <a:hlinkClick r:id="rId11"/>
              </a:rPr>
              <a:t>cervical cancer</a:t>
            </a:r>
            <a:endParaRPr sz="1600"/>
          </a:p>
          <a:p>
            <a:pPr marL="0" lvl="0" indent="0" algn="l" rtl="0">
              <a:lnSpc>
                <a:spcPct val="115000"/>
              </a:lnSpc>
              <a:spcBef>
                <a:spcPts val="1200"/>
              </a:spcBef>
              <a:spcAft>
                <a:spcPts val="0"/>
              </a:spcAft>
              <a:buSzPct val="225352"/>
              <a:buNone/>
            </a:pPr>
            <a:r>
              <a:rPr lang="en" sz="1600" u="sng">
                <a:solidFill>
                  <a:schemeClr val="hlink"/>
                </a:solidFill>
                <a:hlinkClick r:id="rId12"/>
              </a:rPr>
              <a:t>Oxford Vaccine Knowledge Project - HPV vaccination</a:t>
            </a:r>
            <a:endParaRPr sz="1600"/>
          </a:p>
          <a:p>
            <a:pPr marL="0" lvl="0" indent="0" algn="l" rtl="0">
              <a:lnSpc>
                <a:spcPct val="115000"/>
              </a:lnSpc>
              <a:spcBef>
                <a:spcPts val="1200"/>
              </a:spcBef>
              <a:spcAft>
                <a:spcPts val="1200"/>
              </a:spcAft>
              <a:buSzPct val="239999"/>
              <a:buNone/>
            </a:pPr>
            <a:r>
              <a:rPr lang="en" sz="1400" u="sng">
                <a:solidFill>
                  <a:schemeClr val="hlink"/>
                </a:solidFill>
                <a:latin typeface="Roboto"/>
                <a:ea typeface="Roboto"/>
                <a:cs typeface="Roboto"/>
                <a:sym typeface="Roboto"/>
                <a:hlinkClick r:id="rId13"/>
              </a:rPr>
              <a:t>Escobar N, Plugge E. Prevalence of human papillomavirus infection, cervical intraepithelial neoplasia and cervical cancer in imprisoned women worldwide: a systematic review and meta-analysis. J Epidemiol Community Health. 2020 Jan;74(1):95-102. doi: 10.1136/jech-2019-212557. Epub 2019 Oct 23. PMID: 31649041.</a:t>
            </a:r>
            <a:endParaRPr sz="1400"/>
          </a:p>
        </p:txBody>
      </p:sp>
      <p:sp>
        <p:nvSpPr>
          <p:cNvPr id="1457" name="Google Shape;1457;p144"/>
          <p:cNvSpPr txBox="1">
            <a:spLocks noGrp="1"/>
          </p:cNvSpPr>
          <p:nvPr>
            <p:ph type="body" idx="1"/>
          </p:nvPr>
        </p:nvSpPr>
        <p:spPr>
          <a:xfrm>
            <a:off x="3131850" y="429000"/>
            <a:ext cx="2880300" cy="4740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176904"/>
              <a:buNone/>
            </a:pPr>
            <a:r>
              <a:rPr lang="en" sz="1100" b="1"/>
              <a:t>Influenza</a:t>
            </a:r>
            <a:endParaRPr/>
          </a:p>
          <a:p>
            <a:pPr marL="0" lvl="0" indent="0" algn="l" rtl="0">
              <a:lnSpc>
                <a:spcPct val="115000"/>
              </a:lnSpc>
              <a:spcBef>
                <a:spcPts val="1200"/>
              </a:spcBef>
              <a:spcAft>
                <a:spcPts val="0"/>
              </a:spcAft>
              <a:buSzPct val="228934"/>
              <a:buNone/>
            </a:pPr>
            <a:r>
              <a:rPr lang="en" sz="850" u="sng">
                <a:solidFill>
                  <a:schemeClr val="hlink"/>
                </a:solidFill>
                <a:hlinkClick r:id="rId14"/>
              </a:rPr>
              <a:t>NHS - Influenza vaccine</a:t>
            </a:r>
            <a:endParaRPr sz="850"/>
          </a:p>
          <a:p>
            <a:pPr marL="0" lvl="0" indent="0" algn="l" rtl="0">
              <a:lnSpc>
                <a:spcPct val="115000"/>
              </a:lnSpc>
              <a:spcBef>
                <a:spcPts val="1200"/>
              </a:spcBef>
              <a:spcAft>
                <a:spcPts val="0"/>
              </a:spcAft>
              <a:buSzPct val="228934"/>
              <a:buNone/>
            </a:pPr>
            <a:r>
              <a:rPr lang="en" sz="850" u="sng">
                <a:solidFill>
                  <a:schemeClr val="hlink"/>
                </a:solidFill>
                <a:hlinkClick r:id="rId15"/>
              </a:rPr>
              <a:t>WHO - Influenza</a:t>
            </a:r>
            <a:endParaRPr sz="850"/>
          </a:p>
          <a:p>
            <a:pPr marL="0" lvl="0" indent="0" algn="l" rtl="0">
              <a:lnSpc>
                <a:spcPct val="115000"/>
              </a:lnSpc>
              <a:spcBef>
                <a:spcPts val="1200"/>
              </a:spcBef>
              <a:spcAft>
                <a:spcPts val="0"/>
              </a:spcAft>
              <a:buSzPct val="228934"/>
              <a:buNone/>
            </a:pPr>
            <a:r>
              <a:rPr lang="en" sz="850" u="sng">
                <a:solidFill>
                  <a:schemeClr val="hlink"/>
                </a:solidFill>
                <a:hlinkClick r:id="rId16"/>
              </a:rPr>
              <a:t>CDC - Influenza vaccine</a:t>
            </a:r>
            <a:endParaRPr sz="850"/>
          </a:p>
          <a:p>
            <a:pPr marL="0" lvl="0" indent="0" algn="l" rtl="0">
              <a:lnSpc>
                <a:spcPct val="115000"/>
              </a:lnSpc>
              <a:spcBef>
                <a:spcPts val="1200"/>
              </a:spcBef>
              <a:spcAft>
                <a:spcPts val="0"/>
              </a:spcAft>
              <a:buSzPct val="228934"/>
              <a:buNone/>
            </a:pPr>
            <a:r>
              <a:rPr lang="en" sz="850" u="sng">
                <a:solidFill>
                  <a:schemeClr val="hlink"/>
                </a:solidFill>
                <a:hlinkClick r:id="rId6"/>
              </a:rPr>
              <a:t>England Learning for Health - Influenza</a:t>
            </a:r>
            <a:endParaRPr sz="850"/>
          </a:p>
          <a:p>
            <a:pPr marL="0" lvl="0" indent="0" algn="l" rtl="0">
              <a:lnSpc>
                <a:spcPct val="115000"/>
              </a:lnSpc>
              <a:spcBef>
                <a:spcPts val="1200"/>
              </a:spcBef>
              <a:spcAft>
                <a:spcPts val="0"/>
              </a:spcAft>
              <a:buSzPct val="176904"/>
              <a:buNone/>
            </a:pPr>
            <a:r>
              <a:rPr lang="en" sz="1100" b="1"/>
              <a:t>COVID-19</a:t>
            </a:r>
            <a:endParaRPr/>
          </a:p>
          <a:p>
            <a:pPr marL="0" lvl="0" indent="0" algn="l" rtl="0">
              <a:lnSpc>
                <a:spcPct val="115000"/>
              </a:lnSpc>
              <a:spcBef>
                <a:spcPts val="1200"/>
              </a:spcBef>
              <a:spcAft>
                <a:spcPts val="0"/>
              </a:spcAft>
              <a:buSzPct val="243243"/>
              <a:buNone/>
            </a:pPr>
            <a:r>
              <a:rPr lang="en" sz="800"/>
              <a:t>SSN - </a:t>
            </a:r>
            <a:r>
              <a:rPr lang="en" sz="800" u="sng">
                <a:solidFill>
                  <a:schemeClr val="hlink"/>
                </a:solidFill>
                <a:hlinkClick r:id="rId17"/>
              </a:rPr>
              <a:t>COVID-19</a:t>
            </a:r>
            <a:endParaRPr sz="800"/>
          </a:p>
          <a:p>
            <a:pPr marL="0" lvl="0" indent="0" algn="l" rtl="0">
              <a:lnSpc>
                <a:spcPct val="115000"/>
              </a:lnSpc>
              <a:spcBef>
                <a:spcPts val="1200"/>
              </a:spcBef>
              <a:spcAft>
                <a:spcPts val="0"/>
              </a:spcAft>
              <a:buSzPct val="243243"/>
              <a:buNone/>
            </a:pPr>
            <a:r>
              <a:rPr lang="en" sz="800"/>
              <a:t>OMS - </a:t>
            </a:r>
            <a:r>
              <a:rPr lang="en" sz="800" u="sng">
                <a:solidFill>
                  <a:schemeClr val="hlink"/>
                </a:solidFill>
                <a:hlinkClick r:id="rId18"/>
              </a:rPr>
              <a:t>COVID-19</a:t>
            </a:r>
            <a:r>
              <a:rPr lang="en" sz="800"/>
              <a:t> &amp; </a:t>
            </a:r>
            <a:r>
              <a:rPr lang="en" sz="800" u="sng">
                <a:solidFill>
                  <a:schemeClr val="hlink"/>
                </a:solidFill>
                <a:hlinkClick r:id="rId19"/>
              </a:rPr>
              <a:t>COVID-19 vaccine side-effects</a:t>
            </a:r>
            <a:endParaRPr sz="800"/>
          </a:p>
          <a:p>
            <a:pPr marL="0" lvl="0" indent="0" algn="l" rtl="0">
              <a:lnSpc>
                <a:spcPct val="115000"/>
              </a:lnSpc>
              <a:spcBef>
                <a:spcPts val="1200"/>
              </a:spcBef>
              <a:spcAft>
                <a:spcPts val="0"/>
              </a:spcAft>
              <a:buSzPct val="243243"/>
              <a:buNone/>
            </a:pPr>
            <a:r>
              <a:rPr lang="en" sz="800" u="sng">
                <a:solidFill>
                  <a:schemeClr val="hlink"/>
                </a:solidFill>
                <a:hlinkClick r:id="rId20"/>
              </a:rPr>
              <a:t>Gavi - COVID-19 vaccine effectiveness</a:t>
            </a:r>
            <a:endParaRPr sz="800"/>
          </a:p>
          <a:p>
            <a:pPr marL="0" lvl="0" indent="0" algn="l" rtl="0">
              <a:lnSpc>
                <a:spcPct val="115000"/>
              </a:lnSpc>
              <a:spcBef>
                <a:spcPts val="1200"/>
              </a:spcBef>
              <a:spcAft>
                <a:spcPts val="0"/>
              </a:spcAft>
              <a:buSzPct val="176904"/>
              <a:buNone/>
            </a:pPr>
            <a:r>
              <a:rPr lang="en" sz="1100" b="1"/>
              <a:t>Programmi di vaccinazione</a:t>
            </a:r>
            <a:endParaRPr/>
          </a:p>
          <a:p>
            <a:pPr marL="0" lvl="0" indent="0" algn="l" rtl="0">
              <a:lnSpc>
                <a:spcPct val="115000"/>
              </a:lnSpc>
              <a:spcBef>
                <a:spcPts val="1200"/>
              </a:spcBef>
              <a:spcAft>
                <a:spcPts val="0"/>
              </a:spcAft>
              <a:buSzPct val="259459"/>
              <a:buNone/>
            </a:pPr>
            <a:r>
              <a:rPr lang="en" sz="750" u="sng">
                <a:solidFill>
                  <a:schemeClr val="hlink"/>
                </a:solidFill>
                <a:hlinkClick r:id="rId21"/>
              </a:rPr>
              <a:t>Cipro </a:t>
            </a:r>
            <a:r>
              <a:rPr lang="en" sz="750"/>
              <a:t>- </a:t>
            </a:r>
            <a:r>
              <a:rPr lang="en" sz="750" u="sng">
                <a:solidFill>
                  <a:schemeClr val="hlink"/>
                </a:solidFill>
                <a:hlinkClick r:id="rId22"/>
              </a:rPr>
              <a:t>Francia </a:t>
            </a:r>
            <a:r>
              <a:rPr lang="en" sz="750"/>
              <a:t>- </a:t>
            </a:r>
            <a:r>
              <a:rPr lang="en" sz="750" u="sng">
                <a:solidFill>
                  <a:schemeClr val="hlink"/>
                </a:solidFill>
                <a:hlinkClick r:id="rId23"/>
              </a:rPr>
              <a:t>Germania </a:t>
            </a:r>
            <a:r>
              <a:rPr lang="en" sz="750"/>
              <a:t>- </a:t>
            </a:r>
            <a:r>
              <a:rPr lang="en" sz="750" u="sng">
                <a:solidFill>
                  <a:schemeClr val="hlink"/>
                </a:solidFill>
                <a:hlinkClick r:id="rId24"/>
              </a:rPr>
              <a:t>Italia </a:t>
            </a:r>
            <a:r>
              <a:rPr lang="en" sz="750"/>
              <a:t>- </a:t>
            </a:r>
            <a:r>
              <a:rPr lang="en" sz="750" u="sng">
                <a:solidFill>
                  <a:schemeClr val="hlink"/>
                </a:solidFill>
                <a:hlinkClick r:id="rId25"/>
              </a:rPr>
              <a:t>Moldavia </a:t>
            </a:r>
            <a:r>
              <a:rPr lang="en" sz="750"/>
              <a:t>- </a:t>
            </a:r>
            <a:r>
              <a:rPr lang="en" sz="750" u="sng">
                <a:solidFill>
                  <a:schemeClr val="hlink"/>
                </a:solidFill>
                <a:hlinkClick r:id="rId26"/>
              </a:rPr>
              <a:t>Regno Unito </a:t>
            </a:r>
            <a:endParaRPr sz="750"/>
          </a:p>
          <a:p>
            <a:pPr marL="0" lvl="0" indent="0" algn="l" rtl="0">
              <a:lnSpc>
                <a:spcPct val="115000"/>
              </a:lnSpc>
              <a:spcBef>
                <a:spcPts val="1200"/>
              </a:spcBef>
              <a:spcAft>
                <a:spcPts val="0"/>
              </a:spcAft>
              <a:buSzPct val="176904"/>
              <a:buNone/>
            </a:pPr>
            <a:r>
              <a:rPr lang="en" sz="1100" b="1"/>
              <a:t>Fatti sui vaccini</a:t>
            </a:r>
            <a:endParaRPr/>
          </a:p>
          <a:p>
            <a:pPr marL="0" lvl="0" indent="0" algn="l" rtl="0">
              <a:lnSpc>
                <a:spcPct val="115000"/>
              </a:lnSpc>
              <a:spcBef>
                <a:spcPts val="1200"/>
              </a:spcBef>
              <a:spcAft>
                <a:spcPts val="0"/>
              </a:spcAft>
              <a:buSzPct val="259459"/>
              <a:buNone/>
            </a:pPr>
            <a:r>
              <a:rPr lang="en" sz="750" u="sng">
                <a:solidFill>
                  <a:schemeClr val="hlink"/>
                </a:solidFill>
                <a:hlinkClick r:id="rId27"/>
              </a:rPr>
              <a:t>OMS - Vaiolo </a:t>
            </a:r>
            <a:r>
              <a:rPr lang="en" sz="750"/>
              <a:t>- </a:t>
            </a:r>
            <a:r>
              <a:rPr lang="en" sz="750" u="sng">
                <a:solidFill>
                  <a:schemeClr val="hlink"/>
                </a:solidFill>
                <a:hlinkClick r:id="rId28"/>
              </a:rPr>
              <a:t>Risposta all'antigene </a:t>
            </a:r>
            <a:r>
              <a:rPr lang="en" sz="750"/>
              <a:t>- </a:t>
            </a:r>
            <a:r>
              <a:rPr lang="en" sz="750" u="sng">
                <a:solidFill>
                  <a:schemeClr val="hlink"/>
                </a:solidFill>
                <a:hlinkClick r:id="rId29"/>
              </a:rPr>
              <a:t>Costo-efficacia </a:t>
            </a:r>
            <a:endParaRPr sz="750"/>
          </a:p>
          <a:p>
            <a:pPr marL="0" lvl="0" indent="0" algn="l" rtl="0">
              <a:lnSpc>
                <a:spcPct val="115000"/>
              </a:lnSpc>
              <a:spcBef>
                <a:spcPts val="1200"/>
              </a:spcBef>
              <a:spcAft>
                <a:spcPts val="0"/>
              </a:spcAft>
              <a:buSzPct val="176904"/>
              <a:buNone/>
            </a:pPr>
            <a:r>
              <a:rPr lang="en" sz="1100" b="1"/>
              <a:t>Comunicazione sui vaccini</a:t>
            </a:r>
            <a:endParaRPr/>
          </a:p>
          <a:p>
            <a:pPr marL="0" lvl="0" indent="0" algn="l" rtl="0">
              <a:lnSpc>
                <a:spcPct val="115000"/>
              </a:lnSpc>
              <a:spcBef>
                <a:spcPts val="1200"/>
              </a:spcBef>
              <a:spcAft>
                <a:spcPts val="1200"/>
              </a:spcAft>
              <a:buClr>
                <a:schemeClr val="dk1"/>
              </a:buClr>
              <a:buSzPct val="158558"/>
              <a:buFont typeface="Arial"/>
              <a:buNone/>
            </a:pPr>
            <a:r>
              <a:rPr lang="en" sz="750" u="sng">
                <a:solidFill>
                  <a:schemeClr val="hlink"/>
                </a:solidFill>
                <a:hlinkClick r:id="rId30"/>
              </a:rPr>
              <a:t>OMS - Guida alle migliori pratiche per reagire ai negazionisti dei vaccini</a:t>
            </a:r>
            <a:endParaRPr sz="750"/>
          </a:p>
        </p:txBody>
      </p:sp>
      <p:sp>
        <p:nvSpPr>
          <p:cNvPr id="1458" name="Google Shape;1458;p144"/>
          <p:cNvSpPr txBox="1">
            <a:spLocks noGrp="1"/>
          </p:cNvSpPr>
          <p:nvPr>
            <p:ph type="body" idx="1"/>
          </p:nvPr>
        </p:nvSpPr>
        <p:spPr>
          <a:xfrm>
            <a:off x="6145425" y="429000"/>
            <a:ext cx="2880300" cy="4740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1100" b="1"/>
              <a:t>Comunicazione sui vaccini</a:t>
            </a:r>
            <a:endParaRPr/>
          </a:p>
          <a:p>
            <a:pPr marL="0" lvl="0" indent="0" algn="l" rtl="0">
              <a:lnSpc>
                <a:spcPct val="115000"/>
              </a:lnSpc>
              <a:spcBef>
                <a:spcPts val="1200"/>
              </a:spcBef>
              <a:spcAft>
                <a:spcPts val="0"/>
              </a:spcAft>
              <a:buSzPts val="1800"/>
              <a:buNone/>
            </a:pPr>
            <a:r>
              <a:rPr lang="en" sz="850"/>
              <a:t>Jitsuvax: </a:t>
            </a:r>
            <a:r>
              <a:rPr lang="en" sz="850" u="sng">
                <a:solidFill>
                  <a:schemeClr val="hlink"/>
                </a:solidFill>
                <a:hlinkClick r:id="rId31"/>
              </a:rPr>
              <a:t>Percezione distorta del rischio </a:t>
            </a:r>
            <a:r>
              <a:rPr lang="en" sz="850"/>
              <a:t>- </a:t>
            </a:r>
            <a:r>
              <a:rPr lang="en" sz="850" u="sng">
                <a:solidFill>
                  <a:schemeClr val="hlink"/>
                </a:solidFill>
                <a:hlinkClick r:id="rId32"/>
              </a:rPr>
              <a:t>Diffidenza </a:t>
            </a:r>
            <a:r>
              <a:rPr lang="en" sz="750"/>
              <a:t>- </a:t>
            </a:r>
            <a:r>
              <a:rPr lang="en" sz="750" u="sng">
                <a:solidFill>
                  <a:schemeClr val="hlink"/>
                </a:solidFill>
                <a:hlinkClick r:id="rId33"/>
              </a:rPr>
              <a:t>Teorie di cospirazione </a:t>
            </a:r>
            <a:r>
              <a:rPr lang="en" sz="750"/>
              <a:t>- </a:t>
            </a:r>
            <a:r>
              <a:rPr lang="en" sz="750" u="sng">
                <a:solidFill>
                  <a:schemeClr val="hlink"/>
                </a:solidFill>
                <a:hlinkClick r:id="rId34"/>
              </a:rPr>
              <a:t>Reazione</a:t>
            </a:r>
            <a:endParaRPr sz="750"/>
          </a:p>
          <a:p>
            <a:pPr marL="0" lvl="0" indent="0" algn="l" rtl="0">
              <a:lnSpc>
                <a:spcPct val="115000"/>
              </a:lnSpc>
              <a:spcBef>
                <a:spcPts val="1200"/>
              </a:spcBef>
              <a:spcAft>
                <a:spcPts val="0"/>
              </a:spcAft>
              <a:buSzPts val="1800"/>
              <a:buNone/>
            </a:pPr>
            <a:r>
              <a:rPr lang="en" sz="1100" b="1"/>
              <a:t>Sicurezza e monitoraggio dei vaccini</a:t>
            </a:r>
            <a:endParaRPr/>
          </a:p>
          <a:p>
            <a:pPr marL="0" lvl="0" indent="0" algn="l" rtl="0">
              <a:lnSpc>
                <a:spcPct val="115000"/>
              </a:lnSpc>
              <a:spcBef>
                <a:spcPts val="1200"/>
              </a:spcBef>
              <a:spcAft>
                <a:spcPts val="0"/>
              </a:spcAft>
              <a:buSzPts val="1800"/>
              <a:buNone/>
            </a:pPr>
            <a:r>
              <a:rPr lang="en" sz="750" u="sng">
                <a:solidFill>
                  <a:schemeClr val="hlink"/>
                </a:solidFill>
                <a:hlinkClick r:id="rId35"/>
              </a:rPr>
              <a:t>WHO - COVID-19 Vaccine Safety</a:t>
            </a:r>
            <a:r>
              <a:rPr lang="en" sz="750"/>
              <a:t> </a:t>
            </a:r>
            <a:endParaRPr/>
          </a:p>
          <a:p>
            <a:pPr marL="0" lvl="0" indent="0" algn="l" rtl="0">
              <a:lnSpc>
                <a:spcPct val="115000"/>
              </a:lnSpc>
              <a:spcBef>
                <a:spcPts val="1200"/>
              </a:spcBef>
              <a:spcAft>
                <a:spcPts val="0"/>
              </a:spcAft>
              <a:buSzPts val="1800"/>
              <a:buNone/>
            </a:pPr>
            <a:r>
              <a:rPr lang="en" sz="750" u="sng">
                <a:solidFill>
                  <a:schemeClr val="hlink"/>
                </a:solidFill>
                <a:hlinkClick r:id="rId36"/>
              </a:rPr>
              <a:t>British Society of Immunology - COVID-19 Vaccines</a:t>
            </a:r>
            <a:endParaRPr sz="750"/>
          </a:p>
          <a:p>
            <a:pPr marL="0" lvl="0" indent="0" algn="l" rtl="0">
              <a:lnSpc>
                <a:spcPct val="115000"/>
              </a:lnSpc>
              <a:spcBef>
                <a:spcPts val="1200"/>
              </a:spcBef>
              <a:spcAft>
                <a:spcPts val="0"/>
              </a:spcAft>
              <a:buSzPts val="1800"/>
              <a:buNone/>
            </a:pPr>
            <a:r>
              <a:rPr lang="en" sz="1100" b="1"/>
              <a:t>MPR</a:t>
            </a:r>
            <a:endParaRPr sz="1100" b="1"/>
          </a:p>
          <a:p>
            <a:pPr marL="0" lvl="0" indent="0" algn="l" rtl="0">
              <a:lnSpc>
                <a:spcPct val="115000"/>
              </a:lnSpc>
              <a:spcBef>
                <a:spcPts val="1200"/>
              </a:spcBef>
              <a:spcAft>
                <a:spcPts val="0"/>
              </a:spcAft>
              <a:buSzPts val="1800"/>
              <a:buNone/>
            </a:pPr>
            <a:r>
              <a:rPr lang="en" sz="850" u="sng">
                <a:solidFill>
                  <a:schemeClr val="hlink"/>
                </a:solidFill>
                <a:hlinkClick r:id="rId6"/>
              </a:rPr>
              <a:t>England Learning for Health - MMR</a:t>
            </a:r>
            <a:endParaRPr sz="1100" b="1"/>
          </a:p>
          <a:p>
            <a:pPr marL="0" lvl="0" indent="0" algn="l" rtl="0">
              <a:lnSpc>
                <a:spcPct val="115000"/>
              </a:lnSpc>
              <a:spcBef>
                <a:spcPts val="1200"/>
              </a:spcBef>
              <a:spcAft>
                <a:spcPts val="0"/>
              </a:spcAft>
              <a:buSzPts val="1800"/>
              <a:buNone/>
            </a:pPr>
            <a:r>
              <a:rPr lang="en" sz="750"/>
              <a:t>OMS - </a:t>
            </a:r>
            <a:r>
              <a:rPr lang="en" sz="750" u="sng">
                <a:solidFill>
                  <a:schemeClr val="hlink"/>
                </a:solidFill>
                <a:hlinkClick r:id="rId37"/>
              </a:rPr>
              <a:t>Morbillo </a:t>
            </a:r>
            <a:endParaRPr sz="750"/>
          </a:p>
          <a:p>
            <a:pPr marL="0" lvl="0" indent="0" algn="l" rtl="0">
              <a:lnSpc>
                <a:spcPct val="115000"/>
              </a:lnSpc>
              <a:spcBef>
                <a:spcPts val="1200"/>
              </a:spcBef>
              <a:spcAft>
                <a:spcPts val="0"/>
              </a:spcAft>
              <a:buSzPts val="1800"/>
              <a:buNone/>
            </a:pPr>
            <a:r>
              <a:rPr lang="en" sz="750"/>
              <a:t>SSN - </a:t>
            </a:r>
            <a:r>
              <a:rPr lang="en" sz="750" u="sng">
                <a:solidFill>
                  <a:schemeClr val="hlink"/>
                </a:solidFill>
                <a:hlinkClick r:id="rId38"/>
              </a:rPr>
              <a:t>Morbillo </a:t>
            </a:r>
            <a:r>
              <a:rPr lang="en" sz="750"/>
              <a:t>- </a:t>
            </a:r>
            <a:r>
              <a:rPr lang="en" sz="750" u="sng">
                <a:solidFill>
                  <a:schemeClr val="hlink"/>
                </a:solidFill>
                <a:hlinkClick r:id="rId39"/>
              </a:rPr>
              <a:t>Parotite </a:t>
            </a:r>
            <a:r>
              <a:rPr lang="en" sz="750"/>
              <a:t>- </a:t>
            </a:r>
            <a:r>
              <a:rPr lang="en" sz="750" u="sng">
                <a:solidFill>
                  <a:schemeClr val="hlink"/>
                </a:solidFill>
                <a:hlinkClick r:id="rId40"/>
              </a:rPr>
              <a:t>Rosolia</a:t>
            </a:r>
            <a:endParaRPr sz="750"/>
          </a:p>
          <a:p>
            <a:pPr marL="0" lvl="0" indent="0" algn="l" rtl="0">
              <a:lnSpc>
                <a:spcPct val="115000"/>
              </a:lnSpc>
              <a:spcBef>
                <a:spcPts val="1200"/>
              </a:spcBef>
              <a:spcAft>
                <a:spcPts val="0"/>
              </a:spcAft>
              <a:buSzPts val="1800"/>
              <a:buNone/>
            </a:pPr>
            <a:r>
              <a:rPr lang="en" sz="750"/>
              <a:t>CDC - </a:t>
            </a:r>
            <a:r>
              <a:rPr lang="en" sz="750" u="sng">
                <a:solidFill>
                  <a:schemeClr val="hlink"/>
                </a:solidFill>
                <a:hlinkClick r:id="rId41"/>
              </a:rPr>
              <a:t>MPR </a:t>
            </a:r>
            <a:r>
              <a:rPr lang="en" sz="750"/>
              <a:t>- </a:t>
            </a:r>
            <a:r>
              <a:rPr lang="en" sz="750" u="sng">
                <a:solidFill>
                  <a:schemeClr val="hlink"/>
                </a:solidFill>
                <a:hlinkClick r:id="rId42"/>
              </a:rPr>
              <a:t>Parotite</a:t>
            </a:r>
            <a:endParaRPr sz="750"/>
          </a:p>
          <a:p>
            <a:pPr marL="0" lvl="0" indent="0" algn="l" rtl="0">
              <a:lnSpc>
                <a:spcPct val="115000"/>
              </a:lnSpc>
              <a:spcBef>
                <a:spcPts val="1200"/>
              </a:spcBef>
              <a:spcAft>
                <a:spcPts val="0"/>
              </a:spcAft>
              <a:buSzPts val="1800"/>
              <a:buNone/>
            </a:pPr>
            <a:r>
              <a:rPr lang="en" sz="1100" b="1"/>
              <a:t>DTP</a:t>
            </a:r>
            <a:endParaRPr sz="1100" b="1"/>
          </a:p>
          <a:p>
            <a:pPr marL="0" lvl="0" indent="0" algn="l" rtl="0">
              <a:lnSpc>
                <a:spcPct val="115000"/>
              </a:lnSpc>
              <a:spcBef>
                <a:spcPts val="1200"/>
              </a:spcBef>
              <a:spcAft>
                <a:spcPts val="0"/>
              </a:spcAft>
              <a:buSzPts val="1800"/>
              <a:buNone/>
            </a:pPr>
            <a:r>
              <a:rPr lang="en" sz="750"/>
              <a:t>SSN - </a:t>
            </a:r>
            <a:r>
              <a:rPr lang="en" sz="750" u="sng">
                <a:solidFill>
                  <a:schemeClr val="hlink"/>
                </a:solidFill>
                <a:hlinkClick r:id="rId43"/>
              </a:rPr>
              <a:t>Difterite </a:t>
            </a:r>
            <a:r>
              <a:rPr lang="en" sz="750"/>
              <a:t>- </a:t>
            </a:r>
            <a:r>
              <a:rPr lang="en" sz="750" u="sng">
                <a:solidFill>
                  <a:schemeClr val="hlink"/>
                </a:solidFill>
                <a:hlinkClick r:id="rId44"/>
              </a:rPr>
              <a:t>Pertosse </a:t>
            </a:r>
            <a:r>
              <a:rPr lang="en" sz="750"/>
              <a:t>- </a:t>
            </a:r>
            <a:r>
              <a:rPr lang="en" sz="750" u="sng">
                <a:solidFill>
                  <a:schemeClr val="hlink"/>
                </a:solidFill>
                <a:hlinkClick r:id="rId45"/>
              </a:rPr>
              <a:t>Tetano</a:t>
            </a:r>
            <a:endParaRPr sz="750"/>
          </a:p>
          <a:p>
            <a:pPr marL="0" lvl="0" indent="0" algn="l" rtl="0">
              <a:lnSpc>
                <a:spcPct val="115000"/>
              </a:lnSpc>
              <a:spcBef>
                <a:spcPts val="1200"/>
              </a:spcBef>
              <a:spcAft>
                <a:spcPts val="0"/>
              </a:spcAft>
              <a:buSzPts val="1800"/>
              <a:buNone/>
            </a:pPr>
            <a:r>
              <a:rPr lang="en" sz="750"/>
              <a:t>Europea.eu - </a:t>
            </a:r>
            <a:r>
              <a:rPr lang="en" sz="750" u="sng">
                <a:solidFill>
                  <a:schemeClr val="hlink"/>
                </a:solidFill>
                <a:hlinkClick r:id="rId46"/>
              </a:rPr>
              <a:t>Difterite </a:t>
            </a:r>
            <a:endParaRPr sz="750"/>
          </a:p>
          <a:p>
            <a:pPr marL="0" lvl="0" indent="0" algn="l" rtl="0">
              <a:lnSpc>
                <a:spcPct val="115000"/>
              </a:lnSpc>
              <a:spcBef>
                <a:spcPts val="1200"/>
              </a:spcBef>
              <a:spcAft>
                <a:spcPts val="0"/>
              </a:spcAft>
              <a:buSzPts val="1800"/>
              <a:buNone/>
            </a:pPr>
            <a:r>
              <a:rPr lang="en" sz="750" u="sng">
                <a:solidFill>
                  <a:schemeClr val="hlink"/>
                </a:solidFill>
                <a:hlinkClick r:id="rId6"/>
              </a:rPr>
              <a:t>England Learning for Health - DPT</a:t>
            </a:r>
            <a:endParaRPr sz="750"/>
          </a:p>
          <a:p>
            <a:pPr marL="0" lvl="0" indent="0" algn="l" rtl="0">
              <a:lnSpc>
                <a:spcPct val="115000"/>
              </a:lnSpc>
              <a:spcBef>
                <a:spcPts val="1200"/>
              </a:spcBef>
              <a:spcAft>
                <a:spcPts val="0"/>
              </a:spcAft>
              <a:buSzPts val="1800"/>
              <a:buNone/>
            </a:pPr>
            <a:r>
              <a:rPr lang="en" sz="800"/>
              <a:t>Oxford Vaccine Knowledge Project - </a:t>
            </a:r>
            <a:r>
              <a:rPr lang="en" sz="800" u="sng">
                <a:solidFill>
                  <a:schemeClr val="hlink"/>
                </a:solidFill>
                <a:hlinkClick r:id="rId47"/>
              </a:rPr>
              <a:t>Tetanus</a:t>
            </a:r>
            <a:endParaRPr sz="800"/>
          </a:p>
          <a:p>
            <a:pPr marL="0" lvl="0" indent="0" algn="l" rtl="0">
              <a:lnSpc>
                <a:spcPct val="115000"/>
              </a:lnSpc>
              <a:spcBef>
                <a:spcPts val="1200"/>
              </a:spcBef>
              <a:spcAft>
                <a:spcPts val="1200"/>
              </a:spcAft>
              <a:buSzPts val="1800"/>
              <a:buNone/>
            </a:pPr>
            <a:endParaRPr sz="75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2"/>
        <p:cNvGrpSpPr/>
        <p:nvPr/>
      </p:nvGrpSpPr>
      <p:grpSpPr>
        <a:xfrm>
          <a:off x="0" y="0"/>
          <a:ext cx="0" cy="0"/>
          <a:chOff x="0" y="0"/>
          <a:chExt cx="0" cy="0"/>
        </a:xfrm>
      </p:grpSpPr>
      <p:sp>
        <p:nvSpPr>
          <p:cNvPr id="1463" name="Google Shape;1463;p145"/>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n" sz="2220" b="1"/>
              <a:t>Riferimenti</a:t>
            </a:r>
            <a:endParaRPr/>
          </a:p>
        </p:txBody>
      </p:sp>
      <p:sp>
        <p:nvSpPr>
          <p:cNvPr id="1464" name="Google Shape;1464;p145"/>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Poliomielite</a:t>
            </a:r>
            <a:endParaRPr/>
          </a:p>
          <a:p>
            <a:pPr marL="0" lvl="0" indent="0" algn="l" rtl="0">
              <a:lnSpc>
                <a:spcPct val="115000"/>
              </a:lnSpc>
              <a:spcBef>
                <a:spcPts val="1200"/>
              </a:spcBef>
              <a:spcAft>
                <a:spcPts val="0"/>
              </a:spcAft>
              <a:buSzPts val="1800"/>
              <a:buNone/>
            </a:pPr>
            <a:r>
              <a:rPr lang="en" sz="800" u="sng">
                <a:solidFill>
                  <a:schemeClr val="hlink"/>
                </a:solidFill>
                <a:hlinkClick r:id="rId3"/>
              </a:rPr>
              <a:t>NHS - Polio</a:t>
            </a:r>
            <a:endParaRPr sz="800"/>
          </a:p>
          <a:p>
            <a:pPr marL="0" lvl="0" indent="0" algn="l" rtl="0">
              <a:lnSpc>
                <a:spcPct val="115000"/>
              </a:lnSpc>
              <a:spcBef>
                <a:spcPts val="1200"/>
              </a:spcBef>
              <a:spcAft>
                <a:spcPts val="0"/>
              </a:spcAft>
              <a:buSzPts val="1800"/>
              <a:buNone/>
            </a:pPr>
            <a:r>
              <a:rPr lang="en" sz="800" u="sng">
                <a:solidFill>
                  <a:schemeClr val="hlink"/>
                </a:solidFill>
                <a:hlinkClick r:id="rId4"/>
              </a:rPr>
              <a:t>WHO - Polio</a:t>
            </a:r>
            <a:endParaRPr sz="800"/>
          </a:p>
          <a:p>
            <a:pPr marL="0" lvl="0" indent="0" algn="l" rtl="0">
              <a:lnSpc>
                <a:spcPct val="115000"/>
              </a:lnSpc>
              <a:spcBef>
                <a:spcPts val="1200"/>
              </a:spcBef>
              <a:spcAft>
                <a:spcPts val="0"/>
              </a:spcAft>
              <a:buSzPts val="1800"/>
              <a:buNone/>
            </a:pPr>
            <a:r>
              <a:rPr lang="en" sz="800" u="sng">
                <a:solidFill>
                  <a:schemeClr val="hlink"/>
                </a:solidFill>
                <a:hlinkClick r:id="rId5"/>
              </a:rPr>
              <a:t>England Learning for Health - Polio</a:t>
            </a:r>
            <a:endParaRPr sz="800"/>
          </a:p>
          <a:p>
            <a:pPr marL="0" lvl="0" indent="0" algn="l" rtl="0">
              <a:lnSpc>
                <a:spcPct val="115000"/>
              </a:lnSpc>
              <a:spcBef>
                <a:spcPts val="1200"/>
              </a:spcBef>
              <a:spcAft>
                <a:spcPts val="0"/>
              </a:spcAft>
              <a:buSzPts val="1800"/>
              <a:buNone/>
            </a:pPr>
            <a:r>
              <a:rPr lang="en" sz="1100" b="1"/>
              <a:t>Malattia da pneumococco</a:t>
            </a:r>
            <a:endParaRPr/>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6"/>
              </a:rPr>
              <a:t>Pneumococcal Vaccine</a:t>
            </a:r>
            <a:endParaRPr sz="800"/>
          </a:p>
          <a:p>
            <a:pPr marL="0" lvl="0" indent="0" algn="l" rtl="0">
              <a:lnSpc>
                <a:spcPct val="115000"/>
              </a:lnSpc>
              <a:spcBef>
                <a:spcPts val="1200"/>
              </a:spcBef>
              <a:spcAft>
                <a:spcPts val="0"/>
              </a:spcAft>
              <a:buSzPts val="1800"/>
              <a:buNone/>
            </a:pPr>
            <a:r>
              <a:rPr lang="en" sz="800"/>
              <a:t>CDC - </a:t>
            </a:r>
            <a:r>
              <a:rPr lang="en" sz="800" u="sng">
                <a:solidFill>
                  <a:schemeClr val="hlink"/>
                </a:solidFill>
                <a:hlinkClick r:id="rId7"/>
              </a:rPr>
              <a:t>Pneumococcal Disease</a:t>
            </a:r>
            <a:r>
              <a:rPr lang="en" sz="800"/>
              <a:t> </a:t>
            </a:r>
            <a:endParaRPr/>
          </a:p>
          <a:p>
            <a:pPr marL="0" lvl="0" indent="0" algn="l" rtl="0">
              <a:lnSpc>
                <a:spcPct val="115000"/>
              </a:lnSpc>
              <a:spcBef>
                <a:spcPts val="1200"/>
              </a:spcBef>
              <a:spcAft>
                <a:spcPts val="0"/>
              </a:spcAft>
              <a:buClr>
                <a:schemeClr val="dk1"/>
              </a:buClr>
              <a:buSzPts val="1100"/>
              <a:buFont typeface="Arial"/>
              <a:buNone/>
            </a:pPr>
            <a:r>
              <a:rPr lang="en" sz="800" u="sng">
                <a:solidFill>
                  <a:schemeClr val="hlink"/>
                </a:solidFill>
                <a:hlinkClick r:id="rId5"/>
              </a:rPr>
              <a:t>England Learning for Health - Pneumococcal Disease</a:t>
            </a:r>
            <a:endParaRPr sz="800"/>
          </a:p>
          <a:p>
            <a:pPr marL="0" lvl="0" indent="0" algn="l" rtl="0">
              <a:lnSpc>
                <a:spcPct val="115000"/>
              </a:lnSpc>
              <a:spcBef>
                <a:spcPts val="1200"/>
              </a:spcBef>
              <a:spcAft>
                <a:spcPts val="0"/>
              </a:spcAft>
              <a:buSzPts val="1800"/>
              <a:buNone/>
            </a:pPr>
            <a:r>
              <a:rPr lang="en" sz="1100" b="1"/>
              <a:t>Malattia meningococcica</a:t>
            </a:r>
            <a:endParaRPr sz="800"/>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8"/>
              </a:rPr>
              <a:t>Meningitis </a:t>
            </a:r>
            <a:r>
              <a:rPr lang="en" sz="800"/>
              <a:t>&amp; </a:t>
            </a:r>
            <a:r>
              <a:rPr lang="en" sz="800" u="sng">
                <a:solidFill>
                  <a:schemeClr val="hlink"/>
                </a:solidFill>
                <a:hlinkClick r:id="rId9"/>
              </a:rPr>
              <a:t>Meningococcal Vaccines</a:t>
            </a:r>
            <a:endParaRPr sz="800"/>
          </a:p>
          <a:p>
            <a:pPr marL="0" lvl="0" indent="0" algn="l" rtl="0">
              <a:lnSpc>
                <a:spcPct val="115000"/>
              </a:lnSpc>
              <a:spcBef>
                <a:spcPts val="1200"/>
              </a:spcBef>
              <a:spcAft>
                <a:spcPts val="0"/>
              </a:spcAft>
              <a:buSzPts val="1800"/>
              <a:buNone/>
            </a:pPr>
            <a:r>
              <a:rPr lang="en" sz="800"/>
              <a:t>CDC - </a:t>
            </a:r>
            <a:r>
              <a:rPr lang="en" sz="800" u="sng">
                <a:solidFill>
                  <a:schemeClr val="hlink"/>
                </a:solidFill>
                <a:hlinkClick r:id="rId10"/>
              </a:rPr>
              <a:t>Bacterial Meningitis</a:t>
            </a:r>
            <a:endParaRPr sz="800"/>
          </a:p>
          <a:p>
            <a:pPr marL="0" lvl="0" indent="0" algn="l" rtl="0">
              <a:lnSpc>
                <a:spcPct val="115000"/>
              </a:lnSpc>
              <a:spcBef>
                <a:spcPts val="1200"/>
              </a:spcBef>
              <a:spcAft>
                <a:spcPts val="1200"/>
              </a:spcAft>
              <a:buSzPts val="1800"/>
              <a:buNone/>
            </a:pPr>
            <a:r>
              <a:rPr lang="en" sz="800" u="sng">
                <a:solidFill>
                  <a:schemeClr val="hlink"/>
                </a:solidFill>
                <a:hlinkClick r:id="rId5"/>
              </a:rPr>
              <a:t>England Learning for Health - Meningococcal Disease</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62"/>
        <p:cNvGrpSpPr/>
        <p:nvPr/>
      </p:nvGrpSpPr>
      <p:grpSpPr>
        <a:xfrm>
          <a:off x="0" y="0"/>
          <a:ext cx="0" cy="0"/>
          <a:chOff x="0" y="0"/>
          <a:chExt cx="0" cy="0"/>
        </a:xfrm>
      </p:grpSpPr>
      <p:sp>
        <p:nvSpPr>
          <p:cNvPr id="163" name="Google Shape;163;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a:t>
            </a:r>
            <a:endParaRPr/>
          </a:p>
        </p:txBody>
      </p:sp>
      <p:sp>
        <p:nvSpPr>
          <p:cNvPr id="164" name="Google Shape;164;p1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40000"/>
              </a:lnSpc>
              <a:spcBef>
                <a:spcPts val="0"/>
              </a:spcBef>
              <a:spcAft>
                <a:spcPts val="0"/>
              </a:spcAft>
              <a:buSzPct val="128342"/>
              <a:buNone/>
            </a:pPr>
            <a:r>
              <a:rPr lang="en" sz="1650"/>
              <a:t>10. Le donne incinte possono proteggere se stesse e il nascituro da alcune malattie vaccinandosi. (</a:t>
            </a:r>
            <a:r>
              <a:rPr lang="en" sz="1650" b="1"/>
              <a:t>Vero</a:t>
            </a:r>
            <a:r>
              <a:rPr lang="en" sz="1650"/>
              <a:t>/Falso)</a:t>
            </a:r>
            <a:endParaRPr/>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11. Quali delle seguenti sono strategie di comunicazione efficaci quando si parla di vaccini?</a:t>
            </a:r>
            <a:endParaRPr/>
          </a:p>
          <a:p>
            <a:pPr marL="914400" lvl="1" indent="-317736" algn="l" rtl="0">
              <a:lnSpc>
                <a:spcPct val="140000"/>
              </a:lnSpc>
              <a:spcBef>
                <a:spcPts val="800"/>
              </a:spcBef>
              <a:spcAft>
                <a:spcPts val="0"/>
              </a:spcAft>
              <a:buSzPct val="100000"/>
              <a:buAutoNum type="alphaLcPeriod"/>
            </a:pPr>
            <a:r>
              <a:rPr lang="en" sz="1650"/>
              <a:t>Utilizzo di termini inclusivi ("noi" invece di "voi")</a:t>
            </a:r>
            <a:endParaRPr/>
          </a:p>
          <a:p>
            <a:pPr marL="914400" lvl="1" indent="-317736" algn="l" rtl="0">
              <a:lnSpc>
                <a:spcPct val="140000"/>
              </a:lnSpc>
              <a:spcBef>
                <a:spcPts val="0"/>
              </a:spcBef>
              <a:spcAft>
                <a:spcPts val="0"/>
              </a:spcAft>
              <a:buSzPct val="100000"/>
              <a:buAutoNum type="alphaLcPeriod"/>
            </a:pPr>
            <a:r>
              <a:rPr lang="en" sz="1650"/>
              <a:t>Mantenere semplice il messaggio chiave</a:t>
            </a:r>
            <a:endParaRPr/>
          </a:p>
          <a:p>
            <a:pPr marL="914400" lvl="1" indent="-317736" algn="l" rtl="0">
              <a:lnSpc>
                <a:spcPct val="140000"/>
              </a:lnSpc>
              <a:spcBef>
                <a:spcPts val="0"/>
              </a:spcBef>
              <a:spcAft>
                <a:spcPts val="0"/>
              </a:spcAft>
              <a:buSzPct val="100000"/>
              <a:buAutoNum type="alphaLcPeriod"/>
            </a:pPr>
            <a:r>
              <a:rPr lang="en" sz="1650"/>
              <a:t>Dire la verità</a:t>
            </a:r>
            <a:endParaRPr/>
          </a:p>
          <a:p>
            <a:pPr marL="914400" lvl="1" indent="-317736" algn="l" rtl="0">
              <a:lnSpc>
                <a:spcPct val="140000"/>
              </a:lnSpc>
              <a:spcBef>
                <a:spcPts val="0"/>
              </a:spcBef>
              <a:spcAft>
                <a:spcPts val="0"/>
              </a:spcAft>
              <a:buSzPct val="100000"/>
              <a:buAutoNum type="alphaLcPeriod"/>
            </a:pPr>
            <a:r>
              <a:rPr lang="en" sz="1650"/>
              <a:t>Non ripetere i falsi miti sui vaccini</a:t>
            </a:r>
            <a:endParaRPr/>
          </a:p>
          <a:p>
            <a:pPr marL="914400" lvl="1" indent="-317736" algn="l" rtl="0">
              <a:lnSpc>
                <a:spcPct val="140000"/>
              </a:lnSpc>
              <a:spcBef>
                <a:spcPts val="0"/>
              </a:spcBef>
              <a:spcAft>
                <a:spcPts val="0"/>
              </a:spcAft>
              <a:buSzPct val="100000"/>
              <a:buAutoNum type="alphaLcPeriod"/>
            </a:pPr>
            <a:r>
              <a:rPr lang="en" sz="1650" b="1"/>
              <a:t>Tutte le precedenti</a:t>
            </a:r>
            <a:endParaRPr/>
          </a:p>
          <a:p>
            <a:pPr marL="914400" lvl="0" indent="0" algn="l" rtl="0">
              <a:lnSpc>
                <a:spcPct val="140000"/>
              </a:lnSpc>
              <a:spcBef>
                <a:spcPts val="800"/>
              </a:spcBef>
              <a:spcAft>
                <a:spcPts val="0"/>
              </a:spcAft>
              <a:buSzPct val="128342"/>
              <a:buNone/>
            </a:pPr>
            <a:endParaRPr sz="1650" b="1"/>
          </a:p>
          <a:p>
            <a:pPr marL="0" lvl="0" indent="0" algn="l" rtl="0">
              <a:lnSpc>
                <a:spcPct val="140000"/>
              </a:lnSpc>
              <a:spcBef>
                <a:spcPts val="800"/>
              </a:spcBef>
              <a:spcAft>
                <a:spcPts val="800"/>
              </a:spcAft>
              <a:buSzPct val="128342"/>
              <a:buNone/>
            </a:pPr>
            <a:r>
              <a:rPr lang="en" sz="1650"/>
              <a:t>12. Le persone che vivono in carcere possono percepire gli effetti collaterali dei vaccini come più rischiosi di quanto siano in realtà, o le malattie come meno rischiose di quanto siano in realtà. (</a:t>
            </a:r>
            <a:r>
              <a:rPr lang="en" sz="1650" b="1"/>
              <a:t>Vero/</a:t>
            </a:r>
            <a:r>
              <a:rPr lang="en" sz="1650"/>
              <a:t>Falso)</a:t>
            </a:r>
            <a:endParaRPr/>
          </a:p>
        </p:txBody>
      </p:sp>
      <p:sp>
        <p:nvSpPr>
          <p:cNvPr id="165" name="Google Shape;165;p15"/>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69"/>
        <p:cNvGrpSpPr/>
        <p:nvPr/>
      </p:nvGrpSpPr>
      <p:grpSpPr>
        <a:xfrm>
          <a:off x="0" y="0"/>
          <a:ext cx="0" cy="0"/>
          <a:chOff x="0" y="0"/>
          <a:chExt cx="0" cy="0"/>
        </a:xfrm>
      </p:grpSpPr>
      <p:sp>
        <p:nvSpPr>
          <p:cNvPr id="170" name="Google Shape;170;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a:t>
            </a:r>
            <a:endParaRPr/>
          </a:p>
        </p:txBody>
      </p:sp>
      <p:sp>
        <p:nvSpPr>
          <p:cNvPr id="171" name="Google Shape;171;p1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13. Quando le persone esprimono sfiducia nelle autorità o nei governi, è importante...</a:t>
            </a:r>
            <a:endParaRPr/>
          </a:p>
          <a:p>
            <a:pPr marL="914400" lvl="1" indent="-333375" algn="l" rtl="0">
              <a:lnSpc>
                <a:spcPct val="140000"/>
              </a:lnSpc>
              <a:spcBef>
                <a:spcPts val="800"/>
              </a:spcBef>
              <a:spcAft>
                <a:spcPts val="0"/>
              </a:spcAft>
              <a:buSzPts val="1650"/>
              <a:buAutoNum type="alphaLcPeriod"/>
            </a:pPr>
            <a:r>
              <a:rPr lang="en" sz="1650" b="1"/>
              <a:t>Essere rassicuranti e aperti ad ascoltare la loro opinione.</a:t>
            </a:r>
            <a:endParaRPr/>
          </a:p>
          <a:p>
            <a:pPr marL="914400" lvl="1" indent="-333375" algn="l" rtl="0">
              <a:lnSpc>
                <a:spcPct val="140000"/>
              </a:lnSpc>
              <a:spcBef>
                <a:spcPts val="0"/>
              </a:spcBef>
              <a:spcAft>
                <a:spcPts val="0"/>
              </a:spcAft>
              <a:buSzPts val="1650"/>
              <a:buAutoNum type="alphaLcPeriod"/>
            </a:pPr>
            <a:r>
              <a:rPr lang="en" sz="1650"/>
              <a:t>Dire loro che si sbagliano</a:t>
            </a:r>
            <a:endParaRPr/>
          </a:p>
          <a:p>
            <a:pPr marL="914400" lvl="1" indent="-333375" algn="l" rtl="0">
              <a:lnSpc>
                <a:spcPct val="140000"/>
              </a:lnSpc>
              <a:spcBef>
                <a:spcPts val="0"/>
              </a:spcBef>
              <a:spcAft>
                <a:spcPts val="0"/>
              </a:spcAft>
              <a:buSzPts val="1650"/>
              <a:buAutoNum type="alphaLcPeriod"/>
            </a:pPr>
            <a:r>
              <a:rPr lang="en" sz="1650"/>
              <a:t>Ignorarle</a:t>
            </a:r>
            <a:endParaRPr/>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0"/>
              </a:spcAft>
              <a:buSzPts val="1800"/>
              <a:buNone/>
            </a:pPr>
            <a:r>
              <a:rPr lang="en" sz="1650"/>
              <a:t>14. Le teorie del complotto sono spesso popolari quando...</a:t>
            </a:r>
            <a:endParaRPr/>
          </a:p>
          <a:p>
            <a:pPr marL="914400" lvl="0" indent="-333375" algn="l" rtl="0">
              <a:lnSpc>
                <a:spcPct val="140000"/>
              </a:lnSpc>
              <a:spcBef>
                <a:spcPts val="800"/>
              </a:spcBef>
              <a:spcAft>
                <a:spcPts val="0"/>
              </a:spcAft>
              <a:buSzPts val="1650"/>
              <a:buAutoNum type="alphaLcPeriod"/>
            </a:pPr>
            <a:r>
              <a:rPr lang="en" sz="1650"/>
              <a:t>Le persone sono felici</a:t>
            </a:r>
            <a:endParaRPr/>
          </a:p>
          <a:p>
            <a:pPr marL="914400" lvl="0" indent="-333375" algn="l" rtl="0">
              <a:lnSpc>
                <a:spcPct val="140000"/>
              </a:lnSpc>
              <a:spcBef>
                <a:spcPts val="0"/>
              </a:spcBef>
              <a:spcAft>
                <a:spcPts val="0"/>
              </a:spcAft>
              <a:buSzPts val="1650"/>
              <a:buAutoNum type="alphaLcPeriod"/>
            </a:pPr>
            <a:r>
              <a:rPr lang="en" sz="1650" b="1"/>
              <a:t>Le persone temono di perdere il controllo della situazione</a:t>
            </a:r>
            <a:endParaRPr/>
          </a:p>
          <a:p>
            <a:pPr marL="914400" lvl="0" indent="-333375" algn="l" rtl="0">
              <a:lnSpc>
                <a:spcPct val="140000"/>
              </a:lnSpc>
              <a:spcBef>
                <a:spcPts val="0"/>
              </a:spcBef>
              <a:spcAft>
                <a:spcPts val="0"/>
              </a:spcAft>
              <a:buSzPts val="1650"/>
              <a:buAutoNum type="alphaLcPeriod"/>
            </a:pPr>
            <a:r>
              <a:rPr lang="en" sz="1650"/>
              <a:t>Le persone vanno spesso su Internet</a:t>
            </a:r>
            <a:endParaRPr/>
          </a:p>
          <a:p>
            <a:pPr marL="0" lvl="0" indent="0" algn="l" rtl="0">
              <a:lnSpc>
                <a:spcPct val="140000"/>
              </a:lnSpc>
              <a:spcBef>
                <a:spcPts val="800"/>
              </a:spcBef>
              <a:spcAft>
                <a:spcPts val="800"/>
              </a:spcAft>
              <a:buSzPts val="1800"/>
              <a:buNone/>
            </a:pPr>
            <a:endParaRPr sz="1650"/>
          </a:p>
        </p:txBody>
      </p:sp>
      <p:sp>
        <p:nvSpPr>
          <p:cNvPr id="172" name="Google Shape;172;p16"/>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76"/>
        <p:cNvGrpSpPr/>
        <p:nvPr/>
      </p:nvGrpSpPr>
      <p:grpSpPr>
        <a:xfrm>
          <a:off x="0" y="0"/>
          <a:ext cx="0" cy="0"/>
          <a:chOff x="0" y="0"/>
          <a:chExt cx="0" cy="0"/>
        </a:xfrm>
      </p:grpSpPr>
      <p:sp>
        <p:nvSpPr>
          <p:cNvPr id="177" name="Google Shape;177;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Quiz di valutazione delle conoscenze</a:t>
            </a:r>
            <a:endParaRPr/>
          </a:p>
          <a:p>
            <a:pPr marL="0" lvl="0" indent="0" algn="ctr" rtl="0">
              <a:lnSpc>
                <a:spcPct val="100000"/>
              </a:lnSpc>
              <a:spcBef>
                <a:spcPts val="0"/>
              </a:spcBef>
              <a:spcAft>
                <a:spcPts val="0"/>
              </a:spcAft>
              <a:buSzPct val="111111"/>
              <a:buNone/>
            </a:pPr>
            <a:endParaRPr b="1"/>
          </a:p>
        </p:txBody>
      </p:sp>
      <p:sp>
        <p:nvSpPr>
          <p:cNvPr id="178" name="Google Shape;178;p1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40000"/>
              </a:lnSpc>
              <a:spcBef>
                <a:spcPts val="0"/>
              </a:spcBef>
              <a:spcAft>
                <a:spcPts val="0"/>
              </a:spcAft>
              <a:buSzPct val="128342"/>
              <a:buNone/>
            </a:pPr>
            <a:r>
              <a:rPr lang="en" sz="1650"/>
              <a:t>15. Quanto ti sentiresti sicuro di te nel parlare con qualcuno di vaccini?</a:t>
            </a:r>
            <a:endParaRPr/>
          </a:p>
          <a:p>
            <a:pPr marL="914400" lvl="1" indent="-317704" algn="l" rtl="0">
              <a:lnSpc>
                <a:spcPct val="140000"/>
              </a:lnSpc>
              <a:spcBef>
                <a:spcPts val="800"/>
              </a:spcBef>
              <a:spcAft>
                <a:spcPts val="0"/>
              </a:spcAft>
              <a:buSzPct val="100000"/>
              <a:buAutoNum type="alphaLcPeriod"/>
            </a:pPr>
            <a:r>
              <a:rPr lang="en" sz="1650"/>
              <a:t>Per nulla sicuro</a:t>
            </a:r>
            <a:endParaRPr/>
          </a:p>
          <a:p>
            <a:pPr marL="914400" lvl="1" indent="-317704" algn="l" rtl="0">
              <a:lnSpc>
                <a:spcPct val="140000"/>
              </a:lnSpc>
              <a:spcBef>
                <a:spcPts val="0"/>
              </a:spcBef>
              <a:spcAft>
                <a:spcPts val="0"/>
              </a:spcAft>
              <a:buSzPct val="100000"/>
              <a:buAutoNum type="alphaLcPeriod"/>
            </a:pPr>
            <a:r>
              <a:rPr lang="en" sz="1650"/>
              <a:t>Un po’ sicuro</a:t>
            </a:r>
            <a:endParaRPr/>
          </a:p>
          <a:p>
            <a:pPr marL="914400" lvl="1" indent="-317704" algn="l" rtl="0">
              <a:lnSpc>
                <a:spcPct val="140000"/>
              </a:lnSpc>
              <a:spcBef>
                <a:spcPts val="0"/>
              </a:spcBef>
              <a:spcAft>
                <a:spcPts val="0"/>
              </a:spcAft>
              <a:buSzPct val="100000"/>
              <a:buAutoNum type="alphaLcPeriod"/>
            </a:pPr>
            <a:r>
              <a:rPr lang="en" sz="1650"/>
              <a:t>Sicuro</a:t>
            </a:r>
            <a:endParaRPr/>
          </a:p>
          <a:p>
            <a:pPr marL="914400" lvl="1" indent="-317704" algn="l" rtl="0">
              <a:lnSpc>
                <a:spcPct val="140000"/>
              </a:lnSpc>
              <a:spcBef>
                <a:spcPts val="0"/>
              </a:spcBef>
              <a:spcAft>
                <a:spcPts val="0"/>
              </a:spcAft>
              <a:buSzPct val="100000"/>
              <a:buAutoNum type="alphaLcPeriod"/>
            </a:pPr>
            <a:r>
              <a:rPr lang="en" sz="1650"/>
              <a:t>Molto sicuro</a:t>
            </a:r>
            <a:endParaRPr/>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16. Come giudichi la tua conoscenza dei vaccini e delle malattie prevenibili da vaccino? </a:t>
            </a:r>
            <a:endParaRPr/>
          </a:p>
          <a:p>
            <a:pPr marL="914400" lvl="1" indent="-317704" algn="l" rtl="0">
              <a:lnSpc>
                <a:spcPct val="140000"/>
              </a:lnSpc>
              <a:spcBef>
                <a:spcPts val="800"/>
              </a:spcBef>
              <a:spcAft>
                <a:spcPts val="0"/>
              </a:spcAft>
              <a:buSzPct val="100000"/>
              <a:buAutoNum type="alphaLcPeriod"/>
            </a:pPr>
            <a:r>
              <a:rPr lang="en" sz="1650"/>
              <a:t>Poca/nessuna conoscenza</a:t>
            </a:r>
            <a:endParaRPr/>
          </a:p>
          <a:p>
            <a:pPr marL="914400" lvl="1" indent="-317704" algn="l" rtl="0">
              <a:lnSpc>
                <a:spcPct val="140000"/>
              </a:lnSpc>
              <a:spcBef>
                <a:spcPts val="0"/>
              </a:spcBef>
              <a:spcAft>
                <a:spcPts val="0"/>
              </a:spcAft>
              <a:buSzPct val="100000"/>
              <a:buAutoNum type="alphaLcPeriod"/>
            </a:pPr>
            <a:r>
              <a:rPr lang="en" sz="1650"/>
              <a:t>Alcune conoscenze</a:t>
            </a:r>
            <a:endParaRPr/>
          </a:p>
          <a:p>
            <a:pPr marL="914400" lvl="1" indent="-317704" algn="l" rtl="0">
              <a:lnSpc>
                <a:spcPct val="140000"/>
              </a:lnSpc>
              <a:spcBef>
                <a:spcPts val="0"/>
              </a:spcBef>
              <a:spcAft>
                <a:spcPts val="0"/>
              </a:spcAft>
              <a:buSzPct val="100000"/>
              <a:buAutoNum type="alphaLcPeriod"/>
            </a:pPr>
            <a:r>
              <a:rPr lang="en" sz="1650"/>
              <a:t>Abbastanza informato</a:t>
            </a:r>
            <a:endParaRPr/>
          </a:p>
          <a:p>
            <a:pPr marL="914400" lvl="1" indent="-317704" algn="l" rtl="0">
              <a:lnSpc>
                <a:spcPct val="140000"/>
              </a:lnSpc>
              <a:spcBef>
                <a:spcPts val="0"/>
              </a:spcBef>
              <a:spcAft>
                <a:spcPts val="0"/>
              </a:spcAft>
              <a:buSzPct val="100000"/>
              <a:buAutoNum type="alphaLcPeriod"/>
            </a:pPr>
            <a:r>
              <a:rPr lang="en" sz="1650"/>
              <a:t>Molto informato</a:t>
            </a:r>
            <a:endParaRPr/>
          </a:p>
          <a:p>
            <a:pPr marL="0" lvl="0" indent="0" algn="l" rtl="0">
              <a:lnSpc>
                <a:spcPct val="140000"/>
              </a:lnSpc>
              <a:spcBef>
                <a:spcPts val="800"/>
              </a:spcBef>
              <a:spcAft>
                <a:spcPts val="800"/>
              </a:spcAft>
              <a:buSzPct val="128342"/>
              <a:buNone/>
            </a:pPr>
            <a:endParaRPr sz="1650"/>
          </a:p>
        </p:txBody>
      </p:sp>
      <p:sp>
        <p:nvSpPr>
          <p:cNvPr id="179" name="Google Shape;179;p17"/>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83"/>
        <p:cNvGrpSpPr/>
        <p:nvPr/>
      </p:nvGrpSpPr>
      <p:grpSpPr>
        <a:xfrm>
          <a:off x="0" y="0"/>
          <a:ext cx="0" cy="0"/>
          <a:chOff x="0" y="0"/>
          <a:chExt cx="0" cy="0"/>
        </a:xfrm>
      </p:grpSpPr>
      <p:sp>
        <p:nvSpPr>
          <p:cNvPr id="184" name="Google Shape;184;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Quiz di valutazione delle conoscenze</a:t>
            </a:r>
            <a:endParaRPr/>
          </a:p>
          <a:p>
            <a:pPr marL="0" lvl="0" indent="0" algn="ctr" rtl="0">
              <a:lnSpc>
                <a:spcPct val="100000"/>
              </a:lnSpc>
              <a:spcBef>
                <a:spcPts val="0"/>
              </a:spcBef>
              <a:spcAft>
                <a:spcPts val="0"/>
              </a:spcAft>
              <a:buSzPct val="111111"/>
              <a:buNone/>
            </a:pPr>
            <a:endParaRPr b="1"/>
          </a:p>
        </p:txBody>
      </p:sp>
      <p:sp>
        <p:nvSpPr>
          <p:cNvPr id="185" name="Google Shape;185;p1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17. Seleziona per favore l'opzione che più si adatta al tuo ruolo:</a:t>
            </a:r>
            <a:endParaRPr/>
          </a:p>
          <a:p>
            <a:pPr marL="914400" lvl="0" indent="-333375" algn="l" rtl="0">
              <a:lnSpc>
                <a:spcPct val="140000"/>
              </a:lnSpc>
              <a:spcBef>
                <a:spcPts val="800"/>
              </a:spcBef>
              <a:spcAft>
                <a:spcPts val="0"/>
              </a:spcAft>
              <a:buSzPts val="1650"/>
              <a:buAutoNum type="alphaLcPeriod"/>
            </a:pPr>
            <a:r>
              <a:rPr lang="en" sz="1650"/>
              <a:t>Personale di custodia</a:t>
            </a:r>
            <a:endParaRPr/>
          </a:p>
          <a:p>
            <a:pPr marL="914400" lvl="0" indent="-333375" algn="l" rtl="0">
              <a:lnSpc>
                <a:spcPct val="140000"/>
              </a:lnSpc>
              <a:spcBef>
                <a:spcPts val="0"/>
              </a:spcBef>
              <a:spcAft>
                <a:spcPts val="0"/>
              </a:spcAft>
              <a:buSzPts val="1650"/>
              <a:buAutoNum type="alphaLcPeriod"/>
            </a:pPr>
            <a:r>
              <a:rPr lang="en" sz="1650"/>
              <a:t>Personale sanitario (formato sulla vaccinazione)</a:t>
            </a:r>
            <a:endParaRPr/>
          </a:p>
          <a:p>
            <a:pPr marL="914400" lvl="0" indent="-333375" algn="l" rtl="0">
              <a:lnSpc>
                <a:spcPct val="140000"/>
              </a:lnSpc>
              <a:spcBef>
                <a:spcPts val="0"/>
              </a:spcBef>
              <a:spcAft>
                <a:spcPts val="0"/>
              </a:spcAft>
              <a:buSzPts val="1650"/>
              <a:buAutoNum type="alphaLcPeriod"/>
            </a:pPr>
            <a:r>
              <a:rPr lang="en" sz="1650"/>
              <a:t>Personale sanitario (non formato sulla vaccinazione)</a:t>
            </a:r>
            <a:endParaRPr/>
          </a:p>
          <a:p>
            <a:pPr marL="914400" lvl="0" indent="-333375" algn="l" rtl="0">
              <a:lnSpc>
                <a:spcPct val="140000"/>
              </a:lnSpc>
              <a:spcBef>
                <a:spcPts val="0"/>
              </a:spcBef>
              <a:spcAft>
                <a:spcPts val="0"/>
              </a:spcAft>
              <a:buSzPts val="1650"/>
              <a:buAutoNum type="alphaLcPeriod"/>
            </a:pPr>
            <a:r>
              <a:rPr lang="en" sz="1650"/>
              <a:t>Altro personale (per favore specificare)</a:t>
            </a:r>
            <a:endParaRPr/>
          </a:p>
          <a:p>
            <a:pPr marL="0" lvl="0" indent="0" algn="l" rtl="0">
              <a:lnSpc>
                <a:spcPct val="140000"/>
              </a:lnSpc>
              <a:spcBef>
                <a:spcPts val="800"/>
              </a:spcBef>
              <a:spcAft>
                <a:spcPts val="800"/>
              </a:spcAft>
              <a:buSzPts val="1800"/>
              <a:buNone/>
            </a:pPr>
            <a:endParaRPr sz="1650"/>
          </a:p>
        </p:txBody>
      </p:sp>
      <p:sp>
        <p:nvSpPr>
          <p:cNvPr id="186" name="Google Shape;186;p1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90"/>
        <p:cNvGrpSpPr/>
        <p:nvPr/>
      </p:nvGrpSpPr>
      <p:grpSpPr>
        <a:xfrm>
          <a:off x="0" y="0"/>
          <a:ext cx="0" cy="0"/>
          <a:chOff x="0" y="0"/>
          <a:chExt cx="0" cy="0"/>
        </a:xfrm>
      </p:grpSpPr>
      <p:sp>
        <p:nvSpPr>
          <p:cNvPr id="191" name="Google Shape;191;p19"/>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t>1. Malattie prevenibili da vaccino più rilevanti per le persone che vivono e lavorano nelle carceri</a:t>
            </a:r>
            <a:endParaRPr/>
          </a:p>
        </p:txBody>
      </p:sp>
      <p:sp>
        <p:nvSpPr>
          <p:cNvPr id="192" name="Google Shape;192;p19"/>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 ora e 55 minuti]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p:nvPr/>
        </p:nvSpPr>
        <p:spPr>
          <a:xfrm>
            <a:off x="171450" y="142875"/>
            <a:ext cx="876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
          <p:cNvSpPr txBox="1"/>
          <p:nvPr/>
        </p:nvSpPr>
        <p:spPr>
          <a:xfrm>
            <a:off x="300000" y="361950"/>
            <a:ext cx="85059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33333"/>
              </a:lnSpc>
              <a:spcBef>
                <a:spcPts val="0"/>
              </a:spcBef>
              <a:spcAft>
                <a:spcPts val="0"/>
              </a:spcAft>
              <a:buClr>
                <a:srgbClr val="000000"/>
              </a:buClr>
              <a:buSzPts val="1600"/>
              <a:buFont typeface="Arial"/>
              <a:buNone/>
            </a:pPr>
            <a:endParaRPr sz="1600" b="1" i="0" u="none" strike="noStrike" cap="none">
              <a:solidFill>
                <a:srgbClr val="000000"/>
              </a:solidFill>
              <a:latin typeface="Cambria"/>
              <a:ea typeface="Cambria"/>
              <a:cs typeface="Cambria"/>
              <a:sym typeface="Cambria"/>
            </a:endParaRPr>
          </a:p>
          <a:p>
            <a:pPr marL="0" marR="0" lvl="0" indent="0" algn="l" rtl="0">
              <a:lnSpc>
                <a:spcPct val="133333"/>
              </a:lnSpc>
              <a:spcBef>
                <a:spcPts val="300"/>
              </a:spcBef>
              <a:spcAft>
                <a:spcPts val="0"/>
              </a:spcAft>
              <a:buClr>
                <a:srgbClr val="000000"/>
              </a:buClr>
              <a:buSzPts val="2000"/>
              <a:buFont typeface="Arial"/>
              <a:buNone/>
            </a:pPr>
            <a:r>
              <a:rPr lang="en" sz="2000" b="1" i="0" u="none" strike="noStrike" cap="none">
                <a:solidFill>
                  <a:srgbClr val="000000"/>
                </a:solidFill>
                <a:latin typeface="Cambria"/>
                <a:ea typeface="Cambria"/>
                <a:cs typeface="Cambria"/>
                <a:sym typeface="Cambria"/>
              </a:rPr>
              <a:t>COPYRIGHT </a:t>
            </a:r>
            <a:endParaRPr sz="2000" b="1" i="0" u="none" strike="noStrike" cap="none">
              <a:solidFill>
                <a:srgbClr val="000000"/>
              </a:solidFill>
              <a:latin typeface="Cambria"/>
              <a:ea typeface="Cambria"/>
              <a:cs typeface="Cambria"/>
              <a:sym typeface="Cambria"/>
            </a:endParaRPr>
          </a:p>
          <a:p>
            <a:pPr marL="0" marR="0" lvl="0" indent="0" algn="l" rtl="0">
              <a:lnSpc>
                <a:spcPct val="133333"/>
              </a:lnSpc>
              <a:spcBef>
                <a:spcPts val="600"/>
              </a:spcBef>
              <a:spcAft>
                <a:spcPts val="0"/>
              </a:spcAft>
              <a:buClr>
                <a:srgbClr val="000000"/>
              </a:buClr>
              <a:buSzPts val="1600"/>
              <a:buFont typeface="Arial"/>
              <a:buNone/>
            </a:pPr>
            <a:r>
              <a:rPr lang="en" sz="1600" b="1" i="0" u="none" strike="noStrike" cap="none">
                <a:solidFill>
                  <a:srgbClr val="000000"/>
                </a:solidFill>
                <a:latin typeface="Cambria"/>
                <a:ea typeface="Cambria"/>
                <a:cs typeface="Cambria"/>
                <a:sym typeface="Cambria"/>
              </a:rPr>
              <a:t>© Copyright 2023 RISE-Vac. Tutti i diritti riservati. Concesso in licenza all'Agenzia esecutiva per la salute e il digitale (HaDEA) e all'Unione europea (UE) alle condizioni.</a:t>
            </a:r>
            <a:endParaRPr sz="1600" b="1" i="0" u="none" strike="noStrike" cap="none">
              <a:solidFill>
                <a:srgbClr val="000000"/>
              </a:solidFill>
              <a:latin typeface="Cambria"/>
              <a:ea typeface="Cambria"/>
              <a:cs typeface="Cambria"/>
              <a:sym typeface="Cambria"/>
            </a:endParaRPr>
          </a:p>
          <a:p>
            <a:pPr marL="0" marR="0" lvl="0" indent="0" algn="l" rtl="0">
              <a:lnSpc>
                <a:spcPct val="133333"/>
              </a:lnSpc>
              <a:spcBef>
                <a:spcPts val="600"/>
              </a:spcBef>
              <a:spcAft>
                <a:spcPts val="600"/>
              </a:spcAft>
              <a:buClr>
                <a:srgbClr val="000000"/>
              </a:buClr>
              <a:buSzPts val="1200"/>
              <a:buFont typeface="Arial"/>
              <a:buNone/>
            </a:pPr>
            <a:r>
              <a:rPr lang="en" sz="1200" b="0" i="0" u="none" strike="noStrike" cap="none">
                <a:solidFill>
                  <a:srgbClr val="000000"/>
                </a:solidFill>
                <a:latin typeface="Calibri"/>
                <a:ea typeface="Calibri"/>
                <a:cs typeface="Calibri"/>
                <a:sym typeface="Calibri"/>
              </a:rPr>
              <a:t>Consorzio composto da:  Università di Pisa, Università di Scienze Applicate di Francoforte, Azienda Socio-Sanitaria Territoriale Santi Paolo e Carlo, UK Health Security Agency, Administratia Nationala a Penitenciarelor, Centre Hospitalier Universitaire Montpellier, Health Without Barriers, Cyprus National Addictions Authority, Cyprus Ministry of Justice and Public Order. Questo documento non può essere copiato, riprodotto o modificato, in tutto o in parte, per alcuno scopo senza l'autorizzazione scritta del Consorzio RISE-Vac. Inoltre, deve essere chiaramente indicato il riconoscimento degli autori del documento e tutte le parti applicabili dell’avviso sul copyright. Tutti i diritti sono riservati. Questo documento può essere modificato senza preavviso.</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96"/>
        <p:cNvGrpSpPr/>
        <p:nvPr/>
      </p:nvGrpSpPr>
      <p:grpSpPr>
        <a:xfrm>
          <a:off x="0" y="0"/>
          <a:ext cx="0" cy="0"/>
          <a:chOff x="0" y="0"/>
          <a:chExt cx="0" cy="0"/>
        </a:xfrm>
      </p:grpSpPr>
      <p:sp>
        <p:nvSpPr>
          <p:cNvPr id="197" name="Google Shape;197;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Contenuto del modulo</a:t>
            </a:r>
            <a:endParaRPr/>
          </a:p>
        </p:txBody>
      </p:sp>
      <p:sp>
        <p:nvSpPr>
          <p:cNvPr id="198" name="Google Shape;198;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17647"/>
              <a:buNone/>
            </a:pPr>
            <a:r>
              <a:rPr lang="en"/>
              <a:t>In questo modulo verranno trattati i seguenti argomenti:</a:t>
            </a:r>
            <a:endParaRPr/>
          </a:p>
          <a:p>
            <a:pPr marL="457200" lvl="0" indent="-342900" algn="l" rtl="0">
              <a:lnSpc>
                <a:spcPct val="115000"/>
              </a:lnSpc>
              <a:spcBef>
                <a:spcPts val="1200"/>
              </a:spcBef>
              <a:spcAft>
                <a:spcPts val="0"/>
              </a:spcAft>
              <a:buSzPct val="117647"/>
              <a:buAutoNum type="arabicPeriod"/>
            </a:pPr>
            <a:r>
              <a:rPr lang="en"/>
              <a:t>Perché le malattie infettive sono importanti nelle carceri?</a:t>
            </a:r>
            <a:endParaRPr/>
          </a:p>
          <a:p>
            <a:pPr marL="457200" marR="0" lvl="0" indent="-342900" algn="l" rtl="0">
              <a:lnSpc>
                <a:spcPct val="115000"/>
              </a:lnSpc>
              <a:spcBef>
                <a:spcPts val="0"/>
              </a:spcBef>
              <a:spcAft>
                <a:spcPts val="0"/>
              </a:spcAft>
              <a:buSzPct val="117647"/>
              <a:buAutoNum type="arabicPeriod"/>
            </a:pPr>
            <a:r>
              <a:rPr lang="en"/>
              <a:t>In che modo la vaccinazione protegge il personale carcerario e le persone che vivono in carcere?</a:t>
            </a:r>
            <a:endParaRPr/>
          </a:p>
          <a:p>
            <a:pPr marL="457200" marR="0" lvl="0" indent="-342900" algn="l" rtl="0">
              <a:lnSpc>
                <a:spcPct val="115000"/>
              </a:lnSpc>
              <a:spcBef>
                <a:spcPts val="0"/>
              </a:spcBef>
              <a:spcAft>
                <a:spcPts val="0"/>
              </a:spcAft>
              <a:buSzPct val="117647"/>
              <a:buAutoNum type="arabicPeriod"/>
            </a:pPr>
            <a:r>
              <a:rPr lang="en"/>
              <a:t>Le principali malattie prevenibili da vaccino in ambito carcerario, tra cui:</a:t>
            </a:r>
            <a:endParaRPr/>
          </a:p>
          <a:p>
            <a:pPr marL="914400" lvl="0" indent="-342900" algn="l" rtl="0">
              <a:lnSpc>
                <a:spcPct val="115000"/>
              </a:lnSpc>
              <a:spcBef>
                <a:spcPts val="0"/>
              </a:spcBef>
              <a:spcAft>
                <a:spcPts val="0"/>
              </a:spcAft>
              <a:buSzPct val="117647"/>
              <a:buChar char="●"/>
            </a:pPr>
            <a:r>
              <a:rPr lang="en"/>
              <a:t>Epatite B </a:t>
            </a:r>
            <a:endParaRPr/>
          </a:p>
          <a:p>
            <a:pPr marL="914400" lvl="0" indent="-342900" algn="l" rtl="0">
              <a:lnSpc>
                <a:spcPct val="115000"/>
              </a:lnSpc>
              <a:spcBef>
                <a:spcPts val="0"/>
              </a:spcBef>
              <a:spcAft>
                <a:spcPts val="0"/>
              </a:spcAft>
              <a:buSzPct val="117647"/>
              <a:buChar char="●"/>
            </a:pPr>
            <a:r>
              <a:rPr lang="en"/>
              <a:t>Influenza</a:t>
            </a:r>
            <a:endParaRPr/>
          </a:p>
          <a:p>
            <a:pPr marL="914400" lvl="0" indent="-342900" algn="l" rtl="0">
              <a:lnSpc>
                <a:spcPct val="115000"/>
              </a:lnSpc>
              <a:spcBef>
                <a:spcPts val="0"/>
              </a:spcBef>
              <a:spcAft>
                <a:spcPts val="0"/>
              </a:spcAft>
              <a:buSzPct val="117647"/>
              <a:buChar char="●"/>
            </a:pPr>
            <a:r>
              <a:rPr lang="en"/>
              <a:t>HPV</a:t>
            </a:r>
            <a:endParaRPr/>
          </a:p>
          <a:p>
            <a:pPr marL="914400" lvl="0" indent="-342900" algn="l" rtl="0">
              <a:lnSpc>
                <a:spcPct val="115000"/>
              </a:lnSpc>
              <a:spcBef>
                <a:spcPts val="0"/>
              </a:spcBef>
              <a:spcAft>
                <a:spcPts val="0"/>
              </a:spcAft>
              <a:buSzPct val="117647"/>
              <a:buChar char="●"/>
            </a:pPr>
            <a:r>
              <a:rPr lang="en"/>
              <a:t>COVID-19</a:t>
            </a:r>
            <a:endParaRPr/>
          </a:p>
          <a:p>
            <a:pPr marL="457200" lvl="0" indent="0" algn="l" rtl="0">
              <a:lnSpc>
                <a:spcPct val="115000"/>
              </a:lnSpc>
              <a:spcBef>
                <a:spcPts val="1200"/>
              </a:spcBef>
              <a:spcAft>
                <a:spcPts val="0"/>
              </a:spcAft>
              <a:buSzPct val="143569"/>
              <a:buNone/>
            </a:pPr>
            <a:r>
              <a:rPr lang="en" sz="1475" i="1"/>
              <a:t>Avrete anche la possibilità di saperne di più su altre malattie prevenibili con il vaccino, tra cui morbillo, parotite, rosolia, tetano, difterite, poliomielite e pertosse. </a:t>
            </a:r>
            <a:endParaRPr/>
          </a:p>
          <a:p>
            <a:pPr marL="457200" lvl="0" indent="-342900" algn="l" rtl="0">
              <a:lnSpc>
                <a:spcPct val="115000"/>
              </a:lnSpc>
              <a:spcBef>
                <a:spcPts val="1200"/>
              </a:spcBef>
              <a:spcAft>
                <a:spcPts val="0"/>
              </a:spcAft>
              <a:buSzPct val="117647"/>
              <a:buAutoNum type="arabicPeriod"/>
            </a:pPr>
            <a:r>
              <a:rPr lang="en"/>
              <a:t>Programmi di vaccinazione nazionali</a:t>
            </a:r>
            <a:endParaRPr/>
          </a:p>
        </p:txBody>
      </p:sp>
      <p:sp>
        <p:nvSpPr>
          <p:cNvPr id="199" name="Google Shape;199;p2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minuto</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03"/>
        <p:cNvGrpSpPr/>
        <p:nvPr/>
      </p:nvGrpSpPr>
      <p:grpSpPr>
        <a:xfrm>
          <a:off x="0" y="0"/>
          <a:ext cx="0" cy="0"/>
          <a:chOff x="0" y="0"/>
          <a:chExt cx="0" cy="0"/>
        </a:xfrm>
      </p:grpSpPr>
      <p:sp>
        <p:nvSpPr>
          <p:cNvPr id="204" name="Google Shape;204;p2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minuto</a:t>
            </a:r>
            <a:endParaRPr sz="1400" b="1" i="0" u="none" strike="noStrike" cap="none">
              <a:solidFill>
                <a:srgbClr val="8E7CC3"/>
              </a:solidFill>
              <a:latin typeface="Arial"/>
              <a:ea typeface="Arial"/>
              <a:cs typeface="Arial"/>
              <a:sym typeface="Arial"/>
            </a:endParaRPr>
          </a:p>
        </p:txBody>
      </p:sp>
      <p:sp>
        <p:nvSpPr>
          <p:cNvPr id="205" name="Google Shape;205;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1. Perché le malattie infettive sono importanti nelle carceri?</a:t>
            </a:r>
            <a:endParaRPr/>
          </a:p>
        </p:txBody>
      </p:sp>
      <p:sp>
        <p:nvSpPr>
          <p:cNvPr id="206" name="Google Shape;206;p21"/>
          <p:cNvSpPr txBox="1"/>
          <p:nvPr/>
        </p:nvSpPr>
        <p:spPr>
          <a:xfrm>
            <a:off x="439800" y="1388850"/>
            <a:ext cx="8349000" cy="1182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chemeClr val="dk2"/>
                </a:solidFill>
                <a:latin typeface="Arial"/>
                <a:ea typeface="Arial"/>
                <a:cs typeface="Arial"/>
                <a:sym typeface="Arial"/>
              </a:rPr>
              <a:t>Le persone che vivono in carcere sono più vulnerabili alle malattie infettive rispetto a quelle che vivono fuori dal carcere. </a:t>
            </a:r>
            <a:r>
              <a:rPr lang="en" sz="1300" b="0" i="0" u="none" strike="noStrike" cap="none">
                <a:solidFill>
                  <a:schemeClr val="dk2"/>
                </a:solidFill>
                <a:latin typeface="Arial"/>
                <a:ea typeface="Arial"/>
                <a:cs typeface="Arial"/>
                <a:sym typeface="Arial"/>
              </a:rPr>
              <a:t>In questo articolo spiegheremo perché è così.  Questo è </a:t>
            </a:r>
            <a:r>
              <a:rPr lang="en" sz="1300" b="1" i="0" u="none" strike="noStrike" cap="none">
                <a:solidFill>
                  <a:schemeClr val="dk2"/>
                </a:solidFill>
                <a:latin typeface="Arial"/>
                <a:ea typeface="Arial"/>
                <a:cs typeface="Arial"/>
                <a:sym typeface="Arial"/>
              </a:rPr>
              <a:t>importante per il personale </a:t>
            </a:r>
            <a:r>
              <a:rPr lang="en" sz="1300" b="0" i="0" u="none" strike="noStrike" cap="none">
                <a:solidFill>
                  <a:schemeClr val="dk2"/>
                </a:solidFill>
                <a:latin typeface="Arial"/>
                <a:ea typeface="Arial"/>
                <a:cs typeface="Arial"/>
                <a:sym typeface="Arial"/>
              </a:rPr>
              <a:t>che lavora a stretto contatto con le persone che vivono in carcere.</a:t>
            </a:r>
            <a:endParaRPr sz="13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10"/>
        <p:cNvGrpSpPr/>
        <p:nvPr/>
      </p:nvGrpSpPr>
      <p:grpSpPr>
        <a:xfrm>
          <a:off x="0" y="0"/>
          <a:ext cx="0" cy="0"/>
          <a:chOff x="0" y="0"/>
          <a:chExt cx="0" cy="0"/>
        </a:xfrm>
      </p:grpSpPr>
      <p:sp>
        <p:nvSpPr>
          <p:cNvPr id="211" name="Google Shape;211;p2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212" name="Google Shape;212;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1. Perché le malattie infettive sono importanti nelle carceri? (Prima del carcere)</a:t>
            </a:r>
            <a:endParaRPr/>
          </a:p>
        </p:txBody>
      </p:sp>
      <p:sp>
        <p:nvSpPr>
          <p:cNvPr id="213" name="Google Shape;213;p22"/>
          <p:cNvSpPr txBox="1"/>
          <p:nvPr/>
        </p:nvSpPr>
        <p:spPr>
          <a:xfrm>
            <a:off x="397500" y="1443213"/>
            <a:ext cx="8349000" cy="118798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00"/>
              <a:buFont typeface="Arial"/>
              <a:buNone/>
            </a:pPr>
            <a:r>
              <a:rPr lang="en" sz="1200" b="0" i="0" u="none" strike="noStrike" cap="none" dirty="0">
                <a:solidFill>
                  <a:schemeClr val="dk2"/>
                </a:solidFill>
                <a:latin typeface="Arial"/>
                <a:ea typeface="Arial"/>
                <a:cs typeface="Arial"/>
                <a:sym typeface="Arial"/>
              </a:rPr>
              <a:t>Esiste una serie di </a:t>
            </a:r>
            <a:r>
              <a:rPr lang="en" sz="1200" b="1" i="0" u="none" strike="noStrike" cap="none" dirty="0">
                <a:solidFill>
                  <a:schemeClr val="dk2"/>
                </a:solidFill>
                <a:latin typeface="Arial"/>
                <a:ea typeface="Arial"/>
                <a:cs typeface="Arial"/>
                <a:sym typeface="Arial"/>
              </a:rPr>
              <a:t>fattori </a:t>
            </a:r>
            <a:r>
              <a:rPr lang="en" sz="1200" b="0" i="0" u="none" strike="noStrike" cap="none" dirty="0">
                <a:solidFill>
                  <a:schemeClr val="dk2"/>
                </a:solidFill>
                <a:latin typeface="Arial"/>
                <a:ea typeface="Arial"/>
                <a:cs typeface="Arial"/>
                <a:sym typeface="Arial"/>
              </a:rPr>
              <a:t>che rendono le persone che vivono in carcere più vulnerabili alle malattie infettive. Alcuni di questi sono legati alla loro vita </a:t>
            </a:r>
            <a:r>
              <a:rPr lang="en" sz="1200" b="1" i="0" u="none" strike="noStrike" cap="none" dirty="0">
                <a:solidFill>
                  <a:schemeClr val="dk2"/>
                </a:solidFill>
                <a:latin typeface="Arial"/>
                <a:ea typeface="Arial"/>
                <a:cs typeface="Arial"/>
                <a:sym typeface="Arial"/>
              </a:rPr>
              <a:t>prima di entrare in carcere</a:t>
            </a:r>
            <a:r>
              <a:rPr lang="en" sz="1200" b="0" i="0" u="none" strike="noStrike" cap="none" dirty="0">
                <a:solidFill>
                  <a:schemeClr val="dk2"/>
                </a:solidFill>
                <a:latin typeface="Arial"/>
                <a:ea typeface="Arial"/>
                <a:cs typeface="Arial"/>
                <a:sym typeface="Arial"/>
              </a:rPr>
              <a:t>.  In media, le persone che vivono in carcere hanno </a:t>
            </a:r>
            <a:r>
              <a:rPr lang="en" sz="1200" b="1" i="0" u="none" strike="noStrike" cap="none" dirty="0">
                <a:solidFill>
                  <a:schemeClr val="dk2"/>
                </a:solidFill>
                <a:latin typeface="Arial"/>
                <a:ea typeface="Arial"/>
                <a:cs typeface="Arial"/>
                <a:sym typeface="Arial"/>
              </a:rPr>
              <a:t>maggiori probabilità di </a:t>
            </a:r>
            <a:r>
              <a:rPr lang="en" sz="1200" b="0" i="0" u="none" strike="noStrike" cap="none" dirty="0">
                <a:solidFill>
                  <a:schemeClr val="dk2"/>
                </a:solidFill>
                <a:latin typeface="Arial"/>
                <a:ea typeface="Arial"/>
                <a:cs typeface="Arial"/>
                <a:sym typeface="Arial"/>
              </a:rPr>
              <a:t>aver sperimentato </a:t>
            </a:r>
            <a:r>
              <a:rPr lang="en" sz="1200" b="1" i="0" u="none" strike="noStrike" cap="none" dirty="0">
                <a:solidFill>
                  <a:schemeClr val="dk2"/>
                </a:solidFill>
                <a:latin typeface="Arial"/>
                <a:ea typeface="Arial"/>
                <a:cs typeface="Arial"/>
                <a:sym typeface="Arial"/>
              </a:rPr>
              <a:t>alcuni degli aspetti </a:t>
            </a:r>
            <a:r>
              <a:rPr lang="en" sz="1200" b="0" i="0" u="none" strike="noStrike" cap="none" dirty="0">
                <a:solidFill>
                  <a:schemeClr val="dk2"/>
                </a:solidFill>
                <a:latin typeface="Arial"/>
                <a:ea typeface="Arial"/>
                <a:cs typeface="Arial"/>
                <a:sym typeface="Arial"/>
              </a:rPr>
              <a:t>evidenziati di seguito rispetto alle persone che non sono andate in carcere. Questo </a:t>
            </a:r>
            <a:r>
              <a:rPr lang="en" sz="1200" b="1" i="0" u="none" strike="noStrike" cap="none" dirty="0">
                <a:solidFill>
                  <a:schemeClr val="dk2"/>
                </a:solidFill>
                <a:latin typeface="Arial"/>
                <a:ea typeface="Arial"/>
                <a:cs typeface="Arial"/>
                <a:sym typeface="Arial"/>
              </a:rPr>
              <a:t>non vale per tutti coloro </a:t>
            </a:r>
            <a:r>
              <a:rPr lang="en" sz="1200" b="0" i="0" u="none" strike="noStrike" cap="none" dirty="0">
                <a:solidFill>
                  <a:schemeClr val="dk2"/>
                </a:solidFill>
                <a:latin typeface="Arial"/>
                <a:ea typeface="Arial"/>
                <a:cs typeface="Arial"/>
                <a:sym typeface="Arial"/>
              </a:rPr>
              <a:t>che vivono in carcere. </a:t>
            </a:r>
            <a:endParaRPr sz="1200" b="0" i="0" u="none" strike="noStrike" cap="none" dirty="0">
              <a:solidFill>
                <a:schemeClr val="dk2"/>
              </a:solidFill>
              <a:latin typeface="Arial"/>
              <a:ea typeface="Arial"/>
              <a:cs typeface="Arial"/>
              <a:sym typeface="Arial"/>
            </a:endParaRPr>
          </a:p>
        </p:txBody>
      </p:sp>
      <p:sp>
        <p:nvSpPr>
          <p:cNvPr id="214" name="Google Shape;214;p22"/>
          <p:cNvSpPr/>
          <p:nvPr/>
        </p:nvSpPr>
        <p:spPr>
          <a:xfrm>
            <a:off x="3554328" y="2523159"/>
            <a:ext cx="2647800" cy="2663400"/>
          </a:xfrm>
          <a:prstGeom prst="ellipse">
            <a:avLst/>
          </a:prstGeom>
          <a:solidFill>
            <a:srgbClr val="BDB2EA"/>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2"/>
          <p:cNvSpPr txBox="1"/>
          <p:nvPr/>
        </p:nvSpPr>
        <p:spPr>
          <a:xfrm>
            <a:off x="4197782" y="2554412"/>
            <a:ext cx="1269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Prima del carcere</a:t>
            </a:r>
            <a:endParaRPr sz="1200" b="1" i="0" u="none" strike="noStrike" cap="none" dirty="0">
              <a:solidFill>
                <a:srgbClr val="000000"/>
              </a:solidFill>
              <a:latin typeface="Arial"/>
              <a:ea typeface="Arial"/>
              <a:cs typeface="Arial"/>
              <a:sym typeface="Arial"/>
            </a:endParaRPr>
          </a:p>
        </p:txBody>
      </p:sp>
      <p:sp>
        <p:nvSpPr>
          <p:cNvPr id="216" name="Google Shape;216;p22"/>
          <p:cNvSpPr txBox="1"/>
          <p:nvPr/>
        </p:nvSpPr>
        <p:spPr>
          <a:xfrm>
            <a:off x="3691694" y="3136141"/>
            <a:ext cx="965400"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Uso di aghi condivisi o non puliti</a:t>
            </a:r>
            <a:endParaRPr sz="600" b="0" i="0" u="none" strike="noStrike" cap="none" dirty="0">
              <a:solidFill>
                <a:srgbClr val="000000"/>
              </a:solidFill>
              <a:latin typeface="Arial"/>
              <a:ea typeface="Arial"/>
              <a:cs typeface="Arial"/>
              <a:sym typeface="Arial"/>
            </a:endParaRPr>
          </a:p>
        </p:txBody>
      </p:sp>
      <p:pic>
        <p:nvPicPr>
          <p:cNvPr id="217" name="Google Shape;217;p22"/>
          <p:cNvPicPr preferRelativeResize="0"/>
          <p:nvPr/>
        </p:nvPicPr>
        <p:blipFill rotWithShape="1">
          <a:blip r:embed="rId3">
            <a:alphaModFix/>
          </a:blip>
          <a:srcRect/>
          <a:stretch/>
        </p:blipFill>
        <p:spPr>
          <a:xfrm>
            <a:off x="3942153" y="3187390"/>
            <a:ext cx="184008" cy="186185"/>
          </a:xfrm>
          <a:prstGeom prst="rect">
            <a:avLst/>
          </a:prstGeom>
          <a:noFill/>
          <a:ln>
            <a:noFill/>
          </a:ln>
        </p:spPr>
      </p:pic>
      <p:sp>
        <p:nvSpPr>
          <p:cNvPr id="218" name="Google Shape;218;p22"/>
          <p:cNvSpPr txBox="1"/>
          <p:nvPr/>
        </p:nvSpPr>
        <p:spPr>
          <a:xfrm>
            <a:off x="4533510" y="3678262"/>
            <a:ext cx="848100" cy="8622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Accesso limitato alla contraccezione protettiva</a:t>
            </a:r>
            <a:endParaRPr sz="600" b="0" i="0" u="none" strike="noStrike" cap="none" dirty="0">
              <a:solidFill>
                <a:schemeClr val="dk1"/>
              </a:solidFill>
              <a:latin typeface="Arial"/>
              <a:ea typeface="Arial"/>
              <a:cs typeface="Arial"/>
              <a:sym typeface="Arial"/>
            </a:endParaRPr>
          </a:p>
        </p:txBody>
      </p:sp>
      <p:pic>
        <p:nvPicPr>
          <p:cNvPr id="219" name="Google Shape;219;p22"/>
          <p:cNvPicPr preferRelativeResize="0"/>
          <p:nvPr/>
        </p:nvPicPr>
        <p:blipFill rotWithShape="1">
          <a:blip r:embed="rId4">
            <a:alphaModFix/>
          </a:blip>
          <a:srcRect/>
          <a:stretch/>
        </p:blipFill>
        <p:spPr>
          <a:xfrm>
            <a:off x="4788953" y="3636598"/>
            <a:ext cx="184008" cy="186185"/>
          </a:xfrm>
          <a:prstGeom prst="rect">
            <a:avLst/>
          </a:prstGeom>
          <a:noFill/>
          <a:ln>
            <a:noFill/>
          </a:ln>
        </p:spPr>
      </p:pic>
      <p:sp>
        <p:nvSpPr>
          <p:cNvPr id="220" name="Google Shape;220;p22"/>
          <p:cNvSpPr txBox="1"/>
          <p:nvPr/>
        </p:nvSpPr>
        <p:spPr>
          <a:xfrm>
            <a:off x="4466214" y="4405804"/>
            <a:ext cx="1023000"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Accesso limitato all'assistenza sanitaria</a:t>
            </a:r>
            <a:endParaRPr sz="600" b="0" i="0" u="none" strike="noStrike" cap="none" dirty="0">
              <a:solidFill>
                <a:srgbClr val="000000"/>
              </a:solidFill>
              <a:latin typeface="Arial"/>
              <a:ea typeface="Arial"/>
              <a:cs typeface="Arial"/>
              <a:sym typeface="Arial"/>
            </a:endParaRPr>
          </a:p>
        </p:txBody>
      </p:sp>
      <p:pic>
        <p:nvPicPr>
          <p:cNvPr id="221" name="Google Shape;221;p22"/>
          <p:cNvPicPr preferRelativeResize="0"/>
          <p:nvPr/>
        </p:nvPicPr>
        <p:blipFill rotWithShape="1">
          <a:blip r:embed="rId5">
            <a:alphaModFix/>
          </a:blip>
          <a:srcRect/>
          <a:stretch/>
        </p:blipFill>
        <p:spPr>
          <a:xfrm>
            <a:off x="4835967" y="4516914"/>
            <a:ext cx="184008" cy="186185"/>
          </a:xfrm>
          <a:prstGeom prst="rect">
            <a:avLst/>
          </a:prstGeom>
          <a:noFill/>
          <a:ln>
            <a:noFill/>
          </a:ln>
        </p:spPr>
      </p:pic>
      <p:sp>
        <p:nvSpPr>
          <p:cNvPr id="222" name="Google Shape;222;p22"/>
          <p:cNvSpPr txBox="1"/>
          <p:nvPr/>
        </p:nvSpPr>
        <p:spPr>
          <a:xfrm>
            <a:off x="4461500" y="2884156"/>
            <a:ext cx="814058" cy="96844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Maggiore prevalenza della condizione di senzatetto</a:t>
            </a:r>
            <a:endParaRPr sz="600" b="0" i="0" u="none" strike="noStrike" cap="none" dirty="0">
              <a:solidFill>
                <a:schemeClr val="dk1"/>
              </a:solidFill>
              <a:latin typeface="Arial"/>
              <a:ea typeface="Arial"/>
              <a:cs typeface="Arial"/>
              <a:sym typeface="Arial"/>
            </a:endParaRPr>
          </a:p>
        </p:txBody>
      </p:sp>
      <p:pic>
        <p:nvPicPr>
          <p:cNvPr id="223" name="Google Shape;223;p22"/>
          <p:cNvPicPr preferRelativeResize="0"/>
          <p:nvPr/>
        </p:nvPicPr>
        <p:blipFill rotWithShape="1">
          <a:blip r:embed="rId6">
            <a:alphaModFix/>
          </a:blip>
          <a:srcRect/>
          <a:stretch/>
        </p:blipFill>
        <p:spPr>
          <a:xfrm>
            <a:off x="4721941" y="2982572"/>
            <a:ext cx="236927" cy="239730"/>
          </a:xfrm>
          <a:prstGeom prst="rect">
            <a:avLst/>
          </a:prstGeom>
          <a:noFill/>
          <a:ln>
            <a:noFill/>
          </a:ln>
        </p:spPr>
      </p:pic>
      <p:sp>
        <p:nvSpPr>
          <p:cNvPr id="224" name="Google Shape;224;p22"/>
          <p:cNvSpPr txBox="1"/>
          <p:nvPr/>
        </p:nvSpPr>
        <p:spPr>
          <a:xfrm>
            <a:off x="5302784" y="3119381"/>
            <a:ext cx="907200" cy="8622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Accesso limitato all'educazione sanitaria</a:t>
            </a:r>
            <a:endParaRPr sz="600" b="0" i="0" u="none" strike="noStrike" cap="none" dirty="0">
              <a:solidFill>
                <a:srgbClr val="000000"/>
              </a:solidFill>
              <a:latin typeface="Arial"/>
              <a:ea typeface="Arial"/>
              <a:cs typeface="Arial"/>
              <a:sym typeface="Arial"/>
            </a:endParaRPr>
          </a:p>
        </p:txBody>
      </p:sp>
      <p:pic>
        <p:nvPicPr>
          <p:cNvPr id="225" name="Google Shape;225;p22"/>
          <p:cNvPicPr preferRelativeResize="0"/>
          <p:nvPr/>
        </p:nvPicPr>
        <p:blipFill rotWithShape="1">
          <a:blip r:embed="rId7">
            <a:alphaModFix/>
          </a:blip>
          <a:srcRect/>
          <a:stretch/>
        </p:blipFill>
        <p:spPr>
          <a:xfrm>
            <a:off x="5515529" y="3128646"/>
            <a:ext cx="236927" cy="239730"/>
          </a:xfrm>
          <a:prstGeom prst="rect">
            <a:avLst/>
          </a:prstGeom>
          <a:noFill/>
          <a:ln>
            <a:noFill/>
          </a:ln>
        </p:spPr>
      </p:pic>
      <p:pic>
        <p:nvPicPr>
          <p:cNvPr id="226" name="Google Shape;226;p22"/>
          <p:cNvPicPr preferRelativeResize="0"/>
          <p:nvPr/>
        </p:nvPicPr>
        <p:blipFill rotWithShape="1">
          <a:blip r:embed="rId8">
            <a:alphaModFix/>
          </a:blip>
          <a:srcRect/>
          <a:stretch/>
        </p:blipFill>
        <p:spPr>
          <a:xfrm>
            <a:off x="4030425" y="3892215"/>
            <a:ext cx="236927" cy="239730"/>
          </a:xfrm>
          <a:prstGeom prst="rect">
            <a:avLst/>
          </a:prstGeom>
          <a:noFill/>
          <a:ln>
            <a:noFill/>
          </a:ln>
        </p:spPr>
      </p:pic>
      <p:sp>
        <p:nvSpPr>
          <p:cNvPr id="227" name="Google Shape;227;p22"/>
          <p:cNvSpPr txBox="1"/>
          <p:nvPr/>
        </p:nvSpPr>
        <p:spPr>
          <a:xfrm>
            <a:off x="3608398" y="3909979"/>
            <a:ext cx="1045323"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Contatto con droghe contaminate</a:t>
            </a:r>
            <a:endParaRPr sz="600" b="0" i="0" u="none" strike="noStrike" cap="none" dirty="0">
              <a:solidFill>
                <a:srgbClr val="000000"/>
              </a:solidFill>
              <a:latin typeface="Arial"/>
              <a:ea typeface="Arial"/>
              <a:cs typeface="Arial"/>
              <a:sym typeface="Arial"/>
            </a:endParaRPr>
          </a:p>
        </p:txBody>
      </p:sp>
      <p:sp>
        <p:nvSpPr>
          <p:cNvPr id="228" name="Google Shape;228;p22"/>
          <p:cNvSpPr txBox="1"/>
          <p:nvPr/>
        </p:nvSpPr>
        <p:spPr>
          <a:xfrm>
            <a:off x="5126027" y="4010003"/>
            <a:ext cx="907200"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Scarso accesso ai servizi igienici</a:t>
            </a:r>
            <a:endParaRPr sz="600" b="0" i="0" u="none" strike="noStrike" cap="none" dirty="0">
              <a:solidFill>
                <a:srgbClr val="000000"/>
              </a:solidFill>
              <a:latin typeface="Arial"/>
              <a:ea typeface="Arial"/>
              <a:cs typeface="Arial"/>
              <a:sym typeface="Arial"/>
            </a:endParaRPr>
          </a:p>
        </p:txBody>
      </p:sp>
      <p:pic>
        <p:nvPicPr>
          <p:cNvPr id="229" name="Google Shape;229;p22"/>
          <p:cNvPicPr preferRelativeResize="0"/>
          <p:nvPr/>
        </p:nvPicPr>
        <p:blipFill rotWithShape="1">
          <a:blip r:embed="rId9">
            <a:alphaModFix/>
          </a:blip>
          <a:srcRect/>
          <a:stretch/>
        </p:blipFill>
        <p:spPr>
          <a:xfrm>
            <a:off x="5495547" y="4019180"/>
            <a:ext cx="236927" cy="2397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35"/>
        <p:cNvGrpSpPr/>
        <p:nvPr/>
      </p:nvGrpSpPr>
      <p:grpSpPr>
        <a:xfrm>
          <a:off x="0" y="0"/>
          <a:ext cx="0" cy="0"/>
          <a:chOff x="0" y="0"/>
          <a:chExt cx="0" cy="0"/>
        </a:xfrm>
      </p:grpSpPr>
      <p:sp>
        <p:nvSpPr>
          <p:cNvPr id="236" name="Google Shape;236;p2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237" name="Google Shape;237;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1. Perché le malattie infettive sono importanti nelle carceri? (Prima del carcere)</a:t>
            </a:r>
            <a:endParaRPr/>
          </a:p>
        </p:txBody>
      </p:sp>
      <p:pic>
        <p:nvPicPr>
          <p:cNvPr id="238" name="Google Shape;238;p23"/>
          <p:cNvPicPr preferRelativeResize="0"/>
          <p:nvPr/>
        </p:nvPicPr>
        <p:blipFill rotWithShape="1">
          <a:blip r:embed="rId3">
            <a:alphaModFix/>
          </a:blip>
          <a:srcRect/>
          <a:stretch/>
        </p:blipFill>
        <p:spPr>
          <a:xfrm>
            <a:off x="911875" y="2343150"/>
            <a:ext cx="725149" cy="725149"/>
          </a:xfrm>
          <a:prstGeom prst="rect">
            <a:avLst/>
          </a:prstGeom>
          <a:noFill/>
          <a:ln>
            <a:noFill/>
          </a:ln>
        </p:spPr>
      </p:pic>
      <p:sp>
        <p:nvSpPr>
          <p:cNvPr id="239" name="Google Shape;239;p23"/>
          <p:cNvSpPr txBox="1"/>
          <p:nvPr/>
        </p:nvSpPr>
        <p:spPr>
          <a:xfrm>
            <a:off x="174349" y="3068299"/>
            <a:ext cx="2200200" cy="210823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Condizione di senzatetto: </a:t>
            </a:r>
            <a:r>
              <a:rPr lang="en" sz="1000" b="0" i="0" u="none" strike="noStrike" cap="none">
                <a:solidFill>
                  <a:schemeClr val="dk2"/>
                </a:solidFill>
                <a:latin typeface="Arial"/>
                <a:ea typeface="Arial"/>
                <a:cs typeface="Arial"/>
                <a:sym typeface="Arial"/>
              </a:rPr>
              <a:t>Le persone che hanno vissuto un'esperienza da senzatetto hanno probabilmente saltato appuntamenti sanitari fondamentali, come le vaccinazioni. Anche la scarsa igiene e salute sono associate alla condizione di senzatetto, aumentando la probabilità di contrarre malattie infettive.</a:t>
            </a:r>
            <a:endParaRPr sz="1000" b="0" i="0" u="none" strike="noStrike" cap="none">
              <a:solidFill>
                <a:schemeClr val="dk2"/>
              </a:solidFill>
              <a:latin typeface="Arial"/>
              <a:ea typeface="Arial"/>
              <a:cs typeface="Arial"/>
              <a:sym typeface="Arial"/>
            </a:endParaRPr>
          </a:p>
        </p:txBody>
      </p:sp>
      <p:pic>
        <p:nvPicPr>
          <p:cNvPr id="240" name="Google Shape;240;p23"/>
          <p:cNvPicPr preferRelativeResize="0"/>
          <p:nvPr/>
        </p:nvPicPr>
        <p:blipFill rotWithShape="1">
          <a:blip r:embed="rId4">
            <a:alphaModFix/>
          </a:blip>
          <a:srcRect/>
          <a:stretch/>
        </p:blipFill>
        <p:spPr>
          <a:xfrm>
            <a:off x="3225412" y="2421024"/>
            <a:ext cx="572700" cy="569400"/>
          </a:xfrm>
          <a:prstGeom prst="rect">
            <a:avLst/>
          </a:prstGeom>
          <a:noFill/>
          <a:ln>
            <a:noFill/>
          </a:ln>
        </p:spPr>
      </p:pic>
      <p:sp>
        <p:nvSpPr>
          <p:cNvPr id="241" name="Google Shape;241;p23"/>
          <p:cNvSpPr txBox="1"/>
          <p:nvPr/>
        </p:nvSpPr>
        <p:spPr>
          <a:xfrm>
            <a:off x="2665512" y="3193229"/>
            <a:ext cx="19557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Sesso non protetto: </a:t>
            </a:r>
            <a:r>
              <a:rPr lang="en" sz="1000" b="0" i="0" u="none" strike="noStrike" cap="none">
                <a:solidFill>
                  <a:schemeClr val="dk2"/>
                </a:solidFill>
                <a:latin typeface="Arial"/>
                <a:ea typeface="Arial"/>
                <a:cs typeface="Arial"/>
                <a:sym typeface="Arial"/>
              </a:rPr>
              <a:t>Le persone che vivono in carcere hanno maggiori probabilità di essere entrati in contatto con malattie come l'HPV o l'HIV attraverso rapporti sessuali non protetti o avendo più partner sessuali, ad esempio a causa del lavoro sessuale.</a:t>
            </a:r>
            <a:endParaRPr sz="1000" b="0" i="0" u="none" strike="noStrike" cap="none">
              <a:solidFill>
                <a:schemeClr val="dk2"/>
              </a:solidFill>
              <a:latin typeface="Arial"/>
              <a:ea typeface="Arial"/>
              <a:cs typeface="Arial"/>
              <a:sym typeface="Arial"/>
            </a:endParaRPr>
          </a:p>
        </p:txBody>
      </p:sp>
      <p:sp>
        <p:nvSpPr>
          <p:cNvPr id="242" name="Google Shape;242;p23"/>
          <p:cNvSpPr txBox="1"/>
          <p:nvPr/>
        </p:nvSpPr>
        <p:spPr>
          <a:xfrm>
            <a:off x="4827325" y="3251299"/>
            <a:ext cx="17094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Uso di aghi condivisi o non puliti: </a:t>
            </a:r>
            <a:r>
              <a:rPr lang="en" sz="1000" b="0" i="0" u="none" strike="noStrike" cap="none">
                <a:solidFill>
                  <a:schemeClr val="dk2"/>
                </a:solidFill>
                <a:latin typeface="Arial"/>
                <a:ea typeface="Arial"/>
                <a:cs typeface="Arial"/>
                <a:sym typeface="Arial"/>
              </a:rPr>
              <a:t>Le persone che vivono in carcere hanno maggiori probabilità di essere entrati in contatto con l'epatite B o C, o con altre malattie, attraverso l'uso di aghi per iniettarsi droghe o tatuarsi.</a:t>
            </a:r>
            <a:endParaRPr sz="1000" b="0" i="0" u="none" strike="noStrike" cap="none">
              <a:solidFill>
                <a:schemeClr val="dk2"/>
              </a:solidFill>
              <a:latin typeface="Arial"/>
              <a:ea typeface="Arial"/>
              <a:cs typeface="Arial"/>
              <a:sym typeface="Arial"/>
            </a:endParaRPr>
          </a:p>
        </p:txBody>
      </p:sp>
      <p:pic>
        <p:nvPicPr>
          <p:cNvPr id="243" name="Google Shape;243;p23"/>
          <p:cNvPicPr preferRelativeResize="0"/>
          <p:nvPr/>
        </p:nvPicPr>
        <p:blipFill rotWithShape="1">
          <a:blip r:embed="rId5">
            <a:alphaModFix/>
          </a:blip>
          <a:srcRect/>
          <a:stretch/>
        </p:blipFill>
        <p:spPr>
          <a:xfrm>
            <a:off x="5386500" y="2313058"/>
            <a:ext cx="725149" cy="725149"/>
          </a:xfrm>
          <a:prstGeom prst="rect">
            <a:avLst/>
          </a:prstGeom>
          <a:noFill/>
          <a:ln>
            <a:noFill/>
          </a:ln>
        </p:spPr>
      </p:pic>
      <p:sp>
        <p:nvSpPr>
          <p:cNvPr id="244" name="Google Shape;244;p23"/>
          <p:cNvSpPr txBox="1"/>
          <p:nvPr/>
        </p:nvSpPr>
        <p:spPr>
          <a:xfrm>
            <a:off x="6865749" y="3328475"/>
            <a:ext cx="180540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Uso di droghe contaminate: </a:t>
            </a:r>
            <a:r>
              <a:rPr lang="en" sz="1000" b="0" i="0" u="none" strike="noStrike" cap="none">
                <a:solidFill>
                  <a:schemeClr val="dk2"/>
                </a:solidFill>
                <a:latin typeface="Arial"/>
                <a:ea typeface="Arial"/>
                <a:cs typeface="Arial"/>
                <a:sym typeface="Arial"/>
              </a:rPr>
              <a:t>L'assunzione di droghe contaminate da terra, ad esempio, può portare all'infezione del tetano. </a:t>
            </a:r>
            <a:endParaRPr sz="1000" b="0" i="0" u="none" strike="noStrike" cap="none">
              <a:solidFill>
                <a:schemeClr val="dk2"/>
              </a:solidFill>
              <a:latin typeface="Arial"/>
              <a:ea typeface="Arial"/>
              <a:cs typeface="Arial"/>
              <a:sym typeface="Arial"/>
            </a:endParaRPr>
          </a:p>
        </p:txBody>
      </p:sp>
      <p:pic>
        <p:nvPicPr>
          <p:cNvPr id="245" name="Google Shape;245;p23"/>
          <p:cNvPicPr preferRelativeResize="0"/>
          <p:nvPr/>
        </p:nvPicPr>
        <p:blipFill rotWithShape="1">
          <a:blip r:embed="rId6">
            <a:alphaModFix/>
          </a:blip>
          <a:srcRect/>
          <a:stretch/>
        </p:blipFill>
        <p:spPr>
          <a:xfrm>
            <a:off x="7405875" y="2343149"/>
            <a:ext cx="725149" cy="725149"/>
          </a:xfrm>
          <a:prstGeom prst="rect">
            <a:avLst/>
          </a:prstGeom>
          <a:noFill/>
          <a:ln>
            <a:noFill/>
          </a:ln>
        </p:spPr>
      </p:pic>
      <p:sp>
        <p:nvSpPr>
          <p:cNvPr id="246" name="Google Shape;246;p23"/>
          <p:cNvSpPr txBox="1"/>
          <p:nvPr/>
        </p:nvSpPr>
        <p:spPr>
          <a:xfrm>
            <a:off x="446500" y="1384175"/>
            <a:ext cx="8349000" cy="83404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Questi comportamenti o circostanze rendono le persone che vivono in carcere più vulnerabili alle malattie infettive prima di entrare in carcere. Ecco alcune brevi spiegazioni sul perché:</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50"/>
        <p:cNvGrpSpPr/>
        <p:nvPr/>
      </p:nvGrpSpPr>
      <p:grpSpPr>
        <a:xfrm>
          <a:off x="0" y="0"/>
          <a:ext cx="0" cy="0"/>
          <a:chOff x="0" y="0"/>
          <a:chExt cx="0" cy="0"/>
        </a:xfrm>
      </p:grpSpPr>
      <p:sp>
        <p:nvSpPr>
          <p:cNvPr id="251" name="Google Shape;251;p2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252" name="Google Shape;252;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1. Perché le malattie infettive sono importanti nelle carceri? (Prima del carcere)</a:t>
            </a:r>
            <a:endParaRPr/>
          </a:p>
          <a:p>
            <a:pPr marL="0" lvl="0" indent="0" algn="l" rtl="0">
              <a:lnSpc>
                <a:spcPct val="100000"/>
              </a:lnSpc>
              <a:spcBef>
                <a:spcPts val="0"/>
              </a:spcBef>
              <a:spcAft>
                <a:spcPts val="0"/>
              </a:spcAft>
              <a:buSzPct val="111111"/>
              <a:buNone/>
            </a:pPr>
            <a:endParaRPr b="1"/>
          </a:p>
        </p:txBody>
      </p:sp>
      <p:sp>
        <p:nvSpPr>
          <p:cNvPr id="253" name="Google Shape;253;p24"/>
          <p:cNvSpPr txBox="1"/>
          <p:nvPr/>
        </p:nvSpPr>
        <p:spPr>
          <a:xfrm>
            <a:off x="483300" y="3796225"/>
            <a:ext cx="8349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Tutti questi </a:t>
            </a:r>
            <a:r>
              <a:rPr lang="en" sz="1400" b="1" i="0" u="none" strike="noStrike" cap="none">
                <a:solidFill>
                  <a:schemeClr val="dk2"/>
                </a:solidFill>
                <a:latin typeface="Arial"/>
                <a:ea typeface="Arial"/>
                <a:cs typeface="Arial"/>
                <a:sym typeface="Arial"/>
              </a:rPr>
              <a:t>fattori </a:t>
            </a:r>
            <a:r>
              <a:rPr lang="en" sz="1400" b="0" i="0" u="none" strike="noStrike" cap="none">
                <a:solidFill>
                  <a:schemeClr val="dk2"/>
                </a:solidFill>
                <a:latin typeface="Arial"/>
                <a:ea typeface="Arial"/>
                <a:cs typeface="Arial"/>
                <a:sym typeface="Arial"/>
              </a:rPr>
              <a:t>fanno sì che questa popolazione, prima ancora di entrare in carcere, abbia </a:t>
            </a:r>
            <a:r>
              <a:rPr lang="en" sz="1400" b="1" i="0" u="none" strike="noStrike" cap="none">
                <a:solidFill>
                  <a:schemeClr val="dk2"/>
                </a:solidFill>
                <a:latin typeface="Arial"/>
                <a:ea typeface="Arial"/>
                <a:cs typeface="Arial"/>
                <a:sym typeface="Arial"/>
              </a:rPr>
              <a:t>maggiori probabilità di soffrire di una serie di malattie infettive e minori probabilità di essere vaccinata </a:t>
            </a:r>
            <a:r>
              <a:rPr lang="en" sz="1400" b="0" i="0" u="none" strike="noStrike" cap="none">
                <a:solidFill>
                  <a:schemeClr val="dk2"/>
                </a:solidFill>
                <a:latin typeface="Arial"/>
                <a:ea typeface="Arial"/>
                <a:cs typeface="Arial"/>
                <a:sym typeface="Arial"/>
              </a:rPr>
              <a:t>rispetto alla comunità generale. </a:t>
            </a:r>
            <a:endParaRPr sz="1400" b="0" i="0" u="none" strike="noStrike" cap="none">
              <a:solidFill>
                <a:schemeClr val="dk2"/>
              </a:solidFill>
              <a:latin typeface="Arial"/>
              <a:ea typeface="Arial"/>
              <a:cs typeface="Arial"/>
              <a:sym typeface="Arial"/>
            </a:endParaRPr>
          </a:p>
        </p:txBody>
      </p:sp>
      <p:sp>
        <p:nvSpPr>
          <p:cNvPr id="254" name="Google Shape;254;p24"/>
          <p:cNvSpPr txBox="1"/>
          <p:nvPr/>
        </p:nvSpPr>
        <p:spPr>
          <a:xfrm>
            <a:off x="3049200" y="2241925"/>
            <a:ext cx="2200200" cy="1223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Accesso all'assistenza sanitaria: </a:t>
            </a:r>
            <a:r>
              <a:rPr lang="en" sz="1000" b="0" i="0" u="none" strike="noStrike" cap="none">
                <a:solidFill>
                  <a:schemeClr val="dk2"/>
                </a:solidFill>
                <a:latin typeface="Arial"/>
                <a:ea typeface="Arial"/>
                <a:cs typeface="Arial"/>
                <a:sym typeface="Arial"/>
              </a:rPr>
              <a:t>È più probabile che le persone che vivono in carcere provengano da comunità con un minore accesso all'assistenza sanitaria. Questo può portare le persone a saltare appuntamenti sanitari come le vaccinazioni. </a:t>
            </a:r>
            <a:endParaRPr sz="1000" b="0" i="0" u="none" strike="noStrike" cap="none">
              <a:solidFill>
                <a:schemeClr val="dk2"/>
              </a:solidFill>
              <a:latin typeface="Arial"/>
              <a:ea typeface="Arial"/>
              <a:cs typeface="Arial"/>
              <a:sym typeface="Arial"/>
            </a:endParaRPr>
          </a:p>
        </p:txBody>
      </p:sp>
      <p:sp>
        <p:nvSpPr>
          <p:cNvPr id="255" name="Google Shape;255;p24"/>
          <p:cNvSpPr txBox="1"/>
          <p:nvPr/>
        </p:nvSpPr>
        <p:spPr>
          <a:xfrm>
            <a:off x="5743650" y="2292250"/>
            <a:ext cx="22485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Accesso all'educazione sanitaria: </a:t>
            </a:r>
            <a:r>
              <a:rPr lang="en" sz="1000" b="0" i="0" u="none" strike="noStrike" cap="none">
                <a:solidFill>
                  <a:schemeClr val="dk2"/>
                </a:solidFill>
                <a:latin typeface="Arial"/>
                <a:ea typeface="Arial"/>
                <a:cs typeface="Arial"/>
                <a:sym typeface="Arial"/>
              </a:rPr>
              <a:t>È più probabile che le persone che vivono in carcere provengano da comunità con un minore accesso all'educazione sanitaria. Questo potrebbe portare alla conoscenza dei benefici degli interventi sanitari come la vaccinazione.</a:t>
            </a:r>
            <a:endParaRPr sz="1000" b="0" i="0" u="none" strike="noStrike" cap="none">
              <a:solidFill>
                <a:schemeClr val="dk2"/>
              </a:solidFill>
              <a:latin typeface="Arial"/>
              <a:ea typeface="Arial"/>
              <a:cs typeface="Arial"/>
              <a:sym typeface="Arial"/>
            </a:endParaRPr>
          </a:p>
        </p:txBody>
      </p:sp>
      <p:pic>
        <p:nvPicPr>
          <p:cNvPr id="256" name="Google Shape;256;p24"/>
          <p:cNvPicPr preferRelativeResize="0"/>
          <p:nvPr/>
        </p:nvPicPr>
        <p:blipFill rotWithShape="1">
          <a:blip r:embed="rId3">
            <a:alphaModFix/>
          </a:blip>
          <a:srcRect/>
          <a:stretch/>
        </p:blipFill>
        <p:spPr>
          <a:xfrm>
            <a:off x="3862950" y="1504225"/>
            <a:ext cx="572700" cy="572700"/>
          </a:xfrm>
          <a:prstGeom prst="rect">
            <a:avLst/>
          </a:prstGeom>
          <a:noFill/>
          <a:ln>
            <a:noFill/>
          </a:ln>
        </p:spPr>
      </p:pic>
      <p:pic>
        <p:nvPicPr>
          <p:cNvPr id="257" name="Google Shape;257;p24"/>
          <p:cNvPicPr preferRelativeResize="0"/>
          <p:nvPr/>
        </p:nvPicPr>
        <p:blipFill rotWithShape="1">
          <a:blip r:embed="rId4">
            <a:alphaModFix/>
          </a:blip>
          <a:srcRect/>
          <a:stretch/>
        </p:blipFill>
        <p:spPr>
          <a:xfrm>
            <a:off x="6505324" y="1504225"/>
            <a:ext cx="725149" cy="725149"/>
          </a:xfrm>
          <a:prstGeom prst="rect">
            <a:avLst/>
          </a:prstGeom>
          <a:noFill/>
          <a:ln>
            <a:noFill/>
          </a:ln>
        </p:spPr>
      </p:pic>
      <p:pic>
        <p:nvPicPr>
          <p:cNvPr id="258" name="Google Shape;258;p24"/>
          <p:cNvPicPr preferRelativeResize="0"/>
          <p:nvPr/>
        </p:nvPicPr>
        <p:blipFill rotWithShape="1">
          <a:blip r:embed="rId5">
            <a:alphaModFix/>
          </a:blip>
          <a:srcRect/>
          <a:stretch/>
        </p:blipFill>
        <p:spPr>
          <a:xfrm>
            <a:off x="1089900" y="1504225"/>
            <a:ext cx="572700" cy="572700"/>
          </a:xfrm>
          <a:prstGeom prst="rect">
            <a:avLst/>
          </a:prstGeom>
          <a:noFill/>
          <a:ln>
            <a:noFill/>
          </a:ln>
        </p:spPr>
      </p:pic>
      <p:sp>
        <p:nvSpPr>
          <p:cNvPr id="259" name="Google Shape;259;p24"/>
          <p:cNvSpPr txBox="1"/>
          <p:nvPr/>
        </p:nvSpPr>
        <p:spPr>
          <a:xfrm>
            <a:off x="276150" y="2292250"/>
            <a:ext cx="220020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Condizioni di salute sottostanti: </a:t>
            </a:r>
            <a:r>
              <a:rPr lang="en" sz="1000" b="0" i="0" u="none" strike="noStrike" cap="none">
                <a:solidFill>
                  <a:schemeClr val="dk2"/>
                </a:solidFill>
                <a:latin typeface="Arial"/>
                <a:ea typeface="Arial"/>
                <a:cs typeface="Arial"/>
                <a:sym typeface="Arial"/>
              </a:rPr>
              <a:t>Le persone che vivono in carcere hanno maggiori probabilità di avere condizioni di salute soggiacenti, come problemi cardiaci, asma, artrite, cancro o diabete.</a:t>
            </a:r>
            <a:endParaRPr sz="1000" b="0" i="0" u="none" strike="noStrike" cap="none">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63"/>
        <p:cNvGrpSpPr/>
        <p:nvPr/>
      </p:nvGrpSpPr>
      <p:grpSpPr>
        <a:xfrm>
          <a:off x="0" y="0"/>
          <a:ext cx="0" cy="0"/>
          <a:chOff x="0" y="0"/>
          <a:chExt cx="0" cy="0"/>
        </a:xfrm>
      </p:grpSpPr>
      <p:sp>
        <p:nvSpPr>
          <p:cNvPr id="264" name="Google Shape;264;p2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265" name="Google Shape;265;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1. Perché le malattie infettive sono importanti nelle carceri? (In carcere)</a:t>
            </a:r>
            <a:endParaRPr/>
          </a:p>
        </p:txBody>
      </p:sp>
      <p:sp>
        <p:nvSpPr>
          <p:cNvPr id="266" name="Google Shape;266;p25"/>
          <p:cNvSpPr txBox="1"/>
          <p:nvPr/>
        </p:nvSpPr>
        <p:spPr>
          <a:xfrm>
            <a:off x="483300" y="1339375"/>
            <a:ext cx="83490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dirty="0">
                <a:solidFill>
                  <a:schemeClr val="dk2"/>
                </a:solidFill>
                <a:latin typeface="Arial"/>
                <a:ea typeface="Arial"/>
                <a:cs typeface="Arial"/>
                <a:sym typeface="Arial"/>
              </a:rPr>
              <a:t>Una volta arrivate in carcere, ci sono una serie di fattori </a:t>
            </a:r>
            <a:r>
              <a:rPr lang="en" sz="1400" b="1" i="0" u="none" strike="noStrike" cap="none" dirty="0">
                <a:solidFill>
                  <a:schemeClr val="dk2"/>
                </a:solidFill>
                <a:latin typeface="Arial"/>
                <a:ea typeface="Arial"/>
                <a:cs typeface="Arial"/>
                <a:sym typeface="Arial"/>
              </a:rPr>
              <a:t>legati alle carceri stesse </a:t>
            </a:r>
            <a:r>
              <a:rPr lang="en" sz="1400" b="0" i="0" u="none" strike="noStrike" cap="none" dirty="0">
                <a:solidFill>
                  <a:schemeClr val="dk2"/>
                </a:solidFill>
                <a:latin typeface="Arial"/>
                <a:ea typeface="Arial"/>
                <a:cs typeface="Arial"/>
                <a:sym typeface="Arial"/>
              </a:rPr>
              <a:t>e ai </a:t>
            </a:r>
            <a:r>
              <a:rPr lang="en" sz="1400" b="1" i="0" u="none" strike="noStrike" cap="none" dirty="0">
                <a:solidFill>
                  <a:schemeClr val="dk2"/>
                </a:solidFill>
                <a:latin typeface="Arial"/>
                <a:ea typeface="Arial"/>
                <a:cs typeface="Arial"/>
                <a:sym typeface="Arial"/>
              </a:rPr>
              <a:t>comportamenti comunemente riscontrati nelle persone che vivono in carcere</a:t>
            </a:r>
            <a:r>
              <a:rPr lang="en" sz="1400" b="0" i="0" u="none" strike="noStrike" cap="none" dirty="0">
                <a:solidFill>
                  <a:schemeClr val="dk2"/>
                </a:solidFill>
                <a:latin typeface="Arial"/>
                <a:ea typeface="Arial"/>
                <a:cs typeface="Arial"/>
                <a:sym typeface="Arial"/>
              </a:rPr>
              <a:t>, che rendono le persone che vivono in carcere più vulnerabili alle malattie infettive. Questi fattori </a:t>
            </a:r>
            <a:r>
              <a:rPr lang="en" sz="1400" b="1" i="0" u="none" strike="noStrike" cap="none" dirty="0">
                <a:solidFill>
                  <a:schemeClr val="dk2"/>
                </a:solidFill>
                <a:latin typeface="Arial"/>
                <a:ea typeface="Arial"/>
                <a:cs typeface="Arial"/>
                <a:sym typeface="Arial"/>
              </a:rPr>
              <a:t>non si applicano a tutti coloro </a:t>
            </a:r>
            <a:r>
              <a:rPr lang="en" sz="1400" b="0" i="0" u="none" strike="noStrike" cap="none" dirty="0">
                <a:solidFill>
                  <a:schemeClr val="dk2"/>
                </a:solidFill>
                <a:latin typeface="Arial"/>
                <a:ea typeface="Arial"/>
                <a:cs typeface="Arial"/>
                <a:sym typeface="Arial"/>
              </a:rPr>
              <a:t>che vivono in carcere. </a:t>
            </a:r>
            <a:endParaRPr sz="1400" b="0" i="0" u="none" strike="noStrike" cap="none" dirty="0">
              <a:solidFill>
                <a:schemeClr val="dk2"/>
              </a:solidFill>
              <a:latin typeface="Arial"/>
              <a:ea typeface="Arial"/>
              <a:cs typeface="Arial"/>
              <a:sym typeface="Arial"/>
            </a:endParaRPr>
          </a:p>
        </p:txBody>
      </p:sp>
      <p:sp>
        <p:nvSpPr>
          <p:cNvPr id="267" name="Google Shape;267;p25"/>
          <p:cNvSpPr/>
          <p:nvPr/>
        </p:nvSpPr>
        <p:spPr>
          <a:xfrm>
            <a:off x="3336704" y="2281664"/>
            <a:ext cx="2849400" cy="2832900"/>
          </a:xfrm>
          <a:prstGeom prst="ellipse">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5"/>
          <p:cNvSpPr txBox="1"/>
          <p:nvPr/>
        </p:nvSpPr>
        <p:spPr>
          <a:xfrm>
            <a:off x="3974700" y="2314213"/>
            <a:ext cx="1366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In carcere</a:t>
            </a:r>
            <a:endParaRPr sz="1200" b="1" i="0" u="none" strike="noStrike" cap="none">
              <a:solidFill>
                <a:srgbClr val="000000"/>
              </a:solidFill>
              <a:latin typeface="Arial"/>
              <a:ea typeface="Arial"/>
              <a:cs typeface="Arial"/>
              <a:sym typeface="Arial"/>
            </a:endParaRPr>
          </a:p>
        </p:txBody>
      </p:sp>
      <p:sp>
        <p:nvSpPr>
          <p:cNvPr id="269" name="Google Shape;269;p25"/>
          <p:cNvSpPr txBox="1"/>
          <p:nvPr/>
        </p:nvSpPr>
        <p:spPr>
          <a:xfrm>
            <a:off x="3429057" y="3008957"/>
            <a:ext cx="912600"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Uso di aghi condivisi o non puliti</a:t>
            </a:r>
            <a:endParaRPr sz="600" b="0" i="0" u="none" strike="noStrike" cap="none" dirty="0">
              <a:solidFill>
                <a:srgbClr val="000000"/>
              </a:solidFill>
              <a:latin typeface="Arial"/>
              <a:ea typeface="Arial"/>
              <a:cs typeface="Arial"/>
              <a:sym typeface="Arial"/>
            </a:endParaRPr>
          </a:p>
        </p:txBody>
      </p:sp>
      <p:pic>
        <p:nvPicPr>
          <p:cNvPr id="270" name="Google Shape;270;p25"/>
          <p:cNvPicPr preferRelativeResize="0"/>
          <p:nvPr/>
        </p:nvPicPr>
        <p:blipFill rotWithShape="1">
          <a:blip r:embed="rId3">
            <a:alphaModFix/>
          </a:blip>
          <a:srcRect/>
          <a:stretch/>
        </p:blipFill>
        <p:spPr>
          <a:xfrm>
            <a:off x="3889634" y="3037145"/>
            <a:ext cx="198025" cy="198025"/>
          </a:xfrm>
          <a:prstGeom prst="rect">
            <a:avLst/>
          </a:prstGeom>
          <a:noFill/>
          <a:ln>
            <a:noFill/>
          </a:ln>
        </p:spPr>
      </p:pic>
      <p:sp>
        <p:nvSpPr>
          <p:cNvPr id="271" name="Google Shape;271;p25"/>
          <p:cNvSpPr txBox="1"/>
          <p:nvPr/>
        </p:nvSpPr>
        <p:spPr>
          <a:xfrm>
            <a:off x="4219782" y="3843079"/>
            <a:ext cx="1111432"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Accesso limitato alla contraccezione protettiva</a:t>
            </a:r>
            <a:endParaRPr sz="600" b="0" i="0" u="none" strike="noStrike" cap="none" dirty="0">
              <a:solidFill>
                <a:schemeClr val="dk1"/>
              </a:solidFill>
              <a:latin typeface="Arial"/>
              <a:ea typeface="Arial"/>
              <a:cs typeface="Arial"/>
              <a:sym typeface="Arial"/>
            </a:endParaRPr>
          </a:p>
        </p:txBody>
      </p:sp>
      <p:pic>
        <p:nvPicPr>
          <p:cNvPr id="272" name="Google Shape;272;p25"/>
          <p:cNvPicPr preferRelativeResize="0"/>
          <p:nvPr/>
        </p:nvPicPr>
        <p:blipFill rotWithShape="1">
          <a:blip r:embed="rId4">
            <a:alphaModFix/>
          </a:blip>
          <a:srcRect/>
          <a:stretch/>
        </p:blipFill>
        <p:spPr>
          <a:xfrm>
            <a:off x="4662392" y="3849554"/>
            <a:ext cx="198025" cy="198025"/>
          </a:xfrm>
          <a:prstGeom prst="rect">
            <a:avLst/>
          </a:prstGeom>
          <a:noFill/>
          <a:ln>
            <a:noFill/>
          </a:ln>
        </p:spPr>
      </p:pic>
      <p:sp>
        <p:nvSpPr>
          <p:cNvPr id="273" name="Google Shape;273;p25"/>
          <p:cNvSpPr txBox="1"/>
          <p:nvPr/>
        </p:nvSpPr>
        <p:spPr>
          <a:xfrm>
            <a:off x="3664190" y="4305747"/>
            <a:ext cx="1101000"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Accesso limitato all'assistenza sanitaria</a:t>
            </a:r>
            <a:endParaRPr sz="600" b="0" i="0" u="none" strike="noStrike" cap="none" dirty="0">
              <a:solidFill>
                <a:srgbClr val="000000"/>
              </a:solidFill>
              <a:latin typeface="Arial"/>
              <a:ea typeface="Arial"/>
              <a:cs typeface="Arial"/>
              <a:sym typeface="Arial"/>
            </a:endParaRPr>
          </a:p>
        </p:txBody>
      </p:sp>
      <p:pic>
        <p:nvPicPr>
          <p:cNvPr id="274" name="Google Shape;274;p25"/>
          <p:cNvPicPr preferRelativeResize="0"/>
          <p:nvPr/>
        </p:nvPicPr>
        <p:blipFill rotWithShape="1">
          <a:blip r:embed="rId5">
            <a:alphaModFix/>
          </a:blip>
          <a:srcRect/>
          <a:stretch/>
        </p:blipFill>
        <p:spPr>
          <a:xfrm>
            <a:off x="4087659" y="4338374"/>
            <a:ext cx="198025" cy="198025"/>
          </a:xfrm>
          <a:prstGeom prst="rect">
            <a:avLst/>
          </a:prstGeom>
          <a:noFill/>
          <a:ln>
            <a:noFill/>
          </a:ln>
        </p:spPr>
      </p:pic>
      <p:sp>
        <p:nvSpPr>
          <p:cNvPr id="275" name="Google Shape;275;p25"/>
          <p:cNvSpPr txBox="1"/>
          <p:nvPr/>
        </p:nvSpPr>
        <p:spPr>
          <a:xfrm>
            <a:off x="4647520" y="2673608"/>
            <a:ext cx="14040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Elevato turnover di persone</a:t>
            </a:r>
            <a:endParaRPr sz="600" b="0" i="0" u="none" strike="noStrike" cap="none" dirty="0">
              <a:solidFill>
                <a:srgbClr val="000000"/>
              </a:solidFill>
              <a:latin typeface="Arial"/>
              <a:ea typeface="Arial"/>
              <a:cs typeface="Arial"/>
              <a:sym typeface="Arial"/>
            </a:endParaRPr>
          </a:p>
        </p:txBody>
      </p:sp>
      <p:sp>
        <p:nvSpPr>
          <p:cNvPr id="276" name="Google Shape;276;p25"/>
          <p:cNvSpPr txBox="1"/>
          <p:nvPr/>
        </p:nvSpPr>
        <p:spPr>
          <a:xfrm>
            <a:off x="5298101" y="3235170"/>
            <a:ext cx="912600" cy="8622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Accesso limitato all'educazione sanitaria</a:t>
            </a:r>
            <a:endParaRPr sz="600" b="0" i="0" u="none" strike="noStrike" cap="none" dirty="0">
              <a:solidFill>
                <a:srgbClr val="000000"/>
              </a:solidFill>
              <a:latin typeface="Arial"/>
              <a:ea typeface="Arial"/>
              <a:cs typeface="Arial"/>
              <a:sym typeface="Arial"/>
            </a:endParaRPr>
          </a:p>
        </p:txBody>
      </p:sp>
      <p:pic>
        <p:nvPicPr>
          <p:cNvPr id="277" name="Google Shape;277;p25"/>
          <p:cNvPicPr preferRelativeResize="0"/>
          <p:nvPr/>
        </p:nvPicPr>
        <p:blipFill rotWithShape="1">
          <a:blip r:embed="rId6">
            <a:alphaModFix/>
          </a:blip>
          <a:srcRect/>
          <a:stretch/>
        </p:blipFill>
        <p:spPr>
          <a:xfrm>
            <a:off x="5490740" y="3217453"/>
            <a:ext cx="254975" cy="254975"/>
          </a:xfrm>
          <a:prstGeom prst="rect">
            <a:avLst/>
          </a:prstGeom>
          <a:noFill/>
          <a:ln>
            <a:noFill/>
          </a:ln>
        </p:spPr>
      </p:pic>
      <p:pic>
        <p:nvPicPr>
          <p:cNvPr id="278" name="Google Shape;278;p25"/>
          <p:cNvPicPr preferRelativeResize="0"/>
          <p:nvPr/>
        </p:nvPicPr>
        <p:blipFill rotWithShape="1">
          <a:blip r:embed="rId7">
            <a:alphaModFix/>
          </a:blip>
          <a:srcRect/>
          <a:stretch/>
        </p:blipFill>
        <p:spPr>
          <a:xfrm>
            <a:off x="3757870" y="3557000"/>
            <a:ext cx="254975" cy="254975"/>
          </a:xfrm>
          <a:prstGeom prst="rect">
            <a:avLst/>
          </a:prstGeom>
          <a:noFill/>
          <a:ln>
            <a:noFill/>
          </a:ln>
        </p:spPr>
      </p:pic>
      <p:sp>
        <p:nvSpPr>
          <p:cNvPr id="279" name="Google Shape;279;p25"/>
          <p:cNvSpPr txBox="1"/>
          <p:nvPr/>
        </p:nvSpPr>
        <p:spPr>
          <a:xfrm>
            <a:off x="3513784" y="3557000"/>
            <a:ext cx="771900" cy="86225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Contatto con droghe contaminate</a:t>
            </a:r>
            <a:endParaRPr sz="600" b="0" i="0" u="none" strike="noStrike" cap="none" dirty="0">
              <a:solidFill>
                <a:srgbClr val="000000"/>
              </a:solidFill>
              <a:latin typeface="Arial"/>
              <a:ea typeface="Arial"/>
              <a:cs typeface="Arial"/>
              <a:sym typeface="Arial"/>
            </a:endParaRPr>
          </a:p>
        </p:txBody>
      </p:sp>
      <p:sp>
        <p:nvSpPr>
          <p:cNvPr id="280" name="Google Shape;280;p25"/>
          <p:cNvSpPr txBox="1"/>
          <p:nvPr/>
        </p:nvSpPr>
        <p:spPr>
          <a:xfrm>
            <a:off x="4249641" y="3221870"/>
            <a:ext cx="1101000"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Condivisione di celle, docce e servizi igienici</a:t>
            </a:r>
            <a:endParaRPr sz="600" b="0" i="0" u="none" strike="noStrike" cap="none" dirty="0">
              <a:solidFill>
                <a:srgbClr val="000000"/>
              </a:solidFill>
              <a:latin typeface="Arial"/>
              <a:ea typeface="Arial"/>
              <a:cs typeface="Arial"/>
              <a:sym typeface="Arial"/>
            </a:endParaRPr>
          </a:p>
        </p:txBody>
      </p:sp>
      <p:pic>
        <p:nvPicPr>
          <p:cNvPr id="281" name="Google Shape;281;p25"/>
          <p:cNvPicPr preferRelativeResize="0"/>
          <p:nvPr/>
        </p:nvPicPr>
        <p:blipFill rotWithShape="1">
          <a:blip r:embed="rId8">
            <a:alphaModFix/>
          </a:blip>
          <a:srcRect/>
          <a:stretch/>
        </p:blipFill>
        <p:spPr>
          <a:xfrm>
            <a:off x="5413098" y="3919600"/>
            <a:ext cx="254975" cy="254975"/>
          </a:xfrm>
          <a:prstGeom prst="rect">
            <a:avLst/>
          </a:prstGeom>
          <a:noFill/>
          <a:ln>
            <a:noFill/>
          </a:ln>
        </p:spPr>
      </p:pic>
      <p:pic>
        <p:nvPicPr>
          <p:cNvPr id="282" name="Google Shape;282;p25"/>
          <p:cNvPicPr preferRelativeResize="0"/>
          <p:nvPr/>
        </p:nvPicPr>
        <p:blipFill rotWithShape="1">
          <a:blip r:embed="rId9">
            <a:alphaModFix/>
          </a:blip>
          <a:srcRect/>
          <a:stretch/>
        </p:blipFill>
        <p:spPr>
          <a:xfrm>
            <a:off x="5213412" y="2588910"/>
            <a:ext cx="254975" cy="254967"/>
          </a:xfrm>
          <a:prstGeom prst="rect">
            <a:avLst/>
          </a:prstGeom>
          <a:noFill/>
          <a:ln>
            <a:noFill/>
          </a:ln>
        </p:spPr>
      </p:pic>
      <p:pic>
        <p:nvPicPr>
          <p:cNvPr id="283" name="Google Shape;283;p25"/>
          <p:cNvPicPr preferRelativeResize="0"/>
          <p:nvPr/>
        </p:nvPicPr>
        <p:blipFill rotWithShape="1">
          <a:blip r:embed="rId10">
            <a:alphaModFix/>
          </a:blip>
          <a:srcRect/>
          <a:stretch/>
        </p:blipFill>
        <p:spPr>
          <a:xfrm>
            <a:off x="4014775" y="2626891"/>
            <a:ext cx="254975" cy="254967"/>
          </a:xfrm>
          <a:prstGeom prst="rect">
            <a:avLst/>
          </a:prstGeom>
          <a:noFill/>
          <a:ln>
            <a:noFill/>
          </a:ln>
        </p:spPr>
      </p:pic>
      <p:sp>
        <p:nvSpPr>
          <p:cNvPr id="284" name="Google Shape;284;p25"/>
          <p:cNvSpPr txBox="1"/>
          <p:nvPr/>
        </p:nvSpPr>
        <p:spPr>
          <a:xfrm>
            <a:off x="3777146" y="2673608"/>
            <a:ext cx="912600" cy="6675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Sovraffollamento</a:t>
            </a:r>
            <a:endParaRPr sz="600" b="0" i="0" u="none" strike="noStrike" cap="none" dirty="0">
              <a:solidFill>
                <a:schemeClr val="dk1"/>
              </a:solidFill>
              <a:latin typeface="Arial"/>
              <a:ea typeface="Arial"/>
              <a:cs typeface="Arial"/>
              <a:sym typeface="Arial"/>
            </a:endParaRPr>
          </a:p>
        </p:txBody>
      </p:sp>
      <p:sp>
        <p:nvSpPr>
          <p:cNvPr id="286" name="Google Shape;286;p25"/>
          <p:cNvSpPr txBox="1"/>
          <p:nvPr/>
        </p:nvSpPr>
        <p:spPr>
          <a:xfrm>
            <a:off x="5149609" y="3927710"/>
            <a:ext cx="771900"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Accesso limitato ai servizi igienici</a:t>
            </a:r>
            <a:endParaRPr sz="600" b="0" i="0" u="none" strike="noStrike" cap="none" dirty="0">
              <a:solidFill>
                <a:srgbClr val="000000"/>
              </a:solidFill>
              <a:latin typeface="Arial"/>
              <a:ea typeface="Arial"/>
              <a:cs typeface="Arial"/>
              <a:sym typeface="Arial"/>
            </a:endParaRPr>
          </a:p>
        </p:txBody>
      </p:sp>
      <p:pic>
        <p:nvPicPr>
          <p:cNvPr id="287" name="Google Shape;287;p25"/>
          <p:cNvPicPr preferRelativeResize="0"/>
          <p:nvPr/>
        </p:nvPicPr>
        <p:blipFill rotWithShape="1">
          <a:blip r:embed="rId11">
            <a:alphaModFix/>
          </a:blip>
          <a:srcRect/>
          <a:stretch/>
        </p:blipFill>
        <p:spPr>
          <a:xfrm>
            <a:off x="5030387" y="4492577"/>
            <a:ext cx="254975" cy="254975"/>
          </a:xfrm>
          <a:prstGeom prst="rect">
            <a:avLst/>
          </a:prstGeom>
          <a:noFill/>
          <a:ln>
            <a:noFill/>
          </a:ln>
        </p:spPr>
      </p:pic>
      <p:sp>
        <p:nvSpPr>
          <p:cNvPr id="288" name="Google Shape;288;p25"/>
          <p:cNvSpPr txBox="1"/>
          <p:nvPr/>
        </p:nvSpPr>
        <p:spPr>
          <a:xfrm>
            <a:off x="4607025" y="4532610"/>
            <a:ext cx="1016100" cy="64989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600" b="0" i="0" u="none" strike="noStrike" cap="none" dirty="0">
                <a:solidFill>
                  <a:schemeClr val="dk1"/>
                </a:solidFill>
                <a:latin typeface="Arial"/>
                <a:ea typeface="Arial"/>
                <a:cs typeface="Arial"/>
                <a:sym typeface="Arial"/>
              </a:rPr>
              <a:t>Scarsa ventilazione</a:t>
            </a:r>
            <a:endParaRPr sz="6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92"/>
        <p:cNvGrpSpPr/>
        <p:nvPr/>
      </p:nvGrpSpPr>
      <p:grpSpPr>
        <a:xfrm>
          <a:off x="0" y="0"/>
          <a:ext cx="0" cy="0"/>
          <a:chOff x="0" y="0"/>
          <a:chExt cx="0" cy="0"/>
        </a:xfrm>
      </p:grpSpPr>
      <p:sp>
        <p:nvSpPr>
          <p:cNvPr id="293" name="Google Shape;293;p26"/>
          <p:cNvSpPr txBox="1"/>
          <p:nvPr/>
        </p:nvSpPr>
        <p:spPr>
          <a:xfrm>
            <a:off x="7827700" y="29281"/>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294" name="Google Shape;294;p26"/>
          <p:cNvSpPr txBox="1">
            <a:spLocks noGrp="1"/>
          </p:cNvSpPr>
          <p:nvPr>
            <p:ph type="title"/>
          </p:nvPr>
        </p:nvSpPr>
        <p:spPr>
          <a:xfrm>
            <a:off x="311700" y="30403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1. Perché le malattie infettive sono importanti nelle carceri? (In carcere)</a:t>
            </a:r>
            <a:endParaRPr/>
          </a:p>
          <a:p>
            <a:pPr marL="0" lvl="0" indent="0" algn="l" rtl="0">
              <a:lnSpc>
                <a:spcPct val="100000"/>
              </a:lnSpc>
              <a:spcBef>
                <a:spcPts val="0"/>
              </a:spcBef>
              <a:spcAft>
                <a:spcPts val="0"/>
              </a:spcAft>
              <a:buSzPct val="111111"/>
              <a:buNone/>
            </a:pPr>
            <a:endParaRPr b="1"/>
          </a:p>
        </p:txBody>
      </p:sp>
      <p:sp>
        <p:nvSpPr>
          <p:cNvPr id="295" name="Google Shape;295;p26"/>
          <p:cNvSpPr txBox="1"/>
          <p:nvPr/>
        </p:nvSpPr>
        <p:spPr>
          <a:xfrm>
            <a:off x="483300" y="1145217"/>
            <a:ext cx="8349000" cy="83404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Questi comportamenti o circostanze rendono queste persone più vulnerabili alle malattie infettive quando vivono in carcere. Ecco alcune brevi spiegazioni sul perché:</a:t>
            </a:r>
            <a:endParaRPr sz="1400" b="0" i="0" u="none" strike="noStrike" cap="none">
              <a:solidFill>
                <a:schemeClr val="dk2"/>
              </a:solidFill>
              <a:latin typeface="Arial"/>
              <a:ea typeface="Arial"/>
              <a:cs typeface="Arial"/>
              <a:sym typeface="Arial"/>
            </a:endParaRPr>
          </a:p>
        </p:txBody>
      </p:sp>
      <p:sp>
        <p:nvSpPr>
          <p:cNvPr id="296" name="Google Shape;296;p26"/>
          <p:cNvSpPr txBox="1"/>
          <p:nvPr/>
        </p:nvSpPr>
        <p:spPr>
          <a:xfrm>
            <a:off x="311700" y="2658405"/>
            <a:ext cx="2010600" cy="193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Scarsa ventilazione: </a:t>
            </a:r>
            <a:r>
              <a:rPr lang="en" sz="1000" b="0" i="0" u="none" strike="noStrike" cap="none">
                <a:solidFill>
                  <a:schemeClr val="dk2"/>
                </a:solidFill>
                <a:latin typeface="Arial"/>
                <a:ea typeface="Arial"/>
                <a:cs typeface="Arial"/>
                <a:sym typeface="Arial"/>
              </a:rPr>
              <a:t>Gli edifici carcerari sono spesso vecchi e hanno poche finestre che possono essere aperte per consentire il passaggio e il riciclo dell'aria. Ciò significa che le malattie infettive che si diffondono attraverso l'aria, come la COVID-19 o l'influenza, possono diffondersi molto più rapidamente e facilmente nelle carceri. </a:t>
            </a:r>
            <a:endParaRPr sz="1000" b="0" i="0" u="none" strike="noStrike" cap="none">
              <a:solidFill>
                <a:schemeClr val="dk2"/>
              </a:solidFill>
              <a:latin typeface="Arial"/>
              <a:ea typeface="Arial"/>
              <a:cs typeface="Arial"/>
              <a:sym typeface="Arial"/>
            </a:endParaRPr>
          </a:p>
        </p:txBody>
      </p:sp>
      <p:sp>
        <p:nvSpPr>
          <p:cNvPr id="297" name="Google Shape;297;p26"/>
          <p:cNvSpPr txBox="1"/>
          <p:nvPr/>
        </p:nvSpPr>
        <p:spPr>
          <a:xfrm>
            <a:off x="5159525" y="2685855"/>
            <a:ext cx="18054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Sovraffollamento: </a:t>
            </a:r>
            <a:r>
              <a:rPr lang="en" sz="1000" b="0" i="0" u="none" strike="noStrike" cap="none">
                <a:solidFill>
                  <a:schemeClr val="dk2"/>
                </a:solidFill>
                <a:latin typeface="Arial"/>
                <a:ea typeface="Arial"/>
                <a:cs typeface="Arial"/>
                <a:sym typeface="Arial"/>
              </a:rPr>
              <a:t>Spesso le carceri hanno un numero eccessivo di persone nell'edificio. Questa alta densità di persone rende più facile la diffusione di malattie infettive da una persona all'altra. </a:t>
            </a:r>
            <a:endParaRPr sz="1000" b="0" i="0" u="none" strike="noStrike" cap="none">
              <a:solidFill>
                <a:schemeClr val="dk2"/>
              </a:solidFill>
              <a:latin typeface="Arial"/>
              <a:ea typeface="Arial"/>
              <a:cs typeface="Arial"/>
              <a:sym typeface="Arial"/>
            </a:endParaRPr>
          </a:p>
        </p:txBody>
      </p:sp>
      <p:pic>
        <p:nvPicPr>
          <p:cNvPr id="298" name="Google Shape;298;p26"/>
          <p:cNvPicPr preferRelativeResize="0"/>
          <p:nvPr/>
        </p:nvPicPr>
        <p:blipFill rotWithShape="1">
          <a:blip r:embed="rId3">
            <a:alphaModFix/>
          </a:blip>
          <a:srcRect/>
          <a:stretch/>
        </p:blipFill>
        <p:spPr>
          <a:xfrm>
            <a:off x="5735324" y="1843311"/>
            <a:ext cx="788026" cy="788026"/>
          </a:xfrm>
          <a:prstGeom prst="rect">
            <a:avLst/>
          </a:prstGeom>
          <a:noFill/>
          <a:ln>
            <a:noFill/>
          </a:ln>
        </p:spPr>
      </p:pic>
      <p:sp>
        <p:nvSpPr>
          <p:cNvPr id="299" name="Google Shape;299;p26"/>
          <p:cNvSpPr txBox="1"/>
          <p:nvPr/>
        </p:nvSpPr>
        <p:spPr>
          <a:xfrm>
            <a:off x="7123299" y="2685855"/>
            <a:ext cx="18054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Condivisione di celle, docce e servizi igienici: </a:t>
            </a:r>
            <a:r>
              <a:rPr lang="en" sz="1000" b="0" i="0" u="none" strike="noStrike" cap="none">
                <a:solidFill>
                  <a:schemeClr val="dk2"/>
                </a:solidFill>
                <a:latin typeface="Arial"/>
                <a:ea typeface="Arial"/>
                <a:cs typeface="Arial"/>
                <a:sym typeface="Arial"/>
              </a:rPr>
              <a:t>Le malattie infettive possono diffondersi facilmente se le persone utilizzano gli stessi spazi e toccano le stesse superfici senza che venga effettuata una pulizia dopo ogni utilizzo.  </a:t>
            </a:r>
            <a:endParaRPr sz="1000" b="0" i="0" u="none" strike="noStrike" cap="none">
              <a:solidFill>
                <a:schemeClr val="dk2"/>
              </a:solidFill>
              <a:latin typeface="Arial"/>
              <a:ea typeface="Arial"/>
              <a:cs typeface="Arial"/>
              <a:sym typeface="Arial"/>
            </a:endParaRPr>
          </a:p>
        </p:txBody>
      </p:sp>
      <p:pic>
        <p:nvPicPr>
          <p:cNvPr id="300" name="Google Shape;300;p26"/>
          <p:cNvPicPr preferRelativeResize="0"/>
          <p:nvPr/>
        </p:nvPicPr>
        <p:blipFill rotWithShape="1">
          <a:blip r:embed="rId4">
            <a:alphaModFix/>
          </a:blip>
          <a:srcRect/>
          <a:stretch/>
        </p:blipFill>
        <p:spPr>
          <a:xfrm>
            <a:off x="7663425" y="1818312"/>
            <a:ext cx="725149" cy="725149"/>
          </a:xfrm>
          <a:prstGeom prst="rect">
            <a:avLst/>
          </a:prstGeom>
          <a:noFill/>
          <a:ln>
            <a:noFill/>
          </a:ln>
        </p:spPr>
      </p:pic>
      <p:pic>
        <p:nvPicPr>
          <p:cNvPr id="301" name="Google Shape;301;p26"/>
          <p:cNvPicPr preferRelativeResize="0"/>
          <p:nvPr/>
        </p:nvPicPr>
        <p:blipFill rotWithShape="1">
          <a:blip r:embed="rId5">
            <a:alphaModFix/>
          </a:blip>
          <a:srcRect/>
          <a:stretch/>
        </p:blipFill>
        <p:spPr>
          <a:xfrm>
            <a:off x="3393076" y="1837080"/>
            <a:ext cx="821325" cy="821325"/>
          </a:xfrm>
          <a:prstGeom prst="rect">
            <a:avLst/>
          </a:prstGeom>
          <a:noFill/>
          <a:ln>
            <a:noFill/>
          </a:ln>
        </p:spPr>
      </p:pic>
      <p:sp>
        <p:nvSpPr>
          <p:cNvPr id="302" name="Google Shape;302;p26"/>
          <p:cNvSpPr txBox="1"/>
          <p:nvPr/>
        </p:nvSpPr>
        <p:spPr>
          <a:xfrm>
            <a:off x="2695312" y="2671124"/>
            <a:ext cx="2305838" cy="228521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Scarsa igiene: </a:t>
            </a:r>
            <a:r>
              <a:rPr lang="en" sz="1000" b="0" i="0" u="none" strike="noStrike" cap="none">
                <a:solidFill>
                  <a:schemeClr val="dk2"/>
                </a:solidFill>
                <a:latin typeface="Arial"/>
                <a:ea typeface="Arial"/>
                <a:cs typeface="Arial"/>
                <a:sym typeface="Arial"/>
              </a:rPr>
              <a:t>A volte i materiali per la pulizia non sono resi disponibili ai detenuti a causa del timore di autolesionismo. Tuttavia, tutti i detenuti dovrebbero potervi accedere in modo gestito. Inoltre, in alcune carceri, i detenuti non hanno accesso a strutture adeguate, come i servizi igienici nelle loro celle. Entrambe le cose portano a livelli di igiene più bassi nelle celle della prigione. </a:t>
            </a:r>
            <a:endParaRPr sz="1000" b="0" i="0" u="none" strike="noStrike" cap="none">
              <a:solidFill>
                <a:schemeClr val="dk2"/>
              </a:solidFill>
              <a:latin typeface="Arial"/>
              <a:ea typeface="Arial"/>
              <a:cs typeface="Arial"/>
              <a:sym typeface="Arial"/>
            </a:endParaRPr>
          </a:p>
        </p:txBody>
      </p:sp>
      <p:pic>
        <p:nvPicPr>
          <p:cNvPr id="303" name="Google Shape;303;p26"/>
          <p:cNvPicPr preferRelativeResize="0"/>
          <p:nvPr/>
        </p:nvPicPr>
        <p:blipFill rotWithShape="1">
          <a:blip r:embed="rId6">
            <a:alphaModFix/>
          </a:blip>
          <a:srcRect/>
          <a:stretch/>
        </p:blipFill>
        <p:spPr>
          <a:xfrm>
            <a:off x="973712" y="1885175"/>
            <a:ext cx="686575" cy="686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07"/>
        <p:cNvGrpSpPr/>
        <p:nvPr/>
      </p:nvGrpSpPr>
      <p:grpSpPr>
        <a:xfrm>
          <a:off x="0" y="0"/>
          <a:ext cx="0" cy="0"/>
          <a:chOff x="0" y="0"/>
          <a:chExt cx="0" cy="0"/>
        </a:xfrm>
      </p:grpSpPr>
      <p:sp>
        <p:nvSpPr>
          <p:cNvPr id="308" name="Google Shape;308;p2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309" name="Google Shape;309;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1. Perché le malattie infettive sono importanti nelle carceri? (In carcere)</a:t>
            </a:r>
            <a:endParaRPr/>
          </a:p>
          <a:p>
            <a:pPr marL="0" lvl="0" indent="0" algn="l" rtl="0">
              <a:lnSpc>
                <a:spcPct val="100000"/>
              </a:lnSpc>
              <a:spcBef>
                <a:spcPts val="0"/>
              </a:spcBef>
              <a:spcAft>
                <a:spcPts val="0"/>
              </a:spcAft>
              <a:buSzPct val="111111"/>
              <a:buNone/>
            </a:pPr>
            <a:endParaRPr b="1"/>
          </a:p>
        </p:txBody>
      </p:sp>
      <p:pic>
        <p:nvPicPr>
          <p:cNvPr id="310" name="Google Shape;310;p27"/>
          <p:cNvPicPr preferRelativeResize="0"/>
          <p:nvPr/>
        </p:nvPicPr>
        <p:blipFill rotWithShape="1">
          <a:blip r:embed="rId3">
            <a:alphaModFix/>
          </a:blip>
          <a:srcRect/>
          <a:stretch/>
        </p:blipFill>
        <p:spPr>
          <a:xfrm>
            <a:off x="915900" y="1472399"/>
            <a:ext cx="572700" cy="572700"/>
          </a:xfrm>
          <a:prstGeom prst="rect">
            <a:avLst/>
          </a:prstGeom>
          <a:noFill/>
          <a:ln>
            <a:noFill/>
          </a:ln>
        </p:spPr>
      </p:pic>
      <p:sp>
        <p:nvSpPr>
          <p:cNvPr id="311" name="Google Shape;311;p27"/>
          <p:cNvSpPr txBox="1"/>
          <p:nvPr/>
        </p:nvSpPr>
        <p:spPr>
          <a:xfrm>
            <a:off x="299550" y="2371013"/>
            <a:ext cx="1805400" cy="193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Sesso non protetto: </a:t>
            </a:r>
            <a:r>
              <a:rPr lang="en" sz="1000" b="0" i="0" u="none" strike="noStrike" cap="none">
                <a:solidFill>
                  <a:schemeClr val="dk2"/>
                </a:solidFill>
                <a:latin typeface="Arial"/>
                <a:ea typeface="Arial"/>
                <a:cs typeface="Arial"/>
                <a:sym typeface="Arial"/>
              </a:rPr>
              <a:t>Le persone che vivono in carcere hanno maggiori probabilità di entrare in contatto con malattie sessualmente trasmissibili, come l'HPV, attraverso rapporti sessuali non protetti. L'accesso alle protezioni, come i preservativi, può essere limitato nelle carceri. </a:t>
            </a:r>
            <a:endParaRPr sz="1000" b="0" i="0" u="none" strike="noStrike" cap="none">
              <a:solidFill>
                <a:schemeClr val="dk2"/>
              </a:solidFill>
              <a:latin typeface="Arial"/>
              <a:ea typeface="Arial"/>
              <a:cs typeface="Arial"/>
              <a:sym typeface="Arial"/>
            </a:endParaRPr>
          </a:p>
        </p:txBody>
      </p:sp>
      <p:sp>
        <p:nvSpPr>
          <p:cNvPr id="312" name="Google Shape;312;p27"/>
          <p:cNvSpPr txBox="1"/>
          <p:nvPr/>
        </p:nvSpPr>
        <p:spPr>
          <a:xfrm>
            <a:off x="2390924" y="2371013"/>
            <a:ext cx="1805400" cy="2108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Uso di aghi condivisi o non puliti: </a:t>
            </a:r>
            <a:r>
              <a:rPr lang="en" sz="1000" b="0" i="0" u="none" strike="noStrike" cap="none">
                <a:solidFill>
                  <a:schemeClr val="dk2"/>
                </a:solidFill>
                <a:latin typeface="Arial"/>
                <a:ea typeface="Arial"/>
                <a:cs typeface="Arial"/>
                <a:sym typeface="Arial"/>
              </a:rPr>
              <a:t>Le persone che vivono in carcere hanno maggiori probabilità di entrare in contatto con l'epatite B o C, o con altre malattie, attraverso l'uso di aghi, ad esempio per iniettarsi droghe o per fare tatuaggi. Gli aghi sono più difficili da disinfettare nelle carceri perché spesso le persone non hanno accesso a materiali per la pulizia. </a:t>
            </a:r>
            <a:endParaRPr sz="1000" b="0" i="0" u="none" strike="noStrike" cap="none">
              <a:solidFill>
                <a:schemeClr val="dk2"/>
              </a:solidFill>
              <a:latin typeface="Arial"/>
              <a:ea typeface="Arial"/>
              <a:cs typeface="Arial"/>
              <a:sym typeface="Arial"/>
            </a:endParaRPr>
          </a:p>
        </p:txBody>
      </p:sp>
      <p:pic>
        <p:nvPicPr>
          <p:cNvPr id="313" name="Google Shape;313;p27"/>
          <p:cNvPicPr preferRelativeResize="0"/>
          <p:nvPr/>
        </p:nvPicPr>
        <p:blipFill rotWithShape="1">
          <a:blip r:embed="rId4">
            <a:alphaModFix/>
          </a:blip>
          <a:srcRect/>
          <a:stretch/>
        </p:blipFill>
        <p:spPr>
          <a:xfrm>
            <a:off x="2931050" y="1562814"/>
            <a:ext cx="725149" cy="725149"/>
          </a:xfrm>
          <a:prstGeom prst="rect">
            <a:avLst/>
          </a:prstGeom>
          <a:noFill/>
          <a:ln>
            <a:noFill/>
          </a:ln>
        </p:spPr>
      </p:pic>
      <p:sp>
        <p:nvSpPr>
          <p:cNvPr id="314" name="Google Shape;314;p27"/>
          <p:cNvSpPr txBox="1"/>
          <p:nvPr/>
        </p:nvSpPr>
        <p:spPr>
          <a:xfrm>
            <a:off x="4378550" y="2355913"/>
            <a:ext cx="1805400" cy="228521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Uso di droghe contaminate: </a:t>
            </a:r>
            <a:r>
              <a:rPr lang="en" sz="1000" b="0" i="0" u="none" strike="noStrike" cap="none">
                <a:solidFill>
                  <a:schemeClr val="dk2"/>
                </a:solidFill>
                <a:latin typeface="Arial"/>
                <a:ea typeface="Arial"/>
                <a:cs typeface="Arial"/>
                <a:sym typeface="Arial"/>
              </a:rPr>
              <a:t>L'assunzione di droghe contaminate da terra, ad esempio, può portare all'infezione del tetano. Le droghe non sono ammesse nelle carceri e quindi sono spesso contrabbandate da fonti non identificabili, il che ne rende dubbia la qualità. </a:t>
            </a:r>
            <a:endParaRPr sz="1000" b="0" i="0" u="none" strike="noStrike" cap="none">
              <a:solidFill>
                <a:schemeClr val="dk2"/>
              </a:solidFill>
              <a:latin typeface="Arial"/>
              <a:ea typeface="Arial"/>
              <a:cs typeface="Arial"/>
              <a:sym typeface="Arial"/>
            </a:endParaRPr>
          </a:p>
        </p:txBody>
      </p:sp>
      <p:pic>
        <p:nvPicPr>
          <p:cNvPr id="315" name="Google Shape;315;p27"/>
          <p:cNvPicPr preferRelativeResize="0"/>
          <p:nvPr/>
        </p:nvPicPr>
        <p:blipFill rotWithShape="1">
          <a:blip r:embed="rId5">
            <a:alphaModFix/>
          </a:blip>
          <a:srcRect/>
          <a:stretch/>
        </p:blipFill>
        <p:spPr>
          <a:xfrm>
            <a:off x="4986101" y="1513513"/>
            <a:ext cx="725149" cy="725149"/>
          </a:xfrm>
          <a:prstGeom prst="rect">
            <a:avLst/>
          </a:prstGeom>
          <a:noFill/>
          <a:ln>
            <a:noFill/>
          </a:ln>
        </p:spPr>
      </p:pic>
      <p:sp>
        <p:nvSpPr>
          <p:cNvPr id="316" name="Google Shape;316;p27"/>
          <p:cNvSpPr txBox="1"/>
          <p:nvPr/>
        </p:nvSpPr>
        <p:spPr>
          <a:xfrm>
            <a:off x="6595175" y="2371013"/>
            <a:ext cx="20448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Elevato turnover di persone: </a:t>
            </a:r>
            <a:r>
              <a:rPr lang="en" sz="1000" b="0" i="0" u="none" strike="noStrike" cap="none">
                <a:solidFill>
                  <a:schemeClr val="dk2"/>
                </a:solidFill>
                <a:latin typeface="Arial"/>
                <a:ea typeface="Arial"/>
                <a:cs typeface="Arial"/>
                <a:sym typeface="Arial"/>
              </a:rPr>
              <a:t>I detenuti passano da un carcere all'altro mentre scontano la loro pena. Anche il personale entra ed esce dal carcere. Questo flusso di persone attraverso le carceri da’ molte opportunità alle malattie infettive di entrare nelle carceri.</a:t>
            </a:r>
            <a:endParaRPr sz="1000" b="0" i="0" u="none" strike="noStrike" cap="none">
              <a:solidFill>
                <a:schemeClr val="dk2"/>
              </a:solidFill>
              <a:latin typeface="Arial"/>
              <a:ea typeface="Arial"/>
              <a:cs typeface="Arial"/>
              <a:sym typeface="Arial"/>
            </a:endParaRPr>
          </a:p>
        </p:txBody>
      </p:sp>
      <p:pic>
        <p:nvPicPr>
          <p:cNvPr id="317" name="Google Shape;317;p27"/>
          <p:cNvPicPr preferRelativeResize="0"/>
          <p:nvPr/>
        </p:nvPicPr>
        <p:blipFill rotWithShape="1">
          <a:blip r:embed="rId6">
            <a:alphaModFix/>
          </a:blip>
          <a:srcRect/>
          <a:stretch/>
        </p:blipFill>
        <p:spPr>
          <a:xfrm>
            <a:off x="7223550" y="1459799"/>
            <a:ext cx="788050" cy="788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21"/>
        <p:cNvGrpSpPr/>
        <p:nvPr/>
      </p:nvGrpSpPr>
      <p:grpSpPr>
        <a:xfrm>
          <a:off x="0" y="0"/>
          <a:ext cx="0" cy="0"/>
          <a:chOff x="0" y="0"/>
          <a:chExt cx="0" cy="0"/>
        </a:xfrm>
      </p:grpSpPr>
      <p:sp>
        <p:nvSpPr>
          <p:cNvPr id="322" name="Google Shape;322;p2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323" name="Google Shape;323;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1. Perché le malattie infettive sono importanti nelle carceri? (In carcere)</a:t>
            </a:r>
            <a:endParaRPr/>
          </a:p>
          <a:p>
            <a:pPr marL="0" lvl="0" indent="0" algn="l" rtl="0">
              <a:lnSpc>
                <a:spcPct val="100000"/>
              </a:lnSpc>
              <a:spcBef>
                <a:spcPts val="0"/>
              </a:spcBef>
              <a:spcAft>
                <a:spcPts val="0"/>
              </a:spcAft>
              <a:buSzPct val="111111"/>
              <a:buNone/>
            </a:pPr>
            <a:endParaRPr b="1"/>
          </a:p>
        </p:txBody>
      </p:sp>
      <p:sp>
        <p:nvSpPr>
          <p:cNvPr id="324" name="Google Shape;324;p28"/>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25" name="Google Shape;325;p28"/>
          <p:cNvSpPr txBox="1"/>
          <p:nvPr/>
        </p:nvSpPr>
        <p:spPr>
          <a:xfrm>
            <a:off x="2183750" y="2295000"/>
            <a:ext cx="220020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Accesso all'assistenza sanitaria: </a:t>
            </a:r>
            <a:r>
              <a:rPr lang="en" sz="1000" b="0" i="0" u="none" strike="noStrike" cap="none">
                <a:solidFill>
                  <a:schemeClr val="dk2"/>
                </a:solidFill>
                <a:latin typeface="Arial"/>
                <a:ea typeface="Arial"/>
                <a:cs typeface="Arial"/>
                <a:sym typeface="Arial"/>
              </a:rPr>
              <a:t>Le persone che vivono in carcere hanno maggiori probabilità di incontrare difficoltà nell'accesso ai servizi sanitari, come vaccinazioni, terapie o test per le malattie. </a:t>
            </a:r>
            <a:endParaRPr sz="1000" b="0" i="0" u="none" strike="noStrike" cap="none">
              <a:solidFill>
                <a:schemeClr val="dk2"/>
              </a:solidFill>
              <a:latin typeface="Arial"/>
              <a:ea typeface="Arial"/>
              <a:cs typeface="Arial"/>
              <a:sym typeface="Arial"/>
            </a:endParaRPr>
          </a:p>
        </p:txBody>
      </p:sp>
      <p:sp>
        <p:nvSpPr>
          <p:cNvPr id="326" name="Google Shape;326;p28"/>
          <p:cNvSpPr txBox="1"/>
          <p:nvPr/>
        </p:nvSpPr>
        <p:spPr>
          <a:xfrm>
            <a:off x="4711750" y="2345325"/>
            <a:ext cx="22485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Accesso all'educazione sanitaria: </a:t>
            </a:r>
            <a:r>
              <a:rPr lang="en" sz="1000" b="0" i="0" u="none" strike="noStrike" cap="none">
                <a:solidFill>
                  <a:schemeClr val="dk2"/>
                </a:solidFill>
                <a:latin typeface="Arial"/>
                <a:ea typeface="Arial"/>
                <a:cs typeface="Arial"/>
                <a:sym typeface="Arial"/>
              </a:rPr>
              <a:t>Le persone che vivono in carcere hanno accesso limitato alle informazioni. Ciò significa che potrebbero non conoscere i benefici della vaccinazione o di altre misure sanitarie. </a:t>
            </a:r>
            <a:endParaRPr sz="1000" b="0" i="0" u="none" strike="noStrike" cap="none">
              <a:solidFill>
                <a:schemeClr val="dk2"/>
              </a:solidFill>
              <a:latin typeface="Arial"/>
              <a:ea typeface="Arial"/>
              <a:cs typeface="Arial"/>
              <a:sym typeface="Arial"/>
            </a:endParaRPr>
          </a:p>
        </p:txBody>
      </p:sp>
      <p:pic>
        <p:nvPicPr>
          <p:cNvPr id="327" name="Google Shape;327;p28"/>
          <p:cNvPicPr preferRelativeResize="0"/>
          <p:nvPr/>
        </p:nvPicPr>
        <p:blipFill rotWithShape="1">
          <a:blip r:embed="rId3">
            <a:alphaModFix/>
          </a:blip>
          <a:srcRect/>
          <a:stretch/>
        </p:blipFill>
        <p:spPr>
          <a:xfrm>
            <a:off x="2997500" y="1557300"/>
            <a:ext cx="572700" cy="572700"/>
          </a:xfrm>
          <a:prstGeom prst="rect">
            <a:avLst/>
          </a:prstGeom>
          <a:noFill/>
          <a:ln>
            <a:noFill/>
          </a:ln>
        </p:spPr>
      </p:pic>
      <p:pic>
        <p:nvPicPr>
          <p:cNvPr id="328" name="Google Shape;328;p28"/>
          <p:cNvPicPr preferRelativeResize="0"/>
          <p:nvPr/>
        </p:nvPicPr>
        <p:blipFill rotWithShape="1">
          <a:blip r:embed="rId4">
            <a:alphaModFix/>
          </a:blip>
          <a:srcRect/>
          <a:stretch/>
        </p:blipFill>
        <p:spPr>
          <a:xfrm>
            <a:off x="5473424" y="1557300"/>
            <a:ext cx="725149" cy="725149"/>
          </a:xfrm>
          <a:prstGeom prst="rect">
            <a:avLst/>
          </a:prstGeom>
          <a:noFill/>
          <a:ln>
            <a:noFill/>
          </a:ln>
        </p:spPr>
      </p:pic>
      <p:sp>
        <p:nvSpPr>
          <p:cNvPr id="329" name="Google Shape;329;p28"/>
          <p:cNvSpPr txBox="1"/>
          <p:nvPr/>
        </p:nvSpPr>
        <p:spPr>
          <a:xfrm>
            <a:off x="311700" y="3986400"/>
            <a:ext cx="85206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Tutti questi fattori fanno sì che, una volta in carcere, le persone </a:t>
            </a:r>
            <a:r>
              <a:rPr lang="en" sz="1400" b="1" i="0" u="none" strike="noStrike" cap="none">
                <a:solidFill>
                  <a:schemeClr val="dk2"/>
                </a:solidFill>
                <a:latin typeface="Arial"/>
                <a:ea typeface="Arial"/>
                <a:cs typeface="Arial"/>
                <a:sym typeface="Arial"/>
              </a:rPr>
              <a:t>possano incontrare maggiori difficoltà nell'accesso alle cure sanitarie, come le vaccinazioni, </a:t>
            </a:r>
            <a:r>
              <a:rPr lang="en" sz="1400" b="0" i="0" u="none" strike="noStrike" cap="none">
                <a:solidFill>
                  <a:schemeClr val="dk2"/>
                </a:solidFill>
                <a:latin typeface="Arial"/>
                <a:ea typeface="Arial"/>
                <a:cs typeface="Arial"/>
                <a:sym typeface="Arial"/>
              </a:rPr>
              <a:t>e </a:t>
            </a:r>
            <a:r>
              <a:rPr lang="en" sz="1400" b="1" i="0" u="none" strike="noStrike" cap="none">
                <a:solidFill>
                  <a:schemeClr val="dk2"/>
                </a:solidFill>
                <a:latin typeface="Arial"/>
                <a:ea typeface="Arial"/>
                <a:cs typeface="Arial"/>
                <a:sym typeface="Arial"/>
              </a:rPr>
              <a:t>possano essere esposte a un maggior numero di malattie infettive nell'ambiente carcerario. </a:t>
            </a:r>
            <a:endParaRPr sz="1400" b="1" i="0" u="none" strike="noStrike" cap="none">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33"/>
        <p:cNvGrpSpPr/>
        <p:nvPr/>
      </p:nvGrpSpPr>
      <p:grpSpPr>
        <a:xfrm>
          <a:off x="0" y="0"/>
          <a:ext cx="0" cy="0"/>
          <a:chOff x="0" y="0"/>
          <a:chExt cx="0" cy="0"/>
        </a:xfrm>
      </p:grpSpPr>
      <p:sp>
        <p:nvSpPr>
          <p:cNvPr id="334" name="Google Shape;334;p2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335" name="Google Shape;335;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1. Perché le malattie infettive sono importanti nelle carceri?</a:t>
            </a:r>
            <a:endParaRPr/>
          </a:p>
        </p:txBody>
      </p:sp>
      <p:sp>
        <p:nvSpPr>
          <p:cNvPr id="336" name="Google Shape;336;p29"/>
          <p:cNvSpPr txBox="1"/>
          <p:nvPr/>
        </p:nvSpPr>
        <p:spPr>
          <a:xfrm>
            <a:off x="449800" y="1323275"/>
            <a:ext cx="8349000" cy="10818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Avrai notato una significativa sovrapposizione tra questi fattori. Ciò significa che queste circostanze o condizioni sono presenti sia prima dell'ingresso in carcere, sia durante la detenzione, talvolta per motivi diversi.  </a:t>
            </a:r>
            <a:endParaRPr sz="1400" b="0" i="0" u="none" strike="noStrike" cap="none">
              <a:solidFill>
                <a:schemeClr val="dk2"/>
              </a:solidFill>
              <a:latin typeface="Arial"/>
              <a:ea typeface="Arial"/>
              <a:cs typeface="Arial"/>
              <a:sym typeface="Arial"/>
            </a:endParaRPr>
          </a:p>
        </p:txBody>
      </p:sp>
      <p:sp>
        <p:nvSpPr>
          <p:cNvPr id="337" name="Google Shape;337;p29"/>
          <p:cNvSpPr/>
          <p:nvPr/>
        </p:nvSpPr>
        <p:spPr>
          <a:xfrm>
            <a:off x="3802631" y="2178606"/>
            <a:ext cx="3018000" cy="2964900"/>
          </a:xfrm>
          <a:prstGeom prst="ellipse">
            <a:avLst/>
          </a:prstGeom>
          <a:solidFill>
            <a:srgbClr val="E795BB">
              <a:alpha val="63529"/>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9"/>
          <p:cNvSpPr txBox="1"/>
          <p:nvPr/>
        </p:nvSpPr>
        <p:spPr>
          <a:xfrm>
            <a:off x="4588101" y="2261321"/>
            <a:ext cx="1447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In carcere</a:t>
            </a:r>
            <a:endParaRPr sz="1200" b="1" i="0" u="none" strike="noStrike" cap="none">
              <a:solidFill>
                <a:srgbClr val="000000"/>
              </a:solidFill>
              <a:latin typeface="Arial"/>
              <a:ea typeface="Arial"/>
              <a:cs typeface="Arial"/>
              <a:sym typeface="Arial"/>
            </a:endParaRPr>
          </a:p>
        </p:txBody>
      </p:sp>
      <p:sp>
        <p:nvSpPr>
          <p:cNvPr id="339" name="Google Shape;339;p29"/>
          <p:cNvSpPr txBox="1"/>
          <p:nvPr/>
        </p:nvSpPr>
        <p:spPr>
          <a:xfrm>
            <a:off x="5484056" y="2960317"/>
            <a:ext cx="14871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Elevato turnover di persone</a:t>
            </a:r>
            <a:endParaRPr sz="1400" b="0" i="0" u="none" strike="noStrike" cap="none">
              <a:solidFill>
                <a:srgbClr val="000000"/>
              </a:solidFill>
              <a:latin typeface="Arial"/>
              <a:ea typeface="Arial"/>
              <a:cs typeface="Arial"/>
              <a:sym typeface="Arial"/>
            </a:endParaRPr>
          </a:p>
        </p:txBody>
      </p:sp>
      <p:sp>
        <p:nvSpPr>
          <p:cNvPr id="340" name="Google Shape;340;p29"/>
          <p:cNvSpPr txBox="1"/>
          <p:nvPr/>
        </p:nvSpPr>
        <p:spPr>
          <a:xfrm>
            <a:off x="5716053" y="3444085"/>
            <a:ext cx="9627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Condivisione di celle, docce e servizi igienici</a:t>
            </a:r>
            <a:endParaRPr sz="1400" b="0" i="0" u="none" strike="noStrike" cap="none">
              <a:solidFill>
                <a:srgbClr val="000000"/>
              </a:solidFill>
              <a:latin typeface="Arial"/>
              <a:ea typeface="Arial"/>
              <a:cs typeface="Arial"/>
              <a:sym typeface="Arial"/>
            </a:endParaRPr>
          </a:p>
        </p:txBody>
      </p:sp>
      <p:pic>
        <p:nvPicPr>
          <p:cNvPr id="341" name="Google Shape;341;p29"/>
          <p:cNvPicPr preferRelativeResize="0"/>
          <p:nvPr/>
        </p:nvPicPr>
        <p:blipFill rotWithShape="1">
          <a:blip r:embed="rId3">
            <a:alphaModFix/>
          </a:blip>
          <a:srcRect/>
          <a:stretch/>
        </p:blipFill>
        <p:spPr>
          <a:xfrm>
            <a:off x="5471597" y="3681088"/>
            <a:ext cx="270058" cy="266838"/>
          </a:xfrm>
          <a:prstGeom prst="rect">
            <a:avLst/>
          </a:prstGeom>
          <a:noFill/>
          <a:ln>
            <a:noFill/>
          </a:ln>
        </p:spPr>
      </p:pic>
      <p:pic>
        <p:nvPicPr>
          <p:cNvPr id="342" name="Google Shape;342;p29"/>
          <p:cNvPicPr preferRelativeResize="0"/>
          <p:nvPr/>
        </p:nvPicPr>
        <p:blipFill rotWithShape="1">
          <a:blip r:embed="rId4">
            <a:alphaModFix/>
          </a:blip>
          <a:srcRect/>
          <a:stretch/>
        </p:blipFill>
        <p:spPr>
          <a:xfrm>
            <a:off x="5422444" y="3127661"/>
            <a:ext cx="270058" cy="266830"/>
          </a:xfrm>
          <a:prstGeom prst="rect">
            <a:avLst/>
          </a:prstGeom>
          <a:noFill/>
          <a:ln>
            <a:noFill/>
          </a:ln>
        </p:spPr>
      </p:pic>
      <p:pic>
        <p:nvPicPr>
          <p:cNvPr id="343" name="Google Shape;343;p29"/>
          <p:cNvPicPr preferRelativeResize="0"/>
          <p:nvPr/>
        </p:nvPicPr>
        <p:blipFill rotWithShape="1">
          <a:blip r:embed="rId5">
            <a:alphaModFix/>
          </a:blip>
          <a:srcRect/>
          <a:stretch/>
        </p:blipFill>
        <p:spPr>
          <a:xfrm>
            <a:off x="5340799" y="2685364"/>
            <a:ext cx="270058" cy="266830"/>
          </a:xfrm>
          <a:prstGeom prst="rect">
            <a:avLst/>
          </a:prstGeom>
          <a:noFill/>
          <a:ln>
            <a:noFill/>
          </a:ln>
        </p:spPr>
      </p:pic>
      <p:sp>
        <p:nvSpPr>
          <p:cNvPr id="344" name="Google Shape;344;p29"/>
          <p:cNvSpPr txBox="1"/>
          <p:nvPr/>
        </p:nvSpPr>
        <p:spPr>
          <a:xfrm>
            <a:off x="5611591" y="2481420"/>
            <a:ext cx="8799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Sovraffollamento</a:t>
            </a:r>
            <a:endParaRPr sz="1400" b="0" i="0" u="none" strike="noStrike" cap="none">
              <a:solidFill>
                <a:schemeClr val="dk1"/>
              </a:solidFill>
              <a:latin typeface="Arial"/>
              <a:ea typeface="Arial"/>
              <a:cs typeface="Arial"/>
              <a:sym typeface="Arial"/>
            </a:endParaRPr>
          </a:p>
        </p:txBody>
      </p:sp>
      <p:pic>
        <p:nvPicPr>
          <p:cNvPr id="345" name="Google Shape;345;p29"/>
          <p:cNvPicPr preferRelativeResize="0"/>
          <p:nvPr/>
        </p:nvPicPr>
        <p:blipFill rotWithShape="1">
          <a:blip r:embed="rId6">
            <a:alphaModFix/>
          </a:blip>
          <a:srcRect/>
          <a:stretch/>
        </p:blipFill>
        <p:spPr>
          <a:xfrm>
            <a:off x="5422451" y="4288238"/>
            <a:ext cx="270058" cy="266830"/>
          </a:xfrm>
          <a:prstGeom prst="rect">
            <a:avLst/>
          </a:prstGeom>
          <a:noFill/>
          <a:ln>
            <a:noFill/>
          </a:ln>
        </p:spPr>
      </p:pic>
      <p:sp>
        <p:nvSpPr>
          <p:cNvPr id="346" name="Google Shape;346;p29"/>
          <p:cNvSpPr txBox="1"/>
          <p:nvPr/>
        </p:nvSpPr>
        <p:spPr>
          <a:xfrm>
            <a:off x="5668374" y="4117180"/>
            <a:ext cx="8175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Scarsa igiene</a:t>
            </a:r>
            <a:endParaRPr sz="1400" b="0" i="0" u="none" strike="noStrike" cap="none">
              <a:solidFill>
                <a:srgbClr val="000000"/>
              </a:solidFill>
              <a:latin typeface="Arial"/>
              <a:ea typeface="Arial"/>
              <a:cs typeface="Arial"/>
              <a:sym typeface="Arial"/>
            </a:endParaRPr>
          </a:p>
        </p:txBody>
      </p:sp>
      <p:sp>
        <p:nvSpPr>
          <p:cNvPr id="347" name="Google Shape;347;p29"/>
          <p:cNvSpPr/>
          <p:nvPr/>
        </p:nvSpPr>
        <p:spPr>
          <a:xfrm>
            <a:off x="2289900" y="2170375"/>
            <a:ext cx="3132600" cy="2964900"/>
          </a:xfrm>
          <a:prstGeom prst="ellipse">
            <a:avLst/>
          </a:prstGeom>
          <a:solidFill>
            <a:srgbClr val="BDB2EA">
              <a:alpha val="64313"/>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9"/>
          <p:cNvSpPr txBox="1"/>
          <p:nvPr/>
        </p:nvSpPr>
        <p:spPr>
          <a:xfrm>
            <a:off x="3098319" y="2261316"/>
            <a:ext cx="14415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Prima del carcere</a:t>
            </a:r>
            <a:endParaRPr sz="1200" b="1" i="0" u="none" strike="noStrike" cap="none">
              <a:solidFill>
                <a:srgbClr val="000000"/>
              </a:solidFill>
              <a:latin typeface="Arial"/>
              <a:ea typeface="Arial"/>
              <a:cs typeface="Arial"/>
              <a:sym typeface="Arial"/>
            </a:endParaRPr>
          </a:p>
        </p:txBody>
      </p:sp>
      <p:sp>
        <p:nvSpPr>
          <p:cNvPr id="349" name="Google Shape;349;p29"/>
          <p:cNvSpPr txBox="1"/>
          <p:nvPr/>
        </p:nvSpPr>
        <p:spPr>
          <a:xfrm>
            <a:off x="4296147" y="4064218"/>
            <a:ext cx="879900" cy="54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Uso di aghi condivisi o non puliti</a:t>
            </a:r>
            <a:endParaRPr sz="1400" b="0" i="0" u="none" strike="noStrike" cap="none">
              <a:solidFill>
                <a:srgbClr val="000000"/>
              </a:solidFill>
              <a:latin typeface="Arial"/>
              <a:ea typeface="Arial"/>
              <a:cs typeface="Arial"/>
              <a:sym typeface="Arial"/>
            </a:endParaRPr>
          </a:p>
        </p:txBody>
      </p:sp>
      <p:pic>
        <p:nvPicPr>
          <p:cNvPr id="350" name="Google Shape;350;p29"/>
          <p:cNvPicPr preferRelativeResize="0"/>
          <p:nvPr/>
        </p:nvPicPr>
        <p:blipFill rotWithShape="1">
          <a:blip r:embed="rId7">
            <a:alphaModFix/>
          </a:blip>
          <a:srcRect/>
          <a:stretch/>
        </p:blipFill>
        <p:spPr>
          <a:xfrm>
            <a:off x="4131980" y="4284148"/>
            <a:ext cx="208906" cy="203626"/>
          </a:xfrm>
          <a:prstGeom prst="rect">
            <a:avLst/>
          </a:prstGeom>
          <a:noFill/>
          <a:ln>
            <a:noFill/>
          </a:ln>
        </p:spPr>
      </p:pic>
      <p:sp>
        <p:nvSpPr>
          <p:cNvPr id="351" name="Google Shape;351;p29"/>
          <p:cNvSpPr txBox="1"/>
          <p:nvPr/>
        </p:nvSpPr>
        <p:spPr>
          <a:xfrm>
            <a:off x="4396444" y="2981411"/>
            <a:ext cx="9627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Sesso non protetto</a:t>
            </a:r>
            <a:endParaRPr sz="1400" b="0" i="0" u="none" strike="noStrike" cap="none">
              <a:solidFill>
                <a:schemeClr val="dk1"/>
              </a:solidFill>
              <a:latin typeface="Arial"/>
              <a:ea typeface="Arial"/>
              <a:cs typeface="Arial"/>
              <a:sym typeface="Arial"/>
            </a:endParaRPr>
          </a:p>
        </p:txBody>
      </p:sp>
      <p:pic>
        <p:nvPicPr>
          <p:cNvPr id="352" name="Google Shape;352;p29"/>
          <p:cNvPicPr preferRelativeResize="0"/>
          <p:nvPr/>
        </p:nvPicPr>
        <p:blipFill rotWithShape="1">
          <a:blip r:embed="rId8">
            <a:alphaModFix/>
          </a:blip>
          <a:srcRect/>
          <a:stretch/>
        </p:blipFill>
        <p:spPr>
          <a:xfrm>
            <a:off x="4124240" y="3190926"/>
            <a:ext cx="208904" cy="203639"/>
          </a:xfrm>
          <a:prstGeom prst="rect">
            <a:avLst/>
          </a:prstGeom>
          <a:noFill/>
          <a:ln>
            <a:noFill/>
          </a:ln>
        </p:spPr>
      </p:pic>
      <p:sp>
        <p:nvSpPr>
          <p:cNvPr id="353" name="Google Shape;353;p29"/>
          <p:cNvSpPr txBox="1"/>
          <p:nvPr/>
        </p:nvSpPr>
        <p:spPr>
          <a:xfrm>
            <a:off x="4334888" y="3215297"/>
            <a:ext cx="9078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Accesso limitato all'assistenza sanitaria</a:t>
            </a:r>
            <a:endParaRPr sz="1400" b="0" i="0" u="none" strike="noStrike" cap="none">
              <a:solidFill>
                <a:srgbClr val="000000"/>
              </a:solidFill>
              <a:latin typeface="Arial"/>
              <a:ea typeface="Arial"/>
              <a:cs typeface="Arial"/>
              <a:sym typeface="Arial"/>
            </a:endParaRPr>
          </a:p>
        </p:txBody>
      </p:sp>
      <p:pic>
        <p:nvPicPr>
          <p:cNvPr id="354" name="Google Shape;354;p29"/>
          <p:cNvPicPr preferRelativeResize="0"/>
          <p:nvPr/>
        </p:nvPicPr>
        <p:blipFill rotWithShape="1">
          <a:blip r:embed="rId9">
            <a:alphaModFix/>
          </a:blip>
          <a:srcRect/>
          <a:stretch/>
        </p:blipFill>
        <p:spPr>
          <a:xfrm>
            <a:off x="4131991" y="3512061"/>
            <a:ext cx="208906" cy="203626"/>
          </a:xfrm>
          <a:prstGeom prst="rect">
            <a:avLst/>
          </a:prstGeom>
          <a:noFill/>
          <a:ln>
            <a:noFill/>
          </a:ln>
        </p:spPr>
      </p:pic>
      <p:sp>
        <p:nvSpPr>
          <p:cNvPr id="355" name="Google Shape;355;p29"/>
          <p:cNvSpPr txBox="1"/>
          <p:nvPr/>
        </p:nvSpPr>
        <p:spPr>
          <a:xfrm>
            <a:off x="2741430" y="2572510"/>
            <a:ext cx="1329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Maggiore prevalenza della condizione di senzatetto</a:t>
            </a:r>
            <a:endParaRPr sz="1400" b="0" i="0" u="none" strike="noStrike" cap="none">
              <a:solidFill>
                <a:srgbClr val="000000"/>
              </a:solidFill>
              <a:latin typeface="Arial"/>
              <a:ea typeface="Arial"/>
              <a:cs typeface="Arial"/>
              <a:sym typeface="Arial"/>
            </a:endParaRPr>
          </a:p>
        </p:txBody>
      </p:sp>
      <p:pic>
        <p:nvPicPr>
          <p:cNvPr id="356" name="Google Shape;356;p29"/>
          <p:cNvPicPr preferRelativeResize="0"/>
          <p:nvPr/>
        </p:nvPicPr>
        <p:blipFill rotWithShape="1">
          <a:blip r:embed="rId10">
            <a:alphaModFix/>
          </a:blip>
          <a:srcRect/>
          <a:stretch/>
        </p:blipFill>
        <p:spPr>
          <a:xfrm>
            <a:off x="2578929" y="2756680"/>
            <a:ext cx="268987" cy="262188"/>
          </a:xfrm>
          <a:prstGeom prst="rect">
            <a:avLst/>
          </a:prstGeom>
          <a:noFill/>
          <a:ln>
            <a:noFill/>
          </a:ln>
        </p:spPr>
      </p:pic>
      <p:sp>
        <p:nvSpPr>
          <p:cNvPr id="357" name="Google Shape;357;p29"/>
          <p:cNvSpPr txBox="1"/>
          <p:nvPr/>
        </p:nvSpPr>
        <p:spPr>
          <a:xfrm>
            <a:off x="4334888" y="2508463"/>
            <a:ext cx="9078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Accesso limitato all'educazione sanitaria</a:t>
            </a:r>
            <a:endParaRPr sz="1400" b="0" i="0" u="none" strike="noStrike" cap="none">
              <a:solidFill>
                <a:srgbClr val="000000"/>
              </a:solidFill>
              <a:latin typeface="Arial"/>
              <a:ea typeface="Arial"/>
              <a:cs typeface="Arial"/>
              <a:sym typeface="Arial"/>
            </a:endParaRPr>
          </a:p>
        </p:txBody>
      </p:sp>
      <p:pic>
        <p:nvPicPr>
          <p:cNvPr id="358" name="Google Shape;358;p29"/>
          <p:cNvPicPr preferRelativeResize="0"/>
          <p:nvPr/>
        </p:nvPicPr>
        <p:blipFill rotWithShape="1">
          <a:blip r:embed="rId11">
            <a:alphaModFix/>
          </a:blip>
          <a:srcRect/>
          <a:stretch/>
        </p:blipFill>
        <p:spPr>
          <a:xfrm>
            <a:off x="4131986" y="2826835"/>
            <a:ext cx="268987" cy="262188"/>
          </a:xfrm>
          <a:prstGeom prst="rect">
            <a:avLst/>
          </a:prstGeom>
          <a:noFill/>
          <a:ln>
            <a:noFill/>
          </a:ln>
        </p:spPr>
      </p:pic>
      <p:pic>
        <p:nvPicPr>
          <p:cNvPr id="359" name="Google Shape;359;p29"/>
          <p:cNvPicPr preferRelativeResize="0"/>
          <p:nvPr/>
        </p:nvPicPr>
        <p:blipFill rotWithShape="1">
          <a:blip r:embed="rId12">
            <a:alphaModFix/>
          </a:blip>
          <a:srcRect/>
          <a:stretch/>
        </p:blipFill>
        <p:spPr>
          <a:xfrm>
            <a:off x="4094195" y="3868828"/>
            <a:ext cx="268987" cy="262188"/>
          </a:xfrm>
          <a:prstGeom prst="rect">
            <a:avLst/>
          </a:prstGeom>
          <a:noFill/>
          <a:ln>
            <a:noFill/>
          </a:ln>
        </p:spPr>
      </p:pic>
      <p:sp>
        <p:nvSpPr>
          <p:cNvPr id="360" name="Google Shape;360;p29"/>
          <p:cNvSpPr txBox="1"/>
          <p:nvPr/>
        </p:nvSpPr>
        <p:spPr>
          <a:xfrm>
            <a:off x="4358547" y="3689560"/>
            <a:ext cx="8175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Uso di droghe contaminate</a:t>
            </a:r>
            <a:endParaRPr sz="1400" b="0" i="0" u="none" strike="noStrike" cap="none">
              <a:solidFill>
                <a:srgbClr val="000000"/>
              </a:solidFill>
              <a:latin typeface="Arial"/>
              <a:ea typeface="Arial"/>
              <a:cs typeface="Arial"/>
              <a:sym typeface="Arial"/>
            </a:endParaRPr>
          </a:p>
        </p:txBody>
      </p:sp>
      <p:sp>
        <p:nvSpPr>
          <p:cNvPr id="361" name="Google Shape;361;p29"/>
          <p:cNvSpPr txBox="1"/>
          <p:nvPr/>
        </p:nvSpPr>
        <p:spPr>
          <a:xfrm>
            <a:off x="2694734" y="3215296"/>
            <a:ext cx="1095900" cy="103922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Scarsa igiene personale (legata alla condizione di senzatetto)</a:t>
            </a:r>
            <a:endParaRPr sz="1400" b="0" i="0" u="none" strike="noStrike" cap="none">
              <a:solidFill>
                <a:srgbClr val="000000"/>
              </a:solidFill>
              <a:latin typeface="Arial"/>
              <a:ea typeface="Arial"/>
              <a:cs typeface="Arial"/>
              <a:sym typeface="Arial"/>
            </a:endParaRPr>
          </a:p>
        </p:txBody>
      </p:sp>
      <p:pic>
        <p:nvPicPr>
          <p:cNvPr id="362" name="Google Shape;362;p29"/>
          <p:cNvPicPr preferRelativeResize="0"/>
          <p:nvPr/>
        </p:nvPicPr>
        <p:blipFill rotWithShape="1">
          <a:blip r:embed="rId3">
            <a:alphaModFix/>
          </a:blip>
          <a:srcRect/>
          <a:stretch/>
        </p:blipFill>
        <p:spPr>
          <a:xfrm>
            <a:off x="2464961" y="3544339"/>
            <a:ext cx="268987" cy="262188"/>
          </a:xfrm>
          <a:prstGeom prst="rect">
            <a:avLst/>
          </a:prstGeom>
          <a:noFill/>
          <a:ln>
            <a:noFill/>
          </a:ln>
        </p:spPr>
      </p:pic>
      <p:pic>
        <p:nvPicPr>
          <p:cNvPr id="363" name="Google Shape;363;p29"/>
          <p:cNvPicPr preferRelativeResize="0"/>
          <p:nvPr/>
        </p:nvPicPr>
        <p:blipFill rotWithShape="1">
          <a:blip r:embed="rId13">
            <a:alphaModFix/>
          </a:blip>
          <a:srcRect/>
          <a:stretch/>
        </p:blipFill>
        <p:spPr>
          <a:xfrm>
            <a:off x="2769547" y="4257992"/>
            <a:ext cx="264262" cy="254760"/>
          </a:xfrm>
          <a:prstGeom prst="rect">
            <a:avLst/>
          </a:prstGeom>
          <a:noFill/>
          <a:ln>
            <a:noFill/>
          </a:ln>
        </p:spPr>
      </p:pic>
      <p:sp>
        <p:nvSpPr>
          <p:cNvPr id="364" name="Google Shape;364;p29"/>
          <p:cNvSpPr txBox="1"/>
          <p:nvPr/>
        </p:nvSpPr>
        <p:spPr>
          <a:xfrm>
            <a:off x="3040234" y="4015115"/>
            <a:ext cx="817500" cy="54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Condizioni di salute sottostanti</a:t>
            </a:r>
            <a:endParaRPr sz="1400" b="0" i="0" u="none" strike="noStrike" cap="none">
              <a:solidFill>
                <a:srgbClr val="000000"/>
              </a:solidFill>
              <a:latin typeface="Arial"/>
              <a:ea typeface="Arial"/>
              <a:cs typeface="Arial"/>
              <a:sym typeface="Arial"/>
            </a:endParaRPr>
          </a:p>
        </p:txBody>
      </p:sp>
      <p:pic>
        <p:nvPicPr>
          <p:cNvPr id="365" name="Google Shape;365;p29"/>
          <p:cNvPicPr preferRelativeResize="0"/>
          <p:nvPr/>
        </p:nvPicPr>
        <p:blipFill rotWithShape="1">
          <a:blip r:embed="rId14">
            <a:alphaModFix/>
          </a:blip>
          <a:srcRect/>
          <a:stretch/>
        </p:blipFill>
        <p:spPr>
          <a:xfrm>
            <a:off x="4858625" y="4762033"/>
            <a:ext cx="254975" cy="254975"/>
          </a:xfrm>
          <a:prstGeom prst="rect">
            <a:avLst/>
          </a:prstGeom>
          <a:noFill/>
          <a:ln>
            <a:noFill/>
          </a:ln>
        </p:spPr>
      </p:pic>
      <p:sp>
        <p:nvSpPr>
          <p:cNvPr id="366" name="Google Shape;366;p29"/>
          <p:cNvSpPr txBox="1"/>
          <p:nvPr/>
        </p:nvSpPr>
        <p:spPr>
          <a:xfrm>
            <a:off x="5052215" y="4611668"/>
            <a:ext cx="10161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Scarsa ventilazione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
          <p:cNvSpPr txBox="1"/>
          <p:nvPr/>
        </p:nvSpPr>
        <p:spPr>
          <a:xfrm>
            <a:off x="171450" y="142875"/>
            <a:ext cx="876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70" name="Google Shape;70;p3"/>
          <p:cNvGraphicFramePr/>
          <p:nvPr/>
        </p:nvGraphicFramePr>
        <p:xfrm>
          <a:off x="1557338" y="923925"/>
          <a:ext cx="3000000" cy="3000000"/>
        </p:xfrm>
        <a:graphic>
          <a:graphicData uri="http://schemas.openxmlformats.org/drawingml/2006/table">
            <a:tbl>
              <a:tblPr bandRow="1">
                <a:noFill/>
                <a:tableStyleId>{75C32B22-9576-49CA-98D0-651D3F21C09F}</a:tableStyleId>
              </a:tblPr>
              <a:tblGrid>
                <a:gridCol w="2028825">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255275">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Convenzione di sovvenzione n.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101018353</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0"/>
                  </a:ext>
                </a:extLst>
              </a:tr>
              <a:tr h="25655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Data di inizio del progetto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 MAGGIO 2021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1"/>
                  </a:ext>
                </a:extLst>
              </a:tr>
              <a:tr h="2578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Durata del progetto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36 MESI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2"/>
                  </a:ext>
                </a:extLst>
              </a:tr>
              <a:tr h="2559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Numero del prodotto finale</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DL6.1</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3"/>
                  </a:ext>
                </a:extLst>
              </a:tr>
              <a:tr h="2667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Leader del prodotto finale</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UKHSA</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4"/>
                  </a:ext>
                </a:extLst>
              </a:tr>
              <a:tr h="25655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Livello di diffusione (PU, CO, CI)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PU</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5"/>
                  </a:ext>
                </a:extLst>
              </a:tr>
              <a:tr h="2578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Versione </a:t>
                      </a:r>
                      <a:endParaRPr sz="950" b="1"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1.0</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6"/>
                  </a:ext>
                </a:extLst>
              </a:tr>
              <a:tr h="2667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Stato del documento</a:t>
                      </a:r>
                      <a:endParaRPr sz="950" b="1"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Presentato</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7"/>
                  </a:ext>
                </a:extLst>
              </a:tr>
              <a:tr h="257800">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Numero di pagine</a:t>
                      </a:r>
                      <a:endParaRPr sz="950" b="1"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138</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8"/>
                  </a:ext>
                </a:extLst>
              </a:tr>
              <a:tr h="257800">
                <a:tc>
                  <a:txBody>
                    <a:bodyPr/>
                    <a:lstStyle/>
                    <a:p>
                      <a:pPr marL="0" marR="0" lvl="0" indent="0" algn="l" rtl="0">
                        <a:lnSpc>
                          <a:spcPct val="115000"/>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Data di consegna prevista dal contratto</a:t>
                      </a:r>
                      <a:endParaRPr sz="950" b="1"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30/04/2023</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9"/>
                  </a:ext>
                </a:extLst>
              </a:tr>
              <a:tr h="255900">
                <a:tc>
                  <a:txBody>
                    <a:bodyPr/>
                    <a:lstStyle/>
                    <a:p>
                      <a:pPr marL="0" marR="0" lvl="0" indent="0" algn="l" rtl="0">
                        <a:lnSpc>
                          <a:spcPct val="115000"/>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Data di presentazione: </a:t>
                      </a:r>
                      <a:endParaRPr sz="950" b="1"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25/04/2023</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10"/>
                  </a:ext>
                </a:extLst>
              </a:tr>
              <a:tr h="589925">
                <a:tc>
                  <a:txBody>
                    <a:bodyPr/>
                    <a:lstStyle/>
                    <a:p>
                      <a:pPr marL="0" marR="0" lvl="0" indent="0" algn="l" rtl="0">
                        <a:lnSpc>
                          <a:spcPct val="133333"/>
                        </a:lnSpc>
                        <a:spcBef>
                          <a:spcPts val="0"/>
                        </a:spcBef>
                        <a:spcAft>
                          <a:spcPts val="0"/>
                        </a:spcAft>
                        <a:buClr>
                          <a:srgbClr val="000000"/>
                        </a:buClr>
                        <a:buSzPts val="950"/>
                        <a:buFont typeface="Arial"/>
                        <a:buNone/>
                      </a:pPr>
                      <a:r>
                        <a:rPr lang="en" sz="950" b="1" u="none" strike="noStrike" cap="none">
                          <a:latin typeface="Calibri"/>
                          <a:ea typeface="Calibri"/>
                          <a:cs typeface="Calibri"/>
                          <a:sym typeface="Calibri"/>
                        </a:rPr>
                        <a:t>Autore: </a:t>
                      </a:r>
                      <a:endParaRPr sz="1200" u="none" strike="noStrike" cap="none">
                        <a:latin typeface="Times New Roman"/>
                        <a:ea typeface="Times New Roman"/>
                        <a:cs typeface="Times New Roman"/>
                        <a:sym typeface="Times New Roman"/>
                      </a:endParaRPr>
                    </a:p>
                    <a:p>
                      <a:pPr marL="0" marR="0" lvl="0" indent="0" algn="l" rtl="0">
                        <a:lnSpc>
                          <a:spcPct val="133333"/>
                        </a:lnSpc>
                        <a:spcBef>
                          <a:spcPts val="85"/>
                        </a:spcBef>
                        <a:spcAft>
                          <a:spcPts val="0"/>
                        </a:spcAft>
                        <a:buClr>
                          <a:srgbClr val="000000"/>
                        </a:buClr>
                        <a:buSzPts val="950"/>
                        <a:buFont typeface="Arial"/>
                        <a:buNone/>
                      </a:pPr>
                      <a:r>
                        <a:rPr lang="en" sz="950" b="1" u="none" strike="noStrike" cap="none">
                          <a:latin typeface="Calibri"/>
                          <a:ea typeface="Calibri"/>
                          <a:cs typeface="Calibri"/>
                          <a:sym typeface="Calibri"/>
                        </a:rPr>
                        <a:t>Istituzione: </a:t>
                      </a:r>
                      <a:endParaRPr sz="1200" u="none" strike="noStrike" cap="none">
                        <a:latin typeface="Times New Roman"/>
                        <a:ea typeface="Times New Roman"/>
                        <a:cs typeface="Times New Roman"/>
                        <a:sym typeface="Times New Roman"/>
                      </a:endParaRPr>
                    </a:p>
                    <a:p>
                      <a:pPr marL="0" marR="0" lvl="0" indent="0" algn="l" rtl="0">
                        <a:lnSpc>
                          <a:spcPct val="133333"/>
                        </a:lnSpc>
                        <a:spcBef>
                          <a:spcPts val="85"/>
                        </a:spcBef>
                        <a:spcAft>
                          <a:spcPts val="0"/>
                        </a:spcAft>
                        <a:buClr>
                          <a:srgbClr val="000000"/>
                        </a:buClr>
                        <a:buSzPts val="950"/>
                        <a:buFont typeface="Arial"/>
                        <a:buNone/>
                      </a:pPr>
                      <a:r>
                        <a:rPr lang="en" sz="950" b="1" u="none" strike="noStrike" cap="none">
                          <a:latin typeface="Calibri"/>
                          <a:ea typeface="Calibri"/>
                          <a:cs typeface="Calibri"/>
                          <a:sym typeface="Calibri"/>
                        </a:rPr>
                        <a:t>E-mail: </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508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Lara Tavoschi</a:t>
                      </a:r>
                      <a:endParaRPr sz="950" u="none" strike="noStrike" cap="none">
                        <a:latin typeface="Calibri"/>
                        <a:ea typeface="Calibri"/>
                        <a:cs typeface="Calibri"/>
                        <a:sym typeface="Calibri"/>
                      </a:endParaRPr>
                    </a:p>
                    <a:p>
                      <a:pPr marL="508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UNIPI</a:t>
                      </a:r>
                      <a:endParaRPr sz="950" u="none" strike="noStrike" cap="none">
                        <a:latin typeface="Calibri"/>
                        <a:ea typeface="Calibri"/>
                        <a:cs typeface="Calibri"/>
                        <a:sym typeface="Calibri"/>
                      </a:endParaRPr>
                    </a:p>
                    <a:p>
                      <a:pPr marL="508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Lara.tavoschi@unipi.it </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11"/>
                  </a:ext>
                </a:extLst>
              </a:tr>
            </a:tbl>
          </a:graphicData>
        </a:graphic>
      </p:graphicFrame>
      <p:sp>
        <p:nvSpPr>
          <p:cNvPr id="71" name="Google Shape;71;p3"/>
          <p:cNvSpPr txBox="1"/>
          <p:nvPr/>
        </p:nvSpPr>
        <p:spPr>
          <a:xfrm>
            <a:off x="300000" y="381000"/>
            <a:ext cx="8505900" cy="762000"/>
          </a:xfrm>
          <a:prstGeom prst="rect">
            <a:avLst/>
          </a:prstGeom>
          <a:noFill/>
          <a:ln>
            <a:noFill/>
          </a:ln>
        </p:spPr>
        <p:txBody>
          <a:bodyPr spcFirstLastPara="1" wrap="square" lIns="91425" tIns="91425" rIns="91425" bIns="91425" anchor="ctr" anchorCtr="0">
            <a:noAutofit/>
          </a:bodyPr>
          <a:lstStyle/>
          <a:p>
            <a:pPr marL="0" marR="0" lvl="0" indent="0" algn="l" rtl="0">
              <a:lnSpc>
                <a:spcPct val="133333"/>
              </a:lnSpc>
              <a:spcBef>
                <a:spcPts val="300"/>
              </a:spcBef>
              <a:spcAft>
                <a:spcPts val="600"/>
              </a:spcAft>
              <a:buClr>
                <a:srgbClr val="000000"/>
              </a:buClr>
              <a:buSzPts val="2000"/>
              <a:buFont typeface="Arial"/>
              <a:buNone/>
            </a:pPr>
            <a:r>
              <a:rPr lang="en" sz="2000" b="1" i="0" u="none" strike="noStrike" cap="none">
                <a:solidFill>
                  <a:srgbClr val="000000"/>
                </a:solidFill>
                <a:latin typeface="Cambria"/>
                <a:ea typeface="Cambria"/>
                <a:cs typeface="Cambria"/>
                <a:sym typeface="Cambria"/>
              </a:rPr>
              <a:t>Informazioni</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70"/>
        <p:cNvGrpSpPr/>
        <p:nvPr/>
      </p:nvGrpSpPr>
      <p:grpSpPr>
        <a:xfrm>
          <a:off x="0" y="0"/>
          <a:ext cx="0" cy="0"/>
          <a:chOff x="0" y="0"/>
          <a:chExt cx="0" cy="0"/>
        </a:xfrm>
      </p:grpSpPr>
      <p:sp>
        <p:nvSpPr>
          <p:cNvPr id="371" name="Google Shape;371;p3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372" name="Google Shape;372;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Articolo 1. Perché le malattie infettive sono importanti nelle carceri?</a:t>
            </a:r>
            <a:endParaRPr/>
          </a:p>
          <a:p>
            <a:pPr marL="0" lvl="0" indent="0" algn="l" rtl="0">
              <a:lnSpc>
                <a:spcPct val="100000"/>
              </a:lnSpc>
              <a:spcBef>
                <a:spcPts val="0"/>
              </a:spcBef>
              <a:spcAft>
                <a:spcPts val="0"/>
              </a:spcAft>
              <a:buSzPct val="111111"/>
              <a:buNone/>
            </a:pPr>
            <a:endParaRPr b="1"/>
          </a:p>
        </p:txBody>
      </p:sp>
      <p:sp>
        <p:nvSpPr>
          <p:cNvPr id="373" name="Google Shape;373;p30"/>
          <p:cNvSpPr txBox="1"/>
          <p:nvPr/>
        </p:nvSpPr>
        <p:spPr>
          <a:xfrm>
            <a:off x="408100" y="1364150"/>
            <a:ext cx="8520600" cy="223904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2"/>
                </a:solidFill>
                <a:latin typeface="Arial"/>
                <a:ea typeface="Arial"/>
                <a:cs typeface="Arial"/>
                <a:sym typeface="Arial"/>
              </a:rPr>
              <a:t>Tutti i comportamenti e le circostanze che abbiamo appena imparato a conoscere contribuiscono a spiegare perché le persone che vivono nelle carceri sono più a rischio di infezione. L'insieme di questi fattori fa sì che in genere nelle carceri circolino sempre molte malattie infettive. Ciò significa che il personale penitenziario, così come le persone che vivono in carcere, sono più a rischio di entrare in contatto con malattie infettive rispetto alle persone che non vivono o lavorano nelle carceri.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chemeClr val="dk2"/>
                </a:solidFill>
                <a:latin typeface="Arial"/>
                <a:ea typeface="Arial"/>
                <a:cs typeface="Arial"/>
                <a:sym typeface="Arial"/>
              </a:rPr>
              <a:t>Oltre a rischiare di entrare in contatto con malattie infettive, il personale carcerario rischia di trasmettere queste malattie alla comunità, in particolare alla famiglia o agli amici più stretti, ma anche alla comunità in generale.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none" strike="noStrike" cap="none">
                <a:solidFill>
                  <a:schemeClr val="dk2"/>
                </a:solidFill>
                <a:latin typeface="Arial"/>
                <a:ea typeface="Arial"/>
                <a:cs typeface="Arial"/>
                <a:sym typeface="Arial"/>
              </a:rPr>
              <a:t>Di seguito è riportata una rappresentazione di un membro del personale del carcere che entra in contatto con persone infette (in rosa). Queste persone infettano altre persone che vivono in carcere e il personale del carcere. Il personale del carcere lascia poi il carcere, torna a casa dai propri familiari o dai propri cari e trasmette loro la malattia.</a:t>
            </a:r>
            <a:endParaRPr sz="1000" b="0" i="0" u="none" strike="noStrike" cap="none">
              <a:solidFill>
                <a:schemeClr val="dk2"/>
              </a:solidFill>
              <a:latin typeface="Arial"/>
              <a:ea typeface="Arial"/>
              <a:cs typeface="Arial"/>
              <a:sym typeface="Arial"/>
            </a:endParaRPr>
          </a:p>
        </p:txBody>
      </p:sp>
      <p:pic>
        <p:nvPicPr>
          <p:cNvPr id="374" name="Google Shape;374;p30"/>
          <p:cNvPicPr preferRelativeResize="0"/>
          <p:nvPr/>
        </p:nvPicPr>
        <p:blipFill rotWithShape="1">
          <a:blip r:embed="rId3">
            <a:alphaModFix/>
          </a:blip>
          <a:srcRect t="56099"/>
          <a:stretch/>
        </p:blipFill>
        <p:spPr>
          <a:xfrm>
            <a:off x="827703" y="3343075"/>
            <a:ext cx="7132148" cy="17612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78"/>
        <p:cNvGrpSpPr/>
        <p:nvPr/>
      </p:nvGrpSpPr>
      <p:grpSpPr>
        <a:xfrm>
          <a:off x="0" y="0"/>
          <a:ext cx="0" cy="0"/>
          <a:chOff x="0" y="0"/>
          <a:chExt cx="0" cy="0"/>
        </a:xfrm>
      </p:grpSpPr>
      <p:sp>
        <p:nvSpPr>
          <p:cNvPr id="379" name="Google Shape;379;p31"/>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80" name="Google Shape;380;p31"/>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p:txBody>
      </p:sp>
      <p:sp>
        <p:nvSpPr>
          <p:cNvPr id="381" name="Google Shape;381;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Articolo 1. Perché le malattie infettive sono importanti nelle carceri?</a:t>
            </a:r>
            <a:endParaRPr/>
          </a:p>
          <a:p>
            <a:pPr marL="0" lvl="0" indent="0" algn="l" rtl="0">
              <a:lnSpc>
                <a:spcPct val="100000"/>
              </a:lnSpc>
              <a:spcBef>
                <a:spcPts val="0"/>
              </a:spcBef>
              <a:spcAft>
                <a:spcPts val="0"/>
              </a:spcAft>
              <a:buSzPct val="111111"/>
              <a:buNone/>
            </a:pPr>
            <a:endParaRPr b="1"/>
          </a:p>
        </p:txBody>
      </p:sp>
      <p:sp>
        <p:nvSpPr>
          <p:cNvPr id="382" name="Google Shape;382;p31"/>
          <p:cNvSpPr txBox="1"/>
          <p:nvPr/>
        </p:nvSpPr>
        <p:spPr>
          <a:xfrm>
            <a:off x="397500" y="1358750"/>
            <a:ext cx="8520600" cy="1766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Le malattie infettive </a:t>
            </a:r>
            <a:r>
              <a:rPr lang="en" sz="1200" b="1" i="0" u="none" strike="noStrike" cap="none">
                <a:solidFill>
                  <a:schemeClr val="dk2"/>
                </a:solidFill>
                <a:latin typeface="Arial"/>
                <a:ea typeface="Arial"/>
                <a:cs typeface="Arial"/>
                <a:sym typeface="Arial"/>
              </a:rPr>
              <a:t>si diffondono anche nella direzione opposta</a:t>
            </a:r>
            <a:r>
              <a:rPr lang="en" sz="1200" b="0" i="0" u="none" strike="noStrike" cap="none">
                <a:solidFill>
                  <a:schemeClr val="dk2"/>
                </a:solidFill>
                <a:latin typeface="Arial"/>
                <a:ea typeface="Arial"/>
                <a:cs typeface="Arial"/>
                <a:sym typeface="Arial"/>
              </a:rPr>
              <a:t>. </a:t>
            </a:r>
            <a:endParaRPr sz="12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200"/>
              <a:buFont typeface="Arial"/>
              <a:buNone/>
            </a:pPr>
            <a:r>
              <a:rPr lang="en" sz="1200" b="0" i="0" u="none" strike="noStrike" cap="none">
                <a:solidFill>
                  <a:schemeClr val="dk2"/>
                </a:solidFill>
                <a:latin typeface="Arial"/>
                <a:ea typeface="Arial"/>
                <a:cs typeface="Arial"/>
                <a:sym typeface="Arial"/>
              </a:rPr>
              <a:t>Le persone che entrano in carcere (personale, visitatori o persone appena incarcerate) possono </a:t>
            </a:r>
            <a:r>
              <a:rPr lang="en" sz="1200" b="1" i="0" u="none" strike="noStrike" cap="none">
                <a:solidFill>
                  <a:schemeClr val="dk2"/>
                </a:solidFill>
                <a:latin typeface="Arial"/>
                <a:ea typeface="Arial"/>
                <a:cs typeface="Arial"/>
                <a:sym typeface="Arial"/>
              </a:rPr>
              <a:t>portare in carcere infezioni dalla comunità</a:t>
            </a:r>
            <a:r>
              <a:rPr lang="en" sz="1200" b="0" i="0" u="none" strike="noStrike" cap="none">
                <a:solidFill>
                  <a:schemeClr val="dk2"/>
                </a:solidFill>
                <a:latin typeface="Arial"/>
                <a:ea typeface="Arial"/>
                <a:cs typeface="Arial"/>
                <a:sym typeface="Arial"/>
              </a:rPr>
              <a:t>. Come abbiamo visto, le carceri sono ambienti chiusi in cui le infezioni </a:t>
            </a:r>
            <a:r>
              <a:rPr lang="en" sz="1200" b="1" i="0" u="none" strike="noStrike" cap="none">
                <a:solidFill>
                  <a:schemeClr val="dk2"/>
                </a:solidFill>
                <a:latin typeface="Arial"/>
                <a:ea typeface="Arial"/>
                <a:cs typeface="Arial"/>
                <a:sym typeface="Arial"/>
              </a:rPr>
              <a:t>si diffondono facilmente</a:t>
            </a:r>
            <a:r>
              <a:rPr lang="en" sz="1200" b="0" i="0" u="none" strike="noStrike" cap="none">
                <a:solidFill>
                  <a:schemeClr val="dk2"/>
                </a:solidFill>
                <a:latin typeface="Arial"/>
                <a:ea typeface="Arial"/>
                <a:cs typeface="Arial"/>
                <a:sym typeface="Arial"/>
              </a:rPr>
              <a:t>, quindi a volte un solo caso può rapidamente sfociare in un esteso focolaio. Abbiamo anche visto che le persone che vivono in carcere spesso soffrono di condizioni di salute sottostanti, e in questo caso potrebbero ammalarsi gravemente quando vengono infettate. </a:t>
            </a:r>
            <a:endParaRPr sz="1200" b="0" i="0" u="none" strike="noStrike" cap="none">
              <a:solidFill>
                <a:schemeClr val="dk2"/>
              </a:solidFill>
              <a:latin typeface="Arial"/>
              <a:ea typeface="Arial"/>
              <a:cs typeface="Arial"/>
              <a:sym typeface="Arial"/>
            </a:endParaRPr>
          </a:p>
        </p:txBody>
      </p:sp>
      <p:pic>
        <p:nvPicPr>
          <p:cNvPr id="383" name="Google Shape;383;p31"/>
          <p:cNvPicPr preferRelativeResize="0"/>
          <p:nvPr/>
        </p:nvPicPr>
        <p:blipFill rotWithShape="1">
          <a:blip r:embed="rId3">
            <a:alphaModFix/>
          </a:blip>
          <a:srcRect t="52235"/>
          <a:stretch/>
        </p:blipFill>
        <p:spPr>
          <a:xfrm>
            <a:off x="773900" y="3002650"/>
            <a:ext cx="7596176" cy="2040824"/>
          </a:xfrm>
          <a:prstGeom prst="rect">
            <a:avLst/>
          </a:prstGeom>
          <a:noFill/>
          <a:ln>
            <a:noFill/>
          </a:ln>
        </p:spPr>
      </p:pic>
      <p:sp>
        <p:nvSpPr>
          <p:cNvPr id="384" name="Google Shape;384;p3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88"/>
        <p:cNvGrpSpPr/>
        <p:nvPr/>
      </p:nvGrpSpPr>
      <p:grpSpPr>
        <a:xfrm>
          <a:off x="0" y="0"/>
          <a:ext cx="0" cy="0"/>
          <a:chOff x="0" y="0"/>
          <a:chExt cx="0" cy="0"/>
        </a:xfrm>
      </p:grpSpPr>
      <p:sp>
        <p:nvSpPr>
          <p:cNvPr id="389" name="Google Shape;389;p32"/>
          <p:cNvSpPr txBox="1">
            <a:spLocks noGrp="1"/>
          </p:cNvSpPr>
          <p:nvPr>
            <p:ph type="title"/>
          </p:nvPr>
        </p:nvSpPr>
        <p:spPr>
          <a:xfrm>
            <a:off x="311700" y="1378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2. In che modo la vaccinazione protegge il personale carcerario e le persone che vivono in carcere?</a:t>
            </a:r>
            <a:endParaRPr/>
          </a:p>
          <a:p>
            <a:pPr marL="0" lvl="0" indent="0" algn="l" rtl="0">
              <a:lnSpc>
                <a:spcPct val="100000"/>
              </a:lnSpc>
              <a:spcBef>
                <a:spcPts val="0"/>
              </a:spcBef>
              <a:spcAft>
                <a:spcPts val="0"/>
              </a:spcAft>
              <a:buSzPct val="111111"/>
              <a:buNone/>
            </a:pPr>
            <a:endParaRPr b="1"/>
          </a:p>
        </p:txBody>
      </p:sp>
      <p:sp>
        <p:nvSpPr>
          <p:cNvPr id="390" name="Google Shape;390;p32"/>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91" name="Google Shape;391;p32"/>
          <p:cNvSpPr txBox="1"/>
          <p:nvPr/>
        </p:nvSpPr>
        <p:spPr>
          <a:xfrm>
            <a:off x="397500" y="1358750"/>
            <a:ext cx="8520600" cy="200898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2"/>
                </a:solidFill>
                <a:latin typeface="Arial"/>
                <a:ea typeface="Arial"/>
                <a:cs typeface="Arial"/>
                <a:sym typeface="Arial"/>
              </a:rPr>
              <a:t>Abbiamo visto perché le malattie infettive sono </a:t>
            </a:r>
            <a:r>
              <a:rPr lang="en" sz="1100" b="1" i="0" u="none" strike="noStrike" cap="none">
                <a:solidFill>
                  <a:schemeClr val="dk2"/>
                </a:solidFill>
                <a:latin typeface="Arial"/>
                <a:ea typeface="Arial"/>
                <a:cs typeface="Arial"/>
                <a:sym typeface="Arial"/>
              </a:rPr>
              <a:t>più probabili </a:t>
            </a:r>
            <a:r>
              <a:rPr lang="en" sz="1100" b="0" i="0" u="none" strike="noStrike" cap="none">
                <a:solidFill>
                  <a:schemeClr val="dk2"/>
                </a:solidFill>
                <a:latin typeface="Arial"/>
                <a:ea typeface="Arial"/>
                <a:cs typeface="Arial"/>
                <a:sym typeface="Arial"/>
              </a:rPr>
              <a:t>nelle carceri e come questo possa mettere a rischio la vita del personale carcerario, delle persone che vivono in carcere, dei loro parenti e della comunità in generale. </a:t>
            </a:r>
            <a:endParaRPr sz="11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chemeClr val="dk2"/>
                </a:solidFill>
                <a:latin typeface="Arial"/>
                <a:ea typeface="Arial"/>
                <a:cs typeface="Arial"/>
                <a:sym typeface="Arial"/>
              </a:rPr>
              <a:t>Molte malattie infettive sono oggi prevenibili attraverso i </a:t>
            </a:r>
            <a:r>
              <a:rPr lang="en" sz="1100" b="1" i="0" u="none" strike="noStrike" cap="none">
                <a:solidFill>
                  <a:schemeClr val="dk2"/>
                </a:solidFill>
                <a:latin typeface="Arial"/>
                <a:ea typeface="Arial"/>
                <a:cs typeface="Arial"/>
                <a:sym typeface="Arial"/>
              </a:rPr>
              <a:t>vaccini</a:t>
            </a:r>
            <a:r>
              <a:rPr lang="en" sz="1100" b="0" i="0" u="none" strike="noStrike" cap="none">
                <a:solidFill>
                  <a:schemeClr val="dk2"/>
                </a:solidFill>
                <a:latin typeface="Arial"/>
                <a:ea typeface="Arial"/>
                <a:cs typeface="Arial"/>
                <a:sym typeface="Arial"/>
              </a:rPr>
              <a:t>. La vaccinazione può aiutare a evitare </a:t>
            </a:r>
            <a:r>
              <a:rPr lang="en" sz="1100" b="1" i="0" u="none" strike="noStrike" cap="none">
                <a:solidFill>
                  <a:schemeClr val="dk2"/>
                </a:solidFill>
                <a:latin typeface="Arial"/>
                <a:ea typeface="Arial"/>
                <a:cs typeface="Arial"/>
                <a:sym typeface="Arial"/>
              </a:rPr>
              <a:t>malattie gravi </a:t>
            </a:r>
            <a:r>
              <a:rPr lang="en" sz="1100" b="0" i="0" u="none" strike="noStrike" cap="none">
                <a:solidFill>
                  <a:schemeClr val="dk2"/>
                </a:solidFill>
                <a:latin typeface="Arial"/>
                <a:ea typeface="Arial"/>
                <a:cs typeface="Arial"/>
                <a:sym typeface="Arial"/>
              </a:rPr>
              <a:t>nel caso in cui qualcuno si infetti; inoltre, rende meno probabile la trasmissione della malattia ad altre persone. </a:t>
            </a:r>
            <a:endParaRPr sz="11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Riprendendo l'esempio precedente del personale carcerario che si infetta e fa ammalare la propria famiglia quando torna a casa, in questo caso, nonostante sia esposto a una malattia durante il lavoro in carcere, il membro del personale non si infetta e non trasmette la malattia alla propria famiglia. Questo perché è </a:t>
            </a:r>
            <a:r>
              <a:rPr lang="en" sz="1100" b="1" i="0" u="none" strike="noStrike" cap="none">
                <a:solidFill>
                  <a:schemeClr val="dk2"/>
                </a:solidFill>
                <a:latin typeface="Arial"/>
                <a:ea typeface="Arial"/>
                <a:cs typeface="Arial"/>
                <a:sym typeface="Arial"/>
              </a:rPr>
              <a:t>vaccinato </a:t>
            </a:r>
            <a:r>
              <a:rPr lang="en" sz="1100" b="0" i="0" u="none" strike="noStrike" cap="none">
                <a:solidFill>
                  <a:schemeClr val="dk2"/>
                </a:solidFill>
                <a:latin typeface="Arial"/>
                <a:ea typeface="Arial"/>
                <a:cs typeface="Arial"/>
                <a:sym typeface="Arial"/>
              </a:rPr>
              <a:t>e quindi protetto dalla malattia. </a:t>
            </a:r>
            <a:endParaRPr sz="1100" b="0" i="0" u="none" strike="noStrike" cap="none">
              <a:solidFill>
                <a:schemeClr val="dk2"/>
              </a:solidFill>
              <a:latin typeface="Arial"/>
              <a:ea typeface="Arial"/>
              <a:cs typeface="Arial"/>
              <a:sym typeface="Arial"/>
            </a:endParaRPr>
          </a:p>
        </p:txBody>
      </p:sp>
      <p:pic>
        <p:nvPicPr>
          <p:cNvPr id="392" name="Google Shape;392;p32"/>
          <p:cNvPicPr preferRelativeResize="0"/>
          <p:nvPr/>
        </p:nvPicPr>
        <p:blipFill rotWithShape="1">
          <a:blip r:embed="rId3">
            <a:alphaModFix/>
          </a:blip>
          <a:srcRect t="56857"/>
          <a:stretch/>
        </p:blipFill>
        <p:spPr>
          <a:xfrm>
            <a:off x="643050" y="3227950"/>
            <a:ext cx="7677500" cy="1863000"/>
          </a:xfrm>
          <a:prstGeom prst="rect">
            <a:avLst/>
          </a:prstGeom>
          <a:noFill/>
          <a:ln>
            <a:noFill/>
          </a:ln>
        </p:spPr>
      </p:pic>
      <p:sp>
        <p:nvSpPr>
          <p:cNvPr id="393" name="Google Shape;393;p32"/>
          <p:cNvSpPr txBox="1"/>
          <p:nvPr/>
        </p:nvSpPr>
        <p:spPr>
          <a:xfrm>
            <a:off x="7973750" y="-62300"/>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97"/>
        <p:cNvGrpSpPr/>
        <p:nvPr/>
      </p:nvGrpSpPr>
      <p:grpSpPr>
        <a:xfrm>
          <a:off x="0" y="0"/>
          <a:ext cx="0" cy="0"/>
          <a:chOff x="0" y="0"/>
          <a:chExt cx="0" cy="0"/>
        </a:xfrm>
      </p:grpSpPr>
      <p:sp>
        <p:nvSpPr>
          <p:cNvPr id="398" name="Google Shape;398;p33"/>
          <p:cNvSpPr txBox="1">
            <a:spLocks noGrp="1"/>
          </p:cNvSpPr>
          <p:nvPr>
            <p:ph type="title"/>
          </p:nvPr>
        </p:nvSpPr>
        <p:spPr>
          <a:xfrm>
            <a:off x="57700" y="173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2. In che modo la vaccinazione protegge il personale carcerario e le persone che vivono in carcere?</a:t>
            </a:r>
            <a:endParaRPr/>
          </a:p>
          <a:p>
            <a:pPr marL="0" lvl="0" indent="0" algn="l" rtl="0">
              <a:lnSpc>
                <a:spcPct val="100000"/>
              </a:lnSpc>
              <a:spcBef>
                <a:spcPts val="0"/>
              </a:spcBef>
              <a:spcAft>
                <a:spcPts val="0"/>
              </a:spcAft>
              <a:buSzPct val="111111"/>
              <a:buNone/>
            </a:pPr>
            <a:endParaRPr b="1"/>
          </a:p>
        </p:txBody>
      </p:sp>
      <p:sp>
        <p:nvSpPr>
          <p:cNvPr id="399" name="Google Shape;399;p33"/>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00" name="Google Shape;400;p33"/>
          <p:cNvSpPr txBox="1"/>
          <p:nvPr/>
        </p:nvSpPr>
        <p:spPr>
          <a:xfrm>
            <a:off x="-57900" y="1434700"/>
            <a:ext cx="8520600" cy="18550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2"/>
                </a:solidFill>
                <a:latin typeface="Arial"/>
                <a:ea typeface="Arial"/>
                <a:cs typeface="Arial"/>
                <a:sym typeface="Arial"/>
              </a:rPr>
              <a:t>Nota, che non solo il personale del carcere non viene infettato perché vaccinato, ma anche le altre persone che vivono nel carcere  sono in grado di proteggersi dall'ammalarsi, poichè vaccinate. Ciò significa che in generale ci saranno meno infezioni nelle carceri e che, nel complesso, le persone che vivono e lavorano nel carcere saranno più sane e avranno meno probabilità di ammalarsi. </a:t>
            </a:r>
            <a:endParaRPr sz="11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Nota anche che alcuni familiari del personale del carcere non sono protetti dalla vaccinazione. Questo potrebbe essere dovuto al fatto che il loro sistema immunitario potrebbe non essere abbastanza forte per essere vaccinato. Ad esempio, le persone affette da alcuni tipi di cancro non possono essere vaccinate, oppure i bambini molto piccoli potrebbero essere troppo piccoli per essere vaccinati. Tuttavia, poiché il personale del carcere è vaccinato, non trasmette alcuna malattia alla propria famiglia. </a:t>
            </a:r>
            <a:endParaRPr sz="1100" b="0" i="0" u="none" strike="noStrike" cap="none">
              <a:solidFill>
                <a:schemeClr val="dk2"/>
              </a:solidFill>
              <a:latin typeface="Arial"/>
              <a:ea typeface="Arial"/>
              <a:cs typeface="Arial"/>
              <a:sym typeface="Arial"/>
            </a:endParaRPr>
          </a:p>
        </p:txBody>
      </p:sp>
      <p:pic>
        <p:nvPicPr>
          <p:cNvPr id="401" name="Google Shape;401;p33"/>
          <p:cNvPicPr preferRelativeResize="0"/>
          <p:nvPr/>
        </p:nvPicPr>
        <p:blipFill rotWithShape="1">
          <a:blip r:embed="rId3">
            <a:alphaModFix/>
          </a:blip>
          <a:srcRect t="56857"/>
          <a:stretch/>
        </p:blipFill>
        <p:spPr>
          <a:xfrm>
            <a:off x="643050" y="3227950"/>
            <a:ext cx="7677500" cy="1863000"/>
          </a:xfrm>
          <a:prstGeom prst="rect">
            <a:avLst/>
          </a:prstGeom>
          <a:noFill/>
          <a:ln>
            <a:noFill/>
          </a:ln>
        </p:spPr>
      </p:pic>
      <p:sp>
        <p:nvSpPr>
          <p:cNvPr id="402" name="Google Shape;402;p33"/>
          <p:cNvSpPr txBox="1"/>
          <p:nvPr/>
        </p:nvSpPr>
        <p:spPr>
          <a:xfrm>
            <a:off x="7850900" y="0"/>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06"/>
        <p:cNvGrpSpPr/>
        <p:nvPr/>
      </p:nvGrpSpPr>
      <p:grpSpPr>
        <a:xfrm>
          <a:off x="0" y="0"/>
          <a:ext cx="0" cy="0"/>
          <a:chOff x="0" y="0"/>
          <a:chExt cx="0" cy="0"/>
        </a:xfrm>
      </p:grpSpPr>
      <p:sp>
        <p:nvSpPr>
          <p:cNvPr id="407" name="Google Shape;407;p34"/>
          <p:cNvSpPr txBox="1">
            <a:spLocks noGrp="1"/>
          </p:cNvSpPr>
          <p:nvPr>
            <p:ph type="title"/>
          </p:nvPr>
        </p:nvSpPr>
        <p:spPr>
          <a:xfrm>
            <a:off x="215300" y="1627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2. In che modo la vaccinazione protegge il personale carcerario e le persone che vivono in carcere?</a:t>
            </a:r>
            <a:endParaRPr/>
          </a:p>
          <a:p>
            <a:pPr marL="0" lvl="0" indent="0" algn="l" rtl="0">
              <a:lnSpc>
                <a:spcPct val="100000"/>
              </a:lnSpc>
              <a:spcBef>
                <a:spcPts val="0"/>
              </a:spcBef>
              <a:spcAft>
                <a:spcPts val="0"/>
              </a:spcAft>
              <a:buSzPct val="111111"/>
              <a:buNone/>
            </a:pPr>
            <a:endParaRPr b="1"/>
          </a:p>
        </p:txBody>
      </p:sp>
      <p:sp>
        <p:nvSpPr>
          <p:cNvPr id="408" name="Google Shape;408;p34"/>
          <p:cNvSpPr txBox="1"/>
          <p:nvPr/>
        </p:nvSpPr>
        <p:spPr>
          <a:xfrm>
            <a:off x="215300" y="1365214"/>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Sentiamo perché alcuni membri del personale carcerario scelgono di vaccinarsi: </a:t>
            </a:r>
            <a:endParaRPr sz="1100" b="0" i="0" u="none" strike="noStrike" cap="none">
              <a:solidFill>
                <a:schemeClr val="dk2"/>
              </a:solidFill>
              <a:latin typeface="Arial"/>
              <a:ea typeface="Arial"/>
              <a:cs typeface="Arial"/>
              <a:sym typeface="Arial"/>
            </a:endParaRPr>
          </a:p>
        </p:txBody>
      </p:sp>
      <p:sp>
        <p:nvSpPr>
          <p:cNvPr id="409" name="Google Shape;409;p34"/>
          <p:cNvSpPr txBox="1"/>
          <p:nvPr/>
        </p:nvSpPr>
        <p:spPr>
          <a:xfrm>
            <a:off x="8043000" y="86371"/>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2 minuti</a:t>
            </a:r>
            <a:endParaRPr sz="1400" b="1" i="0" u="none" strike="noStrike" cap="none">
              <a:solidFill>
                <a:srgbClr val="8E7CC3"/>
              </a:solidFill>
              <a:latin typeface="Arial"/>
              <a:ea typeface="Arial"/>
              <a:cs typeface="Arial"/>
              <a:sym typeface="Arial"/>
            </a:endParaRPr>
          </a:p>
        </p:txBody>
      </p:sp>
      <p:pic>
        <p:nvPicPr>
          <p:cNvPr id="410" name="Google Shape;410;p34"/>
          <p:cNvPicPr preferRelativeResize="0"/>
          <p:nvPr/>
        </p:nvPicPr>
        <p:blipFill rotWithShape="1">
          <a:blip r:embed="rId3">
            <a:alphaModFix/>
          </a:blip>
          <a:srcRect/>
          <a:stretch/>
        </p:blipFill>
        <p:spPr>
          <a:xfrm>
            <a:off x="332481" y="1750281"/>
            <a:ext cx="1914899" cy="1644126"/>
          </a:xfrm>
          <a:prstGeom prst="rect">
            <a:avLst/>
          </a:prstGeom>
          <a:noFill/>
          <a:ln>
            <a:noFill/>
          </a:ln>
        </p:spPr>
      </p:pic>
      <p:pic>
        <p:nvPicPr>
          <p:cNvPr id="411" name="Google Shape;411;p34"/>
          <p:cNvPicPr preferRelativeResize="0"/>
          <p:nvPr/>
        </p:nvPicPr>
        <p:blipFill rotWithShape="1">
          <a:blip r:embed="rId4">
            <a:alphaModFix/>
          </a:blip>
          <a:srcRect r="4733"/>
          <a:stretch/>
        </p:blipFill>
        <p:spPr>
          <a:xfrm>
            <a:off x="2324639" y="1734748"/>
            <a:ext cx="1914899" cy="1644125"/>
          </a:xfrm>
          <a:prstGeom prst="rect">
            <a:avLst/>
          </a:prstGeom>
          <a:noFill/>
          <a:ln>
            <a:noFill/>
          </a:ln>
        </p:spPr>
      </p:pic>
      <p:pic>
        <p:nvPicPr>
          <p:cNvPr id="412" name="Google Shape;412;p34"/>
          <p:cNvPicPr preferRelativeResize="0"/>
          <p:nvPr/>
        </p:nvPicPr>
        <p:blipFill rotWithShape="1">
          <a:blip r:embed="rId5">
            <a:alphaModFix/>
          </a:blip>
          <a:srcRect r="4370"/>
          <a:stretch/>
        </p:blipFill>
        <p:spPr>
          <a:xfrm>
            <a:off x="4379142" y="1762421"/>
            <a:ext cx="1914899" cy="1644124"/>
          </a:xfrm>
          <a:prstGeom prst="rect">
            <a:avLst/>
          </a:prstGeom>
          <a:noFill/>
          <a:ln>
            <a:noFill/>
          </a:ln>
        </p:spPr>
      </p:pic>
      <p:pic>
        <p:nvPicPr>
          <p:cNvPr id="413" name="Google Shape;413;p34"/>
          <p:cNvPicPr preferRelativeResize="0"/>
          <p:nvPr/>
        </p:nvPicPr>
        <p:blipFill rotWithShape="1">
          <a:blip r:embed="rId6">
            <a:alphaModFix/>
          </a:blip>
          <a:srcRect l="4464" r="10825"/>
          <a:stretch/>
        </p:blipFill>
        <p:spPr>
          <a:xfrm>
            <a:off x="6416021" y="1749687"/>
            <a:ext cx="1914899" cy="1644125"/>
          </a:xfrm>
          <a:prstGeom prst="rect">
            <a:avLst/>
          </a:prstGeom>
          <a:noFill/>
          <a:ln>
            <a:noFill/>
          </a:ln>
        </p:spPr>
      </p:pic>
      <p:pic>
        <p:nvPicPr>
          <p:cNvPr id="414" name="Google Shape;414;p34"/>
          <p:cNvPicPr preferRelativeResize="0"/>
          <p:nvPr/>
        </p:nvPicPr>
        <p:blipFill rotWithShape="1">
          <a:blip r:embed="rId7">
            <a:alphaModFix/>
          </a:blip>
          <a:srcRect l="7934" r="3701"/>
          <a:stretch/>
        </p:blipFill>
        <p:spPr>
          <a:xfrm>
            <a:off x="332480" y="3394407"/>
            <a:ext cx="1914899" cy="1644100"/>
          </a:xfrm>
          <a:prstGeom prst="rect">
            <a:avLst/>
          </a:prstGeom>
          <a:noFill/>
          <a:ln>
            <a:noFill/>
          </a:ln>
        </p:spPr>
      </p:pic>
      <p:pic>
        <p:nvPicPr>
          <p:cNvPr id="415" name="Google Shape;415;p34"/>
          <p:cNvPicPr preferRelativeResize="0"/>
          <p:nvPr/>
        </p:nvPicPr>
        <p:blipFill rotWithShape="1">
          <a:blip r:embed="rId8">
            <a:alphaModFix/>
          </a:blip>
          <a:srcRect l="6102" r="6093"/>
          <a:stretch/>
        </p:blipFill>
        <p:spPr>
          <a:xfrm>
            <a:off x="2355811" y="3424287"/>
            <a:ext cx="1914899" cy="1644099"/>
          </a:xfrm>
          <a:prstGeom prst="rect">
            <a:avLst/>
          </a:prstGeom>
          <a:noFill/>
          <a:ln>
            <a:noFill/>
          </a:ln>
        </p:spPr>
      </p:pic>
      <p:pic>
        <p:nvPicPr>
          <p:cNvPr id="416" name="Google Shape;416;p34"/>
          <p:cNvPicPr preferRelativeResize="0"/>
          <p:nvPr/>
        </p:nvPicPr>
        <p:blipFill rotWithShape="1">
          <a:blip r:embed="rId9">
            <a:alphaModFix/>
          </a:blip>
          <a:srcRect l="11033" r="6252"/>
          <a:stretch/>
        </p:blipFill>
        <p:spPr>
          <a:xfrm>
            <a:off x="4379142" y="3456247"/>
            <a:ext cx="1914899" cy="1644099"/>
          </a:xfrm>
          <a:prstGeom prst="rect">
            <a:avLst/>
          </a:prstGeom>
          <a:noFill/>
          <a:ln>
            <a:noFill/>
          </a:ln>
        </p:spPr>
      </p:pic>
      <p:pic>
        <p:nvPicPr>
          <p:cNvPr id="417" name="Google Shape;417;p34"/>
          <p:cNvPicPr preferRelativeResize="0"/>
          <p:nvPr/>
        </p:nvPicPr>
        <p:blipFill rotWithShape="1">
          <a:blip r:embed="rId10">
            <a:alphaModFix/>
          </a:blip>
          <a:srcRect b="6533"/>
          <a:stretch/>
        </p:blipFill>
        <p:spPr>
          <a:xfrm>
            <a:off x="6402473" y="3456246"/>
            <a:ext cx="1901350" cy="1644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21"/>
        <p:cNvGrpSpPr/>
        <p:nvPr/>
      </p:nvGrpSpPr>
      <p:grpSpPr>
        <a:xfrm>
          <a:off x="0" y="0"/>
          <a:ext cx="0" cy="0"/>
          <a:chOff x="0" y="0"/>
          <a:chExt cx="0" cy="0"/>
        </a:xfrm>
      </p:grpSpPr>
      <p:sp>
        <p:nvSpPr>
          <p:cNvPr id="422" name="Google Shape;422;p35"/>
          <p:cNvSpPr txBox="1">
            <a:spLocks noGrp="1"/>
          </p:cNvSpPr>
          <p:nvPr>
            <p:ph type="title"/>
          </p:nvPr>
        </p:nvSpPr>
        <p:spPr>
          <a:xfrm>
            <a:off x="311700" y="236618"/>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2. In che modo la vaccinazione protegge il personale carcerario e le persone che vivono in carcere?</a:t>
            </a:r>
            <a:endParaRPr/>
          </a:p>
          <a:p>
            <a:pPr marL="0" lvl="0" indent="0" algn="l" rtl="0">
              <a:lnSpc>
                <a:spcPct val="100000"/>
              </a:lnSpc>
              <a:spcBef>
                <a:spcPts val="0"/>
              </a:spcBef>
              <a:spcAft>
                <a:spcPts val="0"/>
              </a:spcAft>
              <a:buSzPct val="111111"/>
              <a:buNone/>
            </a:pPr>
            <a:br>
              <a:rPr lang="en" b="1"/>
            </a:br>
            <a:endParaRPr b="1"/>
          </a:p>
        </p:txBody>
      </p:sp>
      <p:sp>
        <p:nvSpPr>
          <p:cNvPr id="423" name="Google Shape;423;p35"/>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Sentiamo perché alcuni membri del personale carcerario scelgono di vaccinarsi: </a:t>
            </a:r>
            <a:endParaRPr sz="1100" b="0" i="0" u="none" strike="noStrike" cap="none">
              <a:solidFill>
                <a:schemeClr val="dk2"/>
              </a:solidFill>
              <a:latin typeface="Arial"/>
              <a:ea typeface="Arial"/>
              <a:cs typeface="Arial"/>
              <a:sym typeface="Arial"/>
            </a:endParaRPr>
          </a:p>
        </p:txBody>
      </p:sp>
      <p:sp>
        <p:nvSpPr>
          <p:cNvPr id="424" name="Google Shape;424;p35"/>
          <p:cNvSpPr txBox="1"/>
          <p:nvPr/>
        </p:nvSpPr>
        <p:spPr>
          <a:xfrm>
            <a:off x="7931400" y="0"/>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2 minuti</a:t>
            </a:r>
            <a:endParaRPr sz="1400" b="1" i="0" u="none" strike="noStrike" cap="none">
              <a:solidFill>
                <a:srgbClr val="8E7CC3"/>
              </a:solidFill>
              <a:latin typeface="Arial"/>
              <a:ea typeface="Arial"/>
              <a:cs typeface="Arial"/>
              <a:sym typeface="Arial"/>
            </a:endParaRPr>
          </a:p>
        </p:txBody>
      </p:sp>
      <p:pic>
        <p:nvPicPr>
          <p:cNvPr id="425" name="Google Shape;425;p35"/>
          <p:cNvPicPr preferRelativeResize="0"/>
          <p:nvPr/>
        </p:nvPicPr>
        <p:blipFill rotWithShape="1">
          <a:blip r:embed="rId3">
            <a:alphaModFix/>
          </a:blip>
          <a:srcRect l="-352" t="-3029" r="-362" b="7772"/>
          <a:stretch/>
        </p:blipFill>
        <p:spPr>
          <a:xfrm>
            <a:off x="381413" y="1668331"/>
            <a:ext cx="1914901" cy="1718024"/>
          </a:xfrm>
          <a:prstGeom prst="rect">
            <a:avLst/>
          </a:prstGeom>
          <a:noFill/>
          <a:ln>
            <a:noFill/>
          </a:ln>
        </p:spPr>
      </p:pic>
      <p:pic>
        <p:nvPicPr>
          <p:cNvPr id="426" name="Google Shape;426;p35"/>
          <p:cNvPicPr preferRelativeResize="0"/>
          <p:nvPr/>
        </p:nvPicPr>
        <p:blipFill rotWithShape="1">
          <a:blip r:embed="rId4">
            <a:alphaModFix/>
          </a:blip>
          <a:srcRect t="129" b="119"/>
          <a:stretch/>
        </p:blipFill>
        <p:spPr>
          <a:xfrm>
            <a:off x="2344142" y="1731162"/>
            <a:ext cx="1962899" cy="1681176"/>
          </a:xfrm>
          <a:prstGeom prst="rect">
            <a:avLst/>
          </a:prstGeom>
          <a:noFill/>
          <a:ln>
            <a:noFill/>
          </a:ln>
        </p:spPr>
      </p:pic>
      <p:pic>
        <p:nvPicPr>
          <p:cNvPr id="427" name="Google Shape;427;p35"/>
          <p:cNvPicPr preferRelativeResize="0"/>
          <p:nvPr/>
        </p:nvPicPr>
        <p:blipFill rotWithShape="1">
          <a:blip r:embed="rId5">
            <a:alphaModFix/>
          </a:blip>
          <a:srcRect l="8448" t="7826" r="10852" b="38656"/>
          <a:stretch/>
        </p:blipFill>
        <p:spPr>
          <a:xfrm>
            <a:off x="4455570" y="1712750"/>
            <a:ext cx="1914900" cy="1693158"/>
          </a:xfrm>
          <a:prstGeom prst="rect">
            <a:avLst/>
          </a:prstGeom>
          <a:noFill/>
          <a:ln>
            <a:noFill/>
          </a:ln>
        </p:spPr>
      </p:pic>
      <p:pic>
        <p:nvPicPr>
          <p:cNvPr id="428" name="Google Shape;428;p35"/>
          <p:cNvPicPr preferRelativeResize="0"/>
          <p:nvPr/>
        </p:nvPicPr>
        <p:blipFill rotWithShape="1">
          <a:blip r:embed="rId6">
            <a:alphaModFix/>
          </a:blip>
          <a:srcRect l="10715" t="16302" r="19063" b="38589"/>
          <a:stretch/>
        </p:blipFill>
        <p:spPr>
          <a:xfrm>
            <a:off x="6466297" y="1724736"/>
            <a:ext cx="1962900" cy="1681172"/>
          </a:xfrm>
          <a:prstGeom prst="rect">
            <a:avLst/>
          </a:prstGeom>
          <a:noFill/>
          <a:ln>
            <a:noFill/>
          </a:ln>
        </p:spPr>
      </p:pic>
      <p:pic>
        <p:nvPicPr>
          <p:cNvPr id="429" name="Google Shape;429;p35"/>
          <p:cNvPicPr preferRelativeResize="0"/>
          <p:nvPr/>
        </p:nvPicPr>
        <p:blipFill rotWithShape="1">
          <a:blip r:embed="rId7">
            <a:alphaModFix/>
          </a:blip>
          <a:srcRect/>
          <a:stretch/>
        </p:blipFill>
        <p:spPr>
          <a:xfrm>
            <a:off x="411051" y="3430751"/>
            <a:ext cx="1901350" cy="1644379"/>
          </a:xfrm>
          <a:prstGeom prst="rect">
            <a:avLst/>
          </a:prstGeom>
          <a:noFill/>
          <a:ln>
            <a:noFill/>
          </a:ln>
        </p:spPr>
      </p:pic>
      <p:pic>
        <p:nvPicPr>
          <p:cNvPr id="430" name="Google Shape;430;p35"/>
          <p:cNvPicPr preferRelativeResize="0"/>
          <p:nvPr/>
        </p:nvPicPr>
        <p:blipFill rotWithShape="1">
          <a:blip r:embed="rId8">
            <a:alphaModFix/>
          </a:blip>
          <a:srcRect/>
          <a:stretch/>
        </p:blipFill>
        <p:spPr>
          <a:xfrm>
            <a:off x="2406988" y="3430750"/>
            <a:ext cx="1962899" cy="1623998"/>
          </a:xfrm>
          <a:prstGeom prst="rect">
            <a:avLst/>
          </a:prstGeom>
          <a:noFill/>
          <a:ln>
            <a:noFill/>
          </a:ln>
        </p:spPr>
      </p:pic>
      <p:pic>
        <p:nvPicPr>
          <p:cNvPr id="431" name="Google Shape;431;p35"/>
          <p:cNvPicPr preferRelativeResize="0"/>
          <p:nvPr/>
        </p:nvPicPr>
        <p:blipFill rotWithShape="1">
          <a:blip r:embed="rId9">
            <a:alphaModFix/>
          </a:blip>
          <a:srcRect l="8039" t="26459" r="27798" b="32730"/>
          <a:stretch/>
        </p:blipFill>
        <p:spPr>
          <a:xfrm>
            <a:off x="4502950" y="3430775"/>
            <a:ext cx="1914900" cy="162399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35"/>
        <p:cNvGrpSpPr/>
        <p:nvPr/>
      </p:nvGrpSpPr>
      <p:grpSpPr>
        <a:xfrm>
          <a:off x="0" y="0"/>
          <a:ext cx="0" cy="0"/>
          <a:chOff x="0" y="0"/>
          <a:chExt cx="0" cy="0"/>
        </a:xfrm>
      </p:grpSpPr>
      <p:sp>
        <p:nvSpPr>
          <p:cNvPr id="436" name="Google Shape;436;p36"/>
          <p:cNvSpPr txBox="1">
            <a:spLocks noGrp="1"/>
          </p:cNvSpPr>
          <p:nvPr>
            <p:ph type="body" idx="1"/>
          </p:nvPr>
        </p:nvSpPr>
        <p:spPr>
          <a:xfrm>
            <a:off x="50800" y="1659125"/>
            <a:ext cx="8520600" cy="3356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600"/>
              <a:t>Ora approfondiremo un po' di più alcune delle malattie infettive più comuni nelle carceri che possono essere prevenute attraverso la vaccinazione: epatite B, HPV, influenza e COVID-19.</a:t>
            </a:r>
            <a:endParaRPr/>
          </a:p>
          <a:p>
            <a:pPr marL="0" lvl="0" indent="0" algn="l" rtl="0">
              <a:lnSpc>
                <a:spcPct val="115000"/>
              </a:lnSpc>
              <a:spcBef>
                <a:spcPts val="1200"/>
              </a:spcBef>
              <a:spcAft>
                <a:spcPts val="0"/>
              </a:spcAft>
              <a:buSzPts val="1800"/>
              <a:buNone/>
            </a:pPr>
            <a:r>
              <a:rPr lang="en" sz="1600"/>
              <a:t>Questa sezione ti guiderà su come sono e come ci si sente quando siamo infettati da una di queste malattie infettive, quali vaccini sono disponibili contro di loro e quanto questi siano sicuri ed efficaci. </a:t>
            </a:r>
            <a:endParaRPr/>
          </a:p>
          <a:p>
            <a:pPr marL="0" lvl="0" indent="0" algn="l" rtl="0">
              <a:lnSpc>
                <a:spcPct val="115000"/>
              </a:lnSpc>
              <a:spcBef>
                <a:spcPts val="1200"/>
              </a:spcBef>
              <a:spcAft>
                <a:spcPts val="1200"/>
              </a:spcAft>
              <a:buSzPts val="1800"/>
              <a:buNone/>
            </a:pPr>
            <a:r>
              <a:rPr lang="en" sz="1600"/>
              <a:t>Alla fine di questa sezione, potrai anche accedere al calendario nazionale di immunizzazione per capire quali vaccini vengono somministrati nel tuo Paese</a:t>
            </a:r>
            <a:r>
              <a:rPr lang="en"/>
              <a:t>. </a:t>
            </a:r>
            <a:endParaRPr/>
          </a:p>
        </p:txBody>
      </p:sp>
      <p:sp>
        <p:nvSpPr>
          <p:cNvPr id="437" name="Google Shape;437;p36"/>
          <p:cNvSpPr txBox="1"/>
          <p:nvPr/>
        </p:nvSpPr>
        <p:spPr>
          <a:xfrm>
            <a:off x="7836775" y="1282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438" name="Google Shape;438;p36"/>
          <p:cNvSpPr txBox="1">
            <a:spLocks noGrp="1"/>
          </p:cNvSpPr>
          <p:nvPr>
            <p:ph type="title"/>
          </p:nvPr>
        </p:nvSpPr>
        <p:spPr>
          <a:xfrm>
            <a:off x="311700" y="3283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Articolo 2. In che modo la vaccinazione protegge il personale carcerario e le persone che vivono in carcere?</a:t>
            </a:r>
            <a:endParaRPr/>
          </a:p>
          <a:p>
            <a:pPr marL="0" lvl="0" indent="0" algn="l" rtl="0">
              <a:lnSpc>
                <a:spcPct val="100000"/>
              </a:lnSpc>
              <a:spcBef>
                <a:spcPts val="0"/>
              </a:spcBef>
              <a:spcAft>
                <a:spcPts val="0"/>
              </a:spcAft>
              <a:buSzPct val="111111"/>
              <a:buNone/>
            </a:pPr>
            <a:endParaRPr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42"/>
        <p:cNvGrpSpPr/>
        <p:nvPr/>
      </p:nvGrpSpPr>
      <p:grpSpPr>
        <a:xfrm>
          <a:off x="0" y="0"/>
          <a:ext cx="0" cy="0"/>
          <a:chOff x="0" y="0"/>
          <a:chExt cx="0" cy="0"/>
        </a:xfrm>
      </p:grpSpPr>
      <p:sp>
        <p:nvSpPr>
          <p:cNvPr id="443" name="Google Shape;443;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3. Epatite B</a:t>
            </a:r>
            <a:endParaRPr/>
          </a:p>
        </p:txBody>
      </p:sp>
      <p:sp>
        <p:nvSpPr>
          <p:cNvPr id="444" name="Google Shape;444;p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300"/>
              <a:t>L'infezione da epatite B può causare il cancro al fegato. L'epatite B si trasmette attraverso il contatto con fluidi corporei come il sangue e durante i rapporti sessuali non protetti. Non è un'infezione molto comune nella comunità, ma è molto più diffusa nelle carceri.</a:t>
            </a:r>
            <a:endParaRPr/>
          </a:p>
          <a:p>
            <a:pPr marL="0" lvl="0" indent="0" algn="l" rtl="0">
              <a:lnSpc>
                <a:spcPct val="115000"/>
              </a:lnSpc>
              <a:spcBef>
                <a:spcPts val="1200"/>
              </a:spcBef>
              <a:spcAft>
                <a:spcPts val="1200"/>
              </a:spcAft>
              <a:buSzPts val="1800"/>
              <a:buNone/>
            </a:pPr>
            <a:r>
              <a:rPr lang="en" sz="1300"/>
              <a:t>L'epatite B è una malattia molto grave che può causare problemi al fegato potenzialmente letali, come il cancro al fegato o l'insufficienza epatica. È molto importante che il personale penitenziario sia consapevole di come proteggersi dall'epatite B e di come prevenire una possibile infezione nelle carceri. </a:t>
            </a:r>
            <a:endParaRPr/>
          </a:p>
        </p:txBody>
      </p:sp>
      <p:sp>
        <p:nvSpPr>
          <p:cNvPr id="445" name="Google Shape;445;p37"/>
          <p:cNvSpPr txBox="1"/>
          <p:nvPr/>
        </p:nvSpPr>
        <p:spPr>
          <a:xfrm>
            <a:off x="7944725" y="3568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49"/>
        <p:cNvGrpSpPr/>
        <p:nvPr/>
      </p:nvGrpSpPr>
      <p:grpSpPr>
        <a:xfrm>
          <a:off x="0" y="0"/>
          <a:ext cx="0" cy="0"/>
          <a:chOff x="0" y="0"/>
          <a:chExt cx="0" cy="0"/>
        </a:xfrm>
      </p:grpSpPr>
      <p:sp>
        <p:nvSpPr>
          <p:cNvPr id="450" name="Google Shape;450;p38"/>
          <p:cNvSpPr txBox="1">
            <a:spLocks noGrp="1"/>
          </p:cNvSpPr>
          <p:nvPr>
            <p:ph type="body" idx="1"/>
          </p:nvPr>
        </p:nvSpPr>
        <p:spPr>
          <a:xfrm>
            <a:off x="0" y="3004400"/>
            <a:ext cx="8520600" cy="2133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800" b="1"/>
              <a:t>La malattia: </a:t>
            </a:r>
            <a:r>
              <a:rPr lang="en" sz="800"/>
              <a:t>Malattia virale del fegato e, in alcuni casi, cancro del fegato. Virale significa che è causata da un virus. </a:t>
            </a:r>
            <a:endParaRPr/>
          </a:p>
          <a:p>
            <a:pPr marL="0" lvl="0" indent="0" algn="l" rtl="0">
              <a:lnSpc>
                <a:spcPct val="115000"/>
              </a:lnSpc>
              <a:spcBef>
                <a:spcPts val="1200"/>
              </a:spcBef>
              <a:spcAft>
                <a:spcPts val="0"/>
              </a:spcAft>
              <a:buSzPts val="1800"/>
              <a:buNone/>
            </a:pPr>
            <a:r>
              <a:rPr lang="en" sz="800" b="1"/>
              <a:t>Come ci si sente? </a:t>
            </a:r>
            <a:r>
              <a:rPr lang="en" sz="800"/>
              <a:t>Le persone affette dall'epatite B possono avere febbre alta, stanchezza, dolore alla pancia, sensazione di malessere, ingiallimento della pelle e degli occhi e chiazze di pelle sollevata e pruriginosa. Alcune persone infette non presentano sintomi. </a:t>
            </a:r>
            <a:endParaRPr/>
          </a:p>
          <a:p>
            <a:pPr marL="0" lvl="0" indent="0" algn="l" rtl="0">
              <a:lnSpc>
                <a:spcPct val="115000"/>
              </a:lnSpc>
              <a:spcBef>
                <a:spcPts val="1200"/>
              </a:spcBef>
              <a:spcAft>
                <a:spcPts val="0"/>
              </a:spcAft>
              <a:buClr>
                <a:schemeClr val="dk1"/>
              </a:buClr>
              <a:buSzPts val="1100"/>
              <a:buFont typeface="Arial"/>
              <a:buNone/>
            </a:pPr>
            <a:r>
              <a:rPr lang="en" sz="800" b="1"/>
              <a:t>Come si manifesta la malattia grave? </a:t>
            </a:r>
            <a:r>
              <a:rPr lang="en" sz="800"/>
              <a:t>Le persone affette dall'epatite B da lungo tempo senza trattamento possono sviluppare un cancro al fegato letale o un'insufficienza epatica. Si stima che nel 2019 l'epatite B abbia causato 820.000 decessi in tutto il mondo.</a:t>
            </a:r>
            <a:endParaRPr sz="800" b="1"/>
          </a:p>
          <a:p>
            <a:pPr marL="0" lvl="0" indent="0" algn="l" rtl="0">
              <a:lnSpc>
                <a:spcPct val="115000"/>
              </a:lnSpc>
              <a:spcBef>
                <a:spcPts val="1200"/>
              </a:spcBef>
              <a:spcAft>
                <a:spcPts val="1200"/>
              </a:spcAft>
              <a:buSzPts val="1800"/>
              <a:buNone/>
            </a:pPr>
            <a:r>
              <a:rPr lang="en" sz="800" b="1"/>
              <a:t>Come si diffonde? </a:t>
            </a:r>
            <a:r>
              <a:rPr lang="en" sz="800"/>
              <a:t>L'epatite B può diffondersi attraverso il contatto con i fluidi corporei di una persona infetta. Ciò può avvenire attraverso rapporti sessuali vaginali, anali o orali non protetti, iniettando droghe con aghi condivisi o non puliti, venendo feriti da un ago usato o da un altro oggetto infetto, facendo un tatuaggio o un piercing con attrezzature non sterilizzate o con un contatto specifico con sangue o saliva.</a:t>
            </a:r>
            <a:endParaRPr/>
          </a:p>
        </p:txBody>
      </p:sp>
      <p:sp>
        <p:nvSpPr>
          <p:cNvPr id="451" name="Google Shape;451;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3. Epatite B</a:t>
            </a:r>
            <a:endParaRPr/>
          </a:p>
        </p:txBody>
      </p:sp>
      <p:sp>
        <p:nvSpPr>
          <p:cNvPr id="452" name="Google Shape;452;p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pic>
        <p:nvPicPr>
          <p:cNvPr id="453" name="Google Shape;453;p38"/>
          <p:cNvPicPr preferRelativeResize="0"/>
          <p:nvPr/>
        </p:nvPicPr>
        <p:blipFill rotWithShape="1">
          <a:blip r:embed="rId3">
            <a:alphaModFix/>
          </a:blip>
          <a:srcRect/>
          <a:stretch/>
        </p:blipFill>
        <p:spPr>
          <a:xfrm>
            <a:off x="1651092" y="973025"/>
            <a:ext cx="2749458" cy="1936425"/>
          </a:xfrm>
          <a:prstGeom prst="rect">
            <a:avLst/>
          </a:prstGeom>
          <a:noFill/>
          <a:ln>
            <a:noFill/>
          </a:ln>
        </p:spPr>
      </p:pic>
      <p:pic>
        <p:nvPicPr>
          <p:cNvPr id="454" name="Google Shape;454;p38"/>
          <p:cNvPicPr preferRelativeResize="0"/>
          <p:nvPr/>
        </p:nvPicPr>
        <p:blipFill rotWithShape="1">
          <a:blip r:embed="rId4">
            <a:alphaModFix/>
          </a:blip>
          <a:srcRect/>
          <a:stretch/>
        </p:blipFill>
        <p:spPr>
          <a:xfrm>
            <a:off x="4482750" y="973025"/>
            <a:ext cx="2510190" cy="19364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58"/>
        <p:cNvGrpSpPr/>
        <p:nvPr/>
      </p:nvGrpSpPr>
      <p:grpSpPr>
        <a:xfrm>
          <a:off x="0" y="0"/>
          <a:ext cx="0" cy="0"/>
          <a:chOff x="0" y="0"/>
          <a:chExt cx="0" cy="0"/>
        </a:xfrm>
      </p:grpSpPr>
      <p:sp>
        <p:nvSpPr>
          <p:cNvPr id="459" name="Google Shape;459;p39"/>
          <p:cNvSpPr txBox="1">
            <a:spLocks noGrp="1"/>
          </p:cNvSpPr>
          <p:nvPr>
            <p:ph type="body" idx="1"/>
          </p:nvPr>
        </p:nvSpPr>
        <p:spPr>
          <a:xfrm>
            <a:off x="311700" y="1017725"/>
            <a:ext cx="8520600" cy="27978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176904"/>
              <a:buNone/>
            </a:pPr>
            <a:r>
              <a:rPr lang="en" sz="1100" b="1"/>
              <a:t>Chi è a rischio di contrarre la malattia? </a:t>
            </a:r>
            <a:r>
              <a:rPr lang="en" sz="1000"/>
              <a:t>Le persone affette da malattie epatiche o renali, le persone sieropositive, le persone che lavorano o vivono in un ambiente ad alto rischio come un carcere e le persone che hanno comportamenti ad alto rischio, come l'uso frequente di droghe o i lavoratori del sesso, sono più a rischio di essere infettate dall'epatite B. </a:t>
            </a:r>
            <a:endParaRPr/>
          </a:p>
          <a:p>
            <a:pPr marL="0" lvl="0" indent="0" algn="l" rtl="0">
              <a:lnSpc>
                <a:spcPct val="115000"/>
              </a:lnSpc>
              <a:spcBef>
                <a:spcPts val="1200"/>
              </a:spcBef>
              <a:spcAft>
                <a:spcPts val="0"/>
              </a:spcAft>
              <a:buSzPct val="176904"/>
              <a:buNone/>
            </a:pPr>
            <a:r>
              <a:rPr lang="en" sz="1100" b="1"/>
              <a:t>Perché è importante nelle carceri? </a:t>
            </a:r>
            <a:r>
              <a:rPr lang="en" sz="1000"/>
              <a:t>Gli aspetti più comuni nella popolazione carceraria, come la sieropositività, l'uso di aghi condivisi e non puliti o i rapporti sessuali non protetti, aumentano la probabilità di contrarre l'epatite B. All'interno delle carceri, le persone possono condividere aghi per l'uso di droghe o tatuaggi o avere rapporti sessuali non protetti, il che aumenta ulteriormente la diffusione dell'epatite B. Gli studi indicano che l'infezione persistente da epatite B è fino a </a:t>
            </a:r>
            <a:r>
              <a:rPr lang="en" sz="1000" b="1"/>
              <a:t>dieci volte più alta </a:t>
            </a:r>
            <a:r>
              <a:rPr lang="en" sz="1000"/>
              <a:t>in carcere rispetto alla comunità generale. Anche gli incidenti nelle carceri possono esporre le persone che vivono in carcere e il personale penitenziario all'infezione da epatite B, come il contatto con le feci di persone infette o le risse in cui potrebbe esserci un contatto con il sangue o la saliva di una persona infetta (ad esempio, attraverso il morso). </a:t>
            </a:r>
            <a:endParaRPr/>
          </a:p>
          <a:p>
            <a:pPr marL="0" lvl="0" indent="0" algn="l" rtl="0">
              <a:lnSpc>
                <a:spcPct val="115000"/>
              </a:lnSpc>
              <a:spcBef>
                <a:spcPts val="1200"/>
              </a:spcBef>
              <a:spcAft>
                <a:spcPts val="0"/>
              </a:spcAft>
              <a:buSzPct val="176904"/>
              <a:buNone/>
            </a:pPr>
            <a:r>
              <a:rPr lang="en" sz="1100" b="1"/>
              <a:t>Quanto è efficace il vaccino? </a:t>
            </a:r>
            <a:r>
              <a:rPr lang="en" sz="1000"/>
              <a:t>La vaccinazione è altamente efficace contro l'epatite B e offre una protezione del 98-100% contro l'infezione. Il programma vaccinale richiede solitamente tre dosi per essere completato.</a:t>
            </a:r>
            <a:endParaRPr/>
          </a:p>
          <a:p>
            <a:pPr marL="0" lvl="0" indent="0" algn="l" rtl="0">
              <a:lnSpc>
                <a:spcPct val="115000"/>
              </a:lnSpc>
              <a:spcBef>
                <a:spcPts val="1200"/>
              </a:spcBef>
              <a:spcAft>
                <a:spcPts val="1200"/>
              </a:spcAft>
              <a:buSzPct val="176904"/>
              <a:buNone/>
            </a:pPr>
            <a:r>
              <a:rPr lang="en" sz="1100" b="1"/>
              <a:t>Quanto è sicuro il vaccino? </a:t>
            </a:r>
            <a:r>
              <a:rPr lang="en" sz="1000"/>
              <a:t>Il vaccino contro l'epatite B è molto sicuro. Gli effetti collaterali più comuni includono dolore, arrossamento e gonfiore del braccio in cui è stata effettuata l'iniezione, mal di testa o febbre. Gli effetti collaterali gravi, come l'anafilassi, sono incredibilmente rari, circa 1 su 1 milione.</a:t>
            </a:r>
            <a:endParaRPr/>
          </a:p>
        </p:txBody>
      </p:sp>
      <p:sp>
        <p:nvSpPr>
          <p:cNvPr id="460" name="Google Shape;460;p39"/>
          <p:cNvSpPr/>
          <p:nvPr/>
        </p:nvSpPr>
        <p:spPr>
          <a:xfrm>
            <a:off x="1355350" y="4161000"/>
            <a:ext cx="6371700" cy="908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I programmi vaccinali per l'epatite B richiedono tutti tre dosi e possono essere standard o accelerati. A causa dell'elevato turnover della popolazione carceraria, nelle carceri viene spesso utilizzato il programma accelerato, in cui le dosi di richiamo del vaccino vengono somministrate a intervalli più brevi. Si tratta di un programma più efficace, in quanto consente alle persone di completare l'intero ciclo di vaccinazione prima di lasciare il carcere e di essere protette contro l'epatite B. </a:t>
            </a:r>
            <a:endParaRPr sz="1000" b="0" i="1" u="none" strike="noStrike" cap="none">
              <a:solidFill>
                <a:srgbClr val="000000"/>
              </a:solidFill>
              <a:latin typeface="Arial"/>
              <a:ea typeface="Arial"/>
              <a:cs typeface="Arial"/>
              <a:sym typeface="Arial"/>
            </a:endParaRPr>
          </a:p>
        </p:txBody>
      </p:sp>
      <p:sp>
        <p:nvSpPr>
          <p:cNvPr id="461" name="Google Shape;461;p39"/>
          <p:cNvSpPr/>
          <p:nvPr/>
        </p:nvSpPr>
        <p:spPr>
          <a:xfrm>
            <a:off x="1255050" y="38154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Lo sapevate?</a:t>
            </a:r>
            <a:endParaRPr sz="1300" b="1" i="0" u="none" strike="noStrike" cap="none">
              <a:solidFill>
                <a:srgbClr val="000000"/>
              </a:solidFill>
              <a:latin typeface="Arial"/>
              <a:ea typeface="Arial"/>
              <a:cs typeface="Arial"/>
              <a:sym typeface="Arial"/>
            </a:endParaRPr>
          </a:p>
        </p:txBody>
      </p:sp>
      <p:sp>
        <p:nvSpPr>
          <p:cNvPr id="462" name="Google Shape;462;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3. Epatite B</a:t>
            </a:r>
            <a:endParaRPr/>
          </a:p>
        </p:txBody>
      </p:sp>
      <p:sp>
        <p:nvSpPr>
          <p:cNvPr id="463" name="Google Shape;463;p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4"/>
          <p:cNvSpPr txBox="1"/>
          <p:nvPr/>
        </p:nvSpPr>
        <p:spPr>
          <a:xfrm>
            <a:off x="433350" y="712575"/>
            <a:ext cx="82773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Si allega DL6.1: Corso di e-learning su FutureLearn sulla vaccinazione nelle carceri rivolto al personale penitenziario (sanitario e di custodia), del progetto RISE-Vac, previsto entro il 24° mese del progetto (30/04/2023). Questo documento contiene il contenuto del corso di e-learning sulla vaccinazione nelle carceri rivolto al personale penitenziario (sanitario e di custodia) che sta per essere caricato su FutureLearn, come approvato dal comitato consultivo del WP6 e dai partner. La data prevista per la disponibilità del corso su FutureLearn è il 19/06/2023. Il contenuto rimarrà invariato, anche se le immagini potrebbero cambiare in quel periodo e verranno caricati i contenuti video. La maggior parte della formattazione del corso cambierà quando il corso sarà caricato su FutureLearn, in linea con la formattazione del sito web FutureLearn. Il corso, come tutti i corsi FutureLearn, sarà presentato in "articoli" che i partecipanti potranno leggere. I quiz saranno interattivi.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67"/>
        <p:cNvGrpSpPr/>
        <p:nvPr/>
      </p:nvGrpSpPr>
      <p:grpSpPr>
        <a:xfrm>
          <a:off x="0" y="0"/>
          <a:ext cx="0" cy="0"/>
          <a:chOff x="0" y="0"/>
          <a:chExt cx="0" cy="0"/>
        </a:xfrm>
      </p:grpSpPr>
      <p:sp>
        <p:nvSpPr>
          <p:cNvPr id="468" name="Google Shape;468;p40"/>
          <p:cNvSpPr txBox="1">
            <a:spLocks noGrp="1"/>
          </p:cNvSpPr>
          <p:nvPr>
            <p:ph type="body" idx="1"/>
          </p:nvPr>
        </p:nvSpPr>
        <p:spPr>
          <a:xfrm>
            <a:off x="311700" y="1156200"/>
            <a:ext cx="8520600" cy="1995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100"/>
              <a:t>Il Papillomavirus umano, noto come HPV, è un'infezione a trasmissione sessuale che può avere complicazioni molto gravi, tra cui il cancro. Poiché impiega molto tempo a svilupparsi in cancro e spesso non provoca alcun sintomo nel frattempo, la vaccinazione è fondamentale per garantire la protezione da questa malattia. Anche altre precauzioni, come l'uso di protezioni durante i rapporti sessuali e l'esecuzione regolare di test per l'HPV attraverso lo striscio cervicale, sono fondamentali per prevenire la malattia. </a:t>
            </a:r>
            <a:endParaRPr sz="1000"/>
          </a:p>
        </p:txBody>
      </p:sp>
      <p:sp>
        <p:nvSpPr>
          <p:cNvPr id="469" name="Google Shape;469;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4: HPV</a:t>
            </a:r>
            <a:endParaRPr/>
          </a:p>
        </p:txBody>
      </p:sp>
      <p:sp>
        <p:nvSpPr>
          <p:cNvPr id="470" name="Google Shape;470;p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74"/>
        <p:cNvGrpSpPr/>
        <p:nvPr/>
      </p:nvGrpSpPr>
      <p:grpSpPr>
        <a:xfrm>
          <a:off x="0" y="0"/>
          <a:ext cx="0" cy="0"/>
          <a:chOff x="0" y="0"/>
          <a:chExt cx="0" cy="0"/>
        </a:xfrm>
      </p:grpSpPr>
      <p:sp>
        <p:nvSpPr>
          <p:cNvPr id="475" name="Google Shape;475;p41"/>
          <p:cNvSpPr txBox="1">
            <a:spLocks noGrp="1"/>
          </p:cNvSpPr>
          <p:nvPr>
            <p:ph type="body" idx="1"/>
          </p:nvPr>
        </p:nvSpPr>
        <p:spPr>
          <a:xfrm>
            <a:off x="311700" y="3004050"/>
            <a:ext cx="8520600" cy="1995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La malattia:</a:t>
            </a:r>
            <a:r>
              <a:rPr lang="en" sz="1000"/>
              <a:t> Verruche genitali e/o cancro.</a:t>
            </a:r>
            <a:endParaRPr/>
          </a:p>
          <a:p>
            <a:pPr marL="0" lvl="0" indent="0" algn="l" rtl="0">
              <a:lnSpc>
                <a:spcPct val="115000"/>
              </a:lnSpc>
              <a:spcBef>
                <a:spcPts val="1200"/>
              </a:spcBef>
              <a:spcAft>
                <a:spcPts val="0"/>
              </a:spcAft>
              <a:buSzPts val="1800"/>
              <a:buNone/>
            </a:pPr>
            <a:r>
              <a:rPr lang="en" sz="1100" b="1"/>
              <a:t>Come ci si sente?</a:t>
            </a:r>
            <a:r>
              <a:rPr lang="en" sz="1000"/>
              <a:t> Le persone infette da HPV possono presentare verruche genitali o cutanee, ma possono anche non avere sintomi e quindi non sapere di essere infette.</a:t>
            </a:r>
            <a:endParaRPr/>
          </a:p>
          <a:p>
            <a:pPr marL="0" lvl="0" indent="0" algn="l" rtl="0">
              <a:lnSpc>
                <a:spcPct val="115000"/>
              </a:lnSpc>
              <a:spcBef>
                <a:spcPts val="1200"/>
              </a:spcBef>
              <a:spcAft>
                <a:spcPts val="0"/>
              </a:spcAft>
              <a:buSzPts val="1800"/>
              <a:buNone/>
            </a:pPr>
            <a:r>
              <a:rPr lang="en" sz="1100" b="1"/>
              <a:t>Come si manifesta la malattia grave?</a:t>
            </a:r>
            <a:r>
              <a:rPr lang="en" sz="1000"/>
              <a:t> Le persone infettate da alcuni tipi di HPV per lungo tempo senza trattamento possono sviluppare il cancro del collo dell'utero, del pene, della testa e del collo e il cancro anale. Circa il 99% di tutti i tumori del collo dell'utero sono causati dall'HPV.</a:t>
            </a:r>
            <a:endParaRPr/>
          </a:p>
          <a:p>
            <a:pPr marL="0" lvl="0" indent="0" algn="l" rtl="0">
              <a:lnSpc>
                <a:spcPct val="115000"/>
              </a:lnSpc>
              <a:spcBef>
                <a:spcPts val="1200"/>
              </a:spcBef>
              <a:spcAft>
                <a:spcPts val="1200"/>
              </a:spcAft>
              <a:buSzPts val="1800"/>
              <a:buNone/>
            </a:pPr>
            <a:r>
              <a:rPr lang="en" sz="1100" b="1"/>
              <a:t>Come si diffonde?</a:t>
            </a:r>
            <a:r>
              <a:rPr lang="en" sz="1000"/>
              <a:t> L'HPV è incredibilmente comune: la maggior parte delle persone non vaccinate si ammalerà di HPV nel corso della vita. Si diffonde attraverso il contatto pelle a pelle dell'area genziale, compreso il sesso penetrativo e orale.</a:t>
            </a:r>
            <a:endParaRPr/>
          </a:p>
        </p:txBody>
      </p:sp>
      <p:sp>
        <p:nvSpPr>
          <p:cNvPr id="476" name="Google Shape;47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4: HPV</a:t>
            </a:r>
            <a:endParaRPr/>
          </a:p>
        </p:txBody>
      </p:sp>
      <p:sp>
        <p:nvSpPr>
          <p:cNvPr id="477" name="Google Shape;477;p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pic>
        <p:nvPicPr>
          <p:cNvPr id="478" name="Google Shape;478;p41"/>
          <p:cNvPicPr preferRelativeResize="0"/>
          <p:nvPr/>
        </p:nvPicPr>
        <p:blipFill rotWithShape="1">
          <a:blip r:embed="rId3">
            <a:alphaModFix/>
          </a:blip>
          <a:srcRect/>
          <a:stretch/>
        </p:blipFill>
        <p:spPr>
          <a:xfrm>
            <a:off x="1852250" y="1060200"/>
            <a:ext cx="1696176" cy="1696176"/>
          </a:xfrm>
          <a:prstGeom prst="rect">
            <a:avLst/>
          </a:prstGeom>
          <a:noFill/>
          <a:ln>
            <a:noFill/>
          </a:ln>
        </p:spPr>
      </p:pic>
      <p:pic>
        <p:nvPicPr>
          <p:cNvPr id="479" name="Google Shape;479;p41"/>
          <p:cNvPicPr preferRelativeResize="0"/>
          <p:nvPr/>
        </p:nvPicPr>
        <p:blipFill rotWithShape="1">
          <a:blip r:embed="rId4">
            <a:alphaModFix/>
          </a:blip>
          <a:srcRect/>
          <a:stretch/>
        </p:blipFill>
        <p:spPr>
          <a:xfrm>
            <a:off x="3766100" y="1067525"/>
            <a:ext cx="3609164" cy="1696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83"/>
        <p:cNvGrpSpPr/>
        <p:nvPr/>
      </p:nvGrpSpPr>
      <p:grpSpPr>
        <a:xfrm>
          <a:off x="0" y="0"/>
          <a:ext cx="0" cy="0"/>
          <a:chOff x="0" y="0"/>
          <a:chExt cx="0" cy="0"/>
        </a:xfrm>
      </p:grpSpPr>
      <p:sp>
        <p:nvSpPr>
          <p:cNvPr id="484" name="Google Shape;484;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4: HPV</a:t>
            </a:r>
            <a:endParaRPr/>
          </a:p>
        </p:txBody>
      </p:sp>
      <p:sp>
        <p:nvSpPr>
          <p:cNvPr id="485" name="Google Shape;485;p42"/>
          <p:cNvSpPr txBox="1">
            <a:spLocks noGrp="1"/>
          </p:cNvSpPr>
          <p:nvPr>
            <p:ph type="body" idx="1"/>
          </p:nvPr>
        </p:nvSpPr>
        <p:spPr>
          <a:xfrm>
            <a:off x="311700" y="1017725"/>
            <a:ext cx="8520600" cy="31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Chi è a rischio di contrarre l'infezione?</a:t>
            </a:r>
            <a:r>
              <a:rPr lang="en" sz="1000"/>
              <a:t> Le persone con un sistema immunitario debole o sieropositive sono a maggior rischio di infezione da HPV, così come le persone con comportamenti ad alto rischio, come l'avere più partner sessuali.</a:t>
            </a:r>
            <a:endParaRPr/>
          </a:p>
          <a:p>
            <a:pPr marL="0" lvl="0" indent="0" algn="l" rtl="0">
              <a:lnSpc>
                <a:spcPct val="115000"/>
              </a:lnSpc>
              <a:spcBef>
                <a:spcPts val="1200"/>
              </a:spcBef>
              <a:spcAft>
                <a:spcPts val="0"/>
              </a:spcAft>
              <a:buClr>
                <a:schemeClr val="dk1"/>
              </a:buClr>
              <a:buSzPts val="1100"/>
              <a:buFont typeface="Arial"/>
              <a:buNone/>
            </a:pPr>
            <a:r>
              <a:rPr lang="en" sz="1100" b="1"/>
              <a:t>Perché è importante nelle carceri?</a:t>
            </a:r>
            <a:r>
              <a:rPr lang="en" sz="1000"/>
              <a:t> Studi precedenti hanno rilevato che i tassi di cancro al collo dell'utero sono circa 100 volte più alti nelle carceri rispetto alla comunità generale. I fattori di rischio per l'infezione da HPV si sovrappongono ai fattori di rischio per incarcerazione (comportamenti ad alto rischio come avere più partner sessuali, essere positivi all'HIV, fumare). Inoltre, i programmi nazionali di screening dell'HPV, che possono individuare l'HPV prima che provochi il cancro, spesso non sono disponibili per le donne che vivono in carcere.</a:t>
            </a:r>
            <a:endParaRPr/>
          </a:p>
          <a:p>
            <a:pPr marL="0" lvl="0" indent="0" algn="l" rtl="0">
              <a:lnSpc>
                <a:spcPct val="115000"/>
              </a:lnSpc>
              <a:spcBef>
                <a:spcPts val="1200"/>
              </a:spcBef>
              <a:spcAft>
                <a:spcPts val="0"/>
              </a:spcAft>
              <a:buSzPts val="1800"/>
              <a:buNone/>
            </a:pPr>
            <a:r>
              <a:rPr lang="en" sz="1100" b="1"/>
              <a:t>Quanto è efficace il vaccino? </a:t>
            </a:r>
            <a:r>
              <a:rPr lang="en" sz="1000"/>
              <a:t>La vaccinazione è efficace al 99% nel prevenire il cancro al collo dell'utero, le alterazioni cellulari che potrebbero portare al cancro e le verruche genitali. Il programma vaccinale può richiedere da una a tre dosi, a seconda del Paese. </a:t>
            </a:r>
            <a:endParaRPr/>
          </a:p>
          <a:p>
            <a:pPr marL="0" lvl="0" indent="0" algn="l" rtl="0">
              <a:lnSpc>
                <a:spcPct val="115000"/>
              </a:lnSpc>
              <a:spcBef>
                <a:spcPts val="1200"/>
              </a:spcBef>
              <a:spcAft>
                <a:spcPts val="1200"/>
              </a:spcAft>
              <a:buSzPts val="1800"/>
              <a:buNone/>
            </a:pPr>
            <a:r>
              <a:rPr lang="en" sz="1100" b="1"/>
              <a:t>Quanto è sicuro il vaccino? </a:t>
            </a:r>
            <a:r>
              <a:rPr lang="en" sz="1100"/>
              <a:t>Il vaccino </a:t>
            </a:r>
            <a:r>
              <a:rPr lang="en" sz="1000"/>
              <a:t>HPV è un vaccino molto sicuro. Gli effetti collaterali più comuni includono dolore nel punto in cui è stato inserito l'ago, un leggero aumento della temperatura e mal di testa. Gli effetti collaterali gravi includono orticaria e difficoltà respiratorie e sono rari (circa 1 su 10.000).</a:t>
            </a:r>
            <a:endParaRPr/>
          </a:p>
        </p:txBody>
      </p:sp>
      <p:sp>
        <p:nvSpPr>
          <p:cNvPr id="486" name="Google Shape;486;p42"/>
          <p:cNvSpPr/>
          <p:nvPr/>
        </p:nvSpPr>
        <p:spPr>
          <a:xfrm>
            <a:off x="1362775" y="4102150"/>
            <a:ext cx="6371700" cy="645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Esistono oltre 100 ceppi diversi del virus HPV. Alcuni di questi causano verruche genitali, altri verruche cutanee e altri ancora sono collegati al cancro. Alcuni non causano alcuna malattia. </a:t>
            </a:r>
            <a:endParaRPr sz="1000" b="0" i="1" u="none" strike="noStrike" cap="none">
              <a:solidFill>
                <a:srgbClr val="000000"/>
              </a:solidFill>
              <a:latin typeface="Arial"/>
              <a:ea typeface="Arial"/>
              <a:cs typeface="Arial"/>
              <a:sym typeface="Arial"/>
            </a:endParaRPr>
          </a:p>
        </p:txBody>
      </p:sp>
      <p:sp>
        <p:nvSpPr>
          <p:cNvPr id="487" name="Google Shape;487;p42"/>
          <p:cNvSpPr/>
          <p:nvPr/>
        </p:nvSpPr>
        <p:spPr>
          <a:xfrm>
            <a:off x="1298300" y="376377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488" name="Google Shape;488;p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92"/>
        <p:cNvGrpSpPr/>
        <p:nvPr/>
      </p:nvGrpSpPr>
      <p:grpSpPr>
        <a:xfrm>
          <a:off x="0" y="0"/>
          <a:ext cx="0" cy="0"/>
          <a:chOff x="0" y="0"/>
          <a:chExt cx="0" cy="0"/>
        </a:xfrm>
      </p:grpSpPr>
      <p:sp>
        <p:nvSpPr>
          <p:cNvPr id="493" name="Google Shape;493;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5. Influenza</a:t>
            </a:r>
            <a:endParaRPr/>
          </a:p>
        </p:txBody>
      </p:sp>
      <p:sp>
        <p:nvSpPr>
          <p:cNvPr id="494" name="Google Shape;494;p43"/>
          <p:cNvSpPr txBox="1">
            <a:spLocks noGrp="1"/>
          </p:cNvSpPr>
          <p:nvPr>
            <p:ph type="body" idx="1"/>
          </p:nvPr>
        </p:nvSpPr>
        <p:spPr>
          <a:xfrm>
            <a:off x="311700" y="1180625"/>
            <a:ext cx="8520600" cy="2240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L'influenza è una malattia che si diffonde soprattutto in inverno. A seconda della persona che si ammala, può avere sintomi influenzali lievi, come tosse, mal di testa e brividi, fino a una polmonite mortale. Si tratta di una malattia molto importante, che nei mesi invernali mette a dura prova i sistemi sanitari nazionali di tutto il mondo. Per questo motivo, è molto importante garantire alti tassi di vaccinazione nei soggetti più vulnerabili ai sintomi influenzali gravi, al fine di proteggerli. </a:t>
            </a:r>
            <a:endParaRPr/>
          </a:p>
          <a:p>
            <a:pPr marL="0" lvl="0" indent="0" algn="l" rtl="0">
              <a:lnSpc>
                <a:spcPct val="115000"/>
              </a:lnSpc>
              <a:spcBef>
                <a:spcPts val="1200"/>
              </a:spcBef>
              <a:spcAft>
                <a:spcPts val="1200"/>
              </a:spcAft>
              <a:buSzPts val="1800"/>
              <a:buNone/>
            </a:pPr>
            <a:r>
              <a:rPr lang="en" sz="1100"/>
              <a:t>L'influenza è un virus in continua evoluzione. Per questo motivo è necessario fare un vaccino diverso ogni anno, poiché il vaccino viene modificato ogni anno per proteggere dai ceppi che si prevede circoleranno nella stagione influenzale di quell'anno. Le carceri sono un ambiente in cui l'influenza può diffondersi molto facilmente. Questo perché le carceri sono solitamente affollate, senza molta ventilazione o aria fresca. Inoltre, le persone che vivono in carcere hanno spesso maggiori probabilità di avere complicazioni gravi a causa dell'influenza, a causa dell'età o delle condizioni di salute sottostanti. </a:t>
            </a:r>
            <a:endParaRPr/>
          </a:p>
        </p:txBody>
      </p:sp>
      <p:sp>
        <p:nvSpPr>
          <p:cNvPr id="495" name="Google Shape;495;p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99"/>
        <p:cNvGrpSpPr/>
        <p:nvPr/>
      </p:nvGrpSpPr>
      <p:grpSpPr>
        <a:xfrm>
          <a:off x="0" y="0"/>
          <a:ext cx="0" cy="0"/>
          <a:chOff x="0" y="0"/>
          <a:chExt cx="0" cy="0"/>
        </a:xfrm>
      </p:grpSpPr>
      <p:sp>
        <p:nvSpPr>
          <p:cNvPr id="500" name="Google Shape;500;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5. Influenza</a:t>
            </a:r>
            <a:endParaRPr/>
          </a:p>
        </p:txBody>
      </p:sp>
      <p:sp>
        <p:nvSpPr>
          <p:cNvPr id="501" name="Google Shape;501;p44"/>
          <p:cNvSpPr txBox="1">
            <a:spLocks noGrp="1"/>
          </p:cNvSpPr>
          <p:nvPr>
            <p:ph type="body" idx="1"/>
          </p:nvPr>
        </p:nvSpPr>
        <p:spPr>
          <a:xfrm>
            <a:off x="311700" y="2961800"/>
            <a:ext cx="8520600" cy="22407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La malattia:</a:t>
            </a:r>
            <a:r>
              <a:rPr lang="en" sz="1000"/>
              <a:t> L'influenza</a:t>
            </a:r>
            <a:endParaRPr/>
          </a:p>
          <a:p>
            <a:pPr marL="0" lvl="0" indent="0" algn="l" rtl="0">
              <a:lnSpc>
                <a:spcPct val="115000"/>
              </a:lnSpc>
              <a:spcBef>
                <a:spcPts val="1200"/>
              </a:spcBef>
              <a:spcAft>
                <a:spcPts val="0"/>
              </a:spcAft>
              <a:buSzPts val="1800"/>
              <a:buNone/>
            </a:pPr>
            <a:r>
              <a:rPr lang="en" sz="1100" b="1"/>
              <a:t>Come ci si sente? </a:t>
            </a:r>
            <a:r>
              <a:rPr lang="en" sz="1000"/>
              <a:t>Chi ha l'influenza può avere una temperatura elevata improvvisa, dolori al corpo, sentirsi stanco o esausto, tosse secca, mal di gola, mal di testa, difficoltà a dormire e perdita di appetito, diarrea o dolori alla pancia, sentirsi male e stare male.</a:t>
            </a:r>
            <a:endParaRPr/>
          </a:p>
          <a:p>
            <a:pPr marL="0" lvl="0" indent="0" algn="l" rtl="0">
              <a:lnSpc>
                <a:spcPct val="115000"/>
              </a:lnSpc>
              <a:spcBef>
                <a:spcPts val="1200"/>
              </a:spcBef>
              <a:spcAft>
                <a:spcPts val="0"/>
              </a:spcAft>
              <a:buSzPts val="1800"/>
              <a:buNone/>
            </a:pPr>
            <a:r>
              <a:rPr lang="en" sz="1100" b="1"/>
              <a:t>Come si presenta una malattia grave? </a:t>
            </a:r>
            <a:r>
              <a:rPr lang="en" sz="1000"/>
              <a:t>Le persone molto malate possono sviluppare una polmonite e possono morire. L'influenza è responsabile di 290.000-650.000 decessi ogni anno.</a:t>
            </a:r>
            <a:endParaRPr/>
          </a:p>
          <a:p>
            <a:pPr marL="0" lvl="0" indent="0" algn="l" rtl="0">
              <a:lnSpc>
                <a:spcPct val="115000"/>
              </a:lnSpc>
              <a:spcBef>
                <a:spcPts val="1200"/>
              </a:spcBef>
              <a:spcAft>
                <a:spcPts val="1200"/>
              </a:spcAft>
              <a:buSzPts val="1800"/>
              <a:buNone/>
            </a:pPr>
            <a:r>
              <a:rPr lang="en" sz="1100" b="1"/>
              <a:t>Come si diffonde? </a:t>
            </a:r>
            <a:r>
              <a:rPr lang="en" sz="1000"/>
              <a:t>L'influenza si diffonde attraverso il contatto con tosse e starnuti di una persona infetta. Il virus dell'influenza può vivere sulle superfici e sulle mani per 24 ore. Le persone infette possono evitare di diffonderla lavandosi le mani e coprendosi la bocca con un fazzoletto quando tossiscono.</a:t>
            </a:r>
            <a:endParaRPr/>
          </a:p>
        </p:txBody>
      </p:sp>
      <p:pic>
        <p:nvPicPr>
          <p:cNvPr id="502" name="Google Shape;502;p44"/>
          <p:cNvPicPr preferRelativeResize="0"/>
          <p:nvPr/>
        </p:nvPicPr>
        <p:blipFill rotWithShape="1">
          <a:blip r:embed="rId3">
            <a:alphaModFix/>
          </a:blip>
          <a:srcRect/>
          <a:stretch/>
        </p:blipFill>
        <p:spPr>
          <a:xfrm>
            <a:off x="1742325" y="1047050"/>
            <a:ext cx="1826575" cy="1826575"/>
          </a:xfrm>
          <a:prstGeom prst="rect">
            <a:avLst/>
          </a:prstGeom>
          <a:noFill/>
          <a:ln>
            <a:noFill/>
          </a:ln>
        </p:spPr>
      </p:pic>
      <p:pic>
        <p:nvPicPr>
          <p:cNvPr id="503" name="Google Shape;503;p44"/>
          <p:cNvPicPr preferRelativeResize="0"/>
          <p:nvPr/>
        </p:nvPicPr>
        <p:blipFill rotWithShape="1">
          <a:blip r:embed="rId4">
            <a:alphaModFix/>
          </a:blip>
          <a:srcRect/>
          <a:stretch/>
        </p:blipFill>
        <p:spPr>
          <a:xfrm>
            <a:off x="3864575" y="1047050"/>
            <a:ext cx="2732037" cy="1826575"/>
          </a:xfrm>
          <a:prstGeom prst="rect">
            <a:avLst/>
          </a:prstGeom>
          <a:noFill/>
          <a:ln>
            <a:noFill/>
          </a:ln>
        </p:spPr>
      </p:pic>
      <p:sp>
        <p:nvSpPr>
          <p:cNvPr id="504" name="Google Shape;504;p4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08"/>
        <p:cNvGrpSpPr/>
        <p:nvPr/>
      </p:nvGrpSpPr>
      <p:grpSpPr>
        <a:xfrm>
          <a:off x="0" y="0"/>
          <a:ext cx="0" cy="0"/>
          <a:chOff x="0" y="0"/>
          <a:chExt cx="0" cy="0"/>
        </a:xfrm>
      </p:grpSpPr>
      <p:sp>
        <p:nvSpPr>
          <p:cNvPr id="509" name="Google Shape;509;p45"/>
          <p:cNvSpPr txBox="1">
            <a:spLocks noGrp="1"/>
          </p:cNvSpPr>
          <p:nvPr>
            <p:ph type="body" idx="1"/>
          </p:nvPr>
        </p:nvSpPr>
        <p:spPr>
          <a:xfrm>
            <a:off x="311700" y="1017725"/>
            <a:ext cx="8520600" cy="30507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ct val="176904"/>
              <a:buNone/>
            </a:pPr>
            <a:r>
              <a:rPr lang="en" sz="1100" b="1"/>
              <a:t>Chi è a rischio di contrarre l'influenza?</a:t>
            </a:r>
            <a:r>
              <a:rPr lang="en" sz="1000"/>
              <a:t>  Tutti sono a rischio di contrarre l'influenza, ma alcune persone sono più a rischio di gravi complicazioni, come gli anziani, i bambini piccoli, le persone con condizioni di salute a lungo termine o con un sistema immunitario debole.</a:t>
            </a:r>
            <a:endParaRPr/>
          </a:p>
          <a:p>
            <a:pPr marL="0" lvl="0" indent="0" algn="l" rtl="0">
              <a:lnSpc>
                <a:spcPct val="115000"/>
              </a:lnSpc>
              <a:spcBef>
                <a:spcPts val="1200"/>
              </a:spcBef>
              <a:spcAft>
                <a:spcPts val="0"/>
              </a:spcAft>
              <a:buSzPct val="176904"/>
              <a:buNone/>
            </a:pPr>
            <a:r>
              <a:rPr lang="en" sz="1100" b="1"/>
              <a:t>Perché è importante nelle carceri?</a:t>
            </a:r>
            <a:r>
              <a:rPr lang="en" sz="1000"/>
              <a:t> A causa delle condizioni di vita ravvicinate (come la condivisione delle celle) e della cattiva ventilazione nelle carceri, le infezioni che si diffondono attraverso l'aria, come l'influenza, possono diffondersi molto rapidamente nelle carceri. Quando il personale si ammala nei mesi invernali a causa dell'influenza, deve assentarsi dal lavoro, il che aumenta la pressione sui colleghi rimasti per gestire il carcere in modo sicuro. </a:t>
            </a:r>
            <a:endParaRPr/>
          </a:p>
          <a:p>
            <a:pPr marL="0" lvl="0" indent="0" algn="l" rtl="0">
              <a:lnSpc>
                <a:spcPct val="115000"/>
              </a:lnSpc>
              <a:spcBef>
                <a:spcPts val="1200"/>
              </a:spcBef>
              <a:spcAft>
                <a:spcPts val="0"/>
              </a:spcAft>
              <a:buClr>
                <a:schemeClr val="dk1"/>
              </a:buClr>
              <a:buSzPct val="108108"/>
              <a:buFont typeface="Arial"/>
              <a:buNone/>
            </a:pPr>
            <a:r>
              <a:rPr lang="en" sz="1100" b="1"/>
              <a:t>Quali sono i vaccini contro l'influenza? </a:t>
            </a:r>
            <a:r>
              <a:rPr lang="en" sz="1000"/>
              <a:t>Il vaccino antinfluenzale cambia ogni anno. Sono disponibili diversi tipi di vaccino antinfluenzale. La scelta del vaccino dipende dall'età e dalle raccomandazioni attuali. Può essere somministrato come iniezione o, meno comunemente, come spray nel naso. </a:t>
            </a:r>
            <a:endParaRPr/>
          </a:p>
          <a:p>
            <a:pPr marL="0" lvl="0" indent="0" algn="l" rtl="0">
              <a:lnSpc>
                <a:spcPct val="115000"/>
              </a:lnSpc>
              <a:spcBef>
                <a:spcPts val="1200"/>
              </a:spcBef>
              <a:spcAft>
                <a:spcPts val="0"/>
              </a:spcAft>
              <a:buSzPct val="176904"/>
              <a:buNone/>
            </a:pPr>
            <a:r>
              <a:rPr lang="en" sz="1100" b="1"/>
              <a:t>Quanto è efficace il vaccino? </a:t>
            </a:r>
            <a:r>
              <a:rPr lang="en" sz="1000"/>
              <a:t>L'efficacia del vaccino varia ogni anno a seconda dei ceppi influenzali in circolazione, ma in genere si aggira intorno al 50%. È necessaria una dose di vaccino antinfluenzale su base annuale. </a:t>
            </a:r>
            <a:endParaRPr/>
          </a:p>
          <a:p>
            <a:pPr marL="0" lvl="0" indent="0" algn="l" rtl="0">
              <a:lnSpc>
                <a:spcPct val="115000"/>
              </a:lnSpc>
              <a:spcBef>
                <a:spcPts val="1200"/>
              </a:spcBef>
              <a:spcAft>
                <a:spcPts val="1200"/>
              </a:spcAft>
              <a:buSzPct val="176904"/>
              <a:buNone/>
            </a:pPr>
            <a:r>
              <a:rPr lang="en" sz="1100" b="1"/>
              <a:t>Quanto è sicuro il vaccino? </a:t>
            </a:r>
            <a:r>
              <a:rPr lang="en" sz="1000"/>
              <a:t>Il vaccino antinfluenzale è molto sicuro. Gli effetti collaterali più comuni includono dolore nel punto in cui è stato inserito l'ago, un leggero aumento della temperatura e dolori muscolari. </a:t>
            </a:r>
            <a:endParaRPr/>
          </a:p>
        </p:txBody>
      </p:sp>
      <p:sp>
        <p:nvSpPr>
          <p:cNvPr id="510" name="Google Shape;510;p45"/>
          <p:cNvSpPr/>
          <p:nvPr/>
        </p:nvSpPr>
        <p:spPr>
          <a:xfrm>
            <a:off x="1335850" y="4215400"/>
            <a:ext cx="6371700" cy="805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1" u="none" strike="noStrike" cap="none">
                <a:solidFill>
                  <a:srgbClr val="444746"/>
                </a:solidFill>
                <a:latin typeface="Roboto"/>
                <a:ea typeface="Roboto"/>
                <a:cs typeface="Roboto"/>
                <a:sym typeface="Roboto"/>
              </a:rPr>
              <a:t>L'Organizzazione Mondiale della Sanità (OMS) raccomanda ogni anno i ceppi da includere nel vaccino antinfluenzale sulla base dei consigli di un gruppo internazionale di esperti che analizzano costantemente l'attività influenzale e monitorano le diverse stagioni influenzali invernali nel mondo. </a:t>
            </a:r>
            <a:endParaRPr sz="1050" b="0" i="1" u="none" strike="noStrike" cap="none">
              <a:solidFill>
                <a:srgbClr val="444746"/>
              </a:solidFill>
              <a:latin typeface="Roboto"/>
              <a:ea typeface="Roboto"/>
              <a:cs typeface="Roboto"/>
              <a:sym typeface="Roboto"/>
            </a:endParaRPr>
          </a:p>
        </p:txBody>
      </p:sp>
      <p:sp>
        <p:nvSpPr>
          <p:cNvPr id="511" name="Google Shape;511;p45"/>
          <p:cNvSpPr/>
          <p:nvPr/>
        </p:nvSpPr>
        <p:spPr>
          <a:xfrm>
            <a:off x="1285700" y="38913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Lo sapevate?</a:t>
            </a:r>
            <a:endParaRPr sz="1300" b="1" i="0" u="none" strike="noStrike" cap="none">
              <a:solidFill>
                <a:srgbClr val="000000"/>
              </a:solidFill>
              <a:latin typeface="Arial"/>
              <a:ea typeface="Arial"/>
              <a:cs typeface="Arial"/>
              <a:sym typeface="Arial"/>
            </a:endParaRPr>
          </a:p>
        </p:txBody>
      </p:sp>
      <p:sp>
        <p:nvSpPr>
          <p:cNvPr id="512" name="Google Shape;512;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5. Influenza</a:t>
            </a:r>
            <a:endParaRPr/>
          </a:p>
        </p:txBody>
      </p:sp>
      <p:sp>
        <p:nvSpPr>
          <p:cNvPr id="513" name="Google Shape;513;p4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17"/>
        <p:cNvGrpSpPr/>
        <p:nvPr/>
      </p:nvGrpSpPr>
      <p:grpSpPr>
        <a:xfrm>
          <a:off x="0" y="0"/>
          <a:ext cx="0" cy="0"/>
          <a:chOff x="0" y="0"/>
          <a:chExt cx="0" cy="0"/>
        </a:xfrm>
      </p:grpSpPr>
      <p:sp>
        <p:nvSpPr>
          <p:cNvPr id="518" name="Google Shape;518;p46"/>
          <p:cNvSpPr txBox="1">
            <a:spLocks noGrp="1"/>
          </p:cNvSpPr>
          <p:nvPr>
            <p:ph type="body" idx="1"/>
          </p:nvPr>
        </p:nvSpPr>
        <p:spPr>
          <a:xfrm>
            <a:off x="311700" y="1144125"/>
            <a:ext cx="8520600" cy="2040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La COVID-19 è una malattia apparsa per la prima volta nel 2019. Si è diffusa in tutto il mondo e ha causato una pandemia globale che ha messo in ginocchio molti Paesi, in quanto le persone hanno dovuto rimanere nelle loro case e allontanarsi socialmente dagli altri. I vaccini, molto efficaci contro le forme gravi della malattia, sono stati rapidamente sviluppati da scienziati di tutto il mondo e hanno permesso al mondo di tornare "alla normalità" per la maggior parte.</a:t>
            </a:r>
            <a:endParaRPr/>
          </a:p>
          <a:p>
            <a:pPr marL="0" lvl="0" indent="0" algn="l" rtl="0">
              <a:lnSpc>
                <a:spcPct val="115000"/>
              </a:lnSpc>
              <a:spcBef>
                <a:spcPts val="1200"/>
              </a:spcBef>
              <a:spcAft>
                <a:spcPts val="1200"/>
              </a:spcAft>
              <a:buSzPts val="1800"/>
              <a:buNone/>
            </a:pPr>
            <a:r>
              <a:rPr lang="en" sz="1100"/>
              <a:t>La COVID-19 può diffondersi molto facilmente nelle carceri a causa delle condizioni di vita affollate e della scarsa ventilazione. È quindi importante mantenere un elevato livello di protezione nelle carceri. </a:t>
            </a:r>
            <a:endParaRPr/>
          </a:p>
        </p:txBody>
      </p:sp>
      <p:sp>
        <p:nvSpPr>
          <p:cNvPr id="519" name="Google Shape;519;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6. COVID-19</a:t>
            </a:r>
            <a:endParaRPr/>
          </a:p>
        </p:txBody>
      </p:sp>
      <p:sp>
        <p:nvSpPr>
          <p:cNvPr id="520" name="Google Shape;520;p4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24"/>
        <p:cNvGrpSpPr/>
        <p:nvPr/>
      </p:nvGrpSpPr>
      <p:grpSpPr>
        <a:xfrm>
          <a:off x="0" y="0"/>
          <a:ext cx="0" cy="0"/>
          <a:chOff x="0" y="0"/>
          <a:chExt cx="0" cy="0"/>
        </a:xfrm>
      </p:grpSpPr>
      <p:sp>
        <p:nvSpPr>
          <p:cNvPr id="525" name="Google Shape;525;p47"/>
          <p:cNvSpPr txBox="1">
            <a:spLocks noGrp="1"/>
          </p:cNvSpPr>
          <p:nvPr>
            <p:ph type="body" idx="1"/>
          </p:nvPr>
        </p:nvSpPr>
        <p:spPr>
          <a:xfrm>
            <a:off x="311700" y="2972925"/>
            <a:ext cx="8520600" cy="20409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176904"/>
              <a:buNone/>
            </a:pPr>
            <a:r>
              <a:rPr lang="en" sz="1100" b="1"/>
              <a:t>La malattia:</a:t>
            </a:r>
            <a:r>
              <a:rPr lang="en" sz="1000"/>
              <a:t> COVID-19</a:t>
            </a:r>
            <a:endParaRPr/>
          </a:p>
          <a:p>
            <a:pPr marL="0" lvl="0" indent="0" algn="l" rtl="0">
              <a:lnSpc>
                <a:spcPct val="115000"/>
              </a:lnSpc>
              <a:spcBef>
                <a:spcPts val="1200"/>
              </a:spcBef>
              <a:spcAft>
                <a:spcPts val="0"/>
              </a:spcAft>
              <a:buSzPct val="176904"/>
              <a:buNone/>
            </a:pPr>
            <a:r>
              <a:rPr lang="en" sz="1100" b="1"/>
              <a:t>Come ci si sente?</a:t>
            </a:r>
            <a:r>
              <a:rPr lang="en" sz="1000"/>
              <a:t> Le persone affette da COVID-19 possono avere temperatura elevata, tosse, mal di gola e mal di testa, sentirsi stanchi, avere dolori al corpo o perdere il senso del gusto o dell'olfatto. </a:t>
            </a:r>
            <a:endParaRPr/>
          </a:p>
          <a:p>
            <a:pPr marL="0" lvl="0" indent="0" algn="l" rtl="0">
              <a:lnSpc>
                <a:spcPct val="115000"/>
              </a:lnSpc>
              <a:spcBef>
                <a:spcPts val="1200"/>
              </a:spcBef>
              <a:spcAft>
                <a:spcPts val="0"/>
              </a:spcAft>
              <a:buSzPct val="176904"/>
              <a:buNone/>
            </a:pPr>
            <a:r>
              <a:rPr lang="en" sz="1100" b="1"/>
              <a:t>Come si manifesta la malattia grave?</a:t>
            </a:r>
            <a:r>
              <a:rPr lang="en" sz="1000"/>
              <a:t> Le persone che si ammalano gravemente di COVID-19 possono avere difficoltà respiratorie, respiro corto, dolore toracico, perdita della parola o della mobilità o confusione. In questi casi, le persone possono morire a causa della COVID-19. Una complicazione a lungo termine della COVID-19 è la COVID lunga, che comprende sintomi quali mancanza di respiro, "nebbia cerebrale" e affaticamento. </a:t>
            </a:r>
            <a:endParaRPr/>
          </a:p>
          <a:p>
            <a:pPr marL="0" lvl="0" indent="0" algn="l" rtl="0">
              <a:lnSpc>
                <a:spcPct val="115000"/>
              </a:lnSpc>
              <a:spcBef>
                <a:spcPts val="1200"/>
              </a:spcBef>
              <a:spcAft>
                <a:spcPts val="1200"/>
              </a:spcAft>
              <a:buSzPct val="176904"/>
              <a:buNone/>
            </a:pPr>
            <a:r>
              <a:rPr lang="en" sz="1100" b="1"/>
              <a:t>Come si diffonde?</a:t>
            </a:r>
            <a:r>
              <a:rPr lang="en" sz="1000"/>
              <a:t> La COVID-19 può diffondersi attraverso il contatto con la tosse o gli starnuti di persone infette e la permanenza prolungata in spazi confinati con una persona infetta.</a:t>
            </a:r>
            <a:endParaRPr/>
          </a:p>
        </p:txBody>
      </p:sp>
      <p:pic>
        <p:nvPicPr>
          <p:cNvPr id="526" name="Google Shape;526;p47"/>
          <p:cNvPicPr preferRelativeResize="0"/>
          <p:nvPr/>
        </p:nvPicPr>
        <p:blipFill rotWithShape="1">
          <a:blip r:embed="rId3">
            <a:alphaModFix/>
          </a:blip>
          <a:srcRect/>
          <a:stretch/>
        </p:blipFill>
        <p:spPr>
          <a:xfrm>
            <a:off x="2147150" y="992118"/>
            <a:ext cx="2976514" cy="1671100"/>
          </a:xfrm>
          <a:prstGeom prst="rect">
            <a:avLst/>
          </a:prstGeom>
          <a:noFill/>
          <a:ln>
            <a:noFill/>
          </a:ln>
        </p:spPr>
      </p:pic>
      <p:pic>
        <p:nvPicPr>
          <p:cNvPr id="527" name="Google Shape;527;p47"/>
          <p:cNvPicPr preferRelativeResize="0"/>
          <p:nvPr/>
        </p:nvPicPr>
        <p:blipFill rotWithShape="1">
          <a:blip r:embed="rId4">
            <a:alphaModFix/>
          </a:blip>
          <a:srcRect/>
          <a:stretch/>
        </p:blipFill>
        <p:spPr>
          <a:xfrm>
            <a:off x="5290389" y="1002475"/>
            <a:ext cx="1706471" cy="1650401"/>
          </a:xfrm>
          <a:prstGeom prst="rect">
            <a:avLst/>
          </a:prstGeom>
          <a:noFill/>
          <a:ln>
            <a:noFill/>
          </a:ln>
        </p:spPr>
      </p:pic>
      <p:sp>
        <p:nvSpPr>
          <p:cNvPr id="528" name="Google Shape;528;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6. COVID-19</a:t>
            </a:r>
            <a:endParaRPr/>
          </a:p>
        </p:txBody>
      </p:sp>
      <p:sp>
        <p:nvSpPr>
          <p:cNvPr id="529" name="Google Shape;529;p4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33"/>
        <p:cNvGrpSpPr/>
        <p:nvPr/>
      </p:nvGrpSpPr>
      <p:grpSpPr>
        <a:xfrm>
          <a:off x="0" y="0"/>
          <a:ext cx="0" cy="0"/>
          <a:chOff x="0" y="0"/>
          <a:chExt cx="0" cy="0"/>
        </a:xfrm>
      </p:grpSpPr>
      <p:sp>
        <p:nvSpPr>
          <p:cNvPr id="534" name="Google Shape;534;p48"/>
          <p:cNvSpPr txBox="1">
            <a:spLocks noGrp="1"/>
          </p:cNvSpPr>
          <p:nvPr>
            <p:ph type="body" idx="1"/>
          </p:nvPr>
        </p:nvSpPr>
        <p:spPr>
          <a:xfrm>
            <a:off x="311700" y="1017725"/>
            <a:ext cx="8520600" cy="30486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Clr>
                <a:schemeClr val="dk1"/>
              </a:buClr>
              <a:buSzPct val="108108"/>
              <a:buFont typeface="Arial"/>
              <a:buNone/>
            </a:pPr>
            <a:r>
              <a:rPr lang="en" sz="1100" b="1"/>
              <a:t>Chi è a rischio di contrarre la malattia?</a:t>
            </a:r>
            <a:r>
              <a:rPr lang="en" sz="1000"/>
              <a:t> Tutti sono a rischio di contrarre la COVID-19, ma alcune persone sono più a rischio di gravi complicazioni, come gli anziani, le persone con un sistema immunitario indebolito e le persone con condizioni di salute come il diabete o problemi cardiaci.</a:t>
            </a:r>
            <a:endParaRPr/>
          </a:p>
          <a:p>
            <a:pPr marL="0" lvl="0" indent="0" algn="l" rtl="0">
              <a:lnSpc>
                <a:spcPct val="115000"/>
              </a:lnSpc>
              <a:spcBef>
                <a:spcPts val="1200"/>
              </a:spcBef>
              <a:spcAft>
                <a:spcPts val="0"/>
              </a:spcAft>
              <a:buClr>
                <a:schemeClr val="dk1"/>
              </a:buClr>
              <a:buSzPct val="108108"/>
              <a:buFont typeface="Arial"/>
              <a:buNone/>
            </a:pPr>
            <a:r>
              <a:rPr lang="en" sz="1100" b="1"/>
              <a:t>Perché è importante nelle carceri?</a:t>
            </a:r>
            <a:r>
              <a:rPr lang="en" sz="1000"/>
              <a:t> A causa delle condizioni di vita ravvicinate (come la condivisione delle celle) e della cattiva ventilazione nelle carceri, le infezioni che si diffondono attraverso l'aria, come la COVID-19, possono diffondersi molto rapidamente nelle carceri. Quando il personale si ammala nei mesi invernali a causa della COVID-19, deve assentarsi dal lavoro, il che aumenta la pressione sui colleghi rimasti per gestire il carcere in modo sicuro. </a:t>
            </a:r>
            <a:endParaRPr/>
          </a:p>
          <a:p>
            <a:pPr marL="0" lvl="0" indent="0" algn="l" rtl="0">
              <a:lnSpc>
                <a:spcPct val="115000"/>
              </a:lnSpc>
              <a:spcBef>
                <a:spcPts val="1200"/>
              </a:spcBef>
              <a:spcAft>
                <a:spcPts val="0"/>
              </a:spcAft>
              <a:buSzPct val="176904"/>
              <a:buNone/>
            </a:pPr>
            <a:r>
              <a:rPr lang="en" sz="1100" b="1"/>
              <a:t>Quali vaccini esistono contro la COVID-19? </a:t>
            </a:r>
            <a:r>
              <a:rPr lang="en" sz="1000"/>
              <a:t>Sono stati sviluppati e autorizzati diversi vaccini contro la COVID-19 e in diversi Paesi sono stati utilizzati vaccini diversi.</a:t>
            </a:r>
            <a:endParaRPr/>
          </a:p>
          <a:p>
            <a:pPr marL="0" lvl="0" indent="0" algn="l" rtl="0">
              <a:lnSpc>
                <a:spcPct val="115000"/>
              </a:lnSpc>
              <a:spcBef>
                <a:spcPts val="1200"/>
              </a:spcBef>
              <a:spcAft>
                <a:spcPts val="0"/>
              </a:spcAft>
              <a:buSzPct val="176904"/>
              <a:buNone/>
            </a:pPr>
            <a:r>
              <a:rPr lang="en" sz="1100" b="1"/>
              <a:t>Quanto è efficace il vaccino? </a:t>
            </a:r>
            <a:r>
              <a:rPr lang="en" sz="1000"/>
              <a:t>L'efficacia della vaccinazione varia tra i vari tipi di vaccino e dipende dalla variante COVID-19 in circolazione. I vaccini COVID-19 hanno un'efficacia compresa tra il 70% e il 100% nel prevenire la malattia grave o l'ospedalizzazione. Tuttavia, l'immunità derivante dal vaccino non è duratura e deve essere rafforzata con dosi di richiamo del vaccino. </a:t>
            </a:r>
            <a:endParaRPr/>
          </a:p>
          <a:p>
            <a:pPr marL="0" lvl="0" indent="0" algn="l" rtl="0">
              <a:lnSpc>
                <a:spcPct val="115000"/>
              </a:lnSpc>
              <a:spcBef>
                <a:spcPts val="1200"/>
              </a:spcBef>
              <a:spcAft>
                <a:spcPts val="1200"/>
              </a:spcAft>
              <a:buSzPct val="176904"/>
              <a:buNone/>
            </a:pPr>
            <a:r>
              <a:rPr lang="en" sz="1100" b="1"/>
              <a:t>Quanto è sicuro il vaccino?</a:t>
            </a:r>
            <a:r>
              <a:rPr lang="en" sz="1000"/>
              <a:t> Gli effetti collaterali più comuni includono arrossamento, durezza o gonfiore nel punto in cui è stato inserito l'ago, sensazione di stanchezza, mal di testa, dolori, lievi sintomi influenzali. Effetti collaterali più gravi o duraturi del vaccino COVID-19 sono possibili ma estremamente rari.</a:t>
            </a:r>
            <a:endParaRPr/>
          </a:p>
        </p:txBody>
      </p:sp>
      <p:sp>
        <p:nvSpPr>
          <p:cNvPr id="535" name="Google Shape;535;p48"/>
          <p:cNvSpPr/>
          <p:nvPr/>
        </p:nvSpPr>
        <p:spPr>
          <a:xfrm>
            <a:off x="1328850" y="4321275"/>
            <a:ext cx="6371700" cy="750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La COVID-19 ha due caratteristiche che l'hanno portata a causare una pandemia: è molto trasmissibile e può causare malattie molto gravi. Ciò significa che si diffonde rapidamente tra la popolazione e può portare a malattie molto gravi o alla morte, per cui è molto importante proteggersi dalla malattia. </a:t>
            </a:r>
            <a:endParaRPr sz="1000" b="0" i="1" u="none" strike="noStrike" cap="none">
              <a:solidFill>
                <a:srgbClr val="000000"/>
              </a:solidFill>
              <a:latin typeface="Arial"/>
              <a:ea typeface="Arial"/>
              <a:cs typeface="Arial"/>
              <a:sym typeface="Arial"/>
            </a:endParaRPr>
          </a:p>
        </p:txBody>
      </p:sp>
      <p:sp>
        <p:nvSpPr>
          <p:cNvPr id="536" name="Google Shape;536;p48"/>
          <p:cNvSpPr/>
          <p:nvPr/>
        </p:nvSpPr>
        <p:spPr>
          <a:xfrm>
            <a:off x="1264375" y="39829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Lo sapevate?</a:t>
            </a:r>
            <a:endParaRPr sz="1400" b="1" i="0" u="none" strike="noStrike" cap="none">
              <a:solidFill>
                <a:srgbClr val="000000"/>
              </a:solidFill>
              <a:latin typeface="Arial"/>
              <a:ea typeface="Arial"/>
              <a:cs typeface="Arial"/>
              <a:sym typeface="Arial"/>
            </a:endParaRPr>
          </a:p>
        </p:txBody>
      </p:sp>
      <p:sp>
        <p:nvSpPr>
          <p:cNvPr id="537" name="Google Shape;537;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6. COVID-19</a:t>
            </a:r>
            <a:endParaRPr/>
          </a:p>
        </p:txBody>
      </p:sp>
      <p:sp>
        <p:nvSpPr>
          <p:cNvPr id="538" name="Google Shape;538;p4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42"/>
        <p:cNvGrpSpPr/>
        <p:nvPr/>
      </p:nvGrpSpPr>
      <p:grpSpPr>
        <a:xfrm>
          <a:off x="0" y="0"/>
          <a:ext cx="0" cy="0"/>
          <a:chOff x="0" y="0"/>
          <a:chExt cx="0" cy="0"/>
        </a:xfrm>
      </p:grpSpPr>
      <p:sp>
        <p:nvSpPr>
          <p:cNvPr id="543" name="Google Shape;543;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7. Vuoi saperne di più?</a:t>
            </a:r>
            <a:endParaRPr/>
          </a:p>
          <a:p>
            <a:pPr marL="0" lvl="0" indent="0" algn="ctr" rtl="0">
              <a:lnSpc>
                <a:spcPct val="100000"/>
              </a:lnSpc>
              <a:spcBef>
                <a:spcPts val="0"/>
              </a:spcBef>
              <a:spcAft>
                <a:spcPts val="0"/>
              </a:spcAft>
              <a:buSzPct val="111111"/>
              <a:buNone/>
            </a:pPr>
            <a:endParaRPr/>
          </a:p>
        </p:txBody>
      </p:sp>
      <p:sp>
        <p:nvSpPr>
          <p:cNvPr id="544" name="Google Shape;544;p4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minuto</a:t>
            </a:r>
            <a:endParaRPr sz="1400" b="1" i="0" u="none" strike="noStrike" cap="none">
              <a:solidFill>
                <a:srgbClr val="8E7CC3"/>
              </a:solidFill>
              <a:latin typeface="Arial"/>
              <a:ea typeface="Arial"/>
              <a:cs typeface="Arial"/>
              <a:sym typeface="Arial"/>
            </a:endParaRPr>
          </a:p>
        </p:txBody>
      </p:sp>
      <p:sp>
        <p:nvSpPr>
          <p:cNvPr id="545" name="Google Shape;545;p49"/>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a:t>Se desideri sapere di più sui seguenti argomenti, puoi leggerli qui:</a:t>
            </a:r>
            <a:endParaRPr/>
          </a:p>
          <a:p>
            <a:pPr marL="457200" lvl="0" indent="-342900" algn="l" rtl="0">
              <a:lnSpc>
                <a:spcPct val="115000"/>
              </a:lnSpc>
              <a:spcBef>
                <a:spcPts val="1200"/>
              </a:spcBef>
              <a:spcAft>
                <a:spcPts val="0"/>
              </a:spcAft>
              <a:buSzPts val="1800"/>
              <a:buChar char="●"/>
            </a:pPr>
            <a:r>
              <a:rPr lang="en" u="sng">
                <a:solidFill>
                  <a:schemeClr val="hlink"/>
                </a:solidFill>
                <a:hlinkClick r:id="rId3" action="ppaction://hlinksldjump"/>
              </a:rPr>
              <a:t>Cosa sono i virus e i batteri?</a:t>
            </a:r>
            <a:endParaRPr/>
          </a:p>
          <a:p>
            <a:pPr marL="457200" lvl="0" indent="-342900" algn="l" rtl="0">
              <a:lnSpc>
                <a:spcPct val="115000"/>
              </a:lnSpc>
              <a:spcBef>
                <a:spcPts val="0"/>
              </a:spcBef>
              <a:spcAft>
                <a:spcPts val="0"/>
              </a:spcAft>
              <a:buSzPts val="1800"/>
              <a:buChar char="●"/>
            </a:pPr>
            <a:r>
              <a:rPr lang="en" u="sng">
                <a:solidFill>
                  <a:schemeClr val="hlink"/>
                </a:solidFill>
                <a:hlinkClick r:id="rId4" action="ppaction://hlinksldjump"/>
              </a:rPr>
              <a:t>Come funziona il nostro sistema immunitario?</a:t>
            </a:r>
            <a:endParaRPr/>
          </a:p>
          <a:p>
            <a:pPr marL="457200" lvl="0" indent="-342900" algn="l" rtl="0">
              <a:lnSpc>
                <a:spcPct val="115000"/>
              </a:lnSpc>
              <a:spcBef>
                <a:spcPts val="0"/>
              </a:spcBef>
              <a:spcAft>
                <a:spcPts val="0"/>
              </a:spcAft>
              <a:buSzPts val="1800"/>
              <a:buChar char="●"/>
            </a:pPr>
            <a:r>
              <a:rPr lang="en" u="sng">
                <a:solidFill>
                  <a:schemeClr val="hlink"/>
                </a:solidFill>
                <a:hlinkClick r:id="rId5" action="ppaction://hlinksldjump"/>
              </a:rPr>
              <a:t>Cosa sono i vaccini e come funzionano?</a:t>
            </a:r>
            <a:endParaRPr/>
          </a:p>
          <a:p>
            <a:pPr marL="457200" lvl="0" indent="-342900" algn="l" rtl="0">
              <a:lnSpc>
                <a:spcPct val="115000"/>
              </a:lnSpc>
              <a:spcBef>
                <a:spcPts val="0"/>
              </a:spcBef>
              <a:spcAft>
                <a:spcPts val="0"/>
              </a:spcAft>
              <a:buSzPts val="1800"/>
              <a:buChar char="●"/>
            </a:pPr>
            <a:r>
              <a:rPr lang="en" u="sng">
                <a:solidFill>
                  <a:schemeClr val="hlink"/>
                </a:solidFill>
                <a:hlinkClick r:id="rId6" action="ppaction://hlinksldjump"/>
              </a:rPr>
              <a:t>Come vengono valutate e monitorate la sicurezza e l'efficacia dei vaccini?</a:t>
            </a:r>
            <a:endParaRPr/>
          </a:p>
          <a:p>
            <a:pPr marL="457200" lvl="0" indent="0" algn="l" rtl="0">
              <a:lnSpc>
                <a:spcPct val="115000"/>
              </a:lnSpc>
              <a:spcBef>
                <a:spcPts val="1200"/>
              </a:spcBef>
              <a:spcAft>
                <a:spcPts val="1200"/>
              </a:spcAft>
              <a:buSzPts val="1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5"/>
          <p:cNvSpPr txBox="1">
            <a:spLocks noGrp="1"/>
          </p:cNvSpPr>
          <p:nvPr>
            <p:ph type="ctrTitle"/>
          </p:nvPr>
        </p:nvSpPr>
        <p:spPr>
          <a:xfrm>
            <a:off x="750819" y="1108360"/>
            <a:ext cx="7646700" cy="3334336"/>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t>Corso eLearning</a:t>
            </a:r>
            <a:endParaRPr/>
          </a:p>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 b="1"/>
              <a:t>Salute nelle carceri: Vaccinazione per le persone che lavorano nelle carceri</a:t>
            </a:r>
            <a:endParaRPr/>
          </a:p>
        </p:txBody>
      </p:sp>
      <p:pic>
        <p:nvPicPr>
          <p:cNvPr id="82" name="Google Shape;82;p5"/>
          <p:cNvPicPr preferRelativeResize="0"/>
          <p:nvPr/>
        </p:nvPicPr>
        <p:blipFill rotWithShape="1">
          <a:blip r:embed="rId3">
            <a:alphaModFix/>
          </a:blip>
          <a:srcRect/>
          <a:stretch/>
        </p:blipFill>
        <p:spPr>
          <a:xfrm>
            <a:off x="8380999" y="4442696"/>
            <a:ext cx="705425" cy="638403"/>
          </a:xfrm>
          <a:prstGeom prst="rect">
            <a:avLst/>
          </a:prstGeom>
          <a:noFill/>
          <a:ln>
            <a:noFill/>
          </a:ln>
        </p:spPr>
      </p:pic>
      <p:pic>
        <p:nvPicPr>
          <p:cNvPr id="83" name="Google Shape;83;p5"/>
          <p:cNvPicPr preferRelativeResize="0"/>
          <p:nvPr/>
        </p:nvPicPr>
        <p:blipFill rotWithShape="1">
          <a:blip r:embed="rId4">
            <a:alphaModFix/>
          </a:blip>
          <a:srcRect/>
          <a:stretch/>
        </p:blipFill>
        <p:spPr>
          <a:xfrm>
            <a:off x="5721617" y="4636420"/>
            <a:ext cx="554795" cy="402286"/>
          </a:xfrm>
          <a:prstGeom prst="rect">
            <a:avLst/>
          </a:prstGeom>
          <a:noFill/>
          <a:ln>
            <a:noFill/>
          </a:ln>
        </p:spPr>
      </p:pic>
      <p:pic>
        <p:nvPicPr>
          <p:cNvPr id="84" name="Google Shape;84;p5"/>
          <p:cNvPicPr preferRelativeResize="0"/>
          <p:nvPr/>
        </p:nvPicPr>
        <p:blipFill rotWithShape="1">
          <a:blip r:embed="rId5">
            <a:alphaModFix/>
          </a:blip>
          <a:srcRect/>
          <a:stretch/>
        </p:blipFill>
        <p:spPr>
          <a:xfrm>
            <a:off x="5212383" y="4614688"/>
            <a:ext cx="439112" cy="445759"/>
          </a:xfrm>
          <a:prstGeom prst="rect">
            <a:avLst/>
          </a:prstGeom>
          <a:noFill/>
          <a:ln>
            <a:noFill/>
          </a:ln>
        </p:spPr>
      </p:pic>
      <p:pic>
        <p:nvPicPr>
          <p:cNvPr id="85" name="Google Shape;85;p5"/>
          <p:cNvPicPr preferRelativeResize="0"/>
          <p:nvPr/>
        </p:nvPicPr>
        <p:blipFill rotWithShape="1">
          <a:blip r:embed="rId6">
            <a:alphaModFix/>
          </a:blip>
          <a:srcRect/>
          <a:stretch/>
        </p:blipFill>
        <p:spPr>
          <a:xfrm>
            <a:off x="3921749" y="4655758"/>
            <a:ext cx="1238076" cy="378559"/>
          </a:xfrm>
          <a:prstGeom prst="rect">
            <a:avLst/>
          </a:prstGeom>
          <a:noFill/>
          <a:ln>
            <a:noFill/>
          </a:ln>
        </p:spPr>
      </p:pic>
      <p:pic>
        <p:nvPicPr>
          <p:cNvPr id="86" name="Google Shape;86;p5"/>
          <p:cNvPicPr preferRelativeResize="0"/>
          <p:nvPr/>
        </p:nvPicPr>
        <p:blipFill rotWithShape="1">
          <a:blip r:embed="rId7">
            <a:alphaModFix/>
          </a:blip>
          <a:srcRect/>
          <a:stretch/>
        </p:blipFill>
        <p:spPr>
          <a:xfrm>
            <a:off x="2832848" y="4616051"/>
            <a:ext cx="960134" cy="443030"/>
          </a:xfrm>
          <a:prstGeom prst="rect">
            <a:avLst/>
          </a:prstGeom>
          <a:noFill/>
          <a:ln>
            <a:noFill/>
          </a:ln>
        </p:spPr>
      </p:pic>
      <p:pic>
        <p:nvPicPr>
          <p:cNvPr id="87" name="Google Shape;87;p5"/>
          <p:cNvPicPr preferRelativeResize="0"/>
          <p:nvPr/>
        </p:nvPicPr>
        <p:blipFill rotWithShape="1">
          <a:blip r:embed="rId8">
            <a:alphaModFix/>
          </a:blip>
          <a:srcRect/>
          <a:stretch/>
        </p:blipFill>
        <p:spPr>
          <a:xfrm>
            <a:off x="1789195" y="4686836"/>
            <a:ext cx="960134" cy="347483"/>
          </a:xfrm>
          <a:prstGeom prst="rect">
            <a:avLst/>
          </a:prstGeom>
          <a:noFill/>
          <a:ln>
            <a:noFill/>
          </a:ln>
        </p:spPr>
      </p:pic>
      <p:pic>
        <p:nvPicPr>
          <p:cNvPr id="88" name="Google Shape;88;p5"/>
          <p:cNvPicPr preferRelativeResize="0"/>
          <p:nvPr/>
        </p:nvPicPr>
        <p:blipFill rotWithShape="1">
          <a:blip r:embed="rId9">
            <a:alphaModFix/>
          </a:blip>
          <a:srcRect/>
          <a:stretch/>
        </p:blipFill>
        <p:spPr>
          <a:xfrm>
            <a:off x="1371781" y="4659430"/>
            <a:ext cx="380187" cy="402295"/>
          </a:xfrm>
          <a:prstGeom prst="rect">
            <a:avLst/>
          </a:prstGeom>
          <a:noFill/>
          <a:ln>
            <a:noFill/>
          </a:ln>
        </p:spPr>
      </p:pic>
      <p:pic>
        <p:nvPicPr>
          <p:cNvPr id="89" name="Google Shape;89;p5"/>
          <p:cNvPicPr preferRelativeResize="0"/>
          <p:nvPr/>
        </p:nvPicPr>
        <p:blipFill rotWithShape="1">
          <a:blip r:embed="rId10">
            <a:alphaModFix/>
          </a:blip>
          <a:srcRect/>
          <a:stretch/>
        </p:blipFill>
        <p:spPr>
          <a:xfrm>
            <a:off x="660303" y="4648298"/>
            <a:ext cx="628267" cy="378559"/>
          </a:xfrm>
          <a:prstGeom prst="rect">
            <a:avLst/>
          </a:prstGeom>
          <a:noFill/>
          <a:ln>
            <a:noFill/>
          </a:ln>
        </p:spPr>
      </p:pic>
      <p:pic>
        <p:nvPicPr>
          <p:cNvPr id="90" name="Google Shape;90;p5"/>
          <p:cNvPicPr preferRelativeResize="0"/>
          <p:nvPr/>
        </p:nvPicPr>
        <p:blipFill rotWithShape="1">
          <a:blip r:embed="rId11">
            <a:alphaModFix/>
          </a:blip>
          <a:srcRect/>
          <a:stretch/>
        </p:blipFill>
        <p:spPr>
          <a:xfrm>
            <a:off x="103288" y="4541088"/>
            <a:ext cx="439110" cy="472135"/>
          </a:xfrm>
          <a:prstGeom prst="rect">
            <a:avLst/>
          </a:prstGeom>
          <a:noFill/>
          <a:ln>
            <a:noFill/>
          </a:ln>
        </p:spPr>
      </p:pic>
      <p:pic>
        <p:nvPicPr>
          <p:cNvPr id="91" name="Google Shape;91;p5" descr="Logo&#10;&#10;Description automatically generated"/>
          <p:cNvPicPr preferRelativeResize="0"/>
          <p:nvPr/>
        </p:nvPicPr>
        <p:blipFill rotWithShape="1">
          <a:blip r:embed="rId12">
            <a:alphaModFix/>
          </a:blip>
          <a:srcRect/>
          <a:stretch/>
        </p:blipFill>
        <p:spPr>
          <a:xfrm>
            <a:off x="6346513" y="4608975"/>
            <a:ext cx="460019" cy="472125"/>
          </a:xfrm>
          <a:prstGeom prst="rect">
            <a:avLst/>
          </a:prstGeom>
          <a:noFill/>
          <a:ln>
            <a:noFill/>
          </a:ln>
        </p:spPr>
      </p:pic>
      <p:pic>
        <p:nvPicPr>
          <p:cNvPr id="92" name="Google Shape;92;p5"/>
          <p:cNvPicPr preferRelativeResize="0"/>
          <p:nvPr/>
        </p:nvPicPr>
        <p:blipFill rotWithShape="1">
          <a:blip r:embed="rId13">
            <a:alphaModFix/>
          </a:blip>
          <a:srcRect/>
          <a:stretch/>
        </p:blipFill>
        <p:spPr>
          <a:xfrm>
            <a:off x="6942000" y="4648288"/>
            <a:ext cx="1362800" cy="3785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49"/>
        <p:cNvGrpSpPr/>
        <p:nvPr/>
      </p:nvGrpSpPr>
      <p:grpSpPr>
        <a:xfrm>
          <a:off x="0" y="0"/>
          <a:ext cx="0" cy="0"/>
          <a:chOff x="0" y="0"/>
          <a:chExt cx="0" cy="0"/>
        </a:xfrm>
      </p:grpSpPr>
      <p:sp>
        <p:nvSpPr>
          <p:cNvPr id="550" name="Google Shape;550;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7. Vuoi saperne di più?</a:t>
            </a:r>
            <a:endParaRPr/>
          </a:p>
          <a:p>
            <a:pPr marL="0" lvl="0" indent="0" algn="ctr" rtl="0">
              <a:lnSpc>
                <a:spcPct val="100000"/>
              </a:lnSpc>
              <a:spcBef>
                <a:spcPts val="0"/>
              </a:spcBef>
              <a:spcAft>
                <a:spcPts val="0"/>
              </a:spcAft>
              <a:buSzPct val="111111"/>
              <a:buNone/>
            </a:pPr>
            <a:endParaRPr/>
          </a:p>
        </p:txBody>
      </p:sp>
      <p:pic>
        <p:nvPicPr>
          <p:cNvPr id="551" name="Google Shape;551;p50" descr="Flag: France on OpenMoji 14.0"/>
          <p:cNvPicPr preferRelativeResize="0"/>
          <p:nvPr/>
        </p:nvPicPr>
        <p:blipFill rotWithShape="1">
          <a:blip r:embed="rId3">
            <a:alphaModFix/>
          </a:blip>
          <a:srcRect/>
          <a:stretch/>
        </p:blipFill>
        <p:spPr>
          <a:xfrm>
            <a:off x="2454375" y="3376525"/>
            <a:ext cx="646500" cy="646500"/>
          </a:xfrm>
          <a:prstGeom prst="rect">
            <a:avLst/>
          </a:prstGeom>
          <a:noFill/>
          <a:ln>
            <a:noFill/>
          </a:ln>
        </p:spPr>
      </p:pic>
      <p:pic>
        <p:nvPicPr>
          <p:cNvPr id="552" name="Google Shape;552;p50"/>
          <p:cNvPicPr preferRelativeResize="0"/>
          <p:nvPr/>
        </p:nvPicPr>
        <p:blipFill rotWithShape="1">
          <a:blip r:embed="rId4">
            <a:alphaModFix/>
          </a:blip>
          <a:srcRect/>
          <a:stretch/>
        </p:blipFill>
        <p:spPr>
          <a:xfrm>
            <a:off x="3631000" y="3376525"/>
            <a:ext cx="646500" cy="646500"/>
          </a:xfrm>
          <a:prstGeom prst="rect">
            <a:avLst/>
          </a:prstGeom>
          <a:noFill/>
          <a:ln>
            <a:noFill/>
          </a:ln>
        </p:spPr>
      </p:pic>
      <p:pic>
        <p:nvPicPr>
          <p:cNvPr id="553" name="Google Shape;553;p50"/>
          <p:cNvPicPr preferRelativeResize="0"/>
          <p:nvPr/>
        </p:nvPicPr>
        <p:blipFill rotWithShape="1">
          <a:blip r:embed="rId5">
            <a:alphaModFix/>
          </a:blip>
          <a:srcRect/>
          <a:stretch/>
        </p:blipFill>
        <p:spPr>
          <a:xfrm>
            <a:off x="4807625" y="3376525"/>
            <a:ext cx="646500" cy="646500"/>
          </a:xfrm>
          <a:prstGeom prst="rect">
            <a:avLst/>
          </a:prstGeom>
          <a:noFill/>
          <a:ln>
            <a:noFill/>
          </a:ln>
        </p:spPr>
      </p:pic>
      <p:pic>
        <p:nvPicPr>
          <p:cNvPr id="554" name="Google Shape;554;p50"/>
          <p:cNvPicPr preferRelativeResize="0"/>
          <p:nvPr/>
        </p:nvPicPr>
        <p:blipFill rotWithShape="1">
          <a:blip r:embed="rId6">
            <a:alphaModFix/>
          </a:blip>
          <a:srcRect/>
          <a:stretch/>
        </p:blipFill>
        <p:spPr>
          <a:xfrm>
            <a:off x="5984250" y="3376525"/>
            <a:ext cx="646500" cy="646500"/>
          </a:xfrm>
          <a:prstGeom prst="rect">
            <a:avLst/>
          </a:prstGeom>
          <a:noFill/>
          <a:ln>
            <a:noFill/>
          </a:ln>
        </p:spPr>
      </p:pic>
      <p:pic>
        <p:nvPicPr>
          <p:cNvPr id="555" name="Google Shape;555;p50"/>
          <p:cNvPicPr preferRelativeResize="0"/>
          <p:nvPr/>
        </p:nvPicPr>
        <p:blipFill rotWithShape="1">
          <a:blip r:embed="rId7">
            <a:alphaModFix/>
          </a:blip>
          <a:srcRect/>
          <a:stretch/>
        </p:blipFill>
        <p:spPr>
          <a:xfrm>
            <a:off x="1445875" y="3376525"/>
            <a:ext cx="646500" cy="646500"/>
          </a:xfrm>
          <a:prstGeom prst="rect">
            <a:avLst/>
          </a:prstGeom>
          <a:noFill/>
          <a:ln>
            <a:noFill/>
          </a:ln>
        </p:spPr>
      </p:pic>
      <p:pic>
        <p:nvPicPr>
          <p:cNvPr id="556" name="Google Shape;556;p50"/>
          <p:cNvPicPr preferRelativeResize="0"/>
          <p:nvPr/>
        </p:nvPicPr>
        <p:blipFill rotWithShape="1">
          <a:blip r:embed="rId8">
            <a:alphaModFix/>
          </a:blip>
          <a:srcRect/>
          <a:stretch/>
        </p:blipFill>
        <p:spPr>
          <a:xfrm>
            <a:off x="7051625" y="3376525"/>
            <a:ext cx="646500" cy="646500"/>
          </a:xfrm>
          <a:prstGeom prst="rect">
            <a:avLst/>
          </a:prstGeom>
          <a:noFill/>
          <a:ln>
            <a:noFill/>
          </a:ln>
        </p:spPr>
      </p:pic>
      <p:sp>
        <p:nvSpPr>
          <p:cNvPr id="557" name="Google Shape;557;p5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
        <p:nvSpPr>
          <p:cNvPr id="558" name="Google Shape;558;p50"/>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Clr>
                <a:schemeClr val="dk1"/>
              </a:buClr>
              <a:buSzPts val="1100"/>
              <a:buFont typeface="Arial"/>
              <a:buNone/>
            </a:pPr>
            <a:r>
              <a:rPr lang="en"/>
              <a:t>Ogni Paese ha un calendario vaccinale leggermente diverso, scelto da esperti e consulenti scientifici nazionali in base alle malattie più comuni nei loro Paesi e ai vaccini che decidono di offrire. Questo calendario spiega a che età neonati, bambini e adulti dovrebbero ricevere le vaccinazioni. Se vuoi saperne di più sul calendario vaccinale del tuo Paese, clicca sui link a sinistra per accedere al calendario vaccinale del tuoPaese.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62"/>
        <p:cNvGrpSpPr/>
        <p:nvPr/>
      </p:nvGrpSpPr>
      <p:grpSpPr>
        <a:xfrm>
          <a:off x="0" y="0"/>
          <a:ext cx="0" cy="0"/>
          <a:chOff x="0" y="0"/>
          <a:chExt cx="0" cy="0"/>
        </a:xfrm>
      </p:grpSpPr>
      <p:sp>
        <p:nvSpPr>
          <p:cNvPr id="563" name="Google Shape;563;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7. Vuoi saperne di più?</a:t>
            </a:r>
            <a:endParaRPr/>
          </a:p>
          <a:p>
            <a:pPr marL="0" lvl="0" indent="0" algn="ctr" rtl="0">
              <a:lnSpc>
                <a:spcPct val="100000"/>
              </a:lnSpc>
              <a:spcBef>
                <a:spcPts val="0"/>
              </a:spcBef>
              <a:spcAft>
                <a:spcPts val="0"/>
              </a:spcAft>
              <a:buSzPct val="111111"/>
              <a:buNone/>
            </a:pPr>
            <a:endParaRPr/>
          </a:p>
        </p:txBody>
      </p:sp>
      <p:sp>
        <p:nvSpPr>
          <p:cNvPr id="564" name="Google Shape;564;p5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minuto</a:t>
            </a:r>
            <a:endParaRPr sz="1400" b="1" i="0" u="none" strike="noStrike" cap="none">
              <a:solidFill>
                <a:srgbClr val="8E7CC3"/>
              </a:solidFill>
              <a:latin typeface="Arial"/>
              <a:ea typeface="Arial"/>
              <a:cs typeface="Arial"/>
              <a:sym typeface="Arial"/>
            </a:endParaRPr>
          </a:p>
        </p:txBody>
      </p:sp>
      <p:sp>
        <p:nvSpPr>
          <p:cNvPr id="565" name="Google Shape;565;p51"/>
          <p:cNvSpPr txBox="1">
            <a:spLocks noGrp="1"/>
          </p:cNvSpPr>
          <p:nvPr>
            <p:ph type="body" idx="1"/>
          </p:nvPr>
        </p:nvSpPr>
        <p:spPr>
          <a:xfrm>
            <a:off x="311700" y="1152475"/>
            <a:ext cx="8520600" cy="2841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a:t>Se desiderate saperne di più su altri vaccini e sulle malattie che possono prevenire, fate clic qui sotto per saperne di più: </a:t>
            </a:r>
            <a:endParaRPr/>
          </a:p>
          <a:p>
            <a:pPr marL="457200" lvl="0" indent="-342900" algn="l" rtl="0">
              <a:lnSpc>
                <a:spcPct val="115000"/>
              </a:lnSpc>
              <a:spcBef>
                <a:spcPts val="1200"/>
              </a:spcBef>
              <a:spcAft>
                <a:spcPts val="0"/>
              </a:spcAft>
              <a:buSzPts val="1800"/>
              <a:buChar char="●"/>
            </a:pPr>
            <a:r>
              <a:rPr lang="en" u="sng">
                <a:solidFill>
                  <a:schemeClr val="hlink"/>
                </a:solidFill>
                <a:hlinkClick r:id="rId3" action="ppaction://hlinksldjump"/>
              </a:rPr>
              <a:t>MPR (morbillo, parotite e rosolia)</a:t>
            </a:r>
            <a:endParaRPr/>
          </a:p>
          <a:p>
            <a:pPr marL="457200" lvl="0" indent="-342900" algn="l" rtl="0">
              <a:lnSpc>
                <a:spcPct val="115000"/>
              </a:lnSpc>
              <a:spcBef>
                <a:spcPts val="0"/>
              </a:spcBef>
              <a:spcAft>
                <a:spcPts val="0"/>
              </a:spcAft>
              <a:buSzPts val="1800"/>
              <a:buChar char="●"/>
            </a:pPr>
            <a:r>
              <a:rPr lang="en" u="sng">
                <a:solidFill>
                  <a:schemeClr val="hlink"/>
                </a:solidFill>
                <a:hlinkClick r:id="rId4" action="ppaction://hlinksldjump"/>
              </a:rPr>
              <a:t>Difterite, pertosse e tetano</a:t>
            </a:r>
            <a:endParaRPr/>
          </a:p>
          <a:p>
            <a:pPr marL="457200" lvl="0" indent="-342900" algn="l" rtl="0">
              <a:lnSpc>
                <a:spcPct val="115000"/>
              </a:lnSpc>
              <a:spcBef>
                <a:spcPts val="0"/>
              </a:spcBef>
              <a:spcAft>
                <a:spcPts val="0"/>
              </a:spcAft>
              <a:buSzPts val="1800"/>
              <a:buChar char="●"/>
            </a:pPr>
            <a:r>
              <a:rPr lang="en" u="sng">
                <a:solidFill>
                  <a:schemeClr val="hlink"/>
                </a:solidFill>
                <a:hlinkClick r:id="rId5" action="ppaction://hlinksldjump"/>
              </a:rPr>
              <a:t>Poliomielite</a:t>
            </a:r>
            <a:endParaRPr/>
          </a:p>
          <a:p>
            <a:pPr marL="457200" lvl="0" indent="-342900" algn="l" rtl="0">
              <a:lnSpc>
                <a:spcPct val="115000"/>
              </a:lnSpc>
              <a:spcBef>
                <a:spcPts val="0"/>
              </a:spcBef>
              <a:spcAft>
                <a:spcPts val="0"/>
              </a:spcAft>
              <a:buSzPts val="1800"/>
              <a:buChar char="●"/>
            </a:pPr>
            <a:r>
              <a:rPr lang="en" u="sng">
                <a:solidFill>
                  <a:schemeClr val="hlink"/>
                </a:solidFill>
                <a:hlinkClick r:id="rId6" action="ppaction://hlinksldjump"/>
              </a:rPr>
              <a:t>Malattia da pneumococco</a:t>
            </a:r>
            <a:endParaRPr/>
          </a:p>
          <a:p>
            <a:pPr marL="457200" lvl="0" indent="-342900" algn="l" rtl="0">
              <a:lnSpc>
                <a:spcPct val="115000"/>
              </a:lnSpc>
              <a:spcBef>
                <a:spcPts val="0"/>
              </a:spcBef>
              <a:spcAft>
                <a:spcPts val="0"/>
              </a:spcAft>
              <a:buSzPts val="1800"/>
              <a:buChar char="●"/>
            </a:pPr>
            <a:r>
              <a:rPr lang="en" u="sng">
                <a:solidFill>
                  <a:schemeClr val="hlink"/>
                </a:solidFill>
                <a:hlinkClick r:id="rId7" action="ppaction://hlinksldjump"/>
              </a:rPr>
              <a:t>Malattia meningococcica</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69"/>
        <p:cNvGrpSpPr/>
        <p:nvPr/>
      </p:nvGrpSpPr>
      <p:grpSpPr>
        <a:xfrm>
          <a:off x="0" y="0"/>
          <a:ext cx="0" cy="0"/>
          <a:chOff x="0" y="0"/>
          <a:chExt cx="0" cy="0"/>
        </a:xfrm>
      </p:grpSpPr>
      <p:sp>
        <p:nvSpPr>
          <p:cNvPr id="570" name="Google Shape;570;p52"/>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 sz="2800" b="1" i="0" u="none" strike="noStrike" cap="none">
                <a:solidFill>
                  <a:schemeClr val="dk1"/>
                </a:solidFill>
                <a:latin typeface="Arial"/>
                <a:ea typeface="Arial"/>
                <a:cs typeface="Arial"/>
                <a:sym typeface="Arial"/>
              </a:rPr>
              <a:t>Valutazione: quiz</a:t>
            </a:r>
            <a:endParaRPr sz="2800" b="1" i="0" u="none" strike="noStrike" cap="none">
              <a:solidFill>
                <a:schemeClr val="dk1"/>
              </a:solidFill>
              <a:latin typeface="Arial"/>
              <a:ea typeface="Arial"/>
              <a:cs typeface="Arial"/>
              <a:sym typeface="Arial"/>
            </a:endParaRPr>
          </a:p>
        </p:txBody>
      </p:sp>
      <p:sp>
        <p:nvSpPr>
          <p:cNvPr id="571" name="Google Shape;571;p52"/>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SzPts val="1400"/>
              <a:buAutoNum type="arabicPeriod"/>
            </a:pPr>
            <a:r>
              <a:rPr lang="en"/>
              <a:t>Quale delle seguenti affermazioni è vera?</a:t>
            </a:r>
            <a:endParaRPr/>
          </a:p>
          <a:p>
            <a:pPr marL="914400" lvl="1" indent="-317500" algn="l" rtl="0">
              <a:lnSpc>
                <a:spcPct val="115000"/>
              </a:lnSpc>
              <a:spcBef>
                <a:spcPts val="0"/>
              </a:spcBef>
              <a:spcAft>
                <a:spcPts val="0"/>
              </a:spcAft>
              <a:buSzPts val="1400"/>
              <a:buAutoNum type="alphaLcPeriod"/>
            </a:pPr>
            <a:r>
              <a:rPr lang="en"/>
              <a:t>Le persone che vivono in carcere hanno maggiori probabilità di usare aghi frequentamente, il che aumenta il rischio di contrarre l'epatite B.</a:t>
            </a:r>
            <a:endParaRPr/>
          </a:p>
          <a:p>
            <a:pPr marL="914400" lvl="1" indent="-317500" algn="l" rtl="0">
              <a:lnSpc>
                <a:spcPct val="115000"/>
              </a:lnSpc>
              <a:spcBef>
                <a:spcPts val="0"/>
              </a:spcBef>
              <a:spcAft>
                <a:spcPts val="0"/>
              </a:spcAft>
              <a:buSzPts val="1400"/>
              <a:buAutoNum type="alphaLcPeriod"/>
            </a:pPr>
            <a:r>
              <a:rPr lang="en"/>
              <a:t>Le persone che vivono in carcere hanno maggiori probabilità di contrarre malattie trasmesse per via aerea, come la COVID-19 o l'influenza, perché le carceri sono spesso sovraffollate e mal ventilate. </a:t>
            </a:r>
            <a:endParaRPr/>
          </a:p>
          <a:p>
            <a:pPr marL="914400" lvl="1" indent="-317500" algn="l" rtl="0">
              <a:lnSpc>
                <a:spcPct val="115000"/>
              </a:lnSpc>
              <a:spcBef>
                <a:spcPts val="0"/>
              </a:spcBef>
              <a:spcAft>
                <a:spcPts val="0"/>
              </a:spcAft>
              <a:buSzPts val="1400"/>
              <a:buAutoNum type="alphaLcPeriod"/>
            </a:pPr>
            <a:r>
              <a:rPr lang="en"/>
              <a:t>Le persone che vivono in carcere hanno meno probabilità di essere vaccinate a causa dello scarso accesso ai sistemi sanitari prima dell'ingresso in carcere e durante la detenzione.</a:t>
            </a:r>
            <a:endParaRPr/>
          </a:p>
          <a:p>
            <a:pPr marL="914400" lvl="1" indent="-317500" algn="l" rtl="0">
              <a:lnSpc>
                <a:spcPct val="115000"/>
              </a:lnSpc>
              <a:spcBef>
                <a:spcPts val="0"/>
              </a:spcBef>
              <a:spcAft>
                <a:spcPts val="0"/>
              </a:spcAft>
              <a:buSzPts val="1400"/>
              <a:buAutoNum type="alphaLcPeriod"/>
            </a:pPr>
            <a:r>
              <a:rPr lang="en" b="1"/>
              <a:t>Tutte le precedenti.</a:t>
            </a:r>
            <a:endParaRPr/>
          </a:p>
          <a:p>
            <a:pPr marL="914400" lvl="0" indent="0" algn="l" rtl="0">
              <a:lnSpc>
                <a:spcPct val="115000"/>
              </a:lnSpc>
              <a:spcBef>
                <a:spcPts val="1200"/>
              </a:spcBef>
              <a:spcAft>
                <a:spcPts val="0"/>
              </a:spcAft>
              <a:buSzPts val="1800"/>
              <a:buNone/>
            </a:pPr>
            <a:endParaRPr b="1"/>
          </a:p>
          <a:p>
            <a:pPr marL="488950" lvl="0" indent="-352425" algn="l" rtl="0">
              <a:lnSpc>
                <a:spcPct val="115000"/>
              </a:lnSpc>
              <a:spcBef>
                <a:spcPts val="1200"/>
              </a:spcBef>
              <a:spcAft>
                <a:spcPts val="0"/>
              </a:spcAft>
              <a:buSzPts val="1400"/>
              <a:buNone/>
            </a:pPr>
            <a:r>
              <a:rPr lang="en" sz="1400"/>
              <a:t>2.    Le persone che lavorano in carcere sono più esposte al rischio di infezioni rispetto alla popolazione generale e potrebbero trasmetterle ai loro familiari o alle persone vicine. </a:t>
            </a:r>
            <a:r>
              <a:rPr lang="en" sz="1400" b="1"/>
              <a:t>(</a:t>
            </a:r>
            <a:r>
              <a:rPr lang="en" sz="1400" b="1" u="sng"/>
              <a:t>Vero/</a:t>
            </a:r>
            <a:r>
              <a:rPr lang="en" sz="1400" b="1"/>
              <a:t>Falso)</a:t>
            </a:r>
            <a:endParaRPr/>
          </a:p>
          <a:p>
            <a:pPr marL="457200" lvl="0" indent="0" algn="l" rtl="0">
              <a:lnSpc>
                <a:spcPct val="115000"/>
              </a:lnSpc>
              <a:spcBef>
                <a:spcPts val="1200"/>
              </a:spcBef>
              <a:spcAft>
                <a:spcPts val="0"/>
              </a:spcAft>
              <a:buSzPts val="1800"/>
              <a:buNone/>
            </a:pPr>
            <a:endParaRPr sz="1400" b="1"/>
          </a:p>
          <a:p>
            <a:pPr marL="0" lvl="0" indent="0" algn="l" rtl="0">
              <a:lnSpc>
                <a:spcPct val="115000"/>
              </a:lnSpc>
              <a:spcBef>
                <a:spcPts val="1200"/>
              </a:spcBef>
              <a:spcAft>
                <a:spcPts val="1200"/>
              </a:spcAft>
              <a:buSzPts val="1800"/>
              <a:buNone/>
            </a:pPr>
            <a:endParaRPr b="1"/>
          </a:p>
        </p:txBody>
      </p:sp>
      <p:sp>
        <p:nvSpPr>
          <p:cNvPr id="572" name="Google Shape;572;p5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76"/>
        <p:cNvGrpSpPr/>
        <p:nvPr/>
      </p:nvGrpSpPr>
      <p:grpSpPr>
        <a:xfrm>
          <a:off x="0" y="0"/>
          <a:ext cx="0" cy="0"/>
          <a:chOff x="0" y="0"/>
          <a:chExt cx="0" cy="0"/>
        </a:xfrm>
      </p:grpSpPr>
      <p:sp>
        <p:nvSpPr>
          <p:cNvPr id="577" name="Google Shape;577;p53"/>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 sz="2800" b="1" i="0" u="none" strike="noStrike" cap="none">
                <a:solidFill>
                  <a:schemeClr val="dk1"/>
                </a:solidFill>
                <a:latin typeface="Arial"/>
                <a:ea typeface="Arial"/>
                <a:cs typeface="Arial"/>
                <a:sym typeface="Arial"/>
              </a:rPr>
              <a:t>Valutazione: quiz</a:t>
            </a:r>
            <a:endParaRPr sz="2800" b="1" i="0" u="none" strike="noStrike" cap="none">
              <a:solidFill>
                <a:schemeClr val="dk1"/>
              </a:solidFill>
              <a:latin typeface="Arial"/>
              <a:ea typeface="Arial"/>
              <a:cs typeface="Arial"/>
              <a:sym typeface="Arial"/>
            </a:endParaRPr>
          </a:p>
        </p:txBody>
      </p:sp>
      <p:sp>
        <p:nvSpPr>
          <p:cNvPr id="578" name="Google Shape;578;p53"/>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38996"/>
              <a:buNone/>
            </a:pPr>
            <a:r>
              <a:rPr lang="en" sz="1400"/>
              <a:t>3. La vaccinazione protegge solo gli individui dalle malattie e non gli altri intorno a loro. </a:t>
            </a:r>
            <a:r>
              <a:rPr lang="en" sz="1400" b="1"/>
              <a:t>(Vero</a:t>
            </a:r>
            <a:r>
              <a:rPr lang="en" sz="1400" b="1" u="sng"/>
              <a:t>/Falso</a:t>
            </a:r>
            <a:r>
              <a:rPr lang="en" sz="1400" b="1"/>
              <a:t>)</a:t>
            </a:r>
            <a:endParaRPr/>
          </a:p>
          <a:p>
            <a:pPr marL="457200" lvl="0" indent="0" algn="l" rtl="0">
              <a:lnSpc>
                <a:spcPct val="115000"/>
              </a:lnSpc>
              <a:spcBef>
                <a:spcPts val="1200"/>
              </a:spcBef>
              <a:spcAft>
                <a:spcPts val="0"/>
              </a:spcAft>
              <a:buSzPct val="138996"/>
              <a:buNone/>
            </a:pPr>
            <a:endParaRPr sz="1400" b="1"/>
          </a:p>
          <a:p>
            <a:pPr marL="0" lvl="0" indent="0" algn="l" rtl="0">
              <a:lnSpc>
                <a:spcPct val="115000"/>
              </a:lnSpc>
              <a:spcBef>
                <a:spcPts val="1200"/>
              </a:spcBef>
              <a:spcAft>
                <a:spcPts val="0"/>
              </a:spcAft>
              <a:buSzPct val="138996"/>
              <a:buNone/>
            </a:pPr>
            <a:r>
              <a:rPr lang="en" sz="1400"/>
              <a:t>4. Vaccinarsi può prevenire le infezioni</a:t>
            </a:r>
            <a:endParaRPr/>
          </a:p>
          <a:p>
            <a:pPr marL="914400" lvl="1" indent="-310832" algn="l" rtl="0">
              <a:lnSpc>
                <a:spcPct val="115000"/>
              </a:lnSpc>
              <a:spcBef>
                <a:spcPts val="1200"/>
              </a:spcBef>
              <a:spcAft>
                <a:spcPts val="0"/>
              </a:spcAft>
              <a:buSzPct val="100000"/>
              <a:buAutoNum type="alphaLcPeriod"/>
            </a:pPr>
            <a:r>
              <a:rPr lang="en"/>
              <a:t>Per se stessi</a:t>
            </a:r>
            <a:endParaRPr/>
          </a:p>
          <a:p>
            <a:pPr marL="914400" lvl="1" indent="-310832" algn="l" rtl="0">
              <a:lnSpc>
                <a:spcPct val="115000"/>
              </a:lnSpc>
              <a:spcBef>
                <a:spcPts val="0"/>
              </a:spcBef>
              <a:spcAft>
                <a:spcPts val="0"/>
              </a:spcAft>
              <a:buSzPct val="100000"/>
              <a:buAutoNum type="alphaLcPeriod"/>
            </a:pPr>
            <a:r>
              <a:rPr lang="en"/>
              <a:t>Per le persone con cui lavorate</a:t>
            </a:r>
            <a:endParaRPr/>
          </a:p>
          <a:p>
            <a:pPr marL="914400" lvl="1" indent="-310832" algn="l" rtl="0">
              <a:lnSpc>
                <a:spcPct val="115000"/>
              </a:lnSpc>
              <a:spcBef>
                <a:spcPts val="0"/>
              </a:spcBef>
              <a:spcAft>
                <a:spcPts val="0"/>
              </a:spcAft>
              <a:buSzPct val="100000"/>
              <a:buAutoNum type="alphaLcPeriod"/>
            </a:pPr>
            <a:r>
              <a:rPr lang="en"/>
              <a:t>Per la famiglia e gli amici</a:t>
            </a:r>
            <a:endParaRPr/>
          </a:p>
          <a:p>
            <a:pPr marL="914400" lvl="1" indent="-310832" algn="l" rtl="0">
              <a:lnSpc>
                <a:spcPct val="115000"/>
              </a:lnSpc>
              <a:spcBef>
                <a:spcPts val="0"/>
              </a:spcBef>
              <a:spcAft>
                <a:spcPts val="0"/>
              </a:spcAft>
              <a:buSzPct val="100000"/>
              <a:buAutoNum type="alphaLcPeriod"/>
            </a:pPr>
            <a:r>
              <a:rPr lang="en"/>
              <a:t>Per la comunità in generale</a:t>
            </a:r>
            <a:endParaRPr/>
          </a:p>
          <a:p>
            <a:pPr marL="914400" lvl="1" indent="-310832" algn="l" rtl="0">
              <a:lnSpc>
                <a:spcPct val="115000"/>
              </a:lnSpc>
              <a:spcBef>
                <a:spcPts val="0"/>
              </a:spcBef>
              <a:spcAft>
                <a:spcPts val="0"/>
              </a:spcAft>
              <a:buSzPct val="100000"/>
              <a:buAutoNum type="alphaLcPeriod"/>
            </a:pPr>
            <a:r>
              <a:rPr lang="en" b="1"/>
              <a:t>Tutte le precedenti</a:t>
            </a:r>
            <a:endParaRPr/>
          </a:p>
          <a:p>
            <a:pPr marL="0" lvl="0" indent="0" algn="l" rtl="0">
              <a:lnSpc>
                <a:spcPct val="115000"/>
              </a:lnSpc>
              <a:spcBef>
                <a:spcPts val="1200"/>
              </a:spcBef>
              <a:spcAft>
                <a:spcPts val="0"/>
              </a:spcAft>
              <a:buSzPct val="138996"/>
              <a:buNone/>
            </a:pPr>
            <a:endParaRPr sz="1400"/>
          </a:p>
          <a:p>
            <a:pPr marL="182563" lvl="0" indent="-182563" algn="l" rtl="0">
              <a:lnSpc>
                <a:spcPct val="115000"/>
              </a:lnSpc>
              <a:spcBef>
                <a:spcPts val="1200"/>
              </a:spcBef>
              <a:spcAft>
                <a:spcPts val="0"/>
              </a:spcAft>
              <a:buSzPct val="138996"/>
              <a:buNone/>
            </a:pPr>
            <a:r>
              <a:rPr lang="en" sz="1400"/>
              <a:t>5. La vaccinazione antinfluenzale è utile solo alle persone che vivono in carcere per evitare che si ammalino </a:t>
            </a:r>
            <a:r>
              <a:rPr lang="en" sz="1400" b="1"/>
              <a:t>(Vero</a:t>
            </a:r>
            <a:r>
              <a:rPr lang="en" sz="1400" b="1" u="sng"/>
              <a:t>/Falso</a:t>
            </a:r>
            <a:r>
              <a:rPr lang="en" sz="1400" b="1"/>
              <a:t>).</a:t>
            </a:r>
            <a:endParaRPr sz="1400"/>
          </a:p>
          <a:p>
            <a:pPr marL="457200" lvl="0" indent="0" algn="l" rtl="0">
              <a:lnSpc>
                <a:spcPct val="115000"/>
              </a:lnSpc>
              <a:spcBef>
                <a:spcPts val="1200"/>
              </a:spcBef>
              <a:spcAft>
                <a:spcPts val="0"/>
              </a:spcAft>
              <a:buSzPct val="138996"/>
              <a:buNone/>
            </a:pPr>
            <a:endParaRPr sz="1400"/>
          </a:p>
          <a:p>
            <a:pPr marL="182563" lvl="0" indent="-182563" algn="l" rtl="0">
              <a:lnSpc>
                <a:spcPct val="100000"/>
              </a:lnSpc>
              <a:spcBef>
                <a:spcPts val="1200"/>
              </a:spcBef>
              <a:spcAft>
                <a:spcPts val="0"/>
              </a:spcAft>
              <a:buSzPct val="138996"/>
              <a:buNone/>
            </a:pPr>
            <a:r>
              <a:rPr lang="en" sz="1400"/>
              <a:t>6. Hai accesso alla tua documentazione sulle vaccinazioni? Sai dove accedervi? Se sì, clicca sul calendario nazionale delle vaccinazioni per verificare se sei in regola con i vaccini o meno. </a:t>
            </a:r>
            <a:r>
              <a:rPr lang="en" sz="1400" b="1"/>
              <a:t>[risposta aperta]</a:t>
            </a:r>
            <a:endParaRPr/>
          </a:p>
          <a:p>
            <a:pPr marL="457200" lvl="0" indent="0" algn="l" rtl="0">
              <a:lnSpc>
                <a:spcPct val="100000"/>
              </a:lnSpc>
              <a:spcBef>
                <a:spcPts val="0"/>
              </a:spcBef>
              <a:spcAft>
                <a:spcPts val="0"/>
              </a:spcAft>
              <a:buSzPct val="138996"/>
              <a:buNone/>
            </a:pPr>
            <a:endParaRPr sz="1400" b="1"/>
          </a:p>
          <a:p>
            <a:pPr marL="0" lvl="0" indent="0" algn="l" rtl="0">
              <a:lnSpc>
                <a:spcPct val="100000"/>
              </a:lnSpc>
              <a:spcBef>
                <a:spcPts val="0"/>
              </a:spcBef>
              <a:spcAft>
                <a:spcPts val="0"/>
              </a:spcAft>
              <a:buSzPct val="138996"/>
              <a:buNone/>
            </a:pPr>
            <a:endParaRPr sz="1400" b="1"/>
          </a:p>
        </p:txBody>
      </p:sp>
      <p:sp>
        <p:nvSpPr>
          <p:cNvPr id="579" name="Google Shape;579;p5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83"/>
        <p:cNvGrpSpPr/>
        <p:nvPr/>
      </p:nvGrpSpPr>
      <p:grpSpPr>
        <a:xfrm>
          <a:off x="0" y="0"/>
          <a:ext cx="0" cy="0"/>
          <a:chOff x="0" y="0"/>
          <a:chExt cx="0" cy="0"/>
        </a:xfrm>
      </p:grpSpPr>
      <p:sp>
        <p:nvSpPr>
          <p:cNvPr id="584" name="Google Shape;584;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(risposte)</a:t>
            </a:r>
            <a:endParaRPr/>
          </a:p>
        </p:txBody>
      </p:sp>
      <p:sp>
        <p:nvSpPr>
          <p:cNvPr id="585" name="Google Shape;585;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a:bodyPr>
          <a:lstStyle/>
          <a:p>
            <a:pPr marL="387350" lvl="0" indent="-228600" algn="l" rtl="0">
              <a:lnSpc>
                <a:spcPct val="100000"/>
              </a:lnSpc>
              <a:spcBef>
                <a:spcPts val="0"/>
              </a:spcBef>
              <a:spcAft>
                <a:spcPts val="0"/>
              </a:spcAft>
              <a:buClr>
                <a:schemeClr val="dk1"/>
              </a:buClr>
              <a:buSzPct val="108108"/>
              <a:buFont typeface="Arial"/>
              <a:buAutoNum type="arabicPeriod"/>
            </a:pPr>
            <a:r>
              <a:rPr lang="en" sz="1100" b="1">
                <a:solidFill>
                  <a:schemeClr val="dk1"/>
                </a:solidFill>
              </a:rPr>
              <a:t>Tutte le precedenti: </a:t>
            </a:r>
            <a:r>
              <a:rPr lang="en" sz="1100">
                <a:solidFill>
                  <a:schemeClr val="dk1"/>
                </a:solidFill>
              </a:rPr>
              <a:t>le persone che vivono in carcere hanno maggiori probabilità di entrare in contatto con l'epatite B a causa della condivisione di aghi con altre persone che potrebbero essere infette. Le epidemie di malattie come l'influenza sono più probabili in carcere perché gli edifici hanno spesso una cattiva circolazione dell'aria (ventilazione) e sono molto affollati. Infine, è più probabile che le persone che vivono in carcere provengano da un contesto in cui hanno avuto scarso accesso ai sistemi sanitari rispetto alla comunità generale</a:t>
            </a:r>
            <a:endParaRPr/>
          </a:p>
          <a:p>
            <a:pPr marL="387350" lvl="0" indent="-158750" algn="l" rtl="0">
              <a:lnSpc>
                <a:spcPct val="100000"/>
              </a:lnSpc>
              <a:spcBef>
                <a:spcPts val="0"/>
              </a:spcBef>
              <a:spcAft>
                <a:spcPts val="0"/>
              </a:spcAft>
              <a:buClr>
                <a:schemeClr val="dk1"/>
              </a:buClr>
              <a:buSzPct val="108108"/>
              <a:buFont typeface="Arial"/>
              <a:buNone/>
            </a:pPr>
            <a:endParaRPr sz="1100">
              <a:solidFill>
                <a:schemeClr val="dk1"/>
              </a:solidFill>
            </a:endParaRPr>
          </a:p>
          <a:p>
            <a:pPr marL="457200" lvl="0" indent="0" algn="l" rtl="0">
              <a:lnSpc>
                <a:spcPct val="100000"/>
              </a:lnSpc>
              <a:spcBef>
                <a:spcPts val="0"/>
              </a:spcBef>
              <a:spcAft>
                <a:spcPts val="0"/>
              </a:spcAft>
              <a:buSzPct val="176904"/>
              <a:buNone/>
            </a:pPr>
            <a:endParaRPr sz="1100">
              <a:solidFill>
                <a:schemeClr val="dk1"/>
              </a:solidFill>
            </a:endParaRPr>
          </a:p>
          <a:p>
            <a:pPr marL="361950" lvl="0" indent="-203200" algn="l" rtl="0">
              <a:lnSpc>
                <a:spcPct val="100000"/>
              </a:lnSpc>
              <a:spcBef>
                <a:spcPts val="0"/>
              </a:spcBef>
              <a:spcAft>
                <a:spcPts val="0"/>
              </a:spcAft>
              <a:buClr>
                <a:schemeClr val="dk1"/>
              </a:buClr>
              <a:buSzPct val="108108"/>
              <a:buNone/>
            </a:pPr>
            <a:r>
              <a:rPr lang="en" sz="1100" b="1">
                <a:solidFill>
                  <a:schemeClr val="dk1"/>
                </a:solidFill>
              </a:rPr>
              <a:t>2.   Vero</a:t>
            </a:r>
            <a:r>
              <a:rPr lang="en" sz="1100">
                <a:solidFill>
                  <a:schemeClr val="dk1"/>
                </a:solidFill>
              </a:rPr>
              <a:t>. Il personale penitenziario rischia di entrare in contatto con un numero maggiore di malattie infettive rispetto ad altre professioni a causa        della stretta collaborazione con altre persone (altro personale o persone che vivono in carcere). Inoltre, le carceri sono già ambienti in cui è probabile che circolino malattie come l'influenza o l'epatite B. Se non è vaccinato, il personale penitenziario può trasmettere queste malattie ai propri familiari e amici, nonché a chiunque conosca o incontri al di fuori del carcere.</a:t>
            </a:r>
            <a:endParaRPr/>
          </a:p>
          <a:p>
            <a:pPr marL="457200" lvl="0" indent="0" algn="l" rtl="0">
              <a:lnSpc>
                <a:spcPct val="100000"/>
              </a:lnSpc>
              <a:spcBef>
                <a:spcPts val="0"/>
              </a:spcBef>
              <a:spcAft>
                <a:spcPts val="0"/>
              </a:spcAft>
              <a:buSzPct val="176904"/>
              <a:buNone/>
            </a:pPr>
            <a:endParaRPr sz="1100">
              <a:solidFill>
                <a:schemeClr val="dk1"/>
              </a:solidFill>
            </a:endParaRPr>
          </a:p>
          <a:p>
            <a:pPr marL="158750" lvl="0" indent="0" algn="l" rtl="0">
              <a:lnSpc>
                <a:spcPct val="100000"/>
              </a:lnSpc>
              <a:spcBef>
                <a:spcPts val="0"/>
              </a:spcBef>
              <a:spcAft>
                <a:spcPts val="0"/>
              </a:spcAft>
              <a:buClr>
                <a:schemeClr val="dk1"/>
              </a:buClr>
              <a:buSzPct val="108108"/>
              <a:buNone/>
            </a:pPr>
            <a:r>
              <a:rPr lang="en" sz="1100" b="1">
                <a:solidFill>
                  <a:schemeClr val="dk1"/>
                </a:solidFill>
              </a:rPr>
              <a:t>3.   Falso</a:t>
            </a:r>
            <a:r>
              <a:rPr lang="en" sz="1100">
                <a:solidFill>
                  <a:schemeClr val="dk1"/>
                </a:solidFill>
              </a:rPr>
              <a:t>. La vaccinazione può proteggerti dalle malattie, ma può anche impedirti di trasmetterle a qualcun altro, proteggendolo così.</a:t>
            </a:r>
            <a:endParaRPr/>
          </a:p>
          <a:p>
            <a:pPr marL="457200" lvl="0" indent="0" algn="l" rtl="0">
              <a:lnSpc>
                <a:spcPct val="100000"/>
              </a:lnSpc>
              <a:spcBef>
                <a:spcPts val="0"/>
              </a:spcBef>
              <a:spcAft>
                <a:spcPts val="0"/>
              </a:spcAft>
              <a:buSzPct val="176904"/>
              <a:buNone/>
            </a:pPr>
            <a:endParaRPr sz="1100">
              <a:solidFill>
                <a:schemeClr val="dk1"/>
              </a:solidFill>
            </a:endParaRPr>
          </a:p>
          <a:p>
            <a:pPr marL="158750" lvl="0" indent="0" algn="l" rtl="0">
              <a:lnSpc>
                <a:spcPct val="100000"/>
              </a:lnSpc>
              <a:spcBef>
                <a:spcPts val="0"/>
              </a:spcBef>
              <a:spcAft>
                <a:spcPts val="0"/>
              </a:spcAft>
              <a:buClr>
                <a:schemeClr val="dk1"/>
              </a:buClr>
              <a:buSzPct val="108108"/>
              <a:buNone/>
            </a:pPr>
            <a:r>
              <a:rPr lang="en" sz="1100" b="1">
                <a:solidFill>
                  <a:schemeClr val="dk1"/>
                </a:solidFill>
              </a:rPr>
              <a:t>4.   Tutte le precedenti</a:t>
            </a:r>
            <a:r>
              <a:rPr lang="en" sz="1100">
                <a:solidFill>
                  <a:schemeClr val="dk1"/>
                </a:solidFill>
              </a:rPr>
              <a:t>. La vaccinazione può aiutare a proteggere tutti i membri della comunità dalle malattie infettive, compreso tu stesso. </a:t>
            </a:r>
            <a:endParaRPr/>
          </a:p>
          <a:p>
            <a:pPr marL="457200" lvl="0" indent="0" algn="l" rtl="0">
              <a:lnSpc>
                <a:spcPct val="100000"/>
              </a:lnSpc>
              <a:spcBef>
                <a:spcPts val="0"/>
              </a:spcBef>
              <a:spcAft>
                <a:spcPts val="0"/>
              </a:spcAft>
              <a:buSzPct val="176904"/>
              <a:buNone/>
            </a:pPr>
            <a:endParaRPr sz="1100">
              <a:solidFill>
                <a:schemeClr val="dk1"/>
              </a:solidFill>
            </a:endParaRPr>
          </a:p>
          <a:p>
            <a:pPr marL="361950" lvl="0" indent="-203200" algn="l" rtl="0">
              <a:lnSpc>
                <a:spcPct val="100000"/>
              </a:lnSpc>
              <a:spcBef>
                <a:spcPts val="0"/>
              </a:spcBef>
              <a:spcAft>
                <a:spcPts val="0"/>
              </a:spcAft>
              <a:buClr>
                <a:schemeClr val="dk1"/>
              </a:buClr>
              <a:buSzPct val="108108"/>
              <a:buNone/>
            </a:pPr>
            <a:r>
              <a:rPr lang="en" sz="1100" b="1">
                <a:solidFill>
                  <a:schemeClr val="dk1"/>
                </a:solidFill>
              </a:rPr>
              <a:t>5.   Falso</a:t>
            </a:r>
            <a:r>
              <a:rPr lang="en" sz="1100">
                <a:solidFill>
                  <a:schemeClr val="dk1"/>
                </a:solidFill>
              </a:rPr>
              <a:t>. I livelli di assenze del personale sono più elevati durante i mesi invernali, quando i livelli di influenza sono alti. Se ti vaccini contro l'influenza, puoi proteggerti e assicurarti di non ammalarti. Inoltre, puoi fare in modo di non doverti assentare dal lavoro per lunghi periodi a causa della malattia, riducendo così la pressione sui tuoi colleghi di lavoro.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589"/>
        <p:cNvGrpSpPr/>
        <p:nvPr/>
      </p:nvGrpSpPr>
      <p:grpSpPr>
        <a:xfrm>
          <a:off x="0" y="0"/>
          <a:ext cx="0" cy="0"/>
          <a:chOff x="0" y="0"/>
          <a:chExt cx="0" cy="0"/>
        </a:xfrm>
      </p:grpSpPr>
      <p:sp>
        <p:nvSpPr>
          <p:cNvPr id="590" name="Google Shape;590;p55"/>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2. Comunicazione efficace sul vaccino</a:t>
            </a:r>
            <a:endParaRPr/>
          </a:p>
        </p:txBody>
      </p:sp>
      <p:sp>
        <p:nvSpPr>
          <p:cNvPr id="591" name="Google Shape;591;p55"/>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 ora e 45 minuti]</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595"/>
        <p:cNvGrpSpPr/>
        <p:nvPr/>
      </p:nvGrpSpPr>
      <p:grpSpPr>
        <a:xfrm>
          <a:off x="0" y="0"/>
          <a:ext cx="0" cy="0"/>
          <a:chOff x="0" y="0"/>
          <a:chExt cx="0" cy="0"/>
        </a:xfrm>
      </p:grpSpPr>
      <p:sp>
        <p:nvSpPr>
          <p:cNvPr id="596" name="Google Shape;596;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1. Come comunicare efficacemente sui vaccini</a:t>
            </a:r>
            <a:endParaRPr/>
          </a:p>
        </p:txBody>
      </p:sp>
      <p:sp>
        <p:nvSpPr>
          <p:cNvPr id="597" name="Google Shape;597;p56"/>
          <p:cNvSpPr txBox="1">
            <a:spLocks noGrp="1"/>
          </p:cNvSpPr>
          <p:nvPr>
            <p:ph type="body" idx="1"/>
          </p:nvPr>
        </p:nvSpPr>
        <p:spPr>
          <a:xfrm>
            <a:off x="539300" y="1118325"/>
            <a:ext cx="8106300" cy="17223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1200"/>
              </a:spcAft>
              <a:buSzPct val="117936"/>
              <a:buNone/>
            </a:pPr>
            <a:r>
              <a:rPr lang="en" sz="1650" b="1"/>
              <a:t>Le strategie di comunicazione </a:t>
            </a:r>
            <a:r>
              <a:rPr lang="en" sz="1650"/>
              <a:t>sono incredibilmente importanti quando si parla di vaccinazioni. I vaccini possono sembrare minacciosi, invasivi o non necessari a molte persone. È importante sapere questo quando si parla di vaccinazioni. Le persone che vivono in carcere, in particolare, possono avere preconcetti o convinzioni diverse sulle vaccinazioni, che è importante affrontare. Alcuni concetti chiave nella comunicazione sui vaccini sono:</a:t>
            </a:r>
            <a:endParaRPr/>
          </a:p>
        </p:txBody>
      </p:sp>
      <p:pic>
        <p:nvPicPr>
          <p:cNvPr id="598" name="Google Shape;598;p56"/>
          <p:cNvPicPr preferRelativeResize="0"/>
          <p:nvPr/>
        </p:nvPicPr>
        <p:blipFill rotWithShape="1">
          <a:blip r:embed="rId3">
            <a:alphaModFix/>
          </a:blip>
          <a:srcRect/>
          <a:stretch/>
        </p:blipFill>
        <p:spPr>
          <a:xfrm>
            <a:off x="699000" y="3004925"/>
            <a:ext cx="536451" cy="536451"/>
          </a:xfrm>
          <a:prstGeom prst="rect">
            <a:avLst/>
          </a:prstGeom>
          <a:noFill/>
          <a:ln>
            <a:noFill/>
          </a:ln>
        </p:spPr>
      </p:pic>
      <p:sp>
        <p:nvSpPr>
          <p:cNvPr id="599" name="Google Shape;599;p56"/>
          <p:cNvSpPr txBox="1"/>
          <p:nvPr/>
        </p:nvSpPr>
        <p:spPr>
          <a:xfrm>
            <a:off x="1538000" y="2857500"/>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Comunicare i risultati raggiunti: </a:t>
            </a:r>
            <a:r>
              <a:rPr lang="en" sz="1400" b="0" i="0" u="none" strike="noStrike" cap="none">
                <a:solidFill>
                  <a:srgbClr val="000000"/>
                </a:solidFill>
                <a:latin typeface="Arial"/>
                <a:ea typeface="Arial"/>
                <a:cs typeface="Arial"/>
                <a:sym typeface="Arial"/>
              </a:rPr>
              <a:t>i</a:t>
            </a:r>
            <a:r>
              <a:rPr lang="en" sz="1400" b="1" i="0" u="none" strike="noStrike" cap="none">
                <a:solidFill>
                  <a:srgbClr val="000000"/>
                </a:solidFill>
                <a:latin typeface="Arial"/>
                <a:ea typeface="Arial"/>
                <a:cs typeface="Arial"/>
                <a:sym typeface="Arial"/>
              </a:rPr>
              <a:t> </a:t>
            </a:r>
            <a:r>
              <a:rPr lang="en" sz="1400" b="0" i="0" u="none" strike="noStrike" cap="none">
                <a:solidFill>
                  <a:srgbClr val="000000"/>
                </a:solidFill>
                <a:latin typeface="Arial"/>
                <a:ea typeface="Arial"/>
                <a:cs typeface="Arial"/>
                <a:sym typeface="Arial"/>
              </a:rPr>
              <a:t>vaccini hanno evitato milioni di morti in tutto il mondo. Dobbiamo continuare a vaccinare per continuare a farlo. </a:t>
            </a:r>
            <a:endParaRPr sz="1400" b="0" i="0" u="none" strike="noStrike" cap="none">
              <a:solidFill>
                <a:srgbClr val="000000"/>
              </a:solidFill>
              <a:latin typeface="Arial"/>
              <a:ea typeface="Arial"/>
              <a:cs typeface="Arial"/>
              <a:sym typeface="Arial"/>
            </a:endParaRPr>
          </a:p>
        </p:txBody>
      </p:sp>
      <p:sp>
        <p:nvSpPr>
          <p:cNvPr id="600" name="Google Shape;600;p56"/>
          <p:cNvSpPr txBox="1"/>
          <p:nvPr/>
        </p:nvSpPr>
        <p:spPr>
          <a:xfrm>
            <a:off x="1538000" y="3949775"/>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Non ripetere i falsi miti sui vaccini: </a:t>
            </a:r>
            <a:r>
              <a:rPr lang="en" sz="1400" b="0" i="0" u="none" strike="noStrike" cap="none">
                <a:solidFill>
                  <a:srgbClr val="000000"/>
                </a:solidFill>
                <a:latin typeface="Arial"/>
                <a:ea typeface="Arial"/>
                <a:cs typeface="Arial"/>
                <a:sym typeface="Arial"/>
              </a:rPr>
              <a:t>questo può inavvertitamente rafforzare la disinformazione che si vuole correggere. </a:t>
            </a:r>
            <a:endParaRPr sz="1400" b="0" i="0" u="none" strike="noStrike" cap="none">
              <a:solidFill>
                <a:srgbClr val="000000"/>
              </a:solidFill>
              <a:latin typeface="Arial"/>
              <a:ea typeface="Arial"/>
              <a:cs typeface="Arial"/>
              <a:sym typeface="Arial"/>
            </a:endParaRPr>
          </a:p>
        </p:txBody>
      </p:sp>
      <p:pic>
        <p:nvPicPr>
          <p:cNvPr id="601" name="Google Shape;601;p56"/>
          <p:cNvPicPr preferRelativeResize="0"/>
          <p:nvPr/>
        </p:nvPicPr>
        <p:blipFill rotWithShape="1">
          <a:blip r:embed="rId4">
            <a:alphaModFix/>
          </a:blip>
          <a:srcRect/>
          <a:stretch/>
        </p:blipFill>
        <p:spPr>
          <a:xfrm>
            <a:off x="698998" y="3969934"/>
            <a:ext cx="536450" cy="575279"/>
          </a:xfrm>
          <a:prstGeom prst="rect">
            <a:avLst/>
          </a:prstGeom>
          <a:noFill/>
          <a:ln>
            <a:noFill/>
          </a:ln>
        </p:spPr>
      </p:pic>
      <p:sp>
        <p:nvSpPr>
          <p:cNvPr id="602" name="Google Shape;602;p5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06"/>
        <p:cNvGrpSpPr/>
        <p:nvPr/>
      </p:nvGrpSpPr>
      <p:grpSpPr>
        <a:xfrm>
          <a:off x="0" y="0"/>
          <a:ext cx="0" cy="0"/>
          <a:chOff x="0" y="0"/>
          <a:chExt cx="0" cy="0"/>
        </a:xfrm>
      </p:grpSpPr>
      <p:sp>
        <p:nvSpPr>
          <p:cNvPr id="607" name="Google Shape;607;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1. Come comunicare efficacemente sui vaccini</a:t>
            </a:r>
            <a:endParaRPr/>
          </a:p>
          <a:p>
            <a:pPr marL="0" lvl="0" indent="0" algn="ctr" rtl="0">
              <a:lnSpc>
                <a:spcPct val="100000"/>
              </a:lnSpc>
              <a:spcBef>
                <a:spcPts val="0"/>
              </a:spcBef>
              <a:spcAft>
                <a:spcPts val="0"/>
              </a:spcAft>
              <a:buSzPct val="111111"/>
              <a:buNone/>
            </a:pPr>
            <a:endParaRPr b="1"/>
          </a:p>
        </p:txBody>
      </p:sp>
      <p:sp>
        <p:nvSpPr>
          <p:cNvPr id="608" name="Google Shape;608;p57"/>
          <p:cNvSpPr txBox="1"/>
          <p:nvPr/>
        </p:nvSpPr>
        <p:spPr>
          <a:xfrm>
            <a:off x="1512800" y="1227050"/>
            <a:ext cx="7107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Usare termini inclusivi: </a:t>
            </a:r>
            <a:r>
              <a:rPr lang="en" sz="1400" b="0" i="0" u="none" strike="noStrike" cap="none">
                <a:solidFill>
                  <a:srgbClr val="000000"/>
                </a:solidFill>
                <a:latin typeface="Arial"/>
                <a:ea typeface="Arial"/>
                <a:cs typeface="Arial"/>
                <a:sym typeface="Arial"/>
              </a:rPr>
              <a:t>usare termini come "noi come membri della comunità" o "noi come persone che vivono e lavorano in questo carcere" può rendere le persone che vivono in carcere più ricettive al vostro messaggio.</a:t>
            </a:r>
            <a:endParaRPr sz="1400" b="0" i="0" u="none" strike="noStrike" cap="none">
              <a:solidFill>
                <a:srgbClr val="000000"/>
              </a:solidFill>
              <a:latin typeface="Arial"/>
              <a:ea typeface="Arial"/>
              <a:cs typeface="Arial"/>
              <a:sym typeface="Arial"/>
            </a:endParaRPr>
          </a:p>
        </p:txBody>
      </p:sp>
      <p:sp>
        <p:nvSpPr>
          <p:cNvPr id="609" name="Google Shape;609;p57"/>
          <p:cNvSpPr txBox="1"/>
          <p:nvPr/>
        </p:nvSpPr>
        <p:spPr>
          <a:xfrm>
            <a:off x="1512800" y="2211475"/>
            <a:ext cx="7107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Sottolineare il consenso scientifico: </a:t>
            </a:r>
            <a:r>
              <a:rPr lang="en" sz="1400" b="0" i="0" u="none" strike="noStrike" cap="none">
                <a:solidFill>
                  <a:srgbClr val="000000"/>
                </a:solidFill>
                <a:latin typeface="Arial"/>
                <a:ea typeface="Arial"/>
                <a:cs typeface="Arial"/>
                <a:sym typeface="Arial"/>
              </a:rPr>
              <a:t>ricordare che la grande maggioranza degli scienziati sostiene la sicurezza e l'efficacia dei vaccini può aumentare ulteriormente la fiducia nei confronti dei vaccini. </a:t>
            </a:r>
            <a:endParaRPr sz="1400" b="0" i="0" u="none" strike="noStrike" cap="none">
              <a:solidFill>
                <a:srgbClr val="000000"/>
              </a:solidFill>
              <a:latin typeface="Arial"/>
              <a:ea typeface="Arial"/>
              <a:cs typeface="Arial"/>
              <a:sym typeface="Arial"/>
            </a:endParaRPr>
          </a:p>
        </p:txBody>
      </p:sp>
      <p:sp>
        <p:nvSpPr>
          <p:cNvPr id="610" name="Google Shape;610;p57"/>
          <p:cNvSpPr txBox="1"/>
          <p:nvPr/>
        </p:nvSpPr>
        <p:spPr>
          <a:xfrm>
            <a:off x="1512800" y="3195900"/>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Mantenere semplici i messaggi chiave: </a:t>
            </a:r>
            <a:r>
              <a:rPr lang="en" sz="1400" b="0" i="0" u="none" strike="noStrike" cap="none">
                <a:solidFill>
                  <a:srgbClr val="000000"/>
                </a:solidFill>
                <a:latin typeface="Arial"/>
                <a:ea typeface="Arial"/>
                <a:cs typeface="Arial"/>
                <a:sym typeface="Arial"/>
              </a:rPr>
              <a:t>non utilizzare acronimi e usare un linguaggio semplice per spiegare il proprio punto di vista, che dovrebbe richiedere meno di trenta secondi ed essere facile da ricordare. </a:t>
            </a:r>
            <a:endParaRPr sz="1400" b="0" i="0" u="none" strike="noStrike" cap="none">
              <a:solidFill>
                <a:srgbClr val="000000"/>
              </a:solidFill>
              <a:latin typeface="Arial"/>
              <a:ea typeface="Arial"/>
              <a:cs typeface="Arial"/>
              <a:sym typeface="Arial"/>
            </a:endParaRPr>
          </a:p>
        </p:txBody>
      </p:sp>
      <p:sp>
        <p:nvSpPr>
          <p:cNvPr id="611" name="Google Shape;611;p57"/>
          <p:cNvSpPr txBox="1"/>
          <p:nvPr/>
        </p:nvSpPr>
        <p:spPr>
          <a:xfrm>
            <a:off x="1512800" y="3964625"/>
            <a:ext cx="7380600" cy="10464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Dite la verità: </a:t>
            </a:r>
            <a:r>
              <a:rPr lang="en" sz="1400" b="0" i="0" u="none" strike="noStrike" cap="none">
                <a:solidFill>
                  <a:srgbClr val="000000"/>
                </a:solidFill>
                <a:latin typeface="Arial"/>
                <a:ea typeface="Arial"/>
                <a:cs typeface="Arial"/>
                <a:sym typeface="Arial"/>
              </a:rPr>
              <a:t>la disonestà porta alla sfiducia. È sempre importante essere aperti e trasparenti sulle cose che non conosci che le autorità scientifiche non sanno. Per esempio, non è vero che i vaccini sono sicuri al 100% perché sappiamo che possono causare effetti collaterali; ma è vero che i benefici della vaccinazione superano di gran lunga i rischi.</a:t>
            </a:r>
            <a:endParaRPr sz="1400" b="0" i="0" u="none" strike="noStrike" cap="none">
              <a:solidFill>
                <a:srgbClr val="000000"/>
              </a:solidFill>
              <a:latin typeface="Arial"/>
              <a:ea typeface="Arial"/>
              <a:cs typeface="Arial"/>
              <a:sym typeface="Arial"/>
            </a:endParaRPr>
          </a:p>
        </p:txBody>
      </p:sp>
      <p:pic>
        <p:nvPicPr>
          <p:cNvPr id="612" name="Google Shape;612;p57"/>
          <p:cNvPicPr preferRelativeResize="0"/>
          <p:nvPr/>
        </p:nvPicPr>
        <p:blipFill rotWithShape="1">
          <a:blip r:embed="rId3">
            <a:alphaModFix/>
          </a:blip>
          <a:srcRect/>
          <a:stretch/>
        </p:blipFill>
        <p:spPr>
          <a:xfrm>
            <a:off x="673796" y="2323296"/>
            <a:ext cx="536451" cy="607666"/>
          </a:xfrm>
          <a:prstGeom prst="rect">
            <a:avLst/>
          </a:prstGeom>
          <a:noFill/>
          <a:ln>
            <a:noFill/>
          </a:ln>
        </p:spPr>
      </p:pic>
      <p:pic>
        <p:nvPicPr>
          <p:cNvPr id="613" name="Google Shape;613;p57"/>
          <p:cNvPicPr preferRelativeResize="0"/>
          <p:nvPr/>
        </p:nvPicPr>
        <p:blipFill rotWithShape="1">
          <a:blip r:embed="rId4">
            <a:alphaModFix/>
          </a:blip>
          <a:srcRect/>
          <a:stretch/>
        </p:blipFill>
        <p:spPr>
          <a:xfrm>
            <a:off x="605313" y="1366688"/>
            <a:ext cx="673413" cy="607650"/>
          </a:xfrm>
          <a:prstGeom prst="rect">
            <a:avLst/>
          </a:prstGeom>
          <a:noFill/>
          <a:ln>
            <a:noFill/>
          </a:ln>
        </p:spPr>
      </p:pic>
      <p:pic>
        <p:nvPicPr>
          <p:cNvPr id="614" name="Google Shape;614;p57"/>
          <p:cNvPicPr preferRelativeResize="0"/>
          <p:nvPr/>
        </p:nvPicPr>
        <p:blipFill rotWithShape="1">
          <a:blip r:embed="rId5">
            <a:alphaModFix/>
          </a:blip>
          <a:srcRect/>
          <a:stretch/>
        </p:blipFill>
        <p:spPr>
          <a:xfrm>
            <a:off x="640575" y="3261813"/>
            <a:ext cx="602905" cy="607651"/>
          </a:xfrm>
          <a:prstGeom prst="rect">
            <a:avLst/>
          </a:prstGeom>
          <a:noFill/>
          <a:ln>
            <a:noFill/>
          </a:ln>
        </p:spPr>
      </p:pic>
      <p:pic>
        <p:nvPicPr>
          <p:cNvPr id="615" name="Google Shape;615;p57"/>
          <p:cNvPicPr preferRelativeResize="0"/>
          <p:nvPr/>
        </p:nvPicPr>
        <p:blipFill rotWithShape="1">
          <a:blip r:embed="rId6">
            <a:alphaModFix/>
          </a:blip>
          <a:srcRect/>
          <a:stretch/>
        </p:blipFill>
        <p:spPr>
          <a:xfrm>
            <a:off x="640575" y="4127475"/>
            <a:ext cx="602900" cy="572281"/>
          </a:xfrm>
          <a:prstGeom prst="rect">
            <a:avLst/>
          </a:prstGeom>
          <a:noFill/>
          <a:ln>
            <a:noFill/>
          </a:ln>
        </p:spPr>
      </p:pic>
      <p:sp>
        <p:nvSpPr>
          <p:cNvPr id="616" name="Google Shape;616;p5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20"/>
        <p:cNvGrpSpPr/>
        <p:nvPr/>
      </p:nvGrpSpPr>
      <p:grpSpPr>
        <a:xfrm>
          <a:off x="0" y="0"/>
          <a:ext cx="0" cy="0"/>
          <a:chOff x="0" y="0"/>
          <a:chExt cx="0" cy="0"/>
        </a:xfrm>
      </p:grpSpPr>
      <p:sp>
        <p:nvSpPr>
          <p:cNvPr id="621" name="Google Shape;621;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1. Come comunicare efficacemente sui vaccini</a:t>
            </a:r>
            <a:endParaRPr/>
          </a:p>
          <a:p>
            <a:pPr marL="0" lvl="0" indent="0" algn="ctr" rtl="0">
              <a:lnSpc>
                <a:spcPct val="100000"/>
              </a:lnSpc>
              <a:spcBef>
                <a:spcPts val="0"/>
              </a:spcBef>
              <a:spcAft>
                <a:spcPts val="0"/>
              </a:spcAft>
              <a:buSzPct val="111111"/>
              <a:buNone/>
            </a:pPr>
            <a:endParaRPr b="1"/>
          </a:p>
        </p:txBody>
      </p:sp>
      <p:sp>
        <p:nvSpPr>
          <p:cNvPr id="622" name="Google Shape;622;p5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
        <p:nvSpPr>
          <p:cNvPr id="623" name="Google Shape;623;p58"/>
          <p:cNvSpPr txBox="1">
            <a:spLocks noGrp="1"/>
          </p:cNvSpPr>
          <p:nvPr>
            <p:ph type="body" idx="1"/>
          </p:nvPr>
        </p:nvSpPr>
        <p:spPr>
          <a:xfrm>
            <a:off x="539100" y="932886"/>
            <a:ext cx="8065800" cy="101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a:t>Di seguito riportiamo un video di Paula, che lavora per il Prison Reform Trust (Fondazione per la Riforma delle Carceri) nel Regno Unito e ha vissuto un'esperienza di detenzione. Ci parla di quelle che considera strategie di comunicazione efficaci per le vaccinazioni delle persone che vivono in carcere. </a:t>
            </a:r>
            <a:endParaRPr/>
          </a:p>
        </p:txBody>
      </p:sp>
      <p:pic>
        <p:nvPicPr>
          <p:cNvPr id="624" name="Google Shape;624;p58" title="untitled (Original).mp4">
            <a:hlinkClick r:id="rId3"/>
          </p:cNvPr>
          <p:cNvPicPr preferRelativeResize="0"/>
          <p:nvPr/>
        </p:nvPicPr>
        <p:blipFill rotWithShape="1">
          <a:blip r:embed="rId4">
            <a:alphaModFix/>
          </a:blip>
          <a:srcRect/>
          <a:stretch/>
        </p:blipFill>
        <p:spPr>
          <a:xfrm>
            <a:off x="2826575" y="2295975"/>
            <a:ext cx="3490850" cy="261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10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28"/>
        <p:cNvGrpSpPr/>
        <p:nvPr/>
      </p:nvGrpSpPr>
      <p:grpSpPr>
        <a:xfrm>
          <a:off x="0" y="0"/>
          <a:ext cx="0" cy="0"/>
          <a:chOff x="0" y="0"/>
          <a:chExt cx="0" cy="0"/>
        </a:xfrm>
      </p:grpSpPr>
      <p:sp>
        <p:nvSpPr>
          <p:cNvPr id="629" name="Google Shape;629;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2. Dieci fatti chiave sui vaccini</a:t>
            </a:r>
            <a:endParaRPr/>
          </a:p>
        </p:txBody>
      </p:sp>
      <p:sp>
        <p:nvSpPr>
          <p:cNvPr id="630" name="Google Shape;630;p59"/>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Di seguito sono riportati dieci fatti chiave sulle vaccinazioni che è fondamentale tenere a mente quando si parla di vaccinazioni. </a:t>
            </a:r>
            <a:endParaRPr/>
          </a:p>
        </p:txBody>
      </p:sp>
      <p:sp>
        <p:nvSpPr>
          <p:cNvPr id="631" name="Google Shape;631;p5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minuto</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96"/>
        <p:cNvGrpSpPr/>
        <p:nvPr/>
      </p:nvGrpSpPr>
      <p:grpSpPr>
        <a:xfrm>
          <a:off x="0" y="0"/>
          <a:ext cx="0" cy="0"/>
          <a:chOff x="0" y="0"/>
          <a:chExt cx="0" cy="0"/>
        </a:xfrm>
      </p:grpSpPr>
      <p:sp>
        <p:nvSpPr>
          <p:cNvPr id="97" name="Google Shape;97;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457200" lvl="0" indent="-457200" algn="ctr" rtl="0">
              <a:lnSpc>
                <a:spcPct val="100000"/>
              </a:lnSpc>
              <a:spcBef>
                <a:spcPts val="0"/>
              </a:spcBef>
              <a:spcAft>
                <a:spcPts val="0"/>
              </a:spcAft>
              <a:buSzPts val="5200"/>
              <a:buAutoNum type="arabicPeriod"/>
            </a:pPr>
            <a:r>
              <a:rPr lang="en"/>
              <a:t>Introduzione al corso</a:t>
            </a:r>
            <a:endParaRPr/>
          </a:p>
        </p:txBody>
      </p:sp>
      <p:sp>
        <p:nvSpPr>
          <p:cNvPr id="98" name="Google Shape;98;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[15 minuti]</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35"/>
        <p:cNvGrpSpPr/>
        <p:nvPr/>
      </p:nvGrpSpPr>
      <p:grpSpPr>
        <a:xfrm>
          <a:off x="0" y="0"/>
          <a:ext cx="0" cy="0"/>
          <a:chOff x="0" y="0"/>
          <a:chExt cx="0" cy="0"/>
        </a:xfrm>
      </p:grpSpPr>
      <p:sp>
        <p:nvSpPr>
          <p:cNvPr id="636" name="Google Shape;636;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2. Dieci fatti chiave sui vaccini</a:t>
            </a:r>
            <a:endParaRPr/>
          </a:p>
        </p:txBody>
      </p:sp>
      <p:pic>
        <p:nvPicPr>
          <p:cNvPr id="637" name="Google Shape;637;p60"/>
          <p:cNvPicPr preferRelativeResize="0"/>
          <p:nvPr/>
        </p:nvPicPr>
        <p:blipFill rotWithShape="1">
          <a:blip r:embed="rId3">
            <a:alphaModFix/>
          </a:blip>
          <a:srcRect/>
          <a:stretch/>
        </p:blipFill>
        <p:spPr>
          <a:xfrm>
            <a:off x="7778113" y="1491350"/>
            <a:ext cx="1115200" cy="1115200"/>
          </a:xfrm>
          <a:prstGeom prst="rect">
            <a:avLst/>
          </a:prstGeom>
          <a:noFill/>
          <a:ln>
            <a:noFill/>
          </a:ln>
        </p:spPr>
      </p:pic>
      <p:sp>
        <p:nvSpPr>
          <p:cNvPr id="638" name="Google Shape;638;p60"/>
          <p:cNvSpPr txBox="1"/>
          <p:nvPr/>
        </p:nvSpPr>
        <p:spPr>
          <a:xfrm>
            <a:off x="663600" y="1340200"/>
            <a:ext cx="6921600" cy="179853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650"/>
              <a:buFont typeface="Arial"/>
              <a:buNone/>
            </a:pPr>
            <a:r>
              <a:rPr lang="en" sz="1650" b="1" i="0" u="none" strike="noStrike" cap="none">
                <a:solidFill>
                  <a:schemeClr val="dk2"/>
                </a:solidFill>
                <a:latin typeface="Arial"/>
                <a:ea typeface="Arial"/>
                <a:cs typeface="Arial"/>
                <a:sym typeface="Arial"/>
              </a:rPr>
              <a:t>La vaccinazione aiuta a salvare vite. </a:t>
            </a:r>
            <a:r>
              <a:rPr lang="en" sz="1650" b="0" i="0" u="none" strike="noStrike" cap="none">
                <a:solidFill>
                  <a:schemeClr val="dk2"/>
                </a:solidFill>
                <a:latin typeface="Arial"/>
                <a:ea typeface="Arial"/>
                <a:cs typeface="Arial"/>
                <a:sym typeface="Arial"/>
              </a:rPr>
              <a:t>Il vaiolo è stata una delle malattie più devastanti conosciute dall'umanità e ha causato milioni di morti prima che venisse inventata la vaccinazione. Si ritiene che sia esistito per almeno 3000 anni. Dal 1980, grazie alla vaccinazione, il vaiolo non esiste più. </a:t>
            </a:r>
            <a:endParaRPr sz="1650" b="0" i="0" u="none" strike="noStrike" cap="none">
              <a:solidFill>
                <a:schemeClr val="dk2"/>
              </a:solidFill>
              <a:latin typeface="Arial"/>
              <a:ea typeface="Arial"/>
              <a:cs typeface="Arial"/>
              <a:sym typeface="Arial"/>
            </a:endParaRPr>
          </a:p>
        </p:txBody>
      </p:sp>
      <p:sp>
        <p:nvSpPr>
          <p:cNvPr id="639" name="Google Shape;639;p6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640" name="Google Shape;640;p60"/>
          <p:cNvSpPr txBox="1">
            <a:spLocks noGrp="1"/>
          </p:cNvSpPr>
          <p:nvPr>
            <p:ph type="body" idx="1"/>
          </p:nvPr>
        </p:nvSpPr>
        <p:spPr>
          <a:xfrm>
            <a:off x="2499425" y="3080175"/>
            <a:ext cx="6393900" cy="2242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La vaccinazione può proteggere anche gli altri. </a:t>
            </a:r>
            <a:r>
              <a:rPr lang="en" sz="1650"/>
              <a:t>Alcune persone hanno un sistema immunitario più debole, ad esempio a causa del trattamento del cancro o dell'HIV. In caso di infezione, sono più a rischio di infezioni e malattie gravi. Vaccinandosi, si può impedire che le malattie si diffondano nella comunità e potenzialmente salvare loro la vita. </a:t>
            </a:r>
            <a:endParaRPr/>
          </a:p>
        </p:txBody>
      </p:sp>
      <p:pic>
        <p:nvPicPr>
          <p:cNvPr id="641" name="Google Shape;641;p60"/>
          <p:cNvPicPr preferRelativeResize="0"/>
          <p:nvPr/>
        </p:nvPicPr>
        <p:blipFill rotWithShape="1">
          <a:blip r:embed="rId4">
            <a:alphaModFix/>
          </a:blip>
          <a:srcRect/>
          <a:stretch/>
        </p:blipFill>
        <p:spPr>
          <a:xfrm>
            <a:off x="933650" y="3433875"/>
            <a:ext cx="1274450" cy="12744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45"/>
        <p:cNvGrpSpPr/>
        <p:nvPr/>
      </p:nvGrpSpPr>
      <p:grpSpPr>
        <a:xfrm>
          <a:off x="0" y="0"/>
          <a:ext cx="0" cy="0"/>
          <a:chOff x="0" y="0"/>
          <a:chExt cx="0" cy="0"/>
        </a:xfrm>
      </p:grpSpPr>
      <p:sp>
        <p:nvSpPr>
          <p:cNvPr id="646" name="Google Shape;64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2. Dieci fatti chiave sui vaccini</a:t>
            </a:r>
            <a:endParaRPr/>
          </a:p>
        </p:txBody>
      </p:sp>
      <p:sp>
        <p:nvSpPr>
          <p:cNvPr id="647" name="Google Shape;647;p61"/>
          <p:cNvSpPr txBox="1">
            <a:spLocks noGrp="1"/>
          </p:cNvSpPr>
          <p:nvPr>
            <p:ph type="body" idx="1"/>
          </p:nvPr>
        </p:nvSpPr>
        <p:spPr>
          <a:xfrm>
            <a:off x="2039525" y="1172125"/>
            <a:ext cx="6963600" cy="1956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SzPts val="1800"/>
              <a:buNone/>
            </a:pPr>
            <a:r>
              <a:rPr lang="en" sz="1650" b="1"/>
              <a:t>Le vaccinazioni possono essere quasi sempre recuperate se sono state saltate durante l'infanzia</a:t>
            </a:r>
            <a:r>
              <a:rPr lang="en" sz="1650"/>
              <a:t>. I programmi di vaccinazione sono importanti; i bambini sono spesso a rischio di gravi conseguenze a causa di malattie infettive, per cui è importante acquisire precocemente l'immunità a queste ultime attraverso le vaccinazioni. Tuttavia, non è mai troppo tardi per vaccinarsi.</a:t>
            </a:r>
            <a:endParaRPr/>
          </a:p>
        </p:txBody>
      </p:sp>
      <p:pic>
        <p:nvPicPr>
          <p:cNvPr id="648" name="Google Shape;648;p61"/>
          <p:cNvPicPr preferRelativeResize="0"/>
          <p:nvPr/>
        </p:nvPicPr>
        <p:blipFill rotWithShape="1">
          <a:blip r:embed="rId3">
            <a:alphaModFix/>
          </a:blip>
          <a:srcRect/>
          <a:stretch/>
        </p:blipFill>
        <p:spPr>
          <a:xfrm>
            <a:off x="405550" y="1262775"/>
            <a:ext cx="1308975" cy="1308975"/>
          </a:xfrm>
          <a:prstGeom prst="rect">
            <a:avLst/>
          </a:prstGeom>
          <a:noFill/>
          <a:ln>
            <a:noFill/>
          </a:ln>
        </p:spPr>
      </p:pic>
      <p:sp>
        <p:nvSpPr>
          <p:cNvPr id="649" name="Google Shape;649;p6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650" name="Google Shape;650;p61"/>
          <p:cNvSpPr txBox="1">
            <a:spLocks noGrp="1"/>
          </p:cNvSpPr>
          <p:nvPr>
            <p:ph type="body" idx="1"/>
          </p:nvPr>
        </p:nvSpPr>
        <p:spPr>
          <a:xfrm>
            <a:off x="474325" y="3271025"/>
            <a:ext cx="7107000" cy="151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I vaccini ci forniscono un modo sicuro per acquisire l'immunità alle malattie.</a:t>
            </a:r>
            <a:r>
              <a:rPr lang="en" sz="1650"/>
              <a:t> L'immunità alle malattie può essere acquisita anche infettandosi, ammalandosi e guarendo dalla malattia, ma il rischio di gravi conseguenze è molto più alto se si contrae la malattia che se ci si vaccina. </a:t>
            </a:r>
            <a:endParaRPr/>
          </a:p>
        </p:txBody>
      </p:sp>
      <p:pic>
        <p:nvPicPr>
          <p:cNvPr id="651" name="Google Shape;651;p61"/>
          <p:cNvPicPr preferRelativeResize="0"/>
          <p:nvPr/>
        </p:nvPicPr>
        <p:blipFill rotWithShape="1">
          <a:blip r:embed="rId4">
            <a:alphaModFix/>
          </a:blip>
          <a:srcRect/>
          <a:stretch/>
        </p:blipFill>
        <p:spPr>
          <a:xfrm>
            <a:off x="7581250" y="3389300"/>
            <a:ext cx="1178925" cy="11789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55"/>
        <p:cNvGrpSpPr/>
        <p:nvPr/>
      </p:nvGrpSpPr>
      <p:grpSpPr>
        <a:xfrm>
          <a:off x="0" y="0"/>
          <a:ext cx="0" cy="0"/>
          <a:chOff x="0" y="0"/>
          <a:chExt cx="0" cy="0"/>
        </a:xfrm>
      </p:grpSpPr>
      <p:sp>
        <p:nvSpPr>
          <p:cNvPr id="656" name="Google Shape;656;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2. Dieci fatti chiave sui vaccini</a:t>
            </a:r>
            <a:endParaRPr/>
          </a:p>
        </p:txBody>
      </p:sp>
      <p:sp>
        <p:nvSpPr>
          <p:cNvPr id="657" name="Google Shape;657;p62"/>
          <p:cNvSpPr txBox="1">
            <a:spLocks noGrp="1"/>
          </p:cNvSpPr>
          <p:nvPr>
            <p:ph type="body" idx="1"/>
          </p:nvPr>
        </p:nvSpPr>
        <p:spPr>
          <a:xfrm>
            <a:off x="1953000" y="1265525"/>
            <a:ext cx="6879300" cy="17577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ct val="117936"/>
              <a:buNone/>
            </a:pPr>
            <a:r>
              <a:rPr lang="en" sz="1650" b="1"/>
              <a:t>I vaccini sono molto importanti per le donne in gravidanza.</a:t>
            </a:r>
            <a:r>
              <a:rPr lang="en" sz="1650"/>
              <a:t> Vaccinarsi durante la gravidanza è importante per impedire che alcune malattie infettino il feto. Le infezioni durante la gravidanza possono comportare complicazioni a vita per i bambini al momento della nascita. Le donne incinte possono anche essere maggiormente esposte al rischio di ammalarsi gravemente di malattie come la COVID-19 o l'influenza. </a:t>
            </a:r>
            <a:endParaRPr/>
          </a:p>
        </p:txBody>
      </p:sp>
      <p:pic>
        <p:nvPicPr>
          <p:cNvPr id="658" name="Google Shape;658;p62"/>
          <p:cNvPicPr preferRelativeResize="0"/>
          <p:nvPr/>
        </p:nvPicPr>
        <p:blipFill rotWithShape="1">
          <a:blip r:embed="rId3">
            <a:alphaModFix/>
          </a:blip>
          <a:srcRect/>
          <a:stretch/>
        </p:blipFill>
        <p:spPr>
          <a:xfrm>
            <a:off x="536675" y="1332825"/>
            <a:ext cx="1178925" cy="1178925"/>
          </a:xfrm>
          <a:prstGeom prst="rect">
            <a:avLst/>
          </a:prstGeom>
          <a:noFill/>
          <a:ln>
            <a:noFill/>
          </a:ln>
        </p:spPr>
      </p:pic>
      <p:sp>
        <p:nvSpPr>
          <p:cNvPr id="659" name="Google Shape;659;p6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660" name="Google Shape;660;p62"/>
          <p:cNvSpPr txBox="1">
            <a:spLocks noGrp="1"/>
          </p:cNvSpPr>
          <p:nvPr>
            <p:ph type="body" idx="1"/>
          </p:nvPr>
        </p:nvSpPr>
        <p:spPr>
          <a:xfrm>
            <a:off x="809975" y="3130938"/>
            <a:ext cx="6478200" cy="16359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1200"/>
              </a:spcAft>
              <a:buSzPct val="117936"/>
              <a:buNone/>
            </a:pPr>
            <a:r>
              <a:rPr lang="en" sz="1650" b="1"/>
              <a:t>I programmi vaccinali, in media, occupano circa lo 0,1% della capacità del bambino di affrontare gli agenti patogeni.</a:t>
            </a:r>
            <a:r>
              <a:rPr lang="en" sz="1650"/>
              <a:t> In media, i bambini sono in grado di dare risposte immunitarie a circa 10.000 molecole patogene diverse; un normale programma di vaccini infantili comporta l'esposizione a circa 126 molecole.</a:t>
            </a:r>
            <a:endParaRPr/>
          </a:p>
        </p:txBody>
      </p:sp>
      <p:pic>
        <p:nvPicPr>
          <p:cNvPr id="661" name="Google Shape;661;p62"/>
          <p:cNvPicPr preferRelativeResize="0"/>
          <p:nvPr/>
        </p:nvPicPr>
        <p:blipFill rotWithShape="1">
          <a:blip r:embed="rId4">
            <a:alphaModFix/>
          </a:blip>
          <a:srcRect/>
          <a:stretch/>
        </p:blipFill>
        <p:spPr>
          <a:xfrm>
            <a:off x="7377225" y="3316650"/>
            <a:ext cx="1264475" cy="12644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65"/>
        <p:cNvGrpSpPr/>
        <p:nvPr/>
      </p:nvGrpSpPr>
      <p:grpSpPr>
        <a:xfrm>
          <a:off x="0" y="0"/>
          <a:ext cx="0" cy="0"/>
          <a:chOff x="0" y="0"/>
          <a:chExt cx="0" cy="0"/>
        </a:xfrm>
      </p:grpSpPr>
      <p:sp>
        <p:nvSpPr>
          <p:cNvPr id="666" name="Google Shape;666;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2. Dieci fatti chiave sui vaccini</a:t>
            </a:r>
            <a:endParaRPr/>
          </a:p>
        </p:txBody>
      </p:sp>
      <p:sp>
        <p:nvSpPr>
          <p:cNvPr id="667" name="Google Shape;667;p63"/>
          <p:cNvSpPr txBox="1">
            <a:spLocks noGrp="1"/>
          </p:cNvSpPr>
          <p:nvPr>
            <p:ph type="body" idx="1"/>
          </p:nvPr>
        </p:nvSpPr>
        <p:spPr>
          <a:xfrm>
            <a:off x="276275" y="3295975"/>
            <a:ext cx="6963600" cy="1140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400" b="1"/>
              <a:t>La vaccinazione è considerata l'intervento salvavita più efficace dal punto di vista dei costi nella storia recente, dopo l'acqua potabile. </a:t>
            </a:r>
            <a:r>
              <a:rPr lang="en" sz="1400"/>
              <a:t>Ciò significa che, dopo l'acqua, è l'intervento che ha salvato il maggior numero di vite per ogni £ / € / L spesi. </a:t>
            </a:r>
            <a:endParaRPr/>
          </a:p>
        </p:txBody>
      </p:sp>
      <p:pic>
        <p:nvPicPr>
          <p:cNvPr id="668" name="Google Shape;668;p63"/>
          <p:cNvPicPr preferRelativeResize="0"/>
          <p:nvPr/>
        </p:nvPicPr>
        <p:blipFill rotWithShape="1">
          <a:blip r:embed="rId3">
            <a:alphaModFix/>
          </a:blip>
          <a:srcRect/>
          <a:stretch/>
        </p:blipFill>
        <p:spPr>
          <a:xfrm>
            <a:off x="7328575" y="3230975"/>
            <a:ext cx="1140600" cy="1140600"/>
          </a:xfrm>
          <a:prstGeom prst="rect">
            <a:avLst/>
          </a:prstGeom>
          <a:noFill/>
          <a:ln>
            <a:noFill/>
          </a:ln>
        </p:spPr>
      </p:pic>
      <p:sp>
        <p:nvSpPr>
          <p:cNvPr id="669" name="Google Shape;669;p6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670" name="Google Shape;670;p63"/>
          <p:cNvSpPr txBox="1">
            <a:spLocks noGrp="1"/>
          </p:cNvSpPr>
          <p:nvPr>
            <p:ph type="body" idx="1"/>
          </p:nvPr>
        </p:nvSpPr>
        <p:spPr>
          <a:xfrm>
            <a:off x="1680338" y="1680750"/>
            <a:ext cx="6879300" cy="105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400" b="1"/>
              <a:t>Le vaccinazioni esistono da molto tempo. </a:t>
            </a:r>
            <a:r>
              <a:rPr lang="en" sz="1400"/>
              <a:t>Il primo vaccino fu scoperto nel 1796. Da allora i vaccini hanno subito cambiamenti rivoluzionari nello sviluppo e nella sperimentazione. Oggi, almeno 25 malattie sono prevenibili grazie ai vaccini.</a:t>
            </a:r>
            <a:endParaRPr/>
          </a:p>
        </p:txBody>
      </p:sp>
      <p:pic>
        <p:nvPicPr>
          <p:cNvPr id="671" name="Google Shape;671;p63"/>
          <p:cNvPicPr preferRelativeResize="0"/>
          <p:nvPr/>
        </p:nvPicPr>
        <p:blipFill rotWithShape="1">
          <a:blip r:embed="rId4">
            <a:alphaModFix/>
          </a:blip>
          <a:srcRect/>
          <a:stretch/>
        </p:blipFill>
        <p:spPr>
          <a:xfrm>
            <a:off x="432538" y="1508650"/>
            <a:ext cx="1140600" cy="11406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75"/>
        <p:cNvGrpSpPr/>
        <p:nvPr/>
      </p:nvGrpSpPr>
      <p:grpSpPr>
        <a:xfrm>
          <a:off x="0" y="0"/>
          <a:ext cx="0" cy="0"/>
          <a:chOff x="0" y="0"/>
          <a:chExt cx="0" cy="0"/>
        </a:xfrm>
      </p:grpSpPr>
      <p:sp>
        <p:nvSpPr>
          <p:cNvPr id="676" name="Google Shape;676;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2. Dieci fatti chiave sui vaccini</a:t>
            </a:r>
            <a:endParaRPr/>
          </a:p>
        </p:txBody>
      </p:sp>
      <p:sp>
        <p:nvSpPr>
          <p:cNvPr id="677" name="Google Shape;677;p64"/>
          <p:cNvSpPr txBox="1">
            <a:spLocks noGrp="1"/>
          </p:cNvSpPr>
          <p:nvPr>
            <p:ph type="body" idx="1"/>
          </p:nvPr>
        </p:nvSpPr>
        <p:spPr>
          <a:xfrm>
            <a:off x="1878900" y="1685250"/>
            <a:ext cx="6152100" cy="886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500" b="1"/>
              <a:t>I vaccini sono composti principalmente da acqua. </a:t>
            </a:r>
            <a:r>
              <a:rPr lang="en" sz="1500"/>
              <a:t>Per saperne di più su cos'altro contiene di solito un vaccino, fare </a:t>
            </a:r>
            <a:r>
              <a:rPr lang="en" sz="1500" u="sng">
                <a:solidFill>
                  <a:schemeClr val="hlink"/>
                </a:solidFill>
                <a:hlinkClick r:id="rId3" action="ppaction://hlinksldjump"/>
              </a:rPr>
              <a:t>clic qui</a:t>
            </a:r>
            <a:r>
              <a:rPr lang="en" sz="1500"/>
              <a:t>. </a:t>
            </a:r>
            <a:endParaRPr/>
          </a:p>
        </p:txBody>
      </p:sp>
      <p:sp>
        <p:nvSpPr>
          <p:cNvPr id="678" name="Google Shape;678;p6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679" name="Google Shape;679;p64"/>
          <p:cNvSpPr txBox="1">
            <a:spLocks noGrp="1"/>
          </p:cNvSpPr>
          <p:nvPr>
            <p:ph type="body" idx="1"/>
          </p:nvPr>
        </p:nvSpPr>
        <p:spPr>
          <a:xfrm>
            <a:off x="896575" y="3352325"/>
            <a:ext cx="5982600" cy="1076400"/>
          </a:xfrm>
          <a:prstGeom prst="rect">
            <a:avLst/>
          </a:prstGeom>
          <a:noFill/>
          <a:ln>
            <a:noFill/>
          </a:ln>
        </p:spPr>
        <p:txBody>
          <a:bodyPr spcFirstLastPara="1" wrap="square" lIns="91425" tIns="91425" rIns="91425" bIns="91425" anchor="t" anchorCtr="0">
            <a:normAutofit fontScale="92500"/>
          </a:bodyPr>
          <a:lstStyle/>
          <a:p>
            <a:pPr marL="0" lvl="0" indent="0" algn="r" rtl="0">
              <a:lnSpc>
                <a:spcPct val="115000"/>
              </a:lnSpc>
              <a:spcBef>
                <a:spcPts val="0"/>
              </a:spcBef>
              <a:spcAft>
                <a:spcPts val="1200"/>
              </a:spcAft>
              <a:buSzPct val="129729"/>
              <a:buNone/>
            </a:pPr>
            <a:r>
              <a:rPr lang="en" sz="1500" b="1"/>
              <a:t>La sicurezza e l'efficacia dei vaccini sono rigorosamente valutate durante l'intero processo di produzione dei vaccini. </a:t>
            </a:r>
            <a:r>
              <a:rPr lang="en" sz="1500"/>
              <a:t>Sono molte le fasi che un vaccino deve superare prima di essere approvato per l'uso.  </a:t>
            </a:r>
            <a:endParaRPr sz="1500" b="1"/>
          </a:p>
        </p:txBody>
      </p:sp>
      <p:pic>
        <p:nvPicPr>
          <p:cNvPr id="680" name="Google Shape;680;p64"/>
          <p:cNvPicPr preferRelativeResize="0"/>
          <p:nvPr/>
        </p:nvPicPr>
        <p:blipFill rotWithShape="1">
          <a:blip r:embed="rId4">
            <a:alphaModFix/>
          </a:blip>
          <a:srcRect/>
          <a:stretch/>
        </p:blipFill>
        <p:spPr>
          <a:xfrm>
            <a:off x="896575" y="1562000"/>
            <a:ext cx="886400" cy="886400"/>
          </a:xfrm>
          <a:prstGeom prst="rect">
            <a:avLst/>
          </a:prstGeom>
          <a:noFill/>
          <a:ln>
            <a:noFill/>
          </a:ln>
        </p:spPr>
      </p:pic>
      <p:pic>
        <p:nvPicPr>
          <p:cNvPr id="681" name="Google Shape;681;p64"/>
          <p:cNvPicPr preferRelativeResize="0"/>
          <p:nvPr/>
        </p:nvPicPr>
        <p:blipFill rotWithShape="1">
          <a:blip r:embed="rId5">
            <a:alphaModFix/>
          </a:blip>
          <a:srcRect/>
          <a:stretch/>
        </p:blipFill>
        <p:spPr>
          <a:xfrm>
            <a:off x="7099025" y="3352325"/>
            <a:ext cx="932100" cy="932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85"/>
        <p:cNvGrpSpPr/>
        <p:nvPr/>
      </p:nvGrpSpPr>
      <p:grpSpPr>
        <a:xfrm>
          <a:off x="0" y="0"/>
          <a:ext cx="0" cy="0"/>
          <a:chOff x="0" y="0"/>
          <a:chExt cx="0" cy="0"/>
        </a:xfrm>
      </p:grpSpPr>
      <p:sp>
        <p:nvSpPr>
          <p:cNvPr id="686" name="Google Shape;686;p65"/>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3. Percezioni comuni sui vaccini e come affrontarle</a:t>
            </a:r>
            <a:endParaRPr/>
          </a:p>
        </p:txBody>
      </p:sp>
      <p:sp>
        <p:nvSpPr>
          <p:cNvPr id="687" name="Google Shape;687;p65"/>
          <p:cNvSpPr txBox="1">
            <a:spLocks noGrp="1"/>
          </p:cNvSpPr>
          <p:nvPr>
            <p:ph type="body" idx="1"/>
          </p:nvPr>
        </p:nvSpPr>
        <p:spPr>
          <a:xfrm>
            <a:off x="628425" y="3115350"/>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Percezione distorta del rischio: </a:t>
            </a:r>
            <a:r>
              <a:rPr lang="en" sz="1650"/>
              <a:t>le persone che vivono in carcere possono avere una visione del rischio diversa da quella di molte altre persone nella comunità. Ciò significa che possono vedere le cose come più o meno pericolose o minacciose rispetto ad altri. Ecco due esempi di come questo potrebbe essere collegato alle vaccinazioni: </a:t>
            </a:r>
            <a:endParaRPr/>
          </a:p>
        </p:txBody>
      </p:sp>
      <p:pic>
        <p:nvPicPr>
          <p:cNvPr id="688" name="Google Shape;688;p65"/>
          <p:cNvPicPr preferRelativeResize="0"/>
          <p:nvPr/>
        </p:nvPicPr>
        <p:blipFill rotWithShape="1">
          <a:blip r:embed="rId3">
            <a:alphaModFix/>
          </a:blip>
          <a:srcRect/>
          <a:stretch/>
        </p:blipFill>
        <p:spPr>
          <a:xfrm>
            <a:off x="3953900" y="1799350"/>
            <a:ext cx="1252050" cy="1252050"/>
          </a:xfrm>
          <a:prstGeom prst="rect">
            <a:avLst/>
          </a:prstGeom>
          <a:noFill/>
          <a:ln>
            <a:noFill/>
          </a:ln>
        </p:spPr>
      </p:pic>
      <p:sp>
        <p:nvSpPr>
          <p:cNvPr id="689" name="Google Shape;689;p6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93"/>
        <p:cNvGrpSpPr/>
        <p:nvPr/>
      </p:nvGrpSpPr>
      <p:grpSpPr>
        <a:xfrm>
          <a:off x="0" y="0"/>
          <a:ext cx="0" cy="0"/>
          <a:chOff x="0" y="0"/>
          <a:chExt cx="0" cy="0"/>
        </a:xfrm>
      </p:grpSpPr>
      <p:sp>
        <p:nvSpPr>
          <p:cNvPr id="694" name="Google Shape;694;p66"/>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66"/>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3. Percezioni comuni sui vaccini e come affrontarle</a:t>
            </a:r>
            <a:endParaRPr/>
          </a:p>
        </p:txBody>
      </p:sp>
      <p:sp>
        <p:nvSpPr>
          <p:cNvPr id="696" name="Google Shape;696;p66"/>
          <p:cNvSpPr txBox="1">
            <a:spLocks noGrp="1"/>
          </p:cNvSpPr>
          <p:nvPr>
            <p:ph type="body" idx="1"/>
          </p:nvPr>
        </p:nvSpPr>
        <p:spPr>
          <a:xfrm>
            <a:off x="1308000" y="1293684"/>
            <a:ext cx="6528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“Ho affrontato molte cose difficili nella mia vita. Correrò il rischio di essere contagiato dalla malattia piuttosto che fare il vaccino, perché so che starò bene e non mi ammalerò”.</a:t>
            </a:r>
            <a:endParaRPr/>
          </a:p>
        </p:txBody>
      </p:sp>
      <p:sp>
        <p:nvSpPr>
          <p:cNvPr id="697" name="Google Shape;697;p66"/>
          <p:cNvSpPr txBox="1"/>
          <p:nvPr/>
        </p:nvSpPr>
        <p:spPr>
          <a:xfrm>
            <a:off x="7836000" y="85472"/>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698" name="Google Shape;698;p66"/>
          <p:cNvSpPr txBox="1"/>
          <p:nvPr/>
        </p:nvSpPr>
        <p:spPr>
          <a:xfrm>
            <a:off x="311700" y="2063747"/>
            <a:ext cx="8404500" cy="631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350"/>
              <a:buFont typeface="Arial"/>
              <a:buNone/>
            </a:pPr>
            <a:r>
              <a:rPr lang="en" sz="1350" b="0" i="0" u="none" strike="noStrike" cap="none">
                <a:solidFill>
                  <a:schemeClr val="dk2"/>
                </a:solidFill>
                <a:latin typeface="Arial"/>
                <a:ea typeface="Arial"/>
                <a:cs typeface="Arial"/>
                <a:sym typeface="Arial"/>
              </a:rPr>
              <a:t>Questa persona non pensa che le malattie che possono essere prevenute dai vaccini rappresentino una minaccia per lei. Per questo motivo, preferirebbe contrarre la malattia e combatterla da sola piuttosto che sottoporsi al vaccino. </a:t>
            </a:r>
            <a:endParaRPr sz="1350" b="0" i="0" u="none" strike="noStrike" cap="none">
              <a:solidFill>
                <a:schemeClr val="dk2"/>
              </a:solidFill>
              <a:latin typeface="Arial"/>
              <a:ea typeface="Arial"/>
              <a:cs typeface="Arial"/>
              <a:sym typeface="Arial"/>
            </a:endParaRPr>
          </a:p>
        </p:txBody>
      </p:sp>
      <p:sp>
        <p:nvSpPr>
          <p:cNvPr id="699" name="Google Shape;699;p66"/>
          <p:cNvSpPr/>
          <p:nvPr/>
        </p:nvSpPr>
        <p:spPr>
          <a:xfrm flipH="1">
            <a:off x="1252500" y="2917200"/>
            <a:ext cx="7141800" cy="9411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n" sz="1050" b="0" i="0" u="none" strike="noStrike" cap="none">
                <a:solidFill>
                  <a:schemeClr val="dk1"/>
                </a:solidFill>
                <a:latin typeface="Arial"/>
                <a:ea typeface="Arial"/>
                <a:cs typeface="Arial"/>
                <a:sym typeface="Arial"/>
              </a:rPr>
              <a:t>Grazie ai vaccini, alcune malattie che prima erano molto comuni ora sono piuttosto rare. Ciò significa che ogni giorno non vediamo quanto queste malattie possano essere effettivamente pericolose. Tuttavia, queste malattie sono ancora molto gravi se le persone non sono protette attraverso la vaccinazione; ad esempio, a seguito di un calo della vaccinazione MPR, i decessi per morbillo sono aumentati significativamente intorno al 2018.</a:t>
            </a:r>
            <a:endParaRPr sz="1100" b="0" i="0" u="none" strike="noStrike" cap="none">
              <a:solidFill>
                <a:schemeClr val="dk1"/>
              </a:solidFill>
              <a:latin typeface="Arial"/>
              <a:ea typeface="Arial"/>
              <a:cs typeface="Arial"/>
              <a:sym typeface="Arial"/>
            </a:endParaRPr>
          </a:p>
        </p:txBody>
      </p:sp>
      <p:sp>
        <p:nvSpPr>
          <p:cNvPr id="700" name="Google Shape;700;p66"/>
          <p:cNvSpPr/>
          <p:nvPr/>
        </p:nvSpPr>
        <p:spPr>
          <a:xfrm flipH="1">
            <a:off x="1252500" y="4152300"/>
            <a:ext cx="7141800" cy="771300"/>
          </a:xfrm>
          <a:prstGeom prst="wedgeRoundRectCallout">
            <a:avLst>
              <a:gd name="adj1" fmla="val -34945"/>
              <a:gd name="adj2" fmla="val 71575"/>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n" sz="1050" b="0" i="0" u="none" strike="noStrike" cap="none">
                <a:solidFill>
                  <a:schemeClr val="dk1"/>
                </a:solidFill>
                <a:latin typeface="Arial"/>
                <a:ea typeface="Arial"/>
                <a:cs typeface="Arial"/>
                <a:sym typeface="Arial"/>
              </a:rPr>
              <a:t>1 persona su 5000 che si ammala di morbillo rischia di morire. Questo rischio è molto elevato. Sebbene non si possa mai dire che un vaccino sia privo di rischi, poiché sappiamo che può causare alcuni effetti collaterali, i vantaggi di essere protetti da malattie molto gravi come il morbillo attraverso la vaccinazione superano di gran lunga i rischi. </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04"/>
        <p:cNvGrpSpPr/>
        <p:nvPr/>
      </p:nvGrpSpPr>
      <p:grpSpPr>
        <a:xfrm>
          <a:off x="0" y="0"/>
          <a:ext cx="0" cy="0"/>
          <a:chOff x="0" y="0"/>
          <a:chExt cx="0" cy="0"/>
        </a:xfrm>
      </p:grpSpPr>
      <p:sp>
        <p:nvSpPr>
          <p:cNvPr id="705" name="Google Shape;705;p67"/>
          <p:cNvSpPr txBox="1">
            <a:spLocks noGrp="1"/>
          </p:cNvSpPr>
          <p:nvPr>
            <p:ph type="title"/>
          </p:nvPr>
        </p:nvSpPr>
        <p:spPr>
          <a:xfrm>
            <a:off x="311700" y="445025"/>
            <a:ext cx="8520600" cy="855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3. Percezioni comuni sui vaccini e come affrontarle</a:t>
            </a:r>
            <a:endParaRPr/>
          </a:p>
        </p:txBody>
      </p:sp>
      <p:sp>
        <p:nvSpPr>
          <p:cNvPr id="706" name="Google Shape;706;p6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707" name="Google Shape;707;p67"/>
          <p:cNvSpPr/>
          <p:nvPr/>
        </p:nvSpPr>
        <p:spPr>
          <a:xfrm>
            <a:off x="1252500" y="1404300"/>
            <a:ext cx="6639000" cy="960000"/>
          </a:xfrm>
          <a:prstGeom prst="wedgeRoundRectCallout">
            <a:avLst>
              <a:gd name="adj1" fmla="val -34945"/>
              <a:gd name="adj2" fmla="val 71575"/>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550"/>
              <a:buFont typeface="Arial"/>
              <a:buNone/>
            </a:pPr>
            <a:r>
              <a:rPr lang="en" sz="1550" b="0" i="0" u="none" strike="noStrike" cap="none">
                <a:solidFill>
                  <a:schemeClr val="dk1"/>
                </a:solidFill>
                <a:latin typeface="Arial"/>
                <a:ea typeface="Arial"/>
                <a:cs typeface="Arial"/>
                <a:sym typeface="Arial"/>
              </a:rPr>
              <a:t>“Mi succedono sempre cose brutte, sono stato incredibilmente sfortunato nella mia vita. Se un vaccino ha degli effetti collaterali, sono sicuro che sarò una delle persone sfortunate che li avranno”.</a:t>
            </a:r>
            <a:endParaRPr sz="1300" b="0" i="0" u="none" strike="noStrike" cap="none">
              <a:solidFill>
                <a:schemeClr val="dk1"/>
              </a:solidFill>
              <a:latin typeface="Arial"/>
              <a:ea typeface="Arial"/>
              <a:cs typeface="Arial"/>
              <a:sym typeface="Arial"/>
            </a:endParaRPr>
          </a:p>
        </p:txBody>
      </p:sp>
      <p:sp>
        <p:nvSpPr>
          <p:cNvPr id="708" name="Google Shape;708;p67"/>
          <p:cNvSpPr txBox="1">
            <a:spLocks noGrp="1"/>
          </p:cNvSpPr>
          <p:nvPr>
            <p:ph type="body" idx="1"/>
          </p:nvPr>
        </p:nvSpPr>
        <p:spPr>
          <a:xfrm>
            <a:off x="539100" y="2467975"/>
            <a:ext cx="8065800" cy="393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350"/>
              <a:t>Questa persona sente che sarà la persona che soffrirà degli effetti collaterali del vaccino, perché ritiene di aver avuto molta sfortuna nel corso della sua vita, che l'ha portata a vivere in prigione. </a:t>
            </a:r>
            <a:endParaRPr/>
          </a:p>
          <a:p>
            <a:pPr marL="0" lvl="0" indent="0" algn="l" rtl="0">
              <a:lnSpc>
                <a:spcPct val="115000"/>
              </a:lnSpc>
              <a:spcBef>
                <a:spcPts val="1200"/>
              </a:spcBef>
              <a:spcAft>
                <a:spcPts val="1200"/>
              </a:spcAft>
              <a:buSzPts val="1800"/>
              <a:buNone/>
            </a:pPr>
            <a:endParaRPr sz="1350"/>
          </a:p>
        </p:txBody>
      </p:sp>
      <p:sp>
        <p:nvSpPr>
          <p:cNvPr id="709" name="Google Shape;709;p67"/>
          <p:cNvSpPr/>
          <p:nvPr/>
        </p:nvSpPr>
        <p:spPr>
          <a:xfrm flipH="1">
            <a:off x="1252500" y="3099575"/>
            <a:ext cx="7011300" cy="86415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150"/>
              <a:buFont typeface="Arial"/>
              <a:buNone/>
            </a:pPr>
            <a:r>
              <a:rPr lang="en" sz="1150" b="0" i="0" u="none" strike="noStrike" cap="none">
                <a:solidFill>
                  <a:schemeClr val="dk1"/>
                </a:solidFill>
                <a:latin typeface="Arial"/>
                <a:ea typeface="Arial"/>
                <a:cs typeface="Arial"/>
                <a:sym typeface="Arial"/>
              </a:rPr>
              <a:t>Prima di essere autorizzati, i vaccini vengono sottoposti a numerosi test per verificarne la sicurezza. Una volta ottenuta l'autorizzazione, vengono monitorati e la loro sicurezza continua a essere testata. Ciò significa che anche se un vaccino è in uso da oltre vent'anni, viene ancora monitorato per verificarne gli effetti collaterali.</a:t>
            </a:r>
            <a:endParaRPr sz="900" b="0" i="0" u="none" strike="noStrike" cap="none">
              <a:solidFill>
                <a:schemeClr val="dk1"/>
              </a:solidFill>
              <a:latin typeface="Arial"/>
              <a:ea typeface="Arial"/>
              <a:cs typeface="Arial"/>
              <a:sym typeface="Arial"/>
            </a:endParaRPr>
          </a:p>
        </p:txBody>
      </p:sp>
      <p:sp>
        <p:nvSpPr>
          <p:cNvPr id="710" name="Google Shape;710;p67"/>
          <p:cNvSpPr/>
          <p:nvPr/>
        </p:nvSpPr>
        <p:spPr>
          <a:xfrm flipH="1">
            <a:off x="1252500" y="4196225"/>
            <a:ext cx="7011300" cy="7683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150"/>
              <a:buFont typeface="Arial"/>
              <a:buNone/>
            </a:pPr>
            <a:r>
              <a:rPr lang="en" sz="1150" b="0" i="0" u="none" strike="noStrike" cap="none">
                <a:solidFill>
                  <a:schemeClr val="dk1"/>
                </a:solidFill>
                <a:latin typeface="Arial"/>
                <a:ea typeface="Arial"/>
                <a:cs typeface="Arial"/>
                <a:sym typeface="Arial"/>
              </a:rPr>
              <a:t>Capisco perché possiate sentirvi così e pensare che sia così. Tuttavia, i vaccini sono un modo a basso rischio di proteggersi da malattie molto gravi e ad alto rischio.</a:t>
            </a:r>
            <a:endParaRPr sz="1150" b="0" i="0" u="none" strike="noStrike" cap="non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14"/>
        <p:cNvGrpSpPr/>
        <p:nvPr/>
      </p:nvGrpSpPr>
      <p:grpSpPr>
        <a:xfrm>
          <a:off x="0" y="0"/>
          <a:ext cx="0" cy="0"/>
          <a:chOff x="0" y="0"/>
          <a:chExt cx="0" cy="0"/>
        </a:xfrm>
      </p:grpSpPr>
      <p:sp>
        <p:nvSpPr>
          <p:cNvPr id="715" name="Google Shape;715;p68"/>
          <p:cNvSpPr txBox="1">
            <a:spLocks noGrp="1"/>
          </p:cNvSpPr>
          <p:nvPr>
            <p:ph type="title"/>
          </p:nvPr>
        </p:nvSpPr>
        <p:spPr>
          <a:xfrm>
            <a:off x="311700" y="445025"/>
            <a:ext cx="8520600" cy="9318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3. Percezioni comuni sui vaccini e come affrontarle</a:t>
            </a:r>
            <a:endParaRPr/>
          </a:p>
        </p:txBody>
      </p:sp>
      <p:sp>
        <p:nvSpPr>
          <p:cNvPr id="716" name="Google Shape;716;p68"/>
          <p:cNvSpPr txBox="1">
            <a:spLocks noGrp="1"/>
          </p:cNvSpPr>
          <p:nvPr>
            <p:ph type="body" idx="1"/>
          </p:nvPr>
        </p:nvSpPr>
        <p:spPr>
          <a:xfrm>
            <a:off x="620500" y="3112875"/>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Diffidenza: </a:t>
            </a:r>
            <a:r>
              <a:rPr lang="en" sz="1650"/>
              <a:t>la</a:t>
            </a:r>
            <a:r>
              <a:rPr lang="en" sz="1650" b="1"/>
              <a:t> </a:t>
            </a:r>
            <a:r>
              <a:rPr lang="en" sz="1650"/>
              <a:t>sfiducia generale delle persone nei confronti delle autorità e di coloro che ritengono lavorino per le autorità è un sentimento comune alla base dell'esitazione vaccinale. Questo può includere la percezione generale che la vaccinazione sia usata come strumento di potere per opprimere i gruppi svantaggiati. Quando le persone si sentono maltrattate dalle autorità, ad esempio nelle carceri, è importante capire perché non si fidano delle autorità. </a:t>
            </a:r>
            <a:endParaRPr/>
          </a:p>
        </p:txBody>
      </p:sp>
      <p:sp>
        <p:nvSpPr>
          <p:cNvPr id="717" name="Google Shape;717;p6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pic>
        <p:nvPicPr>
          <p:cNvPr id="718" name="Google Shape;718;p68"/>
          <p:cNvPicPr preferRelativeResize="0"/>
          <p:nvPr/>
        </p:nvPicPr>
        <p:blipFill rotWithShape="1">
          <a:blip r:embed="rId3">
            <a:alphaModFix/>
          </a:blip>
          <a:srcRect/>
          <a:stretch/>
        </p:blipFill>
        <p:spPr>
          <a:xfrm>
            <a:off x="4021500" y="1516288"/>
            <a:ext cx="1101000" cy="150723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22"/>
        <p:cNvGrpSpPr/>
        <p:nvPr/>
      </p:nvGrpSpPr>
      <p:grpSpPr>
        <a:xfrm>
          <a:off x="0" y="0"/>
          <a:ext cx="0" cy="0"/>
          <a:chOff x="0" y="0"/>
          <a:chExt cx="0" cy="0"/>
        </a:xfrm>
      </p:grpSpPr>
      <p:sp>
        <p:nvSpPr>
          <p:cNvPr id="723" name="Google Shape;723;p69"/>
          <p:cNvSpPr/>
          <p:nvPr/>
        </p:nvSpPr>
        <p:spPr>
          <a:xfrm>
            <a:off x="1252500" y="1339125"/>
            <a:ext cx="6639000" cy="5052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69"/>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3. Percezioni comuni sui vaccini e come affrontarle</a:t>
            </a:r>
            <a:endParaRPr/>
          </a:p>
        </p:txBody>
      </p:sp>
      <p:sp>
        <p:nvSpPr>
          <p:cNvPr id="725" name="Google Shape;725;p69"/>
          <p:cNvSpPr txBox="1">
            <a:spLocks noGrp="1"/>
          </p:cNvSpPr>
          <p:nvPr>
            <p:ph type="body" idx="1"/>
          </p:nvPr>
        </p:nvSpPr>
        <p:spPr>
          <a:xfrm>
            <a:off x="1308000" y="1339150"/>
            <a:ext cx="6528000" cy="50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“La vaccinazione è usata dai potenti per opprimere i gruppi emarginati della società”.</a:t>
            </a:r>
            <a:endParaRPr/>
          </a:p>
        </p:txBody>
      </p:sp>
      <p:sp>
        <p:nvSpPr>
          <p:cNvPr id="726" name="Google Shape;726;p6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727" name="Google Shape;727;p69"/>
          <p:cNvSpPr txBox="1"/>
          <p:nvPr/>
        </p:nvSpPr>
        <p:spPr>
          <a:xfrm>
            <a:off x="369750" y="2052350"/>
            <a:ext cx="8404500" cy="87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chemeClr val="dk1"/>
              </a:buClr>
              <a:buSzPts val="1100"/>
              <a:buFont typeface="Arial"/>
              <a:buNone/>
            </a:pPr>
            <a:r>
              <a:rPr lang="en" sz="1350" b="0" i="0" u="none" strike="noStrike" cap="none">
                <a:solidFill>
                  <a:schemeClr val="dk2"/>
                </a:solidFill>
                <a:latin typeface="Arial"/>
                <a:ea typeface="Arial"/>
                <a:cs typeface="Arial"/>
                <a:sym typeface="Arial"/>
              </a:rPr>
              <a:t>È importante ascoltare le preoccupazioni delle popolazioni emarginate, come le persone che vivono in carcere, e riconoscere gli eventi storici in cui questa popolazione è stata emarginata e ha sofferto di conseguenza.</a:t>
            </a:r>
            <a:endParaRPr sz="1050" b="0" i="0" u="none" strike="noStrike" cap="none">
              <a:solidFill>
                <a:schemeClr val="dk2"/>
              </a:solidFill>
              <a:latin typeface="Arial"/>
              <a:ea typeface="Arial"/>
              <a:cs typeface="Arial"/>
              <a:sym typeface="Arial"/>
            </a:endParaRPr>
          </a:p>
        </p:txBody>
      </p:sp>
      <p:sp>
        <p:nvSpPr>
          <p:cNvPr id="728" name="Google Shape;728;p69"/>
          <p:cNvSpPr/>
          <p:nvPr/>
        </p:nvSpPr>
        <p:spPr>
          <a:xfrm flipH="1">
            <a:off x="1252500" y="2863625"/>
            <a:ext cx="7141800" cy="9411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n" sz="1050" b="0" i="0" u="none" strike="noStrike" cap="none">
                <a:solidFill>
                  <a:schemeClr val="dk1"/>
                </a:solidFill>
                <a:latin typeface="Arial"/>
                <a:ea typeface="Arial"/>
                <a:cs typeface="Arial"/>
                <a:sym typeface="Arial"/>
              </a:rPr>
              <a:t>Le malattie infettive spesso colpiscono i gruppi emarginati della società, come le persone che vivono nelle carceri, i senzatetto o i richiedenti asilo, più della comunità in generale. Il calo delle vaccinazioni può peggiorare le disuguaglianze sanitarie e aumentare i livelli di malattie infettive riscontrati da questi gruppi. Vaccinarsi è un passo importante per abbattere le barriere tra questi gruppi e il resto della società.</a:t>
            </a:r>
            <a:endParaRPr sz="1100" b="0" i="0" u="none" strike="noStrike" cap="none">
              <a:solidFill>
                <a:schemeClr val="dk1"/>
              </a:solidFill>
              <a:latin typeface="Arial"/>
              <a:ea typeface="Arial"/>
              <a:cs typeface="Arial"/>
              <a:sym typeface="Arial"/>
            </a:endParaRPr>
          </a:p>
        </p:txBody>
      </p:sp>
      <p:sp>
        <p:nvSpPr>
          <p:cNvPr id="729" name="Google Shape;729;p69"/>
          <p:cNvSpPr/>
          <p:nvPr/>
        </p:nvSpPr>
        <p:spPr>
          <a:xfrm flipH="1">
            <a:off x="1252500" y="4055475"/>
            <a:ext cx="7141800" cy="868200"/>
          </a:xfrm>
          <a:prstGeom prst="wedgeRoundRectCallout">
            <a:avLst>
              <a:gd name="adj1" fmla="val -34945"/>
              <a:gd name="adj2" fmla="val 71575"/>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n" sz="1050" b="0" i="0" u="none" strike="noStrike" cap="none">
                <a:solidFill>
                  <a:schemeClr val="dk1"/>
                </a:solidFill>
                <a:latin typeface="Arial"/>
                <a:ea typeface="Arial"/>
                <a:cs typeface="Arial"/>
                <a:sym typeface="Arial"/>
              </a:rPr>
              <a:t>Capisco perché lei possa sentirsi così, dato che spesso in passato le persone che vivono in carcere non sono state trattate allo stesso modo della comunità generale. Tuttavia, rifiutando la vaccinazione, lei si nega il diritto alla salute. Se non si vaccina avrà maggiori probabilità di ammalarsi e di non stare bene, e di trasmettere le malattie ad altre persone della sua comunità, facendo ammalare anche loro. </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02"/>
        <p:cNvGrpSpPr/>
        <p:nvPr/>
      </p:nvGrpSpPr>
      <p:grpSpPr>
        <a:xfrm>
          <a:off x="0" y="0"/>
          <a:ext cx="0" cy="0"/>
          <a:chOff x="0" y="0"/>
          <a:chExt cx="0" cy="0"/>
        </a:xfrm>
      </p:grpSpPr>
      <p:sp>
        <p:nvSpPr>
          <p:cNvPr id="103" name="Google Shape;103;p7"/>
          <p:cNvSpPr txBox="1">
            <a:spLocks noGrp="1"/>
          </p:cNvSpPr>
          <p:nvPr>
            <p:ph type="body" idx="1"/>
          </p:nvPr>
        </p:nvSpPr>
        <p:spPr>
          <a:xfrm>
            <a:off x="191125" y="2618850"/>
            <a:ext cx="8520600" cy="2447100"/>
          </a:xfrm>
          <a:prstGeom prst="rect">
            <a:avLst/>
          </a:prstGeom>
          <a:noFill/>
          <a:ln>
            <a:noFill/>
          </a:ln>
        </p:spPr>
        <p:txBody>
          <a:bodyPr spcFirstLastPara="1" wrap="square" lIns="91425" tIns="91425" rIns="91425" bIns="91425" anchor="t" anchorCtr="0">
            <a:normAutofit fontScale="55000" lnSpcReduction="20000"/>
          </a:bodyPr>
          <a:lstStyle/>
          <a:p>
            <a:pPr marL="0" lvl="0" indent="0" algn="l" rtl="0">
              <a:lnSpc>
                <a:spcPct val="115000"/>
              </a:lnSpc>
              <a:spcBef>
                <a:spcPts val="0"/>
              </a:spcBef>
              <a:spcAft>
                <a:spcPts val="0"/>
              </a:spcAft>
              <a:buSzPct val="181818"/>
              <a:buNone/>
            </a:pPr>
            <a:r>
              <a:rPr lang="en" b="1"/>
              <a:t>un breve video in cui i creatori del corso leggono il seguente messaggio di benvenuto ai partecipanti al corso:</a:t>
            </a:r>
            <a:endParaRPr/>
          </a:p>
          <a:p>
            <a:pPr marL="0" lvl="0" indent="0" algn="l" rtl="0">
              <a:lnSpc>
                <a:spcPct val="115000"/>
              </a:lnSpc>
              <a:spcBef>
                <a:spcPts val="1200"/>
              </a:spcBef>
              <a:spcAft>
                <a:spcPts val="0"/>
              </a:spcAft>
              <a:buSzPct val="181818"/>
              <a:buNone/>
            </a:pPr>
            <a:r>
              <a:rPr lang="en"/>
              <a:t>Benvenuti al corso eLearning «Salute nelle carceri: Vaccinazioni per chi lavora e vive in carcere". Questo corso è offerto da RISE-Vac, un progetto sulle vaccinazioni in carcere che coinvolge sei Paesi europei. Prima di sviluppare questo corso, abbiamo chiesto a un campione di personale di custodia e sanitario che lavora nelle carceri cosa volessero imparare sulle vaccinazioni. Il corso è stato sviluppato tenendo conto di questo feedback. Ci auguriamo che ti fornisca le conoscenze necessarie sulle vaccinazioni e sulla loro importanza nel contesto carcerario. </a:t>
            </a:r>
            <a:endParaRPr/>
          </a:p>
          <a:p>
            <a:pPr marL="0" lvl="0" indent="0" algn="l" rtl="0">
              <a:lnSpc>
                <a:spcPct val="115000"/>
              </a:lnSpc>
              <a:spcBef>
                <a:spcPts val="1200"/>
              </a:spcBef>
              <a:spcAft>
                <a:spcPts val="0"/>
              </a:spcAft>
              <a:buSzPct val="181818"/>
              <a:buNone/>
            </a:pPr>
            <a:r>
              <a:rPr lang="en"/>
              <a:t>Al termine del corso, riceverai un attestato di partecipazione che sarà valido ai fini del tuo sviluppo professionale continuo. Il corso comprende 2 moduli e sarà valutato tramite quiz. Imparerai come vivere e lavorare in un carcere possa esporti a malattie infettive e perché la vaccinazione è importante per proteggere te stesso e coloro che ti circondano. Imparerai anche le strategie di comunicazione efficaci per parlare di vaccinazione e affrontare i dubbi che le persone potrebbero avere. </a:t>
            </a:r>
            <a:endParaRPr/>
          </a:p>
          <a:p>
            <a:pPr marL="0" lvl="0" indent="0" algn="l" rtl="0">
              <a:lnSpc>
                <a:spcPct val="115000"/>
              </a:lnSpc>
              <a:spcBef>
                <a:spcPts val="1200"/>
              </a:spcBef>
              <a:spcAft>
                <a:spcPts val="1200"/>
              </a:spcAft>
              <a:buSzPct val="181818"/>
              <a:buNone/>
            </a:pPr>
            <a:r>
              <a:rPr lang="en"/>
              <a:t>Ci auguriamo che il corso sia di tuo gradimento e, in caso di commenti, ti preghiamo di fornirli nell'apposito spazio alla fine del corso. Ora puoi cogliere l'occasione per presentarti nella sezione commenti sotto questo video. Grazie!</a:t>
            </a:r>
            <a:endParaRPr/>
          </a:p>
        </p:txBody>
      </p:sp>
      <p:pic>
        <p:nvPicPr>
          <p:cNvPr id="104" name="Google Shape;104;p7"/>
          <p:cNvPicPr preferRelativeResize="0"/>
          <p:nvPr/>
        </p:nvPicPr>
        <p:blipFill rotWithShape="1">
          <a:blip r:embed="rId3">
            <a:alphaModFix/>
          </a:blip>
          <a:srcRect/>
          <a:stretch/>
        </p:blipFill>
        <p:spPr>
          <a:xfrm>
            <a:off x="4070575" y="1346038"/>
            <a:ext cx="1002825" cy="1002825"/>
          </a:xfrm>
          <a:prstGeom prst="rect">
            <a:avLst/>
          </a:prstGeom>
          <a:noFill/>
          <a:ln>
            <a:noFill/>
          </a:ln>
        </p:spPr>
      </p:pic>
      <p:sp>
        <p:nvSpPr>
          <p:cNvPr id="105" name="Google Shape;105;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sz="2800"/>
              <a:t>Benvenuti al corso!</a:t>
            </a:r>
            <a:endParaRPr sz="3800"/>
          </a:p>
        </p:txBody>
      </p:sp>
      <p:sp>
        <p:nvSpPr>
          <p:cNvPr id="106" name="Google Shape;106;p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33"/>
        <p:cNvGrpSpPr/>
        <p:nvPr/>
      </p:nvGrpSpPr>
      <p:grpSpPr>
        <a:xfrm>
          <a:off x="0" y="0"/>
          <a:ext cx="0" cy="0"/>
          <a:chOff x="0" y="0"/>
          <a:chExt cx="0" cy="0"/>
        </a:xfrm>
      </p:grpSpPr>
      <p:sp>
        <p:nvSpPr>
          <p:cNvPr id="734" name="Google Shape;734;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3. Percezioni comuni sui vaccini e come affrontarle</a:t>
            </a:r>
            <a:endParaRPr/>
          </a:p>
        </p:txBody>
      </p:sp>
      <p:sp>
        <p:nvSpPr>
          <p:cNvPr id="735" name="Google Shape;735;p70"/>
          <p:cNvSpPr txBox="1">
            <a:spLocks noGrp="1"/>
          </p:cNvSpPr>
          <p:nvPr>
            <p:ph type="body" idx="1"/>
          </p:nvPr>
        </p:nvSpPr>
        <p:spPr>
          <a:xfrm>
            <a:off x="640625" y="3012275"/>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Teorie del complotto: </a:t>
            </a:r>
            <a:r>
              <a:rPr lang="en" sz="1650"/>
              <a:t>Spesso le teorie del complotto diventano più comuni quando le persone temono di perdere il controllo a causa di determinati eventi. Esistono per spiegare i fatti di una situazione in modo diverso dalla norma accettata. Inoltre, concentrano la colpa su un gruppo specifico di persone. Le persone possono scegliere di seguire le teorie della cospirazione per sfuggire a fatti scomodi.</a:t>
            </a:r>
            <a:endParaRPr/>
          </a:p>
        </p:txBody>
      </p:sp>
      <p:pic>
        <p:nvPicPr>
          <p:cNvPr id="736" name="Google Shape;736;p70"/>
          <p:cNvPicPr preferRelativeResize="0"/>
          <p:nvPr/>
        </p:nvPicPr>
        <p:blipFill rotWithShape="1">
          <a:blip r:embed="rId3">
            <a:alphaModFix/>
          </a:blip>
          <a:srcRect/>
          <a:stretch/>
        </p:blipFill>
        <p:spPr>
          <a:xfrm>
            <a:off x="3706924" y="1438250"/>
            <a:ext cx="1730150" cy="1486850"/>
          </a:xfrm>
          <a:prstGeom prst="rect">
            <a:avLst/>
          </a:prstGeom>
          <a:noFill/>
          <a:ln>
            <a:noFill/>
          </a:ln>
        </p:spPr>
      </p:pic>
      <p:sp>
        <p:nvSpPr>
          <p:cNvPr id="737" name="Google Shape;737;p7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41"/>
        <p:cNvGrpSpPr/>
        <p:nvPr/>
      </p:nvGrpSpPr>
      <p:grpSpPr>
        <a:xfrm>
          <a:off x="0" y="0"/>
          <a:ext cx="0" cy="0"/>
          <a:chOff x="0" y="0"/>
          <a:chExt cx="0" cy="0"/>
        </a:xfrm>
      </p:grpSpPr>
      <p:sp>
        <p:nvSpPr>
          <p:cNvPr id="742" name="Google Shape;742;p71"/>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71"/>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3. Percezioni comuni sui vaccini e come affrontarle</a:t>
            </a:r>
            <a:endParaRPr/>
          </a:p>
        </p:txBody>
      </p:sp>
      <p:sp>
        <p:nvSpPr>
          <p:cNvPr id="744" name="Google Shape;744;p71"/>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“Le aziende farmaceutiche sono interessate solo a fare soldi e non cercano di aiutare le persone”.</a:t>
            </a:r>
            <a:endParaRPr/>
          </a:p>
        </p:txBody>
      </p:sp>
      <p:sp>
        <p:nvSpPr>
          <p:cNvPr id="745" name="Google Shape;745;p7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746" name="Google Shape;746;p71"/>
          <p:cNvSpPr/>
          <p:nvPr/>
        </p:nvSpPr>
        <p:spPr>
          <a:xfrm flipH="1">
            <a:off x="1192225" y="2437800"/>
            <a:ext cx="7141800" cy="18687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250"/>
              <a:buFont typeface="Arial"/>
              <a:buNone/>
            </a:pPr>
            <a:r>
              <a:rPr lang="en" sz="1250" b="0" i="0" u="none" strike="noStrike" cap="none">
                <a:solidFill>
                  <a:schemeClr val="dk1"/>
                </a:solidFill>
                <a:latin typeface="Arial"/>
                <a:ea typeface="Arial"/>
                <a:cs typeface="Arial"/>
                <a:sym typeface="Arial"/>
              </a:rPr>
              <a:t>La maggior parte della ricerca di base nelle prime fasi di sviluppo dei vaccini coinvolge università e ricercatori indipendenti. Prima di essere approvati e concessi in licenza, i vaccini vengono esaminati da medici ed esperti scientifici indipendenti, oltre che da funzionari sanitari governativi. Le aziende farmaceutiche, come tutte le aziende private, devono ottenere profitti finanziari per continuare a lavorare in modo efficace. Tuttavia, i vaccini non sicuri non saranno autorizzati dai governi, e quindi le aziende farmaceutiche non saranno in grado di trarre profitto da vaccini non sicuri. È nel loro interesse produrre vaccini sicuri che proteggano le persone dalle malattie. </a:t>
            </a:r>
            <a:endParaRPr sz="700" b="0" i="0" u="none" strike="noStrike" cap="non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50"/>
        <p:cNvGrpSpPr/>
        <p:nvPr/>
      </p:nvGrpSpPr>
      <p:grpSpPr>
        <a:xfrm>
          <a:off x="0" y="0"/>
          <a:ext cx="0" cy="0"/>
          <a:chOff x="0" y="0"/>
          <a:chExt cx="0" cy="0"/>
        </a:xfrm>
      </p:grpSpPr>
      <p:sp>
        <p:nvSpPr>
          <p:cNvPr id="751" name="Google Shape;751;p72"/>
          <p:cNvSpPr/>
          <p:nvPr/>
        </p:nvSpPr>
        <p:spPr>
          <a:xfrm>
            <a:off x="1252500" y="1377075"/>
            <a:ext cx="55902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72"/>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3. Percezioni comuni sui vaccini e come affrontarle</a:t>
            </a:r>
            <a:endParaRPr/>
          </a:p>
        </p:txBody>
      </p:sp>
      <p:sp>
        <p:nvSpPr>
          <p:cNvPr id="753" name="Google Shape;753;p72"/>
          <p:cNvSpPr txBox="1">
            <a:spLocks noGrp="1"/>
          </p:cNvSpPr>
          <p:nvPr>
            <p:ph type="body" idx="1"/>
          </p:nvPr>
        </p:nvSpPr>
        <p:spPr>
          <a:xfrm>
            <a:off x="1308000" y="1377075"/>
            <a:ext cx="55902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“Le vaccinazioni sono fatte per danneggiare i gruppi emarginati, come i detenuti”.</a:t>
            </a:r>
            <a:endParaRPr/>
          </a:p>
        </p:txBody>
      </p:sp>
      <p:sp>
        <p:nvSpPr>
          <p:cNvPr id="754" name="Google Shape;754;p7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755" name="Google Shape;755;p72"/>
          <p:cNvSpPr/>
          <p:nvPr/>
        </p:nvSpPr>
        <p:spPr>
          <a:xfrm flipH="1">
            <a:off x="1192225" y="2571750"/>
            <a:ext cx="7141800" cy="16074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250"/>
              <a:buFont typeface="Arial"/>
              <a:buNone/>
            </a:pPr>
            <a:r>
              <a:rPr lang="en" sz="1250" b="0" i="0" u="none" strike="noStrike" cap="none">
                <a:solidFill>
                  <a:schemeClr val="dk1"/>
                </a:solidFill>
                <a:latin typeface="Arial"/>
                <a:ea typeface="Arial"/>
                <a:cs typeface="Arial"/>
                <a:sym typeface="Arial"/>
              </a:rPr>
              <a:t>I gruppi emarginati spesso sperimentano disuguaglianze nella salute, come un minore accesso ai servizi sanitari, ai trattamenti o ai test. Ciò significa che le persone appartenenti a questi gruppi sono spesso più colpite dalle malattie infettive rispetto alla comunità generale. Le persone che vivono e lavorano nelle carceri sono tra quelle che possono trarre i maggiori benefici dalla vaccinazione, perché sono più spesso esposte alle malattie infettive rispetto al resto della popolazione. Gli Stati hanno l'obbligo di garantire che i vaccini siano sicuri, accessibili ed economici per tutti coloro che ne hanno bisogno. </a:t>
            </a:r>
            <a:endParaRPr sz="1250" b="0" i="0" u="none" strike="noStrike" cap="none">
              <a:solidFill>
                <a:schemeClr val="dk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59"/>
        <p:cNvGrpSpPr/>
        <p:nvPr/>
      </p:nvGrpSpPr>
      <p:grpSpPr>
        <a:xfrm>
          <a:off x="0" y="0"/>
          <a:ext cx="0" cy="0"/>
          <a:chOff x="0" y="0"/>
          <a:chExt cx="0" cy="0"/>
        </a:xfrm>
      </p:grpSpPr>
      <p:sp>
        <p:nvSpPr>
          <p:cNvPr id="760" name="Google Shape;760;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3. Percezioni comuni sui vaccini e come affrontarle</a:t>
            </a:r>
            <a:endParaRPr/>
          </a:p>
        </p:txBody>
      </p:sp>
      <p:sp>
        <p:nvSpPr>
          <p:cNvPr id="761" name="Google Shape;761;p73"/>
          <p:cNvSpPr txBox="1">
            <a:spLocks noGrp="1"/>
          </p:cNvSpPr>
          <p:nvPr>
            <p:ph type="body" idx="1"/>
          </p:nvPr>
        </p:nvSpPr>
        <p:spPr>
          <a:xfrm>
            <a:off x="640625" y="2875200"/>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50" b="1"/>
              <a:t>Reattanza: </a:t>
            </a:r>
            <a:r>
              <a:rPr lang="en" sz="1650"/>
              <a:t>la</a:t>
            </a:r>
            <a:r>
              <a:rPr lang="en" sz="1650" b="1"/>
              <a:t> </a:t>
            </a:r>
            <a:r>
              <a:rPr lang="en" sz="1650"/>
              <a:t>reattanza descrive la tendenza di una persona a difendere la propria libertà e autonomia quando sente che gli altri stanno cercando di imporle la loro volontà, ad esempio attraverso consigli sanitari o vaccinazioni.</a:t>
            </a:r>
            <a:endParaRPr/>
          </a:p>
          <a:p>
            <a:pPr marL="0" lvl="0" indent="0" algn="l" rtl="0">
              <a:lnSpc>
                <a:spcPct val="115000"/>
              </a:lnSpc>
              <a:spcBef>
                <a:spcPts val="1200"/>
              </a:spcBef>
              <a:spcAft>
                <a:spcPts val="0"/>
              </a:spcAft>
              <a:buClr>
                <a:schemeClr val="dk1"/>
              </a:buClr>
              <a:buSzPts val="1100"/>
              <a:buFont typeface="Arial"/>
              <a:buNone/>
            </a:pPr>
            <a:r>
              <a:rPr lang="en" sz="1650"/>
              <a:t>È probabile che le persone che vivono in carcere siano più sensibili alla loro libertà e a tutto ciò che potrebbe limitarla, dato che la loro libertà è già stata limitata dallo Stato. Le argomentazioni relative alla reattanza possono quindi essere comuni in questo gruppo.</a:t>
            </a:r>
            <a:endParaRPr/>
          </a:p>
          <a:p>
            <a:pPr marL="0" lvl="0" indent="0" algn="l" rtl="0">
              <a:lnSpc>
                <a:spcPct val="115000"/>
              </a:lnSpc>
              <a:spcBef>
                <a:spcPts val="1200"/>
              </a:spcBef>
              <a:spcAft>
                <a:spcPts val="1200"/>
              </a:spcAft>
              <a:buSzPts val="1800"/>
              <a:buNone/>
            </a:pPr>
            <a:endParaRPr sz="1650"/>
          </a:p>
        </p:txBody>
      </p:sp>
      <p:sp>
        <p:nvSpPr>
          <p:cNvPr id="762" name="Google Shape;762;p7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pic>
        <p:nvPicPr>
          <p:cNvPr id="763" name="Google Shape;763;p73"/>
          <p:cNvPicPr preferRelativeResize="0"/>
          <p:nvPr/>
        </p:nvPicPr>
        <p:blipFill rotWithShape="1">
          <a:blip r:embed="rId3">
            <a:alphaModFix/>
          </a:blip>
          <a:srcRect/>
          <a:stretch/>
        </p:blipFill>
        <p:spPr>
          <a:xfrm>
            <a:off x="3824036" y="1438224"/>
            <a:ext cx="1495924" cy="14959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67"/>
        <p:cNvGrpSpPr/>
        <p:nvPr/>
      </p:nvGrpSpPr>
      <p:grpSpPr>
        <a:xfrm>
          <a:off x="0" y="0"/>
          <a:ext cx="0" cy="0"/>
          <a:chOff x="0" y="0"/>
          <a:chExt cx="0" cy="0"/>
        </a:xfrm>
      </p:grpSpPr>
      <p:sp>
        <p:nvSpPr>
          <p:cNvPr id="768" name="Google Shape;768;p74"/>
          <p:cNvSpPr/>
          <p:nvPr/>
        </p:nvSpPr>
        <p:spPr>
          <a:xfrm>
            <a:off x="1252500" y="1377075"/>
            <a:ext cx="67374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74"/>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Articolo 3. Percezioni comuni sui vaccini e come affrontarle</a:t>
            </a:r>
            <a:endParaRPr/>
          </a:p>
        </p:txBody>
      </p:sp>
      <p:sp>
        <p:nvSpPr>
          <p:cNvPr id="770" name="Google Shape;770;p74"/>
          <p:cNvSpPr txBox="1">
            <a:spLocks noGrp="1"/>
          </p:cNvSpPr>
          <p:nvPr>
            <p:ph type="body" idx="1"/>
          </p:nvPr>
        </p:nvSpPr>
        <p:spPr>
          <a:xfrm>
            <a:off x="1297050" y="1339125"/>
            <a:ext cx="66483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450" i="1">
                <a:solidFill>
                  <a:schemeClr val="dk1"/>
                </a:solidFill>
              </a:rPr>
              <a:t>“Rifiuto i vaccini perché è una mia scelta e sono libero di farlo. La vaccinazione viola il mio diritto di decidere cosa entra nel mio corpo”.</a:t>
            </a:r>
            <a:endParaRPr sz="1050">
              <a:solidFill>
                <a:schemeClr val="dk1"/>
              </a:solidFill>
            </a:endParaRPr>
          </a:p>
        </p:txBody>
      </p:sp>
      <p:sp>
        <p:nvSpPr>
          <p:cNvPr id="771" name="Google Shape;771;p7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
        <p:nvSpPr>
          <p:cNvPr id="772" name="Google Shape;772;p74"/>
          <p:cNvSpPr/>
          <p:nvPr/>
        </p:nvSpPr>
        <p:spPr>
          <a:xfrm flipH="1">
            <a:off x="1050300" y="3147725"/>
            <a:ext cx="7141800" cy="13797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1"/>
                </a:solidFill>
                <a:latin typeface="Roboto"/>
                <a:ea typeface="Roboto"/>
                <a:cs typeface="Roboto"/>
                <a:sym typeface="Roboto"/>
              </a:rPr>
              <a:t>È un tuo diritto prendere decisioni autonome sulle tue cure mediche. Scegliere di vaccinar</a:t>
            </a:r>
            <a:r>
              <a:rPr lang="en">
                <a:solidFill>
                  <a:schemeClr val="dk1"/>
                </a:solidFill>
                <a:latin typeface="Roboto"/>
                <a:ea typeface="Roboto"/>
                <a:cs typeface="Roboto"/>
                <a:sym typeface="Roboto"/>
              </a:rPr>
              <a:t>t</a:t>
            </a:r>
            <a:r>
              <a:rPr lang="en" sz="1400" b="0" i="0" u="none" strike="noStrike" cap="none">
                <a:solidFill>
                  <a:schemeClr val="dk1"/>
                </a:solidFill>
                <a:latin typeface="Roboto"/>
                <a:ea typeface="Roboto"/>
                <a:cs typeface="Roboto"/>
                <a:sym typeface="Roboto"/>
              </a:rPr>
              <a:t>i è una scelta che ti rafforza, perché ti aiuta a protegger</a:t>
            </a:r>
            <a:r>
              <a:rPr lang="en">
                <a:solidFill>
                  <a:schemeClr val="dk1"/>
                </a:solidFill>
                <a:latin typeface="Roboto"/>
                <a:ea typeface="Roboto"/>
                <a:cs typeface="Roboto"/>
                <a:sym typeface="Roboto"/>
              </a:rPr>
              <a:t>t</a:t>
            </a:r>
            <a:r>
              <a:rPr lang="en" sz="1400" b="0" i="0" u="none" strike="noStrike" cap="none">
                <a:solidFill>
                  <a:schemeClr val="dk1"/>
                </a:solidFill>
                <a:latin typeface="Roboto"/>
                <a:ea typeface="Roboto"/>
                <a:cs typeface="Roboto"/>
                <a:sym typeface="Roboto"/>
              </a:rPr>
              <a:t>i da malattie gravi. La scelta di vaccinar</a:t>
            </a:r>
            <a:r>
              <a:rPr lang="en">
                <a:solidFill>
                  <a:schemeClr val="dk1"/>
                </a:solidFill>
                <a:latin typeface="Roboto"/>
                <a:ea typeface="Roboto"/>
                <a:cs typeface="Roboto"/>
                <a:sym typeface="Roboto"/>
              </a:rPr>
              <a:t>t</a:t>
            </a:r>
            <a:r>
              <a:rPr lang="en" sz="1400" b="0" i="0" u="none" strike="noStrike" cap="none">
                <a:solidFill>
                  <a:schemeClr val="dk1"/>
                </a:solidFill>
                <a:latin typeface="Roboto"/>
                <a:ea typeface="Roboto"/>
                <a:cs typeface="Roboto"/>
                <a:sym typeface="Roboto"/>
              </a:rPr>
              <a:t>i ti aiuta anche a proteggere i </a:t>
            </a:r>
            <a:r>
              <a:rPr lang="en">
                <a:solidFill>
                  <a:schemeClr val="dk1"/>
                </a:solidFill>
                <a:latin typeface="Roboto"/>
                <a:ea typeface="Roboto"/>
                <a:cs typeface="Roboto"/>
                <a:sym typeface="Roboto"/>
              </a:rPr>
              <a:t>tuoi</a:t>
            </a:r>
            <a:r>
              <a:rPr lang="en" sz="1400" b="0" i="0" u="none" strike="noStrike" cap="none">
                <a:solidFill>
                  <a:schemeClr val="dk1"/>
                </a:solidFill>
                <a:latin typeface="Roboto"/>
                <a:ea typeface="Roboto"/>
                <a:cs typeface="Roboto"/>
                <a:sym typeface="Roboto"/>
              </a:rPr>
              <a:t> cari e le persone a </a:t>
            </a:r>
            <a:r>
              <a:rPr lang="en">
                <a:solidFill>
                  <a:schemeClr val="dk1"/>
                </a:solidFill>
                <a:latin typeface="Roboto"/>
                <a:ea typeface="Roboto"/>
                <a:cs typeface="Roboto"/>
                <a:sym typeface="Roboto"/>
              </a:rPr>
              <a:t>te</a:t>
            </a:r>
            <a:r>
              <a:rPr lang="en" sz="1400" b="0" i="0" u="none" strike="noStrike" cap="none">
                <a:solidFill>
                  <a:schemeClr val="dk1"/>
                </a:solidFill>
                <a:latin typeface="Roboto"/>
                <a:ea typeface="Roboto"/>
                <a:cs typeface="Roboto"/>
                <a:sym typeface="Roboto"/>
              </a:rPr>
              <a:t> vicine dall'ammalarsi. Vaccinandoti, eserciti il tuo diritto umano alla salute. </a:t>
            </a:r>
            <a:endParaRPr sz="1400" b="0" i="0" u="none" strike="noStrike" cap="none">
              <a:solidFill>
                <a:schemeClr val="dk1"/>
              </a:solidFill>
              <a:latin typeface="Arial"/>
              <a:ea typeface="Arial"/>
              <a:cs typeface="Arial"/>
              <a:sym typeface="Arial"/>
            </a:endParaRPr>
          </a:p>
        </p:txBody>
      </p:sp>
      <p:sp>
        <p:nvSpPr>
          <p:cNvPr id="773" name="Google Shape;773;p74"/>
          <p:cNvSpPr txBox="1"/>
          <p:nvPr/>
        </p:nvSpPr>
        <p:spPr>
          <a:xfrm>
            <a:off x="1001100" y="2386525"/>
            <a:ext cx="7141800" cy="598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50"/>
              <a:buFont typeface="Arial"/>
              <a:buNone/>
            </a:pPr>
            <a:r>
              <a:rPr lang="en" sz="1250" b="0" i="0" u="none" strike="noStrike" cap="none">
                <a:solidFill>
                  <a:schemeClr val="dk2"/>
                </a:solidFill>
                <a:latin typeface="Arial"/>
                <a:ea typeface="Arial"/>
                <a:cs typeface="Arial"/>
                <a:sym typeface="Arial"/>
              </a:rPr>
              <a:t> È importante riconoscere il diritto delle persone a decidere sulle proprie cure mediche. Le persone non devono essere costrette o obbligate a prendere decisioni mediche, comprese le vaccinazioni.</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77"/>
        <p:cNvGrpSpPr/>
        <p:nvPr/>
      </p:nvGrpSpPr>
      <p:grpSpPr>
        <a:xfrm>
          <a:off x="0" y="0"/>
          <a:ext cx="0" cy="0"/>
          <a:chOff x="0" y="0"/>
          <a:chExt cx="0" cy="0"/>
        </a:xfrm>
      </p:grpSpPr>
      <p:sp>
        <p:nvSpPr>
          <p:cNvPr id="778" name="Google Shape;778;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Valutazione/riflessione</a:t>
            </a:r>
            <a:endParaRPr/>
          </a:p>
        </p:txBody>
      </p:sp>
      <p:sp>
        <p:nvSpPr>
          <p:cNvPr id="779" name="Google Shape;779;p75"/>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b="1"/>
              <a:t>Caso di studio: stai parlando con una delle persone che vivono nel carcere in cui lavori. Ti dicono che pensano che i vaccini esistano solo per far guadagnare le grandi aziende farmaceutiche e che non vogliono essere vaccinati perché sono abbastanza forti da combattere la malattia in modo naturale. Come gli risponderesti? </a:t>
            </a:r>
            <a:endParaRPr/>
          </a:p>
          <a:p>
            <a:pPr marL="0" lvl="0" indent="0" algn="l" rtl="0">
              <a:lnSpc>
                <a:spcPct val="140000"/>
              </a:lnSpc>
              <a:spcBef>
                <a:spcPts val="800"/>
              </a:spcBef>
              <a:spcAft>
                <a:spcPts val="800"/>
              </a:spcAft>
              <a:buClr>
                <a:schemeClr val="dk1"/>
              </a:buClr>
              <a:buSzPts val="1100"/>
              <a:buFont typeface="Arial"/>
              <a:buNone/>
            </a:pPr>
            <a:endParaRPr sz="1650" b="1"/>
          </a:p>
        </p:txBody>
      </p:sp>
      <p:sp>
        <p:nvSpPr>
          <p:cNvPr id="780" name="Google Shape;780;p7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7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84"/>
        <p:cNvGrpSpPr/>
        <p:nvPr/>
      </p:nvGrpSpPr>
      <p:grpSpPr>
        <a:xfrm>
          <a:off x="0" y="0"/>
          <a:ext cx="0" cy="0"/>
          <a:chOff x="0" y="0"/>
          <a:chExt cx="0" cy="0"/>
        </a:xfrm>
      </p:grpSpPr>
      <p:sp>
        <p:nvSpPr>
          <p:cNvPr id="785" name="Google Shape;785;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Valutazione/riflessione: Risposta suggerita</a:t>
            </a:r>
            <a:endParaRPr/>
          </a:p>
        </p:txBody>
      </p:sp>
      <p:sp>
        <p:nvSpPr>
          <p:cNvPr id="786" name="Google Shape;786;p76"/>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40000"/>
              </a:lnSpc>
              <a:spcBef>
                <a:spcPts val="0"/>
              </a:spcBef>
              <a:spcAft>
                <a:spcPts val="0"/>
              </a:spcAft>
              <a:buClr>
                <a:schemeClr val="dk1"/>
              </a:buClr>
              <a:buSzPct val="76720"/>
              <a:buFont typeface="Arial"/>
              <a:buNone/>
            </a:pPr>
            <a:r>
              <a:rPr lang="en" sz="1433" u="sng"/>
              <a:t>Risposta suggerita:</a:t>
            </a:r>
            <a:r>
              <a:rPr lang="en" sz="1433"/>
              <a:t> È importante iniziare a rassicurare la persona con cui si sta avendo questa conversazione e ascoltare ciò che ha da dire. Affronta sempre la conversazione in modo aperto e senza giudicare. Puoi spiegare che i vaccini sono sviluppati dalle aziende farmaceutiche, ma sono gli scienziati indipendenti e i governi nazionali a prendere la decisione finale sull'autorizzazione o meno. Per questo motivo, le aziende farmaceutiche potranno vendere solo vaccini sicuri ed efficaci per fermare le malattie. Le aziende farmaceutiche trarranno profitto dai vaccini, ma in ultima analisi i vaccini sono stati sviluppati per proteggerci dalle malattie e salvare vite umane. Se non fossero necessari, il governo non ci consiglierebbe di farli. </a:t>
            </a:r>
            <a:endParaRPr/>
          </a:p>
          <a:p>
            <a:pPr marL="0" lvl="0" indent="0" algn="l" rtl="0">
              <a:lnSpc>
                <a:spcPct val="140000"/>
              </a:lnSpc>
              <a:spcBef>
                <a:spcPts val="800"/>
              </a:spcBef>
              <a:spcAft>
                <a:spcPts val="800"/>
              </a:spcAft>
              <a:buClr>
                <a:schemeClr val="dk1"/>
              </a:buClr>
              <a:buSzPct val="76720"/>
              <a:buFont typeface="Arial"/>
              <a:buNone/>
            </a:pPr>
            <a:r>
              <a:rPr lang="en" sz="1433"/>
              <a:t>I vaccini hanno funzionato molto bene per ridurre i livelli di malattia nella popolazione. Ciò significa che spesso non vediamo gli effetti reali delle malattie che possono essere prevenute con i vaccini, come il morbillo. Questo le fa sembrare innocue o non minacciose. Tuttavia, senza la vaccinazione, un numero maggiore di persone morirebbe a causa di malattie come il morbillo. Si stima che una persona su 5000 che si ammala di morbillo morirà. Quindi queste malattie sono molto gravi e possono essere mortali se non ci proteggiamo con le vaccinazioni</a:t>
            </a:r>
            <a:r>
              <a:rPr lang="en" sz="1433" i="1"/>
              <a:t>. </a:t>
            </a:r>
            <a:endParaRPr sz="1650" b="1"/>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90"/>
        <p:cNvGrpSpPr/>
        <p:nvPr/>
      </p:nvGrpSpPr>
      <p:grpSpPr>
        <a:xfrm>
          <a:off x="0" y="0"/>
          <a:ext cx="0" cy="0"/>
          <a:chOff x="0" y="0"/>
          <a:chExt cx="0" cy="0"/>
        </a:xfrm>
      </p:grpSpPr>
      <p:sp>
        <p:nvSpPr>
          <p:cNvPr id="791" name="Google Shape;791;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Articolo 4. Risorse utili </a:t>
            </a:r>
            <a:endParaRPr/>
          </a:p>
        </p:txBody>
      </p:sp>
      <p:sp>
        <p:nvSpPr>
          <p:cNvPr id="792" name="Google Shape;792;p77"/>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17936"/>
              <a:buNone/>
            </a:pPr>
            <a:r>
              <a:rPr lang="en" sz="1650" b="1"/>
              <a:t>Comunicazione sui vaccini:</a:t>
            </a:r>
            <a:endParaRPr/>
          </a:p>
          <a:p>
            <a:pPr marL="0" lvl="0" indent="0" algn="l" rtl="0">
              <a:lnSpc>
                <a:spcPct val="115000"/>
              </a:lnSpc>
              <a:spcBef>
                <a:spcPts val="1200"/>
              </a:spcBef>
              <a:spcAft>
                <a:spcPts val="0"/>
              </a:spcAft>
              <a:buSzPct val="155675"/>
              <a:buNone/>
            </a:pPr>
            <a:r>
              <a:rPr lang="en" sz="1250" u="sng">
                <a:solidFill>
                  <a:schemeClr val="hlink"/>
                </a:solidFill>
                <a:hlinkClick r:id="rId3"/>
              </a:rPr>
              <a:t>Altre radici dell'atteggiamento e come affrontarle (Jitsuvax)</a:t>
            </a:r>
            <a:endParaRPr sz="1250" b="1">
              <a:solidFill>
                <a:schemeClr val="accent1"/>
              </a:solidFill>
            </a:endParaRPr>
          </a:p>
          <a:p>
            <a:pPr marL="0" lvl="0" indent="0" algn="l" rtl="0">
              <a:lnSpc>
                <a:spcPct val="140000"/>
              </a:lnSpc>
              <a:spcBef>
                <a:spcPts val="1200"/>
              </a:spcBef>
              <a:spcAft>
                <a:spcPts val="0"/>
              </a:spcAft>
              <a:buSzPct val="155675"/>
              <a:buNone/>
            </a:pPr>
            <a:r>
              <a:rPr lang="en" sz="1250" u="sng">
                <a:solidFill>
                  <a:schemeClr val="hlink"/>
                </a:solidFill>
                <a:hlinkClick r:id="rId4"/>
              </a:rPr>
              <a:t>Come rispondere ai negazionisti dei vaccini in pubblico (OMS)</a:t>
            </a:r>
            <a:endParaRPr sz="1250" b="1">
              <a:solidFill>
                <a:schemeClr val="accent1"/>
              </a:solidFill>
            </a:endParaRPr>
          </a:p>
          <a:p>
            <a:pPr marL="0" lvl="0" indent="0" algn="l" rtl="0">
              <a:lnSpc>
                <a:spcPct val="140000"/>
              </a:lnSpc>
              <a:spcBef>
                <a:spcPts val="800"/>
              </a:spcBef>
              <a:spcAft>
                <a:spcPts val="0"/>
              </a:spcAft>
              <a:buSzPct val="155675"/>
              <a:buNone/>
            </a:pPr>
            <a:endParaRPr sz="1250" b="1">
              <a:solidFill>
                <a:schemeClr val="accent1"/>
              </a:solidFill>
            </a:endParaRPr>
          </a:p>
          <a:p>
            <a:pPr marL="0" lvl="0" indent="0" algn="l" rtl="0">
              <a:lnSpc>
                <a:spcPct val="140000"/>
              </a:lnSpc>
              <a:spcBef>
                <a:spcPts val="800"/>
              </a:spcBef>
              <a:spcAft>
                <a:spcPts val="0"/>
              </a:spcAft>
              <a:buSzPct val="117936"/>
              <a:buNone/>
            </a:pPr>
            <a:r>
              <a:rPr lang="en" sz="1650" b="1"/>
              <a:t>Informazioni sul vaccino:</a:t>
            </a:r>
            <a:endParaRPr/>
          </a:p>
          <a:p>
            <a:pPr marL="0" lvl="0" indent="0" algn="l" rtl="0">
              <a:lnSpc>
                <a:spcPct val="140000"/>
              </a:lnSpc>
              <a:spcBef>
                <a:spcPts val="800"/>
              </a:spcBef>
              <a:spcAft>
                <a:spcPts val="0"/>
              </a:spcAft>
              <a:buSzPct val="155675"/>
              <a:buNone/>
            </a:pPr>
            <a:r>
              <a:rPr lang="en" sz="1250" u="sng">
                <a:solidFill>
                  <a:schemeClr val="hlink"/>
                </a:solidFill>
                <a:hlinkClick r:id="rId5"/>
              </a:rPr>
              <a:t>Guida alle vaccinazioni COVID-19 (Società Britannica di Immunologia)</a:t>
            </a:r>
            <a:endParaRPr sz="1250" b="1" u="sng">
              <a:solidFill>
                <a:schemeClr val="accent1"/>
              </a:solidFill>
            </a:endParaRPr>
          </a:p>
          <a:p>
            <a:pPr marL="0" lvl="0" indent="0" algn="l" rtl="0">
              <a:lnSpc>
                <a:spcPct val="100000"/>
              </a:lnSpc>
              <a:spcBef>
                <a:spcPts val="800"/>
              </a:spcBef>
              <a:spcAft>
                <a:spcPts val="0"/>
              </a:spcAft>
              <a:buSzPct val="155675"/>
              <a:buNone/>
            </a:pPr>
            <a:r>
              <a:rPr lang="en" sz="1250" u="sng">
                <a:solidFill>
                  <a:schemeClr val="hlink"/>
                </a:solidFill>
                <a:latin typeface="Roboto"/>
                <a:ea typeface="Roboto"/>
                <a:cs typeface="Roboto"/>
                <a:sym typeface="Roboto"/>
                <a:hlinkClick r:id="rId6"/>
              </a:rPr>
              <a:t>Progetto di conoscenza sui vaccini di Oxford</a:t>
            </a:r>
            <a:endParaRPr sz="1250" u="sng">
              <a:solidFill>
                <a:schemeClr val="accent1"/>
              </a:solidFill>
            </a:endParaRPr>
          </a:p>
          <a:p>
            <a:pPr marL="0" lvl="0" indent="0" algn="l" rtl="0">
              <a:lnSpc>
                <a:spcPct val="100000"/>
              </a:lnSpc>
              <a:spcBef>
                <a:spcPts val="0"/>
              </a:spcBef>
              <a:spcAft>
                <a:spcPts val="0"/>
              </a:spcAft>
              <a:buClr>
                <a:schemeClr val="dk1"/>
              </a:buClr>
              <a:buSzPct val="95135"/>
              <a:buFont typeface="Arial"/>
              <a:buNone/>
            </a:pPr>
            <a:endParaRPr sz="1250" u="sng">
              <a:solidFill>
                <a:schemeClr val="accent1"/>
              </a:solidFill>
            </a:endParaRPr>
          </a:p>
          <a:p>
            <a:pPr marL="0" lvl="0" indent="0" algn="l" rtl="0">
              <a:lnSpc>
                <a:spcPct val="140000"/>
              </a:lnSpc>
              <a:spcBef>
                <a:spcPts val="0"/>
              </a:spcBef>
              <a:spcAft>
                <a:spcPts val="0"/>
              </a:spcAft>
              <a:buClr>
                <a:schemeClr val="dk1"/>
              </a:buClr>
              <a:buSzPct val="95135"/>
              <a:buFont typeface="Arial"/>
              <a:buNone/>
            </a:pPr>
            <a:r>
              <a:rPr lang="en" sz="1250" u="sng">
                <a:solidFill>
                  <a:schemeClr val="hlink"/>
                </a:solidFill>
                <a:latin typeface="Roboto"/>
                <a:ea typeface="Roboto"/>
                <a:cs typeface="Roboto"/>
                <a:sym typeface="Roboto"/>
                <a:hlinkClick r:id="rId7"/>
              </a:rPr>
              <a:t>Risorse sui vaccini, comprese le traduzioni (</a:t>
            </a:r>
            <a:r>
              <a:rPr lang="en" sz="1250" u="sng">
                <a:solidFill>
                  <a:schemeClr val="hlink"/>
                </a:solidFill>
                <a:hlinkClick r:id="rId5"/>
              </a:rPr>
              <a:t>Società Britannica di Immunologia</a:t>
            </a:r>
            <a:r>
              <a:rPr lang="en" sz="1250" u="sng">
                <a:solidFill>
                  <a:schemeClr val="hlink"/>
                </a:solidFill>
                <a:latin typeface="Roboto"/>
                <a:ea typeface="Roboto"/>
                <a:cs typeface="Roboto"/>
                <a:sym typeface="Roboto"/>
                <a:hlinkClick r:id="rId7"/>
              </a:rPr>
              <a:t>)</a:t>
            </a:r>
            <a:endParaRPr sz="1250" u="sng">
              <a:solidFill>
                <a:schemeClr val="accent1"/>
              </a:solidFill>
              <a:latin typeface="Roboto"/>
              <a:ea typeface="Roboto"/>
              <a:cs typeface="Roboto"/>
              <a:sym typeface="Roboto"/>
            </a:endParaRPr>
          </a:p>
          <a:p>
            <a:pPr marL="0" lvl="0" indent="0" algn="l" rtl="0">
              <a:lnSpc>
                <a:spcPct val="140000"/>
              </a:lnSpc>
              <a:spcBef>
                <a:spcPts val="800"/>
              </a:spcBef>
              <a:spcAft>
                <a:spcPts val="0"/>
              </a:spcAft>
              <a:buSzPct val="162162"/>
              <a:buNone/>
            </a:pPr>
            <a:r>
              <a:rPr lang="en" sz="1200" u="sng">
                <a:solidFill>
                  <a:schemeClr val="hlink"/>
                </a:solidFill>
                <a:latin typeface="Roboto"/>
                <a:ea typeface="Roboto"/>
                <a:cs typeface="Roboto"/>
                <a:sym typeface="Roboto"/>
                <a:hlinkClick r:id="rId8"/>
              </a:rPr>
              <a:t>I vaccini spiegati (OMS)</a:t>
            </a:r>
            <a:endParaRPr sz="1200"/>
          </a:p>
          <a:p>
            <a:pPr marL="0" lvl="0" indent="0" algn="l" rtl="0">
              <a:lnSpc>
                <a:spcPct val="140000"/>
              </a:lnSpc>
              <a:spcBef>
                <a:spcPts val="800"/>
              </a:spcBef>
              <a:spcAft>
                <a:spcPts val="800"/>
              </a:spcAft>
              <a:buSzPct val="162162"/>
              <a:buNone/>
            </a:pPr>
            <a:r>
              <a:rPr lang="en" sz="1200" u="sng">
                <a:solidFill>
                  <a:schemeClr val="hlink"/>
                </a:solidFill>
                <a:hlinkClick r:id="rId9"/>
              </a:rPr>
              <a:t>I vaccini COVID-19 spiegati (Wellcome)</a:t>
            </a:r>
            <a:endParaRPr sz="1200"/>
          </a:p>
        </p:txBody>
      </p:sp>
      <p:sp>
        <p:nvSpPr>
          <p:cNvPr id="793" name="Google Shape;793;p7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97"/>
        <p:cNvGrpSpPr/>
        <p:nvPr/>
      </p:nvGrpSpPr>
      <p:grpSpPr>
        <a:xfrm>
          <a:off x="0" y="0"/>
          <a:ext cx="0" cy="0"/>
          <a:chOff x="0" y="0"/>
          <a:chExt cx="0" cy="0"/>
        </a:xfrm>
      </p:grpSpPr>
      <p:sp>
        <p:nvSpPr>
          <p:cNvPr id="798" name="Google Shape;798;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a:t>
            </a:r>
            <a:endParaRPr/>
          </a:p>
        </p:txBody>
      </p:sp>
      <p:sp>
        <p:nvSpPr>
          <p:cNvPr id="799" name="Google Shape;799;p7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457200" lvl="0" indent="-301942" algn="l" rtl="0">
              <a:lnSpc>
                <a:spcPct val="140000"/>
              </a:lnSpc>
              <a:spcBef>
                <a:spcPts val="0"/>
              </a:spcBef>
              <a:spcAft>
                <a:spcPts val="0"/>
              </a:spcAft>
              <a:buSzPct val="100000"/>
              <a:buAutoNum type="arabicPeriod"/>
            </a:pPr>
            <a:r>
              <a:rPr lang="en" sz="1650"/>
              <a:t>Quali dei seguenti fattori rendono le persone che vivono in carcere più vulnerabili alle malattie infettive </a:t>
            </a:r>
            <a:r>
              <a:rPr lang="en" sz="1650" b="1"/>
              <a:t>prima di </a:t>
            </a:r>
            <a:r>
              <a:rPr lang="en" sz="1650"/>
              <a:t>entrare in carcere?</a:t>
            </a:r>
            <a:endParaRPr/>
          </a:p>
          <a:p>
            <a:pPr marL="914400" lvl="1" indent="-301942" algn="l" rtl="0">
              <a:lnSpc>
                <a:spcPct val="140000"/>
              </a:lnSpc>
              <a:spcBef>
                <a:spcPts val="0"/>
              </a:spcBef>
              <a:spcAft>
                <a:spcPts val="0"/>
              </a:spcAft>
              <a:buSzPct val="100000"/>
              <a:buAutoNum type="alphaLcPeriod"/>
            </a:pPr>
            <a:r>
              <a:rPr lang="en" sz="1650"/>
              <a:t>Uso di aghi condivisi o contaminati</a:t>
            </a:r>
            <a:endParaRPr/>
          </a:p>
          <a:p>
            <a:pPr marL="914400" lvl="1" indent="-301942" algn="l" rtl="0">
              <a:lnSpc>
                <a:spcPct val="140000"/>
              </a:lnSpc>
              <a:spcBef>
                <a:spcPts val="0"/>
              </a:spcBef>
              <a:spcAft>
                <a:spcPts val="0"/>
              </a:spcAft>
              <a:buSzPct val="100000"/>
              <a:buAutoNum type="alphaLcPeriod"/>
            </a:pPr>
            <a:r>
              <a:rPr lang="en" sz="1650"/>
              <a:t>Maggiore prevalenza della condizione di senzatetto</a:t>
            </a:r>
            <a:endParaRPr/>
          </a:p>
          <a:p>
            <a:pPr marL="914400" lvl="1" indent="-301942" algn="l" rtl="0">
              <a:lnSpc>
                <a:spcPct val="140000"/>
              </a:lnSpc>
              <a:spcBef>
                <a:spcPts val="0"/>
              </a:spcBef>
              <a:spcAft>
                <a:spcPts val="0"/>
              </a:spcAft>
              <a:buSzPct val="100000"/>
              <a:buAutoNum type="alphaLcPeriod"/>
            </a:pPr>
            <a:r>
              <a:rPr lang="en" sz="1650"/>
              <a:t>Accesso limitato all'educazione sanitaria</a:t>
            </a:r>
            <a:endParaRPr/>
          </a:p>
          <a:p>
            <a:pPr marL="914400" lvl="1" indent="-301942" algn="l" rtl="0">
              <a:lnSpc>
                <a:spcPct val="140000"/>
              </a:lnSpc>
              <a:spcBef>
                <a:spcPts val="0"/>
              </a:spcBef>
              <a:spcAft>
                <a:spcPts val="0"/>
              </a:spcAft>
              <a:buSzPct val="100000"/>
              <a:buAutoNum type="alphaLcPeriod"/>
            </a:pPr>
            <a:r>
              <a:rPr lang="en" sz="1650" b="1"/>
              <a:t>Tutte le precedenti</a:t>
            </a:r>
            <a:endParaRPr/>
          </a:p>
          <a:p>
            <a:pPr marL="914400" lvl="0" indent="0" algn="l" rtl="0">
              <a:lnSpc>
                <a:spcPct val="140000"/>
              </a:lnSpc>
              <a:spcBef>
                <a:spcPts val="800"/>
              </a:spcBef>
              <a:spcAft>
                <a:spcPts val="0"/>
              </a:spcAft>
              <a:buSzPct val="155844"/>
              <a:buNone/>
            </a:pPr>
            <a:endParaRPr sz="1650" b="1"/>
          </a:p>
          <a:p>
            <a:pPr marL="449263" lvl="0" indent="-295275" algn="l" rtl="0">
              <a:lnSpc>
                <a:spcPct val="140000"/>
              </a:lnSpc>
              <a:spcBef>
                <a:spcPts val="800"/>
              </a:spcBef>
              <a:spcAft>
                <a:spcPts val="0"/>
              </a:spcAft>
              <a:buSzPct val="100000"/>
              <a:buNone/>
            </a:pPr>
            <a:r>
              <a:rPr lang="en" sz="1650"/>
              <a:t>2.    Indicare alcune delle </a:t>
            </a:r>
            <a:r>
              <a:rPr lang="en" sz="1650" b="1"/>
              <a:t>condizioni di vita in carcere </a:t>
            </a:r>
            <a:r>
              <a:rPr lang="en" sz="1650"/>
              <a:t>che rendono le persone detenute più vulnerabili alle malattie infettive. </a:t>
            </a:r>
            <a:r>
              <a:rPr lang="en" sz="1650" b="1"/>
              <a:t>[risposta aperta]</a:t>
            </a:r>
            <a:endParaRPr/>
          </a:p>
          <a:p>
            <a:pPr marL="457200" lvl="0" indent="0" algn="l" rtl="0">
              <a:lnSpc>
                <a:spcPct val="140000"/>
              </a:lnSpc>
              <a:spcBef>
                <a:spcPts val="800"/>
              </a:spcBef>
              <a:spcAft>
                <a:spcPts val="0"/>
              </a:spcAft>
              <a:buSzPct val="155844"/>
              <a:buNone/>
            </a:pPr>
            <a:endParaRPr sz="1650"/>
          </a:p>
          <a:p>
            <a:pPr marL="449263" lvl="0" indent="-295275" algn="l" rtl="0">
              <a:lnSpc>
                <a:spcPct val="140000"/>
              </a:lnSpc>
              <a:spcBef>
                <a:spcPts val="800"/>
              </a:spcBef>
              <a:spcAft>
                <a:spcPts val="0"/>
              </a:spcAft>
              <a:buSzPct val="100000"/>
              <a:buNone/>
            </a:pPr>
            <a:r>
              <a:rPr lang="en" sz="1650"/>
              <a:t>3.    Quale malattia, in particolare, è più probabile che si diffonda attraverso l'uso di aghi condivisi o contaminati (per esempio, per iniettare droghe o per tatuaggi)? </a:t>
            </a:r>
            <a:endParaRPr/>
          </a:p>
          <a:p>
            <a:pPr marL="914400" lvl="1" indent="-301942" algn="l" rtl="0">
              <a:lnSpc>
                <a:spcPct val="140000"/>
              </a:lnSpc>
              <a:spcBef>
                <a:spcPts val="0"/>
              </a:spcBef>
              <a:spcAft>
                <a:spcPts val="0"/>
              </a:spcAft>
              <a:buSzPct val="100000"/>
              <a:buAutoNum type="alphaLcPeriod"/>
            </a:pPr>
            <a:r>
              <a:rPr lang="en" sz="1650" b="1"/>
              <a:t>Epatite B</a:t>
            </a:r>
            <a:endParaRPr/>
          </a:p>
          <a:p>
            <a:pPr marL="914400" lvl="1" indent="-301942" algn="l" rtl="0">
              <a:lnSpc>
                <a:spcPct val="140000"/>
              </a:lnSpc>
              <a:spcBef>
                <a:spcPts val="0"/>
              </a:spcBef>
              <a:spcAft>
                <a:spcPts val="0"/>
              </a:spcAft>
              <a:buSzPct val="100000"/>
              <a:buAutoNum type="alphaLcPeriod"/>
            </a:pPr>
            <a:r>
              <a:rPr lang="en" sz="1650"/>
              <a:t>Influenza</a:t>
            </a:r>
            <a:endParaRPr/>
          </a:p>
          <a:p>
            <a:pPr marL="914400" lvl="1" indent="-301942" algn="l" rtl="0">
              <a:lnSpc>
                <a:spcPct val="140000"/>
              </a:lnSpc>
              <a:spcBef>
                <a:spcPts val="0"/>
              </a:spcBef>
              <a:spcAft>
                <a:spcPts val="0"/>
              </a:spcAft>
              <a:buSzPct val="100000"/>
              <a:buAutoNum type="alphaLcPeriod"/>
            </a:pPr>
            <a:r>
              <a:rPr lang="en" sz="1650"/>
              <a:t>COVID-19</a:t>
            </a:r>
            <a:endParaRPr/>
          </a:p>
        </p:txBody>
      </p:sp>
      <p:sp>
        <p:nvSpPr>
          <p:cNvPr id="800" name="Google Shape;800;p7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04"/>
        <p:cNvGrpSpPr/>
        <p:nvPr/>
      </p:nvGrpSpPr>
      <p:grpSpPr>
        <a:xfrm>
          <a:off x="0" y="0"/>
          <a:ext cx="0" cy="0"/>
          <a:chOff x="0" y="0"/>
          <a:chExt cx="0" cy="0"/>
        </a:xfrm>
      </p:grpSpPr>
      <p:sp>
        <p:nvSpPr>
          <p:cNvPr id="805" name="Google Shape;805;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a:t>
            </a:r>
            <a:endParaRPr/>
          </a:p>
        </p:txBody>
      </p:sp>
      <p:sp>
        <p:nvSpPr>
          <p:cNvPr id="806" name="Google Shape;806;p7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4. Il personale penitenziario non è colpito dai livelli più elevati di malattie infettive che circolano in carcere. (Vero</a:t>
            </a:r>
            <a:r>
              <a:rPr lang="en" sz="1650" b="1" u="sng"/>
              <a:t>/Falso</a:t>
            </a:r>
            <a:r>
              <a:rPr lang="en" sz="1650"/>
              <a:t>)</a:t>
            </a:r>
            <a:endParaRPr/>
          </a:p>
          <a:p>
            <a:pPr marL="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5. La vaccinazione può aiutare a proteggere non solo gli individui, ma anche i loro familiari, i visitatori e il resto della comunità in generale. (</a:t>
            </a:r>
            <a:r>
              <a:rPr lang="en" sz="1650" b="1" u="sng"/>
              <a:t>Vero/</a:t>
            </a:r>
            <a:r>
              <a:rPr lang="en" sz="1650"/>
              <a:t>Falso)</a:t>
            </a:r>
            <a:endParaRPr/>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6. Come si diffonde l'epatite B?</a:t>
            </a:r>
            <a:endParaRPr/>
          </a:p>
          <a:p>
            <a:pPr marL="914400" lvl="1" indent="-317720" algn="l" rtl="0">
              <a:lnSpc>
                <a:spcPct val="140000"/>
              </a:lnSpc>
              <a:spcBef>
                <a:spcPts val="800"/>
              </a:spcBef>
              <a:spcAft>
                <a:spcPts val="0"/>
              </a:spcAft>
              <a:buSzPct val="100000"/>
              <a:buAutoNum type="alphaLcPeriod"/>
            </a:pPr>
            <a:r>
              <a:rPr lang="en" sz="1650"/>
              <a:t>Attraverso il sesso non protetto</a:t>
            </a:r>
            <a:endParaRPr/>
          </a:p>
          <a:p>
            <a:pPr marL="914400" lvl="1" indent="-317720" algn="l" rtl="0">
              <a:lnSpc>
                <a:spcPct val="140000"/>
              </a:lnSpc>
              <a:spcBef>
                <a:spcPts val="0"/>
              </a:spcBef>
              <a:spcAft>
                <a:spcPts val="0"/>
              </a:spcAft>
              <a:buSzPct val="100000"/>
              <a:buAutoNum type="alphaLcPeriod"/>
            </a:pPr>
            <a:r>
              <a:rPr lang="en" sz="1650"/>
              <a:t>Attraverso risse in carcere con sangue o morsi</a:t>
            </a:r>
            <a:endParaRPr/>
          </a:p>
          <a:p>
            <a:pPr marL="914400" lvl="1" indent="-317720" algn="l" rtl="0">
              <a:lnSpc>
                <a:spcPct val="140000"/>
              </a:lnSpc>
              <a:spcBef>
                <a:spcPts val="0"/>
              </a:spcBef>
              <a:spcAft>
                <a:spcPts val="0"/>
              </a:spcAft>
              <a:buSzPct val="100000"/>
              <a:buAutoNum type="alphaLcPeriod"/>
            </a:pPr>
            <a:r>
              <a:rPr lang="en" sz="1650"/>
              <a:t>Attraverso tatuaggi eseguiti con aghi contaminati</a:t>
            </a:r>
            <a:endParaRPr/>
          </a:p>
          <a:p>
            <a:pPr marL="914400" lvl="1" indent="-317720" algn="l" rtl="0">
              <a:lnSpc>
                <a:spcPct val="140000"/>
              </a:lnSpc>
              <a:spcBef>
                <a:spcPts val="0"/>
              </a:spcBef>
              <a:spcAft>
                <a:spcPts val="0"/>
              </a:spcAft>
              <a:buSzPct val="100000"/>
              <a:buAutoNum type="alphaLcPeriod"/>
            </a:pPr>
            <a:r>
              <a:rPr lang="en" sz="1650"/>
              <a:t>Attraverso la condivisione di aghi con altre persone affette da epatite B</a:t>
            </a:r>
            <a:endParaRPr/>
          </a:p>
          <a:p>
            <a:pPr marL="914400" lvl="1" indent="-317720" algn="l" rtl="0">
              <a:lnSpc>
                <a:spcPct val="140000"/>
              </a:lnSpc>
              <a:spcBef>
                <a:spcPts val="0"/>
              </a:spcBef>
              <a:spcAft>
                <a:spcPts val="0"/>
              </a:spcAft>
              <a:buSzPct val="100000"/>
              <a:buAutoNum type="alphaLcPeriod"/>
            </a:pPr>
            <a:r>
              <a:rPr lang="en" sz="1650" b="1"/>
              <a:t>Tutte le precedenti</a:t>
            </a:r>
            <a:endParaRPr/>
          </a:p>
        </p:txBody>
      </p:sp>
      <p:sp>
        <p:nvSpPr>
          <p:cNvPr id="807" name="Google Shape;807;p79"/>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10"/>
        <p:cNvGrpSpPr/>
        <p:nvPr/>
      </p:nvGrpSpPr>
      <p:grpSpPr>
        <a:xfrm>
          <a:off x="0" y="0"/>
          <a:ext cx="0" cy="0"/>
          <a:chOff x="0" y="0"/>
          <a:chExt cx="0" cy="0"/>
        </a:xfrm>
      </p:grpSpPr>
      <p:sp>
        <p:nvSpPr>
          <p:cNvPr id="111" name="Google Shape;111;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Perché la vaccinazione nelle carceri è importante</a:t>
            </a:r>
            <a:endParaRPr/>
          </a:p>
        </p:txBody>
      </p:sp>
      <p:sp>
        <p:nvSpPr>
          <p:cNvPr id="112" name="Google Shape;112;p8"/>
          <p:cNvSpPr txBox="1">
            <a:spLocks noGrp="1"/>
          </p:cNvSpPr>
          <p:nvPr>
            <p:ph type="body" idx="1"/>
          </p:nvPr>
        </p:nvSpPr>
        <p:spPr>
          <a:xfrm>
            <a:off x="311700" y="1152475"/>
            <a:ext cx="8520600" cy="3708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a:t>Le persone che vivono e lavorano nelle carceri hanno un rischio maggiore di entrare in contatto con malattie infettive, alcune delle quali possono essere prevenute con la vaccinazione. Garantire alti tassi di vaccinazione nelle carceri può essere molto efficace per prevenire l'insorgere di malattie e proteggere le persone che lavorano e vivono nelle carceri, così come i loro amici e familiari e le persone della comunità in generale. </a:t>
            </a:r>
            <a:endParaRPr/>
          </a:p>
          <a:p>
            <a:pPr marL="0" lvl="0" indent="0" algn="l" rtl="0">
              <a:lnSpc>
                <a:spcPct val="115000"/>
              </a:lnSpc>
              <a:spcBef>
                <a:spcPts val="1200"/>
              </a:spcBef>
              <a:spcAft>
                <a:spcPts val="1200"/>
              </a:spcAft>
              <a:buSzPts val="1800"/>
              <a:buNone/>
            </a:pPr>
            <a:endParaRPr/>
          </a:p>
        </p:txBody>
      </p:sp>
      <p:sp>
        <p:nvSpPr>
          <p:cNvPr id="113" name="Google Shape;113;p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11"/>
        <p:cNvGrpSpPr/>
        <p:nvPr/>
      </p:nvGrpSpPr>
      <p:grpSpPr>
        <a:xfrm>
          <a:off x="0" y="0"/>
          <a:ext cx="0" cy="0"/>
          <a:chOff x="0" y="0"/>
          <a:chExt cx="0" cy="0"/>
        </a:xfrm>
      </p:grpSpPr>
      <p:sp>
        <p:nvSpPr>
          <p:cNvPr id="812" name="Google Shape;812;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a:t>
            </a:r>
            <a:endParaRPr/>
          </a:p>
        </p:txBody>
      </p:sp>
      <p:sp>
        <p:nvSpPr>
          <p:cNvPr id="813" name="Google Shape;813;p80"/>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40000"/>
              </a:lnSpc>
              <a:spcBef>
                <a:spcPts val="0"/>
              </a:spcBef>
              <a:spcAft>
                <a:spcPts val="0"/>
              </a:spcAft>
              <a:buSzPct val="117936"/>
              <a:buNone/>
            </a:pPr>
            <a:r>
              <a:rPr lang="en" sz="1650"/>
              <a:t>7. L'infezione da HPV può non avere sintomi, il che significa che gli individui potrebbero non sapere di essere infetti. (</a:t>
            </a:r>
            <a:r>
              <a:rPr lang="en" sz="1650" b="1"/>
              <a:t>Vero</a:t>
            </a:r>
            <a:r>
              <a:rPr lang="en" sz="1650"/>
              <a:t>/Falso)</a:t>
            </a:r>
            <a:endParaRPr/>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8. L'HPV causa solo il cancro al collo dell'utero e quindi non colpisce gli uomini. (Vero/</a:t>
            </a:r>
            <a:r>
              <a:rPr lang="en" sz="1650" b="1"/>
              <a:t>Falso</a:t>
            </a:r>
            <a:r>
              <a:rPr lang="en" sz="1650"/>
              <a:t>)</a:t>
            </a:r>
            <a:endParaRPr/>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9. Perché l'influenza si diffonde più rapidamente nelle carceri?</a:t>
            </a:r>
            <a:endParaRPr/>
          </a:p>
          <a:p>
            <a:pPr marL="914400" lvl="1" indent="-325546" algn="l" rtl="0">
              <a:lnSpc>
                <a:spcPct val="140000"/>
              </a:lnSpc>
              <a:spcBef>
                <a:spcPts val="800"/>
              </a:spcBef>
              <a:spcAft>
                <a:spcPts val="0"/>
              </a:spcAft>
              <a:buSzPct val="100000"/>
              <a:buAutoNum type="alphaLcPeriod"/>
            </a:pPr>
            <a:r>
              <a:rPr lang="en" sz="1650"/>
              <a:t>Perché molte persone che vivono nelle carceri sono uomini.</a:t>
            </a:r>
            <a:endParaRPr/>
          </a:p>
          <a:p>
            <a:pPr marL="914400" lvl="1" indent="-325546" algn="l" rtl="0">
              <a:lnSpc>
                <a:spcPct val="140000"/>
              </a:lnSpc>
              <a:spcBef>
                <a:spcPts val="0"/>
              </a:spcBef>
              <a:spcAft>
                <a:spcPts val="0"/>
              </a:spcAft>
              <a:buSzPct val="100000"/>
              <a:buAutoNum type="alphaLcPeriod"/>
            </a:pPr>
            <a:r>
              <a:rPr lang="en" sz="1650" b="1"/>
              <a:t>Perché le persone che vivono in carcere vivono molto vicine, spesso condividendo celle con scarsa circolazione d'aria (ventilazione). </a:t>
            </a:r>
            <a:endParaRPr/>
          </a:p>
          <a:p>
            <a:pPr marL="914400" lvl="1" indent="-325546" algn="l" rtl="0">
              <a:lnSpc>
                <a:spcPct val="140000"/>
              </a:lnSpc>
              <a:spcBef>
                <a:spcPts val="0"/>
              </a:spcBef>
              <a:spcAft>
                <a:spcPts val="0"/>
              </a:spcAft>
              <a:buSzPct val="100000"/>
              <a:buAutoNum type="alphaLcPeriod"/>
            </a:pPr>
            <a:r>
              <a:rPr lang="en" sz="1650"/>
              <a:t>Perché le prigioni sono spesso fredde. </a:t>
            </a:r>
            <a:endParaRPr/>
          </a:p>
          <a:p>
            <a:pPr marL="457200" lvl="0" indent="0" algn="l" rtl="0">
              <a:lnSpc>
                <a:spcPct val="140000"/>
              </a:lnSpc>
              <a:spcBef>
                <a:spcPts val="800"/>
              </a:spcBef>
              <a:spcAft>
                <a:spcPts val="800"/>
              </a:spcAft>
              <a:buSzPct val="117936"/>
              <a:buNone/>
            </a:pPr>
            <a:endParaRPr sz="1650"/>
          </a:p>
        </p:txBody>
      </p:sp>
      <p:sp>
        <p:nvSpPr>
          <p:cNvPr id="814" name="Google Shape;814;p80"/>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18"/>
        <p:cNvGrpSpPr/>
        <p:nvPr/>
      </p:nvGrpSpPr>
      <p:grpSpPr>
        <a:xfrm>
          <a:off x="0" y="0"/>
          <a:ext cx="0" cy="0"/>
          <a:chOff x="0" y="0"/>
          <a:chExt cx="0" cy="0"/>
        </a:xfrm>
      </p:grpSpPr>
      <p:sp>
        <p:nvSpPr>
          <p:cNvPr id="819" name="Google Shape;819;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a:t>
            </a:r>
            <a:endParaRPr/>
          </a:p>
        </p:txBody>
      </p:sp>
      <p:sp>
        <p:nvSpPr>
          <p:cNvPr id="820" name="Google Shape;820;p81"/>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40000"/>
              </a:lnSpc>
              <a:spcBef>
                <a:spcPts val="0"/>
              </a:spcBef>
              <a:spcAft>
                <a:spcPts val="0"/>
              </a:spcAft>
              <a:buSzPct val="128342"/>
              <a:buNone/>
            </a:pPr>
            <a:r>
              <a:rPr lang="en" sz="1650"/>
              <a:t>10. Le donne incinte possono proteggere se stesse e il nascituro da alcune malattie vaccinandosi. (</a:t>
            </a:r>
            <a:r>
              <a:rPr lang="en" sz="1650" b="1"/>
              <a:t>Vero</a:t>
            </a:r>
            <a:r>
              <a:rPr lang="en" sz="1650"/>
              <a:t>/Falso)</a:t>
            </a:r>
            <a:endParaRPr/>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11. Quali delle seguenti sono strategie di comunicazione efficaci quando si parla di vaccini?</a:t>
            </a:r>
            <a:endParaRPr/>
          </a:p>
          <a:p>
            <a:pPr marL="914400" lvl="1" indent="-317736" algn="l" rtl="0">
              <a:lnSpc>
                <a:spcPct val="140000"/>
              </a:lnSpc>
              <a:spcBef>
                <a:spcPts val="800"/>
              </a:spcBef>
              <a:spcAft>
                <a:spcPts val="0"/>
              </a:spcAft>
              <a:buSzPct val="100000"/>
              <a:buAutoNum type="alphaLcPeriod"/>
            </a:pPr>
            <a:r>
              <a:rPr lang="en" sz="1650"/>
              <a:t>Utilizzo di termini inclusivi ("noi" invece di "voi")</a:t>
            </a:r>
            <a:endParaRPr/>
          </a:p>
          <a:p>
            <a:pPr marL="914400" lvl="1" indent="-317736" algn="l" rtl="0">
              <a:lnSpc>
                <a:spcPct val="140000"/>
              </a:lnSpc>
              <a:spcBef>
                <a:spcPts val="0"/>
              </a:spcBef>
              <a:spcAft>
                <a:spcPts val="0"/>
              </a:spcAft>
              <a:buSzPct val="100000"/>
              <a:buAutoNum type="alphaLcPeriod"/>
            </a:pPr>
            <a:r>
              <a:rPr lang="en" sz="1650"/>
              <a:t>Mantenere semplice il messaggio chiave</a:t>
            </a:r>
            <a:endParaRPr/>
          </a:p>
          <a:p>
            <a:pPr marL="914400" lvl="1" indent="-317736" algn="l" rtl="0">
              <a:lnSpc>
                <a:spcPct val="140000"/>
              </a:lnSpc>
              <a:spcBef>
                <a:spcPts val="0"/>
              </a:spcBef>
              <a:spcAft>
                <a:spcPts val="0"/>
              </a:spcAft>
              <a:buSzPct val="100000"/>
              <a:buAutoNum type="alphaLcPeriod"/>
            </a:pPr>
            <a:r>
              <a:rPr lang="en" sz="1650"/>
              <a:t>Dire la verità</a:t>
            </a:r>
            <a:endParaRPr/>
          </a:p>
          <a:p>
            <a:pPr marL="914400" lvl="1" indent="-317736" algn="l" rtl="0">
              <a:lnSpc>
                <a:spcPct val="140000"/>
              </a:lnSpc>
              <a:spcBef>
                <a:spcPts val="0"/>
              </a:spcBef>
              <a:spcAft>
                <a:spcPts val="0"/>
              </a:spcAft>
              <a:buSzPct val="100000"/>
              <a:buAutoNum type="alphaLcPeriod"/>
            </a:pPr>
            <a:r>
              <a:rPr lang="en" sz="1650"/>
              <a:t>Non ripetere i falsi miti sui vaccini</a:t>
            </a:r>
            <a:endParaRPr/>
          </a:p>
          <a:p>
            <a:pPr marL="914400" lvl="1" indent="-317736" algn="l" rtl="0">
              <a:lnSpc>
                <a:spcPct val="140000"/>
              </a:lnSpc>
              <a:spcBef>
                <a:spcPts val="0"/>
              </a:spcBef>
              <a:spcAft>
                <a:spcPts val="0"/>
              </a:spcAft>
              <a:buSzPct val="100000"/>
              <a:buAutoNum type="alphaLcPeriod"/>
            </a:pPr>
            <a:r>
              <a:rPr lang="en" sz="1650" b="1"/>
              <a:t>Tutte le precedenti</a:t>
            </a:r>
            <a:endParaRPr/>
          </a:p>
          <a:p>
            <a:pPr marL="914400" lvl="0" indent="0" algn="l" rtl="0">
              <a:lnSpc>
                <a:spcPct val="140000"/>
              </a:lnSpc>
              <a:spcBef>
                <a:spcPts val="800"/>
              </a:spcBef>
              <a:spcAft>
                <a:spcPts val="0"/>
              </a:spcAft>
              <a:buSzPct val="128342"/>
              <a:buNone/>
            </a:pPr>
            <a:endParaRPr sz="1650" b="1"/>
          </a:p>
          <a:p>
            <a:pPr marL="0" lvl="0" indent="0" algn="l" rtl="0">
              <a:lnSpc>
                <a:spcPct val="140000"/>
              </a:lnSpc>
              <a:spcBef>
                <a:spcPts val="800"/>
              </a:spcBef>
              <a:spcAft>
                <a:spcPts val="800"/>
              </a:spcAft>
              <a:buSzPct val="128342"/>
              <a:buNone/>
            </a:pPr>
            <a:r>
              <a:rPr lang="en" sz="1650"/>
              <a:t>12. Le persone che vivono in carcere possono percepire gli effetti collaterali dei vaccini come più rischiosi di quanto siano in realtà o le malattie come meno rischiose di quanto siano in realtà. (</a:t>
            </a:r>
            <a:r>
              <a:rPr lang="en" sz="1650" b="1"/>
              <a:t>Vero/</a:t>
            </a:r>
            <a:r>
              <a:rPr lang="en" sz="1650"/>
              <a:t>Falso)</a:t>
            </a:r>
            <a:endParaRPr/>
          </a:p>
        </p:txBody>
      </p:sp>
      <p:sp>
        <p:nvSpPr>
          <p:cNvPr id="821" name="Google Shape;821;p81"/>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25"/>
        <p:cNvGrpSpPr/>
        <p:nvPr/>
      </p:nvGrpSpPr>
      <p:grpSpPr>
        <a:xfrm>
          <a:off x="0" y="0"/>
          <a:ext cx="0" cy="0"/>
          <a:chOff x="0" y="0"/>
          <a:chExt cx="0" cy="0"/>
        </a:xfrm>
      </p:grpSpPr>
      <p:sp>
        <p:nvSpPr>
          <p:cNvPr id="826" name="Google Shape;826;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a:t>
            </a:r>
            <a:endParaRPr/>
          </a:p>
        </p:txBody>
      </p:sp>
      <p:sp>
        <p:nvSpPr>
          <p:cNvPr id="827" name="Google Shape;827;p8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13. Quando le persone esprimono sfiducia nelle autorità o nei governi, è importante...</a:t>
            </a:r>
            <a:endParaRPr/>
          </a:p>
          <a:p>
            <a:pPr marL="914400" lvl="1" indent="-333375" algn="l" rtl="0">
              <a:lnSpc>
                <a:spcPct val="140000"/>
              </a:lnSpc>
              <a:spcBef>
                <a:spcPts val="800"/>
              </a:spcBef>
              <a:spcAft>
                <a:spcPts val="0"/>
              </a:spcAft>
              <a:buSzPts val="1650"/>
              <a:buAutoNum type="alphaLcPeriod"/>
            </a:pPr>
            <a:r>
              <a:rPr lang="en" sz="1650" b="1"/>
              <a:t>Che tu sia rassicurante e aperto ad ascoltare la loro opinione.</a:t>
            </a:r>
            <a:endParaRPr/>
          </a:p>
          <a:p>
            <a:pPr marL="914400" lvl="1" indent="-333375" algn="l" rtl="0">
              <a:lnSpc>
                <a:spcPct val="140000"/>
              </a:lnSpc>
              <a:spcBef>
                <a:spcPts val="0"/>
              </a:spcBef>
              <a:spcAft>
                <a:spcPts val="0"/>
              </a:spcAft>
              <a:buSzPts val="1650"/>
              <a:buAutoNum type="alphaLcPeriod"/>
            </a:pPr>
            <a:r>
              <a:rPr lang="en" sz="1650"/>
              <a:t>Dire loro che si sbagliano</a:t>
            </a:r>
            <a:endParaRPr/>
          </a:p>
          <a:p>
            <a:pPr marL="914400" lvl="1" indent="-333375" algn="l" rtl="0">
              <a:lnSpc>
                <a:spcPct val="140000"/>
              </a:lnSpc>
              <a:spcBef>
                <a:spcPts val="0"/>
              </a:spcBef>
              <a:spcAft>
                <a:spcPts val="0"/>
              </a:spcAft>
              <a:buSzPts val="1650"/>
              <a:buAutoNum type="alphaLcPeriod"/>
            </a:pPr>
            <a:r>
              <a:rPr lang="en" sz="1650"/>
              <a:t>Ignorarle</a:t>
            </a:r>
            <a:endParaRPr/>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0"/>
              </a:spcAft>
              <a:buSzPts val="1800"/>
              <a:buNone/>
            </a:pPr>
            <a:r>
              <a:rPr lang="en" sz="1650"/>
              <a:t>14. Le teorie del complotto sono spesso popolari quando...</a:t>
            </a:r>
            <a:endParaRPr/>
          </a:p>
          <a:p>
            <a:pPr marL="914400" lvl="0" indent="-333375" algn="l" rtl="0">
              <a:lnSpc>
                <a:spcPct val="140000"/>
              </a:lnSpc>
              <a:spcBef>
                <a:spcPts val="800"/>
              </a:spcBef>
              <a:spcAft>
                <a:spcPts val="0"/>
              </a:spcAft>
              <a:buSzPts val="1650"/>
              <a:buAutoNum type="alphaLcPeriod"/>
            </a:pPr>
            <a:r>
              <a:rPr lang="en" sz="1650"/>
              <a:t>Le persone sono felici</a:t>
            </a:r>
            <a:endParaRPr/>
          </a:p>
          <a:p>
            <a:pPr marL="914400" lvl="0" indent="-333375" algn="l" rtl="0">
              <a:lnSpc>
                <a:spcPct val="140000"/>
              </a:lnSpc>
              <a:spcBef>
                <a:spcPts val="0"/>
              </a:spcBef>
              <a:spcAft>
                <a:spcPts val="0"/>
              </a:spcAft>
              <a:buSzPts val="1650"/>
              <a:buAutoNum type="alphaLcPeriod"/>
            </a:pPr>
            <a:r>
              <a:rPr lang="en" sz="1650" b="1"/>
              <a:t>Le persone temono di perdere il controllo della situazione</a:t>
            </a:r>
            <a:endParaRPr/>
          </a:p>
          <a:p>
            <a:pPr marL="914400" lvl="0" indent="-333375" algn="l" rtl="0">
              <a:lnSpc>
                <a:spcPct val="140000"/>
              </a:lnSpc>
              <a:spcBef>
                <a:spcPts val="0"/>
              </a:spcBef>
              <a:spcAft>
                <a:spcPts val="0"/>
              </a:spcAft>
              <a:buSzPts val="1650"/>
              <a:buAutoNum type="alphaLcPeriod"/>
            </a:pPr>
            <a:r>
              <a:rPr lang="en" sz="1650"/>
              <a:t>Le persone vanno spesso su Internet</a:t>
            </a:r>
            <a:endParaRPr/>
          </a:p>
          <a:p>
            <a:pPr marL="0" lvl="0" indent="0" algn="l" rtl="0">
              <a:lnSpc>
                <a:spcPct val="140000"/>
              </a:lnSpc>
              <a:spcBef>
                <a:spcPts val="800"/>
              </a:spcBef>
              <a:spcAft>
                <a:spcPts val="800"/>
              </a:spcAft>
              <a:buSzPts val="1800"/>
              <a:buNone/>
            </a:pPr>
            <a:endParaRPr sz="1650"/>
          </a:p>
        </p:txBody>
      </p:sp>
      <p:sp>
        <p:nvSpPr>
          <p:cNvPr id="828" name="Google Shape;828;p8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32"/>
        <p:cNvGrpSpPr/>
        <p:nvPr/>
      </p:nvGrpSpPr>
      <p:grpSpPr>
        <a:xfrm>
          <a:off x="0" y="0"/>
          <a:ext cx="0" cy="0"/>
          <a:chOff x="0" y="0"/>
          <a:chExt cx="0" cy="0"/>
        </a:xfrm>
      </p:grpSpPr>
      <p:sp>
        <p:nvSpPr>
          <p:cNvPr id="833" name="Google Shape;833;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gruppo di discussione</a:t>
            </a:r>
            <a:endParaRPr/>
          </a:p>
        </p:txBody>
      </p:sp>
      <p:sp>
        <p:nvSpPr>
          <p:cNvPr id="834" name="Google Shape;834;p8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Organizza un gruppo di discussione con altri membri del personale del carcere, compreso un membro del personale medico. Discuti eventuali domande sui vaccini e sulle malattie nelle carceri e di quali strategie di comunicazione ritieni più efficace e che potresti attuare nel carcere. Il carcere ha alti tassi di vaccinazione? In caso contrario, potresti collaborare per migliorare la situazione? </a:t>
            </a:r>
            <a:endParaRPr/>
          </a:p>
          <a:p>
            <a:pPr marL="0" lvl="0" indent="0" algn="l" rtl="0">
              <a:lnSpc>
                <a:spcPct val="140000"/>
              </a:lnSpc>
              <a:spcBef>
                <a:spcPts val="800"/>
              </a:spcBef>
              <a:spcAft>
                <a:spcPts val="800"/>
              </a:spcAft>
              <a:buSzPts val="1800"/>
              <a:buNone/>
            </a:pPr>
            <a:endParaRPr sz="165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38"/>
        <p:cNvGrpSpPr/>
        <p:nvPr/>
      </p:nvGrpSpPr>
      <p:grpSpPr>
        <a:xfrm>
          <a:off x="0" y="0"/>
          <a:ext cx="0" cy="0"/>
          <a:chOff x="0" y="0"/>
          <a:chExt cx="0" cy="0"/>
        </a:xfrm>
      </p:grpSpPr>
      <p:sp>
        <p:nvSpPr>
          <p:cNvPr id="839" name="Google Shape;839;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esercizio di riflessione</a:t>
            </a:r>
            <a:endParaRPr/>
          </a:p>
        </p:txBody>
      </p:sp>
      <p:sp>
        <p:nvSpPr>
          <p:cNvPr id="840" name="Google Shape;840;p8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Cosa senti di aver imparato da questo corso? Cosa non sapevi prima e cosa ti ha sorpreso? Vorresti saperne di più sulle vaccinazioni in carcere o in generale?</a:t>
            </a:r>
            <a:r>
              <a:rPr lang="en" sz="1650" b="1"/>
              <a:t> [risposta aperta]</a:t>
            </a:r>
            <a:endParaRPr/>
          </a:p>
          <a:p>
            <a:pPr marL="0" lvl="0" indent="0" algn="l" rtl="0">
              <a:lnSpc>
                <a:spcPct val="140000"/>
              </a:lnSpc>
              <a:spcBef>
                <a:spcPts val="800"/>
              </a:spcBef>
              <a:spcAft>
                <a:spcPts val="800"/>
              </a:spcAft>
              <a:buSzPts val="1800"/>
              <a:buNone/>
            </a:pPr>
            <a:endParaRPr sz="1650"/>
          </a:p>
        </p:txBody>
      </p:sp>
      <p:sp>
        <p:nvSpPr>
          <p:cNvPr id="841" name="Google Shape;841;p8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10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45"/>
        <p:cNvGrpSpPr/>
        <p:nvPr/>
      </p:nvGrpSpPr>
      <p:grpSpPr>
        <a:xfrm>
          <a:off x="0" y="0"/>
          <a:ext cx="0" cy="0"/>
          <a:chOff x="0" y="0"/>
          <a:chExt cx="0" cy="0"/>
        </a:xfrm>
      </p:grpSpPr>
      <p:sp>
        <p:nvSpPr>
          <p:cNvPr id="846" name="Google Shape;846;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 (risposte)</a:t>
            </a:r>
            <a:endParaRPr/>
          </a:p>
        </p:txBody>
      </p:sp>
      <p:sp>
        <p:nvSpPr>
          <p:cNvPr id="847" name="Google Shape;847;p8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457200" lvl="0" indent="-309847" algn="l" rtl="0">
              <a:lnSpc>
                <a:spcPct val="140000"/>
              </a:lnSpc>
              <a:spcBef>
                <a:spcPts val="0"/>
              </a:spcBef>
              <a:spcAft>
                <a:spcPts val="0"/>
              </a:spcAft>
              <a:buSzPct val="100000"/>
              <a:buAutoNum type="arabicPeriod"/>
            </a:pPr>
            <a:r>
              <a:rPr lang="en" sz="1650" b="1"/>
              <a:t>Tutte le precedenti. </a:t>
            </a:r>
            <a:r>
              <a:rPr lang="en" sz="1650"/>
              <a:t>L'uso di siringhe condivise o non pulite, la mancanza di fissa dimora e l'accesso limitato all'educazione sanitaria sono tutti fattori comuni tra le persone che vivono in carcere prima di entrarvi, anche se ciò non significa che tutte le persone che vivono in carcere abbiano vissuto queste situazioni prima di entrarvi. Altri fattori che possono rendere le persone che vivono in carcere più vulnerabili alle malattie infettive sono l'accesso limitato ai servizi sanitari, i rapporti sessuali non protetti, la scarsa igiene (legata alla condizione di senzatetto), l'uso di droghe contaminate o le condizioni di salute preesistenti.</a:t>
            </a:r>
            <a:endParaRPr/>
          </a:p>
          <a:p>
            <a:pPr marL="457200" lvl="0" indent="0" algn="l" rtl="0">
              <a:lnSpc>
                <a:spcPct val="140000"/>
              </a:lnSpc>
              <a:spcBef>
                <a:spcPts val="800"/>
              </a:spcBef>
              <a:spcAft>
                <a:spcPts val="0"/>
              </a:spcAft>
              <a:buSzPct val="140762"/>
              <a:buNone/>
            </a:pPr>
            <a:endParaRPr sz="1650"/>
          </a:p>
          <a:p>
            <a:pPr marL="449263" lvl="0" indent="-303213" algn="l" rtl="0">
              <a:lnSpc>
                <a:spcPct val="140000"/>
              </a:lnSpc>
              <a:spcBef>
                <a:spcPts val="800"/>
              </a:spcBef>
              <a:spcAft>
                <a:spcPts val="0"/>
              </a:spcAft>
              <a:buSzPct val="100000"/>
              <a:buNone/>
            </a:pPr>
            <a:r>
              <a:rPr lang="en" sz="1650"/>
              <a:t>2.    La scarsa ventilazione (circolazione dell'aria), il sovraffollamento, la condivisione di celle, docce e servizi igienici, l'uso di droghe contaminate, l'elevato ricambio di persone, i rapporti sessuali non protetti, l'accesso limitato all'assistenza sanitaria e all’educazione, l'uso di aghi condivisi o contaminati o la scarsa igiene rendono più probabili le malattie infettive nelle carceri.</a:t>
            </a:r>
            <a:endParaRPr/>
          </a:p>
          <a:p>
            <a:pPr marL="457200" lvl="0" indent="0" algn="l" rtl="0">
              <a:lnSpc>
                <a:spcPct val="140000"/>
              </a:lnSpc>
              <a:spcBef>
                <a:spcPts val="800"/>
              </a:spcBef>
              <a:spcAft>
                <a:spcPts val="0"/>
              </a:spcAft>
              <a:buSzPct val="140762"/>
              <a:buNone/>
            </a:pPr>
            <a:endParaRPr sz="1650"/>
          </a:p>
          <a:p>
            <a:pPr marL="449263" lvl="0" indent="-303213" algn="l" rtl="0">
              <a:lnSpc>
                <a:spcPct val="140000"/>
              </a:lnSpc>
              <a:spcBef>
                <a:spcPts val="800"/>
              </a:spcBef>
              <a:spcAft>
                <a:spcPts val="0"/>
              </a:spcAft>
              <a:buSzPct val="100000"/>
              <a:buNone/>
            </a:pPr>
            <a:r>
              <a:rPr lang="en" sz="1650"/>
              <a:t>3.    L'epatite B si diffonde attraverso il contatto con i fluidi corporei: ciò può avvenire durante rapporti sessuali non protetti, uso di aghi in comune o, ad esempio, durante lotte sanguinose, quando ci possono esseri morsi o contatto con il sangue.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51"/>
        <p:cNvGrpSpPr/>
        <p:nvPr/>
      </p:nvGrpSpPr>
      <p:grpSpPr>
        <a:xfrm>
          <a:off x="0" y="0"/>
          <a:ext cx="0" cy="0"/>
          <a:chOff x="0" y="0"/>
          <a:chExt cx="0" cy="0"/>
        </a:xfrm>
      </p:grpSpPr>
      <p:sp>
        <p:nvSpPr>
          <p:cNvPr id="852" name="Google Shape;852;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 (risposte)</a:t>
            </a:r>
            <a:endParaRPr/>
          </a:p>
        </p:txBody>
      </p:sp>
      <p:sp>
        <p:nvSpPr>
          <p:cNvPr id="853" name="Google Shape;853;p8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40000"/>
              </a:lnSpc>
              <a:spcBef>
                <a:spcPts val="0"/>
              </a:spcBef>
              <a:spcAft>
                <a:spcPts val="0"/>
              </a:spcAft>
              <a:buSzPct val="128342"/>
              <a:buNone/>
            </a:pPr>
            <a:r>
              <a:rPr lang="en" sz="1650"/>
              <a:t>4. </a:t>
            </a:r>
            <a:r>
              <a:rPr lang="en" sz="1650" b="1"/>
              <a:t>Falso. </a:t>
            </a:r>
            <a:r>
              <a:rPr lang="en" sz="1650"/>
              <a:t>I livelli più elevati di malattie infettive che circolano nelle carceri fanno si che il personale penitenziario abbia maggiori probabilità di entrare in contatto con malattie infettive rispetto alle persone che non lavorano o vivono nelle carceri. La vaccinazione può offrire protezione contro molte di queste malattie.  </a:t>
            </a:r>
            <a:endParaRPr/>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5.</a:t>
            </a:r>
            <a:r>
              <a:rPr lang="en" sz="1650" b="1"/>
              <a:t> Vero. </a:t>
            </a:r>
            <a:r>
              <a:rPr lang="en" sz="1650"/>
              <a:t>La vaccinazione può bloccare la diffusione delle malattie, il che significa che le persone che lavorano in carcere hanno meno probabilità di infettare i loro familiari o amici se sono vaccinate. Allo stesso modo, le persone che vivono in carcere possono evitare di diffondere infezioni ai loro visitatori o familiari grazie alla vaccinazione. Inoltre, il personale del carcere può assicurarsi di non portare infezioni dall'esterno del carcere alla popolazione carceraria se è vaccinato, proteggendo le persone con cui lavora. </a:t>
            </a:r>
            <a:endParaRPr/>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800"/>
              </a:spcAft>
              <a:buSzPct val="128342"/>
              <a:buNone/>
            </a:pPr>
            <a:r>
              <a:rPr lang="en" sz="1650"/>
              <a:t>6. L'epatite B si diffonde attraverso il contatto con i fluidi corporei: ciò può avvenire durante rapporti sessuali non protetti, uso di aghi in comune o, ad esempio, durante le risse, quando ci possono esseri morsi o contatto con il sangue.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57"/>
        <p:cNvGrpSpPr/>
        <p:nvPr/>
      </p:nvGrpSpPr>
      <p:grpSpPr>
        <a:xfrm>
          <a:off x="0" y="0"/>
          <a:ext cx="0" cy="0"/>
          <a:chOff x="0" y="0"/>
          <a:chExt cx="0" cy="0"/>
        </a:xfrm>
      </p:grpSpPr>
      <p:sp>
        <p:nvSpPr>
          <p:cNvPr id="858" name="Google Shape;858;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 (risposte)</a:t>
            </a:r>
            <a:endParaRPr/>
          </a:p>
        </p:txBody>
      </p:sp>
      <p:sp>
        <p:nvSpPr>
          <p:cNvPr id="859" name="Google Shape;859;p8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40000"/>
              </a:lnSpc>
              <a:spcBef>
                <a:spcPts val="0"/>
              </a:spcBef>
              <a:spcAft>
                <a:spcPts val="0"/>
              </a:spcAft>
              <a:buSzPct val="117936"/>
              <a:buNone/>
            </a:pPr>
            <a:r>
              <a:rPr lang="en" sz="1650"/>
              <a:t>7. </a:t>
            </a:r>
            <a:r>
              <a:rPr lang="en" sz="1650" b="1"/>
              <a:t>Vero. </a:t>
            </a:r>
            <a:r>
              <a:rPr lang="en" sz="1650"/>
              <a:t>L'infezione da HPV può causare verruche genitali o cutanee, ma spesso non presenta sintomi. Se l'infezione da HPV non viene individuata e trattata, nel tempo può trasformarsi in cancro. La vaccinazione aiuta a proteggersi dall'infezione da HPV.</a:t>
            </a:r>
            <a:endParaRPr/>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8. </a:t>
            </a:r>
            <a:r>
              <a:rPr lang="en" sz="1650" b="1"/>
              <a:t>Falso</a:t>
            </a:r>
            <a:r>
              <a:rPr lang="en" sz="1650"/>
              <a:t>. L'HPV causa la maggior parte dei tumori del collo dell'utero (circa il 99%). Tuttavia, può causare anche il cancro della testa e del collo, il cancro del pene e il cancro anale.</a:t>
            </a:r>
            <a:endParaRPr/>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800"/>
              </a:spcAft>
              <a:buSzPct val="117936"/>
              <a:buNone/>
            </a:pPr>
            <a:r>
              <a:rPr lang="en" sz="1650"/>
              <a:t>9.</a:t>
            </a:r>
            <a:r>
              <a:rPr lang="en" sz="1650" b="1"/>
              <a:t> Perché le persone che vivono in carcere vivono molto vicine, spesso condividendo celle con una cattiva circolazione dell'aria (ventilazione). </a:t>
            </a:r>
            <a:r>
              <a:rPr lang="en" sz="1650"/>
              <a:t>Queste condizioni di vita fanno sì che le malattie che si diffondono attraverso l'aria, come la COVID-19 e l'influenza, si diffondano molto più rapidamente e facilmente nelle carceri, infettando più persone.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63"/>
        <p:cNvGrpSpPr/>
        <p:nvPr/>
      </p:nvGrpSpPr>
      <p:grpSpPr>
        <a:xfrm>
          <a:off x="0" y="0"/>
          <a:ext cx="0" cy="0"/>
          <a:chOff x="0" y="0"/>
          <a:chExt cx="0" cy="0"/>
        </a:xfrm>
      </p:grpSpPr>
      <p:sp>
        <p:nvSpPr>
          <p:cNvPr id="864" name="Google Shape;864;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 (risposte)</a:t>
            </a:r>
            <a:endParaRPr/>
          </a:p>
        </p:txBody>
      </p:sp>
      <p:sp>
        <p:nvSpPr>
          <p:cNvPr id="865" name="Google Shape;865;p8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40000"/>
              </a:lnSpc>
              <a:spcBef>
                <a:spcPts val="0"/>
              </a:spcBef>
              <a:spcAft>
                <a:spcPts val="0"/>
              </a:spcAft>
              <a:buSzPct val="128342"/>
              <a:buNone/>
            </a:pPr>
            <a:r>
              <a:rPr lang="en" sz="1650"/>
              <a:t>10. </a:t>
            </a:r>
            <a:r>
              <a:rPr lang="en" sz="1650" b="1"/>
              <a:t>Vero. </a:t>
            </a:r>
            <a:r>
              <a:rPr lang="en" sz="1650"/>
              <a:t>La vaccinazione contro malattie come l'influenza e la pertosse è raccomandata durante la gravidanza per aiutare a proteggere sia la gestante che il nascituro da queste infezioni e dalle loro complicazioni.</a:t>
            </a:r>
            <a:endParaRPr/>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11.</a:t>
            </a:r>
            <a:r>
              <a:rPr lang="en" sz="1650" b="1"/>
              <a:t> Tutte le precedenti. </a:t>
            </a:r>
            <a:r>
              <a:rPr lang="en" sz="1650"/>
              <a:t>Tutte queste strategie sono importanti quando si parla di vaccini per creare un ambiente aperto alla conversazione e alla discussione. È importante mantenere il messaggio semplice e comprensibile, non mentire mai (verificare sempre le informazioni invece di tirare a indovinare se non si è sicuri) e non ripetere i falsi miti sui vaccini, poiché la ripetizione può rafforzare le credenze nella mente delle persone.</a:t>
            </a:r>
            <a:endParaRPr/>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800"/>
              </a:spcAft>
              <a:buSzPct val="128342"/>
              <a:buNone/>
            </a:pPr>
            <a:r>
              <a:rPr lang="en" sz="1650"/>
              <a:t>12. </a:t>
            </a:r>
            <a:r>
              <a:rPr lang="en" sz="1650" b="1"/>
              <a:t>Vero. </a:t>
            </a:r>
            <a:r>
              <a:rPr lang="en" sz="1650"/>
              <a:t>Chiunque può avere una percezione distorta del rischio, ma questa potrebbe essere particolarmente comune nelle persone che vivono in carcere, presentandosi come "sono abbastanza forte da combattere la malattia da solo senza l'aiuto dei vaccini" o "sarò la persona sfortunata a soffrire di un effetto collaterale del vaccino".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69"/>
        <p:cNvGrpSpPr/>
        <p:nvPr/>
      </p:nvGrpSpPr>
      <p:grpSpPr>
        <a:xfrm>
          <a:off x="0" y="0"/>
          <a:ext cx="0" cy="0"/>
          <a:chOff x="0" y="0"/>
          <a:chExt cx="0" cy="0"/>
        </a:xfrm>
      </p:grpSpPr>
      <p:sp>
        <p:nvSpPr>
          <p:cNvPr id="870" name="Google Shape;870;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Valutazione: quiz finale (risposte)</a:t>
            </a:r>
            <a:endParaRPr/>
          </a:p>
        </p:txBody>
      </p:sp>
      <p:sp>
        <p:nvSpPr>
          <p:cNvPr id="871" name="Google Shape;871;p8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40000"/>
              </a:lnSpc>
              <a:spcBef>
                <a:spcPts val="0"/>
              </a:spcBef>
              <a:spcAft>
                <a:spcPts val="0"/>
              </a:spcAft>
              <a:buSzPct val="117936"/>
              <a:buNone/>
            </a:pPr>
            <a:r>
              <a:rPr lang="en" sz="1650"/>
              <a:t>13.</a:t>
            </a:r>
            <a:r>
              <a:rPr lang="en" sz="1650" b="1"/>
              <a:t> Sii rassicurante e aperto ad ascoltare la loro opinione. </a:t>
            </a:r>
            <a:r>
              <a:rPr lang="en" sz="1650"/>
              <a:t>Questo è un primo passo importante in qualsiasi conversazione sui vaccini: come ha detto Paula nel video, affronta sempre la discussione come una conversazione aperta, senza mai giudicare o escludere le opinioni espresse dalle persone. </a:t>
            </a:r>
            <a:endParaRPr/>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800"/>
              </a:spcAft>
              <a:buSzPct val="117936"/>
              <a:buNone/>
            </a:pPr>
            <a:r>
              <a:rPr lang="en" sz="1650"/>
              <a:t>14.</a:t>
            </a:r>
            <a:r>
              <a:rPr lang="en" sz="1650" b="1"/>
              <a:t> Le persone temono di perdere il controllo di una situazione. </a:t>
            </a:r>
            <a:r>
              <a:rPr lang="en" sz="1650"/>
              <a:t>Questo accade più comunemente quando le teorie della cospirazione tendono a prendere piede - quando una spiegazione alternativa riesce a dare un senso a una serie di fatti o eventi scomodi o spiacevoli. Queste spiegazioni alternative spesso attribuiscono la responsabilità delle situazioni a gruppi di persone che detengono il potere, ad esempio. </a:t>
            </a:r>
            <a:r>
              <a:rPr lang="en" sz="1650" b="1"/>
              <a:t> </a:t>
            </a:r>
            <a:endParaRPr sz="16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17"/>
        <p:cNvGrpSpPr/>
        <p:nvPr/>
      </p:nvGrpSpPr>
      <p:grpSpPr>
        <a:xfrm>
          <a:off x="0" y="0"/>
          <a:ext cx="0" cy="0"/>
          <a:chOff x="0" y="0"/>
          <a:chExt cx="0" cy="0"/>
        </a:xfrm>
      </p:grpSpPr>
      <p:sp>
        <p:nvSpPr>
          <p:cNvPr id="118" name="Google Shape;118;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Risultati dell'apprendimento</a:t>
            </a:r>
            <a:endParaRPr/>
          </a:p>
        </p:txBody>
      </p:sp>
      <p:sp>
        <p:nvSpPr>
          <p:cNvPr id="119" name="Google Shape;119;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Alla fine di questo corso, sarai in grado di: </a:t>
            </a:r>
            <a:endParaRPr/>
          </a:p>
          <a:p>
            <a:pPr marL="457200" lvl="0" indent="-342900" algn="l" rtl="0">
              <a:lnSpc>
                <a:spcPct val="115000"/>
              </a:lnSpc>
              <a:spcBef>
                <a:spcPts val="1200"/>
              </a:spcBef>
              <a:spcAft>
                <a:spcPts val="0"/>
              </a:spcAft>
              <a:buSzPts val="1800"/>
              <a:buChar char="●"/>
            </a:pPr>
            <a:r>
              <a:rPr lang="en"/>
              <a:t>Capire cosa sono i vaccini e le malattie che possono aiutare a prevenire. </a:t>
            </a:r>
            <a:endParaRPr/>
          </a:p>
          <a:p>
            <a:pPr marL="457200" lvl="0" indent="-342900" algn="l" rtl="0">
              <a:lnSpc>
                <a:spcPct val="115000"/>
              </a:lnSpc>
              <a:spcBef>
                <a:spcPts val="0"/>
              </a:spcBef>
              <a:spcAft>
                <a:spcPts val="0"/>
              </a:spcAft>
              <a:buSzPts val="1800"/>
              <a:buChar char="●"/>
            </a:pPr>
            <a:r>
              <a:rPr lang="en"/>
              <a:t>Capire come vivere e lavorare in carcere possa esporti a malattie infettive.</a:t>
            </a:r>
            <a:endParaRPr/>
          </a:p>
          <a:p>
            <a:pPr marL="457200" lvl="0" indent="-342900" algn="l" rtl="0">
              <a:lnSpc>
                <a:spcPct val="115000"/>
              </a:lnSpc>
              <a:spcBef>
                <a:spcPts val="0"/>
              </a:spcBef>
              <a:spcAft>
                <a:spcPts val="0"/>
              </a:spcAft>
              <a:buSzPts val="1800"/>
              <a:buChar char="●"/>
            </a:pPr>
            <a:r>
              <a:rPr lang="en"/>
              <a:t>Comprendere il calendario dei vaccini nel tuo paese e come si applica alle persone che vivono e lavorano nelle carceri.</a:t>
            </a:r>
            <a:endParaRPr/>
          </a:p>
          <a:p>
            <a:pPr marL="457200" lvl="0" indent="-342900" algn="l" rtl="0">
              <a:lnSpc>
                <a:spcPct val="115000"/>
              </a:lnSpc>
              <a:spcBef>
                <a:spcPts val="0"/>
              </a:spcBef>
              <a:spcAft>
                <a:spcPts val="0"/>
              </a:spcAft>
              <a:buSzPts val="1800"/>
              <a:buChar char="●"/>
            </a:pPr>
            <a:r>
              <a:rPr lang="en"/>
              <a:t>Essere sicuro dei vaccini e in grado di rispondere a domande/preoccupazioni sui vaccini, in particolare da parte di persone che vivono nelle carceri.</a:t>
            </a:r>
            <a:endParaRPr/>
          </a:p>
          <a:p>
            <a:pPr marL="0" lvl="0" indent="0" algn="l" rtl="0">
              <a:lnSpc>
                <a:spcPct val="115000"/>
              </a:lnSpc>
              <a:spcBef>
                <a:spcPts val="1200"/>
              </a:spcBef>
              <a:spcAft>
                <a:spcPts val="1200"/>
              </a:spcAft>
              <a:buSzPts val="1800"/>
              <a:buNone/>
            </a:pPr>
            <a:endParaRPr i="1"/>
          </a:p>
        </p:txBody>
      </p:sp>
      <p:sp>
        <p:nvSpPr>
          <p:cNvPr id="120" name="Google Shape;120;p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75"/>
        <p:cNvGrpSpPr/>
        <p:nvPr/>
      </p:nvGrpSpPr>
      <p:grpSpPr>
        <a:xfrm>
          <a:off x="0" y="0"/>
          <a:ext cx="0" cy="0"/>
          <a:chOff x="0" y="0"/>
          <a:chExt cx="0" cy="0"/>
        </a:xfrm>
      </p:grpSpPr>
      <p:sp>
        <p:nvSpPr>
          <p:cNvPr id="876" name="Google Shape;876;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Conclusione</a:t>
            </a:r>
            <a:endParaRPr/>
          </a:p>
        </p:txBody>
      </p:sp>
      <p:sp>
        <p:nvSpPr>
          <p:cNvPr id="877" name="Google Shape;877;p90"/>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40000"/>
              </a:lnSpc>
              <a:spcBef>
                <a:spcPts val="0"/>
              </a:spcBef>
              <a:spcAft>
                <a:spcPts val="0"/>
              </a:spcAft>
              <a:buSzPct val="117936"/>
              <a:buNone/>
            </a:pPr>
            <a:r>
              <a:rPr lang="en" sz="1650"/>
              <a:t>Grazie per il tuo tempo e interesse in questo corso! Ci auguriamo che tu abbia imparato molto sulle vaccinazioni e sulla loro importanza nelle carceri. La pagina delle </a:t>
            </a:r>
            <a:r>
              <a:rPr lang="en" sz="1650" u="sng">
                <a:solidFill>
                  <a:schemeClr val="hlink"/>
                </a:solidFill>
                <a:hlinkClick r:id="rId3" action="ppaction://hlinksldjump"/>
              </a:rPr>
              <a:t>risorse </a:t>
            </a:r>
            <a:r>
              <a:rPr lang="en" sz="1650"/>
              <a:t>è disponibile se desideri leggere di più sui vaccini nel tuo tempo libero.</a:t>
            </a:r>
            <a:endParaRPr/>
          </a:p>
          <a:p>
            <a:pPr marL="0" lvl="0" indent="0" algn="l" rtl="0">
              <a:lnSpc>
                <a:spcPct val="140000"/>
              </a:lnSpc>
              <a:spcBef>
                <a:spcPts val="800"/>
              </a:spcBef>
              <a:spcAft>
                <a:spcPts val="0"/>
              </a:spcAft>
              <a:buSzPct val="117936"/>
              <a:buNone/>
            </a:pPr>
            <a:r>
              <a:rPr lang="en" sz="1650"/>
              <a:t>Apprezzeremmo molto qualsiasi tuo feedback su questo corso: cosa cambieresti, cosa ti è piaciuto e tutto ciò che potrebbe esserci sfuggito. Lavoreremo per migliorare questo corso con il tuo feedback!</a:t>
            </a:r>
            <a:endParaRPr/>
          </a:p>
          <a:p>
            <a:pPr marL="0" lvl="0" indent="0" algn="l" rtl="0">
              <a:lnSpc>
                <a:spcPct val="140000"/>
              </a:lnSpc>
              <a:spcBef>
                <a:spcPts val="800"/>
              </a:spcBef>
              <a:spcAft>
                <a:spcPts val="0"/>
              </a:spcAft>
              <a:buSzPct val="117936"/>
              <a:buNone/>
            </a:pPr>
            <a:endParaRPr sz="1650"/>
          </a:p>
          <a:p>
            <a:pPr marL="0" lvl="0" indent="0" algn="ctr" rtl="0">
              <a:lnSpc>
                <a:spcPct val="140000"/>
              </a:lnSpc>
              <a:spcBef>
                <a:spcPts val="800"/>
              </a:spcBef>
              <a:spcAft>
                <a:spcPts val="0"/>
              </a:spcAft>
              <a:buSzPct val="117936"/>
              <a:buNone/>
            </a:pPr>
            <a:r>
              <a:rPr lang="en" sz="1650" b="1" u="sng"/>
              <a:t>Opportunità di feedback </a:t>
            </a:r>
            <a:endParaRPr/>
          </a:p>
          <a:p>
            <a:pPr marL="0" lvl="0" indent="0" algn="ctr" rtl="0">
              <a:lnSpc>
                <a:spcPct val="140000"/>
              </a:lnSpc>
              <a:spcBef>
                <a:spcPts val="800"/>
              </a:spcBef>
              <a:spcAft>
                <a:spcPts val="800"/>
              </a:spcAft>
              <a:buSzPct val="169212"/>
              <a:buNone/>
            </a:pPr>
            <a:r>
              <a:rPr lang="en" sz="1150" i="1"/>
              <a:t>(strumento di feedback FutureLearn integrato</a:t>
            </a:r>
            <a:r>
              <a:rPr lang="en" sz="1650" b="1" u="sng"/>
              <a:t>) </a:t>
            </a:r>
            <a:endParaRPr sz="1650" b="1"/>
          </a:p>
        </p:txBody>
      </p:sp>
      <p:sp>
        <p:nvSpPr>
          <p:cNvPr id="878" name="Google Shape;878;p9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1"/>
          <p:cNvSpPr txBox="1">
            <a:spLocks noGrp="1"/>
          </p:cNvSpPr>
          <p:nvPr>
            <p:ph type="title"/>
          </p:nvPr>
        </p:nvSpPr>
        <p:spPr>
          <a:xfrm>
            <a:off x="311700" y="1999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INFORMAZIONI IMPORTANTI PER IL PERSONALE NON CLINICO</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887"/>
        <p:cNvGrpSpPr/>
        <p:nvPr/>
      </p:nvGrpSpPr>
      <p:grpSpPr>
        <a:xfrm>
          <a:off x="0" y="0"/>
          <a:ext cx="0" cy="0"/>
          <a:chOff x="0" y="0"/>
          <a:chExt cx="0" cy="0"/>
        </a:xfrm>
      </p:grpSpPr>
      <p:sp>
        <p:nvSpPr>
          <p:cNvPr id="888" name="Google Shape;888;p9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2. Il sistema immunitario e i vaccini</a:t>
            </a:r>
            <a:endParaRPr/>
          </a:p>
        </p:txBody>
      </p:sp>
      <p:sp>
        <p:nvSpPr>
          <p:cNvPr id="889" name="Google Shape;889;p92"/>
          <p:cNvSpPr txBox="1">
            <a:spLocks noGrp="1"/>
          </p:cNvSpPr>
          <p:nvPr>
            <p:ph type="subTitle" idx="1"/>
          </p:nvPr>
        </p:nvSpPr>
        <p:spPr>
          <a:xfrm>
            <a:off x="623400" y="2904700"/>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[105 minuti]</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893"/>
        <p:cNvGrpSpPr/>
        <p:nvPr/>
      </p:nvGrpSpPr>
      <p:grpSpPr>
        <a:xfrm>
          <a:off x="0" y="0"/>
          <a:ext cx="0" cy="0"/>
          <a:chOff x="0" y="0"/>
          <a:chExt cx="0" cy="0"/>
        </a:xfrm>
      </p:grpSpPr>
      <p:sp>
        <p:nvSpPr>
          <p:cNvPr id="894" name="Google Shape;894;p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Descrizione del corso:</a:t>
            </a:r>
            <a:r>
              <a:rPr lang="en"/>
              <a:t> Contenuto del modulo</a:t>
            </a:r>
            <a:endParaRPr/>
          </a:p>
        </p:txBody>
      </p:sp>
      <p:sp>
        <p:nvSpPr>
          <p:cNvPr id="895" name="Google Shape;895;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In questo modulo, tratteremo...</a:t>
            </a:r>
            <a:endParaRPr/>
          </a:p>
          <a:p>
            <a:pPr marL="914400" lvl="0" indent="-342900" algn="l" rtl="0">
              <a:lnSpc>
                <a:spcPct val="115000"/>
              </a:lnSpc>
              <a:spcBef>
                <a:spcPts val="1200"/>
              </a:spcBef>
              <a:spcAft>
                <a:spcPts val="0"/>
              </a:spcAft>
              <a:buSzPts val="1800"/>
              <a:buChar char="●"/>
            </a:pPr>
            <a:r>
              <a:rPr lang="en"/>
              <a:t>Cosa sono i virus e i batteri</a:t>
            </a:r>
            <a:endParaRPr/>
          </a:p>
          <a:p>
            <a:pPr marL="914400" lvl="0" indent="-342900" algn="l" rtl="0">
              <a:lnSpc>
                <a:spcPct val="115000"/>
              </a:lnSpc>
              <a:spcBef>
                <a:spcPts val="0"/>
              </a:spcBef>
              <a:spcAft>
                <a:spcPts val="0"/>
              </a:spcAft>
              <a:buSzPts val="1800"/>
              <a:buChar char="●"/>
            </a:pPr>
            <a:r>
              <a:rPr lang="en"/>
              <a:t>Introduzione al sistema immunitario</a:t>
            </a:r>
            <a:endParaRPr/>
          </a:p>
          <a:p>
            <a:pPr marL="914400" lvl="0" indent="-342900" algn="l" rtl="0">
              <a:lnSpc>
                <a:spcPct val="115000"/>
              </a:lnSpc>
              <a:spcBef>
                <a:spcPts val="0"/>
              </a:spcBef>
              <a:spcAft>
                <a:spcPts val="0"/>
              </a:spcAft>
              <a:buSzPts val="1800"/>
              <a:buChar char="●"/>
            </a:pPr>
            <a:r>
              <a:rPr lang="en"/>
              <a:t>Cosa sono i vaccini e come funzionano </a:t>
            </a:r>
            <a:endParaRPr/>
          </a:p>
          <a:p>
            <a:pPr marL="914400" lvl="0" indent="-342900" algn="l" rtl="0">
              <a:lnSpc>
                <a:spcPct val="115000"/>
              </a:lnSpc>
              <a:spcBef>
                <a:spcPts val="0"/>
              </a:spcBef>
              <a:spcAft>
                <a:spcPts val="0"/>
              </a:spcAft>
              <a:buSzPts val="1800"/>
              <a:buChar char="●"/>
            </a:pPr>
            <a:r>
              <a:rPr lang="en"/>
              <a:t>Programmi vaccinali nei paesi RISE-Vac</a:t>
            </a:r>
            <a:endParaRPr/>
          </a:p>
          <a:p>
            <a:pPr marL="914400" lvl="0" indent="-342900" algn="l" rtl="0">
              <a:lnSpc>
                <a:spcPct val="115000"/>
              </a:lnSpc>
              <a:spcBef>
                <a:spcPts val="0"/>
              </a:spcBef>
              <a:spcAft>
                <a:spcPts val="0"/>
              </a:spcAft>
              <a:buSzPts val="1800"/>
              <a:buChar char="●"/>
            </a:pPr>
            <a:r>
              <a:rPr lang="en"/>
              <a:t>Come vengono valutate e monitorate la sicurezza e l'efficacia dei vaccini?</a:t>
            </a:r>
            <a:endParaRPr/>
          </a:p>
        </p:txBody>
      </p:sp>
      <p:sp>
        <p:nvSpPr>
          <p:cNvPr id="896" name="Google Shape;896;p9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minuto</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00"/>
        <p:cNvGrpSpPr/>
        <p:nvPr/>
      </p:nvGrpSpPr>
      <p:grpSpPr>
        <a:xfrm>
          <a:off x="0" y="0"/>
          <a:ext cx="0" cy="0"/>
          <a:chOff x="0" y="0"/>
          <a:chExt cx="0" cy="0"/>
        </a:xfrm>
      </p:grpSpPr>
      <p:sp>
        <p:nvSpPr>
          <p:cNvPr id="901" name="Google Shape;901;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Articolo 1.</a:t>
            </a:r>
            <a:r>
              <a:rPr lang="en"/>
              <a:t> Cosa sono i virus e i batteri?</a:t>
            </a:r>
            <a:endParaRPr/>
          </a:p>
        </p:txBody>
      </p:sp>
      <p:sp>
        <p:nvSpPr>
          <p:cNvPr id="902" name="Google Shape;902;p9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minuto</a:t>
            </a:r>
            <a:endParaRPr sz="1400" b="1" i="0" u="none" strike="noStrike" cap="none">
              <a:solidFill>
                <a:srgbClr val="8E7CC3"/>
              </a:solidFill>
              <a:latin typeface="Arial"/>
              <a:ea typeface="Arial"/>
              <a:cs typeface="Arial"/>
              <a:sym typeface="Arial"/>
            </a:endParaRPr>
          </a:p>
        </p:txBody>
      </p:sp>
      <p:pic>
        <p:nvPicPr>
          <p:cNvPr id="903" name="Google Shape;903;p94"/>
          <p:cNvPicPr preferRelativeResize="0"/>
          <p:nvPr/>
        </p:nvPicPr>
        <p:blipFill rotWithShape="1">
          <a:blip r:embed="rId3">
            <a:alphaModFix/>
          </a:blip>
          <a:srcRect/>
          <a:stretch/>
        </p:blipFill>
        <p:spPr>
          <a:xfrm>
            <a:off x="2989325" y="1698025"/>
            <a:ext cx="2931150" cy="24659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07"/>
        <p:cNvGrpSpPr/>
        <p:nvPr/>
      </p:nvGrpSpPr>
      <p:grpSpPr>
        <a:xfrm>
          <a:off x="0" y="0"/>
          <a:ext cx="0" cy="0"/>
          <a:chOff x="0" y="0"/>
          <a:chExt cx="0" cy="0"/>
        </a:xfrm>
      </p:grpSpPr>
      <p:sp>
        <p:nvSpPr>
          <p:cNvPr id="908" name="Google Shape;908;p95"/>
          <p:cNvSpPr txBox="1">
            <a:spLocks noGrp="1"/>
          </p:cNvSpPr>
          <p:nvPr>
            <p:ph type="body" idx="1"/>
          </p:nvPr>
        </p:nvSpPr>
        <p:spPr>
          <a:xfrm>
            <a:off x="311700" y="1152475"/>
            <a:ext cx="8520600" cy="15240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SzPts val="1800"/>
              <a:buNone/>
            </a:pPr>
            <a:r>
              <a:rPr lang="en"/>
              <a:t>I virus e i batteri sono agenti infettivi così piccoli da poter essere visti solo al microscopio. Sia i virus che i batteri sono generalmente più piccoli delle cellule umane. Di seguito è rappresentata una scala di un capello umano fino a un virus. I virus sono generalmente più piccoli dei batteri. </a:t>
            </a:r>
            <a:endParaRPr/>
          </a:p>
        </p:txBody>
      </p:sp>
      <p:pic>
        <p:nvPicPr>
          <p:cNvPr id="909" name="Google Shape;909;p95"/>
          <p:cNvPicPr preferRelativeResize="0"/>
          <p:nvPr/>
        </p:nvPicPr>
        <p:blipFill rotWithShape="1">
          <a:blip r:embed="rId3">
            <a:alphaModFix/>
          </a:blip>
          <a:srcRect/>
          <a:stretch/>
        </p:blipFill>
        <p:spPr>
          <a:xfrm>
            <a:off x="2592601" y="2571750"/>
            <a:ext cx="4494225" cy="2410876"/>
          </a:xfrm>
          <a:prstGeom prst="rect">
            <a:avLst/>
          </a:prstGeom>
          <a:noFill/>
          <a:ln>
            <a:noFill/>
          </a:ln>
        </p:spPr>
      </p:pic>
      <p:sp>
        <p:nvSpPr>
          <p:cNvPr id="910" name="Google Shape;910;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Articolo 1</a:t>
            </a:r>
            <a:r>
              <a:rPr lang="en"/>
              <a:t>. Virus e batteri</a:t>
            </a:r>
            <a:endParaRPr/>
          </a:p>
        </p:txBody>
      </p:sp>
      <p:sp>
        <p:nvSpPr>
          <p:cNvPr id="911" name="Google Shape;911;p9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15"/>
        <p:cNvGrpSpPr/>
        <p:nvPr/>
      </p:nvGrpSpPr>
      <p:grpSpPr>
        <a:xfrm>
          <a:off x="0" y="0"/>
          <a:ext cx="0" cy="0"/>
          <a:chOff x="0" y="0"/>
          <a:chExt cx="0" cy="0"/>
        </a:xfrm>
      </p:grpSpPr>
      <p:sp>
        <p:nvSpPr>
          <p:cNvPr id="916" name="Google Shape;916;p96"/>
          <p:cNvSpPr txBox="1">
            <a:spLocks noGrp="1"/>
          </p:cNvSpPr>
          <p:nvPr>
            <p:ph type="body" idx="1"/>
          </p:nvPr>
        </p:nvSpPr>
        <p:spPr>
          <a:xfrm>
            <a:off x="311700" y="1152475"/>
            <a:ext cx="8520600"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I batteri e i virus non sempre causano malattie. Infatti, oltre il 70% dei batteri non provoca malattie e può essere incredibilmente utile per noi. Per esempio, alcuni batteri trasformano il latte in yogurt. Ci sono anche trilioni di batteri che vivono nel nostro intestino, nella pelle o nella bocca e che ci aiutano a digerire il cibo e a uccidere altri batteri. </a:t>
            </a:r>
            <a:endParaRPr/>
          </a:p>
        </p:txBody>
      </p:sp>
      <p:sp>
        <p:nvSpPr>
          <p:cNvPr id="917" name="Google Shape;917;p96"/>
          <p:cNvSpPr txBox="1">
            <a:spLocks noGrp="1"/>
          </p:cNvSpPr>
          <p:nvPr>
            <p:ph type="title"/>
          </p:nvPr>
        </p:nvSpPr>
        <p:spPr>
          <a:xfrm>
            <a:off x="311700" y="5277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Articolo 1 </a:t>
            </a:r>
            <a:r>
              <a:rPr lang="en"/>
              <a:t>Virus e batteri</a:t>
            </a:r>
            <a:endParaRPr/>
          </a:p>
        </p:txBody>
      </p:sp>
      <p:sp>
        <p:nvSpPr>
          <p:cNvPr id="918" name="Google Shape;918;p9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pic>
        <p:nvPicPr>
          <p:cNvPr id="919" name="Google Shape;919;p96"/>
          <p:cNvPicPr preferRelativeResize="0"/>
          <p:nvPr/>
        </p:nvPicPr>
        <p:blipFill rotWithShape="1">
          <a:blip r:embed="rId3">
            <a:alphaModFix/>
          </a:blip>
          <a:srcRect/>
          <a:stretch/>
        </p:blipFill>
        <p:spPr>
          <a:xfrm>
            <a:off x="819825" y="3087951"/>
            <a:ext cx="3752175" cy="1227500"/>
          </a:xfrm>
          <a:prstGeom prst="rect">
            <a:avLst/>
          </a:prstGeom>
          <a:noFill/>
          <a:ln>
            <a:noFill/>
          </a:ln>
        </p:spPr>
      </p:pic>
      <p:pic>
        <p:nvPicPr>
          <p:cNvPr id="920" name="Google Shape;920;p96"/>
          <p:cNvPicPr preferRelativeResize="0"/>
          <p:nvPr/>
        </p:nvPicPr>
        <p:blipFill rotWithShape="1">
          <a:blip r:embed="rId4">
            <a:alphaModFix/>
          </a:blip>
          <a:srcRect/>
          <a:stretch/>
        </p:blipFill>
        <p:spPr>
          <a:xfrm>
            <a:off x="4910945" y="2980775"/>
            <a:ext cx="2968126" cy="197525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24"/>
        <p:cNvGrpSpPr/>
        <p:nvPr/>
      </p:nvGrpSpPr>
      <p:grpSpPr>
        <a:xfrm>
          <a:off x="0" y="0"/>
          <a:ext cx="0" cy="0"/>
          <a:chOff x="0" y="0"/>
          <a:chExt cx="0" cy="0"/>
        </a:xfrm>
      </p:grpSpPr>
      <p:sp>
        <p:nvSpPr>
          <p:cNvPr id="925" name="Google Shape;925;p97"/>
          <p:cNvSpPr txBox="1">
            <a:spLocks noGrp="1"/>
          </p:cNvSpPr>
          <p:nvPr>
            <p:ph type="body" idx="1"/>
          </p:nvPr>
        </p:nvSpPr>
        <p:spPr>
          <a:xfrm>
            <a:off x="311700" y="1046025"/>
            <a:ext cx="8520600"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Tuttavia, alcuni tipi di batteri e virus, chiamati </a:t>
            </a:r>
            <a:r>
              <a:rPr lang="en" b="1"/>
              <a:t>agenti patogeni, </a:t>
            </a:r>
            <a:r>
              <a:rPr lang="en"/>
              <a:t>possono causare </a:t>
            </a:r>
            <a:r>
              <a:rPr lang="en" b="1"/>
              <a:t>infezioni</a:t>
            </a:r>
            <a:r>
              <a:rPr lang="en"/>
              <a:t>. Durante un'infezione, gli agenti patogeni danneggiano le cellule del nostro corpo, causando sintomi come febbre o mal di gola. Possiamo entrare in contatto con questi agenti patogeni quasi ovunque: possono trovarsi sulle superfici che tocchiamo, negli alimenti che mangiamo, nell'aria che respiriamo o nei fluidi corporei di altre persone. </a:t>
            </a:r>
            <a:endParaRPr/>
          </a:p>
        </p:txBody>
      </p:sp>
      <p:sp>
        <p:nvSpPr>
          <p:cNvPr id="926" name="Google Shape;926;p97"/>
          <p:cNvSpPr txBox="1">
            <a:spLocks noGrp="1"/>
          </p:cNvSpPr>
          <p:nvPr>
            <p:ph type="title"/>
          </p:nvPr>
        </p:nvSpPr>
        <p:spPr>
          <a:xfrm>
            <a:off x="311700" y="4733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Articolo 1 </a:t>
            </a:r>
            <a:r>
              <a:rPr lang="en"/>
              <a:t>Virus e batteri</a:t>
            </a:r>
            <a:endParaRPr/>
          </a:p>
        </p:txBody>
      </p:sp>
      <p:sp>
        <p:nvSpPr>
          <p:cNvPr id="927" name="Google Shape;927;p9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minuti</a:t>
            </a:r>
            <a:endParaRPr sz="1400" b="1" i="0" u="none" strike="noStrike" cap="none">
              <a:solidFill>
                <a:srgbClr val="8E7CC3"/>
              </a:solidFill>
              <a:latin typeface="Arial"/>
              <a:ea typeface="Arial"/>
              <a:cs typeface="Arial"/>
              <a:sym typeface="Arial"/>
            </a:endParaRPr>
          </a:p>
        </p:txBody>
      </p:sp>
      <p:pic>
        <p:nvPicPr>
          <p:cNvPr id="928" name="Google Shape;928;p97"/>
          <p:cNvPicPr preferRelativeResize="0"/>
          <p:nvPr/>
        </p:nvPicPr>
        <p:blipFill rotWithShape="1">
          <a:blip r:embed="rId3">
            <a:alphaModFix/>
          </a:blip>
          <a:srcRect/>
          <a:stretch/>
        </p:blipFill>
        <p:spPr>
          <a:xfrm>
            <a:off x="4137050" y="3084600"/>
            <a:ext cx="2465201" cy="1901750"/>
          </a:xfrm>
          <a:prstGeom prst="rect">
            <a:avLst/>
          </a:prstGeom>
          <a:noFill/>
          <a:ln>
            <a:noFill/>
          </a:ln>
        </p:spPr>
      </p:pic>
      <p:pic>
        <p:nvPicPr>
          <p:cNvPr id="929" name="Google Shape;929;p97"/>
          <p:cNvPicPr preferRelativeResize="0"/>
          <p:nvPr/>
        </p:nvPicPr>
        <p:blipFill rotWithShape="1">
          <a:blip r:embed="rId4">
            <a:alphaModFix/>
          </a:blip>
          <a:srcRect t="24790" r="73581" b="27653"/>
          <a:stretch/>
        </p:blipFill>
        <p:spPr>
          <a:xfrm>
            <a:off x="2654266" y="3077924"/>
            <a:ext cx="598660" cy="651499"/>
          </a:xfrm>
          <a:prstGeom prst="rect">
            <a:avLst/>
          </a:prstGeom>
          <a:noFill/>
          <a:ln>
            <a:noFill/>
          </a:ln>
        </p:spPr>
      </p:pic>
      <p:pic>
        <p:nvPicPr>
          <p:cNvPr id="930" name="Google Shape;930;p97"/>
          <p:cNvPicPr preferRelativeResize="0"/>
          <p:nvPr/>
        </p:nvPicPr>
        <p:blipFill rotWithShape="1">
          <a:blip r:embed="rId5">
            <a:alphaModFix/>
          </a:blip>
          <a:srcRect/>
          <a:stretch/>
        </p:blipFill>
        <p:spPr>
          <a:xfrm>
            <a:off x="1641794" y="3120625"/>
            <a:ext cx="1012481" cy="276529"/>
          </a:xfrm>
          <a:prstGeom prst="rect">
            <a:avLst/>
          </a:prstGeom>
          <a:noFill/>
          <a:ln>
            <a:noFill/>
          </a:ln>
        </p:spPr>
      </p:pic>
      <p:sp>
        <p:nvSpPr>
          <p:cNvPr id="931" name="Google Shape;931;p97"/>
          <p:cNvSpPr txBox="1"/>
          <p:nvPr/>
        </p:nvSpPr>
        <p:spPr>
          <a:xfrm>
            <a:off x="1703915" y="3081886"/>
            <a:ext cx="706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32" name="Google Shape;932;p97"/>
          <p:cNvPicPr preferRelativeResize="0"/>
          <p:nvPr/>
        </p:nvPicPr>
        <p:blipFill rotWithShape="1">
          <a:blip r:embed="rId6">
            <a:alphaModFix/>
          </a:blip>
          <a:srcRect t="39769" r="67057"/>
          <a:stretch/>
        </p:blipFill>
        <p:spPr>
          <a:xfrm rot="-3901141">
            <a:off x="1686242" y="3477564"/>
            <a:ext cx="847596" cy="1343409"/>
          </a:xfrm>
          <a:prstGeom prst="rect">
            <a:avLst/>
          </a:prstGeom>
          <a:noFill/>
          <a:ln>
            <a:noFill/>
          </a:ln>
        </p:spPr>
      </p:pic>
      <p:pic>
        <p:nvPicPr>
          <p:cNvPr id="933" name="Google Shape;933;p97"/>
          <p:cNvPicPr preferRelativeResize="0"/>
          <p:nvPr/>
        </p:nvPicPr>
        <p:blipFill rotWithShape="1">
          <a:blip r:embed="rId5">
            <a:alphaModFix/>
          </a:blip>
          <a:srcRect/>
          <a:stretch/>
        </p:blipFill>
        <p:spPr>
          <a:xfrm>
            <a:off x="533185" y="3665073"/>
            <a:ext cx="1012481" cy="276529"/>
          </a:xfrm>
          <a:prstGeom prst="rect">
            <a:avLst/>
          </a:prstGeom>
          <a:noFill/>
          <a:ln>
            <a:noFill/>
          </a:ln>
        </p:spPr>
      </p:pic>
      <p:sp>
        <p:nvSpPr>
          <p:cNvPr id="934" name="Google Shape;934;p97"/>
          <p:cNvSpPr txBox="1"/>
          <p:nvPr/>
        </p:nvSpPr>
        <p:spPr>
          <a:xfrm>
            <a:off x="533175" y="3626334"/>
            <a:ext cx="816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Batteri</a:t>
            </a:r>
            <a:endParaRPr sz="1100" b="1"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38"/>
        <p:cNvGrpSpPr/>
        <p:nvPr/>
      </p:nvGrpSpPr>
      <p:grpSpPr>
        <a:xfrm>
          <a:off x="0" y="0"/>
          <a:ext cx="0" cy="0"/>
          <a:chOff x="0" y="0"/>
          <a:chExt cx="0" cy="0"/>
        </a:xfrm>
      </p:grpSpPr>
      <p:sp>
        <p:nvSpPr>
          <p:cNvPr id="939" name="Google Shape;939;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Valutazione: quiz</a:t>
            </a:r>
            <a:endParaRPr/>
          </a:p>
          <a:p>
            <a:pPr marL="0" lvl="0" indent="0" algn="l" rtl="0">
              <a:lnSpc>
                <a:spcPct val="100000"/>
              </a:lnSpc>
              <a:spcBef>
                <a:spcPts val="0"/>
              </a:spcBef>
              <a:spcAft>
                <a:spcPts val="0"/>
              </a:spcAft>
              <a:buSzPct val="111111"/>
              <a:buNone/>
            </a:pPr>
            <a:endParaRPr b="1"/>
          </a:p>
        </p:txBody>
      </p:sp>
      <p:sp>
        <p:nvSpPr>
          <p:cNvPr id="940" name="Google Shape;940;p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15000"/>
              </a:lnSpc>
              <a:spcBef>
                <a:spcPts val="0"/>
              </a:spcBef>
              <a:spcAft>
                <a:spcPts val="0"/>
              </a:spcAft>
              <a:buSzPts val="1800"/>
              <a:buAutoNum type="arabicPeriod"/>
            </a:pPr>
            <a:r>
              <a:rPr lang="en"/>
              <a:t> I virus sono generalmente più piccoli dei batteri. (</a:t>
            </a:r>
            <a:r>
              <a:rPr lang="en" u="sng"/>
              <a:t>Vero/</a:t>
            </a:r>
            <a:r>
              <a:rPr lang="en"/>
              <a:t>Falso)</a:t>
            </a:r>
            <a:endParaRPr/>
          </a:p>
          <a:p>
            <a:pPr marL="457200" lvl="0" indent="0" algn="l" rtl="0">
              <a:lnSpc>
                <a:spcPct val="115000"/>
              </a:lnSpc>
              <a:spcBef>
                <a:spcPts val="1200"/>
              </a:spcBef>
              <a:spcAft>
                <a:spcPts val="0"/>
              </a:spcAft>
              <a:buSzPts val="1800"/>
              <a:buNone/>
            </a:pPr>
            <a:endParaRPr/>
          </a:p>
          <a:p>
            <a:pPr marL="114300" lvl="0" indent="0" algn="l" rtl="0">
              <a:lnSpc>
                <a:spcPct val="115000"/>
              </a:lnSpc>
              <a:spcBef>
                <a:spcPts val="1200"/>
              </a:spcBef>
              <a:spcAft>
                <a:spcPts val="0"/>
              </a:spcAft>
              <a:buSzPts val="1800"/>
              <a:buNone/>
            </a:pPr>
            <a:r>
              <a:rPr lang="en"/>
              <a:t>2.   Il 70% dei batteri causa gravi malattie. (Vero/</a:t>
            </a:r>
            <a:r>
              <a:rPr lang="en" u="sng"/>
              <a:t>Falso</a:t>
            </a:r>
            <a:r>
              <a:rPr lang="en"/>
              <a:t>)</a:t>
            </a:r>
            <a:endParaRPr/>
          </a:p>
          <a:p>
            <a:pPr marL="457200" lvl="0" indent="0" algn="l" rtl="0">
              <a:lnSpc>
                <a:spcPct val="115000"/>
              </a:lnSpc>
              <a:spcBef>
                <a:spcPts val="1200"/>
              </a:spcBef>
              <a:spcAft>
                <a:spcPts val="0"/>
              </a:spcAft>
              <a:buSzPts val="1800"/>
              <a:buNone/>
            </a:pPr>
            <a:endParaRPr/>
          </a:p>
          <a:p>
            <a:pPr marL="114300" lvl="0" indent="0" algn="l" rtl="0">
              <a:lnSpc>
                <a:spcPct val="115000"/>
              </a:lnSpc>
              <a:spcBef>
                <a:spcPts val="1200"/>
              </a:spcBef>
              <a:spcAft>
                <a:spcPts val="0"/>
              </a:spcAft>
              <a:buSzPts val="1800"/>
              <a:buNone/>
            </a:pPr>
            <a:r>
              <a:rPr lang="en"/>
              <a:t>3.   Alcuni batteri sono benefici per l'uomo e ci aiutano (</a:t>
            </a:r>
            <a:r>
              <a:rPr lang="en" u="sng"/>
              <a:t>Vero</a:t>
            </a:r>
            <a:r>
              <a:rPr lang="en"/>
              <a:t>/Falso)</a:t>
            </a:r>
            <a:endParaRPr/>
          </a:p>
          <a:p>
            <a:pPr marL="457200" lvl="0" indent="0" algn="l" rtl="0">
              <a:lnSpc>
                <a:spcPct val="115000"/>
              </a:lnSpc>
              <a:spcBef>
                <a:spcPts val="1200"/>
              </a:spcBef>
              <a:spcAft>
                <a:spcPts val="0"/>
              </a:spcAft>
              <a:buSzPts val="1800"/>
              <a:buNone/>
            </a:pPr>
            <a:endParaRPr/>
          </a:p>
          <a:p>
            <a:pPr marL="488950" lvl="0" indent="-374650" algn="l" rtl="0">
              <a:lnSpc>
                <a:spcPct val="115000"/>
              </a:lnSpc>
              <a:spcBef>
                <a:spcPts val="1200"/>
              </a:spcBef>
              <a:spcAft>
                <a:spcPts val="0"/>
              </a:spcAft>
              <a:buSzPts val="1800"/>
              <a:buNone/>
            </a:pPr>
            <a:r>
              <a:rPr lang="en"/>
              <a:t>4.   Gli agenti patogeni possono causare infezioni e malattie nell'uomo (</a:t>
            </a:r>
            <a:r>
              <a:rPr lang="en" u="sng"/>
              <a:t>Vero</a:t>
            </a:r>
            <a:r>
              <a:rPr lang="en"/>
              <a:t>/Falso)</a:t>
            </a:r>
            <a:endParaRPr/>
          </a:p>
        </p:txBody>
      </p:sp>
      <p:sp>
        <p:nvSpPr>
          <p:cNvPr id="941" name="Google Shape;941;p9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7 minuti</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45"/>
        <p:cNvGrpSpPr/>
        <p:nvPr/>
      </p:nvGrpSpPr>
      <p:grpSpPr>
        <a:xfrm>
          <a:off x="0" y="0"/>
          <a:ext cx="0" cy="0"/>
          <a:chOff x="0" y="0"/>
          <a:chExt cx="0" cy="0"/>
        </a:xfrm>
      </p:grpSpPr>
      <p:sp>
        <p:nvSpPr>
          <p:cNvPr id="946" name="Google Shape;946;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Valutazione: quiz (risposte)</a:t>
            </a:r>
            <a:endParaRPr/>
          </a:p>
          <a:p>
            <a:pPr marL="0" lvl="0" indent="0" algn="l" rtl="0">
              <a:lnSpc>
                <a:spcPct val="100000"/>
              </a:lnSpc>
              <a:spcBef>
                <a:spcPts val="0"/>
              </a:spcBef>
              <a:spcAft>
                <a:spcPts val="0"/>
              </a:spcAft>
              <a:buSzPct val="111111"/>
              <a:buNone/>
            </a:pPr>
            <a:endParaRPr b="1"/>
          </a:p>
        </p:txBody>
      </p:sp>
      <p:sp>
        <p:nvSpPr>
          <p:cNvPr id="947" name="Google Shape;947;p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AutoNum type="arabicPeriod"/>
            </a:pPr>
            <a:r>
              <a:rPr lang="en" sz="1200" b="1">
                <a:solidFill>
                  <a:srgbClr val="444746"/>
                </a:solidFill>
              </a:rPr>
              <a:t>Vero</a:t>
            </a:r>
            <a:r>
              <a:rPr lang="en" sz="1200">
                <a:solidFill>
                  <a:srgbClr val="444746"/>
                </a:solidFill>
              </a:rPr>
              <a:t>! I virus sono quasi sempre più piccoli dei batteri e sia i virus che i batteri sono molto più piccoli delle cellule umane. Sono tutti troppo piccoli per essere visti a occhio nudo. Alcuni virus sono così piccoli che possono infettare i batteri!</a:t>
            </a:r>
            <a:endParaRPr sz="1200"/>
          </a:p>
          <a:p>
            <a:pPr marL="457200" lvl="0" indent="0" algn="l" rtl="0">
              <a:lnSpc>
                <a:spcPct val="115000"/>
              </a:lnSpc>
              <a:spcBef>
                <a:spcPts val="1200"/>
              </a:spcBef>
              <a:spcAft>
                <a:spcPts val="0"/>
              </a:spcAft>
              <a:buSzPts val="1800"/>
              <a:buNone/>
            </a:pPr>
            <a:endParaRPr sz="1200"/>
          </a:p>
          <a:p>
            <a:pPr marL="446088" lvl="0" indent="-293688" algn="l" rtl="0">
              <a:lnSpc>
                <a:spcPct val="115000"/>
              </a:lnSpc>
              <a:spcBef>
                <a:spcPts val="1200"/>
              </a:spcBef>
              <a:spcAft>
                <a:spcPts val="0"/>
              </a:spcAft>
              <a:buSzPts val="1200"/>
              <a:buNone/>
            </a:pPr>
            <a:r>
              <a:rPr lang="en" sz="1200" b="1">
                <a:solidFill>
                  <a:srgbClr val="444746"/>
                </a:solidFill>
              </a:rPr>
              <a:t>2.    Falso</a:t>
            </a:r>
            <a:r>
              <a:rPr lang="en" sz="1200">
                <a:solidFill>
                  <a:srgbClr val="444746"/>
                </a:solidFill>
              </a:rPr>
              <a:t>. Il 70% dei batteri non provoca malattie, anzi possono essere addirittura benefici per noi, come quelli che vivono nel nostro intestino o che trasformano il latte in yogurt.</a:t>
            </a:r>
            <a:endParaRPr sz="1200"/>
          </a:p>
          <a:p>
            <a:pPr marL="457200" lvl="0" indent="0" algn="l" rtl="0">
              <a:lnSpc>
                <a:spcPct val="115000"/>
              </a:lnSpc>
              <a:spcBef>
                <a:spcPts val="1200"/>
              </a:spcBef>
              <a:spcAft>
                <a:spcPts val="0"/>
              </a:spcAft>
              <a:buSzPts val="1800"/>
              <a:buNone/>
            </a:pPr>
            <a:endParaRPr sz="1200"/>
          </a:p>
          <a:p>
            <a:pPr marL="446088" lvl="0" indent="-293688" algn="l" rtl="0">
              <a:lnSpc>
                <a:spcPct val="115000"/>
              </a:lnSpc>
              <a:spcBef>
                <a:spcPts val="1200"/>
              </a:spcBef>
              <a:spcAft>
                <a:spcPts val="0"/>
              </a:spcAft>
              <a:buSzPts val="1200"/>
              <a:buNone/>
            </a:pPr>
            <a:r>
              <a:rPr lang="en" sz="1200" b="1">
                <a:solidFill>
                  <a:srgbClr val="444746"/>
                </a:solidFill>
              </a:rPr>
              <a:t>3.    Vero</a:t>
            </a:r>
            <a:r>
              <a:rPr lang="en" sz="1200">
                <a:solidFill>
                  <a:srgbClr val="444746"/>
                </a:solidFill>
              </a:rPr>
              <a:t>! Ci sono trilioni di batteri che vivono nel nostro intestino, nello stomaco, sulla pelle... I batteri presenti nell'intestino ci aiutano a digerire meglio alcuni alimenti e ci aiutano a ricavare determinati nutrienti da alimenti che altrimenti non otterremmo!</a:t>
            </a:r>
            <a:endParaRPr sz="1200"/>
          </a:p>
          <a:p>
            <a:pPr marL="457200" lvl="0" indent="0" algn="l" rtl="0">
              <a:lnSpc>
                <a:spcPct val="115000"/>
              </a:lnSpc>
              <a:spcBef>
                <a:spcPts val="1200"/>
              </a:spcBef>
              <a:spcAft>
                <a:spcPts val="0"/>
              </a:spcAft>
              <a:buSzPts val="1800"/>
              <a:buNone/>
            </a:pPr>
            <a:endParaRPr sz="1200"/>
          </a:p>
          <a:p>
            <a:pPr marL="152400" lvl="0" indent="0" algn="l" rtl="0">
              <a:lnSpc>
                <a:spcPct val="115000"/>
              </a:lnSpc>
              <a:spcBef>
                <a:spcPts val="1200"/>
              </a:spcBef>
              <a:spcAft>
                <a:spcPts val="0"/>
              </a:spcAft>
              <a:buSzPts val="1200"/>
              <a:buNone/>
            </a:pPr>
            <a:r>
              <a:rPr lang="en" sz="1200" b="1">
                <a:solidFill>
                  <a:srgbClr val="444746"/>
                </a:solidFill>
              </a:rPr>
              <a:t>4.   Vero</a:t>
            </a:r>
            <a:r>
              <a:rPr lang="en" sz="1200">
                <a:solidFill>
                  <a:srgbClr val="444746"/>
                </a:solidFill>
              </a:rPr>
              <a:t>! Non tutti i batteri e i virus causano malattie, ma quelli che lo fanno sono raggruppati sotto il termine "patogeni".</a:t>
            </a:r>
            <a:endParaRPr sz="12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20578</Words>
  <Application>Microsoft Office PowerPoint</Application>
  <PresentationFormat>Presentazione su schermo (16:9)</PresentationFormat>
  <Paragraphs>1083</Paragraphs>
  <Slides>145</Slides>
  <Notes>145</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145</vt:i4>
      </vt:variant>
    </vt:vector>
  </HeadingPairs>
  <TitlesOfParts>
    <vt:vector size="151" baseType="lpstr">
      <vt:lpstr>Calibri</vt:lpstr>
      <vt:lpstr>Arial</vt:lpstr>
      <vt:lpstr>Roboto</vt:lpstr>
      <vt:lpstr>Cambria</vt:lpstr>
      <vt:lpstr>Times New Roman</vt:lpstr>
      <vt:lpstr>Simple Light</vt:lpstr>
      <vt:lpstr>Presentazione standard di PowerPoint</vt:lpstr>
      <vt:lpstr>Presentazione standard di PowerPoint</vt:lpstr>
      <vt:lpstr>Presentazione standard di PowerPoint</vt:lpstr>
      <vt:lpstr>Presentazione standard di PowerPoint</vt:lpstr>
      <vt:lpstr>Corso eLearning  Salute nelle carceri: Vaccinazione per le persone che lavorano nelle carceri</vt:lpstr>
      <vt:lpstr>Introduzione al corso</vt:lpstr>
      <vt:lpstr>Benvenuti al corso!</vt:lpstr>
      <vt:lpstr>Perché la vaccinazione nelle carceri è importante</vt:lpstr>
      <vt:lpstr>Risultati dell'apprendimento</vt:lpstr>
      <vt:lpstr>Struttura del corso</vt:lpstr>
      <vt:lpstr>Glossario</vt:lpstr>
      <vt:lpstr>Quiz di valutazione delle conoscenze</vt:lpstr>
      <vt:lpstr>Quiz di valutazione delle conoscenze </vt:lpstr>
      <vt:lpstr>Quiz di valutazione delle conoscenze </vt:lpstr>
      <vt:lpstr>Valutazione: quiz finale</vt:lpstr>
      <vt:lpstr>Valutazione: quiz finale</vt:lpstr>
      <vt:lpstr>Quiz di valutazione delle conoscenze </vt:lpstr>
      <vt:lpstr>Quiz di valutazione delle conoscenze </vt:lpstr>
      <vt:lpstr>1. Malattie prevenibili da vaccino più rilevanti per le persone che vivono e lavorano nelle carceri</vt:lpstr>
      <vt:lpstr>Contenuto del modulo</vt:lpstr>
      <vt:lpstr>Articolo 1. Perché le malattie infettive sono importanti nelle carceri?</vt:lpstr>
      <vt:lpstr>Articolo 1. Perché le malattie infettive sono importanti nelle carceri? (Prima del carcere)</vt:lpstr>
      <vt:lpstr>Articolo 1. Perché le malattie infettive sono importanti nelle carceri? (Prima del carcere)</vt:lpstr>
      <vt:lpstr>Articolo 1. Perché le malattie infettive sono importanti nelle carceri? (Prima del carcere) </vt:lpstr>
      <vt:lpstr>Articolo 1. Perché le malattie infettive sono importanti nelle carceri? (In carcere)</vt:lpstr>
      <vt:lpstr>Articolo 1. Perché le malattie infettive sono importanti nelle carceri? (In carcere) </vt:lpstr>
      <vt:lpstr>Articolo 1. Perché le malattie infettive sono importanti nelle carceri? (In carcere) </vt:lpstr>
      <vt:lpstr>Articolo 1. Perché le malattie infettive sono importanti nelle carceri? (In carcere) </vt:lpstr>
      <vt:lpstr>Articolo 1. Perché le malattie infettive sono importanti nelle carceri?</vt:lpstr>
      <vt:lpstr>Articolo 1. Perché le malattie infettive sono importanti nelle carceri? </vt:lpstr>
      <vt:lpstr>Articolo 1. Perché le malattie infettive sono importanti nelle carceri? </vt:lpstr>
      <vt:lpstr>Articolo 2. In che modo la vaccinazione protegge il personale carcerario e le persone che vivono in carcere? </vt:lpstr>
      <vt:lpstr>Articolo 2. In che modo la vaccinazione protegge il personale carcerario e le persone che vivono in carcere? </vt:lpstr>
      <vt:lpstr>Articolo 2. In che modo la vaccinazione protegge il personale carcerario e le persone che vivono in carcere? </vt:lpstr>
      <vt:lpstr>Articolo 2. In che modo la vaccinazione protegge il personale carcerario e le persone che vivono in carcere?  </vt:lpstr>
      <vt:lpstr>Articolo 2. In che modo la vaccinazione protegge il personale carcerario e le persone che vivono in carcere? </vt:lpstr>
      <vt:lpstr>Articolo 3. Epatite B</vt:lpstr>
      <vt:lpstr>Articolo 3. Epatite B</vt:lpstr>
      <vt:lpstr>Articolo 3. Epatite B</vt:lpstr>
      <vt:lpstr>Articolo 4: HPV</vt:lpstr>
      <vt:lpstr>Articolo 4: HPV</vt:lpstr>
      <vt:lpstr>Articolo 4: HPV</vt:lpstr>
      <vt:lpstr>Articolo 5. Influenza</vt:lpstr>
      <vt:lpstr>Articolo 5. Influenza</vt:lpstr>
      <vt:lpstr>Articolo 5. Influenza</vt:lpstr>
      <vt:lpstr>Articolo 6. COVID-19</vt:lpstr>
      <vt:lpstr>Articolo 6. COVID-19</vt:lpstr>
      <vt:lpstr>Articolo 6. COVID-19</vt:lpstr>
      <vt:lpstr>Articolo 7. Vuoi saperne di più? </vt:lpstr>
      <vt:lpstr>Articolo 7. Vuoi saperne di più? </vt:lpstr>
      <vt:lpstr>Articolo 7. Vuoi saperne di più? </vt:lpstr>
      <vt:lpstr>Presentazione standard di PowerPoint</vt:lpstr>
      <vt:lpstr>Presentazione standard di PowerPoint</vt:lpstr>
      <vt:lpstr>Valutazione: quiz (risposte)</vt:lpstr>
      <vt:lpstr>2. Comunicazione efficace sul vaccino</vt:lpstr>
      <vt:lpstr>Articolo 1. Come comunicare efficacemente sui vaccini</vt:lpstr>
      <vt:lpstr>Articolo 1. Come comunicare efficacemente sui vaccini </vt:lpstr>
      <vt:lpstr>Articolo 1. Come comunicare efficacemente sui vaccini </vt:lpstr>
      <vt:lpstr>Articolo 2. Dieci fatti chiave sui vaccini</vt:lpstr>
      <vt:lpstr>Articolo 2. Dieci fatti chiave sui vaccini</vt:lpstr>
      <vt:lpstr>Articolo 2. Dieci fatti chiave sui vaccini</vt:lpstr>
      <vt:lpstr>Articolo 2. Dieci fatti chiave sui vaccini</vt:lpstr>
      <vt:lpstr>Articolo 2. Dieci fatti chiave sui vaccini</vt:lpstr>
      <vt:lpstr>Articolo 2. Dieci fatti chiave sui vaccini</vt:lpstr>
      <vt:lpstr>Articolo 3. Percezioni comuni sui vaccini e come affrontarle</vt:lpstr>
      <vt:lpstr>Articolo 3. Percezioni comuni sui vaccini e come affrontarle</vt:lpstr>
      <vt:lpstr>Articolo 3. Percezioni comuni sui vaccini e come affrontarle</vt:lpstr>
      <vt:lpstr>Articolo 3. Percezioni comuni sui vaccini e come affrontarle</vt:lpstr>
      <vt:lpstr>Articolo 3. Percezioni comuni sui vaccini e come affrontarle</vt:lpstr>
      <vt:lpstr>Articolo 3. Percezioni comuni sui vaccini e come affrontarle</vt:lpstr>
      <vt:lpstr>Articolo 3. Percezioni comuni sui vaccini e come affrontarle</vt:lpstr>
      <vt:lpstr>Articolo 3. Percezioni comuni sui vaccini e come affrontarle</vt:lpstr>
      <vt:lpstr>Articolo 3. Percezioni comuni sui vaccini e come affrontarle</vt:lpstr>
      <vt:lpstr>Articolo 3. Percezioni comuni sui vaccini e come affrontarle</vt:lpstr>
      <vt:lpstr>Valutazione/riflessione</vt:lpstr>
      <vt:lpstr>Valutazione/riflessione: Risposta suggerita</vt:lpstr>
      <vt:lpstr>Articolo 4. Risorse utili </vt:lpstr>
      <vt:lpstr>Valutazione: quiz finale</vt:lpstr>
      <vt:lpstr>Valutazione: quiz finale</vt:lpstr>
      <vt:lpstr>Valutazione: quiz finale</vt:lpstr>
      <vt:lpstr>Valutazione: quiz finale</vt:lpstr>
      <vt:lpstr>Valutazione: quiz finale</vt:lpstr>
      <vt:lpstr>Valutazione: gruppo di discussione</vt:lpstr>
      <vt:lpstr>Valutazione: esercizio di riflessione</vt:lpstr>
      <vt:lpstr>Valutazione: quiz finale (risposte)</vt:lpstr>
      <vt:lpstr>Valutazione: quiz finale (risposte)</vt:lpstr>
      <vt:lpstr>Valutazione: quiz finale (risposte)</vt:lpstr>
      <vt:lpstr>Valutazione: quiz finale (risposte)</vt:lpstr>
      <vt:lpstr>Valutazione: quiz finale (risposte)</vt:lpstr>
      <vt:lpstr>Conclusione</vt:lpstr>
      <vt:lpstr>INFORMAZIONI IMPORTANTI PER IL PERSONALE NON CLINICO</vt:lpstr>
      <vt:lpstr>2. Il sistema immunitario e i vaccini</vt:lpstr>
      <vt:lpstr>Descrizione del corso: Contenuto del modulo</vt:lpstr>
      <vt:lpstr>Articolo 1. Cosa sono i virus e i batteri?</vt:lpstr>
      <vt:lpstr>Articolo 1. Virus e batteri</vt:lpstr>
      <vt:lpstr>Articolo 1 Virus e batteri</vt:lpstr>
      <vt:lpstr>Articolo 1 Virus e batteri</vt:lpstr>
      <vt:lpstr>Valutazione: quiz </vt:lpstr>
      <vt:lpstr>Valutazione: quiz (risposte) </vt:lpstr>
      <vt:lpstr>Articolo 2 Il sistema immunitario</vt:lpstr>
      <vt:lpstr>Articolo 2 Il sistema immunitario </vt:lpstr>
      <vt:lpstr>Articolo 2 Il sistema immunitario </vt:lpstr>
      <vt:lpstr>Valutazione: quiz</vt:lpstr>
      <vt:lpstr>Valutazione: quiz (risposte)</vt:lpstr>
      <vt:lpstr>Articolo 3. Cosa sono i vaccini e come funzionano?</vt:lpstr>
      <vt:lpstr>Articolo 3. Cosa sono i vaccini e come funzionano?</vt:lpstr>
      <vt:lpstr>Articolo 3. Cosa sono i vaccini e come funzionano?</vt:lpstr>
      <vt:lpstr>Articolo 3. Cosa sono i vaccini e come funzionano? </vt:lpstr>
      <vt:lpstr>Presentazione standard di PowerPoint</vt:lpstr>
      <vt:lpstr>Articolo 3. Cosa sono i vaccini e come funzionano? </vt:lpstr>
      <vt:lpstr>Articolo 3. Cosa sono i vaccini e come funzionano? </vt:lpstr>
      <vt:lpstr>Valutazione: quiz  </vt:lpstr>
      <vt:lpstr>Valutazione: quiz (risposte)  </vt:lpstr>
      <vt:lpstr>Articolo 4. Come vengono valutate e monitorate la sicurezza e l'efficacia dei vaccini? </vt:lpstr>
      <vt:lpstr>Articolo 4. Come vengono valutate e monitorate la sicurezza e l'efficacia dei vaccini?</vt:lpstr>
      <vt:lpstr>Articolo 4. Come vengono valutate e monitorate la sicurezza e l'efficacia dei vaccini?</vt:lpstr>
      <vt:lpstr>Articolo 4. Come vengono valutate e monitorate la sicurezza e l'efficacia dei vaccini?</vt:lpstr>
      <vt:lpstr>Valutazione: quiz </vt:lpstr>
      <vt:lpstr>Valutazione: quiz </vt:lpstr>
      <vt:lpstr>MALATTIE AGGIUNTIVE</vt:lpstr>
      <vt:lpstr>Articolo 5. MPR</vt:lpstr>
      <vt:lpstr>Morbillo</vt:lpstr>
      <vt:lpstr>Morbillo</vt:lpstr>
      <vt:lpstr>Parotite</vt:lpstr>
      <vt:lpstr>Parotite</vt:lpstr>
      <vt:lpstr>Rosolia</vt:lpstr>
      <vt:lpstr>Rosolia</vt:lpstr>
      <vt:lpstr>Articolo 6. Difterite, pertosse e tetano </vt:lpstr>
      <vt:lpstr>Articolo 6. Difterite, tetano e pertosse</vt:lpstr>
      <vt:lpstr>Articolo 6. Difterite, tetano e pertosse</vt:lpstr>
      <vt:lpstr>Articolo 6. Difterite, tetano e pertosse</vt:lpstr>
      <vt:lpstr>Articolo 6. Difterite, tetano e pertosse</vt:lpstr>
      <vt:lpstr>Articolo 6. Difterite, tetano e pertosse</vt:lpstr>
      <vt:lpstr>Articolo 6. Difterite, tetano e pertosse</vt:lpstr>
      <vt:lpstr>Articolo 7. Poliomielite </vt:lpstr>
      <vt:lpstr>Articolo 7. Poliomielite </vt:lpstr>
      <vt:lpstr>Presentazione standard di PowerPoint</vt:lpstr>
      <vt:lpstr>Articolo 8. Malattia da pneumococco </vt:lpstr>
      <vt:lpstr>Articolo 8. Malattia da pneumococco </vt:lpstr>
      <vt:lpstr>Articolo 8. Malattie da pneumococco</vt:lpstr>
      <vt:lpstr>Articolo 9. Malattia meningococcica</vt:lpstr>
      <vt:lpstr>Articolo 9. Malattia meningococcica</vt:lpstr>
      <vt:lpstr>Articolo 9. Malattia meningococcica</vt:lpstr>
      <vt:lpstr>Riferimenti</vt:lpstr>
      <vt:lpstr>Riferimenti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benjamin mathews</dc:creator>
  <cp:lastModifiedBy>Angela Bardelli</cp:lastModifiedBy>
  <cp:revision>1</cp:revision>
  <dcterms:modified xsi:type="dcterms:W3CDTF">2024-02-01T16:16:08Z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0x0101002B87816CB9DC3F4180359F491DEC98B6</vt:lpwstr>
  </property>
</Properties>
</file>