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4"/>
  </p:notesMasterIdLst>
  <p:sldIdLst>
    <p:sldId id="256" r:id="rId4"/>
    <p:sldId id="257" r:id="rId5"/>
    <p:sldId id="264" r:id="rId6"/>
    <p:sldId id="263" r:id="rId7"/>
    <p:sldId id="268" r:id="rId8"/>
    <p:sldId id="267" r:id="rId9"/>
    <p:sldId id="266" r:id="rId10"/>
    <p:sldId id="265" r:id="rId11"/>
    <p:sldId id="262" r:id="rId12"/>
    <p:sldId id="261" r:id="rId13"/>
    <p:sldId id="407" r:id="rId14"/>
    <p:sldId id="408" r:id="rId15"/>
    <p:sldId id="270" r:id="rId16"/>
    <p:sldId id="271" r:id="rId17"/>
    <p:sldId id="272" r:id="rId18"/>
    <p:sldId id="275" r:id="rId19"/>
    <p:sldId id="273" r:id="rId20"/>
    <p:sldId id="274" r:id="rId21"/>
    <p:sldId id="276" r:id="rId22"/>
    <p:sldId id="25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B49B39-3349-394F-E67B-C52930E94714}" name="Widdup, Anna" initials="AW" userId="S::rmjlidd@ucl.ac.uk::4587ada0-fa9d-4479-8abb-4f3860f95a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5894" autoAdjust="0"/>
  </p:normalViewPr>
  <p:slideViewPr>
    <p:cSldViewPr snapToGrid="0">
      <p:cViewPr varScale="1">
        <p:scale>
          <a:sx n="64" d="100"/>
          <a:sy n="64" d="100"/>
        </p:scale>
        <p:origin x="942"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344223-9CDB-4D00-AE80-CD376D91EB9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AU"/>
        </a:p>
      </dgm:t>
    </dgm:pt>
    <dgm:pt modelId="{F5267694-8AA1-4C41-AD87-C0A0D4BDE363}">
      <dgm:prSet phldrT="[Text]" custT="1"/>
      <dgm:spPr>
        <a:solidFill>
          <a:srgbClr val="0097A9"/>
        </a:solidFill>
      </dgm:spPr>
      <dgm:t>
        <a:bodyPr/>
        <a:lstStyle/>
        <a:p>
          <a:r>
            <a:rPr lang="en-US" sz="1500" b="1" dirty="0">
              <a:solidFill>
                <a:schemeClr val="tx1"/>
              </a:solidFill>
            </a:rPr>
            <a:t>Expectations – mentor and mentee</a:t>
          </a:r>
          <a:endParaRPr lang="en-AU" sz="1500" b="1" dirty="0">
            <a:solidFill>
              <a:schemeClr val="tx1"/>
            </a:solidFill>
          </a:endParaRPr>
        </a:p>
      </dgm:t>
    </dgm:pt>
    <dgm:pt modelId="{93316DBB-1CBD-4149-A7B0-20B1369771DA}" type="parTrans" cxnId="{F418F48D-77B5-489D-A06F-F9AB0E295D11}">
      <dgm:prSet/>
      <dgm:spPr/>
      <dgm:t>
        <a:bodyPr/>
        <a:lstStyle/>
        <a:p>
          <a:endParaRPr lang="en-AU"/>
        </a:p>
      </dgm:t>
    </dgm:pt>
    <dgm:pt modelId="{20E68243-87BB-4DB0-AA33-C8306B91BA2B}" type="sibTrans" cxnId="{F418F48D-77B5-489D-A06F-F9AB0E295D11}">
      <dgm:prSet/>
      <dgm:spPr/>
      <dgm:t>
        <a:bodyPr/>
        <a:lstStyle/>
        <a:p>
          <a:endParaRPr lang="en-AU"/>
        </a:p>
      </dgm:t>
    </dgm:pt>
    <dgm:pt modelId="{1CE5D38B-ECE0-49DA-A8C2-12E063B57B3C}">
      <dgm:prSet phldrT="[Text]" custT="1"/>
      <dgm:spPr>
        <a:solidFill>
          <a:srgbClr val="FFFF00"/>
        </a:solidFill>
      </dgm:spPr>
      <dgm:t>
        <a:bodyPr/>
        <a:lstStyle/>
        <a:p>
          <a:r>
            <a:rPr lang="en-US" sz="1600" b="1" dirty="0">
              <a:solidFill>
                <a:schemeClr val="tx1"/>
              </a:solidFill>
            </a:rPr>
            <a:t>Initial meeting</a:t>
          </a:r>
          <a:endParaRPr lang="en-AU" sz="1600" b="1" dirty="0">
            <a:solidFill>
              <a:schemeClr val="tx1"/>
            </a:solidFill>
          </a:endParaRPr>
        </a:p>
      </dgm:t>
    </dgm:pt>
    <dgm:pt modelId="{E6A561D2-F50D-4712-801E-0279618C5DE4}" type="parTrans" cxnId="{558562AE-8BEB-4832-9FDA-945EF3E17973}">
      <dgm:prSet/>
      <dgm:spPr/>
      <dgm:t>
        <a:bodyPr/>
        <a:lstStyle/>
        <a:p>
          <a:endParaRPr lang="en-AU"/>
        </a:p>
      </dgm:t>
    </dgm:pt>
    <dgm:pt modelId="{4678403E-99C8-4EAC-A066-B91BD48A43A7}" type="sibTrans" cxnId="{558562AE-8BEB-4832-9FDA-945EF3E17973}">
      <dgm:prSet/>
      <dgm:spPr/>
      <dgm:t>
        <a:bodyPr/>
        <a:lstStyle/>
        <a:p>
          <a:endParaRPr lang="en-AU"/>
        </a:p>
      </dgm:t>
    </dgm:pt>
    <dgm:pt modelId="{C133C855-9135-46C3-B0CE-94954FB59A4E}">
      <dgm:prSet phldrT="[Text]" custT="1"/>
      <dgm:spPr>
        <a:solidFill>
          <a:srgbClr val="FFC000"/>
        </a:solidFill>
      </dgm:spPr>
      <dgm:t>
        <a:bodyPr/>
        <a:lstStyle/>
        <a:p>
          <a:pPr>
            <a:spcAft>
              <a:spcPts val="0"/>
            </a:spcAft>
          </a:pPr>
          <a:r>
            <a:rPr lang="en-US" sz="1600" b="1" dirty="0">
              <a:solidFill>
                <a:schemeClr val="tx1"/>
              </a:solidFill>
            </a:rPr>
            <a:t>Agree</a:t>
          </a:r>
        </a:p>
        <a:p>
          <a:pPr>
            <a:spcAft>
              <a:spcPts val="0"/>
            </a:spcAft>
          </a:pPr>
          <a:r>
            <a:rPr lang="en-US" sz="1600" b="1" dirty="0">
              <a:solidFill>
                <a:schemeClr val="tx1"/>
              </a:solidFill>
            </a:rPr>
            <a:t>objectives</a:t>
          </a:r>
          <a:endParaRPr lang="en-AU" sz="1600" b="1" dirty="0">
            <a:solidFill>
              <a:schemeClr val="tx1"/>
            </a:solidFill>
          </a:endParaRPr>
        </a:p>
      </dgm:t>
    </dgm:pt>
    <dgm:pt modelId="{FACDD2D1-E372-4BC3-981C-A3757E40B4E8}" type="parTrans" cxnId="{5F45B3AF-19B5-4B53-9662-8E94553204D9}">
      <dgm:prSet/>
      <dgm:spPr/>
      <dgm:t>
        <a:bodyPr/>
        <a:lstStyle/>
        <a:p>
          <a:endParaRPr lang="en-AU"/>
        </a:p>
      </dgm:t>
    </dgm:pt>
    <dgm:pt modelId="{DCDE9CEE-6E54-4582-8C74-8B58803D4B0E}" type="sibTrans" cxnId="{5F45B3AF-19B5-4B53-9662-8E94553204D9}">
      <dgm:prSet/>
      <dgm:spPr/>
      <dgm:t>
        <a:bodyPr/>
        <a:lstStyle/>
        <a:p>
          <a:endParaRPr lang="en-AU"/>
        </a:p>
      </dgm:t>
    </dgm:pt>
    <dgm:pt modelId="{8005533A-A4F2-43FE-9B98-C8B807B30C42}">
      <dgm:prSet phldrT="[Text]" custT="1"/>
      <dgm:spPr>
        <a:solidFill>
          <a:srgbClr val="92D050"/>
        </a:solidFill>
      </dgm:spPr>
      <dgm:t>
        <a:bodyPr/>
        <a:lstStyle/>
        <a:p>
          <a:r>
            <a:rPr lang="en-US" sz="1600" b="1" dirty="0">
              <a:solidFill>
                <a:schemeClr val="tx1"/>
              </a:solidFill>
            </a:rPr>
            <a:t>Agree Logistics</a:t>
          </a:r>
          <a:endParaRPr lang="en-AU" sz="1600" b="1" dirty="0">
            <a:solidFill>
              <a:schemeClr val="tx1"/>
            </a:solidFill>
          </a:endParaRPr>
        </a:p>
      </dgm:t>
    </dgm:pt>
    <dgm:pt modelId="{55E038BE-196D-47AE-A754-C32EA12582F4}" type="parTrans" cxnId="{3C68689B-2FF3-4737-B129-E546C11FC2DB}">
      <dgm:prSet/>
      <dgm:spPr/>
      <dgm:t>
        <a:bodyPr/>
        <a:lstStyle/>
        <a:p>
          <a:endParaRPr lang="en-AU"/>
        </a:p>
      </dgm:t>
    </dgm:pt>
    <dgm:pt modelId="{414B976E-DBA0-4308-A2E1-A7960A46D9D1}" type="sibTrans" cxnId="{3C68689B-2FF3-4737-B129-E546C11FC2DB}">
      <dgm:prSet/>
      <dgm:spPr/>
      <dgm:t>
        <a:bodyPr/>
        <a:lstStyle/>
        <a:p>
          <a:endParaRPr lang="en-AU"/>
        </a:p>
      </dgm:t>
    </dgm:pt>
    <dgm:pt modelId="{08DC57AD-96F3-40FA-B095-B26257017A43}">
      <dgm:prSet phldrT="[Text]" custT="1"/>
      <dgm:spPr>
        <a:solidFill>
          <a:schemeClr val="accent2">
            <a:lumMod val="60000"/>
            <a:lumOff val="40000"/>
          </a:schemeClr>
        </a:solidFill>
      </dgm:spPr>
      <dgm:t>
        <a:bodyPr/>
        <a:lstStyle/>
        <a:p>
          <a:r>
            <a:rPr lang="en-US" sz="1400" b="1" dirty="0">
              <a:solidFill>
                <a:schemeClr val="tx1"/>
              </a:solidFill>
            </a:rPr>
            <a:t>Maintain, develop, review </a:t>
          </a:r>
          <a:r>
            <a:rPr lang="en-US" sz="1400" b="1" dirty="0">
              <a:solidFill>
                <a:schemeClr val="tx1"/>
              </a:solidFill>
              <a:sym typeface="Wingdings" pitchFamily="2" charset="2"/>
            </a:rPr>
            <a:t> FEEDBACK  CHANGE?</a:t>
          </a:r>
          <a:endParaRPr lang="en-AU" sz="1400" b="1" dirty="0">
            <a:solidFill>
              <a:schemeClr val="tx1"/>
            </a:solidFill>
          </a:endParaRPr>
        </a:p>
      </dgm:t>
    </dgm:pt>
    <dgm:pt modelId="{09AD7AB1-08BD-4072-9B1E-A22B649D6828}" type="parTrans" cxnId="{D461AB54-92C6-4C5C-8419-B08E045E3C63}">
      <dgm:prSet/>
      <dgm:spPr/>
      <dgm:t>
        <a:bodyPr/>
        <a:lstStyle/>
        <a:p>
          <a:endParaRPr lang="en-AU"/>
        </a:p>
      </dgm:t>
    </dgm:pt>
    <dgm:pt modelId="{4FAFD691-8C20-43C5-9843-6233A5AB854F}" type="sibTrans" cxnId="{D461AB54-92C6-4C5C-8419-B08E045E3C63}">
      <dgm:prSet/>
      <dgm:spPr/>
      <dgm:t>
        <a:bodyPr/>
        <a:lstStyle/>
        <a:p>
          <a:endParaRPr lang="en-AU"/>
        </a:p>
      </dgm:t>
    </dgm:pt>
    <dgm:pt modelId="{F87DC66C-8541-41CF-AC65-E1FEB2125F74}" type="pres">
      <dgm:prSet presAssocID="{84344223-9CDB-4D00-AE80-CD376D91EB9C}" presName="cycle" presStyleCnt="0">
        <dgm:presLayoutVars>
          <dgm:dir/>
          <dgm:resizeHandles val="exact"/>
        </dgm:presLayoutVars>
      </dgm:prSet>
      <dgm:spPr/>
    </dgm:pt>
    <dgm:pt modelId="{80572126-A546-445C-9DB1-538498A7D8E5}" type="pres">
      <dgm:prSet presAssocID="{F5267694-8AA1-4C41-AD87-C0A0D4BDE363}" presName="node" presStyleLbl="node1" presStyleIdx="0" presStyleCnt="5" custScaleX="111880">
        <dgm:presLayoutVars>
          <dgm:bulletEnabled val="1"/>
        </dgm:presLayoutVars>
      </dgm:prSet>
      <dgm:spPr/>
    </dgm:pt>
    <dgm:pt modelId="{1E442D27-CD8D-4FA4-A74E-10FB75A82546}" type="pres">
      <dgm:prSet presAssocID="{20E68243-87BB-4DB0-AA33-C8306B91BA2B}" presName="sibTrans" presStyleLbl="sibTrans2D1" presStyleIdx="0" presStyleCnt="5"/>
      <dgm:spPr/>
    </dgm:pt>
    <dgm:pt modelId="{1EE9A994-BE8F-451E-BAE7-0321F834D581}" type="pres">
      <dgm:prSet presAssocID="{20E68243-87BB-4DB0-AA33-C8306B91BA2B}" presName="connectorText" presStyleLbl="sibTrans2D1" presStyleIdx="0" presStyleCnt="5"/>
      <dgm:spPr/>
    </dgm:pt>
    <dgm:pt modelId="{5759FA77-4344-4CCF-A045-2C834B583C66}" type="pres">
      <dgm:prSet presAssocID="{1CE5D38B-ECE0-49DA-A8C2-12E063B57B3C}" presName="node" presStyleLbl="node1" presStyleIdx="1" presStyleCnt="5">
        <dgm:presLayoutVars>
          <dgm:bulletEnabled val="1"/>
        </dgm:presLayoutVars>
      </dgm:prSet>
      <dgm:spPr/>
    </dgm:pt>
    <dgm:pt modelId="{25BB163C-8E8A-44AB-9130-16633620D1DD}" type="pres">
      <dgm:prSet presAssocID="{4678403E-99C8-4EAC-A066-B91BD48A43A7}" presName="sibTrans" presStyleLbl="sibTrans2D1" presStyleIdx="1" presStyleCnt="5"/>
      <dgm:spPr/>
    </dgm:pt>
    <dgm:pt modelId="{F6497FDC-09E8-45D4-B419-0A09FC5780B2}" type="pres">
      <dgm:prSet presAssocID="{4678403E-99C8-4EAC-A066-B91BD48A43A7}" presName="connectorText" presStyleLbl="sibTrans2D1" presStyleIdx="1" presStyleCnt="5"/>
      <dgm:spPr/>
    </dgm:pt>
    <dgm:pt modelId="{58ED2EFE-4741-4A73-83CD-FD220126E274}" type="pres">
      <dgm:prSet presAssocID="{C133C855-9135-46C3-B0CE-94954FB59A4E}" presName="node" presStyleLbl="node1" presStyleIdx="2" presStyleCnt="5">
        <dgm:presLayoutVars>
          <dgm:bulletEnabled val="1"/>
        </dgm:presLayoutVars>
      </dgm:prSet>
      <dgm:spPr/>
    </dgm:pt>
    <dgm:pt modelId="{E89C2D26-4107-4933-A0A0-7E4BED905A48}" type="pres">
      <dgm:prSet presAssocID="{DCDE9CEE-6E54-4582-8C74-8B58803D4B0E}" presName="sibTrans" presStyleLbl="sibTrans2D1" presStyleIdx="2" presStyleCnt="5"/>
      <dgm:spPr/>
    </dgm:pt>
    <dgm:pt modelId="{BBC73200-6211-4F01-AD15-2FFD38B4B98A}" type="pres">
      <dgm:prSet presAssocID="{DCDE9CEE-6E54-4582-8C74-8B58803D4B0E}" presName="connectorText" presStyleLbl="sibTrans2D1" presStyleIdx="2" presStyleCnt="5"/>
      <dgm:spPr/>
    </dgm:pt>
    <dgm:pt modelId="{F93E5539-9CA4-4F96-A722-3A7E1F297BA7}" type="pres">
      <dgm:prSet presAssocID="{8005533A-A4F2-43FE-9B98-C8B807B30C42}" presName="node" presStyleLbl="node1" presStyleIdx="3" presStyleCnt="5" custRadScaleRad="99915" custRadScaleInc="10815">
        <dgm:presLayoutVars>
          <dgm:bulletEnabled val="1"/>
        </dgm:presLayoutVars>
      </dgm:prSet>
      <dgm:spPr/>
    </dgm:pt>
    <dgm:pt modelId="{E1DE7816-0FB7-4BDE-A4AA-0AA1101206D5}" type="pres">
      <dgm:prSet presAssocID="{414B976E-DBA0-4308-A2E1-A7960A46D9D1}" presName="sibTrans" presStyleLbl="sibTrans2D1" presStyleIdx="3" presStyleCnt="5"/>
      <dgm:spPr/>
    </dgm:pt>
    <dgm:pt modelId="{E1E61F45-15C6-419E-89A2-CA58ADF0EC23}" type="pres">
      <dgm:prSet presAssocID="{414B976E-DBA0-4308-A2E1-A7960A46D9D1}" presName="connectorText" presStyleLbl="sibTrans2D1" presStyleIdx="3" presStyleCnt="5"/>
      <dgm:spPr/>
    </dgm:pt>
    <dgm:pt modelId="{BDC5CFC7-8D28-4A9A-9F71-F5B64F0791C2}" type="pres">
      <dgm:prSet presAssocID="{08DC57AD-96F3-40FA-B095-B26257017A43}" presName="node" presStyleLbl="node1" presStyleIdx="4" presStyleCnt="5">
        <dgm:presLayoutVars>
          <dgm:bulletEnabled val="1"/>
        </dgm:presLayoutVars>
      </dgm:prSet>
      <dgm:spPr/>
    </dgm:pt>
    <dgm:pt modelId="{F6706387-B9D7-4AB2-825B-EE1C760B3780}" type="pres">
      <dgm:prSet presAssocID="{4FAFD691-8C20-43C5-9843-6233A5AB854F}" presName="sibTrans" presStyleLbl="sibTrans2D1" presStyleIdx="4" presStyleCnt="5"/>
      <dgm:spPr/>
    </dgm:pt>
    <dgm:pt modelId="{708169E7-C497-450E-8D9D-B4A584EEF5EC}" type="pres">
      <dgm:prSet presAssocID="{4FAFD691-8C20-43C5-9843-6233A5AB854F}" presName="connectorText" presStyleLbl="sibTrans2D1" presStyleIdx="4" presStyleCnt="5"/>
      <dgm:spPr/>
    </dgm:pt>
  </dgm:ptLst>
  <dgm:cxnLst>
    <dgm:cxn modelId="{27CE9D1A-0277-4408-AB10-5C029C843807}" type="presOf" srcId="{414B976E-DBA0-4308-A2E1-A7960A46D9D1}" destId="{E1E61F45-15C6-419E-89A2-CA58ADF0EC23}" srcOrd="1" destOrd="0" presId="urn:microsoft.com/office/officeart/2005/8/layout/cycle2"/>
    <dgm:cxn modelId="{720DE41F-3C18-4D24-A082-8E754133C95B}" type="presOf" srcId="{4678403E-99C8-4EAC-A066-B91BD48A43A7}" destId="{F6497FDC-09E8-45D4-B419-0A09FC5780B2}" srcOrd="1" destOrd="0" presId="urn:microsoft.com/office/officeart/2005/8/layout/cycle2"/>
    <dgm:cxn modelId="{F7D11A27-F606-4470-95A2-3D44BA1B9996}" type="presOf" srcId="{20E68243-87BB-4DB0-AA33-C8306B91BA2B}" destId="{1EE9A994-BE8F-451E-BAE7-0321F834D581}" srcOrd="1" destOrd="0" presId="urn:microsoft.com/office/officeart/2005/8/layout/cycle2"/>
    <dgm:cxn modelId="{69B1CA37-47AF-45A1-9C56-8251523D8069}" type="presOf" srcId="{F5267694-8AA1-4C41-AD87-C0A0D4BDE363}" destId="{80572126-A546-445C-9DB1-538498A7D8E5}" srcOrd="0" destOrd="0" presId="urn:microsoft.com/office/officeart/2005/8/layout/cycle2"/>
    <dgm:cxn modelId="{5518074A-01A8-4028-9613-6438FD09542A}" type="presOf" srcId="{DCDE9CEE-6E54-4582-8C74-8B58803D4B0E}" destId="{BBC73200-6211-4F01-AD15-2FFD38B4B98A}" srcOrd="1" destOrd="0" presId="urn:microsoft.com/office/officeart/2005/8/layout/cycle2"/>
    <dgm:cxn modelId="{D461AB54-92C6-4C5C-8419-B08E045E3C63}" srcId="{84344223-9CDB-4D00-AE80-CD376D91EB9C}" destId="{08DC57AD-96F3-40FA-B095-B26257017A43}" srcOrd="4" destOrd="0" parTransId="{09AD7AB1-08BD-4072-9B1E-A22B649D6828}" sibTransId="{4FAFD691-8C20-43C5-9843-6233A5AB854F}"/>
    <dgm:cxn modelId="{A069B27F-CB74-45D2-8562-5CC1D709FF83}" type="presOf" srcId="{C133C855-9135-46C3-B0CE-94954FB59A4E}" destId="{58ED2EFE-4741-4A73-83CD-FD220126E274}" srcOrd="0" destOrd="0" presId="urn:microsoft.com/office/officeart/2005/8/layout/cycle2"/>
    <dgm:cxn modelId="{2FB92F84-590B-4070-9DDA-AFBE999A9B13}" type="presOf" srcId="{84344223-9CDB-4D00-AE80-CD376D91EB9C}" destId="{F87DC66C-8541-41CF-AC65-E1FEB2125F74}" srcOrd="0" destOrd="0" presId="urn:microsoft.com/office/officeart/2005/8/layout/cycle2"/>
    <dgm:cxn modelId="{F418F48D-77B5-489D-A06F-F9AB0E295D11}" srcId="{84344223-9CDB-4D00-AE80-CD376D91EB9C}" destId="{F5267694-8AA1-4C41-AD87-C0A0D4BDE363}" srcOrd="0" destOrd="0" parTransId="{93316DBB-1CBD-4149-A7B0-20B1369771DA}" sibTransId="{20E68243-87BB-4DB0-AA33-C8306B91BA2B}"/>
    <dgm:cxn modelId="{3C68689B-2FF3-4737-B129-E546C11FC2DB}" srcId="{84344223-9CDB-4D00-AE80-CD376D91EB9C}" destId="{8005533A-A4F2-43FE-9B98-C8B807B30C42}" srcOrd="3" destOrd="0" parTransId="{55E038BE-196D-47AE-A754-C32EA12582F4}" sibTransId="{414B976E-DBA0-4308-A2E1-A7960A46D9D1}"/>
    <dgm:cxn modelId="{E73C15A2-4361-4305-AA3A-247743BF26C2}" type="presOf" srcId="{8005533A-A4F2-43FE-9B98-C8B807B30C42}" destId="{F93E5539-9CA4-4F96-A722-3A7E1F297BA7}" srcOrd="0" destOrd="0" presId="urn:microsoft.com/office/officeart/2005/8/layout/cycle2"/>
    <dgm:cxn modelId="{558562AE-8BEB-4832-9FDA-945EF3E17973}" srcId="{84344223-9CDB-4D00-AE80-CD376D91EB9C}" destId="{1CE5D38B-ECE0-49DA-A8C2-12E063B57B3C}" srcOrd="1" destOrd="0" parTransId="{E6A561D2-F50D-4712-801E-0279618C5DE4}" sibTransId="{4678403E-99C8-4EAC-A066-B91BD48A43A7}"/>
    <dgm:cxn modelId="{5F45B3AF-19B5-4B53-9662-8E94553204D9}" srcId="{84344223-9CDB-4D00-AE80-CD376D91EB9C}" destId="{C133C855-9135-46C3-B0CE-94954FB59A4E}" srcOrd="2" destOrd="0" parTransId="{FACDD2D1-E372-4BC3-981C-A3757E40B4E8}" sibTransId="{DCDE9CEE-6E54-4582-8C74-8B58803D4B0E}"/>
    <dgm:cxn modelId="{E942C6C3-AB5C-444C-B927-3F076FC89A01}" type="presOf" srcId="{414B976E-DBA0-4308-A2E1-A7960A46D9D1}" destId="{E1DE7816-0FB7-4BDE-A4AA-0AA1101206D5}" srcOrd="0" destOrd="0" presId="urn:microsoft.com/office/officeart/2005/8/layout/cycle2"/>
    <dgm:cxn modelId="{4D9516D0-273D-4458-B5CA-58FC3DF90AF5}" type="presOf" srcId="{4FAFD691-8C20-43C5-9843-6233A5AB854F}" destId="{F6706387-B9D7-4AB2-825B-EE1C760B3780}" srcOrd="0" destOrd="0" presId="urn:microsoft.com/office/officeart/2005/8/layout/cycle2"/>
    <dgm:cxn modelId="{4F3F71D7-5826-48B2-AC2F-B505E0485566}" type="presOf" srcId="{20E68243-87BB-4DB0-AA33-C8306B91BA2B}" destId="{1E442D27-CD8D-4FA4-A74E-10FB75A82546}" srcOrd="0" destOrd="0" presId="urn:microsoft.com/office/officeart/2005/8/layout/cycle2"/>
    <dgm:cxn modelId="{D5B297D7-9285-4151-808D-911BC624307F}" type="presOf" srcId="{DCDE9CEE-6E54-4582-8C74-8B58803D4B0E}" destId="{E89C2D26-4107-4933-A0A0-7E4BED905A48}" srcOrd="0" destOrd="0" presId="urn:microsoft.com/office/officeart/2005/8/layout/cycle2"/>
    <dgm:cxn modelId="{E07AC7E9-BB22-4EC1-AF1B-1E0A15EE4C86}" type="presOf" srcId="{1CE5D38B-ECE0-49DA-A8C2-12E063B57B3C}" destId="{5759FA77-4344-4CCF-A045-2C834B583C66}" srcOrd="0" destOrd="0" presId="urn:microsoft.com/office/officeart/2005/8/layout/cycle2"/>
    <dgm:cxn modelId="{C63049ED-FA5C-4BC0-92D8-0A975238668D}" type="presOf" srcId="{08DC57AD-96F3-40FA-B095-B26257017A43}" destId="{BDC5CFC7-8D28-4A9A-9F71-F5B64F0791C2}" srcOrd="0" destOrd="0" presId="urn:microsoft.com/office/officeart/2005/8/layout/cycle2"/>
    <dgm:cxn modelId="{5C8407F4-4F7B-46B6-BB66-19F145BA2042}" type="presOf" srcId="{4678403E-99C8-4EAC-A066-B91BD48A43A7}" destId="{25BB163C-8E8A-44AB-9130-16633620D1DD}" srcOrd="0" destOrd="0" presId="urn:microsoft.com/office/officeart/2005/8/layout/cycle2"/>
    <dgm:cxn modelId="{55DA3FFD-76DA-43E0-9C20-CCE33AAB152B}" type="presOf" srcId="{4FAFD691-8C20-43C5-9843-6233A5AB854F}" destId="{708169E7-C497-450E-8D9D-B4A584EEF5EC}" srcOrd="1" destOrd="0" presId="urn:microsoft.com/office/officeart/2005/8/layout/cycle2"/>
    <dgm:cxn modelId="{B395CE9A-842F-485D-9AC7-B7D77D0E8447}" type="presParOf" srcId="{F87DC66C-8541-41CF-AC65-E1FEB2125F74}" destId="{80572126-A546-445C-9DB1-538498A7D8E5}" srcOrd="0" destOrd="0" presId="urn:microsoft.com/office/officeart/2005/8/layout/cycle2"/>
    <dgm:cxn modelId="{A66E92F4-5012-4E71-8752-9674CA25D200}" type="presParOf" srcId="{F87DC66C-8541-41CF-AC65-E1FEB2125F74}" destId="{1E442D27-CD8D-4FA4-A74E-10FB75A82546}" srcOrd="1" destOrd="0" presId="urn:microsoft.com/office/officeart/2005/8/layout/cycle2"/>
    <dgm:cxn modelId="{0E3C2C5A-415D-4A01-811E-969A055DEA52}" type="presParOf" srcId="{1E442D27-CD8D-4FA4-A74E-10FB75A82546}" destId="{1EE9A994-BE8F-451E-BAE7-0321F834D581}" srcOrd="0" destOrd="0" presId="urn:microsoft.com/office/officeart/2005/8/layout/cycle2"/>
    <dgm:cxn modelId="{FCCE90CF-2930-40EF-A8E0-4EAF9E3EE0E0}" type="presParOf" srcId="{F87DC66C-8541-41CF-AC65-E1FEB2125F74}" destId="{5759FA77-4344-4CCF-A045-2C834B583C66}" srcOrd="2" destOrd="0" presId="urn:microsoft.com/office/officeart/2005/8/layout/cycle2"/>
    <dgm:cxn modelId="{7A1AA99A-F51E-499B-8883-5CC3E1F7713E}" type="presParOf" srcId="{F87DC66C-8541-41CF-AC65-E1FEB2125F74}" destId="{25BB163C-8E8A-44AB-9130-16633620D1DD}" srcOrd="3" destOrd="0" presId="urn:microsoft.com/office/officeart/2005/8/layout/cycle2"/>
    <dgm:cxn modelId="{FB1EA194-891E-456A-BE48-BB8538E4C7CB}" type="presParOf" srcId="{25BB163C-8E8A-44AB-9130-16633620D1DD}" destId="{F6497FDC-09E8-45D4-B419-0A09FC5780B2}" srcOrd="0" destOrd="0" presId="urn:microsoft.com/office/officeart/2005/8/layout/cycle2"/>
    <dgm:cxn modelId="{2EA247F4-0DEE-4FF5-9A7C-43C19D331568}" type="presParOf" srcId="{F87DC66C-8541-41CF-AC65-E1FEB2125F74}" destId="{58ED2EFE-4741-4A73-83CD-FD220126E274}" srcOrd="4" destOrd="0" presId="urn:microsoft.com/office/officeart/2005/8/layout/cycle2"/>
    <dgm:cxn modelId="{AC0063C9-26E9-4081-B942-71BC1EBA685A}" type="presParOf" srcId="{F87DC66C-8541-41CF-AC65-E1FEB2125F74}" destId="{E89C2D26-4107-4933-A0A0-7E4BED905A48}" srcOrd="5" destOrd="0" presId="urn:microsoft.com/office/officeart/2005/8/layout/cycle2"/>
    <dgm:cxn modelId="{2A672DD2-5FFF-4130-B239-70C4081D027E}" type="presParOf" srcId="{E89C2D26-4107-4933-A0A0-7E4BED905A48}" destId="{BBC73200-6211-4F01-AD15-2FFD38B4B98A}" srcOrd="0" destOrd="0" presId="urn:microsoft.com/office/officeart/2005/8/layout/cycle2"/>
    <dgm:cxn modelId="{58A78700-5805-490B-91A2-CA38E302B0CB}" type="presParOf" srcId="{F87DC66C-8541-41CF-AC65-E1FEB2125F74}" destId="{F93E5539-9CA4-4F96-A722-3A7E1F297BA7}" srcOrd="6" destOrd="0" presId="urn:microsoft.com/office/officeart/2005/8/layout/cycle2"/>
    <dgm:cxn modelId="{B254CB7E-6A3C-4A6B-ADD0-B9C097C573B6}" type="presParOf" srcId="{F87DC66C-8541-41CF-AC65-E1FEB2125F74}" destId="{E1DE7816-0FB7-4BDE-A4AA-0AA1101206D5}" srcOrd="7" destOrd="0" presId="urn:microsoft.com/office/officeart/2005/8/layout/cycle2"/>
    <dgm:cxn modelId="{5C2064FE-1EBE-41DA-98F7-8283803E3341}" type="presParOf" srcId="{E1DE7816-0FB7-4BDE-A4AA-0AA1101206D5}" destId="{E1E61F45-15C6-419E-89A2-CA58ADF0EC23}" srcOrd="0" destOrd="0" presId="urn:microsoft.com/office/officeart/2005/8/layout/cycle2"/>
    <dgm:cxn modelId="{63EA6A98-D2C9-4A82-AC0E-72EF194B8C68}" type="presParOf" srcId="{F87DC66C-8541-41CF-AC65-E1FEB2125F74}" destId="{BDC5CFC7-8D28-4A9A-9F71-F5B64F0791C2}" srcOrd="8" destOrd="0" presId="urn:microsoft.com/office/officeart/2005/8/layout/cycle2"/>
    <dgm:cxn modelId="{89761ED0-BFF7-4780-B238-7CDB26CDF504}" type="presParOf" srcId="{F87DC66C-8541-41CF-AC65-E1FEB2125F74}" destId="{F6706387-B9D7-4AB2-825B-EE1C760B3780}" srcOrd="9" destOrd="0" presId="urn:microsoft.com/office/officeart/2005/8/layout/cycle2"/>
    <dgm:cxn modelId="{686AF41F-BF5B-4B91-BD4D-1C8BFD3EE6EE}" type="presParOf" srcId="{F6706387-B9D7-4AB2-825B-EE1C760B3780}" destId="{708169E7-C497-450E-8D9D-B4A584EEF5E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72126-A546-445C-9DB1-538498A7D8E5}">
      <dsp:nvSpPr>
        <dsp:cNvPr id="0" name=""/>
        <dsp:cNvSpPr/>
      </dsp:nvSpPr>
      <dsp:spPr>
        <a:xfrm>
          <a:off x="3561408" y="931"/>
          <a:ext cx="1557786" cy="1392372"/>
        </a:xfrm>
        <a:prstGeom prst="ellipse">
          <a:avLst/>
        </a:prstGeom>
        <a:solidFill>
          <a:srgbClr val="0097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Expectations – mentor and mentee</a:t>
          </a:r>
          <a:endParaRPr lang="en-AU" sz="1500" b="1" kern="1200" dirty="0">
            <a:solidFill>
              <a:schemeClr val="tx1"/>
            </a:solidFill>
          </a:endParaRPr>
        </a:p>
      </dsp:txBody>
      <dsp:txXfrm>
        <a:off x="3789540" y="204839"/>
        <a:ext cx="1101522" cy="984556"/>
      </dsp:txXfrm>
    </dsp:sp>
    <dsp:sp modelId="{1E442D27-CD8D-4FA4-A74E-10FB75A82546}">
      <dsp:nvSpPr>
        <dsp:cNvPr id="0" name=""/>
        <dsp:cNvSpPr/>
      </dsp:nvSpPr>
      <dsp:spPr>
        <a:xfrm rot="2160000">
          <a:off x="5027029" y="1085529"/>
          <a:ext cx="342547" cy="469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AU" sz="2000" kern="1200"/>
        </a:p>
      </dsp:txBody>
      <dsp:txXfrm>
        <a:off x="5036842" y="1149312"/>
        <a:ext cx="239783" cy="281955"/>
      </dsp:txXfrm>
    </dsp:sp>
    <dsp:sp modelId="{5759FA77-4344-4CCF-A045-2C834B583C66}">
      <dsp:nvSpPr>
        <dsp:cNvPr id="0" name=""/>
        <dsp:cNvSpPr/>
      </dsp:nvSpPr>
      <dsp:spPr>
        <a:xfrm>
          <a:off x="5334627" y="1229160"/>
          <a:ext cx="1392372" cy="1392372"/>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Initial meeting</a:t>
          </a:r>
          <a:endParaRPr lang="en-AU" sz="1600" b="1" kern="1200" dirty="0">
            <a:solidFill>
              <a:schemeClr val="tx1"/>
            </a:solidFill>
          </a:endParaRPr>
        </a:p>
      </dsp:txBody>
      <dsp:txXfrm>
        <a:off x="5538535" y="1433068"/>
        <a:ext cx="984556" cy="984556"/>
      </dsp:txXfrm>
    </dsp:sp>
    <dsp:sp modelId="{25BB163C-8E8A-44AB-9130-16633620D1DD}">
      <dsp:nvSpPr>
        <dsp:cNvPr id="0" name=""/>
        <dsp:cNvSpPr/>
      </dsp:nvSpPr>
      <dsp:spPr>
        <a:xfrm rot="6480000">
          <a:off x="5526424" y="2674095"/>
          <a:ext cx="369524" cy="469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AU" sz="2000" kern="1200"/>
        </a:p>
      </dsp:txBody>
      <dsp:txXfrm rot="10800000">
        <a:off x="5598981" y="2715364"/>
        <a:ext cx="258667" cy="281955"/>
      </dsp:txXfrm>
    </dsp:sp>
    <dsp:sp modelId="{58ED2EFE-4741-4A73-83CD-FD220126E274}">
      <dsp:nvSpPr>
        <dsp:cNvPr id="0" name=""/>
        <dsp:cNvSpPr/>
      </dsp:nvSpPr>
      <dsp:spPr>
        <a:xfrm>
          <a:off x="4688909" y="3216476"/>
          <a:ext cx="1392372" cy="1392372"/>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US" sz="1600" b="1" kern="1200" dirty="0">
              <a:solidFill>
                <a:schemeClr val="tx1"/>
              </a:solidFill>
            </a:rPr>
            <a:t>Agree</a:t>
          </a:r>
        </a:p>
        <a:p>
          <a:pPr marL="0" lvl="0" indent="0" algn="ctr" defTabSz="711200">
            <a:lnSpc>
              <a:spcPct val="90000"/>
            </a:lnSpc>
            <a:spcBef>
              <a:spcPct val="0"/>
            </a:spcBef>
            <a:spcAft>
              <a:spcPts val="0"/>
            </a:spcAft>
            <a:buNone/>
          </a:pPr>
          <a:r>
            <a:rPr lang="en-US" sz="1600" b="1" kern="1200" dirty="0">
              <a:solidFill>
                <a:schemeClr val="tx1"/>
              </a:solidFill>
            </a:rPr>
            <a:t>objectives</a:t>
          </a:r>
          <a:endParaRPr lang="en-AU" sz="1600" b="1" kern="1200" dirty="0">
            <a:solidFill>
              <a:schemeClr val="tx1"/>
            </a:solidFill>
          </a:endParaRPr>
        </a:p>
      </dsp:txBody>
      <dsp:txXfrm>
        <a:off x="4892817" y="3420384"/>
        <a:ext cx="984556" cy="984556"/>
      </dsp:txXfrm>
    </dsp:sp>
    <dsp:sp modelId="{E89C2D26-4107-4933-A0A0-7E4BED905A48}">
      <dsp:nvSpPr>
        <dsp:cNvPr id="0" name=""/>
        <dsp:cNvSpPr/>
      </dsp:nvSpPr>
      <dsp:spPr>
        <a:xfrm rot="10918676">
          <a:off x="4094968" y="3640399"/>
          <a:ext cx="420173" cy="469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AU" sz="2000" kern="1200"/>
        </a:p>
      </dsp:txBody>
      <dsp:txXfrm rot="10800000">
        <a:off x="4220982" y="3736559"/>
        <a:ext cx="294121" cy="281955"/>
      </dsp:txXfrm>
    </dsp:sp>
    <dsp:sp modelId="{F93E5539-9CA4-4F96-A722-3A7E1F297BA7}">
      <dsp:nvSpPr>
        <dsp:cNvPr id="0" name=""/>
        <dsp:cNvSpPr/>
      </dsp:nvSpPr>
      <dsp:spPr>
        <a:xfrm>
          <a:off x="2505059" y="3141056"/>
          <a:ext cx="1392372" cy="139237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Agree Logistics</a:t>
          </a:r>
          <a:endParaRPr lang="en-AU" sz="1600" b="1" kern="1200" dirty="0">
            <a:solidFill>
              <a:schemeClr val="tx1"/>
            </a:solidFill>
          </a:endParaRPr>
        </a:p>
      </dsp:txBody>
      <dsp:txXfrm>
        <a:off x="2708967" y="3344964"/>
        <a:ext cx="984556" cy="984556"/>
      </dsp:txXfrm>
    </dsp:sp>
    <dsp:sp modelId="{E1DE7816-0FB7-4BDE-A4AA-0AA1101206D5}">
      <dsp:nvSpPr>
        <dsp:cNvPr id="0" name=""/>
        <dsp:cNvSpPr/>
      </dsp:nvSpPr>
      <dsp:spPr>
        <a:xfrm rot="15234639">
          <a:off x="2769673" y="2654942"/>
          <a:ext cx="316655" cy="469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AU" sz="2000" kern="1200"/>
        </a:p>
      </dsp:txBody>
      <dsp:txXfrm rot="10800000">
        <a:off x="2830334" y="2794565"/>
        <a:ext cx="221659" cy="281955"/>
      </dsp:txXfrm>
    </dsp:sp>
    <dsp:sp modelId="{BDC5CFC7-8D28-4A9A-9F71-F5B64F0791C2}">
      <dsp:nvSpPr>
        <dsp:cNvPr id="0" name=""/>
        <dsp:cNvSpPr/>
      </dsp:nvSpPr>
      <dsp:spPr>
        <a:xfrm>
          <a:off x="1953604" y="1229160"/>
          <a:ext cx="1392372" cy="1392372"/>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Maintain, develop, review </a:t>
          </a:r>
          <a:r>
            <a:rPr lang="en-US" sz="1400" b="1" kern="1200" dirty="0">
              <a:solidFill>
                <a:schemeClr val="tx1"/>
              </a:solidFill>
              <a:sym typeface="Wingdings" pitchFamily="2" charset="2"/>
            </a:rPr>
            <a:t> FEEDBACK  CHANGE?</a:t>
          </a:r>
          <a:endParaRPr lang="en-AU" sz="1400" b="1" kern="1200" dirty="0">
            <a:solidFill>
              <a:schemeClr val="tx1"/>
            </a:solidFill>
          </a:endParaRPr>
        </a:p>
      </dsp:txBody>
      <dsp:txXfrm>
        <a:off x="2157512" y="1433068"/>
        <a:ext cx="984556" cy="984556"/>
      </dsp:txXfrm>
    </dsp:sp>
    <dsp:sp modelId="{F6706387-B9D7-4AB2-825B-EE1C760B3780}">
      <dsp:nvSpPr>
        <dsp:cNvPr id="0" name=""/>
        <dsp:cNvSpPr/>
      </dsp:nvSpPr>
      <dsp:spPr>
        <a:xfrm rot="19440000">
          <a:off x="3295340" y="1096926"/>
          <a:ext cx="342547" cy="4699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AU" sz="2000" kern="1200"/>
        </a:p>
      </dsp:txBody>
      <dsp:txXfrm>
        <a:off x="3305153" y="1221113"/>
        <a:ext cx="239783" cy="28195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E6387-33A1-4219-AC5A-6506BB952D72}" type="datetimeFigureOut">
              <a:rPr lang="en-GB" smtClean="0"/>
              <a:t>25/01/2024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95DA3-5442-4AC4-8533-1783273FD945}" type="slidenum">
              <a:rPr lang="en-GB" smtClean="0"/>
              <a:t>‹#›</a:t>
            </a:fld>
            <a:endParaRPr lang="en-GB"/>
          </a:p>
        </p:txBody>
      </p:sp>
    </p:spTree>
    <p:extLst>
      <p:ext uri="{BB962C8B-B14F-4D97-AF65-F5344CB8AC3E}">
        <p14:creationId xmlns:p14="http://schemas.microsoft.com/office/powerpoint/2010/main" val="3327633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my name is Marthe Le Prevost and I am a senior research fellow at the MRC Clinical Trials Unit at University College London in the UK. </a:t>
            </a:r>
          </a:p>
          <a:p>
            <a:r>
              <a:rPr lang="en-GB" dirty="0"/>
              <a:t>This session provides the training for anyone wants to take part in the MRC CTU  Capacity Strengthening Hub Mentoring scheme. </a:t>
            </a:r>
          </a:p>
          <a:p>
            <a:r>
              <a:rPr lang="en-GB" b="0" i="0" dirty="0">
                <a:solidFill>
                  <a:srgbClr val="272F38"/>
                </a:solidFill>
                <a:effectLst/>
                <a:latin typeface="dax"/>
              </a:rPr>
              <a:t>The aim of the scheme is to link those working on clinical trials and studies in different organisations in Low-and Middle-Income Countries for online mentoring. </a:t>
            </a:r>
            <a:endParaRPr lang="en-GB" dirty="0"/>
          </a:p>
        </p:txBody>
      </p:sp>
      <p:sp>
        <p:nvSpPr>
          <p:cNvPr id="4" name="Slide Number Placeholder 3"/>
          <p:cNvSpPr>
            <a:spLocks noGrp="1"/>
          </p:cNvSpPr>
          <p:nvPr>
            <p:ph type="sldNum" sz="quarter" idx="5"/>
          </p:nvPr>
        </p:nvSpPr>
        <p:spPr/>
        <p:txBody>
          <a:bodyPr/>
          <a:lstStyle/>
          <a:p>
            <a:fld id="{F5495DA3-5442-4AC4-8533-1783273FD945}" type="slidenum">
              <a:rPr lang="en-GB" smtClean="0"/>
              <a:t>1</a:t>
            </a:fld>
            <a:endParaRPr lang="en-GB"/>
          </a:p>
        </p:txBody>
      </p:sp>
    </p:spTree>
    <p:extLst>
      <p:ext uri="{BB962C8B-B14F-4D97-AF65-F5344CB8AC3E}">
        <p14:creationId xmlns:p14="http://schemas.microsoft.com/office/powerpoint/2010/main" val="1038562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1CAAFB-1367-47D6-AAC2-0B2795128C77}" type="slidenum">
              <a:rPr lang="en-GB" smtClean="0"/>
              <a:pPr/>
              <a:t>12</a:t>
            </a:fld>
            <a:endParaRPr lang="en-GB"/>
          </a:p>
        </p:txBody>
      </p:sp>
    </p:spTree>
    <p:extLst>
      <p:ext uri="{BB962C8B-B14F-4D97-AF65-F5344CB8AC3E}">
        <p14:creationId xmlns:p14="http://schemas.microsoft.com/office/powerpoint/2010/main" val="200113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Initial meeting</a:t>
            </a:r>
          </a:p>
          <a:p>
            <a:r>
              <a:rPr lang="en-GB" dirty="0"/>
              <a:t>• Find potential mentor </a:t>
            </a:r>
          </a:p>
          <a:p>
            <a:r>
              <a:rPr lang="en-GB" dirty="0"/>
              <a:t>Prepare list of questions</a:t>
            </a:r>
          </a:p>
          <a:p>
            <a:r>
              <a:rPr lang="en-GB" dirty="0"/>
              <a:t>• Share expectations</a:t>
            </a:r>
          </a:p>
          <a:p>
            <a:r>
              <a:rPr lang="en-GB" dirty="0"/>
              <a:t>• Compatibility</a:t>
            </a:r>
          </a:p>
          <a:p>
            <a:endParaRPr lang="en-GB" dirty="0"/>
          </a:p>
          <a:p>
            <a:r>
              <a:rPr lang="en-GB" b="1" u="sng" dirty="0"/>
              <a:t>Use the mentoring agreement and set objectives</a:t>
            </a:r>
          </a:p>
          <a:p>
            <a:r>
              <a:rPr lang="en-GB" dirty="0"/>
              <a:t>Goal and objectives</a:t>
            </a:r>
          </a:p>
          <a:p>
            <a:r>
              <a:rPr lang="en-GB" dirty="0"/>
              <a:t> Personalise</a:t>
            </a:r>
          </a:p>
          <a:p>
            <a:r>
              <a:rPr lang="en-GB" dirty="0"/>
              <a:t> Possible barriers</a:t>
            </a:r>
          </a:p>
          <a:p>
            <a:r>
              <a:rPr lang="en-GB" dirty="0"/>
              <a:t> Boundaries</a:t>
            </a:r>
          </a:p>
          <a:p>
            <a:r>
              <a:rPr lang="en-GB" dirty="0"/>
              <a:t> Time commitment</a:t>
            </a:r>
          </a:p>
          <a:p>
            <a:endParaRPr lang="en-GB" b="1" u="sng" dirty="0"/>
          </a:p>
          <a:p>
            <a:r>
              <a:rPr lang="en-GB" b="1" u="sng" dirty="0"/>
              <a:t>Logistics and resource</a:t>
            </a:r>
          </a:p>
          <a:p>
            <a:r>
              <a:rPr lang="en-GB" dirty="0"/>
              <a:t>Where to meet?</a:t>
            </a:r>
          </a:p>
          <a:p>
            <a:r>
              <a:rPr lang="en-GB" dirty="0"/>
              <a:t>• Enough time?</a:t>
            </a:r>
          </a:p>
          <a:p>
            <a:r>
              <a:rPr lang="en-GB" dirty="0"/>
              <a:t> Quiet space? Confidentiality?</a:t>
            </a:r>
          </a:p>
          <a:p>
            <a:endParaRPr lang="en-GB" b="1" u="sng" dirty="0"/>
          </a:p>
          <a:p>
            <a:r>
              <a:rPr lang="en-GB" b="1" u="sng" dirty="0"/>
              <a:t>Maintain, develop, review you mentoring agreement</a:t>
            </a:r>
          </a:p>
          <a:p>
            <a:r>
              <a:rPr lang="en-GB" b="1" u="sng" dirty="0"/>
              <a:t>This shouldn’t be a paper exercise – this is about really sitting down and thinking about how to get the best out of the mentoring relationship</a:t>
            </a:r>
          </a:p>
          <a:p>
            <a:r>
              <a:rPr lang="en-GB" dirty="0"/>
              <a:t>On track? expectations met?</a:t>
            </a:r>
          </a:p>
          <a:p>
            <a:r>
              <a:rPr lang="en-GB" dirty="0"/>
              <a:t>• How have we dealt with issues or challenges?</a:t>
            </a:r>
          </a:p>
          <a:p>
            <a:r>
              <a:rPr lang="en-GB" dirty="0"/>
              <a:t>• What have we learned?</a:t>
            </a:r>
          </a:p>
          <a:p>
            <a:r>
              <a:rPr lang="en-GB" dirty="0"/>
              <a:t> reflection - could anything work better?</a:t>
            </a:r>
          </a:p>
          <a:p>
            <a:endParaRPr lang="en-AU" dirty="0"/>
          </a:p>
          <a:p>
            <a:r>
              <a:rPr lang="en-AU" dirty="0"/>
              <a:t>Expectations</a:t>
            </a:r>
          </a:p>
          <a:p>
            <a:r>
              <a:rPr lang="en-AU" dirty="0"/>
              <a:t>Going back to reviewing if the relationship is still meeting both the mentor and mentees expectations – has the relationship run its course or are there new thing to address?</a:t>
            </a:r>
          </a:p>
          <a:p>
            <a:endParaRPr lang="en-GB" dirty="0"/>
          </a:p>
        </p:txBody>
      </p:sp>
      <p:sp>
        <p:nvSpPr>
          <p:cNvPr id="4" name="Slide Number Placeholder 3"/>
          <p:cNvSpPr>
            <a:spLocks noGrp="1"/>
          </p:cNvSpPr>
          <p:nvPr>
            <p:ph type="sldNum" sz="quarter" idx="5"/>
          </p:nvPr>
        </p:nvSpPr>
        <p:spPr/>
        <p:txBody>
          <a:bodyPr/>
          <a:lstStyle/>
          <a:p>
            <a:fld id="{F5495DA3-5442-4AC4-8533-1783273FD945}" type="slidenum">
              <a:rPr lang="en-GB" smtClean="0"/>
              <a:t>13</a:t>
            </a:fld>
            <a:endParaRPr lang="en-GB"/>
          </a:p>
        </p:txBody>
      </p:sp>
    </p:spTree>
    <p:extLst>
      <p:ext uri="{BB962C8B-B14F-4D97-AF65-F5344CB8AC3E}">
        <p14:creationId xmlns:p14="http://schemas.microsoft.com/office/powerpoint/2010/main" val="2755055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mentoring agreement can be really helpful to establish what your objectives are for the relations ship and what the boundaries are so that you know what the expectations of the relations hip are – so thinks </a:t>
            </a:r>
            <a:r>
              <a:rPr lang="en-GB" dirty="0" err="1"/>
              <a:t>ou</a:t>
            </a:r>
            <a:r>
              <a:rPr lang="en-GB" dirty="0"/>
              <a:t> will </a:t>
            </a:r>
            <a:r>
              <a:rPr lang="en-GB" dirty="0" err="1"/>
              <a:t>dicssuss</a:t>
            </a:r>
            <a:r>
              <a:rPr lang="en-GB" dirty="0"/>
              <a:t> are think like how often to meet up, where, how long the meeting swill be, will you communicated between etc</a:t>
            </a:r>
          </a:p>
          <a:p>
            <a:r>
              <a:rPr lang="en-GB" dirty="0"/>
              <a:t>The mentoring agreement also give you the opportunity to agree at the beginning how you will review the relationship so that you can get the best out of it</a:t>
            </a:r>
          </a:p>
        </p:txBody>
      </p:sp>
      <p:sp>
        <p:nvSpPr>
          <p:cNvPr id="4" name="Slide Number Placeholder 3"/>
          <p:cNvSpPr>
            <a:spLocks noGrp="1"/>
          </p:cNvSpPr>
          <p:nvPr>
            <p:ph type="sldNum" sz="quarter" idx="5"/>
          </p:nvPr>
        </p:nvSpPr>
        <p:spPr/>
        <p:txBody>
          <a:bodyPr/>
          <a:lstStyle/>
          <a:p>
            <a:fld id="{F5495DA3-5442-4AC4-8533-1783273FD945}" type="slidenum">
              <a:rPr lang="en-GB" smtClean="0"/>
              <a:t>17</a:t>
            </a:fld>
            <a:endParaRPr lang="en-GB"/>
          </a:p>
        </p:txBody>
      </p:sp>
    </p:spTree>
    <p:extLst>
      <p:ext uri="{BB962C8B-B14F-4D97-AF65-F5344CB8AC3E}">
        <p14:creationId xmlns:p14="http://schemas.microsoft.com/office/powerpoint/2010/main" val="155299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And also sign post some resources and support available</a:t>
            </a:r>
          </a:p>
        </p:txBody>
      </p:sp>
      <p:sp>
        <p:nvSpPr>
          <p:cNvPr id="4" name="Slide Number Placeholder 3"/>
          <p:cNvSpPr>
            <a:spLocks noGrp="1"/>
          </p:cNvSpPr>
          <p:nvPr>
            <p:ph type="sldNum" sz="quarter" idx="5"/>
          </p:nvPr>
        </p:nvSpPr>
        <p:spPr/>
        <p:txBody>
          <a:bodyPr/>
          <a:lstStyle/>
          <a:p>
            <a:fld id="{F5495DA3-5442-4AC4-8533-1783273FD945}" type="slidenum">
              <a:rPr lang="en-GB" smtClean="0"/>
              <a:t>2</a:t>
            </a:fld>
            <a:endParaRPr lang="en-GB"/>
          </a:p>
        </p:txBody>
      </p:sp>
    </p:spTree>
    <p:extLst>
      <p:ext uri="{BB962C8B-B14F-4D97-AF65-F5344CB8AC3E}">
        <p14:creationId xmlns:p14="http://schemas.microsoft.com/office/powerpoint/2010/main" val="284195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is mentoring?</a:t>
            </a:r>
            <a:br>
              <a:rPr lang="en-GB" dirty="0"/>
            </a:br>
            <a:r>
              <a:rPr lang="en-GB" dirty="0"/>
              <a:t>Mentoring is a supportive relationship between two parties and importantly these are two people who are not connected through a line management structure.</a:t>
            </a:r>
          </a:p>
          <a:p>
            <a:r>
              <a:rPr lang="en-GB" dirty="0"/>
              <a:t>In this relationship the mentor supports the </a:t>
            </a:r>
            <a:r>
              <a:rPr lang="en-GB" dirty="0" err="1"/>
              <a:t>mentess</a:t>
            </a:r>
            <a:r>
              <a:rPr lang="en-GB" dirty="0"/>
              <a:t> through a period of change and towards an agreed objective or alternatively help them to adjust to a new situation..</a:t>
            </a:r>
          </a:p>
        </p:txBody>
      </p:sp>
      <p:sp>
        <p:nvSpPr>
          <p:cNvPr id="4" name="Slide Number Placeholder 3"/>
          <p:cNvSpPr>
            <a:spLocks noGrp="1"/>
          </p:cNvSpPr>
          <p:nvPr>
            <p:ph type="sldNum" sz="quarter" idx="5"/>
          </p:nvPr>
        </p:nvSpPr>
        <p:spPr/>
        <p:txBody>
          <a:bodyPr/>
          <a:lstStyle/>
          <a:p>
            <a:fld id="{F5495DA3-5442-4AC4-8533-1783273FD945}" type="slidenum">
              <a:rPr lang="en-GB" smtClean="0"/>
              <a:t>3</a:t>
            </a:fld>
            <a:endParaRPr lang="en-GB"/>
          </a:p>
        </p:txBody>
      </p:sp>
    </p:spTree>
    <p:extLst>
      <p:ext uri="{BB962C8B-B14F-4D97-AF65-F5344CB8AC3E}">
        <p14:creationId xmlns:p14="http://schemas.microsoft.com/office/powerpoint/2010/main" val="14842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people say that they have a supportive line manager – so why do they need a mentor.</a:t>
            </a:r>
          </a:p>
          <a:p>
            <a:r>
              <a:rPr lang="en-GB" dirty="0"/>
              <a:t>Well there are some key differences. </a:t>
            </a:r>
          </a:p>
        </p:txBody>
      </p:sp>
      <p:sp>
        <p:nvSpPr>
          <p:cNvPr id="4" name="Slide Number Placeholder 3"/>
          <p:cNvSpPr>
            <a:spLocks noGrp="1"/>
          </p:cNvSpPr>
          <p:nvPr>
            <p:ph type="sldNum" sz="quarter" idx="5"/>
          </p:nvPr>
        </p:nvSpPr>
        <p:spPr/>
        <p:txBody>
          <a:bodyPr/>
          <a:lstStyle/>
          <a:p>
            <a:fld id="{F5495DA3-5442-4AC4-8533-1783273FD945}" type="slidenum">
              <a:rPr lang="en-GB" smtClean="0"/>
              <a:t>4</a:t>
            </a:fld>
            <a:endParaRPr lang="en-GB"/>
          </a:p>
        </p:txBody>
      </p:sp>
    </p:spTree>
    <p:extLst>
      <p:ext uri="{BB962C8B-B14F-4D97-AF65-F5344CB8AC3E}">
        <p14:creationId xmlns:p14="http://schemas.microsoft.com/office/powerpoint/2010/main" val="2467366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not a directive method – your mentor will not tell you what to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there may be some aspects of coaching it’s not pure coaching – </a:t>
            </a:r>
            <a:r>
              <a:rPr lang="en-GB" sz="1200" dirty="0">
                <a:solidFill>
                  <a:srgbClr val="002060"/>
                </a:solidFill>
              </a:rPr>
              <a:t>In coaching the focus is on concrete issues, such as speaking more articulately or learning how to think strategically. Also a coach needs to be an expert in teaching these skills which is not the case for mentoring</a:t>
            </a:r>
          </a:p>
          <a:p>
            <a:r>
              <a:rPr lang="en-GB" dirty="0"/>
              <a:t>Also, mentoring is not not for discussing personal problems –– and similarly it is not counselling – this is a work focused activity</a:t>
            </a:r>
          </a:p>
          <a:p>
            <a:endParaRPr lang="en-GB" dirty="0"/>
          </a:p>
        </p:txBody>
      </p:sp>
      <p:sp>
        <p:nvSpPr>
          <p:cNvPr id="4" name="Slide Number Placeholder 3"/>
          <p:cNvSpPr>
            <a:spLocks noGrp="1"/>
          </p:cNvSpPr>
          <p:nvPr>
            <p:ph type="sldNum" sz="quarter" idx="5"/>
          </p:nvPr>
        </p:nvSpPr>
        <p:spPr/>
        <p:txBody>
          <a:bodyPr/>
          <a:lstStyle/>
          <a:p>
            <a:fld id="{F5495DA3-5442-4AC4-8533-1783273FD945}" type="slidenum">
              <a:rPr lang="en-GB" smtClean="0"/>
              <a:t>5</a:t>
            </a:fld>
            <a:endParaRPr lang="en-GB"/>
          </a:p>
        </p:txBody>
      </p:sp>
    </p:spTree>
    <p:extLst>
      <p:ext uri="{BB962C8B-B14F-4D97-AF65-F5344CB8AC3E}">
        <p14:creationId xmlns:p14="http://schemas.microsoft.com/office/powerpoint/2010/main" val="1985099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reasons people might want a mentor – we have listed a few here. </a:t>
            </a:r>
          </a:p>
          <a:p>
            <a:r>
              <a:rPr lang="en-GB" dirty="0"/>
              <a:t>So it could be about career development – thinking about what the next steps could be for you.</a:t>
            </a:r>
          </a:p>
          <a:p>
            <a:r>
              <a:rPr lang="en-GB" dirty="0"/>
              <a:t>It may be that you think that to get to the next step of your career you need to develop better professional networks</a:t>
            </a:r>
          </a:p>
          <a:p>
            <a:r>
              <a:rPr lang="en-GB" dirty="0"/>
              <a:t>You might need more management and leadership experiences or alternatively you could have just taken on a more managerial role and want some support in that new role</a:t>
            </a:r>
          </a:p>
          <a:p>
            <a:r>
              <a:rPr lang="en-GB" dirty="0"/>
              <a:t>You could be going for a promotion and want your mentor to help you through this process – so your mentor could help you identify areas you need to strengthen or where you have gaps in your experience or help develop your CV.</a:t>
            </a:r>
          </a:p>
          <a:p>
            <a:r>
              <a:rPr lang="en-GB" dirty="0"/>
              <a:t>You might want help writing papers, or support making a transition to a new role.</a:t>
            </a:r>
          </a:p>
          <a:p>
            <a:r>
              <a:rPr lang="en-GB" dirty="0"/>
              <a:t>Or you might have identified that you need help with things like work life balance or confidence building.</a:t>
            </a:r>
          </a:p>
          <a:p>
            <a:r>
              <a:rPr lang="en-GB" dirty="0"/>
              <a:t>And there cold be many more</a:t>
            </a:r>
          </a:p>
          <a:p>
            <a:endParaRPr lang="en-GB" dirty="0"/>
          </a:p>
        </p:txBody>
      </p:sp>
      <p:sp>
        <p:nvSpPr>
          <p:cNvPr id="4" name="Slide Number Placeholder 3"/>
          <p:cNvSpPr>
            <a:spLocks noGrp="1"/>
          </p:cNvSpPr>
          <p:nvPr>
            <p:ph type="sldNum" sz="quarter" idx="5"/>
          </p:nvPr>
        </p:nvSpPr>
        <p:spPr/>
        <p:txBody>
          <a:bodyPr/>
          <a:lstStyle/>
          <a:p>
            <a:fld id="{F5495DA3-5442-4AC4-8533-1783273FD945}" type="slidenum">
              <a:rPr lang="en-GB" smtClean="0"/>
              <a:t>6</a:t>
            </a:fld>
            <a:endParaRPr lang="en-GB"/>
          </a:p>
        </p:txBody>
      </p:sp>
    </p:spTree>
    <p:extLst>
      <p:ext uri="{BB962C8B-B14F-4D97-AF65-F5344CB8AC3E}">
        <p14:creationId xmlns:p14="http://schemas.microsoft.com/office/powerpoint/2010/main" val="971900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benefits of mentoring to the mentee – and I know this from personal experience. </a:t>
            </a:r>
          </a:p>
        </p:txBody>
      </p:sp>
      <p:sp>
        <p:nvSpPr>
          <p:cNvPr id="4" name="Slide Number Placeholder 3"/>
          <p:cNvSpPr>
            <a:spLocks noGrp="1"/>
          </p:cNvSpPr>
          <p:nvPr>
            <p:ph type="sldNum" sz="quarter" idx="5"/>
          </p:nvPr>
        </p:nvSpPr>
        <p:spPr/>
        <p:txBody>
          <a:bodyPr/>
          <a:lstStyle/>
          <a:p>
            <a:fld id="{F5495DA3-5442-4AC4-8533-1783273FD945}" type="slidenum">
              <a:rPr lang="en-GB" smtClean="0"/>
              <a:t>7</a:t>
            </a:fld>
            <a:endParaRPr lang="en-GB"/>
          </a:p>
        </p:txBody>
      </p:sp>
    </p:spTree>
    <p:extLst>
      <p:ext uri="{BB962C8B-B14F-4D97-AF65-F5344CB8AC3E}">
        <p14:creationId xmlns:p14="http://schemas.microsoft.com/office/powerpoint/2010/main" val="265321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we often focus on the benefits to the mentee but there are also many benefits to the mentor</a:t>
            </a:r>
          </a:p>
        </p:txBody>
      </p:sp>
      <p:sp>
        <p:nvSpPr>
          <p:cNvPr id="4" name="Slide Number Placeholder 3"/>
          <p:cNvSpPr>
            <a:spLocks noGrp="1"/>
          </p:cNvSpPr>
          <p:nvPr>
            <p:ph type="sldNum" sz="quarter" idx="5"/>
          </p:nvPr>
        </p:nvSpPr>
        <p:spPr/>
        <p:txBody>
          <a:bodyPr/>
          <a:lstStyle/>
          <a:p>
            <a:fld id="{F5495DA3-5442-4AC4-8533-1783273FD945}" type="slidenum">
              <a:rPr lang="en-GB" smtClean="0"/>
              <a:t>8</a:t>
            </a:fld>
            <a:endParaRPr lang="en-GB"/>
          </a:p>
        </p:txBody>
      </p:sp>
    </p:spTree>
    <p:extLst>
      <p:ext uri="{BB962C8B-B14F-4D97-AF65-F5344CB8AC3E}">
        <p14:creationId xmlns:p14="http://schemas.microsoft.com/office/powerpoint/2010/main" val="2963834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1CAAFB-1367-47D6-AAC2-0B2795128C77}" type="slidenum">
              <a:rPr lang="en-GB" smtClean="0"/>
              <a:pPr/>
              <a:t>11</a:t>
            </a:fld>
            <a:endParaRPr lang="en-GB"/>
          </a:p>
        </p:txBody>
      </p:sp>
    </p:spTree>
    <p:extLst>
      <p:ext uri="{BB962C8B-B14F-4D97-AF65-F5344CB8AC3E}">
        <p14:creationId xmlns:p14="http://schemas.microsoft.com/office/powerpoint/2010/main" val="1648116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witter.com/MRCCTU"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www.mrcctu.ucl.ac.uk/"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5517683-1504-8CD9-A65A-51B37B5E34F8}"/>
              </a:ext>
            </a:extLst>
          </p:cNvPr>
          <p:cNvSpPr/>
          <p:nvPr/>
        </p:nvSpPr>
        <p:spPr>
          <a:xfrm>
            <a:off x="266500" y="5990442"/>
            <a:ext cx="6824256" cy="64334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800"/>
          </a:p>
        </p:txBody>
      </p:sp>
      <p:sp>
        <p:nvSpPr>
          <p:cNvPr id="7" name="Rectangle 6">
            <a:extLst>
              <a:ext uri="{FF2B5EF4-FFF2-40B4-BE49-F238E27FC236}">
                <a16:creationId xmlns:a16="http://schemas.microsoft.com/office/drawing/2014/main" id="{84B9BFE3-9470-5442-1CF5-C068D3147821}"/>
              </a:ext>
            </a:extLst>
          </p:cNvPr>
          <p:cNvSpPr/>
          <p:nvPr/>
        </p:nvSpPr>
        <p:spPr>
          <a:xfrm>
            <a:off x="0" y="4"/>
            <a:ext cx="12192000" cy="172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Rectangle 7">
            <a:extLst>
              <a:ext uri="{FF2B5EF4-FFF2-40B4-BE49-F238E27FC236}">
                <a16:creationId xmlns:a16="http://schemas.microsoft.com/office/drawing/2014/main" id="{1F38E7F4-97BE-CADA-C27E-E284ACEAAEE9}"/>
              </a:ext>
            </a:extLst>
          </p:cNvPr>
          <p:cNvSpPr/>
          <p:nvPr/>
        </p:nvSpPr>
        <p:spPr>
          <a:xfrm>
            <a:off x="-2913" y="0"/>
            <a:ext cx="1406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11" name="Isosceles Triangle 10">
            <a:extLst>
              <a:ext uri="{FF2B5EF4-FFF2-40B4-BE49-F238E27FC236}">
                <a16:creationId xmlns:a16="http://schemas.microsoft.com/office/drawing/2014/main" id="{67D22405-2503-83A1-A08E-BCCAE16B07F7}"/>
              </a:ext>
            </a:extLst>
          </p:cNvPr>
          <p:cNvSpPr/>
          <p:nvPr/>
        </p:nvSpPr>
        <p:spPr>
          <a:xfrm>
            <a:off x="6198577" y="1036832"/>
            <a:ext cx="5993423" cy="5838091"/>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2" name="Picture 11" descr="Text&#10;&#10;Description automatically generated with medium confidence">
            <a:extLst>
              <a:ext uri="{FF2B5EF4-FFF2-40B4-BE49-F238E27FC236}">
                <a16:creationId xmlns:a16="http://schemas.microsoft.com/office/drawing/2014/main" id="{71098D06-12F3-190E-7D02-DE2E5B24A4C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0315" y="330055"/>
            <a:ext cx="4973686" cy="839876"/>
          </a:xfrm>
          <a:prstGeom prst="rect">
            <a:avLst/>
          </a:prstGeom>
        </p:spPr>
      </p:pic>
      <p:sp>
        <p:nvSpPr>
          <p:cNvPr id="3" name="Title 1">
            <a:extLst>
              <a:ext uri="{FF2B5EF4-FFF2-40B4-BE49-F238E27FC236}">
                <a16:creationId xmlns:a16="http://schemas.microsoft.com/office/drawing/2014/main" id="{C047AAF7-8CE5-09C9-AA22-13BD13BEB121}"/>
              </a:ext>
            </a:extLst>
          </p:cNvPr>
          <p:cNvSpPr>
            <a:spLocks noGrp="1"/>
          </p:cNvSpPr>
          <p:nvPr>
            <p:ph type="ctrTitle"/>
          </p:nvPr>
        </p:nvSpPr>
        <p:spPr>
          <a:xfrm>
            <a:off x="744537" y="1596518"/>
            <a:ext cx="8280193" cy="2424742"/>
          </a:xfrm>
        </p:spPr>
        <p:txBody>
          <a:bodyPr anchor="b"/>
          <a:lstStyle>
            <a:lvl1pPr algn="l">
              <a:defRPr/>
            </a:lvl1pPr>
          </a:lstStyle>
          <a:p>
            <a:r>
              <a:rPr lang="en-US"/>
              <a:t>Click to edit Master title style</a:t>
            </a:r>
            <a:endParaRPr lang="en-GB" dirty="0"/>
          </a:p>
        </p:txBody>
      </p:sp>
      <p:sp>
        <p:nvSpPr>
          <p:cNvPr id="5" name="Subtitle 2">
            <a:extLst>
              <a:ext uri="{FF2B5EF4-FFF2-40B4-BE49-F238E27FC236}">
                <a16:creationId xmlns:a16="http://schemas.microsoft.com/office/drawing/2014/main" id="{78757BBB-A4C8-C9E6-7433-8E7AA0FF1B14}"/>
              </a:ext>
            </a:extLst>
          </p:cNvPr>
          <p:cNvSpPr>
            <a:spLocks noGrp="1"/>
          </p:cNvSpPr>
          <p:nvPr>
            <p:ph type="subTitle" idx="1"/>
          </p:nvPr>
        </p:nvSpPr>
        <p:spPr>
          <a:xfrm>
            <a:off x="744537" y="4100735"/>
            <a:ext cx="6438141" cy="1690872"/>
          </a:xfrm>
        </p:spPr>
        <p:txBody>
          <a:bodyPr>
            <a:normAutofit/>
          </a:bodyPr>
          <a:lstStyle>
            <a:lvl1pPr marL="0" indent="0" algn="l">
              <a:buNone/>
              <a:defRPr sz="28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20" name="Date Placeholder 19">
            <a:extLst>
              <a:ext uri="{FF2B5EF4-FFF2-40B4-BE49-F238E27FC236}">
                <a16:creationId xmlns:a16="http://schemas.microsoft.com/office/drawing/2014/main" id="{26241792-B498-7D6D-88EF-C69137477E08}"/>
              </a:ext>
            </a:extLst>
          </p:cNvPr>
          <p:cNvSpPr>
            <a:spLocks noGrp="1"/>
          </p:cNvSpPr>
          <p:nvPr>
            <p:ph type="dt" sz="half" idx="10"/>
          </p:nvPr>
        </p:nvSpPr>
        <p:spPr/>
        <p:txBody>
          <a:bodyPr/>
          <a:lstStyle/>
          <a:p>
            <a:endParaRPr lang="en-GB" dirty="0"/>
          </a:p>
        </p:txBody>
      </p:sp>
      <p:sp>
        <p:nvSpPr>
          <p:cNvPr id="21" name="Footer Placeholder 20">
            <a:extLst>
              <a:ext uri="{FF2B5EF4-FFF2-40B4-BE49-F238E27FC236}">
                <a16:creationId xmlns:a16="http://schemas.microsoft.com/office/drawing/2014/main" id="{D394AE5E-3AD5-691D-F77D-1B09F6A2FEB2}"/>
              </a:ext>
            </a:extLst>
          </p:cNvPr>
          <p:cNvSpPr>
            <a:spLocks noGrp="1"/>
          </p:cNvSpPr>
          <p:nvPr>
            <p:ph type="ftr" sz="quarter" idx="11"/>
          </p:nvPr>
        </p:nvSpPr>
        <p:spPr/>
        <p:txBody>
          <a:bodyPr/>
          <a:lstStyle>
            <a:lvl1pPr algn="l">
              <a:defRPr/>
            </a:lvl1pPr>
          </a:lstStyle>
          <a:p>
            <a:endParaRPr lang="en-GB" dirty="0"/>
          </a:p>
        </p:txBody>
      </p:sp>
      <p:sp>
        <p:nvSpPr>
          <p:cNvPr id="22" name="Slide Number Placeholder 21">
            <a:extLst>
              <a:ext uri="{FF2B5EF4-FFF2-40B4-BE49-F238E27FC236}">
                <a16:creationId xmlns:a16="http://schemas.microsoft.com/office/drawing/2014/main" id="{0D6ED094-427D-07EF-F5E9-3089ECE46B42}"/>
              </a:ext>
            </a:extLst>
          </p:cNvPr>
          <p:cNvSpPr>
            <a:spLocks noGrp="1"/>
          </p:cNvSpPr>
          <p:nvPr>
            <p:ph type="sldNum" sz="quarter" idx="12"/>
          </p:nvPr>
        </p:nvSpPr>
        <p:spPr/>
        <p:txBody>
          <a:bodyPr/>
          <a:lstStyle/>
          <a:p>
            <a:fld id="{BA3A7120-B114-43B6-BD02-82686775BA93}" type="slidenum">
              <a:rPr lang="en-GB" smtClean="0"/>
              <a:pPr/>
              <a:t>‹#›</a:t>
            </a:fld>
            <a:endParaRPr lang="en-GB" dirty="0"/>
          </a:p>
        </p:txBody>
      </p:sp>
      <p:pic>
        <p:nvPicPr>
          <p:cNvPr id="2" name="Picture 1" descr="A logo on a black background&#10;&#10;Description automatically generated">
            <a:extLst>
              <a:ext uri="{FF2B5EF4-FFF2-40B4-BE49-F238E27FC236}">
                <a16:creationId xmlns:a16="http://schemas.microsoft.com/office/drawing/2014/main" id="{1800448D-116A-AA09-2009-340B64028B6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568793" y="5316062"/>
            <a:ext cx="4531658" cy="1732918"/>
          </a:xfrm>
          <a:prstGeom prst="rect">
            <a:avLst/>
          </a:prstGeom>
        </p:spPr>
      </p:pic>
    </p:spTree>
    <p:extLst>
      <p:ext uri="{BB962C8B-B14F-4D97-AF65-F5344CB8AC3E}">
        <p14:creationId xmlns:p14="http://schemas.microsoft.com/office/powerpoint/2010/main" val="1486693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AF19645-1CCE-AEC4-26E4-7EDE37F6A225}"/>
              </a:ext>
            </a:extLst>
          </p:cNvPr>
          <p:cNvSpPr>
            <a:spLocks noGrp="1"/>
          </p:cNvSpPr>
          <p:nvPr>
            <p:ph type="sldNum" sz="quarter" idx="12"/>
          </p:nvPr>
        </p:nvSpPr>
        <p:spPr/>
        <p:txBody>
          <a:bodyPr/>
          <a:lstStyle/>
          <a:p>
            <a:fld id="{BA3A7120-B114-43B6-BD02-82686775BA93}" type="slidenum">
              <a:rPr lang="en-GB" smtClean="0"/>
              <a:t>‹#›</a:t>
            </a:fld>
            <a:endParaRPr lang="en-GB"/>
          </a:p>
        </p:txBody>
      </p:sp>
      <p:sp>
        <p:nvSpPr>
          <p:cNvPr id="15" name="Rectangle 14">
            <a:extLst>
              <a:ext uri="{FF2B5EF4-FFF2-40B4-BE49-F238E27FC236}">
                <a16:creationId xmlns:a16="http://schemas.microsoft.com/office/drawing/2014/main" id="{E5517683-1504-8CD9-A65A-51B37B5E34F8}"/>
              </a:ext>
            </a:extLst>
          </p:cNvPr>
          <p:cNvSpPr/>
          <p:nvPr/>
        </p:nvSpPr>
        <p:spPr>
          <a:xfrm>
            <a:off x="206632" y="5818074"/>
            <a:ext cx="6800997" cy="867555"/>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800"/>
          </a:p>
        </p:txBody>
      </p:sp>
      <p:sp>
        <p:nvSpPr>
          <p:cNvPr id="3" name="Title 1">
            <a:extLst>
              <a:ext uri="{FF2B5EF4-FFF2-40B4-BE49-F238E27FC236}">
                <a16:creationId xmlns:a16="http://schemas.microsoft.com/office/drawing/2014/main" id="{C047AAF7-8CE5-09C9-AA22-13BD13BEB121}"/>
              </a:ext>
            </a:extLst>
          </p:cNvPr>
          <p:cNvSpPr>
            <a:spLocks noGrp="1"/>
          </p:cNvSpPr>
          <p:nvPr>
            <p:ph type="ctrTitle"/>
          </p:nvPr>
        </p:nvSpPr>
        <p:spPr>
          <a:xfrm>
            <a:off x="744537" y="1596518"/>
            <a:ext cx="10665585" cy="2424742"/>
          </a:xfrm>
        </p:spPr>
        <p:txBody>
          <a:bodyPr anchor="b"/>
          <a:lstStyle>
            <a:lvl1pPr algn="l">
              <a:defRPr/>
            </a:lvl1pPr>
          </a:lstStyle>
          <a:p>
            <a:r>
              <a:rPr lang="en-US"/>
              <a:t>Click to edit Master title style</a:t>
            </a:r>
            <a:endParaRPr lang="en-GB" dirty="0"/>
          </a:p>
        </p:txBody>
      </p:sp>
      <p:sp>
        <p:nvSpPr>
          <p:cNvPr id="5" name="Subtitle 2">
            <a:extLst>
              <a:ext uri="{FF2B5EF4-FFF2-40B4-BE49-F238E27FC236}">
                <a16:creationId xmlns:a16="http://schemas.microsoft.com/office/drawing/2014/main" id="{78757BBB-A4C8-C9E6-7433-8E7AA0FF1B14}"/>
              </a:ext>
            </a:extLst>
          </p:cNvPr>
          <p:cNvSpPr>
            <a:spLocks noGrp="1"/>
          </p:cNvSpPr>
          <p:nvPr>
            <p:ph type="subTitle" idx="1"/>
          </p:nvPr>
        </p:nvSpPr>
        <p:spPr>
          <a:xfrm>
            <a:off x="744537" y="4100735"/>
            <a:ext cx="10665585" cy="1478430"/>
          </a:xfrm>
        </p:spPr>
        <p:txBody>
          <a:bodyPr>
            <a:normAutofit/>
          </a:bodyPr>
          <a:lstStyle>
            <a:lvl1pPr marL="0" indent="0" algn="l">
              <a:buNone/>
              <a:defRPr sz="28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Date Placeholder 6">
            <a:extLst>
              <a:ext uri="{FF2B5EF4-FFF2-40B4-BE49-F238E27FC236}">
                <a16:creationId xmlns:a16="http://schemas.microsoft.com/office/drawing/2014/main" id="{D9210F39-667A-8BA6-49A4-E130EDC5D7B4}"/>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1937E626-AA59-D6BE-FB80-183FDC927A48}"/>
              </a:ext>
            </a:extLst>
          </p:cNvPr>
          <p:cNvSpPr>
            <a:spLocks noGrp="1"/>
          </p:cNvSpPr>
          <p:nvPr>
            <p:ph type="ftr" sz="quarter" idx="11"/>
          </p:nvPr>
        </p:nvSpPr>
        <p:spPr/>
        <p:txBody>
          <a:bodyPr/>
          <a:lstStyle/>
          <a:p>
            <a:endParaRPr lang="en-GB" dirty="0"/>
          </a:p>
        </p:txBody>
      </p:sp>
      <p:pic>
        <p:nvPicPr>
          <p:cNvPr id="2" name="Picture 1" descr="Text&#10;&#10;Description automatically generated with medium confidence">
            <a:extLst>
              <a:ext uri="{FF2B5EF4-FFF2-40B4-BE49-F238E27FC236}">
                <a16:creationId xmlns:a16="http://schemas.microsoft.com/office/drawing/2014/main" id="{89F4A202-8CC0-F6F4-E36F-BC45CA9A526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0315" y="330055"/>
            <a:ext cx="4973686" cy="839876"/>
          </a:xfrm>
          <a:prstGeom prst="rect">
            <a:avLst/>
          </a:prstGeom>
        </p:spPr>
      </p:pic>
      <p:pic>
        <p:nvPicPr>
          <p:cNvPr id="4" name="Picture 3" descr="A logo on a black background&#10;&#10;Description automatically generated">
            <a:extLst>
              <a:ext uri="{FF2B5EF4-FFF2-40B4-BE49-F238E27FC236}">
                <a16:creationId xmlns:a16="http://schemas.microsoft.com/office/drawing/2014/main" id="{7D5B3696-DDA7-3421-A89B-765059532D16}"/>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7568793" y="5316062"/>
            <a:ext cx="4531658" cy="1732918"/>
          </a:xfrm>
          <a:prstGeom prst="rect">
            <a:avLst/>
          </a:prstGeom>
        </p:spPr>
      </p:pic>
    </p:spTree>
    <p:extLst>
      <p:ext uri="{BB962C8B-B14F-4D97-AF65-F5344CB8AC3E}">
        <p14:creationId xmlns:p14="http://schemas.microsoft.com/office/powerpoint/2010/main" val="381401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759295A-7279-6096-E502-106A400C4823}"/>
              </a:ext>
            </a:extLst>
          </p:cNvPr>
          <p:cNvSpPr>
            <a:spLocks noGrp="1"/>
          </p:cNvSpPr>
          <p:nvPr>
            <p:ph type="sldNum" sz="quarter" idx="16"/>
          </p:nvPr>
        </p:nvSpPr>
        <p:spPr/>
        <p:txBody>
          <a:bodyPr/>
          <a:lstStyle/>
          <a:p>
            <a:fld id="{BA3A7120-B114-43B6-BD02-82686775BA93}" type="slidenum">
              <a:rPr lang="en-GB" smtClean="0"/>
              <a:t>‹#›</a:t>
            </a:fld>
            <a:endParaRPr lang="en-GB"/>
          </a:p>
        </p:txBody>
      </p:sp>
      <p:sp>
        <p:nvSpPr>
          <p:cNvPr id="8" name="Text Placeholder 2">
            <a:extLst>
              <a:ext uri="{FF2B5EF4-FFF2-40B4-BE49-F238E27FC236}">
                <a16:creationId xmlns:a16="http://schemas.microsoft.com/office/drawing/2014/main" id="{3DBD33EA-C3A8-5854-6848-3F174F34AC5B}"/>
              </a:ext>
            </a:extLst>
          </p:cNvPr>
          <p:cNvSpPr>
            <a:spLocks noGrp="1"/>
          </p:cNvSpPr>
          <p:nvPr>
            <p:ph type="body" idx="13"/>
          </p:nvPr>
        </p:nvSpPr>
        <p:spPr>
          <a:xfrm>
            <a:off x="831851" y="4270224"/>
            <a:ext cx="7928326" cy="1187602"/>
          </a:xfrm>
        </p:spPr>
        <p:txBody>
          <a:bodyPr/>
          <a:lstStyle>
            <a:lvl1pPr marL="0" indent="0">
              <a:buNone/>
              <a:defRPr sz="2400" b="1">
                <a:solidFill>
                  <a:schemeClr val="accent2"/>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0FF9EC2E-E236-CC39-1E4F-C4C3DE2BC3A8}"/>
              </a:ext>
            </a:extLst>
          </p:cNvPr>
          <p:cNvSpPr/>
          <p:nvPr/>
        </p:nvSpPr>
        <p:spPr>
          <a:xfrm>
            <a:off x="9088581" y="1757552"/>
            <a:ext cx="3103419" cy="3923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pic>
        <p:nvPicPr>
          <p:cNvPr id="10" name="Picture 9">
            <a:extLst>
              <a:ext uri="{FF2B5EF4-FFF2-40B4-BE49-F238E27FC236}">
                <a16:creationId xmlns:a16="http://schemas.microsoft.com/office/drawing/2014/main" id="{9CB389AE-0D59-5262-6C42-ABD21C894C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628"/>
          <a:stretch/>
        </p:blipFill>
        <p:spPr>
          <a:xfrm>
            <a:off x="8282912" y="1757546"/>
            <a:ext cx="3103419" cy="3923636"/>
          </a:xfrm>
          <a:prstGeom prst="rect">
            <a:avLst/>
          </a:prstGeom>
        </p:spPr>
      </p:pic>
      <p:sp>
        <p:nvSpPr>
          <p:cNvPr id="12" name="Rectangle 11">
            <a:extLst>
              <a:ext uri="{FF2B5EF4-FFF2-40B4-BE49-F238E27FC236}">
                <a16:creationId xmlns:a16="http://schemas.microsoft.com/office/drawing/2014/main" id="{3FDE7D34-6DDC-50A3-9D79-3625CB0F5685}"/>
              </a:ext>
            </a:extLst>
          </p:cNvPr>
          <p:cNvSpPr/>
          <p:nvPr/>
        </p:nvSpPr>
        <p:spPr>
          <a:xfrm>
            <a:off x="-12876" y="-2"/>
            <a:ext cx="26568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FA62F11D-4234-76A3-DDB5-C812635E80FF}"/>
              </a:ext>
            </a:extLst>
          </p:cNvPr>
          <p:cNvSpPr>
            <a:spLocks noGrp="1"/>
          </p:cNvSpPr>
          <p:nvPr>
            <p:ph type="title"/>
          </p:nvPr>
        </p:nvSpPr>
        <p:spPr>
          <a:xfrm>
            <a:off x="831848" y="1767067"/>
            <a:ext cx="7928329" cy="2408513"/>
          </a:xfrm>
        </p:spPr>
        <p:txBody>
          <a:bodyPr anchor="b"/>
          <a:lstStyle/>
          <a:p>
            <a:r>
              <a:rPr lang="en-US"/>
              <a:t>Click to edit Master title style</a:t>
            </a:r>
            <a:endParaRPr lang="en-GB" dirty="0"/>
          </a:p>
        </p:txBody>
      </p:sp>
      <p:sp>
        <p:nvSpPr>
          <p:cNvPr id="5" name="Rectangle 4">
            <a:extLst>
              <a:ext uri="{FF2B5EF4-FFF2-40B4-BE49-F238E27FC236}">
                <a16:creationId xmlns:a16="http://schemas.microsoft.com/office/drawing/2014/main" id="{1DAA0803-37D5-A8D8-1131-ECAE6422AC42}"/>
              </a:ext>
            </a:extLst>
          </p:cNvPr>
          <p:cNvSpPr/>
          <p:nvPr userDrawn="1"/>
        </p:nvSpPr>
        <p:spPr>
          <a:xfrm>
            <a:off x="209227" y="5912603"/>
            <a:ext cx="7215658" cy="72067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2CD0376F-592F-0F63-FF18-7EC5E29B5A08}"/>
              </a:ext>
            </a:extLst>
          </p:cNvPr>
          <p:cNvSpPr/>
          <p:nvPr/>
        </p:nvSpPr>
        <p:spPr>
          <a:xfrm>
            <a:off x="-12876" y="5457826"/>
            <a:ext cx="1916491" cy="1429601"/>
          </a:xfrm>
          <a:prstGeom prst="triangle">
            <a:avLst>
              <a:gd name="adj" fmla="val 5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Date Placeholder 2">
            <a:extLst>
              <a:ext uri="{FF2B5EF4-FFF2-40B4-BE49-F238E27FC236}">
                <a16:creationId xmlns:a16="http://schemas.microsoft.com/office/drawing/2014/main" id="{2E5BC54F-E04E-2C71-DFEB-CAF11E8FCD25}"/>
              </a:ext>
            </a:extLst>
          </p:cNvPr>
          <p:cNvSpPr>
            <a:spLocks noGrp="1"/>
          </p:cNvSpPr>
          <p:nvPr>
            <p:ph type="dt" sz="half" idx="14"/>
          </p:nvPr>
        </p:nvSpPr>
        <p:spPr/>
        <p:txBody>
          <a:bodyPr/>
          <a:lstStyle/>
          <a:p>
            <a:endParaRPr lang="en-GB" dirty="0"/>
          </a:p>
        </p:txBody>
      </p:sp>
      <p:sp>
        <p:nvSpPr>
          <p:cNvPr id="4" name="Footer Placeholder 3">
            <a:extLst>
              <a:ext uri="{FF2B5EF4-FFF2-40B4-BE49-F238E27FC236}">
                <a16:creationId xmlns:a16="http://schemas.microsoft.com/office/drawing/2014/main" id="{C918969F-7741-9172-672C-30298D7EE86F}"/>
              </a:ext>
            </a:extLst>
          </p:cNvPr>
          <p:cNvSpPr>
            <a:spLocks noGrp="1"/>
          </p:cNvSpPr>
          <p:nvPr>
            <p:ph type="ftr" sz="quarter" idx="15"/>
          </p:nvPr>
        </p:nvSpPr>
        <p:spPr/>
        <p:txBody>
          <a:bodyPr/>
          <a:lstStyle/>
          <a:p>
            <a:endParaRPr lang="en-GB" dirty="0"/>
          </a:p>
        </p:txBody>
      </p:sp>
      <p:pic>
        <p:nvPicPr>
          <p:cNvPr id="7" name="Picture 6" descr="Text&#10;&#10;Description automatically generated with medium confidence">
            <a:extLst>
              <a:ext uri="{FF2B5EF4-FFF2-40B4-BE49-F238E27FC236}">
                <a16:creationId xmlns:a16="http://schemas.microsoft.com/office/drawing/2014/main" id="{D1A1C38F-BF10-E011-4B16-B9174900153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60315" y="330055"/>
            <a:ext cx="4973686" cy="839876"/>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2133E84A-79F2-D3D4-10BE-E64255007BEB}"/>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7568793" y="5316062"/>
            <a:ext cx="4531658" cy="1732918"/>
          </a:xfrm>
          <a:prstGeom prst="rect">
            <a:avLst/>
          </a:prstGeom>
        </p:spPr>
      </p:pic>
    </p:spTree>
    <p:extLst>
      <p:ext uri="{BB962C8B-B14F-4D97-AF65-F5344CB8AC3E}">
        <p14:creationId xmlns:p14="http://schemas.microsoft.com/office/powerpoint/2010/main" val="338972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men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84024D-3985-13E2-A2DB-56694B2B3662}"/>
              </a:ext>
            </a:extLst>
          </p:cNvPr>
          <p:cNvSpPr/>
          <p:nvPr userDrawn="1"/>
        </p:nvSpPr>
        <p:spPr>
          <a:xfrm>
            <a:off x="364209" y="5912603"/>
            <a:ext cx="7204584" cy="72067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06635186-EB02-5B79-65E6-B3F7CBA81C93}"/>
              </a:ext>
            </a:extLst>
          </p:cNvPr>
          <p:cNvSpPr>
            <a:spLocks noGrp="1"/>
          </p:cNvSpPr>
          <p:nvPr>
            <p:ph type="sldNum" sz="quarter" idx="21"/>
          </p:nvPr>
        </p:nvSpPr>
        <p:spPr/>
        <p:txBody>
          <a:bodyPr/>
          <a:lstStyle/>
          <a:p>
            <a:fld id="{BA3A7120-B114-43B6-BD02-82686775BA93}" type="slidenum">
              <a:rPr lang="en-GB" smtClean="0"/>
              <a:t>‹#›</a:t>
            </a:fld>
            <a:endParaRPr lang="en-GB"/>
          </a:p>
        </p:txBody>
      </p:sp>
      <p:sp>
        <p:nvSpPr>
          <p:cNvPr id="46" name="Isosceles Triangle 45">
            <a:extLst>
              <a:ext uri="{FF2B5EF4-FFF2-40B4-BE49-F238E27FC236}">
                <a16:creationId xmlns:a16="http://schemas.microsoft.com/office/drawing/2014/main" id="{6A00E307-1790-C220-C089-D0F12FF92795}"/>
              </a:ext>
            </a:extLst>
          </p:cNvPr>
          <p:cNvSpPr/>
          <p:nvPr/>
        </p:nvSpPr>
        <p:spPr>
          <a:xfrm rot="16200000">
            <a:off x="6561183" y="1277891"/>
            <a:ext cx="5515162" cy="5721628"/>
          </a:xfrm>
          <a:prstGeom prst="triangle">
            <a:avLst>
              <a:gd name="adj" fmla="val 5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a:extLst>
              <a:ext uri="{FF2B5EF4-FFF2-40B4-BE49-F238E27FC236}">
                <a16:creationId xmlns:a16="http://schemas.microsoft.com/office/drawing/2014/main" id="{5312FC20-B062-4D10-BB0A-DD979F31A697}"/>
              </a:ext>
            </a:extLst>
          </p:cNvPr>
          <p:cNvSpPr>
            <a:spLocks noGrp="1"/>
          </p:cNvSpPr>
          <p:nvPr>
            <p:ph type="title" hasCustomPrompt="1"/>
          </p:nvPr>
        </p:nvSpPr>
        <p:spPr/>
        <p:txBody>
          <a:bodyPr/>
          <a:lstStyle>
            <a:lvl1pPr>
              <a:defRPr/>
            </a:lvl1pPr>
          </a:lstStyle>
          <a:p>
            <a:r>
              <a:rPr lang="en-GB" dirty="0"/>
              <a:t>Acknowledgments</a:t>
            </a:r>
          </a:p>
        </p:txBody>
      </p:sp>
      <p:pic>
        <p:nvPicPr>
          <p:cNvPr id="18" name="Picture 17" descr="MRC CTU at UCL logo">
            <a:extLst>
              <a:ext uri="{FF2B5EF4-FFF2-40B4-BE49-F238E27FC236}">
                <a16:creationId xmlns:a16="http://schemas.microsoft.com/office/drawing/2014/main" id="{26247B74-6886-2724-023E-51093F83740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95282" y="6045875"/>
            <a:ext cx="3408618" cy="575594"/>
          </a:xfrm>
          <a:prstGeom prst="rect">
            <a:avLst/>
          </a:prstGeom>
        </p:spPr>
      </p:pic>
      <p:sp>
        <p:nvSpPr>
          <p:cNvPr id="20" name="Rectangle 19">
            <a:extLst>
              <a:ext uri="{FF2B5EF4-FFF2-40B4-BE49-F238E27FC236}">
                <a16:creationId xmlns:a16="http://schemas.microsoft.com/office/drawing/2014/main" id="{CF4B41D4-B1DD-2F59-B4AC-6F140218B1DA}"/>
              </a:ext>
            </a:extLst>
          </p:cNvPr>
          <p:cNvSpPr/>
          <p:nvPr userDrawn="1"/>
        </p:nvSpPr>
        <p:spPr>
          <a:xfrm>
            <a:off x="3906162" y="6054942"/>
            <a:ext cx="266700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Arial" panose="020B0604020202020204" pitchFamily="34" charset="0"/>
                <a:cs typeface="Arial" panose="020B0604020202020204" pitchFamily="34" charset="0"/>
                <a:hlinkClick r:id="rId3"/>
              </a:rPr>
              <a:t>Twitter @MRCCTU</a:t>
            </a:r>
            <a:r>
              <a:rPr lang="en-GB" sz="1600" b="1" dirty="0">
                <a:solidFill>
                  <a:schemeClr val="tx2"/>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2"/>
                </a:solidFill>
                <a:latin typeface="Arial" panose="020B0604020202020204" pitchFamily="34" charset="0"/>
                <a:cs typeface="Arial" panose="020B0604020202020204" pitchFamily="34" charset="0"/>
                <a:hlinkClick r:id="rId4"/>
              </a:rPr>
              <a:t>www.mrcctu.at.ucl.ac.uk </a:t>
            </a:r>
            <a:endParaRPr lang="en-GB" sz="1600" b="1" dirty="0">
              <a:solidFill>
                <a:schemeClr val="tx2"/>
              </a:solidFill>
              <a:latin typeface="Arial" panose="020B0604020202020204" pitchFamily="34" charset="0"/>
              <a:cs typeface="Arial" panose="020B0604020202020204" pitchFamily="34" charset="0"/>
            </a:endParaRPr>
          </a:p>
        </p:txBody>
      </p:sp>
      <p:sp>
        <p:nvSpPr>
          <p:cNvPr id="26" name="Text Placeholder 40">
            <a:extLst>
              <a:ext uri="{FF2B5EF4-FFF2-40B4-BE49-F238E27FC236}">
                <a16:creationId xmlns:a16="http://schemas.microsoft.com/office/drawing/2014/main" id="{4560AF9E-001C-D2B7-6C23-70931C760E0D}"/>
              </a:ext>
            </a:extLst>
          </p:cNvPr>
          <p:cNvSpPr>
            <a:spLocks noGrp="1"/>
          </p:cNvSpPr>
          <p:nvPr>
            <p:ph type="body" sz="quarter" idx="17"/>
          </p:nvPr>
        </p:nvSpPr>
        <p:spPr>
          <a:xfrm>
            <a:off x="364210" y="1381124"/>
            <a:ext cx="3641806" cy="4596794"/>
          </a:xfrm>
        </p:spPr>
        <p:txBody>
          <a:bodyPr/>
          <a:lstStyle>
            <a:lvl1pPr>
              <a:lnSpc>
                <a:spcPct val="90000"/>
              </a:lnSpc>
              <a:defRPr/>
            </a:lvl1pPr>
          </a:lstStyle>
          <a:p>
            <a:pPr lvl="0"/>
            <a:r>
              <a:rPr lang="en-US"/>
              <a:t>Click to edit Master text styles</a:t>
            </a:r>
          </a:p>
        </p:txBody>
      </p:sp>
      <p:sp>
        <p:nvSpPr>
          <p:cNvPr id="27" name="Text Placeholder 42">
            <a:extLst>
              <a:ext uri="{FF2B5EF4-FFF2-40B4-BE49-F238E27FC236}">
                <a16:creationId xmlns:a16="http://schemas.microsoft.com/office/drawing/2014/main" id="{EF833B7C-7C5B-12C3-4692-A1BF35F48238}"/>
              </a:ext>
            </a:extLst>
          </p:cNvPr>
          <p:cNvSpPr>
            <a:spLocks noGrp="1"/>
          </p:cNvSpPr>
          <p:nvPr>
            <p:ph type="body" sz="quarter" idx="18"/>
          </p:nvPr>
        </p:nvSpPr>
        <p:spPr>
          <a:xfrm>
            <a:off x="4164322" y="1361654"/>
            <a:ext cx="3742281" cy="4616264"/>
          </a:xfrm>
        </p:spPr>
        <p:txBody>
          <a:bodyPr/>
          <a:lstStyle>
            <a:lvl1pPr>
              <a:lnSpc>
                <a:spcPct val="90000"/>
              </a:lnSpc>
              <a:defRPr/>
            </a:lvl1pPr>
          </a:lstStyle>
          <a:p>
            <a:pPr lvl="0"/>
            <a:r>
              <a:rPr lang="en-US"/>
              <a:t>Click to edit Master text styles</a:t>
            </a:r>
          </a:p>
        </p:txBody>
      </p:sp>
      <p:sp>
        <p:nvSpPr>
          <p:cNvPr id="28" name="Text Placeholder 42">
            <a:extLst>
              <a:ext uri="{FF2B5EF4-FFF2-40B4-BE49-F238E27FC236}">
                <a16:creationId xmlns:a16="http://schemas.microsoft.com/office/drawing/2014/main" id="{5AE7C026-C62E-1399-DD9F-5CDE7074206B}"/>
              </a:ext>
            </a:extLst>
          </p:cNvPr>
          <p:cNvSpPr>
            <a:spLocks noGrp="1"/>
          </p:cNvSpPr>
          <p:nvPr>
            <p:ph type="body" sz="quarter" idx="22"/>
          </p:nvPr>
        </p:nvSpPr>
        <p:spPr>
          <a:xfrm>
            <a:off x="8064909" y="1381124"/>
            <a:ext cx="3742281" cy="4616264"/>
          </a:xfrm>
        </p:spPr>
        <p:txBody>
          <a:bodyPr/>
          <a:lstStyle>
            <a:lvl1pPr>
              <a:lnSpc>
                <a:spcPct val="90000"/>
              </a:lnSpc>
              <a:defRPr/>
            </a:lvl1pPr>
          </a:lstStyle>
          <a:p>
            <a:pPr lvl="0"/>
            <a:r>
              <a:rPr lang="en-US"/>
              <a:t>Click to edit Master text styles</a:t>
            </a:r>
          </a:p>
        </p:txBody>
      </p:sp>
      <p:pic>
        <p:nvPicPr>
          <p:cNvPr id="3" name="Picture 2" descr="A logo on a black background&#10;&#10;Description automatically generated">
            <a:extLst>
              <a:ext uri="{FF2B5EF4-FFF2-40B4-BE49-F238E27FC236}">
                <a16:creationId xmlns:a16="http://schemas.microsoft.com/office/drawing/2014/main" id="{903930B9-119D-78D6-8C4F-DAF57531D2B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a:stretch/>
        </p:blipFill>
        <p:spPr>
          <a:xfrm>
            <a:off x="7568793" y="5316062"/>
            <a:ext cx="4531658" cy="1732918"/>
          </a:xfrm>
          <a:prstGeom prst="rect">
            <a:avLst/>
          </a:prstGeom>
        </p:spPr>
      </p:pic>
    </p:spTree>
    <p:extLst>
      <p:ext uri="{BB962C8B-B14F-4D97-AF65-F5344CB8AC3E}">
        <p14:creationId xmlns:p14="http://schemas.microsoft.com/office/powerpoint/2010/main" val="133005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8AC6-5A0B-D68C-48DD-8597677D1FD4}"/>
              </a:ext>
            </a:extLst>
          </p:cNvPr>
          <p:cNvSpPr>
            <a:spLocks noGrp="1"/>
          </p:cNvSpPr>
          <p:nvPr>
            <p:ph type="title"/>
          </p:nvPr>
        </p:nvSpPr>
        <p:spPr>
          <a:xfrm>
            <a:off x="364210" y="365126"/>
            <a:ext cx="11442980" cy="95844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76D6F-51CF-1C47-EC3B-0B3F23DA5BB9}"/>
              </a:ext>
            </a:extLst>
          </p:cNvPr>
          <p:cNvSpPr>
            <a:spLocks noGrp="1"/>
          </p:cNvSpPr>
          <p:nvPr>
            <p:ph idx="1"/>
          </p:nvPr>
        </p:nvSpPr>
        <p:spPr>
          <a:xfrm>
            <a:off x="364210" y="1394847"/>
            <a:ext cx="11442980" cy="4572000"/>
          </a:xfrm>
          <a:prstGeom prst="rect">
            <a:avLst/>
          </a:prstGeom>
        </p:spPr>
        <p:txBody>
          <a:bodyPr/>
          <a:lstStyle>
            <a:lvl1pPr>
              <a:lnSpc>
                <a:spcPct val="11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27F23D21-DB05-6802-65A3-88411B8D7B82}"/>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ED4C713-7BFD-E5C1-00C6-F9CAFC34C3E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CA6143C-D93C-0BD8-3A2E-1B28A44A2DC7}"/>
              </a:ext>
            </a:extLst>
          </p:cNvPr>
          <p:cNvSpPr>
            <a:spLocks noGrp="1"/>
          </p:cNvSpPr>
          <p:nvPr>
            <p:ph type="sldNum" sz="quarter" idx="12"/>
          </p:nvPr>
        </p:nvSpPr>
        <p:spPr/>
        <p:txBody>
          <a:bodyPr/>
          <a:lstStyle/>
          <a:p>
            <a:fld id="{BA3A7120-B114-43B6-BD02-82686775BA93}" type="slidenum">
              <a:rPr lang="en-GB" smtClean="0"/>
              <a:pPr/>
              <a:t>‹#›</a:t>
            </a:fld>
            <a:endParaRPr lang="en-GB" dirty="0"/>
          </a:p>
        </p:txBody>
      </p:sp>
    </p:spTree>
    <p:extLst>
      <p:ext uri="{BB962C8B-B14F-4D97-AF65-F5344CB8AC3E}">
        <p14:creationId xmlns:p14="http://schemas.microsoft.com/office/powerpoint/2010/main" val="2072731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E8AC6-5A0B-D68C-48DD-8597677D1FD4}"/>
              </a:ext>
            </a:extLst>
          </p:cNvPr>
          <p:cNvSpPr>
            <a:spLocks noGrp="1"/>
          </p:cNvSpPr>
          <p:nvPr>
            <p:ph type="title"/>
          </p:nvPr>
        </p:nvSpPr>
        <p:spPr>
          <a:xfrm>
            <a:off x="364210" y="365126"/>
            <a:ext cx="11442980" cy="95844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76D6F-51CF-1C47-EC3B-0B3F23DA5BB9}"/>
              </a:ext>
            </a:extLst>
          </p:cNvPr>
          <p:cNvSpPr>
            <a:spLocks noGrp="1"/>
          </p:cNvSpPr>
          <p:nvPr>
            <p:ph idx="1"/>
          </p:nvPr>
        </p:nvSpPr>
        <p:spPr>
          <a:xfrm>
            <a:off x="364210" y="1394847"/>
            <a:ext cx="11442980" cy="4572000"/>
          </a:xfrm>
          <a:prstGeom prst="rect">
            <a:avLst/>
          </a:prstGeom>
        </p:spPr>
        <p:txBody>
          <a:bodyPr/>
          <a:lstStyle>
            <a:lvl1pPr>
              <a:lnSpc>
                <a:spcPct val="110000"/>
              </a:lnSpc>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Date Placeholder 6">
            <a:extLst>
              <a:ext uri="{FF2B5EF4-FFF2-40B4-BE49-F238E27FC236}">
                <a16:creationId xmlns:a16="http://schemas.microsoft.com/office/drawing/2014/main" id="{27F23D21-DB05-6802-65A3-88411B8D7B82}"/>
              </a:ext>
            </a:extLst>
          </p:cNvPr>
          <p:cNvSpPr>
            <a:spLocks noGrp="1"/>
          </p:cNvSpPr>
          <p:nvPr>
            <p:ph type="dt" sz="half" idx="10"/>
          </p:nvPr>
        </p:nvSpPr>
        <p:spPr/>
        <p:txBody>
          <a:bodyPr/>
          <a:lstStyle/>
          <a:p>
            <a:endParaRPr lang="en-GB" dirty="0"/>
          </a:p>
        </p:txBody>
      </p:sp>
      <p:sp>
        <p:nvSpPr>
          <p:cNvPr id="8" name="Footer Placeholder 7">
            <a:extLst>
              <a:ext uri="{FF2B5EF4-FFF2-40B4-BE49-F238E27FC236}">
                <a16:creationId xmlns:a16="http://schemas.microsoft.com/office/drawing/2014/main" id="{9ED4C713-7BFD-E5C1-00C6-F9CAFC34C3E5}"/>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CA6143C-D93C-0BD8-3A2E-1B28A44A2DC7}"/>
              </a:ext>
            </a:extLst>
          </p:cNvPr>
          <p:cNvSpPr>
            <a:spLocks noGrp="1"/>
          </p:cNvSpPr>
          <p:nvPr>
            <p:ph type="sldNum" sz="quarter" idx="12"/>
          </p:nvPr>
        </p:nvSpPr>
        <p:spPr/>
        <p:txBody>
          <a:bodyPr/>
          <a:lstStyle/>
          <a:p>
            <a:fld id="{BA3A7120-B114-43B6-BD02-82686775BA93}" type="slidenum">
              <a:rPr lang="en-GB" smtClean="0"/>
              <a:pPr/>
              <a:t>‹#›</a:t>
            </a:fld>
            <a:endParaRPr lang="en-GB" dirty="0"/>
          </a:p>
        </p:txBody>
      </p:sp>
      <p:sp>
        <p:nvSpPr>
          <p:cNvPr id="4" name="Rectangle 3">
            <a:extLst>
              <a:ext uri="{FF2B5EF4-FFF2-40B4-BE49-F238E27FC236}">
                <a16:creationId xmlns:a16="http://schemas.microsoft.com/office/drawing/2014/main" id="{529ED42C-7A7E-BCF2-4198-1CB66BCEC77F}"/>
              </a:ext>
            </a:extLst>
          </p:cNvPr>
          <p:cNvSpPr/>
          <p:nvPr userDrawn="1"/>
        </p:nvSpPr>
        <p:spPr>
          <a:xfrm>
            <a:off x="209227" y="5912603"/>
            <a:ext cx="6848278" cy="72067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5290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FC20-B062-4D10-BB0A-DD979F31A697}"/>
              </a:ext>
            </a:extLst>
          </p:cNvPr>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0937325-A98E-47D0-A6FA-44A6EC5B5791}"/>
              </a:ext>
            </a:extLst>
          </p:cNvPr>
          <p:cNvSpPr>
            <a:spLocks noGrp="1"/>
          </p:cNvSpPr>
          <p:nvPr>
            <p:ph idx="1" hasCustomPrompt="1"/>
          </p:nvPr>
        </p:nvSpPr>
        <p:spPr>
          <a:xfrm>
            <a:off x="364210" y="1381124"/>
            <a:ext cx="11442980" cy="4585336"/>
          </a:xfrm>
        </p:spPr>
        <p:txBody>
          <a:bodyPr/>
          <a:lstStyle>
            <a:lvl1pPr marL="440089" indent="-342900">
              <a:lnSpc>
                <a:spcPct val="110000"/>
              </a:lnSpc>
              <a:buClr>
                <a:schemeClr val="accent2"/>
              </a:buClr>
              <a:buFont typeface="Arial" panose="020B0604020202020204" pitchFamily="34" charset="0"/>
              <a:buChar char="•"/>
              <a:defRPr b="1">
                <a:solidFill>
                  <a:schemeClr val="tx2"/>
                </a:solidFill>
              </a:defRPr>
            </a:lvl1pPr>
          </a:lstStyle>
          <a:p>
            <a:pPr lvl="0"/>
            <a:r>
              <a:rPr lang="en-US" dirty="0"/>
              <a:t>Bullet point 1</a:t>
            </a:r>
          </a:p>
          <a:p>
            <a:pPr lvl="0"/>
            <a:r>
              <a:rPr lang="en-US" dirty="0"/>
              <a:t>Title 2</a:t>
            </a:r>
          </a:p>
          <a:p>
            <a:pPr lvl="0"/>
            <a:r>
              <a:rPr lang="en-US" dirty="0"/>
              <a:t>Title 3</a:t>
            </a:r>
          </a:p>
        </p:txBody>
      </p:sp>
      <p:sp>
        <p:nvSpPr>
          <p:cNvPr id="4" name="Date Placeholder 3">
            <a:extLst>
              <a:ext uri="{FF2B5EF4-FFF2-40B4-BE49-F238E27FC236}">
                <a16:creationId xmlns:a16="http://schemas.microsoft.com/office/drawing/2014/main" id="{85B018D5-C10E-F8DB-98A8-43EF87E6747D}"/>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82322B62-3767-8DA7-9FC2-5326D192B3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61E75-B898-0A3A-A546-07E35A187F24}"/>
              </a:ext>
            </a:extLst>
          </p:cNvPr>
          <p:cNvSpPr>
            <a:spLocks noGrp="1"/>
          </p:cNvSpPr>
          <p:nvPr>
            <p:ph type="sldNum" sz="quarter" idx="12"/>
          </p:nvPr>
        </p:nvSpPr>
        <p:spPr/>
        <p:txBody>
          <a:bodyPr/>
          <a:lstStyle/>
          <a:p>
            <a:fld id="{BA3A7120-B114-43B6-BD02-82686775BA93}" type="slidenum">
              <a:rPr lang="en-GB" smtClean="0"/>
              <a:t>‹#›</a:t>
            </a:fld>
            <a:endParaRPr lang="en-GB"/>
          </a:p>
        </p:txBody>
      </p:sp>
    </p:spTree>
    <p:extLst>
      <p:ext uri="{BB962C8B-B14F-4D97-AF65-F5344CB8AC3E}">
        <p14:creationId xmlns:p14="http://schemas.microsoft.com/office/powerpoint/2010/main" val="3083227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7A733-3B7A-252E-7158-3B74F1A96DE8}"/>
              </a:ext>
            </a:extLst>
          </p:cNvPr>
          <p:cNvSpPr>
            <a:spLocks noGrp="1"/>
          </p:cNvSpPr>
          <p:nvPr>
            <p:ph type="title"/>
          </p:nvPr>
        </p:nvSpPr>
        <p:spPr>
          <a:xfrm>
            <a:off x="364210" y="365126"/>
            <a:ext cx="11442980" cy="95844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62838A-B020-600F-1C84-0397DF58493A}"/>
              </a:ext>
            </a:extLst>
          </p:cNvPr>
          <p:cNvSpPr>
            <a:spLocks noGrp="1"/>
          </p:cNvSpPr>
          <p:nvPr>
            <p:ph sz="half" idx="1"/>
          </p:nvPr>
        </p:nvSpPr>
        <p:spPr>
          <a:xfrm>
            <a:off x="364210" y="1394847"/>
            <a:ext cx="5655591" cy="46029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7296F4E8-765E-9503-C445-061CC29A9118}"/>
              </a:ext>
            </a:extLst>
          </p:cNvPr>
          <p:cNvSpPr>
            <a:spLocks noGrp="1"/>
          </p:cNvSpPr>
          <p:nvPr>
            <p:ph sz="half" idx="2"/>
          </p:nvPr>
        </p:nvSpPr>
        <p:spPr>
          <a:xfrm>
            <a:off x="6172200" y="1394847"/>
            <a:ext cx="5634989" cy="46029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90041C2C-1B4B-63FF-B5E8-620E6D718BB7}"/>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7EFC777C-5838-F21F-47E2-10DF0E60F2DE}"/>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D3ED3781-7AC1-25F2-B16C-5E2D2A50B098}"/>
              </a:ext>
            </a:extLst>
          </p:cNvPr>
          <p:cNvSpPr>
            <a:spLocks noGrp="1"/>
          </p:cNvSpPr>
          <p:nvPr>
            <p:ph type="sldNum" sz="quarter" idx="12"/>
          </p:nvPr>
        </p:nvSpPr>
        <p:spPr/>
        <p:txBody>
          <a:bodyPr/>
          <a:lstStyle/>
          <a:p>
            <a:fld id="{BA3A7120-B114-43B6-BD02-82686775BA93}" type="slidenum">
              <a:rPr lang="en-GB" smtClean="0"/>
              <a:t>‹#›</a:t>
            </a:fld>
            <a:endParaRPr lang="en-GB"/>
          </a:p>
        </p:txBody>
      </p:sp>
    </p:spTree>
    <p:extLst>
      <p:ext uri="{BB962C8B-B14F-4D97-AF65-F5344CB8AC3E}">
        <p14:creationId xmlns:p14="http://schemas.microsoft.com/office/powerpoint/2010/main" val="3230538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CB8D121-0914-B2BB-B840-298DF02BC0D1}"/>
              </a:ext>
            </a:extLst>
          </p:cNvPr>
          <p:cNvSpPr>
            <a:spLocks noGrp="1"/>
          </p:cNvSpPr>
          <p:nvPr>
            <p:ph type="body" idx="1"/>
          </p:nvPr>
        </p:nvSpPr>
        <p:spPr>
          <a:xfrm>
            <a:off x="364210" y="1394848"/>
            <a:ext cx="5655591" cy="441701"/>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F31314-476B-A53D-A92E-58EF736F8DC2}"/>
              </a:ext>
            </a:extLst>
          </p:cNvPr>
          <p:cNvSpPr>
            <a:spLocks noGrp="1"/>
          </p:cNvSpPr>
          <p:nvPr>
            <p:ph sz="half" idx="2"/>
          </p:nvPr>
        </p:nvSpPr>
        <p:spPr>
          <a:xfrm>
            <a:off x="364210" y="1907827"/>
            <a:ext cx="5655591" cy="409001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6A402D66-4EAD-05E8-481B-4A9A4634B039}"/>
              </a:ext>
            </a:extLst>
          </p:cNvPr>
          <p:cNvSpPr>
            <a:spLocks noGrp="1"/>
          </p:cNvSpPr>
          <p:nvPr>
            <p:ph type="body" sz="quarter" idx="3"/>
          </p:nvPr>
        </p:nvSpPr>
        <p:spPr>
          <a:xfrm>
            <a:off x="6170573" y="1394848"/>
            <a:ext cx="5634989" cy="441701"/>
          </a:xfrm>
          <a:prstGeom prst="rect">
            <a:avLst/>
          </a:prstGeo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13815F-4C95-B283-EE82-5174D02112B2}"/>
              </a:ext>
            </a:extLst>
          </p:cNvPr>
          <p:cNvSpPr>
            <a:spLocks noGrp="1"/>
          </p:cNvSpPr>
          <p:nvPr>
            <p:ph sz="quarter" idx="4"/>
          </p:nvPr>
        </p:nvSpPr>
        <p:spPr>
          <a:xfrm>
            <a:off x="6170574" y="1907827"/>
            <a:ext cx="5634990" cy="409001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FCC19A11-2709-9A7D-65FA-AC5ADB7EC996}"/>
              </a:ext>
            </a:extLst>
          </p:cNvPr>
          <p:cNvSpPr>
            <a:spLocks noGrp="1"/>
          </p:cNvSpPr>
          <p:nvPr>
            <p:ph type="title"/>
          </p:nvPr>
        </p:nvSpPr>
        <p:spPr>
          <a:xfrm>
            <a:off x="364210" y="365126"/>
            <a:ext cx="11441352" cy="958444"/>
          </a:xfrm>
          <a:prstGeom prst="rect">
            <a:avLst/>
          </a:prstGeom>
        </p:spPr>
        <p:txBody>
          <a:bodyPr/>
          <a:lstStyle/>
          <a:p>
            <a:r>
              <a:rPr lang="en-US"/>
              <a:t>Click to edit Master title style</a:t>
            </a:r>
            <a:endParaRPr lang="en-GB" dirty="0"/>
          </a:p>
        </p:txBody>
      </p:sp>
      <p:sp>
        <p:nvSpPr>
          <p:cNvPr id="2" name="Date Placeholder 1">
            <a:extLst>
              <a:ext uri="{FF2B5EF4-FFF2-40B4-BE49-F238E27FC236}">
                <a16:creationId xmlns:a16="http://schemas.microsoft.com/office/drawing/2014/main" id="{D19D0C64-7F24-AE84-5A05-B53F665D8149}"/>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BF5F1383-E01E-9DD4-2ACA-E50D307939B3}"/>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F921E85F-1EBA-34D8-BF36-5306FDDA3055}"/>
              </a:ext>
            </a:extLst>
          </p:cNvPr>
          <p:cNvSpPr>
            <a:spLocks noGrp="1"/>
          </p:cNvSpPr>
          <p:nvPr>
            <p:ph type="sldNum" sz="quarter" idx="12"/>
          </p:nvPr>
        </p:nvSpPr>
        <p:spPr/>
        <p:txBody>
          <a:bodyPr/>
          <a:lstStyle/>
          <a:p>
            <a:fld id="{BA3A7120-B114-43B6-BD02-82686775BA93}" type="slidenum">
              <a:rPr lang="en-GB" smtClean="0"/>
              <a:t>‹#›</a:t>
            </a:fld>
            <a:endParaRPr lang="en-GB"/>
          </a:p>
        </p:txBody>
      </p:sp>
    </p:spTree>
    <p:extLst>
      <p:ext uri="{BB962C8B-B14F-4D97-AF65-F5344CB8AC3E}">
        <p14:creationId xmlns:p14="http://schemas.microsoft.com/office/powerpoint/2010/main" val="1938484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852C-EC1B-18E5-2E3A-A630818776EC}"/>
              </a:ext>
            </a:extLst>
          </p:cNvPr>
          <p:cNvSpPr>
            <a:spLocks noGrp="1"/>
          </p:cNvSpPr>
          <p:nvPr>
            <p:ph type="title"/>
          </p:nvPr>
        </p:nvSpPr>
        <p:spPr>
          <a:xfrm>
            <a:off x="364210" y="365126"/>
            <a:ext cx="11442980" cy="958443"/>
          </a:xfrm>
          <a:prstGeom prst="rect">
            <a:avLst/>
          </a:prstGeom>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74E48D12-BD31-2B20-80EB-2EED90DA13D4}"/>
              </a:ext>
            </a:extLst>
          </p:cNvPr>
          <p:cNvSpPr>
            <a:spLocks noGrp="1"/>
          </p:cNvSpPr>
          <p:nvPr>
            <p:ph type="dt" sz="half" idx="10"/>
          </p:nvPr>
        </p:nvSpPr>
        <p:spPr/>
        <p:txBody>
          <a:bodyPr/>
          <a:lstStyle/>
          <a:p>
            <a:endParaRPr lang="en-GB" dirty="0"/>
          </a:p>
        </p:txBody>
      </p:sp>
      <p:sp>
        <p:nvSpPr>
          <p:cNvPr id="7" name="Footer Placeholder 6">
            <a:extLst>
              <a:ext uri="{FF2B5EF4-FFF2-40B4-BE49-F238E27FC236}">
                <a16:creationId xmlns:a16="http://schemas.microsoft.com/office/drawing/2014/main" id="{8C7392EA-6AEE-713C-CE84-86614DBA14C1}"/>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8B733814-F100-52B7-8317-D1338D21F1D6}"/>
              </a:ext>
            </a:extLst>
          </p:cNvPr>
          <p:cNvSpPr>
            <a:spLocks noGrp="1"/>
          </p:cNvSpPr>
          <p:nvPr>
            <p:ph type="sldNum" sz="quarter" idx="12"/>
          </p:nvPr>
        </p:nvSpPr>
        <p:spPr/>
        <p:txBody>
          <a:bodyPr/>
          <a:lstStyle/>
          <a:p>
            <a:fld id="{BA3A7120-B114-43B6-BD02-82686775BA93}" type="slidenum">
              <a:rPr lang="en-GB" smtClean="0"/>
              <a:t>‹#›</a:t>
            </a:fld>
            <a:endParaRPr lang="en-GB"/>
          </a:p>
        </p:txBody>
      </p:sp>
    </p:spTree>
    <p:extLst>
      <p:ext uri="{BB962C8B-B14F-4D97-AF65-F5344CB8AC3E}">
        <p14:creationId xmlns:p14="http://schemas.microsoft.com/office/powerpoint/2010/main" val="215036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ogo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A59F9C-22C6-1C69-6FA0-B7159A92DF3A}"/>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4210C65F-F721-99BF-572B-DA7932B8FE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CEFA7A-A84D-0EE0-D86F-694AD5ACA304}"/>
              </a:ext>
            </a:extLst>
          </p:cNvPr>
          <p:cNvSpPr>
            <a:spLocks noGrp="1"/>
          </p:cNvSpPr>
          <p:nvPr>
            <p:ph type="sldNum" sz="quarter" idx="12"/>
          </p:nvPr>
        </p:nvSpPr>
        <p:spPr/>
        <p:txBody>
          <a:bodyPr/>
          <a:lstStyle/>
          <a:p>
            <a:fld id="{BA3A7120-B114-43B6-BD02-82686775BA93}" type="slidenum">
              <a:rPr lang="en-GB" smtClean="0"/>
              <a:t>‹#›</a:t>
            </a:fld>
            <a:endParaRPr lang="en-GB"/>
          </a:p>
        </p:txBody>
      </p:sp>
    </p:spTree>
    <p:extLst>
      <p:ext uri="{BB962C8B-B14F-4D97-AF65-F5344CB8AC3E}">
        <p14:creationId xmlns:p14="http://schemas.microsoft.com/office/powerpoint/2010/main" val="138437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No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D1C1FE1-0888-560B-1540-523AF6482AF1}"/>
              </a:ext>
            </a:extLst>
          </p:cNvPr>
          <p:cNvSpPr/>
          <p:nvPr/>
        </p:nvSpPr>
        <p:spPr>
          <a:xfrm>
            <a:off x="209227" y="5912603"/>
            <a:ext cx="6798402" cy="720672"/>
          </a:xfrm>
          <a:prstGeom prst="rect">
            <a:avLst/>
          </a:prstGeom>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90023F3D-1A87-B0BA-0DEB-E4A6FDD087B7}"/>
              </a:ext>
            </a:extLst>
          </p:cNvPr>
          <p:cNvSpPr>
            <a:spLocks noGrp="1"/>
          </p:cNvSpPr>
          <p:nvPr>
            <p:ph type="dt" sz="half" idx="10"/>
          </p:nvPr>
        </p:nvSpPr>
        <p:spPr/>
        <p:txBody>
          <a:bodyPr/>
          <a:lstStyle/>
          <a:p>
            <a:endParaRPr lang="en-GB" dirty="0"/>
          </a:p>
        </p:txBody>
      </p:sp>
      <p:sp>
        <p:nvSpPr>
          <p:cNvPr id="6" name="Footer Placeholder 5">
            <a:extLst>
              <a:ext uri="{FF2B5EF4-FFF2-40B4-BE49-F238E27FC236}">
                <a16:creationId xmlns:a16="http://schemas.microsoft.com/office/drawing/2014/main" id="{BA0085E3-DB61-618C-40E2-9F27B83F9B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D03BAA-8410-85DD-29CA-BA9AC21E166E}"/>
              </a:ext>
            </a:extLst>
          </p:cNvPr>
          <p:cNvSpPr>
            <a:spLocks noGrp="1"/>
          </p:cNvSpPr>
          <p:nvPr>
            <p:ph type="sldNum" sz="quarter" idx="12"/>
          </p:nvPr>
        </p:nvSpPr>
        <p:spPr/>
        <p:txBody>
          <a:bodyPr/>
          <a:lstStyle/>
          <a:p>
            <a:fld id="{BA3A7120-B114-43B6-BD02-82686775BA93}" type="slidenum">
              <a:rPr lang="en-GB" smtClean="0"/>
              <a:t>‹#›</a:t>
            </a:fld>
            <a:endParaRPr lang="en-GB"/>
          </a:p>
        </p:txBody>
      </p:sp>
    </p:spTree>
    <p:extLst>
      <p:ext uri="{BB962C8B-B14F-4D97-AF65-F5344CB8AC3E}">
        <p14:creationId xmlns:p14="http://schemas.microsoft.com/office/powerpoint/2010/main" val="164053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3ABB74-D18B-9619-3001-B1BA8C95F182}"/>
              </a:ext>
            </a:extLst>
          </p:cNvPr>
          <p:cNvSpPr>
            <a:spLocks noGrp="1"/>
          </p:cNvSpPr>
          <p:nvPr>
            <p:ph type="title"/>
          </p:nvPr>
        </p:nvSpPr>
        <p:spPr>
          <a:xfrm>
            <a:off x="364210" y="365126"/>
            <a:ext cx="11442980" cy="95844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3DFA9CB-511F-E7B1-DF24-D4AC54EE98BA}"/>
              </a:ext>
            </a:extLst>
          </p:cNvPr>
          <p:cNvSpPr>
            <a:spLocks noGrp="1"/>
          </p:cNvSpPr>
          <p:nvPr>
            <p:ph type="body" idx="1"/>
          </p:nvPr>
        </p:nvSpPr>
        <p:spPr>
          <a:xfrm>
            <a:off x="364210" y="1394847"/>
            <a:ext cx="11442980" cy="4579750"/>
          </a:xfrm>
          <a:prstGeom prst="rect">
            <a:avLst/>
          </a:prstGeom>
        </p:spPr>
        <p:txBody>
          <a:bodyPr vert="horz" lIns="91440" tIns="45720" rIns="91440" bIns="45720" rtlCol="0">
            <a:normAutofit/>
          </a:bodyPr>
          <a:lstStyle/>
          <a:p>
            <a:pPr lvl="0"/>
            <a:r>
              <a:rPr lang="en-US" dirty="0"/>
              <a:t>Click to edit Master text styles</a:t>
            </a:r>
          </a:p>
        </p:txBody>
      </p:sp>
      <p:sp>
        <p:nvSpPr>
          <p:cNvPr id="7" name="Date Placeholder 6">
            <a:extLst>
              <a:ext uri="{FF2B5EF4-FFF2-40B4-BE49-F238E27FC236}">
                <a16:creationId xmlns:a16="http://schemas.microsoft.com/office/drawing/2014/main" id="{ABFCB43F-7D93-F13E-85B7-6F94E2D54DC5}"/>
              </a:ext>
            </a:extLst>
          </p:cNvPr>
          <p:cNvSpPr>
            <a:spLocks noGrp="1"/>
          </p:cNvSpPr>
          <p:nvPr>
            <p:ph type="dt" sz="half" idx="2"/>
          </p:nvPr>
        </p:nvSpPr>
        <p:spPr>
          <a:xfrm>
            <a:off x="4943475" y="6182521"/>
            <a:ext cx="1514475" cy="365125"/>
          </a:xfrm>
          <a:prstGeom prst="rect">
            <a:avLst/>
          </a:prstGeom>
        </p:spPr>
        <p:txBody>
          <a:bodyPr vert="horz" lIns="91440" tIns="45720" rIns="91440" bIns="45720" rtlCol="0" anchor="ctr"/>
          <a:lstStyle>
            <a:lvl1pPr algn="l">
              <a:defRPr sz="1400">
                <a:solidFill>
                  <a:schemeClr val="tx1"/>
                </a:solidFill>
                <a:latin typeface="Arial" panose="020B0604020202020204" pitchFamily="34" charset="0"/>
                <a:cs typeface="Arial" panose="020B0604020202020204" pitchFamily="34" charset="0"/>
              </a:defRPr>
            </a:lvl1pPr>
          </a:lstStyle>
          <a:p>
            <a:endParaRPr lang="en-GB" dirty="0"/>
          </a:p>
        </p:txBody>
      </p:sp>
      <p:sp>
        <p:nvSpPr>
          <p:cNvPr id="9" name="Footer Placeholder 8">
            <a:extLst>
              <a:ext uri="{FF2B5EF4-FFF2-40B4-BE49-F238E27FC236}">
                <a16:creationId xmlns:a16="http://schemas.microsoft.com/office/drawing/2014/main" id="{9F35D886-D4D2-C3EE-614F-FDE5A8283497}"/>
              </a:ext>
            </a:extLst>
          </p:cNvPr>
          <p:cNvSpPr>
            <a:spLocks noGrp="1"/>
          </p:cNvSpPr>
          <p:nvPr>
            <p:ph type="ftr" sz="quarter" idx="3"/>
          </p:nvPr>
        </p:nvSpPr>
        <p:spPr>
          <a:xfrm>
            <a:off x="744537" y="6182521"/>
            <a:ext cx="4114800" cy="365125"/>
          </a:xfrm>
          <a:prstGeom prst="rect">
            <a:avLst/>
          </a:prstGeom>
        </p:spPr>
        <p:txBody>
          <a:bodyPr vert="horz" lIns="91440" tIns="45720" rIns="91440" bIns="45720" rtlCol="0" anchor="ctr"/>
          <a:lstStyle>
            <a:lvl1pPr algn="l">
              <a:defRPr sz="1400">
                <a:solidFill>
                  <a:schemeClr val="tx1"/>
                </a:solidFill>
                <a:latin typeface="Arial" panose="020B0604020202020204" pitchFamily="34" charset="0"/>
                <a:cs typeface="Arial" panose="020B0604020202020204" pitchFamily="34" charset="0"/>
              </a:defRPr>
            </a:lvl1pPr>
          </a:lstStyle>
          <a:p>
            <a:endParaRPr lang="en-GB" dirty="0"/>
          </a:p>
        </p:txBody>
      </p:sp>
      <p:sp>
        <p:nvSpPr>
          <p:cNvPr id="10" name="Slide Number Placeholder 9">
            <a:extLst>
              <a:ext uri="{FF2B5EF4-FFF2-40B4-BE49-F238E27FC236}">
                <a16:creationId xmlns:a16="http://schemas.microsoft.com/office/drawing/2014/main" id="{2A9453AC-3B74-A36B-9B35-0BA82B237BC5}"/>
              </a:ext>
            </a:extLst>
          </p:cNvPr>
          <p:cNvSpPr>
            <a:spLocks noGrp="1"/>
          </p:cNvSpPr>
          <p:nvPr>
            <p:ph type="sldNum" sz="quarter" idx="4"/>
          </p:nvPr>
        </p:nvSpPr>
        <p:spPr>
          <a:xfrm>
            <a:off x="9063990" y="6182521"/>
            <a:ext cx="2743200" cy="365125"/>
          </a:xfrm>
          <a:prstGeom prst="rect">
            <a:avLst/>
          </a:prstGeom>
        </p:spPr>
        <p:txBody>
          <a:bodyPr vert="horz" lIns="91440" tIns="45720" rIns="91440" bIns="45720" rtlCol="0" anchor="ctr"/>
          <a:lstStyle>
            <a:lvl1pPr algn="r">
              <a:defRPr sz="1800">
                <a:solidFill>
                  <a:schemeClr val="tx1"/>
                </a:solidFill>
                <a:latin typeface="Arial" panose="020B0604020202020204" pitchFamily="34" charset="0"/>
                <a:cs typeface="Arial" panose="020B0604020202020204" pitchFamily="34" charset="0"/>
              </a:defRPr>
            </a:lvl1pPr>
          </a:lstStyle>
          <a:p>
            <a:fld id="{BA3A7120-B114-43B6-BD02-82686775BA93}" type="slidenum">
              <a:rPr lang="en-GB" smtClean="0"/>
              <a:pPr/>
              <a:t>‹#›</a:t>
            </a:fld>
            <a:endParaRPr lang="en-GB" dirty="0"/>
          </a:p>
        </p:txBody>
      </p:sp>
      <p:pic>
        <p:nvPicPr>
          <p:cNvPr id="5" name="Picture 4">
            <a:extLst>
              <a:ext uri="{FF2B5EF4-FFF2-40B4-BE49-F238E27FC236}">
                <a16:creationId xmlns:a16="http://schemas.microsoft.com/office/drawing/2014/main" id="{24BA2553-5DAB-BDDE-4CB6-97D0F48B7E46}"/>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287337" y="6000302"/>
            <a:ext cx="6633188" cy="630303"/>
          </a:xfrm>
          <a:prstGeom prst="rect">
            <a:avLst/>
          </a:prstGeom>
        </p:spPr>
      </p:pic>
    </p:spTree>
    <p:extLst>
      <p:ext uri="{BB962C8B-B14F-4D97-AF65-F5344CB8AC3E}">
        <p14:creationId xmlns:p14="http://schemas.microsoft.com/office/powerpoint/2010/main" val="388680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65" r:id="rId4"/>
    <p:sldLayoutId id="2147483663" r:id="rId5"/>
    <p:sldLayoutId id="2147483664" r:id="rId6"/>
    <p:sldLayoutId id="2147483666" r:id="rId7"/>
    <p:sldLayoutId id="2147483671" r:id="rId8"/>
    <p:sldLayoutId id="2147483668" r:id="rId9"/>
    <p:sldLayoutId id="2147483673" r:id="rId10"/>
    <p:sldLayoutId id="2147483669" r:id="rId11"/>
    <p:sldLayoutId id="2147483670" r:id="rId12"/>
  </p:sldLayoutIdLst>
  <p:hf hdr="0" ftr="0" dt="0"/>
  <p:txStyles>
    <p:title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mrcctu.tghn.org/mentor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edia.tghn.org/medialibrary/2023/12/What_to_discuss_in_a_first_mentoring_meeting.doc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media.tghn.org/medialibrary/2023/12/LMIC_Mentoring_Agreement_Form_template.docx"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media.tghn.org/medialibrary/2023/12/GROW_model_worksheet_for_mentoring.pdf" TargetMode="External"/><Relationship Id="rId3" Type="http://schemas.openxmlformats.org/officeDocument/2006/relationships/hyperlink" Target="https://media.tghn.org/medialibrary/2023/12/Information_for_Mentees_and_Mentors.docx" TargetMode="External"/><Relationship Id="rId7" Type="http://schemas.openxmlformats.org/officeDocument/2006/relationships/hyperlink" Target="https://media.tghn.org/medialibrary/2023/12/Goalsetting_worksheet_for_mentoring.docx" TargetMode="External"/><Relationship Id="rId2" Type="http://schemas.openxmlformats.org/officeDocument/2006/relationships/hyperlink" Target="https://media.tghn.org/medialibrary/2023/12/LMIC_Mentoring_Strategy.docx" TargetMode="External"/><Relationship Id="rId1" Type="http://schemas.openxmlformats.org/officeDocument/2006/relationships/slideLayout" Target="../slideLayouts/slideLayout2.xml"/><Relationship Id="rId6" Type="http://schemas.openxmlformats.org/officeDocument/2006/relationships/hyperlink" Target="https://media.tghn.org/medialibrary/2023/12/Active_listening_skills.docx" TargetMode="External"/><Relationship Id="rId5" Type="http://schemas.openxmlformats.org/officeDocument/2006/relationships/hyperlink" Target="https://media.tghn.org/medialibrary/2023/12/LMIC_Mentoring_Agreement_Form_template.docx" TargetMode="External"/><Relationship Id="rId4" Type="http://schemas.openxmlformats.org/officeDocument/2006/relationships/hyperlink" Target="https://media.tghn.org/medialibrary/2023/12/What_to_discuss_in_a_first_mentoring_meeting.docx" TargetMode="External"/><Relationship Id="rId9" Type="http://schemas.openxmlformats.org/officeDocument/2006/relationships/hyperlink" Target="https://media.tghn.org/medialibrary/2023/12/Powerful_questions_for_mentoring_conversations.docx"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mrcctu.capacitystrengthening@ucl.ac.uk"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F24DE-168F-A055-D5C4-D6B764FEBDB5}"/>
              </a:ext>
            </a:extLst>
          </p:cNvPr>
          <p:cNvSpPr>
            <a:spLocks noGrp="1"/>
          </p:cNvSpPr>
          <p:nvPr>
            <p:ph type="ctrTitle"/>
          </p:nvPr>
        </p:nvSpPr>
        <p:spPr/>
        <p:txBody>
          <a:bodyPr/>
          <a:lstStyle/>
          <a:p>
            <a:r>
              <a:rPr lang="en-GB" sz="4400" b="1" dirty="0">
                <a:latin typeface="Calibri" panose="020F0502020204030204" pitchFamily="34" charset="0"/>
                <a:cs typeface="Calibri" panose="020F0502020204030204" pitchFamily="34" charset="0"/>
              </a:rPr>
              <a:t>LMIC Mentoring Scheme</a:t>
            </a:r>
            <a:br>
              <a:rPr lang="en-GB" sz="4400" dirty="0">
                <a:latin typeface="Calibri" panose="020F0502020204030204" pitchFamily="34" charset="0"/>
                <a:cs typeface="Calibri" panose="020F0502020204030204" pitchFamily="34" charset="0"/>
              </a:rPr>
            </a:br>
            <a:r>
              <a:rPr lang="en-GB" sz="4400" dirty="0">
                <a:latin typeface="Calibri" panose="020F0502020204030204" pitchFamily="34" charset="0"/>
                <a:cs typeface="Calibri" panose="020F0502020204030204" pitchFamily="34" charset="0"/>
              </a:rPr>
              <a:t>Recorded Presentation</a:t>
            </a:r>
            <a:endParaRPr lang="en-GB" dirty="0"/>
          </a:p>
        </p:txBody>
      </p:sp>
      <p:sp>
        <p:nvSpPr>
          <p:cNvPr id="3" name="Subtitle 2">
            <a:extLst>
              <a:ext uri="{FF2B5EF4-FFF2-40B4-BE49-F238E27FC236}">
                <a16:creationId xmlns:a16="http://schemas.microsoft.com/office/drawing/2014/main" id="{6CD5734A-6B97-E903-7B41-EED24FB23B8E}"/>
              </a:ext>
            </a:extLst>
          </p:cNvPr>
          <p:cNvSpPr>
            <a:spLocks noGrp="1"/>
          </p:cNvSpPr>
          <p:nvPr>
            <p:ph type="subTitle" idx="1"/>
          </p:nvPr>
        </p:nvSpPr>
        <p:spPr/>
        <p:txBody>
          <a:bodyPr/>
          <a:lstStyle/>
          <a:p>
            <a:pPr>
              <a:lnSpc>
                <a:spcPct val="100000"/>
              </a:lnSpc>
              <a:spcBef>
                <a:spcPts val="0"/>
              </a:spcBef>
            </a:pPr>
            <a:r>
              <a:rPr lang="en-GB" dirty="0">
                <a:solidFill>
                  <a:srgbClr val="002060"/>
                </a:solidFill>
                <a:latin typeface="Calibri" panose="020F0502020204030204" pitchFamily="34" charset="0"/>
              </a:rPr>
              <a:t>Dr Marthe Le Prevost</a:t>
            </a:r>
          </a:p>
          <a:p>
            <a:pPr>
              <a:lnSpc>
                <a:spcPct val="100000"/>
              </a:lnSpc>
              <a:spcBef>
                <a:spcPts val="0"/>
              </a:spcBef>
            </a:pPr>
            <a:r>
              <a:rPr lang="en-GB" dirty="0">
                <a:solidFill>
                  <a:srgbClr val="002060"/>
                </a:solidFill>
                <a:latin typeface="Calibri" panose="020F0502020204030204" pitchFamily="34" charset="0"/>
              </a:rPr>
              <a:t>Senior Research Fellow</a:t>
            </a:r>
          </a:p>
          <a:p>
            <a:pPr>
              <a:lnSpc>
                <a:spcPct val="100000"/>
              </a:lnSpc>
              <a:spcBef>
                <a:spcPts val="0"/>
              </a:spcBef>
            </a:pPr>
            <a:r>
              <a:rPr lang="en-GB" dirty="0">
                <a:solidFill>
                  <a:srgbClr val="002060"/>
                </a:solidFill>
                <a:latin typeface="Calibri" panose="020F0502020204030204" pitchFamily="34" charset="0"/>
              </a:rPr>
              <a:t>MRC Clinical Trials Unit at UCL</a:t>
            </a:r>
            <a:endParaRPr lang="en-GB" dirty="0"/>
          </a:p>
          <a:p>
            <a:endParaRPr lang="en-GB" dirty="0"/>
          </a:p>
        </p:txBody>
      </p:sp>
    </p:spTree>
    <p:extLst>
      <p:ext uri="{BB962C8B-B14F-4D97-AF65-F5344CB8AC3E}">
        <p14:creationId xmlns:p14="http://schemas.microsoft.com/office/powerpoint/2010/main" val="2223043110"/>
      </p:ext>
    </p:extLst>
  </p:cSld>
  <p:clrMapOvr>
    <a:masterClrMapping/>
  </p:clrMapOvr>
  <mc:AlternateContent xmlns:mc="http://schemas.openxmlformats.org/markup-compatibility/2006" xmlns:p14="http://schemas.microsoft.com/office/powerpoint/2010/main">
    <mc:Choice Requires="p14">
      <p:transition spd="slow" p14:dur="2000" advTm="25832"/>
    </mc:Choice>
    <mc:Fallback xmlns="">
      <p:transition spd="slow" advTm="2583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lstStyle/>
          <a:p>
            <a:r>
              <a:rPr lang="en-GB" dirty="0"/>
              <a:t>Expectations</a:t>
            </a:r>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10</a:t>
            </a:fld>
            <a:endParaRPr lang="en-GB" dirty="0"/>
          </a:p>
        </p:txBody>
      </p:sp>
      <p:graphicFrame>
        <p:nvGraphicFramePr>
          <p:cNvPr id="6" name="Content Placeholder 3">
            <a:extLst>
              <a:ext uri="{FF2B5EF4-FFF2-40B4-BE49-F238E27FC236}">
                <a16:creationId xmlns:a16="http://schemas.microsoft.com/office/drawing/2014/main" id="{6CCBFA8A-42DE-EE55-654A-B651C581E3F6}"/>
              </a:ext>
            </a:extLst>
          </p:cNvPr>
          <p:cNvGraphicFramePr>
            <a:graphicFrameLocks noGrp="1"/>
          </p:cNvGraphicFramePr>
          <p:nvPr>
            <p:ph idx="1"/>
            <p:extLst>
              <p:ext uri="{D42A27DB-BD31-4B8C-83A1-F6EECF244321}">
                <p14:modId xmlns:p14="http://schemas.microsoft.com/office/powerpoint/2010/main" val="147281886"/>
              </p:ext>
            </p:extLst>
          </p:nvPr>
        </p:nvGraphicFramePr>
        <p:xfrm>
          <a:off x="323527" y="1419621"/>
          <a:ext cx="10397346" cy="4421344"/>
        </p:xfrm>
        <a:graphic>
          <a:graphicData uri="http://schemas.openxmlformats.org/drawingml/2006/table">
            <a:tbl>
              <a:tblPr firstRow="1" bandRow="1">
                <a:tableStyleId>{5C22544A-7EE6-4342-B048-85BDC9FD1C3A}</a:tableStyleId>
              </a:tblPr>
              <a:tblGrid>
                <a:gridCol w="5198673">
                  <a:extLst>
                    <a:ext uri="{9D8B030D-6E8A-4147-A177-3AD203B41FA5}">
                      <a16:colId xmlns:a16="http://schemas.microsoft.com/office/drawing/2014/main" val="20000"/>
                    </a:ext>
                  </a:extLst>
                </a:gridCol>
                <a:gridCol w="5198673">
                  <a:extLst>
                    <a:ext uri="{9D8B030D-6E8A-4147-A177-3AD203B41FA5}">
                      <a16:colId xmlns:a16="http://schemas.microsoft.com/office/drawing/2014/main" val="20001"/>
                    </a:ext>
                  </a:extLst>
                </a:gridCol>
              </a:tblGrid>
              <a:tr h="552668">
                <a:tc>
                  <a:txBody>
                    <a:bodyPr/>
                    <a:lstStyle/>
                    <a:p>
                      <a:pPr algn="ctr"/>
                      <a:r>
                        <a:rPr lang="en-US" sz="2400" dirty="0"/>
                        <a:t>Mentees</a:t>
                      </a:r>
                      <a:endParaRPr lang="en-AU" sz="2400" dirty="0"/>
                    </a:p>
                  </a:txBody>
                  <a:tcPr/>
                </a:tc>
                <a:tc>
                  <a:txBody>
                    <a:bodyPr/>
                    <a:lstStyle/>
                    <a:p>
                      <a:pPr algn="ctr"/>
                      <a:r>
                        <a:rPr lang="en-US" sz="2400" dirty="0"/>
                        <a:t>Mentors</a:t>
                      </a:r>
                      <a:endParaRPr lang="en-AU" sz="2400" dirty="0"/>
                    </a:p>
                  </a:txBody>
                  <a:tcPr/>
                </a:tc>
                <a:extLst>
                  <a:ext uri="{0D108BD9-81ED-4DB2-BD59-A6C34878D82A}">
                    <a16:rowId xmlns:a16="http://schemas.microsoft.com/office/drawing/2014/main" val="10000"/>
                  </a:ext>
                </a:extLst>
              </a:tr>
              <a:tr h="552668">
                <a:tc gridSpan="2">
                  <a:txBody>
                    <a:bodyPr/>
                    <a:lstStyle/>
                    <a:p>
                      <a:pPr algn="ctr"/>
                      <a:r>
                        <a:rPr lang="en-US" sz="2400" dirty="0">
                          <a:solidFill>
                            <a:srgbClr val="002060"/>
                          </a:solidFill>
                        </a:rPr>
                        <a:t>The relationship</a:t>
                      </a:r>
                      <a:r>
                        <a:rPr lang="en-US" sz="2400" baseline="0" dirty="0">
                          <a:solidFill>
                            <a:srgbClr val="002060"/>
                          </a:solidFill>
                        </a:rPr>
                        <a:t> is to be taken seriously</a:t>
                      </a:r>
                      <a:endParaRPr lang="en-AU" sz="2400" dirty="0">
                        <a:solidFill>
                          <a:srgbClr val="002060"/>
                        </a:solidFill>
                      </a:endParaRPr>
                    </a:p>
                  </a:txBody>
                  <a:tcPr/>
                </a:tc>
                <a:tc hMerge="1">
                  <a:txBody>
                    <a:bodyPr/>
                    <a:lstStyle/>
                    <a:p>
                      <a:endParaRPr lang="en-AU" dirty="0"/>
                    </a:p>
                  </a:txBody>
                  <a:tcPr/>
                </a:tc>
                <a:extLst>
                  <a:ext uri="{0D108BD9-81ED-4DB2-BD59-A6C34878D82A}">
                    <a16:rowId xmlns:a16="http://schemas.microsoft.com/office/drawing/2014/main" val="10001"/>
                  </a:ext>
                </a:extLst>
              </a:tr>
              <a:tr h="552668">
                <a:tc gridSpan="2">
                  <a:txBody>
                    <a:bodyPr/>
                    <a:lstStyle/>
                    <a:p>
                      <a:pPr algn="ctr"/>
                      <a:r>
                        <a:rPr lang="en-US" sz="2400" dirty="0">
                          <a:solidFill>
                            <a:srgbClr val="002060"/>
                          </a:solidFill>
                        </a:rPr>
                        <a:t>Respect</a:t>
                      </a:r>
                      <a:r>
                        <a:rPr lang="en-US" sz="2400" baseline="0" dirty="0">
                          <a:solidFill>
                            <a:srgbClr val="002060"/>
                          </a:solidFill>
                        </a:rPr>
                        <a:t> for each other’s time – regular meetings as agreed</a:t>
                      </a:r>
                      <a:endParaRPr lang="en-AU" sz="2400" dirty="0">
                        <a:solidFill>
                          <a:srgbClr val="002060"/>
                        </a:solidFill>
                      </a:endParaRPr>
                    </a:p>
                  </a:txBody>
                  <a:tcPr/>
                </a:tc>
                <a:tc hMerge="1">
                  <a:txBody>
                    <a:bodyPr/>
                    <a:lstStyle/>
                    <a:p>
                      <a:endParaRPr lang="en-AU" dirty="0"/>
                    </a:p>
                  </a:txBody>
                  <a:tcPr/>
                </a:tc>
                <a:extLst>
                  <a:ext uri="{0D108BD9-81ED-4DB2-BD59-A6C34878D82A}">
                    <a16:rowId xmlns:a16="http://schemas.microsoft.com/office/drawing/2014/main" val="10002"/>
                  </a:ext>
                </a:extLst>
              </a:tr>
              <a:tr h="552668">
                <a:tc gridSpan="2">
                  <a:txBody>
                    <a:bodyPr/>
                    <a:lstStyle/>
                    <a:p>
                      <a:pPr algn="ctr"/>
                      <a:r>
                        <a:rPr lang="en-US" sz="2400" dirty="0">
                          <a:solidFill>
                            <a:srgbClr val="002060"/>
                          </a:solidFill>
                        </a:rPr>
                        <a:t>Clearly set out expectations that are agreed by both parties</a:t>
                      </a:r>
                      <a:endParaRPr lang="en-AU" sz="2400" dirty="0">
                        <a:solidFill>
                          <a:srgbClr val="002060"/>
                        </a:solidFill>
                      </a:endParaRPr>
                    </a:p>
                  </a:txBody>
                  <a:tcPr/>
                </a:tc>
                <a:tc hMerge="1">
                  <a:txBody>
                    <a:bodyPr/>
                    <a:lstStyle/>
                    <a:p>
                      <a:endParaRPr lang="en-AU" dirty="0"/>
                    </a:p>
                  </a:txBody>
                  <a:tcPr/>
                </a:tc>
                <a:extLst>
                  <a:ext uri="{0D108BD9-81ED-4DB2-BD59-A6C34878D82A}">
                    <a16:rowId xmlns:a16="http://schemas.microsoft.com/office/drawing/2014/main" val="10003"/>
                  </a:ext>
                </a:extLst>
              </a:tr>
              <a:tr h="55266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2400" kern="1200" baseline="0" dirty="0">
                          <a:solidFill>
                            <a:srgbClr val="002060"/>
                          </a:solidFill>
                          <a:latin typeface="+mn-lt"/>
                          <a:ea typeface="+mn-ea"/>
                          <a:cs typeface="+mn-cs"/>
                        </a:rPr>
                        <a:t>Realistic expectations from what the relationship can achieve	</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800" kern="1200" baseline="0" dirty="0">
                        <a:solidFill>
                          <a:schemeClr val="dk1"/>
                        </a:solidFill>
                        <a:latin typeface="+mn-lt"/>
                        <a:ea typeface="+mn-ea"/>
                        <a:cs typeface="+mn-cs"/>
                      </a:endParaRPr>
                    </a:p>
                  </a:txBody>
                  <a:tcPr/>
                </a:tc>
                <a:extLst>
                  <a:ext uri="{0D108BD9-81ED-4DB2-BD59-A6C34878D82A}">
                    <a16:rowId xmlns:a16="http://schemas.microsoft.com/office/drawing/2014/main" val="10004"/>
                  </a:ext>
                </a:extLst>
              </a:tr>
              <a:tr h="552668">
                <a:tc gridSpan="2">
                  <a:txBody>
                    <a:bodyPr/>
                    <a:lstStyle/>
                    <a:p>
                      <a:pPr algn="ctr"/>
                      <a:r>
                        <a:rPr lang="en-US" sz="2400" dirty="0">
                          <a:solidFill>
                            <a:srgbClr val="002060"/>
                          </a:solidFill>
                        </a:rPr>
                        <a:t>Confidentiality required of both parties</a:t>
                      </a:r>
                      <a:endParaRPr lang="en-AU" sz="2400" dirty="0">
                        <a:solidFill>
                          <a:srgbClr val="002060"/>
                        </a:solidFill>
                      </a:endParaRPr>
                    </a:p>
                  </a:txBody>
                  <a:tcPr/>
                </a:tc>
                <a:tc hMerge="1">
                  <a:txBody>
                    <a:bodyPr/>
                    <a:lstStyle/>
                    <a:p>
                      <a:endParaRPr lang="en-AU" dirty="0"/>
                    </a:p>
                  </a:txBody>
                  <a:tcPr/>
                </a:tc>
                <a:extLst>
                  <a:ext uri="{0D108BD9-81ED-4DB2-BD59-A6C34878D82A}">
                    <a16:rowId xmlns:a16="http://schemas.microsoft.com/office/drawing/2014/main" val="10005"/>
                  </a:ext>
                </a:extLst>
              </a:tr>
              <a:tr h="552668">
                <a:tc gridSpan="2">
                  <a:txBody>
                    <a:bodyPr/>
                    <a:lstStyle/>
                    <a:p>
                      <a:pPr algn="ctr"/>
                      <a:r>
                        <a:rPr lang="en-US" sz="2400" dirty="0">
                          <a:solidFill>
                            <a:srgbClr val="002060"/>
                          </a:solidFill>
                        </a:rPr>
                        <a:t>Respect for boundaries </a:t>
                      </a:r>
                      <a:endParaRPr lang="en-AU" sz="2400" dirty="0">
                        <a:solidFill>
                          <a:srgbClr val="002060"/>
                        </a:solidFill>
                      </a:endParaRPr>
                    </a:p>
                  </a:txBody>
                  <a:tcPr/>
                </a:tc>
                <a:tc hMerge="1">
                  <a:txBody>
                    <a:bodyPr/>
                    <a:lstStyle/>
                    <a:p>
                      <a:endParaRPr lang="en-AU"/>
                    </a:p>
                  </a:txBody>
                  <a:tcPr/>
                </a:tc>
                <a:extLst>
                  <a:ext uri="{0D108BD9-81ED-4DB2-BD59-A6C34878D82A}">
                    <a16:rowId xmlns:a16="http://schemas.microsoft.com/office/drawing/2014/main" val="10006"/>
                  </a:ext>
                </a:extLst>
              </a:tr>
              <a:tr h="552668">
                <a:tc gridSpan="2">
                  <a:txBody>
                    <a:bodyPr/>
                    <a:lstStyle/>
                    <a:p>
                      <a:pPr algn="ctr"/>
                      <a:r>
                        <a:rPr lang="en-US" sz="2400" dirty="0">
                          <a:solidFill>
                            <a:srgbClr val="002060"/>
                          </a:solidFill>
                        </a:rPr>
                        <a:t>Feedback mechanisms to review goals,</a:t>
                      </a:r>
                      <a:r>
                        <a:rPr lang="en-US" sz="2400" baseline="0" dirty="0">
                          <a:solidFill>
                            <a:srgbClr val="002060"/>
                          </a:solidFill>
                        </a:rPr>
                        <a:t> </a:t>
                      </a:r>
                      <a:r>
                        <a:rPr lang="en-US" sz="2400" dirty="0">
                          <a:solidFill>
                            <a:srgbClr val="002060"/>
                          </a:solidFill>
                        </a:rPr>
                        <a:t>expectations, duration of the relationship</a:t>
                      </a:r>
                      <a:endParaRPr lang="en-AU" sz="2400" dirty="0">
                        <a:solidFill>
                          <a:srgbClr val="002060"/>
                        </a:solidFill>
                      </a:endParaRPr>
                    </a:p>
                  </a:txBody>
                  <a:tcPr/>
                </a:tc>
                <a:tc hMerge="1">
                  <a:txBody>
                    <a:bodyPr/>
                    <a:lstStyle/>
                    <a:p>
                      <a:endParaRPr lang="en-AU"/>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51925740"/>
      </p:ext>
    </p:extLst>
  </p:cSld>
  <p:clrMapOvr>
    <a:masterClrMapping/>
  </p:clrMapOvr>
  <mc:AlternateContent xmlns:mc="http://schemas.openxmlformats.org/markup-compatibility/2006" xmlns:p14="http://schemas.microsoft.com/office/powerpoint/2010/main">
    <mc:Choice Requires="p14">
      <p:transition spd="slow" p14:dur="2000" advTm="90979"/>
    </mc:Choice>
    <mc:Fallback xmlns="">
      <p:transition spd="slow" advTm="9097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28B0-3C05-34F0-89A1-F31F2A092599}"/>
              </a:ext>
            </a:extLst>
          </p:cNvPr>
          <p:cNvSpPr>
            <a:spLocks noGrp="1"/>
          </p:cNvSpPr>
          <p:nvPr>
            <p:ph type="title"/>
          </p:nvPr>
        </p:nvSpPr>
        <p:spPr/>
        <p:txBody>
          <a:bodyPr>
            <a:noAutofit/>
          </a:bodyPr>
          <a:lstStyle/>
          <a:p>
            <a:pPr defTabSz="1219170" fontAlgn="base">
              <a:lnSpc>
                <a:spcPct val="100000"/>
              </a:lnSpc>
              <a:spcAft>
                <a:spcPct val="0"/>
              </a:spcAft>
            </a:pPr>
            <a:r>
              <a:rPr lang="en-GB" altLang="en-US" sz="3200" dirty="0"/>
              <a:t>Mentoring Agreement</a:t>
            </a:r>
            <a:br>
              <a:rPr lang="en-GB" altLang="en-US" sz="3200" dirty="0"/>
            </a:br>
            <a:r>
              <a:rPr lang="en-GB" altLang="en-US" sz="3200" dirty="0"/>
              <a:t>Part A: Some expectations for the mentoring relationship</a:t>
            </a:r>
            <a:endParaRPr lang="en-GB" sz="3200" dirty="0"/>
          </a:p>
        </p:txBody>
      </p:sp>
      <p:pic>
        <p:nvPicPr>
          <p:cNvPr id="5" name="Content Placeholder 4">
            <a:extLst>
              <a:ext uri="{FF2B5EF4-FFF2-40B4-BE49-F238E27FC236}">
                <a16:creationId xmlns:a16="http://schemas.microsoft.com/office/drawing/2014/main" id="{FE302594-D27A-B74C-3A7E-2CE0B700DE1F}"/>
              </a:ext>
            </a:extLst>
          </p:cNvPr>
          <p:cNvPicPr>
            <a:picLocks noGrp="1" noChangeAspect="1"/>
          </p:cNvPicPr>
          <p:nvPr>
            <p:ph idx="1"/>
          </p:nvPr>
        </p:nvPicPr>
        <p:blipFill>
          <a:blip r:embed="rId3"/>
          <a:stretch>
            <a:fillRect/>
          </a:stretch>
        </p:blipFill>
        <p:spPr>
          <a:xfrm>
            <a:off x="156627" y="1700808"/>
            <a:ext cx="11878747" cy="5088565"/>
          </a:xfrm>
        </p:spPr>
      </p:pic>
    </p:spTree>
    <p:extLst>
      <p:ext uri="{BB962C8B-B14F-4D97-AF65-F5344CB8AC3E}">
        <p14:creationId xmlns:p14="http://schemas.microsoft.com/office/powerpoint/2010/main" val="412666276"/>
      </p:ext>
    </p:extLst>
  </p:cSld>
  <p:clrMapOvr>
    <a:masterClrMapping/>
  </p:clrMapOvr>
  <mc:AlternateContent xmlns:mc="http://schemas.openxmlformats.org/markup-compatibility/2006" xmlns:p14="http://schemas.microsoft.com/office/powerpoint/2010/main">
    <mc:Choice Requires="p14">
      <p:transition spd="slow" p14:dur="2000" advTm="95205"/>
    </mc:Choice>
    <mc:Fallback xmlns="">
      <p:transition spd="slow" advTm="9520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7311-8067-AC4A-4893-CA7744A1F1EA}"/>
              </a:ext>
            </a:extLst>
          </p:cNvPr>
          <p:cNvSpPr>
            <a:spLocks noGrp="1"/>
          </p:cNvSpPr>
          <p:nvPr>
            <p:ph type="title"/>
          </p:nvPr>
        </p:nvSpPr>
        <p:spPr/>
        <p:txBody>
          <a:bodyPr>
            <a:normAutofit fontScale="90000"/>
          </a:bodyPr>
          <a:lstStyle/>
          <a:p>
            <a:pPr lvl="0" defTabSz="1219170" fontAlgn="base">
              <a:lnSpc>
                <a:spcPct val="100000"/>
              </a:lnSpc>
              <a:spcAft>
                <a:spcPct val="0"/>
              </a:spcAft>
            </a:pPr>
            <a:r>
              <a:rPr lang="en-GB" altLang="en-US" sz="3200" dirty="0"/>
              <a:t>Mentoring Agreement</a:t>
            </a:r>
            <a:br>
              <a:rPr lang="en-GB" altLang="en-US" sz="3200" dirty="0"/>
            </a:br>
            <a:r>
              <a:rPr lang="en-GB" altLang="en-US" sz="3200" dirty="0"/>
              <a:t>Part B: Mentoring Action Plan</a:t>
            </a:r>
            <a:endParaRPr lang="en-GB" sz="3200" dirty="0"/>
          </a:p>
        </p:txBody>
      </p:sp>
      <p:pic>
        <p:nvPicPr>
          <p:cNvPr id="4" name="Content Placeholder 3">
            <a:extLst>
              <a:ext uri="{FF2B5EF4-FFF2-40B4-BE49-F238E27FC236}">
                <a16:creationId xmlns:a16="http://schemas.microsoft.com/office/drawing/2014/main" id="{8C356739-34EC-41AA-42B7-84DAF4313376}"/>
              </a:ext>
            </a:extLst>
          </p:cNvPr>
          <p:cNvPicPr>
            <a:picLocks noGrp="1" noChangeAspect="1"/>
          </p:cNvPicPr>
          <p:nvPr>
            <p:ph idx="1"/>
          </p:nvPr>
        </p:nvPicPr>
        <p:blipFill>
          <a:blip r:embed="rId3"/>
          <a:stretch>
            <a:fillRect/>
          </a:stretch>
        </p:blipFill>
        <p:spPr>
          <a:xfrm>
            <a:off x="431370" y="2084851"/>
            <a:ext cx="11632063" cy="2592288"/>
          </a:xfrm>
          <a:prstGeom prst="rect">
            <a:avLst/>
          </a:prstGeom>
        </p:spPr>
      </p:pic>
    </p:spTree>
    <p:extLst>
      <p:ext uri="{BB962C8B-B14F-4D97-AF65-F5344CB8AC3E}">
        <p14:creationId xmlns:p14="http://schemas.microsoft.com/office/powerpoint/2010/main" val="3110655958"/>
      </p:ext>
    </p:extLst>
  </p:cSld>
  <p:clrMapOvr>
    <a:masterClrMapping/>
  </p:clrMapOvr>
  <mc:AlternateContent xmlns:mc="http://schemas.openxmlformats.org/markup-compatibility/2006" xmlns:p14="http://schemas.microsoft.com/office/powerpoint/2010/main">
    <mc:Choice Requires="p14">
      <p:transition spd="slow" p14:dur="2000" advTm="31477"/>
    </mc:Choice>
    <mc:Fallback xmlns="">
      <p:transition spd="slow" advTm="3147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a:bodyPr>
          <a:lstStyle/>
          <a:p>
            <a:r>
              <a:rPr lang="en-GB" dirty="0"/>
              <a:t>360 process</a:t>
            </a: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13</a:t>
            </a:fld>
            <a:endParaRPr lang="en-GB" dirty="0"/>
          </a:p>
        </p:txBody>
      </p:sp>
      <p:graphicFrame>
        <p:nvGraphicFramePr>
          <p:cNvPr id="7" name="Diagram 6">
            <a:extLst>
              <a:ext uri="{FF2B5EF4-FFF2-40B4-BE49-F238E27FC236}">
                <a16:creationId xmlns:a16="http://schemas.microsoft.com/office/drawing/2014/main" id="{EA89DC83-53B5-E3B5-8798-54E544190334}"/>
              </a:ext>
            </a:extLst>
          </p:cNvPr>
          <p:cNvGraphicFramePr/>
          <p:nvPr>
            <p:extLst>
              <p:ext uri="{D42A27DB-BD31-4B8C-83A1-F6EECF244321}">
                <p14:modId xmlns:p14="http://schemas.microsoft.com/office/powerpoint/2010/main" val="3626597310"/>
              </p:ext>
            </p:extLst>
          </p:nvPr>
        </p:nvGraphicFramePr>
        <p:xfrm>
          <a:off x="1564408" y="713563"/>
          <a:ext cx="8680604" cy="4609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2623308"/>
      </p:ext>
    </p:extLst>
  </p:cSld>
  <p:clrMapOvr>
    <a:masterClrMapping/>
  </p:clrMapOvr>
  <mc:AlternateContent xmlns:mc="http://schemas.openxmlformats.org/markup-compatibility/2006" xmlns:p14="http://schemas.microsoft.com/office/powerpoint/2010/main">
    <mc:Choice Requires="p14">
      <p:transition spd="slow" p14:dur="2000" advTm="140858"/>
    </mc:Choice>
    <mc:Fallback xmlns="">
      <p:transition spd="slow" advTm="14085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dirty="0"/>
              <a:t>Summary</a:t>
            </a:r>
            <a:br>
              <a:rPr lang="en-GB" dirty="0"/>
            </a:b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14</a:t>
            </a:fld>
            <a:endParaRPr lang="en-GB" dirty="0"/>
          </a:p>
        </p:txBody>
      </p:sp>
      <p:sp>
        <p:nvSpPr>
          <p:cNvPr id="6" name="Content Placeholder 2">
            <a:extLst>
              <a:ext uri="{FF2B5EF4-FFF2-40B4-BE49-F238E27FC236}">
                <a16:creationId xmlns:a16="http://schemas.microsoft.com/office/drawing/2014/main" id="{F27B1393-DD80-70CB-DD79-4C92FDED6000}"/>
              </a:ext>
            </a:extLst>
          </p:cNvPr>
          <p:cNvSpPr>
            <a:spLocks noGrp="1"/>
          </p:cNvSpPr>
          <p:nvPr>
            <p:ph sz="half" idx="1"/>
          </p:nvPr>
        </p:nvSpPr>
        <p:spPr>
          <a:xfrm>
            <a:off x="457199" y="1329611"/>
            <a:ext cx="9497505" cy="4287417"/>
          </a:xfrm>
        </p:spPr>
        <p:txBody>
          <a:bodyPr vert="horz" lIns="91440" tIns="45720" rIns="91440" bIns="45720" rtlCol="0" anchor="t">
            <a:normAutofit fontScale="40000" lnSpcReduction="20000"/>
          </a:bodyPr>
          <a:lstStyle/>
          <a:p>
            <a:pPr marL="342900" marR="0" lvl="0" indent="-342900" fontAlgn="base">
              <a:spcAft>
                <a:spcPts val="600"/>
              </a:spcAft>
              <a:buClrTx/>
              <a:buSzTx/>
              <a:buFont typeface="Arial" panose="020B0604020202020204" pitchFamily="34" charset="0"/>
              <a:buChar char="•"/>
              <a:tabLst/>
            </a:pPr>
            <a:r>
              <a:rPr lang="en-GB" sz="8000" dirty="0">
                <a:latin typeface="+mn-lt"/>
              </a:rPr>
              <a:t>The relationship is professional not personal, don’t blur the lines!</a:t>
            </a:r>
          </a:p>
          <a:p>
            <a:pPr marL="342900" marR="0" lvl="0" indent="-342900" fontAlgn="base">
              <a:spcAft>
                <a:spcPts val="600"/>
              </a:spcAft>
              <a:buClrTx/>
              <a:buSzTx/>
              <a:buFont typeface="Arial" panose="020B0604020202020204" pitchFamily="34" charset="0"/>
              <a:buChar char="•"/>
              <a:tabLst/>
            </a:pPr>
            <a:r>
              <a:rPr lang="en-GB" sz="8000" dirty="0">
                <a:latin typeface="+mn-lt"/>
              </a:rPr>
              <a:t>Mentoring is complementary to line-management and PhD supervision (if applicable) and not in lieu of it</a:t>
            </a:r>
          </a:p>
          <a:p>
            <a:pPr marL="342900" marR="0" lvl="0" indent="-342900" fontAlgn="base">
              <a:spcAft>
                <a:spcPts val="600"/>
              </a:spcAft>
              <a:buClrTx/>
              <a:buSzTx/>
              <a:buFont typeface="Arial" panose="020B0604020202020204" pitchFamily="34" charset="0"/>
              <a:buChar char="•"/>
              <a:tabLst/>
            </a:pPr>
            <a:r>
              <a:rPr lang="en-GB" sz="8000" dirty="0">
                <a:latin typeface="+mn-lt"/>
              </a:rPr>
              <a:t>The Mentoring Agreement can be a formal or informal document, but it must be written, so it can be referenced/reviewed periodically</a:t>
            </a:r>
          </a:p>
          <a:p>
            <a:endParaRPr lang="en-US" dirty="0"/>
          </a:p>
        </p:txBody>
      </p:sp>
      <p:pic>
        <p:nvPicPr>
          <p:cNvPr id="3" name="Video 2">
            <a:hlinkClick r:id="" action="ppaction://media"/>
            <a:extLst>
              <a:ext uri="{FF2B5EF4-FFF2-40B4-BE49-F238E27FC236}">
                <a16:creationId xmlns:a16="http://schemas.microsoft.com/office/drawing/2014/main" id="{A66E79A9-4AB5-5A7B-8CFB-BB7D83A562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94962246"/>
      </p:ext>
    </p:extLst>
  </p:cSld>
  <p:clrMapOvr>
    <a:masterClrMapping/>
  </p:clrMapOvr>
  <mc:AlternateContent xmlns:mc="http://schemas.openxmlformats.org/markup-compatibility/2006" xmlns:p14="http://schemas.microsoft.com/office/powerpoint/2010/main">
    <mc:Choice Requires="p14">
      <p:transition spd="slow" p14:dur="2000" advTm="36964"/>
    </mc:Choice>
    <mc:Fallback xmlns="">
      <p:transition spd="slow" advTm="36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sz="4000" dirty="0"/>
              <a:t>Joining the scheme (1)</a:t>
            </a:r>
            <a:br>
              <a:rPr lang="en-GB" dirty="0"/>
            </a:b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15</a:t>
            </a:fld>
            <a:endParaRPr lang="en-GB" dirty="0"/>
          </a:p>
        </p:txBody>
      </p:sp>
      <p:sp>
        <p:nvSpPr>
          <p:cNvPr id="5" name="Content Placeholder 4">
            <a:extLst>
              <a:ext uri="{FF2B5EF4-FFF2-40B4-BE49-F238E27FC236}">
                <a16:creationId xmlns:a16="http://schemas.microsoft.com/office/drawing/2014/main" id="{79A2AB60-CB4E-AE05-2A97-D91367ECE653}"/>
              </a:ext>
            </a:extLst>
          </p:cNvPr>
          <p:cNvSpPr>
            <a:spLocks noGrp="1"/>
          </p:cNvSpPr>
          <p:nvPr>
            <p:ph idx="1"/>
          </p:nvPr>
        </p:nvSpPr>
        <p:spPr>
          <a:xfrm>
            <a:off x="364210" y="1926692"/>
            <a:ext cx="4851602" cy="2785267"/>
          </a:xfrm>
        </p:spPr>
        <p:txBody>
          <a:bodyPr/>
          <a:lstStyle/>
          <a:p>
            <a:r>
              <a:rPr lang="en-GB" dirty="0">
                <a:latin typeface="Calibri" panose="020F0502020204030204" pitchFamily="34" charset="0"/>
                <a:cs typeface="Calibri" panose="020F0502020204030204" pitchFamily="34" charset="0"/>
              </a:rPr>
              <a:t>Visit the mentoring page on the MRC Clinical Trials Unit at UCL Capacity Strengthening Hub:</a:t>
            </a:r>
          </a:p>
          <a:p>
            <a:endParaRPr lang="en-GB" sz="2000" dirty="0">
              <a:hlinkClick r:id="rId2"/>
            </a:endParaRPr>
          </a:p>
          <a:p>
            <a:r>
              <a:rPr lang="en-GB" sz="2000" dirty="0">
                <a:latin typeface="Calibri" panose="020F0502020204030204" pitchFamily="34" charset="0"/>
                <a:cs typeface="Calibri" panose="020F0502020204030204" pitchFamily="34" charset="0"/>
                <a:hlinkClick r:id="rId2"/>
              </a:rPr>
              <a:t>https://mrcctu.tghn.org/mentoring/</a:t>
            </a:r>
            <a:r>
              <a:rPr lang="en-GB" sz="2000" dirty="0">
                <a:latin typeface="Calibri" panose="020F0502020204030204" pitchFamily="34" charset="0"/>
                <a:cs typeface="Calibri" panose="020F0502020204030204" pitchFamily="34" charset="0"/>
              </a:rPr>
              <a:t> </a:t>
            </a:r>
          </a:p>
          <a:p>
            <a:endParaRPr lang="en-GB" dirty="0"/>
          </a:p>
        </p:txBody>
      </p:sp>
      <p:pic>
        <p:nvPicPr>
          <p:cNvPr id="7" name="Content Placeholder 5">
            <a:extLst>
              <a:ext uri="{FF2B5EF4-FFF2-40B4-BE49-F238E27FC236}">
                <a16:creationId xmlns:a16="http://schemas.microsoft.com/office/drawing/2014/main" id="{CD1CA560-7D46-E2E8-BEA5-81EFFDAFCB86}"/>
              </a:ext>
            </a:extLst>
          </p:cNvPr>
          <p:cNvPicPr>
            <a:picLocks noChangeAspect="1"/>
          </p:cNvPicPr>
          <p:nvPr/>
        </p:nvPicPr>
        <p:blipFill>
          <a:blip r:embed="rId3"/>
          <a:stretch>
            <a:fillRect/>
          </a:stretch>
        </p:blipFill>
        <p:spPr>
          <a:xfrm>
            <a:off x="5250231" y="1120606"/>
            <a:ext cx="5660160" cy="4616788"/>
          </a:xfrm>
          <a:prstGeom prst="rect">
            <a:avLst/>
          </a:prstGeom>
        </p:spPr>
      </p:pic>
    </p:spTree>
    <p:extLst>
      <p:ext uri="{BB962C8B-B14F-4D97-AF65-F5344CB8AC3E}">
        <p14:creationId xmlns:p14="http://schemas.microsoft.com/office/powerpoint/2010/main" val="736403212"/>
      </p:ext>
    </p:extLst>
  </p:cSld>
  <p:clrMapOvr>
    <a:masterClrMapping/>
  </p:clrMapOvr>
  <mc:AlternateContent xmlns:mc="http://schemas.openxmlformats.org/markup-compatibility/2006" xmlns:p14="http://schemas.microsoft.com/office/powerpoint/2010/main">
    <mc:Choice Requires="p14">
      <p:transition spd="slow" p14:dur="2000" advTm="17698"/>
    </mc:Choice>
    <mc:Fallback xmlns="">
      <p:transition spd="slow" advTm="1769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sz="4000" dirty="0"/>
              <a:t>Joining the scheme (2)</a:t>
            </a:r>
            <a:br>
              <a:rPr lang="en-GB" dirty="0"/>
            </a:b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16</a:t>
            </a:fld>
            <a:endParaRPr lang="en-GB" dirty="0"/>
          </a:p>
        </p:txBody>
      </p:sp>
      <p:sp>
        <p:nvSpPr>
          <p:cNvPr id="3" name="Rectangle 1">
            <a:extLst>
              <a:ext uri="{FF2B5EF4-FFF2-40B4-BE49-F238E27FC236}">
                <a16:creationId xmlns:a16="http://schemas.microsoft.com/office/drawing/2014/main" id="{94397B6C-1895-244C-2793-D0A435584AF3}"/>
              </a:ext>
            </a:extLst>
          </p:cNvPr>
          <p:cNvSpPr>
            <a:spLocks noGrp="1" noChangeArrowheads="1"/>
          </p:cNvSpPr>
          <p:nvPr>
            <p:ph idx="1"/>
          </p:nvPr>
        </p:nvSpPr>
        <p:spPr bwMode="auto">
          <a:xfrm>
            <a:off x="447514" y="1420758"/>
            <a:ext cx="9620217" cy="40164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272F38"/>
              </a:solidFill>
              <a:effectLst/>
              <a:latin typeface="+mn-lt"/>
            </a:endParaRPr>
          </a:p>
          <a:p>
            <a:pPr marL="457200" marR="0" lvl="0" indent="-457200" algn="l" defTabSz="914400" rtl="0" eaLnBrk="0" fontAlgn="base" latinLnBrk="0" hangingPunct="0">
              <a:lnSpc>
                <a:spcPct val="100000"/>
              </a:lnSpc>
              <a:spcBef>
                <a:spcPct val="0"/>
              </a:spcBef>
              <a:spcAft>
                <a:spcPts val="600"/>
              </a:spcAft>
              <a:buClrTx/>
              <a:buSzTx/>
              <a:buFont typeface="+mj-lt"/>
              <a:buAutoNum type="arabicPeriod"/>
              <a:tabLst/>
            </a:pPr>
            <a:r>
              <a:rPr kumimoji="0" lang="en-US" altLang="en-US" i="0" u="none" strike="noStrike" cap="none" normalizeH="0" baseline="0" dirty="0">
                <a:ln>
                  <a:noFill/>
                </a:ln>
                <a:solidFill>
                  <a:srgbClr val="272F38"/>
                </a:solidFill>
                <a:effectLst/>
                <a:latin typeface="+mn-lt"/>
                <a:cs typeface="Calibri" panose="020F0502020204030204" pitchFamily="34" charset="0"/>
              </a:rPr>
              <a:t>Decide whether you would like to be a mentor, a mentee, or both</a:t>
            </a:r>
          </a:p>
          <a:p>
            <a:pPr marL="457200" marR="0" lvl="0" indent="-457200" algn="l" defTabSz="914400" rtl="0" eaLnBrk="0" fontAlgn="base" latinLnBrk="0" hangingPunct="0">
              <a:lnSpc>
                <a:spcPct val="100000"/>
              </a:lnSpc>
              <a:spcBef>
                <a:spcPct val="0"/>
              </a:spcBef>
              <a:spcAft>
                <a:spcPts val="600"/>
              </a:spcAft>
              <a:buClrTx/>
              <a:buSzTx/>
              <a:buFont typeface="+mj-lt"/>
              <a:buAutoNum type="arabicPeriod"/>
              <a:tabLst/>
            </a:pPr>
            <a:r>
              <a:rPr kumimoji="0" lang="en-US" altLang="en-US" i="0" u="none" strike="noStrike" cap="none" normalizeH="0" baseline="0" dirty="0">
                <a:ln>
                  <a:noFill/>
                </a:ln>
                <a:solidFill>
                  <a:srgbClr val="272F38"/>
                </a:solidFill>
                <a:effectLst/>
                <a:latin typeface="+mn-lt"/>
                <a:cs typeface="Calibri" panose="020F0502020204030204" pitchFamily="34" charset="0"/>
              </a:rPr>
              <a:t>Complete Mentor Form and/or Mentee Form </a:t>
            </a:r>
          </a:p>
          <a:p>
            <a:pPr marL="457200" marR="0" lvl="0" indent="-457200" algn="l" defTabSz="914400" rtl="0" eaLnBrk="0" fontAlgn="base" latinLnBrk="0" hangingPunct="0">
              <a:lnSpc>
                <a:spcPct val="100000"/>
              </a:lnSpc>
              <a:spcBef>
                <a:spcPct val="0"/>
              </a:spcBef>
              <a:spcAft>
                <a:spcPts val="600"/>
              </a:spcAft>
              <a:buClrTx/>
              <a:buSzTx/>
              <a:buFont typeface="+mj-lt"/>
              <a:buAutoNum type="arabicPeriod"/>
              <a:tabLst/>
            </a:pPr>
            <a:r>
              <a:rPr kumimoji="0" lang="en-US" altLang="en-US" i="0" u="none" strike="noStrike" cap="none" normalizeH="0" baseline="0" dirty="0">
                <a:ln>
                  <a:noFill/>
                </a:ln>
                <a:solidFill>
                  <a:srgbClr val="272F38"/>
                </a:solidFill>
                <a:effectLst/>
                <a:latin typeface="+mn-lt"/>
                <a:cs typeface="Calibri" panose="020F0502020204030204" pitchFamily="34" charset="0"/>
              </a:rPr>
              <a:t>The team at MRC Clinical Trials Unit at UCL will be in touch asking you to watch a recorded presentation about the scheme</a:t>
            </a:r>
          </a:p>
          <a:p>
            <a:pPr marL="457200" marR="0" lvl="0" indent="-457200" algn="l" defTabSz="914400" rtl="0" eaLnBrk="0" fontAlgn="base" latinLnBrk="0" hangingPunct="0">
              <a:lnSpc>
                <a:spcPct val="100000"/>
              </a:lnSpc>
              <a:spcBef>
                <a:spcPct val="0"/>
              </a:spcBef>
              <a:spcAft>
                <a:spcPts val="600"/>
              </a:spcAft>
              <a:buClrTx/>
              <a:buSzTx/>
              <a:buFont typeface="+mj-lt"/>
              <a:buAutoNum type="arabicPeriod"/>
              <a:tabLst/>
            </a:pPr>
            <a:r>
              <a:rPr kumimoji="0" lang="en-US" altLang="en-US" i="0" u="none" strike="noStrike" cap="none" normalizeH="0" baseline="0" dirty="0">
                <a:ln>
                  <a:noFill/>
                </a:ln>
                <a:solidFill>
                  <a:srgbClr val="272F38"/>
                </a:solidFill>
                <a:effectLst/>
                <a:latin typeface="+mn-lt"/>
                <a:cs typeface="Calibri" panose="020F0502020204030204" pitchFamily="34" charset="0"/>
              </a:rPr>
              <a:t>The team at MRC Clinical Trials Unit at UCL will then look at the information submitted and find a potential match - this may take a few weeks</a:t>
            </a:r>
          </a:p>
          <a:p>
            <a:pPr marL="457200" marR="0" lvl="0" indent="-457200" algn="l" defTabSz="914400" rtl="0" eaLnBrk="0" fontAlgn="base" latinLnBrk="0" hangingPunct="0">
              <a:lnSpc>
                <a:spcPct val="100000"/>
              </a:lnSpc>
              <a:spcBef>
                <a:spcPct val="0"/>
              </a:spcBef>
              <a:spcAft>
                <a:spcPts val="600"/>
              </a:spcAft>
              <a:buClrTx/>
              <a:buSzTx/>
              <a:buFont typeface="+mj-lt"/>
              <a:buAutoNum type="arabicPeriod"/>
              <a:tabLst/>
            </a:pPr>
            <a:r>
              <a:rPr kumimoji="0" lang="en-US" altLang="en-US" i="0" u="none" strike="noStrike" cap="none" normalizeH="0" baseline="0" dirty="0">
                <a:ln>
                  <a:noFill/>
                </a:ln>
                <a:solidFill>
                  <a:srgbClr val="272F38"/>
                </a:solidFill>
                <a:effectLst/>
                <a:latin typeface="+mn-lt"/>
                <a:cs typeface="Calibri" panose="020F0502020204030204" pitchFamily="34" charset="0"/>
              </a:rPr>
              <a:t>The team at MRC Clinical Trials Unit at UCL will then contact you and your potential match so you can start a potential mentoring relationship</a:t>
            </a:r>
            <a:br>
              <a:rPr kumimoji="0" lang="en-US" altLang="en-US" sz="1400" b="0" i="0" u="none" strike="noStrike" cap="none" normalizeH="0" baseline="0" dirty="0">
                <a:ln>
                  <a:noFill/>
                </a:ln>
                <a:solidFill>
                  <a:schemeClr val="tx1"/>
                </a:solidFill>
                <a:effectLst/>
                <a:latin typeface="+mn-lt"/>
                <a:cs typeface="Calibri" panose="020F0502020204030204" pitchFamily="34" charset="0"/>
              </a:rPr>
            </a:br>
            <a:endParaRPr kumimoji="0" lang="en-US" altLang="en-US" sz="1400" b="0" i="0" u="none" strike="noStrike" cap="none" normalizeH="0" baseline="0" dirty="0">
              <a:ln>
                <a:noFill/>
              </a:ln>
              <a:solidFill>
                <a:schemeClr val="tx1"/>
              </a:solidFill>
              <a:effectLst/>
              <a:latin typeface="+mn-lt"/>
              <a:cs typeface="Calibri" panose="020F0502020204030204" pitchFamily="34" charset="0"/>
            </a:endParaRPr>
          </a:p>
        </p:txBody>
      </p:sp>
    </p:spTree>
    <p:extLst>
      <p:ext uri="{BB962C8B-B14F-4D97-AF65-F5344CB8AC3E}">
        <p14:creationId xmlns:p14="http://schemas.microsoft.com/office/powerpoint/2010/main" val="3163733758"/>
      </p:ext>
    </p:extLst>
  </p:cSld>
  <p:clrMapOvr>
    <a:masterClrMapping/>
  </p:clrMapOvr>
  <mc:AlternateContent xmlns:mc="http://schemas.openxmlformats.org/markup-compatibility/2006" xmlns:p14="http://schemas.microsoft.com/office/powerpoint/2010/main">
    <mc:Choice Requires="p14">
      <p:transition spd="slow" p14:dur="2000" advTm="41797"/>
    </mc:Choice>
    <mc:Fallback xmlns="">
      <p:transition spd="slow" advTm="4179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dirty="0"/>
              <a:t>Where do you start?</a:t>
            </a:r>
            <a:br>
              <a:rPr lang="en-GB" dirty="0"/>
            </a:br>
            <a:r>
              <a:rPr lang="en-GB" dirty="0"/>
              <a:t>Why is the mentoring agreement important? </a:t>
            </a:r>
            <a:br>
              <a:rPr lang="en-GB" dirty="0"/>
            </a:b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17</a:t>
            </a:fld>
            <a:endParaRPr lang="en-GB" dirty="0"/>
          </a:p>
        </p:txBody>
      </p:sp>
      <p:sp>
        <p:nvSpPr>
          <p:cNvPr id="6" name="Content Placeholder 2">
            <a:extLst>
              <a:ext uri="{FF2B5EF4-FFF2-40B4-BE49-F238E27FC236}">
                <a16:creationId xmlns:a16="http://schemas.microsoft.com/office/drawing/2014/main" id="{F27B1393-DD80-70CB-DD79-4C92FDED6000}"/>
              </a:ext>
            </a:extLst>
          </p:cNvPr>
          <p:cNvSpPr>
            <a:spLocks noGrp="1"/>
          </p:cNvSpPr>
          <p:nvPr>
            <p:ph sz="half" idx="1"/>
          </p:nvPr>
        </p:nvSpPr>
        <p:spPr>
          <a:xfrm>
            <a:off x="535810" y="1441579"/>
            <a:ext cx="9918516" cy="4287417"/>
          </a:xfrm>
        </p:spPr>
        <p:txBody>
          <a:bodyPr vert="horz" lIns="91440" tIns="45720" rIns="91440" bIns="45720" rtlCol="0" anchor="t">
            <a:normAutofit fontScale="92500" lnSpcReduction="10000"/>
          </a:bodyPr>
          <a:lstStyle/>
          <a:p>
            <a:pPr marL="685800" marR="73152" indent="-457200" fontAlgn="t">
              <a:lnSpc>
                <a:spcPct val="115000"/>
              </a:lnSpc>
              <a:buFont typeface="+mj-lt"/>
              <a:buAutoNum type="arabicPeriod"/>
            </a:pPr>
            <a:r>
              <a:rPr lang="en-GB" sz="3000" dirty="0">
                <a:solidFill>
                  <a:srgbClr val="000000"/>
                </a:solidFill>
                <a:latin typeface="Calibri" panose="020F0502020204030204" pitchFamily="34" charset="0"/>
              </a:rPr>
              <a:t>Arrange a first meeting </a:t>
            </a:r>
          </a:p>
          <a:p>
            <a:pPr marL="685800" marR="73152" indent="-457200" fontAlgn="t">
              <a:lnSpc>
                <a:spcPct val="115000"/>
              </a:lnSpc>
              <a:buFont typeface="+mj-lt"/>
              <a:buAutoNum type="arabicPeriod"/>
            </a:pPr>
            <a:r>
              <a:rPr lang="en-GB" sz="3000" dirty="0">
                <a:solidFill>
                  <a:srgbClr val="000000"/>
                </a:solidFill>
                <a:latin typeface="Calibri" panose="020F0502020204030204" pitchFamily="34" charset="0"/>
              </a:rPr>
              <a:t>Have an initial discussion, using the document </a:t>
            </a:r>
            <a:r>
              <a:rPr lang="en-GB" sz="3000" dirty="0">
                <a:solidFill>
                  <a:srgbClr val="000000"/>
                </a:solidFill>
                <a:latin typeface="Calibri" panose="020F0502020204030204" pitchFamily="34" charset="0"/>
                <a:hlinkClick r:id="rId3" tooltip="what to discuss"/>
              </a:rPr>
              <a:t>‘</a:t>
            </a:r>
            <a:r>
              <a:rPr lang="en-GB" sz="3000" u="none" strike="noStrike" dirty="0">
                <a:solidFill>
                  <a:srgbClr val="F16421"/>
                </a:solidFill>
                <a:effectLst/>
                <a:latin typeface="Calibri" panose="020F0502020204030204" pitchFamily="34" charset="0"/>
                <a:cs typeface="Calibri" panose="020F0502020204030204" pitchFamily="34" charset="0"/>
                <a:hlinkClick r:id="rId3" tooltip="what to discuss"/>
              </a:rPr>
              <a:t>What to discuss in a first mentoring meeting’ </a:t>
            </a:r>
            <a:endParaRPr lang="en-GB" sz="3000" u="none" strike="noStrike" dirty="0">
              <a:solidFill>
                <a:srgbClr val="F16421"/>
              </a:solidFill>
              <a:effectLst/>
              <a:latin typeface="Calibri" panose="020F0502020204030204" pitchFamily="34" charset="0"/>
              <a:cs typeface="Calibri" panose="020F0502020204030204" pitchFamily="34" charset="0"/>
            </a:endParaRPr>
          </a:p>
          <a:p>
            <a:pPr marL="685800" marR="73152" indent="-457200" fontAlgn="t">
              <a:lnSpc>
                <a:spcPct val="115000"/>
              </a:lnSpc>
              <a:buFont typeface="+mj-lt"/>
              <a:buAutoNum type="arabicPeriod"/>
            </a:pPr>
            <a:r>
              <a:rPr lang="en-GB" sz="3000" dirty="0">
                <a:solidFill>
                  <a:srgbClr val="000000"/>
                </a:solidFill>
                <a:latin typeface="Calibri" panose="020F0502020204030204" pitchFamily="34" charset="0"/>
              </a:rPr>
              <a:t>Together, complete the </a:t>
            </a:r>
            <a:r>
              <a:rPr lang="en-GB" sz="3000" dirty="0">
                <a:solidFill>
                  <a:srgbClr val="000000"/>
                </a:solidFill>
                <a:latin typeface="Calibri" panose="020F0502020204030204" pitchFamily="34" charset="0"/>
                <a:hlinkClick r:id="rId4" tooltip="Agreement form"/>
              </a:rPr>
              <a:t>‘</a:t>
            </a:r>
            <a:r>
              <a:rPr lang="en-GB" sz="3000" u="none" strike="noStrike" dirty="0" err="1">
                <a:solidFill>
                  <a:srgbClr val="F16421"/>
                </a:solidFill>
                <a:effectLst/>
                <a:latin typeface="Calibri" panose="020F0502020204030204" pitchFamily="34" charset="0"/>
                <a:cs typeface="Calibri" panose="020F0502020204030204" pitchFamily="34" charset="0"/>
                <a:hlinkClick r:id="rId4" tooltip="Agreement form"/>
              </a:rPr>
              <a:t>LMIC</a:t>
            </a:r>
            <a:r>
              <a:rPr lang="en-GB" sz="3000" u="none" strike="noStrike" dirty="0">
                <a:solidFill>
                  <a:srgbClr val="F16421"/>
                </a:solidFill>
                <a:effectLst/>
                <a:latin typeface="Calibri" panose="020F0502020204030204" pitchFamily="34" charset="0"/>
                <a:cs typeface="Calibri" panose="020F0502020204030204" pitchFamily="34" charset="0"/>
                <a:hlinkClick r:id="rId4" tooltip="Agreement form"/>
              </a:rPr>
              <a:t> Mentoring Agreement Form Template</a:t>
            </a:r>
            <a:r>
              <a:rPr lang="en-GB" sz="3000" u="none" strike="noStrike" dirty="0">
                <a:solidFill>
                  <a:srgbClr val="0070C0"/>
                </a:solidFill>
                <a:effectLst/>
                <a:latin typeface="Calibri" panose="020F0502020204030204" pitchFamily="34" charset="0"/>
                <a:cs typeface="Calibri" panose="020F0502020204030204" pitchFamily="34" charset="0"/>
              </a:rPr>
              <a:t>’</a:t>
            </a:r>
            <a:r>
              <a:rPr lang="en-GB" sz="3000" u="none" strike="noStrike" dirty="0">
                <a:solidFill>
                  <a:srgbClr val="F16421"/>
                </a:solidFill>
                <a:effectLst/>
                <a:latin typeface="Calibri" panose="020F0502020204030204" pitchFamily="34" charset="0"/>
                <a:cs typeface="Calibri" panose="020F0502020204030204" pitchFamily="34" charset="0"/>
              </a:rPr>
              <a:t> </a:t>
            </a:r>
            <a:r>
              <a:rPr lang="en-GB" sz="3000" dirty="0">
                <a:solidFill>
                  <a:srgbClr val="000000"/>
                </a:solidFill>
                <a:latin typeface="Calibri" panose="020F0502020204030204" pitchFamily="34" charset="0"/>
              </a:rPr>
              <a:t>–  the main purpose is to:</a:t>
            </a:r>
          </a:p>
          <a:p>
            <a:pPr marL="1028700" marR="73152" lvl="1" indent="-342900" fontAlgn="t">
              <a:lnSpc>
                <a:spcPct val="115000"/>
              </a:lnSpc>
              <a:buFont typeface="Arial" panose="020B0604020202020204" pitchFamily="34" charset="0"/>
              <a:buChar char="•"/>
            </a:pPr>
            <a:r>
              <a:rPr lang="en-GB" sz="3000" dirty="0">
                <a:solidFill>
                  <a:srgbClr val="000000"/>
                </a:solidFill>
                <a:latin typeface="Calibri" panose="020F0502020204030204" pitchFamily="34" charset="0"/>
              </a:rPr>
              <a:t>establish objectives and boundaries  </a:t>
            </a:r>
          </a:p>
          <a:p>
            <a:pPr marL="1028700" marR="73152" lvl="1" indent="-342900" fontAlgn="t">
              <a:lnSpc>
                <a:spcPct val="115000"/>
              </a:lnSpc>
              <a:buFont typeface="Arial" panose="020B0604020202020204" pitchFamily="34" charset="0"/>
              <a:buChar char="•"/>
            </a:pPr>
            <a:r>
              <a:rPr lang="en-GB" sz="3000" dirty="0">
                <a:solidFill>
                  <a:srgbClr val="000000"/>
                </a:solidFill>
                <a:latin typeface="Calibri" panose="020F0502020204030204" pitchFamily="34" charset="0"/>
              </a:rPr>
              <a:t>include the mechanisms for reviewing how things are going from both the Mentee and Mentor perspective</a:t>
            </a:r>
          </a:p>
          <a:p>
            <a:endParaRPr lang="en-US" dirty="0"/>
          </a:p>
        </p:txBody>
      </p:sp>
    </p:spTree>
    <p:extLst>
      <p:ext uri="{BB962C8B-B14F-4D97-AF65-F5344CB8AC3E}">
        <p14:creationId xmlns:p14="http://schemas.microsoft.com/office/powerpoint/2010/main" val="2778618776"/>
      </p:ext>
    </p:extLst>
  </p:cSld>
  <p:clrMapOvr>
    <a:masterClrMapping/>
  </p:clrMapOvr>
  <mc:AlternateContent xmlns:mc="http://schemas.openxmlformats.org/markup-compatibility/2006" xmlns:p14="http://schemas.microsoft.com/office/powerpoint/2010/main">
    <mc:Choice Requires="p14">
      <p:transition spd="slow" p14:dur="2000" advTm="27868"/>
    </mc:Choice>
    <mc:Fallback xmlns="">
      <p:transition spd="slow" advTm="2786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dirty="0"/>
              <a:t>Resources available on the Hub</a:t>
            </a:r>
            <a:br>
              <a:rPr lang="en-GB" dirty="0"/>
            </a:b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18</a:t>
            </a:fld>
            <a:endParaRPr lang="en-GB" dirty="0"/>
          </a:p>
        </p:txBody>
      </p:sp>
      <p:graphicFrame>
        <p:nvGraphicFramePr>
          <p:cNvPr id="7" name="Content Placeholder 7">
            <a:extLst>
              <a:ext uri="{FF2B5EF4-FFF2-40B4-BE49-F238E27FC236}">
                <a16:creationId xmlns:a16="http://schemas.microsoft.com/office/drawing/2014/main" id="{A7568187-0962-4295-7CB8-B0A82AC2A280}"/>
              </a:ext>
            </a:extLst>
          </p:cNvPr>
          <p:cNvGraphicFramePr>
            <a:graphicFrameLocks noGrp="1"/>
          </p:cNvGraphicFramePr>
          <p:nvPr>
            <p:ph sz="half" idx="1"/>
            <p:extLst>
              <p:ext uri="{D42A27DB-BD31-4B8C-83A1-F6EECF244321}">
                <p14:modId xmlns:p14="http://schemas.microsoft.com/office/powerpoint/2010/main" val="131924437"/>
              </p:ext>
            </p:extLst>
          </p:nvPr>
        </p:nvGraphicFramePr>
        <p:xfrm>
          <a:off x="384810" y="844347"/>
          <a:ext cx="11533600" cy="5186182"/>
        </p:xfrm>
        <a:graphic>
          <a:graphicData uri="http://schemas.openxmlformats.org/drawingml/2006/table">
            <a:tbl>
              <a:tblPr/>
              <a:tblGrid>
                <a:gridCol w="5766800">
                  <a:extLst>
                    <a:ext uri="{9D8B030D-6E8A-4147-A177-3AD203B41FA5}">
                      <a16:colId xmlns:a16="http://schemas.microsoft.com/office/drawing/2014/main" val="2735339866"/>
                    </a:ext>
                  </a:extLst>
                </a:gridCol>
                <a:gridCol w="5766800">
                  <a:extLst>
                    <a:ext uri="{9D8B030D-6E8A-4147-A177-3AD203B41FA5}">
                      <a16:colId xmlns:a16="http://schemas.microsoft.com/office/drawing/2014/main" val="155441599"/>
                    </a:ext>
                  </a:extLst>
                </a:gridCol>
              </a:tblGrid>
              <a:tr h="2971679">
                <a:tc>
                  <a:txBody>
                    <a:bodyPr/>
                    <a:lstStyle/>
                    <a:p>
                      <a:pPr algn="l" fontAlgn="base"/>
                      <a:r>
                        <a:rPr lang="en-GB" sz="3200" b="1" i="0" u="none" dirty="0">
                          <a:solidFill>
                            <a:srgbClr val="272F38"/>
                          </a:solidFill>
                          <a:effectLst/>
                          <a:latin typeface="Calibri" panose="020F0502020204030204" pitchFamily="34" charset="0"/>
                          <a:cs typeface="Calibri" panose="020F0502020204030204" pitchFamily="34" charset="0"/>
                        </a:rPr>
                        <a:t>Documents to read before starting a mentoring relationship</a:t>
                      </a:r>
                    </a:p>
                    <a:p>
                      <a:pPr algn="l" fontAlgn="base"/>
                      <a:endParaRPr lang="en-GB" sz="2400" b="0" u="sng" dirty="0">
                        <a:solidFill>
                          <a:srgbClr val="272F38"/>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2" tooltip="LMIC mentoring strategy "/>
                        </a:rPr>
                        <a:t>LMIC Mentoring Strategy </a:t>
                      </a:r>
                      <a:endParaRPr lang="en-GB" sz="2400" b="0" u="none" strike="noStrike" dirty="0">
                        <a:solidFill>
                          <a:srgbClr val="F16421"/>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3" tooltip="Info for mentors and mentees"/>
                        </a:rPr>
                        <a:t>Information for Mentees and Mentors</a:t>
                      </a:r>
                      <a:endParaRPr lang="en-GB" sz="2400" b="0" dirty="0">
                        <a:solidFill>
                          <a:srgbClr val="272F38"/>
                        </a:solidFill>
                        <a:effectLst/>
                        <a:latin typeface="Calibri" panose="020F0502020204030204" pitchFamily="34" charset="0"/>
                        <a:cs typeface="Calibri" panose="020F0502020204030204" pitchFamily="34" charset="0"/>
                      </a:endParaRPr>
                    </a:p>
                  </a:txBody>
                  <a:tcPr marL="86111" marR="86111" marT="86111" marB="86111">
                    <a:lnL w="9525" cap="flat" cmpd="sng" algn="ctr">
                      <a:solidFill>
                        <a:srgbClr val="02304A"/>
                      </a:solidFill>
                      <a:prstDash val="solid"/>
                      <a:round/>
                      <a:headEnd type="none" w="med" len="med"/>
                      <a:tailEnd type="none" w="med" len="med"/>
                    </a:lnL>
                    <a:lnR w="9525" cap="flat" cmpd="sng" algn="ctr">
                      <a:solidFill>
                        <a:srgbClr val="02304A"/>
                      </a:solidFill>
                      <a:prstDash val="solid"/>
                      <a:round/>
                      <a:headEnd type="none" w="med" len="med"/>
                      <a:tailEnd type="none" w="med" len="med"/>
                    </a:lnR>
                    <a:lnT w="9525" cap="flat" cmpd="sng" algn="ctr">
                      <a:solidFill>
                        <a:srgbClr val="02304A"/>
                      </a:solidFill>
                      <a:prstDash val="solid"/>
                      <a:round/>
                      <a:headEnd type="none" w="med" len="med"/>
                      <a:tailEnd type="none" w="med" len="med"/>
                    </a:lnT>
                    <a:lnB w="9525" cap="flat" cmpd="sng" algn="ctr">
                      <a:solidFill>
                        <a:srgbClr val="02304A"/>
                      </a:solidFill>
                      <a:prstDash val="solid"/>
                      <a:round/>
                      <a:headEnd type="none" w="med" len="med"/>
                      <a:tailEnd type="none" w="med" len="med"/>
                    </a:lnB>
                    <a:solidFill>
                      <a:srgbClr val="FFFFFF"/>
                    </a:solidFill>
                  </a:tcPr>
                </a:tc>
                <a:tc>
                  <a:txBody>
                    <a:bodyPr/>
                    <a:lstStyle/>
                    <a:p>
                      <a:pPr algn="l" fontAlgn="base"/>
                      <a:r>
                        <a:rPr lang="en-GB" sz="3200" b="1" i="0" u="none" dirty="0">
                          <a:solidFill>
                            <a:srgbClr val="272F38"/>
                          </a:solidFill>
                          <a:effectLst/>
                          <a:latin typeface="Calibri" panose="020F0502020204030204" pitchFamily="34" charset="0"/>
                          <a:cs typeface="Calibri" panose="020F0502020204030204" pitchFamily="34" charset="0"/>
                        </a:rPr>
                        <a:t>Documents to use in your mentoring relationship</a:t>
                      </a:r>
                    </a:p>
                    <a:p>
                      <a:pPr algn="l" fontAlgn="base"/>
                      <a:endParaRPr lang="en-GB" sz="2400" b="0" u="sng" dirty="0">
                        <a:solidFill>
                          <a:srgbClr val="272F38"/>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4" tooltip="what to discuss"/>
                        </a:rPr>
                        <a:t>What to discuss in a first mentoring meeting </a:t>
                      </a:r>
                      <a:endParaRPr lang="en-GB" sz="2400" b="0" u="none" strike="noStrike" dirty="0">
                        <a:solidFill>
                          <a:srgbClr val="F16421"/>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5" tooltip="Agreement form"/>
                        </a:rPr>
                        <a:t>LMIC Mentoring Agreement Form Template </a:t>
                      </a:r>
                      <a:endParaRPr lang="en-GB" sz="2400" b="0" u="none" strike="noStrike" dirty="0">
                        <a:solidFill>
                          <a:srgbClr val="F16421"/>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6" tooltip="Active listening skills"/>
                        </a:rPr>
                        <a:t>Active listening skills </a:t>
                      </a:r>
                      <a:endParaRPr lang="en-GB" sz="2400" b="0" u="none" strike="noStrike" dirty="0">
                        <a:solidFill>
                          <a:srgbClr val="F16421"/>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7" tooltip="Goalsetting worksheet"/>
                        </a:rPr>
                        <a:t>Goalsetting worksheet for mentoring </a:t>
                      </a:r>
                      <a:endParaRPr lang="en-GB" sz="2400" b="0" u="none" strike="noStrike" dirty="0">
                        <a:solidFill>
                          <a:srgbClr val="F16421"/>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8" tooltip="GROW model worksheet"/>
                        </a:rPr>
                        <a:t>GROW model worksheet for mentoring </a:t>
                      </a:r>
                      <a:endParaRPr lang="en-GB" sz="2400" b="0" u="none" strike="noStrike" dirty="0">
                        <a:solidFill>
                          <a:srgbClr val="F16421"/>
                        </a:solidFill>
                        <a:effectLst/>
                        <a:latin typeface="Calibri" panose="020F0502020204030204" pitchFamily="34" charset="0"/>
                        <a:cs typeface="Calibri" panose="020F0502020204030204" pitchFamily="34" charset="0"/>
                      </a:endParaRPr>
                    </a:p>
                    <a:p>
                      <a:pPr marL="342900" indent="-342900" algn="l" fontAlgn="base">
                        <a:spcAft>
                          <a:spcPts val="600"/>
                        </a:spcAft>
                        <a:buFont typeface="Arial" panose="020B0604020202020204" pitchFamily="34" charset="0"/>
                        <a:buChar char="•"/>
                      </a:pPr>
                      <a:r>
                        <a:rPr lang="en-GB" sz="2400" b="0" u="none" strike="noStrike" dirty="0">
                          <a:solidFill>
                            <a:srgbClr val="F16421"/>
                          </a:solidFill>
                          <a:effectLst/>
                          <a:latin typeface="Calibri" panose="020F0502020204030204" pitchFamily="34" charset="0"/>
                          <a:cs typeface="Calibri" panose="020F0502020204030204" pitchFamily="34" charset="0"/>
                          <a:hlinkClick r:id="rId9" tooltip="Powerful questions"/>
                        </a:rPr>
                        <a:t>Powerful questions for mentoring conversations</a:t>
                      </a:r>
                      <a:endParaRPr lang="en-GB" sz="2400" b="0" dirty="0">
                        <a:solidFill>
                          <a:srgbClr val="272F38"/>
                        </a:solidFill>
                        <a:effectLst/>
                        <a:latin typeface="Calibri" panose="020F0502020204030204" pitchFamily="34" charset="0"/>
                        <a:cs typeface="Calibri" panose="020F0502020204030204" pitchFamily="34" charset="0"/>
                      </a:endParaRPr>
                    </a:p>
                  </a:txBody>
                  <a:tcPr marL="86111" marR="86111" marT="86111" marB="86111" anchor="ctr">
                    <a:lnL w="9525" cap="flat" cmpd="sng" algn="ctr">
                      <a:solidFill>
                        <a:srgbClr val="02304A"/>
                      </a:solidFill>
                      <a:prstDash val="solid"/>
                      <a:round/>
                      <a:headEnd type="none" w="med" len="med"/>
                      <a:tailEnd type="none" w="med" len="med"/>
                    </a:lnL>
                    <a:lnR w="9525" cap="flat" cmpd="sng" algn="ctr">
                      <a:solidFill>
                        <a:srgbClr val="02304A"/>
                      </a:solidFill>
                      <a:prstDash val="solid"/>
                      <a:round/>
                      <a:headEnd type="none" w="med" len="med"/>
                      <a:tailEnd type="none" w="med" len="med"/>
                    </a:lnR>
                    <a:lnT w="9525" cap="flat" cmpd="sng" algn="ctr">
                      <a:solidFill>
                        <a:srgbClr val="02304A"/>
                      </a:solidFill>
                      <a:prstDash val="solid"/>
                      <a:round/>
                      <a:headEnd type="none" w="med" len="med"/>
                      <a:tailEnd type="none" w="med" len="med"/>
                    </a:lnT>
                    <a:lnB w="9525" cap="flat" cmpd="sng" algn="ctr">
                      <a:solidFill>
                        <a:srgbClr val="02304A"/>
                      </a:solidFill>
                      <a:prstDash val="solid"/>
                      <a:round/>
                      <a:headEnd type="none" w="med" len="med"/>
                      <a:tailEnd type="none" w="med" len="med"/>
                    </a:lnB>
                    <a:solidFill>
                      <a:srgbClr val="FFFFFF"/>
                    </a:solidFill>
                  </a:tcPr>
                </a:tc>
                <a:extLst>
                  <a:ext uri="{0D108BD9-81ED-4DB2-BD59-A6C34878D82A}">
                    <a16:rowId xmlns:a16="http://schemas.microsoft.com/office/drawing/2014/main" val="3174217192"/>
                  </a:ext>
                </a:extLst>
              </a:tr>
            </a:tbl>
          </a:graphicData>
        </a:graphic>
      </p:graphicFrame>
    </p:spTree>
    <p:extLst>
      <p:ext uri="{BB962C8B-B14F-4D97-AF65-F5344CB8AC3E}">
        <p14:creationId xmlns:p14="http://schemas.microsoft.com/office/powerpoint/2010/main" val="2678218576"/>
      </p:ext>
    </p:extLst>
  </p:cSld>
  <p:clrMapOvr>
    <a:masterClrMapping/>
  </p:clrMapOvr>
  <mc:AlternateContent xmlns:mc="http://schemas.openxmlformats.org/markup-compatibility/2006" xmlns:p14="http://schemas.microsoft.com/office/powerpoint/2010/main">
    <mc:Choice Requires="p14">
      <p:transition spd="slow" p14:dur="2000" advTm="15011"/>
    </mc:Choice>
    <mc:Fallback xmlns="">
      <p:transition spd="slow" advTm="1501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61F9C3-8B1A-9B2A-4A36-907537920792}"/>
              </a:ext>
            </a:extLst>
          </p:cNvPr>
          <p:cNvPicPr>
            <a:picLocks noChangeAspect="1"/>
          </p:cNvPicPr>
          <p:nvPr/>
        </p:nvPicPr>
        <p:blipFill>
          <a:blip r:embed="rId2"/>
          <a:stretch>
            <a:fillRect/>
          </a:stretch>
        </p:blipFill>
        <p:spPr>
          <a:xfrm>
            <a:off x="6745537" y="2220920"/>
            <a:ext cx="4895850" cy="1952625"/>
          </a:xfrm>
          <a:prstGeom prst="rect">
            <a:avLst/>
          </a:prstGeom>
        </p:spPr>
      </p:pic>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dirty="0"/>
              <a:t>Any questions?</a:t>
            </a:r>
            <a:br>
              <a:rPr lang="en-GB" dirty="0"/>
            </a:br>
            <a:endParaRPr lang="en-GB" sz="3600"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19</a:t>
            </a:fld>
            <a:endParaRPr lang="en-GB" dirty="0"/>
          </a:p>
        </p:txBody>
      </p:sp>
      <p:sp>
        <p:nvSpPr>
          <p:cNvPr id="9" name="Content Placeholder 8">
            <a:extLst>
              <a:ext uri="{FF2B5EF4-FFF2-40B4-BE49-F238E27FC236}">
                <a16:creationId xmlns:a16="http://schemas.microsoft.com/office/drawing/2014/main" id="{25111312-C79E-8BD6-4B3D-C2CEA29BDD1C}"/>
              </a:ext>
            </a:extLst>
          </p:cNvPr>
          <p:cNvSpPr>
            <a:spLocks noGrp="1"/>
          </p:cNvSpPr>
          <p:nvPr>
            <p:ph idx="1"/>
          </p:nvPr>
        </p:nvSpPr>
        <p:spPr>
          <a:xfrm>
            <a:off x="216817" y="1394847"/>
            <a:ext cx="6919274" cy="4572000"/>
          </a:xfrm>
        </p:spPr>
        <p:txBody>
          <a:bodyPr>
            <a:normAutofit/>
          </a:bodyPr>
          <a:lstStyle/>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sz="3200" dirty="0">
                <a:latin typeface="Calibri" panose="020F0502020204030204" pitchFamily="34" charset="0"/>
                <a:cs typeface="Calibri" panose="020F0502020204030204" pitchFamily="34" charset="0"/>
              </a:rPr>
              <a:t>If you have any questions, please email:</a:t>
            </a:r>
          </a:p>
          <a:p>
            <a:pPr marL="0" indent="0">
              <a:buNone/>
            </a:pPr>
            <a:r>
              <a:rPr lang="en-GB" sz="3200" dirty="0">
                <a:latin typeface="Calibri" panose="020F0502020204030204" pitchFamily="34" charset="0"/>
                <a:cs typeface="Calibri" panose="020F0502020204030204" pitchFamily="34" charset="0"/>
                <a:hlinkClick r:id="rId3"/>
              </a:rPr>
              <a:t>mrcctu.capacitystrengthening@ucl.ac.uk</a:t>
            </a:r>
            <a:r>
              <a:rPr lang="en-GB" sz="3200" dirty="0">
                <a:latin typeface="Calibri" panose="020F0502020204030204" pitchFamily="34" charset="0"/>
                <a:cs typeface="Calibri" panose="020F0502020204030204" pitchFamily="34" charset="0"/>
              </a:rPr>
              <a:t> </a:t>
            </a:r>
          </a:p>
          <a:p>
            <a:endParaRPr lang="en-GB" sz="3200" dirty="0">
              <a:latin typeface="Calibri" panose="020F0502020204030204" pitchFamily="34" charset="0"/>
              <a:cs typeface="Calibri" panose="020F0502020204030204" pitchFamily="34" charset="0"/>
            </a:endParaRPr>
          </a:p>
          <a:p>
            <a:r>
              <a:rPr lang="en-GB" sz="3200" dirty="0">
                <a:latin typeface="Calibri" panose="020F0502020204030204" pitchFamily="34" charset="0"/>
                <a:cs typeface="Calibri" panose="020F0502020204030204" pitchFamily="34" charset="0"/>
              </a:rPr>
              <a:t>We wish you well with your mentoring!</a:t>
            </a:r>
          </a:p>
        </p:txBody>
      </p:sp>
    </p:spTree>
    <p:extLst>
      <p:ext uri="{BB962C8B-B14F-4D97-AF65-F5344CB8AC3E}">
        <p14:creationId xmlns:p14="http://schemas.microsoft.com/office/powerpoint/2010/main" val="1903435162"/>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lstStyle/>
          <a:p>
            <a:r>
              <a:rPr lang="en-GB" dirty="0"/>
              <a:t>Learning objectives - to understand:</a:t>
            </a:r>
          </a:p>
        </p:txBody>
      </p:sp>
      <p:sp>
        <p:nvSpPr>
          <p:cNvPr id="3" name="Content Placeholder 2">
            <a:extLst>
              <a:ext uri="{FF2B5EF4-FFF2-40B4-BE49-F238E27FC236}">
                <a16:creationId xmlns:a16="http://schemas.microsoft.com/office/drawing/2014/main" id="{3E51D31C-9319-B6FD-402E-B10465D8C906}"/>
              </a:ext>
            </a:extLst>
          </p:cNvPr>
          <p:cNvSpPr>
            <a:spLocks noGrp="1"/>
          </p:cNvSpPr>
          <p:nvPr>
            <p:ph idx="1"/>
          </p:nvPr>
        </p:nvSpPr>
        <p:spPr/>
        <p:txBody>
          <a:bodyPr/>
          <a:lstStyle/>
          <a:p>
            <a:pPr marL="228600" marR="73152" fontAlgn="t">
              <a:lnSpc>
                <a:spcPct val="115000"/>
              </a:lnSpc>
              <a:spcBef>
                <a:spcPts val="0"/>
              </a:spcBef>
            </a:pPr>
            <a:endParaRPr lang="en-GB" sz="3200" dirty="0">
              <a:solidFill>
                <a:srgbClr val="002060"/>
              </a:solidFill>
              <a:latin typeface="Calibri" panose="020F0502020204030204" pitchFamily="34" charset="0"/>
            </a:endParaRPr>
          </a:p>
          <a:p>
            <a:pPr marL="514350" marR="73152" indent="-285750" fontAlgn="t">
              <a:lnSpc>
                <a:spcPct val="115000"/>
              </a:lnSpc>
              <a:spcBef>
                <a:spcPts val="0"/>
              </a:spcBef>
              <a:buFont typeface="Arial" panose="020B0604020202020204" pitchFamily="34" charset="0"/>
              <a:buChar char="•"/>
            </a:pPr>
            <a:r>
              <a:rPr lang="en-GB" sz="3200" dirty="0">
                <a:solidFill>
                  <a:srgbClr val="002060"/>
                </a:solidFill>
                <a:latin typeface="Calibri" panose="020F0502020204030204" pitchFamily="34" charset="0"/>
              </a:rPr>
              <a:t>What mentoring is, including benefits and skills needed to be a mentor and mentee</a:t>
            </a:r>
          </a:p>
          <a:p>
            <a:pPr marL="514350" marR="73152" indent="-285750" fontAlgn="t">
              <a:lnSpc>
                <a:spcPct val="115000"/>
              </a:lnSpc>
              <a:spcBef>
                <a:spcPts val="0"/>
              </a:spcBef>
              <a:buFont typeface="Arial" panose="020B0604020202020204" pitchFamily="34" charset="0"/>
              <a:buChar char="•"/>
            </a:pPr>
            <a:r>
              <a:rPr lang="en-GB" sz="3200" dirty="0">
                <a:solidFill>
                  <a:srgbClr val="002060"/>
                </a:solidFill>
                <a:latin typeface="Calibri" panose="020F0502020204030204" pitchFamily="34" charset="0"/>
              </a:rPr>
              <a:t>Guidance given on starting the mentoring relationship</a:t>
            </a:r>
          </a:p>
          <a:p>
            <a:pPr marL="514350" marR="73152" indent="-285750" fontAlgn="t">
              <a:lnSpc>
                <a:spcPct val="115000"/>
              </a:lnSpc>
              <a:spcBef>
                <a:spcPts val="0"/>
              </a:spcBef>
              <a:buFont typeface="Arial" panose="020B0604020202020204" pitchFamily="34" charset="0"/>
              <a:buChar char="•"/>
            </a:pPr>
            <a:r>
              <a:rPr lang="en-GB" sz="3200" dirty="0">
                <a:solidFill>
                  <a:srgbClr val="002060"/>
                </a:solidFill>
                <a:latin typeface="Calibri" panose="020F0502020204030204" pitchFamily="34" charset="0"/>
              </a:rPr>
              <a:t>Resources and support available </a:t>
            </a:r>
          </a:p>
          <a:p>
            <a:endParaRPr lang="en-GB"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2</a:t>
            </a:fld>
            <a:endParaRPr lang="en-GB" dirty="0"/>
          </a:p>
        </p:txBody>
      </p:sp>
    </p:spTree>
    <p:extLst>
      <p:ext uri="{BB962C8B-B14F-4D97-AF65-F5344CB8AC3E}">
        <p14:creationId xmlns:p14="http://schemas.microsoft.com/office/powerpoint/2010/main" val="1384454650"/>
      </p:ext>
    </p:extLst>
  </p:cSld>
  <p:clrMapOvr>
    <a:masterClrMapping/>
  </p:clrMapOvr>
  <mc:AlternateContent xmlns:mc="http://schemas.openxmlformats.org/markup-compatibility/2006" xmlns:p14="http://schemas.microsoft.com/office/powerpoint/2010/main">
    <mc:Choice Requires="p14">
      <p:transition spd="slow" p14:dur="2000" advTm="20321"/>
    </mc:Choice>
    <mc:Fallback xmlns="">
      <p:transition spd="slow" advTm="2032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09215B-61DB-6570-EA6E-C50CB40DE426}"/>
              </a:ext>
            </a:extLst>
          </p:cNvPr>
          <p:cNvSpPr>
            <a:spLocks noGrp="1"/>
          </p:cNvSpPr>
          <p:nvPr>
            <p:ph type="sldNum" sz="quarter" idx="21"/>
          </p:nvPr>
        </p:nvSpPr>
        <p:spPr/>
        <p:txBody>
          <a:bodyPr/>
          <a:lstStyle/>
          <a:p>
            <a:fld id="{BA3A7120-B114-43B6-BD02-82686775BA93}" type="slidenum">
              <a:rPr lang="en-GB" smtClean="0"/>
              <a:t>20</a:t>
            </a:fld>
            <a:endParaRPr lang="en-GB"/>
          </a:p>
        </p:txBody>
      </p:sp>
      <p:sp>
        <p:nvSpPr>
          <p:cNvPr id="3" name="Title 2">
            <a:extLst>
              <a:ext uri="{FF2B5EF4-FFF2-40B4-BE49-F238E27FC236}">
                <a16:creationId xmlns:a16="http://schemas.microsoft.com/office/drawing/2014/main" id="{3898EC8E-DF8C-39E3-6779-FC06C649B482}"/>
              </a:ext>
            </a:extLst>
          </p:cNvPr>
          <p:cNvSpPr>
            <a:spLocks noGrp="1"/>
          </p:cNvSpPr>
          <p:nvPr>
            <p:ph type="title"/>
          </p:nvPr>
        </p:nvSpPr>
        <p:spPr/>
        <p:txBody>
          <a:bodyPr/>
          <a:lstStyle/>
          <a:p>
            <a:r>
              <a:rPr lang="en-GB" dirty="0"/>
              <a:t>Acknowledgements</a:t>
            </a:r>
          </a:p>
        </p:txBody>
      </p:sp>
      <p:sp>
        <p:nvSpPr>
          <p:cNvPr id="4" name="Text Placeholder 3">
            <a:extLst>
              <a:ext uri="{FF2B5EF4-FFF2-40B4-BE49-F238E27FC236}">
                <a16:creationId xmlns:a16="http://schemas.microsoft.com/office/drawing/2014/main" id="{476702C1-6B46-5CC7-A106-FA7CA777F027}"/>
              </a:ext>
            </a:extLst>
          </p:cNvPr>
          <p:cNvSpPr>
            <a:spLocks noGrp="1"/>
          </p:cNvSpPr>
          <p:nvPr>
            <p:ph type="body" sz="quarter" idx="17"/>
          </p:nvPr>
        </p:nvSpPr>
        <p:spPr>
          <a:xfrm>
            <a:off x="364209" y="1381124"/>
            <a:ext cx="9948715" cy="4596794"/>
          </a:xfrm>
        </p:spPr>
        <p:txBody>
          <a:bodyPr>
            <a:normAutofit/>
          </a:bodyPr>
          <a:lstStyle/>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r>
              <a:rPr lang="en-GB" sz="3200" dirty="0">
                <a:latin typeface="Calibri" panose="020F0502020204030204" pitchFamily="34" charset="0"/>
                <a:cs typeface="Calibri" panose="020F0502020204030204" pitchFamily="34" charset="0"/>
              </a:rPr>
              <a:t>Lizzie George and the UCL mentoring team for their slides and mentoring documents </a:t>
            </a:r>
          </a:p>
        </p:txBody>
      </p:sp>
    </p:spTree>
    <p:extLst>
      <p:ext uri="{BB962C8B-B14F-4D97-AF65-F5344CB8AC3E}">
        <p14:creationId xmlns:p14="http://schemas.microsoft.com/office/powerpoint/2010/main" val="2696726926"/>
      </p:ext>
    </p:extLst>
  </p:cSld>
  <p:clrMapOvr>
    <a:masterClrMapping/>
  </p:clrMapOvr>
  <mc:AlternateContent xmlns:mc="http://schemas.openxmlformats.org/markup-compatibility/2006" xmlns:p14="http://schemas.microsoft.com/office/powerpoint/2010/main">
    <mc:Choice Requires="p14">
      <p:transition spd="slow" p14:dur="2000" advTm="8564"/>
    </mc:Choice>
    <mc:Fallback xmlns="">
      <p:transition spd="slow" advTm="85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lstStyle/>
          <a:p>
            <a:r>
              <a:rPr lang="en-GB" dirty="0"/>
              <a:t>What is mentoring?</a:t>
            </a:r>
          </a:p>
        </p:txBody>
      </p:sp>
      <p:sp>
        <p:nvSpPr>
          <p:cNvPr id="3" name="Content Placeholder 2">
            <a:extLst>
              <a:ext uri="{FF2B5EF4-FFF2-40B4-BE49-F238E27FC236}">
                <a16:creationId xmlns:a16="http://schemas.microsoft.com/office/drawing/2014/main" id="{3E51D31C-9319-B6FD-402E-B10465D8C906}"/>
              </a:ext>
            </a:extLst>
          </p:cNvPr>
          <p:cNvSpPr>
            <a:spLocks noGrp="1"/>
          </p:cNvSpPr>
          <p:nvPr>
            <p:ph idx="1"/>
          </p:nvPr>
        </p:nvSpPr>
        <p:spPr/>
        <p:txBody>
          <a:bodyPr/>
          <a:lstStyle/>
          <a:p>
            <a:pPr marL="685800" marR="73152" indent="-457200" fontAlgn="t">
              <a:lnSpc>
                <a:spcPct val="125000"/>
              </a:lnSpc>
              <a:buFont typeface="Arial" panose="020B0604020202020204" pitchFamily="34" charset="0"/>
              <a:buChar char="•"/>
            </a:pPr>
            <a:r>
              <a:rPr lang="en-AU" sz="3200" dirty="0">
                <a:solidFill>
                  <a:srgbClr val="002060"/>
                </a:solidFill>
                <a:latin typeface="Calibri" panose="020F0502020204030204" pitchFamily="34" charset="0"/>
              </a:rPr>
              <a:t>A relationship between two parties, who are not connected within a line management structure</a:t>
            </a:r>
          </a:p>
          <a:p>
            <a:pPr marL="685800" marR="73152" indent="-457200" fontAlgn="t">
              <a:lnSpc>
                <a:spcPct val="125000"/>
              </a:lnSpc>
              <a:buFont typeface="Arial" panose="020B0604020202020204" pitchFamily="34" charset="0"/>
              <a:buChar char="•"/>
            </a:pPr>
            <a:r>
              <a:rPr lang="en-AU" sz="3200" dirty="0">
                <a:solidFill>
                  <a:srgbClr val="002060"/>
                </a:solidFill>
                <a:latin typeface="Calibri" panose="020F0502020204030204" pitchFamily="34" charset="0"/>
              </a:rPr>
              <a:t>One party (the mentor) supports the other (the mentee) through a period of change and towards an agreed objective or assists them to become acquainted with a new situation (Kay and Hinds, 2009)</a:t>
            </a:r>
            <a:endParaRPr lang="en-GB" sz="3200" dirty="0">
              <a:solidFill>
                <a:srgbClr val="002060"/>
              </a:solidFill>
              <a:latin typeface="Calibri" panose="020F0502020204030204" pitchFamily="34" charset="0"/>
            </a:endParaRPr>
          </a:p>
          <a:p>
            <a:endParaRPr lang="en-GB"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3</a:t>
            </a:fld>
            <a:endParaRPr lang="en-GB" dirty="0"/>
          </a:p>
        </p:txBody>
      </p:sp>
    </p:spTree>
    <p:extLst>
      <p:ext uri="{BB962C8B-B14F-4D97-AF65-F5344CB8AC3E}">
        <p14:creationId xmlns:p14="http://schemas.microsoft.com/office/powerpoint/2010/main" val="252191820"/>
      </p:ext>
    </p:extLst>
  </p:cSld>
  <p:clrMapOvr>
    <a:masterClrMapping/>
  </p:clrMapOvr>
  <mc:AlternateContent xmlns:mc="http://schemas.openxmlformats.org/markup-compatibility/2006" xmlns:p14="http://schemas.microsoft.com/office/powerpoint/2010/main">
    <mc:Choice Requires="p14">
      <p:transition spd="slow" p14:dur="2000" advTm="20715"/>
    </mc:Choice>
    <mc:Fallback xmlns="">
      <p:transition spd="slow" advTm="207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4</a:t>
            </a:fld>
            <a:endParaRPr lang="en-GB" dirty="0"/>
          </a:p>
        </p:txBody>
      </p:sp>
      <p:graphicFrame>
        <p:nvGraphicFramePr>
          <p:cNvPr id="5" name="Table 4">
            <a:extLst>
              <a:ext uri="{FF2B5EF4-FFF2-40B4-BE49-F238E27FC236}">
                <a16:creationId xmlns:a16="http://schemas.microsoft.com/office/drawing/2014/main" id="{3BC66B1C-607D-15AF-BF37-66516B6A6779}"/>
              </a:ext>
            </a:extLst>
          </p:cNvPr>
          <p:cNvGraphicFramePr>
            <a:graphicFrameLocks noGrp="1"/>
          </p:cNvGraphicFramePr>
          <p:nvPr>
            <p:extLst>
              <p:ext uri="{D42A27DB-BD31-4B8C-83A1-F6EECF244321}">
                <p14:modId xmlns:p14="http://schemas.microsoft.com/office/powerpoint/2010/main" val="2453372704"/>
              </p:ext>
            </p:extLst>
          </p:nvPr>
        </p:nvGraphicFramePr>
        <p:xfrm>
          <a:off x="119406" y="359214"/>
          <a:ext cx="11952000" cy="5608320"/>
        </p:xfrm>
        <a:graphic>
          <a:graphicData uri="http://schemas.openxmlformats.org/drawingml/2006/table">
            <a:tbl>
              <a:tblPr firstRow="1" bandRow="1">
                <a:tableStyleId>{5C22544A-7EE6-4342-B048-85BDC9FD1C3A}</a:tableStyleId>
              </a:tblPr>
              <a:tblGrid>
                <a:gridCol w="5976000">
                  <a:extLst>
                    <a:ext uri="{9D8B030D-6E8A-4147-A177-3AD203B41FA5}">
                      <a16:colId xmlns:a16="http://schemas.microsoft.com/office/drawing/2014/main" val="20000"/>
                    </a:ext>
                  </a:extLst>
                </a:gridCol>
                <a:gridCol w="5976000">
                  <a:extLst>
                    <a:ext uri="{9D8B030D-6E8A-4147-A177-3AD203B41FA5}">
                      <a16:colId xmlns:a16="http://schemas.microsoft.com/office/drawing/2014/main" val="20001"/>
                    </a:ext>
                  </a:extLst>
                </a:gridCol>
              </a:tblGrid>
              <a:tr h="0">
                <a:tc>
                  <a:txBody>
                    <a:bodyPr/>
                    <a:lstStyle/>
                    <a:p>
                      <a:pPr algn="ctr"/>
                      <a:r>
                        <a:rPr lang="en-US" sz="2400" dirty="0"/>
                        <a:t>Line managers</a:t>
                      </a:r>
                      <a:r>
                        <a:rPr lang="en-US" sz="2400" baseline="0" dirty="0"/>
                        <a:t> </a:t>
                      </a:r>
                      <a:endParaRPr lang="en-AU" sz="2400" dirty="0"/>
                    </a:p>
                  </a:txBody>
                  <a:tcPr/>
                </a:tc>
                <a:tc>
                  <a:txBody>
                    <a:bodyPr/>
                    <a:lstStyle/>
                    <a:p>
                      <a:pPr algn="ctr"/>
                      <a:r>
                        <a:rPr lang="en-US" sz="2400" dirty="0"/>
                        <a:t>Mentors</a:t>
                      </a:r>
                      <a:endParaRPr lang="en-AU" sz="2400" dirty="0"/>
                    </a:p>
                  </a:txBody>
                  <a:tcPr/>
                </a:tc>
                <a:extLst>
                  <a:ext uri="{0D108BD9-81ED-4DB2-BD59-A6C34878D82A}">
                    <a16:rowId xmlns:a16="http://schemas.microsoft.com/office/drawing/2014/main" val="10000"/>
                  </a:ext>
                </a:extLst>
              </a:tr>
              <a:tr h="13313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200" b="0" kern="1200" baseline="0" dirty="0">
                          <a:solidFill>
                            <a:srgbClr val="002060"/>
                          </a:solidFill>
                          <a:latin typeface="+mn-lt"/>
                          <a:ea typeface="+mn-ea"/>
                          <a:cs typeface="+mn-cs"/>
                        </a:rPr>
                        <a:t>Are more skilled or experienced person (usually in the same field of work) who manage a person or people with less experience, </a:t>
                      </a:r>
                      <a:r>
                        <a:rPr lang="en-GB" sz="2200" b="0" u="sng" kern="1200" baseline="0" dirty="0">
                          <a:solidFill>
                            <a:srgbClr val="002060"/>
                          </a:solidFill>
                          <a:latin typeface="+mn-lt"/>
                          <a:ea typeface="+mn-ea"/>
                          <a:cs typeface="+mn-cs"/>
                        </a:rPr>
                        <a:t>at the same organisation</a:t>
                      </a:r>
                      <a:endParaRPr lang="en-GB" sz="2200" b="0" kern="1200" baseline="0" dirty="0">
                        <a:solidFill>
                          <a:srgbClr val="002060"/>
                        </a:solidFill>
                        <a:latin typeface="+mn-lt"/>
                        <a:ea typeface="+mn-ea"/>
                        <a:cs typeface="+mn-cs"/>
                      </a:endParaRPr>
                    </a:p>
                  </a:txBody>
                  <a:tcPr/>
                </a:tc>
                <a:tc>
                  <a:txBody>
                    <a:bodyPr/>
                    <a:lstStyle/>
                    <a:p>
                      <a:pPr algn="l"/>
                      <a:r>
                        <a:rPr lang="en-AU" sz="2200" b="0" baseline="0" dirty="0">
                          <a:solidFill>
                            <a:srgbClr val="002060"/>
                          </a:solidFill>
                          <a:latin typeface="+mn-lt"/>
                        </a:rPr>
                        <a:t>Are more skilled or experienced people (usually in the same field of work) who mentor a less experienced person or people, ideally not from the same institute, and if from the same institute not working closely together</a:t>
                      </a:r>
                    </a:p>
                  </a:txBody>
                  <a:tcPr/>
                </a:tc>
                <a:extLst>
                  <a:ext uri="{0D108BD9-81ED-4DB2-BD59-A6C34878D82A}">
                    <a16:rowId xmlns:a16="http://schemas.microsoft.com/office/drawing/2014/main" val="10001"/>
                  </a:ext>
                </a:extLst>
              </a:tr>
              <a:tr h="7447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Have an official role as line manager to the people they manage that is mandatory, not optional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Have </a:t>
                      </a:r>
                      <a:r>
                        <a:rPr lang="en-AU" sz="2200" b="0" u="sng" kern="1200" baseline="0" dirty="0">
                          <a:solidFill>
                            <a:srgbClr val="002060"/>
                          </a:solidFill>
                          <a:latin typeface="+mn-lt"/>
                          <a:ea typeface="+mn-ea"/>
                          <a:cs typeface="+mn-cs"/>
                        </a:rPr>
                        <a:t>no</a:t>
                      </a:r>
                      <a:r>
                        <a:rPr lang="en-AU" sz="2200" b="0" kern="1200" baseline="0" dirty="0">
                          <a:solidFill>
                            <a:srgbClr val="002060"/>
                          </a:solidFill>
                          <a:latin typeface="+mn-lt"/>
                          <a:ea typeface="+mn-ea"/>
                          <a:cs typeface="+mn-cs"/>
                        </a:rPr>
                        <a:t> line management relationship with the mentee; optional to have a mentor</a:t>
                      </a:r>
                    </a:p>
                  </a:txBody>
                  <a:tcPr/>
                </a:tc>
                <a:extLst>
                  <a:ext uri="{0D108BD9-81ED-4DB2-BD59-A6C34878D82A}">
                    <a16:rowId xmlns:a16="http://schemas.microsoft.com/office/drawing/2014/main" val="10002"/>
                  </a:ext>
                </a:extLst>
              </a:tr>
              <a:tr h="725864">
                <a:tc>
                  <a:txBody>
                    <a:bodyPr/>
                    <a:lstStyle/>
                    <a:p>
                      <a:pPr algn="l"/>
                      <a:r>
                        <a:rPr lang="en-AU" sz="2200" b="0" baseline="0" dirty="0">
                          <a:solidFill>
                            <a:srgbClr val="002060"/>
                          </a:solidFill>
                          <a:latin typeface="+mn-lt"/>
                        </a:rPr>
                        <a:t>Have a duty of care with respect to the job the people they manage are employed to do</a:t>
                      </a:r>
                      <a:endParaRPr lang="en-AU" sz="2200" b="0" dirty="0">
                        <a:solidFill>
                          <a:srgbClr val="002060"/>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Provide direction and advice and may 'open organisational doors' for mentees</a:t>
                      </a:r>
                    </a:p>
                  </a:txBody>
                  <a:tcPr/>
                </a:tc>
                <a:extLst>
                  <a:ext uri="{0D108BD9-81ED-4DB2-BD59-A6C34878D82A}">
                    <a16:rowId xmlns:a16="http://schemas.microsoft.com/office/drawing/2014/main" val="10003"/>
                  </a:ext>
                </a:extLst>
              </a:tr>
              <a:tr h="7070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Provide professional development and help goal attainment as a core element of their role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Take a broader, more holistic approach to the development of the individual</a:t>
                      </a:r>
                    </a:p>
                  </a:txBody>
                  <a:tcPr/>
                </a:tc>
                <a:extLst>
                  <a:ext uri="{0D108BD9-81ED-4DB2-BD59-A6C34878D82A}">
                    <a16:rowId xmlns:a16="http://schemas.microsoft.com/office/drawing/2014/main" val="10004"/>
                  </a:ext>
                </a:extLst>
              </a:tr>
              <a:tr h="10558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Help identify opportunities within the defined job role of the people they manage, including for promotion. This is a core line manager role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2200" b="0" kern="1200" baseline="0" dirty="0">
                          <a:solidFill>
                            <a:srgbClr val="002060"/>
                          </a:solidFill>
                          <a:latin typeface="+mn-lt"/>
                          <a:ea typeface="+mn-ea"/>
                          <a:cs typeface="+mn-cs"/>
                        </a:rPr>
                        <a:t>Help develop mentee’s career, skills and expertise often drawing upon their own experiences	</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90750672"/>
      </p:ext>
    </p:extLst>
  </p:cSld>
  <p:clrMapOvr>
    <a:masterClrMapping/>
  </p:clrMapOvr>
  <mc:AlternateContent xmlns:mc="http://schemas.openxmlformats.org/markup-compatibility/2006" xmlns:p14="http://schemas.microsoft.com/office/powerpoint/2010/main">
    <mc:Choice Requires="p14">
      <p:transition spd="slow" p14:dur="2000" advTm="126456"/>
    </mc:Choice>
    <mc:Fallback xmlns="">
      <p:transition spd="slow" advTm="12645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lstStyle/>
          <a:p>
            <a:r>
              <a:rPr lang="en-GB" dirty="0"/>
              <a:t>What mentoring is (</a:t>
            </a:r>
            <a:r>
              <a:rPr lang="en-GB" dirty="0">
                <a:solidFill>
                  <a:srgbClr val="00B050"/>
                </a:solidFill>
              </a:rPr>
              <a:t>green</a:t>
            </a:r>
            <a:r>
              <a:rPr lang="en-GB" dirty="0"/>
              <a:t>) and is not (</a:t>
            </a:r>
            <a:r>
              <a:rPr lang="en-GB" dirty="0">
                <a:solidFill>
                  <a:srgbClr val="FF0000"/>
                </a:solidFill>
              </a:rPr>
              <a:t>red</a:t>
            </a:r>
            <a:r>
              <a:rPr lang="en-GB" dirty="0"/>
              <a:t>)</a:t>
            </a:r>
          </a:p>
        </p:txBody>
      </p:sp>
      <p:sp>
        <p:nvSpPr>
          <p:cNvPr id="3" name="Content Placeholder 2">
            <a:extLst>
              <a:ext uri="{FF2B5EF4-FFF2-40B4-BE49-F238E27FC236}">
                <a16:creationId xmlns:a16="http://schemas.microsoft.com/office/drawing/2014/main" id="{3E51D31C-9319-B6FD-402E-B10465D8C906}"/>
              </a:ext>
            </a:extLst>
          </p:cNvPr>
          <p:cNvSpPr>
            <a:spLocks noGrp="1"/>
          </p:cNvSpPr>
          <p:nvPr>
            <p:ph idx="1"/>
          </p:nvPr>
        </p:nvSpPr>
        <p:spPr>
          <a:xfrm>
            <a:off x="364210" y="1394847"/>
            <a:ext cx="4916917" cy="4572000"/>
          </a:xfrm>
        </p:spPr>
        <p:txBody>
          <a:bodyPr/>
          <a:lstStyle/>
          <a:p>
            <a:pPr marL="342900" indent="-342900">
              <a:buFont typeface="Arial" panose="020B0604020202020204" pitchFamily="34" charset="0"/>
              <a:buChar char="•"/>
            </a:pPr>
            <a:r>
              <a:rPr lang="en-AU" sz="2800" b="1" dirty="0">
                <a:solidFill>
                  <a:srgbClr val="00B050"/>
                </a:solidFill>
                <a:latin typeface="Calibri" panose="020F0502020204030204" pitchFamily="34" charset="0"/>
                <a:cs typeface="Calibri" panose="020F0502020204030204" pitchFamily="34" charset="0"/>
              </a:rPr>
              <a:t>A learning and development method</a:t>
            </a:r>
          </a:p>
          <a:p>
            <a:pPr marL="342900" indent="-342900">
              <a:buFont typeface="Arial" panose="020B0604020202020204" pitchFamily="34" charset="0"/>
              <a:buChar char="•"/>
            </a:pPr>
            <a:r>
              <a:rPr lang="en-AU" sz="2800" b="1" dirty="0">
                <a:solidFill>
                  <a:srgbClr val="00B050"/>
                </a:solidFill>
                <a:latin typeface="Calibri" panose="020F0502020204030204" pitchFamily="34" charset="0"/>
                <a:cs typeface="Calibri" panose="020F0502020204030204" pitchFamily="34" charset="0"/>
              </a:rPr>
              <a:t>A method to achieve goals</a:t>
            </a:r>
          </a:p>
          <a:p>
            <a:pPr marL="342900" indent="-342900">
              <a:buFont typeface="Arial" panose="020B0604020202020204" pitchFamily="34" charset="0"/>
              <a:buChar char="•"/>
            </a:pPr>
            <a:r>
              <a:rPr lang="en-AU" sz="2800" b="1" dirty="0">
                <a:solidFill>
                  <a:srgbClr val="00B050"/>
                </a:solidFill>
                <a:latin typeface="Calibri" panose="020F0502020204030204" pitchFamily="34" charset="0"/>
                <a:cs typeface="Calibri" panose="020F0502020204030204" pitchFamily="34" charset="0"/>
              </a:rPr>
              <a:t>Sharing of experiences</a:t>
            </a:r>
          </a:p>
          <a:p>
            <a:pPr marL="342900" indent="-342900">
              <a:buFont typeface="Arial" panose="020B0604020202020204" pitchFamily="34" charset="0"/>
              <a:buChar char="•"/>
            </a:pPr>
            <a:r>
              <a:rPr lang="en-AU" sz="2800" b="1" dirty="0">
                <a:solidFill>
                  <a:srgbClr val="00B050"/>
                </a:solidFill>
                <a:latin typeface="Calibri" panose="020F0502020204030204" pitchFamily="34" charset="0"/>
                <a:cs typeface="Calibri" panose="020F0502020204030204" pitchFamily="34" charset="0"/>
              </a:rPr>
              <a:t>An ongoing relationship – but finite – </a:t>
            </a:r>
            <a:r>
              <a:rPr lang="en-AU" sz="2800" b="1" i="1" dirty="0">
                <a:solidFill>
                  <a:srgbClr val="00B050"/>
                </a:solidFill>
                <a:latin typeface="Calibri" panose="020F0502020204030204" pitchFamily="34" charset="0"/>
                <a:cs typeface="Calibri" panose="020F0502020204030204" pitchFamily="34" charset="0"/>
              </a:rPr>
              <a:t>Mentoring Agreement</a:t>
            </a:r>
          </a:p>
          <a:p>
            <a:endParaRPr lang="en-GB"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5</a:t>
            </a:fld>
            <a:endParaRPr lang="en-GB" dirty="0"/>
          </a:p>
        </p:txBody>
      </p:sp>
      <p:sp>
        <p:nvSpPr>
          <p:cNvPr id="5" name="Content Placeholder 2">
            <a:extLst>
              <a:ext uri="{FF2B5EF4-FFF2-40B4-BE49-F238E27FC236}">
                <a16:creationId xmlns:a16="http://schemas.microsoft.com/office/drawing/2014/main" id="{A78079DD-1E9C-2E71-29AC-DD0E48B17994}"/>
              </a:ext>
            </a:extLst>
          </p:cNvPr>
          <p:cNvSpPr txBox="1">
            <a:spLocks/>
          </p:cNvSpPr>
          <p:nvPr/>
        </p:nvSpPr>
        <p:spPr>
          <a:xfrm>
            <a:off x="5947026" y="1232145"/>
            <a:ext cx="5178174" cy="457200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en-AU" sz="2800" b="1" dirty="0">
                <a:solidFill>
                  <a:srgbClr val="FF0000"/>
                </a:solidFill>
                <a:latin typeface="Calibri" panose="020F0502020204030204" pitchFamily="34" charset="0"/>
                <a:cs typeface="Calibri" panose="020F0502020204030204" pitchFamily="34" charset="0"/>
              </a:rPr>
              <a:t>Correction </a:t>
            </a:r>
          </a:p>
          <a:p>
            <a:pPr marL="457200" indent="-457200">
              <a:lnSpc>
                <a:spcPct val="150000"/>
              </a:lnSpc>
              <a:buFont typeface="Arial" panose="020B0604020202020204" pitchFamily="34" charset="0"/>
              <a:buChar char="•"/>
            </a:pPr>
            <a:r>
              <a:rPr lang="en-AU" sz="2800" b="1" dirty="0">
                <a:solidFill>
                  <a:srgbClr val="FF0000"/>
                </a:solidFill>
                <a:latin typeface="Calibri" panose="020F0502020204030204" pitchFamily="34" charset="0"/>
                <a:cs typeface="Calibri" panose="020F0502020204030204" pitchFamily="34" charset="0"/>
              </a:rPr>
              <a:t>Directive method</a:t>
            </a:r>
          </a:p>
          <a:p>
            <a:pPr marL="457200" indent="-457200">
              <a:lnSpc>
                <a:spcPct val="150000"/>
              </a:lnSpc>
              <a:buFont typeface="Arial" panose="020B0604020202020204" pitchFamily="34" charset="0"/>
              <a:buChar char="•"/>
            </a:pPr>
            <a:r>
              <a:rPr lang="en-AU" sz="2800" b="1" dirty="0">
                <a:solidFill>
                  <a:srgbClr val="FF0000"/>
                </a:solidFill>
                <a:latin typeface="Calibri" panose="020F0502020204030204" pitchFamily="34" charset="0"/>
                <a:cs typeface="Calibri" panose="020F0502020204030204" pitchFamily="34" charset="0"/>
              </a:rPr>
              <a:t>Pure coaching</a:t>
            </a:r>
          </a:p>
          <a:p>
            <a:pPr marL="457200" indent="-457200">
              <a:lnSpc>
                <a:spcPct val="150000"/>
              </a:lnSpc>
              <a:buFont typeface="Arial" panose="020B0604020202020204" pitchFamily="34" charset="0"/>
              <a:buChar char="•"/>
            </a:pPr>
            <a:r>
              <a:rPr lang="en-AU" sz="2800" b="1" dirty="0">
                <a:solidFill>
                  <a:srgbClr val="FF0000"/>
                </a:solidFill>
                <a:latin typeface="Calibri" panose="020F0502020204030204" pitchFamily="34" charset="0"/>
                <a:cs typeface="Calibri" panose="020F0502020204030204" pitchFamily="34" charset="0"/>
              </a:rPr>
              <a:t>Mentors providing solutions </a:t>
            </a:r>
          </a:p>
          <a:p>
            <a:pPr marL="457200" indent="-457200">
              <a:lnSpc>
                <a:spcPct val="150000"/>
              </a:lnSpc>
              <a:buFont typeface="Arial" panose="020B0604020202020204" pitchFamily="34" charset="0"/>
              <a:buChar char="•"/>
            </a:pPr>
            <a:r>
              <a:rPr lang="en-AU" sz="2800" b="1" dirty="0">
                <a:solidFill>
                  <a:srgbClr val="FF0000"/>
                </a:solidFill>
                <a:latin typeface="Calibri" panose="020F0502020204030204" pitchFamily="34" charset="0"/>
                <a:cs typeface="Calibri" panose="020F0502020204030204" pitchFamily="34" charset="0"/>
              </a:rPr>
              <a:t>Discussing personal problems</a:t>
            </a:r>
          </a:p>
          <a:p>
            <a:pPr marL="457200" indent="-457200">
              <a:lnSpc>
                <a:spcPct val="150000"/>
              </a:lnSpc>
              <a:buFont typeface="Arial" panose="020B0604020202020204" pitchFamily="34" charset="0"/>
              <a:buChar char="•"/>
            </a:pPr>
            <a:r>
              <a:rPr lang="en-AU" sz="2800" b="1" dirty="0">
                <a:solidFill>
                  <a:srgbClr val="FF0000"/>
                </a:solidFill>
                <a:latin typeface="Calibri" panose="020F0502020204030204" pitchFamily="34" charset="0"/>
                <a:cs typeface="Calibri" panose="020F0502020204030204" pitchFamily="34" charset="0"/>
              </a:rPr>
              <a:t>Counselling</a:t>
            </a:r>
          </a:p>
          <a:p>
            <a:endParaRPr lang="en-GB" dirty="0"/>
          </a:p>
        </p:txBody>
      </p:sp>
    </p:spTree>
    <p:extLst>
      <p:ext uri="{BB962C8B-B14F-4D97-AF65-F5344CB8AC3E}">
        <p14:creationId xmlns:p14="http://schemas.microsoft.com/office/powerpoint/2010/main" val="3693052758"/>
      </p:ext>
    </p:extLst>
  </p:cSld>
  <p:clrMapOvr>
    <a:masterClrMapping/>
  </p:clrMapOvr>
  <mc:AlternateContent xmlns:mc="http://schemas.openxmlformats.org/markup-compatibility/2006" xmlns:p14="http://schemas.microsoft.com/office/powerpoint/2010/main">
    <mc:Choice Requires="p14">
      <p:transition spd="slow" p14:dur="2000" advTm="84912"/>
    </mc:Choice>
    <mc:Fallback xmlns="">
      <p:transition spd="slow" advTm="8491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a:xfrm>
            <a:off x="374510" y="162991"/>
            <a:ext cx="11442980" cy="958443"/>
          </a:xfrm>
        </p:spPr>
        <p:txBody>
          <a:bodyPr/>
          <a:lstStyle/>
          <a:p>
            <a:r>
              <a:rPr lang="en-GB" dirty="0"/>
              <a:t>Some reasons why people want a mentor</a:t>
            </a:r>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6</a:t>
            </a:fld>
            <a:endParaRPr lang="en-GB" dirty="0"/>
          </a:p>
        </p:txBody>
      </p:sp>
      <p:sp>
        <p:nvSpPr>
          <p:cNvPr id="5" name="Rectangle: Rounded Corners 4">
            <a:extLst>
              <a:ext uri="{FF2B5EF4-FFF2-40B4-BE49-F238E27FC236}">
                <a16:creationId xmlns:a16="http://schemas.microsoft.com/office/drawing/2014/main" id="{7A7C172A-2475-2481-7496-B59835F8836F}"/>
              </a:ext>
            </a:extLst>
          </p:cNvPr>
          <p:cNvSpPr/>
          <p:nvPr/>
        </p:nvSpPr>
        <p:spPr>
          <a:xfrm>
            <a:off x="448186" y="1323296"/>
            <a:ext cx="7771988" cy="435518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Career development</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Developing professional networks</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Management and leadership experience</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Promotion</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Writing papers and getting published</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Role transition</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Work/life balance</a:t>
            </a:r>
          </a:p>
          <a:p>
            <a:pPr marL="285750" indent="-285750">
              <a:buFont typeface="Arial" panose="020B0604020202020204" pitchFamily="34" charset="0"/>
              <a:buChar char="•"/>
            </a:pPr>
            <a:r>
              <a:rPr lang="en-AU" sz="3200" dirty="0">
                <a:latin typeface="Calibri" panose="020F0502020204030204" pitchFamily="34" charset="0"/>
                <a:cs typeface="Calibri" panose="020F0502020204030204" pitchFamily="34" charset="0"/>
              </a:rPr>
              <a:t>Confidence building</a:t>
            </a:r>
          </a:p>
        </p:txBody>
      </p:sp>
    </p:spTree>
    <p:extLst>
      <p:ext uri="{BB962C8B-B14F-4D97-AF65-F5344CB8AC3E}">
        <p14:creationId xmlns:p14="http://schemas.microsoft.com/office/powerpoint/2010/main" val="3683458443"/>
      </p:ext>
    </p:extLst>
  </p:cSld>
  <p:clrMapOvr>
    <a:masterClrMapping/>
  </p:clrMapOvr>
  <mc:AlternateContent xmlns:mc="http://schemas.openxmlformats.org/markup-compatibility/2006" xmlns:p14="http://schemas.microsoft.com/office/powerpoint/2010/main">
    <mc:Choice Requires="p14">
      <p:transition spd="slow" p14:dur="2000" advTm="62889"/>
    </mc:Choice>
    <mc:Fallback xmlns="">
      <p:transition spd="slow" advTm="6288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a:xfrm>
            <a:off x="364210" y="220730"/>
            <a:ext cx="11442980" cy="958443"/>
          </a:xfrm>
        </p:spPr>
        <p:txBody>
          <a:bodyPr/>
          <a:lstStyle/>
          <a:p>
            <a:r>
              <a:rPr lang="en-GB" dirty="0"/>
              <a:t>Benefits of mentoring to the MENTEE</a:t>
            </a:r>
          </a:p>
        </p:txBody>
      </p:sp>
      <p:sp>
        <p:nvSpPr>
          <p:cNvPr id="3" name="Content Placeholder 2">
            <a:extLst>
              <a:ext uri="{FF2B5EF4-FFF2-40B4-BE49-F238E27FC236}">
                <a16:creationId xmlns:a16="http://schemas.microsoft.com/office/drawing/2014/main" id="{3E51D31C-9319-B6FD-402E-B10465D8C906}"/>
              </a:ext>
            </a:extLst>
          </p:cNvPr>
          <p:cNvSpPr>
            <a:spLocks noGrp="1"/>
          </p:cNvSpPr>
          <p:nvPr>
            <p:ph idx="1"/>
          </p:nvPr>
        </p:nvSpPr>
        <p:spPr>
          <a:xfrm>
            <a:off x="364210" y="1193089"/>
            <a:ext cx="11442980" cy="4572000"/>
          </a:xfrm>
        </p:spPr>
        <p:txBody>
          <a:bodyPr>
            <a:normAutofit fontScale="92500" lnSpcReduction="10000"/>
          </a:bodyPr>
          <a:lstStyle/>
          <a:p>
            <a:pPr marL="342900" indent="-342900">
              <a:buFont typeface="Arial" panose="020B0604020202020204" pitchFamily="34" charset="0"/>
              <a:buChar char="•"/>
            </a:pPr>
            <a:r>
              <a:rPr lang="en-AU" sz="2600" dirty="0">
                <a:latin typeface="+mn-lt"/>
              </a:rPr>
              <a:t>Further personal development</a:t>
            </a:r>
          </a:p>
          <a:p>
            <a:pPr marL="342900" indent="-342900">
              <a:buFont typeface="Arial" panose="020B0604020202020204" pitchFamily="34" charset="0"/>
              <a:buChar char="•"/>
            </a:pPr>
            <a:r>
              <a:rPr lang="en-AU" sz="2600" dirty="0">
                <a:latin typeface="+mn-lt"/>
              </a:rPr>
              <a:t>Receiving impartial advice and encouragement</a:t>
            </a:r>
          </a:p>
          <a:p>
            <a:pPr marL="342900" indent="-342900">
              <a:buFont typeface="Arial" panose="020B0604020202020204" pitchFamily="34" charset="0"/>
              <a:buChar char="•"/>
            </a:pPr>
            <a:r>
              <a:rPr lang="en-AU" sz="2600" dirty="0">
                <a:latin typeface="+mn-lt"/>
              </a:rPr>
              <a:t>Supportive relationship – bounce ideas</a:t>
            </a:r>
          </a:p>
          <a:p>
            <a:pPr marL="342900" indent="-342900">
              <a:buFont typeface="Arial" panose="020B0604020202020204" pitchFamily="34" charset="0"/>
              <a:buChar char="•"/>
            </a:pPr>
            <a:r>
              <a:rPr lang="en-AU" sz="2600" dirty="0">
                <a:latin typeface="+mn-lt"/>
              </a:rPr>
              <a:t>Constructive feedback to put into practice</a:t>
            </a:r>
          </a:p>
          <a:p>
            <a:pPr marL="342900" indent="-342900">
              <a:buFont typeface="Arial" panose="020B0604020202020204" pitchFamily="34" charset="0"/>
              <a:buChar char="•"/>
            </a:pPr>
            <a:r>
              <a:rPr lang="en-AU" sz="2600" dirty="0">
                <a:latin typeface="+mn-lt"/>
              </a:rPr>
              <a:t>Encourages reflection on practice</a:t>
            </a:r>
          </a:p>
          <a:p>
            <a:pPr marL="342900" indent="-342900">
              <a:buFont typeface="Arial" panose="020B0604020202020204" pitchFamily="34" charset="0"/>
              <a:buChar char="•"/>
            </a:pPr>
            <a:r>
              <a:rPr lang="en-AU" sz="2600" dirty="0">
                <a:latin typeface="+mn-lt"/>
              </a:rPr>
              <a:t>Assistance with problem solving</a:t>
            </a:r>
          </a:p>
          <a:p>
            <a:pPr marL="342900" indent="-342900">
              <a:buFont typeface="Arial" panose="020B0604020202020204" pitchFamily="34" charset="0"/>
              <a:buChar char="•"/>
            </a:pPr>
            <a:r>
              <a:rPr lang="en-AU" sz="2600" dirty="0">
                <a:latin typeface="+mn-lt"/>
              </a:rPr>
              <a:t>Improved self-confidence</a:t>
            </a:r>
          </a:p>
          <a:p>
            <a:pPr marL="342900" indent="-342900">
              <a:buFont typeface="Arial" panose="020B0604020202020204" pitchFamily="34" charset="0"/>
              <a:buChar char="•"/>
            </a:pPr>
            <a:r>
              <a:rPr lang="en-AU" sz="2600" dirty="0">
                <a:latin typeface="+mn-lt"/>
              </a:rPr>
              <a:t>Networking opportunities</a:t>
            </a:r>
          </a:p>
          <a:p>
            <a:pPr marL="342900" indent="-342900">
              <a:buFont typeface="Arial" panose="020B0604020202020204" pitchFamily="34" charset="0"/>
              <a:buChar char="•"/>
            </a:pPr>
            <a:r>
              <a:rPr lang="en-AU" sz="2600" dirty="0">
                <a:latin typeface="+mn-lt"/>
              </a:rPr>
              <a:t>Professional development</a:t>
            </a:r>
          </a:p>
          <a:p>
            <a:endParaRPr lang="en-GB"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7</a:t>
            </a:fld>
            <a:endParaRPr lang="en-GB" dirty="0"/>
          </a:p>
        </p:txBody>
      </p:sp>
      <p:pic>
        <p:nvPicPr>
          <p:cNvPr id="5" name="Picture 4" descr="A group of people holding up a puzzle&#10;&#10;Description automatically generated">
            <a:extLst>
              <a:ext uri="{FF2B5EF4-FFF2-40B4-BE49-F238E27FC236}">
                <a16:creationId xmlns:a16="http://schemas.microsoft.com/office/drawing/2014/main" id="{49408740-8FF2-8FBC-2D13-D7A85F7BE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7540" y="2753106"/>
            <a:ext cx="5107050" cy="1529293"/>
          </a:xfrm>
          <a:prstGeom prst="rect">
            <a:avLst/>
          </a:prstGeom>
        </p:spPr>
      </p:pic>
    </p:spTree>
    <p:extLst>
      <p:ext uri="{BB962C8B-B14F-4D97-AF65-F5344CB8AC3E}">
        <p14:creationId xmlns:p14="http://schemas.microsoft.com/office/powerpoint/2010/main" val="1786083350"/>
      </p:ext>
    </p:extLst>
  </p:cSld>
  <p:clrMapOvr>
    <a:masterClrMapping/>
  </p:clrMapOvr>
  <mc:AlternateContent xmlns:mc="http://schemas.openxmlformats.org/markup-compatibility/2006" xmlns:p14="http://schemas.microsoft.com/office/powerpoint/2010/main">
    <mc:Choice Requires="p14">
      <p:transition spd="slow" p14:dur="2000" advTm="54458"/>
    </mc:Choice>
    <mc:Fallback xmlns="">
      <p:transition spd="slow" advTm="5445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lstStyle/>
          <a:p>
            <a:r>
              <a:rPr lang="en-GB" dirty="0"/>
              <a:t>Benefits of mentoring to the MENTOR</a:t>
            </a:r>
          </a:p>
        </p:txBody>
      </p:sp>
      <p:sp>
        <p:nvSpPr>
          <p:cNvPr id="3" name="Content Placeholder 2">
            <a:extLst>
              <a:ext uri="{FF2B5EF4-FFF2-40B4-BE49-F238E27FC236}">
                <a16:creationId xmlns:a16="http://schemas.microsoft.com/office/drawing/2014/main" id="{3E51D31C-9319-B6FD-402E-B10465D8C906}"/>
              </a:ext>
            </a:extLst>
          </p:cNvPr>
          <p:cNvSpPr>
            <a:spLocks noGrp="1"/>
          </p:cNvSpPr>
          <p:nvPr>
            <p:ph idx="1"/>
          </p:nvPr>
        </p:nvSpPr>
        <p:spPr>
          <a:xfrm>
            <a:off x="3832860" y="1323569"/>
            <a:ext cx="8270888" cy="4572000"/>
          </a:xfrm>
        </p:spPr>
        <p:txBody>
          <a:bodyPr>
            <a:normAutofit fontScale="92500" lnSpcReduction="20000"/>
          </a:bodyPr>
          <a:lstStyle/>
          <a:p>
            <a:pPr marL="342900" indent="-342900">
              <a:buFont typeface="Arial" panose="020B0604020202020204" pitchFamily="34" charset="0"/>
              <a:buChar char="•"/>
            </a:pPr>
            <a:r>
              <a:rPr lang="en-AU" sz="2600" dirty="0">
                <a:latin typeface="+mn-lt"/>
              </a:rPr>
              <a:t>Furthering personal development</a:t>
            </a:r>
          </a:p>
          <a:p>
            <a:pPr marL="342900" indent="-342900">
              <a:buFont typeface="Arial" panose="020B0604020202020204" pitchFamily="34" charset="0"/>
              <a:buChar char="•"/>
            </a:pPr>
            <a:r>
              <a:rPr lang="en-AU" sz="2600" dirty="0">
                <a:latin typeface="+mn-lt"/>
              </a:rPr>
              <a:t>Reflect on own practice – updating own ideas and techniques</a:t>
            </a:r>
          </a:p>
          <a:p>
            <a:pPr marL="342900" indent="-342900">
              <a:buFont typeface="Arial" panose="020B0604020202020204" pitchFamily="34" charset="0"/>
              <a:buChar char="•"/>
            </a:pPr>
            <a:r>
              <a:rPr lang="en-AU" sz="2600" dirty="0">
                <a:latin typeface="+mn-lt"/>
              </a:rPr>
              <a:t>Developing professional relationships</a:t>
            </a:r>
          </a:p>
          <a:p>
            <a:pPr marL="342900" indent="-342900">
              <a:buFont typeface="Arial" panose="020B0604020202020204" pitchFamily="34" charset="0"/>
              <a:buChar char="•"/>
            </a:pPr>
            <a:r>
              <a:rPr lang="en-AU" sz="2600" dirty="0">
                <a:latin typeface="+mn-lt"/>
              </a:rPr>
              <a:t>Enhanced peer recognition &amp; professional reputation </a:t>
            </a:r>
          </a:p>
          <a:p>
            <a:pPr marL="342900" indent="-342900">
              <a:buFont typeface="Arial" panose="020B0604020202020204" pitchFamily="34" charset="0"/>
              <a:buChar char="•"/>
            </a:pPr>
            <a:r>
              <a:rPr lang="en-AU" sz="2600" dirty="0">
                <a:latin typeface="+mn-lt"/>
              </a:rPr>
              <a:t>Enhanced job satisfaction</a:t>
            </a:r>
          </a:p>
          <a:p>
            <a:pPr marL="342900" indent="-342900">
              <a:buFont typeface="Arial" panose="020B0604020202020204" pitchFamily="34" charset="0"/>
              <a:buChar char="•"/>
            </a:pPr>
            <a:r>
              <a:rPr lang="en-AU" sz="2600" dirty="0">
                <a:latin typeface="+mn-lt"/>
              </a:rPr>
              <a:t>Using your experience, making it available to a new person</a:t>
            </a:r>
          </a:p>
          <a:p>
            <a:pPr marL="342900" indent="-342900">
              <a:buFont typeface="Arial" panose="020B0604020202020204" pitchFamily="34" charset="0"/>
              <a:buChar char="•"/>
            </a:pPr>
            <a:r>
              <a:rPr lang="en-AU" sz="2600" dirty="0">
                <a:latin typeface="+mn-lt"/>
              </a:rPr>
              <a:t>Seeing advice put into action with positive results</a:t>
            </a:r>
          </a:p>
          <a:p>
            <a:pPr marL="342900" indent="-342900">
              <a:buFont typeface="Arial" panose="020B0604020202020204" pitchFamily="34" charset="0"/>
              <a:buChar char="•"/>
            </a:pPr>
            <a:r>
              <a:rPr lang="en-AU" sz="2600" dirty="0">
                <a:latin typeface="+mn-lt"/>
              </a:rPr>
              <a:t>Increased ‘people skills’</a:t>
            </a:r>
          </a:p>
          <a:p>
            <a:pPr marL="342900" indent="-342900">
              <a:buFont typeface="Arial" panose="020B0604020202020204" pitchFamily="34" charset="0"/>
              <a:buChar char="•"/>
            </a:pPr>
            <a:r>
              <a:rPr lang="en-AU" sz="2600" dirty="0">
                <a:latin typeface="+mn-lt"/>
              </a:rPr>
              <a:t>Personal satisfaction through supporting the development of others - legacy</a:t>
            </a:r>
            <a:endParaRPr lang="en-GB" sz="2600" dirty="0">
              <a:latin typeface="+mn-lt"/>
            </a:endParaRPr>
          </a:p>
          <a:p>
            <a:endParaRPr lang="en-GB" dirty="0"/>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8</a:t>
            </a:fld>
            <a:endParaRPr lang="en-GB" dirty="0"/>
          </a:p>
        </p:txBody>
      </p:sp>
      <p:pic>
        <p:nvPicPr>
          <p:cNvPr id="5" name="Picture 4" descr="A group of people holding up a puzzle&#10;&#10;Description automatically generated">
            <a:extLst>
              <a:ext uri="{FF2B5EF4-FFF2-40B4-BE49-F238E27FC236}">
                <a16:creationId xmlns:a16="http://schemas.microsoft.com/office/drawing/2014/main" id="{8E142DB1-811B-B936-DEDA-179B48EAE61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90893" y="2912745"/>
            <a:ext cx="3448050" cy="1032510"/>
          </a:xfrm>
          <a:prstGeom prst="rect">
            <a:avLst/>
          </a:prstGeom>
        </p:spPr>
      </p:pic>
    </p:spTree>
    <p:extLst>
      <p:ext uri="{BB962C8B-B14F-4D97-AF65-F5344CB8AC3E}">
        <p14:creationId xmlns:p14="http://schemas.microsoft.com/office/powerpoint/2010/main" val="2676053600"/>
      </p:ext>
    </p:extLst>
  </p:cSld>
  <p:clrMapOvr>
    <a:masterClrMapping/>
  </p:clrMapOvr>
  <mc:AlternateContent xmlns:mc="http://schemas.openxmlformats.org/markup-compatibility/2006" xmlns:p14="http://schemas.microsoft.com/office/powerpoint/2010/main">
    <mc:Choice Requires="p14">
      <p:transition spd="slow" p14:dur="2000" advTm="57396"/>
    </mc:Choice>
    <mc:Fallback xmlns="">
      <p:transition spd="slow" advTm="5739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6099-F5D3-CF30-6470-E3A88A7DD735}"/>
              </a:ext>
            </a:extLst>
          </p:cNvPr>
          <p:cNvSpPr>
            <a:spLocks noGrp="1"/>
          </p:cNvSpPr>
          <p:nvPr>
            <p:ph type="title"/>
          </p:nvPr>
        </p:nvSpPr>
        <p:spPr/>
        <p:txBody>
          <a:bodyPr>
            <a:normAutofit fontScale="90000"/>
          </a:bodyPr>
          <a:lstStyle/>
          <a:p>
            <a:r>
              <a:rPr lang="en-GB" dirty="0"/>
              <a:t>What skills and attributes do you need to become a mentee? Or mentor?</a:t>
            </a:r>
          </a:p>
        </p:txBody>
      </p:sp>
      <p:sp>
        <p:nvSpPr>
          <p:cNvPr id="4" name="Slide Number Placeholder 3">
            <a:extLst>
              <a:ext uri="{FF2B5EF4-FFF2-40B4-BE49-F238E27FC236}">
                <a16:creationId xmlns:a16="http://schemas.microsoft.com/office/drawing/2014/main" id="{558ED3AB-8548-9E83-DEB8-77F2B1F58BF1}"/>
              </a:ext>
            </a:extLst>
          </p:cNvPr>
          <p:cNvSpPr>
            <a:spLocks noGrp="1"/>
          </p:cNvSpPr>
          <p:nvPr>
            <p:ph type="sldNum" sz="quarter" idx="12"/>
          </p:nvPr>
        </p:nvSpPr>
        <p:spPr/>
        <p:txBody>
          <a:bodyPr/>
          <a:lstStyle/>
          <a:p>
            <a:fld id="{BA3A7120-B114-43B6-BD02-82686775BA93}" type="slidenum">
              <a:rPr lang="en-GB" smtClean="0"/>
              <a:pPr/>
              <a:t>9</a:t>
            </a:fld>
            <a:endParaRPr lang="en-GB" dirty="0"/>
          </a:p>
        </p:txBody>
      </p:sp>
      <p:sp>
        <p:nvSpPr>
          <p:cNvPr id="5" name="Content Placeholder 4">
            <a:extLst>
              <a:ext uri="{FF2B5EF4-FFF2-40B4-BE49-F238E27FC236}">
                <a16:creationId xmlns:a16="http://schemas.microsoft.com/office/drawing/2014/main" id="{95FE6B46-42E4-8A67-04DE-B9F59ABD1689}"/>
              </a:ext>
            </a:extLst>
          </p:cNvPr>
          <p:cNvSpPr>
            <a:spLocks noGrp="1"/>
          </p:cNvSpPr>
          <p:nvPr>
            <p:ph idx="1"/>
          </p:nvPr>
        </p:nvSpPr>
        <p:spPr>
          <a:xfrm>
            <a:off x="479078" y="1568248"/>
            <a:ext cx="4783496" cy="4369594"/>
          </a:xfrm>
          <a:prstGeom prst="rect">
            <a:avLst/>
          </a:prstGeom>
          <a:solidFill>
            <a:srgbClr val="92D050"/>
          </a:solidFill>
        </p:spPr>
        <p:txBody>
          <a:bodyPr wrap="square">
            <a:spAutoFit/>
          </a:bodyPr>
          <a:lstStyle/>
          <a:p>
            <a:r>
              <a:rPr lang="en-AU" b="1" u="sng" dirty="0">
                <a:solidFill>
                  <a:schemeClr val="bg1"/>
                </a:solidFill>
                <a:latin typeface="Calibri" panose="020F0502020204030204" pitchFamily="34" charset="0"/>
                <a:cs typeface="Calibri" panose="020F0502020204030204" pitchFamily="34" charset="0"/>
              </a:rPr>
              <a:t>Mentee</a:t>
            </a:r>
          </a:p>
          <a:p>
            <a:pPr marL="285750" indent="-285750">
              <a:buFont typeface="Arial" panose="020B0604020202020204" pitchFamily="34" charset="0"/>
              <a:buChar char="•"/>
            </a:pPr>
            <a:r>
              <a:rPr lang="en-AU" b="1" dirty="0">
                <a:solidFill>
                  <a:schemeClr val="bg1"/>
                </a:solidFill>
                <a:latin typeface="Calibri" panose="020F0502020204030204" pitchFamily="34" charset="0"/>
                <a:cs typeface="Calibri" panose="020F0502020204030204" pitchFamily="34" charset="0"/>
              </a:rPr>
              <a:t>Drive the process (be proactive, take ownership, engage…. it is about </a:t>
            </a:r>
            <a:r>
              <a:rPr lang="en-AU" b="1" u="sng" dirty="0">
                <a:solidFill>
                  <a:schemeClr val="bg1"/>
                </a:solidFill>
                <a:latin typeface="Calibri" panose="020F0502020204030204" pitchFamily="34" charset="0"/>
                <a:cs typeface="Calibri" panose="020F0502020204030204" pitchFamily="34" charset="0"/>
              </a:rPr>
              <a:t>YOU)</a:t>
            </a:r>
            <a:endParaRPr lang="en-AU" b="1" dirty="0">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b="1" dirty="0">
                <a:solidFill>
                  <a:schemeClr val="bg1"/>
                </a:solidFill>
                <a:latin typeface="Calibri" panose="020F0502020204030204" pitchFamily="34" charset="0"/>
                <a:cs typeface="Calibri" panose="020F0502020204030204" pitchFamily="34" charset="0"/>
              </a:rPr>
              <a:t>Reliable and committed</a:t>
            </a:r>
          </a:p>
          <a:p>
            <a:pPr marL="285750" indent="-285750">
              <a:buFont typeface="Arial" panose="020B0604020202020204" pitchFamily="34" charset="0"/>
              <a:buChar char="•"/>
            </a:pPr>
            <a:r>
              <a:rPr lang="en-AU" b="1" dirty="0">
                <a:solidFill>
                  <a:schemeClr val="bg1"/>
                </a:solidFill>
                <a:latin typeface="Calibri" panose="020F0502020204030204" pitchFamily="34" charset="0"/>
                <a:cs typeface="Calibri" panose="020F0502020204030204" pitchFamily="34" charset="0"/>
              </a:rPr>
              <a:t>Accept and reflect on constructive feedback</a:t>
            </a:r>
          </a:p>
          <a:p>
            <a:pPr marL="285750" indent="-285750">
              <a:buFont typeface="Arial" panose="020B0604020202020204" pitchFamily="34" charset="0"/>
              <a:buChar char="•"/>
            </a:pPr>
            <a:r>
              <a:rPr lang="en-AU" b="1" dirty="0">
                <a:solidFill>
                  <a:schemeClr val="bg1"/>
                </a:solidFill>
                <a:latin typeface="Calibri" panose="020F0502020204030204" pitchFamily="34" charset="0"/>
                <a:cs typeface="Calibri" panose="020F0502020204030204" pitchFamily="34" charset="0"/>
              </a:rPr>
              <a:t>‘Challenge’ feedback and advice</a:t>
            </a:r>
          </a:p>
          <a:p>
            <a:pPr marL="285750" indent="-285750">
              <a:buFont typeface="Arial" panose="020B0604020202020204" pitchFamily="34" charset="0"/>
              <a:buChar char="•"/>
            </a:pPr>
            <a:r>
              <a:rPr lang="en-AU" b="1" dirty="0">
                <a:solidFill>
                  <a:schemeClr val="bg1"/>
                </a:solidFill>
                <a:latin typeface="Calibri" panose="020F0502020204030204" pitchFamily="34" charset="0"/>
                <a:cs typeface="Calibri" panose="020F0502020204030204" pitchFamily="34" charset="0"/>
              </a:rPr>
              <a:t>Able to find your own answers</a:t>
            </a:r>
          </a:p>
        </p:txBody>
      </p:sp>
      <p:sp>
        <p:nvSpPr>
          <p:cNvPr id="6" name="Content Placeholder 2">
            <a:extLst>
              <a:ext uri="{FF2B5EF4-FFF2-40B4-BE49-F238E27FC236}">
                <a16:creationId xmlns:a16="http://schemas.microsoft.com/office/drawing/2014/main" id="{914AE14E-CC2E-0403-FF3D-57B579A2D320}"/>
              </a:ext>
            </a:extLst>
          </p:cNvPr>
          <p:cNvSpPr txBox="1">
            <a:spLocks/>
          </p:cNvSpPr>
          <p:nvPr/>
        </p:nvSpPr>
        <p:spPr>
          <a:xfrm>
            <a:off x="5740217" y="1587893"/>
            <a:ext cx="4783495" cy="4400064"/>
          </a:xfrm>
          <a:prstGeom prst="rect">
            <a:avLst/>
          </a:prstGeom>
          <a:solidFill>
            <a:srgbClr val="92D050"/>
          </a:solidFill>
          <a:ln>
            <a:solidFill>
              <a:srgbClr val="00B050"/>
            </a:solidFill>
          </a:ln>
        </p:spPr>
        <p:txBody>
          <a:bodyPr vert="horz" lIns="91440" tIns="45720" rIns="91440" bIns="45720" rtlCol="0">
            <a:noAutofit/>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u="sng" dirty="0">
                <a:solidFill>
                  <a:schemeClr val="bg1"/>
                </a:solidFill>
                <a:latin typeface="+mn-lt"/>
              </a:rPr>
              <a:t>Mentor</a:t>
            </a:r>
          </a:p>
          <a:p>
            <a:pPr marL="342900" indent="-342900">
              <a:buFont typeface="Arial" panose="020B0604020202020204" pitchFamily="34" charset="0"/>
              <a:buChar char="•"/>
            </a:pPr>
            <a:r>
              <a:rPr lang="en-AU" b="1" dirty="0">
                <a:solidFill>
                  <a:schemeClr val="bg1"/>
                </a:solidFill>
                <a:latin typeface="+mn-lt"/>
              </a:rPr>
              <a:t>Listen</a:t>
            </a:r>
          </a:p>
          <a:p>
            <a:pPr marL="342900" indent="-342900">
              <a:buFont typeface="Arial" panose="020B0604020202020204" pitchFamily="34" charset="0"/>
              <a:buChar char="•"/>
            </a:pPr>
            <a:r>
              <a:rPr lang="en-AU" b="1" dirty="0">
                <a:solidFill>
                  <a:schemeClr val="bg1"/>
                </a:solidFill>
                <a:latin typeface="+mn-lt"/>
              </a:rPr>
              <a:t>Question</a:t>
            </a:r>
          </a:p>
          <a:p>
            <a:pPr marL="342900" indent="-342900">
              <a:buFont typeface="Arial" panose="020B0604020202020204" pitchFamily="34" charset="0"/>
              <a:buChar char="•"/>
            </a:pPr>
            <a:r>
              <a:rPr lang="en-AU" b="1" dirty="0">
                <a:solidFill>
                  <a:schemeClr val="bg1"/>
                </a:solidFill>
                <a:latin typeface="+mn-lt"/>
              </a:rPr>
              <a:t>Emotional awareness</a:t>
            </a:r>
          </a:p>
          <a:p>
            <a:pPr marL="342900" indent="-342900">
              <a:buFont typeface="Arial" panose="020B0604020202020204" pitchFamily="34" charset="0"/>
              <a:buChar char="•"/>
            </a:pPr>
            <a:r>
              <a:rPr lang="en-AU" b="1" dirty="0">
                <a:solidFill>
                  <a:schemeClr val="bg1"/>
                </a:solidFill>
                <a:latin typeface="+mn-lt"/>
              </a:rPr>
              <a:t>Guide/support problem-solving</a:t>
            </a:r>
          </a:p>
          <a:p>
            <a:pPr marL="342900" indent="-342900">
              <a:buFont typeface="Arial" panose="020B0604020202020204" pitchFamily="34" charset="0"/>
              <a:buChar char="•"/>
            </a:pPr>
            <a:r>
              <a:rPr lang="en-AU" b="1" dirty="0">
                <a:solidFill>
                  <a:schemeClr val="bg1"/>
                </a:solidFill>
                <a:latin typeface="+mn-lt"/>
              </a:rPr>
              <a:t>Feedback</a:t>
            </a:r>
          </a:p>
          <a:p>
            <a:pPr marL="342900" indent="-342900">
              <a:buFont typeface="Arial" panose="020B0604020202020204" pitchFamily="34" charset="0"/>
              <a:buChar char="•"/>
            </a:pPr>
            <a:r>
              <a:rPr lang="en-AU" b="1" dirty="0">
                <a:solidFill>
                  <a:schemeClr val="bg1"/>
                </a:solidFill>
                <a:latin typeface="+mn-lt"/>
              </a:rPr>
              <a:t>Influence</a:t>
            </a:r>
          </a:p>
          <a:p>
            <a:pPr marL="342900" indent="-342900">
              <a:buFont typeface="Arial" panose="020B0604020202020204" pitchFamily="34" charset="0"/>
              <a:buChar char="•"/>
            </a:pPr>
            <a:r>
              <a:rPr lang="en-AU" b="1" dirty="0">
                <a:solidFill>
                  <a:schemeClr val="bg1"/>
                </a:solidFill>
                <a:latin typeface="+mn-lt"/>
              </a:rPr>
              <a:t>Networking</a:t>
            </a:r>
          </a:p>
          <a:p>
            <a:endParaRPr lang="en-GB" sz="1600" dirty="0">
              <a:solidFill>
                <a:schemeClr val="accent1"/>
              </a:solidFill>
            </a:endParaRPr>
          </a:p>
        </p:txBody>
      </p:sp>
      <p:sp>
        <p:nvSpPr>
          <p:cNvPr id="7" name="TextBox 6">
            <a:extLst>
              <a:ext uri="{FF2B5EF4-FFF2-40B4-BE49-F238E27FC236}">
                <a16:creationId xmlns:a16="http://schemas.microsoft.com/office/drawing/2014/main" id="{E6818FA3-547B-496E-4DB8-B4F60AFD5680}"/>
              </a:ext>
            </a:extLst>
          </p:cNvPr>
          <p:cNvSpPr txBox="1"/>
          <p:nvPr/>
        </p:nvSpPr>
        <p:spPr>
          <a:xfrm>
            <a:off x="479078" y="3006015"/>
            <a:ext cx="10044634" cy="1200329"/>
          </a:xfrm>
          <a:prstGeom prst="rect">
            <a:avLst/>
          </a:prstGeom>
          <a:solidFill>
            <a:schemeClr val="accent1"/>
          </a:solidFill>
        </p:spPr>
        <p:txBody>
          <a:bodyPr wrap="square" rtlCol="0">
            <a:spAutoFit/>
          </a:bodyPr>
          <a:lstStyle/>
          <a:p>
            <a:pPr marL="285750" indent="-285750">
              <a:buFont typeface="Arial" panose="020B0604020202020204" pitchFamily="34" charset="0"/>
              <a:buChar char="•"/>
            </a:pPr>
            <a:r>
              <a:rPr lang="en-GB" sz="2400" dirty="0">
                <a:solidFill>
                  <a:schemeClr val="bg1"/>
                </a:solidFill>
              </a:rPr>
              <a:t>Know why you want to become a mentee and/or mentor</a:t>
            </a:r>
          </a:p>
          <a:p>
            <a:pPr marL="285750" indent="-285750">
              <a:buFont typeface="Arial" panose="020B0604020202020204" pitchFamily="34" charset="0"/>
              <a:buChar char="•"/>
            </a:pPr>
            <a:r>
              <a:rPr lang="en-GB" sz="2400" dirty="0">
                <a:solidFill>
                  <a:schemeClr val="bg1"/>
                </a:solidFill>
              </a:rPr>
              <a:t>Aware of all the skills you have that would make you a good mentee/mentor</a:t>
            </a:r>
          </a:p>
          <a:p>
            <a:pPr marL="285750" indent="-285750">
              <a:buFont typeface="Arial" panose="020B0604020202020204" pitchFamily="34" charset="0"/>
              <a:buChar char="•"/>
            </a:pPr>
            <a:r>
              <a:rPr lang="en-GB" sz="2400" dirty="0">
                <a:solidFill>
                  <a:schemeClr val="bg1"/>
                </a:solidFill>
              </a:rPr>
              <a:t>Aware of the resources to help you</a:t>
            </a:r>
          </a:p>
        </p:txBody>
      </p:sp>
    </p:spTree>
    <p:custDataLst>
      <p:tags r:id="rId1"/>
    </p:custDataLst>
    <p:extLst>
      <p:ext uri="{BB962C8B-B14F-4D97-AF65-F5344CB8AC3E}">
        <p14:creationId xmlns:p14="http://schemas.microsoft.com/office/powerpoint/2010/main" val="3724085319"/>
      </p:ext>
    </p:extLst>
  </p:cSld>
  <p:clrMapOvr>
    <a:masterClrMapping/>
  </p:clrMapOvr>
  <mc:AlternateContent xmlns:mc="http://schemas.openxmlformats.org/markup-compatibility/2006" xmlns:p14="http://schemas.microsoft.com/office/powerpoint/2010/main">
    <mc:Choice Requires="p14">
      <p:transition spd="slow" p14:dur="2000" advTm="126553"/>
    </mc:Choice>
    <mc:Fallback xmlns="">
      <p:transition spd="slow" advTm="1265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9|44.9|47.6"/>
</p:tagLst>
</file>

<file path=ppt/theme/theme1.xml><?xml version="1.0" encoding="utf-8"?>
<a:theme xmlns:a="http://schemas.openxmlformats.org/drawingml/2006/main" name="Test">
  <a:themeElements>
    <a:clrScheme name="UKRI main palette">
      <a:dk1>
        <a:sysClr val="windowText" lastClr="000000"/>
      </a:dk1>
      <a:lt1>
        <a:sysClr val="window" lastClr="FFFFFF"/>
      </a:lt1>
      <a:dk2>
        <a:srgbClr val="2E2D62"/>
      </a:dk2>
      <a:lt2>
        <a:srgbClr val="E7E6E6"/>
      </a:lt2>
      <a:accent1>
        <a:srgbClr val="22B8D1"/>
      </a:accent1>
      <a:accent2>
        <a:srgbClr val="008AAD"/>
      </a:accent2>
      <a:accent3>
        <a:srgbClr val="FF6900"/>
      </a:accent3>
      <a:accent4>
        <a:srgbClr val="2E2D62"/>
      </a:accent4>
      <a:accent5>
        <a:srgbClr val="676767"/>
      </a:accent5>
      <a:accent6>
        <a:srgbClr val="FFFFFF"/>
      </a:accent6>
      <a:hlink>
        <a:srgbClr val="0563C1"/>
      </a:hlink>
      <a:folHlink>
        <a:srgbClr val="8A1A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Widescreen_25-anniversary_19_6.potx" id="{A7637EC5-FAFD-43BD-A831-3258461FD59A}" vid="{13A3005D-D4C4-4794-ADDB-D279F07B8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965DF674F3ACA4ABDD52AB6C488E159" ma:contentTypeVersion="13" ma:contentTypeDescription="Create a new document." ma:contentTypeScope="" ma:versionID="99a70ec418fd00dda172a830e218ebd3">
  <xsd:schema xmlns:xsd="http://www.w3.org/2001/XMLSchema" xmlns:xs="http://www.w3.org/2001/XMLSchema" xmlns:p="http://schemas.microsoft.com/office/2006/metadata/properties" xmlns:ns2="dded9945-2a59-4dca-b551-67ee3fe32238" xmlns:ns3="db4a082c-bfec-493a-b27e-92fbf7cebcdc" targetNamespace="http://schemas.microsoft.com/office/2006/metadata/properties" ma:root="true" ma:fieldsID="54ac205485c9f8ee351e21b4f5e4d133" ns2:_="" ns3:_="">
    <xsd:import namespace="dded9945-2a59-4dca-b551-67ee3fe32238"/>
    <xsd:import namespace="db4a082c-bfec-493a-b27e-92fbf7cebc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ed9945-2a59-4dca-b551-67ee3fe322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79a89b1-2c2c-4f7f-9bd7-7914fb13a02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4a082c-bfec-493a-b27e-92fbf7cebcd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b6aabf-9e5a-492d-b6e1-2d02f0c72bea}" ma:internalName="TaxCatchAll" ma:showField="CatchAllData" ma:web="db4a082c-bfec-493a-b27e-92fbf7cebcd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FFCD5F-3035-4AE1-BAAD-94B5422206B8}">
  <ds:schemaRefs>
    <ds:schemaRef ds:uri="http://schemas.microsoft.com/sharepoint/v3/contenttype/forms"/>
  </ds:schemaRefs>
</ds:datastoreItem>
</file>

<file path=customXml/itemProps2.xml><?xml version="1.0" encoding="utf-8"?>
<ds:datastoreItem xmlns:ds="http://schemas.openxmlformats.org/officeDocument/2006/customXml" ds:itemID="{AF4AA304-2364-4EA6-BCAF-8C53697D91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ed9945-2a59-4dca-b551-67ee3fe32238"/>
    <ds:schemaRef ds:uri="db4a082c-bfec-493a-b27e-92fbf7cebc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powerpoint-template-mrcctu_25-anniversary_19_6</Template>
  <TotalTime>663</TotalTime>
  <Words>1818</Words>
  <Application>Microsoft Office PowerPoint</Application>
  <PresentationFormat>Widescreen</PresentationFormat>
  <Paragraphs>224</Paragraphs>
  <Slides>20</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dax</vt:lpstr>
      <vt:lpstr>Wingdings</vt:lpstr>
      <vt:lpstr>Test</vt:lpstr>
      <vt:lpstr>LMIC Mentoring Scheme Recorded Presentation</vt:lpstr>
      <vt:lpstr>Learning objectives - to understand:</vt:lpstr>
      <vt:lpstr>What is mentoring?</vt:lpstr>
      <vt:lpstr>PowerPoint Presentation</vt:lpstr>
      <vt:lpstr>What mentoring is (green) and is not (red)</vt:lpstr>
      <vt:lpstr>Some reasons why people want a mentor</vt:lpstr>
      <vt:lpstr>Benefits of mentoring to the MENTEE</vt:lpstr>
      <vt:lpstr>Benefits of mentoring to the MENTOR</vt:lpstr>
      <vt:lpstr>What skills and attributes do you need to become a mentee? Or mentor?</vt:lpstr>
      <vt:lpstr>Expectations</vt:lpstr>
      <vt:lpstr>Mentoring Agreement Part A: Some expectations for the mentoring relationship</vt:lpstr>
      <vt:lpstr>Mentoring Agreement Part B: Mentoring Action Plan</vt:lpstr>
      <vt:lpstr>360 process</vt:lpstr>
      <vt:lpstr>Summary </vt:lpstr>
      <vt:lpstr>Joining the scheme (1) </vt:lpstr>
      <vt:lpstr>Joining the scheme (2) </vt:lpstr>
      <vt:lpstr>Where do you start? Why is the mentoring agreement important?  </vt:lpstr>
      <vt:lpstr>Resources available on the Hub </vt:lpstr>
      <vt:lpstr>Any questions? </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LMIC Mentoring Scheme Recorded Presentation</dc:title>
  <dc:creator>Widdup, Anna</dc:creator>
  <cp:lastModifiedBy>Adam Dale</cp:lastModifiedBy>
  <cp:revision>11</cp:revision>
  <dcterms:created xsi:type="dcterms:W3CDTF">2024-01-09T16:26:57Z</dcterms:created>
  <dcterms:modified xsi:type="dcterms:W3CDTF">2024-01-25T15:24:27Z</dcterms:modified>
</cp:coreProperties>
</file>