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58" r:id="rId4"/>
    <p:sldId id="259" r:id="rId5"/>
    <p:sldId id="265" r:id="rId6"/>
    <p:sldId id="266" r:id="rId7"/>
    <p:sldId id="260" r:id="rId8"/>
    <p:sldId id="268" r:id="rId9"/>
    <p:sldId id="261" r:id="rId10"/>
    <p:sldId id="263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Nyanzi" initials="EN" lastIdx="1" clrIdx="0">
    <p:extLst>
      <p:ext uri="{19B8F6BF-5375-455C-9EA6-DF929625EA0E}">
        <p15:presenceInfo xmlns:p15="http://schemas.microsoft.com/office/powerpoint/2012/main" userId="S-1-5-21-566710413-901721027-1529147316-1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86377"/>
  </p:normalViewPr>
  <p:slideViewPr>
    <p:cSldViewPr snapToGrid="0">
      <p:cViewPr varScale="1">
        <p:scale>
          <a:sx n="64" d="100"/>
          <a:sy n="64" d="100"/>
        </p:scale>
        <p:origin x="596" y="48"/>
      </p:cViewPr>
      <p:guideLst/>
    </p:cSldViewPr>
  </p:slideViewPr>
  <p:outlineViewPr>
    <p:cViewPr>
      <p:scale>
        <a:sx n="33" d="100"/>
        <a:sy n="33" d="100"/>
      </p:scale>
      <p:origin x="0" y="-4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8"/>
    </p:cViewPr>
  </p:sorterViewPr>
  <p:notesViewPr>
    <p:cSldViewPr snapToGrid="0">
      <p:cViewPr varScale="1">
        <p:scale>
          <a:sx n="56" d="100"/>
          <a:sy n="56" d="100"/>
        </p:scale>
        <p:origin x="181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EEF292-093C-4B4E-9D05-9B6AF71E7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B5DCE-0B23-44D0-A18D-E4264EDBD6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33A09-1A53-4CFF-A6C2-98607CFFAE23}" type="datetimeFigureOut">
              <a:rPr lang="en-UG" smtClean="0"/>
              <a:t>06/29/2023</a:t>
            </a:fld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45429-DA5C-4855-B25D-81DD6F8575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63AB0-8CAA-4233-9486-39F5BFF3CB71}" type="slidenum">
              <a:rPr lang="en-UG" smtClean="0"/>
              <a:t>‹#›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5D533-B5AF-4945-8134-4036346F5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70493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862D8-EEE0-4990-BAC8-2889DC054FFF}" type="datetimeFigureOut">
              <a:rPr lang="en-UG" smtClean="0"/>
              <a:t>06/29/2023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6FBCD-CEC2-4898-B966-88012FFF40E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981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186"/>
            <a:ext cx="9144000" cy="3320777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8A82D-8984-4B77-AEEE-B96AAAE162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8172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33190-0F24-4426-A3DF-4D941A014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6947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8A142-DBDC-4E48-BE65-157750D7F3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4128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8CBD9-D9E1-4640-BDCD-905488D0F3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4680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A3EC9-C9F0-48E3-8457-013FE26C38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0590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09EEA-F76C-431E-8CCD-3027624240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7461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4549" y="280365"/>
            <a:ext cx="7902901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BA4A9-37EF-4D43-8A2F-CC3D57172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550017" y="6127750"/>
            <a:ext cx="7490137" cy="3651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EAPOC- VL is part of the EDCTP programme supported by European Union under grant agreement 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  <p:pic>
        <p:nvPicPr>
          <p:cNvPr id="1027" name="Picture 12">
            <a:extLst>
              <a:ext uri="{FF2B5EF4-FFF2-40B4-BE49-F238E27FC236}">
                <a16:creationId xmlns:a16="http://schemas.microsoft.com/office/drawing/2014/main" id="{BC942AE5-9674-4391-9A99-A312D14838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12" y="280365"/>
            <a:ext cx="1217867" cy="114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0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EEF3F-9D65-4A78-8049-85DB544E1C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1119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A4ACD-B902-424D-9360-DCC7C59A01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8022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9AA26-418B-499B-A545-E7AD710825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362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05720-75C1-4CDE-B901-95BB5A53E1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6524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63EC7-A308-497E-9CF5-3368A9443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773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ECBA4-285D-49BB-A528-2BD2E97217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3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51" y="280365"/>
            <a:ext cx="790290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8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E1930-5753-4F2A-9F26-AFB1EC484D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EAPOC- VL is part of the EDCTP programme supported by European Union under grant agreement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9239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9506" y="365125"/>
            <a:ext cx="89198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153" y="1905916"/>
            <a:ext cx="10515600" cy="3887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76300" y="280365"/>
            <a:ext cx="1194920" cy="1140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76300" y="5830790"/>
            <a:ext cx="1896020" cy="7742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382591" y="6127750"/>
            <a:ext cx="7657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EAPOC- VL is part of the EDCTP programme supported by European Union under grant agreement  </a:t>
            </a:r>
            <a:r>
              <a:rPr lang="en-US" sz="11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RIA2019IR-2873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3231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668" y="1758465"/>
            <a:ext cx="9248068" cy="1037741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Training in Research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6182"/>
            <a:ext cx="9144000" cy="239356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0000"/>
              </a:lnSpc>
            </a:pPr>
            <a:endParaRPr lang="en-US" sz="4600" dirty="0"/>
          </a:p>
          <a:p>
            <a:pPr>
              <a:lnSpc>
                <a:spcPct val="100000"/>
              </a:lnSpc>
            </a:pPr>
            <a:r>
              <a:rPr lang="en-US" sz="9000" dirty="0"/>
              <a:t>Choosing Stakeholders &amp; Stakeholder Analysis for a Research Project</a:t>
            </a:r>
          </a:p>
          <a:p>
            <a:pPr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6000" dirty="0"/>
              <a:t>Elinor Wanyama Chemonges</a:t>
            </a:r>
          </a:p>
          <a:p>
            <a:pPr>
              <a:lnSpc>
                <a:spcPct val="100000"/>
              </a:lnSpc>
            </a:pPr>
            <a:r>
              <a:rPr lang="en-US" sz="6000" dirty="0"/>
              <a:t>29</a:t>
            </a:r>
            <a:r>
              <a:rPr lang="en-US" sz="6000" baseline="30000" dirty="0"/>
              <a:t>th</a:t>
            </a:r>
            <a:r>
              <a:rPr lang="en-US" sz="6000" dirty="0"/>
              <a:t> June 2023</a:t>
            </a:r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8B32F-D139-411A-B5DA-DB1A832B2B74}"/>
              </a:ext>
            </a:extLst>
          </p:cNvPr>
          <p:cNvSpPr txBox="1"/>
          <p:nvPr/>
        </p:nvSpPr>
        <p:spPr>
          <a:xfrm>
            <a:off x="2756263" y="5969726"/>
            <a:ext cx="8125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764552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549" y="280365"/>
            <a:ext cx="9209251" cy="1325563"/>
          </a:xfrm>
        </p:spPr>
        <p:txBody>
          <a:bodyPr/>
          <a:lstStyle/>
          <a:p>
            <a:r>
              <a:rPr lang="en-US" b="1" dirty="0"/>
              <a:t>2. Stake holder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1825624"/>
            <a:ext cx="10308771" cy="38984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CBBF0-5586-4B37-A129-3ECA3CE3F1C8}"/>
              </a:ext>
            </a:extLst>
          </p:cNvPr>
          <p:cNvSpPr txBox="1"/>
          <p:nvPr/>
        </p:nvSpPr>
        <p:spPr>
          <a:xfrm>
            <a:off x="2508069" y="5930537"/>
            <a:ext cx="8020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11266" name="Picture 3" descr="Diagram&#10;&#10;Description automatically generated">
            <a:extLst>
              <a:ext uri="{FF2B5EF4-FFF2-40B4-BE49-F238E27FC236}">
                <a16:creationId xmlns:a16="http://schemas.microsoft.com/office/drawing/2014/main" id="{36698BB3-3A32-2618-41FD-1C7867AAC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46" y="101461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Canvas 1">
            <a:extLst>
              <a:ext uri="{FF2B5EF4-FFF2-40B4-BE49-F238E27FC236}">
                <a16:creationId xmlns:a16="http://schemas.microsoft.com/office/drawing/2014/main" id="{5BC770E7-0F9E-F43F-A83D-459E022C2960}"/>
              </a:ext>
            </a:extLst>
          </p:cNvPr>
          <p:cNvGrpSpPr/>
          <p:nvPr/>
        </p:nvGrpSpPr>
        <p:grpSpPr>
          <a:xfrm>
            <a:off x="1257576" y="847139"/>
            <a:ext cx="10934424" cy="5855370"/>
            <a:chOff x="149128" y="-508190"/>
            <a:chExt cx="8452261" cy="5978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31A073-5F40-0394-3637-8CE80895A3A8}"/>
                </a:ext>
              </a:extLst>
            </p:cNvPr>
            <p:cNvSpPr/>
            <p:nvPr/>
          </p:nvSpPr>
          <p:spPr>
            <a:xfrm>
              <a:off x="914400" y="933450"/>
              <a:ext cx="7239000" cy="4536440"/>
            </a:xfrm>
            <a:prstGeom prst="rect">
              <a:avLst/>
            </a:prstGeom>
          </p:spPr>
        </p:sp>
        <p:sp>
          <p:nvSpPr>
            <p:cNvPr id="7" name="Up Arrow 9">
              <a:extLst>
                <a:ext uri="{FF2B5EF4-FFF2-40B4-BE49-F238E27FC236}">
                  <a16:creationId xmlns:a16="http://schemas.microsoft.com/office/drawing/2014/main" id="{FE7178AF-9668-2149-5CE9-B4FA06FD5307}"/>
                </a:ext>
              </a:extLst>
            </p:cNvPr>
            <p:cNvSpPr/>
            <p:nvPr/>
          </p:nvSpPr>
          <p:spPr>
            <a:xfrm>
              <a:off x="149128" y="-508190"/>
              <a:ext cx="523875" cy="526344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INFLUENCE OF STAKEHPLDER</a:t>
              </a:r>
              <a:endPara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ight Arrow 10">
              <a:extLst>
                <a:ext uri="{FF2B5EF4-FFF2-40B4-BE49-F238E27FC236}">
                  <a16:creationId xmlns:a16="http://schemas.microsoft.com/office/drawing/2014/main" id="{377A84B0-718A-5828-AD17-F364190C6132}"/>
                </a:ext>
              </a:extLst>
            </p:cNvPr>
            <p:cNvSpPr/>
            <p:nvPr/>
          </p:nvSpPr>
          <p:spPr>
            <a:xfrm>
              <a:off x="859055" y="4255784"/>
              <a:ext cx="6429375" cy="5048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DD6F6D8-4119-02FB-6034-171663A40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900" y="-71674"/>
              <a:ext cx="7877489" cy="4161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642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56F0-8B65-DC2A-B44E-2C6E6E18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INTERPRETATION OF THE ANALYSIS</a:t>
            </a:r>
            <a:endParaRPr lang="LID4096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097ED4-2237-FB3E-A016-CD20B7DA4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774" y="1825625"/>
            <a:ext cx="9422295" cy="398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7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92A2-7219-83B0-EE8D-C25F2E0F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4.Identify Stakeholder Allegiance</a:t>
            </a:r>
            <a:br>
              <a:rPr lang="LID4096" dirty="0"/>
            </a:b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5AA17-B7B6-22C8-0668-11DDE7C17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6179ECB4-1332-0ED4-7B5A-B15DF8A49B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248430"/>
              </p:ext>
            </p:extLst>
          </p:nvPr>
        </p:nvGraphicFramePr>
        <p:xfrm>
          <a:off x="377690" y="1584774"/>
          <a:ext cx="11495666" cy="3989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35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HOW TO MANAGE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35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/>
                          </a:solidFill>
                        </a:rPr>
                        <a:t>ADVOCATES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Drivers for the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as promoters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48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/>
                          </a:solidFill>
                        </a:rPr>
                        <a:t>FOLLOWERS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low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informed and 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203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/>
                          </a:solidFill>
                        </a:rPr>
                        <a:t>INDIFFERENT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Yet to take definitive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Seek their views on key issues and address concerns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448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/>
                          </a:solidFill>
                        </a:rPr>
                        <a:t>BLOCKERS/OPPONENTS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resistance to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conflict management techniques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18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C67D1-6475-1EFF-5D0D-7E145FFF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8AE49-B75A-67EB-14CA-64D0B697A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			Thank you</a:t>
            </a:r>
            <a:endParaRPr lang="LID4096" sz="6000" dirty="0"/>
          </a:p>
        </p:txBody>
      </p:sp>
    </p:spTree>
    <p:extLst>
      <p:ext uri="{BB962C8B-B14F-4D97-AF65-F5344CB8AC3E}">
        <p14:creationId xmlns:p14="http://schemas.microsoft.com/office/powerpoint/2010/main" val="380266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57C4-439C-460B-9BE4-E964AB41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0" y="280365"/>
            <a:ext cx="9342119" cy="1325563"/>
          </a:xfrm>
        </p:spPr>
        <p:txBody>
          <a:bodyPr/>
          <a:lstStyle/>
          <a:p>
            <a:r>
              <a:rPr lang="en-US" b="1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493CF-D083-4166-9B2C-5D3BB2F6A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8" y="1888435"/>
            <a:ext cx="10528852" cy="3676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Participants should  be able to understand : </a:t>
            </a:r>
          </a:p>
          <a:p>
            <a:r>
              <a:rPr lang="en-US" sz="3200" dirty="0"/>
              <a:t>The purpose and approach to stakeholder analysis</a:t>
            </a:r>
          </a:p>
          <a:p>
            <a:r>
              <a:rPr lang="en-US" sz="3200" dirty="0"/>
              <a:t>Key factors to consider when conducting a stakeholder analysis. </a:t>
            </a:r>
          </a:p>
          <a:p>
            <a:r>
              <a:rPr lang="en-US" sz="3200" dirty="0"/>
              <a:t>Process of stakeholder analysis.</a:t>
            </a:r>
            <a:endParaRPr lang="uz-Latn-UZ" sz="3200" dirty="0"/>
          </a:p>
          <a:p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C473C0-BE6D-439B-B989-5293E8E51934}"/>
              </a:ext>
            </a:extLst>
          </p:cNvPr>
          <p:cNvSpPr txBox="1"/>
          <p:nvPr/>
        </p:nvSpPr>
        <p:spPr>
          <a:xfrm>
            <a:off x="2521131" y="5904411"/>
            <a:ext cx="8660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2050" name="Picture 3" descr="Diagram&#10;&#10;Description automatically generated">
            <a:extLst>
              <a:ext uri="{FF2B5EF4-FFF2-40B4-BE49-F238E27FC236}">
                <a16:creationId xmlns:a16="http://schemas.microsoft.com/office/drawing/2014/main" id="{05CA1D6D-2DFA-1618-F823-0D63E3F99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0" y="280365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0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6377-0BCA-4AC7-8D93-4F0371E4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5"/>
            <a:ext cx="9209251" cy="1208801"/>
          </a:xfrm>
        </p:spPr>
        <p:txBody>
          <a:bodyPr>
            <a:normAutofit/>
          </a:bodyPr>
          <a:lstStyle/>
          <a:p>
            <a:r>
              <a:rPr lang="en-US" b="1" dirty="0"/>
              <a:t>Key Definitions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09E87E-F5C3-4802-B704-440BA534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z-Latn-UZ" sz="1400" dirty="0">
              <a:solidFill>
                <a:schemeClr val="accent2"/>
              </a:solidFill>
            </a:endParaRPr>
          </a:p>
          <a:p>
            <a:r>
              <a:rPr lang="en-US" sz="3200" dirty="0"/>
              <a:t>Stakeholders in a research are </a:t>
            </a:r>
            <a:r>
              <a:rPr lang="en-US" sz="3200" dirty="0">
                <a:solidFill>
                  <a:srgbClr val="C00000"/>
                </a:solidFill>
              </a:rPr>
              <a:t>actors (persons, programs or organizations/institutions)</a:t>
            </a:r>
            <a:r>
              <a:rPr lang="en-US" sz="3200" dirty="0"/>
              <a:t> with a vested interest in the research/ outcomes or policy being promoted.</a:t>
            </a:r>
          </a:p>
          <a:p>
            <a:endParaRPr lang="en-US" sz="3200" dirty="0"/>
          </a:p>
          <a:p>
            <a:r>
              <a:rPr lang="en-US" sz="3200" dirty="0"/>
              <a:t>Stakeholder analysis: Is an approach or set of tools for generating knowledge about actors </a:t>
            </a:r>
          </a:p>
          <a:p>
            <a:endParaRPr lang="en-UG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F1F3FD-E0DB-4012-AE92-43DBDF6E6FE5}"/>
              </a:ext>
            </a:extLst>
          </p:cNvPr>
          <p:cNvSpPr txBox="1"/>
          <p:nvPr/>
        </p:nvSpPr>
        <p:spPr>
          <a:xfrm>
            <a:off x="2455817" y="5956663"/>
            <a:ext cx="88979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12290" name="Picture 3" descr="Diagram&#10;&#10;Description automatically generated">
            <a:extLst>
              <a:ext uri="{FF2B5EF4-FFF2-40B4-BE49-F238E27FC236}">
                <a16:creationId xmlns:a16="http://schemas.microsoft.com/office/drawing/2014/main" id="{4C7B3203-0851-BF84-217E-5A0E7C61A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42" y="280365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33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8C3A-8E60-4791-840F-5298152B6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6"/>
            <a:ext cx="9209250" cy="960606"/>
          </a:xfrm>
        </p:spPr>
        <p:txBody>
          <a:bodyPr>
            <a:noAutofit/>
          </a:bodyPr>
          <a:lstStyle/>
          <a:p>
            <a:br>
              <a:rPr lang="en-US" sz="4000" b="1" dirty="0"/>
            </a:br>
            <a:r>
              <a:rPr lang="en-US" sz="4000" b="1" dirty="0"/>
              <a:t>Importance of stakeholder analysis?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9B08-1C27-4844-84FD-08CA94123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588" y="1606731"/>
            <a:ext cx="10400211" cy="3592286"/>
          </a:xfrm>
        </p:spPr>
        <p:txBody>
          <a:bodyPr>
            <a:normAutofit/>
          </a:bodyPr>
          <a:lstStyle/>
          <a:p>
            <a:r>
              <a:rPr lang="en-US" dirty="0"/>
              <a:t>To understand how actors have influenced processes that led to development of policies and practices by analyzing  past experiences.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It is a strategic management tool: to assess the feasibility of future policy directions;-</a:t>
            </a:r>
            <a:r>
              <a:rPr lang="en-US" dirty="0">
                <a:solidFill>
                  <a:srgbClr val="FF0000"/>
                </a:solidFill>
              </a:rPr>
              <a:t>1)</a:t>
            </a:r>
            <a:r>
              <a:rPr lang="en-US" dirty="0"/>
              <a:t> to facilitate the project implementation -</a:t>
            </a:r>
            <a:r>
              <a:rPr lang="en-US" dirty="0">
                <a:solidFill>
                  <a:srgbClr val="FF0000"/>
                </a:solidFill>
              </a:rPr>
              <a:t>2)</a:t>
            </a:r>
            <a:r>
              <a:rPr lang="en-US" dirty="0"/>
              <a:t> to develop strategies for stakeholders’ engagement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C9C76-C3E7-4625-9277-9FDC1A4BAC5D}"/>
              </a:ext>
            </a:extLst>
          </p:cNvPr>
          <p:cNvSpPr txBox="1"/>
          <p:nvPr/>
        </p:nvSpPr>
        <p:spPr>
          <a:xfrm>
            <a:off x="2625634" y="5943600"/>
            <a:ext cx="8728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3074" name="Picture 3" descr="Diagram&#10;&#10;Description automatically generated">
            <a:extLst>
              <a:ext uri="{FF2B5EF4-FFF2-40B4-BE49-F238E27FC236}">
                <a16:creationId xmlns:a16="http://schemas.microsoft.com/office/drawing/2014/main" id="{4ED0D18E-23AD-8A54-72DE-69938C797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06" y="234814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90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24C7-DA85-42B4-8379-353219ED3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731520"/>
            <a:ext cx="9538252" cy="959169"/>
          </a:xfrm>
        </p:spPr>
        <p:txBody>
          <a:bodyPr>
            <a:noAutofit/>
          </a:bodyPr>
          <a:lstStyle/>
          <a:p>
            <a:r>
              <a:rPr lang="en-US" sz="3600" b="1" dirty="0"/>
              <a:t>Why stakeholder analysis?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36266-39BD-4E03-9483-03CD48226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865382"/>
            <a:ext cx="10916478" cy="342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identify the key actors and ;</a:t>
            </a:r>
          </a:p>
          <a:p>
            <a:endParaRPr lang="en-US" dirty="0"/>
          </a:p>
          <a:p>
            <a:r>
              <a:rPr lang="en-US" dirty="0"/>
              <a:t>Assess their knowledge, interests, positions, alliances, and importance related to the research/or research outcome (policy). </a:t>
            </a:r>
          </a:p>
          <a:p>
            <a:r>
              <a:rPr lang="en-US" dirty="0"/>
              <a:t>Allow for effective/free interaction with key stakeholders and;</a:t>
            </a:r>
          </a:p>
          <a:p>
            <a:r>
              <a:rPr lang="en-US" dirty="0"/>
              <a:t> Increase support for a given research and its outcomes.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EB327-23DC-4532-9A2E-78A9B9E9C235}"/>
              </a:ext>
            </a:extLst>
          </p:cNvPr>
          <p:cNvSpPr txBox="1"/>
          <p:nvPr/>
        </p:nvSpPr>
        <p:spPr>
          <a:xfrm>
            <a:off x="2481943" y="5917474"/>
            <a:ext cx="8856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4098" name="Picture 3" descr="Diagram&#10;&#10;Description automatically generated">
            <a:extLst>
              <a:ext uri="{FF2B5EF4-FFF2-40B4-BE49-F238E27FC236}">
                <a16:creationId xmlns:a16="http://schemas.microsoft.com/office/drawing/2014/main" id="{1A5208A5-546D-9C3C-A091-C1AE58D39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220642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75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8E4C-06D4-4F15-8B9E-0B088A0C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113" y="179597"/>
            <a:ext cx="9091749" cy="1048312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Stakeholder Characteristics to analyze -1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15628-6EB3-4E45-98F2-B44769366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275" y="1737359"/>
            <a:ext cx="10097588" cy="340940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Knowledge of the research/or outcomes - policy,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Levels of interests/ or influence and power/importance related to the research/or policy,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Position for or against the research/or policy,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Potential alliances with other stakeholders,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9492B-4E47-4ED9-A2B5-3EC544AC6949}"/>
              </a:ext>
            </a:extLst>
          </p:cNvPr>
          <p:cNvSpPr txBox="1"/>
          <p:nvPr/>
        </p:nvSpPr>
        <p:spPr>
          <a:xfrm>
            <a:off x="2821577" y="6021977"/>
            <a:ext cx="81642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5122" name="Picture 3" descr="Diagram&#10;&#10;Description automatically generated">
            <a:extLst>
              <a:ext uri="{FF2B5EF4-FFF2-40B4-BE49-F238E27FC236}">
                <a16:creationId xmlns:a16="http://schemas.microsoft.com/office/drawing/2014/main" id="{BA3F01D1-2E99-3187-908B-7D6EAE640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50" y="267627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87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8410-B1FD-4A3A-AAD5-611031B4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114" y="280365"/>
            <a:ext cx="9459685" cy="1169612"/>
          </a:xfrm>
        </p:spPr>
        <p:txBody>
          <a:bodyPr/>
          <a:lstStyle/>
          <a:p>
            <a:r>
              <a:rPr lang="en-US" sz="4400" b="1" dirty="0"/>
              <a:t>Stakeholder Characteristics to analyze -2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5DF2F-8A2D-4AEB-B71B-BF42919F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Ability to affect or be affected by the research/ or policy process (through power and/or leadership)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dirty="0"/>
              <a:t>Ability to detect and act to prevent potential misunderstandings about and/or opposition to the research and its outcomes.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Potential to guide the implementation of the research. </a:t>
            </a:r>
          </a:p>
          <a:p>
            <a:endParaRPr lang="en-U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63975E-D499-4D85-B818-6619537E2A88}"/>
              </a:ext>
            </a:extLst>
          </p:cNvPr>
          <p:cNvSpPr txBox="1"/>
          <p:nvPr/>
        </p:nvSpPr>
        <p:spPr>
          <a:xfrm>
            <a:off x="2573383" y="6191794"/>
            <a:ext cx="8673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6146" name="Picture 3" descr="Diagram&#10;&#10;Description automatically generated">
            <a:extLst>
              <a:ext uri="{FF2B5EF4-FFF2-40B4-BE49-F238E27FC236}">
                <a16:creationId xmlns:a16="http://schemas.microsoft.com/office/drawing/2014/main" id="{015136A4-6C58-8137-CCB3-81EAF90A1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51" y="260940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8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6A6E-C05C-4C8C-81E4-B40E40E3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53011"/>
            <a:ext cx="9209250" cy="1340885"/>
          </a:xfrm>
        </p:spPr>
        <p:txBody>
          <a:bodyPr/>
          <a:lstStyle/>
          <a:p>
            <a:r>
              <a:rPr lang="en-US" b="1" dirty="0"/>
              <a:t>Four-step process for Stakeholders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E5F0E-140B-4EA6-8AAC-3EA96943C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589" y="1567542"/>
            <a:ext cx="10400210" cy="397110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Identify the stakeholders. </a:t>
            </a:r>
          </a:p>
          <a:p>
            <a:pPr marL="0" indent="0">
              <a:buNone/>
            </a:pPr>
            <a:r>
              <a:rPr lang="en-US" sz="3200" dirty="0"/>
              <a:t>2. Create a Stakeholder Map.</a:t>
            </a:r>
          </a:p>
          <a:p>
            <a:pPr marL="0" indent="0">
              <a:buNone/>
            </a:pPr>
            <a:r>
              <a:rPr lang="en-US" sz="3200" dirty="0"/>
              <a:t>3. Identify Stakeholder Allegiance.</a:t>
            </a:r>
          </a:p>
          <a:p>
            <a:pPr marL="0" indent="0">
              <a:buNone/>
            </a:pPr>
            <a:r>
              <a:rPr lang="en-US" sz="3200" dirty="0"/>
              <a:t>4. Create a Stakeholder Management Strategy</a:t>
            </a:r>
            <a:r>
              <a:rPr lang="en-US" sz="2800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D67A0B-6A81-45C8-A54A-89A745464D02}"/>
              </a:ext>
            </a:extLst>
          </p:cNvPr>
          <p:cNvSpPr txBox="1"/>
          <p:nvPr/>
        </p:nvSpPr>
        <p:spPr>
          <a:xfrm>
            <a:off x="2534194" y="5852160"/>
            <a:ext cx="8869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9218" name="Picture 3" descr="Diagram&#10;&#10;Description automatically generated">
            <a:extLst>
              <a:ext uri="{FF2B5EF4-FFF2-40B4-BE49-F238E27FC236}">
                <a16:creationId xmlns:a16="http://schemas.microsoft.com/office/drawing/2014/main" id="{867AC0E1-BEBC-C28D-B7A2-65238E727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07" y="204859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197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45EA6-FCD1-4252-B3AF-6209D7F9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549" y="280365"/>
            <a:ext cx="9209251" cy="1325563"/>
          </a:xfrm>
        </p:spPr>
        <p:txBody>
          <a:bodyPr/>
          <a:lstStyle/>
          <a:p>
            <a:r>
              <a:rPr lang="en-US" dirty="0"/>
              <a:t>1. Stakeholder Identification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DFACE-FC8F-45F7-ABE8-583C62550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Stakeholder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SStakeholder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Stake in the project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impact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What do we need from them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Perceived</a:t>
            </a:r>
            <a:r>
              <a:rPr lang="en-US" sz="1800" b="1" i="0" u="none" strike="noStrike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attitudes/risks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Stakeholder </a:t>
            </a:r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Magt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strategy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Responsibility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take in the project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impact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What do we need from them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Perceived</a:t>
            </a:r>
            <a:r>
              <a:rPr lang="en-US" sz="1800" b="1" i="0" u="none" strike="noStrike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attitudes/risks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Stakeholder </a:t>
            </a:r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Magt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strategy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Responsibility</a:t>
            </a:r>
            <a:endParaRPr lang="en-UG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DAB5C-8A35-4C69-A72D-211AA94F4017}"/>
              </a:ext>
            </a:extLst>
          </p:cNvPr>
          <p:cNvSpPr txBox="1"/>
          <p:nvPr/>
        </p:nvSpPr>
        <p:spPr>
          <a:xfrm>
            <a:off x="2429691" y="5956663"/>
            <a:ext cx="88958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EACCR3 is part of the EDCTP2 programme supported by European Union under grant agreement </a:t>
            </a:r>
            <a:r>
              <a:rPr lang="en-US" sz="1200" i="1" dirty="0">
                <a:solidFill>
                  <a:srgbClr val="80808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CSA 2020NOE-3102</a:t>
            </a:r>
            <a:endParaRPr lang="en-US" sz="1200" dirty="0"/>
          </a:p>
          <a:p>
            <a:endParaRPr lang="en-UG" dirty="0"/>
          </a:p>
        </p:txBody>
      </p:sp>
      <p:pic>
        <p:nvPicPr>
          <p:cNvPr id="8194" name="Picture 3" descr="Diagram&#10;&#10;Description automatically generated">
            <a:extLst>
              <a:ext uri="{FF2B5EF4-FFF2-40B4-BE49-F238E27FC236}">
                <a16:creationId xmlns:a16="http://schemas.microsoft.com/office/drawing/2014/main" id="{F333C3BE-C51E-93E1-7F32-97FC5CB8F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80365"/>
            <a:ext cx="1554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67D1C9B8-9497-A764-CB57-8F660FB60D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15141"/>
              </p:ext>
            </p:extLst>
          </p:nvPr>
        </p:nvGraphicFramePr>
        <p:xfrm>
          <a:off x="318052" y="2007635"/>
          <a:ext cx="11504127" cy="3399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8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8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48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9626">
                <a:tc>
                  <a:txBody>
                    <a:bodyPr/>
                    <a:lstStyle/>
                    <a:p>
                      <a:r>
                        <a:rPr lang="en-US" dirty="0"/>
                        <a:t>Stakeholder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Stake in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do we need from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Perceived</a:t>
                      </a:r>
                      <a:r>
                        <a:rPr lang="en-US" baseline="0" dirty="0"/>
                        <a:t> attitudes/risks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Stakeholder Mgt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6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06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647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Office Theme</vt:lpstr>
      <vt:lpstr>Training in Research Management</vt:lpstr>
      <vt:lpstr>Learning Outcomes</vt:lpstr>
      <vt:lpstr>Key Definitions </vt:lpstr>
      <vt:lpstr> Importance of stakeholder analysis? </vt:lpstr>
      <vt:lpstr>Why stakeholder analysis?</vt:lpstr>
      <vt:lpstr>Stakeholder Characteristics to analyze -1 </vt:lpstr>
      <vt:lpstr>Stakeholder Characteristics to analyze -2</vt:lpstr>
      <vt:lpstr>Four-step process for Stakeholders analysis</vt:lpstr>
      <vt:lpstr>1. Stakeholder Identification</vt:lpstr>
      <vt:lpstr>2. Stake holder Matrix</vt:lpstr>
      <vt:lpstr>3. INTERPRETATION OF THE ANALYSIS</vt:lpstr>
      <vt:lpstr>4.Identify Stakeholder Allegiance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Eastern Africa Consortium for Clinical Research (EACCR2)</dc:title>
  <dc:creator>Bernard Kikaire</dc:creator>
  <cp:lastModifiedBy>Elinor Wanyama Chemonges</cp:lastModifiedBy>
  <cp:revision>84</cp:revision>
  <dcterms:created xsi:type="dcterms:W3CDTF">2018-08-14T18:30:25Z</dcterms:created>
  <dcterms:modified xsi:type="dcterms:W3CDTF">2023-06-29T07:16:29Z</dcterms:modified>
</cp:coreProperties>
</file>