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60" r:id="rId4"/>
    <p:sldId id="258" r:id="rId5"/>
    <p:sldId id="261" r:id="rId6"/>
    <p:sldId id="262" r:id="rId7"/>
    <p:sldId id="259" r:id="rId8"/>
    <p:sldId id="352" r:id="rId9"/>
    <p:sldId id="276" r:id="rId10"/>
    <p:sldId id="277" r:id="rId11"/>
    <p:sldId id="332" r:id="rId12"/>
    <p:sldId id="329" r:id="rId13"/>
    <p:sldId id="341" r:id="rId14"/>
    <p:sldId id="35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2B59-6672-E386-211E-E3F0B1F9A2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74BFCB-669A-7D4C-D641-08BE4CC0B5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4499AF-6D09-1327-C9FE-9C9A05F0EA8E}"/>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5" name="Footer Placeholder 4">
            <a:extLst>
              <a:ext uri="{FF2B5EF4-FFF2-40B4-BE49-F238E27FC236}">
                <a16:creationId xmlns:a16="http://schemas.microsoft.com/office/drawing/2014/main" id="{6A924E96-6D1F-00E6-987A-BE9A5C8EA34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B764147-239C-4C63-0F12-6FC199FC8B5A}"/>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294277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D56A-17FA-5657-FED5-22AC3B7217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A68E2-A775-1EF9-C2EC-2BB399BFFD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12A4B-B339-51F7-A9C7-BF7448862CB0}"/>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5" name="Footer Placeholder 4">
            <a:extLst>
              <a:ext uri="{FF2B5EF4-FFF2-40B4-BE49-F238E27FC236}">
                <a16:creationId xmlns:a16="http://schemas.microsoft.com/office/drawing/2014/main" id="{9AEF5E64-2464-6A59-4FE8-58F7B4D0C6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91CB903-2141-EC5A-380B-35170E692AF2}"/>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108500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A5DF5F-EA2E-EF51-714D-09BFF8F548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A16A7-E8AC-A67C-9479-6D60E877BA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5C62CF-F699-4D49-D64A-FF975A53D6DC}"/>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5" name="Footer Placeholder 4">
            <a:extLst>
              <a:ext uri="{FF2B5EF4-FFF2-40B4-BE49-F238E27FC236}">
                <a16:creationId xmlns:a16="http://schemas.microsoft.com/office/drawing/2014/main" id="{1C37C0E9-B4E0-3AF7-A6F3-1582FF993C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CFCFA89-5F8F-027F-53AF-5EF1F51D9232}"/>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175999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4966-3811-D7C5-1437-482CAAEFD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CC47A4-71D7-7234-6F9D-028BECA0B2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C8123-88B9-1915-7A33-7531DACC0A20}"/>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5" name="Footer Placeholder 4">
            <a:extLst>
              <a:ext uri="{FF2B5EF4-FFF2-40B4-BE49-F238E27FC236}">
                <a16:creationId xmlns:a16="http://schemas.microsoft.com/office/drawing/2014/main" id="{38AB304F-CE57-74A3-8866-A5D6382DC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3D71966-3820-6F9C-3DCC-A22AE26648D6}"/>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277407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8118-774C-F2CE-1A2F-12C65B39F9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3DFB13-72BD-A231-0BC1-D79883D47B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F37061-AFA8-43A1-6254-6E02B70386A9}"/>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5" name="Footer Placeholder 4">
            <a:extLst>
              <a:ext uri="{FF2B5EF4-FFF2-40B4-BE49-F238E27FC236}">
                <a16:creationId xmlns:a16="http://schemas.microsoft.com/office/drawing/2014/main" id="{4F3DD4BC-B74D-667B-25D9-95C5E32A0D6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2B02AC8-7F48-185F-8E8B-7F3B6078BB53}"/>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323117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DF9B-AD84-A148-05BB-42E2821E70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B23E28-A872-740C-0FA7-34979D8E9E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FE0E4B-093D-2591-B869-D45D43687C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C917F2-0A6E-D060-969E-284D16213A2E}"/>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6" name="Footer Placeholder 5">
            <a:extLst>
              <a:ext uri="{FF2B5EF4-FFF2-40B4-BE49-F238E27FC236}">
                <a16:creationId xmlns:a16="http://schemas.microsoft.com/office/drawing/2014/main" id="{28292A7D-7F41-25B4-B11C-22D6C2FF448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8BDF5B6-B896-A6E3-386F-5D16451E3402}"/>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167299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836E-8F13-AAAF-303C-818991ADB2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D51177-56B4-CC40-02A7-E2F374D43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3F9A70-1B2F-CE95-F0D1-8CFD74FB37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C5157B-CEF9-2F84-DA4D-3A7BDC9569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C79C58-3AFE-8514-8914-8B9E9719BB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0D2198-42B5-843C-D644-ECF2DD41D2C8}"/>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8" name="Footer Placeholder 7">
            <a:extLst>
              <a:ext uri="{FF2B5EF4-FFF2-40B4-BE49-F238E27FC236}">
                <a16:creationId xmlns:a16="http://schemas.microsoft.com/office/drawing/2014/main" id="{F0ABD821-844A-6233-DE92-C2D4CA87523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DF36CAF-6F7A-9BC0-2A1C-AD534BC37065}"/>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232578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56F9-FD71-2903-0992-951EE7BF03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A632D6-E888-8146-C3A0-4D090516B847}"/>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4" name="Footer Placeholder 3">
            <a:extLst>
              <a:ext uri="{FF2B5EF4-FFF2-40B4-BE49-F238E27FC236}">
                <a16:creationId xmlns:a16="http://schemas.microsoft.com/office/drawing/2014/main" id="{3B5B3D89-394C-BA47-F2F7-E763BD698F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DB806E6-AE0F-2D17-92F5-233D0BAEBB29}"/>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9462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51315C-7671-4FCC-D9F0-4C59352DC695}"/>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3" name="Footer Placeholder 2">
            <a:extLst>
              <a:ext uri="{FF2B5EF4-FFF2-40B4-BE49-F238E27FC236}">
                <a16:creationId xmlns:a16="http://schemas.microsoft.com/office/drawing/2014/main" id="{A3D2770F-A790-2DA5-8624-B7457D2CFD5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9E978DB-1532-CCE0-5F49-ED14A7281050}"/>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8781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81639-7D52-EF12-C0B5-D5C26079D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FD127B-A421-EF32-F47E-B7C9DB62F9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9FC337-E41E-3C87-8E9B-2783B965B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77135-2DB9-F8A3-12B4-8E9D67270067}"/>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6" name="Footer Placeholder 5">
            <a:extLst>
              <a:ext uri="{FF2B5EF4-FFF2-40B4-BE49-F238E27FC236}">
                <a16:creationId xmlns:a16="http://schemas.microsoft.com/office/drawing/2014/main" id="{90390318-EB3C-BD44-D84F-B549193977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663E8AD-849B-7D24-D28F-FC17DC603F43}"/>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178467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5E611-1E54-EE79-E0C4-37E36C5BC7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DC91EE-7DE3-7AD2-7EAE-C71F65FD9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80835-A5F9-2E80-A34E-F4B4C759C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6681E5-9E2B-D36F-DD56-9D88D1419914}"/>
              </a:ext>
            </a:extLst>
          </p:cNvPr>
          <p:cNvSpPr>
            <a:spLocks noGrp="1"/>
          </p:cNvSpPr>
          <p:nvPr>
            <p:ph type="dt" sz="half" idx="10"/>
          </p:nvPr>
        </p:nvSpPr>
        <p:spPr>
          <a:xfrm>
            <a:off x="838200" y="6356350"/>
            <a:ext cx="2743200" cy="365125"/>
          </a:xfrm>
          <a:prstGeom prst="rect">
            <a:avLst/>
          </a:prstGeom>
        </p:spPr>
        <p:txBody>
          <a:bodyPr/>
          <a:lstStyle/>
          <a:p>
            <a:fld id="{AABA0E20-8CD8-40C8-A202-9BE92DF4016E}" type="datetimeFigureOut">
              <a:rPr lang="en-US" smtClean="0"/>
              <a:t>6/28/2023</a:t>
            </a:fld>
            <a:endParaRPr lang="en-US"/>
          </a:p>
        </p:txBody>
      </p:sp>
      <p:sp>
        <p:nvSpPr>
          <p:cNvPr id="6" name="Footer Placeholder 5">
            <a:extLst>
              <a:ext uri="{FF2B5EF4-FFF2-40B4-BE49-F238E27FC236}">
                <a16:creationId xmlns:a16="http://schemas.microsoft.com/office/drawing/2014/main" id="{79EC9108-A396-3A0A-7A80-AC73A595562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1E73FF3-0F14-9437-9F3C-C7E103BABC7B}"/>
              </a:ext>
            </a:extLst>
          </p:cNvPr>
          <p:cNvSpPr>
            <a:spLocks noGrp="1"/>
          </p:cNvSpPr>
          <p:nvPr>
            <p:ph type="sldNum" sz="quarter" idx="12"/>
          </p:nvPr>
        </p:nvSpPr>
        <p:spPr>
          <a:xfrm>
            <a:off x="8610600" y="6356350"/>
            <a:ext cx="2743200" cy="365125"/>
          </a:xfrm>
          <a:prstGeom prst="rect">
            <a:avLst/>
          </a:prstGeom>
        </p:spPr>
        <p:txBody>
          <a:bodyPr/>
          <a:lstStyle/>
          <a:p>
            <a:fld id="{1E82D622-0FA1-4907-B45E-7C27A657252B}" type="slidenum">
              <a:rPr lang="en-US" smtClean="0"/>
              <a:t>‹#›</a:t>
            </a:fld>
            <a:endParaRPr lang="en-US"/>
          </a:p>
        </p:txBody>
      </p:sp>
    </p:spTree>
    <p:extLst>
      <p:ext uri="{BB962C8B-B14F-4D97-AF65-F5344CB8AC3E}">
        <p14:creationId xmlns:p14="http://schemas.microsoft.com/office/powerpoint/2010/main" val="17796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844BC-A37A-CA67-6632-B07FF8C4908D}"/>
              </a:ext>
            </a:extLst>
          </p:cNvPr>
          <p:cNvSpPr>
            <a:spLocks noGrp="1"/>
          </p:cNvSpPr>
          <p:nvPr>
            <p:ph type="title"/>
          </p:nvPr>
        </p:nvSpPr>
        <p:spPr>
          <a:xfrm>
            <a:off x="838200" y="1535859"/>
            <a:ext cx="10515600" cy="6909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AD1C14-19F3-CE5E-3441-FED8881AF10E}"/>
              </a:ext>
            </a:extLst>
          </p:cNvPr>
          <p:cNvSpPr>
            <a:spLocks noGrp="1"/>
          </p:cNvSpPr>
          <p:nvPr>
            <p:ph type="body" idx="1"/>
          </p:nvPr>
        </p:nvSpPr>
        <p:spPr>
          <a:xfrm>
            <a:off x="838200" y="2420877"/>
            <a:ext cx="10515600" cy="30777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Graphic 6">
            <a:extLst>
              <a:ext uri="{FF2B5EF4-FFF2-40B4-BE49-F238E27FC236}">
                <a16:creationId xmlns:a16="http://schemas.microsoft.com/office/drawing/2014/main" id="{FA16E494-BD41-C623-EEE7-F80CBBAF491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523875" y="5754624"/>
            <a:ext cx="7449693" cy="819823"/>
          </a:xfrm>
          <a:prstGeom prst="rect">
            <a:avLst/>
          </a:prstGeom>
        </p:spPr>
      </p:pic>
      <p:pic>
        <p:nvPicPr>
          <p:cNvPr id="8" name="Picture 7">
            <a:extLst>
              <a:ext uri="{FF2B5EF4-FFF2-40B4-BE49-F238E27FC236}">
                <a16:creationId xmlns:a16="http://schemas.microsoft.com/office/drawing/2014/main" id="{CF2A006E-9E7A-3640-D760-EAA1AB9D2B98}"/>
              </a:ext>
            </a:extLst>
          </p:cNvPr>
          <p:cNvPicPr>
            <a:picLocks noChangeAspect="1"/>
          </p:cNvPicPr>
          <p:nvPr userDrawn="1"/>
        </p:nvPicPr>
        <p:blipFill>
          <a:blip r:embed="rId15"/>
          <a:stretch>
            <a:fillRect/>
          </a:stretch>
        </p:blipFill>
        <p:spPr>
          <a:xfrm>
            <a:off x="523875" y="269555"/>
            <a:ext cx="1072231" cy="1072231"/>
          </a:xfrm>
          <a:prstGeom prst="rect">
            <a:avLst/>
          </a:prstGeom>
        </p:spPr>
      </p:pic>
      <p:pic>
        <p:nvPicPr>
          <p:cNvPr id="9" name="Picture 8">
            <a:extLst>
              <a:ext uri="{FF2B5EF4-FFF2-40B4-BE49-F238E27FC236}">
                <a16:creationId xmlns:a16="http://schemas.microsoft.com/office/drawing/2014/main" id="{9119447F-CDF8-54C0-89B0-06848042B415}"/>
              </a:ext>
            </a:extLst>
          </p:cNvPr>
          <p:cNvPicPr>
            <a:picLocks noChangeAspect="1"/>
          </p:cNvPicPr>
          <p:nvPr userDrawn="1"/>
        </p:nvPicPr>
        <p:blipFill>
          <a:blip r:embed="rId16"/>
          <a:stretch>
            <a:fillRect/>
          </a:stretch>
        </p:blipFill>
        <p:spPr>
          <a:xfrm>
            <a:off x="9960864" y="5757886"/>
            <a:ext cx="1707261" cy="830559"/>
          </a:xfrm>
          <a:prstGeom prst="rect">
            <a:avLst/>
          </a:prstGeom>
        </p:spPr>
      </p:pic>
    </p:spTree>
    <p:extLst>
      <p:ext uri="{BB962C8B-B14F-4D97-AF65-F5344CB8AC3E}">
        <p14:creationId xmlns:p14="http://schemas.microsoft.com/office/powerpoint/2010/main" val="297962757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40D1-E387-1516-5325-A7C53E6B18AD}"/>
              </a:ext>
            </a:extLst>
          </p:cNvPr>
          <p:cNvSpPr>
            <a:spLocks noGrp="1"/>
          </p:cNvSpPr>
          <p:nvPr>
            <p:ph type="ctrTitle"/>
          </p:nvPr>
        </p:nvSpPr>
        <p:spPr/>
        <p:txBody>
          <a:bodyPr>
            <a:normAutofit/>
          </a:bodyPr>
          <a:lstStyle/>
          <a:p>
            <a:r>
              <a:rPr lang="en-US" sz="4800" b="1" dirty="0"/>
              <a:t>Quality Management of a Research Project</a:t>
            </a:r>
            <a:br>
              <a:rPr lang="en-US" sz="4800" b="1" dirty="0"/>
            </a:br>
            <a:endParaRPr lang="en-US" sz="4800" b="1" dirty="0"/>
          </a:p>
        </p:txBody>
      </p:sp>
      <p:sp>
        <p:nvSpPr>
          <p:cNvPr id="3" name="Subtitle 2">
            <a:extLst>
              <a:ext uri="{FF2B5EF4-FFF2-40B4-BE49-F238E27FC236}">
                <a16:creationId xmlns:a16="http://schemas.microsoft.com/office/drawing/2014/main" id="{F2980C56-7E6B-CEDE-7CAC-E18F509DD928}"/>
              </a:ext>
            </a:extLst>
          </p:cNvPr>
          <p:cNvSpPr>
            <a:spLocks noGrp="1"/>
          </p:cNvSpPr>
          <p:nvPr>
            <p:ph type="subTitle" idx="1"/>
          </p:nvPr>
        </p:nvSpPr>
        <p:spPr/>
        <p:txBody>
          <a:bodyPr>
            <a:normAutofit/>
          </a:bodyPr>
          <a:lstStyle/>
          <a:p>
            <a:r>
              <a:rPr lang="en-US" sz="3200" dirty="0"/>
              <a:t> By Sarah Coutinho</a:t>
            </a:r>
          </a:p>
          <a:p>
            <a:r>
              <a:rPr lang="en-US" sz="3200" dirty="0"/>
              <a:t>CRA-EDCTP Projects</a:t>
            </a:r>
          </a:p>
        </p:txBody>
      </p:sp>
    </p:spTree>
    <p:extLst>
      <p:ext uri="{BB962C8B-B14F-4D97-AF65-F5344CB8AC3E}">
        <p14:creationId xmlns:p14="http://schemas.microsoft.com/office/powerpoint/2010/main" val="164300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3AD6B1F-EDA0-6B55-635F-89090A772D90}"/>
              </a:ext>
            </a:extLst>
          </p:cNvPr>
          <p:cNvSpPr>
            <a:spLocks noGrp="1" noChangeArrowheads="1"/>
          </p:cNvSpPr>
          <p:nvPr>
            <p:ph type="title"/>
          </p:nvPr>
        </p:nvSpPr>
        <p:spPr/>
        <p:txBody>
          <a:bodyPr>
            <a:normAutofit fontScale="90000"/>
          </a:bodyPr>
          <a:lstStyle/>
          <a:p>
            <a:pPr algn="ctr"/>
            <a:r>
              <a:rPr lang="en-US" altLang="en-US" b="1" dirty="0"/>
              <a:t>PURPOSE OF MONITORING</a:t>
            </a:r>
            <a:endParaRPr lang="en-GB" altLang="en-US" b="1" dirty="0"/>
          </a:p>
        </p:txBody>
      </p:sp>
      <p:sp>
        <p:nvSpPr>
          <p:cNvPr id="3" name="Content Placeholder 2">
            <a:extLst>
              <a:ext uri="{FF2B5EF4-FFF2-40B4-BE49-F238E27FC236}">
                <a16:creationId xmlns:a16="http://schemas.microsoft.com/office/drawing/2014/main" id="{A38FAB31-3562-D0AD-849A-9B21B66C81AE}"/>
              </a:ext>
            </a:extLst>
          </p:cNvPr>
          <p:cNvSpPr>
            <a:spLocks noGrp="1"/>
          </p:cNvSpPr>
          <p:nvPr>
            <p:ph idx="1"/>
          </p:nvPr>
        </p:nvSpPr>
        <p:spPr/>
        <p:txBody>
          <a:bodyPr>
            <a:normAutofit/>
          </a:bodyPr>
          <a:lstStyle/>
          <a:p>
            <a:pPr marL="0" indent="0">
              <a:buFontTx/>
              <a:buNone/>
              <a:defRPr/>
            </a:pPr>
            <a:r>
              <a:rPr lang="en-US" sz="2300" b="1" dirty="0"/>
              <a:t>To verify that:</a:t>
            </a:r>
          </a:p>
          <a:p>
            <a:pPr>
              <a:buFont typeface="Wingdings" panose="05000000000000000000" pitchFamily="2" charset="2"/>
              <a:buChar char="v"/>
              <a:defRPr/>
            </a:pPr>
            <a:r>
              <a:rPr lang="en-US" sz="2300" dirty="0"/>
              <a:t> The </a:t>
            </a:r>
            <a:r>
              <a:rPr lang="en-US" sz="2300" u="sng" dirty="0"/>
              <a:t>rights</a:t>
            </a:r>
            <a:r>
              <a:rPr lang="en-US" sz="2300" dirty="0"/>
              <a:t> and well-being of </a:t>
            </a:r>
            <a:r>
              <a:rPr lang="en-US" sz="2300" u="sng" dirty="0"/>
              <a:t>human participants</a:t>
            </a:r>
            <a:r>
              <a:rPr lang="en-US" sz="2300" dirty="0"/>
              <a:t> are protected</a:t>
            </a:r>
          </a:p>
          <a:p>
            <a:pPr marL="0" indent="0">
              <a:buFontTx/>
              <a:buNone/>
              <a:defRPr/>
            </a:pPr>
            <a:endParaRPr lang="en-US" sz="2300" dirty="0"/>
          </a:p>
          <a:p>
            <a:pPr>
              <a:buFont typeface="Wingdings" panose="05000000000000000000" pitchFamily="2" charset="2"/>
              <a:buChar char="v"/>
              <a:defRPr/>
            </a:pPr>
            <a:r>
              <a:rPr lang="en-US" sz="2300" dirty="0"/>
              <a:t> The reported </a:t>
            </a:r>
            <a:r>
              <a:rPr lang="en-US" sz="2300" u="sng" dirty="0"/>
              <a:t>study data</a:t>
            </a:r>
            <a:r>
              <a:rPr lang="en-US" sz="2300" dirty="0"/>
              <a:t> is </a:t>
            </a:r>
            <a:r>
              <a:rPr lang="en-US" sz="2300" u="sng" dirty="0"/>
              <a:t>accurate</a:t>
            </a:r>
            <a:r>
              <a:rPr lang="en-US" sz="2300" dirty="0"/>
              <a:t>, </a:t>
            </a:r>
            <a:r>
              <a:rPr lang="en-US" sz="2300" u="sng" dirty="0"/>
              <a:t>complete</a:t>
            </a:r>
            <a:r>
              <a:rPr lang="en-US" sz="2300" dirty="0"/>
              <a:t>, and </a:t>
            </a:r>
            <a:r>
              <a:rPr lang="en-US" sz="2300" u="sng" dirty="0"/>
              <a:t>verifiable</a:t>
            </a:r>
            <a:r>
              <a:rPr lang="en-US" sz="2300" dirty="0"/>
              <a:t> from source documents</a:t>
            </a:r>
          </a:p>
          <a:p>
            <a:pPr>
              <a:buFont typeface="Wingdings" panose="05000000000000000000" pitchFamily="2" charset="2"/>
              <a:buChar char="v"/>
              <a:defRPr/>
            </a:pPr>
            <a:r>
              <a:rPr lang="en-US" sz="2300" dirty="0"/>
              <a:t> The conduct of the study is in compliance with the currently approved protocol/amendments, with GCP, SOPs and applicable regulatory requirements</a:t>
            </a:r>
          </a:p>
          <a:p>
            <a:endParaRPr lang="en-UG" sz="2300" dirty="0"/>
          </a:p>
        </p:txBody>
      </p:sp>
    </p:spTree>
    <p:extLst>
      <p:ext uri="{BB962C8B-B14F-4D97-AF65-F5344CB8AC3E}">
        <p14:creationId xmlns:p14="http://schemas.microsoft.com/office/powerpoint/2010/main" val="677564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E3DC416-209F-D013-3BEC-298795FD427D}"/>
              </a:ext>
            </a:extLst>
          </p:cNvPr>
          <p:cNvSpPr>
            <a:spLocks noGrp="1" noChangeArrowheads="1"/>
          </p:cNvSpPr>
          <p:nvPr>
            <p:ph type="title"/>
          </p:nvPr>
        </p:nvSpPr>
        <p:spPr/>
        <p:txBody>
          <a:bodyPr>
            <a:normAutofit fontScale="90000"/>
          </a:bodyPr>
          <a:lstStyle/>
          <a:p>
            <a:pPr algn="ctr"/>
            <a:r>
              <a:rPr lang="en-GB" altLang="en-US" b="1" dirty="0"/>
              <a:t>TYPES OF MONITORING VISIT</a:t>
            </a:r>
          </a:p>
        </p:txBody>
      </p:sp>
      <p:sp>
        <p:nvSpPr>
          <p:cNvPr id="3" name="Content Placeholder 2">
            <a:extLst>
              <a:ext uri="{FF2B5EF4-FFF2-40B4-BE49-F238E27FC236}">
                <a16:creationId xmlns:a16="http://schemas.microsoft.com/office/drawing/2014/main" id="{E2CBCD17-1680-FE77-AA1C-FD9A35DDD45C}"/>
              </a:ext>
            </a:extLst>
          </p:cNvPr>
          <p:cNvSpPr>
            <a:spLocks noGrp="1"/>
          </p:cNvSpPr>
          <p:nvPr>
            <p:ph idx="1"/>
          </p:nvPr>
        </p:nvSpPr>
        <p:spPr/>
        <p:txBody>
          <a:bodyPr>
            <a:normAutofit/>
          </a:bodyPr>
          <a:lstStyle/>
          <a:p>
            <a:pPr marL="0" indent="0">
              <a:buNone/>
              <a:defRPr/>
            </a:pPr>
            <a:r>
              <a:rPr lang="en-GB" sz="2300" dirty="0"/>
              <a:t>The most common types of monitoring visit:</a:t>
            </a:r>
          </a:p>
          <a:p>
            <a:pPr marL="0" indent="0">
              <a:buNone/>
              <a:defRPr/>
            </a:pPr>
            <a:endParaRPr lang="en-GB" sz="2300" dirty="0"/>
          </a:p>
          <a:p>
            <a:pPr lvl="1">
              <a:defRPr/>
            </a:pPr>
            <a:r>
              <a:rPr lang="en-GB" sz="2300" dirty="0"/>
              <a:t>Pre-site assessment visit</a:t>
            </a:r>
          </a:p>
          <a:p>
            <a:pPr lvl="1">
              <a:defRPr/>
            </a:pPr>
            <a:r>
              <a:rPr lang="en-GB" sz="2300" dirty="0"/>
              <a:t>Site Initiation visit</a:t>
            </a:r>
          </a:p>
          <a:p>
            <a:pPr lvl="1">
              <a:defRPr/>
            </a:pPr>
            <a:r>
              <a:rPr lang="en-GB" sz="2300" dirty="0"/>
              <a:t>Interim Monitoring visit</a:t>
            </a:r>
          </a:p>
          <a:p>
            <a:pPr lvl="1">
              <a:defRPr/>
            </a:pPr>
            <a:r>
              <a:rPr lang="en-GB" sz="2300" dirty="0"/>
              <a:t>Close-out monitoring visit</a:t>
            </a:r>
          </a:p>
          <a:p>
            <a:pPr>
              <a:defRPr/>
            </a:pPr>
            <a:endParaRPr lang="en-GB"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3F58716-6347-CA9C-BB46-52A34E53B0B1}"/>
              </a:ext>
            </a:extLst>
          </p:cNvPr>
          <p:cNvSpPr>
            <a:spLocks noGrp="1" noChangeArrowheads="1"/>
          </p:cNvSpPr>
          <p:nvPr>
            <p:ph type="title"/>
          </p:nvPr>
        </p:nvSpPr>
        <p:spPr>
          <a:xfrm>
            <a:off x="838200" y="510232"/>
            <a:ext cx="10515600" cy="690944"/>
          </a:xfrm>
        </p:spPr>
        <p:txBody>
          <a:bodyPr>
            <a:normAutofit/>
          </a:bodyPr>
          <a:lstStyle/>
          <a:p>
            <a:pPr algn="ctr"/>
            <a:r>
              <a:rPr lang="en-US" altLang="en-US" sz="3200" b="1" dirty="0"/>
              <a:t>Consequences of getting it wrong</a:t>
            </a:r>
            <a:endParaRPr lang="en-GB" altLang="en-US" sz="3200" b="1" dirty="0"/>
          </a:p>
        </p:txBody>
      </p:sp>
      <p:sp>
        <p:nvSpPr>
          <p:cNvPr id="10" name="AutoShape 4">
            <a:extLst>
              <a:ext uri="{FF2B5EF4-FFF2-40B4-BE49-F238E27FC236}">
                <a16:creationId xmlns:a16="http://schemas.microsoft.com/office/drawing/2014/main" id="{095CC7ED-FBA7-E49C-95D8-DB2F34A39AE6}"/>
              </a:ext>
            </a:extLst>
          </p:cNvPr>
          <p:cNvSpPr>
            <a:spLocks noGrp="1" noChangeArrowheads="1"/>
          </p:cNvSpPr>
          <p:nvPr>
            <p:ph idx="1"/>
          </p:nvPr>
        </p:nvSpPr>
        <p:spPr bwMode="invGray">
          <a:xfrm>
            <a:off x="838200" y="1667110"/>
            <a:ext cx="10515600" cy="3077715"/>
          </a:xfrm>
          <a:prstGeom prst="roundRect">
            <a:avLst>
              <a:gd name="adj" fmla="val 9806"/>
            </a:avLst>
          </a:prstGeom>
          <a:solidFill>
            <a:schemeClr val="bg1"/>
          </a:solidFill>
          <a:ln w="38100">
            <a:solidFill>
              <a:srgbClr val="FA0996"/>
            </a:solidFill>
            <a:round/>
            <a:headEnd/>
            <a:tailEnd/>
          </a:ln>
        </p:spPr>
        <p:txBody>
          <a:bodyPr wrap="none" anchor="ctr">
            <a:norm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indent="0" algn="ctr">
              <a:buNone/>
              <a:defRPr/>
            </a:pPr>
            <a:r>
              <a:rPr lang="en-GB" altLang="en-US" dirty="0"/>
              <a:t>       Monitor</a:t>
            </a:r>
            <a:endParaRPr lang="en-US" altLang="en-US" dirty="0">
              <a:latin typeface="Tahoma" pitchFamily="34" charset="0"/>
            </a:endParaRPr>
          </a:p>
        </p:txBody>
      </p:sp>
      <p:sp>
        <p:nvSpPr>
          <p:cNvPr id="20484" name="AutoShape 4">
            <a:extLst>
              <a:ext uri="{FF2B5EF4-FFF2-40B4-BE49-F238E27FC236}">
                <a16:creationId xmlns:a16="http://schemas.microsoft.com/office/drawing/2014/main" id="{1D749EED-B56B-8E09-863A-2BC354DA2099}"/>
              </a:ext>
            </a:extLst>
          </p:cNvPr>
          <p:cNvSpPr>
            <a:spLocks noChangeArrowheads="1"/>
          </p:cNvSpPr>
          <p:nvPr/>
        </p:nvSpPr>
        <p:spPr bwMode="invGray">
          <a:xfrm>
            <a:off x="7243381" y="4217469"/>
            <a:ext cx="3743325" cy="1363662"/>
          </a:xfrm>
          <a:prstGeom prst="roundRect">
            <a:avLst>
              <a:gd name="adj" fmla="val 9806"/>
            </a:avLst>
          </a:prstGeom>
          <a:solidFill>
            <a:schemeClr val="bg1"/>
          </a:solidFill>
          <a:ln w="38100">
            <a:solidFill>
              <a:srgbClr val="FA0996"/>
            </a:solidFill>
            <a:round/>
            <a:headEnd/>
            <a:tailEnd/>
          </a:ln>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562100" indent="-228600">
              <a:spcBef>
                <a:spcPct val="20000"/>
              </a:spcBef>
              <a:buClr>
                <a:srgbClr val="920049"/>
              </a:buClr>
              <a:buChar char="–"/>
              <a:defRPr>
                <a:solidFill>
                  <a:schemeClr val="tx1"/>
                </a:solidFill>
                <a:latin typeface="Verdana" panose="020B0604030504040204" pitchFamily="34" charset="0"/>
              </a:defRPr>
            </a:lvl4pPr>
            <a:lvl5pPr marL="1981200" indent="-228600">
              <a:spcBef>
                <a:spcPct val="20000"/>
              </a:spcBef>
              <a:buClr>
                <a:srgbClr val="920049"/>
              </a:buClr>
              <a:buChar char="»"/>
              <a:defRPr i="1">
                <a:solidFill>
                  <a:schemeClr val="tx1"/>
                </a:solidFill>
                <a:latin typeface="Verdana" panose="020B0604030504040204" pitchFamily="34" charset="0"/>
              </a:defRPr>
            </a:lvl5pPr>
            <a:lvl6pPr marL="24384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895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352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10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Investigator</a:t>
            </a: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Added working time</a:t>
            </a: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May jeopardize future</a:t>
            </a:r>
            <a:b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b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participation in studies</a:t>
            </a:r>
            <a:endParaRPr kumimoji="0" lang="en-US"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Tahoma" panose="020B0604030504040204" pitchFamily="34" charset="0"/>
                <a:ea typeface="+mn-ea"/>
                <a:cs typeface="Arial" panose="020B0604020202020204" pitchFamily="34" charset="0"/>
              </a:rPr>
              <a:t>  </a:t>
            </a:r>
          </a:p>
        </p:txBody>
      </p:sp>
      <p:sp>
        <p:nvSpPr>
          <p:cNvPr id="20485" name="AutoShape 4">
            <a:extLst>
              <a:ext uri="{FF2B5EF4-FFF2-40B4-BE49-F238E27FC236}">
                <a16:creationId xmlns:a16="http://schemas.microsoft.com/office/drawing/2014/main" id="{FF8F2324-C0BA-CAF3-ED40-F64AFD13F340}"/>
              </a:ext>
            </a:extLst>
          </p:cNvPr>
          <p:cNvSpPr>
            <a:spLocks noChangeArrowheads="1"/>
          </p:cNvSpPr>
          <p:nvPr/>
        </p:nvSpPr>
        <p:spPr bwMode="invGray">
          <a:xfrm>
            <a:off x="2143126" y="4333104"/>
            <a:ext cx="3648075" cy="1289050"/>
          </a:xfrm>
          <a:prstGeom prst="roundRect">
            <a:avLst>
              <a:gd name="adj" fmla="val 9806"/>
            </a:avLst>
          </a:prstGeom>
          <a:solidFill>
            <a:schemeClr val="bg1"/>
          </a:solidFill>
          <a:ln w="38100">
            <a:solidFill>
              <a:srgbClr val="FA0996"/>
            </a:solidFill>
            <a:round/>
            <a:headEnd/>
            <a:tailEnd/>
          </a:ln>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562100" indent="-228600">
              <a:spcBef>
                <a:spcPct val="20000"/>
              </a:spcBef>
              <a:buClr>
                <a:srgbClr val="920049"/>
              </a:buClr>
              <a:buChar char="–"/>
              <a:defRPr>
                <a:solidFill>
                  <a:schemeClr val="tx1"/>
                </a:solidFill>
                <a:latin typeface="Verdana" panose="020B0604030504040204" pitchFamily="34" charset="0"/>
              </a:defRPr>
            </a:lvl4pPr>
            <a:lvl5pPr marL="1981200" indent="-228600">
              <a:spcBef>
                <a:spcPct val="20000"/>
              </a:spcBef>
              <a:buClr>
                <a:srgbClr val="920049"/>
              </a:buClr>
              <a:buChar char="»"/>
              <a:defRPr i="1">
                <a:solidFill>
                  <a:schemeClr val="tx1"/>
                </a:solidFill>
                <a:latin typeface="Verdana" panose="020B0604030504040204" pitchFamily="34" charset="0"/>
              </a:defRPr>
            </a:lvl5pPr>
            <a:lvl6pPr marL="24384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895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352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10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ctr" defTabSz="914400" rtl="0" eaLnBrk="1" fontAlgn="auto" latinLnBrk="0" hangingPunct="1">
              <a:lnSpc>
                <a:spcPct val="100000"/>
              </a:lnSpc>
              <a:spcBef>
                <a:spcPct val="0"/>
              </a:spcBef>
              <a:spcAft>
                <a:spcPct val="50000"/>
              </a:spcAft>
              <a:buClr>
                <a:prstClr val="black"/>
              </a:buClr>
              <a:buSzTx/>
              <a:buFontTx/>
              <a:buNone/>
              <a:tabLst/>
              <a:defRPr/>
            </a:pPr>
            <a:r>
              <a:rPr kumimoji="0" lang="en-GB" altLang="en-US" sz="2000" b="0" i="0" u="none" strike="noStrike" kern="1200" cap="none" spc="0" normalizeH="0" baseline="0" noProof="0" dirty="0">
                <a:ln>
                  <a:noFill/>
                </a:ln>
                <a:solidFill>
                  <a:srgbClr val="0033CC"/>
                </a:solidFill>
                <a:effectLst/>
                <a:uLnTx/>
                <a:uFillTx/>
                <a:latin typeface="Arial" panose="020B0604020202020204" pitchFamily="34" charset="0"/>
                <a:ea typeface="+mn-ea"/>
                <a:cs typeface="Arial" panose="020B0604020202020204" pitchFamily="34" charset="0"/>
              </a:rPr>
              <a:t>		</a:t>
            </a:r>
            <a:endParaRPr kumimoji="0" lang="en-GB" altLang="en-US" sz="2000" b="1" i="0" u="none" strike="noStrike" kern="1200" cap="none" spc="0" normalizeH="0" baseline="0" noProof="0" dirty="0">
              <a:ln>
                <a:noFill/>
              </a:ln>
              <a:solidFill>
                <a:srgbClr val="0033C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ct val="50000"/>
              </a:spcAft>
              <a:buClr>
                <a:prstClr val="black"/>
              </a:buClr>
              <a:buSzTx/>
              <a:buFontTx/>
              <a:buNone/>
              <a:tabLst/>
              <a:defRPr/>
            </a:pPr>
            <a:r>
              <a:rPr kumimoji="0" lang="en-GB"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Trial/Study</a:t>
            </a:r>
          </a:p>
          <a:p>
            <a:pPr marL="0" marR="0" lvl="0" indent="0" algn="ctr" defTabSz="914400" rtl="0" eaLnBrk="1" fontAlgn="auto" latinLnBrk="0" hangingPunct="1">
              <a:lnSpc>
                <a:spcPct val="100000"/>
              </a:lnSpc>
              <a:spcBef>
                <a:spcPct val="0"/>
              </a:spcBef>
              <a:spcAft>
                <a:spcPct val="50000"/>
              </a:spcAft>
              <a:buClr>
                <a:prstClr val="black"/>
              </a:buClr>
              <a:buSzTx/>
              <a:buFontTx/>
              <a:buChar char="•"/>
              <a:tabLst/>
              <a:defRPr/>
            </a:pP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Completion delayed </a:t>
            </a:r>
          </a:p>
          <a:p>
            <a:pPr marL="0" marR="0" lvl="0" indent="0" algn="ctr" defTabSz="914400" rtl="0" eaLnBrk="1" fontAlgn="auto" latinLnBrk="0" hangingPunct="1">
              <a:lnSpc>
                <a:spcPct val="100000"/>
              </a:lnSpc>
              <a:spcBef>
                <a:spcPct val="0"/>
              </a:spcBef>
              <a:spcAft>
                <a:spcPct val="50000"/>
              </a:spcAft>
              <a:buClr>
                <a:prstClr val="black"/>
              </a:buClr>
              <a:buSzTx/>
              <a:buFontTx/>
              <a:buChar char="•"/>
              <a:tabLst/>
              <a:defRPr/>
            </a:pP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Problems with data analysis</a:t>
            </a:r>
          </a:p>
          <a:p>
            <a:pPr marL="0" marR="0" lvl="0" indent="0" algn="ctr" defTabSz="914400" rtl="0" eaLnBrk="1" fontAlgn="auto" latinLnBrk="0" hangingPunct="1">
              <a:lnSpc>
                <a:spcPct val="100000"/>
              </a:lnSpc>
              <a:spcBef>
                <a:spcPct val="0"/>
              </a:spcBef>
              <a:spcAft>
                <a:spcPct val="50000"/>
              </a:spcAft>
              <a:buClr>
                <a:prstClr val="black"/>
              </a:buClr>
              <a:buSzTx/>
              <a:buFontTx/>
              <a:buNone/>
              <a:tabLst/>
              <a:defRPr/>
            </a:pPr>
            <a:r>
              <a:rPr kumimoji="0" lang="en-US" altLang="en-US" sz="2000" b="0" i="0" u="none" strike="noStrike" kern="1200" cap="none" spc="0" normalizeH="0" baseline="0" noProof="0" dirty="0">
                <a:ln>
                  <a:noFill/>
                </a:ln>
                <a:solidFill>
                  <a:srgbClr val="0033CC"/>
                </a:solidFill>
                <a:effectLst/>
                <a:uLnTx/>
                <a:uFillTx/>
                <a:latin typeface="Arial" panose="020B0604020202020204" pitchFamily="34" charset="0"/>
                <a:ea typeface="+mn-ea"/>
                <a:cs typeface="Arial" panose="020B0604020202020204" pitchFamily="34" charset="0"/>
              </a:rPr>
              <a:t> </a:t>
            </a:r>
            <a:endParaRPr kumimoji="0" lang="en-GB" altLang="en-US" sz="2000" b="0" i="0" u="none" strike="noStrike" kern="1200" cap="none" spc="0" normalizeH="0" baseline="0" noProof="0" dirty="0">
              <a:ln>
                <a:noFill/>
              </a:ln>
              <a:solidFill>
                <a:srgbClr val="0033CC"/>
              </a:solidFill>
              <a:effectLst/>
              <a:uLnTx/>
              <a:uFillTx/>
              <a:latin typeface="Arial" panose="020B0604020202020204" pitchFamily="34" charset="0"/>
              <a:ea typeface="+mn-ea"/>
              <a:cs typeface="Arial" panose="020B0604020202020204" pitchFamily="34" charset="0"/>
            </a:endParaRPr>
          </a:p>
        </p:txBody>
      </p:sp>
      <p:sp>
        <p:nvSpPr>
          <p:cNvPr id="20486" name="AutoShape 15">
            <a:extLst>
              <a:ext uri="{FF2B5EF4-FFF2-40B4-BE49-F238E27FC236}">
                <a16:creationId xmlns:a16="http://schemas.microsoft.com/office/drawing/2014/main" id="{1EE91899-6376-17E2-9C58-48EAB52A8901}"/>
              </a:ext>
            </a:extLst>
          </p:cNvPr>
          <p:cNvSpPr>
            <a:spLocks noChangeArrowheads="1"/>
          </p:cNvSpPr>
          <p:nvPr/>
        </p:nvSpPr>
        <p:spPr bwMode="invGray">
          <a:xfrm>
            <a:off x="4819650" y="2969089"/>
            <a:ext cx="3657600" cy="792162"/>
          </a:xfrm>
          <a:prstGeom prst="roundRect">
            <a:avLst>
              <a:gd name="adj" fmla="val 9806"/>
            </a:avLst>
          </a:prstGeom>
          <a:solidFill>
            <a:schemeClr val="bg1"/>
          </a:solidFill>
          <a:ln w="38100">
            <a:solidFill>
              <a:schemeClr val="tx1"/>
            </a:solidFill>
            <a:round/>
            <a:headEnd/>
            <a:tailEnd/>
          </a:ln>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46063">
              <a:spcBef>
                <a:spcPct val="20000"/>
              </a:spcBef>
              <a:buClr>
                <a:srgbClr val="920049"/>
              </a:buClr>
              <a:buChar char="•"/>
              <a:defRPr sz="2000">
                <a:solidFill>
                  <a:schemeClr val="tx1"/>
                </a:solidFill>
                <a:latin typeface="Verdana" panose="020B0604030504040204" pitchFamily="34" charset="0"/>
              </a:defRPr>
            </a:lvl2pPr>
            <a:lvl3pPr marL="1143000" indent="-246063">
              <a:spcBef>
                <a:spcPct val="20000"/>
              </a:spcBef>
              <a:buClr>
                <a:srgbClr val="920049"/>
              </a:buClr>
              <a:buChar char="•"/>
              <a:defRPr>
                <a:solidFill>
                  <a:schemeClr val="tx1"/>
                </a:solidFill>
                <a:latin typeface="Verdana" panose="020B0604030504040204" pitchFamily="34" charset="0"/>
              </a:defRPr>
            </a:lvl3pPr>
            <a:lvl4pPr marL="1562100" indent="-209550">
              <a:spcBef>
                <a:spcPct val="20000"/>
              </a:spcBef>
              <a:buClr>
                <a:srgbClr val="920049"/>
              </a:buClr>
              <a:buChar char="–"/>
              <a:defRPr>
                <a:solidFill>
                  <a:schemeClr val="tx1"/>
                </a:solidFill>
                <a:latin typeface="Verdana" panose="020B0604030504040204" pitchFamily="34" charset="0"/>
              </a:defRPr>
            </a:lvl4pPr>
            <a:lvl5pPr marL="1981200" indent="-209550">
              <a:spcBef>
                <a:spcPct val="20000"/>
              </a:spcBef>
              <a:buClr>
                <a:srgbClr val="920049"/>
              </a:buClr>
              <a:buChar char="»"/>
              <a:defRPr i="1">
                <a:solidFill>
                  <a:schemeClr val="tx1"/>
                </a:solidFill>
                <a:latin typeface="Verdana" panose="020B0604030504040204" pitchFamily="34" charset="0"/>
              </a:defRPr>
            </a:lvl5pPr>
            <a:lvl6pPr marL="2438400" indent="-20955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895600" indent="-20955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352800" indent="-20955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10000" indent="-20955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ctr" defTabSz="914400" rtl="0" eaLnBrk="1" fontAlgn="auto" latinLnBrk="0" hangingPunct="1">
              <a:lnSpc>
                <a:spcPct val="100000"/>
              </a:lnSpc>
              <a:spcBef>
                <a:spcPct val="0"/>
              </a:spcBef>
              <a:spcAft>
                <a:spcPts val="0"/>
              </a:spcAft>
              <a:buClr>
                <a:srgbClr val="FFFFFF"/>
              </a:buClr>
              <a:buSzPct val="95000"/>
              <a:buFont typeface="Wingdings 2" panose="05020102010507070707" pitchFamily="18" charset="2"/>
              <a:buNone/>
              <a:tabLst/>
              <a:defRPr/>
            </a:pPr>
            <a:r>
              <a:rPr kumimoji="0" lang="en-US" altLang="en-US" sz="2800" b="1" i="0" u="none" strike="noStrike" kern="1200" cap="none" spc="0" normalizeH="0" baseline="0" noProof="0" dirty="0">
                <a:ln>
                  <a:noFill/>
                </a:ln>
                <a:solidFill>
                  <a:prstClr val="black"/>
                </a:solidFill>
                <a:effectLst/>
                <a:uLnTx/>
                <a:uFillTx/>
                <a:latin typeface="Tahoma" panose="020B0604030504040204" pitchFamily="34" charset="0"/>
                <a:ea typeface="+mn-ea"/>
                <a:cs typeface="Arial" panose="020B0604020202020204" pitchFamily="34" charset="0"/>
              </a:rPr>
              <a:t>Getting it wrong </a:t>
            </a:r>
          </a:p>
        </p:txBody>
      </p:sp>
      <p:sp>
        <p:nvSpPr>
          <p:cNvPr id="20487" name="AutoShape 5">
            <a:extLst>
              <a:ext uri="{FF2B5EF4-FFF2-40B4-BE49-F238E27FC236}">
                <a16:creationId xmlns:a16="http://schemas.microsoft.com/office/drawing/2014/main" id="{658376B8-76FE-2789-3C3E-43BD2D63B45D}"/>
              </a:ext>
            </a:extLst>
          </p:cNvPr>
          <p:cNvSpPr>
            <a:spLocks noChangeArrowheads="1"/>
          </p:cNvSpPr>
          <p:nvPr/>
        </p:nvSpPr>
        <p:spPr bwMode="invGray">
          <a:xfrm>
            <a:off x="2195514" y="1210568"/>
            <a:ext cx="3684587" cy="1281112"/>
          </a:xfrm>
          <a:prstGeom prst="roundRect">
            <a:avLst>
              <a:gd name="adj" fmla="val 9806"/>
            </a:avLst>
          </a:prstGeom>
          <a:solidFill>
            <a:schemeClr val="bg1"/>
          </a:solidFill>
          <a:ln w="38100">
            <a:solidFill>
              <a:srgbClr val="FA0996"/>
            </a:solidFill>
            <a:round/>
            <a:headEnd/>
            <a:tailEnd/>
          </a:ln>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562100" indent="-228600">
              <a:spcBef>
                <a:spcPct val="20000"/>
              </a:spcBef>
              <a:buClr>
                <a:srgbClr val="920049"/>
              </a:buClr>
              <a:buChar char="–"/>
              <a:defRPr>
                <a:solidFill>
                  <a:schemeClr val="tx1"/>
                </a:solidFill>
                <a:latin typeface="Verdana" panose="020B0604030504040204" pitchFamily="34" charset="0"/>
              </a:defRPr>
            </a:lvl4pPr>
            <a:lvl5pPr marL="1981200" indent="-228600">
              <a:spcBef>
                <a:spcPct val="20000"/>
              </a:spcBef>
              <a:buClr>
                <a:srgbClr val="920049"/>
              </a:buClr>
              <a:buChar char="»"/>
              <a:defRPr i="1">
                <a:solidFill>
                  <a:schemeClr val="tx1"/>
                </a:solidFill>
                <a:latin typeface="Verdana" panose="020B0604030504040204" pitchFamily="34" charset="0"/>
              </a:defRPr>
            </a:lvl5pPr>
            <a:lvl6pPr marL="24384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895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352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10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ctr" defTabSz="914400" rtl="0" eaLnBrk="1" fontAlgn="auto" latinLnBrk="0" hangingPunct="1">
              <a:lnSpc>
                <a:spcPct val="100000"/>
              </a:lnSpc>
              <a:spcBef>
                <a:spcPct val="0"/>
              </a:spcBef>
              <a:spcAft>
                <a:spcPct val="50000"/>
              </a:spcAft>
              <a:buClrTx/>
              <a:buSzTx/>
              <a:buFontTx/>
              <a:buNone/>
              <a:tabLst/>
              <a:defRPr/>
            </a:pPr>
            <a:endParaRPr kumimoji="0" lang="en-GB" altLang="en-US" sz="2000" b="1" i="0" u="none" strike="noStrike" kern="1200" cap="none" spc="0" normalizeH="0" baseline="0" noProof="0" dirty="0">
              <a:ln>
                <a:noFill/>
              </a:ln>
              <a:solidFill>
                <a:srgbClr val="0033CC"/>
              </a:solidFill>
              <a:effectLst/>
              <a:uLnTx/>
              <a:uFillTx/>
              <a:latin typeface="Futura"/>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ct val="50000"/>
              </a:spcAft>
              <a:buClrTx/>
              <a:buSzTx/>
              <a:buFontTx/>
              <a:buNone/>
              <a:tabLst/>
              <a:defRPr/>
            </a:pPr>
            <a:r>
              <a:rPr kumimoji="0" lang="en-GB" altLang="en-US" sz="2000" b="1"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Ethical issues</a:t>
            </a:r>
          </a:p>
          <a:p>
            <a:pPr marL="0" marR="0" lvl="0" indent="0" algn="ctr" defTabSz="914400" rtl="0" eaLnBrk="1" fontAlgn="auto" latinLnBrk="0" hangingPunct="1">
              <a:lnSpc>
                <a:spcPct val="100000"/>
              </a:lnSpc>
              <a:spcBef>
                <a:spcPct val="0"/>
              </a:spcBef>
              <a:spcAft>
                <a:spcPct val="50000"/>
              </a:spcAft>
              <a:buClrTx/>
              <a:buSzTx/>
              <a:buFontTx/>
              <a:buChar char="•"/>
              <a:tabLst/>
              <a:defRPr/>
            </a:pPr>
            <a:r>
              <a:rPr kumimoji="0" lang="en-GB" altLang="en-US" sz="2000" b="0" i="0" u="none" strike="noStrike" kern="1200" cap="none" spc="0" normalizeH="0" baseline="0" noProof="0" dirty="0">
                <a:ln>
                  <a:noFill/>
                </a:ln>
                <a:solidFill>
                  <a:prstClr val="black"/>
                </a:solidFill>
                <a:effectLst/>
                <a:uLnTx/>
                <a:uFillTx/>
                <a:latin typeface="Futura"/>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Endangers subjects</a:t>
            </a:r>
          </a:p>
          <a:p>
            <a:pPr marL="0" marR="0" lvl="0" indent="0" algn="ctr" defTabSz="914400" rtl="0" eaLnBrk="1" fontAlgn="auto" latinLnBrk="0" hangingPunct="1">
              <a:lnSpc>
                <a:spcPct val="100000"/>
              </a:lnSpc>
              <a:spcBef>
                <a:spcPct val="0"/>
              </a:spcBef>
              <a:spcAft>
                <a:spcPct val="50000"/>
              </a:spcAft>
              <a:buClrTx/>
              <a:buSzTx/>
              <a:buFontTx/>
              <a:buChar char="•"/>
              <a:tabLst/>
              <a:defRPr/>
            </a:pPr>
            <a:r>
              <a:rPr kumimoji="0" lang="en-US" altLang="en-US" sz="20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Non GCP compliance</a:t>
            </a:r>
          </a:p>
          <a:p>
            <a:pPr marL="0" marR="0" lvl="0" indent="0" algn="ctr" defTabSz="914400" rtl="0" eaLnBrk="1" fontAlgn="auto" latinLnBrk="0" hangingPunct="1">
              <a:lnSpc>
                <a:spcPct val="100000"/>
              </a:lnSpc>
              <a:spcBef>
                <a:spcPct val="0"/>
              </a:spcBef>
              <a:spcAft>
                <a:spcPct val="50000"/>
              </a:spcAft>
              <a:buClrTx/>
              <a:buSzTx/>
              <a:buFontTx/>
              <a:buNone/>
              <a:tabLst/>
              <a:defRPr/>
            </a:pPr>
            <a:r>
              <a:rPr kumimoji="0" lang="en-GB" altLang="en-US" sz="2000" b="1" i="0" u="none" strike="noStrike" kern="1200" cap="none" spc="0" normalizeH="0" baseline="0" noProof="0" dirty="0">
                <a:ln>
                  <a:noFill/>
                </a:ln>
                <a:solidFill>
                  <a:srgbClr val="0033CC"/>
                </a:solidFill>
                <a:effectLst/>
                <a:uLnTx/>
                <a:uFillTx/>
                <a:latin typeface="Futura"/>
                <a:ea typeface="+mn-ea"/>
                <a:cs typeface="Arial" panose="020B0604020202020204" pitchFamily="34" charset="0"/>
              </a:rPr>
              <a:t>  </a:t>
            </a:r>
          </a:p>
        </p:txBody>
      </p:sp>
      <p:sp>
        <p:nvSpPr>
          <p:cNvPr id="20488" name="AutoShape 11">
            <a:extLst>
              <a:ext uri="{FF2B5EF4-FFF2-40B4-BE49-F238E27FC236}">
                <a16:creationId xmlns:a16="http://schemas.microsoft.com/office/drawing/2014/main" id="{F4FCA415-B4A2-5385-4433-B5ED080F1E04}"/>
              </a:ext>
            </a:extLst>
          </p:cNvPr>
          <p:cNvSpPr>
            <a:spLocks noChangeArrowheads="1"/>
          </p:cNvSpPr>
          <p:nvPr/>
        </p:nvSpPr>
        <p:spPr bwMode="auto">
          <a:xfrm rot="2292942">
            <a:off x="8331201" y="3667853"/>
            <a:ext cx="817563" cy="511175"/>
          </a:xfrm>
          <a:prstGeom prst="rightArrow">
            <a:avLst>
              <a:gd name="adj1" fmla="val 52444"/>
              <a:gd name="adj2" fmla="val 94756"/>
            </a:avLst>
          </a:prstGeom>
          <a:gradFill rotWithShape="0">
            <a:gsLst>
              <a:gs pos="0">
                <a:schemeClr val="bg1"/>
              </a:gs>
              <a:gs pos="100000">
                <a:srgbClr val="FA0996"/>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600200" indent="-228600">
              <a:spcBef>
                <a:spcPct val="20000"/>
              </a:spcBef>
              <a:buClr>
                <a:srgbClr val="920049"/>
              </a:buClr>
              <a:buChar char="–"/>
              <a:defRPr>
                <a:solidFill>
                  <a:schemeClr val="tx1"/>
                </a:solidFill>
                <a:latin typeface="Verdana" panose="020B0604030504040204" pitchFamily="34" charset="0"/>
              </a:defRPr>
            </a:lvl4pPr>
            <a:lvl5pPr marL="2057400" indent="-228600">
              <a:spcBef>
                <a:spcPct val="20000"/>
              </a:spcBef>
              <a:buClr>
                <a:srgbClr val="920049"/>
              </a:buClr>
              <a:buChar char="»"/>
              <a:defRPr 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a:ln>
                <a:noFill/>
              </a:ln>
              <a:solidFill>
                <a:prstClr val="black"/>
              </a:solidFill>
              <a:effectLst/>
              <a:uLnTx/>
              <a:uFillTx/>
              <a:latin typeface="Tahoma" panose="020B0604030504040204" pitchFamily="34" charset="0"/>
              <a:ea typeface="+mn-ea"/>
              <a:cs typeface="Arial" panose="020B0604020202020204" pitchFamily="34" charset="0"/>
            </a:endParaRPr>
          </a:p>
        </p:txBody>
      </p:sp>
      <p:sp>
        <p:nvSpPr>
          <p:cNvPr id="20489" name="AutoShape 12">
            <a:extLst>
              <a:ext uri="{FF2B5EF4-FFF2-40B4-BE49-F238E27FC236}">
                <a16:creationId xmlns:a16="http://schemas.microsoft.com/office/drawing/2014/main" id="{21659228-39E3-5DCA-62B7-2444279B35A6}"/>
              </a:ext>
            </a:extLst>
          </p:cNvPr>
          <p:cNvSpPr>
            <a:spLocks noChangeArrowheads="1"/>
          </p:cNvSpPr>
          <p:nvPr/>
        </p:nvSpPr>
        <p:spPr bwMode="auto">
          <a:xfrm rot="19744494" flipH="1">
            <a:off x="4102100" y="3681540"/>
            <a:ext cx="882650" cy="661988"/>
          </a:xfrm>
          <a:prstGeom prst="rightArrow">
            <a:avLst>
              <a:gd name="adj1" fmla="val 52444"/>
              <a:gd name="adj2" fmla="val 94926"/>
            </a:avLst>
          </a:prstGeom>
          <a:gradFill rotWithShape="0">
            <a:gsLst>
              <a:gs pos="0">
                <a:srgbClr val="FA0996"/>
              </a:gs>
              <a:gs pos="100000">
                <a:schemeClr val="bg1"/>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600200" indent="-228600">
              <a:spcBef>
                <a:spcPct val="20000"/>
              </a:spcBef>
              <a:buClr>
                <a:srgbClr val="920049"/>
              </a:buClr>
              <a:buChar char="–"/>
              <a:defRPr>
                <a:solidFill>
                  <a:schemeClr val="tx1"/>
                </a:solidFill>
                <a:latin typeface="Verdana" panose="020B0604030504040204" pitchFamily="34" charset="0"/>
              </a:defRPr>
            </a:lvl4pPr>
            <a:lvl5pPr marL="2057400" indent="-228600">
              <a:spcBef>
                <a:spcPct val="20000"/>
              </a:spcBef>
              <a:buClr>
                <a:srgbClr val="920049"/>
              </a:buClr>
              <a:buChar char="»"/>
              <a:defRPr 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a:ln>
                <a:noFill/>
              </a:ln>
              <a:solidFill>
                <a:prstClr val="black"/>
              </a:solidFill>
              <a:effectLst/>
              <a:uLnTx/>
              <a:uFillTx/>
              <a:latin typeface="Tahoma" panose="020B0604030504040204" pitchFamily="34" charset="0"/>
              <a:ea typeface="+mn-ea"/>
              <a:cs typeface="Arial" panose="020B0604020202020204" pitchFamily="34" charset="0"/>
            </a:endParaRPr>
          </a:p>
        </p:txBody>
      </p:sp>
      <p:sp>
        <p:nvSpPr>
          <p:cNvPr id="20490" name="AutoShape 13">
            <a:extLst>
              <a:ext uri="{FF2B5EF4-FFF2-40B4-BE49-F238E27FC236}">
                <a16:creationId xmlns:a16="http://schemas.microsoft.com/office/drawing/2014/main" id="{2DE77A7F-3474-37D0-1930-6F6E181888B3}"/>
              </a:ext>
            </a:extLst>
          </p:cNvPr>
          <p:cNvSpPr>
            <a:spLocks noChangeArrowheads="1"/>
          </p:cNvSpPr>
          <p:nvPr/>
        </p:nvSpPr>
        <p:spPr bwMode="auto">
          <a:xfrm rot="19744494" flipV="1">
            <a:off x="8331200" y="2639749"/>
            <a:ext cx="1093788" cy="487362"/>
          </a:xfrm>
          <a:prstGeom prst="rightArrow">
            <a:avLst>
              <a:gd name="adj1" fmla="val 52444"/>
              <a:gd name="adj2" fmla="val 85325"/>
            </a:avLst>
          </a:prstGeom>
          <a:gradFill rotWithShape="0">
            <a:gsLst>
              <a:gs pos="0">
                <a:schemeClr val="bg1"/>
              </a:gs>
              <a:gs pos="100000">
                <a:srgbClr val="FA0996"/>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600200" indent="-228600">
              <a:spcBef>
                <a:spcPct val="20000"/>
              </a:spcBef>
              <a:buClr>
                <a:srgbClr val="920049"/>
              </a:buClr>
              <a:buChar char="–"/>
              <a:defRPr>
                <a:solidFill>
                  <a:schemeClr val="tx1"/>
                </a:solidFill>
                <a:latin typeface="Verdana" panose="020B0604030504040204" pitchFamily="34" charset="0"/>
              </a:defRPr>
            </a:lvl4pPr>
            <a:lvl5pPr marL="2057400" indent="-228600">
              <a:spcBef>
                <a:spcPct val="20000"/>
              </a:spcBef>
              <a:buClr>
                <a:srgbClr val="920049"/>
              </a:buClr>
              <a:buChar char="»"/>
              <a:defRPr 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a:ln>
                <a:noFill/>
              </a:ln>
              <a:solidFill>
                <a:prstClr val="black"/>
              </a:solidFill>
              <a:effectLst/>
              <a:uLnTx/>
              <a:uFillTx/>
              <a:latin typeface="Tahoma" panose="020B0604030504040204" pitchFamily="34" charset="0"/>
              <a:ea typeface="+mn-ea"/>
              <a:cs typeface="Arial" panose="020B0604020202020204" pitchFamily="34" charset="0"/>
            </a:endParaRPr>
          </a:p>
        </p:txBody>
      </p:sp>
      <p:sp>
        <p:nvSpPr>
          <p:cNvPr id="20491" name="AutoShape 14">
            <a:extLst>
              <a:ext uri="{FF2B5EF4-FFF2-40B4-BE49-F238E27FC236}">
                <a16:creationId xmlns:a16="http://schemas.microsoft.com/office/drawing/2014/main" id="{4B027B3D-FC83-C7BB-A66E-E965EFF94085}"/>
              </a:ext>
            </a:extLst>
          </p:cNvPr>
          <p:cNvSpPr>
            <a:spLocks noChangeArrowheads="1"/>
          </p:cNvSpPr>
          <p:nvPr/>
        </p:nvSpPr>
        <p:spPr bwMode="auto">
          <a:xfrm rot="1855506" flipH="1" flipV="1">
            <a:off x="3933826" y="2796873"/>
            <a:ext cx="1071563" cy="458787"/>
          </a:xfrm>
          <a:prstGeom prst="rightArrow">
            <a:avLst>
              <a:gd name="adj1" fmla="val 52444"/>
              <a:gd name="adj2" fmla="val 94940"/>
            </a:avLst>
          </a:prstGeom>
          <a:gradFill rotWithShape="0">
            <a:gsLst>
              <a:gs pos="0">
                <a:srgbClr val="FA0996"/>
              </a:gs>
              <a:gs pos="100000">
                <a:schemeClr val="bg1"/>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600200" indent="-228600">
              <a:spcBef>
                <a:spcPct val="20000"/>
              </a:spcBef>
              <a:buClr>
                <a:srgbClr val="920049"/>
              </a:buClr>
              <a:buChar char="–"/>
              <a:defRPr>
                <a:solidFill>
                  <a:schemeClr val="tx1"/>
                </a:solidFill>
                <a:latin typeface="Verdana" panose="020B0604030504040204" pitchFamily="34" charset="0"/>
              </a:defRPr>
            </a:lvl4pPr>
            <a:lvl5pPr marL="2057400" indent="-228600">
              <a:spcBef>
                <a:spcPct val="20000"/>
              </a:spcBef>
              <a:buClr>
                <a:srgbClr val="920049"/>
              </a:buClr>
              <a:buChar char="»"/>
              <a:defRPr i="1">
                <a:solidFill>
                  <a:schemeClr val="tx1"/>
                </a:solidFill>
                <a:latin typeface="Verdana" panose="020B0604030504040204" pitchFamily="34" charset="0"/>
              </a:defRPr>
            </a:lvl5pPr>
            <a:lvl6pPr marL="2514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971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429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862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000" b="0" i="0" u="none" strike="noStrike" kern="1200" cap="none" spc="0" normalizeH="0" baseline="0" noProof="0">
              <a:ln>
                <a:noFill/>
              </a:ln>
              <a:solidFill>
                <a:prstClr val="black"/>
              </a:solidFill>
              <a:effectLst/>
              <a:uLnTx/>
              <a:uFillTx/>
              <a:latin typeface="Tahoma" panose="020B0604030504040204" pitchFamily="34" charset="0"/>
              <a:ea typeface="+mn-ea"/>
              <a:cs typeface="Arial" panose="020B0604020202020204" pitchFamily="34" charset="0"/>
            </a:endParaRPr>
          </a:p>
        </p:txBody>
      </p:sp>
      <p:sp>
        <p:nvSpPr>
          <p:cNvPr id="2" name="AutoShape 5">
            <a:extLst>
              <a:ext uri="{FF2B5EF4-FFF2-40B4-BE49-F238E27FC236}">
                <a16:creationId xmlns:a16="http://schemas.microsoft.com/office/drawing/2014/main" id="{42278E47-D977-9B77-18C1-AA884AF7D9F7}"/>
              </a:ext>
            </a:extLst>
          </p:cNvPr>
          <p:cNvSpPr>
            <a:spLocks noChangeArrowheads="1"/>
          </p:cNvSpPr>
          <p:nvPr/>
        </p:nvSpPr>
        <p:spPr bwMode="invGray">
          <a:xfrm>
            <a:off x="7035800" y="1112220"/>
            <a:ext cx="3684587" cy="1281112"/>
          </a:xfrm>
          <a:prstGeom prst="roundRect">
            <a:avLst>
              <a:gd name="adj" fmla="val 9806"/>
            </a:avLst>
          </a:prstGeom>
          <a:solidFill>
            <a:schemeClr val="bg1"/>
          </a:solidFill>
          <a:ln w="38100">
            <a:solidFill>
              <a:srgbClr val="FA0996"/>
            </a:solidFill>
            <a:round/>
            <a:headEnd/>
            <a:tailEnd/>
          </a:ln>
        </p:spPr>
        <p:txBody>
          <a:bodyPr wrap="none" anchor="ctr"/>
          <a:lstStyle>
            <a:lvl1pPr>
              <a:spcBef>
                <a:spcPct val="20000"/>
              </a:spcBef>
              <a:buClr>
                <a:srgbClr val="920049"/>
              </a:buClr>
              <a:buChar char="•"/>
              <a:defRPr sz="2000">
                <a:solidFill>
                  <a:schemeClr val="tx1"/>
                </a:solidFill>
                <a:latin typeface="Verdana" panose="020B0604030504040204" pitchFamily="34" charset="0"/>
              </a:defRPr>
            </a:lvl1pPr>
            <a:lvl2pPr marL="742950" indent="-285750">
              <a:spcBef>
                <a:spcPct val="20000"/>
              </a:spcBef>
              <a:buClr>
                <a:srgbClr val="920049"/>
              </a:buClr>
              <a:buChar char="•"/>
              <a:defRPr sz="2000">
                <a:solidFill>
                  <a:schemeClr val="tx1"/>
                </a:solidFill>
                <a:latin typeface="Verdana" panose="020B0604030504040204" pitchFamily="34" charset="0"/>
              </a:defRPr>
            </a:lvl2pPr>
            <a:lvl3pPr marL="1143000" indent="-228600">
              <a:spcBef>
                <a:spcPct val="20000"/>
              </a:spcBef>
              <a:buClr>
                <a:srgbClr val="920049"/>
              </a:buClr>
              <a:buChar char="•"/>
              <a:defRPr>
                <a:solidFill>
                  <a:schemeClr val="tx1"/>
                </a:solidFill>
                <a:latin typeface="Verdana" panose="020B0604030504040204" pitchFamily="34" charset="0"/>
              </a:defRPr>
            </a:lvl3pPr>
            <a:lvl4pPr marL="1562100" indent="-228600">
              <a:spcBef>
                <a:spcPct val="20000"/>
              </a:spcBef>
              <a:buClr>
                <a:srgbClr val="920049"/>
              </a:buClr>
              <a:buChar char="–"/>
              <a:defRPr>
                <a:solidFill>
                  <a:schemeClr val="tx1"/>
                </a:solidFill>
                <a:latin typeface="Verdana" panose="020B0604030504040204" pitchFamily="34" charset="0"/>
              </a:defRPr>
            </a:lvl4pPr>
            <a:lvl5pPr marL="1981200" indent="-228600">
              <a:spcBef>
                <a:spcPct val="20000"/>
              </a:spcBef>
              <a:buClr>
                <a:srgbClr val="920049"/>
              </a:buClr>
              <a:buChar char="»"/>
              <a:defRPr i="1">
                <a:solidFill>
                  <a:schemeClr val="tx1"/>
                </a:solidFill>
                <a:latin typeface="Verdana" panose="020B0604030504040204" pitchFamily="34" charset="0"/>
              </a:defRPr>
            </a:lvl5pPr>
            <a:lvl6pPr marL="24384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6pPr>
            <a:lvl7pPr marL="28956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7pPr>
            <a:lvl8pPr marL="33528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8pPr>
            <a:lvl9pPr marL="3810000" indent="-228600" eaLnBrk="0" fontAlgn="base" hangingPunct="0">
              <a:spcBef>
                <a:spcPct val="20000"/>
              </a:spcBef>
              <a:spcAft>
                <a:spcPct val="0"/>
              </a:spcAft>
              <a:buClr>
                <a:srgbClr val="920049"/>
              </a:buClr>
              <a:buChar char="»"/>
              <a:defRPr i="1">
                <a:solidFill>
                  <a:schemeClr val="tx1"/>
                </a:solidFill>
                <a:latin typeface="Verdana" panose="020B0604030504040204" pitchFamily="34" charset="0"/>
              </a:defRPr>
            </a:lvl9pPr>
          </a:lstStyle>
          <a:p>
            <a:pPr marL="0" marR="0" lvl="0" indent="0" algn="ctr" defTabSz="914400" rtl="0" eaLnBrk="1" fontAlgn="auto" latinLnBrk="0" hangingPunct="1">
              <a:lnSpc>
                <a:spcPct val="100000"/>
              </a:lnSpc>
              <a:spcBef>
                <a:spcPct val="0"/>
              </a:spcBef>
              <a:spcAft>
                <a:spcPct val="50000"/>
              </a:spcAft>
              <a:buClrTx/>
              <a:buSzTx/>
              <a:buFontTx/>
              <a:buNone/>
              <a:tabLst/>
              <a:defRPr/>
            </a:pPr>
            <a:endParaRPr kumimoji="0" lang="en-GB" altLang="en-US" sz="2000" b="1" i="0" u="none" strike="noStrike" kern="1200" cap="none" spc="0" normalizeH="0" baseline="0" noProof="0" dirty="0">
              <a:ln>
                <a:noFill/>
              </a:ln>
              <a:solidFill>
                <a:srgbClr val="0033CC"/>
              </a:solidFill>
              <a:effectLst/>
              <a:uLnTx/>
              <a:uFillTx/>
              <a:latin typeface="Futura"/>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ct val="50000"/>
              </a:spcAft>
              <a:buClrTx/>
              <a:buSzTx/>
              <a:buFontTx/>
              <a:buNone/>
              <a:tabLst/>
              <a:defRPr/>
            </a:pPr>
            <a:r>
              <a:rPr kumimoji="0" lang="en-GB" altLang="en-US" sz="2000" b="1"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Monitor</a:t>
            </a:r>
          </a:p>
          <a:p>
            <a:pPr marL="0" marR="0" lvl="0" indent="0" algn="ctr" defTabSz="914400" rtl="0" eaLnBrk="1" fontAlgn="auto" latinLnBrk="0" hangingPunct="1">
              <a:lnSpc>
                <a:spcPct val="100000"/>
              </a:lnSpc>
              <a:spcBef>
                <a:spcPct val="0"/>
              </a:spcBef>
              <a:spcAft>
                <a:spcPct val="50000"/>
              </a:spcAft>
              <a:buClrTx/>
              <a:buSzTx/>
              <a:buFontTx/>
              <a:buNone/>
              <a:tabLst/>
              <a:defRPr/>
            </a:pPr>
            <a:r>
              <a:rPr lang="en-GB" altLang="en-US" dirty="0">
                <a:solidFill>
                  <a:prstClr val="black"/>
                </a:solidFill>
                <a:latin typeface="+mn-lt"/>
                <a:cs typeface="Arial" panose="020B0604020202020204" pitchFamily="34" charset="0"/>
              </a:rPr>
              <a:t>Added working time</a:t>
            </a:r>
            <a:endParaRPr kumimoji="0" lang="en-GB" altLang="en-US" sz="200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ct val="50000"/>
              </a:spcAft>
              <a:buClrTx/>
              <a:buSzTx/>
              <a:buFontTx/>
              <a:buNone/>
              <a:tabLst/>
              <a:defRPr/>
            </a:pPr>
            <a:r>
              <a:rPr kumimoji="0" lang="en-GB" altLang="en-US" sz="2000" b="1" i="0" u="none" strike="noStrike" kern="1200" cap="none" spc="0" normalizeH="0" baseline="0" noProof="0" dirty="0">
                <a:ln>
                  <a:noFill/>
                </a:ln>
                <a:solidFill>
                  <a:srgbClr val="0033CC"/>
                </a:solidFill>
                <a:effectLst/>
                <a:uLnTx/>
                <a:uFillTx/>
                <a:latin typeface="Futura"/>
                <a:ea typeface="+mn-ea"/>
                <a:cs typeface="Arial" panose="020B0604020202020204"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DA5CF-48EB-05CF-0A30-705F4D9773BF}"/>
              </a:ext>
            </a:extLst>
          </p:cNvPr>
          <p:cNvSpPr>
            <a:spLocks noGrp="1"/>
          </p:cNvSpPr>
          <p:nvPr>
            <p:ph type="title"/>
          </p:nvPr>
        </p:nvSpPr>
        <p:spPr>
          <a:xfrm>
            <a:off x="838200" y="1301082"/>
            <a:ext cx="10515600" cy="690944"/>
          </a:xfrm>
        </p:spPr>
        <p:txBody>
          <a:bodyPr>
            <a:normAutofit fontScale="90000"/>
          </a:bodyPr>
          <a:lstStyle/>
          <a:p>
            <a:pPr algn="ctr"/>
            <a:r>
              <a:rPr lang="en-US" b="1" dirty="0"/>
              <a:t>STUDY  EXPECTATIONS</a:t>
            </a:r>
          </a:p>
        </p:txBody>
      </p:sp>
      <p:sp>
        <p:nvSpPr>
          <p:cNvPr id="3" name="Content Placeholder 2">
            <a:extLst>
              <a:ext uri="{FF2B5EF4-FFF2-40B4-BE49-F238E27FC236}">
                <a16:creationId xmlns:a16="http://schemas.microsoft.com/office/drawing/2014/main" id="{72857606-B154-B123-D625-441D0E07838E}"/>
              </a:ext>
            </a:extLst>
          </p:cNvPr>
          <p:cNvSpPr>
            <a:spLocks noGrp="1"/>
          </p:cNvSpPr>
          <p:nvPr>
            <p:ph idx="1"/>
          </p:nvPr>
        </p:nvSpPr>
        <p:spPr>
          <a:xfrm>
            <a:off x="838200" y="2359094"/>
            <a:ext cx="10515600" cy="2682464"/>
          </a:xfrm>
        </p:spPr>
        <p:txBody>
          <a:bodyPr>
            <a:noAutofit/>
          </a:bodyPr>
          <a:lstStyle/>
          <a:p>
            <a:r>
              <a:rPr lang="en-US" sz="2300" dirty="0"/>
              <a:t>Study Approval by the regulatory authorities</a:t>
            </a:r>
          </a:p>
          <a:p>
            <a:r>
              <a:rPr lang="en-US" sz="2300" dirty="0"/>
              <a:t>Protocol amendments if any, to have it on file</a:t>
            </a:r>
          </a:p>
          <a:p>
            <a:r>
              <a:rPr lang="en-US" sz="2300" dirty="0"/>
              <a:t>Investigator Master File (IMF)/Investigator Site File (ISF) with all the essential documents</a:t>
            </a:r>
          </a:p>
          <a:p>
            <a:r>
              <a:rPr lang="en-US" sz="2300" dirty="0"/>
              <a:t>Approved Case Report Forms (CRFs) </a:t>
            </a:r>
          </a:p>
          <a:p>
            <a:r>
              <a:rPr lang="en-US" sz="2300" dirty="0"/>
              <a:t>Effective communication</a:t>
            </a:r>
          </a:p>
        </p:txBody>
      </p:sp>
    </p:spTree>
    <p:extLst>
      <p:ext uri="{BB962C8B-B14F-4D97-AF65-F5344CB8AC3E}">
        <p14:creationId xmlns:p14="http://schemas.microsoft.com/office/powerpoint/2010/main" val="1636548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57F5-137A-3AE7-F8A1-F2819F74156A}"/>
              </a:ext>
            </a:extLst>
          </p:cNvPr>
          <p:cNvSpPr>
            <a:spLocks noGrp="1"/>
          </p:cNvSpPr>
          <p:nvPr>
            <p:ph type="title"/>
          </p:nvPr>
        </p:nvSpPr>
        <p:spPr/>
        <p:txBody>
          <a:bodyPr>
            <a:normAutofit fontScale="90000"/>
          </a:bodyPr>
          <a:lstStyle/>
          <a:p>
            <a:r>
              <a:rPr lang="en-US" b="1" dirty="0"/>
              <a:t>                 INVESTIGATOR SITE FILE</a:t>
            </a:r>
          </a:p>
        </p:txBody>
      </p:sp>
      <p:sp>
        <p:nvSpPr>
          <p:cNvPr id="3" name="Content Placeholder 2">
            <a:extLst>
              <a:ext uri="{FF2B5EF4-FFF2-40B4-BE49-F238E27FC236}">
                <a16:creationId xmlns:a16="http://schemas.microsoft.com/office/drawing/2014/main" id="{A917A5C5-E7EE-FFDA-8BCF-B5C037C437CC}"/>
              </a:ext>
            </a:extLst>
          </p:cNvPr>
          <p:cNvSpPr>
            <a:spLocks noGrp="1"/>
          </p:cNvSpPr>
          <p:nvPr>
            <p:ph idx="1"/>
          </p:nvPr>
        </p:nvSpPr>
        <p:spPr/>
        <p:txBody>
          <a:bodyPr>
            <a:noAutofit/>
          </a:bodyPr>
          <a:lstStyle/>
          <a:p>
            <a:r>
              <a:rPr lang="en-US" sz="1800" dirty="0"/>
              <a:t>An Investigator Site File (ISF) contains essential documents which shows that the clinical trial site and Investigator are following the regulatory requirements set out by the ICH GCP guidelines.</a:t>
            </a:r>
          </a:p>
          <a:p>
            <a:endParaRPr lang="en-US" sz="1800" dirty="0"/>
          </a:p>
          <a:p>
            <a:r>
              <a:rPr lang="en-US" sz="1800" dirty="0"/>
              <a:t> According to the International Council for Harmonization (ICH) Good Clinical Practice (GCP) guidelines, essential documents are defined as “documents which individually and collectively permit evaluation of the conduct of the trial and the quality of the data produced.”</a:t>
            </a:r>
          </a:p>
          <a:p>
            <a:endParaRPr lang="en-US" sz="1800" dirty="0"/>
          </a:p>
          <a:p>
            <a:r>
              <a:rPr lang="en-US" sz="1800" dirty="0"/>
              <a:t> The ICH GCP 4.9.4 guideline states that “the Investigator and Institution should maintain the trial documents as specified in the ‘Essential Documents for the Conduct of a Clinical Trial’ guidelines</a:t>
            </a:r>
          </a:p>
        </p:txBody>
      </p:sp>
    </p:spTree>
    <p:extLst>
      <p:ext uri="{BB962C8B-B14F-4D97-AF65-F5344CB8AC3E}">
        <p14:creationId xmlns:p14="http://schemas.microsoft.com/office/powerpoint/2010/main" val="326236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2C9D-5A28-BAFA-0C59-67C04098E94A}"/>
              </a:ext>
            </a:extLst>
          </p:cNvPr>
          <p:cNvSpPr>
            <a:spLocks noGrp="1"/>
          </p:cNvSpPr>
          <p:nvPr>
            <p:ph type="title"/>
          </p:nvPr>
        </p:nvSpPr>
        <p:spPr>
          <a:xfrm>
            <a:off x="838200" y="1359408"/>
            <a:ext cx="10515600" cy="867395"/>
          </a:xfrm>
        </p:spPr>
        <p:txBody>
          <a:bodyPr>
            <a:normAutofit/>
          </a:bodyPr>
          <a:lstStyle/>
          <a:p>
            <a:r>
              <a:rPr lang="en-US" b="1" dirty="0"/>
              <a:t>                      INTRODUCTION</a:t>
            </a:r>
          </a:p>
        </p:txBody>
      </p:sp>
      <p:sp>
        <p:nvSpPr>
          <p:cNvPr id="3" name="Content Placeholder 2">
            <a:extLst>
              <a:ext uri="{FF2B5EF4-FFF2-40B4-BE49-F238E27FC236}">
                <a16:creationId xmlns:a16="http://schemas.microsoft.com/office/drawing/2014/main" id="{142EF3A1-ECE9-391C-48A5-03DB129AC122}"/>
              </a:ext>
            </a:extLst>
          </p:cNvPr>
          <p:cNvSpPr>
            <a:spLocks noGrp="1"/>
          </p:cNvSpPr>
          <p:nvPr>
            <p:ph idx="1"/>
          </p:nvPr>
        </p:nvSpPr>
        <p:spPr/>
        <p:txBody>
          <a:bodyPr>
            <a:normAutofit/>
          </a:bodyPr>
          <a:lstStyle/>
          <a:p>
            <a:r>
              <a:rPr lang="en-US" sz="3200" dirty="0"/>
              <a:t>What is Quality Management </a:t>
            </a:r>
          </a:p>
          <a:p>
            <a:endParaRPr lang="en-US" sz="2800" dirty="0"/>
          </a:p>
          <a:p>
            <a:pPr marL="0" indent="0">
              <a:buNone/>
            </a:pPr>
            <a:r>
              <a:rPr lang="en-US" sz="2800" dirty="0"/>
              <a:t>This is the overall process of establishing and ensuring the quality of processes, data and proper documentation associated with clinical research activities</a:t>
            </a:r>
          </a:p>
          <a:p>
            <a:pPr marL="0" indent="0">
              <a:buNone/>
            </a:pPr>
            <a:r>
              <a:rPr lang="en-US" sz="2800" dirty="0"/>
              <a:t>This encompasses both quality control (QC) and quality assurance(QA)</a:t>
            </a:r>
          </a:p>
          <a:p>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83092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EE8E-95EF-B7E1-A108-33E319CD17D4}"/>
              </a:ext>
            </a:extLst>
          </p:cNvPr>
          <p:cNvSpPr>
            <a:spLocks noGrp="1"/>
          </p:cNvSpPr>
          <p:nvPr>
            <p:ph type="title"/>
          </p:nvPr>
        </p:nvSpPr>
        <p:spPr/>
        <p:txBody>
          <a:bodyPr/>
          <a:lstStyle/>
          <a:p>
            <a:r>
              <a:rPr lang="en-US" sz="3600" b="1" dirty="0"/>
              <a:t>    Objectives of Quality Management</a:t>
            </a:r>
          </a:p>
        </p:txBody>
      </p:sp>
      <p:sp>
        <p:nvSpPr>
          <p:cNvPr id="3" name="Content Placeholder 2">
            <a:extLst>
              <a:ext uri="{FF2B5EF4-FFF2-40B4-BE49-F238E27FC236}">
                <a16:creationId xmlns:a16="http://schemas.microsoft.com/office/drawing/2014/main" id="{59610E99-90BC-C80A-DDC0-A0B2538D16AC}"/>
              </a:ext>
            </a:extLst>
          </p:cNvPr>
          <p:cNvSpPr>
            <a:spLocks noGrp="1"/>
          </p:cNvSpPr>
          <p:nvPr>
            <p:ph idx="1"/>
          </p:nvPr>
        </p:nvSpPr>
        <p:spPr/>
        <p:txBody>
          <a:bodyPr>
            <a:normAutofit/>
          </a:bodyPr>
          <a:lstStyle/>
          <a:p>
            <a:r>
              <a:rPr lang="en-US" sz="2300" dirty="0"/>
              <a:t>Quality Management includes BOTH processes</a:t>
            </a:r>
          </a:p>
          <a:p>
            <a:pPr marL="0" indent="0">
              <a:buNone/>
            </a:pPr>
            <a:r>
              <a:rPr lang="en-US" sz="2300" dirty="0"/>
              <a:t>aimed at prevention of errors as well as those associated with detection and correction of errors</a:t>
            </a:r>
          </a:p>
          <a:p>
            <a:r>
              <a:rPr lang="en-US" sz="2300" dirty="0"/>
              <a:t>QM also ensures that every time a process is performed same information,methods,skills and controls are used and applied in a consistent manner</a:t>
            </a:r>
          </a:p>
          <a:p>
            <a:r>
              <a:rPr lang="en-US" sz="2300" dirty="0"/>
              <a:t>Maintaining quality and process performance at consistent levels is the most basic goal of any QMS</a:t>
            </a:r>
          </a:p>
        </p:txBody>
      </p:sp>
    </p:spTree>
    <p:extLst>
      <p:ext uri="{BB962C8B-B14F-4D97-AF65-F5344CB8AC3E}">
        <p14:creationId xmlns:p14="http://schemas.microsoft.com/office/powerpoint/2010/main" val="313305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5189-D8F9-5BBB-EA2E-4A29FA4F18DB}"/>
              </a:ext>
            </a:extLst>
          </p:cNvPr>
          <p:cNvSpPr>
            <a:spLocks noGrp="1"/>
          </p:cNvSpPr>
          <p:nvPr>
            <p:ph type="title"/>
          </p:nvPr>
        </p:nvSpPr>
        <p:spPr/>
        <p:txBody>
          <a:bodyPr>
            <a:normAutofit fontScale="90000"/>
          </a:bodyPr>
          <a:lstStyle/>
          <a:p>
            <a:r>
              <a:rPr lang="en-US" b="1" dirty="0"/>
              <a:t>               Quality Control (QC)</a:t>
            </a:r>
          </a:p>
        </p:txBody>
      </p:sp>
      <p:sp>
        <p:nvSpPr>
          <p:cNvPr id="3" name="Content Placeholder 2">
            <a:extLst>
              <a:ext uri="{FF2B5EF4-FFF2-40B4-BE49-F238E27FC236}">
                <a16:creationId xmlns:a16="http://schemas.microsoft.com/office/drawing/2014/main" id="{ECC9493D-2701-A4AD-301B-87FAE982844F}"/>
              </a:ext>
            </a:extLst>
          </p:cNvPr>
          <p:cNvSpPr>
            <a:spLocks noGrp="1"/>
          </p:cNvSpPr>
          <p:nvPr>
            <p:ph idx="1"/>
          </p:nvPr>
        </p:nvSpPr>
        <p:spPr/>
        <p:txBody>
          <a:bodyPr>
            <a:noAutofit/>
          </a:bodyPr>
          <a:lstStyle/>
          <a:p>
            <a:r>
              <a:rPr lang="en-US" sz="2300" dirty="0"/>
              <a:t>This is a set of operational activities intended to ensure the quality requirements are being met </a:t>
            </a:r>
          </a:p>
          <a:p>
            <a:r>
              <a:rPr lang="en-US" sz="2300" dirty="0"/>
              <a:t>It is the ongoing review of data collection forms and other records for completeness and logic e.g.</a:t>
            </a:r>
          </a:p>
          <a:p>
            <a:r>
              <a:rPr lang="en-US" sz="2300" dirty="0"/>
              <a:t>  Clinical study staff ensure  checklists are completed  for  the    intended study  procedures e.g. IC process</a:t>
            </a:r>
          </a:p>
          <a:p>
            <a:pPr marL="0" indent="0">
              <a:buNone/>
            </a:pPr>
            <a:r>
              <a:rPr lang="en-US" sz="2300" dirty="0"/>
              <a:t>     Conducting systemic data verification</a:t>
            </a:r>
          </a:p>
          <a:p>
            <a:pPr marL="0" indent="0">
              <a:buNone/>
            </a:pPr>
            <a:r>
              <a:rPr lang="en-US" sz="2300" dirty="0"/>
              <a:t>     Review of Essential document binder (ISF)</a:t>
            </a:r>
          </a:p>
        </p:txBody>
      </p:sp>
    </p:spTree>
    <p:extLst>
      <p:ext uri="{BB962C8B-B14F-4D97-AF65-F5344CB8AC3E}">
        <p14:creationId xmlns:p14="http://schemas.microsoft.com/office/powerpoint/2010/main" val="99409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521BB-61F9-CF3F-C2AD-18B2F188279F}"/>
              </a:ext>
            </a:extLst>
          </p:cNvPr>
          <p:cNvSpPr>
            <a:spLocks noGrp="1"/>
          </p:cNvSpPr>
          <p:nvPr>
            <p:ph type="title"/>
          </p:nvPr>
        </p:nvSpPr>
        <p:spPr/>
        <p:txBody>
          <a:bodyPr>
            <a:normAutofit fontScale="90000"/>
          </a:bodyPr>
          <a:lstStyle/>
          <a:p>
            <a:r>
              <a:rPr lang="en-US" b="1" dirty="0"/>
              <a:t> </a:t>
            </a:r>
            <a:r>
              <a:rPr lang="en-US" sz="3200" b="1" dirty="0"/>
              <a:t>What is Quality Assurance (QA)</a:t>
            </a:r>
            <a:endParaRPr lang="en-US" b="1" dirty="0"/>
          </a:p>
        </p:txBody>
      </p:sp>
      <p:sp>
        <p:nvSpPr>
          <p:cNvPr id="3" name="Content Placeholder 2">
            <a:extLst>
              <a:ext uri="{FF2B5EF4-FFF2-40B4-BE49-F238E27FC236}">
                <a16:creationId xmlns:a16="http://schemas.microsoft.com/office/drawing/2014/main" id="{AFAEC924-E183-2928-7EA7-7165A4504770}"/>
              </a:ext>
            </a:extLst>
          </p:cNvPr>
          <p:cNvSpPr>
            <a:spLocks noGrp="1"/>
          </p:cNvSpPr>
          <p:nvPr>
            <p:ph idx="1"/>
          </p:nvPr>
        </p:nvSpPr>
        <p:spPr/>
        <p:txBody>
          <a:bodyPr>
            <a:normAutofit/>
          </a:bodyPr>
          <a:lstStyle/>
          <a:p>
            <a:r>
              <a:rPr lang="en-US" sz="2300" dirty="0"/>
              <a:t>A set of activities intended to establish quality requirements and procedures</a:t>
            </a:r>
          </a:p>
          <a:p>
            <a:endParaRPr lang="en-US" sz="2300" dirty="0"/>
          </a:p>
          <a:p>
            <a:r>
              <a:rPr lang="en-US" sz="2300" dirty="0"/>
              <a:t>QA  ensures those requirements are being met and procedures are being followed</a:t>
            </a:r>
          </a:p>
          <a:p>
            <a:endParaRPr lang="en-US" sz="2300" dirty="0"/>
          </a:p>
          <a:p>
            <a:r>
              <a:rPr lang="en-US" sz="2300" dirty="0"/>
              <a:t>QA verifies that quality is being maintained and this includes generation of procedural documents e.g. SOPs</a:t>
            </a:r>
          </a:p>
        </p:txBody>
      </p:sp>
    </p:spTree>
    <p:extLst>
      <p:ext uri="{BB962C8B-B14F-4D97-AF65-F5344CB8AC3E}">
        <p14:creationId xmlns:p14="http://schemas.microsoft.com/office/powerpoint/2010/main" val="326753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9EDA0-5D06-0A28-F1B1-BB1DB33B6D1D}"/>
              </a:ext>
            </a:extLst>
          </p:cNvPr>
          <p:cNvSpPr>
            <a:spLocks noGrp="1"/>
          </p:cNvSpPr>
          <p:nvPr>
            <p:ph type="title"/>
          </p:nvPr>
        </p:nvSpPr>
        <p:spPr/>
        <p:txBody>
          <a:bodyPr/>
          <a:lstStyle/>
          <a:p>
            <a:r>
              <a:rPr lang="en-US" sz="3600" b="1" dirty="0"/>
              <a:t>     Difference Between QA  and QC</a:t>
            </a:r>
          </a:p>
        </p:txBody>
      </p:sp>
      <p:sp>
        <p:nvSpPr>
          <p:cNvPr id="5" name="Content Placeholder 4">
            <a:extLst>
              <a:ext uri="{FF2B5EF4-FFF2-40B4-BE49-F238E27FC236}">
                <a16:creationId xmlns:a16="http://schemas.microsoft.com/office/drawing/2014/main" id="{ADFACE79-AE3D-2E78-1858-B77ED361C36B}"/>
              </a:ext>
            </a:extLst>
          </p:cNvPr>
          <p:cNvSpPr>
            <a:spLocks noGrp="1"/>
          </p:cNvSpPr>
          <p:nvPr>
            <p:ph idx="1"/>
          </p:nvPr>
        </p:nvSpPr>
        <p:spPr/>
        <p:txBody>
          <a:bodyPr>
            <a:normAutofit/>
          </a:bodyPr>
          <a:lstStyle/>
          <a:p>
            <a:pPr marL="0" indent="0">
              <a:buNone/>
            </a:pPr>
            <a:r>
              <a:rPr lang="en-US" sz="2300" b="1" dirty="0"/>
              <a:t>Definition:</a:t>
            </a:r>
          </a:p>
          <a:p>
            <a:r>
              <a:rPr lang="en-US" sz="2300" dirty="0"/>
              <a:t>QA- A set of activities intended to establish quality requirements and procedures.</a:t>
            </a:r>
          </a:p>
          <a:p>
            <a:r>
              <a:rPr lang="en-US" sz="2300" dirty="0"/>
              <a:t>QA- Ensures those requirements are being met  and procedures are being followed</a:t>
            </a:r>
          </a:p>
          <a:p>
            <a:r>
              <a:rPr lang="en-US" sz="2300" dirty="0"/>
              <a:t>QC-A set of activities for ensuring quality in products. The activities focus on identifying and fixing defects </a:t>
            </a:r>
          </a:p>
          <a:p>
            <a:r>
              <a:rPr lang="en-US" sz="2300" dirty="0"/>
              <a:t>QA- These are methods put in place to manage quality in our work</a:t>
            </a:r>
          </a:p>
          <a:p>
            <a:r>
              <a:rPr lang="en-US" sz="2300" dirty="0"/>
              <a:t>QC-These are methods used to verify activities performed</a:t>
            </a:r>
          </a:p>
        </p:txBody>
      </p:sp>
    </p:spTree>
    <p:extLst>
      <p:ext uri="{BB962C8B-B14F-4D97-AF65-F5344CB8AC3E}">
        <p14:creationId xmlns:p14="http://schemas.microsoft.com/office/powerpoint/2010/main" val="159145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75D22-7CAE-8812-8B8F-148875F503D7}"/>
              </a:ext>
            </a:extLst>
          </p:cNvPr>
          <p:cNvSpPr>
            <a:spLocks noGrp="1"/>
          </p:cNvSpPr>
          <p:nvPr>
            <p:ph type="title"/>
          </p:nvPr>
        </p:nvSpPr>
        <p:spPr/>
        <p:txBody>
          <a:bodyPr>
            <a:normAutofit fontScale="90000"/>
          </a:bodyPr>
          <a:lstStyle/>
          <a:p>
            <a:r>
              <a:rPr lang="en-US" b="1" dirty="0"/>
              <a:t>  </a:t>
            </a:r>
            <a:r>
              <a:rPr lang="en-US" sz="3200" b="1" dirty="0"/>
              <a:t>Why errors occur at any stage of a clinical research   </a:t>
            </a:r>
          </a:p>
        </p:txBody>
      </p:sp>
      <p:sp>
        <p:nvSpPr>
          <p:cNvPr id="3" name="Content Placeholder 2">
            <a:extLst>
              <a:ext uri="{FF2B5EF4-FFF2-40B4-BE49-F238E27FC236}">
                <a16:creationId xmlns:a16="http://schemas.microsoft.com/office/drawing/2014/main" id="{8E1C0021-5958-1B74-EF8E-65D43B1CFB23}"/>
              </a:ext>
            </a:extLst>
          </p:cNvPr>
          <p:cNvSpPr>
            <a:spLocks noGrp="1"/>
          </p:cNvSpPr>
          <p:nvPr>
            <p:ph idx="1"/>
          </p:nvPr>
        </p:nvSpPr>
        <p:spPr/>
        <p:txBody>
          <a:bodyPr>
            <a:normAutofit/>
          </a:bodyPr>
          <a:lstStyle/>
          <a:p>
            <a:r>
              <a:rPr lang="en-US" sz="2300" dirty="0"/>
              <a:t>Training of study team not done prior to the study start and inadequate training offered</a:t>
            </a:r>
          </a:p>
          <a:p>
            <a:r>
              <a:rPr lang="en-US" sz="2300" dirty="0"/>
              <a:t>Written procedures not followed i.e. protocol, SOPs, checklists etc..</a:t>
            </a:r>
          </a:p>
          <a:p>
            <a:r>
              <a:rPr lang="en-US" sz="2300" dirty="0"/>
              <a:t>Lack of ongoing checks to help identify errors in real time</a:t>
            </a:r>
          </a:p>
          <a:p>
            <a:r>
              <a:rPr lang="en-US" sz="2300" dirty="0"/>
              <a:t>Individual roles and responsibilities are unclear or </a:t>
            </a:r>
          </a:p>
          <a:p>
            <a:pPr marL="0" indent="0">
              <a:buNone/>
            </a:pPr>
            <a:r>
              <a:rPr lang="en-US" sz="2300" dirty="0"/>
              <a:t>    undefined</a:t>
            </a:r>
          </a:p>
          <a:p>
            <a:endParaRPr lang="en-US" sz="2300" dirty="0"/>
          </a:p>
          <a:p>
            <a:endParaRPr lang="en-US" sz="2300" dirty="0"/>
          </a:p>
        </p:txBody>
      </p:sp>
    </p:spTree>
    <p:extLst>
      <p:ext uri="{BB962C8B-B14F-4D97-AF65-F5344CB8AC3E}">
        <p14:creationId xmlns:p14="http://schemas.microsoft.com/office/powerpoint/2010/main" val="16767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EDFDE7-1592-902C-8BFF-847305A3F660}"/>
              </a:ext>
            </a:extLst>
          </p:cNvPr>
          <p:cNvSpPr>
            <a:spLocks noGrp="1"/>
          </p:cNvSpPr>
          <p:nvPr>
            <p:ph idx="4294967295"/>
          </p:nvPr>
        </p:nvSpPr>
        <p:spPr>
          <a:xfrm>
            <a:off x="1569308" y="1779373"/>
            <a:ext cx="8958649" cy="2545492"/>
          </a:xfrm>
        </p:spPr>
        <p:txBody>
          <a:bodyPr>
            <a:normAutofit/>
          </a:bodyPr>
          <a:lstStyle/>
          <a:p>
            <a:endParaRPr lang="en-US" dirty="0"/>
          </a:p>
          <a:p>
            <a:endParaRPr lang="en-US" dirty="0"/>
          </a:p>
          <a:p>
            <a:r>
              <a:rPr lang="en-US" sz="6000" dirty="0"/>
              <a:t> How to ensure QC &amp; QA??</a:t>
            </a:r>
          </a:p>
        </p:txBody>
      </p:sp>
    </p:spTree>
    <p:extLst>
      <p:ext uri="{BB962C8B-B14F-4D97-AF65-F5344CB8AC3E}">
        <p14:creationId xmlns:p14="http://schemas.microsoft.com/office/powerpoint/2010/main" val="190693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7071-AB19-C8D8-DC7F-A6A62AD9318B}"/>
              </a:ext>
            </a:extLst>
          </p:cNvPr>
          <p:cNvSpPr>
            <a:spLocks noGrp="1"/>
          </p:cNvSpPr>
          <p:nvPr>
            <p:ph type="title"/>
          </p:nvPr>
        </p:nvSpPr>
        <p:spPr>
          <a:xfrm>
            <a:off x="838200" y="1449360"/>
            <a:ext cx="10515600" cy="690944"/>
          </a:xfrm>
        </p:spPr>
        <p:txBody>
          <a:bodyPr>
            <a:normAutofit fontScale="90000"/>
          </a:bodyPr>
          <a:lstStyle/>
          <a:p>
            <a:r>
              <a:rPr lang="en-US" b="1" dirty="0"/>
              <a:t>Through monitoring….</a:t>
            </a:r>
            <a:endParaRPr lang="en-UG" b="1" dirty="0"/>
          </a:p>
        </p:txBody>
      </p:sp>
      <p:sp>
        <p:nvSpPr>
          <p:cNvPr id="3" name="Content Placeholder 2">
            <a:extLst>
              <a:ext uri="{FF2B5EF4-FFF2-40B4-BE49-F238E27FC236}">
                <a16:creationId xmlns:a16="http://schemas.microsoft.com/office/drawing/2014/main" id="{B3534DD0-1AD7-118E-B121-3B64A7782CBE}"/>
              </a:ext>
            </a:extLst>
          </p:cNvPr>
          <p:cNvSpPr>
            <a:spLocks noGrp="1"/>
          </p:cNvSpPr>
          <p:nvPr>
            <p:ph idx="1"/>
          </p:nvPr>
        </p:nvSpPr>
        <p:spPr>
          <a:xfrm>
            <a:off x="838200" y="2226803"/>
            <a:ext cx="10515600" cy="3271789"/>
          </a:xfrm>
        </p:spPr>
        <p:txBody>
          <a:bodyPr>
            <a:noAutofit/>
          </a:bodyPr>
          <a:lstStyle/>
          <a:p>
            <a:pPr marL="0" indent="0" eaLnBrk="1" hangingPunct="1">
              <a:buFontTx/>
              <a:buNone/>
              <a:defRPr/>
            </a:pPr>
            <a:r>
              <a:rPr lang="fr-BE" altLang="en-US" sz="2300" dirty="0"/>
              <a:t>GCP </a:t>
            </a:r>
            <a:r>
              <a:rPr lang="en-GB" altLang="en-US" sz="2300" noProof="1"/>
              <a:t>Definiation</a:t>
            </a:r>
            <a:r>
              <a:rPr lang="fr-BE" altLang="en-US" sz="2300" dirty="0"/>
              <a:t> of Monitoring: </a:t>
            </a:r>
          </a:p>
          <a:p>
            <a:pPr marL="0" indent="0" eaLnBrk="1" hangingPunct="1">
              <a:buFontTx/>
              <a:buNone/>
              <a:defRPr/>
            </a:pPr>
            <a:r>
              <a:rPr lang="fr-BE" altLang="en-US" sz="2300" dirty="0"/>
              <a:t> The act of overseeing the </a:t>
            </a:r>
            <a:r>
              <a:rPr lang="fr-BE" altLang="en-US" sz="2300" u="sng" dirty="0"/>
              <a:t>Progress</a:t>
            </a:r>
            <a:r>
              <a:rPr lang="fr-BE" altLang="en-US" sz="2300" dirty="0"/>
              <a:t> of a clinical trial, and of ensuring that It is conducted, recorded, and reported in accordance with the;</a:t>
            </a:r>
          </a:p>
          <a:p>
            <a:pPr lvl="2" algn="just">
              <a:buFont typeface="Wingdings" panose="05000000000000000000" pitchFamily="2" charset="2"/>
              <a:buChar char="ü"/>
              <a:defRPr/>
            </a:pPr>
            <a:r>
              <a:rPr lang="fr-BE" altLang="en-US" sz="2300" dirty="0"/>
              <a:t>ICH Protocol</a:t>
            </a:r>
          </a:p>
          <a:p>
            <a:pPr lvl="2" algn="just" eaLnBrk="1" hangingPunct="1">
              <a:buFont typeface="Wingdings" panose="05000000000000000000" pitchFamily="2" charset="2"/>
              <a:buChar char="ü"/>
              <a:defRPr/>
            </a:pPr>
            <a:r>
              <a:rPr lang="fr-BE" altLang="en-US" sz="2300" dirty="0"/>
              <a:t> Standard Operating Procedures (SOPs) </a:t>
            </a:r>
          </a:p>
          <a:p>
            <a:pPr lvl="2" algn="just" eaLnBrk="1" hangingPunct="1">
              <a:buFont typeface="Wingdings" panose="05000000000000000000" pitchFamily="2" charset="2"/>
              <a:buChar char="ü"/>
              <a:defRPr/>
            </a:pPr>
            <a:r>
              <a:rPr lang="fr-BE" altLang="en-US" sz="2300" dirty="0"/>
              <a:t>GCP, and the applicable regulatory requirements </a:t>
            </a:r>
          </a:p>
          <a:p>
            <a:pPr marL="0" indent="0" algn="just" eaLnBrk="1" hangingPunct="1">
              <a:buFontTx/>
              <a:buNone/>
              <a:defRPr/>
            </a:pPr>
            <a:r>
              <a:rPr lang="fr-BE" altLang="en-US" sz="2300" dirty="0"/>
              <a:t>    	 (E6 1.38).</a:t>
            </a:r>
          </a:p>
          <a:p>
            <a:pPr marL="0" indent="0" algn="just" eaLnBrk="1" hangingPunct="1">
              <a:buFontTx/>
              <a:buNone/>
              <a:defRPr/>
            </a:pPr>
            <a:r>
              <a:rPr lang="en-US" sz="2300" dirty="0"/>
              <a:t>All studies involving human participants should be monitored as per GCP requirements</a:t>
            </a:r>
          </a:p>
          <a:p>
            <a:endParaRPr lang="en-UG" sz="2300" dirty="0"/>
          </a:p>
        </p:txBody>
      </p:sp>
    </p:spTree>
    <p:extLst>
      <p:ext uri="{BB962C8B-B14F-4D97-AF65-F5344CB8AC3E}">
        <p14:creationId xmlns:p14="http://schemas.microsoft.com/office/powerpoint/2010/main" val="303953812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TotalTime>
  <Words>754</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Futura</vt:lpstr>
      <vt:lpstr>Tahoma</vt:lpstr>
      <vt:lpstr>Wingdings</vt:lpstr>
      <vt:lpstr>Wingdings 2</vt:lpstr>
      <vt:lpstr>Custom Design</vt:lpstr>
      <vt:lpstr>Quality Management of a Research Project </vt:lpstr>
      <vt:lpstr>                      INTRODUCTION</vt:lpstr>
      <vt:lpstr>    Objectives of Quality Management</vt:lpstr>
      <vt:lpstr>               Quality Control (QC)</vt:lpstr>
      <vt:lpstr> What is Quality Assurance (QA)</vt:lpstr>
      <vt:lpstr>     Difference Between QA  and QC</vt:lpstr>
      <vt:lpstr>  Why errors occur at any stage of a clinical research   </vt:lpstr>
      <vt:lpstr>PowerPoint Presentation</vt:lpstr>
      <vt:lpstr>Through monitoring….</vt:lpstr>
      <vt:lpstr>PURPOSE OF MONITORING</vt:lpstr>
      <vt:lpstr>TYPES OF MONITORING VISIT</vt:lpstr>
      <vt:lpstr>Consequences of getting it wrong</vt:lpstr>
      <vt:lpstr>STUDY  EXPECTATIONS</vt:lpstr>
      <vt:lpstr>                 INVESTIGATOR SITE 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 in clinical Trials</dc:title>
  <dc:creator>Sarah Coutinho</dc:creator>
  <cp:lastModifiedBy>Emmanuel Jang Pro</cp:lastModifiedBy>
  <cp:revision>44</cp:revision>
  <dcterms:created xsi:type="dcterms:W3CDTF">2023-02-08T07:03:28Z</dcterms:created>
  <dcterms:modified xsi:type="dcterms:W3CDTF">2023-06-28T06:20:25Z</dcterms:modified>
</cp:coreProperties>
</file>