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9" r:id="rId2"/>
    <p:sldId id="269" r:id="rId3"/>
    <p:sldId id="265" r:id="rId4"/>
    <p:sldId id="273" r:id="rId5"/>
    <p:sldId id="271" r:id="rId6"/>
    <p:sldId id="272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A5E90-C44C-93D9-6E0D-E5F3702E50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BDD5D-5B8F-0945-EFEE-C5EA2DA57D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53A5-0AD1-4D70-ABE3-FC9B85DEDFC9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13618-D4FA-7539-57C3-158B4A9EA8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4064D-B88B-EE53-070F-330C59EB76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5FE10-FD3E-498C-BB75-1EAFE057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0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A48C-FEDD-190B-B937-06FB32C11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08D92-3693-A6D4-BAE7-BF993C818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5260-462D-2076-025B-6FF19A91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FA7A-3C63-9D9A-F605-A6D20A09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C9FCE-B11D-8BB4-DE4C-5FDFBB78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3950-3592-62D4-CE4F-F0A97B9C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8B2E5-B9A8-4689-E6CD-83ABBC077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DD97-2194-258B-1B11-E18200C4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9709-B571-275F-E1ED-B253B58F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5AB6-BEDE-ABDE-DE07-BE9FC783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00B8C-C6E4-8269-8B57-65C72638C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84A6C-AC0E-E3F8-3CE9-CB56CDCE2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4DA1-4943-BB89-2925-82DF95B3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68D69-2296-5791-1935-5432DD9C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C09A-0478-C72A-01C1-4F028644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E5122-2837-F5F2-2B24-395917EC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6578-3319-B082-40AA-DE61BE10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99EB-9A16-C436-0279-74F34254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E041E-B214-E679-DC51-37CDBA11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4622-152A-4042-62CE-2B403663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DD79-9BFC-1C26-F1C6-CBD04CFB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E6FB-00DB-7E0E-0B3B-710214D9C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97F6-72E9-9C5B-85EC-59102AC4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6A384-8889-2686-1095-744EA21E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EE22-C4F8-4850-F3DD-502598D2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EA19-5BEC-EB85-157A-0105EF26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CCEE2-400E-3866-D1C5-AAD838F28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F0346-7FBC-E10B-4C64-0A128324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EFDB6-6C10-A1C4-9DDB-55614B2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83E8-222E-983D-C071-2E2C50AA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A04A8-D5CC-3B25-F91C-2D9CC5A3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14FA-2434-E5B0-6CFA-6A517E78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12836-783D-B089-F87C-FBE53203E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71E03-2F98-E847-5FFD-EC30CACFE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B697A-AB42-5990-3FA2-57062D8CC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6480C-F5FF-146B-F4D9-3B93ADAED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91AF1-591A-9224-F93C-0DFC3C0D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15F78-5C5E-3BAA-A830-3CA4568B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A15A8-45ED-4EFC-AA5E-6C79AEB2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7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F2AC-E25D-9229-617B-8898190F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6F8C4-6A1E-9595-1384-D4CBFAC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FF394-67F0-401D-9F0B-D6FDF72A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20402-E7FF-E11F-716F-5558B7E7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CE5E9-98BD-6346-2705-2294684A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DE628-6763-7B67-5964-87AA4F7F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424A9-D65D-0578-B84C-977B08EA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B7B4-3F33-DD96-EB59-0D04EC74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50AD-43D9-A7A2-2BE2-4EC438303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D6A54-6F39-F7C5-C8EF-3F8696D5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946FE-0A2D-048A-4DE9-4E8BA9E7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AC97D-0109-001E-911A-454813AA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E1BFC-B8E6-BC16-4430-8103356D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C46F-1DA7-EB9A-DC8B-84AD3CDA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E6D7-B30A-16C8-E9FC-E303C4664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C5840-AFC4-691C-B0B0-9E2DF1E0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B1C16-4EAF-0029-2F32-5C26306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4F-686E-17A2-C01B-A6CBE156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069DE-A929-D248-7718-48F3CE3A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08D9B-50DB-CAD0-0703-6EFC6147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858"/>
            <a:ext cx="10515600" cy="1072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7DADD-8F6D-8010-BA7E-43D963EBB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04160"/>
            <a:ext cx="10515600" cy="252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621AA4A-6047-EA65-473A-EA935A93AC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3875" y="5754624"/>
            <a:ext cx="7449693" cy="8198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424E96-57B6-D56E-0477-4039BDA0BF5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23875" y="269555"/>
            <a:ext cx="1072231" cy="10722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8E124A-4D1B-689A-8305-E205754ACB0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960864" y="5757886"/>
            <a:ext cx="1707261" cy="8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8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88B5-6527-D2E2-58BB-4EE7E78FE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Theory of Change (</a:t>
            </a:r>
            <a:r>
              <a:rPr lang="en-US" dirty="0" err="1"/>
              <a:t>ToC</a:t>
            </a:r>
            <a:r>
              <a:rPr lang="en-US" dirty="0"/>
              <a:t>)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6EA8B-48DF-9612-1FDD-9974E1D61F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Amito</a:t>
            </a:r>
            <a:r>
              <a:rPr lang="en-US" dirty="0"/>
              <a:t> Hellen Christine (PhD)</a:t>
            </a:r>
          </a:p>
          <a:p>
            <a:r>
              <a:rPr lang="en-US" dirty="0"/>
              <a:t>Consultant</a:t>
            </a:r>
          </a:p>
          <a:p>
            <a:endParaRPr lang="en-US" dirty="0"/>
          </a:p>
          <a:p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June, 2023 </a:t>
            </a:r>
          </a:p>
          <a:p>
            <a:r>
              <a:rPr lang="en-US" dirty="0"/>
              <a:t>Training in Research Management for UVRI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1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A3979-CAF0-4D3F-B6EC-9D72DB0A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388" y="457866"/>
            <a:ext cx="10515600" cy="56411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Application of </a:t>
            </a:r>
            <a:r>
              <a:rPr lang="en-US" sz="4000" b="1" dirty="0" err="1">
                <a:solidFill>
                  <a:srgbClr val="C00000"/>
                </a:solidFill>
              </a:rPr>
              <a:t>ToC</a:t>
            </a:r>
            <a:r>
              <a:rPr lang="en-US" sz="4000" b="1" dirty="0">
                <a:solidFill>
                  <a:srgbClr val="C00000"/>
                </a:solidFill>
              </a:rPr>
              <a:t> in </a:t>
            </a:r>
            <a:r>
              <a:rPr lang="en-US" sz="4000" b="1" dirty="0" err="1">
                <a:solidFill>
                  <a:srgbClr val="C00000"/>
                </a:solidFill>
              </a:rPr>
              <a:t>programmes</a:t>
            </a:r>
            <a:r>
              <a:rPr lang="en-US" sz="4000" b="1" dirty="0">
                <a:solidFill>
                  <a:srgbClr val="C00000"/>
                </a:solidFill>
              </a:rPr>
              <a:t>/projects</a:t>
            </a:r>
            <a:endParaRPr lang="en-UG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516B8-CDFC-45FE-A1DB-E0C00FFD4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096"/>
            <a:ext cx="10515600" cy="3926542"/>
          </a:xfrm>
        </p:spPr>
        <p:txBody>
          <a:bodyPr>
            <a:normAutofit fontScale="92500" lnSpcReduction="10000"/>
          </a:bodyPr>
          <a:lstStyle/>
          <a:p>
            <a:pPr marL="514350" indent="-514350" fontAlgn="base">
              <a:buFont typeface="+mj-lt"/>
              <a:buAutoNum type="arabicParenR"/>
            </a:pPr>
            <a:r>
              <a:rPr lang="en-US" sz="2600" dirty="0"/>
              <a:t>A theory of change starts by identifying a clear ultimate goal and working backward to establish preconditions for reaching that goal.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600" dirty="0"/>
              <a:t>A theory of change is developed in the course of the planning stage and </a:t>
            </a:r>
            <a:r>
              <a:rPr lang="en-US" sz="2600" b="1" dirty="0"/>
              <a:t>useful for monitoring and evaluation.</a:t>
            </a:r>
            <a:endParaRPr lang="en-US" sz="2600" dirty="0"/>
          </a:p>
          <a:p>
            <a:pPr marL="514350" indent="-514350" fontAlgn="base">
              <a:buFont typeface="+mj-lt"/>
              <a:buAutoNum type="arabicParenR"/>
            </a:pPr>
            <a:r>
              <a:rPr lang="en-US" sz="2600" dirty="0"/>
              <a:t>It helps in specifying a range of conditions that help programs deliver on the desired outcomes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600" dirty="0"/>
              <a:t>A good </a:t>
            </a:r>
            <a:r>
              <a:rPr lang="en-US" sz="2600" dirty="0" err="1"/>
              <a:t>ToC</a:t>
            </a:r>
            <a:r>
              <a:rPr lang="en-US" sz="2600" dirty="0"/>
              <a:t> helps to: </a:t>
            </a:r>
            <a:r>
              <a:rPr lang="en-US" sz="2200" dirty="0"/>
              <a:t>develop better key evaluation questions, identify key indicators for monitoring, identify loopholes in available data, prioritize further data collection as well as provide a framework for data analysis and reporting.</a:t>
            </a:r>
          </a:p>
          <a:p>
            <a:pPr marL="457200" indent="-457200" fontAlgn="base">
              <a:buFont typeface="+mj-lt"/>
              <a:buAutoNum type="arabicParenR"/>
            </a:pPr>
            <a:r>
              <a:rPr lang="en-US" sz="2600" b="1" dirty="0"/>
              <a:t>Helps to answer the following questions during the program</a:t>
            </a:r>
            <a:r>
              <a:rPr lang="en-US" sz="2200" dirty="0"/>
              <a:t>: what is the </a:t>
            </a:r>
            <a:r>
              <a:rPr lang="en-US" sz="2200" dirty="0" err="1"/>
              <a:t>programme</a:t>
            </a:r>
            <a:r>
              <a:rPr lang="en-US" sz="2200" dirty="0"/>
              <a:t>, goal, objectives, outcomes steps that lead to outcomes, assumptions associate with each other and how to measure outcomes.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79818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ank You Any Questions Images HD | Questions? image, Any questions image  for presentation, Any questions">
            <a:extLst>
              <a:ext uri="{FF2B5EF4-FFF2-40B4-BE49-F238E27FC236}">
                <a16:creationId xmlns:a16="http://schemas.microsoft.com/office/drawing/2014/main" id="{1249A01E-A3BF-4113-B03F-A2C238EF8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894" y="327212"/>
            <a:ext cx="7207623" cy="625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5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C2262-0205-4C84-BC86-CD67FA8B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82" y="631422"/>
            <a:ext cx="8359588" cy="66846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Introduction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EAA4-7075-49CB-99A5-38480B34A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353"/>
            <a:ext cx="10515600" cy="41237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Started in USA in the 1990s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Context of improving evaluation theory and practice in the field of community initiatives.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Draws on two streams of development and social </a:t>
            </a:r>
            <a:r>
              <a:rPr lang="en-US" sz="2400" dirty="0" err="1"/>
              <a:t>programme</a:t>
            </a:r>
            <a:r>
              <a:rPr lang="en-US" sz="2400" dirty="0"/>
              <a:t> practice,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Part of a broader program analysis or program theory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ToC</a:t>
            </a:r>
            <a:r>
              <a:rPr lang="en-US" sz="2400" dirty="0"/>
              <a:t> approaches have increasingly become mainstream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Note: </a:t>
            </a:r>
            <a:r>
              <a:rPr lang="en-US" sz="2400" b="1" dirty="0" err="1">
                <a:solidFill>
                  <a:srgbClr val="7030A0"/>
                </a:solidFill>
              </a:rPr>
              <a:t>ToC</a:t>
            </a:r>
            <a:r>
              <a:rPr lang="en-US" sz="2400" b="1" dirty="0">
                <a:solidFill>
                  <a:srgbClr val="7030A0"/>
                </a:solidFill>
              </a:rPr>
              <a:t> “include a big picture analysis of how change happens in relation to a specific thematic area.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78617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729-663A-4209-9BF5-D43D8807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717" y="858940"/>
            <a:ext cx="9414642" cy="449597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Definition</a:t>
            </a:r>
            <a:endParaRPr lang="en-UG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8FC99-1580-4CA4-894B-29C7ADED4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4306"/>
            <a:ext cx="10515600" cy="3696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i="1" dirty="0" err="1">
                <a:solidFill>
                  <a:srgbClr val="7030A0"/>
                </a:solidFill>
              </a:rPr>
              <a:t>ToC</a:t>
            </a:r>
            <a:r>
              <a:rPr lang="en-US" sz="2200" b="1" i="1" dirty="0">
                <a:solidFill>
                  <a:srgbClr val="7030A0"/>
                </a:solidFill>
              </a:rPr>
              <a:t> is a method that explains how a given intervention, or set of interventions, is expected to lead to specific development change, drawing on a causal analysis based on available evidence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r>
              <a:rPr lang="en-GB" sz="2200" i="1" dirty="0"/>
              <a:t>Or </a:t>
            </a:r>
          </a:p>
          <a:p>
            <a:pPr marL="0" indent="0">
              <a:buNone/>
            </a:pPr>
            <a:r>
              <a:rPr lang="en-GB" sz="2200" b="1" i="1" dirty="0">
                <a:solidFill>
                  <a:srgbClr val="00B050"/>
                </a:solidFill>
              </a:rPr>
              <a:t>Defines the pieces and steps necessary to bring about a given long-term goal. </a:t>
            </a:r>
            <a:r>
              <a:rPr lang="en-GB" sz="2200" i="1" dirty="0"/>
              <a:t> </a:t>
            </a:r>
          </a:p>
          <a:p>
            <a:pPr marL="0" indent="0">
              <a:buNone/>
            </a:pPr>
            <a:r>
              <a:rPr lang="en-GB" sz="2200" i="1" dirty="0"/>
              <a:t>Or 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rgbClr val="FF0000"/>
                </a:solidFill>
              </a:rPr>
              <a:t>A comprehensive description and illustration of how and why a desired change is expected to happen in a particular context.</a:t>
            </a:r>
            <a:endParaRPr lang="en-GB" sz="2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233584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publichealthnotes.com/wp-content/uploads/2021/01/current-situation_desired-changes-273x300.jpg">
            <a:extLst>
              <a:ext uri="{FF2B5EF4-FFF2-40B4-BE49-F238E27FC236}">
                <a16:creationId xmlns:a16="http://schemas.microsoft.com/office/drawing/2014/main" id="{AE98A59B-F69B-4D9B-9E5B-C96A676DF0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846" y="591671"/>
            <a:ext cx="5683625" cy="4912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762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2596-DD8A-4E03-B296-EABD9A6E0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0" y="407305"/>
            <a:ext cx="8305800" cy="68638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Purpose of </a:t>
            </a:r>
            <a:r>
              <a:rPr lang="en-US" b="1" dirty="0" err="1">
                <a:solidFill>
                  <a:srgbClr val="C00000"/>
                </a:solidFill>
              </a:rPr>
              <a:t>ToC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DE64F-9AF2-4568-AB6B-BBDBCEB5E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1" y="1940860"/>
            <a:ext cx="9336740" cy="148814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Definitions of </a:t>
            </a:r>
            <a:r>
              <a:rPr lang="en-US" sz="2400" dirty="0" err="1"/>
              <a:t>ToC</a:t>
            </a:r>
            <a:r>
              <a:rPr lang="en-US" sz="2400" dirty="0"/>
              <a:t> vary widely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Organisations</a:t>
            </a:r>
            <a:r>
              <a:rPr lang="en-US" sz="2400" dirty="0"/>
              <a:t> and donors also view </a:t>
            </a:r>
            <a:r>
              <a:rPr lang="en-US" sz="2400" dirty="0" err="1"/>
              <a:t>ToC</a:t>
            </a:r>
            <a:r>
              <a:rPr lang="en-US" sz="2400" dirty="0"/>
              <a:t> as having a variety of purposes,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 err="1"/>
              <a:t>ToC</a:t>
            </a:r>
            <a:r>
              <a:rPr lang="en-US" sz="2400" dirty="0"/>
              <a:t> approaches can be understood across a continuum</a:t>
            </a:r>
            <a:r>
              <a:rPr lang="en-US" sz="3200" dirty="0"/>
              <a:t>.</a:t>
            </a:r>
            <a:endParaRPr lang="en-UG" sz="3200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6C1008D6-C2F3-45D9-BBF3-AA446134355F}"/>
              </a:ext>
            </a:extLst>
          </p:cNvPr>
          <p:cNvSpPr/>
          <p:nvPr/>
        </p:nvSpPr>
        <p:spPr>
          <a:xfrm>
            <a:off x="655544" y="4464426"/>
            <a:ext cx="10744200" cy="1129553"/>
          </a:xfrm>
          <a:prstGeom prst="left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G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B318EA-501B-4041-B27F-82ABF82A3484}"/>
              </a:ext>
            </a:extLst>
          </p:cNvPr>
          <p:cNvSpPr txBox="1">
            <a:spLocks/>
          </p:cNvSpPr>
          <p:nvPr/>
        </p:nvSpPr>
        <p:spPr>
          <a:xfrm>
            <a:off x="792256" y="3594848"/>
            <a:ext cx="10607488" cy="537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Technical tool				Thinking			Political literacy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D22B3C-C645-4EDA-8955-998FB7E0F9D4}"/>
              </a:ext>
            </a:extLst>
          </p:cNvPr>
          <p:cNvSpPr txBox="1">
            <a:spLocks/>
          </p:cNvSpPr>
          <p:nvPr/>
        </p:nvSpPr>
        <p:spPr>
          <a:xfrm>
            <a:off x="6723530" y="1622608"/>
            <a:ext cx="5811370" cy="19991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G" sz="2400" dirty="0"/>
          </a:p>
        </p:txBody>
      </p:sp>
    </p:spTree>
    <p:extLst>
      <p:ext uri="{BB962C8B-B14F-4D97-AF65-F5344CB8AC3E}">
        <p14:creationId xmlns:p14="http://schemas.microsoft.com/office/powerpoint/2010/main" val="292680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5F51-D836-4A50-836E-ACBE55CD3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7776" y="658316"/>
            <a:ext cx="10515600" cy="1072230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Cont</a:t>
            </a:r>
            <a:r>
              <a:rPr lang="en-US" b="1" dirty="0">
                <a:solidFill>
                  <a:srgbClr val="C00000"/>
                </a:solidFill>
              </a:rPr>
              <a:t>… Summary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06BB0-3AFD-48F7-BC66-BBD1FC0EF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0546"/>
            <a:ext cx="10515600" cy="35973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000" b="1" dirty="0"/>
              <a:t>Strategic planning:</a:t>
            </a:r>
            <a:r>
              <a:rPr lang="en-US" sz="2000" dirty="0"/>
              <a:t> </a:t>
            </a:r>
            <a:r>
              <a:rPr lang="en-US" sz="2000" dirty="0" err="1"/>
              <a:t>ToC</a:t>
            </a:r>
            <a:r>
              <a:rPr lang="en-US" sz="2000" dirty="0"/>
              <a:t> helps organizations practically to map the change process and its expected outcomes and facilitates project implementation. </a:t>
            </a:r>
            <a:r>
              <a:rPr lang="en-US" sz="1800" dirty="0"/>
              <a:t>For these purposes, </a:t>
            </a:r>
            <a:r>
              <a:rPr lang="en-US" sz="1800" dirty="0" err="1"/>
              <a:t>ToC</a:t>
            </a:r>
            <a:r>
              <a:rPr lang="en-US" sz="1800" dirty="0"/>
              <a:t> is often used in conjunction with </a:t>
            </a:r>
            <a:r>
              <a:rPr lang="en-US" sz="1800" dirty="0" err="1"/>
              <a:t>logframe</a:t>
            </a:r>
            <a:r>
              <a:rPr lang="en-US" sz="1800" dirty="0"/>
              <a:t> approaches. </a:t>
            </a:r>
            <a:endParaRPr lang="en-US" sz="2000" dirty="0"/>
          </a:p>
          <a:p>
            <a:pPr marL="514350" indent="-514350">
              <a:buFont typeface="+mj-lt"/>
              <a:buAutoNum type="arabicParenR"/>
            </a:pPr>
            <a:r>
              <a:rPr lang="en-US" sz="2000" b="1" dirty="0"/>
              <a:t>Monitoring and evaluation</a:t>
            </a:r>
            <a:r>
              <a:rPr lang="en-US" sz="2000" dirty="0"/>
              <a:t>: </a:t>
            </a:r>
            <a:r>
              <a:rPr lang="en-US" sz="2000" dirty="0" err="1"/>
              <a:t>ToCs</a:t>
            </a:r>
            <a:r>
              <a:rPr lang="en-US" sz="2000" dirty="0"/>
              <a:t> articulate expected processes and outcomes that can be reviewed over time. This allows </a:t>
            </a:r>
            <a:r>
              <a:rPr lang="en-US" sz="2000" dirty="0" err="1"/>
              <a:t>organisations</a:t>
            </a:r>
            <a:r>
              <a:rPr lang="en-US" sz="2000" dirty="0"/>
              <a:t> to assess their contribution to change and to revise their </a:t>
            </a:r>
            <a:r>
              <a:rPr lang="en-US" sz="2000" dirty="0" err="1"/>
              <a:t>ToC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b="1" dirty="0"/>
              <a:t>Description</a:t>
            </a:r>
            <a:r>
              <a:rPr lang="en-US" sz="2000" dirty="0"/>
              <a:t>: </a:t>
            </a:r>
            <a:r>
              <a:rPr lang="en-US" sz="2000" dirty="0" err="1"/>
              <a:t>ToC</a:t>
            </a:r>
            <a:r>
              <a:rPr lang="en-US" sz="2000" dirty="0"/>
              <a:t> allows </a:t>
            </a:r>
            <a:r>
              <a:rPr lang="en-US" sz="2000" dirty="0" err="1"/>
              <a:t>organisations</a:t>
            </a:r>
            <a:r>
              <a:rPr lang="en-US" sz="2000" dirty="0"/>
              <a:t> to communicate their chosen change process to internal and external partners. A simple description of an </a:t>
            </a:r>
            <a:r>
              <a:rPr lang="en-US" sz="2000" dirty="0" err="1"/>
              <a:t>organisation’s</a:t>
            </a:r>
            <a:r>
              <a:rPr lang="en-US" sz="2000" dirty="0"/>
              <a:t> </a:t>
            </a:r>
            <a:r>
              <a:rPr lang="en-US" sz="2000" dirty="0" err="1"/>
              <a:t>ToC</a:t>
            </a:r>
            <a:r>
              <a:rPr lang="en-US" sz="2000" dirty="0"/>
              <a:t> can be understood as minimal way of engaging with </a:t>
            </a:r>
            <a:r>
              <a:rPr lang="en-US" sz="2000" dirty="0" err="1"/>
              <a:t>ToC</a:t>
            </a:r>
            <a:r>
              <a:rPr lang="en-US" sz="2000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000" b="1" dirty="0"/>
              <a:t>Learning</a:t>
            </a:r>
            <a:r>
              <a:rPr lang="en-US" sz="2000" dirty="0"/>
              <a:t>: helps people to clarify and develop the theory behind their </a:t>
            </a:r>
            <a:r>
              <a:rPr lang="en-US" sz="2000" dirty="0" err="1"/>
              <a:t>organisation</a:t>
            </a:r>
            <a:r>
              <a:rPr lang="en-US" sz="2000" dirty="0"/>
              <a:t> or </a:t>
            </a:r>
            <a:r>
              <a:rPr lang="en-US" sz="2000" dirty="0" err="1"/>
              <a:t>programme.This</a:t>
            </a:r>
            <a:r>
              <a:rPr lang="en-US" sz="2000" dirty="0"/>
              <a:t> relates to an understanding of </a:t>
            </a:r>
            <a:r>
              <a:rPr lang="en-US" sz="2000" dirty="0" err="1"/>
              <a:t>ToC</a:t>
            </a:r>
            <a:r>
              <a:rPr lang="en-US" sz="2000" dirty="0"/>
              <a:t> as a thinking tool.</a:t>
            </a:r>
            <a:endParaRPr lang="en-UG" sz="2000" dirty="0"/>
          </a:p>
        </p:txBody>
      </p:sp>
    </p:spTree>
    <p:extLst>
      <p:ext uri="{BB962C8B-B14F-4D97-AF65-F5344CB8AC3E}">
        <p14:creationId xmlns:p14="http://schemas.microsoft.com/office/powerpoint/2010/main" val="268155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D567-8033-44A7-ABDB-D06AB25E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964" y="699020"/>
            <a:ext cx="10515600" cy="63672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Questions that Theory of Change Answers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638D4-6C3C-47CC-81C9-9A99DE530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01618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/>
              <a:t>While developing a theory of change, we need to ensure that it addresses following six question: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000" dirty="0"/>
              <a:t>Situation analysis/external context?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000" dirty="0"/>
              <a:t>Who are the beneficiaries?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000" dirty="0"/>
              <a:t>What are the expected results/benefits?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000" dirty="0"/>
              <a:t>What is the expected time period to achieve the results?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000" dirty="0"/>
              <a:t>What are the proposed interventions?</a:t>
            </a:r>
          </a:p>
          <a:p>
            <a:pPr marL="514350" indent="-514350" fontAlgn="base">
              <a:buFont typeface="+mj-lt"/>
              <a:buAutoNum type="arabicParenR"/>
            </a:pPr>
            <a:r>
              <a:rPr lang="en-US" sz="2000" dirty="0"/>
              <a:t>Why, and based on what evidence, can we believe that the theory of change will achieve the expected results (assumptions)?</a:t>
            </a:r>
          </a:p>
        </p:txBody>
      </p:sp>
    </p:spTree>
    <p:extLst>
      <p:ext uri="{BB962C8B-B14F-4D97-AF65-F5344CB8AC3E}">
        <p14:creationId xmlns:p14="http://schemas.microsoft.com/office/powerpoint/2010/main" val="342754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2C350E-E8DA-4128-8A15-91DE60FF103C}"/>
              </a:ext>
            </a:extLst>
          </p:cNvPr>
          <p:cNvSpPr/>
          <p:nvPr/>
        </p:nvSpPr>
        <p:spPr>
          <a:xfrm>
            <a:off x="9932894" y="1582340"/>
            <a:ext cx="204029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Open Sans"/>
              </a:rPr>
              <a:t>Source: United Nations Children’s Fund, Supplementary </a:t>
            </a:r>
            <a:r>
              <a:rPr lang="en-US" b="1" dirty="0" err="1">
                <a:solidFill>
                  <a:srgbClr val="000000"/>
                </a:solidFill>
                <a:latin typeface="Open Sans"/>
              </a:rPr>
              <a:t>Programme</a:t>
            </a:r>
            <a:r>
              <a:rPr lang="en-US" b="1" dirty="0">
                <a:solidFill>
                  <a:srgbClr val="000000"/>
                </a:solidFill>
                <a:latin typeface="Open Sans"/>
              </a:rPr>
              <a:t> Note on the Theory of Change, Peer Review Group meeting, 11 March 2014, UNICEF, New York, 2014,</a:t>
            </a:r>
            <a:endParaRPr lang="en-UG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CF7838-555A-40A1-ABCB-5A9354931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533400"/>
            <a:ext cx="73152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9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310F-3F65-4D93-86E4-8E540B07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952" y="410174"/>
            <a:ext cx="9507071" cy="95246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Systematically laying out the theory-connecting program to the goal.</a:t>
            </a:r>
            <a:endParaRPr lang="en-UG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1DB15-3A04-4B6B-8FE3-0AFD0F44F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86" y="1362635"/>
            <a:ext cx="9961282" cy="405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6468</TotalTime>
  <Words>611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Wingdings</vt:lpstr>
      <vt:lpstr>Office Theme</vt:lpstr>
      <vt:lpstr>Understanding Theory of Change (ToC) </vt:lpstr>
      <vt:lpstr>Introduction</vt:lpstr>
      <vt:lpstr>Definition</vt:lpstr>
      <vt:lpstr>PowerPoint Presentation</vt:lpstr>
      <vt:lpstr>Purpose of ToC </vt:lpstr>
      <vt:lpstr>Cont… Summary</vt:lpstr>
      <vt:lpstr>Questions that Theory of Change Answers</vt:lpstr>
      <vt:lpstr>PowerPoint Presentation</vt:lpstr>
      <vt:lpstr>Systematically laying out the theory-connecting program to the goal.</vt:lpstr>
      <vt:lpstr>Application of ToC in programmes/projects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Ernest Ssesanga</dc:creator>
  <cp:lastModifiedBy>Stella</cp:lastModifiedBy>
  <cp:revision>33</cp:revision>
  <dcterms:created xsi:type="dcterms:W3CDTF">2023-06-15T09:31:46Z</dcterms:created>
  <dcterms:modified xsi:type="dcterms:W3CDTF">2023-06-29T09:53:10Z</dcterms:modified>
</cp:coreProperties>
</file>