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60" r:id="rId3"/>
    <p:sldId id="281" r:id="rId4"/>
    <p:sldId id="285" r:id="rId5"/>
    <p:sldId id="264" r:id="rId6"/>
    <p:sldId id="280" r:id="rId7"/>
    <p:sldId id="274" r:id="rId8"/>
    <p:sldId id="282" r:id="rId9"/>
    <p:sldId id="261" r:id="rId10"/>
    <p:sldId id="266" r:id="rId11"/>
    <p:sldId id="265" r:id="rId12"/>
    <p:sldId id="283" r:id="rId13"/>
    <p:sldId id="263" r:id="rId14"/>
    <p:sldId id="275" r:id="rId15"/>
    <p:sldId id="284" r:id="rId16"/>
    <p:sldId id="267" r:id="rId17"/>
    <p:sldId id="271" r:id="rId18"/>
    <p:sldId id="268" r:id="rId19"/>
    <p:sldId id="269" r:id="rId20"/>
    <p:sldId id="270" r:id="rId21"/>
    <p:sldId id="286" r:id="rId22"/>
    <p:sldId id="272" r:id="rId23"/>
    <p:sldId id="278" r:id="rId24"/>
    <p:sldId id="276" r:id="rId25"/>
    <p:sldId id="288" r:id="rId26"/>
    <p:sldId id="290" r:id="rId27"/>
    <p:sldId id="277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89231" autoAdjust="0"/>
  </p:normalViewPr>
  <p:slideViewPr>
    <p:cSldViewPr snapToGrid="0">
      <p:cViewPr varScale="1">
        <p:scale>
          <a:sx n="101" d="100"/>
          <a:sy n="101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A5E90-C44C-93D9-6E0D-E5F3702E50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BDD5D-5B8F-0945-EFEE-C5EA2DA57D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53A5-0AD1-4D70-ABE3-FC9B85DEDFC9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13618-D4FA-7539-57C3-158B4A9EA8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4064D-B88B-EE53-070F-330C59EB76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5FE10-FD3E-498C-BB75-1EAFE057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0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B2EA1-D6DF-4F51-9402-BE5405D503CC}" type="datetimeFigureOut">
              <a:rPr lang="en-UG" smtClean="0"/>
              <a:t>27/06/2023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9356F-8AB2-4466-A340-2569C361B22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21076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understand project management, we must look deeper into what constitutes a project.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break them down more specifically</a:t>
            </a:r>
            <a:endParaRPr lang="en-U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9356F-8AB2-4466-A340-2569C361B22C}" type="slidenum">
              <a:rPr lang="en-UG" smtClean="0"/>
              <a:t>4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91975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A48C-FEDD-190B-B937-06FB32C11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08D92-3693-A6D4-BAE7-BF993C818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5260-462D-2076-025B-6FF19A91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BFA7A-3C63-9D9A-F605-A6D20A09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C9FCE-B11D-8BB4-DE4C-5FDFBB78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3950-3592-62D4-CE4F-F0A97B9C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8B2E5-B9A8-4689-E6CD-83ABBC077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DD97-2194-258B-1B11-E18200C4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9709-B571-275F-E1ED-B253B58F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5AB6-BEDE-ABDE-DE07-BE9FC783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00B8C-C6E4-8269-8B57-65C72638C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84A6C-AC0E-E3F8-3CE9-CB56CDCE2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4DA1-4943-BB89-2925-82DF95B3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68D69-2296-5791-1935-5432DD9C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C09A-0478-C72A-01C1-4F028644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E5122-2837-F5F2-2B24-395917EC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6578-3319-B082-40AA-DE61BE10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899EB-9A16-C436-0279-74F34254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E041E-B214-E679-DC51-37CDBA11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4622-152A-4042-62CE-2B403663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DD79-9BFC-1C26-F1C6-CBD04CFB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E6FB-00DB-7E0E-0B3B-710214D9C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97F6-72E9-9C5B-85EC-59102AC4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6A384-8889-2686-1095-744EA21E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EE22-C4F8-4850-F3DD-502598D2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EA19-5BEC-EB85-157A-0105EF26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CCEE2-400E-3866-D1C5-AAD838F28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F0346-7FBC-E10B-4C64-0A128324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EFDB6-6C10-A1C4-9DDB-55614B2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83E8-222E-983D-C071-2E2C50AA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A04A8-D5CC-3B25-F91C-2D9CC5A3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14FA-2434-E5B0-6CFA-6A517E78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12836-783D-B089-F87C-FBE53203E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71E03-2F98-E847-5FFD-EC30CACFE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B697A-AB42-5990-3FA2-57062D8CC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6480C-F5FF-146B-F4D9-3B93ADAED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91AF1-591A-9224-F93C-0DFC3C0D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15F78-5C5E-3BAA-A830-3CA4568B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A15A8-45ED-4EFC-AA5E-6C79AEB2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7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F2AC-E25D-9229-617B-8898190F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6F8C4-6A1E-9595-1384-D4CBFACC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FF394-67F0-401D-9F0B-D6FDF72A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20402-E7FF-E11F-716F-5558B7E7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CE5E9-98BD-6346-2705-2294684A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DE628-6763-7B67-5964-87AA4F7F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424A9-D65D-0578-B84C-977B08EA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B7B4-3F33-DD96-EB59-0D04EC74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150AD-43D9-A7A2-2BE2-4EC438303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D6A54-6F39-F7C5-C8EF-3F8696D5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946FE-0A2D-048A-4DE9-4E8BA9E7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AC97D-0109-001E-911A-454813AA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E1BFC-B8E6-BC16-4430-8103356D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C46F-1DA7-EB9A-DC8B-84AD3CDA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9E6D7-B30A-16C8-E9FC-E303C4664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C5840-AFC4-691C-B0B0-9E2DF1E0A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B1C16-4EAF-0029-2F32-5C26306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DB4F-686E-17A2-C01B-A6CBE156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069DE-A929-D248-7718-48F3CE3A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08D9B-50DB-CAD0-0703-6EFC6147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858"/>
            <a:ext cx="10515600" cy="1072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7DADD-8F6D-8010-BA7E-43D963EBB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04160"/>
            <a:ext cx="10515600" cy="252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621AA4A-6047-EA65-473A-EA935A93AC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3875" y="5754624"/>
            <a:ext cx="7449693" cy="8198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424E96-57B6-D56E-0477-4039BDA0BF5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23875" y="269555"/>
            <a:ext cx="1072231" cy="10722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8E124A-4D1B-689A-8305-E205754ACB0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960864" y="5757886"/>
            <a:ext cx="1707261" cy="8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8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88B5-6527-D2E2-58BB-4EE7E78FE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2966"/>
            <a:ext cx="9144000" cy="30369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Goal and Introduction to Monitoring &amp; Evaluation (Developing deliverables &amp; Milestones)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6EA8B-48DF-9612-1FDD-9974E1D61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852831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en-US" dirty="0" err="1"/>
              <a:t>Amito</a:t>
            </a:r>
            <a:r>
              <a:rPr lang="en-US" dirty="0"/>
              <a:t> Hellen Christine (PhD)</a:t>
            </a:r>
          </a:p>
          <a:p>
            <a:r>
              <a:rPr lang="en-US" dirty="0"/>
              <a:t>Consultant</a:t>
            </a:r>
          </a:p>
          <a:p>
            <a:r>
              <a:rPr lang="en-US" dirty="0"/>
              <a:t>Training in Research Management for UVRI, 27</a:t>
            </a:r>
            <a:r>
              <a:rPr lang="en-US" baseline="30000" dirty="0"/>
              <a:t>th</a:t>
            </a:r>
            <a:r>
              <a:rPr lang="en-US" dirty="0"/>
              <a:t> June 2023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1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>
            <a:extLst>
              <a:ext uri="{FF2B5EF4-FFF2-40B4-BE49-F238E27FC236}">
                <a16:creationId xmlns:a16="http://schemas.microsoft.com/office/drawing/2014/main" id="{A0FE3CE2-75C8-4169-8F4D-3A68888AA56B}"/>
              </a:ext>
            </a:extLst>
          </p:cNvPr>
          <p:cNvSpPr/>
          <p:nvPr/>
        </p:nvSpPr>
        <p:spPr>
          <a:xfrm>
            <a:off x="1492469" y="815240"/>
            <a:ext cx="4162097" cy="3137339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Monitoring</a:t>
            </a:r>
            <a:r>
              <a:rPr lang="en-GB" sz="2000" dirty="0">
                <a:solidFill>
                  <a:schemeClr val="bg1"/>
                </a:solidFill>
              </a:rPr>
              <a:t> is the continuous assessment of a programme or project in relation to the agreed implementation schedule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Callout 4">
            <a:extLst>
              <a:ext uri="{FF2B5EF4-FFF2-40B4-BE49-F238E27FC236}">
                <a16:creationId xmlns:a16="http://schemas.microsoft.com/office/drawing/2014/main" id="{51C1135A-D666-4012-8299-92C1650FA3C5}"/>
              </a:ext>
            </a:extLst>
          </p:cNvPr>
          <p:cNvSpPr/>
          <p:nvPr/>
        </p:nvSpPr>
        <p:spPr>
          <a:xfrm>
            <a:off x="6845401" y="815239"/>
            <a:ext cx="4162097" cy="313733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rgbClr val="FFFF00"/>
                </a:solidFill>
              </a:rPr>
              <a:t>Evaluation</a:t>
            </a:r>
            <a:r>
              <a:rPr lang="en-GB" sz="2000" dirty="0"/>
              <a:t> is a systematic assessment of an all elements of a program to  assess its worth  or  relevance,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2189DF-2164-4799-9BE4-BE05A0E695B7}"/>
              </a:ext>
            </a:extLst>
          </p:cNvPr>
          <p:cNvSpPr/>
          <p:nvPr/>
        </p:nvSpPr>
        <p:spPr>
          <a:xfrm>
            <a:off x="488731" y="4733073"/>
            <a:ext cx="114142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 &amp; E is a process of continued gathering of information and its analysis, in order to determine whether progress is being made towards pre-specified goals and objectives</a:t>
            </a:r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193748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9B93DDF-CAA9-4A73-A3DC-180B77EFC89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5106831"/>
              </p:ext>
            </p:extLst>
          </p:nvPr>
        </p:nvGraphicFramePr>
        <p:xfrm>
          <a:off x="599091" y="1621146"/>
          <a:ext cx="5420710" cy="4026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0710">
                  <a:extLst>
                    <a:ext uri="{9D8B030D-6E8A-4147-A177-3AD203B41FA5}">
                      <a16:colId xmlns:a16="http://schemas.microsoft.com/office/drawing/2014/main" val="3159360994"/>
                    </a:ext>
                  </a:extLst>
                </a:gridCol>
              </a:tblGrid>
              <a:tr h="670345">
                <a:tc>
                  <a:txBody>
                    <a:bodyPr/>
                    <a:lstStyle/>
                    <a:p>
                      <a:r>
                        <a:rPr lang="en-US" sz="2800" dirty="0"/>
                        <a:t>Monitoring</a:t>
                      </a:r>
                      <a:endParaRPr lang="en-U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980106"/>
                  </a:ext>
                </a:extLst>
              </a:tr>
              <a:tr h="67034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Continuous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: day-to-day, routine, on going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100606"/>
                  </a:ext>
                </a:extLst>
              </a:tr>
              <a:tr h="6703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baseline="0" dirty="0"/>
                        <a:t>Documents progress using selected indicators/activities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982812"/>
                  </a:ext>
                </a:extLst>
              </a:tr>
              <a:tr h="6703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baseline="0" dirty="0"/>
                        <a:t>Focuses on </a:t>
                      </a:r>
                      <a:r>
                        <a:rPr lang="en-US" sz="1800" b="1" u="none" strike="noStrike" baseline="0" dirty="0"/>
                        <a:t>inputs</a:t>
                      </a:r>
                      <a:r>
                        <a:rPr lang="en-US" sz="1800" u="none" strike="noStrike" baseline="0" dirty="0"/>
                        <a:t>, </a:t>
                      </a:r>
                      <a:r>
                        <a:rPr lang="en-US" sz="1800" b="1" u="none" strike="noStrike" baseline="0" dirty="0"/>
                        <a:t>activities</a:t>
                      </a:r>
                      <a:r>
                        <a:rPr lang="en-US" sz="1800" u="none" strike="noStrike" baseline="0" dirty="0"/>
                        <a:t> and </a:t>
                      </a:r>
                      <a:r>
                        <a:rPr lang="en-US" sz="1800" b="1" u="none" strike="noStrike" baseline="0" dirty="0"/>
                        <a:t>outputs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783103"/>
                  </a:ext>
                </a:extLst>
              </a:tr>
              <a:tr h="6703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baseline="0" dirty="0"/>
                        <a:t>Provides warning signs to managers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158484"/>
                  </a:ext>
                </a:extLst>
              </a:tr>
              <a:tr h="6743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Looks at process at the output level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1632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0B72BF-B575-4A91-AF95-A1CFE5B8F27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7575145"/>
              </p:ext>
            </p:extLst>
          </p:nvPr>
        </p:nvGraphicFramePr>
        <p:xfrm>
          <a:off x="6172200" y="1621145"/>
          <a:ext cx="5181600" cy="4026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855165022"/>
                    </a:ext>
                  </a:extLst>
                </a:gridCol>
              </a:tblGrid>
              <a:tr h="643647">
                <a:tc>
                  <a:txBody>
                    <a:bodyPr/>
                    <a:lstStyle/>
                    <a:p>
                      <a:r>
                        <a:rPr lang="en-US" sz="2800" dirty="0"/>
                        <a:t>Evaluation</a:t>
                      </a:r>
                      <a:endParaRPr lang="en-U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44907"/>
                  </a:ext>
                </a:extLst>
              </a:tr>
              <a:tr h="6748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baseline="0" dirty="0">
                          <a:solidFill>
                            <a:schemeClr val="tx1"/>
                          </a:solidFill>
                        </a:rPr>
                        <a:t>Periodic</a:t>
                      </a:r>
                      <a:r>
                        <a:rPr lang="en-US" sz="1800" b="0" u="none" strike="noStrike" baseline="0" dirty="0">
                          <a:solidFill>
                            <a:schemeClr val="tx1"/>
                          </a:solidFill>
                        </a:rPr>
                        <a:t>: important milestones (mid-term or end of project)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34264"/>
                  </a:ext>
                </a:extLst>
              </a:tr>
              <a:tr h="7454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Provides in-depth/comprehensive  analysis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Compare planed with actual achievements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94958"/>
                  </a:ext>
                </a:extLst>
              </a:tr>
              <a:tr h="6436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baseline="0" dirty="0"/>
                        <a:t>Focuses on </a:t>
                      </a:r>
                      <a:r>
                        <a:rPr lang="en-US" sz="1800" b="1" u="none" strike="noStrike" baseline="0" dirty="0"/>
                        <a:t>outcomes</a:t>
                      </a:r>
                      <a:r>
                        <a:rPr lang="en-US" sz="1800" u="none" strike="noStrike" baseline="0" dirty="0"/>
                        <a:t> and </a:t>
                      </a:r>
                      <a:r>
                        <a:rPr lang="en-US" sz="1800" b="1" u="none" strike="noStrike" baseline="0" dirty="0"/>
                        <a:t>impacts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586870"/>
                  </a:ext>
                </a:extLst>
              </a:tr>
              <a:tr h="6748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baseline="0" dirty="0"/>
                        <a:t>Provides managers with strategy and policy options if corrective action is needed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877045"/>
                  </a:ext>
                </a:extLst>
              </a:tr>
              <a:tr h="6436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Considers results at outcome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86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66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9CD3-80B8-46F0-848B-8919AD304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G" dirty="0"/>
              <a:t>why should we do it?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73683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C41B-23F0-4700-9A84-256EA6F7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815726"/>
            <a:ext cx="9004738" cy="63878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Importance of M &amp;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5493-84AF-4F8C-AA75-1B22086A6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503"/>
            <a:ext cx="10515600" cy="394138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dirty="0"/>
              <a:t>Tracking resources &amp; provide feedback on progress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dirty="0"/>
              <a:t>Improve program implementation  - managers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dirty="0"/>
              <a:t>Informing  future decisions based on accurate, evidence based information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dirty="0"/>
              <a:t>Promoting accountability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dirty="0"/>
              <a:t>Demonstrating impact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dirty="0"/>
              <a:t>Identify lessons learned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GB" altLang="en-UG" dirty="0"/>
              <a:t>Preserve institutional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E41D-BD8C-40C5-A140-6199848B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066" y="1045792"/>
            <a:ext cx="9355667" cy="64754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Common Terms of M &amp; E</a:t>
            </a:r>
            <a:endParaRPr lang="en-UG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4277EA-5BCE-4D92-86AF-F12062D17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827015"/>
              </p:ext>
            </p:extLst>
          </p:nvPr>
        </p:nvGraphicFramePr>
        <p:xfrm>
          <a:off x="872065" y="1693334"/>
          <a:ext cx="10967838" cy="401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212">
                  <a:extLst>
                    <a:ext uri="{9D8B030D-6E8A-4147-A177-3AD203B41FA5}">
                      <a16:colId xmlns:a16="http://schemas.microsoft.com/office/drawing/2014/main" val="2487988260"/>
                    </a:ext>
                  </a:extLst>
                </a:gridCol>
                <a:gridCol w="8523626">
                  <a:extLst>
                    <a:ext uri="{9D8B030D-6E8A-4147-A177-3AD203B41FA5}">
                      <a16:colId xmlns:a16="http://schemas.microsoft.com/office/drawing/2014/main" val="1279524842"/>
                    </a:ext>
                  </a:extLst>
                </a:gridCol>
              </a:tblGrid>
              <a:tr h="505000">
                <a:tc>
                  <a:txBody>
                    <a:bodyPr/>
                    <a:lstStyle/>
                    <a:p>
                      <a:r>
                        <a:rPr lang="en-US" sz="1600" dirty="0"/>
                        <a:t>Term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  <a:endParaRPr lang="en-U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390495"/>
                  </a:ext>
                </a:extLst>
              </a:tr>
              <a:tr h="505000">
                <a:tc>
                  <a:txBody>
                    <a:bodyPr/>
                    <a:lstStyle/>
                    <a:p>
                      <a:r>
                        <a:rPr lang="en-US" sz="1600" dirty="0"/>
                        <a:t>Inputs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resources required to achieve outputs, including money, equipment and human resources</a:t>
                      </a:r>
                      <a:endParaRPr lang="en-U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4494"/>
                  </a:ext>
                </a:extLst>
              </a:tr>
              <a:tr h="334624">
                <a:tc>
                  <a:txBody>
                    <a:bodyPr/>
                    <a:lstStyle/>
                    <a:p>
                      <a:r>
                        <a:rPr lang="en-US" sz="1600" dirty="0"/>
                        <a:t>Activity 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Work performed in line with the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471385"/>
                  </a:ext>
                </a:extLst>
              </a:tr>
              <a:tr h="505000">
                <a:tc>
                  <a:txBody>
                    <a:bodyPr/>
                    <a:lstStyle/>
                    <a:p>
                      <a:r>
                        <a:rPr lang="en-US" sz="1600" dirty="0"/>
                        <a:t>Outputs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tangible results of the input – cattle treated, farmers trained, agents established.</a:t>
                      </a:r>
                      <a:endParaRPr lang="en-U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76135"/>
                  </a:ext>
                </a:extLst>
              </a:tr>
              <a:tr h="574333">
                <a:tc>
                  <a:txBody>
                    <a:bodyPr/>
                    <a:lstStyle/>
                    <a:p>
                      <a:r>
                        <a:rPr lang="en-US" sz="1600" dirty="0"/>
                        <a:t>Outcomes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how the outputs have contributed to an expected change in the situation which was to be addressed by the project</a:t>
                      </a:r>
                      <a:endParaRPr lang="en-U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3059"/>
                  </a:ext>
                </a:extLst>
              </a:tr>
              <a:tr h="505000">
                <a:tc>
                  <a:txBody>
                    <a:bodyPr/>
                    <a:lstStyle/>
                    <a:p>
                      <a:r>
                        <a:rPr lang="en-US" sz="1600" dirty="0"/>
                        <a:t>Objectives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contribute to the overall goal and allows measurement of the success of the </a:t>
                      </a:r>
                      <a:r>
                        <a:rPr lang="en-US" sz="1600" dirty="0" err="1"/>
                        <a:t>programme</a:t>
                      </a:r>
                      <a:r>
                        <a:rPr lang="en-US" sz="1600" dirty="0"/>
                        <a:t> </a:t>
                      </a:r>
                      <a:endParaRPr lang="en-U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822082"/>
                  </a:ext>
                </a:extLst>
              </a:tr>
              <a:tr h="574333">
                <a:tc>
                  <a:txBody>
                    <a:bodyPr/>
                    <a:lstStyle/>
                    <a:p>
                      <a:r>
                        <a:rPr lang="en-US" sz="1600" dirty="0"/>
                        <a:t>Impact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long term result of the outcome. The impact includes the overall social, economic, and other developmental effects that the outcomes of the </a:t>
                      </a:r>
                      <a:r>
                        <a:rPr lang="en-US" sz="1600" dirty="0" err="1"/>
                        <a:t>programme</a:t>
                      </a:r>
                      <a:r>
                        <a:rPr lang="en-US" sz="1600" dirty="0"/>
                        <a:t> have had the community. </a:t>
                      </a:r>
                      <a:endParaRPr lang="en-U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59576"/>
                  </a:ext>
                </a:extLst>
              </a:tr>
              <a:tr h="505000">
                <a:tc>
                  <a:txBody>
                    <a:bodyPr/>
                    <a:lstStyle/>
                    <a:p>
                      <a:r>
                        <a:rPr lang="en-US" sz="1600" dirty="0"/>
                        <a:t>Indicators</a:t>
                      </a:r>
                      <a:endParaRPr lang="en-U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measure the achievements of the outputs, outcomes and objectives.</a:t>
                      </a:r>
                      <a:endParaRPr lang="en-U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485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81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85E45-4A69-4F81-96BF-578F9688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Tools or M &amp; E Planning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8A95A-50EF-40DE-BBF3-78E3B7D05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 &amp; E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 &amp; E framework or Logical Framework (</a:t>
            </a:r>
            <a:r>
              <a:rPr lang="en-US" dirty="0" err="1"/>
              <a:t>Logframe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Theory of Change</a:t>
            </a:r>
          </a:p>
          <a:p>
            <a:endParaRPr lang="en-UG" b="1" dirty="0"/>
          </a:p>
          <a:p>
            <a:endParaRPr lang="en-UG" b="1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52219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81FB67-524F-499F-BDB1-9ABDCC50F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62" y="2065283"/>
            <a:ext cx="4291678" cy="22926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FF8D44-BB22-4828-9B32-A1E5847DDE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977" y="2391874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48D8C-5774-4973-97C0-773F01F03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9255"/>
            <a:ext cx="9144000" cy="1980708"/>
          </a:xfrm>
        </p:spPr>
        <p:txBody>
          <a:bodyPr>
            <a:normAutofit/>
          </a:bodyPr>
          <a:lstStyle/>
          <a:p>
            <a:r>
              <a:rPr lang="en-US" sz="6600" b="1" dirty="0"/>
              <a:t>Developing an M &amp; E plan</a:t>
            </a:r>
            <a:endParaRPr lang="en-UG" sz="6600" b="1" dirty="0"/>
          </a:p>
        </p:txBody>
      </p:sp>
    </p:spTree>
    <p:extLst>
      <p:ext uri="{BB962C8B-B14F-4D97-AF65-F5344CB8AC3E}">
        <p14:creationId xmlns:p14="http://schemas.microsoft.com/office/powerpoint/2010/main" val="4146968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60EB-A906-4A41-BC28-58A1EE5D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858"/>
            <a:ext cx="10515600" cy="733376"/>
          </a:xfrm>
        </p:spPr>
        <p:txBody>
          <a:bodyPr/>
          <a:lstStyle/>
          <a:p>
            <a:r>
              <a:rPr lang="en-US" b="1" dirty="0"/>
              <a:t>What is a plan ?</a:t>
            </a:r>
            <a:endParaRPr lang="en-UG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1B8DBC-DF09-4CBC-8A93-BE2002CB26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403319"/>
            <a:ext cx="5113867" cy="2916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It’s a detailed way of doing or to achieve something.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method devised for making or doing something or achieving an end,</a:t>
            </a:r>
            <a:endParaRPr lang="en-UG" sz="2400" dirty="0"/>
          </a:p>
        </p:txBody>
      </p:sp>
      <p:pic>
        <p:nvPicPr>
          <p:cNvPr id="5" name="Picture 2" descr="How to Create an Effective Action Plan (with Pictures) - wikiHow">
            <a:extLst>
              <a:ext uri="{FF2B5EF4-FFF2-40B4-BE49-F238E27FC236}">
                <a16:creationId xmlns:a16="http://schemas.microsoft.com/office/drawing/2014/main" id="{9CA7A24C-851D-417E-A93A-8E96990BF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103" y="2270234"/>
            <a:ext cx="3893325" cy="291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64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38A9-A174-4BA8-BCC9-FB554309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858"/>
            <a:ext cx="10515600" cy="701845"/>
          </a:xfrm>
        </p:spPr>
        <p:txBody>
          <a:bodyPr>
            <a:normAutofit/>
          </a:bodyPr>
          <a:lstStyle/>
          <a:p>
            <a:r>
              <a:rPr lang="en-US" sz="3600" b="1" dirty="0"/>
              <a:t>What is an M &amp; E Plan?</a:t>
            </a:r>
            <a:endParaRPr lang="en-UG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79091-3314-4B03-935E-18F8575C0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33" y="2726266"/>
            <a:ext cx="10891345" cy="228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G" sz="2000" dirty="0"/>
              <a:t>An </a:t>
            </a:r>
            <a:r>
              <a:rPr lang="en-US" altLang="en-UG" sz="2000" b="1" dirty="0">
                <a:solidFill>
                  <a:srgbClr val="FF0000"/>
                </a:solidFill>
              </a:rPr>
              <a:t>M &amp; E plan </a:t>
            </a:r>
            <a:r>
              <a:rPr lang="en-US" altLang="en-UG" sz="2000" dirty="0"/>
              <a:t>is a document that helps to track and assess the results of the interventions throughout the life of a program.</a:t>
            </a:r>
            <a:endParaRPr lang="en-UG" sz="2000" dirty="0"/>
          </a:p>
          <a:p>
            <a:pPr marL="0" indent="0">
              <a:buNone/>
            </a:pPr>
            <a:r>
              <a:rPr lang="en-US" altLang="en-UG" sz="2000" b="1" dirty="0"/>
              <a:t>Or</a:t>
            </a:r>
          </a:p>
          <a:p>
            <a:r>
              <a:rPr lang="en-GB" altLang="en-UG" sz="2000" dirty="0"/>
              <a:t>Is like a roadmap that describes how you will monitor and evaluate your program, as well as how you intend to use evaluation results for project improvement and decision making.</a:t>
            </a:r>
          </a:p>
          <a:p>
            <a:pPr marL="0" indent="0">
              <a:buNone/>
            </a:pPr>
            <a:endParaRPr lang="en-US" altLang="en-UG" b="1" dirty="0"/>
          </a:p>
        </p:txBody>
      </p:sp>
    </p:spTree>
    <p:extLst>
      <p:ext uri="{BB962C8B-B14F-4D97-AF65-F5344CB8AC3E}">
        <p14:creationId xmlns:p14="http://schemas.microsoft.com/office/powerpoint/2010/main" val="3162134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07C4-6C99-11F7-0D7C-0B5F65B0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3C61-2AA4-57CF-FC2A-D32A37CAA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G" dirty="0"/>
              <a:t>Introduction M &amp; E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G" dirty="0"/>
              <a:t>What is M&amp;E 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G" dirty="0"/>
              <a:t>why should we do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5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3E78-A0C7-4EDA-BABC-DD8455A5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324" y="1347672"/>
            <a:ext cx="10515600" cy="63878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When and Why?</a:t>
            </a:r>
            <a:endParaRPr lang="en-UG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C5F50-80EE-4811-A4D4-89D25FAAB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3" y="2328333"/>
            <a:ext cx="10515600" cy="2953115"/>
          </a:xfrm>
        </p:spPr>
        <p:txBody>
          <a:bodyPr>
            <a:normAutofit/>
          </a:bodyPr>
          <a:lstStyle/>
          <a:p>
            <a:r>
              <a:rPr lang="en-US" sz="2000" dirty="0"/>
              <a:t>M &amp; E plan should be created right in the beginning when the project interventions are being planned.</a:t>
            </a:r>
          </a:p>
          <a:p>
            <a:r>
              <a:rPr lang="en-GB" sz="2000" dirty="0"/>
              <a:t>Helps to define, implement, track and improve a M &amp; E strategy within a particular project(s). </a:t>
            </a:r>
          </a:p>
          <a:p>
            <a:r>
              <a:rPr lang="en-US" sz="2000" dirty="0"/>
              <a:t>Helps to ensure that there is a robust system in place to monitor every little intervention and activity of the project and evaluate their success.</a:t>
            </a:r>
          </a:p>
          <a:p>
            <a:r>
              <a:rPr lang="en-US" sz="2000" dirty="0"/>
              <a:t>Helps to identify opportunities and barriers as a team in the planning stage with a focus on problem-solving and maximizing impact.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719142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B2D9-AE83-4AAA-9C31-DAC8C851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959" y="457866"/>
            <a:ext cx="7281041" cy="3823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Steps in developing and M &amp; E plan</a:t>
            </a:r>
            <a:endParaRPr lang="en-UG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84AD2F-ACB6-40C4-AF8F-062CE9230E14}"/>
              </a:ext>
            </a:extLst>
          </p:cNvPr>
          <p:cNvSpPr/>
          <p:nvPr/>
        </p:nvSpPr>
        <p:spPr>
          <a:xfrm>
            <a:off x="5189586" y="1037611"/>
            <a:ext cx="4366258" cy="598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Develop Objectives </a:t>
            </a:r>
            <a:endParaRPr lang="en-UG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61741A4-AB99-4C7F-9D9A-E8785A8B3961}"/>
              </a:ext>
            </a:extLst>
          </p:cNvPr>
          <p:cNvSpPr/>
          <p:nvPr/>
        </p:nvSpPr>
        <p:spPr>
          <a:xfrm>
            <a:off x="7173933" y="1610513"/>
            <a:ext cx="134044" cy="331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55E9E-E825-4475-932D-3D9A5A0FC613}"/>
              </a:ext>
            </a:extLst>
          </p:cNvPr>
          <p:cNvSpPr/>
          <p:nvPr/>
        </p:nvSpPr>
        <p:spPr>
          <a:xfrm>
            <a:off x="5189586" y="1916543"/>
            <a:ext cx="4366259" cy="5010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Outcomes and Outputs</a:t>
            </a:r>
            <a:endParaRPr lang="en-UG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00611D3-BDF1-4644-9985-AF65F673BE7B}"/>
              </a:ext>
            </a:extLst>
          </p:cNvPr>
          <p:cNvSpPr/>
          <p:nvPr/>
        </p:nvSpPr>
        <p:spPr>
          <a:xfrm>
            <a:off x="7074542" y="2427983"/>
            <a:ext cx="122649" cy="35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E4CA87-7BEA-4F4E-850A-80CD5EEF3867}"/>
              </a:ext>
            </a:extLst>
          </p:cNvPr>
          <p:cNvSpPr/>
          <p:nvPr/>
        </p:nvSpPr>
        <p:spPr>
          <a:xfrm>
            <a:off x="5139423" y="2814469"/>
            <a:ext cx="4466583" cy="387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 Collection </a:t>
            </a:r>
            <a:endParaRPr lang="en-UG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F4C374C6-4BBB-4B14-A6FF-3A38551997DC}"/>
              </a:ext>
            </a:extLst>
          </p:cNvPr>
          <p:cNvSpPr/>
          <p:nvPr/>
        </p:nvSpPr>
        <p:spPr>
          <a:xfrm>
            <a:off x="7036557" y="3275777"/>
            <a:ext cx="160634" cy="286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71C3A-F1C8-4CD4-9C18-C2E45773B1E4}"/>
              </a:ext>
            </a:extLst>
          </p:cNvPr>
          <p:cNvSpPr/>
          <p:nvPr/>
        </p:nvSpPr>
        <p:spPr>
          <a:xfrm>
            <a:off x="5034433" y="3664745"/>
            <a:ext cx="4466583" cy="4511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 Analysis </a:t>
            </a:r>
            <a:endParaRPr lang="en-UG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B3639E-0991-42E7-8EFC-97D89FC48ECC}"/>
              </a:ext>
            </a:extLst>
          </p:cNvPr>
          <p:cNvSpPr/>
          <p:nvPr/>
        </p:nvSpPr>
        <p:spPr>
          <a:xfrm>
            <a:off x="5189586" y="4507071"/>
            <a:ext cx="4635203" cy="5078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Reporting &amp; Dissemination</a:t>
            </a:r>
            <a:endParaRPr lang="en-UG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35E8244-CA39-4495-A70B-0602B495444F}"/>
              </a:ext>
            </a:extLst>
          </p:cNvPr>
          <p:cNvSpPr/>
          <p:nvPr/>
        </p:nvSpPr>
        <p:spPr>
          <a:xfrm>
            <a:off x="6949176" y="5190126"/>
            <a:ext cx="198782" cy="203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092655-CD02-4BFD-A410-EDECD558C35C}"/>
              </a:ext>
            </a:extLst>
          </p:cNvPr>
          <p:cNvSpPr/>
          <p:nvPr/>
        </p:nvSpPr>
        <p:spPr>
          <a:xfrm>
            <a:off x="5034433" y="5441982"/>
            <a:ext cx="4740193" cy="507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Feedback and Learning Plan</a:t>
            </a:r>
            <a:endParaRPr lang="en-UG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E4C5491-B887-48C0-B793-12DB1337B0E0}"/>
              </a:ext>
            </a:extLst>
          </p:cNvPr>
          <p:cNvSpPr/>
          <p:nvPr/>
        </p:nvSpPr>
        <p:spPr>
          <a:xfrm>
            <a:off x="-139148" y="1865872"/>
            <a:ext cx="5023173" cy="558952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rgbClr val="7030A0"/>
                </a:solidFill>
              </a:rPr>
              <a:t>Indicators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US" sz="1600" i="1" dirty="0">
                <a:solidFill>
                  <a:srgbClr val="7030A0"/>
                </a:solidFill>
              </a:rPr>
              <a:t>Specific, Measurable, Relevant Timely </a:t>
            </a:r>
            <a:endParaRPr lang="en-UG" sz="2800" i="1" dirty="0">
              <a:solidFill>
                <a:srgbClr val="7030A0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703B8D-2E9A-43BA-8FAC-4D2EEB16BB49}"/>
              </a:ext>
            </a:extLst>
          </p:cNvPr>
          <p:cNvSpPr/>
          <p:nvPr/>
        </p:nvSpPr>
        <p:spPr>
          <a:xfrm>
            <a:off x="0" y="956884"/>
            <a:ext cx="4990803" cy="653630"/>
          </a:xfrm>
          <a:prstGeom prst="ellipse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Helps understand what to measure</a:t>
            </a:r>
            <a:endParaRPr lang="en-UG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17CA964-A150-4BEB-B4B6-A1DD04EAB936}"/>
              </a:ext>
            </a:extLst>
          </p:cNvPr>
          <p:cNvSpPr/>
          <p:nvPr/>
        </p:nvSpPr>
        <p:spPr>
          <a:xfrm>
            <a:off x="139146" y="3034909"/>
            <a:ext cx="4466583" cy="387734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rgbClr val="7030A0"/>
                </a:solidFill>
              </a:rPr>
              <a:t>Sources &amp; methods </a:t>
            </a:r>
            <a:endParaRPr lang="en-UG" sz="2400" i="1" dirty="0">
              <a:solidFill>
                <a:srgbClr val="7030A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2D00142-DE42-40EE-B796-A8C1ADE4D0D0}"/>
              </a:ext>
            </a:extLst>
          </p:cNvPr>
          <p:cNvSpPr/>
          <p:nvPr/>
        </p:nvSpPr>
        <p:spPr>
          <a:xfrm>
            <a:off x="417442" y="4487669"/>
            <a:ext cx="4466583" cy="387734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rgbClr val="7030A0"/>
                </a:solidFill>
              </a:rPr>
              <a:t>How &amp; whom to report </a:t>
            </a:r>
            <a:endParaRPr lang="en-UG" sz="2400" i="1" dirty="0">
              <a:solidFill>
                <a:srgbClr val="7030A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1373015-FC4F-4B79-AFF9-2F5E7AA6D178}"/>
              </a:ext>
            </a:extLst>
          </p:cNvPr>
          <p:cNvSpPr/>
          <p:nvPr/>
        </p:nvSpPr>
        <p:spPr>
          <a:xfrm>
            <a:off x="218659" y="5351994"/>
            <a:ext cx="4772144" cy="387734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rgbClr val="7030A0"/>
                </a:solidFill>
              </a:rPr>
              <a:t>Knowledge and learning</a:t>
            </a:r>
            <a:endParaRPr lang="en-UG" sz="2400" i="1" dirty="0">
              <a:solidFill>
                <a:srgbClr val="7030A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6B3889-DC1D-4918-9320-ED40612C294B}"/>
              </a:ext>
            </a:extLst>
          </p:cNvPr>
          <p:cNvSpPr/>
          <p:nvPr/>
        </p:nvSpPr>
        <p:spPr>
          <a:xfrm>
            <a:off x="3001617" y="6420678"/>
            <a:ext cx="6773009" cy="4033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Note: Essential component of the project or program</a:t>
            </a:r>
            <a:endParaRPr lang="en-UG" sz="2000" b="1" dirty="0">
              <a:solidFill>
                <a:srgbClr val="0070C0"/>
              </a:solidFill>
            </a:endParaRP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B22091AD-9F41-442A-98ED-2EDF5B297379}"/>
              </a:ext>
            </a:extLst>
          </p:cNvPr>
          <p:cNvCxnSpPr>
            <a:cxnSpLocks/>
          </p:cNvCxnSpPr>
          <p:nvPr/>
        </p:nvCxnSpPr>
        <p:spPr>
          <a:xfrm rot="10800000">
            <a:off x="3617843" y="1977982"/>
            <a:ext cx="1521580" cy="2141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5FA2EC9-3D5B-4CE6-A812-0CA637DD3F24}"/>
              </a:ext>
            </a:extLst>
          </p:cNvPr>
          <p:cNvCxnSpPr/>
          <p:nvPr/>
        </p:nvCxnSpPr>
        <p:spPr>
          <a:xfrm rot="10800000">
            <a:off x="3771271" y="2957682"/>
            <a:ext cx="1263162" cy="2675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7C9B5CC-B0DF-4A89-A96C-E9B60BFE61A7}"/>
              </a:ext>
            </a:extLst>
          </p:cNvPr>
          <p:cNvSpPr/>
          <p:nvPr/>
        </p:nvSpPr>
        <p:spPr>
          <a:xfrm>
            <a:off x="828498" y="3758094"/>
            <a:ext cx="3087519" cy="387734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rgbClr val="7030A0"/>
                </a:solidFill>
              </a:rPr>
              <a:t>Who is responsible </a:t>
            </a:r>
            <a:endParaRPr lang="en-UG" sz="2400" i="1" dirty="0">
              <a:solidFill>
                <a:srgbClr val="7030A0"/>
              </a:solidFill>
            </a:endParaRP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BBC5BBCF-6D3D-41DF-8285-CAB06276D017}"/>
              </a:ext>
            </a:extLst>
          </p:cNvPr>
          <p:cNvCxnSpPr>
            <a:cxnSpLocks/>
            <a:stCxn id="10" idx="1"/>
          </p:cNvCxnSpPr>
          <p:nvPr/>
        </p:nvCxnSpPr>
        <p:spPr>
          <a:xfrm rot="10800000" flipV="1">
            <a:off x="3267325" y="3890296"/>
            <a:ext cx="1767109" cy="17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B656BB67-C8B6-4760-89CC-5F129CA96EC1}"/>
              </a:ext>
            </a:extLst>
          </p:cNvPr>
          <p:cNvCxnSpPr/>
          <p:nvPr/>
        </p:nvCxnSpPr>
        <p:spPr>
          <a:xfrm rot="10800000">
            <a:off x="4044882" y="4496308"/>
            <a:ext cx="1017628" cy="1695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5696064F-ABAB-407B-9F24-B65C9C7884D9}"/>
              </a:ext>
            </a:extLst>
          </p:cNvPr>
          <p:cNvCxnSpPr/>
          <p:nvPr/>
        </p:nvCxnSpPr>
        <p:spPr>
          <a:xfrm rot="10800000">
            <a:off x="4044881" y="5364822"/>
            <a:ext cx="945922" cy="2408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3ABB1131-B7F7-4376-AF8C-DB1D72C239B0}"/>
              </a:ext>
            </a:extLst>
          </p:cNvPr>
          <p:cNvSpPr/>
          <p:nvPr/>
        </p:nvSpPr>
        <p:spPr>
          <a:xfrm>
            <a:off x="9959063" y="3688890"/>
            <a:ext cx="2131813" cy="518941"/>
          </a:xfrm>
          <a:prstGeom prst="ellipse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How will it be </a:t>
            </a:r>
            <a:r>
              <a:rPr lang="en-US" sz="1000" dirty="0" err="1"/>
              <a:t>analysed</a:t>
            </a:r>
            <a:r>
              <a:rPr lang="en-US" sz="1000" dirty="0"/>
              <a:t> and the which tools</a:t>
            </a:r>
            <a:endParaRPr lang="en-UG" sz="10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A58667A-CD12-4D1E-B150-75B1513A84F3}"/>
              </a:ext>
            </a:extLst>
          </p:cNvPr>
          <p:cNvSpPr/>
          <p:nvPr/>
        </p:nvSpPr>
        <p:spPr>
          <a:xfrm>
            <a:off x="9710997" y="2898421"/>
            <a:ext cx="2481004" cy="524222"/>
          </a:xfrm>
          <a:prstGeom prst="ellipse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Surveys, interviews FGD, </a:t>
            </a:r>
            <a:r>
              <a:rPr lang="en-US" sz="1200" dirty="0" err="1"/>
              <a:t>etc</a:t>
            </a:r>
            <a:endParaRPr lang="en-UG" sz="1200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39CFC619-C93C-4E17-9A21-73062127A04F}"/>
              </a:ext>
            </a:extLst>
          </p:cNvPr>
          <p:cNvSpPr/>
          <p:nvPr/>
        </p:nvSpPr>
        <p:spPr>
          <a:xfrm>
            <a:off x="7048567" y="4207831"/>
            <a:ext cx="99391" cy="1839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817324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B3FD-A28A-4B1B-8DC7-41E28A1C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231" y="1056290"/>
            <a:ext cx="8547538" cy="4811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Designing an M &amp; E Plan</a:t>
            </a:r>
            <a:endParaRPr lang="en-UG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A238B7-0254-49B0-924E-A239BE9B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5379"/>
            <a:ext cx="10515600" cy="4146331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Identify the focal problem and the need for a project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Plan for the project </a:t>
            </a:r>
          </a:p>
          <a:p>
            <a:pPr lvl="1"/>
            <a:r>
              <a:rPr lang="en-US" sz="1600" dirty="0"/>
              <a:t>Identify the goal, objectives, inputs/activities, indicators,  data collection methods &amp; timelines</a:t>
            </a:r>
          </a:p>
          <a:p>
            <a:pPr lvl="1"/>
            <a:r>
              <a:rPr lang="en-US" sz="1600" dirty="0"/>
              <a:t>M &amp; E questions, Key players, Roles and Responsibilities</a:t>
            </a:r>
          </a:p>
          <a:p>
            <a:r>
              <a:rPr lang="en-GB" sz="2000" dirty="0">
                <a:solidFill>
                  <a:srgbClr val="0070C0"/>
                </a:solidFill>
              </a:rPr>
              <a:t>Define an M &amp; E framework  - understand  the scope of the project and choose one that best fits the purpose. Three types of M&amp;E frameworks </a:t>
            </a:r>
            <a:endParaRPr lang="en-US" sz="2000" dirty="0">
              <a:solidFill>
                <a:srgbClr val="0070C0"/>
              </a:solidFill>
            </a:endParaRPr>
          </a:p>
          <a:p>
            <a:pPr lvl="1"/>
            <a:r>
              <a:rPr lang="en-US" sz="1600" dirty="0"/>
              <a:t>Theory of Change which shows a bigger picture  </a:t>
            </a:r>
            <a:r>
              <a:rPr lang="en-GB" sz="1600" dirty="0"/>
              <a:t>of all the underlying processes and possible pathways leading to long term behavioural changes</a:t>
            </a:r>
          </a:p>
          <a:p>
            <a:pPr lvl="1"/>
            <a:r>
              <a:rPr lang="en-US" sz="1600" dirty="0"/>
              <a:t>Logical Framework (</a:t>
            </a:r>
            <a:r>
              <a:rPr lang="en-US" sz="1600" dirty="0" err="1"/>
              <a:t>LogFrame</a:t>
            </a:r>
            <a:r>
              <a:rPr lang="en-US" sz="1600" dirty="0"/>
              <a:t>)/Logic Model – which f</a:t>
            </a:r>
            <a:r>
              <a:rPr lang="en-GB" sz="1600" dirty="0" err="1"/>
              <a:t>ocuses</a:t>
            </a:r>
            <a:r>
              <a:rPr lang="en-GB" sz="1600" dirty="0"/>
              <a:t> only on one specific pathway that a project deals with and creates a neat and orderly structure </a:t>
            </a:r>
          </a:p>
          <a:p>
            <a:pPr lvl="1"/>
            <a:r>
              <a:rPr lang="en-GB" sz="1600" dirty="0"/>
              <a:t>A results framework which emphasises on results to provide clarity around the key project objectives</a:t>
            </a:r>
          </a:p>
          <a:p>
            <a:r>
              <a:rPr lang="en-GB" sz="2000" dirty="0">
                <a:solidFill>
                  <a:srgbClr val="0070C0"/>
                </a:solidFill>
              </a:rPr>
              <a:t>Plan for dissemination and Donor Reporting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42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DF19C-B5D5-4FFB-8A95-9D846697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53609"/>
            <a:ext cx="9511553" cy="1072230"/>
          </a:xfrm>
        </p:spPr>
        <p:txBody>
          <a:bodyPr>
            <a:normAutofit/>
          </a:bodyPr>
          <a:lstStyle/>
          <a:p>
            <a:r>
              <a:rPr lang="en-US" sz="4000" b="1" dirty="0"/>
              <a:t>M&amp;E Plan Components</a:t>
            </a:r>
            <a:endParaRPr lang="en-UG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5D65-7448-4EF5-A07E-6D89D28C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839"/>
            <a:ext cx="10515600" cy="370206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Introduction : </a:t>
            </a:r>
            <a:r>
              <a:rPr lang="en-US" sz="1900" dirty="0"/>
              <a:t>program context, - national, community,, purpose , description of development process, </a:t>
            </a:r>
            <a:endParaRPr lang="en-US" sz="22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Program Description : </a:t>
            </a:r>
            <a:r>
              <a:rPr lang="en-US" sz="1900" dirty="0"/>
              <a:t>problem statement , goals and objectives and interventions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M&amp;E Frameworks: </a:t>
            </a:r>
            <a:r>
              <a:rPr lang="en-US" sz="1900" dirty="0"/>
              <a:t>Conceptual, Logic, Results</a:t>
            </a:r>
            <a:endParaRPr lang="en-US" sz="26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Indicators : </a:t>
            </a:r>
            <a:r>
              <a:rPr lang="en-US" sz="1900" dirty="0"/>
              <a:t>Presented in a both a Matrix &amp; Indicator Reference Sheets  and based on logic and donor requirements</a:t>
            </a:r>
            <a:endParaRPr lang="en-US" sz="26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Data sources, collection &amp; reporting systems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Plans for data use &amp; dissemination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Capacity needs for Plan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664586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37B7-5C0B-4E0A-A5F5-97530F60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52" y="1253067"/>
            <a:ext cx="10515600" cy="813144"/>
          </a:xfrm>
        </p:spPr>
        <p:txBody>
          <a:bodyPr/>
          <a:lstStyle/>
          <a:p>
            <a:r>
              <a:rPr lang="en-US" b="1" dirty="0"/>
              <a:t>An M&amp;E Plan should be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0E893-9FB8-4983-97E5-51D7289AC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3667"/>
            <a:ext cx="10515600" cy="3084237"/>
          </a:xfrm>
        </p:spPr>
        <p:txBody>
          <a:bodyPr>
            <a:normAutofit/>
          </a:bodyPr>
          <a:lstStyle/>
          <a:p>
            <a:r>
              <a:rPr lang="en-US" sz="2000" dirty="0"/>
              <a:t>Practical </a:t>
            </a:r>
          </a:p>
          <a:p>
            <a:pPr lvl="1"/>
            <a:r>
              <a:rPr lang="en-US" sz="2000" dirty="0"/>
              <a:t>Accessible to intended users</a:t>
            </a:r>
          </a:p>
          <a:p>
            <a:r>
              <a:rPr lang="en-US" sz="2000" dirty="0"/>
              <a:t>Feasible, realistic, &amp; diplomatic</a:t>
            </a:r>
          </a:p>
          <a:p>
            <a:r>
              <a:rPr lang="en-US" sz="2000" dirty="0"/>
              <a:t>Legal &amp; ethical</a:t>
            </a:r>
          </a:p>
          <a:p>
            <a:r>
              <a:rPr lang="en-US" sz="2000" dirty="0"/>
              <a:t>Accurate</a:t>
            </a:r>
          </a:p>
          <a:p>
            <a:pPr lvl="1"/>
            <a:r>
              <a:rPr lang="en-US" sz="2000" dirty="0"/>
              <a:t>Reveal technically correct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021316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A2C5-9DD7-4CA5-8A56-ABF0CA444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3" y="244771"/>
            <a:ext cx="8928652" cy="749142"/>
          </a:xfrm>
        </p:spPr>
        <p:txBody>
          <a:bodyPr/>
          <a:lstStyle/>
          <a:p>
            <a:r>
              <a:rPr lang="en-US" b="1" dirty="0"/>
              <a:t>M &amp; E Plan template</a:t>
            </a:r>
            <a:endParaRPr lang="en-UG" b="1" dirty="0"/>
          </a:p>
        </p:txBody>
      </p:sp>
      <p:pic>
        <p:nvPicPr>
          <p:cNvPr id="1026" name="Picture 2" descr="https://static.wixstatic.com/media/3fdbba_3437c0c1168447d5a6fc230e112b166a.png/v1/fill/w_564,h_179,al_c,q_85,usm_0.66_1.00_0.01,enc_auto/3fdbba_3437c0c1168447d5a6fc230e112b166a.png">
            <a:extLst>
              <a:ext uri="{FF2B5EF4-FFF2-40B4-BE49-F238E27FC236}">
                <a16:creationId xmlns:a16="http://schemas.microsoft.com/office/drawing/2014/main" id="{7CC3BE32-82E1-47F7-BC22-BBCE1DE5D8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1" y="1252330"/>
            <a:ext cx="11651974" cy="437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08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w To Design a Monitoring and Evaluation (M&amp;E) System">
            <a:extLst>
              <a:ext uri="{FF2B5EF4-FFF2-40B4-BE49-F238E27FC236}">
                <a16:creationId xmlns:a16="http://schemas.microsoft.com/office/drawing/2014/main" id="{B599B5A4-A327-4753-A83B-71D599FA063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1" y="771525"/>
            <a:ext cx="9886950" cy="483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0252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A987-6142-4E66-88BC-0024B6F8A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Group work: Developing an M&amp;E Plan</a:t>
            </a:r>
            <a:br>
              <a:rPr lang="en-US" dirty="0"/>
            </a:b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67B2B-3C65-4FCE-B72A-9D4C5A63F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Break up into groups and develop an  M &amp; E plan on your chosen area of focus (problem)</a:t>
            </a:r>
          </a:p>
          <a:p>
            <a:r>
              <a:rPr lang="en-US" sz="3600" dirty="0"/>
              <a:t>Shall present the work in groups and refine it as we go along </a:t>
            </a:r>
          </a:p>
          <a:p>
            <a:pPr marL="0" indent="0">
              <a:buNone/>
            </a:pPr>
            <a:endParaRPr lang="en-US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848304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81FB67-524F-499F-BDB1-9ABDCC50F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62" y="2065283"/>
            <a:ext cx="4291678" cy="22926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FF8D44-BB22-4828-9B32-A1E5847DDE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977" y="2391874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8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59D3-9F0F-4E83-9837-D67B1A0514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Introduction </a:t>
            </a:r>
            <a:endParaRPr lang="en-UG" sz="6600" b="1" dirty="0"/>
          </a:p>
        </p:txBody>
      </p:sp>
    </p:spTree>
    <p:extLst>
      <p:ext uri="{BB962C8B-B14F-4D97-AF65-F5344CB8AC3E}">
        <p14:creationId xmlns:p14="http://schemas.microsoft.com/office/powerpoint/2010/main" val="73570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F467-A07D-4E7E-BB7F-91DD6D17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53989"/>
            <a:ext cx="7719848" cy="6230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ADC2-9AFB-47F1-BF57-8A21F9583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0331"/>
            <a:ext cx="10515600" cy="34675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Project management is the use of specific knowledge, skills, tools and techniques to deliver something of value to people.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Projects are temporary efforts to create value through unique products, services, and processes.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Projects are amalgamations of tasks, activities, and deliverables that must be structured and executed carefully to achieve a desired outcome.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Before an outcome is achieved, each aspect of a project must go through phases of initiation, planning, and execution.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This process is known as the project management lifecycle, and it is the lifeblood of successful projects.</a:t>
            </a:r>
          </a:p>
        </p:txBody>
      </p:sp>
    </p:spTree>
    <p:extLst>
      <p:ext uri="{BB962C8B-B14F-4D97-AF65-F5344CB8AC3E}">
        <p14:creationId xmlns:p14="http://schemas.microsoft.com/office/powerpoint/2010/main" val="188474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192B-129B-4FA1-BA61-EDF035B6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493" y="1601671"/>
            <a:ext cx="8878614" cy="5441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 Cont. 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9A09-F4EF-48CB-9CCD-7C87AF4F2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2429933"/>
            <a:ext cx="11096297" cy="308624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Project planning is a procedural step in project management, where required documentation is created to ensure successful project completion.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Project planning is at the heart of the project life cycle, and tells everyone involved where you’re going and how you’re going to get there.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Provides a basis to establish the business requirements, costs, schedules, deliverables, resource plans.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Often the most challenging phase for a project manager. </a:t>
            </a:r>
          </a:p>
        </p:txBody>
      </p:sp>
    </p:spTree>
    <p:extLst>
      <p:ext uri="{BB962C8B-B14F-4D97-AF65-F5344CB8AC3E}">
        <p14:creationId xmlns:p14="http://schemas.microsoft.com/office/powerpoint/2010/main" val="101499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447E-AD39-46AB-9C29-61F2188FD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732" y="1530096"/>
            <a:ext cx="8678333" cy="39354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 (</a:t>
            </a:r>
            <a:r>
              <a:rPr lang="en-US" b="1" dirty="0" err="1"/>
              <a:t>Ctd</a:t>
            </a:r>
            <a:r>
              <a:rPr lang="en-US" b="1" dirty="0"/>
              <a:t>) 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0BAF0-67DB-42D6-9E0F-EB81DFECF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28334"/>
            <a:ext cx="10515600" cy="3262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Project planning phase has two interchangeable terms that continuously crop up i.e. “deliverables” and “milestones”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Both set out waypoints that allow a project’s progress to be judged and provide a focus for a team to work towards, but are they the same?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Deliverables &amp; milestones are common tools to determine and verify the progress and measure the outcome of a project.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Help to increase the visibility and the impact of the project by disseminating its outcome.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37293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1FF5-787D-4940-95A1-50C0F00DC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0999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Deliverable</a:t>
            </a:r>
          </a:p>
          <a:p>
            <a:r>
              <a:rPr lang="en-US" sz="1900" dirty="0"/>
              <a:t>Is a product or service that denotes the completion of a project phase </a:t>
            </a:r>
            <a:r>
              <a:rPr lang="en-US" sz="1900" b="1" dirty="0"/>
              <a:t>or </a:t>
            </a:r>
          </a:p>
          <a:p>
            <a:r>
              <a:rPr lang="en-US" sz="1900" dirty="0"/>
              <a:t>Is the output or the result of the project activities</a:t>
            </a:r>
          </a:p>
          <a:p>
            <a:r>
              <a:rPr lang="en-US" sz="1900" dirty="0" err="1"/>
              <a:t>E.g</a:t>
            </a:r>
            <a:r>
              <a:rPr lang="en-US" sz="1900" dirty="0"/>
              <a:t> can be the designs or videos that have been created in that phase </a:t>
            </a:r>
            <a:endParaRPr lang="en-UG" sz="19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37CB5-EE7C-4E7D-8809-DCBD3CB10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5"/>
            <a:ext cx="5599386" cy="24310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Milestone</a:t>
            </a:r>
          </a:p>
          <a:p>
            <a:r>
              <a:rPr lang="en-US" sz="1900" dirty="0"/>
              <a:t>Is the completed project phase or the measurable &amp; important accomplishment necessary to achieve a goal </a:t>
            </a:r>
            <a:r>
              <a:rPr lang="en-US" sz="1900" b="1" dirty="0"/>
              <a:t>or </a:t>
            </a:r>
          </a:p>
          <a:p>
            <a:r>
              <a:rPr lang="en-US" sz="1900" dirty="0"/>
              <a:t>Specific events in a projects life cycle.</a:t>
            </a:r>
          </a:p>
          <a:p>
            <a:r>
              <a:rPr lang="en-US" sz="1900" dirty="0" err="1"/>
              <a:t>E.g</a:t>
            </a:r>
            <a:r>
              <a:rPr lang="en-US" sz="1900" dirty="0"/>
              <a:t> can be the step of creating advertising content</a:t>
            </a:r>
            <a:r>
              <a:rPr lang="en-US" sz="2000" dirty="0"/>
              <a:t>.</a:t>
            </a:r>
            <a:endParaRPr lang="en-UG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9873C4-D324-4697-B3EC-EED73D25D284}"/>
              </a:ext>
            </a:extLst>
          </p:cNvPr>
          <p:cNvSpPr/>
          <p:nvPr/>
        </p:nvSpPr>
        <p:spPr>
          <a:xfrm>
            <a:off x="572815" y="4256690"/>
            <a:ext cx="11219792" cy="1160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75"/>
              </a:lnSpc>
              <a:spcAft>
                <a:spcPts val="675"/>
              </a:spcAft>
            </a:pPr>
            <a:r>
              <a:rPr lang="en-UG" sz="1900" dirty="0"/>
              <a:t>Some project milestones may not have tangible deliverables, while some may have several deliverables at intervals. </a:t>
            </a:r>
            <a:endParaRPr lang="en-US" sz="1900" dirty="0"/>
          </a:p>
          <a:p>
            <a:pPr>
              <a:lnSpc>
                <a:spcPts val="1875"/>
              </a:lnSpc>
              <a:spcAft>
                <a:spcPts val="675"/>
              </a:spcAft>
            </a:pPr>
            <a:r>
              <a:rPr lang="en-UG" sz="1900" dirty="0"/>
              <a:t>However, the more likely you are to measure the deliverables, the easier it is to track the forward progress of the milestones. </a:t>
            </a:r>
          </a:p>
        </p:txBody>
      </p:sp>
    </p:spTree>
    <p:extLst>
      <p:ext uri="{BB962C8B-B14F-4D97-AF65-F5344CB8AC3E}">
        <p14:creationId xmlns:p14="http://schemas.microsoft.com/office/powerpoint/2010/main" val="28855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87BB-2B5E-498A-BA19-4B712C660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What is M &amp; E?</a:t>
            </a:r>
            <a:endParaRPr lang="en-UG" b="1" dirty="0"/>
          </a:p>
        </p:txBody>
      </p:sp>
    </p:spTree>
    <p:extLst>
      <p:ext uri="{BB962C8B-B14F-4D97-AF65-F5344CB8AC3E}">
        <p14:creationId xmlns:p14="http://schemas.microsoft.com/office/powerpoint/2010/main" val="358538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8AB7-B6BF-2FD3-0B7A-BD30C38A8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G" b="1" dirty="0"/>
              <a:t>What is M&amp;E?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CBFF4D6-BAE2-418C-81D3-612F8895B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18" y="2848152"/>
            <a:ext cx="1810709" cy="1810709"/>
          </a:xfrm>
          <a:prstGeom prst="rect">
            <a:avLst/>
          </a:prstGeom>
        </p:spPr>
      </p:pic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F78800B-5B5F-45B9-81AD-D624D0C0735E}"/>
              </a:ext>
            </a:extLst>
          </p:cNvPr>
          <p:cNvSpPr txBox="1">
            <a:spLocks/>
          </p:cNvSpPr>
          <p:nvPr/>
        </p:nvSpPr>
        <p:spPr>
          <a:xfrm>
            <a:off x="4477407" y="2395276"/>
            <a:ext cx="6619793" cy="3204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ZA" sz="3200" dirty="0"/>
              <a:t>Shouldn’t our work speak for itself?</a:t>
            </a:r>
          </a:p>
          <a:p>
            <a:pPr>
              <a:lnSpc>
                <a:spcPct val="150000"/>
              </a:lnSpc>
            </a:pPr>
            <a:r>
              <a:rPr lang="en-ZA" sz="3200" dirty="0"/>
              <a:t>Just a way to make more work?</a:t>
            </a:r>
          </a:p>
          <a:p>
            <a:pPr>
              <a:lnSpc>
                <a:spcPct val="150000"/>
              </a:lnSpc>
            </a:pPr>
            <a:r>
              <a:rPr lang="en-ZA" sz="3200" dirty="0"/>
              <a:t>Funders don’t trust us?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Is our activity on track?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Are we doing the right thing?; Right and efficiently?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Are there better ways of doing it? </a:t>
            </a:r>
          </a:p>
          <a:p>
            <a:endParaRPr lang="en-ZA" sz="3200" dirty="0"/>
          </a:p>
          <a:p>
            <a:endParaRPr lang="en-UG" dirty="0"/>
          </a:p>
        </p:txBody>
      </p:sp>
      <p:pic>
        <p:nvPicPr>
          <p:cNvPr id="6" name="Picture 5" descr="http://www.newspoint.pl/wp-content/uploads/2012/07/oferta_monitoring-internetu.jpg">
            <a:extLst>
              <a:ext uri="{FF2B5EF4-FFF2-40B4-BE49-F238E27FC236}">
                <a16:creationId xmlns:a16="http://schemas.microsoft.com/office/drawing/2014/main" id="{3FBB216C-37F4-433C-AACA-6AE22B35C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903" y="2856035"/>
            <a:ext cx="1450427" cy="181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22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6777</TotalTime>
  <Words>1434</Words>
  <Application>Microsoft Office PowerPoint</Application>
  <PresentationFormat>Widescreen</PresentationFormat>
  <Paragraphs>156</Paragraphs>
  <Slides>28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Goal and Introduction to Monitoring &amp; Evaluation (Developing deliverables &amp; Milestones)</vt:lpstr>
      <vt:lpstr>Presentation</vt:lpstr>
      <vt:lpstr>Introduction </vt:lpstr>
      <vt:lpstr>Introduction</vt:lpstr>
      <vt:lpstr>Introduction Cont. </vt:lpstr>
      <vt:lpstr>Introduction (Ctd) </vt:lpstr>
      <vt:lpstr>PowerPoint Presentation</vt:lpstr>
      <vt:lpstr>What is M &amp; E?</vt:lpstr>
      <vt:lpstr>What is M&amp;E? </vt:lpstr>
      <vt:lpstr>PowerPoint Presentation</vt:lpstr>
      <vt:lpstr>PowerPoint Presentation</vt:lpstr>
      <vt:lpstr>why should we do it?</vt:lpstr>
      <vt:lpstr>Importance of M &amp; E</vt:lpstr>
      <vt:lpstr>Common Terms of M &amp; E</vt:lpstr>
      <vt:lpstr>Tools or M &amp; E Planning</vt:lpstr>
      <vt:lpstr>PowerPoint Presentation</vt:lpstr>
      <vt:lpstr>Developing an M &amp; E plan</vt:lpstr>
      <vt:lpstr>What is a plan ?</vt:lpstr>
      <vt:lpstr>What is an M &amp; E Plan?</vt:lpstr>
      <vt:lpstr>When and Why?</vt:lpstr>
      <vt:lpstr>Steps in developing and M &amp; E plan</vt:lpstr>
      <vt:lpstr>Designing an M &amp; E Plan</vt:lpstr>
      <vt:lpstr>M&amp;E Plan Components</vt:lpstr>
      <vt:lpstr>An M&amp;E Plan should be</vt:lpstr>
      <vt:lpstr>M &amp; E Plan template</vt:lpstr>
      <vt:lpstr>PowerPoint Presentation</vt:lpstr>
      <vt:lpstr>Group work: Developing an M&amp;E Plan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Ernest Ssesanga</dc:creator>
  <cp:lastModifiedBy>Stella</cp:lastModifiedBy>
  <cp:revision>63</cp:revision>
  <dcterms:created xsi:type="dcterms:W3CDTF">2023-06-15T09:31:46Z</dcterms:created>
  <dcterms:modified xsi:type="dcterms:W3CDTF">2023-06-27T10:28:43Z</dcterms:modified>
</cp:coreProperties>
</file>