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9" r:id="rId2"/>
    <p:sldId id="265" r:id="rId3"/>
    <p:sldId id="266" r:id="rId4"/>
    <p:sldId id="267" r:id="rId5"/>
    <p:sldId id="268" r:id="rId6"/>
    <p:sldId id="272" r:id="rId7"/>
    <p:sldId id="263" r:id="rId8"/>
    <p:sldId id="273" r:id="rId9"/>
    <p:sldId id="274" r:id="rId10"/>
    <p:sldId id="270" r:id="rId11"/>
    <p:sldId id="271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7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AA5E90-C44C-93D9-6E0D-E5F3702E50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BBDD5D-5B8F-0945-EFEE-C5EA2DA57D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E53A5-0AD1-4D70-ABE3-FC9B85DEDFC9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13618-D4FA-7539-57C3-158B4A9EA8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44064D-B88B-EE53-070F-330C59EB76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5FE10-FD3E-498C-BB75-1EAFE0578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40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0A48C-FEDD-190B-B937-06FB32C11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08D92-3693-A6D4-BAE7-BF993C8188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85260-462D-2076-025B-6FF19A9111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BFA7A-3C63-9D9A-F605-A6D20A097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C9FCE-B11D-8BB4-DE4C-5FDFBB78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0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73950-3592-62D4-CE4F-F0A97B9C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18B2E5-B9A8-4689-E6CD-83ABBC077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BDD97-2194-258B-1B11-E18200C4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29709-B571-275F-E1ED-B253B58F5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05AB6-BEDE-ABDE-DE07-BE9FC7831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8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C00B8C-C6E4-8269-8B57-65C72638C1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84A6C-AC0E-E3F8-3CE9-CB56CDCE2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04DA1-4943-BB89-2925-82DF95B3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68D69-2296-5791-1935-5432DD9C6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CC09A-0478-C72A-01C1-4F028644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5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E5122-2837-F5F2-2B24-395917ECE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B6578-3319-B082-40AA-DE61BE10C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899EB-9A16-C436-0279-74F34254EF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E041E-B214-E679-DC51-37CDBA112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C4622-152A-4042-62CE-2B403663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8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3DD79-9BFC-1C26-F1C6-CBD04CFBC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E6FB-00DB-7E0E-0B3B-710214D9C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897F6-72E9-9C5B-85EC-59102AC4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6A384-8889-2686-1095-744EA21E8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4EE22-C4F8-4850-F3DD-502598D2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EEA19-5BEC-EB85-157A-0105EF26B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CCEE2-400E-3866-D1C5-AAD838F28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F0346-7FBC-E10B-4C64-0A1283243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BEFDB6-6C10-A1C4-9DDB-55614B21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A83E8-222E-983D-C071-2E2C50AAD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A04A8-D5CC-3B25-F91C-2D9CC5A3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9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14FA-2434-E5B0-6CFA-6A517E78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012836-783D-B089-F87C-FBE53203E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71E03-2F98-E847-5FFD-EC30CACFEC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BB697A-AB42-5990-3FA2-57062D8CC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6480C-F5FF-146B-F4D9-3B93ADAED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91AF1-591A-9224-F93C-0DFC3C0D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B15F78-5C5E-3BAA-A830-3CA4568BE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A15A8-45ED-4EFC-AA5E-6C79AEB2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7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FF2AC-E25D-9229-617B-8898190F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C6F8C4-6A1E-9595-1384-D4CBFACC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FF394-67F0-401D-9F0B-D6FDF72A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20402-E7FF-E11F-716F-5558B7E7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7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CE5E9-98BD-6346-2705-2294684AA4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0DE628-6763-7B67-5964-87AA4F7FA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7424A9-D65D-0578-B84C-977B08EA1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2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3B7B4-3F33-DD96-EB59-0D04EC743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150AD-43D9-A7A2-2BE2-4EC438303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D6A54-6F39-F7C5-C8EF-3F8696D52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A946FE-0A2D-048A-4DE9-4E8BA9E7EE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7AC97D-0109-001E-911A-454813AA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E1BFC-B8E6-BC16-4430-8103356D8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1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EC46F-1DA7-EB9A-DC8B-84AD3CDA4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69E6D7-B30A-16C8-E9FC-E303C4664A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9C5840-AFC4-691C-B0B0-9E2DF1E0A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B1C16-4EAF-0029-2F32-5C26306D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4973D6-E5A3-40F7-91A9-7AC944177DB6}" type="datetimeFigureOut">
              <a:rPr lang="en-US" smtClean="0"/>
              <a:t>6/29/2023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3DB4F-686E-17A2-C01B-A6CBE156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069DE-A929-D248-7718-48F3CE3A1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12AEA4-199C-4D2E-8946-9B3C7BC5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3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08D9B-50DB-CAD0-0703-6EFC6147C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6858"/>
            <a:ext cx="10515600" cy="1072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7DADD-8F6D-8010-BA7E-43D963EBB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804160"/>
            <a:ext cx="10515600" cy="2523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1621AA4A-6047-EA65-473A-EA935A93AC4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3875" y="5754624"/>
            <a:ext cx="7449693" cy="8198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D424E96-57B6-D56E-0477-4039BDA0BF5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23875" y="269555"/>
            <a:ext cx="1072231" cy="10722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8E124A-4D1B-689A-8305-E205754ACB0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960864" y="5757886"/>
            <a:ext cx="1707261" cy="83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8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D88B5-6527-D2E2-58BB-4EE7E78FE3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Indicators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6EA8B-48DF-9612-1FDD-9974E1D61F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Amito</a:t>
            </a:r>
            <a:r>
              <a:rPr lang="en-US" dirty="0"/>
              <a:t> Hellen Christine (PhD)</a:t>
            </a:r>
          </a:p>
          <a:p>
            <a:r>
              <a:rPr lang="en-US" dirty="0"/>
              <a:t>Consultant</a:t>
            </a:r>
          </a:p>
          <a:p>
            <a:endParaRPr lang="en-US" dirty="0"/>
          </a:p>
          <a:p>
            <a:r>
              <a:rPr lang="en-US" dirty="0"/>
              <a:t>28</a:t>
            </a:r>
            <a:r>
              <a:rPr lang="en-US" baseline="30000" dirty="0"/>
              <a:t>th</a:t>
            </a:r>
            <a:r>
              <a:rPr lang="en-US" dirty="0"/>
              <a:t> June, 2023 </a:t>
            </a:r>
          </a:p>
          <a:p>
            <a:r>
              <a:rPr lang="en-US" dirty="0"/>
              <a:t>Training in Research Management for UVRI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16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66CEE-6BC3-468F-8D17-8B90B851A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04170"/>
            <a:ext cx="9049512" cy="730854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Challenges</a:t>
            </a:r>
            <a:endParaRPr lang="en-U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F34D7-3337-4B44-A00C-8BB3D5DED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784"/>
            <a:ext cx="10515600" cy="3968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1. Choosing an indicator that the program activities cannot affect</a:t>
            </a:r>
          </a:p>
          <a:p>
            <a:pPr lvl="1"/>
            <a:r>
              <a:rPr lang="en-US" dirty="0"/>
              <a:t>A program that planned to train health care providers in AIDS prevention and treatment services in an effort to expand access to these services.</a:t>
            </a:r>
          </a:p>
          <a:p>
            <a:pPr lvl="1"/>
            <a:r>
              <a:rPr lang="en-US" dirty="0"/>
              <a:t>Authors of the M&amp;E plan selected the UNAIDS indicator the proportion of health care facilities with adequate conditions to provide care. </a:t>
            </a:r>
          </a:p>
          <a:p>
            <a:pPr lvl="1"/>
            <a:r>
              <a:rPr lang="en-US" dirty="0"/>
              <a:t>Many elements can affect this indicator, such as supervision, availability of supplies and equipment, and the drafting of appropriate treatment protocols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None of these factors would be addressed by the planned training program. </a:t>
            </a:r>
          </a:p>
          <a:p>
            <a:pPr marL="457200" lvl="1" indent="0">
              <a:buNone/>
            </a:pPr>
            <a:r>
              <a:rPr lang="en-US" dirty="0"/>
              <a:t>In using this global indicator, the planners overlooked the fact that it did not accurately reflect their program activities.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236308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74724-B613-4378-A39B-2F134E308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0" y="457866"/>
            <a:ext cx="9342120" cy="67599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Cont</a:t>
            </a:r>
            <a:r>
              <a:rPr lang="en-US" b="1" dirty="0">
                <a:solidFill>
                  <a:srgbClr val="C00000"/>
                </a:solidFill>
              </a:rPr>
              <a:t>…</a:t>
            </a:r>
            <a:endParaRPr lang="en-U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96787-F4CC-43A7-B740-32E6227D9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452" y="1133856"/>
            <a:ext cx="10917936" cy="4389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F0"/>
                </a:solidFill>
              </a:rPr>
              <a:t>2. Selecting an indicator that does not accurately represent the desired outcome</a:t>
            </a:r>
          </a:p>
          <a:p>
            <a:pPr marL="457200" lvl="1" indent="0">
              <a:buNone/>
            </a:pPr>
            <a:r>
              <a:rPr lang="en-US" dirty="0"/>
              <a:t>E.g. IR states “</a:t>
            </a:r>
            <a:r>
              <a:rPr lang="en-US" sz="2000" i="1" dirty="0"/>
              <a:t>expanded access to antiretroviral (ARV) treatment for pregnant women to prevent mother-to-child transmission (PMTCT) of HIV,”</a:t>
            </a:r>
          </a:p>
          <a:p>
            <a:pPr marL="457200" lvl="1" indent="0">
              <a:buNone/>
            </a:pPr>
            <a:r>
              <a:rPr lang="en-US" dirty="0"/>
              <a:t>what would an appropriate indicator be?</a:t>
            </a:r>
          </a:p>
          <a:p>
            <a:pPr marL="457200" lvl="1" indent="0"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en-US" sz="2000" dirty="0"/>
              <a:t>No, this would not be an appropriate indicator because it tells us how many women are pregnant out of all women on ARVs, rather than how many HIV-positive pregnant women are on ARVs.</a:t>
            </a:r>
          </a:p>
          <a:p>
            <a:pPr marL="457200" lvl="1" indent="0">
              <a:buNone/>
            </a:pPr>
            <a:r>
              <a:rPr lang="en-US" sz="2000" dirty="0"/>
              <a:t>The numerator for this indicator is the number of women on ARVs who are pregnant and the denominator is the number of women who are on ARVs.</a:t>
            </a:r>
          </a:p>
          <a:p>
            <a:pPr marL="457200" lvl="1" indent="0">
              <a:buNone/>
            </a:pPr>
            <a:endParaRPr lang="en-US" sz="2000" b="1" dirty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B0F0"/>
                </a:solidFill>
              </a:rPr>
              <a:t>Answer would be: </a:t>
            </a:r>
            <a:r>
              <a:rPr lang="en-US" sz="2000" dirty="0"/>
              <a:t>percentage of HIV-pregnant women who are on ARVs be appropriate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</a:rPr>
              <a:t>Reason: numerator is the number of HIV-positive pregnant women who are on ARVs and the denominator is the total number of HIV-positive pregnant women.</a:t>
            </a:r>
            <a:endParaRPr lang="en-UG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338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DCA36C-547D-4144-9099-0DA69A89D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25" y="1209675"/>
            <a:ext cx="7982182" cy="448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90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F0729-663A-4209-9BF5-D43D88071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6717" y="858940"/>
            <a:ext cx="9414642" cy="449597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C00000"/>
                </a:solidFill>
              </a:rPr>
              <a:t>Introduction</a:t>
            </a:r>
            <a:endParaRPr lang="en-UG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8FC99-1580-4CA4-894B-29C7ADED4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1862"/>
            <a:ext cx="10515600" cy="3436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Definition – Indicator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A variable that measures one aspect of a program or project that is directly related to the program’s objectives.</a:t>
            </a:r>
          </a:p>
          <a:p>
            <a:pPr marL="0" indent="0">
              <a:buNone/>
            </a:pPr>
            <a:r>
              <a:rPr lang="en-US" dirty="0"/>
              <a:t>Or </a:t>
            </a:r>
            <a:endParaRPr lang="en-GB" dirty="0"/>
          </a:p>
          <a:p>
            <a:pPr marL="0" indent="0">
              <a:buNone/>
            </a:pPr>
            <a:r>
              <a:rPr lang="en-GB" i="1" dirty="0"/>
              <a:t>A precise information needed to assess whether intended changes have occurred.</a:t>
            </a:r>
          </a:p>
        </p:txBody>
      </p:sp>
    </p:spTree>
    <p:extLst>
      <p:ext uri="{BB962C8B-B14F-4D97-AF65-F5344CB8AC3E}">
        <p14:creationId xmlns:p14="http://schemas.microsoft.com/office/powerpoint/2010/main" val="233584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39886-B66A-4999-8A64-6FE00FB52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529" y="657804"/>
            <a:ext cx="8933329" cy="619667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Intr</a:t>
            </a:r>
            <a:r>
              <a:rPr lang="en-US" dirty="0">
                <a:solidFill>
                  <a:srgbClr val="C00000"/>
                </a:solidFill>
              </a:rPr>
              <a:t>…</a:t>
            </a:r>
            <a:endParaRPr lang="en-U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E9F72C-B129-4DF1-9817-E651D49F0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93" y="1730034"/>
            <a:ext cx="9740153" cy="385049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sz="2000" dirty="0"/>
              <a:t>V</a:t>
            </a:r>
            <a:r>
              <a:rPr lang="en-GB" sz="2400" dirty="0"/>
              <a:t>alue changes from baseline to a new value after the program – calculated again,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400" dirty="0"/>
              <a:t>It’s a measurement – measures value of change 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400" dirty="0"/>
              <a:t>Single aspect of a programme or project – input, an output, or an overarching objective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/>
              <a:t>Should be narrowly defined in a way that captures this one aspect as precisely as possible.</a:t>
            </a:r>
          </a:p>
          <a:p>
            <a:pPr marL="0" indent="0">
              <a:buNone/>
            </a:pPr>
            <a:r>
              <a:rPr lang="en-US" sz="2200" b="1" dirty="0"/>
              <a:t>Note: </a:t>
            </a:r>
            <a:r>
              <a:rPr lang="en-US" sz="2200" b="1" i="1" dirty="0">
                <a:solidFill>
                  <a:srgbClr val="00B0F0"/>
                </a:solidFill>
              </a:rPr>
              <a:t>Recommends one or two indicators per result, at least one indicator for each activity, but no more than 10 to 15 indicators per area of significant program focus.</a:t>
            </a:r>
            <a:endParaRPr lang="en-GB" sz="22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75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E71A-792D-4E1E-BE00-FF1DA24BF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632" y="604170"/>
            <a:ext cx="9345168" cy="712566"/>
          </a:xfrm>
        </p:spPr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Intr</a:t>
            </a:r>
            <a:r>
              <a:rPr lang="en-US" dirty="0">
                <a:solidFill>
                  <a:srgbClr val="C00000"/>
                </a:solidFill>
              </a:rPr>
              <a:t>…</a:t>
            </a:r>
            <a:endParaRPr lang="en-UG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0FCB4-A18F-486D-86F3-997473AF9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344"/>
            <a:ext cx="10515600" cy="4041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Quantitative (numeric) or Qualitative (descriptive observations).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Quantitative indicators - numeric presented as numbers or percentages.</a:t>
            </a:r>
          </a:p>
          <a:p>
            <a:pPr marL="457200" lvl="1" indent="0">
              <a:buNone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Qualitative indicators are descriptive observations and can be used to supplement the numbers and percentages provided by quantitative indicators</a:t>
            </a:r>
            <a:r>
              <a:rPr lang="en-GB" dirty="0"/>
              <a:t> </a:t>
            </a:r>
            <a:r>
              <a:rPr lang="en-US" sz="1800" dirty="0"/>
              <a:t>complement by adding a richness of information about  the context in which the program has been operating.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Provide M&amp;E information crucial for decision making at every level and stage of program implementation.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94203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37504-FF24-4F22-AAF4-9924BEDEC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4208" y="622458"/>
            <a:ext cx="8153400" cy="566262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Intr</a:t>
            </a:r>
            <a:r>
              <a:rPr lang="en-US" b="1" dirty="0">
                <a:solidFill>
                  <a:srgbClr val="C00000"/>
                </a:solidFill>
              </a:rPr>
              <a:t>….</a:t>
            </a:r>
            <a:endParaRPr lang="en-U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44B5-FF90-4B41-9610-33C1BAFA9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4206240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inputs</a:t>
            </a:r>
            <a:r>
              <a:rPr lang="en-US" dirty="0"/>
              <a:t>  indicators measure the specific resources that go into carrying out a project or program (</a:t>
            </a:r>
            <a:r>
              <a:rPr lang="en-US" sz="2000" dirty="0"/>
              <a:t>e.g., amount of funds allocated to the health sector annually)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b="1" u="sng" dirty="0">
                <a:solidFill>
                  <a:srgbClr val="0070C0"/>
                </a:solidFill>
              </a:rPr>
              <a:t>outputs</a:t>
            </a:r>
            <a:r>
              <a:rPr lang="en-US" dirty="0"/>
              <a:t> indicators measure the immediate results obtained by the program (</a:t>
            </a:r>
            <a:r>
              <a:rPr lang="en-US" sz="2000" dirty="0" err="1"/>
              <a:t>e.g</a:t>
            </a:r>
            <a:r>
              <a:rPr lang="en-US" sz="2000" dirty="0"/>
              <a:t>, no of multivitamins distributed or no of staff trained</a:t>
            </a:r>
            <a:r>
              <a:rPr lang="en-US" dirty="0"/>
              <a:t>).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rgbClr val="7030A0"/>
                </a:solidFill>
              </a:rPr>
              <a:t>Outcomes i</a:t>
            </a:r>
            <a:r>
              <a:rPr lang="en-US" dirty="0"/>
              <a:t>ndicators measure whether the outcome changed in the desired direction and whether this change signifies program “success” (</a:t>
            </a:r>
            <a:r>
              <a:rPr lang="en-US" sz="2000" dirty="0" err="1"/>
              <a:t>e.g</a:t>
            </a:r>
            <a:r>
              <a:rPr lang="en-US" sz="2000" dirty="0"/>
              <a:t>, contraceptive prevalence rate or percentage of children 12 to 23 months who received DTP3 immunization by 12 months of age</a:t>
            </a:r>
            <a:r>
              <a:rPr lang="en-US" dirty="0"/>
              <a:t>).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562479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E3D29-9D7C-4A70-9E2A-E3336F8BE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376" y="659034"/>
            <a:ext cx="9214104" cy="6028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General guidelines for selection of indicators </a:t>
            </a:r>
            <a:endParaRPr lang="en-U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0FF21-CB03-467E-A9F3-3BDF2C11C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37917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Select indicators requiring data that realistically can be collected with the resources available.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Select at least one or two indicators (ideally, from different data sources) per key activity or result.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Select at least one indicator for each core activity (e.g., training event, social marketing message, etc.).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Select no more than 10–15 indicators per area of significant program focus.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Use a mix of data collection sources whenever possible. 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0194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DC41B-23F0-4700-9A84-256EA6F7A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580" y="653989"/>
            <a:ext cx="8736724" cy="77247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Rule of Thumb in selecting indicators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F5493-84AF-4F8C-AA75-1B22086A62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855" y="1810871"/>
            <a:ext cx="10515600" cy="384012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Context - </a:t>
            </a:r>
            <a:r>
              <a:rPr lang="en-US" sz="2200" dirty="0"/>
              <a:t>understand the issue and response when selecting indicators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Indicator frameworks  - used repeatedly to measure the same condition or event, - </a:t>
            </a:r>
            <a:r>
              <a:rPr lang="en-US" sz="2000" dirty="0"/>
              <a:t>international standard/reporting requirements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Measure only the condition or event it is intended to measure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Reflect changes in the state or condition over time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defined in clear and unambiguous terms- </a:t>
            </a:r>
            <a:r>
              <a:rPr lang="en-US" sz="2000" dirty="0"/>
              <a:t>easy to interpret and explain, timely precise, valid, and reliable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Be independent, meaning that they are nondirectional and can vary in any direction.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6538-F4E1-45D3-8D49-573BC9A2A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153" y="556836"/>
            <a:ext cx="9148482" cy="722248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Steps</a:t>
            </a:r>
            <a:endParaRPr lang="en-UG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0407A-FAA5-4DA4-B166-11885827F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709"/>
            <a:ext cx="10515600" cy="377619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Clarify the results – good indicators start with good results, </a:t>
            </a:r>
            <a:r>
              <a:rPr lang="en-US" sz="3600"/>
              <a:t>study activities, </a:t>
            </a: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Develop a list of possible indicators –create an initial list,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Assess each possible indicator,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Select the best indicators – narrow the list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502693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eps to follow when selecting indicators that are suited to the needs of a plan or program">
            <a:extLst>
              <a:ext uri="{FF2B5EF4-FFF2-40B4-BE49-F238E27FC236}">
                <a16:creationId xmlns:a16="http://schemas.microsoft.com/office/drawing/2014/main" id="{008AD517-FC50-4F85-B2D0-18A47FEAF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395413"/>
            <a:ext cx="9144000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75DC913-386A-446E-B1B9-5FC1C83CAC87}"/>
              </a:ext>
            </a:extLst>
          </p:cNvPr>
          <p:cNvSpPr/>
          <p:nvPr/>
        </p:nvSpPr>
        <p:spPr>
          <a:xfrm>
            <a:off x="2348753" y="277924"/>
            <a:ext cx="89647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4C4C4C"/>
                </a:solidFill>
                <a:latin typeface="Open Sans"/>
              </a:rPr>
              <a:t>Figure 1 illustrates steps in indicator selection that help to ensure that indicators are appropriate for their intended purpose.</a:t>
            </a: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939294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6483</TotalTime>
  <Words>837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Wingdings</vt:lpstr>
      <vt:lpstr>Office Theme</vt:lpstr>
      <vt:lpstr>Indicators</vt:lpstr>
      <vt:lpstr>Introduction</vt:lpstr>
      <vt:lpstr>Intr…</vt:lpstr>
      <vt:lpstr>Intr…</vt:lpstr>
      <vt:lpstr>Intr….</vt:lpstr>
      <vt:lpstr>General guidelines for selection of indicators </vt:lpstr>
      <vt:lpstr>Rule of Thumb in selecting indicators</vt:lpstr>
      <vt:lpstr>Steps</vt:lpstr>
      <vt:lpstr>PowerPoint Presentation</vt:lpstr>
      <vt:lpstr>Challenges</vt:lpstr>
      <vt:lpstr>Cont…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Ernest Ssesanga</dc:creator>
  <cp:lastModifiedBy>Stella</cp:lastModifiedBy>
  <cp:revision>38</cp:revision>
  <dcterms:created xsi:type="dcterms:W3CDTF">2023-06-15T09:31:46Z</dcterms:created>
  <dcterms:modified xsi:type="dcterms:W3CDTF">2023-06-29T06:10:07Z</dcterms:modified>
</cp:coreProperties>
</file>