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64" d="100"/>
          <a:sy n="64" d="100"/>
        </p:scale>
        <p:origin x="7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279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BAA5E90-C44C-93D9-6E0D-E5F3702E50C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BBDD5D-5B8F-0945-EFEE-C5EA2DA57D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E53A5-0AD1-4D70-ABE3-FC9B85DEDFC9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E13618-D4FA-7539-57C3-158B4A9EA81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44064D-B88B-EE53-070F-330C59EB763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5FE10-FD3E-498C-BB75-1EAFE0578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40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0A48C-FEDD-190B-B937-06FB32C11D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708D92-3693-A6D4-BAE7-BF993C8188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85260-462D-2076-025B-6FF19A9111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4973D6-E5A3-40F7-91A9-7AC944177DB6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BFA7A-3C63-9D9A-F605-A6D20A097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EC9FCE-B11D-8BB4-DE4C-5FDFBB78F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12AEA4-199C-4D2E-8946-9B3C7BC5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306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73950-3592-62D4-CE4F-F0A97B9C5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18B2E5-B9A8-4689-E6CD-83ABBC0777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BDD97-2194-258B-1B11-E18200C4BC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4973D6-E5A3-40F7-91A9-7AC944177DB6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29709-B571-275F-E1ED-B253B58F5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05AB6-BEDE-ABDE-DE07-BE9FC7831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12AEA4-199C-4D2E-8946-9B3C7BC5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883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C00B8C-C6E4-8269-8B57-65C72638C1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084A6C-AC0E-E3F8-3CE9-CB56CDCE21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04DA1-4943-BB89-2925-82DF95B3C9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4973D6-E5A3-40F7-91A9-7AC944177DB6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68D69-2296-5791-1935-5432DD9C6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CC09A-0478-C72A-01C1-4F028644F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12AEA4-199C-4D2E-8946-9B3C7BC5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57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E5122-2837-F5F2-2B24-395917ECE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B6578-3319-B082-40AA-DE61BE10C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899EB-9A16-C436-0279-74F34254EF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4973D6-E5A3-40F7-91A9-7AC944177DB6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E041E-B214-E679-DC51-37CDBA112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4C4622-152A-4042-62CE-2B4036637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12AEA4-199C-4D2E-8946-9B3C7BC5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689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3DD79-9BFC-1C26-F1C6-CBD04CFBC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E6FB-00DB-7E0E-0B3B-710214D9C2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897F6-72E9-9C5B-85EC-59102AC414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4973D6-E5A3-40F7-91A9-7AC944177DB6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26A384-8889-2686-1095-744EA21E8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4EE22-C4F8-4850-F3DD-502598D22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12AEA4-199C-4D2E-8946-9B3C7BC5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78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EEA19-5BEC-EB85-157A-0105EF26B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CCEE2-400E-3866-D1C5-AAD838F28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8F0346-7FBC-E10B-4C64-0A12832432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BEFDB6-6C10-A1C4-9DDB-55614B219A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4973D6-E5A3-40F7-91A9-7AC944177DB6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3A83E8-222E-983D-C071-2E2C50AAD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5A04A8-D5CC-3B25-F91C-2D9CC5A32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12AEA4-199C-4D2E-8946-9B3C7BC5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97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314FA-2434-E5B0-6CFA-6A517E782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012836-783D-B089-F87C-FBE53203E8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871E03-2F98-E847-5FFD-EC30CACFEC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BB697A-AB42-5990-3FA2-57062D8CCB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E6480C-F5FF-146B-F4D9-3B93ADAED2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591AF1-591A-9224-F93C-0DFC3C0D09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4973D6-E5A3-40F7-91A9-7AC944177DB6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B15F78-5C5E-3BAA-A830-3CA4568BE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AA15A8-45ED-4EFC-AA5E-6C79AEB28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12AEA4-199C-4D2E-8946-9B3C7BC5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374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FF2AC-E25D-9229-617B-8898190F2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C6F8C4-6A1E-9595-1384-D4CBFACC3B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4973D6-E5A3-40F7-91A9-7AC944177DB6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0FF394-67F0-401D-9F0B-D6FDF72AE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F20402-E7FF-E11F-716F-5558B7E7E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12AEA4-199C-4D2E-8946-9B3C7BC5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370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0CE5E9-98BD-6346-2705-2294684AA4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4973D6-E5A3-40F7-91A9-7AC944177DB6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0DE628-6763-7B67-5964-87AA4F7FA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7424A9-D65D-0578-B84C-977B08EA1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12AEA4-199C-4D2E-8946-9B3C7BC5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29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3B7B4-3F33-DD96-EB59-0D04EC743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150AD-43D9-A7A2-2BE2-4EC438303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0D6A54-6F39-F7C5-C8EF-3F8696D521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A946FE-0A2D-048A-4DE9-4E8BA9E7EE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4973D6-E5A3-40F7-91A9-7AC944177DB6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7AC97D-0109-001E-911A-454813AAF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BE1BFC-B8E6-BC16-4430-8103356D8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12AEA4-199C-4D2E-8946-9B3C7BC5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219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EC46F-1DA7-EB9A-DC8B-84AD3CDA4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69E6D7-B30A-16C8-E9FC-E303C4664A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9C5840-AFC4-691C-B0B0-9E2DF1E0A5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B1C16-4EAF-0029-2F32-5C26306D2B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4973D6-E5A3-40F7-91A9-7AC944177DB6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3DB4F-686E-17A2-C01B-A6CBE1560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C069DE-A929-D248-7718-48F3CE3A1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12AEA4-199C-4D2E-8946-9B3C7BC5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73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908D9B-50DB-CAD0-0703-6EFC6147C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6858"/>
            <a:ext cx="10515600" cy="10722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97DADD-8F6D-8010-BA7E-43D963EBB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804160"/>
            <a:ext cx="10515600" cy="2523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1621AA4A-6047-EA65-473A-EA935A93AC4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23875" y="5754624"/>
            <a:ext cx="7449693" cy="81982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D424E96-57B6-D56E-0477-4039BDA0BF54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23875" y="269555"/>
            <a:ext cx="1072231" cy="107223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28E124A-4D1B-689A-8305-E205754ACB0E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9960864" y="5757886"/>
            <a:ext cx="1707261" cy="83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48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D88B5-6527-D2E2-58BB-4EE7E78FE3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Project Implementation and Close out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F6EA8B-48DF-9612-1FDD-9974E1D61F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</a:t>
            </a:r>
          </a:p>
          <a:p>
            <a:r>
              <a:rPr lang="en-US" sz="2400" b="1" dirty="0"/>
              <a:t>Dr Bernard Kikaire</a:t>
            </a:r>
            <a:endParaRPr lang="en-UG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316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64A04-399A-879D-496B-3CF7A355A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/>
              <a:t>Thank you</a:t>
            </a:r>
            <a:endParaRPr lang="en-UG" sz="7200" dirty="0"/>
          </a:p>
        </p:txBody>
      </p:sp>
    </p:spTree>
    <p:extLst>
      <p:ext uri="{BB962C8B-B14F-4D97-AF65-F5344CB8AC3E}">
        <p14:creationId xmlns:p14="http://schemas.microsoft.com/office/powerpoint/2010/main" val="2794359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A07C4-6C99-11F7-0D7C-0B5F65B0A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5938" y="314345"/>
            <a:ext cx="7007087" cy="1072230"/>
          </a:xfrm>
        </p:spPr>
        <p:txBody>
          <a:bodyPr/>
          <a:lstStyle/>
          <a:p>
            <a:pPr algn="ctr"/>
            <a:r>
              <a:rPr lang="en-UG" sz="4400" b="1" kern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Processes for Success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B3C61-2AA4-57CF-FC2A-D32A37CAA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681" y="1779104"/>
            <a:ext cx="10515600" cy="3806687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Setting the Tone for Success</a:t>
            </a:r>
            <a:endParaRPr lang="en-UG" sz="2000" b="1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Holding a kick-off meeting for the trial is likely to ensure that the team feel involved with the trial</a:t>
            </a:r>
            <a:endParaRPr lang="en-UG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Ensuring that each member of the team understands what they are responsible for delivering</a:t>
            </a:r>
            <a:endParaRPr lang="en-UG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Keeping the trial team informed of what is going on throughout the trial (and not just on the task the team member is performing)</a:t>
            </a:r>
            <a:endParaRPr lang="en-UG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Developing a culture within the team where the team communication is free and open. Implement a process for measuring progress and taking corrective action</a:t>
            </a:r>
            <a:endParaRPr lang="en-UG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4545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68AB7-B6BF-2FD3-0B7A-BD30C38A8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3896" y="205015"/>
            <a:ext cx="5502965" cy="107223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Progress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6AD31-8E70-AD59-88D4-80BA4CA19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578" y="1790369"/>
            <a:ext cx="10515600" cy="3527066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en-US" sz="2400" b="1" dirty="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Reports </a:t>
            </a:r>
          </a:p>
          <a:p>
            <a:pPr marL="0" indent="0">
              <a:lnSpc>
                <a:spcPct val="107000"/>
              </a:lnSpc>
              <a:spcBef>
                <a:spcPts val="200"/>
              </a:spcBef>
              <a:buNone/>
            </a:pPr>
            <a:endParaRPr lang="en-UG" sz="2400" b="1" dirty="0">
              <a:effectLst/>
              <a:latin typeface="Calibri Light" panose="020F03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b="1" dirty="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Highlight reports </a:t>
            </a:r>
          </a:p>
          <a:p>
            <a:pPr marL="0" indent="0">
              <a:buNone/>
            </a:pPr>
            <a:endParaRPr lang="en-UG" sz="2400" b="1" dirty="0">
              <a:effectLst/>
              <a:latin typeface="Calibri Light" panose="020F03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Meetings</a:t>
            </a:r>
          </a:p>
          <a:p>
            <a:pPr marL="0" indent="0">
              <a:buNone/>
            </a:pP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On-line systems</a:t>
            </a:r>
            <a:endParaRPr lang="en-UG" sz="2400" b="1" dirty="0">
              <a:effectLst/>
              <a:latin typeface="Calibri Light" panose="020F03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0222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68AB7-B6BF-2FD3-0B7A-BD30C38A8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0914" y="268493"/>
            <a:ext cx="3485321" cy="107223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Change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6AD31-8E70-AD59-88D4-80BA4CA19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8907"/>
            <a:ext cx="10515600" cy="2523744"/>
          </a:xfrm>
        </p:spPr>
        <p:txBody>
          <a:bodyPr/>
          <a:lstStyle/>
          <a:p>
            <a:r>
              <a:rPr lang="en-UG" sz="2400" b="1" dirty="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We can check the impacts of the changes on the rest of the trial</a:t>
            </a:r>
            <a:endParaRPr lang="en-US" sz="2400" b="1" dirty="0">
              <a:latin typeface="Calibri Light" panose="020F03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G" sz="2400" b="1" dirty="0">
              <a:latin typeface="Calibri Light" panose="020F03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G" sz="2400" b="1" dirty="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We can plan to implement the changes</a:t>
            </a:r>
            <a:endParaRPr lang="en-US" sz="2400" b="1" dirty="0">
              <a:latin typeface="Calibri Light" panose="020F03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G" sz="2400" b="1" dirty="0">
              <a:latin typeface="Calibri Light" panose="020F03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G" sz="2400" b="1" dirty="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We can inform the stakeholders of the changes and manage their expectations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413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DC41B-23F0-4700-9A84-256EA6F7A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0887" y="457866"/>
            <a:ext cx="5476461" cy="1072230"/>
          </a:xfrm>
        </p:spPr>
        <p:txBody>
          <a:bodyPr>
            <a:normAutofit/>
          </a:bodyPr>
          <a:lstStyle/>
          <a:p>
            <a:r>
              <a:rPr lang="en-UG" sz="4000" dirty="0">
                <a:solidFill>
                  <a:srgbClr val="C00000"/>
                </a:solidFill>
              </a:rPr>
              <a:t>Managing Performance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F5493-84AF-4F8C-AA75-1B22086A6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317" y="1899700"/>
            <a:ext cx="10515600" cy="2523744"/>
          </a:xfrm>
        </p:spPr>
        <p:txBody>
          <a:bodyPr/>
          <a:lstStyle/>
          <a:p>
            <a:r>
              <a:rPr lang="en-US" sz="2400" b="1" dirty="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Comparing Progress with the Plan </a:t>
            </a:r>
          </a:p>
          <a:p>
            <a:pPr marL="0" indent="0">
              <a:buNone/>
            </a:pPr>
            <a:endParaRPr lang="en-US" sz="2400" b="1" dirty="0">
              <a:latin typeface="Calibri Light" panose="020F03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If progress is delayed, what do you do?</a:t>
            </a:r>
          </a:p>
          <a:p>
            <a:pPr marL="0" indent="0">
              <a:buNone/>
            </a:pPr>
            <a:endParaRPr lang="en-US" sz="2400" b="1" dirty="0">
              <a:latin typeface="Calibri Light" panose="020F03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95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B93C4-CBBE-2D4B-75E3-F9C633D9B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3565" y="274588"/>
            <a:ext cx="6718852" cy="107223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Taking Action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07D14-89A8-DF99-EACC-A3D858560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0870"/>
            <a:ext cx="10515600" cy="3837034"/>
          </a:xfrm>
        </p:spPr>
        <p:txBody>
          <a:bodyPr>
            <a:normAutofit/>
          </a:bodyPr>
          <a:lstStyle/>
          <a:p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Identifying the Causes of Problems</a:t>
            </a:r>
          </a:p>
          <a:p>
            <a:endParaRPr lang="en-US" sz="2400" dirty="0"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Brainstorming and Problem Solving </a:t>
            </a:r>
          </a:p>
          <a:p>
            <a:endParaRPr lang="en-US" sz="2400" dirty="0">
              <a:cs typeface="Times New Roman" panose="02020603050405020304" pitchFamily="18" charset="0"/>
            </a:endParaRPr>
          </a:p>
          <a:p>
            <a:r>
              <a:rPr lang="en-US" sz="2400" dirty="0" err="1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Prioritise</a:t>
            </a:r>
            <a:r>
              <a:rPr lang="en-US" sz="2400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 the solutions</a:t>
            </a:r>
          </a:p>
          <a:p>
            <a:endParaRPr lang="en-US" sz="2400" dirty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Communicate the Issues to Stakeholders</a:t>
            </a:r>
            <a:endParaRPr lang="en-UG" sz="2400" dirty="0"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UG" sz="2400" dirty="0"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UG" sz="2400" dirty="0"/>
          </a:p>
        </p:txBody>
      </p:sp>
    </p:spTree>
    <p:extLst>
      <p:ext uri="{BB962C8B-B14F-4D97-AF65-F5344CB8AC3E}">
        <p14:creationId xmlns:p14="http://schemas.microsoft.com/office/powerpoint/2010/main" val="1222503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E712D-01F2-08DD-3438-43DAB0D10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324284"/>
            <a:ext cx="10515600" cy="1072230"/>
          </a:xfrm>
        </p:spPr>
        <p:txBody>
          <a:bodyPr/>
          <a:lstStyle/>
          <a:p>
            <a:r>
              <a:rPr lang="en-US" dirty="0" err="1"/>
              <a:t>Priortising</a:t>
            </a:r>
            <a:r>
              <a:rPr lang="en-US" dirty="0"/>
              <a:t> Solutions</a:t>
            </a:r>
            <a:endParaRPr lang="en-UG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E0BFEA7-C8F6-B065-105A-1DE3CA44B9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18176" y="1679713"/>
            <a:ext cx="5744078" cy="3488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758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D8C14-876D-C238-A8DA-055AE52A7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2983" y="364041"/>
            <a:ext cx="6586330" cy="107223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Examples of solutions</a:t>
            </a:r>
            <a:endParaRPr lang="en-UG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4C80E-FD42-D1BE-5B7C-3D93C6DF4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6271"/>
            <a:ext cx="10515600" cy="3891633"/>
          </a:xfrm>
        </p:spPr>
        <p:txBody>
          <a:bodyPr>
            <a:normAutofit lnSpcReduction="10000"/>
          </a:bodyPr>
          <a:lstStyle/>
          <a:p>
            <a:r>
              <a:rPr lang="en-US" sz="2400" b="1" dirty="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Changing our Resource </a:t>
            </a:r>
            <a:r>
              <a:rPr lang="en-US" sz="2400" b="1" dirty="0" err="1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Utilisation</a:t>
            </a:r>
            <a:endParaRPr lang="en-US" sz="2400" b="1" dirty="0">
              <a:effectLst/>
              <a:latin typeface="Calibri Light" panose="020F03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G" sz="2400" b="1" dirty="0">
              <a:effectLst/>
              <a:latin typeface="Calibri Light" panose="020F03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b="1" dirty="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Increasing our Control on the Project </a:t>
            </a:r>
          </a:p>
          <a:p>
            <a:pPr marL="0" indent="0">
              <a:buNone/>
            </a:pPr>
            <a:endParaRPr lang="en-UG" sz="2400" b="1" dirty="0">
              <a:effectLst/>
              <a:latin typeface="Calibri Light" panose="020F03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b="1" dirty="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Modifying The Plan </a:t>
            </a:r>
          </a:p>
          <a:p>
            <a:pPr marL="0" indent="0">
              <a:buNone/>
            </a:pPr>
            <a:endParaRPr lang="en-UG" sz="2400" b="1" dirty="0">
              <a:effectLst/>
              <a:latin typeface="Calibri Light" panose="020F03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b="1" dirty="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Use contingency </a:t>
            </a:r>
          </a:p>
          <a:p>
            <a:pPr marL="0" indent="0">
              <a:buNone/>
            </a:pPr>
            <a:endParaRPr lang="en-UG" sz="2400" b="1" dirty="0">
              <a:effectLst/>
              <a:latin typeface="Calibri Light" panose="020F03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b="1" dirty="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Renegotiate the scope or timescale of the trial</a:t>
            </a:r>
            <a:endParaRPr lang="en-UG" sz="2400" b="1" dirty="0">
              <a:effectLst/>
              <a:latin typeface="Calibri Light" panose="020F03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UG" sz="2400" dirty="0"/>
          </a:p>
        </p:txBody>
      </p:sp>
    </p:spTree>
    <p:extLst>
      <p:ext uri="{BB962C8B-B14F-4D97-AF65-F5344CB8AC3E}">
        <p14:creationId xmlns:p14="http://schemas.microsoft.com/office/powerpoint/2010/main" val="4221111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DA9A4-DC3F-D60B-FCA7-D98BB1C66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4304" y="254710"/>
            <a:ext cx="10515600" cy="107223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Project Close out</a:t>
            </a:r>
            <a:endParaRPr lang="en-UG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598D8-7BB1-EE3E-14B6-F982BDF25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0870"/>
            <a:ext cx="10515600" cy="3837034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G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Ensure all the work linked to the trial is completed. </a:t>
            </a:r>
            <a:endParaRPr lang="en-UG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G" sz="24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apture</a:t>
            </a:r>
            <a:r>
              <a:rPr lang="en-UG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what you have learnt from this trial and to identify how you might implement it on a future trial. </a:t>
            </a:r>
            <a:endParaRPr lang="en-UG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G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13086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6359</TotalTime>
  <Words>247</Words>
  <Application>Microsoft Office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Times New Roman</vt:lpstr>
      <vt:lpstr>Office Theme</vt:lpstr>
      <vt:lpstr>Project Implementation and Close out</vt:lpstr>
      <vt:lpstr>Processes for Success</vt:lpstr>
      <vt:lpstr>Progress Reporting</vt:lpstr>
      <vt:lpstr>Change Control</vt:lpstr>
      <vt:lpstr>Managing Performance</vt:lpstr>
      <vt:lpstr>Taking Action</vt:lpstr>
      <vt:lpstr>Priortising Solutions</vt:lpstr>
      <vt:lpstr> Examples of solutions</vt:lpstr>
      <vt:lpstr>Project Close out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 Ernest Ssesanga</dc:creator>
  <cp:lastModifiedBy>Bernard Kikaire</cp:lastModifiedBy>
  <cp:revision>11</cp:revision>
  <dcterms:created xsi:type="dcterms:W3CDTF">2023-06-15T09:31:46Z</dcterms:created>
  <dcterms:modified xsi:type="dcterms:W3CDTF">2023-06-29T12:36:04Z</dcterms:modified>
</cp:coreProperties>
</file>