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Lst>
  <p:notesMasterIdLst>
    <p:notesMasterId r:id="rId30"/>
  </p:notesMasterIdLst>
  <p:handoutMasterIdLst>
    <p:handoutMasterId r:id="rId31"/>
  </p:handoutMasterIdLst>
  <p:sldIdLst>
    <p:sldId id="256" r:id="rId3"/>
    <p:sldId id="294" r:id="rId4"/>
    <p:sldId id="259" r:id="rId5"/>
    <p:sldId id="300" r:id="rId6"/>
    <p:sldId id="270" r:id="rId7"/>
    <p:sldId id="271" r:id="rId8"/>
    <p:sldId id="301" r:id="rId9"/>
    <p:sldId id="265" r:id="rId10"/>
    <p:sldId id="296" r:id="rId11"/>
    <p:sldId id="283" r:id="rId12"/>
    <p:sldId id="297" r:id="rId13"/>
    <p:sldId id="298" r:id="rId14"/>
    <p:sldId id="291" r:id="rId15"/>
    <p:sldId id="272" r:id="rId16"/>
    <p:sldId id="299" r:id="rId17"/>
    <p:sldId id="292" r:id="rId18"/>
    <p:sldId id="273" r:id="rId19"/>
    <p:sldId id="293" r:id="rId20"/>
    <p:sldId id="260" r:id="rId21"/>
    <p:sldId id="275" r:id="rId22"/>
    <p:sldId id="262" r:id="rId23"/>
    <p:sldId id="280" r:id="rId24"/>
    <p:sldId id="277" r:id="rId25"/>
    <p:sldId id="279" r:id="rId26"/>
    <p:sldId id="278" r:id="rId27"/>
    <p:sldId id="281"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Nyanzi" initials="EN" lastIdx="1" clrIdx="0">
    <p:extLst>
      <p:ext uri="{19B8F6BF-5375-455C-9EA6-DF929625EA0E}">
        <p15:presenceInfo xmlns:p15="http://schemas.microsoft.com/office/powerpoint/2012/main" userId="S-1-5-21-566710413-901721027-1529147316-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5" autoAdjust="0"/>
    <p:restoredTop sz="86377"/>
  </p:normalViewPr>
  <p:slideViewPr>
    <p:cSldViewPr snapToGrid="0">
      <p:cViewPr varScale="1">
        <p:scale>
          <a:sx n="123" d="100"/>
          <a:sy n="123" d="100"/>
        </p:scale>
        <p:origin x="192" y="264"/>
      </p:cViewPr>
      <p:guideLst/>
    </p:cSldViewPr>
  </p:slideViewPr>
  <p:outlineViewPr>
    <p:cViewPr>
      <p:scale>
        <a:sx n="33" d="100"/>
        <a:sy n="33" d="100"/>
      </p:scale>
      <p:origin x="0" y="-4712"/>
    </p:cViewPr>
  </p:outlineViewPr>
  <p:notesTextViewPr>
    <p:cViewPr>
      <p:scale>
        <a:sx n="1" d="1"/>
        <a:sy n="1" d="1"/>
      </p:scale>
      <p:origin x="0" y="0"/>
    </p:cViewPr>
  </p:notesTextViewPr>
  <p:sorterViewPr>
    <p:cViewPr>
      <p:scale>
        <a:sx n="100" d="100"/>
        <a:sy n="100" d="100"/>
      </p:scale>
      <p:origin x="0" y="-2418"/>
    </p:cViewPr>
  </p:sorterViewPr>
  <p:notesViewPr>
    <p:cSldViewPr snapToGrid="0">
      <p:cViewPr varScale="1">
        <p:scale>
          <a:sx n="56" d="100"/>
          <a:sy n="56" d="100"/>
        </p:scale>
        <p:origin x="181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607D3-DCB0-B043-B9AC-D73A801DC60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GB"/>
        </a:p>
      </dgm:t>
    </dgm:pt>
    <dgm:pt modelId="{ADDA4CBF-5202-E44A-B547-E648AA045C18}">
      <dgm:prSet phldrT="[Text]"/>
      <dgm:spPr/>
      <dgm:t>
        <a:bodyPr/>
        <a:lstStyle/>
        <a:p>
          <a:r>
            <a:rPr lang="en-GB" dirty="0"/>
            <a:t>Collect data</a:t>
          </a:r>
        </a:p>
      </dgm:t>
    </dgm:pt>
    <dgm:pt modelId="{324F770C-6A62-7143-B36C-D21A6C8EAE49}" type="parTrans" cxnId="{EB163FBC-09F6-0642-BDB0-53CAFB89045F}">
      <dgm:prSet/>
      <dgm:spPr/>
      <dgm:t>
        <a:bodyPr/>
        <a:lstStyle/>
        <a:p>
          <a:endParaRPr lang="en-GB"/>
        </a:p>
      </dgm:t>
    </dgm:pt>
    <dgm:pt modelId="{F07D9FB5-1090-6E48-AB25-143F779A9170}" type="sibTrans" cxnId="{EB163FBC-09F6-0642-BDB0-53CAFB89045F}">
      <dgm:prSet/>
      <dgm:spPr/>
      <dgm:t>
        <a:bodyPr/>
        <a:lstStyle/>
        <a:p>
          <a:endParaRPr lang="en-GB"/>
        </a:p>
      </dgm:t>
    </dgm:pt>
    <dgm:pt modelId="{59B4BBB4-44EC-CA40-B45A-B7523FAF9B40}">
      <dgm:prSet phldrT="[Text]"/>
      <dgm:spPr/>
      <dgm:t>
        <a:bodyPr/>
        <a:lstStyle/>
        <a:p>
          <a:r>
            <a:rPr lang="en-GB" dirty="0"/>
            <a:t>Store data</a:t>
          </a:r>
        </a:p>
      </dgm:t>
    </dgm:pt>
    <dgm:pt modelId="{88EE828E-4DCD-1247-81CD-230A11D6679E}" type="parTrans" cxnId="{FB6E8496-E6BC-0F48-ADEB-F8D553AD6749}">
      <dgm:prSet/>
      <dgm:spPr/>
      <dgm:t>
        <a:bodyPr/>
        <a:lstStyle/>
        <a:p>
          <a:endParaRPr lang="en-GB"/>
        </a:p>
      </dgm:t>
    </dgm:pt>
    <dgm:pt modelId="{736B1447-59D4-7A49-9BFE-3E674A7ABA43}" type="sibTrans" cxnId="{FB6E8496-E6BC-0F48-ADEB-F8D553AD6749}">
      <dgm:prSet/>
      <dgm:spPr/>
      <dgm:t>
        <a:bodyPr/>
        <a:lstStyle/>
        <a:p>
          <a:endParaRPr lang="en-GB"/>
        </a:p>
      </dgm:t>
    </dgm:pt>
    <dgm:pt modelId="{71AB7929-A127-C142-95FA-073BEB3C3AA0}">
      <dgm:prSet phldrT="[Text]"/>
      <dgm:spPr/>
      <dgm:t>
        <a:bodyPr/>
        <a:lstStyle/>
        <a:p>
          <a:r>
            <a:rPr lang="en-GB" dirty="0"/>
            <a:t>Share data</a:t>
          </a:r>
        </a:p>
      </dgm:t>
    </dgm:pt>
    <dgm:pt modelId="{9258EB73-F051-0145-86D5-2EE54427CFB0}" type="parTrans" cxnId="{3BF4BD8F-B9C6-5749-A57B-178A552ED4A9}">
      <dgm:prSet/>
      <dgm:spPr/>
      <dgm:t>
        <a:bodyPr/>
        <a:lstStyle/>
        <a:p>
          <a:endParaRPr lang="en-GB"/>
        </a:p>
      </dgm:t>
    </dgm:pt>
    <dgm:pt modelId="{695A0554-B176-8145-9A38-B76178918A2D}" type="sibTrans" cxnId="{3BF4BD8F-B9C6-5749-A57B-178A552ED4A9}">
      <dgm:prSet/>
      <dgm:spPr/>
      <dgm:t>
        <a:bodyPr/>
        <a:lstStyle/>
        <a:p>
          <a:endParaRPr lang="en-GB"/>
        </a:p>
      </dgm:t>
    </dgm:pt>
    <dgm:pt modelId="{59F98197-176B-C443-B22B-FBE82BC4D467}" type="pres">
      <dgm:prSet presAssocID="{D07607D3-DCB0-B043-B9AC-D73A801DC606}" presName="Name0" presStyleCnt="0">
        <dgm:presLayoutVars>
          <dgm:chMax val="7"/>
          <dgm:chPref val="7"/>
          <dgm:dir/>
        </dgm:presLayoutVars>
      </dgm:prSet>
      <dgm:spPr/>
    </dgm:pt>
    <dgm:pt modelId="{F6D5C30E-FDF0-BC47-9062-A134F0FB7F5C}" type="pres">
      <dgm:prSet presAssocID="{D07607D3-DCB0-B043-B9AC-D73A801DC606}" presName="Name1" presStyleCnt="0"/>
      <dgm:spPr/>
    </dgm:pt>
    <dgm:pt modelId="{5F3E284A-2B9E-3D4E-AB15-B005A85730FB}" type="pres">
      <dgm:prSet presAssocID="{D07607D3-DCB0-B043-B9AC-D73A801DC606}" presName="cycle" presStyleCnt="0"/>
      <dgm:spPr/>
    </dgm:pt>
    <dgm:pt modelId="{D35CB045-D12E-8942-ABE5-5719E2E433B3}" type="pres">
      <dgm:prSet presAssocID="{D07607D3-DCB0-B043-B9AC-D73A801DC606}" presName="srcNode" presStyleLbl="node1" presStyleIdx="0" presStyleCnt="3"/>
      <dgm:spPr/>
    </dgm:pt>
    <dgm:pt modelId="{9C39E85E-DED8-1F4E-BB59-9A95CD1E7ECA}" type="pres">
      <dgm:prSet presAssocID="{D07607D3-DCB0-B043-B9AC-D73A801DC606}" presName="conn" presStyleLbl="parChTrans1D2" presStyleIdx="0" presStyleCnt="1"/>
      <dgm:spPr/>
    </dgm:pt>
    <dgm:pt modelId="{2F4DE66D-EDD1-9548-B358-2CB4F99CE698}" type="pres">
      <dgm:prSet presAssocID="{D07607D3-DCB0-B043-B9AC-D73A801DC606}" presName="extraNode" presStyleLbl="node1" presStyleIdx="0" presStyleCnt="3"/>
      <dgm:spPr/>
    </dgm:pt>
    <dgm:pt modelId="{5661B94E-187F-D94B-8A74-8C30D5BAC48E}" type="pres">
      <dgm:prSet presAssocID="{D07607D3-DCB0-B043-B9AC-D73A801DC606}" presName="dstNode" presStyleLbl="node1" presStyleIdx="0" presStyleCnt="3"/>
      <dgm:spPr/>
    </dgm:pt>
    <dgm:pt modelId="{1A17797D-94E7-A44C-9939-E0C5BF4C86D0}" type="pres">
      <dgm:prSet presAssocID="{ADDA4CBF-5202-E44A-B547-E648AA045C18}" presName="text_1" presStyleLbl="node1" presStyleIdx="0" presStyleCnt="3">
        <dgm:presLayoutVars>
          <dgm:bulletEnabled val="1"/>
        </dgm:presLayoutVars>
      </dgm:prSet>
      <dgm:spPr/>
    </dgm:pt>
    <dgm:pt modelId="{13C19B1E-E55F-7F49-A741-0743354A0C78}" type="pres">
      <dgm:prSet presAssocID="{ADDA4CBF-5202-E44A-B547-E648AA045C18}" presName="accent_1" presStyleCnt="0"/>
      <dgm:spPr/>
    </dgm:pt>
    <dgm:pt modelId="{7A802CE2-5CD7-8E47-9BDB-68DBEE47B4CF}" type="pres">
      <dgm:prSet presAssocID="{ADDA4CBF-5202-E44A-B547-E648AA045C18}" presName="accentRepeatNode" presStyleLbl="solidFgAcc1" presStyleIdx="0" presStyleCnt="3"/>
      <dgm:spPr/>
    </dgm:pt>
    <dgm:pt modelId="{97961F78-942C-654E-A70A-919AC20F4B62}" type="pres">
      <dgm:prSet presAssocID="{59B4BBB4-44EC-CA40-B45A-B7523FAF9B40}" presName="text_2" presStyleLbl="node1" presStyleIdx="1" presStyleCnt="3">
        <dgm:presLayoutVars>
          <dgm:bulletEnabled val="1"/>
        </dgm:presLayoutVars>
      </dgm:prSet>
      <dgm:spPr/>
    </dgm:pt>
    <dgm:pt modelId="{D5A711C1-94C0-1C4B-983F-8F6B5EC9513D}" type="pres">
      <dgm:prSet presAssocID="{59B4BBB4-44EC-CA40-B45A-B7523FAF9B40}" presName="accent_2" presStyleCnt="0"/>
      <dgm:spPr/>
    </dgm:pt>
    <dgm:pt modelId="{D7D02C7F-1BC2-4A45-93CA-045AAEE3D990}" type="pres">
      <dgm:prSet presAssocID="{59B4BBB4-44EC-CA40-B45A-B7523FAF9B40}" presName="accentRepeatNode" presStyleLbl="solidFgAcc1" presStyleIdx="1" presStyleCnt="3"/>
      <dgm:spPr/>
    </dgm:pt>
    <dgm:pt modelId="{D1BCAF9F-82B6-5245-B5B6-856B00AF9A0A}" type="pres">
      <dgm:prSet presAssocID="{71AB7929-A127-C142-95FA-073BEB3C3AA0}" presName="text_3" presStyleLbl="node1" presStyleIdx="2" presStyleCnt="3">
        <dgm:presLayoutVars>
          <dgm:bulletEnabled val="1"/>
        </dgm:presLayoutVars>
      </dgm:prSet>
      <dgm:spPr/>
    </dgm:pt>
    <dgm:pt modelId="{A3A74E97-0EB4-9E40-9BD8-28EC2956AE71}" type="pres">
      <dgm:prSet presAssocID="{71AB7929-A127-C142-95FA-073BEB3C3AA0}" presName="accent_3" presStyleCnt="0"/>
      <dgm:spPr/>
    </dgm:pt>
    <dgm:pt modelId="{5D8B1BDC-1109-4F40-9EFD-A2C3534D5D77}" type="pres">
      <dgm:prSet presAssocID="{71AB7929-A127-C142-95FA-073BEB3C3AA0}" presName="accentRepeatNode" presStyleLbl="solidFgAcc1" presStyleIdx="2" presStyleCnt="3"/>
      <dgm:spPr/>
    </dgm:pt>
  </dgm:ptLst>
  <dgm:cxnLst>
    <dgm:cxn modelId="{DCF6382C-8CA2-984C-AED4-4AB48A181D70}" type="presOf" srcId="{59B4BBB4-44EC-CA40-B45A-B7523FAF9B40}" destId="{97961F78-942C-654E-A70A-919AC20F4B62}" srcOrd="0" destOrd="0" presId="urn:microsoft.com/office/officeart/2008/layout/VerticalCurvedList"/>
    <dgm:cxn modelId="{6942393E-75EE-C042-8BF9-993385BEF262}" type="presOf" srcId="{71AB7929-A127-C142-95FA-073BEB3C3AA0}" destId="{D1BCAF9F-82B6-5245-B5B6-856B00AF9A0A}" srcOrd="0" destOrd="0" presId="urn:microsoft.com/office/officeart/2008/layout/VerticalCurvedList"/>
    <dgm:cxn modelId="{516B564D-E43D-CF43-B490-B951082412F1}" type="presOf" srcId="{ADDA4CBF-5202-E44A-B547-E648AA045C18}" destId="{1A17797D-94E7-A44C-9939-E0C5BF4C86D0}" srcOrd="0" destOrd="0" presId="urn:microsoft.com/office/officeart/2008/layout/VerticalCurvedList"/>
    <dgm:cxn modelId="{648A8A72-8812-CE40-8385-EA3D13D5B1EF}" type="presOf" srcId="{D07607D3-DCB0-B043-B9AC-D73A801DC606}" destId="{59F98197-176B-C443-B22B-FBE82BC4D467}" srcOrd="0" destOrd="0" presId="urn:microsoft.com/office/officeart/2008/layout/VerticalCurvedList"/>
    <dgm:cxn modelId="{3BF4BD8F-B9C6-5749-A57B-178A552ED4A9}" srcId="{D07607D3-DCB0-B043-B9AC-D73A801DC606}" destId="{71AB7929-A127-C142-95FA-073BEB3C3AA0}" srcOrd="2" destOrd="0" parTransId="{9258EB73-F051-0145-86D5-2EE54427CFB0}" sibTransId="{695A0554-B176-8145-9A38-B76178918A2D}"/>
    <dgm:cxn modelId="{FB6E8496-E6BC-0F48-ADEB-F8D553AD6749}" srcId="{D07607D3-DCB0-B043-B9AC-D73A801DC606}" destId="{59B4BBB4-44EC-CA40-B45A-B7523FAF9B40}" srcOrd="1" destOrd="0" parTransId="{88EE828E-4DCD-1247-81CD-230A11D6679E}" sibTransId="{736B1447-59D4-7A49-9BFE-3E674A7ABA43}"/>
    <dgm:cxn modelId="{EB163FBC-09F6-0642-BDB0-53CAFB89045F}" srcId="{D07607D3-DCB0-B043-B9AC-D73A801DC606}" destId="{ADDA4CBF-5202-E44A-B547-E648AA045C18}" srcOrd="0" destOrd="0" parTransId="{324F770C-6A62-7143-B36C-D21A6C8EAE49}" sibTransId="{F07D9FB5-1090-6E48-AB25-143F779A9170}"/>
    <dgm:cxn modelId="{1D4E2AD8-8943-1A48-8708-D66663B4074F}" type="presOf" srcId="{F07D9FB5-1090-6E48-AB25-143F779A9170}" destId="{9C39E85E-DED8-1F4E-BB59-9A95CD1E7ECA}" srcOrd="0" destOrd="0" presId="urn:microsoft.com/office/officeart/2008/layout/VerticalCurvedList"/>
    <dgm:cxn modelId="{8BC34BA3-CAC2-B84E-A953-B31669FF4CF9}" type="presParOf" srcId="{59F98197-176B-C443-B22B-FBE82BC4D467}" destId="{F6D5C30E-FDF0-BC47-9062-A134F0FB7F5C}" srcOrd="0" destOrd="0" presId="urn:microsoft.com/office/officeart/2008/layout/VerticalCurvedList"/>
    <dgm:cxn modelId="{EE36A6AE-3734-1F4F-BECD-B0E5BA7B70D7}" type="presParOf" srcId="{F6D5C30E-FDF0-BC47-9062-A134F0FB7F5C}" destId="{5F3E284A-2B9E-3D4E-AB15-B005A85730FB}" srcOrd="0" destOrd="0" presId="urn:microsoft.com/office/officeart/2008/layout/VerticalCurvedList"/>
    <dgm:cxn modelId="{0179745B-E1C3-6E45-B33E-D546C39881A4}" type="presParOf" srcId="{5F3E284A-2B9E-3D4E-AB15-B005A85730FB}" destId="{D35CB045-D12E-8942-ABE5-5719E2E433B3}" srcOrd="0" destOrd="0" presId="urn:microsoft.com/office/officeart/2008/layout/VerticalCurvedList"/>
    <dgm:cxn modelId="{FECBBF09-9D90-5143-85A1-F77A1E20DF4C}" type="presParOf" srcId="{5F3E284A-2B9E-3D4E-AB15-B005A85730FB}" destId="{9C39E85E-DED8-1F4E-BB59-9A95CD1E7ECA}" srcOrd="1" destOrd="0" presId="urn:microsoft.com/office/officeart/2008/layout/VerticalCurvedList"/>
    <dgm:cxn modelId="{EEB5DEE5-25FE-084F-8486-1F389BAC0350}" type="presParOf" srcId="{5F3E284A-2B9E-3D4E-AB15-B005A85730FB}" destId="{2F4DE66D-EDD1-9548-B358-2CB4F99CE698}" srcOrd="2" destOrd="0" presId="urn:microsoft.com/office/officeart/2008/layout/VerticalCurvedList"/>
    <dgm:cxn modelId="{9817CE2F-7E8F-A947-AABB-78C2404CECD5}" type="presParOf" srcId="{5F3E284A-2B9E-3D4E-AB15-B005A85730FB}" destId="{5661B94E-187F-D94B-8A74-8C30D5BAC48E}" srcOrd="3" destOrd="0" presId="urn:microsoft.com/office/officeart/2008/layout/VerticalCurvedList"/>
    <dgm:cxn modelId="{D55556BE-3D90-FE47-9427-C4641C1165EE}" type="presParOf" srcId="{F6D5C30E-FDF0-BC47-9062-A134F0FB7F5C}" destId="{1A17797D-94E7-A44C-9939-E0C5BF4C86D0}" srcOrd="1" destOrd="0" presId="urn:microsoft.com/office/officeart/2008/layout/VerticalCurvedList"/>
    <dgm:cxn modelId="{925CEF8F-444E-A044-A225-CF57960245E1}" type="presParOf" srcId="{F6D5C30E-FDF0-BC47-9062-A134F0FB7F5C}" destId="{13C19B1E-E55F-7F49-A741-0743354A0C78}" srcOrd="2" destOrd="0" presId="urn:microsoft.com/office/officeart/2008/layout/VerticalCurvedList"/>
    <dgm:cxn modelId="{9D14E748-7F34-4547-8E95-6B309AD14791}" type="presParOf" srcId="{13C19B1E-E55F-7F49-A741-0743354A0C78}" destId="{7A802CE2-5CD7-8E47-9BDB-68DBEE47B4CF}" srcOrd="0" destOrd="0" presId="urn:microsoft.com/office/officeart/2008/layout/VerticalCurvedList"/>
    <dgm:cxn modelId="{2A5D83B3-5B9F-614C-8C7A-0139EDB288F2}" type="presParOf" srcId="{F6D5C30E-FDF0-BC47-9062-A134F0FB7F5C}" destId="{97961F78-942C-654E-A70A-919AC20F4B62}" srcOrd="3" destOrd="0" presId="urn:microsoft.com/office/officeart/2008/layout/VerticalCurvedList"/>
    <dgm:cxn modelId="{D6971DE1-062C-9248-8838-CC606E49EC3E}" type="presParOf" srcId="{F6D5C30E-FDF0-BC47-9062-A134F0FB7F5C}" destId="{D5A711C1-94C0-1C4B-983F-8F6B5EC9513D}" srcOrd="4" destOrd="0" presId="urn:microsoft.com/office/officeart/2008/layout/VerticalCurvedList"/>
    <dgm:cxn modelId="{385BA5C6-1309-0443-BEFD-C15500F7FFC4}" type="presParOf" srcId="{D5A711C1-94C0-1C4B-983F-8F6B5EC9513D}" destId="{D7D02C7F-1BC2-4A45-93CA-045AAEE3D990}" srcOrd="0" destOrd="0" presId="urn:microsoft.com/office/officeart/2008/layout/VerticalCurvedList"/>
    <dgm:cxn modelId="{E2D7D959-1496-2E42-BD76-4A3F3258550A}" type="presParOf" srcId="{F6D5C30E-FDF0-BC47-9062-A134F0FB7F5C}" destId="{D1BCAF9F-82B6-5245-B5B6-856B00AF9A0A}" srcOrd="5" destOrd="0" presId="urn:microsoft.com/office/officeart/2008/layout/VerticalCurvedList"/>
    <dgm:cxn modelId="{41AA3C24-799C-6F46-A1E9-DD2A927CDC24}" type="presParOf" srcId="{F6D5C30E-FDF0-BC47-9062-A134F0FB7F5C}" destId="{A3A74E97-0EB4-9E40-9BD8-28EC2956AE71}" srcOrd="6" destOrd="0" presId="urn:microsoft.com/office/officeart/2008/layout/VerticalCurvedList"/>
    <dgm:cxn modelId="{F844A882-E144-9241-89DF-EFAAB2C4D4A1}" type="presParOf" srcId="{A3A74E97-0EB4-9E40-9BD8-28EC2956AE71}" destId="{5D8B1BDC-1109-4F40-9EFD-A2C3534D5D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1CC12-EC94-4A67-B918-921A6830086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3D82283D-AA6E-494A-8F4F-A53322124FB7}">
      <dgm:prSet phldrT="[Text]"/>
      <dgm:spPr/>
      <dgm:t>
        <a:bodyPr/>
        <a:lstStyle/>
        <a:p>
          <a:r>
            <a:rPr lang="en-US" dirty="0"/>
            <a:t>Study</a:t>
          </a:r>
        </a:p>
      </dgm:t>
    </dgm:pt>
    <dgm:pt modelId="{788C5198-0FB0-4E54-ADC3-3FE81C9168FE}" type="parTrans" cxnId="{F2EDD569-EBE1-4C4D-B164-23C521805B0C}">
      <dgm:prSet/>
      <dgm:spPr/>
      <dgm:t>
        <a:bodyPr/>
        <a:lstStyle/>
        <a:p>
          <a:endParaRPr lang="en-US"/>
        </a:p>
      </dgm:t>
    </dgm:pt>
    <dgm:pt modelId="{D1383731-69C9-42EE-BA02-B6948185D182}" type="sibTrans" cxnId="{F2EDD569-EBE1-4C4D-B164-23C521805B0C}">
      <dgm:prSet/>
      <dgm:spPr/>
      <dgm:t>
        <a:bodyPr/>
        <a:lstStyle/>
        <a:p>
          <a:endParaRPr lang="en-US"/>
        </a:p>
      </dgm:t>
    </dgm:pt>
    <dgm:pt modelId="{5F06FDD2-5565-4A5D-AFA8-8FD413289F43}">
      <dgm:prSet phldrT="[Text]"/>
      <dgm:spPr/>
      <dgm:t>
        <a:bodyPr/>
        <a:lstStyle/>
        <a:p>
          <a:r>
            <a:rPr lang="en-US" dirty="0"/>
            <a:t>CAB</a:t>
          </a:r>
        </a:p>
      </dgm:t>
    </dgm:pt>
    <dgm:pt modelId="{021A104B-8372-412B-827E-3AE35B69601A}" type="parTrans" cxnId="{202AE407-FE5E-4D3C-AFB2-A569E11F8F24}">
      <dgm:prSet/>
      <dgm:spPr/>
      <dgm:t>
        <a:bodyPr/>
        <a:lstStyle/>
        <a:p>
          <a:endParaRPr lang="en-US"/>
        </a:p>
      </dgm:t>
    </dgm:pt>
    <dgm:pt modelId="{CA1A68A0-1753-452E-AF67-F56AB5ECB725}" type="sibTrans" cxnId="{202AE407-FE5E-4D3C-AFB2-A569E11F8F24}">
      <dgm:prSet/>
      <dgm:spPr/>
      <dgm:t>
        <a:bodyPr/>
        <a:lstStyle/>
        <a:p>
          <a:endParaRPr lang="en-US"/>
        </a:p>
      </dgm:t>
    </dgm:pt>
    <dgm:pt modelId="{6A7E0F5C-ACBD-4073-897A-17F08D7C8E81}">
      <dgm:prSet phldrT="[Text]"/>
      <dgm:spPr/>
      <dgm:t>
        <a:bodyPr/>
        <a:lstStyle/>
        <a:p>
          <a:r>
            <a:rPr lang="en-US" dirty="0"/>
            <a:t>Community</a:t>
          </a:r>
        </a:p>
      </dgm:t>
    </dgm:pt>
    <dgm:pt modelId="{F276834B-32B5-4F22-87C7-FFA9F6C04F28}" type="parTrans" cxnId="{FECD6803-B39C-44FB-8E57-ABF6B9BA4885}">
      <dgm:prSet/>
      <dgm:spPr/>
      <dgm:t>
        <a:bodyPr/>
        <a:lstStyle/>
        <a:p>
          <a:endParaRPr lang="en-US"/>
        </a:p>
      </dgm:t>
    </dgm:pt>
    <dgm:pt modelId="{7563DA1B-C11F-4D74-828C-42ADE74AA082}" type="sibTrans" cxnId="{FECD6803-B39C-44FB-8E57-ABF6B9BA4885}">
      <dgm:prSet/>
      <dgm:spPr/>
      <dgm:t>
        <a:bodyPr/>
        <a:lstStyle/>
        <a:p>
          <a:endParaRPr lang="en-US"/>
        </a:p>
      </dgm:t>
    </dgm:pt>
    <dgm:pt modelId="{B4CB5C30-849A-4D3D-9CFD-14B0F7E5790C}" type="pres">
      <dgm:prSet presAssocID="{31A1CC12-EC94-4A67-B918-921A6830086D}" presName="Name0" presStyleCnt="0">
        <dgm:presLayoutVars>
          <dgm:chMax val="7"/>
          <dgm:chPref val="7"/>
          <dgm:dir/>
          <dgm:animLvl val="lvl"/>
        </dgm:presLayoutVars>
      </dgm:prSet>
      <dgm:spPr/>
    </dgm:pt>
    <dgm:pt modelId="{2C9AE265-0C4E-458D-900E-1A7AE1E1E54D}" type="pres">
      <dgm:prSet presAssocID="{3D82283D-AA6E-494A-8F4F-A53322124FB7}" presName="Accent1" presStyleCnt="0"/>
      <dgm:spPr/>
    </dgm:pt>
    <dgm:pt modelId="{34C3F5A1-ABCC-48AB-8553-F9A6B01A43B2}" type="pres">
      <dgm:prSet presAssocID="{3D82283D-AA6E-494A-8F4F-A53322124FB7}" presName="Accent" presStyleLbl="node1" presStyleIdx="0" presStyleCnt="3"/>
      <dgm:spPr>
        <a:solidFill>
          <a:srgbClr val="0070C0"/>
        </a:solidFill>
        <a:ln>
          <a:solidFill>
            <a:srgbClr val="00B0F0"/>
          </a:solidFill>
        </a:ln>
      </dgm:spPr>
    </dgm:pt>
    <dgm:pt modelId="{E5B13E2B-5588-472A-8631-0BC2E9A686F2}" type="pres">
      <dgm:prSet presAssocID="{3D82283D-AA6E-494A-8F4F-A53322124FB7}" presName="Parent1" presStyleLbl="revTx" presStyleIdx="0" presStyleCnt="3">
        <dgm:presLayoutVars>
          <dgm:chMax val="1"/>
          <dgm:chPref val="1"/>
          <dgm:bulletEnabled val="1"/>
        </dgm:presLayoutVars>
      </dgm:prSet>
      <dgm:spPr/>
    </dgm:pt>
    <dgm:pt modelId="{0543E4B0-8C38-4F52-AE06-098DB3D27D83}" type="pres">
      <dgm:prSet presAssocID="{5F06FDD2-5565-4A5D-AFA8-8FD413289F43}" presName="Accent2" presStyleCnt="0"/>
      <dgm:spPr/>
    </dgm:pt>
    <dgm:pt modelId="{5757FC42-4772-48E7-AA39-BE070EF958F4}" type="pres">
      <dgm:prSet presAssocID="{5F06FDD2-5565-4A5D-AFA8-8FD413289F43}" presName="Accent" presStyleLbl="node1" presStyleIdx="1" presStyleCnt="3"/>
      <dgm:spPr>
        <a:solidFill>
          <a:srgbClr val="0070C0"/>
        </a:solidFill>
        <a:ln>
          <a:solidFill>
            <a:srgbClr val="00B0F0"/>
          </a:solidFill>
        </a:ln>
      </dgm:spPr>
    </dgm:pt>
    <dgm:pt modelId="{0A55FF98-1382-4519-BF25-5AAE9DB3C107}" type="pres">
      <dgm:prSet presAssocID="{5F06FDD2-5565-4A5D-AFA8-8FD413289F43}" presName="Parent2" presStyleLbl="revTx" presStyleIdx="1" presStyleCnt="3">
        <dgm:presLayoutVars>
          <dgm:chMax val="1"/>
          <dgm:chPref val="1"/>
          <dgm:bulletEnabled val="1"/>
        </dgm:presLayoutVars>
      </dgm:prSet>
      <dgm:spPr/>
    </dgm:pt>
    <dgm:pt modelId="{7CB2CC42-6810-4F9E-9802-6AF204FE67C6}" type="pres">
      <dgm:prSet presAssocID="{6A7E0F5C-ACBD-4073-897A-17F08D7C8E81}" presName="Accent3" presStyleCnt="0"/>
      <dgm:spPr/>
    </dgm:pt>
    <dgm:pt modelId="{52E4C06F-5CD0-40EE-B6CE-1B2B8D72B9D0}" type="pres">
      <dgm:prSet presAssocID="{6A7E0F5C-ACBD-4073-897A-17F08D7C8E81}" presName="Accent" presStyleLbl="node1" presStyleIdx="2" presStyleCnt="3"/>
      <dgm:spPr>
        <a:solidFill>
          <a:srgbClr val="0070C0"/>
        </a:solidFill>
        <a:ln>
          <a:solidFill>
            <a:srgbClr val="00B0F0"/>
          </a:solidFill>
        </a:ln>
      </dgm:spPr>
    </dgm:pt>
    <dgm:pt modelId="{3DBF77BB-4E21-4B59-A55A-6700DD25BDB6}" type="pres">
      <dgm:prSet presAssocID="{6A7E0F5C-ACBD-4073-897A-17F08D7C8E81}" presName="Parent3" presStyleLbl="revTx" presStyleIdx="2" presStyleCnt="3">
        <dgm:presLayoutVars>
          <dgm:chMax val="1"/>
          <dgm:chPref val="1"/>
          <dgm:bulletEnabled val="1"/>
        </dgm:presLayoutVars>
      </dgm:prSet>
      <dgm:spPr/>
    </dgm:pt>
  </dgm:ptLst>
  <dgm:cxnLst>
    <dgm:cxn modelId="{FECD6803-B39C-44FB-8E57-ABF6B9BA4885}" srcId="{31A1CC12-EC94-4A67-B918-921A6830086D}" destId="{6A7E0F5C-ACBD-4073-897A-17F08D7C8E81}" srcOrd="2" destOrd="0" parTransId="{F276834B-32B5-4F22-87C7-FFA9F6C04F28}" sibTransId="{7563DA1B-C11F-4D74-828C-42ADE74AA082}"/>
    <dgm:cxn modelId="{202AE407-FE5E-4D3C-AFB2-A569E11F8F24}" srcId="{31A1CC12-EC94-4A67-B918-921A6830086D}" destId="{5F06FDD2-5565-4A5D-AFA8-8FD413289F43}" srcOrd="1" destOrd="0" parTransId="{021A104B-8372-412B-827E-3AE35B69601A}" sibTransId="{CA1A68A0-1753-452E-AF67-F56AB5ECB725}"/>
    <dgm:cxn modelId="{A28BFD2D-36D6-4A7E-A252-80F585412445}" type="presOf" srcId="{5F06FDD2-5565-4A5D-AFA8-8FD413289F43}" destId="{0A55FF98-1382-4519-BF25-5AAE9DB3C107}" srcOrd="0" destOrd="0" presId="urn:microsoft.com/office/officeart/2009/layout/CircleArrowProcess"/>
    <dgm:cxn modelId="{18D4CB64-5C3A-4FC6-B9C3-53D21EB2B5DC}" type="presOf" srcId="{3D82283D-AA6E-494A-8F4F-A53322124FB7}" destId="{E5B13E2B-5588-472A-8631-0BC2E9A686F2}" srcOrd="0" destOrd="0" presId="urn:microsoft.com/office/officeart/2009/layout/CircleArrowProcess"/>
    <dgm:cxn modelId="{F2EDD569-EBE1-4C4D-B164-23C521805B0C}" srcId="{31A1CC12-EC94-4A67-B918-921A6830086D}" destId="{3D82283D-AA6E-494A-8F4F-A53322124FB7}" srcOrd="0" destOrd="0" parTransId="{788C5198-0FB0-4E54-ADC3-3FE81C9168FE}" sibTransId="{D1383731-69C9-42EE-BA02-B6948185D182}"/>
    <dgm:cxn modelId="{4268B8B9-2F91-416E-A146-914A18EC8753}" type="presOf" srcId="{31A1CC12-EC94-4A67-B918-921A6830086D}" destId="{B4CB5C30-849A-4D3D-9CFD-14B0F7E5790C}" srcOrd="0" destOrd="0" presId="urn:microsoft.com/office/officeart/2009/layout/CircleArrowProcess"/>
    <dgm:cxn modelId="{13A649D7-A326-43AE-97D8-AA420A9F1C74}" type="presOf" srcId="{6A7E0F5C-ACBD-4073-897A-17F08D7C8E81}" destId="{3DBF77BB-4E21-4B59-A55A-6700DD25BDB6}" srcOrd="0" destOrd="0" presId="urn:microsoft.com/office/officeart/2009/layout/CircleArrowProcess"/>
    <dgm:cxn modelId="{8F9B2CA9-C0D6-473E-90D0-89C2CCD7AB11}" type="presParOf" srcId="{B4CB5C30-849A-4D3D-9CFD-14B0F7E5790C}" destId="{2C9AE265-0C4E-458D-900E-1A7AE1E1E54D}" srcOrd="0" destOrd="0" presId="urn:microsoft.com/office/officeart/2009/layout/CircleArrowProcess"/>
    <dgm:cxn modelId="{73C59BAC-1894-43B9-945B-D71A8250DAFD}" type="presParOf" srcId="{2C9AE265-0C4E-458D-900E-1A7AE1E1E54D}" destId="{34C3F5A1-ABCC-48AB-8553-F9A6B01A43B2}" srcOrd="0" destOrd="0" presId="urn:microsoft.com/office/officeart/2009/layout/CircleArrowProcess"/>
    <dgm:cxn modelId="{A82C01B4-741C-4908-8E41-3978E9173027}" type="presParOf" srcId="{B4CB5C30-849A-4D3D-9CFD-14B0F7E5790C}" destId="{E5B13E2B-5588-472A-8631-0BC2E9A686F2}" srcOrd="1" destOrd="0" presId="urn:microsoft.com/office/officeart/2009/layout/CircleArrowProcess"/>
    <dgm:cxn modelId="{F2ADB773-60C7-4997-857A-26E0FB3B262D}" type="presParOf" srcId="{B4CB5C30-849A-4D3D-9CFD-14B0F7E5790C}" destId="{0543E4B0-8C38-4F52-AE06-098DB3D27D83}" srcOrd="2" destOrd="0" presId="urn:microsoft.com/office/officeart/2009/layout/CircleArrowProcess"/>
    <dgm:cxn modelId="{2BDB31F9-B81C-4F9F-977C-0C9CF3374996}" type="presParOf" srcId="{0543E4B0-8C38-4F52-AE06-098DB3D27D83}" destId="{5757FC42-4772-48E7-AA39-BE070EF958F4}" srcOrd="0" destOrd="0" presId="urn:microsoft.com/office/officeart/2009/layout/CircleArrowProcess"/>
    <dgm:cxn modelId="{988249A2-7116-4CB7-9650-C028BC7AC30F}" type="presParOf" srcId="{B4CB5C30-849A-4D3D-9CFD-14B0F7E5790C}" destId="{0A55FF98-1382-4519-BF25-5AAE9DB3C107}" srcOrd="3" destOrd="0" presId="urn:microsoft.com/office/officeart/2009/layout/CircleArrowProcess"/>
    <dgm:cxn modelId="{61DD7816-EDE0-4E02-84B4-41E7B3558546}" type="presParOf" srcId="{B4CB5C30-849A-4D3D-9CFD-14B0F7E5790C}" destId="{7CB2CC42-6810-4F9E-9802-6AF204FE67C6}" srcOrd="4" destOrd="0" presId="urn:microsoft.com/office/officeart/2009/layout/CircleArrowProcess"/>
    <dgm:cxn modelId="{FB4462C8-B53F-455A-AFB7-4EAE18A45228}" type="presParOf" srcId="{7CB2CC42-6810-4F9E-9802-6AF204FE67C6}" destId="{52E4C06F-5CD0-40EE-B6CE-1B2B8D72B9D0}" srcOrd="0" destOrd="0" presId="urn:microsoft.com/office/officeart/2009/layout/CircleArrowProcess"/>
    <dgm:cxn modelId="{3D54D7B7-4A36-4DEB-A5F6-A46C67A4BE0D}" type="presParOf" srcId="{B4CB5C30-849A-4D3D-9CFD-14B0F7E5790C}" destId="{3DBF77BB-4E21-4B59-A55A-6700DD25BDB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9E85E-DED8-1F4E-BB59-9A95CD1E7ECA}">
      <dsp:nvSpPr>
        <dsp:cNvPr id="0" name=""/>
        <dsp:cNvSpPr/>
      </dsp:nvSpPr>
      <dsp:spPr>
        <a:xfrm>
          <a:off x="-4531200" y="-694809"/>
          <a:ext cx="5397815" cy="5397815"/>
        </a:xfrm>
        <a:prstGeom prst="blockArc">
          <a:avLst>
            <a:gd name="adj1" fmla="val 18900000"/>
            <a:gd name="adj2" fmla="val 2700000"/>
            <a:gd name="adj3" fmla="val 400"/>
          </a:avLst>
        </a:pr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7797D-94E7-A44C-9939-E0C5BF4C86D0}">
      <dsp:nvSpPr>
        <dsp:cNvPr id="0" name=""/>
        <dsp:cNvSpPr/>
      </dsp:nvSpPr>
      <dsp:spPr>
        <a:xfrm>
          <a:off x="557345" y="400819"/>
          <a:ext cx="6188622" cy="801639"/>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301" tIns="111760" rIns="111760" bIns="111760" numCol="1" spcCol="1270" anchor="ctr" anchorCtr="0">
          <a:noAutofit/>
        </a:bodyPr>
        <a:lstStyle/>
        <a:p>
          <a:pPr marL="0" lvl="0" indent="0" algn="l" defTabSz="1955800">
            <a:lnSpc>
              <a:spcPct val="90000"/>
            </a:lnSpc>
            <a:spcBef>
              <a:spcPct val="0"/>
            </a:spcBef>
            <a:spcAft>
              <a:spcPct val="35000"/>
            </a:spcAft>
            <a:buNone/>
          </a:pPr>
          <a:r>
            <a:rPr lang="en-GB" sz="4400" kern="1200" dirty="0"/>
            <a:t>Collect data</a:t>
          </a:r>
        </a:p>
      </dsp:txBody>
      <dsp:txXfrm>
        <a:off x="557345" y="400819"/>
        <a:ext cx="6188622" cy="801639"/>
      </dsp:txXfrm>
    </dsp:sp>
    <dsp:sp modelId="{7A802CE2-5CD7-8E47-9BDB-68DBEE47B4CF}">
      <dsp:nvSpPr>
        <dsp:cNvPr id="0" name=""/>
        <dsp:cNvSpPr/>
      </dsp:nvSpPr>
      <dsp:spPr>
        <a:xfrm>
          <a:off x="56321" y="300614"/>
          <a:ext cx="1002049" cy="1002049"/>
        </a:xfrm>
        <a:prstGeom prst="ellipse">
          <a:avLst/>
        </a:prstGeom>
        <a:solidFill>
          <a:schemeClr val="lt1">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61F78-942C-654E-A70A-919AC20F4B62}">
      <dsp:nvSpPr>
        <dsp:cNvPr id="0" name=""/>
        <dsp:cNvSpPr/>
      </dsp:nvSpPr>
      <dsp:spPr>
        <a:xfrm>
          <a:off x="848741" y="1603278"/>
          <a:ext cx="5897226" cy="801639"/>
        </a:xfrm>
        <a:prstGeom prst="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301" tIns="111760" rIns="111760" bIns="111760" numCol="1" spcCol="1270" anchor="ctr" anchorCtr="0">
          <a:noAutofit/>
        </a:bodyPr>
        <a:lstStyle/>
        <a:p>
          <a:pPr marL="0" lvl="0" indent="0" algn="l" defTabSz="1955800">
            <a:lnSpc>
              <a:spcPct val="90000"/>
            </a:lnSpc>
            <a:spcBef>
              <a:spcPct val="0"/>
            </a:spcBef>
            <a:spcAft>
              <a:spcPct val="35000"/>
            </a:spcAft>
            <a:buNone/>
          </a:pPr>
          <a:r>
            <a:rPr lang="en-GB" sz="4400" kern="1200" dirty="0"/>
            <a:t>Store data</a:t>
          </a:r>
        </a:p>
      </dsp:txBody>
      <dsp:txXfrm>
        <a:off x="848741" y="1603278"/>
        <a:ext cx="5897226" cy="801639"/>
      </dsp:txXfrm>
    </dsp:sp>
    <dsp:sp modelId="{D7D02C7F-1BC2-4A45-93CA-045AAEE3D990}">
      <dsp:nvSpPr>
        <dsp:cNvPr id="0" name=""/>
        <dsp:cNvSpPr/>
      </dsp:nvSpPr>
      <dsp:spPr>
        <a:xfrm>
          <a:off x="347716" y="1503073"/>
          <a:ext cx="1002049" cy="1002049"/>
        </a:xfrm>
        <a:prstGeom prst="ellipse">
          <a:avLst/>
        </a:prstGeom>
        <a:solidFill>
          <a:schemeClr val="lt1">
            <a:hueOff val="0"/>
            <a:satOff val="0"/>
            <a:lumOff val="0"/>
            <a:alphaOff val="0"/>
          </a:schemeClr>
        </a:solidFill>
        <a:ln w="34925" cap="flat" cmpd="sng" algn="in">
          <a:solidFill>
            <a:schemeClr val="accent5">
              <a:hueOff val="4416178"/>
              <a:satOff val="14379"/>
              <a:lumOff val="5000"/>
              <a:alphaOff val="0"/>
            </a:schemeClr>
          </a:solidFill>
          <a:prstDash val="solid"/>
        </a:ln>
        <a:effectLst/>
      </dsp:spPr>
      <dsp:style>
        <a:lnRef idx="2">
          <a:scrgbClr r="0" g="0" b="0"/>
        </a:lnRef>
        <a:fillRef idx="1">
          <a:scrgbClr r="0" g="0" b="0"/>
        </a:fillRef>
        <a:effectRef idx="0">
          <a:scrgbClr r="0" g="0" b="0"/>
        </a:effectRef>
        <a:fontRef idx="minor"/>
      </dsp:style>
    </dsp:sp>
    <dsp:sp modelId="{D1BCAF9F-82B6-5245-B5B6-856B00AF9A0A}">
      <dsp:nvSpPr>
        <dsp:cNvPr id="0" name=""/>
        <dsp:cNvSpPr/>
      </dsp:nvSpPr>
      <dsp:spPr>
        <a:xfrm>
          <a:off x="557345" y="2805737"/>
          <a:ext cx="6188622" cy="801639"/>
        </a:xfrm>
        <a:prstGeom prst="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301" tIns="111760" rIns="111760" bIns="111760" numCol="1" spcCol="1270" anchor="ctr" anchorCtr="0">
          <a:noAutofit/>
        </a:bodyPr>
        <a:lstStyle/>
        <a:p>
          <a:pPr marL="0" lvl="0" indent="0" algn="l" defTabSz="1955800">
            <a:lnSpc>
              <a:spcPct val="90000"/>
            </a:lnSpc>
            <a:spcBef>
              <a:spcPct val="0"/>
            </a:spcBef>
            <a:spcAft>
              <a:spcPct val="35000"/>
            </a:spcAft>
            <a:buNone/>
          </a:pPr>
          <a:r>
            <a:rPr lang="en-GB" sz="4400" kern="1200" dirty="0"/>
            <a:t>Share data</a:t>
          </a:r>
        </a:p>
      </dsp:txBody>
      <dsp:txXfrm>
        <a:off x="557345" y="2805737"/>
        <a:ext cx="6188622" cy="801639"/>
      </dsp:txXfrm>
    </dsp:sp>
    <dsp:sp modelId="{5D8B1BDC-1109-4F40-9EFD-A2C3534D5D77}">
      <dsp:nvSpPr>
        <dsp:cNvPr id="0" name=""/>
        <dsp:cNvSpPr/>
      </dsp:nvSpPr>
      <dsp:spPr>
        <a:xfrm>
          <a:off x="56321" y="2705532"/>
          <a:ext cx="1002049" cy="1002049"/>
        </a:xfrm>
        <a:prstGeom prst="ellipse">
          <a:avLst/>
        </a:prstGeom>
        <a:solidFill>
          <a:schemeClr val="lt1">
            <a:hueOff val="0"/>
            <a:satOff val="0"/>
            <a:lumOff val="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3F5A1-ABCC-48AB-8553-F9A6B01A43B2}">
      <dsp:nvSpPr>
        <dsp:cNvPr id="0" name=""/>
        <dsp:cNvSpPr/>
      </dsp:nvSpPr>
      <dsp:spPr>
        <a:xfrm>
          <a:off x="2434769" y="0"/>
          <a:ext cx="1937516" cy="1937811"/>
        </a:xfrm>
        <a:prstGeom prst="circularArrow">
          <a:avLst>
            <a:gd name="adj1" fmla="val 10980"/>
            <a:gd name="adj2" fmla="val 1142322"/>
            <a:gd name="adj3" fmla="val 4500000"/>
            <a:gd name="adj4" fmla="val 10800000"/>
            <a:gd name="adj5" fmla="val 12500"/>
          </a:avLst>
        </a:prstGeom>
        <a:solidFill>
          <a:srgbClr val="0070C0"/>
        </a:solidFill>
        <a:ln w="34925" cap="flat" cmpd="sng" algn="in">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E5B13E2B-5588-472A-8631-0BC2E9A686F2}">
      <dsp:nvSpPr>
        <dsp:cNvPr id="0" name=""/>
        <dsp:cNvSpPr/>
      </dsp:nvSpPr>
      <dsp:spPr>
        <a:xfrm>
          <a:off x="2863023" y="699608"/>
          <a:ext cx="1076640" cy="53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Study</a:t>
          </a:r>
        </a:p>
      </dsp:txBody>
      <dsp:txXfrm>
        <a:off x="2863023" y="699608"/>
        <a:ext cx="1076640" cy="538191"/>
      </dsp:txXfrm>
    </dsp:sp>
    <dsp:sp modelId="{5757FC42-4772-48E7-AA39-BE070EF958F4}">
      <dsp:nvSpPr>
        <dsp:cNvPr id="0" name=""/>
        <dsp:cNvSpPr/>
      </dsp:nvSpPr>
      <dsp:spPr>
        <a:xfrm>
          <a:off x="1896630" y="1113416"/>
          <a:ext cx="1937516" cy="1937811"/>
        </a:xfrm>
        <a:prstGeom prst="leftCircularArrow">
          <a:avLst>
            <a:gd name="adj1" fmla="val 10980"/>
            <a:gd name="adj2" fmla="val 1142322"/>
            <a:gd name="adj3" fmla="val 6300000"/>
            <a:gd name="adj4" fmla="val 18900000"/>
            <a:gd name="adj5" fmla="val 12500"/>
          </a:avLst>
        </a:prstGeom>
        <a:solidFill>
          <a:srgbClr val="0070C0"/>
        </a:solidFill>
        <a:ln w="34925" cap="flat" cmpd="sng" algn="in">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0A55FF98-1382-4519-BF25-5AAE9DB3C107}">
      <dsp:nvSpPr>
        <dsp:cNvPr id="0" name=""/>
        <dsp:cNvSpPr/>
      </dsp:nvSpPr>
      <dsp:spPr>
        <a:xfrm>
          <a:off x="2327068" y="1819465"/>
          <a:ext cx="1076640" cy="53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CAB</a:t>
          </a:r>
        </a:p>
      </dsp:txBody>
      <dsp:txXfrm>
        <a:off x="2327068" y="1819465"/>
        <a:ext cx="1076640" cy="538191"/>
      </dsp:txXfrm>
    </dsp:sp>
    <dsp:sp modelId="{52E4C06F-5CD0-40EE-B6CE-1B2B8D72B9D0}">
      <dsp:nvSpPr>
        <dsp:cNvPr id="0" name=""/>
        <dsp:cNvSpPr/>
      </dsp:nvSpPr>
      <dsp:spPr>
        <a:xfrm>
          <a:off x="2572669" y="2360072"/>
          <a:ext cx="1664626" cy="1665293"/>
        </a:xfrm>
        <a:prstGeom prst="blockArc">
          <a:avLst>
            <a:gd name="adj1" fmla="val 13500000"/>
            <a:gd name="adj2" fmla="val 10800000"/>
            <a:gd name="adj3" fmla="val 12740"/>
          </a:avLst>
        </a:prstGeom>
        <a:solidFill>
          <a:srgbClr val="0070C0"/>
        </a:solidFill>
        <a:ln w="34925" cap="flat" cmpd="sng" algn="in">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3DBF77BB-4E21-4B59-A55A-6700DD25BDB6}">
      <dsp:nvSpPr>
        <dsp:cNvPr id="0" name=""/>
        <dsp:cNvSpPr/>
      </dsp:nvSpPr>
      <dsp:spPr>
        <a:xfrm>
          <a:off x="2865570" y="2940932"/>
          <a:ext cx="1076640" cy="53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Community</a:t>
          </a:r>
        </a:p>
      </dsp:txBody>
      <dsp:txXfrm>
        <a:off x="2865570" y="2940932"/>
        <a:ext cx="1076640" cy="53819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EEF292-093C-4B4E-9D05-9B6AF71E7E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a:extLst>
              <a:ext uri="{FF2B5EF4-FFF2-40B4-BE49-F238E27FC236}">
                <a16:creationId xmlns:a16="http://schemas.microsoft.com/office/drawing/2014/main" id="{031B5DCE-0B23-44D0-A18D-E4264EDBD6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E33A09-1A53-4CFF-A6C2-98607CFFAE23}" type="datetimeFigureOut">
              <a:rPr lang="en-UG" smtClean="0"/>
              <a:t>29/06/2023</a:t>
            </a:fld>
            <a:endParaRPr lang="en-UG"/>
          </a:p>
        </p:txBody>
      </p:sp>
      <p:sp>
        <p:nvSpPr>
          <p:cNvPr id="5" name="Slide Number Placeholder 4">
            <a:extLst>
              <a:ext uri="{FF2B5EF4-FFF2-40B4-BE49-F238E27FC236}">
                <a16:creationId xmlns:a16="http://schemas.microsoft.com/office/drawing/2014/main" id="{AE145429-DA5C-4855-B25D-81DD6F8575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663AB0-8CAA-4233-9486-39F5BFF3CB71}" type="slidenum">
              <a:rPr lang="en-UG" smtClean="0"/>
              <a:t>‹#›</a:t>
            </a:fld>
            <a:endParaRPr lang="en-UG"/>
          </a:p>
        </p:txBody>
      </p:sp>
      <p:sp>
        <p:nvSpPr>
          <p:cNvPr id="6" name="Footer Placeholder 5">
            <a:extLst>
              <a:ext uri="{FF2B5EF4-FFF2-40B4-BE49-F238E27FC236}">
                <a16:creationId xmlns:a16="http://schemas.microsoft.com/office/drawing/2014/main" id="{3DD5D533-B5AF-4945-8134-4036346F5E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Tree>
    <p:extLst>
      <p:ext uri="{BB962C8B-B14F-4D97-AF65-F5344CB8AC3E}">
        <p14:creationId xmlns:p14="http://schemas.microsoft.com/office/powerpoint/2010/main" val="370493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862D8-EEE0-4990-BAC8-2889DC054FFF}" type="datetimeFigureOut">
              <a:rPr lang="en-UG" smtClean="0"/>
              <a:t>29/06/2023</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6FBCD-CEC2-4898-B966-88012FFF40EA}" type="slidenum">
              <a:rPr lang="en-UG" smtClean="0"/>
              <a:t>‹#›</a:t>
            </a:fld>
            <a:endParaRPr lang="en-UG"/>
          </a:p>
        </p:txBody>
      </p:sp>
    </p:spTree>
    <p:extLst>
      <p:ext uri="{BB962C8B-B14F-4D97-AF65-F5344CB8AC3E}">
        <p14:creationId xmlns:p14="http://schemas.microsoft.com/office/powerpoint/2010/main" val="18981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9186"/>
            <a:ext cx="9144000" cy="3320777"/>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Slide Number Placeholder 3">
            <a:extLst>
              <a:ext uri="{FF2B5EF4-FFF2-40B4-BE49-F238E27FC236}">
                <a16:creationId xmlns:a16="http://schemas.microsoft.com/office/drawing/2014/main" id="{B518A82D-8984-4B77-AEEE-B96AAAE1624A}"/>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28172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31033190-0F24-4426-A3DF-4D941A01490E}"/>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156947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3038A142-DBDC-4E48-BE65-157750D7F393}"/>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541286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CA48CBD9-D9E1-4640-BDCD-905488D0F3B2}"/>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646801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1FEA3EC9-C9F0-48E3-8457-013FE26C38EE}"/>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90590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B9109EEA-F76C-431E-8CCD-3027624240F3}"/>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4174614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D8264-BEC4-4366-B777-97FD7B1F5D59}" type="datetimeFigureOut">
              <a:rPr lang="uz-Latn-UZ" smtClean="0"/>
              <a:t>29/06/23</a:t>
            </a:fld>
            <a:endParaRPr lang="uz-Latn-UZ"/>
          </a:p>
        </p:txBody>
      </p:sp>
      <p:sp>
        <p:nvSpPr>
          <p:cNvPr id="3" name="Footer Placeholder 2"/>
          <p:cNvSpPr>
            <a:spLocks noGrp="1"/>
          </p:cNvSpPr>
          <p:nvPr>
            <p:ph type="ftr" sz="quarter" idx="11"/>
          </p:nvPr>
        </p:nvSpPr>
        <p:spPr/>
        <p:txBody>
          <a:bodyPr/>
          <a:lstStyle/>
          <a:p>
            <a:endParaRPr lang="uz-Latn-UZ"/>
          </a:p>
        </p:txBody>
      </p:sp>
      <p:sp>
        <p:nvSpPr>
          <p:cNvPr id="4" name="Slide Number Placeholder 3"/>
          <p:cNvSpPr>
            <a:spLocks noGrp="1"/>
          </p:cNvSpPr>
          <p:nvPr>
            <p:ph type="sldNum" sz="quarter" idx="12"/>
          </p:nvPr>
        </p:nvSpPr>
        <p:spPr/>
        <p:txBody>
          <a:bodyPr/>
          <a:lstStyle/>
          <a:p>
            <a:fld id="{E070C7CC-B13D-494E-80D3-009ED8B844DA}" type="slidenum">
              <a:rPr lang="uz-Latn-UZ" smtClean="0"/>
              <a:t>‹#›</a:t>
            </a:fld>
            <a:endParaRPr lang="uz-Latn-UZ"/>
          </a:p>
        </p:txBody>
      </p:sp>
    </p:spTree>
    <p:extLst>
      <p:ext uri="{BB962C8B-B14F-4D97-AF65-F5344CB8AC3E}">
        <p14:creationId xmlns:p14="http://schemas.microsoft.com/office/powerpoint/2010/main" val="214522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233023525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1D42BBE-7F72-BE4F-B271-93D993D580AC}" type="datetimeFigureOut">
              <a:rPr lang="en-UG" smtClean="0"/>
              <a:t>29/06/2023</a:t>
            </a:fld>
            <a:endParaRPr lang="en-UG"/>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G"/>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76608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D42BBE-7F72-BE4F-B271-93D993D580AC}" type="datetimeFigureOut">
              <a:rPr lang="en-UG" smtClean="0"/>
              <a:t>29/06/2023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pic>
        <p:nvPicPr>
          <p:cNvPr id="7" name="Picture 6">
            <a:extLst>
              <a:ext uri="{FF2B5EF4-FFF2-40B4-BE49-F238E27FC236}">
                <a16:creationId xmlns:a16="http://schemas.microsoft.com/office/drawing/2014/main" id="{F53BFA75-2E95-A392-B871-0E0D522ADF2D}"/>
              </a:ext>
            </a:extLst>
          </p:cNvPr>
          <p:cNvPicPr>
            <a:picLocks noChangeAspect="1"/>
          </p:cNvPicPr>
          <p:nvPr userDrawn="1"/>
        </p:nvPicPr>
        <p:blipFill>
          <a:blip r:embed="rId2"/>
          <a:stretch>
            <a:fillRect/>
          </a:stretch>
        </p:blipFill>
        <p:spPr>
          <a:xfrm>
            <a:off x="376300" y="5830790"/>
            <a:ext cx="1896020" cy="774259"/>
          </a:xfrm>
          <a:prstGeom prst="rect">
            <a:avLst/>
          </a:prstGeom>
        </p:spPr>
      </p:pic>
      <p:pic>
        <p:nvPicPr>
          <p:cNvPr id="8" name="Picture 12">
            <a:extLst>
              <a:ext uri="{FF2B5EF4-FFF2-40B4-BE49-F238E27FC236}">
                <a16:creationId xmlns:a16="http://schemas.microsoft.com/office/drawing/2014/main" id="{39EC7935-EB69-89EB-0152-23A9FC6BE9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112" y="280365"/>
            <a:ext cx="1217867" cy="114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4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E467745-E17C-874C-B973-050C58E97FA1}"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947752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4549" y="280365"/>
            <a:ext cx="7902901" cy="1325563"/>
          </a:xfrm>
        </p:spPr>
        <p:txBody>
          <a:bodyPr/>
          <a:lstStyle>
            <a:lvl1pPr algn="ctr">
              <a:defRPr/>
            </a:lvl1pPr>
          </a:lstStyle>
          <a:p>
            <a:r>
              <a:rPr lang="en-US" dirty="0"/>
              <a:t>Background</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F7DBA4A9-37EF-4D43-8A2F-CC3D57172A32}"/>
              </a:ext>
            </a:extLst>
          </p:cNvPr>
          <p:cNvSpPr>
            <a:spLocks noGrp="1"/>
          </p:cNvSpPr>
          <p:nvPr>
            <p:ph type="sldNum" sz="quarter" idx="10"/>
          </p:nvPr>
        </p:nvSpPr>
        <p:spPr>
          <a:xfrm>
            <a:off x="2550017" y="6127750"/>
            <a:ext cx="7490137" cy="365125"/>
          </a:xfrm>
        </p:spPr>
        <p:txBody>
          <a:bodyPr/>
          <a:lstStyle>
            <a:lvl1pPr>
              <a:defRPr b="0"/>
            </a:lvl1p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pic>
        <p:nvPicPr>
          <p:cNvPr id="1027" name="Picture 12">
            <a:extLst>
              <a:ext uri="{FF2B5EF4-FFF2-40B4-BE49-F238E27FC236}">
                <a16:creationId xmlns:a16="http://schemas.microsoft.com/office/drawing/2014/main" id="{BC942AE5-9674-4391-9A99-A312D148382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112" y="280365"/>
            <a:ext cx="1217867" cy="114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03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1D42BBE-7F72-BE4F-B271-93D993D580AC}" type="datetimeFigureOut">
              <a:rPr lang="en-UG" smtClean="0"/>
              <a:t>29/06/2023</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58773896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1D42BBE-7F72-BE4F-B271-93D993D580AC}" type="datetimeFigureOut">
              <a:rPr lang="en-UG" smtClean="0"/>
              <a:t>29/06/2023</a:t>
            </a:fld>
            <a:endParaRPr lang="en-UG"/>
          </a:p>
        </p:txBody>
      </p:sp>
      <p:sp>
        <p:nvSpPr>
          <p:cNvPr id="8" name="Footer Placeholder 7"/>
          <p:cNvSpPr>
            <a:spLocks noGrp="1"/>
          </p:cNvSpPr>
          <p:nvPr>
            <p:ph type="ftr" sz="quarter" idx="11"/>
          </p:nvPr>
        </p:nvSpPr>
        <p:spPr/>
        <p:txBody>
          <a:bodyPr/>
          <a:lstStyle/>
          <a:p>
            <a:endParaRPr lang="en-UG"/>
          </a:p>
        </p:txBody>
      </p:sp>
      <p:sp>
        <p:nvSpPr>
          <p:cNvPr id="9" name="Slide Number Placeholder 8"/>
          <p:cNvSpPr>
            <a:spLocks noGrp="1"/>
          </p:cNvSpPr>
          <p:nvPr>
            <p:ph type="sldNum" sz="quarter" idx="12"/>
          </p:nvPr>
        </p:nvSpPr>
        <p:spPr/>
        <p:txBody>
          <a:body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171617540"/>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1D42BBE-7F72-BE4F-B271-93D993D580AC}" type="datetimeFigureOut">
              <a:rPr lang="en-UG" smtClean="0"/>
              <a:t>29/06/2023</a:t>
            </a:fld>
            <a:endParaRPr lang="en-UG"/>
          </a:p>
        </p:txBody>
      </p:sp>
      <p:sp>
        <p:nvSpPr>
          <p:cNvPr id="4" name="Footer Placeholder 3"/>
          <p:cNvSpPr>
            <a:spLocks noGrp="1"/>
          </p:cNvSpPr>
          <p:nvPr>
            <p:ph type="ftr" sz="quarter" idx="11"/>
          </p:nvPr>
        </p:nvSpPr>
        <p:spPr/>
        <p:txBody>
          <a:bodyPr/>
          <a:lstStyle/>
          <a:p>
            <a:endParaRPr lang="en-UG"/>
          </a:p>
        </p:txBody>
      </p:sp>
      <p:sp>
        <p:nvSpPr>
          <p:cNvPr id="5" name="Slide Number Placeholder 4"/>
          <p:cNvSpPr>
            <a:spLocks noGrp="1"/>
          </p:cNvSpPr>
          <p:nvPr>
            <p:ph type="sldNum" sz="quarter" idx="12"/>
          </p:nvPr>
        </p:nvSpPr>
        <p:spPr/>
        <p:txBody>
          <a:body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335511345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D8264-BEC4-4366-B777-97FD7B1F5D59}" type="datetimeFigureOut">
              <a:rPr lang="uz-Latn-UZ" smtClean="0"/>
              <a:t>29/06/23</a:t>
            </a:fld>
            <a:endParaRPr lang="uz-Latn-UZ"/>
          </a:p>
        </p:txBody>
      </p:sp>
      <p:sp>
        <p:nvSpPr>
          <p:cNvPr id="3" name="Footer Placeholder 2"/>
          <p:cNvSpPr>
            <a:spLocks noGrp="1"/>
          </p:cNvSpPr>
          <p:nvPr>
            <p:ph type="ftr" sz="quarter" idx="11"/>
          </p:nvPr>
        </p:nvSpPr>
        <p:spPr/>
        <p:txBody>
          <a:bodyPr/>
          <a:lstStyle/>
          <a:p>
            <a:endParaRPr lang="uz-Latn-UZ"/>
          </a:p>
        </p:txBody>
      </p:sp>
      <p:sp>
        <p:nvSpPr>
          <p:cNvPr id="4" name="Slide Number Placeholder 3"/>
          <p:cNvSpPr>
            <a:spLocks noGrp="1"/>
          </p:cNvSpPr>
          <p:nvPr>
            <p:ph type="sldNum" sz="quarter" idx="12"/>
          </p:nvPr>
        </p:nvSpPr>
        <p:spPr/>
        <p:txBody>
          <a:bodyPr/>
          <a:lstStyle/>
          <a:p>
            <a:fld id="{E070C7CC-B13D-494E-80D3-009ED8B844DA}" type="slidenum">
              <a:rPr lang="uz-Latn-UZ" smtClean="0"/>
              <a:t>‹#›</a:t>
            </a:fld>
            <a:endParaRPr lang="uz-Latn-UZ"/>
          </a:p>
        </p:txBody>
      </p:sp>
    </p:spTree>
    <p:extLst>
      <p:ext uri="{BB962C8B-B14F-4D97-AF65-F5344CB8AC3E}">
        <p14:creationId xmlns:p14="http://schemas.microsoft.com/office/powerpoint/2010/main" val="97372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D42BBE-7F72-BE4F-B271-93D993D580AC}" type="datetimeFigureOut">
              <a:rPr lang="en-UG" smtClean="0"/>
              <a:t>29/06/2023</a:t>
            </a:fld>
            <a:endParaRPr lang="en-UG"/>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G"/>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4567979"/>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D42BBE-7F72-BE4F-B271-93D993D580AC}" type="datetimeFigureOut">
              <a:rPr lang="en-UG" smtClean="0"/>
              <a:t>29/06/2023</a:t>
            </a:fld>
            <a:endParaRPr lang="en-UG"/>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G"/>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355348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D42BBE-7F72-BE4F-B271-93D993D580AC}" type="datetimeFigureOut">
              <a:rPr lang="en-UG" smtClean="0"/>
              <a:t>29/06/2023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624121926"/>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D42BBE-7F72-BE4F-B271-93D993D580AC}" type="datetimeFigureOut">
              <a:rPr lang="en-UG" smtClean="0"/>
              <a:t>29/06/2023</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54505440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DABEEF3F-9D65-4A78-8049-85DB544E1CAC}"/>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361119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3D3A4ACD-B902-424D-9360-DCC7C59A012C}"/>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08022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ED99AA26-418B-499B-A545-E7AD710825A4}"/>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333623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A7505720-75C1-4CDE-B901-95BB5A53E178}"/>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186524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80263EC7-A308-497E-9CF5-3368A9443945}"/>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40773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EE1ECBA4-285D-49BB-A528-2BD2E97217AA}"/>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113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0651" y="280365"/>
            <a:ext cx="7902901" cy="1325563"/>
          </a:xfrm>
        </p:spPr>
        <p:txBody>
          <a:bodyPr/>
          <a:lstStyle/>
          <a:p>
            <a:r>
              <a:rPr lang="en-US"/>
              <a:t>Click to edit Master title style</a:t>
            </a:r>
          </a:p>
        </p:txBody>
      </p:sp>
      <p:sp>
        <p:nvSpPr>
          <p:cNvPr id="3" name="Content Placeholder 2"/>
          <p:cNvSpPr>
            <a:spLocks noGrp="1"/>
          </p:cNvSpPr>
          <p:nvPr>
            <p:ph idx="1"/>
          </p:nvPr>
        </p:nvSpPr>
        <p:spPr>
          <a:xfrm>
            <a:off x="838200" y="1825624"/>
            <a:ext cx="10515600" cy="389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376300" y="280365"/>
            <a:ext cx="1194920" cy="1140051"/>
          </a:xfrm>
          <a:prstGeom prst="rect">
            <a:avLst/>
          </a:prstGeom>
        </p:spPr>
      </p:pic>
      <p:pic>
        <p:nvPicPr>
          <p:cNvPr id="10" name="Picture 9"/>
          <p:cNvPicPr>
            <a:picLocks noChangeAspect="1"/>
          </p:cNvPicPr>
          <p:nvPr userDrawn="1"/>
        </p:nvPicPr>
        <p:blipFill>
          <a:blip r:embed="rId3"/>
          <a:stretch>
            <a:fillRect/>
          </a:stretch>
        </p:blipFill>
        <p:spPr>
          <a:xfrm>
            <a:off x="376300" y="5830790"/>
            <a:ext cx="1896020" cy="774259"/>
          </a:xfrm>
          <a:prstGeom prst="rect">
            <a:avLst/>
          </a:prstGeom>
        </p:spPr>
      </p:pic>
      <p:sp>
        <p:nvSpPr>
          <p:cNvPr id="4" name="Slide Number Placeholder 3">
            <a:extLst>
              <a:ext uri="{FF2B5EF4-FFF2-40B4-BE49-F238E27FC236}">
                <a16:creationId xmlns:a16="http://schemas.microsoft.com/office/drawing/2014/main" id="{06FE1930-5753-4F2A-9F26-AFB1EC484D7C}"/>
              </a:ext>
            </a:extLst>
          </p:cNvPr>
          <p:cNvSpPr>
            <a:spLocks noGrp="1"/>
          </p:cNvSpPr>
          <p:nvPr>
            <p:ph type="sldNum" sz="quarter" idx="10"/>
          </p:nvPr>
        </p:nvSpPr>
        <p:spPr/>
        <p:txBody>
          <a:body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259239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9506" y="365125"/>
            <a:ext cx="89198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6153" y="1905916"/>
            <a:ext cx="10515600" cy="38873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8"/>
          <a:stretch>
            <a:fillRect/>
          </a:stretch>
        </p:blipFill>
        <p:spPr>
          <a:xfrm>
            <a:off x="376300" y="280365"/>
            <a:ext cx="1194920" cy="1140051"/>
          </a:xfrm>
          <a:prstGeom prst="rect">
            <a:avLst/>
          </a:prstGeom>
        </p:spPr>
      </p:pic>
      <p:pic>
        <p:nvPicPr>
          <p:cNvPr id="9" name="Picture 8"/>
          <p:cNvPicPr>
            <a:picLocks noChangeAspect="1"/>
          </p:cNvPicPr>
          <p:nvPr userDrawn="1"/>
        </p:nvPicPr>
        <p:blipFill>
          <a:blip r:embed="rId19"/>
          <a:stretch>
            <a:fillRect/>
          </a:stretch>
        </p:blipFill>
        <p:spPr>
          <a:xfrm>
            <a:off x="376300" y="5830790"/>
            <a:ext cx="1896020" cy="774259"/>
          </a:xfrm>
          <a:prstGeom prst="rect">
            <a:avLst/>
          </a:prstGeom>
        </p:spPr>
      </p:pic>
      <p:sp>
        <p:nvSpPr>
          <p:cNvPr id="4" name="Slide Number Placeholder 3"/>
          <p:cNvSpPr>
            <a:spLocks noGrp="1"/>
          </p:cNvSpPr>
          <p:nvPr>
            <p:ph type="sldNum" sz="quarter" idx="4"/>
          </p:nvPr>
        </p:nvSpPr>
        <p:spPr>
          <a:xfrm>
            <a:off x="2382591" y="6127750"/>
            <a:ext cx="76575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EAPOC- VL is part of the EDCTP programme supported by European Union under grant agreement  </a:t>
            </a:r>
            <a:r>
              <a:rPr lang="en-US" sz="1100" i="1" dirty="0">
                <a:solidFill>
                  <a:srgbClr val="808080"/>
                </a:solidFill>
                <a:latin typeface="Segoe UI" panose="020B0502040204020203" pitchFamily="34" charset="0"/>
                <a:ea typeface="Times New Roman" panose="02020603050405020304" pitchFamily="18" charset="0"/>
              </a:rPr>
              <a:t>RIA2019IR-2873</a:t>
            </a:r>
            <a:endParaRPr lang="en-US" sz="1100" dirty="0"/>
          </a:p>
        </p:txBody>
      </p:sp>
    </p:spTree>
    <p:extLst>
      <p:ext uri="{BB962C8B-B14F-4D97-AF65-F5344CB8AC3E}">
        <p14:creationId xmlns:p14="http://schemas.microsoft.com/office/powerpoint/2010/main" val="303231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6/29/23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r>
              <a:rPr lang="en-US"/>
              <a:t>EAPOC- VL is part of the EDCTP programme supported by European Union under grant agreement  </a:t>
            </a:r>
            <a:r>
              <a:rPr lang="en-US" sz="1100" i="1">
                <a:solidFill>
                  <a:srgbClr val="808080"/>
                </a:solidFill>
                <a:latin typeface="Segoe UI" panose="020B0502040204020203" pitchFamily="34" charset="0"/>
                <a:ea typeface="Times New Roman" panose="02020603050405020304" pitchFamily="18" charset="0"/>
              </a:rPr>
              <a:t>RIA2019IR-2873</a:t>
            </a:r>
            <a:endParaRPr lang="en-US" sz="1100"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2535DCB2-EE02-A14D-1EA7-F0B1C9789FAB}"/>
              </a:ext>
            </a:extLst>
          </p:cNvPr>
          <p:cNvPicPr>
            <a:picLocks noChangeAspect="1"/>
          </p:cNvPicPr>
          <p:nvPr userDrawn="1"/>
        </p:nvPicPr>
        <p:blipFill>
          <a:blip r:embed="rId13"/>
          <a:stretch>
            <a:fillRect/>
          </a:stretch>
        </p:blipFill>
        <p:spPr>
          <a:xfrm>
            <a:off x="376300" y="280365"/>
            <a:ext cx="1194920" cy="1140051"/>
          </a:xfrm>
          <a:prstGeom prst="rect">
            <a:avLst/>
          </a:prstGeom>
        </p:spPr>
      </p:pic>
      <p:pic>
        <p:nvPicPr>
          <p:cNvPr id="8" name="Picture 7">
            <a:extLst>
              <a:ext uri="{FF2B5EF4-FFF2-40B4-BE49-F238E27FC236}">
                <a16:creationId xmlns:a16="http://schemas.microsoft.com/office/drawing/2014/main" id="{9071EA2F-185D-2BEC-D678-0477AF6F1512}"/>
              </a:ext>
            </a:extLst>
          </p:cNvPr>
          <p:cNvPicPr>
            <a:picLocks noChangeAspect="1"/>
          </p:cNvPicPr>
          <p:nvPr userDrawn="1"/>
        </p:nvPicPr>
        <p:blipFill>
          <a:blip r:embed="rId14"/>
          <a:stretch>
            <a:fillRect/>
          </a:stretch>
        </p:blipFill>
        <p:spPr>
          <a:xfrm>
            <a:off x="376300" y="5830790"/>
            <a:ext cx="1896020" cy="774259"/>
          </a:xfrm>
          <a:prstGeom prst="rect">
            <a:avLst/>
          </a:prstGeom>
        </p:spPr>
      </p:pic>
    </p:spTree>
    <p:extLst>
      <p:ext uri="{BB962C8B-B14F-4D97-AF65-F5344CB8AC3E}">
        <p14:creationId xmlns:p14="http://schemas.microsoft.com/office/powerpoint/2010/main" val="14694583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75610" y="2528804"/>
            <a:ext cx="5559136" cy="2045128"/>
          </a:xfrm>
        </p:spPr>
        <p:txBody>
          <a:bodyPr>
            <a:normAutofit fontScale="92500" lnSpcReduction="20000"/>
          </a:bodyPr>
          <a:lstStyle/>
          <a:p>
            <a:pPr algn="l"/>
            <a:r>
              <a:rPr lang="en-US" sz="2800" dirty="0">
                <a:solidFill>
                  <a:srgbClr val="C00000"/>
                </a:solidFill>
              </a:rPr>
              <a:t>P</a:t>
            </a:r>
            <a:r>
              <a:rPr lang="en-US" sz="2400" dirty="0">
                <a:solidFill>
                  <a:srgbClr val="C00000"/>
                </a:solidFill>
              </a:rPr>
              <a:t>-</a:t>
            </a:r>
            <a:r>
              <a:rPr lang="uz-Latn-UZ" sz="2400" dirty="0"/>
              <a:t>People </a:t>
            </a:r>
          </a:p>
          <a:p>
            <a:pPr algn="l"/>
            <a:r>
              <a:rPr lang="en-US" sz="2400" dirty="0">
                <a:solidFill>
                  <a:srgbClr val="C00000"/>
                </a:solidFill>
              </a:rPr>
              <a:t>R</a:t>
            </a:r>
            <a:r>
              <a:rPr lang="en-US" sz="2400" dirty="0"/>
              <a:t>-</a:t>
            </a:r>
            <a:r>
              <a:rPr lang="uz-Latn-UZ" sz="2400" dirty="0"/>
              <a:t>Resources</a:t>
            </a:r>
          </a:p>
          <a:p>
            <a:pPr algn="l"/>
            <a:r>
              <a:rPr lang="en-US" sz="2400" dirty="0">
                <a:solidFill>
                  <a:srgbClr val="C00000"/>
                </a:solidFill>
              </a:rPr>
              <a:t>A</a:t>
            </a:r>
            <a:r>
              <a:rPr lang="en-US" sz="2400" dirty="0"/>
              <a:t>-</a:t>
            </a:r>
            <a:r>
              <a:rPr lang="uz-Latn-UZ" sz="2400" dirty="0"/>
              <a:t>Activities</a:t>
            </a:r>
          </a:p>
          <a:p>
            <a:pPr algn="l"/>
            <a:r>
              <a:rPr lang="en-US" sz="2400" b="1" i="1" dirty="0">
                <a:solidFill>
                  <a:srgbClr val="C00000"/>
                </a:solidFill>
                <a:highlight>
                  <a:srgbClr val="FFFF00"/>
                </a:highlight>
              </a:rPr>
              <a:t>I</a:t>
            </a:r>
            <a:r>
              <a:rPr lang="en-US" sz="2400" b="1" i="1" dirty="0">
                <a:highlight>
                  <a:srgbClr val="FFFF00"/>
                </a:highlight>
              </a:rPr>
              <a:t>-</a:t>
            </a:r>
            <a:r>
              <a:rPr lang="uz-Latn-UZ" sz="2400" b="1" i="1" dirty="0">
                <a:highlight>
                  <a:srgbClr val="FFFF00"/>
                </a:highlight>
              </a:rPr>
              <a:t>Information</a:t>
            </a:r>
          </a:p>
          <a:p>
            <a:pPr algn="l"/>
            <a:r>
              <a:rPr lang="en-US" sz="2400" dirty="0">
                <a:solidFill>
                  <a:srgbClr val="C00000"/>
                </a:solidFill>
              </a:rPr>
              <a:t>S</a:t>
            </a:r>
            <a:r>
              <a:rPr lang="en-US" sz="2400" dirty="0"/>
              <a:t>-</a:t>
            </a:r>
            <a:r>
              <a:rPr lang="uz-Latn-UZ" sz="2400" dirty="0"/>
              <a:t>Self</a:t>
            </a:r>
          </a:p>
          <a:p>
            <a:pPr algn="l"/>
            <a:r>
              <a:rPr lang="en-US" sz="2400" dirty="0">
                <a:solidFill>
                  <a:srgbClr val="C00000"/>
                </a:solidFill>
              </a:rPr>
              <a:t>E</a:t>
            </a:r>
            <a:r>
              <a:rPr lang="en-US" sz="2400" dirty="0"/>
              <a:t>-</a:t>
            </a:r>
            <a:r>
              <a:rPr lang="uz-Latn-UZ" sz="2400" dirty="0"/>
              <a:t>Environment</a:t>
            </a:r>
          </a:p>
        </p:txBody>
      </p:sp>
      <p:sp>
        <p:nvSpPr>
          <p:cNvPr id="4" name="TextBox 3">
            <a:extLst>
              <a:ext uri="{FF2B5EF4-FFF2-40B4-BE49-F238E27FC236}">
                <a16:creationId xmlns:a16="http://schemas.microsoft.com/office/drawing/2014/main" id="{C2566B29-FAC4-6DB6-3203-624D4C37BC98}"/>
              </a:ext>
            </a:extLst>
          </p:cNvPr>
          <p:cNvSpPr txBox="1"/>
          <p:nvPr/>
        </p:nvSpPr>
        <p:spPr>
          <a:xfrm>
            <a:off x="1313558" y="4783965"/>
            <a:ext cx="8227373" cy="584775"/>
          </a:xfrm>
          <a:prstGeom prst="rect">
            <a:avLst/>
          </a:prstGeom>
          <a:noFill/>
        </p:spPr>
        <p:txBody>
          <a:bodyPr wrap="square" rtlCol="0" anchor="ctr">
            <a:spAutoFit/>
          </a:bodyPr>
          <a:lstStyle/>
          <a:p>
            <a:r>
              <a:rPr lang="en-UG" sz="3200" b="1" i="1" dirty="0"/>
              <a:t>Managing of information </a:t>
            </a:r>
            <a:r>
              <a:rPr lang="en-UG" sz="3200" i="1" dirty="0"/>
              <a:t>(Research Data)</a:t>
            </a:r>
          </a:p>
        </p:txBody>
      </p:sp>
      <p:sp>
        <p:nvSpPr>
          <p:cNvPr id="5" name="TextBox 4">
            <a:extLst>
              <a:ext uri="{FF2B5EF4-FFF2-40B4-BE49-F238E27FC236}">
                <a16:creationId xmlns:a16="http://schemas.microsoft.com/office/drawing/2014/main" id="{1219C564-19DE-8399-99B3-6914E6A9548A}"/>
              </a:ext>
            </a:extLst>
          </p:cNvPr>
          <p:cNvSpPr txBox="1"/>
          <p:nvPr/>
        </p:nvSpPr>
        <p:spPr>
          <a:xfrm>
            <a:off x="1313557" y="1179998"/>
            <a:ext cx="9926662" cy="1200329"/>
          </a:xfrm>
          <a:prstGeom prst="rect">
            <a:avLst/>
          </a:prstGeom>
          <a:noFill/>
        </p:spPr>
        <p:txBody>
          <a:bodyPr wrap="square" rtlCol="0" anchor="ctr">
            <a:spAutoFit/>
          </a:bodyPr>
          <a:lstStyle/>
          <a:p>
            <a:r>
              <a:rPr lang="en-UG" sz="3600" b="1" dirty="0"/>
              <a:t>Manag</a:t>
            </a:r>
            <a:r>
              <a:rPr lang="en-US" sz="3600" b="1" dirty="0"/>
              <a:t>ment of activities during research implementation</a:t>
            </a:r>
            <a:endParaRPr lang="en-UG" sz="3600" dirty="0"/>
          </a:p>
        </p:txBody>
      </p:sp>
    </p:spTree>
    <p:extLst>
      <p:ext uri="{BB962C8B-B14F-4D97-AF65-F5344CB8AC3E}">
        <p14:creationId xmlns:p14="http://schemas.microsoft.com/office/powerpoint/2010/main" val="176455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A99F-D185-6F6F-A5B9-9A1F570BD490}"/>
              </a:ext>
            </a:extLst>
          </p:cNvPr>
          <p:cNvSpPr>
            <a:spLocks noGrp="1"/>
          </p:cNvSpPr>
          <p:nvPr>
            <p:ph type="title"/>
          </p:nvPr>
        </p:nvSpPr>
        <p:spPr>
          <a:xfrm>
            <a:off x="1928888" y="529855"/>
            <a:ext cx="10035950" cy="823816"/>
          </a:xfrm>
        </p:spPr>
        <p:txBody>
          <a:bodyPr>
            <a:noAutofit/>
          </a:bodyPr>
          <a:lstStyle/>
          <a:p>
            <a:r>
              <a:rPr lang="en-GB" sz="4800" b="1" dirty="0"/>
              <a:t>Benefits of </a:t>
            </a:r>
            <a:r>
              <a:rPr lang="en-US" sz="4800" b="1" dirty="0"/>
              <a:t>RDM</a:t>
            </a:r>
            <a:endParaRPr lang="en-UG" sz="4800" b="1" dirty="0"/>
          </a:p>
        </p:txBody>
      </p:sp>
      <p:sp>
        <p:nvSpPr>
          <p:cNvPr id="3" name="Content Placeholder 2">
            <a:extLst>
              <a:ext uri="{FF2B5EF4-FFF2-40B4-BE49-F238E27FC236}">
                <a16:creationId xmlns:a16="http://schemas.microsoft.com/office/drawing/2014/main" id="{B8EA494F-0D48-265E-E52C-5664B7261832}"/>
              </a:ext>
            </a:extLst>
          </p:cNvPr>
          <p:cNvSpPr>
            <a:spLocks noGrp="1"/>
          </p:cNvSpPr>
          <p:nvPr>
            <p:ph idx="1"/>
          </p:nvPr>
        </p:nvSpPr>
        <p:spPr>
          <a:xfrm>
            <a:off x="2078965" y="1591944"/>
            <a:ext cx="9421875" cy="2980058"/>
          </a:xfrm>
        </p:spPr>
        <p:txBody>
          <a:bodyPr>
            <a:normAutofit/>
          </a:bodyPr>
          <a:lstStyle/>
          <a:p>
            <a:pPr>
              <a:buFont typeface="Wingdings" panose="05000000000000000000" pitchFamily="2" charset="2"/>
              <a:buChar char="§"/>
            </a:pPr>
            <a:r>
              <a:rPr lang="en-GB" sz="2200" dirty="0"/>
              <a:t>Research excellence</a:t>
            </a:r>
          </a:p>
          <a:p>
            <a:pPr>
              <a:buFont typeface="Wingdings" panose="05000000000000000000" pitchFamily="2" charset="2"/>
              <a:buChar char="§"/>
            </a:pPr>
            <a:r>
              <a:rPr lang="en-GB" sz="2200" dirty="0"/>
              <a:t>High quality data</a:t>
            </a:r>
          </a:p>
          <a:p>
            <a:pPr>
              <a:buFont typeface="Wingdings" panose="05000000000000000000" pitchFamily="2" charset="2"/>
              <a:buChar char="§"/>
            </a:pPr>
            <a:r>
              <a:rPr lang="en-GB" sz="2200" dirty="0"/>
              <a:t>Data sharing, replication, re-use</a:t>
            </a:r>
          </a:p>
          <a:p>
            <a:pPr>
              <a:buFont typeface="Wingdings" panose="05000000000000000000" pitchFamily="2" charset="2"/>
              <a:buChar char="§"/>
            </a:pPr>
            <a:r>
              <a:rPr lang="en-GB" sz="2200" dirty="0"/>
              <a:t>Long-term sustainability and accessibility</a:t>
            </a:r>
          </a:p>
          <a:p>
            <a:pPr>
              <a:buFont typeface="Wingdings" panose="05000000000000000000" pitchFamily="2" charset="2"/>
              <a:buChar char="§"/>
            </a:pPr>
            <a:r>
              <a:rPr lang="en-GB" sz="2200" dirty="0"/>
              <a:t>Data security</a:t>
            </a:r>
          </a:p>
          <a:p>
            <a:pPr>
              <a:buFont typeface="Wingdings" panose="05000000000000000000" pitchFamily="2" charset="2"/>
              <a:buChar char="§"/>
            </a:pPr>
            <a:r>
              <a:rPr lang="en-GB" sz="2200" dirty="0"/>
              <a:t>Reputational benefit</a:t>
            </a:r>
            <a:endParaRPr lang="en-UG" sz="2200" dirty="0"/>
          </a:p>
        </p:txBody>
      </p:sp>
      <p:sp>
        <p:nvSpPr>
          <p:cNvPr id="4" name="TextBox 3">
            <a:extLst>
              <a:ext uri="{FF2B5EF4-FFF2-40B4-BE49-F238E27FC236}">
                <a16:creationId xmlns:a16="http://schemas.microsoft.com/office/drawing/2014/main" id="{FB1A775A-74B5-ACD0-A848-DA21E202EA80}"/>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Tree>
    <p:extLst>
      <p:ext uri="{BB962C8B-B14F-4D97-AF65-F5344CB8AC3E}">
        <p14:creationId xmlns:p14="http://schemas.microsoft.com/office/powerpoint/2010/main" val="7533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6FA4C-2194-F93E-BBBD-8D8484F18C5A}"/>
              </a:ext>
            </a:extLst>
          </p:cNvPr>
          <p:cNvSpPr>
            <a:spLocks noGrp="1"/>
          </p:cNvSpPr>
          <p:nvPr>
            <p:ph idx="1"/>
          </p:nvPr>
        </p:nvSpPr>
        <p:spPr>
          <a:xfrm>
            <a:off x="1736627" y="1449238"/>
            <a:ext cx="9417328" cy="3581400"/>
          </a:xfrm>
        </p:spPr>
        <p:txBody>
          <a:bodyPr>
            <a:normAutofit/>
          </a:bodyPr>
          <a:lstStyle/>
          <a:p>
            <a:pPr>
              <a:buFont typeface="Wingdings" panose="05000000000000000000" pitchFamily="2" charset="2"/>
              <a:buChar char="§"/>
            </a:pPr>
            <a:r>
              <a:rPr lang="en-GB" sz="2200" b="0" i="0" u="none" strike="noStrike" dirty="0">
                <a:solidFill>
                  <a:schemeClr val="tx1"/>
                </a:solidFill>
                <a:effectLst/>
                <a:latin typeface="Franklin Gothic Book (Headings)"/>
              </a:rPr>
              <a:t>Consistency and logic are the top two reasons researchers organize their data - members can easily find and use</a:t>
            </a:r>
            <a:endParaRPr lang="en-GB" sz="2200" dirty="0">
              <a:solidFill>
                <a:schemeClr val="tx1"/>
              </a:solidFill>
              <a:latin typeface="Franklin Gothic Book (Headings)"/>
            </a:endParaRPr>
          </a:p>
          <a:p>
            <a:pPr>
              <a:buFont typeface="Wingdings" panose="05000000000000000000" pitchFamily="2" charset="2"/>
              <a:buChar char="§"/>
            </a:pPr>
            <a:r>
              <a:rPr lang="en-GB" sz="2200" b="0" i="0" u="none" strike="noStrike" dirty="0">
                <a:solidFill>
                  <a:schemeClr val="tx1"/>
                </a:solidFill>
                <a:effectLst/>
                <a:latin typeface="Franklin Gothic Book (Headings)"/>
              </a:rPr>
              <a:t>Here are some ideas to get your data organized.</a:t>
            </a:r>
            <a:endParaRPr lang="en-GB" sz="2200" b="1" dirty="0">
              <a:solidFill>
                <a:schemeClr val="tx1"/>
              </a:solidFill>
              <a:latin typeface="Franklin Gothic Book (Headings)"/>
            </a:endParaRPr>
          </a:p>
          <a:p>
            <a:pPr lvl="1">
              <a:buFont typeface="Arial" panose="020B0604020202020204" pitchFamily="34" charset="0"/>
              <a:buChar char="•"/>
            </a:pPr>
            <a:r>
              <a:rPr lang="en-GB" sz="2200" b="1" u="none" strike="noStrike" dirty="0">
                <a:solidFill>
                  <a:schemeClr val="tx1"/>
                </a:solidFill>
                <a:effectLst/>
                <a:latin typeface="Franklin Gothic Book (Headings)"/>
              </a:rPr>
              <a:t>Place files in the appropriate folder</a:t>
            </a:r>
          </a:p>
          <a:p>
            <a:pPr lvl="1">
              <a:buFont typeface="Arial" panose="020B0604020202020204" pitchFamily="34" charset="0"/>
              <a:buChar char="•"/>
            </a:pPr>
            <a:r>
              <a:rPr lang="en-GB" sz="2200" b="1" u="none" strike="noStrike" dirty="0">
                <a:solidFill>
                  <a:schemeClr val="tx1"/>
                </a:solidFill>
                <a:effectLst/>
                <a:latin typeface="Franklin Gothic Book (Headings)"/>
              </a:rPr>
              <a:t>Use hierarchy </a:t>
            </a:r>
            <a:r>
              <a:rPr lang="en-GB" sz="2200" b="1" i="0" u="none" strike="noStrike" dirty="0">
                <a:solidFill>
                  <a:schemeClr val="tx1"/>
                </a:solidFill>
                <a:effectLst/>
                <a:latin typeface="Franklin Gothic Book (Headings)"/>
              </a:rPr>
              <a:t>- </a:t>
            </a:r>
            <a:r>
              <a:rPr lang="en-GB" sz="2200" b="0" i="0" u="none" strike="noStrike" dirty="0">
                <a:solidFill>
                  <a:schemeClr val="tx1"/>
                </a:solidFill>
                <a:effectLst/>
                <a:latin typeface="Franklin Gothic Book (Headings)"/>
              </a:rPr>
              <a:t>Use a few folders at the top for broader subjects, then more subfolders as needed for more specific topics.</a:t>
            </a:r>
          </a:p>
          <a:p>
            <a:pPr lvl="1">
              <a:buFont typeface="Arial" panose="020B0604020202020204" pitchFamily="34" charset="0"/>
              <a:buChar char="•"/>
            </a:pPr>
            <a:r>
              <a:rPr lang="en-GB" sz="2200" b="1" u="none" strike="noStrike" dirty="0">
                <a:solidFill>
                  <a:schemeClr val="tx1"/>
                </a:solidFill>
                <a:effectLst/>
                <a:latin typeface="Franklin Gothic Book (Headings)"/>
              </a:rPr>
              <a:t>Check for existing practices </a:t>
            </a:r>
            <a:r>
              <a:rPr lang="en-GB" sz="2200" b="1" i="0" u="none" strike="noStrike" dirty="0">
                <a:solidFill>
                  <a:schemeClr val="tx1"/>
                </a:solidFill>
                <a:effectLst/>
                <a:latin typeface="Franklin Gothic Book (Headings)"/>
              </a:rPr>
              <a:t>- </a:t>
            </a:r>
            <a:r>
              <a:rPr lang="en-GB" sz="2200" i="0" u="none" strike="noStrike" dirty="0">
                <a:solidFill>
                  <a:schemeClr val="tx1"/>
                </a:solidFill>
                <a:effectLst/>
                <a:latin typeface="Franklin Gothic Book (Headings)"/>
              </a:rPr>
              <a:t>If </a:t>
            </a:r>
            <a:r>
              <a:rPr lang="en-GB" sz="2200" b="0" i="0" u="none" strike="noStrike" dirty="0">
                <a:solidFill>
                  <a:schemeClr val="tx1"/>
                </a:solidFill>
                <a:effectLst/>
                <a:latin typeface="Franklin Gothic Book (Headings)"/>
              </a:rPr>
              <a:t>your team or institution already has a file structure and naming convention, see if you can adopt it so you don’t have to start from scratch</a:t>
            </a:r>
            <a:endParaRPr lang="en-GB" sz="2200" b="1" i="0" u="none" strike="noStrike" dirty="0">
              <a:solidFill>
                <a:schemeClr val="tx1"/>
              </a:solidFill>
              <a:effectLst/>
              <a:latin typeface="Franklin Gothic Book (Headings)"/>
            </a:endParaRPr>
          </a:p>
          <a:p>
            <a:endParaRPr lang="en-UG" dirty="0">
              <a:latin typeface="Franklin Gothic Book (Headings)"/>
            </a:endParaRPr>
          </a:p>
        </p:txBody>
      </p:sp>
      <p:sp>
        <p:nvSpPr>
          <p:cNvPr id="4" name="TextBox 3">
            <a:extLst>
              <a:ext uri="{FF2B5EF4-FFF2-40B4-BE49-F238E27FC236}">
                <a16:creationId xmlns:a16="http://schemas.microsoft.com/office/drawing/2014/main" id="{733BE474-335E-6217-5D30-8077D603F217}"/>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7" name="Title 1">
            <a:extLst>
              <a:ext uri="{FF2B5EF4-FFF2-40B4-BE49-F238E27FC236}">
                <a16:creationId xmlns:a16="http://schemas.microsoft.com/office/drawing/2014/main" id="{970F8EB5-71FE-0ACB-4127-297AA480A87B}"/>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Organizing data</a:t>
            </a:r>
            <a:endParaRPr lang="uz-Latn-UZ" sz="4800" b="1" dirty="0"/>
          </a:p>
        </p:txBody>
      </p:sp>
    </p:spTree>
    <p:extLst>
      <p:ext uri="{BB962C8B-B14F-4D97-AF65-F5344CB8AC3E}">
        <p14:creationId xmlns:p14="http://schemas.microsoft.com/office/powerpoint/2010/main" val="204465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756A7-42F0-DC53-8AD7-702B751920F1}"/>
              </a:ext>
            </a:extLst>
          </p:cNvPr>
          <p:cNvSpPr>
            <a:spLocks noGrp="1"/>
          </p:cNvSpPr>
          <p:nvPr>
            <p:ph idx="1"/>
          </p:nvPr>
        </p:nvSpPr>
        <p:spPr>
          <a:xfrm>
            <a:off x="1833107" y="1406105"/>
            <a:ext cx="9601200" cy="3036499"/>
          </a:xfrm>
        </p:spPr>
        <p:txBody>
          <a:bodyPr>
            <a:normAutofit/>
          </a:bodyPr>
          <a:lstStyle/>
          <a:p>
            <a:r>
              <a:rPr lang="en-GB" sz="2200" b="1" i="0" u="none" strike="noStrike" dirty="0">
                <a:solidFill>
                  <a:srgbClr val="191919"/>
                </a:solidFill>
                <a:effectLst/>
                <a:latin typeface="Franklin Gothic Book (Headings)"/>
              </a:rPr>
              <a:t>Stick to convention - </a:t>
            </a:r>
            <a:r>
              <a:rPr lang="en-GB" sz="2200" b="0" i="0" u="none" strike="noStrike" dirty="0">
                <a:solidFill>
                  <a:srgbClr val="191919"/>
                </a:solidFill>
                <a:effectLst/>
                <a:latin typeface="Franklin Gothic Book (Headings)"/>
              </a:rPr>
              <a:t>In any case, stick to your file naming convention to prevent confusion, especially for newcomers to the team or the workspace.</a:t>
            </a:r>
          </a:p>
          <a:p>
            <a:r>
              <a:rPr lang="en-GB" sz="2200" b="1" i="0" u="none" strike="noStrike" dirty="0">
                <a:solidFill>
                  <a:srgbClr val="191919"/>
                </a:solidFill>
                <a:effectLst/>
                <a:latin typeface="Franklin Gothic Book (Headings)"/>
              </a:rPr>
              <a:t>Archive completed work - </a:t>
            </a:r>
            <a:r>
              <a:rPr lang="en-GB" sz="2200" b="0" i="0" u="none" strike="noStrike" dirty="0">
                <a:solidFill>
                  <a:srgbClr val="191919"/>
                </a:solidFill>
                <a:effectLst/>
                <a:latin typeface="Franklin Gothic Book (Headings)"/>
              </a:rPr>
              <a:t>To streamline your work further, make sure superseded data is archived, not replaced completely</a:t>
            </a:r>
            <a:endParaRPr lang="en-GB" sz="2200" dirty="0">
              <a:solidFill>
                <a:srgbClr val="191919"/>
              </a:solidFill>
              <a:latin typeface="Franklin Gothic Book (Headings)"/>
            </a:endParaRPr>
          </a:p>
          <a:p>
            <a:r>
              <a:rPr lang="en-GB" sz="2200" b="1" i="0" u="none" strike="noStrike" dirty="0">
                <a:solidFill>
                  <a:srgbClr val="191919"/>
                </a:solidFill>
                <a:effectLst/>
                <a:latin typeface="Franklin Gothic Book (Headings)"/>
              </a:rPr>
              <a:t>Maintain a backup - </a:t>
            </a:r>
            <a:r>
              <a:rPr lang="en-GB" sz="2200" b="0" i="0" u="none" strike="noStrike" dirty="0">
                <a:solidFill>
                  <a:srgbClr val="191919"/>
                </a:solidFill>
                <a:effectLst/>
                <a:latin typeface="Franklin Gothic Book (Headings)"/>
              </a:rPr>
              <a:t>Your data should be backed up, whether they are primarily saved on your local hard drive, on your intranet, or on the cloud. Your backups should have a backup, which means cloud storage, which syncs automatically with files on your local machine</a:t>
            </a:r>
            <a:endParaRPr lang="en-UG" sz="2200" dirty="0">
              <a:latin typeface="Franklin Gothic Book (Headings)"/>
            </a:endParaRPr>
          </a:p>
        </p:txBody>
      </p:sp>
      <p:sp>
        <p:nvSpPr>
          <p:cNvPr id="4" name="TextBox 3">
            <a:extLst>
              <a:ext uri="{FF2B5EF4-FFF2-40B4-BE49-F238E27FC236}">
                <a16:creationId xmlns:a16="http://schemas.microsoft.com/office/drawing/2014/main" id="{1E6E4F5F-037B-2D9D-138C-F90DB44E8DA0}"/>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5" name="Title 1">
            <a:extLst>
              <a:ext uri="{FF2B5EF4-FFF2-40B4-BE49-F238E27FC236}">
                <a16:creationId xmlns:a16="http://schemas.microsoft.com/office/drawing/2014/main" id="{A81BAD82-55BC-4432-6BB1-1A0C268CA2BA}"/>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Organizing data..</a:t>
            </a:r>
            <a:endParaRPr lang="uz-Latn-UZ" sz="4800" b="1" dirty="0"/>
          </a:p>
        </p:txBody>
      </p:sp>
    </p:spTree>
    <p:extLst>
      <p:ext uri="{BB962C8B-B14F-4D97-AF65-F5344CB8AC3E}">
        <p14:creationId xmlns:p14="http://schemas.microsoft.com/office/powerpoint/2010/main" val="79821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27732F-0B03-37B6-E5B7-B0F60ABBA377}"/>
              </a:ext>
            </a:extLst>
          </p:cNvPr>
          <p:cNvSpPr>
            <a:spLocks noGrp="1"/>
          </p:cNvSpPr>
          <p:nvPr>
            <p:ph type="ftr" sz="quarter" idx="11"/>
          </p:nvPr>
        </p:nvSpPr>
        <p:spPr/>
        <p:txBody>
          <a:bodyPr/>
          <a:lstStyle/>
          <a:p>
            <a:endParaRPr lang="uz-Latn-UZ"/>
          </a:p>
        </p:txBody>
      </p:sp>
      <p:sp>
        <p:nvSpPr>
          <p:cNvPr id="4" name="TextBox 3">
            <a:extLst>
              <a:ext uri="{FF2B5EF4-FFF2-40B4-BE49-F238E27FC236}">
                <a16:creationId xmlns:a16="http://schemas.microsoft.com/office/drawing/2014/main" id="{E40CB8F7-1000-BFCA-0E4A-5BDCDE1E8006}"/>
              </a:ext>
            </a:extLst>
          </p:cNvPr>
          <p:cNvSpPr txBox="1"/>
          <p:nvPr/>
        </p:nvSpPr>
        <p:spPr>
          <a:xfrm>
            <a:off x="1771746" y="1717330"/>
            <a:ext cx="9675507" cy="2308324"/>
          </a:xfrm>
          <a:prstGeom prst="rect">
            <a:avLst/>
          </a:prstGeom>
          <a:noFill/>
        </p:spPr>
        <p:txBody>
          <a:bodyPr wrap="square" rtlCol="0">
            <a:spAutoFit/>
          </a:bodyPr>
          <a:lstStyle/>
          <a:p>
            <a:pPr marL="342900" indent="-342900">
              <a:buFont typeface="Wingdings" panose="05000000000000000000" pitchFamily="2" charset="2"/>
              <a:buChar char="§"/>
            </a:pPr>
            <a:r>
              <a:rPr lang="en-GB" sz="2400" dirty="0"/>
              <a:t>Should be taken seriously from the start of research</a:t>
            </a:r>
          </a:p>
          <a:p>
            <a:pPr marL="800100" lvl="1" indent="-342900">
              <a:buFont typeface="Arial" panose="020B0604020202020204" pitchFamily="34" charset="0"/>
              <a:buChar char="•"/>
            </a:pPr>
            <a:r>
              <a:rPr lang="en-GB" sz="2400" dirty="0"/>
              <a:t>For both digital and non-digital data</a:t>
            </a:r>
          </a:p>
          <a:p>
            <a:pPr marL="342900" indent="-342900">
              <a:buFont typeface="Wingdings" panose="05000000000000000000" pitchFamily="2" charset="2"/>
              <a:buChar char="§"/>
            </a:pPr>
            <a:r>
              <a:rPr lang="en-GB" sz="2400" dirty="0"/>
              <a:t>Data processing and short term storage should be written into the research data plan</a:t>
            </a:r>
          </a:p>
          <a:p>
            <a:pPr marL="342900" indent="-342900">
              <a:buFont typeface="Wingdings" panose="05000000000000000000" pitchFamily="2" charset="2"/>
              <a:buChar char="§"/>
            </a:pPr>
            <a:r>
              <a:rPr lang="en-GB" sz="2400" dirty="0"/>
              <a:t>End point storage and archiving dependent on the nature of the data and funder requirements</a:t>
            </a:r>
          </a:p>
        </p:txBody>
      </p:sp>
      <p:sp>
        <p:nvSpPr>
          <p:cNvPr id="5" name="TextBox 4">
            <a:extLst>
              <a:ext uri="{FF2B5EF4-FFF2-40B4-BE49-F238E27FC236}">
                <a16:creationId xmlns:a16="http://schemas.microsoft.com/office/drawing/2014/main" id="{5C81142D-3C48-D162-7476-6C478915D97D}"/>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6" name="Title 1">
            <a:extLst>
              <a:ext uri="{FF2B5EF4-FFF2-40B4-BE49-F238E27FC236}">
                <a16:creationId xmlns:a16="http://schemas.microsoft.com/office/drawing/2014/main" id="{C6C187C8-EE10-7116-DBC0-5EF28B9CB82F}"/>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Storing data</a:t>
            </a:r>
            <a:endParaRPr lang="uz-Latn-UZ" sz="4800" b="1" dirty="0"/>
          </a:p>
        </p:txBody>
      </p:sp>
    </p:spTree>
    <p:extLst>
      <p:ext uri="{BB962C8B-B14F-4D97-AF65-F5344CB8AC3E}">
        <p14:creationId xmlns:p14="http://schemas.microsoft.com/office/powerpoint/2010/main" val="161303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7EC18-78E8-A5B6-65A9-6F8A7C1DFD4D}"/>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3" name="Title 1">
            <a:extLst>
              <a:ext uri="{FF2B5EF4-FFF2-40B4-BE49-F238E27FC236}">
                <a16:creationId xmlns:a16="http://schemas.microsoft.com/office/drawing/2014/main" id="{3395F47C-C370-790C-ACBB-D770C255273C}"/>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Storing data..</a:t>
            </a:r>
            <a:endParaRPr lang="uz-Latn-UZ" sz="4800" b="1" dirty="0"/>
          </a:p>
        </p:txBody>
      </p:sp>
      <p:sp>
        <p:nvSpPr>
          <p:cNvPr id="4" name="TextBox 3">
            <a:extLst>
              <a:ext uri="{FF2B5EF4-FFF2-40B4-BE49-F238E27FC236}">
                <a16:creationId xmlns:a16="http://schemas.microsoft.com/office/drawing/2014/main" id="{0FCF818B-2DCD-84D2-516E-78BD365EE8B9}"/>
              </a:ext>
            </a:extLst>
          </p:cNvPr>
          <p:cNvSpPr txBox="1"/>
          <p:nvPr/>
        </p:nvSpPr>
        <p:spPr>
          <a:xfrm>
            <a:off x="1730111" y="1732513"/>
            <a:ext cx="5973276" cy="2277547"/>
          </a:xfrm>
          <a:prstGeom prst="rect">
            <a:avLst/>
          </a:prstGeom>
          <a:noFill/>
        </p:spPr>
        <p:txBody>
          <a:bodyPr wrap="square" rtlCol="0">
            <a:spAutoFit/>
          </a:bodyPr>
          <a:lstStyle/>
          <a:p>
            <a:pPr marL="342900" indent="-342900">
              <a:buFont typeface="Wingdings" panose="05000000000000000000" pitchFamily="2" charset="2"/>
              <a:buChar char="§"/>
            </a:pPr>
            <a:r>
              <a:rPr lang="en-GB" sz="2200" b="0" i="0" u="none" strike="noStrike" dirty="0">
                <a:solidFill>
                  <a:srgbClr val="191919"/>
                </a:solidFill>
                <a:effectLst/>
                <a:latin typeface="Franklin Gothic Book (Headings)"/>
              </a:rPr>
              <a:t>Filing system</a:t>
            </a:r>
            <a:endParaRPr lang="en-GB" sz="2200" dirty="0">
              <a:solidFill>
                <a:srgbClr val="191919"/>
              </a:solidFill>
              <a:latin typeface="Franklin Gothic Book (Headings)"/>
            </a:endParaRPr>
          </a:p>
          <a:p>
            <a:pPr marL="342900" indent="-342900">
              <a:buFont typeface="Wingdings" panose="05000000000000000000" pitchFamily="2" charset="2"/>
              <a:buChar char="§"/>
            </a:pPr>
            <a:r>
              <a:rPr lang="uz-Latn-UZ" sz="2400" dirty="0">
                <a:solidFill>
                  <a:srgbClr val="242524"/>
                </a:solidFill>
                <a:effectLst/>
                <a:latin typeface="Franklin Gothic Book (Headings)"/>
                <a:ea typeface="Gill Sans MT" panose="020B0502020104020203" pitchFamily="34" charset="0"/>
                <a:cs typeface="Gill Sans MT" panose="020B0502020104020203" pitchFamily="34" charset="0"/>
              </a:rPr>
              <a:t>Locked cabinets, locked office, accessible only</a:t>
            </a:r>
            <a:r>
              <a:rPr lang="en-US" sz="2400" dirty="0">
                <a:solidFill>
                  <a:srgbClr val="242524"/>
                </a:solidFill>
                <a:effectLst/>
                <a:latin typeface="Franklin Gothic Book (Headings)"/>
                <a:ea typeface="Gill Sans MT" panose="020B0502020104020203" pitchFamily="34" charset="0"/>
                <a:cs typeface="Gill Sans MT" panose="020B0502020104020203" pitchFamily="34" charset="0"/>
              </a:rPr>
              <a:t> </a:t>
            </a:r>
            <a:r>
              <a:rPr lang="uz-Latn-UZ" sz="2400" dirty="0">
                <a:latin typeface="Franklin Gothic Book (Headings)"/>
              </a:rPr>
              <a:t>by investigator and research coordinator</a:t>
            </a:r>
            <a:endParaRPr lang="en-US" sz="2400" dirty="0">
              <a:latin typeface="Franklin Gothic Book (Headings)"/>
            </a:endParaRPr>
          </a:p>
          <a:p>
            <a:pPr marL="342900" indent="-342900">
              <a:buFont typeface="Wingdings" panose="05000000000000000000" pitchFamily="2" charset="2"/>
              <a:buChar char="§"/>
            </a:pPr>
            <a:r>
              <a:rPr lang="uz-Latn-UZ" sz="2400" dirty="0">
                <a:solidFill>
                  <a:srgbClr val="242524"/>
                </a:solidFill>
                <a:effectLst/>
                <a:latin typeface="Franklin Gothic Book (Headings)"/>
                <a:ea typeface="Gill Sans MT" panose="020B0502020104020203" pitchFamily="34" charset="0"/>
                <a:cs typeface="Gill Sans MT" panose="020B0502020104020203" pitchFamily="34" charset="0"/>
              </a:rPr>
              <a:t>Cloud based storage</a:t>
            </a:r>
            <a:endParaRPr lang="en-US" sz="1100" dirty="0">
              <a:solidFill>
                <a:srgbClr val="000000"/>
              </a:solidFill>
              <a:latin typeface="Franklin Gothic Book (Headings)"/>
              <a:ea typeface="Gill Sans MT" panose="020B0502020104020203" pitchFamily="34" charset="0"/>
              <a:cs typeface="Calibri" panose="020F0502020204030204" pitchFamily="34" charset="0"/>
            </a:endParaRPr>
          </a:p>
          <a:p>
            <a:pPr marL="342900" indent="-342900">
              <a:buFont typeface="Wingdings" panose="05000000000000000000" pitchFamily="2" charset="2"/>
              <a:buChar char="§"/>
            </a:pPr>
            <a:r>
              <a:rPr lang="uz-Latn-UZ" sz="2400" dirty="0">
                <a:solidFill>
                  <a:srgbClr val="242524"/>
                </a:solidFill>
                <a:effectLst/>
                <a:latin typeface="Franklin Gothic Book (Headings)"/>
                <a:ea typeface="Gill Sans MT" panose="020B0502020104020203" pitchFamily="34" charset="0"/>
                <a:cs typeface="Gill Sans MT" panose="020B0502020104020203" pitchFamily="34" charset="0"/>
              </a:rPr>
              <a:t>Databases-</a:t>
            </a:r>
            <a:r>
              <a:rPr lang="uz-Latn-UZ" sz="2400" dirty="0">
                <a:latin typeface="Franklin Gothic Book (Headings)"/>
              </a:rPr>
              <a:t>password protected</a:t>
            </a:r>
          </a:p>
        </p:txBody>
      </p:sp>
      <p:pic>
        <p:nvPicPr>
          <p:cNvPr id="8" name="Picture 7">
            <a:extLst>
              <a:ext uri="{FF2B5EF4-FFF2-40B4-BE49-F238E27FC236}">
                <a16:creationId xmlns:a16="http://schemas.microsoft.com/office/drawing/2014/main" id="{9983BD0C-EBD8-69B0-9511-80264C4DE7AC}"/>
              </a:ext>
            </a:extLst>
          </p:cNvPr>
          <p:cNvPicPr>
            <a:picLocks noChangeAspect="1"/>
          </p:cNvPicPr>
          <p:nvPr/>
        </p:nvPicPr>
        <p:blipFill>
          <a:blip r:embed="rId2"/>
          <a:stretch>
            <a:fillRect/>
          </a:stretch>
        </p:blipFill>
        <p:spPr>
          <a:xfrm>
            <a:off x="7602930" y="1717106"/>
            <a:ext cx="4198010" cy="3905126"/>
          </a:xfrm>
          <a:prstGeom prst="rect">
            <a:avLst/>
          </a:prstGeom>
        </p:spPr>
      </p:pic>
    </p:spTree>
    <p:extLst>
      <p:ext uri="{BB962C8B-B14F-4D97-AF65-F5344CB8AC3E}">
        <p14:creationId xmlns:p14="http://schemas.microsoft.com/office/powerpoint/2010/main" val="364363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3AB42-C18D-AAB0-4BF9-A367B3687C69}"/>
              </a:ext>
            </a:extLst>
          </p:cNvPr>
          <p:cNvSpPr txBox="1"/>
          <p:nvPr/>
        </p:nvSpPr>
        <p:spPr>
          <a:xfrm>
            <a:off x="1757239" y="1372371"/>
            <a:ext cx="9534738" cy="3477875"/>
          </a:xfrm>
          <a:prstGeom prst="rect">
            <a:avLst/>
          </a:prstGeom>
          <a:noFill/>
        </p:spPr>
        <p:txBody>
          <a:bodyPr wrap="square" rtlCol="0">
            <a:spAutoFit/>
          </a:bodyPr>
          <a:lstStyle/>
          <a:p>
            <a:pPr marL="342900" indent="-342900">
              <a:buFont typeface="Wingdings" panose="05000000000000000000" pitchFamily="2" charset="2"/>
              <a:buChar char="§"/>
            </a:pPr>
            <a:r>
              <a:rPr lang="en-GB" sz="2200" b="0" i="0" u="none" strike="noStrike" dirty="0">
                <a:solidFill>
                  <a:srgbClr val="191919"/>
                </a:solidFill>
                <a:effectLst/>
                <a:latin typeface="Franklin Gothic Book (Headings)"/>
              </a:rPr>
              <a:t>Data will outlive the project, so you should plan for ways to share and preserve your data for posterity. Data preservation is part of the research data lifecycle.</a:t>
            </a:r>
          </a:p>
          <a:p>
            <a:pPr marL="342900" indent="-342900">
              <a:buFont typeface="Wingdings" panose="05000000000000000000" pitchFamily="2" charset="2"/>
              <a:buChar char="§"/>
            </a:pPr>
            <a:r>
              <a:rPr lang="en-GB" sz="2200" b="0" i="0" u="none" strike="noStrike" dirty="0">
                <a:solidFill>
                  <a:srgbClr val="191919"/>
                </a:solidFill>
                <a:effectLst/>
                <a:latin typeface="Franklin Gothic Book (Headings)"/>
              </a:rPr>
              <a:t>Though there are slightly varying models of data lifecycles (Ball, 2012), the research data lifecycle involves the movement of data from creation to preservation and reuse, ad infinitum.</a:t>
            </a:r>
          </a:p>
          <a:p>
            <a:pPr marL="342900" indent="-342900">
              <a:buFont typeface="Wingdings" panose="05000000000000000000" pitchFamily="2" charset="2"/>
              <a:buChar char="§"/>
            </a:pPr>
            <a:r>
              <a:rPr lang="en-GB" sz="2200" b="0" i="0" u="none" strike="noStrike" dirty="0">
                <a:solidFill>
                  <a:srgbClr val="191919"/>
                </a:solidFill>
                <a:effectLst/>
                <a:latin typeface="Franklin Gothic Book (Headings)"/>
              </a:rPr>
              <a:t>Research data should not be siloed</a:t>
            </a:r>
          </a:p>
          <a:p>
            <a:pPr marL="342900" indent="-342900">
              <a:buFont typeface="Wingdings" panose="05000000000000000000" pitchFamily="2" charset="2"/>
              <a:buChar char="§"/>
            </a:pPr>
            <a:r>
              <a:rPr lang="en-GB" sz="2200" b="0" i="0" u="none" strike="noStrike" dirty="0">
                <a:solidFill>
                  <a:srgbClr val="191919"/>
                </a:solidFill>
                <a:effectLst/>
                <a:latin typeface="Franklin Gothic Book (Headings)"/>
              </a:rPr>
              <a:t>Sharing is not only a good source of feedback but it is also a way to increase funding interest, garner citations, and build reputation</a:t>
            </a:r>
          </a:p>
          <a:p>
            <a:pPr marL="342900" indent="-342900">
              <a:buFont typeface="Wingdings" panose="05000000000000000000" pitchFamily="2" charset="2"/>
              <a:buChar char="§"/>
            </a:pPr>
            <a:r>
              <a:rPr lang="en-GB" sz="2200" b="0" i="0" u="none" strike="noStrike" dirty="0">
                <a:solidFill>
                  <a:srgbClr val="191919"/>
                </a:solidFill>
                <a:effectLst/>
                <a:latin typeface="Franklin Gothic Book (Headings)"/>
              </a:rPr>
              <a:t>Researchers can share data using a variety of means</a:t>
            </a:r>
          </a:p>
        </p:txBody>
      </p:sp>
      <p:sp>
        <p:nvSpPr>
          <p:cNvPr id="5" name="TextBox 4">
            <a:extLst>
              <a:ext uri="{FF2B5EF4-FFF2-40B4-BE49-F238E27FC236}">
                <a16:creationId xmlns:a16="http://schemas.microsoft.com/office/drawing/2014/main" id="{1755629D-5B20-2F5E-A0C6-3EA2A9340246}"/>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6" name="Title 1">
            <a:extLst>
              <a:ext uri="{FF2B5EF4-FFF2-40B4-BE49-F238E27FC236}">
                <a16:creationId xmlns:a16="http://schemas.microsoft.com/office/drawing/2014/main" id="{0C965228-5A77-CA6D-C111-7A617060C56A}"/>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Data sharing and Preservation</a:t>
            </a:r>
            <a:endParaRPr lang="uz-Latn-UZ" sz="4800" b="1" dirty="0"/>
          </a:p>
        </p:txBody>
      </p:sp>
    </p:spTree>
    <p:extLst>
      <p:ext uri="{BB962C8B-B14F-4D97-AF65-F5344CB8AC3E}">
        <p14:creationId xmlns:p14="http://schemas.microsoft.com/office/powerpoint/2010/main" val="142705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B2AF47-FE77-2437-09C6-83C894170E4D}"/>
              </a:ext>
            </a:extLst>
          </p:cNvPr>
          <p:cNvSpPr>
            <a:spLocks noGrp="1"/>
          </p:cNvSpPr>
          <p:nvPr>
            <p:ph type="ftr" sz="quarter" idx="11"/>
          </p:nvPr>
        </p:nvSpPr>
        <p:spPr/>
        <p:txBody>
          <a:bodyPr/>
          <a:lstStyle/>
          <a:p>
            <a:endParaRPr lang="uz-Latn-UZ"/>
          </a:p>
        </p:txBody>
      </p:sp>
      <p:sp>
        <p:nvSpPr>
          <p:cNvPr id="4" name="TextBox 3">
            <a:extLst>
              <a:ext uri="{FF2B5EF4-FFF2-40B4-BE49-F238E27FC236}">
                <a16:creationId xmlns:a16="http://schemas.microsoft.com/office/drawing/2014/main" id="{CDA11A63-220E-5BCE-C722-51826199B414}"/>
              </a:ext>
            </a:extLst>
          </p:cNvPr>
          <p:cNvSpPr txBox="1"/>
          <p:nvPr/>
        </p:nvSpPr>
        <p:spPr>
          <a:xfrm>
            <a:off x="1816742" y="1180645"/>
            <a:ext cx="10070458" cy="4832092"/>
          </a:xfrm>
          <a:prstGeom prst="rect">
            <a:avLst/>
          </a:prstGeom>
          <a:noFill/>
        </p:spPr>
        <p:txBody>
          <a:bodyPr wrap="square" rtlCol="0">
            <a:spAutoFit/>
          </a:bodyPr>
          <a:lstStyle/>
          <a:p>
            <a:pPr marL="342900" indent="-342900">
              <a:buFont typeface="Wingdings" panose="05000000000000000000" pitchFamily="2" charset="2"/>
              <a:buChar char="§"/>
            </a:pPr>
            <a:r>
              <a:rPr lang="en-GB" sz="2200" dirty="0">
                <a:latin typeface="Franklin Gothic Book (Headings)"/>
              </a:rPr>
              <a:t>Approaches vary, depending on:</a:t>
            </a:r>
          </a:p>
          <a:p>
            <a:pPr marL="800100" lvl="1" indent="-342900">
              <a:buFont typeface="Arial" panose="020B0604020202020204" pitchFamily="34" charset="0"/>
              <a:buChar char="•"/>
            </a:pPr>
            <a:r>
              <a:rPr lang="en-GB" sz="2200" dirty="0">
                <a:latin typeface="Franklin Gothic Book (Headings)"/>
              </a:rPr>
              <a:t>Research environment and discipline</a:t>
            </a:r>
          </a:p>
          <a:p>
            <a:pPr marL="800100" lvl="1" indent="-342900">
              <a:buFont typeface="Arial" panose="020B0604020202020204" pitchFamily="34" charset="0"/>
              <a:buChar char="•"/>
            </a:pPr>
            <a:r>
              <a:rPr lang="en-GB" sz="2200" dirty="0">
                <a:latin typeface="Franklin Gothic Book (Headings)"/>
              </a:rPr>
              <a:t>Funder requirements</a:t>
            </a:r>
          </a:p>
          <a:p>
            <a:pPr marL="342900" indent="-342900">
              <a:buFont typeface="Wingdings" panose="05000000000000000000" pitchFamily="2" charset="2"/>
              <a:buChar char="§"/>
            </a:pPr>
            <a:r>
              <a:rPr lang="en-GB" sz="2200" dirty="0">
                <a:latin typeface="Franklin Gothic Book (Headings)"/>
              </a:rPr>
              <a:t>Multiple routes to sharing research data include:</a:t>
            </a:r>
          </a:p>
          <a:p>
            <a:pPr marL="800100" lvl="1" indent="-342900" fontAlgn="base">
              <a:buFont typeface="Arial" panose="020B0604020202020204" pitchFamily="34" charset="0"/>
              <a:buChar char="•"/>
            </a:pPr>
            <a:r>
              <a:rPr lang="en-GB" sz="2200" dirty="0">
                <a:latin typeface="Franklin Gothic Book (Headings)"/>
              </a:rPr>
              <a:t>Depositing with a specialist data centre, data archive or data bank</a:t>
            </a:r>
          </a:p>
          <a:p>
            <a:pPr marL="800100" lvl="1" indent="-342900" fontAlgn="base">
              <a:buFont typeface="Arial" panose="020B0604020202020204" pitchFamily="34" charset="0"/>
              <a:buChar char="•"/>
            </a:pPr>
            <a:r>
              <a:rPr lang="en-GB" sz="2200" dirty="0">
                <a:latin typeface="Franklin Gothic Book (Headings)"/>
              </a:rPr>
              <a:t>Submitting them to a journal to support a publication</a:t>
            </a:r>
          </a:p>
          <a:p>
            <a:pPr marL="800100" lvl="1" indent="-342900" fontAlgn="base">
              <a:buFont typeface="Arial" panose="020B0604020202020204" pitchFamily="34" charset="0"/>
              <a:buChar char="•"/>
            </a:pPr>
            <a:r>
              <a:rPr lang="en-GB" sz="2200" dirty="0">
                <a:latin typeface="Franklin Gothic Book (Headings)"/>
              </a:rPr>
              <a:t>Depositing them in an local research group or institutional repository</a:t>
            </a:r>
          </a:p>
          <a:p>
            <a:pPr marL="800100" lvl="1" indent="-342900" fontAlgn="base">
              <a:buFont typeface="Arial" panose="020B0604020202020204" pitchFamily="34" charset="0"/>
              <a:buChar char="•"/>
            </a:pPr>
            <a:r>
              <a:rPr lang="en-GB" sz="2200" dirty="0">
                <a:latin typeface="Franklin Gothic Book (Headings)"/>
              </a:rPr>
              <a:t>Making them available online via a project or institutional website</a:t>
            </a:r>
          </a:p>
          <a:p>
            <a:pPr marL="800100" lvl="1" indent="-342900" fontAlgn="base">
              <a:buFont typeface="Arial" panose="020B0604020202020204" pitchFamily="34" charset="0"/>
              <a:buChar char="•"/>
            </a:pPr>
            <a:r>
              <a:rPr lang="en-GB" sz="2200" dirty="0">
                <a:latin typeface="Franklin Gothic Book (Headings)"/>
              </a:rPr>
              <a:t>Making them available informally between researchers on a peer-to-peer basis</a:t>
            </a:r>
          </a:p>
          <a:p>
            <a:pPr marL="800100" lvl="1" indent="-342900" fontAlgn="base">
              <a:buFont typeface="Arial" panose="020B0604020202020204" pitchFamily="34" charset="0"/>
              <a:buChar char="•"/>
            </a:pPr>
            <a:r>
              <a:rPr lang="en-GB" sz="2200" b="0" i="0" u="none" strike="noStrike" dirty="0">
                <a:solidFill>
                  <a:srgbClr val="191919"/>
                </a:solidFill>
                <a:effectLst/>
                <a:latin typeface="Franklin Gothic Book (Headings)"/>
              </a:rPr>
              <a:t>Store them in a USB flash drive, which can be borrowed by colleagues. </a:t>
            </a:r>
          </a:p>
          <a:p>
            <a:pPr marL="800100" lvl="1" indent="-342900" fontAlgn="base">
              <a:buFont typeface="Arial" panose="020B0604020202020204" pitchFamily="34" charset="0"/>
              <a:buChar char="•"/>
            </a:pPr>
            <a:r>
              <a:rPr lang="en-GB" sz="2200" b="0" i="0" u="none" strike="noStrike" dirty="0">
                <a:solidFill>
                  <a:srgbClr val="191919"/>
                </a:solidFill>
                <a:effectLst/>
                <a:latin typeface="Franklin Gothic Book (Headings)"/>
              </a:rPr>
              <a:t>Otherwise, you can use FTP upload on a server, such as to your institution’s repository.</a:t>
            </a:r>
          </a:p>
          <a:p>
            <a:pPr marL="800100" lvl="1" indent="-342900" fontAlgn="base">
              <a:buFont typeface="Arial" panose="020B0604020202020204" pitchFamily="34" charset="0"/>
              <a:buChar char="•"/>
            </a:pPr>
            <a:r>
              <a:rPr lang="en-GB" sz="2200" b="0" i="0" u="none" strike="noStrike" dirty="0">
                <a:solidFill>
                  <a:srgbClr val="191919"/>
                </a:solidFill>
                <a:effectLst/>
                <a:latin typeface="Franklin Gothic Book (Headings)"/>
              </a:rPr>
              <a:t>Another way includes cloud sharing</a:t>
            </a:r>
            <a:endParaRPr lang="en-UG" sz="2200" dirty="0">
              <a:latin typeface="Franklin Gothic Book (Headings)"/>
            </a:endParaRPr>
          </a:p>
        </p:txBody>
      </p:sp>
      <p:sp>
        <p:nvSpPr>
          <p:cNvPr id="5" name="TextBox 4">
            <a:extLst>
              <a:ext uri="{FF2B5EF4-FFF2-40B4-BE49-F238E27FC236}">
                <a16:creationId xmlns:a16="http://schemas.microsoft.com/office/drawing/2014/main" id="{F2663F3D-6214-BCFB-CB87-27A928487E10}"/>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6" name="Title 1">
            <a:extLst>
              <a:ext uri="{FF2B5EF4-FFF2-40B4-BE49-F238E27FC236}">
                <a16:creationId xmlns:a16="http://schemas.microsoft.com/office/drawing/2014/main" id="{CE9ACDEC-B213-1F02-8DEF-78BD74DB9BE8}"/>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Data sharing..</a:t>
            </a:r>
            <a:endParaRPr lang="uz-Latn-UZ" sz="4800" b="1" dirty="0"/>
          </a:p>
        </p:txBody>
      </p:sp>
    </p:spTree>
    <p:extLst>
      <p:ext uri="{BB962C8B-B14F-4D97-AF65-F5344CB8AC3E}">
        <p14:creationId xmlns:p14="http://schemas.microsoft.com/office/powerpoint/2010/main" val="298387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DC948-8D04-D929-4307-955DC396A105}"/>
              </a:ext>
            </a:extLst>
          </p:cNvPr>
          <p:cNvSpPr txBox="1"/>
          <p:nvPr/>
        </p:nvSpPr>
        <p:spPr>
          <a:xfrm>
            <a:off x="2205399" y="6076268"/>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29" name="Title 1">
            <a:extLst>
              <a:ext uri="{FF2B5EF4-FFF2-40B4-BE49-F238E27FC236}">
                <a16:creationId xmlns:a16="http://schemas.microsoft.com/office/drawing/2014/main" id="{1DB9699E-CF5C-AB48-2D63-5012839B9869}"/>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Sharing data..</a:t>
            </a:r>
            <a:endParaRPr lang="uz-Latn-UZ" sz="4800" b="1" dirty="0"/>
          </a:p>
        </p:txBody>
      </p:sp>
      <p:sp>
        <p:nvSpPr>
          <p:cNvPr id="30" name="TextBox 29">
            <a:extLst>
              <a:ext uri="{FF2B5EF4-FFF2-40B4-BE49-F238E27FC236}">
                <a16:creationId xmlns:a16="http://schemas.microsoft.com/office/drawing/2014/main" id="{5A3AD9D0-8EC9-946C-D8EF-FFE0AAB3B8A1}"/>
              </a:ext>
            </a:extLst>
          </p:cNvPr>
          <p:cNvSpPr txBox="1"/>
          <p:nvPr/>
        </p:nvSpPr>
        <p:spPr>
          <a:xfrm>
            <a:off x="1419040" y="1735800"/>
            <a:ext cx="5257805" cy="3139321"/>
          </a:xfrm>
          <a:prstGeom prst="rect">
            <a:avLst/>
          </a:prstGeom>
          <a:noFill/>
        </p:spPr>
        <p:txBody>
          <a:bodyPr wrap="square" rtlCol="0">
            <a:spAutoFit/>
          </a:bodyPr>
          <a:lstStyle/>
          <a:p>
            <a:pPr marL="457200" indent="-457200">
              <a:buFont typeface="Wingdings" panose="05000000000000000000" pitchFamily="2" charset="2"/>
              <a:buChar char="§"/>
            </a:pPr>
            <a:r>
              <a:rPr lang="en-GB" sz="2200" dirty="0">
                <a:latin typeface="Franklin Gothic Book (Headings)"/>
              </a:rPr>
              <a:t>Data ownership</a:t>
            </a:r>
          </a:p>
          <a:p>
            <a:pPr marL="457200" indent="-457200">
              <a:buFont typeface="Wingdings" panose="05000000000000000000" pitchFamily="2" charset="2"/>
              <a:buChar char="§"/>
            </a:pPr>
            <a:r>
              <a:rPr lang="uz-Latn-UZ" sz="2200" dirty="0">
                <a:solidFill>
                  <a:srgbClr val="242524"/>
                </a:solidFill>
                <a:effectLst/>
                <a:latin typeface="Franklin Gothic Book (Headings)"/>
                <a:ea typeface="Gill Sans MT" panose="020B0502020104020203" pitchFamily="34" charset="0"/>
                <a:cs typeface="Gill Sans MT" panose="020B0502020104020203" pitchFamily="34" charset="0"/>
              </a:rPr>
              <a:t>Who is allowed access to the data for:</a:t>
            </a:r>
            <a:endParaRPr lang="uz-Latn-UZ" sz="2200" dirty="0">
              <a:solidFill>
                <a:srgbClr val="000000"/>
              </a:solidFill>
              <a:effectLst/>
              <a:latin typeface="Franklin Gothic Book (Headings)"/>
              <a:ea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GB" sz="2200" dirty="0">
                <a:latin typeface="Franklin Gothic Book (Headings)"/>
              </a:rPr>
              <a:t>Quality control</a:t>
            </a:r>
          </a:p>
          <a:p>
            <a:pPr marL="914400" lvl="1" indent="-457200">
              <a:buFont typeface="Arial" panose="020B0604020202020204" pitchFamily="34" charset="0"/>
              <a:buChar char="•"/>
            </a:pPr>
            <a:r>
              <a:rPr lang="en-GB" sz="2200" dirty="0">
                <a:latin typeface="Franklin Gothic Book (Headings)"/>
              </a:rPr>
              <a:t>Analysis</a:t>
            </a:r>
          </a:p>
          <a:p>
            <a:pPr marL="914400" lvl="1" indent="-457200">
              <a:buFont typeface="Arial" panose="020B0604020202020204" pitchFamily="34" charset="0"/>
              <a:buChar char="•"/>
            </a:pPr>
            <a:r>
              <a:rPr lang="en-GB" sz="2200" dirty="0">
                <a:latin typeface="Franklin Gothic Book (Headings)"/>
              </a:rPr>
              <a:t>Future use</a:t>
            </a:r>
          </a:p>
          <a:p>
            <a:pPr marL="457200" indent="-457200">
              <a:buFont typeface="Wingdings" panose="05000000000000000000" pitchFamily="2" charset="2"/>
              <a:buChar char="§"/>
            </a:pPr>
            <a:r>
              <a:rPr lang="en-GB" sz="2200" dirty="0">
                <a:latin typeface="Franklin Gothic Book (Headings)"/>
              </a:rPr>
              <a:t>Assure data is deidentified</a:t>
            </a:r>
          </a:p>
          <a:p>
            <a:pPr marL="457200" indent="-457200">
              <a:buFont typeface="Wingdings" panose="05000000000000000000" pitchFamily="2" charset="2"/>
              <a:buChar char="§"/>
            </a:pPr>
            <a:r>
              <a:rPr lang="en-GB" sz="2200" dirty="0">
                <a:latin typeface="Franklin Gothic Book (Headings)"/>
              </a:rPr>
              <a:t>How to share? (Dropbox, email)</a:t>
            </a:r>
          </a:p>
          <a:p>
            <a:pPr marL="457200" indent="-457200">
              <a:buFont typeface="Wingdings" panose="05000000000000000000" pitchFamily="2" charset="2"/>
              <a:buChar char="§"/>
            </a:pPr>
            <a:r>
              <a:rPr lang="en-GB" sz="2200" dirty="0">
                <a:latin typeface="Franklin Gothic Book (Headings)"/>
              </a:rPr>
              <a:t>Third parties</a:t>
            </a:r>
          </a:p>
          <a:p>
            <a:pPr marL="457200" indent="-457200">
              <a:buFont typeface="Wingdings" panose="05000000000000000000" pitchFamily="2" charset="2"/>
              <a:buChar char="§"/>
            </a:pPr>
            <a:r>
              <a:rPr lang="en-GB" sz="2200" dirty="0">
                <a:latin typeface="Franklin Gothic Book (Headings)"/>
              </a:rPr>
              <a:t>Data Transfer Agreement (DTA)</a:t>
            </a:r>
          </a:p>
        </p:txBody>
      </p:sp>
      <p:grpSp>
        <p:nvGrpSpPr>
          <p:cNvPr id="34" name="Group 33">
            <a:extLst>
              <a:ext uri="{FF2B5EF4-FFF2-40B4-BE49-F238E27FC236}">
                <a16:creationId xmlns:a16="http://schemas.microsoft.com/office/drawing/2014/main" id="{4920B668-BE53-F459-0C43-1C79DF5C364B}"/>
              </a:ext>
            </a:extLst>
          </p:cNvPr>
          <p:cNvGrpSpPr/>
          <p:nvPr/>
        </p:nvGrpSpPr>
        <p:grpSpPr>
          <a:xfrm>
            <a:off x="6832121" y="1000665"/>
            <a:ext cx="5089570" cy="4993041"/>
            <a:chOff x="1518171" y="1509941"/>
            <a:chExt cx="3381264" cy="2775058"/>
          </a:xfrm>
        </p:grpSpPr>
        <p:pic>
          <p:nvPicPr>
            <p:cNvPr id="31" name="Picture 30">
              <a:extLst>
                <a:ext uri="{FF2B5EF4-FFF2-40B4-BE49-F238E27FC236}">
                  <a16:creationId xmlns:a16="http://schemas.microsoft.com/office/drawing/2014/main" id="{6477802C-A74D-CED4-C1E3-1A0BF5E0CC1C}"/>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rcRect t="15639" r="1731" b="12747"/>
            <a:stretch/>
          </p:blipFill>
          <p:spPr>
            <a:xfrm>
              <a:off x="1518171" y="1509941"/>
              <a:ext cx="3278114" cy="2751826"/>
            </a:xfrm>
            <a:prstGeom prst="rect">
              <a:avLst/>
            </a:prstGeom>
          </p:spPr>
        </p:pic>
        <p:sp>
          <p:nvSpPr>
            <p:cNvPr id="33" name="TextBox 32">
              <a:extLst>
                <a:ext uri="{FF2B5EF4-FFF2-40B4-BE49-F238E27FC236}">
                  <a16:creationId xmlns:a16="http://schemas.microsoft.com/office/drawing/2014/main" id="{426BC0D4-EC57-0A78-F2DB-0A76BF979966}"/>
                </a:ext>
              </a:extLst>
            </p:cNvPr>
            <p:cNvSpPr txBox="1"/>
            <p:nvPr/>
          </p:nvSpPr>
          <p:spPr>
            <a:xfrm>
              <a:off x="1621321" y="4030610"/>
              <a:ext cx="3278114" cy="254389"/>
            </a:xfrm>
            <a:prstGeom prst="rect">
              <a:avLst/>
            </a:prstGeom>
            <a:noFill/>
            <a:effectLst>
              <a:outerShdw blurRad="50800" dist="38100" dir="5400000" algn="t" rotWithShape="0">
                <a:prstClr val="black">
                  <a:alpha val="40000"/>
                </a:prstClr>
              </a:outerShdw>
            </a:effectLst>
          </p:spPr>
          <p:txBody>
            <a:bodyPr wrap="square">
              <a:spAutoFit/>
            </a:bodyPr>
            <a:lstStyle/>
            <a:p>
              <a:pPr algn="ctr"/>
              <a:r>
                <a:rPr kumimoji="0" lang="en-GB" sz="2400" b="0" i="0" u="none" strike="noStrike" kern="1200" cap="none" spc="0" normalizeH="0" baseline="0" noProof="0" dirty="0">
                  <a:ln>
                    <a:noFill/>
                  </a:ln>
                  <a:solidFill>
                    <a:srgbClr val="0070C0"/>
                  </a:solidFill>
                  <a:effectLst/>
                  <a:uLnTx/>
                  <a:uFillTx/>
                  <a:latin typeface="Franklin Gothic Book" panose="020B0503020102020204"/>
                  <a:ea typeface="+mn-ea"/>
                  <a:cs typeface="+mn-cs"/>
                </a:rPr>
                <a:t>The free picking future </a:t>
              </a:r>
              <a:endParaRPr lang="en-US" sz="1600" dirty="0">
                <a:solidFill>
                  <a:srgbClr val="0070C0"/>
                </a:solidFill>
              </a:endParaRPr>
            </a:p>
          </p:txBody>
        </p:sp>
      </p:grpSp>
    </p:spTree>
    <p:extLst>
      <p:ext uri="{BB962C8B-B14F-4D97-AF65-F5344CB8AC3E}">
        <p14:creationId xmlns:p14="http://schemas.microsoft.com/office/powerpoint/2010/main" val="242582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21CDC-9A04-287E-729E-AE23C22585E2}"/>
              </a:ext>
            </a:extLst>
          </p:cNvPr>
          <p:cNvSpPr txBox="1"/>
          <p:nvPr/>
        </p:nvSpPr>
        <p:spPr>
          <a:xfrm>
            <a:off x="1777043" y="1397675"/>
            <a:ext cx="9376912" cy="2677656"/>
          </a:xfrm>
          <a:prstGeom prst="rect">
            <a:avLst/>
          </a:prstGeom>
          <a:noFill/>
        </p:spPr>
        <p:txBody>
          <a:bodyPr wrap="square" rtlCol="0">
            <a:spAutoFit/>
          </a:bodyPr>
          <a:lstStyle/>
          <a:p>
            <a:r>
              <a:rPr lang="en-GB" sz="2800" i="1" dirty="0"/>
              <a:t>Who benefits from sharing data</a:t>
            </a:r>
          </a:p>
          <a:p>
            <a:pPr marL="914400" lvl="1" indent="-457200">
              <a:buFont typeface="Wingdings" panose="05000000000000000000" pitchFamily="2" charset="2"/>
              <a:buChar char="§"/>
            </a:pPr>
            <a:r>
              <a:rPr lang="en-GB" sz="2800" dirty="0"/>
              <a:t>Researchers</a:t>
            </a:r>
          </a:p>
          <a:p>
            <a:pPr marL="914400" lvl="1" indent="-457200">
              <a:buFont typeface="Wingdings" panose="05000000000000000000" pitchFamily="2" charset="2"/>
              <a:buChar char="§"/>
            </a:pPr>
            <a:r>
              <a:rPr lang="en-GB" sz="2800" dirty="0"/>
              <a:t>Funders</a:t>
            </a:r>
          </a:p>
          <a:p>
            <a:pPr marL="914400" lvl="1" indent="-457200">
              <a:buFont typeface="Wingdings" panose="05000000000000000000" pitchFamily="2" charset="2"/>
              <a:buChar char="§"/>
            </a:pPr>
            <a:r>
              <a:rPr lang="en-GB" sz="2800" dirty="0"/>
              <a:t>The public</a:t>
            </a:r>
          </a:p>
          <a:p>
            <a:pPr marL="914400" lvl="1" indent="-457200">
              <a:buFont typeface="Wingdings" panose="05000000000000000000" pitchFamily="2" charset="2"/>
              <a:buChar char="§"/>
            </a:pPr>
            <a:r>
              <a:rPr lang="en-GB" sz="2800" dirty="0"/>
              <a:t>Research community</a:t>
            </a:r>
          </a:p>
          <a:p>
            <a:pPr marL="914400" lvl="1" indent="-457200">
              <a:buFont typeface="Wingdings" panose="05000000000000000000" pitchFamily="2" charset="2"/>
              <a:buChar char="§"/>
            </a:pPr>
            <a:r>
              <a:rPr lang="en-GB" sz="2800" dirty="0"/>
              <a:t>Research participants</a:t>
            </a:r>
          </a:p>
        </p:txBody>
      </p:sp>
      <p:sp>
        <p:nvSpPr>
          <p:cNvPr id="5" name="TextBox 4">
            <a:extLst>
              <a:ext uri="{FF2B5EF4-FFF2-40B4-BE49-F238E27FC236}">
                <a16:creationId xmlns:a16="http://schemas.microsoft.com/office/drawing/2014/main" id="{F6B18F6E-6FB8-B3E6-2727-126712E7252A}"/>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6" name="Title 1">
            <a:extLst>
              <a:ext uri="{FF2B5EF4-FFF2-40B4-BE49-F238E27FC236}">
                <a16:creationId xmlns:a16="http://schemas.microsoft.com/office/drawing/2014/main" id="{64A4973A-3CF2-6418-E92E-74A5363087AD}"/>
              </a:ext>
            </a:extLst>
          </p:cNvPr>
          <p:cNvSpPr txBox="1">
            <a:spLocks/>
          </p:cNvSpPr>
          <p:nvPr/>
        </p:nvSpPr>
        <p:spPr>
          <a:xfrm>
            <a:off x="1667616" y="474806"/>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Why share data?</a:t>
            </a:r>
            <a:endParaRPr lang="uz-Latn-UZ" sz="4800" b="1" dirty="0"/>
          </a:p>
        </p:txBody>
      </p:sp>
    </p:spTree>
    <p:extLst>
      <p:ext uri="{BB962C8B-B14F-4D97-AF65-F5344CB8AC3E}">
        <p14:creationId xmlns:p14="http://schemas.microsoft.com/office/powerpoint/2010/main" val="336208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Diagram&#10;&#10;Description automatically generated">
            <a:extLst>
              <a:ext uri="{FF2B5EF4-FFF2-40B4-BE49-F238E27FC236}">
                <a16:creationId xmlns:a16="http://schemas.microsoft.com/office/drawing/2014/main" id="{015136A4-6C58-8137-CCB3-81EAF90A17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951" y="260940"/>
            <a:ext cx="15541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2B1D824-55EA-ABBF-B9BE-07B9B3BF6C65}"/>
              </a:ext>
            </a:extLst>
          </p:cNvPr>
          <p:cNvPicPr/>
          <p:nvPr/>
        </p:nvPicPr>
        <p:blipFill rotWithShape="1">
          <a:blip r:embed="rId3">
            <a:duotone>
              <a:prstClr val="black"/>
              <a:srgbClr val="FFFFE7">
                <a:tint val="45000"/>
                <a:satMod val="400000"/>
              </a:srgbClr>
            </a:duotone>
          </a:blip>
          <a:srcRect l="8987" t="1849" r="6610" b="2342"/>
          <a:stretch/>
        </p:blipFill>
        <p:spPr>
          <a:xfrm>
            <a:off x="4103263" y="1311360"/>
            <a:ext cx="4609415" cy="443383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AFC9F5E-9FB1-B47D-0DEF-B42075A9634D}"/>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4" name="Title 1">
            <a:extLst>
              <a:ext uri="{FF2B5EF4-FFF2-40B4-BE49-F238E27FC236}">
                <a16:creationId xmlns:a16="http://schemas.microsoft.com/office/drawing/2014/main" id="{AB7E5C89-1687-063A-E4F8-512D472A372F}"/>
              </a:ext>
            </a:extLst>
          </p:cNvPr>
          <p:cNvSpPr txBox="1">
            <a:spLocks/>
          </p:cNvSpPr>
          <p:nvPr/>
        </p:nvSpPr>
        <p:spPr>
          <a:xfrm>
            <a:off x="1919867" y="505844"/>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Layers of Stakeholders</a:t>
            </a:r>
            <a:endParaRPr lang="uz-Latn-UZ" sz="4800" b="1" dirty="0"/>
          </a:p>
        </p:txBody>
      </p:sp>
    </p:spTree>
    <p:extLst>
      <p:ext uri="{BB962C8B-B14F-4D97-AF65-F5344CB8AC3E}">
        <p14:creationId xmlns:p14="http://schemas.microsoft.com/office/powerpoint/2010/main" val="41988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B86E-7EEC-3AE8-4631-E0960EFC26BF}"/>
              </a:ext>
            </a:extLst>
          </p:cNvPr>
          <p:cNvSpPr>
            <a:spLocks noGrp="1"/>
          </p:cNvSpPr>
          <p:nvPr>
            <p:ph type="title"/>
          </p:nvPr>
        </p:nvSpPr>
        <p:spPr>
          <a:xfrm>
            <a:off x="2015836" y="477982"/>
            <a:ext cx="9601200" cy="852055"/>
          </a:xfrm>
        </p:spPr>
        <p:txBody>
          <a:bodyPr>
            <a:normAutofit/>
          </a:bodyPr>
          <a:lstStyle/>
          <a:p>
            <a:r>
              <a:rPr lang="en-UG" sz="4800" b="1" dirty="0"/>
              <a:t>Research Data</a:t>
            </a:r>
          </a:p>
        </p:txBody>
      </p:sp>
      <p:sp>
        <p:nvSpPr>
          <p:cNvPr id="3" name="Content Placeholder 2">
            <a:extLst>
              <a:ext uri="{FF2B5EF4-FFF2-40B4-BE49-F238E27FC236}">
                <a16:creationId xmlns:a16="http://schemas.microsoft.com/office/drawing/2014/main" id="{F1348382-F493-77B3-A191-D6A00731921A}"/>
              </a:ext>
            </a:extLst>
          </p:cNvPr>
          <p:cNvSpPr>
            <a:spLocks noGrp="1"/>
          </p:cNvSpPr>
          <p:nvPr>
            <p:ph idx="1"/>
          </p:nvPr>
        </p:nvSpPr>
        <p:spPr>
          <a:xfrm>
            <a:off x="2015836" y="1610591"/>
            <a:ext cx="9601200" cy="4031673"/>
          </a:xfrm>
        </p:spPr>
        <p:txBody>
          <a:bodyPr>
            <a:normAutofit lnSpcReduction="10000"/>
          </a:bodyPr>
          <a:lstStyle/>
          <a:p>
            <a:r>
              <a:rPr lang="en-GB" sz="2400" b="0" i="0" u="none" strike="noStrike" dirty="0">
                <a:solidFill>
                  <a:schemeClr val="tx1"/>
                </a:solidFill>
                <a:effectLst/>
                <a:latin typeface="Franklin Gothic Medium" panose="020B0603020102020204" pitchFamily="34" charset="0"/>
              </a:rPr>
              <a:t>Research data is any information that has been collected, observed, generated or created during our research</a:t>
            </a:r>
          </a:p>
          <a:p>
            <a:r>
              <a:rPr lang="en-GB" sz="2400" b="0" i="0" u="none" strike="noStrike" dirty="0">
                <a:solidFill>
                  <a:schemeClr val="tx1"/>
                </a:solidFill>
                <a:effectLst/>
                <a:latin typeface="Franklin Gothic Medium" panose="020B0603020102020204" pitchFamily="34" charset="0"/>
              </a:rPr>
              <a:t>Research data management' is simply the effective handling of information that is created in the course of research</a:t>
            </a:r>
          </a:p>
          <a:p>
            <a:r>
              <a:rPr lang="en-GB" sz="2400" b="0" i="0" u="none" strike="noStrike" dirty="0">
                <a:solidFill>
                  <a:schemeClr val="tx1"/>
                </a:solidFill>
                <a:effectLst/>
                <a:latin typeface="Franklin Gothic Medium" panose="020B0603020102020204" pitchFamily="34" charset="0"/>
              </a:rPr>
              <a:t>Effective data management is carried out for the entire lifecycle of the data</a:t>
            </a:r>
          </a:p>
          <a:p>
            <a:r>
              <a:rPr lang="en-GB" sz="2400" dirty="0">
                <a:solidFill>
                  <a:schemeClr val="tx1"/>
                </a:solidFill>
                <a:latin typeface="Franklin Gothic Medium" panose="020B0603020102020204" pitchFamily="34" charset="0"/>
              </a:rPr>
              <a:t>F</a:t>
            </a:r>
            <a:r>
              <a:rPr lang="en-GB" sz="2400" b="0" i="0" u="none" strike="noStrike" dirty="0">
                <a:solidFill>
                  <a:schemeClr val="tx1"/>
                </a:solidFill>
                <a:effectLst/>
                <a:latin typeface="Franklin Gothic Medium" panose="020B0603020102020204" pitchFamily="34" charset="0"/>
              </a:rPr>
              <a:t>rom the point of creation through to dissemination, publication and archiving. </a:t>
            </a:r>
          </a:p>
          <a:p>
            <a:r>
              <a:rPr lang="en-GB" sz="2400" b="0" i="0" u="none" strike="noStrike" dirty="0">
                <a:solidFill>
                  <a:schemeClr val="tx1"/>
                </a:solidFill>
                <a:effectLst/>
                <a:latin typeface="Franklin Gothic Medium" panose="020B0603020102020204" pitchFamily="34" charset="0"/>
              </a:rPr>
              <a:t>Aspects of data management will usually continue long after the initial research project has ended?</a:t>
            </a:r>
            <a:endParaRPr lang="en-UG" sz="2400" dirty="0">
              <a:solidFill>
                <a:schemeClr val="tx1"/>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5DE64087-1EB2-1D4C-5319-E0DE7F441E96}"/>
              </a:ext>
            </a:extLst>
          </p:cNvPr>
          <p:cNvSpPr txBox="1"/>
          <p:nvPr/>
        </p:nvSpPr>
        <p:spPr>
          <a:xfrm>
            <a:off x="2308134" y="6103019"/>
            <a:ext cx="8728166"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Tree>
    <p:extLst>
      <p:ext uri="{BB962C8B-B14F-4D97-AF65-F5344CB8AC3E}">
        <p14:creationId xmlns:p14="http://schemas.microsoft.com/office/powerpoint/2010/main" val="349423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56080" y="1566952"/>
            <a:ext cx="104313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uz-Latn-UZ" altLang="uz-Latn-UZ" sz="24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What information for which stakeholders</a:t>
            </a:r>
            <a:endParaRPr kumimoji="0" lang="en-GB" altLang="uz-Latn-UZ" sz="24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uz-Latn-UZ" altLang="uz-Latn-UZ" sz="24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Provide ongoing information</a:t>
            </a:r>
            <a:endParaRPr kumimoji="0" lang="en-GB" altLang="uz-Latn-UZ" sz="24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uz-Latn-UZ" altLang="uz-Latn-UZ" sz="24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Sponsor/ funder specific requirements for what information they want (regular reporting)</a:t>
            </a:r>
            <a:endParaRPr lang="en-GB" altLang="uz-Latn-UZ" sz="2400" dirty="0">
              <a:solidFill>
                <a:srgbClr val="242524"/>
              </a:solidFill>
              <a:latin typeface="Franklin Gothic Book (Headings)"/>
              <a:ea typeface="Gill Sans MT" panose="020B0502020104020203" pitchFamily="34" charset="0"/>
              <a:cs typeface="Gill Sans MT" panose="020B05020201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uz-Latn-UZ" altLang="uz-Latn-UZ" sz="24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CAB</a:t>
            </a:r>
            <a:r>
              <a:rPr kumimoji="0" lang="uz-Latn-UZ" altLang="uz-Latn-UZ" sz="2400" b="0" i="0" u="none" strike="noStrike" cap="none" normalizeH="0" baseline="0" dirty="0">
                <a:ln>
                  <a:noFill/>
                </a:ln>
                <a:solidFill>
                  <a:schemeClr val="tx1"/>
                </a:solidFill>
                <a:effectLst/>
                <a:latin typeface="Franklin Gothic Book (Headings)"/>
              </a:rPr>
              <a:t> </a:t>
            </a:r>
          </a:p>
        </p:txBody>
      </p:sp>
      <p:sp>
        <p:nvSpPr>
          <p:cNvPr id="2" name="Title 1">
            <a:extLst>
              <a:ext uri="{FF2B5EF4-FFF2-40B4-BE49-F238E27FC236}">
                <a16:creationId xmlns:a16="http://schemas.microsoft.com/office/drawing/2014/main" id="{4E1FE57B-7287-8B61-3833-33EF23B98293}"/>
              </a:ext>
            </a:extLst>
          </p:cNvPr>
          <p:cNvSpPr txBox="1">
            <a:spLocks/>
          </p:cNvSpPr>
          <p:nvPr/>
        </p:nvSpPr>
        <p:spPr>
          <a:xfrm>
            <a:off x="1656080" y="559597"/>
            <a:ext cx="9932182" cy="805516"/>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dirty="0"/>
              <a:t>Managing information with Stakeholders</a:t>
            </a:r>
            <a:endParaRPr lang="uz-Latn-UZ" b="1" dirty="0"/>
          </a:p>
        </p:txBody>
      </p:sp>
      <p:sp>
        <p:nvSpPr>
          <p:cNvPr id="5" name="TextBox 4">
            <a:extLst>
              <a:ext uri="{FF2B5EF4-FFF2-40B4-BE49-F238E27FC236}">
                <a16:creationId xmlns:a16="http://schemas.microsoft.com/office/drawing/2014/main" id="{29F8A696-C317-1318-6650-807E3EF5BAA9}"/>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Tree>
    <p:extLst>
      <p:ext uri="{BB962C8B-B14F-4D97-AF65-F5344CB8AC3E}">
        <p14:creationId xmlns:p14="http://schemas.microsoft.com/office/powerpoint/2010/main" val="130859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9"/>
          <p:cNvSpPr>
            <a:spLocks noChangeArrowheads="1"/>
          </p:cNvSpPr>
          <p:nvPr/>
        </p:nvSpPr>
        <p:spPr bwMode="auto">
          <a:xfrm>
            <a:off x="1171977" y="23568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z-Latn-UZ" altLang="uz-Latn-UZ" sz="1800" b="0" i="0" u="none" strike="noStrike" cap="none" normalizeH="0" baseline="0">
              <a:ln>
                <a:noFill/>
              </a:ln>
              <a:solidFill>
                <a:schemeClr val="tx1"/>
              </a:solidFill>
              <a:effectLst/>
              <a:latin typeface="Arial" panose="020B0604020202020204" pitchFamily="34" charset="0"/>
            </a:endParaRPr>
          </a:p>
        </p:txBody>
      </p:sp>
      <p:sp>
        <p:nvSpPr>
          <p:cNvPr id="37" name="Rectangle 43"/>
          <p:cNvSpPr>
            <a:spLocks noChangeArrowheads="1"/>
          </p:cNvSpPr>
          <p:nvPr/>
        </p:nvSpPr>
        <p:spPr bwMode="auto">
          <a:xfrm>
            <a:off x="4632604" y="1294775"/>
            <a:ext cx="6999619"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uz-Latn-UZ" altLang="uz-Latn-UZ" sz="2200" b="1" i="1" dirty="0">
                <a:solidFill>
                  <a:srgbClr val="242524"/>
                </a:solidFill>
                <a:latin typeface="Franklin Gothic Book (Headings)"/>
                <a:ea typeface="Gill Sans MT" panose="020B0502020104020203" pitchFamily="34" charset="0"/>
                <a:cs typeface="Gill Sans MT" panose="020B0502020104020203" pitchFamily="34" charset="0"/>
              </a:rPr>
              <a:t>Protecting participants rights</a:t>
            </a:r>
            <a:endParaRPr lang="en-US" altLang="uz-Latn-UZ" sz="2200" b="1" i="1" dirty="0">
              <a:solidFill>
                <a:srgbClr val="242524"/>
              </a:solidFill>
              <a:latin typeface="Franklin Gothic Book (Headings)"/>
              <a:ea typeface="Gill Sans MT" panose="020B0502020104020203" pitchFamily="34" charset="0"/>
              <a:cs typeface="Gill Sans MT" panose="020B0502020104020203" pitchFamily="34" charset="0"/>
            </a:endParaRPr>
          </a:p>
          <a:p>
            <a:endParaRPr lang="uz-Latn-UZ" altLang="uz-Latn-UZ" sz="800" b="1" i="1" dirty="0">
              <a:latin typeface="Franklin Gothic Book (Headings)"/>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
              <a:tabLst/>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CABs have a responsibility to report back to the communities they represent</a:t>
            </a:r>
            <a:endParaRPr kumimoji="0" lang="en-GB"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endParaRPr>
          </a:p>
          <a:p>
            <a:pPr marL="742950" lvl="1" indent="-285750">
              <a:buFont typeface="Arial" panose="020B0604020202020204" pitchFamily="34" charset="0"/>
              <a:buChar char="•"/>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Assist in the development of educational programs</a:t>
            </a:r>
            <a:endParaRPr kumimoji="0" lang="uz-Latn-UZ" altLang="uz-Latn-UZ" sz="2200" b="0" i="0" u="none" strike="noStrike" cap="none" normalizeH="0" baseline="0" dirty="0">
              <a:ln>
                <a:noFill/>
              </a:ln>
              <a:solidFill>
                <a:schemeClr val="tx1"/>
              </a:solidFill>
              <a:effectLst/>
              <a:latin typeface="Franklin Gothic Book (Headings)"/>
            </a:endParaRPr>
          </a:p>
          <a:p>
            <a:pPr marL="742950" lvl="1" indent="-285750">
              <a:buFont typeface="Arial" panose="020B0604020202020204" pitchFamily="34" charset="0"/>
              <a:buChar char="•"/>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Valuable in the development and implementation of </a:t>
            </a:r>
            <a:r>
              <a:rPr kumimoji="0" lang="en-GB"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the </a:t>
            </a: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research</a:t>
            </a:r>
            <a:endParaRPr kumimoji="0" lang="uz-Latn-UZ" altLang="uz-Latn-UZ" sz="2200" b="0" i="0" u="none" strike="noStrike" cap="none" normalizeH="0" baseline="0" dirty="0">
              <a:ln>
                <a:noFill/>
              </a:ln>
              <a:solidFill>
                <a:schemeClr val="tx1"/>
              </a:solidFill>
              <a:effectLst/>
              <a:latin typeface="Franklin Gothic Book (Headings)"/>
            </a:endParaRPr>
          </a:p>
          <a:p>
            <a:pPr marL="742950" lvl="1" indent="-285750">
              <a:buFont typeface="Arial" panose="020B0604020202020204" pitchFamily="34" charset="0"/>
              <a:buChar char="•"/>
            </a:pPr>
            <a:r>
              <a:rPr kumimoji="0" lang="en-GB"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p</a:t>
            </a: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rotocol development</a:t>
            </a:r>
            <a:endParaRPr kumimoji="0" lang="uz-Latn-UZ" altLang="uz-Latn-UZ" sz="2200" b="0" i="0" u="none" strike="noStrike" cap="none" normalizeH="0" baseline="0" dirty="0">
              <a:ln>
                <a:noFill/>
              </a:ln>
              <a:solidFill>
                <a:schemeClr val="tx1"/>
              </a:solidFill>
              <a:effectLst/>
              <a:latin typeface="Franklin Gothic Book (Headings)"/>
            </a:endParaRPr>
          </a:p>
          <a:p>
            <a:pPr marL="742950" lvl="1" indent="-285750">
              <a:buFont typeface="Arial" panose="020B0604020202020204" pitchFamily="34" charset="0"/>
              <a:buChar char="•"/>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Informed consent review</a:t>
            </a:r>
            <a:endParaRPr kumimoji="0" lang="uz-Latn-UZ" altLang="uz-Latn-UZ" sz="2200" b="0" i="0" u="none" strike="noStrike" cap="none" normalizeH="0" baseline="0" dirty="0">
              <a:ln>
                <a:noFill/>
              </a:ln>
              <a:solidFill>
                <a:schemeClr val="tx1"/>
              </a:solidFill>
              <a:effectLst/>
              <a:latin typeface="Franklin Gothic Book (Headings)"/>
            </a:endParaRPr>
          </a:p>
          <a:p>
            <a:pPr marL="742950" lvl="1" indent="-285750">
              <a:buFont typeface="Arial" panose="020B0604020202020204" pitchFamily="34" charset="0"/>
              <a:buChar char="•"/>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Ethics dialogue</a:t>
            </a:r>
            <a:endParaRPr kumimoji="0" lang="uz-Latn-UZ" altLang="uz-Latn-UZ" sz="2200" b="0" i="0" u="none" strike="noStrike" cap="none" normalizeH="0" baseline="0" dirty="0">
              <a:ln>
                <a:noFill/>
              </a:ln>
              <a:solidFill>
                <a:schemeClr val="tx1"/>
              </a:solidFill>
              <a:effectLst/>
              <a:latin typeface="Franklin Gothic Book (Headings)"/>
            </a:endParaRPr>
          </a:p>
          <a:p>
            <a:pPr marL="742950" lvl="1" indent="-285750">
              <a:buFont typeface="Arial" panose="020B0604020202020204" pitchFamily="34" charset="0"/>
              <a:buChar char="•"/>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Advice on recruitment strategies </a:t>
            </a:r>
            <a:endParaRPr lang="en-US" altLang="uz-Latn-UZ" sz="2200" dirty="0">
              <a:solidFill>
                <a:srgbClr val="9BAFB4"/>
              </a:solidFill>
              <a:latin typeface="Franklin Gothic Book (Headings)"/>
              <a:ea typeface="Gill Sans MT" panose="020B0502020104020203" pitchFamily="34" charset="0"/>
              <a:cs typeface="Calibri" panose="020F0502020204030204" pitchFamily="34" charset="0"/>
            </a:endParaRPr>
          </a:p>
          <a:p>
            <a:pPr marL="285750" marR="0" lvl="0" indent="-285750" algn="l" defTabSz="914400" rtl="0" eaLnBrk="0" fontAlgn="base" latinLnBrk="0" hangingPunct="0">
              <a:spcBef>
                <a:spcPct val="0"/>
              </a:spcBef>
              <a:spcAft>
                <a:spcPct val="0"/>
              </a:spcAft>
              <a:buClrTx/>
              <a:buSzTx/>
              <a:buFont typeface="Wingdings" panose="05000000000000000000" pitchFamily="2" charset="2"/>
              <a:buChar char="§"/>
              <a:tabLst/>
            </a:pPr>
            <a:r>
              <a:rPr kumimoji="0" lang="uz-Latn-UZ" altLang="uz-Latn-UZ" sz="2200" b="0" i="0" u="none" strike="noStrike" cap="none" normalizeH="0" baseline="0" dirty="0">
                <a:ln>
                  <a:noFill/>
                </a:ln>
                <a:solidFill>
                  <a:srgbClr val="FF0000"/>
                </a:solidFill>
                <a:effectLst/>
                <a:latin typeface="Franklin Gothic Book (Headings)"/>
                <a:ea typeface="Gill Sans MT" panose="020B0502020104020203" pitchFamily="34" charset="0"/>
                <a:cs typeface="Gill Sans MT" panose="020B0502020104020203" pitchFamily="34" charset="0"/>
              </a:rPr>
              <a:t>CABs should NOT</a:t>
            </a:r>
            <a:endParaRPr kumimoji="0" lang="en-GB" altLang="uz-Latn-UZ" sz="2200" b="0" i="0" u="none" strike="noStrike" cap="none" normalizeH="0" baseline="0" dirty="0">
              <a:ln>
                <a:noFill/>
              </a:ln>
              <a:solidFill>
                <a:srgbClr val="FF0000"/>
              </a:solidFill>
              <a:effectLst/>
              <a:latin typeface="Franklin Gothic Book (Headings)"/>
              <a:ea typeface="Gill Sans MT" panose="020B0502020104020203" pitchFamily="34" charset="0"/>
              <a:cs typeface="Gill Sans MT" panose="020B0502020104020203" pitchFamily="34" charset="0"/>
            </a:endParaRPr>
          </a:p>
          <a:p>
            <a:pPr marL="742950" lvl="1" indent="-285750">
              <a:buFont typeface="Arial" panose="020B0604020202020204" pitchFamily="34" charset="0"/>
              <a:buChar char="•"/>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Be members of the research team</a:t>
            </a:r>
          </a:p>
          <a:p>
            <a:pPr marL="742950" lvl="1" indent="-285750">
              <a:buFont typeface="Arial" panose="020B0604020202020204" pitchFamily="34" charset="0"/>
              <a:buChar char="•"/>
            </a:pPr>
            <a:r>
              <a:rPr kumimoji="0" lang="uz-Latn-UZ" altLang="uz-Latn-UZ" sz="2200" b="0" i="0" u="none" strike="noStrike" cap="none" normalizeH="0" baseline="0" dirty="0">
                <a:ln>
                  <a:noFill/>
                </a:ln>
                <a:solidFill>
                  <a:srgbClr val="242524"/>
                </a:solidFill>
                <a:effectLst/>
                <a:latin typeface="Franklin Gothic Book (Headings)"/>
                <a:ea typeface="Gill Sans MT" panose="020B0502020104020203" pitchFamily="34" charset="0"/>
                <a:cs typeface="Gill Sans MT" panose="020B0502020104020203" pitchFamily="34" charset="0"/>
              </a:rPr>
              <a:t>Actively recruit study participants</a:t>
            </a:r>
            <a:r>
              <a:rPr kumimoji="0" lang="uz-Latn-UZ" altLang="uz-Latn-UZ" sz="2200" b="0" i="0" u="none" strike="noStrike" cap="none" normalizeH="0" baseline="0" dirty="0">
                <a:ln>
                  <a:noFill/>
                </a:ln>
                <a:solidFill>
                  <a:schemeClr val="tx1"/>
                </a:solidFill>
                <a:effectLst/>
                <a:latin typeface="Franklin Gothic Book (Headings)"/>
              </a:rPr>
              <a:t> </a:t>
            </a:r>
          </a:p>
        </p:txBody>
      </p:sp>
      <p:sp>
        <p:nvSpPr>
          <p:cNvPr id="2" name="TextBox 1">
            <a:extLst>
              <a:ext uri="{FF2B5EF4-FFF2-40B4-BE49-F238E27FC236}">
                <a16:creationId xmlns:a16="http://schemas.microsoft.com/office/drawing/2014/main" id="{4978843F-61DC-1733-F229-47AC24AE5227}"/>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3" name="Title 1">
            <a:extLst>
              <a:ext uri="{FF2B5EF4-FFF2-40B4-BE49-F238E27FC236}">
                <a16:creationId xmlns:a16="http://schemas.microsoft.com/office/drawing/2014/main" id="{270A7A06-F9D9-5C81-CA49-E11D380F16A0}"/>
              </a:ext>
            </a:extLst>
          </p:cNvPr>
          <p:cNvSpPr txBox="1">
            <a:spLocks/>
          </p:cNvSpPr>
          <p:nvPr/>
        </p:nvSpPr>
        <p:spPr>
          <a:xfrm>
            <a:off x="1682923" y="489259"/>
            <a:ext cx="9209251" cy="805516"/>
          </a:xfrm>
          <a:prstGeom prst="rect">
            <a:avLst/>
          </a:prstGeom>
        </p:spPr>
        <p:txBody>
          <a:bodyP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Community advisory Boards (CAB)</a:t>
            </a:r>
            <a:endParaRPr lang="uz-Latn-UZ" sz="4800" b="1" dirty="0"/>
          </a:p>
        </p:txBody>
      </p:sp>
      <p:graphicFrame>
        <p:nvGraphicFramePr>
          <p:cNvPr id="4" name="Diagram 3">
            <a:extLst>
              <a:ext uri="{FF2B5EF4-FFF2-40B4-BE49-F238E27FC236}">
                <a16:creationId xmlns:a16="http://schemas.microsoft.com/office/drawing/2014/main" id="{F25263F9-DE34-AF91-5B7A-C1689C6DECFE}"/>
              </a:ext>
            </a:extLst>
          </p:cNvPr>
          <p:cNvGraphicFramePr/>
          <p:nvPr>
            <p:extLst>
              <p:ext uri="{D42A27DB-BD31-4B8C-83A1-F6EECF244321}">
                <p14:modId xmlns:p14="http://schemas.microsoft.com/office/powerpoint/2010/main" val="2736122429"/>
              </p:ext>
            </p:extLst>
          </p:nvPr>
        </p:nvGraphicFramePr>
        <p:xfrm>
          <a:off x="87922" y="1598110"/>
          <a:ext cx="6268916" cy="4025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70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2019054" y="1363689"/>
            <a:ext cx="6486592" cy="4364711"/>
          </a:xfrm>
          <a:prstGeom prst="rect">
            <a:avLst/>
          </a:prstGeom>
        </p:spPr>
      </p:pic>
      <p:sp>
        <p:nvSpPr>
          <p:cNvPr id="8" name="TextBox 7">
            <a:extLst>
              <a:ext uri="{FF2B5EF4-FFF2-40B4-BE49-F238E27FC236}">
                <a16:creationId xmlns:a16="http://schemas.microsoft.com/office/drawing/2014/main" id="{DEB0D9BB-1B12-5398-7512-ACBECEC599F7}"/>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9" name="Title 1">
            <a:extLst>
              <a:ext uri="{FF2B5EF4-FFF2-40B4-BE49-F238E27FC236}">
                <a16:creationId xmlns:a16="http://schemas.microsoft.com/office/drawing/2014/main" id="{8555EE67-ABFE-DEF7-8C7A-0D6B175C68C4}"/>
              </a:ext>
            </a:extLst>
          </p:cNvPr>
          <p:cNvSpPr txBox="1">
            <a:spLocks/>
          </p:cNvSpPr>
          <p:nvPr/>
        </p:nvSpPr>
        <p:spPr>
          <a:xfrm>
            <a:off x="1852765" y="392865"/>
            <a:ext cx="9209251" cy="805516"/>
          </a:xfrm>
          <a:prstGeom prst="rect">
            <a:avLst/>
          </a:prstGeom>
        </p:spPr>
        <p:txBody>
          <a:bodyP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Key to effective dissemination</a:t>
            </a:r>
          </a:p>
        </p:txBody>
      </p:sp>
      <p:sp>
        <p:nvSpPr>
          <p:cNvPr id="2" name="TextBox 1">
            <a:extLst>
              <a:ext uri="{FF2B5EF4-FFF2-40B4-BE49-F238E27FC236}">
                <a16:creationId xmlns:a16="http://schemas.microsoft.com/office/drawing/2014/main" id="{68C7EF87-D39D-227A-514C-D3DE8596A401}"/>
              </a:ext>
            </a:extLst>
          </p:cNvPr>
          <p:cNvSpPr txBox="1"/>
          <p:nvPr/>
        </p:nvSpPr>
        <p:spPr>
          <a:xfrm>
            <a:off x="8769927" y="1548245"/>
            <a:ext cx="3013364" cy="3046988"/>
          </a:xfrm>
          <a:prstGeom prst="rect">
            <a:avLst/>
          </a:prstGeom>
          <a:noFill/>
        </p:spPr>
        <p:txBody>
          <a:bodyPr wrap="square" rtlCol="0">
            <a:spAutoFit/>
          </a:bodyPr>
          <a:lstStyle/>
          <a:p>
            <a:pPr marL="285750" indent="-285750">
              <a:buFont typeface="Wingdings" pitchFamily="2" charset="2"/>
              <a:buChar char="§"/>
            </a:pPr>
            <a:r>
              <a:rPr lang="en-UG" sz="2400" dirty="0"/>
              <a:t>Know your audience</a:t>
            </a:r>
          </a:p>
          <a:p>
            <a:pPr marL="285750" indent="-285750">
              <a:buFont typeface="Wingdings" pitchFamily="2" charset="2"/>
              <a:buChar char="§"/>
            </a:pPr>
            <a:r>
              <a:rPr lang="en-UG" sz="2400" dirty="0"/>
              <a:t>Choose the right format</a:t>
            </a:r>
          </a:p>
          <a:p>
            <a:pPr marL="285750" indent="-285750">
              <a:buFont typeface="Wingdings" pitchFamily="2" charset="2"/>
              <a:buChar char="§"/>
            </a:pPr>
            <a:r>
              <a:rPr lang="en-UG" sz="2400" dirty="0"/>
              <a:t>Use clear and engaging language</a:t>
            </a:r>
          </a:p>
          <a:p>
            <a:pPr marL="285750" indent="-285750">
              <a:buFont typeface="Wingdings" pitchFamily="2" charset="2"/>
              <a:buChar char="§"/>
            </a:pPr>
            <a:r>
              <a:rPr lang="en-UG" sz="2400" dirty="0"/>
              <a:t>Provide evidence and context</a:t>
            </a:r>
          </a:p>
        </p:txBody>
      </p:sp>
    </p:spTree>
    <p:extLst>
      <p:ext uri="{BB962C8B-B14F-4D97-AF65-F5344CB8AC3E}">
        <p14:creationId xmlns:p14="http://schemas.microsoft.com/office/powerpoint/2010/main" val="366132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FB582-0F07-A25F-DB6B-EEE28E278DDF}"/>
              </a:ext>
            </a:extLst>
          </p:cNvPr>
          <p:cNvSpPr txBox="1"/>
          <p:nvPr/>
        </p:nvSpPr>
        <p:spPr>
          <a:xfrm>
            <a:off x="1774159" y="1443589"/>
            <a:ext cx="9448023" cy="3046988"/>
          </a:xfrm>
          <a:prstGeom prst="rect">
            <a:avLst/>
          </a:prstGeom>
          <a:noFill/>
        </p:spPr>
        <p:txBody>
          <a:bodyPr wrap="square">
            <a:spAutoFit/>
          </a:bodyPr>
          <a:lstStyle/>
          <a:p>
            <a:pPr marL="342900" indent="-342900">
              <a:buFont typeface="Wingdings" panose="05000000000000000000" pitchFamily="2" charset="2"/>
              <a:buChar char="§"/>
            </a:pPr>
            <a:r>
              <a:rPr lang="en-US" sz="2400" dirty="0"/>
              <a:t>Dissemination to participants and the community</a:t>
            </a:r>
          </a:p>
          <a:p>
            <a:pPr marL="342900" indent="-342900">
              <a:buFont typeface="Wingdings" panose="05000000000000000000" pitchFamily="2" charset="2"/>
              <a:buChar char="§"/>
            </a:pPr>
            <a:endParaRPr lang="en-GB" sz="2400" b="0" i="0" u="none" strike="noStrike" dirty="0">
              <a:solidFill>
                <a:srgbClr val="676767"/>
              </a:solidFill>
              <a:effectLst/>
              <a:latin typeface="Open Sans" panose="020B0606030504020204" pitchFamily="34" charset="0"/>
            </a:endParaRPr>
          </a:p>
          <a:p>
            <a:pPr marL="342900" indent="-342900">
              <a:buFont typeface="Wingdings" panose="05000000000000000000" pitchFamily="2" charset="2"/>
              <a:buChar char="§"/>
            </a:pPr>
            <a:r>
              <a:rPr lang="en-GB" sz="2400" dirty="0"/>
              <a:t>After the study, our work is critically reviewed through accepted scientific and professional channels, </a:t>
            </a:r>
            <a:r>
              <a:rPr lang="en-GB" sz="2400" dirty="0" err="1"/>
              <a:t>eg</a:t>
            </a:r>
            <a:r>
              <a:rPr lang="en-GB" sz="2400" dirty="0"/>
              <a:t>, publication in peer reviewed journals, conference presentations, radio talk shows etc</a:t>
            </a:r>
          </a:p>
          <a:p>
            <a:endParaRPr lang="en-GB" sz="2400" dirty="0"/>
          </a:p>
          <a:p>
            <a:pPr marL="342900" indent="-342900">
              <a:buFont typeface="Wingdings" panose="05000000000000000000" pitchFamily="2" charset="2"/>
              <a:buChar char="§"/>
            </a:pPr>
            <a:r>
              <a:rPr lang="en-GB" sz="2400" dirty="0"/>
              <a:t>How do you disseminate the information, who does it and when</a:t>
            </a:r>
            <a:endParaRPr lang="en-US" sz="2400" dirty="0"/>
          </a:p>
          <a:p>
            <a:pPr marL="342900" indent="-342900">
              <a:buFont typeface="Wingdings" panose="05000000000000000000" pitchFamily="2" charset="2"/>
              <a:buChar char="§"/>
            </a:pPr>
            <a:endParaRPr lang="en-US" sz="2400" dirty="0"/>
          </a:p>
        </p:txBody>
      </p:sp>
      <p:sp>
        <p:nvSpPr>
          <p:cNvPr id="3" name="TextBox 2">
            <a:extLst>
              <a:ext uri="{FF2B5EF4-FFF2-40B4-BE49-F238E27FC236}">
                <a16:creationId xmlns:a16="http://schemas.microsoft.com/office/drawing/2014/main" id="{6DE97632-9DDE-2CBE-1BD6-CC06D4ED7939}"/>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5" name="Title 1">
            <a:extLst>
              <a:ext uri="{FF2B5EF4-FFF2-40B4-BE49-F238E27FC236}">
                <a16:creationId xmlns:a16="http://schemas.microsoft.com/office/drawing/2014/main" id="{F3728451-3FE5-07BA-F751-57F62724A761}"/>
              </a:ext>
            </a:extLst>
          </p:cNvPr>
          <p:cNvSpPr txBox="1">
            <a:spLocks/>
          </p:cNvSpPr>
          <p:nvPr/>
        </p:nvSpPr>
        <p:spPr>
          <a:xfrm>
            <a:off x="1723369" y="482371"/>
            <a:ext cx="9209251" cy="805516"/>
          </a:xfrm>
          <a:prstGeom prst="rect">
            <a:avLst/>
          </a:prstGeom>
        </p:spPr>
        <p:txBody>
          <a:bodyPr>
            <a:normAutofit fontScale="92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Managing information after the study</a:t>
            </a:r>
            <a:endParaRPr lang="uz-Latn-UZ" sz="4800" b="1" dirty="0"/>
          </a:p>
        </p:txBody>
      </p:sp>
    </p:spTree>
    <p:extLst>
      <p:ext uri="{BB962C8B-B14F-4D97-AF65-F5344CB8AC3E}">
        <p14:creationId xmlns:p14="http://schemas.microsoft.com/office/powerpoint/2010/main" val="268619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056" y="1470804"/>
            <a:ext cx="9597484" cy="2246769"/>
          </a:xfrm>
          <a:prstGeom prst="rect">
            <a:avLst/>
          </a:prstGeom>
          <a:noFill/>
        </p:spPr>
        <p:txBody>
          <a:bodyPr wrap="square" rtlCol="0">
            <a:spAutoFit/>
          </a:bodyPr>
          <a:lstStyle/>
          <a:p>
            <a:pPr marL="342900" indent="-342900">
              <a:buFont typeface="Wingdings" panose="05000000000000000000" pitchFamily="2" charset="2"/>
              <a:buChar char="§"/>
            </a:pPr>
            <a:r>
              <a:rPr lang="uz-Latn-UZ" sz="3200" dirty="0"/>
              <a:t>Publication</a:t>
            </a:r>
            <a:r>
              <a:rPr lang="en-US" sz="3200" dirty="0"/>
              <a:t>s</a:t>
            </a:r>
            <a:endParaRPr lang="en-GB" sz="3200" dirty="0"/>
          </a:p>
          <a:p>
            <a:pPr marL="342900" indent="-342900">
              <a:buFont typeface="Wingdings" panose="05000000000000000000" pitchFamily="2" charset="2"/>
              <a:buChar char="§"/>
            </a:pPr>
            <a:r>
              <a:rPr lang="uz-Latn-UZ" sz="3200" dirty="0"/>
              <a:t>Authorship</a:t>
            </a:r>
            <a:endParaRPr lang="en-GB" sz="3200" dirty="0"/>
          </a:p>
          <a:p>
            <a:pPr marL="342900" indent="-342900">
              <a:buFont typeface="Wingdings" panose="05000000000000000000" pitchFamily="2" charset="2"/>
              <a:buChar char="§"/>
            </a:pPr>
            <a:r>
              <a:rPr lang="uz-Latn-UZ" sz="3200" dirty="0"/>
              <a:t>Agree</a:t>
            </a:r>
            <a:r>
              <a:rPr lang="en-US" sz="3200" dirty="0" err="1"/>
              <a:t>ments</a:t>
            </a:r>
            <a:r>
              <a:rPr lang="en-US" sz="3200" dirty="0"/>
              <a:t> </a:t>
            </a:r>
            <a:r>
              <a:rPr lang="uz-Latn-UZ" sz="3200" dirty="0"/>
              <a:t>on polic</a:t>
            </a:r>
            <a:r>
              <a:rPr lang="en-US" sz="3200" dirty="0" err="1"/>
              <a:t>ies</a:t>
            </a:r>
            <a:endParaRPr lang="en-US" sz="3200" dirty="0"/>
          </a:p>
          <a:p>
            <a:pPr marL="342900" indent="-342900">
              <a:buFont typeface="Wingdings" panose="05000000000000000000" pitchFamily="2" charset="2"/>
              <a:buChar char="§"/>
            </a:pPr>
            <a:endParaRPr lang="uz-Latn-UZ" sz="4400" dirty="0"/>
          </a:p>
        </p:txBody>
      </p:sp>
      <p:sp>
        <p:nvSpPr>
          <p:cNvPr id="5" name="TextBox 4">
            <a:extLst>
              <a:ext uri="{FF2B5EF4-FFF2-40B4-BE49-F238E27FC236}">
                <a16:creationId xmlns:a16="http://schemas.microsoft.com/office/drawing/2014/main" id="{DA827181-F518-5187-CD83-00E6B88DEBE6}"/>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6" name="Title 1">
            <a:extLst>
              <a:ext uri="{FF2B5EF4-FFF2-40B4-BE49-F238E27FC236}">
                <a16:creationId xmlns:a16="http://schemas.microsoft.com/office/drawing/2014/main" id="{6891D59A-9F23-520F-9CF0-F00DC7206CFD}"/>
              </a:ext>
            </a:extLst>
          </p:cNvPr>
          <p:cNvSpPr txBox="1">
            <a:spLocks/>
          </p:cNvSpPr>
          <p:nvPr/>
        </p:nvSpPr>
        <p:spPr>
          <a:xfrm>
            <a:off x="1852765" y="392865"/>
            <a:ext cx="9209251" cy="805516"/>
          </a:xfrm>
          <a:prstGeom prst="rect">
            <a:avLst/>
          </a:prstGeom>
        </p:spPr>
        <p:txBody>
          <a:bodyP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4800" b="1" dirty="0">
                <a:solidFill>
                  <a:schemeClr val="tx1"/>
                </a:solidFill>
              </a:rPr>
              <a:t>Guidelines for</a:t>
            </a:r>
            <a:endParaRPr lang="en-US" sz="4800" b="1" dirty="0">
              <a:solidFill>
                <a:schemeClr val="tx1"/>
              </a:solidFill>
            </a:endParaRPr>
          </a:p>
        </p:txBody>
      </p:sp>
    </p:spTree>
    <p:extLst>
      <p:ext uri="{BB962C8B-B14F-4D97-AF65-F5344CB8AC3E}">
        <p14:creationId xmlns:p14="http://schemas.microsoft.com/office/powerpoint/2010/main" val="3041895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889472" y="1463453"/>
            <a:ext cx="5420474" cy="3931094"/>
          </a:xfrm>
          <a:prstGeom prst="rect">
            <a:avLst/>
          </a:prstGeom>
        </p:spPr>
      </p:pic>
      <p:sp>
        <p:nvSpPr>
          <p:cNvPr id="3" name="TextBox 2">
            <a:extLst>
              <a:ext uri="{FF2B5EF4-FFF2-40B4-BE49-F238E27FC236}">
                <a16:creationId xmlns:a16="http://schemas.microsoft.com/office/drawing/2014/main" id="{C4DC605F-05DB-A8DA-8EC9-FD1B7F9126E5}"/>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6" name="Title 1">
            <a:extLst>
              <a:ext uri="{FF2B5EF4-FFF2-40B4-BE49-F238E27FC236}">
                <a16:creationId xmlns:a16="http://schemas.microsoft.com/office/drawing/2014/main" id="{3ED9D014-9709-A7A3-D386-03DFBF7E9F15}"/>
              </a:ext>
            </a:extLst>
          </p:cNvPr>
          <p:cNvSpPr txBox="1">
            <a:spLocks/>
          </p:cNvSpPr>
          <p:nvPr/>
        </p:nvSpPr>
        <p:spPr>
          <a:xfrm>
            <a:off x="1723369" y="482371"/>
            <a:ext cx="9209251" cy="805516"/>
          </a:xfrm>
          <a:prstGeom prst="rect">
            <a:avLst/>
          </a:prstGeom>
        </p:spPr>
        <p:txBody>
          <a:bodyP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uz-Latn-UZ" sz="4800" b="1" dirty="0"/>
              <a:t>Retention and Archiving Policy</a:t>
            </a:r>
          </a:p>
        </p:txBody>
      </p:sp>
      <p:sp>
        <p:nvSpPr>
          <p:cNvPr id="2" name="TextBox 1">
            <a:extLst>
              <a:ext uri="{FF2B5EF4-FFF2-40B4-BE49-F238E27FC236}">
                <a16:creationId xmlns:a16="http://schemas.microsoft.com/office/drawing/2014/main" id="{6C21CF5A-971F-4151-1FFE-155822B08788}"/>
              </a:ext>
            </a:extLst>
          </p:cNvPr>
          <p:cNvSpPr txBox="1"/>
          <p:nvPr/>
        </p:nvSpPr>
        <p:spPr>
          <a:xfrm>
            <a:off x="7699664" y="1496291"/>
            <a:ext cx="3362352" cy="4062651"/>
          </a:xfrm>
          <a:prstGeom prst="rect">
            <a:avLst/>
          </a:prstGeom>
          <a:noFill/>
        </p:spPr>
        <p:txBody>
          <a:bodyPr wrap="square" rtlCol="0">
            <a:spAutoFit/>
          </a:bodyPr>
          <a:lstStyle/>
          <a:p>
            <a:pPr marL="285750" indent="-285750">
              <a:buFont typeface="Arial" panose="020B0604020202020204" pitchFamily="34" charset="0"/>
              <a:buChar char="•"/>
            </a:pPr>
            <a:r>
              <a:rPr lang="en-UG" sz="2400" dirty="0"/>
              <a:t>How long will the info be retained? </a:t>
            </a:r>
          </a:p>
          <a:p>
            <a:pPr marL="285750" indent="-285750">
              <a:buFont typeface="Arial" panose="020B0604020202020204" pitchFamily="34" charset="0"/>
              <a:buChar char="•"/>
            </a:pPr>
            <a:r>
              <a:rPr lang="en-UG" sz="2400" dirty="0"/>
              <a:t>Disposal/ destruction? </a:t>
            </a:r>
            <a:r>
              <a:rPr lang="en-GB" sz="2400" dirty="0"/>
              <a:t>W</a:t>
            </a:r>
            <a:r>
              <a:rPr lang="en-UG" sz="2400" dirty="0"/>
              <a:t>ho is responsible? </a:t>
            </a:r>
            <a:r>
              <a:rPr lang="en-GB" sz="2400" dirty="0"/>
              <a:t>W</a:t>
            </a:r>
            <a:r>
              <a:rPr lang="en-UG" sz="2400" dirty="0"/>
              <a:t>hen should it be done</a:t>
            </a:r>
          </a:p>
          <a:p>
            <a:pPr marL="285750" indent="-285750">
              <a:buFont typeface="Arial" panose="020B0604020202020204" pitchFamily="34" charset="0"/>
              <a:buChar char="•"/>
            </a:pPr>
            <a:r>
              <a:rPr lang="en-UG" sz="2400" dirty="0"/>
              <a:t>Are there permanent records that need to be transferred to archives?</a:t>
            </a:r>
          </a:p>
          <a:p>
            <a:pPr marL="285750" indent="-285750">
              <a:buFont typeface="Arial" panose="020B0604020202020204" pitchFamily="34" charset="0"/>
              <a:buChar char="•"/>
            </a:pPr>
            <a:endParaRPr lang="en-UG" dirty="0"/>
          </a:p>
        </p:txBody>
      </p:sp>
    </p:spTree>
    <p:extLst>
      <p:ext uri="{BB962C8B-B14F-4D97-AF65-F5344CB8AC3E}">
        <p14:creationId xmlns:p14="http://schemas.microsoft.com/office/powerpoint/2010/main" val="4279199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96212C-00EA-968A-09FD-FF3BE958AB91}"/>
              </a:ext>
            </a:extLst>
          </p:cNvPr>
          <p:cNvSpPr txBox="1"/>
          <p:nvPr/>
        </p:nvSpPr>
        <p:spPr>
          <a:xfrm>
            <a:off x="2257158" y="607274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pic>
        <p:nvPicPr>
          <p:cNvPr id="6" name="Picture 5">
            <a:extLst>
              <a:ext uri="{FF2B5EF4-FFF2-40B4-BE49-F238E27FC236}">
                <a16:creationId xmlns:a16="http://schemas.microsoft.com/office/drawing/2014/main" id="{BE1B1149-746F-F9B5-A0F1-DBCDA21D319F}"/>
              </a:ext>
            </a:extLst>
          </p:cNvPr>
          <p:cNvPicPr>
            <a:picLocks noChangeAspect="1"/>
          </p:cNvPicPr>
          <p:nvPr/>
        </p:nvPicPr>
        <p:blipFill>
          <a:blip r:embed="rId2"/>
          <a:stretch>
            <a:fillRect/>
          </a:stretch>
        </p:blipFill>
        <p:spPr>
          <a:xfrm>
            <a:off x="4318239" y="1651239"/>
            <a:ext cx="3555521" cy="3555521"/>
          </a:xfrm>
          <a:prstGeom prst="rect">
            <a:avLst/>
          </a:prstGeom>
        </p:spPr>
      </p:pic>
    </p:spTree>
    <p:extLst>
      <p:ext uri="{BB962C8B-B14F-4D97-AF65-F5344CB8AC3E}">
        <p14:creationId xmlns:p14="http://schemas.microsoft.com/office/powerpoint/2010/main" val="414165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081" y="471194"/>
            <a:ext cx="9209251" cy="805516"/>
          </a:xfrm>
        </p:spPr>
        <p:txBody>
          <a:bodyPr>
            <a:normAutofit/>
          </a:bodyPr>
          <a:lstStyle/>
          <a:p>
            <a:r>
              <a:rPr lang="en-US" sz="4800" b="1" dirty="0"/>
              <a:t>Group Work</a:t>
            </a:r>
          </a:p>
        </p:txBody>
      </p:sp>
      <p:sp>
        <p:nvSpPr>
          <p:cNvPr id="3" name="Content Placeholder 2"/>
          <p:cNvSpPr>
            <a:spLocks noGrp="1"/>
          </p:cNvSpPr>
          <p:nvPr>
            <p:ph idx="1"/>
          </p:nvPr>
        </p:nvSpPr>
        <p:spPr>
          <a:xfrm>
            <a:off x="2029080" y="1591942"/>
            <a:ext cx="9473656" cy="4164621"/>
          </a:xfrm>
        </p:spPr>
        <p:txBody>
          <a:bodyPr>
            <a:normAutofit/>
          </a:body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Franklin Gothic Book (Headings)"/>
              </a:rPr>
              <a:t>Review grant calls and list areas for negotiation</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Franklin Gothic Book (Headings)"/>
              </a:rPr>
              <a:t>Identify four areas of negotiation that are likely to be relevant to your particular proposed research and consortium</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Franklin Gothic Book (Headings)"/>
              </a:rPr>
              <a:t>State and explain why you have identified these four areas and why you think they would be relevant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Franklin Gothic Book (Headings)"/>
              </a:rPr>
              <a:t>Describe how you would approach the negotiation with the funding agency in these areas</a:t>
            </a:r>
          </a:p>
          <a:p>
            <a:pPr>
              <a:buFont typeface="Wingdings" panose="05000000000000000000" pitchFamily="2" charset="2"/>
              <a:buChar char="§"/>
              <a:defRPr/>
            </a:pPr>
            <a:r>
              <a:rPr kumimoji="0" lang="en-US" sz="2200" b="0" i="0" u="none" strike="noStrike" kern="1200" cap="none" spc="0" normalizeH="0" baseline="0" noProof="0" dirty="0">
                <a:ln>
                  <a:noFill/>
                </a:ln>
                <a:solidFill>
                  <a:prstClr val="black"/>
                </a:solidFill>
                <a:effectLst/>
                <a:uLnTx/>
                <a:uFillTx/>
                <a:latin typeface="Franklin Gothic Book (Headings)"/>
              </a:rPr>
              <a:t>Share experiences on keeping and challenges of storing research data</a:t>
            </a:r>
          </a:p>
          <a:p>
            <a:pPr>
              <a:buFont typeface="Wingdings" panose="05000000000000000000" pitchFamily="2" charset="2"/>
              <a:buChar char="§"/>
              <a:defRPr/>
            </a:pPr>
            <a:r>
              <a:rPr kumimoji="0" lang="en-US" sz="2200" b="0" i="0" u="none" strike="noStrike" kern="1200" cap="none" spc="0" normalizeH="0" baseline="0" noProof="0" dirty="0">
                <a:ln>
                  <a:noFill/>
                </a:ln>
                <a:solidFill>
                  <a:prstClr val="black"/>
                </a:solidFill>
                <a:effectLst/>
                <a:uLnTx/>
                <a:uFillTx/>
                <a:latin typeface="Franklin Gothic Book (Headings)"/>
              </a:rPr>
              <a:t>Have you been involved in dissemination </a:t>
            </a:r>
            <a:r>
              <a:rPr kumimoji="0" lang="en-US" sz="2200" b="0" i="0" u="none" strike="noStrike" kern="1200" cap="none" spc="0" normalizeH="0" baseline="0" noProof="0">
                <a:ln>
                  <a:noFill/>
                </a:ln>
                <a:solidFill>
                  <a:prstClr val="black"/>
                </a:solidFill>
                <a:effectLst/>
                <a:uLnTx/>
                <a:uFillTx/>
                <a:latin typeface="Franklin Gothic Book (Headings)"/>
              </a:rPr>
              <a:t>activities, how </a:t>
            </a:r>
            <a:r>
              <a:rPr kumimoji="0" lang="en-US" sz="2200" b="0" i="0" u="none" strike="noStrike" kern="1200" cap="none" spc="0" normalizeH="0" baseline="0" noProof="0" dirty="0">
                <a:ln>
                  <a:noFill/>
                </a:ln>
                <a:solidFill>
                  <a:prstClr val="black"/>
                </a:solidFill>
                <a:effectLst/>
                <a:uLnTx/>
                <a:uFillTx/>
                <a:latin typeface="Franklin Gothic Book (Headings)"/>
              </a:rPr>
              <a:t>did you go about it?</a:t>
            </a:r>
          </a:p>
        </p:txBody>
      </p:sp>
      <p:pic>
        <p:nvPicPr>
          <p:cNvPr id="11266" name="Picture 3" descr="Diagram&#10;&#10;Description automatically generated">
            <a:extLst>
              <a:ext uri="{FF2B5EF4-FFF2-40B4-BE49-F238E27FC236}">
                <a16:creationId xmlns:a16="http://schemas.microsoft.com/office/drawing/2014/main" id="{36698BB3-3A32-2618-41FD-1C7867AAC7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946" y="280365"/>
            <a:ext cx="15541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6877A70-0115-3786-D24A-CEBAF0982E91}"/>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Tree>
    <p:extLst>
      <p:ext uri="{BB962C8B-B14F-4D97-AF65-F5344CB8AC3E}">
        <p14:creationId xmlns:p14="http://schemas.microsoft.com/office/powerpoint/2010/main" val="398642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8C3A-8E60-4791-840F-5298152B6466}"/>
              </a:ext>
            </a:extLst>
          </p:cNvPr>
          <p:cNvSpPr>
            <a:spLocks noGrp="1"/>
          </p:cNvSpPr>
          <p:nvPr>
            <p:ph type="title"/>
          </p:nvPr>
        </p:nvSpPr>
        <p:spPr>
          <a:xfrm>
            <a:off x="2019858" y="512315"/>
            <a:ext cx="9562541" cy="911536"/>
          </a:xfrm>
        </p:spPr>
        <p:txBody>
          <a:bodyPr>
            <a:noAutofit/>
          </a:bodyPr>
          <a:lstStyle/>
          <a:p>
            <a:r>
              <a:rPr lang="en-GB" sz="4800" b="1" dirty="0"/>
              <a:t>Managing of Information</a:t>
            </a:r>
            <a:endParaRPr lang="en-US" sz="4800" b="1" dirty="0"/>
          </a:p>
        </p:txBody>
      </p:sp>
      <p:sp>
        <p:nvSpPr>
          <p:cNvPr id="3" name="Content Placeholder 2">
            <a:extLst>
              <a:ext uri="{FF2B5EF4-FFF2-40B4-BE49-F238E27FC236}">
                <a16:creationId xmlns:a16="http://schemas.microsoft.com/office/drawing/2014/main" id="{11FF9B08-1C27-4844-84FD-08CA9412377B}"/>
              </a:ext>
            </a:extLst>
          </p:cNvPr>
          <p:cNvSpPr>
            <a:spLocks noGrp="1"/>
          </p:cNvSpPr>
          <p:nvPr>
            <p:ph idx="1"/>
          </p:nvPr>
        </p:nvSpPr>
        <p:spPr>
          <a:xfrm>
            <a:off x="2019858" y="1632857"/>
            <a:ext cx="9562541" cy="3001488"/>
          </a:xfrm>
        </p:spPr>
        <p:txBody>
          <a:bodyPr>
            <a:noAutofit/>
          </a:bodyPr>
          <a:lstStyle/>
          <a:p>
            <a:pPr marL="0" indent="0">
              <a:buNone/>
            </a:pPr>
            <a:endParaRPr lang="en-GB" sz="2400" dirty="0">
              <a:solidFill>
                <a:schemeClr val="tx1"/>
              </a:solidFill>
            </a:endParaRPr>
          </a:p>
          <a:p>
            <a:r>
              <a:rPr lang="en-GB" sz="2400" b="1" dirty="0">
                <a:solidFill>
                  <a:schemeClr val="tx1"/>
                </a:solidFill>
              </a:rPr>
              <a:t>Before the study - </a:t>
            </a:r>
            <a:r>
              <a:rPr lang="en-GB" sz="2400" dirty="0">
                <a:solidFill>
                  <a:schemeClr val="tx1"/>
                </a:solidFill>
              </a:rPr>
              <a:t>At proposal stage</a:t>
            </a:r>
          </a:p>
          <a:p>
            <a:r>
              <a:rPr lang="en-GB" sz="2400" b="1" dirty="0">
                <a:solidFill>
                  <a:schemeClr val="tx1"/>
                </a:solidFill>
              </a:rPr>
              <a:t>During the study - </a:t>
            </a:r>
            <a:r>
              <a:rPr lang="en-GB" sz="2400" dirty="0">
                <a:solidFill>
                  <a:schemeClr val="tx1"/>
                </a:solidFill>
              </a:rPr>
              <a:t>During implementation of the research project</a:t>
            </a:r>
          </a:p>
          <a:p>
            <a:r>
              <a:rPr lang="en-GB" sz="2400" b="1" dirty="0">
                <a:solidFill>
                  <a:schemeClr val="tx1"/>
                </a:solidFill>
              </a:rPr>
              <a:t>After the study - </a:t>
            </a:r>
            <a:r>
              <a:rPr lang="en-GB" sz="2400" dirty="0">
                <a:solidFill>
                  <a:schemeClr val="tx1"/>
                </a:solidFill>
              </a:rPr>
              <a:t>Dissemination and publication</a:t>
            </a:r>
          </a:p>
          <a:p>
            <a:endParaRPr lang="en-GB" sz="2400" i="1" dirty="0">
              <a:solidFill>
                <a:schemeClr val="tx1"/>
              </a:solidFill>
            </a:endParaRPr>
          </a:p>
          <a:p>
            <a:pPr marL="0" indent="0">
              <a:buNone/>
            </a:pPr>
            <a:r>
              <a:rPr lang="en-GB" sz="2400" i="1" dirty="0">
                <a:solidFill>
                  <a:schemeClr val="tx1"/>
                </a:solidFill>
              </a:rPr>
              <a:t>Management of information should be clear at the on-set at all stages</a:t>
            </a:r>
            <a:endParaRPr lang="en-UG" sz="2400" i="1" dirty="0">
              <a:solidFill>
                <a:schemeClr val="tx1"/>
              </a:solidFill>
            </a:endParaRPr>
          </a:p>
          <a:p>
            <a:endParaRPr lang="en-US" sz="2400" dirty="0">
              <a:solidFill>
                <a:schemeClr val="tx1"/>
              </a:solidFill>
            </a:endParaRPr>
          </a:p>
        </p:txBody>
      </p:sp>
      <p:sp>
        <p:nvSpPr>
          <p:cNvPr id="5" name="TextBox 4">
            <a:extLst>
              <a:ext uri="{FF2B5EF4-FFF2-40B4-BE49-F238E27FC236}">
                <a16:creationId xmlns:a16="http://schemas.microsoft.com/office/drawing/2014/main" id="{907C9C76-C3E7-4625-9277-9FDC1A4BAC5D}"/>
              </a:ext>
            </a:extLst>
          </p:cNvPr>
          <p:cNvSpPr txBox="1"/>
          <p:nvPr/>
        </p:nvSpPr>
        <p:spPr>
          <a:xfrm>
            <a:off x="2295434" y="6068686"/>
            <a:ext cx="8728166"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pic>
        <p:nvPicPr>
          <p:cNvPr id="3074" name="Picture 3" descr="Diagram&#10;&#10;Description automatically generated">
            <a:extLst>
              <a:ext uri="{FF2B5EF4-FFF2-40B4-BE49-F238E27FC236}">
                <a16:creationId xmlns:a16="http://schemas.microsoft.com/office/drawing/2014/main" id="{4ED0D18E-23AD-8A54-72DE-69938C797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06" y="234814"/>
            <a:ext cx="15541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90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3678A-B960-C050-BD49-1340CE74BECB}"/>
              </a:ext>
            </a:extLst>
          </p:cNvPr>
          <p:cNvSpPr>
            <a:spLocks noGrp="1"/>
          </p:cNvSpPr>
          <p:nvPr>
            <p:ph type="title"/>
          </p:nvPr>
        </p:nvSpPr>
        <p:spPr>
          <a:xfrm>
            <a:off x="8247526" y="2016617"/>
            <a:ext cx="3466630" cy="1953863"/>
          </a:xfrm>
        </p:spPr>
        <p:txBody>
          <a:bodyPr vert="horz" lIns="91440" tIns="45720" rIns="91440" bIns="45720" rtlCol="0" anchor="b">
            <a:normAutofit/>
          </a:bodyPr>
          <a:lstStyle/>
          <a:p>
            <a:pPr algn="ctr"/>
            <a:r>
              <a:rPr lang="en-US" sz="6000" cap="all" dirty="0"/>
              <a:t>Data life cycle</a:t>
            </a:r>
          </a:p>
        </p:txBody>
      </p:sp>
      <p:sp>
        <p:nvSpPr>
          <p:cNvPr id="15"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Content Placeholder 3">
            <a:extLst>
              <a:ext uri="{FF2B5EF4-FFF2-40B4-BE49-F238E27FC236}">
                <a16:creationId xmlns:a16="http://schemas.microsoft.com/office/drawing/2014/main" id="{ACA1030A-038E-97CA-17A3-844C5EFD2913}"/>
              </a:ext>
            </a:extLst>
          </p:cNvPr>
          <p:cNvPicPr>
            <a:picLocks noGrp="1" noChangeAspect="1"/>
          </p:cNvPicPr>
          <p:nvPr>
            <p:ph idx="1"/>
          </p:nvPr>
        </p:nvPicPr>
        <p:blipFill>
          <a:blip r:embed="rId2"/>
          <a:stretch>
            <a:fillRect/>
          </a:stretch>
        </p:blipFill>
        <p:spPr>
          <a:xfrm>
            <a:off x="1201796" y="1451505"/>
            <a:ext cx="5987850" cy="4281311"/>
          </a:xfrm>
          <a:prstGeom prst="rect">
            <a:avLst/>
          </a:prstGeom>
        </p:spPr>
      </p:pic>
    </p:spTree>
    <p:extLst>
      <p:ext uri="{BB962C8B-B14F-4D97-AF65-F5344CB8AC3E}">
        <p14:creationId xmlns:p14="http://schemas.microsoft.com/office/powerpoint/2010/main" val="272807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E69346D9-606D-2A3B-782B-2D2FB001073C}"/>
              </a:ext>
            </a:extLst>
          </p:cNvPr>
          <p:cNvGraphicFramePr/>
          <p:nvPr>
            <p:extLst>
              <p:ext uri="{D42A27DB-BD31-4B8C-83A1-F6EECF244321}">
                <p14:modId xmlns:p14="http://schemas.microsoft.com/office/powerpoint/2010/main" val="4064418890"/>
              </p:ext>
            </p:extLst>
          </p:nvPr>
        </p:nvGraphicFramePr>
        <p:xfrm>
          <a:off x="3521950" y="1424902"/>
          <a:ext cx="6800273" cy="4008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le 1">
            <a:extLst>
              <a:ext uri="{FF2B5EF4-FFF2-40B4-BE49-F238E27FC236}">
                <a16:creationId xmlns:a16="http://schemas.microsoft.com/office/drawing/2014/main" id="{363C05C8-3B7F-D31B-9D5A-066B07BDFFC0}"/>
              </a:ext>
            </a:extLst>
          </p:cNvPr>
          <p:cNvSpPr txBox="1">
            <a:spLocks/>
          </p:cNvSpPr>
          <p:nvPr/>
        </p:nvSpPr>
        <p:spPr>
          <a:xfrm>
            <a:off x="1858519" y="415180"/>
            <a:ext cx="9409703" cy="918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G" sz="4800" b="1" dirty="0"/>
              <a:t>Study data</a:t>
            </a:r>
          </a:p>
        </p:txBody>
      </p:sp>
      <p:sp>
        <p:nvSpPr>
          <p:cNvPr id="25" name="TextBox 24">
            <a:extLst>
              <a:ext uri="{FF2B5EF4-FFF2-40B4-BE49-F238E27FC236}">
                <a16:creationId xmlns:a16="http://schemas.microsoft.com/office/drawing/2014/main" id="{453A4880-6A4E-AA33-05A2-A1E963689A46}"/>
              </a:ext>
            </a:extLst>
          </p:cNvPr>
          <p:cNvSpPr txBox="1"/>
          <p:nvPr/>
        </p:nvSpPr>
        <p:spPr>
          <a:xfrm>
            <a:off x="2295434" y="6068686"/>
            <a:ext cx="8728166"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Tree>
    <p:extLst>
      <p:ext uri="{BB962C8B-B14F-4D97-AF65-F5344CB8AC3E}">
        <p14:creationId xmlns:p14="http://schemas.microsoft.com/office/powerpoint/2010/main" val="138118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63E28-36DA-3707-1057-84C6DBE002DF}"/>
              </a:ext>
            </a:extLst>
          </p:cNvPr>
          <p:cNvSpPr txBox="1"/>
          <p:nvPr/>
        </p:nvSpPr>
        <p:spPr>
          <a:xfrm>
            <a:off x="2295434" y="6068686"/>
            <a:ext cx="8728166"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5" name="Title 1">
            <a:extLst>
              <a:ext uri="{FF2B5EF4-FFF2-40B4-BE49-F238E27FC236}">
                <a16:creationId xmlns:a16="http://schemas.microsoft.com/office/drawing/2014/main" id="{A6ADA16D-10DC-046C-760D-5AE870B199D5}"/>
              </a:ext>
            </a:extLst>
          </p:cNvPr>
          <p:cNvSpPr txBox="1">
            <a:spLocks/>
          </p:cNvSpPr>
          <p:nvPr/>
        </p:nvSpPr>
        <p:spPr>
          <a:xfrm>
            <a:off x="1858519" y="415180"/>
            <a:ext cx="9409703" cy="918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G" sz="4800" b="1" dirty="0"/>
              <a:t>Extraction of data</a:t>
            </a:r>
          </a:p>
        </p:txBody>
      </p:sp>
      <p:sp>
        <p:nvSpPr>
          <p:cNvPr id="8" name="TextBox 7">
            <a:extLst>
              <a:ext uri="{FF2B5EF4-FFF2-40B4-BE49-F238E27FC236}">
                <a16:creationId xmlns:a16="http://schemas.microsoft.com/office/drawing/2014/main" id="{CD7487FA-BEBE-8AB9-D316-665B7E329459}"/>
              </a:ext>
            </a:extLst>
          </p:cNvPr>
          <p:cNvSpPr txBox="1"/>
          <p:nvPr/>
        </p:nvSpPr>
        <p:spPr>
          <a:xfrm>
            <a:off x="1909716" y="1496215"/>
            <a:ext cx="9748883" cy="3300904"/>
          </a:xfrm>
          <a:prstGeom prst="rect">
            <a:avLst/>
          </a:prstGeom>
          <a:noFill/>
        </p:spPr>
        <p:txBody>
          <a:bodyPr wrap="square">
            <a:spAutoFit/>
          </a:bodyPr>
          <a:lstStyle/>
          <a:p>
            <a:pPr marR="0" lvl="0" algn="l" defTabSz="914400" rtl="0" eaLnBrk="0" fontAlgn="base" latinLnBrk="0" hangingPunct="0">
              <a:spcBef>
                <a:spcPct val="0"/>
              </a:spcBef>
              <a:spcAft>
                <a:spcPct val="0"/>
              </a:spcAft>
              <a:buClrTx/>
              <a:buSzTx/>
              <a:tabLst/>
            </a:pPr>
            <a:r>
              <a:rPr lang="en-GB" sz="2200" b="0" i="0" u="none" strike="noStrike" dirty="0">
                <a:solidFill>
                  <a:srgbClr val="191919"/>
                </a:solidFill>
                <a:effectLst/>
                <a:latin typeface="Open Sans" panose="020B0606030504020204" pitchFamily="34" charset="0"/>
              </a:rPr>
              <a:t>Most readers assume that data is natively digital, but digital is only one of the latest entrants to the data sphere. Scientists and researchers also use other formats</a:t>
            </a:r>
          </a:p>
          <a:p>
            <a:pPr marL="0" marR="0" lvl="0" indent="0" algn="l" defTabSz="914400" rtl="0" eaLnBrk="0" fontAlgn="base" latinLnBrk="0" hangingPunct="0">
              <a:spcBef>
                <a:spcPct val="0"/>
              </a:spcBef>
              <a:spcAft>
                <a:spcPct val="0"/>
              </a:spcAft>
              <a:buClrTx/>
              <a:buSzTx/>
              <a:buFontTx/>
              <a:buNone/>
              <a:tabLst/>
            </a:pPr>
            <a:endParaRPr lang="en-GB" sz="1050" b="0" i="0" u="none" strike="noStrike" dirty="0">
              <a:solidFill>
                <a:srgbClr val="191919"/>
              </a:solidFill>
              <a:effectLst/>
              <a:latin typeface="Open Sans" panose="020B0606030504020204" pitchFamily="34" charset="0"/>
            </a:endParaRPr>
          </a:p>
          <a:p>
            <a:pPr marL="800100" lvl="1" indent="-342900">
              <a:buFont typeface="Wingdings" panose="05000000000000000000" pitchFamily="2" charset="2"/>
              <a:buChar char="§"/>
            </a:pPr>
            <a:r>
              <a:rPr lang="en-GB" sz="2200" b="0" i="0" u="none" strike="noStrike" dirty="0">
                <a:solidFill>
                  <a:srgbClr val="191919"/>
                </a:solidFill>
                <a:effectLst/>
                <a:latin typeface="Open Sans" panose="020B0606030504020204" pitchFamily="34" charset="0"/>
              </a:rPr>
              <a:t>Paper (e.g. notebooks and journals)</a:t>
            </a:r>
          </a:p>
          <a:p>
            <a:pPr marL="800100" lvl="1" indent="-342900">
              <a:buFont typeface="Wingdings" panose="05000000000000000000" pitchFamily="2" charset="2"/>
              <a:buChar char="§"/>
            </a:pPr>
            <a:r>
              <a:rPr lang="en-GB" sz="2200" dirty="0">
                <a:solidFill>
                  <a:srgbClr val="191919"/>
                </a:solidFill>
                <a:latin typeface="Open Sans" panose="020B0606030504020204" pitchFamily="34" charset="0"/>
              </a:rPr>
              <a:t>I</a:t>
            </a:r>
            <a:r>
              <a:rPr lang="en-GB" sz="2200" b="0" i="0" u="none" strike="noStrike" dirty="0">
                <a:solidFill>
                  <a:srgbClr val="191919"/>
                </a:solidFill>
                <a:effectLst/>
                <a:latin typeface="Open Sans" panose="020B0606030504020204" pitchFamily="34" charset="0"/>
              </a:rPr>
              <a:t>mages (e.g. photographs, scans, and/or film)</a:t>
            </a:r>
          </a:p>
          <a:p>
            <a:pPr marL="800100" lvl="1" indent="-342900">
              <a:buFont typeface="Wingdings" panose="05000000000000000000" pitchFamily="2" charset="2"/>
              <a:buChar char="§"/>
            </a:pPr>
            <a:r>
              <a:rPr lang="en-GB" sz="2200" b="0" i="0" u="none" strike="noStrike" dirty="0">
                <a:solidFill>
                  <a:srgbClr val="191919"/>
                </a:solidFill>
                <a:effectLst/>
                <a:latin typeface="Open Sans" panose="020B0606030504020204" pitchFamily="34" charset="0"/>
              </a:rPr>
              <a:t>Audio (tape or otherwise)</a:t>
            </a:r>
          </a:p>
          <a:p>
            <a:pPr marL="800100" lvl="1" indent="-342900">
              <a:buFont typeface="Wingdings" panose="05000000000000000000" pitchFamily="2" charset="2"/>
              <a:buChar char="§"/>
            </a:pPr>
            <a:r>
              <a:rPr lang="en-GB" sz="2200" b="0" i="0" u="none" strike="noStrike" dirty="0">
                <a:solidFill>
                  <a:srgbClr val="191919"/>
                </a:solidFill>
                <a:effectLst/>
                <a:latin typeface="Open Sans" panose="020B0606030504020204" pitchFamily="34" charset="0"/>
              </a:rPr>
              <a:t>Surveys</a:t>
            </a:r>
          </a:p>
          <a:p>
            <a:pPr marL="800100" lvl="1" indent="-342900">
              <a:buFont typeface="Wingdings" panose="05000000000000000000" pitchFamily="2" charset="2"/>
              <a:buChar char="§"/>
            </a:pPr>
            <a:r>
              <a:rPr lang="en-GB" sz="2200" b="0" i="0" u="none" strike="noStrike" dirty="0">
                <a:solidFill>
                  <a:srgbClr val="191919"/>
                </a:solidFill>
                <a:effectLst/>
                <a:latin typeface="Open Sans" panose="020B0606030504020204" pitchFamily="34" charset="0"/>
              </a:rPr>
              <a:t>Lab equipment measurements</a:t>
            </a:r>
          </a:p>
          <a:p>
            <a:pPr marL="800100" lvl="1" indent="-342900">
              <a:buFont typeface="Wingdings" panose="05000000000000000000" pitchFamily="2" charset="2"/>
              <a:buChar char="§"/>
            </a:pPr>
            <a:r>
              <a:rPr lang="en-GB" sz="2200" b="0" i="0" u="none" strike="noStrike" dirty="0">
                <a:solidFill>
                  <a:srgbClr val="191919"/>
                </a:solidFill>
                <a:effectLst/>
                <a:latin typeface="Open Sans" panose="020B0606030504020204" pitchFamily="34" charset="0"/>
              </a:rPr>
              <a:t>Samples</a:t>
            </a:r>
          </a:p>
        </p:txBody>
      </p:sp>
    </p:spTree>
    <p:extLst>
      <p:ext uri="{BB962C8B-B14F-4D97-AF65-F5344CB8AC3E}">
        <p14:creationId xmlns:p14="http://schemas.microsoft.com/office/powerpoint/2010/main" val="111665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63E28-36DA-3707-1057-84C6DBE002DF}"/>
              </a:ext>
            </a:extLst>
          </p:cNvPr>
          <p:cNvSpPr txBox="1"/>
          <p:nvPr/>
        </p:nvSpPr>
        <p:spPr>
          <a:xfrm>
            <a:off x="2295434" y="6068686"/>
            <a:ext cx="8728166"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
        <p:nvSpPr>
          <p:cNvPr id="5" name="Title 1">
            <a:extLst>
              <a:ext uri="{FF2B5EF4-FFF2-40B4-BE49-F238E27FC236}">
                <a16:creationId xmlns:a16="http://schemas.microsoft.com/office/drawing/2014/main" id="{A6ADA16D-10DC-046C-760D-5AE870B199D5}"/>
              </a:ext>
            </a:extLst>
          </p:cNvPr>
          <p:cNvSpPr txBox="1">
            <a:spLocks/>
          </p:cNvSpPr>
          <p:nvPr/>
        </p:nvSpPr>
        <p:spPr>
          <a:xfrm>
            <a:off x="1858519" y="415180"/>
            <a:ext cx="9409703" cy="918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Research data Management</a:t>
            </a:r>
            <a:endParaRPr lang="en-UG" sz="4800" b="1" dirty="0"/>
          </a:p>
        </p:txBody>
      </p:sp>
      <p:sp>
        <p:nvSpPr>
          <p:cNvPr id="6" name="Title 1">
            <a:extLst>
              <a:ext uri="{FF2B5EF4-FFF2-40B4-BE49-F238E27FC236}">
                <a16:creationId xmlns:a16="http://schemas.microsoft.com/office/drawing/2014/main" id="{1AC634E1-7F4E-F892-F6E1-8FCFC45CE44C}"/>
              </a:ext>
            </a:extLst>
          </p:cNvPr>
          <p:cNvSpPr txBox="1">
            <a:spLocks/>
          </p:cNvSpPr>
          <p:nvPr/>
        </p:nvSpPr>
        <p:spPr>
          <a:xfrm>
            <a:off x="2160441" y="2255692"/>
            <a:ext cx="9335906" cy="3144438"/>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342900" indent="-342900">
              <a:buFont typeface="Wingdings" panose="05000000000000000000" pitchFamily="2" charset="2"/>
              <a:buChar char="§"/>
            </a:pPr>
            <a:r>
              <a:rPr lang="en-GB" sz="2200" dirty="0">
                <a:latin typeface="Franklin Gothic Book (Body)"/>
                <a:ea typeface="Open Sans" panose="020B0606030504020204" pitchFamily="34" charset="0"/>
                <a:cs typeface="Open Sans" panose="020B0606030504020204" pitchFamily="34" charset="0"/>
              </a:rPr>
              <a:t>D</a:t>
            </a:r>
            <a:r>
              <a:rPr lang="en-GB" sz="2200" dirty="0">
                <a:solidFill>
                  <a:srgbClr val="191919"/>
                </a:solidFill>
                <a:latin typeface="Franklin Gothic Book (Body)"/>
                <a:ea typeface="Open Sans" panose="020B0606030504020204" pitchFamily="34" charset="0"/>
                <a:cs typeface="Open Sans" panose="020B0606030504020204" pitchFamily="34" charset="0"/>
              </a:rPr>
              <a:t>ata can be easily lost if not saved properly.</a:t>
            </a:r>
          </a:p>
          <a:p>
            <a:pPr marL="342900" indent="-342900">
              <a:buFont typeface="Wingdings" panose="05000000000000000000" pitchFamily="2" charset="2"/>
              <a:buChar char="§"/>
            </a:pPr>
            <a:r>
              <a:rPr lang="en-GB" sz="2200" dirty="0">
                <a:solidFill>
                  <a:srgbClr val="191919"/>
                </a:solidFill>
                <a:latin typeface="Franklin Gothic Book (Body)"/>
                <a:ea typeface="Open Sans" panose="020B0606030504020204" pitchFamily="34" charset="0"/>
                <a:cs typeface="Open Sans" panose="020B0606030504020204" pitchFamily="34" charset="0"/>
              </a:rPr>
              <a:t>Managing research data correctly saves time and money.</a:t>
            </a:r>
          </a:p>
          <a:p>
            <a:pPr marL="342900" indent="-342900">
              <a:buFont typeface="Wingdings" panose="05000000000000000000" pitchFamily="2" charset="2"/>
              <a:buChar char="§"/>
            </a:pPr>
            <a:r>
              <a:rPr lang="en-GB" sz="2200" dirty="0">
                <a:solidFill>
                  <a:srgbClr val="191919"/>
                </a:solidFill>
                <a:latin typeface="Franklin Gothic Book (Body)"/>
                <a:ea typeface="Open Sans" panose="020B0606030504020204" pitchFamily="34" charset="0"/>
                <a:cs typeface="Open Sans" panose="020B0606030504020204" pitchFamily="34" charset="0"/>
              </a:rPr>
              <a:t>Data that can be referenced, verified, and validated - increasing accuracy and quality </a:t>
            </a:r>
          </a:p>
          <a:p>
            <a:pPr marL="342900" indent="-342900">
              <a:buFont typeface="Wingdings" panose="05000000000000000000" pitchFamily="2" charset="2"/>
              <a:buChar char="§"/>
            </a:pPr>
            <a:r>
              <a:rPr lang="en-GB" sz="2200" dirty="0">
                <a:solidFill>
                  <a:srgbClr val="191919"/>
                </a:solidFill>
                <a:latin typeface="Franklin Gothic Book (Body)"/>
                <a:ea typeface="Open Sans" panose="020B0606030504020204" pitchFamily="34" charset="0"/>
                <a:cs typeface="Open Sans" panose="020B0606030504020204" pitchFamily="34" charset="0"/>
              </a:rPr>
              <a:t>Sharing data can also often lead to developments and insights from its readers, even if they are outside the original research team.</a:t>
            </a:r>
          </a:p>
          <a:p>
            <a:pPr marL="342900" indent="-342900">
              <a:buFont typeface="Wingdings" panose="05000000000000000000" pitchFamily="2" charset="2"/>
              <a:buChar char="§"/>
            </a:pPr>
            <a:r>
              <a:rPr lang="en-GB" sz="2200" dirty="0">
                <a:solidFill>
                  <a:srgbClr val="191919"/>
                </a:solidFill>
                <a:latin typeface="Franklin Gothic Book (Body)"/>
                <a:ea typeface="Open Sans" panose="020B0606030504020204" pitchFamily="34" charset="0"/>
                <a:cs typeface="Open Sans" panose="020B0606030504020204" pitchFamily="34" charset="0"/>
              </a:rPr>
              <a:t>Managing research data helps spot errors, especially if data is accessible to your team</a:t>
            </a:r>
          </a:p>
          <a:p>
            <a:pPr marL="342900" indent="-342900">
              <a:buFont typeface="Wingdings" panose="05000000000000000000" pitchFamily="2" charset="2"/>
              <a:buChar char="§"/>
            </a:pPr>
            <a:r>
              <a:rPr lang="en-GB" sz="2200" dirty="0">
                <a:solidFill>
                  <a:srgbClr val="191919"/>
                </a:solidFill>
                <a:latin typeface="Franklin Gothic Book (Body)"/>
                <a:ea typeface="Open Sans" panose="020B0606030504020204" pitchFamily="34" charset="0"/>
                <a:cs typeface="Open Sans" panose="020B0606030504020204" pitchFamily="34" charset="0"/>
              </a:rPr>
              <a:t>Funding agencies increasingly turn to data and reproducible results to approve research grants.</a:t>
            </a:r>
            <a:endParaRPr lang="en-GB" sz="2200" dirty="0">
              <a:latin typeface="Franklin Gothic Book (Body)"/>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67A5EA0-8FAE-7FF9-56D5-E677C7FCECE1}"/>
              </a:ext>
            </a:extLst>
          </p:cNvPr>
          <p:cNvSpPr txBox="1"/>
          <p:nvPr/>
        </p:nvSpPr>
        <p:spPr>
          <a:xfrm>
            <a:off x="1858519" y="1388803"/>
            <a:ext cx="9335905" cy="769441"/>
          </a:xfrm>
          <a:prstGeom prst="rect">
            <a:avLst/>
          </a:prstGeom>
          <a:noFill/>
        </p:spPr>
        <p:txBody>
          <a:bodyPr wrap="square">
            <a:spAutoFit/>
          </a:bodyPr>
          <a:lstStyle/>
          <a:p>
            <a:r>
              <a:rPr lang="en-GB" sz="2200" dirty="0">
                <a:latin typeface="Franklin Gothic Book (Body)"/>
                <a:ea typeface="Open Sans" panose="020B0606030504020204" pitchFamily="34" charset="0"/>
                <a:cs typeface="Open Sans" panose="020B0606030504020204" pitchFamily="34" charset="0"/>
              </a:rPr>
              <a:t>RDM is effective handling of information created during research (</a:t>
            </a:r>
            <a:r>
              <a:rPr lang="en-GB" sz="2200" b="1" i="1" dirty="0">
                <a:latin typeface="Franklin Gothic Book (Body)"/>
                <a:ea typeface="Open Sans" panose="020B0606030504020204" pitchFamily="34" charset="0"/>
                <a:cs typeface="Open Sans" panose="020B0606030504020204" pitchFamily="34" charset="0"/>
              </a:rPr>
              <a:t>Importance of RDM)</a:t>
            </a:r>
            <a:endParaRPr lang="en-US" sz="2200" dirty="0"/>
          </a:p>
        </p:txBody>
      </p:sp>
    </p:spTree>
    <p:extLst>
      <p:ext uri="{BB962C8B-B14F-4D97-AF65-F5344CB8AC3E}">
        <p14:creationId xmlns:p14="http://schemas.microsoft.com/office/powerpoint/2010/main" val="83657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8EB327-23DC-4532-9A2E-78A9B9E9C235}"/>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pic>
        <p:nvPicPr>
          <p:cNvPr id="4098" name="Picture 3" descr="Diagram&#10;&#10;Description automatically generated">
            <a:extLst>
              <a:ext uri="{FF2B5EF4-FFF2-40B4-BE49-F238E27FC236}">
                <a16:creationId xmlns:a16="http://schemas.microsoft.com/office/drawing/2014/main" id="{1A5208A5-546D-9C3C-A091-C1AE58D399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37" y="220642"/>
            <a:ext cx="15541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6BE9667C-1961-1C8C-1906-409BD9668398}"/>
              </a:ext>
            </a:extLst>
          </p:cNvPr>
          <p:cNvSpPr txBox="1"/>
          <p:nvPr/>
        </p:nvSpPr>
        <p:spPr>
          <a:xfrm>
            <a:off x="1928857" y="1409679"/>
            <a:ext cx="9704717" cy="4154984"/>
          </a:xfrm>
          <a:prstGeom prst="rect">
            <a:avLst/>
          </a:prstGeom>
          <a:noFill/>
        </p:spPr>
        <p:txBody>
          <a:bodyPr wrap="square" rtlCol="0">
            <a:spAutoFit/>
          </a:bodyPr>
          <a:lstStyle/>
          <a:p>
            <a:pPr marL="342900" indent="-342900">
              <a:buFont typeface="Wingdings" panose="05000000000000000000" pitchFamily="2" charset="2"/>
              <a:buChar char="§"/>
            </a:pPr>
            <a:r>
              <a:rPr lang="en-GB" sz="2200" b="1" i="0" u="none" strike="noStrike" dirty="0">
                <a:solidFill>
                  <a:srgbClr val="191919"/>
                </a:solidFill>
                <a:effectLst/>
                <a:latin typeface="Franklin Gothic Book (Body)"/>
              </a:rPr>
              <a:t>Improper storage of data</a:t>
            </a:r>
            <a:endParaRPr lang="en-GB" sz="2200" dirty="0">
              <a:solidFill>
                <a:srgbClr val="191919"/>
              </a:solidFill>
              <a:latin typeface="Franklin Gothic Book (Body)"/>
            </a:endParaRPr>
          </a:p>
          <a:p>
            <a:pPr marL="742950" lvl="1" indent="-285750">
              <a:buFont typeface="Arial" panose="020B0604020202020204" pitchFamily="34" charset="0"/>
              <a:buChar char="•"/>
            </a:pPr>
            <a:r>
              <a:rPr lang="en-GB" sz="2200" dirty="0">
                <a:solidFill>
                  <a:srgbClr val="191919"/>
                </a:solidFill>
                <a:latin typeface="Franklin Gothic Book (Body)"/>
              </a:rPr>
              <a:t>L</a:t>
            </a:r>
            <a:r>
              <a:rPr lang="en-GB" sz="2200" b="0" i="0" u="none" strike="noStrike" dirty="0">
                <a:solidFill>
                  <a:srgbClr val="191919"/>
                </a:solidFill>
                <a:effectLst/>
                <a:latin typeface="Franklin Gothic Book (Body)"/>
              </a:rPr>
              <a:t>eads to data being disposed of carelessly due to research team’s negligence. Depending on the funder and/or sponsor, this may actually be a violation</a:t>
            </a:r>
          </a:p>
          <a:p>
            <a:pPr marL="342900" indent="-342900">
              <a:buFont typeface="Wingdings" panose="05000000000000000000" pitchFamily="2" charset="2"/>
              <a:buChar char="§"/>
            </a:pPr>
            <a:r>
              <a:rPr lang="en-GB" sz="2200" b="1" i="0" u="none" strike="noStrike" dirty="0">
                <a:solidFill>
                  <a:srgbClr val="191919"/>
                </a:solidFill>
                <a:effectLst/>
                <a:latin typeface="Franklin Gothic Book (Body)"/>
              </a:rPr>
              <a:t>Failure to document technical data</a:t>
            </a:r>
          </a:p>
          <a:p>
            <a:pPr marL="742950" lvl="1" indent="-285750">
              <a:buFont typeface="Arial" panose="020B0604020202020204" pitchFamily="34" charset="0"/>
              <a:buChar char="•"/>
            </a:pPr>
            <a:r>
              <a:rPr lang="en-GB" sz="2200" dirty="0">
                <a:solidFill>
                  <a:srgbClr val="191919"/>
                </a:solidFill>
                <a:latin typeface="Franklin Gothic Book (Body)"/>
              </a:rPr>
              <a:t>T</a:t>
            </a:r>
            <a:r>
              <a:rPr lang="en-GB" sz="2200" b="0" i="0" u="none" strike="noStrike" dirty="0">
                <a:solidFill>
                  <a:srgbClr val="191919"/>
                </a:solidFill>
                <a:effectLst/>
                <a:latin typeface="Franklin Gothic Book (Body)"/>
              </a:rPr>
              <a:t>eam deviating from the proper standards of data documentation. This will make the findings of the research irreproducible, as any work that seeks to replicate the research will be riddled with inconsistencies</a:t>
            </a:r>
          </a:p>
          <a:p>
            <a:pPr marL="342900" indent="-342900">
              <a:buFont typeface="Wingdings" panose="05000000000000000000" pitchFamily="2" charset="2"/>
              <a:buChar char="§"/>
            </a:pPr>
            <a:r>
              <a:rPr lang="en-GB" sz="2200" b="1" dirty="0">
                <a:solidFill>
                  <a:srgbClr val="191919"/>
                </a:solidFill>
                <a:latin typeface="Franklin Gothic Book (Body)"/>
              </a:rPr>
              <a:t>N</a:t>
            </a:r>
            <a:r>
              <a:rPr lang="en-GB" sz="2200" b="1" i="0" u="none" strike="noStrike" dirty="0">
                <a:solidFill>
                  <a:srgbClr val="191919"/>
                </a:solidFill>
                <a:effectLst/>
                <a:latin typeface="Franklin Gothic Book (Body)"/>
              </a:rPr>
              <a:t>o copy of the data</a:t>
            </a:r>
          </a:p>
          <a:p>
            <a:pPr marL="742950" lvl="1" indent="-285750">
              <a:buFont typeface="Arial" panose="020B0604020202020204" pitchFamily="34" charset="0"/>
              <a:buChar char="•"/>
            </a:pPr>
            <a:r>
              <a:rPr lang="en-GB" sz="2200" b="0" i="0" u="none" strike="noStrike" dirty="0">
                <a:solidFill>
                  <a:srgbClr val="191919"/>
                </a:solidFill>
                <a:effectLst/>
                <a:latin typeface="Franklin Gothic Book (Body)"/>
              </a:rPr>
              <a:t>If later publications request access to the data—either to validate or recheck the findings of the report. Maintaining data elsewhere, such as personal servers, also presents problems, including legal ones.</a:t>
            </a:r>
            <a:endParaRPr lang="en-UG" sz="2200" dirty="0">
              <a:latin typeface="Franklin Gothic Book (Body)"/>
            </a:endParaRPr>
          </a:p>
        </p:txBody>
      </p:sp>
      <p:sp>
        <p:nvSpPr>
          <p:cNvPr id="3" name="Title 1">
            <a:extLst>
              <a:ext uri="{FF2B5EF4-FFF2-40B4-BE49-F238E27FC236}">
                <a16:creationId xmlns:a16="http://schemas.microsoft.com/office/drawing/2014/main" id="{676DD074-2E0B-0AE0-E70D-B27FED40DD9C}"/>
              </a:ext>
            </a:extLst>
          </p:cNvPr>
          <p:cNvSpPr txBox="1">
            <a:spLocks/>
          </p:cNvSpPr>
          <p:nvPr/>
        </p:nvSpPr>
        <p:spPr>
          <a:xfrm>
            <a:off x="1928857" y="409845"/>
            <a:ext cx="9409703" cy="918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Challenges in RDM</a:t>
            </a:r>
            <a:endParaRPr lang="en-UG" sz="4800" b="1" dirty="0"/>
          </a:p>
        </p:txBody>
      </p:sp>
    </p:spTree>
    <p:extLst>
      <p:ext uri="{BB962C8B-B14F-4D97-AF65-F5344CB8AC3E}">
        <p14:creationId xmlns:p14="http://schemas.microsoft.com/office/powerpoint/2010/main" val="118875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48F41-8075-7933-45F7-E908C59DBC78}"/>
              </a:ext>
            </a:extLst>
          </p:cNvPr>
          <p:cNvSpPr>
            <a:spLocks noGrp="1"/>
          </p:cNvSpPr>
          <p:nvPr>
            <p:ph idx="1"/>
          </p:nvPr>
        </p:nvSpPr>
        <p:spPr>
          <a:xfrm>
            <a:off x="1885725" y="1599534"/>
            <a:ext cx="9271681" cy="3929999"/>
          </a:xfrm>
        </p:spPr>
        <p:txBody>
          <a:bodyPr>
            <a:normAutofit/>
          </a:bodyPr>
          <a:lstStyle/>
          <a:p>
            <a:r>
              <a:rPr lang="en-GB" sz="2200" b="1" i="0" u="none" strike="noStrike" dirty="0">
                <a:solidFill>
                  <a:srgbClr val="191919"/>
                </a:solidFill>
                <a:effectLst/>
                <a:latin typeface="Franklin Gothic Book (Body)"/>
              </a:rPr>
              <a:t>Observation </a:t>
            </a:r>
            <a:r>
              <a:rPr lang="en-GB" sz="2200" dirty="0">
                <a:solidFill>
                  <a:srgbClr val="191919"/>
                </a:solidFill>
                <a:latin typeface="Franklin Gothic Book (Body)"/>
              </a:rPr>
              <a:t>- </a:t>
            </a:r>
            <a:r>
              <a:rPr lang="en-GB" sz="2200" b="0" i="0" u="none" strike="noStrike" dirty="0">
                <a:solidFill>
                  <a:srgbClr val="191919"/>
                </a:solidFill>
                <a:effectLst/>
                <a:latin typeface="Franklin Gothic Book (Body)"/>
              </a:rPr>
              <a:t>this data needs real-time documentation as it is impossible to “redo” or recapture again if not recorded.</a:t>
            </a:r>
            <a:endParaRPr lang="en-GB" sz="2200" dirty="0">
              <a:solidFill>
                <a:srgbClr val="191919"/>
              </a:solidFill>
              <a:latin typeface="Franklin Gothic Book (Body)"/>
            </a:endParaRPr>
          </a:p>
          <a:p>
            <a:r>
              <a:rPr lang="en-GB" sz="2200" b="1" i="0" u="none" strike="noStrike" dirty="0">
                <a:solidFill>
                  <a:srgbClr val="191919"/>
                </a:solidFill>
                <a:effectLst/>
                <a:latin typeface="Franklin Gothic Book (Body)"/>
              </a:rPr>
              <a:t>Derivation - </a:t>
            </a:r>
            <a:r>
              <a:rPr lang="en-GB" sz="2200" b="0" i="0" u="none" strike="noStrike" dirty="0">
                <a:solidFill>
                  <a:srgbClr val="191919"/>
                </a:solidFill>
                <a:effectLst/>
                <a:latin typeface="Franklin Gothic Book (Body)"/>
              </a:rPr>
              <a:t>uses existing data to arrive at another piece of data (such as traffic volume from the observation)</a:t>
            </a:r>
          </a:p>
          <a:p>
            <a:r>
              <a:rPr lang="en-GB" sz="2200" b="1" i="0" u="none" strike="noStrike" dirty="0">
                <a:solidFill>
                  <a:srgbClr val="191919"/>
                </a:solidFill>
                <a:effectLst/>
                <a:latin typeface="Franklin Gothic Book (Body)"/>
              </a:rPr>
              <a:t>Experimentation </a:t>
            </a:r>
            <a:r>
              <a:rPr lang="en-GB" sz="2200" dirty="0">
                <a:solidFill>
                  <a:srgbClr val="191919"/>
                </a:solidFill>
                <a:latin typeface="Franklin Gothic Book (Body)"/>
              </a:rPr>
              <a:t>- </a:t>
            </a:r>
            <a:r>
              <a:rPr lang="en-GB" sz="2200" b="0" i="0" u="none" strike="noStrike" dirty="0">
                <a:solidFill>
                  <a:srgbClr val="191919"/>
                </a:solidFill>
                <a:effectLst/>
                <a:latin typeface="Franklin Gothic Book (Body)"/>
              </a:rPr>
              <a:t>cause-and-effect relationship and can be used via statistical projection to apply to a larger set.</a:t>
            </a:r>
          </a:p>
          <a:p>
            <a:r>
              <a:rPr lang="en-GB" sz="2200" b="1" i="0" u="none" strike="noStrike" dirty="0">
                <a:solidFill>
                  <a:srgbClr val="191919"/>
                </a:solidFill>
                <a:effectLst/>
                <a:latin typeface="Franklin Gothic Book (Body)"/>
              </a:rPr>
              <a:t>Simulation - </a:t>
            </a:r>
            <a:r>
              <a:rPr lang="en-GB" sz="2200" b="0" i="0" u="none" strike="noStrike" dirty="0">
                <a:solidFill>
                  <a:srgbClr val="191919"/>
                </a:solidFill>
                <a:effectLst/>
                <a:latin typeface="Franklin Gothic Book (Body)"/>
              </a:rPr>
              <a:t>a test model used to imitate a process or a system over time to find what would happen in several conditions</a:t>
            </a:r>
          </a:p>
          <a:p>
            <a:r>
              <a:rPr lang="en-GB" sz="2200" b="1" i="0" u="none" strike="noStrike" dirty="0">
                <a:solidFill>
                  <a:srgbClr val="191919"/>
                </a:solidFill>
                <a:effectLst/>
                <a:latin typeface="Franklin Gothic Book (Body)"/>
              </a:rPr>
              <a:t>Reference</a:t>
            </a:r>
            <a:r>
              <a:rPr lang="en-GB" sz="2200" b="1" dirty="0">
                <a:solidFill>
                  <a:srgbClr val="191919"/>
                </a:solidFill>
                <a:latin typeface="Franklin Gothic Book (Body)"/>
              </a:rPr>
              <a:t> - </a:t>
            </a:r>
            <a:r>
              <a:rPr lang="en-GB" sz="2200" b="0" i="0" u="none" strike="noStrike" dirty="0">
                <a:solidFill>
                  <a:srgbClr val="191919"/>
                </a:solidFill>
                <a:effectLst/>
                <a:latin typeface="Franklin Gothic Book (Body)"/>
              </a:rPr>
              <a:t>a type of secondary data source. Peer-reviewed journals, gene sequence databanks, or open-source code are typical examples.</a:t>
            </a:r>
          </a:p>
          <a:p>
            <a:endParaRPr lang="en-UG" sz="2200" dirty="0">
              <a:latin typeface="Franklin Gothic Book (Body)"/>
            </a:endParaRPr>
          </a:p>
        </p:txBody>
      </p:sp>
      <p:sp>
        <p:nvSpPr>
          <p:cNvPr id="4" name="Title 1">
            <a:extLst>
              <a:ext uri="{FF2B5EF4-FFF2-40B4-BE49-F238E27FC236}">
                <a16:creationId xmlns:a16="http://schemas.microsoft.com/office/drawing/2014/main" id="{2B0CF895-F59A-CBF8-C54D-F117CAB63DA1}"/>
              </a:ext>
            </a:extLst>
          </p:cNvPr>
          <p:cNvSpPr txBox="1">
            <a:spLocks/>
          </p:cNvSpPr>
          <p:nvPr/>
        </p:nvSpPr>
        <p:spPr>
          <a:xfrm>
            <a:off x="1747703" y="444652"/>
            <a:ext cx="9409703" cy="918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Sources of Research data</a:t>
            </a:r>
            <a:endParaRPr lang="en-UG" sz="4800" b="1" dirty="0"/>
          </a:p>
        </p:txBody>
      </p:sp>
      <p:sp>
        <p:nvSpPr>
          <p:cNvPr id="7" name="TextBox 6">
            <a:extLst>
              <a:ext uri="{FF2B5EF4-FFF2-40B4-BE49-F238E27FC236}">
                <a16:creationId xmlns:a16="http://schemas.microsoft.com/office/drawing/2014/main" id="{7EB3125F-3E57-9825-AFF4-FE827E8A361F}"/>
              </a:ext>
            </a:extLst>
          </p:cNvPr>
          <p:cNvSpPr txBox="1"/>
          <p:nvPr/>
        </p:nvSpPr>
        <p:spPr>
          <a:xfrm>
            <a:off x="2205399" y="6059016"/>
            <a:ext cx="8856617" cy="276999"/>
          </a:xfrm>
          <a:prstGeom prst="rect">
            <a:avLst/>
          </a:prstGeom>
          <a:noFill/>
        </p:spPr>
        <p:txBody>
          <a:bodyPr wrap="square" rtlCol="0">
            <a:spAutoFit/>
          </a:bodyPr>
          <a:lstStyle/>
          <a:p>
            <a:r>
              <a:rPr lang="en-US" sz="1200" dirty="0"/>
              <a:t>EACCR3 is part of the EDCTP2 programme supported by European Union under grant agreement </a:t>
            </a:r>
            <a:r>
              <a:rPr lang="en-US" sz="1200" i="1" dirty="0">
                <a:solidFill>
                  <a:srgbClr val="808080"/>
                </a:solidFill>
                <a:latin typeface="Segoe UI" panose="020B0502040204020203" pitchFamily="34" charset="0"/>
                <a:ea typeface="Times New Roman" panose="02020603050405020304" pitchFamily="18" charset="0"/>
              </a:rPr>
              <a:t>CSA 2020NOE-3102</a:t>
            </a:r>
            <a:endParaRPr lang="en-US" sz="1200" dirty="0"/>
          </a:p>
        </p:txBody>
      </p:sp>
    </p:spTree>
    <p:extLst>
      <p:ext uri="{BB962C8B-B14F-4D97-AF65-F5344CB8AC3E}">
        <p14:creationId xmlns:p14="http://schemas.microsoft.com/office/powerpoint/2010/main" val="3175042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9179</TotalTime>
  <Words>1830</Words>
  <Application>Microsoft Macintosh PowerPoint</Application>
  <PresentationFormat>Widescreen</PresentationFormat>
  <Paragraphs>193</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Calibri</vt:lpstr>
      <vt:lpstr>Calibri Light</vt:lpstr>
      <vt:lpstr>Franklin Gothic Book</vt:lpstr>
      <vt:lpstr>Franklin Gothic Book (Body)</vt:lpstr>
      <vt:lpstr>Franklin Gothic Book (Headings)</vt:lpstr>
      <vt:lpstr>Franklin Gothic Medium</vt:lpstr>
      <vt:lpstr>Open Sans</vt:lpstr>
      <vt:lpstr>Segoe UI</vt:lpstr>
      <vt:lpstr>Wingdings</vt:lpstr>
      <vt:lpstr>Office Theme</vt:lpstr>
      <vt:lpstr>Crop</vt:lpstr>
      <vt:lpstr>PowerPoint Presentation</vt:lpstr>
      <vt:lpstr>Research Data</vt:lpstr>
      <vt:lpstr>Managing of Information</vt:lpstr>
      <vt:lpstr>Data life cycle</vt:lpstr>
      <vt:lpstr>PowerPoint Presentation</vt:lpstr>
      <vt:lpstr>PowerPoint Presentation</vt:lpstr>
      <vt:lpstr>PowerPoint Presentation</vt:lpstr>
      <vt:lpstr>PowerPoint Presentation</vt:lpstr>
      <vt:lpstr>PowerPoint Presentation</vt:lpstr>
      <vt:lpstr>Benefits of RDM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Eastern Africa Consortium for Clinical Research (EACCR2)</dc:title>
  <dc:creator>Bernard Kikaire</dc:creator>
  <cp:lastModifiedBy>Anne Kapaata</cp:lastModifiedBy>
  <cp:revision>171</cp:revision>
  <dcterms:created xsi:type="dcterms:W3CDTF">2018-08-14T18:30:25Z</dcterms:created>
  <dcterms:modified xsi:type="dcterms:W3CDTF">2023-06-29T05:35:38Z</dcterms:modified>
</cp:coreProperties>
</file>