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4" r:id="rId3"/>
    <p:sldId id="258" r:id="rId4"/>
    <p:sldId id="259" r:id="rId5"/>
    <p:sldId id="265" r:id="rId6"/>
    <p:sldId id="266" r:id="rId7"/>
    <p:sldId id="260" r:id="rId8"/>
    <p:sldId id="261" r:id="rId9"/>
    <p:sldId id="273" r:id="rId10"/>
    <p:sldId id="268" r:id="rId11"/>
    <p:sldId id="263" r:id="rId12"/>
    <p:sldId id="271" r:id="rId13"/>
    <p:sldId id="269" r:id="rId14"/>
    <p:sldId id="270" r:id="rId15"/>
    <p:sldId id="272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Nyanzi" initials="EN" lastIdx="1" clrIdx="0">
    <p:extLst>
      <p:ext uri="{19B8F6BF-5375-455C-9EA6-DF929625EA0E}">
        <p15:presenceInfo xmlns:p15="http://schemas.microsoft.com/office/powerpoint/2012/main" userId="S-1-5-21-566710413-901721027-1529147316-12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 autoAdjust="0"/>
    <p:restoredTop sz="86377"/>
  </p:normalViewPr>
  <p:slideViewPr>
    <p:cSldViewPr snapToGrid="0">
      <p:cViewPr varScale="1">
        <p:scale>
          <a:sx n="70" d="100"/>
          <a:sy n="70" d="100"/>
        </p:scale>
        <p:origin x="384" y="48"/>
      </p:cViewPr>
      <p:guideLst/>
    </p:cSldViewPr>
  </p:slideViewPr>
  <p:outlineViewPr>
    <p:cViewPr>
      <p:scale>
        <a:sx n="33" d="100"/>
        <a:sy n="33" d="100"/>
      </p:scale>
      <p:origin x="0" y="-47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18"/>
    </p:cViewPr>
  </p:sorterViewPr>
  <p:notesViewPr>
    <p:cSldViewPr snapToGrid="0">
      <p:cViewPr varScale="1">
        <p:scale>
          <a:sx n="56" d="100"/>
          <a:sy n="56" d="100"/>
        </p:scale>
        <p:origin x="181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0C4B76-1841-497C-A616-72E65E65AA2E}" type="doc">
      <dgm:prSet loTypeId="urn:microsoft.com/office/officeart/2005/8/layout/radial2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51D5451-708C-431D-A9BC-611DDA950D4F}">
      <dgm:prSet phldrT="[Text]" custT="1"/>
      <dgm:spPr/>
      <dgm:t>
        <a:bodyPr/>
        <a:lstStyle/>
        <a:p>
          <a:r>
            <a:rPr lang="en-US" sz="2800" dirty="0"/>
            <a:t>Optimistic time</a:t>
          </a:r>
        </a:p>
      </dgm:t>
    </dgm:pt>
    <dgm:pt modelId="{E22B6E77-4B1F-4102-9815-A6F19EFD9D17}" type="parTrans" cxnId="{9A72C25E-C0D8-4838-9FFB-015CE869045C}">
      <dgm:prSet/>
      <dgm:spPr/>
      <dgm:t>
        <a:bodyPr/>
        <a:lstStyle/>
        <a:p>
          <a:endParaRPr lang="en-US"/>
        </a:p>
      </dgm:t>
    </dgm:pt>
    <dgm:pt modelId="{61699767-1B13-44FD-82EB-BC9C11124239}" type="sibTrans" cxnId="{9A72C25E-C0D8-4838-9FFB-015CE869045C}">
      <dgm:prSet/>
      <dgm:spPr/>
      <dgm:t>
        <a:bodyPr/>
        <a:lstStyle/>
        <a:p>
          <a:endParaRPr lang="en-US"/>
        </a:p>
      </dgm:t>
    </dgm:pt>
    <dgm:pt modelId="{197AF00E-19E9-4A67-BEB2-ABDCD93CE1A7}">
      <dgm:prSet phldrT="[Text]"/>
      <dgm:spPr/>
      <dgm:t>
        <a:bodyPr/>
        <a:lstStyle/>
        <a:p>
          <a:r>
            <a:rPr lang="en-US" dirty="0"/>
            <a:t>Most likely time</a:t>
          </a:r>
        </a:p>
      </dgm:t>
    </dgm:pt>
    <dgm:pt modelId="{98EE1109-0CA5-4C8E-9C4D-B548E13D684B}" type="parTrans" cxnId="{B3A8651E-3F71-4577-9D8F-F7F742688E20}">
      <dgm:prSet/>
      <dgm:spPr/>
      <dgm:t>
        <a:bodyPr/>
        <a:lstStyle/>
        <a:p>
          <a:endParaRPr lang="en-US"/>
        </a:p>
      </dgm:t>
    </dgm:pt>
    <dgm:pt modelId="{CF31D4DF-00AC-4571-8AC3-F41C9087B536}" type="sibTrans" cxnId="{B3A8651E-3F71-4577-9D8F-F7F742688E20}">
      <dgm:prSet/>
      <dgm:spPr/>
      <dgm:t>
        <a:bodyPr/>
        <a:lstStyle/>
        <a:p>
          <a:endParaRPr lang="en-US"/>
        </a:p>
      </dgm:t>
    </dgm:pt>
    <dgm:pt modelId="{9808A54F-FCF1-4ACA-BFC6-65AB2E752284}">
      <dgm:prSet phldrT="[Text]"/>
      <dgm:spPr/>
      <dgm:t>
        <a:bodyPr/>
        <a:lstStyle/>
        <a:p>
          <a:r>
            <a:rPr lang="en-US" dirty="0"/>
            <a:t>Pessimistic time</a:t>
          </a:r>
        </a:p>
      </dgm:t>
    </dgm:pt>
    <dgm:pt modelId="{48DD7BB7-9D02-43FB-B644-3C94F74819F6}" type="parTrans" cxnId="{50D23FE4-1533-477D-965D-7CA8EFCBAE33}">
      <dgm:prSet/>
      <dgm:spPr/>
      <dgm:t>
        <a:bodyPr/>
        <a:lstStyle/>
        <a:p>
          <a:endParaRPr lang="en-US"/>
        </a:p>
      </dgm:t>
    </dgm:pt>
    <dgm:pt modelId="{A0DB3BEC-9D57-4949-8FF0-D59251F3D1D9}" type="sibTrans" cxnId="{50D23FE4-1533-477D-965D-7CA8EFCBAE33}">
      <dgm:prSet/>
      <dgm:spPr/>
      <dgm:t>
        <a:bodyPr/>
        <a:lstStyle/>
        <a:p>
          <a:endParaRPr lang="en-US"/>
        </a:p>
      </dgm:t>
    </dgm:pt>
    <dgm:pt modelId="{335CBCB6-7366-4718-84BE-F9DDAAE6CCBF}" type="pres">
      <dgm:prSet presAssocID="{090C4B76-1841-497C-A616-72E65E65AA2E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F53B3851-702E-45F1-A45F-0723C604775E}" type="pres">
      <dgm:prSet presAssocID="{090C4B76-1841-497C-A616-72E65E65AA2E}" presName="cycle" presStyleCnt="0"/>
      <dgm:spPr/>
    </dgm:pt>
    <dgm:pt modelId="{BA31C901-C48B-43A5-8C52-F19559372BAB}" type="pres">
      <dgm:prSet presAssocID="{090C4B76-1841-497C-A616-72E65E65AA2E}" presName="centerShape" presStyleCnt="0"/>
      <dgm:spPr/>
    </dgm:pt>
    <dgm:pt modelId="{CBBD0A60-9946-456F-97A3-637A4D684830}" type="pres">
      <dgm:prSet presAssocID="{090C4B76-1841-497C-A616-72E65E65AA2E}" presName="connSite" presStyleLbl="node1" presStyleIdx="0" presStyleCnt="4"/>
      <dgm:spPr/>
    </dgm:pt>
    <dgm:pt modelId="{E680881B-9B0C-4E2A-93CE-6C597A034FFC}" type="pres">
      <dgm:prSet presAssocID="{090C4B76-1841-497C-A616-72E65E65AA2E}" presName="visible" presStyleLbl="node1" presStyleIdx="0" presStyleCnt="4" custScaleX="119940" custScaleY="111170" custLinFactNeighborX="-26519" custLinFactNeighborY="1505"/>
      <dgm:spPr>
        <a:prstGeom prst="flowChartAlternateProcess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7E0D7F60-745C-4BF9-A439-78EDA8EDD55E}" type="pres">
      <dgm:prSet presAssocID="{E22B6E77-4B1F-4102-9815-A6F19EFD9D17}" presName="Name25" presStyleLbl="parChTrans1D1" presStyleIdx="0" presStyleCnt="3"/>
      <dgm:spPr/>
    </dgm:pt>
    <dgm:pt modelId="{EE5167FF-9678-4730-A271-0D15D5ED6840}" type="pres">
      <dgm:prSet presAssocID="{251D5451-708C-431D-A9BC-611DDA950D4F}" presName="node" presStyleCnt="0"/>
      <dgm:spPr/>
    </dgm:pt>
    <dgm:pt modelId="{C39CACF6-B1C9-4A30-8F89-AAD95E1588C4}" type="pres">
      <dgm:prSet presAssocID="{251D5451-708C-431D-A9BC-611DDA950D4F}" presName="parentNode" presStyleLbl="node1" presStyleIdx="1" presStyleCnt="4" custScaleX="231585" custLinFactX="31558" custLinFactNeighborX="100000" custLinFactNeighborY="-9024">
        <dgm:presLayoutVars>
          <dgm:chMax val="1"/>
          <dgm:bulletEnabled val="1"/>
        </dgm:presLayoutVars>
      </dgm:prSet>
      <dgm:spPr/>
    </dgm:pt>
    <dgm:pt modelId="{E33FA425-BE31-446D-AC2F-4DC0F622A329}" type="pres">
      <dgm:prSet presAssocID="{251D5451-708C-431D-A9BC-611DDA950D4F}" presName="childNode" presStyleLbl="revTx" presStyleIdx="0" presStyleCnt="0">
        <dgm:presLayoutVars>
          <dgm:bulletEnabled val="1"/>
        </dgm:presLayoutVars>
      </dgm:prSet>
      <dgm:spPr/>
    </dgm:pt>
    <dgm:pt modelId="{89320E30-E5F7-4C7A-9E93-AE0D5EB13109}" type="pres">
      <dgm:prSet presAssocID="{98EE1109-0CA5-4C8E-9C4D-B548E13D684B}" presName="Name25" presStyleLbl="parChTrans1D1" presStyleIdx="1" presStyleCnt="3"/>
      <dgm:spPr/>
    </dgm:pt>
    <dgm:pt modelId="{DCE0190F-1C65-4DF4-9331-C743CAE95427}" type="pres">
      <dgm:prSet presAssocID="{197AF00E-19E9-4A67-BEB2-ABDCD93CE1A7}" presName="node" presStyleCnt="0"/>
      <dgm:spPr/>
    </dgm:pt>
    <dgm:pt modelId="{D21B1E3D-3482-4A22-8D58-D6EE9289D392}" type="pres">
      <dgm:prSet presAssocID="{197AF00E-19E9-4A67-BEB2-ABDCD93CE1A7}" presName="parentNode" presStyleLbl="node1" presStyleIdx="2" presStyleCnt="4" custScaleX="239669" custLinFactX="7357" custLinFactNeighborX="100000" custLinFactNeighborY="-11841">
        <dgm:presLayoutVars>
          <dgm:chMax val="1"/>
          <dgm:bulletEnabled val="1"/>
        </dgm:presLayoutVars>
      </dgm:prSet>
      <dgm:spPr/>
    </dgm:pt>
    <dgm:pt modelId="{643A248E-8B7D-4E97-BE0A-5725216E89EA}" type="pres">
      <dgm:prSet presAssocID="{197AF00E-19E9-4A67-BEB2-ABDCD93CE1A7}" presName="childNode" presStyleLbl="revTx" presStyleIdx="0" presStyleCnt="0">
        <dgm:presLayoutVars>
          <dgm:bulletEnabled val="1"/>
        </dgm:presLayoutVars>
      </dgm:prSet>
      <dgm:spPr/>
    </dgm:pt>
    <dgm:pt modelId="{50396669-D69B-4399-AA88-5A6BA8540C01}" type="pres">
      <dgm:prSet presAssocID="{48DD7BB7-9D02-43FB-B644-3C94F74819F6}" presName="Name25" presStyleLbl="parChTrans1D1" presStyleIdx="2" presStyleCnt="3"/>
      <dgm:spPr/>
    </dgm:pt>
    <dgm:pt modelId="{C03B0E74-966D-4D58-B8D3-1E3A19D4DCE3}" type="pres">
      <dgm:prSet presAssocID="{9808A54F-FCF1-4ACA-BFC6-65AB2E752284}" presName="node" presStyleCnt="0"/>
      <dgm:spPr/>
    </dgm:pt>
    <dgm:pt modelId="{026389C0-EEEA-47EB-A754-A28A3E6FB4E8}" type="pres">
      <dgm:prSet presAssocID="{9808A54F-FCF1-4ACA-BFC6-65AB2E752284}" presName="parentNode" presStyleLbl="node1" presStyleIdx="3" presStyleCnt="4" custScaleX="234818" custLinFactX="43669" custLinFactNeighborX="100000" custLinFactNeighborY="-24471">
        <dgm:presLayoutVars>
          <dgm:chMax val="1"/>
          <dgm:bulletEnabled val="1"/>
        </dgm:presLayoutVars>
      </dgm:prSet>
      <dgm:spPr/>
    </dgm:pt>
    <dgm:pt modelId="{0F1295E8-7571-4FF0-BFE9-5DC8858789A2}" type="pres">
      <dgm:prSet presAssocID="{9808A54F-FCF1-4ACA-BFC6-65AB2E752284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B3A8651E-3F71-4577-9D8F-F7F742688E20}" srcId="{090C4B76-1841-497C-A616-72E65E65AA2E}" destId="{197AF00E-19E9-4A67-BEB2-ABDCD93CE1A7}" srcOrd="1" destOrd="0" parTransId="{98EE1109-0CA5-4C8E-9C4D-B548E13D684B}" sibTransId="{CF31D4DF-00AC-4571-8AC3-F41C9087B536}"/>
    <dgm:cxn modelId="{ACDA2635-7D5E-4E1A-A1E8-A7438350197D}" type="presOf" srcId="{090C4B76-1841-497C-A616-72E65E65AA2E}" destId="{335CBCB6-7366-4718-84BE-F9DDAAE6CCBF}" srcOrd="0" destOrd="0" presId="urn:microsoft.com/office/officeart/2005/8/layout/radial2"/>
    <dgm:cxn modelId="{9A72C25E-C0D8-4838-9FFB-015CE869045C}" srcId="{090C4B76-1841-497C-A616-72E65E65AA2E}" destId="{251D5451-708C-431D-A9BC-611DDA950D4F}" srcOrd="0" destOrd="0" parTransId="{E22B6E77-4B1F-4102-9815-A6F19EFD9D17}" sibTransId="{61699767-1B13-44FD-82EB-BC9C11124239}"/>
    <dgm:cxn modelId="{4BA73B41-1931-4A90-808D-FB769DEB3B2C}" type="presOf" srcId="{48DD7BB7-9D02-43FB-B644-3C94F74819F6}" destId="{50396669-D69B-4399-AA88-5A6BA8540C01}" srcOrd="0" destOrd="0" presId="urn:microsoft.com/office/officeart/2005/8/layout/radial2"/>
    <dgm:cxn modelId="{B5B1105A-79AE-406F-8BFD-C77C735994C3}" type="presOf" srcId="{197AF00E-19E9-4A67-BEB2-ABDCD93CE1A7}" destId="{D21B1E3D-3482-4A22-8D58-D6EE9289D392}" srcOrd="0" destOrd="0" presId="urn:microsoft.com/office/officeart/2005/8/layout/radial2"/>
    <dgm:cxn modelId="{C572B49D-785F-40DE-B7E2-6FE7B0CBA894}" type="presOf" srcId="{E22B6E77-4B1F-4102-9815-A6F19EFD9D17}" destId="{7E0D7F60-745C-4BF9-A439-78EDA8EDD55E}" srcOrd="0" destOrd="0" presId="urn:microsoft.com/office/officeart/2005/8/layout/radial2"/>
    <dgm:cxn modelId="{2F95BFAF-3C7C-48F9-B40D-114A80E6F1DF}" type="presOf" srcId="{251D5451-708C-431D-A9BC-611DDA950D4F}" destId="{C39CACF6-B1C9-4A30-8F89-AAD95E1588C4}" srcOrd="0" destOrd="0" presId="urn:microsoft.com/office/officeart/2005/8/layout/radial2"/>
    <dgm:cxn modelId="{4566FBBF-980A-4CB3-A1EC-5A646BCBE599}" type="presOf" srcId="{98EE1109-0CA5-4C8E-9C4D-B548E13D684B}" destId="{89320E30-E5F7-4C7A-9E93-AE0D5EB13109}" srcOrd="0" destOrd="0" presId="urn:microsoft.com/office/officeart/2005/8/layout/radial2"/>
    <dgm:cxn modelId="{C78847C3-065A-4507-B0FD-511A4AD0BCA7}" type="presOf" srcId="{9808A54F-FCF1-4ACA-BFC6-65AB2E752284}" destId="{026389C0-EEEA-47EB-A754-A28A3E6FB4E8}" srcOrd="0" destOrd="0" presId="urn:microsoft.com/office/officeart/2005/8/layout/radial2"/>
    <dgm:cxn modelId="{50D23FE4-1533-477D-965D-7CA8EFCBAE33}" srcId="{090C4B76-1841-497C-A616-72E65E65AA2E}" destId="{9808A54F-FCF1-4ACA-BFC6-65AB2E752284}" srcOrd="2" destOrd="0" parTransId="{48DD7BB7-9D02-43FB-B644-3C94F74819F6}" sibTransId="{A0DB3BEC-9D57-4949-8FF0-D59251F3D1D9}"/>
    <dgm:cxn modelId="{0A59FAA9-0A9E-4CDB-A685-E7B592E70189}" type="presParOf" srcId="{335CBCB6-7366-4718-84BE-F9DDAAE6CCBF}" destId="{F53B3851-702E-45F1-A45F-0723C604775E}" srcOrd="0" destOrd="0" presId="urn:microsoft.com/office/officeart/2005/8/layout/radial2"/>
    <dgm:cxn modelId="{32B24DEF-5121-49B4-B348-1D51FB5596EF}" type="presParOf" srcId="{F53B3851-702E-45F1-A45F-0723C604775E}" destId="{BA31C901-C48B-43A5-8C52-F19559372BAB}" srcOrd="0" destOrd="0" presId="urn:microsoft.com/office/officeart/2005/8/layout/radial2"/>
    <dgm:cxn modelId="{68F0CFF5-FB7D-4C70-B4ED-0DE76B7379BC}" type="presParOf" srcId="{BA31C901-C48B-43A5-8C52-F19559372BAB}" destId="{CBBD0A60-9946-456F-97A3-637A4D684830}" srcOrd="0" destOrd="0" presId="urn:microsoft.com/office/officeart/2005/8/layout/radial2"/>
    <dgm:cxn modelId="{A9BF25D7-E1A8-4CB5-AD5D-21A852DDE7A1}" type="presParOf" srcId="{BA31C901-C48B-43A5-8C52-F19559372BAB}" destId="{E680881B-9B0C-4E2A-93CE-6C597A034FFC}" srcOrd="1" destOrd="0" presId="urn:microsoft.com/office/officeart/2005/8/layout/radial2"/>
    <dgm:cxn modelId="{311C0A34-9938-4CD9-877C-9415A8E60DA0}" type="presParOf" srcId="{F53B3851-702E-45F1-A45F-0723C604775E}" destId="{7E0D7F60-745C-4BF9-A439-78EDA8EDD55E}" srcOrd="1" destOrd="0" presId="urn:microsoft.com/office/officeart/2005/8/layout/radial2"/>
    <dgm:cxn modelId="{6CDC360D-E9E2-4535-889E-3F0BA46D3A6E}" type="presParOf" srcId="{F53B3851-702E-45F1-A45F-0723C604775E}" destId="{EE5167FF-9678-4730-A271-0D15D5ED6840}" srcOrd="2" destOrd="0" presId="urn:microsoft.com/office/officeart/2005/8/layout/radial2"/>
    <dgm:cxn modelId="{659BAD7C-135B-4FF6-B5E4-78CD30A91937}" type="presParOf" srcId="{EE5167FF-9678-4730-A271-0D15D5ED6840}" destId="{C39CACF6-B1C9-4A30-8F89-AAD95E1588C4}" srcOrd="0" destOrd="0" presId="urn:microsoft.com/office/officeart/2005/8/layout/radial2"/>
    <dgm:cxn modelId="{F6D9B75C-3F18-434C-AEAF-E25FE395BE11}" type="presParOf" srcId="{EE5167FF-9678-4730-A271-0D15D5ED6840}" destId="{E33FA425-BE31-446D-AC2F-4DC0F622A329}" srcOrd="1" destOrd="0" presId="urn:microsoft.com/office/officeart/2005/8/layout/radial2"/>
    <dgm:cxn modelId="{FE310B7E-4DF8-4DCA-AC6F-0EFAB0891096}" type="presParOf" srcId="{F53B3851-702E-45F1-A45F-0723C604775E}" destId="{89320E30-E5F7-4C7A-9E93-AE0D5EB13109}" srcOrd="3" destOrd="0" presId="urn:microsoft.com/office/officeart/2005/8/layout/radial2"/>
    <dgm:cxn modelId="{526D7740-2574-4552-939F-E4DB96D575D6}" type="presParOf" srcId="{F53B3851-702E-45F1-A45F-0723C604775E}" destId="{DCE0190F-1C65-4DF4-9331-C743CAE95427}" srcOrd="4" destOrd="0" presId="urn:microsoft.com/office/officeart/2005/8/layout/radial2"/>
    <dgm:cxn modelId="{CCB71600-2375-4BEB-B593-9B7F7C4A63DF}" type="presParOf" srcId="{DCE0190F-1C65-4DF4-9331-C743CAE95427}" destId="{D21B1E3D-3482-4A22-8D58-D6EE9289D392}" srcOrd="0" destOrd="0" presId="urn:microsoft.com/office/officeart/2005/8/layout/radial2"/>
    <dgm:cxn modelId="{BFBAF7C5-11A7-406C-812A-5889586E50F4}" type="presParOf" srcId="{DCE0190F-1C65-4DF4-9331-C743CAE95427}" destId="{643A248E-8B7D-4E97-BE0A-5725216E89EA}" srcOrd="1" destOrd="0" presId="urn:microsoft.com/office/officeart/2005/8/layout/radial2"/>
    <dgm:cxn modelId="{ABA0CA4F-3A3F-4E68-BA35-117FB0F0C84E}" type="presParOf" srcId="{F53B3851-702E-45F1-A45F-0723C604775E}" destId="{50396669-D69B-4399-AA88-5A6BA8540C01}" srcOrd="5" destOrd="0" presId="urn:microsoft.com/office/officeart/2005/8/layout/radial2"/>
    <dgm:cxn modelId="{F3D937CE-2E0C-4924-9EEA-4E2D1016A287}" type="presParOf" srcId="{F53B3851-702E-45F1-A45F-0723C604775E}" destId="{C03B0E74-966D-4D58-B8D3-1E3A19D4DCE3}" srcOrd="6" destOrd="0" presId="urn:microsoft.com/office/officeart/2005/8/layout/radial2"/>
    <dgm:cxn modelId="{32C4A823-D9F2-41A8-8CFF-B960D0FEB8EF}" type="presParOf" srcId="{C03B0E74-966D-4D58-B8D3-1E3A19D4DCE3}" destId="{026389C0-EEEA-47EB-A754-A28A3E6FB4E8}" srcOrd="0" destOrd="0" presId="urn:microsoft.com/office/officeart/2005/8/layout/radial2"/>
    <dgm:cxn modelId="{8921FFCB-CC67-49B2-9F53-7A377F9C5281}" type="presParOf" srcId="{C03B0E74-966D-4D58-B8D3-1E3A19D4DCE3}" destId="{0F1295E8-7571-4FF0-BFE9-5DC8858789A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96669-D69B-4399-AA88-5A6BA8540C01}">
      <dsp:nvSpPr>
        <dsp:cNvPr id="0" name=""/>
        <dsp:cNvSpPr/>
      </dsp:nvSpPr>
      <dsp:spPr>
        <a:xfrm rot="1247019">
          <a:off x="2640421" y="2493307"/>
          <a:ext cx="1416800" cy="43066"/>
        </a:xfrm>
        <a:custGeom>
          <a:avLst/>
          <a:gdLst/>
          <a:ahLst/>
          <a:cxnLst/>
          <a:rect l="0" t="0" r="0" b="0"/>
          <a:pathLst>
            <a:path>
              <a:moveTo>
                <a:pt x="0" y="21533"/>
              </a:moveTo>
              <a:lnTo>
                <a:pt x="1416800" y="215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320E30-E5F7-4C7A-9E93-AE0D5EB13109}">
      <dsp:nvSpPr>
        <dsp:cNvPr id="0" name=""/>
        <dsp:cNvSpPr/>
      </dsp:nvSpPr>
      <dsp:spPr>
        <a:xfrm rot="21451621">
          <a:off x="2686053" y="1934762"/>
          <a:ext cx="999969" cy="43066"/>
        </a:xfrm>
        <a:custGeom>
          <a:avLst/>
          <a:gdLst/>
          <a:ahLst/>
          <a:cxnLst/>
          <a:rect l="0" t="0" r="0" b="0"/>
          <a:pathLst>
            <a:path>
              <a:moveTo>
                <a:pt x="0" y="21533"/>
              </a:moveTo>
              <a:lnTo>
                <a:pt x="999969" y="215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D7F60-745C-4BF9-A439-78EDA8EDD55E}">
      <dsp:nvSpPr>
        <dsp:cNvPr id="0" name=""/>
        <dsp:cNvSpPr/>
      </dsp:nvSpPr>
      <dsp:spPr>
        <a:xfrm rot="20017540">
          <a:off x="2609638" y="1322399"/>
          <a:ext cx="1477203" cy="43066"/>
        </a:xfrm>
        <a:custGeom>
          <a:avLst/>
          <a:gdLst/>
          <a:ahLst/>
          <a:cxnLst/>
          <a:rect l="0" t="0" r="0" b="0"/>
          <a:pathLst>
            <a:path>
              <a:moveTo>
                <a:pt x="0" y="21533"/>
              </a:moveTo>
              <a:lnTo>
                <a:pt x="1477203" y="215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0881B-9B0C-4E2A-93CE-6C597A034FFC}">
      <dsp:nvSpPr>
        <dsp:cNvPr id="0" name=""/>
        <dsp:cNvSpPr/>
      </dsp:nvSpPr>
      <dsp:spPr>
        <a:xfrm>
          <a:off x="341361" y="963117"/>
          <a:ext cx="2315256" cy="2145965"/>
        </a:xfrm>
        <a:prstGeom prst="flowChartAlternateProcess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9CACF6-B1C9-4A30-8F89-AAD95E1588C4}">
      <dsp:nvSpPr>
        <dsp:cNvPr id="0" name=""/>
        <dsp:cNvSpPr/>
      </dsp:nvSpPr>
      <dsp:spPr>
        <a:xfrm>
          <a:off x="3549596" y="0"/>
          <a:ext cx="2682234" cy="11582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Optimistic time</a:t>
          </a:r>
        </a:p>
      </dsp:txBody>
      <dsp:txXfrm>
        <a:off x="3942400" y="169615"/>
        <a:ext cx="1896626" cy="818977"/>
      </dsp:txXfrm>
    </dsp:sp>
    <dsp:sp modelId="{D21B1E3D-3482-4A22-8D58-D6EE9289D392}">
      <dsp:nvSpPr>
        <dsp:cNvPr id="0" name=""/>
        <dsp:cNvSpPr/>
      </dsp:nvSpPr>
      <dsp:spPr>
        <a:xfrm>
          <a:off x="3678674" y="1338781"/>
          <a:ext cx="2589915" cy="10806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Most likely time</a:t>
          </a:r>
        </a:p>
      </dsp:txBody>
      <dsp:txXfrm>
        <a:off x="4057958" y="1497034"/>
        <a:ext cx="1831347" cy="764115"/>
      </dsp:txXfrm>
    </dsp:sp>
    <dsp:sp modelId="{026389C0-EEEA-47EB-A754-A28A3E6FB4E8}">
      <dsp:nvSpPr>
        <dsp:cNvPr id="0" name=""/>
        <dsp:cNvSpPr/>
      </dsp:nvSpPr>
      <dsp:spPr>
        <a:xfrm>
          <a:off x="3666463" y="2572405"/>
          <a:ext cx="2719679" cy="11582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Pessimistic time</a:t>
          </a:r>
        </a:p>
      </dsp:txBody>
      <dsp:txXfrm>
        <a:off x="4064751" y="2742020"/>
        <a:ext cx="1923103" cy="818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1EEF292-093C-4B4E-9D05-9B6AF71E7E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1B5DCE-0B23-44D0-A18D-E4264EDBD6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33A09-1A53-4CFF-A6C2-98607CFFAE23}" type="datetimeFigureOut">
              <a:rPr lang="en-UG" smtClean="0"/>
              <a:t>06/26/2023</a:t>
            </a:fld>
            <a:endParaRPr lang="en-U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45429-DA5C-4855-B25D-81DD6F8575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63AB0-8CAA-4233-9486-39F5BFF3CB71}" type="slidenum">
              <a:rPr lang="en-UG" smtClean="0"/>
              <a:t>‹#›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5D533-B5AF-4945-8134-4036346F5E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704930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862D8-EEE0-4990-BAC8-2889DC054FFF}" type="datetimeFigureOut">
              <a:rPr lang="en-UG" smtClean="0"/>
              <a:t>06/26/2023</a:t>
            </a:fld>
            <a:endParaRPr lang="en-U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6FBCD-CEC2-4898-B966-88012FFF40EA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89813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9186"/>
            <a:ext cx="9144000" cy="3320777"/>
          </a:xfrm>
        </p:spPr>
        <p:txBody>
          <a:bodyPr anchor="b"/>
          <a:lstStyle>
            <a:lvl1pPr algn="ctr">
              <a:defRPr sz="6000"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2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947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1286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6801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5903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461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44549" y="280365"/>
            <a:ext cx="7902901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103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119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022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623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524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73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9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239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6336" y="618457"/>
            <a:ext cx="8400288" cy="10722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153" y="2060447"/>
            <a:ext cx="10515600" cy="334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B7F082A-C079-E698-9B10-231DEFA6C64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23875" y="5754624"/>
            <a:ext cx="7449693" cy="8198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733CC5-7CAB-9A70-B338-4E2585AA4DF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523875" y="269555"/>
            <a:ext cx="1072231" cy="10722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A4023C3-C773-2278-15D0-D8ED77EFC8AF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9960864" y="5757886"/>
            <a:ext cx="1707261" cy="8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31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668" y="1758465"/>
            <a:ext cx="9248068" cy="1037741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Resource Planning and Management </a:t>
            </a:r>
            <a:b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(Estimating and scheduling timelines)</a:t>
            </a:r>
            <a:endParaRPr lang="en-US" sz="3600" dirty="0"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7736" y="3583750"/>
            <a:ext cx="9144000" cy="20599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By Benjamin Watyaba</a:t>
            </a:r>
          </a:p>
        </p:txBody>
      </p:sp>
    </p:spTree>
    <p:extLst>
      <p:ext uri="{BB962C8B-B14F-4D97-AF65-F5344CB8AC3E}">
        <p14:creationId xmlns:p14="http://schemas.microsoft.com/office/powerpoint/2010/main" val="1764552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66A6E-C05C-4C8C-81E4-B40E40E3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4549" y="53011"/>
            <a:ext cx="9209250" cy="1340885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B. Materials WBS and inventory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A07F8B4-80C9-6475-A1D1-0D866B54C4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061840"/>
              </p:ext>
            </p:extLst>
          </p:nvPr>
        </p:nvGraphicFramePr>
        <p:xfrm>
          <a:off x="1554480" y="1325880"/>
          <a:ext cx="7790690" cy="41976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62456">
                  <a:extLst>
                    <a:ext uri="{9D8B030D-6E8A-4147-A177-3AD203B41FA5}">
                      <a16:colId xmlns:a16="http://schemas.microsoft.com/office/drawing/2014/main" val="966587382"/>
                    </a:ext>
                  </a:extLst>
                </a:gridCol>
                <a:gridCol w="1364420">
                  <a:extLst>
                    <a:ext uri="{9D8B030D-6E8A-4147-A177-3AD203B41FA5}">
                      <a16:colId xmlns:a16="http://schemas.microsoft.com/office/drawing/2014/main" val="621663568"/>
                    </a:ext>
                  </a:extLst>
                </a:gridCol>
                <a:gridCol w="1687621">
                  <a:extLst>
                    <a:ext uri="{9D8B030D-6E8A-4147-A177-3AD203B41FA5}">
                      <a16:colId xmlns:a16="http://schemas.microsoft.com/office/drawing/2014/main" val="1833227135"/>
                    </a:ext>
                  </a:extLst>
                </a:gridCol>
                <a:gridCol w="1687621">
                  <a:extLst>
                    <a:ext uri="{9D8B030D-6E8A-4147-A177-3AD203B41FA5}">
                      <a16:colId xmlns:a16="http://schemas.microsoft.com/office/drawing/2014/main" val="784476869"/>
                    </a:ext>
                  </a:extLst>
                </a:gridCol>
                <a:gridCol w="1688572">
                  <a:extLst>
                    <a:ext uri="{9D8B030D-6E8A-4147-A177-3AD203B41FA5}">
                      <a16:colId xmlns:a16="http://schemas.microsoft.com/office/drawing/2014/main" val="2461034938"/>
                    </a:ext>
                  </a:extLst>
                </a:gridCol>
              </a:tblGrid>
              <a:tr h="5509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Required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Responsible Person or Vendor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Quantity Required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Date Required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Received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extLst>
                  <a:ext uri="{0D108BD9-81ED-4DB2-BD59-A6C34878D82A}">
                    <a16:rowId xmlns:a16="http://schemas.microsoft.com/office/drawing/2014/main" val="787201976"/>
                  </a:ext>
                </a:extLst>
              </a:tr>
              <a:tr h="186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Equipment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extLst>
                  <a:ext uri="{0D108BD9-81ED-4DB2-BD59-A6C34878D82A}">
                    <a16:rowId xmlns:a16="http://schemas.microsoft.com/office/drawing/2014/main" val="2577381555"/>
                  </a:ext>
                </a:extLst>
              </a:tr>
              <a:tr h="186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extLst>
                  <a:ext uri="{0D108BD9-81ED-4DB2-BD59-A6C34878D82A}">
                    <a16:rowId xmlns:a16="http://schemas.microsoft.com/office/drawing/2014/main" val="1924611969"/>
                  </a:ext>
                </a:extLst>
              </a:tr>
              <a:tr h="186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extLst>
                  <a:ext uri="{0D108BD9-81ED-4DB2-BD59-A6C34878D82A}">
                    <a16:rowId xmlns:a16="http://schemas.microsoft.com/office/drawing/2014/main" val="4258382050"/>
                  </a:ext>
                </a:extLst>
              </a:tr>
              <a:tr h="186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extLst>
                  <a:ext uri="{0D108BD9-81ED-4DB2-BD59-A6C34878D82A}">
                    <a16:rowId xmlns:a16="http://schemas.microsoft.com/office/drawing/2014/main" val="1673141309"/>
                  </a:ext>
                </a:extLst>
              </a:tr>
              <a:tr h="186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Facilities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extLst>
                  <a:ext uri="{0D108BD9-81ED-4DB2-BD59-A6C34878D82A}">
                    <a16:rowId xmlns:a16="http://schemas.microsoft.com/office/drawing/2014/main" val="1739357762"/>
                  </a:ext>
                </a:extLst>
              </a:tr>
              <a:tr h="186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extLst>
                  <a:ext uri="{0D108BD9-81ED-4DB2-BD59-A6C34878D82A}">
                    <a16:rowId xmlns:a16="http://schemas.microsoft.com/office/drawing/2014/main" val="3842606928"/>
                  </a:ext>
                </a:extLst>
              </a:tr>
              <a:tr h="186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extLst>
                  <a:ext uri="{0D108BD9-81ED-4DB2-BD59-A6C34878D82A}">
                    <a16:rowId xmlns:a16="http://schemas.microsoft.com/office/drawing/2014/main" val="187113877"/>
                  </a:ext>
                </a:extLst>
              </a:tr>
              <a:tr h="186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extLst>
                  <a:ext uri="{0D108BD9-81ED-4DB2-BD59-A6C34878D82A}">
                    <a16:rowId xmlns:a16="http://schemas.microsoft.com/office/drawing/2014/main" val="3104902354"/>
                  </a:ext>
                </a:extLst>
              </a:tr>
              <a:tr h="352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Consumables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extLst>
                  <a:ext uri="{0D108BD9-81ED-4DB2-BD59-A6C34878D82A}">
                    <a16:rowId xmlns:a16="http://schemas.microsoft.com/office/drawing/2014/main" val="563601613"/>
                  </a:ext>
                </a:extLst>
              </a:tr>
              <a:tr h="186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extLst>
                  <a:ext uri="{0D108BD9-81ED-4DB2-BD59-A6C34878D82A}">
                    <a16:rowId xmlns:a16="http://schemas.microsoft.com/office/drawing/2014/main" val="2664509269"/>
                  </a:ext>
                </a:extLst>
              </a:tr>
              <a:tr h="186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Technology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extLst>
                  <a:ext uri="{0D108BD9-81ED-4DB2-BD59-A6C34878D82A}">
                    <a16:rowId xmlns:a16="http://schemas.microsoft.com/office/drawing/2014/main" val="3464744919"/>
                  </a:ext>
                </a:extLst>
              </a:tr>
              <a:tr h="186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extLst>
                  <a:ext uri="{0D108BD9-81ED-4DB2-BD59-A6C34878D82A}">
                    <a16:rowId xmlns:a16="http://schemas.microsoft.com/office/drawing/2014/main" val="146323955"/>
                  </a:ext>
                </a:extLst>
              </a:tr>
              <a:tr h="186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extLst>
                  <a:ext uri="{0D108BD9-81ED-4DB2-BD59-A6C34878D82A}">
                    <a16:rowId xmlns:a16="http://schemas.microsoft.com/office/drawing/2014/main" val="4254528150"/>
                  </a:ext>
                </a:extLst>
              </a:tr>
              <a:tr h="186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extLst>
                  <a:ext uri="{0D108BD9-81ED-4DB2-BD59-A6C34878D82A}">
                    <a16:rowId xmlns:a16="http://schemas.microsoft.com/office/drawing/2014/main" val="595460647"/>
                  </a:ext>
                </a:extLst>
              </a:tr>
              <a:tr h="186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Information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extLst>
                  <a:ext uri="{0D108BD9-81ED-4DB2-BD59-A6C34878D82A}">
                    <a16:rowId xmlns:a16="http://schemas.microsoft.com/office/drawing/2014/main" val="2040159814"/>
                  </a:ext>
                </a:extLst>
              </a:tr>
              <a:tr h="186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61" marR="62061" marT="0" marB="0"/>
                </a:tc>
                <a:extLst>
                  <a:ext uri="{0D108BD9-81ED-4DB2-BD59-A6C34878D82A}">
                    <a16:rowId xmlns:a16="http://schemas.microsoft.com/office/drawing/2014/main" val="189023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197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549" y="280365"/>
            <a:ext cx="6697699" cy="132556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Estimating Timelines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8" y="1469402"/>
            <a:ext cx="10308771" cy="4324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Time estimates are dependent on trial WBS.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For each task, we need to estimate:</a:t>
            </a:r>
          </a:p>
          <a:p>
            <a:pPr marL="514350" indent="-514350">
              <a:buAutoNum type="alphaUcPeriod"/>
            </a:pP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The effort required to complete the task. 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This is the number of hours of work required to do the task. 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The combined effort for all the tasks determines how much the staffing costs will be for the trial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B.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How long the task will take. 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</a:rPr>
              <a:t>This is the number of days between the task starting and being completed.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</a:rPr>
              <a:t>The duration will determine the overall timescale for the trial</a:t>
            </a:r>
          </a:p>
          <a:p>
            <a:pPr marL="0" indent="0">
              <a:buNone/>
            </a:pPr>
            <a:endParaRPr lang="en-US" b="0" i="0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423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4DDC7-287C-20F2-C38A-492984F07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When time can’t be estimated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56B6496-6C68-921B-26D8-547B81FF4B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363980"/>
              </p:ext>
            </p:extLst>
          </p:nvPr>
        </p:nvGraphicFramePr>
        <p:xfrm>
          <a:off x="838200" y="1709928"/>
          <a:ext cx="8068056" cy="4014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74E0465-35D3-CC50-5818-93B33EFFC38A}"/>
              </a:ext>
            </a:extLst>
          </p:cNvPr>
          <p:cNvSpPr txBox="1"/>
          <p:nvPr/>
        </p:nvSpPr>
        <p:spPr>
          <a:xfrm>
            <a:off x="7125462" y="1833479"/>
            <a:ext cx="47160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T</a:t>
            </a: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ime to complete the task. if everything goes really well, and there are no complications.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DDE18F-6B26-E649-8541-2E164FA0922A}"/>
              </a:ext>
            </a:extLst>
          </p:cNvPr>
          <p:cNvSpPr txBox="1"/>
          <p:nvPr/>
        </p:nvSpPr>
        <p:spPr>
          <a:xfrm>
            <a:off x="7244334" y="3087547"/>
            <a:ext cx="418566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This is the time that the activity can usually be completed under normal conditions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882B10-0C59-FD5E-6B49-8B89A0CC0BE6}"/>
              </a:ext>
            </a:extLst>
          </p:cNvPr>
          <p:cNvSpPr txBox="1"/>
          <p:nvPr/>
        </p:nvSpPr>
        <p:spPr>
          <a:xfrm>
            <a:off x="7399782" y="4246697"/>
            <a:ext cx="40302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The time that it will take to complete the activity (produce the first draft of the protocol) in adverse conditions</a:t>
            </a:r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4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C7ABB-E0D5-9002-A8A9-93F7F5CDA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4549" y="280365"/>
            <a:ext cx="6350227" cy="132556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Sample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5C6DC-0F9F-6547-532E-5ACA3C8DB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0472"/>
            <a:ext cx="10515600" cy="4233553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The amount of time needed to complete an ethics proposal is 4 weeks (</a:t>
            </a:r>
            <a:r>
              <a:rPr lang="en-US" sz="2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based on the trial manager spending 25% of their time working on it over the 4 weeks, and no one else needing to be involved</a:t>
            </a: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r>
              <a:rPr lang="en-US" b="0" i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If the trial manager increased the amount of time he/she spent working on the ethics proposal to 40% of their time how quickly could the ethics proposal be completed?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i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A. 1 week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B. 2 weeks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C. 2 </a:t>
            </a:r>
            <a:r>
              <a:rPr lang="en-US" sz="1600" dirty="0">
                <a:solidFill>
                  <a:srgbClr val="000000"/>
                </a:solidFill>
                <a:cs typeface="Arial" panose="020B0604020202020204" pitchFamily="34" charset="0"/>
              </a:rPr>
              <a:t>½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weeks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D. 3 weeks </a:t>
            </a:r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23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3777E-B04A-7F29-B6D4-F221BDC38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4549" y="280365"/>
            <a:ext cx="5893027" cy="132556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3876C-20FD-7D0F-6FD4-A5AB393A5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3.8 Ethics finalized 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3.8.1 </a:t>
            </a: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Participant information sheet (12 hours)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3.8.2 Informed consent (6 hours)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3.8.3 Ethics approvals (32 hours)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In order to work the overall duration of this part of the trial we need to understand how the tasks interrelate. Start-end dates and which tasks are dependent on each other.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88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865A9-F8AE-1C55-A534-C04382D74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Accountability and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583D7-E7B0-F5E3-EFE9-7E038F6B0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184"/>
            <a:ext cx="10515600" cy="42518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Ensure individuals know their responsibilities and accountabilities for each task in the project.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work and responsibility matrix (RACI matrix) can be used: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</a:rPr>
              <a:t>Responsible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for completing the work.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</a:rPr>
              <a:t>Accountable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for work.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who needs to be </a:t>
            </a:r>
            <a:r>
              <a:rPr lang="en-US" b="1" i="0" dirty="0">
                <a:solidFill>
                  <a:srgbClr val="000000"/>
                </a:solidFill>
                <a:effectLst/>
              </a:rPr>
              <a:t>Consulted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about any given activity?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who needs to </a:t>
            </a:r>
            <a:r>
              <a:rPr lang="en-US" b="0" i="0">
                <a:solidFill>
                  <a:srgbClr val="000000"/>
                </a:solidFill>
                <a:effectLst/>
              </a:rPr>
              <a:t>be </a:t>
            </a:r>
            <a:r>
              <a:rPr lang="en-US" b="1" dirty="0">
                <a:solidFill>
                  <a:srgbClr val="000000"/>
                </a:solidFill>
              </a:rPr>
              <a:t>I</a:t>
            </a:r>
            <a:r>
              <a:rPr lang="en-US" b="1" i="0">
                <a:solidFill>
                  <a:srgbClr val="000000"/>
                </a:solidFill>
                <a:effectLst/>
              </a:rPr>
              <a:t>nformed</a:t>
            </a:r>
            <a:r>
              <a:rPr lang="en-US" b="0" i="0">
                <a:solidFill>
                  <a:srgbClr val="000000"/>
                </a:solidFill>
                <a:effectLst/>
              </a:rPr>
              <a:t>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about the activity?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935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09EA0-4944-6A00-37C2-AF39524FA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C1536-D640-0158-CB57-21E2DB6FF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1292598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8506-00D1-DFEA-7973-59AEBC747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F311A-C4AF-EFC5-B38B-B02031D6A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Brown L,T Grundy T. Project Management for the Pharmaceutical Industry, Gower, 2004 pages 54 – 58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Burke R. Introduction to Project Management. Cosmic MBA Series. 2007 Chapters 13 and 14.</a:t>
            </a:r>
            <a:endParaRPr lang="en-US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en-US" sz="2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PMBOK - A Guide to the Project Management Book of Knowledge, 3rd Edition (PMBOK Guide), Project Management Institute, Pennsylvania USA (2004)</a:t>
            </a:r>
            <a:endParaRPr 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325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57C4-439C-460B-9BE4-E964AB41C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1" y="280365"/>
            <a:ext cx="7927848" cy="132556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Resources and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493CF-D083-4166-9B2C-5D3BB2F6A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739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Objectives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D</a:t>
            </a: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efine what constitutes a resource to the clinical trial manager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D</a:t>
            </a: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etermine which resources will be needed, and how to obtain them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E</a:t>
            </a: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stimate how long each resource will be needed for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How to m</a:t>
            </a: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anage resources effectively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To </a:t>
            </a: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ensure that the scope is executed effectively.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30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06377-0BCA-4AC7-8D93-4F0371E47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4549" y="280365"/>
            <a:ext cx="6322795" cy="1208801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Resources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609E87E-F5C3-4802-B704-440BA5346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1" i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Sample question</a:t>
            </a:r>
          </a:p>
          <a:p>
            <a:pPr marL="0" indent="0" algn="l">
              <a:buNone/>
            </a:pPr>
            <a:r>
              <a:rPr lang="en-US" sz="2400" b="0" i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Which of the following resources might you need to consider when starting to plan for your clinical trial?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A.  Access to participants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B. Investigators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C. Administrative staff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D. Computers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E. Transport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F. papers on previous trials </a:t>
            </a:r>
            <a:endParaRPr lang="en-UG" sz="2000" dirty="0"/>
          </a:p>
        </p:txBody>
      </p:sp>
    </p:spTree>
    <p:extLst>
      <p:ext uri="{BB962C8B-B14F-4D97-AF65-F5344CB8AC3E}">
        <p14:creationId xmlns:p14="http://schemas.microsoft.com/office/powerpoint/2010/main" val="3386332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48C3A-8E60-4791-840F-5298152B6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4549" y="280366"/>
            <a:ext cx="8096731" cy="96060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Definition of Resources in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F9B08-1C27-4844-84FD-08CA94123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588" y="1606730"/>
            <a:ext cx="10400211" cy="41265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A</a:t>
            </a: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ssets available and anticipated for use in the planning and execution of project operations.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These are:</a:t>
            </a:r>
          </a:p>
          <a:p>
            <a:pPr lvl="1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Equipment</a:t>
            </a:r>
          </a:p>
          <a:p>
            <a:pPr lvl="1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Facilities </a:t>
            </a:r>
          </a:p>
          <a:p>
            <a:pPr lvl="1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Materials and Supplies </a:t>
            </a:r>
          </a:p>
          <a:p>
            <a:pPr lvl="1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Information </a:t>
            </a:r>
          </a:p>
          <a:p>
            <a:pPr lvl="1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Technology</a:t>
            </a:r>
          </a:p>
          <a:p>
            <a:pPr marL="0" indent="0">
              <a:buNone/>
            </a:pPr>
            <a:r>
              <a:rPr lang="en-US" u="sng" dirty="0">
                <a:cs typeface="Arial" panose="020B0604020202020204" pitchFamily="34" charset="0"/>
              </a:rPr>
              <a:t>Thought question</a:t>
            </a:r>
          </a:p>
          <a:p>
            <a:pPr marL="0" indent="0" algn="l">
              <a:buNone/>
            </a:pPr>
            <a:r>
              <a:rPr lang="en-US" b="0" i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List the resources that you will need when you start your project to serve tea at the first meeting of your trial's management group</a:t>
            </a:r>
          </a:p>
          <a:p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90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24C7-DA85-42B4-8379-353219ED3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548" y="188967"/>
            <a:ext cx="8059972" cy="959169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Planning and managing resources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013FDE-C9B4-F059-958E-D00FD149C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Things to consider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4" name="Picture 6" descr="Image result for time cost quality triangle">
            <a:extLst>
              <a:ext uri="{FF2B5EF4-FFF2-40B4-BE49-F238E27FC236}">
                <a16:creationId xmlns:a16="http://schemas.microsoft.com/office/drawing/2014/main" id="{E4F7BE66-D3AA-4367-55F8-6F79F29C8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78997"/>
            <a:ext cx="3127248" cy="257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6462A1-47C1-E524-4648-281F0A048150}"/>
              </a:ext>
            </a:extLst>
          </p:cNvPr>
          <p:cNvSpPr txBox="1"/>
          <p:nvPr/>
        </p:nvSpPr>
        <p:spPr>
          <a:xfrm>
            <a:off x="4562856" y="2478997"/>
            <a:ext cx="6903720" cy="1512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Size of workload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 estimates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 estimates are treated as commitments </a:t>
            </a:r>
          </a:p>
        </p:txBody>
      </p:sp>
    </p:spTree>
    <p:extLst>
      <p:ext uri="{BB962C8B-B14F-4D97-AF65-F5344CB8AC3E}">
        <p14:creationId xmlns:p14="http://schemas.microsoft.com/office/powerpoint/2010/main" val="118875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68E4C-06D4-4F15-8B9E-0B088A0C9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4113" y="179597"/>
            <a:ext cx="8246583" cy="1048312"/>
          </a:xfrm>
        </p:spPr>
        <p:txBody>
          <a:bodyPr>
            <a:noAutofit/>
          </a:bodyPr>
          <a:lstStyle/>
          <a:p>
            <a:pPr lvl="0"/>
            <a:r>
              <a:rPr lang="en-US" b="1" dirty="0">
                <a:solidFill>
                  <a:srgbClr val="C00000"/>
                </a:solidFill>
              </a:rPr>
              <a:t>Sample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15628-6EB3-4E45-98F2-B44769366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275" y="1737359"/>
            <a:ext cx="10097588" cy="41513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b="0" i="1" dirty="0">
                <a:solidFill>
                  <a:srgbClr val="000000"/>
                </a:solidFill>
                <a:effectLst/>
              </a:rPr>
              <a:t>During which phase of a large multi-center clinical trial project do you believe that you will need the majority of your people, equipment, and other material resources?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A. During the pre-trial planning phase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B. During the clinical operations phase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C. During the data management phase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D. During the trial closing phase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79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68410-B1FD-4A3A-AAD5-611031B44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4115" y="280365"/>
            <a:ext cx="7158445" cy="116961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Deciding who and what you need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75DF2F-8A2D-4AEB-B71B-BF42919F3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402"/>
            <a:ext cx="10515600" cy="42546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A. </a:t>
            </a:r>
            <a:r>
              <a:rPr lang="en-US" b="1" dirty="0"/>
              <a:t>Team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Research is delivered by a team of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people with different personalities, skills, ability, knowledge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etc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and the ideal team takes advantage of the complementary skills of the individuals.</a:t>
            </a:r>
          </a:p>
          <a:p>
            <a:pPr marL="0" indent="0">
              <a:buNone/>
            </a:pPr>
            <a:r>
              <a:rPr lang="en-US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"What skills are required in order to complete all of the tasks required in the clinical trial program?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The easiest way to answer this is using the work breakdown structure (WBS).</a:t>
            </a:r>
            <a:endParaRPr lang="en-UG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6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DFACE-FC8F-45F7-ABE8-583C62550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402"/>
            <a:ext cx="10515600" cy="4254623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dirty="0">
                <a:solidFill>
                  <a:srgbClr val="000000"/>
                </a:solidFill>
              </a:rPr>
              <a:t>A</a:t>
            </a:r>
            <a:r>
              <a:rPr lang="en-US" b="0" i="0" dirty="0">
                <a:solidFill>
                  <a:srgbClr val="000000"/>
                </a:solidFill>
                <a:effectLst/>
              </a:rPr>
              <a:t>ctivities, tasks, and sub-tasks described in the Protocol WBS dictate the sorts of skills required;</a:t>
            </a:r>
            <a:endParaRPr lang="en-US" b="0" i="0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Does the task require specific technical skills?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Will the task need specific or general experience?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What type of knowledge or education will be needed?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What interpersonal skills will be needed? </a:t>
            </a:r>
          </a:p>
          <a:p>
            <a:pPr marL="457200" lvl="1" indent="0">
              <a:buNone/>
            </a:pPr>
            <a:endParaRPr lang="en-US" b="0" i="0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How many of each type of skill set will be needed for the completion of each task?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Which of these skills can be developed through training and development during the trial and how would this development be implemented?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What levels of supervision will be required for each role?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D9EEBF-B745-6655-B438-C7F41BDCB912}"/>
              </a:ext>
            </a:extLst>
          </p:cNvPr>
          <p:cNvSpPr txBox="1"/>
          <p:nvPr/>
        </p:nvSpPr>
        <p:spPr>
          <a:xfrm>
            <a:off x="2315718" y="690218"/>
            <a:ext cx="60944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Generating the Team</a:t>
            </a:r>
          </a:p>
        </p:txBody>
      </p:sp>
    </p:spTree>
    <p:extLst>
      <p:ext uri="{BB962C8B-B14F-4D97-AF65-F5344CB8AC3E}">
        <p14:creationId xmlns:p14="http://schemas.microsoft.com/office/powerpoint/2010/main" val="987068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BB9E9-239B-AEF7-5C43-E9A46D3CB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4549" y="280365"/>
            <a:ext cx="5865595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Skill inventory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06DD7-B87F-421F-1473-C690A54C8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5928"/>
            <a:ext cx="10515600" cy="41180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After identifying the skills needed then start a process of matching the right people to the right targets within your team. 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583D6E-255E-3138-E2DD-B1A7E73EE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342583"/>
              </p:ext>
            </p:extLst>
          </p:nvPr>
        </p:nvGraphicFramePr>
        <p:xfrm>
          <a:off x="950976" y="3028554"/>
          <a:ext cx="9985250" cy="2636520"/>
        </p:xfrm>
        <a:graphic>
          <a:graphicData uri="http://schemas.openxmlformats.org/drawingml/2006/table">
            <a:tbl>
              <a:tblPr/>
              <a:tblGrid>
                <a:gridCol w="1337309">
                  <a:extLst>
                    <a:ext uri="{9D8B030D-6E8A-4147-A177-3AD203B41FA5}">
                      <a16:colId xmlns:a16="http://schemas.microsoft.com/office/drawing/2014/main" val="1584279888"/>
                    </a:ext>
                  </a:extLst>
                </a:gridCol>
                <a:gridCol w="1337309">
                  <a:extLst>
                    <a:ext uri="{9D8B030D-6E8A-4147-A177-3AD203B41FA5}">
                      <a16:colId xmlns:a16="http://schemas.microsoft.com/office/drawing/2014/main" val="1983685019"/>
                    </a:ext>
                  </a:extLst>
                </a:gridCol>
                <a:gridCol w="1827658">
                  <a:extLst>
                    <a:ext uri="{9D8B030D-6E8A-4147-A177-3AD203B41FA5}">
                      <a16:colId xmlns:a16="http://schemas.microsoft.com/office/drawing/2014/main" val="235570151"/>
                    </a:ext>
                  </a:extLst>
                </a:gridCol>
                <a:gridCol w="1827658">
                  <a:extLst>
                    <a:ext uri="{9D8B030D-6E8A-4147-A177-3AD203B41FA5}">
                      <a16:colId xmlns:a16="http://schemas.microsoft.com/office/drawing/2014/main" val="2505900462"/>
                    </a:ext>
                  </a:extLst>
                </a:gridCol>
                <a:gridCol w="1827658">
                  <a:extLst>
                    <a:ext uri="{9D8B030D-6E8A-4147-A177-3AD203B41FA5}">
                      <a16:colId xmlns:a16="http://schemas.microsoft.com/office/drawing/2014/main" val="301393003"/>
                    </a:ext>
                  </a:extLst>
                </a:gridCol>
                <a:gridCol w="1827658">
                  <a:extLst>
                    <a:ext uri="{9D8B030D-6E8A-4147-A177-3AD203B41FA5}">
                      <a16:colId xmlns:a16="http://schemas.microsoft.com/office/drawing/2014/main" val="1523000403"/>
                    </a:ext>
                  </a:extLst>
                </a:gridCol>
              </a:tblGrid>
              <a:tr h="527192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63500" marR="63500" marT="6350" marB="635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Category</a:t>
                      </a:r>
                    </a:p>
                  </a:txBody>
                  <a:tcPr marL="63500" marR="63500" marT="6350" marB="63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Current Job</a:t>
                      </a:r>
                    </a:p>
                  </a:txBody>
                  <a:tcPr marL="63500" marR="63500" marT="6350" marB="63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Technical Skills</a:t>
                      </a:r>
                    </a:p>
                  </a:txBody>
                  <a:tcPr marL="63500" marR="63500" marT="6350" marB="63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Soft Skills</a:t>
                      </a:r>
                    </a:p>
                  </a:txBody>
                  <a:tcPr marL="63500" marR="63500" marT="6350" marB="63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Experience and/or Degrees</a:t>
                      </a:r>
                    </a:p>
                  </a:txBody>
                  <a:tcPr marL="63500" marR="63500" marT="6350" marB="63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728361"/>
                  </a:ext>
                </a:extLst>
              </a:tr>
              <a:tr h="26956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Chris Smith</a:t>
                      </a:r>
                    </a:p>
                  </a:txBody>
                  <a:tcPr marL="63500" marR="63500" marT="6350" marB="635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607295"/>
                  </a:ext>
                </a:extLst>
              </a:tr>
              <a:tr h="527192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Georgie Jones</a:t>
                      </a:r>
                    </a:p>
                  </a:txBody>
                  <a:tcPr marL="63500" marR="63500" marT="6350" marB="635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286924"/>
                  </a:ext>
                </a:extLst>
              </a:tr>
              <a:tr h="26956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Phil Brown</a:t>
                      </a:r>
                    </a:p>
                  </a:txBody>
                  <a:tcPr marL="63500" marR="63500" marT="6350" marB="635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316298"/>
                  </a:ext>
                </a:extLst>
              </a:tr>
              <a:tr h="26956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Ashley King</a:t>
                      </a:r>
                    </a:p>
                  </a:txBody>
                  <a:tcPr marL="63500" marR="63500" marT="6350" marB="635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766150"/>
                  </a:ext>
                </a:extLst>
              </a:tr>
              <a:tr h="26956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Charlie Ellis</a:t>
                      </a:r>
                    </a:p>
                  </a:txBody>
                  <a:tcPr marL="63500" marR="63500" marT="6350" marB="635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187917"/>
                  </a:ext>
                </a:extLst>
              </a:tr>
              <a:tr h="343510">
                <a:tc>
                  <a:txBody>
                    <a:bodyPr/>
                    <a:lstStyle/>
                    <a:p>
                      <a:pPr algn="r"/>
                      <a:r>
                        <a:rPr lang="en-US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Alex Green</a:t>
                      </a:r>
                    </a:p>
                  </a:txBody>
                  <a:tcPr marL="63500" marR="63500" marT="6350" marB="635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03815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8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1043</Words>
  <Application>Microsoft Office PowerPoint</Application>
  <PresentationFormat>Widescreen</PresentationFormat>
  <Paragraphs>223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 Theme</vt:lpstr>
      <vt:lpstr>Resource Planning and Management  (Estimating and scheduling timelines)</vt:lpstr>
      <vt:lpstr>Resources and management</vt:lpstr>
      <vt:lpstr>Resources</vt:lpstr>
      <vt:lpstr>Definition of Resources in Research</vt:lpstr>
      <vt:lpstr>Planning and managing resources</vt:lpstr>
      <vt:lpstr>Sample question</vt:lpstr>
      <vt:lpstr>Deciding who and what you need</vt:lpstr>
      <vt:lpstr>PowerPoint Presentation</vt:lpstr>
      <vt:lpstr>Skill inventory</vt:lpstr>
      <vt:lpstr>B. Materials WBS and inventory </vt:lpstr>
      <vt:lpstr>Estimating Timelines</vt:lpstr>
      <vt:lpstr>When time can’t be estimated</vt:lpstr>
      <vt:lpstr>Sample question</vt:lpstr>
      <vt:lpstr>Example</vt:lpstr>
      <vt:lpstr>Accountability and responsibility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Eastern Africa Consortium for Clinical Research (EACCR2)</dc:title>
  <dc:creator>Bernard Kikaire</dc:creator>
  <cp:lastModifiedBy>Benjamin Watyaba</cp:lastModifiedBy>
  <cp:revision>94</cp:revision>
  <dcterms:created xsi:type="dcterms:W3CDTF">2018-08-14T18:30:25Z</dcterms:created>
  <dcterms:modified xsi:type="dcterms:W3CDTF">2023-06-26T14:59:59Z</dcterms:modified>
</cp:coreProperties>
</file>