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3"/>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6" r:id="rId15"/>
    <p:sldId id="270" r:id="rId16"/>
    <p:sldId id="271" r:id="rId17"/>
    <p:sldId id="272" r:id="rId18"/>
    <p:sldId id="273" r:id="rId19"/>
    <p:sldId id="274" r:id="rId20"/>
    <p:sldId id="275" r:id="rId21"/>
    <p:sldId id="277"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559" autoAdjust="0"/>
    <p:restoredTop sz="94660"/>
  </p:normalViewPr>
  <p:slideViewPr>
    <p:cSldViewPr snapToGrid="0">
      <p:cViewPr varScale="1">
        <p:scale>
          <a:sx n="63" d="100"/>
          <a:sy n="63" d="100"/>
        </p:scale>
        <p:origin x="820" y="56"/>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59" d="100"/>
          <a:sy n="59" d="100"/>
        </p:scale>
        <p:origin x="2790"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BAA5E90-C44C-93D9-6E0D-E5F3702E50C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3BBDD5D-5B8F-0945-EFEE-C5EA2DA57D1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E2E53A5-0AD1-4D70-ABE3-FC9B85DEDFC9}" type="datetimeFigureOut">
              <a:rPr lang="en-US" smtClean="0"/>
              <a:t>6/26/2023</a:t>
            </a:fld>
            <a:endParaRPr lang="en-US"/>
          </a:p>
        </p:txBody>
      </p:sp>
      <p:sp>
        <p:nvSpPr>
          <p:cNvPr id="4" name="Footer Placeholder 3">
            <a:extLst>
              <a:ext uri="{FF2B5EF4-FFF2-40B4-BE49-F238E27FC236}">
                <a16:creationId xmlns:a16="http://schemas.microsoft.com/office/drawing/2014/main" id="{ACE13618-D4FA-7539-57C3-158B4A9EA81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344064D-B88B-EE53-070F-330C59EB763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125FE10-FD3E-498C-BB75-1EAFE05781B2}" type="slidenum">
              <a:rPr lang="en-US" smtClean="0"/>
              <a:t>‹#›</a:t>
            </a:fld>
            <a:endParaRPr lang="en-US"/>
          </a:p>
        </p:txBody>
      </p:sp>
    </p:spTree>
    <p:extLst>
      <p:ext uri="{BB962C8B-B14F-4D97-AF65-F5344CB8AC3E}">
        <p14:creationId xmlns:p14="http://schemas.microsoft.com/office/powerpoint/2010/main" val="394674081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0A48C-FEDD-190B-B937-06FB32C11D3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2708D92-3693-A6D4-BAE7-BF993C81887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A785260-462D-2076-025B-6FF19A911195}"/>
              </a:ext>
            </a:extLst>
          </p:cNvPr>
          <p:cNvSpPr>
            <a:spLocks noGrp="1"/>
          </p:cNvSpPr>
          <p:nvPr>
            <p:ph type="dt" sz="half" idx="10"/>
          </p:nvPr>
        </p:nvSpPr>
        <p:spPr>
          <a:xfrm>
            <a:off x="838200" y="6356350"/>
            <a:ext cx="2743200" cy="365125"/>
          </a:xfrm>
          <a:prstGeom prst="rect">
            <a:avLst/>
          </a:prstGeom>
        </p:spPr>
        <p:txBody>
          <a:bodyPr/>
          <a:lstStyle/>
          <a:p>
            <a:fld id="{324973D6-E5A3-40F7-91A9-7AC944177DB6}" type="datetimeFigureOut">
              <a:rPr lang="en-US" smtClean="0"/>
              <a:t>6/26/2023</a:t>
            </a:fld>
            <a:endParaRPr lang="en-US"/>
          </a:p>
        </p:txBody>
      </p:sp>
      <p:sp>
        <p:nvSpPr>
          <p:cNvPr id="5" name="Footer Placeholder 4">
            <a:extLst>
              <a:ext uri="{FF2B5EF4-FFF2-40B4-BE49-F238E27FC236}">
                <a16:creationId xmlns:a16="http://schemas.microsoft.com/office/drawing/2014/main" id="{576BFA7A-3C63-9D9A-F605-A6D20A097F6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0EC9FCE-B11D-8BB4-DE4C-5FDFBB78FF7E}"/>
              </a:ext>
            </a:extLst>
          </p:cNvPr>
          <p:cNvSpPr>
            <a:spLocks noGrp="1"/>
          </p:cNvSpPr>
          <p:nvPr>
            <p:ph type="sldNum" sz="quarter" idx="12"/>
          </p:nvPr>
        </p:nvSpPr>
        <p:spPr>
          <a:xfrm>
            <a:off x="8610600" y="6356350"/>
            <a:ext cx="2743200" cy="365125"/>
          </a:xfrm>
          <a:prstGeom prst="rect">
            <a:avLst/>
          </a:prstGeom>
        </p:spPr>
        <p:txBody>
          <a:bodyPr/>
          <a:lstStyle/>
          <a:p>
            <a:fld id="{D612AEA4-199C-4D2E-8946-9B3C7BC5A453}" type="slidenum">
              <a:rPr lang="en-US" smtClean="0"/>
              <a:t>‹#›</a:t>
            </a:fld>
            <a:endParaRPr lang="en-US"/>
          </a:p>
        </p:txBody>
      </p:sp>
    </p:spTree>
    <p:extLst>
      <p:ext uri="{BB962C8B-B14F-4D97-AF65-F5344CB8AC3E}">
        <p14:creationId xmlns:p14="http://schemas.microsoft.com/office/powerpoint/2010/main" val="2120306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73950-3592-62D4-CE4F-F0A97B9C557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C18B2E5-B9A8-4689-E6CD-83ABBC0777A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2BDD97-2194-258B-1B11-E18200C4BC43}"/>
              </a:ext>
            </a:extLst>
          </p:cNvPr>
          <p:cNvSpPr>
            <a:spLocks noGrp="1"/>
          </p:cNvSpPr>
          <p:nvPr>
            <p:ph type="dt" sz="half" idx="10"/>
          </p:nvPr>
        </p:nvSpPr>
        <p:spPr>
          <a:xfrm>
            <a:off x="838200" y="6356350"/>
            <a:ext cx="2743200" cy="365125"/>
          </a:xfrm>
          <a:prstGeom prst="rect">
            <a:avLst/>
          </a:prstGeom>
        </p:spPr>
        <p:txBody>
          <a:bodyPr/>
          <a:lstStyle/>
          <a:p>
            <a:fld id="{324973D6-E5A3-40F7-91A9-7AC944177DB6}" type="datetimeFigureOut">
              <a:rPr lang="en-US" smtClean="0"/>
              <a:t>6/26/2023</a:t>
            </a:fld>
            <a:endParaRPr lang="en-US"/>
          </a:p>
        </p:txBody>
      </p:sp>
      <p:sp>
        <p:nvSpPr>
          <p:cNvPr id="5" name="Footer Placeholder 4">
            <a:extLst>
              <a:ext uri="{FF2B5EF4-FFF2-40B4-BE49-F238E27FC236}">
                <a16:creationId xmlns:a16="http://schemas.microsoft.com/office/drawing/2014/main" id="{36329709-B571-275F-E1ED-B253B58F5C8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0F05AB6-BEDE-ABDE-DE07-BE9FC7831E23}"/>
              </a:ext>
            </a:extLst>
          </p:cNvPr>
          <p:cNvSpPr>
            <a:spLocks noGrp="1"/>
          </p:cNvSpPr>
          <p:nvPr>
            <p:ph type="sldNum" sz="quarter" idx="12"/>
          </p:nvPr>
        </p:nvSpPr>
        <p:spPr>
          <a:xfrm>
            <a:off x="8610600" y="6356350"/>
            <a:ext cx="2743200" cy="365125"/>
          </a:xfrm>
          <a:prstGeom prst="rect">
            <a:avLst/>
          </a:prstGeom>
        </p:spPr>
        <p:txBody>
          <a:bodyPr/>
          <a:lstStyle/>
          <a:p>
            <a:fld id="{D612AEA4-199C-4D2E-8946-9B3C7BC5A453}" type="slidenum">
              <a:rPr lang="en-US" smtClean="0"/>
              <a:t>‹#›</a:t>
            </a:fld>
            <a:endParaRPr lang="en-US"/>
          </a:p>
        </p:txBody>
      </p:sp>
    </p:spTree>
    <p:extLst>
      <p:ext uri="{BB962C8B-B14F-4D97-AF65-F5344CB8AC3E}">
        <p14:creationId xmlns:p14="http://schemas.microsoft.com/office/powerpoint/2010/main" val="16698836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DC00B8C-C6E4-8269-8B57-65C72638C1A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C084A6C-AC0E-E3F8-3CE9-CB56CDCE212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704DA1-4943-BB89-2925-82DF95B3C9DA}"/>
              </a:ext>
            </a:extLst>
          </p:cNvPr>
          <p:cNvSpPr>
            <a:spLocks noGrp="1"/>
          </p:cNvSpPr>
          <p:nvPr>
            <p:ph type="dt" sz="half" idx="10"/>
          </p:nvPr>
        </p:nvSpPr>
        <p:spPr>
          <a:xfrm>
            <a:off x="838200" y="6356350"/>
            <a:ext cx="2743200" cy="365125"/>
          </a:xfrm>
          <a:prstGeom prst="rect">
            <a:avLst/>
          </a:prstGeom>
        </p:spPr>
        <p:txBody>
          <a:bodyPr/>
          <a:lstStyle/>
          <a:p>
            <a:fld id="{324973D6-E5A3-40F7-91A9-7AC944177DB6}" type="datetimeFigureOut">
              <a:rPr lang="en-US" smtClean="0"/>
              <a:t>6/26/2023</a:t>
            </a:fld>
            <a:endParaRPr lang="en-US"/>
          </a:p>
        </p:txBody>
      </p:sp>
      <p:sp>
        <p:nvSpPr>
          <p:cNvPr id="5" name="Footer Placeholder 4">
            <a:extLst>
              <a:ext uri="{FF2B5EF4-FFF2-40B4-BE49-F238E27FC236}">
                <a16:creationId xmlns:a16="http://schemas.microsoft.com/office/drawing/2014/main" id="{90968D69-2296-5791-1935-5432DD9C66E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0DCC09A-0478-C72A-01C1-4F028644F764}"/>
              </a:ext>
            </a:extLst>
          </p:cNvPr>
          <p:cNvSpPr>
            <a:spLocks noGrp="1"/>
          </p:cNvSpPr>
          <p:nvPr>
            <p:ph type="sldNum" sz="quarter" idx="12"/>
          </p:nvPr>
        </p:nvSpPr>
        <p:spPr>
          <a:xfrm>
            <a:off x="8610600" y="6356350"/>
            <a:ext cx="2743200" cy="365125"/>
          </a:xfrm>
          <a:prstGeom prst="rect">
            <a:avLst/>
          </a:prstGeom>
        </p:spPr>
        <p:txBody>
          <a:bodyPr/>
          <a:lstStyle/>
          <a:p>
            <a:fld id="{D612AEA4-199C-4D2E-8946-9B3C7BC5A453}" type="slidenum">
              <a:rPr lang="en-US" smtClean="0"/>
              <a:t>‹#›</a:t>
            </a:fld>
            <a:endParaRPr lang="en-US"/>
          </a:p>
        </p:txBody>
      </p:sp>
    </p:spTree>
    <p:extLst>
      <p:ext uri="{BB962C8B-B14F-4D97-AF65-F5344CB8AC3E}">
        <p14:creationId xmlns:p14="http://schemas.microsoft.com/office/powerpoint/2010/main" val="5128570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E5122-2837-F5F2-2B24-395917ECE47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39B6578-3319-B082-40AA-DE61BE10C2E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C899EB-9A16-C436-0279-74F34254EF58}"/>
              </a:ext>
            </a:extLst>
          </p:cNvPr>
          <p:cNvSpPr>
            <a:spLocks noGrp="1"/>
          </p:cNvSpPr>
          <p:nvPr>
            <p:ph type="dt" sz="half" idx="10"/>
          </p:nvPr>
        </p:nvSpPr>
        <p:spPr>
          <a:xfrm>
            <a:off x="838200" y="6356350"/>
            <a:ext cx="2743200" cy="365125"/>
          </a:xfrm>
          <a:prstGeom prst="rect">
            <a:avLst/>
          </a:prstGeom>
        </p:spPr>
        <p:txBody>
          <a:bodyPr/>
          <a:lstStyle/>
          <a:p>
            <a:fld id="{324973D6-E5A3-40F7-91A9-7AC944177DB6}" type="datetimeFigureOut">
              <a:rPr lang="en-US" smtClean="0"/>
              <a:t>6/26/2023</a:t>
            </a:fld>
            <a:endParaRPr lang="en-US"/>
          </a:p>
        </p:txBody>
      </p:sp>
      <p:sp>
        <p:nvSpPr>
          <p:cNvPr id="5" name="Footer Placeholder 4">
            <a:extLst>
              <a:ext uri="{FF2B5EF4-FFF2-40B4-BE49-F238E27FC236}">
                <a16:creationId xmlns:a16="http://schemas.microsoft.com/office/drawing/2014/main" id="{C9DE041E-B214-E679-DC51-37CDBA11239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E4C4622-152A-4042-62CE-2B4036637B03}"/>
              </a:ext>
            </a:extLst>
          </p:cNvPr>
          <p:cNvSpPr>
            <a:spLocks noGrp="1"/>
          </p:cNvSpPr>
          <p:nvPr>
            <p:ph type="sldNum" sz="quarter" idx="12"/>
          </p:nvPr>
        </p:nvSpPr>
        <p:spPr>
          <a:xfrm>
            <a:off x="8610600" y="6356350"/>
            <a:ext cx="2743200" cy="365125"/>
          </a:xfrm>
          <a:prstGeom prst="rect">
            <a:avLst/>
          </a:prstGeom>
        </p:spPr>
        <p:txBody>
          <a:bodyPr/>
          <a:lstStyle/>
          <a:p>
            <a:fld id="{D612AEA4-199C-4D2E-8946-9B3C7BC5A453}" type="slidenum">
              <a:rPr lang="en-US" smtClean="0"/>
              <a:t>‹#›</a:t>
            </a:fld>
            <a:endParaRPr lang="en-US"/>
          </a:p>
        </p:txBody>
      </p:sp>
    </p:spTree>
    <p:extLst>
      <p:ext uri="{BB962C8B-B14F-4D97-AF65-F5344CB8AC3E}">
        <p14:creationId xmlns:p14="http://schemas.microsoft.com/office/powerpoint/2010/main" val="8286891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3DD79-9BFC-1C26-F1C6-CBD04CFBC18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246E6FB-00DB-7E0E-0B3B-710214D9C2F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FA897F6-72E9-9C5B-85EC-59102AC414D6}"/>
              </a:ext>
            </a:extLst>
          </p:cNvPr>
          <p:cNvSpPr>
            <a:spLocks noGrp="1"/>
          </p:cNvSpPr>
          <p:nvPr>
            <p:ph type="dt" sz="half" idx="10"/>
          </p:nvPr>
        </p:nvSpPr>
        <p:spPr>
          <a:xfrm>
            <a:off x="838200" y="6356350"/>
            <a:ext cx="2743200" cy="365125"/>
          </a:xfrm>
          <a:prstGeom prst="rect">
            <a:avLst/>
          </a:prstGeom>
        </p:spPr>
        <p:txBody>
          <a:bodyPr/>
          <a:lstStyle/>
          <a:p>
            <a:fld id="{324973D6-E5A3-40F7-91A9-7AC944177DB6}" type="datetimeFigureOut">
              <a:rPr lang="en-US" smtClean="0"/>
              <a:t>6/26/2023</a:t>
            </a:fld>
            <a:endParaRPr lang="en-US"/>
          </a:p>
        </p:txBody>
      </p:sp>
      <p:sp>
        <p:nvSpPr>
          <p:cNvPr id="5" name="Footer Placeholder 4">
            <a:extLst>
              <a:ext uri="{FF2B5EF4-FFF2-40B4-BE49-F238E27FC236}">
                <a16:creationId xmlns:a16="http://schemas.microsoft.com/office/drawing/2014/main" id="{2026A384-8889-2686-1095-744EA21E8C8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164EE22-C4F8-4850-F3DD-502598D2295A}"/>
              </a:ext>
            </a:extLst>
          </p:cNvPr>
          <p:cNvSpPr>
            <a:spLocks noGrp="1"/>
          </p:cNvSpPr>
          <p:nvPr>
            <p:ph type="sldNum" sz="quarter" idx="12"/>
          </p:nvPr>
        </p:nvSpPr>
        <p:spPr>
          <a:xfrm>
            <a:off x="8610600" y="6356350"/>
            <a:ext cx="2743200" cy="365125"/>
          </a:xfrm>
          <a:prstGeom prst="rect">
            <a:avLst/>
          </a:prstGeom>
        </p:spPr>
        <p:txBody>
          <a:bodyPr/>
          <a:lstStyle/>
          <a:p>
            <a:fld id="{D612AEA4-199C-4D2E-8946-9B3C7BC5A453}" type="slidenum">
              <a:rPr lang="en-US" smtClean="0"/>
              <a:t>‹#›</a:t>
            </a:fld>
            <a:endParaRPr lang="en-US"/>
          </a:p>
        </p:txBody>
      </p:sp>
    </p:spTree>
    <p:extLst>
      <p:ext uri="{BB962C8B-B14F-4D97-AF65-F5344CB8AC3E}">
        <p14:creationId xmlns:p14="http://schemas.microsoft.com/office/powerpoint/2010/main" val="13932784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EEA19-5BEC-EB85-157A-0105EF26BBA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88CCEE2-400E-3866-D1C5-AAD838F2810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58F0346-7FBC-E10B-4C64-0A128324323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ABEFDB6-6C10-A1C4-9DDB-55614B219AB6}"/>
              </a:ext>
            </a:extLst>
          </p:cNvPr>
          <p:cNvSpPr>
            <a:spLocks noGrp="1"/>
          </p:cNvSpPr>
          <p:nvPr>
            <p:ph type="dt" sz="half" idx="10"/>
          </p:nvPr>
        </p:nvSpPr>
        <p:spPr>
          <a:xfrm>
            <a:off x="838200" y="6356350"/>
            <a:ext cx="2743200" cy="365125"/>
          </a:xfrm>
          <a:prstGeom prst="rect">
            <a:avLst/>
          </a:prstGeom>
        </p:spPr>
        <p:txBody>
          <a:bodyPr/>
          <a:lstStyle/>
          <a:p>
            <a:fld id="{324973D6-E5A3-40F7-91A9-7AC944177DB6}" type="datetimeFigureOut">
              <a:rPr lang="en-US" smtClean="0"/>
              <a:t>6/26/2023</a:t>
            </a:fld>
            <a:endParaRPr lang="en-US"/>
          </a:p>
        </p:txBody>
      </p:sp>
      <p:sp>
        <p:nvSpPr>
          <p:cNvPr id="6" name="Footer Placeholder 5">
            <a:extLst>
              <a:ext uri="{FF2B5EF4-FFF2-40B4-BE49-F238E27FC236}">
                <a16:creationId xmlns:a16="http://schemas.microsoft.com/office/drawing/2014/main" id="{C63A83E8-222E-983D-C071-2E2C50AAD41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915A04A8-D5CC-3B25-F91C-2D9CC5A320B0}"/>
              </a:ext>
            </a:extLst>
          </p:cNvPr>
          <p:cNvSpPr>
            <a:spLocks noGrp="1"/>
          </p:cNvSpPr>
          <p:nvPr>
            <p:ph type="sldNum" sz="quarter" idx="12"/>
          </p:nvPr>
        </p:nvSpPr>
        <p:spPr>
          <a:xfrm>
            <a:off x="8610600" y="6356350"/>
            <a:ext cx="2743200" cy="365125"/>
          </a:xfrm>
          <a:prstGeom prst="rect">
            <a:avLst/>
          </a:prstGeom>
        </p:spPr>
        <p:txBody>
          <a:bodyPr/>
          <a:lstStyle/>
          <a:p>
            <a:fld id="{D612AEA4-199C-4D2E-8946-9B3C7BC5A453}" type="slidenum">
              <a:rPr lang="en-US" smtClean="0"/>
              <a:t>‹#›</a:t>
            </a:fld>
            <a:endParaRPr lang="en-US"/>
          </a:p>
        </p:txBody>
      </p:sp>
    </p:spTree>
    <p:extLst>
      <p:ext uri="{BB962C8B-B14F-4D97-AF65-F5344CB8AC3E}">
        <p14:creationId xmlns:p14="http://schemas.microsoft.com/office/powerpoint/2010/main" val="15870977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314FA-2434-E5B0-6CFA-6A517E782AA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5012836-783D-B089-F87C-FBE53203E8B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4871E03-2F98-E847-5FFD-EC30CACFEC6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5BB697A-AB42-5990-3FA2-57062D8CCBD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BE6480C-F5FF-146B-F4D9-3B93ADAED2D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6591AF1-591A-9224-F93C-0DFC3C0D09B2}"/>
              </a:ext>
            </a:extLst>
          </p:cNvPr>
          <p:cNvSpPr>
            <a:spLocks noGrp="1"/>
          </p:cNvSpPr>
          <p:nvPr>
            <p:ph type="dt" sz="half" idx="10"/>
          </p:nvPr>
        </p:nvSpPr>
        <p:spPr>
          <a:xfrm>
            <a:off x="838200" y="6356350"/>
            <a:ext cx="2743200" cy="365125"/>
          </a:xfrm>
          <a:prstGeom prst="rect">
            <a:avLst/>
          </a:prstGeom>
        </p:spPr>
        <p:txBody>
          <a:bodyPr/>
          <a:lstStyle/>
          <a:p>
            <a:fld id="{324973D6-E5A3-40F7-91A9-7AC944177DB6}" type="datetimeFigureOut">
              <a:rPr lang="en-US" smtClean="0"/>
              <a:t>6/26/2023</a:t>
            </a:fld>
            <a:endParaRPr lang="en-US"/>
          </a:p>
        </p:txBody>
      </p:sp>
      <p:sp>
        <p:nvSpPr>
          <p:cNvPr id="8" name="Footer Placeholder 7">
            <a:extLst>
              <a:ext uri="{FF2B5EF4-FFF2-40B4-BE49-F238E27FC236}">
                <a16:creationId xmlns:a16="http://schemas.microsoft.com/office/drawing/2014/main" id="{20B15F78-5C5E-3BAA-A830-3CA4568BE2C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36AA15A8-45ED-4EFC-AA5E-6C79AEB28784}"/>
              </a:ext>
            </a:extLst>
          </p:cNvPr>
          <p:cNvSpPr>
            <a:spLocks noGrp="1"/>
          </p:cNvSpPr>
          <p:nvPr>
            <p:ph type="sldNum" sz="quarter" idx="12"/>
          </p:nvPr>
        </p:nvSpPr>
        <p:spPr>
          <a:xfrm>
            <a:off x="8610600" y="6356350"/>
            <a:ext cx="2743200" cy="365125"/>
          </a:xfrm>
          <a:prstGeom prst="rect">
            <a:avLst/>
          </a:prstGeom>
        </p:spPr>
        <p:txBody>
          <a:bodyPr/>
          <a:lstStyle/>
          <a:p>
            <a:fld id="{D612AEA4-199C-4D2E-8946-9B3C7BC5A453}" type="slidenum">
              <a:rPr lang="en-US" smtClean="0"/>
              <a:t>‹#›</a:t>
            </a:fld>
            <a:endParaRPr lang="en-US"/>
          </a:p>
        </p:txBody>
      </p:sp>
    </p:spTree>
    <p:extLst>
      <p:ext uri="{BB962C8B-B14F-4D97-AF65-F5344CB8AC3E}">
        <p14:creationId xmlns:p14="http://schemas.microsoft.com/office/powerpoint/2010/main" val="33933747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FF2AC-E25D-9229-617B-8898190F2DB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8C6F8C4-6A1E-9595-1384-D4CBFACC3B31}"/>
              </a:ext>
            </a:extLst>
          </p:cNvPr>
          <p:cNvSpPr>
            <a:spLocks noGrp="1"/>
          </p:cNvSpPr>
          <p:nvPr>
            <p:ph type="dt" sz="half" idx="10"/>
          </p:nvPr>
        </p:nvSpPr>
        <p:spPr>
          <a:xfrm>
            <a:off x="838200" y="6356350"/>
            <a:ext cx="2743200" cy="365125"/>
          </a:xfrm>
          <a:prstGeom prst="rect">
            <a:avLst/>
          </a:prstGeom>
        </p:spPr>
        <p:txBody>
          <a:bodyPr/>
          <a:lstStyle/>
          <a:p>
            <a:fld id="{324973D6-E5A3-40F7-91A9-7AC944177DB6}" type="datetimeFigureOut">
              <a:rPr lang="en-US" smtClean="0"/>
              <a:t>6/26/2023</a:t>
            </a:fld>
            <a:endParaRPr lang="en-US"/>
          </a:p>
        </p:txBody>
      </p:sp>
      <p:sp>
        <p:nvSpPr>
          <p:cNvPr id="4" name="Footer Placeholder 3">
            <a:extLst>
              <a:ext uri="{FF2B5EF4-FFF2-40B4-BE49-F238E27FC236}">
                <a16:creationId xmlns:a16="http://schemas.microsoft.com/office/drawing/2014/main" id="{430FF394-67F0-401D-9F0B-D6FDF72AE7A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E4F20402-E7FF-E11F-716F-5558B7E7EA9F}"/>
              </a:ext>
            </a:extLst>
          </p:cNvPr>
          <p:cNvSpPr>
            <a:spLocks noGrp="1"/>
          </p:cNvSpPr>
          <p:nvPr>
            <p:ph type="sldNum" sz="quarter" idx="12"/>
          </p:nvPr>
        </p:nvSpPr>
        <p:spPr>
          <a:xfrm>
            <a:off x="8610600" y="6356350"/>
            <a:ext cx="2743200" cy="365125"/>
          </a:xfrm>
          <a:prstGeom prst="rect">
            <a:avLst/>
          </a:prstGeom>
        </p:spPr>
        <p:txBody>
          <a:bodyPr/>
          <a:lstStyle/>
          <a:p>
            <a:fld id="{D612AEA4-199C-4D2E-8946-9B3C7BC5A453}" type="slidenum">
              <a:rPr lang="en-US" smtClean="0"/>
              <a:t>‹#›</a:t>
            </a:fld>
            <a:endParaRPr lang="en-US"/>
          </a:p>
        </p:txBody>
      </p:sp>
    </p:spTree>
    <p:extLst>
      <p:ext uri="{BB962C8B-B14F-4D97-AF65-F5344CB8AC3E}">
        <p14:creationId xmlns:p14="http://schemas.microsoft.com/office/powerpoint/2010/main" val="20593708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30CE5E9-98BD-6346-2705-2294684AA4DA}"/>
              </a:ext>
            </a:extLst>
          </p:cNvPr>
          <p:cNvSpPr>
            <a:spLocks noGrp="1"/>
          </p:cNvSpPr>
          <p:nvPr>
            <p:ph type="dt" sz="half" idx="10"/>
          </p:nvPr>
        </p:nvSpPr>
        <p:spPr>
          <a:xfrm>
            <a:off x="838200" y="6356350"/>
            <a:ext cx="2743200" cy="365125"/>
          </a:xfrm>
          <a:prstGeom prst="rect">
            <a:avLst/>
          </a:prstGeom>
        </p:spPr>
        <p:txBody>
          <a:bodyPr/>
          <a:lstStyle/>
          <a:p>
            <a:fld id="{324973D6-E5A3-40F7-91A9-7AC944177DB6}" type="datetimeFigureOut">
              <a:rPr lang="en-US" smtClean="0"/>
              <a:t>6/26/2023</a:t>
            </a:fld>
            <a:endParaRPr lang="en-US"/>
          </a:p>
        </p:txBody>
      </p:sp>
      <p:sp>
        <p:nvSpPr>
          <p:cNvPr id="3" name="Footer Placeholder 2">
            <a:extLst>
              <a:ext uri="{FF2B5EF4-FFF2-40B4-BE49-F238E27FC236}">
                <a16:creationId xmlns:a16="http://schemas.microsoft.com/office/drawing/2014/main" id="{280DE628-6763-7B67-5964-87AA4F7FAD0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007424A9-D65D-0578-B84C-977B08EA1CDE}"/>
              </a:ext>
            </a:extLst>
          </p:cNvPr>
          <p:cNvSpPr>
            <a:spLocks noGrp="1"/>
          </p:cNvSpPr>
          <p:nvPr>
            <p:ph type="sldNum" sz="quarter" idx="12"/>
          </p:nvPr>
        </p:nvSpPr>
        <p:spPr>
          <a:xfrm>
            <a:off x="8610600" y="6356350"/>
            <a:ext cx="2743200" cy="365125"/>
          </a:xfrm>
          <a:prstGeom prst="rect">
            <a:avLst/>
          </a:prstGeom>
        </p:spPr>
        <p:txBody>
          <a:bodyPr/>
          <a:lstStyle/>
          <a:p>
            <a:fld id="{D612AEA4-199C-4D2E-8946-9B3C7BC5A453}" type="slidenum">
              <a:rPr lang="en-US" smtClean="0"/>
              <a:t>‹#›</a:t>
            </a:fld>
            <a:endParaRPr lang="en-US"/>
          </a:p>
        </p:txBody>
      </p:sp>
    </p:spTree>
    <p:extLst>
      <p:ext uri="{BB962C8B-B14F-4D97-AF65-F5344CB8AC3E}">
        <p14:creationId xmlns:p14="http://schemas.microsoft.com/office/powerpoint/2010/main" val="35138291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93B7B4-3F33-DD96-EB59-0D04EC743FD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B7150AD-43D9-A7A2-2BE2-4EC438303D2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C0D6A54-6F39-F7C5-C8EF-3F8696D521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3A946FE-0A2D-048A-4DE9-4E8BA9E7EEE1}"/>
              </a:ext>
            </a:extLst>
          </p:cNvPr>
          <p:cNvSpPr>
            <a:spLocks noGrp="1"/>
          </p:cNvSpPr>
          <p:nvPr>
            <p:ph type="dt" sz="half" idx="10"/>
          </p:nvPr>
        </p:nvSpPr>
        <p:spPr>
          <a:xfrm>
            <a:off x="838200" y="6356350"/>
            <a:ext cx="2743200" cy="365125"/>
          </a:xfrm>
          <a:prstGeom prst="rect">
            <a:avLst/>
          </a:prstGeom>
        </p:spPr>
        <p:txBody>
          <a:bodyPr/>
          <a:lstStyle/>
          <a:p>
            <a:fld id="{324973D6-E5A3-40F7-91A9-7AC944177DB6}" type="datetimeFigureOut">
              <a:rPr lang="en-US" smtClean="0"/>
              <a:t>6/26/2023</a:t>
            </a:fld>
            <a:endParaRPr lang="en-US"/>
          </a:p>
        </p:txBody>
      </p:sp>
      <p:sp>
        <p:nvSpPr>
          <p:cNvPr id="6" name="Footer Placeholder 5">
            <a:extLst>
              <a:ext uri="{FF2B5EF4-FFF2-40B4-BE49-F238E27FC236}">
                <a16:creationId xmlns:a16="http://schemas.microsoft.com/office/drawing/2014/main" id="{2B7AC97D-0109-001E-911A-454813AAF9F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5FBE1BFC-B8E6-BC16-4430-8103356D8921}"/>
              </a:ext>
            </a:extLst>
          </p:cNvPr>
          <p:cNvSpPr>
            <a:spLocks noGrp="1"/>
          </p:cNvSpPr>
          <p:nvPr>
            <p:ph type="sldNum" sz="quarter" idx="12"/>
          </p:nvPr>
        </p:nvSpPr>
        <p:spPr>
          <a:xfrm>
            <a:off x="8610600" y="6356350"/>
            <a:ext cx="2743200" cy="365125"/>
          </a:xfrm>
          <a:prstGeom prst="rect">
            <a:avLst/>
          </a:prstGeom>
        </p:spPr>
        <p:txBody>
          <a:bodyPr/>
          <a:lstStyle/>
          <a:p>
            <a:fld id="{D612AEA4-199C-4D2E-8946-9B3C7BC5A453}" type="slidenum">
              <a:rPr lang="en-US" smtClean="0"/>
              <a:t>‹#›</a:t>
            </a:fld>
            <a:endParaRPr lang="en-US"/>
          </a:p>
        </p:txBody>
      </p:sp>
    </p:spTree>
    <p:extLst>
      <p:ext uri="{BB962C8B-B14F-4D97-AF65-F5344CB8AC3E}">
        <p14:creationId xmlns:p14="http://schemas.microsoft.com/office/powerpoint/2010/main" val="31052195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EC46F-1DA7-EB9A-DC8B-84AD3CDA442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569E6D7-B30A-16C8-E9FC-E303C4664AB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59C5840-AFC4-691C-B0B0-9E2DF1E0A5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62B1C16-4EAF-0029-2F32-5C26306D2B03}"/>
              </a:ext>
            </a:extLst>
          </p:cNvPr>
          <p:cNvSpPr>
            <a:spLocks noGrp="1"/>
          </p:cNvSpPr>
          <p:nvPr>
            <p:ph type="dt" sz="half" idx="10"/>
          </p:nvPr>
        </p:nvSpPr>
        <p:spPr>
          <a:xfrm>
            <a:off x="838200" y="6356350"/>
            <a:ext cx="2743200" cy="365125"/>
          </a:xfrm>
          <a:prstGeom prst="rect">
            <a:avLst/>
          </a:prstGeom>
        </p:spPr>
        <p:txBody>
          <a:bodyPr/>
          <a:lstStyle/>
          <a:p>
            <a:fld id="{324973D6-E5A3-40F7-91A9-7AC944177DB6}" type="datetimeFigureOut">
              <a:rPr lang="en-US" smtClean="0"/>
              <a:t>6/26/2023</a:t>
            </a:fld>
            <a:endParaRPr lang="en-US"/>
          </a:p>
        </p:txBody>
      </p:sp>
      <p:sp>
        <p:nvSpPr>
          <p:cNvPr id="6" name="Footer Placeholder 5">
            <a:extLst>
              <a:ext uri="{FF2B5EF4-FFF2-40B4-BE49-F238E27FC236}">
                <a16:creationId xmlns:a16="http://schemas.microsoft.com/office/drawing/2014/main" id="{D3C3DB4F-686E-17A2-C01B-A6CBE1560E2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7FC069DE-A929-D248-7718-48F3CE3A1E21}"/>
              </a:ext>
            </a:extLst>
          </p:cNvPr>
          <p:cNvSpPr>
            <a:spLocks noGrp="1"/>
          </p:cNvSpPr>
          <p:nvPr>
            <p:ph type="sldNum" sz="quarter" idx="12"/>
          </p:nvPr>
        </p:nvSpPr>
        <p:spPr>
          <a:xfrm>
            <a:off x="8610600" y="6356350"/>
            <a:ext cx="2743200" cy="365125"/>
          </a:xfrm>
          <a:prstGeom prst="rect">
            <a:avLst/>
          </a:prstGeom>
        </p:spPr>
        <p:txBody>
          <a:bodyPr/>
          <a:lstStyle/>
          <a:p>
            <a:fld id="{D612AEA4-199C-4D2E-8946-9B3C7BC5A453}" type="slidenum">
              <a:rPr lang="en-US" smtClean="0"/>
              <a:t>‹#›</a:t>
            </a:fld>
            <a:endParaRPr lang="en-US"/>
          </a:p>
        </p:txBody>
      </p:sp>
    </p:spTree>
    <p:extLst>
      <p:ext uri="{BB962C8B-B14F-4D97-AF65-F5344CB8AC3E}">
        <p14:creationId xmlns:p14="http://schemas.microsoft.com/office/powerpoint/2010/main" val="32757375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A908D9B-50DB-CAD0-0703-6EFC6147C4DE}"/>
              </a:ext>
            </a:extLst>
          </p:cNvPr>
          <p:cNvSpPr>
            <a:spLocks noGrp="1"/>
          </p:cNvSpPr>
          <p:nvPr>
            <p:ph type="title"/>
          </p:nvPr>
        </p:nvSpPr>
        <p:spPr>
          <a:xfrm>
            <a:off x="838200" y="1536858"/>
            <a:ext cx="10515600" cy="107223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B397DADD-8F6D-8010-BA7E-43D963EBBC53}"/>
              </a:ext>
            </a:extLst>
          </p:cNvPr>
          <p:cNvSpPr>
            <a:spLocks noGrp="1"/>
          </p:cNvSpPr>
          <p:nvPr>
            <p:ph type="body" idx="1"/>
          </p:nvPr>
        </p:nvSpPr>
        <p:spPr>
          <a:xfrm>
            <a:off x="838200" y="2804160"/>
            <a:ext cx="10515600" cy="252374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4" name="Graphic 13">
            <a:extLst>
              <a:ext uri="{FF2B5EF4-FFF2-40B4-BE49-F238E27FC236}">
                <a16:creationId xmlns:a16="http://schemas.microsoft.com/office/drawing/2014/main" id="{1621AA4A-6047-EA65-473A-EA935A93AC49}"/>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523875" y="5754624"/>
            <a:ext cx="7449693" cy="819823"/>
          </a:xfrm>
          <a:prstGeom prst="rect">
            <a:avLst/>
          </a:prstGeom>
        </p:spPr>
      </p:pic>
      <p:pic>
        <p:nvPicPr>
          <p:cNvPr id="4" name="Picture 3">
            <a:extLst>
              <a:ext uri="{FF2B5EF4-FFF2-40B4-BE49-F238E27FC236}">
                <a16:creationId xmlns:a16="http://schemas.microsoft.com/office/drawing/2014/main" id="{CD424E96-57B6-D56E-0477-4039BDA0BF54}"/>
              </a:ext>
            </a:extLst>
          </p:cNvPr>
          <p:cNvPicPr>
            <a:picLocks noChangeAspect="1"/>
          </p:cNvPicPr>
          <p:nvPr userDrawn="1"/>
        </p:nvPicPr>
        <p:blipFill>
          <a:blip r:embed="rId15"/>
          <a:stretch>
            <a:fillRect/>
          </a:stretch>
        </p:blipFill>
        <p:spPr>
          <a:xfrm>
            <a:off x="523875" y="269555"/>
            <a:ext cx="1072231" cy="1072231"/>
          </a:xfrm>
          <a:prstGeom prst="rect">
            <a:avLst/>
          </a:prstGeom>
        </p:spPr>
      </p:pic>
      <p:pic>
        <p:nvPicPr>
          <p:cNvPr id="5" name="Picture 4">
            <a:extLst>
              <a:ext uri="{FF2B5EF4-FFF2-40B4-BE49-F238E27FC236}">
                <a16:creationId xmlns:a16="http://schemas.microsoft.com/office/drawing/2014/main" id="{628E124A-4D1B-689A-8305-E205754ACB0E}"/>
              </a:ext>
            </a:extLst>
          </p:cNvPr>
          <p:cNvPicPr>
            <a:picLocks noChangeAspect="1"/>
          </p:cNvPicPr>
          <p:nvPr userDrawn="1"/>
        </p:nvPicPr>
        <p:blipFill>
          <a:blip r:embed="rId16"/>
          <a:stretch>
            <a:fillRect/>
          </a:stretch>
        </p:blipFill>
        <p:spPr>
          <a:xfrm>
            <a:off x="9960864" y="5757886"/>
            <a:ext cx="1707261" cy="830559"/>
          </a:xfrm>
          <a:prstGeom prst="rect">
            <a:avLst/>
          </a:prstGeom>
        </p:spPr>
      </p:pic>
    </p:spTree>
    <p:extLst>
      <p:ext uri="{BB962C8B-B14F-4D97-AF65-F5344CB8AC3E}">
        <p14:creationId xmlns:p14="http://schemas.microsoft.com/office/powerpoint/2010/main" val="38754865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learn.financestrategists.com/finance-terms/how-to-define-expense/" TargetMode="External"/><Relationship Id="rId2" Type="http://schemas.openxmlformats.org/officeDocument/2006/relationships/hyperlink" Target="https://learn.financestrategists.com/finance-terms/financial-plan/"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projectmanager.com/guides/project-planning"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3B2B738-9B0E-0433-D18B-91095414B046}"/>
              </a:ext>
            </a:extLst>
          </p:cNvPr>
          <p:cNvSpPr>
            <a:spLocks noGrp="1"/>
          </p:cNvSpPr>
          <p:nvPr>
            <p:ph type="title"/>
          </p:nvPr>
        </p:nvSpPr>
        <p:spPr>
          <a:xfrm>
            <a:off x="1788160" y="1536858"/>
            <a:ext cx="9565640" cy="2628742"/>
          </a:xfrm>
        </p:spPr>
        <p:txBody>
          <a:bodyPr>
            <a:normAutofit/>
          </a:bodyPr>
          <a:lstStyle/>
          <a:p>
            <a:r>
              <a:rPr lang="en-US" sz="3200" b="1" dirty="0">
                <a:latin typeface="Times New Roman" panose="02020603050405020304" pitchFamily="18" charset="0"/>
                <a:cs typeface="Times New Roman" panose="02020603050405020304" pitchFamily="18" charset="0"/>
              </a:rPr>
              <a:t>Budgeting and Funding for Research</a:t>
            </a:r>
            <a:br>
              <a:rPr lang="en-US" sz="3200" b="1" dirty="0">
                <a:latin typeface="Times New Roman" panose="02020603050405020304" pitchFamily="18" charset="0"/>
                <a:cs typeface="Times New Roman" panose="02020603050405020304" pitchFamily="18" charset="0"/>
              </a:rPr>
            </a:b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What funders look out for</a:t>
            </a:r>
            <a:br>
              <a:rPr lang="en-US" sz="3200" b="1" dirty="0">
                <a:effectLst/>
                <a:latin typeface="Times New Roman" panose="02020603050405020304" pitchFamily="18" charset="0"/>
                <a:ea typeface="Calibri" panose="020F0502020204030204" pitchFamily="34" charset="0"/>
                <a:cs typeface="Times New Roman" panose="02020603050405020304" pitchFamily="18" charset="0"/>
              </a:rPr>
            </a:br>
            <a:endParaRPr lang="en-US" sz="3200" b="1" dirty="0">
              <a:latin typeface="Times New Roman" panose="02020603050405020304" pitchFamily="18" charset="0"/>
              <a:cs typeface="Times New Roman" panose="02020603050405020304" pitchFamily="18" charset="0"/>
            </a:endParaRPr>
          </a:p>
        </p:txBody>
      </p:sp>
      <p:sp>
        <p:nvSpPr>
          <p:cNvPr id="5" name="Content Placeholder 4">
            <a:extLst>
              <a:ext uri="{FF2B5EF4-FFF2-40B4-BE49-F238E27FC236}">
                <a16:creationId xmlns:a16="http://schemas.microsoft.com/office/drawing/2014/main" id="{3E4F0146-06DC-5667-8027-850814B81033}"/>
              </a:ext>
            </a:extLst>
          </p:cNvPr>
          <p:cNvSpPr>
            <a:spLocks noGrp="1"/>
          </p:cNvSpPr>
          <p:nvPr>
            <p:ph idx="1"/>
          </p:nvPr>
        </p:nvSpPr>
        <p:spPr>
          <a:xfrm>
            <a:off x="838200" y="3952240"/>
            <a:ext cx="10515600" cy="1375664"/>
          </a:xfrm>
        </p:spPr>
        <p:txBody>
          <a:bodyPr>
            <a:normAutofit/>
          </a:bodyPr>
          <a:lstStyle/>
          <a:p>
            <a:endParaRPr lang="en-US" sz="3600" dirty="0">
              <a:latin typeface="Times New Roman" panose="02020603050405020304" pitchFamily="18" charset="0"/>
              <a:cs typeface="Times New Roman" panose="02020603050405020304" pitchFamily="18" charset="0"/>
            </a:endParaRPr>
          </a:p>
          <a:p>
            <a:pPr marL="3657600" lvl="8" indent="0">
              <a:buNone/>
            </a:pPr>
            <a:r>
              <a:rPr lang="en-US" sz="2400" dirty="0">
                <a:latin typeface="Times New Roman" panose="02020603050405020304" pitchFamily="18" charset="0"/>
                <a:cs typeface="Times New Roman" panose="02020603050405020304" pitchFamily="18" charset="0"/>
              </a:rPr>
              <a:t>By :    	Deborah Alibu </a:t>
            </a:r>
          </a:p>
          <a:p>
            <a:pPr marL="3657600" lvl="8" indent="0">
              <a:buNone/>
            </a:pPr>
            <a:r>
              <a:rPr lang="en-US" sz="2400" dirty="0">
                <a:latin typeface="Times New Roman" panose="02020603050405020304" pitchFamily="18" charset="0"/>
                <a:cs typeface="Times New Roman" panose="02020603050405020304" pitchFamily="18" charset="0"/>
              </a:rPr>
              <a:t>	Senior Accountant UVRI</a:t>
            </a:r>
          </a:p>
          <a:p>
            <a:pPr marL="3657600" lvl="8" indent="0">
              <a:buNone/>
            </a:pPr>
            <a:endParaRPr lang="en-US" sz="2400" dirty="0">
              <a:latin typeface="Times New Roman" panose="02020603050405020304" pitchFamily="18" charset="0"/>
              <a:cs typeface="Times New Roman" panose="02020603050405020304" pitchFamily="18" charset="0"/>
            </a:endParaRPr>
          </a:p>
          <a:p>
            <a:pPr marL="3657600" lvl="8" indent="0">
              <a:buNone/>
            </a:pPr>
            <a:endParaRPr lang="en-US" sz="2400" dirty="0">
              <a:latin typeface="Times New Roman" panose="02020603050405020304" pitchFamily="18" charset="0"/>
              <a:cs typeface="Times New Roman" panose="02020603050405020304" pitchFamily="18" charset="0"/>
            </a:endParaRPr>
          </a:p>
          <a:p>
            <a:pPr marL="3657600" lvl="8" indent="0">
              <a:buNone/>
            </a:pPr>
            <a:endParaRPr lang="en-US" sz="2400" dirty="0">
              <a:latin typeface="Times New Roman" panose="02020603050405020304" pitchFamily="18" charset="0"/>
              <a:cs typeface="Times New Roman" panose="02020603050405020304" pitchFamily="18" charset="0"/>
            </a:endParaRPr>
          </a:p>
          <a:p>
            <a:pPr marL="3657600" lvl="8" indent="0">
              <a:buNone/>
            </a:pPr>
            <a:endParaRPr lang="en-US" sz="2400" dirty="0">
              <a:latin typeface="Times New Roman" panose="02020603050405020304" pitchFamily="18" charset="0"/>
              <a:cs typeface="Times New Roman" panose="02020603050405020304" pitchFamily="18" charset="0"/>
            </a:endParaRPr>
          </a:p>
          <a:p>
            <a:pPr marL="3657600" lvl="8" indent="0">
              <a:buNone/>
            </a:pPr>
            <a:endParaRPr lang="en-US" sz="2400" dirty="0">
              <a:latin typeface="Times New Roman" panose="02020603050405020304" pitchFamily="18" charset="0"/>
              <a:cs typeface="Times New Roman" panose="02020603050405020304" pitchFamily="18" charset="0"/>
            </a:endParaRPr>
          </a:p>
          <a:p>
            <a:pPr marL="3657600" lvl="8" indent="0">
              <a:buNone/>
            </a:pPr>
            <a:endParaRPr lang="en-US" sz="2400" dirty="0">
              <a:latin typeface="Times New Roman" panose="02020603050405020304" pitchFamily="18" charset="0"/>
              <a:cs typeface="Times New Roman" panose="02020603050405020304" pitchFamily="18" charset="0"/>
            </a:endParaRPr>
          </a:p>
          <a:p>
            <a:pPr marL="3657600" lvl="8" indent="0">
              <a:buNone/>
            </a:pPr>
            <a:endParaRPr lang="en-US" sz="2400" dirty="0"/>
          </a:p>
        </p:txBody>
      </p:sp>
    </p:spTree>
    <p:extLst>
      <p:ext uri="{BB962C8B-B14F-4D97-AF65-F5344CB8AC3E}">
        <p14:creationId xmlns:p14="http://schemas.microsoft.com/office/powerpoint/2010/main" val="2381909468"/>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6676B-206C-BE7B-5C89-9BD7E57032A8}"/>
              </a:ext>
            </a:extLst>
          </p:cNvPr>
          <p:cNvSpPr>
            <a:spLocks noGrp="1"/>
          </p:cNvSpPr>
          <p:nvPr>
            <p:ph type="title"/>
          </p:nvPr>
        </p:nvSpPr>
        <p:spPr>
          <a:xfrm>
            <a:off x="3749040" y="345440"/>
            <a:ext cx="7604760" cy="1184656"/>
          </a:xfrm>
        </p:spPr>
        <p:txBody>
          <a:bodyPr>
            <a:normAutofit/>
          </a:bodyPr>
          <a:lstStyle/>
          <a:p>
            <a:r>
              <a:rPr lang="en-GB" dirty="0"/>
              <a:t>Methods </a:t>
            </a:r>
            <a:r>
              <a:rPr lang="en-GB" dirty="0" err="1"/>
              <a:t>Cont</a:t>
            </a:r>
            <a:r>
              <a:rPr lang="en-GB" dirty="0"/>
              <a:t>:</a:t>
            </a:r>
            <a:endParaRPr lang="en-UG" dirty="0"/>
          </a:p>
        </p:txBody>
      </p:sp>
      <p:sp>
        <p:nvSpPr>
          <p:cNvPr id="3" name="Content Placeholder 2">
            <a:extLst>
              <a:ext uri="{FF2B5EF4-FFF2-40B4-BE49-F238E27FC236}">
                <a16:creationId xmlns:a16="http://schemas.microsoft.com/office/drawing/2014/main" id="{76E271A6-0A75-60BC-CFA8-A0168FFC1D45}"/>
              </a:ext>
            </a:extLst>
          </p:cNvPr>
          <p:cNvSpPr>
            <a:spLocks noGrp="1"/>
          </p:cNvSpPr>
          <p:nvPr>
            <p:ph idx="1"/>
          </p:nvPr>
        </p:nvSpPr>
        <p:spPr>
          <a:xfrm>
            <a:off x="2550160" y="1869440"/>
            <a:ext cx="8803640" cy="3458464"/>
          </a:xfrm>
        </p:spPr>
        <p:txBody>
          <a:bodyPr/>
          <a:lstStyle/>
          <a:p>
            <a:r>
              <a:rPr lang="en-GB" sz="2800" b="1" dirty="0"/>
              <a:t>Activity Based Budgeting </a:t>
            </a:r>
          </a:p>
          <a:p>
            <a:r>
              <a:rPr lang="en-US" sz="2800" b="0" i="0" dirty="0">
                <a:solidFill>
                  <a:srgbClr val="111111"/>
                </a:solidFill>
                <a:effectLst/>
                <a:latin typeface="SourceSansPro"/>
              </a:rPr>
              <a:t>A method of budgeting where activities that incur costs are recorded, analyzed and researched Every activity in a research proposal that may incurs a cost is scrutinized for potential ways to create </a:t>
            </a:r>
            <a:r>
              <a:rPr lang="en-US" sz="2800" b="0" i="0" dirty="0">
                <a:solidFill>
                  <a:srgbClr val="2C40D0"/>
                </a:solidFill>
                <a:effectLst/>
                <a:latin typeface="SourceSansPro"/>
              </a:rPr>
              <a:t>efficiencies. Budgets</a:t>
            </a:r>
            <a:r>
              <a:rPr lang="en-US" sz="2800" b="0" i="0" dirty="0">
                <a:solidFill>
                  <a:srgbClr val="111111"/>
                </a:solidFill>
                <a:effectLst/>
                <a:latin typeface="SourceSansPro"/>
              </a:rPr>
              <a:t> are then developed based on these results.</a:t>
            </a:r>
            <a:endParaRPr lang="en-GB" sz="2800" dirty="0"/>
          </a:p>
        </p:txBody>
      </p:sp>
    </p:spTree>
    <p:extLst>
      <p:ext uri="{BB962C8B-B14F-4D97-AF65-F5344CB8AC3E}">
        <p14:creationId xmlns:p14="http://schemas.microsoft.com/office/powerpoint/2010/main" val="22742677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84733-5EB7-88B2-DE6B-4F60312A440D}"/>
              </a:ext>
            </a:extLst>
          </p:cNvPr>
          <p:cNvSpPr>
            <a:spLocks noGrp="1"/>
          </p:cNvSpPr>
          <p:nvPr>
            <p:ph type="title"/>
          </p:nvPr>
        </p:nvSpPr>
        <p:spPr>
          <a:xfrm>
            <a:off x="4480560" y="497840"/>
            <a:ext cx="5201920" cy="1032256"/>
          </a:xfrm>
        </p:spPr>
        <p:txBody>
          <a:bodyPr/>
          <a:lstStyle/>
          <a:p>
            <a:r>
              <a:rPr lang="en-GB" dirty="0"/>
              <a:t>Methods </a:t>
            </a:r>
            <a:r>
              <a:rPr lang="en-GB" dirty="0" err="1"/>
              <a:t>Cont</a:t>
            </a:r>
            <a:r>
              <a:rPr lang="en-GB" dirty="0"/>
              <a:t>:</a:t>
            </a:r>
            <a:endParaRPr lang="en-UG" dirty="0"/>
          </a:p>
        </p:txBody>
      </p:sp>
      <p:sp>
        <p:nvSpPr>
          <p:cNvPr id="3" name="Content Placeholder 2">
            <a:extLst>
              <a:ext uri="{FF2B5EF4-FFF2-40B4-BE49-F238E27FC236}">
                <a16:creationId xmlns:a16="http://schemas.microsoft.com/office/drawing/2014/main" id="{61FC7864-3A23-7E96-0D7C-6E4581AC8D24}"/>
              </a:ext>
            </a:extLst>
          </p:cNvPr>
          <p:cNvSpPr>
            <a:spLocks noGrp="1"/>
          </p:cNvSpPr>
          <p:nvPr>
            <p:ph idx="1"/>
          </p:nvPr>
        </p:nvSpPr>
        <p:spPr>
          <a:xfrm>
            <a:off x="2377440" y="1920240"/>
            <a:ext cx="8107680" cy="3407664"/>
          </a:xfrm>
        </p:spPr>
        <p:txBody>
          <a:bodyPr/>
          <a:lstStyle/>
          <a:p>
            <a:r>
              <a:rPr lang="en-GB" sz="2800" b="1" dirty="0"/>
              <a:t>Incremental budgeting</a:t>
            </a:r>
          </a:p>
          <a:p>
            <a:r>
              <a:rPr lang="en-GB" sz="2800" dirty="0"/>
              <a:t> </a:t>
            </a:r>
            <a:r>
              <a:rPr lang="en-US" sz="2800" dirty="0">
                <a:solidFill>
                  <a:srgbClr val="333333"/>
                </a:solidFill>
                <a:latin typeface="+mj-lt"/>
              </a:rPr>
              <a:t>I</a:t>
            </a:r>
            <a:r>
              <a:rPr lang="en-US" sz="2800" b="0" i="0" dirty="0">
                <a:solidFill>
                  <a:srgbClr val="333333"/>
                </a:solidFill>
                <a:effectLst/>
                <a:latin typeface="+mj-lt"/>
              </a:rPr>
              <a:t>ncremental budgeting begins with the current budget and adds or subtracts increments from those amounts to create new spending figures. It is often considered the most conservative approach among all budgeting methods</a:t>
            </a:r>
            <a:r>
              <a:rPr lang="en-US" sz="2800" b="0" i="0" dirty="0">
                <a:solidFill>
                  <a:srgbClr val="333333"/>
                </a:solidFill>
                <a:effectLst/>
                <a:latin typeface="Roboto" panose="02000000000000000000" pitchFamily="2" charset="0"/>
              </a:rPr>
              <a:t>.</a:t>
            </a:r>
            <a:endParaRPr lang="en-GB" sz="2800" dirty="0"/>
          </a:p>
          <a:p>
            <a:endParaRPr lang="en-UG" dirty="0"/>
          </a:p>
        </p:txBody>
      </p:sp>
    </p:spTree>
    <p:extLst>
      <p:ext uri="{BB962C8B-B14F-4D97-AF65-F5344CB8AC3E}">
        <p14:creationId xmlns:p14="http://schemas.microsoft.com/office/powerpoint/2010/main" val="29223593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B7E52-572E-EE61-30F1-AE79CA445435}"/>
              </a:ext>
            </a:extLst>
          </p:cNvPr>
          <p:cNvSpPr>
            <a:spLocks noGrp="1"/>
          </p:cNvSpPr>
          <p:nvPr>
            <p:ph type="title"/>
          </p:nvPr>
        </p:nvSpPr>
        <p:spPr>
          <a:xfrm>
            <a:off x="4246880" y="406400"/>
            <a:ext cx="7106920" cy="1123696"/>
          </a:xfrm>
        </p:spPr>
        <p:txBody>
          <a:bodyPr/>
          <a:lstStyle/>
          <a:p>
            <a:r>
              <a:rPr lang="en-GB" dirty="0"/>
              <a:t>Methods </a:t>
            </a:r>
            <a:r>
              <a:rPr lang="en-GB" dirty="0" err="1"/>
              <a:t>Cont</a:t>
            </a:r>
            <a:r>
              <a:rPr lang="en-GB" dirty="0"/>
              <a:t>:</a:t>
            </a:r>
            <a:endParaRPr lang="en-UG" dirty="0"/>
          </a:p>
        </p:txBody>
      </p:sp>
      <p:sp>
        <p:nvSpPr>
          <p:cNvPr id="3" name="Content Placeholder 2">
            <a:extLst>
              <a:ext uri="{FF2B5EF4-FFF2-40B4-BE49-F238E27FC236}">
                <a16:creationId xmlns:a16="http://schemas.microsoft.com/office/drawing/2014/main" id="{BBA8FE4E-B02F-7A96-AB29-DF88F18A3B7E}"/>
              </a:ext>
            </a:extLst>
          </p:cNvPr>
          <p:cNvSpPr>
            <a:spLocks noGrp="1"/>
          </p:cNvSpPr>
          <p:nvPr>
            <p:ph idx="1"/>
          </p:nvPr>
        </p:nvSpPr>
        <p:spPr>
          <a:xfrm>
            <a:off x="2052320" y="1371600"/>
            <a:ext cx="7264400" cy="3956304"/>
          </a:xfrm>
        </p:spPr>
        <p:txBody>
          <a:bodyPr/>
          <a:lstStyle/>
          <a:p>
            <a:endParaRPr lang="en-GB" b="1" dirty="0"/>
          </a:p>
          <a:p>
            <a:r>
              <a:rPr lang="en-GB" b="1" dirty="0"/>
              <a:t>Zero Based Budgeting </a:t>
            </a:r>
          </a:p>
          <a:p>
            <a:r>
              <a:rPr lang="en-US" sz="2800" dirty="0">
                <a:solidFill>
                  <a:srgbClr val="333333"/>
                </a:solidFill>
                <a:effectLst/>
                <a:latin typeface="Helvetica" panose="020B0604020202020204" pitchFamily="34" charset="0"/>
                <a:ea typeface="Calibri" panose="020F0502020204030204" pitchFamily="34" charset="0"/>
              </a:rPr>
              <a:t>A technique where managers must start from scratch (zero) when preparing their budgets. This allows budgeters to remove any unnecessary budget lines that may no longer be applicable or relevant after the end of the budget period </a:t>
            </a:r>
            <a:r>
              <a:rPr lang="en-US" sz="2800" dirty="0" err="1">
                <a:solidFill>
                  <a:srgbClr val="333333"/>
                </a:solidFill>
                <a:effectLst/>
                <a:latin typeface="Helvetica" panose="020B0604020202020204" pitchFamily="34" charset="0"/>
                <a:ea typeface="Calibri" panose="020F0502020204030204" pitchFamily="34" charset="0"/>
              </a:rPr>
              <a:t>eg</a:t>
            </a:r>
            <a:r>
              <a:rPr lang="en-US" sz="2800" dirty="0">
                <a:solidFill>
                  <a:srgbClr val="333333"/>
                </a:solidFill>
                <a:effectLst/>
                <a:latin typeface="Helvetica" panose="020B0604020202020204" pitchFamily="34" charset="0"/>
                <a:ea typeface="Calibri" panose="020F0502020204030204" pitchFamily="34" charset="0"/>
              </a:rPr>
              <a:t> a fiscal year.</a:t>
            </a:r>
            <a:endParaRPr lang="en-UG" sz="2800" dirty="0"/>
          </a:p>
          <a:p>
            <a:endParaRPr lang="en-UG" dirty="0"/>
          </a:p>
        </p:txBody>
      </p:sp>
    </p:spTree>
    <p:extLst>
      <p:ext uri="{BB962C8B-B14F-4D97-AF65-F5344CB8AC3E}">
        <p14:creationId xmlns:p14="http://schemas.microsoft.com/office/powerpoint/2010/main" val="5464945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15823-746C-5362-98E4-62C077F29B33}"/>
              </a:ext>
            </a:extLst>
          </p:cNvPr>
          <p:cNvSpPr>
            <a:spLocks noGrp="1"/>
          </p:cNvSpPr>
          <p:nvPr>
            <p:ph type="title"/>
          </p:nvPr>
        </p:nvSpPr>
        <p:spPr>
          <a:xfrm>
            <a:off x="4013200" y="264160"/>
            <a:ext cx="4683760" cy="843280"/>
          </a:xfrm>
        </p:spPr>
        <p:txBody>
          <a:bodyPr/>
          <a:lstStyle/>
          <a:p>
            <a:r>
              <a:rPr lang="en-GB" dirty="0"/>
              <a:t>Validating budgets</a:t>
            </a:r>
            <a:endParaRPr lang="en-UG" dirty="0"/>
          </a:p>
        </p:txBody>
      </p:sp>
      <p:sp>
        <p:nvSpPr>
          <p:cNvPr id="3" name="Content Placeholder 2">
            <a:extLst>
              <a:ext uri="{FF2B5EF4-FFF2-40B4-BE49-F238E27FC236}">
                <a16:creationId xmlns:a16="http://schemas.microsoft.com/office/drawing/2014/main" id="{DFEBC348-ABB2-4B85-1AF0-AA013A5863C9}"/>
              </a:ext>
            </a:extLst>
          </p:cNvPr>
          <p:cNvSpPr>
            <a:spLocks noGrp="1"/>
          </p:cNvSpPr>
          <p:nvPr>
            <p:ph idx="1"/>
          </p:nvPr>
        </p:nvSpPr>
        <p:spPr>
          <a:xfrm>
            <a:off x="1361440" y="1330960"/>
            <a:ext cx="9992360" cy="3996944"/>
          </a:xfrm>
        </p:spPr>
        <p:txBody>
          <a:bodyPr>
            <a:normAutofit fontScale="70000" lnSpcReduction="20000"/>
          </a:bodyPr>
          <a:lstStyle/>
          <a:p>
            <a:pPr marL="0" indent="0" eaLnBrk="0" fontAlgn="base" hangingPunct="0">
              <a:lnSpc>
                <a:spcPct val="100000"/>
              </a:lnSpc>
              <a:spcBef>
                <a:spcPct val="0"/>
              </a:spcBef>
              <a:spcAft>
                <a:spcPct val="0"/>
              </a:spcAft>
              <a:buNone/>
            </a:pPr>
            <a:r>
              <a:rPr kumimoji="0" lang="en-GB" altLang="en-UG" sz="2800" b="1" i="0" u="none" strike="noStrike" cap="none" normalizeH="0" baseline="0" dirty="0">
                <a:ln>
                  <a:noFill/>
                </a:ln>
                <a:solidFill>
                  <a:srgbClr val="111111"/>
                </a:solidFill>
                <a:effectLst/>
                <a:latin typeface="Roboto" panose="02000000000000000000" pitchFamily="2" charset="0"/>
              </a:rPr>
              <a:t>Funders will look out for </a:t>
            </a:r>
            <a:r>
              <a:rPr kumimoji="0" lang="en-GB" altLang="en-UG" sz="2800" b="0" i="0" u="none" strike="noStrike" cap="none" normalizeH="0" baseline="0" dirty="0">
                <a:ln>
                  <a:noFill/>
                </a:ln>
                <a:solidFill>
                  <a:srgbClr val="111111"/>
                </a:solidFill>
                <a:effectLst/>
                <a:latin typeface="Roboto" panose="02000000000000000000" pitchFamily="2" charset="0"/>
              </a:rPr>
              <a:t>:</a:t>
            </a:r>
          </a:p>
          <a:p>
            <a:pPr marL="0" indent="0" eaLnBrk="0" fontAlgn="base" hangingPunct="0">
              <a:lnSpc>
                <a:spcPct val="100000"/>
              </a:lnSpc>
              <a:spcBef>
                <a:spcPct val="0"/>
              </a:spcBef>
              <a:spcAft>
                <a:spcPct val="0"/>
              </a:spcAft>
              <a:buNone/>
            </a:pPr>
            <a:endParaRPr kumimoji="0" lang="en-GB" altLang="en-UG" sz="2800" b="0" i="0" u="none" strike="noStrike" cap="none" normalizeH="0" baseline="0" dirty="0">
              <a:ln>
                <a:noFill/>
              </a:ln>
              <a:solidFill>
                <a:srgbClr val="111111"/>
              </a:solidFill>
              <a:effectLst/>
              <a:latin typeface="Roboto" panose="02000000000000000000" pitchFamily="2" charset="0"/>
            </a:endParaRPr>
          </a:p>
          <a:p>
            <a:pPr eaLnBrk="0" fontAlgn="base" hangingPunct="0">
              <a:lnSpc>
                <a:spcPct val="100000"/>
              </a:lnSpc>
              <a:spcBef>
                <a:spcPct val="0"/>
              </a:spcBef>
              <a:spcAft>
                <a:spcPct val="0"/>
              </a:spcAft>
            </a:pPr>
            <a:r>
              <a:rPr kumimoji="0" lang="en-GB" altLang="en-UG" sz="2800" b="1" i="0" u="none" strike="noStrike" cap="none" normalizeH="0" baseline="0" dirty="0">
                <a:ln>
                  <a:noFill/>
                </a:ln>
                <a:solidFill>
                  <a:srgbClr val="111111"/>
                </a:solidFill>
                <a:effectLst/>
                <a:latin typeface="Roboto" panose="02000000000000000000" pitchFamily="2" charset="0"/>
              </a:rPr>
              <a:t>Compliance</a:t>
            </a:r>
            <a:r>
              <a:rPr kumimoji="0" lang="en-GB" altLang="en-UG" sz="2800" b="0" i="0" u="none" strike="noStrike" cap="none" normalizeH="0" baseline="0" dirty="0">
                <a:ln>
                  <a:noFill/>
                </a:ln>
                <a:solidFill>
                  <a:srgbClr val="111111"/>
                </a:solidFill>
                <a:effectLst/>
                <a:latin typeface="Roboto" panose="02000000000000000000" pitchFamily="2" charset="0"/>
              </a:rPr>
              <a:t> to th</a:t>
            </a:r>
            <a:r>
              <a:rPr lang="en-GB" altLang="en-UG" sz="2800" dirty="0">
                <a:solidFill>
                  <a:srgbClr val="111111"/>
                </a:solidFill>
                <a:latin typeface="Roboto" panose="02000000000000000000" pitchFamily="2" charset="0"/>
              </a:rPr>
              <a:t>e</a:t>
            </a:r>
            <a:r>
              <a:rPr kumimoji="0" lang="en-UG" altLang="en-UG" sz="2800" b="0" i="0" u="none" strike="noStrike" cap="none" normalizeH="0" baseline="0" dirty="0">
                <a:ln>
                  <a:noFill/>
                </a:ln>
                <a:solidFill>
                  <a:srgbClr val="111111"/>
                </a:solidFill>
                <a:effectLst/>
                <a:latin typeface="Roboto" panose="02000000000000000000" pitchFamily="2" charset="0"/>
              </a:rPr>
              <a:t> maximum amount </a:t>
            </a:r>
            <a:r>
              <a:rPr kumimoji="0" lang="en-GB" altLang="en-UG" sz="2800" b="0" i="0" u="none" strike="noStrike" cap="none" normalizeH="0" baseline="0" dirty="0">
                <a:ln>
                  <a:noFill/>
                </a:ln>
                <a:solidFill>
                  <a:srgbClr val="111111"/>
                </a:solidFill>
                <a:effectLst/>
                <a:latin typeface="Roboto" panose="02000000000000000000" pitchFamily="2" charset="0"/>
              </a:rPr>
              <a:t> as </a:t>
            </a:r>
            <a:r>
              <a:rPr kumimoji="0" lang="en-UG" altLang="en-UG" sz="2800" b="0" i="0" u="none" strike="noStrike" cap="none" normalizeH="0" baseline="0" dirty="0">
                <a:ln>
                  <a:noFill/>
                </a:ln>
                <a:solidFill>
                  <a:srgbClr val="111111"/>
                </a:solidFill>
                <a:effectLst/>
                <a:latin typeface="Roboto" panose="02000000000000000000" pitchFamily="2" charset="0"/>
              </a:rPr>
              <a:t>allowed by the </a:t>
            </a:r>
            <a:r>
              <a:rPr kumimoji="0" lang="en-GB" altLang="en-UG" sz="2800" b="0" i="0" u="none" strike="noStrike" cap="none" normalizeH="0" baseline="0" dirty="0">
                <a:ln>
                  <a:noFill/>
                </a:ln>
                <a:solidFill>
                  <a:srgbClr val="111111"/>
                </a:solidFill>
                <a:effectLst/>
                <a:latin typeface="Roboto" panose="02000000000000000000" pitchFamily="2" charset="0"/>
              </a:rPr>
              <a:t>funder</a:t>
            </a:r>
            <a:r>
              <a:rPr kumimoji="0" lang="en-UG" altLang="en-UG" sz="2800" b="0" i="0" u="none" strike="noStrike" cap="none" normalizeH="0" baseline="0" dirty="0">
                <a:ln>
                  <a:noFill/>
                </a:ln>
                <a:solidFill>
                  <a:srgbClr val="111111"/>
                </a:solidFill>
                <a:effectLst/>
                <a:latin typeface="Roboto" panose="02000000000000000000" pitchFamily="2" charset="0"/>
              </a:rPr>
              <a:t>. </a:t>
            </a:r>
            <a:endParaRPr kumimoji="0" lang="en-GB" altLang="en-UG" sz="2800" b="0" i="0" u="none" strike="noStrike" cap="none" normalizeH="0" baseline="0" dirty="0">
              <a:ln>
                <a:noFill/>
              </a:ln>
              <a:solidFill>
                <a:srgbClr val="111111"/>
              </a:solidFill>
              <a:effectLst/>
              <a:latin typeface="Roboto" panose="02000000000000000000" pitchFamily="2" charset="0"/>
            </a:endParaRPr>
          </a:p>
          <a:p>
            <a:pPr marL="0" indent="0" eaLnBrk="0" fontAlgn="base" hangingPunct="0">
              <a:lnSpc>
                <a:spcPct val="100000"/>
              </a:lnSpc>
              <a:spcBef>
                <a:spcPct val="0"/>
              </a:spcBef>
              <a:spcAft>
                <a:spcPct val="0"/>
              </a:spcAft>
              <a:buNone/>
            </a:pPr>
            <a:endParaRPr kumimoji="0" lang="en-GB" altLang="en-UG" sz="2800" b="0" i="0" u="none" strike="noStrike" cap="none" normalizeH="0" baseline="0" dirty="0">
              <a:ln>
                <a:noFill/>
              </a:ln>
              <a:solidFill>
                <a:srgbClr val="111111"/>
              </a:solidFill>
              <a:effectLst/>
              <a:latin typeface="Roboto" panose="02000000000000000000" pitchFamily="2" charset="0"/>
            </a:endParaRPr>
          </a:p>
          <a:p>
            <a:pPr eaLnBrk="0" fontAlgn="base" hangingPunct="0">
              <a:lnSpc>
                <a:spcPct val="100000"/>
              </a:lnSpc>
              <a:spcBef>
                <a:spcPct val="0"/>
              </a:spcBef>
              <a:spcAft>
                <a:spcPct val="0"/>
              </a:spcAft>
            </a:pPr>
            <a:r>
              <a:rPr kumimoji="0" lang="en-GB" altLang="en-UG" sz="2800" b="1" i="0" u="none" strike="noStrike" cap="none" normalizeH="0" baseline="0" dirty="0">
                <a:ln>
                  <a:noFill/>
                </a:ln>
                <a:solidFill>
                  <a:srgbClr val="111111"/>
                </a:solidFill>
                <a:effectLst/>
                <a:latin typeface="Roboto" panose="02000000000000000000" pitchFamily="2" charset="0"/>
              </a:rPr>
              <a:t>Eligible</a:t>
            </a:r>
            <a:r>
              <a:rPr kumimoji="0" lang="en-GB" altLang="en-UG" sz="2800" b="0" i="0" u="none" strike="noStrike" cap="none" normalizeH="0" baseline="0" dirty="0">
                <a:ln>
                  <a:noFill/>
                </a:ln>
                <a:solidFill>
                  <a:srgbClr val="111111"/>
                </a:solidFill>
                <a:effectLst/>
                <a:latin typeface="Roboto" panose="02000000000000000000" pitchFamily="2" charset="0"/>
              </a:rPr>
              <a:t> Costs C</a:t>
            </a:r>
            <a:r>
              <a:rPr kumimoji="0" lang="en-UG" altLang="en-UG" sz="2800" b="0" i="0" u="none" strike="noStrike" cap="none" normalizeH="0" baseline="0" dirty="0" err="1">
                <a:ln>
                  <a:noFill/>
                </a:ln>
                <a:solidFill>
                  <a:srgbClr val="111111"/>
                </a:solidFill>
                <a:effectLst/>
                <a:latin typeface="Roboto" panose="02000000000000000000" pitchFamily="2" charset="0"/>
              </a:rPr>
              <a:t>ategor</a:t>
            </a:r>
            <a:r>
              <a:rPr lang="en-GB" altLang="en-UG" sz="2800" dirty="0" err="1">
                <a:solidFill>
                  <a:srgbClr val="111111"/>
                </a:solidFill>
                <a:latin typeface="Roboto" panose="02000000000000000000" pitchFamily="2" charset="0"/>
              </a:rPr>
              <a:t>ies</a:t>
            </a:r>
            <a:r>
              <a:rPr lang="en-GB" altLang="en-UG" sz="2800" dirty="0">
                <a:solidFill>
                  <a:srgbClr val="111111"/>
                </a:solidFill>
                <a:latin typeface="Roboto" panose="02000000000000000000" pitchFamily="2" charset="0"/>
              </a:rPr>
              <a:t> </a:t>
            </a:r>
            <a:r>
              <a:rPr kumimoji="0" lang="en-UG" altLang="en-UG" sz="2800" b="0" i="0" u="none" strike="noStrike" cap="none" normalizeH="0" baseline="0" dirty="0">
                <a:ln>
                  <a:noFill/>
                </a:ln>
                <a:solidFill>
                  <a:srgbClr val="111111"/>
                </a:solidFill>
                <a:effectLst/>
                <a:latin typeface="Roboto" panose="02000000000000000000" pitchFamily="2" charset="0"/>
              </a:rPr>
              <a:t>(e.g., salaries, supplies, equipment…) per year, in some cases by quarter.</a:t>
            </a:r>
            <a:endParaRPr kumimoji="0" lang="en-GB" altLang="en-UG" sz="2800" b="0" i="0" u="none" strike="noStrike" cap="none" normalizeH="0" baseline="0" dirty="0">
              <a:ln>
                <a:noFill/>
              </a:ln>
              <a:solidFill>
                <a:srgbClr val="111111"/>
              </a:solidFill>
              <a:effectLst/>
              <a:latin typeface="Roboto" panose="02000000000000000000" pitchFamily="2" charset="0"/>
            </a:endParaRPr>
          </a:p>
          <a:p>
            <a:pPr marL="0" indent="0" eaLnBrk="0" fontAlgn="base" hangingPunct="0">
              <a:lnSpc>
                <a:spcPct val="100000"/>
              </a:lnSpc>
              <a:spcBef>
                <a:spcPct val="0"/>
              </a:spcBef>
              <a:spcAft>
                <a:spcPct val="0"/>
              </a:spcAft>
              <a:buNone/>
            </a:pPr>
            <a:endParaRPr kumimoji="0" lang="en-GB" altLang="en-UG" sz="2800" b="0" i="0" u="none" strike="noStrike" cap="none" normalizeH="0" baseline="0" dirty="0">
              <a:ln>
                <a:noFill/>
              </a:ln>
              <a:solidFill>
                <a:srgbClr val="111111"/>
              </a:solidFill>
              <a:effectLst/>
              <a:latin typeface="Roboto" panose="02000000000000000000" pitchFamily="2" charset="0"/>
            </a:endParaRPr>
          </a:p>
          <a:p>
            <a:pPr eaLnBrk="0" fontAlgn="base" hangingPunct="0">
              <a:lnSpc>
                <a:spcPct val="100000"/>
              </a:lnSpc>
              <a:spcBef>
                <a:spcPct val="0"/>
              </a:spcBef>
              <a:spcAft>
                <a:spcPct val="0"/>
              </a:spcAft>
            </a:pPr>
            <a:r>
              <a:rPr lang="en-GB" altLang="en-UG" sz="2800" b="1" dirty="0">
                <a:solidFill>
                  <a:srgbClr val="111111"/>
                </a:solidFill>
                <a:latin typeface="Roboto" panose="02000000000000000000" pitchFamily="2" charset="0"/>
              </a:rPr>
              <a:t>C</a:t>
            </a:r>
            <a:r>
              <a:rPr kumimoji="0" lang="en-GB" altLang="en-UG" sz="2800" b="1" i="0" u="none" strike="noStrike" cap="none" normalizeH="0" baseline="0" dirty="0">
                <a:ln>
                  <a:noFill/>
                </a:ln>
                <a:solidFill>
                  <a:srgbClr val="111111"/>
                </a:solidFill>
                <a:effectLst/>
                <a:latin typeface="Roboto" panose="02000000000000000000" pitchFamily="2" charset="0"/>
              </a:rPr>
              <a:t>redible</a:t>
            </a:r>
            <a:r>
              <a:rPr kumimoji="0" lang="en-GB" altLang="en-UG" sz="2800" b="0" i="0" u="none" strike="noStrike" cap="none" normalizeH="0" baseline="0" dirty="0">
                <a:ln>
                  <a:noFill/>
                </a:ln>
                <a:solidFill>
                  <a:srgbClr val="111111"/>
                </a:solidFill>
                <a:effectLst/>
                <a:latin typeface="Roboto" panose="02000000000000000000" pitchFamily="2" charset="0"/>
              </a:rPr>
              <a:t> Justification of costing of items</a:t>
            </a:r>
          </a:p>
          <a:p>
            <a:pPr marL="0" indent="0" eaLnBrk="0" fontAlgn="base" hangingPunct="0">
              <a:lnSpc>
                <a:spcPct val="100000"/>
              </a:lnSpc>
              <a:spcBef>
                <a:spcPct val="0"/>
              </a:spcBef>
              <a:spcAft>
                <a:spcPct val="0"/>
              </a:spcAft>
              <a:buNone/>
            </a:pPr>
            <a:endParaRPr kumimoji="0" lang="en-GB" altLang="en-UG" sz="2800" b="0" i="0" u="none" strike="noStrike" cap="none" normalizeH="0" baseline="0" dirty="0">
              <a:ln>
                <a:noFill/>
              </a:ln>
              <a:solidFill>
                <a:srgbClr val="111111"/>
              </a:solidFill>
              <a:effectLst/>
              <a:latin typeface="Roboto" panose="02000000000000000000" pitchFamily="2" charset="0"/>
            </a:endParaRPr>
          </a:p>
          <a:p>
            <a:pPr eaLnBrk="0" fontAlgn="base" hangingPunct="0">
              <a:lnSpc>
                <a:spcPct val="100000"/>
              </a:lnSpc>
              <a:spcBef>
                <a:spcPct val="0"/>
              </a:spcBef>
              <a:spcAft>
                <a:spcPct val="0"/>
              </a:spcAft>
            </a:pPr>
            <a:r>
              <a:rPr kumimoji="0" lang="en-GB" altLang="en-UG" sz="2800" b="1" i="0" u="none" strike="noStrike" cap="none" normalizeH="0" baseline="0" dirty="0">
                <a:ln>
                  <a:noFill/>
                </a:ln>
                <a:solidFill>
                  <a:srgbClr val="111111"/>
                </a:solidFill>
                <a:effectLst/>
                <a:latin typeface="Roboto" panose="02000000000000000000" pitchFamily="2" charset="0"/>
              </a:rPr>
              <a:t>Clarity</a:t>
            </a:r>
            <a:r>
              <a:rPr kumimoji="0" lang="en-GB" altLang="en-UG" sz="2800" b="0" i="0" u="none" strike="noStrike" cap="none" normalizeH="0" baseline="0" dirty="0">
                <a:ln>
                  <a:noFill/>
                </a:ln>
                <a:solidFill>
                  <a:srgbClr val="111111"/>
                </a:solidFill>
                <a:effectLst/>
                <a:latin typeface="Roboto" panose="02000000000000000000" pitchFamily="2" charset="0"/>
              </a:rPr>
              <a:t> in the definition of tasks and logical lay out of tasks</a:t>
            </a:r>
          </a:p>
          <a:p>
            <a:pPr marL="0" indent="0" eaLnBrk="0" fontAlgn="base" hangingPunct="0">
              <a:lnSpc>
                <a:spcPct val="100000"/>
              </a:lnSpc>
              <a:spcBef>
                <a:spcPct val="0"/>
              </a:spcBef>
              <a:spcAft>
                <a:spcPct val="0"/>
              </a:spcAft>
              <a:buNone/>
            </a:pPr>
            <a:endParaRPr kumimoji="0" lang="en-GB" altLang="en-UG" sz="2800" b="0" i="0" u="none" strike="noStrike" cap="none" normalizeH="0" baseline="0" dirty="0">
              <a:ln>
                <a:noFill/>
              </a:ln>
              <a:solidFill>
                <a:srgbClr val="111111"/>
              </a:solidFill>
              <a:effectLst/>
              <a:latin typeface="Roboto" panose="02000000000000000000" pitchFamily="2" charset="0"/>
            </a:endParaRPr>
          </a:p>
          <a:p>
            <a:pPr eaLnBrk="0" fontAlgn="base" hangingPunct="0">
              <a:lnSpc>
                <a:spcPct val="100000"/>
              </a:lnSpc>
              <a:spcBef>
                <a:spcPct val="0"/>
              </a:spcBef>
              <a:spcAft>
                <a:spcPct val="0"/>
              </a:spcAft>
            </a:pPr>
            <a:r>
              <a:rPr lang="en-GB" altLang="en-UG" sz="2800" b="1" dirty="0">
                <a:solidFill>
                  <a:srgbClr val="111111"/>
                </a:solidFill>
                <a:latin typeface="Roboto" panose="02000000000000000000" pitchFamily="2" charset="0"/>
              </a:rPr>
              <a:t>The match </a:t>
            </a:r>
            <a:r>
              <a:rPr lang="en-GB" altLang="en-UG" sz="2800" dirty="0">
                <a:solidFill>
                  <a:srgbClr val="111111"/>
                </a:solidFill>
                <a:latin typeface="Roboto" panose="02000000000000000000" pitchFamily="2" charset="0"/>
              </a:rPr>
              <a:t>between the research</a:t>
            </a:r>
            <a:r>
              <a:rPr lang="en-UG" altLang="en-UG" sz="2800" dirty="0">
                <a:solidFill>
                  <a:srgbClr val="111111"/>
                </a:solidFill>
                <a:latin typeface="Roboto" panose="02000000000000000000" pitchFamily="2" charset="0"/>
              </a:rPr>
              <a:t> project scope and</a:t>
            </a:r>
            <a:r>
              <a:rPr lang="en-GB" altLang="en-UG" sz="2800" dirty="0">
                <a:solidFill>
                  <a:srgbClr val="111111"/>
                </a:solidFill>
                <a:latin typeface="Roboto" panose="02000000000000000000" pitchFamily="2" charset="0"/>
              </a:rPr>
              <a:t> the </a:t>
            </a:r>
            <a:r>
              <a:rPr lang="en-UG" altLang="en-UG" sz="2800" dirty="0">
                <a:solidFill>
                  <a:srgbClr val="111111"/>
                </a:solidFill>
                <a:latin typeface="Roboto" panose="02000000000000000000" pitchFamily="2" charset="0"/>
              </a:rPr>
              <a:t>budget </a:t>
            </a:r>
            <a:r>
              <a:rPr lang="en-UG" altLang="en-UG" sz="2800" dirty="0"/>
              <a:t> </a:t>
            </a:r>
            <a:endParaRPr lang="en-UG" altLang="en-UG" sz="2800" dirty="0">
              <a:latin typeface="Arial" panose="020B0604020202020204" pitchFamily="34" charset="0"/>
            </a:endParaRPr>
          </a:p>
          <a:p>
            <a:pPr eaLnBrk="0" fontAlgn="base" hangingPunct="0">
              <a:lnSpc>
                <a:spcPct val="100000"/>
              </a:lnSpc>
              <a:spcBef>
                <a:spcPct val="0"/>
              </a:spcBef>
              <a:spcAft>
                <a:spcPct val="0"/>
              </a:spcAft>
            </a:pPr>
            <a:endParaRPr lang="en-GB" altLang="en-UG" sz="2800" dirty="0">
              <a:solidFill>
                <a:srgbClr val="111111"/>
              </a:solidFill>
              <a:latin typeface="Roboto" panose="02000000000000000000" pitchFamily="2" charset="0"/>
            </a:endParaRPr>
          </a:p>
          <a:p>
            <a:pPr eaLnBrk="0" fontAlgn="base" hangingPunct="0">
              <a:lnSpc>
                <a:spcPct val="100000"/>
              </a:lnSpc>
              <a:spcBef>
                <a:spcPct val="0"/>
              </a:spcBef>
              <a:spcAft>
                <a:spcPct val="0"/>
              </a:spcAft>
            </a:pPr>
            <a:r>
              <a:rPr kumimoji="0" lang="en-GB" altLang="en-UG" sz="2800" b="1" i="0" u="none" strike="noStrike" cap="none" normalizeH="0" baseline="0" dirty="0">
                <a:ln>
                  <a:noFill/>
                </a:ln>
                <a:solidFill>
                  <a:srgbClr val="111111"/>
                </a:solidFill>
                <a:effectLst/>
                <a:latin typeface="Roboto" panose="02000000000000000000" pitchFamily="2" charset="0"/>
              </a:rPr>
              <a:t>Realistic Budgets </a:t>
            </a:r>
            <a:r>
              <a:rPr kumimoji="0" lang="en-GB" altLang="en-UG" sz="2800" b="0" i="0" u="none" strike="noStrike" cap="none" normalizeH="0" baseline="0" dirty="0">
                <a:ln>
                  <a:noFill/>
                </a:ln>
                <a:solidFill>
                  <a:srgbClr val="111111"/>
                </a:solidFill>
                <a:effectLst/>
                <a:latin typeface="Roboto" panose="02000000000000000000" pitchFamily="2" charset="0"/>
              </a:rPr>
              <a:t>that show that the t</a:t>
            </a:r>
            <a:r>
              <a:rPr kumimoji="0" lang="en-UG" altLang="en-UG" sz="2800" b="0" i="0" u="none" strike="noStrike" cap="none" normalizeH="0" baseline="0" dirty="0" err="1">
                <a:ln>
                  <a:noFill/>
                </a:ln>
                <a:solidFill>
                  <a:srgbClr val="111111"/>
                </a:solidFill>
                <a:effectLst/>
                <a:latin typeface="Roboto" panose="02000000000000000000" pitchFamily="2" charset="0"/>
              </a:rPr>
              <a:t>imelines</a:t>
            </a:r>
            <a:r>
              <a:rPr kumimoji="0" lang="en-UG" altLang="en-UG" sz="2800" b="0" i="0" u="none" strike="noStrike" cap="none" normalizeH="0" baseline="0" dirty="0">
                <a:ln>
                  <a:noFill/>
                </a:ln>
                <a:solidFill>
                  <a:srgbClr val="111111"/>
                </a:solidFill>
                <a:effectLst/>
                <a:latin typeface="Roboto" panose="02000000000000000000" pitchFamily="2" charset="0"/>
              </a:rPr>
              <a:t> and milestones determine the actual resources and costs required to complete these</a:t>
            </a:r>
            <a:r>
              <a:rPr kumimoji="0" lang="en-GB" altLang="en-UG" sz="2800" b="0" i="0" u="none" strike="noStrike" cap="none" normalizeH="0" baseline="0" dirty="0">
                <a:ln>
                  <a:noFill/>
                </a:ln>
                <a:solidFill>
                  <a:srgbClr val="111111"/>
                </a:solidFill>
                <a:effectLst/>
                <a:latin typeface="Roboto" panose="02000000000000000000" pitchFamily="2" charset="0"/>
              </a:rPr>
              <a:t>! </a:t>
            </a:r>
          </a:p>
          <a:p>
            <a:endParaRPr lang="en-UG" dirty="0"/>
          </a:p>
        </p:txBody>
      </p:sp>
    </p:spTree>
    <p:extLst>
      <p:ext uri="{BB962C8B-B14F-4D97-AF65-F5344CB8AC3E}">
        <p14:creationId xmlns:p14="http://schemas.microsoft.com/office/powerpoint/2010/main" val="41217965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32E31-3F53-A128-723E-84799FCE3704}"/>
              </a:ext>
            </a:extLst>
          </p:cNvPr>
          <p:cNvSpPr>
            <a:spLocks noGrp="1"/>
          </p:cNvSpPr>
          <p:nvPr>
            <p:ph type="title"/>
          </p:nvPr>
        </p:nvSpPr>
        <p:spPr>
          <a:xfrm>
            <a:off x="1615440" y="457200"/>
            <a:ext cx="3567748" cy="995680"/>
          </a:xfrm>
        </p:spPr>
        <p:txBody>
          <a:bodyPr/>
          <a:lstStyle/>
          <a:p>
            <a:r>
              <a:rPr lang="en-GB" sz="3200" dirty="0"/>
              <a:t>Working with templates</a:t>
            </a:r>
            <a:endParaRPr lang="en-UG" dirty="0"/>
          </a:p>
        </p:txBody>
      </p:sp>
      <p:sp>
        <p:nvSpPr>
          <p:cNvPr id="4" name="Text Placeholder 3">
            <a:extLst>
              <a:ext uri="{FF2B5EF4-FFF2-40B4-BE49-F238E27FC236}">
                <a16:creationId xmlns:a16="http://schemas.microsoft.com/office/drawing/2014/main" id="{F55F69E0-ED0C-FE75-7A50-57A80473CDE4}"/>
              </a:ext>
            </a:extLst>
          </p:cNvPr>
          <p:cNvSpPr>
            <a:spLocks noGrp="1"/>
          </p:cNvSpPr>
          <p:nvPr>
            <p:ph type="body" sz="half" idx="2"/>
          </p:nvPr>
        </p:nvSpPr>
        <p:spPr>
          <a:xfrm>
            <a:off x="1615440" y="1452880"/>
            <a:ext cx="3567748" cy="4257040"/>
          </a:xfrm>
        </p:spPr>
        <p:txBody>
          <a:bodyPr/>
          <a:lstStyle/>
          <a:p>
            <a:r>
              <a:rPr lang="en-GB" sz="1800" dirty="0"/>
              <a:t>Some funding agencies have templates </a:t>
            </a:r>
          </a:p>
          <a:p>
            <a:r>
              <a:rPr lang="en-GB" sz="1800" dirty="0"/>
              <a:t>Templates will have sections with in-built formulas </a:t>
            </a:r>
            <a:r>
              <a:rPr lang="en-GB" sz="1800" dirty="0" err="1"/>
              <a:t>e.g</a:t>
            </a:r>
            <a:endParaRPr lang="en-GB" sz="1800" dirty="0"/>
          </a:p>
          <a:p>
            <a:r>
              <a:rPr lang="en-GB" sz="1800" dirty="0"/>
              <a:t> </a:t>
            </a:r>
            <a:r>
              <a:rPr lang="en-GB" sz="1800" i="1" dirty="0"/>
              <a:t>personnel costs, </a:t>
            </a:r>
          </a:p>
          <a:p>
            <a:r>
              <a:rPr lang="en-GB" sz="1800" i="1" dirty="0"/>
              <a:t>Travel (International &amp; Inland) ;</a:t>
            </a:r>
          </a:p>
          <a:p>
            <a:r>
              <a:rPr lang="en-GB" sz="1800" i="1" dirty="0"/>
              <a:t> Goods &amp; services )</a:t>
            </a:r>
          </a:p>
          <a:p>
            <a:r>
              <a:rPr lang="en-GB" sz="1800" i="1" dirty="0"/>
              <a:t>Other Direct Costs</a:t>
            </a:r>
          </a:p>
          <a:p>
            <a:r>
              <a:rPr lang="en-GB" sz="1800" i="1" dirty="0"/>
              <a:t>Indirect Costs etc</a:t>
            </a:r>
          </a:p>
          <a:p>
            <a:endParaRPr lang="en-GB" sz="1800" i="1" dirty="0"/>
          </a:p>
          <a:p>
            <a:r>
              <a:rPr lang="en-GB" sz="1800" dirty="0"/>
              <a:t>This makes budgeting even easier</a:t>
            </a:r>
          </a:p>
          <a:p>
            <a:endParaRPr lang="en-UG" dirty="0"/>
          </a:p>
        </p:txBody>
      </p:sp>
      <p:pic>
        <p:nvPicPr>
          <p:cNvPr id="5" name="Content Placeholder 4">
            <a:extLst>
              <a:ext uri="{FF2B5EF4-FFF2-40B4-BE49-F238E27FC236}">
                <a16:creationId xmlns:a16="http://schemas.microsoft.com/office/drawing/2014/main" id="{199AC168-BA33-7400-F6CD-70500E35B147}"/>
              </a:ext>
            </a:extLst>
          </p:cNvPr>
          <p:cNvPicPr>
            <a:picLocks noGrp="1" noChangeAspect="1"/>
          </p:cNvPicPr>
          <p:nvPr>
            <p:ph idx="1"/>
          </p:nvPr>
        </p:nvPicPr>
        <p:blipFill>
          <a:blip r:embed="rId2"/>
          <a:stretch>
            <a:fillRect/>
          </a:stretch>
        </p:blipFill>
        <p:spPr>
          <a:xfrm>
            <a:off x="5183188" y="457200"/>
            <a:ext cx="6094412" cy="4872202"/>
          </a:xfrm>
          <a:prstGeom prst="rect">
            <a:avLst/>
          </a:prstGeom>
        </p:spPr>
      </p:pic>
    </p:spTree>
    <p:extLst>
      <p:ext uri="{BB962C8B-B14F-4D97-AF65-F5344CB8AC3E}">
        <p14:creationId xmlns:p14="http://schemas.microsoft.com/office/powerpoint/2010/main" val="12614063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C3B34-5E9D-09EB-9416-339A419E1086}"/>
              </a:ext>
            </a:extLst>
          </p:cNvPr>
          <p:cNvSpPr>
            <a:spLocks noGrp="1"/>
          </p:cNvSpPr>
          <p:nvPr>
            <p:ph type="title"/>
          </p:nvPr>
        </p:nvSpPr>
        <p:spPr>
          <a:xfrm>
            <a:off x="3728720" y="487680"/>
            <a:ext cx="7625080" cy="1042416"/>
          </a:xfrm>
        </p:spPr>
        <p:txBody>
          <a:bodyPr/>
          <a:lstStyle/>
          <a:p>
            <a:r>
              <a:rPr lang="en-GB" dirty="0"/>
              <a:t>Working with templates-2</a:t>
            </a:r>
            <a:endParaRPr lang="en-UG" dirty="0"/>
          </a:p>
        </p:txBody>
      </p:sp>
      <p:sp>
        <p:nvSpPr>
          <p:cNvPr id="3" name="Content Placeholder 2">
            <a:extLst>
              <a:ext uri="{FF2B5EF4-FFF2-40B4-BE49-F238E27FC236}">
                <a16:creationId xmlns:a16="http://schemas.microsoft.com/office/drawing/2014/main" id="{B8320DB0-5C2D-8F33-319E-B7F5F2AAB25F}"/>
              </a:ext>
            </a:extLst>
          </p:cNvPr>
          <p:cNvSpPr>
            <a:spLocks noGrp="1"/>
          </p:cNvSpPr>
          <p:nvPr>
            <p:ph idx="1"/>
          </p:nvPr>
        </p:nvSpPr>
        <p:spPr>
          <a:xfrm>
            <a:off x="2052320" y="1330960"/>
            <a:ext cx="9301480" cy="3996944"/>
          </a:xfrm>
        </p:spPr>
        <p:txBody>
          <a:bodyPr>
            <a:normAutofit lnSpcReduction="10000"/>
          </a:bodyPr>
          <a:lstStyle/>
          <a:p>
            <a:r>
              <a:rPr lang="en-GB" dirty="0"/>
              <a:t>It is the role of the PI/Co-Pi to get the itemisation at proposal stage right since the final amounts stated in the proposal and award letter may not change</a:t>
            </a:r>
          </a:p>
          <a:p>
            <a:pPr marL="0" indent="0">
              <a:buNone/>
            </a:pPr>
            <a:endParaRPr lang="en-GB" dirty="0"/>
          </a:p>
          <a:p>
            <a:r>
              <a:rPr lang="en-GB" dirty="0"/>
              <a:t>Always good to work with the grants/finance officers to help you check your budgets before submission process</a:t>
            </a:r>
          </a:p>
          <a:p>
            <a:pPr marL="0" indent="0">
              <a:buNone/>
            </a:pPr>
            <a:endParaRPr lang="en-GB" dirty="0"/>
          </a:p>
          <a:p>
            <a:r>
              <a:rPr lang="en-GB" dirty="0"/>
              <a:t>However, budget justification should be written to capture the mind of the funding agency</a:t>
            </a:r>
          </a:p>
          <a:p>
            <a:endParaRPr lang="en-UG" dirty="0"/>
          </a:p>
        </p:txBody>
      </p:sp>
    </p:spTree>
    <p:extLst>
      <p:ext uri="{BB962C8B-B14F-4D97-AF65-F5344CB8AC3E}">
        <p14:creationId xmlns:p14="http://schemas.microsoft.com/office/powerpoint/2010/main" val="6130643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F9951-2EE3-7F39-20A1-0B8A1FFE6B5C}"/>
              </a:ext>
            </a:extLst>
          </p:cNvPr>
          <p:cNvSpPr>
            <a:spLocks noGrp="1"/>
          </p:cNvSpPr>
          <p:nvPr>
            <p:ph type="title"/>
          </p:nvPr>
        </p:nvSpPr>
        <p:spPr>
          <a:xfrm>
            <a:off x="4531360" y="386080"/>
            <a:ext cx="6822440" cy="762000"/>
          </a:xfrm>
        </p:spPr>
        <p:txBody>
          <a:bodyPr/>
          <a:lstStyle/>
          <a:p>
            <a:r>
              <a:rPr lang="en-GB" dirty="0"/>
              <a:t>Generating a budget</a:t>
            </a:r>
            <a:endParaRPr lang="en-UG" dirty="0"/>
          </a:p>
        </p:txBody>
      </p:sp>
      <p:sp>
        <p:nvSpPr>
          <p:cNvPr id="3" name="Content Placeholder 2">
            <a:extLst>
              <a:ext uri="{FF2B5EF4-FFF2-40B4-BE49-F238E27FC236}">
                <a16:creationId xmlns:a16="http://schemas.microsoft.com/office/drawing/2014/main" id="{A4B33C69-E0DE-AAE4-886F-32A09C9B64B6}"/>
              </a:ext>
            </a:extLst>
          </p:cNvPr>
          <p:cNvSpPr>
            <a:spLocks noGrp="1"/>
          </p:cNvSpPr>
          <p:nvPr>
            <p:ph idx="1"/>
          </p:nvPr>
        </p:nvSpPr>
        <p:spPr>
          <a:xfrm>
            <a:off x="1574800" y="1016000"/>
            <a:ext cx="9779000" cy="4785360"/>
          </a:xfrm>
        </p:spPr>
        <p:txBody>
          <a:bodyPr>
            <a:normAutofit/>
          </a:bodyPr>
          <a:lstStyle/>
          <a:p>
            <a:pPr marL="0" indent="0">
              <a:buNone/>
            </a:pPr>
            <a:r>
              <a:rPr lang="en-US" dirty="0"/>
              <a:t>Collect the </a:t>
            </a:r>
            <a:r>
              <a:rPr lang="en-US" sz="2800" dirty="0"/>
              <a:t>components necessary to build a budget including :-</a:t>
            </a:r>
          </a:p>
          <a:p>
            <a:r>
              <a:rPr lang="en-US" sz="2800" dirty="0"/>
              <a:t>1.Direct and indirect costs, </a:t>
            </a:r>
          </a:p>
          <a:p>
            <a:r>
              <a:rPr lang="en-US" sz="2800" dirty="0"/>
              <a:t>2. Fixed and variable costs, </a:t>
            </a:r>
          </a:p>
          <a:p>
            <a:r>
              <a:rPr lang="en-US" sz="2800" dirty="0"/>
              <a:t>3.Labor and materials, </a:t>
            </a:r>
          </a:p>
          <a:p>
            <a:r>
              <a:rPr lang="en-US" sz="2800" dirty="0"/>
              <a:t>4.Travel ( inland &amp; international) , </a:t>
            </a:r>
          </a:p>
          <a:p>
            <a:r>
              <a:rPr lang="en-US" sz="2800" dirty="0"/>
              <a:t>5.Equipment (</a:t>
            </a:r>
            <a:r>
              <a:rPr lang="en-US" sz="2800" dirty="0">
                <a:solidFill>
                  <a:srgbClr val="FF0000"/>
                </a:solidFill>
              </a:rPr>
              <a:t>depreciation</a:t>
            </a:r>
            <a:r>
              <a:rPr lang="en-US" sz="2800" dirty="0"/>
              <a:t>) and space,</a:t>
            </a:r>
          </a:p>
          <a:p>
            <a:r>
              <a:rPr lang="en-US" sz="2800" dirty="0"/>
              <a:t> 6.Licenses/Insurance and</a:t>
            </a:r>
          </a:p>
          <a:p>
            <a:r>
              <a:rPr lang="en-US" sz="2800" dirty="0"/>
              <a:t>7. whatever else may impact your project expenses.</a:t>
            </a:r>
          </a:p>
          <a:p>
            <a:endParaRPr lang="en-UG" dirty="0"/>
          </a:p>
        </p:txBody>
      </p:sp>
      <p:pic>
        <p:nvPicPr>
          <p:cNvPr id="4" name="Content Placeholder 4">
            <a:extLst>
              <a:ext uri="{FF2B5EF4-FFF2-40B4-BE49-F238E27FC236}">
                <a16:creationId xmlns:a16="http://schemas.microsoft.com/office/drawing/2014/main" id="{E1C6ACF1-28C0-3C85-4AAF-3D75E47E3804}"/>
              </a:ext>
            </a:extLst>
          </p:cNvPr>
          <p:cNvPicPr>
            <a:picLocks noChangeAspect="1"/>
          </p:cNvPicPr>
          <p:nvPr/>
        </p:nvPicPr>
        <p:blipFill>
          <a:blip r:embed="rId2"/>
          <a:stretch>
            <a:fillRect/>
          </a:stretch>
        </p:blipFill>
        <p:spPr>
          <a:xfrm>
            <a:off x="8412480" y="1473201"/>
            <a:ext cx="3110925" cy="3108959"/>
          </a:xfrm>
          <a:prstGeom prst="rect">
            <a:avLst/>
          </a:prstGeom>
        </p:spPr>
      </p:pic>
    </p:spTree>
    <p:extLst>
      <p:ext uri="{BB962C8B-B14F-4D97-AF65-F5344CB8AC3E}">
        <p14:creationId xmlns:p14="http://schemas.microsoft.com/office/powerpoint/2010/main" val="10108129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6C8F65-36EC-9917-CB13-7582CC2997A3}"/>
              </a:ext>
            </a:extLst>
          </p:cNvPr>
          <p:cNvSpPr>
            <a:spLocks noGrp="1"/>
          </p:cNvSpPr>
          <p:nvPr>
            <p:ph type="title"/>
          </p:nvPr>
        </p:nvSpPr>
        <p:spPr>
          <a:xfrm>
            <a:off x="3048000" y="203200"/>
            <a:ext cx="4307840" cy="1686560"/>
          </a:xfrm>
        </p:spPr>
        <p:txBody>
          <a:bodyPr>
            <a:normAutofit/>
          </a:bodyPr>
          <a:lstStyle/>
          <a:p>
            <a:r>
              <a:rPr lang="en-GB" dirty="0">
                <a:solidFill>
                  <a:schemeClr val="accent2"/>
                </a:solidFill>
              </a:rPr>
              <a:t>5 steps to follow:</a:t>
            </a:r>
            <a:br>
              <a:rPr lang="en-GB" dirty="0">
                <a:solidFill>
                  <a:schemeClr val="accent2"/>
                </a:solidFill>
              </a:rPr>
            </a:br>
            <a:endParaRPr lang="en-UG" dirty="0"/>
          </a:p>
        </p:txBody>
      </p:sp>
      <p:sp>
        <p:nvSpPr>
          <p:cNvPr id="3" name="Content Placeholder 2">
            <a:extLst>
              <a:ext uri="{FF2B5EF4-FFF2-40B4-BE49-F238E27FC236}">
                <a16:creationId xmlns:a16="http://schemas.microsoft.com/office/drawing/2014/main" id="{48B1AC06-79B5-D310-83F9-DD5663E76F59}"/>
              </a:ext>
            </a:extLst>
          </p:cNvPr>
          <p:cNvSpPr>
            <a:spLocks noGrp="1"/>
          </p:cNvSpPr>
          <p:nvPr>
            <p:ph idx="1"/>
          </p:nvPr>
        </p:nvSpPr>
        <p:spPr>
          <a:xfrm>
            <a:off x="838200" y="1696720"/>
            <a:ext cx="10515600" cy="3931920"/>
          </a:xfrm>
        </p:spPr>
        <p:txBody>
          <a:bodyPr>
            <a:normAutofit/>
          </a:bodyPr>
          <a:lstStyle/>
          <a:p>
            <a:pPr marL="0" indent="0">
              <a:buNone/>
            </a:pPr>
            <a:r>
              <a:rPr lang="en-US" dirty="0">
                <a:solidFill>
                  <a:schemeClr val="accent2"/>
                </a:solidFill>
              </a:rPr>
              <a:t>1. Use Historical Data</a:t>
            </a:r>
          </a:p>
          <a:p>
            <a:pPr marL="0" indent="0">
              <a:buNone/>
            </a:pPr>
            <a:r>
              <a:rPr lang="en-US" dirty="0"/>
              <a:t>To accomplish a specific objective or goal. Looking back at similar projects budgets is a great way to get a head start on building your budget.</a:t>
            </a:r>
          </a:p>
          <a:p>
            <a:pPr marL="0" indent="0">
              <a:buNone/>
            </a:pPr>
            <a:endParaRPr lang="en-US" dirty="0"/>
          </a:p>
          <a:p>
            <a:pPr marL="0" indent="0">
              <a:buNone/>
            </a:pPr>
            <a:r>
              <a:rPr lang="en-US" dirty="0">
                <a:solidFill>
                  <a:schemeClr val="accent2"/>
                </a:solidFill>
              </a:rPr>
              <a:t>2. Reference Lessons Learned</a:t>
            </a:r>
          </a:p>
          <a:p>
            <a:pPr marL="0" indent="0">
              <a:buNone/>
            </a:pPr>
            <a:r>
              <a:rPr lang="en-US" dirty="0"/>
              <a:t>Learning from the successes and mistakes of previous grants provides a clear path to more accurate estimates</a:t>
            </a:r>
          </a:p>
          <a:p>
            <a:pPr marL="0" indent="0">
              <a:buNone/>
            </a:pPr>
            <a:endParaRPr lang="en-US" dirty="0"/>
          </a:p>
          <a:p>
            <a:endParaRPr lang="en-UG" dirty="0"/>
          </a:p>
        </p:txBody>
      </p:sp>
    </p:spTree>
    <p:extLst>
      <p:ext uri="{BB962C8B-B14F-4D97-AF65-F5344CB8AC3E}">
        <p14:creationId xmlns:p14="http://schemas.microsoft.com/office/powerpoint/2010/main" val="30395877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DC6C0-43A9-A65A-8292-E3162E23808C}"/>
              </a:ext>
            </a:extLst>
          </p:cNvPr>
          <p:cNvSpPr>
            <a:spLocks noGrp="1"/>
          </p:cNvSpPr>
          <p:nvPr>
            <p:ph type="title"/>
          </p:nvPr>
        </p:nvSpPr>
        <p:spPr>
          <a:xfrm flipV="1">
            <a:off x="5374640" y="822960"/>
            <a:ext cx="2519680" cy="713898"/>
          </a:xfrm>
        </p:spPr>
        <p:txBody>
          <a:bodyPr>
            <a:normAutofit/>
          </a:bodyPr>
          <a:lstStyle/>
          <a:p>
            <a:endParaRPr lang="en-UG" dirty="0"/>
          </a:p>
        </p:txBody>
      </p:sp>
      <p:sp>
        <p:nvSpPr>
          <p:cNvPr id="3" name="Content Placeholder 2">
            <a:extLst>
              <a:ext uri="{FF2B5EF4-FFF2-40B4-BE49-F238E27FC236}">
                <a16:creationId xmlns:a16="http://schemas.microsoft.com/office/drawing/2014/main" id="{71A5C414-1956-49EE-E0E9-73B2D9BF85EB}"/>
              </a:ext>
            </a:extLst>
          </p:cNvPr>
          <p:cNvSpPr>
            <a:spLocks noGrp="1"/>
          </p:cNvSpPr>
          <p:nvPr>
            <p:ph idx="1"/>
          </p:nvPr>
        </p:nvSpPr>
        <p:spPr>
          <a:xfrm>
            <a:off x="838200" y="1910080"/>
            <a:ext cx="10515600" cy="3417824"/>
          </a:xfrm>
        </p:spPr>
        <p:txBody>
          <a:bodyPr>
            <a:normAutofit fontScale="92500" lnSpcReduction="20000"/>
          </a:bodyPr>
          <a:lstStyle/>
          <a:p>
            <a:pPr marL="0" indent="0">
              <a:buNone/>
            </a:pPr>
            <a:r>
              <a:rPr lang="en-US" dirty="0">
                <a:solidFill>
                  <a:schemeClr val="accent2"/>
                </a:solidFill>
              </a:rPr>
              <a:t>3. Leverage Your Experts</a:t>
            </a:r>
          </a:p>
          <a:p>
            <a:pPr marL="0" indent="0">
              <a:buNone/>
            </a:pPr>
            <a:r>
              <a:rPr lang="en-US" dirty="0"/>
              <a:t>Tap into the available experience and knowledge—be they mentors, other project managers or experts in the field can help you stay on track and avoid unnecessary pitfalls.</a:t>
            </a:r>
          </a:p>
          <a:p>
            <a:pPr marL="0" indent="0">
              <a:buNone/>
            </a:pPr>
            <a:endParaRPr lang="en-US" dirty="0"/>
          </a:p>
          <a:p>
            <a:pPr marL="0" indent="0">
              <a:buNone/>
            </a:pPr>
            <a:r>
              <a:rPr lang="en-US" dirty="0"/>
              <a:t> </a:t>
            </a:r>
            <a:r>
              <a:rPr lang="en-US" dirty="0">
                <a:solidFill>
                  <a:schemeClr val="accent2"/>
                </a:solidFill>
              </a:rPr>
              <a:t>4. Confirm Accuracy</a:t>
            </a:r>
          </a:p>
          <a:p>
            <a:pPr marL="0" indent="0">
              <a:buNone/>
            </a:pPr>
            <a:r>
              <a:rPr lang="en-US" dirty="0"/>
              <a:t>Once you have draft budget, you’re not done. You want to look at it and make sure your figures are accurate. Seek help of experts and other members of the project team to check the budget and make sure it’s right</a:t>
            </a:r>
          </a:p>
          <a:p>
            <a:endParaRPr lang="en-UG" dirty="0"/>
          </a:p>
        </p:txBody>
      </p:sp>
    </p:spTree>
    <p:extLst>
      <p:ext uri="{BB962C8B-B14F-4D97-AF65-F5344CB8AC3E}">
        <p14:creationId xmlns:p14="http://schemas.microsoft.com/office/powerpoint/2010/main" val="39399858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C5022-2826-B4BF-E4DB-F49BFB64B8F9}"/>
              </a:ext>
            </a:extLst>
          </p:cNvPr>
          <p:cNvSpPr>
            <a:spLocks noGrp="1"/>
          </p:cNvSpPr>
          <p:nvPr>
            <p:ph type="title"/>
          </p:nvPr>
        </p:nvSpPr>
        <p:spPr>
          <a:xfrm>
            <a:off x="5699760" y="1209040"/>
            <a:ext cx="3627120" cy="640080"/>
          </a:xfrm>
        </p:spPr>
        <p:txBody>
          <a:bodyPr>
            <a:normAutofit fontScale="90000"/>
          </a:bodyPr>
          <a:lstStyle/>
          <a:p>
            <a:endParaRPr lang="en-UG" dirty="0"/>
          </a:p>
        </p:txBody>
      </p:sp>
      <p:sp>
        <p:nvSpPr>
          <p:cNvPr id="3" name="Content Placeholder 2">
            <a:extLst>
              <a:ext uri="{FF2B5EF4-FFF2-40B4-BE49-F238E27FC236}">
                <a16:creationId xmlns:a16="http://schemas.microsoft.com/office/drawing/2014/main" id="{1E719EBC-758A-BAD5-E889-51F6A6A41546}"/>
              </a:ext>
            </a:extLst>
          </p:cNvPr>
          <p:cNvSpPr>
            <a:spLocks noGrp="1"/>
          </p:cNvSpPr>
          <p:nvPr>
            <p:ph idx="1"/>
          </p:nvPr>
        </p:nvSpPr>
        <p:spPr>
          <a:xfrm>
            <a:off x="838200" y="1849120"/>
            <a:ext cx="10515600" cy="3708400"/>
          </a:xfrm>
        </p:spPr>
        <p:txBody>
          <a:bodyPr>
            <a:normAutofit fontScale="92500" lnSpcReduction="10000"/>
          </a:bodyPr>
          <a:lstStyle/>
          <a:p>
            <a:pPr marL="0" indent="0">
              <a:lnSpc>
                <a:spcPct val="150000"/>
              </a:lnSpc>
              <a:buNone/>
            </a:pPr>
            <a:r>
              <a:rPr lang="en-US" dirty="0">
                <a:solidFill>
                  <a:schemeClr val="accent2"/>
                </a:solidFill>
              </a:rPr>
              <a:t>5. Baseline and Re-Baseline the Budget</a:t>
            </a:r>
          </a:p>
          <a:p>
            <a:pPr marL="0" indent="0">
              <a:lnSpc>
                <a:spcPct val="150000"/>
              </a:lnSpc>
              <a:buNone/>
            </a:pPr>
            <a:r>
              <a:rPr lang="en-US" dirty="0"/>
              <a:t>Your project budget is the baseline by which you’ll measure the research project’s progress once it has started. You may want to re-baseline as changes occur in your research project. Once such project changes  are approved you will need to re-baseline (make changes) and seek the approval of the new budget to effect.</a:t>
            </a:r>
          </a:p>
          <a:p>
            <a:endParaRPr lang="en-UG" dirty="0"/>
          </a:p>
        </p:txBody>
      </p:sp>
    </p:spTree>
    <p:extLst>
      <p:ext uri="{BB962C8B-B14F-4D97-AF65-F5344CB8AC3E}">
        <p14:creationId xmlns:p14="http://schemas.microsoft.com/office/powerpoint/2010/main" val="4597479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5A40F-30B6-3BA6-9EC8-2A29CC5631A2}"/>
              </a:ext>
            </a:extLst>
          </p:cNvPr>
          <p:cNvSpPr>
            <a:spLocks noGrp="1"/>
          </p:cNvSpPr>
          <p:nvPr>
            <p:ph type="title"/>
          </p:nvPr>
        </p:nvSpPr>
        <p:spPr/>
        <p:txBody>
          <a:bodyPr>
            <a:normAutofit/>
          </a:bodyPr>
          <a:lstStyle/>
          <a:p>
            <a:r>
              <a:rPr lang="en-GB" sz="3600" dirty="0"/>
              <a:t>Training objectives</a:t>
            </a:r>
            <a:endParaRPr lang="en-UG" sz="3600" dirty="0"/>
          </a:p>
        </p:txBody>
      </p:sp>
      <p:sp>
        <p:nvSpPr>
          <p:cNvPr id="3" name="Content Placeholder 2">
            <a:extLst>
              <a:ext uri="{FF2B5EF4-FFF2-40B4-BE49-F238E27FC236}">
                <a16:creationId xmlns:a16="http://schemas.microsoft.com/office/drawing/2014/main" id="{8AC480EC-27BA-DDCB-3DE7-3611060DF7CE}"/>
              </a:ext>
            </a:extLst>
          </p:cNvPr>
          <p:cNvSpPr>
            <a:spLocks noGrp="1"/>
          </p:cNvSpPr>
          <p:nvPr>
            <p:ph idx="1"/>
          </p:nvPr>
        </p:nvSpPr>
        <p:spPr/>
        <p:txBody>
          <a:bodyPr>
            <a:normAutofit fontScale="77500" lnSpcReduction="20000"/>
          </a:bodyPr>
          <a:lstStyle/>
          <a:p>
            <a:pPr marL="0" indent="0">
              <a:buNone/>
            </a:pPr>
            <a:r>
              <a:rPr lang="en-US" dirty="0"/>
              <a:t>1. Understand what is meant by a budget </a:t>
            </a:r>
          </a:p>
          <a:p>
            <a:pPr marL="0" indent="0">
              <a:buNone/>
            </a:pPr>
            <a:endParaRPr lang="en-US" dirty="0"/>
          </a:p>
          <a:p>
            <a:pPr marL="0" indent="0">
              <a:buNone/>
            </a:pPr>
            <a:r>
              <a:rPr lang="en-US" dirty="0"/>
              <a:t>2. Know how to  effectively budget for research projects;</a:t>
            </a:r>
          </a:p>
          <a:p>
            <a:pPr marL="0" indent="0">
              <a:buNone/>
            </a:pPr>
            <a:endParaRPr lang="en-US" dirty="0"/>
          </a:p>
          <a:p>
            <a:pPr marL="0" indent="0">
              <a:buNone/>
            </a:pPr>
            <a:r>
              <a:rPr lang="en-US" dirty="0"/>
              <a:t>3. Know the cost items/activities to budget for in a research grant, and</a:t>
            </a:r>
          </a:p>
          <a:p>
            <a:pPr marL="0" indent="0">
              <a:buNone/>
            </a:pPr>
            <a:endParaRPr lang="en-US" dirty="0"/>
          </a:p>
          <a:p>
            <a:pPr marL="0" indent="0">
              <a:buNone/>
            </a:pPr>
            <a:r>
              <a:rPr lang="en-US" dirty="0"/>
              <a:t>4. Be aware of the underlying principles of budgeting</a:t>
            </a:r>
          </a:p>
          <a:p>
            <a:endParaRPr lang="en-UG" dirty="0"/>
          </a:p>
        </p:txBody>
      </p:sp>
    </p:spTree>
    <p:extLst>
      <p:ext uri="{BB962C8B-B14F-4D97-AF65-F5344CB8AC3E}">
        <p14:creationId xmlns:p14="http://schemas.microsoft.com/office/powerpoint/2010/main" val="20229470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3FDCF1-1F51-FC27-A37E-1E34D11927D1}"/>
              </a:ext>
            </a:extLst>
          </p:cNvPr>
          <p:cNvSpPr>
            <a:spLocks noGrp="1"/>
          </p:cNvSpPr>
          <p:nvPr>
            <p:ph type="title"/>
          </p:nvPr>
        </p:nvSpPr>
        <p:spPr>
          <a:xfrm>
            <a:off x="4704080" y="548640"/>
            <a:ext cx="2905760" cy="1087120"/>
          </a:xfrm>
        </p:spPr>
        <p:txBody>
          <a:bodyPr/>
          <a:lstStyle/>
          <a:p>
            <a:r>
              <a:rPr lang="en-GB" dirty="0"/>
              <a:t>Group work</a:t>
            </a:r>
            <a:endParaRPr lang="en-UG" dirty="0"/>
          </a:p>
        </p:txBody>
      </p:sp>
      <p:sp>
        <p:nvSpPr>
          <p:cNvPr id="3" name="Content Placeholder 2">
            <a:extLst>
              <a:ext uri="{FF2B5EF4-FFF2-40B4-BE49-F238E27FC236}">
                <a16:creationId xmlns:a16="http://schemas.microsoft.com/office/drawing/2014/main" id="{A4C1E8B8-3683-BA08-4C43-EC9249CB476A}"/>
              </a:ext>
            </a:extLst>
          </p:cNvPr>
          <p:cNvSpPr>
            <a:spLocks noGrp="1"/>
          </p:cNvSpPr>
          <p:nvPr>
            <p:ph idx="1"/>
          </p:nvPr>
        </p:nvSpPr>
        <p:spPr>
          <a:xfrm>
            <a:off x="838200" y="1391920"/>
            <a:ext cx="10515600" cy="3935984"/>
          </a:xfrm>
        </p:spPr>
        <p:txBody>
          <a:bodyPr>
            <a:normAutofit/>
          </a:bodyPr>
          <a:lstStyle/>
          <a:p>
            <a:r>
              <a:rPr lang="en-GB" dirty="0"/>
              <a:t>Working in our groups :</a:t>
            </a:r>
          </a:p>
          <a:p>
            <a:endParaRPr lang="en-GB" dirty="0"/>
          </a:p>
          <a:p>
            <a:pPr marL="0" indent="0">
              <a:buNone/>
            </a:pPr>
            <a:r>
              <a:rPr lang="en-GB" dirty="0"/>
              <a:t>1.List</a:t>
            </a:r>
          </a:p>
          <a:p>
            <a:pPr marL="0" indent="0">
              <a:buNone/>
            </a:pPr>
            <a:r>
              <a:rPr lang="en-GB" dirty="0"/>
              <a:t>2.Categorise;</a:t>
            </a:r>
          </a:p>
          <a:p>
            <a:pPr marL="0" indent="0">
              <a:buNone/>
            </a:pPr>
            <a:r>
              <a:rPr lang="en-GB" dirty="0"/>
              <a:t>3.Cost the budget items to be included in a research project titled: </a:t>
            </a:r>
          </a:p>
          <a:p>
            <a:pPr marL="0" indent="0">
              <a:buNone/>
            </a:pPr>
            <a:endParaRPr lang="en-GB" dirty="0"/>
          </a:p>
          <a:p>
            <a:pPr marL="0" indent="0">
              <a:buNone/>
            </a:pPr>
            <a:r>
              <a:rPr lang="en-GB" sz="1800" b="1" dirty="0">
                <a:effectLst/>
                <a:latin typeface="Calibri" panose="020F0502020204030204" pitchFamily="34" charset="0"/>
                <a:ea typeface="Calibri" panose="020F0502020204030204" pitchFamily="34" charset="0"/>
                <a:cs typeface="Calibri" panose="020F0502020204030204" pitchFamily="34" charset="0"/>
              </a:rPr>
              <a:t>INTRODUCING MEDICAL BIOINFORMATICS IN POC – VL IN THE EAST AFRICAN CONSORTIUM FOR CLINICAL RESEARCH</a:t>
            </a:r>
            <a:endParaRPr lang="en-UG"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G" dirty="0"/>
          </a:p>
        </p:txBody>
      </p:sp>
    </p:spTree>
    <p:extLst>
      <p:ext uri="{BB962C8B-B14F-4D97-AF65-F5344CB8AC3E}">
        <p14:creationId xmlns:p14="http://schemas.microsoft.com/office/powerpoint/2010/main" val="11603507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CBFD44B-0BE1-EEF8-4556-1C6960C2EC3D}"/>
              </a:ext>
            </a:extLst>
          </p:cNvPr>
          <p:cNvSpPr txBox="1"/>
          <p:nvPr/>
        </p:nvSpPr>
        <p:spPr>
          <a:xfrm>
            <a:off x="853440" y="1720840"/>
            <a:ext cx="9956800" cy="2831544"/>
          </a:xfrm>
          <a:prstGeom prst="rect">
            <a:avLst/>
          </a:prstGeom>
          <a:noFill/>
        </p:spPr>
        <p:txBody>
          <a:bodyPr wrap="square">
            <a:spAutoFit/>
          </a:bodyPr>
          <a:lstStyle/>
          <a:p>
            <a:pPr marL="2286000" lvl="5" indent="0">
              <a:buNone/>
            </a:pPr>
            <a:r>
              <a:rPr lang="en-GB" sz="2800" dirty="0">
                <a:latin typeface="Brush Script MT" panose="03060802040406070304" pitchFamily="66" charset="0"/>
              </a:rPr>
              <a:t>Thank you  </a:t>
            </a:r>
          </a:p>
          <a:p>
            <a:pPr marL="2286000" lvl="5" indent="0">
              <a:buNone/>
            </a:pPr>
            <a:endParaRPr lang="en-GB" dirty="0">
              <a:latin typeface="Jumble" panose="020B0604020202020204" pitchFamily="2" charset="0"/>
            </a:endParaRPr>
          </a:p>
          <a:p>
            <a:pPr marL="2286000" lvl="5" indent="0">
              <a:buNone/>
            </a:pPr>
            <a:r>
              <a:rPr lang="en-GB" sz="1800" dirty="0">
                <a:latin typeface="Jumble" panose="020B0604020202020204" pitchFamily="2" charset="0"/>
              </a:rPr>
              <a:t>                                       </a:t>
            </a:r>
            <a:r>
              <a:rPr lang="en-GB" sz="1800" dirty="0" err="1">
                <a:latin typeface="Jumble" panose="020B0604020202020204" pitchFamily="2" charset="0"/>
              </a:rPr>
              <a:t>Mwebale</a:t>
            </a:r>
            <a:endParaRPr lang="en-GB" sz="1800" dirty="0">
              <a:latin typeface="Jumble" panose="020B0604020202020204" pitchFamily="2" charset="0"/>
            </a:endParaRPr>
          </a:p>
          <a:p>
            <a:pPr marL="2286000" lvl="5" indent="0">
              <a:buNone/>
            </a:pPr>
            <a:endParaRPr lang="en-GB" dirty="0">
              <a:latin typeface="Jumble" panose="020B0604020202020204" pitchFamily="2" charset="0"/>
            </a:endParaRPr>
          </a:p>
          <a:p>
            <a:pPr marL="2286000" lvl="5" indent="0">
              <a:buNone/>
            </a:pPr>
            <a:r>
              <a:rPr lang="en-GB" sz="1800" dirty="0">
                <a:latin typeface="Jumble" panose="020B0604020202020204" pitchFamily="2" charset="0"/>
              </a:rPr>
              <a:t>                                                                                                           Asante Sana </a:t>
            </a:r>
          </a:p>
          <a:p>
            <a:pPr marL="2286000" lvl="5" indent="0">
              <a:buNone/>
            </a:pPr>
            <a:r>
              <a:rPr lang="en-GB" sz="1800" dirty="0">
                <a:latin typeface="Jumble" panose="020B0604020202020204" pitchFamily="2" charset="0"/>
              </a:rPr>
              <a:t>                       </a:t>
            </a:r>
            <a:r>
              <a:rPr lang="en-GB" sz="2000" dirty="0">
                <a:latin typeface="Jumble" panose="020B0604020202020204" pitchFamily="2" charset="0"/>
              </a:rPr>
              <a:t>                                                                  							</a:t>
            </a:r>
            <a:r>
              <a:rPr lang="en-GB" sz="2000" dirty="0" err="1">
                <a:latin typeface="Baguet Script" panose="00000500000000000000" pitchFamily="2" charset="0"/>
              </a:rPr>
              <a:t>Murakoze</a:t>
            </a:r>
            <a:endParaRPr lang="en-GB" sz="2000" dirty="0">
              <a:latin typeface="Baguet Script" panose="00000500000000000000" pitchFamily="2" charset="0"/>
            </a:endParaRPr>
          </a:p>
          <a:p>
            <a:pPr marL="2286000" lvl="5" indent="0">
              <a:buNone/>
            </a:pPr>
            <a:endParaRPr lang="en-GB" dirty="0">
              <a:latin typeface="Jumble" panose="020B0604020202020204" pitchFamily="2" charset="0"/>
            </a:endParaRPr>
          </a:p>
          <a:p>
            <a:pPr marL="2286000" lvl="5" indent="0">
              <a:buNone/>
            </a:pPr>
            <a:r>
              <a:rPr lang="am-ET" sz="2000" b="1" dirty="0"/>
              <a:t>አመሰግናለሁ</a:t>
            </a:r>
            <a:endParaRPr lang="en-UG" sz="2000" b="1" dirty="0"/>
          </a:p>
        </p:txBody>
      </p:sp>
    </p:spTree>
    <p:extLst>
      <p:ext uri="{BB962C8B-B14F-4D97-AF65-F5344CB8AC3E}">
        <p14:creationId xmlns:p14="http://schemas.microsoft.com/office/powerpoint/2010/main" val="32789128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3890606-929E-8586-BB11-D70E6FED3B35}"/>
              </a:ext>
            </a:extLst>
          </p:cNvPr>
          <p:cNvSpPr txBox="1"/>
          <p:nvPr/>
        </p:nvSpPr>
        <p:spPr>
          <a:xfrm>
            <a:off x="2773680" y="888087"/>
            <a:ext cx="6096000" cy="523220"/>
          </a:xfrm>
          <a:prstGeom prst="rect">
            <a:avLst/>
          </a:prstGeom>
          <a:noFill/>
        </p:spPr>
        <p:txBody>
          <a:bodyPr wrap="square">
            <a:spAutoFit/>
          </a:bodyPr>
          <a:lstStyle/>
          <a:p>
            <a:r>
              <a:rPr lang="en-US" sz="2800" b="1" dirty="0"/>
              <a:t>Budgeting</a:t>
            </a:r>
            <a:endParaRPr lang="en-UG" sz="2800" dirty="0"/>
          </a:p>
        </p:txBody>
      </p:sp>
      <p:sp>
        <p:nvSpPr>
          <p:cNvPr id="5" name="TextBox 4">
            <a:extLst>
              <a:ext uri="{FF2B5EF4-FFF2-40B4-BE49-F238E27FC236}">
                <a16:creationId xmlns:a16="http://schemas.microsoft.com/office/drawing/2014/main" id="{266B1902-A174-DD28-FE85-2398BF24C106}"/>
              </a:ext>
            </a:extLst>
          </p:cNvPr>
          <p:cNvSpPr txBox="1"/>
          <p:nvPr/>
        </p:nvSpPr>
        <p:spPr>
          <a:xfrm>
            <a:off x="1899920" y="1595120"/>
            <a:ext cx="9042400" cy="1415772"/>
          </a:xfrm>
          <a:prstGeom prst="rect">
            <a:avLst/>
          </a:prstGeom>
          <a:noFill/>
        </p:spPr>
        <p:txBody>
          <a:bodyPr wrap="square">
            <a:spAutoFit/>
          </a:bodyPr>
          <a:lstStyle/>
          <a:p>
            <a:r>
              <a:rPr lang="en-US" sz="1800" b="1" dirty="0"/>
              <a:t> </a:t>
            </a:r>
          </a:p>
          <a:p>
            <a:endParaRPr lang="en-US" sz="1800" b="1" dirty="0"/>
          </a:p>
          <a:p>
            <a:endParaRPr lang="en-US" sz="1800" b="1" dirty="0"/>
          </a:p>
          <a:p>
            <a:r>
              <a:rPr lang="en-US" sz="3200" b="1" dirty="0"/>
              <a:t>What is a budget ??</a:t>
            </a:r>
            <a:endParaRPr lang="en-US" sz="3200" dirty="0"/>
          </a:p>
        </p:txBody>
      </p:sp>
      <p:pic>
        <p:nvPicPr>
          <p:cNvPr id="6" name="Picture 5">
            <a:extLst>
              <a:ext uri="{FF2B5EF4-FFF2-40B4-BE49-F238E27FC236}">
                <a16:creationId xmlns:a16="http://schemas.microsoft.com/office/drawing/2014/main" id="{8CC0B558-A234-512D-FA00-1D1B608FC2D6}"/>
              </a:ext>
            </a:extLst>
          </p:cNvPr>
          <p:cNvPicPr>
            <a:picLocks noChangeAspect="1"/>
          </p:cNvPicPr>
          <p:nvPr/>
        </p:nvPicPr>
        <p:blipFill>
          <a:blip r:embed="rId2"/>
          <a:stretch>
            <a:fillRect/>
          </a:stretch>
        </p:blipFill>
        <p:spPr>
          <a:xfrm>
            <a:off x="5643715" y="1809750"/>
            <a:ext cx="5710083" cy="3666818"/>
          </a:xfrm>
          <a:prstGeom prst="rect">
            <a:avLst/>
          </a:prstGeom>
        </p:spPr>
      </p:pic>
    </p:spTree>
    <p:extLst>
      <p:ext uri="{BB962C8B-B14F-4D97-AF65-F5344CB8AC3E}">
        <p14:creationId xmlns:p14="http://schemas.microsoft.com/office/powerpoint/2010/main" val="5749404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386F6-7F49-BCAB-58A8-7C1958279CA0}"/>
              </a:ext>
            </a:extLst>
          </p:cNvPr>
          <p:cNvSpPr>
            <a:spLocks noGrp="1"/>
          </p:cNvSpPr>
          <p:nvPr>
            <p:ph type="title"/>
          </p:nvPr>
        </p:nvSpPr>
        <p:spPr>
          <a:xfrm>
            <a:off x="4358640" y="284480"/>
            <a:ext cx="6995160" cy="1036320"/>
          </a:xfrm>
        </p:spPr>
        <p:txBody>
          <a:bodyPr/>
          <a:lstStyle/>
          <a:p>
            <a:r>
              <a:rPr lang="en-US" sz="4400" b="1" dirty="0"/>
              <a:t>Definitions</a:t>
            </a:r>
            <a:endParaRPr lang="en-UG" dirty="0"/>
          </a:p>
        </p:txBody>
      </p:sp>
      <p:sp>
        <p:nvSpPr>
          <p:cNvPr id="3" name="Content Placeholder 2">
            <a:extLst>
              <a:ext uri="{FF2B5EF4-FFF2-40B4-BE49-F238E27FC236}">
                <a16:creationId xmlns:a16="http://schemas.microsoft.com/office/drawing/2014/main" id="{82853415-6C68-56F7-2F47-57DBA49860A5}"/>
              </a:ext>
            </a:extLst>
          </p:cNvPr>
          <p:cNvSpPr>
            <a:spLocks noGrp="1"/>
          </p:cNvSpPr>
          <p:nvPr>
            <p:ph idx="1"/>
          </p:nvPr>
        </p:nvSpPr>
        <p:spPr>
          <a:xfrm>
            <a:off x="1584960" y="1107440"/>
            <a:ext cx="9768840" cy="4220464"/>
          </a:xfrm>
        </p:spPr>
        <p:txBody>
          <a:bodyPr>
            <a:normAutofit/>
          </a:bodyPr>
          <a:lstStyle/>
          <a:p>
            <a:endParaRPr lang="en-US" b="0" i="0" dirty="0">
              <a:solidFill>
                <a:srgbClr val="000000"/>
              </a:solidFill>
              <a:effectLst/>
              <a:latin typeface="-apple-system"/>
            </a:endParaRPr>
          </a:p>
          <a:p>
            <a:r>
              <a:rPr lang="en-US" b="0" i="0" dirty="0">
                <a:solidFill>
                  <a:srgbClr val="000000"/>
                </a:solidFill>
                <a:effectLst/>
                <a:latin typeface="-apple-system"/>
              </a:rPr>
              <a:t>A budget is a </a:t>
            </a:r>
            <a:r>
              <a:rPr lang="en-US" b="1" i="0" u="sng" dirty="0">
                <a:solidFill>
                  <a:schemeClr val="accent2"/>
                </a:solidFill>
                <a:effectLst/>
                <a:latin typeface="-apple-system"/>
                <a:hlinkClick r:id="rId2">
                  <a:extLst>
                    <a:ext uri="{A12FA001-AC4F-418D-AE19-62706E023703}">
                      <ahyp:hlinkClr xmlns:ahyp="http://schemas.microsoft.com/office/drawing/2018/hyperlinkcolor" val="tx"/>
                    </a:ext>
                  </a:extLst>
                </a:hlinkClick>
              </a:rPr>
              <a:t>financial plan</a:t>
            </a:r>
            <a:r>
              <a:rPr lang="en-US" b="0" i="0" dirty="0">
                <a:solidFill>
                  <a:schemeClr val="accent2"/>
                </a:solidFill>
                <a:effectLst/>
                <a:latin typeface="-apple-system"/>
              </a:rPr>
              <a:t> </a:t>
            </a:r>
            <a:r>
              <a:rPr lang="en-US" b="0" i="0" dirty="0">
                <a:solidFill>
                  <a:srgbClr val="000000"/>
                </a:solidFill>
                <a:effectLst/>
                <a:latin typeface="-apple-system"/>
              </a:rPr>
              <a:t>for a specified period</a:t>
            </a:r>
          </a:p>
          <a:p>
            <a:r>
              <a:rPr lang="en-US" b="0" i="0" dirty="0">
                <a:solidFill>
                  <a:srgbClr val="000000"/>
                </a:solidFill>
                <a:effectLst/>
                <a:latin typeface="-apple-system"/>
              </a:rPr>
              <a:t>It is an estimate of </a:t>
            </a:r>
            <a:r>
              <a:rPr lang="en-US" b="1" i="0" u="sng" dirty="0">
                <a:solidFill>
                  <a:schemeClr val="accent2"/>
                </a:solidFill>
                <a:effectLst/>
                <a:latin typeface="-apple-system"/>
                <a:hlinkClick r:id="rId3">
                  <a:extLst>
                    <a:ext uri="{A12FA001-AC4F-418D-AE19-62706E023703}">
                      <ahyp:hlinkClr xmlns:ahyp="http://schemas.microsoft.com/office/drawing/2018/hyperlinkcolor" val="tx"/>
                    </a:ext>
                  </a:extLst>
                </a:hlinkClick>
              </a:rPr>
              <a:t>expenses</a:t>
            </a:r>
            <a:r>
              <a:rPr lang="en-US" b="0" i="0" dirty="0">
                <a:solidFill>
                  <a:schemeClr val="accent2"/>
                </a:solidFill>
                <a:effectLst/>
                <a:latin typeface="-apple-system"/>
              </a:rPr>
              <a:t> </a:t>
            </a:r>
            <a:r>
              <a:rPr lang="en-US" b="0" i="0" dirty="0">
                <a:solidFill>
                  <a:srgbClr val="000000"/>
                </a:solidFill>
                <a:effectLst/>
                <a:latin typeface="-apple-system"/>
              </a:rPr>
              <a:t>a research project will incur, usually broken out by category, for the purpose of providing a roadmap that the party should follow </a:t>
            </a:r>
            <a:r>
              <a:rPr lang="en-US" sz="1600" b="0" i="1" dirty="0">
                <a:solidFill>
                  <a:srgbClr val="000000"/>
                </a:solidFill>
                <a:effectLst/>
                <a:latin typeface="-apple-system"/>
              </a:rPr>
              <a:t>(True </a:t>
            </a:r>
            <a:r>
              <a:rPr lang="en-US" sz="1600" b="0" i="1" dirty="0" err="1">
                <a:solidFill>
                  <a:srgbClr val="000000"/>
                </a:solidFill>
                <a:effectLst/>
                <a:latin typeface="-apple-system"/>
              </a:rPr>
              <a:t>Tamplin</a:t>
            </a:r>
            <a:r>
              <a:rPr lang="en-US" b="0" i="0" dirty="0">
                <a:solidFill>
                  <a:srgbClr val="000000"/>
                </a:solidFill>
                <a:effectLst/>
                <a:latin typeface="-apple-system"/>
              </a:rPr>
              <a:t>)</a:t>
            </a:r>
          </a:p>
          <a:p>
            <a:r>
              <a:rPr lang="en-US" dirty="0"/>
              <a:t>A financial document used to project future income and expenses. </a:t>
            </a:r>
          </a:p>
          <a:p>
            <a:r>
              <a:rPr lang="en-US" dirty="0"/>
              <a:t>A budget plans future spending on planned activities for a research project </a:t>
            </a:r>
            <a:endParaRPr lang="en-UG" dirty="0"/>
          </a:p>
          <a:p>
            <a:endParaRPr lang="en-UG" dirty="0"/>
          </a:p>
        </p:txBody>
      </p:sp>
    </p:spTree>
    <p:extLst>
      <p:ext uri="{BB962C8B-B14F-4D97-AF65-F5344CB8AC3E}">
        <p14:creationId xmlns:p14="http://schemas.microsoft.com/office/powerpoint/2010/main" val="11948490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9B837B-5880-8700-5CAC-0C5894A2FCFE}"/>
              </a:ext>
            </a:extLst>
          </p:cNvPr>
          <p:cNvSpPr>
            <a:spLocks noGrp="1"/>
          </p:cNvSpPr>
          <p:nvPr>
            <p:ph type="title"/>
          </p:nvPr>
        </p:nvSpPr>
        <p:spPr>
          <a:xfrm>
            <a:off x="3881120" y="85344"/>
            <a:ext cx="4277360" cy="1245616"/>
          </a:xfrm>
        </p:spPr>
        <p:txBody>
          <a:bodyPr>
            <a:normAutofit/>
          </a:bodyPr>
          <a:lstStyle/>
          <a:p>
            <a:r>
              <a:rPr lang="en-GB" b="1" dirty="0"/>
              <a:t>Uses of Budgets</a:t>
            </a:r>
            <a:endParaRPr lang="en-UG" dirty="0"/>
          </a:p>
        </p:txBody>
      </p:sp>
      <p:sp>
        <p:nvSpPr>
          <p:cNvPr id="3" name="Content Placeholder 2">
            <a:extLst>
              <a:ext uri="{FF2B5EF4-FFF2-40B4-BE49-F238E27FC236}">
                <a16:creationId xmlns:a16="http://schemas.microsoft.com/office/drawing/2014/main" id="{B34338AB-EF74-9012-2BDD-C16E04523225}"/>
              </a:ext>
            </a:extLst>
          </p:cNvPr>
          <p:cNvSpPr>
            <a:spLocks noGrp="1"/>
          </p:cNvSpPr>
          <p:nvPr>
            <p:ph idx="1"/>
          </p:nvPr>
        </p:nvSpPr>
        <p:spPr>
          <a:xfrm>
            <a:off x="1645920" y="1330960"/>
            <a:ext cx="9707880" cy="4419600"/>
          </a:xfrm>
        </p:spPr>
        <p:txBody>
          <a:bodyPr>
            <a:normAutofit fontScale="92500" lnSpcReduction="10000"/>
          </a:bodyPr>
          <a:lstStyle/>
          <a:p>
            <a:r>
              <a:rPr lang="en-US" sz="2800" b="0" i="0" dirty="0">
                <a:solidFill>
                  <a:srgbClr val="101423"/>
                </a:solidFill>
                <a:effectLst/>
                <a:latin typeface="Inter"/>
              </a:rPr>
              <a:t>The research project budget is the engine that drives your project’s funding. </a:t>
            </a:r>
          </a:p>
          <a:p>
            <a:r>
              <a:rPr lang="en-US" sz="2800" b="0" i="0" dirty="0">
                <a:solidFill>
                  <a:srgbClr val="101423"/>
                </a:solidFill>
                <a:effectLst/>
                <a:latin typeface="Inter"/>
              </a:rPr>
              <a:t>It communicates to stakeholders how much money is needed and when it’s needed</a:t>
            </a:r>
          </a:p>
          <a:p>
            <a:pPr marL="0" indent="0">
              <a:buNone/>
            </a:pPr>
            <a:endParaRPr lang="en-US" sz="4000" dirty="0"/>
          </a:p>
          <a:p>
            <a:r>
              <a:rPr lang="en-US" b="0" i="0" dirty="0">
                <a:solidFill>
                  <a:srgbClr val="101423"/>
                </a:solidFill>
                <a:effectLst/>
                <a:latin typeface="Inter"/>
              </a:rPr>
              <a:t>The other part of the importance of a project budget is that it’s an instrument to control research project costs. </a:t>
            </a:r>
          </a:p>
          <a:p>
            <a:pPr marL="0" indent="0">
              <a:buNone/>
            </a:pPr>
            <a:endParaRPr lang="en-US" dirty="0">
              <a:solidFill>
                <a:srgbClr val="101423"/>
              </a:solidFill>
              <a:latin typeface="Inter"/>
            </a:endParaRPr>
          </a:p>
          <a:p>
            <a:r>
              <a:rPr lang="en-US" b="0" i="0" dirty="0">
                <a:solidFill>
                  <a:srgbClr val="101423"/>
                </a:solidFill>
                <a:effectLst/>
                <a:latin typeface="Inter"/>
              </a:rPr>
              <a:t>The budget, which is part of your </a:t>
            </a:r>
            <a:r>
              <a:rPr lang="en-US" b="0" i="0" u="none" strike="noStrike" dirty="0">
                <a:solidFill>
                  <a:srgbClr val="0D63B5"/>
                </a:solidFill>
                <a:effectLst/>
                <a:latin typeface="Inter"/>
                <a:hlinkClick r:id="rId2"/>
              </a:rPr>
              <a:t>project plan</a:t>
            </a:r>
            <a:r>
              <a:rPr lang="en-US" b="0" i="0" dirty="0">
                <a:solidFill>
                  <a:srgbClr val="101423"/>
                </a:solidFill>
                <a:effectLst/>
                <a:latin typeface="Inter"/>
              </a:rPr>
              <a:t>, acts as a baseline to measure your performance as you collect the actual costs once the research project has started</a:t>
            </a:r>
            <a:endParaRPr lang="en-UG" dirty="0"/>
          </a:p>
          <a:p>
            <a:endParaRPr lang="en-UG" dirty="0"/>
          </a:p>
        </p:txBody>
      </p:sp>
    </p:spTree>
    <p:extLst>
      <p:ext uri="{BB962C8B-B14F-4D97-AF65-F5344CB8AC3E}">
        <p14:creationId xmlns:p14="http://schemas.microsoft.com/office/powerpoint/2010/main" val="40183458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540BA0-4024-6E1B-C355-9D88E4FD3B2A}"/>
              </a:ext>
            </a:extLst>
          </p:cNvPr>
          <p:cNvSpPr>
            <a:spLocks noGrp="1"/>
          </p:cNvSpPr>
          <p:nvPr>
            <p:ph type="title"/>
          </p:nvPr>
        </p:nvSpPr>
        <p:spPr/>
        <p:txBody>
          <a:bodyPr/>
          <a:lstStyle/>
          <a:p>
            <a:r>
              <a:rPr lang="en-GB" b="1" dirty="0"/>
              <a:t>Levels of budgeting </a:t>
            </a:r>
            <a:endParaRPr lang="en-UG" dirty="0"/>
          </a:p>
        </p:txBody>
      </p:sp>
      <p:sp>
        <p:nvSpPr>
          <p:cNvPr id="3" name="Content Placeholder 2">
            <a:extLst>
              <a:ext uri="{FF2B5EF4-FFF2-40B4-BE49-F238E27FC236}">
                <a16:creationId xmlns:a16="http://schemas.microsoft.com/office/drawing/2014/main" id="{81F4369F-4DC0-B439-0035-86FB34858F94}"/>
              </a:ext>
            </a:extLst>
          </p:cNvPr>
          <p:cNvSpPr>
            <a:spLocks noGrp="1"/>
          </p:cNvSpPr>
          <p:nvPr>
            <p:ph idx="1"/>
          </p:nvPr>
        </p:nvSpPr>
        <p:spPr>
          <a:xfrm>
            <a:off x="838200" y="2804160"/>
            <a:ext cx="7564120" cy="2523744"/>
          </a:xfrm>
        </p:spPr>
        <p:txBody>
          <a:bodyPr/>
          <a:lstStyle/>
          <a:p>
            <a:endParaRPr lang="en-GB" dirty="0"/>
          </a:p>
          <a:p>
            <a:pPr marL="0" indent="0">
              <a:buNone/>
            </a:pPr>
            <a:endParaRPr lang="en-GB" dirty="0"/>
          </a:p>
          <a:p>
            <a:r>
              <a:rPr lang="en-US" b="0" i="0" dirty="0">
                <a:solidFill>
                  <a:schemeClr val="accent2"/>
                </a:solidFill>
                <a:effectLst/>
                <a:latin typeface="-apple-system"/>
              </a:rPr>
              <a:t>At </a:t>
            </a:r>
            <a:r>
              <a:rPr lang="en-US" dirty="0">
                <a:solidFill>
                  <a:schemeClr val="accent2"/>
                </a:solidFill>
                <a:latin typeface="-apple-system"/>
              </a:rPr>
              <a:t>journal</a:t>
            </a:r>
            <a:r>
              <a:rPr lang="en-US" b="0" i="0" dirty="0">
                <a:solidFill>
                  <a:schemeClr val="accent2"/>
                </a:solidFill>
                <a:effectLst/>
                <a:latin typeface="-apple-system"/>
              </a:rPr>
              <a:t> level </a:t>
            </a:r>
            <a:r>
              <a:rPr lang="en-US" b="0" i="0" dirty="0">
                <a:solidFill>
                  <a:srgbClr val="000000"/>
                </a:solidFill>
                <a:effectLst/>
                <a:latin typeface="-apple-system"/>
              </a:rPr>
              <a:t>–a budget can be as easy as maintaining a daily tally of income and expenses.</a:t>
            </a:r>
          </a:p>
          <a:p>
            <a:endParaRPr lang="en-UG" dirty="0"/>
          </a:p>
        </p:txBody>
      </p:sp>
    </p:spTree>
    <p:extLst>
      <p:ext uri="{BB962C8B-B14F-4D97-AF65-F5344CB8AC3E}">
        <p14:creationId xmlns:p14="http://schemas.microsoft.com/office/powerpoint/2010/main" val="16329748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6B351-4D62-7DB3-4910-11E0355DFA33}"/>
              </a:ext>
            </a:extLst>
          </p:cNvPr>
          <p:cNvSpPr>
            <a:spLocks noGrp="1"/>
          </p:cNvSpPr>
          <p:nvPr>
            <p:ph type="title"/>
          </p:nvPr>
        </p:nvSpPr>
        <p:spPr>
          <a:xfrm>
            <a:off x="3241040" y="1536858"/>
            <a:ext cx="8112760" cy="1072230"/>
          </a:xfrm>
        </p:spPr>
        <p:txBody>
          <a:bodyPr/>
          <a:lstStyle/>
          <a:p>
            <a:r>
              <a:rPr lang="en-US" b="0" i="0" dirty="0">
                <a:solidFill>
                  <a:schemeClr val="accent2"/>
                </a:solidFill>
                <a:effectLst/>
                <a:latin typeface="-apple-system"/>
              </a:rPr>
              <a:t>At Organizational level</a:t>
            </a:r>
            <a:endParaRPr lang="en-UG" dirty="0"/>
          </a:p>
        </p:txBody>
      </p:sp>
      <p:sp>
        <p:nvSpPr>
          <p:cNvPr id="3" name="Content Placeholder 2">
            <a:extLst>
              <a:ext uri="{FF2B5EF4-FFF2-40B4-BE49-F238E27FC236}">
                <a16:creationId xmlns:a16="http://schemas.microsoft.com/office/drawing/2014/main" id="{5DDE59EE-DA70-9479-3F75-FFC09BE09181}"/>
              </a:ext>
            </a:extLst>
          </p:cNvPr>
          <p:cNvSpPr>
            <a:spLocks noGrp="1"/>
          </p:cNvSpPr>
          <p:nvPr>
            <p:ph idx="1"/>
          </p:nvPr>
        </p:nvSpPr>
        <p:spPr/>
        <p:txBody>
          <a:bodyPr/>
          <a:lstStyle/>
          <a:p>
            <a:r>
              <a:rPr lang="en-US" dirty="0">
                <a:solidFill>
                  <a:srgbClr val="000000"/>
                </a:solidFill>
                <a:latin typeface="-apple-system"/>
              </a:rPr>
              <a:t>E</a:t>
            </a:r>
            <a:r>
              <a:rPr lang="en-US" b="0" i="0" dirty="0">
                <a:solidFill>
                  <a:srgbClr val="000000"/>
                </a:solidFill>
                <a:effectLst/>
                <a:latin typeface="-apple-system"/>
              </a:rPr>
              <a:t>stimation of the cost of completing a research activity in a given period</a:t>
            </a:r>
          </a:p>
          <a:p>
            <a:pPr marL="0" indent="0">
              <a:buNone/>
            </a:pPr>
            <a:endParaRPr lang="en-US" b="0" i="0" dirty="0">
              <a:solidFill>
                <a:srgbClr val="000000"/>
              </a:solidFill>
              <a:effectLst/>
              <a:latin typeface="-apple-system"/>
            </a:endParaRPr>
          </a:p>
          <a:p>
            <a:r>
              <a:rPr lang="en-US" dirty="0">
                <a:solidFill>
                  <a:srgbClr val="000000"/>
                </a:solidFill>
                <a:latin typeface="-apple-system"/>
              </a:rPr>
              <a:t>The maximum budget allowable is usually communicated during the grant call process</a:t>
            </a:r>
            <a:endParaRPr lang="en-US" b="0" i="0" dirty="0">
              <a:solidFill>
                <a:srgbClr val="000000"/>
              </a:solidFill>
              <a:effectLst/>
              <a:latin typeface="-apple-system"/>
            </a:endParaRPr>
          </a:p>
          <a:p>
            <a:endParaRPr lang="en-UG" dirty="0"/>
          </a:p>
        </p:txBody>
      </p:sp>
    </p:spTree>
    <p:extLst>
      <p:ext uri="{BB962C8B-B14F-4D97-AF65-F5344CB8AC3E}">
        <p14:creationId xmlns:p14="http://schemas.microsoft.com/office/powerpoint/2010/main" val="7657524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D2459-9093-C6BA-FAB5-A551A7F33702}"/>
              </a:ext>
            </a:extLst>
          </p:cNvPr>
          <p:cNvSpPr>
            <a:spLocks noGrp="1"/>
          </p:cNvSpPr>
          <p:nvPr>
            <p:ph type="title"/>
          </p:nvPr>
        </p:nvSpPr>
        <p:spPr>
          <a:xfrm>
            <a:off x="2275840" y="802640"/>
            <a:ext cx="9077960" cy="1806448"/>
          </a:xfrm>
        </p:spPr>
        <p:txBody>
          <a:bodyPr/>
          <a:lstStyle/>
          <a:p>
            <a:r>
              <a:rPr lang="en-US" sz="4400" b="1" dirty="0"/>
              <a:t>Budget composition</a:t>
            </a:r>
            <a:endParaRPr lang="en-UG" dirty="0"/>
          </a:p>
        </p:txBody>
      </p:sp>
      <p:sp>
        <p:nvSpPr>
          <p:cNvPr id="3" name="Content Placeholder 2">
            <a:extLst>
              <a:ext uri="{FF2B5EF4-FFF2-40B4-BE49-F238E27FC236}">
                <a16:creationId xmlns:a16="http://schemas.microsoft.com/office/drawing/2014/main" id="{D0A026C5-0999-5DD3-FD8F-C34FC6F0B07A}"/>
              </a:ext>
            </a:extLst>
          </p:cNvPr>
          <p:cNvSpPr>
            <a:spLocks noGrp="1"/>
          </p:cNvSpPr>
          <p:nvPr>
            <p:ph idx="1"/>
          </p:nvPr>
        </p:nvSpPr>
        <p:spPr>
          <a:xfrm>
            <a:off x="838200" y="2042160"/>
            <a:ext cx="10515600" cy="3285744"/>
          </a:xfrm>
        </p:spPr>
        <p:txBody>
          <a:bodyPr>
            <a:normAutofit lnSpcReduction="10000"/>
          </a:bodyPr>
          <a:lstStyle/>
          <a:p>
            <a:endParaRPr lang="en-GB" dirty="0"/>
          </a:p>
          <a:p>
            <a:pPr marL="0" indent="0">
              <a:buNone/>
            </a:pPr>
            <a:r>
              <a:rPr lang="en-US" dirty="0">
                <a:solidFill>
                  <a:srgbClr val="101423"/>
                </a:solidFill>
                <a:latin typeface="Inter"/>
              </a:rPr>
              <a:t>For EDCTP research projects, a budget is part of the agreement</a:t>
            </a:r>
          </a:p>
          <a:p>
            <a:pPr marL="0" indent="0">
              <a:buNone/>
            </a:pPr>
            <a:r>
              <a:rPr lang="en-US" dirty="0">
                <a:solidFill>
                  <a:srgbClr val="101423"/>
                </a:solidFill>
                <a:latin typeface="Inter"/>
              </a:rPr>
              <a:t> ( Annex2) and it will have  these categories:</a:t>
            </a:r>
          </a:p>
          <a:p>
            <a:r>
              <a:rPr lang="en-US" dirty="0">
                <a:solidFill>
                  <a:srgbClr val="101423"/>
                </a:solidFill>
                <a:latin typeface="Inter"/>
              </a:rPr>
              <a:t>Personnel costs</a:t>
            </a:r>
          </a:p>
          <a:p>
            <a:r>
              <a:rPr lang="en-US" dirty="0">
                <a:solidFill>
                  <a:srgbClr val="101423"/>
                </a:solidFill>
                <a:latin typeface="Inter"/>
              </a:rPr>
              <a:t>Direct research costs</a:t>
            </a:r>
          </a:p>
          <a:p>
            <a:r>
              <a:rPr lang="en-US" dirty="0">
                <a:solidFill>
                  <a:srgbClr val="101423"/>
                </a:solidFill>
                <a:latin typeface="Inter"/>
              </a:rPr>
              <a:t>Indirect costs/Over heads</a:t>
            </a:r>
          </a:p>
          <a:p>
            <a:r>
              <a:rPr lang="en-US" dirty="0">
                <a:solidFill>
                  <a:srgbClr val="101423"/>
                </a:solidFill>
                <a:latin typeface="Inter"/>
              </a:rPr>
              <a:t>Total</a:t>
            </a:r>
          </a:p>
          <a:p>
            <a:endParaRPr lang="en-UG" dirty="0"/>
          </a:p>
        </p:txBody>
      </p:sp>
    </p:spTree>
    <p:extLst>
      <p:ext uri="{BB962C8B-B14F-4D97-AF65-F5344CB8AC3E}">
        <p14:creationId xmlns:p14="http://schemas.microsoft.com/office/powerpoint/2010/main" val="9977516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56D1D-D742-38BD-6D50-992BBDED67F5}"/>
              </a:ext>
            </a:extLst>
          </p:cNvPr>
          <p:cNvSpPr>
            <a:spLocks noGrp="1"/>
          </p:cNvSpPr>
          <p:nvPr>
            <p:ph type="title"/>
          </p:nvPr>
        </p:nvSpPr>
        <p:spPr>
          <a:xfrm>
            <a:off x="3302000" y="467360"/>
            <a:ext cx="8051800" cy="792480"/>
          </a:xfrm>
        </p:spPr>
        <p:txBody>
          <a:bodyPr/>
          <a:lstStyle/>
          <a:p>
            <a:r>
              <a:rPr lang="en-GB" dirty="0"/>
              <a:t>How to Budget:</a:t>
            </a:r>
            <a:endParaRPr lang="en-UG" dirty="0"/>
          </a:p>
        </p:txBody>
      </p:sp>
      <p:sp>
        <p:nvSpPr>
          <p:cNvPr id="3" name="Content Placeholder 2">
            <a:extLst>
              <a:ext uri="{FF2B5EF4-FFF2-40B4-BE49-F238E27FC236}">
                <a16:creationId xmlns:a16="http://schemas.microsoft.com/office/drawing/2014/main" id="{D3F75B86-C1EF-3C80-4D8E-F117615AF8BC}"/>
              </a:ext>
            </a:extLst>
          </p:cNvPr>
          <p:cNvSpPr>
            <a:spLocks noGrp="1"/>
          </p:cNvSpPr>
          <p:nvPr>
            <p:ph idx="1"/>
          </p:nvPr>
        </p:nvSpPr>
        <p:spPr>
          <a:xfrm>
            <a:off x="838200" y="1778000"/>
            <a:ext cx="10515600" cy="3549904"/>
          </a:xfrm>
        </p:spPr>
        <p:txBody>
          <a:bodyPr/>
          <a:lstStyle/>
          <a:p>
            <a:r>
              <a:rPr lang="en-GB" dirty="0"/>
              <a:t>Popular budgeting methods Include:</a:t>
            </a:r>
          </a:p>
          <a:p>
            <a:endParaRPr lang="en-GB" dirty="0"/>
          </a:p>
          <a:p>
            <a:r>
              <a:rPr lang="en-GB" dirty="0"/>
              <a:t>Activity Based Budgeting</a:t>
            </a:r>
          </a:p>
          <a:p>
            <a:endParaRPr lang="en-GB" dirty="0"/>
          </a:p>
          <a:p>
            <a:r>
              <a:rPr lang="en-GB" dirty="0"/>
              <a:t>Incremental Budgeting</a:t>
            </a:r>
          </a:p>
          <a:p>
            <a:endParaRPr lang="en-GB" dirty="0"/>
          </a:p>
          <a:p>
            <a:r>
              <a:rPr lang="en-GB" dirty="0"/>
              <a:t>Zero Based Budgeting</a:t>
            </a:r>
          </a:p>
          <a:p>
            <a:endParaRPr lang="en-UG" dirty="0"/>
          </a:p>
        </p:txBody>
      </p:sp>
    </p:spTree>
    <p:extLst>
      <p:ext uri="{BB962C8B-B14F-4D97-AF65-F5344CB8AC3E}">
        <p14:creationId xmlns:p14="http://schemas.microsoft.com/office/powerpoint/2010/main" val="19458412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266</TotalTime>
  <Words>1017</Words>
  <Application>Microsoft Office PowerPoint</Application>
  <PresentationFormat>Widescreen</PresentationFormat>
  <Paragraphs>137</Paragraphs>
  <Slides>21</Slides>
  <Notes>0</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21</vt:i4>
      </vt:variant>
    </vt:vector>
  </HeadingPairs>
  <TitlesOfParts>
    <vt:vector size="35" baseType="lpstr">
      <vt:lpstr>-apple-system</vt:lpstr>
      <vt:lpstr>Arial</vt:lpstr>
      <vt:lpstr>Baguet Script</vt:lpstr>
      <vt:lpstr>Brush Script MT</vt:lpstr>
      <vt:lpstr>Calibri</vt:lpstr>
      <vt:lpstr>Calibri Light</vt:lpstr>
      <vt:lpstr>Helvetica</vt:lpstr>
      <vt:lpstr>Inter</vt:lpstr>
      <vt:lpstr>Jumble</vt:lpstr>
      <vt:lpstr>Nyala</vt:lpstr>
      <vt:lpstr>Roboto</vt:lpstr>
      <vt:lpstr>SourceSansPro</vt:lpstr>
      <vt:lpstr>Times New Roman</vt:lpstr>
      <vt:lpstr>Office Theme</vt:lpstr>
      <vt:lpstr>Budgeting and Funding for Research What funders look out for </vt:lpstr>
      <vt:lpstr>Training objectives</vt:lpstr>
      <vt:lpstr>PowerPoint Presentation</vt:lpstr>
      <vt:lpstr>Definitions</vt:lpstr>
      <vt:lpstr>Uses of Budgets</vt:lpstr>
      <vt:lpstr>Levels of budgeting </vt:lpstr>
      <vt:lpstr>At Organizational level</vt:lpstr>
      <vt:lpstr>Budget composition</vt:lpstr>
      <vt:lpstr>How to Budget:</vt:lpstr>
      <vt:lpstr>Methods Cont:</vt:lpstr>
      <vt:lpstr>Methods Cont:</vt:lpstr>
      <vt:lpstr>Methods Cont:</vt:lpstr>
      <vt:lpstr>Validating budgets</vt:lpstr>
      <vt:lpstr>Working with templates</vt:lpstr>
      <vt:lpstr>Working with templates-2</vt:lpstr>
      <vt:lpstr>Generating a budget</vt:lpstr>
      <vt:lpstr>5 steps to follow: </vt:lpstr>
      <vt:lpstr>PowerPoint Presentation</vt:lpstr>
      <vt:lpstr>PowerPoint Presentation</vt:lpstr>
      <vt:lpstr>Group work</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Emmanuel Jang Pro</dc:creator>
  <cp:lastModifiedBy>Deborah L. Alibu</cp:lastModifiedBy>
  <cp:revision>12</cp:revision>
  <dcterms:created xsi:type="dcterms:W3CDTF">2023-06-15T09:31:46Z</dcterms:created>
  <dcterms:modified xsi:type="dcterms:W3CDTF">2023-06-26T15:20:01Z</dcterms:modified>
</cp:coreProperties>
</file>