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71" r:id="rId2"/>
    <p:sldId id="272" r:id="rId3"/>
    <p:sldId id="284" r:id="rId4"/>
    <p:sldId id="283" r:id="rId5"/>
    <p:sldId id="259" r:id="rId6"/>
    <p:sldId id="274" r:id="rId7"/>
    <p:sldId id="260" r:id="rId8"/>
    <p:sldId id="261" r:id="rId9"/>
    <p:sldId id="277" r:id="rId10"/>
    <p:sldId id="262" r:id="rId11"/>
    <p:sldId id="263" r:id="rId12"/>
    <p:sldId id="275" r:id="rId13"/>
    <p:sldId id="264" r:id="rId14"/>
    <p:sldId id="278" r:id="rId15"/>
    <p:sldId id="27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77" autoAdjust="0"/>
    <p:restoredTop sz="93447" autoAdjust="0"/>
  </p:normalViewPr>
  <p:slideViewPr>
    <p:cSldViewPr snapToGrid="0">
      <p:cViewPr varScale="1">
        <p:scale>
          <a:sx n="59" d="100"/>
          <a:sy n="59" d="100"/>
        </p:scale>
        <p:origin x="980" y="52"/>
      </p:cViewPr>
      <p:guideLst/>
    </p:cSldViewPr>
  </p:slideViewPr>
  <p:outlineViewPr>
    <p:cViewPr>
      <p:scale>
        <a:sx n="33" d="100"/>
        <a:sy n="33" d="100"/>
      </p:scale>
      <p:origin x="0" y="-788"/>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9" d="100"/>
          <a:sy n="59" d="100"/>
        </p:scale>
        <p:origin x="279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BAA5E90-C44C-93D9-6E0D-E5F3702E50C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3BBDD5D-5B8F-0945-EFEE-C5EA2DA57D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2E53A5-0AD1-4D70-ABE3-FC9B85DEDFC9}" type="datetimeFigureOut">
              <a:rPr lang="en-US" smtClean="0"/>
              <a:t>6/26/2023</a:t>
            </a:fld>
            <a:endParaRPr lang="en-US"/>
          </a:p>
        </p:txBody>
      </p:sp>
      <p:sp>
        <p:nvSpPr>
          <p:cNvPr id="4" name="Footer Placeholder 3">
            <a:extLst>
              <a:ext uri="{FF2B5EF4-FFF2-40B4-BE49-F238E27FC236}">
                <a16:creationId xmlns:a16="http://schemas.microsoft.com/office/drawing/2014/main" id="{ACE13618-D4FA-7539-57C3-158B4A9EA81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344064D-B88B-EE53-070F-330C59EB763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125FE10-FD3E-498C-BB75-1EAFE05781B2}" type="slidenum">
              <a:rPr lang="en-US" smtClean="0"/>
              <a:t>‹#›</a:t>
            </a:fld>
            <a:endParaRPr lang="en-US"/>
          </a:p>
        </p:txBody>
      </p:sp>
    </p:spTree>
    <p:extLst>
      <p:ext uri="{BB962C8B-B14F-4D97-AF65-F5344CB8AC3E}">
        <p14:creationId xmlns:p14="http://schemas.microsoft.com/office/powerpoint/2010/main" val="394674081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0A48C-FEDD-190B-B937-06FB32C11D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708D92-3693-A6D4-BAE7-BF993C8188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785260-462D-2076-025B-6FF19A911195}"/>
              </a:ext>
            </a:extLst>
          </p:cNvPr>
          <p:cNvSpPr>
            <a:spLocks noGrp="1"/>
          </p:cNvSpPr>
          <p:nvPr>
            <p:ph type="dt" sz="half" idx="10"/>
          </p:nvPr>
        </p:nvSpPr>
        <p:spPr>
          <a:xfrm>
            <a:off x="838200" y="6356350"/>
            <a:ext cx="2743200" cy="365125"/>
          </a:xfrm>
          <a:prstGeom prst="rect">
            <a:avLst/>
          </a:prstGeom>
        </p:spPr>
        <p:txBody>
          <a:bodyPr/>
          <a:lstStyle/>
          <a:p>
            <a:fld id="{324973D6-E5A3-40F7-91A9-7AC944177DB6}" type="datetimeFigureOut">
              <a:rPr lang="en-US" smtClean="0"/>
              <a:t>6/26/2023</a:t>
            </a:fld>
            <a:endParaRPr lang="en-US"/>
          </a:p>
        </p:txBody>
      </p:sp>
      <p:sp>
        <p:nvSpPr>
          <p:cNvPr id="5" name="Footer Placeholder 4">
            <a:extLst>
              <a:ext uri="{FF2B5EF4-FFF2-40B4-BE49-F238E27FC236}">
                <a16:creationId xmlns:a16="http://schemas.microsoft.com/office/drawing/2014/main" id="{576BFA7A-3C63-9D9A-F605-A6D20A097F6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0EC9FCE-B11D-8BB4-DE4C-5FDFBB78FF7E}"/>
              </a:ext>
            </a:extLst>
          </p:cNvPr>
          <p:cNvSpPr>
            <a:spLocks noGrp="1"/>
          </p:cNvSpPr>
          <p:nvPr>
            <p:ph type="sldNum" sz="quarter" idx="12"/>
          </p:nvPr>
        </p:nvSpPr>
        <p:spPr>
          <a:xfrm>
            <a:off x="8610600" y="6356350"/>
            <a:ext cx="2743200" cy="365125"/>
          </a:xfrm>
          <a:prstGeom prst="rect">
            <a:avLst/>
          </a:prstGeom>
        </p:spPr>
        <p:txBody>
          <a:bodyPr/>
          <a:lstStyle/>
          <a:p>
            <a:fld id="{D612AEA4-199C-4D2E-8946-9B3C7BC5A453}" type="slidenum">
              <a:rPr lang="en-US" smtClean="0"/>
              <a:t>‹#›</a:t>
            </a:fld>
            <a:endParaRPr lang="en-US"/>
          </a:p>
        </p:txBody>
      </p:sp>
    </p:spTree>
    <p:extLst>
      <p:ext uri="{BB962C8B-B14F-4D97-AF65-F5344CB8AC3E}">
        <p14:creationId xmlns:p14="http://schemas.microsoft.com/office/powerpoint/2010/main" val="2120306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73950-3592-62D4-CE4F-F0A97B9C55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18B2E5-B9A8-4689-E6CD-83ABBC0777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2BDD97-2194-258B-1B11-E18200C4BC43}"/>
              </a:ext>
            </a:extLst>
          </p:cNvPr>
          <p:cNvSpPr>
            <a:spLocks noGrp="1"/>
          </p:cNvSpPr>
          <p:nvPr>
            <p:ph type="dt" sz="half" idx="10"/>
          </p:nvPr>
        </p:nvSpPr>
        <p:spPr>
          <a:xfrm>
            <a:off x="838200" y="6356350"/>
            <a:ext cx="2743200" cy="365125"/>
          </a:xfrm>
          <a:prstGeom prst="rect">
            <a:avLst/>
          </a:prstGeom>
        </p:spPr>
        <p:txBody>
          <a:bodyPr/>
          <a:lstStyle/>
          <a:p>
            <a:fld id="{324973D6-E5A3-40F7-91A9-7AC944177DB6}" type="datetimeFigureOut">
              <a:rPr lang="en-US" smtClean="0"/>
              <a:t>6/26/2023</a:t>
            </a:fld>
            <a:endParaRPr lang="en-US"/>
          </a:p>
        </p:txBody>
      </p:sp>
      <p:sp>
        <p:nvSpPr>
          <p:cNvPr id="5" name="Footer Placeholder 4">
            <a:extLst>
              <a:ext uri="{FF2B5EF4-FFF2-40B4-BE49-F238E27FC236}">
                <a16:creationId xmlns:a16="http://schemas.microsoft.com/office/drawing/2014/main" id="{36329709-B571-275F-E1ED-B253B58F5C8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D0F05AB6-BEDE-ABDE-DE07-BE9FC7831E23}"/>
              </a:ext>
            </a:extLst>
          </p:cNvPr>
          <p:cNvSpPr>
            <a:spLocks noGrp="1"/>
          </p:cNvSpPr>
          <p:nvPr>
            <p:ph type="sldNum" sz="quarter" idx="12"/>
          </p:nvPr>
        </p:nvSpPr>
        <p:spPr>
          <a:xfrm>
            <a:off x="8610600" y="6356350"/>
            <a:ext cx="2743200" cy="365125"/>
          </a:xfrm>
          <a:prstGeom prst="rect">
            <a:avLst/>
          </a:prstGeom>
        </p:spPr>
        <p:txBody>
          <a:bodyPr/>
          <a:lstStyle/>
          <a:p>
            <a:fld id="{D612AEA4-199C-4D2E-8946-9B3C7BC5A453}" type="slidenum">
              <a:rPr lang="en-US" smtClean="0"/>
              <a:t>‹#›</a:t>
            </a:fld>
            <a:endParaRPr lang="en-US"/>
          </a:p>
        </p:txBody>
      </p:sp>
    </p:spTree>
    <p:extLst>
      <p:ext uri="{BB962C8B-B14F-4D97-AF65-F5344CB8AC3E}">
        <p14:creationId xmlns:p14="http://schemas.microsoft.com/office/powerpoint/2010/main" val="1669883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C00B8C-C6E4-8269-8B57-65C72638C1A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084A6C-AC0E-E3F8-3CE9-CB56CDCE21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704DA1-4943-BB89-2925-82DF95B3C9DA}"/>
              </a:ext>
            </a:extLst>
          </p:cNvPr>
          <p:cNvSpPr>
            <a:spLocks noGrp="1"/>
          </p:cNvSpPr>
          <p:nvPr>
            <p:ph type="dt" sz="half" idx="10"/>
          </p:nvPr>
        </p:nvSpPr>
        <p:spPr>
          <a:xfrm>
            <a:off x="838200" y="6356350"/>
            <a:ext cx="2743200" cy="365125"/>
          </a:xfrm>
          <a:prstGeom prst="rect">
            <a:avLst/>
          </a:prstGeom>
        </p:spPr>
        <p:txBody>
          <a:bodyPr/>
          <a:lstStyle/>
          <a:p>
            <a:fld id="{324973D6-E5A3-40F7-91A9-7AC944177DB6}" type="datetimeFigureOut">
              <a:rPr lang="en-US" smtClean="0"/>
              <a:t>6/26/2023</a:t>
            </a:fld>
            <a:endParaRPr lang="en-US"/>
          </a:p>
        </p:txBody>
      </p:sp>
      <p:sp>
        <p:nvSpPr>
          <p:cNvPr id="5" name="Footer Placeholder 4">
            <a:extLst>
              <a:ext uri="{FF2B5EF4-FFF2-40B4-BE49-F238E27FC236}">
                <a16:creationId xmlns:a16="http://schemas.microsoft.com/office/drawing/2014/main" id="{90968D69-2296-5791-1935-5432DD9C66E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E0DCC09A-0478-C72A-01C1-4F028644F764}"/>
              </a:ext>
            </a:extLst>
          </p:cNvPr>
          <p:cNvSpPr>
            <a:spLocks noGrp="1"/>
          </p:cNvSpPr>
          <p:nvPr>
            <p:ph type="sldNum" sz="quarter" idx="12"/>
          </p:nvPr>
        </p:nvSpPr>
        <p:spPr>
          <a:xfrm>
            <a:off x="8610600" y="6356350"/>
            <a:ext cx="2743200" cy="365125"/>
          </a:xfrm>
          <a:prstGeom prst="rect">
            <a:avLst/>
          </a:prstGeom>
        </p:spPr>
        <p:txBody>
          <a:bodyPr/>
          <a:lstStyle/>
          <a:p>
            <a:fld id="{D612AEA4-199C-4D2E-8946-9B3C7BC5A453}" type="slidenum">
              <a:rPr lang="en-US" smtClean="0"/>
              <a:t>‹#›</a:t>
            </a:fld>
            <a:endParaRPr lang="en-US"/>
          </a:p>
        </p:txBody>
      </p:sp>
    </p:spTree>
    <p:extLst>
      <p:ext uri="{BB962C8B-B14F-4D97-AF65-F5344CB8AC3E}">
        <p14:creationId xmlns:p14="http://schemas.microsoft.com/office/powerpoint/2010/main" val="512857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E5122-2837-F5F2-2B24-395917ECE4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9B6578-3319-B082-40AA-DE61BE10C2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C899EB-9A16-C436-0279-74F34254EF58}"/>
              </a:ext>
            </a:extLst>
          </p:cNvPr>
          <p:cNvSpPr>
            <a:spLocks noGrp="1"/>
          </p:cNvSpPr>
          <p:nvPr>
            <p:ph type="dt" sz="half" idx="10"/>
          </p:nvPr>
        </p:nvSpPr>
        <p:spPr>
          <a:xfrm>
            <a:off x="838200" y="6356350"/>
            <a:ext cx="2743200" cy="365125"/>
          </a:xfrm>
          <a:prstGeom prst="rect">
            <a:avLst/>
          </a:prstGeom>
        </p:spPr>
        <p:txBody>
          <a:bodyPr/>
          <a:lstStyle/>
          <a:p>
            <a:fld id="{324973D6-E5A3-40F7-91A9-7AC944177DB6}" type="datetimeFigureOut">
              <a:rPr lang="en-US" smtClean="0"/>
              <a:t>6/26/2023</a:t>
            </a:fld>
            <a:endParaRPr lang="en-US"/>
          </a:p>
        </p:txBody>
      </p:sp>
      <p:sp>
        <p:nvSpPr>
          <p:cNvPr id="5" name="Footer Placeholder 4">
            <a:extLst>
              <a:ext uri="{FF2B5EF4-FFF2-40B4-BE49-F238E27FC236}">
                <a16:creationId xmlns:a16="http://schemas.microsoft.com/office/drawing/2014/main" id="{C9DE041E-B214-E679-DC51-37CDBA11239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0E4C4622-152A-4042-62CE-2B4036637B03}"/>
              </a:ext>
            </a:extLst>
          </p:cNvPr>
          <p:cNvSpPr>
            <a:spLocks noGrp="1"/>
          </p:cNvSpPr>
          <p:nvPr>
            <p:ph type="sldNum" sz="quarter" idx="12"/>
          </p:nvPr>
        </p:nvSpPr>
        <p:spPr>
          <a:xfrm>
            <a:off x="8610600" y="6356350"/>
            <a:ext cx="2743200" cy="365125"/>
          </a:xfrm>
          <a:prstGeom prst="rect">
            <a:avLst/>
          </a:prstGeom>
        </p:spPr>
        <p:txBody>
          <a:bodyPr/>
          <a:lstStyle/>
          <a:p>
            <a:fld id="{D612AEA4-199C-4D2E-8946-9B3C7BC5A453}" type="slidenum">
              <a:rPr lang="en-US" smtClean="0"/>
              <a:t>‹#›</a:t>
            </a:fld>
            <a:endParaRPr lang="en-US"/>
          </a:p>
        </p:txBody>
      </p:sp>
    </p:spTree>
    <p:extLst>
      <p:ext uri="{BB962C8B-B14F-4D97-AF65-F5344CB8AC3E}">
        <p14:creationId xmlns:p14="http://schemas.microsoft.com/office/powerpoint/2010/main" val="828689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3DD79-9BFC-1C26-F1C6-CBD04CFBC1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46E6FB-00DB-7E0E-0B3B-710214D9C2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A897F6-72E9-9C5B-85EC-59102AC414D6}"/>
              </a:ext>
            </a:extLst>
          </p:cNvPr>
          <p:cNvSpPr>
            <a:spLocks noGrp="1"/>
          </p:cNvSpPr>
          <p:nvPr>
            <p:ph type="dt" sz="half" idx="10"/>
          </p:nvPr>
        </p:nvSpPr>
        <p:spPr>
          <a:xfrm>
            <a:off x="838200" y="6356350"/>
            <a:ext cx="2743200" cy="365125"/>
          </a:xfrm>
          <a:prstGeom prst="rect">
            <a:avLst/>
          </a:prstGeom>
        </p:spPr>
        <p:txBody>
          <a:bodyPr/>
          <a:lstStyle/>
          <a:p>
            <a:fld id="{324973D6-E5A3-40F7-91A9-7AC944177DB6}" type="datetimeFigureOut">
              <a:rPr lang="en-US" smtClean="0"/>
              <a:t>6/26/2023</a:t>
            </a:fld>
            <a:endParaRPr lang="en-US"/>
          </a:p>
        </p:txBody>
      </p:sp>
      <p:sp>
        <p:nvSpPr>
          <p:cNvPr id="5" name="Footer Placeholder 4">
            <a:extLst>
              <a:ext uri="{FF2B5EF4-FFF2-40B4-BE49-F238E27FC236}">
                <a16:creationId xmlns:a16="http://schemas.microsoft.com/office/drawing/2014/main" id="{2026A384-8889-2686-1095-744EA21E8C8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1164EE22-C4F8-4850-F3DD-502598D2295A}"/>
              </a:ext>
            </a:extLst>
          </p:cNvPr>
          <p:cNvSpPr>
            <a:spLocks noGrp="1"/>
          </p:cNvSpPr>
          <p:nvPr>
            <p:ph type="sldNum" sz="quarter" idx="12"/>
          </p:nvPr>
        </p:nvSpPr>
        <p:spPr>
          <a:xfrm>
            <a:off x="8610600" y="6356350"/>
            <a:ext cx="2743200" cy="365125"/>
          </a:xfrm>
          <a:prstGeom prst="rect">
            <a:avLst/>
          </a:prstGeom>
        </p:spPr>
        <p:txBody>
          <a:bodyPr/>
          <a:lstStyle/>
          <a:p>
            <a:fld id="{D612AEA4-199C-4D2E-8946-9B3C7BC5A453}" type="slidenum">
              <a:rPr lang="en-US" smtClean="0"/>
              <a:t>‹#›</a:t>
            </a:fld>
            <a:endParaRPr lang="en-US"/>
          </a:p>
        </p:txBody>
      </p:sp>
    </p:spTree>
    <p:extLst>
      <p:ext uri="{BB962C8B-B14F-4D97-AF65-F5344CB8AC3E}">
        <p14:creationId xmlns:p14="http://schemas.microsoft.com/office/powerpoint/2010/main" val="1393278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EEA19-5BEC-EB85-157A-0105EF26BB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8CCEE2-400E-3866-D1C5-AAD838F281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8F0346-7FBC-E10B-4C64-0A12832432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ABEFDB6-6C10-A1C4-9DDB-55614B219AB6}"/>
              </a:ext>
            </a:extLst>
          </p:cNvPr>
          <p:cNvSpPr>
            <a:spLocks noGrp="1"/>
          </p:cNvSpPr>
          <p:nvPr>
            <p:ph type="dt" sz="half" idx="10"/>
          </p:nvPr>
        </p:nvSpPr>
        <p:spPr>
          <a:xfrm>
            <a:off x="838200" y="6356350"/>
            <a:ext cx="2743200" cy="365125"/>
          </a:xfrm>
          <a:prstGeom prst="rect">
            <a:avLst/>
          </a:prstGeom>
        </p:spPr>
        <p:txBody>
          <a:bodyPr/>
          <a:lstStyle/>
          <a:p>
            <a:fld id="{324973D6-E5A3-40F7-91A9-7AC944177DB6}" type="datetimeFigureOut">
              <a:rPr lang="en-US" smtClean="0"/>
              <a:t>6/26/2023</a:t>
            </a:fld>
            <a:endParaRPr lang="en-US"/>
          </a:p>
        </p:txBody>
      </p:sp>
      <p:sp>
        <p:nvSpPr>
          <p:cNvPr id="6" name="Footer Placeholder 5">
            <a:extLst>
              <a:ext uri="{FF2B5EF4-FFF2-40B4-BE49-F238E27FC236}">
                <a16:creationId xmlns:a16="http://schemas.microsoft.com/office/drawing/2014/main" id="{C63A83E8-222E-983D-C071-2E2C50AAD41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915A04A8-D5CC-3B25-F91C-2D9CC5A320B0}"/>
              </a:ext>
            </a:extLst>
          </p:cNvPr>
          <p:cNvSpPr>
            <a:spLocks noGrp="1"/>
          </p:cNvSpPr>
          <p:nvPr>
            <p:ph type="sldNum" sz="quarter" idx="12"/>
          </p:nvPr>
        </p:nvSpPr>
        <p:spPr>
          <a:xfrm>
            <a:off x="8610600" y="6356350"/>
            <a:ext cx="2743200" cy="365125"/>
          </a:xfrm>
          <a:prstGeom prst="rect">
            <a:avLst/>
          </a:prstGeom>
        </p:spPr>
        <p:txBody>
          <a:bodyPr/>
          <a:lstStyle/>
          <a:p>
            <a:fld id="{D612AEA4-199C-4D2E-8946-9B3C7BC5A453}" type="slidenum">
              <a:rPr lang="en-US" smtClean="0"/>
              <a:t>‹#›</a:t>
            </a:fld>
            <a:endParaRPr lang="en-US"/>
          </a:p>
        </p:txBody>
      </p:sp>
    </p:spTree>
    <p:extLst>
      <p:ext uri="{BB962C8B-B14F-4D97-AF65-F5344CB8AC3E}">
        <p14:creationId xmlns:p14="http://schemas.microsoft.com/office/powerpoint/2010/main" val="1587097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314FA-2434-E5B0-6CFA-6A517E782AA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012836-783D-B089-F87C-FBE53203E8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4871E03-2F98-E847-5FFD-EC30CACFEC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BB697A-AB42-5990-3FA2-57062D8CCB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BE6480C-F5FF-146B-F4D9-3B93ADAED2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591AF1-591A-9224-F93C-0DFC3C0D09B2}"/>
              </a:ext>
            </a:extLst>
          </p:cNvPr>
          <p:cNvSpPr>
            <a:spLocks noGrp="1"/>
          </p:cNvSpPr>
          <p:nvPr>
            <p:ph type="dt" sz="half" idx="10"/>
          </p:nvPr>
        </p:nvSpPr>
        <p:spPr>
          <a:xfrm>
            <a:off x="838200" y="6356350"/>
            <a:ext cx="2743200" cy="365125"/>
          </a:xfrm>
          <a:prstGeom prst="rect">
            <a:avLst/>
          </a:prstGeom>
        </p:spPr>
        <p:txBody>
          <a:bodyPr/>
          <a:lstStyle/>
          <a:p>
            <a:fld id="{324973D6-E5A3-40F7-91A9-7AC944177DB6}" type="datetimeFigureOut">
              <a:rPr lang="en-US" smtClean="0"/>
              <a:t>6/26/2023</a:t>
            </a:fld>
            <a:endParaRPr lang="en-US"/>
          </a:p>
        </p:txBody>
      </p:sp>
      <p:sp>
        <p:nvSpPr>
          <p:cNvPr id="8" name="Footer Placeholder 7">
            <a:extLst>
              <a:ext uri="{FF2B5EF4-FFF2-40B4-BE49-F238E27FC236}">
                <a16:creationId xmlns:a16="http://schemas.microsoft.com/office/drawing/2014/main" id="{20B15F78-5C5E-3BAA-A830-3CA4568BE2C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36AA15A8-45ED-4EFC-AA5E-6C79AEB28784}"/>
              </a:ext>
            </a:extLst>
          </p:cNvPr>
          <p:cNvSpPr>
            <a:spLocks noGrp="1"/>
          </p:cNvSpPr>
          <p:nvPr>
            <p:ph type="sldNum" sz="quarter" idx="12"/>
          </p:nvPr>
        </p:nvSpPr>
        <p:spPr>
          <a:xfrm>
            <a:off x="8610600" y="6356350"/>
            <a:ext cx="2743200" cy="365125"/>
          </a:xfrm>
          <a:prstGeom prst="rect">
            <a:avLst/>
          </a:prstGeom>
        </p:spPr>
        <p:txBody>
          <a:bodyPr/>
          <a:lstStyle/>
          <a:p>
            <a:fld id="{D612AEA4-199C-4D2E-8946-9B3C7BC5A453}" type="slidenum">
              <a:rPr lang="en-US" smtClean="0"/>
              <a:t>‹#›</a:t>
            </a:fld>
            <a:endParaRPr lang="en-US"/>
          </a:p>
        </p:txBody>
      </p:sp>
    </p:spTree>
    <p:extLst>
      <p:ext uri="{BB962C8B-B14F-4D97-AF65-F5344CB8AC3E}">
        <p14:creationId xmlns:p14="http://schemas.microsoft.com/office/powerpoint/2010/main" val="3393374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FF2AC-E25D-9229-617B-8898190F2D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8C6F8C4-6A1E-9595-1384-D4CBFACC3B31}"/>
              </a:ext>
            </a:extLst>
          </p:cNvPr>
          <p:cNvSpPr>
            <a:spLocks noGrp="1"/>
          </p:cNvSpPr>
          <p:nvPr>
            <p:ph type="dt" sz="half" idx="10"/>
          </p:nvPr>
        </p:nvSpPr>
        <p:spPr>
          <a:xfrm>
            <a:off x="838200" y="6356350"/>
            <a:ext cx="2743200" cy="365125"/>
          </a:xfrm>
          <a:prstGeom prst="rect">
            <a:avLst/>
          </a:prstGeom>
        </p:spPr>
        <p:txBody>
          <a:bodyPr/>
          <a:lstStyle/>
          <a:p>
            <a:fld id="{324973D6-E5A3-40F7-91A9-7AC944177DB6}" type="datetimeFigureOut">
              <a:rPr lang="en-US" smtClean="0"/>
              <a:t>6/26/2023</a:t>
            </a:fld>
            <a:endParaRPr lang="en-US"/>
          </a:p>
        </p:txBody>
      </p:sp>
      <p:sp>
        <p:nvSpPr>
          <p:cNvPr id="4" name="Footer Placeholder 3">
            <a:extLst>
              <a:ext uri="{FF2B5EF4-FFF2-40B4-BE49-F238E27FC236}">
                <a16:creationId xmlns:a16="http://schemas.microsoft.com/office/drawing/2014/main" id="{430FF394-67F0-401D-9F0B-D6FDF72AE7A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E4F20402-E7FF-E11F-716F-5558B7E7EA9F}"/>
              </a:ext>
            </a:extLst>
          </p:cNvPr>
          <p:cNvSpPr>
            <a:spLocks noGrp="1"/>
          </p:cNvSpPr>
          <p:nvPr>
            <p:ph type="sldNum" sz="quarter" idx="12"/>
          </p:nvPr>
        </p:nvSpPr>
        <p:spPr>
          <a:xfrm>
            <a:off x="8610600" y="6356350"/>
            <a:ext cx="2743200" cy="365125"/>
          </a:xfrm>
          <a:prstGeom prst="rect">
            <a:avLst/>
          </a:prstGeom>
        </p:spPr>
        <p:txBody>
          <a:bodyPr/>
          <a:lstStyle/>
          <a:p>
            <a:fld id="{D612AEA4-199C-4D2E-8946-9B3C7BC5A453}" type="slidenum">
              <a:rPr lang="en-US" smtClean="0"/>
              <a:t>‹#›</a:t>
            </a:fld>
            <a:endParaRPr lang="en-US"/>
          </a:p>
        </p:txBody>
      </p:sp>
    </p:spTree>
    <p:extLst>
      <p:ext uri="{BB962C8B-B14F-4D97-AF65-F5344CB8AC3E}">
        <p14:creationId xmlns:p14="http://schemas.microsoft.com/office/powerpoint/2010/main" val="2059370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0CE5E9-98BD-6346-2705-2294684AA4DA}"/>
              </a:ext>
            </a:extLst>
          </p:cNvPr>
          <p:cNvSpPr>
            <a:spLocks noGrp="1"/>
          </p:cNvSpPr>
          <p:nvPr>
            <p:ph type="dt" sz="half" idx="10"/>
          </p:nvPr>
        </p:nvSpPr>
        <p:spPr>
          <a:xfrm>
            <a:off x="838200" y="6356350"/>
            <a:ext cx="2743200" cy="365125"/>
          </a:xfrm>
          <a:prstGeom prst="rect">
            <a:avLst/>
          </a:prstGeom>
        </p:spPr>
        <p:txBody>
          <a:bodyPr/>
          <a:lstStyle/>
          <a:p>
            <a:fld id="{324973D6-E5A3-40F7-91A9-7AC944177DB6}" type="datetimeFigureOut">
              <a:rPr lang="en-US" smtClean="0"/>
              <a:t>6/26/2023</a:t>
            </a:fld>
            <a:endParaRPr lang="en-US"/>
          </a:p>
        </p:txBody>
      </p:sp>
      <p:sp>
        <p:nvSpPr>
          <p:cNvPr id="3" name="Footer Placeholder 2">
            <a:extLst>
              <a:ext uri="{FF2B5EF4-FFF2-40B4-BE49-F238E27FC236}">
                <a16:creationId xmlns:a16="http://schemas.microsoft.com/office/drawing/2014/main" id="{280DE628-6763-7B67-5964-87AA4F7FAD0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007424A9-D65D-0578-B84C-977B08EA1CDE}"/>
              </a:ext>
            </a:extLst>
          </p:cNvPr>
          <p:cNvSpPr>
            <a:spLocks noGrp="1"/>
          </p:cNvSpPr>
          <p:nvPr>
            <p:ph type="sldNum" sz="quarter" idx="12"/>
          </p:nvPr>
        </p:nvSpPr>
        <p:spPr>
          <a:xfrm>
            <a:off x="8610600" y="6356350"/>
            <a:ext cx="2743200" cy="365125"/>
          </a:xfrm>
          <a:prstGeom prst="rect">
            <a:avLst/>
          </a:prstGeom>
        </p:spPr>
        <p:txBody>
          <a:bodyPr/>
          <a:lstStyle/>
          <a:p>
            <a:fld id="{D612AEA4-199C-4D2E-8946-9B3C7BC5A453}" type="slidenum">
              <a:rPr lang="en-US" smtClean="0"/>
              <a:t>‹#›</a:t>
            </a:fld>
            <a:endParaRPr lang="en-US"/>
          </a:p>
        </p:txBody>
      </p:sp>
    </p:spTree>
    <p:extLst>
      <p:ext uri="{BB962C8B-B14F-4D97-AF65-F5344CB8AC3E}">
        <p14:creationId xmlns:p14="http://schemas.microsoft.com/office/powerpoint/2010/main" val="3513829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3B7B4-3F33-DD96-EB59-0D04EC743F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7150AD-43D9-A7A2-2BE2-4EC438303D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0D6A54-6F39-F7C5-C8EF-3F8696D521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A946FE-0A2D-048A-4DE9-4E8BA9E7EEE1}"/>
              </a:ext>
            </a:extLst>
          </p:cNvPr>
          <p:cNvSpPr>
            <a:spLocks noGrp="1"/>
          </p:cNvSpPr>
          <p:nvPr>
            <p:ph type="dt" sz="half" idx="10"/>
          </p:nvPr>
        </p:nvSpPr>
        <p:spPr>
          <a:xfrm>
            <a:off x="838200" y="6356350"/>
            <a:ext cx="2743200" cy="365125"/>
          </a:xfrm>
          <a:prstGeom prst="rect">
            <a:avLst/>
          </a:prstGeom>
        </p:spPr>
        <p:txBody>
          <a:bodyPr/>
          <a:lstStyle/>
          <a:p>
            <a:fld id="{324973D6-E5A3-40F7-91A9-7AC944177DB6}" type="datetimeFigureOut">
              <a:rPr lang="en-US" smtClean="0"/>
              <a:t>6/26/2023</a:t>
            </a:fld>
            <a:endParaRPr lang="en-US"/>
          </a:p>
        </p:txBody>
      </p:sp>
      <p:sp>
        <p:nvSpPr>
          <p:cNvPr id="6" name="Footer Placeholder 5">
            <a:extLst>
              <a:ext uri="{FF2B5EF4-FFF2-40B4-BE49-F238E27FC236}">
                <a16:creationId xmlns:a16="http://schemas.microsoft.com/office/drawing/2014/main" id="{2B7AC97D-0109-001E-911A-454813AAF9F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5FBE1BFC-B8E6-BC16-4430-8103356D8921}"/>
              </a:ext>
            </a:extLst>
          </p:cNvPr>
          <p:cNvSpPr>
            <a:spLocks noGrp="1"/>
          </p:cNvSpPr>
          <p:nvPr>
            <p:ph type="sldNum" sz="quarter" idx="12"/>
          </p:nvPr>
        </p:nvSpPr>
        <p:spPr>
          <a:xfrm>
            <a:off x="8610600" y="6356350"/>
            <a:ext cx="2743200" cy="365125"/>
          </a:xfrm>
          <a:prstGeom prst="rect">
            <a:avLst/>
          </a:prstGeom>
        </p:spPr>
        <p:txBody>
          <a:bodyPr/>
          <a:lstStyle/>
          <a:p>
            <a:fld id="{D612AEA4-199C-4D2E-8946-9B3C7BC5A453}" type="slidenum">
              <a:rPr lang="en-US" smtClean="0"/>
              <a:t>‹#›</a:t>
            </a:fld>
            <a:endParaRPr lang="en-US"/>
          </a:p>
        </p:txBody>
      </p:sp>
    </p:spTree>
    <p:extLst>
      <p:ext uri="{BB962C8B-B14F-4D97-AF65-F5344CB8AC3E}">
        <p14:creationId xmlns:p14="http://schemas.microsoft.com/office/powerpoint/2010/main" val="3105219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EC46F-1DA7-EB9A-DC8B-84AD3CDA44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569E6D7-B30A-16C8-E9FC-E303C4664A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9C5840-AFC4-691C-B0B0-9E2DF1E0A5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B1C16-4EAF-0029-2F32-5C26306D2B03}"/>
              </a:ext>
            </a:extLst>
          </p:cNvPr>
          <p:cNvSpPr>
            <a:spLocks noGrp="1"/>
          </p:cNvSpPr>
          <p:nvPr>
            <p:ph type="dt" sz="half" idx="10"/>
          </p:nvPr>
        </p:nvSpPr>
        <p:spPr>
          <a:xfrm>
            <a:off x="838200" y="6356350"/>
            <a:ext cx="2743200" cy="365125"/>
          </a:xfrm>
          <a:prstGeom prst="rect">
            <a:avLst/>
          </a:prstGeom>
        </p:spPr>
        <p:txBody>
          <a:bodyPr/>
          <a:lstStyle/>
          <a:p>
            <a:fld id="{324973D6-E5A3-40F7-91A9-7AC944177DB6}" type="datetimeFigureOut">
              <a:rPr lang="en-US" smtClean="0"/>
              <a:t>6/26/2023</a:t>
            </a:fld>
            <a:endParaRPr lang="en-US"/>
          </a:p>
        </p:txBody>
      </p:sp>
      <p:sp>
        <p:nvSpPr>
          <p:cNvPr id="6" name="Footer Placeholder 5">
            <a:extLst>
              <a:ext uri="{FF2B5EF4-FFF2-40B4-BE49-F238E27FC236}">
                <a16:creationId xmlns:a16="http://schemas.microsoft.com/office/drawing/2014/main" id="{D3C3DB4F-686E-17A2-C01B-A6CBE1560E2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7FC069DE-A929-D248-7718-48F3CE3A1E21}"/>
              </a:ext>
            </a:extLst>
          </p:cNvPr>
          <p:cNvSpPr>
            <a:spLocks noGrp="1"/>
          </p:cNvSpPr>
          <p:nvPr>
            <p:ph type="sldNum" sz="quarter" idx="12"/>
          </p:nvPr>
        </p:nvSpPr>
        <p:spPr>
          <a:xfrm>
            <a:off x="8610600" y="6356350"/>
            <a:ext cx="2743200" cy="365125"/>
          </a:xfrm>
          <a:prstGeom prst="rect">
            <a:avLst/>
          </a:prstGeom>
        </p:spPr>
        <p:txBody>
          <a:bodyPr/>
          <a:lstStyle/>
          <a:p>
            <a:fld id="{D612AEA4-199C-4D2E-8946-9B3C7BC5A453}" type="slidenum">
              <a:rPr lang="en-US" smtClean="0"/>
              <a:t>‹#›</a:t>
            </a:fld>
            <a:endParaRPr lang="en-US"/>
          </a:p>
        </p:txBody>
      </p:sp>
    </p:spTree>
    <p:extLst>
      <p:ext uri="{BB962C8B-B14F-4D97-AF65-F5344CB8AC3E}">
        <p14:creationId xmlns:p14="http://schemas.microsoft.com/office/powerpoint/2010/main" val="327573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908D9B-50DB-CAD0-0703-6EFC6147C4DE}"/>
              </a:ext>
            </a:extLst>
          </p:cNvPr>
          <p:cNvSpPr>
            <a:spLocks noGrp="1"/>
          </p:cNvSpPr>
          <p:nvPr>
            <p:ph type="title"/>
          </p:nvPr>
        </p:nvSpPr>
        <p:spPr>
          <a:xfrm>
            <a:off x="838200" y="1536858"/>
            <a:ext cx="10515600" cy="107223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B397DADD-8F6D-8010-BA7E-43D963EBBC53}"/>
              </a:ext>
            </a:extLst>
          </p:cNvPr>
          <p:cNvSpPr>
            <a:spLocks noGrp="1"/>
          </p:cNvSpPr>
          <p:nvPr>
            <p:ph type="body" idx="1"/>
          </p:nvPr>
        </p:nvSpPr>
        <p:spPr>
          <a:xfrm>
            <a:off x="838200" y="2804160"/>
            <a:ext cx="10515600" cy="252374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Graphic 13">
            <a:extLst>
              <a:ext uri="{FF2B5EF4-FFF2-40B4-BE49-F238E27FC236}">
                <a16:creationId xmlns:a16="http://schemas.microsoft.com/office/drawing/2014/main" id="{1621AA4A-6047-EA65-473A-EA935A93AC49}"/>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523875" y="5754624"/>
            <a:ext cx="7449693" cy="819823"/>
          </a:xfrm>
          <a:prstGeom prst="rect">
            <a:avLst/>
          </a:prstGeom>
        </p:spPr>
      </p:pic>
      <p:pic>
        <p:nvPicPr>
          <p:cNvPr id="4" name="Picture 3">
            <a:extLst>
              <a:ext uri="{FF2B5EF4-FFF2-40B4-BE49-F238E27FC236}">
                <a16:creationId xmlns:a16="http://schemas.microsoft.com/office/drawing/2014/main" id="{CD424E96-57B6-D56E-0477-4039BDA0BF54}"/>
              </a:ext>
            </a:extLst>
          </p:cNvPr>
          <p:cNvPicPr>
            <a:picLocks noChangeAspect="1"/>
          </p:cNvPicPr>
          <p:nvPr userDrawn="1"/>
        </p:nvPicPr>
        <p:blipFill>
          <a:blip r:embed="rId15"/>
          <a:stretch>
            <a:fillRect/>
          </a:stretch>
        </p:blipFill>
        <p:spPr>
          <a:xfrm>
            <a:off x="523875" y="269555"/>
            <a:ext cx="1072231" cy="1072231"/>
          </a:xfrm>
          <a:prstGeom prst="rect">
            <a:avLst/>
          </a:prstGeom>
        </p:spPr>
      </p:pic>
      <p:pic>
        <p:nvPicPr>
          <p:cNvPr id="5" name="Picture 4">
            <a:extLst>
              <a:ext uri="{FF2B5EF4-FFF2-40B4-BE49-F238E27FC236}">
                <a16:creationId xmlns:a16="http://schemas.microsoft.com/office/drawing/2014/main" id="{628E124A-4D1B-689A-8305-E205754ACB0E}"/>
              </a:ext>
            </a:extLst>
          </p:cNvPr>
          <p:cNvPicPr>
            <a:picLocks noChangeAspect="1"/>
          </p:cNvPicPr>
          <p:nvPr userDrawn="1"/>
        </p:nvPicPr>
        <p:blipFill>
          <a:blip r:embed="rId16"/>
          <a:stretch>
            <a:fillRect/>
          </a:stretch>
        </p:blipFill>
        <p:spPr>
          <a:xfrm>
            <a:off x="9960864" y="5757886"/>
            <a:ext cx="1707261" cy="830559"/>
          </a:xfrm>
          <a:prstGeom prst="rect">
            <a:avLst/>
          </a:prstGeom>
        </p:spPr>
      </p:pic>
    </p:spTree>
    <p:extLst>
      <p:ext uri="{BB962C8B-B14F-4D97-AF65-F5344CB8AC3E}">
        <p14:creationId xmlns:p14="http://schemas.microsoft.com/office/powerpoint/2010/main" val="3875486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E6FD-A84E-9D28-CB88-E3580D78AAB5}"/>
              </a:ext>
            </a:extLst>
          </p:cNvPr>
          <p:cNvSpPr>
            <a:spLocks noGrp="1"/>
          </p:cNvSpPr>
          <p:nvPr>
            <p:ph type="title"/>
          </p:nvPr>
        </p:nvSpPr>
        <p:spPr/>
        <p:txBody>
          <a:bodyPr>
            <a:normAutofit/>
          </a:bodyPr>
          <a:lstStyle/>
          <a:p>
            <a:r>
              <a:rPr lang="en-US" sz="3200" b="1" dirty="0">
                <a:effectLst/>
                <a:latin typeface="Calibri" panose="020F0502020204030204" pitchFamily="34" charset="0"/>
                <a:ea typeface="Calibri" panose="020F0502020204030204" pitchFamily="34" charset="0"/>
              </a:rPr>
              <a:t>EACCR3  TRAINING IN RESEARCH MANAGEMENT</a:t>
            </a:r>
            <a:br>
              <a:rPr lang="en-UG" sz="3200" dirty="0">
                <a:effectLst/>
                <a:latin typeface="Calibri" panose="020F0502020204030204" pitchFamily="34" charset="0"/>
                <a:ea typeface="Calibri" panose="020F0502020204030204" pitchFamily="34" charset="0"/>
              </a:rPr>
            </a:br>
            <a:r>
              <a:rPr lang="en-GB" sz="3200" dirty="0">
                <a:effectLst/>
                <a:latin typeface="Calibri" panose="020F0502020204030204" pitchFamily="34" charset="0"/>
                <a:ea typeface="Calibri" panose="020F0502020204030204" pitchFamily="34" charset="0"/>
              </a:rPr>
              <a:t>June 27 -29 2023</a:t>
            </a:r>
            <a:endParaRPr lang="en-UG" sz="3200" dirty="0"/>
          </a:p>
        </p:txBody>
      </p:sp>
      <p:sp>
        <p:nvSpPr>
          <p:cNvPr id="3" name="Content Placeholder 2">
            <a:extLst>
              <a:ext uri="{FF2B5EF4-FFF2-40B4-BE49-F238E27FC236}">
                <a16:creationId xmlns:a16="http://schemas.microsoft.com/office/drawing/2014/main" id="{42D6255A-BCF1-C62C-8132-371EBB6174E3}"/>
              </a:ext>
            </a:extLst>
          </p:cNvPr>
          <p:cNvSpPr>
            <a:spLocks noGrp="1"/>
          </p:cNvSpPr>
          <p:nvPr>
            <p:ph idx="1"/>
          </p:nvPr>
        </p:nvSpPr>
        <p:spPr/>
        <p:txBody>
          <a:bodyPr>
            <a:normAutofit/>
          </a:bodyPr>
          <a:lstStyle/>
          <a:p>
            <a:r>
              <a:rPr lang="en-US" sz="4400" u="sng" dirty="0"/>
              <a:t>Overview of the EDCTP Financial Guidelines</a:t>
            </a:r>
          </a:p>
          <a:p>
            <a:endParaRPr lang="en-US" sz="4400" u="sng" dirty="0"/>
          </a:p>
          <a:p>
            <a:pPr marL="2286000" lvl="5" indent="0">
              <a:buNone/>
            </a:pPr>
            <a:r>
              <a:rPr lang="en-GB" sz="3400" dirty="0"/>
              <a:t>Deborah Alibu</a:t>
            </a:r>
          </a:p>
          <a:p>
            <a:pPr marL="2286000" lvl="5" indent="0">
              <a:buNone/>
            </a:pPr>
            <a:r>
              <a:rPr lang="en-GB" sz="3400" dirty="0"/>
              <a:t>Senior </a:t>
            </a:r>
            <a:r>
              <a:rPr lang="en-GB" sz="3400" dirty="0" err="1"/>
              <a:t>Acountant</a:t>
            </a:r>
            <a:r>
              <a:rPr lang="en-GB" sz="3400" dirty="0"/>
              <a:t> UVRI</a:t>
            </a:r>
            <a:endParaRPr lang="en-US" sz="3400" dirty="0"/>
          </a:p>
        </p:txBody>
      </p:sp>
    </p:spTree>
    <p:extLst>
      <p:ext uri="{BB962C8B-B14F-4D97-AF65-F5344CB8AC3E}">
        <p14:creationId xmlns:p14="http://schemas.microsoft.com/office/powerpoint/2010/main" val="2309037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FEA84-FF47-6A91-3CAD-6CCCDBBF6BB8}"/>
              </a:ext>
            </a:extLst>
          </p:cNvPr>
          <p:cNvSpPr>
            <a:spLocks noGrp="1"/>
          </p:cNvSpPr>
          <p:nvPr>
            <p:ph type="title"/>
          </p:nvPr>
        </p:nvSpPr>
        <p:spPr>
          <a:xfrm>
            <a:off x="2438400" y="85344"/>
            <a:ext cx="8605520" cy="879856"/>
          </a:xfrm>
        </p:spPr>
        <p:txBody>
          <a:bodyPr/>
          <a:lstStyle/>
          <a:p>
            <a:r>
              <a:rPr lang="en-US" dirty="0"/>
              <a:t>Treasury management</a:t>
            </a:r>
            <a:endParaRPr lang="en-UG" dirty="0"/>
          </a:p>
        </p:txBody>
      </p:sp>
      <p:sp>
        <p:nvSpPr>
          <p:cNvPr id="3" name="Content Placeholder 2">
            <a:extLst>
              <a:ext uri="{FF2B5EF4-FFF2-40B4-BE49-F238E27FC236}">
                <a16:creationId xmlns:a16="http://schemas.microsoft.com/office/drawing/2014/main" id="{1C7450EE-5947-1CA7-2646-A36B545270D3}"/>
              </a:ext>
            </a:extLst>
          </p:cNvPr>
          <p:cNvSpPr>
            <a:spLocks noGrp="1"/>
          </p:cNvSpPr>
          <p:nvPr>
            <p:ph idx="1"/>
          </p:nvPr>
        </p:nvSpPr>
        <p:spPr>
          <a:xfrm>
            <a:off x="1818640" y="1137920"/>
            <a:ext cx="9535160" cy="4189984"/>
          </a:xfrm>
        </p:spPr>
        <p:txBody>
          <a:bodyPr>
            <a:normAutofit lnSpcReduction="10000"/>
          </a:bodyPr>
          <a:lstStyle/>
          <a:p>
            <a:pPr marL="342900" indent="-342900">
              <a:buFont typeface="Arial" panose="020B0604020202020204" pitchFamily="34" charset="0"/>
              <a:buChar char="•"/>
            </a:pPr>
            <a:r>
              <a:rPr lang="en-US" b="1" dirty="0"/>
              <a:t>Maintain </a:t>
            </a:r>
            <a:r>
              <a:rPr lang="en-US" dirty="0"/>
              <a:t>a designated bank account to EDCTP project </a:t>
            </a:r>
            <a:r>
              <a:rPr lang="en-US" b="1" dirty="0"/>
              <a:t>-</a:t>
            </a:r>
            <a:r>
              <a:rPr lang="en-US" dirty="0"/>
              <a:t> the bank statements will effectively show all the receipts and payments and makes report preparation easier and audit reviews quicker</a:t>
            </a:r>
          </a:p>
          <a:p>
            <a:pPr marL="342900" indent="-342900">
              <a:buFont typeface="Arial" panose="020B0604020202020204" pitchFamily="34" charset="0"/>
              <a:buChar char="•"/>
            </a:pPr>
            <a:r>
              <a:rPr lang="en-US" b="1" dirty="0"/>
              <a:t>Acknowledge</a:t>
            </a:r>
            <a:r>
              <a:rPr lang="en-US" dirty="0"/>
              <a:t> funds received from funder and keep the records</a:t>
            </a:r>
          </a:p>
          <a:p>
            <a:pPr marL="342900" indent="-342900">
              <a:buFont typeface="Arial" panose="020B0604020202020204" pitchFamily="34" charset="0"/>
              <a:buChar char="•"/>
            </a:pPr>
            <a:r>
              <a:rPr lang="en-US" b="1" dirty="0"/>
              <a:t>Charge eligible costs </a:t>
            </a:r>
            <a:r>
              <a:rPr lang="en-US" dirty="0"/>
              <a:t>from the funds received </a:t>
            </a:r>
            <a:r>
              <a:rPr lang="en-US" dirty="0" err="1"/>
              <a:t>ie</a:t>
            </a:r>
            <a:r>
              <a:rPr lang="en-US" dirty="0"/>
              <a:t> actually incurred in the period set out in Article 3 of the GA, reasonable, identifiable and verifiable, can be  supported by documents such as time records, contracts, subcontracts, invoices and accounting records. </a:t>
            </a:r>
          </a:p>
          <a:p>
            <a:endParaRPr lang="en-UG" dirty="0"/>
          </a:p>
        </p:txBody>
      </p:sp>
    </p:spTree>
    <p:extLst>
      <p:ext uri="{BB962C8B-B14F-4D97-AF65-F5344CB8AC3E}">
        <p14:creationId xmlns:p14="http://schemas.microsoft.com/office/powerpoint/2010/main" val="2715795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C40A5-0A52-10F6-571A-F43CFE7D43B9}"/>
              </a:ext>
            </a:extLst>
          </p:cNvPr>
          <p:cNvSpPr>
            <a:spLocks noGrp="1"/>
          </p:cNvSpPr>
          <p:nvPr>
            <p:ph type="title"/>
          </p:nvPr>
        </p:nvSpPr>
        <p:spPr>
          <a:xfrm>
            <a:off x="3159760" y="-1635760"/>
            <a:ext cx="7566660" cy="3627120"/>
          </a:xfrm>
        </p:spPr>
        <p:txBody>
          <a:bodyPr>
            <a:normAutofit/>
          </a:bodyPr>
          <a:lstStyle/>
          <a:p>
            <a:br>
              <a:rPr lang="en-US" dirty="0"/>
            </a:br>
            <a:br>
              <a:rPr lang="en-US" dirty="0"/>
            </a:br>
            <a:br>
              <a:rPr lang="en-US" dirty="0"/>
            </a:br>
            <a:r>
              <a:rPr lang="en-US" dirty="0"/>
              <a:t>Records and </a:t>
            </a:r>
            <a:br>
              <a:rPr lang="en-US" dirty="0"/>
            </a:br>
            <a:r>
              <a:rPr lang="en-US" dirty="0"/>
              <a:t>support documentation</a:t>
            </a:r>
            <a:endParaRPr lang="en-UG" dirty="0"/>
          </a:p>
        </p:txBody>
      </p:sp>
      <p:sp>
        <p:nvSpPr>
          <p:cNvPr id="3" name="Content Placeholder 2">
            <a:extLst>
              <a:ext uri="{FF2B5EF4-FFF2-40B4-BE49-F238E27FC236}">
                <a16:creationId xmlns:a16="http://schemas.microsoft.com/office/drawing/2014/main" id="{29D696A6-71AB-10FB-51D7-5D7476286BD0}"/>
              </a:ext>
            </a:extLst>
          </p:cNvPr>
          <p:cNvSpPr>
            <a:spLocks noGrp="1"/>
          </p:cNvSpPr>
          <p:nvPr>
            <p:ph idx="1"/>
          </p:nvPr>
        </p:nvSpPr>
        <p:spPr>
          <a:xfrm>
            <a:off x="2377440" y="2915920"/>
            <a:ext cx="8737600" cy="2411984"/>
          </a:xfrm>
        </p:spPr>
        <p:txBody>
          <a:bodyPr>
            <a:normAutofit/>
          </a:bodyPr>
          <a:lstStyle/>
          <a:p>
            <a:r>
              <a:rPr lang="en-US" b="1" dirty="0"/>
              <a:t>Keep</a:t>
            </a:r>
            <a:r>
              <a:rPr lang="en-US" dirty="0"/>
              <a:t> records and other supporting documentation up to 5 years after the end of the project</a:t>
            </a:r>
          </a:p>
          <a:p>
            <a:endParaRPr lang="en-UG" dirty="0"/>
          </a:p>
        </p:txBody>
      </p:sp>
    </p:spTree>
    <p:extLst>
      <p:ext uri="{BB962C8B-B14F-4D97-AF65-F5344CB8AC3E}">
        <p14:creationId xmlns:p14="http://schemas.microsoft.com/office/powerpoint/2010/main" val="3757452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8160" y="81280"/>
            <a:ext cx="9565640" cy="1188720"/>
          </a:xfrm>
        </p:spPr>
        <p:txBody>
          <a:bodyPr>
            <a:normAutofit/>
          </a:bodyPr>
          <a:lstStyle/>
          <a:p>
            <a:r>
              <a:rPr lang="en-US" dirty="0"/>
              <a:t>Maintain at least the following records</a:t>
            </a:r>
          </a:p>
        </p:txBody>
      </p:sp>
      <p:sp>
        <p:nvSpPr>
          <p:cNvPr id="3" name="Content Placeholder 2"/>
          <p:cNvSpPr>
            <a:spLocks noGrp="1"/>
          </p:cNvSpPr>
          <p:nvPr>
            <p:ph sz="half" idx="1"/>
          </p:nvPr>
        </p:nvSpPr>
        <p:spPr>
          <a:xfrm>
            <a:off x="838200" y="1825625"/>
            <a:ext cx="5181600" cy="4351337"/>
          </a:xfrm>
        </p:spPr>
        <p:txBody>
          <a:bodyPr>
            <a:normAutofit fontScale="92500"/>
          </a:bodyPr>
          <a:lstStyle/>
          <a:p>
            <a:r>
              <a:rPr lang="en-US" dirty="0"/>
              <a:t>A file containing all correspondence relating to the project </a:t>
            </a:r>
          </a:p>
          <a:p>
            <a:r>
              <a:rPr lang="en-US" dirty="0"/>
              <a:t>Payment vouchers file </a:t>
            </a:r>
          </a:p>
          <a:p>
            <a:r>
              <a:rPr lang="en-US" dirty="0"/>
              <a:t>Monthly bank statements file </a:t>
            </a:r>
          </a:p>
          <a:p>
            <a:r>
              <a:rPr lang="en-US" dirty="0"/>
              <a:t>Bank reconciliations file for filing bank reconciliation statements </a:t>
            </a:r>
          </a:p>
          <a:p>
            <a:r>
              <a:rPr lang="en-US" dirty="0"/>
              <a:t>Financial reports’ file for filing copies of all financial reports </a:t>
            </a:r>
          </a:p>
          <a:p>
            <a:endParaRPr lang="en-US" dirty="0"/>
          </a:p>
        </p:txBody>
      </p:sp>
      <p:sp>
        <p:nvSpPr>
          <p:cNvPr id="4" name="Content Placeholder 3"/>
          <p:cNvSpPr>
            <a:spLocks noGrp="1"/>
          </p:cNvSpPr>
          <p:nvPr>
            <p:ph sz="half" idx="2"/>
          </p:nvPr>
        </p:nvSpPr>
        <p:spPr/>
        <p:txBody>
          <a:bodyPr>
            <a:normAutofit fontScale="92500"/>
          </a:bodyPr>
          <a:lstStyle/>
          <a:p>
            <a:r>
              <a:rPr lang="en-US" dirty="0"/>
              <a:t>Appointment, redundancy, termination and dismissal letters </a:t>
            </a:r>
          </a:p>
          <a:p>
            <a:r>
              <a:rPr lang="en-US" dirty="0"/>
              <a:t>Leave letters </a:t>
            </a:r>
          </a:p>
          <a:p>
            <a:r>
              <a:rPr lang="en-US" dirty="0"/>
              <a:t>Administrative issues and minutes </a:t>
            </a:r>
          </a:p>
          <a:p>
            <a:r>
              <a:rPr lang="en-US" dirty="0"/>
              <a:t>Time sheets: for personnel costs declared as actual costs</a:t>
            </a:r>
          </a:p>
          <a:p>
            <a:r>
              <a:rPr lang="en-US" dirty="0"/>
              <a:t>Payroll file for filing payroll related reports. </a:t>
            </a:r>
          </a:p>
          <a:p>
            <a:r>
              <a:rPr lang="en-US" dirty="0"/>
              <a:t>Ongoing procedures such as audits or litigations until their close</a:t>
            </a:r>
          </a:p>
        </p:txBody>
      </p:sp>
    </p:spTree>
    <p:extLst>
      <p:ext uri="{BB962C8B-B14F-4D97-AF65-F5344CB8AC3E}">
        <p14:creationId xmlns:p14="http://schemas.microsoft.com/office/powerpoint/2010/main" val="3065722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C07BB-6928-A0F3-26D1-B7660115C55E}"/>
              </a:ext>
            </a:extLst>
          </p:cNvPr>
          <p:cNvSpPr>
            <a:spLocks noGrp="1"/>
          </p:cNvSpPr>
          <p:nvPr>
            <p:ph type="title"/>
          </p:nvPr>
        </p:nvSpPr>
        <p:spPr>
          <a:xfrm>
            <a:off x="2854960" y="85344"/>
            <a:ext cx="4592320" cy="3480816"/>
          </a:xfrm>
        </p:spPr>
        <p:txBody>
          <a:bodyPr>
            <a:normAutofit/>
          </a:bodyPr>
          <a:lstStyle/>
          <a:p>
            <a:r>
              <a:rPr lang="en-US" dirty="0"/>
              <a:t>Financial Reports</a:t>
            </a:r>
            <a:endParaRPr lang="en-UG" dirty="0"/>
          </a:p>
        </p:txBody>
      </p:sp>
      <p:sp>
        <p:nvSpPr>
          <p:cNvPr id="3" name="Content Placeholder 2">
            <a:extLst>
              <a:ext uri="{FF2B5EF4-FFF2-40B4-BE49-F238E27FC236}">
                <a16:creationId xmlns:a16="http://schemas.microsoft.com/office/drawing/2014/main" id="{61A5B545-D1C8-0925-E013-E76B84F2F524}"/>
              </a:ext>
            </a:extLst>
          </p:cNvPr>
          <p:cNvSpPr>
            <a:spLocks noGrp="1"/>
          </p:cNvSpPr>
          <p:nvPr>
            <p:ph idx="1"/>
          </p:nvPr>
        </p:nvSpPr>
        <p:spPr>
          <a:xfrm>
            <a:off x="2688770" y="2492829"/>
            <a:ext cx="6890659" cy="1662611"/>
          </a:xfrm>
        </p:spPr>
        <p:txBody>
          <a:bodyPr>
            <a:normAutofit/>
          </a:bodyPr>
          <a:lstStyle/>
          <a:p>
            <a:pPr marL="0" indent="0">
              <a:buNone/>
            </a:pPr>
            <a:r>
              <a:rPr lang="en-US" dirty="0"/>
              <a:t>Financial statements must be prepared in euro</a:t>
            </a:r>
            <a:endParaRPr lang="en-UG" dirty="0"/>
          </a:p>
        </p:txBody>
      </p:sp>
    </p:spTree>
    <p:extLst>
      <p:ext uri="{BB962C8B-B14F-4D97-AF65-F5344CB8AC3E}">
        <p14:creationId xmlns:p14="http://schemas.microsoft.com/office/powerpoint/2010/main" val="641326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4720" y="347730"/>
            <a:ext cx="7013892" cy="658110"/>
          </a:xfrm>
        </p:spPr>
        <p:txBody>
          <a:bodyPr>
            <a:normAutofit fontScale="90000"/>
          </a:bodyPr>
          <a:lstStyle/>
          <a:p>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r>
              <a:rPr lang="en-US" sz="3600" b="1" dirty="0"/>
              <a:t> </a:t>
            </a:r>
            <a:br>
              <a:rPr lang="en-US" dirty="0"/>
            </a:br>
            <a:r>
              <a:rPr lang="en-US" sz="3600" b="1" dirty="0"/>
              <a:t>Timely Financial Reports</a:t>
            </a:r>
            <a:endParaRPr lang="en-US" sz="3600" dirty="0"/>
          </a:p>
        </p:txBody>
      </p:sp>
      <p:sp>
        <p:nvSpPr>
          <p:cNvPr id="3" name="Text Placeholder 2"/>
          <p:cNvSpPr>
            <a:spLocks noGrp="1"/>
          </p:cNvSpPr>
          <p:nvPr>
            <p:ph type="body" idx="1"/>
          </p:nvPr>
        </p:nvSpPr>
        <p:spPr>
          <a:xfrm>
            <a:off x="1595120" y="1249251"/>
            <a:ext cx="8270239" cy="4521629"/>
          </a:xfrm>
        </p:spPr>
        <p:txBody>
          <a:bodyPr>
            <a:normAutofit lnSpcReduction="10000"/>
          </a:bodyPr>
          <a:lstStyle/>
          <a:p>
            <a:r>
              <a:rPr lang="en-US" dirty="0"/>
              <a:t>A </a:t>
            </a:r>
            <a:r>
              <a:rPr lang="en-US" b="1" dirty="0"/>
              <a:t>periodic</a:t>
            </a:r>
            <a:r>
              <a:rPr lang="en-US" dirty="0"/>
              <a:t> financial report </a:t>
            </a:r>
            <a:r>
              <a:rPr lang="en-US" u="sng" dirty="0"/>
              <a:t>within 60 days </a:t>
            </a:r>
            <a:r>
              <a:rPr lang="en-US" dirty="0"/>
              <a:t>following the end of each reporting period as in the GA ( Sept1 to Aug 31) :</a:t>
            </a:r>
          </a:p>
          <a:p>
            <a:pPr marL="285750" indent="-285750">
              <a:buFont typeface="Arial" panose="020B0604020202020204" pitchFamily="34" charset="0"/>
              <a:buChar char="•"/>
            </a:pPr>
            <a:r>
              <a:rPr lang="en-US" dirty="0"/>
              <a:t>using EDCTP’s financial reporting template (Annex 4)</a:t>
            </a:r>
          </a:p>
          <a:p>
            <a:pPr marL="285750" indent="-285750">
              <a:buFont typeface="Arial" panose="020B0604020202020204" pitchFamily="34" charset="0"/>
              <a:buChar char="•"/>
            </a:pPr>
            <a:r>
              <a:rPr lang="en-US" dirty="0"/>
              <a:t>An individual financial statement from each beneficiary detailing the eligible costs per budget category</a:t>
            </a:r>
          </a:p>
          <a:p>
            <a:pPr marL="285750" indent="-285750">
              <a:buFont typeface="Arial" panose="020B0604020202020204" pitchFamily="34" charset="0"/>
              <a:buChar char="•"/>
            </a:pPr>
            <a:r>
              <a:rPr lang="en-US" dirty="0"/>
              <a:t>An explanation of the use of resources (funds )</a:t>
            </a:r>
          </a:p>
          <a:p>
            <a:endParaRPr lang="en-US" dirty="0"/>
          </a:p>
          <a:p>
            <a:r>
              <a:rPr lang="en-US" dirty="0"/>
              <a:t>A </a:t>
            </a:r>
            <a:r>
              <a:rPr lang="en-US" b="1" dirty="0"/>
              <a:t>final</a:t>
            </a:r>
            <a:r>
              <a:rPr lang="en-US" dirty="0"/>
              <a:t> financial report </a:t>
            </a:r>
            <a:r>
              <a:rPr lang="en-US" u="sng" dirty="0"/>
              <a:t>within 60 days </a:t>
            </a:r>
            <a:r>
              <a:rPr lang="en-US" dirty="0"/>
              <a:t>of the end of the last reporting period</a:t>
            </a:r>
          </a:p>
          <a:p>
            <a:pPr marL="285750" indent="-285750">
              <a:buFont typeface="Arial" panose="020B0604020202020204" pitchFamily="34" charset="0"/>
              <a:buChar char="•"/>
            </a:pPr>
            <a:r>
              <a:rPr lang="en-US" dirty="0"/>
              <a:t>A final summary financial statement</a:t>
            </a:r>
          </a:p>
          <a:p>
            <a:pPr marL="285750" indent="-285750">
              <a:buFont typeface="Arial" panose="020B0604020202020204" pitchFamily="34" charset="0"/>
              <a:buChar char="•"/>
            </a:pPr>
            <a:r>
              <a:rPr lang="en-US" dirty="0"/>
              <a:t>An audit certificate on the financial statements </a:t>
            </a:r>
          </a:p>
        </p:txBody>
      </p:sp>
    </p:spTree>
    <p:extLst>
      <p:ext uri="{BB962C8B-B14F-4D97-AF65-F5344CB8AC3E}">
        <p14:creationId xmlns:p14="http://schemas.microsoft.com/office/powerpoint/2010/main" val="771000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B8A2B40-CE97-D2BE-BD1C-3774BFC0129D}"/>
              </a:ext>
            </a:extLst>
          </p:cNvPr>
          <p:cNvSpPr txBox="1"/>
          <p:nvPr/>
        </p:nvSpPr>
        <p:spPr>
          <a:xfrm>
            <a:off x="3048000" y="3244334"/>
            <a:ext cx="6096000" cy="769441"/>
          </a:xfrm>
          <a:prstGeom prst="rect">
            <a:avLst/>
          </a:prstGeom>
          <a:noFill/>
        </p:spPr>
        <p:txBody>
          <a:bodyPr wrap="square">
            <a:spAutoFit/>
          </a:bodyPr>
          <a:lstStyle/>
          <a:p>
            <a:r>
              <a:rPr lang="en-GB" sz="4400" b="1" dirty="0">
                <a:latin typeface="Fairwater Script Light" panose="020F0502020204030204" pitchFamily="2" charset="0"/>
              </a:rPr>
              <a:t>Thank you</a:t>
            </a:r>
            <a:endParaRPr lang="en-UG" sz="4400" b="1" dirty="0">
              <a:latin typeface="Fairwater Script Light" panose="020F0502020204030204" pitchFamily="2" charset="0"/>
            </a:endParaRPr>
          </a:p>
        </p:txBody>
      </p:sp>
    </p:spTree>
    <p:extLst>
      <p:ext uri="{BB962C8B-B14F-4D97-AF65-F5344CB8AC3E}">
        <p14:creationId xmlns:p14="http://schemas.microsoft.com/office/powerpoint/2010/main" val="1335602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353058"/>
            <a:ext cx="8534400" cy="1906074"/>
          </a:xfrm>
        </p:spPr>
        <p:txBody>
          <a:bodyPr/>
          <a:lstStyle/>
          <a:p>
            <a:r>
              <a:rPr lang="en-US" dirty="0"/>
              <a:t>main objectives </a:t>
            </a:r>
            <a:br>
              <a:rPr lang="en-US" dirty="0"/>
            </a:br>
            <a:endParaRPr lang="en-US" dirty="0"/>
          </a:p>
        </p:txBody>
      </p:sp>
      <p:sp>
        <p:nvSpPr>
          <p:cNvPr id="3" name="Content Placeholder 2"/>
          <p:cNvSpPr>
            <a:spLocks noGrp="1"/>
          </p:cNvSpPr>
          <p:nvPr>
            <p:ph idx="1"/>
          </p:nvPr>
        </p:nvSpPr>
        <p:spPr>
          <a:xfrm>
            <a:off x="996447" y="2113157"/>
            <a:ext cx="8534400" cy="1580882"/>
          </a:xfrm>
        </p:spPr>
        <p:txBody>
          <a:bodyPr>
            <a:normAutofit fontScale="85000" lnSpcReduction="10000"/>
          </a:bodyPr>
          <a:lstStyle/>
          <a:p>
            <a:r>
              <a:rPr lang="en-US" dirty="0"/>
              <a:t>a quick reference and easy to follow guide to beneficiaries</a:t>
            </a:r>
          </a:p>
          <a:p>
            <a:r>
              <a:rPr lang="en-US" dirty="0"/>
              <a:t>ensure consistency in the financial management of EDCTP grants.</a:t>
            </a:r>
          </a:p>
          <a:p>
            <a:r>
              <a:rPr lang="en-US" dirty="0"/>
              <a:t>a reference document for external auditors and other stakeholders in carrying out financial audits</a:t>
            </a:r>
          </a:p>
        </p:txBody>
      </p:sp>
    </p:spTree>
    <p:extLst>
      <p:ext uri="{BB962C8B-B14F-4D97-AF65-F5344CB8AC3E}">
        <p14:creationId xmlns:p14="http://schemas.microsoft.com/office/powerpoint/2010/main" val="1250541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4F642-FA72-A677-D54C-76F04AB3A4B0}"/>
              </a:ext>
            </a:extLst>
          </p:cNvPr>
          <p:cNvSpPr>
            <a:spLocks noGrp="1"/>
          </p:cNvSpPr>
          <p:nvPr>
            <p:ph type="title"/>
          </p:nvPr>
        </p:nvSpPr>
        <p:spPr>
          <a:xfrm>
            <a:off x="2808514" y="1536858"/>
            <a:ext cx="5976257" cy="1072230"/>
          </a:xfrm>
        </p:spPr>
        <p:txBody>
          <a:bodyPr/>
          <a:lstStyle/>
          <a:p>
            <a:r>
              <a:rPr lang="en-GB" dirty="0"/>
              <a:t>Budget template</a:t>
            </a:r>
            <a:endParaRPr lang="en-UG" dirty="0"/>
          </a:p>
        </p:txBody>
      </p:sp>
      <p:sp>
        <p:nvSpPr>
          <p:cNvPr id="3" name="Content Placeholder 2">
            <a:extLst>
              <a:ext uri="{FF2B5EF4-FFF2-40B4-BE49-F238E27FC236}">
                <a16:creationId xmlns:a16="http://schemas.microsoft.com/office/drawing/2014/main" id="{303138CF-D07E-5BB5-486D-2041D3F53958}"/>
              </a:ext>
            </a:extLst>
          </p:cNvPr>
          <p:cNvSpPr>
            <a:spLocks noGrp="1"/>
          </p:cNvSpPr>
          <p:nvPr>
            <p:ph idx="1"/>
          </p:nvPr>
        </p:nvSpPr>
        <p:spPr/>
        <p:txBody>
          <a:bodyPr/>
          <a:lstStyle/>
          <a:p>
            <a:r>
              <a:rPr lang="en-US" dirty="0"/>
              <a:t>Once </a:t>
            </a:r>
            <a:r>
              <a:rPr lang="en-US" dirty="0" err="1"/>
              <a:t>finalised</a:t>
            </a:r>
            <a:r>
              <a:rPr lang="en-US" dirty="0"/>
              <a:t>, the costs entered in this template will constitute the amounts in the Annex 2 to the Grant Agreement (Estimated budget for the action).</a:t>
            </a:r>
          </a:p>
          <a:p>
            <a:r>
              <a:rPr lang="en-US" dirty="0"/>
              <a:t>EDCTP will  then make funds available to the beneficiary up to the maximum amount specified in the grant agreement</a:t>
            </a:r>
            <a:endParaRPr lang="en-UG" dirty="0"/>
          </a:p>
        </p:txBody>
      </p:sp>
    </p:spTree>
    <p:extLst>
      <p:ext uri="{BB962C8B-B14F-4D97-AF65-F5344CB8AC3E}">
        <p14:creationId xmlns:p14="http://schemas.microsoft.com/office/powerpoint/2010/main" val="1487591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67C0C-3783-D628-E408-7E631A9DFB4C}"/>
              </a:ext>
            </a:extLst>
          </p:cNvPr>
          <p:cNvSpPr>
            <a:spLocks noGrp="1"/>
          </p:cNvSpPr>
          <p:nvPr>
            <p:ph type="title"/>
          </p:nvPr>
        </p:nvSpPr>
        <p:spPr/>
        <p:txBody>
          <a:bodyPr/>
          <a:lstStyle/>
          <a:p>
            <a:r>
              <a:rPr lang="en-GB" dirty="0"/>
              <a:t>Types of payments to beneficiaries:</a:t>
            </a:r>
            <a:endParaRPr lang="en-UG" dirty="0"/>
          </a:p>
        </p:txBody>
      </p:sp>
      <p:sp>
        <p:nvSpPr>
          <p:cNvPr id="3" name="Content Placeholder 2">
            <a:extLst>
              <a:ext uri="{FF2B5EF4-FFF2-40B4-BE49-F238E27FC236}">
                <a16:creationId xmlns:a16="http://schemas.microsoft.com/office/drawing/2014/main" id="{30706F2A-D0C9-AADE-024B-7DD0ECC9AA00}"/>
              </a:ext>
            </a:extLst>
          </p:cNvPr>
          <p:cNvSpPr>
            <a:spLocks noGrp="1"/>
          </p:cNvSpPr>
          <p:nvPr>
            <p:ph idx="1"/>
          </p:nvPr>
        </p:nvSpPr>
        <p:spPr/>
        <p:txBody>
          <a:bodyPr>
            <a:normAutofit/>
          </a:bodyPr>
          <a:lstStyle/>
          <a:p>
            <a:r>
              <a:rPr lang="en-US" sz="3600" dirty="0"/>
              <a:t>Pre-financing payment at the beginning of the action </a:t>
            </a:r>
          </a:p>
          <a:p>
            <a:r>
              <a:rPr lang="en-US" sz="3600" dirty="0"/>
              <a:t>Interim payments to cover eligible costs incurred in the reporting periods</a:t>
            </a:r>
          </a:p>
          <a:p>
            <a:r>
              <a:rPr lang="en-US" sz="3600" dirty="0"/>
              <a:t>Payment of balance after the end of the action.</a:t>
            </a:r>
            <a:endParaRPr lang="en-UG" sz="3600" dirty="0"/>
          </a:p>
        </p:txBody>
      </p:sp>
    </p:spTree>
    <p:extLst>
      <p:ext uri="{BB962C8B-B14F-4D97-AF65-F5344CB8AC3E}">
        <p14:creationId xmlns:p14="http://schemas.microsoft.com/office/powerpoint/2010/main" val="1549342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6DC90-3C3B-8893-26E7-DE4F62F180F8}"/>
              </a:ext>
            </a:extLst>
          </p:cNvPr>
          <p:cNvSpPr>
            <a:spLocks noGrp="1"/>
          </p:cNvSpPr>
          <p:nvPr>
            <p:ph type="title"/>
          </p:nvPr>
        </p:nvSpPr>
        <p:spPr>
          <a:xfrm>
            <a:off x="3048000" y="-101600"/>
            <a:ext cx="8305800" cy="904240"/>
          </a:xfrm>
        </p:spPr>
        <p:txBody>
          <a:bodyPr/>
          <a:lstStyle/>
          <a:p>
            <a:r>
              <a:rPr lang="en-US" dirty="0"/>
              <a:t>Eligible costs</a:t>
            </a:r>
            <a:endParaRPr lang="en-UG" dirty="0"/>
          </a:p>
        </p:txBody>
      </p:sp>
      <p:sp>
        <p:nvSpPr>
          <p:cNvPr id="3" name="Content Placeholder 2">
            <a:extLst>
              <a:ext uri="{FF2B5EF4-FFF2-40B4-BE49-F238E27FC236}">
                <a16:creationId xmlns:a16="http://schemas.microsoft.com/office/drawing/2014/main" id="{AF500D0E-19A1-F571-59D2-51C88A4304C9}"/>
              </a:ext>
            </a:extLst>
          </p:cNvPr>
          <p:cNvSpPr>
            <a:spLocks noGrp="1"/>
          </p:cNvSpPr>
          <p:nvPr>
            <p:ph idx="1"/>
          </p:nvPr>
        </p:nvSpPr>
        <p:spPr>
          <a:xfrm>
            <a:off x="1625600" y="894080"/>
            <a:ext cx="9728200" cy="4433824"/>
          </a:xfrm>
        </p:spPr>
        <p:txBody>
          <a:bodyPr>
            <a:normAutofit fontScale="92500"/>
          </a:bodyPr>
          <a:lstStyle/>
          <a:p>
            <a:pPr marL="0" indent="0">
              <a:buNone/>
            </a:pPr>
            <a:r>
              <a:rPr lang="en-US" dirty="0"/>
              <a:t>The main criteria for acceptance of costs as eligible by EDCTP are:</a:t>
            </a:r>
          </a:p>
          <a:p>
            <a:r>
              <a:rPr lang="en-US" dirty="0"/>
              <a:t>must be actually incurred by the beneficiary, (i.e. real and not estimated, budgeted or imputed)</a:t>
            </a:r>
          </a:p>
          <a:p>
            <a:r>
              <a:rPr lang="en-US" dirty="0"/>
              <a:t>must be reasonable, justified and must comply with the principle of sound financial management, in particular regarding economy and efficiency. </a:t>
            </a:r>
          </a:p>
          <a:p>
            <a:r>
              <a:rPr lang="en-US" dirty="0"/>
              <a:t> must be indicated in the estimated budget set out in Annex 2 of GA.</a:t>
            </a:r>
          </a:p>
          <a:p>
            <a:r>
              <a:rPr lang="en-US" dirty="0"/>
              <a:t>must be incurred in connection with the action as described in Annex 1 </a:t>
            </a:r>
          </a:p>
          <a:p>
            <a:r>
              <a:rPr lang="en-US" dirty="0"/>
              <a:t>must be incurred in the period set out in Article 3 of the GA</a:t>
            </a:r>
            <a:endParaRPr lang="en-UG" dirty="0"/>
          </a:p>
        </p:txBody>
      </p:sp>
    </p:spTree>
    <p:extLst>
      <p:ext uri="{BB962C8B-B14F-4D97-AF65-F5344CB8AC3E}">
        <p14:creationId xmlns:p14="http://schemas.microsoft.com/office/powerpoint/2010/main" val="2901291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2640" y="182880"/>
            <a:ext cx="3667760" cy="1046480"/>
          </a:xfrm>
        </p:spPr>
        <p:txBody>
          <a:bodyPr/>
          <a:lstStyle/>
          <a:p>
            <a:r>
              <a:rPr lang="en-US" dirty="0"/>
              <a:t>Ineligible costs</a:t>
            </a:r>
          </a:p>
        </p:txBody>
      </p:sp>
      <p:sp>
        <p:nvSpPr>
          <p:cNvPr id="3" name="Content Placeholder 2"/>
          <p:cNvSpPr>
            <a:spLocks noGrp="1"/>
          </p:cNvSpPr>
          <p:nvPr>
            <p:ph sz="half" idx="1"/>
          </p:nvPr>
        </p:nvSpPr>
        <p:spPr>
          <a:xfrm>
            <a:off x="838200" y="1717041"/>
            <a:ext cx="5181600" cy="4459922"/>
          </a:xfrm>
        </p:spPr>
        <p:txBody>
          <a:bodyPr>
            <a:normAutofit fontScale="92500" lnSpcReduction="20000"/>
          </a:bodyPr>
          <a:lstStyle/>
          <a:p>
            <a:r>
              <a:rPr lang="en-US" dirty="0"/>
              <a:t>Debt and debt service charges </a:t>
            </a:r>
          </a:p>
          <a:p>
            <a:r>
              <a:rPr lang="en-US" dirty="0"/>
              <a:t>Costs incurred by the Beneficiary before the effective date of the grant agreement, i.e. any backdated costs and/or costs incurred after the end date of the grant </a:t>
            </a:r>
          </a:p>
          <a:p>
            <a:r>
              <a:rPr lang="en-US" dirty="0"/>
              <a:t>Provisions for future losses or debts </a:t>
            </a:r>
          </a:p>
          <a:p>
            <a:r>
              <a:rPr lang="en-US" dirty="0"/>
              <a:t>Interest owed </a:t>
            </a:r>
          </a:p>
          <a:p>
            <a:r>
              <a:rPr lang="en-US" dirty="0"/>
              <a:t>Doubtful debts </a:t>
            </a:r>
          </a:p>
          <a:p>
            <a:r>
              <a:rPr lang="en-US" dirty="0"/>
              <a:t>Currency exchange losses </a:t>
            </a:r>
          </a:p>
          <a:p>
            <a:endParaRPr lang="en-US" dirty="0"/>
          </a:p>
        </p:txBody>
      </p:sp>
      <p:sp>
        <p:nvSpPr>
          <p:cNvPr id="4" name="Content Placeholder 3"/>
          <p:cNvSpPr>
            <a:spLocks noGrp="1"/>
          </p:cNvSpPr>
          <p:nvPr>
            <p:ph sz="half" idx="2"/>
          </p:nvPr>
        </p:nvSpPr>
        <p:spPr/>
        <p:txBody>
          <a:bodyPr>
            <a:normAutofit fontScale="92500" lnSpcReduction="20000"/>
          </a:bodyPr>
          <a:lstStyle/>
          <a:p>
            <a:r>
              <a:rPr lang="en-US" dirty="0"/>
              <a:t>Costs declared by the Beneficiary within another grant or work </a:t>
            </a:r>
            <a:r>
              <a:rPr lang="en-US" dirty="0" err="1"/>
              <a:t>programme</a:t>
            </a:r>
            <a:endParaRPr lang="en-US" dirty="0"/>
          </a:p>
          <a:p>
            <a:r>
              <a:rPr lang="en-US" dirty="0"/>
              <a:t>Legal or financial compensation arising from accident or loss in respect of any travel</a:t>
            </a:r>
          </a:p>
          <a:p>
            <a:r>
              <a:rPr lang="en-US" dirty="0"/>
              <a:t>Excessive or reckless or fraudulent expenditure</a:t>
            </a:r>
          </a:p>
          <a:p>
            <a:r>
              <a:rPr lang="en-US" dirty="0"/>
              <a:t>Deductible VAT (sales tax) </a:t>
            </a:r>
          </a:p>
          <a:p>
            <a:r>
              <a:rPr lang="en-US" dirty="0"/>
              <a:t>Costs incurred during the suspension of the implementation of the action</a:t>
            </a:r>
          </a:p>
        </p:txBody>
      </p:sp>
    </p:spTree>
    <p:extLst>
      <p:ext uri="{BB962C8B-B14F-4D97-AF65-F5344CB8AC3E}">
        <p14:creationId xmlns:p14="http://schemas.microsoft.com/office/powerpoint/2010/main" val="4009700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32679-3B23-6959-2F07-D9A56884C390}"/>
              </a:ext>
            </a:extLst>
          </p:cNvPr>
          <p:cNvSpPr>
            <a:spLocks noGrp="1"/>
          </p:cNvSpPr>
          <p:nvPr>
            <p:ph type="title"/>
          </p:nvPr>
        </p:nvSpPr>
        <p:spPr>
          <a:xfrm>
            <a:off x="3254828" y="85344"/>
            <a:ext cx="8098971" cy="981456"/>
          </a:xfrm>
        </p:spPr>
        <p:txBody>
          <a:bodyPr/>
          <a:lstStyle/>
          <a:p>
            <a:r>
              <a:rPr lang="en-US" dirty="0"/>
              <a:t>Types of equipment costs</a:t>
            </a:r>
            <a:endParaRPr lang="en-UG" dirty="0"/>
          </a:p>
        </p:txBody>
      </p:sp>
      <p:sp>
        <p:nvSpPr>
          <p:cNvPr id="3" name="Content Placeholder 2">
            <a:extLst>
              <a:ext uri="{FF2B5EF4-FFF2-40B4-BE49-F238E27FC236}">
                <a16:creationId xmlns:a16="http://schemas.microsoft.com/office/drawing/2014/main" id="{D678D502-2E38-C475-333C-AF3FA70C386C}"/>
              </a:ext>
            </a:extLst>
          </p:cNvPr>
          <p:cNvSpPr>
            <a:spLocks noGrp="1"/>
          </p:cNvSpPr>
          <p:nvPr>
            <p:ph idx="1"/>
          </p:nvPr>
        </p:nvSpPr>
        <p:spPr>
          <a:xfrm>
            <a:off x="2481942" y="1066800"/>
            <a:ext cx="8284029" cy="4484914"/>
          </a:xfrm>
        </p:spPr>
        <p:txBody>
          <a:bodyPr/>
          <a:lstStyle/>
          <a:p>
            <a:r>
              <a:rPr lang="en-US" dirty="0"/>
              <a:t>To be eligible, all forms of equipment costs must fulfil the general conditions for actual costs , </a:t>
            </a:r>
          </a:p>
          <a:p>
            <a:endParaRPr lang="en-US" dirty="0"/>
          </a:p>
          <a:p>
            <a:r>
              <a:rPr lang="en-US" dirty="0"/>
              <a:t>any infrastructure or equipment purchased with EDCTP funds must: - Include the text that “This [equipment] is part of the EDCTP2 </a:t>
            </a:r>
          </a:p>
          <a:p>
            <a:endParaRPr lang="en-US" dirty="0"/>
          </a:p>
          <a:p>
            <a:r>
              <a:rPr lang="en-US" dirty="0"/>
              <a:t>The beneficiaries must ensure the best value for money or, if appropriate, the lowest price, when making purchases</a:t>
            </a:r>
            <a:endParaRPr lang="en-UG" dirty="0"/>
          </a:p>
        </p:txBody>
      </p:sp>
    </p:spTree>
    <p:extLst>
      <p:ext uri="{BB962C8B-B14F-4D97-AF65-F5344CB8AC3E}">
        <p14:creationId xmlns:p14="http://schemas.microsoft.com/office/powerpoint/2010/main" val="2685112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9470B-F5E0-A959-A4CC-82EF24FCDD89}"/>
              </a:ext>
            </a:extLst>
          </p:cNvPr>
          <p:cNvSpPr>
            <a:spLocks noGrp="1"/>
          </p:cNvSpPr>
          <p:nvPr>
            <p:ph type="title"/>
          </p:nvPr>
        </p:nvSpPr>
        <p:spPr>
          <a:xfrm>
            <a:off x="2570480" y="85344"/>
            <a:ext cx="4968240" cy="1174496"/>
          </a:xfrm>
        </p:spPr>
        <p:txBody>
          <a:bodyPr>
            <a:normAutofit/>
          </a:bodyPr>
          <a:lstStyle/>
          <a:p>
            <a:r>
              <a:rPr lang="en-US" dirty="0"/>
              <a:t>Grant Amendments</a:t>
            </a:r>
            <a:endParaRPr lang="en-UG" dirty="0"/>
          </a:p>
        </p:txBody>
      </p:sp>
      <p:sp>
        <p:nvSpPr>
          <p:cNvPr id="3" name="Content Placeholder 2">
            <a:extLst>
              <a:ext uri="{FF2B5EF4-FFF2-40B4-BE49-F238E27FC236}">
                <a16:creationId xmlns:a16="http://schemas.microsoft.com/office/drawing/2014/main" id="{3F8444F9-29F2-C31E-D6DC-7270E62208BC}"/>
              </a:ext>
            </a:extLst>
          </p:cNvPr>
          <p:cNvSpPr>
            <a:spLocks noGrp="1"/>
          </p:cNvSpPr>
          <p:nvPr>
            <p:ph idx="1"/>
          </p:nvPr>
        </p:nvSpPr>
        <p:spPr>
          <a:xfrm>
            <a:off x="2011680" y="1259840"/>
            <a:ext cx="9342120" cy="4068064"/>
          </a:xfrm>
        </p:spPr>
        <p:txBody>
          <a:bodyPr/>
          <a:lstStyle/>
          <a:p>
            <a:pPr marL="0" indent="0">
              <a:buNone/>
            </a:pPr>
            <a:r>
              <a:rPr lang="en-US" dirty="0"/>
              <a:t>An amendment is necessary </a:t>
            </a:r>
          </a:p>
          <a:p>
            <a:endParaRPr lang="en-US" dirty="0"/>
          </a:p>
          <a:p>
            <a:r>
              <a:rPr lang="en-US" dirty="0"/>
              <a:t>whenever there is a need to change the GA. </a:t>
            </a:r>
          </a:p>
          <a:p>
            <a:endParaRPr lang="en-US" dirty="0"/>
          </a:p>
          <a:p>
            <a:r>
              <a:rPr lang="en-US" dirty="0"/>
              <a:t>where errors need to be rectified or</a:t>
            </a:r>
          </a:p>
          <a:p>
            <a:endParaRPr lang="en-US" dirty="0"/>
          </a:p>
          <a:p>
            <a:r>
              <a:rPr lang="en-US" dirty="0"/>
              <a:t> to modify Annex 1 following a review of the action.</a:t>
            </a:r>
            <a:endParaRPr lang="en-UG" dirty="0"/>
          </a:p>
        </p:txBody>
      </p:sp>
    </p:spTree>
    <p:extLst>
      <p:ext uri="{BB962C8B-B14F-4D97-AF65-F5344CB8AC3E}">
        <p14:creationId xmlns:p14="http://schemas.microsoft.com/office/powerpoint/2010/main" val="3967599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5840" y="235803"/>
            <a:ext cx="8879840" cy="1450757"/>
          </a:xfrm>
        </p:spPr>
        <p:txBody>
          <a:bodyPr/>
          <a:lstStyle/>
          <a:p>
            <a:r>
              <a:rPr lang="en-US" b="1" dirty="0"/>
              <a:t>No-cost extension</a:t>
            </a:r>
            <a:endParaRPr lang="en-US" dirty="0"/>
          </a:p>
        </p:txBody>
      </p:sp>
      <p:sp>
        <p:nvSpPr>
          <p:cNvPr id="3" name="Content Placeholder 2"/>
          <p:cNvSpPr>
            <a:spLocks noGrp="1"/>
          </p:cNvSpPr>
          <p:nvPr>
            <p:ph idx="1"/>
          </p:nvPr>
        </p:nvSpPr>
        <p:spPr>
          <a:xfrm>
            <a:off x="838200" y="2153920"/>
            <a:ext cx="10515600" cy="3173984"/>
          </a:xfrm>
        </p:spPr>
        <p:txBody>
          <a:bodyPr>
            <a:normAutofit/>
          </a:bodyPr>
          <a:lstStyle/>
          <a:p>
            <a:r>
              <a:rPr lang="en-US" dirty="0"/>
              <a:t>EDCTP expects Coordinators to complete projects by the end date stipulated in the Grant Agreement, but in exceptional cases, more time may be needed to complete the scope and objectives of the action.</a:t>
            </a:r>
          </a:p>
          <a:p>
            <a:endParaRPr lang="en-US" dirty="0"/>
          </a:p>
          <a:p>
            <a:r>
              <a:rPr lang="en-US" dirty="0"/>
              <a:t>Changing the end date of the action requires an amendment to the GA. </a:t>
            </a:r>
          </a:p>
          <a:p>
            <a:endParaRPr lang="en-US" dirty="0"/>
          </a:p>
        </p:txBody>
      </p:sp>
    </p:spTree>
    <p:extLst>
      <p:ext uri="{BB962C8B-B14F-4D97-AF65-F5344CB8AC3E}">
        <p14:creationId xmlns:p14="http://schemas.microsoft.com/office/powerpoint/2010/main" val="20120385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449</TotalTime>
  <Words>809</Words>
  <Application>Microsoft Office PowerPoint</Application>
  <PresentationFormat>Widescreen</PresentationFormat>
  <Paragraphs>83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Fairwater Script Light</vt:lpstr>
      <vt:lpstr>Office Theme</vt:lpstr>
      <vt:lpstr>EACCR3  TRAINING IN RESEARCH MANAGEMENT June 27 -29 2023</vt:lpstr>
      <vt:lpstr>main objectives  </vt:lpstr>
      <vt:lpstr>Budget template</vt:lpstr>
      <vt:lpstr>Types of payments to beneficiaries:</vt:lpstr>
      <vt:lpstr>Eligible costs</vt:lpstr>
      <vt:lpstr>Ineligible costs</vt:lpstr>
      <vt:lpstr>Types of equipment costs</vt:lpstr>
      <vt:lpstr>Grant Amendments</vt:lpstr>
      <vt:lpstr>No-cost extension</vt:lpstr>
      <vt:lpstr>Treasury management</vt:lpstr>
      <vt:lpstr>   Records and  support documentation</vt:lpstr>
      <vt:lpstr>Maintain at least the following records</vt:lpstr>
      <vt:lpstr>Financial Reports</vt:lpstr>
      <vt:lpstr>              Timely Financial Reports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Emmanuel Jang Pro</dc:creator>
  <cp:lastModifiedBy>Deborah L. Alibu</cp:lastModifiedBy>
  <cp:revision>20</cp:revision>
  <dcterms:created xsi:type="dcterms:W3CDTF">2023-06-15T09:31:46Z</dcterms:created>
  <dcterms:modified xsi:type="dcterms:W3CDTF">2023-06-26T22:21:21Z</dcterms:modified>
</cp:coreProperties>
</file>