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sldIdLst>
    <p:sldId id="256" r:id="rId2"/>
    <p:sldId id="257" r:id="rId3"/>
    <p:sldId id="258" r:id="rId4"/>
    <p:sldId id="259" r:id="rId5"/>
    <p:sldId id="260" r:id="rId6"/>
    <p:sldId id="268" r:id="rId7"/>
    <p:sldId id="269" r:id="rId8"/>
    <p:sldId id="270" r:id="rId9"/>
    <p:sldId id="272" r:id="rId10"/>
    <p:sldId id="273" r:id="rId11"/>
    <p:sldId id="274" r:id="rId12"/>
    <p:sldId id="275" r:id="rId13"/>
    <p:sldId id="261" r:id="rId14"/>
    <p:sldId id="262" r:id="rId15"/>
    <p:sldId id="264" r:id="rId16"/>
    <p:sldId id="265" r:id="rId17"/>
    <p:sldId id="266" r:id="rId18"/>
    <p:sldId id="263" r:id="rId19"/>
    <p:sldId id="26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85" d="100"/>
          <a:sy n="85" d="100"/>
        </p:scale>
        <p:origin x="1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5E7AA473-D82F-4EFF-9DF7-AE6D83C51288}" type="datetime1">
              <a:rPr lang="en-US" smtClean="0"/>
              <a:t>6/27/2023</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7176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1E12F1F0-FE2D-4C1C-B320-8CB9BE735F0F}" type="datetime1">
              <a:rPr lang="en-US" smtClean="0"/>
              <a:t>6/27/2023</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4145083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7BD47B-C187-494C-812F-46BE0040B915}"/>
              </a:ext>
              <a:ext uri="{C183D7F6-B498-43B3-948B-1728B52AA6E4}">
                <adec:decorative xmlns:adec="http://schemas.microsoft.com/office/drawing/2017/decorative" val="1"/>
              </a:ext>
            </a:extLst>
          </p:cNvPr>
          <p:cNvSpPr/>
          <p:nvPr/>
        </p:nvSpPr>
        <p:spPr>
          <a:xfrm>
            <a:off x="0" y="0"/>
            <a:ext cx="12188952" cy="6857995"/>
          </a:xfrm>
          <a:prstGeom prst="rect">
            <a:avLst/>
          </a:prstGeom>
          <a:solidFill>
            <a:schemeClr val="bg2">
              <a:lumMod val="9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2CF1B96C-10FD-4EBC-9029-9652B7535D02}" type="datetime1">
              <a:rPr lang="en-US" smtClean="0"/>
              <a:t>6/27/2023</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4788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14878474-CC00-4A95-9D50-A41C12D1EEC4}" type="datetime1">
              <a:rPr lang="en-US" smtClean="0"/>
              <a:t>6/27/2023</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641318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7F38C8B4-7FBB-408F-BDB9-F0496874AFB2}" type="datetime1">
              <a:rPr lang="en-US" smtClean="0"/>
              <a:t>6/27/2023</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119006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2BB8EE20-A5E2-47D3-8F6D-A2BA7AB2E093}" type="datetime1">
              <a:rPr lang="en-US" smtClean="0"/>
              <a:t>6/27/2023</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930640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4AA536-072F-4374-926E-17E038EC7E98}"/>
              </a:ext>
              <a:ext uri="{C183D7F6-B498-43B3-948B-1728B52AA6E4}">
                <adec:decorative xmlns:adec="http://schemas.microsoft.com/office/drawing/2017/decorative" val="1"/>
              </a:ext>
            </a:extLst>
          </p:cNvPr>
          <p:cNvSpPr/>
          <p:nvPr/>
        </p:nvSpPr>
        <p:spPr>
          <a:xfrm>
            <a:off x="0" y="0"/>
            <a:ext cx="12188952" cy="6857995"/>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3382CF99-132F-413F-B7EF-71A5C33F2ED6}" type="datetime1">
              <a:rPr lang="en-US" smtClean="0"/>
              <a:t>6/27/2023</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925586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1F17AE06-98E0-4D9F-A059-92C3548821BB}" type="datetime1">
              <a:rPr lang="en-US" smtClean="0"/>
              <a:t>6/27/2023</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660604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FFBA00CA-3DDC-4705-B840-978EF5EA0707}" type="datetime1">
              <a:rPr lang="en-US" smtClean="0"/>
              <a:t>6/27/2023</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231911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FC366D49-0BBA-4C5A-AD96-6448CA63451A}" type="datetime1">
              <a:rPr lang="en-US" smtClean="0"/>
              <a:t>6/27/2023</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67354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4F4EB293-A316-472D-A8B4-6947CF1A12B7}" type="datetime1">
              <a:rPr lang="en-US" smtClean="0"/>
              <a:t>6/27/2023</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a:t>
            </a:fld>
            <a:endParaRPr lang="en-US"/>
          </a:p>
        </p:txBody>
      </p:sp>
      <p:cxnSp>
        <p:nvCxnSpPr>
          <p:cNvPr id="9" name="Straight Connector 8">
            <a:extLst>
              <a:ext uri="{FF2B5EF4-FFF2-40B4-BE49-F238E27FC236}">
                <a16:creationId xmlns:a16="http://schemas.microsoft.com/office/drawing/2014/main" id="{E51E4AC6-B446-4768-97EF-CA4B8261433B}"/>
              </a:ext>
            </a:extLst>
          </p:cNvPr>
          <p:cNvCxnSpPr>
            <a:cxnSpLocks/>
          </p:cNvCxnSpPr>
          <p:nvPr/>
        </p:nvCxnSpPr>
        <p:spPr>
          <a:xfrm>
            <a:off x="11689174" y="2172428"/>
            <a:ext cx="0" cy="335474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2112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734BCCD4-CEB1-405B-A443-DD9CBCBEA552}" type="datetime1">
              <a:rPr lang="en-US" smtClean="0"/>
              <a:t>6/27/2023</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a:t>
            </a:fld>
            <a:endParaRPr lang="en-US" dirty="0"/>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157267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84" r:id="rId6"/>
    <p:sldLayoutId id="2147483689" r:id="rId7"/>
    <p:sldLayoutId id="2147483685" r:id="rId8"/>
    <p:sldLayoutId id="2147483686" r:id="rId9"/>
    <p:sldLayoutId id="2147483687" r:id="rId10"/>
    <p:sldLayoutId id="2147483688" r:id="rId11"/>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A082E5AA-6E5F-4FCC-8C41-11E32F833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4D3FE8-C876-E740-E955-C7131FFCB2D1}"/>
              </a:ext>
            </a:extLst>
          </p:cNvPr>
          <p:cNvSpPr>
            <a:spLocks noGrp="1"/>
          </p:cNvSpPr>
          <p:nvPr>
            <p:ph type="ctrTitle"/>
          </p:nvPr>
        </p:nvSpPr>
        <p:spPr>
          <a:xfrm>
            <a:off x="517870" y="976159"/>
            <a:ext cx="5021183" cy="2667791"/>
          </a:xfrm>
        </p:spPr>
        <p:txBody>
          <a:bodyPr vert="horz" lIns="91440" tIns="45720" rIns="91440" bIns="45720" rtlCol="0" anchor="t">
            <a:normAutofit/>
          </a:bodyPr>
          <a:lstStyle/>
          <a:p>
            <a:pPr>
              <a:lnSpc>
                <a:spcPct val="90000"/>
              </a:lnSpc>
            </a:pPr>
            <a:r>
              <a:rPr lang="en-US" sz="4600" b="1" kern="1200" dirty="0">
                <a:solidFill>
                  <a:schemeClr val="tx1"/>
                </a:solidFill>
                <a:latin typeface="+mj-lt"/>
                <a:ea typeface="+mj-ea"/>
                <a:cs typeface="+mj-cs"/>
              </a:rPr>
              <a:t>Overview and understanding the roles of Research </a:t>
            </a:r>
          </a:p>
        </p:txBody>
      </p:sp>
      <p:sp>
        <p:nvSpPr>
          <p:cNvPr id="29" name="Rectangle 28">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A3D569D-D3A6-49CA-A483-291E95DAC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11650"/>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63524C9-8C2D-D5E2-31E0-661DB0F4E6E0}"/>
              </a:ext>
            </a:extLst>
          </p:cNvPr>
          <p:cNvSpPr>
            <a:spLocks noGrp="1"/>
          </p:cNvSpPr>
          <p:nvPr>
            <p:ph type="subTitle" idx="1"/>
          </p:nvPr>
        </p:nvSpPr>
        <p:spPr>
          <a:xfrm>
            <a:off x="6662168" y="976160"/>
            <a:ext cx="4945183" cy="2667791"/>
          </a:xfrm>
        </p:spPr>
        <p:txBody>
          <a:bodyPr vert="horz" lIns="91440" tIns="45720" rIns="91440" bIns="45720" rtlCol="0">
            <a:normAutofit/>
          </a:bodyPr>
          <a:lstStyle/>
          <a:p>
            <a:r>
              <a:rPr lang="en-US" sz="1900"/>
              <a:t>Erick Jacob Okek</a:t>
            </a:r>
          </a:p>
          <a:p>
            <a:endParaRPr lang="en-US" sz="1900"/>
          </a:p>
          <a:p>
            <a:r>
              <a:rPr lang="en-US" sz="1900"/>
              <a:t>Coordinator-COVID19 National Reference Lab-UVRI</a:t>
            </a:r>
          </a:p>
          <a:p>
            <a:endParaRPr lang="en-US" sz="1900"/>
          </a:p>
          <a:p>
            <a:r>
              <a:rPr lang="en-US" sz="1900"/>
              <a:t>DMLT(UIAHMS),BMLS(MUST), MICM(MAK), PhD Candidate(MAK)</a:t>
            </a:r>
          </a:p>
        </p:txBody>
      </p:sp>
      <p:pic>
        <p:nvPicPr>
          <p:cNvPr id="8" name="Picture 7">
            <a:extLst>
              <a:ext uri="{FF2B5EF4-FFF2-40B4-BE49-F238E27FC236}">
                <a16:creationId xmlns:a16="http://schemas.microsoft.com/office/drawing/2014/main" id="{2844DD1D-1786-B86B-B701-58FC0EA9041D}"/>
              </a:ext>
            </a:extLst>
          </p:cNvPr>
          <p:cNvPicPr>
            <a:picLocks noChangeAspect="1"/>
          </p:cNvPicPr>
          <p:nvPr/>
        </p:nvPicPr>
        <p:blipFill>
          <a:blip r:embed="rId4"/>
          <a:stretch>
            <a:fillRect/>
          </a:stretch>
        </p:blipFill>
        <p:spPr>
          <a:xfrm>
            <a:off x="517871" y="4780679"/>
            <a:ext cx="5030056" cy="503005"/>
          </a:xfrm>
          <a:prstGeom prst="rect">
            <a:avLst/>
          </a:prstGeom>
        </p:spPr>
      </p:pic>
      <p:pic>
        <p:nvPicPr>
          <p:cNvPr id="6" name="Picture 5">
            <a:extLst>
              <a:ext uri="{FF2B5EF4-FFF2-40B4-BE49-F238E27FC236}">
                <a16:creationId xmlns:a16="http://schemas.microsoft.com/office/drawing/2014/main" id="{D608007C-838E-1955-CC46-721DD852EC98}"/>
              </a:ext>
            </a:extLst>
          </p:cNvPr>
          <p:cNvPicPr>
            <a:picLocks noChangeAspect="1"/>
          </p:cNvPicPr>
          <p:nvPr/>
        </p:nvPicPr>
        <p:blipFill>
          <a:blip r:embed="rId5"/>
          <a:stretch>
            <a:fillRect/>
          </a:stretch>
        </p:blipFill>
        <p:spPr>
          <a:xfrm>
            <a:off x="6644075" y="4206083"/>
            <a:ext cx="2429071" cy="1719034"/>
          </a:xfrm>
          <a:prstGeom prst="rect">
            <a:avLst/>
          </a:prstGeom>
        </p:spPr>
      </p:pic>
      <p:pic>
        <p:nvPicPr>
          <p:cNvPr id="4" name="Video 3" descr="People Discussing">
            <a:extLst>
              <a:ext uri="{FF2B5EF4-FFF2-40B4-BE49-F238E27FC236}">
                <a16:creationId xmlns:a16="http://schemas.microsoft.com/office/drawing/2014/main" id="{F938C84E-A166-9D8C-80E0-29016DC4053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284" r="1" b="1"/>
          <a:stretch/>
        </p:blipFill>
        <p:spPr>
          <a:xfrm>
            <a:off x="9263153" y="4384363"/>
            <a:ext cx="2429071" cy="1362471"/>
          </a:xfrm>
          <a:prstGeom prst="rect">
            <a:avLst/>
          </a:prstGeom>
        </p:spPr>
      </p:pic>
    </p:spTree>
    <p:extLst>
      <p:ext uri="{BB962C8B-B14F-4D97-AF65-F5344CB8AC3E}">
        <p14:creationId xmlns:p14="http://schemas.microsoft.com/office/powerpoint/2010/main" val="360074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AA3B297-9683-4E38-89FA-062C53E13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90304A39-70AC-6699-B384-5D4FA3EBCC7F}"/>
              </a:ext>
            </a:extLst>
          </p:cNvPr>
          <p:cNvSpPr>
            <a:spLocks noGrp="1"/>
          </p:cNvSpPr>
          <p:nvPr>
            <p:ph type="title"/>
          </p:nvPr>
        </p:nvSpPr>
        <p:spPr>
          <a:xfrm>
            <a:off x="517869" y="657369"/>
            <a:ext cx="8686800" cy="790431"/>
          </a:xfrm>
        </p:spPr>
        <p:txBody>
          <a:bodyPr>
            <a:normAutofit fontScale="90000"/>
          </a:bodyPr>
          <a:lstStyle/>
          <a:p>
            <a:r>
              <a:rPr lang="en-US" b="0" i="0" dirty="0">
                <a:solidFill>
                  <a:srgbClr val="2D3238"/>
                </a:solidFill>
                <a:effectLst/>
                <a:latin typeface="Times New Roman" panose="02020603050405020304" pitchFamily="18" charset="0"/>
                <a:cs typeface="Times New Roman" panose="02020603050405020304" pitchFamily="18" charset="0"/>
              </a:rPr>
              <a:t>6.Experimental Research</a:t>
            </a:r>
            <a:br>
              <a:rPr lang="en-US" b="0" i="0" dirty="0">
                <a:solidFill>
                  <a:srgbClr val="2D3238"/>
                </a:solidFill>
                <a:effectLst/>
                <a:latin typeface="f37-ginger-bold"/>
              </a:rPr>
            </a:br>
            <a:endParaRPr lang="en-US" dirty="0"/>
          </a:p>
        </p:txBody>
      </p:sp>
      <p:sp>
        <p:nvSpPr>
          <p:cNvPr id="14" name="Rectangle 13">
            <a:extLst>
              <a:ext uri="{FF2B5EF4-FFF2-40B4-BE49-F238E27FC236}">
                <a16:creationId xmlns:a16="http://schemas.microsoft.com/office/drawing/2014/main" id="{5B8D7907-8AB9-4E98-A576-1A13AECED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873252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7BFC8E49-7C12-7DB5-9D7C-78CB94835103}"/>
              </a:ext>
            </a:extLst>
          </p:cNvPr>
          <p:cNvSpPr>
            <a:spLocks noGrp="1"/>
          </p:cNvSpPr>
          <p:nvPr>
            <p:ph idx="1"/>
          </p:nvPr>
        </p:nvSpPr>
        <p:spPr>
          <a:xfrm>
            <a:off x="517869" y="1597079"/>
            <a:ext cx="11369331" cy="5019621"/>
          </a:xfrm>
        </p:spPr>
        <p:txBody>
          <a:bodyPr>
            <a:normAutofit fontScale="92500" lnSpcReduction="10000"/>
          </a:bodyPr>
          <a:lstStyle/>
          <a:p>
            <a:pPr algn="l"/>
            <a:r>
              <a:rPr lang="en-US" sz="2400" b="0" i="0" dirty="0">
                <a:solidFill>
                  <a:srgbClr val="020621"/>
                </a:solidFill>
                <a:effectLst/>
                <a:latin typeface="Times New Roman" panose="02020603050405020304" pitchFamily="18" charset="0"/>
                <a:cs typeface="Times New Roman" panose="02020603050405020304" pitchFamily="18" charset="0"/>
              </a:rPr>
              <a:t>This study involves objective, systematic, controlled investigation for purpose of predicting and controlling the phenomena. It also includes examining the probability and causality among variables.</a:t>
            </a:r>
          </a:p>
          <a:p>
            <a:pPr algn="l"/>
            <a:r>
              <a:rPr lang="en-US" sz="2400" b="1" i="0" dirty="0">
                <a:solidFill>
                  <a:srgbClr val="020621"/>
                </a:solidFill>
                <a:effectLst/>
                <a:latin typeface="Times New Roman" panose="02020603050405020304" pitchFamily="18" charset="0"/>
                <a:cs typeface="Times New Roman" panose="02020603050405020304" pitchFamily="18" charset="0"/>
              </a:rPr>
              <a:t>Advantages</a:t>
            </a:r>
            <a:r>
              <a:rPr lang="en-US" sz="2400" b="0" i="0" dirty="0">
                <a:solidFill>
                  <a:srgbClr val="020621"/>
                </a:solidFill>
                <a:effectLst/>
                <a:latin typeface="Times New Roman" panose="02020603050405020304" pitchFamily="18" charset="0"/>
                <a:cs typeface="Times New Roman" panose="02020603050405020304" pitchFamily="18" charset="0"/>
              </a:rPr>
              <a:t>-</a:t>
            </a:r>
          </a:p>
          <a:p>
            <a:pPr algn="l">
              <a:buFont typeface="+mj-lt"/>
              <a:buAutoNum type="arabicPeriod"/>
            </a:pPr>
            <a:r>
              <a:rPr lang="en-US" sz="2400" b="0" i="0" dirty="0">
                <a:solidFill>
                  <a:srgbClr val="020621"/>
                </a:solidFill>
                <a:effectLst/>
                <a:latin typeface="Times New Roman" panose="02020603050405020304" pitchFamily="18" charset="0"/>
                <a:cs typeface="Times New Roman" panose="02020603050405020304" pitchFamily="18" charset="0"/>
              </a:rPr>
              <a:t>Best in establishing the cause and effect relationships</a:t>
            </a:r>
          </a:p>
          <a:p>
            <a:pPr algn="l"/>
            <a:r>
              <a:rPr lang="en-US" sz="2400" b="1" i="0" dirty="0">
                <a:solidFill>
                  <a:srgbClr val="020621"/>
                </a:solidFill>
                <a:effectLst/>
                <a:latin typeface="Times New Roman" panose="02020603050405020304" pitchFamily="18" charset="0"/>
                <a:cs typeface="Times New Roman" panose="02020603050405020304" pitchFamily="18" charset="0"/>
              </a:rPr>
              <a:t>Disadvantages</a:t>
            </a:r>
            <a:r>
              <a:rPr lang="en-US" sz="2400" b="0" i="0" dirty="0">
                <a:solidFill>
                  <a:srgbClr val="020621"/>
                </a:solidFill>
                <a:effectLst/>
                <a:latin typeface="Times New Roman" panose="02020603050405020304" pitchFamily="18" charset="0"/>
                <a:cs typeface="Times New Roman" panose="02020603050405020304" pitchFamily="18" charset="0"/>
              </a:rPr>
              <a:t>-</a:t>
            </a:r>
          </a:p>
          <a:p>
            <a:pPr algn="l">
              <a:buFont typeface="+mj-lt"/>
              <a:buAutoNum type="arabicPeriod"/>
            </a:pPr>
            <a:r>
              <a:rPr lang="en-US" sz="2400" b="0" i="0" dirty="0">
                <a:solidFill>
                  <a:srgbClr val="020621"/>
                </a:solidFill>
                <a:effectLst/>
                <a:latin typeface="Times New Roman" panose="02020603050405020304" pitchFamily="18" charset="0"/>
                <a:cs typeface="Times New Roman" panose="02020603050405020304" pitchFamily="18" charset="0"/>
              </a:rPr>
              <a:t>Artificiality</a:t>
            </a:r>
          </a:p>
          <a:p>
            <a:pPr algn="l">
              <a:buFont typeface="+mj-lt"/>
              <a:buAutoNum type="arabicPeriod"/>
            </a:pPr>
            <a:r>
              <a:rPr lang="en-US" sz="2400" b="0" i="0" dirty="0">
                <a:solidFill>
                  <a:srgbClr val="020621"/>
                </a:solidFill>
                <a:effectLst/>
                <a:latin typeface="Times New Roman" panose="02020603050405020304" pitchFamily="18" charset="0"/>
                <a:cs typeface="Times New Roman" panose="02020603050405020304" pitchFamily="18" charset="0"/>
              </a:rPr>
              <a:t>Feasibility</a:t>
            </a:r>
          </a:p>
          <a:p>
            <a:pPr algn="l">
              <a:buFont typeface="+mj-lt"/>
              <a:buAutoNum type="arabicPeriod"/>
            </a:pPr>
            <a:r>
              <a:rPr lang="en-US" sz="2400" b="0" i="0" dirty="0">
                <a:solidFill>
                  <a:srgbClr val="020621"/>
                </a:solidFill>
                <a:effectLst/>
                <a:latin typeface="Times New Roman" panose="02020603050405020304" pitchFamily="18" charset="0"/>
                <a:cs typeface="Times New Roman" panose="02020603050405020304" pitchFamily="18" charset="0"/>
              </a:rPr>
              <a:t>Unethical</a:t>
            </a:r>
          </a:p>
          <a:p>
            <a:pPr algn="l"/>
            <a:r>
              <a:rPr lang="en-US" sz="2400" b="1" i="0" dirty="0">
                <a:solidFill>
                  <a:srgbClr val="020621"/>
                </a:solidFill>
                <a:effectLst/>
                <a:latin typeface="Times New Roman" panose="02020603050405020304" pitchFamily="18" charset="0"/>
                <a:cs typeface="Times New Roman" panose="02020603050405020304" pitchFamily="18" charset="0"/>
              </a:rPr>
              <a:t>Variables-</a:t>
            </a:r>
          </a:p>
          <a:p>
            <a:pPr algn="l"/>
            <a:r>
              <a:rPr lang="en-US" sz="2400" b="0" i="0" dirty="0">
                <a:solidFill>
                  <a:srgbClr val="020621"/>
                </a:solidFill>
                <a:effectLst/>
                <a:latin typeface="Times New Roman" panose="02020603050405020304" pitchFamily="18" charset="0"/>
                <a:cs typeface="Times New Roman" panose="02020603050405020304" pitchFamily="18" charset="0"/>
              </a:rPr>
              <a:t>There will be two variables- Dependent and Independent</a:t>
            </a:r>
          </a:p>
          <a:p>
            <a:endParaRPr lang="en-US" dirty="0"/>
          </a:p>
        </p:txBody>
      </p:sp>
    </p:spTree>
    <p:extLst>
      <p:ext uri="{BB962C8B-B14F-4D97-AF65-F5344CB8AC3E}">
        <p14:creationId xmlns:p14="http://schemas.microsoft.com/office/powerpoint/2010/main" val="300060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04BAC4-0285-0459-0363-C6D1E995DCAC}"/>
              </a:ext>
            </a:extLst>
          </p:cNvPr>
          <p:cNvSpPr>
            <a:spLocks noGrp="1"/>
          </p:cNvSpPr>
          <p:nvPr>
            <p:ph type="title"/>
          </p:nvPr>
        </p:nvSpPr>
        <p:spPr>
          <a:xfrm>
            <a:off x="517869" y="978119"/>
            <a:ext cx="11165481" cy="654908"/>
          </a:xfrm>
        </p:spPr>
        <p:txBody>
          <a:bodyPr>
            <a:normAutofit fontScale="90000"/>
          </a:bodyPr>
          <a:lstStyle/>
          <a:p>
            <a:r>
              <a:rPr lang="en-US" dirty="0"/>
              <a:t>Types of Research Continues</a:t>
            </a:r>
          </a:p>
        </p:txBody>
      </p:sp>
      <p:sp>
        <p:nvSpPr>
          <p:cNvPr id="5" name="Text Placeholder 4">
            <a:extLst>
              <a:ext uri="{FF2B5EF4-FFF2-40B4-BE49-F238E27FC236}">
                <a16:creationId xmlns:a16="http://schemas.microsoft.com/office/drawing/2014/main" id="{676B071E-FC89-EB7C-E132-39E93F4E6D19}"/>
              </a:ext>
            </a:extLst>
          </p:cNvPr>
          <p:cNvSpPr>
            <a:spLocks noGrp="1"/>
          </p:cNvSpPr>
          <p:nvPr>
            <p:ph type="body" idx="1"/>
          </p:nvPr>
        </p:nvSpPr>
        <p:spPr>
          <a:xfrm>
            <a:off x="517870" y="1727200"/>
            <a:ext cx="5020056" cy="451708"/>
          </a:xfrm>
        </p:spPr>
        <p:txBody>
          <a:bodyPr>
            <a:normAutofit fontScale="92500" lnSpcReduction="20000"/>
          </a:bodyPr>
          <a:lstStyle/>
          <a:p>
            <a:r>
              <a:rPr lang="en-US" dirty="0"/>
              <a:t>7.</a:t>
            </a:r>
            <a:r>
              <a:rPr lang="en-US" sz="2600" b="1" i="0" dirty="0">
                <a:latin typeface="Times New Roman" panose="02020603050405020304" pitchFamily="18" charset="0"/>
                <a:cs typeface="Times New Roman" panose="02020603050405020304" pitchFamily="18" charset="0"/>
              </a:rPr>
              <a:t>Exploratory Research</a:t>
            </a:r>
          </a:p>
        </p:txBody>
      </p:sp>
      <p:sp>
        <p:nvSpPr>
          <p:cNvPr id="6" name="Content Placeholder 5">
            <a:extLst>
              <a:ext uri="{FF2B5EF4-FFF2-40B4-BE49-F238E27FC236}">
                <a16:creationId xmlns:a16="http://schemas.microsoft.com/office/drawing/2014/main" id="{27FF0204-7D0C-5449-AA36-D70274D6EAB6}"/>
              </a:ext>
            </a:extLst>
          </p:cNvPr>
          <p:cNvSpPr>
            <a:spLocks noGrp="1"/>
          </p:cNvSpPr>
          <p:nvPr>
            <p:ph sz="half" idx="2"/>
          </p:nvPr>
        </p:nvSpPr>
        <p:spPr>
          <a:xfrm>
            <a:off x="0" y="2273081"/>
            <a:ext cx="5537926" cy="4496019"/>
          </a:xfrm>
        </p:spPr>
        <p:txBody>
          <a:bodyPr/>
          <a:lstStyle/>
          <a:p>
            <a:pPr marL="342900" indent="-342900" algn="l">
              <a:buFont typeface="Arial" panose="020B0604020202020204" pitchFamily="34" charset="0"/>
              <a:buChar char="•"/>
            </a:pPr>
            <a:r>
              <a:rPr lang="en-US" sz="2400" b="0" i="0" dirty="0">
                <a:solidFill>
                  <a:srgbClr val="020621"/>
                </a:solidFill>
                <a:effectLst/>
                <a:latin typeface="Times New Roman" panose="02020603050405020304" pitchFamily="18" charset="0"/>
                <a:cs typeface="Times New Roman" panose="02020603050405020304" pitchFamily="18" charset="0"/>
              </a:rPr>
              <a:t>This type of research will be conducted for a problem that has not been clearly defined. </a:t>
            </a:r>
          </a:p>
          <a:p>
            <a:pPr marL="342900" indent="-342900" algn="l">
              <a:buFont typeface="Arial" panose="020B0604020202020204" pitchFamily="34" charset="0"/>
              <a:buChar char="•"/>
            </a:pPr>
            <a:r>
              <a:rPr lang="en-US" sz="2400" b="0" i="0" dirty="0">
                <a:solidFill>
                  <a:srgbClr val="020621"/>
                </a:solidFill>
                <a:effectLst/>
                <a:latin typeface="Times New Roman" panose="02020603050405020304" pitchFamily="18" charset="0"/>
                <a:cs typeface="Times New Roman" panose="02020603050405020304" pitchFamily="18" charset="0"/>
              </a:rPr>
              <a:t>It helps to determine the best research design, data collection method and selection of subjects. It is quite informal relying on the secondary research.</a:t>
            </a:r>
          </a:p>
          <a:p>
            <a:pPr algn="l"/>
            <a:r>
              <a:rPr lang="en-US" sz="2400" b="0" i="0" dirty="0">
                <a:solidFill>
                  <a:srgbClr val="020621"/>
                </a:solidFill>
                <a:effectLst/>
                <a:latin typeface="Times New Roman" panose="02020603050405020304" pitchFamily="18" charset="0"/>
                <a:cs typeface="Times New Roman" panose="02020603050405020304" pitchFamily="18" charset="0"/>
              </a:rPr>
              <a:t>For Example-</a:t>
            </a:r>
          </a:p>
          <a:p>
            <a:pPr marL="342900" indent="-342900" algn="l">
              <a:buFont typeface="Arial" panose="020B0604020202020204" pitchFamily="34" charset="0"/>
              <a:buChar char="•"/>
            </a:pPr>
            <a:r>
              <a:rPr lang="en-US" sz="2400" b="0" i="0" dirty="0">
                <a:solidFill>
                  <a:srgbClr val="020621"/>
                </a:solidFill>
                <a:effectLst/>
                <a:latin typeface="Times New Roman" panose="02020603050405020304" pitchFamily="18" charset="0"/>
                <a:cs typeface="Times New Roman" panose="02020603050405020304" pitchFamily="18" charset="0"/>
              </a:rPr>
              <a:t>Online marketing and exploring through different sites</a:t>
            </a:r>
          </a:p>
          <a:p>
            <a:endParaRPr lang="en-US" dirty="0"/>
          </a:p>
        </p:txBody>
      </p:sp>
      <p:sp>
        <p:nvSpPr>
          <p:cNvPr id="7" name="Text Placeholder 6">
            <a:extLst>
              <a:ext uri="{FF2B5EF4-FFF2-40B4-BE49-F238E27FC236}">
                <a16:creationId xmlns:a16="http://schemas.microsoft.com/office/drawing/2014/main" id="{F080B501-867F-81F7-FF01-4FD6A9691836}"/>
              </a:ext>
            </a:extLst>
          </p:cNvPr>
          <p:cNvSpPr>
            <a:spLocks noGrp="1"/>
          </p:cNvSpPr>
          <p:nvPr>
            <p:ph type="body" sz="quarter" idx="3"/>
          </p:nvPr>
        </p:nvSpPr>
        <p:spPr>
          <a:xfrm>
            <a:off x="6662168" y="1955800"/>
            <a:ext cx="5021182" cy="654908"/>
          </a:xfrm>
        </p:spPr>
        <p:txBody>
          <a:bodyPr>
            <a:normAutofit fontScale="92500" lnSpcReduction="20000"/>
          </a:bodyPr>
          <a:lstStyle/>
          <a:p>
            <a:r>
              <a:rPr lang="en-US" sz="2400" b="1" i="0" dirty="0">
                <a:latin typeface="Times New Roman" panose="02020603050405020304" pitchFamily="18" charset="0"/>
                <a:cs typeface="Times New Roman" panose="02020603050405020304" pitchFamily="18" charset="0"/>
              </a:rPr>
              <a:t>8.Ground Theory Research</a:t>
            </a:r>
          </a:p>
        </p:txBody>
      </p:sp>
      <p:sp>
        <p:nvSpPr>
          <p:cNvPr id="8" name="Content Placeholder 7">
            <a:extLst>
              <a:ext uri="{FF2B5EF4-FFF2-40B4-BE49-F238E27FC236}">
                <a16:creationId xmlns:a16="http://schemas.microsoft.com/office/drawing/2014/main" id="{FD29756A-DB5A-CBA4-893B-D95929E5EDA2}"/>
              </a:ext>
            </a:extLst>
          </p:cNvPr>
          <p:cNvSpPr>
            <a:spLocks noGrp="1"/>
          </p:cNvSpPr>
          <p:nvPr>
            <p:ph sz="quarter" idx="4"/>
          </p:nvPr>
        </p:nvSpPr>
        <p:spPr>
          <a:xfrm>
            <a:off x="5537926" y="2876085"/>
            <a:ext cx="6527074" cy="3981915"/>
          </a:xfrm>
        </p:spPr>
        <p:txBody>
          <a:bodyPr/>
          <a:lstStyle/>
          <a:p>
            <a:pPr marL="342900" indent="-342900" algn="l">
              <a:buFont typeface="Arial" panose="020B0604020202020204" pitchFamily="34" charset="0"/>
              <a:buChar char="•"/>
            </a:pPr>
            <a:r>
              <a:rPr lang="en-US" sz="2400" b="0" i="0" dirty="0">
                <a:solidFill>
                  <a:srgbClr val="020621"/>
                </a:solidFill>
                <a:effectLst/>
                <a:latin typeface="Times New Roman" panose="02020603050405020304" pitchFamily="18" charset="0"/>
                <a:cs typeface="Times New Roman" panose="02020603050405020304" pitchFamily="18" charset="0"/>
              </a:rPr>
              <a:t>It studies about the problems existing in a given social environment and how people involved handles them. It operates almost in a reverse fashion from traditional research and involves 4 stages- Codes, Concepts, Categories and Theory</a:t>
            </a:r>
          </a:p>
          <a:p>
            <a:pPr algn="l"/>
            <a:r>
              <a:rPr lang="en-US" sz="2400" b="0" i="0" dirty="0">
                <a:solidFill>
                  <a:srgbClr val="020621"/>
                </a:solidFill>
                <a:effectLst/>
                <a:latin typeface="Times New Roman" panose="02020603050405020304" pitchFamily="18" charset="0"/>
                <a:cs typeface="Times New Roman" panose="02020603050405020304" pitchFamily="18" charset="0"/>
              </a:rPr>
              <a:t>For Example-</a:t>
            </a:r>
          </a:p>
          <a:p>
            <a:pPr marL="342900" indent="-342900" algn="l">
              <a:buFont typeface="Arial" panose="020B0604020202020204" pitchFamily="34" charset="0"/>
              <a:buChar char="•"/>
            </a:pPr>
            <a:r>
              <a:rPr lang="en-US" sz="2400" b="0" i="0" dirty="0">
                <a:solidFill>
                  <a:srgbClr val="020621"/>
                </a:solidFill>
                <a:effectLst/>
                <a:latin typeface="Times New Roman" panose="02020603050405020304" pitchFamily="18" charset="0"/>
                <a:cs typeface="Times New Roman" panose="02020603050405020304" pitchFamily="18" charset="0"/>
              </a:rPr>
              <a:t>Creating a situation and looking at how people react to it</a:t>
            </a:r>
          </a:p>
          <a:p>
            <a:endParaRPr lang="en-US" dirty="0"/>
          </a:p>
        </p:txBody>
      </p:sp>
    </p:spTree>
    <p:extLst>
      <p:ext uri="{BB962C8B-B14F-4D97-AF65-F5344CB8AC3E}">
        <p14:creationId xmlns:p14="http://schemas.microsoft.com/office/powerpoint/2010/main" val="1997100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61804-277F-E48B-C1F2-C7F2D7E8428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B0BA9E1-31ED-6AD7-0DB7-11EDA9EFA3D5}"/>
              </a:ext>
            </a:extLst>
          </p:cNvPr>
          <p:cNvSpPr>
            <a:spLocks noGrp="1"/>
          </p:cNvSpPr>
          <p:nvPr>
            <p:ph type="body" idx="1"/>
          </p:nvPr>
        </p:nvSpPr>
        <p:spPr/>
        <p:txBody>
          <a:bodyPr>
            <a:normAutofit/>
          </a:bodyPr>
          <a:lstStyle/>
          <a:p>
            <a:r>
              <a:rPr lang="en-US" sz="2400" b="1" i="0" dirty="0">
                <a:latin typeface="Times New Roman" panose="02020603050405020304" pitchFamily="18" charset="0"/>
                <a:cs typeface="Times New Roman" panose="02020603050405020304" pitchFamily="18" charset="0"/>
              </a:rPr>
              <a:t>9.Historical Research</a:t>
            </a:r>
          </a:p>
        </p:txBody>
      </p:sp>
      <p:sp>
        <p:nvSpPr>
          <p:cNvPr id="4" name="Content Placeholder 3">
            <a:extLst>
              <a:ext uri="{FF2B5EF4-FFF2-40B4-BE49-F238E27FC236}">
                <a16:creationId xmlns:a16="http://schemas.microsoft.com/office/drawing/2014/main" id="{10D31F76-9586-4172-CFE5-A7405D17ABCF}"/>
              </a:ext>
            </a:extLst>
          </p:cNvPr>
          <p:cNvSpPr>
            <a:spLocks noGrp="1"/>
          </p:cNvSpPr>
          <p:nvPr>
            <p:ph sz="half" idx="2"/>
          </p:nvPr>
        </p:nvSpPr>
        <p:spPr/>
        <p:txBody>
          <a:bodyPr>
            <a:normAutofit/>
          </a:bodyPr>
          <a:lstStyle/>
          <a:p>
            <a:pPr marL="342900" indent="-342900" algn="l">
              <a:buFont typeface="Arial" panose="020B0604020202020204" pitchFamily="34" charset="0"/>
              <a:buChar char="•"/>
            </a:pPr>
            <a:r>
              <a:rPr lang="en-US" sz="2400" b="0" i="0" dirty="0">
                <a:solidFill>
                  <a:srgbClr val="020621"/>
                </a:solidFill>
                <a:effectLst/>
                <a:latin typeface="Times New Roman" panose="02020603050405020304" pitchFamily="18" charset="0"/>
                <a:cs typeface="Times New Roman" panose="02020603050405020304" pitchFamily="18" charset="0"/>
              </a:rPr>
              <a:t>Research involving analysis of events that occurred in the remote or recent past.</a:t>
            </a:r>
          </a:p>
          <a:p>
            <a:pPr marL="342900" indent="-342900" algn="l">
              <a:buFont typeface="Arial" panose="020B0604020202020204" pitchFamily="34" charset="0"/>
              <a:buChar char="•"/>
            </a:pPr>
            <a:r>
              <a:rPr lang="en-US" sz="2400" b="0" i="0" dirty="0">
                <a:solidFill>
                  <a:srgbClr val="020621"/>
                </a:solidFill>
                <a:effectLst/>
                <a:latin typeface="Times New Roman" panose="02020603050405020304" pitchFamily="18" charset="0"/>
                <a:cs typeface="Times New Roman" panose="02020603050405020304" pitchFamily="18" charset="0"/>
              </a:rPr>
              <a:t>Application- Understanding this can add perspective on how we can examine the current situation</a:t>
            </a:r>
          </a:p>
          <a:p>
            <a:endParaRPr lang="en-US" dirty="0"/>
          </a:p>
        </p:txBody>
      </p:sp>
      <p:sp>
        <p:nvSpPr>
          <p:cNvPr id="5" name="Text Placeholder 4">
            <a:extLst>
              <a:ext uri="{FF2B5EF4-FFF2-40B4-BE49-F238E27FC236}">
                <a16:creationId xmlns:a16="http://schemas.microsoft.com/office/drawing/2014/main" id="{8C80D05C-4176-7689-75E3-AF80AC214C0F}"/>
              </a:ext>
            </a:extLst>
          </p:cNvPr>
          <p:cNvSpPr>
            <a:spLocks noGrp="1"/>
          </p:cNvSpPr>
          <p:nvPr>
            <p:ph type="body" sz="quarter" idx="3"/>
          </p:nvPr>
        </p:nvSpPr>
        <p:spPr/>
        <p:txBody>
          <a:bodyPr/>
          <a:lstStyle/>
          <a:p>
            <a:r>
              <a:rPr lang="en-US" b="1" i="0" dirty="0">
                <a:latin typeface="Times New Roman" panose="02020603050405020304" pitchFamily="18" charset="0"/>
                <a:cs typeface="Times New Roman" panose="02020603050405020304" pitchFamily="18" charset="0"/>
              </a:rPr>
              <a:t>10. Phenomenological Research</a:t>
            </a:r>
          </a:p>
        </p:txBody>
      </p:sp>
      <p:sp>
        <p:nvSpPr>
          <p:cNvPr id="6" name="Content Placeholder 5">
            <a:extLst>
              <a:ext uri="{FF2B5EF4-FFF2-40B4-BE49-F238E27FC236}">
                <a16:creationId xmlns:a16="http://schemas.microsoft.com/office/drawing/2014/main" id="{67D84A8D-61FA-7FB8-4FBB-8186350B096D}"/>
              </a:ext>
            </a:extLst>
          </p:cNvPr>
          <p:cNvSpPr>
            <a:spLocks noGrp="1"/>
          </p:cNvSpPr>
          <p:nvPr>
            <p:ph sz="quarter" idx="4"/>
          </p:nvPr>
        </p:nvSpPr>
        <p:spPr>
          <a:xfrm>
            <a:off x="5854700" y="2876085"/>
            <a:ext cx="5828650" cy="3753315"/>
          </a:xfrm>
        </p:spPr>
        <p:txBody>
          <a:bodyPr>
            <a:normAutofit/>
          </a:bodyPr>
          <a:lstStyle/>
          <a:p>
            <a:pPr algn="l"/>
            <a:r>
              <a:rPr lang="en-US" sz="2400" b="0" i="0" dirty="0">
                <a:solidFill>
                  <a:srgbClr val="020621"/>
                </a:solidFill>
                <a:effectLst/>
                <a:latin typeface="Times New Roman" panose="02020603050405020304" pitchFamily="18" charset="0"/>
                <a:cs typeface="Times New Roman" panose="02020603050405020304" pitchFamily="18" charset="0"/>
              </a:rPr>
              <a:t>It aim to describe an experience that has been actually lived by a person.</a:t>
            </a:r>
          </a:p>
          <a:p>
            <a:pPr algn="l"/>
            <a:r>
              <a:rPr lang="en-US" sz="2400" b="0" i="0" dirty="0">
                <a:solidFill>
                  <a:srgbClr val="020621"/>
                </a:solidFill>
                <a:effectLst/>
                <a:latin typeface="Times New Roman" panose="02020603050405020304" pitchFamily="18" charset="0"/>
                <a:cs typeface="Times New Roman" panose="02020603050405020304" pitchFamily="18" charset="0"/>
              </a:rPr>
              <a:t>For example-</a:t>
            </a:r>
          </a:p>
          <a:p>
            <a:pPr algn="l"/>
            <a:r>
              <a:rPr lang="en-US" sz="2400" b="0" i="0" dirty="0">
                <a:solidFill>
                  <a:srgbClr val="020621"/>
                </a:solidFill>
                <a:effectLst/>
                <a:latin typeface="Times New Roman" panose="02020603050405020304" pitchFamily="18" charset="0"/>
                <a:cs typeface="Times New Roman" panose="02020603050405020304" pitchFamily="18" charset="0"/>
              </a:rPr>
              <a:t>A person suffering from cancer, quality of life of the patient at that point of time.</a:t>
            </a:r>
          </a:p>
          <a:p>
            <a:endParaRPr lang="en-US" dirty="0"/>
          </a:p>
        </p:txBody>
      </p:sp>
    </p:spTree>
    <p:extLst>
      <p:ext uri="{BB962C8B-B14F-4D97-AF65-F5344CB8AC3E}">
        <p14:creationId xmlns:p14="http://schemas.microsoft.com/office/powerpoint/2010/main" val="1685209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4984B-BA9C-F8E2-85E7-A581F05860A3}"/>
              </a:ext>
            </a:extLst>
          </p:cNvPr>
          <p:cNvSpPr>
            <a:spLocks noGrp="1"/>
          </p:cNvSpPr>
          <p:nvPr>
            <p:ph type="title"/>
          </p:nvPr>
        </p:nvSpPr>
        <p:spPr>
          <a:xfrm>
            <a:off x="517869" y="659021"/>
            <a:ext cx="11165481" cy="496679"/>
          </a:xfrm>
        </p:spPr>
        <p:txBody>
          <a:bodyPr>
            <a:normAutofit fontScale="90000"/>
          </a:bodyPr>
          <a:lstStyle/>
          <a:p>
            <a:r>
              <a:rPr lang="en-US" sz="3200" dirty="0"/>
              <a:t>Scientific discoveries powered by Research</a:t>
            </a:r>
          </a:p>
        </p:txBody>
      </p:sp>
      <p:sp>
        <p:nvSpPr>
          <p:cNvPr id="3" name="Text Placeholder 2">
            <a:extLst>
              <a:ext uri="{FF2B5EF4-FFF2-40B4-BE49-F238E27FC236}">
                <a16:creationId xmlns:a16="http://schemas.microsoft.com/office/drawing/2014/main" id="{29EC117F-61E0-871E-5D96-2BF20CF17D4F}"/>
              </a:ext>
            </a:extLst>
          </p:cNvPr>
          <p:cNvSpPr>
            <a:spLocks noGrp="1"/>
          </p:cNvSpPr>
          <p:nvPr>
            <p:ph type="body" idx="1"/>
          </p:nvPr>
        </p:nvSpPr>
        <p:spPr>
          <a:xfrm>
            <a:off x="517870" y="1155700"/>
            <a:ext cx="5020056" cy="45719"/>
          </a:xfrm>
        </p:spPr>
        <p:txBody>
          <a:bodyPr>
            <a:normAutofit fontScale="25000" lnSpcReduction="20000"/>
          </a:bodyPr>
          <a:lstStyle/>
          <a:p>
            <a:endParaRPr lang="en-US" dirty="0"/>
          </a:p>
        </p:txBody>
      </p:sp>
      <p:sp>
        <p:nvSpPr>
          <p:cNvPr id="4" name="Content Placeholder 3">
            <a:extLst>
              <a:ext uri="{FF2B5EF4-FFF2-40B4-BE49-F238E27FC236}">
                <a16:creationId xmlns:a16="http://schemas.microsoft.com/office/drawing/2014/main" id="{9DC3B0E6-D30B-903D-766A-4F768B454742}"/>
              </a:ext>
            </a:extLst>
          </p:cNvPr>
          <p:cNvSpPr>
            <a:spLocks noGrp="1"/>
          </p:cNvSpPr>
          <p:nvPr>
            <p:ph sz="half" idx="2"/>
          </p:nvPr>
        </p:nvSpPr>
        <p:spPr>
          <a:xfrm>
            <a:off x="0" y="1358900"/>
            <a:ext cx="6261100" cy="5333999"/>
          </a:xfrm>
        </p:spPr>
        <p:txBody>
          <a:bodyPr>
            <a:normAutofit fontScale="77500" lnSpcReduction="20000"/>
          </a:bodyPr>
          <a:lstStyle/>
          <a:p>
            <a:pPr algn="l"/>
            <a:r>
              <a:rPr lang="en-US" sz="2600" b="1" i="0" dirty="0">
                <a:solidFill>
                  <a:srgbClr val="009093"/>
                </a:solidFill>
                <a:effectLst/>
                <a:latin typeface="Geneva"/>
              </a:rPr>
              <a:t>Genome editing</a:t>
            </a:r>
            <a:endParaRPr lang="en-US" sz="2600" b="0" i="0" dirty="0">
              <a:solidFill>
                <a:srgbClr val="333333"/>
              </a:solidFill>
              <a:effectLst/>
              <a:latin typeface="Arial" panose="020B0604020202020204" pitchFamily="34" charset="0"/>
            </a:endParaRPr>
          </a:p>
          <a:p>
            <a:pPr algn="l"/>
            <a:r>
              <a:rPr lang="en-US" sz="2600" b="0" i="0" dirty="0">
                <a:solidFill>
                  <a:srgbClr val="333333"/>
                </a:solidFill>
                <a:effectLst/>
                <a:latin typeface="Arial" panose="020B0604020202020204" pitchFamily="34" charset="0"/>
              </a:rPr>
              <a:t>“It has given scientists the power to surgically remove - and just as excitingly, monitor the activity of - genes and the regulatory elements that control them. </a:t>
            </a:r>
          </a:p>
          <a:p>
            <a:pPr algn="l"/>
            <a:r>
              <a:rPr lang="en-US" sz="2600" b="1" i="0" dirty="0">
                <a:solidFill>
                  <a:srgbClr val="009093"/>
                </a:solidFill>
                <a:effectLst/>
                <a:latin typeface="Geneva"/>
              </a:rPr>
              <a:t>CRISPR (Clustered Regularly Interspaced Short Palindromic Repeats)</a:t>
            </a:r>
            <a:endParaRPr lang="en-US" sz="2600" dirty="0">
              <a:solidFill>
                <a:srgbClr val="333333"/>
              </a:solidFill>
              <a:latin typeface="Arial" panose="020B0604020202020204" pitchFamily="34" charset="0"/>
            </a:endParaRPr>
          </a:p>
          <a:p>
            <a:pPr algn="l"/>
            <a:r>
              <a:rPr lang="en-US" sz="2600" b="0" i="0" dirty="0">
                <a:solidFill>
                  <a:srgbClr val="333333"/>
                </a:solidFill>
                <a:effectLst/>
                <a:latin typeface="Arial" panose="020B0604020202020204" pitchFamily="34" charset="0"/>
              </a:rPr>
              <a:t>CRISPR can be used to edit, knock-out, inhibit and activate genes</a:t>
            </a:r>
          </a:p>
          <a:p>
            <a:pPr algn="l"/>
            <a:r>
              <a:rPr lang="en-US" sz="2600" b="1" i="0" dirty="0">
                <a:solidFill>
                  <a:srgbClr val="009093"/>
                </a:solidFill>
                <a:effectLst/>
                <a:latin typeface="Geneva"/>
              </a:rPr>
              <a:t>RNA-sequencing</a:t>
            </a:r>
            <a:endParaRPr lang="en-US" sz="2600" b="0" i="0" dirty="0">
              <a:solidFill>
                <a:srgbClr val="333333"/>
              </a:solidFill>
              <a:effectLst/>
              <a:latin typeface="Arial" panose="020B0604020202020204" pitchFamily="34" charset="0"/>
            </a:endParaRPr>
          </a:p>
          <a:p>
            <a:pPr algn="l"/>
            <a:r>
              <a:rPr lang="en-US" sz="2600" b="0" i="0" dirty="0">
                <a:solidFill>
                  <a:srgbClr val="333333"/>
                </a:solidFill>
                <a:effectLst/>
                <a:latin typeface="Arial" panose="020B0604020202020204" pitchFamily="34" charset="0"/>
              </a:rPr>
              <a:t>“Being able to sequence the transcriptome of cells from different physiological conditions has opened the door for identifying critical molecular markers for such disease states and </a:t>
            </a:r>
            <a:r>
              <a:rPr lang="en-US" sz="2600" dirty="0">
                <a:solidFill>
                  <a:srgbClr val="333333"/>
                </a:solidFill>
                <a:latin typeface="Arial" panose="020B0604020202020204" pitchFamily="34" charset="0"/>
              </a:rPr>
              <a:t>has </a:t>
            </a:r>
            <a:r>
              <a:rPr lang="en-US" sz="2600" b="0" i="0" dirty="0">
                <a:solidFill>
                  <a:srgbClr val="333333"/>
                </a:solidFill>
                <a:effectLst/>
                <a:latin typeface="Arial" panose="020B0604020202020204" pitchFamily="34" charset="0"/>
              </a:rPr>
              <a:t>greatly aided in the development and / or identification of therapeutics and diagnostics.”</a:t>
            </a:r>
          </a:p>
          <a:p>
            <a:pPr algn="l"/>
            <a:endParaRPr lang="en-US" b="0" i="0" dirty="0">
              <a:solidFill>
                <a:srgbClr val="333333"/>
              </a:solidFill>
              <a:effectLst/>
              <a:latin typeface="Arial" panose="020B0604020202020204" pitchFamily="34" charset="0"/>
            </a:endParaRPr>
          </a:p>
          <a:p>
            <a:endParaRPr lang="en-US" dirty="0"/>
          </a:p>
        </p:txBody>
      </p:sp>
      <p:sp>
        <p:nvSpPr>
          <p:cNvPr id="5" name="Text Placeholder 4">
            <a:extLst>
              <a:ext uri="{FF2B5EF4-FFF2-40B4-BE49-F238E27FC236}">
                <a16:creationId xmlns:a16="http://schemas.microsoft.com/office/drawing/2014/main" id="{AA523339-73DD-EE74-95FF-971DBC20A838}"/>
              </a:ext>
            </a:extLst>
          </p:cNvPr>
          <p:cNvSpPr>
            <a:spLocks noGrp="1"/>
          </p:cNvSpPr>
          <p:nvPr>
            <p:ph type="body" sz="quarter" idx="3"/>
          </p:nvPr>
        </p:nvSpPr>
        <p:spPr>
          <a:xfrm>
            <a:off x="6662168" y="1155700"/>
            <a:ext cx="5021182" cy="45719"/>
          </a:xfrm>
        </p:spPr>
        <p:txBody>
          <a:bodyPr>
            <a:normAutofit fontScale="25000" lnSpcReduction="20000"/>
          </a:bodyPr>
          <a:lstStyle/>
          <a:p>
            <a:endParaRPr lang="en-US" dirty="0"/>
          </a:p>
        </p:txBody>
      </p:sp>
      <p:sp>
        <p:nvSpPr>
          <p:cNvPr id="6" name="Content Placeholder 5">
            <a:extLst>
              <a:ext uri="{FF2B5EF4-FFF2-40B4-BE49-F238E27FC236}">
                <a16:creationId xmlns:a16="http://schemas.microsoft.com/office/drawing/2014/main" id="{26EF4FD7-8233-85D1-C879-22634CDA5D52}"/>
              </a:ext>
            </a:extLst>
          </p:cNvPr>
          <p:cNvSpPr>
            <a:spLocks noGrp="1"/>
          </p:cNvSpPr>
          <p:nvPr>
            <p:ph sz="quarter" idx="4"/>
          </p:nvPr>
        </p:nvSpPr>
        <p:spPr>
          <a:xfrm>
            <a:off x="6261100" y="1201419"/>
            <a:ext cx="5930900" cy="5656581"/>
          </a:xfrm>
        </p:spPr>
        <p:txBody>
          <a:bodyPr>
            <a:noAutofit/>
          </a:bodyPr>
          <a:lstStyle/>
          <a:p>
            <a:r>
              <a:rPr lang="en-US" b="1" i="0" dirty="0">
                <a:solidFill>
                  <a:srgbClr val="009093"/>
                </a:solidFill>
                <a:effectLst/>
                <a:latin typeface="Geneva"/>
              </a:rPr>
              <a:t>Penicillin: </a:t>
            </a:r>
            <a:r>
              <a:rPr lang="en-US" b="0" i="0" dirty="0">
                <a:solidFill>
                  <a:srgbClr val="333333"/>
                </a:solidFill>
                <a:effectLst/>
                <a:latin typeface="Arial" panose="020B0604020202020204" pitchFamily="34" charset="0"/>
              </a:rPr>
              <a:t>“Not only did it save so many lives but it jump-started antibiotic drug discovery which has helped evolve all modern medicine.”</a:t>
            </a:r>
          </a:p>
          <a:p>
            <a:pPr algn="l"/>
            <a:r>
              <a:rPr lang="en-US" b="1" i="0" dirty="0">
                <a:solidFill>
                  <a:srgbClr val="009093"/>
                </a:solidFill>
                <a:effectLst/>
                <a:latin typeface="Geneva"/>
              </a:rPr>
              <a:t>The molecular structure of DNA</a:t>
            </a:r>
            <a:endParaRPr lang="en-US" b="0" i="0" dirty="0">
              <a:solidFill>
                <a:srgbClr val="333333"/>
              </a:solidFill>
              <a:effectLst/>
              <a:latin typeface="Arial" panose="020B0604020202020204" pitchFamily="34" charset="0"/>
            </a:endParaRPr>
          </a:p>
          <a:p>
            <a:pPr algn="l"/>
            <a:r>
              <a:rPr lang="en-US" b="0" i="0" dirty="0">
                <a:solidFill>
                  <a:srgbClr val="333333"/>
                </a:solidFill>
                <a:effectLst/>
                <a:latin typeface="Arial" panose="020B0604020202020204" pitchFamily="34" charset="0"/>
              </a:rPr>
              <a:t>So much of our modern-day research revolves around genetics: from pinpointing the causes of genetic disorders, to manipulating the genome of organisms and observing how this affects their behaviors.</a:t>
            </a:r>
          </a:p>
          <a:p>
            <a:pPr algn="l"/>
            <a:r>
              <a:rPr lang="en-US" b="0" i="0" dirty="0">
                <a:solidFill>
                  <a:srgbClr val="333333"/>
                </a:solidFill>
                <a:effectLst/>
                <a:latin typeface="Arial" panose="020B0604020202020204" pitchFamily="34" charset="0"/>
              </a:rPr>
              <a:t> Even outside of life sciences, DNA profiling has changed the world of forensic science to improve the criminal justice systems.”</a:t>
            </a:r>
          </a:p>
        </p:txBody>
      </p:sp>
    </p:spTree>
    <p:extLst>
      <p:ext uri="{BB962C8B-B14F-4D97-AF65-F5344CB8AC3E}">
        <p14:creationId xmlns:p14="http://schemas.microsoft.com/office/powerpoint/2010/main" val="885616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2290C-BEF6-04BA-12AD-E8447D6F2EBF}"/>
              </a:ext>
            </a:extLst>
          </p:cNvPr>
          <p:cNvSpPr>
            <a:spLocks noGrp="1"/>
          </p:cNvSpPr>
          <p:nvPr>
            <p:ph type="title"/>
          </p:nvPr>
        </p:nvSpPr>
        <p:spPr>
          <a:xfrm>
            <a:off x="517869" y="659021"/>
            <a:ext cx="11165481" cy="534780"/>
          </a:xfrm>
        </p:spPr>
        <p:txBody>
          <a:bodyPr>
            <a:normAutofit fontScale="90000"/>
          </a:bodyPr>
          <a:lstStyle/>
          <a:p>
            <a:r>
              <a:rPr lang="en-US" sz="3200" dirty="0">
                <a:latin typeface="Times New Roman" panose="02020603050405020304" pitchFamily="18" charset="0"/>
                <a:cs typeface="Times New Roman" panose="02020603050405020304" pitchFamily="18" charset="0"/>
              </a:rPr>
              <a:t>Scientific discoveries powered by Research</a:t>
            </a:r>
          </a:p>
        </p:txBody>
      </p:sp>
      <p:sp>
        <p:nvSpPr>
          <p:cNvPr id="3" name="Text Placeholder 2">
            <a:extLst>
              <a:ext uri="{FF2B5EF4-FFF2-40B4-BE49-F238E27FC236}">
                <a16:creationId xmlns:a16="http://schemas.microsoft.com/office/drawing/2014/main" id="{B2B2BB74-4CEF-3FBA-CEB9-3345CBF69BF8}"/>
              </a:ext>
            </a:extLst>
          </p:cNvPr>
          <p:cNvSpPr>
            <a:spLocks noGrp="1"/>
          </p:cNvSpPr>
          <p:nvPr>
            <p:ph type="body" idx="1"/>
          </p:nvPr>
        </p:nvSpPr>
        <p:spPr>
          <a:xfrm>
            <a:off x="517870" y="1193801"/>
            <a:ext cx="5020056" cy="45719"/>
          </a:xfrm>
        </p:spPr>
        <p:txBody>
          <a:bodyPr>
            <a:normAutofit fontScale="25000" lnSpcReduction="20000"/>
          </a:bodyPr>
          <a:lstStyle/>
          <a:p>
            <a:endParaRPr lang="en-US" dirty="0"/>
          </a:p>
        </p:txBody>
      </p:sp>
      <p:sp>
        <p:nvSpPr>
          <p:cNvPr id="4" name="Content Placeholder 3">
            <a:extLst>
              <a:ext uri="{FF2B5EF4-FFF2-40B4-BE49-F238E27FC236}">
                <a16:creationId xmlns:a16="http://schemas.microsoft.com/office/drawing/2014/main" id="{BC590F9D-7412-7D44-C349-4479A49AC120}"/>
              </a:ext>
            </a:extLst>
          </p:cNvPr>
          <p:cNvSpPr>
            <a:spLocks noGrp="1"/>
          </p:cNvSpPr>
          <p:nvPr>
            <p:ph sz="half" idx="2"/>
          </p:nvPr>
        </p:nvSpPr>
        <p:spPr>
          <a:xfrm>
            <a:off x="101599" y="1308100"/>
            <a:ext cx="8318501" cy="5194300"/>
          </a:xfrm>
        </p:spPr>
        <p:txBody>
          <a:bodyPr/>
          <a:lstStyle/>
          <a:p>
            <a:pPr algn="l"/>
            <a:r>
              <a:rPr lang="en-US" sz="2400" b="1" i="0" dirty="0">
                <a:solidFill>
                  <a:srgbClr val="009093"/>
                </a:solidFill>
                <a:effectLst/>
                <a:latin typeface="Geneva"/>
              </a:rPr>
              <a:t>Levodopa</a:t>
            </a:r>
            <a:endParaRPr lang="en-US" sz="2400" b="0" i="0" dirty="0">
              <a:solidFill>
                <a:srgbClr val="333333"/>
              </a:solidFill>
              <a:effectLst/>
              <a:latin typeface="Arial" panose="020B0604020202020204" pitchFamily="34" charset="0"/>
            </a:endParaRPr>
          </a:p>
          <a:p>
            <a:pPr algn="l"/>
            <a:r>
              <a:rPr lang="en-US" sz="2400" b="0" i="0" dirty="0">
                <a:solidFill>
                  <a:srgbClr val="333333"/>
                </a:solidFill>
                <a:effectLst/>
                <a:latin typeface="Arial" panose="020B0604020202020204" pitchFamily="34" charset="0"/>
              </a:rPr>
              <a:t>Levodopa crosses the blood-brain barrier and gets converted to dopamine, which gives really fast symptomatic relief to PD patients who lack dopamine-producing cells</a:t>
            </a:r>
          </a:p>
          <a:p>
            <a:pPr algn="l"/>
            <a:r>
              <a:rPr lang="en-US" sz="2400" b="1" i="0" dirty="0">
                <a:solidFill>
                  <a:srgbClr val="009093"/>
                </a:solidFill>
                <a:effectLst/>
                <a:latin typeface="Geneva"/>
              </a:rPr>
              <a:t>Painkillers and </a:t>
            </a:r>
            <a:r>
              <a:rPr lang="en-US" sz="2400" b="1" i="0" dirty="0" err="1">
                <a:solidFill>
                  <a:srgbClr val="009093"/>
                </a:solidFill>
                <a:effectLst/>
                <a:latin typeface="Geneva"/>
              </a:rPr>
              <a:t>anaesthetic</a:t>
            </a:r>
            <a:endParaRPr lang="en-US" sz="2400" b="0" i="0" dirty="0">
              <a:solidFill>
                <a:srgbClr val="333333"/>
              </a:solidFill>
              <a:effectLst/>
              <a:latin typeface="Arial" panose="020B0604020202020204" pitchFamily="34" charset="0"/>
            </a:endParaRPr>
          </a:p>
          <a:p>
            <a:pPr algn="l"/>
            <a:r>
              <a:rPr lang="en-US" sz="2400" b="0" i="0" dirty="0">
                <a:solidFill>
                  <a:srgbClr val="333333"/>
                </a:solidFill>
                <a:effectLst/>
                <a:latin typeface="Arial" panose="020B0604020202020204" pitchFamily="34" charset="0"/>
              </a:rPr>
              <a:t>“That you can stop a headache with a pill, be cut open during an operation, or even have a limb removed without your mind registering pain is incredible.”</a:t>
            </a:r>
          </a:p>
          <a:p>
            <a:pPr algn="l"/>
            <a:endParaRPr lang="en-US" b="0" i="0" dirty="0">
              <a:solidFill>
                <a:srgbClr val="333333"/>
              </a:solidFill>
              <a:effectLst/>
              <a:latin typeface="Arial" panose="020B0604020202020204" pitchFamily="34" charset="0"/>
            </a:endParaRPr>
          </a:p>
          <a:p>
            <a:endParaRPr lang="en-US" dirty="0"/>
          </a:p>
        </p:txBody>
      </p:sp>
      <p:sp>
        <p:nvSpPr>
          <p:cNvPr id="5" name="Text Placeholder 4">
            <a:extLst>
              <a:ext uri="{FF2B5EF4-FFF2-40B4-BE49-F238E27FC236}">
                <a16:creationId xmlns:a16="http://schemas.microsoft.com/office/drawing/2014/main" id="{1E1C256F-CA04-C6DA-709E-4570C25F7AE8}"/>
              </a:ext>
            </a:extLst>
          </p:cNvPr>
          <p:cNvSpPr>
            <a:spLocks noGrp="1"/>
          </p:cNvSpPr>
          <p:nvPr>
            <p:ph type="body" sz="quarter" idx="3"/>
          </p:nvPr>
        </p:nvSpPr>
        <p:spPr>
          <a:xfrm>
            <a:off x="6662168" y="1193801"/>
            <a:ext cx="5021182" cy="114299"/>
          </a:xfrm>
        </p:spPr>
        <p:txBody>
          <a:bodyPr>
            <a:normAutofit fontScale="25000" lnSpcReduction="20000"/>
          </a:bodyPr>
          <a:lstStyle/>
          <a:p>
            <a:endParaRPr lang="en-US" dirty="0"/>
          </a:p>
        </p:txBody>
      </p:sp>
      <p:sp>
        <p:nvSpPr>
          <p:cNvPr id="6" name="Content Placeholder 5">
            <a:extLst>
              <a:ext uri="{FF2B5EF4-FFF2-40B4-BE49-F238E27FC236}">
                <a16:creationId xmlns:a16="http://schemas.microsoft.com/office/drawing/2014/main" id="{BDE52B08-8A25-9B8A-9F7D-390A84741042}"/>
              </a:ext>
            </a:extLst>
          </p:cNvPr>
          <p:cNvSpPr>
            <a:spLocks noGrp="1"/>
          </p:cNvSpPr>
          <p:nvPr>
            <p:ph sz="quarter" idx="4"/>
          </p:nvPr>
        </p:nvSpPr>
        <p:spPr>
          <a:xfrm>
            <a:off x="8509000" y="1308101"/>
            <a:ext cx="3174350" cy="4890880"/>
          </a:xfrm>
        </p:spPr>
        <p:txBody>
          <a:bodyPr/>
          <a:lstStyle/>
          <a:p>
            <a:pPr algn="l"/>
            <a:r>
              <a:rPr lang="en-US" b="1" i="0" dirty="0">
                <a:solidFill>
                  <a:srgbClr val="009093"/>
                </a:solidFill>
                <a:effectLst/>
                <a:latin typeface="Geneva"/>
              </a:rPr>
              <a:t>Vaccines</a:t>
            </a:r>
            <a:endParaRPr lang="en-US" b="0" i="0" dirty="0">
              <a:solidFill>
                <a:srgbClr val="333333"/>
              </a:solidFill>
              <a:effectLst/>
              <a:latin typeface="Arial" panose="020B0604020202020204" pitchFamily="34" charset="0"/>
            </a:endParaRPr>
          </a:p>
          <a:p>
            <a:pPr algn="l"/>
            <a:r>
              <a:rPr lang="en-US" b="0" i="0" dirty="0">
                <a:solidFill>
                  <a:srgbClr val="333333"/>
                </a:solidFill>
                <a:effectLst/>
                <a:latin typeface="Arial" panose="020B0604020202020204" pitchFamily="34" charset="0"/>
              </a:rPr>
              <a:t>“They have prevented countless numbers of deaths and diseases, all because of one man and a cow.”</a:t>
            </a:r>
          </a:p>
          <a:p>
            <a:r>
              <a:rPr lang="en-US" b="1" i="0" dirty="0">
                <a:solidFill>
                  <a:srgbClr val="009093"/>
                </a:solidFill>
                <a:effectLst/>
                <a:latin typeface="Geneva"/>
              </a:rPr>
              <a:t>Electricity: </a:t>
            </a:r>
          </a:p>
          <a:p>
            <a:r>
              <a:rPr lang="en-US" sz="2000" dirty="0">
                <a:latin typeface="Geneva"/>
              </a:rPr>
              <a:t>Almost Half of the global population depends on Electricity for survival and livelihood.</a:t>
            </a:r>
            <a:endParaRPr lang="en-US" sz="2000" dirty="0"/>
          </a:p>
          <a:p>
            <a:pPr algn="l"/>
            <a:endParaRPr lang="en-US" b="0" i="0" dirty="0">
              <a:solidFill>
                <a:srgbClr val="333333"/>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518394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BFCD9-9DAE-D96A-F550-92A53DBAA0A1}"/>
              </a:ext>
            </a:extLst>
          </p:cNvPr>
          <p:cNvSpPr>
            <a:spLocks noGrp="1"/>
          </p:cNvSpPr>
          <p:nvPr>
            <p:ph type="title"/>
          </p:nvPr>
        </p:nvSpPr>
        <p:spPr/>
        <p:txBody>
          <a:bodyPr>
            <a:normAutofit fontScale="90000"/>
          </a:bodyPr>
          <a:lstStyle/>
          <a:p>
            <a:r>
              <a:rPr lang="en-US" dirty="0"/>
              <a:t>Importance of Research in Medicine</a:t>
            </a:r>
          </a:p>
        </p:txBody>
      </p:sp>
      <p:sp>
        <p:nvSpPr>
          <p:cNvPr id="3" name="Text Placeholder 2">
            <a:extLst>
              <a:ext uri="{FF2B5EF4-FFF2-40B4-BE49-F238E27FC236}">
                <a16:creationId xmlns:a16="http://schemas.microsoft.com/office/drawing/2014/main" id="{67286EB3-73E9-AB1C-0118-84887BF1418E}"/>
              </a:ext>
            </a:extLst>
          </p:cNvPr>
          <p:cNvSpPr>
            <a:spLocks noGrp="1"/>
          </p:cNvSpPr>
          <p:nvPr>
            <p:ph type="body" idx="1"/>
          </p:nvPr>
        </p:nvSpPr>
        <p:spPr>
          <a:xfrm>
            <a:off x="517870" y="1760760"/>
            <a:ext cx="5020056" cy="1073056"/>
          </a:xfrm>
        </p:spPr>
        <p:txBody>
          <a:bodyPr>
            <a:normAutofit fontScale="85000" lnSpcReduction="20000"/>
          </a:bodyPr>
          <a:lstStyle/>
          <a:p>
            <a:endParaRPr lang="en-US" sz="3600" b="1" i="0" dirty="0">
              <a:solidFill>
                <a:srgbClr val="00221C"/>
              </a:solidFill>
              <a:effectLst/>
              <a:latin typeface="Inter"/>
            </a:endParaRPr>
          </a:p>
          <a:p>
            <a:r>
              <a:rPr lang="en-US" sz="3600" b="1" i="0" dirty="0">
                <a:solidFill>
                  <a:srgbClr val="00221C"/>
                </a:solidFill>
                <a:effectLst/>
                <a:latin typeface="Times New Roman" panose="02020603050405020304" pitchFamily="18" charset="0"/>
                <a:cs typeface="Times New Roman" panose="02020603050405020304" pitchFamily="18" charset="0"/>
              </a:rPr>
              <a:t>1.disease diagnosis</a:t>
            </a:r>
          </a:p>
          <a:p>
            <a:endParaRPr lang="en-US" dirty="0"/>
          </a:p>
        </p:txBody>
      </p:sp>
      <p:sp>
        <p:nvSpPr>
          <p:cNvPr id="4" name="Content Placeholder 3">
            <a:extLst>
              <a:ext uri="{FF2B5EF4-FFF2-40B4-BE49-F238E27FC236}">
                <a16:creationId xmlns:a16="http://schemas.microsoft.com/office/drawing/2014/main" id="{83E51FD0-01C8-F406-D167-831C6AF16B57}"/>
              </a:ext>
            </a:extLst>
          </p:cNvPr>
          <p:cNvSpPr>
            <a:spLocks noGrp="1"/>
          </p:cNvSpPr>
          <p:nvPr>
            <p:ph sz="half" idx="2"/>
          </p:nvPr>
        </p:nvSpPr>
        <p:spPr>
          <a:xfrm>
            <a:off x="101600" y="2362200"/>
            <a:ext cx="6350000" cy="4356099"/>
          </a:xfrm>
        </p:spPr>
        <p:txBody>
          <a:bodyPr>
            <a:normAutofit lnSpcReduction="10000"/>
          </a:bodyPr>
          <a:lstStyle/>
          <a:p>
            <a:pPr marL="342900" indent="-342900" algn="just">
              <a:buFont typeface="Arial" panose="020B0604020202020204" pitchFamily="34" charset="0"/>
              <a:buChar char="•"/>
            </a:pPr>
            <a:r>
              <a:rPr lang="en-US" sz="2400" b="0" i="0" dirty="0">
                <a:effectLst/>
                <a:latin typeface="Times New Roman" panose="02020603050405020304" pitchFamily="18" charset="0"/>
                <a:cs typeface="Times New Roman" panose="02020603050405020304" pitchFamily="18" charset="0"/>
              </a:rPr>
              <a:t>diagnostic tools and technologies have allowed for earlier and more accurate diagnoses of diseases. </a:t>
            </a:r>
          </a:p>
          <a:p>
            <a:pPr algn="just"/>
            <a:endParaRPr lang="en-US" sz="2400" b="0" i="0" dirty="0">
              <a:effectLst/>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b="0" i="0" dirty="0">
                <a:effectLst/>
                <a:latin typeface="Times New Roman" panose="02020603050405020304" pitchFamily="18" charset="0"/>
                <a:cs typeface="Times New Roman" panose="02020603050405020304" pitchFamily="18" charset="0"/>
              </a:rPr>
              <a:t> For instance, </a:t>
            </a:r>
            <a:r>
              <a:rPr lang="en-US" sz="2400" dirty="0">
                <a:latin typeface="Times New Roman" panose="02020603050405020304" pitchFamily="18" charset="0"/>
                <a:cs typeface="Times New Roman" panose="02020603050405020304" pitchFamily="18" charset="0"/>
              </a:rPr>
              <a:t>breast cancer (mammography), cervical cancer (pap smear) etc. Early detection always reduce case fatality rate</a:t>
            </a:r>
          </a:p>
          <a:p>
            <a:pPr algn="just"/>
            <a:endParaRPr lang="en-US" sz="2400" b="0" i="0" dirty="0">
              <a:effectLst/>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b="0" i="0" dirty="0">
                <a:effectLst/>
                <a:latin typeface="Times New Roman" panose="02020603050405020304" pitchFamily="18" charset="0"/>
                <a:cs typeface="Times New Roman" panose="02020603050405020304" pitchFamily="18" charset="0"/>
              </a:rPr>
              <a:t> Recently in diagnosis of COVID19, Ebola Virus Disease, Arboviruses and VHFs</a:t>
            </a:r>
            <a:endParaRPr lang="en-US" dirty="0"/>
          </a:p>
        </p:txBody>
      </p:sp>
      <p:sp>
        <p:nvSpPr>
          <p:cNvPr id="5" name="Text Placeholder 4">
            <a:extLst>
              <a:ext uri="{FF2B5EF4-FFF2-40B4-BE49-F238E27FC236}">
                <a16:creationId xmlns:a16="http://schemas.microsoft.com/office/drawing/2014/main" id="{1DDC8BA3-E272-DD85-6303-0C16DDA1C44C}"/>
              </a:ext>
            </a:extLst>
          </p:cNvPr>
          <p:cNvSpPr>
            <a:spLocks noGrp="1"/>
          </p:cNvSpPr>
          <p:nvPr>
            <p:ph type="body" sz="quarter" idx="3"/>
          </p:nvPr>
        </p:nvSpPr>
        <p:spPr>
          <a:xfrm>
            <a:off x="6662168" y="1663700"/>
            <a:ext cx="5428232" cy="850900"/>
          </a:xfrm>
        </p:spPr>
        <p:txBody>
          <a:bodyPr>
            <a:normAutofit fontScale="85000" lnSpcReduction="20000"/>
          </a:bodyPr>
          <a:lstStyle/>
          <a:p>
            <a:r>
              <a:rPr lang="en-US" sz="3600" i="0" dirty="0"/>
              <a:t>2.</a:t>
            </a:r>
            <a:r>
              <a:rPr lang="en-US" sz="3600" b="1" i="0" dirty="0">
                <a:latin typeface="Times New Roman" panose="02020603050405020304" pitchFamily="18" charset="0"/>
                <a:cs typeface="Times New Roman" panose="02020603050405020304" pitchFamily="18" charset="0"/>
              </a:rPr>
              <a:t>Innovative treatments</a:t>
            </a:r>
          </a:p>
        </p:txBody>
      </p:sp>
      <p:sp>
        <p:nvSpPr>
          <p:cNvPr id="6" name="Content Placeholder 5">
            <a:extLst>
              <a:ext uri="{FF2B5EF4-FFF2-40B4-BE49-F238E27FC236}">
                <a16:creationId xmlns:a16="http://schemas.microsoft.com/office/drawing/2014/main" id="{34E75F36-A5EA-3899-7735-B627DEAA7BA3}"/>
              </a:ext>
            </a:extLst>
          </p:cNvPr>
          <p:cNvSpPr>
            <a:spLocks noGrp="1"/>
          </p:cNvSpPr>
          <p:nvPr>
            <p:ph sz="quarter" idx="4"/>
          </p:nvPr>
        </p:nvSpPr>
        <p:spPr>
          <a:xfrm>
            <a:off x="6662168" y="2501903"/>
            <a:ext cx="5529832" cy="4356098"/>
          </a:xfrm>
        </p:spPr>
        <p:txBody>
          <a:bodyPr>
            <a:normAutofit lnSpcReduction="10000"/>
          </a:bodyPr>
          <a:lstStyle/>
          <a:p>
            <a:pPr marL="342900" indent="-342900">
              <a:buFont typeface="Arial" panose="020B0604020202020204" pitchFamily="34" charset="0"/>
              <a:buChar char="•"/>
            </a:pPr>
            <a:r>
              <a:rPr lang="en-US" sz="2400" b="0" i="0" dirty="0">
                <a:effectLst/>
                <a:latin typeface="Times New Roman" panose="02020603050405020304" pitchFamily="18" charset="0"/>
                <a:cs typeface="Times New Roman" panose="02020603050405020304" pitchFamily="18" charset="0"/>
              </a:rPr>
              <a:t>Research is essential to find out what treatments work best, and more specifically what treatments work best for what patient.</a:t>
            </a:r>
          </a:p>
          <a:p>
            <a:pPr marL="342900" indent="-342900">
              <a:buFont typeface="Arial" panose="020B0604020202020204" pitchFamily="34" charset="0"/>
              <a:buChar char="•"/>
            </a:pPr>
            <a:r>
              <a:rPr lang="en-US" sz="2400" b="0" i="0" dirty="0">
                <a:effectLst/>
                <a:latin typeface="Times New Roman" panose="02020603050405020304" pitchFamily="18" charset="0"/>
                <a:cs typeface="Times New Roman" panose="02020603050405020304" pitchFamily="18" charset="0"/>
              </a:rPr>
              <a:t> It can provide important information about how effective a medical intervention is and its possible adverse effects.</a:t>
            </a:r>
          </a:p>
          <a:p>
            <a:pPr marL="342900" indent="-342900">
              <a:buFont typeface="Arial" panose="020B0604020202020204" pitchFamily="34" charset="0"/>
              <a:buChar char="•"/>
            </a:pPr>
            <a:r>
              <a:rPr lang="en-US" sz="2400" b="0" i="0" dirty="0">
                <a:effectLst/>
                <a:latin typeface="Times New Roman" panose="02020603050405020304" pitchFamily="18" charset="0"/>
                <a:cs typeface="Times New Roman" panose="02020603050405020304" pitchFamily="18" charset="0"/>
              </a:rPr>
              <a:t> These interventions include drugs, vaccines, medical devices, and others.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1153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9E56E17-FC82-54CC-B2F8-2C02EDB8280B}"/>
              </a:ext>
            </a:extLst>
          </p:cNvPr>
          <p:cNvSpPr>
            <a:spLocks noGrp="1"/>
          </p:cNvSpPr>
          <p:nvPr>
            <p:ph type="title"/>
          </p:nvPr>
        </p:nvSpPr>
        <p:spPr>
          <a:xfrm>
            <a:off x="517869" y="659021"/>
            <a:ext cx="11165481" cy="445880"/>
          </a:xfrm>
        </p:spPr>
        <p:txBody>
          <a:bodyPr>
            <a:normAutofit fontScale="90000"/>
          </a:bodyPr>
          <a:lstStyle/>
          <a:p>
            <a:endParaRPr lang="en-US" dirty="0"/>
          </a:p>
        </p:txBody>
      </p:sp>
      <p:sp>
        <p:nvSpPr>
          <p:cNvPr id="11" name="Text Placeholder 10">
            <a:extLst>
              <a:ext uri="{FF2B5EF4-FFF2-40B4-BE49-F238E27FC236}">
                <a16:creationId xmlns:a16="http://schemas.microsoft.com/office/drawing/2014/main" id="{BE5B9CBD-1DE6-DAB7-31B9-5E5B6F988A19}"/>
              </a:ext>
            </a:extLst>
          </p:cNvPr>
          <p:cNvSpPr>
            <a:spLocks noGrp="1"/>
          </p:cNvSpPr>
          <p:nvPr>
            <p:ph type="body" idx="1"/>
          </p:nvPr>
        </p:nvSpPr>
        <p:spPr>
          <a:xfrm>
            <a:off x="517870" y="1231900"/>
            <a:ext cx="5020056" cy="685800"/>
          </a:xfrm>
        </p:spPr>
        <p:txBody>
          <a:bodyPr>
            <a:normAutofit fontScale="25000" lnSpcReduction="20000"/>
          </a:bodyPr>
          <a:lstStyle/>
          <a:p>
            <a:endParaRPr lang="en-US" sz="1800" b="0" i="0" dirty="0">
              <a:solidFill>
                <a:srgbClr val="00221C"/>
              </a:solidFill>
              <a:effectLst/>
              <a:latin typeface="Inter"/>
            </a:endParaRPr>
          </a:p>
          <a:p>
            <a:endParaRPr lang="en-US" sz="4300" b="0" i="0" dirty="0">
              <a:solidFill>
                <a:srgbClr val="00221C"/>
              </a:solidFill>
              <a:effectLst/>
              <a:latin typeface="Inter"/>
            </a:endParaRPr>
          </a:p>
          <a:p>
            <a:endParaRPr lang="en-US" sz="4300" b="0" i="0" dirty="0">
              <a:solidFill>
                <a:srgbClr val="00221C"/>
              </a:solidFill>
              <a:effectLst/>
              <a:latin typeface="Inter"/>
            </a:endParaRPr>
          </a:p>
          <a:p>
            <a:endParaRPr lang="en-US" sz="4300" i="0" dirty="0">
              <a:solidFill>
                <a:srgbClr val="00221C"/>
              </a:solidFill>
              <a:latin typeface="Inter"/>
            </a:endParaRPr>
          </a:p>
          <a:p>
            <a:r>
              <a:rPr lang="en-US" sz="14400" b="0" i="0" dirty="0">
                <a:solidFill>
                  <a:srgbClr val="00221C"/>
                </a:solidFill>
                <a:effectLst/>
                <a:latin typeface="Times New Roman" panose="02020603050405020304" pitchFamily="18" charset="0"/>
                <a:cs typeface="Times New Roman" panose="02020603050405020304" pitchFamily="18" charset="0"/>
              </a:rPr>
              <a:t>3.Disease prevention</a:t>
            </a:r>
          </a:p>
          <a:p>
            <a:endParaRPr lang="en-US" dirty="0"/>
          </a:p>
        </p:txBody>
      </p:sp>
      <p:sp>
        <p:nvSpPr>
          <p:cNvPr id="12" name="Content Placeholder 11">
            <a:extLst>
              <a:ext uri="{FF2B5EF4-FFF2-40B4-BE49-F238E27FC236}">
                <a16:creationId xmlns:a16="http://schemas.microsoft.com/office/drawing/2014/main" id="{6AC4BBA3-29A3-A2C7-EC50-68802016D69F}"/>
              </a:ext>
            </a:extLst>
          </p:cNvPr>
          <p:cNvSpPr>
            <a:spLocks noGrp="1"/>
          </p:cNvSpPr>
          <p:nvPr>
            <p:ph sz="half" idx="2"/>
          </p:nvPr>
        </p:nvSpPr>
        <p:spPr>
          <a:xfrm>
            <a:off x="0" y="2044698"/>
            <a:ext cx="5537926" cy="4724401"/>
          </a:xfrm>
        </p:spPr>
        <p:txBody>
          <a:bodyPr>
            <a:normAutofit fontScale="92500" lnSpcReduction="10000"/>
          </a:bodyPr>
          <a:lstStyle/>
          <a:p>
            <a:pPr marL="342900" indent="-342900" algn="just">
              <a:buFont typeface="Arial" panose="020B0604020202020204" pitchFamily="34" charset="0"/>
              <a:buChar char="•"/>
            </a:pPr>
            <a:r>
              <a:rPr lang="en-US" sz="2400" b="0" i="0" dirty="0">
                <a:effectLst/>
                <a:latin typeface="Times New Roman" panose="02020603050405020304" pitchFamily="18" charset="0"/>
                <a:cs typeface="Times New Roman" panose="02020603050405020304" pitchFamily="18" charset="0"/>
              </a:rPr>
              <a:t>Medical research has contributed to the prevention of diseases such as </a:t>
            </a:r>
            <a:r>
              <a:rPr lang="en-US" sz="2400" b="1" i="0" dirty="0">
                <a:effectLst/>
                <a:latin typeface="Times New Roman" panose="02020603050405020304" pitchFamily="18" charset="0"/>
                <a:cs typeface="Times New Roman" panose="02020603050405020304" pitchFamily="18" charset="0"/>
              </a:rPr>
              <a:t>polio</a:t>
            </a:r>
            <a:r>
              <a:rPr lang="en-US" sz="2400" b="0" i="0" dirty="0">
                <a:effectLst/>
                <a:latin typeface="Times New Roman" panose="02020603050405020304" pitchFamily="18" charset="0"/>
                <a:cs typeface="Times New Roman" panose="02020603050405020304" pitchFamily="18" charset="0"/>
              </a:rPr>
              <a:t>, </a:t>
            </a:r>
            <a:r>
              <a:rPr lang="en-US" sz="2400" b="1" i="0" dirty="0">
                <a:effectLst/>
                <a:latin typeface="Times New Roman" panose="02020603050405020304" pitchFamily="18" charset="0"/>
                <a:cs typeface="Times New Roman" panose="02020603050405020304" pitchFamily="18" charset="0"/>
              </a:rPr>
              <a:t>smallpox</a:t>
            </a:r>
            <a:r>
              <a:rPr lang="en-US" sz="2400" b="0" i="0" dirty="0">
                <a:effectLst/>
                <a:latin typeface="Times New Roman" panose="02020603050405020304" pitchFamily="18" charset="0"/>
                <a:cs typeface="Times New Roman" panose="02020603050405020304" pitchFamily="18" charset="0"/>
              </a:rPr>
              <a:t>, and </a:t>
            </a:r>
            <a:r>
              <a:rPr lang="en-US" sz="2400" b="1" i="0" dirty="0">
                <a:effectLst/>
                <a:latin typeface="Times New Roman" panose="02020603050405020304" pitchFamily="18" charset="0"/>
                <a:cs typeface="Times New Roman" panose="02020603050405020304" pitchFamily="18" charset="0"/>
              </a:rPr>
              <a:t>measles</a:t>
            </a:r>
            <a:r>
              <a:rPr lang="en-US" sz="2400" b="0" i="0" dirty="0">
                <a:effectLst/>
                <a:latin typeface="Times New Roman" panose="02020603050405020304" pitchFamily="18" charset="0"/>
                <a:cs typeface="Times New Roman" panose="02020603050405020304" pitchFamily="18" charset="0"/>
              </a:rPr>
              <a:t> which caused the deaths of millions of people in the past.</a:t>
            </a:r>
          </a:p>
          <a:p>
            <a:pPr algn="just"/>
            <a:endParaRPr lang="en-US" sz="2400" b="0" i="0" dirty="0">
              <a:effectLst/>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b="0" i="0" dirty="0">
                <a:effectLst/>
                <a:latin typeface="Times New Roman" panose="02020603050405020304" pitchFamily="18" charset="0"/>
                <a:cs typeface="Times New Roman" panose="02020603050405020304" pitchFamily="18" charset="0"/>
              </a:rPr>
              <a:t> Recently, following the Covid-19 pandemic, medical research led to the development of </a:t>
            </a:r>
            <a:r>
              <a:rPr lang="en-US" sz="2400" b="1" i="0" dirty="0">
                <a:effectLst/>
                <a:latin typeface="Times New Roman" panose="02020603050405020304" pitchFamily="18" charset="0"/>
                <a:cs typeface="Times New Roman" panose="02020603050405020304" pitchFamily="18" charset="0"/>
              </a:rPr>
              <a:t>vaccines </a:t>
            </a:r>
            <a:r>
              <a:rPr lang="en-US" sz="2400" b="0" i="0" dirty="0">
                <a:effectLst/>
                <a:latin typeface="Times New Roman" panose="02020603050405020304" pitchFamily="18" charset="0"/>
                <a:cs typeface="Times New Roman" panose="02020603050405020304" pitchFamily="18" charset="0"/>
              </a:rPr>
              <a:t>that gradually slowed down the progress of the disease</a:t>
            </a:r>
            <a:r>
              <a:rPr lang="en-US" sz="1800" b="0" i="0" dirty="0">
                <a:solidFill>
                  <a:srgbClr val="79716B"/>
                </a:solidFill>
                <a:effectLst/>
                <a:latin typeface="Inter"/>
              </a:rPr>
              <a:t>. </a:t>
            </a:r>
            <a:endParaRPr lang="en-US" b="0" i="0" dirty="0">
              <a:solidFill>
                <a:srgbClr val="79716B"/>
              </a:solidFill>
              <a:effectLst/>
              <a:latin typeface="Inter"/>
            </a:endParaRPr>
          </a:p>
          <a:p>
            <a:endParaRPr lang="en-US" dirty="0"/>
          </a:p>
        </p:txBody>
      </p:sp>
      <p:sp>
        <p:nvSpPr>
          <p:cNvPr id="13" name="Text Placeholder 12">
            <a:extLst>
              <a:ext uri="{FF2B5EF4-FFF2-40B4-BE49-F238E27FC236}">
                <a16:creationId xmlns:a16="http://schemas.microsoft.com/office/drawing/2014/main" id="{DAB13BF3-6E9C-263B-FA99-F2EC6AB39847}"/>
              </a:ext>
            </a:extLst>
          </p:cNvPr>
          <p:cNvSpPr>
            <a:spLocks noGrp="1"/>
          </p:cNvSpPr>
          <p:nvPr>
            <p:ph type="body" sz="quarter" idx="3"/>
          </p:nvPr>
        </p:nvSpPr>
        <p:spPr>
          <a:xfrm>
            <a:off x="6662168" y="1231900"/>
            <a:ext cx="5021182" cy="584200"/>
          </a:xfrm>
        </p:spPr>
        <p:txBody>
          <a:bodyPr>
            <a:noAutofit/>
          </a:bodyPr>
          <a:lstStyle/>
          <a:p>
            <a:r>
              <a:rPr lang="en-US" sz="3200" i="0" dirty="0">
                <a:latin typeface="Times New Roman" panose="02020603050405020304" pitchFamily="18" charset="0"/>
                <a:cs typeface="Times New Roman" panose="02020603050405020304" pitchFamily="18" charset="0"/>
              </a:rPr>
              <a:t>4. Public Health</a:t>
            </a:r>
          </a:p>
        </p:txBody>
      </p:sp>
      <p:sp>
        <p:nvSpPr>
          <p:cNvPr id="14" name="Content Placeholder 13">
            <a:extLst>
              <a:ext uri="{FF2B5EF4-FFF2-40B4-BE49-F238E27FC236}">
                <a16:creationId xmlns:a16="http://schemas.microsoft.com/office/drawing/2014/main" id="{25D9706F-F570-99AA-EAC5-FF53E1BF7FFF}"/>
              </a:ext>
            </a:extLst>
          </p:cNvPr>
          <p:cNvSpPr>
            <a:spLocks noGrp="1"/>
          </p:cNvSpPr>
          <p:nvPr>
            <p:ph sz="quarter" idx="4"/>
          </p:nvPr>
        </p:nvSpPr>
        <p:spPr>
          <a:xfrm>
            <a:off x="5537926" y="1943099"/>
            <a:ext cx="6501674" cy="4914901"/>
          </a:xfrm>
        </p:spPr>
        <p:txBody>
          <a:bodyPr>
            <a:normAutofit fontScale="92500" lnSpcReduction="10000"/>
          </a:bodyPr>
          <a:lstStyle/>
          <a:p>
            <a:pPr marL="342900" indent="-342900" algn="just">
              <a:buFont typeface="Arial" panose="020B0604020202020204" pitchFamily="34" charset="0"/>
              <a:buChar char="•"/>
            </a:pPr>
            <a:r>
              <a:rPr lang="en-US" sz="2400" b="0" i="0" dirty="0">
                <a:effectLst/>
                <a:latin typeface="Inter"/>
              </a:rPr>
              <a:t> </a:t>
            </a:r>
            <a:r>
              <a:rPr lang="en-US" sz="2400" dirty="0">
                <a:latin typeface="Times New Roman" panose="02020603050405020304" pitchFamily="18" charset="0"/>
                <a:cs typeface="Times New Roman" panose="02020603050405020304" pitchFamily="18" charset="0"/>
              </a:rPr>
              <a:t>i</a:t>
            </a:r>
            <a:r>
              <a:rPr lang="en-US" sz="2400" b="0" i="0" dirty="0">
                <a:effectLst/>
                <a:latin typeface="Times New Roman" panose="02020603050405020304" pitchFamily="18" charset="0"/>
                <a:cs typeface="Times New Roman" panose="02020603050405020304" pitchFamily="18" charset="0"/>
              </a:rPr>
              <a:t>n 1854 when there was an </a:t>
            </a:r>
            <a:r>
              <a:rPr lang="en-US" sz="2400" dirty="0">
                <a:latin typeface="Times New Roman" panose="02020603050405020304" pitchFamily="18" charset="0"/>
                <a:cs typeface="Times New Roman" panose="02020603050405020304" pitchFamily="18" charset="0"/>
              </a:rPr>
              <a:t>outbreak of cholera</a:t>
            </a:r>
            <a:r>
              <a:rPr lang="en-US" sz="2400" b="0" i="0" dirty="0">
                <a:effectLst/>
                <a:latin typeface="Times New Roman" panose="02020603050405020304" pitchFamily="18" charset="0"/>
                <a:cs typeface="Times New Roman" panose="02020603050405020304" pitchFamily="18" charset="0"/>
              </a:rPr>
              <a:t> in the in London, John Snow conducted an epidemiological study and found the source of contamination </a:t>
            </a:r>
            <a:r>
              <a:rPr lang="en-US" sz="2400" dirty="0">
                <a:latin typeface="Times New Roman" panose="02020603050405020304" pitchFamily="18" charset="0"/>
                <a:cs typeface="Times New Roman" panose="02020603050405020304" pitchFamily="18" charset="0"/>
              </a:rPr>
              <a:t>to be </a:t>
            </a:r>
            <a:r>
              <a:rPr lang="en-US" sz="2400" b="0" i="0" dirty="0">
                <a:effectLst/>
                <a:latin typeface="Times New Roman" panose="02020603050405020304" pitchFamily="18" charset="0"/>
                <a:cs typeface="Times New Roman" panose="02020603050405020304" pitchFamily="18" charset="0"/>
              </a:rPr>
              <a:t>a public pump.</a:t>
            </a:r>
          </a:p>
          <a:p>
            <a:pPr marL="342900" indent="-342900" algn="just">
              <a:buFont typeface="Arial" panose="020B0604020202020204" pitchFamily="34" charset="0"/>
              <a:buChar char="•"/>
            </a:pPr>
            <a:r>
              <a:rPr lang="en-US" sz="2400" b="0" i="0" dirty="0">
                <a:effectLst/>
                <a:latin typeface="Times New Roman" panose="02020603050405020304" pitchFamily="18" charset="0"/>
                <a:cs typeface="Times New Roman" panose="02020603050405020304" pitchFamily="18" charset="0"/>
              </a:rPr>
              <a:t> When the contaminated pump was closed from public access, the outbreak of cholera ended. </a:t>
            </a:r>
          </a:p>
          <a:p>
            <a:pPr algn="just"/>
            <a:endParaRPr lang="en-US" sz="2400" b="0" i="0" dirty="0">
              <a:effectLst/>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b="0" i="0" dirty="0">
                <a:effectLst/>
                <a:latin typeface="Times New Roman" panose="02020603050405020304" pitchFamily="18" charset="0"/>
                <a:cs typeface="Times New Roman" panose="02020603050405020304" pitchFamily="18" charset="0"/>
              </a:rPr>
              <a:t>Research provides important information about disease trends, risk factors, outcomes of treatment or public health interventions, functional abilities, patterns of care, and health care costs and use. </a:t>
            </a:r>
          </a:p>
          <a:p>
            <a:r>
              <a:rPr lang="en-US" b="0" i="0" dirty="0">
                <a:solidFill>
                  <a:srgbClr val="79716B"/>
                </a:solidFill>
                <a:effectLst/>
                <a:latin typeface="Inter"/>
              </a:rPr>
              <a:t> </a:t>
            </a:r>
            <a:endParaRPr lang="en-US" dirty="0"/>
          </a:p>
        </p:txBody>
      </p:sp>
    </p:spTree>
    <p:extLst>
      <p:ext uri="{BB962C8B-B14F-4D97-AF65-F5344CB8AC3E}">
        <p14:creationId xmlns:p14="http://schemas.microsoft.com/office/powerpoint/2010/main" val="1969186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AA3B297-9683-4E38-89FA-062C53E13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96D39D06-46A9-6269-D558-BD2EF64B073D}"/>
              </a:ext>
            </a:extLst>
          </p:cNvPr>
          <p:cNvSpPr>
            <a:spLocks noGrp="1"/>
          </p:cNvSpPr>
          <p:nvPr>
            <p:ph type="title"/>
          </p:nvPr>
        </p:nvSpPr>
        <p:spPr>
          <a:xfrm>
            <a:off x="517868" y="669136"/>
            <a:ext cx="10899431" cy="600864"/>
          </a:xfrm>
        </p:spPr>
        <p:txBody>
          <a:bodyPr>
            <a:normAutofit fontScale="90000"/>
          </a:bodyPr>
          <a:lstStyle/>
          <a:p>
            <a:r>
              <a:rPr lang="en-US" sz="3100" i="0" dirty="0">
                <a:solidFill>
                  <a:srgbClr val="00221C"/>
                </a:solidFill>
                <a:effectLst/>
                <a:latin typeface="Times New Roman" panose="02020603050405020304" pitchFamily="18" charset="0"/>
                <a:cs typeface="Times New Roman" panose="02020603050405020304" pitchFamily="18" charset="0"/>
              </a:rPr>
              <a:t>Medical research's importance in improving the economy</a:t>
            </a:r>
            <a:br>
              <a:rPr lang="en-US" b="0" i="0" dirty="0">
                <a:solidFill>
                  <a:srgbClr val="00221C"/>
                </a:solidFill>
                <a:effectLst/>
                <a:latin typeface="Inter"/>
              </a:rPr>
            </a:br>
            <a:endParaRPr lang="en-US" dirty="0"/>
          </a:p>
        </p:txBody>
      </p:sp>
      <p:sp>
        <p:nvSpPr>
          <p:cNvPr id="15" name="Rectangle 14">
            <a:extLst>
              <a:ext uri="{FF2B5EF4-FFF2-40B4-BE49-F238E27FC236}">
                <a16:creationId xmlns:a16="http://schemas.microsoft.com/office/drawing/2014/main" id="{5B8D7907-8AB9-4E98-A576-1A13AECED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873252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7FA8BF17-375B-D012-0FA1-FFCBE3992FB4}"/>
              </a:ext>
            </a:extLst>
          </p:cNvPr>
          <p:cNvSpPr>
            <a:spLocks noGrp="1"/>
          </p:cNvSpPr>
          <p:nvPr>
            <p:ph idx="1"/>
          </p:nvPr>
        </p:nvSpPr>
        <p:spPr>
          <a:xfrm>
            <a:off x="1" y="1270000"/>
            <a:ext cx="11912600" cy="5473700"/>
          </a:xfrm>
        </p:spPr>
        <p:txBody>
          <a:bodyPr>
            <a:normAutofit lnSpcReduction="10000"/>
          </a:bodyPr>
          <a:lstStyle/>
          <a:p>
            <a:pPr marL="342900" indent="-342900" algn="just">
              <a:buFont typeface="Arial" panose="020B0604020202020204" pitchFamily="34" charset="0"/>
              <a:buChar char="•"/>
            </a:pPr>
            <a:r>
              <a:rPr lang="en-US" sz="2400" b="0" i="0" dirty="0">
                <a:effectLst/>
                <a:latin typeface="Times New Roman" panose="02020603050405020304" pitchFamily="18" charset="0"/>
                <a:cs typeface="Times New Roman" panose="02020603050405020304" pitchFamily="18" charset="0"/>
              </a:rPr>
              <a:t>Economists have found medical research to have an enormous impact on the quality of healthcare which in turn affects human health and longevity.</a:t>
            </a:r>
          </a:p>
          <a:p>
            <a:pPr marL="342900" indent="-342900" algn="just">
              <a:buFont typeface="Arial" panose="020B0604020202020204" pitchFamily="34" charset="0"/>
              <a:buChar char="•"/>
            </a:pPr>
            <a:r>
              <a:rPr lang="en-US" sz="2400" b="0" i="0" dirty="0">
                <a:effectLst/>
                <a:latin typeface="Times New Roman" panose="02020603050405020304" pitchFamily="18" charset="0"/>
                <a:cs typeface="Times New Roman" panose="02020603050405020304" pitchFamily="18" charset="0"/>
              </a:rPr>
              <a:t> If the research enterprise is impeded, or if it is less robust, important societal interests are affected.</a:t>
            </a:r>
          </a:p>
          <a:p>
            <a:pPr marL="342900" indent="-342900" algn="just">
              <a:buFont typeface="Arial" panose="020B0604020202020204" pitchFamily="34" charset="0"/>
              <a:buChar char="•"/>
            </a:pPr>
            <a:r>
              <a:rPr lang="en-US" sz="2400" b="0" i="0" dirty="0">
                <a:effectLst/>
                <a:latin typeface="Times New Roman" panose="02020603050405020304" pitchFamily="18" charset="0"/>
                <a:cs typeface="Times New Roman" panose="02020603050405020304" pitchFamily="18" charset="0"/>
              </a:rPr>
              <a:t>Covid-19 vaccine development, for example, contributed to the lifting of the lockdown in many countries and allowed individuals to resume work.</a:t>
            </a:r>
          </a:p>
          <a:p>
            <a:pPr algn="just"/>
            <a:endParaRPr lang="en-US" sz="2400" b="0" i="0" dirty="0">
              <a:effectLst/>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b="0" i="0" dirty="0">
                <a:effectLst/>
                <a:latin typeface="Times New Roman" panose="02020603050405020304" pitchFamily="18" charset="0"/>
                <a:cs typeface="Times New Roman" panose="02020603050405020304" pitchFamily="18" charset="0"/>
              </a:rPr>
              <a:t> Compared to treatment, current research on disease prevention shows that preventive services are able to significantly reduce deaths and illnesses at reasonable costs.</a:t>
            </a:r>
          </a:p>
          <a:p>
            <a:pPr algn="just"/>
            <a:endParaRPr lang="en-US" sz="2400" b="0" i="0" dirty="0">
              <a:effectLst/>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b="0" i="0" dirty="0">
                <a:effectLst/>
                <a:latin typeface="Times New Roman" panose="02020603050405020304" pitchFamily="18" charset="0"/>
                <a:cs typeface="Times New Roman" panose="02020603050405020304" pitchFamily="18" charset="0"/>
              </a:rPr>
              <a:t> All of these findings have informed and influenced national budget planning and policy decisions.</a:t>
            </a:r>
          </a:p>
          <a:p>
            <a:endParaRPr lang="en-US" dirty="0"/>
          </a:p>
        </p:txBody>
      </p:sp>
    </p:spTree>
    <p:extLst>
      <p:ext uri="{BB962C8B-B14F-4D97-AF65-F5344CB8AC3E}">
        <p14:creationId xmlns:p14="http://schemas.microsoft.com/office/powerpoint/2010/main" val="3966624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64A45-985E-0653-71F6-40019E998067}"/>
              </a:ext>
            </a:extLst>
          </p:cNvPr>
          <p:cNvSpPr>
            <a:spLocks noGrp="1"/>
          </p:cNvSpPr>
          <p:nvPr>
            <p:ph type="title"/>
          </p:nvPr>
        </p:nvSpPr>
        <p:spPr>
          <a:xfrm>
            <a:off x="517869" y="978119"/>
            <a:ext cx="11165481" cy="654908"/>
          </a:xfrm>
        </p:spPr>
        <p:txBody>
          <a:bodyPr>
            <a:normAutofit fontScale="90000"/>
          </a:bodyPr>
          <a:lstStyle/>
          <a:p>
            <a:r>
              <a:rPr lang="en-US" dirty="0"/>
              <a:t>Benefits of research to researchers</a:t>
            </a:r>
          </a:p>
        </p:txBody>
      </p:sp>
      <p:sp>
        <p:nvSpPr>
          <p:cNvPr id="3" name="Text Placeholder 2">
            <a:extLst>
              <a:ext uri="{FF2B5EF4-FFF2-40B4-BE49-F238E27FC236}">
                <a16:creationId xmlns:a16="http://schemas.microsoft.com/office/drawing/2014/main" id="{CB4F3673-85A7-4540-560B-3C32658A952D}"/>
              </a:ext>
            </a:extLst>
          </p:cNvPr>
          <p:cNvSpPr>
            <a:spLocks noGrp="1"/>
          </p:cNvSpPr>
          <p:nvPr>
            <p:ph type="body" idx="1"/>
          </p:nvPr>
        </p:nvSpPr>
        <p:spPr>
          <a:xfrm>
            <a:off x="517870" y="1633027"/>
            <a:ext cx="5020056" cy="45719"/>
          </a:xfrm>
        </p:spPr>
        <p:txBody>
          <a:bodyPr>
            <a:normAutofit fontScale="25000" lnSpcReduction="20000"/>
          </a:bodyPr>
          <a:lstStyle/>
          <a:p>
            <a:endParaRPr lang="en-US" dirty="0"/>
          </a:p>
        </p:txBody>
      </p:sp>
      <p:sp>
        <p:nvSpPr>
          <p:cNvPr id="4" name="Content Placeholder 3">
            <a:extLst>
              <a:ext uri="{FF2B5EF4-FFF2-40B4-BE49-F238E27FC236}">
                <a16:creationId xmlns:a16="http://schemas.microsoft.com/office/drawing/2014/main" id="{F0B9B1E0-5D48-924A-DF74-290F4F348F2F}"/>
              </a:ext>
            </a:extLst>
          </p:cNvPr>
          <p:cNvSpPr>
            <a:spLocks noGrp="1"/>
          </p:cNvSpPr>
          <p:nvPr>
            <p:ph sz="half" idx="2"/>
          </p:nvPr>
        </p:nvSpPr>
        <p:spPr>
          <a:xfrm>
            <a:off x="517870" y="1861627"/>
            <a:ext cx="5020056" cy="4337354"/>
          </a:xfrm>
        </p:spPr>
        <p:txBody>
          <a:bodyPr/>
          <a:lstStyle/>
          <a:p>
            <a:pPr marL="342900" indent="-342900">
              <a:buFont typeface="Arial" panose="020B0604020202020204" pitchFamily="34" charset="0"/>
              <a:buChar char="•"/>
            </a:pPr>
            <a:r>
              <a:rPr lang="en-US" sz="2400" b="1" i="0" dirty="0">
                <a:solidFill>
                  <a:srgbClr val="222222"/>
                </a:solidFill>
                <a:effectLst/>
                <a:latin typeface="Times New Roman" panose="02020603050405020304" pitchFamily="18" charset="0"/>
                <a:cs typeface="Times New Roman" panose="02020603050405020304" pitchFamily="18" charset="0"/>
              </a:rPr>
              <a:t>Research expands your knowledge base</a:t>
            </a:r>
          </a:p>
          <a:p>
            <a:pPr marL="342900" indent="-342900">
              <a:buFont typeface="Arial" panose="020B0604020202020204" pitchFamily="34" charset="0"/>
              <a:buChar char="•"/>
            </a:pPr>
            <a:r>
              <a:rPr lang="en-US" sz="2400" b="1" i="0" dirty="0">
                <a:solidFill>
                  <a:srgbClr val="222222"/>
                </a:solidFill>
                <a:effectLst/>
                <a:latin typeface="Times New Roman" panose="02020603050405020304" pitchFamily="18" charset="0"/>
                <a:cs typeface="Times New Roman" panose="02020603050405020304" pitchFamily="18" charset="0"/>
              </a:rPr>
              <a:t>Research gives you the latest information</a:t>
            </a:r>
          </a:p>
          <a:p>
            <a:pPr marL="342900" indent="-342900">
              <a:buFont typeface="Arial" panose="020B0604020202020204" pitchFamily="34" charset="0"/>
              <a:buChar char="•"/>
            </a:pPr>
            <a:r>
              <a:rPr lang="en-US" sz="2400" b="1" i="0" dirty="0">
                <a:solidFill>
                  <a:srgbClr val="222222"/>
                </a:solidFill>
                <a:effectLst/>
                <a:latin typeface="Times New Roman" panose="02020603050405020304" pitchFamily="18" charset="0"/>
                <a:cs typeface="Times New Roman" panose="02020603050405020304" pitchFamily="18" charset="0"/>
              </a:rPr>
              <a:t>Research helps you know what you’re up against</a:t>
            </a:r>
          </a:p>
          <a:p>
            <a:pPr marL="342900" indent="-342900">
              <a:buFont typeface="Arial" panose="020B0604020202020204" pitchFamily="34" charset="0"/>
              <a:buChar char="•"/>
            </a:pPr>
            <a:r>
              <a:rPr lang="en-US" sz="2400" b="1" i="0" dirty="0">
                <a:solidFill>
                  <a:srgbClr val="222222"/>
                </a:solidFill>
                <a:effectLst/>
                <a:latin typeface="Times New Roman" panose="02020603050405020304" pitchFamily="18" charset="0"/>
                <a:cs typeface="Times New Roman" panose="02020603050405020304" pitchFamily="18" charset="0"/>
              </a:rPr>
              <a:t>Research builds your credibility</a:t>
            </a:r>
          </a:p>
          <a:p>
            <a:pPr marL="342900" indent="-342900">
              <a:buFont typeface="Arial" panose="020B0604020202020204" pitchFamily="34" charset="0"/>
              <a:buChar char="•"/>
            </a:pPr>
            <a:r>
              <a:rPr lang="en-US" sz="2400" b="1" i="0" dirty="0">
                <a:solidFill>
                  <a:srgbClr val="222222"/>
                </a:solidFill>
                <a:effectLst/>
                <a:latin typeface="Times New Roman" panose="02020603050405020304" pitchFamily="18" charset="0"/>
                <a:cs typeface="Times New Roman" panose="02020603050405020304" pitchFamily="18" charset="0"/>
              </a:rPr>
              <a:t>Research helps you narrow your scope</a:t>
            </a:r>
          </a:p>
          <a:p>
            <a:endParaRPr lang="en-US" dirty="0"/>
          </a:p>
        </p:txBody>
      </p:sp>
      <p:sp>
        <p:nvSpPr>
          <p:cNvPr id="5" name="Text Placeholder 4">
            <a:extLst>
              <a:ext uri="{FF2B5EF4-FFF2-40B4-BE49-F238E27FC236}">
                <a16:creationId xmlns:a16="http://schemas.microsoft.com/office/drawing/2014/main" id="{671CA057-1E2E-07EB-37BE-78825E420100}"/>
              </a:ext>
            </a:extLst>
          </p:cNvPr>
          <p:cNvSpPr>
            <a:spLocks noGrp="1"/>
          </p:cNvSpPr>
          <p:nvPr>
            <p:ph type="body" sz="quarter" idx="3"/>
          </p:nvPr>
        </p:nvSpPr>
        <p:spPr>
          <a:xfrm>
            <a:off x="6662168" y="1859692"/>
            <a:ext cx="5021182" cy="45719"/>
          </a:xfrm>
        </p:spPr>
        <p:txBody>
          <a:bodyPr>
            <a:normAutofit fontScale="25000" lnSpcReduction="20000"/>
          </a:bodyPr>
          <a:lstStyle/>
          <a:p>
            <a:endParaRPr lang="en-US" dirty="0"/>
          </a:p>
        </p:txBody>
      </p:sp>
      <p:sp>
        <p:nvSpPr>
          <p:cNvPr id="6" name="Content Placeholder 5">
            <a:extLst>
              <a:ext uri="{FF2B5EF4-FFF2-40B4-BE49-F238E27FC236}">
                <a16:creationId xmlns:a16="http://schemas.microsoft.com/office/drawing/2014/main" id="{04DD49BF-122D-C063-489F-BD2F9D5FF0C5}"/>
              </a:ext>
            </a:extLst>
          </p:cNvPr>
          <p:cNvSpPr>
            <a:spLocks noGrp="1"/>
          </p:cNvSpPr>
          <p:nvPr>
            <p:ph sz="quarter" idx="4"/>
          </p:nvPr>
        </p:nvSpPr>
        <p:spPr>
          <a:xfrm>
            <a:off x="5664200" y="2065021"/>
            <a:ext cx="6019150" cy="4133960"/>
          </a:xfrm>
        </p:spPr>
        <p:txBody>
          <a:bodyPr/>
          <a:lstStyle/>
          <a:p>
            <a:pPr marL="342900" indent="-342900">
              <a:buFont typeface="Arial" panose="020B0604020202020204" pitchFamily="34" charset="0"/>
              <a:buChar char="•"/>
            </a:pPr>
            <a:r>
              <a:rPr lang="en-US" sz="2400" b="1" i="0" dirty="0">
                <a:solidFill>
                  <a:srgbClr val="222222"/>
                </a:solidFill>
                <a:effectLst/>
                <a:latin typeface="Arial" panose="020B0604020202020204" pitchFamily="34" charset="0"/>
              </a:rPr>
              <a:t>Research teaches you better discernment</a:t>
            </a:r>
          </a:p>
          <a:p>
            <a:pPr marL="342900" indent="-342900">
              <a:buFont typeface="Arial" panose="020B0604020202020204" pitchFamily="34" charset="0"/>
              <a:buChar char="•"/>
            </a:pPr>
            <a:r>
              <a:rPr lang="en-US" sz="2400" b="1" i="0" dirty="0">
                <a:solidFill>
                  <a:srgbClr val="222222"/>
                </a:solidFill>
                <a:effectLst/>
                <a:latin typeface="Arial" panose="020B0604020202020204" pitchFamily="34" charset="0"/>
              </a:rPr>
              <a:t>Research introduces you to new ideas</a:t>
            </a:r>
          </a:p>
          <a:p>
            <a:pPr marL="342900" indent="-342900">
              <a:buFont typeface="Arial" panose="020B0604020202020204" pitchFamily="34" charset="0"/>
              <a:buChar char="•"/>
            </a:pPr>
            <a:r>
              <a:rPr lang="en-US" sz="2400" b="1" i="0" dirty="0">
                <a:solidFill>
                  <a:srgbClr val="222222"/>
                </a:solidFill>
                <a:effectLst/>
                <a:latin typeface="Arial" panose="020B0604020202020204" pitchFamily="34" charset="0"/>
              </a:rPr>
              <a:t>Research helps with problem-solving</a:t>
            </a:r>
          </a:p>
          <a:p>
            <a:pPr marL="342900" indent="-342900">
              <a:buFont typeface="Arial" panose="020B0604020202020204" pitchFamily="34" charset="0"/>
              <a:buChar char="•"/>
            </a:pPr>
            <a:r>
              <a:rPr lang="en-US" sz="2400" b="1" i="0" dirty="0">
                <a:solidFill>
                  <a:srgbClr val="222222"/>
                </a:solidFill>
                <a:effectLst/>
                <a:latin typeface="Arial" panose="020B0604020202020204" pitchFamily="34" charset="0"/>
              </a:rPr>
              <a:t>Research helps you reach people</a:t>
            </a:r>
          </a:p>
          <a:p>
            <a:pPr marL="342900" indent="-342900">
              <a:buFont typeface="Arial" panose="020B0604020202020204" pitchFamily="34" charset="0"/>
              <a:buChar char="•"/>
            </a:pPr>
            <a:r>
              <a:rPr lang="en-US" sz="2400" b="1" i="0" dirty="0">
                <a:solidFill>
                  <a:srgbClr val="222222"/>
                </a:solidFill>
                <a:effectLst/>
                <a:latin typeface="Arial" panose="020B0604020202020204" pitchFamily="34" charset="0"/>
              </a:rPr>
              <a:t>Research encourages curiosity</a:t>
            </a:r>
          </a:p>
          <a:p>
            <a:endParaRPr lang="en-US" dirty="0"/>
          </a:p>
        </p:txBody>
      </p:sp>
    </p:spTree>
    <p:extLst>
      <p:ext uri="{BB962C8B-B14F-4D97-AF65-F5344CB8AC3E}">
        <p14:creationId xmlns:p14="http://schemas.microsoft.com/office/powerpoint/2010/main" val="360427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5F12C-C94B-653C-49DA-99C6D9F7FE4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EB89EF9-33CB-41D9-7D0F-6AAC72FE91DD}"/>
              </a:ext>
            </a:extLst>
          </p:cNvPr>
          <p:cNvSpPr>
            <a:spLocks noGrp="1"/>
          </p:cNvSpPr>
          <p:nvPr>
            <p:ph type="body" idx="1"/>
          </p:nvPr>
        </p:nvSpPr>
        <p:spPr/>
        <p:txBody>
          <a:bodyPr/>
          <a:lstStyle/>
          <a:p>
            <a:endParaRPr lang="en-US" dirty="0"/>
          </a:p>
        </p:txBody>
      </p:sp>
      <p:pic>
        <p:nvPicPr>
          <p:cNvPr id="18" name="Content Placeholder 17">
            <a:extLst>
              <a:ext uri="{FF2B5EF4-FFF2-40B4-BE49-F238E27FC236}">
                <a16:creationId xmlns:a16="http://schemas.microsoft.com/office/drawing/2014/main" id="{545EAB59-EB53-BBF7-2343-FE2F5F7861E3}"/>
              </a:ext>
            </a:extLst>
          </p:cNvPr>
          <p:cNvPicPr>
            <a:picLocks noGrp="1" noChangeAspect="1"/>
          </p:cNvPicPr>
          <p:nvPr>
            <p:ph sz="half" idx="2"/>
          </p:nvPr>
        </p:nvPicPr>
        <p:blipFill>
          <a:blip r:embed="rId2"/>
          <a:stretch>
            <a:fillRect/>
          </a:stretch>
        </p:blipFill>
        <p:spPr>
          <a:xfrm>
            <a:off x="3494813" y="3767884"/>
            <a:ext cx="4086225" cy="971550"/>
          </a:xfrm>
        </p:spPr>
      </p:pic>
      <p:sp>
        <p:nvSpPr>
          <p:cNvPr id="5" name="Text Placeholder 4">
            <a:extLst>
              <a:ext uri="{FF2B5EF4-FFF2-40B4-BE49-F238E27FC236}">
                <a16:creationId xmlns:a16="http://schemas.microsoft.com/office/drawing/2014/main" id="{655F3E1C-37AD-8442-46A5-2E94A93D3DE8}"/>
              </a:ext>
            </a:extLst>
          </p:cNvPr>
          <p:cNvSpPr>
            <a:spLocks noGrp="1"/>
          </p:cNvSpPr>
          <p:nvPr>
            <p:ph type="body" sz="quarter" idx="3"/>
          </p:nvPr>
        </p:nvSpPr>
        <p:spPr/>
        <p:txBody>
          <a:bodyPr/>
          <a:lstStyle/>
          <a:p>
            <a:endParaRPr lang="en-US" dirty="0"/>
          </a:p>
        </p:txBody>
      </p:sp>
      <p:sp>
        <p:nvSpPr>
          <p:cNvPr id="6" name="Content Placeholder 5">
            <a:extLst>
              <a:ext uri="{FF2B5EF4-FFF2-40B4-BE49-F238E27FC236}">
                <a16:creationId xmlns:a16="http://schemas.microsoft.com/office/drawing/2014/main" id="{1C4144E0-F17F-B423-CC0D-2A8B50BA1DA1}"/>
              </a:ext>
            </a:extLst>
          </p:cNvPr>
          <p:cNvSpPr>
            <a:spLocks noGrp="1"/>
          </p:cNvSpPr>
          <p:nvPr>
            <p:ph sz="quarter" idx="4"/>
          </p:nvPr>
        </p:nvSpPr>
        <p:spPr/>
        <p:txBody>
          <a:bodyPr/>
          <a:lstStyle/>
          <a:p>
            <a:endParaRPr lang="en-US" dirty="0"/>
          </a:p>
        </p:txBody>
      </p:sp>
      <p:pic>
        <p:nvPicPr>
          <p:cNvPr id="8" name="Picture 7">
            <a:extLst>
              <a:ext uri="{FF2B5EF4-FFF2-40B4-BE49-F238E27FC236}">
                <a16:creationId xmlns:a16="http://schemas.microsoft.com/office/drawing/2014/main" id="{55DB742A-00AC-C339-36DB-1EFDCE42CB5E}"/>
              </a:ext>
            </a:extLst>
          </p:cNvPr>
          <p:cNvPicPr>
            <a:picLocks noChangeAspect="1"/>
          </p:cNvPicPr>
          <p:nvPr/>
        </p:nvPicPr>
        <p:blipFill>
          <a:blip r:embed="rId3"/>
          <a:stretch>
            <a:fillRect/>
          </a:stretch>
        </p:blipFill>
        <p:spPr>
          <a:xfrm>
            <a:off x="508650" y="2051175"/>
            <a:ext cx="3609975" cy="1476375"/>
          </a:xfrm>
          <a:prstGeom prst="rect">
            <a:avLst/>
          </a:prstGeom>
        </p:spPr>
      </p:pic>
      <p:pic>
        <p:nvPicPr>
          <p:cNvPr id="10" name="Picture 9">
            <a:extLst>
              <a:ext uri="{FF2B5EF4-FFF2-40B4-BE49-F238E27FC236}">
                <a16:creationId xmlns:a16="http://schemas.microsoft.com/office/drawing/2014/main" id="{8C606981-43DF-713D-5880-64400459163B}"/>
              </a:ext>
            </a:extLst>
          </p:cNvPr>
          <p:cNvPicPr>
            <a:picLocks noChangeAspect="1"/>
          </p:cNvPicPr>
          <p:nvPr/>
        </p:nvPicPr>
        <p:blipFill>
          <a:blip r:embed="rId4"/>
          <a:stretch>
            <a:fillRect/>
          </a:stretch>
        </p:blipFill>
        <p:spPr>
          <a:xfrm>
            <a:off x="8158794" y="1941637"/>
            <a:ext cx="3533775" cy="1695450"/>
          </a:xfrm>
          <a:prstGeom prst="rect">
            <a:avLst/>
          </a:prstGeom>
        </p:spPr>
      </p:pic>
      <p:pic>
        <p:nvPicPr>
          <p:cNvPr id="14" name="Picture 13">
            <a:extLst>
              <a:ext uri="{FF2B5EF4-FFF2-40B4-BE49-F238E27FC236}">
                <a16:creationId xmlns:a16="http://schemas.microsoft.com/office/drawing/2014/main" id="{1E7DDBDB-9809-7504-B00A-C6304DA00511}"/>
              </a:ext>
            </a:extLst>
          </p:cNvPr>
          <p:cNvPicPr>
            <a:picLocks noChangeAspect="1"/>
          </p:cNvPicPr>
          <p:nvPr/>
        </p:nvPicPr>
        <p:blipFill>
          <a:blip r:embed="rId5"/>
          <a:stretch>
            <a:fillRect/>
          </a:stretch>
        </p:blipFill>
        <p:spPr>
          <a:xfrm>
            <a:off x="7912202" y="4262841"/>
            <a:ext cx="3252509" cy="2022962"/>
          </a:xfrm>
          <a:prstGeom prst="rect">
            <a:avLst/>
          </a:prstGeom>
        </p:spPr>
      </p:pic>
      <p:pic>
        <p:nvPicPr>
          <p:cNvPr id="16" name="Picture 15">
            <a:extLst>
              <a:ext uri="{FF2B5EF4-FFF2-40B4-BE49-F238E27FC236}">
                <a16:creationId xmlns:a16="http://schemas.microsoft.com/office/drawing/2014/main" id="{49FC2212-7086-B363-8D33-6F63CFCDD942}"/>
              </a:ext>
            </a:extLst>
          </p:cNvPr>
          <p:cNvPicPr>
            <a:picLocks noChangeAspect="1"/>
          </p:cNvPicPr>
          <p:nvPr/>
        </p:nvPicPr>
        <p:blipFill>
          <a:blip r:embed="rId6"/>
          <a:stretch>
            <a:fillRect/>
          </a:stretch>
        </p:blipFill>
        <p:spPr>
          <a:xfrm>
            <a:off x="917398" y="4979768"/>
            <a:ext cx="2409825" cy="1800225"/>
          </a:xfrm>
          <a:prstGeom prst="rect">
            <a:avLst/>
          </a:prstGeom>
        </p:spPr>
      </p:pic>
    </p:spTree>
    <p:extLst>
      <p:ext uri="{BB962C8B-B14F-4D97-AF65-F5344CB8AC3E}">
        <p14:creationId xmlns:p14="http://schemas.microsoft.com/office/powerpoint/2010/main" val="2781997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F8DDAC-59E4-5B0A-04ED-75FFA97176A8}"/>
              </a:ext>
            </a:extLst>
          </p:cNvPr>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3915077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262C0-B711-73C6-3C3B-6C9B28EEB437}"/>
              </a:ext>
            </a:extLst>
          </p:cNvPr>
          <p:cNvSpPr>
            <a:spLocks noGrp="1"/>
          </p:cNvSpPr>
          <p:nvPr>
            <p:ph type="title" idx="4294967295"/>
          </p:nvPr>
        </p:nvSpPr>
        <p:spPr>
          <a:xfrm>
            <a:off x="0" y="977900"/>
            <a:ext cx="5021263" cy="4870450"/>
          </a:xfrm>
        </p:spPr>
        <p:txBody>
          <a:bodyPr>
            <a:normAutofit fontScale="90000"/>
          </a:bodyPr>
          <a:lstStyle/>
          <a:p>
            <a:pPr algn="l"/>
            <a:r>
              <a:rPr lang="en-US" b="0" i="0" dirty="0">
                <a:solidFill>
                  <a:srgbClr val="202124"/>
                </a:solidFill>
                <a:effectLst/>
                <a:latin typeface="arial" panose="020B0604020202020204" pitchFamily="34" charset="0"/>
              </a:rPr>
              <a:t>"</a:t>
            </a:r>
            <a:r>
              <a:rPr lang="en-US" sz="2700" i="0" dirty="0">
                <a:solidFill>
                  <a:srgbClr val="202124"/>
                </a:solidFill>
                <a:effectLst/>
                <a:latin typeface="Times New Roman" panose="02020603050405020304" pitchFamily="18" charset="0"/>
                <a:cs typeface="Times New Roman" panose="02020603050405020304" pitchFamily="18" charset="0"/>
              </a:rPr>
              <a:t>Generalizable knowledge</a:t>
            </a:r>
            <a:r>
              <a:rPr lang="en-US" sz="2700" b="0" i="0" dirty="0">
                <a:solidFill>
                  <a:srgbClr val="202124"/>
                </a:solidFill>
                <a:effectLst/>
                <a:latin typeface="Times New Roman" panose="02020603050405020304" pitchFamily="18" charset="0"/>
                <a:cs typeface="Times New Roman" panose="02020603050405020304" pitchFamily="18" charset="0"/>
              </a:rPr>
              <a:t>" is information where the intended use of the research findings can be applied to populations or situations beyond that studied</a:t>
            </a:r>
            <a:br>
              <a:rPr lang="en-US" sz="2700" b="0" i="0" dirty="0">
                <a:solidFill>
                  <a:srgbClr val="202124"/>
                </a:solidFill>
                <a:effectLst/>
                <a:latin typeface="Times New Roman" panose="02020603050405020304" pitchFamily="18" charset="0"/>
                <a:cs typeface="Times New Roman" panose="02020603050405020304" pitchFamily="18" charset="0"/>
              </a:rPr>
            </a:br>
            <a:br>
              <a:rPr lang="en-US" sz="2700" b="0" i="0" dirty="0">
                <a:solidFill>
                  <a:srgbClr val="202124"/>
                </a:solidFill>
                <a:effectLst/>
                <a:latin typeface="Times New Roman" panose="02020603050405020304" pitchFamily="18" charset="0"/>
                <a:cs typeface="Times New Roman" panose="02020603050405020304" pitchFamily="18" charset="0"/>
              </a:rPr>
            </a:br>
            <a:r>
              <a:rPr lang="en-US" sz="2700" i="0" dirty="0">
                <a:solidFill>
                  <a:srgbClr val="4D5156"/>
                </a:solidFill>
                <a:effectLst/>
                <a:latin typeface="Times New Roman" panose="02020603050405020304" pitchFamily="18" charset="0"/>
                <a:cs typeface="Times New Roman" panose="02020603050405020304" pitchFamily="18" charset="0"/>
              </a:rPr>
              <a:t>means that (1) conclusions are drawn from particular instances and (2) the information from the investigation is to be disseminated</a:t>
            </a:r>
            <a:r>
              <a:rPr lang="en-US" sz="2700" i="0" dirty="0">
                <a:solidFill>
                  <a:srgbClr val="4D5156"/>
                </a:solidFill>
                <a:effectLst/>
                <a:latin typeface="arial" panose="020B0604020202020204" pitchFamily="34" charset="0"/>
              </a:rPr>
              <a:t>.</a:t>
            </a:r>
            <a:br>
              <a:rPr lang="en-US" sz="2700" i="0" dirty="0">
                <a:solidFill>
                  <a:srgbClr val="4D5156"/>
                </a:solidFill>
                <a:effectLst/>
                <a:latin typeface="arial" panose="020B0604020202020204" pitchFamily="34" charset="0"/>
              </a:rPr>
            </a:br>
            <a:br>
              <a:rPr lang="en-US" sz="1000" b="0" i="0" dirty="0">
                <a:solidFill>
                  <a:srgbClr val="202124"/>
                </a:solidFill>
                <a:effectLst/>
                <a:latin typeface="arial" panose="020B0604020202020204" pitchFamily="34" charset="0"/>
              </a:rPr>
            </a:br>
            <a:endParaRPr lang="en-US" sz="2700" b="0" dirty="0"/>
          </a:p>
        </p:txBody>
      </p:sp>
      <p:pic>
        <p:nvPicPr>
          <p:cNvPr id="5" name="Content Placeholder 4">
            <a:extLst>
              <a:ext uri="{FF2B5EF4-FFF2-40B4-BE49-F238E27FC236}">
                <a16:creationId xmlns:a16="http://schemas.microsoft.com/office/drawing/2014/main" id="{C478EED8-C85F-90E1-C769-D4DD44A51E9A}"/>
              </a:ext>
            </a:extLst>
          </p:cNvPr>
          <p:cNvPicPr>
            <a:picLocks noGrp="1" noChangeAspect="1"/>
          </p:cNvPicPr>
          <p:nvPr>
            <p:ph idx="4294967295"/>
          </p:nvPr>
        </p:nvPicPr>
        <p:blipFill>
          <a:blip r:embed="rId2"/>
          <a:stretch>
            <a:fillRect/>
          </a:stretch>
        </p:blipFill>
        <p:spPr>
          <a:xfrm>
            <a:off x="5538788" y="1714500"/>
            <a:ext cx="6653212" cy="4133850"/>
          </a:xfrm>
        </p:spPr>
      </p:pic>
    </p:spTree>
    <p:extLst>
      <p:ext uri="{BB962C8B-B14F-4D97-AF65-F5344CB8AC3E}">
        <p14:creationId xmlns:p14="http://schemas.microsoft.com/office/powerpoint/2010/main" val="65399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6395C-E7A1-34ED-44C9-C8EAC608C204}"/>
              </a:ext>
            </a:extLst>
          </p:cNvPr>
          <p:cNvSpPr>
            <a:spLocks noGrp="1"/>
          </p:cNvSpPr>
          <p:nvPr>
            <p:ph type="title"/>
          </p:nvPr>
        </p:nvSpPr>
        <p:spPr>
          <a:xfrm>
            <a:off x="517869" y="978119"/>
            <a:ext cx="11165481" cy="654908"/>
          </a:xfrm>
        </p:spPr>
        <p:txBody>
          <a:bodyPr>
            <a:normAutofit/>
          </a:bodyPr>
          <a:lstStyle/>
          <a:p>
            <a:r>
              <a:rPr lang="en-US" sz="3200" dirty="0">
                <a:latin typeface="Times New Roman" panose="02020603050405020304" pitchFamily="18" charset="0"/>
                <a:cs typeface="Times New Roman" panose="02020603050405020304" pitchFamily="18" charset="0"/>
              </a:rPr>
              <a:t>Historical perspective of scientific research &amp; methods </a:t>
            </a:r>
          </a:p>
        </p:txBody>
      </p:sp>
      <p:sp>
        <p:nvSpPr>
          <p:cNvPr id="3" name="Text Placeholder 2">
            <a:extLst>
              <a:ext uri="{FF2B5EF4-FFF2-40B4-BE49-F238E27FC236}">
                <a16:creationId xmlns:a16="http://schemas.microsoft.com/office/drawing/2014/main" id="{8EBECC6A-0AF7-40D3-E600-18BCE5402A26}"/>
              </a:ext>
            </a:extLst>
          </p:cNvPr>
          <p:cNvSpPr>
            <a:spLocks noGrp="1"/>
          </p:cNvSpPr>
          <p:nvPr>
            <p:ph type="body" idx="1"/>
          </p:nvPr>
        </p:nvSpPr>
        <p:spPr/>
        <p:txBody>
          <a:bodyPr>
            <a:normAutofit/>
          </a:bodyPr>
          <a:lstStyle/>
          <a:p>
            <a:r>
              <a:rPr lang="en-US" dirty="0"/>
              <a:t>Ancient Greek scientists</a:t>
            </a:r>
          </a:p>
        </p:txBody>
      </p:sp>
      <p:sp>
        <p:nvSpPr>
          <p:cNvPr id="4" name="Content Placeholder 3">
            <a:extLst>
              <a:ext uri="{FF2B5EF4-FFF2-40B4-BE49-F238E27FC236}">
                <a16:creationId xmlns:a16="http://schemas.microsoft.com/office/drawing/2014/main" id="{19FD57ED-3081-526B-997D-0704FFE55E49}"/>
              </a:ext>
            </a:extLst>
          </p:cNvPr>
          <p:cNvSpPr>
            <a:spLocks noGrp="1"/>
          </p:cNvSpPr>
          <p:nvPr>
            <p:ph sz="half" idx="2"/>
          </p:nvPr>
        </p:nvSpPr>
        <p:spPr>
          <a:xfrm>
            <a:off x="0" y="2876085"/>
            <a:ext cx="6321778" cy="3806937"/>
          </a:xfrm>
        </p:spPr>
        <p:txBody>
          <a:bodyPr>
            <a:normAutofit fontScale="92500" lnSpcReduction="10000"/>
          </a:bodyPr>
          <a:lstStyle/>
          <a:p>
            <a:r>
              <a:rPr lang="en-US" b="1" i="0" dirty="0">
                <a:solidFill>
                  <a:srgbClr val="383939"/>
                </a:solidFill>
                <a:effectLst/>
                <a:latin typeface="Montserrat" panose="00000500000000000000" pitchFamily="2" charset="0"/>
              </a:rPr>
              <a:t>Aristotle</a:t>
            </a:r>
            <a:r>
              <a:rPr lang="en-US" b="0" i="0" dirty="0">
                <a:solidFill>
                  <a:srgbClr val="383939"/>
                </a:solidFill>
                <a:effectLst/>
                <a:latin typeface="Montserrat" panose="00000500000000000000" pitchFamily="2" charset="0"/>
              </a:rPr>
              <a:t>, </a:t>
            </a:r>
            <a:r>
              <a:rPr lang="en-US" sz="2400" b="0" i="0" dirty="0">
                <a:solidFill>
                  <a:srgbClr val="383939"/>
                </a:solidFill>
                <a:effectLst/>
                <a:latin typeface="Times New Roman" panose="02020603050405020304" pitchFamily="18" charset="0"/>
                <a:cs typeface="Times New Roman" panose="02020603050405020304" pitchFamily="18" charset="0"/>
              </a:rPr>
              <a:t>regarded as the father of science, was the first to realize the importance of </a:t>
            </a:r>
            <a:r>
              <a:rPr lang="en-US" sz="2400" b="1" i="0" dirty="0">
                <a:solidFill>
                  <a:srgbClr val="383939"/>
                </a:solidFill>
                <a:effectLst/>
                <a:latin typeface="Times New Roman" panose="02020603050405020304" pitchFamily="18" charset="0"/>
                <a:cs typeface="Times New Roman" panose="02020603050405020304" pitchFamily="18" charset="0"/>
              </a:rPr>
              <a:t>empirical measurement</a:t>
            </a:r>
            <a:r>
              <a:rPr lang="en-US" sz="2400" b="0" i="0" dirty="0">
                <a:solidFill>
                  <a:srgbClr val="383939"/>
                </a:solidFill>
                <a:effectLst/>
                <a:latin typeface="Times New Roman" panose="02020603050405020304" pitchFamily="18" charset="0"/>
                <a:cs typeface="Times New Roman" panose="02020603050405020304" pitchFamily="18" charset="0"/>
              </a:rPr>
              <a:t>, believing that knowledge could only be gained by </a:t>
            </a:r>
            <a:r>
              <a:rPr lang="en-US" sz="2400" b="1" i="0" dirty="0">
                <a:solidFill>
                  <a:srgbClr val="383939"/>
                </a:solidFill>
                <a:effectLst/>
                <a:latin typeface="Times New Roman" panose="02020603050405020304" pitchFamily="18" charset="0"/>
                <a:cs typeface="Times New Roman" panose="02020603050405020304" pitchFamily="18" charset="0"/>
              </a:rPr>
              <a:t>building upon what is already known</a:t>
            </a:r>
          </a:p>
          <a:p>
            <a:endParaRPr lang="en-US" sz="2400" b="1" dirty="0">
              <a:latin typeface="Times New Roman" panose="02020603050405020304" pitchFamily="18" charset="0"/>
              <a:cs typeface="Times New Roman" panose="02020603050405020304" pitchFamily="18" charset="0"/>
            </a:endParaRPr>
          </a:p>
        </p:txBody>
      </p:sp>
      <p:sp>
        <p:nvSpPr>
          <p:cNvPr id="5" name="Text Placeholder 4">
            <a:extLst>
              <a:ext uri="{FF2B5EF4-FFF2-40B4-BE49-F238E27FC236}">
                <a16:creationId xmlns:a16="http://schemas.microsoft.com/office/drawing/2014/main" id="{0D9D8E8A-B4B7-2C9E-9FCA-1CF4FD512111}"/>
              </a:ext>
            </a:extLst>
          </p:cNvPr>
          <p:cNvSpPr>
            <a:spLocks noGrp="1"/>
          </p:cNvSpPr>
          <p:nvPr>
            <p:ph type="body" sz="quarter" idx="3"/>
          </p:nvPr>
        </p:nvSpPr>
        <p:spPr/>
        <p:txBody>
          <a:bodyPr>
            <a:normAutofit/>
          </a:bodyPr>
          <a:lstStyle/>
          <a:p>
            <a:endParaRPr lang="en-US" sz="2400" b="0" i="0" dirty="0">
              <a:solidFill>
                <a:srgbClr val="383939"/>
              </a:solidFill>
              <a:effectLst/>
              <a:latin typeface="Montserrat" panose="00000500000000000000" pitchFamily="2" charset="0"/>
            </a:endParaRPr>
          </a:p>
          <a:p>
            <a:endParaRPr lang="en-US" dirty="0"/>
          </a:p>
        </p:txBody>
      </p:sp>
      <p:sp>
        <p:nvSpPr>
          <p:cNvPr id="6" name="Content Placeholder 5">
            <a:extLst>
              <a:ext uri="{FF2B5EF4-FFF2-40B4-BE49-F238E27FC236}">
                <a16:creationId xmlns:a16="http://schemas.microsoft.com/office/drawing/2014/main" id="{1F0A3521-DA07-CD65-8B4C-44D937BC53F7}"/>
              </a:ext>
            </a:extLst>
          </p:cNvPr>
          <p:cNvSpPr>
            <a:spLocks noGrp="1"/>
          </p:cNvSpPr>
          <p:nvPr>
            <p:ph sz="quarter" idx="4"/>
          </p:nvPr>
        </p:nvSpPr>
        <p:spPr>
          <a:xfrm>
            <a:off x="6662167" y="2876085"/>
            <a:ext cx="5766899" cy="3806937"/>
          </a:xfrm>
        </p:spPr>
        <p:txBody>
          <a:bodyPr>
            <a:normAutofit fontScale="92500" lnSpcReduction="10000"/>
          </a:bodyPr>
          <a:lstStyle/>
          <a:p>
            <a:pPr fontAlgn="base"/>
            <a:r>
              <a:rPr lang="en-US" sz="2400" b="1" i="0" dirty="0">
                <a:solidFill>
                  <a:srgbClr val="383939"/>
                </a:solidFill>
                <a:effectLst/>
                <a:latin typeface="Times New Roman" panose="02020603050405020304" pitchFamily="18" charset="0"/>
                <a:cs typeface="Times New Roman" panose="02020603050405020304" pitchFamily="18" charset="0"/>
              </a:rPr>
              <a:t>Aristotle's methods can be summed up as follows.</a:t>
            </a:r>
          </a:p>
          <a:p>
            <a:pPr algn="l" fontAlgn="base"/>
            <a:endParaRPr lang="en-US" sz="2400" b="0" i="0" dirty="0">
              <a:solidFill>
                <a:srgbClr val="383939"/>
              </a:solidFill>
              <a:effectLst/>
              <a:latin typeface="Times New Roman" panose="02020603050405020304" pitchFamily="18" charset="0"/>
              <a:cs typeface="Times New Roman" panose="02020603050405020304" pitchFamily="18" charset="0"/>
            </a:endParaRPr>
          </a:p>
          <a:p>
            <a:pPr algn="l" fontAlgn="base">
              <a:buFont typeface="+mj-lt"/>
              <a:buAutoNum type="arabicPeriod"/>
            </a:pPr>
            <a:r>
              <a:rPr lang="en-US" sz="2400" b="0" i="0" dirty="0">
                <a:solidFill>
                  <a:srgbClr val="383939"/>
                </a:solidFill>
                <a:effectLst/>
                <a:latin typeface="Times New Roman" panose="02020603050405020304" pitchFamily="18" charset="0"/>
                <a:cs typeface="Times New Roman" panose="02020603050405020304" pitchFamily="18" charset="0"/>
              </a:rPr>
              <a:t>Study what others have written about the subject.</a:t>
            </a:r>
          </a:p>
          <a:p>
            <a:pPr algn="l" fontAlgn="base">
              <a:buFont typeface="+mj-lt"/>
              <a:buAutoNum type="arabicPeriod"/>
            </a:pPr>
            <a:r>
              <a:rPr lang="en-US" sz="2400" b="0" i="0" dirty="0">
                <a:solidFill>
                  <a:srgbClr val="383939"/>
                </a:solidFill>
                <a:effectLst/>
                <a:latin typeface="Times New Roman" panose="02020603050405020304" pitchFamily="18" charset="0"/>
                <a:cs typeface="Times New Roman" panose="02020603050405020304" pitchFamily="18" charset="0"/>
              </a:rPr>
              <a:t>Look for the general consensus about the subject</a:t>
            </a:r>
          </a:p>
          <a:p>
            <a:pPr algn="l" fontAlgn="base">
              <a:buFont typeface="+mj-lt"/>
              <a:buAutoNum type="arabicPeriod"/>
            </a:pPr>
            <a:r>
              <a:rPr lang="en-US" sz="2400" b="0" i="0" dirty="0">
                <a:solidFill>
                  <a:srgbClr val="383939"/>
                </a:solidFill>
                <a:effectLst/>
                <a:latin typeface="Times New Roman" panose="02020603050405020304" pitchFamily="18" charset="0"/>
                <a:cs typeface="Times New Roman" panose="02020603050405020304" pitchFamily="18" charset="0"/>
              </a:rPr>
              <a:t>Perform a systematic study of everything even partially related to the topic</a:t>
            </a:r>
            <a:r>
              <a:rPr lang="en-US" sz="2000" b="0" i="0" dirty="0">
                <a:solidFill>
                  <a:srgbClr val="383939"/>
                </a:solidFill>
                <a:effectLst/>
                <a:latin typeface="Montserrat" panose="00000500000000000000" pitchFamily="2" charset="0"/>
              </a:rPr>
              <a:t>.</a:t>
            </a:r>
          </a:p>
          <a:p>
            <a:endParaRPr lang="en-US" dirty="0"/>
          </a:p>
        </p:txBody>
      </p:sp>
      <p:pic>
        <p:nvPicPr>
          <p:cNvPr id="8" name="Picture 7">
            <a:extLst>
              <a:ext uri="{FF2B5EF4-FFF2-40B4-BE49-F238E27FC236}">
                <a16:creationId xmlns:a16="http://schemas.microsoft.com/office/drawing/2014/main" id="{FBCBD08E-F394-BF35-65FD-EAE23C4A4DFA}"/>
              </a:ext>
            </a:extLst>
          </p:cNvPr>
          <p:cNvPicPr>
            <a:picLocks noChangeAspect="1"/>
          </p:cNvPicPr>
          <p:nvPr/>
        </p:nvPicPr>
        <p:blipFill>
          <a:blip r:embed="rId2"/>
          <a:stretch>
            <a:fillRect/>
          </a:stretch>
        </p:blipFill>
        <p:spPr>
          <a:xfrm>
            <a:off x="762685" y="4259792"/>
            <a:ext cx="3819525" cy="2598208"/>
          </a:xfrm>
          <a:prstGeom prst="rect">
            <a:avLst/>
          </a:prstGeom>
        </p:spPr>
      </p:pic>
    </p:spTree>
    <p:extLst>
      <p:ext uri="{BB962C8B-B14F-4D97-AF65-F5344CB8AC3E}">
        <p14:creationId xmlns:p14="http://schemas.microsoft.com/office/powerpoint/2010/main" val="2565899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BBB12-B207-F202-A60D-1AEC490E222B}"/>
              </a:ext>
            </a:extLst>
          </p:cNvPr>
          <p:cNvSpPr>
            <a:spLocks noGrp="1"/>
          </p:cNvSpPr>
          <p:nvPr>
            <p:ph type="title"/>
          </p:nvPr>
        </p:nvSpPr>
        <p:spPr/>
        <p:txBody>
          <a:bodyPr>
            <a:normAutofit fontScale="90000"/>
          </a:bodyPr>
          <a:lstStyle/>
          <a:p>
            <a:r>
              <a:rPr lang="en-US" sz="3100" b="1" i="0" dirty="0">
                <a:solidFill>
                  <a:srgbClr val="3D3D3D"/>
                </a:solidFill>
                <a:effectLst/>
                <a:latin typeface="Times New Roman" panose="02020603050405020304" pitchFamily="18" charset="0"/>
                <a:cs typeface="Times New Roman" panose="02020603050405020304" pitchFamily="18" charset="0"/>
              </a:rPr>
              <a:t>The Muslim Influence On the History of the Scientific Method</a:t>
            </a:r>
            <a:br>
              <a:rPr lang="en-US" b="1" i="0" dirty="0">
                <a:solidFill>
                  <a:srgbClr val="3D3D3D"/>
                </a:solidFill>
                <a:effectLst/>
                <a:latin typeface="Montserrat" panose="00000500000000000000" pitchFamily="2" charset="0"/>
              </a:rPr>
            </a:br>
            <a:endParaRPr lang="en-US" dirty="0"/>
          </a:p>
        </p:txBody>
      </p:sp>
      <p:sp>
        <p:nvSpPr>
          <p:cNvPr id="3" name="Text Placeholder 2">
            <a:extLst>
              <a:ext uri="{FF2B5EF4-FFF2-40B4-BE49-F238E27FC236}">
                <a16:creationId xmlns:a16="http://schemas.microsoft.com/office/drawing/2014/main" id="{F7A0A171-69E9-E565-93E9-73B575C00F98}"/>
              </a:ext>
            </a:extLst>
          </p:cNvPr>
          <p:cNvSpPr>
            <a:spLocks noGrp="1"/>
          </p:cNvSpPr>
          <p:nvPr>
            <p:ph type="body" idx="1"/>
          </p:nvPr>
        </p:nvSpPr>
        <p:spPr>
          <a:xfrm>
            <a:off x="517870" y="2178908"/>
            <a:ext cx="5020056" cy="45719"/>
          </a:xfrm>
        </p:spPr>
        <p:txBody>
          <a:bodyPr>
            <a:normAutofit fontScale="25000" lnSpcReduction="20000"/>
          </a:bodyPr>
          <a:lstStyle/>
          <a:p>
            <a:endParaRPr lang="en-US" dirty="0"/>
          </a:p>
        </p:txBody>
      </p:sp>
      <p:sp>
        <p:nvSpPr>
          <p:cNvPr id="4" name="Content Placeholder 3">
            <a:extLst>
              <a:ext uri="{FF2B5EF4-FFF2-40B4-BE49-F238E27FC236}">
                <a16:creationId xmlns:a16="http://schemas.microsoft.com/office/drawing/2014/main" id="{041E9146-7420-790A-EEBC-101751BEB2BD}"/>
              </a:ext>
            </a:extLst>
          </p:cNvPr>
          <p:cNvSpPr>
            <a:spLocks noGrp="1"/>
          </p:cNvSpPr>
          <p:nvPr>
            <p:ph sz="half" idx="2"/>
          </p:nvPr>
        </p:nvSpPr>
        <p:spPr>
          <a:xfrm>
            <a:off x="0" y="2224627"/>
            <a:ext cx="6654076" cy="4633373"/>
          </a:xfrm>
        </p:spPr>
        <p:txBody>
          <a:bodyPr/>
          <a:lstStyle/>
          <a:p>
            <a:pPr algn="l" fontAlgn="base"/>
            <a:r>
              <a:rPr lang="en-US" sz="2400" b="0" i="0" dirty="0">
                <a:solidFill>
                  <a:srgbClr val="383939"/>
                </a:solidFill>
                <a:effectLst/>
                <a:latin typeface="Times New Roman" panose="02020603050405020304" pitchFamily="18" charset="0"/>
                <a:cs typeface="Times New Roman" panose="02020603050405020304" pitchFamily="18" charset="0"/>
              </a:rPr>
              <a:t>They preserved the knowledge of the Ancient Greeks, including Aristotle, </a:t>
            </a:r>
            <a:r>
              <a:rPr lang="en-US" sz="2400" dirty="0">
                <a:solidFill>
                  <a:srgbClr val="383939"/>
                </a:solidFill>
                <a:latin typeface="Times New Roman" panose="02020603050405020304" pitchFamily="18" charset="0"/>
                <a:cs typeface="Times New Roman" panose="02020603050405020304" pitchFamily="18" charset="0"/>
              </a:rPr>
              <a:t>added and </a:t>
            </a:r>
            <a:r>
              <a:rPr lang="en-US" sz="2400" b="0" i="0" dirty="0">
                <a:solidFill>
                  <a:srgbClr val="383939"/>
                </a:solidFill>
                <a:effectLst/>
                <a:latin typeface="Times New Roman" panose="02020603050405020304" pitchFamily="18" charset="0"/>
                <a:cs typeface="Times New Roman" panose="02020603050405020304" pitchFamily="18" charset="0"/>
              </a:rPr>
              <a:t>catalyzed  the formation of a scientific method recognizable to modern scientists and philosophers.</a:t>
            </a:r>
          </a:p>
          <a:p>
            <a:pPr algn="l" fontAlgn="base"/>
            <a:endParaRPr lang="en-US" sz="2400" b="0" i="0" dirty="0">
              <a:solidFill>
                <a:srgbClr val="383939"/>
              </a:solidFill>
              <a:effectLst/>
              <a:latin typeface="Times New Roman" panose="02020603050405020304" pitchFamily="18" charset="0"/>
              <a:cs typeface="Times New Roman" panose="02020603050405020304" pitchFamily="18" charset="0"/>
            </a:endParaRPr>
          </a:p>
          <a:p>
            <a:pPr algn="l" fontAlgn="base"/>
            <a:r>
              <a:rPr lang="en-US" sz="2400" b="0" i="0" dirty="0">
                <a:solidFill>
                  <a:srgbClr val="383939"/>
                </a:solidFill>
                <a:effectLst/>
                <a:latin typeface="Times New Roman" panose="02020603050405020304" pitchFamily="18" charset="0"/>
                <a:cs typeface="Times New Roman" panose="02020603050405020304" pitchFamily="18" charset="0"/>
              </a:rPr>
              <a:t>The first, and possibly greatest Islamic scholar, was </a:t>
            </a:r>
            <a:r>
              <a:rPr lang="en-US" sz="2400" b="1" i="0" dirty="0">
                <a:solidFill>
                  <a:srgbClr val="383939"/>
                </a:solidFill>
                <a:effectLst/>
                <a:latin typeface="Times New Roman" panose="02020603050405020304" pitchFamily="18" charset="0"/>
                <a:cs typeface="Times New Roman" panose="02020603050405020304" pitchFamily="18" charset="0"/>
              </a:rPr>
              <a:t>Ibn </a:t>
            </a:r>
            <a:r>
              <a:rPr lang="en-US" sz="2400" b="1" i="0" dirty="0" err="1">
                <a:solidFill>
                  <a:srgbClr val="383939"/>
                </a:solidFill>
                <a:effectLst/>
                <a:latin typeface="Times New Roman" panose="02020603050405020304" pitchFamily="18" charset="0"/>
                <a:cs typeface="Times New Roman" panose="02020603050405020304" pitchFamily="18" charset="0"/>
              </a:rPr>
              <a:t>al-Haytham</a:t>
            </a:r>
            <a:r>
              <a:rPr lang="en-US" sz="2400" b="0" i="0" dirty="0">
                <a:solidFill>
                  <a:srgbClr val="383939"/>
                </a:solidFill>
                <a:effectLst/>
                <a:latin typeface="Times New Roman" panose="02020603050405020304" pitchFamily="18" charset="0"/>
                <a:cs typeface="Times New Roman" panose="02020603050405020304" pitchFamily="18" charset="0"/>
              </a:rPr>
              <a:t>, best known for his summarized work in the 'The Book of Optics.' He developed a scientific method very similar to our own:</a:t>
            </a:r>
          </a:p>
          <a:p>
            <a:endParaRPr lang="en-US" dirty="0"/>
          </a:p>
        </p:txBody>
      </p:sp>
      <p:sp>
        <p:nvSpPr>
          <p:cNvPr id="5" name="Text Placeholder 4">
            <a:extLst>
              <a:ext uri="{FF2B5EF4-FFF2-40B4-BE49-F238E27FC236}">
                <a16:creationId xmlns:a16="http://schemas.microsoft.com/office/drawing/2014/main" id="{E8F926F8-4F8D-F5D5-330B-1B2EFA839F61}"/>
              </a:ext>
            </a:extLst>
          </p:cNvPr>
          <p:cNvSpPr>
            <a:spLocks noGrp="1"/>
          </p:cNvSpPr>
          <p:nvPr>
            <p:ph type="body" sz="quarter" idx="3"/>
          </p:nvPr>
        </p:nvSpPr>
        <p:spPr>
          <a:xfrm>
            <a:off x="6662168" y="1447800"/>
            <a:ext cx="5021182" cy="228600"/>
          </a:xfrm>
        </p:spPr>
        <p:txBody>
          <a:bodyPr>
            <a:normAutofit fontScale="25000" lnSpcReduction="20000"/>
          </a:bodyPr>
          <a:lstStyle/>
          <a:p>
            <a:endParaRPr lang="en-US" dirty="0"/>
          </a:p>
        </p:txBody>
      </p:sp>
      <p:sp>
        <p:nvSpPr>
          <p:cNvPr id="6" name="Content Placeholder 5">
            <a:extLst>
              <a:ext uri="{FF2B5EF4-FFF2-40B4-BE49-F238E27FC236}">
                <a16:creationId xmlns:a16="http://schemas.microsoft.com/office/drawing/2014/main" id="{A18CA2D7-43CA-02B9-1602-207078FC0954}"/>
              </a:ext>
            </a:extLst>
          </p:cNvPr>
          <p:cNvSpPr>
            <a:spLocks noGrp="1"/>
          </p:cNvSpPr>
          <p:nvPr>
            <p:ph sz="quarter" idx="4"/>
          </p:nvPr>
        </p:nvSpPr>
        <p:spPr>
          <a:xfrm>
            <a:off x="6662168" y="1676400"/>
            <a:ext cx="5539052" cy="5135879"/>
          </a:xfrm>
        </p:spPr>
        <p:txBody>
          <a:bodyPr/>
          <a:lstStyle/>
          <a:p>
            <a:pPr algn="l" fontAlgn="base">
              <a:buFont typeface="+mj-lt"/>
              <a:buAutoNum type="arabicPeriod"/>
            </a:pPr>
            <a:r>
              <a:rPr lang="en-US" sz="2400" dirty="0">
                <a:solidFill>
                  <a:srgbClr val="3C9BBE"/>
                </a:solidFill>
                <a:latin typeface="Times New Roman" panose="02020603050405020304" pitchFamily="18" charset="0"/>
                <a:cs typeface="Times New Roman" panose="02020603050405020304" pitchFamily="18" charset="0"/>
              </a:rPr>
              <a:t>State an explicit problem</a:t>
            </a:r>
            <a:r>
              <a:rPr lang="en-US" sz="2400" b="0" i="0" dirty="0">
                <a:solidFill>
                  <a:srgbClr val="383939"/>
                </a:solidFill>
                <a:effectLst/>
                <a:latin typeface="Times New Roman" panose="02020603050405020304" pitchFamily="18" charset="0"/>
                <a:cs typeface="Times New Roman" panose="02020603050405020304" pitchFamily="18" charset="0"/>
              </a:rPr>
              <a:t>, based upon observation and </a:t>
            </a:r>
            <a:r>
              <a:rPr lang="en-US" sz="2400" dirty="0">
                <a:solidFill>
                  <a:srgbClr val="3C9BBE"/>
                </a:solidFill>
                <a:latin typeface="Times New Roman" panose="02020603050405020304" pitchFamily="18" charset="0"/>
                <a:cs typeface="Times New Roman" panose="02020603050405020304" pitchFamily="18" charset="0"/>
              </a:rPr>
              <a:t>experimentation</a:t>
            </a:r>
            <a:r>
              <a:rPr lang="en-US" sz="2400" b="0" i="0" dirty="0">
                <a:solidFill>
                  <a:srgbClr val="383939"/>
                </a:solidFill>
                <a:effectLst/>
                <a:latin typeface="Times New Roman" panose="02020603050405020304" pitchFamily="18" charset="0"/>
                <a:cs typeface="Times New Roman" panose="02020603050405020304" pitchFamily="18" charset="0"/>
              </a:rPr>
              <a:t>.</a:t>
            </a:r>
          </a:p>
          <a:p>
            <a:pPr algn="l" fontAlgn="base">
              <a:buFont typeface="+mj-lt"/>
              <a:buAutoNum type="arabicPeriod"/>
            </a:pPr>
            <a:r>
              <a:rPr lang="en-US" sz="2400" b="0" i="0" dirty="0">
                <a:solidFill>
                  <a:srgbClr val="383939"/>
                </a:solidFill>
                <a:effectLst/>
                <a:latin typeface="Times New Roman" panose="02020603050405020304" pitchFamily="18" charset="0"/>
                <a:cs typeface="Times New Roman" panose="02020603050405020304" pitchFamily="18" charset="0"/>
              </a:rPr>
              <a:t>Test or criticize a </a:t>
            </a:r>
            <a:r>
              <a:rPr lang="en-US" sz="2400" dirty="0">
                <a:solidFill>
                  <a:srgbClr val="3C9BBE"/>
                </a:solidFill>
                <a:latin typeface="Times New Roman" panose="02020603050405020304" pitchFamily="18" charset="0"/>
                <a:cs typeface="Times New Roman" panose="02020603050405020304" pitchFamily="18" charset="0"/>
              </a:rPr>
              <a:t>hypothesis</a:t>
            </a:r>
            <a:r>
              <a:rPr lang="en-US" sz="2400" b="0" i="0" dirty="0">
                <a:solidFill>
                  <a:srgbClr val="383939"/>
                </a:solidFill>
                <a:effectLst/>
                <a:latin typeface="Times New Roman" panose="02020603050405020304" pitchFamily="18" charset="0"/>
                <a:cs typeface="Times New Roman" panose="02020603050405020304" pitchFamily="18" charset="0"/>
              </a:rPr>
              <a:t> through </a:t>
            </a:r>
            <a:r>
              <a:rPr lang="en-US" sz="2400" dirty="0">
                <a:solidFill>
                  <a:srgbClr val="3C9BBE"/>
                </a:solidFill>
                <a:latin typeface="Times New Roman" panose="02020603050405020304" pitchFamily="18" charset="0"/>
                <a:cs typeface="Times New Roman" panose="02020603050405020304" pitchFamily="18" charset="0"/>
              </a:rPr>
              <a:t>experimentation</a:t>
            </a:r>
            <a:r>
              <a:rPr lang="en-US" sz="2400" b="0" i="0" dirty="0">
                <a:solidFill>
                  <a:srgbClr val="383939"/>
                </a:solidFill>
                <a:effectLst/>
                <a:latin typeface="Times New Roman" panose="02020603050405020304" pitchFamily="18" charset="0"/>
                <a:cs typeface="Times New Roman" panose="02020603050405020304" pitchFamily="18" charset="0"/>
              </a:rPr>
              <a:t>.</a:t>
            </a:r>
          </a:p>
          <a:p>
            <a:pPr algn="l" fontAlgn="base">
              <a:buFont typeface="+mj-lt"/>
              <a:buAutoNum type="arabicPeriod"/>
            </a:pPr>
            <a:r>
              <a:rPr lang="en-US" sz="2400" b="0" i="0" dirty="0">
                <a:solidFill>
                  <a:srgbClr val="383939"/>
                </a:solidFill>
                <a:effectLst/>
                <a:latin typeface="Times New Roman" panose="02020603050405020304" pitchFamily="18" charset="0"/>
                <a:cs typeface="Times New Roman" panose="02020603050405020304" pitchFamily="18" charset="0"/>
              </a:rPr>
              <a:t>Interpret the </a:t>
            </a:r>
            <a:r>
              <a:rPr lang="en-US" sz="2400" dirty="0">
                <a:solidFill>
                  <a:srgbClr val="3C9BBE"/>
                </a:solidFill>
                <a:latin typeface="Times New Roman" panose="02020603050405020304" pitchFamily="18" charset="0"/>
                <a:cs typeface="Times New Roman" panose="02020603050405020304" pitchFamily="18" charset="0"/>
              </a:rPr>
              <a:t>data</a:t>
            </a:r>
            <a:r>
              <a:rPr lang="en-US" sz="2400" b="0" i="0" dirty="0">
                <a:solidFill>
                  <a:srgbClr val="383939"/>
                </a:solidFill>
                <a:effectLst/>
                <a:latin typeface="Times New Roman" panose="02020603050405020304" pitchFamily="18" charset="0"/>
                <a:cs typeface="Times New Roman" panose="02020603050405020304" pitchFamily="18" charset="0"/>
              </a:rPr>
              <a:t> and come to a </a:t>
            </a:r>
            <a:r>
              <a:rPr lang="en-US" sz="2400" dirty="0">
                <a:solidFill>
                  <a:srgbClr val="3C9BBE"/>
                </a:solidFill>
                <a:latin typeface="Times New Roman" panose="02020603050405020304" pitchFamily="18" charset="0"/>
                <a:cs typeface="Times New Roman" panose="02020603050405020304" pitchFamily="18" charset="0"/>
              </a:rPr>
              <a:t>conclusion</a:t>
            </a:r>
            <a:r>
              <a:rPr lang="en-US" sz="2400" b="0" i="0" dirty="0">
                <a:solidFill>
                  <a:srgbClr val="383939"/>
                </a:solidFill>
                <a:effectLst/>
                <a:latin typeface="Times New Roman" panose="02020603050405020304" pitchFamily="18" charset="0"/>
                <a:cs typeface="Times New Roman" panose="02020603050405020304" pitchFamily="18" charset="0"/>
              </a:rPr>
              <a:t>, ideally using mathematics.</a:t>
            </a:r>
          </a:p>
          <a:p>
            <a:pPr algn="l" fontAlgn="base">
              <a:buFont typeface="+mj-lt"/>
              <a:buAutoNum type="arabicPeriod"/>
            </a:pPr>
            <a:r>
              <a:rPr lang="en-US" sz="2400" b="0" i="0" dirty="0">
                <a:solidFill>
                  <a:srgbClr val="383939"/>
                </a:solidFill>
                <a:effectLst/>
                <a:latin typeface="Times New Roman" panose="02020603050405020304" pitchFamily="18" charset="0"/>
                <a:cs typeface="Times New Roman" panose="02020603050405020304" pitchFamily="18" charset="0"/>
              </a:rPr>
              <a:t>Publish the findings</a:t>
            </a:r>
          </a:p>
          <a:p>
            <a:endParaRPr lang="en-US" dirty="0"/>
          </a:p>
        </p:txBody>
      </p:sp>
      <p:pic>
        <p:nvPicPr>
          <p:cNvPr id="8" name="Picture 7">
            <a:extLst>
              <a:ext uri="{FF2B5EF4-FFF2-40B4-BE49-F238E27FC236}">
                <a16:creationId xmlns:a16="http://schemas.microsoft.com/office/drawing/2014/main" id="{3488573B-3DAC-F322-BE5E-2B70C8B5357B}"/>
              </a:ext>
            </a:extLst>
          </p:cNvPr>
          <p:cNvPicPr>
            <a:picLocks noChangeAspect="1"/>
          </p:cNvPicPr>
          <p:nvPr/>
        </p:nvPicPr>
        <p:blipFill>
          <a:blip r:embed="rId2"/>
          <a:stretch>
            <a:fillRect/>
          </a:stretch>
        </p:blipFill>
        <p:spPr>
          <a:xfrm>
            <a:off x="9499599" y="4445000"/>
            <a:ext cx="2692401" cy="2367280"/>
          </a:xfrm>
          <a:prstGeom prst="rect">
            <a:avLst/>
          </a:prstGeom>
        </p:spPr>
      </p:pic>
    </p:spTree>
    <p:extLst>
      <p:ext uri="{BB962C8B-B14F-4D97-AF65-F5344CB8AC3E}">
        <p14:creationId xmlns:p14="http://schemas.microsoft.com/office/powerpoint/2010/main" val="3003861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3D4BC-4FCC-B9BF-D621-9FCE2D3EB7B3}"/>
              </a:ext>
            </a:extLst>
          </p:cNvPr>
          <p:cNvSpPr>
            <a:spLocks noGrp="1"/>
          </p:cNvSpPr>
          <p:nvPr>
            <p:ph type="title"/>
          </p:nvPr>
        </p:nvSpPr>
        <p:spPr>
          <a:xfrm>
            <a:off x="517869" y="659021"/>
            <a:ext cx="11165481" cy="654908"/>
          </a:xfrm>
        </p:spPr>
        <p:txBody>
          <a:bodyPr>
            <a:normAutofit/>
          </a:bodyPr>
          <a:lstStyle/>
          <a:p>
            <a:r>
              <a:rPr lang="en-US" sz="3600" dirty="0">
                <a:latin typeface="Times New Roman" panose="02020603050405020304" pitchFamily="18" charset="0"/>
                <a:cs typeface="Times New Roman" panose="02020603050405020304" pitchFamily="18" charset="0"/>
              </a:rPr>
              <a:t>Types of Research</a:t>
            </a:r>
          </a:p>
        </p:txBody>
      </p:sp>
      <p:sp>
        <p:nvSpPr>
          <p:cNvPr id="3" name="Text Placeholder 2">
            <a:extLst>
              <a:ext uri="{FF2B5EF4-FFF2-40B4-BE49-F238E27FC236}">
                <a16:creationId xmlns:a16="http://schemas.microsoft.com/office/drawing/2014/main" id="{3135AE42-55C6-3F30-4EB3-BB38AE49D8D6}"/>
              </a:ext>
            </a:extLst>
          </p:cNvPr>
          <p:cNvSpPr>
            <a:spLocks noGrp="1"/>
          </p:cNvSpPr>
          <p:nvPr>
            <p:ph type="body" idx="1"/>
          </p:nvPr>
        </p:nvSpPr>
        <p:spPr>
          <a:xfrm>
            <a:off x="635000" y="1313929"/>
            <a:ext cx="4902926" cy="654909"/>
          </a:xfrm>
        </p:spPr>
        <p:txBody>
          <a:bodyPr>
            <a:normAutofit fontScale="25000" lnSpcReduction="20000"/>
          </a:bodyPr>
          <a:lstStyle/>
          <a:p>
            <a:endParaRPr lang="en-US" dirty="0"/>
          </a:p>
          <a:p>
            <a:endParaRPr lang="en-US" sz="17600" dirty="0"/>
          </a:p>
          <a:p>
            <a:endParaRPr lang="en-US" sz="17600" dirty="0"/>
          </a:p>
          <a:p>
            <a:endParaRPr lang="en-US" sz="17600" dirty="0"/>
          </a:p>
          <a:p>
            <a:endParaRPr lang="en-US" sz="14400" dirty="0"/>
          </a:p>
          <a:p>
            <a:endParaRPr lang="en-US" sz="14400" dirty="0"/>
          </a:p>
          <a:p>
            <a:r>
              <a:rPr lang="en-US" sz="14400" dirty="0"/>
              <a:t>               </a:t>
            </a:r>
          </a:p>
          <a:p>
            <a:r>
              <a:rPr lang="en-US" sz="14400" dirty="0"/>
              <a:t>1.</a:t>
            </a:r>
            <a:r>
              <a:rPr lang="en-US" sz="14400" b="0" i="0" dirty="0">
                <a:solidFill>
                  <a:srgbClr val="2D3238"/>
                </a:solidFill>
                <a:effectLst/>
                <a:latin typeface="f37-ginger-bold"/>
              </a:rPr>
              <a:t> Applied Research</a:t>
            </a:r>
          </a:p>
          <a:p>
            <a:endParaRPr lang="en-US" dirty="0"/>
          </a:p>
        </p:txBody>
      </p:sp>
      <p:sp>
        <p:nvSpPr>
          <p:cNvPr id="4" name="Content Placeholder 3">
            <a:extLst>
              <a:ext uri="{FF2B5EF4-FFF2-40B4-BE49-F238E27FC236}">
                <a16:creationId xmlns:a16="http://schemas.microsoft.com/office/drawing/2014/main" id="{010B3EFA-C274-D1C6-0C09-B8EAF380DF51}"/>
              </a:ext>
            </a:extLst>
          </p:cNvPr>
          <p:cNvSpPr>
            <a:spLocks noGrp="1"/>
          </p:cNvSpPr>
          <p:nvPr>
            <p:ph sz="half" idx="2"/>
          </p:nvPr>
        </p:nvSpPr>
        <p:spPr>
          <a:xfrm>
            <a:off x="0" y="1879600"/>
            <a:ext cx="6654076" cy="4673599"/>
          </a:xfrm>
        </p:spPr>
        <p:txBody>
          <a:bodyPr/>
          <a:lstStyle/>
          <a:p>
            <a:pPr algn="l"/>
            <a:r>
              <a:rPr lang="en-US" sz="2400" i="0" dirty="0">
                <a:solidFill>
                  <a:srgbClr val="020621"/>
                </a:solidFill>
                <a:effectLst/>
                <a:latin typeface="Times New Roman" panose="02020603050405020304" pitchFamily="18" charset="0"/>
                <a:cs typeface="Times New Roman" panose="02020603050405020304" pitchFamily="18" charset="0"/>
              </a:rPr>
              <a:t>It is a scientific study that seek to solve various practical problems in the day-to-day life. It find answers or solutions to everyday problems, cure illness, develop innovative technologies etc.</a:t>
            </a:r>
          </a:p>
          <a:p>
            <a:pPr algn="l"/>
            <a:r>
              <a:rPr lang="en-US" sz="2400" b="1" i="0" dirty="0">
                <a:solidFill>
                  <a:srgbClr val="020621"/>
                </a:solidFill>
                <a:effectLst/>
                <a:latin typeface="Times New Roman" panose="02020603050405020304" pitchFamily="18" charset="0"/>
                <a:cs typeface="Times New Roman" panose="02020603050405020304" pitchFamily="18" charset="0"/>
              </a:rPr>
              <a:t>For example-</a:t>
            </a:r>
          </a:p>
          <a:p>
            <a:pPr algn="l">
              <a:buFont typeface="+mj-lt"/>
              <a:buAutoNum type="arabicPeriod"/>
            </a:pPr>
            <a:r>
              <a:rPr lang="en-US" sz="2400" i="0" dirty="0">
                <a:solidFill>
                  <a:srgbClr val="020621"/>
                </a:solidFill>
                <a:effectLst/>
                <a:latin typeface="Times New Roman" panose="02020603050405020304" pitchFamily="18" charset="0"/>
                <a:cs typeface="Times New Roman" panose="02020603050405020304" pitchFamily="18" charset="0"/>
              </a:rPr>
              <a:t>Improve agricultural crop production</a:t>
            </a:r>
          </a:p>
          <a:p>
            <a:pPr algn="l">
              <a:buFont typeface="+mj-lt"/>
              <a:buAutoNum type="arabicPeriod"/>
            </a:pPr>
            <a:r>
              <a:rPr lang="en-US" sz="2400" i="0" dirty="0">
                <a:solidFill>
                  <a:srgbClr val="020621"/>
                </a:solidFill>
                <a:effectLst/>
                <a:latin typeface="Times New Roman" panose="02020603050405020304" pitchFamily="18" charset="0"/>
                <a:cs typeface="Times New Roman" panose="02020603050405020304" pitchFamily="18" charset="0"/>
              </a:rPr>
              <a:t>Treat or cure specific disease</a:t>
            </a:r>
          </a:p>
          <a:p>
            <a:pPr algn="l">
              <a:buFont typeface="+mj-lt"/>
              <a:buAutoNum type="arabicPeriod"/>
            </a:pPr>
            <a:r>
              <a:rPr lang="en-US" sz="2400" i="0" dirty="0">
                <a:solidFill>
                  <a:srgbClr val="020621"/>
                </a:solidFill>
                <a:effectLst/>
                <a:latin typeface="Times New Roman" panose="02020603050405020304" pitchFamily="18" charset="0"/>
                <a:cs typeface="Times New Roman" panose="02020603050405020304" pitchFamily="18" charset="0"/>
              </a:rPr>
              <a:t>Improve energy efficiency of homes, offices, modes of transportation</a:t>
            </a:r>
          </a:p>
          <a:p>
            <a:endParaRPr lang="en-US" dirty="0"/>
          </a:p>
        </p:txBody>
      </p:sp>
      <p:sp>
        <p:nvSpPr>
          <p:cNvPr id="5" name="Text Placeholder 4">
            <a:extLst>
              <a:ext uri="{FF2B5EF4-FFF2-40B4-BE49-F238E27FC236}">
                <a16:creationId xmlns:a16="http://schemas.microsoft.com/office/drawing/2014/main" id="{742D678E-028F-9D2E-2CE3-34D098973DD3}"/>
              </a:ext>
            </a:extLst>
          </p:cNvPr>
          <p:cNvSpPr>
            <a:spLocks noGrp="1"/>
          </p:cNvSpPr>
          <p:nvPr>
            <p:ph type="body" sz="quarter" idx="3"/>
          </p:nvPr>
        </p:nvSpPr>
        <p:spPr>
          <a:xfrm>
            <a:off x="6662168" y="1313929"/>
            <a:ext cx="5428232" cy="763379"/>
          </a:xfrm>
        </p:spPr>
        <p:txBody>
          <a:bodyPr>
            <a:normAutofit fontScale="25000" lnSpcReduction="20000"/>
          </a:bodyPr>
          <a:lstStyle/>
          <a:p>
            <a:r>
              <a:rPr lang="en-US" sz="11200" b="0" i="0" dirty="0">
                <a:solidFill>
                  <a:srgbClr val="2D3238"/>
                </a:solidFill>
                <a:effectLst/>
                <a:latin typeface="Times New Roman" panose="02020603050405020304" pitchFamily="18" charset="0"/>
                <a:cs typeface="Times New Roman" panose="02020603050405020304" pitchFamily="18" charset="0"/>
              </a:rPr>
              <a:t>2.Basic Research</a:t>
            </a:r>
          </a:p>
          <a:p>
            <a:endParaRPr lang="en-US" dirty="0"/>
          </a:p>
        </p:txBody>
      </p:sp>
      <p:sp>
        <p:nvSpPr>
          <p:cNvPr id="6" name="Content Placeholder 5">
            <a:extLst>
              <a:ext uri="{FF2B5EF4-FFF2-40B4-BE49-F238E27FC236}">
                <a16:creationId xmlns:a16="http://schemas.microsoft.com/office/drawing/2014/main" id="{B7CE9492-C5B4-E4E6-88CF-5A81610063CB}"/>
              </a:ext>
            </a:extLst>
          </p:cNvPr>
          <p:cNvSpPr>
            <a:spLocks noGrp="1"/>
          </p:cNvSpPr>
          <p:nvPr>
            <p:ph sz="quarter" idx="4"/>
          </p:nvPr>
        </p:nvSpPr>
        <p:spPr>
          <a:xfrm>
            <a:off x="6172926" y="1968837"/>
            <a:ext cx="6019074" cy="4584362"/>
          </a:xfrm>
        </p:spPr>
        <p:txBody>
          <a:bodyPr/>
          <a:lstStyle/>
          <a:p>
            <a:pPr algn="l"/>
            <a:r>
              <a:rPr lang="en-US" sz="2400" b="0" i="0" dirty="0">
                <a:solidFill>
                  <a:srgbClr val="020621"/>
                </a:solidFill>
                <a:effectLst/>
                <a:latin typeface="Times New Roman" panose="02020603050405020304" pitchFamily="18" charset="0"/>
                <a:cs typeface="Times New Roman" panose="02020603050405020304" pitchFamily="18" charset="0"/>
              </a:rPr>
              <a:t>It is called as Fundamental or Pure research. It Expands the person's knowledge. This type of research is not going to create or invent anything new. Instead, it is based on Basic science investigation.</a:t>
            </a:r>
          </a:p>
          <a:p>
            <a:pPr algn="l"/>
            <a:r>
              <a:rPr lang="en-US" sz="2400" b="1" i="0" dirty="0">
                <a:solidFill>
                  <a:srgbClr val="020621"/>
                </a:solidFill>
                <a:effectLst/>
                <a:latin typeface="Times New Roman" panose="02020603050405020304" pitchFamily="18" charset="0"/>
                <a:cs typeface="Times New Roman" panose="02020603050405020304" pitchFamily="18" charset="0"/>
              </a:rPr>
              <a:t>For example-</a:t>
            </a:r>
          </a:p>
          <a:p>
            <a:pPr algn="l">
              <a:buFont typeface="+mj-lt"/>
              <a:buAutoNum type="arabicPeriod"/>
            </a:pPr>
            <a:r>
              <a:rPr lang="en-US" sz="2400" b="0" i="0" dirty="0">
                <a:solidFill>
                  <a:srgbClr val="020621"/>
                </a:solidFill>
                <a:effectLst/>
                <a:latin typeface="Times New Roman" panose="02020603050405020304" pitchFamily="18" charset="0"/>
                <a:cs typeface="Times New Roman" panose="02020603050405020304" pitchFamily="18" charset="0"/>
              </a:rPr>
              <a:t>How did universe begin?</a:t>
            </a:r>
          </a:p>
          <a:p>
            <a:pPr algn="l">
              <a:buFont typeface="+mj-lt"/>
              <a:buAutoNum type="arabicPeriod"/>
            </a:pPr>
            <a:r>
              <a:rPr lang="en-US" sz="2400" b="0" i="0" dirty="0">
                <a:solidFill>
                  <a:srgbClr val="020621"/>
                </a:solidFill>
                <a:effectLst/>
                <a:latin typeface="Times New Roman" panose="02020603050405020304" pitchFamily="18" charset="0"/>
                <a:cs typeface="Times New Roman" panose="02020603050405020304" pitchFamily="18" charset="0"/>
              </a:rPr>
              <a:t>What are protons?</a:t>
            </a:r>
          </a:p>
          <a:p>
            <a:endParaRPr lang="en-US" dirty="0"/>
          </a:p>
        </p:txBody>
      </p:sp>
    </p:spTree>
    <p:extLst>
      <p:ext uri="{BB962C8B-B14F-4D97-AF65-F5344CB8AC3E}">
        <p14:creationId xmlns:p14="http://schemas.microsoft.com/office/powerpoint/2010/main" val="4136719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AA3B297-9683-4E38-89FA-062C53E13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CBB5A79C-BF9F-44D0-69BF-67A7713C67B3}"/>
              </a:ext>
            </a:extLst>
          </p:cNvPr>
          <p:cNvSpPr>
            <a:spLocks noGrp="1"/>
          </p:cNvSpPr>
          <p:nvPr>
            <p:ph type="title"/>
          </p:nvPr>
        </p:nvSpPr>
        <p:spPr>
          <a:xfrm>
            <a:off x="517869" y="669136"/>
            <a:ext cx="8686800" cy="702464"/>
          </a:xfrm>
        </p:spPr>
        <p:txBody>
          <a:bodyPr>
            <a:normAutofit fontScale="90000"/>
          </a:bodyPr>
          <a:lstStyle/>
          <a:p>
            <a:r>
              <a:rPr lang="en-US" b="0" i="0" dirty="0">
                <a:solidFill>
                  <a:srgbClr val="2D3238"/>
                </a:solidFill>
                <a:effectLst/>
                <a:latin typeface="Times New Roman" panose="02020603050405020304" pitchFamily="18" charset="0"/>
                <a:cs typeface="Times New Roman" panose="02020603050405020304" pitchFamily="18" charset="0"/>
              </a:rPr>
              <a:t>3.Correlational Research</a:t>
            </a:r>
            <a:br>
              <a:rPr lang="en-US" b="0" i="0" dirty="0">
                <a:solidFill>
                  <a:srgbClr val="2D3238"/>
                </a:solidFill>
                <a:effectLst/>
                <a:latin typeface="f37-ginger-bold"/>
              </a:rPr>
            </a:br>
            <a:endParaRPr lang="en-US" dirty="0"/>
          </a:p>
        </p:txBody>
      </p:sp>
      <p:sp>
        <p:nvSpPr>
          <p:cNvPr id="17" name="Rectangle 16">
            <a:extLst>
              <a:ext uri="{FF2B5EF4-FFF2-40B4-BE49-F238E27FC236}">
                <a16:creationId xmlns:a16="http://schemas.microsoft.com/office/drawing/2014/main" id="{5B8D7907-8AB9-4E98-A576-1A13AECED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873252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9D141D8F-0039-D1ED-9047-B2C7B550633D}"/>
              </a:ext>
            </a:extLst>
          </p:cNvPr>
          <p:cNvSpPr>
            <a:spLocks noGrp="1"/>
          </p:cNvSpPr>
          <p:nvPr>
            <p:ph idx="1"/>
          </p:nvPr>
        </p:nvSpPr>
        <p:spPr>
          <a:xfrm>
            <a:off x="177801" y="1383367"/>
            <a:ext cx="11709400" cy="5474628"/>
          </a:xfrm>
        </p:spPr>
        <p:txBody>
          <a:bodyPr>
            <a:normAutofit lnSpcReduction="10000"/>
          </a:bodyPr>
          <a:lstStyle/>
          <a:p>
            <a:pPr algn="l"/>
            <a:r>
              <a:rPr lang="en-US" sz="2400" b="0" i="0" dirty="0">
                <a:effectLst/>
                <a:latin typeface="Times New Roman" panose="02020603050405020304" pitchFamily="18" charset="0"/>
                <a:cs typeface="Times New Roman" panose="02020603050405020304" pitchFamily="18" charset="0"/>
              </a:rPr>
              <a:t>The relationship among 2 or more variables without necessarily determining the </a:t>
            </a:r>
            <a:r>
              <a:rPr lang="en-US" sz="2400" b="1" i="0" dirty="0">
                <a:effectLst/>
                <a:latin typeface="Times New Roman" panose="02020603050405020304" pitchFamily="18" charset="0"/>
                <a:cs typeface="Times New Roman" panose="02020603050405020304" pitchFamily="18" charset="0"/>
              </a:rPr>
              <a:t>cause</a:t>
            </a:r>
            <a:r>
              <a:rPr lang="en-US" sz="2400" b="0" i="0" dirty="0">
                <a:effectLst/>
                <a:latin typeface="Times New Roman" panose="02020603050405020304" pitchFamily="18" charset="0"/>
                <a:cs typeface="Times New Roman" panose="02020603050405020304" pitchFamily="18" charset="0"/>
              </a:rPr>
              <a:t> and </a:t>
            </a:r>
            <a:r>
              <a:rPr lang="en-US" sz="2400" b="1" i="0" dirty="0">
                <a:effectLst/>
                <a:latin typeface="Times New Roman" panose="02020603050405020304" pitchFamily="18" charset="0"/>
                <a:cs typeface="Times New Roman" panose="02020603050405020304" pitchFamily="18" charset="0"/>
              </a:rPr>
              <a:t>effect</a:t>
            </a:r>
            <a:r>
              <a:rPr lang="en-US" sz="2400" b="0" i="0" dirty="0">
                <a:effectLst/>
                <a:latin typeface="Times New Roman" panose="02020603050405020304" pitchFamily="18" charset="0"/>
                <a:cs typeface="Times New Roman" panose="02020603050405020304" pitchFamily="18" charset="0"/>
              </a:rPr>
              <a:t> is known as correlational research.</a:t>
            </a:r>
          </a:p>
          <a:p>
            <a:pPr algn="l"/>
            <a:r>
              <a:rPr lang="en-US" sz="2400" b="0" i="0" dirty="0">
                <a:effectLst/>
                <a:latin typeface="Times New Roman" panose="02020603050405020304" pitchFamily="18" charset="0"/>
                <a:cs typeface="Times New Roman" panose="02020603050405020304" pitchFamily="18" charset="0"/>
              </a:rPr>
              <a:t>For example-</a:t>
            </a:r>
          </a:p>
          <a:p>
            <a:pPr algn="l"/>
            <a:r>
              <a:rPr lang="en-US" sz="2400" b="0" i="0" dirty="0">
                <a:effectLst/>
                <a:latin typeface="Times New Roman" panose="02020603050405020304" pitchFamily="18" charset="0"/>
                <a:cs typeface="Times New Roman" panose="02020603050405020304" pitchFamily="18" charset="0"/>
              </a:rPr>
              <a:t>Correlation between obesity and diabetes mellitus, Correlation between smoking and cancer </a:t>
            </a:r>
          </a:p>
          <a:p>
            <a:pPr algn="l"/>
            <a:r>
              <a:rPr lang="en-US" sz="2400" b="1" i="0" dirty="0">
                <a:effectLst/>
                <a:latin typeface="Times New Roman" panose="02020603050405020304" pitchFamily="18" charset="0"/>
                <a:cs typeface="Times New Roman" panose="02020603050405020304" pitchFamily="18" charset="0"/>
              </a:rPr>
              <a:t>Advantages-</a:t>
            </a:r>
          </a:p>
          <a:p>
            <a:pPr algn="l">
              <a:buFont typeface="+mj-lt"/>
              <a:buAutoNum type="arabicPeriod"/>
            </a:pPr>
            <a:r>
              <a:rPr lang="en-US" sz="2400" b="0" i="0" dirty="0">
                <a:effectLst/>
                <a:latin typeface="Times New Roman" panose="02020603050405020304" pitchFamily="18" charset="0"/>
                <a:cs typeface="Times New Roman" panose="02020603050405020304" pitchFamily="18" charset="0"/>
              </a:rPr>
              <a:t>It is easy to collect much information from many subjects at single time.</a:t>
            </a:r>
          </a:p>
          <a:p>
            <a:pPr algn="l">
              <a:buFont typeface="+mj-lt"/>
              <a:buAutoNum type="arabicPeriod"/>
            </a:pPr>
            <a:r>
              <a:rPr lang="en-US" sz="2400" b="0" i="0" dirty="0">
                <a:effectLst/>
                <a:latin typeface="Times New Roman" panose="02020603050405020304" pitchFamily="18" charset="0"/>
                <a:cs typeface="Times New Roman" panose="02020603050405020304" pitchFamily="18" charset="0"/>
              </a:rPr>
              <a:t>Wide range of variables and their interrelations.</a:t>
            </a:r>
          </a:p>
          <a:p>
            <a:pPr algn="l">
              <a:buFont typeface="+mj-lt"/>
              <a:buAutoNum type="arabicPeriod"/>
            </a:pPr>
            <a:r>
              <a:rPr lang="en-US" sz="2400" b="0" i="0" dirty="0">
                <a:effectLst/>
                <a:latin typeface="Times New Roman" panose="02020603050405020304" pitchFamily="18" charset="0"/>
                <a:cs typeface="Times New Roman" panose="02020603050405020304" pitchFamily="18" charset="0"/>
              </a:rPr>
              <a:t>Study variables are not easily produced in the laboratory.</a:t>
            </a:r>
          </a:p>
          <a:p>
            <a:pPr algn="l"/>
            <a:r>
              <a:rPr lang="en-US" sz="2400" b="1" i="0" dirty="0">
                <a:effectLst/>
                <a:latin typeface="Times New Roman" panose="02020603050405020304" pitchFamily="18" charset="0"/>
                <a:cs typeface="Times New Roman" panose="02020603050405020304" pitchFamily="18" charset="0"/>
              </a:rPr>
              <a:t>Disadvantages-</a:t>
            </a:r>
          </a:p>
          <a:p>
            <a:pPr algn="l">
              <a:buFont typeface="+mj-lt"/>
              <a:buAutoNum type="arabicPeriod"/>
            </a:pPr>
            <a:r>
              <a:rPr lang="en-US" sz="2400" b="0" i="0" dirty="0">
                <a:effectLst/>
                <a:latin typeface="Times New Roman" panose="02020603050405020304" pitchFamily="18" charset="0"/>
                <a:cs typeface="Times New Roman" panose="02020603050405020304" pitchFamily="18" charset="0"/>
              </a:rPr>
              <a:t>Does not indicate causation (cause and effect)</a:t>
            </a:r>
          </a:p>
          <a:p>
            <a:pPr algn="l">
              <a:buFont typeface="+mj-lt"/>
              <a:buAutoNum type="arabicPeriod"/>
            </a:pPr>
            <a:r>
              <a:rPr lang="en-US" sz="2400" b="0" i="0" dirty="0">
                <a:effectLst/>
                <a:latin typeface="Times New Roman" panose="02020603050405020304" pitchFamily="18" charset="0"/>
                <a:cs typeface="Times New Roman" panose="02020603050405020304" pitchFamily="18" charset="0"/>
              </a:rPr>
              <a:t>Problems with self reporting method</a:t>
            </a:r>
          </a:p>
          <a:p>
            <a:endParaRPr lang="en-US" dirty="0"/>
          </a:p>
        </p:txBody>
      </p:sp>
      <p:pic>
        <p:nvPicPr>
          <p:cNvPr id="12" name="Picture 11">
            <a:extLst>
              <a:ext uri="{FF2B5EF4-FFF2-40B4-BE49-F238E27FC236}">
                <a16:creationId xmlns:a16="http://schemas.microsoft.com/office/drawing/2014/main" id="{328832A5-7B3A-57D9-3A65-8DE886BF7B93}"/>
              </a:ext>
            </a:extLst>
          </p:cNvPr>
          <p:cNvPicPr>
            <a:picLocks noChangeAspect="1"/>
          </p:cNvPicPr>
          <p:nvPr/>
        </p:nvPicPr>
        <p:blipFill>
          <a:blip r:embed="rId2"/>
          <a:stretch>
            <a:fillRect/>
          </a:stretch>
        </p:blipFill>
        <p:spPr>
          <a:xfrm>
            <a:off x="8382000" y="4857750"/>
            <a:ext cx="2362200" cy="1638300"/>
          </a:xfrm>
          <a:prstGeom prst="rect">
            <a:avLst/>
          </a:prstGeom>
        </p:spPr>
      </p:pic>
    </p:spTree>
    <p:extLst>
      <p:ext uri="{BB962C8B-B14F-4D97-AF65-F5344CB8AC3E}">
        <p14:creationId xmlns:p14="http://schemas.microsoft.com/office/powerpoint/2010/main" val="3997495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AA3B297-9683-4E38-89FA-062C53E13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5D4BF65F-D947-97E1-79C2-DA0166678E0E}"/>
              </a:ext>
            </a:extLst>
          </p:cNvPr>
          <p:cNvSpPr>
            <a:spLocks noGrp="1"/>
          </p:cNvSpPr>
          <p:nvPr>
            <p:ph type="title"/>
          </p:nvPr>
        </p:nvSpPr>
        <p:spPr>
          <a:xfrm>
            <a:off x="517869" y="669136"/>
            <a:ext cx="8686800" cy="702464"/>
          </a:xfrm>
        </p:spPr>
        <p:txBody>
          <a:bodyPr>
            <a:normAutofit fontScale="90000"/>
          </a:bodyPr>
          <a:lstStyle/>
          <a:p>
            <a:r>
              <a:rPr lang="en-US" b="0" i="0" dirty="0">
                <a:solidFill>
                  <a:srgbClr val="2D3238"/>
                </a:solidFill>
                <a:effectLst/>
                <a:latin typeface="Times New Roman" panose="02020603050405020304" pitchFamily="18" charset="0"/>
                <a:cs typeface="Times New Roman" panose="02020603050405020304" pitchFamily="18" charset="0"/>
              </a:rPr>
              <a:t>4.Descriptive Research</a:t>
            </a:r>
            <a:br>
              <a:rPr lang="en-US" b="0" i="0" dirty="0">
                <a:solidFill>
                  <a:srgbClr val="2D3238"/>
                </a:solidFill>
                <a:effectLst/>
                <a:latin typeface="f37-ginger-bold"/>
              </a:rPr>
            </a:br>
            <a:endParaRPr lang="en-US" dirty="0"/>
          </a:p>
        </p:txBody>
      </p:sp>
      <p:sp>
        <p:nvSpPr>
          <p:cNvPr id="14" name="Rectangle 13">
            <a:extLst>
              <a:ext uri="{FF2B5EF4-FFF2-40B4-BE49-F238E27FC236}">
                <a16:creationId xmlns:a16="http://schemas.microsoft.com/office/drawing/2014/main" id="{5B8D7907-8AB9-4E98-A576-1A13AECED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873252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152DCB60-B1C2-B372-1438-C37D3DA963BC}"/>
              </a:ext>
            </a:extLst>
          </p:cNvPr>
          <p:cNvSpPr>
            <a:spLocks noGrp="1"/>
          </p:cNvSpPr>
          <p:nvPr>
            <p:ph idx="1"/>
          </p:nvPr>
        </p:nvSpPr>
        <p:spPr>
          <a:xfrm>
            <a:off x="139700" y="1574800"/>
            <a:ext cx="11722099" cy="5118100"/>
          </a:xfrm>
        </p:spPr>
        <p:txBody>
          <a:bodyPr>
            <a:normAutofit fontScale="92500" lnSpcReduction="10000"/>
          </a:bodyPr>
          <a:lstStyle/>
          <a:p>
            <a:pPr algn="l"/>
            <a:r>
              <a:rPr lang="en-US" sz="2800" b="0" i="0" dirty="0">
                <a:solidFill>
                  <a:srgbClr val="020621"/>
                </a:solidFill>
                <a:effectLst/>
                <a:latin typeface="Times New Roman" panose="02020603050405020304" pitchFamily="18" charset="0"/>
                <a:cs typeface="Times New Roman" panose="02020603050405020304" pitchFamily="18" charset="0"/>
              </a:rPr>
              <a:t>This type of research provides accurate portrayal of characteristics of a particular individual, situation or group. Also known as statistical research. It deals with everything that can be counted and studied which have an impact on the lives of people.</a:t>
            </a:r>
          </a:p>
          <a:p>
            <a:pPr algn="l"/>
            <a:r>
              <a:rPr lang="en-US" sz="2800" b="1" i="0" dirty="0">
                <a:solidFill>
                  <a:srgbClr val="020621"/>
                </a:solidFill>
                <a:effectLst/>
                <a:latin typeface="Times New Roman" panose="02020603050405020304" pitchFamily="18" charset="0"/>
                <a:cs typeface="Times New Roman" panose="02020603050405020304" pitchFamily="18" charset="0"/>
              </a:rPr>
              <a:t>Advantages-</a:t>
            </a:r>
          </a:p>
          <a:p>
            <a:pPr algn="l">
              <a:buFont typeface="+mj-lt"/>
              <a:buAutoNum type="arabicPeriod"/>
            </a:pPr>
            <a:r>
              <a:rPr lang="en-US" sz="2800" b="0" i="0" dirty="0">
                <a:solidFill>
                  <a:srgbClr val="020621"/>
                </a:solidFill>
                <a:effectLst/>
                <a:latin typeface="Times New Roman" panose="02020603050405020304" pitchFamily="18" charset="0"/>
                <a:cs typeface="Times New Roman" panose="02020603050405020304" pitchFamily="18" charset="0"/>
              </a:rPr>
              <a:t>Less expensive, time consuming</a:t>
            </a:r>
          </a:p>
          <a:p>
            <a:pPr algn="l">
              <a:buFont typeface="+mj-lt"/>
              <a:buAutoNum type="arabicPeriod"/>
            </a:pPr>
            <a:r>
              <a:rPr lang="en-US" sz="2800" b="0" i="0" dirty="0">
                <a:solidFill>
                  <a:srgbClr val="020621"/>
                </a:solidFill>
                <a:effectLst/>
                <a:latin typeface="Times New Roman" panose="02020603050405020304" pitchFamily="18" charset="0"/>
                <a:cs typeface="Times New Roman" panose="02020603050405020304" pitchFamily="18" charset="0"/>
              </a:rPr>
              <a:t>Collect a large amount of notes for detailed studying.</a:t>
            </a:r>
          </a:p>
          <a:p>
            <a:pPr algn="l"/>
            <a:r>
              <a:rPr lang="en-US" sz="2800" b="1" i="0" dirty="0">
                <a:solidFill>
                  <a:srgbClr val="020621"/>
                </a:solidFill>
                <a:effectLst/>
                <a:latin typeface="Times New Roman" panose="02020603050405020304" pitchFamily="18" charset="0"/>
                <a:cs typeface="Times New Roman" panose="02020603050405020304" pitchFamily="18" charset="0"/>
              </a:rPr>
              <a:t>Disadvantages</a:t>
            </a:r>
            <a:r>
              <a:rPr lang="en-US" sz="2800" b="0" i="0" dirty="0">
                <a:solidFill>
                  <a:srgbClr val="020621"/>
                </a:solidFill>
                <a:effectLst/>
                <a:latin typeface="Times New Roman" panose="02020603050405020304" pitchFamily="18" charset="0"/>
                <a:cs typeface="Times New Roman" panose="02020603050405020304" pitchFamily="18" charset="0"/>
              </a:rPr>
              <a:t>-</a:t>
            </a:r>
          </a:p>
          <a:p>
            <a:pPr algn="l">
              <a:buFont typeface="+mj-lt"/>
              <a:buAutoNum type="arabicPeriod"/>
            </a:pPr>
            <a:r>
              <a:rPr lang="en-US" sz="2800" b="0" i="0" dirty="0">
                <a:solidFill>
                  <a:srgbClr val="020621"/>
                </a:solidFill>
                <a:effectLst/>
                <a:latin typeface="Times New Roman" panose="02020603050405020304" pitchFamily="18" charset="0"/>
                <a:cs typeface="Times New Roman" panose="02020603050405020304" pitchFamily="18" charset="0"/>
              </a:rPr>
              <a:t>Require more skills</a:t>
            </a:r>
          </a:p>
          <a:p>
            <a:pPr algn="l">
              <a:buFont typeface="+mj-lt"/>
              <a:buAutoNum type="arabicPeriod"/>
            </a:pPr>
            <a:r>
              <a:rPr lang="en-US" sz="2800" b="0" i="0" dirty="0">
                <a:solidFill>
                  <a:srgbClr val="020621"/>
                </a:solidFill>
                <a:effectLst/>
                <a:latin typeface="Times New Roman" panose="02020603050405020304" pitchFamily="18" charset="0"/>
                <a:cs typeface="Times New Roman" panose="02020603050405020304" pitchFamily="18" charset="0"/>
              </a:rPr>
              <a:t>Does not identify cause behind the research</a:t>
            </a:r>
          </a:p>
          <a:p>
            <a:endParaRPr lang="en-US" dirty="0"/>
          </a:p>
        </p:txBody>
      </p:sp>
    </p:spTree>
    <p:extLst>
      <p:ext uri="{BB962C8B-B14F-4D97-AF65-F5344CB8AC3E}">
        <p14:creationId xmlns:p14="http://schemas.microsoft.com/office/powerpoint/2010/main" val="1926733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AA3B297-9683-4E38-89FA-062C53E13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2B5E26E2-990C-EB7C-9137-373EF15FA9E4}"/>
              </a:ext>
            </a:extLst>
          </p:cNvPr>
          <p:cNvSpPr>
            <a:spLocks noGrp="1"/>
          </p:cNvSpPr>
          <p:nvPr>
            <p:ph type="title"/>
          </p:nvPr>
        </p:nvSpPr>
        <p:spPr>
          <a:xfrm>
            <a:off x="517869" y="976160"/>
            <a:ext cx="8686800" cy="738340"/>
          </a:xfrm>
        </p:spPr>
        <p:txBody>
          <a:bodyPr>
            <a:normAutofit fontScale="90000"/>
          </a:bodyPr>
          <a:lstStyle/>
          <a:p>
            <a:pPr marL="342900" indent="-342900"/>
            <a:r>
              <a:rPr lang="en-US" b="0" i="0" dirty="0">
                <a:solidFill>
                  <a:srgbClr val="2D3238"/>
                </a:solidFill>
                <a:effectLst/>
                <a:latin typeface="f37-ginger-bold"/>
              </a:rPr>
              <a:t>5.Ethnographic Research</a:t>
            </a:r>
            <a:br>
              <a:rPr lang="en-US" b="0" i="0" dirty="0">
                <a:solidFill>
                  <a:srgbClr val="2D3238"/>
                </a:solidFill>
                <a:effectLst/>
                <a:latin typeface="f37-ginger-bold"/>
              </a:rPr>
            </a:br>
            <a:br>
              <a:rPr lang="en-US" sz="5400" b="0" i="0" dirty="0">
                <a:effectLst/>
                <a:latin typeface="tisapro-regular"/>
              </a:rPr>
            </a:br>
            <a:br>
              <a:rPr lang="en-US" sz="5400" b="0" i="0" dirty="0">
                <a:effectLst/>
                <a:latin typeface="tisapro-regular"/>
              </a:rPr>
            </a:br>
            <a:br>
              <a:rPr lang="en-US" sz="2700" dirty="0">
                <a:latin typeface="Times New Roman" panose="02020603050405020304" pitchFamily="18" charset="0"/>
                <a:cs typeface="Times New Roman" panose="02020603050405020304" pitchFamily="18" charset="0"/>
              </a:rPr>
            </a:br>
            <a:endParaRPr lang="en-US" sz="2700" dirty="0"/>
          </a:p>
        </p:txBody>
      </p:sp>
      <p:sp>
        <p:nvSpPr>
          <p:cNvPr id="14" name="Rectangle 13">
            <a:extLst>
              <a:ext uri="{FF2B5EF4-FFF2-40B4-BE49-F238E27FC236}">
                <a16:creationId xmlns:a16="http://schemas.microsoft.com/office/drawing/2014/main" id="{5B8D7907-8AB9-4E98-A576-1A13AECED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873252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50694C4B-C1CE-C0FB-F70B-75D925161C08}"/>
              </a:ext>
            </a:extLst>
          </p:cNvPr>
          <p:cNvSpPr>
            <a:spLocks noGrp="1"/>
          </p:cNvSpPr>
          <p:nvPr>
            <p:ph idx="1"/>
          </p:nvPr>
        </p:nvSpPr>
        <p:spPr>
          <a:xfrm>
            <a:off x="139701" y="1714500"/>
            <a:ext cx="12052300" cy="5143500"/>
          </a:xfrm>
        </p:spPr>
        <p:txBody>
          <a:bodyPr>
            <a:normAutofit/>
          </a:bodyPr>
          <a:lstStyle/>
          <a:p>
            <a:pPr marL="457200" indent="-457200">
              <a:buFont typeface="Arial" panose="020B0604020202020204" pitchFamily="34" charset="0"/>
              <a:buChar char="•"/>
            </a:pPr>
            <a:r>
              <a:rPr lang="en-US" sz="2800" b="0" i="0" dirty="0">
                <a:solidFill>
                  <a:srgbClr val="020621"/>
                </a:solidFill>
                <a:effectLst/>
                <a:latin typeface="Times New Roman" panose="02020603050405020304" pitchFamily="18" charset="0"/>
                <a:cs typeface="Times New Roman" panose="02020603050405020304" pitchFamily="18" charset="0"/>
              </a:rPr>
              <a:t>This type of research involves investigation of a culture through an in-depth study of members of culture.</a:t>
            </a:r>
          </a:p>
          <a:p>
            <a:pPr marL="457200" indent="-457200">
              <a:buFont typeface="Arial" panose="020B0604020202020204" pitchFamily="34" charset="0"/>
              <a:buChar char="•"/>
            </a:pPr>
            <a:r>
              <a:rPr lang="en-US" sz="2800" b="0" i="0" dirty="0">
                <a:solidFill>
                  <a:srgbClr val="020621"/>
                </a:solidFill>
                <a:effectLst/>
                <a:latin typeface="Times New Roman" panose="02020603050405020304" pitchFamily="18" charset="0"/>
                <a:cs typeface="Times New Roman" panose="02020603050405020304" pitchFamily="18" charset="0"/>
              </a:rPr>
              <a:t> It involves systematic collection, description, analysis of data for development of theories of cultural behavior. </a:t>
            </a:r>
          </a:p>
          <a:p>
            <a:pPr marL="457200" indent="-457200">
              <a:buFont typeface="Arial" panose="020B0604020202020204" pitchFamily="34" charset="0"/>
              <a:buChar char="•"/>
            </a:pPr>
            <a:r>
              <a:rPr lang="en-US" sz="2800" b="0" i="0" dirty="0">
                <a:solidFill>
                  <a:srgbClr val="020621"/>
                </a:solidFill>
                <a:effectLst/>
                <a:latin typeface="Times New Roman" panose="02020603050405020304" pitchFamily="18" charset="0"/>
                <a:cs typeface="Times New Roman" panose="02020603050405020304" pitchFamily="18" charset="0"/>
              </a:rPr>
              <a:t>There are anthropological studies that studies people, ethnic group, ethnic formations and social welfare characteristics.</a:t>
            </a:r>
          </a:p>
          <a:p>
            <a:pPr marL="457200" indent="-457200">
              <a:buFont typeface="Arial" panose="020B0604020202020204" pitchFamily="34" charset="0"/>
              <a:buChar char="•"/>
            </a:pPr>
            <a:r>
              <a:rPr lang="en-US" sz="2800" b="0" i="0" dirty="0">
                <a:solidFill>
                  <a:srgbClr val="020621"/>
                </a:solidFill>
                <a:effectLst/>
                <a:latin typeface="Times New Roman" panose="02020603050405020304" pitchFamily="18" charset="0"/>
                <a:cs typeface="Times New Roman" panose="02020603050405020304" pitchFamily="18" charset="0"/>
              </a:rPr>
              <a:t> It is done on the basis of observations, interviews, questionnaire and data collection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1819161"/>
      </p:ext>
    </p:extLst>
  </p:cSld>
  <p:clrMapOvr>
    <a:masterClrMapping/>
  </p:clrMapOvr>
</p:sld>
</file>

<file path=ppt/theme/theme1.xml><?xml version="1.0" encoding="utf-8"?>
<a:theme xmlns:a="http://schemas.openxmlformats.org/drawingml/2006/main" name="GestaltVTI">
  <a:themeElements>
    <a:clrScheme name="Custom 86">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docProps/app.xml><?xml version="1.0" encoding="utf-8"?>
<Properties xmlns="http://schemas.openxmlformats.org/officeDocument/2006/extended-properties" xmlns:vt="http://schemas.openxmlformats.org/officeDocument/2006/docPropsVTypes">
  <TotalTime>386</TotalTime>
  <Words>1616</Words>
  <Application>Microsoft Office PowerPoint</Application>
  <PresentationFormat>Widescreen</PresentationFormat>
  <Paragraphs>158</Paragraphs>
  <Slides>19</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Arial</vt:lpstr>
      <vt:lpstr>Bierstadt</vt:lpstr>
      <vt:lpstr>f37-ginger-bold</vt:lpstr>
      <vt:lpstr>Geneva</vt:lpstr>
      <vt:lpstr>Inter</vt:lpstr>
      <vt:lpstr>Montserrat</vt:lpstr>
      <vt:lpstr>Times New Roman</vt:lpstr>
      <vt:lpstr>tisapro-regular</vt:lpstr>
      <vt:lpstr>GestaltVTI</vt:lpstr>
      <vt:lpstr>Overview and understanding the roles of Research </vt:lpstr>
      <vt:lpstr>PowerPoint Presentation</vt:lpstr>
      <vt:lpstr>"Generalizable knowledge" is information where the intended use of the research findings can be applied to populations or situations beyond that studied  means that (1) conclusions are drawn from particular instances and (2) the information from the investigation is to be disseminated.  </vt:lpstr>
      <vt:lpstr>Historical perspective of scientific research &amp; methods </vt:lpstr>
      <vt:lpstr>The Muslim Influence On the History of the Scientific Method </vt:lpstr>
      <vt:lpstr>Types of Research</vt:lpstr>
      <vt:lpstr>3.Correlational Research </vt:lpstr>
      <vt:lpstr>4.Descriptive Research </vt:lpstr>
      <vt:lpstr>5.Ethnographic Research    </vt:lpstr>
      <vt:lpstr>6.Experimental Research </vt:lpstr>
      <vt:lpstr>Types of Research Continues</vt:lpstr>
      <vt:lpstr>PowerPoint Presentation</vt:lpstr>
      <vt:lpstr>Scientific discoveries powered by Research</vt:lpstr>
      <vt:lpstr>Scientific discoveries powered by Research</vt:lpstr>
      <vt:lpstr>Importance of Research in Medicine</vt:lpstr>
      <vt:lpstr>PowerPoint Presentation</vt:lpstr>
      <vt:lpstr>Medical research's importance in improving the economy </vt:lpstr>
      <vt:lpstr>Benefits of research to researchers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and understanding the roles of Research</dc:title>
  <dc:creator>Erick Okek</dc:creator>
  <cp:lastModifiedBy>Erick Okek</cp:lastModifiedBy>
  <cp:revision>13</cp:revision>
  <dcterms:created xsi:type="dcterms:W3CDTF">2023-06-24T09:29:26Z</dcterms:created>
  <dcterms:modified xsi:type="dcterms:W3CDTF">2023-06-27T05:12:24Z</dcterms:modified>
</cp:coreProperties>
</file>