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80" r:id="rId2"/>
    <p:sldId id="287" r:id="rId3"/>
    <p:sldId id="288" r:id="rId4"/>
    <p:sldId id="258" r:id="rId5"/>
    <p:sldId id="259" r:id="rId6"/>
    <p:sldId id="260" r:id="rId7"/>
    <p:sldId id="261" r:id="rId8"/>
    <p:sldId id="289" r:id="rId9"/>
    <p:sldId id="264" r:id="rId10"/>
    <p:sldId id="282" r:id="rId11"/>
    <p:sldId id="266" r:id="rId12"/>
    <p:sldId id="267" r:id="rId13"/>
    <p:sldId id="268" r:id="rId14"/>
    <p:sldId id="293" r:id="rId15"/>
    <p:sldId id="271" r:id="rId16"/>
    <p:sldId id="272" r:id="rId17"/>
    <p:sldId id="290" r:id="rId18"/>
    <p:sldId id="274" r:id="rId19"/>
    <p:sldId id="275" r:id="rId20"/>
    <p:sldId id="276" r:id="rId21"/>
    <p:sldId id="291" r:id="rId22"/>
    <p:sldId id="278" r:id="rId23"/>
    <p:sldId id="292" r:id="rId24"/>
    <p:sldId id="279" r:id="rId25"/>
    <p:sldId id="283" r:id="rId26"/>
    <p:sldId id="284" r:id="rId27"/>
    <p:sldId id="285" r:id="rId28"/>
    <p:sldId id="28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49" autoAdjust="0"/>
    <p:restoredTop sz="89252" autoAdjust="0"/>
  </p:normalViewPr>
  <p:slideViewPr>
    <p:cSldViewPr>
      <p:cViewPr varScale="1">
        <p:scale>
          <a:sx n="58" d="100"/>
          <a:sy n="58" d="100"/>
        </p:scale>
        <p:origin x="739"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F24ED5-182E-473F-AF5E-8E6F1CD91BCE}" type="datetimeFigureOut">
              <a:rPr lang="en-US" smtClean="0"/>
              <a:pPr/>
              <a:t>9/7/2022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932090-D8DF-4B08-954D-EA70FCC78F3A}" type="slidenum">
              <a:rPr lang="en-US" smtClean="0"/>
              <a:pPr/>
              <a:t>‹#›</a:t>
            </a:fld>
            <a:endParaRPr lang="en-US"/>
          </a:p>
        </p:txBody>
      </p:sp>
    </p:spTree>
    <p:extLst>
      <p:ext uri="{BB962C8B-B14F-4D97-AF65-F5344CB8AC3E}">
        <p14:creationId xmlns:p14="http://schemas.microsoft.com/office/powerpoint/2010/main" val="131247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dirty="0"/>
          </a:p>
        </p:txBody>
      </p:sp>
      <p:sp>
        <p:nvSpPr>
          <p:cNvPr id="4" name="Slide Number Placeholder 3"/>
          <p:cNvSpPr>
            <a:spLocks noGrp="1"/>
          </p:cNvSpPr>
          <p:nvPr>
            <p:ph type="sldNum" sz="quarter" idx="10"/>
          </p:nvPr>
        </p:nvSpPr>
        <p:spPr/>
        <p:txBody>
          <a:bodyPr/>
          <a:lstStyle/>
          <a:p>
            <a:fld id="{0A932090-D8DF-4B08-954D-EA70FCC78F3A}" type="slidenum">
              <a:rPr lang="en-US" smtClean="0"/>
              <a:pPr/>
              <a:t>3</a:t>
            </a:fld>
            <a:endParaRPr lang="en-US"/>
          </a:p>
        </p:txBody>
      </p:sp>
    </p:spTree>
    <p:extLst>
      <p:ext uri="{BB962C8B-B14F-4D97-AF65-F5344CB8AC3E}">
        <p14:creationId xmlns:p14="http://schemas.microsoft.com/office/powerpoint/2010/main" val="18673662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b-NO"/>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FC78547-526F-4101-9ECC-966EFEA0F2A4}" type="slidenum">
              <a:rPr lang="en-GB" smtClean="0"/>
              <a:pPr fontAlgn="base">
                <a:spcBef>
                  <a:spcPct val="0"/>
                </a:spcBef>
                <a:spcAft>
                  <a:spcPct val="0"/>
                </a:spcAft>
                <a:defRPr/>
              </a:pPr>
              <a:t>26</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nb-NO"/>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7C92D3E-595C-4709-9F03-64F00F7B34C4}" type="slidenum">
              <a:rPr lang="en-GB" smtClean="0"/>
              <a:pPr fontAlgn="base">
                <a:spcBef>
                  <a:spcPct val="0"/>
                </a:spcBef>
                <a:spcAft>
                  <a:spcPct val="0"/>
                </a:spcAft>
                <a:defRPr/>
              </a:pPr>
              <a:t>27</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GB"/>
          </a:p>
        </p:txBody>
      </p:sp>
      <p:sp>
        <p:nvSpPr>
          <p:cNvPr id="4" name="Slide Number Placeholder 3"/>
          <p:cNvSpPr>
            <a:spLocks noGrp="1"/>
          </p:cNvSpPr>
          <p:nvPr>
            <p:ph type="sldNum" sz="quarter" idx="5"/>
          </p:nvPr>
        </p:nvSpPr>
        <p:spPr/>
        <p:txBody>
          <a:bodyPr/>
          <a:lstStyle/>
          <a:p>
            <a:pPr>
              <a:defRPr/>
            </a:pPr>
            <a:fld id="{733A40A2-6669-4147-AAE7-5E0D05DB922D}" type="slidenum">
              <a:rPr lang="en-GB" smtClean="0"/>
              <a:pPr>
                <a:defRPr/>
              </a:pPr>
              <a:t>28</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Majority of the participants acknowledged communicating with respect using different skills</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932090-D8DF-4B08-954D-EA70FCC78F3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All participants expressed a sense of feeling good when treated with respect and some felt obliged to reciprocate the same to others</a:t>
            </a:r>
            <a:endParaRPr lang="en-US" dirty="0"/>
          </a:p>
          <a:p>
            <a:endParaRPr lang="en-US" dirty="0"/>
          </a:p>
        </p:txBody>
      </p:sp>
      <p:sp>
        <p:nvSpPr>
          <p:cNvPr id="4" name="Slide Number Placeholder 3"/>
          <p:cNvSpPr>
            <a:spLocks noGrp="1"/>
          </p:cNvSpPr>
          <p:nvPr>
            <p:ph type="sldNum" sz="quarter" idx="10"/>
          </p:nvPr>
        </p:nvSpPr>
        <p:spPr/>
        <p:txBody>
          <a:bodyPr/>
          <a:lstStyle/>
          <a:p>
            <a:fld id="{0A932090-D8DF-4B08-954D-EA70FCC78F3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latin typeface="+mn-lt"/>
                <a:ea typeface="+mn-ea"/>
                <a:cs typeface="+mn-cs"/>
              </a:rPr>
              <a:t>All participants recognize that these emotions affect them negatively, and need to be managed. Most of the participants expressed feelings that cut across board. Overwhelmed and anger are the most commonly described reactions, and the two main responses are to act out/react to the situation in various ways, or to pull back from it – either by just leaving, or by taking action to communicate with someone about it.</a:t>
            </a:r>
            <a:endParaRPr lang="en-US" sz="1200" kern="1200" dirty="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A932090-D8DF-4B08-954D-EA70FCC78F3A}"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Majority of the participants ( 24) felt their way of handling conflict was not effective in reaching their goal, only 3 said it was effective yes, they still expressed the need to learn more strategies to handle conflict better</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A932090-D8DF-4B08-954D-EA70FCC78F3A}"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Participants acknowledge that patients get angry in their work place for various reasons. The major situations that make patients angry is poor and delays in service delivery, when painful procedures are done frequently on them/ their children and when they are not respected</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A932090-D8DF-4B08-954D-EA70FCC78F3A}" type="slidenum">
              <a:rPr lang="en-US" smtClean="0"/>
              <a:pPr/>
              <a:t>18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Majority of the participants seem to be able to recognize and handle angry patients well. 21 of them use communication skills and emotional support to handle angry patients (3) were not able to handle an angry patient. The rest used other skills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A932090-D8DF-4B08-954D-EA70FCC78F3A}" type="slidenum">
              <a:rPr lang="en-US" smtClean="0"/>
              <a:pPr/>
              <a:t>19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algn="just">
              <a:lnSpc>
                <a:spcPct val="150000"/>
              </a:lnSpc>
              <a:spcBef>
                <a:spcPts val="0"/>
              </a:spcBef>
              <a:spcAft>
                <a:spcPts val="0"/>
              </a:spcAft>
            </a:pPr>
            <a:r>
              <a:rPr lang="en-GB" sz="1200" dirty="0">
                <a:latin typeface="Times New Roman"/>
                <a:ea typeface="Times New Roman"/>
              </a:rPr>
              <a:t>Most of the participants express positive feelings when they manage to handle an angry patient and those who do not manage to handle angry patients express negative feelings</a:t>
            </a:r>
            <a:endParaRPr lang="en-US" sz="1200" dirty="0">
              <a:latin typeface="Times New Roman"/>
              <a:ea typeface="Times New Roman"/>
            </a:endParaRPr>
          </a:p>
        </p:txBody>
      </p:sp>
      <p:sp>
        <p:nvSpPr>
          <p:cNvPr id="4" name="Slide Number Placeholder 3"/>
          <p:cNvSpPr>
            <a:spLocks noGrp="1"/>
          </p:cNvSpPr>
          <p:nvPr>
            <p:ph type="sldNum" sz="quarter" idx="10"/>
          </p:nvPr>
        </p:nvSpPr>
        <p:spPr/>
        <p:txBody>
          <a:bodyPr/>
          <a:lstStyle/>
          <a:p>
            <a:fld id="{0A932090-D8DF-4B08-954D-EA70FCC78F3A}" type="slidenum">
              <a:rPr lang="en-US" smtClean="0"/>
              <a:pPr/>
              <a:t>20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200" kern="1200" dirty="0">
                <a:solidFill>
                  <a:schemeClr val="tx1"/>
                </a:solidFill>
                <a:latin typeface="+mn-lt"/>
                <a:ea typeface="+mn-ea"/>
                <a:cs typeface="+mn-cs"/>
              </a:rPr>
              <a:t>Majority of the participants say that patient open up when they are Valued (respected, treated in a friendly manner, appreciated and listened to).They also open up when assured of confidentiality </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0A932090-D8DF-4B08-954D-EA70FCC78F3A}"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5D6622-38AA-442B-9A57-4DAA41B20316}"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D6622-38AA-442B-9A57-4DAA41B20316}"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D6622-38AA-442B-9A57-4DAA41B20316}"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5D6622-38AA-442B-9A57-4DAA41B20316}"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5D6622-38AA-442B-9A57-4DAA41B20316}" type="datetimeFigureOut">
              <a:rPr lang="en-US" smtClean="0"/>
              <a:pPr/>
              <a:t>9/7/2022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5D6622-38AA-442B-9A57-4DAA41B20316}"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5D6622-38AA-442B-9A57-4DAA41B20316}" type="datetimeFigureOut">
              <a:rPr lang="en-US" smtClean="0"/>
              <a:pPr/>
              <a:t>9/7/2022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5D6622-38AA-442B-9A57-4DAA41B20316}" type="datetimeFigureOut">
              <a:rPr lang="en-US" smtClean="0"/>
              <a:pPr/>
              <a:t>9/7/2022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D6622-38AA-442B-9A57-4DAA41B20316}" type="datetimeFigureOut">
              <a:rPr lang="en-US" smtClean="0"/>
              <a:pPr/>
              <a:t>9/7/2022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D6622-38AA-442B-9A57-4DAA41B20316}"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5D6622-38AA-442B-9A57-4DAA41B20316}" type="datetimeFigureOut">
              <a:rPr lang="en-US" smtClean="0"/>
              <a:pPr/>
              <a:t>9/7/2022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337A57-E011-48E7-B2D0-4567C41FB4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5D6622-38AA-442B-9A57-4DAA41B20316}" type="datetimeFigureOut">
              <a:rPr lang="en-US" smtClean="0"/>
              <a:pPr/>
              <a:t>9/7/2022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37A57-E011-48E7-B2D0-4567C41FB4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tiff"/><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tif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86200" y="381000"/>
            <a:ext cx="4953000" cy="3527425"/>
          </a:xfrm>
        </p:spPr>
        <p:txBody>
          <a:bodyPr>
            <a:normAutofit fontScale="90000"/>
          </a:bodyPr>
          <a:lstStyle/>
          <a:p>
            <a:r>
              <a:rPr lang="en-US" sz="2700" b="1" dirty="0"/>
              <a:t>Feedback from baselines and observation tasks</a:t>
            </a:r>
            <a:br>
              <a:rPr lang="en-US" sz="2700" b="1" dirty="0"/>
            </a:br>
            <a:br>
              <a:rPr lang="en-US" sz="3200" b="1" dirty="0"/>
            </a:br>
            <a:r>
              <a:rPr lang="en-US" sz="3100" b="1" i="1" dirty="0">
                <a:solidFill>
                  <a:srgbClr val="FF0000"/>
                </a:solidFill>
              </a:rPr>
              <a:t>Recognizing and managing emotions: </a:t>
            </a:r>
            <a:br>
              <a:rPr lang="en-US" sz="3100" b="1" dirty="0">
                <a:solidFill>
                  <a:srgbClr val="FF0000"/>
                </a:solidFill>
              </a:rPr>
            </a:br>
            <a:r>
              <a:rPr lang="en-US" sz="4900" b="1" dirty="0">
                <a:solidFill>
                  <a:srgbClr val="FF0000"/>
                </a:solidFill>
              </a:rPr>
              <a:t>Building emotional competence</a:t>
            </a:r>
          </a:p>
        </p:txBody>
      </p:sp>
      <p:sp>
        <p:nvSpPr>
          <p:cNvPr id="3" name="Subtitle 2"/>
          <p:cNvSpPr>
            <a:spLocks noGrp="1"/>
          </p:cNvSpPr>
          <p:nvPr>
            <p:ph type="subTitle" idx="1"/>
          </p:nvPr>
        </p:nvSpPr>
        <p:spPr>
          <a:xfrm>
            <a:off x="0" y="4751439"/>
            <a:ext cx="5090265" cy="1752600"/>
          </a:xfrm>
        </p:spPr>
        <p:txBody>
          <a:bodyPr>
            <a:normAutofit/>
          </a:bodyPr>
          <a:lstStyle/>
          <a:p>
            <a:r>
              <a:rPr lang="en-US" sz="2800" dirty="0"/>
              <a:t>Basic skills workshop </a:t>
            </a:r>
          </a:p>
          <a:p>
            <a:r>
              <a:rPr lang="en-US" sz="2800" dirty="0"/>
              <a:t>Ane Halaand, Hiza Dayo, Mwanamvua Boga</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81000"/>
            <a:ext cx="3375764" cy="3352800"/>
          </a:xfrm>
          <a:prstGeom prst="rect">
            <a:avLst/>
          </a:prstGeom>
        </p:spPr>
      </p:pic>
      <p:pic>
        <p:nvPicPr>
          <p:cNvPr id="6" name="Picture 5" descr="Nurse blaming pati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5257801" y="3962400"/>
            <a:ext cx="3886200" cy="290401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Autofit/>
          </a:bodyPr>
          <a:lstStyle/>
          <a:p>
            <a:r>
              <a:rPr lang="en-GB" sz="4000" b="1" dirty="0"/>
              <a:t>How do you communicate when you feel safe ?</a:t>
            </a:r>
            <a:endParaRPr lang="en-US" sz="4000" dirty="0"/>
          </a:p>
        </p:txBody>
      </p:sp>
      <p:sp>
        <p:nvSpPr>
          <p:cNvPr id="3" name="Content Placeholder 2"/>
          <p:cNvSpPr>
            <a:spLocks noGrp="1"/>
          </p:cNvSpPr>
          <p:nvPr>
            <p:ph idx="1"/>
          </p:nvPr>
        </p:nvSpPr>
        <p:spPr>
          <a:xfrm>
            <a:off x="304800" y="1295400"/>
            <a:ext cx="8534400" cy="5410200"/>
          </a:xfrm>
        </p:spPr>
        <p:txBody>
          <a:bodyPr>
            <a:normAutofit fontScale="92500" lnSpcReduction="20000"/>
          </a:bodyPr>
          <a:lstStyle/>
          <a:p>
            <a:pPr lvl="0">
              <a:buFont typeface="Wingdings" pitchFamily="2" charset="2"/>
              <a:buChar char="Ø"/>
            </a:pPr>
            <a:endParaRPr lang="en-GB" sz="2600" dirty="0"/>
          </a:p>
          <a:p>
            <a:pPr lvl="0">
              <a:buFont typeface="Wingdings" pitchFamily="2" charset="2"/>
              <a:buChar char="Ø"/>
            </a:pPr>
            <a:r>
              <a:rPr lang="en-GB" sz="3500" b="1" dirty="0"/>
              <a:t>Freely/with no fear/with confidence – 20</a:t>
            </a:r>
            <a:endParaRPr lang="en-US" sz="3500" b="1" dirty="0"/>
          </a:p>
          <a:p>
            <a:pPr>
              <a:buNone/>
            </a:pPr>
            <a:r>
              <a:rPr lang="en-GB" sz="2600" b="1" i="1" dirty="0"/>
              <a:t>    </a:t>
            </a:r>
          </a:p>
          <a:p>
            <a:pPr>
              <a:buNone/>
            </a:pPr>
            <a:r>
              <a:rPr lang="en-GB" sz="2600" i="1" dirty="0"/>
              <a:t>	“I communicate freely with all my heart and mind when feeling happy to express my views”</a:t>
            </a:r>
          </a:p>
          <a:p>
            <a:pPr>
              <a:buNone/>
            </a:pPr>
            <a:endParaRPr lang="en-US" sz="2600" dirty="0"/>
          </a:p>
          <a:p>
            <a:pPr lvl="0">
              <a:buFont typeface="Wingdings" pitchFamily="2" charset="2"/>
              <a:buChar char="Ø"/>
            </a:pPr>
            <a:r>
              <a:rPr lang="en-GB" sz="3500" b="1" dirty="0"/>
              <a:t>Listen/Open to give and receive information</a:t>
            </a:r>
            <a:r>
              <a:rPr lang="en-GB" sz="3500" dirty="0"/>
              <a:t>– </a:t>
            </a:r>
            <a:r>
              <a:rPr lang="en-GB" sz="3500" b="1" dirty="0"/>
              <a:t>3</a:t>
            </a:r>
            <a:endParaRPr lang="en-US" sz="3500" b="1" dirty="0"/>
          </a:p>
          <a:p>
            <a:pPr>
              <a:buNone/>
            </a:pPr>
            <a:r>
              <a:rPr lang="en-GB" sz="2600" i="1" dirty="0"/>
              <a:t>    “I tend to listen to patients or others carefully so as to get what they want me to do for them.”</a:t>
            </a:r>
          </a:p>
          <a:p>
            <a:pPr>
              <a:buNone/>
            </a:pPr>
            <a:endParaRPr lang="en-GB" sz="2600" i="1" dirty="0"/>
          </a:p>
          <a:p>
            <a:pPr lvl="0">
              <a:buFont typeface="Wingdings" pitchFamily="2" charset="2"/>
              <a:buChar char="Ø"/>
            </a:pPr>
            <a:endParaRPr lang="en-GB" sz="2800" b="1" dirty="0"/>
          </a:p>
          <a:p>
            <a:pPr lvl="0">
              <a:buFont typeface="Wingdings" pitchFamily="2" charset="2"/>
              <a:buChar char="Ø"/>
            </a:pPr>
            <a:r>
              <a:rPr lang="en-GB" sz="3500" b="1" dirty="0"/>
              <a:t>I communicate well/humble/calm – 6 </a:t>
            </a:r>
            <a:endParaRPr lang="en-US" sz="3500" b="1" dirty="0"/>
          </a:p>
          <a:p>
            <a:pPr>
              <a:buNone/>
            </a:pPr>
            <a:r>
              <a:rPr lang="en-GB" sz="2600" i="1" dirty="0"/>
              <a:t>    “I communicate well and humble”</a:t>
            </a:r>
          </a:p>
          <a:p>
            <a:pPr>
              <a:buNone/>
            </a:pPr>
            <a:endParaRPr lang="en-GB" sz="2600" b="1" i="1" dirty="0"/>
          </a:p>
        </p:txBody>
      </p:sp>
    </p:spTree>
    <p:extLst>
      <p:ext uri="{BB962C8B-B14F-4D97-AF65-F5344CB8AC3E}">
        <p14:creationId xmlns:p14="http://schemas.microsoft.com/office/powerpoint/2010/main" val="667566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GB" sz="3200" b="1" dirty="0"/>
              <a:t>In which situations do you feel insecure or afraid when taking care of patients? </a:t>
            </a:r>
            <a:endParaRPr lang="en-US" sz="3200" dirty="0"/>
          </a:p>
        </p:txBody>
      </p:sp>
      <p:sp>
        <p:nvSpPr>
          <p:cNvPr id="3" name="Content Placeholder 2"/>
          <p:cNvSpPr>
            <a:spLocks noGrp="1"/>
          </p:cNvSpPr>
          <p:nvPr>
            <p:ph idx="1"/>
          </p:nvPr>
        </p:nvSpPr>
        <p:spPr>
          <a:xfrm>
            <a:off x="533400" y="1295400"/>
            <a:ext cx="8229600" cy="5867400"/>
          </a:xfrm>
          <a:solidFill>
            <a:schemeClr val="bg1"/>
          </a:solidFill>
        </p:spPr>
        <p:txBody>
          <a:bodyPr>
            <a:normAutofit fontScale="40000" lnSpcReduction="20000"/>
          </a:bodyPr>
          <a:lstStyle/>
          <a:p>
            <a:pPr lvl="0">
              <a:buFont typeface="Wingdings" pitchFamily="2" charset="2"/>
              <a:buChar char="Ø"/>
            </a:pPr>
            <a:endParaRPr lang="en-GB" dirty="0"/>
          </a:p>
          <a:p>
            <a:pPr>
              <a:buFont typeface="Wingdings" pitchFamily="2" charset="2"/>
              <a:buChar char="Ø"/>
            </a:pPr>
            <a:endParaRPr lang="en-GB" sz="5100" dirty="0"/>
          </a:p>
          <a:p>
            <a:pPr>
              <a:buFont typeface="Wingdings" pitchFamily="2" charset="2"/>
              <a:buChar char="Ø"/>
            </a:pPr>
            <a:r>
              <a:rPr lang="en-GB" sz="5100" b="1" dirty="0"/>
              <a:t> </a:t>
            </a:r>
            <a:r>
              <a:rPr lang="en-US" sz="5100" b="1" dirty="0"/>
              <a:t>Handling very sick/dying /psychiatric patients - 12</a:t>
            </a:r>
          </a:p>
          <a:p>
            <a:pPr>
              <a:buNone/>
            </a:pPr>
            <a:r>
              <a:rPr lang="en-US" b="1" dirty="0"/>
              <a:t>	</a:t>
            </a:r>
            <a:r>
              <a:rPr lang="en-US" sz="5100" i="1" dirty="0"/>
              <a:t>“</a:t>
            </a:r>
            <a:r>
              <a:rPr lang="en-GB" sz="5100" i="1" dirty="0"/>
              <a:t>When the general condition is very poor and I know no matter how   much we try this particular patient will eventually die”</a:t>
            </a:r>
          </a:p>
          <a:p>
            <a:pPr>
              <a:buNone/>
            </a:pPr>
            <a:r>
              <a:rPr lang="en-GB" sz="5100" dirty="0"/>
              <a:t> 	“</a:t>
            </a:r>
            <a:r>
              <a:rPr lang="en-GB" sz="5100" i="1" dirty="0"/>
              <a:t>When working on very sick children who are helpless I feel so sad for the child and this drains me all the energy”</a:t>
            </a:r>
            <a:endParaRPr lang="en-US" sz="5100" dirty="0"/>
          </a:p>
          <a:p>
            <a:pPr>
              <a:buNone/>
            </a:pPr>
            <a:r>
              <a:rPr lang="en-GB" sz="5100" dirty="0"/>
              <a:t> </a:t>
            </a:r>
            <a:endParaRPr lang="en-US" sz="5100" i="1" dirty="0"/>
          </a:p>
          <a:p>
            <a:pPr>
              <a:buNone/>
            </a:pPr>
            <a:r>
              <a:rPr lang="en-GB" sz="5100" dirty="0"/>
              <a:t>      </a:t>
            </a:r>
            <a:endParaRPr lang="en-US" sz="5100" dirty="0"/>
          </a:p>
          <a:p>
            <a:pPr>
              <a:buFont typeface="Wingdings" pitchFamily="2" charset="2"/>
              <a:buChar char="Ø"/>
            </a:pPr>
            <a:r>
              <a:rPr lang="en-US" sz="5100" b="1" dirty="0"/>
              <a:t>Handling Stubborn/Disrespectful/angry patients or caretakers - 4</a:t>
            </a:r>
            <a:endParaRPr lang="en-GB" b="1" dirty="0"/>
          </a:p>
          <a:p>
            <a:pPr>
              <a:buNone/>
            </a:pPr>
            <a:r>
              <a:rPr lang="en-GB" sz="5100" b="1" i="1" dirty="0"/>
              <a:t>	</a:t>
            </a:r>
            <a:r>
              <a:rPr lang="en-GB" sz="5000" i="1" dirty="0"/>
              <a:t>“</a:t>
            </a:r>
            <a:r>
              <a:rPr lang="en-US" sz="5000" i="1" dirty="0"/>
              <a:t>When the parents/guardians of the child are very anxious, stubborn”</a:t>
            </a:r>
          </a:p>
          <a:p>
            <a:pPr>
              <a:buNone/>
            </a:pPr>
            <a:r>
              <a:rPr lang="en-GB" sz="5000" i="1" dirty="0"/>
              <a:t>	“When a patient comes to me at the first contact and very furious and not seem not to appreciate/value what I am doing”</a:t>
            </a:r>
            <a:endParaRPr lang="nb-NO" sz="5000" dirty="0"/>
          </a:p>
          <a:p>
            <a:pPr>
              <a:buNone/>
            </a:pPr>
            <a:endParaRPr lang="en-US" sz="5000" i="1" dirty="0"/>
          </a:p>
          <a:p>
            <a:pPr>
              <a:buFont typeface="Wingdings" pitchFamily="2" charset="2"/>
              <a:buChar char="Ø"/>
            </a:pPr>
            <a:r>
              <a:rPr lang="en-US" sz="5100" b="1" dirty="0"/>
              <a:t>When in doubt - 3</a:t>
            </a:r>
          </a:p>
          <a:p>
            <a:pPr>
              <a:buNone/>
            </a:pPr>
            <a:r>
              <a:rPr lang="en-GB" sz="5000" b="1" i="1" dirty="0">
                <a:solidFill>
                  <a:srgbClr val="FF0000"/>
                </a:solidFill>
              </a:rPr>
              <a:t>	</a:t>
            </a:r>
            <a:r>
              <a:rPr lang="en-GB" sz="5000" i="1" dirty="0"/>
              <a:t>“When what I am delivering might not be what they are expecting or when I am not certain of the results I am giving my patients”</a:t>
            </a:r>
            <a:endParaRPr lang="en-US" sz="5000"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295400"/>
          </a:xfrm>
        </p:spPr>
        <p:txBody>
          <a:bodyPr>
            <a:normAutofit/>
          </a:bodyPr>
          <a:lstStyle/>
          <a:p>
            <a:r>
              <a:rPr lang="en-GB" sz="3200" b="1" dirty="0"/>
              <a:t>How do you communicate when you feel insecure or afraid?</a:t>
            </a:r>
            <a:endParaRPr lang="en-US" sz="3200" dirty="0"/>
          </a:p>
        </p:txBody>
      </p:sp>
      <p:sp>
        <p:nvSpPr>
          <p:cNvPr id="3" name="Content Placeholder 2"/>
          <p:cNvSpPr>
            <a:spLocks noGrp="1"/>
          </p:cNvSpPr>
          <p:nvPr>
            <p:ph idx="1"/>
          </p:nvPr>
        </p:nvSpPr>
        <p:spPr>
          <a:xfrm>
            <a:off x="457200" y="1295400"/>
            <a:ext cx="8229600" cy="5638800"/>
          </a:xfrm>
        </p:spPr>
        <p:txBody>
          <a:bodyPr>
            <a:normAutofit fontScale="92500"/>
          </a:bodyPr>
          <a:lstStyle/>
          <a:p>
            <a:pPr lvl="0">
              <a:buFont typeface="Wingdings" pitchFamily="2" charset="2"/>
              <a:buChar char="Ø"/>
            </a:pPr>
            <a:r>
              <a:rPr lang="en-GB" sz="2400" b="1" dirty="0"/>
              <a:t>Communicate with fear/very cautiously/hold back information 11</a:t>
            </a:r>
          </a:p>
          <a:p>
            <a:pPr>
              <a:buNone/>
            </a:pPr>
            <a:r>
              <a:rPr lang="en-GB" sz="2800" b="1" i="1" dirty="0">
                <a:solidFill>
                  <a:srgbClr val="FF0000"/>
                </a:solidFill>
              </a:rPr>
              <a:t>	</a:t>
            </a:r>
            <a:r>
              <a:rPr lang="en-GB" sz="2400" i="1" dirty="0"/>
              <a:t>“Cautious, with restrictions, to avoid offending”</a:t>
            </a:r>
          </a:p>
          <a:p>
            <a:pPr>
              <a:buNone/>
            </a:pPr>
            <a:r>
              <a:rPr lang="en-GB" sz="2400" i="1" dirty="0"/>
              <a:t>	</a:t>
            </a:r>
            <a:endParaRPr lang="en-US" sz="2400" dirty="0"/>
          </a:p>
          <a:p>
            <a:pPr lvl="0">
              <a:buFont typeface="Wingdings" pitchFamily="2" charset="2"/>
              <a:buChar char="Ø"/>
            </a:pPr>
            <a:r>
              <a:rPr lang="en-GB" sz="2400" b="1" dirty="0"/>
              <a:t>I communicate in a rude way/with no respect – 7</a:t>
            </a:r>
          </a:p>
          <a:p>
            <a:pPr>
              <a:buNone/>
            </a:pPr>
            <a:r>
              <a:rPr lang="en-GB" sz="2400" dirty="0"/>
              <a:t>	“</a:t>
            </a:r>
            <a:r>
              <a:rPr lang="en-GB" sz="2400" i="1" dirty="0"/>
              <a:t>Negative and rude.  When if I feel insecure or afraid it makes me feel like a police officer”</a:t>
            </a:r>
          </a:p>
          <a:p>
            <a:pPr>
              <a:buNone/>
            </a:pPr>
            <a:r>
              <a:rPr lang="en-GB" sz="2400" i="1" dirty="0"/>
              <a:t>	“It demoralizes me and I attend to patients with no respect”</a:t>
            </a:r>
            <a:endParaRPr lang="en-US" sz="2400" dirty="0"/>
          </a:p>
          <a:p>
            <a:pPr lvl="0">
              <a:buNone/>
            </a:pPr>
            <a:endParaRPr lang="en-US" sz="1500" dirty="0"/>
          </a:p>
          <a:p>
            <a:pPr lvl="0">
              <a:buFont typeface="Wingdings" pitchFamily="2" charset="2"/>
              <a:buChar char="Ø"/>
            </a:pPr>
            <a:r>
              <a:rPr lang="en-GB" sz="2400" b="1" dirty="0"/>
              <a:t>Lose confidence/use others -4</a:t>
            </a:r>
          </a:p>
          <a:p>
            <a:pPr>
              <a:buNone/>
            </a:pPr>
            <a:r>
              <a:rPr lang="en-GB" sz="2400" b="1" i="1" dirty="0">
                <a:solidFill>
                  <a:srgbClr val="FF0000"/>
                </a:solidFill>
              </a:rPr>
              <a:t>	</a:t>
            </a:r>
            <a:r>
              <a:rPr lang="en-GB" sz="2400" i="1" dirty="0"/>
              <a:t>“I tend to loose my confidence.  It affects me personally because one feels guilty of the bad or poor services rendered”</a:t>
            </a:r>
          </a:p>
          <a:p>
            <a:pPr>
              <a:buNone/>
            </a:pPr>
            <a:r>
              <a:rPr lang="en-GB" sz="2400" i="1" dirty="0"/>
              <a:t>	</a:t>
            </a:r>
            <a:endParaRPr lang="en-GB" sz="1500" i="1" dirty="0"/>
          </a:p>
          <a:p>
            <a:pPr>
              <a:buNone/>
            </a:pPr>
            <a:r>
              <a:rPr lang="en-GB" sz="2400" b="1" i="1" dirty="0"/>
              <a:t>Others</a:t>
            </a:r>
            <a:endParaRPr lang="en-US" sz="2400" b="1" i="1" dirty="0"/>
          </a:p>
          <a:p>
            <a:pPr lvl="0">
              <a:buFont typeface="Wingdings" pitchFamily="2" charset="2"/>
              <a:buChar char="Ø"/>
            </a:pPr>
            <a:r>
              <a:rPr lang="en-GB" sz="2400" b="1" dirty="0"/>
              <a:t>Communicate very fast/start blaming- 3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Autofit/>
          </a:bodyPr>
          <a:lstStyle/>
          <a:p>
            <a:r>
              <a:rPr lang="en-GB" sz="2800" b="1" dirty="0"/>
              <a:t>How do you behave when you are Overwhelmed? Fearful? Sorrowful? Angry? </a:t>
            </a:r>
            <a:endParaRPr lang="en-US" sz="2800" dirty="0"/>
          </a:p>
        </p:txBody>
      </p:sp>
      <p:sp>
        <p:nvSpPr>
          <p:cNvPr id="3" name="Content Placeholder 2"/>
          <p:cNvSpPr>
            <a:spLocks noGrp="1"/>
          </p:cNvSpPr>
          <p:nvPr>
            <p:ph idx="1"/>
          </p:nvPr>
        </p:nvSpPr>
        <p:spPr>
          <a:xfrm>
            <a:off x="457200" y="1066800"/>
            <a:ext cx="8458200" cy="5562600"/>
          </a:xfrm>
          <a:solidFill>
            <a:schemeClr val="bg1"/>
          </a:solidFill>
        </p:spPr>
        <p:txBody>
          <a:bodyPr>
            <a:normAutofit fontScale="25000" lnSpcReduction="20000"/>
          </a:bodyPr>
          <a:lstStyle/>
          <a:p>
            <a:pPr>
              <a:buNone/>
            </a:pPr>
            <a:r>
              <a:rPr lang="en-GB" sz="11200" b="1" dirty="0"/>
              <a:t>  Angry </a:t>
            </a:r>
            <a:endParaRPr lang="en-US" sz="11200" dirty="0"/>
          </a:p>
          <a:p>
            <a:pPr>
              <a:buFont typeface="Wingdings" pitchFamily="2" charset="2"/>
              <a:buChar char="Ø"/>
            </a:pPr>
            <a:r>
              <a:rPr lang="en-GB" sz="8000" b="1" dirty="0">
                <a:solidFill>
                  <a:srgbClr val="FF0000"/>
                </a:solidFill>
              </a:rPr>
              <a:t>Act out: 16 </a:t>
            </a:r>
            <a:r>
              <a:rPr lang="en-GB" sz="8000" dirty="0"/>
              <a:t> (irritable , shout at people, become destructive)</a:t>
            </a:r>
            <a:endParaRPr lang="en-US" sz="8000" dirty="0"/>
          </a:p>
          <a:p>
            <a:pPr marL="400050" lvl="1" indent="0">
              <a:buNone/>
            </a:pPr>
            <a:r>
              <a:rPr lang="en-US" sz="8000" i="1" dirty="0"/>
              <a:t>“</a:t>
            </a:r>
            <a:r>
              <a:rPr lang="en-GB" sz="8000" i="1" dirty="0"/>
              <a:t>“When I am angry I tend to be bitter, raise my tone of voice to people and at time release my anger to the wrong people”</a:t>
            </a:r>
          </a:p>
          <a:p>
            <a:pPr>
              <a:buFont typeface="Wingdings" pitchFamily="2" charset="2"/>
              <a:buChar char="Ø"/>
            </a:pPr>
            <a:r>
              <a:rPr lang="en-GB" sz="8000" b="1" dirty="0">
                <a:solidFill>
                  <a:srgbClr val="FF0000"/>
                </a:solidFill>
              </a:rPr>
              <a:t>Pull back : 6 </a:t>
            </a:r>
            <a:r>
              <a:rPr lang="en-GB" sz="8000" dirty="0"/>
              <a:t>(walk away, keep quiet and reflect, repress the anger)</a:t>
            </a:r>
          </a:p>
          <a:p>
            <a:pPr>
              <a:buNone/>
            </a:pPr>
            <a:r>
              <a:rPr lang="en-GB" sz="8000" b="1" i="1" dirty="0">
                <a:solidFill>
                  <a:srgbClr val="FF0000"/>
                </a:solidFill>
              </a:rPr>
              <a:t>	</a:t>
            </a:r>
            <a:r>
              <a:rPr lang="en-GB" sz="8000" i="1" dirty="0"/>
              <a:t>“I become very calm, being afraid of worsening the situation with my work”</a:t>
            </a:r>
            <a:endParaRPr lang="sw-KE" sz="8000" i="1" dirty="0"/>
          </a:p>
          <a:p>
            <a:pPr>
              <a:buFont typeface="Wingdings" pitchFamily="2" charset="2"/>
              <a:buChar char="Ø"/>
            </a:pPr>
            <a:endParaRPr lang="en-US" sz="5600" dirty="0"/>
          </a:p>
          <a:p>
            <a:pPr>
              <a:buNone/>
            </a:pPr>
            <a:r>
              <a:rPr lang="en-GB" sz="11200" b="1" dirty="0"/>
              <a:t>  Overwhelmed </a:t>
            </a:r>
          </a:p>
          <a:p>
            <a:pPr>
              <a:buFont typeface="Wingdings" pitchFamily="2" charset="2"/>
              <a:buChar char="Ø"/>
            </a:pPr>
            <a:r>
              <a:rPr lang="en-GB" sz="8000" b="1" dirty="0">
                <a:solidFill>
                  <a:srgbClr val="FF0000"/>
                </a:solidFill>
              </a:rPr>
              <a:t>Act out: 4 </a:t>
            </a:r>
            <a:r>
              <a:rPr lang="en-GB" sz="8000" b="1" dirty="0"/>
              <a:t>(shout/blame others, get emotional outbursts)</a:t>
            </a:r>
            <a:r>
              <a:rPr lang="en-GB" sz="2000" dirty="0"/>
              <a:t> </a:t>
            </a:r>
          </a:p>
          <a:p>
            <a:pPr marL="400050" lvl="1" indent="0">
              <a:buNone/>
            </a:pPr>
            <a:r>
              <a:rPr lang="en-GB" sz="1600" dirty="0"/>
              <a:t>   </a:t>
            </a:r>
            <a:r>
              <a:rPr lang="en-GB" sz="8000" dirty="0"/>
              <a:t>“</a:t>
            </a:r>
            <a:r>
              <a:rPr lang="en-GB" sz="8000" i="1" dirty="0"/>
              <a:t>I feel I need some attention and sometime shift blames, a patient died while a decision to give intravenous fluids was delayed” </a:t>
            </a:r>
          </a:p>
          <a:p>
            <a:pPr>
              <a:buFont typeface="Wingdings" pitchFamily="2" charset="2"/>
              <a:buChar char="Ø"/>
            </a:pPr>
            <a:r>
              <a:rPr lang="en-GB" sz="8000" b="1" dirty="0">
                <a:solidFill>
                  <a:srgbClr val="FF0000"/>
                </a:solidFill>
              </a:rPr>
              <a:t>Pull back: 3</a:t>
            </a:r>
            <a:r>
              <a:rPr lang="en-GB" sz="8000" dirty="0">
                <a:solidFill>
                  <a:srgbClr val="FF0000"/>
                </a:solidFill>
              </a:rPr>
              <a:t> </a:t>
            </a:r>
            <a:r>
              <a:rPr lang="en-GB" sz="8000" dirty="0"/>
              <a:t>(don’t listen, loose interest, talk briefly, delegate)</a:t>
            </a:r>
          </a:p>
          <a:p>
            <a:pPr marL="0" indent="0">
              <a:buNone/>
            </a:pPr>
            <a:endParaRPr lang="en-GB" sz="5600" dirty="0"/>
          </a:p>
          <a:p>
            <a:pPr>
              <a:buNone/>
            </a:pPr>
            <a:r>
              <a:rPr lang="en-GB" sz="11200" b="1" dirty="0"/>
              <a:t>Fearful</a:t>
            </a:r>
            <a:endParaRPr lang="en-US" sz="11200" dirty="0"/>
          </a:p>
          <a:p>
            <a:pPr>
              <a:buFont typeface="Wingdings" pitchFamily="2" charset="2"/>
              <a:buChar char="Ø"/>
            </a:pPr>
            <a:r>
              <a:rPr lang="en-GB" sz="8000" b="1" dirty="0">
                <a:solidFill>
                  <a:srgbClr val="FF0000"/>
                </a:solidFill>
              </a:rPr>
              <a:t>Pull back - 6 </a:t>
            </a:r>
            <a:r>
              <a:rPr lang="en-GB" sz="8000" b="1" dirty="0"/>
              <a:t>(engage in group talk, address the cause)</a:t>
            </a:r>
            <a:endParaRPr lang="en-US" sz="8000" b="1" dirty="0"/>
          </a:p>
          <a:p>
            <a:pPr marL="400050" lvl="1" indent="0">
              <a:buNone/>
            </a:pPr>
            <a:r>
              <a:rPr lang="en-GB" sz="8000" i="1" dirty="0"/>
              <a:t>“I choose to stay in a group that is talking of something not related to the issue causing fear. I go for music to provide direction of the issues causing fear.”</a:t>
            </a:r>
            <a:endParaRPr lang="en-US" sz="8000" dirty="0"/>
          </a:p>
          <a:p>
            <a:pPr>
              <a:buNone/>
            </a:pPr>
            <a:endParaRPr lang="en-US" sz="8000" dirty="0"/>
          </a:p>
          <a:p>
            <a:pPr marL="0" indent="0">
              <a:buNone/>
            </a:pPr>
            <a:endParaRPr lang="en-GB" sz="8000" dirty="0"/>
          </a:p>
          <a:p>
            <a:pPr>
              <a:buFont typeface="Wingdings" pitchFamily="2" charset="2"/>
              <a:buChar char="Ø"/>
            </a:pPr>
            <a:endParaRPr lang="en-GB" sz="8000" dirty="0"/>
          </a:p>
          <a:p>
            <a:pPr>
              <a:buNone/>
            </a:pPr>
            <a:r>
              <a:rPr lang="en-GB" sz="8000" b="1" i="1" dirty="0">
                <a:solidFill>
                  <a:srgbClr val="FF0000"/>
                </a:solidFill>
              </a:rPr>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3. Handling conflict</a:t>
            </a:r>
          </a:p>
        </p:txBody>
      </p:sp>
      <p:pic>
        <p:nvPicPr>
          <p:cNvPr id="4" name="Picture 2" descr="C:\Users\Ueli\Desktop\effective-communication-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914399" y="1600200"/>
            <a:ext cx="3357121" cy="2514600"/>
          </a:xfrm>
        </p:spPr>
      </p:pic>
      <p:pic>
        <p:nvPicPr>
          <p:cNvPr id="5" name="Content Placeholder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4800600" y="3505200"/>
            <a:ext cx="3124200" cy="2567412"/>
          </a:xfrm>
          <a:prstGeom prst="rect">
            <a:avLst/>
          </a:prstGeom>
        </p:spPr>
      </p:pic>
      <p:sp>
        <p:nvSpPr>
          <p:cNvPr id="6" name="TextBox 5"/>
          <p:cNvSpPr txBox="1"/>
          <p:nvPr/>
        </p:nvSpPr>
        <p:spPr>
          <a:xfrm>
            <a:off x="1143000" y="4419600"/>
            <a:ext cx="2438400" cy="461665"/>
          </a:xfrm>
          <a:prstGeom prst="rect">
            <a:avLst/>
          </a:prstGeom>
          <a:noFill/>
        </p:spPr>
        <p:txBody>
          <a:bodyPr wrap="square" rtlCol="0">
            <a:spAutoFit/>
          </a:bodyPr>
          <a:lstStyle/>
          <a:p>
            <a:r>
              <a:rPr lang="nb-NO" sz="2400" b="1" i="1" dirty="0">
                <a:solidFill>
                  <a:srgbClr val="FF0000"/>
                </a:solidFill>
              </a:rPr>
              <a:t>Confronting?</a:t>
            </a:r>
          </a:p>
        </p:txBody>
      </p:sp>
      <p:sp>
        <p:nvSpPr>
          <p:cNvPr id="7" name="TextBox 6"/>
          <p:cNvSpPr txBox="1"/>
          <p:nvPr/>
        </p:nvSpPr>
        <p:spPr>
          <a:xfrm>
            <a:off x="5334000" y="6248400"/>
            <a:ext cx="2971800" cy="461665"/>
          </a:xfrm>
          <a:prstGeom prst="rect">
            <a:avLst/>
          </a:prstGeom>
          <a:noFill/>
        </p:spPr>
        <p:txBody>
          <a:bodyPr wrap="square" rtlCol="0">
            <a:spAutoFit/>
          </a:bodyPr>
          <a:lstStyle/>
          <a:p>
            <a:r>
              <a:rPr lang="nb-NO" sz="2400" b="1" i="1" dirty="0">
                <a:solidFill>
                  <a:srgbClr val="7030A0"/>
                </a:solidFill>
              </a:rPr>
              <a:t>... Or evading?</a:t>
            </a:r>
          </a:p>
        </p:txBody>
      </p:sp>
    </p:spTree>
    <p:extLst>
      <p:ext uri="{BB962C8B-B14F-4D97-AF65-F5344CB8AC3E}">
        <p14:creationId xmlns:p14="http://schemas.microsoft.com/office/powerpoint/2010/main" val="23323964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762000"/>
          </a:xfrm>
        </p:spPr>
        <p:txBody>
          <a:bodyPr>
            <a:normAutofit/>
          </a:bodyPr>
          <a:lstStyle/>
          <a:p>
            <a:r>
              <a:rPr lang="en-GB" sz="3200" b="1" dirty="0"/>
              <a:t>How do you handle conflict?</a:t>
            </a:r>
            <a:endParaRPr lang="en-US" sz="3200" dirty="0"/>
          </a:p>
        </p:txBody>
      </p:sp>
      <p:sp>
        <p:nvSpPr>
          <p:cNvPr id="3" name="Content Placeholder 2"/>
          <p:cNvSpPr>
            <a:spLocks noGrp="1"/>
          </p:cNvSpPr>
          <p:nvPr>
            <p:ph idx="1"/>
          </p:nvPr>
        </p:nvSpPr>
        <p:spPr>
          <a:xfrm>
            <a:off x="457200" y="914400"/>
            <a:ext cx="8382000" cy="5943600"/>
          </a:xfrm>
          <a:solidFill>
            <a:schemeClr val="bg1"/>
          </a:solidFill>
        </p:spPr>
        <p:txBody>
          <a:bodyPr>
            <a:normAutofit fontScale="62500" lnSpcReduction="20000"/>
          </a:bodyPr>
          <a:lstStyle/>
          <a:p>
            <a:pPr>
              <a:buFont typeface="Wingdings" pitchFamily="2" charset="2"/>
              <a:buChar char="Ø"/>
            </a:pPr>
            <a:r>
              <a:rPr lang="en-GB" sz="3800" b="1" dirty="0"/>
              <a:t>Confront - 8</a:t>
            </a:r>
          </a:p>
          <a:p>
            <a:pPr>
              <a:buNone/>
            </a:pPr>
            <a:r>
              <a:rPr lang="en-GB" sz="3800" b="1" dirty="0"/>
              <a:t>	</a:t>
            </a:r>
            <a:r>
              <a:rPr lang="en-GB" sz="3800" i="1" dirty="0"/>
              <a:t>“To date when there is conflict I try to ensure the other party cools down then later confront to find where the problem is or address the problem. One day my wife was annoyed and started exchanging harsh words I went out of the house then came later when she was breast feeding and we talked calmly till we solved the case” </a:t>
            </a:r>
          </a:p>
          <a:p>
            <a:pPr>
              <a:buNone/>
            </a:pPr>
            <a:endParaRPr lang="sw-KE" sz="3800" i="1" dirty="0"/>
          </a:p>
          <a:p>
            <a:pPr lvl="0">
              <a:buFont typeface="Wingdings" pitchFamily="2" charset="2"/>
              <a:buChar char="Ø"/>
            </a:pPr>
            <a:r>
              <a:rPr lang="en-GB" sz="3800" b="1" dirty="0"/>
              <a:t>Evade/Leave to others to take initiative – 9</a:t>
            </a:r>
            <a:endParaRPr lang="en-US" sz="3800" b="1" dirty="0"/>
          </a:p>
          <a:p>
            <a:pPr>
              <a:buNone/>
            </a:pPr>
            <a:r>
              <a:rPr lang="en-GB" sz="3800" b="1" i="1" dirty="0">
                <a:solidFill>
                  <a:srgbClr val="FF0000"/>
                </a:solidFill>
              </a:rPr>
              <a:t>	</a:t>
            </a:r>
            <a:r>
              <a:rPr lang="en-GB" sz="3800" b="1" i="1" dirty="0"/>
              <a:t>“</a:t>
            </a:r>
            <a:r>
              <a:rPr lang="en-GB" sz="3800" i="1" dirty="0"/>
              <a:t>In cases of conflict, I usually like keeping off as I fear arguments”</a:t>
            </a:r>
            <a:endParaRPr lang="sw-KE" sz="3800" i="1" dirty="0"/>
          </a:p>
          <a:p>
            <a:pPr>
              <a:buNone/>
            </a:pPr>
            <a:r>
              <a:rPr lang="en-GB" sz="3800" b="1" dirty="0"/>
              <a:t>	</a:t>
            </a:r>
            <a:endParaRPr lang="sw-KE" sz="3800" b="1" i="1" dirty="0">
              <a:solidFill>
                <a:srgbClr val="FF0000"/>
              </a:solidFill>
            </a:endParaRPr>
          </a:p>
          <a:p>
            <a:pPr lvl="0">
              <a:buFont typeface="Wingdings" pitchFamily="2" charset="2"/>
              <a:buChar char="Ø"/>
            </a:pPr>
            <a:r>
              <a:rPr lang="en-GB" sz="3800" b="1" dirty="0"/>
              <a:t>Act as mediators – 11</a:t>
            </a:r>
            <a:endParaRPr lang="en-US" sz="3800" b="1" dirty="0"/>
          </a:p>
          <a:p>
            <a:pPr>
              <a:buNone/>
            </a:pPr>
            <a:r>
              <a:rPr lang="en-GB" sz="3800" i="1" dirty="0">
                <a:solidFill>
                  <a:srgbClr val="FF0000"/>
                </a:solidFill>
              </a:rPr>
              <a:t>	</a:t>
            </a:r>
            <a:r>
              <a:rPr lang="en-GB" sz="3800" i="1" dirty="0"/>
              <a:t>“Allow the two parties to cool down first, find out where the problem was, find a solution of which each one could know their weak and strong points after understanding that they come to an agreement and forgive each other and start afresh”</a:t>
            </a:r>
            <a:endParaRPr lang="sw-KE" sz="3800" i="1" dirty="0"/>
          </a:p>
          <a:p>
            <a:pPr lvl="0">
              <a:buFont typeface="Wingdings" pitchFamily="2" charset="2"/>
              <a:buChar char="Ø"/>
            </a:pPr>
            <a:endParaRPr lang="en-GB" sz="3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200" b="1" dirty="0"/>
              <a:t>What would you like to learn to handle conflict?</a:t>
            </a:r>
          </a:p>
        </p:txBody>
      </p:sp>
      <p:sp>
        <p:nvSpPr>
          <p:cNvPr id="3" name="Content Placeholder 2"/>
          <p:cNvSpPr>
            <a:spLocks noGrp="1"/>
          </p:cNvSpPr>
          <p:nvPr>
            <p:ph idx="1"/>
          </p:nvPr>
        </p:nvSpPr>
        <p:spPr>
          <a:xfrm>
            <a:off x="457200" y="1828800"/>
            <a:ext cx="8229600" cy="4495800"/>
          </a:xfrm>
        </p:spPr>
        <p:txBody>
          <a:bodyPr>
            <a:normAutofit fontScale="92500" lnSpcReduction="10000"/>
          </a:bodyPr>
          <a:lstStyle/>
          <a:p>
            <a:pPr lvl="0">
              <a:buFont typeface="Wingdings" pitchFamily="2" charset="2"/>
              <a:buChar char="Ø"/>
            </a:pPr>
            <a:r>
              <a:rPr lang="en-GB" sz="2800" b="1" i="1" dirty="0"/>
              <a:t>The majority (24) felt their way of handling conflict was not effective in reaching their goal. They want to learn:</a:t>
            </a:r>
          </a:p>
          <a:p>
            <a:pPr lvl="0">
              <a:buFont typeface="Wingdings" pitchFamily="2" charset="2"/>
              <a:buChar char="Ø"/>
            </a:pPr>
            <a:endParaRPr lang="en-GB" sz="2800" dirty="0"/>
          </a:p>
          <a:p>
            <a:pPr lvl="0">
              <a:buFont typeface="Wingdings" pitchFamily="2" charset="2"/>
              <a:buChar char="Ø"/>
            </a:pPr>
            <a:r>
              <a:rPr lang="en-GB" sz="2800" dirty="0"/>
              <a:t>How to handle conflict with care </a:t>
            </a:r>
          </a:p>
          <a:p>
            <a:pPr lvl="0">
              <a:buNone/>
            </a:pPr>
            <a:endParaRPr lang="en-US" sz="2400" dirty="0"/>
          </a:p>
          <a:p>
            <a:pPr lvl="0">
              <a:buFont typeface="Wingdings" pitchFamily="2" charset="2"/>
              <a:buChar char="Ø"/>
            </a:pPr>
            <a:r>
              <a:rPr lang="en-GB" sz="2800" dirty="0"/>
              <a:t>How to effectively deal with my emotions when handling conflict (anger, fear.)</a:t>
            </a:r>
          </a:p>
          <a:p>
            <a:pPr lvl="0">
              <a:buFont typeface="Wingdings" pitchFamily="2" charset="2"/>
              <a:buChar char="Ø"/>
            </a:pPr>
            <a:endParaRPr lang="en-US" sz="2400" dirty="0"/>
          </a:p>
          <a:p>
            <a:pPr lvl="0">
              <a:buFont typeface="Wingdings" pitchFamily="2" charset="2"/>
              <a:buChar char="Ø"/>
            </a:pPr>
            <a:r>
              <a:rPr lang="en-GB" sz="2800" dirty="0"/>
              <a:t>Improve on my communication skills</a:t>
            </a:r>
          </a:p>
          <a:p>
            <a:pPr lvl="0">
              <a:buNone/>
            </a:pPr>
            <a:endParaRPr lang="en-US" sz="2400" dirty="0"/>
          </a:p>
          <a:p>
            <a:pPr lvl="0">
              <a:buFont typeface="Wingdings" pitchFamily="2" charset="2"/>
              <a:buChar char="Ø"/>
            </a:pPr>
            <a:r>
              <a:rPr lang="en-GB" sz="2800" dirty="0"/>
              <a:t>Effective strategies or techniques to handle conflicts</a:t>
            </a:r>
            <a:endParaRPr lang="en-US" sz="2800"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4. What makes patients angry?</a:t>
            </a:r>
          </a:p>
        </p:txBody>
      </p:sp>
      <p:pic>
        <p:nvPicPr>
          <p:cNvPr id="4" name="Picture 14"/>
          <p:cNvPicPr>
            <a:picLocks noGrp="1" noChangeAspect="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219200"/>
            <a:ext cx="2847420" cy="2620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descr="Nurse blaming patie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2613024" y="2895600"/>
            <a:ext cx="3178175" cy="2374900"/>
          </a:xfrm>
          <a:prstGeom prst="rect">
            <a:avLst/>
          </a:prstGeom>
        </p:spPr>
      </p:pic>
      <p:pic>
        <p:nvPicPr>
          <p:cNvPr id="6" name="Content Placeholder 7" descr="HW and substance abuse.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91199" y="4267200"/>
            <a:ext cx="3125879"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31869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Autofit/>
          </a:bodyPr>
          <a:lstStyle/>
          <a:p>
            <a:r>
              <a:rPr lang="en-GB" sz="4000" b="1" dirty="0"/>
              <a:t>What makes patients angry?</a:t>
            </a:r>
            <a:endParaRPr lang="en-US" sz="4000" dirty="0"/>
          </a:p>
        </p:txBody>
      </p:sp>
      <p:sp>
        <p:nvSpPr>
          <p:cNvPr id="3" name="Content Placeholder 2"/>
          <p:cNvSpPr>
            <a:spLocks noGrp="1"/>
          </p:cNvSpPr>
          <p:nvPr>
            <p:ph idx="1"/>
          </p:nvPr>
        </p:nvSpPr>
        <p:spPr>
          <a:xfrm>
            <a:off x="685800" y="1066800"/>
            <a:ext cx="8305800" cy="5791200"/>
          </a:xfrm>
        </p:spPr>
        <p:txBody>
          <a:bodyPr>
            <a:normAutofit/>
          </a:bodyPr>
          <a:lstStyle/>
          <a:p>
            <a:pPr lvl="0">
              <a:buFont typeface="Wingdings" pitchFamily="2" charset="2"/>
              <a:buChar char="Ø"/>
            </a:pPr>
            <a:r>
              <a:rPr lang="en-GB" sz="2600" b="1" dirty="0"/>
              <a:t>Delays or poor service delivery – 15</a:t>
            </a:r>
          </a:p>
          <a:p>
            <a:pPr>
              <a:buNone/>
            </a:pPr>
            <a:r>
              <a:rPr lang="en-GB" sz="2800" b="1" dirty="0"/>
              <a:t>	</a:t>
            </a:r>
            <a:r>
              <a:rPr lang="en-GB" sz="2600" i="1" dirty="0"/>
              <a:t>“Mainly delays in service delivery and sarcastic/abusive language by health care providers”</a:t>
            </a:r>
            <a:endParaRPr lang="sw-KE" sz="2600" i="1" dirty="0"/>
          </a:p>
          <a:p>
            <a:pPr>
              <a:buFont typeface="Wingdings" pitchFamily="2" charset="2"/>
              <a:buChar char="Ø"/>
            </a:pPr>
            <a:endParaRPr lang="en-US" sz="1200" b="1" dirty="0"/>
          </a:p>
          <a:p>
            <a:pPr>
              <a:buFont typeface="Wingdings" pitchFamily="2" charset="2"/>
              <a:buChar char="Ø"/>
            </a:pPr>
            <a:r>
              <a:rPr lang="en-US" sz="2600" b="1" dirty="0"/>
              <a:t>When disrespected/Ignored/Shouted at - 6</a:t>
            </a:r>
          </a:p>
          <a:p>
            <a:pPr>
              <a:buNone/>
            </a:pPr>
            <a:r>
              <a:rPr lang="en-GB" sz="2800" b="1" dirty="0"/>
              <a:t>	</a:t>
            </a:r>
            <a:r>
              <a:rPr lang="en-GB" sz="2800" i="1" dirty="0"/>
              <a:t> </a:t>
            </a:r>
            <a:r>
              <a:rPr lang="en-GB" sz="2600" i="1" dirty="0"/>
              <a:t>“Disrespecting or shouting at them, leaving them unattended”</a:t>
            </a:r>
          </a:p>
          <a:p>
            <a:pPr>
              <a:buNone/>
            </a:pPr>
            <a:endParaRPr lang="sw-KE" sz="1200" i="1" dirty="0"/>
          </a:p>
          <a:p>
            <a:pPr>
              <a:buFont typeface="Wingdings" pitchFamily="2" charset="2"/>
              <a:buChar char="Ø"/>
            </a:pPr>
            <a:r>
              <a:rPr lang="en-US" sz="2800" b="1" dirty="0"/>
              <a:t>Issues about sample taking (drawing blood/LP etc)  2</a:t>
            </a:r>
            <a:endParaRPr lang="sw-KE" sz="2800" b="1" dirty="0"/>
          </a:p>
          <a:p>
            <a:pPr>
              <a:buNone/>
            </a:pPr>
            <a:r>
              <a:rPr lang="en-US" sz="2400" b="1" dirty="0"/>
              <a:t>	</a:t>
            </a:r>
            <a:r>
              <a:rPr lang="en-US" sz="2600" i="1" dirty="0"/>
              <a:t>“</a:t>
            </a:r>
            <a:r>
              <a:rPr lang="en-GB" sz="2600" i="1" dirty="0"/>
              <a:t>Some investigations that needs bleeding of children i.e. bleeding to   remove blood”</a:t>
            </a:r>
          </a:p>
          <a:p>
            <a:pPr>
              <a:buNone/>
            </a:pPr>
            <a:endParaRPr lang="en-GB" sz="1200" i="1" dirty="0"/>
          </a:p>
          <a:p>
            <a:pPr>
              <a:buFont typeface="Wingdings" pitchFamily="2" charset="2"/>
              <a:buChar char="Ø"/>
            </a:pPr>
            <a:r>
              <a:rPr lang="en-US" sz="2800" b="1" dirty="0"/>
              <a:t>Inadequate information/no feedback 2</a:t>
            </a:r>
            <a:r>
              <a:rPr lang="en-GB" sz="3300" b="1" i="1" dirty="0"/>
              <a:t>     </a:t>
            </a:r>
            <a:endParaRPr lang="en-US" sz="33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153400" cy="838200"/>
          </a:xfrm>
        </p:spPr>
        <p:txBody>
          <a:bodyPr>
            <a:normAutofit/>
          </a:bodyPr>
          <a:lstStyle/>
          <a:p>
            <a:r>
              <a:rPr lang="en-GB" sz="3200" b="1" dirty="0"/>
              <a:t>How do you handle an angry patient/parent?</a:t>
            </a:r>
            <a:endParaRPr lang="en-US" sz="3200" dirty="0"/>
          </a:p>
        </p:txBody>
      </p:sp>
      <p:sp>
        <p:nvSpPr>
          <p:cNvPr id="3" name="Content Placeholder 2"/>
          <p:cNvSpPr>
            <a:spLocks noGrp="1"/>
          </p:cNvSpPr>
          <p:nvPr>
            <p:ph idx="1"/>
          </p:nvPr>
        </p:nvSpPr>
        <p:spPr>
          <a:xfrm>
            <a:off x="457200" y="838200"/>
            <a:ext cx="8229600" cy="6019800"/>
          </a:xfrm>
        </p:spPr>
        <p:txBody>
          <a:bodyPr>
            <a:normAutofit fontScale="77500" lnSpcReduction="20000"/>
          </a:bodyPr>
          <a:lstStyle/>
          <a:p>
            <a:pPr lvl="0">
              <a:buFont typeface="Wingdings" pitchFamily="2" charset="2"/>
              <a:buChar char="Ø"/>
            </a:pPr>
            <a:endParaRPr lang="en-GB" dirty="0"/>
          </a:p>
          <a:p>
            <a:pPr lvl="0">
              <a:buFont typeface="Wingdings" pitchFamily="2" charset="2"/>
              <a:buChar char="Ø"/>
            </a:pPr>
            <a:r>
              <a:rPr lang="en-GB" b="1" dirty="0"/>
              <a:t>Using communication skills and emotional support – 23</a:t>
            </a:r>
          </a:p>
          <a:p>
            <a:pPr>
              <a:buNone/>
            </a:pPr>
            <a:r>
              <a:rPr lang="en-GB" b="1" i="1" dirty="0">
                <a:solidFill>
                  <a:srgbClr val="FF0000"/>
                </a:solidFill>
              </a:rPr>
              <a:t>	</a:t>
            </a:r>
            <a:r>
              <a:rPr lang="en-US" dirty="0"/>
              <a:t> </a:t>
            </a:r>
            <a:r>
              <a:rPr lang="en-US" i="1" dirty="0"/>
              <a:t>“</a:t>
            </a:r>
            <a:r>
              <a:rPr lang="en-GB" i="1" dirty="0"/>
              <a:t>In the above situation at first the parent had a lot of fear since the whole night she had had no sleep since the baby was sick and did not sleep and so she came early for her child to be attended.  I welcomed  the mother calmed her down by showing respect and understanding of her situation assisted her by examining the baby then explained to her the importance of cleaning and morning preparations”</a:t>
            </a:r>
            <a:endParaRPr lang="sw-KE" i="1" dirty="0"/>
          </a:p>
          <a:p>
            <a:pPr>
              <a:buNone/>
            </a:pPr>
            <a:endParaRPr lang="en-US" dirty="0"/>
          </a:p>
          <a:p>
            <a:pPr lvl="0">
              <a:buFont typeface="Wingdings" pitchFamily="2" charset="2"/>
              <a:buChar char="Ø"/>
            </a:pPr>
            <a:r>
              <a:rPr lang="en-GB" b="1" dirty="0"/>
              <a:t>Not able to handle angry patient – 3</a:t>
            </a:r>
          </a:p>
          <a:p>
            <a:pPr>
              <a:buNone/>
            </a:pPr>
            <a:r>
              <a:rPr lang="en-GB" dirty="0"/>
              <a:t>       “</a:t>
            </a:r>
            <a:r>
              <a:rPr lang="en-GB" i="1" dirty="0"/>
              <a:t>A father who was harsh and abused me because his child died, I tried to cool him down but instead he became more furious and I also became angry and told him off”</a:t>
            </a:r>
            <a:endParaRPr lang="en-US" dirty="0"/>
          </a:p>
          <a:p>
            <a:pPr>
              <a:buNone/>
            </a:pPr>
            <a:r>
              <a:rPr lang="en-GB" i="1" dirty="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Contents</a:t>
            </a:r>
            <a:endParaRPr lang="nb-NO"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Effects of communicating with and without respect</a:t>
            </a:r>
          </a:p>
          <a:p>
            <a:pPr marL="514350" indent="-514350">
              <a:buFont typeface="+mj-lt"/>
              <a:buAutoNum type="arabicPeriod"/>
            </a:pPr>
            <a:r>
              <a:rPr lang="en-GB" dirty="0"/>
              <a:t>Feeling safe, or insecure, and effects on communication</a:t>
            </a:r>
          </a:p>
          <a:p>
            <a:pPr marL="514350" indent="-514350">
              <a:buFont typeface="+mj-lt"/>
              <a:buAutoNum type="arabicPeriod"/>
            </a:pPr>
            <a:r>
              <a:rPr lang="en-GB" dirty="0"/>
              <a:t>Ways of handling conflict</a:t>
            </a:r>
          </a:p>
          <a:p>
            <a:pPr marL="514350" indent="-514350">
              <a:buFont typeface="+mj-lt"/>
              <a:buAutoNum type="arabicPeriod"/>
            </a:pPr>
            <a:r>
              <a:rPr lang="en-GB" dirty="0"/>
              <a:t>What makes patients scared/angry</a:t>
            </a:r>
          </a:p>
          <a:p>
            <a:pPr marL="514350" indent="-514350">
              <a:buFont typeface="+mj-lt"/>
              <a:buAutoNum type="arabicPeriod"/>
            </a:pPr>
            <a:r>
              <a:rPr lang="en-GB" dirty="0"/>
              <a:t>What makes patients open up</a:t>
            </a:r>
          </a:p>
          <a:p>
            <a:pPr marL="514350" indent="-514350">
              <a:buFont typeface="+mj-lt"/>
              <a:buAutoNum type="arabicPeriod"/>
            </a:pPr>
            <a:r>
              <a:rPr lang="en-GB" dirty="0"/>
              <a:t>Insights: Handling emotions</a:t>
            </a:r>
          </a:p>
          <a:p>
            <a:endParaRPr lang="nb-NO" dirty="0"/>
          </a:p>
        </p:txBody>
      </p:sp>
    </p:spTree>
    <p:extLst>
      <p:ext uri="{BB962C8B-B14F-4D97-AF65-F5344CB8AC3E}">
        <p14:creationId xmlns:p14="http://schemas.microsoft.com/office/powerpoint/2010/main" val="4257238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GB" sz="3200" b="1" dirty="0"/>
              <a:t>How did you feel about your efforts to </a:t>
            </a:r>
            <a:br>
              <a:rPr lang="en-GB" sz="3200" b="1" dirty="0"/>
            </a:br>
            <a:r>
              <a:rPr lang="en-GB" sz="3200" b="1" dirty="0"/>
              <a:t>calm down the angry patient/parent?</a:t>
            </a:r>
            <a:endParaRPr lang="en-US" sz="3200"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pPr>
              <a:buNone/>
            </a:pPr>
            <a:r>
              <a:rPr lang="en-GB" sz="4400" b="1" dirty="0"/>
              <a:t> </a:t>
            </a:r>
            <a:r>
              <a:rPr lang="en-GB" sz="5100" b="1" dirty="0"/>
              <a:t>Those who managed to calm patients  - 21</a:t>
            </a:r>
          </a:p>
          <a:p>
            <a:pPr>
              <a:buFont typeface="Wingdings" pitchFamily="2" charset="2"/>
              <a:buChar char="Ø"/>
            </a:pPr>
            <a:r>
              <a:rPr lang="en-US" sz="4400" b="1" dirty="0"/>
              <a:t>Felt good/ happy/satisfied/sense of achievement or accomplishment/efforts fruitful</a:t>
            </a:r>
            <a:endParaRPr lang="sw-KE" sz="4400" b="1" dirty="0"/>
          </a:p>
          <a:p>
            <a:pPr lvl="0">
              <a:buNone/>
            </a:pPr>
            <a:r>
              <a:rPr lang="en-GB" sz="5100" b="1" dirty="0">
                <a:solidFill>
                  <a:srgbClr val="FF0000"/>
                </a:solidFill>
              </a:rPr>
              <a:t>	</a:t>
            </a:r>
          </a:p>
          <a:p>
            <a:pPr lvl="0">
              <a:buNone/>
            </a:pPr>
            <a:r>
              <a:rPr lang="en-GB" sz="4400" i="1" dirty="0"/>
              <a:t>	“I felt good and satisfied, after all the client was calm and got the service”</a:t>
            </a:r>
          </a:p>
          <a:p>
            <a:pPr>
              <a:buNone/>
            </a:pPr>
            <a:r>
              <a:rPr lang="en-GB" sz="4400" i="1" dirty="0"/>
              <a:t>  </a:t>
            </a:r>
          </a:p>
          <a:p>
            <a:pPr>
              <a:buNone/>
            </a:pPr>
            <a:r>
              <a:rPr lang="en-GB" sz="5100" b="1" dirty="0"/>
              <a:t>Those who did not manage to calm patients - 3</a:t>
            </a:r>
          </a:p>
          <a:p>
            <a:pPr>
              <a:buFont typeface="Wingdings" pitchFamily="2" charset="2"/>
              <a:buChar char="Ø"/>
            </a:pPr>
            <a:r>
              <a:rPr lang="en-US" sz="4400" b="1" dirty="0"/>
              <a:t>Felt frustrated/bad  3</a:t>
            </a:r>
            <a:endParaRPr lang="sw-KE" sz="4400" b="1" dirty="0"/>
          </a:p>
          <a:p>
            <a:pPr lvl="0">
              <a:buFont typeface="Wingdings" pitchFamily="2" charset="2"/>
              <a:buChar char="Ø"/>
            </a:pPr>
            <a:endParaRPr lang="en-US" sz="4400" dirty="0"/>
          </a:p>
          <a:p>
            <a:pPr>
              <a:buNone/>
            </a:pPr>
            <a:r>
              <a:rPr lang="en-GB" sz="4400" i="1" dirty="0"/>
              <a:t>	</a:t>
            </a:r>
            <a:r>
              <a:rPr lang="en-US" sz="4400" i="1" dirty="0"/>
              <a:t>“</a:t>
            </a:r>
            <a:r>
              <a:rPr lang="en-GB" sz="4400" i="1" dirty="0"/>
              <a:t>A difficult situation which frustrated me very much”</a:t>
            </a:r>
            <a:endParaRPr lang="sw-KE" sz="4400" i="1" dirty="0"/>
          </a:p>
          <a:p>
            <a:pPr>
              <a:buNone/>
            </a:pPr>
            <a:r>
              <a:rPr lang="en-GB" sz="4400" dirty="0"/>
              <a:t>  </a:t>
            </a:r>
            <a:endParaRPr lang="en-US" sz="4400" dirty="0"/>
          </a:p>
          <a:p>
            <a:pPr>
              <a:buFont typeface="Wingdings" pitchFamily="2" charset="2"/>
              <a:buChar char="Ø"/>
            </a:pPr>
            <a:r>
              <a:rPr lang="en-US" sz="4400" b="1" dirty="0"/>
              <a:t>Worked up/tensed and bored -2</a:t>
            </a:r>
            <a:r>
              <a:rPr lang="en-GB" sz="4400" b="1" dirty="0"/>
              <a:t>     </a:t>
            </a:r>
            <a:endParaRPr lang="en-US" sz="44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b="1" dirty="0"/>
              <a:t>5. What makes patients open up and give information?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95600" y="1981200"/>
            <a:ext cx="3261889"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3494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GB" sz="3200" b="1" dirty="0"/>
              <a:t>What makes patients open up and give you the information you need, without fear? </a:t>
            </a:r>
            <a:endParaRPr lang="en-US" sz="3200" dirty="0"/>
          </a:p>
        </p:txBody>
      </p:sp>
      <p:sp>
        <p:nvSpPr>
          <p:cNvPr id="3" name="Content Placeholder 2"/>
          <p:cNvSpPr>
            <a:spLocks noGrp="1"/>
          </p:cNvSpPr>
          <p:nvPr>
            <p:ph idx="1"/>
          </p:nvPr>
        </p:nvSpPr>
        <p:spPr>
          <a:xfrm>
            <a:off x="533400" y="1371600"/>
            <a:ext cx="8458200" cy="5181600"/>
          </a:xfrm>
        </p:spPr>
        <p:txBody>
          <a:bodyPr>
            <a:normAutofit fontScale="92500" lnSpcReduction="20000"/>
          </a:bodyPr>
          <a:lstStyle/>
          <a:p>
            <a:pPr lvl="0">
              <a:buFont typeface="Wingdings" pitchFamily="2" charset="2"/>
              <a:buChar char="Ø"/>
            </a:pPr>
            <a:endParaRPr lang="en-GB" dirty="0"/>
          </a:p>
          <a:p>
            <a:pPr lvl="0">
              <a:buFont typeface="Wingdings" pitchFamily="2" charset="2"/>
              <a:buChar char="Ø"/>
            </a:pPr>
            <a:r>
              <a:rPr lang="en-GB" sz="2600" b="1" dirty="0"/>
              <a:t>Patients open up when valued, treated in a friendly manner/ respected/appreciated/listened to and shown empathy – 16</a:t>
            </a:r>
          </a:p>
          <a:p>
            <a:pPr>
              <a:buNone/>
            </a:pPr>
            <a:r>
              <a:rPr lang="en-GB" sz="2800" b="1" i="1" dirty="0">
                <a:solidFill>
                  <a:srgbClr val="FF0000"/>
                </a:solidFill>
              </a:rPr>
              <a:t>	</a:t>
            </a:r>
            <a:r>
              <a:rPr lang="en-GB" sz="2600" i="1" dirty="0"/>
              <a:t>“Trust and being valued is the key to gathering information from clients, this is achieved by giving a warm welcome and showing concern”</a:t>
            </a:r>
          </a:p>
          <a:p>
            <a:pPr>
              <a:buNone/>
            </a:pPr>
            <a:r>
              <a:rPr lang="en-GB" sz="2900" b="1" i="1" dirty="0"/>
              <a:t>	</a:t>
            </a:r>
            <a:r>
              <a:rPr lang="en-GB" sz="2900" i="1" dirty="0"/>
              <a:t>“</a:t>
            </a:r>
            <a:r>
              <a:rPr lang="en-GB" sz="2600" i="1" dirty="0"/>
              <a:t>What will make patients to open up and give you information you need is when one is friendly, warm and kind to them making them to trust you and feel that you are concerned about them”</a:t>
            </a:r>
          </a:p>
          <a:p>
            <a:pPr>
              <a:buNone/>
            </a:pPr>
            <a:endParaRPr lang="en-US" sz="2600" dirty="0"/>
          </a:p>
          <a:p>
            <a:pPr lvl="0">
              <a:buFont typeface="Wingdings" pitchFamily="2" charset="2"/>
              <a:buChar char="Ø"/>
            </a:pPr>
            <a:r>
              <a:rPr lang="en-GB" sz="2600" b="1" dirty="0"/>
              <a:t>When assured of confidentiality/privacy ensured  - 8</a:t>
            </a:r>
          </a:p>
          <a:p>
            <a:pPr>
              <a:buNone/>
            </a:pPr>
            <a:r>
              <a:rPr lang="en-GB" sz="2800" b="1" i="1" dirty="0">
                <a:solidFill>
                  <a:srgbClr val="FF0000"/>
                </a:solidFill>
              </a:rPr>
              <a:t>	</a:t>
            </a:r>
            <a:r>
              <a:rPr lang="en-GB" sz="2600" i="1" dirty="0"/>
              <a:t>“Reassurance and assuring confidentiality of the information given.  Active listening to the patient.  These usually allay fear of any kind and can make patient open up”</a:t>
            </a:r>
            <a:endParaRPr lang="sw-KE" sz="2600" i="1" dirty="0"/>
          </a:p>
          <a:p>
            <a:pPr lvl="0">
              <a:buNone/>
            </a:pPr>
            <a:endParaRPr lang="en-US" sz="3000" dirty="0"/>
          </a:p>
          <a:p>
            <a:pPr>
              <a:buNone/>
            </a:pPr>
            <a:endParaRPr lang="en-US" sz="29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6. Insights on managing emotions</a:t>
            </a:r>
          </a:p>
        </p:txBody>
      </p:sp>
      <p:pic>
        <p:nvPicPr>
          <p:cNvPr id="4" name="Content Placeholder 3" descr="antennae1"/>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24200" y="1341120"/>
            <a:ext cx="3428999" cy="49374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1371600"/>
            <a:ext cx="2319350" cy="3440824"/>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78970" y="4648200"/>
            <a:ext cx="2233965" cy="2209800"/>
          </a:xfrm>
          <a:prstGeom prst="rect">
            <a:avLst/>
          </a:prstGeom>
        </p:spPr>
      </p:pic>
    </p:spTree>
    <p:extLst>
      <p:ext uri="{BB962C8B-B14F-4D97-AF65-F5344CB8AC3E}">
        <p14:creationId xmlns:p14="http://schemas.microsoft.com/office/powerpoint/2010/main" val="30482474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b="1" dirty="0"/>
              <a:t>Insights: Managing anger</a:t>
            </a:r>
          </a:p>
        </p:txBody>
      </p:sp>
      <p:sp>
        <p:nvSpPr>
          <p:cNvPr id="3" name="Content Placeholder 2"/>
          <p:cNvSpPr>
            <a:spLocks noGrp="1"/>
          </p:cNvSpPr>
          <p:nvPr>
            <p:ph idx="1"/>
          </p:nvPr>
        </p:nvSpPr>
        <p:spPr>
          <a:xfrm>
            <a:off x="457200" y="1143000"/>
            <a:ext cx="8229600" cy="5334000"/>
          </a:xfrm>
        </p:spPr>
        <p:txBody>
          <a:bodyPr>
            <a:normAutofit fontScale="85000" lnSpcReduction="20000"/>
          </a:bodyPr>
          <a:lstStyle/>
          <a:p>
            <a:pPr>
              <a:buNone/>
            </a:pPr>
            <a:r>
              <a:rPr lang="en-US" sz="2800" dirty="0"/>
              <a:t>     </a:t>
            </a:r>
            <a:r>
              <a:rPr lang="en-US" sz="2800" i="1" dirty="0"/>
              <a:t>“Anger causes </a:t>
            </a:r>
            <a:r>
              <a:rPr lang="en-US" sz="2800" b="1" i="1" dirty="0"/>
              <a:t>anxiety, headaches and even high blood pressure</a:t>
            </a:r>
            <a:r>
              <a:rPr lang="en-US" sz="2800" i="1" dirty="0"/>
              <a:t> that threaten our </a:t>
            </a:r>
            <a:r>
              <a:rPr lang="en-US" sz="2800" b="1" i="1" dirty="0">
                <a:solidFill>
                  <a:srgbClr val="FF0000"/>
                </a:solidFill>
              </a:rPr>
              <a:t>health</a:t>
            </a:r>
            <a:r>
              <a:rPr lang="en-US" sz="2800" i="1" dirty="0"/>
              <a:t>. Anger can trigger fights and abuse. With the reflection and observation I am made to understand anger affects our day to day life </a:t>
            </a:r>
            <a:r>
              <a:rPr lang="en-US" sz="2800" b="1" i="1" dirty="0"/>
              <a:t>negatively</a:t>
            </a:r>
            <a:r>
              <a:rPr lang="en-US" sz="2800" i="1" dirty="0"/>
              <a:t> more so in </a:t>
            </a:r>
            <a:r>
              <a:rPr lang="en-US" sz="2800" b="1" i="1" dirty="0"/>
              <a:t>health provision. Well</a:t>
            </a:r>
            <a:r>
              <a:rPr lang="en-US" sz="2800" b="1" i="1" dirty="0">
                <a:solidFill>
                  <a:srgbClr val="FF0000"/>
                </a:solidFill>
              </a:rPr>
              <a:t> managed </a:t>
            </a:r>
            <a:r>
              <a:rPr lang="en-US" sz="2800" i="1" dirty="0"/>
              <a:t>anger can be useful at work, social places and at home. This has motivated me to make a positive change. To control my anger I have learnt to recognize and accept emotion as part of life. I believe every problem has a remedy to control it rather than uncontrolled anger”</a:t>
            </a:r>
          </a:p>
          <a:p>
            <a:pPr>
              <a:buNone/>
            </a:pPr>
            <a:endParaRPr lang="en-US" sz="2800" i="1" dirty="0"/>
          </a:p>
          <a:p>
            <a:pPr>
              <a:buNone/>
            </a:pPr>
            <a:r>
              <a:rPr lang="en-US" sz="2800" i="1" dirty="0"/>
              <a:t>     “It doesn’t matter how hurt we are. Approaching the other person in </a:t>
            </a:r>
            <a:r>
              <a:rPr lang="en-US" sz="2800" b="1" i="1" dirty="0"/>
              <a:t>a calm manner </a:t>
            </a:r>
            <a:r>
              <a:rPr lang="en-US" sz="2800" i="1" dirty="0"/>
              <a:t>and </a:t>
            </a:r>
            <a:r>
              <a:rPr lang="en-US" sz="2800" b="1" i="1" dirty="0"/>
              <a:t>with respect </a:t>
            </a:r>
            <a:r>
              <a:rPr lang="en-US" sz="2800" i="1" dirty="0"/>
              <a:t>can help solve the problem. We should stop thinking of the person who irritates us and focus on way forward </a:t>
            </a:r>
            <a:r>
              <a:rPr lang="en-US" sz="2800" b="1" i="1" dirty="0"/>
              <a:t>to solving the problem. We</a:t>
            </a:r>
            <a:r>
              <a:rPr lang="en-US" sz="2800" i="1" dirty="0"/>
              <a:t> always need change immediately when angered but it’s good to have self control otherwise the end could be destructive”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600" b="1" dirty="0"/>
              <a:t>Insights: Managing anger (2)</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pPr>
              <a:buNone/>
            </a:pPr>
            <a:r>
              <a:rPr lang="en-US" sz="2800" dirty="0"/>
              <a:t>     </a:t>
            </a:r>
            <a:r>
              <a:rPr lang="en-US" sz="2800" i="1" dirty="0"/>
              <a:t>“Surely anger can be automatic as defensive mechanism, but I’ve been made to understand that it can be controlled.  At times I could become mad with everything that upsets me, but now I have realized that my negative impact on the other party hence leading to not achieving/gaining any better solution to a </a:t>
            </a:r>
            <a:r>
              <a:rPr lang="en-US" sz="2800" i="1"/>
              <a:t>problem”</a:t>
            </a:r>
          </a:p>
          <a:p>
            <a:pPr>
              <a:buNone/>
            </a:pPr>
            <a:endParaRPr lang="en-US" sz="2800" i="1" dirty="0"/>
          </a:p>
          <a:p>
            <a:pPr>
              <a:buNone/>
            </a:pPr>
            <a:r>
              <a:rPr lang="en-US" sz="2800" i="1" dirty="0"/>
              <a:t>     “I have learned dealing with irritation and anger is very interesting. The small and big situations which bring irritations/anger and later conflicts are normal and are daily issues of our today’s life, but how one handles them matters a lot. Irritations and anger can spoil ones entire life when handled without understanding and can also bring a positive solution when handled with understanding. This is great”</a:t>
            </a:r>
          </a:p>
        </p:txBody>
      </p:sp>
    </p:spTree>
    <p:extLst>
      <p:ext uri="{BB962C8B-B14F-4D97-AF65-F5344CB8AC3E}">
        <p14:creationId xmlns:p14="http://schemas.microsoft.com/office/powerpoint/2010/main" val="28647805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en-GB" altLang="nb-NO" b="1" dirty="0"/>
              <a:t>Insights: Blame does not solve it</a:t>
            </a:r>
          </a:p>
        </p:txBody>
      </p:sp>
      <p:sp>
        <p:nvSpPr>
          <p:cNvPr id="40963" name="Content Placeholder 2"/>
          <p:cNvSpPr>
            <a:spLocks noGrp="1"/>
          </p:cNvSpPr>
          <p:nvPr>
            <p:ph idx="1"/>
          </p:nvPr>
        </p:nvSpPr>
        <p:spPr/>
        <p:txBody>
          <a:bodyPr/>
          <a:lstStyle/>
          <a:p>
            <a:pPr eaLnBrk="1" hangingPunct="1">
              <a:lnSpc>
                <a:spcPct val="80000"/>
              </a:lnSpc>
              <a:buFont typeface="Arial" charset="0"/>
              <a:buNone/>
            </a:pPr>
            <a:endParaRPr lang="en-GB" altLang="nb-NO" sz="2500" dirty="0"/>
          </a:p>
          <a:p>
            <a:pPr eaLnBrk="1" hangingPunct="1">
              <a:lnSpc>
                <a:spcPct val="80000"/>
              </a:lnSpc>
              <a:buFont typeface="Wingdings" pitchFamily="2" charset="2"/>
              <a:buChar char="ü"/>
            </a:pPr>
            <a:r>
              <a:rPr lang="en-US" altLang="nb-NO" sz="2500" i="1" dirty="0"/>
              <a:t>“I discovered that even if you blame,                                        it doesn’t reverse the situation.”</a:t>
            </a:r>
          </a:p>
          <a:p>
            <a:pPr eaLnBrk="1" hangingPunct="1">
              <a:lnSpc>
                <a:spcPct val="80000"/>
              </a:lnSpc>
              <a:buFont typeface="Wingdings" pitchFamily="2" charset="2"/>
              <a:buChar char="ü"/>
            </a:pPr>
            <a:endParaRPr lang="en-GB" altLang="nb-NO" sz="1200" i="1" dirty="0"/>
          </a:p>
          <a:p>
            <a:pPr eaLnBrk="1" hangingPunct="1">
              <a:lnSpc>
                <a:spcPct val="80000"/>
              </a:lnSpc>
              <a:buFont typeface="Wingdings" pitchFamily="2" charset="2"/>
              <a:buChar char="ü"/>
            </a:pPr>
            <a:r>
              <a:rPr lang="en-US" altLang="nb-NO" sz="2500" i="1" dirty="0"/>
              <a:t>“I have come to realize that big reactions are never helpful and do not solve problems promptly as if one takes too long to calm down after a reaction, time is wasted and the problem grows larger and larger.”</a:t>
            </a:r>
            <a:endParaRPr lang="en-GB" altLang="nb-NO" sz="2500" b="1" i="1" dirty="0"/>
          </a:p>
          <a:p>
            <a:pPr eaLnBrk="1" hangingPunct="1">
              <a:lnSpc>
                <a:spcPct val="80000"/>
              </a:lnSpc>
              <a:buFont typeface="Wingdings" pitchFamily="2" charset="2"/>
              <a:buNone/>
            </a:pPr>
            <a:endParaRPr lang="en-GB" altLang="nb-NO" sz="2500" b="1" i="1" dirty="0"/>
          </a:p>
          <a:p>
            <a:pPr eaLnBrk="1" hangingPunct="1">
              <a:lnSpc>
                <a:spcPct val="80000"/>
              </a:lnSpc>
              <a:buFont typeface="Wingdings" pitchFamily="2" charset="2"/>
              <a:buChar char="ü"/>
            </a:pPr>
            <a:r>
              <a:rPr lang="en-US" altLang="nb-NO" sz="2500" i="1" dirty="0"/>
              <a:t>“And sometimes when one tries to solve a problem before the tempers are over I have realized that no solutions are achieved because temperature or grief is still high and it might cause a danger to self or whoever is assisted.”</a:t>
            </a:r>
            <a:endParaRPr lang="en-GB" altLang="nb-NO" sz="2500" b="1" i="1" dirty="0"/>
          </a:p>
          <a:p>
            <a:pPr eaLnBrk="1" hangingPunct="1">
              <a:lnSpc>
                <a:spcPct val="80000"/>
              </a:lnSpc>
              <a:buFont typeface="Arial" charset="0"/>
              <a:buNone/>
            </a:pPr>
            <a:endParaRPr lang="en-GB" altLang="nb-NO" sz="2500" i="1" dirty="0"/>
          </a:p>
        </p:txBody>
      </p:sp>
      <p:pic>
        <p:nvPicPr>
          <p:cNvPr id="4" name="Picture 3" descr="C:\Users\Ueli\Desktop\Judging-5.jpg"/>
          <p:cNvPicPr>
            <a:picLocks noChangeAspect="1" noChangeArrowheads="1"/>
          </p:cNvPicPr>
          <p:nvPr/>
        </p:nvPicPr>
        <p:blipFill>
          <a:blip r:embed="rId3" cstate="print"/>
          <a:srcRect/>
          <a:stretch>
            <a:fillRect/>
          </a:stretch>
        </p:blipFill>
        <p:spPr bwMode="auto">
          <a:xfrm>
            <a:off x="6019800" y="1447800"/>
            <a:ext cx="1447800" cy="1346454"/>
          </a:xfrm>
          <a:prstGeom prst="rect">
            <a:avLst/>
          </a:prstGeom>
          <a:noFill/>
        </p:spPr>
      </p:pic>
    </p:spTree>
    <p:extLst>
      <p:ext uri="{BB962C8B-B14F-4D97-AF65-F5344CB8AC3E}">
        <p14:creationId xmlns:p14="http://schemas.microsoft.com/office/powerpoint/2010/main" val="3052930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457200" y="274638"/>
            <a:ext cx="8229600" cy="706090"/>
          </a:xfrm>
        </p:spPr>
        <p:txBody>
          <a:bodyPr>
            <a:normAutofit fontScale="90000"/>
          </a:bodyPr>
          <a:lstStyle/>
          <a:p>
            <a:pPr eaLnBrk="1" hangingPunct="1"/>
            <a:r>
              <a:rPr lang="en-GB" altLang="nb-NO" b="1" dirty="0"/>
              <a:t>Insights: I am part of the conflict!</a:t>
            </a:r>
          </a:p>
        </p:txBody>
      </p:sp>
      <p:sp>
        <p:nvSpPr>
          <p:cNvPr id="41987" name="Content Placeholder 2"/>
          <p:cNvSpPr>
            <a:spLocks noGrp="1"/>
          </p:cNvSpPr>
          <p:nvPr>
            <p:ph idx="1"/>
          </p:nvPr>
        </p:nvSpPr>
        <p:spPr>
          <a:xfrm>
            <a:off x="467544" y="1340768"/>
            <a:ext cx="8229600" cy="4911725"/>
          </a:xfrm>
        </p:spPr>
        <p:txBody>
          <a:bodyPr/>
          <a:lstStyle/>
          <a:p>
            <a:pPr eaLnBrk="1" hangingPunct="1">
              <a:lnSpc>
                <a:spcPct val="80000"/>
              </a:lnSpc>
              <a:buFont typeface="Wingdings" pitchFamily="2" charset="2"/>
              <a:buChar char="ü"/>
            </a:pPr>
            <a:r>
              <a:rPr lang="en-US" altLang="nb-NO" sz="2500" i="1" dirty="0"/>
              <a:t>“I have discovered that I am part of the conflicts which arise from the way I react to questions and comments which come my way. Also how people behave towards me. My judge is too quick at bringing out from my mind the negative side of the situation or statements the always wondered why people react badly towards me and I’ve now got the answer. Am too cautious with the statements. I now need to digest the message, read inner meaning, then think of the answer and the repercussions of what I want to say and do before deliver my actions or statements”</a:t>
            </a:r>
          </a:p>
          <a:p>
            <a:pPr eaLnBrk="1" hangingPunct="1">
              <a:lnSpc>
                <a:spcPct val="80000"/>
              </a:lnSpc>
              <a:buFont typeface="Wingdings" pitchFamily="2" charset="2"/>
              <a:buChar char="ü"/>
            </a:pPr>
            <a:endParaRPr lang="en-US" altLang="nb-NO" sz="2500" i="1" dirty="0"/>
          </a:p>
          <a:p>
            <a:pPr eaLnBrk="1" hangingPunct="1">
              <a:lnSpc>
                <a:spcPct val="80000"/>
              </a:lnSpc>
              <a:buFont typeface="Wingdings" pitchFamily="2" charset="2"/>
              <a:buChar char="ü"/>
            </a:pPr>
            <a:r>
              <a:rPr lang="en-US" altLang="nb-NO" sz="2500" i="1" dirty="0"/>
              <a:t>“I have observed that am susceptible to anger. I don’t digest and analyze the information or reaction first before I make a comment or conclude my next step of action”</a:t>
            </a:r>
            <a:endParaRPr lang="en-GB" altLang="nb-NO" sz="2500" i="1" dirty="0"/>
          </a:p>
        </p:txBody>
      </p:sp>
    </p:spTree>
    <p:extLst>
      <p:ext uri="{BB962C8B-B14F-4D97-AF65-F5344CB8AC3E}">
        <p14:creationId xmlns:p14="http://schemas.microsoft.com/office/powerpoint/2010/main" val="37476402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GB" b="1"/>
              <a:t>Conclusion</a:t>
            </a:r>
          </a:p>
        </p:txBody>
      </p:sp>
      <p:sp>
        <p:nvSpPr>
          <p:cNvPr id="14339" name="Content Placeholder 2"/>
          <p:cNvSpPr>
            <a:spLocks noGrp="1"/>
          </p:cNvSpPr>
          <p:nvPr>
            <p:ph sz="half" idx="1"/>
          </p:nvPr>
        </p:nvSpPr>
        <p:spPr>
          <a:xfrm>
            <a:off x="457200" y="1600200"/>
            <a:ext cx="4038600" cy="4525963"/>
          </a:xfrm>
        </p:spPr>
        <p:txBody>
          <a:bodyPr/>
          <a:lstStyle/>
          <a:p>
            <a:pPr eaLnBrk="1" hangingPunct="1">
              <a:buFont typeface="Arial" charset="0"/>
              <a:buNone/>
            </a:pPr>
            <a:r>
              <a:rPr lang="en-GB" sz="4000" b="1" dirty="0"/>
              <a:t>                  </a:t>
            </a:r>
          </a:p>
          <a:p>
            <a:pPr eaLnBrk="1" hangingPunct="1">
              <a:buFont typeface="Wingdings" pitchFamily="2" charset="2"/>
              <a:buChar char="Ø"/>
            </a:pPr>
            <a:r>
              <a:rPr lang="en-GB" sz="4000" b="1" dirty="0"/>
              <a:t> </a:t>
            </a:r>
            <a:r>
              <a:rPr lang="en-GB" sz="3600" b="1" dirty="0"/>
              <a:t>Have we captured the main issues</a:t>
            </a:r>
            <a:r>
              <a:rPr lang="en-GB" sz="4000" b="1" dirty="0"/>
              <a:t>?</a:t>
            </a:r>
          </a:p>
        </p:txBody>
      </p:sp>
      <p:pic>
        <p:nvPicPr>
          <p:cNvPr id="14340" name="Picture 6" descr="queadu"/>
          <p:cNvPicPr>
            <a:picLocks noGrp="1"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5449888" y="1785938"/>
            <a:ext cx="2435225" cy="4154487"/>
          </a:xfrm>
          <a:noFill/>
        </p:spPr>
      </p:pic>
    </p:spTree>
    <p:extLst>
      <p:ext uri="{BB962C8B-B14F-4D97-AF65-F5344CB8AC3E}">
        <p14:creationId xmlns:p14="http://schemas.microsoft.com/office/powerpoint/2010/main" val="3452722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b="1" dirty="0"/>
              <a:t>Communicating with respect</a:t>
            </a:r>
          </a:p>
        </p:txBody>
      </p:sp>
      <p:pic>
        <p:nvPicPr>
          <p:cNvPr id="4" name="Content Placeholder 3" descr="Patient and dr"/>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2362201" y="1447800"/>
            <a:ext cx="3886200" cy="5029200"/>
          </a:xfrm>
          <a:prstGeom prst="rect">
            <a:avLst/>
          </a:prstGeom>
          <a:noFill/>
          <a:ln>
            <a:noFill/>
          </a:ln>
        </p:spPr>
      </p:pic>
    </p:spTree>
    <p:extLst>
      <p:ext uri="{BB962C8B-B14F-4D97-AF65-F5344CB8AC3E}">
        <p14:creationId xmlns:p14="http://schemas.microsoft.com/office/powerpoint/2010/main" val="50634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GB" sz="3600" b="1" dirty="0"/>
              <a:t>How do you communicate with a person whom you respect?</a:t>
            </a:r>
            <a:endParaRPr lang="en-US" sz="3600" dirty="0"/>
          </a:p>
        </p:txBody>
      </p:sp>
      <p:sp>
        <p:nvSpPr>
          <p:cNvPr id="3" name="Content Placeholder 2"/>
          <p:cNvSpPr>
            <a:spLocks noGrp="1"/>
          </p:cNvSpPr>
          <p:nvPr>
            <p:ph idx="1"/>
          </p:nvPr>
        </p:nvSpPr>
        <p:spPr>
          <a:xfrm>
            <a:off x="533400" y="1219200"/>
            <a:ext cx="8382000" cy="5410200"/>
          </a:xfrm>
        </p:spPr>
        <p:txBody>
          <a:bodyPr>
            <a:normAutofit/>
          </a:bodyPr>
          <a:lstStyle/>
          <a:p>
            <a:pPr lvl="0">
              <a:buFont typeface="Wingdings" pitchFamily="2" charset="2"/>
              <a:buChar char="Ø"/>
            </a:pPr>
            <a:endParaRPr lang="en-GB" sz="2800" dirty="0"/>
          </a:p>
          <a:p>
            <a:pPr lvl="0">
              <a:buFont typeface="Wingdings" pitchFamily="2" charset="2"/>
              <a:buChar char="Ø"/>
            </a:pPr>
            <a:endParaRPr lang="en-GB" sz="2800" dirty="0"/>
          </a:p>
          <a:p>
            <a:pPr lvl="0">
              <a:buFont typeface="Wingdings" pitchFamily="2" charset="2"/>
              <a:buChar char="Ø"/>
            </a:pPr>
            <a:r>
              <a:rPr lang="en-GB" sz="2800" b="1" dirty="0"/>
              <a:t>I communicate with respect -25</a:t>
            </a:r>
          </a:p>
          <a:p>
            <a:pPr>
              <a:buNone/>
            </a:pPr>
            <a:r>
              <a:rPr lang="en-GB" sz="2400" b="1" dirty="0"/>
              <a:t>(listen attentively/humbly/politely/calmly/use good tone)</a:t>
            </a:r>
          </a:p>
          <a:p>
            <a:pPr>
              <a:buNone/>
            </a:pPr>
            <a:endParaRPr lang="en-GB" sz="2400" b="1" dirty="0"/>
          </a:p>
          <a:p>
            <a:pPr>
              <a:buNone/>
            </a:pPr>
            <a:r>
              <a:rPr lang="en-US" sz="2400" b="1" i="1" dirty="0"/>
              <a:t>	</a:t>
            </a:r>
            <a:r>
              <a:rPr lang="en-US" sz="2400" i="1" dirty="0"/>
              <a:t>“I communicate with low tone, respectful and humble myself”</a:t>
            </a:r>
          </a:p>
          <a:p>
            <a:pPr>
              <a:buNone/>
            </a:pPr>
            <a:r>
              <a:rPr lang="en-US" sz="2400" i="1" dirty="0"/>
              <a:t>	</a:t>
            </a:r>
          </a:p>
          <a:p>
            <a:pPr>
              <a:buNone/>
            </a:pPr>
            <a:r>
              <a:rPr lang="en-US" sz="2400" i="1" dirty="0"/>
              <a:t>	“When communicating with a person I respect, I use words and language which portrays respect”</a:t>
            </a:r>
          </a:p>
          <a:p>
            <a:pPr>
              <a:buNone/>
            </a:pPr>
            <a:endParaRPr lang="en-GB" sz="2800"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a:bodyPr>
          <a:lstStyle/>
          <a:p>
            <a:r>
              <a:rPr lang="en-GB" b="1" dirty="0"/>
              <a:t> </a:t>
            </a:r>
            <a:r>
              <a:rPr lang="en-GB" sz="3600" b="1" dirty="0"/>
              <a:t>How do you react when you are treated with respect?</a:t>
            </a:r>
            <a:endParaRPr lang="en-US" sz="3600" dirty="0"/>
          </a:p>
        </p:txBody>
      </p:sp>
      <p:sp>
        <p:nvSpPr>
          <p:cNvPr id="3" name="Content Placeholder 2"/>
          <p:cNvSpPr>
            <a:spLocks noGrp="1"/>
          </p:cNvSpPr>
          <p:nvPr>
            <p:ph idx="1"/>
          </p:nvPr>
        </p:nvSpPr>
        <p:spPr>
          <a:xfrm>
            <a:off x="457200" y="1600200"/>
            <a:ext cx="8458200" cy="5638800"/>
          </a:xfrm>
        </p:spPr>
        <p:txBody>
          <a:bodyPr>
            <a:normAutofit/>
          </a:bodyPr>
          <a:lstStyle/>
          <a:p>
            <a:pPr lvl="0">
              <a:buFont typeface="Wingdings" pitchFamily="2" charset="2"/>
              <a:buChar char="Ø"/>
            </a:pPr>
            <a:endParaRPr lang="en-GB" sz="2400" dirty="0"/>
          </a:p>
          <a:p>
            <a:pPr lvl="0">
              <a:buFont typeface="Wingdings" pitchFamily="2" charset="2"/>
              <a:buChar char="Ø"/>
            </a:pPr>
            <a:r>
              <a:rPr lang="en-GB" sz="2400" b="1" dirty="0"/>
              <a:t>Feel good and appreciated/</a:t>
            </a:r>
            <a:r>
              <a:rPr lang="en-US" sz="2400" b="1" dirty="0"/>
              <a:t>honored -  20</a:t>
            </a:r>
          </a:p>
          <a:p>
            <a:pPr>
              <a:buNone/>
            </a:pPr>
            <a:r>
              <a:rPr lang="en-GB" sz="2400" i="1" dirty="0">
                <a:solidFill>
                  <a:srgbClr val="FF0000"/>
                </a:solidFill>
              </a:rPr>
              <a:t>   </a:t>
            </a:r>
            <a:r>
              <a:rPr lang="en-US" sz="2400" i="1" dirty="0"/>
              <a:t>“I feel good and I pay more attention to the subject”</a:t>
            </a:r>
          </a:p>
          <a:p>
            <a:pPr>
              <a:buNone/>
            </a:pPr>
            <a:endParaRPr lang="en-US" sz="2400" b="1" i="1" dirty="0">
              <a:solidFill>
                <a:srgbClr val="FF0000"/>
              </a:solidFill>
            </a:endParaRPr>
          </a:p>
          <a:p>
            <a:pPr lvl="0">
              <a:buFont typeface="Wingdings" pitchFamily="2" charset="2"/>
              <a:buChar char="Ø"/>
            </a:pPr>
            <a:r>
              <a:rPr lang="en-GB" sz="2400" b="1" dirty="0"/>
              <a:t>Feel good and want to reciprocate to others -3</a:t>
            </a:r>
          </a:p>
          <a:p>
            <a:pPr>
              <a:buNone/>
            </a:pPr>
            <a:r>
              <a:rPr lang="en-GB" sz="2400" b="1" i="1" dirty="0"/>
              <a:t>    </a:t>
            </a:r>
            <a:r>
              <a:rPr lang="en-US" sz="2400" i="1" dirty="0"/>
              <a:t>“I feel good and honored and show respect also to the person who respects me”</a:t>
            </a:r>
          </a:p>
          <a:p>
            <a:pPr>
              <a:buNone/>
            </a:pPr>
            <a:endParaRPr lang="en-US" sz="2400" b="1" i="1" dirty="0">
              <a:solidFill>
                <a:srgbClr val="FF0000"/>
              </a:solidFill>
            </a:endParaRPr>
          </a:p>
          <a:p>
            <a:pPr>
              <a:buFont typeface="Wingdings" pitchFamily="2" charset="2"/>
              <a:buChar char="Ø"/>
            </a:pPr>
            <a:r>
              <a:rPr lang="en-GB" sz="2400" b="1" dirty="0"/>
              <a:t>Raises self esteem -2</a:t>
            </a:r>
          </a:p>
          <a:p>
            <a:pPr>
              <a:buNone/>
            </a:pPr>
            <a:r>
              <a:rPr lang="en-US" sz="2000" b="1" i="1" dirty="0">
                <a:solidFill>
                  <a:srgbClr val="FF0000"/>
                </a:solidFill>
              </a:rPr>
              <a:t>	</a:t>
            </a:r>
            <a:r>
              <a:rPr lang="en-US" sz="2400" i="1" dirty="0"/>
              <a:t>“I feel good, appreciated and a high sense of self-esteem”</a:t>
            </a:r>
          </a:p>
          <a:p>
            <a:pPr>
              <a:buFont typeface="Wingdings" pitchFamily="2" charset="2"/>
              <a:buChar char="Ø"/>
            </a:pPr>
            <a:endParaRPr lang="en-US" sz="20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normAutofit/>
          </a:bodyPr>
          <a:lstStyle/>
          <a:p>
            <a:r>
              <a:rPr lang="en-GB" sz="3600" b="1" dirty="0"/>
              <a:t>How do you react when you are not respected? </a:t>
            </a:r>
            <a:endParaRPr lang="en-US" sz="3600" dirty="0"/>
          </a:p>
        </p:txBody>
      </p:sp>
      <p:sp>
        <p:nvSpPr>
          <p:cNvPr id="3" name="Content Placeholder 2"/>
          <p:cNvSpPr>
            <a:spLocks noGrp="1"/>
          </p:cNvSpPr>
          <p:nvPr>
            <p:ph idx="1"/>
          </p:nvPr>
        </p:nvSpPr>
        <p:spPr>
          <a:xfrm>
            <a:off x="304800" y="1493520"/>
            <a:ext cx="8686800" cy="5059680"/>
          </a:xfrm>
        </p:spPr>
        <p:txBody>
          <a:bodyPr>
            <a:normAutofit/>
          </a:bodyPr>
          <a:lstStyle/>
          <a:p>
            <a:pPr>
              <a:buFont typeface="Wingdings" pitchFamily="2" charset="2"/>
              <a:buChar char="Ø"/>
            </a:pPr>
            <a:r>
              <a:rPr lang="en-GB" sz="2800" b="1" dirty="0">
                <a:solidFill>
                  <a:srgbClr val="FF0000"/>
                </a:solidFill>
              </a:rPr>
              <a:t>Pull back reactions: 12 </a:t>
            </a:r>
          </a:p>
          <a:p>
            <a:pPr lvl="0">
              <a:buNone/>
            </a:pPr>
            <a:r>
              <a:rPr lang="en-GB" sz="2400" dirty="0"/>
              <a:t>(</a:t>
            </a:r>
            <a:r>
              <a:rPr lang="en-US" sz="2400" b="1" dirty="0"/>
              <a:t>Withdrawn/Lack confidence/ Demoralized/Dishonored)</a:t>
            </a:r>
          </a:p>
          <a:p>
            <a:pPr>
              <a:buNone/>
            </a:pPr>
            <a:r>
              <a:rPr lang="en-GB" sz="2400" i="1" dirty="0"/>
              <a:t>	“I feel someone has degraded me, despised me and feel really bad”</a:t>
            </a:r>
            <a:endParaRPr lang="nb-NO" sz="2400" dirty="0"/>
          </a:p>
          <a:p>
            <a:pPr>
              <a:buNone/>
            </a:pPr>
            <a:r>
              <a:rPr lang="en-GB" sz="2400" i="1" dirty="0"/>
              <a:t>	</a:t>
            </a:r>
            <a:r>
              <a:rPr lang="en-US" sz="2400" i="1" dirty="0"/>
              <a:t>“I feel much lowered and not honored”</a:t>
            </a:r>
          </a:p>
          <a:p>
            <a:pPr>
              <a:buNone/>
            </a:pPr>
            <a:endParaRPr lang="en-US" sz="2400" dirty="0"/>
          </a:p>
          <a:p>
            <a:pPr>
              <a:buFont typeface="Wingdings" pitchFamily="2" charset="2"/>
              <a:buChar char="Ø"/>
            </a:pPr>
            <a:r>
              <a:rPr lang="en-GB" sz="2800" b="1" dirty="0">
                <a:solidFill>
                  <a:srgbClr val="FF0000"/>
                </a:solidFill>
              </a:rPr>
              <a:t>Act out reactions: 6</a:t>
            </a:r>
          </a:p>
          <a:p>
            <a:pPr>
              <a:buNone/>
            </a:pPr>
            <a:r>
              <a:rPr lang="en-GB" sz="2400" b="1" dirty="0"/>
              <a:t>(</a:t>
            </a:r>
            <a:r>
              <a:rPr lang="en-US" sz="2400" b="1" dirty="0"/>
              <a:t>Frustrated/Angry/Complain/ Bad/Sorry </a:t>
            </a:r>
            <a:r>
              <a:rPr lang="en-GB" sz="2400" b="1" dirty="0"/>
              <a:t>) </a:t>
            </a:r>
          </a:p>
          <a:p>
            <a:pPr lvl="1">
              <a:buNone/>
            </a:pPr>
            <a:r>
              <a:rPr lang="en-US" sz="2400" i="1" dirty="0"/>
              <a:t>“I feel angry, hot tempered; I can be rude, full of emotions”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a:bodyPr>
          <a:lstStyle/>
          <a:p>
            <a:r>
              <a:rPr lang="en-GB" sz="3600" b="1" dirty="0"/>
              <a:t>Are these reactions automatic or do you control them? </a:t>
            </a:r>
            <a:endParaRPr lang="en-US" sz="3600" dirty="0"/>
          </a:p>
        </p:txBody>
      </p:sp>
      <p:sp>
        <p:nvSpPr>
          <p:cNvPr id="3" name="Content Placeholder 2"/>
          <p:cNvSpPr>
            <a:spLocks noGrp="1"/>
          </p:cNvSpPr>
          <p:nvPr>
            <p:ph idx="1"/>
          </p:nvPr>
        </p:nvSpPr>
        <p:spPr>
          <a:xfrm>
            <a:off x="533400" y="1371600"/>
            <a:ext cx="8229600" cy="5257800"/>
          </a:xfrm>
        </p:spPr>
        <p:txBody>
          <a:bodyPr>
            <a:normAutofit/>
          </a:bodyPr>
          <a:lstStyle/>
          <a:p>
            <a:pPr lvl="0">
              <a:buFont typeface="Wingdings" pitchFamily="2" charset="2"/>
              <a:buChar char="Ø"/>
            </a:pPr>
            <a:r>
              <a:rPr lang="en-GB" sz="2800" b="1" dirty="0"/>
              <a:t>Automatic -17</a:t>
            </a:r>
            <a:endParaRPr lang="en-US" sz="2800" dirty="0"/>
          </a:p>
          <a:p>
            <a:pPr>
              <a:buNone/>
            </a:pPr>
            <a:r>
              <a:rPr lang="en-GB" b="1" i="1" dirty="0"/>
              <a:t>	</a:t>
            </a:r>
            <a:r>
              <a:rPr lang="en-GB" i="1" dirty="0"/>
              <a:t>“</a:t>
            </a:r>
            <a:r>
              <a:rPr lang="en-GB" sz="2400" i="1" dirty="0"/>
              <a:t>There was a time we had a patient being nursed in the ward and he had very bad septic wounds and he had refused to being dressed for 5 days so I got angry and told him that he is going to die of the bad wounds.”</a:t>
            </a:r>
          </a:p>
          <a:p>
            <a:pPr>
              <a:buNone/>
            </a:pPr>
            <a:endParaRPr lang="en-US" sz="2400" i="1" dirty="0">
              <a:solidFill>
                <a:srgbClr val="FF0000"/>
              </a:solidFill>
            </a:endParaRPr>
          </a:p>
          <a:p>
            <a:pPr lvl="0">
              <a:buFont typeface="Wingdings" pitchFamily="2" charset="2"/>
              <a:buChar char="Ø"/>
            </a:pPr>
            <a:r>
              <a:rPr lang="en-GB" sz="2800" i="1" dirty="0"/>
              <a:t> </a:t>
            </a:r>
            <a:r>
              <a:rPr lang="en-GB" sz="2800" b="1" dirty="0"/>
              <a:t>Control – 7</a:t>
            </a:r>
          </a:p>
          <a:p>
            <a:pPr>
              <a:buNone/>
            </a:pPr>
            <a:r>
              <a:rPr lang="en-GB" sz="2400" b="1" i="1" dirty="0"/>
              <a:t>	“</a:t>
            </a:r>
            <a:r>
              <a:rPr lang="en-GB" sz="2400" i="1" dirty="0"/>
              <a:t>I try to control the reactions once in amenity ward a relative left a very sick patient who could not do anything to self. At night the patient fell and injured his head. The relative was so cruel to me. I had to explain that I was all alone hence there was nothing I could have done hence I was sorry.”</a:t>
            </a:r>
            <a:endParaRPr lang="en-US" sz="2400" i="1" dirty="0"/>
          </a:p>
          <a:p>
            <a:pPr>
              <a:buNone/>
            </a:pPr>
            <a:endParaRPr lang="en-US" sz="2400" dirty="0"/>
          </a:p>
          <a:p>
            <a:pPr lvl="0"/>
            <a:endParaRPr lang="en-US" sz="2400" dirty="0"/>
          </a:p>
          <a:p>
            <a:endParaRPr lang="en-US" sz="2400"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b-NO" b="1" dirty="0"/>
              <a:t>2. Feeling safe, or insecure? </a:t>
            </a:r>
            <a:br>
              <a:rPr lang="nb-NO" b="1" dirty="0"/>
            </a:br>
            <a:r>
              <a:rPr lang="nb-NO" b="1" dirty="0"/>
              <a:t>Effects on communication</a:t>
            </a:r>
          </a:p>
        </p:txBody>
      </p:sp>
      <p:pic>
        <p:nvPicPr>
          <p:cNvPr id="4" name="Picture 6" descr="nurse compassion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04800" y="1600200"/>
            <a:ext cx="4452480" cy="4422192"/>
          </a:xfrm>
        </p:spPr>
      </p:pic>
      <p:pic>
        <p:nvPicPr>
          <p:cNvPr id="5" name="Picture 4" descr="Nurse blaming pati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4933399" y="3048000"/>
            <a:ext cx="4210601" cy="3146425"/>
          </a:xfrm>
          <a:prstGeom prst="rect">
            <a:avLst/>
          </a:prstGeom>
          <a:noFill/>
        </p:spPr>
      </p:pic>
    </p:spTree>
    <p:extLst>
      <p:ext uri="{BB962C8B-B14F-4D97-AF65-F5344CB8AC3E}">
        <p14:creationId xmlns:p14="http://schemas.microsoft.com/office/powerpoint/2010/main" val="2066608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GB" b="1" dirty="0"/>
              <a:t> </a:t>
            </a:r>
            <a:r>
              <a:rPr lang="en-GB" sz="3600" b="1" dirty="0"/>
              <a:t>In what situations do you feel safe? </a:t>
            </a:r>
            <a:endParaRPr lang="en-US" sz="3600" dirty="0"/>
          </a:p>
        </p:txBody>
      </p:sp>
      <p:sp>
        <p:nvSpPr>
          <p:cNvPr id="3" name="Content Placeholder 2"/>
          <p:cNvSpPr>
            <a:spLocks noGrp="1"/>
          </p:cNvSpPr>
          <p:nvPr>
            <p:ph idx="1"/>
          </p:nvPr>
        </p:nvSpPr>
        <p:spPr>
          <a:xfrm>
            <a:off x="381000" y="914400"/>
            <a:ext cx="8534400" cy="5715000"/>
          </a:xfrm>
        </p:spPr>
        <p:txBody>
          <a:bodyPr>
            <a:normAutofit/>
          </a:bodyPr>
          <a:lstStyle/>
          <a:p>
            <a:pPr lvl="0">
              <a:buFont typeface="Wingdings" pitchFamily="2" charset="2"/>
              <a:buChar char="Ø"/>
            </a:pPr>
            <a:endParaRPr lang="en-GB" sz="2800" dirty="0"/>
          </a:p>
          <a:p>
            <a:pPr lvl="0">
              <a:buFont typeface="Wingdings" pitchFamily="2" charset="2"/>
              <a:buChar char="Ø"/>
            </a:pPr>
            <a:r>
              <a:rPr lang="en-GB" sz="2400" b="1" dirty="0"/>
              <a:t>When respected/understood/valued/appreciated – 9</a:t>
            </a:r>
            <a:endParaRPr lang="en-US" sz="2400" b="1" dirty="0"/>
          </a:p>
          <a:p>
            <a:pPr>
              <a:buNone/>
            </a:pPr>
            <a:r>
              <a:rPr lang="en-GB" sz="2400" i="1" dirty="0"/>
              <a:t>    “I feel safe when one recognizes my effort and when none intimidate me”</a:t>
            </a:r>
          </a:p>
          <a:p>
            <a:pPr>
              <a:buNone/>
            </a:pPr>
            <a:r>
              <a:rPr lang="en-GB" sz="2400" i="1" dirty="0"/>
              <a:t>	“When I am trusted, and given positive feedback”</a:t>
            </a:r>
            <a:endParaRPr lang="en-US" sz="2400" i="1" dirty="0"/>
          </a:p>
          <a:p>
            <a:pPr>
              <a:buNone/>
            </a:pPr>
            <a:endParaRPr lang="en-US" sz="2800" dirty="0"/>
          </a:p>
          <a:p>
            <a:pPr>
              <a:buFont typeface="Wingdings" pitchFamily="2" charset="2"/>
              <a:buChar char="Ø"/>
            </a:pPr>
            <a:r>
              <a:rPr lang="en-GB" sz="2400" b="1" dirty="0"/>
              <a:t>Environment is conducive: No challenges, caring, friendly people – 9</a:t>
            </a:r>
            <a:endParaRPr lang="en-US" sz="2400" b="1" dirty="0"/>
          </a:p>
          <a:p>
            <a:pPr>
              <a:buNone/>
            </a:pPr>
            <a:r>
              <a:rPr lang="en-GB" sz="2400" dirty="0"/>
              <a:t>      “W</a:t>
            </a:r>
            <a:r>
              <a:rPr lang="en-GB" sz="2400" i="1" dirty="0"/>
              <a:t>hen people around are friendly and kind”</a:t>
            </a:r>
          </a:p>
          <a:p>
            <a:pPr>
              <a:buNone/>
            </a:pPr>
            <a:endParaRPr lang="en-US" sz="2800" b="1" dirty="0"/>
          </a:p>
          <a:p>
            <a:pPr>
              <a:buNone/>
            </a:pPr>
            <a:r>
              <a:rPr lang="en-US" sz="2800" b="1" i="1" dirty="0"/>
              <a:t>Others </a:t>
            </a:r>
          </a:p>
          <a:p>
            <a:pPr lvl="0">
              <a:buFont typeface="Wingdings" pitchFamily="2" charset="2"/>
              <a:buChar char="Ø"/>
            </a:pPr>
            <a:r>
              <a:rPr lang="en-US" sz="2400" b="1" dirty="0"/>
              <a:t>When confident with what I am doing/Doing the right thing - 2</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6003</TotalTime>
  <Words>2754</Words>
  <Application>Microsoft Office PowerPoint</Application>
  <PresentationFormat>On-screen Show (4:3)</PresentationFormat>
  <Paragraphs>223</Paragraphs>
  <Slides>28</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Times New Roman</vt:lpstr>
      <vt:lpstr>Wingdings</vt:lpstr>
      <vt:lpstr>Office Theme</vt:lpstr>
      <vt:lpstr>Feedback from baselines and observation tasks  Recognizing and managing emotions:  Building emotional competence</vt:lpstr>
      <vt:lpstr>Contents</vt:lpstr>
      <vt:lpstr>Communicating with respect</vt:lpstr>
      <vt:lpstr>How do you communicate with a person whom you respect?</vt:lpstr>
      <vt:lpstr> How do you react when you are treated with respect?</vt:lpstr>
      <vt:lpstr>How do you react when you are not respected? </vt:lpstr>
      <vt:lpstr>Are these reactions automatic or do you control them? </vt:lpstr>
      <vt:lpstr>2. Feeling safe, or insecure?  Effects on communication</vt:lpstr>
      <vt:lpstr> In what situations do you feel safe? </vt:lpstr>
      <vt:lpstr>How do you communicate when you feel safe ?</vt:lpstr>
      <vt:lpstr>In which situations do you feel insecure or afraid when taking care of patients? </vt:lpstr>
      <vt:lpstr>How do you communicate when you feel insecure or afraid?</vt:lpstr>
      <vt:lpstr>How do you behave when you are Overwhelmed? Fearful? Sorrowful? Angry? </vt:lpstr>
      <vt:lpstr>3. Handling conflict</vt:lpstr>
      <vt:lpstr>How do you handle conflict?</vt:lpstr>
      <vt:lpstr>What would you like to learn to handle conflict?</vt:lpstr>
      <vt:lpstr>4. What makes patients angry?</vt:lpstr>
      <vt:lpstr>What makes patients angry?</vt:lpstr>
      <vt:lpstr>How do you handle an angry patient/parent?</vt:lpstr>
      <vt:lpstr>How did you feel about your efforts to  calm down the angry patient/parent?</vt:lpstr>
      <vt:lpstr>5. What makes patients open up and give information?</vt:lpstr>
      <vt:lpstr>What makes patients open up and give you the information you need, without fear? </vt:lpstr>
      <vt:lpstr>6. Insights on managing emotions</vt:lpstr>
      <vt:lpstr>Insights: Managing anger</vt:lpstr>
      <vt:lpstr>Insights: Managing anger (2)</vt:lpstr>
      <vt:lpstr>Insights: Blame does not solve it</vt:lpstr>
      <vt:lpstr>Insights: I am part of the conflict!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on Communicating with and without Respect/ Emotions and influence of emotions on actions</dc:title>
  <dc:creator>Clinician</dc:creator>
  <cp:lastModifiedBy>Ane Haaland</cp:lastModifiedBy>
  <cp:revision>193</cp:revision>
  <dcterms:created xsi:type="dcterms:W3CDTF">2012-02-18T08:29:47Z</dcterms:created>
  <dcterms:modified xsi:type="dcterms:W3CDTF">2022-09-07T10:35:21Z</dcterms:modified>
</cp:coreProperties>
</file>