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7"/>
  </p:sldMasterIdLst>
  <p:notesMasterIdLst>
    <p:notesMasterId r:id="rId18"/>
  </p:notesMasterIdLst>
  <p:sldIdLst>
    <p:sldId id="256" r:id="rId8"/>
    <p:sldId id="291" r:id="rId9"/>
    <p:sldId id="294" r:id="rId10"/>
    <p:sldId id="342" r:id="rId11"/>
    <p:sldId id="333" r:id="rId12"/>
    <p:sldId id="270" r:id="rId13"/>
    <p:sldId id="338" r:id="rId14"/>
    <p:sldId id="272" r:id="rId15"/>
    <p:sldId id="34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66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3324" autoAdjust="0"/>
  </p:normalViewPr>
  <p:slideViewPr>
    <p:cSldViewPr snapToGrid="0">
      <p:cViewPr>
        <p:scale>
          <a:sx n="60" d="100"/>
          <a:sy n="60" d="100"/>
        </p:scale>
        <p:origin x="87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Takkinen" userId="2c99f03a-1a70-4047-8619-22c8dac5ec62" providerId="ADAL" clId="{E048A290-B180-445B-BFEE-A93EFB37DC06}"/>
    <pc:docChg chg="delSld">
      <pc:chgData name="Johanna Takkinen" userId="2c99f03a-1a70-4047-8619-22c8dac5ec62" providerId="ADAL" clId="{E048A290-B180-445B-BFEE-A93EFB37DC06}" dt="2022-10-05T15:13:54.482" v="0" actId="47"/>
      <pc:docMkLst>
        <pc:docMk/>
      </pc:docMkLst>
      <pc:sldChg chg="del">
        <pc:chgData name="Johanna Takkinen" userId="2c99f03a-1a70-4047-8619-22c8dac5ec62" providerId="ADAL" clId="{E048A290-B180-445B-BFEE-A93EFB37DC06}" dt="2022-10-05T15:13:54.482" v="0" actId="47"/>
        <pc:sldMkLst>
          <pc:docMk/>
          <pc:sldMk cId="1345713643" sldId="331"/>
        </pc:sldMkLst>
      </pc:sldChg>
      <pc:sldChg chg="del">
        <pc:chgData name="Johanna Takkinen" userId="2c99f03a-1a70-4047-8619-22c8dac5ec62" providerId="ADAL" clId="{E048A290-B180-445B-BFEE-A93EFB37DC06}" dt="2022-10-05T15:13:54.482" v="0" actId="47"/>
        <pc:sldMkLst>
          <pc:docMk/>
          <pc:sldMk cId="3095664112" sldId="332"/>
        </pc:sldMkLst>
      </pc:sldChg>
      <pc:sldChg chg="del">
        <pc:chgData name="Johanna Takkinen" userId="2c99f03a-1a70-4047-8619-22c8dac5ec62" providerId="ADAL" clId="{E048A290-B180-445B-BFEE-A93EFB37DC06}" dt="2022-10-05T15:13:54.482" v="0" actId="47"/>
        <pc:sldMkLst>
          <pc:docMk/>
          <pc:sldMk cId="3540460443" sldId="339"/>
        </pc:sldMkLst>
      </pc:sldChg>
      <pc:sldChg chg="del">
        <pc:chgData name="Johanna Takkinen" userId="2c99f03a-1a70-4047-8619-22c8dac5ec62" providerId="ADAL" clId="{E048A290-B180-445B-BFEE-A93EFB37DC06}" dt="2022-10-05T15:13:54.482" v="0" actId="47"/>
        <pc:sldMkLst>
          <pc:docMk/>
          <pc:sldMk cId="2775284752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3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2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b="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2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1929F2-854D-446B-99A6-F9E5A0D088A7}" type="slidenum">
              <a:rPr lang="es-ES"/>
              <a:pPr/>
              <a:t>6</a:t>
            </a:fld>
            <a:endParaRPr lang="es-E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64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1929F2-854D-446B-99A6-F9E5A0D088A7}" type="slidenum">
              <a:rPr lang="es-ES"/>
              <a:pPr/>
              <a:t>7</a:t>
            </a:fld>
            <a:endParaRPr lang="es-E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673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3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06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6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05/10/2022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10" Type="http://schemas.openxmlformats.org/officeDocument/2006/relationships/hyperlink" Target="https://www.ecdc.europa.eu/en/publications-data/rapid-outbreak-assessment-multi-country-outbreak-salmonella-braenderup-st22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Joint ECDC-EFSA rapid risk assessments on cross-border foodborne outbreaks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868785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br>
              <a:rPr lang="en-GB" sz="20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Johanna Takkinen, Principal Expert Food- and Waterborne Diseases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PANDORA workshop, 6 October 2022</a:t>
            </a: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THANK YOU!</a:t>
            </a:r>
            <a:br>
              <a:rPr lang="sv-FI" dirty="0"/>
            </a:br>
            <a:br>
              <a:rPr lang="sv-FI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r="13982" b="32222"/>
          <a:stretch/>
        </p:blipFill>
        <p:spPr>
          <a:xfrm rot="5400000">
            <a:off x="4349230" y="526532"/>
            <a:ext cx="298554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ECDC – European Centre for Disease Prevention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18" y="4545092"/>
            <a:ext cx="11352563" cy="2286097"/>
          </a:xfrm>
          <a:noFill/>
        </p:spPr>
        <p:txBody>
          <a:bodyPr vert="horz" wrap="square" lIns="396000" tIns="144000" rIns="108000" bIns="7200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spcBef>
                <a:spcPts val="1200"/>
              </a:spcBef>
              <a:buSzPts val="2000"/>
              <a:buFont typeface="Arial" panose="020B0604020202020204" pitchFamily="34" charset="0"/>
              <a:buChar char="•"/>
            </a:pPr>
            <a:r>
              <a:rPr lang="en-GB" sz="2000" b="1" dirty="0">
                <a:ea typeface="Calibri"/>
                <a:cs typeface="Times New Roman"/>
              </a:rPr>
              <a:t>D</a:t>
            </a:r>
            <a:r>
              <a:rPr lang="en-GB" sz="2000" b="1" kern="1200" dirty="0">
                <a:ea typeface="Calibri"/>
                <a:cs typeface="Times New Roman"/>
              </a:rPr>
              <a:t>ecentralised agency of the European Union, operational in 2005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kern="0" dirty="0"/>
              <a:t>Epidemiological surveillance of 56 diseases and special health issues (e.g. AMR)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kern="0" dirty="0"/>
              <a:t>Early Warning and Response System (EWRS)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kern="0" dirty="0"/>
              <a:t>Public health risk assessment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b="1" kern="0" dirty="0"/>
              <a:t>Preparedness and response planning</a:t>
            </a:r>
          </a:p>
          <a:p>
            <a:pPr marL="342900" indent="-342900">
              <a:spcBef>
                <a:spcPts val="1200"/>
              </a:spcBef>
              <a:buSzPts val="2000"/>
              <a:buFont typeface="Arial" panose="020B0604020202020204" pitchFamily="34" charset="0"/>
              <a:buChar char="•"/>
            </a:pPr>
            <a:endParaRPr lang="en-GB" sz="2000" b="1" kern="1200" dirty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14832"/>
          <a:stretch/>
        </p:blipFill>
        <p:spPr>
          <a:xfrm>
            <a:off x="1419254" y="1416350"/>
            <a:ext cx="3131481" cy="2485926"/>
          </a:xfrm>
          <a:prstGeom prst="rect">
            <a:avLst/>
          </a:prstGeom>
          <a:ln w="25400">
            <a:solidFill>
              <a:srgbClr val="0099AB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38142" y="1495308"/>
            <a:ext cx="336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Regulation on ECDC 851/2004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9576">
            <a:off x="5832148" y="1358872"/>
            <a:ext cx="1152692" cy="18521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EE3F1-74C2-433B-B718-1FC9A1AFDD82}"/>
              </a:ext>
            </a:extLst>
          </p:cNvPr>
          <p:cNvSpPr txBox="1"/>
          <p:nvPr/>
        </p:nvSpPr>
        <p:spPr>
          <a:xfrm rot="688230">
            <a:off x="4787427" y="1398230"/>
            <a:ext cx="16891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FI" dirty="0"/>
              <a:t>Under revision 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D0636A-94E8-41F2-B5E1-155904E5996A}"/>
              </a:ext>
            </a:extLst>
          </p:cNvPr>
          <p:cNvGrpSpPr/>
          <p:nvPr/>
        </p:nvGrpSpPr>
        <p:grpSpPr>
          <a:xfrm>
            <a:off x="6444459" y="1872010"/>
            <a:ext cx="5632003" cy="2540097"/>
            <a:chOff x="5853227" y="601962"/>
            <a:chExt cx="5632003" cy="25400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9262A1-CF62-400B-AF00-A2DA9C2EF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96608">
              <a:off x="5853227" y="601962"/>
              <a:ext cx="1117940" cy="1717283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2159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A8AE7A-E192-41A7-AC6C-211455EE8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9396">
              <a:off x="6136953" y="1403466"/>
              <a:ext cx="1165976" cy="162838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215900" dir="2700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AA3B01-8710-4D84-BD59-FB184BE95E12}"/>
                </a:ext>
              </a:extLst>
            </p:cNvPr>
            <p:cNvSpPr txBox="1"/>
            <p:nvPr/>
          </p:nvSpPr>
          <p:spPr>
            <a:xfrm>
              <a:off x="7636844" y="1030342"/>
              <a:ext cx="3848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Decision 1082/2013 on serious cross-border threats to health</a:t>
              </a:r>
              <a:endParaRPr lang="en-GB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89277C-B50E-49D5-A4AF-9F2F56FC7626}"/>
                </a:ext>
              </a:extLst>
            </p:cNvPr>
            <p:cNvSpPr txBox="1"/>
            <p:nvPr/>
          </p:nvSpPr>
          <p:spPr>
            <a:xfrm>
              <a:off x="7636844" y="1941730"/>
              <a:ext cx="38483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Decision 2018/945 on diseases under surveillance and relevant case definitions</a:t>
              </a:r>
              <a:endParaRPr lang="en-GB" b="1" dirty="0"/>
            </a:p>
            <a:p>
              <a:endParaRPr lang="en-GB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AE3CF6-C02F-44A7-AE45-DF76CAB14E60}"/>
              </a:ext>
            </a:extLst>
          </p:cNvPr>
          <p:cNvSpPr txBox="1"/>
          <p:nvPr/>
        </p:nvSpPr>
        <p:spPr>
          <a:xfrm rot="688230">
            <a:off x="4966420" y="2248609"/>
            <a:ext cx="16891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FI" dirty="0"/>
              <a:t>Under revision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0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0" y="203836"/>
            <a:ext cx="8229600" cy="593575"/>
          </a:xfrm>
        </p:spPr>
        <p:txBody>
          <a:bodyPr>
            <a:normAutofit fontScale="90000"/>
          </a:bodyPr>
          <a:lstStyle/>
          <a:p>
            <a:r>
              <a:rPr lang="sv-SE" sz="2800" dirty="0"/>
              <a:t>Public health and food safety networks in EU/EEA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947272"/>
            <a:ext cx="8553450" cy="534663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712773"/>
            <a:ext cx="1410701" cy="785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3939" y="4719903"/>
            <a:ext cx="2094885" cy="1015663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</a:rPr>
              <a:t>EURL for </a:t>
            </a:r>
            <a:r>
              <a:rPr lang="sv-SE" i="1" dirty="0">
                <a:solidFill>
                  <a:schemeClr val="bg1"/>
                </a:solidFill>
              </a:rPr>
              <a:t>Listeria</a:t>
            </a:r>
            <a:r>
              <a:rPr lang="sv-SE" sz="2000" i="1" dirty="0">
                <a:solidFill>
                  <a:schemeClr val="bg1"/>
                </a:solidFill>
              </a:rPr>
              <a:t> monocytogenes, </a:t>
            </a:r>
            <a:r>
              <a:rPr lang="sv-SE" sz="2000" dirty="0">
                <a:solidFill>
                  <a:schemeClr val="bg1"/>
                </a:solidFill>
              </a:rPr>
              <a:t>France</a:t>
            </a:r>
            <a:endParaRPr lang="en-GB" sz="20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6231" y="3086519"/>
            <a:ext cx="2578423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EURL for </a:t>
            </a:r>
            <a:r>
              <a:rPr lang="sv-SE" i="1" dirty="0">
                <a:solidFill>
                  <a:schemeClr val="bg1"/>
                </a:solidFill>
              </a:rPr>
              <a:t>Salmonella, </a:t>
            </a:r>
            <a:r>
              <a:rPr lang="sv-SE" dirty="0">
                <a:solidFill>
                  <a:schemeClr val="bg1"/>
                </a:solidFill>
              </a:rPr>
              <a:t>The Netherlands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0126" y="1220486"/>
            <a:ext cx="302906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EURL for </a:t>
            </a:r>
            <a:r>
              <a:rPr lang="sv-SE" i="1" dirty="0">
                <a:solidFill>
                  <a:schemeClr val="bg1"/>
                </a:solidFill>
              </a:rPr>
              <a:t>Campylobacter, </a:t>
            </a:r>
            <a:r>
              <a:rPr lang="sv-SE" dirty="0">
                <a:solidFill>
                  <a:schemeClr val="bg1"/>
                </a:solidFill>
              </a:rPr>
              <a:t>Sweden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130" y="5643232"/>
            <a:ext cx="2592427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EURL for VTEC, Italy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2155" y="6441000"/>
            <a:ext cx="661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</a:rPr>
              <a:t>*RASFF = Rapid Alert System for Food and Feed</a:t>
            </a:r>
          </a:p>
          <a:p>
            <a:r>
              <a:rPr lang="sv-SE" sz="1200" dirty="0">
                <a:solidFill>
                  <a:schemeClr val="bg1"/>
                </a:solidFill>
              </a:rPr>
              <a:t>**EURL for VTEC=European Union Reference Laboratory for verotoxigenic </a:t>
            </a:r>
            <a:r>
              <a:rPr lang="sv-SE" sz="1200" i="1" dirty="0">
                <a:solidFill>
                  <a:schemeClr val="bg1"/>
                </a:solidFill>
              </a:rPr>
              <a:t>E. coli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2473" y="3486303"/>
            <a:ext cx="16521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Food safety, RASFF</a:t>
            </a:r>
            <a:endParaRPr lang="en-GB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2473" y="4081371"/>
            <a:ext cx="16521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Health security</a:t>
            </a:r>
          </a:p>
          <a:p>
            <a:pPr algn="ctr"/>
            <a:r>
              <a:rPr lang="sv-SE" sz="1600" dirty="0"/>
              <a:t>EWRS</a:t>
            </a:r>
            <a:endParaRPr lang="en-GB" sz="1600" dirty="0"/>
          </a:p>
        </p:txBody>
      </p:sp>
      <p:cxnSp>
        <p:nvCxnSpPr>
          <p:cNvPr id="19" name="Curved Connector 18"/>
          <p:cNvCxnSpPr>
            <a:stCxn id="11" idx="3"/>
          </p:cNvCxnSpPr>
          <p:nvPr/>
        </p:nvCxnSpPr>
        <p:spPr bwMode="auto">
          <a:xfrm>
            <a:off x="4949187" y="1515951"/>
            <a:ext cx="1249819" cy="1595018"/>
          </a:xfrm>
          <a:prstGeom prst="curvedConnector2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urved Connector 21"/>
          <p:cNvCxnSpPr>
            <a:cxnSpLocks/>
            <a:stCxn id="10" idx="1"/>
          </p:cNvCxnSpPr>
          <p:nvPr/>
        </p:nvCxnSpPr>
        <p:spPr bwMode="auto">
          <a:xfrm rot="10800000" flipV="1">
            <a:off x="5252485" y="3409685"/>
            <a:ext cx="2073747" cy="671686"/>
          </a:xfrm>
          <a:prstGeom prst="curvedConnector3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urved Connector 26"/>
          <p:cNvCxnSpPr/>
          <p:nvPr/>
        </p:nvCxnSpPr>
        <p:spPr bwMode="auto">
          <a:xfrm rot="10800000">
            <a:off x="5806442" y="5252490"/>
            <a:ext cx="1464689" cy="561558"/>
          </a:xfrm>
          <a:prstGeom prst="curvedConnector3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Curved Connector 32"/>
          <p:cNvCxnSpPr>
            <a:stCxn id="8" idx="3"/>
          </p:cNvCxnSpPr>
          <p:nvPr/>
        </p:nvCxnSpPr>
        <p:spPr bwMode="auto">
          <a:xfrm flipV="1">
            <a:off x="4048824" y="4571494"/>
            <a:ext cx="900361" cy="656241"/>
          </a:xfrm>
          <a:prstGeom prst="curvedConnector3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Curved Connector 35"/>
          <p:cNvCxnSpPr>
            <a:cxnSpLocks/>
            <a:stCxn id="17" idx="3"/>
          </p:cNvCxnSpPr>
          <p:nvPr/>
        </p:nvCxnSpPr>
        <p:spPr bwMode="auto">
          <a:xfrm>
            <a:off x="3364640" y="4373759"/>
            <a:ext cx="1887844" cy="3448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Curved Connector 38"/>
          <p:cNvCxnSpPr>
            <a:cxnSpLocks/>
            <a:stCxn id="16" idx="3"/>
          </p:cNvCxnSpPr>
          <p:nvPr/>
        </p:nvCxnSpPr>
        <p:spPr bwMode="auto">
          <a:xfrm>
            <a:off x="3364640" y="3778691"/>
            <a:ext cx="1779303" cy="492825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Curved Connector 43"/>
          <p:cNvCxnSpPr>
            <a:stCxn id="20" idx="1"/>
          </p:cNvCxnSpPr>
          <p:nvPr/>
        </p:nvCxnSpPr>
        <p:spPr bwMode="auto">
          <a:xfrm rot="10800000" flipV="1">
            <a:off x="6145163" y="2247758"/>
            <a:ext cx="1125966" cy="907908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Curved Connector 47"/>
          <p:cNvCxnSpPr>
            <a:cxnSpLocks/>
            <a:stCxn id="26" idx="1"/>
          </p:cNvCxnSpPr>
          <p:nvPr/>
        </p:nvCxnSpPr>
        <p:spPr bwMode="auto">
          <a:xfrm rot="10800000">
            <a:off x="5668172" y="5081673"/>
            <a:ext cx="1617365" cy="75608"/>
          </a:xfrm>
          <a:prstGeom prst="curvedConnector3">
            <a:avLst/>
          </a:prstGeom>
          <a:noFill/>
          <a:ln w="25400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36" y="4792707"/>
            <a:ext cx="1464690" cy="72914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129" y="1637908"/>
            <a:ext cx="1662007" cy="121969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68B11-10FC-44DD-A7AF-F71D061F06D6}"/>
              </a:ext>
            </a:extLst>
          </p:cNvPr>
          <p:cNvSpPr txBox="1"/>
          <p:nvPr/>
        </p:nvSpPr>
        <p:spPr>
          <a:xfrm>
            <a:off x="9352279" y="1927117"/>
            <a:ext cx="257842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b="1" dirty="0"/>
              <a:t>FWD-Net</a:t>
            </a:r>
          </a:p>
          <a:p>
            <a:pPr algn="ctr"/>
            <a:r>
              <a:rPr lang="sv-FI" b="1" dirty="0"/>
              <a:t>EU/EEA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7BC3C1-B92B-45AE-9F0F-0B65A319689D}"/>
              </a:ext>
            </a:extLst>
          </p:cNvPr>
          <p:cNvCxnSpPr>
            <a:cxnSpLocks/>
            <a:stCxn id="20" idx="3"/>
            <a:endCxn id="7" idx="1"/>
          </p:cNvCxnSpPr>
          <p:nvPr/>
        </p:nvCxnSpPr>
        <p:spPr>
          <a:xfrm>
            <a:off x="8933136" y="2247758"/>
            <a:ext cx="419143" cy="25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F4E9B38-F0E4-8D62-23FD-B344FE1D37B7}"/>
              </a:ext>
            </a:extLst>
          </p:cNvPr>
          <p:cNvSpPr txBox="1"/>
          <p:nvPr/>
        </p:nvSpPr>
        <p:spPr>
          <a:xfrm>
            <a:off x="1920126" y="1916581"/>
            <a:ext cx="302906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EURL for foodborne viruses,</a:t>
            </a:r>
            <a:r>
              <a:rPr lang="sv-SE" i="1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Sweden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37D4-8979-23A0-67ED-CD224433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9601000" cy="951722"/>
          </a:xfrm>
        </p:spPr>
        <p:txBody>
          <a:bodyPr>
            <a:normAutofit fontScale="90000"/>
          </a:bodyPr>
          <a:lstStyle/>
          <a:p>
            <a:r>
              <a:rPr lang="sv-FI" dirty="0"/>
              <a:t>Public health risk assessment and risk management in the EU/EEA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7635A-22A2-6695-AF87-0EC64864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4ADFE8C-2770-39E0-93C2-341213D96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586883"/>
              </p:ext>
            </p:extLst>
          </p:nvPr>
        </p:nvGraphicFramePr>
        <p:xfrm>
          <a:off x="431999" y="2293587"/>
          <a:ext cx="10629701" cy="41446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25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546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EpiPulse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EWRS</a:t>
                      </a:r>
                    </a:p>
                  </a:txBody>
                  <a:tcPr marL="68580" marR="68580" marT="34290" marB="3429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546">
                <a:tc>
                  <a:txBody>
                    <a:bodyPr/>
                    <a:lstStyle/>
                    <a:p>
                      <a:r>
                        <a:rPr lang="en-GB" sz="1800" b="1" dirty="0"/>
                        <a:t>Objective</a:t>
                      </a:r>
                      <a:r>
                        <a:rPr lang="en-GB" sz="1800" b="1" baseline="0" dirty="0"/>
                        <a:t> of the platform</a:t>
                      </a:r>
                      <a:endParaRPr lang="en-GB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Risk assessment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Risk management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546">
                <a:tc>
                  <a:txBody>
                    <a:bodyPr/>
                    <a:lstStyle/>
                    <a:p>
                      <a:r>
                        <a:rPr lang="en-GB" sz="1800" b="1" dirty="0"/>
                        <a:t>Notification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Voluntary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Mandatory (Decision 1082/2013)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46">
                <a:tc>
                  <a:txBody>
                    <a:bodyPr/>
                    <a:lstStyle/>
                    <a:p>
                      <a:r>
                        <a:rPr lang="en-GB" sz="1800" b="1" dirty="0"/>
                        <a:t>Type of notification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Informal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Formal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3317">
                <a:tc>
                  <a:txBody>
                    <a:bodyPr/>
                    <a:lstStyle/>
                    <a:p>
                      <a:r>
                        <a:rPr lang="en-GB" sz="1800" b="1" dirty="0"/>
                        <a:t>Participants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Disease/public health function networks’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epidemiologists/microbiologists</a:t>
                      </a:r>
                    </a:p>
                    <a:p>
                      <a:pPr marL="0" algn="l" defTabSz="9144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(Public Heath Institutes and national laboratories)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health competent authorities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Policy makers </a:t>
                      </a:r>
                    </a:p>
                    <a:p>
                      <a:pPr marL="0" algn="l" defTabSz="9144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(Ministries of Health,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European Commission)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F980DB2-8341-AA6F-0C01-C9CB8E4E1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922" y="1474437"/>
            <a:ext cx="3219450" cy="81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F6076-AD8E-180C-2ED6-C0FA00B0B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47" y="1539174"/>
            <a:ext cx="2688153" cy="6617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32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Joint ECDC – EFSA rapid risk assessments outputs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36600" y="3136900"/>
            <a:ext cx="49657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400" b="1" dirty="0"/>
              <a:t>Joint Rapid Outbreak Assessment</a:t>
            </a:r>
            <a:endParaRPr lang="en-GB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279940" y="3136900"/>
            <a:ext cx="48772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400" b="1" dirty="0"/>
              <a:t>Joint Notification Summary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6900" y="41402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400" dirty="0"/>
              <a:t>Aim: assess cross-border foodborne  public health threat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400" dirty="0"/>
              <a:t>Active data collection, joint analyses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400" dirty="0"/>
              <a:t>Agreed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400" dirty="0"/>
              <a:t>Published on agencies’ web sites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51600" y="4063999"/>
            <a:ext cx="45339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400" dirty="0"/>
              <a:t>Aim: immediate notification of a cross-border foodborne risk to risk managers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400" dirty="0"/>
              <a:t>Summary of available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FI" sz="2400" dirty="0"/>
              <a:t>Restricted distribution to risk managers (RASFF, EWRS) 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08135-4FAE-EE15-666F-0E609214E758}"/>
              </a:ext>
            </a:extLst>
          </p:cNvPr>
          <p:cNvSpPr txBox="1"/>
          <p:nvPr/>
        </p:nvSpPr>
        <p:spPr>
          <a:xfrm>
            <a:off x="3231940" y="995437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000" dirty="0"/>
              <a:t>Rapid evolvement</a:t>
            </a:r>
          </a:p>
          <a:p>
            <a:r>
              <a:rPr lang="sv-FI" sz="2000" dirty="0"/>
              <a:t>Number of countries and number of cases</a:t>
            </a:r>
          </a:p>
          <a:p>
            <a:r>
              <a:rPr lang="sv-FI" sz="2000" dirty="0"/>
              <a:t>Severity</a:t>
            </a:r>
          </a:p>
          <a:p>
            <a:r>
              <a:rPr lang="sv-FI" sz="2000" dirty="0"/>
              <a:t>Suspicion of food (type, trade)</a:t>
            </a:r>
          </a:p>
          <a:p>
            <a:r>
              <a:rPr lang="sv-FI" sz="2000" dirty="0"/>
              <a:t>Media interest</a:t>
            </a:r>
          </a:p>
          <a:p>
            <a:r>
              <a:rPr lang="sv-FI" sz="2000" dirty="0"/>
              <a:t>Need to inform general public or risk managers only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63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73" y="2067765"/>
            <a:ext cx="1159586" cy="103526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27101" y="1612768"/>
            <a:ext cx="1880928" cy="76712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600" b="1" dirty="0"/>
              <a:t>Weekly teleconferences</a:t>
            </a:r>
            <a:endParaRPr lang="en-GB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25900" y="4928096"/>
            <a:ext cx="3213099" cy="14401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600" b="1" dirty="0">
                <a:solidFill>
                  <a:srgbClr val="FFFF00"/>
                </a:solidFill>
              </a:rPr>
              <a:t>Data collection:</a:t>
            </a:r>
          </a:p>
          <a:p>
            <a:pPr algn="ctr"/>
            <a:r>
              <a:rPr lang="sv-FI" sz="1600" b="1" dirty="0"/>
              <a:t>Centralised WGS analysis </a:t>
            </a:r>
          </a:p>
          <a:p>
            <a:pPr algn="ctr"/>
            <a:r>
              <a:rPr lang="sv-FI" sz="1600" b="1" dirty="0"/>
              <a:t>Epi summary</a:t>
            </a:r>
          </a:p>
          <a:p>
            <a:pPr algn="ctr"/>
            <a:r>
              <a:rPr lang="sv-FI" sz="1600" b="1" dirty="0"/>
              <a:t>Trace back and forward</a:t>
            </a:r>
            <a:endParaRPr lang="en-GB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363980" y="3238639"/>
            <a:ext cx="1000653" cy="61173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600" b="1" dirty="0"/>
              <a:t>EURL</a:t>
            </a:r>
            <a:endParaRPr lang="en-GB" sz="16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861230" y="3238640"/>
            <a:ext cx="1159587" cy="6117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600" b="1" dirty="0"/>
              <a:t>Member States</a:t>
            </a:r>
            <a:endParaRPr lang="en-GB" sz="1600" b="1" dirty="0"/>
          </a:p>
        </p:txBody>
      </p:sp>
      <p:cxnSp>
        <p:nvCxnSpPr>
          <p:cNvPr id="34" name="Elbow Connector 33"/>
          <p:cNvCxnSpPr>
            <a:stCxn id="17" idx="3"/>
            <a:endCxn id="21" idx="1"/>
          </p:cNvCxnSpPr>
          <p:nvPr/>
        </p:nvCxnSpPr>
        <p:spPr>
          <a:xfrm>
            <a:off x="3364633" y="3544506"/>
            <a:ext cx="496597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78" y="2112214"/>
            <a:ext cx="1958958" cy="951721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6296802" y="4144638"/>
            <a:ext cx="1208898" cy="6432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600" b="1" dirty="0"/>
              <a:t>Member States</a:t>
            </a:r>
            <a:endParaRPr lang="en-GB" sz="16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6264222" y="3236244"/>
            <a:ext cx="1275546" cy="6117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600" b="1" dirty="0"/>
              <a:t>Member States</a:t>
            </a:r>
            <a:endParaRPr lang="en-GB" sz="16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2363980" y="4164368"/>
            <a:ext cx="1000653" cy="61173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600" b="1" dirty="0"/>
              <a:t>RASFF</a:t>
            </a:r>
            <a:endParaRPr lang="en-GB" sz="16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3803250" y="4164369"/>
            <a:ext cx="1275546" cy="6117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600" b="1" dirty="0"/>
              <a:t>Member States</a:t>
            </a:r>
            <a:endParaRPr lang="en-GB" sz="1600" b="1" dirty="0"/>
          </a:p>
        </p:txBody>
      </p:sp>
      <p:cxnSp>
        <p:nvCxnSpPr>
          <p:cNvPr id="62" name="Elbow Connector 61"/>
          <p:cNvCxnSpPr>
            <a:stCxn id="60" idx="3"/>
            <a:endCxn id="61" idx="1"/>
          </p:cNvCxnSpPr>
          <p:nvPr/>
        </p:nvCxnSpPr>
        <p:spPr>
          <a:xfrm>
            <a:off x="3364633" y="4470235"/>
            <a:ext cx="438617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21" idx="3"/>
            <a:endCxn id="50" idx="1"/>
          </p:cNvCxnSpPr>
          <p:nvPr/>
        </p:nvCxnSpPr>
        <p:spPr>
          <a:xfrm flipV="1">
            <a:off x="5020817" y="3542111"/>
            <a:ext cx="1243405" cy="2396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cxnSpLocks/>
            <a:stCxn id="61" idx="3"/>
            <a:endCxn id="49" idx="1"/>
          </p:cNvCxnSpPr>
          <p:nvPr/>
        </p:nvCxnSpPr>
        <p:spPr>
          <a:xfrm flipV="1">
            <a:off x="5078796" y="4466269"/>
            <a:ext cx="1218006" cy="3967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76262" y="5717166"/>
            <a:ext cx="357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200" dirty="0"/>
              <a:t>EURL =  European Union Reference Laboratory</a:t>
            </a:r>
          </a:p>
          <a:p>
            <a:r>
              <a:rPr lang="sv-FI" sz="1200" dirty="0"/>
              <a:t>RASFF=Rapid Alert System for Food and Feed</a:t>
            </a:r>
          </a:p>
          <a:p>
            <a:r>
              <a:rPr lang="sv-FI" sz="1200" dirty="0"/>
              <a:t>FDA = Food and Drug Administration</a:t>
            </a:r>
          </a:p>
        </p:txBody>
      </p:sp>
      <p:cxnSp>
        <p:nvCxnSpPr>
          <p:cNvPr id="81" name="Elbow Connector 80"/>
          <p:cNvCxnSpPr>
            <a:stCxn id="21" idx="2"/>
            <a:endCxn id="61" idx="0"/>
          </p:cNvCxnSpPr>
          <p:nvPr/>
        </p:nvCxnSpPr>
        <p:spPr>
          <a:xfrm rot="5400000">
            <a:off x="4284026" y="4007371"/>
            <a:ext cx="313996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cxnSpLocks/>
            <a:stCxn id="50" idx="2"/>
            <a:endCxn id="49" idx="0"/>
          </p:cNvCxnSpPr>
          <p:nvPr/>
        </p:nvCxnSpPr>
        <p:spPr>
          <a:xfrm rot="5400000">
            <a:off x="6753293" y="3995935"/>
            <a:ext cx="296661" cy="744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585484" y="3286234"/>
            <a:ext cx="246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National public health institutes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7580926" y="4127260"/>
            <a:ext cx="224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National public health laboratories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DE3D9-31B6-42E4-A209-AAD8CFB7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17" y="-8551"/>
            <a:ext cx="8489377" cy="951722"/>
          </a:xfrm>
        </p:spPr>
        <p:txBody>
          <a:bodyPr>
            <a:normAutofit/>
          </a:bodyPr>
          <a:lstStyle/>
          <a:p>
            <a:r>
              <a:rPr lang="sv-FI" kern="0" spc="-5" dirty="0"/>
              <a:t>ECDC-EFSA Rapid Outbreak Assessment</a:t>
            </a:r>
            <a:endParaRPr lang="en-GB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5694425-F73F-452A-AF77-330D009570FB}"/>
              </a:ext>
            </a:extLst>
          </p:cNvPr>
          <p:cNvSpPr/>
          <p:nvPr/>
        </p:nvSpPr>
        <p:spPr>
          <a:xfrm>
            <a:off x="9752519" y="3236244"/>
            <a:ext cx="405496" cy="16918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777493-0FB9-4F43-92A7-16DE536C2CBA}"/>
              </a:ext>
            </a:extLst>
          </p:cNvPr>
          <p:cNvSpPr txBox="1"/>
          <p:nvPr/>
        </p:nvSpPr>
        <p:spPr>
          <a:xfrm>
            <a:off x="10351258" y="3759004"/>
            <a:ext cx="16620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b="1" dirty="0"/>
              <a:t>FWD-Net</a:t>
            </a:r>
          </a:p>
          <a:p>
            <a:pPr algn="ctr"/>
            <a:r>
              <a:rPr lang="sv-FI" b="1" dirty="0"/>
              <a:t>EU/EEA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43FBA-4972-42A0-87FE-F14767B458BF}"/>
              </a:ext>
            </a:extLst>
          </p:cNvPr>
          <p:cNvSpPr txBox="1"/>
          <p:nvPr/>
        </p:nvSpPr>
        <p:spPr>
          <a:xfrm>
            <a:off x="270809" y="3235311"/>
            <a:ext cx="214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National reference laboratories (vet)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C08655-E539-4D49-832E-AEAF8D487CCE}"/>
              </a:ext>
            </a:extLst>
          </p:cNvPr>
          <p:cNvSpPr txBox="1"/>
          <p:nvPr/>
        </p:nvSpPr>
        <p:spPr>
          <a:xfrm>
            <a:off x="294527" y="4158166"/>
            <a:ext cx="194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National food safety authorities</a:t>
            </a:r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7BBA969-A42C-489C-AE75-BA9FFBAD5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07" y="951892"/>
            <a:ext cx="1180319" cy="656980"/>
          </a:xfrm>
          <a:prstGeom prst="rect">
            <a:avLst/>
          </a:prstGeom>
        </p:spPr>
      </p:pic>
      <p:cxnSp>
        <p:nvCxnSpPr>
          <p:cNvPr id="32" name="Elbow Connector 80">
            <a:extLst>
              <a:ext uri="{FF2B5EF4-FFF2-40B4-BE49-F238E27FC236}">
                <a16:creationId xmlns:a16="http://schemas.microsoft.com/office/drawing/2014/main" id="{C42E3FB0-C8A2-4623-8C2F-A387803A19E6}"/>
              </a:ext>
            </a:extLst>
          </p:cNvPr>
          <p:cNvCxnSpPr>
            <a:cxnSpLocks/>
            <a:stCxn id="33" idx="2"/>
            <a:endCxn id="44" idx="0"/>
          </p:cNvCxnSpPr>
          <p:nvPr/>
        </p:nvCxnSpPr>
        <p:spPr>
          <a:xfrm rot="5400000">
            <a:off x="3033854" y="1883109"/>
            <a:ext cx="458209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674B81E-1E70-4A89-B0B9-A10D2843CC79}"/>
              </a:ext>
            </a:extLst>
          </p:cNvPr>
          <p:cNvSpPr txBox="1"/>
          <p:nvPr/>
        </p:nvSpPr>
        <p:spPr>
          <a:xfrm>
            <a:off x="1207776" y="1110081"/>
            <a:ext cx="140600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 sz="1400" dirty="0"/>
              <a:t>European Commission – food hygiene</a:t>
            </a:r>
            <a:endParaRPr lang="en-GB" sz="1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086718-A649-412E-BB4E-4F24EB50F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186" y="5040021"/>
            <a:ext cx="2195006" cy="12107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Elbow Connector 33">
            <a:extLst>
              <a:ext uri="{FF2B5EF4-FFF2-40B4-BE49-F238E27FC236}">
                <a16:creationId xmlns:a16="http://schemas.microsoft.com/office/drawing/2014/main" id="{B43E9123-DD22-4E12-96CD-7E2B770F3221}"/>
              </a:ext>
            </a:extLst>
          </p:cNvPr>
          <p:cNvCxnSpPr>
            <a:cxnSpLocks/>
            <a:stCxn id="16" idx="3"/>
            <a:endCxn id="36" idx="1"/>
          </p:cNvCxnSpPr>
          <p:nvPr/>
        </p:nvCxnSpPr>
        <p:spPr>
          <a:xfrm flipV="1">
            <a:off x="7238999" y="5645386"/>
            <a:ext cx="506187" cy="2790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67">
            <a:extLst>
              <a:ext uri="{FF2B5EF4-FFF2-40B4-BE49-F238E27FC236}">
                <a16:creationId xmlns:a16="http://schemas.microsoft.com/office/drawing/2014/main" id="{6D236A01-374C-4086-96FF-BA1D60F5C34C}"/>
              </a:ext>
            </a:extLst>
          </p:cNvPr>
          <p:cNvCxnSpPr>
            <a:cxnSpLocks/>
            <a:stCxn id="44" idx="3"/>
            <a:endCxn id="2" idx="1"/>
          </p:cNvCxnSpPr>
          <p:nvPr/>
        </p:nvCxnSpPr>
        <p:spPr>
          <a:xfrm flipV="1">
            <a:off x="4242436" y="2585397"/>
            <a:ext cx="2906237" cy="2678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BF14253D-EF5A-4E0A-8F69-AA3BC9766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82" y="931326"/>
            <a:ext cx="1298351" cy="722679"/>
          </a:xfrm>
          <a:prstGeom prst="rect">
            <a:avLst/>
          </a:prstGeom>
        </p:spPr>
      </p:pic>
      <p:cxnSp>
        <p:nvCxnSpPr>
          <p:cNvPr id="38" name="Elbow Connector 80">
            <a:extLst>
              <a:ext uri="{FF2B5EF4-FFF2-40B4-BE49-F238E27FC236}">
                <a16:creationId xmlns:a16="http://schemas.microsoft.com/office/drawing/2014/main" id="{52240FCF-A832-486F-ADA3-43AEE33A87C3}"/>
              </a:ext>
            </a:extLst>
          </p:cNvPr>
          <p:cNvCxnSpPr>
            <a:cxnSpLocks/>
            <a:stCxn id="31" idx="2"/>
            <a:endCxn id="2" idx="0"/>
          </p:cNvCxnSpPr>
          <p:nvPr/>
        </p:nvCxnSpPr>
        <p:spPr>
          <a:xfrm rot="5400000">
            <a:off x="7499021" y="1838318"/>
            <a:ext cx="458893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33C98FD-024B-4234-BE4D-CC0669F12E34}"/>
              </a:ext>
            </a:extLst>
          </p:cNvPr>
          <p:cNvSpPr txBox="1"/>
          <p:nvPr/>
        </p:nvSpPr>
        <p:spPr>
          <a:xfrm>
            <a:off x="10262358" y="5050422"/>
            <a:ext cx="166200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b="1" dirty="0"/>
              <a:t>ECDC-EFSA Rapid Outbreak Assessment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6A5814-5D42-4B09-87ED-F327BEC18075}"/>
              </a:ext>
            </a:extLst>
          </p:cNvPr>
          <p:cNvSpPr txBox="1"/>
          <p:nvPr/>
        </p:nvSpPr>
        <p:spPr>
          <a:xfrm>
            <a:off x="8380060" y="1076232"/>
            <a:ext cx="1991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 sz="1400" dirty="0"/>
              <a:t>European Commission – health security</a:t>
            </a:r>
            <a:endParaRPr lang="en-GB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0C4396-D2E6-4DF4-8810-0F1817AFE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044" y="2693890"/>
            <a:ext cx="1541477" cy="5577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2" name="Elbow Connector 33">
            <a:extLst>
              <a:ext uri="{FF2B5EF4-FFF2-40B4-BE49-F238E27FC236}">
                <a16:creationId xmlns:a16="http://schemas.microsoft.com/office/drawing/2014/main" id="{B30FC805-D05A-8DE0-A761-4F5E6C950639}"/>
              </a:ext>
            </a:extLst>
          </p:cNvPr>
          <p:cNvCxnSpPr/>
          <p:nvPr/>
        </p:nvCxnSpPr>
        <p:spPr>
          <a:xfrm>
            <a:off x="8611034" y="2585396"/>
            <a:ext cx="496597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A4DC7B-7CB9-A87A-DA61-70EB2A0EC4D0}"/>
              </a:ext>
            </a:extLst>
          </p:cNvPr>
          <p:cNvSpPr txBox="1"/>
          <p:nvPr/>
        </p:nvSpPr>
        <p:spPr>
          <a:xfrm>
            <a:off x="9206894" y="2052730"/>
            <a:ext cx="291769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PulseNet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dirty="0"/>
              <a:t>non-EU/EEA EpiPulse users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61AFBF-4158-B062-D072-A8DDBDE04258}"/>
              </a:ext>
            </a:extLst>
          </p:cNvPr>
          <p:cNvSpPr txBox="1"/>
          <p:nvPr/>
        </p:nvSpPr>
        <p:spPr>
          <a:xfrm>
            <a:off x="238125" y="2312226"/>
            <a:ext cx="11785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FI" dirty="0"/>
              <a:t>FDA, US</a:t>
            </a:r>
            <a:endParaRPr lang="en-GB" dirty="0"/>
          </a:p>
        </p:txBody>
      </p:sp>
      <p:cxnSp>
        <p:nvCxnSpPr>
          <p:cNvPr id="15" name="Elbow Connector 33">
            <a:extLst>
              <a:ext uri="{FF2B5EF4-FFF2-40B4-BE49-F238E27FC236}">
                <a16:creationId xmlns:a16="http://schemas.microsoft.com/office/drawing/2014/main" id="{412A8BE3-50F6-45D7-1AED-74CD1E199C2A}"/>
              </a:ext>
            </a:extLst>
          </p:cNvPr>
          <p:cNvCxnSpPr/>
          <p:nvPr/>
        </p:nvCxnSpPr>
        <p:spPr>
          <a:xfrm>
            <a:off x="1530947" y="2514395"/>
            <a:ext cx="496597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2EBF0A-FC58-91A8-E8CA-B6076CF553AA}"/>
              </a:ext>
            </a:extLst>
          </p:cNvPr>
          <p:cNvSpPr txBox="1"/>
          <p:nvPr/>
        </p:nvSpPr>
        <p:spPr>
          <a:xfrm>
            <a:off x="0" y="811783"/>
            <a:ext cx="11785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FI" dirty="0"/>
              <a:t>INFOSAN</a:t>
            </a:r>
            <a:endParaRPr lang="en-GB" dirty="0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35ECB83-5D07-C15D-4A59-4BDBA5809312}"/>
              </a:ext>
            </a:extLst>
          </p:cNvPr>
          <p:cNvCxnSpPr>
            <a:stCxn id="35" idx="1"/>
            <a:endCxn id="18" idx="2"/>
          </p:cNvCxnSpPr>
          <p:nvPr/>
        </p:nvCxnSpPr>
        <p:spPr>
          <a:xfrm rot="10800000">
            <a:off x="589262" y="1181115"/>
            <a:ext cx="618515" cy="29829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C0AC01C-38FB-4A9B-B3B6-297550A51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8925" y="223936"/>
            <a:ext cx="1911792" cy="95172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657253B-CDBF-AF94-E67F-9768D46AAC0B}"/>
              </a:ext>
            </a:extLst>
          </p:cNvPr>
          <p:cNvSpPr/>
          <p:nvPr/>
        </p:nvSpPr>
        <p:spPr>
          <a:xfrm>
            <a:off x="5539563" y="3286234"/>
            <a:ext cx="199121" cy="15142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77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21" grpId="0" animBg="1"/>
      <p:bldP spid="49" grpId="0" animBg="1"/>
      <p:bldP spid="50" grpId="0" animBg="1"/>
      <p:bldP spid="60" grpId="0" animBg="1"/>
      <p:bldP spid="61" grpId="0" animBg="1"/>
      <p:bldP spid="87" grpId="0"/>
      <p:bldP spid="88" grpId="0"/>
      <p:bldP spid="5" grpId="0" animBg="1"/>
      <p:bldP spid="28" grpId="0" animBg="1"/>
      <p:bldP spid="29" grpId="0"/>
      <p:bldP spid="30" grpId="0"/>
      <p:bldP spid="35" grpId="0" animBg="1"/>
      <p:bldP spid="51" grpId="0" animBg="1"/>
      <p:bldP spid="52" grpId="0" animBg="1"/>
      <p:bldP spid="13" grpId="0" animBg="1"/>
      <p:bldP spid="14" grpId="0" animBg="1"/>
      <p:bldP spid="1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2378" y="504867"/>
            <a:ext cx="9356422" cy="951722"/>
          </a:xfrm>
        </p:spPr>
        <p:txBody>
          <a:bodyPr>
            <a:normAutofit fontScale="90000"/>
          </a:bodyPr>
          <a:lstStyle/>
          <a:p>
            <a:r>
              <a:rPr lang="sv-FI" kern="0" spc="-5" dirty="0"/>
              <a:t>Multi-country outbreak of </a:t>
            </a:r>
            <a:r>
              <a:rPr lang="sv-FI" i="1" kern="0" spc="-5" dirty="0"/>
              <a:t>Salmonella</a:t>
            </a:r>
            <a:r>
              <a:rPr lang="sv-FI" kern="0" spc="-5" dirty="0"/>
              <a:t> Braenderup linked to imported melons, 2021 – </a:t>
            </a:r>
            <a:r>
              <a:rPr lang="sv-FI" sz="2200" kern="0" spc="-5" dirty="0"/>
              <a:t>opened by Denmark on 3 May 2021</a:t>
            </a:r>
            <a:br>
              <a:rPr lang="en-GB" kern="0" spc="-5" dirty="0"/>
            </a:b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65591" y="4454284"/>
            <a:ext cx="8292939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FI" i="1" dirty="0"/>
              <a:t>Salmonella </a:t>
            </a:r>
            <a:r>
              <a:rPr lang="sv-FI" dirty="0"/>
              <a:t>Braenderup ST22</a:t>
            </a:r>
            <a:endParaRPr lang="sv-FI" dirty="0">
              <a:solidFill>
                <a:schemeClr val="tx1"/>
              </a:solidFill>
            </a:endParaRPr>
          </a:p>
          <a:p>
            <a:endParaRPr lang="sv-FI" dirty="0">
              <a:solidFill>
                <a:schemeClr val="tx1"/>
              </a:solidFill>
            </a:endParaRPr>
          </a:p>
          <a:p>
            <a:r>
              <a:rPr lang="sv-FI" dirty="0"/>
              <a:t>358</a:t>
            </a:r>
            <a:r>
              <a:rPr lang="sv-FI" dirty="0">
                <a:solidFill>
                  <a:schemeClr val="tx1"/>
                </a:solidFill>
              </a:rPr>
              <a:t> cases in 12 EU/EEA countries and the United Kingdom</a:t>
            </a:r>
          </a:p>
          <a:p>
            <a:r>
              <a:rPr lang="sv-FI" dirty="0"/>
              <a:t>68 hospitalised</a:t>
            </a:r>
          </a:p>
          <a:p>
            <a:r>
              <a:rPr lang="sv-FI" dirty="0"/>
              <a:t>No deaths reported</a:t>
            </a:r>
            <a:endParaRPr lang="sv-FI" dirty="0">
              <a:solidFill>
                <a:schemeClr val="tx1"/>
              </a:solidFill>
            </a:endParaRPr>
          </a:p>
          <a:p>
            <a:r>
              <a:rPr lang="sv-FI" dirty="0"/>
              <a:t>Two samples of Galia melons imported from Honduras tested positive in the UK</a:t>
            </a:r>
            <a:endParaRPr lang="sv-FI" dirty="0">
              <a:solidFill>
                <a:schemeClr val="tx1"/>
              </a:solidFill>
            </a:endParaRPr>
          </a:p>
          <a:p>
            <a:r>
              <a:rPr lang="sv-FI" dirty="0"/>
              <a:t>Outbreak duration about three months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693" y="426836"/>
            <a:ext cx="1381244" cy="671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747C70-B886-49B8-959B-F16C9D60F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46" y="1590352"/>
            <a:ext cx="3805402" cy="2259012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BFF89-DA41-4560-8088-821221DB6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053" y="1456589"/>
            <a:ext cx="4953965" cy="29920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08155F-37DF-46EB-9099-551A409F67C7}"/>
              </a:ext>
            </a:extLst>
          </p:cNvPr>
          <p:cNvGrpSpPr/>
          <p:nvPr/>
        </p:nvGrpSpPr>
        <p:grpSpPr>
          <a:xfrm>
            <a:off x="246542" y="4643472"/>
            <a:ext cx="3405030" cy="1045152"/>
            <a:chOff x="936099" y="2171191"/>
            <a:chExt cx="10319802" cy="2515618"/>
          </a:xfrm>
        </p:grpSpPr>
        <p:pic>
          <p:nvPicPr>
            <p:cNvPr id="17" name="Picture 16" descr="Organic 'Galia' Melon">
              <a:extLst>
                <a:ext uri="{FF2B5EF4-FFF2-40B4-BE49-F238E27FC236}">
                  <a16:creationId xmlns:a16="http://schemas.microsoft.com/office/drawing/2014/main" id="{7A507274-C5D0-4934-B7CF-9EEBDE1A2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99" y="2288276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Fresh Cantaloupe - Shop Fruit at H-E-B">
              <a:extLst>
                <a:ext uri="{FF2B5EF4-FFF2-40B4-BE49-F238E27FC236}">
                  <a16:creationId xmlns:a16="http://schemas.microsoft.com/office/drawing/2014/main" id="{31A61EC5-C466-4A70-BF31-55E8A9C9E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096" y="2323753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Honeydew Melon, 1 ct - BJs WholeSale Club">
              <a:extLst>
                <a:ext uri="{FF2B5EF4-FFF2-40B4-BE49-F238E27FC236}">
                  <a16:creationId xmlns:a16="http://schemas.microsoft.com/office/drawing/2014/main" id="{32A8C7E0-6A04-4AD2-930D-7D8AE6994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283" y="2171191"/>
              <a:ext cx="2515618" cy="2515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18 Amazing Health Benefits of Eating Honeydew melon Fruit - Index of  Sciences">
              <a:extLst>
                <a:ext uri="{FF2B5EF4-FFF2-40B4-BE49-F238E27FC236}">
                  <a16:creationId xmlns:a16="http://schemas.microsoft.com/office/drawing/2014/main" id="{D6152CBC-15AF-499F-BDFB-350D840B8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430" y="2363025"/>
              <a:ext cx="2861182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CB95CB-FE69-49D0-A51E-6235402E8FAD}"/>
              </a:ext>
            </a:extLst>
          </p:cNvPr>
          <p:cNvSpPr txBox="1"/>
          <p:nvPr/>
        </p:nvSpPr>
        <p:spPr>
          <a:xfrm>
            <a:off x="152400" y="6121400"/>
            <a:ext cx="3803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/>
              <a:t>Source: </a:t>
            </a:r>
            <a:r>
              <a:rPr lang="sv-FI" sz="1000" dirty="0">
                <a:hlinkClick r:id="rId10"/>
              </a:rPr>
              <a:t>https://www.ecdc.europa.eu/en/publications-data/rapid-outbreak-assessment-multi-country-outbreak-salmonella-braenderup-st22</a:t>
            </a:r>
            <a:r>
              <a:rPr lang="sv-FI" sz="1000" dirty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294822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CBB5-476C-4DCE-BD1B-5B8E134B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41140"/>
            <a:ext cx="10354188" cy="951722"/>
          </a:xfrm>
        </p:spPr>
        <p:txBody>
          <a:bodyPr>
            <a:normAutofit/>
          </a:bodyPr>
          <a:lstStyle/>
          <a:p>
            <a:r>
              <a:rPr lang="sv-FI" dirty="0"/>
              <a:t>Response to </a:t>
            </a:r>
            <a:r>
              <a:rPr lang="sv-FI" i="1" dirty="0"/>
              <a:t>S</a:t>
            </a:r>
            <a:r>
              <a:rPr lang="sv-FI" dirty="0"/>
              <a:t>. Braenderup ST22 outbreak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2FF9-71A8-4EB4-8733-AA491B85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22EC99-E619-442B-96B6-0440E6350286}"/>
              </a:ext>
            </a:extLst>
          </p:cNvPr>
          <p:cNvGrpSpPr/>
          <p:nvPr/>
        </p:nvGrpSpPr>
        <p:grpSpPr>
          <a:xfrm>
            <a:off x="368797" y="3473996"/>
            <a:ext cx="7871077" cy="3368685"/>
            <a:chOff x="719193" y="1294544"/>
            <a:chExt cx="8909704" cy="53635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F119BE-B6AC-47C6-9E1A-90FC7343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193" y="1510830"/>
              <a:ext cx="8815330" cy="5147274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A02DF5B-6058-46ED-81CF-6C47FB5AE591}"/>
                </a:ext>
              </a:extLst>
            </p:cNvPr>
            <p:cNvCxnSpPr>
              <a:cxnSpLocks/>
            </p:cNvCxnSpPr>
            <p:nvPr/>
          </p:nvCxnSpPr>
          <p:spPr>
            <a:xfrm>
              <a:off x="3893913" y="1705510"/>
              <a:ext cx="1515" cy="964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8C640-3746-4BCA-93AD-79B229CFE07D}"/>
                </a:ext>
              </a:extLst>
            </p:cNvPr>
            <p:cNvSpPr txBox="1"/>
            <p:nvPr/>
          </p:nvSpPr>
          <p:spPr>
            <a:xfrm>
              <a:off x="3554865" y="1294544"/>
              <a:ext cx="2784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dirty="0"/>
                <a:t>3 May: UI by DK in EPIS</a:t>
              </a:r>
              <a:endParaRPr lang="en-GB" sz="1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B9298-BC6D-4E6C-BBD3-CBE8D78AC6CF}"/>
                </a:ext>
              </a:extLst>
            </p:cNvPr>
            <p:cNvSpPr/>
            <p:nvPr/>
          </p:nvSpPr>
          <p:spPr>
            <a:xfrm>
              <a:off x="7780779" y="1555152"/>
              <a:ext cx="1848118" cy="4736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73FD14-F039-4417-835B-D5B4E126307E}"/>
                </a:ext>
              </a:extLst>
            </p:cNvPr>
            <p:cNvSpPr txBox="1"/>
            <p:nvPr/>
          </p:nvSpPr>
          <p:spPr>
            <a:xfrm>
              <a:off x="7033980" y="3256545"/>
              <a:ext cx="1624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dirty="0"/>
                <a:t>20 July: ROA</a:t>
              </a:r>
              <a:endParaRPr lang="en-GB" sz="1200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8F60290-2965-49F5-8CD8-D300053B5ACE}"/>
                </a:ext>
              </a:extLst>
            </p:cNvPr>
            <p:cNvCxnSpPr>
              <a:cxnSpLocks/>
            </p:cNvCxnSpPr>
            <p:nvPr/>
          </p:nvCxnSpPr>
          <p:spPr>
            <a:xfrm>
              <a:off x="7352877" y="3608797"/>
              <a:ext cx="0" cy="1487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2A090E-A260-4FC1-90EC-28E4C0D04DEA}"/>
              </a:ext>
            </a:extLst>
          </p:cNvPr>
          <p:cNvGrpSpPr/>
          <p:nvPr/>
        </p:nvGrpSpPr>
        <p:grpSpPr>
          <a:xfrm>
            <a:off x="432000" y="771110"/>
            <a:ext cx="7592117" cy="2702886"/>
            <a:chOff x="616451" y="1294544"/>
            <a:chExt cx="9135064" cy="53339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04EE89-5EC4-462D-B02E-C895BBB9A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451" y="1294544"/>
              <a:ext cx="9135064" cy="5333966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34D6C8B-FA66-4F9E-9329-6E166DA3A663}"/>
                </a:ext>
              </a:extLst>
            </p:cNvPr>
            <p:cNvCxnSpPr/>
            <p:nvPr/>
          </p:nvCxnSpPr>
          <p:spPr>
            <a:xfrm>
              <a:off x="3893913" y="1705510"/>
              <a:ext cx="0" cy="616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79EBCD-D8E9-4963-A0C4-830DFD4D54D4}"/>
                </a:ext>
              </a:extLst>
            </p:cNvPr>
            <p:cNvSpPr txBox="1"/>
            <p:nvPr/>
          </p:nvSpPr>
          <p:spPr>
            <a:xfrm>
              <a:off x="3554865" y="1294544"/>
              <a:ext cx="2784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dirty="0"/>
                <a:t>3 May: UI by DK in EPIS</a:t>
              </a:r>
              <a:endParaRPr lang="en-GB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7DF2F8E-1A4D-4AD9-89F8-067EBA6E2359}"/>
                </a:ext>
              </a:extLst>
            </p:cNvPr>
            <p:cNvSpPr/>
            <p:nvPr/>
          </p:nvSpPr>
          <p:spPr>
            <a:xfrm>
              <a:off x="7903391" y="1549125"/>
              <a:ext cx="1848118" cy="4736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CF547B8-D885-4C41-9DFE-00E86C39E9EA}"/>
                </a:ext>
              </a:extLst>
            </p:cNvPr>
            <p:cNvSpPr txBox="1"/>
            <p:nvPr/>
          </p:nvSpPr>
          <p:spPr>
            <a:xfrm>
              <a:off x="6518033" y="3249202"/>
              <a:ext cx="1624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FI" sz="1200" dirty="0"/>
                <a:t>20 July: ROA</a:t>
              </a:r>
              <a:endParaRPr lang="en-GB" sz="1200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5AE1B3C-E80B-4402-B095-CE8C6B16C395}"/>
                </a:ext>
              </a:extLst>
            </p:cNvPr>
            <p:cNvCxnSpPr>
              <a:cxnSpLocks/>
            </p:cNvCxnSpPr>
            <p:nvPr/>
          </p:nvCxnSpPr>
          <p:spPr>
            <a:xfrm>
              <a:off x="7506987" y="3608797"/>
              <a:ext cx="0" cy="1487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1BC83B5-C291-4C84-B0D7-B1DE70037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050" y="1138988"/>
            <a:ext cx="2499153" cy="4934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7FEEDE-A721-7D52-EE3F-8A839EACF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844" y="5053506"/>
            <a:ext cx="2334042" cy="1385564"/>
          </a:xfrm>
          <a:prstGeom prst="rect">
            <a:avLst/>
          </a:prstGeom>
          <a:ln>
            <a:solidFill>
              <a:srgbClr val="0066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29B66-BCDF-B642-5845-AD4BEE6FF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7895" y="401004"/>
            <a:ext cx="1381244" cy="6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D5BC-028B-4AE8-AB01-71011CAC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Acknowledgements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4E87-9349-4F4B-974E-81DCA6BDD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400" b="1" dirty="0"/>
              <a:t>EU/EEA countries and the United Kingdom</a:t>
            </a:r>
          </a:p>
          <a:p>
            <a:r>
              <a:rPr lang="sv-FI" sz="2000" dirty="0"/>
              <a:t>Public health epidemiologists and microbiologists (FWD-Net)</a:t>
            </a:r>
          </a:p>
          <a:p>
            <a:r>
              <a:rPr lang="sv-FI" sz="2000" dirty="0"/>
              <a:t>Food safety experts and authorities</a:t>
            </a:r>
          </a:p>
          <a:p>
            <a:r>
              <a:rPr lang="sv-FI" sz="2400" b="1" dirty="0"/>
              <a:t>EFSA</a:t>
            </a:r>
          </a:p>
          <a:p>
            <a:r>
              <a:rPr lang="sv-FI" sz="2000" dirty="0"/>
              <a:t>Valentina Rizzi, Mirko Rossi, Eleonora Sarno, Denise Pezzutto, Lorena Corredor</a:t>
            </a:r>
          </a:p>
          <a:p>
            <a:r>
              <a:rPr lang="sv-FI" sz="2000" b="1" dirty="0"/>
              <a:t>ECDC</a:t>
            </a:r>
          </a:p>
          <a:p>
            <a:r>
              <a:rPr lang="sv-FI" sz="2000" dirty="0"/>
              <a:t>Áine Collins, Margot Einöder-Moreno, Saara Kotila, Cecilia Jernberg, Taina Niskanen, Daniel Palm, Ettore Severi, Therese Westrell </a:t>
            </a:r>
          </a:p>
          <a:p>
            <a:r>
              <a:rPr lang="sv-FI" sz="2000" b="1" dirty="0"/>
              <a:t>European Union reference laboratories </a:t>
            </a:r>
            <a:r>
              <a:rPr lang="sv-FI" sz="2000" dirty="0"/>
              <a:t>for </a:t>
            </a:r>
            <a:r>
              <a:rPr lang="sv-FI" sz="2000" i="1" dirty="0"/>
              <a:t>Salmonella</a:t>
            </a:r>
            <a:r>
              <a:rPr lang="sv-FI" sz="2000" dirty="0"/>
              <a:t> (RIVM, NL), </a:t>
            </a:r>
            <a:r>
              <a:rPr lang="sv-FI" sz="2000" i="1" dirty="0"/>
              <a:t>Listeria monocytogenes </a:t>
            </a:r>
            <a:r>
              <a:rPr lang="sv-FI" sz="2000" dirty="0"/>
              <a:t>(ANSES, FR), STEC (ISS, IT), </a:t>
            </a:r>
            <a:r>
              <a:rPr lang="sv-FI" sz="2000" i="1" dirty="0"/>
              <a:t>Campylobacter</a:t>
            </a:r>
            <a:r>
              <a:rPr lang="sv-FI" sz="2000" dirty="0"/>
              <a:t> (SVA, SE) and foodborne viruses (SLV, SE)</a:t>
            </a:r>
          </a:p>
          <a:p>
            <a:endParaRPr lang="sv-FI" sz="2000" dirty="0"/>
          </a:p>
          <a:p>
            <a:endParaRPr lang="sv-FI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1B9AE-7961-4C4D-85F8-657652C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212A0-48B1-4330-8892-297CE14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81069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resentation_16.9.potx [Read-Only]" id="{B3192325-A42E-47CB-B188-522092BC71BF}" vid="{39560711-6EF1-4267-B7B3-C1566122E2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MS_Is_Public xmlns="a31fd676-cc33-4bdc-a8b6-cb1016b85608">false</ECDC_DMS_Is_Public>
    <ECDC_Description xmlns="http://schemas.microsoft.com/sharepoint/v3" xsi:nil="true"/>
    <ECDC_Subject_whatTaxHTField0 xmlns="a31fd676-cc33-4bdc-a8b6-cb1016b856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Topic Not Identified</TermName>
          <TermId xmlns="http://schemas.microsoft.com/office/infopath/2007/PartnerControls">1bc9b571-1e74-46ed-9b11-99937b1f373f</TermId>
        </TermInfo>
      </Terms>
    </ECDC_Subject_whatTaxHTField0>
    <TaxKeywordTaxHTField xmlns="d23a570b-d7a9-49ca-a34c-8afb8206b4bf">
      <Terms xmlns="http://schemas.microsoft.com/office/infopath/2007/PartnerControls"/>
    </TaxKeywordTaxHTField>
    <ECDC_DMS_Project0 xmlns="a31fd676-cc33-4bdc-a8b6-cb1016b85608">
      <Terms xmlns="http://schemas.microsoft.com/office/infopath/2007/PartnerControls"/>
    </ECDC_DMS_Project0>
    <ECDC_DMS_MIS_Activity_code0 xmlns="a31fd676-cc33-4bdc-a8b6-cb1016b85608">
      <Terms xmlns="http://schemas.microsoft.com/office/infopath/2007/PartnerControls"/>
    </ECDC_DMS_MIS_Activity_code0>
    <To xmlns="d23a570b-d7a9-49ca-a34c-8afb8206b4bf" xsi:nil="true"/>
    <TaxCatchAll xmlns="d23a570b-d7a9-49ca-a34c-8afb8206b4bf">
      <Value>608</Value>
      <Value>40</Value>
    </TaxCatchAll>
    <ECDC_DMS_Country0 xmlns="a31fd676-cc33-4bdc-a8b6-cb1016b85608">
      <Terms xmlns="http://schemas.microsoft.com/office/infopath/2007/PartnerControls"/>
    </ECDC_DMS_Country0>
    <From1 xmlns="d23a570b-d7a9-49ca-a34c-8afb8206b4bf" xsi:nil="true"/>
    <ECDC_DMS_Section xmlns="a31fd676-cc33-4bdc-a8b6-cb1016b85608" xsi:nil="true"/>
    <ff0459edc9514eb0baaeb2ab50aaa8de xmlns="d23a570b-d7a9-49ca-a34c-8afb8206b4bf">
      <Terms xmlns="http://schemas.microsoft.com/office/infopath/2007/PartnerControls"/>
    </ff0459edc9514eb0baaeb2ab50aaa8de>
    <ECDC_Subject_whoTaxHTField0 xmlns="a31fd676-cc33-4bdc-a8b6-cb1016b85608">
      <Terms xmlns="http://schemas.microsoft.com/office/infopath/2007/PartnerControls"/>
    </ECDC_Subject_whoTaxHTField0>
    <ECDC_DMS_Previous_Location xmlns="a31fd676-cc33-4bdc-a8b6-cb1016b85608" xsi:nil="true"/>
    <ECDC_Subject_doesTaxHTField0 xmlns="a31fd676-cc33-4bdc-a8b6-cb1016b85608">
      <Terms xmlns="http://schemas.microsoft.com/office/infopath/2007/PartnerControls"/>
    </ECDC_Subject_doesTaxHTField0>
    <m4f2abd528a9430bb1514981700fe204 xmlns="d23a570b-d7a9-49ca-a34c-8afb8206b4bf">
      <Terms xmlns="http://schemas.microsoft.com/office/infopath/2007/PartnerControls"/>
    </m4f2abd528a9430bb1514981700fe204>
    <ECDC_DMS_Previous_Creation_Date xmlns="a31fd676-cc33-4bdc-a8b6-cb1016b85608">2018-09-11T08:20:31+00:00</ECDC_DMS_Previous_Creation_Date>
    <ECDC_Target_audienceTaxHTField0 xmlns="a31fd676-cc33-4bdc-a8b6-cb1016b85608">
      <Terms xmlns="http://schemas.microsoft.com/office/infopath/2007/PartnerControls"/>
    </ECDC_Target_audienceTaxHTField0>
    <ECDC_DMS_Author xmlns="a31fd676-cc33-4bdc-a8b6-cb1016b85608">
      <UserInfo>
        <DisplayName/>
        <AccountId xsi:nil="true"/>
        <AccountType/>
      </UserInfo>
    </ECDC_DMS_Author>
    <ECDC_DMS_Group xmlns="a31fd676-cc33-4bdc-a8b6-cb1016b85608" xsi:nil="true"/>
    <ECDC_DMS_Administrative_Document_Type0 xmlns="a31fd676-cc33-4bdc-a8b6-cb1016b856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771af309-516d-4f07-977a-efd7f17987c1</TermId>
        </TermInfo>
      </Terms>
    </ECDC_DMS_Administrative_Document_Type0>
    <ECDC_DMS_Meeting_Date xmlns="d23a570b-d7a9-49ca-a34c-8afb8206b4bf" xsi:nil="true"/>
    <bf6f88d3567d49708e6ddfea625f3427 xmlns="d23a570b-d7a9-49ca-a34c-8afb8206b4bf">
      <Terms xmlns="http://schemas.microsoft.com/office/infopath/2007/PartnerControls"/>
    </bf6f88d3567d49708e6ddfea625f3427>
  </documentManagement>
</p:properties>
</file>

<file path=customXml/item2.xml><?xml version="1.0" encoding="utf-8"?>
<?mso-contentType ?>
<SharedContentType xmlns="Microsoft.SharePoint.Taxonomy.ContentTypeSync" SourceId="de887f88-4a24-49db-a549-4c3cbb517053" ContentTypeId="0x010100F92FB91056B24E40ACCE93A804002EFF001822ADB6403249B6AC60D10F8970E85E0001D97A142CFB4CD1BB0876B3669E30D3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dministrative" ma:contentTypeID="0x010100F92FB91056B24E40ACCE93A804002EFF001822ADB6403249B6AC60D10F8970E85E0001D97A142CFB4CD1BB0876B3669E30D30016D6AF2B069C3742A4149462B2534BA2" ma:contentTypeVersion="195" ma:contentTypeDescription="The main level of classification for the document" ma:contentTypeScope="" ma:versionID="39b64342fc52899e0446af3a29b9b302">
  <xsd:schema xmlns:xsd="http://www.w3.org/2001/XMLSchema" xmlns:xs="http://www.w3.org/2001/XMLSchema" xmlns:p="http://schemas.microsoft.com/office/2006/metadata/properties" xmlns:ns1="http://schemas.microsoft.com/sharepoint/v3" xmlns:ns2="a31fd676-cc33-4bdc-a8b6-cb1016b85608" xmlns:ns3="d23a570b-d7a9-49ca-a34c-8afb8206b4bf" targetNamespace="http://schemas.microsoft.com/office/2006/metadata/properties" ma:root="true" ma:fieldsID="c576b821e7e40c922179ffe3c9be7999" ns1:_="" ns2:_="" ns3:_="">
    <xsd:import namespace="http://schemas.microsoft.com/sharepoint/v3"/>
    <xsd:import namespace="a31fd676-cc33-4bdc-a8b6-cb1016b85608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3:m4f2abd528a9430bb1514981700fe204" minOccurs="0"/>
                <xsd:element ref="ns3:TaxCatchAll" minOccurs="0"/>
                <xsd:element ref="ns3:TaxCatchAllLabel" minOccurs="0"/>
                <xsd:element ref="ns2:ECDC_DMS_Administrative_Document_Type0" minOccurs="0"/>
                <xsd:element ref="ns3:From1" minOccurs="0"/>
                <xsd:element ref="ns3:To" minOccurs="0"/>
                <xsd:element ref="ns2:ECDC_Subject_whatTaxHTField0" minOccurs="0"/>
                <xsd:element ref="ns2:ECDC_Subject_doesTaxHTField0" minOccurs="0"/>
                <xsd:element ref="ns2:ECDC_Subject_whoTaxHTField0" minOccurs="0"/>
                <xsd:element ref="ns3:ff0459edc9514eb0baaeb2ab50aaa8de" minOccurs="0"/>
                <xsd:element ref="ns3:ECDC_DMS_Meeting_Date" minOccurs="0"/>
                <xsd:element ref="ns3:TaxKeywordTaxHTField" minOccurs="0"/>
                <xsd:element ref="ns2:ECDC_DMS_Project0" minOccurs="0"/>
                <xsd:element ref="ns3:bf6f88d3567d49708e6ddfea625f3427" minOccurs="0"/>
                <xsd:element ref="ns2:ECDC_DMS_MIS_Activity_code0" minOccurs="0"/>
                <xsd:element ref="ns2:ECDC_DMS_Country0" minOccurs="0"/>
                <xsd:element ref="ns2:ECDC_DMS_Section" minOccurs="0"/>
                <xsd:element ref="ns2:ECDC_DMS_Group" minOccurs="0"/>
                <xsd:element ref="ns2:ECDC_DMS_Is_Public" minOccurs="0"/>
                <xsd:element ref="ns2:ECDC_DMS_Previous_Location" minOccurs="0"/>
                <xsd:element ref="ns2:ECDC_DMS_Previous_Creation_Date" minOccurs="0"/>
                <xsd:element ref="ns2:ECDC_Target_audience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ECDC_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fd676-cc33-4bdc-a8b6-cb1016b85608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Administrative_Document_Type0" ma:index="8" ma:taxonomy="true" ma:internalName="ECDC_DMS_Administrative_Document_Type0" ma:taxonomyFieldName="ECDC_DMS_Administrative_Document_Type" ma:displayName="Document Type" ma:readOnly="false" ma:default="" ma:fieldId="{9982b643-eae1-4497-b5b1-46d2cbcc9e3b}" ma:taxonomyMulti="true" ma:sspId="de887f88-4a24-49db-a549-4c3cbb517053" ma:termSetId="05694767-788d-4e99-ad07-3dd6ddb61ccc" ma:anchorId="66355854-6dae-4ec3-90e7-4f737f5f06ce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2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doesTaxHTField0" ma:index="14" nillable="true" ma:taxonomy="true" ma:internalName="ECDC_Subject_doesTaxHTField0" ma:taxonomyFieldName="ECDC_Subject_does" ma:displayName="Activity" ma:default="" ma:fieldId="{f4f89794-25e3-44dd-a94e-7e4212ed52cb}" ma:taxonomyMulti="true" ma:sspId="de887f88-4a24-49db-a549-4c3cbb517053" ma:termSetId="380f87da-0f7e-4cf1-ad09-525006c4d1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whoTaxHTField0" ma:index="16" nillable="true" ma:taxonomy="true" ma:internalName="ECDC_Subject_whoTaxHTField0" ma:taxonomyFieldName="ECDC_Subject_who" ma:displayName="Actor" ma:default="" ma:fieldId="{abe70a07-b4c4-4a08-b47f-19f4275c5dd3}" ma:taxonomyMulti="true" ma:sspId="de887f88-4a24-49db-a549-4c3cbb517053" ma:termSetId="725f5f6f-0471-44ec-8ccb-6de6d3e490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26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30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ountry0" ma:index="32" nillable="true" ma:taxonomy="true" ma:internalName="ECDC_DMS_Country0" ma:taxonomyFieldName="ECDC_DMS_Country" ma:displayName="Country" ma:readOnly="false" ma:default="" ma:fieldId="{55706165-e828-40c8-8ef4-7f53aaba5845}" ma:taxonomyMulti="true" ma:sspId="de887f88-4a24-49db-a549-4c3cbb517053" ma:termSetId="1ff710a1-673a-41e0-bfbc-1a0da05ecc9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DC_DMS_Section" ma:index="34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35" nillable="true" ma:displayName="Group" ma:description="Indicates the creator users ECDC Group" ma:hidden="true" ma:internalName="ECDC_DMS_Group" ma:readOnly="false">
      <xsd:simpleType>
        <xsd:restriction base="dms:Text"/>
      </xsd:simpleType>
    </xsd:element>
    <xsd:element name="ECDC_DMS_Is_Public" ma:index="36" nillable="true" ma:displayName="Is Public" ma:default="0" ma:description="The document could be made available in external systems (Eg: Portal)" ma:internalName="ECDC_DMS_Is_Public" ma:readOnly="false">
      <xsd:simpleType>
        <xsd:restriction base="dms:Boolean"/>
      </xsd:simpleType>
    </xsd:element>
    <xsd:element name="ECDC_DMS_Previous_Location" ma:index="37" nillable="true" ma:displayName="Previous Location" ma:description="Some useful information about where the document was stored before (Eg: Shared Drives, Unit Drives, etc.)" ma:hidden="true" ma:internalName="ECDC_DMS_Previous_Location" ma:readOnly="false">
      <xsd:simpleType>
        <xsd:restriction base="dms:Text"/>
      </xsd:simpleType>
    </xsd:element>
    <xsd:element name="ECDC_DMS_Previous_Creation_Date" ma:index="38" nillable="true" ma:displayName="Previous Creation Date" ma:default="[today]" ma:description="An earlier publication date or a previous relevant date of the document" ma:hidden="true" ma:internalName="ECDC_DMS_Previous_Creation_Date" ma:readOnly="false">
      <xsd:simpleType>
        <xsd:restriction base="dms:DateTime"/>
      </xsd:simpleType>
    </xsd:element>
    <xsd:element name="ECDC_Target_audienceTaxHTField0" ma:index="39" nillable="true" ma:taxonomy="true" ma:internalName="ECDC_Target_audienceTaxHTField0" ma:taxonomyFieldName="ECDC_Target_audience" ma:displayName="Target audience" ma:default="" ma:fieldId="{234ea4f9-252c-4d49-a519-4a376f3ed4d7}" ma:taxonomyMulti="true" ma:sspId="de887f88-4a24-49db-a549-4c3cbb517053" ma:termSetId="de5002ed-06b4-47ae-8592-fd6a24aa93a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m4f2abd528a9430bb1514981700fe204" ma:index="4" nillable="true" ma:taxonomy="true" ma:internalName="m4f2abd528a9430bb1514981700fe204" ma:taxonomyFieldName="ECDC_DMS_Organigramme" ma:displayName="ECDC Organigramme" ma:readOnly="false" ma:fieldId="{64f2abd5-28a9-430b-b151-4981700fe204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5" nillable="true" ma:displayName="Taxonomy Catch All Column" ma:description="" ma:hidden="true" ma:list="{0596fb77-e102-4c34-806d-b7e8d0f8e4af}" ma:internalName="TaxCatchAll" ma:showField="CatchAllData" ma:web="a31fd676-cc33-4bdc-a8b6-cb1016b85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0596fb77-e102-4c34-806d-b7e8d0f8e4af}" ma:internalName="TaxCatchAllLabel" ma:readOnly="true" ma:showField="CatchAllDataLabel" ma:web="a31fd676-cc33-4bdc-a8b6-cb1016b85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rom1" ma:index="10" nillable="true" ma:displayName="From" ma:internalName="From1" ma:readOnly="false">
      <xsd:simpleType>
        <xsd:restriction base="dms:Text"/>
      </xsd:simpleType>
    </xsd:element>
    <xsd:element name="To" ma:index="11" nillable="true" ma:displayName="To" ma:internalName="To" ma:readOnly="false">
      <xsd:simpleType>
        <xsd:restriction base="dms:Text"/>
      </xsd:simpleType>
    </xsd:element>
    <xsd:element name="ff0459edc9514eb0baaeb2ab50aaa8de" ma:index="18" nillable="true" ma:taxonomy="true" ma:internalName="ff0459edc9514eb0baaeb2ab50aaa8de" ma:taxonomyFieldName="Meeting_x0020_Code" ma:displayName="Meeting Code" ma:readOnly="false" ma:default="" ma:fieldId="{ff0459ed-c951-4eb0-baae-b2ab50aaa8de}" ma:sspId="de887f88-4a24-49db-a549-4c3cbb517053" ma:termSetId="edec69b4-0510-43be-8a98-012c8d4b4d6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DC_DMS_Meeting_Date" ma:index="20" nillable="true" ma:displayName="Meeting date" ma:description="The date of meeting (1) the document belongs to or (2) was discussed, reviewed or approved." ma:format="DateOnly" ma:internalName="ECDC_DMS_Meeting_Date" ma:readOnly="false">
      <xsd:simpleType>
        <xsd:restriction base="dms:DateTime"/>
      </xsd:simpleType>
    </xsd:element>
    <xsd:element name="TaxKeywordTaxHTField" ma:index="24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bf6f88d3567d49708e6ddfea625f3427" ma:index="28" nillable="true" ma:taxonomy="true" ma:internalName="bf6f88d3567d49708e6ddfea625f3427" ma:taxonomyFieldName="DMS_x0020_Product" ma:displayName="Product" ma:readOnly="false" ma:default="" ma:fieldId="{bf6f88d3-567d-4970-8e6d-dfea625f3427}" ma:taxonomyMulti="true" ma:sspId="de887f88-4a24-49db-a549-4c3cbb517053" ma:termSetId="765c2105-95ad-4131-ade8-84f64ee0a1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ECDC DMS Prevent Creating Folders</Name>
    <Synchronization>Synchronous</Synchronization>
    <Type>1</Type>
    <SequenceNumber>500</SequenceNumber>
    <Assembly>ECDC.DMS.EventReceivers, Version=1.0.0.0, Culture=neutral, PublicKeyToken=17e62c86e86476c3, processorArchitecture=MSIL</Assembly>
    <Class>ECDC.DMS.EventReceivers.PreventCreatingFolders.PreventCreatingFolders</Class>
    <Data>Data</Data>
    <Filter/>
  </Receiver>
  <Receiver>
    <Name>ECDC DMS Fix User Columns</Name>
    <Synchronization>Synchronous</Synchronization>
    <Type>10001</Type>
    <SequenceNumber>1000</SequenceNumber>
    <Assembly>ECDC.DMS.EventReceivers, Version=1.0.0.0, Culture=neutral, PublicKeyToken=17e62c86e86476c3, processorArchitecture=MSIL</Assembly>
    <Class>ECDC.DMS.EventReceivers.FixUserColumns.FixUserColumns</Class>
    <Data>Data</Data>
    <Filter/>
  </Receiver>
  <Receiver>
    <Name>ECDC DMS Preconfigure Fiels</Name>
    <Synchronization>Synchronous</Synchronization>
    <Type>1</Type>
    <SequenceNumber>1000</SequenceNumber>
    <Assembly>ECDC.DMS.EventReceivers, Version=1.0.0.0, Culture=neutral, PublicKeyToken=17e62c86e86476c3, processorArchitecture=MSIL</Assembly>
    <Class>ECDC.DMS.EventReceivers.PreconfigureFields.PreconfigureFields</Class>
    <Data>Data</Data>
    <Filter/>
  </Receiver>
  <Receiver>
    <Name>ECDC DMS Prevent Deleting</Name>
    <Synchronization>Synchronous</Synchronization>
    <Type>3</Type>
    <SequenceNumber>1000</SequenceNumber>
    <Assembly>ECDC.DMS.EventReceivers, Version=1.0.0.0, Culture=neutral, PublicKeyToken=17e62c86e86476c3, processorArchitecture=MSIL</Assembly>
    <Class>ECDC.DMS.EventReceivers.PreventDeleting.PreventDeleting</Class>
    <Data>Data</Data>
    <Filter/>
  </Receiver>
  <Receiver>
    <Name>ECDC DMS Restricted Access</Name>
    <Synchronization>Asynchronous</Synchronization>
    <Type>10002</Type>
    <SequenceNumber>1000</SequenceNumber>
    <Assembly>ECDC.DMS.EventReceivers, Version=1.0.0.0, Culture=neutral, PublicKeyToken=17e62c86e86476c3, processorArchitecture=MSIL</Assembly>
    <Class>ECDC.DMS.EventReceivers.RestrictedAccess.RestrictedAccess</Class>
    <Data>Data</Data>
    <Filter/>
  </Receiver>
  <Receiver>
    <Name>ECDC DMS Restricted AccessAdded</Name>
    <Synchronization>Synchronous</Synchronization>
    <Type>10001</Type>
    <SequenceNumber>2000</SequenceNumber>
    <Assembly>ECDC.DMS.EventReceivers, Version=1.0.0.0, Culture=neutral, PublicKeyToken=17e62c86e86476c3, processorArchitecture=MSIL</Assembly>
    <Class>ECDC.DMS.EventReceivers.RestrictedAccess.RestrictedAccess</Class>
    <Data>Data</Data>
    <Filter/>
  </Receiver>
  <Receiver>
    <Name>ECDC DMS Restricted Document Types</Name>
    <Synchronization>Synchronous</Synchronization>
    <Type>2</Type>
    <SequenceNumber>1050</SequenceNumber>
    <Assembly>ECDC.DMS.EventReceivers, Version=1.0.0.0, Culture=neutral, PublicKeyToken=17e62c86e86476c3, processorArchitecture=MSIL</Assembly>
    <Class>ECDC.DMS.EventReceivers.RestrictedDocumentTypes.RestrictedDocumentTypes</Class>
    <Data>Data</Data>
    <Filter/>
  </Receiver>
  <Receiver>
    <Name>ECDC DMS Restricted Document TypesAdding</Name>
    <Synchronization>Synchronous</Synchronization>
    <Type>1</Type>
    <SequenceNumber>2050</SequenceNumber>
    <Assembly>ECDC.DMS.EventReceivers, Version=1.0.0.0, Culture=neutral, PublicKeyToken=17e62c86e86476c3, processorArchitecture=MSIL</Assembly>
    <Class>ECDC.DMS.EventReceivers.RestrictedDocumentTypes.RestrictedDocumentTypes</Class>
    <Data>Data</Data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8B38C-6744-4843-A352-8FDFD3EEA0AD}">
  <ds:schemaRefs>
    <ds:schemaRef ds:uri="http://purl.org/dc/elements/1.1/"/>
    <ds:schemaRef ds:uri="a31fd676-cc33-4bdc-a8b6-cb1016b85608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23a570b-d7a9-49ca-a34c-8afb8206b4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AA32EB-92E7-4387-B2D0-19D8EE355B1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29ED680-1AD2-454B-9603-4542462D4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1fd676-cc33-4bdc-a8b6-cb1016b85608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726922F-DA27-464C-86B7-3E5844C5636E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8923238-2B5F-4D0A-AF0E-E7E77073C9F5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26B7BA82-A36A-4D12-A119-CAAAD255803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d73702-409c-4046-ae59-cc4bea334507}" enabled="0" method="" siteId="{6ad73702-409c-4046-ae59-cc4bea33450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Day 1_13h00_Placeholder_EQA scheme results_Susanne Schjorring - Copy (2)</Template>
  <TotalTime>16381</TotalTime>
  <Words>650</Words>
  <Application>Microsoft Office PowerPoint</Application>
  <PresentationFormat>Widescreen</PresentationFormat>
  <Paragraphs>128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Theme_ECDC</vt:lpstr>
      <vt:lpstr>Joint ECDC-EFSA rapid risk assessments on cross-border foodborne outbreaks</vt:lpstr>
      <vt:lpstr>ECDC – European Centre for Disease Prevention and Control</vt:lpstr>
      <vt:lpstr>Public health and food safety networks in EU/EEA </vt:lpstr>
      <vt:lpstr>Public health risk assessment and risk management in the EU/EEA</vt:lpstr>
      <vt:lpstr>Joint ECDC – EFSA rapid risk assessments outputs</vt:lpstr>
      <vt:lpstr>ECDC-EFSA Rapid Outbreak Assessment</vt:lpstr>
      <vt:lpstr>Multi-country outbreak of Salmonella Braenderup linked to imported melons, 2021 – opened by Denmark on 3 May 2021 </vt:lpstr>
      <vt:lpstr>Response to S. Braenderup ST22 outbreak</vt:lpstr>
      <vt:lpstr>Acknowledgements</vt:lpstr>
      <vt:lpstr>THANK YOU!  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Takkinen</dc:creator>
  <cp:lastModifiedBy>Johanna Takkinen</cp:lastModifiedBy>
  <cp:revision>566</cp:revision>
  <dcterms:created xsi:type="dcterms:W3CDTF">2019-01-15T09:21:09Z</dcterms:created>
  <dcterms:modified xsi:type="dcterms:W3CDTF">2022-10-05T15:13:59Z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0x010100F92FB91056B24E40ACCE93A804002EFF001822ADB6403249B6AC60D10F8970E85E0001D97A142CFB4CD1BB0876B3669E30D30016D6AF2B069C3742A4149462B2534BA2</vt:lpwstr>
  </property>
  <property fmtid="{D5CDD505-2E9C-101B-9397-08002B2CF9AE}" pid="3" name="_dlc_DocId">
    <vt:lpwstr>K2H7XUE7KNMN-8-940</vt:lpwstr>
  </property>
  <property fmtid="{D5CDD505-2E9C-101B-9397-08002B2CF9AE}" pid="4" name="_dlc_DocIdUrl">
    <vt:lpwstr>http://dms.ecdcnet.europa.eu/_layouts/15/DocIdRedir.aspx?ID=K2H7XUE7KNMN-8-940, K2H7XUE7KNMN-8-940</vt:lpwstr>
  </property>
  <property fmtid="{D5CDD505-2E9C-101B-9397-08002B2CF9AE}" pid="5" name="_dlc_DocIdItemGuid">
    <vt:lpwstr>4c14d55c-038b-42a5-85e7-b80f556f2c01</vt:lpwstr>
  </property>
  <property fmtid="{D5CDD505-2E9C-101B-9397-08002B2CF9AE}" pid="6" name="ECDC_Subject_does">
    <vt:lpwstr/>
  </property>
  <property fmtid="{D5CDD505-2E9C-101B-9397-08002B2CF9AE}" pid="7" name="TaxKeyword">
    <vt:lpwstr/>
  </property>
  <property fmtid="{D5CDD505-2E9C-101B-9397-08002B2CF9AE}" pid="8" name="DMS Product">
    <vt:lpwstr/>
  </property>
  <property fmtid="{D5CDD505-2E9C-101B-9397-08002B2CF9AE}" pid="9" name="Order">
    <vt:r8>94000</vt:r8>
  </property>
  <property fmtid="{D5CDD505-2E9C-101B-9397-08002B2CF9AE}" pid="10" name="ECDC_Target_audience">
    <vt:lpwstr/>
  </property>
  <property fmtid="{D5CDD505-2E9C-101B-9397-08002B2CF9AE}" pid="11" name="ECDC_DMS_Country">
    <vt:lpwstr/>
  </property>
  <property fmtid="{D5CDD505-2E9C-101B-9397-08002B2CF9AE}" pid="12" name="ECDC_DMS_Administrative_Document_Type">
    <vt:lpwstr>608;#Presentations|771af309-516d-4f07-977a-efd7f17987c1</vt:lpwstr>
  </property>
  <property fmtid="{D5CDD505-2E9C-101B-9397-08002B2CF9AE}" pid="13" name="ECDC_DMS_RestrictedAccess">
    <vt:lpwstr/>
  </property>
  <property fmtid="{D5CDD505-2E9C-101B-9397-08002B2CF9AE}" pid="14" name="ECDC_DMS_MIS_Activity_code">
    <vt:lpwstr/>
  </property>
  <property fmtid="{D5CDD505-2E9C-101B-9397-08002B2CF9AE}" pid="15" name="ECDC_DMS_Organigramme">
    <vt:lpwstr/>
  </property>
  <property fmtid="{D5CDD505-2E9C-101B-9397-08002B2CF9AE}" pid="16" name="Meeting Code">
    <vt:lpwstr/>
  </property>
  <property fmtid="{D5CDD505-2E9C-101B-9397-08002B2CF9AE}" pid="17" name="ECDC_DMS_Project">
    <vt:lpwstr/>
  </property>
  <property fmtid="{D5CDD505-2E9C-101B-9397-08002B2CF9AE}" pid="18" name="ECDC_Subject_who">
    <vt:lpwstr/>
  </property>
  <property fmtid="{D5CDD505-2E9C-101B-9397-08002B2CF9AE}" pid="19" name="ECDC_Subject_what">
    <vt:lpwstr>40;#Topic Not Identified|1bc9b571-1e74-46ed-9b11-99937b1f373f</vt:lpwstr>
  </property>
</Properties>
</file>