
<file path=[Content_Types].xml><?xml version="1.0" encoding="utf-8"?>
<Types xmlns="http://schemas.openxmlformats.org/package/2006/content-types">
  <Default Extension="crdownload" ContentType="image/jpeg"/>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23"/>
  </p:notesMasterIdLst>
  <p:sldIdLst>
    <p:sldId id="256" r:id="rId6"/>
    <p:sldId id="261" r:id="rId7"/>
    <p:sldId id="263" r:id="rId8"/>
    <p:sldId id="258" r:id="rId9"/>
    <p:sldId id="260" r:id="rId10"/>
    <p:sldId id="283" r:id="rId11"/>
    <p:sldId id="259" r:id="rId12"/>
    <p:sldId id="289" r:id="rId13"/>
    <p:sldId id="284" r:id="rId14"/>
    <p:sldId id="290" r:id="rId15"/>
    <p:sldId id="285" r:id="rId16"/>
    <p:sldId id="286" r:id="rId17"/>
    <p:sldId id="272" r:id="rId18"/>
    <p:sldId id="287" r:id="rId19"/>
    <p:sldId id="282" r:id="rId20"/>
    <p:sldId id="288"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856BDF-9BCF-4861-BFAB-A9228A9D663B}" v="89" dt="2022-10-07T04:36:52.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88551" autoAdjust="0"/>
  </p:normalViewPr>
  <p:slideViewPr>
    <p:cSldViewPr snapToGrid="0">
      <p:cViewPr varScale="1">
        <p:scale>
          <a:sx n="55" d="100"/>
          <a:sy n="55" d="100"/>
        </p:scale>
        <p:origin x="10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5A0E9B-9F9C-4861-AB6A-DE84A21998AF}" type="datetimeFigureOut">
              <a:t>10/14/22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DD211-35AF-474F-9A43-5CB1D77A17DD}" type="slidenum">
              <a:t>‹#›</a:t>
            </a:fld>
            <a:endParaRPr lang="en-US"/>
          </a:p>
        </p:txBody>
      </p:sp>
    </p:spTree>
    <p:extLst>
      <p:ext uri="{BB962C8B-B14F-4D97-AF65-F5344CB8AC3E}">
        <p14:creationId xmlns:p14="http://schemas.microsoft.com/office/powerpoint/2010/main" val="457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organisms have become more able to survive the climatic change with transformational coping mechanisms, but rather it can be conveyed from one end of the planet to the other within less than a day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Global Warming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Human-animal interface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Food and agriculture technology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Population Displacement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AMR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Terrorism</a:t>
            </a:r>
          </a:p>
          <a:p>
            <a:pPr marL="0" indent="0">
              <a:buFont typeface="Arial" panose="020B0604020202020204" pitchFamily="34" charset="0"/>
              <a:buNone/>
            </a:pPr>
            <a:r>
              <a:rPr lang="en-US" sz="1200" kern="1200" dirty="0">
                <a:solidFill>
                  <a:schemeClr val="tx1"/>
                </a:solidFill>
                <a:effectLst/>
                <a:latin typeface="+mn-lt"/>
                <a:ea typeface="+mn-ea"/>
                <a:cs typeface="+mn-cs"/>
              </a:rPr>
              <a:t>Other natural, manmade, or technological disasters can indirectly start an epidemics: Yemen and Haiti</a:t>
            </a:r>
          </a:p>
          <a:p>
            <a:pPr marL="0" indent="0">
              <a:buFont typeface="Arial" panose="020B0604020202020204" pitchFamily="34" charset="0"/>
              <a:buNone/>
            </a:pPr>
            <a:r>
              <a:rPr lang="en-US" sz="1200" kern="1200" dirty="0">
                <a:solidFill>
                  <a:schemeClr val="tx1"/>
                </a:solidFill>
                <a:effectLst/>
                <a:latin typeface="+mn-lt"/>
                <a:ea typeface="+mn-ea"/>
                <a:cs typeface="+mn-cs"/>
              </a:rPr>
              <a:t>Disasters can’t be prevented, but with the good preparedness its impact could be mitigated. </a:t>
            </a:r>
            <a:endParaRPr lang="en-US" dirty="0"/>
          </a:p>
        </p:txBody>
      </p:sp>
      <p:sp>
        <p:nvSpPr>
          <p:cNvPr id="4" name="Slide Number Placeholder 3"/>
          <p:cNvSpPr>
            <a:spLocks noGrp="1"/>
          </p:cNvSpPr>
          <p:nvPr>
            <p:ph type="sldNum" sz="quarter" idx="5"/>
          </p:nvPr>
        </p:nvSpPr>
        <p:spPr/>
        <p:txBody>
          <a:bodyPr/>
          <a:lstStyle/>
          <a:p>
            <a:fld id="{7283000F-0179-464B-87BE-965D4B13A950}" type="slidenum">
              <a:rPr lang="en-US" smtClean="0"/>
              <a:t>2</a:t>
            </a:fld>
            <a:endParaRPr lang="en-US"/>
          </a:p>
        </p:txBody>
      </p:sp>
    </p:spTree>
    <p:extLst>
      <p:ext uri="{BB962C8B-B14F-4D97-AF65-F5344CB8AC3E}">
        <p14:creationId xmlns:p14="http://schemas.microsoft.com/office/powerpoint/2010/main" val="140837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other domestic animals were free from the virus</a:t>
            </a:r>
          </a:p>
        </p:txBody>
      </p:sp>
      <p:sp>
        <p:nvSpPr>
          <p:cNvPr id="4" name="Slide Number Placeholder 3"/>
          <p:cNvSpPr>
            <a:spLocks noGrp="1"/>
          </p:cNvSpPr>
          <p:nvPr>
            <p:ph type="sldNum" sz="quarter" idx="5"/>
          </p:nvPr>
        </p:nvSpPr>
        <p:spPr/>
        <p:txBody>
          <a:bodyPr/>
          <a:lstStyle/>
          <a:p>
            <a:fld id="{BA5DD211-35AF-474F-9A43-5CB1D77A17DD}" type="slidenum">
              <a:rPr lang="en-US" smtClean="0"/>
              <a:t>12</a:t>
            </a:fld>
            <a:endParaRPr lang="en-US"/>
          </a:p>
        </p:txBody>
      </p:sp>
    </p:spTree>
    <p:extLst>
      <p:ext uri="{BB962C8B-B14F-4D97-AF65-F5344CB8AC3E}">
        <p14:creationId xmlns:p14="http://schemas.microsoft.com/office/powerpoint/2010/main" val="3606881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WHO Definition: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developing relationships that enable stakeholders to work together to address health-related issues and promote well-being to achieve positive health impact and outcomes</a:t>
            </a:r>
          </a:p>
          <a:p>
            <a:endParaRPr lang="en-US" dirty="0"/>
          </a:p>
        </p:txBody>
      </p:sp>
      <p:sp>
        <p:nvSpPr>
          <p:cNvPr id="4" name="Slide Number Placeholder 3"/>
          <p:cNvSpPr>
            <a:spLocks noGrp="1"/>
          </p:cNvSpPr>
          <p:nvPr>
            <p:ph type="sldNum" sz="quarter" idx="5"/>
          </p:nvPr>
        </p:nvSpPr>
        <p:spPr/>
        <p:txBody>
          <a:bodyPr/>
          <a:lstStyle/>
          <a:p>
            <a:fld id="{7283000F-0179-464B-87BE-965D4B13A950}" type="slidenum">
              <a:rPr lang="en-US" smtClean="0"/>
              <a:t>13</a:t>
            </a:fld>
            <a:endParaRPr lang="en-US"/>
          </a:p>
        </p:txBody>
      </p:sp>
    </p:spTree>
    <p:extLst>
      <p:ext uri="{BB962C8B-B14F-4D97-AF65-F5344CB8AC3E}">
        <p14:creationId xmlns:p14="http://schemas.microsoft.com/office/powerpoint/2010/main" val="4007305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believe this is the cardinal goal for the RCCE action. Agency for Toxic Substances and Disease Registry (ATSDR) introduced a working definition for Community Engagement that reads: “the process of working collaboratively with and through groups of people affiliated by geographic proximity, special interest, or similar situations to address issues affecting the wellbeing of those people. </a:t>
            </a:r>
          </a:p>
          <a:p>
            <a:r>
              <a:rPr lang="en-US" sz="1200" kern="1200" dirty="0">
                <a:solidFill>
                  <a:schemeClr val="tx1"/>
                </a:solidFill>
                <a:effectLst/>
                <a:latin typeface="+mn-lt"/>
                <a:ea typeface="+mn-ea"/>
                <a:cs typeface="+mn-cs"/>
              </a:rPr>
              <a:t>It is a powerful vehicle for bringing about environmental and behavioral changes that will improve the health of the community and its members. It often involves partnerships and coalitions that help mobilize resources and influence systems, change relationships among partners, and serve as catalysts for changing policies, programs, and practices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3000F-0179-464B-87BE-965D4B13A9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295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Surveillance to timely detect, report &amp; investigate </a:t>
            </a:r>
          </a:p>
          <a:p>
            <a:r>
              <a:rPr lang="en-US" dirty="0"/>
              <a:t>Labs to diagnose</a:t>
            </a:r>
          </a:p>
          <a:p>
            <a:r>
              <a:rPr lang="en-US" dirty="0"/>
              <a:t>Hospitals to treat</a:t>
            </a:r>
          </a:p>
          <a:p>
            <a:r>
              <a:rPr lang="en-US" dirty="0"/>
              <a:t>Warning system</a:t>
            </a:r>
          </a:p>
          <a:p>
            <a:endParaRPr lang="en-US" dirty="0"/>
          </a:p>
          <a:p>
            <a:r>
              <a:rPr lang="en-US" dirty="0"/>
              <a:t>Human resources, legislation, $, </a:t>
            </a:r>
          </a:p>
          <a:p>
            <a:r>
              <a:rPr lang="en-US" dirty="0"/>
              <a:t>Threats: Zoonosis, Food safety, Radio-nuclear, Chemical and Physical</a:t>
            </a:r>
          </a:p>
          <a:p>
            <a:endParaRPr lang="en-US" dirty="0"/>
          </a:p>
          <a:p>
            <a:endParaRPr lang="en-US" dirty="0"/>
          </a:p>
        </p:txBody>
      </p:sp>
      <p:sp>
        <p:nvSpPr>
          <p:cNvPr id="4" name="Slide Number Placeholder 3"/>
          <p:cNvSpPr>
            <a:spLocks noGrp="1"/>
          </p:cNvSpPr>
          <p:nvPr>
            <p:ph type="sldNum" sz="quarter" idx="5"/>
          </p:nvPr>
        </p:nvSpPr>
        <p:spPr/>
        <p:txBody>
          <a:bodyPr/>
          <a:lstStyle/>
          <a:p>
            <a:fld id="{7283000F-0179-464B-87BE-965D4B13A950}" type="slidenum">
              <a:rPr lang="en-US" smtClean="0"/>
              <a:t>3</a:t>
            </a:fld>
            <a:endParaRPr lang="en-US"/>
          </a:p>
        </p:txBody>
      </p:sp>
    </p:spTree>
    <p:extLst>
      <p:ext uri="{BB962C8B-B14F-4D97-AF65-F5344CB8AC3E}">
        <p14:creationId xmlns:p14="http://schemas.microsoft.com/office/powerpoint/2010/main" val="598277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Possible negative consequences. </a:t>
            </a:r>
          </a:p>
        </p:txBody>
      </p:sp>
      <p:sp>
        <p:nvSpPr>
          <p:cNvPr id="4" name="Slide Number Placeholder 3"/>
          <p:cNvSpPr>
            <a:spLocks noGrp="1"/>
          </p:cNvSpPr>
          <p:nvPr>
            <p:ph type="sldNum" sz="quarter" idx="5"/>
          </p:nvPr>
        </p:nvSpPr>
        <p:spPr/>
        <p:txBody>
          <a:bodyPr/>
          <a:lstStyle/>
          <a:p>
            <a:fld id="{BA5DD211-35AF-474F-9A43-5CB1D77A17DD}" type="slidenum">
              <a:rPr lang="en-US" smtClean="0"/>
              <a:t>4</a:t>
            </a:fld>
            <a:endParaRPr lang="en-US"/>
          </a:p>
        </p:txBody>
      </p:sp>
    </p:spTree>
    <p:extLst>
      <p:ext uri="{BB962C8B-B14F-4D97-AF65-F5344CB8AC3E}">
        <p14:creationId xmlns:p14="http://schemas.microsoft.com/office/powerpoint/2010/main" val="1780862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dirty="0"/>
              <a:t>Effort (by experts) to provide information to help people make the best possible decisions about their well-being within nearly impossible time constraints and help people ultimately to accept the imperfect nature of choices during the crisis.” </a:t>
            </a:r>
            <a:r>
              <a:rPr lang="en-US" altLang="en-US" sz="1200" dirty="0"/>
              <a:t>Decision during crisis is made within a narrow time constraint</a:t>
            </a:r>
          </a:p>
          <a:p>
            <a:pPr lvl="1"/>
            <a:r>
              <a:rPr lang="en-US" altLang="en-US" sz="1200" dirty="0"/>
              <a:t>with imperfect or incomplete info, may be irreversible, and its outcome may be uncertain.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the crisis hits: RCCE is ‘Warning or communicating the possibility that some bad thing might happen.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it hits, it is perception, acceptance, and restore of resilience to respond and </a:t>
            </a:r>
            <a:r>
              <a:rPr lang="en-US" sz="1200" kern="1200" dirty="0" err="1">
                <a:solidFill>
                  <a:schemeClr val="tx1"/>
                </a:solidFill>
                <a:effectLst/>
                <a:latin typeface="+mn-lt"/>
                <a:ea typeface="+mn-ea"/>
                <a:cs typeface="+mn-cs"/>
              </a:rPr>
              <a:t>recove</a:t>
            </a:r>
            <a:r>
              <a:rPr lang="en-US" sz="1200" kern="1200" dirty="0">
                <a:solidFill>
                  <a:schemeClr val="tx1"/>
                </a:solidFill>
                <a:effectLst/>
                <a:latin typeface="+mn-lt"/>
                <a:ea typeface="+mn-ea"/>
                <a:cs typeface="+mn-cs"/>
              </a:rPr>
              <a:t>. </a:t>
            </a: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283000F-0179-464B-87BE-965D4B13A950}" type="slidenum">
              <a:rPr lang="en-US" smtClean="0"/>
              <a:t>5</a:t>
            </a:fld>
            <a:endParaRPr lang="en-US"/>
          </a:p>
        </p:txBody>
      </p:sp>
    </p:spTree>
    <p:extLst>
      <p:ext uri="{BB962C8B-B14F-4D97-AF65-F5344CB8AC3E}">
        <p14:creationId xmlns:p14="http://schemas.microsoft.com/office/powerpoint/2010/main" val="83006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media was the first source for the information about the Qatari case to</a:t>
            </a:r>
            <a:r>
              <a:rPr lang="en-US" baseline="0" dirty="0"/>
              <a:t> both the public and the some of the staff. It announced the case almost on Sep 23</a:t>
            </a:r>
            <a:r>
              <a:rPr lang="en-US" baseline="30000" dirty="0"/>
              <a:t>rd</a:t>
            </a:r>
            <a:r>
              <a:rPr lang="en-US" baseline="0" dirty="0"/>
              <a:t> 2012 just hours after the HPA of the UK proclaimed the </a:t>
            </a:r>
            <a:r>
              <a:rPr lang="en-US" baseline="0" dirty="0" err="1"/>
              <a:t>cornoavirus</a:t>
            </a:r>
            <a:r>
              <a:rPr lang="en-US" baseline="0" dirty="0"/>
              <a:t> confirmation. </a:t>
            </a:r>
            <a:endParaRPr lang="en-US" dirty="0"/>
          </a:p>
        </p:txBody>
      </p:sp>
      <p:sp>
        <p:nvSpPr>
          <p:cNvPr id="4" name="Slide Number Placeholder 3"/>
          <p:cNvSpPr>
            <a:spLocks noGrp="1"/>
          </p:cNvSpPr>
          <p:nvPr>
            <p:ph type="sldNum" sz="quarter" idx="10"/>
          </p:nvPr>
        </p:nvSpPr>
        <p:spPr/>
        <p:txBody>
          <a:bodyPr/>
          <a:lstStyle/>
          <a:p>
            <a:fld id="{E8AEF3AE-D427-42E8-9D80-947C5D7D7907}"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novel</a:t>
            </a:r>
            <a:r>
              <a:rPr lang="en-US" baseline="0" dirty="0"/>
              <a:t> disease make the news headlines. </a:t>
            </a:r>
            <a:endParaRPr lang="en-US" dirty="0"/>
          </a:p>
          <a:p>
            <a:r>
              <a:rPr lang="en-US" dirty="0"/>
              <a:t>SCH</a:t>
            </a:r>
            <a:r>
              <a:rPr lang="en-US" baseline="0" dirty="0"/>
              <a:t> officials held a prompt press conference acknowledging the case as confirmed by the UK HPA and the WHO. The press conference was arranged in less than 24 hours after the media disclosure of the news. However, it needed to retrospectively collect information locally and internationally. </a:t>
            </a:r>
          </a:p>
          <a:p>
            <a:r>
              <a:rPr lang="en-US" baseline="0" dirty="0"/>
              <a:t>The press conference helped show the transparency and credibility of the health authorities. Spokespersons explained that despite good efforts were exerted by the medical team but it failed to manage the case as it was presented to them in an extraordinary features, where the patient family decided to take him abroad. They also tend to reassure the public that “no need to panic as only few cases reported so far”. Spokespersons were known credible persons to the Qatari community. </a:t>
            </a:r>
          </a:p>
          <a:p>
            <a:r>
              <a:rPr lang="en-US" baseline="0" dirty="0"/>
              <a:t>The officials were under tremendous pressure to bring answers (explain the situation, how bad, extend of the problem, what will happen next, who is at risk, how to prevent?)</a:t>
            </a:r>
            <a:endParaRPr lang="en-US" dirty="0"/>
          </a:p>
        </p:txBody>
      </p:sp>
      <p:sp>
        <p:nvSpPr>
          <p:cNvPr id="4" name="Slide Number Placeholder 3"/>
          <p:cNvSpPr>
            <a:spLocks noGrp="1"/>
          </p:cNvSpPr>
          <p:nvPr>
            <p:ph type="sldNum" sz="quarter" idx="10"/>
          </p:nvPr>
        </p:nvSpPr>
        <p:spPr/>
        <p:txBody>
          <a:bodyPr/>
          <a:lstStyle/>
          <a:p>
            <a:fld id="{E8AEF3AE-D427-42E8-9D80-947C5D7D7907}"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 depicts the novel virus as another SARS, linking it to travel</a:t>
            </a:r>
          </a:p>
          <a:p>
            <a:r>
              <a:rPr lang="en-US" dirty="0"/>
              <a:t>Over 7 weeks: 1 case, 1 press conference, 2 press releases, 1 TV interview and 16 news stories: how to strike a balance?</a:t>
            </a:r>
          </a:p>
        </p:txBody>
      </p:sp>
      <p:sp>
        <p:nvSpPr>
          <p:cNvPr id="4" name="Slide Number Placeholder 3"/>
          <p:cNvSpPr>
            <a:spLocks noGrp="1"/>
          </p:cNvSpPr>
          <p:nvPr>
            <p:ph type="sldNum" sz="quarter" idx="5"/>
          </p:nvPr>
        </p:nvSpPr>
        <p:spPr/>
        <p:txBody>
          <a:bodyPr/>
          <a:lstStyle/>
          <a:p>
            <a:fld id="{BA5DD211-35AF-474F-9A43-5CB1D77A17DD}" type="slidenum">
              <a:rPr lang="en-US" smtClean="0"/>
              <a:t>8</a:t>
            </a:fld>
            <a:endParaRPr lang="en-US"/>
          </a:p>
        </p:txBody>
      </p:sp>
    </p:spTree>
    <p:extLst>
      <p:ext uri="{BB962C8B-B14F-4D97-AF65-F5344CB8AC3E}">
        <p14:creationId xmlns:p14="http://schemas.microsoft.com/office/powerpoint/2010/main" val="380800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turning point: isolation of MERS from camels. </a:t>
            </a:r>
          </a:p>
          <a:p>
            <a:r>
              <a:rPr lang="en-US" dirty="0"/>
              <a:t>Denial and rejection. $ impact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A5DD211-35AF-474F-9A43-5CB1D77A17DD}" type="slidenum">
              <a:rPr lang="en-US" smtClean="0"/>
              <a:t>9</a:t>
            </a:fld>
            <a:endParaRPr lang="en-US"/>
          </a:p>
        </p:txBody>
      </p:sp>
    </p:spTree>
    <p:extLst>
      <p:ext uri="{BB962C8B-B14F-4D97-AF65-F5344CB8AC3E}">
        <p14:creationId xmlns:p14="http://schemas.microsoft.com/office/powerpoint/2010/main" val="2272751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Denial: Not to take a blame, conflict of interest. Not to look week: lack of, or insufficient, resources to investigate and control. Business</a:t>
            </a:r>
          </a:p>
        </p:txBody>
      </p:sp>
      <p:sp>
        <p:nvSpPr>
          <p:cNvPr id="4" name="Slide Number Placeholder 3"/>
          <p:cNvSpPr>
            <a:spLocks noGrp="1"/>
          </p:cNvSpPr>
          <p:nvPr>
            <p:ph type="sldNum" sz="quarter" idx="5"/>
          </p:nvPr>
        </p:nvSpPr>
        <p:spPr/>
        <p:txBody>
          <a:bodyPr/>
          <a:lstStyle/>
          <a:p>
            <a:fld id="{BA5DD211-35AF-474F-9A43-5CB1D77A17DD}" type="slidenum">
              <a:rPr lang="en-US" smtClean="0"/>
              <a:t>11</a:t>
            </a:fld>
            <a:endParaRPr lang="en-US"/>
          </a:p>
        </p:txBody>
      </p:sp>
    </p:spTree>
    <p:extLst>
      <p:ext uri="{BB962C8B-B14F-4D97-AF65-F5344CB8AC3E}">
        <p14:creationId xmlns:p14="http://schemas.microsoft.com/office/powerpoint/2010/main" val="73234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4808-71C1-215B-701E-873A10BA28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36460B-062A-1D5C-982D-5E8F4538E6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C023B4-FABA-A640-5791-2E2BAC277877}"/>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5" name="Footer Placeholder 4">
            <a:extLst>
              <a:ext uri="{FF2B5EF4-FFF2-40B4-BE49-F238E27FC236}">
                <a16:creationId xmlns:a16="http://schemas.microsoft.com/office/drawing/2014/main" id="{D0C019E0-725B-50BD-5EAE-9182D938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177AB-26F3-8F39-39F6-B96F0BB9A55D}"/>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149689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EF57-F594-8BB3-25F9-2FC9A0E8C1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C00501-401E-10B5-1156-F5A04FDC8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D18FA-FE06-20FD-9595-1D1476A2CB69}"/>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5" name="Footer Placeholder 4">
            <a:extLst>
              <a:ext uri="{FF2B5EF4-FFF2-40B4-BE49-F238E27FC236}">
                <a16:creationId xmlns:a16="http://schemas.microsoft.com/office/drawing/2014/main" id="{2E32B226-DB12-57E0-05D1-38DB75C8A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6B357-D877-0434-7210-F3A66397EA5E}"/>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1343548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6F8792-EEE8-2441-433C-919128D250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80F1AD-4788-645C-D4F8-C372C40232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DE674-CB59-F3A6-6806-D36F33535373}"/>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5" name="Footer Placeholder 4">
            <a:extLst>
              <a:ext uri="{FF2B5EF4-FFF2-40B4-BE49-F238E27FC236}">
                <a16:creationId xmlns:a16="http://schemas.microsoft.com/office/drawing/2014/main" id="{E4868FC2-54F4-C079-2112-CB12DF63E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BD5C7-F9FA-E70D-C899-66A314838BFD}"/>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80779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2F65-2A48-427C-BC0D-902AAC8EDC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03F6E5-4904-4636-BD7A-4AA650CC6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E6E3F1-428F-49B0-B3CC-7DBE7D481662}"/>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5" name="Footer Placeholder 4">
            <a:extLst>
              <a:ext uri="{FF2B5EF4-FFF2-40B4-BE49-F238E27FC236}">
                <a16:creationId xmlns:a16="http://schemas.microsoft.com/office/drawing/2014/main" id="{7A7F2C88-C9B5-4ADC-9C3E-0219FC431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C2E52-3582-41A9-BF15-5CE84C0EC33A}"/>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3997443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918C5-884A-4D07-AAE5-E74C39E11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C0D4D-2E67-4B1B-BAEF-C7AC50D92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6E08D-11D2-41AC-9552-EB98CD172BBF}"/>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5" name="Footer Placeholder 4">
            <a:extLst>
              <a:ext uri="{FF2B5EF4-FFF2-40B4-BE49-F238E27FC236}">
                <a16:creationId xmlns:a16="http://schemas.microsoft.com/office/drawing/2014/main" id="{A5BA12F0-DCBB-407D-8827-09DFA7DA8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140AA5-E023-4815-B9B8-32EFD5C8A359}"/>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398315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4A50-4E1B-47E7-A7EB-340BC5C4F7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ECA607-1A9F-4395-A609-FC82454DE9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674531-68C2-435E-89C8-A3DFCCAC4BB5}"/>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5" name="Footer Placeholder 4">
            <a:extLst>
              <a:ext uri="{FF2B5EF4-FFF2-40B4-BE49-F238E27FC236}">
                <a16:creationId xmlns:a16="http://schemas.microsoft.com/office/drawing/2014/main" id="{E86FF96F-1DF4-4DAA-A180-3A5B8DE98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C6AA3-0889-4BF5-A7D0-4C69AF047AAA}"/>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1439972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910A-7CD7-4498-9414-23F90D128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C8A853-2FE7-4CF2-A612-C34E357C46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14142C-228B-43AA-ABAB-A67FB78F44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561230-D053-46F2-B076-8938079EB02C}"/>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6" name="Footer Placeholder 5">
            <a:extLst>
              <a:ext uri="{FF2B5EF4-FFF2-40B4-BE49-F238E27FC236}">
                <a16:creationId xmlns:a16="http://schemas.microsoft.com/office/drawing/2014/main" id="{8596E822-7FC1-4DC7-9752-324B443F1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B7779E-7EB7-4C81-A353-822B5B543930}"/>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3156082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0CEB-66C5-46C3-A8E1-C0F8FCFC26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C805D0-87AD-495F-8AAC-D13F127C4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5BB590-7650-408D-9291-D496AAC48A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C83826-F836-4B5E-AEE7-510229586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767B31-BACB-45AE-AF1F-2AA67CA378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FFC5E3-CA06-4D64-B09D-761320C04A00}"/>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8" name="Footer Placeholder 7">
            <a:extLst>
              <a:ext uri="{FF2B5EF4-FFF2-40B4-BE49-F238E27FC236}">
                <a16:creationId xmlns:a16="http://schemas.microsoft.com/office/drawing/2014/main" id="{49D94ECE-EF8E-4269-97D6-BD3CD13468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CBFF58-F265-4025-9E64-9FC211E72D9E}"/>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565953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BBD3B-4ABA-4DEF-AA3A-8FC837555A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669848-5D4E-4CF8-A61C-3662A90857DE}"/>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4" name="Footer Placeholder 3">
            <a:extLst>
              <a:ext uri="{FF2B5EF4-FFF2-40B4-BE49-F238E27FC236}">
                <a16:creationId xmlns:a16="http://schemas.microsoft.com/office/drawing/2014/main" id="{3F3D54B6-F16F-4218-918D-FE5C3DCE63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5FD855-DEEA-4140-B0BA-E3D250E22DE3}"/>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2481936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89C684-0E20-4E02-98C7-538932A2EC14}"/>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3" name="Footer Placeholder 2">
            <a:extLst>
              <a:ext uri="{FF2B5EF4-FFF2-40B4-BE49-F238E27FC236}">
                <a16:creationId xmlns:a16="http://schemas.microsoft.com/office/drawing/2014/main" id="{3247392D-1F66-4EE9-8EBC-8B7EEF8E00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30FFF5-147D-4FEE-B905-0FA3E0616191}"/>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4173432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AA6F-C170-47EC-AF45-9031F495C8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E09789-D358-402D-80FA-B7FCD420A5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652E87-018E-42DB-A37F-9D809E96C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8A713-88B9-4EB3-B09D-241E6C7AC708}"/>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6" name="Footer Placeholder 5">
            <a:extLst>
              <a:ext uri="{FF2B5EF4-FFF2-40B4-BE49-F238E27FC236}">
                <a16:creationId xmlns:a16="http://schemas.microsoft.com/office/drawing/2014/main" id="{FCB5CC31-0034-4565-BAF5-76E80D055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B855D4-923C-4912-A6FF-5AD6F3F37CE1}"/>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155303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17FF6-3D74-3A7C-A6CA-C1ABBB119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6685FF-7244-4953-ABFE-EEF38EA840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1DB7DD-5699-C136-8F6C-05FF8101BA01}"/>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5" name="Footer Placeholder 4">
            <a:extLst>
              <a:ext uri="{FF2B5EF4-FFF2-40B4-BE49-F238E27FC236}">
                <a16:creationId xmlns:a16="http://schemas.microsoft.com/office/drawing/2014/main" id="{3521F660-B237-C73D-F68F-21DF679105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90308-8D44-6E6C-4897-1E3E1BAFEB7B}"/>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1479019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3117D-2A0C-45EE-A0D1-F47955DEFF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C53098-1511-4A46-9F09-06E25A90EC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2248C0-DA14-4FBF-8B75-620E3A67E3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5824B-E41B-40F3-ABF1-20B708B426F1}"/>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6" name="Footer Placeholder 5">
            <a:extLst>
              <a:ext uri="{FF2B5EF4-FFF2-40B4-BE49-F238E27FC236}">
                <a16:creationId xmlns:a16="http://schemas.microsoft.com/office/drawing/2014/main" id="{92A89CDB-4740-41C8-B8A9-118D613B1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31778-236D-4B87-865F-B9A92451CDDC}"/>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2623124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1647-04CD-4026-B72B-CC38E2FAB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FDC5C6-A869-4446-9507-B7FBF89A65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5E7FD-3556-4A8C-BF56-3EA0DE76D1AE}"/>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5" name="Footer Placeholder 4">
            <a:extLst>
              <a:ext uri="{FF2B5EF4-FFF2-40B4-BE49-F238E27FC236}">
                <a16:creationId xmlns:a16="http://schemas.microsoft.com/office/drawing/2014/main" id="{1E7A8BE0-B9A1-42DF-ABBB-E9363F65D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E3706-1D56-4409-95AA-E72B9C071B66}"/>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3611578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780739-16D8-4557-8112-0345EDB57C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503D4E-0FC3-418D-8CDF-BC10350106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C3196-1C6C-48A0-B627-00301E0CA644}"/>
              </a:ext>
            </a:extLst>
          </p:cNvPr>
          <p:cNvSpPr>
            <a:spLocks noGrp="1"/>
          </p:cNvSpPr>
          <p:nvPr>
            <p:ph type="dt" sz="half" idx="10"/>
          </p:nvPr>
        </p:nvSpPr>
        <p:spPr/>
        <p:txBody>
          <a:bodyPr/>
          <a:lstStyle/>
          <a:p>
            <a:fld id="{3024E7DB-2B86-4DB6-B0AD-44AA7254EEAB}" type="datetimeFigureOut">
              <a:rPr lang="en-US" smtClean="0"/>
              <a:t>10/14/22</a:t>
            </a:fld>
            <a:endParaRPr lang="en-US"/>
          </a:p>
        </p:txBody>
      </p:sp>
      <p:sp>
        <p:nvSpPr>
          <p:cNvPr id="5" name="Footer Placeholder 4">
            <a:extLst>
              <a:ext uri="{FF2B5EF4-FFF2-40B4-BE49-F238E27FC236}">
                <a16:creationId xmlns:a16="http://schemas.microsoft.com/office/drawing/2014/main" id="{5874AA53-0179-408B-8F5B-22D0D3FA0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EAE395-D001-43E2-AEA1-9A91C46B9A59}"/>
              </a:ext>
            </a:extLst>
          </p:cNvPr>
          <p:cNvSpPr>
            <a:spLocks noGrp="1"/>
          </p:cNvSpPr>
          <p:nvPr>
            <p:ph type="sldNum" sz="quarter" idx="12"/>
          </p:nvPr>
        </p:nvSpPr>
        <p:spPr/>
        <p:txBody>
          <a:bodyPr/>
          <a:lstStyle/>
          <a:p>
            <a:fld id="{BC505120-2FF5-454E-9E20-6107BC554674}" type="slidenum">
              <a:rPr lang="en-US" smtClean="0"/>
              <a:t>‹#›</a:t>
            </a:fld>
            <a:endParaRPr lang="en-US"/>
          </a:p>
        </p:txBody>
      </p:sp>
    </p:spTree>
    <p:extLst>
      <p:ext uri="{BB962C8B-B14F-4D97-AF65-F5344CB8AC3E}">
        <p14:creationId xmlns:p14="http://schemas.microsoft.com/office/powerpoint/2010/main" val="295095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45B9-6E10-92BB-A8FF-A158DFDAC6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6CE41B-DF0B-E4D5-063C-78132B0E44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3A1630-DC93-8E8B-0CAC-60F18FB647F6}"/>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5" name="Footer Placeholder 4">
            <a:extLst>
              <a:ext uri="{FF2B5EF4-FFF2-40B4-BE49-F238E27FC236}">
                <a16:creationId xmlns:a16="http://schemas.microsoft.com/office/drawing/2014/main" id="{D76BBF93-C012-6AF5-9344-E7F7446F15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C0092-BA12-3EF7-413F-8F3F6EA2301F}"/>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127911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564F4-49B9-3812-B166-008AA5709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FC79A-6049-FBC3-CFD6-A96D97DCF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6EF7DB-0F74-7EEB-A74B-09D7CAB7A0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0ADAE9-AE1F-B114-CA93-CB8F14282707}"/>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6" name="Footer Placeholder 5">
            <a:extLst>
              <a:ext uri="{FF2B5EF4-FFF2-40B4-BE49-F238E27FC236}">
                <a16:creationId xmlns:a16="http://schemas.microsoft.com/office/drawing/2014/main" id="{EEF5602C-0811-3DA0-20F2-6D74B70A78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760001-028D-08FD-E564-27E606512523}"/>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650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5092B-9BCF-54D2-8ED6-42D880981D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8B70B0-835A-D00F-C653-4E582E373A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0D3FDB-05A0-33F3-5CFC-D9D5169EB2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065477-9361-2391-0955-36B1E7F6DF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94E9A-E30D-8AAD-8094-B388343B9E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E7EE75-F233-7700-494C-9CBDF29715E0}"/>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8" name="Footer Placeholder 7">
            <a:extLst>
              <a:ext uri="{FF2B5EF4-FFF2-40B4-BE49-F238E27FC236}">
                <a16:creationId xmlns:a16="http://schemas.microsoft.com/office/drawing/2014/main" id="{55F740FF-38D4-C0C9-5DBB-16700CC09C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BD3055-E98B-8043-083C-D9B1AB92167C}"/>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209486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3F79-DAC4-8F9C-3732-FBD804F24B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44B223-ED4B-71B9-32A2-0A575EB32EFE}"/>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4" name="Footer Placeholder 3">
            <a:extLst>
              <a:ext uri="{FF2B5EF4-FFF2-40B4-BE49-F238E27FC236}">
                <a16:creationId xmlns:a16="http://schemas.microsoft.com/office/drawing/2014/main" id="{E913F65C-453C-7E6A-12C0-47B2CE14D8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E26409-20EA-6D58-3FCE-7C9D95AC04DB}"/>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2116264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F9FDE-D622-E272-DE9F-0009F95DBACC}"/>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3" name="Footer Placeholder 2">
            <a:extLst>
              <a:ext uri="{FF2B5EF4-FFF2-40B4-BE49-F238E27FC236}">
                <a16:creationId xmlns:a16="http://schemas.microsoft.com/office/drawing/2014/main" id="{B5601F1F-5E83-8F2E-F23D-86B0E1A64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5A32A-CCFD-B168-2267-7B34A879D321}"/>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372324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0701A-4E72-CFEA-31C2-90004A5299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0548E5-C286-70DF-EF82-8F78C164E5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A9F547-83F6-408A-A33E-A8BDA0E2C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C49B8D-E9CD-6D8F-DF27-F9C852DA4872}"/>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6" name="Footer Placeholder 5">
            <a:extLst>
              <a:ext uri="{FF2B5EF4-FFF2-40B4-BE49-F238E27FC236}">
                <a16:creationId xmlns:a16="http://schemas.microsoft.com/office/drawing/2014/main" id="{0CB2FD6A-1373-A85D-5BC6-00D350ECC1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92FB6-1391-BAEA-AD50-C56E71AAFDBC}"/>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419829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0367-7491-C720-8082-B9DECE3BDE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BB93DD-5BFB-0187-E223-66CE56F35A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12BED4-C28C-9DE4-1AF1-EDC67EAF9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A7F750-7C17-5192-5BB8-B1A709D2E420}"/>
              </a:ext>
            </a:extLst>
          </p:cNvPr>
          <p:cNvSpPr>
            <a:spLocks noGrp="1"/>
          </p:cNvSpPr>
          <p:nvPr>
            <p:ph type="dt" sz="half" idx="10"/>
          </p:nvPr>
        </p:nvSpPr>
        <p:spPr/>
        <p:txBody>
          <a:bodyPr/>
          <a:lstStyle/>
          <a:p>
            <a:fld id="{D8E4EE5B-1A89-4097-BE45-025353B49858}" type="datetimeFigureOut">
              <a:rPr lang="en-US" smtClean="0"/>
              <a:t>10/14/22</a:t>
            </a:fld>
            <a:endParaRPr lang="en-US"/>
          </a:p>
        </p:txBody>
      </p:sp>
      <p:sp>
        <p:nvSpPr>
          <p:cNvPr id="6" name="Footer Placeholder 5">
            <a:extLst>
              <a:ext uri="{FF2B5EF4-FFF2-40B4-BE49-F238E27FC236}">
                <a16:creationId xmlns:a16="http://schemas.microsoft.com/office/drawing/2014/main" id="{DDA88309-6C27-0CA0-65EC-23D23DBF6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A20259-DB3E-9F45-7937-AB35087ADCBB}"/>
              </a:ext>
            </a:extLst>
          </p:cNvPr>
          <p:cNvSpPr>
            <a:spLocks noGrp="1"/>
          </p:cNvSpPr>
          <p:nvPr>
            <p:ph type="sldNum" sz="quarter" idx="12"/>
          </p:nvPr>
        </p:nvSpPr>
        <p:spPr/>
        <p:txBody>
          <a:bodyPr/>
          <a:lstStyle/>
          <a:p>
            <a:fld id="{1D4192C5-345A-4CB8-A2CD-1885568DEEA5}" type="slidenum">
              <a:rPr lang="en-US" smtClean="0"/>
              <a:t>‹#›</a:t>
            </a:fld>
            <a:endParaRPr lang="en-US"/>
          </a:p>
        </p:txBody>
      </p:sp>
    </p:spTree>
    <p:extLst>
      <p:ext uri="{BB962C8B-B14F-4D97-AF65-F5344CB8AC3E}">
        <p14:creationId xmlns:p14="http://schemas.microsoft.com/office/powerpoint/2010/main" val="6487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EF72F-8343-E881-0DFD-FB99889A25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1243AE-1FF2-76F7-2EA9-BE149F8C6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0691C-CAE3-08EB-880E-59D6A7E850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4EE5B-1A89-4097-BE45-025353B49858}" type="datetimeFigureOut">
              <a:rPr lang="en-US" smtClean="0"/>
              <a:t>10/14/22</a:t>
            </a:fld>
            <a:endParaRPr lang="en-US"/>
          </a:p>
        </p:txBody>
      </p:sp>
      <p:sp>
        <p:nvSpPr>
          <p:cNvPr id="5" name="Footer Placeholder 4">
            <a:extLst>
              <a:ext uri="{FF2B5EF4-FFF2-40B4-BE49-F238E27FC236}">
                <a16:creationId xmlns:a16="http://schemas.microsoft.com/office/drawing/2014/main" id="{19D7FE59-EFBA-0762-4DEE-07E6FC475A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315961-EB0E-97E7-5BF0-C7E0CC605C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192C5-345A-4CB8-A2CD-1885568DEEA5}" type="slidenum">
              <a:rPr lang="en-US" smtClean="0"/>
              <a:t>‹#›</a:t>
            </a:fld>
            <a:endParaRPr lang="en-US"/>
          </a:p>
        </p:txBody>
      </p:sp>
      <p:sp>
        <p:nvSpPr>
          <p:cNvPr id="7" name="MSIPCMContentMarking" descr="{&quot;HashCode&quot;:-439161539,&quot;Placement&quot;:&quot;Footer&quot;}">
            <a:extLst>
              <a:ext uri="{FF2B5EF4-FFF2-40B4-BE49-F238E27FC236}">
                <a16:creationId xmlns:a16="http://schemas.microsoft.com/office/drawing/2014/main" id="{6BE1A93B-C2E2-4918-A803-47D0E85FAE63}"/>
              </a:ext>
            </a:extLst>
          </p:cNvPr>
          <p:cNvSpPr txBox="1"/>
          <p:nvPr userDrawn="1"/>
        </p:nvSpPr>
        <p:spPr>
          <a:xfrm>
            <a:off x="0" y="6561475"/>
            <a:ext cx="3845382" cy="296525"/>
          </a:xfrm>
          <a:prstGeom prst="rect">
            <a:avLst/>
          </a:prstGeom>
          <a:noFill/>
        </p:spPr>
        <p:txBody>
          <a:bodyPr vert="horz" wrap="square" lIns="0" tIns="0" rIns="0" bIns="0" rtlCol="0" anchor="ctr" anchorCtr="1">
            <a:spAutoFit/>
          </a:bodyPr>
          <a:lstStyle/>
          <a:p>
            <a:pPr algn="l">
              <a:spcBef>
                <a:spcPts val="0"/>
              </a:spcBef>
              <a:spcAft>
                <a:spcPts val="0"/>
              </a:spcAft>
            </a:pPr>
            <a:r>
              <a:rPr lang="en-US" sz="1200">
                <a:solidFill>
                  <a:srgbClr val="000000"/>
                </a:solidFill>
                <a:latin typeface="Calibri" panose="020F0502020204030204" pitchFamily="34" charset="0"/>
              </a:rPr>
              <a:t>This information has been labeled as Public information</a:t>
            </a:r>
          </a:p>
        </p:txBody>
      </p:sp>
    </p:spTree>
    <p:extLst>
      <p:ext uri="{BB962C8B-B14F-4D97-AF65-F5344CB8AC3E}">
        <p14:creationId xmlns:p14="http://schemas.microsoft.com/office/powerpoint/2010/main" val="2244676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EF119C-E580-4EE0-BF05-E11234F994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C5BD92-4C1C-40CC-B23D-ED04546EDD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2E804-0BBC-4B56-8D05-00006157E6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4E7DB-2B86-4DB6-B0AD-44AA7254EEAB}" type="datetimeFigureOut">
              <a:rPr lang="en-US" smtClean="0"/>
              <a:t>10/14/22</a:t>
            </a:fld>
            <a:endParaRPr lang="en-US"/>
          </a:p>
        </p:txBody>
      </p:sp>
      <p:sp>
        <p:nvSpPr>
          <p:cNvPr id="5" name="Footer Placeholder 4">
            <a:extLst>
              <a:ext uri="{FF2B5EF4-FFF2-40B4-BE49-F238E27FC236}">
                <a16:creationId xmlns:a16="http://schemas.microsoft.com/office/drawing/2014/main" id="{1CF4FC35-9945-4C8C-BD8B-AF63E8C85C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370C57-AF67-4A75-ABB1-885022276C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505120-2FF5-454E-9E20-6107BC554674}" type="slidenum">
              <a:rPr lang="en-US" smtClean="0"/>
              <a:t>‹#›</a:t>
            </a:fld>
            <a:endParaRPr lang="en-US"/>
          </a:p>
        </p:txBody>
      </p:sp>
    </p:spTree>
    <p:extLst>
      <p:ext uri="{BB962C8B-B14F-4D97-AF65-F5344CB8AC3E}">
        <p14:creationId xmlns:p14="http://schemas.microsoft.com/office/powerpoint/2010/main" val="76208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0.jf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fif"/></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jpg"/><Relationship Id="rId3" Type="http://schemas.openxmlformats.org/officeDocument/2006/relationships/image" Target="../media/image7.jfif"/><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sv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jfif"/></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crdownload"/><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1A48-3DE2-E043-EC69-B401BC9B15FB}"/>
              </a:ext>
            </a:extLst>
          </p:cNvPr>
          <p:cNvSpPr>
            <a:spLocks noGrp="1"/>
          </p:cNvSpPr>
          <p:nvPr>
            <p:ph type="ctrTitle"/>
          </p:nvPr>
        </p:nvSpPr>
        <p:spPr/>
        <p:txBody>
          <a:bodyPr/>
          <a:lstStyle/>
          <a:p>
            <a:r>
              <a:rPr lang="en-US" dirty="0"/>
              <a:t>One-Health Risk Communication</a:t>
            </a:r>
          </a:p>
        </p:txBody>
      </p:sp>
      <p:sp>
        <p:nvSpPr>
          <p:cNvPr id="3" name="Subtitle 2">
            <a:extLst>
              <a:ext uri="{FF2B5EF4-FFF2-40B4-BE49-F238E27FC236}">
                <a16:creationId xmlns:a16="http://schemas.microsoft.com/office/drawing/2014/main" id="{C1A9DC07-3B6B-14ED-CA03-5B07A4749CE5}"/>
              </a:ext>
            </a:extLst>
          </p:cNvPr>
          <p:cNvSpPr>
            <a:spLocks noGrp="1"/>
          </p:cNvSpPr>
          <p:nvPr>
            <p:ph type="subTitle" idx="1"/>
          </p:nvPr>
        </p:nvSpPr>
        <p:spPr/>
        <p:txBody>
          <a:bodyPr>
            <a:normAutofit/>
          </a:bodyPr>
          <a:lstStyle/>
          <a:p>
            <a:r>
              <a:rPr lang="en-US" sz="1800" dirty="0"/>
              <a:t>Prepared by </a:t>
            </a:r>
          </a:p>
          <a:p>
            <a:r>
              <a:rPr lang="en-US" dirty="0"/>
              <a:t>Dr. Mohammed Nour, MBBS, MD</a:t>
            </a:r>
          </a:p>
          <a:p>
            <a:r>
              <a:rPr lang="en-US" sz="1800" dirty="0"/>
              <a:t>Ministry of Public Health, Qatar</a:t>
            </a:r>
          </a:p>
        </p:txBody>
      </p:sp>
    </p:spTree>
    <p:extLst>
      <p:ext uri="{BB962C8B-B14F-4D97-AF65-F5344CB8AC3E}">
        <p14:creationId xmlns:p14="http://schemas.microsoft.com/office/powerpoint/2010/main" val="47888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CA88-F40B-D3A1-1846-4A8491E07F48}"/>
              </a:ext>
            </a:extLst>
          </p:cNvPr>
          <p:cNvSpPr>
            <a:spLocks noGrp="1"/>
          </p:cNvSpPr>
          <p:nvPr>
            <p:ph type="title"/>
          </p:nvPr>
        </p:nvSpPr>
        <p:spPr/>
        <p:txBody>
          <a:bodyPr/>
          <a:lstStyle/>
          <a:p>
            <a:r>
              <a:rPr lang="en-US" dirty="0"/>
              <a:t>Prerequisites: Credibility and Public Trust</a:t>
            </a:r>
          </a:p>
        </p:txBody>
      </p:sp>
      <p:sp>
        <p:nvSpPr>
          <p:cNvPr id="3" name="Content Placeholder 2">
            <a:extLst>
              <a:ext uri="{FF2B5EF4-FFF2-40B4-BE49-F238E27FC236}">
                <a16:creationId xmlns:a16="http://schemas.microsoft.com/office/drawing/2014/main" id="{0C18971E-A60C-0B5A-8033-CF3F56919130}"/>
              </a:ext>
            </a:extLst>
          </p:cNvPr>
          <p:cNvSpPr>
            <a:spLocks noGrp="1"/>
          </p:cNvSpPr>
          <p:nvPr>
            <p:ph sz="half" idx="1"/>
          </p:nvPr>
        </p:nvSpPr>
        <p:spPr/>
        <p:txBody>
          <a:bodyPr/>
          <a:lstStyle/>
          <a:p>
            <a:r>
              <a:rPr lang="en-US" dirty="0"/>
              <a:t>Showing Competence, </a:t>
            </a:r>
          </a:p>
          <a:p>
            <a:r>
              <a:rPr lang="en-US" dirty="0"/>
              <a:t>Simplification of science, </a:t>
            </a:r>
          </a:p>
          <a:p>
            <a:r>
              <a:rPr lang="en-US" dirty="0"/>
              <a:t>Timely release of facts, </a:t>
            </a:r>
          </a:p>
          <a:p>
            <a:r>
              <a:rPr lang="en-US" dirty="0"/>
              <a:t>Officials’ accountability for their judgements and risk perception decisions, </a:t>
            </a:r>
          </a:p>
          <a:p>
            <a:r>
              <a:rPr lang="en-US" dirty="0"/>
              <a:t>Watch for possible conflict of interest to be averted. </a:t>
            </a:r>
          </a:p>
          <a:p>
            <a:endParaRPr lang="en-US" dirty="0"/>
          </a:p>
        </p:txBody>
      </p:sp>
      <p:pic>
        <p:nvPicPr>
          <p:cNvPr id="8" name="Content Placeholder 5" descr="Hajiri interview.jpg">
            <a:extLst>
              <a:ext uri="{FF2B5EF4-FFF2-40B4-BE49-F238E27FC236}">
                <a16:creationId xmlns:a16="http://schemas.microsoft.com/office/drawing/2014/main" id="{3C64902D-01E9-47E1-686A-258361439100}"/>
              </a:ext>
            </a:extLst>
          </p:cNvPr>
          <p:cNvPicPr>
            <a:picLocks noChangeAspect="1"/>
          </p:cNvPicPr>
          <p:nvPr/>
        </p:nvPicPr>
        <p:blipFill>
          <a:blip r:embed="rId2" cstate="print"/>
          <a:srcRect t="13469"/>
          <a:stretch>
            <a:fillRect/>
          </a:stretch>
        </p:blipFill>
        <p:spPr>
          <a:xfrm>
            <a:off x="6172202" y="2106592"/>
            <a:ext cx="5660866" cy="3061504"/>
          </a:xfrm>
          <a:prstGeom prst="rect">
            <a:avLst/>
          </a:prstGeom>
        </p:spPr>
      </p:pic>
    </p:spTree>
    <p:extLst>
      <p:ext uri="{BB962C8B-B14F-4D97-AF65-F5344CB8AC3E}">
        <p14:creationId xmlns:p14="http://schemas.microsoft.com/office/powerpoint/2010/main" val="2075863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A34E5-26C8-277C-4D50-274164065607}"/>
              </a:ext>
            </a:extLst>
          </p:cNvPr>
          <p:cNvSpPr>
            <a:spLocks noGrp="1"/>
          </p:cNvSpPr>
          <p:nvPr>
            <p:ph type="title"/>
          </p:nvPr>
        </p:nvSpPr>
        <p:spPr/>
        <p:txBody>
          <a:bodyPr/>
          <a:lstStyle/>
          <a:p>
            <a:r>
              <a:rPr lang="en-US" dirty="0"/>
              <a:t>Streamlining conflicting agenda: Public Health and Animal Health</a:t>
            </a:r>
          </a:p>
        </p:txBody>
      </p:sp>
      <p:sp>
        <p:nvSpPr>
          <p:cNvPr id="6" name="Content Placeholder 5">
            <a:extLst>
              <a:ext uri="{FF2B5EF4-FFF2-40B4-BE49-F238E27FC236}">
                <a16:creationId xmlns:a16="http://schemas.microsoft.com/office/drawing/2014/main" id="{68B72177-7DBC-7009-0AA5-3E00F2311DD5}"/>
              </a:ext>
            </a:extLst>
          </p:cNvPr>
          <p:cNvSpPr>
            <a:spLocks noGrp="1"/>
          </p:cNvSpPr>
          <p:nvPr>
            <p:ph sz="half" idx="2"/>
          </p:nvPr>
        </p:nvSpPr>
        <p:spPr>
          <a:xfrm>
            <a:off x="6716210" y="2844138"/>
            <a:ext cx="5181600" cy="1785676"/>
          </a:xfrm>
        </p:spPr>
        <p:txBody>
          <a:bodyPr>
            <a:normAutofit fontScale="92500" lnSpcReduction="10000"/>
          </a:bodyPr>
          <a:lstStyle/>
          <a:p>
            <a:r>
              <a:rPr lang="en-US" dirty="0"/>
              <a:t>Sporadic cases</a:t>
            </a:r>
          </a:p>
          <a:p>
            <a:r>
              <a:rPr lang="en-US" dirty="0"/>
              <a:t>Poor risk perception</a:t>
            </a:r>
          </a:p>
          <a:p>
            <a:r>
              <a:rPr lang="en-US" dirty="0"/>
              <a:t>Denial</a:t>
            </a:r>
          </a:p>
          <a:p>
            <a:r>
              <a:rPr lang="en-US" dirty="0"/>
              <a:t>Stigma?</a:t>
            </a:r>
          </a:p>
          <a:p>
            <a:endParaRPr lang="en-US" dirty="0"/>
          </a:p>
        </p:txBody>
      </p:sp>
      <p:pic>
        <p:nvPicPr>
          <p:cNvPr id="10" name="Content Placeholder 9" descr="Diagram&#10;&#10;Description automatically generated">
            <a:extLst>
              <a:ext uri="{FF2B5EF4-FFF2-40B4-BE49-F238E27FC236}">
                <a16:creationId xmlns:a16="http://schemas.microsoft.com/office/drawing/2014/main" id="{33CCCCC0-6E44-285E-0C18-C993E483EA3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160604" y="2325014"/>
            <a:ext cx="4004222" cy="2987766"/>
          </a:xfrm>
        </p:spPr>
      </p:pic>
    </p:spTree>
    <p:extLst>
      <p:ext uri="{BB962C8B-B14F-4D97-AF65-F5344CB8AC3E}">
        <p14:creationId xmlns:p14="http://schemas.microsoft.com/office/powerpoint/2010/main" val="332624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66CCF-56BB-1872-140F-78F700B9DAA9}"/>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Further risk assessment</a:t>
            </a:r>
          </a:p>
        </p:txBody>
      </p:sp>
      <p:pic>
        <p:nvPicPr>
          <p:cNvPr id="4" name="Content Placeholder 3">
            <a:extLst>
              <a:ext uri="{FF2B5EF4-FFF2-40B4-BE49-F238E27FC236}">
                <a16:creationId xmlns:a16="http://schemas.microsoft.com/office/drawing/2014/main" id="{A23DA41C-E06F-15F5-E269-1FB90CAA7D24}"/>
              </a:ext>
            </a:extLst>
          </p:cNvPr>
          <p:cNvPicPr>
            <a:picLocks noGrp="1" noChangeAspect="1"/>
          </p:cNvPicPr>
          <p:nvPr>
            <p:ph idx="1"/>
          </p:nvPr>
        </p:nvPicPr>
        <p:blipFill rotWithShape="1">
          <a:blip r:embed="rId3" cstate="print"/>
          <a:srcRect l="10139" r="733" b="2"/>
          <a:stretch/>
        </p:blipFill>
        <p:spPr>
          <a:xfrm>
            <a:off x="198741" y="2410448"/>
            <a:ext cx="5803323" cy="3890357"/>
          </a:xfrm>
          <a:prstGeom prst="rect">
            <a:avLst/>
          </a:prstGeom>
        </p:spPr>
      </p:pic>
      <p:pic>
        <p:nvPicPr>
          <p:cNvPr id="6" name="Content Placeholder 3">
            <a:extLst>
              <a:ext uri="{FF2B5EF4-FFF2-40B4-BE49-F238E27FC236}">
                <a16:creationId xmlns:a16="http://schemas.microsoft.com/office/drawing/2014/main" id="{7AE547CA-150F-E4A6-F65D-05D8E004A7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0" b="3"/>
          <a:stretch/>
        </p:blipFill>
        <p:spPr>
          <a:xfrm>
            <a:off x="6189934" y="2410448"/>
            <a:ext cx="5803323" cy="3890357"/>
          </a:xfrm>
          <a:prstGeom prst="rect">
            <a:avLst/>
          </a:prstGeom>
        </p:spPr>
      </p:pic>
    </p:spTree>
    <p:extLst>
      <p:ext uri="{BB962C8B-B14F-4D97-AF65-F5344CB8AC3E}">
        <p14:creationId xmlns:p14="http://schemas.microsoft.com/office/powerpoint/2010/main" val="131541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E0E0D-06E7-4C1D-B28C-807024E1A260}"/>
              </a:ext>
            </a:extLst>
          </p:cNvPr>
          <p:cNvSpPr>
            <a:spLocks noGrp="1"/>
          </p:cNvSpPr>
          <p:nvPr>
            <p:ph type="title"/>
          </p:nvPr>
        </p:nvSpPr>
        <p:spPr>
          <a:xfrm>
            <a:off x="589560" y="856180"/>
            <a:ext cx="4560584" cy="1128068"/>
          </a:xfrm>
        </p:spPr>
        <p:txBody>
          <a:bodyPr anchor="ctr">
            <a:normAutofit/>
          </a:bodyPr>
          <a:lstStyle/>
          <a:p>
            <a:r>
              <a:rPr lang="en-US" sz="3700"/>
              <a:t>Community Engagement</a:t>
            </a:r>
          </a:p>
        </p:txBody>
      </p:sp>
      <p:sp>
        <p:nvSpPr>
          <p:cNvPr id="3" name="Content Placeholder 2">
            <a:extLst>
              <a:ext uri="{FF2B5EF4-FFF2-40B4-BE49-F238E27FC236}">
                <a16:creationId xmlns:a16="http://schemas.microsoft.com/office/drawing/2014/main" id="{F965F28C-FBB8-4610-B901-ADEE7BA7C9D7}"/>
              </a:ext>
            </a:extLst>
          </p:cNvPr>
          <p:cNvSpPr>
            <a:spLocks noGrp="1"/>
          </p:cNvSpPr>
          <p:nvPr>
            <p:ph idx="1"/>
          </p:nvPr>
        </p:nvSpPr>
        <p:spPr>
          <a:xfrm>
            <a:off x="590719" y="2330505"/>
            <a:ext cx="4559425" cy="3979585"/>
          </a:xfrm>
        </p:spPr>
        <p:txBody>
          <a:bodyPr anchor="ctr">
            <a:normAutofit/>
          </a:bodyPr>
          <a:lstStyle/>
          <a:p>
            <a:pPr marL="0" indent="0">
              <a:buNone/>
            </a:pPr>
            <a:r>
              <a:rPr lang="en-US" dirty="0"/>
              <a:t>The  process to enable stakeholders work together to:</a:t>
            </a:r>
          </a:p>
          <a:p>
            <a:r>
              <a:rPr lang="en-US" dirty="0"/>
              <a:t>address health-related issues, </a:t>
            </a:r>
          </a:p>
          <a:p>
            <a:r>
              <a:rPr lang="en-US" dirty="0"/>
              <a:t>Promote well-being</a:t>
            </a:r>
          </a:p>
          <a:p>
            <a:r>
              <a:rPr lang="en-US" dirty="0"/>
              <a:t>Gain positive outcomes</a:t>
            </a:r>
          </a:p>
        </p:txBody>
      </p:sp>
      <p:pic>
        <p:nvPicPr>
          <p:cNvPr id="5" name="Picture 4">
            <a:extLst>
              <a:ext uri="{FF2B5EF4-FFF2-40B4-BE49-F238E27FC236}">
                <a16:creationId xmlns:a16="http://schemas.microsoft.com/office/drawing/2014/main" id="{5D227E56-144B-43E9-A260-E02D7B5E6A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1693" y="1523682"/>
            <a:ext cx="5717599" cy="3810000"/>
          </a:xfrm>
          <a:prstGeom prst="rect">
            <a:avLst/>
          </a:prstGeom>
        </p:spPr>
      </p:pic>
    </p:spTree>
    <p:extLst>
      <p:ext uri="{BB962C8B-B14F-4D97-AF65-F5344CB8AC3E}">
        <p14:creationId xmlns:p14="http://schemas.microsoft.com/office/powerpoint/2010/main" val="2409508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9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89524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2C7C9D6-1FD6-3FC3-A5B7-28F2B29C99BD}"/>
              </a:ext>
            </a:extLst>
          </p:cNvPr>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5800">
                <a:solidFill>
                  <a:srgbClr val="895244"/>
                </a:solidFill>
              </a:rPr>
              <a:t>One health, one team..</a:t>
            </a:r>
          </a:p>
        </p:txBody>
      </p:sp>
      <p:pic>
        <p:nvPicPr>
          <p:cNvPr id="4" name="Content Placeholder 4" descr="A picture containing counter, table&#10;&#10;Description automatically generated">
            <a:extLst>
              <a:ext uri="{FF2B5EF4-FFF2-40B4-BE49-F238E27FC236}">
                <a16:creationId xmlns:a16="http://schemas.microsoft.com/office/drawing/2014/main" id="{26D5D202-FB5B-8AAA-5101-9262B6F64D84}"/>
              </a:ext>
            </a:extLst>
          </p:cNvPr>
          <p:cNvPicPr>
            <a:picLocks noChangeAspect="1"/>
          </p:cNvPicPr>
          <p:nvPr/>
        </p:nvPicPr>
        <p:blipFill rotWithShape="1">
          <a:blip r:embed="rId2">
            <a:extLst>
              <a:ext uri="{28A0092B-C50C-407E-A947-70E740481C1C}">
                <a14:useLocalDpi xmlns:a14="http://schemas.microsoft.com/office/drawing/2010/main" val="0"/>
              </a:ext>
            </a:extLst>
          </a:blip>
          <a:srcRect t="21819" r="1" b="12210"/>
          <a:stretch/>
        </p:blipFill>
        <p:spPr>
          <a:xfrm>
            <a:off x="243840" y="256540"/>
            <a:ext cx="11704320" cy="3764276"/>
          </a:xfrm>
          <a:prstGeom prst="rect">
            <a:avLst/>
          </a:prstGeom>
        </p:spPr>
      </p:pic>
    </p:spTree>
    <p:extLst>
      <p:ext uri="{BB962C8B-B14F-4D97-AF65-F5344CB8AC3E}">
        <p14:creationId xmlns:p14="http://schemas.microsoft.com/office/powerpoint/2010/main" val="32569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BBC617-8604-4B3E-B725-45738539BD61}"/>
              </a:ext>
            </a:extLst>
          </p:cNvPr>
          <p:cNvPicPr>
            <a:picLocks noChangeAspect="1"/>
          </p:cNvPicPr>
          <p:nvPr/>
        </p:nvPicPr>
        <p:blipFill rotWithShape="1">
          <a:blip r:embed="rId3">
            <a:extLst>
              <a:ext uri="{28A0092B-C50C-407E-A947-70E740481C1C}">
                <a14:useLocalDpi xmlns:a14="http://schemas.microsoft.com/office/drawing/2010/main" val="0"/>
              </a:ext>
            </a:extLst>
          </a:blip>
          <a:srcRect t="2514" r="-2" b="3472"/>
          <a:stretch/>
        </p:blipFill>
        <p:spPr bwMode="auto">
          <a:xfrm>
            <a:off x="642240" y="3152987"/>
            <a:ext cx="5477256" cy="33832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5">
            <a:extLst>
              <a:ext uri="{FF2B5EF4-FFF2-40B4-BE49-F238E27FC236}">
                <a16:creationId xmlns:a16="http://schemas.microsoft.com/office/drawing/2014/main" id="{76476E1E-D194-4E19-801B-2FA182F72EA9}"/>
              </a:ext>
            </a:extLst>
          </p:cNvPr>
          <p:cNvPicPr>
            <a:picLocks noChangeAspect="1"/>
          </p:cNvPicPr>
          <p:nvPr/>
        </p:nvPicPr>
        <p:blipFill rotWithShape="1">
          <a:blip r:embed="rId4">
            <a:extLst>
              <a:ext uri="{28A0092B-C50C-407E-A947-70E740481C1C}">
                <a14:useLocalDpi xmlns:a14="http://schemas.microsoft.com/office/drawing/2010/main" val="0"/>
              </a:ext>
            </a:extLst>
          </a:blip>
          <a:srcRect t="18986" b="13502"/>
          <a:stretch/>
        </p:blipFill>
        <p:spPr bwMode="auto">
          <a:xfrm>
            <a:off x="645173" y="855970"/>
            <a:ext cx="5474323" cy="21423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56E0E0D-06E7-4C1D-B28C-807024E1A260}"/>
              </a:ext>
            </a:extLst>
          </p:cNvPr>
          <p:cNvSpPr>
            <a:spLocks noGrp="1"/>
          </p:cNvSpPr>
          <p:nvPr>
            <p:ph type="title"/>
          </p:nvPr>
        </p:nvSpPr>
        <p:spPr>
          <a:xfrm>
            <a:off x="6889833" y="1188637"/>
            <a:ext cx="4218138" cy="1597228"/>
          </a:xfrm>
        </p:spPr>
        <p:txBody>
          <a:bodyPr>
            <a:normAutofit/>
          </a:bodyPr>
          <a:lstStyle/>
          <a:p>
            <a:r>
              <a:rPr lang="en-US" dirty="0"/>
              <a:t>Community Engagement</a:t>
            </a:r>
          </a:p>
        </p:txBody>
      </p:sp>
      <p:sp>
        <p:nvSpPr>
          <p:cNvPr id="3" name="Content Placeholder 2">
            <a:extLst>
              <a:ext uri="{FF2B5EF4-FFF2-40B4-BE49-F238E27FC236}">
                <a16:creationId xmlns:a16="http://schemas.microsoft.com/office/drawing/2014/main" id="{F965F28C-FBB8-4610-B901-ADEE7BA7C9D7}"/>
              </a:ext>
            </a:extLst>
          </p:cNvPr>
          <p:cNvSpPr>
            <a:spLocks noGrp="1"/>
          </p:cNvSpPr>
          <p:nvPr>
            <p:ph idx="1"/>
          </p:nvPr>
        </p:nvSpPr>
        <p:spPr>
          <a:xfrm>
            <a:off x="6889831" y="2998277"/>
            <a:ext cx="3963699" cy="2500180"/>
          </a:xfrm>
        </p:spPr>
        <p:txBody>
          <a:bodyPr anchor="t">
            <a:normAutofit/>
          </a:bodyPr>
          <a:lstStyle/>
          <a:p>
            <a:r>
              <a:rPr lang="en-US" sz="2400" dirty="0"/>
              <a:t>Collaborative work</a:t>
            </a:r>
          </a:p>
          <a:p>
            <a:r>
              <a:rPr lang="en-US" sz="2400" dirty="0"/>
              <a:t>People affiliated by common interests</a:t>
            </a:r>
          </a:p>
          <a:p>
            <a:r>
              <a:rPr lang="en-US" sz="2400" dirty="0"/>
              <a:t>Partnerships, </a:t>
            </a:r>
          </a:p>
          <a:p>
            <a:r>
              <a:rPr lang="en-US" sz="2400" dirty="0"/>
              <a:t>mobilizing resources &amp; influencing policies</a:t>
            </a:r>
          </a:p>
        </p:txBody>
      </p:sp>
    </p:spTree>
    <p:extLst>
      <p:ext uri="{BB962C8B-B14F-4D97-AF65-F5344CB8AC3E}">
        <p14:creationId xmlns:p14="http://schemas.microsoft.com/office/powerpoint/2010/main" val="416320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ED359-8480-47B7-0106-4E714C725F7A}"/>
              </a:ext>
            </a:extLst>
          </p:cNvPr>
          <p:cNvSpPr>
            <a:spLocks noGrp="1"/>
          </p:cNvSpPr>
          <p:nvPr>
            <p:ph type="title"/>
          </p:nvPr>
        </p:nvSpPr>
        <p:spPr>
          <a:xfrm>
            <a:off x="7320466" y="609600"/>
            <a:ext cx="4140014" cy="1330839"/>
          </a:xfrm>
        </p:spPr>
        <p:txBody>
          <a:bodyPr>
            <a:normAutofit/>
          </a:bodyPr>
          <a:lstStyle/>
          <a:p>
            <a:r>
              <a:rPr lang="en-US" dirty="0"/>
              <a:t>Persistent challenges</a:t>
            </a:r>
          </a:p>
        </p:txBody>
      </p:sp>
      <p:pic>
        <p:nvPicPr>
          <p:cNvPr id="4" name="Content Placeholder 4" descr="Text&#10;&#10;Description automatically generated">
            <a:extLst>
              <a:ext uri="{FF2B5EF4-FFF2-40B4-BE49-F238E27FC236}">
                <a16:creationId xmlns:a16="http://schemas.microsoft.com/office/drawing/2014/main" id="{C30CAFE4-42D3-17A0-CAC8-BFD7C9B5C090}"/>
              </a:ext>
            </a:extLst>
          </p:cNvPr>
          <p:cNvPicPr>
            <a:picLocks noChangeAspect="1"/>
          </p:cNvPicPr>
          <p:nvPr/>
        </p:nvPicPr>
        <p:blipFill rotWithShape="1">
          <a:blip r:embed="rId2">
            <a:extLst>
              <a:ext uri="{28A0092B-C50C-407E-A947-70E740481C1C}">
                <a14:useLocalDpi xmlns:a14="http://schemas.microsoft.com/office/drawing/2010/main" val="0"/>
              </a:ext>
            </a:extLst>
          </a:blip>
          <a:srcRect t="633" r="-1"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1C49BA07-513A-1B03-856D-BA2043FD9C89}"/>
              </a:ext>
            </a:extLst>
          </p:cNvPr>
          <p:cNvSpPr>
            <a:spLocks noGrp="1"/>
          </p:cNvSpPr>
          <p:nvPr>
            <p:ph idx="1"/>
          </p:nvPr>
        </p:nvSpPr>
        <p:spPr>
          <a:xfrm>
            <a:off x="7320465" y="2194102"/>
            <a:ext cx="4140013" cy="3908586"/>
          </a:xfrm>
        </p:spPr>
        <p:txBody>
          <a:bodyPr>
            <a:normAutofit/>
          </a:bodyPr>
          <a:lstStyle/>
          <a:p>
            <a:r>
              <a:rPr lang="en-US" sz="1700" dirty="0"/>
              <a:t>90% of the RC problems are not RC problems</a:t>
            </a:r>
          </a:p>
          <a:p>
            <a:endParaRPr lang="en-US" sz="1700" dirty="0"/>
          </a:p>
          <a:p>
            <a:r>
              <a:rPr lang="en-US" sz="1700" dirty="0"/>
              <a:t>Many practice RC unmindfully, ill-prepared </a:t>
            </a:r>
          </a:p>
          <a:p>
            <a:endParaRPr lang="en-US" sz="1700" dirty="0"/>
          </a:p>
          <a:p>
            <a:r>
              <a:rPr lang="en-US" sz="1700" dirty="0"/>
              <a:t>Insufficient resources (human and others)</a:t>
            </a:r>
          </a:p>
          <a:p>
            <a:endParaRPr lang="en-US" sz="1700" dirty="0"/>
          </a:p>
          <a:p>
            <a:r>
              <a:rPr lang="en-US" sz="1700" dirty="0"/>
              <a:t>RC is poorly integral to the EPR</a:t>
            </a:r>
          </a:p>
          <a:p>
            <a:endParaRPr lang="en-US" sz="1700" dirty="0"/>
          </a:p>
          <a:p>
            <a:r>
              <a:rPr lang="en-US" sz="1700" dirty="0"/>
              <a:t>Historical barriers to sharing data </a:t>
            </a:r>
          </a:p>
          <a:p>
            <a:endParaRPr lang="en-US" sz="1700" dirty="0"/>
          </a:p>
          <a:p>
            <a:endParaRPr lang="en-US" sz="1700" dirty="0"/>
          </a:p>
        </p:txBody>
      </p:sp>
    </p:spTree>
    <p:extLst>
      <p:ext uri="{BB962C8B-B14F-4D97-AF65-F5344CB8AC3E}">
        <p14:creationId xmlns:p14="http://schemas.microsoft.com/office/powerpoint/2010/main" val="267747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ands holding each other's wrists and interlinked to form a circle">
            <a:extLst>
              <a:ext uri="{FF2B5EF4-FFF2-40B4-BE49-F238E27FC236}">
                <a16:creationId xmlns:a16="http://schemas.microsoft.com/office/drawing/2014/main" id="{B26D8C8A-17A1-8D6B-6AA1-433843BF9A34}"/>
              </a:ext>
            </a:extLst>
          </p:cNvPr>
          <p:cNvPicPr>
            <a:picLocks noChangeAspect="1"/>
          </p:cNvPicPr>
          <p:nvPr/>
        </p:nvPicPr>
        <p:blipFill rotWithShape="1">
          <a:blip r:embed="rId2">
            <a:alphaModFix amt="50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717537B7-F45F-3801-DCFD-A0AC84F1CD1E}"/>
              </a:ext>
            </a:extLst>
          </p:cNvPr>
          <p:cNvSpPr>
            <a:spLocks noGrp="1"/>
          </p:cNvSpPr>
          <p:nvPr>
            <p:ph type="title"/>
          </p:nvPr>
        </p:nvSpPr>
        <p:spPr>
          <a:xfrm>
            <a:off x="838200" y="963877"/>
            <a:ext cx="3494362" cy="4930246"/>
          </a:xfrm>
        </p:spPr>
        <p:txBody>
          <a:bodyPr>
            <a:normAutofit/>
          </a:bodyPr>
          <a:lstStyle/>
          <a:p>
            <a:pPr algn="r"/>
            <a:r>
              <a:rPr lang="en-US">
                <a:solidFill>
                  <a:schemeClr val="bg1"/>
                </a:solidFill>
              </a:rPr>
              <a:t>The future:</a:t>
            </a:r>
          </a:p>
        </p:txBody>
      </p:sp>
      <p:sp>
        <p:nvSpPr>
          <p:cNvPr id="1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0CB62B3-8BEE-7F08-A64D-99FA4D6A3DD9}"/>
              </a:ext>
            </a:extLst>
          </p:cNvPr>
          <p:cNvSpPr>
            <a:spLocks noGrp="1"/>
          </p:cNvSpPr>
          <p:nvPr>
            <p:ph idx="1"/>
          </p:nvPr>
        </p:nvSpPr>
        <p:spPr>
          <a:xfrm>
            <a:off x="4976031" y="963877"/>
            <a:ext cx="6377769" cy="4930246"/>
          </a:xfrm>
        </p:spPr>
        <p:txBody>
          <a:bodyPr anchor="ctr">
            <a:normAutofit/>
          </a:bodyPr>
          <a:lstStyle/>
          <a:p>
            <a:r>
              <a:rPr lang="en-US" sz="2400" dirty="0">
                <a:solidFill>
                  <a:schemeClr val="bg1"/>
                </a:solidFill>
              </a:rPr>
              <a:t>Building competences</a:t>
            </a:r>
          </a:p>
          <a:p>
            <a:endParaRPr lang="en-US" sz="2400" dirty="0">
              <a:solidFill>
                <a:schemeClr val="bg1"/>
              </a:solidFill>
            </a:endParaRPr>
          </a:p>
          <a:p>
            <a:r>
              <a:rPr lang="en-US" sz="2400" dirty="0">
                <a:solidFill>
                  <a:schemeClr val="bg1"/>
                </a:solidFill>
              </a:rPr>
              <a:t>More teamwork in peace times</a:t>
            </a:r>
          </a:p>
          <a:p>
            <a:endParaRPr lang="en-US" sz="2400" dirty="0">
              <a:solidFill>
                <a:schemeClr val="bg1"/>
              </a:solidFill>
            </a:endParaRPr>
          </a:p>
          <a:p>
            <a:r>
              <a:rPr lang="en-US" sz="2400" dirty="0">
                <a:solidFill>
                  <a:schemeClr val="bg1"/>
                </a:solidFill>
              </a:rPr>
              <a:t>Agreements to share risks and benefits</a:t>
            </a:r>
          </a:p>
          <a:p>
            <a:endParaRPr lang="en-US" sz="2400" dirty="0">
              <a:solidFill>
                <a:schemeClr val="bg1"/>
              </a:solidFill>
            </a:endParaRPr>
          </a:p>
          <a:p>
            <a:r>
              <a:rPr lang="en-US" sz="2400" dirty="0">
                <a:solidFill>
                  <a:schemeClr val="bg1"/>
                </a:solidFill>
              </a:rPr>
              <a:t>Engage the public, and give them the right to decide</a:t>
            </a: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2167836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2586-4317-4FF6-A92F-8F2361BAE5FB}"/>
              </a:ext>
            </a:extLst>
          </p:cNvPr>
          <p:cNvSpPr>
            <a:spLocks noGrp="1"/>
          </p:cNvSpPr>
          <p:nvPr>
            <p:ph type="title"/>
          </p:nvPr>
        </p:nvSpPr>
        <p:spPr>
          <a:xfrm>
            <a:off x="937879" y="775099"/>
            <a:ext cx="8074815" cy="1119841"/>
          </a:xfrm>
        </p:spPr>
        <p:txBody>
          <a:bodyPr anchor="ctr">
            <a:normAutofit/>
          </a:bodyPr>
          <a:lstStyle/>
          <a:p>
            <a:r>
              <a:rPr lang="en-US" sz="5000" dirty="0"/>
              <a:t>Risks shape our world today</a:t>
            </a:r>
          </a:p>
        </p:txBody>
      </p:sp>
      <p:pic>
        <p:nvPicPr>
          <p:cNvPr id="5" name="Content Placeholder 4">
            <a:extLst>
              <a:ext uri="{FF2B5EF4-FFF2-40B4-BE49-F238E27FC236}">
                <a16:creationId xmlns:a16="http://schemas.microsoft.com/office/drawing/2014/main" id="{D010F601-9E88-4CF2-A0DE-A8885933906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8651"/>
          <a:stretch/>
        </p:blipFill>
        <p:spPr>
          <a:xfrm>
            <a:off x="644688" y="1892268"/>
            <a:ext cx="3106326" cy="2289699"/>
          </a:xfrm>
        </p:spPr>
      </p:pic>
      <p:pic>
        <p:nvPicPr>
          <p:cNvPr id="13" name="Picture 12" descr="Diagram&#10;&#10;Description automatically generated">
            <a:extLst>
              <a:ext uri="{FF2B5EF4-FFF2-40B4-BE49-F238E27FC236}">
                <a16:creationId xmlns:a16="http://schemas.microsoft.com/office/drawing/2014/main" id="{6F7A7890-95BC-42E3-988C-9B8C9EDCDE7F}"/>
              </a:ext>
            </a:extLst>
          </p:cNvPr>
          <p:cNvPicPr>
            <a:picLocks noChangeAspect="1"/>
          </p:cNvPicPr>
          <p:nvPr/>
        </p:nvPicPr>
        <p:blipFill rotWithShape="1">
          <a:blip r:embed="rId4">
            <a:extLst>
              <a:ext uri="{28A0092B-C50C-407E-A947-70E740481C1C}">
                <a14:useLocalDpi xmlns:a14="http://schemas.microsoft.com/office/drawing/2010/main" val="0"/>
              </a:ext>
            </a:extLst>
          </a:blip>
          <a:srcRect t="12100" b="24630"/>
          <a:stretch/>
        </p:blipFill>
        <p:spPr>
          <a:xfrm>
            <a:off x="6211345" y="1991433"/>
            <a:ext cx="2874468" cy="1961831"/>
          </a:xfrm>
          <a:prstGeom prst="rect">
            <a:avLst/>
          </a:prstGeom>
        </p:spPr>
      </p:pic>
      <p:pic>
        <p:nvPicPr>
          <p:cNvPr id="16" name="Picture 15" descr="Icon&#10;&#10;Description automatically generated">
            <a:extLst>
              <a:ext uri="{FF2B5EF4-FFF2-40B4-BE49-F238E27FC236}">
                <a16:creationId xmlns:a16="http://schemas.microsoft.com/office/drawing/2014/main" id="{C0D43B8E-A88A-48C5-88EE-1433A59A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0703" y="1991433"/>
            <a:ext cx="1905000" cy="1905000"/>
          </a:xfrm>
          <a:prstGeom prst="rect">
            <a:avLst/>
          </a:prstGeom>
        </p:spPr>
      </p:pic>
      <p:pic>
        <p:nvPicPr>
          <p:cNvPr id="21" name="Picture 20" descr="Icon&#10;&#10;Description automatically generated">
            <a:extLst>
              <a:ext uri="{FF2B5EF4-FFF2-40B4-BE49-F238E27FC236}">
                <a16:creationId xmlns:a16="http://schemas.microsoft.com/office/drawing/2014/main" id="{DBC30746-F100-4D92-ACD3-B734B10F24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848" y="4041065"/>
            <a:ext cx="2143125" cy="2143125"/>
          </a:xfrm>
          <a:prstGeom prst="rect">
            <a:avLst/>
          </a:prstGeom>
        </p:spPr>
      </p:pic>
      <p:pic>
        <p:nvPicPr>
          <p:cNvPr id="25" name="Picture 24" descr="Icon&#10;&#10;Description automatically generated">
            <a:extLst>
              <a:ext uri="{FF2B5EF4-FFF2-40B4-BE49-F238E27FC236}">
                <a16:creationId xmlns:a16="http://schemas.microsoft.com/office/drawing/2014/main" id="{66F7967D-12D6-4A0D-9750-50CBCCFBCF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2620" y="4271725"/>
            <a:ext cx="2609850" cy="1752600"/>
          </a:xfrm>
          <a:prstGeom prst="rect">
            <a:avLst/>
          </a:prstGeom>
        </p:spPr>
      </p:pic>
      <p:pic>
        <p:nvPicPr>
          <p:cNvPr id="27" name="Picture 26" descr="Icon&#10;&#10;Description automatically generated">
            <a:extLst>
              <a:ext uri="{FF2B5EF4-FFF2-40B4-BE49-F238E27FC236}">
                <a16:creationId xmlns:a16="http://schemas.microsoft.com/office/drawing/2014/main" id="{D66E863E-FDDB-47D7-815A-AE5BA1C81E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2856" y="1991433"/>
            <a:ext cx="1905000" cy="1905000"/>
          </a:xfrm>
          <a:prstGeom prst="rect">
            <a:avLst/>
          </a:prstGeom>
        </p:spPr>
      </p:pic>
    </p:spTree>
    <p:extLst>
      <p:ext uri="{BB962C8B-B14F-4D97-AF65-F5344CB8AC3E}">
        <p14:creationId xmlns:p14="http://schemas.microsoft.com/office/powerpoint/2010/main" val="898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1D19B2FF-E240-4B38-9231-798B5A627181}"/>
              </a:ext>
            </a:extLst>
          </p:cNvPr>
          <p:cNvPicPr>
            <a:picLocks noChangeAspect="1"/>
          </p:cNvPicPr>
          <p:nvPr/>
        </p:nvPicPr>
        <p:blipFill rotWithShape="1">
          <a:blip r:embed="rId3">
            <a:extLst>
              <a:ext uri="{28A0092B-C50C-407E-A947-70E740481C1C}">
                <a14:useLocalDpi xmlns:a14="http://schemas.microsoft.com/office/drawing/2010/main" val="0"/>
              </a:ext>
            </a:extLst>
          </a:blip>
          <a:srcRect t="5793" b="18058"/>
          <a:stretch/>
        </p:blipFill>
        <p:spPr>
          <a:xfrm rot="19694886">
            <a:off x="531551" y="2411959"/>
            <a:ext cx="1627882" cy="1337187"/>
          </a:xfrm>
          <a:prstGeom prst="rect">
            <a:avLst/>
          </a:prstGeom>
        </p:spPr>
      </p:pic>
      <p:pic>
        <p:nvPicPr>
          <p:cNvPr id="11" name="Content Placeholder 10" descr="A picture containing text, clipart&#10;&#10;Description automatically generated">
            <a:extLst>
              <a:ext uri="{FF2B5EF4-FFF2-40B4-BE49-F238E27FC236}">
                <a16:creationId xmlns:a16="http://schemas.microsoft.com/office/drawing/2014/main" id="{8C1D2317-D772-41AF-AADF-FBD663447E5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1775" y="3637923"/>
            <a:ext cx="1292170" cy="1086478"/>
          </a:xfrm>
        </p:spPr>
      </p:pic>
      <p:pic>
        <p:nvPicPr>
          <p:cNvPr id="13" name="Graphic 12" descr="Hospital">
            <a:extLst>
              <a:ext uri="{FF2B5EF4-FFF2-40B4-BE49-F238E27FC236}">
                <a16:creationId xmlns:a16="http://schemas.microsoft.com/office/drawing/2014/main" id="{A514D326-44BB-4D55-BA63-701723057E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0962" y="2187257"/>
            <a:ext cx="1621770" cy="1621770"/>
          </a:xfrm>
          <a:prstGeom prst="rect">
            <a:avLst/>
          </a:prstGeom>
        </p:spPr>
      </p:pic>
      <p:pic>
        <p:nvPicPr>
          <p:cNvPr id="14" name="Graphic 13" descr="Doctor">
            <a:extLst>
              <a:ext uri="{FF2B5EF4-FFF2-40B4-BE49-F238E27FC236}">
                <a16:creationId xmlns:a16="http://schemas.microsoft.com/office/drawing/2014/main" id="{AC4ECBEB-0B78-47A1-9744-0810CC4949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1900" y="3458731"/>
            <a:ext cx="1449471" cy="1449471"/>
          </a:xfrm>
          <a:prstGeom prst="rect">
            <a:avLst/>
          </a:prstGeom>
        </p:spPr>
      </p:pic>
      <p:pic>
        <p:nvPicPr>
          <p:cNvPr id="15" name="Graphic 14" descr="Microscope">
            <a:extLst>
              <a:ext uri="{FF2B5EF4-FFF2-40B4-BE49-F238E27FC236}">
                <a16:creationId xmlns:a16="http://schemas.microsoft.com/office/drawing/2014/main" id="{FB775BDB-F518-4A71-851D-0F2E8E1534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93380" y="2659843"/>
            <a:ext cx="1554869" cy="2239990"/>
          </a:xfrm>
          <a:prstGeom prst="rect">
            <a:avLst/>
          </a:prstGeom>
        </p:spPr>
      </p:pic>
      <p:pic>
        <p:nvPicPr>
          <p:cNvPr id="16" name="Graphic 15" descr="Marketing">
            <a:extLst>
              <a:ext uri="{FF2B5EF4-FFF2-40B4-BE49-F238E27FC236}">
                <a16:creationId xmlns:a16="http://schemas.microsoft.com/office/drawing/2014/main" id="{0BF429F7-952B-423B-9339-566E20CA43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3549" y="2776748"/>
            <a:ext cx="2064558" cy="2064558"/>
          </a:xfrm>
          <a:prstGeom prst="rect">
            <a:avLst/>
          </a:prstGeom>
        </p:spPr>
      </p:pic>
      <p:pic>
        <p:nvPicPr>
          <p:cNvPr id="17" name="Picture 16">
            <a:extLst>
              <a:ext uri="{FF2B5EF4-FFF2-40B4-BE49-F238E27FC236}">
                <a16:creationId xmlns:a16="http://schemas.microsoft.com/office/drawing/2014/main" id="{043B4338-E5DC-4D44-984E-30D032849D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6370" y="2659843"/>
            <a:ext cx="2412521" cy="2412521"/>
          </a:xfrm>
          <a:prstGeom prst="rect">
            <a:avLst/>
          </a:prstGeom>
        </p:spPr>
      </p:pic>
      <p:pic>
        <p:nvPicPr>
          <p:cNvPr id="18" name="Graphic 17" descr="Needle">
            <a:extLst>
              <a:ext uri="{FF2B5EF4-FFF2-40B4-BE49-F238E27FC236}">
                <a16:creationId xmlns:a16="http://schemas.microsoft.com/office/drawing/2014/main" id="{E7F12736-5CAE-4282-861F-E521BA4C596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85702" y="3136476"/>
            <a:ext cx="1459254" cy="1459254"/>
          </a:xfrm>
          <a:prstGeom prst="rect">
            <a:avLst/>
          </a:prstGeom>
        </p:spPr>
      </p:pic>
      <p:sp>
        <p:nvSpPr>
          <p:cNvPr id="19" name="Title 1">
            <a:extLst>
              <a:ext uri="{FF2B5EF4-FFF2-40B4-BE49-F238E27FC236}">
                <a16:creationId xmlns:a16="http://schemas.microsoft.com/office/drawing/2014/main" id="{D012E318-1462-45BC-8F3B-161CA9E4FFF7}"/>
              </a:ext>
            </a:extLst>
          </p:cNvPr>
          <p:cNvSpPr>
            <a:spLocks noGrp="1"/>
          </p:cNvSpPr>
          <p:nvPr>
            <p:ph type="title"/>
          </p:nvPr>
        </p:nvSpPr>
        <p:spPr>
          <a:xfrm>
            <a:off x="641773" y="654008"/>
            <a:ext cx="10515600" cy="1325563"/>
          </a:xfrm>
        </p:spPr>
        <p:txBody>
          <a:bodyPr/>
          <a:lstStyle/>
          <a:p>
            <a:r>
              <a:rPr lang="en-US" dirty="0"/>
              <a:t>Core IHR2005 Capacities</a:t>
            </a:r>
          </a:p>
        </p:txBody>
      </p:sp>
    </p:spTree>
    <p:extLst>
      <p:ext uri="{BB962C8B-B14F-4D97-AF65-F5344CB8AC3E}">
        <p14:creationId xmlns:p14="http://schemas.microsoft.com/office/powerpoint/2010/main" val="26998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24D33D-3808-3B19-12F0-177516308D38}"/>
              </a:ext>
            </a:extLst>
          </p:cNvPr>
          <p:cNvSpPr>
            <a:spLocks noGrp="1"/>
          </p:cNvSpPr>
          <p:nvPr/>
        </p:nvSpPr>
        <p:spPr>
          <a:xfrm>
            <a:off x="7379352" y="1731521"/>
            <a:ext cx="3822189" cy="374276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real-time exchange of information, advice and opinions between </a:t>
            </a:r>
            <a:r>
              <a:rPr lang="en-US" dirty="0">
                <a:solidFill>
                  <a:srgbClr val="FF0000"/>
                </a:solidFill>
              </a:rPr>
              <a:t>experts,</a:t>
            </a:r>
            <a:r>
              <a:rPr lang="en-US" dirty="0"/>
              <a:t> community leaders, officials, and the </a:t>
            </a:r>
            <a:r>
              <a:rPr lang="en-US" dirty="0">
                <a:solidFill>
                  <a:srgbClr val="FF0000"/>
                </a:solidFill>
              </a:rPr>
              <a:t>people who are at risk</a:t>
            </a:r>
            <a:r>
              <a:rPr lang="en-US" dirty="0"/>
              <a:t> </a:t>
            </a:r>
          </a:p>
          <a:p>
            <a:pPr marL="0" indent="0">
              <a:buNone/>
            </a:pPr>
            <a:endParaRPr lang="en-US" dirty="0"/>
          </a:p>
          <a:p>
            <a:pPr marL="0" indent="0">
              <a:buNone/>
            </a:pPr>
            <a:endParaRPr lang="en-US" dirty="0"/>
          </a:p>
          <a:p>
            <a:pPr marL="0" indent="0">
              <a:buNone/>
            </a:pPr>
            <a:r>
              <a:rPr lang="en-US" dirty="0"/>
              <a:t>an integral part of any emergency response.”</a:t>
            </a:r>
          </a:p>
        </p:txBody>
      </p:sp>
      <p:pic>
        <p:nvPicPr>
          <p:cNvPr id="3" name="Picture 2">
            <a:extLst>
              <a:ext uri="{FF2B5EF4-FFF2-40B4-BE49-F238E27FC236}">
                <a16:creationId xmlns:a16="http://schemas.microsoft.com/office/drawing/2014/main" id="{8816611E-6151-C9C6-4072-15EF3048B169}"/>
              </a:ext>
            </a:extLst>
          </p:cNvPr>
          <p:cNvPicPr>
            <a:picLocks noChangeAspect="1"/>
          </p:cNvPicPr>
          <p:nvPr/>
        </p:nvPicPr>
        <p:blipFill rotWithShape="1">
          <a:blip r:embed="rId3">
            <a:extLst>
              <a:ext uri="{28A0092B-C50C-407E-A947-70E740481C1C}">
                <a14:useLocalDpi xmlns:a14="http://schemas.microsoft.com/office/drawing/2010/main" val="0"/>
              </a:ext>
            </a:extLst>
          </a:blip>
          <a:srcRect t="11144" r="2" b="2"/>
          <a:stretch/>
        </p:blipFill>
        <p:spPr bwMode="auto">
          <a:xfrm>
            <a:off x="990459" y="969577"/>
            <a:ext cx="4979324" cy="30757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ext&#10;&#10;Description automatically generated">
            <a:extLst>
              <a:ext uri="{FF2B5EF4-FFF2-40B4-BE49-F238E27FC236}">
                <a16:creationId xmlns:a16="http://schemas.microsoft.com/office/drawing/2014/main" id="{B0D1BB45-0E51-9381-1CEF-F6BD921D733C}"/>
              </a:ext>
            </a:extLst>
          </p:cNvPr>
          <p:cNvPicPr>
            <a:picLocks noChangeAspect="1"/>
          </p:cNvPicPr>
          <p:nvPr/>
        </p:nvPicPr>
        <p:blipFill rotWithShape="1">
          <a:blip r:embed="rId4">
            <a:extLst>
              <a:ext uri="{28A0092B-C50C-407E-A947-70E740481C1C}">
                <a14:useLocalDpi xmlns:a14="http://schemas.microsoft.com/office/drawing/2010/main" val="0"/>
              </a:ext>
            </a:extLst>
          </a:blip>
          <a:srcRect t="17032" r="-1" b="19956"/>
          <a:stretch/>
        </p:blipFill>
        <p:spPr>
          <a:xfrm>
            <a:off x="834105" y="4223247"/>
            <a:ext cx="5474323" cy="2142307"/>
          </a:xfrm>
          <a:prstGeom prst="rect">
            <a:avLst/>
          </a:prstGeom>
        </p:spPr>
      </p:pic>
      <p:sp>
        <p:nvSpPr>
          <p:cNvPr id="7" name="TextBox 6">
            <a:extLst>
              <a:ext uri="{FF2B5EF4-FFF2-40B4-BE49-F238E27FC236}">
                <a16:creationId xmlns:a16="http://schemas.microsoft.com/office/drawing/2014/main" id="{8BE74879-53B7-6449-D608-1DF452AD49B6}"/>
              </a:ext>
            </a:extLst>
          </p:cNvPr>
          <p:cNvSpPr txBox="1"/>
          <p:nvPr/>
        </p:nvSpPr>
        <p:spPr>
          <a:xfrm>
            <a:off x="7318094" y="851268"/>
            <a:ext cx="3701004" cy="523220"/>
          </a:xfrm>
          <a:prstGeom prst="rect">
            <a:avLst/>
          </a:prstGeom>
          <a:noFill/>
        </p:spPr>
        <p:txBody>
          <a:bodyPr wrap="square">
            <a:spAutoFit/>
          </a:bodyPr>
          <a:lstStyle/>
          <a:p>
            <a:r>
              <a:rPr lang="en-US" sz="2800" dirty="0">
                <a:cs typeface="Calibri Light"/>
              </a:rPr>
              <a:t>Risk Communication</a:t>
            </a:r>
            <a:endParaRPr lang="en-US" sz="2800" dirty="0"/>
          </a:p>
        </p:txBody>
      </p:sp>
    </p:spTree>
    <p:extLst>
      <p:ext uri="{BB962C8B-B14F-4D97-AF65-F5344CB8AC3E}">
        <p14:creationId xmlns:p14="http://schemas.microsoft.com/office/powerpoint/2010/main" val="15106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2CAFC86-46DA-4927-9024-034EC5482E32}"/>
              </a:ext>
            </a:extLst>
          </p:cNvPr>
          <p:cNvSpPr>
            <a:spLocks noGrp="1"/>
          </p:cNvSpPr>
          <p:nvPr>
            <p:ph idx="1"/>
          </p:nvPr>
        </p:nvSpPr>
        <p:spPr>
          <a:xfrm>
            <a:off x="6717687" y="1104900"/>
            <a:ext cx="3963699" cy="5016499"/>
          </a:xfrm>
        </p:spPr>
        <p:txBody>
          <a:bodyPr anchor="t">
            <a:normAutofit/>
          </a:bodyPr>
          <a:lstStyle/>
          <a:p>
            <a:pPr marL="0" indent="0">
              <a:buNone/>
            </a:pPr>
            <a:r>
              <a:rPr lang="en-US" sz="2400" dirty="0"/>
              <a:t>Crisis Emergency Risk Communication (CERC)</a:t>
            </a:r>
          </a:p>
          <a:p>
            <a:r>
              <a:rPr lang="en-US" sz="2400" dirty="0"/>
              <a:t>Effort (</a:t>
            </a:r>
            <a:r>
              <a:rPr lang="en-US" sz="2400" dirty="0">
                <a:solidFill>
                  <a:srgbClr val="FF0000"/>
                </a:solidFill>
              </a:rPr>
              <a:t>by experts</a:t>
            </a:r>
            <a:r>
              <a:rPr lang="en-US" sz="2400" dirty="0"/>
              <a:t>) to provide information to:</a:t>
            </a:r>
          </a:p>
          <a:p>
            <a:pPr lvl="1"/>
            <a:r>
              <a:rPr lang="en-US" dirty="0"/>
              <a:t>help people make the best possible decisions about their well-being </a:t>
            </a:r>
          </a:p>
          <a:p>
            <a:pPr lvl="1"/>
            <a:r>
              <a:rPr lang="en-US" dirty="0"/>
              <a:t>Accept the imperfect nature of choices during the crisis.”</a:t>
            </a:r>
          </a:p>
          <a:p>
            <a:endParaRPr lang="en-US" sz="2400" dirty="0"/>
          </a:p>
          <a:p>
            <a:r>
              <a:rPr lang="en-US" sz="2400" dirty="0"/>
              <a:t>within time constraints</a:t>
            </a:r>
          </a:p>
        </p:txBody>
      </p:sp>
      <p:pic>
        <p:nvPicPr>
          <p:cNvPr id="2" name="Content Placeholder 5">
            <a:extLst>
              <a:ext uri="{FF2B5EF4-FFF2-40B4-BE49-F238E27FC236}">
                <a16:creationId xmlns:a16="http://schemas.microsoft.com/office/drawing/2014/main" id="{E886442A-4716-6200-2469-CC43EBD1786E}"/>
              </a:ext>
            </a:extLst>
          </p:cNvPr>
          <p:cNvPicPr>
            <a:picLocks noChangeAspect="1"/>
          </p:cNvPicPr>
          <p:nvPr/>
        </p:nvPicPr>
        <p:blipFill rotWithShape="1">
          <a:blip r:embed="rId3">
            <a:extLst>
              <a:ext uri="{28A0092B-C50C-407E-A947-70E740481C1C}">
                <a14:useLocalDpi xmlns:a14="http://schemas.microsoft.com/office/drawing/2010/main" val="0"/>
              </a:ext>
            </a:extLst>
          </a:blip>
          <a:srcRect l="2382"/>
          <a:stretch/>
        </p:blipFill>
        <p:spPr bwMode="auto">
          <a:xfrm>
            <a:off x="865770" y="781800"/>
            <a:ext cx="4986476" cy="51081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91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How the story began:</a:t>
            </a:r>
          </a:p>
        </p:txBody>
      </p:sp>
      <p:pic>
        <p:nvPicPr>
          <p:cNvPr id="4" name="Content Placeholder 3" descr="BBC the 1st case.jpg"/>
          <p:cNvPicPr>
            <a:picLocks noGrp="1" noChangeAspect="1"/>
          </p:cNvPicPr>
          <p:nvPr>
            <p:ph idx="1"/>
          </p:nvPr>
        </p:nvPicPr>
        <p:blipFill>
          <a:blip r:embed="rId3" cstate="print"/>
          <a:srcRect l="14282" t="7061" r="41286" b="50571"/>
          <a:stretch>
            <a:fillRect/>
          </a:stretch>
        </p:blipFill>
        <p:spPr>
          <a:xfrm>
            <a:off x="2209800" y="1752600"/>
            <a:ext cx="7067550"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28600"/>
            <a:ext cx="8229600" cy="1143000"/>
          </a:xfrm>
        </p:spPr>
        <p:txBody>
          <a:bodyPr/>
          <a:lstStyle/>
          <a:p>
            <a:pPr algn="l"/>
            <a:r>
              <a:rPr lang="en-US" dirty="0"/>
              <a:t>The national response:</a:t>
            </a:r>
          </a:p>
        </p:txBody>
      </p:sp>
      <p:pic>
        <p:nvPicPr>
          <p:cNvPr id="5" name="Content Placeholder 4" descr="MERS 1st conf.jpg"/>
          <p:cNvPicPr>
            <a:picLocks noGrp="1" noChangeAspect="1"/>
          </p:cNvPicPr>
          <p:nvPr>
            <p:ph idx="1"/>
          </p:nvPr>
        </p:nvPicPr>
        <p:blipFill>
          <a:blip r:embed="rId3" cstate="print"/>
          <a:srcRect l="3157" t="11785" r="6349" b="9085"/>
          <a:stretch>
            <a:fillRect/>
          </a:stretch>
        </p:blipFill>
        <p:spPr>
          <a:xfrm>
            <a:off x="1546034" y="1371600"/>
            <a:ext cx="9062936" cy="49530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D0CB3-9BA7-E5BA-CB7C-AE7024ADB8A8}"/>
              </a:ext>
            </a:extLst>
          </p:cNvPr>
          <p:cNvSpPr>
            <a:spLocks noGrp="1"/>
          </p:cNvSpPr>
          <p:nvPr>
            <p:ph type="title"/>
          </p:nvPr>
        </p:nvSpPr>
        <p:spPr>
          <a:xfrm>
            <a:off x="838200" y="365125"/>
            <a:ext cx="6183775" cy="1325563"/>
          </a:xfrm>
        </p:spPr>
        <p:txBody>
          <a:bodyPr>
            <a:normAutofit/>
          </a:bodyPr>
          <a:lstStyle/>
          <a:p>
            <a:r>
              <a:rPr lang="en-US" dirty="0"/>
              <a:t>No cases, but media interest, filling the vacuum </a:t>
            </a:r>
          </a:p>
        </p:txBody>
      </p:sp>
      <p:pic>
        <p:nvPicPr>
          <p:cNvPr id="4" name="Content Placeholder 3" descr="raya20.jpg">
            <a:extLst>
              <a:ext uri="{FF2B5EF4-FFF2-40B4-BE49-F238E27FC236}">
                <a16:creationId xmlns:a16="http://schemas.microsoft.com/office/drawing/2014/main" id="{1C6399E0-7966-CB7E-1D7B-C9234D43257C}"/>
              </a:ext>
            </a:extLst>
          </p:cNvPr>
          <p:cNvPicPr>
            <a:picLocks noChangeAspect="1"/>
          </p:cNvPicPr>
          <p:nvPr/>
        </p:nvPicPr>
        <p:blipFill>
          <a:blip r:embed="rId3" cstate="print"/>
          <a:srcRect l="16328" t="15153" r="23693" b="32655"/>
          <a:stretch>
            <a:fillRect/>
          </a:stretch>
        </p:blipFill>
        <p:spPr>
          <a:xfrm>
            <a:off x="7326775" y="1066800"/>
            <a:ext cx="4343400" cy="236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raya22.jpg">
            <a:extLst>
              <a:ext uri="{FF2B5EF4-FFF2-40B4-BE49-F238E27FC236}">
                <a16:creationId xmlns:a16="http://schemas.microsoft.com/office/drawing/2014/main" id="{3B1378C0-EFDF-91A8-2DAF-694F01F6A312}"/>
              </a:ext>
            </a:extLst>
          </p:cNvPr>
          <p:cNvPicPr>
            <a:picLocks noChangeAspect="1"/>
          </p:cNvPicPr>
          <p:nvPr/>
        </p:nvPicPr>
        <p:blipFill>
          <a:blip r:embed="rId4" cstate="print"/>
          <a:srcRect l="25000" t="20667" r="25833" b="22000"/>
          <a:stretch>
            <a:fillRect/>
          </a:stretch>
        </p:blipFill>
        <p:spPr>
          <a:xfrm>
            <a:off x="7021975" y="3314700"/>
            <a:ext cx="44958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raya21.jpg">
            <a:extLst>
              <a:ext uri="{FF2B5EF4-FFF2-40B4-BE49-F238E27FC236}">
                <a16:creationId xmlns:a16="http://schemas.microsoft.com/office/drawing/2014/main" id="{346A9A92-D211-0CEE-11AB-2F6ADA87F93D}"/>
              </a:ext>
            </a:extLst>
          </p:cNvPr>
          <p:cNvPicPr>
            <a:picLocks noChangeAspect="1"/>
          </p:cNvPicPr>
          <p:nvPr/>
        </p:nvPicPr>
        <p:blipFill>
          <a:blip r:embed="rId5" cstate="print"/>
          <a:srcRect l="9167" t="16667" r="17500" b="19333"/>
          <a:stretch>
            <a:fillRect/>
          </a:stretch>
        </p:blipFill>
        <p:spPr>
          <a:xfrm>
            <a:off x="2453833" y="2247900"/>
            <a:ext cx="5791200" cy="31588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3" descr="raya33.jpg">
            <a:extLst>
              <a:ext uri="{FF2B5EF4-FFF2-40B4-BE49-F238E27FC236}">
                <a16:creationId xmlns:a16="http://schemas.microsoft.com/office/drawing/2014/main" id="{A86E4D92-4F4B-698F-516E-1190EA0E078C}"/>
              </a:ext>
            </a:extLst>
          </p:cNvPr>
          <p:cNvPicPr>
            <a:picLocks noGrp="1" noChangeAspect="1"/>
          </p:cNvPicPr>
          <p:nvPr>
            <p:ph idx="1"/>
          </p:nvPr>
        </p:nvPicPr>
        <p:blipFill>
          <a:blip r:embed="rId6" cstate="print"/>
          <a:srcRect l="63679" t="35356" r="5805" b="25921"/>
          <a:stretch>
            <a:fillRect/>
          </a:stretch>
        </p:blipFill>
        <p:spPr>
          <a:xfrm rot="20246949">
            <a:off x="0" y="2325065"/>
            <a:ext cx="2401957"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raya34.jpg">
            <a:extLst>
              <a:ext uri="{FF2B5EF4-FFF2-40B4-BE49-F238E27FC236}">
                <a16:creationId xmlns:a16="http://schemas.microsoft.com/office/drawing/2014/main" id="{2BCFDA67-754C-6B19-6969-A4D5C18A85C7}"/>
              </a:ext>
            </a:extLst>
          </p:cNvPr>
          <p:cNvPicPr>
            <a:picLocks noChangeAspect="1"/>
          </p:cNvPicPr>
          <p:nvPr/>
        </p:nvPicPr>
        <p:blipFill>
          <a:blip r:embed="rId7" cstate="print"/>
          <a:srcRect l="59166" t="23333" r="9167" b="43334"/>
          <a:stretch>
            <a:fillRect/>
          </a:stretch>
        </p:blipFill>
        <p:spPr>
          <a:xfrm>
            <a:off x="521825" y="3429000"/>
            <a:ext cx="5096256" cy="3352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6985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18">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9">
            <a:extLst>
              <a:ext uri="{FF2B5EF4-FFF2-40B4-BE49-F238E27FC236}">
                <a16:creationId xmlns:a16="http://schemas.microsoft.com/office/drawing/2014/main" id="{B73D8BA6-341E-3E3A-67F6-A06A4AB8FC8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sz="3200" kern="1200" dirty="0">
                <a:solidFill>
                  <a:schemeClr val="tx1"/>
                </a:solidFill>
                <a:latin typeface="+mj-lt"/>
                <a:ea typeface="+mj-ea"/>
                <a:cs typeface="+mj-cs"/>
              </a:rPr>
              <a:t>The turning point: The 1</a:t>
            </a:r>
            <a:r>
              <a:rPr lang="en-US" sz="3200" kern="1200" baseline="30000" dirty="0">
                <a:solidFill>
                  <a:schemeClr val="tx1"/>
                </a:solidFill>
                <a:latin typeface="+mj-lt"/>
                <a:ea typeface="+mj-ea"/>
                <a:cs typeface="+mj-cs"/>
              </a:rPr>
              <a:t>st</a:t>
            </a:r>
            <a:r>
              <a:rPr lang="en-US" sz="3200" kern="1200" dirty="0">
                <a:solidFill>
                  <a:schemeClr val="tx1"/>
                </a:solidFill>
                <a:latin typeface="+mj-lt"/>
                <a:ea typeface="+mj-ea"/>
                <a:cs typeface="+mj-cs"/>
              </a:rPr>
              <a:t> days count</a:t>
            </a:r>
          </a:p>
        </p:txBody>
      </p:sp>
      <p:pic>
        <p:nvPicPr>
          <p:cNvPr id="9" name="Content Placeholder 8" descr="A picture containing outdoor, ground, mammal, camel&#10;&#10;Description automatically generated">
            <a:extLst>
              <a:ext uri="{FF2B5EF4-FFF2-40B4-BE49-F238E27FC236}">
                <a16:creationId xmlns:a16="http://schemas.microsoft.com/office/drawing/2014/main" id="{F6F96DC4-1A4A-196B-54A8-B81A2031F6F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0769" r="3" b="3"/>
          <a:stretch/>
        </p:blipFill>
        <p:spPr>
          <a:xfrm>
            <a:off x="6" y="10"/>
            <a:ext cx="4884383" cy="3995918"/>
          </a:xfrm>
          <a:prstGeom prst="rect">
            <a:avLst/>
          </a:prstGeom>
        </p:spPr>
      </p:pic>
      <p:pic>
        <p:nvPicPr>
          <p:cNvPr id="12" name="Picture 3">
            <a:extLst>
              <a:ext uri="{FF2B5EF4-FFF2-40B4-BE49-F238E27FC236}">
                <a16:creationId xmlns:a16="http://schemas.microsoft.com/office/drawing/2014/main" id="{9982BC13-7DA2-A8CF-4D82-FAD81D0FEE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571" r="1" b="1"/>
          <a:stretch/>
        </p:blipFill>
        <p:spPr bwMode="auto">
          <a:xfrm>
            <a:off x="5074877" y="10"/>
            <a:ext cx="7117118" cy="399591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Rectangle 22">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0420E54E-C864-C979-51AA-DAEEAA3555AE}"/>
              </a:ext>
            </a:extLst>
          </p:cNvPr>
          <p:cNvSpPr>
            <a:spLocks noGrp="1"/>
          </p:cNvSpPr>
          <p:nvPr>
            <p:ph sz="half" idx="2"/>
          </p:nvPr>
        </p:nvSpPr>
        <p:spPr>
          <a:xfrm>
            <a:off x="5349240" y="4440602"/>
            <a:ext cx="6007608" cy="1645920"/>
          </a:xfrm>
        </p:spPr>
        <p:txBody>
          <a:bodyPr vert="horz" lIns="91440" tIns="45720" rIns="91440" bIns="45720" rtlCol="0" anchor="ctr">
            <a:normAutofit fontScale="70000" lnSpcReduction="20000"/>
          </a:bodyPr>
          <a:lstStyle/>
          <a:p>
            <a:r>
              <a:rPr lang="en-US" sz="1900" dirty="0"/>
              <a:t>The communicators: RRT, Officials</a:t>
            </a:r>
          </a:p>
          <a:p>
            <a:r>
              <a:rPr lang="en-US" sz="1900" dirty="0"/>
              <a:t>Target: Camel owners</a:t>
            </a:r>
          </a:p>
          <a:p>
            <a:r>
              <a:rPr lang="en-US" sz="1900" dirty="0"/>
              <a:t>Message: risk assessment. </a:t>
            </a:r>
          </a:p>
          <a:p>
            <a:r>
              <a:rPr lang="en-US" sz="1900" dirty="0"/>
              <a:t>Outcome: Isolation of the virus</a:t>
            </a:r>
          </a:p>
          <a:p>
            <a:r>
              <a:rPr lang="en-US" sz="1900" dirty="0"/>
              <a:t>Camels were neither sick nor symptomatic. </a:t>
            </a:r>
          </a:p>
          <a:p>
            <a:r>
              <a:rPr lang="en-US" sz="1900" dirty="0"/>
              <a:t>Who takes the credit?</a:t>
            </a:r>
          </a:p>
          <a:p>
            <a:endParaRPr lang="en-US" sz="1100" dirty="0"/>
          </a:p>
        </p:txBody>
      </p:sp>
    </p:spTree>
    <p:extLst>
      <p:ext uri="{BB962C8B-B14F-4D97-AF65-F5344CB8AC3E}">
        <p14:creationId xmlns:p14="http://schemas.microsoft.com/office/powerpoint/2010/main" val="1325709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F81E4DC98E5848976E23B0C00D15E4" ma:contentTypeVersion="14" ma:contentTypeDescription="Create a new document." ma:contentTypeScope="" ma:versionID="153e8751de9b2000293d5432f5572953">
  <xsd:schema xmlns:xsd="http://www.w3.org/2001/XMLSchema" xmlns:xs="http://www.w3.org/2001/XMLSchema" xmlns:p="http://schemas.microsoft.com/office/2006/metadata/properties" xmlns:ns3="f3c3e3cf-9bde-46ed-8ce2-bb96ba1942bb" xmlns:ns4="15ad1d05-da82-475d-8f48-30c12076925d" targetNamespace="http://schemas.microsoft.com/office/2006/metadata/properties" ma:root="true" ma:fieldsID="dd1ce37cd6356a04874b56732acf5c77" ns3:_="" ns4:_="">
    <xsd:import namespace="f3c3e3cf-9bde-46ed-8ce2-bb96ba1942bb"/>
    <xsd:import namespace="15ad1d05-da82-475d-8f48-30c12076925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c3e3cf-9bde-46ed-8ce2-bb96ba1942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ad1d05-da82-475d-8f48-30c12076925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301F9-801D-47C3-81A2-568FA5620741}">
  <ds:schemaRefs>
    <ds:schemaRef ds:uri="http://purl.org/dc/elements/1.1/"/>
    <ds:schemaRef ds:uri="http://www.w3.org/XML/1998/namespace"/>
    <ds:schemaRef ds:uri="http://schemas.microsoft.com/office/2006/metadata/properties"/>
    <ds:schemaRef ds:uri="f3c3e3cf-9bde-46ed-8ce2-bb96ba1942bb"/>
    <ds:schemaRef ds:uri="http://schemas.microsoft.com/office/2006/documentManagement/types"/>
    <ds:schemaRef ds:uri="http://schemas.openxmlformats.org/package/2006/metadata/core-properties"/>
    <ds:schemaRef ds:uri="http://purl.org/dc/dcmitype/"/>
    <ds:schemaRef ds:uri="http://purl.org/dc/terms/"/>
    <ds:schemaRef ds:uri="15ad1d05-da82-475d-8f48-30c12076925d"/>
    <ds:schemaRef ds:uri="http://schemas.microsoft.com/office/infopath/2007/PartnerControls"/>
  </ds:schemaRefs>
</ds:datastoreItem>
</file>

<file path=customXml/itemProps2.xml><?xml version="1.0" encoding="utf-8"?>
<ds:datastoreItem xmlns:ds="http://schemas.openxmlformats.org/officeDocument/2006/customXml" ds:itemID="{13D368B5-438F-49F4-ABCC-02B619AF1944}">
  <ds:schemaRefs>
    <ds:schemaRef ds:uri="http://schemas.microsoft.com/sharepoint/v3/contenttype/forms"/>
  </ds:schemaRefs>
</ds:datastoreItem>
</file>

<file path=customXml/itemProps3.xml><?xml version="1.0" encoding="utf-8"?>
<ds:datastoreItem xmlns:ds="http://schemas.openxmlformats.org/officeDocument/2006/customXml" ds:itemID="{0F852E60-AED9-42EB-874D-5893879A9C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c3e3cf-9bde-46ed-8ce2-bb96ba1942bb"/>
    <ds:schemaRef ds:uri="15ad1d05-da82-475d-8f48-30c1207692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TotalTime>
  <Words>1035</Words>
  <Application>Microsoft Office PowerPoint</Application>
  <PresentationFormat>Widescreen</PresentationFormat>
  <Paragraphs>118</Paragraphs>
  <Slides>17</Slides>
  <Notes>12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Calibri Light</vt:lpstr>
      <vt:lpstr>Office Theme</vt:lpstr>
      <vt:lpstr>Office Theme</vt:lpstr>
      <vt:lpstr>One-Health Risk Communication</vt:lpstr>
      <vt:lpstr>Risks shape our world today</vt:lpstr>
      <vt:lpstr>Core IHR2005 Capacities</vt:lpstr>
      <vt:lpstr>PowerPoint Presentation</vt:lpstr>
      <vt:lpstr>PowerPoint Presentation</vt:lpstr>
      <vt:lpstr>How the story began:</vt:lpstr>
      <vt:lpstr>The national response:</vt:lpstr>
      <vt:lpstr>No cases, but media interest, filling the vacuum </vt:lpstr>
      <vt:lpstr>The turning point: The 1st days count</vt:lpstr>
      <vt:lpstr>Prerequisites: Credibility and Public Trust</vt:lpstr>
      <vt:lpstr>Streamlining conflicting agenda: Public Health and Animal Health</vt:lpstr>
      <vt:lpstr>Further risk assessment</vt:lpstr>
      <vt:lpstr>Community Engagement</vt:lpstr>
      <vt:lpstr>One health, one team..</vt:lpstr>
      <vt:lpstr>Community Engagement</vt:lpstr>
      <vt:lpstr>Persistent challenges</vt:lpstr>
      <vt:lpstr>The future:</vt:lpstr>
    </vt:vector>
  </TitlesOfParts>
  <Company>Qatar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One-health risk communication</dc:title>
  <dc:creator>Dr. Mohamed Nour محمد عبدالرحمن يوسف محمد نور</dc:creator>
  <cp:lastModifiedBy>Dr. Mohamed Nour محمد عبدالرحمن يوسف محمد نور</cp:lastModifiedBy>
  <cp:revision>2</cp:revision>
  <dcterms:created xsi:type="dcterms:W3CDTF">2022-10-04T03:09:44Z</dcterms:created>
  <dcterms:modified xsi:type="dcterms:W3CDTF">2022-10-14T14:09:31Z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7a94392-7acc-4d87-9de5-e151da32e5fb_Enabled">
    <vt:lpwstr>True</vt:lpwstr>
  </property>
  <property fmtid="{D5CDD505-2E9C-101B-9397-08002B2CF9AE}" pid="3" name="MSIP_Label_17a94392-7acc-4d87-9de5-e151da32e5fb_SiteId">
    <vt:lpwstr>1a915b3a-accb-47bd-be4b-b82f97dfc777</vt:lpwstr>
  </property>
  <property fmtid="{D5CDD505-2E9C-101B-9397-08002B2CF9AE}" pid="4" name="MSIP_Label_17a94392-7acc-4d87-9de5-e151da32e5fb_Owner">
    <vt:lpwstr>mnour@MOPH.GOV.QA</vt:lpwstr>
  </property>
  <property fmtid="{D5CDD505-2E9C-101B-9397-08002B2CF9AE}" pid="5" name="MSIP_Label_17a94392-7acc-4d87-9de5-e151da32e5fb_SetDate">
    <vt:lpwstr>2022-10-04T03:21:34.2173368Z</vt:lpwstr>
  </property>
  <property fmtid="{D5CDD505-2E9C-101B-9397-08002B2CF9AE}" pid="6" name="MSIP_Label_17a94392-7acc-4d87-9de5-e151da32e5fb_Name">
    <vt:lpwstr>C0-Public Information</vt:lpwstr>
  </property>
  <property fmtid="{D5CDD505-2E9C-101B-9397-08002B2CF9AE}" pid="7" name="MSIP_Label_17a94392-7acc-4d87-9de5-e151da32e5fb_Application">
    <vt:lpwstr>Microsoft Azure Information Protection</vt:lpwstr>
  </property>
  <property fmtid="{D5CDD505-2E9C-101B-9397-08002B2CF9AE}" pid="8" name="MSIP_Label_17a94392-7acc-4d87-9de5-e151da32e5fb_ActionId">
    <vt:lpwstr>897d1e21-b13b-418a-ba7a-4ac5e661cb81</vt:lpwstr>
  </property>
  <property fmtid="{D5CDD505-2E9C-101B-9397-08002B2CF9AE}" pid="9" name="MSIP_Label_17a94392-7acc-4d87-9de5-e151da32e5fb_Extended_MSFT_Method">
    <vt:lpwstr>Automatic</vt:lpwstr>
  </property>
  <property fmtid="{D5CDD505-2E9C-101B-9397-08002B2CF9AE}" pid="10" name="Sensitivity">
    <vt:lpwstr>C0-Public Information</vt:lpwstr>
  </property>
  <property fmtid="{D5CDD505-2E9C-101B-9397-08002B2CF9AE}" pid="11" name="ContentTypeId">
    <vt:lpwstr>0x01010047F81E4DC98E5848976E23B0C00D15E4</vt:lpwstr>
  </property>
</Properties>
</file>