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1" r:id="rId3"/>
    <p:sldId id="2147472068" r:id="rId4"/>
    <p:sldId id="2147472069" r:id="rId5"/>
    <p:sldId id="2147472070" r:id="rId6"/>
    <p:sldId id="2147472071" r:id="rId7"/>
    <p:sldId id="2147472072" r:id="rId8"/>
    <p:sldId id="2147472073" r:id="rId9"/>
    <p:sldId id="2147472074" r:id="rId10"/>
    <p:sldId id="2147472075" r:id="rId11"/>
    <p:sldId id="2147472076" r:id="rId12"/>
    <p:sldId id="2147472078" r:id="rId13"/>
    <p:sldId id="32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525"/>
    <a:srgbClr val="E1B955"/>
    <a:srgbClr val="15853A"/>
    <a:srgbClr val="F1C5C5"/>
    <a:srgbClr val="EB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9" autoAdjust="0"/>
    <p:restoredTop sz="94660"/>
  </p:normalViewPr>
  <p:slideViewPr>
    <p:cSldViewPr snapToGrid="0">
      <p:cViewPr varScale="1">
        <p:scale>
          <a:sx n="115" d="100"/>
          <a:sy n="115" d="100"/>
        </p:scale>
        <p:origin x="848" y="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F40CE6-3997-435F-AEEE-EC5CEF82027C}" type="datetimeFigureOut">
              <a:rPr lang="en-CA" smtClean="0"/>
              <a:t>2022-10-14</a:t>
            </a:fld>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A6CFC7-A22B-41F5-9360-7C6C1F6236C8}" type="slidenum">
              <a:rPr lang="en-CA" smtClean="0"/>
              <a:t>‹N°›</a:t>
            </a:fld>
            <a:endParaRPr lang="en-CA"/>
          </a:p>
        </p:txBody>
      </p:sp>
    </p:spTree>
    <p:extLst>
      <p:ext uri="{BB962C8B-B14F-4D97-AF65-F5344CB8AC3E}">
        <p14:creationId xmlns:p14="http://schemas.microsoft.com/office/powerpoint/2010/main" val="68542731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39DC6-22AC-49B0-9AA6-208320700C11}" type="datetimeFigureOut">
              <a:rPr lang="en-US" smtClean="0"/>
              <a:t>10/14/22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Guidance and recommendations on the development of proposed new International legal Instrument on Pandemic Preparedness and Response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1D24E-BADE-4347-9F6D-195169569486}" type="slidenum">
              <a:rPr lang="en-US" smtClean="0"/>
              <a:t>‹N°›</a:t>
            </a:fld>
            <a:endParaRPr lang="en-US"/>
          </a:p>
        </p:txBody>
      </p:sp>
    </p:spTree>
    <p:extLst>
      <p:ext uri="{BB962C8B-B14F-4D97-AF65-F5344CB8AC3E}">
        <p14:creationId xmlns:p14="http://schemas.microsoft.com/office/powerpoint/2010/main" val="5848462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68427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1054100"/>
            <a:ext cx="7899300" cy="636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3575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8" name="Google Shape;18;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35243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F658-7124-4D27-89F8-5AF1A1239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86E64-5D31-4619-8776-666CB4EB1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A96B506-A7C6-49D7-A950-580D461F0A71}"/>
              </a:ext>
            </a:extLst>
          </p:cNvPr>
          <p:cNvSpPr>
            <a:spLocks noGrp="1"/>
          </p:cNvSpPr>
          <p:nvPr>
            <p:ph type="sldNum" sz="quarter" idx="12"/>
          </p:nvPr>
        </p:nvSpPr>
        <p:spPr/>
        <p:txBody>
          <a:bodyPr/>
          <a:lstStyle/>
          <a:p>
            <a:fld id="{CBD43EAB-9A1C-4B58-B84A-AC67B6EC63E1}" type="slidenum">
              <a:rPr lang="en-US" smtClean="0"/>
              <a:t>‹N°›</a:t>
            </a:fld>
            <a:endParaRPr lang="en-US"/>
          </a:p>
        </p:txBody>
      </p:sp>
    </p:spTree>
    <p:extLst>
      <p:ext uri="{BB962C8B-B14F-4D97-AF65-F5344CB8AC3E}">
        <p14:creationId xmlns:p14="http://schemas.microsoft.com/office/powerpoint/2010/main" val="1715197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84400" y="365125"/>
            <a:ext cx="78993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3575A"/>
              </a:buClr>
              <a:buSzPts val="3200"/>
              <a:buFont typeface="Arial"/>
              <a:buNone/>
              <a:defRPr sz="3200" b="1" i="0" u="none" strike="noStrike" cap="none">
                <a:solidFill>
                  <a:srgbClr val="53575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Rectangle 1"/>
          <p:cNvSpPr/>
          <p:nvPr userDrawn="1"/>
        </p:nvSpPr>
        <p:spPr>
          <a:xfrm>
            <a:off x="11239500" y="6276975"/>
            <a:ext cx="114300" cy="923925"/>
          </a:xfrm>
          <a:prstGeom prst="rect">
            <a:avLst/>
          </a:prstGeom>
          <a:solidFill>
            <a:srgbClr val="9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2976" y="403366"/>
            <a:ext cx="1162050" cy="49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50902" y="421322"/>
            <a:ext cx="1362074" cy="55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7739742" y="6276975"/>
            <a:ext cx="3280681" cy="369332"/>
          </a:xfrm>
          <a:prstGeom prst="rect">
            <a:avLst/>
          </a:prstGeom>
          <a:noFill/>
        </p:spPr>
        <p:txBody>
          <a:bodyPr wrap="square" rtlCol="0">
            <a:spAutoFit/>
          </a:bodyPr>
          <a:lstStyle/>
          <a:p>
            <a:pPr algn="r"/>
            <a:r>
              <a:rPr lang="en-US" sz="900" b="1" dirty="0">
                <a:solidFill>
                  <a:srgbClr val="9F2525"/>
                </a:solidFill>
              </a:rPr>
              <a:t>Adopting a One Health Approach to Zoonotic Disease Risk Assessment and Risk Communication</a:t>
            </a:r>
            <a:endParaRPr lang="en-CA" sz="900" b="1" dirty="0">
              <a:solidFill>
                <a:srgbClr val="9F2525"/>
              </a:solidFill>
            </a:endParaRPr>
          </a:p>
        </p:txBody>
      </p:sp>
      <p:sp>
        <p:nvSpPr>
          <p:cNvPr id="12" name="Rectangle 11"/>
          <p:cNvSpPr/>
          <p:nvPr userDrawn="1"/>
        </p:nvSpPr>
        <p:spPr>
          <a:xfrm>
            <a:off x="-666750" y="6781800"/>
            <a:ext cx="13087350" cy="266700"/>
          </a:xfrm>
          <a:prstGeom prst="rect">
            <a:avLst/>
          </a:prstGeom>
          <a:solidFill>
            <a:srgbClr val="158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18666748"/>
      </p:ext>
    </p:extLst>
  </p:cSld>
  <p:clrMap bg1="lt1" tx1="dk1" bg2="dk2" tx2="lt2" accent1="accent1" accent2="accent2" accent3="accent3" accent4="accent4" accent5="accent5" accent6="accent6" hlink="hlink" folHlink="folHlink"/>
  <p:sldLayoutIdLst>
    <p:sldLayoutId id="2147483661" r:id="rId1"/>
    <p:sldLayoutId id="2147483673"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직사각형 3"/>
          <p:cNvSpPr/>
          <p:nvPr/>
        </p:nvSpPr>
        <p:spPr>
          <a:xfrm>
            <a:off x="5461907" y="2094177"/>
            <a:ext cx="7225393" cy="4276206"/>
          </a:xfrm>
          <a:prstGeom prst="rect">
            <a:avLst/>
          </a:prstGeom>
          <a:solidFill>
            <a:srgbClr val="9F25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78D7A-A7F1-4561-95FB-4D34721DCFA4}"/>
              </a:ext>
            </a:extLst>
          </p:cNvPr>
          <p:cNvSpPr>
            <a:spLocks noGrp="1"/>
          </p:cNvSpPr>
          <p:nvPr>
            <p:ph type="ctrTitle"/>
          </p:nvPr>
        </p:nvSpPr>
        <p:spPr>
          <a:xfrm>
            <a:off x="6233310" y="3317681"/>
            <a:ext cx="5523261" cy="871950"/>
          </a:xfrm>
        </p:spPr>
        <p:txBody>
          <a:bodyPr/>
          <a:lstStyle/>
          <a:p>
            <a:r>
              <a:rPr lang="en-US" sz="2800" dirty="0">
                <a:solidFill>
                  <a:schemeClr val="bg1"/>
                </a:solidFill>
              </a:rPr>
              <a:t>Adopting a One Health Approach to Zoonotic Disease Risk Assessment and Risk Communication</a:t>
            </a:r>
            <a:endParaRPr lang="en-US" sz="2000" dirty="0">
              <a:solidFill>
                <a:schemeClr val="bg1"/>
              </a:solidFill>
            </a:endParaRPr>
          </a:p>
        </p:txBody>
      </p:sp>
      <p:sp>
        <p:nvSpPr>
          <p:cNvPr id="3" name="Subtitle 2">
            <a:extLst>
              <a:ext uri="{FF2B5EF4-FFF2-40B4-BE49-F238E27FC236}">
                <a16:creationId xmlns:a16="http://schemas.microsoft.com/office/drawing/2014/main" id="{AF6B29DE-EA8B-4748-AD9A-E811977489B3}"/>
              </a:ext>
            </a:extLst>
          </p:cNvPr>
          <p:cNvSpPr>
            <a:spLocks noGrp="1"/>
          </p:cNvSpPr>
          <p:nvPr>
            <p:ph type="subTitle" idx="1"/>
          </p:nvPr>
        </p:nvSpPr>
        <p:spPr>
          <a:xfrm>
            <a:off x="6332767" y="5527914"/>
            <a:ext cx="2602751" cy="564090"/>
          </a:xfrm>
        </p:spPr>
        <p:txBody>
          <a:bodyPr/>
          <a:lstStyle/>
          <a:p>
            <a:pPr algn="l"/>
            <a:r>
              <a:rPr lang="en-US" sz="2000" b="1" dirty="0">
                <a:solidFill>
                  <a:schemeClr val="accent4">
                    <a:lumMod val="40000"/>
                    <a:lumOff val="60000"/>
                  </a:schemeClr>
                </a:solidFill>
              </a:rPr>
              <a:t>7 October 2022</a:t>
            </a:r>
          </a:p>
        </p:txBody>
      </p:sp>
      <p:sp>
        <p:nvSpPr>
          <p:cNvPr id="4" name="Subtitle 2">
            <a:extLst>
              <a:ext uri="{FF2B5EF4-FFF2-40B4-BE49-F238E27FC236}">
                <a16:creationId xmlns:a16="http://schemas.microsoft.com/office/drawing/2014/main" id="{86D45D3C-B0D6-4FD4-907B-B950869608E7}"/>
              </a:ext>
            </a:extLst>
          </p:cNvPr>
          <p:cNvSpPr txBox="1">
            <a:spLocks/>
          </p:cNvSpPr>
          <p:nvPr/>
        </p:nvSpPr>
        <p:spPr>
          <a:xfrm>
            <a:off x="6213021" y="4118247"/>
            <a:ext cx="5347608" cy="395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r>
              <a:rPr lang="en-US" sz="1600" b="1" dirty="0">
                <a:solidFill>
                  <a:schemeClr val="bg1"/>
                </a:solidFill>
              </a:rPr>
              <a:t>Risk Communication and Community Engagement for a Better Response to Zoonotic Diseases in Africa</a:t>
            </a:r>
          </a:p>
        </p:txBody>
      </p:sp>
      <p:grpSp>
        <p:nvGrpSpPr>
          <p:cNvPr id="16" name="Group 15"/>
          <p:cNvGrpSpPr/>
          <p:nvPr/>
        </p:nvGrpSpPr>
        <p:grpSpPr>
          <a:xfrm>
            <a:off x="2358990" y="558714"/>
            <a:ext cx="7317229" cy="1051341"/>
            <a:chOff x="879714" y="685971"/>
            <a:chExt cx="7317229" cy="1051341"/>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468" y="685971"/>
              <a:ext cx="2657475" cy="97357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714" y="815192"/>
              <a:ext cx="2673112" cy="922120"/>
            </a:xfrm>
            <a:prstGeom prst="rect">
              <a:avLst/>
            </a:prstGeom>
          </p:spPr>
        </p:pic>
      </p:grpSp>
      <p:sp>
        <p:nvSpPr>
          <p:cNvPr id="5" name="Rectangle 4"/>
          <p:cNvSpPr/>
          <p:nvPr/>
        </p:nvSpPr>
        <p:spPr>
          <a:xfrm>
            <a:off x="6359764" y="5054926"/>
            <a:ext cx="5392823" cy="738664"/>
          </a:xfrm>
          <a:prstGeom prst="rect">
            <a:avLst/>
          </a:prstGeom>
        </p:spPr>
        <p:txBody>
          <a:bodyPr wrap="none">
            <a:spAutoFit/>
          </a:bodyPr>
          <a:lstStyle/>
          <a:p>
            <a:r>
              <a:rPr lang="en-CA" dirty="0" err="1">
                <a:solidFill>
                  <a:schemeClr val="bg1"/>
                </a:solidFill>
              </a:rPr>
              <a:t>Dr</a:t>
            </a:r>
            <a:r>
              <a:rPr lang="en-CA" dirty="0">
                <a:solidFill>
                  <a:schemeClr val="bg1"/>
                </a:solidFill>
              </a:rPr>
              <a:t> Benjamin </a:t>
            </a:r>
            <a:r>
              <a:rPr lang="en-CA" dirty="0" err="1">
                <a:solidFill>
                  <a:schemeClr val="bg1"/>
                </a:solidFill>
              </a:rPr>
              <a:t>Djoudalbaye</a:t>
            </a:r>
            <a:endParaRPr lang="en-CA" dirty="0">
              <a:solidFill>
                <a:schemeClr val="bg1"/>
              </a:solidFill>
            </a:endParaRPr>
          </a:p>
          <a:p>
            <a:r>
              <a:rPr lang="en-US" dirty="0">
                <a:solidFill>
                  <a:schemeClr val="bg1"/>
                </a:solidFill>
              </a:rPr>
              <a:t>Head - Policy, Health Diplomacy and Communication, Africa CDC</a:t>
            </a:r>
          </a:p>
          <a:p>
            <a:endParaRPr lang="en-CA"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15" y="2099942"/>
            <a:ext cx="5693922" cy="4270442"/>
          </a:xfrm>
          <a:prstGeom prst="rect">
            <a:avLst/>
          </a:prstGeom>
        </p:spPr>
      </p:pic>
    </p:spTree>
    <p:extLst>
      <p:ext uri="{BB962C8B-B14F-4D97-AF65-F5344CB8AC3E}">
        <p14:creationId xmlns:p14="http://schemas.microsoft.com/office/powerpoint/2010/main" val="27945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1690005" y="2773475"/>
            <a:ext cx="8760279" cy="23637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just">
              <a:lnSpc>
                <a:spcPct val="120000"/>
              </a:lnSpc>
              <a:spcBef>
                <a:spcPct val="0"/>
              </a:spcBef>
              <a:spcAft>
                <a:spcPts val="0"/>
              </a:spcAft>
              <a:buClr>
                <a:schemeClr val="dk1"/>
              </a:buClr>
              <a:buSzPts val="1400"/>
              <a:buNone/>
            </a:pPr>
            <a:r>
              <a:rPr lang="en-US" sz="2400" b="1" dirty="0">
                <a:solidFill>
                  <a:srgbClr val="9F2525"/>
                </a:solidFill>
                <a:latin typeface="+mn-lt"/>
              </a:rPr>
              <a:t>Media Cafes</a:t>
            </a:r>
          </a:p>
          <a:p>
            <a:pPr marL="571500" indent="-571500" algn="just">
              <a:lnSpc>
                <a:spcPct val="130000"/>
              </a:lnSpc>
              <a:spcBef>
                <a:spcPct val="0"/>
              </a:spcBef>
              <a:spcAft>
                <a:spcPts val="0"/>
              </a:spcAft>
              <a:buClr>
                <a:schemeClr val="dk1"/>
              </a:buClr>
              <a:buSzPts val="1400"/>
              <a:buFont typeface="Arial" pitchFamily="34" charset="0"/>
              <a:buChar char="•"/>
            </a:pPr>
            <a:r>
              <a:rPr lang="en-US" sz="2400" dirty="0">
                <a:solidFill>
                  <a:schemeClr val="bg2">
                    <a:lumMod val="25000"/>
                  </a:schemeClr>
                </a:solidFill>
                <a:latin typeface="+mn-lt"/>
                <a:cs typeface="Calibri"/>
              </a:rPr>
              <a:t>To better understand the work of Africa CDC, we hold media cafes with health journalists across the continent in order for them to appreciate the work we do and to create meaningful and impactful reporting on public health in the continent.</a:t>
            </a:r>
            <a:endParaRPr lang="en-US" sz="2400" dirty="0">
              <a:solidFill>
                <a:schemeClr val="bg2"/>
              </a:solidFill>
              <a:latin typeface="+mn-lt"/>
            </a:endParaRPr>
          </a:p>
        </p:txBody>
      </p:sp>
    </p:spTree>
    <p:extLst>
      <p:ext uri="{BB962C8B-B14F-4D97-AF65-F5344CB8AC3E}">
        <p14:creationId xmlns:p14="http://schemas.microsoft.com/office/powerpoint/2010/main" val="287667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pic>
        <p:nvPicPr>
          <p:cNvPr id="5" name="Drawing 0" descr="image1663760878398.png"/>
          <p:cNvPicPr>
            <a:picLocks/>
          </p:cNvPicPr>
          <p:nvPr/>
        </p:nvPicPr>
        <p:blipFill>
          <a:blip r:embed="rId2"/>
          <a:stretch>
            <a:fillRect/>
          </a:stretch>
        </p:blipFill>
        <p:spPr>
          <a:xfrm>
            <a:off x="1511966" y="2130871"/>
            <a:ext cx="6701305" cy="4011583"/>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380" y="2130871"/>
            <a:ext cx="1676050" cy="4188278"/>
          </a:xfrm>
          <a:prstGeom prst="rect">
            <a:avLst/>
          </a:prstGeom>
        </p:spPr>
      </p:pic>
    </p:spTree>
    <p:extLst>
      <p:ext uri="{BB962C8B-B14F-4D97-AF65-F5344CB8AC3E}">
        <p14:creationId xmlns:p14="http://schemas.microsoft.com/office/powerpoint/2010/main" val="359629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800" dirty="0">
                <a:solidFill>
                  <a:schemeClr val="bg1"/>
                </a:solidFill>
                <a:sym typeface="Calibri"/>
              </a:rPr>
              <a:t>What Have We Learnt: Best Practices</a:t>
            </a:r>
            <a:endParaRPr lang="en-US" sz="28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1690006" y="2037866"/>
            <a:ext cx="9070523" cy="471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just">
              <a:lnSpc>
                <a:spcPct val="120000"/>
              </a:lnSpc>
              <a:spcBef>
                <a:spcPct val="0"/>
              </a:spcBef>
              <a:spcAft>
                <a:spcPts val="0"/>
              </a:spcAft>
              <a:buClr>
                <a:schemeClr val="dk1"/>
              </a:buClr>
              <a:buSzPts val="1400"/>
              <a:buNone/>
            </a:pPr>
            <a:r>
              <a:rPr lang="en-US" b="1" dirty="0">
                <a:solidFill>
                  <a:srgbClr val="9F2525"/>
                </a:solidFill>
              </a:rPr>
              <a:t>Building and sustaining trust is key</a:t>
            </a:r>
          </a:p>
          <a:p>
            <a:pPr algn="just">
              <a:lnSpc>
                <a:spcPct val="120000"/>
              </a:lnSpc>
              <a:spcBef>
                <a:spcPct val="0"/>
              </a:spcBef>
              <a:spcAft>
                <a:spcPts val="0"/>
              </a:spcAft>
              <a:buClr>
                <a:schemeClr val="dk1"/>
              </a:buClr>
              <a:buSzPts val="1400"/>
              <a:buNone/>
            </a:pPr>
            <a:r>
              <a:rPr lang="en-US" dirty="0"/>
              <a:t>If communities do not trust us, it is unlikely they will;</a:t>
            </a:r>
          </a:p>
          <a:p>
            <a:pPr marL="686943" lvl="1" indent="-228577" algn="just" defTabSz="609539" eaLnBrk="0" fontAlgn="base" hangingPunct="0">
              <a:spcBef>
                <a:spcPct val="0"/>
              </a:spcBef>
              <a:spcAft>
                <a:spcPct val="0"/>
              </a:spcAft>
              <a:buFont typeface="Arial" panose="020B0604020202020204" pitchFamily="34" charset="0"/>
              <a:buChar char="•"/>
            </a:pPr>
            <a:r>
              <a:rPr lang="en-US" dirty="0"/>
              <a:t>Listen to or follow health advice</a:t>
            </a:r>
          </a:p>
          <a:p>
            <a:pPr marL="686943" lvl="1" indent="-228577" algn="just" defTabSz="609539" eaLnBrk="0" fontAlgn="base" hangingPunct="0">
              <a:spcBef>
                <a:spcPct val="0"/>
              </a:spcBef>
              <a:spcAft>
                <a:spcPct val="0"/>
              </a:spcAft>
              <a:buFont typeface="Arial" panose="020B0604020202020204" pitchFamily="34" charset="0"/>
              <a:buChar char="•"/>
            </a:pPr>
            <a:r>
              <a:rPr lang="en-US" dirty="0"/>
              <a:t>Comply with measures like staying at home</a:t>
            </a:r>
          </a:p>
          <a:p>
            <a:pPr marL="686943" lvl="1" indent="-228577" algn="just" defTabSz="609539" eaLnBrk="0" fontAlgn="base" hangingPunct="0">
              <a:spcBef>
                <a:spcPct val="0"/>
              </a:spcBef>
              <a:spcAft>
                <a:spcPct val="0"/>
              </a:spcAft>
              <a:buFont typeface="Arial" panose="020B0604020202020204" pitchFamily="34" charset="0"/>
              <a:buChar char="•"/>
            </a:pPr>
            <a:r>
              <a:rPr lang="en-US" dirty="0"/>
              <a:t>Allow us safe access </a:t>
            </a:r>
          </a:p>
          <a:p>
            <a:pPr marL="686943" lvl="1" indent="-228577" algn="just" defTabSz="609539" eaLnBrk="0" fontAlgn="base" hangingPunct="0">
              <a:spcBef>
                <a:spcPct val="0"/>
              </a:spcBef>
              <a:spcAft>
                <a:spcPct val="0"/>
              </a:spcAft>
              <a:buFont typeface="Arial" panose="020B0604020202020204" pitchFamily="34" charset="0"/>
              <a:buChar char="•"/>
            </a:pPr>
            <a:r>
              <a:rPr lang="en-US" dirty="0"/>
              <a:t>Report cases or come for treatment</a:t>
            </a:r>
          </a:p>
          <a:p>
            <a:pPr marL="686943" lvl="1" indent="-228577" algn="just" defTabSz="609539" eaLnBrk="0" fontAlgn="base" hangingPunct="0">
              <a:spcBef>
                <a:spcPct val="0"/>
              </a:spcBef>
              <a:spcAft>
                <a:spcPct val="0"/>
              </a:spcAft>
              <a:buFont typeface="Arial" panose="020B0604020202020204" pitchFamily="34" charset="0"/>
              <a:buChar char="•"/>
            </a:pPr>
            <a:r>
              <a:rPr lang="en-US" dirty="0"/>
              <a:t>Feel safe to use the clinical services we provide</a:t>
            </a:r>
          </a:p>
          <a:p>
            <a:pPr marL="458366" lvl="1" indent="0" algn="just" defTabSz="609539" eaLnBrk="0" fontAlgn="base" hangingPunct="0">
              <a:spcBef>
                <a:spcPct val="0"/>
              </a:spcBef>
              <a:spcAft>
                <a:spcPct val="0"/>
              </a:spcAft>
              <a:buNone/>
            </a:pPr>
            <a:endParaRPr lang="en-US" dirty="0"/>
          </a:p>
          <a:p>
            <a:pPr lvl="0" algn="just">
              <a:lnSpc>
                <a:spcPct val="120000"/>
              </a:lnSpc>
              <a:spcBef>
                <a:spcPct val="0"/>
              </a:spcBef>
              <a:spcAft>
                <a:spcPts val="0"/>
              </a:spcAft>
              <a:buClr>
                <a:srgbClr val="000000"/>
              </a:buClr>
              <a:buSzPts val="1400"/>
              <a:buNone/>
            </a:pPr>
            <a:r>
              <a:rPr lang="en-US" b="1" dirty="0">
                <a:solidFill>
                  <a:srgbClr val="9F2525"/>
                </a:solidFill>
              </a:rPr>
              <a:t>Epidemics start and end in communities</a:t>
            </a:r>
          </a:p>
          <a:p>
            <a:pPr marL="285750" lvl="0" indent="-285750" algn="just">
              <a:lnSpc>
                <a:spcPct val="120000"/>
              </a:lnSpc>
              <a:spcBef>
                <a:spcPct val="0"/>
              </a:spcBef>
              <a:spcAft>
                <a:spcPts val="0"/>
              </a:spcAft>
              <a:buClr>
                <a:srgbClr val="000000"/>
              </a:buClr>
              <a:buSzPts val="1400"/>
              <a:buFont typeface="Arial" pitchFamily="34" charset="0"/>
              <a:buChar char="•"/>
            </a:pPr>
            <a:r>
              <a:rPr lang="en-US" dirty="0"/>
              <a:t>It is the actions of community members that will end or sustain an outbreak</a:t>
            </a:r>
          </a:p>
          <a:p>
            <a:pPr lvl="0" algn="just">
              <a:lnSpc>
                <a:spcPct val="120000"/>
              </a:lnSpc>
              <a:spcBef>
                <a:spcPct val="0"/>
              </a:spcBef>
              <a:spcAft>
                <a:spcPts val="0"/>
              </a:spcAft>
              <a:buClr>
                <a:srgbClr val="000000"/>
              </a:buClr>
              <a:buSzPts val="1400"/>
              <a:buNone/>
            </a:pPr>
            <a:endParaRPr lang="en-US" b="1" dirty="0">
              <a:solidFill>
                <a:srgbClr val="9F2525"/>
              </a:solidFill>
            </a:endParaRPr>
          </a:p>
          <a:p>
            <a:pPr lvl="0" algn="just">
              <a:lnSpc>
                <a:spcPct val="120000"/>
              </a:lnSpc>
              <a:spcBef>
                <a:spcPct val="0"/>
              </a:spcBef>
              <a:spcAft>
                <a:spcPts val="0"/>
              </a:spcAft>
              <a:buClr>
                <a:srgbClr val="000000"/>
              </a:buClr>
              <a:buSzPts val="1400"/>
              <a:buNone/>
            </a:pPr>
            <a:r>
              <a:rPr lang="en-US" b="1" dirty="0">
                <a:solidFill>
                  <a:srgbClr val="9F2525"/>
                </a:solidFill>
              </a:rPr>
              <a:t>It’s Important to treat communities we work with as partners </a:t>
            </a:r>
          </a:p>
          <a:p>
            <a:pPr marL="285750" lvl="0" indent="-285750" algn="just">
              <a:lnSpc>
                <a:spcPct val="120000"/>
              </a:lnSpc>
              <a:spcBef>
                <a:spcPct val="0"/>
              </a:spcBef>
              <a:spcAft>
                <a:spcPts val="0"/>
              </a:spcAft>
              <a:buClr>
                <a:srgbClr val="000000"/>
              </a:buClr>
              <a:buSzPts val="1400"/>
              <a:buFont typeface="Arial" pitchFamily="34" charset="0"/>
              <a:buChar char="•"/>
            </a:pPr>
            <a:r>
              <a:rPr lang="en-US" dirty="0"/>
              <a:t>This include governments, civil societies, religious leaders etc.</a:t>
            </a:r>
          </a:p>
          <a:p>
            <a:pPr lvl="0" algn="just">
              <a:lnSpc>
                <a:spcPct val="120000"/>
              </a:lnSpc>
              <a:spcBef>
                <a:spcPct val="0"/>
              </a:spcBef>
              <a:spcAft>
                <a:spcPts val="0"/>
              </a:spcAft>
              <a:buClr>
                <a:srgbClr val="000000"/>
              </a:buClr>
              <a:buSzPts val="1400"/>
              <a:buNone/>
            </a:pPr>
            <a:endParaRPr lang="en-US" dirty="0"/>
          </a:p>
          <a:p>
            <a:pPr lvl="0" algn="just">
              <a:lnSpc>
                <a:spcPct val="120000"/>
              </a:lnSpc>
              <a:spcBef>
                <a:spcPct val="0"/>
              </a:spcBef>
              <a:spcAft>
                <a:spcPts val="0"/>
              </a:spcAft>
              <a:buClr>
                <a:srgbClr val="000000"/>
              </a:buClr>
              <a:buSzPts val="1400"/>
              <a:buNone/>
            </a:pPr>
            <a:r>
              <a:rPr lang="en-US" b="1" dirty="0">
                <a:solidFill>
                  <a:srgbClr val="9F2525"/>
                </a:solidFill>
              </a:rPr>
              <a:t>To build trust, we need to listen, and we need to act</a:t>
            </a:r>
          </a:p>
          <a:p>
            <a:pPr lvl="0">
              <a:lnSpc>
                <a:spcPct val="120000"/>
              </a:lnSpc>
              <a:spcBef>
                <a:spcPct val="0"/>
              </a:spcBef>
              <a:spcAft>
                <a:spcPts val="0"/>
              </a:spcAft>
              <a:buClr>
                <a:srgbClr val="000000"/>
              </a:buClr>
              <a:buSzPts val="140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5705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430;p65"/>
          <p:cNvPicPr preferRelativeResize="0"/>
          <p:nvPr/>
        </p:nvPicPr>
        <p:blipFill rotWithShape="1">
          <a:blip r:embed="rId2" cstate="print">
            <a:alphaModFix/>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3"/>
          <a:stretch/>
        </p:blipFill>
        <p:spPr>
          <a:xfrm>
            <a:off x="0" y="-330740"/>
            <a:ext cx="12256849" cy="7159557"/>
          </a:xfrm>
          <a:prstGeom prst="round2SameRect">
            <a:avLst>
              <a:gd name="adj1" fmla="val 9483"/>
              <a:gd name="adj2" fmla="val 0"/>
            </a:avLst>
          </a:prstGeom>
          <a:noFill/>
          <a:ln>
            <a:noFill/>
          </a:ln>
        </p:spPr>
      </p:pic>
      <p:sp>
        <p:nvSpPr>
          <p:cNvPr id="5" name="Rectangle 4"/>
          <p:cNvSpPr/>
          <p:nvPr/>
        </p:nvSpPr>
        <p:spPr>
          <a:xfrm>
            <a:off x="-1" y="4953000"/>
            <a:ext cx="12256852" cy="1905000"/>
          </a:xfrm>
          <a:prstGeom prst="rect">
            <a:avLst/>
          </a:prstGeom>
          <a:solidFill>
            <a:srgbClr val="348F4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522" y="339170"/>
            <a:ext cx="2633773" cy="111228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796" y="488856"/>
            <a:ext cx="2279335" cy="962600"/>
          </a:xfrm>
          <a:prstGeom prst="rect">
            <a:avLst/>
          </a:prstGeom>
        </p:spPr>
      </p:pic>
      <p:sp>
        <p:nvSpPr>
          <p:cNvPr id="3" name="Subtitle 2"/>
          <p:cNvSpPr>
            <a:spLocks noGrp="1"/>
          </p:cNvSpPr>
          <p:nvPr>
            <p:ph type="subTitle" idx="1"/>
          </p:nvPr>
        </p:nvSpPr>
        <p:spPr>
          <a:xfrm>
            <a:off x="2964211" y="5130800"/>
            <a:ext cx="6263578" cy="1727200"/>
          </a:xfrm>
          <a:noFill/>
        </p:spPr>
        <p:txBody>
          <a:bodyPr>
            <a:noAutofit/>
          </a:bodyPr>
          <a:lstStyle/>
          <a:p>
            <a:pPr>
              <a:lnSpc>
                <a:spcPct val="100000"/>
              </a:lnSpc>
            </a:pPr>
            <a:r>
              <a:rPr lang="en-US" sz="1400" b="1" spc="300" dirty="0">
                <a:solidFill>
                  <a:schemeClr val="bg1"/>
                </a:solidFill>
                <a:latin typeface="Arial" panose="020B0604020202020204" pitchFamily="34" charset="0"/>
                <a:cs typeface="Arial" panose="020B0604020202020204" pitchFamily="34" charset="0"/>
              </a:rPr>
              <a:t>LEARN MORE AT</a:t>
            </a:r>
          </a:p>
          <a:p>
            <a:pPr>
              <a:lnSpc>
                <a:spcPct val="100000"/>
              </a:lnSpc>
            </a:pPr>
            <a:r>
              <a:rPr lang="en-US" sz="3600" b="1" dirty="0">
                <a:solidFill>
                  <a:schemeClr val="bg1"/>
                </a:solidFill>
                <a:latin typeface="Arial" panose="020B0604020202020204" pitchFamily="34" charset="0"/>
                <a:cs typeface="Arial" panose="020B0604020202020204" pitchFamily="34" charset="0"/>
              </a:rPr>
              <a:t>africacdc.org/covid-19</a:t>
            </a:r>
          </a:p>
          <a:p>
            <a:pPr lvl="0">
              <a:lnSpc>
                <a:spcPct val="100000"/>
              </a:lnSpc>
              <a:spcBef>
                <a:spcPts val="0"/>
              </a:spcBef>
              <a:buClr>
                <a:srgbClr val="000000"/>
              </a:buClr>
              <a:buSzPts val="1200"/>
            </a:pPr>
            <a:endParaRPr lang="en-US" sz="1600" i="1" dirty="0">
              <a:solidFill>
                <a:schemeClr val="bg1"/>
              </a:solidFill>
              <a:latin typeface="Arial" panose="020B0604020202020204" pitchFamily="34" charset="0"/>
              <a:cs typeface="Arial" panose="020B0604020202020204" pitchFamily="34" charset="0"/>
              <a:sym typeface="Arial"/>
            </a:endParaRPr>
          </a:p>
          <a:p>
            <a:pPr lvl="0">
              <a:lnSpc>
                <a:spcPct val="100000"/>
              </a:lnSpc>
              <a:spcBef>
                <a:spcPts val="0"/>
              </a:spcBef>
              <a:buClr>
                <a:srgbClr val="000000"/>
              </a:buClr>
              <a:buSzPts val="1200"/>
            </a:pPr>
            <a:r>
              <a:rPr lang="en-US" sz="1800" b="1" dirty="0">
                <a:solidFill>
                  <a:schemeClr val="bg1"/>
                </a:solidFill>
                <a:latin typeface="Arial"/>
                <a:ea typeface="Arial"/>
                <a:cs typeface="Arial"/>
                <a:sym typeface="Arial"/>
              </a:rPr>
              <a:t>Safeguarding Africa’s Health</a:t>
            </a:r>
          </a:p>
        </p:txBody>
      </p:sp>
      <p:sp>
        <p:nvSpPr>
          <p:cNvPr id="7" name="Subtitle 2"/>
          <p:cNvSpPr txBox="1">
            <a:spLocks/>
          </p:cNvSpPr>
          <p:nvPr/>
        </p:nvSpPr>
        <p:spPr>
          <a:xfrm>
            <a:off x="1893463" y="1171138"/>
            <a:ext cx="8778610" cy="172720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8000" b="1" spc="300" dirty="0">
                <a:solidFill>
                  <a:schemeClr val="bg1"/>
                </a:solidFill>
                <a:latin typeface="Arial" panose="020B0604020202020204" pitchFamily="34" charset="0"/>
                <a:cs typeface="Arial" panose="020B0604020202020204" pitchFamily="34" charset="0"/>
              </a:rPr>
              <a:t>THANK YOU</a:t>
            </a:r>
            <a:endParaRPr lang="en-US" sz="8000" b="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833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5221" y="1158339"/>
            <a:ext cx="10111419" cy="652759"/>
          </a:xfrm>
          <a:solidFill>
            <a:srgbClr val="15853A"/>
          </a:solidFill>
        </p:spPr>
        <p:txBody>
          <a:bodyPr anchor="ctr">
            <a:noAutofit/>
          </a:bodyPr>
          <a:lstStyle/>
          <a:p>
            <a:r>
              <a:rPr lang="en-US" sz="2800" dirty="0">
                <a:solidFill>
                  <a:schemeClr val="bg1"/>
                </a:solidFill>
              </a:rPr>
              <a:t>Africa CDC New Public Health Order for Africa </a:t>
            </a:r>
            <a:endParaRPr lang="en-US" sz="2800" dirty="0">
              <a:solidFill>
                <a:schemeClr val="bg1"/>
              </a:solidFill>
              <a:latin typeface="+mn-lt"/>
              <a:cs typeface="Segoe UI" panose="020B0502040204020203" pitchFamily="34" charset="0"/>
            </a:endParaRPr>
          </a:p>
        </p:txBody>
      </p:sp>
      <p:sp>
        <p:nvSpPr>
          <p:cNvPr id="6"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10" name="TextBox 9">
            <a:extLst>
              <a:ext uri="{FF2B5EF4-FFF2-40B4-BE49-F238E27FC236}">
                <a16:creationId xmlns:a16="http://schemas.microsoft.com/office/drawing/2014/main" id="{F7AD7B02-D4C0-4A2D-9C8F-9E5AFBD97CBA}"/>
              </a:ext>
            </a:extLst>
          </p:cNvPr>
          <p:cNvSpPr txBox="1">
            <a:spLocks/>
          </p:cNvSpPr>
          <p:nvPr/>
        </p:nvSpPr>
        <p:spPr>
          <a:xfrm>
            <a:off x="1015018" y="2419898"/>
            <a:ext cx="4204606" cy="31023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just">
              <a:lnSpc>
                <a:spcPct val="120000"/>
              </a:lnSpc>
              <a:spcBef>
                <a:spcPts val="0"/>
              </a:spcBef>
              <a:spcAft>
                <a:spcPts val="0"/>
              </a:spcAft>
              <a:buClr>
                <a:schemeClr val="dk1"/>
              </a:buClr>
              <a:buSzPts val="1400"/>
              <a:buNone/>
            </a:pPr>
            <a:r>
              <a:rPr lang="en-US" sz="2400" dirty="0">
                <a:solidFill>
                  <a:schemeClr val="bg2">
                    <a:lumMod val="25000"/>
                  </a:schemeClr>
                </a:solidFill>
                <a:latin typeface="+mn-lt"/>
                <a:cs typeface="Calibri"/>
              </a:rPr>
              <a:t>To respond to current and emerging public health emergencies including zoonotic diseases, Africa CDC is guided by the New Public Health Order for Africa (NPHO).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624" y="1815665"/>
            <a:ext cx="6632083" cy="4310854"/>
          </a:xfrm>
          <a:prstGeom prst="rect">
            <a:avLst/>
          </a:prstGeom>
        </p:spPr>
      </p:pic>
    </p:spTree>
    <p:extLst>
      <p:ext uri="{BB962C8B-B14F-4D97-AF65-F5344CB8AC3E}">
        <p14:creationId xmlns:p14="http://schemas.microsoft.com/office/powerpoint/2010/main" val="421594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800" dirty="0">
                <a:solidFill>
                  <a:schemeClr val="bg1"/>
                </a:solidFill>
              </a:rPr>
              <a:t>One Health Approach at Africa CDC </a:t>
            </a:r>
            <a:endParaRPr lang="en-US" sz="28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5" y="2380075"/>
            <a:ext cx="6366569" cy="36933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lgn="just">
              <a:lnSpc>
                <a:spcPct val="120000"/>
              </a:lnSpc>
              <a:spcBef>
                <a:spcPts val="0"/>
              </a:spcBef>
              <a:spcAft>
                <a:spcPts val="0"/>
              </a:spcAft>
              <a:buClr>
                <a:schemeClr val="dk1"/>
              </a:buClr>
              <a:buSzPts val="1400"/>
              <a:buFont typeface="Arial" pitchFamily="34" charset="0"/>
              <a:buChar char="•"/>
            </a:pPr>
            <a:r>
              <a:rPr lang="en-US" sz="2000" dirty="0"/>
              <a:t>Africa CDC endorsed the One Health Approach to address shared health threats at the human-animal-environment interface for a safer and healthier Africa;</a:t>
            </a:r>
          </a:p>
          <a:p>
            <a:pPr marL="342900" indent="-342900" algn="just">
              <a:lnSpc>
                <a:spcPct val="120000"/>
              </a:lnSpc>
              <a:spcBef>
                <a:spcPts val="0"/>
              </a:spcBef>
              <a:spcAft>
                <a:spcPts val="0"/>
              </a:spcAft>
              <a:buClr>
                <a:schemeClr val="dk1"/>
              </a:buClr>
              <a:buSzPts val="1400"/>
              <a:buFont typeface="Arial" pitchFamily="34" charset="0"/>
              <a:buChar char="•"/>
            </a:pPr>
            <a:r>
              <a:rPr lang="en-US" sz="2000" dirty="0"/>
              <a:t>Framework for One Health Practice in National Public Health Institutes (NPHIs) for Zoonotic Disease Prevention and Control adopted in 2020;</a:t>
            </a:r>
          </a:p>
          <a:p>
            <a:pPr marL="342900" indent="-342900" algn="just">
              <a:lnSpc>
                <a:spcPct val="120000"/>
              </a:lnSpc>
              <a:spcBef>
                <a:spcPts val="0"/>
              </a:spcBef>
              <a:spcAft>
                <a:spcPts val="0"/>
              </a:spcAft>
              <a:buClr>
                <a:schemeClr val="dk1"/>
              </a:buClr>
              <a:buSzPts val="1400"/>
              <a:buFont typeface="Arial" pitchFamily="34" charset="0"/>
              <a:buChar char="•"/>
            </a:pPr>
            <a:r>
              <a:rPr lang="en-US" sz="2000" dirty="0"/>
              <a:t>The Framework defines One Health as a transdisciplinary approach to making Africa safer and healthier for humans, animals, plants, and their shared environment.</a:t>
            </a:r>
            <a:endParaRPr lang="en-US" sz="2400" dirty="0">
              <a:solidFill>
                <a:schemeClr val="bg2">
                  <a:lumMod val="25000"/>
                </a:schemeClr>
              </a:solidFill>
              <a:latin typeface="+mn-lt"/>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107" y="1926772"/>
            <a:ext cx="2841172" cy="4095382"/>
          </a:xfrm>
          <a:prstGeom prst="rect">
            <a:avLst/>
          </a:prstGeom>
        </p:spPr>
      </p:pic>
    </p:spTree>
    <p:extLst>
      <p:ext uri="{BB962C8B-B14F-4D97-AF65-F5344CB8AC3E}">
        <p14:creationId xmlns:p14="http://schemas.microsoft.com/office/powerpoint/2010/main" val="901466680"/>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800" dirty="0">
                <a:solidFill>
                  <a:schemeClr val="bg1"/>
                </a:solidFill>
              </a:rPr>
              <a:t>Zoonotic Diseases: A Look at the Numbers</a:t>
            </a:r>
            <a:endParaRPr lang="en-US" sz="28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5" y="2170532"/>
            <a:ext cx="5329705" cy="3847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71500" indent="-571500" algn="just">
              <a:buFont typeface="Arial" pitchFamily="34" charset="0"/>
              <a:buChar char="•"/>
            </a:pPr>
            <a:r>
              <a:rPr lang="en-US" sz="2000" dirty="0">
                <a:solidFill>
                  <a:schemeClr val="bg2">
                    <a:lumMod val="25000"/>
                  </a:schemeClr>
                </a:solidFill>
                <a:latin typeface="+mn-lt"/>
                <a:cs typeface="Calibri"/>
              </a:rPr>
              <a:t>In Africa, there has been a 63% increase of diseases spread from animals to people seen in last decade;</a:t>
            </a:r>
          </a:p>
          <a:p>
            <a:pPr marL="571500" indent="-571500" algn="just">
              <a:buFont typeface="Arial" pitchFamily="34" charset="0"/>
              <a:buChar char="•"/>
            </a:pPr>
            <a:r>
              <a:rPr lang="en-GB" sz="2000" dirty="0">
                <a:solidFill>
                  <a:schemeClr val="bg2">
                    <a:lumMod val="25000"/>
                  </a:schemeClr>
                </a:solidFill>
                <a:latin typeface="+mn-lt"/>
                <a:cs typeface="Calibri"/>
              </a:rPr>
              <a:t>As population grows in the continent, demand for food derived from animals will increase – increasing the risk of zoonotic diseases;</a:t>
            </a:r>
          </a:p>
          <a:p>
            <a:pPr marL="571500" indent="-571500" algn="just">
              <a:buFont typeface="Arial" pitchFamily="34" charset="0"/>
              <a:buChar char="•"/>
            </a:pPr>
            <a:r>
              <a:rPr lang="en-GB" sz="2000" dirty="0">
                <a:solidFill>
                  <a:schemeClr val="bg2">
                    <a:lumMod val="25000"/>
                  </a:schemeClr>
                </a:solidFill>
                <a:latin typeface="+mn-lt"/>
                <a:cs typeface="Calibri"/>
              </a:rPr>
              <a:t>Due to the complexity of zoonotic diseases, one-health approach </a:t>
            </a:r>
            <a:r>
              <a:rPr lang="en-US" sz="2000" dirty="0">
                <a:solidFill>
                  <a:schemeClr val="bg2">
                    <a:lumMod val="25000"/>
                  </a:schemeClr>
                </a:solidFill>
                <a:latin typeface="+mn-lt"/>
                <a:cs typeface="Calibri"/>
              </a:rPr>
              <a:t>which requires multiple sectors, disciplines, and communities to work in collaboration is recommended.</a:t>
            </a:r>
            <a:endParaRPr lang="en-GB" sz="2000" dirty="0">
              <a:solidFill>
                <a:schemeClr val="bg2">
                  <a:lumMod val="25000"/>
                </a:schemeClr>
              </a:solidFill>
              <a:latin typeface="+mn-lt"/>
              <a:cs typeface="Calibri"/>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472" y="1926771"/>
            <a:ext cx="4246807" cy="3966607"/>
          </a:xfrm>
          <a:prstGeom prst="rect">
            <a:avLst/>
          </a:prstGeom>
          <a:noFill/>
          <a:ln>
            <a:noFill/>
          </a:ln>
        </p:spPr>
      </p:pic>
    </p:spTree>
    <p:extLst>
      <p:ext uri="{BB962C8B-B14F-4D97-AF65-F5344CB8AC3E}">
        <p14:creationId xmlns:p14="http://schemas.microsoft.com/office/powerpoint/2010/main" val="326827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800" dirty="0">
                <a:solidFill>
                  <a:schemeClr val="bg1"/>
                </a:solidFill>
              </a:rPr>
              <a:t>Risk Communication and Community Engagement (RCCE)</a:t>
            </a:r>
            <a:endParaRPr lang="en-US" sz="28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4" y="2374165"/>
            <a:ext cx="6178791" cy="3831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just">
              <a:buFont typeface="Arial" pitchFamily="34" charset="0"/>
              <a:buChar char="•"/>
            </a:pPr>
            <a:r>
              <a:rPr lang="en-US" sz="1800" dirty="0">
                <a:solidFill>
                  <a:schemeClr val="bg2">
                    <a:lumMod val="25000"/>
                  </a:schemeClr>
                </a:solidFill>
                <a:latin typeface="+mn-lt"/>
                <a:cs typeface="Calibri"/>
              </a:rPr>
              <a:t>Africa CDC risk communication and community engagement is a cross-functional and core pillar in the work of Africa CDC emergency, preparedness and response (EPR).</a:t>
            </a:r>
          </a:p>
          <a:p>
            <a:pPr marL="285750" indent="-285750" algn="just">
              <a:buFont typeface="Arial" pitchFamily="34" charset="0"/>
              <a:buChar char="•"/>
            </a:pPr>
            <a:r>
              <a:rPr lang="en-US" sz="1800" dirty="0">
                <a:solidFill>
                  <a:schemeClr val="bg2">
                    <a:lumMod val="25000"/>
                  </a:schemeClr>
                </a:solidFill>
                <a:latin typeface="+mn-lt"/>
                <a:cs typeface="Calibri"/>
              </a:rPr>
              <a:t>RCCE supports Member States to ensure that public health threats are conveyed to all relevant parties in a transparent and timely manner and that communities are consulted, engaged, and informed on how to reduce their risk and better protect themselves.</a:t>
            </a:r>
          </a:p>
          <a:p>
            <a:pPr marL="285750" indent="-285750" algn="just">
              <a:buFont typeface="Arial" pitchFamily="34" charset="0"/>
              <a:buChar char="•"/>
            </a:pPr>
            <a:r>
              <a:rPr lang="en-US" sz="1800" dirty="0">
                <a:solidFill>
                  <a:schemeClr val="bg2">
                    <a:lumMod val="25000"/>
                  </a:schemeClr>
                </a:solidFill>
                <a:latin typeface="+mn-lt"/>
                <a:cs typeface="Calibri"/>
              </a:rPr>
              <a:t>Risk communication and community engagement need to move beyond messaging.</a:t>
            </a:r>
          </a:p>
          <a:p>
            <a:pPr marL="285750" indent="-285750" algn="just">
              <a:buFont typeface="Arial" pitchFamily="34" charset="0"/>
              <a:buChar char="•"/>
            </a:pPr>
            <a:r>
              <a:rPr lang="en-US" sz="1800" dirty="0">
                <a:solidFill>
                  <a:schemeClr val="bg2">
                    <a:lumMod val="25000"/>
                  </a:schemeClr>
                </a:solidFill>
                <a:latin typeface="+mn-lt"/>
                <a:cs typeface="Calibri"/>
              </a:rPr>
              <a:t>We need to invest in collecting, analyzing and responding to community feedback.</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3605" b="18645"/>
          <a:stretch/>
        </p:blipFill>
        <p:spPr>
          <a:xfrm>
            <a:off x="7712529" y="1926771"/>
            <a:ext cx="3333750" cy="3960565"/>
          </a:xfrm>
          <a:prstGeom prst="rect">
            <a:avLst/>
          </a:prstGeom>
        </p:spPr>
      </p:pic>
    </p:spTree>
    <p:extLst>
      <p:ext uri="{BB962C8B-B14F-4D97-AF65-F5344CB8AC3E}">
        <p14:creationId xmlns:p14="http://schemas.microsoft.com/office/powerpoint/2010/main" val="147635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5" y="2074080"/>
            <a:ext cx="5868548" cy="4431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just">
              <a:lnSpc>
                <a:spcPct val="120000"/>
              </a:lnSpc>
              <a:spcBef>
                <a:spcPts val="0"/>
              </a:spcBef>
              <a:spcAft>
                <a:spcPts val="0"/>
              </a:spcAft>
              <a:buClr>
                <a:schemeClr val="dk1"/>
              </a:buClr>
              <a:buSzPts val="1400"/>
              <a:buNone/>
            </a:pPr>
            <a:r>
              <a:rPr lang="en-US" b="1" dirty="0">
                <a:solidFill>
                  <a:srgbClr val="9F2525"/>
                </a:solidFill>
                <a:latin typeface="+mn-lt"/>
              </a:rPr>
              <a:t>Community Engagement Through Social Media  </a:t>
            </a:r>
          </a:p>
          <a:p>
            <a:pPr marL="285750" lvl="0" indent="-28575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Community management on social media is now more important than ever. With almost 2 million followers on our social media, we’re able to monitor and filter online discussions and effectively respond to questions about public health, including zoonotic diseases in the continent</a:t>
            </a:r>
          </a:p>
          <a:p>
            <a:pPr lvl="0" algn="just">
              <a:lnSpc>
                <a:spcPct val="120000"/>
              </a:lnSpc>
              <a:spcBef>
                <a:spcPct val="0"/>
              </a:spcBef>
              <a:spcAft>
                <a:spcPts val="0"/>
              </a:spcAft>
              <a:buClr>
                <a:schemeClr val="dk1"/>
              </a:buClr>
              <a:buSzPts val="1400"/>
              <a:buNone/>
            </a:pPr>
            <a:r>
              <a:rPr lang="en-US" dirty="0">
                <a:solidFill>
                  <a:schemeClr val="bg2">
                    <a:lumMod val="25000"/>
                  </a:schemeClr>
                </a:solidFill>
                <a:latin typeface="+mn-lt"/>
                <a:cs typeface="Calibri"/>
              </a:rPr>
              <a:t> </a:t>
            </a:r>
          </a:p>
          <a:p>
            <a:pPr lvl="0" algn="just">
              <a:lnSpc>
                <a:spcPct val="120000"/>
              </a:lnSpc>
              <a:spcBef>
                <a:spcPct val="0"/>
              </a:spcBef>
              <a:spcAft>
                <a:spcPts val="0"/>
              </a:spcAft>
              <a:buClr>
                <a:schemeClr val="dk1"/>
              </a:buClr>
              <a:buSzPts val="1400"/>
              <a:buNone/>
            </a:pPr>
            <a:r>
              <a:rPr lang="en-US" b="1" dirty="0">
                <a:solidFill>
                  <a:srgbClr val="9F2525"/>
                </a:solidFill>
                <a:latin typeface="+mn-lt"/>
              </a:rPr>
              <a:t>Rumor Tracking and Media Monitoring System</a:t>
            </a:r>
          </a:p>
          <a:p>
            <a:pPr marL="285750" lvl="0" indent="-285750" algn="just">
              <a:lnSpc>
                <a:spcPct val="120000"/>
              </a:lnSpc>
              <a:spcBef>
                <a:spcPct val="0"/>
              </a:spcBef>
              <a:spcAft>
                <a:spcPts val="0"/>
              </a:spcAft>
              <a:buClr>
                <a:srgbClr val="000000"/>
              </a:buClr>
              <a:buSzPts val="1400"/>
              <a:buFont typeface="Arial" pitchFamily="34" charset="0"/>
              <a:buChar char="•"/>
            </a:pPr>
            <a:r>
              <a:rPr lang="en-US" dirty="0">
                <a:solidFill>
                  <a:srgbClr val="348F41">
                    <a:lumMod val="25000"/>
                  </a:srgbClr>
                </a:solidFill>
                <a:latin typeface="+mn-lt"/>
                <a:cs typeface="Calibri"/>
              </a:rPr>
              <a:t>To </a:t>
            </a:r>
            <a:r>
              <a:rPr lang="en-US" dirty="0">
                <a:solidFill>
                  <a:schemeClr val="bg2">
                    <a:lumMod val="25000"/>
                  </a:schemeClr>
                </a:solidFill>
                <a:latin typeface="+mn-lt"/>
                <a:cs typeface="Calibri"/>
              </a:rPr>
              <a:t>support evidence-based response to member states to fight zoonotic diseases, we established a rumor tracking and media monitoring system.</a:t>
            </a:r>
          </a:p>
          <a:p>
            <a:pPr marL="285750" lvl="0" indent="-285750" algn="just">
              <a:lnSpc>
                <a:spcPct val="120000"/>
              </a:lnSpc>
              <a:spcBef>
                <a:spcPct val="0"/>
              </a:spcBef>
              <a:spcAft>
                <a:spcPts val="0"/>
              </a:spcAft>
              <a:buClr>
                <a:srgbClr val="000000"/>
              </a:buClr>
              <a:buSzPts val="1400"/>
              <a:buFont typeface="Arial" pitchFamily="34" charset="0"/>
              <a:buChar char="•"/>
            </a:pPr>
            <a:r>
              <a:rPr lang="en-US" dirty="0">
                <a:solidFill>
                  <a:schemeClr val="bg2">
                    <a:lumMod val="25000"/>
                  </a:schemeClr>
                </a:solidFill>
                <a:latin typeface="+mn-lt"/>
                <a:cs typeface="Calibri"/>
              </a:rPr>
              <a:t>Monitoring and listening to online conversations and analyzing trends has also been key to identifying and addressing rumors </a:t>
            </a:r>
            <a:r>
              <a:rPr lang="en-US" dirty="0">
                <a:solidFill>
                  <a:srgbClr val="348F41">
                    <a:lumMod val="25000"/>
                  </a:srgbClr>
                </a:solidFill>
                <a:latin typeface="+mn-lt"/>
                <a:cs typeface="Calibri"/>
              </a:rPr>
              <a:t>or misinformation</a:t>
            </a:r>
          </a:p>
          <a:p>
            <a:pPr lvl="0">
              <a:lnSpc>
                <a:spcPct val="120000"/>
              </a:lnSpc>
              <a:spcBef>
                <a:spcPct val="0"/>
              </a:spcBef>
              <a:spcAft>
                <a:spcPts val="0"/>
              </a:spcAft>
              <a:buClr>
                <a:schemeClr val="dk1"/>
              </a:buClr>
              <a:buSzPts val="1400"/>
              <a:buFont typeface="Wingdings" panose="05000000000000000000" pitchFamily="2" charset="2"/>
              <a:buChar char="Ø"/>
            </a:pPr>
            <a:endParaRPr lang="en-US" dirty="0">
              <a:solidFill>
                <a:schemeClr val="bg2"/>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6027" y="1926771"/>
            <a:ext cx="3690252" cy="4223288"/>
          </a:xfrm>
          <a:prstGeom prst="rect">
            <a:avLst/>
          </a:prstGeom>
        </p:spPr>
      </p:pic>
    </p:spTree>
    <p:extLst>
      <p:ext uri="{BB962C8B-B14F-4D97-AF65-F5344CB8AC3E}">
        <p14:creationId xmlns:p14="http://schemas.microsoft.com/office/powerpoint/2010/main" val="69316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5" y="2221816"/>
            <a:ext cx="5190912" cy="41365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just">
              <a:lnSpc>
                <a:spcPct val="120000"/>
              </a:lnSpc>
              <a:spcBef>
                <a:spcPct val="0"/>
              </a:spcBef>
              <a:spcAft>
                <a:spcPts val="0"/>
              </a:spcAft>
              <a:buClr>
                <a:schemeClr val="dk1"/>
              </a:buClr>
              <a:buSzPts val="1400"/>
              <a:buNone/>
            </a:pPr>
            <a:r>
              <a:rPr lang="en-US" b="1" dirty="0">
                <a:solidFill>
                  <a:srgbClr val="9F2525"/>
                </a:solidFill>
                <a:latin typeface="+mn-lt"/>
              </a:rPr>
              <a:t>Training and Capacity Building to Member States</a:t>
            </a:r>
          </a:p>
          <a:p>
            <a:pPr marL="571500" lvl="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We have continuously built expertise of our Member States in RCCE. </a:t>
            </a:r>
          </a:p>
          <a:p>
            <a:pPr marL="571500" lvl="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We partnered with UNAIDS, WHO and other organizations to deliver national, regional and continental trainings on RCCE.</a:t>
            </a:r>
          </a:p>
          <a:p>
            <a:pPr marL="571500" lvl="0" indent="-571500" algn="just">
              <a:lnSpc>
                <a:spcPct val="120000"/>
              </a:lnSpc>
              <a:spcBef>
                <a:spcPct val="0"/>
              </a:spcBef>
              <a:spcAft>
                <a:spcPts val="0"/>
              </a:spcAft>
              <a:buClr>
                <a:schemeClr val="dk1"/>
              </a:buClr>
              <a:buSzPts val="1400"/>
              <a:buFont typeface="Wingdings" panose="05000000000000000000" pitchFamily="2" charset="2"/>
              <a:buChar char="Ø"/>
            </a:pPr>
            <a:endParaRPr lang="en-US" dirty="0">
              <a:solidFill>
                <a:schemeClr val="bg2">
                  <a:lumMod val="25000"/>
                </a:schemeClr>
              </a:solidFill>
              <a:latin typeface="+mn-lt"/>
              <a:cs typeface="Calibri"/>
            </a:endParaRPr>
          </a:p>
          <a:p>
            <a:pPr lvl="0" algn="just">
              <a:lnSpc>
                <a:spcPct val="120000"/>
              </a:lnSpc>
              <a:spcBef>
                <a:spcPct val="0"/>
              </a:spcBef>
              <a:spcAft>
                <a:spcPts val="0"/>
              </a:spcAft>
              <a:buClr>
                <a:schemeClr val="dk1"/>
              </a:buClr>
              <a:buSzPts val="1400"/>
              <a:buNone/>
            </a:pPr>
            <a:r>
              <a:rPr lang="en-US" b="1" dirty="0">
                <a:solidFill>
                  <a:srgbClr val="9F2525"/>
                </a:solidFill>
                <a:latin typeface="+mn-lt"/>
              </a:rPr>
              <a:t>Community of Practice</a:t>
            </a:r>
          </a:p>
          <a:p>
            <a:pPr marL="571500" lvl="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To strengthen RCCE capacities on the continent, and in collaboration with WHO, we established Public Health - Risk Communication &amp; Community Engagement Community of Practice for Africa (PH-RCCE </a:t>
            </a:r>
            <a:r>
              <a:rPr lang="en-US" dirty="0" err="1">
                <a:solidFill>
                  <a:schemeClr val="bg2">
                    <a:lumMod val="25000"/>
                  </a:schemeClr>
                </a:solidFill>
                <a:latin typeface="+mn-lt"/>
                <a:cs typeface="Calibri"/>
              </a:rPr>
              <a:t>CoPA</a:t>
            </a:r>
            <a:r>
              <a:rPr lang="en-US" dirty="0">
                <a:solidFill>
                  <a:schemeClr val="bg2">
                    <a:lumMod val="25000"/>
                  </a:schemeClr>
                </a:solidFill>
                <a:latin typeface="+mn-lt"/>
                <a:cs typeface="Calibri"/>
              </a:rPr>
              <a:t>) for countries to learn and exchange best practices on RCCE.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3400" y="1928366"/>
            <a:ext cx="4662879" cy="3107372"/>
          </a:xfrm>
          <a:prstGeom prst="rect">
            <a:avLst/>
          </a:prstGeom>
        </p:spPr>
      </p:pic>
    </p:spTree>
    <p:extLst>
      <p:ext uri="{BB962C8B-B14F-4D97-AF65-F5344CB8AC3E}">
        <p14:creationId xmlns:p14="http://schemas.microsoft.com/office/powerpoint/2010/main" val="130711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5" y="2375891"/>
            <a:ext cx="4276512" cy="3323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nSpc>
                <a:spcPct val="120000"/>
              </a:lnSpc>
              <a:spcBef>
                <a:spcPct val="0"/>
              </a:spcBef>
              <a:spcAft>
                <a:spcPts val="0"/>
              </a:spcAft>
              <a:buClr>
                <a:schemeClr val="dk1"/>
              </a:buClr>
              <a:buSzPts val="1400"/>
              <a:buNone/>
            </a:pPr>
            <a:r>
              <a:rPr lang="en-US" sz="2000" b="1" dirty="0">
                <a:solidFill>
                  <a:srgbClr val="9F2525"/>
                </a:solidFill>
                <a:latin typeface="+mn-lt"/>
              </a:rPr>
              <a:t>Continuous Media Engagement</a:t>
            </a:r>
          </a:p>
          <a:p>
            <a:pPr lvl="0">
              <a:lnSpc>
                <a:spcPct val="120000"/>
              </a:lnSpc>
              <a:spcBef>
                <a:spcPct val="0"/>
              </a:spcBef>
              <a:spcAft>
                <a:spcPts val="0"/>
              </a:spcAft>
              <a:buClr>
                <a:schemeClr val="dk1"/>
              </a:buClr>
              <a:buSzPts val="1400"/>
              <a:buNone/>
            </a:pPr>
            <a:endParaRPr lang="en-US" sz="2000" dirty="0">
              <a:solidFill>
                <a:srgbClr val="0070C0"/>
              </a:solidFill>
              <a:latin typeface="+mn-lt"/>
            </a:endParaRPr>
          </a:p>
          <a:p>
            <a:pPr marL="285750" indent="-285750" algn="just">
              <a:lnSpc>
                <a:spcPct val="120000"/>
              </a:lnSpc>
              <a:spcBef>
                <a:spcPct val="0"/>
              </a:spcBef>
              <a:spcAft>
                <a:spcPts val="0"/>
              </a:spcAft>
              <a:buClr>
                <a:schemeClr val="dk1"/>
              </a:buClr>
              <a:buSzPts val="1400"/>
              <a:buFont typeface="Arial" pitchFamily="34" charset="0"/>
              <a:buChar char="•"/>
            </a:pPr>
            <a:r>
              <a:rPr lang="en-US" sz="2000" dirty="0">
                <a:solidFill>
                  <a:schemeClr val="bg2">
                    <a:lumMod val="25000"/>
                  </a:schemeClr>
                </a:solidFill>
                <a:latin typeface="+mn-lt"/>
                <a:cs typeface="Calibri"/>
              </a:rPr>
              <a:t>Weekly press briefing by the Director on the current diseases in the continent.</a:t>
            </a:r>
          </a:p>
          <a:p>
            <a:pPr marL="285750" indent="-285750" algn="just">
              <a:lnSpc>
                <a:spcPct val="120000"/>
              </a:lnSpc>
              <a:spcBef>
                <a:spcPct val="0"/>
              </a:spcBef>
              <a:spcAft>
                <a:spcPts val="0"/>
              </a:spcAft>
              <a:buClr>
                <a:schemeClr val="dk1"/>
              </a:buClr>
              <a:buSzPts val="1400"/>
              <a:buFont typeface="Arial" pitchFamily="34" charset="0"/>
              <a:buChar char="•"/>
            </a:pPr>
            <a:r>
              <a:rPr lang="en-US" sz="2000" dirty="0">
                <a:solidFill>
                  <a:schemeClr val="bg2">
                    <a:lumMod val="25000"/>
                  </a:schemeClr>
                </a:solidFill>
                <a:latin typeface="+mn-lt"/>
                <a:cs typeface="Calibri"/>
              </a:rPr>
              <a:t>A platform where health reporters can engage with Africa CDC and get their questions and clarifications addressed.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029" y="1926771"/>
            <a:ext cx="5313250" cy="4107929"/>
          </a:xfrm>
          <a:prstGeom prst="rect">
            <a:avLst/>
          </a:prstGeom>
        </p:spPr>
      </p:pic>
    </p:spTree>
    <p:extLst>
      <p:ext uri="{BB962C8B-B14F-4D97-AF65-F5344CB8AC3E}">
        <p14:creationId xmlns:p14="http://schemas.microsoft.com/office/powerpoint/2010/main" val="228154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5221" y="1158339"/>
            <a:ext cx="10111419" cy="652759"/>
          </a:xfrm>
          <a:solidFill>
            <a:srgbClr val="15853A"/>
          </a:solidFill>
        </p:spPr>
        <p:txBody>
          <a:bodyPr anchor="ctr">
            <a:noAutofit/>
          </a:bodyPr>
          <a:lstStyle/>
          <a:p>
            <a:r>
              <a:rPr lang="en-US" sz="2000" dirty="0">
                <a:solidFill>
                  <a:schemeClr val="bg1"/>
                </a:solidFill>
                <a:sym typeface="Calibri"/>
              </a:rPr>
              <a:t>Africa CDC RCCE Strategies to Support Member Respond to Zoonotic Diseases</a:t>
            </a:r>
            <a:endParaRPr lang="en-US" sz="2000" dirty="0">
              <a:solidFill>
                <a:schemeClr val="bg1"/>
              </a:solidFill>
              <a:latin typeface="+mn-lt"/>
              <a:cs typeface="Segoe UI" panose="020B0502040204020203" pitchFamily="34" charset="0"/>
            </a:endParaRPr>
          </a:p>
        </p:txBody>
      </p:sp>
      <p:sp>
        <p:nvSpPr>
          <p:cNvPr id="10" name="Google Shape;676;p66"/>
          <p:cNvSpPr txBox="1"/>
          <p:nvPr/>
        </p:nvSpPr>
        <p:spPr>
          <a:xfrm>
            <a:off x="956795" y="1815665"/>
            <a:ext cx="10089484" cy="111106"/>
          </a:xfrm>
          <a:prstGeom prst="rect">
            <a:avLst/>
          </a:prstGeom>
          <a:solidFill>
            <a:srgbClr val="9F2241"/>
          </a:solidFill>
          <a:ln w="19050" cap="flat" cmpd="sng">
            <a:noFill/>
            <a:prstDash val="solid"/>
            <a:round/>
            <a:headEnd type="none" w="sm" len="sm"/>
            <a:tailEnd type="none" w="sm" len="sm"/>
          </a:ln>
        </p:spPr>
        <p:txBody>
          <a:bodyPr spcFirstLastPara="1" wrap="square" lIns="91425" tIns="91425" rIns="91425" bIns="91425" anchor="ctr" anchorCtr="0">
            <a:noAutofit/>
          </a:bodyPr>
          <a:lstStyle/>
          <a:p>
            <a:endParaRPr lang="x-none" sz="2800" b="1" dirty="0">
              <a:solidFill>
                <a:schemeClr val="bg1"/>
              </a:solidFill>
            </a:endParaRPr>
          </a:p>
        </p:txBody>
      </p:sp>
      <p:sp>
        <p:nvSpPr>
          <p:cNvPr id="7" name="TextBox 6">
            <a:extLst>
              <a:ext uri="{FF2B5EF4-FFF2-40B4-BE49-F238E27FC236}">
                <a16:creationId xmlns:a16="http://schemas.microsoft.com/office/drawing/2014/main" id="{F0FEECF1-5BF3-48C1-A6B7-35FE3DAFED5C}"/>
              </a:ext>
            </a:extLst>
          </p:cNvPr>
          <p:cNvSpPr txBox="1">
            <a:spLocks/>
          </p:cNvSpPr>
          <p:nvPr/>
        </p:nvSpPr>
        <p:spPr>
          <a:xfrm>
            <a:off x="956796" y="2172572"/>
            <a:ext cx="7485076" cy="42350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just">
              <a:lnSpc>
                <a:spcPct val="140000"/>
              </a:lnSpc>
              <a:spcBef>
                <a:spcPct val="0"/>
              </a:spcBef>
              <a:spcAft>
                <a:spcPts val="0"/>
              </a:spcAft>
              <a:buClr>
                <a:schemeClr val="dk1"/>
              </a:buClr>
              <a:buSzPts val="1400"/>
              <a:buNone/>
            </a:pPr>
            <a:r>
              <a:rPr lang="en-US" b="1" dirty="0">
                <a:solidFill>
                  <a:srgbClr val="9F2525"/>
                </a:solidFill>
                <a:latin typeface="+mn-lt"/>
              </a:rPr>
              <a:t>Partnerships to build e-learning resources for Social and behavior change</a:t>
            </a:r>
          </a:p>
          <a:p>
            <a:pPr marL="571500" lvl="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Africa CDC has partnered with Yale University and Meta (Facebook) to launch a social behavior change-learning platform, where communication specialists in </a:t>
            </a:r>
            <a:r>
              <a:rPr lang="en-US" dirty="0" err="1">
                <a:solidFill>
                  <a:schemeClr val="bg2">
                    <a:lumMod val="25000"/>
                  </a:schemeClr>
                </a:solidFill>
                <a:latin typeface="+mn-lt"/>
                <a:cs typeface="Calibri"/>
              </a:rPr>
              <a:t>MoH</a:t>
            </a:r>
            <a:r>
              <a:rPr lang="en-US" dirty="0">
                <a:solidFill>
                  <a:schemeClr val="bg2">
                    <a:lumMod val="25000"/>
                  </a:schemeClr>
                </a:solidFill>
                <a:latin typeface="+mn-lt"/>
                <a:cs typeface="Calibri"/>
              </a:rPr>
              <a:t> can hone their skills and knowledge to better strengthen behavior change.</a:t>
            </a:r>
          </a:p>
          <a:p>
            <a:pPr marL="571500" lvl="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A data sharing mechanism was initiative with partner like WHO and UNICEF to provide real time data which will serve as a solid basis for content creation. </a:t>
            </a:r>
          </a:p>
          <a:p>
            <a:pPr marL="571500" lvl="0" indent="-571500" algn="just">
              <a:lnSpc>
                <a:spcPct val="120000"/>
              </a:lnSpc>
              <a:spcBef>
                <a:spcPct val="0"/>
              </a:spcBef>
              <a:spcAft>
                <a:spcPts val="0"/>
              </a:spcAft>
              <a:buClr>
                <a:schemeClr val="dk1"/>
              </a:buClr>
              <a:buSzPts val="1400"/>
              <a:buFont typeface="Wingdings" panose="05000000000000000000" pitchFamily="2" charset="2"/>
              <a:buChar char="Ø"/>
            </a:pPr>
            <a:endParaRPr lang="en-US" dirty="0">
              <a:solidFill>
                <a:schemeClr val="bg2">
                  <a:lumMod val="25000"/>
                </a:schemeClr>
              </a:solidFill>
              <a:latin typeface="+mn-lt"/>
              <a:cs typeface="Calibri"/>
            </a:endParaRPr>
          </a:p>
          <a:p>
            <a:pPr lvl="0" algn="just">
              <a:lnSpc>
                <a:spcPct val="140000"/>
              </a:lnSpc>
              <a:spcBef>
                <a:spcPct val="0"/>
              </a:spcBef>
              <a:spcAft>
                <a:spcPts val="0"/>
              </a:spcAft>
              <a:buClr>
                <a:schemeClr val="dk1"/>
              </a:buClr>
              <a:buSzPts val="1400"/>
              <a:buNone/>
            </a:pPr>
            <a:r>
              <a:rPr lang="en-US" b="1" dirty="0">
                <a:solidFill>
                  <a:srgbClr val="9F2525"/>
                </a:solidFill>
                <a:latin typeface="+mn-lt"/>
              </a:rPr>
              <a:t>Campaigns</a:t>
            </a:r>
          </a:p>
          <a:p>
            <a:pPr marL="571500" indent="-571500" algn="just">
              <a:lnSpc>
                <a:spcPct val="120000"/>
              </a:lnSpc>
              <a:spcBef>
                <a:spcPct val="0"/>
              </a:spcBef>
              <a:spcAft>
                <a:spcPts val="0"/>
              </a:spcAft>
              <a:buClr>
                <a:schemeClr val="dk1"/>
              </a:buClr>
              <a:buSzPts val="1400"/>
              <a:buFont typeface="Arial" pitchFamily="34" charset="0"/>
              <a:buChar char="•"/>
            </a:pPr>
            <a:r>
              <a:rPr lang="en-US" dirty="0">
                <a:solidFill>
                  <a:schemeClr val="bg2">
                    <a:lumMod val="25000"/>
                  </a:schemeClr>
                </a:solidFill>
                <a:latin typeface="+mn-lt"/>
                <a:cs typeface="Calibri"/>
              </a:rPr>
              <a:t>Africa CDC has partnered with various public and private entities including Meta(Facebook), Access Challenge to create impactful campaigns to raise the awareness on zoonotic diseases such as Monkey pox, covid-19 and to address myths and rumors around various diseases.</a:t>
            </a:r>
            <a:endParaRPr lang="en-US" dirty="0">
              <a:solidFill>
                <a:schemeClr val="bg2"/>
              </a:solidFill>
              <a:latin typeface="+mn-lt"/>
            </a:endParaRPr>
          </a:p>
        </p:txBody>
      </p:sp>
      <p:pic>
        <p:nvPicPr>
          <p:cNvPr id="5" name="Drawing 0" descr="image1663760878223.png"/>
          <p:cNvPicPr/>
          <p:nvPr/>
        </p:nvPicPr>
        <p:blipFill rotWithShape="1">
          <a:blip r:embed="rId2"/>
          <a:srcRect t="12548" b="6860"/>
          <a:stretch/>
        </p:blipFill>
        <p:spPr bwMode="auto">
          <a:xfrm>
            <a:off x="8539843" y="1926771"/>
            <a:ext cx="2556530" cy="3510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2499266"/>
      </p:ext>
    </p:extLst>
  </p:cSld>
  <p:clrMapOvr>
    <a:masterClrMapping/>
  </p:clrMapOvr>
</p:sld>
</file>

<file path=ppt/theme/theme1.xml><?xml version="1.0" encoding="utf-8"?>
<a:theme xmlns:a="http://schemas.openxmlformats.org/drawingml/2006/main" name="Them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4474141-864E-49F9-ADEE-A4C709523140}" vid="{4D8790A3-2583-490D-BC03-68A8D7486A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4419</TotalTime>
  <Words>918</Words>
  <Application>Microsoft Macintosh PowerPoint</Application>
  <PresentationFormat>Grand écran</PresentationFormat>
  <Paragraphs>71</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Segoe UI</vt:lpstr>
      <vt:lpstr>Wingdings</vt:lpstr>
      <vt:lpstr>Theme1</vt:lpstr>
      <vt:lpstr>Adopting a One Health Approach to Zoonotic Disease Risk Assessment and Risk Communication</vt:lpstr>
      <vt:lpstr>Africa CDC New Public Health Order for Africa </vt:lpstr>
      <vt:lpstr>One Health Approach at Africa CDC </vt:lpstr>
      <vt:lpstr>Zoonotic Diseases: A Look at the Numbers</vt:lpstr>
      <vt:lpstr>Risk Communication and Community Engagement (RCCE)</vt:lpstr>
      <vt:lpstr>Africa CDC RCCE Strategies to Support Member Respond to Zoonotic Diseases</vt:lpstr>
      <vt:lpstr>Africa CDC RCCE Strategies to Support Member Respond to Zoonotic Diseases</vt:lpstr>
      <vt:lpstr>Africa CDC RCCE Strategies to Support Member Respond to Zoonotic Diseases</vt:lpstr>
      <vt:lpstr>Africa CDC RCCE Strategies to Support Member Respond to Zoonotic Diseases</vt:lpstr>
      <vt:lpstr>Africa CDC RCCE Strategies to Support Member Respond to Zoonotic Diseases</vt:lpstr>
      <vt:lpstr>Africa CDC RCCE Strategies to Support Member Respond to Zoonotic Diseases</vt:lpstr>
      <vt:lpstr>What Have We Learnt: Best Practices</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and recommendations on the development of proposed new International legal Instrument on Pandemic Preparedness and Response</dc:title>
  <dc:creator>Noah Elias</dc:creator>
  <cp:lastModifiedBy>Djoudalbaye Benjamin</cp:lastModifiedBy>
  <cp:revision>143</cp:revision>
  <dcterms:created xsi:type="dcterms:W3CDTF">2021-10-12T13:31:19Z</dcterms:created>
  <dcterms:modified xsi:type="dcterms:W3CDTF">2022-10-14T11:23:16Z</dcterms:modified>
</cp:coreProperties>
</file>