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notesMasterIdLst>
    <p:notesMasterId r:id="rId25"/>
  </p:notesMasterIdLst>
  <p:sldIdLst>
    <p:sldId id="256" r:id="rId2"/>
    <p:sldId id="257" r:id="rId3"/>
    <p:sldId id="270" r:id="rId4"/>
    <p:sldId id="296" r:id="rId5"/>
    <p:sldId id="313" r:id="rId6"/>
    <p:sldId id="264" r:id="rId7"/>
    <p:sldId id="267" r:id="rId8"/>
    <p:sldId id="266" r:id="rId9"/>
    <p:sldId id="272" r:id="rId10"/>
    <p:sldId id="274" r:id="rId11"/>
    <p:sldId id="265" r:id="rId12"/>
    <p:sldId id="317" r:id="rId13"/>
    <p:sldId id="316" r:id="rId14"/>
    <p:sldId id="293" r:id="rId15"/>
    <p:sldId id="294" r:id="rId16"/>
    <p:sldId id="295" r:id="rId17"/>
    <p:sldId id="307" r:id="rId18"/>
    <p:sldId id="298" r:id="rId19"/>
    <p:sldId id="312" r:id="rId20"/>
    <p:sldId id="315" r:id="rId21"/>
    <p:sldId id="314" r:id="rId22"/>
    <p:sldId id="297" r:id="rId23"/>
    <p:sldId id="310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9CA"/>
    <a:srgbClr val="F6BE00"/>
    <a:srgbClr val="D6D2C4"/>
    <a:srgbClr val="B2E2ED"/>
    <a:srgbClr val="00FFFF"/>
    <a:srgbClr val="00FDFF"/>
    <a:srgbClr val="A4DBE8"/>
    <a:srgbClr val="BBC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1" autoAdjust="0"/>
    <p:restoredTop sz="93792" autoAdjust="0"/>
  </p:normalViewPr>
  <p:slideViewPr>
    <p:cSldViewPr snapToGrid="0" snapToObjects="1">
      <p:cViewPr varScale="1">
        <p:scale>
          <a:sx n="83" d="100"/>
          <a:sy n="83" d="100"/>
        </p:scale>
        <p:origin x="5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cl.ac.uk\homel\rekglel\Documents\CCM\Research%20projects\TB%20sequencing\Covaris%20shearing%20test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cl.ac.uk\homel\rekglel\Documents\CCM\Research%20projects\TB%20sequencing\Covaris%20shearing%20test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ucl.ac.uk\homel\rekglel\Documents\CCM\Research%20projects\TB%20sequencing\Covaris%20shearing%20test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Reads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Sheet1!$C$2:$C$4</c:f>
              <c:strCache>
                <c:ptCount val="3"/>
                <c:pt idx="0">
                  <c:v>10k</c:v>
                </c:pt>
                <c:pt idx="1">
                  <c:v>20k</c:v>
                </c:pt>
                <c:pt idx="2">
                  <c:v>50k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13195</c:v>
                </c:pt>
                <c:pt idx="1">
                  <c:v>97949</c:v>
                </c:pt>
                <c:pt idx="2">
                  <c:v>7905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0-46CE-98B0-B24F1A7EC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8294208"/>
        <c:axId val="2028297120"/>
      </c:barChart>
      <c:catAx>
        <c:axId val="2028294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DNA</a:t>
                </a:r>
                <a:r>
                  <a:rPr lang="en-GB" baseline="0" dirty="0"/>
                  <a:t> MW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297120"/>
        <c:crosses val="autoZero"/>
        <c:auto val="1"/>
        <c:lblAlgn val="ctr"/>
        <c:lblOffset val="100"/>
        <c:noMultiLvlLbl val="0"/>
      </c:catAx>
      <c:valAx>
        <c:axId val="202829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Number of reads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29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N50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Sheet1!$C$2:$C$4</c:f>
              <c:strCache>
                <c:ptCount val="3"/>
                <c:pt idx="0">
                  <c:v>10k</c:v>
                </c:pt>
                <c:pt idx="1">
                  <c:v>20k</c:v>
                </c:pt>
                <c:pt idx="2">
                  <c:v>50k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820</c:v>
                </c:pt>
                <c:pt idx="1">
                  <c:v>1040</c:v>
                </c:pt>
                <c:pt idx="2">
                  <c:v>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2-4AE4-8C1F-A2A28FD64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781904"/>
        <c:axId val="98789392"/>
      </c:barChart>
      <c:catAx>
        <c:axId val="987819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DNA</a:t>
                </a:r>
                <a:r>
                  <a:rPr lang="en-GB" baseline="0" dirty="0"/>
                  <a:t> MW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89392"/>
        <c:crosses val="autoZero"/>
        <c:auto val="1"/>
        <c:lblAlgn val="ctr"/>
        <c:lblOffset val="100"/>
        <c:noMultiLvlLbl val="0"/>
      </c:catAx>
      <c:valAx>
        <c:axId val="9878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Mean read length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8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Bases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Sheet1!$C$2:$C$4</c:f>
              <c:strCache>
                <c:ptCount val="3"/>
                <c:pt idx="0">
                  <c:v>10k</c:v>
                </c:pt>
                <c:pt idx="1">
                  <c:v>20k</c:v>
                </c:pt>
                <c:pt idx="2">
                  <c:v>50k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10819900</c:v>
                </c:pt>
                <c:pt idx="1">
                  <c:v>101866960</c:v>
                </c:pt>
                <c:pt idx="2">
                  <c:v>1620525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E-429E-B939-0914A02451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800208"/>
        <c:axId val="98804368"/>
      </c:barChart>
      <c:catAx>
        <c:axId val="98800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DNA 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804368"/>
        <c:crosses val="autoZero"/>
        <c:auto val="1"/>
        <c:lblAlgn val="ctr"/>
        <c:lblOffset val="100"/>
        <c:noMultiLvlLbl val="0"/>
      </c:catAx>
      <c:valAx>
        <c:axId val="9880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Total</a:t>
                </a:r>
                <a:r>
                  <a:rPr lang="en-GB" baseline="0" dirty="0"/>
                  <a:t> number of bases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80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EE1CD-6EDF-5C43-ACE9-942F6C137C3E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55201-7865-8744-8A9B-9F5FC03C5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0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credit: 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55201-7865-8744-8A9B-9F5FC03C5C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6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credit: 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55201-7865-8744-8A9B-9F5FC03C5C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credit: 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55201-7865-8744-8A9B-9F5FC03C5C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19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 to Covaris tubes: https://www.covaris.com/products-services/consumables/g-tube </a:t>
            </a:r>
          </a:p>
          <a:p>
            <a:endParaRPr lang="en-GB" dirty="0"/>
          </a:p>
          <a:p>
            <a:r>
              <a:rPr lang="en-GB" dirty="0"/>
              <a:t>Image credit: </a:t>
            </a:r>
            <a:r>
              <a:rPr lang="en-GB" dirty="0" err="1"/>
              <a:t>ThermoFisher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455201-7865-8744-8A9B-9F5FC03C5C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7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463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06039"/>
            <a:ext cx="7886700" cy="20266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999" y="288000"/>
            <a:ext cx="5488958" cy="2930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i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94718"/>
            <a:ext cx="4629150" cy="3745062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94718"/>
            <a:ext cx="2949178" cy="37450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1588"/>
            <a:ext cx="9144000" cy="741363"/>
            <a:chOff x="0" y="-1588"/>
            <a:chExt cx="9144000" cy="741363"/>
          </a:xfrm>
          <a:solidFill>
            <a:srgbClr val="D6D2C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  <a:noFill/>
          </p:spPr>
        </p:pic>
      </p:grp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" y="216000"/>
            <a:ext cx="5488958" cy="2930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77174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reframe banner">
    <p:bg>
      <p:bgPr>
        <a:solidFill>
          <a:schemeClr val="tx1">
            <a:lumMod val="50000"/>
            <a:lumOff val="5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8713"/>
            <a:ext cx="7886700" cy="67881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12185"/>
            <a:ext cx="3886200" cy="26205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12185"/>
            <a:ext cx="3886200" cy="26205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658"/>
            <a:ext cx="9144000" cy="409398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" y="216000"/>
            <a:ext cx="5488958" cy="2930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tx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00742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65187" y="165584"/>
            <a:ext cx="3216840" cy="7049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2700"/>
            <a:endParaRPr lang="en-GB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0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11" r:id="rId2"/>
    <p:sldLayoutId id="214748381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00" indent="-900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87999" y="1750190"/>
            <a:ext cx="8610112" cy="1363654"/>
          </a:xfrm>
        </p:spPr>
        <p:txBody>
          <a:bodyPr/>
          <a:lstStyle/>
          <a:p>
            <a:pPr algn="ctr"/>
            <a:r>
              <a:rPr lang="en-US" dirty="0"/>
              <a:t>Oxford Nanopore Sequencing for hard-to-treat TB: set up in resource-constrained settings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TB ONT workshop – NIMR August 2022</a:t>
            </a: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1ED319E7-F679-4FDB-B815-06D5033AA5DB}"/>
              </a:ext>
            </a:extLst>
          </p:cNvPr>
          <p:cNvSpPr txBox="1">
            <a:spLocks/>
          </p:cNvSpPr>
          <p:nvPr/>
        </p:nvSpPr>
        <p:spPr>
          <a:xfrm>
            <a:off x="762000" y="3403600"/>
            <a:ext cx="7753350" cy="1229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90000" indent="-900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90000" indent="-9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0000" indent="-9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0000" indent="-9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90000" indent="-90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Dr Linzy Elton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0" dirty="0"/>
              <a:t>Postdoctoral research associate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0" dirty="0"/>
              <a:t>     @LinzyElton @PandoraIDNet @AmrCovid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5597EE1-A619-4656-98E5-32CFBEAFF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11" y="4187741"/>
            <a:ext cx="290719" cy="2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58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04800" y="994718"/>
            <a:ext cx="4928027" cy="3745062"/>
          </a:xfrm>
        </p:spPr>
        <p:txBody>
          <a:bodyPr>
            <a:noAutofit/>
          </a:bodyPr>
          <a:lstStyle/>
          <a:p>
            <a:r>
              <a:rPr lang="en-GB" sz="2400" dirty="0"/>
              <a:t>Internet Access</a:t>
            </a:r>
          </a:p>
          <a:p>
            <a:endParaRPr lang="en-GB" sz="18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MinION Mk1B needs a constant internet connection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The Mk1C can sequence and basecall entirely without internet connectivity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Many analysis programmes (e.g. TB-Profiler) need internet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Offline configurations are available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TB ONT workshop – NIMR August 2022</a:t>
            </a:r>
            <a:endParaRPr lang="en-US" dirty="0"/>
          </a:p>
        </p:txBody>
      </p:sp>
      <p:pic>
        <p:nvPicPr>
          <p:cNvPr id="2" name="Picture 1" descr="Free Stock Photo 3929-Ethernet Router | freeimagesliv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539" y="1761602"/>
            <a:ext cx="3323588" cy="221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7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97544" y="994718"/>
            <a:ext cx="5217886" cy="3745062"/>
          </a:xfrm>
        </p:spPr>
        <p:txBody>
          <a:bodyPr>
            <a:noAutofit/>
          </a:bodyPr>
          <a:lstStyle/>
          <a:p>
            <a:r>
              <a:rPr lang="en-GB" sz="2000" dirty="0"/>
              <a:t>Data storage </a:t>
            </a:r>
          </a:p>
          <a:p>
            <a:endParaRPr lang="en-GB" sz="16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A MinION flow cell can generate as much as 50 Gb of data, so storage may be an issue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Running out of disk space will halt your sequencing experiment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Unless you have GPUs, basecalling won’t happen in real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The Mk1C has</a:t>
            </a:r>
            <a:r>
              <a:rPr lang="en-GB" sz="2000" dirty="0"/>
              <a:t> </a:t>
            </a:r>
            <a:r>
              <a:rPr lang="en-GB" sz="2000" b="0" dirty="0"/>
              <a:t>1 TB SSD storage, 8 GB RAM + GPU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b="0" dirty="0"/>
              <a:t>Consider human sequence data (GDPR)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TB ONT workshop – NIMR August 2022</a:t>
            </a:r>
            <a:endParaRPr lang="en-US" dirty="0"/>
          </a:p>
        </p:txBody>
      </p:sp>
      <p:pic>
        <p:nvPicPr>
          <p:cNvPr id="2" name="Picture 1" descr="Dysan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958" y="1533937"/>
            <a:ext cx="3082541" cy="32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1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TB ONT workshop – NIMR August 2022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4F893-2407-4D75-994B-47EB4FAC7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40220" y="2285337"/>
            <a:ext cx="5663559" cy="572825"/>
          </a:xfrm>
        </p:spPr>
        <p:txBody>
          <a:bodyPr>
            <a:normAutofit/>
          </a:bodyPr>
          <a:lstStyle/>
          <a:p>
            <a:r>
              <a:rPr lang="en-GB" dirty="0"/>
              <a:t>The TB sequencing pipeline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08822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TB ONT workshop – NIMR August 2022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4F893-2407-4D75-994B-47EB4FAC7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9144" y="994718"/>
            <a:ext cx="8440056" cy="572825"/>
          </a:xfrm>
        </p:spPr>
        <p:txBody>
          <a:bodyPr>
            <a:normAutofit/>
          </a:bodyPr>
          <a:lstStyle/>
          <a:p>
            <a:r>
              <a:rPr lang="en-GB" dirty="0"/>
              <a:t>Aim of the TB sequencing pipeline</a:t>
            </a:r>
            <a:endParaRPr lang="en-GB" b="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4FEC34-1635-420C-80BE-6C5943FA8C07}"/>
              </a:ext>
            </a:extLst>
          </p:cNvPr>
          <p:cNvSpPr txBox="1"/>
          <p:nvPr/>
        </p:nvSpPr>
        <p:spPr>
          <a:xfrm>
            <a:off x="363701" y="1638916"/>
            <a:ext cx="850344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Problem: can WGS be used to compliment routine diagnosis, especially in hard to treat cases e.g. relapse vs reinfection and drug resistant cases?</a:t>
            </a:r>
          </a:p>
          <a:p>
            <a:pPr marL="214313" indent="-21431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Aim to build a pragmatic pipeline: balance between cost, accuracy and feasibility for research and routine TB laboratory scientists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04DE87-09A0-40DB-B6C6-9149D65FCD49}"/>
              </a:ext>
            </a:extLst>
          </p:cNvPr>
          <p:cNvSpPr txBox="1"/>
          <p:nvPr/>
        </p:nvSpPr>
        <p:spPr>
          <a:xfrm>
            <a:off x="669590" y="4252514"/>
            <a:ext cx="1097256" cy="300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Extraction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801CF4-34E7-433F-B3C0-10FF67DC529E}"/>
              </a:ext>
            </a:extLst>
          </p:cNvPr>
          <p:cNvSpPr txBox="1"/>
          <p:nvPr/>
        </p:nvSpPr>
        <p:spPr>
          <a:xfrm>
            <a:off x="5482441" y="4268668"/>
            <a:ext cx="980724" cy="300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Basecalling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9580BC-D7B6-4B4F-A0D4-B5C244FD0646}"/>
              </a:ext>
            </a:extLst>
          </p:cNvPr>
          <p:cNvSpPr txBox="1"/>
          <p:nvPr/>
        </p:nvSpPr>
        <p:spPr>
          <a:xfrm>
            <a:off x="7545884" y="4271740"/>
            <a:ext cx="1219780" cy="300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Analysis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30F5004-266C-4826-A180-72DA4034695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355923" y="4412554"/>
            <a:ext cx="1126518" cy="6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AF0297C-4637-457E-8E8C-23483B34DB1E}"/>
              </a:ext>
            </a:extLst>
          </p:cNvPr>
          <p:cNvCxnSpPr>
            <a:cxnSpLocks/>
            <a:stCxn id="38" idx="3"/>
            <a:endCxn id="39" idx="1"/>
          </p:cNvCxnSpPr>
          <p:nvPr/>
        </p:nvCxnSpPr>
        <p:spPr>
          <a:xfrm>
            <a:off x="6463165" y="4418709"/>
            <a:ext cx="1082719" cy="3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8D95FA4-8A94-4D77-88F8-B6058F5C3CCA}"/>
              </a:ext>
            </a:extLst>
          </p:cNvPr>
          <p:cNvSpPr txBox="1"/>
          <p:nvPr/>
        </p:nvSpPr>
        <p:spPr>
          <a:xfrm>
            <a:off x="241249" y="3565581"/>
            <a:ext cx="1953938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Speed vs concentration, MW and quality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358978-1A03-415D-BA8A-E8CDA7469B32}"/>
              </a:ext>
            </a:extLst>
          </p:cNvPr>
          <p:cNvSpPr txBox="1"/>
          <p:nvPr/>
        </p:nvSpPr>
        <p:spPr>
          <a:xfrm>
            <a:off x="2739339" y="3699465"/>
            <a:ext cx="1993056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Input DNA vs output data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13C60B3-69AC-483C-A82D-25E5D0E2F52E}"/>
              </a:ext>
            </a:extLst>
          </p:cNvPr>
          <p:cNvSpPr txBox="1"/>
          <p:nvPr/>
        </p:nvSpPr>
        <p:spPr>
          <a:xfrm>
            <a:off x="5196354" y="3505004"/>
            <a:ext cx="1552897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Accuracy vs speed (computing power)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091229D-8EC0-4987-BD5E-9F966A79C6D4}"/>
              </a:ext>
            </a:extLst>
          </p:cNvPr>
          <p:cNvSpPr txBox="1"/>
          <p:nvPr/>
        </p:nvSpPr>
        <p:spPr>
          <a:xfrm>
            <a:off x="7329324" y="3519962"/>
            <a:ext cx="1652899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Accuracy and detail vs ease of use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0736AD7-5DDC-4F8B-8298-0106C0B5695C}"/>
              </a:ext>
            </a:extLst>
          </p:cNvPr>
          <p:cNvCxnSpPr>
            <a:cxnSpLocks/>
            <a:stCxn id="43" idx="2"/>
            <a:endCxn id="37" idx="0"/>
          </p:cNvCxnSpPr>
          <p:nvPr/>
        </p:nvCxnSpPr>
        <p:spPr>
          <a:xfrm>
            <a:off x="1218218" y="4073412"/>
            <a:ext cx="0" cy="17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CC4D03F-CB54-48A7-B3A9-832A0040EF46}"/>
              </a:ext>
            </a:extLst>
          </p:cNvPr>
          <p:cNvCxnSpPr>
            <a:cxnSpLocks/>
          </p:cNvCxnSpPr>
          <p:nvPr/>
        </p:nvCxnSpPr>
        <p:spPr>
          <a:xfrm flipH="1">
            <a:off x="3759897" y="3994564"/>
            <a:ext cx="309" cy="274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9E01677-AE48-4008-B1D1-9B93EE05D666}"/>
              </a:ext>
            </a:extLst>
          </p:cNvPr>
          <p:cNvCxnSpPr>
            <a:cxnSpLocks/>
            <a:stCxn id="52" idx="2"/>
            <a:endCxn id="38" idx="0"/>
          </p:cNvCxnSpPr>
          <p:nvPr/>
        </p:nvCxnSpPr>
        <p:spPr>
          <a:xfrm>
            <a:off x="5972803" y="4012835"/>
            <a:ext cx="0" cy="255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956CF61-D01E-4D71-A0A1-54AFD13B9BCC}"/>
              </a:ext>
            </a:extLst>
          </p:cNvPr>
          <p:cNvCxnSpPr>
            <a:cxnSpLocks/>
            <a:stCxn id="53" idx="2"/>
            <a:endCxn id="39" idx="0"/>
          </p:cNvCxnSpPr>
          <p:nvPr/>
        </p:nvCxnSpPr>
        <p:spPr>
          <a:xfrm>
            <a:off x="8155774" y="4027793"/>
            <a:ext cx="0" cy="243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2C692707-C330-4937-81F6-177EB32D6B54}"/>
              </a:ext>
            </a:extLst>
          </p:cNvPr>
          <p:cNvSpPr txBox="1"/>
          <p:nvPr/>
        </p:nvSpPr>
        <p:spPr>
          <a:xfrm>
            <a:off x="3150653" y="4261308"/>
            <a:ext cx="1206864" cy="300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Library prep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E768E99-F8AF-411F-A2CF-E116D26A314F}"/>
              </a:ext>
            </a:extLst>
          </p:cNvPr>
          <p:cNvCxnSpPr>
            <a:cxnSpLocks/>
            <a:stCxn id="37" idx="3"/>
            <a:endCxn id="58" idx="1"/>
          </p:cNvCxnSpPr>
          <p:nvPr/>
        </p:nvCxnSpPr>
        <p:spPr>
          <a:xfrm>
            <a:off x="1766846" y="4402555"/>
            <a:ext cx="1383807" cy="8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10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3" grpId="0" animBg="1"/>
      <p:bldP spid="51" grpId="0" animBg="1"/>
      <p:bldP spid="52" grpId="0" animBg="1"/>
      <p:bldP spid="53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TB ONT workshop – NIMR August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4F893-2407-4D75-994B-47EB4FAC7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9144" y="1160288"/>
            <a:ext cx="8440056" cy="3579491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en-GB" dirty="0"/>
              <a:t>Why ONT for sequencing TB?</a:t>
            </a:r>
          </a:p>
          <a:p>
            <a:pPr>
              <a:spcAft>
                <a:spcPts val="600"/>
              </a:spcAft>
            </a:pPr>
            <a:endParaRPr lang="en-GB" sz="17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Cheap initial set up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Smaller laboratory footprint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Long reads can be useful for spanning traditionally hard to read sequences (TB is GC rich and has lots of repeats)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Relatively straightforward library preparation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~$160 per sample (basic pipeline)</a:t>
            </a:r>
          </a:p>
        </p:txBody>
      </p:sp>
    </p:spTree>
    <p:extLst>
      <p:ext uri="{BB962C8B-B14F-4D97-AF65-F5344CB8AC3E}">
        <p14:creationId xmlns:p14="http://schemas.microsoft.com/office/powerpoint/2010/main" val="168341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TB ONT workshop – NIMR August 2022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4F893-2407-4D75-994B-47EB4FAC7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9144" y="994718"/>
            <a:ext cx="8440056" cy="393278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Problems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ONT </a:t>
            </a:r>
            <a:r>
              <a:rPr lang="en-GB" b="0" i="1" dirty="0"/>
              <a:t>generally</a:t>
            </a:r>
            <a:r>
              <a:rPr lang="en-GB" b="0" dirty="0"/>
              <a:t> has lower accuracy than Illumina – so we need to validate it (new chemistry coming soon!)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ONT kits </a:t>
            </a:r>
            <a:r>
              <a:rPr lang="en-GB" b="0" i="1" dirty="0"/>
              <a:t>generally</a:t>
            </a:r>
            <a:r>
              <a:rPr lang="en-GB" b="0" dirty="0"/>
              <a:t> need more input DNA (for native DNA sequencing)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TB is difficult to work with:</a:t>
            </a:r>
          </a:p>
          <a:p>
            <a:pPr marL="1143000" lvl="2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305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Very slow growing!</a:t>
            </a:r>
          </a:p>
          <a:p>
            <a:pPr marL="1143000" lvl="2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305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Low yield from extraction (complex cell wall structure)</a:t>
            </a:r>
          </a:p>
          <a:p>
            <a:pPr marL="1143000" lvl="2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305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High GC content</a:t>
            </a:r>
          </a:p>
          <a:p>
            <a:pPr marL="1143000" lvl="2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305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Many repeat regions</a:t>
            </a:r>
          </a:p>
        </p:txBody>
      </p:sp>
    </p:spTree>
    <p:extLst>
      <p:ext uri="{BB962C8B-B14F-4D97-AF65-F5344CB8AC3E}">
        <p14:creationId xmlns:p14="http://schemas.microsoft.com/office/powerpoint/2010/main" val="417573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TB ONT workshop – NIMR August 2022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4F893-2407-4D75-994B-47EB4FAC7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9143" y="994717"/>
            <a:ext cx="5095207" cy="3863529"/>
          </a:xfrm>
        </p:spPr>
        <p:txBody>
          <a:bodyPr>
            <a:normAutofit fontScale="92500" lnSpcReduction="10000"/>
          </a:bodyPr>
          <a:lstStyle/>
          <a:p>
            <a:r>
              <a:rPr lang="en-GB" sz="2000" b="0" dirty="0"/>
              <a:t>CTAB extractions generally yield low concentrations (~5-100 ng/µl)</a:t>
            </a:r>
          </a:p>
          <a:p>
            <a:endParaRPr lang="en-GB" sz="2000" b="0" dirty="0"/>
          </a:p>
          <a:p>
            <a:r>
              <a:rPr lang="en-GB" sz="2000" b="0" dirty="0"/>
              <a:t>Rapid PCR barcoding kit (SQK-RPB004)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&lt;2 ng/µl input DNA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Amplification was not even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/>
          </a:p>
          <a:p>
            <a:r>
              <a:rPr lang="en-GB" sz="2000" b="0" dirty="0"/>
              <a:t>Rapid barcoding kit (native) (SQK-RBK004)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400 ng of &gt;30kb DNA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Normalise to </a:t>
            </a:r>
            <a:r>
              <a:rPr lang="en-GB" sz="2000" b="0" dirty="0" err="1"/>
              <a:t>fmol</a:t>
            </a:r>
            <a:endParaRPr lang="en-GB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/>
              <a:t>Better coverage (still not as good as e.g. gram negatives)</a:t>
            </a:r>
          </a:p>
        </p:txBody>
      </p:sp>
      <p:pic>
        <p:nvPicPr>
          <p:cNvPr id="4" name="Picture 3" descr="Graphical user interface, timeline&#10;&#10;Description automatically generated">
            <a:extLst>
              <a:ext uri="{FF2B5EF4-FFF2-40B4-BE49-F238E27FC236}">
                <a16:creationId xmlns:a16="http://schemas.microsoft.com/office/drawing/2014/main" id="{78443802-5682-4525-804E-93ECB29DCB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3" t="27406" r="17734" b="39589"/>
          <a:stretch/>
        </p:blipFill>
        <p:spPr>
          <a:xfrm>
            <a:off x="5704958" y="783882"/>
            <a:ext cx="3454950" cy="17878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8D87C-D1C2-4550-9531-A355A90B39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828" t="17361" r="17813" b="41250"/>
          <a:stretch/>
        </p:blipFill>
        <p:spPr>
          <a:xfrm>
            <a:off x="5689050" y="2894906"/>
            <a:ext cx="3454950" cy="224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8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TB ONT workshop – NIMR August 2022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806B28-A6D4-4703-AD6C-EC3F360F70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97" t="24159" r="65399" b="41663"/>
          <a:stretch/>
        </p:blipFill>
        <p:spPr>
          <a:xfrm>
            <a:off x="665235" y="856771"/>
            <a:ext cx="7899175" cy="399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33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TB sequencing workshop – Tanzania 2022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BF43B871-E1BA-4777-8B3B-36113243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5" y="106963"/>
            <a:ext cx="8780285" cy="492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402000D-1EB9-41C8-8477-269A33662521}"/>
              </a:ext>
            </a:extLst>
          </p:cNvPr>
          <p:cNvSpPr/>
          <p:nvPr/>
        </p:nvSpPr>
        <p:spPr>
          <a:xfrm>
            <a:off x="3474721" y="3194757"/>
            <a:ext cx="779228" cy="7605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Cry Panda">
            <a:extLst>
              <a:ext uri="{FF2B5EF4-FFF2-40B4-BE49-F238E27FC236}">
                <a16:creationId xmlns:a16="http://schemas.microsoft.com/office/drawing/2014/main" id="{4B3B6863-3D55-41A5-8239-49A8151C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001" y="106963"/>
            <a:ext cx="2338999" cy="2338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E301B2-323E-4033-A856-CF867D06E628}"/>
              </a:ext>
            </a:extLst>
          </p:cNvPr>
          <p:cNvSpPr txBox="1"/>
          <p:nvPr/>
        </p:nvSpPr>
        <p:spPr>
          <a:xfrm>
            <a:off x="2051143" y="1487078"/>
            <a:ext cx="45720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Extraction method may be interfering with library preparation. Experimented with ethanol precipitation and bead washing, doesn’t seem to have had a noticeable effect</a:t>
            </a:r>
          </a:p>
        </p:txBody>
      </p:sp>
    </p:spTree>
    <p:extLst>
      <p:ext uri="{BB962C8B-B14F-4D97-AF65-F5344CB8AC3E}">
        <p14:creationId xmlns:p14="http://schemas.microsoft.com/office/powerpoint/2010/main" val="318228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TB ONT workshop – NIMR August 2022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4F893-2407-4D75-994B-47EB4FAC7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9144" y="994718"/>
            <a:ext cx="8440056" cy="393278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Is the DNA actually too long?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50" b="0" dirty="0"/>
              <a:t>Mycobacteria have a high CG content and lots of repeat regions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50" b="0" dirty="0"/>
              <a:t>The lower pore efficiency is possibly due to repeat regions binding to itself and blocking the pores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50" b="0" dirty="0"/>
              <a:t>Does reducing the length of the DNA help?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305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2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29841" y="1431234"/>
            <a:ext cx="8045032" cy="3308545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b="0" dirty="0"/>
              <a:t>We will record these sessions and put them online so you can refer back to them later on</a:t>
            </a:r>
          </a:p>
          <a:p>
            <a:endParaRPr lang="en-GB" b="0" dirty="0"/>
          </a:p>
          <a:p>
            <a:pPr algn="ctr"/>
            <a:r>
              <a:rPr lang="en-GB" b="0" dirty="0"/>
              <a:t>We will also put the slides up online so you can access the notes (links and image credits)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TB ONT workshop – NIMR August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73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TB ONT workshop – NIMR August 2022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4F893-2407-4D75-994B-47EB4FAC7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9144" y="994718"/>
            <a:ext cx="6040076" cy="393278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Is the DNA actually too long?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5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Use Covaris tubes to shear the DNA to 10k and 20k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50" b="0" dirty="0"/>
              <a:t>Run each sample for 2 hours, wash the flow cell, compare to 50kb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05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</a:t>
            </a:r>
            <a:r>
              <a:rPr lang="en-GB" sz="3050" b="0" dirty="0"/>
              <a:t>ovaris tubes are expensive</a:t>
            </a:r>
            <a:endParaRPr lang="en-GB" sz="305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305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5F49F-B8C5-7BB3-201B-EC3C3BA5E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088" y="783770"/>
            <a:ext cx="2274337" cy="435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TB ONT workshop – NIMR August 2022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4F893-2407-4D75-994B-47EB4FAC7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9144" y="994718"/>
            <a:ext cx="8440056" cy="603561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Is the DNA actually too long?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305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DDFB473-0ACC-66DD-AB1D-3139C57A4D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259268"/>
              </p:ext>
            </p:extLst>
          </p:nvPr>
        </p:nvGraphicFramePr>
        <p:xfrm>
          <a:off x="148132" y="1541992"/>
          <a:ext cx="2748749" cy="346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97E6A65-B26E-A1CF-DE76-EB7CC2AA9B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087987"/>
              </p:ext>
            </p:extLst>
          </p:nvPr>
        </p:nvGraphicFramePr>
        <p:xfrm>
          <a:off x="2896882" y="1541992"/>
          <a:ext cx="2864008" cy="346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492B595-A17B-079B-A802-8BEED632B9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319486"/>
              </p:ext>
            </p:extLst>
          </p:nvPr>
        </p:nvGraphicFramePr>
        <p:xfrm>
          <a:off x="5855234" y="1541992"/>
          <a:ext cx="3140634" cy="346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F6F4DC6-B898-6C70-B941-F61DB7BEE209}"/>
              </a:ext>
            </a:extLst>
          </p:cNvPr>
          <p:cNvSpPr txBox="1"/>
          <p:nvPr/>
        </p:nvSpPr>
        <p:spPr>
          <a:xfrm>
            <a:off x="484094" y="2067276"/>
            <a:ext cx="819118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Sequencing TB seems to be a trade off between long reads (more data) and pore efficiency (sequencing for longer)</a:t>
            </a:r>
          </a:p>
        </p:txBody>
      </p:sp>
    </p:spTree>
    <p:extLst>
      <p:ext uri="{BB962C8B-B14F-4D97-AF65-F5344CB8AC3E}">
        <p14:creationId xmlns:p14="http://schemas.microsoft.com/office/powerpoint/2010/main" val="189461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TB ONT workshop – NIMR August 2022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3387AB-BE00-4D6B-82B3-65CF4C9C0BE4}"/>
              </a:ext>
            </a:extLst>
          </p:cNvPr>
          <p:cNvSpPr txBox="1"/>
          <p:nvPr/>
        </p:nvSpPr>
        <p:spPr>
          <a:xfrm>
            <a:off x="977832" y="2659870"/>
            <a:ext cx="113347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Extraction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DB51A5-9CE8-425B-9B86-F456B5E13FB9}"/>
              </a:ext>
            </a:extLst>
          </p:cNvPr>
          <p:cNvSpPr txBox="1"/>
          <p:nvPr/>
        </p:nvSpPr>
        <p:spPr>
          <a:xfrm>
            <a:off x="5342438" y="2660669"/>
            <a:ext cx="13076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Basecalling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BE3A4-F3ED-4D3C-9AF2-CBCDE4278428}"/>
              </a:ext>
            </a:extLst>
          </p:cNvPr>
          <p:cNvSpPr txBox="1"/>
          <p:nvPr/>
        </p:nvSpPr>
        <p:spPr>
          <a:xfrm>
            <a:off x="7587238" y="2659870"/>
            <a:ext cx="9620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Analysis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CB28DF-91D3-4126-B3C5-4A5B81CF0946}"/>
              </a:ext>
            </a:extLst>
          </p:cNvPr>
          <p:cNvCxnSpPr>
            <a:cxnSpLocks/>
            <a:stCxn id="26" idx="3"/>
            <a:endCxn id="5" idx="1"/>
          </p:cNvCxnSpPr>
          <p:nvPr/>
        </p:nvCxnSpPr>
        <p:spPr>
          <a:xfrm>
            <a:off x="4478773" y="2839602"/>
            <a:ext cx="863665" cy="5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D0BDFC-6D87-481C-8D1B-F3EDF7558AC0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6650070" y="2844536"/>
            <a:ext cx="937168" cy="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AD13C1-649C-4D1C-9D78-439E2D3FEDD0}"/>
              </a:ext>
            </a:extLst>
          </p:cNvPr>
          <p:cNvSpPr txBox="1"/>
          <p:nvPr/>
        </p:nvSpPr>
        <p:spPr>
          <a:xfrm>
            <a:off x="300829" y="3360257"/>
            <a:ext cx="243705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Culture, CTAB + 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DNA Shearing?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Ethanol precipitation?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Bead washing?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2D0B15-E4A5-4167-89C8-1BBFA6D0DDAA}"/>
              </a:ext>
            </a:extLst>
          </p:cNvPr>
          <p:cNvSpPr txBox="1"/>
          <p:nvPr/>
        </p:nvSpPr>
        <p:spPr>
          <a:xfrm>
            <a:off x="736133" y="1099930"/>
            <a:ext cx="161686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Speed vs concentration, MW and quality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A97C88-A7B1-45E8-8DA4-B86CD094829A}"/>
              </a:ext>
            </a:extLst>
          </p:cNvPr>
          <p:cNvSpPr txBox="1"/>
          <p:nvPr/>
        </p:nvSpPr>
        <p:spPr>
          <a:xfrm>
            <a:off x="3218715" y="3362641"/>
            <a:ext cx="119328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Rapid (native) Barcoding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8DB7A0-7411-482D-BB90-D990CCBB6EB7}"/>
              </a:ext>
            </a:extLst>
          </p:cNvPr>
          <p:cNvSpPr txBox="1"/>
          <p:nvPr/>
        </p:nvSpPr>
        <p:spPr>
          <a:xfrm>
            <a:off x="5342438" y="3377898"/>
            <a:ext cx="130763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Fast (newest Guppy)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DEF1C0-6C87-4513-A372-475597C6E926}"/>
              </a:ext>
            </a:extLst>
          </p:cNvPr>
          <p:cNvSpPr txBox="1"/>
          <p:nvPr/>
        </p:nvSpPr>
        <p:spPr>
          <a:xfrm>
            <a:off x="7472361" y="3515600"/>
            <a:ext cx="11932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TB-Profiler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293EFB-1096-4841-ABB6-B169438F922A}"/>
              </a:ext>
            </a:extLst>
          </p:cNvPr>
          <p:cNvCxnSpPr>
            <a:cxnSpLocks/>
          </p:cNvCxnSpPr>
          <p:nvPr/>
        </p:nvCxnSpPr>
        <p:spPr>
          <a:xfrm>
            <a:off x="1542664" y="3028638"/>
            <a:ext cx="1164" cy="33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0CC2E84-BDF3-4A89-BF1D-5E0BA392EAE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3814781" y="3024268"/>
            <a:ext cx="576" cy="338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026E294-2F4A-415F-9F78-08EDD6A24F0C}"/>
              </a:ext>
            </a:extLst>
          </p:cNvPr>
          <p:cNvCxnSpPr>
            <a:stCxn id="5" idx="2"/>
            <a:endCxn id="13" idx="0"/>
          </p:cNvCxnSpPr>
          <p:nvPr/>
        </p:nvCxnSpPr>
        <p:spPr>
          <a:xfrm>
            <a:off x="5996254" y="3030001"/>
            <a:ext cx="0" cy="347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35C173-540D-46AC-847B-EE8BD19C2EC1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>
            <a:off x="8068251" y="3029202"/>
            <a:ext cx="752" cy="48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A495CA9-53A0-4DD4-84B8-5145E9AECED6}"/>
              </a:ext>
            </a:extLst>
          </p:cNvPr>
          <p:cNvSpPr txBox="1"/>
          <p:nvPr/>
        </p:nvSpPr>
        <p:spPr>
          <a:xfrm>
            <a:off x="3175293" y="1366134"/>
            <a:ext cx="128095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Input DNA vs output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BF2364-716D-4D21-876A-61B8CAE8462F}"/>
              </a:ext>
            </a:extLst>
          </p:cNvPr>
          <p:cNvSpPr txBox="1"/>
          <p:nvPr/>
        </p:nvSpPr>
        <p:spPr>
          <a:xfrm>
            <a:off x="5227461" y="1174813"/>
            <a:ext cx="154243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Accuracy vs speed (computing power)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A6804B-76EF-483E-9B92-259303049B96}"/>
              </a:ext>
            </a:extLst>
          </p:cNvPr>
          <p:cNvSpPr txBox="1"/>
          <p:nvPr/>
        </p:nvSpPr>
        <p:spPr>
          <a:xfrm>
            <a:off x="7467529" y="1174014"/>
            <a:ext cx="12029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Accuracy and detail vs ease of use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4EA79B-9D4D-455B-A36D-701CC8223DF7}"/>
              </a:ext>
            </a:extLst>
          </p:cNvPr>
          <p:cNvCxnSpPr>
            <a:stCxn id="11" idx="2"/>
            <a:endCxn id="4" idx="0"/>
          </p:cNvCxnSpPr>
          <p:nvPr/>
        </p:nvCxnSpPr>
        <p:spPr>
          <a:xfrm>
            <a:off x="1544568" y="2300259"/>
            <a:ext cx="2" cy="359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410CFF9-30FE-4548-AA3B-8B3D15EA5249}"/>
              </a:ext>
            </a:extLst>
          </p:cNvPr>
          <p:cNvCxnSpPr>
            <a:cxnSpLocks/>
          </p:cNvCxnSpPr>
          <p:nvPr/>
        </p:nvCxnSpPr>
        <p:spPr>
          <a:xfrm flipH="1">
            <a:off x="3812119" y="2289464"/>
            <a:ext cx="412" cy="365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1F8BBA7-4830-4FBE-AB38-0684ADE398A1}"/>
              </a:ext>
            </a:extLst>
          </p:cNvPr>
          <p:cNvCxnSpPr>
            <a:cxnSpLocks/>
            <a:stCxn id="20" idx="2"/>
            <a:endCxn id="5" idx="0"/>
          </p:cNvCxnSpPr>
          <p:nvPr/>
        </p:nvCxnSpPr>
        <p:spPr>
          <a:xfrm flipH="1">
            <a:off x="5996254" y="2375142"/>
            <a:ext cx="2425" cy="285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0BD96F0-D599-41AF-8AD5-1CB3A453C46F}"/>
              </a:ext>
            </a:extLst>
          </p:cNvPr>
          <p:cNvCxnSpPr>
            <a:stCxn id="21" idx="2"/>
            <a:endCxn id="6" idx="0"/>
          </p:cNvCxnSpPr>
          <p:nvPr/>
        </p:nvCxnSpPr>
        <p:spPr>
          <a:xfrm flipH="1">
            <a:off x="8068251" y="2374343"/>
            <a:ext cx="752" cy="285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E73C45C-BE9A-4780-B2DE-297A9A2C668D}"/>
              </a:ext>
            </a:extLst>
          </p:cNvPr>
          <p:cNvSpPr txBox="1"/>
          <p:nvPr/>
        </p:nvSpPr>
        <p:spPr>
          <a:xfrm>
            <a:off x="3171141" y="2654936"/>
            <a:ext cx="13076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Library prep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759660B-5CF7-498D-A8E1-C13C41B1F823}"/>
              </a:ext>
            </a:extLst>
          </p:cNvPr>
          <p:cNvCxnSpPr>
            <a:cxnSpLocks/>
            <a:stCxn id="4" idx="3"/>
            <a:endCxn id="26" idx="1"/>
          </p:cNvCxnSpPr>
          <p:nvPr/>
        </p:nvCxnSpPr>
        <p:spPr>
          <a:xfrm flipV="1">
            <a:off x="2111307" y="2839602"/>
            <a:ext cx="1059834" cy="4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6459E-0D91-6B86-99C1-3C863A6C9EB9}"/>
              </a:ext>
            </a:extLst>
          </p:cNvPr>
          <p:cNvSpPr txBox="1"/>
          <p:nvPr/>
        </p:nvSpPr>
        <p:spPr>
          <a:xfrm>
            <a:off x="334046" y="4621096"/>
            <a:ext cx="2421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Extra steps = extra costs</a:t>
            </a:r>
          </a:p>
        </p:txBody>
      </p:sp>
    </p:spTree>
    <p:extLst>
      <p:ext uri="{BB962C8B-B14F-4D97-AF65-F5344CB8AC3E}">
        <p14:creationId xmlns:p14="http://schemas.microsoft.com/office/powerpoint/2010/main" val="159759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6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TB ONT workshop – NIMR August 2022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4F893-2407-4D75-994B-47EB4FAC7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23344" y="2556381"/>
            <a:ext cx="2497311" cy="5532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8418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29840" y="1394232"/>
            <a:ext cx="7031142" cy="3047139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Laboratory set up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Introduction to the TB sequencing pipeline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TB sequencing complications</a:t>
            </a:r>
            <a:endParaRPr lang="en-US" b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TB ONT workshop – NIMR August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35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TB ONT workshop – NIMR August 2022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4F893-2407-4D75-994B-47EB4FAC7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40220" y="2285337"/>
            <a:ext cx="5663559" cy="572825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Laboratory set up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659027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29840" y="994718"/>
            <a:ext cx="4510777" cy="374506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Lead and delivery times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Some kits and equipment have a lead time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Generally, the Nanopore website suggests allowing a working week for orders to arrive for ‘rest of world’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Consider customs issues for your country</a:t>
            </a:r>
            <a:endParaRPr lang="en-US" b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TB ONT workshop – NIMR August 2022</a:t>
            </a:r>
            <a:endParaRPr lang="en-US" dirty="0"/>
          </a:p>
        </p:txBody>
      </p:sp>
      <p:pic>
        <p:nvPicPr>
          <p:cNvPr id="2" name="Picture 1" descr="File:Emojione 1F69A.svg - Me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313" y="1203438"/>
            <a:ext cx="2866005" cy="286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6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Reagents – Storage</a:t>
            </a:r>
          </a:p>
          <a:p>
            <a:endParaRPr lang="en-GB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Most of the kit reagents need a cold chain and so must be kept in a fridge/ freezer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Nanopore have created a field sequencing kit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TB ONT workshop – NIMR August 2022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1" b="25362"/>
          <a:stretch/>
        </p:blipFill>
        <p:spPr>
          <a:xfrm>
            <a:off x="3734707" y="1603829"/>
            <a:ext cx="5143500" cy="26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56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16000" y="994717"/>
            <a:ext cx="3964113" cy="3940139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Flow cells </a:t>
            </a:r>
          </a:p>
          <a:p>
            <a:endParaRPr lang="en-GB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MinION flow cells can be stored (unopened) at room temperature for 4 weeks (from delivery date)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They can be stored for 12 weeks (unopened) at 2-8°C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Flow cells should be checked before library preparation (within 3 months of purchase) as part of the warranty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TB ONT workshop – NIMR August 2022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37" y="1862248"/>
            <a:ext cx="4550948" cy="20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0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37886" y="994718"/>
            <a:ext cx="4063999" cy="374506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Sample Throughput </a:t>
            </a:r>
          </a:p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If few samples are being processed at a time, or you are looking at amplicons, smaller genomes or targeted regions, the Flongle might be more useful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/>
              <a:t>Note that they are only guaranteed for 4 weeks after the shipment date (rather than 12 for a MinION)</a:t>
            </a:r>
            <a:endParaRPr lang="en-US" b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TB ONT workshop – NIMR August 2022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5" y="1766887"/>
            <a:ext cx="4189122" cy="237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6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16000" y="994718"/>
            <a:ext cx="3942343" cy="3745062"/>
          </a:xfrm>
        </p:spPr>
        <p:txBody>
          <a:bodyPr>
            <a:noAutofit/>
          </a:bodyPr>
          <a:lstStyle/>
          <a:p>
            <a:r>
              <a:rPr lang="en-GB" sz="2400" dirty="0"/>
              <a:t>Power issues</a:t>
            </a:r>
          </a:p>
          <a:p>
            <a:endParaRPr lang="en-GB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="0" dirty="0"/>
              <a:t>Need power for the duration of your sequencing run (if it cuts out, it will save data up until the power cut)</a:t>
            </a:r>
            <a:endParaRPr lang="en-GB" sz="12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="0" dirty="0"/>
              <a:t>A laptop with a reliable battery may be more useful than a computer if power cuts are an issue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="0" dirty="0"/>
              <a:t>UPS is something to consider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b="0" dirty="0"/>
              <a:t>Mk1C also needs an external power source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TB ONT workshop – NIMR August 2022</a:t>
            </a:r>
            <a:endParaRPr lang="en-US" dirty="0"/>
          </a:p>
        </p:txBody>
      </p:sp>
      <p:pic>
        <p:nvPicPr>
          <p:cNvPr id="2" name="Picture 1" descr="How To Check If You Have Power at Your Home - Florid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086" y="1409699"/>
            <a:ext cx="4281714" cy="321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46806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7201</TotalTime>
  <Words>1091</Words>
  <Application>Microsoft Office PowerPoint</Application>
  <PresentationFormat>On-screen Show (16:9)</PresentationFormat>
  <Paragraphs>155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4_Custom Design</vt:lpstr>
      <vt:lpstr>Oxford Nanopore Sequencing for hard-to-treat TB: set up in resource-constrained settings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UCL 16:9 PP Plain - BLACK</dc:title>
  <dc:subject/>
  <dc:creator>Clayton, Janine</dc:creator>
  <cp:keywords/>
  <dc:description/>
  <cp:lastModifiedBy>Elton, Linzy</cp:lastModifiedBy>
  <cp:revision>116</cp:revision>
  <dcterms:created xsi:type="dcterms:W3CDTF">2016-12-07T10:36:45Z</dcterms:created>
  <dcterms:modified xsi:type="dcterms:W3CDTF">2022-08-25T08:45:11Z</dcterms:modified>
  <cp:category/>
</cp:coreProperties>
</file>