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5" r:id="rId1"/>
  </p:sldMasterIdLst>
  <p:notesMasterIdLst>
    <p:notesMasterId r:id="rId34"/>
  </p:notesMasterIdLst>
  <p:sldIdLst>
    <p:sldId id="256" r:id="rId2"/>
    <p:sldId id="257" r:id="rId3"/>
    <p:sldId id="296" r:id="rId4"/>
    <p:sldId id="262" r:id="rId5"/>
    <p:sldId id="282" r:id="rId6"/>
    <p:sldId id="272" r:id="rId7"/>
    <p:sldId id="270" r:id="rId8"/>
    <p:sldId id="279" r:id="rId9"/>
    <p:sldId id="271" r:id="rId10"/>
    <p:sldId id="268" r:id="rId11"/>
    <p:sldId id="269" r:id="rId12"/>
    <p:sldId id="276" r:id="rId13"/>
    <p:sldId id="274" r:id="rId14"/>
    <p:sldId id="289" r:id="rId15"/>
    <p:sldId id="273" r:id="rId16"/>
    <p:sldId id="277" r:id="rId17"/>
    <p:sldId id="275" r:id="rId18"/>
    <p:sldId id="278" r:id="rId19"/>
    <p:sldId id="295" r:id="rId20"/>
    <p:sldId id="290" r:id="rId21"/>
    <p:sldId id="291" r:id="rId22"/>
    <p:sldId id="292" r:id="rId23"/>
    <p:sldId id="294" r:id="rId24"/>
    <p:sldId id="293" r:id="rId25"/>
    <p:sldId id="283" r:id="rId26"/>
    <p:sldId id="297" r:id="rId27"/>
    <p:sldId id="288" r:id="rId28"/>
    <p:sldId id="284" r:id="rId29"/>
    <p:sldId id="286" r:id="rId30"/>
    <p:sldId id="281" r:id="rId31"/>
    <p:sldId id="287" r:id="rId32"/>
    <p:sldId id="298"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B9CA"/>
    <a:srgbClr val="F6BE00"/>
    <a:srgbClr val="D6D2C4"/>
    <a:srgbClr val="B2E2ED"/>
    <a:srgbClr val="00FFFF"/>
    <a:srgbClr val="00FDFF"/>
    <a:srgbClr val="A4DBE8"/>
    <a:srgbClr val="BBC5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0283" autoAdjust="0"/>
  </p:normalViewPr>
  <p:slideViewPr>
    <p:cSldViewPr snapToGrid="0" snapToObjects="1">
      <p:cViewPr>
        <p:scale>
          <a:sx n="75" d="100"/>
          <a:sy n="75" d="100"/>
        </p:scale>
        <p:origin x="872" y="44"/>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EE1CD-6EDF-5C43-ACE9-942F6C137C3E}" type="datetimeFigureOut">
              <a:rPr lang="en-US" smtClean="0"/>
              <a:t>8/25/2022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55201-7865-8744-8A9B-9F5FC03C5C4C}" type="slidenum">
              <a:rPr lang="en-US" smtClean="0"/>
              <a:t>‹#›</a:t>
            </a:fld>
            <a:endParaRPr lang="en-US" dirty="0"/>
          </a:p>
        </p:txBody>
      </p:sp>
    </p:spTree>
    <p:extLst>
      <p:ext uri="{BB962C8B-B14F-4D97-AF65-F5344CB8AC3E}">
        <p14:creationId xmlns:p14="http://schemas.microsoft.com/office/powerpoint/2010/main" val="177610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nome.gov/human-genome-project/Wha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https://en.wikipedia.org/wiki/DNA_sequencing</a:t>
            </a:r>
          </a:p>
        </p:txBody>
      </p:sp>
      <p:sp>
        <p:nvSpPr>
          <p:cNvPr id="4" name="Slide Number Placeholder 3"/>
          <p:cNvSpPr>
            <a:spLocks noGrp="1"/>
          </p:cNvSpPr>
          <p:nvPr>
            <p:ph type="sldNum" sz="quarter" idx="5"/>
          </p:nvPr>
        </p:nvSpPr>
        <p:spPr/>
        <p:txBody>
          <a:bodyPr/>
          <a:lstStyle/>
          <a:p>
            <a:fld id="{78455201-7865-8744-8A9B-9F5FC03C5C4C}" type="slidenum">
              <a:rPr lang="en-US" smtClean="0"/>
              <a:t>4</a:t>
            </a:fld>
            <a:endParaRPr lang="en-US" dirty="0"/>
          </a:p>
        </p:txBody>
      </p:sp>
    </p:spTree>
    <p:extLst>
      <p:ext uri="{BB962C8B-B14F-4D97-AF65-F5344CB8AC3E}">
        <p14:creationId xmlns:p14="http://schemas.microsoft.com/office/powerpoint/2010/main" val="1832220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video: https://www.youtube.com/watch?v=womKfikWlxM</a:t>
            </a:r>
          </a:p>
        </p:txBody>
      </p:sp>
      <p:sp>
        <p:nvSpPr>
          <p:cNvPr id="4" name="Slide Number Placeholder 3"/>
          <p:cNvSpPr>
            <a:spLocks noGrp="1"/>
          </p:cNvSpPr>
          <p:nvPr>
            <p:ph type="sldNum" sz="quarter" idx="5"/>
          </p:nvPr>
        </p:nvSpPr>
        <p:spPr/>
        <p:txBody>
          <a:bodyPr/>
          <a:lstStyle/>
          <a:p>
            <a:fld id="{78455201-7865-8744-8A9B-9F5FC03C5C4C}" type="slidenum">
              <a:rPr lang="en-US" smtClean="0"/>
              <a:t>13</a:t>
            </a:fld>
            <a:endParaRPr lang="en-US" dirty="0"/>
          </a:p>
        </p:txBody>
      </p:sp>
    </p:spTree>
    <p:extLst>
      <p:ext uri="{BB962C8B-B14F-4D97-AF65-F5344CB8AC3E}">
        <p14:creationId xmlns:p14="http://schemas.microsoft.com/office/powerpoint/2010/main" val="4121976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https://www.nature.com/articles/521015a, https://nanoporetech.com/resource-centre/dna-sequencing-microgravity-international-space-station-iss-using-minion</a:t>
            </a:r>
          </a:p>
        </p:txBody>
      </p:sp>
      <p:sp>
        <p:nvSpPr>
          <p:cNvPr id="4" name="Slide Number Placeholder 3"/>
          <p:cNvSpPr>
            <a:spLocks noGrp="1"/>
          </p:cNvSpPr>
          <p:nvPr>
            <p:ph type="sldNum" sz="quarter" idx="5"/>
          </p:nvPr>
        </p:nvSpPr>
        <p:spPr/>
        <p:txBody>
          <a:bodyPr/>
          <a:lstStyle/>
          <a:p>
            <a:fld id="{78455201-7865-8744-8A9B-9F5FC03C5C4C}" type="slidenum">
              <a:rPr lang="en-US" smtClean="0"/>
              <a:t>14</a:t>
            </a:fld>
            <a:endParaRPr lang="en-US" dirty="0"/>
          </a:p>
        </p:txBody>
      </p:sp>
    </p:spTree>
    <p:extLst>
      <p:ext uri="{BB962C8B-B14F-4D97-AF65-F5344CB8AC3E}">
        <p14:creationId xmlns:p14="http://schemas.microsoft.com/office/powerpoint/2010/main" val="3196885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p:txBody>
      </p:sp>
      <p:sp>
        <p:nvSpPr>
          <p:cNvPr id="4" name="Slide Number Placeholder 3"/>
          <p:cNvSpPr>
            <a:spLocks noGrp="1"/>
          </p:cNvSpPr>
          <p:nvPr>
            <p:ph type="sldNum" sz="quarter" idx="5"/>
          </p:nvPr>
        </p:nvSpPr>
        <p:spPr/>
        <p:txBody>
          <a:bodyPr/>
          <a:lstStyle/>
          <a:p>
            <a:fld id="{78455201-7865-8744-8A9B-9F5FC03C5C4C}" type="slidenum">
              <a:rPr lang="en-US" smtClean="0"/>
              <a:t>15</a:t>
            </a:fld>
            <a:endParaRPr lang="en-US" dirty="0"/>
          </a:p>
        </p:txBody>
      </p:sp>
    </p:spTree>
    <p:extLst>
      <p:ext uri="{BB962C8B-B14F-4D97-AF65-F5344CB8AC3E}">
        <p14:creationId xmlns:p14="http://schemas.microsoft.com/office/powerpoint/2010/main" val="162326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(image credit) - https://link.springer.com/protocol/10.1007/978-1-0716-0868-5_9</a:t>
            </a:r>
          </a:p>
        </p:txBody>
      </p:sp>
      <p:sp>
        <p:nvSpPr>
          <p:cNvPr id="4" name="Slide Number Placeholder 3"/>
          <p:cNvSpPr>
            <a:spLocks noGrp="1"/>
          </p:cNvSpPr>
          <p:nvPr>
            <p:ph type="sldNum" sz="quarter" idx="5"/>
          </p:nvPr>
        </p:nvSpPr>
        <p:spPr/>
        <p:txBody>
          <a:bodyPr/>
          <a:lstStyle/>
          <a:p>
            <a:fld id="{78455201-7865-8744-8A9B-9F5FC03C5C4C}" type="slidenum">
              <a:rPr lang="en-US" smtClean="0"/>
              <a:t>16</a:t>
            </a:fld>
            <a:endParaRPr lang="en-US" dirty="0"/>
          </a:p>
        </p:txBody>
      </p:sp>
    </p:spTree>
    <p:extLst>
      <p:ext uri="{BB962C8B-B14F-4D97-AF65-F5344CB8AC3E}">
        <p14:creationId xmlns:p14="http://schemas.microsoft.com/office/powerpoint/2010/main" val="2978631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link: https://www.youtube.com/watch?v=RcP85JHLmnI&amp;t=18s</a:t>
            </a:r>
          </a:p>
        </p:txBody>
      </p:sp>
      <p:sp>
        <p:nvSpPr>
          <p:cNvPr id="4" name="Slide Number Placeholder 3"/>
          <p:cNvSpPr>
            <a:spLocks noGrp="1"/>
          </p:cNvSpPr>
          <p:nvPr>
            <p:ph type="sldNum" sz="quarter" idx="5"/>
          </p:nvPr>
        </p:nvSpPr>
        <p:spPr/>
        <p:txBody>
          <a:bodyPr/>
          <a:lstStyle/>
          <a:p>
            <a:fld id="{78455201-7865-8744-8A9B-9F5FC03C5C4C}" type="slidenum">
              <a:rPr lang="en-US" smtClean="0"/>
              <a:t>17</a:t>
            </a:fld>
            <a:endParaRPr lang="en-US" dirty="0"/>
          </a:p>
        </p:txBody>
      </p:sp>
    </p:spTree>
    <p:extLst>
      <p:ext uri="{BB962C8B-B14F-4D97-AF65-F5344CB8AC3E}">
        <p14:creationId xmlns:p14="http://schemas.microsoft.com/office/powerpoint/2010/main" val="2471964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p:txBody>
      </p:sp>
      <p:sp>
        <p:nvSpPr>
          <p:cNvPr id="4" name="Slide Number Placeholder 3"/>
          <p:cNvSpPr>
            <a:spLocks noGrp="1"/>
          </p:cNvSpPr>
          <p:nvPr>
            <p:ph type="sldNum" sz="quarter" idx="5"/>
          </p:nvPr>
        </p:nvSpPr>
        <p:spPr/>
        <p:txBody>
          <a:bodyPr/>
          <a:lstStyle/>
          <a:p>
            <a:fld id="{78455201-7865-8744-8A9B-9F5FC03C5C4C}" type="slidenum">
              <a:rPr lang="en-US" smtClean="0"/>
              <a:t>18</a:t>
            </a:fld>
            <a:endParaRPr lang="en-US" dirty="0"/>
          </a:p>
        </p:txBody>
      </p:sp>
    </p:spTree>
    <p:extLst>
      <p:ext uri="{BB962C8B-B14F-4D97-AF65-F5344CB8AC3E}">
        <p14:creationId xmlns:p14="http://schemas.microsoft.com/office/powerpoint/2010/main" val="579140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a:p>
            <a:endParaRPr lang="en-GB" dirty="0"/>
          </a:p>
          <a:p>
            <a:r>
              <a:rPr lang="en-GB" dirty="0"/>
              <a:t>Image credit: ONT</a:t>
            </a:r>
          </a:p>
        </p:txBody>
      </p:sp>
      <p:sp>
        <p:nvSpPr>
          <p:cNvPr id="4" name="Slide Number Placeholder 3"/>
          <p:cNvSpPr>
            <a:spLocks noGrp="1"/>
          </p:cNvSpPr>
          <p:nvPr>
            <p:ph type="sldNum" sz="quarter" idx="5"/>
          </p:nvPr>
        </p:nvSpPr>
        <p:spPr/>
        <p:txBody>
          <a:bodyPr/>
          <a:lstStyle/>
          <a:p>
            <a:fld id="{78455201-7865-8744-8A9B-9F5FC03C5C4C}" type="slidenum">
              <a:rPr lang="en-US" smtClean="0"/>
              <a:t>19</a:t>
            </a:fld>
            <a:endParaRPr lang="en-US" dirty="0"/>
          </a:p>
        </p:txBody>
      </p:sp>
    </p:spTree>
    <p:extLst>
      <p:ext uri="{BB962C8B-B14F-4D97-AF65-F5344CB8AC3E}">
        <p14:creationId xmlns:p14="http://schemas.microsoft.com/office/powerpoint/2010/main" val="1262380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a:p>
            <a:endParaRPr lang="en-GB" dirty="0"/>
          </a:p>
          <a:p>
            <a:r>
              <a:rPr lang="en-GB" dirty="0"/>
              <a:t>Image credit: ONT</a:t>
            </a:r>
          </a:p>
        </p:txBody>
      </p:sp>
      <p:sp>
        <p:nvSpPr>
          <p:cNvPr id="4" name="Slide Number Placeholder 3"/>
          <p:cNvSpPr>
            <a:spLocks noGrp="1"/>
          </p:cNvSpPr>
          <p:nvPr>
            <p:ph type="sldNum" sz="quarter" idx="5"/>
          </p:nvPr>
        </p:nvSpPr>
        <p:spPr/>
        <p:txBody>
          <a:bodyPr/>
          <a:lstStyle/>
          <a:p>
            <a:fld id="{78455201-7865-8744-8A9B-9F5FC03C5C4C}" type="slidenum">
              <a:rPr lang="en-US" smtClean="0"/>
              <a:t>20</a:t>
            </a:fld>
            <a:endParaRPr lang="en-US" dirty="0"/>
          </a:p>
        </p:txBody>
      </p:sp>
    </p:spTree>
    <p:extLst>
      <p:ext uri="{BB962C8B-B14F-4D97-AF65-F5344CB8AC3E}">
        <p14:creationId xmlns:p14="http://schemas.microsoft.com/office/powerpoint/2010/main" val="3559595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a:p>
            <a:endParaRPr lang="en-GB" dirty="0"/>
          </a:p>
          <a:p>
            <a:r>
              <a:rPr lang="en-GB" dirty="0"/>
              <a:t>Image credit: ONT</a:t>
            </a:r>
          </a:p>
        </p:txBody>
      </p:sp>
      <p:sp>
        <p:nvSpPr>
          <p:cNvPr id="4" name="Slide Number Placeholder 3"/>
          <p:cNvSpPr>
            <a:spLocks noGrp="1"/>
          </p:cNvSpPr>
          <p:nvPr>
            <p:ph type="sldNum" sz="quarter" idx="5"/>
          </p:nvPr>
        </p:nvSpPr>
        <p:spPr/>
        <p:txBody>
          <a:bodyPr/>
          <a:lstStyle/>
          <a:p>
            <a:fld id="{78455201-7865-8744-8A9B-9F5FC03C5C4C}" type="slidenum">
              <a:rPr lang="en-US" smtClean="0"/>
              <a:t>21</a:t>
            </a:fld>
            <a:endParaRPr lang="en-US" dirty="0"/>
          </a:p>
        </p:txBody>
      </p:sp>
    </p:spTree>
    <p:extLst>
      <p:ext uri="{BB962C8B-B14F-4D97-AF65-F5344CB8AC3E}">
        <p14:creationId xmlns:p14="http://schemas.microsoft.com/office/powerpoint/2010/main" val="2088394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a:p>
            <a:endParaRPr lang="en-GB" dirty="0"/>
          </a:p>
          <a:p>
            <a:r>
              <a:rPr lang="en-GB" dirty="0"/>
              <a:t>Image credit: ONT</a:t>
            </a:r>
          </a:p>
        </p:txBody>
      </p:sp>
      <p:sp>
        <p:nvSpPr>
          <p:cNvPr id="4" name="Slide Number Placeholder 3"/>
          <p:cNvSpPr>
            <a:spLocks noGrp="1"/>
          </p:cNvSpPr>
          <p:nvPr>
            <p:ph type="sldNum" sz="quarter" idx="5"/>
          </p:nvPr>
        </p:nvSpPr>
        <p:spPr/>
        <p:txBody>
          <a:bodyPr/>
          <a:lstStyle/>
          <a:p>
            <a:fld id="{78455201-7865-8744-8A9B-9F5FC03C5C4C}" type="slidenum">
              <a:rPr lang="en-US" smtClean="0"/>
              <a:t>22</a:t>
            </a:fld>
            <a:endParaRPr lang="en-US" dirty="0"/>
          </a:p>
        </p:txBody>
      </p:sp>
    </p:spTree>
    <p:extLst>
      <p:ext uri="{BB962C8B-B14F-4D97-AF65-F5344CB8AC3E}">
        <p14:creationId xmlns:p14="http://schemas.microsoft.com/office/powerpoint/2010/main" val="2239471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credits:</a:t>
            </a:r>
          </a:p>
          <a:p>
            <a:r>
              <a:rPr lang="en-GB" dirty="0"/>
              <a:t>https://www.thermofisher.com/blog/biobanking/within-subject-biological-sample-pooling-improves-accuracy-of-temporally-affected-biomarkers/</a:t>
            </a:r>
          </a:p>
          <a:p>
            <a:r>
              <a:rPr lang="en-GB" dirty="0"/>
              <a:t>https://www.sciencedirect.com/topics/biochemistry-genetics-and-molecular-biology/phylogenetic-tree</a:t>
            </a:r>
          </a:p>
          <a:p>
            <a:r>
              <a:rPr lang="en-GB" dirty="0"/>
              <a:t>https://www.singerinstruments.com/resource/what-are-genetic-mutation/</a:t>
            </a:r>
          </a:p>
          <a:p>
            <a:r>
              <a:rPr lang="en-GB" dirty="0"/>
              <a:t>https://ib.bioninja.com.au/standard-level/topic-3-genetics/35-genetic-modification-and/dna-profiling.html</a:t>
            </a:r>
          </a:p>
          <a:p>
            <a:r>
              <a:rPr lang="en-GB" dirty="0"/>
              <a:t>https://www.who.int/indonesia/health-topics/antimicrobial-resistance</a:t>
            </a:r>
          </a:p>
        </p:txBody>
      </p:sp>
      <p:sp>
        <p:nvSpPr>
          <p:cNvPr id="4" name="Slide Number Placeholder 3"/>
          <p:cNvSpPr>
            <a:spLocks noGrp="1"/>
          </p:cNvSpPr>
          <p:nvPr>
            <p:ph type="sldNum" sz="quarter" idx="5"/>
          </p:nvPr>
        </p:nvSpPr>
        <p:spPr/>
        <p:txBody>
          <a:bodyPr/>
          <a:lstStyle/>
          <a:p>
            <a:fld id="{78455201-7865-8744-8A9B-9F5FC03C5C4C}" type="slidenum">
              <a:rPr lang="en-US" smtClean="0"/>
              <a:t>5</a:t>
            </a:fld>
            <a:endParaRPr lang="en-US" dirty="0"/>
          </a:p>
        </p:txBody>
      </p:sp>
    </p:spTree>
    <p:extLst>
      <p:ext uri="{BB962C8B-B14F-4D97-AF65-F5344CB8AC3E}">
        <p14:creationId xmlns:p14="http://schemas.microsoft.com/office/powerpoint/2010/main" val="3639565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a:p>
            <a:endParaRPr lang="en-GB" dirty="0"/>
          </a:p>
          <a:p>
            <a:r>
              <a:rPr lang="en-GB" dirty="0"/>
              <a:t>Image credit: ONT</a:t>
            </a:r>
          </a:p>
        </p:txBody>
      </p:sp>
      <p:sp>
        <p:nvSpPr>
          <p:cNvPr id="4" name="Slide Number Placeholder 3"/>
          <p:cNvSpPr>
            <a:spLocks noGrp="1"/>
          </p:cNvSpPr>
          <p:nvPr>
            <p:ph type="sldNum" sz="quarter" idx="5"/>
          </p:nvPr>
        </p:nvSpPr>
        <p:spPr/>
        <p:txBody>
          <a:bodyPr/>
          <a:lstStyle/>
          <a:p>
            <a:fld id="{78455201-7865-8744-8A9B-9F5FC03C5C4C}" type="slidenum">
              <a:rPr lang="en-US" smtClean="0"/>
              <a:t>23</a:t>
            </a:fld>
            <a:endParaRPr lang="en-US" dirty="0"/>
          </a:p>
        </p:txBody>
      </p:sp>
    </p:spTree>
    <p:extLst>
      <p:ext uri="{BB962C8B-B14F-4D97-AF65-F5344CB8AC3E}">
        <p14:creationId xmlns:p14="http://schemas.microsoft.com/office/powerpoint/2010/main" val="1013960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Comparison of platforms: https://nanoporetech.com/products/specifications</a:t>
            </a:r>
          </a:p>
        </p:txBody>
      </p:sp>
      <p:sp>
        <p:nvSpPr>
          <p:cNvPr id="4" name="Slide Number Placeholder 3"/>
          <p:cNvSpPr>
            <a:spLocks noGrp="1"/>
          </p:cNvSpPr>
          <p:nvPr>
            <p:ph type="sldNum" sz="quarter" idx="5"/>
          </p:nvPr>
        </p:nvSpPr>
        <p:spPr/>
        <p:txBody>
          <a:bodyPr/>
          <a:lstStyle/>
          <a:p>
            <a:fld id="{78455201-7865-8744-8A9B-9F5FC03C5C4C}" type="slidenum">
              <a:rPr lang="en-US" smtClean="0"/>
              <a:t>24</a:t>
            </a:fld>
            <a:endParaRPr lang="en-US" dirty="0"/>
          </a:p>
        </p:txBody>
      </p:sp>
    </p:spTree>
    <p:extLst>
      <p:ext uri="{BB962C8B-B14F-4D97-AF65-F5344CB8AC3E}">
        <p14:creationId xmlns:p14="http://schemas.microsoft.com/office/powerpoint/2010/main" val="1397922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25</a:t>
            </a:fld>
            <a:endParaRPr lang="en-US" dirty="0"/>
          </a:p>
        </p:txBody>
      </p:sp>
    </p:spTree>
    <p:extLst>
      <p:ext uri="{BB962C8B-B14F-4D97-AF65-F5344CB8AC3E}">
        <p14:creationId xmlns:p14="http://schemas.microsoft.com/office/powerpoint/2010/main" val="1145252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26</a:t>
            </a:fld>
            <a:endParaRPr lang="en-US" dirty="0"/>
          </a:p>
        </p:txBody>
      </p:sp>
    </p:spTree>
    <p:extLst>
      <p:ext uri="{BB962C8B-B14F-4D97-AF65-F5344CB8AC3E}">
        <p14:creationId xmlns:p14="http://schemas.microsoft.com/office/powerpoint/2010/main" val="65653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YouTube video explaining depth v coverage: https://www.youtube.com/watch?v=3oNCSRyHWO8</a:t>
            </a:r>
          </a:p>
        </p:txBody>
      </p:sp>
      <p:sp>
        <p:nvSpPr>
          <p:cNvPr id="4" name="Slide Number Placeholder 3"/>
          <p:cNvSpPr>
            <a:spLocks noGrp="1"/>
          </p:cNvSpPr>
          <p:nvPr>
            <p:ph type="sldNum" sz="quarter" idx="5"/>
          </p:nvPr>
        </p:nvSpPr>
        <p:spPr/>
        <p:txBody>
          <a:bodyPr/>
          <a:lstStyle/>
          <a:p>
            <a:fld id="{78455201-7865-8744-8A9B-9F5FC03C5C4C}" type="slidenum">
              <a:rPr lang="en-US" smtClean="0"/>
              <a:t>27</a:t>
            </a:fld>
            <a:endParaRPr lang="en-US" dirty="0"/>
          </a:p>
        </p:txBody>
      </p:sp>
    </p:spTree>
    <p:extLst>
      <p:ext uri="{BB962C8B-B14F-4D97-AF65-F5344CB8AC3E}">
        <p14:creationId xmlns:p14="http://schemas.microsoft.com/office/powerpoint/2010/main" val="689928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credit: https://currentprotocols.onlinelibrary.wiley.com/doi/abs/10.1002/cphg.39</a:t>
            </a: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28</a:t>
            </a:fld>
            <a:endParaRPr lang="en-US" dirty="0"/>
          </a:p>
        </p:txBody>
      </p:sp>
    </p:spTree>
    <p:extLst>
      <p:ext uri="{BB962C8B-B14F-4D97-AF65-F5344CB8AC3E}">
        <p14:creationId xmlns:p14="http://schemas.microsoft.com/office/powerpoint/2010/main" val="2183441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Voltrax</a:t>
            </a:r>
            <a:r>
              <a:rPr lang="en-GB" dirty="0"/>
              <a:t> (image credit): https://nanoporetech.com/products/voltrax</a:t>
            </a:r>
          </a:p>
        </p:txBody>
      </p:sp>
      <p:sp>
        <p:nvSpPr>
          <p:cNvPr id="4" name="Slide Number Placeholder 3"/>
          <p:cNvSpPr>
            <a:spLocks noGrp="1"/>
          </p:cNvSpPr>
          <p:nvPr>
            <p:ph type="sldNum" sz="quarter" idx="5"/>
          </p:nvPr>
        </p:nvSpPr>
        <p:spPr/>
        <p:txBody>
          <a:bodyPr/>
          <a:lstStyle/>
          <a:p>
            <a:fld id="{78455201-7865-8744-8A9B-9F5FC03C5C4C}" type="slidenum">
              <a:rPr lang="en-US" smtClean="0"/>
              <a:t>29</a:t>
            </a:fld>
            <a:endParaRPr lang="en-US" dirty="0"/>
          </a:p>
        </p:txBody>
      </p:sp>
    </p:spTree>
    <p:extLst>
      <p:ext uri="{BB962C8B-B14F-4D97-AF65-F5344CB8AC3E}">
        <p14:creationId xmlns:p14="http://schemas.microsoft.com/office/powerpoint/2010/main" val="34353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ONT - https://nanoporetech.com/applications/dna-nanopore-sequencing</a:t>
            </a:r>
          </a:p>
        </p:txBody>
      </p:sp>
      <p:sp>
        <p:nvSpPr>
          <p:cNvPr id="4" name="Slide Number Placeholder 3"/>
          <p:cNvSpPr>
            <a:spLocks noGrp="1"/>
          </p:cNvSpPr>
          <p:nvPr>
            <p:ph type="sldNum" sz="quarter" idx="5"/>
          </p:nvPr>
        </p:nvSpPr>
        <p:spPr/>
        <p:txBody>
          <a:bodyPr/>
          <a:lstStyle/>
          <a:p>
            <a:fld id="{78455201-7865-8744-8A9B-9F5FC03C5C4C}" type="slidenum">
              <a:rPr lang="en-US" smtClean="0"/>
              <a:t>30</a:t>
            </a:fld>
            <a:endParaRPr lang="en-US" dirty="0"/>
          </a:p>
        </p:txBody>
      </p:sp>
    </p:spTree>
    <p:extLst>
      <p:ext uri="{BB962C8B-B14F-4D97-AF65-F5344CB8AC3E}">
        <p14:creationId xmlns:p14="http://schemas.microsoft.com/office/powerpoint/2010/main" val="27629751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ONT Laboratory and IT requirements webpage: https://nanoporetech.com/community/lab-it-requirements</a:t>
            </a:r>
          </a:p>
        </p:txBody>
      </p:sp>
      <p:sp>
        <p:nvSpPr>
          <p:cNvPr id="4" name="Slide Number Placeholder 3"/>
          <p:cNvSpPr>
            <a:spLocks noGrp="1"/>
          </p:cNvSpPr>
          <p:nvPr>
            <p:ph type="sldNum" sz="quarter" idx="5"/>
          </p:nvPr>
        </p:nvSpPr>
        <p:spPr/>
        <p:txBody>
          <a:bodyPr/>
          <a:lstStyle/>
          <a:p>
            <a:fld id="{78455201-7865-8744-8A9B-9F5FC03C5C4C}" type="slidenum">
              <a:rPr lang="en-US" smtClean="0"/>
              <a:t>31</a:t>
            </a:fld>
            <a:endParaRPr lang="en-US" dirty="0"/>
          </a:p>
        </p:txBody>
      </p:sp>
    </p:spTree>
    <p:extLst>
      <p:ext uri="{BB962C8B-B14F-4D97-AF65-F5344CB8AC3E}">
        <p14:creationId xmlns:p14="http://schemas.microsoft.com/office/powerpoint/2010/main" val="2585244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32</a:t>
            </a:fld>
            <a:endParaRPr lang="en-US" dirty="0"/>
          </a:p>
        </p:txBody>
      </p:sp>
    </p:spTree>
    <p:extLst>
      <p:ext uri="{BB962C8B-B14F-4D97-AF65-F5344CB8AC3E}">
        <p14:creationId xmlns:p14="http://schemas.microsoft.com/office/powerpoint/2010/main" val="383977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Links to the HGP - </a:t>
            </a:r>
            <a:r>
              <a:rPr lang="en-GB" sz="1200" b="0" i="0" dirty="0">
                <a:solidFill>
                  <a:srgbClr val="000000"/>
                </a:solidFill>
                <a:effectLst/>
                <a:latin typeface="Open Sans" panose="020B0606030504020204" pitchFamily="34" charset="0"/>
                <a:hlinkClick r:id="rId3"/>
              </a:rPr>
              <a:t>https://www.genome.gov/human-genome-project/What</a:t>
            </a:r>
            <a:r>
              <a:rPr lang="en-GB" sz="1200" b="0" i="0" dirty="0">
                <a:solidFill>
                  <a:srgbClr val="000000"/>
                </a:solidFill>
                <a:effectLst/>
                <a:latin typeface="Open Sans" panose="020B0606030504020204" pitchFamily="34" charset="0"/>
              </a:rPr>
              <a:t> </a:t>
            </a:r>
          </a:p>
          <a:p>
            <a:endParaRPr lang="en-GB" dirty="0"/>
          </a:p>
        </p:txBody>
      </p:sp>
      <p:sp>
        <p:nvSpPr>
          <p:cNvPr id="4" name="Slide Number Placeholder 3"/>
          <p:cNvSpPr>
            <a:spLocks noGrp="1"/>
          </p:cNvSpPr>
          <p:nvPr>
            <p:ph type="sldNum" sz="quarter" idx="5"/>
          </p:nvPr>
        </p:nvSpPr>
        <p:spPr/>
        <p:txBody>
          <a:bodyPr/>
          <a:lstStyle/>
          <a:p>
            <a:fld id="{78455201-7865-8744-8A9B-9F5FC03C5C4C}" type="slidenum">
              <a:rPr lang="en-US" smtClean="0"/>
              <a:t>6</a:t>
            </a:fld>
            <a:endParaRPr lang="en-US" dirty="0"/>
          </a:p>
        </p:txBody>
      </p:sp>
    </p:spTree>
    <p:extLst>
      <p:ext uri="{BB962C8B-B14F-4D97-AF65-F5344CB8AC3E}">
        <p14:creationId xmlns:p14="http://schemas.microsoft.com/office/powerpoint/2010/main" val="3099774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Sanger sequencing work? https://www.thermofisher.com/blog/behindthebench/how-does-sanger-sequencing-work/</a:t>
            </a:r>
          </a:p>
        </p:txBody>
      </p:sp>
      <p:sp>
        <p:nvSpPr>
          <p:cNvPr id="4" name="Slide Number Placeholder 3"/>
          <p:cNvSpPr>
            <a:spLocks noGrp="1"/>
          </p:cNvSpPr>
          <p:nvPr>
            <p:ph type="sldNum" sz="quarter" idx="5"/>
          </p:nvPr>
        </p:nvSpPr>
        <p:spPr/>
        <p:txBody>
          <a:bodyPr/>
          <a:lstStyle/>
          <a:p>
            <a:fld id="{78455201-7865-8744-8A9B-9F5FC03C5C4C}" type="slidenum">
              <a:rPr lang="en-US" smtClean="0"/>
              <a:t>7</a:t>
            </a:fld>
            <a:endParaRPr lang="en-US" dirty="0"/>
          </a:p>
        </p:txBody>
      </p:sp>
    </p:spTree>
    <p:extLst>
      <p:ext uri="{BB962C8B-B14F-4D97-AF65-F5344CB8AC3E}">
        <p14:creationId xmlns:p14="http://schemas.microsoft.com/office/powerpoint/2010/main" val="1647081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https://www.researchgate.net/figure/The-Sanger-sequencing-method-in-7-steps-1-The-dsDNA-fragment-is-denatured-into-two_fig2_234248746</a:t>
            </a:r>
          </a:p>
        </p:txBody>
      </p:sp>
      <p:sp>
        <p:nvSpPr>
          <p:cNvPr id="4" name="Slide Number Placeholder 3"/>
          <p:cNvSpPr>
            <a:spLocks noGrp="1"/>
          </p:cNvSpPr>
          <p:nvPr>
            <p:ph type="sldNum" sz="quarter" idx="5"/>
          </p:nvPr>
        </p:nvSpPr>
        <p:spPr/>
        <p:txBody>
          <a:bodyPr/>
          <a:lstStyle/>
          <a:p>
            <a:fld id="{78455201-7865-8744-8A9B-9F5FC03C5C4C}" type="slidenum">
              <a:rPr lang="en-US" smtClean="0"/>
              <a:t>8</a:t>
            </a:fld>
            <a:endParaRPr lang="en-US" dirty="0"/>
          </a:p>
        </p:txBody>
      </p:sp>
    </p:spTree>
    <p:extLst>
      <p:ext uri="{BB962C8B-B14F-4D97-AF65-F5344CB8AC3E}">
        <p14:creationId xmlns:p14="http://schemas.microsoft.com/office/powerpoint/2010/main" val="2883879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 video: https://www.youtube.com/watch?v=FvHRio1yyhQ&amp;t=171s </a:t>
            </a:r>
          </a:p>
        </p:txBody>
      </p:sp>
      <p:sp>
        <p:nvSpPr>
          <p:cNvPr id="4" name="Slide Number Placeholder 3"/>
          <p:cNvSpPr>
            <a:spLocks noGrp="1"/>
          </p:cNvSpPr>
          <p:nvPr>
            <p:ph type="sldNum" sz="quarter" idx="5"/>
          </p:nvPr>
        </p:nvSpPr>
        <p:spPr/>
        <p:txBody>
          <a:bodyPr/>
          <a:lstStyle/>
          <a:p>
            <a:fld id="{78455201-7865-8744-8A9B-9F5FC03C5C4C}" type="slidenum">
              <a:rPr lang="en-US" smtClean="0"/>
              <a:t>9</a:t>
            </a:fld>
            <a:endParaRPr lang="en-US" dirty="0"/>
          </a:p>
        </p:txBody>
      </p:sp>
    </p:spTree>
    <p:extLst>
      <p:ext uri="{BB962C8B-B14F-4D97-AF65-F5344CB8AC3E}">
        <p14:creationId xmlns:p14="http://schemas.microsoft.com/office/powerpoint/2010/main" val="3089860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Sanger vs Illumina: https://www.illumina.com/science/technology/next-generation-sequencing/ngs-vs-sanger-sequencing.html   </a:t>
            </a:r>
          </a:p>
        </p:txBody>
      </p:sp>
      <p:sp>
        <p:nvSpPr>
          <p:cNvPr id="4" name="Slide Number Placeholder 3"/>
          <p:cNvSpPr>
            <a:spLocks noGrp="1"/>
          </p:cNvSpPr>
          <p:nvPr>
            <p:ph type="sldNum" sz="quarter" idx="5"/>
          </p:nvPr>
        </p:nvSpPr>
        <p:spPr/>
        <p:txBody>
          <a:bodyPr/>
          <a:lstStyle/>
          <a:p>
            <a:fld id="{78455201-7865-8744-8A9B-9F5FC03C5C4C}" type="slidenum">
              <a:rPr lang="en-US" smtClean="0"/>
              <a:t>10</a:t>
            </a:fld>
            <a:endParaRPr lang="en-US" dirty="0"/>
          </a:p>
        </p:txBody>
      </p:sp>
    </p:spTree>
    <p:extLst>
      <p:ext uri="{BB962C8B-B14F-4D97-AF65-F5344CB8AC3E}">
        <p14:creationId xmlns:p14="http://schemas.microsoft.com/office/powerpoint/2010/main" val="2044231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Illumina sequencing works: https://www.yourgenome.org/facts/what-is-the-illumina-method-of-dna-sequencing </a:t>
            </a:r>
          </a:p>
        </p:txBody>
      </p:sp>
      <p:sp>
        <p:nvSpPr>
          <p:cNvPr id="4" name="Slide Number Placeholder 3"/>
          <p:cNvSpPr>
            <a:spLocks noGrp="1"/>
          </p:cNvSpPr>
          <p:nvPr>
            <p:ph type="sldNum" sz="quarter" idx="5"/>
          </p:nvPr>
        </p:nvSpPr>
        <p:spPr/>
        <p:txBody>
          <a:bodyPr/>
          <a:lstStyle/>
          <a:p>
            <a:fld id="{78455201-7865-8744-8A9B-9F5FC03C5C4C}" type="slidenum">
              <a:rPr lang="en-US" smtClean="0"/>
              <a:t>11</a:t>
            </a:fld>
            <a:endParaRPr lang="en-US" dirty="0"/>
          </a:p>
        </p:txBody>
      </p:sp>
    </p:spTree>
    <p:extLst>
      <p:ext uri="{BB962C8B-B14F-4D97-AF65-F5344CB8AC3E}">
        <p14:creationId xmlns:p14="http://schemas.microsoft.com/office/powerpoint/2010/main" val="1238907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credit: https://www.sciencedirect.com/topics/biochemistry-genetics-and-molecular-biology/illumina-dye-sequencing</a:t>
            </a:r>
          </a:p>
        </p:txBody>
      </p:sp>
      <p:sp>
        <p:nvSpPr>
          <p:cNvPr id="4" name="Slide Number Placeholder 3"/>
          <p:cNvSpPr>
            <a:spLocks noGrp="1"/>
          </p:cNvSpPr>
          <p:nvPr>
            <p:ph type="sldNum" sz="quarter" idx="5"/>
          </p:nvPr>
        </p:nvSpPr>
        <p:spPr/>
        <p:txBody>
          <a:bodyPr/>
          <a:lstStyle/>
          <a:p>
            <a:fld id="{78455201-7865-8744-8A9B-9F5FC03C5C4C}" type="slidenum">
              <a:rPr lang="en-US" smtClean="0"/>
              <a:t>12</a:t>
            </a:fld>
            <a:endParaRPr lang="en-US" dirty="0"/>
          </a:p>
        </p:txBody>
      </p:sp>
    </p:spTree>
    <p:extLst>
      <p:ext uri="{BB962C8B-B14F-4D97-AF65-F5344CB8AC3E}">
        <p14:creationId xmlns:p14="http://schemas.microsoft.com/office/powerpoint/2010/main" val="399829457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banner">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463"/>
            <a:ext cx="7886700" cy="994172"/>
          </a:xfrm>
          <a:prstGeom prst="rect">
            <a:avLst/>
          </a:prstGeom>
        </p:spPr>
        <p:txBody>
          <a:bodyPr/>
          <a:lstStyle>
            <a:lvl1pPr>
              <a:defRPr sz="3200" b="1">
                <a:solidFill>
                  <a:schemeClr val="tx1">
                    <a:lumMod val="50000"/>
                    <a:lumOff val="50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28650" y="2606039"/>
            <a:ext cx="7886700" cy="2026683"/>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9" name="Group 8"/>
          <p:cNvGrpSpPr/>
          <p:nvPr userDrawn="1"/>
        </p:nvGrpSpPr>
        <p:grpSpPr>
          <a:xfrm>
            <a:off x="0" y="0"/>
            <a:ext cx="9144000" cy="1235075"/>
            <a:chOff x="0" y="-66259"/>
            <a:chExt cx="9144000" cy="1235075"/>
          </a:xfrm>
        </p:grpSpPr>
        <p:sp>
          <p:nvSpPr>
            <p:cNvPr id="10" name="Freeform 24"/>
            <p:cNvSpPr>
              <a:spLocks/>
            </p:cNvSpPr>
            <p:nvPr/>
          </p:nvSpPr>
          <p:spPr bwMode="auto">
            <a:xfrm>
              <a:off x="0" y="-66259"/>
              <a:ext cx="9144000" cy="1235075"/>
            </a:xfrm>
            <a:custGeom>
              <a:avLst/>
              <a:gdLst>
                <a:gd name="T0" fmla="*/ 0 w 1123"/>
                <a:gd name="T1" fmla="*/ 0 h 151"/>
                <a:gd name="T2" fmla="*/ 0 w 1123"/>
                <a:gd name="T3" fmla="*/ 151 h 151"/>
                <a:gd name="T4" fmla="*/ 844 w 1123"/>
                <a:gd name="T5" fmla="*/ 151 h 151"/>
                <a:gd name="T6" fmla="*/ 841 w 1123"/>
                <a:gd name="T7" fmla="*/ 148 h 151"/>
                <a:gd name="T8" fmla="*/ 832 w 1123"/>
                <a:gd name="T9" fmla="*/ 122 h 151"/>
                <a:gd name="T10" fmla="*/ 832 w 1123"/>
                <a:gd name="T11" fmla="*/ 72 h 151"/>
                <a:gd name="T12" fmla="*/ 859 w 1123"/>
                <a:gd name="T13" fmla="*/ 72 h 151"/>
                <a:gd name="T14" fmla="*/ 859 w 1123"/>
                <a:gd name="T15" fmla="*/ 124 h 151"/>
                <a:gd name="T16" fmla="*/ 863 w 1123"/>
                <a:gd name="T17" fmla="*/ 135 h 151"/>
                <a:gd name="T18" fmla="*/ 871 w 1123"/>
                <a:gd name="T19" fmla="*/ 138 h 151"/>
                <a:gd name="T20" fmla="*/ 880 w 1123"/>
                <a:gd name="T21" fmla="*/ 135 h 151"/>
                <a:gd name="T22" fmla="*/ 883 w 1123"/>
                <a:gd name="T23" fmla="*/ 124 h 151"/>
                <a:gd name="T24" fmla="*/ 883 w 1123"/>
                <a:gd name="T25" fmla="*/ 72 h 151"/>
                <a:gd name="T26" fmla="*/ 910 w 1123"/>
                <a:gd name="T27" fmla="*/ 72 h 151"/>
                <a:gd name="T28" fmla="*/ 910 w 1123"/>
                <a:gd name="T29" fmla="*/ 117 h 151"/>
                <a:gd name="T30" fmla="*/ 900 w 1123"/>
                <a:gd name="T31" fmla="*/ 148 h 151"/>
                <a:gd name="T32" fmla="*/ 897 w 1123"/>
                <a:gd name="T33" fmla="*/ 151 h 151"/>
                <a:gd name="T34" fmla="*/ 937 w 1123"/>
                <a:gd name="T35" fmla="*/ 151 h 151"/>
                <a:gd name="T36" fmla="*/ 920 w 1123"/>
                <a:gd name="T37" fmla="*/ 114 h 151"/>
                <a:gd name="T38" fmla="*/ 964 w 1123"/>
                <a:gd name="T39" fmla="*/ 69 h 151"/>
                <a:gd name="T40" fmla="*/ 998 w 1123"/>
                <a:gd name="T41" fmla="*/ 82 h 151"/>
                <a:gd name="T42" fmla="*/ 1005 w 1123"/>
                <a:gd name="T43" fmla="*/ 92 h 151"/>
                <a:gd name="T44" fmla="*/ 982 w 1123"/>
                <a:gd name="T45" fmla="*/ 103 h 151"/>
                <a:gd name="T46" fmla="*/ 965 w 1123"/>
                <a:gd name="T47" fmla="*/ 89 h 151"/>
                <a:gd name="T48" fmla="*/ 953 w 1123"/>
                <a:gd name="T49" fmla="*/ 94 h 151"/>
                <a:gd name="T50" fmla="*/ 947 w 1123"/>
                <a:gd name="T51" fmla="*/ 113 h 151"/>
                <a:gd name="T52" fmla="*/ 965 w 1123"/>
                <a:gd name="T53" fmla="*/ 137 h 151"/>
                <a:gd name="T54" fmla="*/ 982 w 1123"/>
                <a:gd name="T55" fmla="*/ 123 h 151"/>
                <a:gd name="T56" fmla="*/ 1005 w 1123"/>
                <a:gd name="T57" fmla="*/ 134 h 151"/>
                <a:gd name="T58" fmla="*/ 997 w 1123"/>
                <a:gd name="T59" fmla="*/ 146 h 151"/>
                <a:gd name="T60" fmla="*/ 991 w 1123"/>
                <a:gd name="T61" fmla="*/ 151 h 151"/>
                <a:gd name="T62" fmla="*/ 1016 w 1123"/>
                <a:gd name="T63" fmla="*/ 151 h 151"/>
                <a:gd name="T64" fmla="*/ 1016 w 1123"/>
                <a:gd name="T65" fmla="*/ 72 h 151"/>
                <a:gd name="T66" fmla="*/ 1042 w 1123"/>
                <a:gd name="T67" fmla="*/ 72 h 151"/>
                <a:gd name="T68" fmla="*/ 1042 w 1123"/>
                <a:gd name="T69" fmla="*/ 134 h 151"/>
                <a:gd name="T70" fmla="*/ 1077 w 1123"/>
                <a:gd name="T71" fmla="*/ 134 h 151"/>
                <a:gd name="T72" fmla="*/ 1077 w 1123"/>
                <a:gd name="T73" fmla="*/ 151 h 151"/>
                <a:gd name="T74" fmla="*/ 1123 w 1123"/>
                <a:gd name="T75" fmla="*/ 151 h 151"/>
                <a:gd name="T76" fmla="*/ 1123 w 1123"/>
                <a:gd name="T77" fmla="*/ 0 h 151"/>
                <a:gd name="T78" fmla="*/ 0 w 1123"/>
                <a:gd name="T7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151">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6420182" y="514785"/>
              <a:ext cx="257986" cy="303133"/>
            </a:xfrm>
            <a:prstGeom prst="rect">
              <a:avLst/>
            </a:prstGeom>
          </p:spPr>
        </p:pic>
      </p:grpSp>
      <p:sp>
        <p:nvSpPr>
          <p:cNvPr id="7" name="Text Placeholder 6"/>
          <p:cNvSpPr>
            <a:spLocks noGrp="1"/>
          </p:cNvSpPr>
          <p:nvPr>
            <p:ph type="body" sz="quarter" idx="12" hasCustomPrompt="1"/>
          </p:nvPr>
        </p:nvSpPr>
        <p:spPr>
          <a:xfrm>
            <a:off x="287999" y="288000"/>
            <a:ext cx="5488958" cy="293044"/>
          </a:xfrm>
        </p:spPr>
        <p:txBody>
          <a:bodyPr lIns="0" tIns="0" rIns="0" bIns="0">
            <a:noAutofit/>
          </a:bodyPr>
          <a:lstStyle>
            <a:lvl1pPr marL="0" indent="0">
              <a:lnSpc>
                <a:spcPct val="80000"/>
              </a:lnSpc>
              <a:buNone/>
              <a:defRPr sz="1100" baseline="0">
                <a:solidFill>
                  <a:schemeClr val="bg1"/>
                </a:solidFill>
              </a:defRPr>
            </a:lvl1pPr>
            <a:lvl2pPr marL="0" indent="0">
              <a:lnSpc>
                <a:spcPct val="80000"/>
              </a:lnSpc>
              <a:buNone/>
              <a:defRPr sz="1100">
                <a:solidFill>
                  <a:schemeClr val="bg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hin banner">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887391" y="994718"/>
            <a:ext cx="4629150" cy="3745062"/>
          </a:xfrm>
        </p:spPr>
        <p:txBody>
          <a:bodyPr anchor="t">
            <a:normAutofit/>
          </a:bodyPr>
          <a:lstStyle>
            <a:lvl1pPr marL="0" indent="0">
              <a:buNone/>
              <a:defRPr sz="1200">
                <a:solidFill>
                  <a:schemeClr val="tx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994718"/>
            <a:ext cx="2949178" cy="3745062"/>
          </a:xfrm>
        </p:spPr>
        <p:txBody>
          <a:bodyPr>
            <a:normAutofit/>
          </a:bodyPr>
          <a:lstStyle>
            <a:lvl1pPr marL="0" indent="0">
              <a:buNone/>
              <a:defRPr sz="3200">
                <a:solidFill>
                  <a:schemeClr val="tx1">
                    <a:lumMod val="50000"/>
                    <a:lumOff val="50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grpSp>
        <p:nvGrpSpPr>
          <p:cNvPr id="6" name="Group 5"/>
          <p:cNvGrpSpPr/>
          <p:nvPr userDrawn="1"/>
        </p:nvGrpSpPr>
        <p:grpSpPr>
          <a:xfrm>
            <a:off x="0" y="-1588"/>
            <a:ext cx="9144000" cy="741363"/>
            <a:chOff x="0" y="-1588"/>
            <a:chExt cx="9144000" cy="741363"/>
          </a:xfrm>
          <a:solidFill>
            <a:srgbClr val="D6D2C4"/>
          </a:solidFill>
        </p:grpSpPr>
        <p:sp>
          <p:nvSpPr>
            <p:cNvPr id="8" name="Freeform 5"/>
            <p:cNvSpPr>
              <a:spLocks/>
            </p:cNvSpPr>
            <p:nvPr/>
          </p:nvSpPr>
          <p:spPr bwMode="auto">
            <a:xfrm>
              <a:off x="0" y="-1588"/>
              <a:ext cx="9144000" cy="741363"/>
            </a:xfrm>
            <a:custGeom>
              <a:avLst/>
              <a:gdLst>
                <a:gd name="T0" fmla="*/ 0 w 1123"/>
                <a:gd name="T1" fmla="*/ 0 h 90"/>
                <a:gd name="T2" fmla="*/ 0 w 1123"/>
                <a:gd name="T3" fmla="*/ 90 h 90"/>
                <a:gd name="T4" fmla="*/ 957 w 1123"/>
                <a:gd name="T5" fmla="*/ 90 h 90"/>
                <a:gd name="T6" fmla="*/ 955 w 1123"/>
                <a:gd name="T7" fmla="*/ 89 h 90"/>
                <a:gd name="T8" fmla="*/ 949 w 1123"/>
                <a:gd name="T9" fmla="*/ 73 h 90"/>
                <a:gd name="T10" fmla="*/ 949 w 1123"/>
                <a:gd name="T11" fmla="*/ 43 h 90"/>
                <a:gd name="T12" fmla="*/ 966 w 1123"/>
                <a:gd name="T13" fmla="*/ 43 h 90"/>
                <a:gd name="T14" fmla="*/ 966 w 1123"/>
                <a:gd name="T15" fmla="*/ 74 h 90"/>
                <a:gd name="T16" fmla="*/ 967 w 1123"/>
                <a:gd name="T17" fmla="*/ 80 h 90"/>
                <a:gd name="T18" fmla="*/ 973 w 1123"/>
                <a:gd name="T19" fmla="*/ 82 h 90"/>
                <a:gd name="T20" fmla="*/ 978 w 1123"/>
                <a:gd name="T21" fmla="*/ 80 h 90"/>
                <a:gd name="T22" fmla="*/ 980 w 1123"/>
                <a:gd name="T23" fmla="*/ 74 h 90"/>
                <a:gd name="T24" fmla="*/ 980 w 1123"/>
                <a:gd name="T25" fmla="*/ 43 h 90"/>
                <a:gd name="T26" fmla="*/ 996 w 1123"/>
                <a:gd name="T27" fmla="*/ 43 h 90"/>
                <a:gd name="T28" fmla="*/ 996 w 1123"/>
                <a:gd name="T29" fmla="*/ 70 h 90"/>
                <a:gd name="T30" fmla="*/ 990 w 1123"/>
                <a:gd name="T31" fmla="*/ 89 h 90"/>
                <a:gd name="T32" fmla="*/ 988 w 1123"/>
                <a:gd name="T33" fmla="*/ 90 h 90"/>
                <a:gd name="T34" fmla="*/ 1012 w 1123"/>
                <a:gd name="T35" fmla="*/ 90 h 90"/>
                <a:gd name="T36" fmla="*/ 1002 w 1123"/>
                <a:gd name="T37" fmla="*/ 68 h 90"/>
                <a:gd name="T38" fmla="*/ 1028 w 1123"/>
                <a:gd name="T39" fmla="*/ 41 h 90"/>
                <a:gd name="T40" fmla="*/ 1048 w 1123"/>
                <a:gd name="T41" fmla="*/ 49 h 90"/>
                <a:gd name="T42" fmla="*/ 1052 w 1123"/>
                <a:gd name="T43" fmla="*/ 55 h 90"/>
                <a:gd name="T44" fmla="*/ 1039 w 1123"/>
                <a:gd name="T45" fmla="*/ 62 h 90"/>
                <a:gd name="T46" fmla="*/ 1028 w 1123"/>
                <a:gd name="T47" fmla="*/ 53 h 90"/>
                <a:gd name="T48" fmla="*/ 1022 w 1123"/>
                <a:gd name="T49" fmla="*/ 56 h 90"/>
                <a:gd name="T50" fmla="*/ 1018 w 1123"/>
                <a:gd name="T51" fmla="*/ 67 h 90"/>
                <a:gd name="T52" fmla="*/ 1028 w 1123"/>
                <a:gd name="T53" fmla="*/ 82 h 90"/>
                <a:gd name="T54" fmla="*/ 1039 w 1123"/>
                <a:gd name="T55" fmla="*/ 74 h 90"/>
                <a:gd name="T56" fmla="*/ 1052 w 1123"/>
                <a:gd name="T57" fmla="*/ 80 h 90"/>
                <a:gd name="T58" fmla="*/ 1047 w 1123"/>
                <a:gd name="T59" fmla="*/ 87 h 90"/>
                <a:gd name="T60" fmla="*/ 1044 w 1123"/>
                <a:gd name="T61" fmla="*/ 90 h 90"/>
                <a:gd name="T62" fmla="*/ 1059 w 1123"/>
                <a:gd name="T63" fmla="*/ 90 h 90"/>
                <a:gd name="T64" fmla="*/ 1059 w 1123"/>
                <a:gd name="T65" fmla="*/ 43 h 90"/>
                <a:gd name="T66" fmla="*/ 1075 w 1123"/>
                <a:gd name="T67" fmla="*/ 43 h 90"/>
                <a:gd name="T68" fmla="*/ 1075 w 1123"/>
                <a:gd name="T69" fmla="*/ 80 h 90"/>
                <a:gd name="T70" fmla="*/ 1096 w 1123"/>
                <a:gd name="T71" fmla="*/ 80 h 90"/>
                <a:gd name="T72" fmla="*/ 1096 w 1123"/>
                <a:gd name="T73" fmla="*/ 90 h 90"/>
                <a:gd name="T74" fmla="*/ 1123 w 1123"/>
                <a:gd name="T75" fmla="*/ 90 h 90"/>
                <a:gd name="T76" fmla="*/ 1123 w 1123"/>
                <a:gd name="T77" fmla="*/ 0 h 90"/>
                <a:gd name="T78" fmla="*/ 0 w 1123"/>
                <a:gd name="T7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3" h="90">
                  <a:moveTo>
                    <a:pt x="0" y="0"/>
                  </a:moveTo>
                  <a:cubicBezTo>
                    <a:pt x="0" y="90"/>
                    <a:pt x="0" y="90"/>
                    <a:pt x="0" y="90"/>
                  </a:cubicBezTo>
                  <a:cubicBezTo>
                    <a:pt x="957" y="90"/>
                    <a:pt x="957" y="90"/>
                    <a:pt x="957" y="90"/>
                  </a:cubicBezTo>
                  <a:cubicBezTo>
                    <a:pt x="956" y="90"/>
                    <a:pt x="955" y="89"/>
                    <a:pt x="955" y="89"/>
                  </a:cubicBezTo>
                  <a:cubicBezTo>
                    <a:pt x="950" y="84"/>
                    <a:pt x="950" y="78"/>
                    <a:pt x="949" y="73"/>
                  </a:cubicBezTo>
                  <a:cubicBezTo>
                    <a:pt x="949" y="43"/>
                    <a:pt x="949" y="43"/>
                    <a:pt x="949" y="43"/>
                  </a:cubicBezTo>
                  <a:cubicBezTo>
                    <a:pt x="966" y="43"/>
                    <a:pt x="966" y="43"/>
                    <a:pt x="966" y="43"/>
                  </a:cubicBezTo>
                  <a:cubicBezTo>
                    <a:pt x="966" y="74"/>
                    <a:pt x="966" y="74"/>
                    <a:pt x="966" y="74"/>
                  </a:cubicBezTo>
                  <a:cubicBezTo>
                    <a:pt x="966" y="76"/>
                    <a:pt x="966" y="79"/>
                    <a:pt x="967" y="80"/>
                  </a:cubicBezTo>
                  <a:cubicBezTo>
                    <a:pt x="969" y="82"/>
                    <a:pt x="971" y="82"/>
                    <a:pt x="973" y="82"/>
                  </a:cubicBezTo>
                  <a:cubicBezTo>
                    <a:pt x="975" y="82"/>
                    <a:pt x="977" y="81"/>
                    <a:pt x="978" y="80"/>
                  </a:cubicBezTo>
                  <a:cubicBezTo>
                    <a:pt x="979" y="79"/>
                    <a:pt x="980" y="76"/>
                    <a:pt x="980" y="74"/>
                  </a:cubicBezTo>
                  <a:cubicBezTo>
                    <a:pt x="980" y="43"/>
                    <a:pt x="980" y="43"/>
                    <a:pt x="980" y="43"/>
                  </a:cubicBezTo>
                  <a:cubicBezTo>
                    <a:pt x="996" y="43"/>
                    <a:pt x="996" y="43"/>
                    <a:pt x="996" y="43"/>
                  </a:cubicBezTo>
                  <a:cubicBezTo>
                    <a:pt x="996" y="70"/>
                    <a:pt x="996" y="70"/>
                    <a:pt x="996" y="70"/>
                  </a:cubicBezTo>
                  <a:cubicBezTo>
                    <a:pt x="996" y="75"/>
                    <a:pt x="996" y="83"/>
                    <a:pt x="990" y="89"/>
                  </a:cubicBezTo>
                  <a:cubicBezTo>
                    <a:pt x="989" y="89"/>
                    <a:pt x="989" y="90"/>
                    <a:pt x="988" y="90"/>
                  </a:cubicBezTo>
                  <a:cubicBezTo>
                    <a:pt x="1012" y="90"/>
                    <a:pt x="1012" y="90"/>
                    <a:pt x="1012" y="90"/>
                  </a:cubicBezTo>
                  <a:cubicBezTo>
                    <a:pt x="1005" y="85"/>
                    <a:pt x="1002" y="76"/>
                    <a:pt x="1002" y="68"/>
                  </a:cubicBezTo>
                  <a:cubicBezTo>
                    <a:pt x="1002" y="55"/>
                    <a:pt x="1011" y="41"/>
                    <a:pt x="1028" y="41"/>
                  </a:cubicBezTo>
                  <a:cubicBezTo>
                    <a:pt x="1035" y="41"/>
                    <a:pt x="1043" y="44"/>
                    <a:pt x="1048" y="49"/>
                  </a:cubicBezTo>
                  <a:cubicBezTo>
                    <a:pt x="1050" y="51"/>
                    <a:pt x="1051" y="53"/>
                    <a:pt x="1052" y="55"/>
                  </a:cubicBezTo>
                  <a:cubicBezTo>
                    <a:pt x="1039" y="62"/>
                    <a:pt x="1039" y="62"/>
                    <a:pt x="1039" y="62"/>
                  </a:cubicBezTo>
                  <a:cubicBezTo>
                    <a:pt x="1038" y="59"/>
                    <a:pt x="1035" y="53"/>
                    <a:pt x="1028" y="53"/>
                  </a:cubicBezTo>
                  <a:cubicBezTo>
                    <a:pt x="1025" y="53"/>
                    <a:pt x="1023" y="55"/>
                    <a:pt x="1022" y="56"/>
                  </a:cubicBezTo>
                  <a:cubicBezTo>
                    <a:pt x="1018" y="60"/>
                    <a:pt x="1018" y="65"/>
                    <a:pt x="1018" y="67"/>
                  </a:cubicBezTo>
                  <a:cubicBezTo>
                    <a:pt x="1018" y="75"/>
                    <a:pt x="1021" y="82"/>
                    <a:pt x="1028" y="82"/>
                  </a:cubicBezTo>
                  <a:cubicBezTo>
                    <a:pt x="1036" y="82"/>
                    <a:pt x="1038" y="75"/>
                    <a:pt x="1039" y="74"/>
                  </a:cubicBezTo>
                  <a:cubicBezTo>
                    <a:pt x="1052" y="80"/>
                    <a:pt x="1052" y="80"/>
                    <a:pt x="1052" y="80"/>
                  </a:cubicBezTo>
                  <a:cubicBezTo>
                    <a:pt x="1051" y="83"/>
                    <a:pt x="1050" y="85"/>
                    <a:pt x="1047" y="87"/>
                  </a:cubicBezTo>
                  <a:cubicBezTo>
                    <a:pt x="1046" y="88"/>
                    <a:pt x="1045" y="89"/>
                    <a:pt x="1044" y="90"/>
                  </a:cubicBezTo>
                  <a:cubicBezTo>
                    <a:pt x="1059" y="90"/>
                    <a:pt x="1059" y="90"/>
                    <a:pt x="1059" y="90"/>
                  </a:cubicBezTo>
                  <a:cubicBezTo>
                    <a:pt x="1059" y="43"/>
                    <a:pt x="1059" y="43"/>
                    <a:pt x="1059" y="43"/>
                  </a:cubicBezTo>
                  <a:cubicBezTo>
                    <a:pt x="1075" y="43"/>
                    <a:pt x="1075" y="43"/>
                    <a:pt x="1075" y="43"/>
                  </a:cubicBezTo>
                  <a:cubicBezTo>
                    <a:pt x="1075" y="80"/>
                    <a:pt x="1075" y="80"/>
                    <a:pt x="1075" y="80"/>
                  </a:cubicBezTo>
                  <a:cubicBezTo>
                    <a:pt x="1096" y="80"/>
                    <a:pt x="1096" y="80"/>
                    <a:pt x="1096" y="80"/>
                  </a:cubicBezTo>
                  <a:cubicBezTo>
                    <a:pt x="1096" y="90"/>
                    <a:pt x="1096" y="90"/>
                    <a:pt x="1096" y="90"/>
                  </a:cubicBezTo>
                  <a:cubicBezTo>
                    <a:pt x="1123" y="90"/>
                    <a:pt x="1123" y="90"/>
                    <a:pt x="1123" y="90"/>
                  </a:cubicBezTo>
                  <a:cubicBezTo>
                    <a:pt x="1123" y="0"/>
                    <a:pt x="1123" y="0"/>
                    <a:pt x="1123" y="0"/>
                  </a:cubicBezTo>
                  <a:lnTo>
                    <a:pt x="0"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dirty="0"/>
            </a:p>
          </p:txBody>
        </p:sp>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flipH="1">
              <a:off x="7524000" y="360000"/>
              <a:ext cx="147064" cy="172800"/>
            </a:xfrm>
            <a:prstGeom prst="rect">
              <a:avLst/>
            </a:prstGeom>
            <a:noFill/>
          </p:spPr>
        </p:pic>
      </p:grpSp>
      <p:sp>
        <p:nvSpPr>
          <p:cNvPr id="11" name="Text Placeholder 6"/>
          <p:cNvSpPr>
            <a:spLocks noGrp="1"/>
          </p:cNvSpPr>
          <p:nvPr>
            <p:ph type="body" sz="quarter" idx="12" hasCustomPrompt="1"/>
          </p:nvPr>
        </p:nvSpPr>
        <p:spPr>
          <a:xfrm>
            <a:off x="216000" y="216000"/>
            <a:ext cx="5488958" cy="293044"/>
          </a:xfrm>
        </p:spPr>
        <p:txBody>
          <a:bodyPr lIns="0" tIns="0" rIns="0" bIns="0">
            <a:noAutofit/>
          </a:bodyPr>
          <a:lstStyle>
            <a:lvl1pPr marL="0" indent="0">
              <a:lnSpc>
                <a:spcPct val="80000"/>
              </a:lnSpc>
              <a:buNone/>
              <a:defRPr sz="1100" baseline="0">
                <a:solidFill>
                  <a:schemeClr val="bg1"/>
                </a:solidFill>
              </a:defRPr>
            </a:lvl1pPr>
            <a:lvl2pPr marL="0" indent="0">
              <a:lnSpc>
                <a:spcPct val="80000"/>
              </a:lnSpc>
              <a:buNone/>
              <a:defRPr sz="1100">
                <a:solidFill>
                  <a:schemeClr val="bg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extLst>
      <p:ext uri="{BB962C8B-B14F-4D97-AF65-F5344CB8AC3E}">
        <p14:creationId xmlns:p14="http://schemas.microsoft.com/office/powerpoint/2010/main" val="1771749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reframe banner">
    <p:bg>
      <p:bgPr>
        <a:solidFill>
          <a:schemeClr val="tx1">
            <a:lumMod val="50000"/>
            <a:lumOff val="50000"/>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038713"/>
            <a:ext cx="7886700" cy="678815"/>
          </a:xfrm>
          <a:prstGeom prst="rect">
            <a:avLst/>
          </a:prstGeom>
        </p:spPr>
        <p:txBody>
          <a:bodyPr/>
          <a:lstStyle>
            <a:lvl1pPr>
              <a:defRPr sz="3200" b="1">
                <a:solidFill>
                  <a:schemeClr val="tx1">
                    <a:lumMod val="50000"/>
                    <a:lumOff val="50000"/>
                  </a:schemeClr>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sz="half" idx="1"/>
          </p:nvPr>
        </p:nvSpPr>
        <p:spPr>
          <a:xfrm>
            <a:off x="628650" y="2012185"/>
            <a:ext cx="3886200" cy="262053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2185"/>
            <a:ext cx="3886200" cy="2620538"/>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658"/>
            <a:ext cx="9144000" cy="409398"/>
          </a:xfrm>
          <a:prstGeom prst="rect">
            <a:avLst/>
          </a:prstGeom>
        </p:spPr>
      </p:pic>
      <p:sp>
        <p:nvSpPr>
          <p:cNvPr id="9" name="Text Placeholder 6"/>
          <p:cNvSpPr>
            <a:spLocks noGrp="1"/>
          </p:cNvSpPr>
          <p:nvPr>
            <p:ph type="body" sz="quarter" idx="12" hasCustomPrompt="1"/>
          </p:nvPr>
        </p:nvSpPr>
        <p:spPr>
          <a:xfrm>
            <a:off x="216000" y="216000"/>
            <a:ext cx="5488958" cy="293044"/>
          </a:xfrm>
        </p:spPr>
        <p:txBody>
          <a:bodyPr lIns="0" tIns="0" rIns="0" bIns="0">
            <a:noAutofit/>
          </a:bodyPr>
          <a:lstStyle>
            <a:lvl1pPr marL="0" indent="0">
              <a:lnSpc>
                <a:spcPct val="80000"/>
              </a:lnSpc>
              <a:buNone/>
              <a:defRPr sz="1100" baseline="0">
                <a:solidFill>
                  <a:schemeClr val="tx1"/>
                </a:solidFill>
              </a:defRPr>
            </a:lvl1pPr>
            <a:lvl2pPr marL="0" indent="0">
              <a:lnSpc>
                <a:spcPct val="80000"/>
              </a:lnSpc>
              <a:buNone/>
              <a:defRPr sz="1100">
                <a:solidFill>
                  <a:schemeClr val="tx1"/>
                </a:solidFill>
              </a:defRPr>
            </a:lvl2pPr>
            <a:lvl3pPr marL="0" indent="0">
              <a:buNone/>
              <a:defRPr sz="1100">
                <a:solidFill>
                  <a:schemeClr val="tx1"/>
                </a:solidFill>
              </a:defRPr>
            </a:lvl3pPr>
            <a:lvl4pPr marL="0" indent="0">
              <a:buNone/>
              <a:defRPr sz="1100">
                <a:solidFill>
                  <a:schemeClr val="tx1"/>
                </a:solidFill>
              </a:defRPr>
            </a:lvl4pPr>
            <a:lvl5pPr marL="0" indent="0">
              <a:buNone/>
              <a:defRPr sz="1100">
                <a:solidFill>
                  <a:schemeClr val="tx1"/>
                </a:solidFill>
              </a:defRPr>
            </a:lvl5pPr>
          </a:lstStyle>
          <a:p>
            <a:pPr lvl="0"/>
            <a:r>
              <a:rPr lang="en-US" dirty="0"/>
              <a:t>FACULTY, SCHOOL, DEPARTMENT OR INSTITUTE NAME HERE</a:t>
            </a:r>
          </a:p>
          <a:p>
            <a:pPr lvl="1"/>
            <a:r>
              <a:rPr lang="en-US" dirty="0"/>
              <a:t>SECOND TIER INFORMATION HERE IF NEEDED</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00742"/>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txBox="1">
            <a:spLocks/>
          </p:cNvSpPr>
          <p:nvPr userDrawn="1"/>
        </p:nvSpPr>
        <p:spPr>
          <a:xfrm>
            <a:off x="165187" y="165584"/>
            <a:ext cx="3216840" cy="70497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Arial" charset="0"/>
                <a:ea typeface="Arial" charset="0"/>
                <a:cs typeface="Arial" charset="0"/>
              </a:defRPr>
            </a:lvl1pPr>
          </a:lstStyle>
          <a:p>
            <a:pPr marL="12700"/>
            <a:endParaRPr lang="en-GB" sz="1000" dirty="0">
              <a:solidFill>
                <a:schemeClr val="bg1"/>
              </a:solidFill>
              <a:latin typeface="Arial"/>
              <a:cs typeface="Arial"/>
            </a:endParaRPr>
          </a:p>
        </p:txBody>
      </p:sp>
    </p:spTree>
    <p:extLst>
      <p:ext uri="{BB962C8B-B14F-4D97-AF65-F5344CB8AC3E}">
        <p14:creationId xmlns:p14="http://schemas.microsoft.com/office/powerpoint/2010/main" val="308303588"/>
      </p:ext>
    </p:extLst>
  </p:cSld>
  <p:clrMap bg1="lt1" tx1="dk1" bg2="lt2" tx2="dk2" accent1="accent1" accent2="accent2" accent3="accent3" accent4="accent4" accent5="accent5" accent6="accent6" hlink="hlink" folHlink="folHlink"/>
  <p:sldLayoutIdLst>
    <p:sldLayoutId id="2147483797" r:id="rId1"/>
    <p:sldLayoutId id="2147483811" r:id="rId2"/>
    <p:sldLayoutId id="2147483813"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90000" indent="-90000" algn="l" defTabSz="685800" rtl="0" eaLnBrk="1" latinLnBrk="0" hangingPunct="1">
        <a:lnSpc>
          <a:spcPct val="90000"/>
        </a:lnSpc>
        <a:spcBef>
          <a:spcPts val="750"/>
        </a:spcBef>
        <a:buFont typeface="Arial" panose="020B0604020202020204" pitchFamily="34" charset="0"/>
        <a:buChar char="•"/>
        <a:defRPr sz="2800" b="1" kern="1200">
          <a:solidFill>
            <a:schemeClr val="tx1"/>
          </a:solidFill>
          <a:latin typeface="Arial" charset="0"/>
          <a:ea typeface="Arial" charset="0"/>
          <a:cs typeface="Arial" charset="0"/>
        </a:defRPr>
      </a:lvl1pPr>
      <a:lvl2pPr marL="90000" indent="-9000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Arial" charset="0"/>
          <a:ea typeface="Arial" charset="0"/>
          <a:cs typeface="Arial" charset="0"/>
        </a:defRPr>
      </a:lvl2pPr>
      <a:lvl3pPr marL="90000" indent="-90000" algn="l" defTabSz="685800" rtl="0" eaLnBrk="1" latinLnBrk="0" hangingPunct="1">
        <a:lnSpc>
          <a:spcPct val="90000"/>
        </a:lnSpc>
        <a:spcBef>
          <a:spcPts val="375"/>
        </a:spcBef>
        <a:buFont typeface="Arial" panose="020B0604020202020204" pitchFamily="34" charset="0"/>
        <a:buChar char="•"/>
        <a:defRPr sz="1400" b="1" kern="1200">
          <a:solidFill>
            <a:schemeClr val="tx1"/>
          </a:solidFill>
          <a:latin typeface="Arial" charset="0"/>
          <a:ea typeface="Arial" charset="0"/>
          <a:cs typeface="Arial" charset="0"/>
        </a:defRPr>
      </a:lvl3pPr>
      <a:lvl4pPr marL="90000" indent="-9000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charset="0"/>
          <a:ea typeface="Arial" charset="0"/>
          <a:cs typeface="Arial" charset="0"/>
        </a:defRPr>
      </a:lvl4pPr>
      <a:lvl5pPr marL="90000" indent="-90000" algn="l" defTabSz="685800" rtl="0" eaLnBrk="1" latinLnBrk="0" hangingPunct="1">
        <a:lnSpc>
          <a:spcPct val="90000"/>
        </a:lnSpc>
        <a:spcBef>
          <a:spcPts val="375"/>
        </a:spcBef>
        <a:buFont typeface="Arial" panose="020B0604020202020204" pitchFamily="34" charset="0"/>
        <a:buChar char="•"/>
        <a:defRPr sz="1000" b="1" kern="1200">
          <a:solidFill>
            <a:schemeClr val="tx1"/>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linzy.elton@ucl.ac.uk"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womKfikWlxM?feature=oembed"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RcP85JHLmnI?start=18&amp;feature=oembed" TargetMode="Externa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bin"/><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FvHRio1yyhQ?start=171&amp;feature=oembed" TargetMode="Externa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1" name="Title 10"/>
          <p:cNvSpPr>
            <a:spLocks noGrp="1"/>
          </p:cNvSpPr>
          <p:nvPr>
            <p:ph type="title"/>
          </p:nvPr>
        </p:nvSpPr>
        <p:spPr>
          <a:xfrm>
            <a:off x="628650" y="1836751"/>
            <a:ext cx="7886700" cy="1327501"/>
          </a:xfrm>
        </p:spPr>
        <p:txBody>
          <a:bodyPr/>
          <a:lstStyle/>
          <a:p>
            <a:pPr algn="ctr"/>
            <a:r>
              <a:rPr lang="en-GB" sz="4400" dirty="0"/>
              <a:t>Introduction to ONT sequencing</a:t>
            </a:r>
            <a:endParaRPr lang="en-US" sz="4400" dirty="0"/>
          </a:p>
        </p:txBody>
      </p:sp>
      <p:sp>
        <p:nvSpPr>
          <p:cNvPr id="13" name="Text Placeholder 12"/>
          <p:cNvSpPr>
            <a:spLocks noGrp="1"/>
          </p:cNvSpPr>
          <p:nvPr>
            <p:ph type="body" sz="quarter" idx="12"/>
          </p:nvPr>
        </p:nvSpPr>
        <p:spPr/>
        <p:txBody>
          <a:bodyPr/>
          <a:lstStyle/>
          <a:p>
            <a:r>
              <a:rPr lang="en-US" dirty="0"/>
              <a:t>TB ONT workshop – NIMR August 2022</a:t>
            </a:r>
          </a:p>
        </p:txBody>
      </p:sp>
      <p:pic>
        <p:nvPicPr>
          <p:cNvPr id="4" name="Picture 3" descr="Logo&#10;&#10;Description automatically generated">
            <a:extLst>
              <a:ext uri="{FF2B5EF4-FFF2-40B4-BE49-F238E27FC236}">
                <a16:creationId xmlns:a16="http://schemas.microsoft.com/office/drawing/2014/main" id="{32B3D841-B185-8F90-D334-17E48F738BB7}"/>
              </a:ext>
            </a:extLst>
          </p:cNvPr>
          <p:cNvPicPr>
            <a:picLocks noChangeAspect="1"/>
          </p:cNvPicPr>
          <p:nvPr/>
        </p:nvPicPr>
        <p:blipFill>
          <a:blip r:embed="rId2"/>
          <a:stretch>
            <a:fillRect/>
          </a:stretch>
        </p:blipFill>
        <p:spPr>
          <a:xfrm>
            <a:off x="227854" y="4719381"/>
            <a:ext cx="320785" cy="320785"/>
          </a:xfrm>
          <a:prstGeom prst="rect">
            <a:avLst/>
          </a:prstGeom>
        </p:spPr>
      </p:pic>
      <p:sp>
        <p:nvSpPr>
          <p:cNvPr id="9" name="TextBox 8">
            <a:extLst>
              <a:ext uri="{FF2B5EF4-FFF2-40B4-BE49-F238E27FC236}">
                <a16:creationId xmlns:a16="http://schemas.microsoft.com/office/drawing/2014/main" id="{E7A201FB-9B23-DC19-32C4-D3F7C6748050}"/>
              </a:ext>
            </a:extLst>
          </p:cNvPr>
          <p:cNvSpPr txBox="1"/>
          <p:nvPr/>
        </p:nvSpPr>
        <p:spPr>
          <a:xfrm>
            <a:off x="160778" y="4682204"/>
            <a:ext cx="4572000" cy="369332"/>
          </a:xfrm>
          <a:prstGeom prst="rect">
            <a:avLst/>
          </a:prstGeom>
          <a:noFill/>
        </p:spPr>
        <p:txBody>
          <a:bodyPr wrap="square">
            <a:spAutoFit/>
          </a:bodyPr>
          <a:lstStyle/>
          <a:p>
            <a:pPr marL="0" indent="0">
              <a:buNone/>
            </a:pPr>
            <a:r>
              <a:rPr lang="en-GB" sz="1800" dirty="0"/>
              <a:t>       @LinzyElton @PandoraIDNet @AmrCovid</a:t>
            </a:r>
            <a:endParaRPr lang="en-GB" sz="1800" b="0" dirty="0"/>
          </a:p>
        </p:txBody>
      </p:sp>
      <p:sp>
        <p:nvSpPr>
          <p:cNvPr id="12" name="TextBox 11">
            <a:extLst>
              <a:ext uri="{FF2B5EF4-FFF2-40B4-BE49-F238E27FC236}">
                <a16:creationId xmlns:a16="http://schemas.microsoft.com/office/drawing/2014/main" id="{EA5DE99D-DF76-9D2C-D94C-6F10EBAA25E4}"/>
              </a:ext>
            </a:extLst>
          </p:cNvPr>
          <p:cNvSpPr txBox="1"/>
          <p:nvPr/>
        </p:nvSpPr>
        <p:spPr>
          <a:xfrm>
            <a:off x="160778" y="3463286"/>
            <a:ext cx="5033174" cy="1200329"/>
          </a:xfrm>
          <a:prstGeom prst="rect">
            <a:avLst/>
          </a:prstGeom>
          <a:noFill/>
        </p:spPr>
        <p:txBody>
          <a:bodyPr wrap="square">
            <a:spAutoFit/>
          </a:bodyPr>
          <a:lstStyle/>
          <a:p>
            <a:pPr marL="0" indent="0">
              <a:buNone/>
            </a:pPr>
            <a:r>
              <a:rPr lang="en-GB" sz="1800" b="1" dirty="0"/>
              <a:t>Dr Linzy Elton</a:t>
            </a:r>
          </a:p>
          <a:p>
            <a:pPr marL="0" indent="0">
              <a:buNone/>
            </a:pPr>
            <a:r>
              <a:rPr lang="en-GB" sz="1800" b="0" dirty="0"/>
              <a:t>Postdoctoral research associate</a:t>
            </a:r>
          </a:p>
          <a:p>
            <a:pPr marL="0" indent="0">
              <a:buNone/>
            </a:pPr>
            <a:r>
              <a:rPr lang="en-GB" sz="1800" b="0" dirty="0"/>
              <a:t>Centre for Clinical Microbiology</a:t>
            </a:r>
          </a:p>
          <a:p>
            <a:pPr marL="0" indent="0">
              <a:buNone/>
            </a:pPr>
            <a:r>
              <a:rPr lang="en-GB" sz="1800" b="0" dirty="0">
                <a:hlinkClick r:id="rId3"/>
              </a:rPr>
              <a:t>linzy.elton@ucl.ac.uk</a:t>
            </a:r>
            <a:endParaRPr lang="en-GB" sz="1800" b="0" dirty="0"/>
          </a:p>
        </p:txBody>
      </p:sp>
    </p:spTree>
    <p:extLst>
      <p:ext uri="{BB962C8B-B14F-4D97-AF65-F5344CB8AC3E}">
        <p14:creationId xmlns:p14="http://schemas.microsoft.com/office/powerpoint/2010/main" val="46775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158559" cy="3745062"/>
          </a:xfrm>
        </p:spPr>
        <p:txBody>
          <a:bodyPr>
            <a:normAutofit/>
          </a:bodyPr>
          <a:lstStyle/>
          <a:p>
            <a:r>
              <a:rPr lang="en-GB" dirty="0"/>
              <a:t>Next Generation Sequencing technology</a:t>
            </a:r>
          </a:p>
          <a:p>
            <a:pPr>
              <a:lnSpc>
                <a:spcPct val="100000"/>
              </a:lnSpc>
              <a:spcBef>
                <a:spcPts val="600"/>
              </a:spcBef>
              <a:spcAft>
                <a:spcPts val="600"/>
              </a:spcAft>
            </a:pPr>
            <a:endParaRPr lang="en-GB" sz="1400" dirty="0"/>
          </a:p>
          <a:p>
            <a:pPr marL="457200" indent="-457200">
              <a:lnSpc>
                <a:spcPct val="100000"/>
              </a:lnSpc>
              <a:spcBef>
                <a:spcPts val="600"/>
              </a:spcBef>
              <a:spcAft>
                <a:spcPts val="600"/>
              </a:spcAft>
              <a:buFont typeface="Arial" panose="020B0604020202020204" pitchFamily="34" charset="0"/>
              <a:buChar char="•"/>
            </a:pPr>
            <a:r>
              <a:rPr lang="en-GB" sz="2000" b="0" dirty="0">
                <a:solidFill>
                  <a:schemeClr val="tx1"/>
                </a:solidFill>
              </a:rPr>
              <a:t>The Sanger method only sequences a single DNA fragment at a time </a:t>
            </a:r>
          </a:p>
          <a:p>
            <a:pPr marL="457200" indent="-457200">
              <a:lnSpc>
                <a:spcPct val="100000"/>
              </a:lnSpc>
              <a:spcBef>
                <a:spcPts val="600"/>
              </a:spcBef>
              <a:spcAft>
                <a:spcPts val="600"/>
              </a:spcAft>
              <a:buFont typeface="Arial" panose="020B0604020202020204" pitchFamily="34" charset="0"/>
              <a:buChar char="•"/>
            </a:pPr>
            <a:r>
              <a:rPr lang="en-GB" sz="2000" b="0" dirty="0">
                <a:solidFill>
                  <a:schemeClr val="tx1"/>
                </a:solidFill>
              </a:rPr>
              <a:t>NGS is massively parallel, sequencing millions of fragments simultaneously per run</a:t>
            </a:r>
          </a:p>
          <a:p>
            <a:pPr marL="457200" indent="-457200">
              <a:lnSpc>
                <a:spcPct val="100000"/>
              </a:lnSpc>
              <a:spcBef>
                <a:spcPts val="600"/>
              </a:spcBef>
              <a:spcAft>
                <a:spcPts val="600"/>
              </a:spcAft>
              <a:buFont typeface="Arial" panose="020B0604020202020204" pitchFamily="34" charset="0"/>
              <a:buChar char="•"/>
            </a:pPr>
            <a:r>
              <a:rPr lang="en-GB" sz="2000" b="0" dirty="0">
                <a:solidFill>
                  <a:schemeClr val="tx1"/>
                </a:solidFill>
              </a:rPr>
              <a:t>NGS platforms include (but are not limited to):</a:t>
            </a:r>
          </a:p>
          <a:p>
            <a:pPr marL="971550" lvl="2" indent="-285750">
              <a:lnSpc>
                <a:spcPct val="100000"/>
              </a:lnSpc>
              <a:spcBef>
                <a:spcPts val="600"/>
              </a:spcBef>
              <a:spcAft>
                <a:spcPts val="600"/>
              </a:spcAft>
              <a:buFontTx/>
              <a:buChar char="-"/>
            </a:pPr>
            <a:r>
              <a:rPr lang="en-US" sz="2000" b="0" dirty="0">
                <a:solidFill>
                  <a:schemeClr val="tx1"/>
                </a:solidFill>
              </a:rPr>
              <a:t>Illumina (short read) sequencing</a:t>
            </a:r>
          </a:p>
          <a:p>
            <a:pPr marL="971550" lvl="2" indent="-285750">
              <a:lnSpc>
                <a:spcPct val="100000"/>
              </a:lnSpc>
              <a:spcBef>
                <a:spcPts val="600"/>
              </a:spcBef>
              <a:spcAft>
                <a:spcPts val="600"/>
              </a:spcAft>
              <a:buFontTx/>
              <a:buChar char="-"/>
            </a:pPr>
            <a:r>
              <a:rPr lang="en-US" sz="2000" b="0" dirty="0"/>
              <a:t>Oxford Nanopore Technologies (long read) sequencing</a:t>
            </a:r>
            <a:endParaRPr lang="en-US" sz="2000"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Tree>
    <p:extLst>
      <p:ext uri="{BB962C8B-B14F-4D97-AF65-F5344CB8AC3E}">
        <p14:creationId xmlns:p14="http://schemas.microsoft.com/office/powerpoint/2010/main" val="3795364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014697" cy="4046008"/>
          </a:xfrm>
        </p:spPr>
        <p:txBody>
          <a:bodyPr>
            <a:normAutofit fontScale="62500" lnSpcReduction="20000"/>
          </a:bodyPr>
          <a:lstStyle/>
          <a:p>
            <a:r>
              <a:rPr lang="en-GB" sz="4500" dirty="0"/>
              <a:t>Introduction to Illumina sequencing</a:t>
            </a:r>
          </a:p>
          <a:p>
            <a:pPr>
              <a:lnSpc>
                <a:spcPct val="120000"/>
              </a:lnSpc>
              <a:spcAft>
                <a:spcPts val="600"/>
              </a:spcAft>
            </a:pPr>
            <a:endParaRPr lang="en-GB" sz="1000" dirty="0"/>
          </a:p>
          <a:p>
            <a:pPr marL="457200" indent="-457200">
              <a:lnSpc>
                <a:spcPct val="120000"/>
              </a:lnSpc>
              <a:spcAft>
                <a:spcPts val="600"/>
              </a:spcAft>
              <a:buFont typeface="Arial" panose="020B0604020202020204" pitchFamily="34" charset="0"/>
              <a:buChar char="•"/>
            </a:pPr>
            <a:r>
              <a:rPr lang="en-GB" b="0" dirty="0">
                <a:solidFill>
                  <a:schemeClr val="tx1"/>
                </a:solidFill>
              </a:rPr>
              <a:t>Sequencing by synthesis</a:t>
            </a:r>
          </a:p>
          <a:p>
            <a:pPr marL="457200" indent="-457200">
              <a:lnSpc>
                <a:spcPct val="120000"/>
              </a:lnSpc>
              <a:spcAft>
                <a:spcPts val="600"/>
              </a:spcAft>
              <a:buFont typeface="Arial" panose="020B0604020202020204" pitchFamily="34" charset="0"/>
              <a:buChar char="•"/>
            </a:pPr>
            <a:r>
              <a:rPr lang="en-GB" b="0" dirty="0">
                <a:solidFill>
                  <a:schemeClr val="tx1"/>
                </a:solidFill>
              </a:rPr>
              <a:t>‘Short read’ technology – DNA is cut up into 200-600 bp chunks</a:t>
            </a:r>
          </a:p>
          <a:p>
            <a:pPr marL="457200" indent="-457200">
              <a:lnSpc>
                <a:spcPct val="120000"/>
              </a:lnSpc>
              <a:spcAft>
                <a:spcPts val="600"/>
              </a:spcAft>
              <a:buFont typeface="Arial" panose="020B0604020202020204" pitchFamily="34" charset="0"/>
              <a:buChar char="•"/>
            </a:pPr>
            <a:r>
              <a:rPr lang="en-GB" b="0" dirty="0">
                <a:solidFill>
                  <a:schemeClr val="tx1"/>
                </a:solidFill>
              </a:rPr>
              <a:t>The DNA is amplified, so there are lots of copies of the chunks</a:t>
            </a:r>
          </a:p>
          <a:p>
            <a:pPr marL="457200" indent="-457200">
              <a:lnSpc>
                <a:spcPct val="120000"/>
              </a:lnSpc>
              <a:spcAft>
                <a:spcPts val="600"/>
              </a:spcAft>
              <a:buFont typeface="Arial" panose="020B0604020202020204" pitchFamily="34" charset="0"/>
              <a:buChar char="•"/>
            </a:pPr>
            <a:r>
              <a:rPr lang="en-GB" b="0" dirty="0">
                <a:solidFill>
                  <a:schemeClr val="tx1"/>
                </a:solidFill>
              </a:rPr>
              <a:t>They are denatured, then fluorescent complimentary bases are attached</a:t>
            </a:r>
          </a:p>
          <a:p>
            <a:pPr marL="457200" indent="-457200">
              <a:lnSpc>
                <a:spcPct val="120000"/>
              </a:lnSpc>
              <a:spcAft>
                <a:spcPts val="600"/>
              </a:spcAft>
              <a:buFont typeface="Arial" panose="020B0604020202020204" pitchFamily="34" charset="0"/>
              <a:buChar char="•"/>
            </a:pPr>
            <a:r>
              <a:rPr lang="en-GB" b="0" dirty="0">
                <a:solidFill>
                  <a:schemeClr val="tx1"/>
                </a:solidFill>
              </a:rPr>
              <a:t>These fluoresce different colours, which is recorded, and the sequence is identified </a:t>
            </a:r>
          </a:p>
          <a:p>
            <a:pPr marL="457200" indent="-457200">
              <a:buFont typeface="Arial" panose="020B0604020202020204" pitchFamily="34" charset="0"/>
              <a:buChar char="•"/>
            </a:pPr>
            <a:endParaRPr lang="en-GB" b="0" dirty="0">
              <a:solidFill>
                <a:schemeClr val="tx1"/>
              </a:solidFill>
            </a:endParaRPr>
          </a:p>
          <a:p>
            <a:endParaRPr lang="en-US" dirty="0"/>
          </a:p>
        </p:txBody>
      </p:sp>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spTree>
    <p:extLst>
      <p:ext uri="{BB962C8B-B14F-4D97-AF65-F5344CB8AC3E}">
        <p14:creationId xmlns:p14="http://schemas.microsoft.com/office/powerpoint/2010/main" val="1023247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pic>
        <p:nvPicPr>
          <p:cNvPr id="3" name="Picture 2" descr="Diagram&#10;&#10;Description automatically generated">
            <a:extLst>
              <a:ext uri="{FF2B5EF4-FFF2-40B4-BE49-F238E27FC236}">
                <a16:creationId xmlns:a16="http://schemas.microsoft.com/office/drawing/2014/main" id="{48A034D8-8D25-4E26-8009-489FD3559341}"/>
              </a:ext>
            </a:extLst>
          </p:cNvPr>
          <p:cNvPicPr>
            <a:picLocks noChangeAspect="1"/>
          </p:cNvPicPr>
          <p:nvPr/>
        </p:nvPicPr>
        <p:blipFill>
          <a:blip r:embed="rId3"/>
          <a:stretch>
            <a:fillRect/>
          </a:stretch>
        </p:blipFill>
        <p:spPr>
          <a:xfrm>
            <a:off x="895513" y="79021"/>
            <a:ext cx="7352974" cy="5064479"/>
          </a:xfrm>
          <a:prstGeom prst="rect">
            <a:avLst/>
          </a:prstGeom>
        </p:spPr>
      </p:pic>
    </p:spTree>
    <p:extLst>
      <p:ext uri="{BB962C8B-B14F-4D97-AF65-F5344CB8AC3E}">
        <p14:creationId xmlns:p14="http://schemas.microsoft.com/office/powerpoint/2010/main" val="2257383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pic>
        <p:nvPicPr>
          <p:cNvPr id="5" name="Online Media 4" title="Illumina Sequencing Technology">
            <a:hlinkClick r:id="" action="ppaction://media"/>
            <a:extLst>
              <a:ext uri="{FF2B5EF4-FFF2-40B4-BE49-F238E27FC236}">
                <a16:creationId xmlns:a16="http://schemas.microsoft.com/office/drawing/2014/main" id="{8DAF92C0-DDE5-4098-8DA9-C85FFBBFDDBA}"/>
              </a:ext>
            </a:extLst>
          </p:cNvPr>
          <p:cNvPicPr>
            <a:picLocks noRot="1" noChangeAspect="1"/>
          </p:cNvPicPr>
          <p:nvPr>
            <a:videoFile r:link="rId1"/>
          </p:nvPr>
        </p:nvPicPr>
        <p:blipFill>
          <a:blip r:embed="rId4"/>
          <a:stretch>
            <a:fillRect/>
          </a:stretch>
        </p:blipFill>
        <p:spPr>
          <a:xfrm>
            <a:off x="698179" y="740016"/>
            <a:ext cx="7747641" cy="4377417"/>
          </a:xfrm>
          <a:prstGeom prst="rect">
            <a:avLst/>
          </a:prstGeom>
        </p:spPr>
      </p:pic>
    </p:spTree>
    <p:extLst>
      <p:ext uri="{BB962C8B-B14F-4D97-AF65-F5344CB8AC3E}">
        <p14:creationId xmlns:p14="http://schemas.microsoft.com/office/powerpoint/2010/main" val="223875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216001" y="891150"/>
            <a:ext cx="5705248" cy="2122394"/>
          </a:xfrm>
        </p:spPr>
        <p:txBody>
          <a:bodyPr>
            <a:normAutofit fontScale="92500" lnSpcReduction="20000"/>
          </a:bodyPr>
          <a:lstStyle/>
          <a:p>
            <a:r>
              <a:rPr lang="en-US" sz="1800" dirty="0"/>
              <a:t>Oxford Nanopore Technologies</a:t>
            </a:r>
          </a:p>
          <a:p>
            <a:pPr marL="457200" indent="-457200">
              <a:buFont typeface="Arial" panose="020B0604020202020204" pitchFamily="34" charset="0"/>
              <a:buChar char="•"/>
            </a:pPr>
            <a:r>
              <a:rPr lang="en-US" sz="1800" b="0" dirty="0"/>
              <a:t>To enable the analysis of any living thing, by any person, in any environment</a:t>
            </a:r>
          </a:p>
          <a:p>
            <a:pPr marL="457200" indent="-457200">
              <a:buFont typeface="Arial" panose="020B0604020202020204" pitchFamily="34" charset="0"/>
              <a:buChar char="•"/>
            </a:pPr>
            <a:r>
              <a:rPr lang="en-US" sz="1800" b="0" dirty="0"/>
              <a:t>Shown to work in -5°C in Antarctica</a:t>
            </a:r>
          </a:p>
          <a:p>
            <a:pPr marL="457200" indent="-457200">
              <a:buFont typeface="Arial" panose="020B0604020202020204" pitchFamily="34" charset="0"/>
              <a:buChar char="•"/>
            </a:pPr>
            <a:r>
              <a:rPr lang="en-US" sz="1800" b="0" dirty="0" err="1"/>
              <a:t>Kabobo</a:t>
            </a:r>
            <a:r>
              <a:rPr lang="en-US" sz="1800" b="0" dirty="0"/>
              <a:t>, Democratic Republic of Congo – biodiversity (high humidity, equatorial conditions)</a:t>
            </a:r>
          </a:p>
          <a:p>
            <a:pPr marL="457200" indent="-457200">
              <a:buFont typeface="Arial" panose="020B0604020202020204" pitchFamily="34" charset="0"/>
              <a:buChar char="•"/>
            </a:pPr>
            <a:r>
              <a:rPr lang="en-US" sz="1800" b="0" dirty="0"/>
              <a:t>Study of geothermal microbes in Iceland sequenced in a tent using only solar power (entirely ‘off-grid’)</a:t>
            </a:r>
          </a:p>
        </p:txBody>
      </p:sp>
      <p:sp>
        <p:nvSpPr>
          <p:cNvPr id="9" name="Text Placeholder 8"/>
          <p:cNvSpPr>
            <a:spLocks noGrp="1"/>
          </p:cNvSpPr>
          <p:nvPr>
            <p:ph type="body" sz="quarter" idx="12"/>
          </p:nvPr>
        </p:nvSpPr>
        <p:spPr/>
        <p:txBody>
          <a:bodyPr/>
          <a:lstStyle/>
          <a:p>
            <a:r>
              <a:rPr lang="en-US" dirty="0"/>
              <a:t>TB ONT workshop – NIMR August 2022</a:t>
            </a:r>
          </a:p>
          <a:p>
            <a:endParaRPr lang="en-US" dirty="0"/>
          </a:p>
        </p:txBody>
      </p:sp>
      <p:grpSp>
        <p:nvGrpSpPr>
          <p:cNvPr id="11" name="Group 10"/>
          <p:cNvGrpSpPr/>
          <p:nvPr/>
        </p:nvGrpSpPr>
        <p:grpSpPr>
          <a:xfrm>
            <a:off x="5938534" y="739083"/>
            <a:ext cx="3205466" cy="2368883"/>
            <a:chOff x="5736399" y="2767054"/>
            <a:chExt cx="3407600" cy="237644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399" y="2767054"/>
              <a:ext cx="3407600" cy="2376446"/>
            </a:xfrm>
            <a:prstGeom prst="rect">
              <a:avLst/>
            </a:prstGeom>
          </p:spPr>
        </p:pic>
        <p:sp>
          <p:nvSpPr>
            <p:cNvPr id="6" name="TextBox 5"/>
            <p:cNvSpPr txBox="1"/>
            <p:nvPr/>
          </p:nvSpPr>
          <p:spPr>
            <a:xfrm>
              <a:off x="6632260" y="4858938"/>
              <a:ext cx="2384948" cy="276999"/>
            </a:xfrm>
            <a:prstGeom prst="rect">
              <a:avLst/>
            </a:prstGeom>
            <a:noFill/>
          </p:spPr>
          <p:txBody>
            <a:bodyPr wrap="none" rtlCol="0">
              <a:spAutoFit/>
            </a:bodyPr>
            <a:lstStyle/>
            <a:p>
              <a:r>
                <a:rPr lang="en-GB" sz="1200" dirty="0">
                  <a:solidFill>
                    <a:schemeClr val="bg1"/>
                  </a:solidFill>
                </a:rPr>
                <a:t>© </a:t>
              </a:r>
              <a:r>
                <a:rPr lang="en-GB" sz="1200" dirty="0" err="1">
                  <a:solidFill>
                    <a:schemeClr val="bg1"/>
                  </a:solidFill>
                </a:rPr>
                <a:t>Farbregas</a:t>
              </a:r>
              <a:r>
                <a:rPr lang="en-GB" sz="1200" dirty="0">
                  <a:solidFill>
                    <a:schemeClr val="bg1"/>
                  </a:solidFill>
                </a:rPr>
                <a:t> </a:t>
              </a:r>
              <a:r>
                <a:rPr lang="en-GB" sz="1200" dirty="0" err="1">
                  <a:solidFill>
                    <a:schemeClr val="bg1"/>
                  </a:solidFill>
                </a:rPr>
                <a:t>Hareluya</a:t>
              </a:r>
              <a:r>
                <a:rPr lang="en-GB" sz="1200" dirty="0">
                  <a:solidFill>
                    <a:schemeClr val="bg1"/>
                  </a:solidFill>
                </a:rPr>
                <a:t>/</a:t>
              </a:r>
              <a:r>
                <a:rPr lang="en-GB" sz="1200" dirty="0" err="1">
                  <a:solidFill>
                    <a:schemeClr val="bg1"/>
                  </a:solidFill>
                </a:rPr>
                <a:t>Shutterstock</a:t>
              </a:r>
              <a:endParaRPr lang="en-GB" sz="1200" dirty="0">
                <a:solidFill>
                  <a:schemeClr val="bg1"/>
                </a:solidFill>
              </a:endParaRPr>
            </a:p>
          </p:txBody>
        </p:sp>
      </p:grpSp>
      <p:grpSp>
        <p:nvGrpSpPr>
          <p:cNvPr id="15" name="Group 14"/>
          <p:cNvGrpSpPr/>
          <p:nvPr/>
        </p:nvGrpSpPr>
        <p:grpSpPr>
          <a:xfrm>
            <a:off x="-46831" y="3100014"/>
            <a:ext cx="2566303" cy="2122394"/>
            <a:chOff x="-46831" y="3100014"/>
            <a:chExt cx="2566303" cy="2035923"/>
          </a:xfrm>
        </p:grpSpPr>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5298" r="15234"/>
            <a:stretch/>
          </p:blipFill>
          <p:spPr>
            <a:xfrm>
              <a:off x="0" y="3100014"/>
              <a:ext cx="2519472" cy="2035923"/>
            </a:xfrm>
            <a:prstGeom prst="rect">
              <a:avLst/>
            </a:prstGeom>
          </p:spPr>
        </p:pic>
        <p:sp>
          <p:nvSpPr>
            <p:cNvPr id="13" name="TextBox 12"/>
            <p:cNvSpPr txBox="1"/>
            <p:nvPr/>
          </p:nvSpPr>
          <p:spPr>
            <a:xfrm>
              <a:off x="-46831" y="4866501"/>
              <a:ext cx="1795684" cy="246221"/>
            </a:xfrm>
            <a:prstGeom prst="rect">
              <a:avLst/>
            </a:prstGeom>
            <a:noFill/>
          </p:spPr>
          <p:txBody>
            <a:bodyPr wrap="none" rtlCol="0">
              <a:spAutoFit/>
            </a:bodyPr>
            <a:lstStyle/>
            <a:p>
              <a:r>
                <a:rPr lang="en-GB" sz="1000" dirty="0"/>
                <a:t>Mb photography/Getty images</a:t>
              </a:r>
            </a:p>
          </p:txBody>
        </p:sp>
      </p:grpSp>
      <p:pic>
        <p:nvPicPr>
          <p:cNvPr id="1026" name="Picture 1">
            <a:extLst>
              <a:ext uri="{FF2B5EF4-FFF2-40B4-BE49-F238E27FC236}">
                <a16:creationId xmlns:a16="http://schemas.microsoft.com/office/drawing/2014/main" id="{77C781B8-C27E-4A7F-B963-AD24EBD809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63" t="24568" r="57837" b="12952"/>
          <a:stretch/>
        </p:blipFill>
        <p:spPr bwMode="auto">
          <a:xfrm>
            <a:off x="2519472" y="3100014"/>
            <a:ext cx="3244622" cy="204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D180C255-4455-495F-95B0-545CF95BFA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811" t="32688" r="7812" b="6535"/>
          <a:stretch/>
        </p:blipFill>
        <p:spPr bwMode="auto">
          <a:xfrm>
            <a:off x="5742297" y="3100014"/>
            <a:ext cx="3418988" cy="207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68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045433" cy="3745062"/>
          </a:xfrm>
        </p:spPr>
        <p:txBody>
          <a:bodyPr>
            <a:normAutofit fontScale="62500" lnSpcReduction="20000"/>
          </a:bodyPr>
          <a:lstStyle/>
          <a:p>
            <a:r>
              <a:rPr lang="en-GB" sz="3800" dirty="0"/>
              <a:t>Introduction to Oxford Nanopore Technologies</a:t>
            </a:r>
          </a:p>
          <a:p>
            <a:endParaRPr lang="en-GB" sz="2600" dirty="0"/>
          </a:p>
          <a:p>
            <a:pPr marL="457200" indent="-457200">
              <a:lnSpc>
                <a:spcPct val="120000"/>
              </a:lnSpc>
              <a:spcAft>
                <a:spcPts val="600"/>
              </a:spcAft>
              <a:buFont typeface="Arial" panose="020B0604020202020204" pitchFamily="34" charset="0"/>
              <a:buChar char="•"/>
            </a:pPr>
            <a:r>
              <a:rPr lang="en-GB" b="0" dirty="0">
                <a:solidFill>
                  <a:schemeClr val="tx1"/>
                </a:solidFill>
              </a:rPr>
              <a:t>‘Long read’ technology</a:t>
            </a:r>
          </a:p>
          <a:p>
            <a:pPr marL="457200" indent="-457200">
              <a:lnSpc>
                <a:spcPct val="120000"/>
              </a:lnSpc>
              <a:spcAft>
                <a:spcPts val="600"/>
              </a:spcAft>
              <a:buFont typeface="Arial" panose="020B0604020202020204" pitchFamily="34" charset="0"/>
              <a:buChar char="•"/>
            </a:pPr>
            <a:r>
              <a:rPr lang="en-GB" b="0" dirty="0">
                <a:solidFill>
                  <a:schemeClr val="tx1"/>
                </a:solidFill>
                <a:latin typeface="HelveticaNow"/>
              </a:rPr>
              <a:t>A DNA library is prepared (proteins are added)</a:t>
            </a:r>
            <a:endParaRPr lang="en-GB" b="0" i="0" dirty="0">
              <a:solidFill>
                <a:schemeClr val="tx1"/>
              </a:solidFill>
              <a:effectLst/>
              <a:latin typeface="HelveticaNow"/>
            </a:endParaRPr>
          </a:p>
          <a:p>
            <a:pPr marL="457200" indent="-457200">
              <a:lnSpc>
                <a:spcPct val="120000"/>
              </a:lnSpc>
              <a:spcAft>
                <a:spcPts val="600"/>
              </a:spcAft>
              <a:buFont typeface="Arial" panose="020B0604020202020204" pitchFamily="34" charset="0"/>
              <a:buChar char="•"/>
            </a:pPr>
            <a:r>
              <a:rPr lang="en-GB" b="0" i="0" dirty="0">
                <a:solidFill>
                  <a:schemeClr val="tx1"/>
                </a:solidFill>
                <a:effectLst/>
                <a:latin typeface="HelveticaNow"/>
              </a:rPr>
              <a:t>Nucleic acids are passed through a protein nanopore</a:t>
            </a:r>
          </a:p>
          <a:p>
            <a:pPr marL="457200" indent="-457200">
              <a:lnSpc>
                <a:spcPct val="120000"/>
              </a:lnSpc>
              <a:spcAft>
                <a:spcPts val="600"/>
              </a:spcAft>
              <a:buFont typeface="Arial" panose="020B0604020202020204" pitchFamily="34" charset="0"/>
              <a:buChar char="•"/>
            </a:pPr>
            <a:r>
              <a:rPr lang="en-GB" b="0" i="0" dirty="0">
                <a:solidFill>
                  <a:schemeClr val="tx1"/>
                </a:solidFill>
                <a:effectLst/>
                <a:latin typeface="HelveticaNow"/>
              </a:rPr>
              <a:t>As the different bases </a:t>
            </a:r>
            <a:r>
              <a:rPr lang="en-GB" b="0" dirty="0">
                <a:solidFill>
                  <a:schemeClr val="tx1"/>
                </a:solidFill>
                <a:latin typeface="HelveticaNow"/>
              </a:rPr>
              <a:t>move through the nanopore, it creates a different electrical signal</a:t>
            </a:r>
          </a:p>
          <a:p>
            <a:pPr marL="457200" indent="-457200">
              <a:lnSpc>
                <a:spcPct val="120000"/>
              </a:lnSpc>
              <a:spcAft>
                <a:spcPts val="600"/>
              </a:spcAft>
              <a:buFont typeface="Arial" panose="020B0604020202020204" pitchFamily="34" charset="0"/>
              <a:buChar char="•"/>
            </a:pPr>
            <a:r>
              <a:rPr lang="en-GB" b="0" i="0" dirty="0">
                <a:solidFill>
                  <a:schemeClr val="tx1"/>
                </a:solidFill>
                <a:effectLst/>
                <a:latin typeface="HelveticaNow"/>
              </a:rPr>
              <a:t>These </a:t>
            </a:r>
            <a:r>
              <a:rPr lang="en-GB" b="0" dirty="0">
                <a:solidFill>
                  <a:schemeClr val="tx1"/>
                </a:solidFill>
                <a:latin typeface="HelveticaNow"/>
              </a:rPr>
              <a:t>resulting changes in the electrical </a:t>
            </a:r>
            <a:r>
              <a:rPr lang="en-GB" b="0" i="0" dirty="0">
                <a:solidFill>
                  <a:schemeClr val="tx1"/>
                </a:solidFill>
                <a:effectLst/>
                <a:latin typeface="HelveticaNow"/>
              </a:rPr>
              <a:t>signal is decoded to provide the specific DNA or RNA sequence</a:t>
            </a:r>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Tree>
    <p:extLst>
      <p:ext uri="{BB962C8B-B14F-4D97-AF65-F5344CB8AC3E}">
        <p14:creationId xmlns:p14="http://schemas.microsoft.com/office/powerpoint/2010/main" val="359524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7" name="Picture 6" descr="Diagram&#10;&#10;Description automatically generated">
            <a:extLst>
              <a:ext uri="{FF2B5EF4-FFF2-40B4-BE49-F238E27FC236}">
                <a16:creationId xmlns:a16="http://schemas.microsoft.com/office/drawing/2014/main" id="{6612BBD2-4B50-4D0D-ACD1-3DE0FE74CD5A}"/>
              </a:ext>
            </a:extLst>
          </p:cNvPr>
          <p:cNvPicPr>
            <a:picLocks noChangeAspect="1"/>
          </p:cNvPicPr>
          <p:nvPr/>
        </p:nvPicPr>
        <p:blipFill>
          <a:blip r:embed="rId3"/>
          <a:stretch>
            <a:fillRect/>
          </a:stretch>
        </p:blipFill>
        <p:spPr>
          <a:xfrm>
            <a:off x="643098" y="86357"/>
            <a:ext cx="7857804" cy="5057143"/>
          </a:xfrm>
          <a:prstGeom prst="rect">
            <a:avLst/>
          </a:prstGeom>
        </p:spPr>
      </p:pic>
    </p:spTree>
    <p:extLst>
      <p:ext uri="{BB962C8B-B14F-4D97-AF65-F5344CB8AC3E}">
        <p14:creationId xmlns:p14="http://schemas.microsoft.com/office/powerpoint/2010/main" val="3975610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4" name="Online Media 3" title="How nanopore sequencing works">
            <a:hlinkClick r:id="" action="ppaction://media"/>
            <a:extLst>
              <a:ext uri="{FF2B5EF4-FFF2-40B4-BE49-F238E27FC236}">
                <a16:creationId xmlns:a16="http://schemas.microsoft.com/office/drawing/2014/main" id="{803B4C7C-D99D-4F07-966C-4035D21E291B}"/>
              </a:ext>
            </a:extLst>
          </p:cNvPr>
          <p:cNvPicPr>
            <a:picLocks noRot="1" noChangeAspect="1"/>
          </p:cNvPicPr>
          <p:nvPr>
            <a:videoFile r:link="rId1"/>
          </p:nvPr>
        </p:nvPicPr>
        <p:blipFill>
          <a:blip r:embed="rId4"/>
          <a:stretch>
            <a:fillRect/>
          </a:stretch>
        </p:blipFill>
        <p:spPr>
          <a:xfrm>
            <a:off x="675110" y="740015"/>
            <a:ext cx="7793779" cy="4403485"/>
          </a:xfrm>
          <a:prstGeom prst="rect">
            <a:avLst/>
          </a:prstGeom>
        </p:spPr>
      </p:pic>
    </p:spTree>
    <p:extLst>
      <p:ext uri="{BB962C8B-B14F-4D97-AF65-F5344CB8AC3E}">
        <p14:creationId xmlns:p14="http://schemas.microsoft.com/office/powerpoint/2010/main" val="99451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1577032"/>
          </a:xfrm>
        </p:spPr>
        <p:txBody>
          <a:bodyPr>
            <a:normAutofit lnSpcReduction="10000"/>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a:solidFill>
                  <a:schemeClr val="tx1"/>
                </a:solidFill>
              </a:rPr>
              <a:t>Different ‘library preparation’ kits and sequencing platforms can be used to sequence different things</a:t>
            </a: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Tree>
    <p:extLst>
      <p:ext uri="{BB962C8B-B14F-4D97-AF65-F5344CB8AC3E}">
        <p14:creationId xmlns:p14="http://schemas.microsoft.com/office/powerpoint/2010/main" val="1554606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1577032"/>
          </a:xfrm>
        </p:spPr>
        <p:txBody>
          <a:bodyPr>
            <a:normAutofit/>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err="1">
                <a:solidFill>
                  <a:schemeClr val="tx1"/>
                </a:solidFill>
              </a:rPr>
              <a:t>MinION</a:t>
            </a:r>
            <a:endParaRPr lang="en-GB" sz="2400" b="0" dirty="0">
              <a:solidFill>
                <a:schemeClr val="tx1"/>
              </a:solidFill>
            </a:endParaRP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3" name="Picture 2" descr="Graphical user interface&#10;&#10;Description automatically generated">
            <a:extLst>
              <a:ext uri="{FF2B5EF4-FFF2-40B4-BE49-F238E27FC236}">
                <a16:creationId xmlns:a16="http://schemas.microsoft.com/office/drawing/2014/main" id="{CBFE18BA-99FA-4C6C-A6E2-147F216245E3}"/>
              </a:ext>
            </a:extLst>
          </p:cNvPr>
          <p:cNvPicPr>
            <a:picLocks noChangeAspect="1"/>
          </p:cNvPicPr>
          <p:nvPr/>
        </p:nvPicPr>
        <p:blipFill>
          <a:blip r:embed="rId3"/>
          <a:stretch>
            <a:fillRect/>
          </a:stretch>
        </p:blipFill>
        <p:spPr>
          <a:xfrm>
            <a:off x="1175728" y="1669773"/>
            <a:ext cx="7338432" cy="3199557"/>
          </a:xfrm>
          <a:prstGeom prst="rect">
            <a:avLst/>
          </a:prstGeom>
        </p:spPr>
      </p:pic>
    </p:spTree>
    <p:extLst>
      <p:ext uri="{BB962C8B-B14F-4D97-AF65-F5344CB8AC3E}">
        <p14:creationId xmlns:p14="http://schemas.microsoft.com/office/powerpoint/2010/main" val="346713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1" y="1431234"/>
            <a:ext cx="8045032" cy="3308545"/>
          </a:xfrm>
        </p:spPr>
        <p:txBody>
          <a:bodyPr>
            <a:normAutofit lnSpcReduction="10000"/>
          </a:bodyPr>
          <a:lstStyle/>
          <a:p>
            <a:pPr algn="ctr"/>
            <a:r>
              <a:rPr lang="en-GB" b="0" dirty="0"/>
              <a:t>We will record these sessions and put them online so you can refer back to them later on</a:t>
            </a:r>
          </a:p>
          <a:p>
            <a:endParaRPr lang="en-GB" b="0" dirty="0"/>
          </a:p>
          <a:p>
            <a:pPr algn="ctr"/>
            <a:r>
              <a:rPr lang="en-GB" b="0" dirty="0"/>
              <a:t>We will also put the slides up online so you can access the notes (links and image credits)</a:t>
            </a:r>
          </a:p>
        </p:txBody>
      </p:sp>
      <p:sp>
        <p:nvSpPr>
          <p:cNvPr id="9" name="Text Placeholder 8"/>
          <p:cNvSpPr>
            <a:spLocks noGrp="1"/>
          </p:cNvSpPr>
          <p:nvPr>
            <p:ph type="body" sz="quarter" idx="12"/>
          </p:nvPr>
        </p:nvSpPr>
        <p:spPr/>
        <p:txBody>
          <a:bodyPr/>
          <a:lstStyle/>
          <a:p>
            <a:r>
              <a:rPr lang="en-US" dirty="0"/>
              <a:t>TB ONT workshop – NIMR August 2022</a:t>
            </a:r>
          </a:p>
          <a:p>
            <a:endParaRPr lang="en-US" dirty="0"/>
          </a:p>
        </p:txBody>
      </p:sp>
    </p:spTree>
    <p:extLst>
      <p:ext uri="{BB962C8B-B14F-4D97-AF65-F5344CB8AC3E}">
        <p14:creationId xmlns:p14="http://schemas.microsoft.com/office/powerpoint/2010/main" val="1820373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1577032"/>
          </a:xfrm>
        </p:spPr>
        <p:txBody>
          <a:bodyPr>
            <a:normAutofit/>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a:solidFill>
                  <a:schemeClr val="tx1"/>
                </a:solidFill>
              </a:rPr>
              <a:t>Mk1C</a:t>
            </a: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17" name="Picture 16" descr="A close-up of a tablet&#10;&#10;Description automatically generated with medium confidence">
            <a:extLst>
              <a:ext uri="{FF2B5EF4-FFF2-40B4-BE49-F238E27FC236}">
                <a16:creationId xmlns:a16="http://schemas.microsoft.com/office/drawing/2014/main" id="{AEA24A65-C0EE-41D8-8EEA-03B961CB577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798962" y="874157"/>
            <a:ext cx="6629421" cy="4972065"/>
          </a:xfrm>
          <a:prstGeom prst="rect">
            <a:avLst/>
          </a:prstGeom>
        </p:spPr>
      </p:pic>
    </p:spTree>
    <p:extLst>
      <p:ext uri="{BB962C8B-B14F-4D97-AF65-F5344CB8AC3E}">
        <p14:creationId xmlns:p14="http://schemas.microsoft.com/office/powerpoint/2010/main" val="803252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227913" cy="1661017"/>
          </a:xfrm>
        </p:spPr>
        <p:txBody>
          <a:bodyPr>
            <a:normAutofit/>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err="1">
                <a:solidFill>
                  <a:schemeClr val="tx1"/>
                </a:solidFill>
              </a:rPr>
              <a:t>Flongle</a:t>
            </a:r>
            <a:r>
              <a:rPr lang="en-GB" sz="2400" b="0" dirty="0">
                <a:solidFill>
                  <a:schemeClr val="tx1"/>
                </a:solidFill>
              </a:rPr>
              <a:t> (technically a specialised flow cell for a </a:t>
            </a:r>
            <a:r>
              <a:rPr lang="en-GB" sz="2400" b="0" dirty="0" err="1">
                <a:solidFill>
                  <a:schemeClr val="tx1"/>
                </a:solidFill>
              </a:rPr>
              <a:t>MinION</a:t>
            </a:r>
            <a:r>
              <a:rPr lang="en-GB" sz="2400" b="0" dirty="0">
                <a:solidFill>
                  <a:schemeClr val="tx1"/>
                </a:solidFill>
              </a:rPr>
              <a:t>)</a:t>
            </a: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5" name="Picture 4">
            <a:extLst>
              <a:ext uri="{FF2B5EF4-FFF2-40B4-BE49-F238E27FC236}">
                <a16:creationId xmlns:a16="http://schemas.microsoft.com/office/drawing/2014/main" id="{79C8BB14-92A7-42FF-90DF-A720832667D4}"/>
              </a:ext>
            </a:extLst>
          </p:cNvPr>
          <p:cNvPicPr>
            <a:picLocks noChangeAspect="1"/>
          </p:cNvPicPr>
          <p:nvPr/>
        </p:nvPicPr>
        <p:blipFill>
          <a:blip r:embed="rId3"/>
          <a:stretch>
            <a:fillRect/>
          </a:stretch>
        </p:blipFill>
        <p:spPr>
          <a:xfrm>
            <a:off x="2221714" y="2571750"/>
            <a:ext cx="3980303" cy="2636950"/>
          </a:xfrm>
          <a:prstGeom prst="rect">
            <a:avLst/>
          </a:prstGeom>
        </p:spPr>
      </p:pic>
    </p:spTree>
    <p:extLst>
      <p:ext uri="{BB962C8B-B14F-4D97-AF65-F5344CB8AC3E}">
        <p14:creationId xmlns:p14="http://schemas.microsoft.com/office/powerpoint/2010/main" val="4061116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1577032"/>
          </a:xfrm>
        </p:spPr>
        <p:txBody>
          <a:bodyPr>
            <a:normAutofit/>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err="1">
                <a:solidFill>
                  <a:schemeClr val="tx1"/>
                </a:solidFill>
              </a:rPr>
              <a:t>GridION</a:t>
            </a:r>
            <a:endParaRPr lang="en-GB" sz="2400" b="0" dirty="0">
              <a:solidFill>
                <a:schemeClr val="tx1"/>
              </a:solidFill>
            </a:endParaRP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19" name="Picture 18">
            <a:extLst>
              <a:ext uri="{FF2B5EF4-FFF2-40B4-BE49-F238E27FC236}">
                <a16:creationId xmlns:a16="http://schemas.microsoft.com/office/drawing/2014/main" id="{2801A72C-A8F2-4E9D-A447-F487E99CC948}"/>
              </a:ext>
            </a:extLst>
          </p:cNvPr>
          <p:cNvPicPr>
            <a:picLocks noChangeAspect="1"/>
          </p:cNvPicPr>
          <p:nvPr/>
        </p:nvPicPr>
        <p:blipFill>
          <a:blip r:embed="rId3"/>
          <a:stretch>
            <a:fillRect/>
          </a:stretch>
        </p:blipFill>
        <p:spPr>
          <a:xfrm>
            <a:off x="2798859" y="1590803"/>
            <a:ext cx="3721210" cy="3437467"/>
          </a:xfrm>
          <a:prstGeom prst="rect">
            <a:avLst/>
          </a:prstGeom>
        </p:spPr>
      </p:pic>
    </p:spTree>
    <p:extLst>
      <p:ext uri="{BB962C8B-B14F-4D97-AF65-F5344CB8AC3E}">
        <p14:creationId xmlns:p14="http://schemas.microsoft.com/office/powerpoint/2010/main" val="656621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1577032"/>
          </a:xfrm>
        </p:spPr>
        <p:txBody>
          <a:bodyPr>
            <a:normAutofit/>
          </a:bodyPr>
          <a:lstStyle/>
          <a:p>
            <a:r>
              <a:rPr lang="en-GB" dirty="0"/>
              <a:t>Oxford Nanopore Technologies</a:t>
            </a:r>
          </a:p>
          <a:p>
            <a:endParaRPr lang="en-GB" sz="1900" dirty="0"/>
          </a:p>
          <a:p>
            <a:pPr marL="457200" indent="-457200">
              <a:buFont typeface="Arial" panose="020B0604020202020204" pitchFamily="34" charset="0"/>
              <a:buChar char="•"/>
            </a:pPr>
            <a:r>
              <a:rPr lang="en-GB" sz="2400" b="0" dirty="0" err="1">
                <a:solidFill>
                  <a:schemeClr val="tx1"/>
                </a:solidFill>
              </a:rPr>
              <a:t>PromethION</a:t>
            </a:r>
            <a:endParaRPr lang="en-GB" sz="2400" b="0" dirty="0">
              <a:solidFill>
                <a:schemeClr val="tx1"/>
              </a:solidFill>
            </a:endParaRP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3" name="Picture 2" descr="A picture containing text, case, accessory&#10;&#10;Description automatically generated">
            <a:extLst>
              <a:ext uri="{FF2B5EF4-FFF2-40B4-BE49-F238E27FC236}">
                <a16:creationId xmlns:a16="http://schemas.microsoft.com/office/drawing/2014/main" id="{A112DE4F-8785-0BDF-8BA5-B825D58E0B12}"/>
              </a:ext>
            </a:extLst>
          </p:cNvPr>
          <p:cNvPicPr>
            <a:picLocks noChangeAspect="1"/>
          </p:cNvPicPr>
          <p:nvPr/>
        </p:nvPicPr>
        <p:blipFill>
          <a:blip r:embed="rId3"/>
          <a:stretch>
            <a:fillRect/>
          </a:stretch>
        </p:blipFill>
        <p:spPr>
          <a:xfrm>
            <a:off x="2826019" y="1550565"/>
            <a:ext cx="6533065" cy="3645522"/>
          </a:xfrm>
          <a:prstGeom prst="rect">
            <a:avLst/>
          </a:prstGeom>
        </p:spPr>
      </p:pic>
    </p:spTree>
    <p:extLst>
      <p:ext uri="{BB962C8B-B14F-4D97-AF65-F5344CB8AC3E}">
        <p14:creationId xmlns:p14="http://schemas.microsoft.com/office/powerpoint/2010/main" val="2104106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611444"/>
          </a:xfrm>
        </p:spPr>
        <p:txBody>
          <a:bodyPr>
            <a:normAutofit/>
          </a:bodyPr>
          <a:lstStyle/>
          <a:p>
            <a:r>
              <a:rPr lang="en-GB" dirty="0"/>
              <a:t>Oxford Nanopore Technologies</a:t>
            </a:r>
          </a:p>
          <a:p>
            <a:endParaRPr lang="en-GB" sz="1900" dirty="0"/>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graphicFrame>
        <p:nvGraphicFramePr>
          <p:cNvPr id="2" name="Table 3">
            <a:extLst>
              <a:ext uri="{FF2B5EF4-FFF2-40B4-BE49-F238E27FC236}">
                <a16:creationId xmlns:a16="http://schemas.microsoft.com/office/drawing/2014/main" id="{51DC259D-4A54-250E-86EC-E4318BF7B199}"/>
              </a:ext>
            </a:extLst>
          </p:cNvPr>
          <p:cNvGraphicFramePr>
            <a:graphicFrameLocks noGrp="1"/>
          </p:cNvGraphicFramePr>
          <p:nvPr>
            <p:extLst>
              <p:ext uri="{D42A27DB-BD31-4B8C-83A1-F6EECF244321}">
                <p14:modId xmlns:p14="http://schemas.microsoft.com/office/powerpoint/2010/main" val="3517118461"/>
              </p:ext>
            </p:extLst>
          </p:nvPr>
        </p:nvGraphicFramePr>
        <p:xfrm>
          <a:off x="508884" y="1652271"/>
          <a:ext cx="8126231" cy="3357275"/>
        </p:xfrm>
        <a:graphic>
          <a:graphicData uri="http://schemas.openxmlformats.org/drawingml/2006/table">
            <a:tbl>
              <a:tblPr firstRow="1" bandRow="1">
                <a:tableStyleId>{073A0DAA-6AF3-43AB-8588-CEC1D06C72B9}</a:tableStyleId>
              </a:tblPr>
              <a:tblGrid>
                <a:gridCol w="1224501">
                  <a:extLst>
                    <a:ext uri="{9D8B030D-6E8A-4147-A177-3AD203B41FA5}">
                      <a16:colId xmlns:a16="http://schemas.microsoft.com/office/drawing/2014/main" val="2570775220"/>
                    </a:ext>
                  </a:extLst>
                </a:gridCol>
                <a:gridCol w="1137036">
                  <a:extLst>
                    <a:ext uri="{9D8B030D-6E8A-4147-A177-3AD203B41FA5}">
                      <a16:colId xmlns:a16="http://schemas.microsoft.com/office/drawing/2014/main" val="725330991"/>
                    </a:ext>
                  </a:extLst>
                </a:gridCol>
                <a:gridCol w="1781093">
                  <a:extLst>
                    <a:ext uri="{9D8B030D-6E8A-4147-A177-3AD203B41FA5}">
                      <a16:colId xmlns:a16="http://schemas.microsoft.com/office/drawing/2014/main" val="2855426299"/>
                    </a:ext>
                  </a:extLst>
                </a:gridCol>
                <a:gridCol w="1375575">
                  <a:extLst>
                    <a:ext uri="{9D8B030D-6E8A-4147-A177-3AD203B41FA5}">
                      <a16:colId xmlns:a16="http://schemas.microsoft.com/office/drawing/2014/main" val="2139648040"/>
                    </a:ext>
                  </a:extLst>
                </a:gridCol>
                <a:gridCol w="2608026">
                  <a:extLst>
                    <a:ext uri="{9D8B030D-6E8A-4147-A177-3AD203B41FA5}">
                      <a16:colId xmlns:a16="http://schemas.microsoft.com/office/drawing/2014/main" val="30353945"/>
                    </a:ext>
                  </a:extLst>
                </a:gridCol>
              </a:tblGrid>
              <a:tr h="774802">
                <a:tc>
                  <a:txBody>
                    <a:bodyPr/>
                    <a:lstStyle/>
                    <a:p>
                      <a:pPr algn="ctr"/>
                      <a:r>
                        <a:rPr lang="en-GB" sz="1600" dirty="0"/>
                        <a:t>Device</a:t>
                      </a:r>
                    </a:p>
                  </a:txBody>
                  <a:tcPr/>
                </a:tc>
                <a:tc>
                  <a:txBody>
                    <a:bodyPr/>
                    <a:lstStyle/>
                    <a:p>
                      <a:pPr algn="ctr"/>
                      <a:r>
                        <a:rPr lang="en-GB" sz="1600" dirty="0"/>
                        <a:t>No. flow cells per run</a:t>
                      </a:r>
                    </a:p>
                  </a:txBody>
                  <a:tcPr/>
                </a:tc>
                <a:tc>
                  <a:txBody>
                    <a:bodyPr/>
                    <a:lstStyle/>
                    <a:p>
                      <a:pPr algn="ctr"/>
                      <a:r>
                        <a:rPr lang="en-GB" sz="1600" dirty="0"/>
                        <a:t>Throughput</a:t>
                      </a:r>
                    </a:p>
                  </a:txBody>
                  <a:tcPr/>
                </a:tc>
                <a:tc>
                  <a:txBody>
                    <a:bodyPr/>
                    <a:lstStyle/>
                    <a:p>
                      <a:pPr algn="ctr"/>
                      <a:r>
                        <a:rPr lang="en-GB" sz="1600" dirty="0"/>
                        <a:t>Theoretical maximum output</a:t>
                      </a:r>
                    </a:p>
                  </a:txBody>
                  <a:tcPr/>
                </a:tc>
                <a:tc>
                  <a:txBody>
                    <a:bodyPr/>
                    <a:lstStyle/>
                    <a:p>
                      <a:pPr algn="ctr"/>
                      <a:r>
                        <a:rPr lang="en-GB" sz="1600" dirty="0"/>
                        <a:t>Cost</a:t>
                      </a:r>
                    </a:p>
                  </a:txBody>
                  <a:tcPr/>
                </a:tc>
                <a:extLst>
                  <a:ext uri="{0D108BD9-81ED-4DB2-BD59-A6C34878D82A}">
                    <a16:rowId xmlns:a16="http://schemas.microsoft.com/office/drawing/2014/main" val="874993887"/>
                  </a:ext>
                </a:extLst>
              </a:tr>
              <a:tr h="413411">
                <a:tc>
                  <a:txBody>
                    <a:bodyPr/>
                    <a:lstStyle/>
                    <a:p>
                      <a:pPr algn="ctr"/>
                      <a:r>
                        <a:rPr lang="en-GB" sz="1600" dirty="0" err="1"/>
                        <a:t>Flongle</a:t>
                      </a:r>
                      <a:endParaRPr lang="en-GB" sz="1600" dirty="0"/>
                    </a:p>
                  </a:txBody>
                  <a:tcPr/>
                </a:tc>
                <a:tc>
                  <a:txBody>
                    <a:bodyPr/>
                    <a:lstStyle/>
                    <a:p>
                      <a:pPr algn="ctr"/>
                      <a:r>
                        <a:rPr lang="en-GB" sz="1600" dirty="0"/>
                        <a:t>1</a:t>
                      </a:r>
                    </a:p>
                  </a:txBody>
                  <a:tcPr/>
                </a:tc>
                <a:tc>
                  <a:txBody>
                    <a:bodyPr/>
                    <a:lstStyle/>
                    <a:p>
                      <a:pPr algn="ctr"/>
                      <a:r>
                        <a:rPr lang="en-GB" sz="1600" dirty="0"/>
                        <a:t>126 channels</a:t>
                      </a:r>
                    </a:p>
                  </a:txBody>
                  <a:tcPr/>
                </a:tc>
                <a:tc>
                  <a:txBody>
                    <a:bodyPr/>
                    <a:lstStyle/>
                    <a:p>
                      <a:pPr algn="ctr"/>
                      <a:r>
                        <a:rPr lang="en-GB" sz="1600" dirty="0"/>
                        <a:t>2.8 Gb</a:t>
                      </a:r>
                    </a:p>
                  </a:txBody>
                  <a:tcPr/>
                </a:tc>
                <a:tc>
                  <a:txBody>
                    <a:bodyPr/>
                    <a:lstStyle/>
                    <a:p>
                      <a:pPr algn="ctr"/>
                      <a:r>
                        <a:rPr lang="en-GB" sz="1600" dirty="0"/>
                        <a:t>From $90 (per flow cell)</a:t>
                      </a:r>
                    </a:p>
                  </a:txBody>
                  <a:tcPr/>
                </a:tc>
                <a:extLst>
                  <a:ext uri="{0D108BD9-81ED-4DB2-BD59-A6C34878D82A}">
                    <a16:rowId xmlns:a16="http://schemas.microsoft.com/office/drawing/2014/main" val="686424757"/>
                  </a:ext>
                </a:extLst>
              </a:tr>
              <a:tr h="545231">
                <a:tc>
                  <a:txBody>
                    <a:bodyPr/>
                    <a:lstStyle/>
                    <a:p>
                      <a:pPr algn="ctr"/>
                      <a:r>
                        <a:rPr lang="en-GB" sz="1600" dirty="0" err="1"/>
                        <a:t>MinION</a:t>
                      </a:r>
                      <a:endParaRPr lang="en-GB" sz="1600" dirty="0"/>
                    </a:p>
                  </a:txBody>
                  <a:tcPr/>
                </a:tc>
                <a:tc>
                  <a:txBody>
                    <a:bodyPr/>
                    <a:lstStyle/>
                    <a:p>
                      <a:pPr algn="ctr"/>
                      <a:r>
                        <a:rPr lang="en-GB" sz="1600" dirty="0"/>
                        <a:t>1</a:t>
                      </a:r>
                    </a:p>
                  </a:txBody>
                  <a:tcPr/>
                </a:tc>
                <a:tc>
                  <a:txBody>
                    <a:bodyPr/>
                    <a:lstStyle/>
                    <a:p>
                      <a:pPr algn="ctr"/>
                      <a:r>
                        <a:rPr lang="en-GB" sz="1600" dirty="0"/>
                        <a:t>512 channels</a:t>
                      </a:r>
                    </a:p>
                  </a:txBody>
                  <a:tcPr/>
                </a:tc>
                <a:tc>
                  <a:txBody>
                    <a:bodyPr/>
                    <a:lstStyle/>
                    <a:p>
                      <a:pPr algn="ctr"/>
                      <a:r>
                        <a:rPr lang="en-GB" sz="1600" dirty="0"/>
                        <a:t>50 Gb</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t>From $1,000 (starter pack)</a:t>
                      </a:r>
                    </a:p>
                    <a:p>
                      <a:pPr algn="ctr"/>
                      <a:endParaRPr lang="en-GB" sz="1600" dirty="0"/>
                    </a:p>
                  </a:txBody>
                  <a:tcPr/>
                </a:tc>
                <a:extLst>
                  <a:ext uri="{0D108BD9-81ED-4DB2-BD59-A6C34878D82A}">
                    <a16:rowId xmlns:a16="http://schemas.microsoft.com/office/drawing/2014/main" val="457325238"/>
                  </a:ext>
                </a:extLst>
              </a:tr>
              <a:tr h="413411">
                <a:tc>
                  <a:txBody>
                    <a:bodyPr/>
                    <a:lstStyle/>
                    <a:p>
                      <a:pPr algn="ctr"/>
                      <a:r>
                        <a:rPr lang="en-GB" sz="1600" dirty="0"/>
                        <a:t>Mk1C</a:t>
                      </a:r>
                    </a:p>
                  </a:txBody>
                  <a:tcPr/>
                </a:tc>
                <a:tc>
                  <a:txBody>
                    <a:bodyPr/>
                    <a:lstStyle/>
                    <a:p>
                      <a:pPr algn="ctr"/>
                      <a:r>
                        <a:rPr lang="en-GB" sz="1600" dirty="0"/>
                        <a:t>1</a:t>
                      </a:r>
                    </a:p>
                  </a:txBody>
                  <a:tcPr/>
                </a:tc>
                <a:tc>
                  <a:txBody>
                    <a:bodyPr/>
                    <a:lstStyle/>
                    <a:p>
                      <a:pPr algn="ctr"/>
                      <a:r>
                        <a:rPr lang="en-GB" sz="1600" dirty="0"/>
                        <a:t>512 channels</a:t>
                      </a:r>
                    </a:p>
                  </a:txBody>
                  <a:tcPr/>
                </a:tc>
                <a:tc>
                  <a:txBody>
                    <a:bodyPr/>
                    <a:lstStyle/>
                    <a:p>
                      <a:pPr algn="ctr"/>
                      <a:r>
                        <a:rPr lang="en-GB" sz="1600" dirty="0"/>
                        <a:t>50 Gb</a:t>
                      </a:r>
                    </a:p>
                  </a:txBody>
                  <a:tcPr/>
                </a:tc>
                <a:tc>
                  <a:txBody>
                    <a:bodyPr/>
                    <a:lstStyle/>
                    <a:p>
                      <a:pPr algn="ctr"/>
                      <a:r>
                        <a:rPr lang="en-GB" sz="1600" dirty="0"/>
                        <a:t>From $4,000 (starter pack)</a:t>
                      </a:r>
                    </a:p>
                  </a:txBody>
                  <a:tcPr/>
                </a:tc>
                <a:extLst>
                  <a:ext uri="{0D108BD9-81ED-4DB2-BD59-A6C34878D82A}">
                    <a16:rowId xmlns:a16="http://schemas.microsoft.com/office/drawing/2014/main" val="1114614282"/>
                  </a:ext>
                </a:extLst>
              </a:tr>
              <a:tr h="662306">
                <a:tc>
                  <a:txBody>
                    <a:bodyPr/>
                    <a:lstStyle/>
                    <a:p>
                      <a:pPr algn="ctr"/>
                      <a:r>
                        <a:rPr lang="en-GB" sz="1600" dirty="0" err="1"/>
                        <a:t>GridION</a:t>
                      </a:r>
                      <a:endParaRPr lang="en-GB" sz="1600" dirty="0"/>
                    </a:p>
                  </a:txBody>
                  <a:tcPr/>
                </a:tc>
                <a:tc>
                  <a:txBody>
                    <a:bodyPr/>
                    <a:lstStyle/>
                    <a:p>
                      <a:pPr algn="ctr"/>
                      <a:r>
                        <a:rPr lang="en-GB" sz="1600" dirty="0"/>
                        <a:t>5</a:t>
                      </a:r>
                    </a:p>
                  </a:txBody>
                  <a:tcPr/>
                </a:tc>
                <a:tc>
                  <a:txBody>
                    <a:bodyPr/>
                    <a:lstStyle/>
                    <a:p>
                      <a:pPr algn="ctr"/>
                      <a:r>
                        <a:rPr lang="en-GB" sz="1600" dirty="0"/>
                        <a:t>5 x 512 channels</a:t>
                      </a:r>
                    </a:p>
                  </a:txBody>
                  <a:tcPr/>
                </a:tc>
                <a:tc>
                  <a:txBody>
                    <a:bodyPr/>
                    <a:lstStyle/>
                    <a:p>
                      <a:pPr algn="ctr"/>
                      <a:r>
                        <a:rPr lang="en-GB" sz="1600" dirty="0"/>
                        <a:t>250 Gb</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t>From $49,000 (starter pack)</a:t>
                      </a: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1204393831"/>
                  </a:ext>
                </a:extLst>
              </a:tr>
              <a:tr h="466067">
                <a:tc>
                  <a:txBody>
                    <a:bodyPr/>
                    <a:lstStyle/>
                    <a:p>
                      <a:pPr algn="ctr"/>
                      <a:r>
                        <a:rPr lang="en-GB" sz="1600" dirty="0" err="1"/>
                        <a:t>PromethION</a:t>
                      </a:r>
                      <a:endParaRPr lang="en-GB" sz="1600" dirty="0"/>
                    </a:p>
                  </a:txBody>
                  <a:tcPr/>
                </a:tc>
                <a:tc>
                  <a:txBody>
                    <a:bodyPr/>
                    <a:lstStyle/>
                    <a:p>
                      <a:pPr algn="ctr"/>
                      <a:r>
                        <a:rPr lang="en-GB" sz="1600" dirty="0"/>
                        <a:t>24 or 48</a:t>
                      </a:r>
                    </a:p>
                  </a:txBody>
                  <a:tcPr/>
                </a:tc>
                <a:tc>
                  <a:txBody>
                    <a:bodyPr/>
                    <a:lstStyle/>
                    <a:p>
                      <a:pPr algn="ctr"/>
                      <a:r>
                        <a:rPr lang="en-GB" sz="1600" dirty="0"/>
                        <a:t>10,700+ channels</a:t>
                      </a:r>
                    </a:p>
                  </a:txBody>
                  <a:tcPr/>
                </a:tc>
                <a:tc>
                  <a:txBody>
                    <a:bodyPr/>
                    <a:lstStyle/>
                    <a:p>
                      <a:pPr algn="ctr"/>
                      <a:r>
                        <a:rPr lang="en-GB" sz="1600" dirty="0"/>
                        <a:t>2,596+ Gb</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t>From $100,455 (starter pack)</a:t>
                      </a:r>
                    </a:p>
                  </a:txBody>
                  <a:tcPr/>
                </a:tc>
                <a:extLst>
                  <a:ext uri="{0D108BD9-81ED-4DB2-BD59-A6C34878D82A}">
                    <a16:rowId xmlns:a16="http://schemas.microsoft.com/office/drawing/2014/main" val="1001969030"/>
                  </a:ext>
                </a:extLst>
              </a:tr>
            </a:tbl>
          </a:graphicData>
        </a:graphic>
      </p:graphicFrame>
    </p:spTree>
    <p:extLst>
      <p:ext uri="{BB962C8B-B14F-4D97-AF65-F5344CB8AC3E}">
        <p14:creationId xmlns:p14="http://schemas.microsoft.com/office/powerpoint/2010/main" val="168532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73711" y="2425148"/>
            <a:ext cx="8523800" cy="1089329"/>
          </a:xfrm>
        </p:spPr>
        <p:txBody>
          <a:bodyPr>
            <a:normAutofit/>
          </a:bodyPr>
          <a:lstStyle/>
          <a:p>
            <a:pPr algn="ctr">
              <a:lnSpc>
                <a:spcPct val="100000"/>
              </a:lnSpc>
              <a:spcBef>
                <a:spcPts val="0"/>
              </a:spcBef>
            </a:pPr>
            <a:r>
              <a:rPr lang="en-GB" dirty="0"/>
              <a:t>Why is getting so much information so important?</a:t>
            </a:r>
          </a:p>
          <a:p>
            <a:pPr>
              <a:lnSpc>
                <a:spcPct val="100000"/>
              </a:lnSpc>
              <a:spcBef>
                <a:spcPts val="0"/>
              </a:spcBef>
            </a:pPr>
            <a:endParaRPr lang="en-GB" sz="1400"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Tree>
    <p:extLst>
      <p:ext uri="{BB962C8B-B14F-4D97-AF65-F5344CB8AC3E}">
        <p14:creationId xmlns:p14="http://schemas.microsoft.com/office/powerpoint/2010/main" val="870753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73711" y="994718"/>
            <a:ext cx="8523800" cy="2519759"/>
          </a:xfrm>
        </p:spPr>
        <p:txBody>
          <a:bodyPr>
            <a:normAutofit/>
          </a:bodyPr>
          <a:lstStyle/>
          <a:p>
            <a:pPr>
              <a:lnSpc>
                <a:spcPct val="100000"/>
              </a:lnSpc>
              <a:spcBef>
                <a:spcPts val="0"/>
              </a:spcBef>
            </a:pPr>
            <a:r>
              <a:rPr lang="en-GB" dirty="0"/>
              <a:t>Depth vs coverage</a:t>
            </a:r>
          </a:p>
          <a:p>
            <a:pPr>
              <a:lnSpc>
                <a:spcPct val="100000"/>
              </a:lnSpc>
              <a:spcBef>
                <a:spcPts val="0"/>
              </a:spcBef>
            </a:pPr>
            <a:endParaRPr lang="en-GB" sz="1400" dirty="0"/>
          </a:p>
          <a:p>
            <a:pPr>
              <a:lnSpc>
                <a:spcPct val="100000"/>
              </a:lnSpc>
              <a:spcBef>
                <a:spcPts val="0"/>
              </a:spcBef>
            </a:pPr>
            <a:r>
              <a:rPr lang="en-GB" sz="1400" b="0" dirty="0"/>
              <a:t>Depth and coverage are both very important when it comes to sequencing, but they mean different things.</a:t>
            </a:r>
          </a:p>
          <a:p>
            <a:pPr>
              <a:lnSpc>
                <a:spcPct val="100000"/>
              </a:lnSpc>
              <a:spcBef>
                <a:spcPts val="0"/>
              </a:spcBef>
            </a:pPr>
            <a:endParaRPr lang="en-GB" sz="1400" b="0" dirty="0"/>
          </a:p>
          <a:p>
            <a:pPr>
              <a:lnSpc>
                <a:spcPct val="100000"/>
              </a:lnSpc>
              <a:spcBef>
                <a:spcPts val="0"/>
              </a:spcBef>
            </a:pPr>
            <a:r>
              <a:rPr lang="en-GB" sz="1400" dirty="0"/>
              <a:t>Depth</a:t>
            </a:r>
            <a:endParaRPr lang="en-GB" sz="1400" b="0" dirty="0"/>
          </a:p>
          <a:p>
            <a:pPr marL="285750" indent="-285750">
              <a:lnSpc>
                <a:spcPct val="100000"/>
              </a:lnSpc>
              <a:spcBef>
                <a:spcPts val="0"/>
              </a:spcBef>
              <a:buFont typeface="Arial" panose="020B0604020202020204" pitchFamily="34" charset="0"/>
              <a:buChar char="•"/>
            </a:pPr>
            <a:r>
              <a:rPr lang="en-GB" sz="1400" b="0" dirty="0"/>
              <a:t>This is the amount of times a base within a genome has been sequenced</a:t>
            </a:r>
          </a:p>
          <a:p>
            <a:pPr marL="285750" indent="-285750">
              <a:lnSpc>
                <a:spcPct val="100000"/>
              </a:lnSpc>
              <a:spcBef>
                <a:spcPts val="0"/>
              </a:spcBef>
              <a:buFont typeface="Arial" panose="020B0604020202020204" pitchFamily="34" charset="0"/>
              <a:buChar char="•"/>
            </a:pPr>
            <a:r>
              <a:rPr lang="en-GB" sz="1400" b="0" dirty="0"/>
              <a:t>The greater the depth, the greater the confidence in the identity of the sequenced base</a:t>
            </a:r>
          </a:p>
          <a:p>
            <a:pPr marL="285750" indent="-285750">
              <a:lnSpc>
                <a:spcPct val="100000"/>
              </a:lnSpc>
              <a:spcBef>
                <a:spcPts val="0"/>
              </a:spcBef>
              <a:buFont typeface="Arial" panose="020B0604020202020204" pitchFamily="34" charset="0"/>
              <a:buChar char="•"/>
            </a:pPr>
            <a:r>
              <a:rPr lang="en-GB" sz="1400" b="0" dirty="0"/>
              <a:t>In the image below, the complete reference genome is at the top. Below it are the sequenced contigs (a series of overlapping DNA fragments). Three bases are represented, which have varying depth of reads. </a:t>
            </a: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3" name="Picture 2">
            <a:extLst>
              <a:ext uri="{FF2B5EF4-FFF2-40B4-BE49-F238E27FC236}">
                <a16:creationId xmlns:a16="http://schemas.microsoft.com/office/drawing/2014/main" id="{92521B95-E125-E27C-61AF-082B35FD11DD}"/>
              </a:ext>
            </a:extLst>
          </p:cNvPr>
          <p:cNvPicPr>
            <a:picLocks noChangeAspect="1"/>
          </p:cNvPicPr>
          <p:nvPr/>
        </p:nvPicPr>
        <p:blipFill rotWithShape="1">
          <a:blip r:embed="rId3"/>
          <a:srcRect l="58609" t="44471" r="15043" b="31181"/>
          <a:stretch/>
        </p:blipFill>
        <p:spPr>
          <a:xfrm>
            <a:off x="1925718" y="3355450"/>
            <a:ext cx="5292563" cy="1572049"/>
          </a:xfrm>
          <a:prstGeom prst="rect">
            <a:avLst/>
          </a:prstGeom>
        </p:spPr>
      </p:pic>
    </p:spTree>
    <p:extLst>
      <p:ext uri="{BB962C8B-B14F-4D97-AF65-F5344CB8AC3E}">
        <p14:creationId xmlns:p14="http://schemas.microsoft.com/office/powerpoint/2010/main" val="889749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373711" y="994718"/>
            <a:ext cx="8523800" cy="2519759"/>
          </a:xfrm>
        </p:spPr>
        <p:txBody>
          <a:bodyPr>
            <a:normAutofit/>
          </a:bodyPr>
          <a:lstStyle/>
          <a:p>
            <a:pPr>
              <a:lnSpc>
                <a:spcPct val="100000"/>
              </a:lnSpc>
              <a:spcBef>
                <a:spcPts val="0"/>
              </a:spcBef>
            </a:pPr>
            <a:r>
              <a:rPr lang="en-GB" dirty="0"/>
              <a:t>Depth vs coverage</a:t>
            </a:r>
          </a:p>
          <a:p>
            <a:pPr>
              <a:lnSpc>
                <a:spcPct val="100000"/>
              </a:lnSpc>
              <a:spcBef>
                <a:spcPts val="0"/>
              </a:spcBef>
            </a:pPr>
            <a:endParaRPr lang="en-GB" sz="1400" dirty="0"/>
          </a:p>
          <a:p>
            <a:pPr>
              <a:lnSpc>
                <a:spcPct val="100000"/>
              </a:lnSpc>
              <a:spcBef>
                <a:spcPts val="0"/>
              </a:spcBef>
            </a:pPr>
            <a:r>
              <a:rPr lang="en-GB" sz="1400" dirty="0"/>
              <a:t>Coverage</a:t>
            </a:r>
          </a:p>
          <a:p>
            <a:pPr marL="285750" indent="-285750">
              <a:lnSpc>
                <a:spcPct val="100000"/>
              </a:lnSpc>
              <a:spcBef>
                <a:spcPts val="0"/>
              </a:spcBef>
              <a:buFont typeface="Arial" panose="020B0604020202020204" pitchFamily="34" charset="0"/>
              <a:buChar char="•"/>
            </a:pPr>
            <a:r>
              <a:rPr lang="en-GB" sz="1400" b="0" dirty="0"/>
              <a:t>The percentage of the whole genome that has been sequenced. </a:t>
            </a:r>
          </a:p>
          <a:p>
            <a:pPr marL="285750" indent="-285750">
              <a:lnSpc>
                <a:spcPct val="100000"/>
              </a:lnSpc>
              <a:spcBef>
                <a:spcPts val="0"/>
              </a:spcBef>
              <a:buFont typeface="Arial" panose="020B0604020202020204" pitchFamily="34" charset="0"/>
              <a:buChar char="•"/>
            </a:pPr>
            <a:r>
              <a:rPr lang="en-GB" sz="1400" b="0" dirty="0"/>
              <a:t>For instance, in the example below, the sequenced contigs cover approximately 80% of the reference genome (at the top of the image), which means you would have sequenced 80% of the bases that make up the genome.</a:t>
            </a:r>
          </a:p>
          <a:p>
            <a:pPr marL="285750" indent="-285750">
              <a:lnSpc>
                <a:spcPct val="100000"/>
              </a:lnSpc>
              <a:spcBef>
                <a:spcPts val="0"/>
              </a:spcBef>
              <a:buFont typeface="Arial" panose="020B0604020202020204" pitchFamily="34" charset="0"/>
              <a:buChar char="•"/>
            </a:pPr>
            <a:r>
              <a:rPr lang="en-GB" sz="1400" b="0" dirty="0"/>
              <a:t>You will not be able to identify genes, SNPs etc. in parts of the genome that you do not have coverage for.</a:t>
            </a:r>
          </a:p>
          <a:p>
            <a:pPr marL="285750" indent="-285750">
              <a:lnSpc>
                <a:spcPct val="100000"/>
              </a:lnSpc>
              <a:spcBef>
                <a:spcPts val="0"/>
              </a:spcBef>
              <a:buFont typeface="Arial" panose="020B0604020202020204" pitchFamily="34" charset="0"/>
              <a:buChar char="•"/>
            </a:pPr>
            <a:endParaRPr lang="en-GB" sz="1400"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4" name="Picture 3">
            <a:extLst>
              <a:ext uri="{FF2B5EF4-FFF2-40B4-BE49-F238E27FC236}">
                <a16:creationId xmlns:a16="http://schemas.microsoft.com/office/drawing/2014/main" id="{90B9CEF3-0C0D-B30F-8518-DEE1830DC5D0}"/>
              </a:ext>
            </a:extLst>
          </p:cNvPr>
          <p:cNvPicPr>
            <a:picLocks noChangeAspect="1"/>
          </p:cNvPicPr>
          <p:nvPr/>
        </p:nvPicPr>
        <p:blipFill rotWithShape="1">
          <a:blip r:embed="rId3"/>
          <a:srcRect l="56522" t="41495" r="15304" b="30369"/>
          <a:stretch/>
        </p:blipFill>
        <p:spPr>
          <a:xfrm>
            <a:off x="1749287" y="3115387"/>
            <a:ext cx="5645425" cy="1812113"/>
          </a:xfrm>
          <a:prstGeom prst="rect">
            <a:avLst/>
          </a:prstGeom>
        </p:spPr>
      </p:pic>
    </p:spTree>
    <p:extLst>
      <p:ext uri="{BB962C8B-B14F-4D97-AF65-F5344CB8AC3E}">
        <p14:creationId xmlns:p14="http://schemas.microsoft.com/office/powerpoint/2010/main" val="40981477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158559" cy="690959"/>
          </a:xfrm>
        </p:spPr>
        <p:txBody>
          <a:bodyPr>
            <a:normAutofit/>
          </a:bodyPr>
          <a:lstStyle/>
          <a:p>
            <a:r>
              <a:rPr lang="en-GB" dirty="0"/>
              <a:t>Anatomy of a Flow Cell</a:t>
            </a:r>
          </a:p>
          <a:p>
            <a:pPr>
              <a:lnSpc>
                <a:spcPct val="100000"/>
              </a:lnSpc>
              <a:spcBef>
                <a:spcPts val="600"/>
              </a:spcBef>
              <a:spcAft>
                <a:spcPts val="600"/>
              </a:spcAft>
            </a:pPr>
            <a:endParaRPr lang="en-GB" sz="1400"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4" name="Picture 3">
            <a:extLst>
              <a:ext uri="{FF2B5EF4-FFF2-40B4-BE49-F238E27FC236}">
                <a16:creationId xmlns:a16="http://schemas.microsoft.com/office/drawing/2014/main" id="{65B89371-34E6-E26C-19B2-3FFDABC077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9199" y="1509721"/>
            <a:ext cx="7285602" cy="3317515"/>
          </a:xfrm>
          <a:prstGeom prst="rect">
            <a:avLst/>
          </a:prstGeom>
          <a:noFill/>
          <a:ln>
            <a:noFill/>
          </a:ln>
        </p:spPr>
      </p:pic>
    </p:spTree>
    <p:extLst>
      <p:ext uri="{BB962C8B-B14F-4D97-AF65-F5344CB8AC3E}">
        <p14:creationId xmlns:p14="http://schemas.microsoft.com/office/powerpoint/2010/main" val="5464256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158559" cy="3823772"/>
          </a:xfrm>
        </p:spPr>
        <p:txBody>
          <a:bodyPr>
            <a:normAutofit/>
          </a:bodyPr>
          <a:lstStyle/>
          <a:p>
            <a:r>
              <a:rPr lang="en-GB" dirty="0"/>
              <a:t>Different kits for ONT</a:t>
            </a:r>
          </a:p>
          <a:p>
            <a:endParaRPr lang="en-GB" dirty="0"/>
          </a:p>
          <a:p>
            <a:pPr marL="457200" indent="-457200">
              <a:buFont typeface="Arial" panose="020B0604020202020204" pitchFamily="34" charset="0"/>
              <a:buChar char="•"/>
            </a:pPr>
            <a:r>
              <a:rPr lang="en-GB" b="0" dirty="0"/>
              <a:t>Rapid barcoding kit</a:t>
            </a:r>
          </a:p>
          <a:p>
            <a:pPr marL="457200" indent="-457200">
              <a:buFont typeface="Arial" panose="020B0604020202020204" pitchFamily="34" charset="0"/>
              <a:buChar char="•"/>
            </a:pPr>
            <a:r>
              <a:rPr lang="en-GB" b="0" dirty="0"/>
              <a:t>Ligation kit</a:t>
            </a:r>
          </a:p>
          <a:p>
            <a:pPr marL="457200" indent="-457200">
              <a:buFont typeface="Arial" panose="020B0604020202020204" pitchFamily="34" charset="0"/>
              <a:buChar char="•"/>
            </a:pPr>
            <a:r>
              <a:rPr lang="en-GB" b="0" dirty="0"/>
              <a:t>PCR based kits</a:t>
            </a:r>
          </a:p>
          <a:p>
            <a:pPr marL="457200" indent="-457200">
              <a:buFont typeface="Arial" panose="020B0604020202020204" pitchFamily="34" charset="0"/>
              <a:buChar char="•"/>
            </a:pPr>
            <a:r>
              <a:rPr lang="en-GB" b="0" dirty="0"/>
              <a:t>Automated kit prep</a:t>
            </a:r>
          </a:p>
          <a:p>
            <a:pPr>
              <a:lnSpc>
                <a:spcPct val="100000"/>
              </a:lnSpc>
              <a:spcBef>
                <a:spcPts val="600"/>
              </a:spcBef>
              <a:spcAft>
                <a:spcPts val="600"/>
              </a:spcAft>
            </a:pPr>
            <a:endParaRPr lang="en-GB" sz="1400"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pic>
        <p:nvPicPr>
          <p:cNvPr id="3" name="Picture 2" descr="A picture containing text&#10;&#10;Description automatically generated">
            <a:extLst>
              <a:ext uri="{FF2B5EF4-FFF2-40B4-BE49-F238E27FC236}">
                <a16:creationId xmlns:a16="http://schemas.microsoft.com/office/drawing/2014/main" id="{8EA36253-E523-8399-4DE6-B3782E30ED9E}"/>
              </a:ext>
            </a:extLst>
          </p:cNvPr>
          <p:cNvPicPr>
            <a:picLocks noChangeAspect="1"/>
          </p:cNvPicPr>
          <p:nvPr/>
        </p:nvPicPr>
        <p:blipFill>
          <a:blip r:embed="rId3"/>
          <a:stretch>
            <a:fillRect/>
          </a:stretch>
        </p:blipFill>
        <p:spPr>
          <a:xfrm>
            <a:off x="4851822" y="2146852"/>
            <a:ext cx="4292177" cy="2996648"/>
          </a:xfrm>
          <a:prstGeom prst="rect">
            <a:avLst/>
          </a:prstGeom>
        </p:spPr>
      </p:pic>
    </p:spTree>
    <p:extLst>
      <p:ext uri="{BB962C8B-B14F-4D97-AF65-F5344CB8AC3E}">
        <p14:creationId xmlns:p14="http://schemas.microsoft.com/office/powerpoint/2010/main" val="374728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1" y="1184744"/>
            <a:ext cx="7315450" cy="3555036"/>
          </a:xfrm>
        </p:spPr>
        <p:txBody>
          <a:bodyPr>
            <a:normAutofit lnSpcReduction="10000"/>
          </a:bodyPr>
          <a:lstStyle/>
          <a:p>
            <a:r>
              <a:rPr lang="en-GB" dirty="0"/>
              <a:t>What is sequencing?</a:t>
            </a:r>
          </a:p>
          <a:p>
            <a:endParaRPr lang="en-GB" dirty="0"/>
          </a:p>
          <a:p>
            <a:r>
              <a:rPr lang="en-GB" dirty="0"/>
              <a:t>Uses and Sanger sequencing</a:t>
            </a:r>
          </a:p>
          <a:p>
            <a:endParaRPr lang="en-GB" dirty="0"/>
          </a:p>
          <a:p>
            <a:r>
              <a:rPr lang="en-GB" dirty="0"/>
              <a:t>Next generation sequencing</a:t>
            </a:r>
          </a:p>
          <a:p>
            <a:endParaRPr lang="en-GB" dirty="0"/>
          </a:p>
          <a:p>
            <a:r>
              <a:rPr lang="en-GB" dirty="0"/>
              <a:t>Oxford Nanopore Technologies</a:t>
            </a:r>
          </a:p>
        </p:txBody>
      </p:sp>
      <p:sp>
        <p:nvSpPr>
          <p:cNvPr id="9" name="Text Placeholder 8"/>
          <p:cNvSpPr>
            <a:spLocks noGrp="1"/>
          </p:cNvSpPr>
          <p:nvPr>
            <p:ph type="body" sz="quarter" idx="12"/>
          </p:nvPr>
        </p:nvSpPr>
        <p:spPr/>
        <p:txBody>
          <a:bodyPr/>
          <a:lstStyle/>
          <a:p>
            <a:r>
              <a:rPr lang="en-US" dirty="0"/>
              <a:t>TB ONT workshop – NIMR August 2022</a:t>
            </a:r>
          </a:p>
          <a:p>
            <a:endParaRPr lang="en-US" dirty="0"/>
          </a:p>
        </p:txBody>
      </p:sp>
    </p:spTree>
    <p:extLst>
      <p:ext uri="{BB962C8B-B14F-4D97-AF65-F5344CB8AC3E}">
        <p14:creationId xmlns:p14="http://schemas.microsoft.com/office/powerpoint/2010/main" val="29744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045433" cy="516030"/>
          </a:xfrm>
        </p:spPr>
        <p:txBody>
          <a:bodyPr>
            <a:normAutofit lnSpcReduction="10000"/>
          </a:bodyPr>
          <a:lstStyle/>
          <a:p>
            <a:r>
              <a:rPr lang="en-GB" dirty="0"/>
              <a:t>ONT basic workflow</a:t>
            </a:r>
            <a:endParaRPr lang="en-GB" b="0" dirty="0">
              <a:solidFill>
                <a:schemeClr val="tx1"/>
              </a:solidFill>
            </a:endParaRPr>
          </a:p>
          <a:p>
            <a:endParaRPr lang="en-US" b="0" dirty="0">
              <a:solidFill>
                <a:schemeClr val="tx1"/>
              </a:solidFill>
            </a:endParaRPr>
          </a:p>
        </p:txBody>
      </p:sp>
      <p:sp>
        <p:nvSpPr>
          <p:cNvPr id="9" name="Text Placeholder 8"/>
          <p:cNvSpPr>
            <a:spLocks noGrp="1"/>
          </p:cNvSpPr>
          <p:nvPr>
            <p:ph type="body" sz="quarter" idx="12"/>
          </p:nvPr>
        </p:nvSpPr>
        <p:spPr/>
        <p:txBody>
          <a:bodyPr/>
          <a:lstStyle/>
          <a:p>
            <a:r>
              <a:rPr lang="en-US" dirty="0"/>
              <a:t>TB ONT workshop – NIMR August 2022</a:t>
            </a:r>
          </a:p>
        </p:txBody>
      </p:sp>
      <p:sp>
        <p:nvSpPr>
          <p:cNvPr id="6" name="TextBox 5">
            <a:extLst>
              <a:ext uri="{FF2B5EF4-FFF2-40B4-BE49-F238E27FC236}">
                <a16:creationId xmlns:a16="http://schemas.microsoft.com/office/drawing/2014/main" id="{5EB96623-9EA5-4B86-AFD1-8C6132D54C8F}"/>
              </a:ext>
            </a:extLst>
          </p:cNvPr>
          <p:cNvSpPr txBox="1"/>
          <p:nvPr/>
        </p:nvSpPr>
        <p:spPr>
          <a:xfrm>
            <a:off x="629840" y="1919439"/>
            <a:ext cx="3410164" cy="369332"/>
          </a:xfrm>
          <a:prstGeom prst="rect">
            <a:avLst/>
          </a:prstGeom>
          <a:solidFill>
            <a:schemeClr val="accent4">
              <a:lumMod val="20000"/>
              <a:lumOff val="80000"/>
            </a:schemeClr>
          </a:solidFill>
          <a:ln>
            <a:solidFill>
              <a:schemeClr val="tx1"/>
            </a:solidFill>
          </a:ln>
        </p:spPr>
        <p:txBody>
          <a:bodyPr wrap="none" rtlCol="0">
            <a:spAutoFit/>
          </a:bodyPr>
          <a:lstStyle/>
          <a:p>
            <a:r>
              <a:rPr lang="en-GB" dirty="0"/>
              <a:t>Extract DNA/RNA from the sample</a:t>
            </a:r>
          </a:p>
        </p:txBody>
      </p:sp>
      <p:sp>
        <p:nvSpPr>
          <p:cNvPr id="11" name="TextBox 10">
            <a:extLst>
              <a:ext uri="{FF2B5EF4-FFF2-40B4-BE49-F238E27FC236}">
                <a16:creationId xmlns:a16="http://schemas.microsoft.com/office/drawing/2014/main" id="{A549B558-4D81-4E7F-B0C0-4C9E2BE04443}"/>
              </a:ext>
            </a:extLst>
          </p:cNvPr>
          <p:cNvSpPr txBox="1"/>
          <p:nvPr/>
        </p:nvSpPr>
        <p:spPr>
          <a:xfrm>
            <a:off x="461176" y="2707507"/>
            <a:ext cx="3740448" cy="369332"/>
          </a:xfrm>
          <a:prstGeom prst="rect">
            <a:avLst/>
          </a:prstGeom>
          <a:solidFill>
            <a:schemeClr val="accent2">
              <a:lumMod val="20000"/>
              <a:lumOff val="80000"/>
            </a:schemeClr>
          </a:solidFill>
          <a:ln>
            <a:solidFill>
              <a:schemeClr val="tx1"/>
            </a:solidFill>
          </a:ln>
        </p:spPr>
        <p:txBody>
          <a:bodyPr wrap="none" rtlCol="0">
            <a:spAutoFit/>
          </a:bodyPr>
          <a:lstStyle/>
          <a:p>
            <a:pPr algn="ctr"/>
            <a:r>
              <a:rPr lang="en-GB" dirty="0"/>
              <a:t>Prepare the sample(s) for sequencing </a:t>
            </a:r>
          </a:p>
        </p:txBody>
      </p:sp>
      <p:sp>
        <p:nvSpPr>
          <p:cNvPr id="12" name="TextBox 11">
            <a:extLst>
              <a:ext uri="{FF2B5EF4-FFF2-40B4-BE49-F238E27FC236}">
                <a16:creationId xmlns:a16="http://schemas.microsoft.com/office/drawing/2014/main" id="{1A3B0F80-8FB8-4660-9CEB-E9FC2691DCF0}"/>
              </a:ext>
            </a:extLst>
          </p:cNvPr>
          <p:cNvSpPr txBox="1"/>
          <p:nvPr/>
        </p:nvSpPr>
        <p:spPr>
          <a:xfrm>
            <a:off x="1200647" y="3443082"/>
            <a:ext cx="2116285" cy="369332"/>
          </a:xfrm>
          <a:prstGeom prst="rect">
            <a:avLst/>
          </a:prstGeom>
          <a:solidFill>
            <a:schemeClr val="accent2">
              <a:lumMod val="40000"/>
              <a:lumOff val="60000"/>
            </a:schemeClr>
          </a:solidFill>
          <a:ln>
            <a:solidFill>
              <a:schemeClr val="tx1"/>
            </a:solidFill>
          </a:ln>
        </p:spPr>
        <p:txBody>
          <a:bodyPr wrap="none" rtlCol="0">
            <a:spAutoFit/>
          </a:bodyPr>
          <a:lstStyle/>
          <a:p>
            <a:r>
              <a:rPr lang="en-GB" dirty="0"/>
              <a:t>Run the sequencing!</a:t>
            </a:r>
          </a:p>
        </p:txBody>
      </p:sp>
      <p:sp>
        <p:nvSpPr>
          <p:cNvPr id="13" name="TextBox 12">
            <a:extLst>
              <a:ext uri="{FF2B5EF4-FFF2-40B4-BE49-F238E27FC236}">
                <a16:creationId xmlns:a16="http://schemas.microsoft.com/office/drawing/2014/main" id="{DD991A85-87D7-4878-ACC4-A218232129CE}"/>
              </a:ext>
            </a:extLst>
          </p:cNvPr>
          <p:cNvSpPr txBox="1"/>
          <p:nvPr/>
        </p:nvSpPr>
        <p:spPr>
          <a:xfrm>
            <a:off x="808725" y="4158058"/>
            <a:ext cx="3045349" cy="646331"/>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dirty="0"/>
              <a:t>Convert the ‘squiggles’ to bases – ‘basecalling’</a:t>
            </a:r>
          </a:p>
        </p:txBody>
      </p:sp>
      <p:sp>
        <p:nvSpPr>
          <p:cNvPr id="14" name="TextBox 13">
            <a:extLst>
              <a:ext uri="{FF2B5EF4-FFF2-40B4-BE49-F238E27FC236}">
                <a16:creationId xmlns:a16="http://schemas.microsoft.com/office/drawing/2014/main" id="{E9CCC476-708F-47EF-B70E-FBBFE814242D}"/>
              </a:ext>
            </a:extLst>
          </p:cNvPr>
          <p:cNvSpPr txBox="1"/>
          <p:nvPr/>
        </p:nvSpPr>
        <p:spPr>
          <a:xfrm>
            <a:off x="5920409" y="1848959"/>
            <a:ext cx="2536467" cy="369332"/>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GB" dirty="0"/>
              <a:t>Clean up the fragments</a:t>
            </a:r>
          </a:p>
        </p:txBody>
      </p:sp>
      <p:sp>
        <p:nvSpPr>
          <p:cNvPr id="15" name="TextBox 14">
            <a:extLst>
              <a:ext uri="{FF2B5EF4-FFF2-40B4-BE49-F238E27FC236}">
                <a16:creationId xmlns:a16="http://schemas.microsoft.com/office/drawing/2014/main" id="{C3884606-65B2-4F10-899B-E7F54708E59E}"/>
              </a:ext>
            </a:extLst>
          </p:cNvPr>
          <p:cNvSpPr txBox="1"/>
          <p:nvPr/>
        </p:nvSpPr>
        <p:spPr>
          <a:xfrm>
            <a:off x="5551337" y="2732411"/>
            <a:ext cx="3274612"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GB" dirty="0"/>
              <a:t>‘Assemble’ the fragments to make a whole genome</a:t>
            </a:r>
          </a:p>
        </p:txBody>
      </p:sp>
      <p:sp>
        <p:nvSpPr>
          <p:cNvPr id="16" name="TextBox 15">
            <a:extLst>
              <a:ext uri="{FF2B5EF4-FFF2-40B4-BE49-F238E27FC236}">
                <a16:creationId xmlns:a16="http://schemas.microsoft.com/office/drawing/2014/main" id="{B0C14265-743A-4D70-BFE3-86C1B3AB51DC}"/>
              </a:ext>
            </a:extLst>
          </p:cNvPr>
          <p:cNvSpPr txBox="1"/>
          <p:nvPr/>
        </p:nvSpPr>
        <p:spPr>
          <a:xfrm>
            <a:off x="5551338" y="3833353"/>
            <a:ext cx="3274612" cy="923330"/>
          </a:xfrm>
          <a:prstGeom prst="rect">
            <a:avLst/>
          </a:prstGeom>
          <a:solidFill>
            <a:schemeClr val="accent1">
              <a:lumMod val="60000"/>
              <a:lumOff val="40000"/>
            </a:schemeClr>
          </a:solidFill>
          <a:ln>
            <a:solidFill>
              <a:schemeClr val="tx1"/>
            </a:solidFill>
          </a:ln>
        </p:spPr>
        <p:txBody>
          <a:bodyPr wrap="square" rtlCol="0">
            <a:spAutoFit/>
          </a:bodyPr>
          <a:lstStyle/>
          <a:p>
            <a:pPr algn="ctr"/>
            <a:r>
              <a:rPr lang="en-GB" dirty="0"/>
              <a:t>Downstream processing e.g. making a phylogenetic tree, identifying genes etc.</a:t>
            </a:r>
          </a:p>
        </p:txBody>
      </p:sp>
      <p:cxnSp>
        <p:nvCxnSpPr>
          <p:cNvPr id="10" name="Straight Arrow Connector 9">
            <a:extLst>
              <a:ext uri="{FF2B5EF4-FFF2-40B4-BE49-F238E27FC236}">
                <a16:creationId xmlns:a16="http://schemas.microsoft.com/office/drawing/2014/main" id="{FF19C29F-6BFC-47E3-B816-3D67FD132793}"/>
              </a:ext>
            </a:extLst>
          </p:cNvPr>
          <p:cNvCxnSpPr>
            <a:stCxn id="6" idx="2"/>
            <a:endCxn id="11" idx="0"/>
          </p:cNvCxnSpPr>
          <p:nvPr/>
        </p:nvCxnSpPr>
        <p:spPr>
          <a:xfrm flipH="1">
            <a:off x="2331400" y="2288771"/>
            <a:ext cx="3522" cy="4187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B40CA1A-F935-49AE-A97C-976FD2753921}"/>
              </a:ext>
            </a:extLst>
          </p:cNvPr>
          <p:cNvCxnSpPr/>
          <p:nvPr/>
        </p:nvCxnSpPr>
        <p:spPr>
          <a:xfrm>
            <a:off x="2310536" y="3084788"/>
            <a:ext cx="1" cy="355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1114E51-445B-4FCD-9988-88C1FCE93B1E}"/>
              </a:ext>
            </a:extLst>
          </p:cNvPr>
          <p:cNvCxnSpPr/>
          <p:nvPr/>
        </p:nvCxnSpPr>
        <p:spPr>
          <a:xfrm>
            <a:off x="2331397" y="3820365"/>
            <a:ext cx="1" cy="35537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3E222CC-DD8E-4591-8FBA-1A5B2EF8295D}"/>
              </a:ext>
            </a:extLst>
          </p:cNvPr>
          <p:cNvCxnSpPr>
            <a:cxnSpLocks/>
          </p:cNvCxnSpPr>
          <p:nvPr/>
        </p:nvCxnSpPr>
        <p:spPr>
          <a:xfrm>
            <a:off x="7180912" y="2218291"/>
            <a:ext cx="13716" cy="48921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0BF16B-DE6D-4471-8A59-6ACB101EFE7A}"/>
              </a:ext>
            </a:extLst>
          </p:cNvPr>
          <p:cNvCxnSpPr>
            <a:cxnSpLocks/>
            <a:stCxn id="15" idx="2"/>
          </p:cNvCxnSpPr>
          <p:nvPr/>
        </p:nvCxnSpPr>
        <p:spPr>
          <a:xfrm>
            <a:off x="7188643" y="3378742"/>
            <a:ext cx="5985" cy="4625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D5394C0-3F7B-4A30-9984-E38FD595F762}"/>
              </a:ext>
            </a:extLst>
          </p:cNvPr>
          <p:cNvCxnSpPr>
            <a:stCxn id="13" idx="3"/>
            <a:endCxn id="14" idx="1"/>
          </p:cNvCxnSpPr>
          <p:nvPr/>
        </p:nvCxnSpPr>
        <p:spPr>
          <a:xfrm flipV="1">
            <a:off x="3854074" y="2033625"/>
            <a:ext cx="2066335" cy="2447599"/>
          </a:xfrm>
          <a:prstGeom prst="bentConnector3">
            <a:avLst>
              <a:gd name="adj1" fmla="val 50000"/>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76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9"/>
            <a:ext cx="8158559" cy="1017606"/>
          </a:xfrm>
        </p:spPr>
        <p:txBody>
          <a:bodyPr>
            <a:normAutofit lnSpcReduction="10000"/>
          </a:bodyPr>
          <a:lstStyle/>
          <a:p>
            <a:r>
              <a:rPr lang="en-GB" dirty="0"/>
              <a:t>Minimum computer requirements</a:t>
            </a:r>
          </a:p>
          <a:p>
            <a:r>
              <a:rPr lang="en-GB" sz="1600" b="0" dirty="0"/>
              <a:t>Purchase the highest specification you can afford, because sequencing is constantly improving and outputting more and more data!</a:t>
            </a:r>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graphicFrame>
        <p:nvGraphicFramePr>
          <p:cNvPr id="2" name="Table 2">
            <a:extLst>
              <a:ext uri="{FF2B5EF4-FFF2-40B4-BE49-F238E27FC236}">
                <a16:creationId xmlns:a16="http://schemas.microsoft.com/office/drawing/2014/main" id="{96DF931B-FDF6-0032-2A92-A88195C4C396}"/>
              </a:ext>
            </a:extLst>
          </p:cNvPr>
          <p:cNvGraphicFramePr>
            <a:graphicFrameLocks noGrp="1"/>
          </p:cNvGraphicFramePr>
          <p:nvPr>
            <p:extLst>
              <p:ext uri="{D42A27DB-BD31-4B8C-83A1-F6EECF244321}">
                <p14:modId xmlns:p14="http://schemas.microsoft.com/office/powerpoint/2010/main" val="119031418"/>
              </p:ext>
            </p:extLst>
          </p:nvPr>
        </p:nvGraphicFramePr>
        <p:xfrm>
          <a:off x="629838" y="2138901"/>
          <a:ext cx="7782640" cy="2841576"/>
        </p:xfrm>
        <a:graphic>
          <a:graphicData uri="http://schemas.openxmlformats.org/drawingml/2006/table">
            <a:tbl>
              <a:tblPr firstRow="1" bandRow="1">
                <a:tableStyleId>{073A0DAA-6AF3-43AB-8588-CEC1D06C72B9}</a:tableStyleId>
              </a:tblPr>
              <a:tblGrid>
                <a:gridCol w="1668089">
                  <a:extLst>
                    <a:ext uri="{9D8B030D-6E8A-4147-A177-3AD203B41FA5}">
                      <a16:colId xmlns:a16="http://schemas.microsoft.com/office/drawing/2014/main" val="3200007399"/>
                    </a:ext>
                  </a:extLst>
                </a:gridCol>
                <a:gridCol w="6114551">
                  <a:extLst>
                    <a:ext uri="{9D8B030D-6E8A-4147-A177-3AD203B41FA5}">
                      <a16:colId xmlns:a16="http://schemas.microsoft.com/office/drawing/2014/main" val="2365891118"/>
                    </a:ext>
                  </a:extLst>
                </a:gridCol>
              </a:tblGrid>
              <a:tr h="389776">
                <a:tc>
                  <a:txBody>
                    <a:bodyPr/>
                    <a:lstStyle/>
                    <a:p>
                      <a:r>
                        <a:rPr lang="en-GB" dirty="0"/>
                        <a:t>Component</a:t>
                      </a:r>
                    </a:p>
                  </a:txBody>
                  <a:tcPr/>
                </a:tc>
                <a:tc>
                  <a:txBody>
                    <a:bodyPr/>
                    <a:lstStyle/>
                    <a:p>
                      <a:r>
                        <a:rPr lang="en-GB" dirty="0"/>
                        <a:t>Required specification</a:t>
                      </a:r>
                    </a:p>
                  </a:txBody>
                  <a:tcPr/>
                </a:tc>
                <a:extLst>
                  <a:ext uri="{0D108BD9-81ED-4DB2-BD59-A6C34878D82A}">
                    <a16:rowId xmlns:a16="http://schemas.microsoft.com/office/drawing/2014/main" val="410239406"/>
                  </a:ext>
                </a:extLst>
              </a:tr>
              <a:tr h="389776">
                <a:tc>
                  <a:txBody>
                    <a:bodyPr/>
                    <a:lstStyle/>
                    <a:p>
                      <a:r>
                        <a:rPr lang="en-GB" b="1" dirty="0"/>
                        <a:t>Operating system</a:t>
                      </a:r>
                    </a:p>
                  </a:txBody>
                  <a:tcPr/>
                </a:tc>
                <a:tc>
                  <a:txBody>
                    <a:bodyPr/>
                    <a:lstStyle/>
                    <a:p>
                      <a:r>
                        <a:rPr lang="en-GB" dirty="0"/>
                        <a:t>Windows – 10, Linux – Ubuntu 20.04 and 18.04, OSX – Mojave, Catalina</a:t>
                      </a:r>
                    </a:p>
                  </a:txBody>
                  <a:tcPr/>
                </a:tc>
                <a:extLst>
                  <a:ext uri="{0D108BD9-81ED-4DB2-BD59-A6C34878D82A}">
                    <a16:rowId xmlns:a16="http://schemas.microsoft.com/office/drawing/2014/main" val="3628234053"/>
                  </a:ext>
                </a:extLst>
              </a:tr>
              <a:tr h="389776">
                <a:tc>
                  <a:txBody>
                    <a:bodyPr/>
                    <a:lstStyle/>
                    <a:p>
                      <a:r>
                        <a:rPr lang="en-GB" b="1" dirty="0"/>
                        <a:t>Memory/RAM</a:t>
                      </a:r>
                    </a:p>
                  </a:txBody>
                  <a:tcPr/>
                </a:tc>
                <a:tc>
                  <a:txBody>
                    <a:bodyPr/>
                    <a:lstStyle/>
                    <a:p>
                      <a:r>
                        <a:rPr lang="en-GB" dirty="0"/>
                        <a:t>16 GB RAM or higher </a:t>
                      </a:r>
                    </a:p>
                  </a:txBody>
                  <a:tcPr/>
                </a:tc>
                <a:extLst>
                  <a:ext uri="{0D108BD9-81ED-4DB2-BD59-A6C34878D82A}">
                    <a16:rowId xmlns:a16="http://schemas.microsoft.com/office/drawing/2014/main" val="552499234"/>
                  </a:ext>
                </a:extLst>
              </a:tr>
              <a:tr h="481316">
                <a:tc>
                  <a:txBody>
                    <a:bodyPr/>
                    <a:lstStyle/>
                    <a:p>
                      <a:r>
                        <a:rPr lang="en-GB" b="1" dirty="0"/>
                        <a:t>CPU</a:t>
                      </a:r>
                    </a:p>
                  </a:txBody>
                  <a:tcPr/>
                </a:tc>
                <a:tc>
                  <a:txBody>
                    <a:bodyPr/>
                    <a:lstStyle/>
                    <a:p>
                      <a:r>
                        <a:rPr lang="en-GB" dirty="0"/>
                        <a:t>Intel i7, i9, Xeon, or better, with at least 4 cores/8 threads</a:t>
                      </a:r>
                    </a:p>
                    <a:p>
                      <a:r>
                        <a:rPr lang="en-GB" dirty="0" err="1"/>
                        <a:t>Ryzen</a:t>
                      </a:r>
                      <a:r>
                        <a:rPr lang="en-GB" dirty="0"/>
                        <a:t> 5, 7, or better, with at least 4 cores/8 threads</a:t>
                      </a:r>
                    </a:p>
                  </a:txBody>
                  <a:tcPr/>
                </a:tc>
                <a:extLst>
                  <a:ext uri="{0D108BD9-81ED-4DB2-BD59-A6C34878D82A}">
                    <a16:rowId xmlns:a16="http://schemas.microsoft.com/office/drawing/2014/main" val="771440985"/>
                  </a:ext>
                </a:extLst>
              </a:tr>
              <a:tr h="389776">
                <a:tc>
                  <a:txBody>
                    <a:bodyPr/>
                    <a:lstStyle/>
                    <a:p>
                      <a:r>
                        <a:rPr lang="en-GB" b="1" dirty="0"/>
                        <a:t>GPU</a:t>
                      </a:r>
                    </a:p>
                  </a:txBody>
                  <a:tcPr/>
                </a:tc>
                <a:tc>
                  <a:txBody>
                    <a:bodyPr/>
                    <a:lstStyle/>
                    <a:p>
                      <a:r>
                        <a:rPr lang="en-GB" dirty="0"/>
                        <a:t>NVIDIA GPU RTX 2060 SUPER or better, with at least 8 GB of GPU memory </a:t>
                      </a:r>
                    </a:p>
                  </a:txBody>
                  <a:tcPr/>
                </a:tc>
                <a:extLst>
                  <a:ext uri="{0D108BD9-81ED-4DB2-BD59-A6C34878D82A}">
                    <a16:rowId xmlns:a16="http://schemas.microsoft.com/office/drawing/2014/main" val="2021188234"/>
                  </a:ext>
                </a:extLst>
              </a:tr>
              <a:tr h="389776">
                <a:tc>
                  <a:txBody>
                    <a:bodyPr/>
                    <a:lstStyle/>
                    <a:p>
                      <a:r>
                        <a:rPr lang="en-GB" b="1" dirty="0"/>
                        <a:t>Storage</a:t>
                      </a:r>
                    </a:p>
                  </a:txBody>
                  <a:tcPr/>
                </a:tc>
                <a:tc>
                  <a:txBody>
                    <a:bodyPr/>
                    <a:lstStyle/>
                    <a:p>
                      <a:r>
                        <a:rPr lang="en-GB" dirty="0"/>
                        <a:t>1 TB internal SSD or higher</a:t>
                      </a:r>
                    </a:p>
                  </a:txBody>
                  <a:tcPr/>
                </a:tc>
                <a:extLst>
                  <a:ext uri="{0D108BD9-81ED-4DB2-BD59-A6C34878D82A}">
                    <a16:rowId xmlns:a16="http://schemas.microsoft.com/office/drawing/2014/main" val="2325227225"/>
                  </a:ext>
                </a:extLst>
              </a:tr>
              <a:tr h="389776">
                <a:tc>
                  <a:txBody>
                    <a:bodyPr/>
                    <a:lstStyle/>
                    <a:p>
                      <a:r>
                        <a:rPr lang="en-GB" b="1" dirty="0"/>
                        <a:t>Ports</a:t>
                      </a:r>
                    </a:p>
                  </a:txBody>
                  <a:tcPr/>
                </a:tc>
                <a:tc>
                  <a:txBody>
                    <a:bodyPr/>
                    <a:lstStyle/>
                    <a:p>
                      <a:r>
                        <a:rPr lang="en-GB" dirty="0"/>
                        <a:t>USB3.0</a:t>
                      </a:r>
                    </a:p>
                  </a:txBody>
                  <a:tcPr/>
                </a:tc>
                <a:extLst>
                  <a:ext uri="{0D108BD9-81ED-4DB2-BD59-A6C34878D82A}">
                    <a16:rowId xmlns:a16="http://schemas.microsoft.com/office/drawing/2014/main" val="1303371201"/>
                  </a:ext>
                </a:extLst>
              </a:tr>
            </a:tbl>
          </a:graphicData>
        </a:graphic>
      </p:graphicFrame>
    </p:spTree>
    <p:extLst>
      <p:ext uri="{BB962C8B-B14F-4D97-AF65-F5344CB8AC3E}">
        <p14:creationId xmlns:p14="http://schemas.microsoft.com/office/powerpoint/2010/main" val="2242825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158559" cy="3823772"/>
          </a:xfrm>
        </p:spPr>
        <p:txBody>
          <a:bodyPr>
            <a:normAutofit/>
          </a:bodyPr>
          <a:lstStyle/>
          <a:p>
            <a:r>
              <a:rPr lang="en-GB"/>
              <a:t>Any questions?</a:t>
            </a:r>
            <a:endParaRPr lang="en-GB" dirty="0"/>
          </a:p>
          <a:p>
            <a:endParaRPr lang="en-GB" dirty="0"/>
          </a:p>
          <a:p>
            <a:pPr>
              <a:lnSpc>
                <a:spcPct val="100000"/>
              </a:lnSpc>
              <a:spcBef>
                <a:spcPts val="600"/>
              </a:spcBef>
              <a:spcAft>
                <a:spcPts val="600"/>
              </a:spcAft>
            </a:pPr>
            <a:endParaRPr lang="en-GB" sz="1400"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Tree>
    <p:extLst>
      <p:ext uri="{BB962C8B-B14F-4D97-AF65-F5344CB8AC3E}">
        <p14:creationId xmlns:p14="http://schemas.microsoft.com/office/powerpoint/2010/main" val="2053128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056959" cy="3745062"/>
          </a:xfrm>
        </p:spPr>
        <p:txBody>
          <a:bodyPr>
            <a:normAutofit fontScale="85000" lnSpcReduction="20000"/>
          </a:bodyPr>
          <a:lstStyle/>
          <a:p>
            <a:r>
              <a:rPr lang="en-GB" dirty="0"/>
              <a:t>What is sequencing?</a:t>
            </a:r>
          </a:p>
          <a:p>
            <a:endParaRPr lang="en-GB" dirty="0"/>
          </a:p>
          <a:p>
            <a:pPr marL="457200" indent="-457200">
              <a:lnSpc>
                <a:spcPct val="120000"/>
              </a:lnSpc>
              <a:spcAft>
                <a:spcPts val="600"/>
              </a:spcAft>
              <a:buFont typeface="Arial" panose="020B0604020202020204" pitchFamily="34" charset="0"/>
              <a:buChar char="•"/>
            </a:pPr>
            <a:r>
              <a:rPr lang="en-GB" b="0" dirty="0">
                <a:solidFill>
                  <a:srgbClr val="000000"/>
                </a:solidFill>
                <a:latin typeface="Arial" panose="020B0604020202020204" pitchFamily="34" charset="0"/>
                <a:cs typeface="Arial" panose="020B0604020202020204" pitchFamily="34" charset="0"/>
              </a:rPr>
              <a:t>S</a:t>
            </a:r>
            <a:r>
              <a:rPr lang="en-GB" b="0" i="0" dirty="0">
                <a:solidFill>
                  <a:srgbClr val="000000"/>
                </a:solidFill>
                <a:effectLst/>
                <a:latin typeface="Arial" panose="020B0604020202020204" pitchFamily="34" charset="0"/>
                <a:cs typeface="Arial" panose="020B0604020202020204" pitchFamily="34" charset="0"/>
              </a:rPr>
              <a:t>equencing determines the order of the four bases (A, T, G and C) that make up DNA</a:t>
            </a:r>
          </a:p>
          <a:p>
            <a:pPr marL="457200" indent="-457200">
              <a:lnSpc>
                <a:spcPct val="120000"/>
              </a:lnSpc>
              <a:spcAft>
                <a:spcPts val="600"/>
              </a:spcAft>
              <a:buFont typeface="Arial" panose="020B0604020202020204" pitchFamily="34" charset="0"/>
              <a:buChar char="•"/>
            </a:pPr>
            <a:r>
              <a:rPr lang="en-GB" b="0" i="0" dirty="0">
                <a:solidFill>
                  <a:srgbClr val="000000"/>
                </a:solidFill>
                <a:effectLst/>
                <a:latin typeface="Arial" panose="020B0604020202020204" pitchFamily="34" charset="0"/>
                <a:cs typeface="Arial" panose="020B0604020202020204" pitchFamily="34" charset="0"/>
              </a:rPr>
              <a:t>The first DNA sequences were obtained in the early 1970s</a:t>
            </a:r>
          </a:p>
          <a:p>
            <a:pPr marL="457200" indent="-457200">
              <a:lnSpc>
                <a:spcPct val="120000"/>
              </a:lnSpc>
              <a:spcAft>
                <a:spcPts val="600"/>
              </a:spcAft>
              <a:buFont typeface="Arial" panose="020B0604020202020204" pitchFamily="34" charset="0"/>
              <a:buChar char="•"/>
            </a:pPr>
            <a:r>
              <a:rPr lang="en-GB" b="0" dirty="0">
                <a:solidFill>
                  <a:srgbClr val="000000"/>
                </a:solidFill>
                <a:latin typeface="Arial" panose="020B0604020202020204" pitchFamily="34" charset="0"/>
                <a:cs typeface="Arial" panose="020B0604020202020204" pitchFamily="34" charset="0"/>
              </a:rPr>
              <a:t>Requires both laboratory and bioinformatics skills!</a:t>
            </a:r>
            <a:endParaRPr lang="en-GB" b="0" i="0" dirty="0">
              <a:solidFill>
                <a:srgbClr val="000000"/>
              </a:solidFill>
              <a:effectLst/>
              <a:latin typeface="Arial" panose="020B0604020202020204" pitchFamily="34" charset="0"/>
              <a:cs typeface="Arial" panose="020B0604020202020204" pitchFamily="34" charset="0"/>
            </a:endParaRPr>
          </a:p>
        </p:txBody>
      </p:sp>
      <p:sp>
        <p:nvSpPr>
          <p:cNvPr id="9" name="Text Placeholder 8"/>
          <p:cNvSpPr>
            <a:spLocks noGrp="1"/>
          </p:cNvSpPr>
          <p:nvPr>
            <p:ph type="body" sz="quarter" idx="12"/>
          </p:nvPr>
        </p:nvSpPr>
        <p:spPr/>
        <p:txBody>
          <a:bodyPr/>
          <a:lstStyle/>
          <a:p>
            <a:r>
              <a:rPr lang="en-US" dirty="0"/>
              <a:t>TB ONT workshop – NIMR August 2022</a:t>
            </a:r>
          </a:p>
          <a:p>
            <a:endParaRPr lang="en-US" dirty="0"/>
          </a:p>
        </p:txBody>
      </p:sp>
    </p:spTree>
    <p:extLst>
      <p:ext uri="{BB962C8B-B14F-4D97-AF65-F5344CB8AC3E}">
        <p14:creationId xmlns:p14="http://schemas.microsoft.com/office/powerpoint/2010/main" val="402591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79514" y="803515"/>
            <a:ext cx="8056959" cy="444468"/>
          </a:xfrm>
        </p:spPr>
        <p:txBody>
          <a:bodyPr>
            <a:normAutofit fontScale="92500" lnSpcReduction="20000"/>
          </a:bodyPr>
          <a:lstStyle/>
          <a:p>
            <a:r>
              <a:rPr lang="en-GB" dirty="0"/>
              <a:t>There are many uses for sequencing</a:t>
            </a:r>
            <a:endParaRPr lang="en-GB" b="0" dirty="0">
              <a:solidFill>
                <a:schemeClr val="tx1"/>
              </a:solidFill>
            </a:endParaRPr>
          </a:p>
          <a:p>
            <a:pPr marL="457200" indent="-457200">
              <a:buFont typeface="Arial" panose="020B0604020202020204" pitchFamily="34" charset="0"/>
              <a:buChar char="•"/>
            </a:pPr>
            <a:endParaRPr lang="en-GB" dirty="0"/>
          </a:p>
        </p:txBody>
      </p:sp>
      <p:sp>
        <p:nvSpPr>
          <p:cNvPr id="9" name="Text Placeholder 8"/>
          <p:cNvSpPr>
            <a:spLocks noGrp="1"/>
          </p:cNvSpPr>
          <p:nvPr>
            <p:ph type="body" sz="quarter" idx="12"/>
          </p:nvPr>
        </p:nvSpPr>
        <p:spPr/>
        <p:txBody>
          <a:bodyPr/>
          <a:lstStyle/>
          <a:p>
            <a:r>
              <a:rPr lang="en-US"/>
              <a:t>TB ONT workshop – NIMR August 2022</a:t>
            </a:r>
            <a:endParaRPr lang="en-US" dirty="0"/>
          </a:p>
        </p:txBody>
      </p:sp>
      <p:sp>
        <p:nvSpPr>
          <p:cNvPr id="2" name="TextBox 1">
            <a:extLst>
              <a:ext uri="{FF2B5EF4-FFF2-40B4-BE49-F238E27FC236}">
                <a16:creationId xmlns:a16="http://schemas.microsoft.com/office/drawing/2014/main" id="{C469B71E-BA39-483E-AE98-3B82B60163B1}"/>
              </a:ext>
            </a:extLst>
          </p:cNvPr>
          <p:cNvSpPr txBox="1"/>
          <p:nvPr/>
        </p:nvSpPr>
        <p:spPr>
          <a:xfrm>
            <a:off x="79514" y="2327055"/>
            <a:ext cx="3029448" cy="646331"/>
          </a:xfrm>
          <a:prstGeom prst="rect">
            <a:avLst/>
          </a:prstGeom>
          <a:noFill/>
        </p:spPr>
        <p:txBody>
          <a:bodyPr wrap="square" rtlCol="0">
            <a:spAutoFit/>
          </a:bodyPr>
          <a:lstStyle/>
          <a:p>
            <a:pPr algn="ctr"/>
            <a:r>
              <a:rPr lang="en-GB" dirty="0"/>
              <a:t>Identifying species in a sample (e.g. sputum or waste water) </a:t>
            </a:r>
          </a:p>
        </p:txBody>
      </p:sp>
      <p:sp>
        <p:nvSpPr>
          <p:cNvPr id="3" name="TextBox 2">
            <a:extLst>
              <a:ext uri="{FF2B5EF4-FFF2-40B4-BE49-F238E27FC236}">
                <a16:creationId xmlns:a16="http://schemas.microsoft.com/office/drawing/2014/main" id="{DD36B0B6-C25E-42AB-A578-2473CDE4C695}"/>
              </a:ext>
            </a:extLst>
          </p:cNvPr>
          <p:cNvSpPr txBox="1"/>
          <p:nvPr/>
        </p:nvSpPr>
        <p:spPr>
          <a:xfrm>
            <a:off x="6162159" y="2248583"/>
            <a:ext cx="2981841" cy="646331"/>
          </a:xfrm>
          <a:prstGeom prst="rect">
            <a:avLst/>
          </a:prstGeom>
          <a:noFill/>
        </p:spPr>
        <p:txBody>
          <a:bodyPr wrap="square" rtlCol="0">
            <a:spAutoFit/>
          </a:bodyPr>
          <a:lstStyle/>
          <a:p>
            <a:pPr algn="ctr"/>
            <a:r>
              <a:rPr lang="en-GB" b="0" dirty="0">
                <a:solidFill>
                  <a:schemeClr val="tx1"/>
                </a:solidFill>
              </a:rPr>
              <a:t>Identifying differences in genes (e.g. genetic diseases)</a:t>
            </a:r>
          </a:p>
        </p:txBody>
      </p:sp>
      <p:sp>
        <p:nvSpPr>
          <p:cNvPr id="4" name="TextBox 3">
            <a:extLst>
              <a:ext uri="{FF2B5EF4-FFF2-40B4-BE49-F238E27FC236}">
                <a16:creationId xmlns:a16="http://schemas.microsoft.com/office/drawing/2014/main" id="{B0EBA826-7567-4FC0-A726-BDB771F7EB39}"/>
              </a:ext>
            </a:extLst>
          </p:cNvPr>
          <p:cNvSpPr txBox="1"/>
          <p:nvPr/>
        </p:nvSpPr>
        <p:spPr>
          <a:xfrm>
            <a:off x="3087936" y="3580363"/>
            <a:ext cx="3140766" cy="923330"/>
          </a:xfrm>
          <a:prstGeom prst="rect">
            <a:avLst/>
          </a:prstGeom>
          <a:noFill/>
        </p:spPr>
        <p:txBody>
          <a:bodyPr wrap="square" rtlCol="0">
            <a:spAutoFit/>
          </a:bodyPr>
          <a:lstStyle/>
          <a:p>
            <a:pPr algn="ctr"/>
            <a:r>
              <a:rPr lang="en-GB" b="0" dirty="0">
                <a:solidFill>
                  <a:schemeClr val="tx1"/>
                </a:solidFill>
              </a:rPr>
              <a:t>Seeing how closely related a group of organisms are (phylogenetic trees, evolution)</a:t>
            </a:r>
          </a:p>
        </p:txBody>
      </p:sp>
      <p:sp>
        <p:nvSpPr>
          <p:cNvPr id="5" name="TextBox 4">
            <a:extLst>
              <a:ext uri="{FF2B5EF4-FFF2-40B4-BE49-F238E27FC236}">
                <a16:creationId xmlns:a16="http://schemas.microsoft.com/office/drawing/2014/main" id="{987F306A-8440-4DBD-A2E9-CD503FDF700F}"/>
              </a:ext>
            </a:extLst>
          </p:cNvPr>
          <p:cNvSpPr txBox="1"/>
          <p:nvPr/>
        </p:nvSpPr>
        <p:spPr>
          <a:xfrm>
            <a:off x="6392849" y="4446622"/>
            <a:ext cx="2751151" cy="646331"/>
          </a:xfrm>
          <a:prstGeom prst="rect">
            <a:avLst/>
          </a:prstGeom>
          <a:noFill/>
        </p:spPr>
        <p:txBody>
          <a:bodyPr wrap="square" rtlCol="0">
            <a:spAutoFit/>
          </a:bodyPr>
          <a:lstStyle/>
          <a:p>
            <a:pPr algn="ctr"/>
            <a:r>
              <a:rPr lang="en-GB" b="0" dirty="0">
                <a:solidFill>
                  <a:schemeClr val="tx1"/>
                </a:solidFill>
              </a:rPr>
              <a:t>Look at whether bacteria is resistant to antibiotics</a:t>
            </a:r>
          </a:p>
        </p:txBody>
      </p:sp>
      <p:sp>
        <p:nvSpPr>
          <p:cNvPr id="6" name="TextBox 5">
            <a:extLst>
              <a:ext uri="{FF2B5EF4-FFF2-40B4-BE49-F238E27FC236}">
                <a16:creationId xmlns:a16="http://schemas.microsoft.com/office/drawing/2014/main" id="{9EA72E96-6272-4EC5-A7BB-342D9912A4BF}"/>
              </a:ext>
            </a:extLst>
          </p:cNvPr>
          <p:cNvSpPr txBox="1"/>
          <p:nvPr/>
        </p:nvSpPr>
        <p:spPr>
          <a:xfrm>
            <a:off x="79514" y="4439347"/>
            <a:ext cx="2918128" cy="646331"/>
          </a:xfrm>
          <a:prstGeom prst="rect">
            <a:avLst/>
          </a:prstGeom>
          <a:noFill/>
        </p:spPr>
        <p:txBody>
          <a:bodyPr wrap="square" rtlCol="0">
            <a:spAutoFit/>
          </a:bodyPr>
          <a:lstStyle/>
          <a:p>
            <a:pPr algn="ctr"/>
            <a:r>
              <a:rPr lang="en-GB" b="0" dirty="0">
                <a:solidFill>
                  <a:schemeClr val="tx1"/>
                </a:solidFill>
              </a:rPr>
              <a:t>Forensics (e.g. DNA profiling, paternity testing etc.)</a:t>
            </a:r>
          </a:p>
        </p:txBody>
      </p:sp>
      <p:pic>
        <p:nvPicPr>
          <p:cNvPr id="10" name="Picture 9">
            <a:extLst>
              <a:ext uri="{FF2B5EF4-FFF2-40B4-BE49-F238E27FC236}">
                <a16:creationId xmlns:a16="http://schemas.microsoft.com/office/drawing/2014/main" id="{720149A0-61AD-4658-9D2E-310B4BB8B334}"/>
              </a:ext>
            </a:extLst>
          </p:cNvPr>
          <p:cNvPicPr>
            <a:picLocks noChangeAspect="1"/>
          </p:cNvPicPr>
          <p:nvPr/>
        </p:nvPicPr>
        <p:blipFill>
          <a:blip r:embed="rId3"/>
          <a:stretch>
            <a:fillRect/>
          </a:stretch>
        </p:blipFill>
        <p:spPr>
          <a:xfrm>
            <a:off x="730306" y="1247983"/>
            <a:ext cx="1616543" cy="1079851"/>
          </a:xfrm>
          <a:prstGeom prst="rect">
            <a:avLst/>
          </a:prstGeom>
        </p:spPr>
      </p:pic>
      <p:pic>
        <p:nvPicPr>
          <p:cNvPr id="12" name="Picture 11" descr="Diagram&#10;&#10;Description automatically generated">
            <a:extLst>
              <a:ext uri="{FF2B5EF4-FFF2-40B4-BE49-F238E27FC236}">
                <a16:creationId xmlns:a16="http://schemas.microsoft.com/office/drawing/2014/main" id="{A9D717A6-41D3-411D-B2C4-C953C61041C1}"/>
              </a:ext>
            </a:extLst>
          </p:cNvPr>
          <p:cNvPicPr>
            <a:picLocks noChangeAspect="1"/>
          </p:cNvPicPr>
          <p:nvPr/>
        </p:nvPicPr>
        <p:blipFill>
          <a:blip r:embed="rId4"/>
          <a:stretch>
            <a:fillRect/>
          </a:stretch>
        </p:blipFill>
        <p:spPr>
          <a:xfrm>
            <a:off x="3309642" y="1484526"/>
            <a:ext cx="2524715" cy="2095837"/>
          </a:xfrm>
          <a:prstGeom prst="rect">
            <a:avLst/>
          </a:prstGeom>
        </p:spPr>
      </p:pic>
      <p:pic>
        <p:nvPicPr>
          <p:cNvPr id="14" name="Picture 13" descr="Graphical user interface, application, Teams&#10;&#10;Description automatically generated">
            <a:extLst>
              <a:ext uri="{FF2B5EF4-FFF2-40B4-BE49-F238E27FC236}">
                <a16:creationId xmlns:a16="http://schemas.microsoft.com/office/drawing/2014/main" id="{C2891E56-38F8-43FF-88B3-453C17F9BEC3}"/>
              </a:ext>
            </a:extLst>
          </p:cNvPr>
          <p:cNvPicPr>
            <a:picLocks noChangeAspect="1"/>
          </p:cNvPicPr>
          <p:nvPr/>
        </p:nvPicPr>
        <p:blipFill rotWithShape="1">
          <a:blip r:embed="rId5"/>
          <a:srcRect l="19097" t="37392" r="57542" b="11087"/>
          <a:stretch/>
        </p:blipFill>
        <p:spPr>
          <a:xfrm>
            <a:off x="6659381" y="1247982"/>
            <a:ext cx="1804894" cy="1079851"/>
          </a:xfrm>
          <a:prstGeom prst="rect">
            <a:avLst/>
          </a:prstGeom>
        </p:spPr>
      </p:pic>
      <p:pic>
        <p:nvPicPr>
          <p:cNvPr id="16" name="Picture 15" descr="Diagram, text&#10;&#10;Description automatically generated">
            <a:extLst>
              <a:ext uri="{FF2B5EF4-FFF2-40B4-BE49-F238E27FC236}">
                <a16:creationId xmlns:a16="http://schemas.microsoft.com/office/drawing/2014/main" id="{F436E3A8-E50B-4929-A0F8-85275C5A5A3B}"/>
              </a:ext>
            </a:extLst>
          </p:cNvPr>
          <p:cNvPicPr>
            <a:picLocks noChangeAspect="1"/>
          </p:cNvPicPr>
          <p:nvPr/>
        </p:nvPicPr>
        <p:blipFill>
          <a:blip r:embed="rId6"/>
          <a:stretch>
            <a:fillRect/>
          </a:stretch>
        </p:blipFill>
        <p:spPr>
          <a:xfrm>
            <a:off x="460624" y="2973385"/>
            <a:ext cx="2248872" cy="1570039"/>
          </a:xfrm>
          <a:prstGeom prst="rect">
            <a:avLst/>
          </a:prstGeom>
        </p:spPr>
      </p:pic>
      <p:pic>
        <p:nvPicPr>
          <p:cNvPr id="20" name="Picture 19" descr="A picture containing clipart&#10;&#10;Description automatically generated">
            <a:extLst>
              <a:ext uri="{FF2B5EF4-FFF2-40B4-BE49-F238E27FC236}">
                <a16:creationId xmlns:a16="http://schemas.microsoft.com/office/drawing/2014/main" id="{4D509248-23B0-4C0E-9D75-0CC22EC64D5B}"/>
              </a:ext>
            </a:extLst>
          </p:cNvPr>
          <p:cNvPicPr>
            <a:picLocks noChangeAspect="1"/>
          </p:cNvPicPr>
          <p:nvPr/>
        </p:nvPicPr>
        <p:blipFill>
          <a:blip r:embed="rId7"/>
          <a:stretch>
            <a:fillRect/>
          </a:stretch>
        </p:blipFill>
        <p:spPr>
          <a:xfrm>
            <a:off x="6474345" y="3045331"/>
            <a:ext cx="2590141" cy="1458362"/>
          </a:xfrm>
          <a:prstGeom prst="rect">
            <a:avLst/>
          </a:prstGeom>
        </p:spPr>
      </p:pic>
    </p:spTree>
    <p:extLst>
      <p:ext uri="{BB962C8B-B14F-4D97-AF65-F5344CB8AC3E}">
        <p14:creationId xmlns:p14="http://schemas.microsoft.com/office/powerpoint/2010/main" val="26857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8056959" cy="3932782"/>
          </a:xfrm>
        </p:spPr>
        <p:txBody>
          <a:bodyPr>
            <a:normAutofit fontScale="77500" lnSpcReduction="20000"/>
          </a:bodyPr>
          <a:lstStyle/>
          <a:p>
            <a:r>
              <a:rPr lang="en-GB" dirty="0"/>
              <a:t>The Human Genome Project</a:t>
            </a:r>
          </a:p>
          <a:p>
            <a:pPr>
              <a:lnSpc>
                <a:spcPct val="120000"/>
              </a:lnSpc>
              <a:spcBef>
                <a:spcPts val="600"/>
              </a:spcBef>
              <a:spcAft>
                <a:spcPts val="600"/>
              </a:spcAft>
            </a:pPr>
            <a:endParaRPr lang="en-GB" sz="800" dirty="0"/>
          </a:p>
          <a:p>
            <a:pPr marL="457200" indent="-457200">
              <a:lnSpc>
                <a:spcPct val="120000"/>
              </a:lnSpc>
              <a:spcBef>
                <a:spcPts val="600"/>
              </a:spcBef>
              <a:spcAft>
                <a:spcPts val="600"/>
              </a:spcAft>
              <a:buFont typeface="Arial" panose="020B0604020202020204" pitchFamily="34" charset="0"/>
              <a:buChar char="•"/>
            </a:pPr>
            <a:r>
              <a:rPr lang="en-GB" sz="1900" b="0" i="0" dirty="0">
                <a:solidFill>
                  <a:srgbClr val="000000"/>
                </a:solidFill>
                <a:effectLst/>
                <a:latin typeface="Open Sans" panose="020B0606030504020204" pitchFamily="34" charset="0"/>
              </a:rPr>
              <a:t>Began October 1990 and completed April 2003</a:t>
            </a:r>
          </a:p>
          <a:p>
            <a:pPr marL="457200" indent="-457200">
              <a:lnSpc>
                <a:spcPct val="120000"/>
              </a:lnSpc>
              <a:spcBef>
                <a:spcPts val="600"/>
              </a:spcBef>
              <a:spcAft>
                <a:spcPts val="600"/>
              </a:spcAft>
              <a:buFont typeface="Arial" panose="020B0604020202020204" pitchFamily="34" charset="0"/>
              <a:buChar char="•"/>
            </a:pPr>
            <a:r>
              <a:rPr lang="en-GB" sz="1900" b="0" dirty="0">
                <a:solidFill>
                  <a:srgbClr val="000000"/>
                </a:solidFill>
                <a:latin typeface="Open Sans" panose="020B0606030504020204" pitchFamily="34" charset="0"/>
              </a:rPr>
              <a:t>R</a:t>
            </a:r>
            <a:r>
              <a:rPr lang="en-GB" sz="1900" b="0" i="0" dirty="0">
                <a:solidFill>
                  <a:srgbClr val="000000"/>
                </a:solidFill>
                <a:effectLst/>
                <a:latin typeface="Open Sans" panose="020B0606030504020204" pitchFamily="34" charset="0"/>
              </a:rPr>
              <a:t>esearchers aimed to decipher the human genome in three major ways:</a:t>
            </a:r>
          </a:p>
          <a:p>
            <a:pPr marL="1028700" lvl="2" indent="-342900">
              <a:lnSpc>
                <a:spcPct val="120000"/>
              </a:lnSpc>
              <a:spcBef>
                <a:spcPts val="600"/>
              </a:spcBef>
              <a:spcAft>
                <a:spcPts val="600"/>
              </a:spcAft>
              <a:buFontTx/>
              <a:buChar char="-"/>
            </a:pPr>
            <a:r>
              <a:rPr lang="en-GB" sz="1900" b="0" dirty="0">
                <a:solidFill>
                  <a:srgbClr val="000000"/>
                </a:solidFill>
                <a:latin typeface="Open Sans" panose="020B0606030504020204" pitchFamily="34" charset="0"/>
              </a:rPr>
              <a:t>D</a:t>
            </a:r>
            <a:r>
              <a:rPr lang="en-GB" sz="1900" b="0" i="0" dirty="0">
                <a:solidFill>
                  <a:srgbClr val="000000"/>
                </a:solidFill>
                <a:effectLst/>
                <a:latin typeface="Open Sans" panose="020B0606030504020204" pitchFamily="34" charset="0"/>
              </a:rPr>
              <a:t>etermining the sequence of all the bases in the human genome</a:t>
            </a:r>
          </a:p>
          <a:p>
            <a:pPr marL="1028700" lvl="2" indent="-342900">
              <a:lnSpc>
                <a:spcPct val="120000"/>
              </a:lnSpc>
              <a:spcBef>
                <a:spcPts val="600"/>
              </a:spcBef>
              <a:spcAft>
                <a:spcPts val="600"/>
              </a:spcAft>
              <a:buFontTx/>
              <a:buChar char="-"/>
            </a:pPr>
            <a:r>
              <a:rPr lang="en-GB" sz="1900" b="0" dirty="0">
                <a:solidFill>
                  <a:srgbClr val="000000"/>
                </a:solidFill>
                <a:latin typeface="Open Sans" panose="020B0606030504020204" pitchFamily="34" charset="0"/>
              </a:rPr>
              <a:t>Mapping </a:t>
            </a:r>
            <a:r>
              <a:rPr lang="en-GB" sz="1900" b="0" i="0" dirty="0">
                <a:solidFill>
                  <a:srgbClr val="000000"/>
                </a:solidFill>
                <a:effectLst/>
                <a:latin typeface="Open Sans" panose="020B0606030504020204" pitchFamily="34" charset="0"/>
              </a:rPr>
              <a:t>the locations of genes for major sections of our chromosomes</a:t>
            </a:r>
          </a:p>
          <a:p>
            <a:pPr marL="1028700" lvl="2" indent="-342900">
              <a:lnSpc>
                <a:spcPct val="120000"/>
              </a:lnSpc>
              <a:spcBef>
                <a:spcPts val="600"/>
              </a:spcBef>
              <a:spcAft>
                <a:spcPts val="600"/>
              </a:spcAft>
              <a:buFontTx/>
              <a:buChar char="-"/>
            </a:pPr>
            <a:r>
              <a:rPr lang="en-GB" sz="1900" b="0" dirty="0">
                <a:solidFill>
                  <a:srgbClr val="000000"/>
                </a:solidFill>
                <a:latin typeface="Open Sans" panose="020B0606030504020204" pitchFamily="34" charset="0"/>
              </a:rPr>
              <a:t>P</a:t>
            </a:r>
            <a:r>
              <a:rPr lang="en-GB" sz="1900" b="0" i="0" dirty="0">
                <a:solidFill>
                  <a:srgbClr val="000000"/>
                </a:solidFill>
                <a:effectLst/>
                <a:latin typeface="Open Sans" panose="020B0606030504020204" pitchFamily="34" charset="0"/>
              </a:rPr>
              <a:t>roducing linkage maps, so inherited traits (e.g. for genetic disease) can be tracked over generations</a:t>
            </a:r>
          </a:p>
          <a:p>
            <a:pPr marL="571500" indent="-571500">
              <a:lnSpc>
                <a:spcPct val="120000"/>
              </a:lnSpc>
              <a:spcBef>
                <a:spcPts val="600"/>
              </a:spcBef>
              <a:spcAft>
                <a:spcPts val="600"/>
              </a:spcAft>
              <a:buFont typeface="Arial" panose="020B0604020202020204" pitchFamily="34" charset="0"/>
              <a:buChar char="•"/>
            </a:pPr>
            <a:r>
              <a:rPr lang="en-GB" sz="1900" b="0" i="0" dirty="0">
                <a:solidFill>
                  <a:srgbClr val="000000"/>
                </a:solidFill>
                <a:effectLst/>
                <a:latin typeface="Open Sans" panose="020B0606030504020204" pitchFamily="34" charset="0"/>
              </a:rPr>
              <a:t>The sequence is derived from the DNA of several volunteers</a:t>
            </a:r>
          </a:p>
          <a:p>
            <a:pPr marL="571500" indent="-571500">
              <a:lnSpc>
                <a:spcPct val="120000"/>
              </a:lnSpc>
              <a:spcBef>
                <a:spcPts val="600"/>
              </a:spcBef>
              <a:spcAft>
                <a:spcPts val="600"/>
              </a:spcAft>
              <a:buFont typeface="Arial" panose="020B0604020202020204" pitchFamily="34" charset="0"/>
              <a:buChar char="•"/>
            </a:pPr>
            <a:r>
              <a:rPr lang="en-GB" sz="1900" b="0" dirty="0">
                <a:solidFill>
                  <a:srgbClr val="000000"/>
                </a:solidFill>
                <a:latin typeface="Open Sans" panose="020B0606030504020204" pitchFamily="34" charset="0"/>
              </a:rPr>
              <a:t>Cost $2.7 billion!</a:t>
            </a:r>
          </a:p>
          <a:p>
            <a:pPr marL="571500" indent="-571500">
              <a:lnSpc>
                <a:spcPct val="120000"/>
              </a:lnSpc>
              <a:spcBef>
                <a:spcPts val="600"/>
              </a:spcBef>
              <a:spcAft>
                <a:spcPts val="600"/>
              </a:spcAft>
              <a:buFont typeface="Arial" panose="020B0604020202020204" pitchFamily="34" charset="0"/>
              <a:buChar char="•"/>
            </a:pPr>
            <a:r>
              <a:rPr lang="en-GB" sz="1900" b="0" i="0" dirty="0">
                <a:solidFill>
                  <a:srgbClr val="000000"/>
                </a:solidFill>
                <a:effectLst/>
                <a:latin typeface="Open Sans" panose="020B0606030504020204" pitchFamily="34" charset="0"/>
              </a:rPr>
              <a:t>Mainly used Sanger sequencing technology</a:t>
            </a:r>
          </a:p>
        </p:txBody>
      </p:sp>
      <p:sp>
        <p:nvSpPr>
          <p:cNvPr id="9" name="Text Placeholder 8"/>
          <p:cNvSpPr>
            <a:spLocks noGrp="1"/>
          </p:cNvSpPr>
          <p:nvPr>
            <p:ph type="body" sz="quarter" idx="12"/>
          </p:nvPr>
        </p:nvSpPr>
        <p:spPr/>
        <p:txBody>
          <a:bodyPr/>
          <a:lstStyle/>
          <a:p>
            <a:r>
              <a:rPr lang="en-US" dirty="0"/>
              <a:t>TB ONT workshop – NIMR August 2022</a:t>
            </a:r>
          </a:p>
        </p:txBody>
      </p:sp>
    </p:spTree>
    <p:extLst>
      <p:ext uri="{BB962C8B-B14F-4D97-AF65-F5344CB8AC3E}">
        <p14:creationId xmlns:p14="http://schemas.microsoft.com/office/powerpoint/2010/main" val="3780439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Text Placeholder 7"/>
          <p:cNvSpPr>
            <a:spLocks noGrp="1"/>
          </p:cNvSpPr>
          <p:nvPr>
            <p:ph type="body" sz="half" idx="2"/>
          </p:nvPr>
        </p:nvSpPr>
        <p:spPr>
          <a:xfrm>
            <a:off x="629840" y="994718"/>
            <a:ext cx="7955359" cy="3855578"/>
          </a:xfrm>
        </p:spPr>
        <p:txBody>
          <a:bodyPr>
            <a:normAutofit fontScale="47500" lnSpcReduction="20000"/>
          </a:bodyPr>
          <a:lstStyle/>
          <a:p>
            <a:r>
              <a:rPr lang="en-GB" sz="4200" dirty="0"/>
              <a:t>Introduction to Sanger sequencing</a:t>
            </a:r>
          </a:p>
          <a:p>
            <a:pPr>
              <a:lnSpc>
                <a:spcPct val="120000"/>
              </a:lnSpc>
              <a:spcAft>
                <a:spcPts val="600"/>
              </a:spcAft>
            </a:pPr>
            <a:endParaRPr lang="en-GB" sz="1100" dirty="0"/>
          </a:p>
          <a:p>
            <a:pPr marL="457200" indent="-457200">
              <a:lnSpc>
                <a:spcPct val="120000"/>
              </a:lnSpc>
              <a:spcAft>
                <a:spcPts val="600"/>
              </a:spcAft>
              <a:buFont typeface="Arial" panose="020B0604020202020204" pitchFamily="34" charset="0"/>
              <a:buChar char="•"/>
            </a:pPr>
            <a:r>
              <a:rPr lang="en-GB" b="0" dirty="0">
                <a:solidFill>
                  <a:schemeClr val="tx1"/>
                </a:solidFill>
              </a:rPr>
              <a:t>The DNA sample is divided into four separate reactions, containing all four of the standard deoxynucleotides (</a:t>
            </a:r>
            <a:r>
              <a:rPr lang="en-GB" b="0" dirty="0" err="1">
                <a:solidFill>
                  <a:schemeClr val="tx1"/>
                </a:solidFill>
              </a:rPr>
              <a:t>dATP</a:t>
            </a:r>
            <a:r>
              <a:rPr lang="en-GB" b="0" dirty="0">
                <a:solidFill>
                  <a:schemeClr val="tx1"/>
                </a:solidFill>
              </a:rPr>
              <a:t>, </a:t>
            </a:r>
            <a:r>
              <a:rPr lang="en-GB" b="0" dirty="0" err="1">
                <a:solidFill>
                  <a:schemeClr val="tx1"/>
                </a:solidFill>
              </a:rPr>
              <a:t>dGTP</a:t>
            </a:r>
            <a:r>
              <a:rPr lang="en-GB" b="0" dirty="0">
                <a:solidFill>
                  <a:schemeClr val="tx1"/>
                </a:solidFill>
              </a:rPr>
              <a:t>, </a:t>
            </a:r>
            <a:r>
              <a:rPr lang="en-GB" b="0" dirty="0" err="1">
                <a:solidFill>
                  <a:schemeClr val="tx1"/>
                </a:solidFill>
              </a:rPr>
              <a:t>dCTP</a:t>
            </a:r>
            <a:r>
              <a:rPr lang="en-GB" b="0" dirty="0">
                <a:solidFill>
                  <a:schemeClr val="tx1"/>
                </a:solidFill>
              </a:rPr>
              <a:t> and dTTP) and a DNA polymerase (which attached the dNTPs)</a:t>
            </a:r>
          </a:p>
          <a:p>
            <a:pPr marL="457200" indent="-457200">
              <a:lnSpc>
                <a:spcPct val="120000"/>
              </a:lnSpc>
              <a:spcAft>
                <a:spcPts val="600"/>
              </a:spcAft>
              <a:buFont typeface="Arial" panose="020B0604020202020204" pitchFamily="34" charset="0"/>
              <a:buChar char="•"/>
            </a:pPr>
            <a:r>
              <a:rPr lang="en-GB" b="0" dirty="0">
                <a:solidFill>
                  <a:schemeClr val="tx1"/>
                </a:solidFill>
              </a:rPr>
              <a:t>To each reaction is added only one </a:t>
            </a:r>
            <a:r>
              <a:rPr lang="en-GB" b="0" dirty="0" err="1">
                <a:solidFill>
                  <a:schemeClr val="tx1"/>
                </a:solidFill>
              </a:rPr>
              <a:t>dideoxynucleotides</a:t>
            </a:r>
            <a:r>
              <a:rPr lang="en-GB" b="0" dirty="0">
                <a:solidFill>
                  <a:schemeClr val="tx1"/>
                </a:solidFill>
              </a:rPr>
              <a:t> (</a:t>
            </a:r>
            <a:r>
              <a:rPr lang="en-GB" b="0" dirty="0" err="1">
                <a:solidFill>
                  <a:schemeClr val="tx1"/>
                </a:solidFill>
              </a:rPr>
              <a:t>ddATP</a:t>
            </a:r>
            <a:r>
              <a:rPr lang="en-GB" b="0" dirty="0">
                <a:solidFill>
                  <a:schemeClr val="tx1"/>
                </a:solidFill>
              </a:rPr>
              <a:t>, </a:t>
            </a:r>
            <a:r>
              <a:rPr lang="en-GB" b="0" dirty="0" err="1">
                <a:solidFill>
                  <a:schemeClr val="tx1"/>
                </a:solidFill>
              </a:rPr>
              <a:t>ddGTP</a:t>
            </a:r>
            <a:r>
              <a:rPr lang="en-GB" b="0" dirty="0">
                <a:solidFill>
                  <a:schemeClr val="tx1"/>
                </a:solidFill>
              </a:rPr>
              <a:t>, </a:t>
            </a:r>
            <a:r>
              <a:rPr lang="en-GB" b="0" dirty="0" err="1">
                <a:solidFill>
                  <a:schemeClr val="tx1"/>
                </a:solidFill>
              </a:rPr>
              <a:t>ddCTP</a:t>
            </a:r>
            <a:r>
              <a:rPr lang="en-GB" b="0" dirty="0">
                <a:solidFill>
                  <a:schemeClr val="tx1"/>
                </a:solidFill>
              </a:rPr>
              <a:t>, or </a:t>
            </a:r>
            <a:r>
              <a:rPr lang="en-GB" b="0" dirty="0" err="1">
                <a:solidFill>
                  <a:schemeClr val="tx1"/>
                </a:solidFill>
              </a:rPr>
              <a:t>ddTTP</a:t>
            </a:r>
            <a:r>
              <a:rPr lang="en-GB" b="0" dirty="0">
                <a:solidFill>
                  <a:schemeClr val="tx1"/>
                </a:solidFill>
              </a:rPr>
              <a:t>)</a:t>
            </a:r>
          </a:p>
          <a:p>
            <a:pPr marL="457200" indent="-457200">
              <a:lnSpc>
                <a:spcPct val="120000"/>
              </a:lnSpc>
              <a:spcAft>
                <a:spcPts val="600"/>
              </a:spcAft>
              <a:buFont typeface="Arial" panose="020B0604020202020204" pitchFamily="34" charset="0"/>
              <a:buChar char="•"/>
            </a:pPr>
            <a:r>
              <a:rPr lang="en-GB" b="0" i="0" dirty="0">
                <a:solidFill>
                  <a:srgbClr val="202122"/>
                </a:solidFill>
                <a:effectLst/>
                <a:latin typeface="Arial" panose="020B0604020202020204" pitchFamily="34" charset="0"/>
              </a:rPr>
              <a:t>Four separate reactions are needed in this process to test all four </a:t>
            </a:r>
            <a:r>
              <a:rPr lang="en-GB" b="0" i="0" dirty="0" err="1">
                <a:solidFill>
                  <a:srgbClr val="202122"/>
                </a:solidFill>
                <a:effectLst/>
                <a:latin typeface="Arial" panose="020B0604020202020204" pitchFamily="34" charset="0"/>
              </a:rPr>
              <a:t>ddNTPs</a:t>
            </a:r>
            <a:endParaRPr lang="en-GB" b="0" i="0" dirty="0">
              <a:solidFill>
                <a:srgbClr val="202122"/>
              </a:solidFill>
              <a:effectLst/>
              <a:latin typeface="Arial" panose="020B0604020202020204" pitchFamily="34" charset="0"/>
            </a:endParaRPr>
          </a:p>
          <a:p>
            <a:pPr marL="457200" indent="-457200">
              <a:lnSpc>
                <a:spcPct val="120000"/>
              </a:lnSpc>
              <a:spcAft>
                <a:spcPts val="600"/>
              </a:spcAft>
              <a:buFont typeface="Arial" panose="020B0604020202020204" pitchFamily="34" charset="0"/>
              <a:buChar char="•"/>
            </a:pPr>
            <a:r>
              <a:rPr lang="en-GB" b="0" dirty="0">
                <a:solidFill>
                  <a:srgbClr val="202122"/>
                </a:solidFill>
                <a:latin typeface="Arial" panose="020B0604020202020204" pitchFamily="34" charset="0"/>
              </a:rPr>
              <a:t>The </a:t>
            </a:r>
            <a:r>
              <a:rPr lang="en-GB" b="0" dirty="0" err="1">
                <a:solidFill>
                  <a:srgbClr val="202122"/>
                </a:solidFill>
                <a:latin typeface="Arial" panose="020B0604020202020204" pitchFamily="34" charset="0"/>
              </a:rPr>
              <a:t>ddNTP</a:t>
            </a:r>
            <a:r>
              <a:rPr lang="en-GB" b="0" dirty="0">
                <a:solidFill>
                  <a:srgbClr val="202122"/>
                </a:solidFill>
                <a:latin typeface="Arial" panose="020B0604020202020204" pitchFamily="34" charset="0"/>
              </a:rPr>
              <a:t> stops the DNA polymerase when it comes to a base of that type (e.g. A, T, G, C)</a:t>
            </a:r>
          </a:p>
          <a:p>
            <a:pPr marL="457200" indent="-457200">
              <a:lnSpc>
                <a:spcPct val="120000"/>
              </a:lnSpc>
              <a:spcAft>
                <a:spcPts val="600"/>
              </a:spcAft>
              <a:buFont typeface="Arial" panose="020B0604020202020204" pitchFamily="34" charset="0"/>
              <a:buChar char="•"/>
            </a:pPr>
            <a:r>
              <a:rPr lang="en-GB" b="0" dirty="0">
                <a:solidFill>
                  <a:srgbClr val="202122"/>
                </a:solidFill>
                <a:latin typeface="Arial" panose="020B0604020202020204" pitchFamily="34" charset="0"/>
              </a:rPr>
              <a:t>The fragments are then run on a gel. The smallest move through the gel furthest and the ‘ladder’ shows the sequence of the DNA</a:t>
            </a:r>
            <a:endParaRPr lang="en-US" b="0" dirty="0">
              <a:solidFill>
                <a:schemeClr val="tx1"/>
              </a:solidFill>
            </a:endParaRPr>
          </a:p>
        </p:txBody>
      </p:sp>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spTree>
    <p:extLst>
      <p:ext uri="{BB962C8B-B14F-4D97-AF65-F5344CB8AC3E}">
        <p14:creationId xmlns:p14="http://schemas.microsoft.com/office/powerpoint/2010/main" val="2595484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pic>
        <p:nvPicPr>
          <p:cNvPr id="5" name="Picture 4" descr="Diagram, timeline&#10;&#10;Description automatically generated">
            <a:extLst>
              <a:ext uri="{FF2B5EF4-FFF2-40B4-BE49-F238E27FC236}">
                <a16:creationId xmlns:a16="http://schemas.microsoft.com/office/drawing/2014/main" id="{E4B4D70F-08FD-4774-9568-D4E51AD6F6DA}"/>
              </a:ext>
            </a:extLst>
          </p:cNvPr>
          <p:cNvPicPr>
            <a:picLocks noChangeAspect="1"/>
          </p:cNvPicPr>
          <p:nvPr/>
        </p:nvPicPr>
        <p:blipFill>
          <a:blip r:embed="rId3"/>
          <a:stretch>
            <a:fillRect/>
          </a:stretch>
        </p:blipFill>
        <p:spPr>
          <a:xfrm>
            <a:off x="531357" y="0"/>
            <a:ext cx="8081285" cy="5143500"/>
          </a:xfrm>
          <a:prstGeom prst="rect">
            <a:avLst/>
          </a:prstGeom>
        </p:spPr>
      </p:pic>
    </p:spTree>
    <p:extLst>
      <p:ext uri="{BB962C8B-B14F-4D97-AF65-F5344CB8AC3E}">
        <p14:creationId xmlns:p14="http://schemas.microsoft.com/office/powerpoint/2010/main" val="93381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GB" dirty="0"/>
              <a:t>Centre for Clinical Microbiology</a:t>
            </a:r>
            <a:endParaRPr lang="en-US" dirty="0"/>
          </a:p>
          <a:p>
            <a:endParaRPr lang="en-US" dirty="0"/>
          </a:p>
        </p:txBody>
      </p:sp>
      <p:pic>
        <p:nvPicPr>
          <p:cNvPr id="2" name="Online Media 1" title="The Sanger Method of DNA Sequencing">
            <a:hlinkClick r:id="" action="ppaction://media"/>
            <a:extLst>
              <a:ext uri="{FF2B5EF4-FFF2-40B4-BE49-F238E27FC236}">
                <a16:creationId xmlns:a16="http://schemas.microsoft.com/office/drawing/2014/main" id="{14510787-5EE1-4EBB-BBBF-CF2E400BBE3A}"/>
              </a:ext>
            </a:extLst>
          </p:cNvPr>
          <p:cNvPicPr>
            <a:picLocks noRot="1" noChangeAspect="1"/>
          </p:cNvPicPr>
          <p:nvPr>
            <a:videoFile r:link="rId1"/>
          </p:nvPr>
        </p:nvPicPr>
        <p:blipFill>
          <a:blip r:embed="rId4"/>
          <a:stretch>
            <a:fillRect/>
          </a:stretch>
        </p:blipFill>
        <p:spPr>
          <a:xfrm>
            <a:off x="725714" y="757917"/>
            <a:ext cx="7525657" cy="4349004"/>
          </a:xfrm>
          <a:prstGeom prst="rect">
            <a:avLst/>
          </a:prstGeom>
        </p:spPr>
      </p:pic>
    </p:spTree>
    <p:extLst>
      <p:ext uri="{BB962C8B-B14F-4D97-AF65-F5344CB8AC3E}">
        <p14:creationId xmlns:p14="http://schemas.microsoft.com/office/powerpoint/2010/main" val="209103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4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2746</TotalTime>
  <Words>1906</Words>
  <Application>Microsoft Office PowerPoint</Application>
  <PresentationFormat>On-screen Show (16:9)</PresentationFormat>
  <Paragraphs>271</Paragraphs>
  <Slides>32</Slides>
  <Notes>29</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HelveticaNow</vt:lpstr>
      <vt:lpstr>Open Sans</vt:lpstr>
      <vt:lpstr>4_Custom Design</vt:lpstr>
      <vt:lpstr>Introduction to ONT sequencing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Clayton, Janine</dc:creator>
  <cp:lastModifiedBy>Elton, Linzy</cp:lastModifiedBy>
  <cp:revision>113</cp:revision>
  <dcterms:created xsi:type="dcterms:W3CDTF">2016-12-07T10:36:45Z</dcterms:created>
  <dcterms:modified xsi:type="dcterms:W3CDTF">2022-08-25T08:43:53Z</dcterms:modified>
</cp:coreProperties>
</file>