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50"/>
  </p:normalViewPr>
  <p:slideViewPr>
    <p:cSldViewPr snapToGrid="0" snapToObjects="1">
      <p:cViewPr varScale="1">
        <p:scale>
          <a:sx n="108" d="100"/>
          <a:sy n="108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4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8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1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8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8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5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4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8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3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8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48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1" r:id="rId7"/>
    <p:sldLayoutId id="2147483682" r:id="rId8"/>
    <p:sldLayoutId id="2147483683" r:id="rId9"/>
    <p:sldLayoutId id="2147483685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keneth.kasozi@ed.ac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icelandy@kab.ac.ug" TargetMode="External"/><Relationship Id="rId5" Type="http://schemas.openxmlformats.org/officeDocument/2006/relationships/hyperlink" Target="https://rstmh.org/dr-keneth-iceland-kasozi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Freeform: Shape 1046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68" name="Freeform: Shape 1048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69" name="Freeform: Shape 1050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070" name="Rectangle 1052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2EB901F-93E5-A4BD-9C29-AA135C295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1" r="31483" b="-2"/>
          <a:stretch/>
        </p:blipFill>
        <p:spPr bwMode="auto">
          <a:xfrm>
            <a:off x="20" y="348939"/>
            <a:ext cx="1588671" cy="5824901"/>
          </a:xfrm>
          <a:custGeom>
            <a:avLst/>
            <a:gdLst/>
            <a:ahLst/>
            <a:cxnLst/>
            <a:rect l="l" t="t" r="r" b="b"/>
            <a:pathLst>
              <a:path w="1588691" h="5824901">
                <a:moveTo>
                  <a:pt x="0" y="0"/>
                </a:moveTo>
                <a:lnTo>
                  <a:pt x="103414" y="24689"/>
                </a:lnTo>
                <a:cubicBezTo>
                  <a:pt x="796911" y="207091"/>
                  <a:pt x="1441617" y="614618"/>
                  <a:pt x="1566944" y="1831178"/>
                </a:cubicBezTo>
                <a:cubicBezTo>
                  <a:pt x="1657898" y="2711366"/>
                  <a:pt x="1447138" y="3830385"/>
                  <a:pt x="1239184" y="4894084"/>
                </a:cubicBezTo>
                <a:cubicBezTo>
                  <a:pt x="1217336" y="5005703"/>
                  <a:pt x="1193458" y="5122919"/>
                  <a:pt x="1161636" y="5234403"/>
                </a:cubicBezTo>
                <a:cubicBezTo>
                  <a:pt x="1129815" y="5345896"/>
                  <a:pt x="1090045" y="5451664"/>
                  <a:pt x="1036423" y="5540389"/>
                </a:cubicBezTo>
                <a:cubicBezTo>
                  <a:pt x="931907" y="5713703"/>
                  <a:pt x="805230" y="5770918"/>
                  <a:pt x="693532" y="5797870"/>
                </a:cubicBezTo>
                <a:cubicBezTo>
                  <a:pt x="465914" y="5852471"/>
                  <a:pt x="252946" y="5823597"/>
                  <a:pt x="66690" y="5718123"/>
                </a:cubicBezTo>
                <a:lnTo>
                  <a:pt x="0" y="56718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Wooden footpath leading to sand dunes">
            <a:extLst>
              <a:ext uri="{FF2B5EF4-FFF2-40B4-BE49-F238E27FC236}">
                <a16:creationId xmlns:a16="http://schemas.microsoft.com/office/drawing/2014/main" id="{7DD763FF-4A76-741B-B399-9023D33F2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180" r="-2" b="8321"/>
          <a:stretch/>
        </p:blipFill>
        <p:spPr>
          <a:xfrm>
            <a:off x="6107466" y="10"/>
            <a:ext cx="5820495" cy="2302941"/>
          </a:xfrm>
          <a:custGeom>
            <a:avLst/>
            <a:gdLst/>
            <a:ahLst/>
            <a:cxnLst/>
            <a:rect l="l" t="t" r="r" b="b"/>
            <a:pathLst>
              <a:path w="5820495" h="2302951">
                <a:moveTo>
                  <a:pt x="5820495" y="0"/>
                </a:moveTo>
                <a:lnTo>
                  <a:pt x="5709901" y="213767"/>
                </a:lnTo>
                <a:cubicBezTo>
                  <a:pt x="5432870" y="711271"/>
                  <a:pt x="5095501" y="1152644"/>
                  <a:pt x="4932484" y="1340037"/>
                </a:cubicBezTo>
                <a:cubicBezTo>
                  <a:pt x="4535941" y="1795563"/>
                  <a:pt x="3997054" y="2167493"/>
                  <a:pt x="3361812" y="2268288"/>
                </a:cubicBezTo>
                <a:cubicBezTo>
                  <a:pt x="2395335" y="2421964"/>
                  <a:pt x="953448" y="2057186"/>
                  <a:pt x="286590" y="1322723"/>
                </a:cubicBezTo>
                <a:cubicBezTo>
                  <a:pt x="-136160" y="857206"/>
                  <a:pt x="-42091" y="443734"/>
                  <a:pt x="251827" y="87954"/>
                </a:cubicBezTo>
                <a:lnTo>
                  <a:pt x="331088" y="1"/>
                </a:lnTo>
                <a:close/>
              </a:path>
            </a:pathLst>
          </a:custGeom>
        </p:spPr>
      </p:pic>
      <p:pic>
        <p:nvPicPr>
          <p:cNvPr id="1028" name="Picture 4" descr="Information from the UN System | United Nations">
            <a:extLst>
              <a:ext uri="{FF2B5EF4-FFF2-40B4-BE49-F238E27FC236}">
                <a16:creationId xmlns:a16="http://schemas.microsoft.com/office/drawing/2014/main" id="{AF22F3CC-6CC0-9982-949A-C23BA8177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" b="7143"/>
          <a:stretch/>
        </p:blipFill>
        <p:spPr bwMode="auto">
          <a:xfrm>
            <a:off x="7961954" y="3048002"/>
            <a:ext cx="4230047" cy="3809998"/>
          </a:xfrm>
          <a:custGeom>
            <a:avLst/>
            <a:gdLst/>
            <a:ahLst/>
            <a:cxnLst/>
            <a:rect l="l" t="t" r="r" b="b"/>
            <a:pathLst>
              <a:path w="4230047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8"/>
                </a:cubicBezTo>
                <a:cubicBezTo>
                  <a:pt x="3436611" y="1458213"/>
                  <a:pt x="3455517" y="1484325"/>
                  <a:pt x="3480109" y="1517586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7" y="2899961"/>
                </a:lnTo>
                <a:lnTo>
                  <a:pt x="4230047" y="3224568"/>
                </a:lnTo>
                <a:lnTo>
                  <a:pt x="4220577" y="3329167"/>
                </a:lnTo>
                <a:cubicBezTo>
                  <a:pt x="4200561" y="3491518"/>
                  <a:pt x="4161725" y="3630719"/>
                  <a:pt x="4108028" y="3749750"/>
                </a:cubicBez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9" y="3656637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1" name="Freeform: Shape 1054">
            <a:extLst>
              <a:ext uri="{FF2B5EF4-FFF2-40B4-BE49-F238E27FC236}">
                <a16:creationId xmlns:a16="http://schemas.microsoft.com/office/drawing/2014/main" id="{66C9DB45-BD3C-4747-BBA7-0E122670A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85154" flipH="1">
            <a:off x="7183784" y="-2578519"/>
            <a:ext cx="3825181" cy="624345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3C2CF-42F0-5E44-9033-69090A8BD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3298979"/>
            <a:ext cx="5334000" cy="30480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>
              <a:lnSpc>
                <a:spcPct val="115000"/>
              </a:lnSpc>
            </a:pPr>
            <a:r>
              <a:rPr lang="en-US" dirty="0"/>
              <a:t>Dr. </a:t>
            </a:r>
            <a:r>
              <a:rPr lang="en-US" dirty="0" err="1"/>
              <a:t>Keneth</a:t>
            </a:r>
            <a:r>
              <a:rPr lang="en-US" dirty="0"/>
              <a:t> Iceland </a:t>
            </a:r>
            <a:r>
              <a:rPr lang="en-US" dirty="0" err="1"/>
              <a:t>Kasozi</a:t>
            </a:r>
            <a:r>
              <a:rPr lang="en-US" dirty="0"/>
              <a:t>; </a:t>
            </a:r>
            <a:r>
              <a:rPr lang="en-US" dirty="0" err="1"/>
              <a:t>Kabale</a:t>
            </a:r>
            <a:r>
              <a:rPr lang="en-US" dirty="0"/>
              <a:t> University, Uganda</a:t>
            </a:r>
          </a:p>
          <a:p>
            <a:pPr algn="l">
              <a:lnSpc>
                <a:spcPct val="115000"/>
              </a:lnSpc>
            </a:pPr>
            <a:r>
              <a:rPr lang="en-US" dirty="0"/>
              <a:t>Fellow, Royal Society of Tropical Medicine and Hygiene</a:t>
            </a:r>
          </a:p>
          <a:p>
            <a:pPr indent="-2286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/>
              <a:t>URL: </a:t>
            </a:r>
            <a:r>
              <a:rPr lang="en-US" dirty="0">
                <a:hlinkClick r:id="rId5"/>
              </a:rPr>
              <a:t>https://rstmh.org/dr-keneth-iceland-kasozi</a:t>
            </a:r>
            <a:r>
              <a:rPr lang="en-US" dirty="0"/>
              <a:t> </a:t>
            </a:r>
          </a:p>
          <a:p>
            <a:pPr indent="-2286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Email: </a:t>
            </a:r>
            <a:r>
              <a:rPr lang="en-US" dirty="0">
                <a:hlinkClick r:id="rId6"/>
              </a:rPr>
              <a:t>kicelandy@kab.ac.ug</a:t>
            </a:r>
            <a:r>
              <a:rPr lang="en-US" dirty="0"/>
              <a:t> and </a:t>
            </a:r>
            <a:r>
              <a:rPr lang="en-US" dirty="0">
                <a:hlinkClick r:id="rId7"/>
              </a:rPr>
              <a:t>keneth.kasozi@ed.ac.uk</a:t>
            </a:r>
            <a:r>
              <a:rPr lang="en-US" dirty="0"/>
              <a:t> </a:t>
            </a:r>
          </a:p>
          <a:p>
            <a:pPr indent="-228600" algn="l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5D7D0-EEAF-FC4A-71EC-20C7737D6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690" y="1086727"/>
            <a:ext cx="5333999" cy="15240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b="1" dirty="0"/>
              <a:t>Importance of Social Sciences in Covid-19 disease control strategies for developing countries</a:t>
            </a:r>
          </a:p>
        </p:txBody>
      </p:sp>
    </p:spTree>
    <p:extLst>
      <p:ext uri="{BB962C8B-B14F-4D97-AF65-F5344CB8AC3E}">
        <p14:creationId xmlns:p14="http://schemas.microsoft.com/office/powerpoint/2010/main" val="37086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EBA7-B561-AF7F-4B07-3F47C1D7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4" y="0"/>
            <a:ext cx="10668000" cy="1524000"/>
          </a:xfrm>
        </p:spPr>
        <p:txBody>
          <a:bodyPr/>
          <a:lstStyle/>
          <a:p>
            <a:r>
              <a:rPr lang="en-US" dirty="0"/>
              <a:t>What we have done?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1B81B-E90C-B7CE-448F-E49AE3968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53" y="1157288"/>
            <a:ext cx="4082143" cy="5429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7EDFA9-B4E0-FB6E-8F35-1E2BE657C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5" y="914784"/>
            <a:ext cx="5363927" cy="1626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431DF3-B8EA-BF36-39DD-9614A8D85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75" y="1657458"/>
            <a:ext cx="5649677" cy="1634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A4A868-6A9C-BC78-ABF3-99DC19249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37" y="2358812"/>
            <a:ext cx="6102113" cy="1753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B04E41-3433-AA36-6500-7C99BEFC7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5072" y="3466868"/>
            <a:ext cx="6779680" cy="1948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980FC4-24A6-CBCD-6708-41CF2C98AA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6726" y="4244503"/>
            <a:ext cx="7156198" cy="20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133BA-1C87-DBBA-E063-1DE4DDF46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Pandemic: Community effects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7344B-E67B-502F-5D13-17F54EA5F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807030"/>
            <a:ext cx="7010400" cy="2398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D4921E-1161-5DC9-F44C-DFB3BADE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805" y="2712109"/>
            <a:ext cx="7419521" cy="2538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EB09E-49F3-FC17-B61C-FB50C88F7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408717"/>
            <a:ext cx="7892144" cy="23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5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3D2E-B9B7-8E58-88DD-CB8DA63E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How we did it?</a:t>
            </a:r>
          </a:p>
        </p:txBody>
      </p:sp>
      <p:sp>
        <p:nvSpPr>
          <p:cNvPr id="3" name="Explosion 2 2">
            <a:extLst>
              <a:ext uri="{FF2B5EF4-FFF2-40B4-BE49-F238E27FC236}">
                <a16:creationId xmlns:a16="http://schemas.microsoft.com/office/drawing/2014/main" id="{173DB774-C3DC-512D-ACCB-5B9838CD5F2A}"/>
              </a:ext>
            </a:extLst>
          </p:cNvPr>
          <p:cNvSpPr/>
          <p:nvPr/>
        </p:nvSpPr>
        <p:spPr>
          <a:xfrm>
            <a:off x="-76201" y="2286000"/>
            <a:ext cx="6172201" cy="2986088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We adopted social science techniques to generate data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E8E9EB-4B97-1651-B136-5B6B0922EE88}"/>
              </a:ext>
            </a:extLst>
          </p:cNvPr>
          <p:cNvSpPr txBox="1">
            <a:spLocks/>
          </p:cNvSpPr>
          <p:nvPr/>
        </p:nvSpPr>
        <p:spPr>
          <a:xfrm>
            <a:off x="5280413" y="1859754"/>
            <a:ext cx="2793207" cy="34147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q"/>
            </a:pPr>
            <a:r>
              <a:rPr lang="en-US" dirty="0"/>
              <a:t>Knowledge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dirty="0"/>
              <a:t>Attitude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dirty="0"/>
              <a:t>Practices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dirty="0"/>
              <a:t>Confidence</a:t>
            </a:r>
          </a:p>
          <a:p>
            <a:pPr marL="571500" indent="-571500">
              <a:buFont typeface="Wingdings" pitchFamily="2" charset="2"/>
              <a:buChar char="q"/>
            </a:pPr>
            <a:endParaRPr lang="en-US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dirty="0"/>
              <a:t>Trust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CCB8F2-61B2-D776-A60B-457B28BF877E}"/>
              </a:ext>
            </a:extLst>
          </p:cNvPr>
          <p:cNvSpPr txBox="1">
            <a:spLocks/>
          </p:cNvSpPr>
          <p:nvPr/>
        </p:nvSpPr>
        <p:spPr>
          <a:xfrm>
            <a:off x="8343901" y="1688298"/>
            <a:ext cx="3657600" cy="34147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Data transformation</a:t>
            </a:r>
          </a:p>
          <a:p>
            <a:endParaRPr lang="en-US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dirty="0"/>
              <a:t>Quantitative (scores) </a:t>
            </a:r>
          </a:p>
          <a:p>
            <a:endParaRPr lang="en-US" dirty="0"/>
          </a:p>
          <a:p>
            <a:r>
              <a:rPr lang="en-US" dirty="0"/>
              <a:t>           And</a:t>
            </a:r>
          </a:p>
          <a:p>
            <a:endParaRPr lang="en-US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dirty="0"/>
              <a:t>Qualitative (frequencies)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F2B27-E2B3-F753-57F3-4C80A47B83FF}"/>
              </a:ext>
            </a:extLst>
          </p:cNvPr>
          <p:cNvSpPr txBox="1"/>
          <p:nvPr/>
        </p:nvSpPr>
        <p:spPr>
          <a:xfrm>
            <a:off x="38103" y="6034087"/>
            <a:ext cx="6843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venir Next LT Pro" panose="020B0504020202020204" pitchFamily="34" charset="77"/>
              </a:rPr>
              <a:t>Collaborations Help!! No man is an island…</a:t>
            </a:r>
          </a:p>
        </p:txBody>
      </p:sp>
    </p:spTree>
    <p:extLst>
      <p:ext uri="{BB962C8B-B14F-4D97-AF65-F5344CB8AC3E}">
        <p14:creationId xmlns:p14="http://schemas.microsoft.com/office/powerpoint/2010/main" val="1307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E8CC-8BCE-69B5-458B-51D38416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7662"/>
            <a:ext cx="10668000" cy="1524000"/>
          </a:xfrm>
        </p:spPr>
        <p:txBody>
          <a:bodyPr/>
          <a:lstStyle/>
          <a:p>
            <a:r>
              <a:rPr lang="en-US" dirty="0"/>
              <a:t>Vaccine Hesitancy in Uganda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243984-4824-D4E9-4D65-54F06B7E435C}"/>
              </a:ext>
            </a:extLst>
          </p:cNvPr>
          <p:cNvSpPr txBox="1"/>
          <p:nvPr/>
        </p:nvSpPr>
        <p:spPr>
          <a:xfrm>
            <a:off x="1257300" y="1743075"/>
            <a:ext cx="3557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Correlates with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education level,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social economic status and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job rank.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26486-787A-AE82-C446-E9030C44D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88" y="1743075"/>
            <a:ext cx="6865484" cy="1986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0BBED9-71CA-A21E-9560-4F2935EEC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4008763"/>
            <a:ext cx="9370786" cy="27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6596F-B542-309B-2874-6736B185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Pandemic is under reported in developing countries?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C1F11B-B564-D2E6-0EB5-CA8BBFA63A03}"/>
              </a:ext>
            </a:extLst>
          </p:cNvPr>
          <p:cNvGrpSpPr/>
          <p:nvPr/>
        </p:nvGrpSpPr>
        <p:grpSpPr>
          <a:xfrm>
            <a:off x="761999" y="2077314"/>
            <a:ext cx="4862287" cy="3153876"/>
            <a:chOff x="761999" y="2077314"/>
            <a:chExt cx="4862287" cy="31538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59D4F0B-1798-BCEA-D371-E0B7082E8C56}"/>
                </a:ext>
              </a:extLst>
            </p:cNvPr>
            <p:cNvGrpSpPr/>
            <p:nvPr/>
          </p:nvGrpSpPr>
          <p:grpSpPr>
            <a:xfrm>
              <a:off x="761999" y="2077314"/>
              <a:ext cx="4862287" cy="3153876"/>
              <a:chOff x="761999" y="2077314"/>
              <a:chExt cx="4862287" cy="3153876"/>
            </a:xfrm>
          </p:grpSpPr>
          <p:pic>
            <p:nvPicPr>
              <p:cNvPr id="2050" name="Picture 2" descr="5 Collaboration Lessons From Partnerships Gone Terribly Wrong | Redbooth">
                <a:extLst>
                  <a:ext uri="{FF2B5EF4-FFF2-40B4-BE49-F238E27FC236}">
                    <a16:creationId xmlns:a16="http://schemas.microsoft.com/office/drawing/2014/main" id="{6EF8B74F-9221-E72A-3EB7-69CCF91AD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2077314"/>
                <a:ext cx="4862286" cy="2760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C59ABAB-27CF-BA47-3F7F-494526DB4498}"/>
                  </a:ext>
                </a:extLst>
              </p:cNvPr>
              <p:cNvSpPr txBox="1"/>
              <p:nvPr/>
            </p:nvSpPr>
            <p:spPr>
              <a:xfrm>
                <a:off x="761999" y="4861858"/>
                <a:ext cx="48622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Image credit: https://</a:t>
                </a:r>
                <a:r>
                  <a:rPr lang="en-US" sz="900" dirty="0" err="1"/>
                  <a:t>redbooth.com</a:t>
                </a:r>
                <a:r>
                  <a:rPr lang="en-US" sz="900" dirty="0"/>
                  <a:t>/blog/5-collaboration-lessons-from-partnerships-gone-terribly-wrong</a:t>
                </a:r>
              </a:p>
            </p:txBody>
          </p:sp>
        </p:grpSp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9030C1C1-B93F-CC71-E899-3872116811CE}"/>
                </a:ext>
              </a:extLst>
            </p:cNvPr>
            <p:cNvSpPr txBox="1">
              <a:spLocks/>
            </p:cNvSpPr>
            <p:nvPr/>
          </p:nvSpPr>
          <p:spPr>
            <a:xfrm>
              <a:off x="761999" y="2286000"/>
              <a:ext cx="3209924" cy="7658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>
                  <a:solidFill>
                    <a:srgbClr val="FFFF00"/>
                  </a:solidFill>
                </a:rPr>
                <a:t>Poor communication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A00723A-8080-2EE2-EB2F-78B0203A1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987" y="2014045"/>
            <a:ext cx="5466669" cy="2268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265673-98DF-019E-6C12-C7A227935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153" y="4330887"/>
            <a:ext cx="6103847" cy="22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9C9-45D2-3294-BD83-4196DB2D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am doing Now?</a:t>
            </a:r>
          </a:p>
        </p:txBody>
      </p:sp>
      <p:pic>
        <p:nvPicPr>
          <p:cNvPr id="4098" name="Picture 2" descr="John Magufuli: Tanzania's president dies aged 61 after Covid rumours - BBC  News">
            <a:extLst>
              <a:ext uri="{FF2B5EF4-FFF2-40B4-BE49-F238E27FC236}">
                <a16:creationId xmlns:a16="http://schemas.microsoft.com/office/drawing/2014/main" id="{B3A586E0-8B76-FE5A-775A-A9F12C7DF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371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esident of Tanzania | Current Leader">
            <a:extLst>
              <a:ext uri="{FF2B5EF4-FFF2-40B4-BE49-F238E27FC236}">
                <a16:creationId xmlns:a16="http://schemas.microsoft.com/office/drawing/2014/main" id="{54AFDE74-F496-1677-DB5C-CBDBD8CB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1936750"/>
            <a:ext cx="27305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9 Bedford Row International – President Museveni Wants Uganda to Leave the  ICC">
            <a:extLst>
              <a:ext uri="{FF2B5EF4-FFF2-40B4-BE49-F238E27FC236}">
                <a16:creationId xmlns:a16="http://schemas.microsoft.com/office/drawing/2014/main" id="{1A95CD20-551E-2B6E-CB57-1DBB14376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2034151"/>
            <a:ext cx="3378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4F5485-BD2F-9793-5DB4-DF5968AF7578}"/>
              </a:ext>
            </a:extLst>
          </p:cNvPr>
          <p:cNvSpPr txBox="1">
            <a:spLocks/>
          </p:cNvSpPr>
          <p:nvPr/>
        </p:nvSpPr>
        <p:spPr>
          <a:xfrm>
            <a:off x="235858" y="4672011"/>
            <a:ext cx="10668000" cy="74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Generating solutions for the future epidemics and pandemics in LMICs</a:t>
            </a:r>
          </a:p>
        </p:txBody>
      </p:sp>
      <p:pic>
        <p:nvPicPr>
          <p:cNvPr id="4104" name="Picture 8" descr="National Institute for Health Research (NIHR) Global Health Research | UKCDR">
            <a:extLst>
              <a:ext uri="{FF2B5EF4-FFF2-40B4-BE49-F238E27FC236}">
                <a16:creationId xmlns:a16="http://schemas.microsoft.com/office/drawing/2014/main" id="{9EE4C95B-EECF-7D57-633B-36C15668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1" y="5328779"/>
            <a:ext cx="58674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andidate System - FCO Local Posts">
            <a:extLst>
              <a:ext uri="{FF2B5EF4-FFF2-40B4-BE49-F238E27FC236}">
                <a16:creationId xmlns:a16="http://schemas.microsoft.com/office/drawing/2014/main" id="{C8D8DEB0-F372-5B38-BEAA-7D63A253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55" y="5266866"/>
            <a:ext cx="4319587" cy="147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14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DAD3-B244-9E24-C4BC-31965A3C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64D82-D0CE-B414-B838-1D8578C11296}"/>
              </a:ext>
            </a:extLst>
          </p:cNvPr>
          <p:cNvSpPr txBox="1"/>
          <p:nvPr/>
        </p:nvSpPr>
        <p:spPr>
          <a:xfrm>
            <a:off x="1143000" y="2286000"/>
            <a:ext cx="9401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All collaborators on the papers cited in this presentation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Funders  and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International partners</a:t>
            </a:r>
          </a:p>
        </p:txBody>
      </p:sp>
    </p:spTree>
    <p:extLst>
      <p:ext uri="{BB962C8B-B14F-4D97-AF65-F5344CB8AC3E}">
        <p14:creationId xmlns:p14="http://schemas.microsoft.com/office/powerpoint/2010/main" val="2800531042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_2SEEDS">
      <a:dk1>
        <a:srgbClr val="000000"/>
      </a:dk1>
      <a:lt1>
        <a:srgbClr val="FFFFFF"/>
      </a:lt1>
      <a:dk2>
        <a:srgbClr val="412429"/>
      </a:dk2>
      <a:lt2>
        <a:srgbClr val="E2E6E8"/>
      </a:lt2>
      <a:accent1>
        <a:srgbClr val="BE927B"/>
      </a:accent1>
      <a:accent2>
        <a:srgbClr val="CA9397"/>
      </a:accent2>
      <a:accent3>
        <a:srgbClr val="AEA37F"/>
      </a:accent3>
      <a:accent4>
        <a:srgbClr val="70ADAA"/>
      </a:accent4>
      <a:accent5>
        <a:srgbClr val="7DA7BF"/>
      </a:accent5>
      <a:accent6>
        <a:srgbClr val="7B89BE"/>
      </a:accent6>
      <a:hlink>
        <a:srgbClr val="5B879D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181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Next LT Pro</vt:lpstr>
      <vt:lpstr>Avenir Next LT Pro Light</vt:lpstr>
      <vt:lpstr>Courier New</vt:lpstr>
      <vt:lpstr>Sitka Subheading</vt:lpstr>
      <vt:lpstr>Wingdings</vt:lpstr>
      <vt:lpstr>PebbleVTI</vt:lpstr>
      <vt:lpstr>Importance of Social Sciences in Covid-19 disease control strategies for developing countries</vt:lpstr>
      <vt:lpstr>What we have done?</vt:lpstr>
      <vt:lpstr>The Pandemic: Community effects</vt:lpstr>
      <vt:lpstr>Methods: How we did it?</vt:lpstr>
      <vt:lpstr>Vaccine Hesitancy in Uganda</vt:lpstr>
      <vt:lpstr>Why the Pandemic is under reported in developing countries?</vt:lpstr>
      <vt:lpstr>What I am doing Now?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Social Sciences in Covid-19 disease control strategies for developing countries</dc:title>
  <dc:creator>KASOZI Keneth</dc:creator>
  <cp:lastModifiedBy>Adam Dale</cp:lastModifiedBy>
  <cp:revision>18</cp:revision>
  <dcterms:created xsi:type="dcterms:W3CDTF">2022-07-14T08:58:35Z</dcterms:created>
  <dcterms:modified xsi:type="dcterms:W3CDTF">2022-07-14T10:55:25Z</dcterms:modified>
</cp:coreProperties>
</file>