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67" r:id="rId2"/>
    <p:sldId id="373" r:id="rId3"/>
    <p:sldId id="374" r:id="rId4"/>
    <p:sldId id="257" r:id="rId5"/>
    <p:sldId id="258" r:id="rId6"/>
    <p:sldId id="259" r:id="rId7"/>
    <p:sldId id="3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CC4F1-EC80-440B-A60F-EF8C5B381E1B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CC658-8DDF-4685-A21B-A206DBDB2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77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425CA264-D8F8-48E1-9C2C-C15FD5CCA1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4863" indent="-30956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238250" indent="-2476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733550" indent="-2476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228850" indent="-2476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86050" indent="-247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43250" indent="-247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600450" indent="-247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57650" indent="-247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2D19E4B-3A9A-4209-9322-851A70EC0246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DFEE2255-5C74-41E9-BDFF-B55DC57F77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0D494CA8-D361-468F-BAF6-6A726A57D2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921C6-193C-F2FA-9E07-7B5CEF416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C257E3-4EED-7794-7BDD-906C5188E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409F0-00CA-4FD2-5128-6B2B30BB0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BE56-AB28-4CB0-89C0-3509A9F72C10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BBE05-3270-CC58-9B64-0262F70DB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AE65F-D2D1-FE22-41A8-81C11C309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BEA4-C8A2-453E-ADD4-31A24999E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37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E4D3B-DD26-32C9-A162-C88B4A86A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BC04EE-BF7B-370F-9249-61C0F6ED13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98487-BABE-C0E4-ACFC-1C6B62053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BE56-AB28-4CB0-89C0-3509A9F72C10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44A1E-028D-15B8-8A34-B2342E777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657D2-BA89-467C-231B-989A8F3DB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BEA4-C8A2-453E-ADD4-31A24999E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12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8A3933-E533-E550-B078-F5754D7021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9B4278-8EFF-1A94-86B5-0D6B3A010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6E21D-6C4C-4118-A4D7-D36365439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BE56-AB28-4CB0-89C0-3509A9F72C10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9BEFC-241F-F33D-FD59-15B1DFE22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7E314-582A-B933-3B2F-5B2EFEDF4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BEA4-C8A2-453E-ADD4-31A24999E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79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06EF3-DC9C-2548-72CB-8F6DD30F0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4A5A-E28E-6090-8C61-06D1B714C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11448-AD76-C228-7269-0103EFF07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BE56-AB28-4CB0-89C0-3509A9F72C10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70FFA-2121-F688-A982-F7C192DB9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7D90B-814F-A2B6-BD1B-C7CABB2BF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BEA4-C8A2-453E-ADD4-31A24999E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AE1FC-4837-B1DF-4CE7-F327CF00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AE0496-B9AA-91C5-4C64-EB4670AAD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26158-DD66-266A-9645-E958610D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BE56-AB28-4CB0-89C0-3509A9F72C10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E6E15-DFC7-B23B-C8D1-38C736309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324A-484B-264D-175D-ED764EFAD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BEA4-C8A2-453E-ADD4-31A24999E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18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60097-F7FA-B855-B042-1FA31DF5E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31261-AF8D-C6AF-19FE-C6748FD3F0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2C9D4-B9AC-561F-BE03-C0E1FF789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153F20-B8B1-ED40-08C4-4BB39B762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BE56-AB28-4CB0-89C0-3509A9F72C10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98F714-F1DF-71C0-CD8A-E8BDFA5DE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3F764-72AE-2DB2-B434-52F3A9069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BEA4-C8A2-453E-ADD4-31A24999E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17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61222-DC75-1B5B-8356-9E15699CD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D7AEA-3397-F275-902C-688EE4197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7674B5-6BFA-1D8C-2941-8A58E6AF7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CFDEE2-B3D4-F22A-3887-86F306BA62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00B158-3814-2EE7-4953-A4BF53ADD2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FDA12-BDD0-84D3-6E8C-CE57D7693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BE56-AB28-4CB0-89C0-3509A9F72C10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5BA34C-9B87-23EC-1ADD-CF56C5D54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254F5A-E0C5-C327-FA01-9A36121D8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BEA4-C8A2-453E-ADD4-31A24999E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78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371BA-9CD5-18B8-8ABE-D3B4A64B2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363538-2416-1DBD-32DB-A773B4C65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BE56-AB28-4CB0-89C0-3509A9F72C10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FC8DA-993F-07AA-862B-A2F03E40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C3DBF8-F113-4F9C-CDAF-A93336666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BEA4-C8A2-453E-ADD4-31A24999E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218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4A8C6C-A9FD-77A9-F303-5DB77712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BE56-AB28-4CB0-89C0-3509A9F72C10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BB1742-7E1C-60FC-642A-644C8FA90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25DF51-B8F4-E962-B813-57526FF7A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BEA4-C8A2-453E-ADD4-31A24999E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20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C245B-99CE-64DE-CA85-27D1B8F5E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10A82-76A0-5FE9-1562-026C5FC79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1B34A4-20A4-A110-8DFE-135A657B6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B29F2-8054-0FDA-552B-40618353C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BE56-AB28-4CB0-89C0-3509A9F72C10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B3545-FAA3-10DC-CED4-11BA9B1C0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98D50-80FB-BFD3-4965-8CBD6E809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BEA4-C8A2-453E-ADD4-31A24999E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681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E879A-7A54-D3CF-137F-A877BB3B8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B5D678-7817-2C86-4430-C1E9B804C0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1FEAA-86A0-2477-8D6C-3E7425297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E3DC04-11A0-94A5-8FA9-B60E3705D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BE56-AB28-4CB0-89C0-3509A9F72C10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2ABC9-795D-1D00-A87A-BEE82A793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83861-3B28-314C-E238-FE0D2939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BEA4-C8A2-453E-ADD4-31A24999E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51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237EAA-5984-DE84-998C-9E430CB6D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DDA617-305B-6302-6B5E-27F00A6E9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3FB45-EC66-D432-083E-1950AEEE9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8BE56-AB28-4CB0-89C0-3509A9F72C10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193A8-1FF7-EA12-A97D-2D874220B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331B6-0A9A-E6AB-482B-B12D831F5F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9BEA4-C8A2-453E-ADD4-31A24999E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4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DF7E14A-136E-563B-9ED3-5CCDBAB2BDFC}"/>
              </a:ext>
            </a:extLst>
          </p:cNvPr>
          <p:cNvSpPr txBox="1">
            <a:spLocks/>
          </p:cNvSpPr>
          <p:nvPr/>
        </p:nvSpPr>
        <p:spPr bwMode="auto">
          <a:xfrm>
            <a:off x="1136428" y="627564"/>
            <a:ext cx="7474172" cy="19618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100">
                <a:solidFill>
                  <a:srgbClr val="333333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5F5F5F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can theories be used to conduct and interpret primary research to inform epidemic control</a:t>
            </a: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291" name="Rectangle 10">
            <a:extLst>
              <a:ext uri="{FF2B5EF4-FFF2-40B4-BE49-F238E27FC236}">
                <a16:creationId xmlns:a16="http://schemas.microsoft.com/office/drawing/2014/main" id="{13EE68B6-743A-4D64-A834-9FECC81E8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429" y="2278173"/>
            <a:ext cx="6467867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/>
              <a:t>Robert West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/>
              <a:t>University College London</a:t>
            </a:r>
            <a:endParaRPr lang="en-US" sz="2400" b="1" dirty="0"/>
          </a:p>
          <a:p>
            <a:pPr indent="-2286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2400" dirty="0"/>
          </a:p>
        </p:txBody>
      </p:sp>
      <p:sp>
        <p:nvSpPr>
          <p:cNvPr id="12296" name="Rectangle 1229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8" name="Oval 1229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69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Tweets with replies by UCL Centre for Behaviour Change (@UCLBehaveChange) /  Twitter">
            <a:extLst>
              <a:ext uri="{FF2B5EF4-FFF2-40B4-BE49-F238E27FC236}">
                <a16:creationId xmlns:a16="http://schemas.microsoft.com/office/drawing/2014/main" id="{1D1B861B-364A-D32D-8CF0-5B1D215E3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3987" y="2857501"/>
            <a:ext cx="1142998" cy="114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DC7648-5195-058D-D911-3D7886EB2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1976657"/>
          </a:xfrm>
        </p:spPr>
        <p:txBody>
          <a:bodyPr/>
          <a:lstStyle/>
          <a:p>
            <a:pPr marL="457189" indent="-457189">
              <a:buFont typeface="+mj-lt"/>
              <a:buAutoNum type="arabicPeriod"/>
            </a:pPr>
            <a:r>
              <a:rPr lang="en-GB" sz="3200" dirty="0"/>
              <a:t>To identify research topics</a:t>
            </a:r>
          </a:p>
          <a:p>
            <a:pPr marL="457189" indent="-457189">
              <a:buFont typeface="+mj-lt"/>
              <a:buAutoNum type="arabicPeriod"/>
            </a:pPr>
            <a:r>
              <a:rPr lang="en-GB" sz="3200" dirty="0"/>
              <a:t>To inform the content of surveys and measures</a:t>
            </a:r>
          </a:p>
          <a:p>
            <a:pPr marL="457189" indent="-457189">
              <a:buFont typeface="+mj-lt"/>
              <a:buAutoNum type="arabicPeriod"/>
            </a:pPr>
            <a:r>
              <a:rPr lang="en-GB" sz="3200" dirty="0"/>
              <a:t>To analyse and interpret the results</a:t>
            </a:r>
          </a:p>
          <a:p>
            <a:pPr marL="457189" indent="-457189">
              <a:buFont typeface="+mj-lt"/>
              <a:buAutoNum type="arabicPeriod"/>
            </a:pPr>
            <a:endParaRPr lang="en-GB" sz="3200" dirty="0"/>
          </a:p>
        </p:txBody>
      </p:sp>
      <p:pic>
        <p:nvPicPr>
          <p:cNvPr id="3" name="Picture 4" descr="Tweets with replies by UCL Centre for Behaviour Change (@UCLBehaveChange) /  Twitter">
            <a:extLst>
              <a:ext uri="{FF2B5EF4-FFF2-40B4-BE49-F238E27FC236}">
                <a16:creationId xmlns:a16="http://schemas.microsoft.com/office/drawing/2014/main" id="{AD264351-A00C-48CB-915B-D7E594A7E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587" y="161926"/>
            <a:ext cx="1142998" cy="114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96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DE4C74-33D4-D520-6F18-423823692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028" y="1674433"/>
            <a:ext cx="7461855" cy="41012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6CABB4-6ACE-FF54-408E-B92683C4F86B}"/>
              </a:ext>
            </a:extLst>
          </p:cNvPr>
          <p:cNvSpPr txBox="1"/>
          <p:nvPr/>
        </p:nvSpPr>
        <p:spPr>
          <a:xfrm>
            <a:off x="1392792" y="304762"/>
            <a:ext cx="9406411" cy="748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267" dirty="0"/>
              <a:t>The COM-B model of behaviour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2B2F92-C87C-614D-26A1-1BEB24E5DCB8}"/>
              </a:ext>
            </a:extLst>
          </p:cNvPr>
          <p:cNvSpPr txBox="1"/>
          <p:nvPr/>
        </p:nvSpPr>
        <p:spPr>
          <a:xfrm>
            <a:off x="2848394" y="6030018"/>
            <a:ext cx="75529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/>
              <a:t>http://www.behaviourchangewheel.com/</a:t>
            </a:r>
          </a:p>
        </p:txBody>
      </p:sp>
      <p:pic>
        <p:nvPicPr>
          <p:cNvPr id="9" name="Picture 4" descr="Tweets with replies by UCL Centre for Behaviour Change (@UCLBehaveChange) /  Twitter">
            <a:extLst>
              <a:ext uri="{FF2B5EF4-FFF2-40B4-BE49-F238E27FC236}">
                <a16:creationId xmlns:a16="http://schemas.microsoft.com/office/drawing/2014/main" id="{6C61D35C-EFEC-BBDA-1E34-A68F79190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587" y="161926"/>
            <a:ext cx="1142998" cy="114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32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DE4C74-33D4-D520-6F18-423823692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5693" y="1308943"/>
            <a:ext cx="7461855" cy="410125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931269C-8004-A483-6996-01C8ADDC453F}"/>
              </a:ext>
            </a:extLst>
          </p:cNvPr>
          <p:cNvSpPr/>
          <p:nvPr/>
        </p:nvSpPr>
        <p:spPr>
          <a:xfrm>
            <a:off x="5559227" y="1456567"/>
            <a:ext cx="6204147" cy="1458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Do they know what they need to do?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Do they know how to do it?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Do they understand why it is important?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Do they have the physical or mental skills to do it?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BA77D5-6F93-799F-96C8-C203D1F3549B}"/>
              </a:ext>
            </a:extLst>
          </p:cNvPr>
          <p:cNvSpPr/>
          <p:nvPr/>
        </p:nvSpPr>
        <p:spPr>
          <a:xfrm>
            <a:off x="1097144" y="2207777"/>
            <a:ext cx="4402068" cy="31538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7B1919-B66C-686C-8A2D-FC33ACABCDE0}"/>
              </a:ext>
            </a:extLst>
          </p:cNvPr>
          <p:cNvSpPr/>
          <p:nvPr/>
        </p:nvSpPr>
        <p:spPr>
          <a:xfrm>
            <a:off x="5559227" y="2914651"/>
            <a:ext cx="6204146" cy="31538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7" name="Picture 4" descr="Tweets with replies by UCL Centre for Behaviour Change (@UCLBehaveChange) /  Twitter">
            <a:extLst>
              <a:ext uri="{FF2B5EF4-FFF2-40B4-BE49-F238E27FC236}">
                <a16:creationId xmlns:a16="http://schemas.microsoft.com/office/drawing/2014/main" id="{63C022C2-40BB-789F-9813-31004A09C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587" y="161926"/>
            <a:ext cx="1142998" cy="114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51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DE4C74-33D4-D520-6F18-423823692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5693" y="1308943"/>
            <a:ext cx="7461855" cy="410125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931269C-8004-A483-6996-01C8ADDC453F}"/>
              </a:ext>
            </a:extLst>
          </p:cNvPr>
          <p:cNvSpPr/>
          <p:nvPr/>
        </p:nvSpPr>
        <p:spPr>
          <a:xfrm>
            <a:off x="5587802" y="3019509"/>
            <a:ext cx="6204147" cy="16858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Do they think it’s a good idea?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Does doing it make them feel good?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Does it meet a personal need?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Does it fit with their self-identity?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Is it part of their routine?</a:t>
            </a:r>
          </a:p>
          <a:p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BA77D5-6F93-799F-96C8-C203D1F3549B}"/>
              </a:ext>
            </a:extLst>
          </p:cNvPr>
          <p:cNvSpPr/>
          <p:nvPr/>
        </p:nvSpPr>
        <p:spPr>
          <a:xfrm>
            <a:off x="1097144" y="3819525"/>
            <a:ext cx="4402068" cy="15421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B72A02-37B4-ABD0-2C58-6BAC1CBE6FF3}"/>
              </a:ext>
            </a:extLst>
          </p:cNvPr>
          <p:cNvSpPr/>
          <p:nvPr/>
        </p:nvSpPr>
        <p:spPr>
          <a:xfrm>
            <a:off x="1097144" y="1308944"/>
            <a:ext cx="4402068" cy="1680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C61841-2375-1458-C4E9-4B11D199AA76}"/>
              </a:ext>
            </a:extLst>
          </p:cNvPr>
          <p:cNvSpPr/>
          <p:nvPr/>
        </p:nvSpPr>
        <p:spPr>
          <a:xfrm>
            <a:off x="5587801" y="4705350"/>
            <a:ext cx="6204147" cy="15421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1B9216-4640-9CB1-A1B3-978BA6B6B8B3}"/>
              </a:ext>
            </a:extLst>
          </p:cNvPr>
          <p:cNvSpPr/>
          <p:nvPr/>
        </p:nvSpPr>
        <p:spPr>
          <a:xfrm>
            <a:off x="5587801" y="1378372"/>
            <a:ext cx="6204147" cy="1680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9" name="Picture 4" descr="Tweets with replies by UCL Centre for Behaviour Change (@UCLBehaveChange) /  Twitter">
            <a:extLst>
              <a:ext uri="{FF2B5EF4-FFF2-40B4-BE49-F238E27FC236}">
                <a16:creationId xmlns:a16="http://schemas.microsoft.com/office/drawing/2014/main" id="{94EAF7EF-2715-DC66-3E5B-F98304C69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587" y="161926"/>
            <a:ext cx="1142998" cy="114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31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DE4C74-33D4-D520-6F18-423823692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5693" y="1308943"/>
            <a:ext cx="7461855" cy="410125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931269C-8004-A483-6996-01C8ADDC453F}"/>
              </a:ext>
            </a:extLst>
          </p:cNvPr>
          <p:cNvSpPr/>
          <p:nvPr/>
        </p:nvSpPr>
        <p:spPr>
          <a:xfrm>
            <a:off x="5559226" y="4543425"/>
            <a:ext cx="6204147" cy="1924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Can they afford it?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Do they have time to do it?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Do they have the material resources to do it?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Do they have prompts and cues to do it?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Is it normal in their social network?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Is their social network supportive?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BA77D5-6F93-799F-96C8-C203D1F3549B}"/>
              </a:ext>
            </a:extLst>
          </p:cNvPr>
          <p:cNvSpPr/>
          <p:nvPr/>
        </p:nvSpPr>
        <p:spPr>
          <a:xfrm>
            <a:off x="1157158" y="1337715"/>
            <a:ext cx="4402068" cy="32057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7B1919-B66C-686C-8A2D-FC33ACABCDE0}"/>
              </a:ext>
            </a:extLst>
          </p:cNvPr>
          <p:cNvSpPr/>
          <p:nvPr/>
        </p:nvSpPr>
        <p:spPr>
          <a:xfrm>
            <a:off x="5559226" y="522779"/>
            <a:ext cx="6204146" cy="40206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7" name="Picture 4" descr="Tweets with replies by UCL Centre for Behaviour Change (@UCLBehaveChange) /  Twitter">
            <a:extLst>
              <a:ext uri="{FF2B5EF4-FFF2-40B4-BE49-F238E27FC236}">
                <a16:creationId xmlns:a16="http://schemas.microsoft.com/office/drawing/2014/main" id="{F703C9BA-0D41-3CFA-7160-77CA089AC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587" y="161926"/>
            <a:ext cx="1142998" cy="114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48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BC2E6-D50D-9839-B2C1-D9C7D4EE7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211" y="1304924"/>
            <a:ext cx="4680568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To promote behaviour make it:</a:t>
            </a:r>
          </a:p>
          <a:p>
            <a:pPr marL="0" indent="0">
              <a:buNone/>
            </a:pP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ormal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asy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ttractive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outine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15BB653-58C0-11DA-AFDE-86B612BAFCE9}"/>
              </a:ext>
            </a:extLst>
          </p:cNvPr>
          <p:cNvSpPr txBox="1">
            <a:spLocks/>
          </p:cNvSpPr>
          <p:nvPr/>
        </p:nvSpPr>
        <p:spPr>
          <a:xfrm>
            <a:off x="6124575" y="1304924"/>
            <a:ext cx="46805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To deter behaviour make it: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bnormal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raught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versive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eflective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47BF82F-9146-B6DE-CBA2-D3FA5ED09764}"/>
              </a:ext>
            </a:extLst>
          </p:cNvPr>
          <p:cNvCxnSpPr/>
          <p:nvPr/>
        </p:nvCxnSpPr>
        <p:spPr>
          <a:xfrm>
            <a:off x="5725368" y="1372836"/>
            <a:ext cx="0" cy="3609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B0C57D6-78A2-1687-A1DB-4811B057DEE6}"/>
              </a:ext>
            </a:extLst>
          </p:cNvPr>
          <p:cNvSpPr txBox="1"/>
          <p:nvPr/>
        </p:nvSpPr>
        <p:spPr>
          <a:xfrm>
            <a:off x="729210" y="5656262"/>
            <a:ext cx="104420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https://www.gov.uk/government/publications/behaviour-change-guide-for-local-government-and-partners</a:t>
            </a:r>
          </a:p>
        </p:txBody>
      </p:sp>
      <p:pic>
        <p:nvPicPr>
          <p:cNvPr id="9" name="Picture 4" descr="Tweets with replies by UCL Centre for Behaviour Change (@UCLBehaveChange) /  Twitter">
            <a:extLst>
              <a:ext uri="{FF2B5EF4-FFF2-40B4-BE49-F238E27FC236}">
                <a16:creationId xmlns:a16="http://schemas.microsoft.com/office/drawing/2014/main" id="{C6A2E864-E90A-F9B5-FC0D-39CA7D32F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587" y="161926"/>
            <a:ext cx="1142998" cy="114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841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206</Words>
  <Application>Microsoft Office PowerPoint</Application>
  <PresentationFormat>Widescreen</PresentationFormat>
  <Paragraphs>37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West</dc:creator>
  <cp:lastModifiedBy>Robert West</cp:lastModifiedBy>
  <cp:revision>10</cp:revision>
  <dcterms:created xsi:type="dcterms:W3CDTF">2022-06-17T11:42:30Z</dcterms:created>
  <dcterms:modified xsi:type="dcterms:W3CDTF">2022-07-14T09:46:43Z</dcterms:modified>
</cp:coreProperties>
</file>