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3" r:id="rId4"/>
    <p:sldId id="289" r:id="rId5"/>
    <p:sldId id="290" r:id="rId6"/>
    <p:sldId id="291" r:id="rId7"/>
    <p:sldId id="292" r:id="rId8"/>
    <p:sldId id="294" r:id="rId9"/>
    <p:sldId id="287" r:id="rId10"/>
    <p:sldId id="265" r:id="rId11"/>
    <p:sldId id="267" r:id="rId12"/>
    <p:sldId id="281" r:id="rId13"/>
    <p:sldId id="282" r:id="rId14"/>
    <p:sldId id="283" r:id="rId15"/>
    <p:sldId id="286" r:id="rId16"/>
    <p:sldId id="280" r:id="rId17"/>
    <p:sldId id="259" r:id="rId18"/>
    <p:sldId id="269" r:id="rId19"/>
    <p:sldId id="260" r:id="rId20"/>
    <p:sldId id="261" r:id="rId21"/>
    <p:sldId id="293"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65" autoAdjust="0"/>
    <p:restoredTop sz="85674" autoAdjust="0"/>
  </p:normalViewPr>
  <p:slideViewPr>
    <p:cSldViewPr snapToGrid="0">
      <p:cViewPr varScale="1">
        <p:scale>
          <a:sx n="160" d="100"/>
          <a:sy n="160" d="100"/>
        </p:scale>
        <p:origin x="1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6A793-65B1-4760-BCCB-D72422362142}" type="datetimeFigureOut">
              <a:rPr lang="en-GB" smtClean="0"/>
              <a:t>13/07/2022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E0C8E-565D-4B6E-A043-70480901BECB}" type="slidenum">
              <a:rPr lang="en-GB" smtClean="0"/>
              <a:t>‹#›</a:t>
            </a:fld>
            <a:endParaRPr lang="en-GB" dirty="0"/>
          </a:p>
        </p:txBody>
      </p:sp>
    </p:spTree>
    <p:extLst>
      <p:ext uri="{BB962C8B-B14F-4D97-AF65-F5344CB8AC3E}">
        <p14:creationId xmlns:p14="http://schemas.microsoft.com/office/powerpoint/2010/main" val="1858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entury" panose="02040604050505020304" pitchFamily="18" charset="0"/>
              </a:rPr>
              <a:t>Aims and objectives: We want to understand and quantify risk trajectories of mosquito infestation on a neighbourhood-level January 2015 to October 2019; which in turn, will help informs us of </a:t>
            </a:r>
            <a:r>
              <a:rPr lang="en-GB">
                <a:latin typeface="Century" panose="02040604050505020304" pitchFamily="18" charset="0"/>
              </a:rPr>
              <a:t>the neighbourhood'(</a:t>
            </a:r>
            <a:r>
              <a:rPr lang="en-GB" dirty="0">
                <a:latin typeface="Century" panose="02040604050505020304" pitchFamily="18" charset="0"/>
              </a:rPr>
              <a:t>i.e., it having sustained risks or not).</a:t>
            </a:r>
            <a:endParaRPr lang="en-US" dirty="0"/>
          </a:p>
          <a:p>
            <a:endParaRPr lang="en-US" dirty="0"/>
          </a:p>
        </p:txBody>
      </p:sp>
      <p:sp>
        <p:nvSpPr>
          <p:cNvPr id="4" name="Slide Number Placeholder 3"/>
          <p:cNvSpPr>
            <a:spLocks noGrp="1"/>
          </p:cNvSpPr>
          <p:nvPr>
            <p:ph type="sldNum" sz="quarter" idx="5"/>
          </p:nvPr>
        </p:nvSpPr>
        <p:spPr/>
        <p:txBody>
          <a:bodyPr/>
          <a:lstStyle/>
          <a:p>
            <a:fld id="{A3BE0C8E-565D-4B6E-A043-70480901BECB}" type="slidenum">
              <a:rPr lang="en-GB" smtClean="0"/>
              <a:t>1</a:t>
            </a:fld>
            <a:endParaRPr lang="en-GB" dirty="0"/>
          </a:p>
        </p:txBody>
      </p:sp>
    </p:spTree>
    <p:extLst>
      <p:ext uri="{BB962C8B-B14F-4D97-AF65-F5344CB8AC3E}">
        <p14:creationId xmlns:p14="http://schemas.microsoft.com/office/powerpoint/2010/main" val="405750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species of mosquitoes; the most infamous is the Anopheles family – they transmit a parasitic protozoa called Plasmodium which causes Malaria in humans.</a:t>
            </a:r>
          </a:p>
          <a:p>
            <a:r>
              <a:rPr lang="en-US" dirty="0"/>
              <a:t> </a:t>
            </a:r>
          </a:p>
          <a:p>
            <a:r>
              <a:rPr lang="en-US" dirty="0"/>
              <a:t>And then, you have this bugger – the Aedes species, which is a carrier for some of the most deadliest arboviruses which cause NTDs such as Dengue, Chikungunya, Yellow Fever and Zika</a:t>
            </a:r>
          </a:p>
          <a:p>
            <a:endParaRPr lang="en-US" dirty="0"/>
          </a:p>
          <a:p>
            <a:r>
              <a:rPr lang="en-US" dirty="0"/>
              <a:t>To illustrate this transmission cycle (next slide):  </a:t>
            </a:r>
          </a:p>
        </p:txBody>
      </p:sp>
      <p:sp>
        <p:nvSpPr>
          <p:cNvPr id="4" name="Slide Number Placeholder 3"/>
          <p:cNvSpPr>
            <a:spLocks noGrp="1"/>
          </p:cNvSpPr>
          <p:nvPr>
            <p:ph type="sldNum" sz="quarter" idx="5"/>
          </p:nvPr>
        </p:nvSpPr>
        <p:spPr/>
        <p:txBody>
          <a:bodyPr/>
          <a:lstStyle/>
          <a:p>
            <a:fld id="{A3BE0C8E-565D-4B6E-A043-70480901BECB}" type="slidenum">
              <a:rPr lang="en-GB" smtClean="0"/>
              <a:t>2</a:t>
            </a:fld>
            <a:endParaRPr lang="en-GB" dirty="0"/>
          </a:p>
        </p:txBody>
      </p:sp>
    </p:spTree>
    <p:extLst>
      <p:ext uri="{BB962C8B-B14F-4D97-AF65-F5344CB8AC3E}">
        <p14:creationId xmlns:p14="http://schemas.microsoft.com/office/powerpoint/2010/main" val="250680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E0C8E-565D-4B6E-A043-70480901BECB}" type="slidenum">
              <a:rPr lang="en-GB" smtClean="0"/>
              <a:t>9</a:t>
            </a:fld>
            <a:endParaRPr lang="en-GB" dirty="0"/>
          </a:p>
        </p:txBody>
      </p:sp>
    </p:spTree>
    <p:extLst>
      <p:ext uri="{BB962C8B-B14F-4D97-AF65-F5344CB8AC3E}">
        <p14:creationId xmlns:p14="http://schemas.microsoft.com/office/powerpoint/2010/main" val="162624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E0C8E-565D-4B6E-A043-70480901BECB}" type="slidenum">
              <a:rPr lang="en-GB" smtClean="0"/>
              <a:t>10</a:t>
            </a:fld>
            <a:endParaRPr lang="en-GB" dirty="0"/>
          </a:p>
        </p:txBody>
      </p:sp>
    </p:spTree>
    <p:extLst>
      <p:ext uri="{BB962C8B-B14F-4D97-AF65-F5344CB8AC3E}">
        <p14:creationId xmlns:p14="http://schemas.microsoft.com/office/powerpoint/2010/main" val="333969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E0C8E-565D-4B6E-A043-70480901BECB}" type="slidenum">
              <a:rPr lang="en-GB" smtClean="0"/>
              <a:t>11</a:t>
            </a:fld>
            <a:endParaRPr lang="en-GB" dirty="0"/>
          </a:p>
        </p:txBody>
      </p:sp>
    </p:spTree>
    <p:extLst>
      <p:ext uri="{BB962C8B-B14F-4D97-AF65-F5344CB8AC3E}">
        <p14:creationId xmlns:p14="http://schemas.microsoft.com/office/powerpoint/2010/main" val="68283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work closely with the Centre for Environmental Surveillance in Brazil. I am response for modelling mosquito populations across two major cities and addressing the paucity of spatial data (this involves con an interdisciplinary collaborative project the combines computer science, entomology, epidemiology and geography to XYZ</a:t>
            </a:r>
          </a:p>
        </p:txBody>
      </p:sp>
      <p:sp>
        <p:nvSpPr>
          <p:cNvPr id="4" name="Slide Number Placeholder 3"/>
          <p:cNvSpPr>
            <a:spLocks noGrp="1"/>
          </p:cNvSpPr>
          <p:nvPr>
            <p:ph type="sldNum" sz="quarter" idx="5"/>
          </p:nvPr>
        </p:nvSpPr>
        <p:spPr/>
        <p:txBody>
          <a:bodyPr/>
          <a:lstStyle/>
          <a:p>
            <a:fld id="{04FC0A1F-4350-D443-84D3-3DC128611DA0}" type="slidenum">
              <a:rPr lang="en-GB" smtClean="0"/>
              <a:t>12</a:t>
            </a:fld>
            <a:endParaRPr lang="en-GB"/>
          </a:p>
        </p:txBody>
      </p:sp>
    </p:spTree>
    <p:extLst>
      <p:ext uri="{BB962C8B-B14F-4D97-AF65-F5344CB8AC3E}">
        <p14:creationId xmlns:p14="http://schemas.microsoft.com/office/powerpoint/2010/main" val="1865438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FC0A1F-4350-D443-84D3-3DC128611DA0}" type="slidenum">
              <a:rPr lang="en-GB" smtClean="0"/>
              <a:t>14</a:t>
            </a:fld>
            <a:endParaRPr lang="en-GB"/>
          </a:p>
        </p:txBody>
      </p:sp>
    </p:spTree>
    <p:extLst>
      <p:ext uri="{BB962C8B-B14F-4D97-AF65-F5344CB8AC3E}">
        <p14:creationId xmlns:p14="http://schemas.microsoft.com/office/powerpoint/2010/main" val="331535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is to harness this rich resource in order to…</a:t>
            </a:r>
          </a:p>
        </p:txBody>
      </p:sp>
      <p:sp>
        <p:nvSpPr>
          <p:cNvPr id="4" name="Slide Number Placeholder 3"/>
          <p:cNvSpPr>
            <a:spLocks noGrp="1"/>
          </p:cNvSpPr>
          <p:nvPr>
            <p:ph type="sldNum" sz="quarter" idx="5"/>
          </p:nvPr>
        </p:nvSpPr>
        <p:spPr/>
        <p:txBody>
          <a:bodyPr/>
          <a:lstStyle/>
          <a:p>
            <a:fld id="{A3BE0C8E-565D-4B6E-A043-70480901BECB}" type="slidenum">
              <a:rPr lang="en-GB" smtClean="0"/>
              <a:t>18</a:t>
            </a:fld>
            <a:endParaRPr lang="en-GB" dirty="0"/>
          </a:p>
        </p:txBody>
      </p:sp>
    </p:spTree>
    <p:extLst>
      <p:ext uri="{BB962C8B-B14F-4D97-AF65-F5344CB8AC3E}">
        <p14:creationId xmlns:p14="http://schemas.microsoft.com/office/powerpoint/2010/main" val="156088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E0C8E-565D-4B6E-A043-70480901BECB}" type="slidenum">
              <a:rPr lang="en-GB" smtClean="0"/>
              <a:t>20</a:t>
            </a:fld>
            <a:endParaRPr lang="en-GB" dirty="0"/>
          </a:p>
        </p:txBody>
      </p:sp>
    </p:spTree>
    <p:extLst>
      <p:ext uri="{BB962C8B-B14F-4D97-AF65-F5344CB8AC3E}">
        <p14:creationId xmlns:p14="http://schemas.microsoft.com/office/powerpoint/2010/main" val="27970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50B239-E9E1-AE43-A391-FC3F4568D1EB}" type="datetime1">
              <a:rPr lang="en-GB" smtClean="0"/>
              <a:t>13/07/2022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271021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75E9B9-4264-EF44-B697-91A80C80A72E}" type="datetime1">
              <a:rPr lang="en-GB" smtClean="0"/>
              <a:t>13/07/2022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141723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6AC437-5573-2946-8D6E-E6B959F03CAD}" type="datetime1">
              <a:rPr lang="en-GB" smtClean="0"/>
              <a:t>13/07/2022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81770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BDBCE5-5EBE-224C-B476-71C4E7C0FDAE}" type="datetime1">
              <a:rPr lang="en-GB" smtClean="0"/>
              <a:t>13/07/2022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3619238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613030-9508-6E4A-9153-8ED7C4F77D74}" type="datetime1">
              <a:rPr lang="en-GB" smtClean="0"/>
              <a:t>13/07/2022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111322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E6B3DC-E1B0-C84D-8599-FF249D4C5E37}" type="datetime1">
              <a:rPr lang="en-GB" smtClean="0"/>
              <a:t>13/07/2022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41046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A118FD-50C4-294F-9B32-6A1BB4B26984}" type="datetime1">
              <a:rPr lang="en-GB" smtClean="0"/>
              <a:t>13/07/2022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232221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2789F20-CF93-AC47-ACBF-C6145919798F}" type="datetime1">
              <a:rPr lang="en-GB" smtClean="0"/>
              <a:t>13/07/2022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214726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6F467-B66A-D94A-8D54-A9495B5E6994}" type="datetime1">
              <a:rPr lang="en-GB" smtClean="0"/>
              <a:t>13/07/2022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404193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CC4A24-2E74-E549-A10B-5146DE38BF78}" type="datetime1">
              <a:rPr lang="en-GB" smtClean="0"/>
              <a:t>13/07/2022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3668293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8E07A4-35D5-4E4B-A224-EE0D984FE608}" type="datetime1">
              <a:rPr lang="en-GB" smtClean="0"/>
              <a:t>13/07/2022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AA90F0C-6062-4BB5-A1C7-3FB5589110E1}" type="slidenum">
              <a:rPr lang="en-GB" smtClean="0"/>
              <a:t>‹#›</a:t>
            </a:fld>
            <a:endParaRPr lang="en-GB" dirty="0"/>
          </a:p>
        </p:txBody>
      </p:sp>
    </p:spTree>
    <p:extLst>
      <p:ext uri="{BB962C8B-B14F-4D97-AF65-F5344CB8AC3E}">
        <p14:creationId xmlns:p14="http://schemas.microsoft.com/office/powerpoint/2010/main" val="254180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32CC7-F921-7045-8EC1-A6E5E4C64430}" type="datetime1">
              <a:rPr lang="en-GB" smtClean="0"/>
              <a:t>13/07/2022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90F0C-6062-4BB5-A1C7-3FB5589110E1}" type="slidenum">
              <a:rPr lang="en-GB" smtClean="0"/>
              <a:t>‹#›</a:t>
            </a:fld>
            <a:endParaRPr lang="en-GB" dirty="0"/>
          </a:p>
        </p:txBody>
      </p:sp>
    </p:spTree>
    <p:extLst>
      <p:ext uri="{BB962C8B-B14F-4D97-AF65-F5344CB8AC3E}">
        <p14:creationId xmlns:p14="http://schemas.microsoft.com/office/powerpoint/2010/main" val="3788947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jpg"/><Relationship Id="rId17" Type="http://schemas.openxmlformats.org/officeDocument/2006/relationships/image" Target="../media/image48.jpeg"/><Relationship Id="rId2" Type="http://schemas.openxmlformats.org/officeDocument/2006/relationships/image" Target="../media/image33.png"/><Relationship Id="rId16" Type="http://schemas.openxmlformats.org/officeDocument/2006/relationships/image" Target="../media/image47.jp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g"/><Relationship Id="rId5" Type="http://schemas.openxmlformats.org/officeDocument/2006/relationships/image" Target="../media/image36.jpg"/><Relationship Id="rId15" Type="http://schemas.openxmlformats.org/officeDocument/2006/relationships/image" Target="../media/image46.jpeg"/><Relationship Id="rId10" Type="http://schemas.openxmlformats.org/officeDocument/2006/relationships/image" Target="../media/image41.jpg"/><Relationship Id="rId19" Type="http://schemas.openxmlformats.org/officeDocument/2006/relationships/image" Target="../media/image21.pn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llections.lib.uwm.edu/digital/collection/agdm/id/569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136" y="1624621"/>
            <a:ext cx="11940122" cy="1232275"/>
          </a:xfrm>
        </p:spPr>
        <p:txBody>
          <a:bodyPr>
            <a:normAutofit/>
          </a:bodyPr>
          <a:lstStyle/>
          <a:p>
            <a:r>
              <a:rPr lang="en-GB" sz="3200" b="1" dirty="0">
                <a:latin typeface="Century" panose="02040604050505020304" pitchFamily="18" charset="0"/>
              </a:rPr>
              <a:t>Use of spatiotemporal models for predicting the burden of mosquito-borne infestation in Brazil</a:t>
            </a:r>
          </a:p>
        </p:txBody>
      </p:sp>
      <p:sp>
        <p:nvSpPr>
          <p:cNvPr id="3" name="Subtitle 2"/>
          <p:cNvSpPr>
            <a:spLocks noGrp="1"/>
          </p:cNvSpPr>
          <p:nvPr>
            <p:ph type="subTitle" idx="1"/>
          </p:nvPr>
        </p:nvSpPr>
        <p:spPr>
          <a:xfrm>
            <a:off x="632533" y="4413107"/>
            <a:ext cx="10913327" cy="475816"/>
          </a:xfrm>
        </p:spPr>
        <p:txBody>
          <a:bodyPr>
            <a:noAutofit/>
          </a:bodyPr>
          <a:lstStyle/>
          <a:p>
            <a:r>
              <a:rPr lang="en-GB" sz="1600" b="1" dirty="0">
                <a:solidFill>
                  <a:schemeClr val="tx1">
                    <a:lumMod val="50000"/>
                    <a:lumOff val="50000"/>
                  </a:schemeClr>
                </a:solidFill>
                <a:latin typeface="Century" panose="02040604050505020304" pitchFamily="18" charset="0"/>
              </a:rPr>
              <a:t>Global Health Network (14/07/2022)</a:t>
            </a:r>
          </a:p>
          <a:p>
            <a:r>
              <a:rPr lang="en-GB" sz="1600" b="1" dirty="0">
                <a:solidFill>
                  <a:schemeClr val="tx1">
                    <a:lumMod val="50000"/>
                    <a:lumOff val="50000"/>
                  </a:schemeClr>
                </a:solidFill>
                <a:latin typeface="Century" panose="02040604050505020304" pitchFamily="18" charset="0"/>
              </a:rPr>
              <a:t>Session 2: Integrating social sciences in One Health research during epidemics</a:t>
            </a:r>
          </a:p>
          <a:p>
            <a:endParaRPr lang="en-GB" sz="1600" b="1" dirty="0">
              <a:solidFill>
                <a:schemeClr val="tx1">
                  <a:lumMod val="50000"/>
                  <a:lumOff val="50000"/>
                </a:schemeClr>
              </a:solidFill>
              <a:latin typeface="Century" panose="02040604050505020304" pitchFamily="18" charset="0"/>
            </a:endParaRPr>
          </a:p>
        </p:txBody>
      </p:sp>
      <p:sp>
        <p:nvSpPr>
          <p:cNvPr id="6" name="TextBox 5"/>
          <p:cNvSpPr txBox="1"/>
          <p:nvPr/>
        </p:nvSpPr>
        <p:spPr>
          <a:xfrm>
            <a:off x="0" y="180442"/>
            <a:ext cx="11105805" cy="954107"/>
          </a:xfrm>
          <a:prstGeom prst="rect">
            <a:avLst/>
          </a:prstGeom>
          <a:noFill/>
        </p:spPr>
        <p:txBody>
          <a:bodyPr wrap="square" rtlCol="0">
            <a:spAutoFit/>
          </a:bodyPr>
          <a:lstStyle/>
          <a:p>
            <a:r>
              <a:rPr lang="en-GB" sz="2800" b="1" dirty="0">
                <a:solidFill>
                  <a:schemeClr val="bg1"/>
                </a:solidFill>
                <a:latin typeface="Century" panose="02040604050505020304" pitchFamily="18" charset="0"/>
              </a:rPr>
              <a:t>UCL IRDR </a:t>
            </a:r>
          </a:p>
          <a:p>
            <a:r>
              <a:rPr lang="en-GB" sz="2800" b="1" dirty="0">
                <a:solidFill>
                  <a:schemeClr val="bg1"/>
                </a:solidFill>
                <a:latin typeface="Century" panose="02040604050505020304" pitchFamily="18" charset="0"/>
              </a:rPr>
              <a:t>Centre for Digital Public Health &amp; Emergencies</a:t>
            </a:r>
          </a:p>
        </p:txBody>
      </p:sp>
      <p:sp>
        <p:nvSpPr>
          <p:cNvPr id="10" name="Subtitle 2">
            <a:extLst>
              <a:ext uri="{FF2B5EF4-FFF2-40B4-BE49-F238E27FC236}">
                <a16:creationId xmlns:a16="http://schemas.microsoft.com/office/drawing/2014/main" id="{4862A0EB-D681-C849-ADB9-D9CA373EF304}"/>
              </a:ext>
            </a:extLst>
          </p:cNvPr>
          <p:cNvSpPr txBox="1">
            <a:spLocks/>
          </p:cNvSpPr>
          <p:nvPr/>
        </p:nvSpPr>
        <p:spPr>
          <a:xfrm>
            <a:off x="5389175" y="6309968"/>
            <a:ext cx="6700058" cy="47581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GB" sz="2000" b="1" dirty="0">
              <a:latin typeface="Century" panose="02040604050505020304" pitchFamily="18" charset="0"/>
            </a:endParaRPr>
          </a:p>
        </p:txBody>
      </p:sp>
      <p:sp>
        <p:nvSpPr>
          <p:cNvPr id="11" name="Title 1">
            <a:extLst>
              <a:ext uri="{FF2B5EF4-FFF2-40B4-BE49-F238E27FC236}">
                <a16:creationId xmlns:a16="http://schemas.microsoft.com/office/drawing/2014/main" id="{DF081493-66A0-7542-96B8-D034B2FC9D39}"/>
              </a:ext>
            </a:extLst>
          </p:cNvPr>
          <p:cNvSpPr txBox="1">
            <a:spLocks/>
          </p:cNvSpPr>
          <p:nvPr/>
        </p:nvSpPr>
        <p:spPr>
          <a:xfrm>
            <a:off x="0" y="3106560"/>
            <a:ext cx="11940122" cy="12322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b="1" dirty="0">
                <a:solidFill>
                  <a:schemeClr val="tx1">
                    <a:lumMod val="50000"/>
                    <a:lumOff val="50000"/>
                  </a:schemeClr>
                </a:solidFill>
                <a:latin typeface="Century" panose="02040604050505020304" pitchFamily="18" charset="0"/>
              </a:rPr>
              <a:t>Dr. Anwar Musah</a:t>
            </a:r>
          </a:p>
        </p:txBody>
      </p:sp>
      <p:pic>
        <p:nvPicPr>
          <p:cNvPr id="7" name="Picture 6">
            <a:extLst>
              <a:ext uri="{FF2B5EF4-FFF2-40B4-BE49-F238E27FC236}">
                <a16:creationId xmlns:a16="http://schemas.microsoft.com/office/drawing/2014/main" id="{0FC4CBAC-19C1-0A40-BF34-A404F01F3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303" y="5822259"/>
            <a:ext cx="748261" cy="748261"/>
          </a:xfrm>
          <a:prstGeom prst="rect">
            <a:avLst/>
          </a:prstGeom>
        </p:spPr>
      </p:pic>
      <p:pic>
        <p:nvPicPr>
          <p:cNvPr id="13" name="Picture 12">
            <a:extLst>
              <a:ext uri="{FF2B5EF4-FFF2-40B4-BE49-F238E27FC236}">
                <a16:creationId xmlns:a16="http://schemas.microsoft.com/office/drawing/2014/main" id="{EADF1FFB-57D5-9C45-91DA-8C2C866FE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319" y="5822259"/>
            <a:ext cx="481492" cy="715016"/>
          </a:xfrm>
          <a:prstGeom prst="rect">
            <a:avLst/>
          </a:prstGeom>
        </p:spPr>
      </p:pic>
      <p:sp>
        <p:nvSpPr>
          <p:cNvPr id="14" name="Title 1">
            <a:extLst>
              <a:ext uri="{FF2B5EF4-FFF2-40B4-BE49-F238E27FC236}">
                <a16:creationId xmlns:a16="http://schemas.microsoft.com/office/drawing/2014/main" id="{E93A3BFC-FF5D-A243-A040-DA9D2785C7FB}"/>
              </a:ext>
            </a:extLst>
          </p:cNvPr>
          <p:cNvSpPr txBox="1">
            <a:spLocks/>
          </p:cNvSpPr>
          <p:nvPr/>
        </p:nvSpPr>
        <p:spPr>
          <a:xfrm>
            <a:off x="-6803" y="-17808"/>
            <a:ext cx="12192000" cy="657225"/>
          </a:xfrm>
          <a:prstGeom prst="rect">
            <a:avLst/>
          </a:prstGeom>
          <a:solidFill>
            <a:schemeClr val="accent4"/>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600" b="1" dirty="0">
              <a:solidFill>
                <a:schemeClr val="bg1"/>
              </a:solidFill>
              <a:latin typeface="Century" panose="02040604050505020304" pitchFamily="18" charset="0"/>
            </a:endParaRPr>
          </a:p>
        </p:txBody>
      </p:sp>
      <p:pic>
        <p:nvPicPr>
          <p:cNvPr id="16" name="Picture 15">
            <a:extLst>
              <a:ext uri="{FF2B5EF4-FFF2-40B4-BE49-F238E27FC236}">
                <a16:creationId xmlns:a16="http://schemas.microsoft.com/office/drawing/2014/main" id="{04775067-185F-FC5F-53F3-0817FBD41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4" y="5788699"/>
            <a:ext cx="748576" cy="748576"/>
          </a:xfrm>
          <a:prstGeom prst="rect">
            <a:avLst/>
          </a:prstGeom>
        </p:spPr>
      </p:pic>
      <p:sp>
        <p:nvSpPr>
          <p:cNvPr id="18" name="Title 1">
            <a:extLst>
              <a:ext uri="{FF2B5EF4-FFF2-40B4-BE49-F238E27FC236}">
                <a16:creationId xmlns:a16="http://schemas.microsoft.com/office/drawing/2014/main" id="{1F1D8C82-0FD7-4CD0-B366-F29C1D92EEBD}"/>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pic>
        <p:nvPicPr>
          <p:cNvPr id="5" name="Picture 4" descr="Text&#10;&#10;Description automatically generated">
            <a:extLst>
              <a:ext uri="{FF2B5EF4-FFF2-40B4-BE49-F238E27FC236}">
                <a16:creationId xmlns:a16="http://schemas.microsoft.com/office/drawing/2014/main" id="{F1BD2224-5ECD-8DD2-91EE-44D6A8964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884" y="5808898"/>
            <a:ext cx="748577" cy="748577"/>
          </a:xfrm>
          <a:prstGeom prst="rect">
            <a:avLst/>
          </a:prstGeom>
        </p:spPr>
      </p:pic>
      <p:pic>
        <p:nvPicPr>
          <p:cNvPr id="19" name="Picture 18" descr="A picture containing text, sign&#10;&#10;Description automatically generated">
            <a:extLst>
              <a:ext uri="{FF2B5EF4-FFF2-40B4-BE49-F238E27FC236}">
                <a16:creationId xmlns:a16="http://schemas.microsoft.com/office/drawing/2014/main" id="{BC794FAE-12A2-C9C0-E67D-CE5019A3C2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130" y="5821884"/>
            <a:ext cx="760553" cy="757064"/>
          </a:xfrm>
          <a:prstGeom prst="rect">
            <a:avLst/>
          </a:prstGeom>
        </p:spPr>
      </p:pic>
      <p:pic>
        <p:nvPicPr>
          <p:cNvPr id="21" name="Picture 20" descr="Logo&#10;&#10;Description automatically generated">
            <a:extLst>
              <a:ext uri="{FF2B5EF4-FFF2-40B4-BE49-F238E27FC236}">
                <a16:creationId xmlns:a16="http://schemas.microsoft.com/office/drawing/2014/main" id="{0974F63D-8976-9099-1ABB-C802991040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0008" y="5808898"/>
            <a:ext cx="748261" cy="748261"/>
          </a:xfrm>
          <a:prstGeom prst="rect">
            <a:avLst/>
          </a:prstGeom>
        </p:spPr>
      </p:pic>
      <p:pic>
        <p:nvPicPr>
          <p:cNvPr id="23" name="Picture 22" descr="Text&#10;&#10;Description automatically generated">
            <a:extLst>
              <a:ext uri="{FF2B5EF4-FFF2-40B4-BE49-F238E27FC236}">
                <a16:creationId xmlns:a16="http://schemas.microsoft.com/office/drawing/2014/main" id="{BEBB3392-AD81-83F9-04E6-DB78439D48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3274" y="5832202"/>
            <a:ext cx="748261" cy="757064"/>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D159990-BA8E-D1E6-A87B-37EB43D49E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8218" y="5780179"/>
            <a:ext cx="974879" cy="809779"/>
          </a:xfrm>
          <a:prstGeom prst="rect">
            <a:avLst/>
          </a:prstGeom>
        </p:spPr>
      </p:pic>
      <p:pic>
        <p:nvPicPr>
          <p:cNvPr id="27" name="Picture 26" descr="Logo, company name&#10;&#10;Description automatically generated">
            <a:extLst>
              <a:ext uri="{FF2B5EF4-FFF2-40B4-BE49-F238E27FC236}">
                <a16:creationId xmlns:a16="http://schemas.microsoft.com/office/drawing/2014/main" id="{744AFB3D-2260-9B10-65B7-B60209132F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4354" y="5761685"/>
            <a:ext cx="974879" cy="812399"/>
          </a:xfrm>
          <a:prstGeom prst="rect">
            <a:avLst/>
          </a:prstGeom>
        </p:spPr>
      </p:pic>
      <p:pic>
        <p:nvPicPr>
          <p:cNvPr id="29" name="Picture 28" descr="Logo, company name&#10;&#10;Description automatically generated">
            <a:extLst>
              <a:ext uri="{FF2B5EF4-FFF2-40B4-BE49-F238E27FC236}">
                <a16:creationId xmlns:a16="http://schemas.microsoft.com/office/drawing/2014/main" id="{035B1591-FB3F-F240-3B1F-467E0944E1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170" y="6010685"/>
            <a:ext cx="1918556" cy="546474"/>
          </a:xfrm>
          <a:prstGeom prst="rect">
            <a:avLst/>
          </a:prstGeom>
        </p:spPr>
      </p:pic>
      <p:sp>
        <p:nvSpPr>
          <p:cNvPr id="31" name="Slide Number Placeholder 3">
            <a:extLst>
              <a:ext uri="{FF2B5EF4-FFF2-40B4-BE49-F238E27FC236}">
                <a16:creationId xmlns:a16="http://schemas.microsoft.com/office/drawing/2014/main" id="{5273FF0D-C7BD-F12D-D65F-71B8ED93E9D6}"/>
              </a:ext>
            </a:extLst>
          </p:cNvPr>
          <p:cNvSpPr txBox="1">
            <a:spLocks/>
          </p:cNvSpPr>
          <p:nvPr/>
        </p:nvSpPr>
        <p:spPr>
          <a:xfrm>
            <a:off x="9421303" y="65774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pPr/>
              <a:t>1</a:t>
            </a:fld>
            <a:r>
              <a:rPr lang="en-GB">
                <a:solidFill>
                  <a:schemeClr val="bg1"/>
                </a:solidFill>
                <a:latin typeface="Cambria Math" panose="02040503050406030204" pitchFamily="18" charset="0"/>
                <a:ea typeface="Cambria Math" panose="02040503050406030204" pitchFamily="18" charset="0"/>
              </a:rPr>
              <a:t>]</a:t>
            </a:r>
            <a:endParaRPr lang="en-GB" dirty="0">
              <a:solidFill>
                <a:schemeClr val="bg1"/>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78498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4634-BD64-7146-8FE6-6FF4ED6C5824}"/>
              </a:ext>
            </a:extLst>
          </p:cNvPr>
          <p:cNvSpPr>
            <a:spLocks noGrp="1"/>
          </p:cNvSpPr>
          <p:nvPr>
            <p:ph type="title"/>
          </p:nvPr>
        </p:nvSpPr>
        <p:spPr>
          <a:xfrm>
            <a:off x="0" y="0"/>
            <a:ext cx="12192000" cy="842963"/>
          </a:xfrm>
          <a:solidFill>
            <a:schemeClr val="accent4"/>
          </a:solidFill>
        </p:spPr>
        <p:txBody>
          <a:bodyPr>
            <a:normAutofit/>
          </a:bodyPr>
          <a:lstStyle/>
          <a:p>
            <a:pPr algn="ctr"/>
            <a:r>
              <a:rPr lang="en-US" sz="3600" b="1" dirty="0">
                <a:solidFill>
                  <a:schemeClr val="bg1"/>
                </a:solidFill>
                <a:latin typeface="Century" panose="02040604050505020304" pitchFamily="18" charset="0"/>
              </a:rPr>
              <a:t>Global Distribution of Aedes Mosquito Species [2]</a:t>
            </a:r>
          </a:p>
        </p:txBody>
      </p:sp>
      <p:pic>
        <p:nvPicPr>
          <p:cNvPr id="5" name="Picture 4">
            <a:extLst>
              <a:ext uri="{FF2B5EF4-FFF2-40B4-BE49-F238E27FC236}">
                <a16:creationId xmlns:a16="http://schemas.microsoft.com/office/drawing/2014/main" id="{8D7C25E1-ED87-1449-A302-9DC6D18BD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50" y="923109"/>
            <a:ext cx="10664133" cy="5486457"/>
          </a:xfrm>
          <a:prstGeom prst="rect">
            <a:avLst/>
          </a:prstGeom>
        </p:spPr>
      </p:pic>
      <p:cxnSp>
        <p:nvCxnSpPr>
          <p:cNvPr id="7" name="Straight Connector 6">
            <a:extLst>
              <a:ext uri="{FF2B5EF4-FFF2-40B4-BE49-F238E27FC236}">
                <a16:creationId xmlns:a16="http://schemas.microsoft.com/office/drawing/2014/main" id="{1E729535-95F7-A345-94AA-281909CA57E8}"/>
              </a:ext>
            </a:extLst>
          </p:cNvPr>
          <p:cNvCxnSpPr>
            <a:cxnSpLocks/>
          </p:cNvCxnSpPr>
          <p:nvPr/>
        </p:nvCxnSpPr>
        <p:spPr>
          <a:xfrm>
            <a:off x="889362" y="3817212"/>
            <a:ext cx="10466615"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FC1792-C22B-4D48-B4A9-76CB2CBF4DE6}"/>
              </a:ext>
            </a:extLst>
          </p:cNvPr>
          <p:cNvSpPr txBox="1"/>
          <p:nvPr/>
        </p:nvSpPr>
        <p:spPr>
          <a:xfrm>
            <a:off x="5114453" y="6409566"/>
            <a:ext cx="6071194" cy="246221"/>
          </a:xfrm>
          <a:prstGeom prst="rect">
            <a:avLst/>
          </a:prstGeom>
          <a:noFill/>
        </p:spPr>
        <p:txBody>
          <a:bodyPr wrap="square" rtlCol="0">
            <a:spAutoFit/>
          </a:bodyPr>
          <a:lstStyle/>
          <a:p>
            <a:pPr algn="r"/>
            <a:r>
              <a:rPr lang="en-US" sz="1000" b="1" dirty="0">
                <a:latin typeface="Century" panose="02040604050505020304" pitchFamily="18" charset="0"/>
              </a:rPr>
              <a:t>Global risk mapping of Aedes species (Leta et al. 2018) [</a:t>
            </a:r>
            <a:r>
              <a:rPr lang="en-US" sz="1000" b="1" u="sng" dirty="0">
                <a:latin typeface="Century" panose="02040604050505020304" pitchFamily="18" charset="0"/>
              </a:rPr>
              <a:t>https://</a:t>
            </a:r>
            <a:r>
              <a:rPr lang="en-US" sz="1000" b="1" u="sng" dirty="0" err="1">
                <a:latin typeface="Century" panose="02040604050505020304" pitchFamily="18" charset="0"/>
              </a:rPr>
              <a:t>doi.org</a:t>
            </a:r>
            <a:r>
              <a:rPr lang="en-US" sz="1000" b="1" u="sng" dirty="0">
                <a:latin typeface="Century" panose="02040604050505020304" pitchFamily="18" charset="0"/>
              </a:rPr>
              <a:t>/10.1016/j.ijid.2017.11.026</a:t>
            </a:r>
            <a:r>
              <a:rPr lang="en-US" sz="1000" b="1" dirty="0">
                <a:latin typeface="Century" panose="02040604050505020304" pitchFamily="18" charset="0"/>
              </a:rPr>
              <a:t>]</a:t>
            </a:r>
          </a:p>
        </p:txBody>
      </p:sp>
      <p:sp>
        <p:nvSpPr>
          <p:cNvPr id="6" name="Title 1">
            <a:extLst>
              <a:ext uri="{FF2B5EF4-FFF2-40B4-BE49-F238E27FC236}">
                <a16:creationId xmlns:a16="http://schemas.microsoft.com/office/drawing/2014/main" id="{C4112430-64BC-91AB-C530-9DA9002EC44C}"/>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9" name="Slide Number Placeholder 3">
            <a:extLst>
              <a:ext uri="{FF2B5EF4-FFF2-40B4-BE49-F238E27FC236}">
                <a16:creationId xmlns:a16="http://schemas.microsoft.com/office/drawing/2014/main" id="{4C5776B2-138D-9F6D-17BC-FBF5AE1FD5DE}"/>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10</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261565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4634-BD64-7146-8FE6-6FF4ED6C5824}"/>
              </a:ext>
            </a:extLst>
          </p:cNvPr>
          <p:cNvSpPr>
            <a:spLocks noGrp="1"/>
          </p:cNvSpPr>
          <p:nvPr>
            <p:ph type="title"/>
          </p:nvPr>
        </p:nvSpPr>
        <p:spPr>
          <a:xfrm>
            <a:off x="0" y="0"/>
            <a:ext cx="12192000" cy="842963"/>
          </a:xfrm>
          <a:solidFill>
            <a:schemeClr val="accent4"/>
          </a:solidFill>
        </p:spPr>
        <p:txBody>
          <a:bodyPr>
            <a:normAutofit/>
          </a:bodyPr>
          <a:lstStyle/>
          <a:p>
            <a:pPr algn="ctr"/>
            <a:r>
              <a:rPr lang="en-US" sz="3600" b="1" dirty="0">
                <a:solidFill>
                  <a:schemeClr val="bg1"/>
                </a:solidFill>
                <a:latin typeface="Century" panose="02040604050505020304" pitchFamily="18" charset="0"/>
              </a:rPr>
              <a:t>Global Distribution of Aedes Mosquito Species [3]</a:t>
            </a:r>
          </a:p>
        </p:txBody>
      </p:sp>
      <p:pic>
        <p:nvPicPr>
          <p:cNvPr id="4" name="Picture 3">
            <a:extLst>
              <a:ext uri="{FF2B5EF4-FFF2-40B4-BE49-F238E27FC236}">
                <a16:creationId xmlns:a16="http://schemas.microsoft.com/office/drawing/2014/main" id="{E8DB4520-803D-F243-93E9-981B7F386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260" y="963558"/>
            <a:ext cx="9927897" cy="5451017"/>
          </a:xfrm>
          <a:prstGeom prst="rect">
            <a:avLst/>
          </a:prstGeom>
        </p:spPr>
      </p:pic>
      <p:cxnSp>
        <p:nvCxnSpPr>
          <p:cNvPr id="7" name="Straight Connector 6">
            <a:extLst>
              <a:ext uri="{FF2B5EF4-FFF2-40B4-BE49-F238E27FC236}">
                <a16:creationId xmlns:a16="http://schemas.microsoft.com/office/drawing/2014/main" id="{C29015FB-923B-EA49-8687-1958B195426F}"/>
              </a:ext>
            </a:extLst>
          </p:cNvPr>
          <p:cNvCxnSpPr>
            <a:cxnSpLocks/>
            <a:stCxn id="4" idx="1"/>
            <a:endCxn id="4" idx="3"/>
          </p:cNvCxnSpPr>
          <p:nvPr/>
        </p:nvCxnSpPr>
        <p:spPr>
          <a:xfrm>
            <a:off x="1069260" y="3689067"/>
            <a:ext cx="9927897"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9838DE2-B3B1-4C47-9FAE-43EB08A94331}"/>
              </a:ext>
            </a:extLst>
          </p:cNvPr>
          <p:cNvSpPr txBox="1"/>
          <p:nvPr/>
        </p:nvSpPr>
        <p:spPr>
          <a:xfrm>
            <a:off x="4925963" y="6414996"/>
            <a:ext cx="6071194" cy="246221"/>
          </a:xfrm>
          <a:prstGeom prst="rect">
            <a:avLst/>
          </a:prstGeom>
          <a:noFill/>
        </p:spPr>
        <p:txBody>
          <a:bodyPr wrap="square" rtlCol="0">
            <a:spAutoFit/>
          </a:bodyPr>
          <a:lstStyle/>
          <a:p>
            <a:pPr algn="r"/>
            <a:r>
              <a:rPr lang="en-US" sz="1000" b="1" dirty="0">
                <a:latin typeface="Century" panose="02040604050505020304" pitchFamily="18" charset="0"/>
              </a:rPr>
              <a:t>Global risk mapping of Aedes species (Leta et al. 2018) [</a:t>
            </a:r>
            <a:r>
              <a:rPr lang="en-US" sz="1000" b="1" u="sng" dirty="0">
                <a:latin typeface="Century" panose="02040604050505020304" pitchFamily="18" charset="0"/>
              </a:rPr>
              <a:t>https://</a:t>
            </a:r>
            <a:r>
              <a:rPr lang="en-US" sz="1000" b="1" u="sng" dirty="0" err="1">
                <a:latin typeface="Century" panose="02040604050505020304" pitchFamily="18" charset="0"/>
              </a:rPr>
              <a:t>doi.org</a:t>
            </a:r>
            <a:r>
              <a:rPr lang="en-US" sz="1000" b="1" u="sng" dirty="0">
                <a:latin typeface="Century" panose="02040604050505020304" pitchFamily="18" charset="0"/>
              </a:rPr>
              <a:t>/10.1016/j.ijid.2017.11.026</a:t>
            </a:r>
            <a:r>
              <a:rPr lang="en-US" sz="1000" b="1" dirty="0">
                <a:latin typeface="Century" panose="02040604050505020304" pitchFamily="18" charset="0"/>
              </a:rPr>
              <a:t>]</a:t>
            </a:r>
          </a:p>
        </p:txBody>
      </p:sp>
      <p:sp>
        <p:nvSpPr>
          <p:cNvPr id="8" name="Title 1">
            <a:extLst>
              <a:ext uri="{FF2B5EF4-FFF2-40B4-BE49-F238E27FC236}">
                <a16:creationId xmlns:a16="http://schemas.microsoft.com/office/drawing/2014/main" id="{B12F5936-2C5B-3509-67D3-17813ABB8138}"/>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3" name="Slide Number Placeholder 3">
            <a:extLst>
              <a:ext uri="{FF2B5EF4-FFF2-40B4-BE49-F238E27FC236}">
                <a16:creationId xmlns:a16="http://schemas.microsoft.com/office/drawing/2014/main" id="{AEC98E14-C645-2E98-8DE5-87757018998D}"/>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11</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289890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4574-15A9-924C-97DD-F930363EE8DF}"/>
              </a:ext>
            </a:extLst>
          </p:cNvPr>
          <p:cNvSpPr>
            <a:spLocks noGrp="1"/>
          </p:cNvSpPr>
          <p:nvPr>
            <p:ph type="title"/>
          </p:nvPr>
        </p:nvSpPr>
        <p:spPr>
          <a:xfrm>
            <a:off x="0" y="0"/>
            <a:ext cx="12192000" cy="832757"/>
          </a:xfrm>
          <a:solidFill>
            <a:srgbClr val="FFC000"/>
          </a:solidFill>
        </p:spPr>
        <p:txBody>
          <a:bodyPr>
            <a:normAutofit/>
          </a:bodyPr>
          <a:lstStyle/>
          <a:p>
            <a:pPr algn="ctr"/>
            <a:r>
              <a:rPr lang="en-GB" sz="2800" b="1" dirty="0">
                <a:solidFill>
                  <a:schemeClr val="bg1"/>
                </a:solidFill>
                <a:latin typeface="Century" panose="02040604050505020304" pitchFamily="18" charset="0"/>
                <a:ea typeface="Cambria Math" panose="02040503050406030204" pitchFamily="18" charset="0"/>
              </a:rPr>
              <a:t>Current Research: </a:t>
            </a:r>
            <a:r>
              <a:rPr lang="en-US" sz="2800" b="1" dirty="0">
                <a:solidFill>
                  <a:schemeClr val="bg1"/>
                </a:solidFill>
                <a:latin typeface="Century" panose="02040604050505020304" pitchFamily="18" charset="0"/>
                <a:ea typeface="Palatino" pitchFamily="2" charset="77"/>
              </a:rPr>
              <a:t>Monitoring Mosquito Arboviruses in Brazilian cities</a:t>
            </a:r>
            <a:endParaRPr lang="en-GB" sz="2800" b="1" dirty="0">
              <a:solidFill>
                <a:schemeClr val="bg1"/>
              </a:solidFill>
              <a:latin typeface="Century" panose="020406040505050203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CFBA1AEB-5F66-024C-BF05-FFD2AFD1164F}"/>
              </a:ext>
            </a:extLst>
          </p:cNvPr>
          <p:cNvSpPr>
            <a:spLocks noGrp="1"/>
          </p:cNvSpPr>
          <p:nvPr>
            <p:ph idx="1"/>
          </p:nvPr>
        </p:nvSpPr>
        <p:spPr>
          <a:xfrm>
            <a:off x="166008" y="996043"/>
            <a:ext cx="6153150" cy="5355772"/>
          </a:xfrm>
        </p:spPr>
        <p:txBody>
          <a:bodyPr>
            <a:noAutofit/>
          </a:bodyPr>
          <a:lstStyle/>
          <a:p>
            <a:pPr>
              <a:buClr>
                <a:schemeClr val="accent6">
                  <a:lumMod val="50000"/>
                </a:schemeClr>
              </a:buClr>
              <a:buFont typeface="Wingdings" pitchFamily="2" charset="2"/>
              <a:buChar char="§"/>
            </a:pPr>
            <a:r>
              <a:rPr lang="en-US" sz="1800" dirty="0">
                <a:latin typeface="Century" panose="02040604050505020304" pitchFamily="18" charset="0"/>
                <a:ea typeface="Palatino" pitchFamily="2" charset="77"/>
              </a:rPr>
              <a:t>Currently work on a collaborative project with academics from UCL, Turkey &amp; Centre of Environmental Surveillance in </a:t>
            </a:r>
            <a:r>
              <a:rPr lang="en-US" sz="1800" i="1" dirty="0">
                <a:latin typeface="Century" panose="02040604050505020304" pitchFamily="18" charset="0"/>
                <a:ea typeface="Palatino" pitchFamily="2" charset="77"/>
              </a:rPr>
              <a:t>Recife</a:t>
            </a:r>
            <a:r>
              <a:rPr lang="en-US" sz="1800" dirty="0">
                <a:latin typeface="Century" panose="02040604050505020304" pitchFamily="18" charset="0"/>
                <a:ea typeface="Palatino" pitchFamily="2" charset="77"/>
              </a:rPr>
              <a:t> and </a:t>
            </a:r>
            <a:r>
              <a:rPr lang="en-US" sz="1800" i="1" dirty="0">
                <a:latin typeface="Century" panose="02040604050505020304" pitchFamily="18" charset="0"/>
                <a:ea typeface="Palatino" pitchFamily="2" charset="77"/>
              </a:rPr>
              <a:t>Campina Grande</a:t>
            </a:r>
          </a:p>
          <a:p>
            <a:pPr>
              <a:buClr>
                <a:schemeClr val="accent6">
                  <a:lumMod val="50000"/>
                </a:schemeClr>
              </a:buClr>
              <a:buFont typeface="Wingdings" pitchFamily="2" charset="2"/>
              <a:buChar char="§"/>
            </a:pPr>
            <a:endParaRPr lang="en-US" sz="1800" i="1" dirty="0">
              <a:latin typeface="Century" panose="02040604050505020304" pitchFamily="18" charset="0"/>
              <a:ea typeface="Palatino" pitchFamily="2" charset="77"/>
            </a:endParaRPr>
          </a:p>
          <a:p>
            <a:pPr>
              <a:buClr>
                <a:schemeClr val="accent6">
                  <a:lumMod val="50000"/>
                </a:schemeClr>
              </a:buClr>
              <a:buFont typeface="Wingdings" pitchFamily="2" charset="2"/>
              <a:buChar char="§"/>
            </a:pPr>
            <a:r>
              <a:rPr lang="en-US" sz="1800" dirty="0">
                <a:latin typeface="Century" panose="02040604050505020304" pitchFamily="18" charset="0"/>
                <a:ea typeface="Palatino" pitchFamily="2" charset="77"/>
              </a:rPr>
              <a:t>We piloted a mobile phone (since August 2019) to support agents in collecting new information on household-levels of mosquito infestation</a:t>
            </a:r>
          </a:p>
          <a:p>
            <a:pPr>
              <a:buClr>
                <a:schemeClr val="accent6">
                  <a:lumMod val="50000"/>
                </a:schemeClr>
              </a:buClr>
              <a:buFont typeface="Wingdings" pitchFamily="2" charset="2"/>
              <a:buChar char="§"/>
            </a:pPr>
            <a:endParaRPr lang="en-US" sz="1800" i="1" dirty="0">
              <a:latin typeface="Century" panose="02040604050505020304" pitchFamily="18" charset="0"/>
              <a:ea typeface="Palatino" pitchFamily="2" charset="77"/>
            </a:endParaRPr>
          </a:p>
          <a:p>
            <a:pPr>
              <a:buClr>
                <a:schemeClr val="accent6">
                  <a:lumMod val="50000"/>
                </a:schemeClr>
              </a:buClr>
              <a:buFont typeface="Wingdings" pitchFamily="2" charset="2"/>
              <a:buChar char="§"/>
            </a:pPr>
            <a:r>
              <a:rPr lang="en-US" sz="1800" dirty="0">
                <a:latin typeface="Century" panose="02040604050505020304" pitchFamily="18" charset="0"/>
                <a:ea typeface="Palatino" pitchFamily="2" charset="77"/>
              </a:rPr>
              <a:t>Early warning detection of dangerous mosquito-borne arboviruses (e.g., Zika, Dengue etc.)</a:t>
            </a:r>
          </a:p>
          <a:p>
            <a:pPr>
              <a:buClr>
                <a:schemeClr val="accent6">
                  <a:lumMod val="50000"/>
                </a:schemeClr>
              </a:buClr>
              <a:buFont typeface="Wingdings" pitchFamily="2" charset="2"/>
              <a:buChar char="§"/>
            </a:pPr>
            <a:endParaRPr lang="en-US" sz="1800" i="1" dirty="0">
              <a:latin typeface="Century" panose="02040604050505020304" pitchFamily="18" charset="0"/>
              <a:ea typeface="Palatino" pitchFamily="2" charset="77"/>
            </a:endParaRPr>
          </a:p>
          <a:p>
            <a:pPr>
              <a:buClr>
                <a:schemeClr val="accent6">
                  <a:lumMod val="50000"/>
                </a:schemeClr>
              </a:buClr>
              <a:buFont typeface="Wingdings" pitchFamily="2" charset="2"/>
              <a:buChar char="§"/>
            </a:pPr>
            <a:r>
              <a:rPr lang="en-US" sz="1800" dirty="0">
                <a:latin typeface="Century" panose="02040604050505020304" pitchFamily="18" charset="0"/>
                <a:ea typeface="Palatino" pitchFamily="2" charset="77"/>
              </a:rPr>
              <a:t>Mapping and prediction of hotspots and breeding sites </a:t>
            </a:r>
          </a:p>
          <a:p>
            <a:pPr>
              <a:buClr>
                <a:schemeClr val="accent6">
                  <a:lumMod val="50000"/>
                </a:schemeClr>
              </a:buClr>
              <a:buFont typeface="Wingdings" pitchFamily="2" charset="2"/>
              <a:buChar char="§"/>
            </a:pPr>
            <a:endParaRPr lang="en-US" sz="1800" i="1" dirty="0">
              <a:latin typeface="Century" panose="02040604050505020304" pitchFamily="18" charset="0"/>
              <a:ea typeface="Palatino" pitchFamily="2" charset="77"/>
            </a:endParaRPr>
          </a:p>
          <a:p>
            <a:pPr>
              <a:buClr>
                <a:schemeClr val="accent6">
                  <a:lumMod val="50000"/>
                </a:schemeClr>
              </a:buClr>
              <a:buFont typeface="Wingdings" pitchFamily="2" charset="2"/>
              <a:buChar char="§"/>
            </a:pPr>
            <a:r>
              <a:rPr lang="en-US" sz="1800" dirty="0">
                <a:latin typeface="Century" panose="02040604050505020304" pitchFamily="18" charset="0"/>
                <a:ea typeface="Palatino" pitchFamily="2" charset="77"/>
              </a:rPr>
              <a:t>Combating the social, environmental and climatic-related determinants of increased mosquito abundance </a:t>
            </a:r>
          </a:p>
          <a:p>
            <a:pPr>
              <a:buClr>
                <a:schemeClr val="accent6">
                  <a:lumMod val="50000"/>
                </a:schemeClr>
              </a:buClr>
              <a:buFont typeface="Wingdings" pitchFamily="2" charset="2"/>
              <a:buChar char="§"/>
            </a:pPr>
            <a:endParaRPr lang="en-US" sz="2000" i="1" dirty="0">
              <a:latin typeface="Palatino" pitchFamily="2" charset="77"/>
              <a:ea typeface="Palatino" pitchFamily="2" charset="77"/>
            </a:endParaRPr>
          </a:p>
          <a:p>
            <a:pPr>
              <a:buClr>
                <a:schemeClr val="accent6">
                  <a:lumMod val="50000"/>
                </a:schemeClr>
              </a:buClr>
              <a:buFont typeface="Wingdings" pitchFamily="2" charset="2"/>
              <a:buChar char="§"/>
            </a:pPr>
            <a:endParaRPr lang="en-US" sz="2000" i="1" dirty="0">
              <a:latin typeface="Palatino" pitchFamily="2" charset="77"/>
              <a:ea typeface="Palatino" pitchFamily="2" charset="77"/>
            </a:endParaRPr>
          </a:p>
          <a:p>
            <a:pPr marL="0" indent="0">
              <a:buClr>
                <a:schemeClr val="accent6">
                  <a:lumMod val="50000"/>
                </a:schemeClr>
              </a:buClr>
              <a:buNone/>
            </a:pPr>
            <a:endParaRPr lang="en-GB" sz="2200" dirty="0">
              <a:latin typeface="Times" pitchFamily="2" charset="0"/>
              <a:ea typeface="Cambria Math" panose="02040503050406030204" pitchFamily="18" charset="0"/>
            </a:endParaRPr>
          </a:p>
        </p:txBody>
      </p:sp>
      <p:pic>
        <p:nvPicPr>
          <p:cNvPr id="7" name="Picture 6">
            <a:extLst>
              <a:ext uri="{FF2B5EF4-FFF2-40B4-BE49-F238E27FC236}">
                <a16:creationId xmlns:a16="http://schemas.microsoft.com/office/drawing/2014/main" id="{A9EBFCB6-8908-EB42-818F-9E523BFA3005}"/>
              </a:ext>
            </a:extLst>
          </p:cNvPr>
          <p:cNvPicPr>
            <a:picLocks noChangeAspect="1"/>
          </p:cNvPicPr>
          <p:nvPr/>
        </p:nvPicPr>
        <p:blipFill rotWithShape="1">
          <a:blip r:embed="rId3"/>
          <a:srcRect t="5066" b="7381"/>
          <a:stretch/>
        </p:blipFill>
        <p:spPr>
          <a:xfrm>
            <a:off x="6916323" y="962959"/>
            <a:ext cx="4869670" cy="2664695"/>
          </a:xfrm>
          <a:prstGeom prst="rect">
            <a:avLst/>
          </a:prstGeom>
        </p:spPr>
      </p:pic>
      <p:pic>
        <p:nvPicPr>
          <p:cNvPr id="9" name="Picture 8">
            <a:extLst>
              <a:ext uri="{FF2B5EF4-FFF2-40B4-BE49-F238E27FC236}">
                <a16:creationId xmlns:a16="http://schemas.microsoft.com/office/drawing/2014/main" id="{7B1CBE59-46A9-4F4B-8F9A-694B72BF679B}"/>
              </a:ext>
            </a:extLst>
          </p:cNvPr>
          <p:cNvPicPr>
            <a:picLocks noChangeAspect="1"/>
          </p:cNvPicPr>
          <p:nvPr/>
        </p:nvPicPr>
        <p:blipFill rotWithShape="1">
          <a:blip r:embed="rId4"/>
          <a:srcRect t="6133" b="9333"/>
          <a:stretch/>
        </p:blipFill>
        <p:spPr>
          <a:xfrm>
            <a:off x="6916323" y="3818846"/>
            <a:ext cx="4909705" cy="2593961"/>
          </a:xfrm>
          <a:prstGeom prst="rect">
            <a:avLst/>
          </a:prstGeom>
        </p:spPr>
      </p:pic>
      <p:sp>
        <p:nvSpPr>
          <p:cNvPr id="6" name="Title 1">
            <a:extLst>
              <a:ext uri="{FF2B5EF4-FFF2-40B4-BE49-F238E27FC236}">
                <a16:creationId xmlns:a16="http://schemas.microsoft.com/office/drawing/2014/main" id="{D04FFA27-47B1-FBE2-3DD8-9B7B39F92A38}"/>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8" name="Slide Number Placeholder 3">
            <a:extLst>
              <a:ext uri="{FF2B5EF4-FFF2-40B4-BE49-F238E27FC236}">
                <a16:creationId xmlns:a16="http://schemas.microsoft.com/office/drawing/2014/main" id="{7641B891-0419-E11B-9AFE-21C9FF6F6E4A}"/>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12</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4170508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0FBA2-7B65-BD41-B419-C0674C9C96B3}"/>
              </a:ext>
            </a:extLst>
          </p:cNvPr>
          <p:cNvPicPr>
            <a:picLocks noChangeAspect="1"/>
          </p:cNvPicPr>
          <p:nvPr/>
        </p:nvPicPr>
        <p:blipFill rotWithShape="1">
          <a:blip r:embed="rId2"/>
          <a:srcRect l="1141" t="5446" r="1196" b="6381"/>
          <a:stretch/>
        </p:blipFill>
        <p:spPr>
          <a:xfrm>
            <a:off x="0" y="-178904"/>
            <a:ext cx="12224130" cy="7036904"/>
          </a:xfrm>
          <a:prstGeom prst="rect">
            <a:avLst/>
          </a:prstGeom>
        </p:spPr>
      </p:pic>
      <p:sp>
        <p:nvSpPr>
          <p:cNvPr id="5" name="Slide Number Placeholder 3">
            <a:extLst>
              <a:ext uri="{FF2B5EF4-FFF2-40B4-BE49-F238E27FC236}">
                <a16:creationId xmlns:a16="http://schemas.microsoft.com/office/drawing/2014/main" id="{F31D770C-1022-C7FF-2644-0CE323C0D6FF}"/>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13</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1310353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AC5D1-F45D-D24F-9F09-1B428A49F983}"/>
              </a:ext>
            </a:extLst>
          </p:cNvPr>
          <p:cNvPicPr>
            <a:picLocks noChangeAspect="1"/>
          </p:cNvPicPr>
          <p:nvPr/>
        </p:nvPicPr>
        <p:blipFill rotWithShape="1">
          <a:blip r:embed="rId3"/>
          <a:srcRect t="5040" r="2981" b="7642"/>
          <a:stretch/>
        </p:blipFill>
        <p:spPr>
          <a:xfrm>
            <a:off x="-1" y="0"/>
            <a:ext cx="12192001" cy="6858000"/>
          </a:xfrm>
          <a:prstGeom prst="rect">
            <a:avLst/>
          </a:prstGeom>
        </p:spPr>
      </p:pic>
      <p:sp>
        <p:nvSpPr>
          <p:cNvPr id="4" name="Slide Number Placeholder 3">
            <a:extLst>
              <a:ext uri="{FF2B5EF4-FFF2-40B4-BE49-F238E27FC236}">
                <a16:creationId xmlns:a16="http://schemas.microsoft.com/office/drawing/2014/main" id="{30B9D4FA-ACA7-2EB2-5AB0-366DD4F38213}"/>
              </a:ext>
            </a:extLst>
          </p:cNvPr>
          <p:cNvSpPr>
            <a:spLocks noGrp="1"/>
          </p:cNvSpPr>
          <p:nvPr>
            <p:ph type="sldNum" sz="quarter" idx="12"/>
          </p:nvPr>
        </p:nvSpPr>
        <p:spPr>
          <a:xfrm>
            <a:off x="9448800" y="6421157"/>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14</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50715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01A2B-B874-A840-B788-D1B3A4D4DCEB}"/>
              </a:ext>
            </a:extLst>
          </p:cNvPr>
          <p:cNvPicPr>
            <a:picLocks noChangeAspect="1"/>
          </p:cNvPicPr>
          <p:nvPr/>
        </p:nvPicPr>
        <p:blipFill rotWithShape="1">
          <a:blip r:embed="rId2"/>
          <a:srcRect t="5627" b="7929"/>
          <a:stretch/>
        </p:blipFill>
        <p:spPr>
          <a:xfrm>
            <a:off x="0" y="134365"/>
            <a:ext cx="12192000" cy="6587110"/>
          </a:xfrm>
          <a:prstGeom prst="rect">
            <a:avLst/>
          </a:prstGeom>
        </p:spPr>
      </p:pic>
      <p:sp>
        <p:nvSpPr>
          <p:cNvPr id="5" name="Slide Number Placeholder 3">
            <a:extLst>
              <a:ext uri="{FF2B5EF4-FFF2-40B4-BE49-F238E27FC236}">
                <a16:creationId xmlns:a16="http://schemas.microsoft.com/office/drawing/2014/main" id="{23D33AD8-0184-C733-DFE1-9C37CA94DFF1}"/>
              </a:ext>
            </a:extLst>
          </p:cNvPr>
          <p:cNvSpPr>
            <a:spLocks noGrp="1"/>
          </p:cNvSpPr>
          <p:nvPr>
            <p:ph type="sldNum" sz="quarter" idx="12"/>
          </p:nvPr>
        </p:nvSpPr>
        <p:spPr>
          <a:xfrm>
            <a:off x="9454831" y="6577466"/>
            <a:ext cx="2743200" cy="365125"/>
          </a:xfrm>
        </p:spPr>
        <p:txBody>
          <a:bodyPr/>
          <a:lstStyle/>
          <a:p>
            <a:r>
              <a:rPr lang="en-GB" dirty="0">
                <a:solidFill>
                  <a:schemeClr val="tx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tx1"/>
                </a:solidFill>
                <a:latin typeface="Cambria Math" panose="02040503050406030204" pitchFamily="18" charset="0"/>
                <a:ea typeface="Cambria Math" panose="02040503050406030204" pitchFamily="18" charset="0"/>
              </a:rPr>
              <a:t>15</a:t>
            </a:fld>
            <a:r>
              <a:rPr lang="en-GB" dirty="0">
                <a:solidFill>
                  <a:schemeClr val="tx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91178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3660BC-3854-1F40-84C6-A452CACA8E6A}"/>
              </a:ext>
            </a:extLst>
          </p:cNvPr>
          <p:cNvSpPr txBox="1">
            <a:spLocks/>
          </p:cNvSpPr>
          <p:nvPr/>
        </p:nvSpPr>
        <p:spPr>
          <a:xfrm>
            <a:off x="0" y="1"/>
            <a:ext cx="12192000" cy="914400"/>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entury" panose="02040604050505020304" pitchFamily="18" charset="0"/>
              </a:rPr>
              <a:t>Mosquito-borne Surveillance in Recife, Brazil [2]</a:t>
            </a:r>
          </a:p>
        </p:txBody>
      </p:sp>
      <p:pic>
        <p:nvPicPr>
          <p:cNvPr id="5" name="Picture 6" descr="https://lh5.googleusercontent.com/LPqpuQxkmAMq5b1SF3cJNL0T0IfckhTWMlg2KbFzsdQWxklqX7m8vXu1FcZTvTMXnCxelTYYZ4NJYQ3ZnObd46LHX5P5dCnoZBUkXL22dbmfx5d4JLfgilCSmNKFKb5ZcQFGwYM3NFPi4QhBpg">
            <a:extLst>
              <a:ext uri="{FF2B5EF4-FFF2-40B4-BE49-F238E27FC236}">
                <a16:creationId xmlns:a16="http://schemas.microsoft.com/office/drawing/2014/main" id="{920240CE-644D-5245-A101-DBDDCC6BA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25" y="914401"/>
            <a:ext cx="7087739" cy="4057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lh5.googleusercontent.com/bTm8X6xTsom1yHNtFlYRUOkoWUORB4WfEuAIR5XNHdMSfbwPpdHOKMTOCxPNNWNqpb2zDyYylszHBBhE_84xMG2phfyG13N4tPS8O7eVGl5zDZ0-mkSpFrA9kZeJ7vqmA6Mg3NEomTpmOmUAHA">
            <a:extLst>
              <a:ext uri="{FF2B5EF4-FFF2-40B4-BE49-F238E27FC236}">
                <a16:creationId xmlns:a16="http://schemas.microsoft.com/office/drawing/2014/main" id="{6CDD6971-D460-7947-AA5E-D4DF3B4F0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1" t="3125" r="3898" b="47500"/>
          <a:stretch/>
        </p:blipFill>
        <p:spPr bwMode="auto">
          <a:xfrm>
            <a:off x="7672388" y="914402"/>
            <a:ext cx="3564887" cy="273423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lh3.googleusercontent.com/CrYN-_QyyHkfPAKWEDwi322t9hsCKUfOJQBpAyLzxa_AqxoCTnrah0crXOTUPvYlonKPLGc5wnAJDwAyFE-0wMIUNI3YbPcJik16WDHd1YdYvqCkEo5QOGaTTeClkXjy4YAxAf7RBpGIOnXSFw">
            <a:extLst>
              <a:ext uri="{FF2B5EF4-FFF2-40B4-BE49-F238E27FC236}">
                <a16:creationId xmlns:a16="http://schemas.microsoft.com/office/drawing/2014/main" id="{F54962F4-2B42-5142-A239-88C7B50DB7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85" t="3436" r="4193" b="48125"/>
          <a:stretch/>
        </p:blipFill>
        <p:spPr bwMode="auto">
          <a:xfrm>
            <a:off x="7681021" y="3831532"/>
            <a:ext cx="3556254" cy="2462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1C2BF-013C-5547-BE22-AE95FB8C29C2}"/>
              </a:ext>
            </a:extLst>
          </p:cNvPr>
          <p:cNvSpPr txBox="1"/>
          <p:nvPr/>
        </p:nvSpPr>
        <p:spPr>
          <a:xfrm>
            <a:off x="86609" y="5371095"/>
            <a:ext cx="7499169" cy="923330"/>
          </a:xfrm>
          <a:prstGeom prst="rect">
            <a:avLst/>
          </a:prstGeom>
          <a:noFill/>
        </p:spPr>
        <p:txBody>
          <a:bodyPr wrap="none" rtlCol="0">
            <a:spAutoFit/>
          </a:bodyPr>
          <a:lstStyle/>
          <a:p>
            <a:r>
              <a:rPr lang="en-GB" dirty="0">
                <a:latin typeface="Century" panose="02040604050505020304" pitchFamily="18" charset="0"/>
              </a:rPr>
              <a:t>Environmental agents carry out on a bimester interval, i.e., </a:t>
            </a:r>
          </a:p>
          <a:p>
            <a:r>
              <a:rPr lang="en-GB" dirty="0">
                <a:latin typeface="Century" panose="02040604050505020304" pitchFamily="18" charset="0"/>
              </a:rPr>
              <a:t>visits to houses and residential premises to rid of potential breeding </a:t>
            </a:r>
          </a:p>
          <a:p>
            <a:r>
              <a:rPr lang="en-GB" dirty="0">
                <a:latin typeface="Century" panose="02040604050505020304" pitchFamily="18" charset="0"/>
              </a:rPr>
              <a:t>habitats and infestation</a:t>
            </a:r>
          </a:p>
        </p:txBody>
      </p:sp>
      <p:sp>
        <p:nvSpPr>
          <p:cNvPr id="9" name="Title 1">
            <a:extLst>
              <a:ext uri="{FF2B5EF4-FFF2-40B4-BE49-F238E27FC236}">
                <a16:creationId xmlns:a16="http://schemas.microsoft.com/office/drawing/2014/main" id="{36451FF1-61C0-722A-5724-867509A451D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8" name="Slide Number Placeholder 3">
            <a:extLst>
              <a:ext uri="{FF2B5EF4-FFF2-40B4-BE49-F238E27FC236}">
                <a16:creationId xmlns:a16="http://schemas.microsoft.com/office/drawing/2014/main" id="{D86BA477-FA43-7BBC-BD82-DB7116FEFF1A}"/>
              </a:ext>
            </a:extLst>
          </p:cNvPr>
          <p:cNvSpPr>
            <a:spLocks noGrp="1"/>
          </p:cNvSpPr>
          <p:nvPr>
            <p:ph type="sldNum" sz="quarter" idx="12"/>
          </p:nvPr>
        </p:nvSpPr>
        <p:spPr>
          <a:xfrm>
            <a:off x="9454831"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16</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3906090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5D1B208-CA93-EC47-B9AA-76943060D3CA}"/>
              </a:ext>
            </a:extLst>
          </p:cNvPr>
          <p:cNvGraphicFramePr>
            <a:graphicFrameLocks noGrp="1"/>
          </p:cNvGraphicFramePr>
          <p:nvPr>
            <p:ph idx="1"/>
            <p:extLst>
              <p:ext uri="{D42A27DB-BD31-4B8C-83A1-F6EECF244321}">
                <p14:modId xmlns:p14="http://schemas.microsoft.com/office/powerpoint/2010/main" val="2256239757"/>
              </p:ext>
            </p:extLst>
          </p:nvPr>
        </p:nvGraphicFramePr>
        <p:xfrm>
          <a:off x="271463" y="228600"/>
          <a:ext cx="11687175" cy="6351297"/>
        </p:xfrm>
        <a:graphic>
          <a:graphicData uri="http://schemas.openxmlformats.org/drawingml/2006/table">
            <a:tbl>
              <a:tblPr firstRow="1" firstCol="1" bandRow="1">
                <a:tableStyleId>{5C22544A-7EE6-4342-B048-85BDC9FD1C3A}</a:tableStyleId>
              </a:tblPr>
              <a:tblGrid>
                <a:gridCol w="2119940">
                  <a:extLst>
                    <a:ext uri="{9D8B030D-6E8A-4147-A177-3AD203B41FA5}">
                      <a16:colId xmlns:a16="http://schemas.microsoft.com/office/drawing/2014/main" val="2571261432"/>
                    </a:ext>
                  </a:extLst>
                </a:gridCol>
                <a:gridCol w="9567235">
                  <a:extLst>
                    <a:ext uri="{9D8B030D-6E8A-4147-A177-3AD203B41FA5}">
                      <a16:colId xmlns:a16="http://schemas.microsoft.com/office/drawing/2014/main" val="1512883456"/>
                    </a:ext>
                  </a:extLst>
                </a:gridCol>
              </a:tblGrid>
              <a:tr h="484661">
                <a:tc>
                  <a:txBody>
                    <a:bodyPr/>
                    <a:lstStyle/>
                    <a:p>
                      <a:pPr algn="ctr">
                        <a:lnSpc>
                          <a:spcPct val="115000"/>
                        </a:lnSpc>
                        <a:spcAft>
                          <a:spcPts val="0"/>
                        </a:spcAft>
                      </a:pPr>
                      <a:r>
                        <a:rPr lang="en-GB" sz="1800" b="1" dirty="0">
                          <a:solidFill>
                            <a:schemeClr val="tx1"/>
                          </a:solidFill>
                          <a:effectLst/>
                          <a:latin typeface="Century" panose="02040604050505020304" pitchFamily="18" charset="0"/>
                        </a:rPr>
                        <a:t>Classification</a:t>
                      </a:r>
                      <a:endParaRPr lang="en-GB" sz="1800" b="1" dirty="0">
                        <a:solidFill>
                          <a:schemeClr val="tx1"/>
                        </a:solidFill>
                        <a:effectLst/>
                        <a:latin typeface="Century" panose="02040604050505020304" pitchFamily="18" charset="0"/>
                        <a:ea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GB" sz="1800" b="1" dirty="0">
                          <a:solidFill>
                            <a:schemeClr val="tx1"/>
                          </a:solidFill>
                          <a:effectLst/>
                          <a:latin typeface="Century" panose="02040604050505020304" pitchFamily="18" charset="0"/>
                        </a:rPr>
                        <a:t>Breeding site (or type of deposit) found in a household</a:t>
                      </a:r>
                      <a:endParaRPr lang="en-GB" sz="1800" b="1" dirty="0">
                        <a:solidFill>
                          <a:schemeClr val="tx1"/>
                        </a:solidFill>
                        <a:effectLst/>
                        <a:latin typeface="Century" panose="02040604050505020304" pitchFamily="18" charset="0"/>
                        <a:ea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1187285"/>
                  </a:ext>
                </a:extLst>
              </a:tr>
              <a:tr h="339304">
                <a:tc>
                  <a:txBody>
                    <a:bodyPr/>
                    <a:lstStyle/>
                    <a:p>
                      <a:pPr algn="ctr">
                        <a:lnSpc>
                          <a:spcPct val="115000"/>
                        </a:lnSpc>
                        <a:spcAft>
                          <a:spcPts val="0"/>
                        </a:spcAft>
                      </a:pPr>
                      <a:r>
                        <a:rPr lang="en-GB" sz="1600" b="1" dirty="0">
                          <a:solidFill>
                            <a:schemeClr val="tx1"/>
                          </a:solidFill>
                          <a:effectLst/>
                          <a:latin typeface="Century" panose="02040604050505020304" pitchFamily="18" charset="0"/>
                        </a:rPr>
                        <a:t>A1</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a water tank</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29472421"/>
                  </a:ext>
                </a:extLst>
              </a:tr>
              <a:tr h="646121">
                <a:tc>
                  <a:txBody>
                    <a:bodyPr/>
                    <a:lstStyle/>
                    <a:p>
                      <a:pPr algn="ctr">
                        <a:lnSpc>
                          <a:spcPct val="115000"/>
                        </a:lnSpc>
                        <a:spcAft>
                          <a:spcPts val="0"/>
                        </a:spcAft>
                      </a:pPr>
                      <a:r>
                        <a:rPr lang="en-GB" sz="1600" b="1">
                          <a:solidFill>
                            <a:schemeClr val="tx1"/>
                          </a:solidFill>
                          <a:effectLst/>
                          <a:latin typeface="Century" panose="02040604050505020304" pitchFamily="18" charset="0"/>
                        </a:rPr>
                        <a:t>A2</a:t>
                      </a:r>
                      <a:endParaRPr lang="en-GB" sz="1600" b="1">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domestic consumption e.g. barrel, tub, clay deposit, tank, well and cistern</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extLst>
                  <a:ext uri="{0D108BD9-81ED-4DB2-BD59-A6C34878D82A}">
                    <a16:rowId xmlns:a16="http://schemas.microsoft.com/office/drawing/2014/main" val="3635843224"/>
                  </a:ext>
                </a:extLst>
              </a:tr>
              <a:tr h="1064697">
                <a:tc>
                  <a:txBody>
                    <a:bodyPr/>
                    <a:lstStyle/>
                    <a:p>
                      <a:pPr algn="ctr">
                        <a:lnSpc>
                          <a:spcPct val="115000"/>
                        </a:lnSpc>
                        <a:spcAft>
                          <a:spcPts val="0"/>
                        </a:spcAft>
                      </a:pPr>
                      <a:r>
                        <a:rPr lang="en-GB" sz="1600" b="1">
                          <a:solidFill>
                            <a:schemeClr val="tx1"/>
                          </a:solidFill>
                          <a:effectLst/>
                          <a:latin typeface="Century" panose="02040604050505020304" pitchFamily="18" charset="0"/>
                        </a:rPr>
                        <a:t>B</a:t>
                      </a:r>
                      <a:endParaRPr lang="en-GB" sz="1600" b="1">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household objects that can contain water e.g. water vases, dishes, drippings, ice containers, drinking fountains in general, small ornamental fountains, deposited building material, religious/ritual objects</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extLst>
                  <a:ext uri="{0D108BD9-81ED-4DB2-BD59-A6C34878D82A}">
                    <a16:rowId xmlns:a16="http://schemas.microsoft.com/office/drawing/2014/main" val="1128818583"/>
                  </a:ext>
                </a:extLst>
              </a:tr>
              <a:tr h="1427395">
                <a:tc>
                  <a:txBody>
                    <a:bodyPr/>
                    <a:lstStyle/>
                    <a:p>
                      <a:pPr algn="ctr">
                        <a:lnSpc>
                          <a:spcPct val="115000"/>
                        </a:lnSpc>
                        <a:spcAft>
                          <a:spcPts val="0"/>
                        </a:spcAft>
                      </a:pPr>
                      <a:r>
                        <a:rPr lang="en-GB" sz="1600" b="1" dirty="0">
                          <a:solidFill>
                            <a:schemeClr val="tx1"/>
                          </a:solidFill>
                          <a:effectLst/>
                          <a:latin typeface="Century" panose="02040604050505020304" pitchFamily="18" charset="0"/>
                        </a:rPr>
                        <a:t>C</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objects seated outdoors e.g. work tanks, drills and backyards, gutters, slabs and awnings in unevenness, disused sanitary drains, construction debris, untreated pools, ornamental fountains, vases / flower pots, shards of glass in walls, inspection and passage boxes</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extLst>
                  <a:ext uri="{0D108BD9-81ED-4DB2-BD59-A6C34878D82A}">
                    <a16:rowId xmlns:a16="http://schemas.microsoft.com/office/drawing/2014/main" val="1075481002"/>
                  </a:ext>
                </a:extLst>
              </a:tr>
              <a:tr h="702002">
                <a:tc>
                  <a:txBody>
                    <a:bodyPr/>
                    <a:lstStyle/>
                    <a:p>
                      <a:pPr algn="ctr">
                        <a:lnSpc>
                          <a:spcPct val="115000"/>
                        </a:lnSpc>
                        <a:spcAft>
                          <a:spcPts val="0"/>
                        </a:spcAft>
                      </a:pPr>
                      <a:r>
                        <a:rPr lang="en-GB" sz="1600" b="1">
                          <a:solidFill>
                            <a:schemeClr val="tx1"/>
                          </a:solidFill>
                          <a:effectLst/>
                          <a:latin typeface="Century" panose="02040604050505020304" pitchFamily="18" charset="0"/>
                        </a:rPr>
                        <a:t>D1</a:t>
                      </a:r>
                      <a:endParaRPr lang="en-GB" sz="1600" b="1">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discarded objects found outdoors in property e.g. tires and other rolling stock (stains/chambers)</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extLst>
                  <a:ext uri="{0D108BD9-81ED-4DB2-BD59-A6C34878D82A}">
                    <a16:rowId xmlns:a16="http://schemas.microsoft.com/office/drawing/2014/main" val="2086808558"/>
                  </a:ext>
                </a:extLst>
              </a:tr>
              <a:tr h="702002">
                <a:tc>
                  <a:txBody>
                    <a:bodyPr/>
                    <a:lstStyle/>
                    <a:p>
                      <a:pPr algn="ctr">
                        <a:lnSpc>
                          <a:spcPct val="115000"/>
                        </a:lnSpc>
                        <a:spcAft>
                          <a:spcPts val="0"/>
                        </a:spcAft>
                      </a:pPr>
                      <a:r>
                        <a:rPr lang="en-GB" sz="1600" b="1">
                          <a:solidFill>
                            <a:schemeClr val="tx1"/>
                          </a:solidFill>
                          <a:effectLst/>
                          <a:latin typeface="Century" panose="02040604050505020304" pitchFamily="18" charset="0"/>
                        </a:rPr>
                        <a:t>D2</a:t>
                      </a:r>
                      <a:endParaRPr lang="en-GB" sz="1600" b="1">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garbage (plastic containers, bottles, cans), scraps on old iron yards and recyclers, debris</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noFill/>
                  </a:tcPr>
                </a:tc>
                <a:extLst>
                  <a:ext uri="{0D108BD9-81ED-4DB2-BD59-A6C34878D82A}">
                    <a16:rowId xmlns:a16="http://schemas.microsoft.com/office/drawing/2014/main" val="4199112991"/>
                  </a:ext>
                </a:extLst>
              </a:tr>
              <a:tr h="985115">
                <a:tc>
                  <a:txBody>
                    <a:bodyPr/>
                    <a:lstStyle/>
                    <a:p>
                      <a:pPr algn="ctr">
                        <a:lnSpc>
                          <a:spcPct val="115000"/>
                        </a:lnSpc>
                        <a:spcAft>
                          <a:spcPts val="0"/>
                        </a:spcAft>
                      </a:pPr>
                      <a:r>
                        <a:rPr lang="en-GB" sz="1600" b="1" dirty="0">
                          <a:solidFill>
                            <a:schemeClr val="tx1"/>
                          </a:solidFill>
                          <a:effectLst/>
                          <a:latin typeface="Century" panose="02040604050505020304" pitchFamily="18" charset="0"/>
                        </a:rPr>
                        <a:t>E</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GB" sz="1600" b="1" dirty="0">
                          <a:solidFill>
                            <a:schemeClr val="tx1"/>
                          </a:solidFill>
                          <a:effectLst/>
                          <a:latin typeface="Century" panose="02040604050505020304" pitchFamily="18" charset="0"/>
                        </a:rPr>
                        <a:t>Deposits from vegetations typically found outdoors of property e.g. armpits of leaves (bromeliads, etc.), holes in trees and rocks, bark of animals (hooves and shells)</a:t>
                      </a:r>
                      <a:endParaRPr lang="en-GB" sz="1600" b="1" dirty="0">
                        <a:solidFill>
                          <a:schemeClr val="tx1"/>
                        </a:solidFill>
                        <a:effectLst/>
                        <a:latin typeface="Century" panose="02040604050505020304" pitchFamily="18" charset="0"/>
                        <a:ea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610872"/>
                  </a:ext>
                </a:extLst>
              </a:tr>
            </a:tbl>
          </a:graphicData>
        </a:graphic>
      </p:graphicFrame>
      <p:sp>
        <p:nvSpPr>
          <p:cNvPr id="5" name="Slide Number Placeholder 3">
            <a:extLst>
              <a:ext uri="{FF2B5EF4-FFF2-40B4-BE49-F238E27FC236}">
                <a16:creationId xmlns:a16="http://schemas.microsoft.com/office/drawing/2014/main" id="{DA7AB2BF-CCE5-5C97-CE00-7DF4A058FA51}"/>
              </a:ext>
            </a:extLst>
          </p:cNvPr>
          <p:cNvSpPr>
            <a:spLocks noGrp="1"/>
          </p:cNvSpPr>
          <p:nvPr>
            <p:ph type="sldNum" sz="quarter" idx="12"/>
          </p:nvPr>
        </p:nvSpPr>
        <p:spPr>
          <a:xfrm>
            <a:off x="9454831" y="6577466"/>
            <a:ext cx="2743200" cy="365125"/>
          </a:xfrm>
        </p:spPr>
        <p:txBody>
          <a:bodyPr/>
          <a:lstStyle/>
          <a:p>
            <a:r>
              <a:rPr lang="en-GB" dirty="0">
                <a:solidFill>
                  <a:schemeClr val="tx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tx1"/>
                </a:solidFill>
                <a:latin typeface="Cambria Math" panose="02040503050406030204" pitchFamily="18" charset="0"/>
                <a:ea typeface="Cambria Math" panose="02040503050406030204" pitchFamily="18" charset="0"/>
              </a:rPr>
              <a:t>17</a:t>
            </a:fld>
            <a:r>
              <a:rPr lang="en-GB" dirty="0">
                <a:solidFill>
                  <a:schemeClr val="tx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3102155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3660BC-3854-1F40-84C6-A452CACA8E6A}"/>
              </a:ext>
            </a:extLst>
          </p:cNvPr>
          <p:cNvSpPr txBox="1">
            <a:spLocks/>
          </p:cNvSpPr>
          <p:nvPr/>
        </p:nvSpPr>
        <p:spPr>
          <a:xfrm>
            <a:off x="0" y="1"/>
            <a:ext cx="12192000" cy="644433"/>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entury" panose="02040604050505020304" pitchFamily="18" charset="0"/>
              </a:rPr>
              <a:t>Recife, city profile</a:t>
            </a:r>
          </a:p>
        </p:txBody>
      </p:sp>
      <p:pic>
        <p:nvPicPr>
          <p:cNvPr id="8" name="Picture 7">
            <a:extLst>
              <a:ext uri="{FF2B5EF4-FFF2-40B4-BE49-F238E27FC236}">
                <a16:creationId xmlns:a16="http://schemas.microsoft.com/office/drawing/2014/main" id="{A92ECA90-12A8-674D-92EA-0F34D8E89A9F}"/>
              </a:ext>
            </a:extLst>
          </p:cNvPr>
          <p:cNvPicPr/>
          <p:nvPr/>
        </p:nvPicPr>
        <p:blipFill rotWithShape="1">
          <a:blip r:embed="rId3" cstate="print">
            <a:alphaModFix/>
            <a:extLst>
              <a:ext uri="{28A0092B-C50C-407E-A947-70E740481C1C}">
                <a14:useLocalDpi xmlns:a14="http://schemas.microsoft.com/office/drawing/2010/main" val="0"/>
              </a:ext>
            </a:extLst>
          </a:blip>
          <a:srcRect l="1279" b="1990"/>
          <a:stretch/>
        </p:blipFill>
        <p:spPr>
          <a:xfrm>
            <a:off x="160292" y="692944"/>
            <a:ext cx="7243763" cy="5472112"/>
          </a:xfrm>
          <a:prstGeom prst="rect">
            <a:avLst/>
          </a:prstGeom>
          <a:effectLst>
            <a:outerShdw blurRad="50800" dist="50800" dir="5400000" algn="ctr" rotWithShape="0">
              <a:srgbClr val="000000">
                <a:alpha val="0"/>
              </a:srgbClr>
            </a:outerShdw>
          </a:effectLst>
        </p:spPr>
      </p:pic>
      <p:sp>
        <p:nvSpPr>
          <p:cNvPr id="2" name="TextBox 1">
            <a:extLst>
              <a:ext uri="{FF2B5EF4-FFF2-40B4-BE49-F238E27FC236}">
                <a16:creationId xmlns:a16="http://schemas.microsoft.com/office/drawing/2014/main" id="{0D86D2A2-3A09-3E4E-8F5F-012F03220A32}"/>
              </a:ext>
            </a:extLst>
          </p:cNvPr>
          <p:cNvSpPr txBox="1"/>
          <p:nvPr/>
        </p:nvSpPr>
        <p:spPr>
          <a:xfrm>
            <a:off x="7529513" y="1114425"/>
            <a:ext cx="4343400" cy="535531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panose="02040604050505020304" pitchFamily="18" charset="0"/>
              </a:rPr>
              <a:t>Recife is delineated in 6 health zones, and subdivided into 72 neighbourhoods (as of 2019)</a:t>
            </a:r>
          </a:p>
          <a:p>
            <a:endParaRPr lang="en-GB" dirty="0">
              <a:latin typeface="Century" panose="02040604050505020304" pitchFamily="18" charset="0"/>
            </a:endParaRPr>
          </a:p>
          <a:p>
            <a:pPr marL="285750" indent="-285750">
              <a:buFont typeface="Arial" panose="020B0604020202020204" pitchFamily="34" charset="0"/>
              <a:buChar char="•"/>
            </a:pPr>
            <a:r>
              <a:rPr lang="en-GB" dirty="0">
                <a:latin typeface="Century" panose="02040604050505020304" pitchFamily="18" charset="0"/>
              </a:rPr>
              <a:t>Recent vector control data: January 2015 to October 2019</a:t>
            </a:r>
          </a:p>
          <a:p>
            <a:pPr marL="285750" indent="-285750">
              <a:buFont typeface="Arial" panose="020B0604020202020204" pitchFamily="34" charset="0"/>
              <a:buChar char="•"/>
            </a:pPr>
            <a:endParaRPr lang="en-GB" dirty="0">
              <a:latin typeface="Century" panose="02040604050505020304" pitchFamily="18" charset="0"/>
            </a:endParaRPr>
          </a:p>
          <a:p>
            <a:pPr marL="285750" indent="-285750">
              <a:buFont typeface="Arial" panose="020B0604020202020204" pitchFamily="34" charset="0"/>
              <a:buChar char="•"/>
            </a:pPr>
            <a:r>
              <a:rPr lang="en-GB" dirty="0">
                <a:latin typeface="Century" panose="02040604050505020304" pitchFamily="18" charset="0"/>
              </a:rPr>
              <a:t>Baseline information – the overall number of properties by neighbourhood (as denominators); total number of properties infested with larvae or adult mosquito</a:t>
            </a:r>
          </a:p>
          <a:p>
            <a:pPr marL="285750" indent="-285750">
              <a:buFont typeface="Arial" panose="020B0604020202020204" pitchFamily="34" charset="0"/>
              <a:buChar char="•"/>
            </a:pPr>
            <a:endParaRPr lang="en-GB" dirty="0">
              <a:latin typeface="Century" panose="02040604050505020304" pitchFamily="18" charset="0"/>
            </a:endParaRPr>
          </a:p>
          <a:p>
            <a:pPr marL="285750" indent="-285750">
              <a:buFont typeface="Arial" panose="020B0604020202020204" pitchFamily="34" charset="0"/>
              <a:buChar char="•"/>
            </a:pPr>
            <a:r>
              <a:rPr lang="en-GB" dirty="0">
                <a:latin typeface="Century" panose="02040604050505020304" pitchFamily="18" charset="0"/>
              </a:rPr>
              <a:t>Aims: We want to understand and quantify risk trajectories of mosquito infestation on a neighbourhood-level; which informs profile of the neighbourhood (i.e., it having sustained risks or not).</a:t>
            </a:r>
          </a:p>
        </p:txBody>
      </p:sp>
      <p:sp>
        <p:nvSpPr>
          <p:cNvPr id="5" name="Title 1">
            <a:extLst>
              <a:ext uri="{FF2B5EF4-FFF2-40B4-BE49-F238E27FC236}">
                <a16:creationId xmlns:a16="http://schemas.microsoft.com/office/drawing/2014/main" id="{E982232E-C1BC-5B25-5B8A-AA2242C83B4C}"/>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7" name="Slide Number Placeholder 3">
            <a:extLst>
              <a:ext uri="{FF2B5EF4-FFF2-40B4-BE49-F238E27FC236}">
                <a16:creationId xmlns:a16="http://schemas.microsoft.com/office/drawing/2014/main" id="{C28A8411-3B5B-4D15-1592-DDBB4DB73C7B}"/>
              </a:ext>
            </a:extLst>
          </p:cNvPr>
          <p:cNvSpPr>
            <a:spLocks noGrp="1"/>
          </p:cNvSpPr>
          <p:nvPr>
            <p:ph type="sldNum" sz="quarter" idx="12"/>
          </p:nvPr>
        </p:nvSpPr>
        <p:spPr>
          <a:xfrm>
            <a:off x="9454831"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18</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2398943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C4B3D5-E373-C640-9360-3164F1FB8C2A}"/>
              </a:ext>
            </a:extLst>
          </p:cNvPr>
          <p:cNvSpPr txBox="1">
            <a:spLocks/>
          </p:cNvSpPr>
          <p:nvPr/>
        </p:nvSpPr>
        <p:spPr>
          <a:xfrm>
            <a:off x="0" y="1"/>
            <a:ext cx="12192000" cy="645458"/>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chemeClr val="bg1"/>
              </a:solidFill>
              <a:latin typeface="Century" panose="02040604050505020304" pitchFamily="18" charset="0"/>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F508008-8FDE-BC41-800A-269B49FAA1C8}"/>
                  </a:ext>
                </a:extLst>
              </p:cNvPr>
              <p:cNvSpPr>
                <a:spLocks noGrp="1"/>
              </p:cNvSpPr>
              <p:nvPr>
                <p:ph idx="1"/>
              </p:nvPr>
            </p:nvSpPr>
            <p:spPr>
              <a:xfrm>
                <a:off x="214313" y="114300"/>
                <a:ext cx="11801475" cy="6529388"/>
              </a:xfrm>
            </p:spPr>
            <p:txBody>
              <a:bodyPr>
                <a:normAutofit/>
              </a:bodyPr>
              <a:lstStyle/>
              <a:p>
                <a:pPr marL="0" indent="0" algn="ctr">
                  <a:buNone/>
                </a:pPr>
                <a:r>
                  <a:rPr lang="en-US" b="1" dirty="0">
                    <a:solidFill>
                      <a:schemeClr val="bg1"/>
                    </a:solidFill>
                    <a:latin typeface="Century" panose="02040604050505020304" pitchFamily="18" charset="0"/>
                  </a:rPr>
                  <a:t>Model formulation and risk inference</a:t>
                </a:r>
                <a:endParaRPr lang="en-US" sz="2400" dirty="0">
                  <a:latin typeface="Century" panose="02040604050505020304" pitchFamily="18" charset="0"/>
                </a:endParaRPr>
              </a:p>
              <a:p>
                <a:endParaRPr lang="en-US" sz="2400" dirty="0">
                  <a:latin typeface="Century" panose="02040604050505020304" pitchFamily="18" charset="0"/>
                </a:endParaRPr>
              </a:p>
              <a:p>
                <a:r>
                  <a:rPr lang="en-US" sz="2400" dirty="0">
                    <a:latin typeface="Century" panose="02040604050505020304" pitchFamily="18" charset="0"/>
                  </a:rPr>
                  <a:t>Estimating the </a:t>
                </a:r>
                <a:r>
                  <a:rPr lang="en-US" sz="2400" dirty="0" err="1">
                    <a:latin typeface="Century" panose="02040604050505020304" pitchFamily="18" charset="0"/>
                  </a:rPr>
                  <a:t>neighbourhood</a:t>
                </a:r>
                <a:r>
                  <a:rPr lang="en-US" sz="2400" dirty="0">
                    <a:latin typeface="Century" panose="02040604050505020304" pitchFamily="18" charset="0"/>
                  </a:rPr>
                  <a:t>-level the risks of mosquito infestation using a</a:t>
                </a:r>
                <a:r>
                  <a:rPr lang="en-US" sz="2000" dirty="0">
                    <a:latin typeface="Century" panose="02040604050505020304" pitchFamily="18" charset="0"/>
                  </a:rPr>
                  <a:t> </a:t>
                </a:r>
                <a:r>
                  <a:rPr lang="en-US" sz="2400" dirty="0">
                    <a:latin typeface="Century" panose="02040604050505020304" pitchFamily="18" charset="0"/>
                  </a:rPr>
                  <a:t>Bayesian multivariable regression model:</a:t>
                </a:r>
                <a:endParaRPr lang="en-US" sz="2400" b="1" dirty="0">
                  <a:latin typeface="Century" panose="02040604050505020304" pitchFamily="18" charset="0"/>
                </a:endParaRPr>
              </a:p>
              <a:p>
                <a:pPr marL="0" indent="0" algn="ctr">
                  <a:buNone/>
                </a:pPr>
                <a:endParaRPr lang="en-US" sz="2400" b="1" dirty="0">
                  <a:latin typeface="Century" panose="02040604050505020304" pitchFamily="18" charset="0"/>
                </a:endParaRPr>
              </a:p>
              <a:p>
                <a:pPr marL="0" indent="0">
                  <a:lnSpc>
                    <a:spcPct val="100000"/>
                  </a:lnSpc>
                  <a:spcAft>
                    <a:spcPts val="500"/>
                  </a:spcAft>
                  <a:buNone/>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b="1" i="1">
                              <a:latin typeface="Cambria Math" panose="02040503050406030204" pitchFamily="18" charset="0"/>
                              <a:ea typeface="Calibri" panose="020F0502020204030204" pitchFamily="34" charset="0"/>
                              <a:cs typeface="Times New Roman" panose="02020603050405020304" pitchFamily="18" charset="0"/>
                            </a:rPr>
                            <m:t>𝐘</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r>
                            <a:rPr lang="en-GB"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400">
                              <a:latin typeface="Cambria Math" panose="02040503050406030204" pitchFamily="18" charset="0"/>
                              <a:ea typeface="Calibri" panose="020F0502020204030204" pitchFamily="34" charset="0"/>
                              <a:cs typeface="Times New Roman" panose="02020603050405020304" pitchFamily="18" charset="0"/>
                            </a:rPr>
                            <m:t>j</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r>
                        <a:rPr lang="en-GB" sz="2400" b="1" i="0" smtClean="0">
                          <a:latin typeface="Cambria Math" panose="02040503050406030204" pitchFamily="18" charset="0"/>
                          <a:ea typeface="Calibri" panose="020F0502020204030204" pitchFamily="34" charset="0"/>
                          <a:cs typeface="Times New Roman" panose="02020603050405020304" pitchFamily="18" charset="0"/>
                        </a:rPr>
                        <m:t>𝐁𝐢𝐧</m:t>
                      </m:r>
                      <m:r>
                        <a:rPr lang="en-GB" sz="2400" b="1">
                          <a:latin typeface="Cambria Math" panose="02040503050406030204" pitchFamily="18" charset="0"/>
                          <a:ea typeface="Calibri" panose="020F0502020204030204" pitchFamily="34" charset="0"/>
                          <a:cs typeface="Times New Roman" panose="02020603050405020304" pitchFamily="18" charset="0"/>
                        </a:rPr>
                        <m:t>(</m:t>
                      </m:r>
                      <m:sSub>
                        <m:sSubPr>
                          <m:ctrlPr>
                            <a:rPr lang="en-GB" sz="2400" b="1" i="1">
                              <a:latin typeface="Cambria Math" panose="02040503050406030204" pitchFamily="18" charset="0"/>
                              <a:ea typeface="Calibri" panose="020F0502020204030204" pitchFamily="34" charset="0"/>
                              <a:cs typeface="Times New Roman" panose="02020603050405020304" pitchFamily="18" charset="0"/>
                            </a:rPr>
                          </m:ctrlPr>
                        </m:sSubPr>
                        <m:e>
                          <m:r>
                            <a:rPr lang="en-GB" sz="2400" b="1" i="0" smtClean="0">
                              <a:latin typeface="Cambria Math" panose="02040503050406030204" pitchFamily="18" charset="0"/>
                              <a:ea typeface="Calibri" panose="020F0502020204030204" pitchFamily="34" charset="0"/>
                              <a:cs typeface="Times New Roman" panose="02020603050405020304" pitchFamily="18" charset="0"/>
                            </a:rPr>
                            <m:t>𝐧</m:t>
                          </m:r>
                        </m:e>
                        <m:sub>
                          <m:r>
                            <a:rPr lang="en-GB" sz="2400" b="1" i="1">
                              <a:latin typeface="Cambria Math" panose="02040503050406030204" pitchFamily="18" charset="0"/>
                              <a:ea typeface="Calibri" panose="020F0502020204030204" pitchFamily="34" charset="0"/>
                              <a:cs typeface="Times New Roman" panose="02020603050405020304" pitchFamily="18" charset="0"/>
                            </a:rPr>
                            <m:t>𝐢</m:t>
                          </m:r>
                          <m:r>
                            <a:rPr lang="en-GB" sz="2400" b="1">
                              <a:latin typeface="Cambria Math" panose="02040503050406030204" pitchFamily="18" charset="0"/>
                              <a:ea typeface="Calibri" panose="020F0502020204030204" pitchFamily="34" charset="0"/>
                              <a:cs typeface="Times New Roman" panose="02020603050405020304" pitchFamily="18" charset="0"/>
                            </a:rPr>
                            <m:t>,</m:t>
                          </m:r>
                          <m:r>
                            <a:rPr lang="en-GB" sz="2400" b="1" i="1">
                              <a:latin typeface="Cambria Math" panose="02040503050406030204" pitchFamily="18" charset="0"/>
                              <a:ea typeface="Calibri" panose="020F0502020204030204" pitchFamily="34" charset="0"/>
                              <a:cs typeface="Times New Roman" panose="02020603050405020304" pitchFamily="18" charset="0"/>
                            </a:rPr>
                            <m:t>𝐣</m:t>
                          </m:r>
                        </m:sub>
                      </m:sSub>
                      <m:r>
                        <a:rPr lang="en-GB" sz="2400"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GB" sz="2400" b="1" i="1" smtClean="0">
                              <a:latin typeface="Cambria Math" panose="02040503050406030204" pitchFamily="18" charset="0"/>
                              <a:ea typeface="Calibri" panose="020F0502020204030204" pitchFamily="34" charset="0"/>
                              <a:cs typeface="Times New Roman" panose="02020603050405020304" pitchFamily="18" charset="0"/>
                            </a:rPr>
                          </m:ctrlPr>
                        </m:sSubPr>
                        <m:e>
                          <m:r>
                            <a:rPr lang="en-GB" sz="2400" b="1" i="1">
                              <a:latin typeface="Cambria Math" panose="02040503050406030204" pitchFamily="18" charset="0"/>
                              <a:ea typeface="Calibri" panose="020F0502020204030204" pitchFamily="34" charset="0"/>
                              <a:cs typeface="Times New Roman" panose="02020603050405020304" pitchFamily="18" charset="0"/>
                            </a:rPr>
                            <m:t>𝛉</m:t>
                          </m:r>
                        </m:e>
                        <m:sub>
                          <m:r>
                            <a:rPr lang="en-GB" sz="2400" b="1" i="1">
                              <a:latin typeface="Cambria Math" panose="02040503050406030204" pitchFamily="18" charset="0"/>
                              <a:ea typeface="Calibri" panose="020F0502020204030204" pitchFamily="34" charset="0"/>
                              <a:cs typeface="Times New Roman" panose="02020603050405020304" pitchFamily="18" charset="0"/>
                            </a:rPr>
                            <m:t>𝐢</m:t>
                          </m:r>
                          <m:r>
                            <a:rPr lang="en-GB" sz="2400" b="1">
                              <a:latin typeface="Cambria Math" panose="02040503050406030204" pitchFamily="18" charset="0"/>
                              <a:ea typeface="Calibri" panose="020F0502020204030204" pitchFamily="34" charset="0"/>
                              <a:cs typeface="Times New Roman" panose="02020603050405020304" pitchFamily="18" charset="0"/>
                            </a:rPr>
                            <m:t>,</m:t>
                          </m:r>
                          <m:r>
                            <a:rPr lang="en-GB" sz="2400" b="1" i="1">
                              <a:latin typeface="Cambria Math" panose="02040503050406030204" pitchFamily="18" charset="0"/>
                              <a:ea typeface="Calibri" panose="020F0502020204030204" pitchFamily="34" charset="0"/>
                              <a:cs typeface="Times New Roman" panose="02020603050405020304" pitchFamily="18" charset="0"/>
                            </a:rPr>
                            <m:t>𝐣</m:t>
                          </m:r>
                        </m:sub>
                      </m:sSub>
                      <m:r>
                        <a:rPr lang="en-GB" sz="2400" b="1"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spcAft>
                    <a:spcPts val="500"/>
                  </a:spcAft>
                  <a:buNone/>
                </a:pPr>
                <a14:m>
                  <m:oMathPara xmlns:m="http://schemas.openxmlformats.org/officeDocument/2006/math">
                    <m:oMathParaPr>
                      <m:jc m:val="centerGroup"/>
                    </m:oMathParaPr>
                    <m:oMath xmlns:m="http://schemas.openxmlformats.org/officeDocument/2006/math">
                      <m:func>
                        <m:func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log</m:t>
                          </m:r>
                        </m:fName>
                        <m:e>
                          <m:d>
                            <m:d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400" b="1" i="1">
                                      <a:latin typeface="Cambria Math" panose="02040503050406030204" pitchFamily="18" charset="0"/>
                                      <a:ea typeface="Calibri" panose="020F0502020204030204" pitchFamily="34" charset="0"/>
                                      <a:cs typeface="Times New Roman" panose="02020603050405020304" pitchFamily="18" charset="0"/>
                                    </a:rPr>
                                  </m:ctrlPr>
                                </m:sSubPr>
                                <m:e>
                                  <m:r>
                                    <a:rPr lang="en-GB" sz="2400" b="1" i="1">
                                      <a:latin typeface="Cambria Math" panose="02040503050406030204" pitchFamily="18" charset="0"/>
                                      <a:ea typeface="Calibri" panose="020F0502020204030204" pitchFamily="34" charset="0"/>
                                      <a:cs typeface="Times New Roman" panose="02020603050405020304" pitchFamily="18" charset="0"/>
                                    </a:rPr>
                                    <m:t>𝛉</m:t>
                                  </m:r>
                                </m:e>
                                <m:sub>
                                  <m:r>
                                    <a:rPr lang="en-GB" sz="2400" b="1" i="1">
                                      <a:latin typeface="Cambria Math" panose="02040503050406030204" pitchFamily="18" charset="0"/>
                                      <a:ea typeface="Calibri" panose="020F0502020204030204" pitchFamily="34" charset="0"/>
                                      <a:cs typeface="Times New Roman" panose="02020603050405020304" pitchFamily="18" charset="0"/>
                                    </a:rPr>
                                    <m:t>𝐢</m:t>
                                  </m:r>
                                  <m:r>
                                    <a:rPr lang="en-GB" sz="2400" b="1">
                                      <a:latin typeface="Cambria Math" panose="02040503050406030204" pitchFamily="18" charset="0"/>
                                      <a:ea typeface="Calibri" panose="020F0502020204030204" pitchFamily="34" charset="0"/>
                                      <a:cs typeface="Times New Roman" panose="02020603050405020304" pitchFamily="18" charset="0"/>
                                    </a:rPr>
                                    <m:t>,</m:t>
                                  </m:r>
                                  <m:r>
                                    <a:rPr lang="en-GB" sz="2400" b="1" i="1">
                                      <a:latin typeface="Cambria Math" panose="02040503050406030204" pitchFamily="18" charset="0"/>
                                      <a:ea typeface="Calibri" panose="020F0502020204030204" pitchFamily="34" charset="0"/>
                                      <a:cs typeface="Times New Roman" panose="02020603050405020304" pitchFamily="18" charset="0"/>
                                    </a:rPr>
                                    <m:t>𝐣</m:t>
                                  </m:r>
                                </m:sub>
                              </m:sSub>
                            </m:e>
                          </m:d>
                        </m:e>
                      </m:func>
                      <m:r>
                        <a:rPr lang="en-GB" sz="2400" i="1">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α</m:t>
                      </m:r>
                      <m:r>
                        <a:rPr lang="en-GB" sz="24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i</m:t>
                          </m:r>
                        </m:sub>
                      </m:sSub>
                      <m:r>
                        <a:rPr lang="en-GB" sz="24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i</m:t>
                          </m:r>
                        </m:sub>
                      </m:sSub>
                      <m:r>
                        <a:rPr lang="en-GB" sz="2400">
                          <a:latin typeface="Cambria Math" panose="02040503050406030204" pitchFamily="18" charset="0"/>
                          <a:ea typeface="Times New Roman" panose="02020603050405020304" pitchFamily="18" charset="0"/>
                          <a:cs typeface="Times New Roman" panose="02020603050405020304" pitchFamily="18" charset="0"/>
                        </a:rPr>
                        <m:t>+</m:t>
                      </m:r>
                      <m:r>
                        <a:rPr lang="en-GB" sz="2400" b="1"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𝐗</m:t>
                      </m:r>
                      <m:r>
                        <a:rPr lang="en-GB" sz="2400" b="1" i="0" baseline="-250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𝐩</m:t>
                      </m:r>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𝛃</m:t>
                      </m:r>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𝛅</m:t>
                          </m:r>
                        </m:e>
                        <m:sub>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𝐢</m:t>
                          </m:r>
                        </m:sub>
                      </m:sSub>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𝐭</m:t>
                          </m:r>
                        </m:e>
                        <m:sub>
                          <m:r>
                            <a:rPr lang="en-GB" sz="2400" b="1" i="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𝐣</m:t>
                          </m:r>
                        </m:sub>
                      </m:sSub>
                    </m:oMath>
                  </m:oMathPara>
                </a14:m>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spcAft>
                    <a:spcPts val="500"/>
                  </a:spcAft>
                  <a:buNone/>
                </a:pPr>
                <a14:m>
                  <m:oMathPara xmlns:m="http://schemas.openxmlformats.org/officeDocument/2006/math">
                    <m:oMathParaPr>
                      <m:jc m:val="centerGroup"/>
                    </m:oMathParaPr>
                    <m:oMath xmlns:m="http://schemas.openxmlformats.org/officeDocument/2006/math">
                      <m:r>
                        <a:rPr lang="en-GB" sz="2400" b="1" i="1">
                          <a:latin typeface="Cambria Math" panose="02040503050406030204" pitchFamily="18" charset="0"/>
                          <a:ea typeface="Times New Roman" panose="02020603050405020304" pitchFamily="18" charset="0"/>
                          <a:cs typeface="Times New Roman" panose="02020603050405020304" pitchFamily="18" charset="0"/>
                        </a:rPr>
                        <m:t>𝐢</m:t>
                      </m:r>
                      <m:r>
                        <a:rPr lang="en-GB" sz="2400" b="1" i="1">
                          <a:latin typeface="Cambria Math" panose="02040503050406030204" pitchFamily="18" charset="0"/>
                          <a:ea typeface="Times New Roman" panose="02020603050405020304" pitchFamily="18" charset="0"/>
                          <a:cs typeface="Times New Roman" panose="02020603050405020304" pitchFamily="18" charset="0"/>
                        </a:rPr>
                        <m:t>=</m:t>
                      </m:r>
                      <m:r>
                        <a:rPr lang="en-GB" sz="2400">
                          <a:latin typeface="Cambria Math" panose="02040503050406030204" pitchFamily="18" charset="0"/>
                          <a:ea typeface="Times New Roman" panose="02020603050405020304" pitchFamily="18" charset="0"/>
                          <a:cs typeface="Times New Roman" panose="02020603050405020304" pitchFamily="18" charset="0"/>
                        </a:rPr>
                        <m:t>1, 2, 3, 4, …, </m:t>
                      </m:r>
                      <m:r>
                        <a:rPr lang="en-GB" sz="2400" b="0" i="0" smtClean="0">
                          <a:latin typeface="Cambria Math" panose="02040503050406030204" pitchFamily="18" charset="0"/>
                          <a:ea typeface="Times New Roman" panose="02020603050405020304" pitchFamily="18" charset="0"/>
                          <a:cs typeface="Times New Roman" panose="02020603050405020304" pitchFamily="18" charset="0"/>
                        </a:rPr>
                        <m:t>7</m:t>
                      </m:r>
                      <m:r>
                        <a:rPr lang="en-GB" sz="2400">
                          <a:latin typeface="Cambria Math" panose="02040503050406030204" pitchFamily="18" charset="0"/>
                          <a:ea typeface="Times New Roman" panose="02020603050405020304" pitchFamily="18" charset="0"/>
                          <a:cs typeface="Times New Roman" panose="02020603050405020304" pitchFamily="18" charset="0"/>
                        </a:rPr>
                        <m:t>2</m:t>
                      </m:r>
                      <m:r>
                        <a:rPr lang="en-GB" sz="2400" i="1">
                          <a:latin typeface="Cambria Math" panose="02040503050406030204" pitchFamily="18" charset="0"/>
                          <a:ea typeface="Times New Roman" panose="02020603050405020304" pitchFamily="18" charset="0"/>
                          <a:cs typeface="Times New Roman" panose="02020603050405020304" pitchFamily="18" charset="0"/>
                        </a:rPr>
                        <m:t> </m:t>
                      </m:r>
                      <m:r>
                        <a:rPr lang="en-GB" sz="2400" b="1" i="1" smtClean="0">
                          <a:latin typeface="Cambria Math" panose="02040503050406030204" pitchFamily="18" charset="0"/>
                          <a:ea typeface="Times New Roman" panose="02020603050405020304" pitchFamily="18" charset="0"/>
                          <a:cs typeface="Times New Roman" panose="02020603050405020304" pitchFamily="18" charset="0"/>
                        </a:rPr>
                        <m:t> &amp; </m:t>
                      </m:r>
                      <m:r>
                        <a:rPr lang="en-GB" sz="2400" b="1" i="1">
                          <a:latin typeface="Cambria Math" panose="02040503050406030204" pitchFamily="18" charset="0"/>
                          <a:ea typeface="Times New Roman" panose="02020603050405020304" pitchFamily="18" charset="0"/>
                          <a:cs typeface="Times New Roman" panose="02020603050405020304" pitchFamily="18" charset="0"/>
                        </a:rPr>
                        <m:t>𝐣</m:t>
                      </m:r>
                      <m:r>
                        <a:rPr lang="en-GB" sz="2400" b="1" i="1">
                          <a:latin typeface="Cambria Math" panose="02040503050406030204" pitchFamily="18" charset="0"/>
                          <a:ea typeface="Times New Roman" panose="02020603050405020304" pitchFamily="18" charset="0"/>
                          <a:cs typeface="Times New Roman" panose="02020603050405020304" pitchFamily="18" charset="0"/>
                        </a:rPr>
                        <m:t>=</m:t>
                      </m:r>
                      <m:r>
                        <a:rPr lang="en-GB" sz="2400" b="0" i="0" smtClean="0">
                          <a:latin typeface="Cambria Math" panose="02040503050406030204" pitchFamily="18" charset="0"/>
                          <a:ea typeface="Times New Roman" panose="02020603050405020304" pitchFamily="18" charset="0"/>
                          <a:cs typeface="Times New Roman" panose="02020603050405020304" pitchFamily="18" charset="0"/>
                        </a:rPr>
                        <m:t>1</m:t>
                      </m:r>
                      <m:r>
                        <a:rPr lang="en-GB" sz="2400">
                          <a:latin typeface="Cambria Math" panose="02040503050406030204" pitchFamily="18" charset="0"/>
                          <a:ea typeface="Times New Roman" panose="02020603050405020304" pitchFamily="18" charset="0"/>
                          <a:cs typeface="Times New Roman" panose="02020603050405020304" pitchFamily="18" charset="0"/>
                        </a:rPr>
                        <m:t>, </m:t>
                      </m:r>
                      <m:r>
                        <a:rPr lang="en-GB" sz="2400" b="0" i="0" smtClean="0">
                          <a:latin typeface="Cambria Math" panose="02040503050406030204" pitchFamily="18" charset="0"/>
                          <a:ea typeface="Times New Roman" panose="02020603050405020304" pitchFamily="18" charset="0"/>
                          <a:cs typeface="Times New Roman" panose="02020603050405020304" pitchFamily="18" charset="0"/>
                        </a:rPr>
                        <m:t>2, 3, …,57</m:t>
                      </m:r>
                    </m:oMath>
                  </m:oMathPara>
                </a14:m>
                <a:endParaRPr lang="en-GB" sz="2400" dirty="0">
                  <a:latin typeface="Helvetica" pitchFamily="2" charset="0"/>
                  <a:ea typeface="Calibri" panose="020F0502020204030204" pitchFamily="34" charset="0"/>
                  <a:cs typeface="Times New Roman" panose="02020603050405020304" pitchFamily="18" charset="0"/>
                </a:endParaRPr>
              </a:p>
              <a:p>
                <a:r>
                  <a:rPr lang="en-GB" sz="2400" dirty="0">
                    <a:latin typeface="Century" panose="02040604050505020304" pitchFamily="18" charset="0"/>
                    <a:ea typeface="Calibri" panose="020F0502020204030204" pitchFamily="34" charset="0"/>
                    <a:cs typeface="Times New Roman" panose="02020603050405020304" pitchFamily="18" charset="0"/>
                  </a:rPr>
                  <a:t>Quantity of interests are the odds ratios to measure levels risk (OR, </a:t>
                </a:r>
                <a14:m>
                  <m:oMath xmlns:m="http://schemas.openxmlformats.org/officeDocument/2006/math">
                    <m:sSub>
                      <m:sSubPr>
                        <m:ctrlPr>
                          <a:rPr lang="en-GB" sz="2400" b="1" i="1">
                            <a:latin typeface="Cambria Math" panose="02040503050406030204" pitchFamily="18" charset="0"/>
                            <a:ea typeface="Calibri" panose="020F0502020204030204" pitchFamily="34" charset="0"/>
                            <a:cs typeface="Times New Roman" panose="02020603050405020304" pitchFamily="18" charset="0"/>
                          </a:rPr>
                        </m:ctrlPr>
                      </m:sSubPr>
                      <m:e>
                        <m:r>
                          <a:rPr lang="en-GB" sz="2400" b="1" i="1">
                            <a:latin typeface="Cambria Math" panose="02040503050406030204" pitchFamily="18" charset="0"/>
                            <a:ea typeface="Calibri" panose="020F0502020204030204" pitchFamily="34" charset="0"/>
                            <a:cs typeface="Times New Roman" panose="02020603050405020304" pitchFamily="18" charset="0"/>
                          </a:rPr>
                          <m:t>𝛉</m:t>
                        </m:r>
                      </m:e>
                      <m:sub>
                        <m:r>
                          <a:rPr lang="en-GB" sz="2400" b="1" i="1">
                            <a:latin typeface="Cambria Math" panose="02040503050406030204" pitchFamily="18" charset="0"/>
                            <a:ea typeface="Calibri" panose="020F0502020204030204" pitchFamily="34" charset="0"/>
                            <a:cs typeface="Times New Roman" panose="02020603050405020304" pitchFamily="18" charset="0"/>
                          </a:rPr>
                          <m:t>𝐢</m:t>
                        </m:r>
                        <m:r>
                          <a:rPr lang="en-GB" sz="2400" b="1">
                            <a:latin typeface="Cambria Math" panose="02040503050406030204" pitchFamily="18" charset="0"/>
                            <a:ea typeface="Calibri" panose="020F0502020204030204" pitchFamily="34" charset="0"/>
                            <a:cs typeface="Times New Roman" panose="02020603050405020304" pitchFamily="18" charset="0"/>
                          </a:rPr>
                          <m:t>,</m:t>
                        </m:r>
                        <m:r>
                          <a:rPr lang="en-GB" sz="2400" b="1" i="1">
                            <a:latin typeface="Cambria Math" panose="02040503050406030204" pitchFamily="18" charset="0"/>
                            <a:ea typeface="Calibri" panose="020F0502020204030204" pitchFamily="34" charset="0"/>
                            <a:cs typeface="Times New Roman" panose="02020603050405020304" pitchFamily="18" charset="0"/>
                          </a:rPr>
                          <m:t>𝐣</m:t>
                        </m:r>
                      </m:sub>
                    </m:sSub>
                  </m:oMath>
                </a14:m>
                <a:r>
                  <a:rPr lang="en-GB" sz="2400" dirty="0">
                    <a:latin typeface="Century" panose="02040604050505020304" pitchFamily="18" charset="0"/>
                    <a:ea typeface="Calibri" panose="020F0502020204030204" pitchFamily="34" charset="0"/>
                    <a:cs typeface="Times New Roman" panose="02020603050405020304" pitchFamily="18" charset="0"/>
                  </a:rPr>
                  <a:t>)</a:t>
                </a:r>
              </a:p>
              <a:p>
                <a:pPr lvl="1">
                  <a:buFont typeface="Wingdings" pitchFamily="2" charset="2"/>
                  <a:buChar char="§"/>
                </a:pPr>
                <a:r>
                  <a:rPr lang="en-GB" sz="2000" dirty="0">
                    <a:latin typeface="Century" panose="02040604050505020304" pitchFamily="18" charset="0"/>
                    <a:ea typeface="Calibri" panose="020F0502020204030204" pitchFamily="34" charset="0"/>
                    <a:cs typeface="Times New Roman" panose="02020603050405020304" pitchFamily="18" charset="0"/>
                  </a:rPr>
                  <a:t>If </a:t>
                </a:r>
                <a14:m>
                  <m:oMath xmlns:m="http://schemas.openxmlformats.org/officeDocument/2006/math">
                    <m:sSub>
                      <m:sSubPr>
                        <m:ctrlPr>
                          <a:rPr lang="en-GB" sz="2000" b="1" i="1" smtClean="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000" b="1" i="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𝛉</m:t>
                        </m:r>
                      </m:e>
                      <m:sub>
                        <m:r>
                          <a:rPr lang="en-GB" sz="2000" b="1" i="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𝐢</m:t>
                        </m:r>
                        <m:r>
                          <a:rPr lang="en-GB" sz="2000" b="1" i="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en-GB" sz="2000" b="1" i="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𝐣</m:t>
                        </m:r>
                      </m:sub>
                    </m:sSub>
                  </m:oMath>
                </a14:m>
                <a:r>
                  <a:rPr lang="en-GB" sz="2000" b="1" dirty="0">
                    <a:solidFill>
                      <a:schemeClr val="accent1">
                        <a:lumMod val="75000"/>
                      </a:schemeClr>
                    </a:solidFill>
                    <a:latin typeface="Century" panose="02040604050505020304" pitchFamily="18" charset="0"/>
                    <a:ea typeface="Calibri" panose="020F0502020204030204" pitchFamily="34" charset="0"/>
                    <a:cs typeface="Times New Roman" panose="02020603050405020304" pitchFamily="18" charset="0"/>
                  </a:rPr>
                  <a:t> &lt; 1.00 </a:t>
                </a:r>
                <a:r>
                  <a:rPr lang="en-GB" sz="2000" dirty="0">
                    <a:latin typeface="Century" panose="02040604050505020304" pitchFamily="18" charset="0"/>
                    <a:ea typeface="Calibri" panose="020F0502020204030204" pitchFamily="34" charset="0"/>
                    <a:cs typeface="Times New Roman" panose="02020603050405020304" pitchFamily="18" charset="0"/>
                  </a:rPr>
                  <a:t>(null value) its an indication of a reduction in the risk of infestation in an area</a:t>
                </a:r>
              </a:p>
              <a:p>
                <a:pPr lvl="1">
                  <a:buFont typeface="Wingdings" pitchFamily="2" charset="2"/>
                  <a:buChar char="§"/>
                </a:pPr>
                <a:r>
                  <a:rPr lang="en-GB" sz="2000" dirty="0">
                    <a:latin typeface="Century" panose="02040604050505020304" pitchFamily="18" charset="0"/>
                    <a:ea typeface="Calibri" panose="020F0502020204030204" pitchFamily="34" charset="0"/>
                    <a:cs typeface="Times New Roman" panose="02020603050405020304" pitchFamily="18" charset="0"/>
                  </a:rPr>
                  <a:t>If </a:t>
                </a:r>
                <a14:m>
                  <m:oMath xmlns:m="http://schemas.openxmlformats.org/officeDocument/2006/math">
                    <m:sSub>
                      <m:sSubPr>
                        <m:ctrlPr>
                          <a:rPr lang="en-GB" sz="2000" b="1" i="1">
                            <a:latin typeface="Cambria Math" panose="02040503050406030204" pitchFamily="18" charset="0"/>
                            <a:ea typeface="Calibri" panose="020F0502020204030204" pitchFamily="34" charset="0"/>
                            <a:cs typeface="Times New Roman" panose="02020603050405020304" pitchFamily="18" charset="0"/>
                          </a:rPr>
                        </m:ctrlPr>
                      </m:sSubPr>
                      <m:e>
                        <m:r>
                          <a:rPr lang="en-GB" sz="2000" b="1" i="1">
                            <a:latin typeface="Cambria Math" panose="02040503050406030204" pitchFamily="18" charset="0"/>
                            <a:ea typeface="Calibri" panose="020F0502020204030204" pitchFamily="34" charset="0"/>
                            <a:cs typeface="Times New Roman" panose="02020603050405020304" pitchFamily="18" charset="0"/>
                          </a:rPr>
                          <m:t>𝛉</m:t>
                        </m:r>
                      </m:e>
                      <m:sub>
                        <m:r>
                          <a:rPr lang="en-GB" sz="2000" b="1" i="1">
                            <a:latin typeface="Cambria Math" panose="02040503050406030204" pitchFamily="18" charset="0"/>
                            <a:ea typeface="Calibri" panose="020F0502020204030204" pitchFamily="34" charset="0"/>
                            <a:cs typeface="Times New Roman" panose="02020603050405020304" pitchFamily="18" charset="0"/>
                          </a:rPr>
                          <m:t>𝐢</m:t>
                        </m:r>
                        <m:r>
                          <a:rPr lang="en-GB" sz="2000" b="1">
                            <a:latin typeface="Cambria Math" panose="02040503050406030204" pitchFamily="18" charset="0"/>
                            <a:ea typeface="Calibri" panose="020F0502020204030204" pitchFamily="34" charset="0"/>
                            <a:cs typeface="Times New Roman" panose="02020603050405020304" pitchFamily="18" charset="0"/>
                          </a:rPr>
                          <m:t>,</m:t>
                        </m:r>
                        <m:r>
                          <a:rPr lang="en-GB" sz="2000" b="1" i="1">
                            <a:latin typeface="Cambria Math" panose="02040503050406030204" pitchFamily="18" charset="0"/>
                            <a:ea typeface="Calibri" panose="020F0502020204030204" pitchFamily="34" charset="0"/>
                            <a:cs typeface="Times New Roman" panose="02020603050405020304" pitchFamily="18" charset="0"/>
                          </a:rPr>
                          <m:t>𝐣</m:t>
                        </m:r>
                      </m:sub>
                    </m:sSub>
                  </m:oMath>
                </a14:m>
                <a:r>
                  <a:rPr lang="en-GB" sz="2000" dirty="0">
                    <a:latin typeface="Century" panose="02040604050505020304" pitchFamily="18" charset="0"/>
                    <a:ea typeface="Calibri" panose="020F0502020204030204" pitchFamily="34" charset="0"/>
                    <a:cs typeface="Times New Roman" panose="02020603050405020304" pitchFamily="18" charset="0"/>
                  </a:rPr>
                  <a:t> = 1.00, its an indication that there are no risks of infestation in an area</a:t>
                </a:r>
              </a:p>
              <a:p>
                <a:pPr lvl="1">
                  <a:buFont typeface="Wingdings" pitchFamily="2" charset="2"/>
                  <a:buChar char="§"/>
                </a:pPr>
                <a:r>
                  <a:rPr lang="en-GB" sz="2000" dirty="0">
                    <a:latin typeface="Century" panose="02040604050505020304" pitchFamily="18" charset="0"/>
                    <a:ea typeface="Calibri" panose="020F0502020204030204" pitchFamily="34" charset="0"/>
                    <a:cs typeface="Times New Roman" panose="02020603050405020304" pitchFamily="18" charset="0"/>
                  </a:rPr>
                  <a:t>If </a:t>
                </a:r>
                <a14:m>
                  <m:oMath xmlns:m="http://schemas.openxmlformats.org/officeDocument/2006/math">
                    <m:sSub>
                      <m:sSubPr>
                        <m:ctrlPr>
                          <a:rPr lang="en-GB" sz="2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000" b="1" i="0">
                            <a:solidFill>
                              <a:srgbClr val="FF0000"/>
                            </a:solidFill>
                            <a:latin typeface="Cambria Math" panose="02040503050406030204" pitchFamily="18" charset="0"/>
                            <a:ea typeface="Calibri" panose="020F0502020204030204" pitchFamily="34" charset="0"/>
                            <a:cs typeface="Times New Roman" panose="02020603050405020304" pitchFamily="18" charset="0"/>
                          </a:rPr>
                          <m:t>𝛉</m:t>
                        </m:r>
                      </m:e>
                      <m:sub>
                        <m:r>
                          <a:rPr lang="en-GB" sz="2000" b="1" i="0">
                            <a:solidFill>
                              <a:srgbClr val="FF0000"/>
                            </a:solidFill>
                            <a:latin typeface="Cambria Math" panose="02040503050406030204" pitchFamily="18" charset="0"/>
                            <a:ea typeface="Calibri" panose="020F0502020204030204" pitchFamily="34" charset="0"/>
                            <a:cs typeface="Times New Roman" panose="02020603050405020304" pitchFamily="18" charset="0"/>
                          </a:rPr>
                          <m:t>𝐢</m:t>
                        </m:r>
                        <m:r>
                          <a:rPr lang="en-GB" sz="2000" b="1" i="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GB" sz="2000" b="1" i="0">
                            <a:solidFill>
                              <a:srgbClr val="FF0000"/>
                            </a:solidFill>
                            <a:latin typeface="Cambria Math" panose="02040503050406030204" pitchFamily="18" charset="0"/>
                            <a:ea typeface="Calibri" panose="020F0502020204030204" pitchFamily="34" charset="0"/>
                            <a:cs typeface="Times New Roman" panose="02020603050405020304" pitchFamily="18" charset="0"/>
                          </a:rPr>
                          <m:t>𝐣</m:t>
                        </m:r>
                      </m:sub>
                    </m:sSub>
                  </m:oMath>
                </a14:m>
                <a:r>
                  <a:rPr lang="en-GB" sz="2000" b="1" dirty="0">
                    <a:solidFill>
                      <a:srgbClr val="FF0000"/>
                    </a:solidFill>
                    <a:latin typeface="Century" panose="02040604050505020304" pitchFamily="18" charset="0"/>
                    <a:ea typeface="Calibri" panose="020F0502020204030204" pitchFamily="34" charset="0"/>
                    <a:cs typeface="Times New Roman" panose="02020603050405020304" pitchFamily="18" charset="0"/>
                  </a:rPr>
                  <a:t> &gt; 1.00, </a:t>
                </a:r>
                <a:r>
                  <a:rPr lang="en-GB" sz="2000" dirty="0">
                    <a:latin typeface="Century" panose="02040604050505020304" pitchFamily="18" charset="0"/>
                    <a:ea typeface="Calibri" panose="020F0502020204030204" pitchFamily="34" charset="0"/>
                    <a:cs typeface="Times New Roman" panose="02020603050405020304" pitchFamily="18" charset="0"/>
                  </a:rPr>
                  <a:t>its an indication that there is an increased risk of infestation in an area</a:t>
                </a:r>
              </a:p>
              <a:p>
                <a:pPr lvl="1"/>
                <a:endParaRPr lang="en-GB" sz="2000" dirty="0">
                  <a:latin typeface="Helvetica" pitchFamily="2" charset="0"/>
                  <a:ea typeface="Calibri" panose="020F0502020204030204" pitchFamily="34" charset="0"/>
                  <a:cs typeface="Times New Roman" panose="02020603050405020304" pitchFamily="18" charset="0"/>
                </a:endParaRPr>
              </a:p>
              <a:p>
                <a:r>
                  <a:rPr lang="en-GB" sz="2400" dirty="0">
                    <a:latin typeface="Century" panose="02040604050505020304" pitchFamily="18" charset="0"/>
                    <a:ea typeface="Calibri" panose="020F0502020204030204" pitchFamily="34" charset="0"/>
                    <a:cs typeface="Times New Roman" panose="02020603050405020304" pitchFamily="18" charset="0"/>
                  </a:rPr>
                  <a:t>Note that 95% Credible Intervals excluding the null value determines whether or not the risk of infestation is significant</a:t>
                </a:r>
              </a:p>
              <a:p>
                <a:pPr marL="0" indent="0" algn="ctr">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2400" b="1" dirty="0">
                  <a:latin typeface="Century" panose="02040604050505020304" pitchFamily="18" charset="0"/>
                </a:endParaRPr>
              </a:p>
            </p:txBody>
          </p:sp>
        </mc:Choice>
        <mc:Fallback>
          <p:sp>
            <p:nvSpPr>
              <p:cNvPr id="3" name="Content Placeholder 2">
                <a:extLst>
                  <a:ext uri="{FF2B5EF4-FFF2-40B4-BE49-F238E27FC236}">
                    <a16:creationId xmlns:a16="http://schemas.microsoft.com/office/drawing/2014/main" id="{2F508008-8FDE-BC41-800A-269B49FAA1C8}"/>
                  </a:ext>
                </a:extLst>
              </p:cNvPr>
              <p:cNvSpPr>
                <a:spLocks noGrp="1" noRot="1" noChangeAspect="1" noMove="1" noResize="1" noEditPoints="1" noAdjustHandles="1" noChangeArrowheads="1" noChangeShapeType="1" noTextEdit="1"/>
              </p:cNvSpPr>
              <p:nvPr>
                <p:ph idx="1"/>
              </p:nvPr>
            </p:nvSpPr>
            <p:spPr>
              <a:xfrm>
                <a:off x="214313" y="114300"/>
                <a:ext cx="11801475" cy="6529388"/>
              </a:xfrm>
              <a:blipFill>
                <a:blip r:embed="rId2"/>
                <a:stretch>
                  <a:fillRect l="-644" t="-1748"/>
                </a:stretch>
              </a:blipFill>
            </p:spPr>
            <p:txBody>
              <a:bodyPr/>
              <a:lstStyle/>
              <a:p>
                <a:r>
                  <a:rPr lang="en-GB">
                    <a:noFill/>
                  </a:rPr>
                  <a:t> </a:t>
                </a:r>
              </a:p>
            </p:txBody>
          </p:sp>
        </mc:Fallback>
      </mc:AlternateContent>
      <p:sp>
        <p:nvSpPr>
          <p:cNvPr id="5" name="Title 1">
            <a:extLst>
              <a:ext uri="{FF2B5EF4-FFF2-40B4-BE49-F238E27FC236}">
                <a16:creationId xmlns:a16="http://schemas.microsoft.com/office/drawing/2014/main" id="{DE0FDF59-8032-AC20-ADCC-996237B1F1FE}"/>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6" name="Slide Number Placeholder 3">
            <a:extLst>
              <a:ext uri="{FF2B5EF4-FFF2-40B4-BE49-F238E27FC236}">
                <a16:creationId xmlns:a16="http://schemas.microsoft.com/office/drawing/2014/main" id="{38B1F145-9BD0-1965-FE80-7E06C0EC07E7}"/>
              </a:ext>
            </a:extLst>
          </p:cNvPr>
          <p:cNvSpPr>
            <a:spLocks noGrp="1"/>
          </p:cNvSpPr>
          <p:nvPr>
            <p:ph type="sldNum" sz="quarter" idx="12"/>
          </p:nvPr>
        </p:nvSpPr>
        <p:spPr>
          <a:xfrm>
            <a:off x="9454831"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19</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135097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4646-1F4E-0047-9D8C-85BF9FF8EB7F}"/>
              </a:ext>
            </a:extLst>
          </p:cNvPr>
          <p:cNvSpPr>
            <a:spLocks noGrp="1"/>
          </p:cNvSpPr>
          <p:nvPr>
            <p:ph type="title"/>
          </p:nvPr>
        </p:nvSpPr>
        <p:spPr>
          <a:xfrm>
            <a:off x="0" y="0"/>
            <a:ext cx="12192000" cy="657225"/>
          </a:xfrm>
          <a:solidFill>
            <a:schemeClr val="accent4"/>
          </a:solidFill>
        </p:spPr>
        <p:txBody>
          <a:bodyPr>
            <a:normAutofit/>
          </a:bodyPr>
          <a:lstStyle/>
          <a:p>
            <a:pPr algn="ctr"/>
            <a:r>
              <a:rPr lang="en-US" sz="3600" b="1" dirty="0">
                <a:solidFill>
                  <a:schemeClr val="bg1"/>
                </a:solidFill>
                <a:latin typeface="Century" panose="02040604050505020304" pitchFamily="18" charset="0"/>
              </a:rPr>
              <a:t>Aedes Mosquito Species</a:t>
            </a:r>
          </a:p>
        </p:txBody>
      </p:sp>
      <p:sp>
        <p:nvSpPr>
          <p:cNvPr id="3" name="Content Placeholder 2">
            <a:extLst>
              <a:ext uri="{FF2B5EF4-FFF2-40B4-BE49-F238E27FC236}">
                <a16:creationId xmlns:a16="http://schemas.microsoft.com/office/drawing/2014/main" id="{AC9B036E-AEDC-E64E-93F6-3234F0720F86}"/>
              </a:ext>
            </a:extLst>
          </p:cNvPr>
          <p:cNvSpPr>
            <a:spLocks noGrp="1"/>
          </p:cNvSpPr>
          <p:nvPr>
            <p:ph idx="1"/>
          </p:nvPr>
        </p:nvSpPr>
        <p:spPr>
          <a:xfrm>
            <a:off x="114300" y="842963"/>
            <a:ext cx="6329363" cy="5829300"/>
          </a:xfrm>
        </p:spPr>
        <p:txBody>
          <a:bodyPr>
            <a:normAutofit/>
          </a:bodyPr>
          <a:lstStyle/>
          <a:p>
            <a:pPr marL="0" indent="0">
              <a:buNone/>
            </a:pPr>
            <a:endParaRPr lang="en-US" sz="2400" b="1" dirty="0">
              <a:latin typeface="Century" panose="02040604050505020304" pitchFamily="18" charset="0"/>
            </a:endParaRPr>
          </a:p>
          <a:p>
            <a:r>
              <a:rPr lang="en-US" sz="2400" b="1" dirty="0">
                <a:latin typeface="Century" panose="02040604050505020304" pitchFamily="18" charset="0"/>
              </a:rPr>
              <a:t>Aedes species are a unique class</a:t>
            </a:r>
          </a:p>
          <a:p>
            <a:endParaRPr lang="en-US" sz="2400" b="1" dirty="0">
              <a:latin typeface="Century" panose="02040604050505020304" pitchFamily="18" charset="0"/>
            </a:endParaRPr>
          </a:p>
          <a:p>
            <a:r>
              <a:rPr lang="en-US" sz="2400" b="1" dirty="0">
                <a:latin typeface="Century" panose="02040604050505020304" pitchFamily="18" charset="0"/>
              </a:rPr>
              <a:t>The most common species are:</a:t>
            </a:r>
          </a:p>
          <a:p>
            <a:pPr lvl="1"/>
            <a:r>
              <a:rPr lang="en-US" sz="2000" b="1" dirty="0">
                <a:latin typeface="Century" panose="02040604050505020304" pitchFamily="18" charset="0"/>
              </a:rPr>
              <a:t>Aegypti</a:t>
            </a:r>
          </a:p>
          <a:p>
            <a:pPr lvl="1"/>
            <a:r>
              <a:rPr lang="en-US" sz="2000" b="1" dirty="0" err="1">
                <a:latin typeface="Century" panose="02040604050505020304" pitchFamily="18" charset="0"/>
              </a:rPr>
              <a:t>Albopictus</a:t>
            </a:r>
            <a:endParaRPr lang="en-US" sz="2000" b="1" dirty="0">
              <a:latin typeface="Century" panose="02040604050505020304" pitchFamily="18" charset="0"/>
            </a:endParaRPr>
          </a:p>
          <a:p>
            <a:endParaRPr lang="en-US" sz="2400" b="1" dirty="0">
              <a:latin typeface="Century" panose="02040604050505020304" pitchFamily="18" charset="0"/>
            </a:endParaRPr>
          </a:p>
          <a:p>
            <a:r>
              <a:rPr lang="en-US" sz="2400" b="1" dirty="0">
                <a:latin typeface="Century" panose="02040604050505020304" pitchFamily="18" charset="0"/>
              </a:rPr>
              <a:t>They transmit arboviruses:</a:t>
            </a:r>
          </a:p>
          <a:p>
            <a:pPr lvl="1"/>
            <a:r>
              <a:rPr lang="en-US" sz="2000" b="1" dirty="0">
                <a:latin typeface="Century" panose="02040604050505020304" pitchFamily="18" charset="0"/>
              </a:rPr>
              <a:t>Dengue</a:t>
            </a:r>
          </a:p>
          <a:p>
            <a:pPr lvl="1"/>
            <a:r>
              <a:rPr lang="en-US" sz="2000" b="1" dirty="0">
                <a:latin typeface="Century" panose="02040604050505020304" pitchFamily="18" charset="0"/>
              </a:rPr>
              <a:t>Chikungunya</a:t>
            </a:r>
          </a:p>
          <a:p>
            <a:pPr lvl="1"/>
            <a:r>
              <a:rPr lang="en-US" sz="2000" b="1" dirty="0">
                <a:latin typeface="Century" panose="02040604050505020304" pitchFamily="18" charset="0"/>
              </a:rPr>
              <a:t>Zika</a:t>
            </a:r>
          </a:p>
          <a:p>
            <a:pPr lvl="1"/>
            <a:r>
              <a:rPr lang="en-US" sz="2000" b="1" dirty="0">
                <a:latin typeface="Century" panose="02040604050505020304" pitchFamily="18" charset="0"/>
              </a:rPr>
              <a:t>Rift Valley Fever</a:t>
            </a:r>
          </a:p>
          <a:p>
            <a:pPr lvl="1"/>
            <a:r>
              <a:rPr lang="en-US" sz="2000" b="1" dirty="0">
                <a:latin typeface="Century" panose="02040604050505020304" pitchFamily="18" charset="0"/>
              </a:rPr>
              <a:t>Yellow Fever</a:t>
            </a:r>
          </a:p>
        </p:txBody>
      </p:sp>
      <p:pic>
        <p:nvPicPr>
          <p:cNvPr id="5" name="Picture 4">
            <a:extLst>
              <a:ext uri="{FF2B5EF4-FFF2-40B4-BE49-F238E27FC236}">
                <a16:creationId xmlns:a16="http://schemas.microsoft.com/office/drawing/2014/main" id="{C026598A-1759-4C48-89BB-6AE7D988D6EB}"/>
              </a:ext>
            </a:extLst>
          </p:cNvPr>
          <p:cNvPicPr>
            <a:picLocks noChangeAspect="1"/>
          </p:cNvPicPr>
          <p:nvPr/>
        </p:nvPicPr>
        <p:blipFill rotWithShape="1">
          <a:blip r:embed="rId3">
            <a:extLst>
              <a:ext uri="{28A0092B-C50C-407E-A947-70E740481C1C}">
                <a14:useLocalDpi xmlns:a14="http://schemas.microsoft.com/office/drawing/2010/main" val="0"/>
              </a:ext>
            </a:extLst>
          </a:blip>
          <a:srcRect l="12254" r="26414"/>
          <a:stretch/>
        </p:blipFill>
        <p:spPr>
          <a:xfrm>
            <a:off x="6826820" y="842963"/>
            <a:ext cx="5188967" cy="5657850"/>
          </a:xfrm>
          <a:prstGeom prst="rect">
            <a:avLst/>
          </a:prstGeom>
          <a:ln>
            <a:noFill/>
          </a:ln>
          <a:effectLst>
            <a:softEdge rad="112500"/>
          </a:effectLst>
        </p:spPr>
      </p:pic>
      <p:sp>
        <p:nvSpPr>
          <p:cNvPr id="6" name="Title 1">
            <a:extLst>
              <a:ext uri="{FF2B5EF4-FFF2-40B4-BE49-F238E27FC236}">
                <a16:creationId xmlns:a16="http://schemas.microsoft.com/office/drawing/2014/main" id="{585474D9-470C-C72D-5B64-57680AA0876A}"/>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4" name="Slide Number Placeholder 3">
            <a:extLst>
              <a:ext uri="{FF2B5EF4-FFF2-40B4-BE49-F238E27FC236}">
                <a16:creationId xmlns:a16="http://schemas.microsoft.com/office/drawing/2014/main" id="{A86EC38C-EC08-934B-D0BD-025A3F616A8C}"/>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2</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322517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7C4176-9BFB-5740-A1C3-7C396E42B8E8}"/>
              </a:ext>
            </a:extLst>
          </p:cNvPr>
          <p:cNvSpPr>
            <a:spLocks noGrp="1"/>
          </p:cNvSpPr>
          <p:nvPr>
            <p:ph type="title"/>
          </p:nvPr>
        </p:nvSpPr>
        <p:spPr>
          <a:xfrm>
            <a:off x="0" y="-41719"/>
            <a:ext cx="12192000" cy="604800"/>
          </a:xfrm>
          <a:solidFill>
            <a:schemeClr val="bg1"/>
          </a:solidFill>
        </p:spPr>
        <p:txBody>
          <a:bodyPr>
            <a:normAutofit/>
          </a:bodyPr>
          <a:lstStyle/>
          <a:p>
            <a:pPr algn="ctr"/>
            <a:r>
              <a:rPr lang="en-US" sz="3600" b="1" dirty="0">
                <a:latin typeface="Century" panose="02040604050505020304" pitchFamily="18" charset="0"/>
              </a:rPr>
              <a:t>Results</a:t>
            </a:r>
          </a:p>
        </p:txBody>
      </p:sp>
      <p:sp>
        <p:nvSpPr>
          <p:cNvPr id="7" name="Content Placeholder 2">
            <a:extLst>
              <a:ext uri="{FF2B5EF4-FFF2-40B4-BE49-F238E27FC236}">
                <a16:creationId xmlns:a16="http://schemas.microsoft.com/office/drawing/2014/main" id="{27E3B1DB-83D3-764B-9D1E-EC7148F3B112}"/>
              </a:ext>
            </a:extLst>
          </p:cNvPr>
          <p:cNvSpPr txBox="1">
            <a:spLocks/>
          </p:cNvSpPr>
          <p:nvPr/>
        </p:nvSpPr>
        <p:spPr>
          <a:xfrm>
            <a:off x="3719893" y="5126404"/>
            <a:ext cx="10763249" cy="1635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latin typeface="Century" panose="02040604050505020304" pitchFamily="18" charset="0"/>
            </a:endParaRPr>
          </a:p>
        </p:txBody>
      </p:sp>
      <p:pic>
        <p:nvPicPr>
          <p:cNvPr id="8" name="Picture 7">
            <a:extLst>
              <a:ext uri="{FF2B5EF4-FFF2-40B4-BE49-F238E27FC236}">
                <a16:creationId xmlns:a16="http://schemas.microsoft.com/office/drawing/2014/main" id="{4E9D62A2-25B8-554D-AEB4-B46A31D211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758" y="901635"/>
            <a:ext cx="6103330" cy="5495686"/>
          </a:xfrm>
          <a:prstGeom prst="rect">
            <a:avLst/>
          </a:prstGeom>
        </p:spPr>
      </p:pic>
      <p:sp>
        <p:nvSpPr>
          <p:cNvPr id="16" name="TextBox 15">
            <a:extLst>
              <a:ext uri="{FF2B5EF4-FFF2-40B4-BE49-F238E27FC236}">
                <a16:creationId xmlns:a16="http://schemas.microsoft.com/office/drawing/2014/main" id="{CA448319-A0CE-F742-9960-9A928C127E74}"/>
              </a:ext>
            </a:extLst>
          </p:cNvPr>
          <p:cNvSpPr txBox="1"/>
          <p:nvPr/>
        </p:nvSpPr>
        <p:spPr>
          <a:xfrm>
            <a:off x="0" y="574432"/>
            <a:ext cx="5946312" cy="338554"/>
          </a:xfrm>
          <a:prstGeom prst="rect">
            <a:avLst/>
          </a:prstGeom>
          <a:noFill/>
        </p:spPr>
        <p:txBody>
          <a:bodyPr wrap="square" rtlCol="0">
            <a:spAutoFit/>
          </a:bodyPr>
          <a:lstStyle/>
          <a:p>
            <a:r>
              <a:rPr lang="en-US" sz="1600" b="1" dirty="0">
                <a:latin typeface="Century" panose="02040604050505020304" pitchFamily="18" charset="0"/>
              </a:rPr>
              <a:t>a.) Temporal risks for infestation</a:t>
            </a:r>
          </a:p>
        </p:txBody>
      </p:sp>
      <p:sp>
        <p:nvSpPr>
          <p:cNvPr id="17" name="TextBox 16">
            <a:extLst>
              <a:ext uri="{FF2B5EF4-FFF2-40B4-BE49-F238E27FC236}">
                <a16:creationId xmlns:a16="http://schemas.microsoft.com/office/drawing/2014/main" id="{266A8812-B1A7-C047-8856-A6DCE6373F4D}"/>
              </a:ext>
            </a:extLst>
          </p:cNvPr>
          <p:cNvSpPr txBox="1"/>
          <p:nvPr/>
        </p:nvSpPr>
        <p:spPr>
          <a:xfrm>
            <a:off x="7323563" y="564425"/>
            <a:ext cx="4508886" cy="338554"/>
          </a:xfrm>
          <a:prstGeom prst="rect">
            <a:avLst/>
          </a:prstGeom>
          <a:noFill/>
        </p:spPr>
        <p:txBody>
          <a:bodyPr wrap="square" rtlCol="0">
            <a:spAutoFit/>
          </a:bodyPr>
          <a:lstStyle/>
          <a:p>
            <a:r>
              <a:rPr lang="en-US" sz="1600" b="1" dirty="0">
                <a:latin typeface="Century" panose="02040604050505020304" pitchFamily="18" charset="0"/>
              </a:rPr>
              <a:t>b.) Sustained Risk of Arboviral infestation</a:t>
            </a:r>
          </a:p>
        </p:txBody>
      </p:sp>
      <p:sp>
        <p:nvSpPr>
          <p:cNvPr id="20" name="Title 1">
            <a:extLst>
              <a:ext uri="{FF2B5EF4-FFF2-40B4-BE49-F238E27FC236}">
                <a16:creationId xmlns:a16="http://schemas.microsoft.com/office/drawing/2014/main" id="{67DB662A-DFCA-E143-A069-FAA03AA3024B}"/>
              </a:ext>
            </a:extLst>
          </p:cNvPr>
          <p:cNvSpPr txBox="1">
            <a:spLocks/>
          </p:cNvSpPr>
          <p:nvPr/>
        </p:nvSpPr>
        <p:spPr>
          <a:xfrm>
            <a:off x="9140" y="-32860"/>
            <a:ext cx="12192000" cy="511832"/>
          </a:xfrm>
          <a:prstGeom prst="rect">
            <a:avLst/>
          </a:prstGeom>
          <a:solidFill>
            <a:schemeClr val="accent4"/>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entury" panose="02040604050505020304" pitchFamily="18" charset="0"/>
              </a:rPr>
              <a:t>Results &amp; Conclusions</a:t>
            </a:r>
          </a:p>
        </p:txBody>
      </p:sp>
      <p:pic>
        <p:nvPicPr>
          <p:cNvPr id="3" name="Picture 2" descr="Map&#10;&#10;Description automatically generated">
            <a:extLst>
              <a:ext uri="{FF2B5EF4-FFF2-40B4-BE49-F238E27FC236}">
                <a16:creationId xmlns:a16="http://schemas.microsoft.com/office/drawing/2014/main" id="{DFE79483-C389-3441-A9E0-2A5E5DC66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563" y="897685"/>
            <a:ext cx="4868437" cy="5610491"/>
          </a:xfrm>
          <a:prstGeom prst="rect">
            <a:avLst/>
          </a:prstGeom>
        </p:spPr>
      </p:pic>
      <p:sp>
        <p:nvSpPr>
          <p:cNvPr id="9" name="Title 1">
            <a:extLst>
              <a:ext uri="{FF2B5EF4-FFF2-40B4-BE49-F238E27FC236}">
                <a16:creationId xmlns:a16="http://schemas.microsoft.com/office/drawing/2014/main" id="{8CAA1724-57F8-3DB2-80AD-6BB6ECE6BFAE}"/>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1" name="Slide Number Placeholder 3">
            <a:extLst>
              <a:ext uri="{FF2B5EF4-FFF2-40B4-BE49-F238E27FC236}">
                <a16:creationId xmlns:a16="http://schemas.microsoft.com/office/drawing/2014/main" id="{B5A12EB6-D9DF-CA1A-B933-60271490B8D7}"/>
              </a:ext>
            </a:extLst>
          </p:cNvPr>
          <p:cNvSpPr>
            <a:spLocks noGrp="1"/>
          </p:cNvSpPr>
          <p:nvPr>
            <p:ph type="sldNum" sz="quarter" idx="12"/>
          </p:nvPr>
        </p:nvSpPr>
        <p:spPr>
          <a:xfrm>
            <a:off x="9454831"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20</a:t>
            </a:fld>
            <a:r>
              <a:rPr lang="en-GB" dirty="0">
                <a:solidFill>
                  <a:schemeClr val="bg1"/>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218056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A1AD9A-0559-9016-CED9-D530C0D14D34}"/>
              </a:ext>
            </a:extLst>
          </p:cNvPr>
          <p:cNvSpPr txBox="1">
            <a:spLocks/>
          </p:cNvSpPr>
          <p:nvPr/>
        </p:nvSpPr>
        <p:spPr>
          <a:xfrm>
            <a:off x="0" y="6608017"/>
            <a:ext cx="12192000" cy="253269"/>
          </a:xfrm>
          <a:prstGeom prst="rect">
            <a:avLst/>
          </a:prstGeom>
          <a:solidFill>
            <a:schemeClr val="accent4"/>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pic>
        <p:nvPicPr>
          <p:cNvPr id="6" name="Picture 5">
            <a:extLst>
              <a:ext uri="{FF2B5EF4-FFF2-40B4-BE49-F238E27FC236}">
                <a16:creationId xmlns:a16="http://schemas.microsoft.com/office/drawing/2014/main" id="{65927347-B66E-6F6C-104F-3E5EA1953B50}"/>
              </a:ext>
            </a:extLst>
          </p:cNvPr>
          <p:cNvPicPr>
            <a:picLocks noChangeAspect="1"/>
          </p:cNvPicPr>
          <p:nvPr/>
        </p:nvPicPr>
        <p:blipFill rotWithShape="1">
          <a:blip r:embed="rId2"/>
          <a:srcRect l="41355" r="42030" b="70518"/>
          <a:stretch/>
        </p:blipFill>
        <p:spPr>
          <a:xfrm>
            <a:off x="8470989" y="2178059"/>
            <a:ext cx="1060589" cy="1097269"/>
          </a:xfrm>
          <a:prstGeom prst="rect">
            <a:avLst/>
          </a:prstGeom>
        </p:spPr>
      </p:pic>
      <p:pic>
        <p:nvPicPr>
          <p:cNvPr id="7" name="image13.jpg">
            <a:extLst>
              <a:ext uri="{FF2B5EF4-FFF2-40B4-BE49-F238E27FC236}">
                <a16:creationId xmlns:a16="http://schemas.microsoft.com/office/drawing/2014/main" id="{690F578C-3274-E41C-513B-FAFD6201C652}"/>
              </a:ext>
            </a:extLst>
          </p:cNvPr>
          <p:cNvPicPr/>
          <p:nvPr/>
        </p:nvPicPr>
        <p:blipFill rotWithShape="1">
          <a:blip r:embed="rId3"/>
          <a:srcRect t="6417" b="28527"/>
          <a:stretch/>
        </p:blipFill>
        <p:spPr>
          <a:xfrm>
            <a:off x="9522329" y="2506945"/>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11.jpg">
            <a:extLst>
              <a:ext uri="{FF2B5EF4-FFF2-40B4-BE49-F238E27FC236}">
                <a16:creationId xmlns:a16="http://schemas.microsoft.com/office/drawing/2014/main" id="{34EF4359-BE96-F609-81C1-ABD5C395F3E9}"/>
              </a:ext>
            </a:extLst>
          </p:cNvPr>
          <p:cNvPicPr/>
          <p:nvPr/>
        </p:nvPicPr>
        <p:blipFill rotWithShape="1">
          <a:blip r:embed="rId4"/>
          <a:srcRect l="32606" t="4579" r="1725" b="8745"/>
          <a:stretch/>
        </p:blipFill>
        <p:spPr>
          <a:xfrm>
            <a:off x="6961994" y="2075403"/>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12.jpg">
            <a:extLst>
              <a:ext uri="{FF2B5EF4-FFF2-40B4-BE49-F238E27FC236}">
                <a16:creationId xmlns:a16="http://schemas.microsoft.com/office/drawing/2014/main" id="{D6BD8806-AF40-FAAB-23A9-166487A60791}"/>
              </a:ext>
            </a:extLst>
          </p:cNvPr>
          <p:cNvPicPr/>
          <p:nvPr/>
        </p:nvPicPr>
        <p:blipFill rotWithShape="1">
          <a:blip r:embed="rId5"/>
          <a:srcRect l="13299" t="14020" r="5848" b="16485"/>
          <a:stretch/>
        </p:blipFill>
        <p:spPr>
          <a:xfrm>
            <a:off x="6973145" y="2875162"/>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4.png">
            <a:extLst>
              <a:ext uri="{FF2B5EF4-FFF2-40B4-BE49-F238E27FC236}">
                <a16:creationId xmlns:a16="http://schemas.microsoft.com/office/drawing/2014/main" id="{37965F29-19CC-BB72-B31C-7D951E313D77}"/>
              </a:ext>
            </a:extLst>
          </p:cNvPr>
          <p:cNvPicPr/>
          <p:nvPr/>
        </p:nvPicPr>
        <p:blipFill rotWithShape="1">
          <a:blip r:embed="rId6"/>
          <a:srcRect l="19366" t="2908" r="10486" b="45290"/>
          <a:stretch/>
        </p:blipFill>
        <p:spPr>
          <a:xfrm>
            <a:off x="10310453" y="2869750"/>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9.png">
            <a:extLst>
              <a:ext uri="{FF2B5EF4-FFF2-40B4-BE49-F238E27FC236}">
                <a16:creationId xmlns:a16="http://schemas.microsoft.com/office/drawing/2014/main" id="{B3E8AB5E-3971-6A11-AE13-6302D6D3C5E4}"/>
              </a:ext>
            </a:extLst>
          </p:cNvPr>
          <p:cNvPicPr/>
          <p:nvPr/>
        </p:nvPicPr>
        <p:blipFill rotWithShape="1">
          <a:blip r:embed="rId7"/>
          <a:srcRect l="57237" t="14585" b="53322"/>
          <a:stretch/>
        </p:blipFill>
        <p:spPr>
          <a:xfrm>
            <a:off x="10278743" y="2075403"/>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smiling for the camera&#10;&#10;Description automatically generated with medium confidence">
            <a:extLst>
              <a:ext uri="{FF2B5EF4-FFF2-40B4-BE49-F238E27FC236}">
                <a16:creationId xmlns:a16="http://schemas.microsoft.com/office/drawing/2014/main" id="{03F58CD4-196F-A848-4A1B-4AD39603DFEA}"/>
              </a:ext>
            </a:extLst>
          </p:cNvPr>
          <p:cNvPicPr>
            <a:picLocks noChangeAspect="1"/>
          </p:cNvPicPr>
          <p:nvPr/>
        </p:nvPicPr>
        <p:blipFill rotWithShape="1">
          <a:blip r:embed="rId8"/>
          <a:srcRect b="14790"/>
          <a:stretch/>
        </p:blipFill>
        <p:spPr>
          <a:xfrm>
            <a:off x="7751861" y="2517333"/>
            <a:ext cx="720000" cy="719289"/>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5.jpg" descr="A person sitting in a chair&#10;&#10;Description automatically generated with low confidence">
            <a:extLst>
              <a:ext uri="{FF2B5EF4-FFF2-40B4-BE49-F238E27FC236}">
                <a16:creationId xmlns:a16="http://schemas.microsoft.com/office/drawing/2014/main" id="{1FCFC8F0-5AFC-8D3A-E3EF-91E3C8EC157C}"/>
              </a:ext>
            </a:extLst>
          </p:cNvPr>
          <p:cNvPicPr/>
          <p:nvPr/>
        </p:nvPicPr>
        <p:blipFill>
          <a:blip r:embed="rId9"/>
          <a:srcRect/>
          <a:stretch>
            <a:fillRect/>
          </a:stretch>
        </p:blipFill>
        <p:spPr>
          <a:xfrm>
            <a:off x="7488037" y="4654775"/>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10.jpg">
            <a:extLst>
              <a:ext uri="{FF2B5EF4-FFF2-40B4-BE49-F238E27FC236}">
                <a16:creationId xmlns:a16="http://schemas.microsoft.com/office/drawing/2014/main" id="{D3D2335D-34A4-6EE4-764D-A61745AC4C5C}"/>
              </a:ext>
            </a:extLst>
          </p:cNvPr>
          <p:cNvPicPr/>
          <p:nvPr/>
        </p:nvPicPr>
        <p:blipFill rotWithShape="1">
          <a:blip r:embed="rId10"/>
          <a:srcRect l="17060" t="4405" r="11070" b="43434"/>
          <a:stretch/>
        </p:blipFill>
        <p:spPr>
          <a:xfrm>
            <a:off x="9144057" y="4645759"/>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1.jpg">
            <a:extLst>
              <a:ext uri="{FF2B5EF4-FFF2-40B4-BE49-F238E27FC236}">
                <a16:creationId xmlns:a16="http://schemas.microsoft.com/office/drawing/2014/main" id="{1E4808BA-DFB8-C32A-069B-844BE64DDB0C}"/>
              </a:ext>
            </a:extLst>
          </p:cNvPr>
          <p:cNvPicPr/>
          <p:nvPr/>
        </p:nvPicPr>
        <p:blipFill rotWithShape="1">
          <a:blip r:embed="rId11"/>
          <a:srcRect l="20200" t="10060" r="34876" b="18168"/>
          <a:stretch/>
        </p:blipFill>
        <p:spPr>
          <a:xfrm>
            <a:off x="8281284" y="3861181"/>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age14.jpg">
            <a:extLst>
              <a:ext uri="{FF2B5EF4-FFF2-40B4-BE49-F238E27FC236}">
                <a16:creationId xmlns:a16="http://schemas.microsoft.com/office/drawing/2014/main" id="{2AAB5F14-5AFB-93A5-6E44-6F54F28E3076}"/>
              </a:ext>
            </a:extLst>
          </p:cNvPr>
          <p:cNvPicPr/>
          <p:nvPr/>
        </p:nvPicPr>
        <p:blipFill rotWithShape="1">
          <a:blip r:embed="rId12"/>
          <a:srcRect l="13060" b="34730"/>
          <a:stretch/>
        </p:blipFill>
        <p:spPr>
          <a:xfrm>
            <a:off x="9934208" y="3844185"/>
            <a:ext cx="720000" cy="720000"/>
          </a:xfrm>
          <a:prstGeom prst="ellipse">
            <a:avLst/>
          </a:prstGeom>
          <a:ln w="1905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image3.png">
            <a:extLst>
              <a:ext uri="{FF2B5EF4-FFF2-40B4-BE49-F238E27FC236}">
                <a16:creationId xmlns:a16="http://schemas.microsoft.com/office/drawing/2014/main" id="{A04D7144-670E-DD1C-55F9-47C4FE559495}"/>
              </a:ext>
            </a:extLst>
          </p:cNvPr>
          <p:cNvPicPr/>
          <p:nvPr/>
        </p:nvPicPr>
        <p:blipFill rotWithShape="1">
          <a:blip r:embed="rId13"/>
          <a:srcRect l="12640" t="16379" r="23389" b="36670"/>
          <a:stretch/>
        </p:blipFill>
        <p:spPr>
          <a:xfrm>
            <a:off x="7488440" y="3863818"/>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2.png">
            <a:extLst>
              <a:ext uri="{FF2B5EF4-FFF2-40B4-BE49-F238E27FC236}">
                <a16:creationId xmlns:a16="http://schemas.microsoft.com/office/drawing/2014/main" id="{364577EE-E82F-852E-3C51-752C8C7C051A}"/>
              </a:ext>
            </a:extLst>
          </p:cNvPr>
          <p:cNvPicPr/>
          <p:nvPr/>
        </p:nvPicPr>
        <p:blipFill>
          <a:blip r:embed="rId14"/>
          <a:srcRect/>
          <a:stretch>
            <a:fillRect/>
          </a:stretch>
        </p:blipFill>
        <p:spPr>
          <a:xfrm>
            <a:off x="8306518" y="4654307"/>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 picture containing person, wall, hairpiece&#10;&#10;Description automatically generated">
            <a:extLst>
              <a:ext uri="{FF2B5EF4-FFF2-40B4-BE49-F238E27FC236}">
                <a16:creationId xmlns:a16="http://schemas.microsoft.com/office/drawing/2014/main" id="{4EFC7183-836C-DC06-94C2-2D75A400D170}"/>
              </a:ext>
            </a:extLst>
          </p:cNvPr>
          <p:cNvPicPr>
            <a:picLocks noChangeAspect="1"/>
          </p:cNvPicPr>
          <p:nvPr/>
        </p:nvPicPr>
        <p:blipFill rotWithShape="1">
          <a:blip r:embed="rId15"/>
          <a:srcRect l="17167" t="18383" r="19211" b="20789"/>
          <a:stretch/>
        </p:blipFill>
        <p:spPr>
          <a:xfrm>
            <a:off x="9137537" y="3849734"/>
            <a:ext cx="720000" cy="724576"/>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7.jpg">
            <a:extLst>
              <a:ext uri="{FF2B5EF4-FFF2-40B4-BE49-F238E27FC236}">
                <a16:creationId xmlns:a16="http://schemas.microsoft.com/office/drawing/2014/main" id="{57A09EA5-7C53-28B2-E28E-773277640302}"/>
              </a:ext>
            </a:extLst>
          </p:cNvPr>
          <p:cNvPicPr/>
          <p:nvPr/>
        </p:nvPicPr>
        <p:blipFill rotWithShape="1">
          <a:blip r:embed="rId16"/>
          <a:srcRect l="31995" t="26192" r="45630" b="44195"/>
          <a:stretch/>
        </p:blipFill>
        <p:spPr>
          <a:xfrm>
            <a:off x="10668439" y="4246120"/>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 person wearing glasses&#10;&#10;Description automatically generated with medium confidence">
            <a:extLst>
              <a:ext uri="{FF2B5EF4-FFF2-40B4-BE49-F238E27FC236}">
                <a16:creationId xmlns:a16="http://schemas.microsoft.com/office/drawing/2014/main" id="{2B563EC4-348C-2123-D084-DAE5D435F9D7}"/>
              </a:ext>
            </a:extLst>
          </p:cNvPr>
          <p:cNvPicPr>
            <a:picLocks noChangeAspect="1"/>
          </p:cNvPicPr>
          <p:nvPr/>
        </p:nvPicPr>
        <p:blipFill>
          <a:blip r:embed="rId17"/>
          <a:stretch>
            <a:fillRect/>
          </a:stretch>
        </p:blipFill>
        <p:spPr>
          <a:xfrm>
            <a:off x="9948036" y="4656150"/>
            <a:ext cx="720000" cy="72000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A picture containing sky, outdoor, person, person&#10;&#10;Description automatically generated">
            <a:extLst>
              <a:ext uri="{FF2B5EF4-FFF2-40B4-BE49-F238E27FC236}">
                <a16:creationId xmlns:a16="http://schemas.microsoft.com/office/drawing/2014/main" id="{B52B826D-2479-1758-1063-40A772D5EF67}"/>
              </a:ext>
            </a:extLst>
          </p:cNvPr>
          <p:cNvPicPr>
            <a:picLocks noChangeAspect="1"/>
          </p:cNvPicPr>
          <p:nvPr/>
        </p:nvPicPr>
        <p:blipFill rotWithShape="1">
          <a:blip r:embed="rId18"/>
          <a:srcRect l="32358" t="8618" r="32286" b="56465"/>
          <a:stretch/>
        </p:blipFill>
        <p:spPr>
          <a:xfrm>
            <a:off x="6755192" y="4287668"/>
            <a:ext cx="720000" cy="711062"/>
          </a:xfrm>
          <a:prstGeom prst="ellipse">
            <a:avLst/>
          </a:prstGeom>
          <a:ln w="1905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46C2DA48-B6EE-A8DD-4DE8-950A602D2AB2}"/>
              </a:ext>
            </a:extLst>
          </p:cNvPr>
          <p:cNvSpPr txBox="1"/>
          <p:nvPr/>
        </p:nvSpPr>
        <p:spPr>
          <a:xfrm>
            <a:off x="8306518" y="3346777"/>
            <a:ext cx="1492716" cy="369332"/>
          </a:xfrm>
          <a:prstGeom prst="rect">
            <a:avLst/>
          </a:prstGeom>
          <a:noFill/>
        </p:spPr>
        <p:txBody>
          <a:bodyPr wrap="none" rtlCol="0">
            <a:spAutoFit/>
          </a:bodyPr>
          <a:lstStyle/>
          <a:p>
            <a:pPr algn="l"/>
            <a:r>
              <a:rPr lang="en-GB" dirty="0">
                <a:solidFill>
                  <a:srgbClr val="EA7600"/>
                </a:solidFill>
                <a:latin typeface="Aharoni" panose="02010803020104030203" pitchFamily="2" charset="-79"/>
                <a:cs typeface="Aharoni" panose="02010803020104030203" pitchFamily="2" charset="-79"/>
              </a:rPr>
              <a:t>Researchers</a:t>
            </a:r>
          </a:p>
        </p:txBody>
      </p:sp>
      <p:sp>
        <p:nvSpPr>
          <p:cNvPr id="24" name="TextBox 23">
            <a:extLst>
              <a:ext uri="{FF2B5EF4-FFF2-40B4-BE49-F238E27FC236}">
                <a16:creationId xmlns:a16="http://schemas.microsoft.com/office/drawing/2014/main" id="{74C7C129-6497-A055-F26E-B7F25DDE3D36}"/>
              </a:ext>
            </a:extLst>
          </p:cNvPr>
          <p:cNvSpPr txBox="1"/>
          <p:nvPr/>
        </p:nvSpPr>
        <p:spPr>
          <a:xfrm>
            <a:off x="7931117" y="1708788"/>
            <a:ext cx="2412840" cy="369332"/>
          </a:xfrm>
          <a:prstGeom prst="rect">
            <a:avLst/>
          </a:prstGeom>
          <a:noFill/>
        </p:spPr>
        <p:txBody>
          <a:bodyPr wrap="none" rtlCol="0">
            <a:spAutoFit/>
          </a:bodyPr>
          <a:lstStyle/>
          <a:p>
            <a:pPr algn="l"/>
            <a:r>
              <a:rPr lang="en-GB" dirty="0">
                <a:solidFill>
                  <a:srgbClr val="EA7600"/>
                </a:solidFill>
                <a:latin typeface="Aharoni" panose="02010803020104030203" pitchFamily="2" charset="-79"/>
                <a:cs typeface="Aharoni" panose="02010803020104030203" pitchFamily="2" charset="-79"/>
              </a:rPr>
              <a:t>Consortium Leaders</a:t>
            </a:r>
          </a:p>
        </p:txBody>
      </p:sp>
      <p:sp>
        <p:nvSpPr>
          <p:cNvPr id="26" name="Slide Number Placeholder 3">
            <a:extLst>
              <a:ext uri="{FF2B5EF4-FFF2-40B4-BE49-F238E27FC236}">
                <a16:creationId xmlns:a16="http://schemas.microsoft.com/office/drawing/2014/main" id="{ECBAE9A3-CD65-4A52-7000-9C969B505824}"/>
              </a:ext>
            </a:extLst>
          </p:cNvPr>
          <p:cNvSpPr txBox="1">
            <a:spLocks/>
          </p:cNvSpPr>
          <p:nvPr/>
        </p:nvSpPr>
        <p:spPr>
          <a:xfrm>
            <a:off x="9454831" y="65774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pPr/>
              <a:t>21</a:t>
            </a:fld>
            <a:r>
              <a:rPr lang="en-GB">
                <a:solidFill>
                  <a:schemeClr val="bg1"/>
                </a:solidFill>
                <a:latin typeface="Cambria Math" panose="02040503050406030204" pitchFamily="18" charset="0"/>
                <a:ea typeface="Cambria Math" panose="02040503050406030204" pitchFamily="18" charset="0"/>
              </a:rPr>
              <a:t>]</a:t>
            </a:r>
            <a:endParaRPr lang="en-GB" dirty="0">
              <a:solidFill>
                <a:schemeClr val="bg1"/>
              </a:solidFill>
              <a:latin typeface="Cambria Math" panose="02040503050406030204" pitchFamily="18" charset="0"/>
              <a:ea typeface="Cambria Math" panose="02040503050406030204" pitchFamily="18" charset="0"/>
            </a:endParaRPr>
          </a:p>
        </p:txBody>
      </p:sp>
      <p:sp>
        <p:nvSpPr>
          <p:cNvPr id="27" name="Title 1">
            <a:extLst>
              <a:ext uri="{FF2B5EF4-FFF2-40B4-BE49-F238E27FC236}">
                <a16:creationId xmlns:a16="http://schemas.microsoft.com/office/drawing/2014/main" id="{D3BF83B0-292A-A486-A8FB-3B80A8339E66}"/>
              </a:ext>
            </a:extLst>
          </p:cNvPr>
          <p:cNvSpPr txBox="1">
            <a:spLocks/>
          </p:cNvSpPr>
          <p:nvPr/>
        </p:nvSpPr>
        <p:spPr>
          <a:xfrm>
            <a:off x="397" y="-7679"/>
            <a:ext cx="12192000" cy="1093694"/>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5" name="TextBox 4">
            <a:extLst>
              <a:ext uri="{FF2B5EF4-FFF2-40B4-BE49-F238E27FC236}">
                <a16:creationId xmlns:a16="http://schemas.microsoft.com/office/drawing/2014/main" id="{EB0919E8-ABD8-0FE0-3683-2099B022AC6F}"/>
              </a:ext>
            </a:extLst>
          </p:cNvPr>
          <p:cNvSpPr txBox="1"/>
          <p:nvPr/>
        </p:nvSpPr>
        <p:spPr>
          <a:xfrm>
            <a:off x="2772918" y="-49529"/>
            <a:ext cx="6508377" cy="1200329"/>
          </a:xfrm>
          <a:prstGeom prst="rect">
            <a:avLst/>
          </a:prstGeom>
          <a:noFill/>
        </p:spPr>
        <p:txBody>
          <a:bodyPr wrap="square" rtlCol="0">
            <a:spAutoFit/>
          </a:bodyPr>
          <a:lstStyle/>
          <a:p>
            <a:pPr algn="ctr"/>
            <a:r>
              <a:rPr lang="en-GB" sz="7200" dirty="0">
                <a:solidFill>
                  <a:schemeClr val="bg1"/>
                </a:solidFill>
                <a:latin typeface="Cambria Math" panose="02040503050406030204" pitchFamily="18" charset="0"/>
                <a:ea typeface="Cambria Math" panose="02040503050406030204" pitchFamily="18" charset="0"/>
              </a:rPr>
              <a:t>Thank You</a:t>
            </a:r>
          </a:p>
        </p:txBody>
      </p:sp>
      <p:pic>
        <p:nvPicPr>
          <p:cNvPr id="28" name="Picture 27">
            <a:extLst>
              <a:ext uri="{FF2B5EF4-FFF2-40B4-BE49-F238E27FC236}">
                <a16:creationId xmlns:a16="http://schemas.microsoft.com/office/drawing/2014/main" id="{A14F3EC3-3548-1D21-8C19-072028A19A9B}"/>
              </a:ext>
            </a:extLst>
          </p:cNvPr>
          <p:cNvPicPr>
            <a:picLocks noChangeAspect="1"/>
          </p:cNvPicPr>
          <p:nvPr/>
        </p:nvPicPr>
        <p:blipFill rotWithShape="1">
          <a:blip r:embed="rId19"/>
          <a:srcRect t="5066" b="7381"/>
          <a:stretch/>
        </p:blipFill>
        <p:spPr>
          <a:xfrm>
            <a:off x="1009459" y="1213346"/>
            <a:ext cx="4785055" cy="2618394"/>
          </a:xfrm>
          <a:prstGeom prst="rect">
            <a:avLst/>
          </a:prstGeom>
        </p:spPr>
      </p:pic>
      <p:pic>
        <p:nvPicPr>
          <p:cNvPr id="29" name="Picture 28">
            <a:extLst>
              <a:ext uri="{FF2B5EF4-FFF2-40B4-BE49-F238E27FC236}">
                <a16:creationId xmlns:a16="http://schemas.microsoft.com/office/drawing/2014/main" id="{F1A2637D-1A89-7C87-9C26-0561EEB2628F}"/>
              </a:ext>
            </a:extLst>
          </p:cNvPr>
          <p:cNvPicPr>
            <a:picLocks noChangeAspect="1"/>
          </p:cNvPicPr>
          <p:nvPr/>
        </p:nvPicPr>
        <p:blipFill rotWithShape="1">
          <a:blip r:embed="rId20"/>
          <a:srcRect t="6133" b="9333"/>
          <a:stretch/>
        </p:blipFill>
        <p:spPr>
          <a:xfrm>
            <a:off x="1009459" y="3959071"/>
            <a:ext cx="4782044" cy="2526514"/>
          </a:xfrm>
          <a:prstGeom prst="rect">
            <a:avLst/>
          </a:prstGeom>
        </p:spPr>
      </p:pic>
    </p:spTree>
    <p:extLst>
      <p:ext uri="{BB962C8B-B14F-4D97-AF65-F5344CB8AC3E}">
        <p14:creationId xmlns:p14="http://schemas.microsoft.com/office/powerpoint/2010/main" val="142105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A1AD9A-0559-9016-CED9-D530C0D14D34}"/>
              </a:ext>
            </a:extLst>
          </p:cNvPr>
          <p:cNvSpPr txBox="1">
            <a:spLocks/>
          </p:cNvSpPr>
          <p:nvPr/>
        </p:nvSpPr>
        <p:spPr>
          <a:xfrm>
            <a:off x="0" y="6577466"/>
            <a:ext cx="12192000" cy="280533"/>
          </a:xfrm>
          <a:prstGeom prst="rect">
            <a:avLst/>
          </a:prstGeom>
          <a:solidFill>
            <a:schemeClr val="accent4"/>
          </a:solidFill>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5" name="TextBox 4">
            <a:extLst>
              <a:ext uri="{FF2B5EF4-FFF2-40B4-BE49-F238E27FC236}">
                <a16:creationId xmlns:a16="http://schemas.microsoft.com/office/drawing/2014/main" id="{EB0919E8-ABD8-0FE0-3683-2099B022AC6F}"/>
              </a:ext>
            </a:extLst>
          </p:cNvPr>
          <p:cNvSpPr txBox="1"/>
          <p:nvPr/>
        </p:nvSpPr>
        <p:spPr>
          <a:xfrm>
            <a:off x="2841811" y="2635250"/>
            <a:ext cx="6508377" cy="1200329"/>
          </a:xfrm>
          <a:prstGeom prst="rect">
            <a:avLst/>
          </a:prstGeom>
          <a:noFill/>
        </p:spPr>
        <p:txBody>
          <a:bodyPr wrap="square" rtlCol="0">
            <a:spAutoFit/>
          </a:bodyPr>
          <a:lstStyle/>
          <a:p>
            <a:pPr algn="ctr"/>
            <a:r>
              <a:rPr lang="en-GB" sz="7200" dirty="0">
                <a:latin typeface="Cambria Math" panose="02040503050406030204" pitchFamily="18" charset="0"/>
                <a:ea typeface="Cambria Math" panose="02040503050406030204" pitchFamily="18" charset="0"/>
              </a:rPr>
              <a:t>Questions?</a:t>
            </a:r>
          </a:p>
        </p:txBody>
      </p:sp>
      <p:sp>
        <p:nvSpPr>
          <p:cNvPr id="6" name="Slide Number Placeholder 3">
            <a:extLst>
              <a:ext uri="{FF2B5EF4-FFF2-40B4-BE49-F238E27FC236}">
                <a16:creationId xmlns:a16="http://schemas.microsoft.com/office/drawing/2014/main" id="{D708D627-9F2A-C2BA-418A-0E39EB25BF3F}"/>
              </a:ext>
            </a:extLst>
          </p:cNvPr>
          <p:cNvSpPr txBox="1">
            <a:spLocks/>
          </p:cNvSpPr>
          <p:nvPr/>
        </p:nvSpPr>
        <p:spPr>
          <a:xfrm>
            <a:off x="9454831" y="65774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pPr/>
              <a:t>22</a:t>
            </a:fld>
            <a:r>
              <a:rPr lang="en-GB">
                <a:solidFill>
                  <a:schemeClr val="bg1"/>
                </a:solidFill>
                <a:latin typeface="Cambria Math" panose="02040503050406030204" pitchFamily="18" charset="0"/>
                <a:ea typeface="Cambria Math" panose="02040503050406030204" pitchFamily="18" charset="0"/>
              </a:rPr>
              <a:t>]</a:t>
            </a:r>
            <a:endParaRPr lang="en-GB" dirty="0">
              <a:solidFill>
                <a:schemeClr val="bg1"/>
              </a:solidFill>
              <a:latin typeface="Cambria Math" panose="02040503050406030204" pitchFamily="18" charset="0"/>
              <a:ea typeface="Cambria Math" panose="02040503050406030204" pitchFamily="18" charset="0"/>
            </a:endParaRPr>
          </a:p>
        </p:txBody>
      </p:sp>
      <p:sp>
        <p:nvSpPr>
          <p:cNvPr id="7" name="Title 1">
            <a:extLst>
              <a:ext uri="{FF2B5EF4-FFF2-40B4-BE49-F238E27FC236}">
                <a16:creationId xmlns:a16="http://schemas.microsoft.com/office/drawing/2014/main" id="{7B721F64-74D3-3945-B245-096DE1CE38BC}"/>
              </a:ext>
            </a:extLst>
          </p:cNvPr>
          <p:cNvSpPr txBox="1">
            <a:spLocks/>
          </p:cNvSpPr>
          <p:nvPr/>
        </p:nvSpPr>
        <p:spPr>
          <a:xfrm>
            <a:off x="0" y="0"/>
            <a:ext cx="12192000" cy="1093694"/>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Tree>
    <p:extLst>
      <p:ext uri="{BB962C8B-B14F-4D97-AF65-F5344CB8AC3E}">
        <p14:creationId xmlns:p14="http://schemas.microsoft.com/office/powerpoint/2010/main" val="773934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DDD3-D1A2-CB44-87D3-39163178F409}"/>
              </a:ext>
            </a:extLst>
          </p:cNvPr>
          <p:cNvSpPr>
            <a:spLocks noGrp="1"/>
          </p:cNvSpPr>
          <p:nvPr>
            <p:ph type="title"/>
          </p:nvPr>
        </p:nvSpPr>
        <p:spPr>
          <a:xfrm>
            <a:off x="0" y="1"/>
            <a:ext cx="12192000" cy="914400"/>
          </a:xfrm>
          <a:solidFill>
            <a:schemeClr val="accent4"/>
          </a:solidFill>
        </p:spPr>
        <p:txBody>
          <a:bodyPr>
            <a:normAutofit/>
          </a:bodyPr>
          <a:lstStyle/>
          <a:p>
            <a:pPr algn="ctr"/>
            <a:r>
              <a:rPr lang="en-US" sz="3600" b="1" dirty="0">
                <a:solidFill>
                  <a:schemeClr val="bg1"/>
                </a:solidFill>
                <a:latin typeface="Century" panose="02040604050505020304" pitchFamily="18" charset="0"/>
              </a:rPr>
              <a:t>Transmission cycle of the Arboviruses</a:t>
            </a:r>
          </a:p>
        </p:txBody>
      </p:sp>
      <p:pic>
        <p:nvPicPr>
          <p:cNvPr id="7" name="Picture 6">
            <a:extLst>
              <a:ext uri="{FF2B5EF4-FFF2-40B4-BE49-F238E27FC236}">
                <a16:creationId xmlns:a16="http://schemas.microsoft.com/office/drawing/2014/main" id="{936ACCE6-C116-1A46-8462-D0084AECF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87" y="2860471"/>
            <a:ext cx="618624" cy="918607"/>
          </a:xfrm>
          <a:prstGeom prst="rect">
            <a:avLst/>
          </a:prstGeom>
        </p:spPr>
      </p:pic>
      <p:pic>
        <p:nvPicPr>
          <p:cNvPr id="9" name="Picture 8">
            <a:extLst>
              <a:ext uri="{FF2B5EF4-FFF2-40B4-BE49-F238E27FC236}">
                <a16:creationId xmlns:a16="http://schemas.microsoft.com/office/drawing/2014/main" id="{EB466783-218E-D746-A915-3EFD82A28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532" y="2851321"/>
            <a:ext cx="630949" cy="936908"/>
          </a:xfrm>
          <a:prstGeom prst="rect">
            <a:avLst/>
          </a:prstGeom>
        </p:spPr>
      </p:pic>
      <p:pic>
        <p:nvPicPr>
          <p:cNvPr id="13" name="Picture 12">
            <a:extLst>
              <a:ext uri="{FF2B5EF4-FFF2-40B4-BE49-F238E27FC236}">
                <a16:creationId xmlns:a16="http://schemas.microsoft.com/office/drawing/2014/main" id="{BC268B1C-1908-4E41-8206-905C155FD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87" y="1781063"/>
            <a:ext cx="618624" cy="918606"/>
          </a:xfrm>
          <a:prstGeom prst="rect">
            <a:avLst/>
          </a:prstGeom>
        </p:spPr>
      </p:pic>
      <p:pic>
        <p:nvPicPr>
          <p:cNvPr id="14" name="Picture 13">
            <a:extLst>
              <a:ext uri="{FF2B5EF4-FFF2-40B4-BE49-F238E27FC236}">
                <a16:creationId xmlns:a16="http://schemas.microsoft.com/office/drawing/2014/main" id="{2CBB0F7A-D4B9-9346-85D7-2B4986D58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09" y="2253460"/>
            <a:ext cx="4891088" cy="1723285"/>
          </a:xfrm>
          <a:prstGeom prst="rect">
            <a:avLst/>
          </a:prstGeom>
        </p:spPr>
      </p:pic>
      <p:sp>
        <p:nvSpPr>
          <p:cNvPr id="15" name="TextBox 14">
            <a:extLst>
              <a:ext uri="{FF2B5EF4-FFF2-40B4-BE49-F238E27FC236}">
                <a16:creationId xmlns:a16="http://schemas.microsoft.com/office/drawing/2014/main" id="{0C12AA60-0467-CB4A-B52E-906D1027A91B}"/>
              </a:ext>
            </a:extLst>
          </p:cNvPr>
          <p:cNvSpPr txBox="1"/>
          <p:nvPr/>
        </p:nvSpPr>
        <p:spPr>
          <a:xfrm>
            <a:off x="-1" y="1071563"/>
            <a:ext cx="3300413" cy="369332"/>
          </a:xfrm>
          <a:prstGeom prst="rect">
            <a:avLst/>
          </a:prstGeom>
          <a:noFill/>
        </p:spPr>
        <p:txBody>
          <a:bodyPr wrap="square" rtlCol="0">
            <a:spAutoFit/>
          </a:bodyPr>
          <a:lstStyle/>
          <a:p>
            <a:r>
              <a:rPr lang="en-US" b="1" dirty="0">
                <a:latin typeface="Century" panose="02040604050505020304" pitchFamily="18" charset="0"/>
              </a:rPr>
              <a:t>Female Aedes mosquitoes</a:t>
            </a:r>
          </a:p>
        </p:txBody>
      </p:sp>
      <p:sp>
        <p:nvSpPr>
          <p:cNvPr id="17" name="TextBox 16">
            <a:extLst>
              <a:ext uri="{FF2B5EF4-FFF2-40B4-BE49-F238E27FC236}">
                <a16:creationId xmlns:a16="http://schemas.microsoft.com/office/drawing/2014/main" id="{4EF87D7B-7E97-7946-B6F5-DF3FFD9FC066}"/>
              </a:ext>
            </a:extLst>
          </p:cNvPr>
          <p:cNvSpPr txBox="1"/>
          <p:nvPr/>
        </p:nvSpPr>
        <p:spPr>
          <a:xfrm>
            <a:off x="9686925" y="1071563"/>
            <a:ext cx="2256072" cy="369332"/>
          </a:xfrm>
          <a:prstGeom prst="rect">
            <a:avLst/>
          </a:prstGeom>
          <a:noFill/>
        </p:spPr>
        <p:txBody>
          <a:bodyPr wrap="square" rtlCol="0">
            <a:spAutoFit/>
          </a:bodyPr>
          <a:lstStyle/>
          <a:p>
            <a:pPr algn="r"/>
            <a:r>
              <a:rPr lang="en-US" b="1" dirty="0">
                <a:latin typeface="Century" panose="02040604050505020304" pitchFamily="18" charset="0"/>
              </a:rPr>
              <a:t>Susceptible</a:t>
            </a:r>
          </a:p>
        </p:txBody>
      </p:sp>
      <p:sp>
        <p:nvSpPr>
          <p:cNvPr id="11" name="Title 1">
            <a:extLst>
              <a:ext uri="{FF2B5EF4-FFF2-40B4-BE49-F238E27FC236}">
                <a16:creationId xmlns:a16="http://schemas.microsoft.com/office/drawing/2014/main" id="{678C6EE9-5583-44F5-713F-E72C9D4E0AA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6" name="Slide Number Placeholder 3">
            <a:extLst>
              <a:ext uri="{FF2B5EF4-FFF2-40B4-BE49-F238E27FC236}">
                <a16:creationId xmlns:a16="http://schemas.microsoft.com/office/drawing/2014/main" id="{2152A77E-E049-407C-80C5-3C161259C064}"/>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3</a:t>
            </a:fld>
            <a:r>
              <a:rPr lang="en-GB" dirty="0">
                <a:solidFill>
                  <a:schemeClr val="bg1"/>
                </a:solidFill>
                <a:latin typeface="Cambria Math" panose="02040503050406030204" pitchFamily="18" charset="0"/>
                <a:ea typeface="Cambria Math" panose="02040503050406030204" pitchFamily="18" charset="0"/>
              </a:rPr>
              <a:t>]</a:t>
            </a:r>
          </a:p>
        </p:txBody>
      </p:sp>
      <p:pic>
        <p:nvPicPr>
          <p:cNvPr id="19" name="Picture 18">
            <a:extLst>
              <a:ext uri="{FF2B5EF4-FFF2-40B4-BE49-F238E27FC236}">
                <a16:creationId xmlns:a16="http://schemas.microsoft.com/office/drawing/2014/main" id="{D1640066-8297-AE5D-B0E0-B62317F52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006" y="1788603"/>
            <a:ext cx="630949" cy="936908"/>
          </a:xfrm>
          <a:prstGeom prst="rect">
            <a:avLst/>
          </a:prstGeom>
        </p:spPr>
      </p:pic>
      <p:sp>
        <p:nvSpPr>
          <p:cNvPr id="20" name="TextBox 19">
            <a:extLst>
              <a:ext uri="{FF2B5EF4-FFF2-40B4-BE49-F238E27FC236}">
                <a16:creationId xmlns:a16="http://schemas.microsoft.com/office/drawing/2014/main" id="{0EB94625-B336-EBA0-C395-3DA1AF06CDCD}"/>
              </a:ext>
            </a:extLst>
          </p:cNvPr>
          <p:cNvSpPr txBox="1"/>
          <p:nvPr/>
        </p:nvSpPr>
        <p:spPr>
          <a:xfrm>
            <a:off x="9775530" y="4038796"/>
            <a:ext cx="2256072" cy="369332"/>
          </a:xfrm>
          <a:prstGeom prst="rect">
            <a:avLst/>
          </a:prstGeom>
          <a:noFill/>
        </p:spPr>
        <p:txBody>
          <a:bodyPr wrap="square" rtlCol="0">
            <a:spAutoFit/>
          </a:bodyPr>
          <a:lstStyle/>
          <a:p>
            <a:pPr algn="r"/>
            <a:r>
              <a:rPr lang="en-US" b="1" dirty="0">
                <a:latin typeface="Century" panose="02040604050505020304" pitchFamily="18" charset="0"/>
              </a:rPr>
              <a:t>Infected</a:t>
            </a:r>
          </a:p>
        </p:txBody>
      </p:sp>
      <p:pic>
        <p:nvPicPr>
          <p:cNvPr id="23" name="Picture 22">
            <a:extLst>
              <a:ext uri="{FF2B5EF4-FFF2-40B4-BE49-F238E27FC236}">
                <a16:creationId xmlns:a16="http://schemas.microsoft.com/office/drawing/2014/main" id="{1290008B-1AEE-2786-2EE3-4C99E03FE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484" y="4637205"/>
            <a:ext cx="588077" cy="1578800"/>
          </a:xfrm>
          <a:prstGeom prst="rect">
            <a:avLst/>
          </a:prstGeom>
        </p:spPr>
      </p:pic>
    </p:spTree>
    <p:extLst>
      <p:ext uri="{BB962C8B-B14F-4D97-AF65-F5344CB8AC3E}">
        <p14:creationId xmlns:p14="http://schemas.microsoft.com/office/powerpoint/2010/main" val="66010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DDD3-D1A2-CB44-87D3-39163178F409}"/>
              </a:ext>
            </a:extLst>
          </p:cNvPr>
          <p:cNvSpPr>
            <a:spLocks noGrp="1"/>
          </p:cNvSpPr>
          <p:nvPr>
            <p:ph type="title"/>
          </p:nvPr>
        </p:nvSpPr>
        <p:spPr>
          <a:xfrm>
            <a:off x="0" y="1"/>
            <a:ext cx="12192000" cy="914400"/>
          </a:xfrm>
          <a:solidFill>
            <a:schemeClr val="accent4"/>
          </a:solidFill>
        </p:spPr>
        <p:txBody>
          <a:bodyPr>
            <a:normAutofit/>
          </a:bodyPr>
          <a:lstStyle/>
          <a:p>
            <a:pPr algn="ctr"/>
            <a:r>
              <a:rPr lang="en-US" sz="3600" b="1" dirty="0">
                <a:solidFill>
                  <a:schemeClr val="bg1"/>
                </a:solidFill>
                <a:latin typeface="Century" panose="02040604050505020304" pitchFamily="18" charset="0"/>
              </a:rPr>
              <a:t>Transmission cycle of the Arboviruses</a:t>
            </a:r>
          </a:p>
        </p:txBody>
      </p:sp>
      <p:pic>
        <p:nvPicPr>
          <p:cNvPr id="14" name="Picture 13">
            <a:extLst>
              <a:ext uri="{FF2B5EF4-FFF2-40B4-BE49-F238E27FC236}">
                <a16:creationId xmlns:a16="http://schemas.microsoft.com/office/drawing/2014/main" id="{2CBB0F7A-D4B9-9346-85D7-2B4986D58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09" y="2253460"/>
            <a:ext cx="4891088" cy="1723285"/>
          </a:xfrm>
          <a:prstGeom prst="rect">
            <a:avLst/>
          </a:prstGeom>
        </p:spPr>
      </p:pic>
      <p:sp>
        <p:nvSpPr>
          <p:cNvPr id="15" name="TextBox 14">
            <a:extLst>
              <a:ext uri="{FF2B5EF4-FFF2-40B4-BE49-F238E27FC236}">
                <a16:creationId xmlns:a16="http://schemas.microsoft.com/office/drawing/2014/main" id="{0C12AA60-0467-CB4A-B52E-906D1027A91B}"/>
              </a:ext>
            </a:extLst>
          </p:cNvPr>
          <p:cNvSpPr txBox="1"/>
          <p:nvPr/>
        </p:nvSpPr>
        <p:spPr>
          <a:xfrm>
            <a:off x="-1" y="1071563"/>
            <a:ext cx="3300413" cy="369332"/>
          </a:xfrm>
          <a:prstGeom prst="rect">
            <a:avLst/>
          </a:prstGeom>
          <a:noFill/>
        </p:spPr>
        <p:txBody>
          <a:bodyPr wrap="square" rtlCol="0">
            <a:spAutoFit/>
          </a:bodyPr>
          <a:lstStyle/>
          <a:p>
            <a:r>
              <a:rPr lang="en-US" b="1" dirty="0">
                <a:latin typeface="Century" panose="02040604050505020304" pitchFamily="18" charset="0"/>
              </a:rPr>
              <a:t>Female Aedes mosquitoes</a:t>
            </a:r>
          </a:p>
        </p:txBody>
      </p:sp>
      <p:sp>
        <p:nvSpPr>
          <p:cNvPr id="17" name="TextBox 16">
            <a:extLst>
              <a:ext uri="{FF2B5EF4-FFF2-40B4-BE49-F238E27FC236}">
                <a16:creationId xmlns:a16="http://schemas.microsoft.com/office/drawing/2014/main" id="{4EF87D7B-7E97-7946-B6F5-DF3FFD9FC066}"/>
              </a:ext>
            </a:extLst>
          </p:cNvPr>
          <p:cNvSpPr txBox="1"/>
          <p:nvPr/>
        </p:nvSpPr>
        <p:spPr>
          <a:xfrm>
            <a:off x="9686925" y="1071563"/>
            <a:ext cx="2256072" cy="369332"/>
          </a:xfrm>
          <a:prstGeom prst="rect">
            <a:avLst/>
          </a:prstGeom>
          <a:noFill/>
        </p:spPr>
        <p:txBody>
          <a:bodyPr wrap="square" rtlCol="0">
            <a:spAutoFit/>
          </a:bodyPr>
          <a:lstStyle/>
          <a:p>
            <a:pPr algn="r"/>
            <a:r>
              <a:rPr lang="en-US" b="1" dirty="0">
                <a:latin typeface="Century" panose="02040604050505020304" pitchFamily="18" charset="0"/>
              </a:rPr>
              <a:t>Susceptible</a:t>
            </a:r>
          </a:p>
        </p:txBody>
      </p:sp>
      <p:sp>
        <p:nvSpPr>
          <p:cNvPr id="11" name="Title 1">
            <a:extLst>
              <a:ext uri="{FF2B5EF4-FFF2-40B4-BE49-F238E27FC236}">
                <a16:creationId xmlns:a16="http://schemas.microsoft.com/office/drawing/2014/main" id="{678C6EE9-5583-44F5-713F-E72C9D4E0AA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6" name="Slide Number Placeholder 3">
            <a:extLst>
              <a:ext uri="{FF2B5EF4-FFF2-40B4-BE49-F238E27FC236}">
                <a16:creationId xmlns:a16="http://schemas.microsoft.com/office/drawing/2014/main" id="{2152A77E-E049-407C-80C5-3C161259C064}"/>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4</a:t>
            </a:fld>
            <a:r>
              <a:rPr lang="en-GB" dirty="0">
                <a:solidFill>
                  <a:schemeClr val="bg1"/>
                </a:solidFill>
                <a:latin typeface="Cambria Math" panose="02040503050406030204" pitchFamily="18" charset="0"/>
                <a:ea typeface="Cambria Math" panose="02040503050406030204" pitchFamily="18" charset="0"/>
              </a:rPr>
              <a:t>]</a:t>
            </a:r>
          </a:p>
        </p:txBody>
      </p:sp>
      <p:sp>
        <p:nvSpPr>
          <p:cNvPr id="20" name="TextBox 19">
            <a:extLst>
              <a:ext uri="{FF2B5EF4-FFF2-40B4-BE49-F238E27FC236}">
                <a16:creationId xmlns:a16="http://schemas.microsoft.com/office/drawing/2014/main" id="{39E1A087-C5C6-5827-136C-23A5A1062439}"/>
              </a:ext>
            </a:extLst>
          </p:cNvPr>
          <p:cNvSpPr txBox="1"/>
          <p:nvPr/>
        </p:nvSpPr>
        <p:spPr>
          <a:xfrm>
            <a:off x="9775530" y="4038796"/>
            <a:ext cx="2256072" cy="369332"/>
          </a:xfrm>
          <a:prstGeom prst="rect">
            <a:avLst/>
          </a:prstGeom>
          <a:noFill/>
        </p:spPr>
        <p:txBody>
          <a:bodyPr wrap="square" rtlCol="0">
            <a:spAutoFit/>
          </a:bodyPr>
          <a:lstStyle/>
          <a:p>
            <a:pPr algn="r"/>
            <a:r>
              <a:rPr lang="en-US" b="1" dirty="0">
                <a:latin typeface="Century" panose="02040604050505020304" pitchFamily="18" charset="0"/>
              </a:rPr>
              <a:t>Infected</a:t>
            </a:r>
          </a:p>
        </p:txBody>
      </p:sp>
      <p:pic>
        <p:nvPicPr>
          <p:cNvPr id="21" name="Picture 20">
            <a:extLst>
              <a:ext uri="{FF2B5EF4-FFF2-40B4-BE49-F238E27FC236}">
                <a16:creationId xmlns:a16="http://schemas.microsoft.com/office/drawing/2014/main" id="{8BB9CB16-842D-AC02-FC83-587B543D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5484" y="4637205"/>
            <a:ext cx="588077" cy="1578800"/>
          </a:xfrm>
          <a:prstGeom prst="rect">
            <a:avLst/>
          </a:prstGeom>
        </p:spPr>
      </p:pic>
      <p:pic>
        <p:nvPicPr>
          <p:cNvPr id="22" name="Picture 21">
            <a:extLst>
              <a:ext uri="{FF2B5EF4-FFF2-40B4-BE49-F238E27FC236}">
                <a16:creationId xmlns:a16="http://schemas.microsoft.com/office/drawing/2014/main" id="{8616270A-B47F-543B-96BE-3FD9AD0A7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6901" y="5129808"/>
            <a:ext cx="630949" cy="936908"/>
          </a:xfrm>
          <a:prstGeom prst="rect">
            <a:avLst/>
          </a:prstGeom>
        </p:spPr>
      </p:pic>
      <p:pic>
        <p:nvPicPr>
          <p:cNvPr id="23" name="Picture 22">
            <a:extLst>
              <a:ext uri="{FF2B5EF4-FFF2-40B4-BE49-F238E27FC236}">
                <a16:creationId xmlns:a16="http://schemas.microsoft.com/office/drawing/2014/main" id="{45D08F48-2E97-72F1-3E48-74F00AA4D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87" y="2860471"/>
            <a:ext cx="618624" cy="918607"/>
          </a:xfrm>
          <a:prstGeom prst="rect">
            <a:avLst/>
          </a:prstGeom>
        </p:spPr>
      </p:pic>
      <p:pic>
        <p:nvPicPr>
          <p:cNvPr id="24" name="Picture 23">
            <a:extLst>
              <a:ext uri="{FF2B5EF4-FFF2-40B4-BE49-F238E27FC236}">
                <a16:creationId xmlns:a16="http://schemas.microsoft.com/office/drawing/2014/main" id="{DD70C3E0-1516-7745-0E1D-BE6F557A6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532" y="2851321"/>
            <a:ext cx="630949" cy="936908"/>
          </a:xfrm>
          <a:prstGeom prst="rect">
            <a:avLst/>
          </a:prstGeom>
        </p:spPr>
      </p:pic>
      <p:pic>
        <p:nvPicPr>
          <p:cNvPr id="25" name="Picture 24">
            <a:extLst>
              <a:ext uri="{FF2B5EF4-FFF2-40B4-BE49-F238E27FC236}">
                <a16:creationId xmlns:a16="http://schemas.microsoft.com/office/drawing/2014/main" id="{9EB1BE49-0C5D-03B1-5DDF-F8B029EDB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87" y="1781063"/>
            <a:ext cx="618624" cy="918606"/>
          </a:xfrm>
          <a:prstGeom prst="rect">
            <a:avLst/>
          </a:prstGeom>
        </p:spPr>
      </p:pic>
      <p:sp>
        <p:nvSpPr>
          <p:cNvPr id="27" name="TextBox 26">
            <a:extLst>
              <a:ext uri="{FF2B5EF4-FFF2-40B4-BE49-F238E27FC236}">
                <a16:creationId xmlns:a16="http://schemas.microsoft.com/office/drawing/2014/main" id="{1E356B41-B683-7EEC-5255-195883E109F1}"/>
              </a:ext>
            </a:extLst>
          </p:cNvPr>
          <p:cNvSpPr txBox="1"/>
          <p:nvPr/>
        </p:nvSpPr>
        <p:spPr>
          <a:xfrm>
            <a:off x="10732775" y="5244319"/>
            <a:ext cx="567784" cy="707886"/>
          </a:xfrm>
          <a:prstGeom prst="rect">
            <a:avLst/>
          </a:prstGeom>
          <a:noFill/>
        </p:spPr>
        <p:txBody>
          <a:bodyPr wrap="none" rtlCol="0">
            <a:spAutoFit/>
          </a:bodyPr>
          <a:lstStyle/>
          <a:p>
            <a:r>
              <a:rPr lang="en-GB" sz="4000"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5163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DDD3-D1A2-CB44-87D3-39163178F409}"/>
              </a:ext>
            </a:extLst>
          </p:cNvPr>
          <p:cNvSpPr>
            <a:spLocks noGrp="1"/>
          </p:cNvSpPr>
          <p:nvPr>
            <p:ph type="title"/>
          </p:nvPr>
        </p:nvSpPr>
        <p:spPr>
          <a:xfrm>
            <a:off x="0" y="1"/>
            <a:ext cx="12192000" cy="914400"/>
          </a:xfrm>
          <a:solidFill>
            <a:schemeClr val="accent4"/>
          </a:solidFill>
        </p:spPr>
        <p:txBody>
          <a:bodyPr>
            <a:normAutofit/>
          </a:bodyPr>
          <a:lstStyle/>
          <a:p>
            <a:pPr algn="ctr"/>
            <a:r>
              <a:rPr lang="en-US" sz="3600" b="1" dirty="0">
                <a:solidFill>
                  <a:schemeClr val="bg1"/>
                </a:solidFill>
                <a:latin typeface="Century" panose="02040604050505020304" pitchFamily="18" charset="0"/>
              </a:rPr>
              <a:t>Transmission cycle of the Arboviruses</a:t>
            </a:r>
          </a:p>
        </p:txBody>
      </p:sp>
      <p:pic>
        <p:nvPicPr>
          <p:cNvPr id="5" name="Picture 4">
            <a:extLst>
              <a:ext uri="{FF2B5EF4-FFF2-40B4-BE49-F238E27FC236}">
                <a16:creationId xmlns:a16="http://schemas.microsoft.com/office/drawing/2014/main" id="{E4DA0A8E-5123-1647-A37E-F731B1EA4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4" y="4902996"/>
            <a:ext cx="627472" cy="931745"/>
          </a:xfrm>
          <a:prstGeom prst="rect">
            <a:avLst/>
          </a:prstGeom>
        </p:spPr>
      </p:pic>
      <p:pic>
        <p:nvPicPr>
          <p:cNvPr id="14" name="Picture 13">
            <a:extLst>
              <a:ext uri="{FF2B5EF4-FFF2-40B4-BE49-F238E27FC236}">
                <a16:creationId xmlns:a16="http://schemas.microsoft.com/office/drawing/2014/main" id="{2CBB0F7A-D4B9-9346-85D7-2B4986D58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09" y="2253460"/>
            <a:ext cx="4891088" cy="1723285"/>
          </a:xfrm>
          <a:prstGeom prst="rect">
            <a:avLst/>
          </a:prstGeom>
        </p:spPr>
      </p:pic>
      <p:sp>
        <p:nvSpPr>
          <p:cNvPr id="15" name="TextBox 14">
            <a:extLst>
              <a:ext uri="{FF2B5EF4-FFF2-40B4-BE49-F238E27FC236}">
                <a16:creationId xmlns:a16="http://schemas.microsoft.com/office/drawing/2014/main" id="{0C12AA60-0467-CB4A-B52E-906D1027A91B}"/>
              </a:ext>
            </a:extLst>
          </p:cNvPr>
          <p:cNvSpPr txBox="1"/>
          <p:nvPr/>
        </p:nvSpPr>
        <p:spPr>
          <a:xfrm>
            <a:off x="-1" y="1071563"/>
            <a:ext cx="3300413" cy="369332"/>
          </a:xfrm>
          <a:prstGeom prst="rect">
            <a:avLst/>
          </a:prstGeom>
          <a:noFill/>
        </p:spPr>
        <p:txBody>
          <a:bodyPr wrap="square" rtlCol="0">
            <a:spAutoFit/>
          </a:bodyPr>
          <a:lstStyle/>
          <a:p>
            <a:r>
              <a:rPr lang="en-US" b="1" dirty="0">
                <a:latin typeface="Century" panose="02040604050505020304" pitchFamily="18" charset="0"/>
              </a:rPr>
              <a:t>Female Aedes mosquitoes</a:t>
            </a:r>
          </a:p>
        </p:txBody>
      </p:sp>
      <p:sp>
        <p:nvSpPr>
          <p:cNvPr id="17" name="TextBox 16">
            <a:extLst>
              <a:ext uri="{FF2B5EF4-FFF2-40B4-BE49-F238E27FC236}">
                <a16:creationId xmlns:a16="http://schemas.microsoft.com/office/drawing/2014/main" id="{4EF87D7B-7E97-7946-B6F5-DF3FFD9FC066}"/>
              </a:ext>
            </a:extLst>
          </p:cNvPr>
          <p:cNvSpPr txBox="1"/>
          <p:nvPr/>
        </p:nvSpPr>
        <p:spPr>
          <a:xfrm>
            <a:off x="9686925" y="1071563"/>
            <a:ext cx="2256072" cy="369332"/>
          </a:xfrm>
          <a:prstGeom prst="rect">
            <a:avLst/>
          </a:prstGeom>
          <a:noFill/>
        </p:spPr>
        <p:txBody>
          <a:bodyPr wrap="square" rtlCol="0">
            <a:spAutoFit/>
          </a:bodyPr>
          <a:lstStyle/>
          <a:p>
            <a:pPr algn="r"/>
            <a:r>
              <a:rPr lang="en-US" b="1" dirty="0">
                <a:latin typeface="Century" panose="02040604050505020304" pitchFamily="18" charset="0"/>
              </a:rPr>
              <a:t>Susceptible</a:t>
            </a:r>
          </a:p>
        </p:txBody>
      </p:sp>
      <p:pic>
        <p:nvPicPr>
          <p:cNvPr id="10" name="Picture 9">
            <a:extLst>
              <a:ext uri="{FF2B5EF4-FFF2-40B4-BE49-F238E27FC236}">
                <a16:creationId xmlns:a16="http://schemas.microsoft.com/office/drawing/2014/main" id="{124FF59F-79E9-EA4A-A928-C9620B758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484" y="4637205"/>
            <a:ext cx="588077" cy="1578800"/>
          </a:xfrm>
          <a:prstGeom prst="rect">
            <a:avLst/>
          </a:prstGeom>
        </p:spPr>
      </p:pic>
      <p:sp>
        <p:nvSpPr>
          <p:cNvPr id="11" name="Title 1">
            <a:extLst>
              <a:ext uri="{FF2B5EF4-FFF2-40B4-BE49-F238E27FC236}">
                <a16:creationId xmlns:a16="http://schemas.microsoft.com/office/drawing/2014/main" id="{678C6EE9-5583-44F5-713F-E72C9D4E0AA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6" name="Slide Number Placeholder 3">
            <a:extLst>
              <a:ext uri="{FF2B5EF4-FFF2-40B4-BE49-F238E27FC236}">
                <a16:creationId xmlns:a16="http://schemas.microsoft.com/office/drawing/2014/main" id="{2152A77E-E049-407C-80C5-3C161259C064}"/>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5</a:t>
            </a:fld>
            <a:r>
              <a:rPr lang="en-GB" dirty="0">
                <a:solidFill>
                  <a:schemeClr val="bg1"/>
                </a:solidFill>
                <a:latin typeface="Cambria Math" panose="02040503050406030204" pitchFamily="18" charset="0"/>
                <a:ea typeface="Cambria Math" panose="02040503050406030204" pitchFamily="18" charset="0"/>
              </a:rPr>
              <a:t>]</a:t>
            </a:r>
          </a:p>
        </p:txBody>
      </p:sp>
      <p:sp>
        <p:nvSpPr>
          <p:cNvPr id="20" name="TextBox 19">
            <a:extLst>
              <a:ext uri="{FF2B5EF4-FFF2-40B4-BE49-F238E27FC236}">
                <a16:creationId xmlns:a16="http://schemas.microsoft.com/office/drawing/2014/main" id="{2ECCBAEF-3D0C-B69C-6C30-7153AD6D53EE}"/>
              </a:ext>
            </a:extLst>
          </p:cNvPr>
          <p:cNvSpPr txBox="1"/>
          <p:nvPr/>
        </p:nvSpPr>
        <p:spPr>
          <a:xfrm>
            <a:off x="0" y="4110095"/>
            <a:ext cx="3987211" cy="369332"/>
          </a:xfrm>
          <a:prstGeom prst="rect">
            <a:avLst/>
          </a:prstGeom>
          <a:noFill/>
        </p:spPr>
        <p:txBody>
          <a:bodyPr wrap="square" rtlCol="0">
            <a:spAutoFit/>
          </a:bodyPr>
          <a:lstStyle/>
          <a:p>
            <a:r>
              <a:rPr lang="en-US" b="1" dirty="0">
                <a:latin typeface="Century" panose="02040604050505020304" pitchFamily="18" charset="0"/>
              </a:rPr>
              <a:t>Infected Female Aedes mosquito</a:t>
            </a:r>
          </a:p>
        </p:txBody>
      </p:sp>
      <p:sp>
        <p:nvSpPr>
          <p:cNvPr id="21" name="TextBox 20">
            <a:extLst>
              <a:ext uri="{FF2B5EF4-FFF2-40B4-BE49-F238E27FC236}">
                <a16:creationId xmlns:a16="http://schemas.microsoft.com/office/drawing/2014/main" id="{F3EC8A40-AFA8-B8A7-8330-80354E362659}"/>
              </a:ext>
            </a:extLst>
          </p:cNvPr>
          <p:cNvSpPr txBox="1"/>
          <p:nvPr/>
        </p:nvSpPr>
        <p:spPr>
          <a:xfrm>
            <a:off x="9775530" y="4038796"/>
            <a:ext cx="2256072" cy="369332"/>
          </a:xfrm>
          <a:prstGeom prst="rect">
            <a:avLst/>
          </a:prstGeom>
          <a:noFill/>
        </p:spPr>
        <p:txBody>
          <a:bodyPr wrap="square" rtlCol="0">
            <a:spAutoFit/>
          </a:bodyPr>
          <a:lstStyle/>
          <a:p>
            <a:pPr algn="r"/>
            <a:r>
              <a:rPr lang="en-US" b="1" dirty="0">
                <a:latin typeface="Century" panose="02040604050505020304" pitchFamily="18" charset="0"/>
              </a:rPr>
              <a:t>Infected</a:t>
            </a:r>
          </a:p>
        </p:txBody>
      </p:sp>
      <p:pic>
        <p:nvPicPr>
          <p:cNvPr id="22" name="Picture 21">
            <a:extLst>
              <a:ext uri="{FF2B5EF4-FFF2-40B4-BE49-F238E27FC236}">
                <a16:creationId xmlns:a16="http://schemas.microsoft.com/office/drawing/2014/main" id="{5165C0E8-CB96-DE76-D6F2-D3DCFA0E3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2860471"/>
            <a:ext cx="618624" cy="918607"/>
          </a:xfrm>
          <a:prstGeom prst="rect">
            <a:avLst/>
          </a:prstGeom>
        </p:spPr>
      </p:pic>
      <p:pic>
        <p:nvPicPr>
          <p:cNvPr id="23" name="Picture 22">
            <a:extLst>
              <a:ext uri="{FF2B5EF4-FFF2-40B4-BE49-F238E27FC236}">
                <a16:creationId xmlns:a16="http://schemas.microsoft.com/office/drawing/2014/main" id="{648E2144-3B19-68C4-75A7-FBF427443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32" y="2851321"/>
            <a:ext cx="630949" cy="936908"/>
          </a:xfrm>
          <a:prstGeom prst="rect">
            <a:avLst/>
          </a:prstGeom>
        </p:spPr>
      </p:pic>
      <p:pic>
        <p:nvPicPr>
          <p:cNvPr id="24" name="Picture 23">
            <a:extLst>
              <a:ext uri="{FF2B5EF4-FFF2-40B4-BE49-F238E27FC236}">
                <a16:creationId xmlns:a16="http://schemas.microsoft.com/office/drawing/2014/main" id="{10062E10-5BE9-CD8D-003C-791FDC6EE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1781063"/>
            <a:ext cx="618624" cy="918606"/>
          </a:xfrm>
          <a:prstGeom prst="rect">
            <a:avLst/>
          </a:prstGeom>
        </p:spPr>
      </p:pic>
    </p:spTree>
    <p:extLst>
      <p:ext uri="{BB962C8B-B14F-4D97-AF65-F5344CB8AC3E}">
        <p14:creationId xmlns:p14="http://schemas.microsoft.com/office/powerpoint/2010/main" val="33437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DDD3-D1A2-CB44-87D3-39163178F409}"/>
              </a:ext>
            </a:extLst>
          </p:cNvPr>
          <p:cNvSpPr>
            <a:spLocks noGrp="1"/>
          </p:cNvSpPr>
          <p:nvPr>
            <p:ph type="title"/>
          </p:nvPr>
        </p:nvSpPr>
        <p:spPr>
          <a:xfrm>
            <a:off x="0" y="1"/>
            <a:ext cx="12192000" cy="914400"/>
          </a:xfrm>
          <a:solidFill>
            <a:schemeClr val="accent4"/>
          </a:solidFill>
        </p:spPr>
        <p:txBody>
          <a:bodyPr>
            <a:normAutofit/>
          </a:bodyPr>
          <a:lstStyle/>
          <a:p>
            <a:pPr algn="ctr"/>
            <a:r>
              <a:rPr lang="en-US" sz="3600" b="1" dirty="0">
                <a:solidFill>
                  <a:schemeClr val="bg1"/>
                </a:solidFill>
                <a:latin typeface="Century" panose="02040604050505020304" pitchFamily="18" charset="0"/>
              </a:rPr>
              <a:t>Transmission cycle of the Arboviruses</a:t>
            </a:r>
          </a:p>
        </p:txBody>
      </p:sp>
      <p:pic>
        <p:nvPicPr>
          <p:cNvPr id="5" name="Picture 4">
            <a:extLst>
              <a:ext uri="{FF2B5EF4-FFF2-40B4-BE49-F238E27FC236}">
                <a16:creationId xmlns:a16="http://schemas.microsoft.com/office/drawing/2014/main" id="{E4DA0A8E-5123-1647-A37E-F731B1EA4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061" y="2963127"/>
            <a:ext cx="627472" cy="931745"/>
          </a:xfrm>
          <a:prstGeom prst="rect">
            <a:avLst/>
          </a:prstGeom>
        </p:spPr>
      </p:pic>
      <p:pic>
        <p:nvPicPr>
          <p:cNvPr id="14" name="Picture 13">
            <a:extLst>
              <a:ext uri="{FF2B5EF4-FFF2-40B4-BE49-F238E27FC236}">
                <a16:creationId xmlns:a16="http://schemas.microsoft.com/office/drawing/2014/main" id="{2CBB0F7A-D4B9-9346-85D7-2B4986D58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09" y="2253460"/>
            <a:ext cx="4891088" cy="1723285"/>
          </a:xfrm>
          <a:prstGeom prst="rect">
            <a:avLst/>
          </a:prstGeom>
        </p:spPr>
      </p:pic>
      <p:sp>
        <p:nvSpPr>
          <p:cNvPr id="15" name="TextBox 14">
            <a:extLst>
              <a:ext uri="{FF2B5EF4-FFF2-40B4-BE49-F238E27FC236}">
                <a16:creationId xmlns:a16="http://schemas.microsoft.com/office/drawing/2014/main" id="{0C12AA60-0467-CB4A-B52E-906D1027A91B}"/>
              </a:ext>
            </a:extLst>
          </p:cNvPr>
          <p:cNvSpPr txBox="1"/>
          <p:nvPr/>
        </p:nvSpPr>
        <p:spPr>
          <a:xfrm>
            <a:off x="-1" y="1071563"/>
            <a:ext cx="3300413" cy="369332"/>
          </a:xfrm>
          <a:prstGeom prst="rect">
            <a:avLst/>
          </a:prstGeom>
          <a:noFill/>
        </p:spPr>
        <p:txBody>
          <a:bodyPr wrap="square" rtlCol="0">
            <a:spAutoFit/>
          </a:bodyPr>
          <a:lstStyle/>
          <a:p>
            <a:r>
              <a:rPr lang="en-US" b="1" dirty="0">
                <a:latin typeface="Century" panose="02040604050505020304" pitchFamily="18" charset="0"/>
              </a:rPr>
              <a:t>Female Aedes mosquitoes</a:t>
            </a:r>
          </a:p>
        </p:txBody>
      </p:sp>
      <p:sp>
        <p:nvSpPr>
          <p:cNvPr id="17" name="TextBox 16">
            <a:extLst>
              <a:ext uri="{FF2B5EF4-FFF2-40B4-BE49-F238E27FC236}">
                <a16:creationId xmlns:a16="http://schemas.microsoft.com/office/drawing/2014/main" id="{4EF87D7B-7E97-7946-B6F5-DF3FFD9FC066}"/>
              </a:ext>
            </a:extLst>
          </p:cNvPr>
          <p:cNvSpPr txBox="1"/>
          <p:nvPr/>
        </p:nvSpPr>
        <p:spPr>
          <a:xfrm>
            <a:off x="9686925" y="1071563"/>
            <a:ext cx="2256072" cy="369332"/>
          </a:xfrm>
          <a:prstGeom prst="rect">
            <a:avLst/>
          </a:prstGeom>
          <a:noFill/>
        </p:spPr>
        <p:txBody>
          <a:bodyPr wrap="square" rtlCol="0">
            <a:spAutoFit/>
          </a:bodyPr>
          <a:lstStyle/>
          <a:p>
            <a:pPr algn="r"/>
            <a:r>
              <a:rPr lang="en-US" b="1" dirty="0">
                <a:latin typeface="Century" panose="02040604050505020304" pitchFamily="18" charset="0"/>
              </a:rPr>
              <a:t>Susceptible</a:t>
            </a:r>
          </a:p>
        </p:txBody>
      </p:sp>
      <p:pic>
        <p:nvPicPr>
          <p:cNvPr id="10" name="Picture 9">
            <a:extLst>
              <a:ext uri="{FF2B5EF4-FFF2-40B4-BE49-F238E27FC236}">
                <a16:creationId xmlns:a16="http://schemas.microsoft.com/office/drawing/2014/main" id="{124FF59F-79E9-EA4A-A928-C9620B758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484" y="4637205"/>
            <a:ext cx="588077" cy="1578800"/>
          </a:xfrm>
          <a:prstGeom prst="rect">
            <a:avLst/>
          </a:prstGeom>
        </p:spPr>
      </p:pic>
      <p:sp>
        <p:nvSpPr>
          <p:cNvPr id="11" name="Title 1">
            <a:extLst>
              <a:ext uri="{FF2B5EF4-FFF2-40B4-BE49-F238E27FC236}">
                <a16:creationId xmlns:a16="http://schemas.microsoft.com/office/drawing/2014/main" id="{678C6EE9-5583-44F5-713F-E72C9D4E0AA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6" name="Slide Number Placeholder 3">
            <a:extLst>
              <a:ext uri="{FF2B5EF4-FFF2-40B4-BE49-F238E27FC236}">
                <a16:creationId xmlns:a16="http://schemas.microsoft.com/office/drawing/2014/main" id="{2152A77E-E049-407C-80C5-3C161259C064}"/>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6</a:t>
            </a:fld>
            <a:r>
              <a:rPr lang="en-GB" dirty="0">
                <a:solidFill>
                  <a:schemeClr val="bg1"/>
                </a:solidFill>
                <a:latin typeface="Cambria Math" panose="02040503050406030204" pitchFamily="18" charset="0"/>
                <a:ea typeface="Cambria Math" panose="02040503050406030204" pitchFamily="18" charset="0"/>
              </a:rPr>
              <a:t>]</a:t>
            </a:r>
          </a:p>
        </p:txBody>
      </p:sp>
      <p:sp>
        <p:nvSpPr>
          <p:cNvPr id="20" name="TextBox 19">
            <a:extLst>
              <a:ext uri="{FF2B5EF4-FFF2-40B4-BE49-F238E27FC236}">
                <a16:creationId xmlns:a16="http://schemas.microsoft.com/office/drawing/2014/main" id="{2ECCBAEF-3D0C-B69C-6C30-7153AD6D53EE}"/>
              </a:ext>
            </a:extLst>
          </p:cNvPr>
          <p:cNvSpPr txBox="1"/>
          <p:nvPr/>
        </p:nvSpPr>
        <p:spPr>
          <a:xfrm>
            <a:off x="0" y="4110095"/>
            <a:ext cx="3987211" cy="369332"/>
          </a:xfrm>
          <a:prstGeom prst="rect">
            <a:avLst/>
          </a:prstGeom>
          <a:noFill/>
        </p:spPr>
        <p:txBody>
          <a:bodyPr wrap="square" rtlCol="0">
            <a:spAutoFit/>
          </a:bodyPr>
          <a:lstStyle/>
          <a:p>
            <a:r>
              <a:rPr lang="en-US" b="1" dirty="0">
                <a:latin typeface="Century" panose="02040604050505020304" pitchFamily="18" charset="0"/>
              </a:rPr>
              <a:t>Infected Female Aedes mosquito</a:t>
            </a:r>
          </a:p>
        </p:txBody>
      </p:sp>
      <p:sp>
        <p:nvSpPr>
          <p:cNvPr id="21" name="TextBox 20">
            <a:extLst>
              <a:ext uri="{FF2B5EF4-FFF2-40B4-BE49-F238E27FC236}">
                <a16:creationId xmlns:a16="http://schemas.microsoft.com/office/drawing/2014/main" id="{F3EC8A40-AFA8-B8A7-8330-80354E362659}"/>
              </a:ext>
            </a:extLst>
          </p:cNvPr>
          <p:cNvSpPr txBox="1"/>
          <p:nvPr/>
        </p:nvSpPr>
        <p:spPr>
          <a:xfrm>
            <a:off x="9775530" y="4038796"/>
            <a:ext cx="2256072" cy="369332"/>
          </a:xfrm>
          <a:prstGeom prst="rect">
            <a:avLst/>
          </a:prstGeom>
          <a:noFill/>
        </p:spPr>
        <p:txBody>
          <a:bodyPr wrap="square" rtlCol="0">
            <a:spAutoFit/>
          </a:bodyPr>
          <a:lstStyle/>
          <a:p>
            <a:pPr algn="r"/>
            <a:r>
              <a:rPr lang="en-US" b="1" dirty="0">
                <a:latin typeface="Century" panose="02040604050505020304" pitchFamily="18" charset="0"/>
              </a:rPr>
              <a:t>Infected</a:t>
            </a:r>
          </a:p>
        </p:txBody>
      </p:sp>
      <p:pic>
        <p:nvPicPr>
          <p:cNvPr id="22" name="Picture 21">
            <a:extLst>
              <a:ext uri="{FF2B5EF4-FFF2-40B4-BE49-F238E27FC236}">
                <a16:creationId xmlns:a16="http://schemas.microsoft.com/office/drawing/2014/main" id="{5165C0E8-CB96-DE76-D6F2-D3DCFA0E3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2860471"/>
            <a:ext cx="618624" cy="918607"/>
          </a:xfrm>
          <a:prstGeom prst="rect">
            <a:avLst/>
          </a:prstGeom>
        </p:spPr>
      </p:pic>
      <p:pic>
        <p:nvPicPr>
          <p:cNvPr id="23" name="Picture 22">
            <a:extLst>
              <a:ext uri="{FF2B5EF4-FFF2-40B4-BE49-F238E27FC236}">
                <a16:creationId xmlns:a16="http://schemas.microsoft.com/office/drawing/2014/main" id="{648E2144-3B19-68C4-75A7-FBF427443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32" y="2851321"/>
            <a:ext cx="630949" cy="936908"/>
          </a:xfrm>
          <a:prstGeom prst="rect">
            <a:avLst/>
          </a:prstGeom>
        </p:spPr>
      </p:pic>
      <p:pic>
        <p:nvPicPr>
          <p:cNvPr id="24" name="Picture 23">
            <a:extLst>
              <a:ext uri="{FF2B5EF4-FFF2-40B4-BE49-F238E27FC236}">
                <a16:creationId xmlns:a16="http://schemas.microsoft.com/office/drawing/2014/main" id="{10062E10-5BE9-CD8D-003C-791FDC6EE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1781063"/>
            <a:ext cx="618624" cy="918606"/>
          </a:xfrm>
          <a:prstGeom prst="rect">
            <a:avLst/>
          </a:prstGeom>
        </p:spPr>
      </p:pic>
      <p:sp>
        <p:nvSpPr>
          <p:cNvPr id="3" name="TextBox 2">
            <a:extLst>
              <a:ext uri="{FF2B5EF4-FFF2-40B4-BE49-F238E27FC236}">
                <a16:creationId xmlns:a16="http://schemas.microsoft.com/office/drawing/2014/main" id="{75748345-D862-DA03-A0F4-0169FA829067}"/>
              </a:ext>
            </a:extLst>
          </p:cNvPr>
          <p:cNvSpPr txBox="1"/>
          <p:nvPr/>
        </p:nvSpPr>
        <p:spPr>
          <a:xfrm>
            <a:off x="6488829" y="3038047"/>
            <a:ext cx="567784" cy="707886"/>
          </a:xfrm>
          <a:prstGeom prst="rect">
            <a:avLst/>
          </a:prstGeom>
          <a:noFill/>
        </p:spPr>
        <p:txBody>
          <a:bodyPr wrap="none" rtlCol="0">
            <a:spAutoFit/>
          </a:bodyPr>
          <a:lstStyle/>
          <a:p>
            <a:r>
              <a:rPr lang="en-GB" sz="4000" dirty="0">
                <a:solidFill>
                  <a:srgbClr val="FF0000"/>
                </a:solidFill>
                <a:latin typeface="Cambria Math" panose="02040503050406030204" pitchFamily="18" charset="0"/>
                <a:ea typeface="Cambria Math" panose="02040503050406030204" pitchFamily="18" charset="0"/>
              </a:rPr>
              <a:t>+</a:t>
            </a:r>
          </a:p>
        </p:txBody>
      </p:sp>
      <p:sp>
        <p:nvSpPr>
          <p:cNvPr id="4" name="TextBox 3">
            <a:extLst>
              <a:ext uri="{FF2B5EF4-FFF2-40B4-BE49-F238E27FC236}">
                <a16:creationId xmlns:a16="http://schemas.microsoft.com/office/drawing/2014/main" id="{521861B2-D9FC-0C4C-26D9-DA9939B0A571}"/>
              </a:ext>
            </a:extLst>
          </p:cNvPr>
          <p:cNvSpPr txBox="1"/>
          <p:nvPr/>
        </p:nvSpPr>
        <p:spPr>
          <a:xfrm>
            <a:off x="5354827" y="2386168"/>
            <a:ext cx="1967024" cy="369332"/>
          </a:xfrm>
          <a:prstGeom prst="rect">
            <a:avLst/>
          </a:prstGeom>
          <a:noFill/>
        </p:spPr>
        <p:txBody>
          <a:bodyPr wrap="square" rtlCol="0">
            <a:spAutoFit/>
          </a:bodyPr>
          <a:lstStyle/>
          <a:p>
            <a:pPr algn="ctr"/>
            <a:r>
              <a:rPr lang="en-GB" b="1" dirty="0">
                <a:solidFill>
                  <a:srgbClr val="FF0000"/>
                </a:solidFill>
                <a:latin typeface="Cambria Math" panose="02040503050406030204" pitchFamily="18" charset="0"/>
                <a:ea typeface="Cambria Math" panose="02040503050406030204" pitchFamily="18" charset="0"/>
              </a:rPr>
              <a:t>1-week later</a:t>
            </a:r>
          </a:p>
        </p:txBody>
      </p:sp>
    </p:spTree>
    <p:extLst>
      <p:ext uri="{BB962C8B-B14F-4D97-AF65-F5344CB8AC3E}">
        <p14:creationId xmlns:p14="http://schemas.microsoft.com/office/powerpoint/2010/main" val="208469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DDD3-D1A2-CB44-87D3-39163178F409}"/>
              </a:ext>
            </a:extLst>
          </p:cNvPr>
          <p:cNvSpPr>
            <a:spLocks noGrp="1"/>
          </p:cNvSpPr>
          <p:nvPr>
            <p:ph type="title"/>
          </p:nvPr>
        </p:nvSpPr>
        <p:spPr>
          <a:xfrm>
            <a:off x="0" y="1"/>
            <a:ext cx="12192000" cy="914400"/>
          </a:xfrm>
          <a:solidFill>
            <a:schemeClr val="accent4"/>
          </a:solidFill>
        </p:spPr>
        <p:txBody>
          <a:bodyPr>
            <a:normAutofit/>
          </a:bodyPr>
          <a:lstStyle/>
          <a:p>
            <a:pPr algn="ctr"/>
            <a:r>
              <a:rPr lang="en-US" sz="3600" b="1" dirty="0">
                <a:solidFill>
                  <a:schemeClr val="bg1"/>
                </a:solidFill>
                <a:latin typeface="Century" panose="02040604050505020304" pitchFamily="18" charset="0"/>
              </a:rPr>
              <a:t>Transmission cycle of the Arboviruses</a:t>
            </a:r>
          </a:p>
        </p:txBody>
      </p:sp>
      <p:pic>
        <p:nvPicPr>
          <p:cNvPr id="5" name="Picture 4">
            <a:extLst>
              <a:ext uri="{FF2B5EF4-FFF2-40B4-BE49-F238E27FC236}">
                <a16:creationId xmlns:a16="http://schemas.microsoft.com/office/drawing/2014/main" id="{E4DA0A8E-5123-1647-A37E-F731B1EA4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4" y="4902996"/>
            <a:ext cx="627472" cy="931745"/>
          </a:xfrm>
          <a:prstGeom prst="rect">
            <a:avLst/>
          </a:prstGeom>
        </p:spPr>
      </p:pic>
      <p:pic>
        <p:nvPicPr>
          <p:cNvPr id="14" name="Picture 13">
            <a:extLst>
              <a:ext uri="{FF2B5EF4-FFF2-40B4-BE49-F238E27FC236}">
                <a16:creationId xmlns:a16="http://schemas.microsoft.com/office/drawing/2014/main" id="{2CBB0F7A-D4B9-9346-85D7-2B4986D58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09" y="2253460"/>
            <a:ext cx="4891088" cy="1723285"/>
          </a:xfrm>
          <a:prstGeom prst="rect">
            <a:avLst/>
          </a:prstGeom>
        </p:spPr>
      </p:pic>
      <p:sp>
        <p:nvSpPr>
          <p:cNvPr id="15" name="TextBox 14">
            <a:extLst>
              <a:ext uri="{FF2B5EF4-FFF2-40B4-BE49-F238E27FC236}">
                <a16:creationId xmlns:a16="http://schemas.microsoft.com/office/drawing/2014/main" id="{0C12AA60-0467-CB4A-B52E-906D1027A91B}"/>
              </a:ext>
            </a:extLst>
          </p:cNvPr>
          <p:cNvSpPr txBox="1"/>
          <p:nvPr/>
        </p:nvSpPr>
        <p:spPr>
          <a:xfrm>
            <a:off x="-1" y="1071563"/>
            <a:ext cx="3300413" cy="369332"/>
          </a:xfrm>
          <a:prstGeom prst="rect">
            <a:avLst/>
          </a:prstGeom>
          <a:noFill/>
        </p:spPr>
        <p:txBody>
          <a:bodyPr wrap="square" rtlCol="0">
            <a:spAutoFit/>
          </a:bodyPr>
          <a:lstStyle/>
          <a:p>
            <a:r>
              <a:rPr lang="en-US" b="1" dirty="0">
                <a:latin typeface="Century" panose="02040604050505020304" pitchFamily="18" charset="0"/>
              </a:rPr>
              <a:t>Female Aedes mosquitoes</a:t>
            </a:r>
          </a:p>
        </p:txBody>
      </p:sp>
      <p:sp>
        <p:nvSpPr>
          <p:cNvPr id="17" name="TextBox 16">
            <a:extLst>
              <a:ext uri="{FF2B5EF4-FFF2-40B4-BE49-F238E27FC236}">
                <a16:creationId xmlns:a16="http://schemas.microsoft.com/office/drawing/2014/main" id="{4EF87D7B-7E97-7946-B6F5-DF3FFD9FC066}"/>
              </a:ext>
            </a:extLst>
          </p:cNvPr>
          <p:cNvSpPr txBox="1"/>
          <p:nvPr/>
        </p:nvSpPr>
        <p:spPr>
          <a:xfrm>
            <a:off x="9686925" y="1071563"/>
            <a:ext cx="2256072" cy="369332"/>
          </a:xfrm>
          <a:prstGeom prst="rect">
            <a:avLst/>
          </a:prstGeom>
          <a:noFill/>
        </p:spPr>
        <p:txBody>
          <a:bodyPr wrap="square" rtlCol="0">
            <a:spAutoFit/>
          </a:bodyPr>
          <a:lstStyle/>
          <a:p>
            <a:pPr algn="r"/>
            <a:r>
              <a:rPr lang="en-US" b="1" dirty="0">
                <a:latin typeface="Century" panose="02040604050505020304" pitchFamily="18" charset="0"/>
              </a:rPr>
              <a:t>Susceptible</a:t>
            </a:r>
          </a:p>
        </p:txBody>
      </p:sp>
      <p:pic>
        <p:nvPicPr>
          <p:cNvPr id="10" name="Picture 9">
            <a:extLst>
              <a:ext uri="{FF2B5EF4-FFF2-40B4-BE49-F238E27FC236}">
                <a16:creationId xmlns:a16="http://schemas.microsoft.com/office/drawing/2014/main" id="{124FF59F-79E9-EA4A-A928-C9620B758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484" y="4637205"/>
            <a:ext cx="588077" cy="1578800"/>
          </a:xfrm>
          <a:prstGeom prst="rect">
            <a:avLst/>
          </a:prstGeom>
        </p:spPr>
      </p:pic>
      <p:sp>
        <p:nvSpPr>
          <p:cNvPr id="11" name="Title 1">
            <a:extLst>
              <a:ext uri="{FF2B5EF4-FFF2-40B4-BE49-F238E27FC236}">
                <a16:creationId xmlns:a16="http://schemas.microsoft.com/office/drawing/2014/main" id="{678C6EE9-5583-44F5-713F-E72C9D4E0AA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6" name="Slide Number Placeholder 3">
            <a:extLst>
              <a:ext uri="{FF2B5EF4-FFF2-40B4-BE49-F238E27FC236}">
                <a16:creationId xmlns:a16="http://schemas.microsoft.com/office/drawing/2014/main" id="{2152A77E-E049-407C-80C5-3C161259C064}"/>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7</a:t>
            </a:fld>
            <a:r>
              <a:rPr lang="en-GB" dirty="0">
                <a:solidFill>
                  <a:schemeClr val="bg1"/>
                </a:solidFill>
                <a:latin typeface="Cambria Math" panose="02040503050406030204" pitchFamily="18" charset="0"/>
                <a:ea typeface="Cambria Math" panose="02040503050406030204" pitchFamily="18" charset="0"/>
              </a:rPr>
              <a:t>]</a:t>
            </a:r>
          </a:p>
        </p:txBody>
      </p:sp>
      <p:sp>
        <p:nvSpPr>
          <p:cNvPr id="20" name="TextBox 19">
            <a:extLst>
              <a:ext uri="{FF2B5EF4-FFF2-40B4-BE49-F238E27FC236}">
                <a16:creationId xmlns:a16="http://schemas.microsoft.com/office/drawing/2014/main" id="{2ECCBAEF-3D0C-B69C-6C30-7153AD6D53EE}"/>
              </a:ext>
            </a:extLst>
          </p:cNvPr>
          <p:cNvSpPr txBox="1"/>
          <p:nvPr/>
        </p:nvSpPr>
        <p:spPr>
          <a:xfrm>
            <a:off x="0" y="4110095"/>
            <a:ext cx="3987211" cy="369332"/>
          </a:xfrm>
          <a:prstGeom prst="rect">
            <a:avLst/>
          </a:prstGeom>
          <a:noFill/>
        </p:spPr>
        <p:txBody>
          <a:bodyPr wrap="square" rtlCol="0">
            <a:spAutoFit/>
          </a:bodyPr>
          <a:lstStyle/>
          <a:p>
            <a:r>
              <a:rPr lang="en-US" b="1" dirty="0">
                <a:latin typeface="Century" panose="02040604050505020304" pitchFamily="18" charset="0"/>
              </a:rPr>
              <a:t>Infected Female Aedes mosquito</a:t>
            </a:r>
          </a:p>
        </p:txBody>
      </p:sp>
      <p:sp>
        <p:nvSpPr>
          <p:cNvPr id="21" name="TextBox 20">
            <a:extLst>
              <a:ext uri="{FF2B5EF4-FFF2-40B4-BE49-F238E27FC236}">
                <a16:creationId xmlns:a16="http://schemas.microsoft.com/office/drawing/2014/main" id="{F3EC8A40-AFA8-B8A7-8330-80354E362659}"/>
              </a:ext>
            </a:extLst>
          </p:cNvPr>
          <p:cNvSpPr txBox="1"/>
          <p:nvPr/>
        </p:nvSpPr>
        <p:spPr>
          <a:xfrm>
            <a:off x="9775530" y="4038796"/>
            <a:ext cx="2256072" cy="369332"/>
          </a:xfrm>
          <a:prstGeom prst="rect">
            <a:avLst/>
          </a:prstGeom>
          <a:noFill/>
        </p:spPr>
        <p:txBody>
          <a:bodyPr wrap="square" rtlCol="0">
            <a:spAutoFit/>
          </a:bodyPr>
          <a:lstStyle/>
          <a:p>
            <a:pPr algn="r"/>
            <a:r>
              <a:rPr lang="en-US" b="1" dirty="0">
                <a:latin typeface="Century" panose="02040604050505020304" pitchFamily="18" charset="0"/>
              </a:rPr>
              <a:t>Infected</a:t>
            </a:r>
          </a:p>
        </p:txBody>
      </p:sp>
      <p:pic>
        <p:nvPicPr>
          <p:cNvPr id="22" name="Picture 21">
            <a:extLst>
              <a:ext uri="{FF2B5EF4-FFF2-40B4-BE49-F238E27FC236}">
                <a16:creationId xmlns:a16="http://schemas.microsoft.com/office/drawing/2014/main" id="{5165C0E8-CB96-DE76-D6F2-D3DCFA0E3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2860471"/>
            <a:ext cx="618624" cy="918607"/>
          </a:xfrm>
          <a:prstGeom prst="rect">
            <a:avLst/>
          </a:prstGeom>
        </p:spPr>
      </p:pic>
      <p:pic>
        <p:nvPicPr>
          <p:cNvPr id="23" name="Picture 22">
            <a:extLst>
              <a:ext uri="{FF2B5EF4-FFF2-40B4-BE49-F238E27FC236}">
                <a16:creationId xmlns:a16="http://schemas.microsoft.com/office/drawing/2014/main" id="{648E2144-3B19-68C4-75A7-FBF427443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32" y="2851321"/>
            <a:ext cx="630949" cy="936908"/>
          </a:xfrm>
          <a:prstGeom prst="rect">
            <a:avLst/>
          </a:prstGeom>
        </p:spPr>
      </p:pic>
      <p:pic>
        <p:nvPicPr>
          <p:cNvPr id="24" name="Picture 23">
            <a:extLst>
              <a:ext uri="{FF2B5EF4-FFF2-40B4-BE49-F238E27FC236}">
                <a16:creationId xmlns:a16="http://schemas.microsoft.com/office/drawing/2014/main" id="{10062E10-5BE9-CD8D-003C-791FDC6EE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1781063"/>
            <a:ext cx="618624" cy="918606"/>
          </a:xfrm>
          <a:prstGeom prst="rect">
            <a:avLst/>
          </a:prstGeom>
        </p:spPr>
      </p:pic>
      <p:pic>
        <p:nvPicPr>
          <p:cNvPr id="18" name="Picture 17">
            <a:extLst>
              <a:ext uri="{FF2B5EF4-FFF2-40B4-BE49-F238E27FC236}">
                <a16:creationId xmlns:a16="http://schemas.microsoft.com/office/drawing/2014/main" id="{AD5C1EEE-BC53-432F-A6E5-5981F7CE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9527" y="4637205"/>
            <a:ext cx="588077" cy="1578800"/>
          </a:xfrm>
          <a:prstGeom prst="rect">
            <a:avLst/>
          </a:prstGeom>
        </p:spPr>
      </p:pic>
      <p:pic>
        <p:nvPicPr>
          <p:cNvPr id="19" name="Picture 18">
            <a:extLst>
              <a:ext uri="{FF2B5EF4-FFF2-40B4-BE49-F238E27FC236}">
                <a16:creationId xmlns:a16="http://schemas.microsoft.com/office/drawing/2014/main" id="{8376362D-4814-AC74-C211-663EA43DA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2736" y="4875772"/>
            <a:ext cx="374771" cy="950912"/>
          </a:xfrm>
          <a:prstGeom prst="rect">
            <a:avLst/>
          </a:prstGeom>
        </p:spPr>
      </p:pic>
      <p:pic>
        <p:nvPicPr>
          <p:cNvPr id="25" name="Picture 24">
            <a:extLst>
              <a:ext uri="{FF2B5EF4-FFF2-40B4-BE49-F238E27FC236}">
                <a16:creationId xmlns:a16="http://schemas.microsoft.com/office/drawing/2014/main" id="{F570DB4B-15F7-7580-B5E6-14B8FBA1E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507" y="4864184"/>
            <a:ext cx="374771" cy="950912"/>
          </a:xfrm>
          <a:prstGeom prst="rect">
            <a:avLst/>
          </a:prstGeom>
        </p:spPr>
      </p:pic>
      <p:pic>
        <p:nvPicPr>
          <p:cNvPr id="26" name="Picture 25">
            <a:extLst>
              <a:ext uri="{FF2B5EF4-FFF2-40B4-BE49-F238E27FC236}">
                <a16:creationId xmlns:a16="http://schemas.microsoft.com/office/drawing/2014/main" id="{D343D453-513A-113C-35C1-BC285B2B8EC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04215" y="4869637"/>
            <a:ext cx="374771" cy="950912"/>
          </a:xfrm>
          <a:prstGeom prst="rect">
            <a:avLst/>
          </a:prstGeom>
          <a:solidFill>
            <a:srgbClr val="FF0000"/>
          </a:solidFill>
        </p:spPr>
      </p:pic>
      <p:cxnSp>
        <p:nvCxnSpPr>
          <p:cNvPr id="27" name="Straight Arrow Connector 26">
            <a:extLst>
              <a:ext uri="{FF2B5EF4-FFF2-40B4-BE49-F238E27FC236}">
                <a16:creationId xmlns:a16="http://schemas.microsoft.com/office/drawing/2014/main" id="{B6674CCE-3916-3679-9CC4-55F971F4D5A4}"/>
              </a:ext>
            </a:extLst>
          </p:cNvPr>
          <p:cNvCxnSpPr>
            <a:cxnSpLocks/>
          </p:cNvCxnSpPr>
          <p:nvPr/>
        </p:nvCxnSpPr>
        <p:spPr>
          <a:xfrm>
            <a:off x="1011981" y="5212882"/>
            <a:ext cx="607500" cy="0"/>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1CA0BF8-E61A-0EF3-1D06-8EF4E418B0F7}"/>
              </a:ext>
            </a:extLst>
          </p:cNvPr>
          <p:cNvCxnSpPr>
            <a:cxnSpLocks/>
          </p:cNvCxnSpPr>
          <p:nvPr/>
        </p:nvCxnSpPr>
        <p:spPr>
          <a:xfrm>
            <a:off x="1011981" y="5344017"/>
            <a:ext cx="607500" cy="0"/>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0DCB99D-955F-F0AD-D88C-3407417A6F1B}"/>
              </a:ext>
            </a:extLst>
          </p:cNvPr>
          <p:cNvCxnSpPr>
            <a:cxnSpLocks/>
          </p:cNvCxnSpPr>
          <p:nvPr/>
        </p:nvCxnSpPr>
        <p:spPr>
          <a:xfrm>
            <a:off x="1011981" y="5482241"/>
            <a:ext cx="607500" cy="0"/>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00365999-269B-C733-2099-44B62D5453B8}"/>
              </a:ext>
            </a:extLst>
          </p:cNvPr>
          <p:cNvSpPr txBox="1"/>
          <p:nvPr/>
        </p:nvSpPr>
        <p:spPr>
          <a:xfrm>
            <a:off x="1754673" y="5834741"/>
            <a:ext cx="749542" cy="307777"/>
          </a:xfrm>
          <a:prstGeom prst="rect">
            <a:avLst/>
          </a:prstGeom>
          <a:noFill/>
        </p:spPr>
        <p:txBody>
          <a:bodyPr wrap="square" rtlCol="0">
            <a:spAutoFit/>
          </a:bodyPr>
          <a:lstStyle/>
          <a:p>
            <a:pPr algn="ctr"/>
            <a:r>
              <a:rPr lang="en-GB" sz="1400" b="1" dirty="0">
                <a:latin typeface="Cambria Math" panose="02040503050406030204" pitchFamily="18" charset="0"/>
                <a:ea typeface="Cambria Math" panose="02040503050406030204" pitchFamily="18" charset="0"/>
              </a:rPr>
              <a:t>Male</a:t>
            </a:r>
          </a:p>
        </p:txBody>
      </p:sp>
      <p:sp>
        <p:nvSpPr>
          <p:cNvPr id="30" name="TextBox 29">
            <a:extLst>
              <a:ext uri="{FF2B5EF4-FFF2-40B4-BE49-F238E27FC236}">
                <a16:creationId xmlns:a16="http://schemas.microsoft.com/office/drawing/2014/main" id="{13563A74-B658-29D4-0162-7E0D74954F61}"/>
              </a:ext>
            </a:extLst>
          </p:cNvPr>
          <p:cNvSpPr txBox="1"/>
          <p:nvPr/>
        </p:nvSpPr>
        <p:spPr>
          <a:xfrm>
            <a:off x="2538342" y="4617278"/>
            <a:ext cx="749542" cy="307777"/>
          </a:xfrm>
          <a:prstGeom prst="rect">
            <a:avLst/>
          </a:prstGeom>
          <a:noFill/>
        </p:spPr>
        <p:txBody>
          <a:bodyPr wrap="square" rtlCol="0">
            <a:spAutoFit/>
          </a:bodyPr>
          <a:lstStyle/>
          <a:p>
            <a:pPr algn="ctr"/>
            <a:r>
              <a:rPr lang="en-GB" sz="1400" b="1" dirty="0">
                <a:latin typeface="Cambria Math" panose="02040503050406030204" pitchFamily="18" charset="0"/>
                <a:ea typeface="Cambria Math" panose="02040503050406030204" pitchFamily="18" charset="0"/>
              </a:rPr>
              <a:t>Female</a:t>
            </a:r>
          </a:p>
        </p:txBody>
      </p:sp>
      <p:pic>
        <p:nvPicPr>
          <p:cNvPr id="31" name="Picture 30">
            <a:extLst>
              <a:ext uri="{FF2B5EF4-FFF2-40B4-BE49-F238E27FC236}">
                <a16:creationId xmlns:a16="http://schemas.microsoft.com/office/drawing/2014/main" id="{EA1E33DB-A014-925E-572D-30AA52F656A8}"/>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20017" y="4872364"/>
            <a:ext cx="374771" cy="950912"/>
          </a:xfrm>
          <a:prstGeom prst="rect">
            <a:avLst/>
          </a:prstGeom>
          <a:solidFill>
            <a:srgbClr val="FF0000"/>
          </a:solidFill>
        </p:spPr>
      </p:pic>
    </p:spTree>
    <p:extLst>
      <p:ext uri="{BB962C8B-B14F-4D97-AF65-F5344CB8AC3E}">
        <p14:creationId xmlns:p14="http://schemas.microsoft.com/office/powerpoint/2010/main" val="100820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DDD3-D1A2-CB44-87D3-39163178F409}"/>
              </a:ext>
            </a:extLst>
          </p:cNvPr>
          <p:cNvSpPr>
            <a:spLocks noGrp="1"/>
          </p:cNvSpPr>
          <p:nvPr>
            <p:ph type="title"/>
          </p:nvPr>
        </p:nvSpPr>
        <p:spPr>
          <a:xfrm>
            <a:off x="0" y="1"/>
            <a:ext cx="12192000" cy="914400"/>
          </a:xfrm>
          <a:solidFill>
            <a:schemeClr val="accent4"/>
          </a:solidFill>
        </p:spPr>
        <p:txBody>
          <a:bodyPr>
            <a:normAutofit/>
          </a:bodyPr>
          <a:lstStyle/>
          <a:p>
            <a:pPr algn="ctr"/>
            <a:r>
              <a:rPr lang="en-US" sz="3600" b="1" dirty="0">
                <a:solidFill>
                  <a:schemeClr val="bg1"/>
                </a:solidFill>
                <a:latin typeface="Century" panose="02040604050505020304" pitchFamily="18" charset="0"/>
              </a:rPr>
              <a:t>Transmission cycle of the Arboviruses</a:t>
            </a:r>
          </a:p>
        </p:txBody>
      </p:sp>
      <p:pic>
        <p:nvPicPr>
          <p:cNvPr id="5" name="Picture 4">
            <a:extLst>
              <a:ext uri="{FF2B5EF4-FFF2-40B4-BE49-F238E27FC236}">
                <a16:creationId xmlns:a16="http://schemas.microsoft.com/office/drawing/2014/main" id="{E4DA0A8E-5123-1647-A37E-F731B1EA4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4" y="4902996"/>
            <a:ext cx="627472" cy="931745"/>
          </a:xfrm>
          <a:prstGeom prst="rect">
            <a:avLst/>
          </a:prstGeom>
        </p:spPr>
      </p:pic>
      <p:pic>
        <p:nvPicPr>
          <p:cNvPr id="14" name="Picture 13">
            <a:extLst>
              <a:ext uri="{FF2B5EF4-FFF2-40B4-BE49-F238E27FC236}">
                <a16:creationId xmlns:a16="http://schemas.microsoft.com/office/drawing/2014/main" id="{2CBB0F7A-D4B9-9346-85D7-2B4986D58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09" y="2253460"/>
            <a:ext cx="4891088" cy="1723285"/>
          </a:xfrm>
          <a:prstGeom prst="rect">
            <a:avLst/>
          </a:prstGeom>
        </p:spPr>
      </p:pic>
      <p:sp>
        <p:nvSpPr>
          <p:cNvPr id="15" name="TextBox 14">
            <a:extLst>
              <a:ext uri="{FF2B5EF4-FFF2-40B4-BE49-F238E27FC236}">
                <a16:creationId xmlns:a16="http://schemas.microsoft.com/office/drawing/2014/main" id="{0C12AA60-0467-CB4A-B52E-906D1027A91B}"/>
              </a:ext>
            </a:extLst>
          </p:cNvPr>
          <p:cNvSpPr txBox="1"/>
          <p:nvPr/>
        </p:nvSpPr>
        <p:spPr>
          <a:xfrm>
            <a:off x="-1" y="1071563"/>
            <a:ext cx="3300413" cy="369332"/>
          </a:xfrm>
          <a:prstGeom prst="rect">
            <a:avLst/>
          </a:prstGeom>
          <a:noFill/>
        </p:spPr>
        <p:txBody>
          <a:bodyPr wrap="square" rtlCol="0">
            <a:spAutoFit/>
          </a:bodyPr>
          <a:lstStyle/>
          <a:p>
            <a:r>
              <a:rPr lang="en-US" b="1" dirty="0">
                <a:latin typeface="Century" panose="02040604050505020304" pitchFamily="18" charset="0"/>
              </a:rPr>
              <a:t>Female Aedes mosquitoes</a:t>
            </a:r>
          </a:p>
        </p:txBody>
      </p:sp>
      <p:sp>
        <p:nvSpPr>
          <p:cNvPr id="17" name="TextBox 16">
            <a:extLst>
              <a:ext uri="{FF2B5EF4-FFF2-40B4-BE49-F238E27FC236}">
                <a16:creationId xmlns:a16="http://schemas.microsoft.com/office/drawing/2014/main" id="{4EF87D7B-7E97-7946-B6F5-DF3FFD9FC066}"/>
              </a:ext>
            </a:extLst>
          </p:cNvPr>
          <p:cNvSpPr txBox="1"/>
          <p:nvPr/>
        </p:nvSpPr>
        <p:spPr>
          <a:xfrm>
            <a:off x="9686925" y="1071563"/>
            <a:ext cx="2256072" cy="369332"/>
          </a:xfrm>
          <a:prstGeom prst="rect">
            <a:avLst/>
          </a:prstGeom>
          <a:noFill/>
        </p:spPr>
        <p:txBody>
          <a:bodyPr wrap="square" rtlCol="0">
            <a:spAutoFit/>
          </a:bodyPr>
          <a:lstStyle/>
          <a:p>
            <a:pPr algn="r"/>
            <a:r>
              <a:rPr lang="en-US" b="1" dirty="0">
                <a:latin typeface="Century" panose="02040604050505020304" pitchFamily="18" charset="0"/>
              </a:rPr>
              <a:t>Susceptible</a:t>
            </a:r>
          </a:p>
        </p:txBody>
      </p:sp>
      <p:pic>
        <p:nvPicPr>
          <p:cNvPr id="10" name="Picture 9">
            <a:extLst>
              <a:ext uri="{FF2B5EF4-FFF2-40B4-BE49-F238E27FC236}">
                <a16:creationId xmlns:a16="http://schemas.microsoft.com/office/drawing/2014/main" id="{124FF59F-79E9-EA4A-A928-C9620B758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484" y="4637205"/>
            <a:ext cx="588077" cy="1578800"/>
          </a:xfrm>
          <a:prstGeom prst="rect">
            <a:avLst/>
          </a:prstGeom>
        </p:spPr>
      </p:pic>
      <p:sp>
        <p:nvSpPr>
          <p:cNvPr id="11" name="Title 1">
            <a:extLst>
              <a:ext uri="{FF2B5EF4-FFF2-40B4-BE49-F238E27FC236}">
                <a16:creationId xmlns:a16="http://schemas.microsoft.com/office/drawing/2014/main" id="{678C6EE9-5583-44F5-713F-E72C9D4E0AAB}"/>
              </a:ext>
            </a:extLst>
          </p:cNvPr>
          <p:cNvSpPr txBox="1">
            <a:spLocks/>
          </p:cNvSpPr>
          <p:nvPr/>
        </p:nvSpPr>
        <p:spPr>
          <a:xfrm>
            <a:off x="0" y="6662058"/>
            <a:ext cx="12192000" cy="195942"/>
          </a:xfrm>
          <a:prstGeom prst="rect">
            <a:avLst/>
          </a:prstGeom>
          <a:solidFill>
            <a:schemeClr val="accent4"/>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solidFill>
                <a:schemeClr val="bg1"/>
              </a:solidFill>
              <a:latin typeface="Century" panose="02040604050505020304" pitchFamily="18" charset="0"/>
            </a:endParaRPr>
          </a:p>
        </p:txBody>
      </p:sp>
      <p:sp>
        <p:nvSpPr>
          <p:cNvPr id="16" name="Slide Number Placeholder 3">
            <a:extLst>
              <a:ext uri="{FF2B5EF4-FFF2-40B4-BE49-F238E27FC236}">
                <a16:creationId xmlns:a16="http://schemas.microsoft.com/office/drawing/2014/main" id="{2152A77E-E049-407C-80C5-3C161259C064}"/>
              </a:ext>
            </a:extLst>
          </p:cNvPr>
          <p:cNvSpPr>
            <a:spLocks noGrp="1"/>
          </p:cNvSpPr>
          <p:nvPr>
            <p:ph type="sldNum" sz="quarter" idx="12"/>
          </p:nvPr>
        </p:nvSpPr>
        <p:spPr>
          <a:xfrm>
            <a:off x="9421303" y="6577466"/>
            <a:ext cx="2743200" cy="365125"/>
          </a:xfrm>
        </p:spPr>
        <p:txBody>
          <a:bodyPr/>
          <a:lstStyle/>
          <a:p>
            <a:r>
              <a:rPr lang="en-GB" dirty="0">
                <a:solidFill>
                  <a:schemeClr val="bg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bg1"/>
                </a:solidFill>
                <a:latin typeface="Cambria Math" panose="02040503050406030204" pitchFamily="18" charset="0"/>
                <a:ea typeface="Cambria Math" panose="02040503050406030204" pitchFamily="18" charset="0"/>
              </a:rPr>
              <a:t>8</a:t>
            </a:fld>
            <a:r>
              <a:rPr lang="en-GB" dirty="0">
                <a:solidFill>
                  <a:schemeClr val="bg1"/>
                </a:solidFill>
                <a:latin typeface="Cambria Math" panose="02040503050406030204" pitchFamily="18" charset="0"/>
                <a:ea typeface="Cambria Math" panose="02040503050406030204" pitchFamily="18" charset="0"/>
              </a:rPr>
              <a:t>]</a:t>
            </a:r>
          </a:p>
        </p:txBody>
      </p:sp>
      <p:sp>
        <p:nvSpPr>
          <p:cNvPr id="20" name="TextBox 19">
            <a:extLst>
              <a:ext uri="{FF2B5EF4-FFF2-40B4-BE49-F238E27FC236}">
                <a16:creationId xmlns:a16="http://schemas.microsoft.com/office/drawing/2014/main" id="{2ECCBAEF-3D0C-B69C-6C30-7153AD6D53EE}"/>
              </a:ext>
            </a:extLst>
          </p:cNvPr>
          <p:cNvSpPr txBox="1"/>
          <p:nvPr/>
        </p:nvSpPr>
        <p:spPr>
          <a:xfrm>
            <a:off x="0" y="4110095"/>
            <a:ext cx="3987211" cy="369332"/>
          </a:xfrm>
          <a:prstGeom prst="rect">
            <a:avLst/>
          </a:prstGeom>
          <a:noFill/>
        </p:spPr>
        <p:txBody>
          <a:bodyPr wrap="square" rtlCol="0">
            <a:spAutoFit/>
          </a:bodyPr>
          <a:lstStyle/>
          <a:p>
            <a:r>
              <a:rPr lang="en-US" b="1" dirty="0">
                <a:latin typeface="Century" panose="02040604050505020304" pitchFamily="18" charset="0"/>
              </a:rPr>
              <a:t>Infected Female Aedes mosquito</a:t>
            </a:r>
          </a:p>
        </p:txBody>
      </p:sp>
      <p:sp>
        <p:nvSpPr>
          <p:cNvPr id="21" name="TextBox 20">
            <a:extLst>
              <a:ext uri="{FF2B5EF4-FFF2-40B4-BE49-F238E27FC236}">
                <a16:creationId xmlns:a16="http://schemas.microsoft.com/office/drawing/2014/main" id="{F3EC8A40-AFA8-B8A7-8330-80354E362659}"/>
              </a:ext>
            </a:extLst>
          </p:cNvPr>
          <p:cNvSpPr txBox="1"/>
          <p:nvPr/>
        </p:nvSpPr>
        <p:spPr>
          <a:xfrm>
            <a:off x="9775530" y="4038796"/>
            <a:ext cx="2256072" cy="369332"/>
          </a:xfrm>
          <a:prstGeom prst="rect">
            <a:avLst/>
          </a:prstGeom>
          <a:noFill/>
        </p:spPr>
        <p:txBody>
          <a:bodyPr wrap="square" rtlCol="0">
            <a:spAutoFit/>
          </a:bodyPr>
          <a:lstStyle/>
          <a:p>
            <a:pPr algn="r"/>
            <a:r>
              <a:rPr lang="en-US" b="1" dirty="0">
                <a:latin typeface="Century" panose="02040604050505020304" pitchFamily="18" charset="0"/>
              </a:rPr>
              <a:t>Infected</a:t>
            </a:r>
          </a:p>
        </p:txBody>
      </p:sp>
      <p:pic>
        <p:nvPicPr>
          <p:cNvPr id="22" name="Picture 21">
            <a:extLst>
              <a:ext uri="{FF2B5EF4-FFF2-40B4-BE49-F238E27FC236}">
                <a16:creationId xmlns:a16="http://schemas.microsoft.com/office/drawing/2014/main" id="{5165C0E8-CB96-DE76-D6F2-D3DCFA0E3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2860471"/>
            <a:ext cx="618624" cy="918607"/>
          </a:xfrm>
          <a:prstGeom prst="rect">
            <a:avLst/>
          </a:prstGeom>
        </p:spPr>
      </p:pic>
      <p:pic>
        <p:nvPicPr>
          <p:cNvPr id="23" name="Picture 22">
            <a:extLst>
              <a:ext uri="{FF2B5EF4-FFF2-40B4-BE49-F238E27FC236}">
                <a16:creationId xmlns:a16="http://schemas.microsoft.com/office/drawing/2014/main" id="{648E2144-3B19-68C4-75A7-FBF427443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32" y="2851321"/>
            <a:ext cx="630949" cy="936908"/>
          </a:xfrm>
          <a:prstGeom prst="rect">
            <a:avLst/>
          </a:prstGeom>
        </p:spPr>
      </p:pic>
      <p:pic>
        <p:nvPicPr>
          <p:cNvPr id="24" name="Picture 23">
            <a:extLst>
              <a:ext uri="{FF2B5EF4-FFF2-40B4-BE49-F238E27FC236}">
                <a16:creationId xmlns:a16="http://schemas.microsoft.com/office/drawing/2014/main" id="{10062E10-5BE9-CD8D-003C-791FDC6EE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7" y="1781063"/>
            <a:ext cx="618624" cy="918606"/>
          </a:xfrm>
          <a:prstGeom prst="rect">
            <a:avLst/>
          </a:prstGeom>
        </p:spPr>
      </p:pic>
      <p:pic>
        <p:nvPicPr>
          <p:cNvPr id="18" name="Picture 17">
            <a:extLst>
              <a:ext uri="{FF2B5EF4-FFF2-40B4-BE49-F238E27FC236}">
                <a16:creationId xmlns:a16="http://schemas.microsoft.com/office/drawing/2014/main" id="{AD5C1EEE-BC53-432F-A6E5-5981F7CE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9527" y="4637205"/>
            <a:ext cx="588077" cy="1578800"/>
          </a:xfrm>
          <a:prstGeom prst="rect">
            <a:avLst/>
          </a:prstGeom>
        </p:spPr>
      </p:pic>
      <p:pic>
        <p:nvPicPr>
          <p:cNvPr id="32" name="Picture 31">
            <a:extLst>
              <a:ext uri="{FF2B5EF4-FFF2-40B4-BE49-F238E27FC236}">
                <a16:creationId xmlns:a16="http://schemas.microsoft.com/office/drawing/2014/main" id="{E5408CB1-7FC8-654A-368F-5F1B890DD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31" y="1799758"/>
            <a:ext cx="630949" cy="936908"/>
          </a:xfrm>
          <a:prstGeom prst="rect">
            <a:avLst/>
          </a:prstGeom>
        </p:spPr>
      </p:pic>
      <p:pic>
        <p:nvPicPr>
          <p:cNvPr id="33" name="Picture 32">
            <a:extLst>
              <a:ext uri="{FF2B5EF4-FFF2-40B4-BE49-F238E27FC236}">
                <a16:creationId xmlns:a16="http://schemas.microsoft.com/office/drawing/2014/main" id="{7D186E8D-BCE1-7234-791B-13A9F4788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100" y="1803054"/>
            <a:ext cx="630949" cy="936908"/>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DE24C8A1-DFAA-8F47-580D-797917EEC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79" y="4716912"/>
            <a:ext cx="371903" cy="404769"/>
          </a:xfrm>
          <a:prstGeom prst="rect">
            <a:avLst/>
          </a:prstGeom>
        </p:spPr>
      </p:pic>
    </p:spTree>
    <p:extLst>
      <p:ext uri="{BB962C8B-B14F-4D97-AF65-F5344CB8AC3E}">
        <p14:creationId xmlns:p14="http://schemas.microsoft.com/office/powerpoint/2010/main" val="6477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4634-BD64-7146-8FE6-6FF4ED6C5824}"/>
              </a:ext>
            </a:extLst>
          </p:cNvPr>
          <p:cNvSpPr>
            <a:spLocks noGrp="1"/>
          </p:cNvSpPr>
          <p:nvPr>
            <p:ph type="title"/>
          </p:nvPr>
        </p:nvSpPr>
        <p:spPr>
          <a:xfrm>
            <a:off x="0" y="0"/>
            <a:ext cx="12192000" cy="444137"/>
          </a:xfrm>
          <a:solidFill>
            <a:schemeClr val="accent4"/>
          </a:solidFill>
        </p:spPr>
        <p:txBody>
          <a:bodyPr>
            <a:normAutofit/>
          </a:bodyPr>
          <a:lstStyle/>
          <a:p>
            <a:pPr algn="ctr"/>
            <a:r>
              <a:rPr lang="en-US" sz="2400" b="1" dirty="0">
                <a:solidFill>
                  <a:schemeClr val="bg1"/>
                </a:solidFill>
                <a:latin typeface="Century" panose="02040604050505020304" pitchFamily="18" charset="0"/>
              </a:rPr>
              <a:t>Global Distribution of Aedes Mosquito Species [1]</a:t>
            </a:r>
          </a:p>
        </p:txBody>
      </p:sp>
      <p:sp>
        <p:nvSpPr>
          <p:cNvPr id="10" name="TextBox 9">
            <a:extLst>
              <a:ext uri="{FF2B5EF4-FFF2-40B4-BE49-F238E27FC236}">
                <a16:creationId xmlns:a16="http://schemas.microsoft.com/office/drawing/2014/main" id="{36FC1792-C22B-4D48-B4A9-76CB2CBF4DE6}"/>
              </a:ext>
            </a:extLst>
          </p:cNvPr>
          <p:cNvSpPr txBox="1"/>
          <p:nvPr/>
        </p:nvSpPr>
        <p:spPr>
          <a:xfrm>
            <a:off x="10390095" y="462790"/>
            <a:ext cx="1619026" cy="246221"/>
          </a:xfrm>
          <a:prstGeom prst="rect">
            <a:avLst/>
          </a:prstGeom>
          <a:noFill/>
        </p:spPr>
        <p:txBody>
          <a:bodyPr wrap="square" rtlCol="0">
            <a:spAutoFit/>
          </a:bodyPr>
          <a:lstStyle/>
          <a:p>
            <a:pPr algn="r"/>
            <a:r>
              <a:rPr lang="en-US" sz="1000" b="1" dirty="0">
                <a:latin typeface="Century" panose="02040604050505020304" pitchFamily="18" charset="0"/>
              </a:rPr>
              <a:t>Atlas of diseases (1954)</a:t>
            </a:r>
          </a:p>
        </p:txBody>
      </p:sp>
      <p:pic>
        <p:nvPicPr>
          <p:cNvPr id="4" name="Picture 3" descr="Diagram, map&#10;&#10;Description automatically generated">
            <a:extLst>
              <a:ext uri="{FF2B5EF4-FFF2-40B4-BE49-F238E27FC236}">
                <a16:creationId xmlns:a16="http://schemas.microsoft.com/office/drawing/2014/main" id="{70C4029E-1B24-000E-305C-001E95204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14" y="462790"/>
            <a:ext cx="9631681" cy="6395210"/>
          </a:xfrm>
          <a:prstGeom prst="rect">
            <a:avLst/>
          </a:prstGeom>
        </p:spPr>
      </p:pic>
      <p:sp>
        <p:nvSpPr>
          <p:cNvPr id="11" name="Slide Number Placeholder 3">
            <a:extLst>
              <a:ext uri="{FF2B5EF4-FFF2-40B4-BE49-F238E27FC236}">
                <a16:creationId xmlns:a16="http://schemas.microsoft.com/office/drawing/2014/main" id="{29416482-22C1-A0C9-ACB4-7BA90F192634}"/>
              </a:ext>
            </a:extLst>
          </p:cNvPr>
          <p:cNvSpPr>
            <a:spLocks noGrp="1"/>
          </p:cNvSpPr>
          <p:nvPr>
            <p:ph type="sldNum" sz="quarter" idx="12"/>
          </p:nvPr>
        </p:nvSpPr>
        <p:spPr>
          <a:xfrm>
            <a:off x="9421303" y="6577466"/>
            <a:ext cx="2743200" cy="365125"/>
          </a:xfrm>
        </p:spPr>
        <p:txBody>
          <a:bodyPr/>
          <a:lstStyle/>
          <a:p>
            <a:r>
              <a:rPr lang="en-GB" dirty="0">
                <a:solidFill>
                  <a:schemeClr val="tx1"/>
                </a:solidFill>
                <a:latin typeface="Cambria Math" panose="02040503050406030204" pitchFamily="18" charset="0"/>
                <a:ea typeface="Cambria Math" panose="02040503050406030204" pitchFamily="18" charset="0"/>
              </a:rPr>
              <a:t>[</a:t>
            </a:r>
            <a:fld id="{2AA90F0C-6062-4BB5-A1C7-3FB5589110E1}" type="slidenum">
              <a:rPr lang="en-GB" smtClean="0">
                <a:solidFill>
                  <a:schemeClr val="tx1"/>
                </a:solidFill>
                <a:latin typeface="Cambria Math" panose="02040503050406030204" pitchFamily="18" charset="0"/>
                <a:ea typeface="Cambria Math" panose="02040503050406030204" pitchFamily="18" charset="0"/>
              </a:rPr>
              <a:t>9</a:t>
            </a:fld>
            <a:r>
              <a:rPr lang="en-GB" dirty="0">
                <a:solidFill>
                  <a:schemeClr val="tx1"/>
                </a:solidFill>
                <a:latin typeface="Cambria Math" panose="02040503050406030204" pitchFamily="18" charset="0"/>
                <a:ea typeface="Cambria Math" panose="02040503050406030204" pitchFamily="18" charset="0"/>
              </a:rPr>
              <a:t>]</a:t>
            </a:r>
          </a:p>
        </p:txBody>
      </p:sp>
      <p:sp>
        <p:nvSpPr>
          <p:cNvPr id="9" name="TextBox 8">
            <a:extLst>
              <a:ext uri="{FF2B5EF4-FFF2-40B4-BE49-F238E27FC236}">
                <a16:creationId xmlns:a16="http://schemas.microsoft.com/office/drawing/2014/main" id="{7C74A0CA-EDC3-B2C4-DCF0-63BDE336F3B2}"/>
              </a:ext>
            </a:extLst>
          </p:cNvPr>
          <p:cNvSpPr txBox="1"/>
          <p:nvPr/>
        </p:nvSpPr>
        <p:spPr>
          <a:xfrm>
            <a:off x="1801905" y="6630432"/>
            <a:ext cx="8444752" cy="246221"/>
          </a:xfrm>
          <a:prstGeom prst="rect">
            <a:avLst/>
          </a:prstGeom>
          <a:noFill/>
        </p:spPr>
        <p:txBody>
          <a:bodyPr wrap="square" rtlCol="0">
            <a:spAutoFit/>
          </a:bodyPr>
          <a:lstStyle/>
          <a:p>
            <a:r>
              <a:rPr lang="en-GB" sz="1000" b="1" dirty="0">
                <a:latin typeface="Cambria Math" panose="02040503050406030204" pitchFamily="18" charset="0"/>
                <a:ea typeface="Cambria Math" panose="02040503050406030204" pitchFamily="18" charset="0"/>
              </a:rPr>
              <a:t>Source: American Geographical Society Library Digital Map Collection (</a:t>
            </a:r>
            <a:r>
              <a:rPr lang="en-GB" sz="1000" b="1" dirty="0">
                <a:latin typeface="Cambria Math" panose="02040503050406030204" pitchFamily="18" charset="0"/>
                <a:ea typeface="Cambria Math" panose="02040503050406030204" pitchFamily="18" charset="0"/>
                <a:hlinkClick r:id="rId4"/>
              </a:rPr>
              <a:t>https://collections.lib.uwm.edu/digital/collection/agdm/id/5698</a:t>
            </a:r>
            <a:r>
              <a:rPr lang="en-GB" sz="1000" b="1"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2894915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17218</TotalTime>
  <Words>1147</Words>
  <Application>Microsoft Macintosh PowerPoint</Application>
  <PresentationFormat>Widescreen</PresentationFormat>
  <Paragraphs>161</Paragraphs>
  <Slides>22</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Aharoni</vt:lpstr>
      <vt:lpstr>Arial</vt:lpstr>
      <vt:lpstr>Calibri</vt:lpstr>
      <vt:lpstr>Calibri Light</vt:lpstr>
      <vt:lpstr>Cambria Math</vt:lpstr>
      <vt:lpstr>Century</vt:lpstr>
      <vt:lpstr>Helvetica</vt:lpstr>
      <vt:lpstr>Palatino</vt:lpstr>
      <vt:lpstr>Times</vt:lpstr>
      <vt:lpstr>Wingdings</vt:lpstr>
      <vt:lpstr>Office Theme</vt:lpstr>
      <vt:lpstr>Use of spatiotemporal models for predicting the burden of mosquito-borne infestation in Brazil</vt:lpstr>
      <vt:lpstr>Aedes Mosquito Species</vt:lpstr>
      <vt:lpstr>Transmission cycle of the Arboviruses</vt:lpstr>
      <vt:lpstr>Transmission cycle of the Arboviruses</vt:lpstr>
      <vt:lpstr>Transmission cycle of the Arboviruses</vt:lpstr>
      <vt:lpstr>Transmission cycle of the Arboviruses</vt:lpstr>
      <vt:lpstr>Transmission cycle of the Arboviruses</vt:lpstr>
      <vt:lpstr>Transmission cycle of the Arboviruses</vt:lpstr>
      <vt:lpstr>Global Distribution of Aedes Mosquito Species [1]</vt:lpstr>
      <vt:lpstr>Global Distribution of Aedes Mosquito Species [2]</vt:lpstr>
      <vt:lpstr>Global Distribution of Aedes Mosquito Species [3]</vt:lpstr>
      <vt:lpstr>Current Research: Monitoring Mosquito Arboviruses in Brazilian 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vector>
  </TitlesOfParts>
  <Company>University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Anwar Musah</dc:creator>
  <cp:lastModifiedBy>Musah, Anwar</cp:lastModifiedBy>
  <cp:revision>139</cp:revision>
  <dcterms:created xsi:type="dcterms:W3CDTF">2019-09-24T14:13:35Z</dcterms:created>
  <dcterms:modified xsi:type="dcterms:W3CDTF">2022-07-13T14:25:35Z</dcterms:modified>
</cp:coreProperties>
</file>