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40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41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42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43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44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45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46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47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48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57" r:id="rId2"/>
    <p:sldId id="463" r:id="rId3"/>
    <p:sldId id="392" r:id="rId4"/>
    <p:sldId id="479" r:id="rId5"/>
    <p:sldId id="480" r:id="rId6"/>
    <p:sldId id="481" r:id="rId7"/>
    <p:sldId id="491" r:id="rId8"/>
    <p:sldId id="394" r:id="rId9"/>
    <p:sldId id="486" r:id="rId10"/>
    <p:sldId id="449" r:id="rId11"/>
    <p:sldId id="448" r:id="rId12"/>
    <p:sldId id="409" r:id="rId13"/>
    <p:sldId id="484" r:id="rId14"/>
    <p:sldId id="407" r:id="rId15"/>
    <p:sldId id="400" r:id="rId16"/>
    <p:sldId id="447" r:id="rId17"/>
    <p:sldId id="444" r:id="rId18"/>
    <p:sldId id="492" r:id="rId19"/>
    <p:sldId id="428" r:id="rId20"/>
    <p:sldId id="427" r:id="rId21"/>
    <p:sldId id="425" r:id="rId22"/>
    <p:sldId id="432" r:id="rId23"/>
    <p:sldId id="434" r:id="rId24"/>
    <p:sldId id="435" r:id="rId25"/>
    <p:sldId id="439" r:id="rId26"/>
    <p:sldId id="450" r:id="rId27"/>
    <p:sldId id="442" r:id="rId28"/>
    <p:sldId id="487" r:id="rId29"/>
    <p:sldId id="488" r:id="rId30"/>
    <p:sldId id="489" r:id="rId31"/>
    <p:sldId id="476" r:id="rId32"/>
    <p:sldId id="490" r:id="rId33"/>
    <p:sldId id="454" r:id="rId34"/>
    <p:sldId id="455" r:id="rId35"/>
    <p:sldId id="456" r:id="rId36"/>
    <p:sldId id="457" r:id="rId37"/>
    <p:sldId id="458" r:id="rId38"/>
    <p:sldId id="459" r:id="rId39"/>
    <p:sldId id="460" r:id="rId40"/>
    <p:sldId id="461" r:id="rId41"/>
    <p:sldId id="462" r:id="rId42"/>
    <p:sldId id="464" r:id="rId43"/>
    <p:sldId id="465" r:id="rId44"/>
    <p:sldId id="466" r:id="rId45"/>
    <p:sldId id="467" r:id="rId46"/>
    <p:sldId id="468" r:id="rId47"/>
    <p:sldId id="469" r:id="rId48"/>
    <p:sldId id="470" r:id="rId49"/>
    <p:sldId id="483" r:id="rId50"/>
    <p:sldId id="471" r:id="rId51"/>
    <p:sldId id="482" r:id="rId52"/>
    <p:sldId id="472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7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C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368" autoAdjust="0"/>
    <p:restoredTop sz="95045" autoAdjust="0"/>
  </p:normalViewPr>
  <p:slideViewPr>
    <p:cSldViewPr snapToGrid="0" snapToObjects="1">
      <p:cViewPr varScale="1">
        <p:scale>
          <a:sx n="85" d="100"/>
          <a:sy n="85" d="100"/>
        </p:scale>
        <p:origin x="1018" y="29"/>
      </p:cViewPr>
      <p:guideLst>
        <p:guide orient="horz" pos="2160"/>
        <p:guide pos="37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90" d="100"/>
          <a:sy n="90" d="100"/>
        </p:scale>
        <p:origin x="2614" y="-77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DT-Africa\OneDrive\ClinOps\ClinOps%20pre%20post%20course%20survey\Working%20document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DT-Africa\Downloads\Working%20document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DT-Africa\Downloads\Working%20document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Sheet1!$B$7</c:f>
              <c:strCache>
                <c:ptCount val="1"/>
                <c:pt idx="0">
                  <c:v>Pre-course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Sheet1!$C$6:$G$6</c:f>
              <c:strCache>
                <c:ptCount val="5"/>
                <c:pt idx="0">
                  <c:v>Not confident (1)</c:v>
                </c:pt>
                <c:pt idx="1">
                  <c:v> (2)</c:v>
                </c:pt>
                <c:pt idx="2">
                  <c:v> (3)</c:v>
                </c:pt>
                <c:pt idx="3">
                  <c:v> (4)</c:v>
                </c:pt>
                <c:pt idx="4">
                  <c:v>Extremely confident (5)</c:v>
                </c:pt>
              </c:strCache>
            </c:strRef>
          </c:cat>
          <c:val>
            <c:numRef>
              <c:f>Sheet1!$C$7:$G$7</c:f>
              <c:numCache>
                <c:formatCode>General</c:formatCode>
                <c:ptCount val="5"/>
                <c:pt idx="0">
                  <c:v>4</c:v>
                </c:pt>
                <c:pt idx="1">
                  <c:v>10</c:v>
                </c:pt>
                <c:pt idx="2">
                  <c:v>20</c:v>
                </c:pt>
                <c:pt idx="3">
                  <c:v>40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A2-4361-BB90-056C975743BA}"/>
            </c:ext>
          </c:extLst>
        </c:ser>
        <c:ser>
          <c:idx val="1"/>
          <c:order val="1"/>
          <c:tx>
            <c:strRef>
              <c:f>Sheet1!$B$8</c:f>
              <c:strCache>
                <c:ptCount val="1"/>
                <c:pt idx="0">
                  <c:v>Post-course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1A2-4361-BB90-056C975743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Sheet1!$C$6:$G$6</c:f>
              <c:strCache>
                <c:ptCount val="5"/>
                <c:pt idx="0">
                  <c:v>Not confident (1)</c:v>
                </c:pt>
                <c:pt idx="1">
                  <c:v> (2)</c:v>
                </c:pt>
                <c:pt idx="2">
                  <c:v> (3)</c:v>
                </c:pt>
                <c:pt idx="3">
                  <c:v> (4)</c:v>
                </c:pt>
                <c:pt idx="4">
                  <c:v>Extremely confident (5)</c:v>
                </c:pt>
              </c:strCache>
            </c:strRef>
          </c:cat>
          <c:val>
            <c:numRef>
              <c:f>Sheet1!$C$8:$G$8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33</c:v>
                </c:pt>
                <c:pt idx="4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A2-4361-BB90-056C975743B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085886191"/>
        <c:axId val="2085886607"/>
      </c:barChart>
      <c:catAx>
        <c:axId val="20858861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5886607"/>
        <c:crosses val="autoZero"/>
        <c:auto val="1"/>
        <c:lblAlgn val="ctr"/>
        <c:lblOffset val="100"/>
        <c:noMultiLvlLbl val="0"/>
      </c:catAx>
      <c:valAx>
        <c:axId val="20858866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58861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Sheet1!$C$219:$G$219</c:f>
              <c:strCache>
                <c:ptCount val="5"/>
                <c:pt idx="0">
                  <c:v>Not satisfied (1)</c:v>
                </c:pt>
                <c:pt idx="1">
                  <c:v>Some (2)</c:v>
                </c:pt>
                <c:pt idx="2">
                  <c:v>Average (3)</c:v>
                </c:pt>
                <c:pt idx="3">
                  <c:v>Good (4)</c:v>
                </c:pt>
                <c:pt idx="4">
                  <c:v>High (5)</c:v>
                </c:pt>
              </c:strCache>
            </c:strRef>
          </c:cat>
          <c:val>
            <c:numRef>
              <c:f>Sheet1!$C$220:$G$220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14</c:v>
                </c:pt>
                <c:pt idx="4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9A-44C7-9DD7-13C9541A55B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002536080"/>
        <c:axId val="2002537744"/>
      </c:barChart>
      <c:catAx>
        <c:axId val="2002536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2537744"/>
        <c:crosses val="autoZero"/>
        <c:auto val="1"/>
        <c:lblAlgn val="ctr"/>
        <c:lblOffset val="100"/>
        <c:noMultiLvlLbl val="0"/>
      </c:catAx>
      <c:valAx>
        <c:axId val="2002537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2536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Sheet1!$C$223:$G$223</c:f>
              <c:strCache>
                <c:ptCount val="5"/>
                <c:pt idx="0">
                  <c:v>Not satisfied (1)</c:v>
                </c:pt>
                <c:pt idx="1">
                  <c:v>Some (2)</c:v>
                </c:pt>
                <c:pt idx="2">
                  <c:v>Average (3)</c:v>
                </c:pt>
                <c:pt idx="3">
                  <c:v>Good (4)</c:v>
                </c:pt>
                <c:pt idx="4">
                  <c:v>High (5)</c:v>
                </c:pt>
              </c:strCache>
            </c:strRef>
          </c:cat>
          <c:val>
            <c:numRef>
              <c:f>Sheet1!$C$224:$G$224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18</c:v>
                </c:pt>
                <c:pt idx="4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97-4B42-BCAA-D62BD44BA4B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7535136"/>
        <c:axId val="67521824"/>
      </c:barChart>
      <c:catAx>
        <c:axId val="67535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521824"/>
        <c:crosses val="autoZero"/>
        <c:auto val="1"/>
        <c:lblAlgn val="ctr"/>
        <c:lblOffset val="100"/>
        <c:noMultiLvlLbl val="0"/>
      </c:catAx>
      <c:valAx>
        <c:axId val="67521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535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E70C-4FD1-A0C7-AA3C8BFD98B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E70C-4FD1-A0C7-AA3C8BFD98B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E70C-4FD1-A0C7-AA3C8BFD98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Sheet1!$C$227:$G$227</c:f>
              <c:strCache>
                <c:ptCount val="5"/>
                <c:pt idx="0">
                  <c:v>Not satisfied (1)</c:v>
                </c:pt>
                <c:pt idx="1">
                  <c:v>Some (2)</c:v>
                </c:pt>
                <c:pt idx="2">
                  <c:v>Average (3)</c:v>
                </c:pt>
                <c:pt idx="3">
                  <c:v>Good (4)</c:v>
                </c:pt>
                <c:pt idx="4">
                  <c:v>High (5)</c:v>
                </c:pt>
              </c:strCache>
            </c:strRef>
          </c:cat>
          <c:val>
            <c:numRef>
              <c:f>Sheet1!$C$228:$G$228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21</c:v>
                </c:pt>
                <c:pt idx="4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0C-4FD1-A0C7-AA3C8BFD98B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7524320"/>
        <c:axId val="67527648"/>
      </c:barChart>
      <c:catAx>
        <c:axId val="67524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527648"/>
        <c:crosses val="autoZero"/>
        <c:auto val="1"/>
        <c:lblAlgn val="ctr"/>
        <c:lblOffset val="100"/>
        <c:noMultiLvlLbl val="0"/>
      </c:catAx>
      <c:valAx>
        <c:axId val="67527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524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Sheet1!$C$231:$G$231</c:f>
              <c:strCache>
                <c:ptCount val="5"/>
                <c:pt idx="0">
                  <c:v>Not satisfied (1)</c:v>
                </c:pt>
                <c:pt idx="1">
                  <c:v>Some (2)</c:v>
                </c:pt>
                <c:pt idx="2">
                  <c:v>Average (3)</c:v>
                </c:pt>
                <c:pt idx="3">
                  <c:v>Good (4)</c:v>
                </c:pt>
                <c:pt idx="4">
                  <c:v>High (5)</c:v>
                </c:pt>
              </c:strCache>
            </c:strRef>
          </c:cat>
          <c:val>
            <c:numRef>
              <c:f>Sheet1!$C$232:$G$232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7</c:v>
                </c:pt>
                <c:pt idx="3">
                  <c:v>24</c:v>
                </c:pt>
                <c:pt idx="4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D7-400B-9B4A-ECED6D986AF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7523488"/>
        <c:axId val="67537216"/>
      </c:barChart>
      <c:catAx>
        <c:axId val="67523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537216"/>
        <c:crosses val="autoZero"/>
        <c:auto val="1"/>
        <c:lblAlgn val="ctr"/>
        <c:lblOffset val="100"/>
        <c:noMultiLvlLbl val="0"/>
      </c:catAx>
      <c:valAx>
        <c:axId val="67537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523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Sheet1!$C$237:$G$237</c:f>
              <c:strCache>
                <c:ptCount val="5"/>
                <c:pt idx="0">
                  <c:v>Not satisfied (1)</c:v>
                </c:pt>
                <c:pt idx="1">
                  <c:v>Some (2)</c:v>
                </c:pt>
                <c:pt idx="2">
                  <c:v>Average (3)</c:v>
                </c:pt>
                <c:pt idx="3">
                  <c:v>Good (4)</c:v>
                </c:pt>
                <c:pt idx="4">
                  <c:v>High (5)</c:v>
                </c:pt>
              </c:strCache>
            </c:strRef>
          </c:cat>
          <c:val>
            <c:numRef>
              <c:f>Sheet1!$C$238:$G$238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17</c:v>
                </c:pt>
                <c:pt idx="4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5B-4636-8A2B-4F34CE39A5E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7520992"/>
        <c:axId val="67529728"/>
      </c:barChart>
      <c:catAx>
        <c:axId val="67520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529728"/>
        <c:crosses val="autoZero"/>
        <c:auto val="1"/>
        <c:lblAlgn val="ctr"/>
        <c:lblOffset val="100"/>
        <c:noMultiLvlLbl val="0"/>
      </c:catAx>
      <c:valAx>
        <c:axId val="67529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520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7360-4198-B65A-C649CB37BF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Sheet1!$C$241:$G$241</c:f>
              <c:strCache>
                <c:ptCount val="5"/>
                <c:pt idx="0">
                  <c:v>Not satisfied (1)</c:v>
                </c:pt>
                <c:pt idx="1">
                  <c:v>Some (2)</c:v>
                </c:pt>
                <c:pt idx="2">
                  <c:v>Average (3)</c:v>
                </c:pt>
                <c:pt idx="3">
                  <c:v>Good (4)</c:v>
                </c:pt>
                <c:pt idx="4">
                  <c:v>High (5)</c:v>
                </c:pt>
              </c:strCache>
            </c:strRef>
          </c:cat>
          <c:val>
            <c:numRef>
              <c:f>Sheet1!$C$242:$G$242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24</c:v>
                </c:pt>
                <c:pt idx="4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60-4198-B65A-C649CB37BFC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01459792"/>
        <c:axId val="301449392"/>
      </c:barChart>
      <c:catAx>
        <c:axId val="301459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1449392"/>
        <c:crosses val="autoZero"/>
        <c:auto val="1"/>
        <c:lblAlgn val="ctr"/>
        <c:lblOffset val="100"/>
        <c:noMultiLvlLbl val="0"/>
      </c:catAx>
      <c:valAx>
        <c:axId val="301449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1459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82DE-4635-9C18-C68B9F847A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Sheet1!$C$243:$D$243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Sheet1!$C$244:$D$244</c:f>
              <c:numCache>
                <c:formatCode>General</c:formatCode>
                <c:ptCount val="2"/>
                <c:pt idx="0">
                  <c:v>68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DE-4635-9C18-C68B9F847A4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75619024"/>
        <c:axId val="75624848"/>
      </c:barChart>
      <c:catAx>
        <c:axId val="75619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624848"/>
        <c:crosses val="autoZero"/>
        <c:auto val="1"/>
        <c:lblAlgn val="ctr"/>
        <c:lblOffset val="100"/>
        <c:noMultiLvlLbl val="0"/>
      </c:catAx>
      <c:valAx>
        <c:axId val="75624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619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025371828521434E-2"/>
          <c:y val="0.18300925925925926"/>
          <c:w val="0.90286351706036749"/>
          <c:h val="0.552831364829396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Sheet1!$B$10</c:f>
              <c:strCache>
                <c:ptCount val="1"/>
                <c:pt idx="0">
                  <c:v>Pre-course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Sheet1!$C$9:$G$9</c:f>
              <c:strCache>
                <c:ptCount val="5"/>
                <c:pt idx="0">
                  <c:v>Not confident (1)</c:v>
                </c:pt>
                <c:pt idx="1">
                  <c:v> (2)</c:v>
                </c:pt>
                <c:pt idx="2">
                  <c:v> (3)</c:v>
                </c:pt>
                <c:pt idx="3">
                  <c:v> (4)</c:v>
                </c:pt>
                <c:pt idx="4">
                  <c:v>Extremely confident (5)</c:v>
                </c:pt>
              </c:strCache>
            </c:strRef>
          </c:cat>
          <c:val>
            <c:numRef>
              <c:f>Sheet1!$C$10:$G$10</c:f>
              <c:numCache>
                <c:formatCode>General</c:formatCode>
                <c:ptCount val="5"/>
                <c:pt idx="0">
                  <c:v>4</c:v>
                </c:pt>
                <c:pt idx="1">
                  <c:v>12</c:v>
                </c:pt>
                <c:pt idx="2">
                  <c:v>26</c:v>
                </c:pt>
                <c:pt idx="3">
                  <c:v>36</c:v>
                </c:pt>
                <c:pt idx="4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CD-4E7B-B35D-091E431E0B98}"/>
            </c:ext>
          </c:extLst>
        </c:ser>
        <c:ser>
          <c:idx val="1"/>
          <c:order val="1"/>
          <c:tx>
            <c:strRef>
              <c:f>Sheet1!$B$11</c:f>
              <c:strCache>
                <c:ptCount val="1"/>
                <c:pt idx="0">
                  <c:v>Post-course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ECD-4E7B-B35D-091E431E0B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Sheet1!$C$9:$G$9</c:f>
              <c:strCache>
                <c:ptCount val="5"/>
                <c:pt idx="0">
                  <c:v>Not confident (1)</c:v>
                </c:pt>
                <c:pt idx="1">
                  <c:v> (2)</c:v>
                </c:pt>
                <c:pt idx="2">
                  <c:v> (3)</c:v>
                </c:pt>
                <c:pt idx="3">
                  <c:v> (4)</c:v>
                </c:pt>
                <c:pt idx="4">
                  <c:v>Extremely confident (5)</c:v>
                </c:pt>
              </c:strCache>
            </c:strRef>
          </c:cat>
          <c:val>
            <c:numRef>
              <c:f>Sheet1!$C$11:$G$11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33</c:v>
                </c:pt>
                <c:pt idx="4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CD-4E7B-B35D-091E431E0B9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911026463"/>
        <c:axId val="1911016479"/>
      </c:barChart>
      <c:catAx>
        <c:axId val="1911026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1016479"/>
        <c:crosses val="autoZero"/>
        <c:auto val="1"/>
        <c:lblAlgn val="ctr"/>
        <c:lblOffset val="100"/>
        <c:noMultiLvlLbl val="0"/>
      </c:catAx>
      <c:valAx>
        <c:axId val="19110164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1026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Sheet1!$B$13</c:f>
              <c:strCache>
                <c:ptCount val="1"/>
                <c:pt idx="0">
                  <c:v>Pre-course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.1791532929856088E-2"/>
                      <c:h val="5.67462628076777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489-4DB4-BA8B-09D72B9FE8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Sheet1!$C$12:$G$12</c:f>
              <c:strCache>
                <c:ptCount val="5"/>
                <c:pt idx="0">
                  <c:v>Not confident (1)</c:v>
                </c:pt>
                <c:pt idx="1">
                  <c:v> (2)</c:v>
                </c:pt>
                <c:pt idx="2">
                  <c:v> (3)</c:v>
                </c:pt>
                <c:pt idx="3">
                  <c:v> (4)</c:v>
                </c:pt>
                <c:pt idx="4">
                  <c:v>Extremely confident (5)</c:v>
                </c:pt>
              </c:strCache>
            </c:strRef>
          </c:cat>
          <c:val>
            <c:numRef>
              <c:f>Sheet1!$C$13:$G$13</c:f>
              <c:numCache>
                <c:formatCode>General</c:formatCode>
                <c:ptCount val="5"/>
                <c:pt idx="0">
                  <c:v>1</c:v>
                </c:pt>
                <c:pt idx="1">
                  <c:v>5</c:v>
                </c:pt>
                <c:pt idx="2">
                  <c:v>19</c:v>
                </c:pt>
                <c:pt idx="3">
                  <c:v>36</c:v>
                </c:pt>
                <c:pt idx="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89-4DB4-BA8B-09D72B9FE88B}"/>
            </c:ext>
          </c:extLst>
        </c:ser>
        <c:ser>
          <c:idx val="1"/>
          <c:order val="1"/>
          <c:tx>
            <c:strRef>
              <c:f>Sheet1!$B$14</c:f>
              <c:strCache>
                <c:ptCount val="1"/>
                <c:pt idx="0">
                  <c:v>Post-course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Sheet1!$C$12:$G$12</c:f>
              <c:strCache>
                <c:ptCount val="5"/>
                <c:pt idx="0">
                  <c:v>Not confident (1)</c:v>
                </c:pt>
                <c:pt idx="1">
                  <c:v> (2)</c:v>
                </c:pt>
                <c:pt idx="2">
                  <c:v> (3)</c:v>
                </c:pt>
                <c:pt idx="3">
                  <c:v> (4)</c:v>
                </c:pt>
                <c:pt idx="4">
                  <c:v>Extremely confident (5)</c:v>
                </c:pt>
              </c:strCache>
            </c:strRef>
          </c:cat>
          <c:val>
            <c:numRef>
              <c:f>Sheet1!$C$14:$G$14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14</c:v>
                </c:pt>
                <c:pt idx="4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89-4DB4-BA8B-09D72B9FE88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915915343"/>
        <c:axId val="1915916175"/>
      </c:barChart>
      <c:catAx>
        <c:axId val="1915915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5916175"/>
        <c:crosses val="autoZero"/>
        <c:auto val="1"/>
        <c:lblAlgn val="ctr"/>
        <c:lblOffset val="100"/>
        <c:noMultiLvlLbl val="0"/>
      </c:catAx>
      <c:valAx>
        <c:axId val="19159161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5915343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Sheet1!$B$25</c:f>
              <c:strCache>
                <c:ptCount val="1"/>
                <c:pt idx="0">
                  <c:v>Pre-course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E7F3-44AC-94CB-A41A86AF728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E7F3-44AC-94CB-A41A86AF72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Sheet1!$C$24:$G$24</c:f>
              <c:strCache>
                <c:ptCount val="5"/>
                <c:pt idx="0">
                  <c:v>Not confident (1)</c:v>
                </c:pt>
                <c:pt idx="1">
                  <c:v> (2)</c:v>
                </c:pt>
                <c:pt idx="2">
                  <c:v> (3)</c:v>
                </c:pt>
                <c:pt idx="3">
                  <c:v> (4)</c:v>
                </c:pt>
                <c:pt idx="4">
                  <c:v>Extremely confident (5)</c:v>
                </c:pt>
              </c:strCache>
            </c:strRef>
          </c:cat>
          <c:val>
            <c:numRef>
              <c:f>Sheet1!$C$25:$G$25</c:f>
              <c:numCache>
                <c:formatCode>General</c:formatCode>
                <c:ptCount val="5"/>
                <c:pt idx="0">
                  <c:v>2</c:v>
                </c:pt>
                <c:pt idx="1">
                  <c:v>1</c:v>
                </c:pt>
                <c:pt idx="2">
                  <c:v>16</c:v>
                </c:pt>
                <c:pt idx="3">
                  <c:v>31</c:v>
                </c:pt>
                <c:pt idx="4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F3-44AC-94CB-A41A86AF728C}"/>
            </c:ext>
          </c:extLst>
        </c:ser>
        <c:ser>
          <c:idx val="1"/>
          <c:order val="1"/>
          <c:tx>
            <c:strRef>
              <c:f>Sheet1!$B$26</c:f>
              <c:strCache>
                <c:ptCount val="1"/>
                <c:pt idx="0">
                  <c:v>Post-course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Sheet1!$C$24:$G$24</c:f>
              <c:strCache>
                <c:ptCount val="5"/>
                <c:pt idx="0">
                  <c:v>Not confident (1)</c:v>
                </c:pt>
                <c:pt idx="1">
                  <c:v> (2)</c:v>
                </c:pt>
                <c:pt idx="2">
                  <c:v> (3)</c:v>
                </c:pt>
                <c:pt idx="3">
                  <c:v> (4)</c:v>
                </c:pt>
                <c:pt idx="4">
                  <c:v>Extremely confident (5)</c:v>
                </c:pt>
              </c:strCache>
            </c:strRef>
          </c:cat>
          <c:val>
            <c:numRef>
              <c:f>Sheet1!$C$26:$G$26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6</c:v>
                </c:pt>
                <c:pt idx="4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F3-44AC-94CB-A41A86AF728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911020223"/>
        <c:axId val="1911020639"/>
      </c:barChart>
      <c:catAx>
        <c:axId val="19110202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1020639"/>
        <c:crosses val="autoZero"/>
        <c:auto val="1"/>
        <c:lblAlgn val="ctr"/>
        <c:lblOffset val="100"/>
        <c:noMultiLvlLbl val="0"/>
      </c:catAx>
      <c:valAx>
        <c:axId val="19110206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10202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860548679122038E-2"/>
          <c:y val="2.8490801264526588E-2"/>
          <c:w val="0.95677997227194667"/>
          <c:h val="0.852175773355981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Sheet1!$B$28</c:f>
              <c:strCache>
                <c:ptCount val="1"/>
                <c:pt idx="0">
                  <c:v>Pre-course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Sheet1!$C$27:$G$27</c:f>
              <c:strCache>
                <c:ptCount val="5"/>
                <c:pt idx="0">
                  <c:v>Not confident (1)</c:v>
                </c:pt>
                <c:pt idx="1">
                  <c:v> (2)</c:v>
                </c:pt>
                <c:pt idx="2">
                  <c:v> (3)</c:v>
                </c:pt>
                <c:pt idx="3">
                  <c:v> (4)</c:v>
                </c:pt>
                <c:pt idx="4">
                  <c:v>Extremely confident (5)</c:v>
                </c:pt>
              </c:strCache>
            </c:strRef>
          </c:cat>
          <c:val>
            <c:numRef>
              <c:f>Sheet1!$C$28:$G$28</c:f>
              <c:numCache>
                <c:formatCode>General</c:formatCode>
                <c:ptCount val="5"/>
                <c:pt idx="0">
                  <c:v>4</c:v>
                </c:pt>
                <c:pt idx="1">
                  <c:v>8</c:v>
                </c:pt>
                <c:pt idx="2">
                  <c:v>21</c:v>
                </c:pt>
                <c:pt idx="3">
                  <c:v>35</c:v>
                </c:pt>
                <c:pt idx="4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C8-497C-975E-95FEA3DC1BE5}"/>
            </c:ext>
          </c:extLst>
        </c:ser>
        <c:ser>
          <c:idx val="1"/>
          <c:order val="1"/>
          <c:tx>
            <c:strRef>
              <c:f>Sheet1!$B$29</c:f>
              <c:strCache>
                <c:ptCount val="1"/>
                <c:pt idx="0">
                  <c:v>Post-course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98D7-4A86-91AA-BD84C9F6E8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Sheet1!$C$27:$G$27</c:f>
              <c:strCache>
                <c:ptCount val="5"/>
                <c:pt idx="0">
                  <c:v>Not confident (1)</c:v>
                </c:pt>
                <c:pt idx="1">
                  <c:v> (2)</c:v>
                </c:pt>
                <c:pt idx="2">
                  <c:v> (3)</c:v>
                </c:pt>
                <c:pt idx="3">
                  <c:v> (4)</c:v>
                </c:pt>
                <c:pt idx="4">
                  <c:v>Extremely confident (5)</c:v>
                </c:pt>
              </c:strCache>
            </c:strRef>
          </c:cat>
          <c:val>
            <c:numRef>
              <c:f>Sheet1!$C$29:$G$29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24</c:v>
                </c:pt>
                <c:pt idx="4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C8-497C-975E-95FEA3DC1BE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806097071"/>
        <c:axId val="1806102063"/>
      </c:barChart>
      <c:catAx>
        <c:axId val="1806097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6102063"/>
        <c:crosses val="autoZero"/>
        <c:auto val="1"/>
        <c:lblAlgn val="ctr"/>
        <c:lblOffset val="100"/>
        <c:noMultiLvlLbl val="0"/>
      </c:catAx>
      <c:valAx>
        <c:axId val="18061020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6097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Sheet1!$B$34</c:f>
              <c:strCache>
                <c:ptCount val="1"/>
                <c:pt idx="0">
                  <c:v>Pre-course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Sheet1!$C$33:$G$33</c:f>
              <c:strCache>
                <c:ptCount val="5"/>
                <c:pt idx="0">
                  <c:v>Not confident (1)</c:v>
                </c:pt>
                <c:pt idx="1">
                  <c:v> (2)</c:v>
                </c:pt>
                <c:pt idx="2">
                  <c:v> (3)</c:v>
                </c:pt>
                <c:pt idx="3">
                  <c:v> (4)</c:v>
                </c:pt>
                <c:pt idx="4">
                  <c:v>Extremely confident (5)</c:v>
                </c:pt>
              </c:strCache>
            </c:strRef>
          </c:cat>
          <c:val>
            <c:numRef>
              <c:f>Sheet1!$C$34:$G$34</c:f>
              <c:numCache>
                <c:formatCode>General</c:formatCode>
                <c:ptCount val="5"/>
                <c:pt idx="0">
                  <c:v>7</c:v>
                </c:pt>
                <c:pt idx="1">
                  <c:v>14</c:v>
                </c:pt>
                <c:pt idx="2">
                  <c:v>22</c:v>
                </c:pt>
                <c:pt idx="3">
                  <c:v>32</c:v>
                </c:pt>
                <c:pt idx="4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A2-4C8A-89BD-83AB1FC4EA74}"/>
            </c:ext>
          </c:extLst>
        </c:ser>
        <c:ser>
          <c:idx val="1"/>
          <c:order val="1"/>
          <c:tx>
            <c:strRef>
              <c:f>Sheet1!$B$35</c:f>
              <c:strCache>
                <c:ptCount val="1"/>
                <c:pt idx="0">
                  <c:v>Post-course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A6C-4BF9-8099-387C9E034B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Sheet1!$C$33:$G$33</c:f>
              <c:strCache>
                <c:ptCount val="5"/>
                <c:pt idx="0">
                  <c:v>Not confident (1)</c:v>
                </c:pt>
                <c:pt idx="1">
                  <c:v> (2)</c:v>
                </c:pt>
                <c:pt idx="2">
                  <c:v> (3)</c:v>
                </c:pt>
                <c:pt idx="3">
                  <c:v> (4)</c:v>
                </c:pt>
                <c:pt idx="4">
                  <c:v>Extremely confident (5)</c:v>
                </c:pt>
              </c:strCache>
            </c:strRef>
          </c:cat>
          <c:val>
            <c:numRef>
              <c:f>Sheet1!$C$35:$G$35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35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A2-4C8A-89BD-83AB1FC4EA7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806111215"/>
        <c:axId val="1806107471"/>
      </c:barChart>
      <c:catAx>
        <c:axId val="1806111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6107471"/>
        <c:crosses val="autoZero"/>
        <c:auto val="1"/>
        <c:lblAlgn val="ctr"/>
        <c:lblOffset val="100"/>
        <c:noMultiLvlLbl val="0"/>
      </c:catAx>
      <c:valAx>
        <c:axId val="18061074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61112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Sheet1!$B$37</c:f>
              <c:strCache>
                <c:ptCount val="1"/>
                <c:pt idx="0">
                  <c:v>Pre-course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Sheet1!$C$36:$G$36</c:f>
              <c:strCache>
                <c:ptCount val="5"/>
                <c:pt idx="0">
                  <c:v>Not confident (1)</c:v>
                </c:pt>
                <c:pt idx="1">
                  <c:v> (2)</c:v>
                </c:pt>
                <c:pt idx="2">
                  <c:v> (3)</c:v>
                </c:pt>
                <c:pt idx="3">
                  <c:v> (4)</c:v>
                </c:pt>
                <c:pt idx="4">
                  <c:v>Extremely confident (5)</c:v>
                </c:pt>
              </c:strCache>
            </c:strRef>
          </c:cat>
          <c:val>
            <c:numRef>
              <c:f>Sheet1!$C$37:$G$37</c:f>
              <c:numCache>
                <c:formatCode>General</c:formatCode>
                <c:ptCount val="5"/>
                <c:pt idx="0">
                  <c:v>4</c:v>
                </c:pt>
                <c:pt idx="1">
                  <c:v>8</c:v>
                </c:pt>
                <c:pt idx="2">
                  <c:v>21</c:v>
                </c:pt>
                <c:pt idx="3">
                  <c:v>36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29-4FA0-B42A-D64E056E98C6}"/>
            </c:ext>
          </c:extLst>
        </c:ser>
        <c:ser>
          <c:idx val="1"/>
          <c:order val="1"/>
          <c:tx>
            <c:strRef>
              <c:f>Sheet1!$B$38</c:f>
              <c:strCache>
                <c:ptCount val="1"/>
                <c:pt idx="0">
                  <c:v>Post-course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C9B-4F40-8229-E9083D733A9C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3C9B-4F40-8229-E9083D733A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Sheet1!$C$36:$G$36</c:f>
              <c:strCache>
                <c:ptCount val="5"/>
                <c:pt idx="0">
                  <c:v>Not confident (1)</c:v>
                </c:pt>
                <c:pt idx="1">
                  <c:v> (2)</c:v>
                </c:pt>
                <c:pt idx="2">
                  <c:v> (3)</c:v>
                </c:pt>
                <c:pt idx="3">
                  <c:v> (4)</c:v>
                </c:pt>
                <c:pt idx="4">
                  <c:v>Extremely confident (5)</c:v>
                </c:pt>
              </c:strCache>
            </c:strRef>
          </c:cat>
          <c:val>
            <c:numRef>
              <c:f>Sheet1!$C$38:$G$38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26</c:v>
                </c:pt>
                <c:pt idx="4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29-4FA0-B42A-D64E056E98C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07689103"/>
        <c:axId val="607687439"/>
      </c:barChart>
      <c:catAx>
        <c:axId val="6076891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7687439"/>
        <c:crosses val="autoZero"/>
        <c:auto val="1"/>
        <c:lblAlgn val="ctr"/>
        <c:lblOffset val="100"/>
        <c:noMultiLvlLbl val="0"/>
      </c:catAx>
      <c:valAx>
        <c:axId val="6076874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76891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Sheet1!$B$40</c:f>
              <c:strCache>
                <c:ptCount val="1"/>
                <c:pt idx="0">
                  <c:v>Pre-course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Sheet1!$C$39:$G$39</c:f>
              <c:strCache>
                <c:ptCount val="5"/>
                <c:pt idx="0">
                  <c:v>Not confident (1)</c:v>
                </c:pt>
                <c:pt idx="1">
                  <c:v> (2)</c:v>
                </c:pt>
                <c:pt idx="2">
                  <c:v> (3)</c:v>
                </c:pt>
                <c:pt idx="3">
                  <c:v> (4)</c:v>
                </c:pt>
                <c:pt idx="4">
                  <c:v>Extremely confident (5)</c:v>
                </c:pt>
              </c:strCache>
            </c:strRef>
          </c:cat>
          <c:val>
            <c:numRef>
              <c:f>Sheet1!$C$40:$G$40</c:f>
              <c:numCache>
                <c:formatCode>General</c:formatCode>
                <c:ptCount val="5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30</c:v>
                </c:pt>
                <c:pt idx="4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07-4E1F-9CEE-FFA1CB965DC2}"/>
            </c:ext>
          </c:extLst>
        </c:ser>
        <c:ser>
          <c:idx val="1"/>
          <c:order val="1"/>
          <c:tx>
            <c:strRef>
              <c:f>Sheet1!$B$41</c:f>
              <c:strCache>
                <c:ptCount val="1"/>
                <c:pt idx="0">
                  <c:v>Post-course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9CA4-426C-B1EE-6212E7C09E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Sheet1!$C$39:$G$39</c:f>
              <c:strCache>
                <c:ptCount val="5"/>
                <c:pt idx="0">
                  <c:v>Not confident (1)</c:v>
                </c:pt>
                <c:pt idx="1">
                  <c:v> (2)</c:v>
                </c:pt>
                <c:pt idx="2">
                  <c:v> (3)</c:v>
                </c:pt>
                <c:pt idx="3">
                  <c:v> (4)</c:v>
                </c:pt>
                <c:pt idx="4">
                  <c:v>Extremely confident (5)</c:v>
                </c:pt>
              </c:strCache>
            </c:strRef>
          </c:cat>
          <c:val>
            <c:numRef>
              <c:f>Sheet1!$C$41:$G$41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15</c:v>
                </c:pt>
                <c:pt idx="4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07-4E1F-9CEE-FFA1CB965DC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096698815"/>
        <c:axId val="2096694655"/>
      </c:barChart>
      <c:catAx>
        <c:axId val="2096698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6694655"/>
        <c:crosses val="autoZero"/>
        <c:auto val="1"/>
        <c:lblAlgn val="ctr"/>
        <c:lblOffset val="100"/>
        <c:noMultiLvlLbl val="0"/>
      </c:catAx>
      <c:valAx>
        <c:axId val="2096694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66988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Sheet1!$B$43</c:f>
              <c:strCache>
                <c:ptCount val="1"/>
                <c:pt idx="0">
                  <c:v>Pre-course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Sheet1!$C$42:$G$42</c:f>
              <c:strCache>
                <c:ptCount val="5"/>
                <c:pt idx="0">
                  <c:v>Not confident (1)</c:v>
                </c:pt>
                <c:pt idx="1">
                  <c:v> (2)</c:v>
                </c:pt>
                <c:pt idx="2">
                  <c:v> (3)</c:v>
                </c:pt>
                <c:pt idx="3">
                  <c:v> (4)</c:v>
                </c:pt>
                <c:pt idx="4">
                  <c:v>Extremely confident (5)</c:v>
                </c:pt>
              </c:strCache>
            </c:strRef>
          </c:cat>
          <c:val>
            <c:numRef>
              <c:f>Sheet1!$C$43:$G$43</c:f>
              <c:numCache>
                <c:formatCode>General</c:formatCode>
                <c:ptCount val="5"/>
                <c:pt idx="0">
                  <c:v>9</c:v>
                </c:pt>
                <c:pt idx="1">
                  <c:v>16</c:v>
                </c:pt>
                <c:pt idx="2">
                  <c:v>31</c:v>
                </c:pt>
                <c:pt idx="3">
                  <c:v>21</c:v>
                </c:pt>
                <c:pt idx="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09-4E61-88D6-0D83F79C9012}"/>
            </c:ext>
          </c:extLst>
        </c:ser>
        <c:ser>
          <c:idx val="1"/>
          <c:order val="1"/>
          <c:tx>
            <c:strRef>
              <c:f>Sheet1!$B$44</c:f>
              <c:strCache>
                <c:ptCount val="1"/>
                <c:pt idx="0">
                  <c:v>Post-course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Sheet1!$C$42:$G$42</c:f>
              <c:strCache>
                <c:ptCount val="5"/>
                <c:pt idx="0">
                  <c:v>Not confident (1)</c:v>
                </c:pt>
                <c:pt idx="1">
                  <c:v> (2)</c:v>
                </c:pt>
                <c:pt idx="2">
                  <c:v> (3)</c:v>
                </c:pt>
                <c:pt idx="3">
                  <c:v> (4)</c:v>
                </c:pt>
                <c:pt idx="4">
                  <c:v>Extremely confident (5)</c:v>
                </c:pt>
              </c:strCache>
            </c:strRef>
          </c:cat>
          <c:val>
            <c:numRef>
              <c:f>Sheet1!$C$44:$G$44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35</c:v>
                </c:pt>
                <c:pt idx="4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09-4E61-88D6-0D83F79C901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911023135"/>
        <c:axId val="1911023967"/>
      </c:barChart>
      <c:catAx>
        <c:axId val="1911023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1023967"/>
        <c:crosses val="autoZero"/>
        <c:auto val="1"/>
        <c:lblAlgn val="ctr"/>
        <c:lblOffset val="100"/>
        <c:noMultiLvlLbl val="0"/>
      </c:catAx>
      <c:valAx>
        <c:axId val="19110239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10231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1C470-4F5F-D34C-955F-BCCD6C60BF6E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D2F4C-DEF7-A142-B77F-2336286966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23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175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Automatic grading for MCQ type questions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Trace performance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Schedule events and send reminders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47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51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02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776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410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Each lesson starts on Mondays, and we will have a live tutorial on Thursdays.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10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Each lesson starts on Mondays, and we will have a live tutorial on Thursdays.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354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27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021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46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981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764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455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867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880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264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69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917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068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835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1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163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742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555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318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573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309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452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7476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402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546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99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934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475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625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6961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880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902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374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858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1329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003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09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3809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020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954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13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099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34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06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F4C-DEF7-A142-B77F-23362869660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305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06C57-06B1-4D4E-839F-F97EA6D812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7CCA0C-955E-2542-A9A6-306657400A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410B4-A61A-4E4A-8695-F005F1C9B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0060-5235-3248-8E8E-53CED5B0E687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6A1E3-57F4-234E-88C4-0493C700E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FD95A-0570-9549-BF42-FF35B975E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E29E-F61C-A84F-B320-E64B8B245D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82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175D2-4AF5-3641-92D8-3794BF643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D52BED-3362-C547-B9D9-B055FC57F7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C7453-0BE0-2E40-B1DD-BD1CB3D00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0060-5235-3248-8E8E-53CED5B0E687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822C0-0D2E-8C40-A008-EECB188D9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5715B-0987-F340-91CC-D009AA899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E29E-F61C-A84F-B320-E64B8B245D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42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D0EB7D-F0EC-3943-90D8-BD6C0842CE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E7AAD-6B8A-2E47-B534-EA602DE42D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D39D8-BC5B-2D49-8E9F-352DC6CD6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0060-5235-3248-8E8E-53CED5B0E687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6B5A7-4D97-0D49-9F24-31DCE613D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2B7F0-4832-184A-A04A-AF6CEDE8D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E29E-F61C-A84F-B320-E64B8B245D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07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20ED01-8BC3-CC4D-9A7E-8B9016EA94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122004" y="2190654"/>
            <a:ext cx="1751448" cy="1691929"/>
          </a:xfrm>
          <a:prstGeom prst="rect">
            <a:avLst/>
          </a:prstGeom>
          <a:effectLst>
            <a:reflection stA="25000" endPos="14000" dist="139700" dir="5400000" sy="-100000" algn="bl" rotWithShape="0"/>
          </a:effec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DDCC1E4-B7B0-7445-9719-140DFF992A32}"/>
              </a:ext>
            </a:extLst>
          </p:cNvPr>
          <p:cNvCxnSpPr>
            <a:cxnSpLocks/>
          </p:cNvCxnSpPr>
          <p:nvPr userDrawn="1"/>
        </p:nvCxnSpPr>
        <p:spPr>
          <a:xfrm>
            <a:off x="5170488" y="2190750"/>
            <a:ext cx="0" cy="1692275"/>
          </a:xfrm>
          <a:prstGeom prst="line">
            <a:avLst/>
          </a:prstGeom>
          <a:ln w="117475">
            <a:solidFill>
              <a:srgbClr val="00A5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2">
            <a:extLst>
              <a:ext uri="{FF2B5EF4-FFF2-40B4-BE49-F238E27FC236}">
                <a16:creationId xmlns:a16="http://schemas.microsoft.com/office/drawing/2014/main" id="{686CEB2D-FF82-914E-8C8A-B71D063037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2062163"/>
            <a:ext cx="2346325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68967" y="2190655"/>
            <a:ext cx="5662862" cy="169192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800" b="1">
                <a:solidFill>
                  <a:srgbClr val="00A54F"/>
                </a:solidFill>
                <a:latin typeface="Helvetica" panose="020B05040202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AAB8C46D-7DFC-4C42-BDC8-1C2D3708FE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www.cdt-Africa.org</a:t>
            </a:r>
          </a:p>
        </p:txBody>
      </p:sp>
    </p:spTree>
    <p:extLst>
      <p:ext uri="{BB962C8B-B14F-4D97-AF65-F5344CB8AC3E}">
        <p14:creationId xmlns:p14="http://schemas.microsoft.com/office/powerpoint/2010/main" val="1528603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F3F4BF-3083-654B-997E-F0E6514E2DB7}"/>
              </a:ext>
            </a:extLst>
          </p:cNvPr>
          <p:cNvSpPr/>
          <p:nvPr userDrawn="1"/>
        </p:nvSpPr>
        <p:spPr>
          <a:xfrm>
            <a:off x="377825" y="0"/>
            <a:ext cx="627063" cy="6858000"/>
          </a:xfrm>
          <a:prstGeom prst="rect">
            <a:avLst/>
          </a:prstGeom>
          <a:solidFill>
            <a:srgbClr val="00A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11">
            <a:extLst>
              <a:ext uri="{FF2B5EF4-FFF2-40B4-BE49-F238E27FC236}">
                <a16:creationId xmlns:a16="http://schemas.microsoft.com/office/drawing/2014/main" id="{60FAB815-7D76-A84C-A4F0-43A27AFD880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7625" y="2800350"/>
            <a:ext cx="1257300" cy="1257300"/>
            <a:chOff x="8282963" y="-96654"/>
            <a:chExt cx="1855421" cy="185542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09BD45C-C3FE-9D4A-AA46-8CD794695DE8}"/>
                </a:ext>
              </a:extLst>
            </p:cNvPr>
            <p:cNvSpPr/>
            <p:nvPr userDrawn="1"/>
          </p:nvSpPr>
          <p:spPr>
            <a:xfrm>
              <a:off x="8282963" y="-96654"/>
              <a:ext cx="1855421" cy="185542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aseline="-25000"/>
            </a:p>
          </p:txBody>
        </p:sp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069D719F-08C9-5643-B0B9-B557461B98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3145" y="189107"/>
              <a:ext cx="1314445" cy="1269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1996145" y="1979256"/>
            <a:ext cx="8627096" cy="3750364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6227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rgbClr val="00A54F"/>
                </a:solidFill>
                <a:latin typeface="Helvetica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3B66FD6-57D8-4E42-BDB8-D8C6A04914C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04968E"/>
                </a:solidFill>
                <a:latin typeface="Helvetica" panose="020B0504020202030204" pitchFamily="34" charset="0"/>
              </a:defRPr>
            </a:lvl1pPr>
          </a:lstStyle>
          <a:p>
            <a:pPr>
              <a:defRPr/>
            </a:pPr>
            <a:r>
              <a:t>www.cdt-Africa.org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4358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35343-C8CB-784E-AAC9-9591F269C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19291-7985-5D43-90A0-7FE38A58C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2F49E-0EC2-204B-9930-5B98AFEB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0060-5235-3248-8E8E-53CED5B0E687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60B63-0336-AD43-92FB-FFA36D49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F7A28-5843-234F-B44F-815751708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E29E-F61C-A84F-B320-E64B8B245D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09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CD42E-2081-544D-8B1B-597D70974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E951F-A915-C74A-9674-0B8DE2AFD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98B91-C440-A44F-8BE9-1051A7C8B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0060-5235-3248-8E8E-53CED5B0E687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2B38A-553A-D14E-BE89-D70BCFAF6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D9DFA-51B7-684B-A20F-F184B8BD1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E29E-F61C-A84F-B320-E64B8B245D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5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523DC-933A-8A47-A24C-AE3185A93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59430-BB80-BE4A-A39C-91F82211BA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53842-0D80-1A42-9F5F-784E20EA8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416DBB-9AFA-E845-8449-E18AA08EB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0060-5235-3248-8E8E-53CED5B0E687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FFE0D4-45E6-0A45-9A25-85ED0F9EC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71C66-A50A-B344-ACF5-DDEBCB32E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E29E-F61C-A84F-B320-E64B8B245D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29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F182A-B557-9346-B20B-6A5101AAC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6FA37-C86F-A349-93F8-6A7D00D1A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06C3EC-18B6-6146-A267-5D6B0E15A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D43704-F689-8046-AAC9-78501F964B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ADB4BD-0CFF-1048-864A-1B7330E22E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6DB3A2-99B1-4C43-8C38-079EEC589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0060-5235-3248-8E8E-53CED5B0E687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962A39-EFE5-B644-A1D0-6F7BD239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27E6CB-3507-144D-800C-D49F008FD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E29E-F61C-A84F-B320-E64B8B245D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11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7D7AE-AFCF-D445-BCDB-1E26D3A6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BD22E8-1A6F-394D-A40E-78A36B8B2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0060-5235-3248-8E8E-53CED5B0E687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958B7A-BA79-7545-85DE-FCE717300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39D569-B709-CE44-9CEC-5EB441F2B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E29E-F61C-A84F-B320-E64B8B245D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10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04E87D-C102-5342-92C0-84AFE1D42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0060-5235-3248-8E8E-53CED5B0E687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4975C4-03C3-A04B-A29B-CEDABC71A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8A1B99-E917-4340-ACCF-7083CA230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E29E-F61C-A84F-B320-E64B8B245D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30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1B157-64FE-7E44-A6B4-AA22D42F0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A9DC3-25AC-134A-8ABC-D5D75E762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CF3446-05FC-774C-907D-4049F709A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56D31F-9360-3C4F-BD8F-1F18976C8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0060-5235-3248-8E8E-53CED5B0E687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1D55C4-0E5A-7646-ADDA-718BAC76C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C2C115-B91A-A045-96CE-554081FA0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E29E-F61C-A84F-B320-E64B8B245D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420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DD233-784B-8145-8F69-CF75BEF63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CE5B30-98C0-2342-8DE8-B0E67C9720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074F0-840C-D84C-B48F-0EE762F062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8A45A-454A-D34F-AA8D-7400466C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0060-5235-3248-8E8E-53CED5B0E687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61C8B3-1761-D943-8BEC-FD03BCCD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2991C1-FFE3-FC47-B9D4-2DC926675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2E29E-F61C-A84F-B320-E64B8B245D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5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A84935-3E42-314B-9785-FAB120915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D43FA-B31A-114C-827D-F1ACEEFE6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11EFF-B579-914C-B306-BE038FA64C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C0060-5235-3248-8E8E-53CED5B0E687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CD21F-449C-4E4C-BA5A-B98222D8BF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4F076-E9CD-4D4A-9687-D69A716668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2E29E-F61C-A84F-B320-E64B8B245D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551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tiff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faculty.ie/course/view.php?id=40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tiff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alumni.cdt-africa.org/index.php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t-africa.org/index.php/education/short-courses/clinops/applications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5" Type="http://schemas.openxmlformats.org/officeDocument/2006/relationships/hyperlink" Target="mailto:applications.clinops@aau.edu.et" TargetMode="External"/><Relationship Id="rId4" Type="http://schemas.openxmlformats.org/officeDocument/2006/relationships/hyperlink" Target="https://www.cdt-africa.org/index.php/education/short-courses/clinops/applications-ii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084289-3061-F442-83DE-29015FA612AC}"/>
              </a:ext>
            </a:extLst>
          </p:cNvPr>
          <p:cNvCxnSpPr/>
          <p:nvPr/>
        </p:nvCxnSpPr>
        <p:spPr>
          <a:xfrm>
            <a:off x="257908" y="5324719"/>
            <a:ext cx="5245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0" name="Title 1">
            <a:extLst>
              <a:ext uri="{FF2B5EF4-FFF2-40B4-BE49-F238E27FC236}">
                <a16:creationId xmlns:a16="http://schemas.microsoft.com/office/drawing/2014/main" id="{3577263A-AF3B-5F4E-831A-79288CF7AE3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5245100" y="2230438"/>
            <a:ext cx="6946900" cy="177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4000" dirty="0"/>
              <a:t>ClinOps Training Program Set-up and Lessons Learned</a:t>
            </a:r>
            <a:endParaRPr lang="en-US" altLang="en-US" sz="4000" dirty="0">
              <a:latin typeface="Helvetic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A9B717-C003-7748-A1E5-75D2231E4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1355" y="23813"/>
            <a:ext cx="2616200" cy="787400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7085DA8-CAE5-498D-9191-3F4C512605BF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68989D-E2B3-41A3-9903-5E3E1188B564}"/>
              </a:ext>
            </a:extLst>
          </p:cNvPr>
          <p:cNvSpPr txBox="1"/>
          <p:nvPr/>
        </p:nvSpPr>
        <p:spPr>
          <a:xfrm>
            <a:off x="1443691" y="5409438"/>
            <a:ext cx="2718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Dawit A. Ejigu</a:t>
            </a:r>
          </a:p>
          <a:p>
            <a:r>
              <a:rPr lang="en-US" sz="2800" i="1" dirty="0">
                <a:solidFill>
                  <a:srgbClr val="002060"/>
                </a:solidFill>
              </a:rPr>
              <a:t>6</a:t>
            </a:r>
            <a:r>
              <a:rPr lang="en-US" sz="2800" i="1" baseline="30000" dirty="0">
                <a:solidFill>
                  <a:srgbClr val="002060"/>
                </a:solidFill>
              </a:rPr>
              <a:t>th</a:t>
            </a:r>
            <a:r>
              <a:rPr lang="en-US" sz="2800" i="1" dirty="0">
                <a:solidFill>
                  <a:srgbClr val="002060"/>
                </a:solidFill>
              </a:rPr>
              <a:t> April 2022</a:t>
            </a:r>
          </a:p>
          <a:p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515600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dirty="0"/>
              <a:t>Course set-up; Moodle LMS 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4E0933-977D-4441-BD37-03A2B8ECB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376" y="1113659"/>
            <a:ext cx="8157883" cy="527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3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515600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dirty="0"/>
              <a:t>Course set-up; VoiceThread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5636FE-A66A-4873-86B0-716A2BA0B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260" y="1424749"/>
            <a:ext cx="10860739" cy="389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4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515600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dirty="0"/>
              <a:t>Course set-up; Innovative Approaches 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48C913-506B-4A53-800B-61526ECCA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173" y="2271416"/>
            <a:ext cx="5921675" cy="681991"/>
          </a:xfrm>
          <a:prstGeom prst="rect">
            <a:avLst/>
          </a:prstGeom>
        </p:spPr>
      </p:pic>
      <p:pic>
        <p:nvPicPr>
          <p:cNvPr id="11" name="Picture 10" descr="Best Overall Video Conferencing Service - businessnewsdaily.com">
            <a:extLst>
              <a:ext uri="{FF2B5EF4-FFF2-40B4-BE49-F238E27FC236}">
                <a16:creationId xmlns:a16="http://schemas.microsoft.com/office/drawing/2014/main" id="{53103675-E0AB-45ED-AD5C-D08ADDD02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797" y="1719390"/>
            <a:ext cx="2813762" cy="178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92D43D-C810-4182-B943-6014056AC9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477" y="3989300"/>
            <a:ext cx="4057871" cy="211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67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78032" y="365126"/>
            <a:ext cx="10640544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dirty="0"/>
              <a:t>Course set-up; Upfront Extensive Planning 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F3AD3D-57C2-426E-97C8-CD7C18AB9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079" y="962192"/>
            <a:ext cx="10359543" cy="589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58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Content Placeholder 1">
            <a:extLst>
              <a:ext uri="{FF2B5EF4-FFF2-40B4-BE49-F238E27FC236}">
                <a16:creationId xmlns:a16="http://schemas.microsoft.com/office/drawing/2014/main" id="{35DAD0AB-D85F-134D-9B52-C834A9D4BB35}"/>
              </a:ext>
            </a:extLst>
          </p:cNvPr>
          <p:cNvSpPr>
            <a:spLocks noGrp="1" noChangeArrowheads="1"/>
          </p:cNvSpPr>
          <p:nvPr>
            <p:ph sz="quarter" idx="12"/>
          </p:nvPr>
        </p:nvSpPr>
        <p:spPr bwMode="auto">
          <a:xfrm>
            <a:off x="1782763" y="1842051"/>
            <a:ext cx="9852646" cy="43599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Group work on developing Risk Management Plan for a clinical trial trainees are working on</a:t>
            </a:r>
          </a:p>
          <a:p>
            <a:pPr marL="457200" lvl="1" indent="0">
              <a:buNone/>
            </a:pPr>
            <a:endParaRPr lang="en-US" altLang="en-US" sz="2800" dirty="0">
              <a:latin typeface="+mn-lt"/>
            </a:endParaRPr>
          </a:p>
          <a:p>
            <a:pPr marL="457200" lvl="1" indent="0">
              <a:buNone/>
            </a:pPr>
            <a:r>
              <a:rPr lang="en-US" altLang="en-US" sz="2800" dirty="0">
                <a:latin typeface="+mn-lt"/>
              </a:rPr>
              <a:t> </a:t>
            </a:r>
          </a:p>
        </p:txBody>
      </p:sp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515600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dirty="0"/>
              <a:t>Course set-up; RMP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0900D5-5968-48E1-88CE-5CB14FD2D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727" y="2806394"/>
            <a:ext cx="10243802" cy="396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29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Content Placeholder 1">
            <a:extLst>
              <a:ext uri="{FF2B5EF4-FFF2-40B4-BE49-F238E27FC236}">
                <a16:creationId xmlns:a16="http://schemas.microsoft.com/office/drawing/2014/main" id="{35DAD0AB-D85F-134D-9B52-C834A9D4BB35}"/>
              </a:ext>
            </a:extLst>
          </p:cNvPr>
          <p:cNvSpPr>
            <a:spLocks noGrp="1" noChangeArrowheads="1"/>
          </p:cNvSpPr>
          <p:nvPr>
            <p:ph sz="quarter" idx="12"/>
          </p:nvPr>
        </p:nvSpPr>
        <p:spPr bwMode="auto">
          <a:xfrm>
            <a:off x="1782763" y="1842051"/>
            <a:ext cx="9852646" cy="43599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Lesson 1; Introduction to Clinical Research Operations</a:t>
            </a:r>
          </a:p>
          <a:p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Lesson 2; Data Management and Biostatistics</a:t>
            </a:r>
          </a:p>
          <a:p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Lesson 3; Study Design and Protocol Development</a:t>
            </a:r>
          </a:p>
          <a:p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Lesson 4; Project and Financial Management  </a:t>
            </a:r>
          </a:p>
          <a:p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Lesson 5; Conducting a Trial (Part 1)</a:t>
            </a:r>
          </a:p>
          <a:p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Lesson 6; Conducting a Trial (Part 2)</a:t>
            </a:r>
          </a:p>
          <a:p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Lesson 7; Closing out and Reporting a Trial</a:t>
            </a:r>
          </a:p>
          <a:p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Lesson 8; Working with External Partners</a:t>
            </a:r>
          </a:p>
          <a:p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Lesson 9; Quality Systems, Audits &amp; Inspections</a:t>
            </a:r>
          </a:p>
          <a:p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Lesson 10; Pharmacovigilance</a:t>
            </a:r>
          </a:p>
        </p:txBody>
      </p:sp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515600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dirty="0"/>
              <a:t>ClinOps Covers Various Domains in Depth  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</p:spTree>
    <p:extLst>
      <p:ext uri="{BB962C8B-B14F-4D97-AF65-F5344CB8AC3E}">
        <p14:creationId xmlns:p14="http://schemas.microsoft.com/office/powerpoint/2010/main" val="1060495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Content Placeholder 1">
            <a:extLst>
              <a:ext uri="{FF2B5EF4-FFF2-40B4-BE49-F238E27FC236}">
                <a16:creationId xmlns:a16="http://schemas.microsoft.com/office/drawing/2014/main" id="{35DAD0AB-D85F-134D-9B52-C834A9D4BB35}"/>
              </a:ext>
            </a:extLst>
          </p:cNvPr>
          <p:cNvSpPr>
            <a:spLocks noGrp="1" noChangeArrowheads="1"/>
          </p:cNvSpPr>
          <p:nvPr>
            <p:ph sz="quarter" idx="12"/>
          </p:nvPr>
        </p:nvSpPr>
        <p:spPr bwMode="auto">
          <a:xfrm>
            <a:off x="1827587" y="1842051"/>
            <a:ext cx="9852646" cy="43599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Each lesson stays for a week and starts on Mondays </a:t>
            </a:r>
          </a:p>
          <a:p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Takes between 8-10 hours</a:t>
            </a:r>
          </a:p>
        </p:txBody>
      </p:sp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515600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dirty="0"/>
              <a:t>ClinOps Covers Various Domains in Depth …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</p:spTree>
    <p:extLst>
      <p:ext uri="{BB962C8B-B14F-4D97-AF65-F5344CB8AC3E}">
        <p14:creationId xmlns:p14="http://schemas.microsoft.com/office/powerpoint/2010/main" val="442712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515600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sz="4400" dirty="0">
                <a:latin typeface="+mn-lt"/>
              </a:rPr>
              <a:t>Lesson 1; Introduction to Clin. Res. Operations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1B5AF9-881F-49B5-9F9F-F377D5B27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328" y="1147419"/>
            <a:ext cx="6131521" cy="50713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09618A-2830-4212-A5F0-D0A5B72AF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7259" y="2266950"/>
            <a:ext cx="3023253" cy="18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45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515600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sz="4400" dirty="0">
                <a:latin typeface="+mn-lt"/>
              </a:rPr>
              <a:t>Lesson 2; Data Management and Biostatistics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000505-B3DE-4765-BEED-24569A498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741" y="1092488"/>
            <a:ext cx="6441504" cy="5181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B4373-C32F-4802-872D-9D206F6B8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406" y="1890150"/>
            <a:ext cx="4126668" cy="243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78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786502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sz="4400" b="1" dirty="0">
                <a:latin typeface="+mn-lt"/>
              </a:rPr>
              <a:t>Lesson 3; Study Design and Protocol Development</a:t>
            </a:r>
            <a:br>
              <a:rPr lang="en-US" altLang="en-US" sz="4400" b="1" dirty="0">
                <a:latin typeface="+mn-lt"/>
              </a:rPr>
            </a:br>
            <a:endParaRPr lang="en-US" altLang="en-US" sz="4400" dirty="0">
              <a:latin typeface="+mn-lt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2FCDFB-401A-4B3A-98F0-294BEE2E8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779" y="1412934"/>
            <a:ext cx="5571564" cy="4405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4B468E-D82D-4CE7-B6F6-2C8F073A0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306" y="2098442"/>
            <a:ext cx="4281694" cy="29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42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Content Placeholder 1">
            <a:extLst>
              <a:ext uri="{FF2B5EF4-FFF2-40B4-BE49-F238E27FC236}">
                <a16:creationId xmlns:a16="http://schemas.microsoft.com/office/drawing/2014/main" id="{35DAD0AB-D85F-134D-9B52-C834A9D4BB35}"/>
              </a:ext>
            </a:extLst>
          </p:cNvPr>
          <p:cNvSpPr>
            <a:spLocks noGrp="1" noChangeArrowheads="1"/>
          </p:cNvSpPr>
          <p:nvPr>
            <p:ph sz="quarter" idx="12"/>
          </p:nvPr>
        </p:nvSpPr>
        <p:spPr bwMode="auto">
          <a:xfrm>
            <a:off x="1782763" y="1842051"/>
            <a:ext cx="9852646" cy="43599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Background on CDT-Africa, AAU</a:t>
            </a:r>
          </a:p>
          <a:p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Approaches in Clinical Research Training</a:t>
            </a:r>
          </a:p>
          <a:p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ClinOps training program </a:t>
            </a:r>
          </a:p>
          <a:p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Course setup </a:t>
            </a:r>
          </a:p>
          <a:p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Lessons learned</a:t>
            </a:r>
          </a:p>
          <a:p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Preliminary survey results  </a:t>
            </a:r>
          </a:p>
          <a:p>
            <a:endParaRPr lang="en-US" altLang="en-US" sz="3200" dirty="0">
              <a:latin typeface="+mn-lt"/>
            </a:endParaRPr>
          </a:p>
          <a:p>
            <a:endParaRPr lang="en-US" altLang="en-US" sz="3200" dirty="0">
              <a:latin typeface="+mn-lt"/>
            </a:endParaRPr>
          </a:p>
          <a:p>
            <a:endParaRPr lang="en-US" altLang="en-US" sz="3200" dirty="0">
              <a:latin typeface="+mn-lt"/>
            </a:endParaRPr>
          </a:p>
          <a:p>
            <a:endParaRPr lang="en-US" altLang="en-US" dirty="0">
              <a:latin typeface="+mn-lt"/>
            </a:endParaRPr>
          </a:p>
          <a:p>
            <a:pPr marL="457200" lvl="1" indent="0">
              <a:buNone/>
            </a:pPr>
            <a:r>
              <a:rPr lang="en-US" altLang="en-US" dirty="0">
                <a:latin typeface="+mn-lt"/>
              </a:rPr>
              <a:t>  </a:t>
            </a:r>
            <a:endParaRPr lang="en-US" alt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E518FC5-7B3E-4650-A698-720FDBE51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063" y="365126"/>
            <a:ext cx="10515600" cy="61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54F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altLang="en-US" dirty="0"/>
              <a:t>Outline </a:t>
            </a:r>
          </a:p>
        </p:txBody>
      </p:sp>
    </p:spTree>
    <p:extLst>
      <p:ext uri="{BB962C8B-B14F-4D97-AF65-F5344CB8AC3E}">
        <p14:creationId xmlns:p14="http://schemas.microsoft.com/office/powerpoint/2010/main" val="1153540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929937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sz="4400" b="1" dirty="0">
                <a:latin typeface="+mn-lt"/>
              </a:rPr>
              <a:t>Lesson 4; Project and Financial Management </a:t>
            </a:r>
            <a:br>
              <a:rPr lang="en-US" altLang="en-US" sz="4400" b="1" dirty="0">
                <a:latin typeface="+mn-lt"/>
              </a:rPr>
            </a:br>
            <a:endParaRPr lang="en-US" altLang="en-US" sz="4400" dirty="0">
              <a:latin typeface="+mn-lt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0445D2-90CE-47FD-8E1A-EBDC84B2C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599" y="1520637"/>
            <a:ext cx="5199763" cy="41100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F96726-E6E9-4FD1-B65E-16405CADD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671" y="2091072"/>
            <a:ext cx="3774141" cy="227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73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8695248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sz="4400" b="1" dirty="0">
                <a:latin typeface="+mn-lt"/>
              </a:rPr>
              <a:t>Lesson 5; Conducting a Trial (Part I)</a:t>
            </a:r>
            <a:br>
              <a:rPr lang="en-US" altLang="en-US" sz="4400" b="1" dirty="0">
                <a:latin typeface="+mn-lt"/>
              </a:rPr>
            </a:br>
            <a:br>
              <a:rPr lang="en-US" altLang="en-US" sz="4400" b="1" dirty="0">
                <a:latin typeface="+mn-lt"/>
              </a:rPr>
            </a:br>
            <a:endParaRPr lang="en-US" altLang="en-US" sz="4400" dirty="0">
              <a:latin typeface="+mn-lt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B89E50-4198-491F-BBFE-BC0385B29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394" y="1322294"/>
            <a:ext cx="5794008" cy="44263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F0A89A-7B67-455F-A226-728E24C74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319" y="2107682"/>
            <a:ext cx="4034116" cy="329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59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8695248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sz="4400" b="1" dirty="0">
                <a:latin typeface="+mn-lt"/>
              </a:rPr>
              <a:t>Lesson 6; Conducting a Trial (Part II)</a:t>
            </a:r>
            <a:br>
              <a:rPr lang="en-US" altLang="en-US" sz="4400" b="1" dirty="0">
                <a:latin typeface="+mn-lt"/>
              </a:rPr>
            </a:br>
            <a:br>
              <a:rPr lang="en-US" altLang="en-US" sz="4400" b="1" dirty="0">
                <a:latin typeface="+mn-lt"/>
              </a:rPr>
            </a:br>
            <a:endParaRPr lang="en-US" altLang="en-US" sz="4400" dirty="0">
              <a:latin typeface="+mn-lt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047657-34B7-4CCB-BC78-20D295B1C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636" y="1400380"/>
            <a:ext cx="5983100" cy="4284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028789-F2C1-4079-AC1E-12DB3C42D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636" y="2431410"/>
            <a:ext cx="4295349" cy="222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72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051396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sz="4400" b="1" dirty="0">
                <a:latin typeface="+mn-lt"/>
              </a:rPr>
              <a:t>Lesson 7; Closing out and Reporting a Trial</a:t>
            </a:r>
            <a:br>
              <a:rPr lang="en-US" altLang="en-US" sz="4400" b="1" dirty="0">
                <a:latin typeface="+mn-lt"/>
              </a:rPr>
            </a:br>
            <a:br>
              <a:rPr lang="en-US" altLang="en-US" sz="4400" b="1" dirty="0">
                <a:latin typeface="+mn-lt"/>
              </a:rPr>
            </a:br>
            <a:br>
              <a:rPr lang="en-US" altLang="en-US" sz="4400" b="1" dirty="0">
                <a:latin typeface="+mn-lt"/>
              </a:rPr>
            </a:br>
            <a:endParaRPr lang="en-US" altLang="en-US" sz="4400" dirty="0">
              <a:latin typeface="+mn-lt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27E3D3-2EF8-4729-B8D3-06209EC16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077" y="1336071"/>
            <a:ext cx="4549770" cy="48068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C28CED-E1EB-4CFA-AB27-45C6963C3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6934" y="1669676"/>
            <a:ext cx="3876599" cy="260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56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9320772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sz="4400" b="1" dirty="0">
                <a:latin typeface="+mn-lt"/>
              </a:rPr>
              <a:t>Lesson 8; Working with External Partners</a:t>
            </a:r>
            <a:br>
              <a:rPr lang="en-US" altLang="en-US" sz="4400" b="1" dirty="0">
                <a:latin typeface="+mn-lt"/>
              </a:rPr>
            </a:br>
            <a:br>
              <a:rPr lang="en-US" altLang="en-US" sz="4400" b="1" dirty="0">
                <a:latin typeface="+mn-lt"/>
              </a:rPr>
            </a:br>
            <a:br>
              <a:rPr lang="en-US" altLang="en-US" sz="4400" b="1" dirty="0">
                <a:latin typeface="+mn-lt"/>
              </a:rPr>
            </a:br>
            <a:br>
              <a:rPr lang="en-US" altLang="en-US" sz="4400" b="1" dirty="0">
                <a:latin typeface="+mn-lt"/>
              </a:rPr>
            </a:br>
            <a:endParaRPr lang="en-US" altLang="en-US" sz="4400" dirty="0">
              <a:latin typeface="+mn-lt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675DBA-6C26-4177-957B-6B51A84B5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529" y="1107569"/>
            <a:ext cx="4865146" cy="5329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9C487D-32A4-44E2-A0A5-04ACCA299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3555" y="1648104"/>
            <a:ext cx="3682644" cy="231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92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701337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sz="4400" b="1" dirty="0">
                <a:latin typeface="+mn-lt"/>
              </a:rPr>
              <a:t>Lesson 9; Quality Systems, Audits &amp; Inspections</a:t>
            </a:r>
            <a:endParaRPr lang="en-US" altLang="en-US" sz="4400" dirty="0">
              <a:latin typeface="+mn-lt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005589-DA17-4A9F-9EC2-C3C4063F2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081" y="1150659"/>
            <a:ext cx="4724919" cy="4629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1FA363-A8CB-4320-8D78-6454B1722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084" y="1785378"/>
            <a:ext cx="3768995" cy="259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08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7569479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sz="4400" b="1" dirty="0">
                <a:latin typeface="+mn-lt"/>
              </a:rPr>
              <a:t>Lesson 10; Pharmacovigilance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664F21-2DF8-46EE-8648-3A7E2F6BE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341" y="1060147"/>
            <a:ext cx="5621478" cy="51389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EB56C4-9AC4-416E-9685-61ABA489F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564" y="2598353"/>
            <a:ext cx="3339574" cy="173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259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938896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sz="4400" b="1" dirty="0">
                <a:latin typeface="+mn-lt"/>
              </a:rPr>
              <a:t>ClinOps tutors, highly experienced in clinical trials 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A57130-EB6D-43D0-B2D1-3C88239E1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7577" r="6639" b="24279"/>
          <a:stretch/>
        </p:blipFill>
        <p:spPr>
          <a:xfrm>
            <a:off x="1668130" y="1344297"/>
            <a:ext cx="1559197" cy="1559197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</p:spPr>
      </p:pic>
      <p:pic>
        <p:nvPicPr>
          <p:cNvPr id="9" name="Picture 2" descr="Prof. Asrat Hailu">
            <a:extLst>
              <a:ext uri="{FF2B5EF4-FFF2-40B4-BE49-F238E27FC236}">
                <a16:creationId xmlns:a16="http://schemas.microsoft.com/office/drawing/2014/main" id="{81FDFB17-700D-4E0B-9D98-1F26B0A6F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" t="1613" r="-4507" b="15743"/>
          <a:stretch/>
        </p:blipFill>
        <p:spPr bwMode="auto">
          <a:xfrm>
            <a:off x="5780522" y="1256465"/>
            <a:ext cx="1701891" cy="170189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eet our staff">
            <a:extLst>
              <a:ext uri="{FF2B5EF4-FFF2-40B4-BE49-F238E27FC236}">
                <a16:creationId xmlns:a16="http://schemas.microsoft.com/office/drawing/2014/main" id="{D47675A8-5848-4961-97C5-BB5E27E5BB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2" r="872" b="12024"/>
          <a:stretch/>
        </p:blipFill>
        <p:spPr bwMode="auto">
          <a:xfrm>
            <a:off x="7854450" y="1220571"/>
            <a:ext cx="1737785" cy="173778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Getnet Yimer (@getnetyimer) | Twitter">
            <a:extLst>
              <a:ext uri="{FF2B5EF4-FFF2-40B4-BE49-F238E27FC236}">
                <a16:creationId xmlns:a16="http://schemas.microsoft.com/office/drawing/2014/main" id="{34A9DFC7-B2AA-47F9-9C77-3F6354E70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2" r="880" b="22032"/>
          <a:stretch/>
        </p:blipFill>
        <p:spPr bwMode="auto">
          <a:xfrm>
            <a:off x="10090496" y="1256465"/>
            <a:ext cx="1701891" cy="170189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C4134B4-189A-45E1-A4F1-BC056AAA9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2" b="12924"/>
          <a:stretch/>
        </p:blipFill>
        <p:spPr bwMode="auto">
          <a:xfrm>
            <a:off x="3583545" y="3625936"/>
            <a:ext cx="1698407" cy="16984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97E2BA1-E1EB-4B27-A962-C8B2479EEF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68" t="2330" r="-10705" b="-407"/>
          <a:stretch/>
        </p:blipFill>
        <p:spPr bwMode="auto">
          <a:xfrm>
            <a:off x="7946277" y="3553814"/>
            <a:ext cx="1770529" cy="1770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46BD6B-4CC8-4FA4-9D65-4A59C898870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4956" t="-1278" r="-4209" b="9707"/>
          <a:stretch/>
        </p:blipFill>
        <p:spPr>
          <a:xfrm>
            <a:off x="9909079" y="3553815"/>
            <a:ext cx="1770528" cy="1770528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6E42AF-B1E6-4CE4-AFD0-00A7BE565ECF}"/>
              </a:ext>
            </a:extLst>
          </p:cNvPr>
          <p:cNvSpPr txBox="1"/>
          <p:nvPr/>
        </p:nvSpPr>
        <p:spPr>
          <a:xfrm>
            <a:off x="1295400" y="2985247"/>
            <a:ext cx="2299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Prof. Eyasu Makonnen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819482-5976-4A4E-840A-7BC9DB0E0FA1}"/>
              </a:ext>
            </a:extLst>
          </p:cNvPr>
          <p:cNvSpPr txBox="1"/>
          <p:nvPr/>
        </p:nvSpPr>
        <p:spPr>
          <a:xfrm>
            <a:off x="3703209" y="2969581"/>
            <a:ext cx="1890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Dr. Dawit A. Ejigu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9E7981-2EDC-44A1-961B-56E01B4D9D93}"/>
              </a:ext>
            </a:extLst>
          </p:cNvPr>
          <p:cNvSpPr txBox="1"/>
          <p:nvPr/>
        </p:nvSpPr>
        <p:spPr>
          <a:xfrm>
            <a:off x="5750878" y="2971804"/>
            <a:ext cx="1689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Prof. Asrat Hailu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59CF2A-DD59-4B0D-AC84-1A6F1016AB1E}"/>
              </a:ext>
            </a:extLst>
          </p:cNvPr>
          <p:cNvSpPr txBox="1"/>
          <p:nvPr/>
        </p:nvSpPr>
        <p:spPr>
          <a:xfrm>
            <a:off x="7853103" y="2967327"/>
            <a:ext cx="1936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Dr. Anteneh Belete 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2E1380-797D-438F-966D-66D6D0C98D7F}"/>
              </a:ext>
            </a:extLst>
          </p:cNvPr>
          <p:cNvSpPr txBox="1"/>
          <p:nvPr/>
        </p:nvSpPr>
        <p:spPr>
          <a:xfrm>
            <a:off x="9973264" y="2976294"/>
            <a:ext cx="1936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Dr. Getnet Yimer 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D4C051-F6EE-44CA-9DE0-8C4D0AC9A0BB}"/>
              </a:ext>
            </a:extLst>
          </p:cNvPr>
          <p:cNvSpPr txBox="1"/>
          <p:nvPr/>
        </p:nvSpPr>
        <p:spPr>
          <a:xfrm>
            <a:off x="1125077" y="5360913"/>
            <a:ext cx="2299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Dr. Birkneh T. Tadesse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A83B68-C329-4D58-8263-889E3B2BCBCE}"/>
              </a:ext>
            </a:extLst>
          </p:cNvPr>
          <p:cNvSpPr txBox="1"/>
          <p:nvPr/>
        </p:nvSpPr>
        <p:spPr>
          <a:xfrm>
            <a:off x="3330419" y="5351950"/>
            <a:ext cx="2204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Prof. Abebaw Fekadu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A1ABF5-CDCC-4AF0-AFDB-92C7CB3EFF78}"/>
              </a:ext>
            </a:extLst>
          </p:cNvPr>
          <p:cNvSpPr txBox="1"/>
          <p:nvPr/>
        </p:nvSpPr>
        <p:spPr>
          <a:xfrm>
            <a:off x="5526780" y="5378845"/>
            <a:ext cx="2169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Dr. Charlotte Hanlon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0E40EA-0A78-4F27-A152-5FB53F028007}"/>
              </a:ext>
            </a:extLst>
          </p:cNvPr>
          <p:cNvSpPr txBox="1"/>
          <p:nvPr/>
        </p:nvSpPr>
        <p:spPr>
          <a:xfrm>
            <a:off x="7643775" y="5387814"/>
            <a:ext cx="1970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 Dr. Yimtubezinash W/Amanuel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CB8DB2-CC00-46C6-B64E-543B523B6E1E}"/>
              </a:ext>
            </a:extLst>
          </p:cNvPr>
          <p:cNvSpPr txBox="1"/>
          <p:nvPr/>
        </p:nvSpPr>
        <p:spPr>
          <a:xfrm>
            <a:off x="9578785" y="5383328"/>
            <a:ext cx="2622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dirty="0">
                <a:solidFill>
                  <a:srgbClr val="002060"/>
                </a:solidFill>
              </a:rPr>
              <a:t>Dr. Solomon Mequanente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F6583E-C602-4733-8221-55BAE7B2D86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73" t="-362" r="2516" b="5348"/>
          <a:stretch/>
        </p:blipFill>
        <p:spPr>
          <a:xfrm>
            <a:off x="5652267" y="3583203"/>
            <a:ext cx="1768747" cy="1768747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5C9DDD-A69C-4246-A0FC-DFCC5D830E6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7242" t="-1243" r="-6338" b="13496"/>
          <a:stretch/>
        </p:blipFill>
        <p:spPr>
          <a:xfrm>
            <a:off x="1473217" y="3587043"/>
            <a:ext cx="1761065" cy="1761065"/>
          </a:xfrm>
          <a:prstGeom prst="flowChartConnector">
            <a:avLst/>
          </a:prstGeom>
        </p:spPr>
      </p:pic>
      <p:pic>
        <p:nvPicPr>
          <p:cNvPr id="13" name="Picture 12" descr="A person with a mustache&#10;&#10;Description automatically generated with low confidence">
            <a:extLst>
              <a:ext uri="{FF2B5EF4-FFF2-40B4-BE49-F238E27FC236}">
                <a16:creationId xmlns:a16="http://schemas.microsoft.com/office/drawing/2014/main" id="{01A723A8-0B74-46EC-AC92-7E2CDA7BEB7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5" t="8193" r="13323" b="9552"/>
          <a:stretch/>
        </p:blipFill>
        <p:spPr>
          <a:xfrm>
            <a:off x="3816071" y="1327811"/>
            <a:ext cx="1559198" cy="155919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164268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589278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sz="4400" b="1" dirty="0">
                <a:latin typeface="+mn-lt"/>
              </a:rPr>
              <a:t>Lessons learned; social bond </a:t>
            </a:r>
            <a:r>
              <a:rPr lang="en-US" altLang="en-US" dirty="0">
                <a:latin typeface="+mn-lt"/>
              </a:rPr>
              <a:t>for success</a:t>
            </a:r>
            <a:endParaRPr lang="en-US" altLang="en-US" sz="4400" b="1" dirty="0">
              <a:latin typeface="+mn-lt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288FB0-602F-45F0-ABEE-E71600667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262" y="2098296"/>
            <a:ext cx="4613867" cy="8734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514C16-E8FC-4543-A995-47FA71D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436" y="5347406"/>
            <a:ext cx="6508268" cy="10713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D9C2F3-125A-4851-84E5-E1EC8DAC3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970" y="3245922"/>
            <a:ext cx="1193147" cy="9762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B8F561-1D4A-4BD9-AAB1-2BF8E3AB7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0779" y="1181885"/>
            <a:ext cx="7454154" cy="50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172C85-0E68-425B-9292-F7C2ADA177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6949" y="1865193"/>
            <a:ext cx="6353175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08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589278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sz="4400" b="1" dirty="0">
                <a:latin typeface="+mn-lt"/>
              </a:rPr>
              <a:t>Lessons learned; attend to the needs of the trainees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BC36C0-BA39-4825-8F34-A76E21B7E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52" y="1429875"/>
            <a:ext cx="6399518" cy="7017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B32181-F48B-4C70-9D73-BF4BFF5B1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5314" y="1906458"/>
            <a:ext cx="5974696" cy="5665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E7642B-E05B-4A10-B130-D64B74628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470" y="3535391"/>
            <a:ext cx="5974695" cy="271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99D71B-D6A4-4095-B1E8-4C9001BCA5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941" y="3535391"/>
            <a:ext cx="5440013" cy="2847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3C8FD6-AE9A-45F7-9488-E7FE4C65D8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7380" y="2450918"/>
            <a:ext cx="5418326" cy="4657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458C5D-FE58-4BDD-ADB8-D8FD633911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7100" y="3245058"/>
            <a:ext cx="1709199" cy="16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16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2D46629-C594-49D4-A1DE-D1C085A5D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063" y="365126"/>
            <a:ext cx="10515600" cy="61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54F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altLang="en-US" dirty="0"/>
              <a:t>Host institution; AAU</a:t>
            </a:r>
          </a:p>
        </p:txBody>
      </p:sp>
      <p:grpSp>
        <p:nvGrpSpPr>
          <p:cNvPr id="7" name="Group 46">
            <a:extLst>
              <a:ext uri="{FF2B5EF4-FFF2-40B4-BE49-F238E27FC236}">
                <a16:creationId xmlns:a16="http://schemas.microsoft.com/office/drawing/2014/main" id="{AAB074C6-DBDB-43EB-9A84-DDF34E4D5CC4}"/>
              </a:ext>
            </a:extLst>
          </p:cNvPr>
          <p:cNvGrpSpPr>
            <a:grpSpLocks/>
          </p:cNvGrpSpPr>
          <p:nvPr/>
        </p:nvGrpSpPr>
        <p:grpSpPr bwMode="auto">
          <a:xfrm>
            <a:off x="4805463" y="1510736"/>
            <a:ext cx="5601821" cy="2097589"/>
            <a:chOff x="1815152" y="1080976"/>
            <a:chExt cx="5936774" cy="2184166"/>
          </a:xfrm>
        </p:grpSpPr>
        <p:grpSp>
          <p:nvGrpSpPr>
            <p:cNvPr id="8" name="Group 11">
              <a:extLst>
                <a:ext uri="{FF2B5EF4-FFF2-40B4-BE49-F238E27FC236}">
                  <a16:creationId xmlns:a16="http://schemas.microsoft.com/office/drawing/2014/main" id="{F1EB58D9-02C3-4F93-81E0-D43D5DD66C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15152" y="1080976"/>
              <a:ext cx="5746350" cy="1204114"/>
              <a:chOff x="1792741" y="1457605"/>
              <a:chExt cx="4875626" cy="1204114"/>
            </a:xfrm>
          </p:grpSpPr>
          <p:sp>
            <p:nvSpPr>
              <p:cNvPr id="19" name="Content Placeholder 46">
                <a:extLst>
                  <a:ext uri="{FF2B5EF4-FFF2-40B4-BE49-F238E27FC236}">
                    <a16:creationId xmlns:a16="http://schemas.microsoft.com/office/drawing/2014/main" id="{2C7E3CD0-96B6-43E5-B225-3CD7FC1640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92741" y="1457608"/>
                <a:ext cx="724124" cy="1204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6000" dirty="0"/>
                  <a:t>1</a:t>
                </a:r>
              </a:p>
            </p:txBody>
          </p:sp>
          <p:sp>
            <p:nvSpPr>
              <p:cNvPr id="20" name="Content Placeholder 46">
                <a:extLst>
                  <a:ext uri="{FF2B5EF4-FFF2-40B4-BE49-F238E27FC236}">
                    <a16:creationId xmlns:a16="http://schemas.microsoft.com/office/drawing/2014/main" id="{A337275C-79AB-4C01-9F6A-060F08E8E0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76575" y="1457605"/>
                <a:ext cx="724124" cy="1204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6000"/>
                  <a:t>2</a:t>
                </a:r>
              </a:p>
            </p:txBody>
          </p:sp>
          <p:sp>
            <p:nvSpPr>
              <p:cNvPr id="21" name="Content Placeholder 46">
                <a:extLst>
                  <a:ext uri="{FF2B5EF4-FFF2-40B4-BE49-F238E27FC236}">
                    <a16:creationId xmlns:a16="http://schemas.microsoft.com/office/drawing/2014/main" id="{DB1E671E-7C82-4FD2-A823-57D94B2407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44243" y="1457605"/>
                <a:ext cx="724124" cy="1204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6000" dirty="0"/>
                  <a:t>4</a:t>
                </a:r>
              </a:p>
            </p:txBody>
          </p:sp>
          <p:sp>
            <p:nvSpPr>
              <p:cNvPr id="22" name="Content Placeholder 46">
                <a:extLst>
                  <a:ext uri="{FF2B5EF4-FFF2-40B4-BE49-F238E27FC236}">
                    <a16:creationId xmlns:a16="http://schemas.microsoft.com/office/drawing/2014/main" id="{C8A80B2C-5F6B-49F3-9B5B-F537F85737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60409" y="1457605"/>
                <a:ext cx="724124" cy="1204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6000" dirty="0"/>
                  <a:t>3</a:t>
                </a:r>
              </a:p>
            </p:txBody>
          </p:sp>
        </p:grpSp>
        <p:grpSp>
          <p:nvGrpSpPr>
            <p:cNvPr id="9" name="Group 21">
              <a:extLst>
                <a:ext uri="{FF2B5EF4-FFF2-40B4-BE49-F238E27FC236}">
                  <a16:creationId xmlns:a16="http://schemas.microsoft.com/office/drawing/2014/main" id="{EDE6746B-2DE5-4ED2-86BE-7D353251E1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15152" y="1911864"/>
              <a:ext cx="5746350" cy="53094"/>
              <a:chOff x="2685876" y="1925592"/>
              <a:chExt cx="4875626" cy="5322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501291F-9CE9-4F60-A13D-88C66CE12E9D}"/>
                  </a:ext>
                </a:extLst>
              </p:cNvPr>
              <p:cNvCxnSpPr/>
              <p:nvPr/>
            </p:nvCxnSpPr>
            <p:spPr>
              <a:xfrm>
                <a:off x="2685876" y="1930924"/>
                <a:ext cx="724602" cy="0"/>
              </a:xfrm>
              <a:prstGeom prst="line">
                <a:avLst/>
              </a:prstGeom>
              <a:ln w="666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9EA8911-58E0-44F2-9F89-A247862CD73E}"/>
                  </a:ext>
                </a:extLst>
              </p:cNvPr>
              <p:cNvCxnSpPr/>
              <p:nvPr/>
            </p:nvCxnSpPr>
            <p:spPr>
              <a:xfrm>
                <a:off x="4069085" y="1930924"/>
                <a:ext cx="724602" cy="0"/>
              </a:xfrm>
              <a:prstGeom prst="line">
                <a:avLst/>
              </a:prstGeom>
              <a:ln w="666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A6D3AE50-BF32-4927-B764-90F0325DBA89}"/>
                  </a:ext>
                </a:extLst>
              </p:cNvPr>
              <p:cNvCxnSpPr/>
              <p:nvPr/>
            </p:nvCxnSpPr>
            <p:spPr>
              <a:xfrm>
                <a:off x="5453640" y="1928219"/>
                <a:ext cx="724602" cy="0"/>
              </a:xfrm>
              <a:prstGeom prst="line">
                <a:avLst/>
              </a:prstGeom>
              <a:ln w="666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D10D565-20B8-4981-8BC9-84D8F3D30765}"/>
                  </a:ext>
                </a:extLst>
              </p:cNvPr>
              <p:cNvCxnSpPr/>
              <p:nvPr/>
            </p:nvCxnSpPr>
            <p:spPr>
              <a:xfrm>
                <a:off x="6836848" y="1925514"/>
                <a:ext cx="724602" cy="0"/>
              </a:xfrm>
              <a:prstGeom prst="line">
                <a:avLst/>
              </a:prstGeom>
              <a:ln w="666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39">
              <a:extLst>
                <a:ext uri="{FF2B5EF4-FFF2-40B4-BE49-F238E27FC236}">
                  <a16:creationId xmlns:a16="http://schemas.microsoft.com/office/drawing/2014/main" id="{9F4D4AED-1123-4005-A56E-EA92F5F21F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15152" y="2015400"/>
              <a:ext cx="5936774" cy="1249742"/>
              <a:chOff x="1815152" y="1956502"/>
              <a:chExt cx="5936774" cy="1497547"/>
            </a:xfrm>
          </p:grpSpPr>
          <p:sp>
            <p:nvSpPr>
              <p:cNvPr id="11" name="TextBox 27">
                <a:extLst>
                  <a:ext uri="{FF2B5EF4-FFF2-40B4-BE49-F238E27FC236}">
                    <a16:creationId xmlns:a16="http://schemas.microsoft.com/office/drawing/2014/main" id="{BC6C8D61-6A59-43B5-8BE1-85F3DA1D27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5152" y="2015969"/>
                <a:ext cx="853443" cy="1438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200" b="1" dirty="0"/>
                  <a:t>Largest and</a:t>
                </a:r>
              </a:p>
              <a:p>
                <a:pPr algn="ctr" eaLnBrk="1" hangingPunct="1"/>
                <a:r>
                  <a:rPr lang="en-US" altLang="en-US" sz="1200" b="1" dirty="0"/>
                  <a:t> oldest in </a:t>
                </a:r>
              </a:p>
              <a:p>
                <a:pPr algn="ctr" eaLnBrk="1" hangingPunct="1"/>
                <a:r>
                  <a:rPr lang="en-US" altLang="en-US" sz="1200" b="1" dirty="0"/>
                  <a:t>Ethiopia</a:t>
                </a:r>
              </a:p>
              <a:p>
                <a:pPr algn="ctr" eaLnBrk="1" hangingPunct="1"/>
                <a:endParaRPr lang="en-US" altLang="en-US" sz="1200" b="1" dirty="0"/>
              </a:p>
            </p:txBody>
          </p:sp>
          <p:sp>
            <p:nvSpPr>
              <p:cNvPr id="12" name="TextBox 28">
                <a:extLst>
                  <a:ext uri="{FF2B5EF4-FFF2-40B4-BE49-F238E27FC236}">
                    <a16:creationId xmlns:a16="http://schemas.microsoft.com/office/drawing/2014/main" id="{E23A74BB-DCA6-4596-96A7-6F1F9EDE88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46121" y="2029128"/>
                <a:ext cx="889564" cy="774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200" b="1" dirty="0"/>
                  <a:t>53,000 students</a:t>
                </a:r>
              </a:p>
              <a:p>
                <a:pPr eaLnBrk="1" hangingPunct="1"/>
                <a:endParaRPr lang="en-US" altLang="en-US" sz="1200" b="1" dirty="0"/>
              </a:p>
            </p:txBody>
          </p:sp>
          <p:sp>
            <p:nvSpPr>
              <p:cNvPr id="13" name="TextBox 29">
                <a:extLst>
                  <a:ext uri="{FF2B5EF4-FFF2-40B4-BE49-F238E27FC236}">
                    <a16:creationId xmlns:a16="http://schemas.microsoft.com/office/drawing/2014/main" id="{2A2DE001-F20D-4D4B-92CF-37B37BE846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38898" y="1970150"/>
                <a:ext cx="1376626" cy="12168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200" b="1" dirty="0"/>
                  <a:t>73 undergraduate programs</a:t>
                </a:r>
              </a:p>
              <a:p>
                <a:pPr algn="ctr" eaLnBrk="1" hangingPunct="1"/>
                <a:endParaRPr lang="en-US" altLang="en-US" sz="1200" b="1" dirty="0"/>
              </a:p>
              <a:p>
                <a:pPr algn="ctr" eaLnBrk="1" hangingPunct="1"/>
                <a:endParaRPr lang="en-US" altLang="en-US" sz="1200" b="1" dirty="0"/>
              </a:p>
            </p:txBody>
          </p:sp>
          <p:sp>
            <p:nvSpPr>
              <p:cNvPr id="14" name="TextBox 30">
                <a:extLst>
                  <a:ext uri="{FF2B5EF4-FFF2-40B4-BE49-F238E27FC236}">
                    <a16:creationId xmlns:a16="http://schemas.microsoft.com/office/drawing/2014/main" id="{0FB6ABCB-D0A5-4001-8EB4-AF085B6DB3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18736" y="1956502"/>
                <a:ext cx="1233190" cy="9955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200" b="1" dirty="0"/>
                  <a:t>293 postgraduate programs</a:t>
                </a:r>
              </a:p>
              <a:p>
                <a:pPr algn="ctr" eaLnBrk="1" hangingPunct="1"/>
                <a:endParaRPr lang="en-US" altLang="en-US" sz="1200" b="1" dirty="0"/>
              </a:p>
            </p:txBody>
          </p:sp>
        </p:grpSp>
      </p:grpSp>
      <p:grpSp>
        <p:nvGrpSpPr>
          <p:cNvPr id="23" name="Group 10">
            <a:extLst>
              <a:ext uri="{FF2B5EF4-FFF2-40B4-BE49-F238E27FC236}">
                <a16:creationId xmlns:a16="http://schemas.microsoft.com/office/drawing/2014/main" id="{480F3799-F281-40F7-94B7-2CD9BA39542B}"/>
              </a:ext>
            </a:extLst>
          </p:cNvPr>
          <p:cNvGrpSpPr>
            <a:grpSpLocks/>
          </p:cNvGrpSpPr>
          <p:nvPr/>
        </p:nvGrpSpPr>
        <p:grpSpPr bwMode="auto">
          <a:xfrm>
            <a:off x="4782610" y="4240387"/>
            <a:ext cx="5712443" cy="889829"/>
            <a:chOff x="1792741" y="1457605"/>
            <a:chExt cx="4875626" cy="1204114"/>
          </a:xfrm>
        </p:grpSpPr>
        <p:sp>
          <p:nvSpPr>
            <p:cNvPr id="24" name="Content Placeholder 46">
              <a:extLst>
                <a:ext uri="{FF2B5EF4-FFF2-40B4-BE49-F238E27FC236}">
                  <a16:creationId xmlns:a16="http://schemas.microsoft.com/office/drawing/2014/main" id="{A43007D1-B553-4E7A-B01A-C415418183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2741" y="1457608"/>
              <a:ext cx="724124" cy="1204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6000" dirty="0"/>
                <a:t>1</a:t>
              </a:r>
            </a:p>
          </p:txBody>
        </p:sp>
        <p:sp>
          <p:nvSpPr>
            <p:cNvPr id="25" name="Content Placeholder 46">
              <a:extLst>
                <a:ext uri="{FF2B5EF4-FFF2-40B4-BE49-F238E27FC236}">
                  <a16:creationId xmlns:a16="http://schemas.microsoft.com/office/drawing/2014/main" id="{73DCF233-18D2-43A7-B2E7-198A733D51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6575" y="1457605"/>
              <a:ext cx="724124" cy="1204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6000" dirty="0"/>
                <a:t>2</a:t>
              </a:r>
            </a:p>
          </p:txBody>
        </p:sp>
        <p:sp>
          <p:nvSpPr>
            <p:cNvPr id="26" name="Content Placeholder 46">
              <a:extLst>
                <a:ext uri="{FF2B5EF4-FFF2-40B4-BE49-F238E27FC236}">
                  <a16:creationId xmlns:a16="http://schemas.microsoft.com/office/drawing/2014/main" id="{DAECD80E-69BA-4F59-8F94-C79A667252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4243" y="1457605"/>
              <a:ext cx="724124" cy="1204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6000" dirty="0"/>
                <a:t>4</a:t>
              </a:r>
            </a:p>
          </p:txBody>
        </p:sp>
        <p:sp>
          <p:nvSpPr>
            <p:cNvPr id="27" name="Content Placeholder 46">
              <a:extLst>
                <a:ext uri="{FF2B5EF4-FFF2-40B4-BE49-F238E27FC236}">
                  <a16:creationId xmlns:a16="http://schemas.microsoft.com/office/drawing/2014/main" id="{DE4F49DC-6CD8-4C5C-AA67-D6BBE6748C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409" y="1457605"/>
              <a:ext cx="724124" cy="1204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6000"/>
                <a:t>3</a:t>
              </a:r>
            </a:p>
          </p:txBody>
        </p:sp>
      </p:grpSp>
      <p:grpSp>
        <p:nvGrpSpPr>
          <p:cNvPr id="28" name="Group 40">
            <a:extLst>
              <a:ext uri="{FF2B5EF4-FFF2-40B4-BE49-F238E27FC236}">
                <a16:creationId xmlns:a16="http://schemas.microsoft.com/office/drawing/2014/main" id="{15970EE8-33C4-424B-9F53-5B24EDF6B86B}"/>
              </a:ext>
            </a:extLst>
          </p:cNvPr>
          <p:cNvGrpSpPr>
            <a:grpSpLocks/>
          </p:cNvGrpSpPr>
          <p:nvPr/>
        </p:nvGrpSpPr>
        <p:grpSpPr bwMode="auto">
          <a:xfrm>
            <a:off x="4938791" y="3632210"/>
            <a:ext cx="5742180" cy="579383"/>
            <a:chOff x="1800533" y="2443575"/>
            <a:chExt cx="6131362" cy="711008"/>
          </a:xfrm>
        </p:grpSpPr>
        <p:sp>
          <p:nvSpPr>
            <p:cNvPr id="29" name="TextBox 41">
              <a:extLst>
                <a:ext uri="{FF2B5EF4-FFF2-40B4-BE49-F238E27FC236}">
                  <a16:creationId xmlns:a16="http://schemas.microsoft.com/office/drawing/2014/main" id="{49B61C41-885B-417A-BF44-233F16D677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0533" y="2485986"/>
              <a:ext cx="853443" cy="46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" b="1" dirty="0"/>
                <a:t>6tth in Africa </a:t>
              </a:r>
            </a:p>
          </p:txBody>
        </p:sp>
        <p:sp>
          <p:nvSpPr>
            <p:cNvPr id="30" name="TextBox 42">
              <a:extLst>
                <a:ext uri="{FF2B5EF4-FFF2-40B4-BE49-F238E27FC236}">
                  <a16:creationId xmlns:a16="http://schemas.microsoft.com/office/drawing/2014/main" id="{0CF4FAB2-B073-4B8B-B5ED-1725738E13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8188" y="2506979"/>
              <a:ext cx="889564" cy="64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" b="1" dirty="0"/>
                <a:t>400-500 in the World</a:t>
              </a:r>
            </a:p>
          </p:txBody>
        </p:sp>
        <p:sp>
          <p:nvSpPr>
            <p:cNvPr id="31" name="TextBox 43">
              <a:extLst>
                <a:ext uri="{FF2B5EF4-FFF2-40B4-BE49-F238E27FC236}">
                  <a16:creationId xmlns:a16="http://schemas.microsoft.com/office/drawing/2014/main" id="{9DF087A2-421D-4926-BE47-2C61CB513B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8901" y="2443575"/>
              <a:ext cx="1326049" cy="64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" b="1" dirty="0"/>
                <a:t>3 World Bank supported ACEs</a:t>
              </a:r>
            </a:p>
          </p:txBody>
        </p:sp>
        <p:sp>
          <p:nvSpPr>
            <p:cNvPr id="32" name="TextBox 44">
              <a:extLst>
                <a:ext uri="{FF2B5EF4-FFF2-40B4-BE49-F238E27FC236}">
                  <a16:creationId xmlns:a16="http://schemas.microsoft.com/office/drawing/2014/main" id="{1A1B8124-0D87-45E8-AA7D-424C366541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6138" y="2564672"/>
              <a:ext cx="112575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" b="1"/>
                <a:t>Largest hospital</a:t>
              </a:r>
            </a:p>
          </p:txBody>
        </p:sp>
      </p:grpSp>
      <p:pic>
        <p:nvPicPr>
          <p:cNvPr id="33" name="Picture 3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DAC3488-5BAB-466E-828B-B1D9B2FBAE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34" b="30130"/>
          <a:stretch/>
        </p:blipFill>
        <p:spPr bwMode="auto">
          <a:xfrm>
            <a:off x="4656545" y="5345606"/>
            <a:ext cx="6200761" cy="9559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Picture 49">
            <a:extLst>
              <a:ext uri="{FF2B5EF4-FFF2-40B4-BE49-F238E27FC236}">
                <a16:creationId xmlns:a16="http://schemas.microsoft.com/office/drawing/2014/main" id="{5E3388D5-1587-493E-9539-D56FA8156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7"/>
          <a:stretch>
            <a:fillRect/>
          </a:stretch>
        </p:blipFill>
        <p:spPr bwMode="auto">
          <a:xfrm>
            <a:off x="1582890" y="2307942"/>
            <a:ext cx="2861562" cy="209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530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589278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sz="4400" b="1" dirty="0">
                <a:latin typeface="+mn-lt"/>
              </a:rPr>
              <a:t>Lessons learned; </a:t>
            </a:r>
            <a:r>
              <a:rPr lang="en-US" altLang="en-US" dirty="0">
                <a:latin typeface="+mn-lt"/>
              </a:rPr>
              <a:t>t</a:t>
            </a:r>
            <a:r>
              <a:rPr lang="en-US" altLang="en-US" sz="4400" b="1" dirty="0">
                <a:latin typeface="+mn-lt"/>
              </a:rPr>
              <a:t>rainees falling behind 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C40697-98B4-4E06-9FD4-5D21129E7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447" y="1297821"/>
            <a:ext cx="6615953" cy="34171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CADCBD-AF88-41A3-8726-BCB9AF8B1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930" y="3836414"/>
            <a:ext cx="9842976" cy="2546098"/>
          </a:xfrm>
          <a:prstGeom prst="rect">
            <a:avLst/>
          </a:prstGeom>
        </p:spPr>
      </p:pic>
      <p:pic>
        <p:nvPicPr>
          <p:cNvPr id="1026" name="Picture 2" descr="Help your buddy">
            <a:extLst>
              <a:ext uri="{FF2B5EF4-FFF2-40B4-BE49-F238E27FC236}">
                <a16:creationId xmlns:a16="http://schemas.microsoft.com/office/drawing/2014/main" id="{313CC626-C584-47B3-9C31-19C581067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437" y="1234049"/>
            <a:ext cx="3698715" cy="246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6868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589278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sz="4400" b="1" dirty="0">
                <a:latin typeface="+mn-lt"/>
              </a:rPr>
              <a:t>Lessons learned; trainees falling behind… 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78941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BE3302-E63F-4710-807A-890716872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487" y="1248133"/>
            <a:ext cx="9921350" cy="445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51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589278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sz="4400" b="1" dirty="0">
                <a:latin typeface="+mn-lt"/>
              </a:rPr>
              <a:t>Lessons learned; </a:t>
            </a:r>
            <a:r>
              <a:rPr lang="en-US" altLang="en-US" dirty="0">
                <a:latin typeface="+mn-lt"/>
              </a:rPr>
              <a:t>extra time</a:t>
            </a:r>
            <a:r>
              <a:rPr lang="en-US" altLang="en-US" sz="4400" b="1" dirty="0">
                <a:latin typeface="+mn-lt"/>
              </a:rPr>
              <a:t> at the end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F89443-AA4F-4FEE-90AC-F59574332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814" y="1052512"/>
            <a:ext cx="3267075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831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589278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sz="4400" b="1" dirty="0">
                <a:latin typeface="+mn-lt"/>
              </a:rPr>
              <a:t>Confidence </a:t>
            </a:r>
            <a:r>
              <a:rPr lang="en-US" altLang="en-US" dirty="0">
                <a:latin typeface="+mn-lt"/>
              </a:rPr>
              <a:t>in</a:t>
            </a:r>
            <a:r>
              <a:rPr lang="en-US" altLang="en-US" sz="4400" b="1" dirty="0">
                <a:latin typeface="+mn-lt"/>
              </a:rPr>
              <a:t> effectively coordinating a trial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66B6E2B-D9B6-481D-A678-D4942F0A8C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893248"/>
              </p:ext>
            </p:extLst>
          </p:nvPr>
        </p:nvGraphicFramePr>
        <p:xfrm>
          <a:off x="1662953" y="1501588"/>
          <a:ext cx="9327776" cy="4773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873521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589278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sz="4400" b="1" dirty="0">
                <a:latin typeface="+mn-lt"/>
              </a:rPr>
              <a:t>Confidence in understanding of clinical data management process 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C916DAE-2F72-440C-930F-EF66E23587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5514783"/>
              </p:ext>
            </p:extLst>
          </p:nvPr>
        </p:nvGraphicFramePr>
        <p:xfrm>
          <a:off x="1524000" y="1326776"/>
          <a:ext cx="10053918" cy="5055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727767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589278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sz="4400" b="1" dirty="0">
                <a:latin typeface="+mn-lt"/>
              </a:rPr>
              <a:t>Confidence </a:t>
            </a:r>
            <a:r>
              <a:rPr lang="en-US" altLang="en-US" dirty="0">
                <a:latin typeface="+mn-lt"/>
              </a:rPr>
              <a:t>in</a:t>
            </a:r>
            <a:r>
              <a:rPr lang="en-US" altLang="en-US" sz="4400" b="1" dirty="0">
                <a:latin typeface="+mn-lt"/>
              </a:rPr>
              <a:t> conducting trials abiding by ethical principles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A0F27F9-2F45-43B7-AC9D-0B14878E0D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0696949"/>
              </p:ext>
            </p:extLst>
          </p:nvPr>
        </p:nvGraphicFramePr>
        <p:xfrm>
          <a:off x="1577787" y="1340224"/>
          <a:ext cx="9811871" cy="504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358550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589278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sz="4400" b="1" dirty="0">
                <a:latin typeface="+mn-lt"/>
              </a:rPr>
              <a:t>Confidence </a:t>
            </a:r>
            <a:r>
              <a:rPr lang="en-US" altLang="en-US" dirty="0">
                <a:latin typeface="+mn-lt"/>
              </a:rPr>
              <a:t>in</a:t>
            </a:r>
            <a:r>
              <a:rPr lang="en-US" altLang="en-US" sz="4400" b="1" dirty="0">
                <a:latin typeface="+mn-lt"/>
              </a:rPr>
              <a:t> understanding the informed consent process 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C13280F-B1CA-44C9-8296-E9EC422B54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8166843"/>
              </p:ext>
            </p:extLst>
          </p:nvPr>
        </p:nvGraphicFramePr>
        <p:xfrm>
          <a:off x="1262063" y="1618128"/>
          <a:ext cx="10687890" cy="4809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582306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589278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sz="4400" b="1" dirty="0">
                <a:latin typeface="+mn-lt"/>
              </a:rPr>
              <a:t>Confidence in patient recruitment approaches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3F82289-8AFA-4AC8-8F5F-1319BD9AD2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7010399"/>
              </p:ext>
            </p:extLst>
          </p:nvPr>
        </p:nvGraphicFramePr>
        <p:xfrm>
          <a:off x="1262062" y="1474693"/>
          <a:ext cx="10275514" cy="4903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942459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589278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sz="4400" b="1" dirty="0">
                <a:latin typeface="+mn-lt"/>
              </a:rPr>
              <a:t>Confidence </a:t>
            </a:r>
            <a:r>
              <a:rPr lang="en-US" altLang="en-US" dirty="0">
                <a:latin typeface="+mn-lt"/>
              </a:rPr>
              <a:t>in</a:t>
            </a:r>
            <a:r>
              <a:rPr lang="en-US" altLang="en-US" sz="4400" b="1" dirty="0">
                <a:latin typeface="+mn-lt"/>
              </a:rPr>
              <a:t> managing IPs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AFEFAA4-23EA-41FA-8E92-D6AF6501AD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6658046"/>
              </p:ext>
            </p:extLst>
          </p:nvPr>
        </p:nvGraphicFramePr>
        <p:xfrm>
          <a:off x="1304365" y="1627094"/>
          <a:ext cx="10269070" cy="4675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395069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589278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sz="4400" b="1" dirty="0">
                <a:latin typeface="+mn-lt"/>
              </a:rPr>
              <a:t>Confidence </a:t>
            </a:r>
            <a:r>
              <a:rPr lang="en-US" altLang="en-US" dirty="0">
                <a:latin typeface="+mn-lt"/>
              </a:rPr>
              <a:t>in</a:t>
            </a:r>
            <a:r>
              <a:rPr lang="en-US" altLang="en-US" sz="4400" b="1" dirty="0">
                <a:latin typeface="+mn-lt"/>
              </a:rPr>
              <a:t> </a:t>
            </a:r>
            <a:r>
              <a:rPr lang="en-US" altLang="en-US" dirty="0">
                <a:latin typeface="+mn-lt"/>
              </a:rPr>
              <a:t>patient safety reporting process</a:t>
            </a:r>
            <a:endParaRPr lang="en-US" altLang="en-US" sz="4400" b="1" dirty="0">
              <a:latin typeface="+mn-lt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8A24754-CF62-4CF2-AB1E-728A544E25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390953"/>
              </p:ext>
            </p:extLst>
          </p:nvPr>
        </p:nvGraphicFramePr>
        <p:xfrm>
          <a:off x="1385047" y="1232646"/>
          <a:ext cx="10412506" cy="4970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92806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E518FC5-7B3E-4650-A698-720FDBE51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063" y="365126"/>
            <a:ext cx="10515600" cy="61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54F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4000" dirty="0"/>
              <a:t>Research &amp; Capacity Building in Medical Discovery and Development</a:t>
            </a:r>
          </a:p>
          <a:p>
            <a:pPr algn="l"/>
            <a:r>
              <a:rPr lang="en-US" altLang="en-US" sz="4000" dirty="0"/>
              <a:t> </a:t>
            </a:r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AF3F14E5-AF2B-4370-935D-2269470FE7A4}"/>
              </a:ext>
            </a:extLst>
          </p:cNvPr>
          <p:cNvGrpSpPr>
            <a:grpSpLocks/>
          </p:cNvGrpSpPr>
          <p:nvPr/>
        </p:nvGrpSpPr>
        <p:grpSpPr bwMode="auto">
          <a:xfrm>
            <a:off x="4588564" y="1659763"/>
            <a:ext cx="5212638" cy="4422416"/>
            <a:chOff x="2708900" y="2090876"/>
            <a:chExt cx="4435470" cy="4579246"/>
          </a:xfrm>
        </p:grpSpPr>
        <p:pic>
          <p:nvPicPr>
            <p:cNvPr id="8" name="Picture 12">
              <a:extLst>
                <a:ext uri="{FF2B5EF4-FFF2-40B4-BE49-F238E27FC236}">
                  <a16:creationId xmlns:a16="http://schemas.microsoft.com/office/drawing/2014/main" id="{4DE8DA82-0CE7-4A5F-8926-4339B3BB53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1193" y="2090876"/>
              <a:ext cx="4193177" cy="3733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13">
              <a:extLst>
                <a:ext uri="{FF2B5EF4-FFF2-40B4-BE49-F238E27FC236}">
                  <a16:creationId xmlns:a16="http://schemas.microsoft.com/office/drawing/2014/main" id="{18B625DC-3C02-4967-B6D9-EDB29DB705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8900" y="5904731"/>
              <a:ext cx="1571125" cy="579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39C0BA"/>
                </a:buClr>
                <a:buSzPts val="1800"/>
              </a:pPr>
              <a:r>
                <a:rPr lang="en-GB" altLang="en-US" b="1" dirty="0">
                  <a:solidFill>
                    <a:srgbClr val="F6921E"/>
                  </a:solidFill>
                  <a:latin typeface="Helvetica" panose="020B0504020202030204" pitchFamily="34" charset="0"/>
                  <a:sym typeface="Quicksand" panose="020B0604020202020204" pitchFamily="2" charset="0"/>
                </a:rPr>
                <a:t>Medical discovery</a:t>
              </a:r>
            </a:p>
            <a:p>
              <a:pPr algn="ctr" eaLnBrk="1" hangingPunct="1">
                <a:buClr>
                  <a:srgbClr val="39C0BA"/>
                </a:buClr>
                <a:buSzPts val="1800"/>
              </a:pPr>
              <a:r>
                <a:rPr lang="en-GB" altLang="en-US" b="1" dirty="0">
                  <a:solidFill>
                    <a:srgbClr val="F6921E"/>
                  </a:solidFill>
                  <a:latin typeface="Helvetica" panose="020B0504020202030204" pitchFamily="34" charset="0"/>
                  <a:sym typeface="Quicksand" panose="020B0604020202020204" pitchFamily="2" charset="0"/>
                </a:rPr>
                <a:t> &amp; Development</a:t>
              </a:r>
              <a:endParaRPr lang="en-US" altLang="en-US" b="1" dirty="0">
                <a:solidFill>
                  <a:srgbClr val="F6921E"/>
                </a:solidFill>
                <a:latin typeface="Helvetica" panose="020B0504020202030204" pitchFamily="34" charset="0"/>
                <a:sym typeface="Quicksand" panose="020B0604020202020204" pitchFamily="2" charset="0"/>
              </a:endParaRPr>
            </a:p>
          </p:txBody>
        </p: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A6289C79-708A-4A00-8EA8-8F1B27B8DC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1989" y="5905263"/>
              <a:ext cx="1190096" cy="764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b="1" dirty="0">
                  <a:solidFill>
                    <a:srgbClr val="00A54F"/>
                  </a:solidFill>
                  <a:latin typeface="Helvetica" panose="020B0504020202030204" pitchFamily="34" charset="0"/>
                </a:rPr>
                <a:t>CT &amp; Regulatory </a:t>
              </a:r>
            </a:p>
            <a:p>
              <a:pPr algn="ctr" eaLnBrk="1" hangingPunct="1"/>
              <a:r>
                <a:rPr lang="en-GB" altLang="en-US" b="1" dirty="0">
                  <a:solidFill>
                    <a:srgbClr val="00A54F"/>
                  </a:solidFill>
                  <a:latin typeface="Helvetica" panose="020B0504020202030204" pitchFamily="34" charset="0"/>
                </a:rPr>
                <a:t>Sciences</a:t>
              </a:r>
              <a:endParaRPr lang="en-GB" altLang="en-US" b="1" dirty="0">
                <a:solidFill>
                  <a:srgbClr val="00A54F"/>
                </a:solidFill>
                <a:latin typeface="Helvetica" panose="020B0504020202030204" pitchFamily="34" charset="0"/>
                <a:sym typeface="Quicksand" panose="020B0604020202020204" pitchFamily="2" charset="0"/>
              </a:endParaRPr>
            </a:p>
          </p:txBody>
        </p:sp>
        <p:sp>
          <p:nvSpPr>
            <p:cNvPr id="11" name="TextBox 14">
              <a:extLst>
                <a:ext uri="{FF2B5EF4-FFF2-40B4-BE49-F238E27FC236}">
                  <a16:creationId xmlns:a16="http://schemas.microsoft.com/office/drawing/2014/main" id="{18708E39-ECE1-44F8-8A0E-F5048774E3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9582" y="5918326"/>
              <a:ext cx="1257252" cy="579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39C0BA"/>
                </a:buClr>
                <a:buSzPts val="1800"/>
              </a:pPr>
              <a:r>
                <a:rPr lang="en-GB" altLang="en-US" b="1" dirty="0">
                  <a:solidFill>
                    <a:srgbClr val="DA5224"/>
                  </a:solidFill>
                  <a:latin typeface="Helvetica" panose="020B0504020202030204" pitchFamily="34" charset="0"/>
                  <a:sym typeface="Quicksand" panose="020B0604020202020204" pitchFamily="2" charset="0"/>
                </a:rPr>
                <a:t>Care Delivery </a:t>
              </a:r>
            </a:p>
            <a:p>
              <a:pPr algn="ctr" eaLnBrk="1" hangingPunct="1">
                <a:buClr>
                  <a:srgbClr val="39C0BA"/>
                </a:buClr>
                <a:buSzPts val="1800"/>
              </a:pPr>
              <a:r>
                <a:rPr lang="en-GB" altLang="en-US" b="1" dirty="0">
                  <a:solidFill>
                    <a:srgbClr val="DA5224"/>
                  </a:solidFill>
                  <a:latin typeface="Helvetica" panose="020B0504020202030204" pitchFamily="34" charset="0"/>
                  <a:sym typeface="Quicksand" panose="020B0604020202020204" pitchFamily="2" charset="0"/>
                </a:rPr>
                <a:t>Innovation</a:t>
              </a:r>
            </a:p>
          </p:txBody>
        </p:sp>
      </p:grpSp>
      <p:sp>
        <p:nvSpPr>
          <p:cNvPr id="12" name="TextBox 7">
            <a:extLst>
              <a:ext uri="{FF2B5EF4-FFF2-40B4-BE49-F238E27FC236}">
                <a16:creationId xmlns:a16="http://schemas.microsoft.com/office/drawing/2014/main" id="{355341A6-B057-4FAE-B98B-8F5894362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4754" y="5924144"/>
            <a:ext cx="1643278" cy="44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en-US" alt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504020202030204" pitchFamily="34" charset="0"/>
              </a:rPr>
              <a:t>Platforms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E838AD9-EDC2-4768-A4E2-A969436403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814" y="1937214"/>
            <a:ext cx="1643278" cy="92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6524059-56CC-4E19-B210-9D4D2EDD4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764" y="4739442"/>
            <a:ext cx="1571625" cy="91122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BBA4EAE3-BE1B-400F-96A7-298B694A0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789" y="3345681"/>
            <a:ext cx="162560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4335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589278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sz="4400" b="1" dirty="0">
                <a:latin typeface="+mn-lt"/>
              </a:rPr>
              <a:t>Confidence about managing </a:t>
            </a:r>
            <a:r>
              <a:rPr lang="en-US" altLang="en-US" dirty="0">
                <a:latin typeface="+mn-lt"/>
              </a:rPr>
              <a:t>Investigational Site Files </a:t>
            </a:r>
            <a:endParaRPr lang="en-US" altLang="en-US" sz="4400" b="1" dirty="0">
              <a:latin typeface="+mn-lt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D99FB49-B1D1-4152-87ED-45C7C54B99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2044403"/>
              </p:ext>
            </p:extLst>
          </p:nvPr>
        </p:nvGraphicFramePr>
        <p:xfrm>
          <a:off x="1317812" y="1524000"/>
          <a:ext cx="10421470" cy="485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846211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589278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sz="4400" b="1" dirty="0">
                <a:latin typeface="+mn-lt"/>
              </a:rPr>
              <a:t>Confidence in effectively closing-out a trial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BF09FD2-768C-421C-A688-5422D8112F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000541"/>
              </p:ext>
            </p:extLst>
          </p:nvPr>
        </p:nvGraphicFramePr>
        <p:xfrm>
          <a:off x="1302403" y="1340224"/>
          <a:ext cx="10589277" cy="4979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256725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589278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sz="4400" b="1" dirty="0">
                <a:latin typeface="+mn-lt"/>
              </a:rPr>
              <a:t>Content was well organized and easy to follow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6C495A5-9F4D-4336-A978-D7B68A5E9D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0723133"/>
              </p:ext>
            </p:extLst>
          </p:nvPr>
        </p:nvGraphicFramePr>
        <p:xfrm>
          <a:off x="1371600" y="1138516"/>
          <a:ext cx="9650506" cy="5243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89834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589278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dirty="0">
                <a:latin typeface="+mn-lt"/>
              </a:rPr>
              <a:t>I</a:t>
            </a:r>
            <a:r>
              <a:rPr lang="en-US" altLang="en-US" sz="4400" b="1" dirty="0">
                <a:latin typeface="+mn-lt"/>
              </a:rPr>
              <a:t>nstructors were readily available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596FDA6-F6D0-44EE-B4FB-88750C979B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5398215"/>
              </p:ext>
            </p:extLst>
          </p:nvPr>
        </p:nvGraphicFramePr>
        <p:xfrm>
          <a:off x="1443317" y="1178858"/>
          <a:ext cx="9668436" cy="5150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003902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589278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dirty="0">
                <a:latin typeface="+mn-lt"/>
              </a:rPr>
              <a:t>Amount of time to complete the course</a:t>
            </a:r>
            <a:endParaRPr lang="en-US" altLang="en-US" sz="4400" b="1" dirty="0">
              <a:latin typeface="+mn-lt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F3EB01B-A801-41E4-8316-E69D877895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0108094"/>
              </p:ext>
            </p:extLst>
          </p:nvPr>
        </p:nvGraphicFramePr>
        <p:xfrm>
          <a:off x="1367117" y="1062317"/>
          <a:ext cx="10179423" cy="527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054219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589278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dirty="0">
                <a:latin typeface="+mn-lt"/>
              </a:rPr>
              <a:t>The learning approach worked well for me</a:t>
            </a:r>
            <a:endParaRPr lang="en-US" altLang="en-US" sz="4400" b="1" dirty="0">
              <a:latin typeface="+mn-lt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B006073-A85A-497E-AD2B-9131FEFCC0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7174364"/>
              </p:ext>
            </p:extLst>
          </p:nvPr>
        </p:nvGraphicFramePr>
        <p:xfrm>
          <a:off x="1524000" y="1290918"/>
          <a:ext cx="9829800" cy="5201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244365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589278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dirty="0">
                <a:latin typeface="+mn-lt"/>
              </a:rPr>
              <a:t>The  accessibility of the online course</a:t>
            </a:r>
            <a:endParaRPr lang="en-US" altLang="en-US" sz="4400" b="1" dirty="0">
              <a:latin typeface="+mn-lt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4DB0DE8-9CBA-49FD-A29D-2C078B5232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1648072"/>
              </p:ext>
            </p:extLst>
          </p:nvPr>
        </p:nvGraphicFramePr>
        <p:xfrm>
          <a:off x="1367117" y="1107141"/>
          <a:ext cx="10053918" cy="5204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249120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589278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dirty="0">
                <a:latin typeface="+mn-lt"/>
              </a:rPr>
              <a:t>Overall technical quality of the online course</a:t>
            </a:r>
            <a:endParaRPr lang="en-US" altLang="en-US" sz="4400" b="1" dirty="0">
              <a:latin typeface="+mn-lt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25A5374-D291-4DF1-A7E4-44FF0674F8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9519915"/>
              </p:ext>
            </p:extLst>
          </p:nvPr>
        </p:nvGraphicFramePr>
        <p:xfrm>
          <a:off x="1349187" y="1268506"/>
          <a:ext cx="10044953" cy="5114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888595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589278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dirty="0">
                <a:latin typeface="+mn-lt"/>
              </a:rPr>
              <a:t> Would you take another online course?</a:t>
            </a:r>
            <a:endParaRPr lang="en-US" altLang="en-US" sz="4400" b="1" dirty="0">
              <a:latin typeface="+mn-lt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00541F2-4BC5-4977-9780-6D53CA34B9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3672695"/>
              </p:ext>
            </p:extLst>
          </p:nvPr>
        </p:nvGraphicFramePr>
        <p:xfrm>
          <a:off x="2205318" y="1062316"/>
          <a:ext cx="7593106" cy="5320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05ED28CC-83C5-4ADD-B3BC-7833716E379C}"/>
              </a:ext>
            </a:extLst>
          </p:cNvPr>
          <p:cNvSpPr/>
          <p:nvPr/>
        </p:nvSpPr>
        <p:spPr>
          <a:xfrm>
            <a:off x="6956611" y="3477485"/>
            <a:ext cx="3518648" cy="1607731"/>
          </a:xfrm>
          <a:prstGeom prst="wedgeRectCallout">
            <a:avLst>
              <a:gd name="adj1" fmla="val -20833"/>
              <a:gd name="adj2" fmla="val 8810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D5A3D4-2730-4D0E-AFBF-ABA233D93EF0}"/>
              </a:ext>
            </a:extLst>
          </p:cNvPr>
          <p:cNvSpPr txBox="1"/>
          <p:nvPr/>
        </p:nvSpPr>
        <p:spPr>
          <a:xfrm>
            <a:off x="7023845" y="3565537"/>
            <a:ext cx="33572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Couldn’t really keep track of the lessons as the timing didn’t work for 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46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Content Placeholder 1">
            <a:extLst>
              <a:ext uri="{FF2B5EF4-FFF2-40B4-BE49-F238E27FC236}">
                <a16:creationId xmlns:a16="http://schemas.microsoft.com/office/drawing/2014/main" id="{35DAD0AB-D85F-134D-9B52-C834A9D4BB35}"/>
              </a:ext>
            </a:extLst>
          </p:cNvPr>
          <p:cNvSpPr>
            <a:spLocks noGrp="1" noChangeArrowheads="1"/>
          </p:cNvSpPr>
          <p:nvPr>
            <p:ph sz="quarter" idx="12"/>
          </p:nvPr>
        </p:nvSpPr>
        <p:spPr bwMode="auto">
          <a:xfrm>
            <a:off x="1782763" y="1832862"/>
            <a:ext cx="4198937" cy="43599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dirty="0">
                <a:latin typeface="+mn-lt"/>
                <a:hlinkClick r:id="rId3"/>
              </a:rPr>
              <a:t>https://learn.faculty.ie/course/view.php?id=40</a:t>
            </a:r>
            <a:r>
              <a:rPr lang="en-US" altLang="en-US" dirty="0">
                <a:latin typeface="+mn-lt"/>
              </a:rPr>
              <a:t> </a:t>
            </a:r>
          </a:p>
          <a:p>
            <a:pPr marL="0" indent="0">
              <a:buNone/>
            </a:pPr>
            <a:endParaRPr lang="en-US" altLang="en-US" dirty="0">
              <a:latin typeface="+mn-lt"/>
            </a:endParaRPr>
          </a:p>
          <a:p>
            <a:pPr marL="457200" lvl="1" indent="0">
              <a:buNone/>
            </a:pPr>
            <a:endParaRPr lang="en-US" altLang="en-US" sz="2800" dirty="0">
              <a:latin typeface="+mn-lt"/>
            </a:endParaRPr>
          </a:p>
        </p:txBody>
      </p:sp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589278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dirty="0">
                <a:latin typeface="+mn-lt"/>
              </a:rPr>
              <a:t>Free to access version of the course</a:t>
            </a:r>
            <a:endParaRPr lang="en-US" altLang="en-US" sz="4400" b="1" dirty="0">
              <a:latin typeface="+mn-lt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FCB085-CC1F-4260-BFCE-C1C902252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942" y="983674"/>
            <a:ext cx="4293351" cy="571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05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E518FC5-7B3E-4650-A698-720FDBE51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063" y="365126"/>
            <a:ext cx="10515600" cy="61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54F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16000" dirty="0"/>
              <a:t>Education &amp; Research</a:t>
            </a:r>
          </a:p>
          <a:p>
            <a:pPr algn="l"/>
            <a:r>
              <a:rPr lang="en-US" altLang="en-US" dirty="0"/>
              <a:t> </a:t>
            </a:r>
          </a:p>
        </p:txBody>
      </p:sp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8C992B9-D85A-49C0-9870-C35848DE09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09"/>
          <a:stretch/>
        </p:blipFill>
        <p:spPr>
          <a:xfrm>
            <a:off x="7555917" y="1048211"/>
            <a:ext cx="3625431" cy="4305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1E4164-FCB5-4163-B423-6712F9CF64D9}"/>
              </a:ext>
            </a:extLst>
          </p:cNvPr>
          <p:cNvSpPr txBox="1"/>
          <p:nvPr/>
        </p:nvSpPr>
        <p:spPr>
          <a:xfrm>
            <a:off x="1747829" y="1387411"/>
            <a:ext cx="224215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chemeClr val="accent5">
                    <a:lumMod val="50000"/>
                  </a:schemeClr>
                </a:solidFill>
              </a:rPr>
              <a:t>Programmes</a:t>
            </a:r>
            <a:endParaRPr lang="en-US" sz="2400" b="1" u="sng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 b="1" dirty="0">
                <a:solidFill>
                  <a:srgbClr val="006C33"/>
                </a:solidFill>
              </a:rPr>
              <a:t>Short courses </a:t>
            </a:r>
          </a:p>
          <a:p>
            <a:r>
              <a:rPr lang="en-US" sz="2400" b="1" dirty="0">
                <a:solidFill>
                  <a:srgbClr val="006C33"/>
                </a:solidFill>
              </a:rPr>
              <a:t>MSc</a:t>
            </a:r>
          </a:p>
          <a:p>
            <a:r>
              <a:rPr lang="en-US" sz="2400" b="1" dirty="0">
                <a:solidFill>
                  <a:srgbClr val="006C33"/>
                </a:solidFill>
              </a:rPr>
              <a:t>PhD  </a:t>
            </a:r>
          </a:p>
          <a:p>
            <a:r>
              <a:rPr lang="en-US" sz="2400" b="1" dirty="0">
                <a:solidFill>
                  <a:srgbClr val="006C33"/>
                </a:solidFill>
              </a:rPr>
              <a:t>Postdoc </a:t>
            </a:r>
          </a:p>
          <a:p>
            <a:endParaRPr lang="en-US" sz="2400" b="1" dirty="0">
              <a:solidFill>
                <a:srgbClr val="006C3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CA2F04-EEFE-4D36-ACDC-0299EE5F46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8238" y="3706067"/>
            <a:ext cx="5511349" cy="23698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A69A3D-450D-45CC-9751-A55E1DC61614}"/>
              </a:ext>
            </a:extLst>
          </p:cNvPr>
          <p:cNvSpPr txBox="1"/>
          <p:nvPr/>
        </p:nvSpPr>
        <p:spPr>
          <a:xfrm>
            <a:off x="7293288" y="5634559"/>
            <a:ext cx="3888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F4490"/>
                </a:solidFill>
              </a:rPr>
              <a:t>Regionality</a:t>
            </a:r>
          </a:p>
          <a:p>
            <a:r>
              <a:rPr lang="en-US" b="1" dirty="0">
                <a:solidFill>
                  <a:srgbClr val="1F4490"/>
                </a:solidFill>
              </a:rPr>
              <a:t>Focus on supporting female students </a:t>
            </a:r>
          </a:p>
        </p:txBody>
      </p:sp>
    </p:spTree>
    <p:extLst>
      <p:ext uri="{BB962C8B-B14F-4D97-AF65-F5344CB8AC3E}">
        <p14:creationId xmlns:p14="http://schemas.microsoft.com/office/powerpoint/2010/main" val="18527072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Content Placeholder 1">
            <a:extLst>
              <a:ext uri="{FF2B5EF4-FFF2-40B4-BE49-F238E27FC236}">
                <a16:creationId xmlns:a16="http://schemas.microsoft.com/office/drawing/2014/main" id="{35DAD0AB-D85F-134D-9B52-C834A9D4BB35}"/>
              </a:ext>
            </a:extLst>
          </p:cNvPr>
          <p:cNvSpPr>
            <a:spLocks noGrp="1" noChangeArrowheads="1"/>
          </p:cNvSpPr>
          <p:nvPr>
            <p:ph sz="quarter" idx="12"/>
          </p:nvPr>
        </p:nvSpPr>
        <p:spPr bwMode="auto">
          <a:xfrm>
            <a:off x="1782763" y="1832862"/>
            <a:ext cx="4198937" cy="43599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dirty="0">
                <a:latin typeface="+mn-lt"/>
                <a:hlinkClick r:id="rId3"/>
              </a:rPr>
              <a:t>https://alumni.cdt-africa.org/index.php</a:t>
            </a:r>
            <a:endParaRPr lang="en-US" altLang="en-US" dirty="0">
              <a:latin typeface="+mn-lt"/>
            </a:endParaRPr>
          </a:p>
          <a:p>
            <a:endParaRPr lang="en-US" altLang="en-US" dirty="0">
              <a:latin typeface="+mn-lt"/>
            </a:endParaRPr>
          </a:p>
          <a:p>
            <a:pPr marL="457200" lvl="1" indent="0">
              <a:buNone/>
            </a:pPr>
            <a:endParaRPr lang="en-US" altLang="en-US" sz="2800" dirty="0">
              <a:latin typeface="+mn-lt"/>
            </a:endParaRPr>
          </a:p>
        </p:txBody>
      </p:sp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589278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dirty="0">
                <a:latin typeface="+mn-lt"/>
              </a:rPr>
              <a:t>Community of Practice </a:t>
            </a:r>
            <a:endParaRPr lang="en-US" altLang="en-US" sz="4400" b="1" dirty="0">
              <a:latin typeface="+mn-lt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77B787-91B3-4D7B-8647-DB0045699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8479" y="1186378"/>
            <a:ext cx="5933521" cy="485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024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Content Placeholder 1">
            <a:extLst>
              <a:ext uri="{FF2B5EF4-FFF2-40B4-BE49-F238E27FC236}">
                <a16:creationId xmlns:a16="http://schemas.microsoft.com/office/drawing/2014/main" id="{35DAD0AB-D85F-134D-9B52-C834A9D4BB35}"/>
              </a:ext>
            </a:extLst>
          </p:cNvPr>
          <p:cNvSpPr>
            <a:spLocks noGrp="1" noChangeArrowheads="1"/>
          </p:cNvSpPr>
          <p:nvPr>
            <p:ph sz="quarter" idx="12"/>
          </p:nvPr>
        </p:nvSpPr>
        <p:spPr bwMode="auto">
          <a:xfrm>
            <a:off x="1782763" y="1832862"/>
            <a:ext cx="9852646" cy="43599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For potential trainees to register for upcoming courses </a:t>
            </a:r>
          </a:p>
          <a:p>
            <a:pPr marL="0" indent="0">
              <a:buNone/>
            </a:pPr>
            <a:r>
              <a:rPr lang="en-US" altLang="en-US" dirty="0">
                <a:solidFill>
                  <a:srgbClr val="002060"/>
                </a:solidFill>
                <a:latin typeface="+mn-lt"/>
                <a:hlinkClick r:id="rId3"/>
              </a:rPr>
              <a:t>https://www.cdt-africa.org/index.php/education/short-courses/clinops/applications</a:t>
            </a:r>
            <a:r>
              <a:rPr lang="en-US" altLang="en-US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For organizations/initiatives to work with us in future delivery of the course </a:t>
            </a:r>
          </a:p>
          <a:p>
            <a:pPr marL="0" indent="0">
              <a:buNone/>
            </a:pPr>
            <a:r>
              <a:rPr lang="en-US" altLang="en-US" dirty="0">
                <a:solidFill>
                  <a:srgbClr val="002060"/>
                </a:solidFill>
                <a:latin typeface="+mn-lt"/>
                <a:hlinkClick r:id="rId4"/>
              </a:rPr>
              <a:t>https://www.cdt-africa.org/index.php/education/short-courses/clinops/applications-ii</a:t>
            </a:r>
            <a:r>
              <a:rPr lang="en-US" altLang="en-US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Email us @ </a:t>
            </a:r>
            <a:r>
              <a:rPr lang="en-US" altLang="en-US" sz="3200" dirty="0">
                <a:solidFill>
                  <a:srgbClr val="002060"/>
                </a:solidFill>
                <a:latin typeface="+mn-lt"/>
                <a:hlinkClick r:id="rId5"/>
              </a:rPr>
              <a:t>applications.clinops@aau.edu.et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pPr marL="0" indent="0">
              <a:buNone/>
            </a:pPr>
            <a:endParaRPr lang="en-US" altLang="en-US" sz="2800" dirty="0">
              <a:latin typeface="+mn-lt"/>
            </a:endParaRPr>
          </a:p>
          <a:p>
            <a:endParaRPr lang="en-US" altLang="en-US" dirty="0">
              <a:latin typeface="+mn-lt"/>
            </a:endParaRPr>
          </a:p>
          <a:p>
            <a:pPr marL="457200" lvl="1" indent="0">
              <a:buNone/>
            </a:pPr>
            <a:endParaRPr lang="en-US" altLang="en-US" sz="2800" dirty="0">
              <a:latin typeface="+mn-lt"/>
            </a:endParaRPr>
          </a:p>
        </p:txBody>
      </p:sp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589278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dirty="0">
                <a:latin typeface="+mn-lt"/>
              </a:rPr>
              <a:t>For further communication</a:t>
            </a:r>
            <a:endParaRPr lang="en-US" altLang="en-US" sz="4400" b="1" dirty="0">
              <a:latin typeface="+mn-lt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</p:spTree>
    <p:extLst>
      <p:ext uri="{BB962C8B-B14F-4D97-AF65-F5344CB8AC3E}">
        <p14:creationId xmlns:p14="http://schemas.microsoft.com/office/powerpoint/2010/main" val="7711083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Content Placeholder 1">
            <a:extLst>
              <a:ext uri="{FF2B5EF4-FFF2-40B4-BE49-F238E27FC236}">
                <a16:creationId xmlns:a16="http://schemas.microsoft.com/office/drawing/2014/main" id="{35DAD0AB-D85F-134D-9B52-C834A9D4BB35}"/>
              </a:ext>
            </a:extLst>
          </p:cNvPr>
          <p:cNvSpPr>
            <a:spLocks noGrp="1" noChangeArrowheads="1"/>
          </p:cNvSpPr>
          <p:nvPr>
            <p:ph sz="quarter" idx="12"/>
          </p:nvPr>
        </p:nvSpPr>
        <p:spPr bwMode="auto">
          <a:xfrm>
            <a:off x="1782763" y="1832862"/>
            <a:ext cx="9077978" cy="43599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 algn="ctr">
              <a:buNone/>
            </a:pPr>
            <a:endParaRPr lang="en-US" altLang="en-US" dirty="0">
              <a:latin typeface="+mn-lt"/>
            </a:endParaRPr>
          </a:p>
          <a:p>
            <a:pPr marL="0" indent="0" algn="ctr">
              <a:buNone/>
            </a:pPr>
            <a:r>
              <a:rPr lang="en-US" altLang="en-US" sz="4800" b="1" dirty="0">
                <a:solidFill>
                  <a:srgbClr val="00B050"/>
                </a:solidFill>
                <a:latin typeface="+mn-lt"/>
              </a:rPr>
              <a:t>THANK YOU ! ! !</a:t>
            </a:r>
          </a:p>
          <a:p>
            <a:pPr marL="457200" lvl="1" indent="0">
              <a:buNone/>
            </a:pPr>
            <a:endParaRPr lang="en-US" altLang="en-US" sz="2800" dirty="0">
              <a:latin typeface="+mn-lt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</p:spTree>
    <p:extLst>
      <p:ext uri="{BB962C8B-B14F-4D97-AF65-F5344CB8AC3E}">
        <p14:creationId xmlns:p14="http://schemas.microsoft.com/office/powerpoint/2010/main" val="868954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E518FC5-7B3E-4650-A698-720FDBE51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063" y="365126"/>
            <a:ext cx="10515600" cy="61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54F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16000" dirty="0"/>
              <a:t>Summary of Results (Past 4.5 Years)</a:t>
            </a:r>
          </a:p>
          <a:p>
            <a:pPr algn="l"/>
            <a:r>
              <a:rPr lang="en-US" altLang="en-US" dirty="0"/>
              <a:t>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94E5A63-D85F-48AF-BD37-054DAB87C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952" y="1297998"/>
            <a:ext cx="3194665" cy="515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hape 145">
            <a:extLst>
              <a:ext uri="{FF2B5EF4-FFF2-40B4-BE49-F238E27FC236}">
                <a16:creationId xmlns:a16="http://schemas.microsoft.com/office/drawing/2014/main" id="{619465F6-4068-4D92-9766-8E6F9D85FE6E}"/>
              </a:ext>
            </a:extLst>
          </p:cNvPr>
          <p:cNvSpPr/>
          <p:nvPr/>
        </p:nvSpPr>
        <p:spPr>
          <a:xfrm>
            <a:off x="9948954" y="2026374"/>
            <a:ext cx="1557246" cy="155832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 cap="flat" cmpd="sng">
            <a:noFill/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/>
          <a:lstStyle/>
          <a:p>
            <a:pPr marL="0" lvl="1" algn="ctr" eaLnBrk="1" fontAlgn="auto" hangingPunct="1">
              <a:spcAft>
                <a:spcPts val="0"/>
              </a:spcAft>
              <a:defRPr/>
            </a:pPr>
            <a:r>
              <a:rPr lang="en-US" altLang="en-US" sz="1600" kern="0" dirty="0">
                <a:solidFill>
                  <a:schemeClr val="bg1"/>
                </a:solidFill>
                <a:latin typeface="Helvetica" panose="020B0504020202030204" pitchFamily="34" charset="0"/>
                <a:ea typeface="Quicksand"/>
                <a:cs typeface="Quicksand"/>
                <a:sym typeface="Quicksand"/>
              </a:rPr>
              <a:t>300+ publications</a:t>
            </a:r>
          </a:p>
        </p:txBody>
      </p:sp>
      <p:sp>
        <p:nvSpPr>
          <p:cNvPr id="9" name="Shape 146">
            <a:extLst>
              <a:ext uri="{FF2B5EF4-FFF2-40B4-BE49-F238E27FC236}">
                <a16:creationId xmlns:a16="http://schemas.microsoft.com/office/drawing/2014/main" id="{6383319F-534B-4E4D-9E5F-FB1BDED71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0117" y="2026064"/>
            <a:ext cx="1557246" cy="1556034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>
            <a:noFill/>
            <a:prstDash val="dash"/>
            <a:round/>
            <a:headEnd/>
            <a:tailEnd/>
          </a:ln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 dirty="0">
                <a:solidFill>
                  <a:schemeClr val="bg1"/>
                </a:solidFill>
                <a:latin typeface="Helvetica" panose="020B0504020202030204" pitchFamily="34" charset="0"/>
                <a:sym typeface="Quicksand" panose="020B0604020202020204" pitchFamily="2" charset="0"/>
              </a:rPr>
              <a:t>700+ students</a:t>
            </a:r>
          </a:p>
        </p:txBody>
      </p:sp>
      <p:sp>
        <p:nvSpPr>
          <p:cNvPr id="10" name="Shape 147">
            <a:extLst>
              <a:ext uri="{FF2B5EF4-FFF2-40B4-BE49-F238E27FC236}">
                <a16:creationId xmlns:a16="http://schemas.microsoft.com/office/drawing/2014/main" id="{C91AAEA3-E7D8-43B5-8E18-360539164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9515" y="3902565"/>
            <a:ext cx="1557281" cy="1556034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noFill/>
            <a:prstDash val="dash"/>
            <a:round/>
            <a:headEnd/>
            <a:tailEnd/>
          </a:ln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 dirty="0">
                <a:solidFill>
                  <a:schemeClr val="bg1"/>
                </a:solidFill>
                <a:latin typeface="Helvetica" panose="020B0504020202030204" pitchFamily="34" charset="0"/>
                <a:sym typeface="Quicksand" panose="020B0604020202020204" pitchFamily="2" charset="0"/>
              </a:rPr>
              <a:t>Resource + infrastructure</a:t>
            </a:r>
          </a:p>
        </p:txBody>
      </p:sp>
      <p:sp>
        <p:nvSpPr>
          <p:cNvPr id="11" name="Shape 146">
            <a:extLst>
              <a:ext uri="{FF2B5EF4-FFF2-40B4-BE49-F238E27FC236}">
                <a16:creationId xmlns:a16="http://schemas.microsoft.com/office/drawing/2014/main" id="{34BB964A-7755-42DC-9640-61FED5EA1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917" y="3902565"/>
            <a:ext cx="1557246" cy="1556034"/>
          </a:xfrm>
          <a:prstGeom prst="ellipse">
            <a:avLst/>
          </a:prstGeom>
          <a:solidFill>
            <a:srgbClr val="00A54F"/>
          </a:solidFill>
          <a:ln w="9525">
            <a:noFill/>
            <a:prstDash val="dash"/>
            <a:round/>
            <a:headEnd/>
            <a:tailEnd/>
          </a:ln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 dirty="0">
                <a:solidFill>
                  <a:schemeClr val="bg1"/>
                </a:solidFill>
                <a:latin typeface="Helvetica" panose="020B0504020202030204" pitchFamily="34" charset="0"/>
                <a:sym typeface="Quicksand" panose="020B0604020202020204" pitchFamily="2" charset="0"/>
              </a:rPr>
              <a:t>New Ed. programs</a:t>
            </a:r>
          </a:p>
        </p:txBody>
      </p:sp>
      <p:sp>
        <p:nvSpPr>
          <p:cNvPr id="12" name="Shape 146">
            <a:extLst>
              <a:ext uri="{FF2B5EF4-FFF2-40B4-BE49-F238E27FC236}">
                <a16:creationId xmlns:a16="http://schemas.microsoft.com/office/drawing/2014/main" id="{683F0C39-FDC9-4D43-8584-0719FBC5A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8807" y="3902565"/>
            <a:ext cx="1557246" cy="1556034"/>
          </a:xfrm>
          <a:prstGeom prst="ellipse">
            <a:avLst/>
          </a:prstGeom>
          <a:solidFill>
            <a:srgbClr val="7030A0"/>
          </a:solidFill>
          <a:ln w="9525">
            <a:noFill/>
            <a:prstDash val="dash"/>
            <a:round/>
            <a:headEnd/>
            <a:tailEnd/>
          </a:ln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 dirty="0">
                <a:solidFill>
                  <a:schemeClr val="bg1"/>
                </a:solidFill>
                <a:latin typeface="Helvetica" panose="020B0504020202030204" pitchFamily="34" charset="0"/>
                <a:sym typeface="Quicksand" panose="020B0604020202020204" pitchFamily="2" charset="0"/>
              </a:rPr>
              <a:t>100+ new staff</a:t>
            </a:r>
          </a:p>
        </p:txBody>
      </p:sp>
      <p:sp>
        <p:nvSpPr>
          <p:cNvPr id="13" name="Shape 146">
            <a:extLst>
              <a:ext uri="{FF2B5EF4-FFF2-40B4-BE49-F238E27FC236}">
                <a16:creationId xmlns:a16="http://schemas.microsoft.com/office/drawing/2014/main" id="{A0E595D4-9167-4DD4-80C3-21911A022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2601" y="2026064"/>
            <a:ext cx="1554480" cy="1556034"/>
          </a:xfrm>
          <a:prstGeom prst="ellipse">
            <a:avLst/>
          </a:prstGeom>
          <a:solidFill>
            <a:srgbClr val="006C33"/>
          </a:solidFill>
          <a:ln w="9525">
            <a:noFill/>
            <a:prstDash val="dash"/>
            <a:round/>
            <a:headEnd/>
            <a:tailEnd/>
          </a:ln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 dirty="0">
                <a:solidFill>
                  <a:schemeClr val="bg1"/>
                </a:solidFill>
                <a:latin typeface="Helvetica" panose="020B0504020202030204" pitchFamily="34" charset="0"/>
                <a:sym typeface="Quicksand" panose="020B0604020202020204" pitchFamily="2" charset="0"/>
              </a:rPr>
              <a:t>Product </a:t>
            </a:r>
            <a:r>
              <a:rPr lang="en-US" altLang="en-US" sz="1600" dirty="0" err="1">
                <a:solidFill>
                  <a:schemeClr val="bg1"/>
                </a:solidFill>
                <a:latin typeface="Helvetica" panose="020B0504020202030204" pitchFamily="34" charset="0"/>
                <a:sym typeface="Quicksand" panose="020B0604020202020204" pitchFamily="2" charset="0"/>
              </a:rPr>
              <a:t>dev’t</a:t>
            </a:r>
            <a:r>
              <a:rPr lang="en-US" altLang="en-US" sz="1600" dirty="0">
                <a:solidFill>
                  <a:schemeClr val="bg1"/>
                </a:solidFill>
                <a:latin typeface="Helvetica" panose="020B0504020202030204" pitchFamily="34" charset="0"/>
                <a:sym typeface="Quicksand" panose="020B0604020202020204" pitchFamily="2" charset="0"/>
              </a:rPr>
              <a:t> work</a:t>
            </a:r>
          </a:p>
        </p:txBody>
      </p:sp>
    </p:spTree>
    <p:extLst>
      <p:ext uri="{BB962C8B-B14F-4D97-AF65-F5344CB8AC3E}">
        <p14:creationId xmlns:p14="http://schemas.microsoft.com/office/powerpoint/2010/main" val="3743294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E4C4FE8-7375-42B0-A748-61057C172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063" y="365126"/>
            <a:ext cx="10515600" cy="61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54F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altLang="en-US" dirty="0"/>
              <a:t>Approaches in Clinical Research Training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9CF583-D9CC-4717-8C9F-CAFBDABA3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731" y="983674"/>
            <a:ext cx="2376824" cy="1231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FC9CBF-918D-4C71-AED8-3DB010FD7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0589" y="1259914"/>
            <a:ext cx="4188339" cy="41732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1B7903-F2DF-4093-B242-9A2EDF155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617" y="2521309"/>
            <a:ext cx="3573065" cy="28490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83CE0E-D1F8-4DDA-A50F-CD5545713B9E}"/>
              </a:ext>
            </a:extLst>
          </p:cNvPr>
          <p:cNvSpPr txBox="1"/>
          <p:nvPr/>
        </p:nvSpPr>
        <p:spPr>
          <a:xfrm>
            <a:off x="1777248" y="5685897"/>
            <a:ext cx="92896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Calvin-Naylor et al: Education and training of clinical and translational study investigators and research coordinators: A competency-based approach. </a:t>
            </a:r>
            <a:r>
              <a:rPr lang="en-US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 Clin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Transl</a:t>
            </a:r>
            <a:r>
              <a:rPr lang="en-US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Sci </a:t>
            </a:r>
            <a:r>
              <a:rPr lang="en-US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2017, </a:t>
            </a:r>
            <a:r>
              <a:rPr lang="en-US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1:</a:t>
            </a:r>
            <a:r>
              <a:rPr lang="en-US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16-25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750AB7-BFD3-45A1-A4FE-916A8A669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2162" y="3181350"/>
            <a:ext cx="447675" cy="495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F3005B-5D9B-4DAB-A7DA-A8B76389D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6536" y="3167903"/>
            <a:ext cx="447675" cy="495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077EC8-5582-4126-94B9-F3C785939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6770" y="3167903"/>
            <a:ext cx="4476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13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Content Placeholder 1">
            <a:extLst>
              <a:ext uri="{FF2B5EF4-FFF2-40B4-BE49-F238E27FC236}">
                <a16:creationId xmlns:a16="http://schemas.microsoft.com/office/drawing/2014/main" id="{35DAD0AB-D85F-134D-9B52-C834A9D4BB35}"/>
              </a:ext>
            </a:extLst>
          </p:cNvPr>
          <p:cNvSpPr>
            <a:spLocks noGrp="1" noChangeArrowheads="1"/>
          </p:cNvSpPr>
          <p:nvPr>
            <p:ph sz="quarter" idx="12"/>
          </p:nvPr>
        </p:nvSpPr>
        <p:spPr bwMode="auto">
          <a:xfrm>
            <a:off x="1782763" y="1842051"/>
            <a:ext cx="9852646" cy="43599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IE" sz="3200" dirty="0">
                <a:solidFill>
                  <a:srgbClr val="002060"/>
                </a:solidFill>
                <a:latin typeface="+mn-lt"/>
              </a:rPr>
              <a:t>Syllabus anchored in the</a:t>
            </a:r>
            <a:r>
              <a:rPr lang="en-US" sz="3200" dirty="0">
                <a:solidFill>
                  <a:srgbClr val="002060"/>
                </a:solidFill>
                <a:latin typeface="+mn-lt"/>
              </a:rPr>
              <a:t> TDR/TGHN competency framework </a:t>
            </a:r>
          </a:p>
          <a:p>
            <a:r>
              <a:rPr lang="en-IE" sz="3200" dirty="0">
                <a:solidFill>
                  <a:srgbClr val="002060"/>
                </a:solidFill>
                <a:latin typeface="+mn-lt"/>
              </a:rPr>
              <a:t>Input from PDPs, CROs, fellows, FCD</a:t>
            </a:r>
          </a:p>
          <a:p>
            <a:r>
              <a:rPr lang="en-IE" sz="3200" dirty="0">
                <a:solidFill>
                  <a:srgbClr val="002060"/>
                </a:solidFill>
                <a:latin typeface="+mn-lt"/>
              </a:rPr>
              <a:t>Focus on practical recurring problems in African sites </a:t>
            </a:r>
          </a:p>
          <a:p>
            <a:r>
              <a:rPr lang="en-IE" sz="3200" dirty="0">
                <a:solidFill>
                  <a:srgbClr val="002060"/>
                </a:solidFill>
                <a:latin typeface="+mn-lt"/>
              </a:rPr>
              <a:t>Covers all relevant domains to enable trial conduct </a:t>
            </a:r>
          </a:p>
          <a:p>
            <a:r>
              <a:rPr lang="en-IE" sz="3200" dirty="0">
                <a:solidFill>
                  <a:srgbClr val="002060"/>
                </a:solidFill>
                <a:latin typeface="+mn-lt"/>
              </a:rPr>
              <a:t>Intensive on the job training for study coordinators </a:t>
            </a:r>
          </a:p>
          <a:p>
            <a:r>
              <a:rPr lang="en-IE" sz="3200" dirty="0">
                <a:solidFill>
                  <a:srgbClr val="002060"/>
                </a:solidFill>
                <a:latin typeface="+mn-lt"/>
              </a:rPr>
              <a:t>Innovative Training approach </a:t>
            </a:r>
          </a:p>
          <a:p>
            <a:r>
              <a:rPr lang="en-IE" sz="3200" dirty="0">
                <a:solidFill>
                  <a:srgbClr val="002060"/>
                </a:solidFill>
                <a:latin typeface="+mn-lt"/>
              </a:rPr>
              <a:t>M&amp;E effort to ensure course objectives are met</a:t>
            </a:r>
            <a:endParaRPr lang="en-US" sz="3200" dirty="0">
              <a:solidFill>
                <a:srgbClr val="002060"/>
              </a:solidFill>
              <a:latin typeface="+mn-lt"/>
            </a:endParaRPr>
          </a:p>
          <a:p>
            <a:pPr marL="0" indent="0">
              <a:buNone/>
            </a:pPr>
            <a:endParaRPr lang="en-IE" sz="3200" dirty="0">
              <a:latin typeface="+mn-lt"/>
            </a:endParaRPr>
          </a:p>
          <a:p>
            <a:endParaRPr lang="en-US" alt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47ECB834-C8A4-44DF-A643-65F077963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063" y="365126"/>
            <a:ext cx="10515600" cy="61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54F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4000" dirty="0"/>
              <a:t>Unique Features of ClinOps Program  </a:t>
            </a:r>
          </a:p>
        </p:txBody>
      </p:sp>
    </p:spTree>
    <p:extLst>
      <p:ext uri="{BB962C8B-B14F-4D97-AF65-F5344CB8AC3E}">
        <p14:creationId xmlns:p14="http://schemas.microsoft.com/office/powerpoint/2010/main" val="1793638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202DE4CD-E4AD-6B4D-BA46-DD783ECFC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2063" y="365126"/>
            <a:ext cx="10515600" cy="6185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altLang="en-US" dirty="0"/>
              <a:t>Course set-up; Innovative Approaches   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93FC27C-3E72-4722-BFF3-D2F2892DE8A2}"/>
              </a:ext>
            </a:extLst>
          </p:cNvPr>
          <p:cNvSpPr txBox="1">
            <a:spLocks/>
          </p:cNvSpPr>
          <p:nvPr/>
        </p:nvSpPr>
        <p:spPr>
          <a:xfrm>
            <a:off x="4038600" y="6382512"/>
            <a:ext cx="4114800" cy="39197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www.cdt-Africa.org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7178091A-1DDC-418D-AE3B-9BBD5D13D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135" y="1296075"/>
            <a:ext cx="2991411" cy="16366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B17D5D-9F29-4141-8173-DDAC1284B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063" y="1389869"/>
            <a:ext cx="4555730" cy="16473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5FE090-5B95-4D7D-87C2-D90D4F911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5062" y="4789113"/>
            <a:ext cx="7381875" cy="1152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2DBA1A-A2BF-4A3B-B9B3-773B00698F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8006" y="3160004"/>
            <a:ext cx="1495985" cy="173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21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8149</TotalTime>
  <Words>1183</Words>
  <Application>Microsoft Office PowerPoint</Application>
  <PresentationFormat>Widescreen</PresentationFormat>
  <Paragraphs>273</Paragraphs>
  <Slides>52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Arial</vt:lpstr>
      <vt:lpstr>Calibri</vt:lpstr>
      <vt:lpstr>Calibri Light</vt:lpstr>
      <vt:lpstr>Helvetica</vt:lpstr>
      <vt:lpstr>Office Theme</vt:lpstr>
      <vt:lpstr>ClinOps Training Program Set-up and Lessons Learned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Course set-up; Innovative Approaches   </vt:lpstr>
      <vt:lpstr>Course set-up; Moodle LMS </vt:lpstr>
      <vt:lpstr>Course set-up; VoiceThread</vt:lpstr>
      <vt:lpstr>Course set-up; Innovative Approaches </vt:lpstr>
      <vt:lpstr>Course set-up; Upfront Extensive Planning </vt:lpstr>
      <vt:lpstr>Course set-up; RMP</vt:lpstr>
      <vt:lpstr>ClinOps Covers Various Domains in Depth  </vt:lpstr>
      <vt:lpstr>ClinOps Covers Various Domains in Depth …</vt:lpstr>
      <vt:lpstr>Lesson 1; Introduction to Clin. Res. Operations</vt:lpstr>
      <vt:lpstr>Lesson 2; Data Management and Biostatistics</vt:lpstr>
      <vt:lpstr>Lesson 3; Study Design and Protocol Development </vt:lpstr>
      <vt:lpstr>Lesson 4; Project and Financial Management  </vt:lpstr>
      <vt:lpstr>Lesson 5; Conducting a Trial (Part I)  </vt:lpstr>
      <vt:lpstr>Lesson 6; Conducting a Trial (Part II)  </vt:lpstr>
      <vt:lpstr>Lesson 7; Closing out and Reporting a Trial   </vt:lpstr>
      <vt:lpstr>Lesson 8; Working with External Partners    </vt:lpstr>
      <vt:lpstr>Lesson 9; Quality Systems, Audits &amp; Inspections</vt:lpstr>
      <vt:lpstr>Lesson 10; Pharmacovigilance</vt:lpstr>
      <vt:lpstr>ClinOps tutors, highly experienced in clinical trials </vt:lpstr>
      <vt:lpstr>Lessons learned; social bond for success</vt:lpstr>
      <vt:lpstr>Lessons learned; attend to the needs of the trainees</vt:lpstr>
      <vt:lpstr>Lessons learned; trainees falling behind </vt:lpstr>
      <vt:lpstr>Lessons learned; trainees falling behind… </vt:lpstr>
      <vt:lpstr>Lessons learned; extra time at the end</vt:lpstr>
      <vt:lpstr>Confidence in effectively coordinating a trial</vt:lpstr>
      <vt:lpstr>Confidence in understanding of clinical data management process </vt:lpstr>
      <vt:lpstr>Confidence in conducting trials abiding by ethical principles</vt:lpstr>
      <vt:lpstr>Confidence in understanding the informed consent process </vt:lpstr>
      <vt:lpstr>Confidence in patient recruitment approaches</vt:lpstr>
      <vt:lpstr>Confidence in managing IPs</vt:lpstr>
      <vt:lpstr>Confidence in patient safety reporting process</vt:lpstr>
      <vt:lpstr>Confidence about managing Investigational Site Files </vt:lpstr>
      <vt:lpstr>Confidence in effectively closing-out a trial</vt:lpstr>
      <vt:lpstr>Content was well organized and easy to follow</vt:lpstr>
      <vt:lpstr>Instructors were readily available</vt:lpstr>
      <vt:lpstr>Amount of time to complete the course</vt:lpstr>
      <vt:lpstr>The learning approach worked well for me</vt:lpstr>
      <vt:lpstr>The  accessibility of the online course</vt:lpstr>
      <vt:lpstr>Overall technical quality of the online course</vt:lpstr>
      <vt:lpstr> Would you take another online course?</vt:lpstr>
      <vt:lpstr>Free to access version of the course</vt:lpstr>
      <vt:lpstr>Community of Practice </vt:lpstr>
      <vt:lpstr>For further communication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the Clinical Trials Ecosystem in Africa</dc:title>
  <dc:creator>Wassie, Abe</dc:creator>
  <cp:lastModifiedBy>Dawit</cp:lastModifiedBy>
  <cp:revision>171</cp:revision>
  <dcterms:created xsi:type="dcterms:W3CDTF">2021-03-23T13:06:51Z</dcterms:created>
  <dcterms:modified xsi:type="dcterms:W3CDTF">2022-04-06T11:30:04Z</dcterms:modified>
</cp:coreProperties>
</file>