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75" r:id="rId3"/>
    <p:sldId id="280" r:id="rId4"/>
    <p:sldId id="276" r:id="rId5"/>
    <p:sldId id="278" r:id="rId6"/>
    <p:sldId id="277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eng Mahama Wutor" userId="6e1ff5e8-b700-4cad-be40-89c200526401" providerId="ADAL" clId="{B087F66C-64DE-4966-9BB2-706B6DE493E4}"/>
    <pc:docChg chg="undo custSel modSld">
      <pc:chgData name="Baleng Mahama Wutor" userId="6e1ff5e8-b700-4cad-be40-89c200526401" providerId="ADAL" clId="{B087F66C-64DE-4966-9BB2-706B6DE493E4}" dt="2022-04-06T13:06:13.315" v="1212" actId="20577"/>
      <pc:docMkLst>
        <pc:docMk/>
      </pc:docMkLst>
      <pc:sldChg chg="modSp mod">
        <pc:chgData name="Baleng Mahama Wutor" userId="6e1ff5e8-b700-4cad-be40-89c200526401" providerId="ADAL" clId="{B087F66C-64DE-4966-9BB2-706B6DE493E4}" dt="2022-04-06T12:54:12.577" v="793" actId="20577"/>
        <pc:sldMkLst>
          <pc:docMk/>
          <pc:sldMk cId="4074941308" sldId="275"/>
        </pc:sldMkLst>
        <pc:spChg chg="mod">
          <ac:chgData name="Baleng Mahama Wutor" userId="6e1ff5e8-b700-4cad-be40-89c200526401" providerId="ADAL" clId="{B087F66C-64DE-4966-9BB2-706B6DE493E4}" dt="2022-04-06T12:54:12.577" v="793" actId="20577"/>
          <ac:spMkLst>
            <pc:docMk/>
            <pc:sldMk cId="4074941308" sldId="275"/>
            <ac:spMk id="3" creationId="{FD0CF60A-E955-40FA-A334-CF3F21770C53}"/>
          </ac:spMkLst>
        </pc:spChg>
      </pc:sldChg>
      <pc:sldChg chg="modSp mod">
        <pc:chgData name="Baleng Mahama Wutor" userId="6e1ff5e8-b700-4cad-be40-89c200526401" providerId="ADAL" clId="{B087F66C-64DE-4966-9BB2-706B6DE493E4}" dt="2022-04-06T12:59:20.738" v="1094" actId="20577"/>
        <pc:sldMkLst>
          <pc:docMk/>
          <pc:sldMk cId="2570944271" sldId="276"/>
        </pc:sldMkLst>
        <pc:spChg chg="mod">
          <ac:chgData name="Baleng Mahama Wutor" userId="6e1ff5e8-b700-4cad-be40-89c200526401" providerId="ADAL" clId="{B087F66C-64DE-4966-9BB2-706B6DE493E4}" dt="2022-04-06T12:59:20.738" v="1094" actId="20577"/>
          <ac:spMkLst>
            <pc:docMk/>
            <pc:sldMk cId="2570944271" sldId="276"/>
            <ac:spMk id="3" creationId="{DAEC3656-D5A4-4B97-AE1E-EC0C54787F50}"/>
          </ac:spMkLst>
        </pc:spChg>
      </pc:sldChg>
      <pc:sldChg chg="modSp mod">
        <pc:chgData name="Baleng Mahama Wutor" userId="6e1ff5e8-b700-4cad-be40-89c200526401" providerId="ADAL" clId="{B087F66C-64DE-4966-9BB2-706B6DE493E4}" dt="2022-04-06T13:06:13.315" v="1212" actId="20577"/>
        <pc:sldMkLst>
          <pc:docMk/>
          <pc:sldMk cId="968092094" sldId="277"/>
        </pc:sldMkLst>
        <pc:spChg chg="mod">
          <ac:chgData name="Baleng Mahama Wutor" userId="6e1ff5e8-b700-4cad-be40-89c200526401" providerId="ADAL" clId="{B087F66C-64DE-4966-9BB2-706B6DE493E4}" dt="2022-04-06T13:06:13.315" v="1212" actId="20577"/>
          <ac:spMkLst>
            <pc:docMk/>
            <pc:sldMk cId="968092094" sldId="277"/>
            <ac:spMk id="3" creationId="{92F6BC9D-76E1-4504-8055-E4E9CD4AA137}"/>
          </ac:spMkLst>
        </pc:spChg>
      </pc:sldChg>
      <pc:sldChg chg="modSp mod">
        <pc:chgData name="Baleng Mahama Wutor" userId="6e1ff5e8-b700-4cad-be40-89c200526401" providerId="ADAL" clId="{B087F66C-64DE-4966-9BB2-706B6DE493E4}" dt="2022-04-06T13:02:08.591" v="1096" actId="14100"/>
        <pc:sldMkLst>
          <pc:docMk/>
          <pc:sldMk cId="732088959" sldId="279"/>
        </pc:sldMkLst>
        <pc:spChg chg="mod">
          <ac:chgData name="Baleng Mahama Wutor" userId="6e1ff5e8-b700-4cad-be40-89c200526401" providerId="ADAL" clId="{B087F66C-64DE-4966-9BB2-706B6DE493E4}" dt="2022-04-06T13:02:08.591" v="1096" actId="14100"/>
          <ac:spMkLst>
            <pc:docMk/>
            <pc:sldMk cId="732088959" sldId="279"/>
            <ac:spMk id="3" creationId="{C3F71777-CB47-4F7B-A484-366274C443CE}"/>
          </ac:spMkLst>
        </pc:spChg>
      </pc:sldChg>
      <pc:sldChg chg="modSp mod">
        <pc:chgData name="Baleng Mahama Wutor" userId="6e1ff5e8-b700-4cad-be40-89c200526401" providerId="ADAL" clId="{B087F66C-64DE-4966-9BB2-706B6DE493E4}" dt="2022-04-06T12:57:21.306" v="1000" actId="20577"/>
        <pc:sldMkLst>
          <pc:docMk/>
          <pc:sldMk cId="1086805076" sldId="280"/>
        </pc:sldMkLst>
        <pc:spChg chg="mod">
          <ac:chgData name="Baleng Mahama Wutor" userId="6e1ff5e8-b700-4cad-be40-89c200526401" providerId="ADAL" clId="{B087F66C-64DE-4966-9BB2-706B6DE493E4}" dt="2022-04-06T12:57:21.306" v="1000" actId="20577"/>
          <ac:spMkLst>
            <pc:docMk/>
            <pc:sldMk cId="1086805076" sldId="280"/>
            <ac:spMk id="3" creationId="{FBFBA802-32B6-4AAB-AE5C-2824F349C5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43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45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1147AC-1660-4806-85C3-5647DCE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sz="2300"/>
              <a:t>Experience from the clinical trial operations course: perspective of a student/beneficiary</a:t>
            </a:r>
            <a:endParaRPr lang="en-GM" sz="2300" dirty="0"/>
          </a:p>
        </p:txBody>
      </p:sp>
      <p:sp useBgFill="1">
        <p:nvSpPr>
          <p:cNvPr id="7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BFBB1-DE31-4322-B4D6-C2D88B113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467" y="1093788"/>
            <a:ext cx="5831944" cy="4697413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DR.  BALENG MAHAMA WUTOR</a:t>
            </a:r>
          </a:p>
          <a:p>
            <a:pPr marL="0" indent="0">
              <a:buNone/>
            </a:pPr>
            <a:r>
              <a:rPr lang="en-GB" dirty="0"/>
              <a:t>RESEARCH CLINICIAN</a:t>
            </a:r>
          </a:p>
          <a:p>
            <a:pPr marL="0" indent="0">
              <a:buNone/>
            </a:pPr>
            <a:r>
              <a:rPr lang="en-GB" dirty="0"/>
              <a:t>PNEUMOCOCCAL VACCINES SCHEDULE PROJECT</a:t>
            </a:r>
          </a:p>
          <a:p>
            <a:pPr marL="0" indent="0">
              <a:buNone/>
            </a:pPr>
            <a:r>
              <a:rPr lang="en-GB" dirty="0"/>
              <a:t>MEDICAL RESEARCH COUNCIL UNIT THE GAMBIA @ LSHTM</a:t>
            </a:r>
          </a:p>
          <a:p>
            <a:pPr marL="0" indent="0">
              <a:buNone/>
            </a:pPr>
            <a:r>
              <a:rPr lang="en-GB" dirty="0"/>
              <a:t>GAMBIA</a:t>
            </a:r>
            <a:endParaRPr lang="en-GM" dirty="0"/>
          </a:p>
        </p:txBody>
      </p:sp>
    </p:spTree>
    <p:extLst>
      <p:ext uri="{BB962C8B-B14F-4D97-AF65-F5344CB8AC3E}">
        <p14:creationId xmlns:p14="http://schemas.microsoft.com/office/powerpoint/2010/main" val="44674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78C866-53A5-4A38-9CE9-9FCA8878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dirty="0"/>
              <a:t>A little about myself…..</a:t>
            </a:r>
            <a:endParaRPr lang="en-GM" dirty="0"/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CF60A-E955-40FA-A334-CF3F21770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084" y="9523"/>
            <a:ext cx="7452616" cy="6947867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I am a medical doctor from Ghana </a:t>
            </a:r>
          </a:p>
          <a:p>
            <a:r>
              <a:rPr lang="en-GB" sz="2800" dirty="0"/>
              <a:t>I currently work as a research clinician in The Gambia at MRCG</a:t>
            </a:r>
          </a:p>
          <a:p>
            <a:r>
              <a:rPr lang="en-GB" sz="2800" dirty="0"/>
              <a:t>I joined the pneumococcal conjugate vaccine trial a year ago</a:t>
            </a:r>
          </a:p>
          <a:p>
            <a:r>
              <a:rPr lang="en-GB" sz="2800" dirty="0"/>
              <a:t>I coordinate clinical and research activities at the clinic</a:t>
            </a:r>
          </a:p>
          <a:p>
            <a:r>
              <a:rPr lang="en-GB" sz="2800" dirty="0"/>
              <a:t>I also manage and supervise the work of study nurses and other staff in the team</a:t>
            </a:r>
          </a:p>
        </p:txBody>
      </p:sp>
    </p:spTree>
    <p:extLst>
      <p:ext uri="{BB962C8B-B14F-4D97-AF65-F5344CB8AC3E}">
        <p14:creationId xmlns:p14="http://schemas.microsoft.com/office/powerpoint/2010/main" val="407494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9219C3-7765-49A5-8B87-B1AB937D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dirty="0"/>
              <a:t>WHY I ENROLLED IN THE COURSE</a:t>
            </a:r>
            <a:endParaRPr lang="en-GM" dirty="0"/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BA802-32B6-4AAB-AE5C-2824F349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333" y="357809"/>
            <a:ext cx="6968430" cy="6301407"/>
          </a:xfrm>
        </p:spPr>
        <p:txBody>
          <a:bodyPr>
            <a:normAutofit/>
          </a:bodyPr>
          <a:lstStyle/>
          <a:p>
            <a:r>
              <a:rPr lang="en-GB" sz="2800" dirty="0"/>
              <a:t>I joined the course to enable me build capacity, skills and knowledge in carrying out my duties</a:t>
            </a:r>
          </a:p>
          <a:p>
            <a:endParaRPr lang="en-GB" sz="2800" dirty="0"/>
          </a:p>
          <a:p>
            <a:r>
              <a:rPr lang="en-GB" sz="2800" dirty="0"/>
              <a:t>I looked forward to learning from the experience of tutors, other participants and contributing my own perspectives</a:t>
            </a:r>
          </a:p>
          <a:p>
            <a:endParaRPr lang="en-GB" sz="2800" dirty="0"/>
          </a:p>
          <a:p>
            <a:r>
              <a:rPr lang="en-GB" sz="2800" dirty="0"/>
              <a:t>The flexibility of the course made it easy to combine it with my work</a:t>
            </a:r>
            <a:endParaRPr lang="en-GM" sz="2800" dirty="0"/>
          </a:p>
          <a:p>
            <a:endParaRPr lang="en-GM" dirty="0"/>
          </a:p>
        </p:txBody>
      </p:sp>
    </p:spTree>
    <p:extLst>
      <p:ext uri="{BB962C8B-B14F-4D97-AF65-F5344CB8AC3E}">
        <p14:creationId xmlns:p14="http://schemas.microsoft.com/office/powerpoint/2010/main" val="108680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BD756B-B4F4-44DB-9195-EDB3EF33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dirty="0"/>
              <a:t>Some essential topics that were discussed</a:t>
            </a:r>
            <a:endParaRPr lang="en-GM" dirty="0"/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3656-D5A4-4B97-AE1E-EC0C54787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836" y="139148"/>
            <a:ext cx="6941602" cy="6370982"/>
          </a:xfrm>
        </p:spPr>
        <p:txBody>
          <a:bodyPr>
            <a:noAutofit/>
          </a:bodyPr>
          <a:lstStyle/>
          <a:p>
            <a:r>
              <a:rPr lang="en-GB" sz="2800" dirty="0"/>
              <a:t>Ethical considerations in clinical trials especially as it relates to LMIC</a:t>
            </a:r>
          </a:p>
          <a:p>
            <a:r>
              <a:rPr lang="en-GB" sz="2800" dirty="0"/>
              <a:t>Designing GCP-compliant studies, protocol development, CRF design, SOP development etc</a:t>
            </a:r>
          </a:p>
          <a:p>
            <a:r>
              <a:rPr lang="en-GB" sz="2800" dirty="0"/>
              <a:t>Practical ways to ensure data quality</a:t>
            </a:r>
          </a:p>
          <a:p>
            <a:r>
              <a:rPr lang="en-GB" sz="2800" dirty="0"/>
              <a:t>Life cycle of clinical trials and basic biostatics</a:t>
            </a:r>
          </a:p>
          <a:p>
            <a:r>
              <a:rPr lang="en-GB" sz="2800" dirty="0"/>
              <a:t>Project, financial and risk management</a:t>
            </a:r>
          </a:p>
          <a:p>
            <a:r>
              <a:rPr lang="en-GB" sz="2800" dirty="0"/>
              <a:t>Team dynamics and conflict management</a:t>
            </a:r>
          </a:p>
          <a:p>
            <a:r>
              <a:rPr lang="en-GB" sz="2800" dirty="0"/>
              <a:t>Managing ISF</a:t>
            </a:r>
            <a:endParaRPr lang="en-GM" sz="2800" dirty="0"/>
          </a:p>
        </p:txBody>
      </p:sp>
    </p:spTree>
    <p:extLst>
      <p:ext uri="{BB962C8B-B14F-4D97-AF65-F5344CB8AC3E}">
        <p14:creationId xmlns:p14="http://schemas.microsoft.com/office/powerpoint/2010/main" val="257094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A2E13-BA53-4EC1-AD78-5DD676B5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dirty="0"/>
              <a:t>The unique things about the course</a:t>
            </a:r>
            <a:endParaRPr lang="en-GM" dirty="0"/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51C8-AAB9-4F83-84EA-13E88855B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146" y="89452"/>
            <a:ext cx="6901754" cy="6279599"/>
          </a:xfrm>
        </p:spPr>
        <p:txBody>
          <a:bodyPr>
            <a:noAutofit/>
          </a:bodyPr>
          <a:lstStyle/>
          <a:p>
            <a:r>
              <a:rPr lang="en-GB" sz="2800" dirty="0"/>
              <a:t>Forum discussions created a platform for us to share our experiences, problems and learn techniques to resolve them</a:t>
            </a:r>
          </a:p>
          <a:p>
            <a:r>
              <a:rPr lang="en-GB" sz="2800" dirty="0"/>
              <a:t>Group discussions and work helped us to network with colleagues working on similar projects</a:t>
            </a:r>
          </a:p>
          <a:p>
            <a:r>
              <a:rPr lang="en-GB" sz="2800" dirty="0"/>
              <a:t>We developed a Risk Management Plan for a clinical trial as a group</a:t>
            </a:r>
          </a:p>
          <a:p>
            <a:r>
              <a:rPr lang="en-GB" sz="2800" dirty="0"/>
              <a:t>Diverse ideas from different countries</a:t>
            </a:r>
          </a:p>
          <a:p>
            <a:r>
              <a:rPr lang="en-GB" sz="2800" dirty="0"/>
              <a:t>It was self-paced and flexible and this allowed us to still benefit from missed live tutorials</a:t>
            </a:r>
            <a:endParaRPr lang="en-GM" sz="2800" dirty="0"/>
          </a:p>
        </p:txBody>
      </p:sp>
    </p:spTree>
    <p:extLst>
      <p:ext uri="{BB962C8B-B14F-4D97-AF65-F5344CB8AC3E}">
        <p14:creationId xmlns:p14="http://schemas.microsoft.com/office/powerpoint/2010/main" val="328514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8D4DA2-C712-43BB-A002-3C04006E2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dirty="0"/>
              <a:t>How has this course helped me in my work?</a:t>
            </a:r>
            <a:endParaRPr lang="en-GM" dirty="0"/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BC9D-76E1-4504-8055-E4E9CD4AA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146" y="198783"/>
            <a:ext cx="6944617" cy="6420677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It enabled me to understand team dynamics, conflict management and how to build successful teams</a:t>
            </a:r>
          </a:p>
          <a:p>
            <a:r>
              <a:rPr lang="en-GB" sz="2800" dirty="0"/>
              <a:t>I have already started applying some of the skills from the course in my work</a:t>
            </a:r>
          </a:p>
          <a:p>
            <a:r>
              <a:rPr lang="en-GB" sz="2800" dirty="0"/>
              <a:t>My monitoring and supervisory visits have become more meaningful</a:t>
            </a:r>
          </a:p>
          <a:p>
            <a:r>
              <a:rPr lang="en-GB" sz="2800" dirty="0"/>
              <a:t>It has not made me an expert in conducting clinical trials but has definitely set me on a path </a:t>
            </a:r>
            <a:r>
              <a:rPr lang="en-GB" sz="2800"/>
              <a:t>to becoming one</a:t>
            </a:r>
            <a:endParaRPr lang="en-GB" sz="2800" dirty="0"/>
          </a:p>
          <a:p>
            <a:r>
              <a:rPr lang="en-GB" sz="2800" dirty="0"/>
              <a:t>The </a:t>
            </a:r>
            <a:r>
              <a:rPr lang="en-GB" sz="2800" dirty="0" err="1"/>
              <a:t>ClinOps</a:t>
            </a:r>
            <a:r>
              <a:rPr lang="en-GB" sz="2800" dirty="0"/>
              <a:t> course has definitely exceeded my expectations!</a:t>
            </a:r>
          </a:p>
        </p:txBody>
      </p:sp>
    </p:spTree>
    <p:extLst>
      <p:ext uri="{BB962C8B-B14F-4D97-AF65-F5344CB8AC3E}">
        <p14:creationId xmlns:p14="http://schemas.microsoft.com/office/powerpoint/2010/main" val="96809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71D09C-D5AE-4F6E-95DA-6FF4E5CA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GB" dirty="0"/>
              <a:t>Thank you</a:t>
            </a:r>
            <a:endParaRPr lang="en-GM" dirty="0"/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1777-CB47-4F7B-A484-366274C44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247" y="488950"/>
            <a:ext cx="6371666" cy="5842000"/>
          </a:xfrm>
        </p:spPr>
        <p:txBody>
          <a:bodyPr>
            <a:normAutofit/>
          </a:bodyPr>
          <a:lstStyle/>
          <a:p>
            <a:r>
              <a:rPr lang="en-GB" dirty="0"/>
              <a:t> On behalf of all who have benefited from this course, I would like to thank CDT-AFRICA and all collaborators for organizing this course</a:t>
            </a:r>
          </a:p>
          <a:p>
            <a:endParaRPr lang="en-GM" dirty="0"/>
          </a:p>
        </p:txBody>
      </p:sp>
    </p:spTree>
    <p:extLst>
      <p:ext uri="{BB962C8B-B14F-4D97-AF65-F5344CB8AC3E}">
        <p14:creationId xmlns:p14="http://schemas.microsoft.com/office/powerpoint/2010/main" val="732088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1284</TotalTime>
  <Words>387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Experience from the clinical trial operations course: perspective of a student/beneficiary</vt:lpstr>
      <vt:lpstr>A little about myself…..</vt:lpstr>
      <vt:lpstr>WHY I ENROLLED IN THE COURSE</vt:lpstr>
      <vt:lpstr>Some essential topics that were discussed</vt:lpstr>
      <vt:lpstr>The unique things about the course</vt:lpstr>
      <vt:lpstr>How has this course helped me in my work?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keys to becoming an excellent student</dc:title>
  <dc:creator>Wutor Baleng Mahama</dc:creator>
  <cp:lastModifiedBy>Baleng Mahama Wutor</cp:lastModifiedBy>
  <cp:revision>16</cp:revision>
  <dcterms:created xsi:type="dcterms:W3CDTF">2021-07-21T13:50:34Z</dcterms:created>
  <dcterms:modified xsi:type="dcterms:W3CDTF">2022-04-06T13:06:22Z</dcterms:modified>
</cp:coreProperties>
</file>