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352" r:id="rId1"/>
  </p:sldMasterIdLst>
  <p:notesMasterIdLst>
    <p:notesMasterId r:id="rId9"/>
  </p:notesMasterIdLst>
  <p:sldIdLst>
    <p:sldId id="256" r:id="rId2"/>
    <p:sldId id="257" r:id="rId3"/>
    <p:sldId id="261" r:id="rId4"/>
    <p:sldId id="265" r:id="rId5"/>
    <p:sldId id="264" r:id="rId6"/>
    <p:sldId id="266"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5"/>
    <p:restoredTop sz="54085"/>
  </p:normalViewPr>
  <p:slideViewPr>
    <p:cSldViewPr snapToGrid="0" snapToObjects="1">
      <p:cViewPr varScale="1">
        <p:scale>
          <a:sx n="63" d="100"/>
          <a:sy n="63" d="100"/>
        </p:scale>
        <p:origin x="2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F1189-0CC5-0B47-9953-7D40A9FD7D24}" type="datetimeFigureOut">
              <a:rPr lang="en-US" smtClean="0"/>
              <a:t>4/4/22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ECF490-F671-844B-9996-877278E592FD}" type="slidenum">
              <a:rPr lang="en-US" smtClean="0"/>
              <a:t>‹#›</a:t>
            </a:fld>
            <a:endParaRPr lang="en-US"/>
          </a:p>
        </p:txBody>
      </p:sp>
    </p:spTree>
    <p:extLst>
      <p:ext uri="{BB962C8B-B14F-4D97-AF65-F5344CB8AC3E}">
        <p14:creationId xmlns:p14="http://schemas.microsoft.com/office/powerpoint/2010/main" val="322475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Brenda</a:t>
            </a:r>
          </a:p>
          <a:p>
            <a:r>
              <a:rPr lang="en-US" dirty="0"/>
              <a:t>Good afternoon everyone</a:t>
            </a:r>
          </a:p>
          <a:p>
            <a:endParaRPr lang="en-US" dirty="0"/>
          </a:p>
          <a:p>
            <a:r>
              <a:rPr lang="en-US" dirty="0"/>
              <a:t>Initially when I received an email from Dr. Dawit asking me to partake in this session, I was like oh my goodness, presenting - live!!, NO ways, but I must have accepted... and on reflection I'm glad I did. Today I share my experience of the course as someone with no previous clinical trial experience </a:t>
            </a:r>
          </a:p>
        </p:txBody>
      </p:sp>
      <p:sp>
        <p:nvSpPr>
          <p:cNvPr id="4" name="Slide Number Placeholder 3"/>
          <p:cNvSpPr>
            <a:spLocks noGrp="1"/>
          </p:cNvSpPr>
          <p:nvPr>
            <p:ph type="sldNum" sz="quarter" idx="5"/>
          </p:nvPr>
        </p:nvSpPr>
        <p:spPr/>
        <p:txBody>
          <a:bodyPr/>
          <a:lstStyle/>
          <a:p>
            <a:fld id="{A3ECF490-F671-844B-9996-877278E592FD}" type="slidenum">
              <a:rPr lang="en-US" smtClean="0"/>
              <a:t>1</a:t>
            </a:fld>
            <a:endParaRPr lang="en-US"/>
          </a:p>
        </p:txBody>
      </p:sp>
    </p:spTree>
    <p:extLst>
      <p:ext uri="{BB962C8B-B14F-4D97-AF65-F5344CB8AC3E}">
        <p14:creationId xmlns:p14="http://schemas.microsoft.com/office/powerpoint/2010/main" val="1066890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hold a Masters degree in Virology, </a:t>
            </a:r>
          </a:p>
          <a:p>
            <a:endParaRPr lang="en-US" dirty="0"/>
          </a:p>
          <a:p>
            <a:r>
              <a:rPr lang="en-US" dirty="0"/>
              <a:t>I am a Research Officer, in the Dept of Medicine at the UCT, South Africa. I am responsible for managing a COVID-19 Reference Materials Biorepository Project, where we collect, process, store and distribute COVID-19 related samples. This project is sponsored by the Foundation for Innovative New Diagnostics (FIND, Switzerland)</a:t>
            </a:r>
          </a:p>
          <a:p>
            <a:endParaRPr lang="en-US" dirty="0"/>
          </a:p>
          <a:p>
            <a:r>
              <a:rPr lang="en-US" dirty="0"/>
              <a:t>I am the interface between the project PI and Sponsor</a:t>
            </a:r>
          </a:p>
          <a:p>
            <a:endParaRPr lang="en-US" dirty="0"/>
          </a:p>
          <a:p>
            <a:r>
              <a:rPr lang="en-US" dirty="0"/>
              <a:t>I line manage a lab assistant, co-ordinate with a MO and nurse and communicate with other stakeholders (ethics, </a:t>
            </a:r>
            <a:r>
              <a:rPr lang="en-US" dirty="0" err="1"/>
              <a:t>DoH</a:t>
            </a:r>
            <a:r>
              <a:rPr lang="en-US" dirty="0"/>
              <a:t>, finance, </a:t>
            </a:r>
            <a:r>
              <a:rPr lang="en-US" dirty="0" err="1"/>
              <a:t>etc</a:t>
            </a:r>
            <a:r>
              <a:rPr lang="en-US" dirty="0"/>
              <a:t>)</a:t>
            </a:r>
          </a:p>
        </p:txBody>
      </p:sp>
      <p:sp>
        <p:nvSpPr>
          <p:cNvPr id="4" name="Slide Number Placeholder 3"/>
          <p:cNvSpPr>
            <a:spLocks noGrp="1"/>
          </p:cNvSpPr>
          <p:nvPr>
            <p:ph type="sldNum" sz="quarter" idx="5"/>
          </p:nvPr>
        </p:nvSpPr>
        <p:spPr/>
        <p:txBody>
          <a:bodyPr/>
          <a:lstStyle/>
          <a:p>
            <a:fld id="{A3ECF490-F671-844B-9996-877278E592FD}" type="slidenum">
              <a:rPr lang="en-US" smtClean="0"/>
              <a:t>2</a:t>
            </a:fld>
            <a:endParaRPr lang="en-US"/>
          </a:p>
        </p:txBody>
      </p:sp>
    </p:spTree>
    <p:extLst>
      <p:ext uri="{BB962C8B-B14F-4D97-AF65-F5344CB8AC3E}">
        <p14:creationId xmlns:p14="http://schemas.microsoft.com/office/powerpoint/2010/main" val="278511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a:t>Based on my project role and not having previous experience in clinical trials, although having some understanding, FIND suggested I apply for the online practical training Clinical Trials Operations course</a:t>
            </a:r>
          </a:p>
          <a:p>
            <a:r>
              <a:rPr lang="en-ZA" dirty="0"/>
              <a:t>Organised by the </a:t>
            </a:r>
            <a:r>
              <a:rPr lang="en-ZA" dirty="0" err="1"/>
              <a:t>Center</a:t>
            </a:r>
            <a:r>
              <a:rPr lang="en-ZA" dirty="0"/>
              <a:t> for Innovative Drug Development and Therapeutic Trials for Africa (CDT-Africa), Addis Ababa University, Ethiopia</a:t>
            </a:r>
          </a:p>
          <a:p>
            <a:endParaRPr lang="en-ZA" dirty="0"/>
          </a:p>
          <a:p>
            <a:r>
              <a:rPr lang="en-US" dirty="0"/>
              <a:t>The course is very much offered to those residing in LMIC. The course is supported through grant funding and is free to all successful applicants.</a:t>
            </a:r>
          </a:p>
          <a:p>
            <a:endParaRPr lang="en-US" dirty="0"/>
          </a:p>
          <a:p>
            <a:r>
              <a:rPr lang="en-ZA" dirty="0"/>
              <a:t>The course aims to support Study Coordinators in carrying out their roles and responsibilities as essential members of the study team in conducting high quality, regulatory-compliant clinical trials</a:t>
            </a:r>
          </a:p>
          <a:p>
            <a:r>
              <a:rPr lang="en-ZA" dirty="0"/>
              <a:t>The course covers the essentials of how to prepare a site for a clinical trial, conducting the trial and close out of a study </a:t>
            </a:r>
          </a:p>
          <a:p>
            <a:r>
              <a:rPr lang="en-ZA" dirty="0"/>
              <a:t>As part of the course there is an interactive Risk Management Plan developed through group work</a:t>
            </a:r>
            <a:endParaRPr lang="en-US" dirty="0"/>
          </a:p>
        </p:txBody>
      </p:sp>
      <p:sp>
        <p:nvSpPr>
          <p:cNvPr id="4" name="Slide Number Placeholder 3"/>
          <p:cNvSpPr>
            <a:spLocks noGrp="1"/>
          </p:cNvSpPr>
          <p:nvPr>
            <p:ph type="sldNum" sz="quarter" idx="5"/>
          </p:nvPr>
        </p:nvSpPr>
        <p:spPr/>
        <p:txBody>
          <a:bodyPr/>
          <a:lstStyle/>
          <a:p>
            <a:fld id="{A3ECF490-F671-844B-9996-877278E592FD}" type="slidenum">
              <a:rPr lang="en-US" smtClean="0"/>
              <a:t>3</a:t>
            </a:fld>
            <a:endParaRPr lang="en-US"/>
          </a:p>
        </p:txBody>
      </p:sp>
    </p:spTree>
    <p:extLst>
      <p:ext uri="{BB962C8B-B14F-4D97-AF65-F5344CB8AC3E}">
        <p14:creationId xmlns:p14="http://schemas.microsoft.com/office/powerpoint/2010/main" val="4267908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were informed we would need to invest approximately 10 hours per week of our personal time into this course. Time dedicated to the course very much depended on previous CT knowledge and experience. The course was completed over and above my current work and deadlines </a:t>
            </a:r>
          </a:p>
          <a:p>
            <a:endParaRPr lang="en-US" dirty="0"/>
          </a:p>
          <a:p>
            <a:r>
              <a:rPr lang="en-US" dirty="0"/>
              <a:t>It was an intensive 10-week online course with around 80 participants from all over Africa. </a:t>
            </a:r>
          </a:p>
          <a:p>
            <a:endParaRPr lang="en-US" dirty="0"/>
          </a:p>
          <a:p>
            <a:r>
              <a:rPr lang="en-US" dirty="0"/>
              <a:t>The course consisted of weekly themes delivered via Voice Thread Recordings, with associated tasks and MC questions – your contribution resulting in your individual assessment mark (50%). Each week there was an online meeting where the VT was summarized and participants had the opportunity to share their knowledge, pose any questions. It was a very interactive and supportive session. The VT were conducted in your own time – flexibility. I probably spent just over 10 hours a week, due to me living in the dark ages and my personal preference of wanting hard copies of notes, would listen to the VT and make notes</a:t>
            </a:r>
          </a:p>
          <a:p>
            <a:endParaRPr lang="en-US" dirty="0"/>
          </a:p>
          <a:p>
            <a:r>
              <a:rPr lang="en-US" dirty="0"/>
              <a:t>The 80 participants were divided into 10 groups, and for our group I was nominated as Team Lead. The group assignment included developing a RMP based on a hypothetical clinic trial project/topic. We had online group sessions where we identified impacts, ratings and resultant mitigation and management measures. This group assignment contributed the other 50%. The group work was an incredibly wonderful opportunity to connect with colleagues and to </a:t>
            </a:r>
            <a:r>
              <a:rPr lang="en-US" dirty="0" err="1"/>
              <a:t>strategise</a:t>
            </a:r>
            <a:r>
              <a:rPr lang="en-US" dirty="0"/>
              <a:t> together.</a:t>
            </a:r>
          </a:p>
          <a:p>
            <a:endParaRPr lang="en-US" dirty="0"/>
          </a:p>
          <a:p>
            <a:r>
              <a:rPr lang="en-US" dirty="0"/>
              <a:t>Initially we encountered some challenges, time differences and accents, we shared a few frustrations and had some good laughs, but we had an end goal that collectively WE needed to work towards</a:t>
            </a:r>
          </a:p>
        </p:txBody>
      </p:sp>
      <p:sp>
        <p:nvSpPr>
          <p:cNvPr id="4" name="Slide Number Placeholder 3"/>
          <p:cNvSpPr>
            <a:spLocks noGrp="1"/>
          </p:cNvSpPr>
          <p:nvPr>
            <p:ph type="sldNum" sz="quarter" idx="5"/>
          </p:nvPr>
        </p:nvSpPr>
        <p:spPr/>
        <p:txBody>
          <a:bodyPr/>
          <a:lstStyle/>
          <a:p>
            <a:fld id="{A3ECF490-F671-844B-9996-877278E592FD}" type="slidenum">
              <a:rPr lang="en-US" smtClean="0"/>
              <a:t>4</a:t>
            </a:fld>
            <a:endParaRPr lang="en-US"/>
          </a:p>
        </p:txBody>
      </p:sp>
    </p:spTree>
    <p:extLst>
      <p:ext uri="{BB962C8B-B14F-4D97-AF65-F5344CB8AC3E}">
        <p14:creationId xmlns:p14="http://schemas.microsoft.com/office/powerpoint/2010/main" val="185441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office is within a dept where they conduct clinical trials, I’ve worked in a lab generating the results for the clinical trial, I hear he/she is a clinical trial </a:t>
            </a:r>
            <a:r>
              <a:rPr lang="en-US" dirty="0" err="1"/>
              <a:t>co-ordinator</a:t>
            </a:r>
            <a:r>
              <a:rPr lang="en-US" dirty="0"/>
              <a:t> but what all is involved, what is required…The 10 weeks provides a thorough understanding of the clinical trial process: from project and grant management to trial design and protocol development. Taking phases of the trial into consideration, regulatory authorizing bodies and their roles, and ensuring the trial is ICH-GCP compliant. The ethical principles for patient recruitment, informed consent, patient retention, data management and monitoring, pharmacovigilance and safety reporting.</a:t>
            </a:r>
          </a:p>
          <a:p>
            <a:endParaRPr lang="en-US" dirty="0"/>
          </a:p>
          <a:p>
            <a:r>
              <a:rPr lang="en-US" dirty="0"/>
              <a:t>There needs to be a thorough quality system in place and this is achieved through sound source documentation, devising implementing SOPs, Case Report Forms, and more. </a:t>
            </a:r>
            <a:r>
              <a:rPr lang="en-US" sz="1200" dirty="0"/>
              <a:t>Documentation to be of “excellent” quality, attributable, original, accurate and valid and most importantly accountability – all a requirement for audits and inspections, quality control and quality assurance, and more importantly reporting on your results when the trial ends.</a:t>
            </a:r>
          </a:p>
          <a:p>
            <a:endParaRPr lang="en-US" sz="1200" dirty="0"/>
          </a:p>
          <a:p>
            <a:r>
              <a:rPr lang="en-US" sz="1200" dirty="0"/>
              <a:t>One needs to learn how to engage and manage a site, working with different people in different settings: people management skills – your internal staff, external partners, your funder and also manage different responsibilities and situations (we all know this at time can be a challenge). </a:t>
            </a:r>
          </a:p>
          <a:p>
            <a:endParaRPr lang="en-US" sz="1200" dirty="0"/>
          </a:p>
          <a:p>
            <a:r>
              <a:rPr lang="en-US" sz="1200" dirty="0"/>
              <a:t>And all of this (and more) enables one and a site to be prepared for a clinical trial, to coordinate the trial and successfully close out the trial, handle post-trial responsibilities and report results in a timely manner</a:t>
            </a:r>
          </a:p>
          <a:p>
            <a:endParaRPr lang="en-US" sz="1200" dirty="0"/>
          </a:p>
          <a:p>
            <a:endParaRPr lang="en-US" sz="1200" dirty="0"/>
          </a:p>
          <a:p>
            <a:r>
              <a:rPr lang="en-US" dirty="0"/>
              <a:t>ICH-GCP = (a standard that protects the rights, safety and welfare of human subjects, minimizes human exposure to investigational exposure, improves quality of data, decreases cost to sponsor) and protocol development (informed consent, SOPs, managing risk</a:t>
            </a:r>
          </a:p>
        </p:txBody>
      </p:sp>
      <p:sp>
        <p:nvSpPr>
          <p:cNvPr id="4" name="Slide Number Placeholder 3"/>
          <p:cNvSpPr>
            <a:spLocks noGrp="1"/>
          </p:cNvSpPr>
          <p:nvPr>
            <p:ph type="sldNum" sz="quarter" idx="5"/>
          </p:nvPr>
        </p:nvSpPr>
        <p:spPr/>
        <p:txBody>
          <a:bodyPr/>
          <a:lstStyle/>
          <a:p>
            <a:fld id="{A3ECF490-F671-844B-9996-877278E592FD}" type="slidenum">
              <a:rPr lang="en-US" smtClean="0"/>
              <a:t>5</a:t>
            </a:fld>
            <a:endParaRPr lang="en-US"/>
          </a:p>
        </p:txBody>
      </p:sp>
    </p:spTree>
    <p:extLst>
      <p:ext uri="{BB962C8B-B14F-4D97-AF65-F5344CB8AC3E}">
        <p14:creationId xmlns:p14="http://schemas.microsoft.com/office/powerpoint/2010/main" val="3086436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Thoroughly enjoyed growing my skills and gaining a deeper understanding and insight into conducting a clinical trial from start to close out</a:t>
            </a:r>
          </a:p>
          <a:p>
            <a:endParaRPr lang="en-US" sz="1200" dirty="0"/>
          </a:p>
          <a:p>
            <a:r>
              <a:rPr lang="en-US" sz="1200" dirty="0"/>
              <a:t>I have applied some of my learnings into my current project</a:t>
            </a:r>
          </a:p>
          <a:p>
            <a:endParaRPr lang="en-US" sz="1200" dirty="0"/>
          </a:p>
          <a:p>
            <a:r>
              <a:rPr lang="en-US" sz="1200" dirty="0"/>
              <a:t>Wonderful opportunity to engage with and learn from qualified course tutors and fellow colleagues across Africa, I have a few more contacts on my phone</a:t>
            </a:r>
          </a:p>
          <a:p>
            <a:endParaRPr lang="en-US" sz="1200" dirty="0"/>
          </a:p>
          <a:p>
            <a:r>
              <a:rPr lang="en-US" sz="1200" dirty="0"/>
              <a:t>Grateful to have been sponsored to attend such an exciting and encapsulating course</a:t>
            </a:r>
          </a:p>
          <a:p>
            <a:endParaRPr lang="en-US" sz="1200" dirty="0"/>
          </a:p>
          <a:p>
            <a:r>
              <a:rPr lang="en-US" sz="1200" dirty="0"/>
              <a:t>I am eager to take my learnings into practice and be challenged the position of study coordinator</a:t>
            </a:r>
          </a:p>
          <a:p>
            <a:endParaRPr lang="en-US" dirty="0"/>
          </a:p>
        </p:txBody>
      </p:sp>
      <p:sp>
        <p:nvSpPr>
          <p:cNvPr id="4" name="Slide Number Placeholder 3"/>
          <p:cNvSpPr>
            <a:spLocks noGrp="1"/>
          </p:cNvSpPr>
          <p:nvPr>
            <p:ph type="sldNum" sz="quarter" idx="5"/>
          </p:nvPr>
        </p:nvSpPr>
        <p:spPr/>
        <p:txBody>
          <a:bodyPr/>
          <a:lstStyle/>
          <a:p>
            <a:fld id="{A3ECF490-F671-844B-9996-877278E592FD}" type="slidenum">
              <a:rPr lang="en-US" smtClean="0"/>
              <a:t>6</a:t>
            </a:fld>
            <a:endParaRPr lang="en-US"/>
          </a:p>
        </p:txBody>
      </p:sp>
    </p:spTree>
    <p:extLst>
      <p:ext uri="{BB962C8B-B14F-4D97-AF65-F5344CB8AC3E}">
        <p14:creationId xmlns:p14="http://schemas.microsoft.com/office/powerpoint/2010/main" val="3285766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CDT-Africa, collaborators and partners for </a:t>
            </a:r>
            <a:r>
              <a:rPr lang="en-US" sz="1200" dirty="0" err="1"/>
              <a:t>organising</a:t>
            </a:r>
            <a:r>
              <a:rPr lang="en-US" sz="1200" dirty="0"/>
              <a:t> this incredibly insightful course that I thoroughly enjoyed attending and what an opportunity it was to interact, engage and learn from so many interesting and knowledgeable colleagues from all over Africa</a:t>
            </a:r>
          </a:p>
          <a:p>
            <a:endParaRPr lang="en-US" sz="1200" dirty="0"/>
          </a:p>
          <a:p>
            <a:r>
              <a:rPr lang="en-US" sz="1200" dirty="0"/>
              <a:t>Dr Dawit for his mentorship and always being available, encouraging and ever so helpful</a:t>
            </a:r>
          </a:p>
          <a:p>
            <a:endParaRPr lang="en-US" sz="1200" dirty="0"/>
          </a:p>
          <a:p>
            <a:r>
              <a:rPr lang="en-US" sz="1200" dirty="0"/>
              <a:t>FIND for offering me the opportunity to apply for the course</a:t>
            </a:r>
          </a:p>
          <a:p>
            <a:endParaRPr lang="en-US" sz="1200" dirty="0"/>
          </a:p>
          <a:p>
            <a:r>
              <a:rPr lang="en-US" sz="1200" dirty="0"/>
              <a:t>Prof </a:t>
            </a:r>
            <a:r>
              <a:rPr lang="en-US" sz="1200" dirty="0" err="1"/>
              <a:t>Ntusi</a:t>
            </a:r>
            <a:r>
              <a:rPr lang="en-US" sz="1200" dirty="0"/>
              <a:t> for his support</a:t>
            </a:r>
          </a:p>
          <a:p>
            <a:endParaRPr lang="en-US" sz="1200" dirty="0"/>
          </a:p>
          <a:p>
            <a:r>
              <a:rPr lang="en-US" sz="1200" dirty="0"/>
              <a:t>It’s a thorough course and I would encourage those who are afforded the opportunity to invest their time into this course</a:t>
            </a:r>
          </a:p>
          <a:p>
            <a:endParaRPr lang="en-US" dirty="0"/>
          </a:p>
        </p:txBody>
      </p:sp>
      <p:sp>
        <p:nvSpPr>
          <p:cNvPr id="4" name="Slide Number Placeholder 3"/>
          <p:cNvSpPr>
            <a:spLocks noGrp="1"/>
          </p:cNvSpPr>
          <p:nvPr>
            <p:ph type="sldNum" sz="quarter" idx="5"/>
          </p:nvPr>
        </p:nvSpPr>
        <p:spPr/>
        <p:txBody>
          <a:bodyPr/>
          <a:lstStyle/>
          <a:p>
            <a:fld id="{A3ECF490-F671-844B-9996-877278E592FD}" type="slidenum">
              <a:rPr lang="en-US" smtClean="0"/>
              <a:t>7</a:t>
            </a:fld>
            <a:endParaRPr lang="en-US"/>
          </a:p>
        </p:txBody>
      </p:sp>
    </p:spTree>
    <p:extLst>
      <p:ext uri="{BB962C8B-B14F-4D97-AF65-F5344CB8AC3E}">
        <p14:creationId xmlns:p14="http://schemas.microsoft.com/office/powerpoint/2010/main" val="2653878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82828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2166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349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2214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23863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543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410441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4636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965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pPr/>
              <a:t>4/4/22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5584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4/4/22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8371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4/4/22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5372991"/>
      </p:ext>
    </p:extLst>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 id="2147484358" r:id="rId6"/>
    <p:sldLayoutId id="2147484359" r:id="rId7"/>
    <p:sldLayoutId id="2147484360" r:id="rId8"/>
    <p:sldLayoutId id="2147484361" r:id="rId9"/>
    <p:sldLayoutId id="2147484362" r:id="rId10"/>
    <p:sldLayoutId id="214748436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D07CE-391A-7A47-8355-D7828FE97F12}"/>
              </a:ext>
            </a:extLst>
          </p:cNvPr>
          <p:cNvSpPr>
            <a:spLocks noGrp="1"/>
          </p:cNvSpPr>
          <p:nvPr>
            <p:ph type="ctrTitle"/>
          </p:nvPr>
        </p:nvSpPr>
        <p:spPr>
          <a:xfrm>
            <a:off x="1371600" y="1022330"/>
            <a:ext cx="9448800" cy="1825096"/>
          </a:xfrm>
        </p:spPr>
        <p:txBody>
          <a:bodyPr>
            <a:normAutofit fontScale="90000"/>
          </a:bodyPr>
          <a:lstStyle/>
          <a:p>
            <a:r>
              <a:rPr lang="en-US" sz="4000" dirty="0"/>
              <a:t>Clinical Trial operations course: </a:t>
            </a:r>
            <a:br>
              <a:rPr lang="en-US" dirty="0"/>
            </a:br>
            <a:r>
              <a:rPr lang="en-US" sz="3600" dirty="0"/>
              <a:t>Trainee course experience </a:t>
            </a:r>
            <a:br>
              <a:rPr lang="en-US" sz="4400" dirty="0"/>
            </a:br>
            <a:r>
              <a:rPr lang="en-US" sz="2800" cap="none" dirty="0"/>
              <a:t>(No previous experience in clinical trials)</a:t>
            </a:r>
            <a:endParaRPr lang="en-US" sz="2800" dirty="0"/>
          </a:p>
        </p:txBody>
      </p:sp>
      <p:sp>
        <p:nvSpPr>
          <p:cNvPr id="3" name="Subtitle 2">
            <a:extLst>
              <a:ext uri="{FF2B5EF4-FFF2-40B4-BE49-F238E27FC236}">
                <a16:creationId xmlns:a16="http://schemas.microsoft.com/office/drawing/2014/main" id="{92FF5654-A8FE-3549-8DDD-3181BD1206BE}"/>
              </a:ext>
            </a:extLst>
          </p:cNvPr>
          <p:cNvSpPr>
            <a:spLocks noGrp="1"/>
          </p:cNvSpPr>
          <p:nvPr>
            <p:ph type="subTitle" idx="1"/>
          </p:nvPr>
        </p:nvSpPr>
        <p:spPr>
          <a:xfrm>
            <a:off x="3222623" y="3220278"/>
            <a:ext cx="4587248" cy="2775788"/>
          </a:xfrm>
        </p:spPr>
        <p:txBody>
          <a:bodyPr>
            <a:noAutofit/>
          </a:bodyPr>
          <a:lstStyle/>
          <a:p>
            <a:r>
              <a:rPr lang="en-US" sz="2800" dirty="0"/>
              <a:t>Natasha Taylor-Meyer</a:t>
            </a:r>
          </a:p>
          <a:p>
            <a:r>
              <a:rPr lang="en-US" sz="2800" dirty="0"/>
              <a:t>Research Officer</a:t>
            </a:r>
          </a:p>
          <a:p>
            <a:r>
              <a:rPr lang="en-US" sz="2800" dirty="0"/>
              <a:t>Dept of Medicine</a:t>
            </a:r>
          </a:p>
          <a:p>
            <a:r>
              <a:rPr lang="en-US" sz="2800" dirty="0"/>
              <a:t>University of Cape Town</a:t>
            </a:r>
          </a:p>
          <a:p>
            <a:r>
              <a:rPr lang="en-US" sz="2800" dirty="0"/>
              <a:t>South Africa</a:t>
            </a:r>
          </a:p>
        </p:txBody>
      </p:sp>
    </p:spTree>
    <p:extLst>
      <p:ext uri="{BB962C8B-B14F-4D97-AF65-F5344CB8AC3E}">
        <p14:creationId xmlns:p14="http://schemas.microsoft.com/office/powerpoint/2010/main" val="297750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62645-96D4-5D4A-9237-021824B3CF4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a:solidFill>
                  <a:srgbClr val="FFFFFF"/>
                </a:solidFill>
              </a:rPr>
              <a:t>ABOUT ME</a:t>
            </a:r>
          </a:p>
        </p:txBody>
      </p:sp>
      <p:sp>
        <p:nvSpPr>
          <p:cNvPr id="3" name="Content Placeholder 2">
            <a:extLst>
              <a:ext uri="{FF2B5EF4-FFF2-40B4-BE49-F238E27FC236}">
                <a16:creationId xmlns:a16="http://schemas.microsoft.com/office/drawing/2014/main" id="{763F0CD8-B2A6-9E44-A29C-2AAE91162BB9}"/>
              </a:ext>
            </a:extLst>
          </p:cNvPr>
          <p:cNvSpPr>
            <a:spLocks noGrp="1"/>
          </p:cNvSpPr>
          <p:nvPr>
            <p:ph idx="1"/>
          </p:nvPr>
        </p:nvSpPr>
        <p:spPr>
          <a:xfrm>
            <a:off x="5232804" y="516835"/>
            <a:ext cx="6515247" cy="5844207"/>
          </a:xfrm>
        </p:spPr>
        <p:txBody>
          <a:bodyPr anchor="ctr">
            <a:noAutofit/>
          </a:bodyPr>
          <a:lstStyle/>
          <a:p>
            <a:r>
              <a:rPr lang="en-US" sz="3000" dirty="0"/>
              <a:t>Masters Virology</a:t>
            </a:r>
          </a:p>
          <a:p>
            <a:r>
              <a:rPr lang="en-US" sz="3000" dirty="0"/>
              <a:t>Research Officer for </a:t>
            </a:r>
            <a:r>
              <a:rPr lang="en-GB" sz="3000" dirty="0"/>
              <a:t>COVID-19 Reference Materials (COVIDRM) Biorepository </a:t>
            </a:r>
          </a:p>
          <a:p>
            <a:r>
              <a:rPr lang="en-GB" sz="3000" dirty="0"/>
              <a:t>Sponsor - FIND</a:t>
            </a:r>
          </a:p>
          <a:p>
            <a:r>
              <a:rPr lang="en-GB" sz="3000" dirty="0"/>
              <a:t>Interface  - PI and Sponsor</a:t>
            </a:r>
          </a:p>
          <a:p>
            <a:r>
              <a:rPr lang="en-GB" sz="3000" dirty="0"/>
              <a:t>Line manage lab assistant, co-ordinate MO, nurse and other stakeholders </a:t>
            </a:r>
            <a:endParaRPr lang="en-US" sz="3000" dirty="0"/>
          </a:p>
        </p:txBody>
      </p:sp>
    </p:spTree>
    <p:extLst>
      <p:ext uri="{BB962C8B-B14F-4D97-AF65-F5344CB8AC3E}">
        <p14:creationId xmlns:p14="http://schemas.microsoft.com/office/powerpoint/2010/main" val="2465381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258191-4ED5-7C43-A565-9D9EC5B09E9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Why the course</a:t>
            </a:r>
          </a:p>
        </p:txBody>
      </p:sp>
      <p:sp>
        <p:nvSpPr>
          <p:cNvPr id="3" name="Content Placeholder 2">
            <a:extLst>
              <a:ext uri="{FF2B5EF4-FFF2-40B4-BE49-F238E27FC236}">
                <a16:creationId xmlns:a16="http://schemas.microsoft.com/office/drawing/2014/main" id="{D5809BFE-1B40-0448-BAF2-283C8E0B80BB}"/>
              </a:ext>
            </a:extLst>
          </p:cNvPr>
          <p:cNvSpPr>
            <a:spLocks noGrp="1"/>
          </p:cNvSpPr>
          <p:nvPr>
            <p:ph idx="1"/>
          </p:nvPr>
        </p:nvSpPr>
        <p:spPr>
          <a:xfrm>
            <a:off x="5591695" y="417443"/>
            <a:ext cx="6037088" cy="5963479"/>
          </a:xfrm>
        </p:spPr>
        <p:txBody>
          <a:bodyPr anchor="ctr">
            <a:noAutofit/>
          </a:bodyPr>
          <a:lstStyle/>
          <a:p>
            <a:pPr>
              <a:lnSpc>
                <a:spcPct val="90000"/>
              </a:lnSpc>
            </a:pPr>
            <a:r>
              <a:rPr lang="en-ZA" sz="3000" dirty="0"/>
              <a:t>Project role and not having previous experience in clinical trials</a:t>
            </a:r>
          </a:p>
          <a:p>
            <a:pPr>
              <a:lnSpc>
                <a:spcPct val="90000"/>
              </a:lnSpc>
            </a:pPr>
            <a:r>
              <a:rPr lang="en-ZA" sz="3000" dirty="0"/>
              <a:t>Organised CDT-Africa</a:t>
            </a:r>
          </a:p>
          <a:p>
            <a:pPr>
              <a:lnSpc>
                <a:spcPct val="90000"/>
              </a:lnSpc>
            </a:pPr>
            <a:r>
              <a:rPr lang="en-ZA" sz="3000" dirty="0"/>
              <a:t>Support Study Coordinators in conducting high quality, regulatory-compliant clinical trials</a:t>
            </a:r>
          </a:p>
          <a:p>
            <a:pPr>
              <a:lnSpc>
                <a:spcPct val="90000"/>
              </a:lnSpc>
            </a:pPr>
            <a:r>
              <a:rPr lang="en-ZA" sz="3000" dirty="0"/>
              <a:t>Essentials of how to prepare, conduct and close out </a:t>
            </a:r>
          </a:p>
          <a:p>
            <a:pPr>
              <a:lnSpc>
                <a:spcPct val="90000"/>
              </a:lnSpc>
            </a:pPr>
            <a:r>
              <a:rPr lang="en-ZA" sz="3000" dirty="0"/>
              <a:t>Interactive Risk Management Plan</a:t>
            </a:r>
            <a:endParaRPr lang="en-US" sz="3000" dirty="0"/>
          </a:p>
        </p:txBody>
      </p:sp>
    </p:spTree>
    <p:extLst>
      <p:ext uri="{BB962C8B-B14F-4D97-AF65-F5344CB8AC3E}">
        <p14:creationId xmlns:p14="http://schemas.microsoft.com/office/powerpoint/2010/main" val="372581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258191-4ED5-7C43-A565-9D9EC5B09E9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What was expected</a:t>
            </a:r>
          </a:p>
        </p:txBody>
      </p:sp>
      <p:sp>
        <p:nvSpPr>
          <p:cNvPr id="3" name="Content Placeholder 2">
            <a:extLst>
              <a:ext uri="{FF2B5EF4-FFF2-40B4-BE49-F238E27FC236}">
                <a16:creationId xmlns:a16="http://schemas.microsoft.com/office/drawing/2014/main" id="{D5809BFE-1B40-0448-BAF2-283C8E0B80BB}"/>
              </a:ext>
            </a:extLst>
          </p:cNvPr>
          <p:cNvSpPr>
            <a:spLocks noGrp="1"/>
          </p:cNvSpPr>
          <p:nvPr>
            <p:ph idx="1"/>
          </p:nvPr>
        </p:nvSpPr>
        <p:spPr>
          <a:xfrm>
            <a:off x="5602255" y="1043609"/>
            <a:ext cx="6076844" cy="4770781"/>
          </a:xfrm>
        </p:spPr>
        <p:txBody>
          <a:bodyPr anchor="ctr">
            <a:normAutofit/>
          </a:bodyPr>
          <a:lstStyle/>
          <a:p>
            <a:pPr>
              <a:lnSpc>
                <a:spcPct val="90000"/>
              </a:lnSpc>
            </a:pPr>
            <a:r>
              <a:rPr lang="en-US" sz="3000" dirty="0"/>
              <a:t>Personal time 10 hours/week</a:t>
            </a:r>
          </a:p>
          <a:p>
            <a:pPr>
              <a:lnSpc>
                <a:spcPct val="90000"/>
              </a:lnSpc>
            </a:pPr>
            <a:r>
              <a:rPr lang="en-US" sz="3000" dirty="0"/>
              <a:t>Intensive10 week online course, with 80 participants across Africa</a:t>
            </a:r>
          </a:p>
          <a:p>
            <a:pPr>
              <a:lnSpc>
                <a:spcPct val="90000"/>
              </a:lnSpc>
            </a:pPr>
            <a:r>
              <a:rPr lang="en-US" sz="3000" dirty="0"/>
              <a:t>Weekly themes - VT and discussion forums </a:t>
            </a:r>
          </a:p>
          <a:p>
            <a:pPr>
              <a:lnSpc>
                <a:spcPct val="90000"/>
              </a:lnSpc>
            </a:pPr>
            <a:r>
              <a:rPr lang="en-US" sz="3000" dirty="0"/>
              <a:t>Individually assessed (50%) and Group assignment (50%)</a:t>
            </a:r>
            <a:endParaRPr lang="en-US" dirty="0"/>
          </a:p>
        </p:txBody>
      </p:sp>
    </p:spTree>
    <p:extLst>
      <p:ext uri="{BB962C8B-B14F-4D97-AF65-F5344CB8AC3E}">
        <p14:creationId xmlns:p14="http://schemas.microsoft.com/office/powerpoint/2010/main" val="235703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4DD120-1DE4-0D4F-BE33-81C9DD84F78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What did I learn</a:t>
            </a:r>
          </a:p>
        </p:txBody>
      </p:sp>
      <p:sp>
        <p:nvSpPr>
          <p:cNvPr id="3" name="Content Placeholder 2">
            <a:extLst>
              <a:ext uri="{FF2B5EF4-FFF2-40B4-BE49-F238E27FC236}">
                <a16:creationId xmlns:a16="http://schemas.microsoft.com/office/drawing/2014/main" id="{C47BC986-192A-A947-AA7B-B5B375833A75}"/>
              </a:ext>
            </a:extLst>
          </p:cNvPr>
          <p:cNvSpPr>
            <a:spLocks noGrp="1"/>
          </p:cNvSpPr>
          <p:nvPr>
            <p:ph idx="1"/>
          </p:nvPr>
        </p:nvSpPr>
        <p:spPr>
          <a:xfrm>
            <a:off x="5591695" y="556591"/>
            <a:ext cx="6096722" cy="5724939"/>
          </a:xfrm>
        </p:spPr>
        <p:txBody>
          <a:bodyPr anchor="ctr">
            <a:normAutofit/>
          </a:bodyPr>
          <a:lstStyle/>
          <a:p>
            <a:pPr>
              <a:lnSpc>
                <a:spcPct val="90000"/>
              </a:lnSpc>
            </a:pPr>
            <a:r>
              <a:rPr lang="en-US" sz="3000" dirty="0"/>
              <a:t>Understanding of clinical trial process </a:t>
            </a:r>
          </a:p>
          <a:p>
            <a:pPr>
              <a:lnSpc>
                <a:spcPct val="90000"/>
              </a:lnSpc>
            </a:pPr>
            <a:r>
              <a:rPr lang="en-US" sz="3000" dirty="0"/>
              <a:t>Conduct GCP compliant trials </a:t>
            </a:r>
          </a:p>
          <a:p>
            <a:pPr>
              <a:lnSpc>
                <a:spcPct val="90000"/>
              </a:lnSpc>
            </a:pPr>
            <a:r>
              <a:rPr lang="en-US" sz="3000" dirty="0"/>
              <a:t>Design a quality system</a:t>
            </a:r>
          </a:p>
          <a:p>
            <a:pPr>
              <a:lnSpc>
                <a:spcPct val="90000"/>
              </a:lnSpc>
            </a:pPr>
            <a:r>
              <a:rPr lang="en-US" sz="3000" dirty="0"/>
              <a:t>Documentation </a:t>
            </a:r>
          </a:p>
          <a:p>
            <a:pPr>
              <a:lnSpc>
                <a:spcPct val="90000"/>
              </a:lnSpc>
            </a:pPr>
            <a:r>
              <a:rPr lang="en-US" sz="3000" dirty="0"/>
              <a:t>Managing a site </a:t>
            </a:r>
          </a:p>
          <a:p>
            <a:pPr>
              <a:lnSpc>
                <a:spcPct val="90000"/>
              </a:lnSpc>
            </a:pPr>
            <a:r>
              <a:rPr lang="en-US" sz="3000" dirty="0"/>
              <a:t>People management skills</a:t>
            </a:r>
          </a:p>
        </p:txBody>
      </p:sp>
    </p:spTree>
    <p:extLst>
      <p:ext uri="{BB962C8B-B14F-4D97-AF65-F5344CB8AC3E}">
        <p14:creationId xmlns:p14="http://schemas.microsoft.com/office/powerpoint/2010/main" val="160893229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4DD120-1DE4-0D4F-BE33-81C9DD84F78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What did I GAIN</a:t>
            </a:r>
          </a:p>
        </p:txBody>
      </p:sp>
      <p:sp>
        <p:nvSpPr>
          <p:cNvPr id="3" name="Content Placeholder 2">
            <a:extLst>
              <a:ext uri="{FF2B5EF4-FFF2-40B4-BE49-F238E27FC236}">
                <a16:creationId xmlns:a16="http://schemas.microsoft.com/office/drawing/2014/main" id="{C47BC986-192A-A947-AA7B-B5B375833A75}"/>
              </a:ext>
            </a:extLst>
          </p:cNvPr>
          <p:cNvSpPr>
            <a:spLocks noGrp="1"/>
          </p:cNvSpPr>
          <p:nvPr>
            <p:ph idx="1"/>
          </p:nvPr>
        </p:nvSpPr>
        <p:spPr>
          <a:xfrm>
            <a:off x="5591695" y="536713"/>
            <a:ext cx="6196114" cy="5764695"/>
          </a:xfrm>
        </p:spPr>
        <p:txBody>
          <a:bodyPr anchor="ctr">
            <a:normAutofit/>
          </a:bodyPr>
          <a:lstStyle/>
          <a:p>
            <a:pPr>
              <a:lnSpc>
                <a:spcPct val="90000"/>
              </a:lnSpc>
            </a:pPr>
            <a:r>
              <a:rPr lang="en-US" sz="3000" dirty="0"/>
              <a:t>Deeper understanding and insight into conducting a clinical trial</a:t>
            </a:r>
          </a:p>
          <a:p>
            <a:pPr>
              <a:lnSpc>
                <a:spcPct val="90000"/>
              </a:lnSpc>
            </a:pPr>
            <a:r>
              <a:rPr lang="en-US" sz="3000" dirty="0"/>
              <a:t>I have applied some of my learnings into my current project</a:t>
            </a:r>
          </a:p>
          <a:p>
            <a:pPr>
              <a:lnSpc>
                <a:spcPct val="90000"/>
              </a:lnSpc>
            </a:pPr>
            <a:r>
              <a:rPr lang="en-US" sz="3000" dirty="0"/>
              <a:t>Wonderful opportunity to engage qualified course tutors and fellow colleagues across Africa, </a:t>
            </a:r>
          </a:p>
          <a:p>
            <a:pPr>
              <a:lnSpc>
                <a:spcPct val="90000"/>
              </a:lnSpc>
            </a:pPr>
            <a:r>
              <a:rPr lang="en-US" sz="3000" dirty="0"/>
              <a:t>Grateful to have been sponsored </a:t>
            </a:r>
          </a:p>
          <a:p>
            <a:pPr>
              <a:lnSpc>
                <a:spcPct val="90000"/>
              </a:lnSpc>
            </a:pPr>
            <a:r>
              <a:rPr lang="en-US" sz="3000" dirty="0"/>
              <a:t>Ready to be challenged</a:t>
            </a:r>
          </a:p>
        </p:txBody>
      </p:sp>
    </p:spTree>
    <p:extLst>
      <p:ext uri="{BB962C8B-B14F-4D97-AF65-F5344CB8AC3E}">
        <p14:creationId xmlns:p14="http://schemas.microsoft.com/office/powerpoint/2010/main" val="205596884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9DC50C-FE2D-0840-99D8-9DE5BEA04EE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a:solidFill>
                  <a:srgbClr val="FFFFFF"/>
                </a:solidFill>
              </a:rPr>
              <a:t>Thank you</a:t>
            </a:r>
          </a:p>
        </p:txBody>
      </p:sp>
      <p:sp>
        <p:nvSpPr>
          <p:cNvPr id="3" name="Content Placeholder 2">
            <a:extLst>
              <a:ext uri="{FF2B5EF4-FFF2-40B4-BE49-F238E27FC236}">
                <a16:creationId xmlns:a16="http://schemas.microsoft.com/office/drawing/2014/main" id="{9C48A800-F16D-C844-8CBC-F17E703C59E4}"/>
              </a:ext>
            </a:extLst>
          </p:cNvPr>
          <p:cNvSpPr>
            <a:spLocks noGrp="1"/>
          </p:cNvSpPr>
          <p:nvPr>
            <p:ph idx="1"/>
          </p:nvPr>
        </p:nvSpPr>
        <p:spPr>
          <a:xfrm>
            <a:off x="5591694" y="457200"/>
            <a:ext cx="6017209" cy="5923722"/>
          </a:xfrm>
        </p:spPr>
        <p:txBody>
          <a:bodyPr anchor="ctr">
            <a:normAutofit/>
          </a:bodyPr>
          <a:lstStyle/>
          <a:p>
            <a:r>
              <a:rPr lang="en-US" sz="3000" dirty="0"/>
              <a:t>CDT-Africa, collaborators and partners </a:t>
            </a:r>
          </a:p>
          <a:p>
            <a:r>
              <a:rPr lang="en-US" sz="3000"/>
              <a:t>Dr </a:t>
            </a:r>
            <a:r>
              <a:rPr lang="en-US" sz="3000" dirty="0"/>
              <a:t>Dawit for his mentorship, availability</a:t>
            </a:r>
          </a:p>
          <a:p>
            <a:r>
              <a:rPr lang="en-US" sz="3000" dirty="0"/>
              <a:t>FIND</a:t>
            </a:r>
          </a:p>
          <a:p>
            <a:r>
              <a:rPr lang="en-US" sz="3000" dirty="0"/>
              <a:t>Prof </a:t>
            </a:r>
            <a:r>
              <a:rPr lang="en-US" sz="3000" dirty="0" err="1"/>
              <a:t>Ntusi</a:t>
            </a:r>
            <a:endParaRPr lang="en-US" sz="3000" dirty="0"/>
          </a:p>
          <a:p>
            <a:r>
              <a:rPr lang="en-US" sz="3000" dirty="0"/>
              <a:t>I would encourage those who are afforded the opportunity to attend this course</a:t>
            </a:r>
            <a:endParaRPr lang="en-US" sz="1700" dirty="0"/>
          </a:p>
        </p:txBody>
      </p:sp>
    </p:spTree>
    <p:extLst>
      <p:ext uri="{BB962C8B-B14F-4D97-AF65-F5344CB8AC3E}">
        <p14:creationId xmlns:p14="http://schemas.microsoft.com/office/powerpoint/2010/main" val="333536481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{C236FECC-E5A3-0442-B3E0-2E0B7810C3EC}tf10001120</Template>
  <TotalTime>10154</TotalTime>
  <Words>1375</Words>
  <Application>Microsoft Macintosh PowerPoint</Application>
  <PresentationFormat>Widescreen</PresentationFormat>
  <Paragraphs>105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Parcel</vt:lpstr>
      <vt:lpstr>Clinical Trial operations course:  Trainee course experience  (No previous experience in clinical trials)</vt:lpstr>
      <vt:lpstr>ABOUT ME</vt:lpstr>
      <vt:lpstr>Why the course</vt:lpstr>
      <vt:lpstr>What was expected</vt:lpstr>
      <vt:lpstr>What did I learn</vt:lpstr>
      <vt:lpstr>What did I GAIN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 ops : feedback</dc:title>
  <dc:creator>Natasha Taylor-Meyer</dc:creator>
  <cp:lastModifiedBy>Natasha Taylor-Meyer</cp:lastModifiedBy>
  <cp:revision>33</cp:revision>
  <dcterms:created xsi:type="dcterms:W3CDTF">2022-03-28T18:07:46Z</dcterms:created>
  <dcterms:modified xsi:type="dcterms:W3CDTF">2022-04-05T18:12:14Z</dcterms:modified>
</cp:coreProperties>
</file>