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58" r:id="rId5"/>
    <p:sldId id="259" r:id="rId6"/>
    <p:sldId id="271" r:id="rId7"/>
    <p:sldId id="267" r:id="rId8"/>
    <p:sldId id="268" r:id="rId9"/>
    <p:sldId id="270" r:id="rId10"/>
    <p:sldId id="261" r:id="rId11"/>
    <p:sldId id="262" r:id="rId12"/>
    <p:sldId id="263" r:id="rId13"/>
    <p:sldId id="265" r:id="rId14"/>
    <p:sldId id="266" r:id="rId15"/>
    <p:sldId id="279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378" y="-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74A6-2946-4328-9EF7-3346C5959046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508D-B12D-41F4-8BC9-F34293DCB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184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74A6-2946-4328-9EF7-3346C5959046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508D-B12D-41F4-8BC9-F34293DCB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52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74A6-2946-4328-9EF7-3346C5959046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508D-B12D-41F4-8BC9-F34293DCB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721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74A6-2946-4328-9EF7-3346C5959046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508D-B12D-41F4-8BC9-F34293DCB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58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74A6-2946-4328-9EF7-3346C5959046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508D-B12D-41F4-8BC9-F34293DCB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542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74A6-2946-4328-9EF7-3346C5959046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508D-B12D-41F4-8BC9-F34293DCB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366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74A6-2946-4328-9EF7-3346C5959046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508D-B12D-41F4-8BC9-F34293DCB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034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74A6-2946-4328-9EF7-3346C5959046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508D-B12D-41F4-8BC9-F34293DCB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1449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74A6-2946-4328-9EF7-3346C5959046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508D-B12D-41F4-8BC9-F34293DCB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257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74A6-2946-4328-9EF7-3346C5959046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508D-B12D-41F4-8BC9-F34293DCB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019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B74A6-2946-4328-9EF7-3346C5959046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B508D-B12D-41F4-8BC9-F34293DCB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2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B74A6-2946-4328-9EF7-3346C5959046}" type="datetimeFigureOut">
              <a:rPr lang="en-US" smtClean="0"/>
              <a:t>8/25/2021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4B508D-B12D-41F4-8BC9-F34293DCBD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82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2964" y="581451"/>
            <a:ext cx="9144000" cy="2387600"/>
          </a:xfrm>
        </p:spPr>
        <p:txBody>
          <a:bodyPr/>
          <a:lstStyle/>
          <a:p>
            <a:r>
              <a:rPr lang="en-GB" b="1" dirty="0" smtClean="0"/>
              <a:t>Birth Defects Surveillance in Nigeria: Ibadan Experience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9245" y="3206839"/>
            <a:ext cx="11088710" cy="3271233"/>
          </a:xfrm>
        </p:spPr>
        <p:txBody>
          <a:bodyPr>
            <a:normAutofit/>
          </a:bodyPr>
          <a:lstStyle/>
          <a:p>
            <a:r>
              <a:rPr lang="en-GB" dirty="0" smtClean="0"/>
              <a:t>By:</a:t>
            </a:r>
          </a:p>
          <a:p>
            <a:r>
              <a:rPr lang="en-GB" dirty="0" smtClean="0"/>
              <a:t>Dr Adejumoke Idowu AYEDE</a:t>
            </a:r>
          </a:p>
          <a:p>
            <a:r>
              <a:rPr lang="en-GB" dirty="0" smtClean="0"/>
              <a:t>Department </a:t>
            </a:r>
            <a:r>
              <a:rPr lang="en-GB" dirty="0" smtClean="0"/>
              <a:t>of Paediatrics</a:t>
            </a:r>
          </a:p>
          <a:p>
            <a:r>
              <a:rPr lang="en-GB" dirty="0" smtClean="0"/>
              <a:t>College of Medicine, University of Ibadan</a:t>
            </a:r>
          </a:p>
          <a:p>
            <a:r>
              <a:rPr lang="en-GB" dirty="0" smtClean="0"/>
              <a:t>And University College Hospital, Ibadan,</a:t>
            </a:r>
          </a:p>
          <a:p>
            <a:r>
              <a:rPr lang="en-GB" dirty="0" smtClean="0"/>
              <a:t>Nigeria.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78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4318"/>
          </a:xfrm>
        </p:spPr>
        <p:txBody>
          <a:bodyPr/>
          <a:lstStyle/>
          <a:p>
            <a:r>
              <a:rPr lang="en-GB" dirty="0" smtClean="0"/>
              <a:t>Proposed sites</a:t>
            </a:r>
            <a:endParaRPr lang="en-US" dirty="0"/>
          </a:p>
        </p:txBody>
      </p:sp>
      <p:pic>
        <p:nvPicPr>
          <p:cNvPr id="4" name="Content Placeholder 3" descr="\\cdc.gov\private\M319\ile9\CITGO\AppSettings\Pictures\Ibadan.jpg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808" y="1364975"/>
            <a:ext cx="5446643" cy="259742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6970643" y="1603514"/>
            <a:ext cx="4664766" cy="21998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indent="457200" algn="just">
              <a:lnSpc>
                <a:spcPct val="150000"/>
              </a:lnSpc>
              <a:spcAft>
                <a:spcPts val="10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Ibadan- capital of Oyo State with a population of ~3 million, and 4.5% births per year.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6348928"/>
              </p:ext>
            </p:extLst>
          </p:nvPr>
        </p:nvGraphicFramePr>
        <p:xfrm>
          <a:off x="639418" y="4147932"/>
          <a:ext cx="10515600" cy="24339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11261"/>
                <a:gridCol w="2117842"/>
                <a:gridCol w="4986497"/>
              </a:tblGrid>
              <a:tr h="626110"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Main Maternity Hospitals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Total Births </a:t>
                      </a:r>
                      <a:endParaRPr lang="en-US" sz="1100">
                        <a:effectLst/>
                      </a:endParaRPr>
                    </a:p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per year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Served Area classification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0985"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University College Hospital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2000- 3,000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 Low and high socioeconomic status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0985"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Adeoyo Maternity Hospital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4000- 6,000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Low and high socioeconomic status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0985"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Oluyoro Catholic Hospital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1000 -2,000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Low and high socioeconomic status</a:t>
                      </a:r>
                      <a:r>
                        <a:rPr lang="en-US" sz="8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0985">
                <a:tc>
                  <a:txBody>
                    <a:bodyPr/>
                    <a:lstStyle/>
                    <a:p>
                      <a:endParaRPr lang="en-US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763905"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Home births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Up to 50% in some rural communities, 20-30% in peri-urban /urban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indent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Low and middle socioeconomic status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639418" y="4148091"/>
            <a:ext cx="4022725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94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Project Objectives: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8790"/>
            <a:ext cx="10515600" cy="50787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 </a:t>
            </a:r>
            <a:endParaRPr lang="en-US" dirty="0" smtClean="0"/>
          </a:p>
          <a:p>
            <a:pPr lvl="1"/>
            <a:r>
              <a:rPr lang="en-US" sz="2800" dirty="0"/>
              <a:t>Determine the prevalence of neural tube defects, </a:t>
            </a:r>
            <a:r>
              <a:rPr lang="en-US" sz="2800" dirty="0" err="1"/>
              <a:t>oro</a:t>
            </a:r>
            <a:r>
              <a:rPr lang="en-US" sz="2800" dirty="0"/>
              <a:t>-facial clefts, </a:t>
            </a:r>
            <a:r>
              <a:rPr lang="en-US" sz="2800" dirty="0" err="1"/>
              <a:t>talipes</a:t>
            </a:r>
            <a:r>
              <a:rPr lang="en-US" sz="2800" dirty="0"/>
              <a:t> </a:t>
            </a:r>
            <a:r>
              <a:rPr lang="en-US" sz="2800" dirty="0" err="1"/>
              <a:t>equinovarus</a:t>
            </a:r>
            <a:r>
              <a:rPr lang="en-US" sz="2800" dirty="0"/>
              <a:t>, limb deficiencies, anorectal malformations, hypospadias, </a:t>
            </a:r>
            <a:r>
              <a:rPr lang="en-US" sz="2800" dirty="0" err="1"/>
              <a:t>gastroschisis</a:t>
            </a:r>
            <a:r>
              <a:rPr lang="en-US" sz="2800" dirty="0"/>
              <a:t> and </a:t>
            </a:r>
            <a:r>
              <a:rPr lang="en-US" sz="2800" dirty="0" err="1"/>
              <a:t>omphalocoele</a:t>
            </a:r>
            <a:r>
              <a:rPr lang="en-US" sz="2800" dirty="0"/>
              <a:t> in the three main birthing hospitals in Ibadan, Nigeria.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lvl="1"/>
            <a:r>
              <a:rPr lang="en-US" sz="2800" dirty="0"/>
              <a:t>Determine any apparent clinical  and or socio-demographic associations with the prevalence of each of these defects.</a:t>
            </a:r>
          </a:p>
          <a:p>
            <a:endParaRPr lang="en-US" dirty="0"/>
          </a:p>
          <a:p>
            <a:pPr lvl="1"/>
            <a:r>
              <a:rPr lang="en-US" sz="2800" dirty="0"/>
              <a:t>Quantify the human and financial resources  required to provide medical care for the affected children.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933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5049"/>
          </a:xfrm>
        </p:spPr>
        <p:txBody>
          <a:bodyPr/>
          <a:lstStyle/>
          <a:p>
            <a:r>
              <a:rPr lang="en-US" b="1" dirty="0" smtClean="0"/>
              <a:t>Inclusion </a:t>
            </a:r>
            <a:r>
              <a:rPr lang="en-US" b="1" dirty="0"/>
              <a:t>/ Exclusion Criteria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1235"/>
            <a:ext cx="10515600" cy="5181600"/>
          </a:xfrm>
        </p:spPr>
        <p:txBody>
          <a:bodyPr>
            <a:normAutofit/>
          </a:bodyPr>
          <a:lstStyle/>
          <a:p>
            <a:r>
              <a:rPr lang="en-US" b="1" dirty="0" smtClean="0"/>
              <a:t>Inclusion </a:t>
            </a:r>
            <a:r>
              <a:rPr lang="en-US" b="1" dirty="0"/>
              <a:t>Criteria</a:t>
            </a:r>
            <a:endParaRPr lang="en-US" dirty="0"/>
          </a:p>
          <a:p>
            <a:pPr lvl="0"/>
            <a:r>
              <a:rPr lang="en-US" dirty="0"/>
              <a:t>Live births  up to  hospital discharge or 7 days of age / still births occurring in the selected hospitals regardless of mother’s place of residence</a:t>
            </a:r>
          </a:p>
          <a:p>
            <a:pPr lvl="0"/>
            <a:r>
              <a:rPr lang="en-US" dirty="0"/>
              <a:t>Babies weighing ≥1000g at </a:t>
            </a:r>
            <a:r>
              <a:rPr lang="en-US" dirty="0" smtClean="0"/>
              <a:t>birth</a:t>
            </a:r>
          </a:p>
          <a:p>
            <a:pPr lvl="0"/>
            <a:endParaRPr lang="en-US" dirty="0"/>
          </a:p>
          <a:p>
            <a:r>
              <a:rPr lang="en-US" dirty="0"/>
              <a:t> </a:t>
            </a:r>
            <a:r>
              <a:rPr lang="en-US" b="1" dirty="0"/>
              <a:t>Exclusion criteria</a:t>
            </a:r>
            <a:endParaRPr lang="en-US" dirty="0"/>
          </a:p>
          <a:p>
            <a:pPr lvl="0"/>
            <a:r>
              <a:rPr lang="en-US" dirty="0"/>
              <a:t>Referrals from other hospitals or from the community for babies not born in the participating hospitals</a:t>
            </a:r>
          </a:p>
          <a:p>
            <a:pPr lvl="0"/>
            <a:r>
              <a:rPr lang="en-US" dirty="0"/>
              <a:t>Babies born before arrival (BBA) (only babies actually delivered within the hospital premises will be included)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02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8539"/>
            <a:ext cx="10515600" cy="702365"/>
          </a:xfrm>
        </p:spPr>
        <p:txBody>
          <a:bodyPr>
            <a:normAutofit/>
          </a:bodyPr>
          <a:lstStyle/>
          <a:p>
            <a:r>
              <a:rPr lang="en-GB" b="1" dirty="0"/>
              <a:t>Defects to be included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4557" y="1149763"/>
            <a:ext cx="5569225" cy="542331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Neural Tube </a:t>
            </a:r>
            <a:r>
              <a:rPr lang="en-US" dirty="0" smtClean="0"/>
              <a:t>Defects:</a:t>
            </a:r>
            <a:r>
              <a:rPr lang="en-US" dirty="0"/>
              <a:t> </a:t>
            </a:r>
            <a:r>
              <a:rPr lang="en-US" dirty="0" smtClean="0"/>
              <a:t>Anencephaly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   </a:t>
            </a:r>
            <a:r>
              <a:rPr lang="en-US" dirty="0" err="1" smtClean="0"/>
              <a:t>Craniorachischisis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        </a:t>
            </a:r>
            <a:r>
              <a:rPr lang="en-US" dirty="0" err="1" smtClean="0"/>
              <a:t>Encephalocele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                      Spina </a:t>
            </a:r>
            <a:r>
              <a:rPr lang="en-US" dirty="0"/>
              <a:t>bifida </a:t>
            </a:r>
            <a:endParaRPr lang="en-US" dirty="0" smtClean="0"/>
          </a:p>
          <a:p>
            <a:r>
              <a:rPr lang="en-US" dirty="0"/>
              <a:t>Orofacial </a:t>
            </a:r>
            <a:r>
              <a:rPr lang="en-US" dirty="0" smtClean="0"/>
              <a:t>Clefts: </a:t>
            </a:r>
            <a:r>
              <a:rPr lang="en-US" dirty="0"/>
              <a:t>Cleft palate alone </a:t>
            </a:r>
            <a:endParaRPr lang="en-US" dirty="0" smtClean="0"/>
          </a:p>
          <a:p>
            <a:pPr marL="0" indent="0">
              <a:buNone/>
            </a:pPr>
            <a:r>
              <a:rPr lang="en-GB" dirty="0" smtClean="0"/>
              <a:t>                                 </a:t>
            </a:r>
            <a:r>
              <a:rPr lang="en-US" dirty="0" smtClean="0"/>
              <a:t>Cleft palate</a:t>
            </a:r>
          </a:p>
          <a:p>
            <a:pPr marL="0" indent="0">
              <a:buNone/>
            </a:pPr>
            <a:r>
              <a:rPr lang="en-US" dirty="0" smtClean="0"/>
              <a:t>                                 Bilateral </a:t>
            </a:r>
            <a:r>
              <a:rPr lang="en-US" dirty="0"/>
              <a:t>Cleft </a:t>
            </a:r>
            <a:r>
              <a:rPr lang="en-US" dirty="0" smtClean="0"/>
              <a:t>Lip</a:t>
            </a:r>
          </a:p>
          <a:p>
            <a:pPr marL="0" indent="0">
              <a:buNone/>
            </a:pPr>
            <a:r>
              <a:rPr lang="en-US" dirty="0" smtClean="0"/>
              <a:t>                                 Cleft </a:t>
            </a:r>
            <a:r>
              <a:rPr lang="en-US" dirty="0"/>
              <a:t>lip, </a:t>
            </a:r>
            <a:r>
              <a:rPr lang="en-US" dirty="0" smtClean="0"/>
              <a:t>bilateral</a:t>
            </a:r>
          </a:p>
          <a:p>
            <a:pPr marL="0" indent="0">
              <a:buNone/>
            </a:pPr>
            <a:r>
              <a:rPr lang="en-US" dirty="0" smtClean="0"/>
              <a:t>         Cleft </a:t>
            </a:r>
            <a:r>
              <a:rPr lang="en-US" dirty="0"/>
              <a:t>Lip, specified as </a:t>
            </a:r>
            <a:r>
              <a:rPr lang="en-US" dirty="0" smtClean="0"/>
              <a:t>unilateral</a:t>
            </a:r>
          </a:p>
          <a:p>
            <a:pPr marL="0" indent="0">
              <a:buNone/>
            </a:pPr>
            <a:r>
              <a:rPr lang="en-US" dirty="0"/>
              <a:t>Cleft Hard Palate with Bilateral Cleft lip </a:t>
            </a:r>
            <a:r>
              <a:rPr lang="en-US" dirty="0" smtClean="0"/>
              <a:t>    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9" y="1149764"/>
            <a:ext cx="5592417" cy="435133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MSS: </a:t>
            </a:r>
            <a:r>
              <a:rPr lang="en-US" dirty="0" err="1" smtClean="0"/>
              <a:t>Talipes</a:t>
            </a:r>
            <a:r>
              <a:rPr lang="en-US" dirty="0" smtClean="0"/>
              <a:t> </a:t>
            </a:r>
            <a:r>
              <a:rPr lang="en-US" dirty="0" err="1"/>
              <a:t>Equinovarus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Limb </a:t>
            </a:r>
            <a:r>
              <a:rPr lang="en-US" dirty="0"/>
              <a:t>reduction </a:t>
            </a:r>
            <a:r>
              <a:rPr lang="en-US" dirty="0" smtClean="0"/>
              <a:t>deficiencies</a:t>
            </a:r>
          </a:p>
          <a:p>
            <a:r>
              <a:rPr lang="en-US" dirty="0"/>
              <a:t>Anorectal malformations </a:t>
            </a:r>
            <a:r>
              <a:rPr lang="en-US" dirty="0" smtClean="0"/>
              <a:t>  				Imperforate </a:t>
            </a:r>
            <a:r>
              <a:rPr lang="en-US" dirty="0"/>
              <a:t>anus </a:t>
            </a:r>
            <a:endParaRPr lang="en-US" dirty="0" smtClean="0"/>
          </a:p>
          <a:p>
            <a:pPr marL="0" indent="0">
              <a:buNone/>
            </a:pPr>
            <a:r>
              <a:rPr lang="en-US" b="1" dirty="0"/>
              <a:t>Anal atresia with vestibular fistula</a:t>
            </a:r>
            <a:endParaRPr lang="en-US" dirty="0"/>
          </a:p>
          <a:p>
            <a:r>
              <a:rPr lang="en-US" dirty="0" smtClean="0"/>
              <a:t> </a:t>
            </a:r>
            <a:r>
              <a:rPr lang="en-US" b="1" dirty="0"/>
              <a:t>Anal atresia </a:t>
            </a:r>
            <a:endParaRPr lang="en-US" b="1" dirty="0" smtClean="0"/>
          </a:p>
          <a:p>
            <a:r>
              <a:rPr lang="es-CO" b="1" dirty="0" err="1" smtClean="0"/>
              <a:t>Gastroschisis</a:t>
            </a:r>
            <a:endParaRPr lang="es-CO" b="1" dirty="0" smtClean="0"/>
          </a:p>
          <a:p>
            <a:r>
              <a:rPr lang="en-US" b="1" dirty="0" err="1" smtClean="0"/>
              <a:t>Omphalocele</a:t>
            </a:r>
            <a:endParaRPr lang="en-US" b="1" dirty="0" smtClean="0"/>
          </a:p>
          <a:p>
            <a:r>
              <a:rPr lang="en-US" b="1" dirty="0"/>
              <a:t>Hypospadias</a:t>
            </a:r>
            <a:r>
              <a:rPr lang="es-CO" b="1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9675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G:\doc 3 modified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625" y="901148"/>
            <a:ext cx="7818783" cy="5817704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1696278" y="228655"/>
            <a:ext cx="6074052" cy="4616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indent="457200" algn="ctr">
              <a:lnSpc>
                <a:spcPct val="150000"/>
              </a:lnSpc>
              <a:spcAft>
                <a:spcPts val="1000"/>
              </a:spcAft>
            </a:pPr>
            <a:r>
              <a:rPr lang="en-US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Process in Nigerian Birth Defects Surveillance System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3211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78475"/>
          </a:xfrm>
        </p:spPr>
        <p:txBody>
          <a:bodyPr/>
          <a:lstStyle/>
          <a:p>
            <a:r>
              <a:rPr lang="en-GB" dirty="0" smtClean="0"/>
              <a:t>                  Meeting with FMOH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9686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8243" y="389839"/>
            <a:ext cx="3107724" cy="1325563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OBJECTIVES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2400" dirty="0" smtClean="0">
                <a:latin typeface="Bookman Old Style" panose="02050604050505020204" pitchFamily="18" charset="0"/>
              </a:rPr>
              <a:t>To provide an orientation on Birth Defect Surveillance </a:t>
            </a:r>
          </a:p>
          <a:p>
            <a:pPr marL="571500" indent="-571500">
              <a:buFont typeface="+mj-lt"/>
              <a:buAutoNum type="romanUcPeriod"/>
            </a:pPr>
            <a:endParaRPr lang="en-US" sz="2400" dirty="0" smtClean="0">
              <a:latin typeface="Bookman Old Style" panose="02050604050505020204" pitchFamily="18" charset="0"/>
            </a:endParaRPr>
          </a:p>
          <a:p>
            <a:pPr marL="571500" indent="-571500">
              <a:buFont typeface="+mj-lt"/>
              <a:buAutoNum type="romanUcPeriod"/>
            </a:pPr>
            <a:r>
              <a:rPr lang="en-US" sz="2400" dirty="0" smtClean="0">
                <a:latin typeface="Bookman Old Style" panose="02050604050505020204" pitchFamily="18" charset="0"/>
              </a:rPr>
              <a:t>To determine specific activities (advocacy, promotional, curative, surveillance) being implemented by different stakeholders in the country</a:t>
            </a:r>
          </a:p>
          <a:p>
            <a:pPr marL="571500" indent="-571500">
              <a:buFont typeface="+mj-lt"/>
              <a:buAutoNum type="romanUcPeriod"/>
            </a:pPr>
            <a:endParaRPr lang="en-US" sz="2400" dirty="0" smtClean="0">
              <a:latin typeface="Bookman Old Style" panose="02050604050505020204" pitchFamily="18" charset="0"/>
            </a:endParaRPr>
          </a:p>
          <a:p>
            <a:pPr marL="571500" indent="-571500">
              <a:buFont typeface="+mj-lt"/>
              <a:buAutoNum type="romanUcPeriod"/>
            </a:pPr>
            <a:r>
              <a:rPr lang="en-US" sz="2400" dirty="0" smtClean="0">
                <a:latin typeface="Bookman Old Style" panose="02050604050505020204" pitchFamily="18" charset="0"/>
              </a:rPr>
              <a:t>To obtain general consensus and a way forward on the feasibility of establishing Birth Defect Surveillance in Nigeria.</a:t>
            </a:r>
            <a:endParaRPr lang="en-US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1411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087" y="395415"/>
            <a:ext cx="4283676" cy="1055087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HIGHLIGHT	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399" y="1631092"/>
            <a:ext cx="10354962" cy="4547285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>
                <a:latin typeface="Bookman Old Style" panose="02050604050505020204" pitchFamily="18" charset="0"/>
              </a:rPr>
              <a:t>The highlight of the meeting were presentations by the participants, group work and plenary which brought the:</a:t>
            </a:r>
          </a:p>
          <a:p>
            <a:pPr algn="l"/>
            <a:endParaRPr lang="en-US" dirty="0" smtClean="0">
              <a:latin typeface="Bookman Old Style" panose="02050604050505020204" pitchFamily="18" charset="0"/>
            </a:endParaRPr>
          </a:p>
          <a:p>
            <a:pPr marL="514350" indent="-514350" algn="l">
              <a:buFont typeface="+mj-lt"/>
              <a:buAutoNum type="romanUcPeriod"/>
            </a:pPr>
            <a:r>
              <a:rPr lang="en-US" dirty="0" smtClean="0">
                <a:latin typeface="Bookman Old Style" panose="02050604050505020204" pitchFamily="18" charset="0"/>
              </a:rPr>
              <a:t>Burden</a:t>
            </a:r>
          </a:p>
          <a:p>
            <a:pPr marL="514350" indent="-514350" algn="l">
              <a:buFont typeface="+mj-lt"/>
              <a:buAutoNum type="romanUcPeriod"/>
            </a:pPr>
            <a:r>
              <a:rPr lang="en-US" dirty="0" smtClean="0">
                <a:latin typeface="Bookman Old Style" panose="02050604050505020204" pitchFamily="18" charset="0"/>
              </a:rPr>
              <a:t>Challenges </a:t>
            </a:r>
          </a:p>
          <a:p>
            <a:pPr marL="514350" indent="-514350" algn="l">
              <a:buFont typeface="+mj-lt"/>
              <a:buAutoNum type="romanUcPeriod"/>
            </a:pPr>
            <a:r>
              <a:rPr lang="en-US" dirty="0" smtClean="0">
                <a:latin typeface="Bookman Old Style" panose="02050604050505020204" pitchFamily="18" charset="0"/>
              </a:rPr>
              <a:t>Ethical considerations</a:t>
            </a:r>
          </a:p>
          <a:p>
            <a:pPr marL="514350" indent="-514350" algn="l">
              <a:buFont typeface="+mj-lt"/>
              <a:buAutoNum type="romanUcPeriod"/>
            </a:pPr>
            <a:r>
              <a:rPr lang="en-US" dirty="0" smtClean="0">
                <a:latin typeface="Bookman Old Style" panose="02050604050505020204" pitchFamily="18" charset="0"/>
              </a:rPr>
              <a:t>Existing opportunities</a:t>
            </a:r>
          </a:p>
          <a:p>
            <a:pPr marL="514350" indent="-514350" algn="l">
              <a:buFont typeface="+mj-lt"/>
              <a:buAutoNum type="romanUcPeriod"/>
            </a:pPr>
            <a:r>
              <a:rPr lang="en-US" dirty="0" smtClean="0">
                <a:latin typeface="Bookman Old Style" panose="02050604050505020204" pitchFamily="18" charset="0"/>
              </a:rPr>
              <a:t>Recommendation</a:t>
            </a:r>
          </a:p>
          <a:p>
            <a:pPr marL="514350" indent="-514350" algn="l">
              <a:buFont typeface="+mj-lt"/>
              <a:buAutoNum type="romanUcPeriod"/>
            </a:pPr>
            <a:r>
              <a:rPr lang="en-US" dirty="0" smtClean="0">
                <a:latin typeface="Bookman Old Style" panose="02050604050505020204" pitchFamily="18" charset="0"/>
              </a:rPr>
              <a:t>Articulated next steps</a:t>
            </a:r>
          </a:p>
          <a:p>
            <a:pPr algn="l"/>
            <a:endParaRPr lang="en-US" dirty="0" smtClean="0">
              <a:latin typeface="Bookman Old Style" panose="02050604050505020204" pitchFamily="18" charset="0"/>
            </a:endParaRPr>
          </a:p>
          <a:p>
            <a:pPr algn="l"/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1803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1767" y="340411"/>
            <a:ext cx="6065109" cy="1325563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KEY RECOMMENDATIONS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1767" y="1665974"/>
            <a:ext cx="10515600" cy="4351338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en-US" sz="2400" dirty="0" smtClean="0">
                <a:latin typeface="Bookman Old Style" panose="02050604050505020204" pitchFamily="18" charset="0"/>
              </a:rPr>
              <a:t>Develop a strategic document on Birth Defect Surveillance</a:t>
            </a:r>
          </a:p>
          <a:p>
            <a:pPr marL="571500" indent="-571500">
              <a:buFont typeface="+mj-lt"/>
              <a:buAutoNum type="romanUcPeriod"/>
            </a:pPr>
            <a:endParaRPr lang="en-US" sz="2400" dirty="0" smtClean="0">
              <a:latin typeface="Bookman Old Style" panose="02050604050505020204" pitchFamily="18" charset="0"/>
            </a:endParaRPr>
          </a:p>
          <a:p>
            <a:pPr marL="571500" indent="-571500">
              <a:buFont typeface="+mj-lt"/>
              <a:buAutoNum type="romanUcPeriod"/>
            </a:pPr>
            <a:r>
              <a:rPr lang="en-US" sz="2400" dirty="0" smtClean="0">
                <a:latin typeface="Bookman Old Style" panose="02050604050505020204" pitchFamily="18" charset="0"/>
              </a:rPr>
              <a:t>Constitute a core group to develop draft of action protocol, tools for training and surveillance</a:t>
            </a:r>
          </a:p>
          <a:p>
            <a:pPr marL="571500" indent="-571500">
              <a:buFont typeface="+mj-lt"/>
              <a:buAutoNum type="romanUcPeriod"/>
            </a:pPr>
            <a:endParaRPr lang="en-US" sz="2400" dirty="0" smtClean="0">
              <a:latin typeface="Bookman Old Style" panose="02050604050505020204" pitchFamily="18" charset="0"/>
            </a:endParaRPr>
          </a:p>
          <a:p>
            <a:pPr marL="571500" indent="-571500">
              <a:buFont typeface="+mj-lt"/>
              <a:buAutoNum type="romanUcPeriod"/>
            </a:pPr>
            <a:r>
              <a:rPr lang="en-US" sz="2400" dirty="0" smtClean="0">
                <a:latin typeface="Bookman Old Style" panose="02050604050505020204" pitchFamily="18" charset="0"/>
              </a:rPr>
              <a:t>Institutionalize Birth Defect Surveillance in two facilities in each of the six geopolitical zones</a:t>
            </a:r>
          </a:p>
          <a:p>
            <a:pPr marL="571500" indent="-571500">
              <a:buFont typeface="+mj-lt"/>
              <a:buAutoNum type="romanUcPeriod"/>
            </a:pPr>
            <a:endParaRPr lang="en-US" sz="2400" dirty="0" smtClean="0">
              <a:latin typeface="Bookman Old Style" panose="02050604050505020204" pitchFamily="18" charset="0"/>
            </a:endParaRPr>
          </a:p>
          <a:p>
            <a:pPr marL="571500" indent="-571500">
              <a:buFont typeface="+mj-lt"/>
              <a:buAutoNum type="romanUcPeriod"/>
            </a:pPr>
            <a:r>
              <a:rPr lang="en-US" sz="2400" dirty="0" smtClean="0">
                <a:latin typeface="Bookman Old Style" panose="02050604050505020204" pitchFamily="18" charset="0"/>
              </a:rPr>
              <a:t>Develop health information management system for Birth Defect Surveillance </a:t>
            </a:r>
            <a:endParaRPr lang="en-US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73112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n-US" dirty="0">
                <a:latin typeface="Bookman Old Style" panose="02050604050505020204" pitchFamily="18" charset="0"/>
              </a:rPr>
              <a:t>Action plan</a:t>
            </a:r>
          </a:p>
          <a:p>
            <a:pPr marL="285750" indent="-285750"/>
            <a:r>
              <a:rPr lang="en-US" dirty="0">
                <a:latin typeface="Bookman Old Style" panose="02050604050505020204" pitchFamily="18" charset="0"/>
              </a:rPr>
              <a:t>Protocols</a:t>
            </a:r>
          </a:p>
          <a:p>
            <a:pPr marL="285750" indent="-285750"/>
            <a:r>
              <a:rPr lang="en-US" dirty="0">
                <a:latin typeface="Bookman Old Style" panose="02050604050505020204" pitchFamily="18" charset="0"/>
              </a:rPr>
              <a:t>Tools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440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The outline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The twin Institutions</a:t>
            </a:r>
          </a:p>
          <a:p>
            <a:r>
              <a:rPr lang="en-GB" dirty="0" smtClean="0"/>
              <a:t>The </a:t>
            </a:r>
            <a:r>
              <a:rPr lang="en-GB" dirty="0" smtClean="0"/>
              <a:t>sub groups</a:t>
            </a:r>
          </a:p>
          <a:p>
            <a:r>
              <a:rPr lang="en-GB" dirty="0" smtClean="0"/>
              <a:t>Strategies for group establishment</a:t>
            </a:r>
          </a:p>
          <a:p>
            <a:r>
              <a:rPr lang="en-GB" dirty="0" smtClean="0"/>
              <a:t>Baseline data collection</a:t>
            </a:r>
          </a:p>
          <a:p>
            <a:r>
              <a:rPr lang="en-GB" dirty="0" smtClean="0"/>
              <a:t>Baseline data </a:t>
            </a:r>
            <a:r>
              <a:rPr lang="en-GB" dirty="0" smtClean="0"/>
              <a:t>publications</a:t>
            </a:r>
          </a:p>
          <a:p>
            <a:r>
              <a:rPr lang="en-GB" dirty="0" smtClean="0"/>
              <a:t>Meeting </a:t>
            </a:r>
            <a:r>
              <a:rPr lang="en-GB" dirty="0" smtClean="0"/>
              <a:t>with FMOH</a:t>
            </a:r>
          </a:p>
          <a:p>
            <a:r>
              <a:rPr lang="en-GB" dirty="0" smtClean="0"/>
              <a:t>Birth defect surveillance as part of agenda for Children with Special Needs sub-committee of CHTWG of FMOH</a:t>
            </a:r>
          </a:p>
          <a:p>
            <a:r>
              <a:rPr lang="en-GB" dirty="0" smtClean="0"/>
              <a:t>Immediate next plans</a:t>
            </a:r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1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500062"/>
            <a:ext cx="10515600" cy="1325563"/>
          </a:xfrm>
        </p:spPr>
        <p:txBody>
          <a:bodyPr/>
          <a:lstStyle/>
          <a:p>
            <a:r>
              <a:rPr lang="en-GB" b="1" dirty="0" smtClean="0"/>
              <a:t>Current success stories: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Buy in by FMOH</a:t>
            </a:r>
          </a:p>
          <a:p>
            <a:r>
              <a:rPr lang="en-GB" dirty="0" smtClean="0"/>
              <a:t>FMOH CHTWG rejuvenated</a:t>
            </a:r>
          </a:p>
          <a:p>
            <a:r>
              <a:rPr lang="en-GB" dirty="0" smtClean="0"/>
              <a:t>Sub-Committee on children with special needs in which birth defects surveillance is a </a:t>
            </a:r>
            <a:r>
              <a:rPr lang="en-GB" dirty="0" err="1" smtClean="0"/>
              <a:t>najour</a:t>
            </a:r>
            <a:r>
              <a:rPr lang="en-GB" dirty="0" smtClean="0"/>
              <a:t> components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6517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are our current needs?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Grant </a:t>
            </a:r>
          </a:p>
          <a:p>
            <a:r>
              <a:rPr lang="en-GB" dirty="0" smtClean="0"/>
              <a:t>More institutional support</a:t>
            </a:r>
          </a:p>
          <a:p>
            <a:r>
              <a:rPr lang="en-GB" dirty="0" smtClean="0"/>
              <a:t>Dedicated staff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9861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823640"/>
          </a:xfrm>
        </p:spPr>
        <p:txBody>
          <a:bodyPr/>
          <a:lstStyle/>
          <a:p>
            <a:r>
              <a:rPr lang="en-GB" dirty="0" smtClean="0"/>
              <a:t>                            </a:t>
            </a:r>
            <a:r>
              <a:rPr lang="en-GB" b="1" dirty="0" smtClean="0"/>
              <a:t>THANK YOU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40062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74562"/>
          </a:xfrm>
        </p:spPr>
        <p:txBody>
          <a:bodyPr/>
          <a:lstStyle/>
          <a:p>
            <a:r>
              <a:rPr lang="en-GB" dirty="0" smtClean="0"/>
              <a:t>Our Institutions</a:t>
            </a:r>
            <a:endParaRPr lang="en-US" dirty="0"/>
          </a:p>
        </p:txBody>
      </p:sp>
      <p:pic>
        <p:nvPicPr>
          <p:cNvPr id="2050" name="Picture 2" descr="No photo description available.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894" y="3445567"/>
            <a:ext cx="5526263" cy="2293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No photo description available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6750" y="1331017"/>
            <a:ext cx="2114550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ealthFlex"/>
          <p:cNvPicPr>
            <a:picLocks noGrp="1" noChangeAspect="1" noChangeArrowheads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3303" y="-230911"/>
            <a:ext cx="7711764" cy="3855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University College Hospital, Ibadan, Oyo - Hotels.ng Place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5672" y="2950506"/>
            <a:ext cx="5407025" cy="3595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9456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65230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                                Team Members (2015)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9505" y="1017432"/>
            <a:ext cx="5157787" cy="823912"/>
          </a:xfrm>
        </p:spPr>
        <p:txBody>
          <a:bodyPr>
            <a:normAutofit/>
          </a:bodyPr>
          <a:lstStyle/>
          <a:p>
            <a:r>
              <a:rPr lang="en-GB" sz="3600" dirty="0" smtClean="0"/>
              <a:t>Core Members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3726" y="1983346"/>
            <a:ext cx="5727119" cy="4206317"/>
          </a:xfrm>
        </p:spPr>
        <p:txBody>
          <a:bodyPr/>
          <a:lstStyle/>
          <a:p>
            <a:r>
              <a:rPr lang="en-US" dirty="0"/>
              <a:t>Dr. A. I. </a:t>
            </a:r>
            <a:r>
              <a:rPr lang="en-US" dirty="0" smtClean="0"/>
              <a:t>Ayede:</a:t>
            </a:r>
            <a:r>
              <a:rPr lang="en-US" dirty="0"/>
              <a:t> Team Chair</a:t>
            </a:r>
            <a:endParaRPr lang="en-US" dirty="0"/>
          </a:p>
          <a:p>
            <a:r>
              <a:rPr lang="en-US" dirty="0" smtClean="0"/>
              <a:t>Dr</a:t>
            </a:r>
            <a:r>
              <a:rPr lang="en-US" dirty="0"/>
              <a:t>. A. O. </a:t>
            </a:r>
            <a:r>
              <a:rPr lang="en-US" dirty="0" err="1" smtClean="0"/>
              <a:t>Adeleye</a:t>
            </a:r>
            <a:r>
              <a:rPr lang="en-US" dirty="0" smtClean="0"/>
              <a:t>: </a:t>
            </a:r>
            <a:r>
              <a:rPr lang="en-US" dirty="0"/>
              <a:t>Team Co-Chair</a:t>
            </a:r>
            <a:endParaRPr lang="en-US" dirty="0"/>
          </a:p>
          <a:p>
            <a:r>
              <a:rPr lang="en-US" dirty="0" smtClean="0"/>
              <a:t>Dr</a:t>
            </a:r>
            <a:r>
              <a:rPr lang="en-US" dirty="0"/>
              <a:t>. A. A. </a:t>
            </a:r>
            <a:r>
              <a:rPr lang="en-US" dirty="0" err="1" smtClean="0"/>
              <a:t>Olusanya</a:t>
            </a:r>
            <a:r>
              <a:rPr lang="en-US" dirty="0" smtClean="0"/>
              <a:t>: Team Secretary                                                         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10845" y="947068"/>
            <a:ext cx="5183188" cy="823912"/>
          </a:xfrm>
        </p:spPr>
        <p:txBody>
          <a:bodyPr>
            <a:normAutofit/>
          </a:bodyPr>
          <a:lstStyle/>
          <a:p>
            <a:r>
              <a:rPr lang="en-GB" sz="3200" dirty="0" smtClean="0"/>
              <a:t>Other members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1841344"/>
            <a:ext cx="5689242" cy="4811247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 err="1"/>
              <a:t>Paediatric</a:t>
            </a:r>
            <a:r>
              <a:rPr lang="en-US" dirty="0"/>
              <a:t> Cardiology Team: </a:t>
            </a:r>
            <a:r>
              <a:rPr lang="en-US" dirty="0" smtClean="0"/>
              <a:t>Prof </a:t>
            </a:r>
            <a:r>
              <a:rPr lang="en-US" dirty="0"/>
              <a:t>S.I </a:t>
            </a:r>
            <a:r>
              <a:rPr lang="en-US" dirty="0" smtClean="0"/>
              <a:t>			                            </a:t>
            </a:r>
            <a:r>
              <a:rPr lang="en-US" dirty="0" err="1" smtClean="0"/>
              <a:t>Omokhodion</a:t>
            </a:r>
            <a:r>
              <a:rPr lang="en-US" dirty="0" smtClean="0"/>
              <a:t> 		                                  Sub-team  Leader</a:t>
            </a:r>
            <a:endParaRPr lang="en-US" b="1" dirty="0"/>
          </a:p>
          <a:p>
            <a:pPr marL="0" indent="0">
              <a:buNone/>
            </a:pPr>
            <a:r>
              <a:rPr lang="en-US" dirty="0" smtClean="0"/>
              <a:t>                                              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/>
              <a:t>O.O </a:t>
            </a:r>
            <a:r>
              <a:rPr lang="en-US" dirty="0" err="1"/>
              <a:t>Ogunkunle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                     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/>
              <a:t>A. Adebayo</a:t>
            </a:r>
          </a:p>
          <a:p>
            <a:pPr lvl="0"/>
            <a:r>
              <a:rPr lang="en-US" dirty="0"/>
              <a:t>Endocrine and Genetics  Team: 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Ashubu</a:t>
            </a:r>
            <a:r>
              <a:rPr lang="en-US" dirty="0" smtClean="0"/>
              <a:t>                                                 			        Sub-team </a:t>
            </a:r>
            <a:r>
              <a:rPr lang="en-US" dirty="0"/>
              <a:t>Leader                                                                              </a:t>
            </a:r>
          </a:p>
          <a:p>
            <a:pPr lvl="0"/>
            <a:r>
              <a:rPr lang="en-US" dirty="0" err="1"/>
              <a:t>Paediatric</a:t>
            </a:r>
            <a:r>
              <a:rPr lang="en-US" dirty="0"/>
              <a:t> Surgical Team: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/>
              <a:t>Lawal</a:t>
            </a:r>
            <a:r>
              <a:rPr lang="en-US" dirty="0"/>
              <a:t>                                                </a:t>
            </a:r>
            <a:r>
              <a:rPr lang="en-US" dirty="0" smtClean="0"/>
              <a:t>  	                                    Sub-team </a:t>
            </a:r>
            <a:r>
              <a:rPr lang="en-US" dirty="0"/>
              <a:t>Leader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            </a:t>
            </a:r>
            <a:r>
              <a:rPr lang="en-US" dirty="0" err="1"/>
              <a:t>Dr</a:t>
            </a:r>
            <a:r>
              <a:rPr lang="en-US" dirty="0"/>
              <a:t> </a:t>
            </a:r>
            <a:r>
              <a:rPr lang="en-US" dirty="0" err="1"/>
              <a:t>Olulana</a:t>
            </a:r>
            <a:r>
              <a:rPr lang="en-US" dirty="0"/>
              <a:t>  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</a:t>
            </a:r>
            <a:r>
              <a:rPr lang="en-US" dirty="0" err="1" smtClean="0"/>
              <a:t>DrOgundoyin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85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55292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Other members cont’d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8052" y="1136511"/>
            <a:ext cx="5396948" cy="5198027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sz="3200" dirty="0" err="1"/>
              <a:t>Paediatric</a:t>
            </a:r>
            <a:r>
              <a:rPr lang="en-US" sz="3200" dirty="0"/>
              <a:t> Nephrology </a:t>
            </a:r>
            <a:r>
              <a:rPr lang="en-US" sz="3200" dirty="0" smtClean="0"/>
              <a:t>Team: Dr</a:t>
            </a:r>
            <a:r>
              <a:rPr lang="en-US" sz="3200" dirty="0"/>
              <a:t>. Ada </a:t>
            </a:r>
            <a:r>
              <a:rPr lang="en-US" sz="3200" dirty="0" err="1"/>
              <a:t>Asinobi</a:t>
            </a:r>
            <a:r>
              <a:rPr lang="en-US" sz="3200" dirty="0"/>
              <a:t>                                 </a:t>
            </a:r>
            <a:r>
              <a:rPr lang="en-US" sz="3200" dirty="0" smtClean="0"/>
              <a:t>  	                                         Sub-team </a:t>
            </a:r>
            <a:r>
              <a:rPr lang="en-US" sz="3200" dirty="0"/>
              <a:t>Leader</a:t>
            </a:r>
          </a:p>
          <a:p>
            <a:pPr marL="0" indent="0">
              <a:buNone/>
            </a:pPr>
            <a:r>
              <a:rPr lang="en-US" sz="3200" dirty="0" smtClean="0"/>
              <a:t>                                                         </a:t>
            </a:r>
            <a:r>
              <a:rPr lang="en-US" sz="3200" dirty="0" err="1"/>
              <a:t>Dr</a:t>
            </a:r>
            <a:r>
              <a:rPr lang="en-US" sz="3200" dirty="0"/>
              <a:t> </a:t>
            </a:r>
            <a:r>
              <a:rPr lang="en-US" sz="3200" dirty="0" err="1"/>
              <a:t>Ademola</a:t>
            </a:r>
            <a:r>
              <a:rPr lang="en-US" sz="3200" dirty="0"/>
              <a:t> </a:t>
            </a:r>
          </a:p>
          <a:p>
            <a:pPr lvl="0"/>
            <a:r>
              <a:rPr lang="en-US" sz="3200" dirty="0" err="1"/>
              <a:t>Cranio</a:t>
            </a:r>
            <a:r>
              <a:rPr lang="en-US" sz="3200" dirty="0"/>
              <a:t>-Facial Surgery              </a:t>
            </a:r>
            <a:r>
              <a:rPr lang="en-US" sz="3200" dirty="0" smtClean="0"/>
              <a:t> </a:t>
            </a:r>
            <a:r>
              <a:rPr lang="en-US" sz="3200" dirty="0"/>
              <a:t>Dr. </a:t>
            </a:r>
            <a:r>
              <a:rPr lang="en-US" sz="3200" dirty="0" err="1"/>
              <a:t>Olusanya</a:t>
            </a:r>
            <a:r>
              <a:rPr lang="en-US" sz="3200" dirty="0"/>
              <a:t>                                         </a:t>
            </a:r>
            <a:r>
              <a:rPr lang="en-US" sz="3200" dirty="0" smtClean="0"/>
              <a:t>  		                         Sub-team </a:t>
            </a:r>
            <a:r>
              <a:rPr lang="en-US" sz="3200" dirty="0"/>
              <a:t>Leader                                                                                 </a:t>
            </a:r>
          </a:p>
          <a:p>
            <a:pPr lvl="0"/>
            <a:r>
              <a:rPr lang="en-US" sz="3200" dirty="0"/>
              <a:t>Prenatal Screening  Team       </a:t>
            </a:r>
            <a:r>
              <a:rPr lang="en-US" sz="3200" dirty="0" smtClean="0"/>
              <a:t> </a:t>
            </a:r>
            <a:r>
              <a:rPr lang="en-US" sz="3200" dirty="0"/>
              <a:t>Dr. G. </a:t>
            </a:r>
            <a:r>
              <a:rPr lang="en-US" sz="3200" dirty="0" err="1"/>
              <a:t>Ogbole</a:t>
            </a:r>
            <a:r>
              <a:rPr lang="en-US" sz="3200" dirty="0"/>
              <a:t>                                       </a:t>
            </a:r>
            <a:r>
              <a:rPr lang="en-US" sz="3200" dirty="0" smtClean="0"/>
              <a:t>   	                                         Sub-team </a:t>
            </a:r>
            <a:r>
              <a:rPr lang="en-US" sz="3200" dirty="0"/>
              <a:t>Leader</a:t>
            </a:r>
          </a:p>
          <a:p>
            <a:pPr marL="0" indent="0">
              <a:buNone/>
            </a:pPr>
            <a:r>
              <a:rPr lang="en-US" sz="3200" dirty="0" smtClean="0"/>
              <a:t>                                                         Dr</a:t>
            </a:r>
            <a:r>
              <a:rPr lang="en-US" sz="3200" dirty="0"/>
              <a:t>. </a:t>
            </a:r>
            <a:r>
              <a:rPr lang="en-US" sz="3200" dirty="0" err="1" smtClean="0"/>
              <a:t>Akinmoladun</a:t>
            </a:r>
            <a:r>
              <a:rPr lang="en-US" sz="3200" dirty="0" smtClean="0"/>
              <a:t>                                                                      			     Prof. </a:t>
            </a:r>
            <a:r>
              <a:rPr lang="en-US" sz="3200" dirty="0"/>
              <a:t>A. </a:t>
            </a:r>
            <a:r>
              <a:rPr lang="en-US" sz="3200" dirty="0" err="1"/>
              <a:t>Agunloye</a:t>
            </a:r>
            <a:endParaRPr lang="en-US" sz="3200" dirty="0"/>
          </a:p>
          <a:p>
            <a:pPr lvl="0"/>
            <a:r>
              <a:rPr lang="en-US" sz="3200" dirty="0"/>
              <a:t>Obstetrics    Team                    </a:t>
            </a:r>
            <a:r>
              <a:rPr lang="en-US" sz="3200" dirty="0" smtClean="0"/>
              <a:t> </a:t>
            </a:r>
            <a:r>
              <a:rPr lang="en-US" sz="3200" dirty="0"/>
              <a:t>Prof. O. </a:t>
            </a:r>
            <a:r>
              <a:rPr lang="en-US" sz="3200" dirty="0" err="1"/>
              <a:t>Olayemi</a:t>
            </a:r>
            <a:r>
              <a:rPr lang="en-US" sz="3200" dirty="0"/>
              <a:t> O                                </a:t>
            </a:r>
            <a:r>
              <a:rPr lang="en-US" sz="3200" dirty="0" smtClean="0"/>
              <a:t>		                      Sub-team </a:t>
            </a:r>
            <a:r>
              <a:rPr lang="en-US" sz="3200" dirty="0"/>
              <a:t>Leader</a:t>
            </a:r>
          </a:p>
          <a:p>
            <a:pPr marL="0" indent="0">
              <a:buNone/>
            </a:pPr>
            <a:r>
              <a:rPr lang="en-US" sz="3200" dirty="0" smtClean="0"/>
              <a:t>                                                         </a:t>
            </a:r>
            <a:r>
              <a:rPr lang="es-CO" sz="3200" dirty="0" err="1" smtClean="0"/>
              <a:t>Dr</a:t>
            </a:r>
            <a:r>
              <a:rPr lang="es-CO" sz="3200" dirty="0" smtClean="0"/>
              <a:t> </a:t>
            </a:r>
            <a:r>
              <a:rPr lang="es-CO" sz="3200" dirty="0" err="1" smtClean="0"/>
              <a:t>Mohanson</a:t>
            </a:r>
            <a:r>
              <a:rPr lang="es-CO" sz="3200" dirty="0" smtClean="0"/>
              <a:t>-			         Bello</a:t>
            </a:r>
          </a:p>
          <a:p>
            <a:pPr marL="0" indent="0">
              <a:buNone/>
            </a:pPr>
            <a:r>
              <a:rPr lang="es-CO" sz="3200" dirty="0" smtClean="0"/>
              <a:t>		                      </a:t>
            </a:r>
            <a:r>
              <a:rPr lang="es-CO" sz="3200" dirty="0" err="1" smtClean="0"/>
              <a:t>Dr</a:t>
            </a:r>
            <a:r>
              <a:rPr lang="es-CO" sz="3200" dirty="0" smtClean="0"/>
              <a:t> </a:t>
            </a:r>
            <a:r>
              <a:rPr lang="es-CO" sz="3200" dirty="0"/>
              <a:t>A. </a:t>
            </a:r>
            <a:r>
              <a:rPr lang="es-CO" sz="3200" dirty="0" err="1"/>
              <a:t>Adekanibi</a:t>
            </a:r>
            <a:r>
              <a:rPr lang="es-CO" sz="3200" dirty="0" smtClean="0"/>
              <a:t>  </a:t>
            </a:r>
            <a:endParaRPr lang="en-US" sz="3200" dirty="0"/>
          </a:p>
          <a:p>
            <a:pPr marL="0" indent="0">
              <a:buNone/>
            </a:pPr>
            <a:r>
              <a:rPr lang="es-CO" dirty="0" smtClean="0"/>
              <a:t>                                                      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57730" y="1020418"/>
            <a:ext cx="5675243" cy="531412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s-CO" dirty="0" smtClean="0"/>
              <a:t> </a:t>
            </a:r>
            <a:r>
              <a:rPr lang="en-US" sz="3400" dirty="0"/>
              <a:t>Ophthalmology                        Prof. </a:t>
            </a:r>
            <a:r>
              <a:rPr lang="en-US" sz="3400" dirty="0" err="1"/>
              <a:t>Baiyeroju</a:t>
            </a:r>
            <a:r>
              <a:rPr lang="en-US" sz="3400" dirty="0"/>
              <a:t>                                        			    </a:t>
            </a:r>
            <a:r>
              <a:rPr lang="en-US" sz="3400" dirty="0" smtClean="0"/>
              <a:t>       Sub-team </a:t>
            </a:r>
            <a:r>
              <a:rPr lang="en-US" sz="3400" dirty="0"/>
              <a:t>Leader</a:t>
            </a:r>
          </a:p>
          <a:p>
            <a:pPr marL="0" indent="0">
              <a:buNone/>
            </a:pPr>
            <a:r>
              <a:rPr lang="en-US" sz="3400" dirty="0"/>
              <a:t>                                                        Dr. </a:t>
            </a:r>
            <a:r>
              <a:rPr lang="en-US" sz="3400" dirty="0" err="1"/>
              <a:t>Olusanya</a:t>
            </a:r>
            <a:r>
              <a:rPr lang="en-US" sz="3400" dirty="0"/>
              <a:t> </a:t>
            </a:r>
          </a:p>
          <a:p>
            <a:pPr lvl="0"/>
            <a:r>
              <a:rPr lang="es-CO" sz="3400" dirty="0" smtClean="0"/>
              <a:t>OLA </a:t>
            </a:r>
            <a:r>
              <a:rPr lang="es-CO" sz="3400" dirty="0" err="1"/>
              <a:t>Oluyoro</a:t>
            </a:r>
            <a:r>
              <a:rPr lang="es-CO" sz="3400" dirty="0"/>
              <a:t>, </a:t>
            </a:r>
            <a:r>
              <a:rPr lang="es-CO" sz="3400" dirty="0" err="1"/>
              <a:t>Ibadan</a:t>
            </a:r>
            <a:r>
              <a:rPr lang="es-CO" sz="3400" dirty="0"/>
              <a:t>               </a:t>
            </a:r>
            <a:r>
              <a:rPr lang="es-CO" sz="3400" dirty="0" smtClean="0"/>
              <a:t>Dr</a:t>
            </a:r>
            <a:r>
              <a:rPr lang="es-CO" sz="3400" dirty="0"/>
              <a:t>. V. </a:t>
            </a:r>
            <a:r>
              <a:rPr lang="es-CO" sz="3400" dirty="0" smtClean="0"/>
              <a:t>Joel-					          </a:t>
            </a:r>
            <a:r>
              <a:rPr lang="es-CO" sz="3400" dirty="0" err="1" smtClean="0"/>
              <a:t>Medewase</a:t>
            </a:r>
            <a:r>
              <a:rPr lang="es-CO" sz="3400" dirty="0" smtClean="0"/>
              <a:t>                           	                                         Sub-</a:t>
            </a:r>
            <a:r>
              <a:rPr lang="es-CO" sz="3400" dirty="0" err="1" smtClean="0"/>
              <a:t>team</a:t>
            </a:r>
            <a:r>
              <a:rPr lang="es-CO" sz="3400" dirty="0" smtClean="0"/>
              <a:t> </a:t>
            </a:r>
            <a:r>
              <a:rPr lang="es-CO" sz="3400" dirty="0"/>
              <a:t>Leader  </a:t>
            </a:r>
            <a:endParaRPr lang="en-US" sz="3400" dirty="0"/>
          </a:p>
          <a:p>
            <a:pPr lvl="0"/>
            <a:r>
              <a:rPr lang="en-US" sz="3400" dirty="0"/>
              <a:t>Urology                                            </a:t>
            </a:r>
            <a:r>
              <a:rPr lang="en-US" sz="3400" dirty="0" smtClean="0"/>
              <a:t>Dr</a:t>
            </a:r>
            <a:r>
              <a:rPr lang="en-US" sz="3400" dirty="0"/>
              <a:t>. S. Adebayo                                        </a:t>
            </a:r>
            <a:r>
              <a:rPr lang="en-US" sz="3400" dirty="0" smtClean="0"/>
              <a:t>			         Sub-team </a:t>
            </a:r>
            <a:r>
              <a:rPr lang="en-US" sz="3400" dirty="0"/>
              <a:t>Leader    </a:t>
            </a:r>
          </a:p>
          <a:p>
            <a:pPr marL="0" indent="0">
              <a:buNone/>
            </a:pPr>
            <a:r>
              <a:rPr lang="en-US" sz="3400" dirty="0"/>
              <a:t> </a:t>
            </a:r>
            <a:r>
              <a:rPr lang="en-US" sz="3400" dirty="0" smtClean="0"/>
              <a:t>                                                             </a:t>
            </a:r>
            <a:r>
              <a:rPr lang="en-US" sz="3400" dirty="0"/>
              <a:t>Dr. </a:t>
            </a:r>
            <a:r>
              <a:rPr lang="en-US" sz="3400" dirty="0" err="1"/>
              <a:t>Takure</a:t>
            </a:r>
            <a:endParaRPr lang="en-US" sz="3400" dirty="0"/>
          </a:p>
          <a:p>
            <a:pPr lvl="0"/>
            <a:r>
              <a:rPr lang="en-US" sz="3400" dirty="0"/>
              <a:t>  </a:t>
            </a:r>
            <a:r>
              <a:rPr lang="en-GB" sz="3400" dirty="0"/>
              <a:t>Policy Makers                              </a:t>
            </a:r>
            <a:r>
              <a:rPr lang="en-GB" sz="3400" dirty="0" smtClean="0"/>
              <a:t>  </a:t>
            </a:r>
            <a:r>
              <a:rPr lang="en-GB" sz="3400" dirty="0"/>
              <a:t>Dr </a:t>
            </a:r>
            <a:r>
              <a:rPr lang="en-GB" sz="3400" dirty="0" err="1"/>
              <a:t>Afolabi</a:t>
            </a:r>
            <a:r>
              <a:rPr lang="en-GB" sz="3400" dirty="0"/>
              <a:t>   K.                        </a:t>
            </a:r>
            <a:r>
              <a:rPr lang="en-GB" sz="3400" dirty="0" smtClean="0"/>
              <a:t>		          Reproductive </a:t>
            </a:r>
            <a:r>
              <a:rPr lang="en-GB" sz="3400" dirty="0"/>
              <a:t>Health Unit </a:t>
            </a:r>
            <a:r>
              <a:rPr lang="en-GB" sz="3400" dirty="0" smtClean="0"/>
              <a:t>			                             FMOH</a:t>
            </a:r>
            <a:endParaRPr lang="en-US" sz="3400" dirty="0"/>
          </a:p>
          <a:p>
            <a:pPr marL="0" indent="0">
              <a:buNone/>
            </a:pPr>
            <a:r>
              <a:rPr lang="en-GB" sz="3400" dirty="0"/>
              <a:t> </a:t>
            </a:r>
            <a:r>
              <a:rPr lang="en-GB" sz="3400" dirty="0" smtClean="0"/>
              <a:t>                                                             Dr James                                		          Child Health Unit FMOH</a:t>
            </a:r>
            <a:endParaRPr lang="en-US" sz="3400" dirty="0" smtClean="0"/>
          </a:p>
          <a:p>
            <a:pPr marL="0" lvl="0" indent="0">
              <a:buNone/>
            </a:pPr>
            <a:r>
              <a:rPr lang="en-GB" sz="3400" dirty="0" smtClean="0"/>
              <a:t>                                             Child Health FMOH</a:t>
            </a:r>
            <a:endParaRPr lang="en-US" sz="3400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84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Strategies for group establishment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Shared vision</a:t>
            </a:r>
          </a:p>
          <a:p>
            <a:r>
              <a:rPr lang="en-GB" dirty="0" smtClean="0"/>
              <a:t>Goals and objectives</a:t>
            </a:r>
          </a:p>
          <a:p>
            <a:r>
              <a:rPr lang="en-GB" dirty="0" smtClean="0"/>
              <a:t>Monthly </a:t>
            </a:r>
            <a:r>
              <a:rPr lang="en-GB" dirty="0"/>
              <a:t>t</a:t>
            </a:r>
            <a:r>
              <a:rPr lang="en-GB" dirty="0" smtClean="0"/>
              <a:t>oken contributions from members</a:t>
            </a:r>
          </a:p>
          <a:p>
            <a:r>
              <a:rPr lang="en-GB" dirty="0" smtClean="0"/>
              <a:t>Initial monthly meetings and later less frequently</a:t>
            </a:r>
          </a:p>
          <a:p>
            <a:r>
              <a:rPr lang="en-GB" dirty="0" smtClean="0"/>
              <a:t>Proposal and publication targets</a:t>
            </a:r>
          </a:p>
          <a:p>
            <a:r>
              <a:rPr lang="en-GB" dirty="0" smtClean="0"/>
              <a:t>Institutional involvement and seeking for support</a:t>
            </a:r>
          </a:p>
          <a:p>
            <a:r>
              <a:rPr lang="en-GB" dirty="0" smtClean="0"/>
              <a:t>Chair and Co-Chair Joined </a:t>
            </a:r>
            <a:r>
              <a:rPr lang="en-US" b="1" dirty="0" smtClean="0"/>
              <a:t>ICBDSR</a:t>
            </a:r>
          </a:p>
          <a:p>
            <a:r>
              <a:rPr lang="en-GB" b="1" dirty="0" smtClean="0"/>
              <a:t>Co-Chair attended Tanzania meeting 2016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456371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Baseline burden data collection and publications</a:t>
            </a:r>
            <a:endParaRPr lang="en-US" b="1" dirty="0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10515600" cy="4875425"/>
          </a:xfrm>
        </p:spPr>
        <p:txBody>
          <a:bodyPr/>
          <a:lstStyle/>
          <a:p>
            <a:pPr marL="0" lvl="0" indent="0">
              <a:lnSpc>
                <a:spcPct val="60000"/>
              </a:lnSpc>
              <a:buNone/>
            </a:pPr>
            <a:r>
              <a:rPr lang="en-US" sz="2000" i="1" dirty="0"/>
              <a:t>Afr. J. Med. med. Sci. (2016) 45, 421-431 </a:t>
            </a:r>
          </a:p>
          <a:p>
            <a:pPr marL="0" lvl="0" indent="0" algn="ctr">
              <a:lnSpc>
                <a:spcPct val="60000"/>
              </a:lnSpc>
              <a:buNone/>
            </a:pPr>
            <a:r>
              <a:rPr lang="en-US" sz="2500" b="1" dirty="0"/>
              <a:t>Implementing fetal anomaly ultrasound screening programs in developing countries: strategies, challenges, lessons and recommendations from Ibadan, Nigeria</a:t>
            </a:r>
          </a:p>
          <a:p>
            <a:pPr marL="0" lvl="0" indent="0" algn="ctr">
              <a:lnSpc>
                <a:spcPct val="60000"/>
              </a:lnSpc>
              <a:buNone/>
            </a:pPr>
            <a:r>
              <a:rPr lang="en-US" sz="2500" dirty="0"/>
              <a:t>AO Adeleye</a:t>
            </a:r>
            <a:r>
              <a:rPr lang="en-US" sz="2500" baseline="30000" dirty="0"/>
              <a:t>1</a:t>
            </a:r>
            <a:r>
              <a:rPr lang="en-US" sz="2500" dirty="0"/>
              <a:t> , AI Ayede</a:t>
            </a:r>
            <a:r>
              <a:rPr lang="en-US" sz="2500" baseline="30000" dirty="0"/>
              <a:t>2</a:t>
            </a:r>
            <a:r>
              <a:rPr lang="en-US" sz="2500" dirty="0"/>
              <a:t> , JA Akinmoladun</a:t>
            </a:r>
            <a:r>
              <a:rPr lang="en-US" sz="2500" baseline="30000" dirty="0"/>
              <a:t>3</a:t>
            </a:r>
            <a:r>
              <a:rPr lang="en-US" sz="2500" dirty="0"/>
              <a:t> , GI Ogbole</a:t>
            </a:r>
            <a:r>
              <a:rPr lang="en-US" sz="2500" baseline="30000" dirty="0"/>
              <a:t>3</a:t>
            </a:r>
            <a:r>
              <a:rPr lang="en-US" sz="2500" dirty="0"/>
              <a:t> , AM </a:t>
            </a:r>
            <a:r>
              <a:rPr lang="en-US" sz="2500" dirty="0" err="1"/>
              <a:t>Agunloye</a:t>
            </a:r>
            <a:r>
              <a:rPr lang="en-US" sz="2500" dirty="0"/>
              <a:t> </a:t>
            </a:r>
            <a:r>
              <a:rPr lang="en-US" sz="2500" baseline="30000" dirty="0"/>
              <a:t>3</a:t>
            </a:r>
            <a:r>
              <a:rPr lang="en-US" sz="2500" dirty="0"/>
              <a:t> , AA Olusanya</a:t>
            </a:r>
            <a:r>
              <a:rPr lang="en-US" sz="2500" baseline="30000" dirty="0"/>
              <a:t>4</a:t>
            </a:r>
            <a:r>
              <a:rPr lang="en-US" sz="2500" dirty="0"/>
              <a:t> , OO Ogunkunle</a:t>
            </a:r>
            <a:r>
              <a:rPr lang="en-US" sz="2500" baseline="30000" dirty="0"/>
              <a:t>2</a:t>
            </a:r>
            <a:r>
              <a:rPr lang="en-US" sz="2500" dirty="0"/>
              <a:t> , AO Asinobi</a:t>
            </a:r>
            <a:r>
              <a:rPr lang="en-US" sz="2500" baseline="30000" dirty="0"/>
              <a:t>2</a:t>
            </a:r>
            <a:r>
              <a:rPr lang="en-US" sz="2500" dirty="0"/>
              <a:t> , TA Lawal</a:t>
            </a:r>
            <a:r>
              <a:rPr lang="en-US" sz="2500" baseline="30000" dirty="0"/>
              <a:t>5</a:t>
            </a:r>
            <a:r>
              <a:rPr lang="en-US" sz="2500" dirty="0"/>
              <a:t> , BA </a:t>
            </a:r>
            <a:r>
              <a:rPr lang="en-US" sz="2500" dirty="0" err="1"/>
              <a:t>Olusanya</a:t>
            </a:r>
            <a:r>
              <a:rPr lang="en-US" sz="2500" dirty="0"/>
              <a:t> </a:t>
            </a:r>
            <a:r>
              <a:rPr lang="en-US" sz="2500" baseline="30000" dirty="0"/>
              <a:t>6</a:t>
            </a:r>
            <a:r>
              <a:rPr lang="en-US" sz="2500" dirty="0"/>
              <a:t> , OF Ashubu</a:t>
            </a:r>
            <a:r>
              <a:rPr lang="en-US" sz="2500" baseline="30000" dirty="0"/>
              <a:t>2</a:t>
            </a:r>
            <a:r>
              <a:rPr lang="en-US" sz="2500" dirty="0"/>
              <a:t> , AOA Adekanbi</a:t>
            </a:r>
            <a:r>
              <a:rPr lang="en-US" sz="2500" baseline="30000" dirty="0"/>
              <a:t>7</a:t>
            </a:r>
            <a:r>
              <a:rPr lang="en-US" sz="2500" dirty="0"/>
              <a:t> , SI Omokhodion</a:t>
            </a:r>
            <a:r>
              <a:rPr lang="en-US" sz="2500" baseline="30000" dirty="0"/>
              <a:t>2</a:t>
            </a:r>
            <a:r>
              <a:rPr lang="en-US" sz="2500" dirty="0"/>
              <a:t> , AO Adeyinka</a:t>
            </a:r>
            <a:r>
              <a:rPr lang="en-US" sz="2500" baseline="30000" dirty="0"/>
              <a:t>3</a:t>
            </a:r>
            <a:r>
              <a:rPr lang="en-US" sz="2500" dirty="0"/>
              <a:t> and TO </a:t>
            </a:r>
            <a:r>
              <a:rPr lang="en-US" sz="2500" dirty="0" err="1"/>
              <a:t>Alonge</a:t>
            </a:r>
            <a:r>
              <a:rPr lang="en-US" sz="2500" dirty="0"/>
              <a:t> </a:t>
            </a:r>
            <a:r>
              <a:rPr lang="en-US" sz="2500" b="1" baseline="30000" dirty="0"/>
              <a:t>8</a:t>
            </a:r>
            <a:r>
              <a:rPr lang="en-US" sz="2500" b="1" dirty="0"/>
              <a:t>.</a:t>
            </a:r>
          </a:p>
          <a:p>
            <a:pPr marL="0" lvl="0" indent="0">
              <a:lnSpc>
                <a:spcPct val="60000"/>
              </a:lnSpc>
              <a:buNone/>
            </a:pPr>
            <a:endParaRPr lang="en-US" sz="2400" i="1" dirty="0"/>
          </a:p>
          <a:p>
            <a:pPr marL="0" lvl="0" indent="0">
              <a:lnSpc>
                <a:spcPct val="60000"/>
              </a:lnSpc>
              <a:buNone/>
            </a:pPr>
            <a:r>
              <a:rPr lang="en-US" sz="2400" i="1" dirty="0"/>
              <a:t>Afr. J. Med. med. Sci. (2016) 45, 433-438</a:t>
            </a:r>
          </a:p>
          <a:p>
            <a:pPr marL="0" lvl="0" indent="0" algn="ctr">
              <a:lnSpc>
                <a:spcPct val="60000"/>
              </a:lnSpc>
              <a:buNone/>
            </a:pPr>
            <a:r>
              <a:rPr lang="en-US" sz="2500" b="1" dirty="0"/>
              <a:t>Congenital anomalies in Ibadan, Nigeria</a:t>
            </a:r>
          </a:p>
          <a:p>
            <a:pPr marL="0" lvl="0" indent="0" algn="ctr">
              <a:lnSpc>
                <a:spcPct val="60000"/>
              </a:lnSpc>
              <a:buNone/>
            </a:pPr>
            <a:r>
              <a:rPr lang="en-US" sz="2500" dirty="0"/>
              <a:t>AI Ayede</a:t>
            </a:r>
            <a:r>
              <a:rPr lang="en-US" sz="2500" baseline="30000" dirty="0"/>
              <a:t>1</a:t>
            </a:r>
            <a:r>
              <a:rPr lang="en-US" sz="2500" dirty="0"/>
              <a:t> , AO Adeleye</a:t>
            </a:r>
            <a:r>
              <a:rPr lang="en-US" sz="2500" baseline="30000" dirty="0"/>
              <a:t>2</a:t>
            </a:r>
            <a:r>
              <a:rPr lang="en-US" sz="2500" dirty="0"/>
              <a:t> , AA Olusanya</a:t>
            </a:r>
            <a:r>
              <a:rPr lang="en-US" sz="2500" baseline="30000" dirty="0"/>
              <a:t>3</a:t>
            </a:r>
            <a:r>
              <a:rPr lang="en-US" sz="2500" dirty="0"/>
              <a:t> , TA Lawal</a:t>
            </a:r>
            <a:r>
              <a:rPr lang="en-US" sz="2500" baseline="30000" dirty="0"/>
              <a:t>4</a:t>
            </a:r>
            <a:r>
              <a:rPr lang="en-US" sz="2500" dirty="0"/>
              <a:t> , BA Olusanya</a:t>
            </a:r>
            <a:r>
              <a:rPr lang="en-US" sz="2500" baseline="30000" dirty="0"/>
              <a:t>5</a:t>
            </a:r>
            <a:r>
              <a:rPr lang="en-US" sz="2500" dirty="0"/>
              <a:t> , OO Ogunkunle</a:t>
            </a:r>
            <a:r>
              <a:rPr lang="en-US" sz="2500" baseline="30000" dirty="0"/>
              <a:t>1</a:t>
            </a:r>
            <a:r>
              <a:rPr lang="en-US" sz="2500" dirty="0"/>
              <a:t> , AO Asinobi</a:t>
            </a:r>
            <a:r>
              <a:rPr lang="en-US" sz="2500" baseline="30000" dirty="0"/>
              <a:t>1</a:t>
            </a:r>
            <a:r>
              <a:rPr lang="en-US" sz="2500" dirty="0"/>
              <a:t> , BE Adebayo</a:t>
            </a:r>
            <a:r>
              <a:rPr lang="en-US" sz="2500" baseline="30000" dirty="0"/>
              <a:t>1</a:t>
            </a:r>
            <a:r>
              <a:rPr lang="en-US" sz="2500" dirty="0"/>
              <a:t> , OO Jarrett</a:t>
            </a:r>
            <a:r>
              <a:rPr lang="en-US" sz="2500" baseline="30000" dirty="0"/>
              <a:t>1</a:t>
            </a:r>
            <a:r>
              <a:rPr lang="en-US" sz="2500" dirty="0"/>
              <a:t> , DI Olulana</a:t>
            </a:r>
            <a:r>
              <a:rPr lang="en-US" sz="2500" baseline="30000" dirty="0"/>
              <a:t>4</a:t>
            </a:r>
            <a:r>
              <a:rPr lang="en-US" sz="2500" dirty="0"/>
              <a:t> , OO Ogundoyin</a:t>
            </a:r>
            <a:r>
              <a:rPr lang="en-US" sz="2500" baseline="30000" dirty="0"/>
              <a:t>4</a:t>
            </a:r>
            <a:r>
              <a:rPr lang="en-US" sz="2500" dirty="0"/>
              <a:t> , OF Ashubu</a:t>
            </a:r>
            <a:r>
              <a:rPr lang="en-US" sz="2500" baseline="30000" dirty="0"/>
              <a:t>1</a:t>
            </a:r>
            <a:r>
              <a:rPr lang="en-US" sz="2500" dirty="0"/>
              <a:t> , IO Morhason-Bello</a:t>
            </a:r>
            <a:r>
              <a:rPr lang="en-US" sz="2500" baseline="30000" dirty="0"/>
              <a:t>6</a:t>
            </a:r>
            <a:r>
              <a:rPr lang="en-US" sz="2500" dirty="0"/>
              <a:t> , AOA Adekanbi</a:t>
            </a:r>
            <a:r>
              <a:rPr lang="en-US" sz="2500" baseline="30000" dirty="0"/>
              <a:t>6</a:t>
            </a:r>
            <a:r>
              <a:rPr lang="en-US" sz="2500" dirty="0"/>
              <a:t> , AM Baiyeroju5 , VI Joel-Medewase</a:t>
            </a:r>
            <a:r>
              <a:rPr lang="en-US" sz="2500" baseline="30000" dirty="0"/>
              <a:t>7</a:t>
            </a:r>
            <a:r>
              <a:rPr lang="en-US" sz="2500" dirty="0"/>
              <a:t> , AD Ademola</a:t>
            </a:r>
            <a:r>
              <a:rPr lang="en-US" sz="2500" baseline="30000" dirty="0"/>
              <a:t>1</a:t>
            </a:r>
            <a:r>
              <a:rPr lang="en-US" sz="2500" dirty="0"/>
              <a:t> , O Olayemi</a:t>
            </a:r>
            <a:r>
              <a:rPr lang="en-US" sz="2500" baseline="30000" dirty="0"/>
              <a:t>6</a:t>
            </a:r>
            <a:r>
              <a:rPr lang="en-US" sz="2500" dirty="0"/>
              <a:t> , GI Ogbole</a:t>
            </a:r>
            <a:r>
              <a:rPr lang="en-US" sz="2500" baseline="30000" dirty="0"/>
              <a:t>8</a:t>
            </a:r>
            <a:r>
              <a:rPr lang="en-US" sz="2500" dirty="0"/>
              <a:t> , JA Akinmoladun8 , AM Agunloye</a:t>
            </a:r>
            <a:r>
              <a:rPr lang="en-US" sz="2500" baseline="30000" dirty="0"/>
              <a:t>8</a:t>
            </a:r>
            <a:r>
              <a:rPr lang="en-US" sz="2500" dirty="0"/>
              <a:t> , OO Akinrinoye</a:t>
            </a:r>
            <a:r>
              <a:rPr lang="en-US" sz="2500" baseline="30000" dirty="0"/>
              <a:t>1</a:t>
            </a:r>
            <a:r>
              <a:rPr lang="en-US" sz="2500" dirty="0"/>
              <a:t> , AO Takure</a:t>
            </a:r>
            <a:r>
              <a:rPr lang="en-US" sz="2500" baseline="30000" dirty="0"/>
              <a:t>9</a:t>
            </a:r>
            <a:r>
              <a:rPr lang="en-US" sz="2500" dirty="0"/>
              <a:t> , OB Oyewole</a:t>
            </a:r>
            <a:r>
              <a:rPr lang="en-US" sz="2500" baseline="30000" dirty="0"/>
              <a:t>1</a:t>
            </a:r>
            <a:r>
              <a:rPr lang="en-US" sz="2500" dirty="0"/>
              <a:t> , OM Oluwatosin</a:t>
            </a:r>
            <a:r>
              <a:rPr lang="en-US" sz="2500" baseline="30000" dirty="0"/>
              <a:t>10</a:t>
            </a:r>
            <a:r>
              <a:rPr lang="en-US" sz="2500" dirty="0"/>
              <a:t> and SI Omokhodion</a:t>
            </a:r>
            <a:r>
              <a:rPr lang="en-US" sz="2500" baseline="30000" dirty="0"/>
              <a:t>1</a:t>
            </a:r>
            <a:r>
              <a:rPr lang="en-US" sz="25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8309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Baseline burden data collection and </a:t>
            </a:r>
            <a:r>
              <a:rPr lang="en-GB" b="1" dirty="0" smtClean="0"/>
              <a:t>publications 2</a:t>
            </a:r>
            <a:endParaRPr lang="en-US" dirty="0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lnSpc>
                <a:spcPct val="80000"/>
              </a:lnSpc>
              <a:buNone/>
            </a:pPr>
            <a:r>
              <a:rPr lang="en-US" sz="2000" i="1" dirty="0"/>
              <a:t>Afr. J. Med. Med. Sci. (2017) 46, 49-55</a:t>
            </a:r>
          </a:p>
          <a:p>
            <a:pPr marL="0" lvl="0" indent="0" algn="ctr">
              <a:lnSpc>
                <a:spcPct val="80000"/>
              </a:lnSpc>
              <a:buNone/>
            </a:pPr>
            <a:r>
              <a:rPr lang="en-US" sz="2500" b="1" dirty="0"/>
              <a:t>Congenital </a:t>
            </a:r>
            <a:r>
              <a:rPr lang="en-US" sz="2500" b="1" dirty="0" err="1"/>
              <a:t>paediatric</a:t>
            </a:r>
            <a:r>
              <a:rPr lang="en-US" sz="2500" b="1" dirty="0"/>
              <a:t> surgical cases in Ibadan: patterns and associated malformations</a:t>
            </a:r>
          </a:p>
          <a:p>
            <a:pPr marL="0" lvl="0" indent="0" algn="ctr">
              <a:lnSpc>
                <a:spcPct val="80000"/>
              </a:lnSpc>
              <a:buNone/>
            </a:pPr>
            <a:r>
              <a:rPr lang="en-US" sz="2500" dirty="0"/>
              <a:t>TA Lawal</a:t>
            </a:r>
            <a:r>
              <a:rPr lang="en-US" sz="2500" baseline="30000" dirty="0"/>
              <a:t>1,2</a:t>
            </a:r>
            <a:r>
              <a:rPr lang="en-US" sz="2500" dirty="0"/>
              <a:t>, AO Adeleye</a:t>
            </a:r>
            <a:r>
              <a:rPr lang="en-US" sz="2500" baseline="30000" dirty="0"/>
              <a:t>1,3</a:t>
            </a:r>
            <a:r>
              <a:rPr lang="en-US" sz="2500" dirty="0"/>
              <a:t>, AI Ayede</a:t>
            </a:r>
            <a:r>
              <a:rPr lang="en-US" sz="2500" baseline="30000" dirty="0"/>
              <a:t>4,5</a:t>
            </a:r>
            <a:r>
              <a:rPr lang="en-US" sz="2500" dirty="0"/>
              <a:t>, OO Ogundoyin</a:t>
            </a:r>
            <a:r>
              <a:rPr lang="en-US" sz="2500" baseline="30000" dirty="0"/>
              <a:t>1,2</a:t>
            </a:r>
            <a:r>
              <a:rPr lang="en-US" sz="2500" dirty="0"/>
              <a:t>, DI Olulana</a:t>
            </a:r>
            <a:r>
              <a:rPr lang="en-US" sz="2500" baseline="30000" dirty="0"/>
              <a:t>1,2</a:t>
            </a:r>
            <a:r>
              <a:rPr lang="en-US" sz="2500" dirty="0"/>
              <a:t> , AA Olusanya</a:t>
            </a:r>
            <a:r>
              <a:rPr lang="en-US" sz="2500" baseline="30000" dirty="0"/>
              <a:t>6,7</a:t>
            </a:r>
            <a:r>
              <a:rPr lang="en-US" sz="2500" dirty="0"/>
              <a:t>, BA Olusanya</a:t>
            </a:r>
            <a:r>
              <a:rPr lang="en-US" sz="2500" baseline="30000" dirty="0"/>
              <a:t>8,9</a:t>
            </a:r>
            <a:r>
              <a:rPr lang="en-US" sz="2500" dirty="0"/>
              <a:t>, OO Jarrett</a:t>
            </a:r>
            <a:r>
              <a:rPr lang="en-US" sz="2500" baseline="30000" dirty="0"/>
              <a:t>4,5</a:t>
            </a:r>
            <a:r>
              <a:rPr lang="en-US" sz="2500" dirty="0"/>
              <a:t>, AO Asinobi</a:t>
            </a:r>
            <a:r>
              <a:rPr lang="en-US" sz="2500" baseline="30000" dirty="0"/>
              <a:t>4,5</a:t>
            </a:r>
            <a:r>
              <a:rPr lang="en-US" sz="2500" dirty="0"/>
              <a:t> , OF Ashubu</a:t>
            </a:r>
            <a:r>
              <a:rPr lang="en-US" sz="2500" baseline="30000" dirty="0"/>
              <a:t>5</a:t>
            </a:r>
            <a:r>
              <a:rPr lang="en-US" sz="2500" dirty="0"/>
              <a:t> and OO Busari</a:t>
            </a:r>
            <a:r>
              <a:rPr lang="en-US" sz="2500" baseline="30000" dirty="0"/>
              <a:t>5</a:t>
            </a:r>
            <a:endParaRPr lang="en-US" sz="2500" i="1" baseline="30000" dirty="0"/>
          </a:p>
          <a:p>
            <a:pPr marL="0" lvl="0" indent="0">
              <a:lnSpc>
                <a:spcPct val="80000"/>
              </a:lnSpc>
              <a:buNone/>
            </a:pPr>
            <a:r>
              <a:rPr lang="en-US" sz="2000" i="1" dirty="0"/>
              <a:t>Afr. J. Med. Med. Sci. (2017) 46, 259-265</a:t>
            </a:r>
          </a:p>
          <a:p>
            <a:pPr marL="0" lvl="0" indent="0" algn="ctr">
              <a:lnSpc>
                <a:spcPct val="80000"/>
              </a:lnSpc>
              <a:buNone/>
            </a:pPr>
            <a:r>
              <a:rPr lang="en-US" sz="2500" b="1" dirty="0"/>
              <a:t>Congenital craniofacial anomalies: The experience of a sub-Saharan African tertiary hospital.</a:t>
            </a:r>
          </a:p>
          <a:p>
            <a:pPr marL="0" lvl="0" indent="0" algn="ctr">
              <a:lnSpc>
                <a:spcPct val="80000"/>
              </a:lnSpc>
              <a:buNone/>
            </a:pPr>
            <a:r>
              <a:rPr lang="en-US" sz="2500" dirty="0"/>
              <a:t>AA Olusanya</a:t>
            </a:r>
            <a:r>
              <a:rPr lang="en-US" sz="2500" baseline="30000" dirty="0"/>
              <a:t>1</a:t>
            </a:r>
            <a:r>
              <a:rPr lang="en-US" sz="2500" dirty="0"/>
              <a:t> , AO Adeleye</a:t>
            </a:r>
            <a:r>
              <a:rPr lang="en-US" sz="2500" baseline="30000" dirty="0"/>
              <a:t>2</a:t>
            </a:r>
            <a:r>
              <a:rPr lang="en-US" sz="2500" dirty="0"/>
              <a:t> , AI Ayede</a:t>
            </a:r>
            <a:r>
              <a:rPr lang="en-US" sz="2500" baseline="30000" dirty="0"/>
              <a:t>3</a:t>
            </a:r>
            <a:r>
              <a:rPr lang="en-US" sz="2500" dirty="0"/>
              <a:t> , TA Lawal</a:t>
            </a:r>
            <a:r>
              <a:rPr lang="en-US" sz="2500" baseline="30000" dirty="0"/>
              <a:t>4</a:t>
            </a:r>
            <a:r>
              <a:rPr lang="en-US" sz="2500" dirty="0"/>
              <a:t> , BA Olusanya</a:t>
            </a:r>
            <a:r>
              <a:rPr lang="en-US" sz="2500" baseline="30000" dirty="0"/>
              <a:t>5</a:t>
            </a:r>
            <a:r>
              <a:rPr lang="en-US" sz="2500" dirty="0"/>
              <a:t> , OO Ogunkunle</a:t>
            </a:r>
            <a:r>
              <a:rPr lang="en-US" sz="2500" baseline="30000" dirty="0"/>
              <a:t>3</a:t>
            </a:r>
            <a:r>
              <a:rPr lang="en-US" sz="2500" dirty="0"/>
              <a:t> , AO Asinobi</a:t>
            </a:r>
            <a:r>
              <a:rPr lang="en-US" sz="2500" baseline="30000" dirty="0"/>
              <a:t>3</a:t>
            </a:r>
            <a:r>
              <a:rPr lang="en-US" sz="2500" dirty="0"/>
              <a:t> , VI Joel-Medewase</a:t>
            </a:r>
            <a:r>
              <a:rPr lang="en-US" sz="2500" baseline="30000" dirty="0"/>
              <a:t>6</a:t>
            </a:r>
            <a:r>
              <a:rPr lang="en-US" sz="2500" dirty="0"/>
              <a:t> , AM Agunloye</a:t>
            </a:r>
            <a:r>
              <a:rPr lang="en-US" sz="2500" baseline="30000" dirty="0"/>
              <a:t>7</a:t>
            </a:r>
            <a:r>
              <a:rPr lang="en-US" sz="2500" dirty="0"/>
              <a:t> , OF Ashubu</a:t>
            </a:r>
            <a:r>
              <a:rPr lang="en-US" sz="2500" baseline="30000" dirty="0"/>
              <a:t>3</a:t>
            </a:r>
            <a:r>
              <a:rPr lang="en-US" sz="2500" dirty="0"/>
              <a:t> , AI Michael</a:t>
            </a:r>
            <a:r>
              <a:rPr lang="en-US" sz="2500" baseline="30000" dirty="0"/>
              <a:t>8</a:t>
            </a:r>
            <a:r>
              <a:rPr lang="en-US" sz="2500" dirty="0"/>
              <a:t> , OM Oluwatosin</a:t>
            </a:r>
            <a:r>
              <a:rPr lang="en-US" sz="2500" baseline="30000" dirty="0"/>
              <a:t>8</a:t>
            </a:r>
            <a:r>
              <a:rPr lang="en-US" sz="2500" dirty="0"/>
              <a:t> and O Olayemi</a:t>
            </a:r>
            <a:r>
              <a:rPr lang="en-US" sz="2500" baseline="30000" dirty="0"/>
              <a:t>9</a:t>
            </a:r>
            <a:endParaRPr lang="en-US" sz="2500" i="1" baseline="30000" dirty="0"/>
          </a:p>
        </p:txBody>
      </p:sp>
    </p:spTree>
    <p:extLst>
      <p:ext uri="{BB962C8B-B14F-4D97-AF65-F5344CB8AC3E}">
        <p14:creationId xmlns:p14="http://schemas.microsoft.com/office/powerpoint/2010/main" val="7577420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Joined ICBDSR and </a:t>
            </a:r>
            <a:r>
              <a:rPr lang="en-GB" dirty="0" err="1" smtClean="0"/>
              <a:t>Colaborated</a:t>
            </a:r>
            <a:r>
              <a:rPr lang="en-GB" dirty="0" smtClean="0"/>
              <a:t> with CDC USA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ICBDSR</a:t>
            </a:r>
            <a:endParaRPr lang="en-US" dirty="0"/>
          </a:p>
          <a:p>
            <a:r>
              <a:rPr lang="en-US" dirty="0"/>
              <a:t>Lorenzo </a:t>
            </a:r>
            <a:r>
              <a:rPr lang="en-US" dirty="0" err="1"/>
              <a:t>Botto</a:t>
            </a:r>
            <a:endParaRPr lang="en-US" dirty="0"/>
          </a:p>
          <a:p>
            <a:r>
              <a:rPr lang="en-US" dirty="0"/>
              <a:t>Boris </a:t>
            </a:r>
            <a:r>
              <a:rPr lang="en-US" dirty="0" err="1"/>
              <a:t>Groisman</a:t>
            </a:r>
            <a:endParaRPr lang="en-US" dirty="0"/>
          </a:p>
          <a:p>
            <a:r>
              <a:rPr lang="en-US" dirty="0" err="1"/>
              <a:t>Pierpaolo</a:t>
            </a:r>
            <a:r>
              <a:rPr lang="en-US" dirty="0"/>
              <a:t> </a:t>
            </a:r>
            <a:r>
              <a:rPr lang="en-US" dirty="0" err="1"/>
              <a:t>Mastroiacovo</a:t>
            </a:r>
            <a:r>
              <a:rPr lang="en-US" dirty="0"/>
              <a:t>- Director of the Coordinating Centre of International Clearinghouse for Birth Defects Surveillance and Research, Rome, Italy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529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</TotalTime>
  <Words>893</Words>
  <Application>Microsoft Office PowerPoint</Application>
  <PresentationFormat>Widescreen</PresentationFormat>
  <Paragraphs>171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Arial Black</vt:lpstr>
      <vt:lpstr>Bookman Old Style</vt:lpstr>
      <vt:lpstr>Calibri</vt:lpstr>
      <vt:lpstr>Calibri Light</vt:lpstr>
      <vt:lpstr>Times New Roman</vt:lpstr>
      <vt:lpstr>Office Theme</vt:lpstr>
      <vt:lpstr>Birth Defects Surveillance in Nigeria: Ibadan Experience</vt:lpstr>
      <vt:lpstr>The outline</vt:lpstr>
      <vt:lpstr>Our Institutions</vt:lpstr>
      <vt:lpstr>                                Team Members (2015)</vt:lpstr>
      <vt:lpstr>Other members cont’d</vt:lpstr>
      <vt:lpstr>Strategies for group establishment</vt:lpstr>
      <vt:lpstr>Baseline burden data collection and publications</vt:lpstr>
      <vt:lpstr>Baseline burden data collection and publications 2</vt:lpstr>
      <vt:lpstr>Joined ICBDSR and Colaborated with CDC USA</vt:lpstr>
      <vt:lpstr>Proposed sites</vt:lpstr>
      <vt:lpstr>Project Objectives: </vt:lpstr>
      <vt:lpstr>Inclusion / Exclusion Criteria</vt:lpstr>
      <vt:lpstr>Defects to be included</vt:lpstr>
      <vt:lpstr>PowerPoint Presentation</vt:lpstr>
      <vt:lpstr>                  Meeting with FMOH</vt:lpstr>
      <vt:lpstr>OBJECTIVES</vt:lpstr>
      <vt:lpstr>HIGHLIGHT </vt:lpstr>
      <vt:lpstr>KEY RECOMMENDATIONS</vt:lpstr>
      <vt:lpstr>ACTIONS</vt:lpstr>
      <vt:lpstr>Current success stories:</vt:lpstr>
      <vt:lpstr>What are our current needs?</vt:lpstr>
      <vt:lpstr>                            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Birth Defects Surveillance in Nigeria: Ibadan Experience</dc:title>
  <dc:creator>Dr. Ayede</dc:creator>
  <cp:lastModifiedBy>Dr. Ayede</cp:lastModifiedBy>
  <cp:revision>74</cp:revision>
  <dcterms:created xsi:type="dcterms:W3CDTF">2021-08-23T12:50:43Z</dcterms:created>
  <dcterms:modified xsi:type="dcterms:W3CDTF">2021-08-25T12:30:29Z</dcterms:modified>
</cp:coreProperties>
</file>