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60" r:id="rId3"/>
    <p:sldId id="262" r:id="rId4"/>
    <p:sldId id="263" r:id="rId5"/>
    <p:sldId id="270" r:id="rId6"/>
    <p:sldId id="304" r:id="rId7"/>
    <p:sldId id="269" r:id="rId8"/>
    <p:sldId id="271" r:id="rId9"/>
    <p:sldId id="287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2" r:id="rId21"/>
    <p:sldId id="289" r:id="rId22"/>
    <p:sldId id="303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TH ALARCÓN" initials="E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595E9-9C3C-4A47-901B-49DE02DFDF1D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3FD15-4FB8-FF4D-991D-218A023927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4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809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874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195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328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613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0543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074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1860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056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835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686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373E3-4C2E-4ACA-BD86-4B38E2FC3175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940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52205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s-CO" sz="1800" baseline="0" smtClean="0">
                <a:effectLst/>
                <a:latin typeface="Century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364087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3048000" y="472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" name="Conector recto 24"/>
          <p:cNvCxnSpPr/>
          <p:nvPr userDrawn="1"/>
        </p:nvCxnSpPr>
        <p:spPr>
          <a:xfrm flipV="1">
            <a:off x="2576147" y="3573094"/>
            <a:ext cx="7039706" cy="7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387" y="5855379"/>
            <a:ext cx="963613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9"/>
          <p:cNvSpPr txBox="1">
            <a:spLocks noChangeArrowheads="1"/>
          </p:cNvSpPr>
          <p:nvPr userDrawn="1"/>
        </p:nvSpPr>
        <p:spPr bwMode="auto">
          <a:xfrm>
            <a:off x="10462407" y="6309518"/>
            <a:ext cx="838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/>
            <a:r>
              <a:rPr lang="es-ES_tradnl" altLang="en-US" sz="800" b="0" dirty="0" err="1">
                <a:solidFill>
                  <a:srgbClr val="004080"/>
                </a:solidFill>
              </a:rPr>
              <a:t>Sustainable</a:t>
            </a:r>
            <a:r>
              <a:rPr lang="es-ES_tradnl" altLang="en-US" sz="800" b="0" dirty="0">
                <a:solidFill>
                  <a:srgbClr val="004080"/>
                </a:solidFill>
              </a:rPr>
              <a:t> </a:t>
            </a:r>
          </a:p>
          <a:p>
            <a:pPr algn="r"/>
            <a:r>
              <a:rPr lang="es-ES_tradnl" altLang="en-US" sz="800" b="0" dirty="0" err="1">
                <a:solidFill>
                  <a:srgbClr val="004080"/>
                </a:solidFill>
              </a:rPr>
              <a:t>Sciences</a:t>
            </a:r>
            <a:r>
              <a:rPr lang="es-ES_tradnl" altLang="en-US" sz="800" b="0" dirty="0">
                <a:solidFill>
                  <a:srgbClr val="004080"/>
                </a:solidFill>
              </a:rPr>
              <a:t> </a:t>
            </a:r>
          </a:p>
          <a:p>
            <a:pPr algn="r"/>
            <a:r>
              <a:rPr lang="es-ES_tradnl" altLang="en-US" sz="800" b="0" dirty="0" err="1">
                <a:solidFill>
                  <a:srgbClr val="004080"/>
                </a:solidFill>
              </a:rPr>
              <a:t>Institute</a:t>
            </a:r>
            <a:endParaRPr lang="es-ES_tradnl" altLang="en-US" sz="800" b="0" dirty="0">
              <a:solidFill>
                <a:srgbClr val="00408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196914" y="6513244"/>
            <a:ext cx="1475704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650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2838734" y="6176963"/>
            <a:ext cx="6414448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2838734" y="6176963"/>
            <a:ext cx="6414448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29237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367492" y="6356350"/>
            <a:ext cx="986307" cy="365125"/>
          </a:xfrm>
          <a:prstGeom prst="rect">
            <a:avLst/>
          </a:prstGeom>
        </p:spPr>
        <p:txBody>
          <a:bodyPr/>
          <a:lstStyle/>
          <a:p>
            <a:fld id="{879C2A0D-8D78-4DD7-A98B-3B794C7A37E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838200" y="1741217"/>
            <a:ext cx="10515599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10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100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r"/>
            <a:fld id="{879C2A0D-8D78-4DD7-A98B-3B794C7A37E0}" type="slidenum">
              <a:rPr lang="es-CO" smtClean="0"/>
              <a:pPr algn="r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20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8642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519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4509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2838734" y="6176963"/>
            <a:ext cx="6414448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7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FFBB3-455D-4794-B80F-2C39F7EABDE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2838734" y="6176963"/>
            <a:ext cx="6414448" cy="68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10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2923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C22FFBB3-455D-4794-B80F-2C39F7EABDE5}" type="datetimeFigureOut">
              <a:rPr lang="es-CO" smtClean="0"/>
              <a:pPr/>
              <a:t>2/08/2021</a:t>
            </a:fld>
            <a:endParaRPr lang="es-CO" dirty="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67492" y="6356350"/>
            <a:ext cx="986307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79C2A0D-8D78-4DD7-A98B-3B794C7A37E0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4" name="CuadroTexto 3"/>
          <p:cNvSpPr txBox="1"/>
          <p:nvPr userDrawn="1"/>
        </p:nvSpPr>
        <p:spPr>
          <a:xfrm>
            <a:off x="2468019" y="6538912"/>
            <a:ext cx="7255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>
                <a:solidFill>
                  <a:schemeClr val="bg1">
                    <a:lumMod val="50000"/>
                  </a:schemeClr>
                </a:solidFill>
              </a:rPr>
              <a:t>Tomado de los cursos de investigación operativa OPS-TDR,</a:t>
            </a:r>
            <a:r>
              <a:rPr lang="es-ES" sz="1200" i="1" baseline="0" dirty="0">
                <a:solidFill>
                  <a:schemeClr val="bg1">
                    <a:lumMod val="50000"/>
                  </a:schemeClr>
                </a:solidFill>
              </a:rPr>
              <a:t> diseñado por Zulma Rueda, Diana Marín y Lucelly López</a:t>
            </a:r>
            <a:endParaRPr lang="en-US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0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69994" y="3833841"/>
            <a:ext cx="7588155" cy="1655762"/>
          </a:xfrm>
        </p:spPr>
        <p:txBody>
          <a:bodyPr>
            <a:normAutofit/>
          </a:bodyPr>
          <a:lstStyle/>
          <a:p>
            <a:r>
              <a:rPr lang="es-CO" sz="2000" dirty="0" smtClean="0"/>
              <a:t>Lucelly López L</a:t>
            </a:r>
          </a:p>
          <a:p>
            <a:r>
              <a:rPr lang="es-CO" sz="2000" dirty="0" smtClean="0"/>
              <a:t>Docente: Universidad Pontificia Bolivariana</a:t>
            </a:r>
            <a:endParaRPr lang="es-CO" sz="2000" dirty="0" smtClean="0"/>
          </a:p>
          <a:p>
            <a:r>
              <a:rPr lang="es-CO" sz="2000" dirty="0"/>
              <a:t>l</a:t>
            </a:r>
            <a:r>
              <a:rPr lang="es-CO" sz="2000" dirty="0" smtClean="0"/>
              <a:t>ucelly.lopez@upb.edu.co</a:t>
            </a:r>
            <a:endParaRPr lang="en-US" sz="2000" dirty="0"/>
          </a:p>
        </p:txBody>
      </p:sp>
      <p:sp>
        <p:nvSpPr>
          <p:cNvPr id="3" name="Subtitle 1"/>
          <p:cNvSpPr txBox="1">
            <a:spLocks/>
          </p:cNvSpPr>
          <p:nvPr/>
        </p:nvSpPr>
        <p:spPr>
          <a:xfrm>
            <a:off x="2169993" y="1608799"/>
            <a:ext cx="75881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s-CO" sz="1800" kern="1200" baseline="0" smtClean="0">
                <a:solidFill>
                  <a:schemeClr val="tx1"/>
                </a:solidFill>
                <a:effectLst/>
                <a:latin typeface="Century" panose="02040604050505020304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" panose="0204060405050502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/>
              <a:t>Identificando</a:t>
            </a:r>
            <a:r>
              <a:rPr lang="en-US" sz="3200" dirty="0" smtClean="0"/>
              <a:t> el </a:t>
            </a:r>
            <a:r>
              <a:rPr lang="en-US" sz="3200" dirty="0" err="1" smtClean="0"/>
              <a:t>problema</a:t>
            </a:r>
            <a:r>
              <a:rPr lang="en-US" sz="3200" dirty="0" smtClean="0"/>
              <a:t>, </a:t>
            </a:r>
            <a:r>
              <a:rPr lang="en-US" sz="3200" dirty="0" err="1" smtClean="0"/>
              <a:t>pregunta</a:t>
            </a:r>
            <a:r>
              <a:rPr lang="en-US" sz="3200" dirty="0" smtClean="0"/>
              <a:t>, </a:t>
            </a:r>
            <a:r>
              <a:rPr lang="en-US" sz="3200" dirty="0" err="1" smtClean="0"/>
              <a:t>objetivos</a:t>
            </a:r>
            <a:r>
              <a:rPr lang="en-US" sz="3200" dirty="0" smtClean="0"/>
              <a:t> e </a:t>
            </a:r>
            <a:r>
              <a:rPr lang="en-US" sz="3200" dirty="0" err="1" smtClean="0"/>
              <a:t>hipótesis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720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Los objetivos</a:t>
            </a:r>
            <a:r>
              <a:rPr lang="es-CO" sz="2800" i="1" dirty="0"/>
              <a:t> </a:t>
            </a:r>
            <a:r>
              <a:rPr lang="es-CO" sz="2800" dirty="0"/>
              <a:t>de un proyecto de investigación resumen lo que debe lograrse con el estudio</a:t>
            </a:r>
          </a:p>
          <a:p>
            <a:endParaRPr lang="es-CO" sz="2800" dirty="0"/>
          </a:p>
          <a:p>
            <a:r>
              <a:rPr lang="es-CO" sz="2800" dirty="0"/>
              <a:t>Deben estar estrechamente relacionados con el planteamiento del problema </a:t>
            </a:r>
          </a:p>
          <a:p>
            <a:endParaRPr lang="es-CO" sz="2800" dirty="0"/>
          </a:p>
          <a:p>
            <a:r>
              <a:rPr lang="es-CO" sz="2800" dirty="0"/>
              <a:t>El </a:t>
            </a:r>
            <a:r>
              <a:rPr lang="es-CO" sz="2800" i="1" dirty="0">
                <a:solidFill>
                  <a:srgbClr val="0070C0"/>
                </a:solidFill>
              </a:rPr>
              <a:t>objetivo general </a:t>
            </a:r>
            <a:r>
              <a:rPr lang="es-CO" sz="2800" dirty="0"/>
              <a:t>de un estudio establece lo que los investigadores esperan lograr con el estudio en términos generales</a:t>
            </a:r>
          </a:p>
          <a:p>
            <a:endParaRPr lang="es-CO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s-CO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397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¿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</a:t>
            </a:r>
            <a:r>
              <a:rPr lang="es-ES" dirty="0"/>
              <a:t>é deben formularse los objetivos de investigación?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/>
              <a:t>La formulación de los objetivos debe ayudarle a: </a:t>
            </a:r>
          </a:p>
          <a:p>
            <a:pPr marL="0" indent="0">
              <a:buNone/>
            </a:pPr>
            <a:endParaRPr lang="es-CO" sz="2800" dirty="0"/>
          </a:p>
          <a:p>
            <a:r>
              <a:rPr lang="es-CO" sz="2800" i="1" dirty="0">
                <a:solidFill>
                  <a:srgbClr val="0070C0"/>
                </a:solidFill>
              </a:rPr>
              <a:t>Enfocar</a:t>
            </a:r>
            <a:r>
              <a:rPr lang="es-CO" sz="2800" i="1" dirty="0"/>
              <a:t> el estudio (reduciéndolo a sus puntos esenciales). </a:t>
            </a:r>
          </a:p>
          <a:p>
            <a:endParaRPr lang="es-CO" sz="2800" i="1" dirty="0"/>
          </a:p>
          <a:p>
            <a:r>
              <a:rPr lang="es-CO" sz="2800" i="1" dirty="0">
                <a:solidFill>
                  <a:srgbClr val="0070C0"/>
                </a:solidFill>
              </a:rPr>
              <a:t>Evitar</a:t>
            </a:r>
            <a:r>
              <a:rPr lang="es-CO" sz="2800" i="1" dirty="0"/>
              <a:t> la recolección de datos que no sean estrictamente necesarios para comprender y resolver el problema que ha identificado. </a:t>
            </a:r>
          </a:p>
          <a:p>
            <a:endParaRPr lang="es-CO" sz="2800" i="1" dirty="0"/>
          </a:p>
          <a:p>
            <a:r>
              <a:rPr lang="es-CO" sz="2800" i="1" dirty="0">
                <a:solidFill>
                  <a:srgbClr val="0070C0"/>
                </a:solidFill>
              </a:rPr>
              <a:t>Organizar</a:t>
            </a:r>
            <a:r>
              <a:rPr lang="es-CO" sz="2800" i="1" dirty="0"/>
              <a:t> el estudio en partes o fases claramente definidas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fld id="{B15CAD35-F83F-DA41-91AD-23D3E7359D14}" type="datetime3">
              <a:rPr lang="en-US" smtClean="0"/>
              <a:t>2 August 2021</a:t>
            </a:fld>
            <a:r>
              <a:rPr lang="es-CO"/>
              <a:t> </a:t>
            </a: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4420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687" y="570346"/>
            <a:ext cx="10018713" cy="1108329"/>
          </a:xfrm>
        </p:spPr>
        <p:txBody>
          <a:bodyPr>
            <a:normAutofit/>
          </a:bodyPr>
          <a:lstStyle/>
          <a:p>
            <a:r>
              <a:rPr lang="en-US" sz="4000" dirty="0"/>
              <a:t>¿</a:t>
            </a:r>
            <a:r>
              <a:rPr lang="en-US" sz="4000" dirty="0" err="1"/>
              <a:t>Cómo</a:t>
            </a:r>
            <a:r>
              <a:rPr lang="en-US" sz="4000" dirty="0"/>
              <a:t> </a:t>
            </a:r>
            <a:r>
              <a:rPr lang="en-US" sz="4000" dirty="0" err="1"/>
              <a:t>debe</a:t>
            </a:r>
            <a:r>
              <a:rPr lang="en-US" sz="4000" dirty="0"/>
              <a:t> </a:t>
            </a:r>
            <a:r>
              <a:rPr lang="en-US" sz="4000" dirty="0" err="1"/>
              <a:t>usted</a:t>
            </a:r>
            <a:r>
              <a:rPr lang="en-US" sz="4000" dirty="0"/>
              <a:t> </a:t>
            </a:r>
            <a:r>
              <a:rPr lang="en-US" sz="4000" dirty="0" err="1"/>
              <a:t>plantear</a:t>
            </a:r>
            <a:r>
              <a:rPr lang="en-US" sz="4000" dirty="0"/>
              <a:t> </a:t>
            </a:r>
            <a:r>
              <a:rPr lang="en-US" sz="4000" dirty="0" err="1"/>
              <a:t>sus</a:t>
            </a:r>
            <a:r>
              <a:rPr lang="en-US" sz="4000" dirty="0"/>
              <a:t> </a:t>
            </a:r>
            <a:r>
              <a:rPr lang="en-US" sz="4000" dirty="0" err="1"/>
              <a:t>objetivos</a:t>
            </a:r>
            <a:r>
              <a:rPr lang="en-US" sz="4000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2777"/>
            <a:ext cx="10515600" cy="3890963"/>
          </a:xfrm>
        </p:spPr>
        <p:txBody>
          <a:bodyPr>
            <a:noAutofit/>
          </a:bodyPr>
          <a:lstStyle/>
          <a:p>
            <a:r>
              <a:rPr lang="en-US" sz="2600" dirty="0" err="1"/>
              <a:t>Cubran</a:t>
            </a:r>
            <a:r>
              <a:rPr lang="en-US" sz="2600" dirty="0"/>
              <a:t> </a:t>
            </a:r>
            <a:r>
              <a:rPr lang="en-US" sz="2600" dirty="0" err="1"/>
              <a:t>los</a:t>
            </a:r>
            <a:r>
              <a:rPr lang="en-US" sz="2600" dirty="0"/>
              <a:t> </a:t>
            </a:r>
            <a:r>
              <a:rPr lang="en-US" sz="2600" dirty="0" err="1"/>
              <a:t>diferentes</a:t>
            </a:r>
            <a:r>
              <a:rPr lang="en-US" sz="2600" dirty="0"/>
              <a:t> </a:t>
            </a:r>
            <a:r>
              <a:rPr lang="en-US" sz="2600" dirty="0" err="1"/>
              <a:t>aspectos</a:t>
            </a:r>
            <a:r>
              <a:rPr lang="en-US" sz="2600" dirty="0"/>
              <a:t> del </a:t>
            </a:r>
            <a:r>
              <a:rPr lang="en-US" sz="2600" dirty="0" err="1"/>
              <a:t>problema</a:t>
            </a:r>
            <a:r>
              <a:rPr lang="en-US" sz="2600" dirty="0"/>
              <a:t> y </a:t>
            </a:r>
            <a:r>
              <a:rPr lang="en-US" sz="2600" dirty="0" err="1"/>
              <a:t>los</a:t>
            </a:r>
            <a:r>
              <a:rPr lang="en-US" sz="2600" dirty="0"/>
              <a:t> </a:t>
            </a:r>
            <a:r>
              <a:rPr lang="en-US" sz="2600" dirty="0" err="1"/>
              <a:t>factores</a:t>
            </a:r>
            <a:r>
              <a:rPr lang="en-US" sz="2600" dirty="0"/>
              <a:t> </a:t>
            </a:r>
            <a:r>
              <a:rPr lang="en-US" sz="2600" dirty="0" err="1"/>
              <a:t>contribuyentes</a:t>
            </a:r>
            <a:r>
              <a:rPr lang="en-US" sz="2600" dirty="0"/>
              <a:t> de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manera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0070C0"/>
                </a:solidFill>
              </a:rPr>
              <a:t>coherente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y con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0070C0"/>
                </a:solidFill>
              </a:rPr>
              <a:t>secuencia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 err="1">
                <a:solidFill>
                  <a:srgbClr val="0070C0"/>
                </a:solidFill>
              </a:rPr>
              <a:t>lógica</a:t>
            </a:r>
            <a:r>
              <a:rPr lang="en-US" sz="2600" dirty="0">
                <a:solidFill>
                  <a:srgbClr val="0070C0"/>
                </a:solidFill>
              </a:rPr>
              <a:t>. </a:t>
            </a:r>
          </a:p>
          <a:p>
            <a:endParaRPr lang="en-US" sz="1800" dirty="0"/>
          </a:p>
          <a:p>
            <a:r>
              <a:rPr lang="es-CO" sz="2600" dirty="0"/>
              <a:t>Estén</a:t>
            </a:r>
            <a:r>
              <a:rPr lang="en-US" sz="2600" dirty="0"/>
              <a:t> </a:t>
            </a:r>
            <a:r>
              <a:rPr lang="en-US" sz="2600" dirty="0" err="1"/>
              <a:t>enunciados</a:t>
            </a:r>
            <a:r>
              <a:rPr lang="en-US" sz="2600" dirty="0"/>
              <a:t> con </a:t>
            </a:r>
            <a:r>
              <a:rPr lang="en-US" sz="2600" dirty="0" err="1">
                <a:solidFill>
                  <a:srgbClr val="0070C0"/>
                </a:solidFill>
              </a:rPr>
              <a:t>claridad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términos</a:t>
            </a:r>
            <a:r>
              <a:rPr lang="en-US" sz="2600" dirty="0"/>
              <a:t> </a:t>
            </a:r>
            <a:r>
              <a:rPr lang="en-US" sz="2600" dirty="0" err="1"/>
              <a:t>operativos</a:t>
            </a:r>
            <a:r>
              <a:rPr lang="en-US" sz="2600" dirty="0"/>
              <a:t>, y especifiquen lo que </a:t>
            </a:r>
            <a:r>
              <a:rPr lang="en-US" sz="2600" dirty="0" err="1"/>
              <a:t>va</a:t>
            </a:r>
            <a:r>
              <a:rPr lang="en-US" sz="2600" dirty="0"/>
              <a:t> a </a:t>
            </a:r>
            <a:r>
              <a:rPr lang="en-US" sz="2600" dirty="0" err="1"/>
              <a:t>hacer</a:t>
            </a:r>
            <a:r>
              <a:rPr lang="en-US" sz="2600" dirty="0"/>
              <a:t> </a:t>
            </a:r>
            <a:r>
              <a:rPr lang="en-US" sz="2600" dirty="0" err="1"/>
              <a:t>exactamente</a:t>
            </a:r>
            <a:r>
              <a:rPr lang="en-US" sz="2600" dirty="0"/>
              <a:t>; </a:t>
            </a:r>
            <a:r>
              <a:rPr lang="en-US" sz="2600" dirty="0" err="1">
                <a:solidFill>
                  <a:srgbClr val="0070C0"/>
                </a:solidFill>
              </a:rPr>
              <a:t>en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 err="1">
                <a:solidFill>
                  <a:srgbClr val="0070C0"/>
                </a:solidFill>
              </a:rPr>
              <a:t>dónde</a:t>
            </a:r>
            <a:r>
              <a:rPr lang="en-US" sz="2600" dirty="0">
                <a:solidFill>
                  <a:srgbClr val="0070C0"/>
                </a:solidFill>
              </a:rPr>
              <a:t> y con qué </a:t>
            </a:r>
            <a:r>
              <a:rPr lang="en-US" sz="2600" dirty="0" err="1">
                <a:solidFill>
                  <a:srgbClr val="0070C0"/>
                </a:solidFill>
              </a:rPr>
              <a:t>propósito</a:t>
            </a:r>
            <a:r>
              <a:rPr lang="en-US" sz="2600" dirty="0">
                <a:solidFill>
                  <a:srgbClr val="0070C0"/>
                </a:solidFill>
              </a:rPr>
              <a:t>. </a:t>
            </a:r>
          </a:p>
          <a:p>
            <a:endParaRPr lang="en-US" sz="1800" dirty="0"/>
          </a:p>
          <a:p>
            <a:r>
              <a:rPr lang="en-US" sz="2600" dirty="0" err="1"/>
              <a:t>Consideren</a:t>
            </a:r>
            <a:r>
              <a:rPr lang="en-US" sz="2600" dirty="0"/>
              <a:t> las </a:t>
            </a:r>
            <a:r>
              <a:rPr lang="en-US" sz="2600" dirty="0" err="1"/>
              <a:t>condiciones</a:t>
            </a:r>
            <a:r>
              <a:rPr lang="en-US" sz="2600" dirty="0"/>
              <a:t> locales de </a:t>
            </a:r>
            <a:r>
              <a:rPr lang="en-US" sz="2600" dirty="0" err="1"/>
              <a:t>manera</a:t>
            </a:r>
            <a:r>
              <a:rPr lang="en-US" sz="2600" dirty="0"/>
              <a:t> </a:t>
            </a:r>
            <a:r>
              <a:rPr lang="en-US" sz="2600" dirty="0" err="1"/>
              <a:t>realista</a:t>
            </a:r>
            <a:r>
              <a:rPr lang="en-US" sz="2600" dirty="0"/>
              <a:t>. </a:t>
            </a:r>
          </a:p>
          <a:p>
            <a:endParaRPr lang="en-US" sz="1800" dirty="0"/>
          </a:p>
          <a:p>
            <a:r>
              <a:rPr lang="en-US" sz="2600" dirty="0"/>
              <a:t>Se </a:t>
            </a:r>
            <a:r>
              <a:rPr lang="en-US" sz="2600" dirty="0" err="1"/>
              <a:t>enuncien</a:t>
            </a:r>
            <a:r>
              <a:rPr lang="en-US" sz="2600" dirty="0"/>
              <a:t> con </a:t>
            </a:r>
            <a:r>
              <a:rPr lang="en-US" sz="2600" dirty="0" err="1">
                <a:solidFill>
                  <a:srgbClr val="0070C0"/>
                </a:solidFill>
              </a:rPr>
              <a:t>verbos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 err="1">
                <a:solidFill>
                  <a:srgbClr val="0070C0"/>
                </a:solidFill>
              </a:rPr>
              <a:t>transitivos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que </a:t>
            </a:r>
            <a:r>
              <a:rPr lang="en-US" sz="2600" dirty="0" err="1"/>
              <a:t>sean</a:t>
            </a:r>
            <a:r>
              <a:rPr lang="en-US" sz="2600" dirty="0"/>
              <a:t> lo </a:t>
            </a:r>
            <a:r>
              <a:rPr lang="en-US" sz="2600" dirty="0" err="1"/>
              <a:t>bastante</a:t>
            </a:r>
            <a:r>
              <a:rPr lang="en-US" sz="2600" dirty="0"/>
              <a:t> </a:t>
            </a:r>
            <a:r>
              <a:rPr lang="en-US" sz="2600" dirty="0" err="1"/>
              <a:t>espec</a:t>
            </a:r>
            <a:r>
              <a:rPr lang="es-ES" sz="2600" dirty="0" err="1"/>
              <a:t>ífi</a:t>
            </a:r>
            <a:r>
              <a:rPr lang="en-US" sz="2600" dirty="0"/>
              <a:t>cos </a:t>
            </a:r>
            <a:r>
              <a:rPr lang="en-US" sz="2600" dirty="0" err="1"/>
              <a:t>como</a:t>
            </a:r>
            <a:r>
              <a:rPr lang="en-US" sz="2600" dirty="0"/>
              <a:t> para </a:t>
            </a:r>
            <a:r>
              <a:rPr lang="en-US" sz="2600" dirty="0" err="1"/>
              <a:t>evaluarlos</a:t>
            </a:r>
            <a:r>
              <a:rPr lang="en-US" sz="2600" dirty="0"/>
              <a:t> </a:t>
            </a:r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fld id="{F04FAA85-5D46-B845-8F57-628214114A39}" type="datetime3">
              <a:rPr lang="en-US" smtClean="0"/>
              <a:t>2 August 2021</a:t>
            </a:fld>
            <a:r>
              <a:rPr lang="es-CO"/>
              <a:t> </a:t>
            </a: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809772A-C0CD-4DB4-A81E-7BA06A1FACE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766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Algunos</a:t>
            </a:r>
            <a:r>
              <a:rPr lang="en-US" sz="2800" dirty="0"/>
              <a:t> </a:t>
            </a:r>
            <a:r>
              <a:rPr lang="en-US" sz="2800" i="1" dirty="0" err="1"/>
              <a:t>ejemplos</a:t>
            </a:r>
            <a:r>
              <a:rPr lang="en-US" sz="2800" i="1" dirty="0"/>
              <a:t> </a:t>
            </a:r>
            <a:r>
              <a:rPr lang="en-US" sz="2800" dirty="0"/>
              <a:t>de </a:t>
            </a:r>
            <a:r>
              <a:rPr lang="en-US" sz="2800" dirty="0" err="1"/>
              <a:t>verbos</a:t>
            </a:r>
            <a:r>
              <a:rPr lang="en-US" sz="2800" dirty="0"/>
              <a:t> </a:t>
            </a:r>
            <a:r>
              <a:rPr lang="en-US" sz="2800" dirty="0" err="1"/>
              <a:t>transitivos</a:t>
            </a:r>
            <a:r>
              <a:rPr lang="en-US" sz="2800" dirty="0"/>
              <a:t> son: </a:t>
            </a:r>
            <a:r>
              <a:rPr lang="en-US" sz="2800" dirty="0" err="1"/>
              <a:t>determinar</a:t>
            </a:r>
            <a:r>
              <a:rPr lang="en-US" sz="2800" dirty="0"/>
              <a:t>, </a:t>
            </a:r>
            <a:r>
              <a:rPr lang="en-US" sz="2800" dirty="0" err="1"/>
              <a:t>comparar</a:t>
            </a:r>
            <a:r>
              <a:rPr lang="en-US" sz="2800" dirty="0"/>
              <a:t>, </a:t>
            </a:r>
            <a:r>
              <a:rPr lang="en-US" sz="2800" dirty="0" err="1"/>
              <a:t>verificar</a:t>
            </a:r>
            <a:r>
              <a:rPr lang="en-US" sz="2800" dirty="0"/>
              <a:t>, </a:t>
            </a:r>
            <a:r>
              <a:rPr lang="en-US" sz="2800" dirty="0" err="1"/>
              <a:t>calcular</a:t>
            </a:r>
            <a:r>
              <a:rPr lang="en-US" sz="2800" dirty="0"/>
              <a:t>, </a:t>
            </a:r>
            <a:r>
              <a:rPr lang="en-US" sz="2800" dirty="0" err="1"/>
              <a:t>describir</a:t>
            </a:r>
            <a:r>
              <a:rPr lang="en-US" sz="2800" dirty="0"/>
              <a:t>, y </a:t>
            </a:r>
            <a:r>
              <a:rPr lang="en-US" sz="2800" dirty="0" err="1"/>
              <a:t>establecer</a:t>
            </a:r>
            <a:endParaRPr lang="en-US" sz="2800" dirty="0"/>
          </a:p>
          <a:p>
            <a:endParaRPr lang="en-US" sz="1800" dirty="0"/>
          </a:p>
          <a:p>
            <a:r>
              <a:rPr lang="en-US" sz="2800" dirty="0"/>
              <a:t>Evite el </a:t>
            </a:r>
            <a:r>
              <a:rPr lang="en-US" sz="2800" dirty="0" err="1"/>
              <a:t>uso</a:t>
            </a:r>
            <a:r>
              <a:rPr lang="en-US" sz="2800" dirty="0"/>
              <a:t> de </a:t>
            </a:r>
            <a:r>
              <a:rPr lang="en-US" sz="2800" dirty="0" err="1"/>
              <a:t>verbos</a:t>
            </a:r>
            <a:r>
              <a:rPr lang="en-US" sz="2800" dirty="0"/>
              <a:t> </a:t>
            </a:r>
            <a:r>
              <a:rPr lang="en-US" sz="2800" dirty="0" err="1"/>
              <a:t>intransitivos</a:t>
            </a:r>
            <a:r>
              <a:rPr lang="en-US" sz="2800" dirty="0"/>
              <a:t> que no </a:t>
            </a:r>
            <a:r>
              <a:rPr lang="en-US" sz="2800" dirty="0" err="1"/>
              <a:t>expresan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acción</a:t>
            </a:r>
            <a:r>
              <a:rPr lang="en-US" sz="2800" dirty="0"/>
              <a:t> evaluable, tales </a:t>
            </a:r>
            <a:r>
              <a:rPr lang="en-US" sz="2800" dirty="0" err="1"/>
              <a:t>como</a:t>
            </a:r>
            <a:r>
              <a:rPr lang="en-US" sz="2800" dirty="0"/>
              <a:t>: </a:t>
            </a:r>
            <a:r>
              <a:rPr lang="en-US" sz="2800" dirty="0" err="1"/>
              <a:t>apreciar</a:t>
            </a:r>
            <a:r>
              <a:rPr lang="en-US" sz="2800" dirty="0"/>
              <a:t>, </a:t>
            </a:r>
            <a:r>
              <a:rPr lang="en-US" sz="2800" dirty="0" err="1"/>
              <a:t>entender</a:t>
            </a:r>
            <a:r>
              <a:rPr lang="en-US" sz="2800" dirty="0"/>
              <a:t> o </a:t>
            </a:r>
            <a:r>
              <a:rPr lang="en-US" sz="2800" dirty="0" err="1"/>
              <a:t>estudiar</a:t>
            </a:r>
            <a:endParaRPr lang="en-US" sz="2800" dirty="0"/>
          </a:p>
          <a:p>
            <a:endParaRPr lang="en-US" sz="1600" dirty="0"/>
          </a:p>
          <a:p>
            <a:r>
              <a:rPr lang="en-US" sz="2800" dirty="0" err="1">
                <a:solidFill>
                  <a:srgbClr val="0070C0"/>
                </a:solidFill>
              </a:rPr>
              <a:t>Tenga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en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mente</a:t>
            </a:r>
            <a:r>
              <a:rPr lang="en-US" sz="2800" dirty="0">
                <a:solidFill>
                  <a:srgbClr val="0070C0"/>
                </a:solidFill>
              </a:rPr>
              <a:t> que </a:t>
            </a:r>
            <a:r>
              <a:rPr lang="en-US" sz="2800" dirty="0" err="1">
                <a:solidFill>
                  <a:srgbClr val="0070C0"/>
                </a:solidFill>
              </a:rPr>
              <a:t>cuando</a:t>
            </a:r>
            <a:r>
              <a:rPr lang="en-US" sz="2800" dirty="0">
                <a:solidFill>
                  <a:srgbClr val="0070C0"/>
                </a:solidFill>
              </a:rPr>
              <a:t> se </a:t>
            </a:r>
            <a:r>
              <a:rPr lang="en-US" sz="2800" dirty="0" err="1">
                <a:solidFill>
                  <a:srgbClr val="0070C0"/>
                </a:solidFill>
              </a:rPr>
              <a:t>evalúa</a:t>
            </a:r>
            <a:r>
              <a:rPr lang="en-US" sz="2800" dirty="0">
                <a:solidFill>
                  <a:srgbClr val="0070C0"/>
                </a:solidFill>
              </a:rPr>
              <a:t> el </a:t>
            </a:r>
            <a:r>
              <a:rPr lang="en-US" sz="2800" dirty="0" err="1">
                <a:solidFill>
                  <a:srgbClr val="0070C0"/>
                </a:solidFill>
              </a:rPr>
              <a:t>proyecto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los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objetivos</a:t>
            </a:r>
            <a:r>
              <a:rPr lang="en-US" sz="2800" dirty="0">
                <a:solidFill>
                  <a:srgbClr val="0070C0"/>
                </a:solidFill>
              </a:rPr>
              <a:t> se </a:t>
            </a:r>
            <a:r>
              <a:rPr lang="en-US" sz="2800" dirty="0" err="1">
                <a:solidFill>
                  <a:srgbClr val="0070C0"/>
                </a:solidFill>
              </a:rPr>
              <a:t>contrastan</a:t>
            </a:r>
            <a:r>
              <a:rPr lang="en-US" sz="2800" dirty="0">
                <a:solidFill>
                  <a:srgbClr val="0070C0"/>
                </a:solidFill>
              </a:rPr>
              <a:t> con </a:t>
            </a:r>
            <a:r>
              <a:rPr lang="en-US" sz="2800" dirty="0" err="1">
                <a:solidFill>
                  <a:srgbClr val="0070C0"/>
                </a:solidFill>
              </a:rPr>
              <a:t>los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resultados</a:t>
            </a:r>
            <a:r>
              <a:rPr lang="en-US" sz="2800" dirty="0">
                <a:solidFill>
                  <a:srgbClr val="0070C0"/>
                </a:solidFill>
              </a:rPr>
              <a:t>. Si </a:t>
            </a:r>
            <a:r>
              <a:rPr lang="en-US" sz="2800" dirty="0" err="1">
                <a:solidFill>
                  <a:srgbClr val="0070C0"/>
                </a:solidFill>
              </a:rPr>
              <a:t>los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objetivos</a:t>
            </a:r>
            <a:r>
              <a:rPr lang="en-US" sz="2800" dirty="0">
                <a:solidFill>
                  <a:srgbClr val="0070C0"/>
                </a:solidFill>
              </a:rPr>
              <a:t> no </a:t>
            </a:r>
            <a:r>
              <a:rPr lang="en-US" sz="2800" dirty="0" err="1">
                <a:solidFill>
                  <a:srgbClr val="0070C0"/>
                </a:solidFill>
              </a:rPr>
              <a:t>están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enunciados</a:t>
            </a:r>
            <a:r>
              <a:rPr lang="en-US" sz="2800" dirty="0">
                <a:solidFill>
                  <a:srgbClr val="0070C0"/>
                </a:solidFill>
              </a:rPr>
              <a:t> con </a:t>
            </a:r>
            <a:r>
              <a:rPr lang="en-US" sz="2800" dirty="0" err="1">
                <a:solidFill>
                  <a:srgbClr val="0070C0"/>
                </a:solidFill>
              </a:rPr>
              <a:t>toda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claridad</a:t>
            </a:r>
            <a:r>
              <a:rPr lang="en-US" sz="2800" dirty="0">
                <a:solidFill>
                  <a:srgbClr val="0070C0"/>
                </a:solidFill>
              </a:rPr>
              <a:t>, no se </a:t>
            </a:r>
            <a:r>
              <a:rPr lang="en-US" sz="2800" dirty="0" err="1">
                <a:solidFill>
                  <a:srgbClr val="0070C0"/>
                </a:solidFill>
              </a:rPr>
              <a:t>puede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hacer</a:t>
            </a:r>
            <a:r>
              <a:rPr lang="en-US" sz="2800" dirty="0">
                <a:solidFill>
                  <a:srgbClr val="0070C0"/>
                </a:solidFill>
              </a:rPr>
              <a:t> la </a:t>
            </a:r>
            <a:r>
              <a:rPr lang="en-US" sz="2800" dirty="0" err="1">
                <a:solidFill>
                  <a:srgbClr val="0070C0"/>
                </a:solidFill>
              </a:rPr>
              <a:t>evaluación</a:t>
            </a:r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fld id="{D2A365F6-71EE-8C41-9F75-8E9BCE577DC9}" type="datetime3">
              <a:rPr lang="en-US" smtClean="0"/>
              <a:t>2 August 2021</a:t>
            </a:fld>
            <a:r>
              <a:rPr lang="es-CO"/>
              <a:t> </a:t>
            </a: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809772A-C0CD-4DB4-A81E-7BA06A1FACE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408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5086"/>
            <a:ext cx="10515600" cy="627849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Situación problema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151110"/>
            <a:ext cx="10515600" cy="382106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dirty="0"/>
              <a:t>El programa nacional de VIH/SIDA de un país, ha iniciado un proyecto que consiste en dar TAR a 1000 personas con SIDA. Ellos reciben consejería y documentos con información sobre cuándo y cómo tomar las píldoras, también se les enseña los posibles efectos negativos para la salud que tiene el no seguir las instrucciones exactamente. </a:t>
            </a:r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b="1" dirty="0">
                <a:solidFill>
                  <a:srgbClr val="C00000"/>
                </a:solidFill>
              </a:rPr>
              <a:t>Se hace monitoreo de CD4 y CV y se hacen visitas domiciliarias mensualmente para revisar adherencia. EL 43% no son adherentes,  CV aumenta y CD4 disminuye.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497468" y="10271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486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400" y="1124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809772A-C0CD-4DB4-A81E-7BA06A1FACEF}" type="slidenum">
              <a:rPr lang="es-CO" sz="1000" smtClean="0"/>
              <a:pPr/>
              <a:t>14</a:t>
            </a:fld>
            <a:endParaRPr lang="es-CO" sz="1000"/>
          </a:p>
        </p:txBody>
      </p:sp>
      <p:sp>
        <p:nvSpPr>
          <p:cNvPr id="3" name="Rectangle 2"/>
          <p:cNvSpPr/>
          <p:nvPr/>
        </p:nvSpPr>
        <p:spPr>
          <a:xfrm>
            <a:off x="2573166" y="6130346"/>
            <a:ext cx="9618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accent1"/>
                </a:solidFill>
                <a:latin typeface="SegoeUI" charset="0"/>
              </a:rPr>
              <a:t>OMS, UNICEF, ONUSIDA. </a:t>
            </a:r>
            <a:r>
              <a:rPr lang="en-US" sz="1200" i="1" dirty="0" err="1">
                <a:solidFill>
                  <a:schemeClr val="accent1"/>
                </a:solidFill>
                <a:latin typeface="SegoeUI" charset="0"/>
              </a:rPr>
              <a:t>Gu</a:t>
            </a:r>
            <a:r>
              <a:rPr lang="es-ES" sz="1200" i="1" dirty="0" err="1">
                <a:solidFill>
                  <a:schemeClr val="accent1"/>
                </a:solidFill>
                <a:latin typeface="SegoeUI" charset="0"/>
              </a:rPr>
              <a:t>ía</a:t>
            </a:r>
            <a:r>
              <a:rPr lang="es-ES" sz="1200" i="1" dirty="0">
                <a:solidFill>
                  <a:schemeClr val="accent1"/>
                </a:solidFill>
                <a:latin typeface="SegoeUI" charset="0"/>
              </a:rPr>
              <a:t> sobre indicadores para la vigilancia y notificación de la respuesta del sector salud al VIH/SIDA. 2012</a:t>
            </a:r>
          </a:p>
        </p:txBody>
      </p:sp>
    </p:spTree>
    <p:extLst>
      <p:ext uri="{BB962C8B-B14F-4D97-AF65-F5344CB8AC3E}">
        <p14:creationId xmlns:p14="http://schemas.microsoft.com/office/powerpoint/2010/main" val="293724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3205"/>
            <a:ext cx="10515600" cy="800162"/>
          </a:xfrm>
        </p:spPr>
        <p:txBody>
          <a:bodyPr>
            <a:normAutofit/>
          </a:bodyPr>
          <a:lstStyle/>
          <a:p>
            <a:pPr algn="ctr"/>
            <a:r>
              <a:rPr lang="es-CO" b="1" dirty="0"/>
              <a:t>Discrepancias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151110"/>
            <a:ext cx="10515600" cy="39792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dirty="0">
                <a:solidFill>
                  <a:srgbClr val="0070C0"/>
                </a:solidFill>
              </a:rPr>
              <a:t> Equipos de laboratorio funcionan bien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>
                <a:solidFill>
                  <a:srgbClr val="0070C0"/>
                </a:solidFill>
              </a:rPr>
              <a:t> Los técnicos de laboratorio están entrenados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>
                <a:solidFill>
                  <a:srgbClr val="0070C0"/>
                </a:solidFill>
              </a:rPr>
              <a:t> Los consejeros están entrenados y son supervisados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>
                <a:solidFill>
                  <a:srgbClr val="0070C0"/>
                </a:solidFill>
              </a:rPr>
              <a:t> Las instrucciones dadas a los pacientes no son complejas</a:t>
            </a:r>
          </a:p>
          <a:p>
            <a:pPr marL="0" indent="0" algn="just">
              <a:buNone/>
            </a:pPr>
            <a:endParaRPr lang="es-CO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s-CO" u="sng" dirty="0"/>
              <a:t>Otro u otros factores son los que están influyendo en esta situación.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486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400" y="1124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809772A-C0CD-4DB4-A81E-7BA06A1FACEF}" type="slidenum">
              <a:rPr lang="es-CO" smtClean="0"/>
              <a:pPr/>
              <a:t>15</a:t>
            </a:fld>
            <a:endParaRPr lang="es-CO"/>
          </a:p>
        </p:txBody>
      </p:sp>
      <p:sp>
        <p:nvSpPr>
          <p:cNvPr id="18" name="Rectangle 17"/>
          <p:cNvSpPr/>
          <p:nvPr/>
        </p:nvSpPr>
        <p:spPr>
          <a:xfrm>
            <a:off x="2018886" y="5873133"/>
            <a:ext cx="9618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accent1"/>
                </a:solidFill>
                <a:latin typeface="SegoeUI" charset="0"/>
              </a:rPr>
              <a:t>OMS, UNICEF, ONUSIDA. </a:t>
            </a:r>
            <a:r>
              <a:rPr lang="en-US" sz="1200" i="1" dirty="0" err="1">
                <a:solidFill>
                  <a:schemeClr val="accent1"/>
                </a:solidFill>
                <a:latin typeface="SegoeUI" charset="0"/>
              </a:rPr>
              <a:t>Gu</a:t>
            </a:r>
            <a:r>
              <a:rPr lang="es-ES" sz="1200" i="1" dirty="0" err="1">
                <a:solidFill>
                  <a:schemeClr val="accent1"/>
                </a:solidFill>
                <a:latin typeface="SegoeUI" charset="0"/>
              </a:rPr>
              <a:t>ía</a:t>
            </a:r>
            <a:r>
              <a:rPr lang="es-ES" sz="1200" i="1" dirty="0">
                <a:solidFill>
                  <a:schemeClr val="accent1"/>
                </a:solidFill>
                <a:latin typeface="SegoeUI" charset="0"/>
              </a:rPr>
              <a:t> sobre indicadores para la vigilancia y notificación de la respuesta del sector salud al VIH/SIDA. 2012</a:t>
            </a:r>
          </a:p>
        </p:txBody>
      </p:sp>
    </p:spTree>
    <p:extLst>
      <p:ext uri="{BB962C8B-B14F-4D97-AF65-F5344CB8AC3E}">
        <p14:creationId xmlns:p14="http://schemas.microsoft.com/office/powerpoint/2010/main" val="99927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05371"/>
            <a:ext cx="10515600" cy="932656"/>
          </a:xfrm>
        </p:spPr>
        <p:txBody>
          <a:bodyPr/>
          <a:lstStyle/>
          <a:p>
            <a:pPr algn="ctr"/>
            <a:r>
              <a:rPr lang="es-CO" b="1" dirty="0"/>
              <a:t>Pregunta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151110"/>
            <a:ext cx="10515600" cy="3979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400" dirty="0">
                <a:solidFill>
                  <a:srgbClr val="C00000"/>
                </a:solidFill>
              </a:rPr>
              <a:t>¿Qué factor o factores son los responsables de la alta tasa de no adherencia al régimen terapéutico en los pacientes que han recibido consejería y monitoreo cercano?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486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400" y="1124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2" name="Rectangle 11"/>
          <p:cNvSpPr/>
          <p:nvPr/>
        </p:nvSpPr>
        <p:spPr>
          <a:xfrm>
            <a:off x="2018886" y="5873133"/>
            <a:ext cx="9618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accent1"/>
                </a:solidFill>
                <a:latin typeface="SegoeUI" charset="0"/>
              </a:rPr>
              <a:t>OMS, UNICEF, ONUSIDA. </a:t>
            </a:r>
            <a:r>
              <a:rPr lang="en-US" sz="1200" i="1" dirty="0" err="1">
                <a:solidFill>
                  <a:schemeClr val="accent1"/>
                </a:solidFill>
                <a:latin typeface="SegoeUI" charset="0"/>
              </a:rPr>
              <a:t>Gu</a:t>
            </a:r>
            <a:r>
              <a:rPr lang="es-ES" sz="1200" i="1" dirty="0" err="1">
                <a:solidFill>
                  <a:schemeClr val="accent1"/>
                </a:solidFill>
                <a:latin typeface="SegoeUI" charset="0"/>
              </a:rPr>
              <a:t>ía</a:t>
            </a:r>
            <a:r>
              <a:rPr lang="es-ES" sz="1200" i="1" dirty="0">
                <a:solidFill>
                  <a:schemeClr val="accent1"/>
                </a:solidFill>
                <a:latin typeface="SegoeUI" charset="0"/>
              </a:rPr>
              <a:t> sobre indicadores para la vigilancia y notificación de la respuesta del sector salud al VIH/SIDA. 2012</a:t>
            </a:r>
          </a:p>
        </p:txBody>
      </p:sp>
    </p:spTree>
    <p:extLst>
      <p:ext uri="{BB962C8B-B14F-4D97-AF65-F5344CB8AC3E}">
        <p14:creationId xmlns:p14="http://schemas.microsoft.com/office/powerpoint/2010/main" val="1752787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40165"/>
            <a:ext cx="10515600" cy="932656"/>
          </a:xfrm>
        </p:spPr>
        <p:txBody>
          <a:bodyPr/>
          <a:lstStyle/>
          <a:p>
            <a:pPr algn="ctr"/>
            <a:r>
              <a:rPr lang="es-CO" b="1" dirty="0"/>
              <a:t>Posibles respuestas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744668"/>
            <a:ext cx="10515600" cy="39792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sz="2400" dirty="0"/>
              <a:t>Los consejeros no están entrenados para explicar en términos simples el régimen terapéutico y las consecuencias de no adherencia.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2400" dirty="0"/>
              <a:t>La información es muy compleja de entender en especial para personas con bajos niveles educativos, incluso que no saben leer.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2400" dirty="0"/>
              <a:t>Las visitas mensuales a los pacientes ha hecho que la familia y sus vecinos se enteren e incurran a discriminación por estigma. Violencia </a:t>
            </a:r>
            <a:r>
              <a:rPr lang="es-CO" sz="2400" dirty="0" err="1"/>
              <a:t>intrafamilar</a:t>
            </a:r>
            <a:r>
              <a:rPr lang="es-CO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2400" dirty="0"/>
              <a:t>La presencia de serios efectos adversos, dificulta la adherencia al tratamiento.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2400" dirty="0"/>
              <a:t>El efecto temprano altamente efectivo hace que los pacientes abandonen temprano el tratamiento.</a:t>
            </a:r>
          </a:p>
          <a:p>
            <a:pPr marL="514350" indent="-514350">
              <a:buFont typeface="+mj-lt"/>
              <a:buAutoNum type="arabicPeriod"/>
            </a:pPr>
            <a:endParaRPr lang="es-CO" sz="24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Rectangle 9"/>
          <p:cNvSpPr/>
          <p:nvPr/>
        </p:nvSpPr>
        <p:spPr>
          <a:xfrm>
            <a:off x="2209955" y="6131506"/>
            <a:ext cx="9618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accent1"/>
                </a:solidFill>
                <a:latin typeface="SegoeUI" charset="0"/>
              </a:rPr>
              <a:t>OMS, UNICEF, ONUSIDA. </a:t>
            </a:r>
            <a:r>
              <a:rPr lang="en-US" sz="1200" i="1" dirty="0" err="1">
                <a:solidFill>
                  <a:schemeClr val="accent1"/>
                </a:solidFill>
                <a:latin typeface="SegoeUI" charset="0"/>
              </a:rPr>
              <a:t>Gu</a:t>
            </a:r>
            <a:r>
              <a:rPr lang="es-ES" sz="1200" i="1" dirty="0" err="1">
                <a:solidFill>
                  <a:schemeClr val="accent1"/>
                </a:solidFill>
                <a:latin typeface="SegoeUI" charset="0"/>
              </a:rPr>
              <a:t>ía</a:t>
            </a:r>
            <a:r>
              <a:rPr lang="es-ES" sz="1200" i="1" dirty="0">
                <a:solidFill>
                  <a:schemeClr val="accent1"/>
                </a:solidFill>
                <a:latin typeface="SegoeUI" charset="0"/>
              </a:rPr>
              <a:t> sobre indicadores para la vigilancia y notificación de la respuesta del sector salud al VIH/SIDA. 2012</a:t>
            </a:r>
          </a:p>
        </p:txBody>
      </p:sp>
    </p:spTree>
    <p:extLst>
      <p:ext uri="{BB962C8B-B14F-4D97-AF65-F5344CB8AC3E}">
        <p14:creationId xmlns:p14="http://schemas.microsoft.com/office/powerpoint/2010/main" val="3883055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00933"/>
            <a:ext cx="10515600" cy="932656"/>
          </a:xfrm>
        </p:spPr>
        <p:txBody>
          <a:bodyPr/>
          <a:lstStyle/>
          <a:p>
            <a:pPr algn="ctr"/>
            <a:r>
              <a:rPr lang="es-CO" b="1" dirty="0"/>
              <a:t>Hipótesis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032396"/>
            <a:ext cx="10515600" cy="3979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3200" dirty="0"/>
              <a:t>Teniendo en cuenta que hay cinco posibles factores que podrían influir en la baja adherencia a TAR, la IO podría estar orientada a abordar la asociación de uno o todos los factores. Ejemplo:</a:t>
            </a:r>
          </a:p>
          <a:p>
            <a:pPr marL="0" indent="0" algn="ctr">
              <a:buNone/>
            </a:pPr>
            <a:endParaRPr lang="es-CO" b="1" dirty="0"/>
          </a:p>
          <a:p>
            <a:pPr marL="0" indent="0" algn="ctr">
              <a:buNone/>
            </a:pPr>
            <a:r>
              <a:rPr lang="es-CO" sz="3200" b="1" dirty="0">
                <a:solidFill>
                  <a:srgbClr val="C00000"/>
                </a:solidFill>
              </a:rPr>
              <a:t>Hipótesis: El </a:t>
            </a:r>
            <a:r>
              <a:rPr lang="es-CO" sz="3200" b="1" dirty="0">
                <a:solidFill>
                  <a:srgbClr val="00B050"/>
                </a:solidFill>
              </a:rPr>
              <a:t>bajo nivel educativo </a:t>
            </a:r>
            <a:r>
              <a:rPr lang="es-CO" sz="3200" b="1" dirty="0">
                <a:solidFill>
                  <a:srgbClr val="C00000"/>
                </a:solidFill>
              </a:rPr>
              <a:t>de los </a:t>
            </a:r>
            <a:r>
              <a:rPr lang="es-CO" sz="3200" b="1" dirty="0">
                <a:solidFill>
                  <a:srgbClr val="FF0000"/>
                </a:solidFill>
              </a:rPr>
              <a:t>pacientes</a:t>
            </a:r>
            <a:r>
              <a:rPr lang="es-CO" sz="3200" b="1" dirty="0">
                <a:solidFill>
                  <a:srgbClr val="00B0F0"/>
                </a:solidFill>
              </a:rPr>
              <a:t> está asociado </a:t>
            </a:r>
            <a:r>
              <a:rPr lang="es-CO" sz="3200" b="1" dirty="0">
                <a:solidFill>
                  <a:srgbClr val="C00000"/>
                </a:solidFill>
              </a:rPr>
              <a:t>con los </a:t>
            </a:r>
            <a:r>
              <a:rPr lang="es-CO" sz="3200" b="1" dirty="0">
                <a:solidFill>
                  <a:srgbClr val="00B050"/>
                </a:solidFill>
              </a:rPr>
              <a:t>bajos niveles de adherencia a TAR</a:t>
            </a:r>
            <a:r>
              <a:rPr lang="es-CO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Rectangle 7"/>
          <p:cNvSpPr/>
          <p:nvPr/>
        </p:nvSpPr>
        <p:spPr>
          <a:xfrm>
            <a:off x="2018886" y="5873133"/>
            <a:ext cx="9618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accent1"/>
                </a:solidFill>
                <a:latin typeface="SegoeUI" charset="0"/>
              </a:rPr>
              <a:t>OMS, UNICEF, ONUSIDA. </a:t>
            </a:r>
            <a:r>
              <a:rPr lang="en-US" sz="1200" i="1" dirty="0" err="1">
                <a:solidFill>
                  <a:schemeClr val="accent1"/>
                </a:solidFill>
                <a:latin typeface="SegoeUI" charset="0"/>
              </a:rPr>
              <a:t>Gu</a:t>
            </a:r>
            <a:r>
              <a:rPr lang="es-ES" sz="1200" i="1" dirty="0" err="1">
                <a:solidFill>
                  <a:schemeClr val="accent1"/>
                </a:solidFill>
                <a:latin typeface="SegoeUI" charset="0"/>
              </a:rPr>
              <a:t>ía</a:t>
            </a:r>
            <a:r>
              <a:rPr lang="es-ES" sz="1200" i="1" dirty="0">
                <a:solidFill>
                  <a:schemeClr val="accent1"/>
                </a:solidFill>
                <a:latin typeface="SegoeUI" charset="0"/>
              </a:rPr>
              <a:t> sobre indicadores para la vigilancia y notificación de la respuesta del sector salud al VIH/SIDA. 2012</a:t>
            </a:r>
          </a:p>
        </p:txBody>
      </p:sp>
    </p:spTree>
    <p:extLst>
      <p:ext uri="{BB962C8B-B14F-4D97-AF65-F5344CB8AC3E}">
        <p14:creationId xmlns:p14="http://schemas.microsoft.com/office/powerpoint/2010/main" val="978116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189" y="730144"/>
            <a:ext cx="10515600" cy="932656"/>
          </a:xfrm>
        </p:spPr>
        <p:txBody>
          <a:bodyPr/>
          <a:lstStyle/>
          <a:p>
            <a:pPr algn="ctr"/>
            <a:r>
              <a:rPr lang="es-CO" b="1" dirty="0"/>
              <a:t>Hipótesis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151110"/>
            <a:ext cx="10515600" cy="3979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3200" b="1" dirty="0">
                <a:solidFill>
                  <a:srgbClr val="C00000"/>
                </a:solidFill>
              </a:rPr>
              <a:t>Hipótesis: El bajo nivel educativo de los pacientes está asociado con los bajos niveles de adherencia a TAR.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64263" y="22077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486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400" y="1124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3" name="2 Elipse"/>
          <p:cNvSpPr/>
          <p:nvPr/>
        </p:nvSpPr>
        <p:spPr>
          <a:xfrm>
            <a:off x="1978925" y="3725839"/>
            <a:ext cx="2033517" cy="1787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Nivel</a:t>
            </a:r>
            <a:r>
              <a:rPr lang="en-US" sz="2400" dirty="0"/>
              <a:t> </a:t>
            </a:r>
            <a:r>
              <a:rPr lang="en-US" sz="2400" dirty="0" err="1"/>
              <a:t>educativo</a:t>
            </a:r>
            <a:endParaRPr lang="en-US" sz="2400" dirty="0"/>
          </a:p>
        </p:txBody>
      </p:sp>
      <p:sp>
        <p:nvSpPr>
          <p:cNvPr id="5" name="4 Flecha derecha"/>
          <p:cNvSpPr/>
          <p:nvPr/>
        </p:nvSpPr>
        <p:spPr>
          <a:xfrm>
            <a:off x="4791068" y="4053385"/>
            <a:ext cx="1964574" cy="1173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Causa</a:t>
            </a:r>
            <a:r>
              <a:rPr lang="en-US" sz="1400" dirty="0"/>
              <a:t>/</a:t>
            </a:r>
            <a:r>
              <a:rPr lang="en-US" sz="1400" dirty="0" err="1"/>
              <a:t>Determina</a:t>
            </a:r>
            <a:r>
              <a:rPr lang="en-US" sz="1400" dirty="0"/>
              <a:t>/ </a:t>
            </a:r>
            <a:r>
              <a:rPr lang="en-US" sz="1400" dirty="0" err="1"/>
              <a:t>Influencia</a:t>
            </a:r>
            <a:endParaRPr lang="en-US" sz="1400" dirty="0"/>
          </a:p>
        </p:txBody>
      </p:sp>
      <p:sp>
        <p:nvSpPr>
          <p:cNvPr id="16" name="15 Elipse"/>
          <p:cNvSpPr/>
          <p:nvPr/>
        </p:nvSpPr>
        <p:spPr>
          <a:xfrm>
            <a:off x="7342495" y="3725839"/>
            <a:ext cx="2033517" cy="1787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Adherencia</a:t>
            </a:r>
            <a:r>
              <a:rPr lang="en-US" sz="2000" dirty="0"/>
              <a:t> a TAR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56092" y="5786639"/>
            <a:ext cx="24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Variable </a:t>
            </a:r>
            <a:r>
              <a:rPr lang="en-US" b="1" i="1" dirty="0" err="1">
                <a:solidFill>
                  <a:srgbClr val="00B050"/>
                </a:solidFill>
              </a:rPr>
              <a:t>independiente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206015" y="5786639"/>
            <a:ext cx="223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Variable </a:t>
            </a:r>
            <a:r>
              <a:rPr lang="en-US" b="1" i="1" dirty="0" err="1">
                <a:solidFill>
                  <a:srgbClr val="00B050"/>
                </a:solidFill>
              </a:rPr>
              <a:t>dependiente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856092" y="3356495"/>
            <a:ext cx="2133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Factor de </a:t>
            </a:r>
            <a:r>
              <a:rPr lang="en-US" b="1" i="1" dirty="0" err="1"/>
              <a:t>exposición</a:t>
            </a:r>
            <a:endParaRPr lang="en-US" b="1" i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833823" y="3356495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/>
              <a:t>Desenlace</a:t>
            </a:r>
            <a:endParaRPr lang="en-US" b="1" i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0" name="Rectangle 19"/>
          <p:cNvSpPr/>
          <p:nvPr/>
        </p:nvSpPr>
        <p:spPr>
          <a:xfrm>
            <a:off x="11465331" y="1839399"/>
            <a:ext cx="553998" cy="4699513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r"/>
            <a:r>
              <a:rPr lang="en-US" sz="1200" i="1" dirty="0">
                <a:solidFill>
                  <a:schemeClr val="accent1"/>
                </a:solidFill>
                <a:latin typeface="SegoeUI" charset="0"/>
              </a:rPr>
              <a:t>OMS, UNICEF, ONUSIDA. </a:t>
            </a:r>
            <a:r>
              <a:rPr lang="en-US" sz="1200" i="1" dirty="0" err="1">
                <a:solidFill>
                  <a:schemeClr val="accent1"/>
                </a:solidFill>
                <a:latin typeface="SegoeUI" charset="0"/>
              </a:rPr>
              <a:t>Gu</a:t>
            </a:r>
            <a:r>
              <a:rPr lang="es-ES" sz="1200" i="1" dirty="0" err="1">
                <a:solidFill>
                  <a:schemeClr val="accent1"/>
                </a:solidFill>
                <a:latin typeface="SegoeUI" charset="0"/>
              </a:rPr>
              <a:t>ía</a:t>
            </a:r>
            <a:r>
              <a:rPr lang="es-ES" sz="1200" i="1" dirty="0">
                <a:solidFill>
                  <a:schemeClr val="accent1"/>
                </a:solidFill>
                <a:latin typeface="SegoeUI" charset="0"/>
              </a:rPr>
              <a:t> sobre indicadores para la vigilancia y notificación de la respuesta del sector salud al VIH/SIDA. 2012</a:t>
            </a:r>
          </a:p>
        </p:txBody>
      </p:sp>
    </p:spTree>
    <p:extLst>
      <p:ext uri="{BB962C8B-B14F-4D97-AF65-F5344CB8AC3E}">
        <p14:creationId xmlns:p14="http://schemas.microsoft.com/office/powerpoint/2010/main" val="105356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12773"/>
            <a:ext cx="10515600" cy="932656"/>
          </a:xfrm>
        </p:spPr>
        <p:txBody>
          <a:bodyPr/>
          <a:lstStyle/>
          <a:p>
            <a:r>
              <a:rPr lang="es-CO" dirty="0"/>
              <a:t>Identificación del problema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151110"/>
            <a:ext cx="10515600" cy="39792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sz="3600" dirty="0"/>
              <a:t> Este es el punto de inicio, se refiere a la identificación de un desafío o una necesidad o vacíos en el </a:t>
            </a:r>
            <a:r>
              <a:rPr lang="es-CO" sz="3600" dirty="0" smtClean="0"/>
              <a:t>conocimiento</a:t>
            </a:r>
            <a:r>
              <a:rPr lang="es-CO" sz="36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3600" dirty="0"/>
              <a:t> Una desviación de una </a:t>
            </a:r>
            <a:r>
              <a:rPr lang="es-CO" sz="3600" dirty="0" smtClean="0"/>
              <a:t>norma, </a:t>
            </a:r>
            <a:r>
              <a:rPr lang="es-CO" sz="3600" dirty="0"/>
              <a:t>estándar </a:t>
            </a:r>
            <a:r>
              <a:rPr lang="es-CO" sz="3600" dirty="0" smtClean="0"/>
              <a:t>esperado</a:t>
            </a:r>
            <a:endParaRPr lang="es-CO" sz="36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3600" dirty="0"/>
              <a:t> Objetivos y metas no alcanzados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486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400" y="1124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211697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D809772A-C0CD-4DB4-A81E-7BA06A1FACE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2366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21120"/>
            <a:ext cx="10515600" cy="932656"/>
          </a:xfrm>
        </p:spPr>
        <p:txBody>
          <a:bodyPr/>
          <a:lstStyle/>
          <a:p>
            <a:pPr algn="ctr"/>
            <a:r>
              <a:rPr lang="es-CO" b="1" dirty="0"/>
              <a:t>Objetivos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23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Evaluar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los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factores</a:t>
            </a:r>
            <a:r>
              <a:rPr lang="en-US" dirty="0">
                <a:solidFill>
                  <a:srgbClr val="0070C0"/>
                </a:solidFill>
              </a:rPr>
              <a:t> que </a:t>
            </a:r>
            <a:r>
              <a:rPr lang="en-US" dirty="0" err="1">
                <a:solidFill>
                  <a:srgbClr val="0070C0"/>
                </a:solidFill>
              </a:rPr>
              <a:t>determinan</a:t>
            </a:r>
            <a:r>
              <a:rPr lang="en-US" dirty="0">
                <a:solidFill>
                  <a:srgbClr val="0070C0"/>
                </a:solidFill>
              </a:rPr>
              <a:t> la </a:t>
            </a:r>
            <a:r>
              <a:rPr lang="en-US" dirty="0" err="1">
                <a:solidFill>
                  <a:srgbClr val="0070C0"/>
                </a:solidFill>
              </a:rPr>
              <a:t>baja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adherencia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s-CO" dirty="0">
                <a:solidFill>
                  <a:srgbClr val="0070C0"/>
                </a:solidFill>
              </a:rPr>
              <a:t>al régimen terapéutico en pacientes que han recibido consejería y monitoreo cercano en la ciudad X entre julio de 2018 y julio de 2019.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>
                <a:solidFill>
                  <a:srgbClr val="C00000"/>
                </a:solidFill>
              </a:rPr>
              <a:t>Los objetivos específicos son determinar: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El número y proporción de pacientes con baja adherencia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La asociación entre el nivel educativo y la adherencia al tratamiento.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La asociación entre serios efectos adversos y la adherencia al tratamiento.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73040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524000" y="285120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sz="3200" dirty="0"/>
              <a:t>EJERCICIO  </a:t>
            </a:r>
          </a:p>
          <a:p>
            <a:endParaRPr lang="es-ES" sz="3200" dirty="0"/>
          </a:p>
          <a:p>
            <a:r>
              <a:rPr lang="es-ES" sz="3200" dirty="0"/>
              <a:t>CONSTRUIR ÁRBOL DE PROBLEMAS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7888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524000" y="285120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sz="3200"/>
              <a:t>EJERCICIO </a:t>
            </a:r>
            <a:endParaRPr lang="es-ES" sz="3200" dirty="0"/>
          </a:p>
          <a:p>
            <a:endParaRPr lang="es-ES" sz="3200" dirty="0"/>
          </a:p>
          <a:p>
            <a:r>
              <a:rPr lang="es-ES" sz="3200" dirty="0"/>
              <a:t>CONSTRUIR ÁRBOL DE OBJETIVOS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204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58827"/>
            <a:ext cx="10515600" cy="932656"/>
          </a:xfrm>
        </p:spPr>
        <p:txBody>
          <a:bodyPr/>
          <a:lstStyle/>
          <a:p>
            <a:r>
              <a:rPr lang="es-CO" dirty="0"/>
              <a:t>Análisis del problema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287590"/>
            <a:ext cx="10515600" cy="39792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sz="3200" dirty="0"/>
              <a:t>Proceso a través del cual se desarrolla una comprensión más profunda de la pregunta o problema.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3200" dirty="0"/>
              <a:t>Para esto es necesario identificar los factores que se relacionan e influyen en el problema.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3200" dirty="0"/>
              <a:t>Factores asociados y las causas del problema. 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211697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D809772A-C0CD-4DB4-A81E-7BA06A1FACE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5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0587"/>
            <a:ext cx="10515600" cy="932656"/>
          </a:xfrm>
        </p:spPr>
        <p:txBody>
          <a:bodyPr/>
          <a:lstStyle/>
          <a:p>
            <a:r>
              <a:rPr lang="es-CO" dirty="0"/>
              <a:t>Análisis del problema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151110"/>
            <a:ext cx="10515600" cy="39792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sz="3200" dirty="0"/>
              <a:t>El análisis puede estar basado en el conocimiento, en la revisión bibliográfica, prioridades locales o nacionales o en la discusión con el equipo de trabajo.</a:t>
            </a:r>
          </a:p>
          <a:p>
            <a:pPr marL="0" indent="0" algn="just">
              <a:buNone/>
            </a:pPr>
            <a:endParaRPr lang="es-CO" sz="32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3200" dirty="0"/>
              <a:t>Identificar frecuencia, intensidad, distribución.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1095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211697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D809772A-C0CD-4DB4-A81E-7BA06A1FACE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667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Árbol de problemas: enfoque de marco lógico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29" b="8251"/>
          <a:stretch/>
        </p:blipFill>
        <p:spPr>
          <a:xfrm>
            <a:off x="2044700" y="2129099"/>
            <a:ext cx="8102600" cy="427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 problema y causas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2952205" y="3389804"/>
            <a:ext cx="7380514" cy="979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Aumento obesidad</a:t>
            </a:r>
            <a:endParaRPr lang="en-US" sz="2400" dirty="0"/>
          </a:p>
        </p:txBody>
      </p:sp>
      <p:sp>
        <p:nvSpPr>
          <p:cNvPr id="5" name="Rectángulo 4"/>
          <p:cNvSpPr/>
          <p:nvPr/>
        </p:nvSpPr>
        <p:spPr>
          <a:xfrm>
            <a:off x="509450" y="5055327"/>
            <a:ext cx="2416629" cy="8098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Sedentarismo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483426" y="5050969"/>
            <a:ext cx="2416629" cy="8098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Alimentación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642462" y="5050967"/>
            <a:ext cx="2416629" cy="8098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Antecedentes familiar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575086" y="5050968"/>
            <a:ext cx="2416629" cy="8098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Enfermedades de base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92031" y="1902818"/>
            <a:ext cx="2416629" cy="8098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Hipertensión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466007" y="1898460"/>
            <a:ext cx="2416629" cy="8098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Diabetes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625043" y="1898458"/>
            <a:ext cx="2416629" cy="8098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Disminución autoestima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557667" y="1898459"/>
            <a:ext cx="2416629" cy="8098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Mortalidad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El árbol de problemas construye árbol de objetivos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952" y="1892648"/>
            <a:ext cx="8084095" cy="431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Enfoque de marco lógico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/>
              <a:t>Clarifica el propósito y justificación de un proyecto</a:t>
            </a:r>
          </a:p>
          <a:p>
            <a:r>
              <a:rPr lang="es-AR"/>
              <a:t>Identifica las necesidades de información</a:t>
            </a:r>
          </a:p>
          <a:p>
            <a:r>
              <a:rPr lang="es-AR"/>
              <a:t>Define claramente los elementos clave de un proyecto</a:t>
            </a:r>
          </a:p>
          <a:p>
            <a:r>
              <a:rPr lang="es-AR"/>
              <a:t>Analiza el entorno del proyecto desde el inicio</a:t>
            </a:r>
          </a:p>
          <a:p>
            <a:r>
              <a:rPr lang="es-AR"/>
              <a:t>Facilita la comunicación entre las partes implicadas</a:t>
            </a:r>
          </a:p>
          <a:p>
            <a:r>
              <a:rPr lang="es-AR"/>
              <a:t>Identifica las variables clave para medir el éxito o fracaso de un proyecto</a:t>
            </a:r>
          </a:p>
        </p:txBody>
      </p:sp>
    </p:spTree>
    <p:extLst>
      <p:ext uri="{BB962C8B-B14F-4D97-AF65-F5344CB8AC3E}">
        <p14:creationId xmlns:p14="http://schemas.microsoft.com/office/powerpoint/2010/main" val="80536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39124"/>
            <a:ext cx="10515600" cy="932656"/>
          </a:xfrm>
        </p:spPr>
        <p:txBody>
          <a:bodyPr>
            <a:noAutofit/>
          </a:bodyPr>
          <a:lstStyle/>
          <a:p>
            <a:r>
              <a:rPr lang="es-CO" dirty="0"/>
              <a:t>Fuentes para identificación del problema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2151110"/>
            <a:ext cx="10515600" cy="3979236"/>
          </a:xfrm>
        </p:spPr>
        <p:txBody>
          <a:bodyPr/>
          <a:lstStyle/>
          <a:p>
            <a:pPr marL="0" indent="0">
              <a:buNone/>
            </a:pPr>
            <a:r>
              <a:rPr lang="es-CO" dirty="0"/>
              <a:t>Es necesario tener en cuenta datos existentes como:</a:t>
            </a:r>
          </a:p>
          <a:p>
            <a:r>
              <a:rPr lang="es-CO" dirty="0"/>
              <a:t>Registros de pacientes</a:t>
            </a:r>
          </a:p>
          <a:p>
            <a:r>
              <a:rPr lang="es-CO" dirty="0"/>
              <a:t>Registros de laboratorio</a:t>
            </a:r>
          </a:p>
          <a:p>
            <a:r>
              <a:rPr lang="es-CO" dirty="0"/>
              <a:t>Fichas de tratamiento</a:t>
            </a:r>
          </a:p>
          <a:p>
            <a:r>
              <a:rPr lang="es-CO" dirty="0"/>
              <a:t>Tener conocimiento de la información</a:t>
            </a:r>
          </a:p>
          <a:p>
            <a:r>
              <a:rPr lang="es-CO" dirty="0"/>
              <a:t>Conocimiento técnico adecuado de los servicios de salud, los datos y las definiciones utilizadas en el servicio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1211697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D809772A-C0CD-4DB4-A81E-7BA06A1FACE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7539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1149</Words>
  <Application>Microsoft Office PowerPoint</Application>
  <PresentationFormat>Panorámica</PresentationFormat>
  <Paragraphs>145</Paragraphs>
  <Slides>22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Century</vt:lpstr>
      <vt:lpstr>SegoeUI</vt:lpstr>
      <vt:lpstr>Times New Roman</vt:lpstr>
      <vt:lpstr>Wingdings</vt:lpstr>
      <vt:lpstr>Tema de Office</vt:lpstr>
      <vt:lpstr>Presentación de PowerPoint</vt:lpstr>
      <vt:lpstr>Identificación del problema</vt:lpstr>
      <vt:lpstr>Análisis del problema</vt:lpstr>
      <vt:lpstr>Análisis del problema</vt:lpstr>
      <vt:lpstr>Árbol de problemas: enfoque de marco lógico</vt:lpstr>
      <vt:lpstr>Ejemplo problema y causas</vt:lpstr>
      <vt:lpstr>El árbol de problemas construye árbol de objetivos</vt:lpstr>
      <vt:lpstr>Enfoque de marco lógico</vt:lpstr>
      <vt:lpstr>Fuentes para identificación del problema</vt:lpstr>
      <vt:lpstr>Objetivos</vt:lpstr>
      <vt:lpstr>¿Por qué deben formularse los objetivos de investigación?</vt:lpstr>
      <vt:lpstr>¿Cómo debe usted plantear sus objetivos? </vt:lpstr>
      <vt:lpstr>Tenga en cuenta…</vt:lpstr>
      <vt:lpstr>Situación problema</vt:lpstr>
      <vt:lpstr>Discrepancias</vt:lpstr>
      <vt:lpstr>Pregunta</vt:lpstr>
      <vt:lpstr>Posibles respuestas</vt:lpstr>
      <vt:lpstr>Hipótesis</vt:lpstr>
      <vt:lpstr>Hipótesis</vt:lpstr>
      <vt:lpstr>Objetivos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zulma.rueda@upb.edu.co</dc:creator>
  <cp:lastModifiedBy>Lucelly Lopez Lopez</cp:lastModifiedBy>
  <cp:revision>67</cp:revision>
  <dcterms:created xsi:type="dcterms:W3CDTF">2017-01-17T21:05:10Z</dcterms:created>
  <dcterms:modified xsi:type="dcterms:W3CDTF">2021-08-02T23:37:10Z</dcterms:modified>
</cp:coreProperties>
</file>