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61"/>
  </p:notesMasterIdLst>
  <p:handoutMasterIdLst>
    <p:handoutMasterId r:id="rId62"/>
  </p:handoutMasterIdLst>
  <p:sldIdLst>
    <p:sldId id="261" r:id="rId5"/>
    <p:sldId id="1409" r:id="rId6"/>
    <p:sldId id="1393" r:id="rId7"/>
    <p:sldId id="1442" r:id="rId8"/>
    <p:sldId id="1366" r:id="rId9"/>
    <p:sldId id="1407" r:id="rId10"/>
    <p:sldId id="1395" r:id="rId11"/>
    <p:sldId id="1408" r:id="rId12"/>
    <p:sldId id="1396" r:id="rId13"/>
    <p:sldId id="1410" r:id="rId14"/>
    <p:sldId id="1487" r:id="rId15"/>
    <p:sldId id="1467" r:id="rId16"/>
    <p:sldId id="1488" r:id="rId17"/>
    <p:sldId id="1466" r:id="rId18"/>
    <p:sldId id="1489" r:id="rId19"/>
    <p:sldId id="1490" r:id="rId20"/>
    <p:sldId id="1491" r:id="rId21"/>
    <p:sldId id="1492" r:id="rId22"/>
    <p:sldId id="1493" r:id="rId23"/>
    <p:sldId id="1494" r:id="rId24"/>
    <p:sldId id="1495" r:id="rId25"/>
    <p:sldId id="1496" r:id="rId26"/>
    <p:sldId id="1497" r:id="rId27"/>
    <p:sldId id="1498" r:id="rId28"/>
    <p:sldId id="1499" r:id="rId29"/>
    <p:sldId id="1500" r:id="rId30"/>
    <p:sldId id="1501" r:id="rId31"/>
    <p:sldId id="1502" r:id="rId32"/>
    <p:sldId id="1503" r:id="rId33"/>
    <p:sldId id="1504" r:id="rId34"/>
    <p:sldId id="1505" r:id="rId35"/>
    <p:sldId id="1506" r:id="rId36"/>
    <p:sldId id="1508" r:id="rId37"/>
    <p:sldId id="1475" r:id="rId38"/>
    <p:sldId id="1515" r:id="rId39"/>
    <p:sldId id="1417" r:id="rId40"/>
    <p:sldId id="1519" r:id="rId41"/>
    <p:sldId id="1518" r:id="rId42"/>
    <p:sldId id="1511" r:id="rId43"/>
    <p:sldId id="1517" r:id="rId44"/>
    <p:sldId id="1541" r:id="rId45"/>
    <p:sldId id="1540" r:id="rId46"/>
    <p:sldId id="1521" r:id="rId47"/>
    <p:sldId id="1522" r:id="rId48"/>
    <p:sldId id="1523" r:id="rId49"/>
    <p:sldId id="1524" r:id="rId50"/>
    <p:sldId id="1525" r:id="rId51"/>
    <p:sldId id="1526" r:id="rId52"/>
    <p:sldId id="1530" r:id="rId53"/>
    <p:sldId id="1542" r:id="rId54"/>
    <p:sldId id="1531" r:id="rId55"/>
    <p:sldId id="1532" r:id="rId56"/>
    <p:sldId id="1533" r:id="rId57"/>
    <p:sldId id="1534" r:id="rId58"/>
    <p:sldId id="1539" r:id="rId59"/>
    <p:sldId id="1537" r:id="rId60"/>
  </p:sldIdLst>
  <p:sldSz cx="9144000" cy="6858000" type="screen4x3"/>
  <p:notesSz cx="6889750" cy="100203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ussof Oskrochi" initials="YO" lastIdx="1" clrIdx="0">
    <p:extLst>
      <p:ext uri="{19B8F6BF-5375-455C-9EA6-DF929625EA0E}">
        <p15:presenceInfo xmlns:p15="http://schemas.microsoft.com/office/powerpoint/2012/main" userId="S-1-5-21-3685816821-1215056363-1987234180-100982" providerId="AD"/>
      </p:ext>
    </p:extLst>
  </p:cmAuthor>
  <p:cmAuthor id="2" name="Nicki Banyard" initials="NB" lastIdx="6" clrIdx="1">
    <p:extLst>
      <p:ext uri="{19B8F6BF-5375-455C-9EA6-DF929625EA0E}">
        <p15:presenceInfo xmlns:p15="http://schemas.microsoft.com/office/powerpoint/2012/main" userId="S-1-5-21-3685816821-1215056363-1987234180-75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009155"/>
    <a:srgbClr val="3BB300"/>
    <a:srgbClr val="319600"/>
    <a:srgbClr val="4E6FB6"/>
    <a:srgbClr val="78BE20"/>
    <a:srgbClr val="41B6E6"/>
    <a:srgbClr val="005EB8"/>
    <a:srgbClr val="319652"/>
    <a:srgbClr val="44DE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9007" autoAdjust="0"/>
  </p:normalViewPr>
  <p:slideViewPr>
    <p:cSldViewPr>
      <p:cViewPr varScale="1">
        <p:scale>
          <a:sx n="101" d="100"/>
          <a:sy n="101" d="100"/>
        </p:scale>
        <p:origin x="112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15"/>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sz="quarter" idx="1"/>
          </p:nvPr>
        </p:nvSpPr>
        <p:spPr>
          <a:xfrm>
            <a:off x="3902597" y="0"/>
            <a:ext cx="2985558" cy="501015"/>
          </a:xfrm>
          <a:prstGeom prst="rect">
            <a:avLst/>
          </a:prstGeom>
        </p:spPr>
        <p:txBody>
          <a:bodyPr vert="horz" lIns="96634" tIns="48317" rIns="96634" bIns="48317" rtlCol="0"/>
          <a:lstStyle>
            <a:lvl1pPr algn="r">
              <a:defRPr sz="1300"/>
            </a:lvl1pPr>
          </a:lstStyle>
          <a:p>
            <a:fld id="{FBB3C7D3-B7E8-6140-842A-C4D92D452731}" type="datetimeFigureOut">
              <a:rPr lang="en-US" smtClean="0"/>
              <a:t>3/10/2021</a:t>
            </a:fld>
            <a:endParaRPr lang="en-US"/>
          </a:p>
        </p:txBody>
      </p:sp>
      <p:sp>
        <p:nvSpPr>
          <p:cNvPr id="4" name="Footer Placeholder 3"/>
          <p:cNvSpPr>
            <a:spLocks noGrp="1"/>
          </p:cNvSpPr>
          <p:nvPr>
            <p:ph type="ftr" sz="quarter" idx="2"/>
          </p:nvPr>
        </p:nvSpPr>
        <p:spPr>
          <a:xfrm>
            <a:off x="0" y="9517545"/>
            <a:ext cx="2985558" cy="501015"/>
          </a:xfrm>
          <a:prstGeom prst="rect">
            <a:avLst/>
          </a:prstGeom>
        </p:spPr>
        <p:txBody>
          <a:bodyPr vert="horz" lIns="96634" tIns="48317" rIns="96634" bIns="48317" rtlCol="0" anchor="b"/>
          <a:lstStyle>
            <a:lvl1pPr algn="l">
              <a:defRPr sz="1300"/>
            </a:lvl1pPr>
          </a:lstStyle>
          <a:p>
            <a:endParaRPr lang="en-US"/>
          </a:p>
        </p:txBody>
      </p:sp>
      <p:sp>
        <p:nvSpPr>
          <p:cNvPr id="5" name="Slide Number Placeholder 4"/>
          <p:cNvSpPr>
            <a:spLocks noGrp="1"/>
          </p:cNvSpPr>
          <p:nvPr>
            <p:ph type="sldNum" sz="quarter" idx="3"/>
          </p:nvPr>
        </p:nvSpPr>
        <p:spPr>
          <a:xfrm>
            <a:off x="3902597" y="9517545"/>
            <a:ext cx="2985558" cy="501015"/>
          </a:xfrm>
          <a:prstGeom prst="rect">
            <a:avLst/>
          </a:prstGeom>
        </p:spPr>
        <p:txBody>
          <a:bodyPr vert="horz" lIns="96634" tIns="48317" rIns="96634" bIns="48317" rtlCol="0" anchor="b"/>
          <a:lstStyle>
            <a:lvl1pPr algn="r">
              <a:defRPr sz="1300"/>
            </a:lvl1pPr>
          </a:lstStyle>
          <a:p>
            <a:fld id="{EA5EA061-2CD8-C94B-B949-FB487DCAFB19}" type="slidenum">
              <a:rPr lang="en-US" smtClean="0"/>
              <a:t>‹#›</a:t>
            </a:fld>
            <a:endParaRPr lang="en-US"/>
          </a:p>
        </p:txBody>
      </p:sp>
    </p:spTree>
    <p:extLst>
      <p:ext uri="{BB962C8B-B14F-4D97-AF65-F5344CB8AC3E}">
        <p14:creationId xmlns:p14="http://schemas.microsoft.com/office/powerpoint/2010/main" val="22798126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15"/>
          </a:xfrm>
          <a:prstGeom prst="rect">
            <a:avLst/>
          </a:prstGeom>
        </p:spPr>
        <p:txBody>
          <a:bodyPr vert="horz" lIns="96634" tIns="48317" rIns="96634" bIns="48317"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3902597" y="0"/>
            <a:ext cx="2985558" cy="501015"/>
          </a:xfrm>
          <a:prstGeom prst="rect">
            <a:avLst/>
          </a:prstGeom>
        </p:spPr>
        <p:txBody>
          <a:bodyPr vert="horz" lIns="96634" tIns="48317" rIns="96634" bIns="48317" rtlCol="0"/>
          <a:lstStyle>
            <a:lvl1pPr algn="r" fontAlgn="auto">
              <a:spcBef>
                <a:spcPts val="0"/>
              </a:spcBef>
              <a:spcAft>
                <a:spcPts val="0"/>
              </a:spcAft>
              <a:defRPr sz="1300">
                <a:latin typeface="+mn-lt"/>
                <a:ea typeface="+mn-ea"/>
                <a:cs typeface="+mn-cs"/>
              </a:defRPr>
            </a:lvl1pPr>
          </a:lstStyle>
          <a:p>
            <a:pPr>
              <a:defRPr/>
            </a:pPr>
            <a:fld id="{6949E6C6-4B8F-4672-8CF4-FB16948CBE13}" type="datetimeFigureOut">
              <a:rPr lang="en-US"/>
              <a:pPr>
                <a:defRPr/>
              </a:pPr>
              <a:t>3/10/2021</a:t>
            </a:fld>
            <a:endParaRPr lang="en-US"/>
          </a:p>
        </p:txBody>
      </p:sp>
      <p:sp>
        <p:nvSpPr>
          <p:cNvPr id="4" name="Slide Image Placeholder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6634" tIns="48317" rIns="96634" bIns="48317" rtlCol="0" anchor="ctr"/>
          <a:lstStyle/>
          <a:p>
            <a:pPr lvl="0"/>
            <a:endParaRPr lang="en-US" noProof="0"/>
          </a:p>
        </p:txBody>
      </p:sp>
      <p:sp>
        <p:nvSpPr>
          <p:cNvPr id="5" name="Notes Placeholder 4"/>
          <p:cNvSpPr>
            <a:spLocks noGrp="1"/>
          </p:cNvSpPr>
          <p:nvPr>
            <p:ph type="body" sz="quarter" idx="3"/>
          </p:nvPr>
        </p:nvSpPr>
        <p:spPr>
          <a:xfrm>
            <a:off x="688975" y="4759643"/>
            <a:ext cx="5511800" cy="4509135"/>
          </a:xfrm>
          <a:prstGeom prst="rect">
            <a:avLst/>
          </a:prstGeom>
        </p:spPr>
        <p:txBody>
          <a:bodyPr vert="horz" lIns="96634" tIns="48317" rIns="96634" bIns="4831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517545"/>
            <a:ext cx="2985558" cy="501015"/>
          </a:xfrm>
          <a:prstGeom prst="rect">
            <a:avLst/>
          </a:prstGeom>
        </p:spPr>
        <p:txBody>
          <a:bodyPr vert="horz" lIns="96634" tIns="48317" rIns="96634" bIns="48317"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02597" y="9517545"/>
            <a:ext cx="2985558" cy="501015"/>
          </a:xfrm>
          <a:prstGeom prst="rect">
            <a:avLst/>
          </a:prstGeom>
        </p:spPr>
        <p:txBody>
          <a:bodyPr vert="horz" lIns="96634" tIns="48317" rIns="96634" bIns="48317" rtlCol="0" anchor="b"/>
          <a:lstStyle>
            <a:lvl1pPr algn="r" fontAlgn="auto">
              <a:spcBef>
                <a:spcPts val="0"/>
              </a:spcBef>
              <a:spcAft>
                <a:spcPts val="0"/>
              </a:spcAft>
              <a:defRPr sz="13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a:p>
        </p:txBody>
      </p:sp>
    </p:spTree>
    <p:extLst>
      <p:ext uri="{BB962C8B-B14F-4D97-AF65-F5344CB8AC3E}">
        <p14:creationId xmlns:p14="http://schemas.microsoft.com/office/powerpoint/2010/main" val="397434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a:p>
        </p:txBody>
      </p:sp>
    </p:spTree>
    <p:extLst>
      <p:ext uri="{BB962C8B-B14F-4D97-AF65-F5344CB8AC3E}">
        <p14:creationId xmlns:p14="http://schemas.microsoft.com/office/powerpoint/2010/main" val="309120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2445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7341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PHE guidance states that if symptomatic must self isolate for 7 days despite negative test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633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 must be fever free for at least 48 hours – so from Day 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7606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1020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HMPPS guidance on uniforms</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22</a:t>
            </a:fld>
            <a:endParaRPr lang="en-US"/>
          </a:p>
        </p:txBody>
      </p:sp>
    </p:spTree>
    <p:extLst>
      <p:ext uri="{BB962C8B-B14F-4D97-AF65-F5344CB8AC3E}">
        <p14:creationId xmlns:p14="http://schemas.microsoft.com/office/powerpoint/2010/main" val="3513291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23</a:t>
            </a:fld>
            <a:endParaRPr lang="en-US"/>
          </a:p>
        </p:txBody>
      </p:sp>
    </p:spTree>
    <p:extLst>
      <p:ext uri="{BB962C8B-B14F-4D97-AF65-F5344CB8AC3E}">
        <p14:creationId xmlns:p14="http://schemas.microsoft.com/office/powerpoint/2010/main" val="1372080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will be answered by other work on PPE for previous slide</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24</a:t>
            </a:fld>
            <a:endParaRPr lang="en-US"/>
          </a:p>
        </p:txBody>
      </p:sp>
    </p:spTree>
    <p:extLst>
      <p:ext uri="{BB962C8B-B14F-4D97-AF65-F5344CB8AC3E}">
        <p14:creationId xmlns:p14="http://schemas.microsoft.com/office/powerpoint/2010/main" val="886505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Ongoing discussion, CPR would be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26</a:t>
            </a:fld>
            <a:endParaRPr lang="en-US"/>
          </a:p>
        </p:txBody>
      </p:sp>
    </p:spTree>
    <p:extLst>
      <p:ext uri="{BB962C8B-B14F-4D97-AF65-F5344CB8AC3E}">
        <p14:creationId xmlns:p14="http://schemas.microsoft.com/office/powerpoint/2010/main" val="128694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a:p>
        </p:txBody>
      </p:sp>
    </p:spTree>
    <p:extLst>
      <p:ext uri="{BB962C8B-B14F-4D97-AF65-F5344CB8AC3E}">
        <p14:creationId xmlns:p14="http://schemas.microsoft.com/office/powerpoint/2010/main" val="1706210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 clear about taking mask off</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29</a:t>
            </a:fld>
            <a:endParaRPr lang="en-US"/>
          </a:p>
        </p:txBody>
      </p:sp>
    </p:spTree>
    <p:extLst>
      <p:ext uri="{BB962C8B-B14F-4D97-AF65-F5344CB8AC3E}">
        <p14:creationId xmlns:p14="http://schemas.microsoft.com/office/powerpoint/2010/main" val="4103054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35</a:t>
            </a:fld>
            <a:endParaRPr lang="en-US"/>
          </a:p>
        </p:txBody>
      </p:sp>
    </p:spTree>
    <p:extLst>
      <p:ext uri="{BB962C8B-B14F-4D97-AF65-F5344CB8AC3E}">
        <p14:creationId xmlns:p14="http://schemas.microsoft.com/office/powerpoint/2010/main" val="3683327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4479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4055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1680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STAR - EOL visitors can still come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14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Oxford Centre for Evidence based medicine recently reviewed all the evidence regarding IPC in care homes.</a:t>
            </a:r>
          </a:p>
          <a:p>
            <a:endParaRPr lang="en-GB" dirty="0"/>
          </a:p>
          <a:p>
            <a:r>
              <a:rPr lang="en-GB" dirty="0"/>
              <a:t>They found:</a:t>
            </a:r>
            <a:br>
              <a:rPr lang="en-GB" dirty="0"/>
            </a:br>
            <a:r>
              <a:rPr lang="en-GB" sz="1200" b="0" i="0" kern="1200" dirty="0">
                <a:solidFill>
                  <a:schemeClr val="tx1"/>
                </a:solidFill>
                <a:effectLst/>
                <a:latin typeface="+mn-lt"/>
                <a:ea typeface="ヒラギノ角ゴ Pro W3" pitchFamily="84" charset="-128"/>
                <a:cs typeface="ヒラギノ角ゴ Pro W3" pitchFamily="84" charset="-128"/>
              </a:rPr>
              <a:t>Effectiveness of infection control measures is dependent upon a number of factors and a combination of strategies with the most significant being:</a:t>
            </a:r>
          </a:p>
          <a:p>
            <a:br>
              <a:rPr lang="en-GB" dirty="0"/>
            </a:br>
            <a:r>
              <a:rPr lang="en-GB" sz="1200" b="0" i="0" kern="1200" dirty="0">
                <a:solidFill>
                  <a:schemeClr val="tx1"/>
                </a:solidFill>
                <a:effectLst/>
                <a:latin typeface="+mn-lt"/>
                <a:ea typeface="ヒラギノ角ゴ Pro W3" pitchFamily="84" charset="-128"/>
                <a:cs typeface="ヒラギノ角ゴ Pro W3" pitchFamily="84" charset="-128"/>
              </a:rPr>
              <a:t>– Hand hygiene – Access to hand hygiene facilities at the workspace, in addition to use of four or more of the WHO multi-modal strategy generally improve adherence to hand hygiene measures</a:t>
            </a:r>
          </a:p>
          <a:p>
            <a:br>
              <a:rPr lang="en-GB" dirty="0"/>
            </a:br>
            <a:r>
              <a:rPr lang="en-GB" sz="1200" b="0" i="0" kern="1200" dirty="0">
                <a:solidFill>
                  <a:schemeClr val="tx1"/>
                </a:solidFill>
                <a:effectLst/>
                <a:latin typeface="+mn-lt"/>
                <a:ea typeface="ヒラギノ角ゴ Pro W3" pitchFamily="84" charset="-128"/>
                <a:cs typeface="ヒラギノ角ゴ Pro W3" pitchFamily="84" charset="-128"/>
              </a:rPr>
              <a:t>– Environmental decontamination – Daily cleaning of most touched surfaces and weekly deep clean</a:t>
            </a:r>
          </a:p>
          <a:p>
            <a:br>
              <a:rPr lang="en-GB" dirty="0"/>
            </a:br>
            <a:r>
              <a:rPr lang="en-GB" sz="1200" b="0" i="0" kern="1200" dirty="0">
                <a:solidFill>
                  <a:schemeClr val="tx1"/>
                </a:solidFill>
                <a:effectLst/>
                <a:latin typeface="+mn-lt"/>
                <a:ea typeface="ヒラギノ角ゴ Pro W3" pitchFamily="84" charset="-128"/>
                <a:cs typeface="ヒラギノ角ゴ Pro W3" pitchFamily="84" charset="-128"/>
              </a:rPr>
              <a:t>– Staff rotation – Allocating staff to one facility consistently may reduce spread across several locations</a:t>
            </a:r>
          </a:p>
          <a:p>
            <a:br>
              <a:rPr lang="en-GB" dirty="0"/>
            </a:br>
            <a:r>
              <a:rPr lang="en-GB" sz="1200" b="0" i="0" kern="1200" dirty="0">
                <a:solidFill>
                  <a:schemeClr val="tx1"/>
                </a:solidFill>
                <a:effectLst/>
                <a:latin typeface="+mn-lt"/>
                <a:ea typeface="ヒラギノ角ゴ Pro W3" pitchFamily="84" charset="-128"/>
                <a:cs typeface="ヒラギノ角ゴ Pro W3" pitchFamily="84" charset="-128"/>
              </a:rPr>
              <a:t>– Visitors – Restricting visitation to only emergency/critical cases</a:t>
            </a:r>
          </a:p>
          <a:p>
            <a:br>
              <a:rPr lang="en-GB" dirty="0"/>
            </a:br>
            <a:r>
              <a:rPr lang="en-GB" sz="1200" b="0" i="0" kern="1200" dirty="0">
                <a:solidFill>
                  <a:schemeClr val="tx1"/>
                </a:solidFill>
                <a:effectLst/>
                <a:latin typeface="+mn-lt"/>
                <a:ea typeface="ヒラギノ角ゴ Pro W3" pitchFamily="84" charset="-128"/>
                <a:cs typeface="ヒラギノ角ゴ Pro W3" pitchFamily="84" charset="-128"/>
              </a:rPr>
              <a:t>– Testing – Creates rapid response in placing added measures to contain and prevent further spread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2020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2365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47</a:t>
            </a:fld>
            <a:endParaRPr lang="en-US"/>
          </a:p>
        </p:txBody>
      </p:sp>
    </p:spTree>
    <p:extLst>
      <p:ext uri="{BB962C8B-B14F-4D97-AF65-F5344CB8AC3E}">
        <p14:creationId xmlns:p14="http://schemas.microsoft.com/office/powerpoint/2010/main" val="1782710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61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a:p>
        </p:txBody>
      </p:sp>
    </p:spTree>
    <p:extLst>
      <p:ext uri="{BB962C8B-B14F-4D97-AF65-F5344CB8AC3E}">
        <p14:creationId xmlns:p14="http://schemas.microsoft.com/office/powerpoint/2010/main" val="1306550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3738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to communication and </a:t>
            </a:r>
            <a:r>
              <a:rPr lang="en-GB" dirty="0" err="1"/>
              <a:t>simone</a:t>
            </a:r>
            <a:r>
              <a:rPr lang="en-GB" dirty="0"/>
              <a:t> to review wording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4998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Sam to check specific services available</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52</a:t>
            </a:fld>
            <a:endParaRPr lang="en-US"/>
          </a:p>
        </p:txBody>
      </p:sp>
    </p:spTree>
    <p:extLst>
      <p:ext uri="{BB962C8B-B14F-4D97-AF65-F5344CB8AC3E}">
        <p14:creationId xmlns:p14="http://schemas.microsoft.com/office/powerpoint/2010/main" val="1613407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HMPPS colleagues </a:t>
            </a:r>
          </a:p>
          <a:p>
            <a:r>
              <a:rPr lang="en-GB" dirty="0"/>
              <a:t>HM</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53</a:t>
            </a:fld>
            <a:endParaRPr lang="en-US"/>
          </a:p>
        </p:txBody>
      </p:sp>
    </p:spTree>
    <p:extLst>
      <p:ext uri="{BB962C8B-B14F-4D97-AF65-F5344CB8AC3E}">
        <p14:creationId xmlns:p14="http://schemas.microsoft.com/office/powerpoint/2010/main" val="2518258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additional PPD guidance and signpost to HMPPS guidance</a:t>
            </a:r>
          </a:p>
          <a:p>
            <a:r>
              <a:rPr lang="en-GB" dirty="0"/>
              <a:t>Check with HMPPS for guidance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1473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additional PPD guidance and signpost to HMPPS guidance</a:t>
            </a:r>
          </a:p>
          <a:p>
            <a:r>
              <a:rPr lang="en-GB" dirty="0"/>
              <a:t>Check with HMPPS for guidance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5664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400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 June </a:t>
            </a:r>
            <a:r>
              <a:rPr lang="en-GB" dirty="0" err="1"/>
              <a:t>Almedia</a:t>
            </a:r>
            <a:r>
              <a:rPr lang="en-GB" dirty="0"/>
              <a:t> identified the first human coronavirus in 1964 in St Thomas’s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a:p>
        </p:txBody>
      </p:sp>
    </p:spTree>
    <p:extLst>
      <p:ext uri="{BB962C8B-B14F-4D97-AF65-F5344CB8AC3E}">
        <p14:creationId xmlns:p14="http://schemas.microsoft.com/office/powerpoint/2010/main" val="1348917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Coronavirus can cause mild to severe symptoms and disease depending on the type of coronavirus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a:p>
        </p:txBody>
      </p:sp>
    </p:spTree>
    <p:extLst>
      <p:ext uri="{BB962C8B-B14F-4D97-AF65-F5344CB8AC3E}">
        <p14:creationId xmlns:p14="http://schemas.microsoft.com/office/powerpoint/2010/main" val="1160735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80% of general population will experience mild disease</a:t>
            </a:r>
          </a:p>
          <a:p>
            <a:pPr marL="171450" indent="-171450">
              <a:buFont typeface="Arial" panose="020B0604020202020204" pitchFamily="34" charset="0"/>
              <a:buChar char="•"/>
            </a:pPr>
            <a:r>
              <a:rPr lang="en-GB" dirty="0"/>
              <a:t>15% would require clinical attention and hospitalisation</a:t>
            </a:r>
          </a:p>
          <a:p>
            <a:pPr marL="171450" indent="-171450">
              <a:buFont typeface="Arial" panose="020B0604020202020204" pitchFamily="34" charset="0"/>
              <a:buChar char="•"/>
            </a:pPr>
            <a:r>
              <a:rPr lang="en-GB" dirty="0"/>
              <a:t>5% require hospital admission to Critical Care Unit</a:t>
            </a:r>
          </a:p>
          <a:p>
            <a:pPr marL="0" indent="0">
              <a:buFont typeface="Arial" panose="020B0604020202020204" pitchFamily="34" charset="0"/>
              <a:buNone/>
            </a:pPr>
            <a:r>
              <a:rPr lang="en-GB" dirty="0"/>
              <a:t>Subsequent situation report updates do not include percentages, just say majority of people experience mild symptoms etc. (i.e. situation report 27 April 2020 # 98)</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a:p>
        </p:txBody>
      </p:sp>
    </p:spTree>
    <p:extLst>
      <p:ext uri="{BB962C8B-B14F-4D97-AF65-F5344CB8AC3E}">
        <p14:creationId xmlns:p14="http://schemas.microsoft.com/office/powerpoint/2010/main" val="4185968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a:p>
        </p:txBody>
      </p:sp>
    </p:spTree>
    <p:extLst>
      <p:ext uri="{BB962C8B-B14F-4D97-AF65-F5344CB8AC3E}">
        <p14:creationId xmlns:p14="http://schemas.microsoft.com/office/powerpoint/2010/main" val="1054148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a:p>
        </p:txBody>
      </p:sp>
    </p:spTree>
    <p:extLst>
      <p:ext uri="{BB962C8B-B14F-4D97-AF65-F5344CB8AC3E}">
        <p14:creationId xmlns:p14="http://schemas.microsoft.com/office/powerpoint/2010/main" val="1348665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a:p>
        </p:txBody>
      </p:sp>
    </p:spTree>
    <p:extLst>
      <p:ext uri="{BB962C8B-B14F-4D97-AF65-F5344CB8AC3E}">
        <p14:creationId xmlns:p14="http://schemas.microsoft.com/office/powerpoint/2010/main" val="3979424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a:t>COVID-19 and Care Homes IPC training (2) April 2020: PHE London working with ADPH London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pPr>
              <a:defRPr/>
            </a:pPr>
            <a:r>
              <a:rPr lang="en-US"/>
              <a:t>  </a:t>
            </a:r>
            <a:fld id="{45F8D313-CCBE-49D6-A3BC-57B1848DFB52}" type="slidenum">
              <a:rPr lang="en-US" smtClean="0"/>
              <a:pPr>
                <a:defRPr/>
              </a:pPr>
              <a:t>‹#›</a:t>
            </a:fld>
            <a:r>
              <a:rPr lang="en-US"/>
              <a:t> </a:t>
            </a:r>
            <a:endParaRPr lang="en-US" dirty="0"/>
          </a:p>
        </p:txBody>
      </p:sp>
      <p:sp>
        <p:nvSpPr>
          <p:cNvPr id="4" name="Footer Placeholder 3"/>
          <p:cNvSpPr>
            <a:spLocks noGrp="1"/>
          </p:cNvSpPr>
          <p:nvPr>
            <p:ph type="ftr" sz="quarter" idx="11"/>
          </p:nvPr>
        </p:nvSpPr>
        <p:spPr/>
        <p:txBody>
          <a:bodyPr/>
          <a:lstStyle/>
          <a:p>
            <a:pPr>
              <a:defRPr/>
            </a:pPr>
            <a:r>
              <a:rPr lang="en-GB"/>
              <a:t>COVID-19 and Care Homes IPC training (2) April 2020: PHE London working with ADPH London</a:t>
            </a:r>
            <a:endParaRPr lang="en-US" dirty="0"/>
          </a:p>
        </p:txBody>
      </p:sp>
    </p:spTree>
    <p:extLst>
      <p:ext uri="{BB962C8B-B14F-4D97-AF65-F5344CB8AC3E}">
        <p14:creationId xmlns:p14="http://schemas.microsoft.com/office/powerpoint/2010/main" val="2761815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a:t>COVID-19 and Care Homes IPC training (2) April 2020: PHE London working with ADPH London</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7" r:id="rId3"/>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gov.uk/government/publications/guidance-on-shielding-and-protecting-extremely-vulnerable-persons-from-covid-19/guidance-on-shielding-and-protecting-extremely-vulnerable-persons-from-covid-19"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hyperlink" Target="https://www.gov.uk/apply-coronavirus-test" TargetMode="External"/><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hyperlink" Target="https://www.gov.uk/apply-coronavirus-tes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bQCP7waTRW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0040/PPE_Table_Recommended_personal_protective_equipment__PPE__for_staff__clinical_and_non-clinical__in_custodial_settings_and_in_community_offender_V3.11.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hyperlink" Target="https://www.bing.com/videos/search?q=donning+doffing+ppe+in+prison+video+phe&amp;docid=608035882775347892&amp;mid=8944353107C7EEE648398944353107C7EEE64839&amp;view=detail&amp;FORM=VIR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hyperlink" Target="https://www.gov.uk/government/publications/wuhan-novel-coronavirus-infection-prevention-and-control/covid-19-personal-protective-equipment-pp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73.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hyperlink" Target="https://www.gov.uk/government/publications/wuhan-novel-coronavirus-infection-prevention-and-control" TargetMode="External"/><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6.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85.png"/><Relationship Id="rId4"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7.png"/><Relationship Id="rId7"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8.png"/><Relationship Id="rId9" Type="http://schemas.openxmlformats.org/officeDocument/2006/relationships/image" Target="../media/image9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3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87.png"/><Relationship Id="rId7" Type="http://schemas.openxmlformats.org/officeDocument/2006/relationships/image" Target="../media/image85.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8.png"/><Relationship Id="rId4" Type="http://schemas.openxmlformats.org/officeDocument/2006/relationships/image" Target="../media/image86.png"/><Relationship Id="rId9" Type="http://schemas.openxmlformats.org/officeDocument/2006/relationships/image" Target="../media/image89.png"/></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3.png"/><Relationship Id="rId4" Type="http://schemas.openxmlformats.org/officeDocument/2006/relationships/image" Target="../media/image9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3.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3.png"/><Relationship Id="rId4" Type="http://schemas.openxmlformats.org/officeDocument/2006/relationships/image" Target="../media/image9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5.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8.png"/><Relationship Id="rId5" Type="http://schemas.openxmlformats.org/officeDocument/2006/relationships/image" Target="../media/image97.png"/><Relationship Id="rId10" Type="http://schemas.openxmlformats.org/officeDocument/2006/relationships/image" Target="../media/image99.png"/><Relationship Id="rId4" Type="http://schemas.openxmlformats.org/officeDocument/2006/relationships/image" Target="../media/image96.png"/><Relationship Id="rId9"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10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45.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4.png"/><Relationship Id="rId7"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 Id="rId9" Type="http://schemas.openxmlformats.org/officeDocument/2006/relationships/image" Target="../media/image109.png"/></Relationships>
</file>

<file path=ppt/slides/_rels/slide46.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hyperlink" Target="https://www.gov.uk/government/publications/coronavirus-covid-19-admission-and-care-of-people-in-care-home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gov.uk/apply-coronavirus-test" TargetMode="External"/><Relationship Id="rId7" Type="http://schemas.openxmlformats.org/officeDocument/2006/relationships/image" Target="../media/image11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16.png"/><Relationship Id="rId7" Type="http://schemas.openxmlformats.org/officeDocument/2006/relationships/image" Target="../media/image10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 Id="rId9" Type="http://schemas.openxmlformats.org/officeDocument/2006/relationships/image" Target="../media/image61.png"/></Relationships>
</file>

<file path=ppt/slides/_rels/slide4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527545/Social_care.pdf" TargetMode="External"/><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19.png"/></Relationships>
</file>

<file path=ppt/slides/_rels/slide51.xml.rels><?xml version="1.0" encoding="UTF-8" standalone="yes"?>
<Relationships xmlns="http://schemas.openxmlformats.org/package/2006/relationships"><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52.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30.png"/><Relationship Id="rId7" Type="http://schemas.openxmlformats.org/officeDocument/2006/relationships/hyperlink" Target="https://www.samaritans.org/how-we-can-help/workplace/here-listen-support-line-nhs-people/" TargetMode="External"/><Relationship Id="rId12" Type="http://schemas.openxmlformats.org/officeDocument/2006/relationships/image" Target="../media/image13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nhs.uk/oneyou/every-mind-matters/" TargetMode="External"/><Relationship Id="rId11" Type="http://schemas.openxmlformats.org/officeDocument/2006/relationships/image" Target="../media/image115.png"/><Relationship Id="rId5" Type="http://schemas.openxmlformats.org/officeDocument/2006/relationships/hyperlink" Target="https://www.gov.uk/government/publications/covid-19-guidance-for-the-public-on-mental-health-and-wellbeing/guidance-for-the-public-on-the-mental-health-and-wellbeing-aspects-of-coronavirus-covid-19" TargetMode="External"/><Relationship Id="rId10" Type="http://schemas.openxmlformats.org/officeDocument/2006/relationships/image" Target="../media/image134.png"/><Relationship Id="rId4" Type="http://schemas.openxmlformats.org/officeDocument/2006/relationships/image" Target="../media/image131.png"/><Relationship Id="rId9" Type="http://schemas.openxmlformats.org/officeDocument/2006/relationships/image" Target="../media/image133.png"/></Relationships>
</file>

<file path=ppt/slides/_rels/slide53.xml.rels><?xml version="1.0" encoding="UTF-8" standalone="yes"?>
<Relationships xmlns="http://schemas.openxmlformats.org/package/2006/relationships"><Relationship Id="rId3" Type="http://schemas.openxmlformats.org/officeDocument/2006/relationships/hyperlink" Target="https://www.gov.uk/coronavirus" TargetMode="External"/><Relationship Id="rId7" Type="http://schemas.openxmlformats.org/officeDocument/2006/relationships/image" Target="../media/image13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hyperlink" Target="https://www.pamassist.co.uk/"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www.gov.uk/guidance/coronavirus-covid-19-and-prisons" TargetMode="External"/><Relationship Id="rId13" Type="http://schemas.openxmlformats.org/officeDocument/2006/relationships/image" Target="../media/image144.png"/><Relationship Id="rId3" Type="http://schemas.openxmlformats.org/officeDocument/2006/relationships/hyperlink" Target="https://www.gov.uk/coronavirus" TargetMode="External"/><Relationship Id="rId7" Type="http://schemas.openxmlformats.org/officeDocument/2006/relationships/image" Target="../media/image141.png"/><Relationship Id="rId12" Type="http://schemas.openxmlformats.org/officeDocument/2006/relationships/image" Target="../media/image14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hyperlink" Target="https://www.gov.uk/government/publications/covid-19-prisons-and-other-prescribed-places-of-detention-guidance/covid-19-prisons-and-other-prescribed-places-of-detention-guidance" TargetMode="External"/><Relationship Id="rId5" Type="http://schemas.openxmlformats.org/officeDocument/2006/relationships/hyperlink" Target="https://www.gov.uk/government/publications/wuhan-novel-coronavirus-infection-prevention-and-control/managing-shortages-in-personal-protective-equipment-ppe" TargetMode="External"/><Relationship Id="rId10" Type="http://schemas.openxmlformats.org/officeDocument/2006/relationships/image" Target="../media/image142.png"/><Relationship Id="rId4" Type="http://schemas.openxmlformats.org/officeDocument/2006/relationships/image" Target="../media/image139.png"/><Relationship Id="rId9" Type="http://schemas.openxmlformats.org/officeDocument/2006/relationships/hyperlink" Target="https://www.gov.uk/guidance/coronavirus-covid-19-and-immigration-removal-centres" TargetMode="External"/><Relationship Id="rId14" Type="http://schemas.openxmlformats.org/officeDocument/2006/relationships/hyperlink" Target="https://www.gov.uk/government/collections/coronavirus-covid-19-personal-protective-equipment-ppe"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hyperlink" Target="https://intranet.noms.gsi.gov.uk/covid-19-coronavirus" TargetMode="External"/><Relationship Id="rId4" Type="http://schemas.openxmlformats.org/officeDocument/2006/relationships/hyperlink" Target="https://www.gov.uk/government/publications/wuhan-novel-coronavirus-infection-prevention-and-contro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47.png"/><Relationship Id="rId4" Type="http://schemas.openxmlformats.org/officeDocument/2006/relationships/hyperlink" Target="https://thenounproject.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492896"/>
            <a:ext cx="8118456" cy="1724503"/>
          </a:xfrm>
        </p:spPr>
        <p:txBody>
          <a:bodyPr/>
          <a:lstStyle/>
          <a:p>
            <a:r>
              <a:rPr lang="en-GB" sz="3600" dirty="0"/>
              <a:t>COVID-19 in prisons and other prescribed places of detention (PPDs)</a:t>
            </a:r>
            <a:br>
              <a:rPr lang="en-GB" sz="2800" dirty="0"/>
            </a:br>
            <a:br>
              <a:rPr lang="en-GB" sz="2800" dirty="0"/>
            </a:br>
            <a:endParaRPr lang="en-GB" dirty="0"/>
          </a:p>
        </p:txBody>
      </p:sp>
      <p:sp>
        <p:nvSpPr>
          <p:cNvPr id="3" name="Subtitle 2"/>
          <p:cNvSpPr>
            <a:spLocks noGrp="1"/>
          </p:cNvSpPr>
          <p:nvPr>
            <p:ph type="subTitle" idx="1"/>
          </p:nvPr>
        </p:nvSpPr>
        <p:spPr>
          <a:xfrm>
            <a:off x="558000" y="4293096"/>
            <a:ext cx="7633648" cy="1940526"/>
          </a:xfrm>
        </p:spPr>
        <p:txBody>
          <a:bodyPr>
            <a:normAutofit/>
          </a:bodyPr>
          <a:lstStyle/>
          <a:p>
            <a:r>
              <a:rPr lang="en-GB" dirty="0"/>
              <a:t>Laura Pomeroy, Simone Thorn Heathcock, Djamel Hamadache David Leeman, Charlotte Flynn, Nicki Banyard</a:t>
            </a:r>
          </a:p>
          <a:p>
            <a:endParaRPr lang="en-GB" dirty="0"/>
          </a:p>
          <a:p>
            <a:r>
              <a:rPr lang="en-GB" dirty="0"/>
              <a:t>Health Protection Teams, PHE London</a:t>
            </a:r>
          </a:p>
          <a:p>
            <a:r>
              <a:rPr lang="en-GB" dirty="0"/>
              <a:t>February 2021</a:t>
            </a:r>
          </a:p>
          <a:p>
            <a:endParaRPr lang="en-GB"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2134-72A0-4907-B4F9-182E7C3F5AC5}"/>
              </a:ext>
            </a:extLst>
          </p:cNvPr>
          <p:cNvSpPr>
            <a:spLocks noGrp="1"/>
          </p:cNvSpPr>
          <p:nvPr>
            <p:ph type="title"/>
          </p:nvPr>
        </p:nvSpPr>
        <p:spPr/>
        <p:txBody>
          <a:bodyPr/>
          <a:lstStyle/>
          <a:p>
            <a:r>
              <a:rPr lang="en-GB" dirty="0"/>
              <a:t>Infected body fluids</a:t>
            </a:r>
          </a:p>
        </p:txBody>
      </p:sp>
      <p:sp>
        <p:nvSpPr>
          <p:cNvPr id="4" name="Slide Number Placeholder 3">
            <a:extLst>
              <a:ext uri="{FF2B5EF4-FFF2-40B4-BE49-F238E27FC236}">
                <a16:creationId xmlns:a16="http://schemas.microsoft.com/office/drawing/2014/main" id="{4C0746CA-3737-44E8-B5C3-906628DA6501}"/>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a:t>
            </a:fld>
            <a:endParaRPr lang="en-US" dirty="0"/>
          </a:p>
        </p:txBody>
      </p:sp>
      <p:sp>
        <p:nvSpPr>
          <p:cNvPr id="5" name="Footer Placeholder 4">
            <a:extLst>
              <a:ext uri="{FF2B5EF4-FFF2-40B4-BE49-F238E27FC236}">
                <a16:creationId xmlns:a16="http://schemas.microsoft.com/office/drawing/2014/main" id="{948DA4C8-9475-436C-B7EA-03D947B62DFA}"/>
              </a:ext>
            </a:extLst>
          </p:cNvPr>
          <p:cNvSpPr>
            <a:spLocks noGrp="1"/>
          </p:cNvSpPr>
          <p:nvPr>
            <p:ph type="ftr" sz="quarter" idx="11"/>
          </p:nvPr>
        </p:nvSpPr>
        <p:spPr/>
        <p:txBody>
          <a:bodyPr/>
          <a:lstStyle/>
          <a:p>
            <a:pPr>
              <a:defRPr/>
            </a:pPr>
            <a:r>
              <a:rPr lang="en-GB" dirty="0"/>
              <a:t>COVID-19 and Prisons and other secure settings February 2021 20: PHE London</a:t>
            </a:r>
            <a:endParaRPr lang="en-US" dirty="0"/>
          </a:p>
        </p:txBody>
      </p:sp>
      <p:pic>
        <p:nvPicPr>
          <p:cNvPr id="2052" name="Picture 4" descr="https://static.thenounproject.com/png/3087805-200.png">
            <a:extLst>
              <a:ext uri="{FF2B5EF4-FFF2-40B4-BE49-F238E27FC236}">
                <a16:creationId xmlns:a16="http://schemas.microsoft.com/office/drawing/2014/main" id="{B60556A4-E6F5-481A-936F-CC9963AD0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599" y="1447482"/>
            <a:ext cx="1240532" cy="124053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tatic.thenounproject.com/png/3214198-200.png">
            <a:extLst>
              <a:ext uri="{FF2B5EF4-FFF2-40B4-BE49-F238E27FC236}">
                <a16:creationId xmlns:a16="http://schemas.microsoft.com/office/drawing/2014/main" id="{B4B64717-63DF-4336-83A4-81831C95A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793" y="3497193"/>
            <a:ext cx="1157310" cy="115731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tatic.thenounproject.com/png/2040054-200.png">
            <a:extLst>
              <a:ext uri="{FF2B5EF4-FFF2-40B4-BE49-F238E27FC236}">
                <a16:creationId xmlns:a16="http://schemas.microsoft.com/office/drawing/2014/main" id="{AFDCF518-F9C6-411A-A209-36120DE77F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462" y="3413766"/>
            <a:ext cx="1157310" cy="115731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static.thenounproject.com/png/2581554-200.png">
            <a:extLst>
              <a:ext uri="{FF2B5EF4-FFF2-40B4-BE49-F238E27FC236}">
                <a16:creationId xmlns:a16="http://schemas.microsoft.com/office/drawing/2014/main" id="{EA3E7580-7455-4987-ADC6-32C383CD53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3688" y="1311665"/>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D44A9D4-7674-4A04-B88D-9A88D165DB98}"/>
              </a:ext>
            </a:extLst>
          </p:cNvPr>
          <p:cNvSpPr txBox="1"/>
          <p:nvPr/>
        </p:nvSpPr>
        <p:spPr>
          <a:xfrm>
            <a:off x="2699792" y="1699974"/>
            <a:ext cx="1921066" cy="923330"/>
          </a:xfrm>
          <a:prstGeom prst="rect">
            <a:avLst/>
          </a:prstGeom>
          <a:noFill/>
        </p:spPr>
        <p:txBody>
          <a:bodyPr wrap="square" rtlCol="0">
            <a:spAutoFit/>
          </a:bodyPr>
          <a:lstStyle/>
          <a:p>
            <a:pPr algn="ctr"/>
            <a:r>
              <a:rPr lang="en-GB" sz="1800" dirty="0"/>
              <a:t>Airborne droplets and aerosols</a:t>
            </a:r>
          </a:p>
        </p:txBody>
      </p:sp>
      <p:sp>
        <p:nvSpPr>
          <p:cNvPr id="16" name="TextBox 15">
            <a:extLst>
              <a:ext uri="{FF2B5EF4-FFF2-40B4-BE49-F238E27FC236}">
                <a16:creationId xmlns:a16="http://schemas.microsoft.com/office/drawing/2014/main" id="{81033C83-D99C-4284-BE00-4BC9F90BCDC3}"/>
              </a:ext>
            </a:extLst>
          </p:cNvPr>
          <p:cNvSpPr txBox="1"/>
          <p:nvPr/>
        </p:nvSpPr>
        <p:spPr>
          <a:xfrm>
            <a:off x="2538047" y="3807755"/>
            <a:ext cx="1921066" cy="369332"/>
          </a:xfrm>
          <a:prstGeom prst="rect">
            <a:avLst/>
          </a:prstGeom>
          <a:noFill/>
        </p:spPr>
        <p:txBody>
          <a:bodyPr wrap="square" rtlCol="0">
            <a:spAutoFit/>
          </a:bodyPr>
          <a:lstStyle/>
          <a:p>
            <a:pPr algn="ctr"/>
            <a:r>
              <a:rPr lang="en-GB" sz="1800" dirty="0"/>
              <a:t>Urine &amp; faeces</a:t>
            </a:r>
          </a:p>
        </p:txBody>
      </p:sp>
      <p:sp>
        <p:nvSpPr>
          <p:cNvPr id="17" name="TextBox 16">
            <a:extLst>
              <a:ext uri="{FF2B5EF4-FFF2-40B4-BE49-F238E27FC236}">
                <a16:creationId xmlns:a16="http://schemas.microsoft.com/office/drawing/2014/main" id="{3F8D38E2-B608-4DFA-8DB4-023BE6ED733D}"/>
              </a:ext>
            </a:extLst>
          </p:cNvPr>
          <p:cNvSpPr txBox="1"/>
          <p:nvPr/>
        </p:nvSpPr>
        <p:spPr>
          <a:xfrm>
            <a:off x="6377703" y="1922988"/>
            <a:ext cx="1921066" cy="369332"/>
          </a:xfrm>
          <a:prstGeom prst="rect">
            <a:avLst/>
          </a:prstGeom>
          <a:noFill/>
        </p:spPr>
        <p:txBody>
          <a:bodyPr wrap="square" rtlCol="0">
            <a:spAutoFit/>
          </a:bodyPr>
          <a:lstStyle/>
          <a:p>
            <a:pPr algn="ctr"/>
            <a:r>
              <a:rPr lang="en-GB" sz="1800" dirty="0"/>
              <a:t>Blood</a:t>
            </a:r>
          </a:p>
        </p:txBody>
      </p:sp>
      <p:sp>
        <p:nvSpPr>
          <p:cNvPr id="18" name="TextBox 17">
            <a:extLst>
              <a:ext uri="{FF2B5EF4-FFF2-40B4-BE49-F238E27FC236}">
                <a16:creationId xmlns:a16="http://schemas.microsoft.com/office/drawing/2014/main" id="{98911A65-DA8F-46DC-B832-476CF5212D1C}"/>
              </a:ext>
            </a:extLst>
          </p:cNvPr>
          <p:cNvSpPr txBox="1"/>
          <p:nvPr/>
        </p:nvSpPr>
        <p:spPr>
          <a:xfrm>
            <a:off x="6214939" y="3779100"/>
            <a:ext cx="1921066" cy="369332"/>
          </a:xfrm>
          <a:prstGeom prst="rect">
            <a:avLst/>
          </a:prstGeom>
          <a:noFill/>
        </p:spPr>
        <p:txBody>
          <a:bodyPr wrap="square" rtlCol="0">
            <a:spAutoFit/>
          </a:bodyPr>
          <a:lstStyle/>
          <a:p>
            <a:pPr algn="ctr"/>
            <a:r>
              <a:rPr lang="en-GB" sz="1800" dirty="0"/>
              <a:t>Tears</a:t>
            </a:r>
          </a:p>
        </p:txBody>
      </p:sp>
      <p:sp>
        <p:nvSpPr>
          <p:cNvPr id="9" name="TextBox 8">
            <a:extLst>
              <a:ext uri="{FF2B5EF4-FFF2-40B4-BE49-F238E27FC236}">
                <a16:creationId xmlns:a16="http://schemas.microsoft.com/office/drawing/2014/main" id="{846333FB-468B-4289-8BAA-A162D764A391}"/>
              </a:ext>
            </a:extLst>
          </p:cNvPr>
          <p:cNvSpPr txBox="1"/>
          <p:nvPr/>
        </p:nvSpPr>
        <p:spPr>
          <a:xfrm>
            <a:off x="993538" y="5213157"/>
            <a:ext cx="7254640" cy="830997"/>
          </a:xfrm>
          <a:prstGeom prst="rect">
            <a:avLst/>
          </a:prstGeom>
          <a:noFill/>
        </p:spPr>
        <p:txBody>
          <a:bodyPr wrap="square" rtlCol="0">
            <a:spAutoFit/>
          </a:bodyPr>
          <a:lstStyle/>
          <a:p>
            <a:pPr algn="ctr"/>
            <a:r>
              <a:rPr lang="en-GB" dirty="0">
                <a:solidFill>
                  <a:srgbClr val="FF0000"/>
                </a:solidFill>
              </a:rPr>
              <a:t>All bodily fluids (except sweat) should be regarded as potentially infectious</a:t>
            </a:r>
          </a:p>
        </p:txBody>
      </p:sp>
    </p:spTree>
    <p:extLst>
      <p:ext uri="{BB962C8B-B14F-4D97-AF65-F5344CB8AC3E}">
        <p14:creationId xmlns:p14="http://schemas.microsoft.com/office/powerpoint/2010/main" val="261132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F009B-4963-4522-990F-86BD6EF08E53}"/>
              </a:ext>
            </a:extLst>
          </p:cNvPr>
          <p:cNvSpPr>
            <a:spLocks noGrp="1"/>
          </p:cNvSpPr>
          <p:nvPr>
            <p:ph type="title"/>
          </p:nvPr>
        </p:nvSpPr>
        <p:spPr/>
        <p:txBody>
          <a:bodyPr/>
          <a:lstStyle/>
          <a:p>
            <a:r>
              <a:rPr lang="en-GB" dirty="0"/>
              <a:t>Infectivity and recovery</a:t>
            </a:r>
          </a:p>
        </p:txBody>
      </p:sp>
      <p:sp>
        <p:nvSpPr>
          <p:cNvPr id="4" name="Slide Number Placeholder 3">
            <a:extLst>
              <a:ext uri="{FF2B5EF4-FFF2-40B4-BE49-F238E27FC236}">
                <a16:creationId xmlns:a16="http://schemas.microsoft.com/office/drawing/2014/main" id="{4234D166-9FBB-434E-B7BC-0BC12F8200E8}"/>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a:t>
            </a:fld>
            <a:endParaRPr lang="en-US" dirty="0"/>
          </a:p>
        </p:txBody>
      </p:sp>
      <p:sp>
        <p:nvSpPr>
          <p:cNvPr id="5" name="Footer Placeholder 4">
            <a:extLst>
              <a:ext uri="{FF2B5EF4-FFF2-40B4-BE49-F238E27FC236}">
                <a16:creationId xmlns:a16="http://schemas.microsoft.com/office/drawing/2014/main" id="{4876DEFB-247B-4BE5-8D78-40F378C33E12}"/>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graphicFrame>
        <p:nvGraphicFramePr>
          <p:cNvPr id="6" name="Table 5">
            <a:extLst>
              <a:ext uri="{FF2B5EF4-FFF2-40B4-BE49-F238E27FC236}">
                <a16:creationId xmlns:a16="http://schemas.microsoft.com/office/drawing/2014/main" id="{380ED46B-BE43-4513-8011-EDD030ADD2BF}"/>
              </a:ext>
            </a:extLst>
          </p:cNvPr>
          <p:cNvGraphicFramePr>
            <a:graphicFrameLocks noGrp="1"/>
          </p:cNvGraphicFramePr>
          <p:nvPr>
            <p:extLst>
              <p:ext uri="{D42A27DB-BD31-4B8C-83A1-F6EECF244321}">
                <p14:modId xmlns:p14="http://schemas.microsoft.com/office/powerpoint/2010/main" val="523749395"/>
              </p:ext>
            </p:extLst>
          </p:nvPr>
        </p:nvGraphicFramePr>
        <p:xfrm>
          <a:off x="1766605" y="1556792"/>
          <a:ext cx="7207379" cy="3550785"/>
        </p:xfrm>
        <a:graphic>
          <a:graphicData uri="http://schemas.openxmlformats.org/drawingml/2006/table">
            <a:tbl>
              <a:tblPr firstRow="1" bandRow="1">
                <a:tableStyleId>{5940675A-B579-460E-94D1-54222C63F5DA}</a:tableStyleId>
              </a:tblPr>
              <a:tblGrid>
                <a:gridCol w="7207379">
                  <a:extLst>
                    <a:ext uri="{9D8B030D-6E8A-4147-A177-3AD203B41FA5}">
                      <a16:colId xmlns:a16="http://schemas.microsoft.com/office/drawing/2014/main" val="3379439763"/>
                    </a:ext>
                  </a:extLst>
                </a:gridCol>
              </a:tblGrid>
              <a:tr h="1187526">
                <a:tc>
                  <a:txBody>
                    <a:bodyPr/>
                    <a:lstStyle/>
                    <a:p>
                      <a:r>
                        <a:rPr lang="en-GB" sz="1800" b="1" dirty="0">
                          <a:solidFill>
                            <a:schemeClr val="tx1"/>
                          </a:solidFill>
                        </a:rPr>
                        <a:t>Incubation period – </a:t>
                      </a:r>
                      <a:r>
                        <a:rPr lang="en-GB" sz="1800" b="0" dirty="0">
                          <a:solidFill>
                            <a:schemeClr val="tx1"/>
                          </a:solidFill>
                        </a:rPr>
                        <a:t>ti</a:t>
                      </a:r>
                      <a:r>
                        <a:rPr lang="en-GB" sz="1800" dirty="0">
                          <a:solidFill>
                            <a:schemeClr val="tx1"/>
                          </a:solidFill>
                        </a:rPr>
                        <a:t>me when you are infected but not showing any symptoms: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dirty="0">
                          <a:solidFill>
                            <a:schemeClr val="accent3">
                              <a:lumMod val="75000"/>
                            </a:schemeClr>
                          </a:solidFill>
                        </a:rPr>
                        <a:t>Usually 5-6 days </a:t>
                      </a:r>
                      <a:r>
                        <a:rPr lang="en-GB" sz="1800" b="0" dirty="0">
                          <a:solidFill>
                            <a:schemeClr val="accent3">
                              <a:lumMod val="75000"/>
                            </a:schemeClr>
                          </a:solidFill>
                        </a:rPr>
                        <a:t>(can be between 1 to 14 days).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7734251"/>
                  </a:ext>
                </a:extLst>
              </a:tr>
              <a:tr h="11875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Infectious period – </a:t>
                      </a:r>
                      <a:r>
                        <a:rPr lang="en-GB" sz="1800" b="0" dirty="0">
                          <a:solidFill>
                            <a:schemeClr val="tx1"/>
                          </a:solidFill>
                        </a:rPr>
                        <a:t>t</a:t>
                      </a:r>
                      <a:r>
                        <a:rPr lang="en-GB" sz="1800" dirty="0">
                          <a:solidFill>
                            <a:schemeClr val="tx1"/>
                          </a:solidFill>
                        </a:rPr>
                        <a:t>ime when you can infect others:</a:t>
                      </a:r>
                      <a:endParaRPr lang="en-GB" sz="1800" b="1" dirty="0">
                        <a:solidFill>
                          <a:schemeClr val="tx1"/>
                        </a:solidFill>
                      </a:endParaRPr>
                    </a:p>
                    <a:p>
                      <a:pPr marL="742950" lvl="1" indent="-285750">
                        <a:buFont typeface="Arial" panose="020B0604020202020204" pitchFamily="34" charset="0"/>
                        <a:buChar char="•"/>
                      </a:pPr>
                      <a:r>
                        <a:rPr lang="en-GB" sz="1800" b="0" dirty="0">
                          <a:solidFill>
                            <a:schemeClr val="accent3">
                              <a:lumMod val="75000"/>
                            </a:schemeClr>
                          </a:solidFill>
                        </a:rPr>
                        <a:t>Usually</a:t>
                      </a:r>
                      <a:r>
                        <a:rPr lang="en-GB" sz="1800" b="0" dirty="0">
                          <a:solidFill>
                            <a:schemeClr val="tx1"/>
                          </a:solidFill>
                        </a:rPr>
                        <a:t> </a:t>
                      </a:r>
                      <a:r>
                        <a:rPr lang="en-GB" sz="1800" b="0" dirty="0">
                          <a:solidFill>
                            <a:schemeClr val="accent3">
                              <a:lumMod val="75000"/>
                            </a:schemeClr>
                          </a:solidFill>
                        </a:rPr>
                        <a:t>infectious up to </a:t>
                      </a:r>
                      <a:r>
                        <a:rPr lang="en-GB" sz="1800" b="1" dirty="0">
                          <a:solidFill>
                            <a:schemeClr val="accent3">
                              <a:lumMod val="75000"/>
                            </a:schemeClr>
                          </a:solidFill>
                        </a:rPr>
                        <a:t>10 days after onset of symptoms</a:t>
                      </a:r>
                      <a:r>
                        <a:rPr lang="en-GB" sz="1800" b="0" dirty="0">
                          <a:solidFill>
                            <a:schemeClr val="accent3">
                              <a:lumMod val="75000"/>
                            </a:schemeClr>
                          </a:solidFill>
                        </a:rPr>
                        <a:t>.</a:t>
                      </a:r>
                    </a:p>
                    <a:p>
                      <a:pPr marL="742950" lvl="1" indent="-285750">
                        <a:buFont typeface="Arial" panose="020B0604020202020204" pitchFamily="34" charset="0"/>
                        <a:buChar char="•"/>
                      </a:pPr>
                      <a:r>
                        <a:rPr lang="en-GB" sz="1800" b="0" dirty="0">
                          <a:solidFill>
                            <a:schemeClr val="tx1"/>
                          </a:solidFill>
                        </a:rPr>
                        <a:t>Further evidence awaited.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7991935"/>
                  </a:ext>
                </a:extLst>
              </a:tr>
              <a:tr h="1175733">
                <a:tc>
                  <a:txBody>
                    <a:bodyPr/>
                    <a:lstStyle/>
                    <a:p>
                      <a:r>
                        <a:rPr lang="en-GB" sz="1800" b="1" dirty="0">
                          <a:solidFill>
                            <a:schemeClr val="tx1"/>
                          </a:solidFill>
                        </a:rPr>
                        <a:t>Recovery time – </a:t>
                      </a:r>
                      <a:r>
                        <a:rPr lang="en-GB" sz="1800" b="0" i="0" dirty="0">
                          <a:solidFill>
                            <a:schemeClr val="tx1"/>
                          </a:solidFill>
                        </a:rPr>
                        <a:t>time taken to become well again:</a:t>
                      </a:r>
                    </a:p>
                    <a:p>
                      <a:pPr marL="742950" lvl="1" indent="-285750">
                        <a:buFont typeface="Arial" panose="020B0604020202020204" pitchFamily="34" charset="0"/>
                        <a:buChar char="•"/>
                      </a:pPr>
                      <a:r>
                        <a:rPr lang="en-GB" sz="1800" b="0" dirty="0">
                          <a:solidFill>
                            <a:srgbClr val="009155"/>
                          </a:solidFill>
                        </a:rPr>
                        <a:t>Mild/moderate cases </a:t>
                      </a:r>
                      <a:r>
                        <a:rPr lang="en-GB" sz="1800" b="1" dirty="0">
                          <a:solidFill>
                            <a:srgbClr val="009155"/>
                          </a:solidFill>
                        </a:rPr>
                        <a:t>up to 14 days.</a:t>
                      </a:r>
                    </a:p>
                    <a:p>
                      <a:pPr marL="742950" lvl="1" indent="-285750">
                        <a:buFont typeface="Arial" panose="020B0604020202020204" pitchFamily="34" charset="0"/>
                        <a:buChar char="•"/>
                      </a:pPr>
                      <a:r>
                        <a:rPr lang="en-GB" sz="1800" b="0" dirty="0">
                          <a:solidFill>
                            <a:schemeClr val="tx1"/>
                          </a:solidFill>
                        </a:rPr>
                        <a:t>Severe cases 3-4 weeks or longer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5751646"/>
                  </a:ext>
                </a:extLst>
              </a:tr>
            </a:tbl>
          </a:graphicData>
        </a:graphic>
      </p:graphicFrame>
      <p:pic>
        <p:nvPicPr>
          <p:cNvPr id="7" name="Picture 2" descr="https://static.thenounproject.com/png/1764081-200.png">
            <a:extLst>
              <a:ext uri="{FF2B5EF4-FFF2-40B4-BE49-F238E27FC236}">
                <a16:creationId xmlns:a16="http://schemas.microsoft.com/office/drawing/2014/main" id="{026FC62D-9677-4550-9D83-D495F9EC98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394" y="1521087"/>
            <a:ext cx="736476" cy="7364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F2848FA-33BB-4E59-B963-0FF1718F00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186" y="2608696"/>
            <a:ext cx="1004917" cy="1004917"/>
          </a:xfrm>
          <a:prstGeom prst="rect">
            <a:avLst/>
          </a:prstGeom>
        </p:spPr>
      </p:pic>
      <p:pic>
        <p:nvPicPr>
          <p:cNvPr id="11" name="Picture 10">
            <a:extLst>
              <a:ext uri="{FF2B5EF4-FFF2-40B4-BE49-F238E27FC236}">
                <a16:creationId xmlns:a16="http://schemas.microsoft.com/office/drawing/2014/main" id="{882E1009-122B-4A45-B5E4-CA426DC3D2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032" y="3907047"/>
            <a:ext cx="1219200" cy="1219200"/>
          </a:xfrm>
          <a:prstGeom prst="rect">
            <a:avLst/>
          </a:prstGeom>
        </p:spPr>
      </p:pic>
    </p:spTree>
    <p:extLst>
      <p:ext uri="{BB962C8B-B14F-4D97-AF65-F5344CB8AC3E}">
        <p14:creationId xmlns:p14="http://schemas.microsoft.com/office/powerpoint/2010/main" val="406414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D954-7233-406D-AF41-B496BCA3A579}"/>
              </a:ext>
            </a:extLst>
          </p:cNvPr>
          <p:cNvSpPr>
            <a:spLocks noGrp="1"/>
          </p:cNvSpPr>
          <p:nvPr>
            <p:ph type="title"/>
          </p:nvPr>
        </p:nvSpPr>
        <p:spPr>
          <a:xfrm>
            <a:off x="1408260" y="2786758"/>
            <a:ext cx="6327480" cy="648072"/>
          </a:xfrm>
        </p:spPr>
        <p:txBody>
          <a:bodyPr>
            <a:normAutofit fontScale="90000"/>
          </a:bodyPr>
          <a:lstStyle/>
          <a:p>
            <a:pPr algn="ctr"/>
            <a:r>
              <a:rPr lang="en-GB" dirty="0"/>
              <a:t>Challenges for Prisons and Secure Settings</a:t>
            </a:r>
          </a:p>
        </p:txBody>
      </p:sp>
      <p:sp>
        <p:nvSpPr>
          <p:cNvPr id="4" name="Slide Number Placeholder 3">
            <a:extLst>
              <a:ext uri="{FF2B5EF4-FFF2-40B4-BE49-F238E27FC236}">
                <a16:creationId xmlns:a16="http://schemas.microsoft.com/office/drawing/2014/main" id="{14562E3B-030E-42EF-81EB-15B820C112F3}"/>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12</a:t>
            </a:fld>
            <a:endParaRPr lang="en-US" dirty="0"/>
          </a:p>
        </p:txBody>
      </p:sp>
      <p:sp>
        <p:nvSpPr>
          <p:cNvPr id="5" name="Footer Placeholder 4">
            <a:extLst>
              <a:ext uri="{FF2B5EF4-FFF2-40B4-BE49-F238E27FC236}">
                <a16:creationId xmlns:a16="http://schemas.microsoft.com/office/drawing/2014/main" id="{238AA878-0332-4983-BE15-AA4977CF768F}"/>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spTree>
    <p:extLst>
      <p:ext uri="{BB962C8B-B14F-4D97-AF65-F5344CB8AC3E}">
        <p14:creationId xmlns:p14="http://schemas.microsoft.com/office/powerpoint/2010/main" val="1521957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480354"/>
            <a:ext cx="8028000" cy="648072"/>
          </a:xfrm>
          <a:noFill/>
        </p:spPr>
        <p:txBody>
          <a:bodyPr>
            <a:normAutofit fontScale="90000"/>
          </a:bodyPr>
          <a:lstStyle/>
          <a:p>
            <a:r>
              <a:rPr lang="en-GB" sz="4400" dirty="0"/>
              <a:t>Influencing factors</a:t>
            </a:r>
            <a:br>
              <a:rPr lang="en-GB" sz="1600" dirty="0"/>
            </a:br>
            <a:r>
              <a:rPr lang="en-GB" sz="1600" dirty="0"/>
              <a:t>	</a:t>
            </a:r>
            <a:br>
              <a:rPr lang="en-GB" sz="1600" dirty="0"/>
            </a:br>
            <a:br>
              <a:rPr lang="en-GB" sz="1600" dirty="0"/>
            </a:br>
            <a:r>
              <a:rPr lang="en-GB" sz="1600" dirty="0"/>
              <a:t>.</a:t>
            </a:r>
            <a:br>
              <a:rPr lang="en-GB" sz="1600" dirty="0"/>
            </a:br>
            <a:br>
              <a:rPr lang="en-GB" sz="1600" dirty="0"/>
            </a:br>
            <a:br>
              <a:rPr lang="en-GB" sz="1600" dirty="0"/>
            </a:br>
            <a:br>
              <a:rPr lang="en-GB" sz="1600" dirty="0"/>
            </a:br>
            <a:endParaRPr lang="en-GB" sz="1600" dirty="0"/>
          </a:p>
        </p:txBody>
      </p:sp>
      <p:sp>
        <p:nvSpPr>
          <p:cNvPr id="3" name="Slide Number Placeholder 2"/>
          <p:cNvSpPr>
            <a:spLocks noGrp="1"/>
          </p:cNvSpPr>
          <p:nvPr>
            <p:ph type="sldNum" sz="quarter" idx="10"/>
          </p:nvPr>
        </p:nvSpPr>
        <p:spPr/>
        <p:txBody>
          <a:bodyPr/>
          <a:lstStyle/>
          <a:p>
            <a:pPr>
              <a:defRPr/>
            </a:pPr>
            <a:r>
              <a:rPr lang="en-US"/>
              <a:t>  </a:t>
            </a:r>
            <a:fld id="{45F8D313-CCBE-49D6-A3BC-57B1848DFB52}" type="slidenum">
              <a:rPr lang="en-US" smtClean="0"/>
              <a:pPr>
                <a:defRPr/>
              </a:pPr>
              <a:t>13</a:t>
            </a:fld>
            <a:r>
              <a:rPr lang="en-US"/>
              <a:t> </a:t>
            </a:r>
            <a:endParaRPr lang="en-US" dirty="0"/>
          </a:p>
        </p:txBody>
      </p:sp>
      <p:sp>
        <p:nvSpPr>
          <p:cNvPr id="4" name="Footer Placeholder 3"/>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6" name="Picture 5">
            <a:extLst>
              <a:ext uri="{FF2B5EF4-FFF2-40B4-BE49-F238E27FC236}">
                <a16:creationId xmlns:a16="http://schemas.microsoft.com/office/drawing/2014/main" id="{17789CBF-1A6A-4C1C-BAA9-B815C0880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87" y="1436184"/>
            <a:ext cx="909801" cy="909801"/>
          </a:xfrm>
          <a:prstGeom prst="rect">
            <a:avLst/>
          </a:prstGeom>
        </p:spPr>
      </p:pic>
      <p:sp>
        <p:nvSpPr>
          <p:cNvPr id="7" name="Rectangle 6">
            <a:extLst>
              <a:ext uri="{FF2B5EF4-FFF2-40B4-BE49-F238E27FC236}">
                <a16:creationId xmlns:a16="http://schemas.microsoft.com/office/drawing/2014/main" id="{0E0C9183-6552-4FD1-A2CA-E4FD36C4B5D8}"/>
              </a:ext>
            </a:extLst>
          </p:cNvPr>
          <p:cNvSpPr/>
          <p:nvPr/>
        </p:nvSpPr>
        <p:spPr>
          <a:xfrm>
            <a:off x="1907704" y="1431585"/>
            <a:ext cx="626469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People in prison/closed settings are a marginalised and underserved group with significant health needs</a:t>
            </a:r>
          </a:p>
        </p:txBody>
      </p:sp>
      <p:sp>
        <p:nvSpPr>
          <p:cNvPr id="8" name="Rectangle 7">
            <a:extLst>
              <a:ext uri="{FF2B5EF4-FFF2-40B4-BE49-F238E27FC236}">
                <a16:creationId xmlns:a16="http://schemas.microsoft.com/office/drawing/2014/main" id="{331959B2-90BB-4118-9221-0430DC942F42}"/>
              </a:ext>
            </a:extLst>
          </p:cNvPr>
          <p:cNvSpPr/>
          <p:nvPr/>
        </p:nvSpPr>
        <p:spPr>
          <a:xfrm>
            <a:off x="1907704" y="2617139"/>
            <a:ext cx="6264696" cy="77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Potentially a large ‘vulnerable’ population</a:t>
            </a:r>
          </a:p>
        </p:txBody>
      </p:sp>
      <p:pic>
        <p:nvPicPr>
          <p:cNvPr id="10" name="Picture 9">
            <a:extLst>
              <a:ext uri="{FF2B5EF4-FFF2-40B4-BE49-F238E27FC236}">
                <a16:creationId xmlns:a16="http://schemas.microsoft.com/office/drawing/2014/main" id="{D159221C-F5E6-4EBC-BD24-713B90E3A8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727" y="2495056"/>
            <a:ext cx="1018122" cy="1018122"/>
          </a:xfrm>
          <a:prstGeom prst="rect">
            <a:avLst/>
          </a:prstGeom>
        </p:spPr>
      </p:pic>
      <p:sp>
        <p:nvSpPr>
          <p:cNvPr id="11" name="Rectangle 10">
            <a:extLst>
              <a:ext uri="{FF2B5EF4-FFF2-40B4-BE49-F238E27FC236}">
                <a16:creationId xmlns:a16="http://schemas.microsoft.com/office/drawing/2014/main" id="{936BBF6A-E812-457E-B7AA-15FC044CE9E0}"/>
              </a:ext>
            </a:extLst>
          </p:cNvPr>
          <p:cNvSpPr/>
          <p:nvPr/>
        </p:nvSpPr>
        <p:spPr>
          <a:xfrm>
            <a:off x="1938724" y="3789138"/>
            <a:ext cx="5400600" cy="573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Reliant on essential workers being present</a:t>
            </a:r>
          </a:p>
        </p:txBody>
      </p:sp>
      <p:grpSp>
        <p:nvGrpSpPr>
          <p:cNvPr id="5" name="Group 4">
            <a:extLst>
              <a:ext uri="{FF2B5EF4-FFF2-40B4-BE49-F238E27FC236}">
                <a16:creationId xmlns:a16="http://schemas.microsoft.com/office/drawing/2014/main" id="{7C19038B-87B1-44CF-8AA7-2AE8E30A0AE3}"/>
              </a:ext>
            </a:extLst>
          </p:cNvPr>
          <p:cNvGrpSpPr/>
          <p:nvPr/>
        </p:nvGrpSpPr>
        <p:grpSpPr>
          <a:xfrm>
            <a:off x="350171" y="3678621"/>
            <a:ext cx="1499234" cy="794122"/>
            <a:chOff x="366340" y="3429000"/>
            <a:chExt cx="1499234" cy="794122"/>
          </a:xfrm>
        </p:grpSpPr>
        <p:pic>
          <p:nvPicPr>
            <p:cNvPr id="13" name="Picture 12">
              <a:extLst>
                <a:ext uri="{FF2B5EF4-FFF2-40B4-BE49-F238E27FC236}">
                  <a16:creationId xmlns:a16="http://schemas.microsoft.com/office/drawing/2014/main" id="{C08405F3-D815-4865-BC49-028F66D416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340" y="3444435"/>
              <a:ext cx="765785" cy="765785"/>
            </a:xfrm>
            <a:prstGeom prst="rect">
              <a:avLst/>
            </a:prstGeom>
          </p:spPr>
        </p:pic>
        <p:pic>
          <p:nvPicPr>
            <p:cNvPr id="15" name="Picture 14">
              <a:extLst>
                <a:ext uri="{FF2B5EF4-FFF2-40B4-BE49-F238E27FC236}">
                  <a16:creationId xmlns:a16="http://schemas.microsoft.com/office/drawing/2014/main" id="{00F2FC5B-1D93-4B3A-BA53-44600AB7B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452" y="3429000"/>
              <a:ext cx="794122" cy="794122"/>
            </a:xfrm>
            <a:prstGeom prst="rect">
              <a:avLst/>
            </a:prstGeom>
          </p:spPr>
        </p:pic>
      </p:grpSp>
      <p:pic>
        <p:nvPicPr>
          <p:cNvPr id="17" name="Picture 16">
            <a:extLst>
              <a:ext uri="{FF2B5EF4-FFF2-40B4-BE49-F238E27FC236}">
                <a16:creationId xmlns:a16="http://schemas.microsoft.com/office/drawing/2014/main" id="{5F97E4CC-12FC-4521-A425-FCC131FEFD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539" y="4709462"/>
            <a:ext cx="1125825" cy="1125825"/>
          </a:xfrm>
          <a:prstGeom prst="rect">
            <a:avLst/>
          </a:prstGeom>
        </p:spPr>
      </p:pic>
      <p:sp>
        <p:nvSpPr>
          <p:cNvPr id="18" name="Rectangle 17">
            <a:extLst>
              <a:ext uri="{FF2B5EF4-FFF2-40B4-BE49-F238E27FC236}">
                <a16:creationId xmlns:a16="http://schemas.microsoft.com/office/drawing/2014/main" id="{9BDBF3FA-D12C-48B0-831F-144939061AAA}"/>
              </a:ext>
            </a:extLst>
          </p:cNvPr>
          <p:cNvSpPr/>
          <p:nvPr/>
        </p:nvSpPr>
        <p:spPr>
          <a:xfrm>
            <a:off x="1938724" y="4815174"/>
            <a:ext cx="616166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An estate at nearly full capacity with cell sharing as routine</a:t>
            </a:r>
          </a:p>
        </p:txBody>
      </p:sp>
    </p:spTree>
    <p:extLst>
      <p:ext uri="{BB962C8B-B14F-4D97-AF65-F5344CB8AC3E}">
        <p14:creationId xmlns:p14="http://schemas.microsoft.com/office/powerpoint/2010/main" val="1108533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F64BD-3C80-442B-B815-BFA95B5AEED4}"/>
              </a:ext>
            </a:extLst>
          </p:cNvPr>
          <p:cNvSpPr>
            <a:spLocks noGrp="1"/>
          </p:cNvSpPr>
          <p:nvPr>
            <p:ph type="title"/>
          </p:nvPr>
        </p:nvSpPr>
        <p:spPr/>
        <p:txBody>
          <a:bodyPr>
            <a:normAutofit/>
          </a:bodyPr>
          <a:lstStyle/>
          <a:p>
            <a:endParaRPr lang="en-GB" dirty="0">
              <a:solidFill>
                <a:schemeClr val="bg2"/>
              </a:solidFill>
            </a:endParaRPr>
          </a:p>
        </p:txBody>
      </p:sp>
      <p:sp>
        <p:nvSpPr>
          <p:cNvPr id="4" name="Slide Number Placeholder 3">
            <a:extLst>
              <a:ext uri="{FF2B5EF4-FFF2-40B4-BE49-F238E27FC236}">
                <a16:creationId xmlns:a16="http://schemas.microsoft.com/office/drawing/2014/main" id="{7CBD7787-BA4E-4191-AE75-8543FC2838FC}"/>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14</a:t>
            </a:fld>
            <a:endParaRPr lang="en-US" dirty="0"/>
          </a:p>
        </p:txBody>
      </p:sp>
      <p:sp>
        <p:nvSpPr>
          <p:cNvPr id="5" name="Footer Placeholder 4">
            <a:extLst>
              <a:ext uri="{FF2B5EF4-FFF2-40B4-BE49-F238E27FC236}">
                <a16:creationId xmlns:a16="http://schemas.microsoft.com/office/drawing/2014/main" id="{D47F80D4-AA6F-4A6E-9AD7-E3B2164116CC}"/>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3" name="Picture 2">
            <a:extLst>
              <a:ext uri="{FF2B5EF4-FFF2-40B4-BE49-F238E27FC236}">
                <a16:creationId xmlns:a16="http://schemas.microsoft.com/office/drawing/2014/main" id="{36601226-FE65-4FA4-850C-52CE87C05A80}"/>
              </a:ext>
            </a:extLst>
          </p:cNvPr>
          <p:cNvPicPr>
            <a:picLocks noChangeAspect="1"/>
          </p:cNvPicPr>
          <p:nvPr/>
        </p:nvPicPr>
        <p:blipFill>
          <a:blip r:embed="rId3"/>
          <a:stretch>
            <a:fillRect/>
          </a:stretch>
        </p:blipFill>
        <p:spPr>
          <a:xfrm>
            <a:off x="313409" y="288917"/>
            <a:ext cx="4248472" cy="6019807"/>
          </a:xfrm>
          <a:prstGeom prst="rect">
            <a:avLst/>
          </a:prstGeom>
        </p:spPr>
      </p:pic>
      <p:sp>
        <p:nvSpPr>
          <p:cNvPr id="6" name="Rectangle 5">
            <a:extLst>
              <a:ext uri="{FF2B5EF4-FFF2-40B4-BE49-F238E27FC236}">
                <a16:creationId xmlns:a16="http://schemas.microsoft.com/office/drawing/2014/main" id="{4187B7C6-75F6-4AA9-B92D-DD855507F9F6}"/>
              </a:ext>
            </a:extLst>
          </p:cNvPr>
          <p:cNvSpPr/>
          <p:nvPr/>
        </p:nvSpPr>
        <p:spPr>
          <a:xfrm>
            <a:off x="4885575" y="3870124"/>
            <a:ext cx="3465968" cy="1718817"/>
          </a:xfrm>
          <a:prstGeom prst="rect">
            <a:avLst/>
          </a:prstGeom>
          <a:ln w="190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en-GB" sz="1600" dirty="0">
                <a:solidFill>
                  <a:schemeClr val="tx1"/>
                </a:solidFill>
              </a:rPr>
              <a:t>A press release from the Ministry of Justice on the 28 April 2020 said that “jails are successfully limiting deaths and the transmission of the virus within the estate”</a:t>
            </a:r>
          </a:p>
        </p:txBody>
      </p:sp>
      <p:sp>
        <p:nvSpPr>
          <p:cNvPr id="8" name="Rectangle 7">
            <a:extLst>
              <a:ext uri="{FF2B5EF4-FFF2-40B4-BE49-F238E27FC236}">
                <a16:creationId xmlns:a16="http://schemas.microsoft.com/office/drawing/2014/main" id="{FA7DCC8E-DEB4-4771-B312-061A0D0AB03A}"/>
              </a:ext>
            </a:extLst>
          </p:cNvPr>
          <p:cNvSpPr/>
          <p:nvPr/>
        </p:nvSpPr>
        <p:spPr>
          <a:xfrm>
            <a:off x="755576" y="4589907"/>
            <a:ext cx="3168352" cy="2792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55907C02-9746-4659-8C21-461048C8128D}"/>
              </a:ext>
            </a:extLst>
          </p:cNvPr>
          <p:cNvPicPr>
            <a:picLocks noChangeAspect="1"/>
          </p:cNvPicPr>
          <p:nvPr/>
        </p:nvPicPr>
        <p:blipFill>
          <a:blip r:embed="rId4"/>
          <a:stretch>
            <a:fillRect/>
          </a:stretch>
        </p:blipFill>
        <p:spPr>
          <a:xfrm>
            <a:off x="1492529" y="1217616"/>
            <a:ext cx="3069352" cy="4747999"/>
          </a:xfrm>
          <a:prstGeom prst="rect">
            <a:avLst/>
          </a:prstGeom>
        </p:spPr>
      </p:pic>
      <p:sp>
        <p:nvSpPr>
          <p:cNvPr id="21" name="Rectangle 20">
            <a:extLst>
              <a:ext uri="{FF2B5EF4-FFF2-40B4-BE49-F238E27FC236}">
                <a16:creationId xmlns:a16="http://schemas.microsoft.com/office/drawing/2014/main" id="{DAAC89C5-64A0-434F-A03F-686A2B581AAA}"/>
              </a:ext>
            </a:extLst>
          </p:cNvPr>
          <p:cNvSpPr/>
          <p:nvPr/>
        </p:nvSpPr>
        <p:spPr>
          <a:xfrm>
            <a:off x="4883942" y="1196752"/>
            <a:ext cx="3467601" cy="2268421"/>
          </a:xfrm>
          <a:prstGeom prst="rect">
            <a:avLst/>
          </a:prstGeom>
          <a:ln w="19050">
            <a:solidFill>
              <a:srgbClr val="FF0000"/>
            </a:solidFill>
          </a:ln>
          <a:scene3d>
            <a:camera prst="perspectiveFront"/>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just"/>
            <a:r>
              <a:rPr lang="en-GB" sz="1600" dirty="0">
                <a:solidFill>
                  <a:schemeClr val="tx1"/>
                </a:solidFill>
              </a:rPr>
              <a:t>Public Health England (PHE) reported on 24 April 2020 that data it had collected “suggests that the ‘explosive outbreaks’ of COVID19 which were feared at the beginning of the pandemic wave are not being seen. Instead, there is evidence of containment of outbreak</a:t>
            </a:r>
            <a:r>
              <a:rPr lang="en-GB" dirty="0"/>
              <a:t>”</a:t>
            </a:r>
          </a:p>
        </p:txBody>
      </p:sp>
      <p:sp>
        <p:nvSpPr>
          <p:cNvPr id="22" name="Rectangle 10">
            <a:extLst>
              <a:ext uri="{FF2B5EF4-FFF2-40B4-BE49-F238E27FC236}">
                <a16:creationId xmlns:a16="http://schemas.microsoft.com/office/drawing/2014/main" id="{BFC54FCE-CC91-4420-9448-31EF4E219325}"/>
              </a:ext>
            </a:extLst>
          </p:cNvPr>
          <p:cNvSpPr/>
          <p:nvPr/>
        </p:nvSpPr>
        <p:spPr>
          <a:xfrm>
            <a:off x="1622079" y="1777235"/>
            <a:ext cx="2810251" cy="553727"/>
          </a:xfrm>
          <a:custGeom>
            <a:avLst/>
            <a:gdLst>
              <a:gd name="connsiteX0" fmla="*/ 0 w 2808312"/>
              <a:gd name="connsiteY0" fmla="*/ 0 h 441228"/>
              <a:gd name="connsiteX1" fmla="*/ 2808312 w 2808312"/>
              <a:gd name="connsiteY1" fmla="*/ 0 h 441228"/>
              <a:gd name="connsiteX2" fmla="*/ 2808312 w 2808312"/>
              <a:gd name="connsiteY2" fmla="*/ 441228 h 441228"/>
              <a:gd name="connsiteX3" fmla="*/ 0 w 2808312"/>
              <a:gd name="connsiteY3" fmla="*/ 441228 h 441228"/>
              <a:gd name="connsiteX4" fmla="*/ 0 w 2808312"/>
              <a:gd name="connsiteY4" fmla="*/ 0 h 441228"/>
              <a:gd name="connsiteX0" fmla="*/ 0 w 3977893"/>
              <a:gd name="connsiteY0" fmla="*/ 0 h 441228"/>
              <a:gd name="connsiteX1" fmla="*/ 3977893 w 3977893"/>
              <a:gd name="connsiteY1" fmla="*/ 414670 h 441228"/>
              <a:gd name="connsiteX2" fmla="*/ 2808312 w 3977893"/>
              <a:gd name="connsiteY2" fmla="*/ 441228 h 441228"/>
              <a:gd name="connsiteX3" fmla="*/ 0 w 3977893"/>
              <a:gd name="connsiteY3" fmla="*/ 441228 h 441228"/>
              <a:gd name="connsiteX4" fmla="*/ 0 w 3977893"/>
              <a:gd name="connsiteY4" fmla="*/ 0 h 441228"/>
              <a:gd name="connsiteX0" fmla="*/ 0 w 4020423"/>
              <a:gd name="connsiteY0" fmla="*/ 0 h 988828"/>
              <a:gd name="connsiteX1" fmla="*/ 4020423 w 4020423"/>
              <a:gd name="connsiteY1" fmla="*/ 988828 h 988828"/>
              <a:gd name="connsiteX2" fmla="*/ 2808312 w 4020423"/>
              <a:gd name="connsiteY2" fmla="*/ 441228 h 988828"/>
              <a:gd name="connsiteX3" fmla="*/ 0 w 4020423"/>
              <a:gd name="connsiteY3" fmla="*/ 441228 h 988828"/>
              <a:gd name="connsiteX4" fmla="*/ 0 w 4020423"/>
              <a:gd name="connsiteY4" fmla="*/ 0 h 988828"/>
              <a:gd name="connsiteX0" fmla="*/ 0 w 6912479"/>
              <a:gd name="connsiteY0" fmla="*/ 0 h 2806996"/>
              <a:gd name="connsiteX1" fmla="*/ 6912479 w 6912479"/>
              <a:gd name="connsiteY1" fmla="*/ 2806996 h 2806996"/>
              <a:gd name="connsiteX2" fmla="*/ 2808312 w 6912479"/>
              <a:gd name="connsiteY2" fmla="*/ 441228 h 2806996"/>
              <a:gd name="connsiteX3" fmla="*/ 0 w 6912479"/>
              <a:gd name="connsiteY3" fmla="*/ 441228 h 2806996"/>
              <a:gd name="connsiteX4" fmla="*/ 0 w 6912479"/>
              <a:gd name="connsiteY4" fmla="*/ 0 h 2806996"/>
              <a:gd name="connsiteX0" fmla="*/ 0 w 2818944"/>
              <a:gd name="connsiteY0" fmla="*/ 0 h 441228"/>
              <a:gd name="connsiteX1" fmla="*/ 2818944 w 2818944"/>
              <a:gd name="connsiteY1" fmla="*/ 0 h 441228"/>
              <a:gd name="connsiteX2" fmla="*/ 2808312 w 2818944"/>
              <a:gd name="connsiteY2" fmla="*/ 441228 h 441228"/>
              <a:gd name="connsiteX3" fmla="*/ 0 w 2818944"/>
              <a:gd name="connsiteY3" fmla="*/ 441228 h 441228"/>
              <a:gd name="connsiteX4" fmla="*/ 0 w 2818944"/>
              <a:gd name="connsiteY4" fmla="*/ 0 h 441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944" h="441228">
                <a:moveTo>
                  <a:pt x="0" y="0"/>
                </a:moveTo>
                <a:lnTo>
                  <a:pt x="2818944" y="0"/>
                </a:lnTo>
                <a:lnTo>
                  <a:pt x="2808312" y="441228"/>
                </a:lnTo>
                <a:lnTo>
                  <a:pt x="0" y="441228"/>
                </a:lnTo>
                <a:lnTo>
                  <a:pt x="0" y="0"/>
                </a:ln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676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D954-7233-406D-AF41-B496BCA3A579}"/>
              </a:ext>
            </a:extLst>
          </p:cNvPr>
          <p:cNvSpPr>
            <a:spLocks noGrp="1"/>
          </p:cNvSpPr>
          <p:nvPr>
            <p:ph type="title"/>
          </p:nvPr>
        </p:nvSpPr>
        <p:spPr>
          <a:xfrm>
            <a:off x="558000" y="3104964"/>
            <a:ext cx="8028000" cy="648072"/>
          </a:xfrm>
        </p:spPr>
        <p:txBody>
          <a:bodyPr/>
          <a:lstStyle/>
          <a:p>
            <a:pPr algn="ctr"/>
            <a:r>
              <a:rPr lang="en-GB" dirty="0"/>
              <a:t>Guidance</a:t>
            </a:r>
          </a:p>
        </p:txBody>
      </p:sp>
      <p:sp>
        <p:nvSpPr>
          <p:cNvPr id="4" name="Slide Number Placeholder 3">
            <a:extLst>
              <a:ext uri="{FF2B5EF4-FFF2-40B4-BE49-F238E27FC236}">
                <a16:creationId xmlns:a16="http://schemas.microsoft.com/office/drawing/2014/main" id="{14562E3B-030E-42EF-81EB-15B820C112F3}"/>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238AA878-0332-4983-BE15-AA4977CF768F}"/>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spTree>
    <p:extLst>
      <p:ext uri="{BB962C8B-B14F-4D97-AF65-F5344CB8AC3E}">
        <p14:creationId xmlns:p14="http://schemas.microsoft.com/office/powerpoint/2010/main" val="2877351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74A0-7564-44BC-8739-6BF61439EE04}"/>
              </a:ext>
            </a:extLst>
          </p:cNvPr>
          <p:cNvSpPr>
            <a:spLocks noGrp="1"/>
          </p:cNvSpPr>
          <p:nvPr>
            <p:ph type="title"/>
          </p:nvPr>
        </p:nvSpPr>
        <p:spPr/>
        <p:txBody>
          <a:bodyPr/>
          <a:lstStyle/>
          <a:p>
            <a:r>
              <a:rPr lang="en-GB" dirty="0"/>
              <a:t>Key messages for everyone</a:t>
            </a:r>
          </a:p>
        </p:txBody>
      </p:sp>
      <p:sp>
        <p:nvSpPr>
          <p:cNvPr id="4" name="Slide Number Placeholder 3">
            <a:extLst>
              <a:ext uri="{FF2B5EF4-FFF2-40B4-BE49-F238E27FC236}">
                <a16:creationId xmlns:a16="http://schemas.microsoft.com/office/drawing/2014/main" id="{6D318AFC-9094-4F1F-A0EB-522FE522F060}"/>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B97B6703-3327-4FD8-A07B-751A30DDF07A}"/>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4098" name="Picture 2" descr="https://static.thenounproject.com/png/2557092-200.png">
            <a:extLst>
              <a:ext uri="{FF2B5EF4-FFF2-40B4-BE49-F238E27FC236}">
                <a16:creationId xmlns:a16="http://schemas.microsoft.com/office/drawing/2014/main" id="{F46603FA-37E3-4A01-A10C-AA3E80528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53" y="1488972"/>
            <a:ext cx="1188660" cy="11886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tatic.thenounproject.com/png/755806-200.png">
            <a:extLst>
              <a:ext uri="{FF2B5EF4-FFF2-40B4-BE49-F238E27FC236}">
                <a16:creationId xmlns:a16="http://schemas.microsoft.com/office/drawing/2014/main" id="{BBF8AB35-A669-47BF-B427-85285C0AD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02" y="2965080"/>
            <a:ext cx="1188660" cy="11886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tatic.thenounproject.com/png/2714615-200.png">
            <a:extLst>
              <a:ext uri="{FF2B5EF4-FFF2-40B4-BE49-F238E27FC236}">
                <a16:creationId xmlns:a16="http://schemas.microsoft.com/office/drawing/2014/main" id="{4D64E705-77CE-4CA0-9C68-E8C0035CF5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93" y="4391275"/>
            <a:ext cx="1188660" cy="11886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05ADD62-673C-4D85-B0EA-9BA6F434D1EF}"/>
              </a:ext>
            </a:extLst>
          </p:cNvPr>
          <p:cNvSpPr txBox="1"/>
          <p:nvPr/>
        </p:nvSpPr>
        <p:spPr>
          <a:xfrm>
            <a:off x="1943585" y="1488972"/>
            <a:ext cx="7092528" cy="147732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Hand-washing:</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Soap kills and removes the virus and other infectious agents. </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Most effective method for preventing spread.</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Alcohol gel (&gt;60%) can also be used – must let it dry.</a:t>
            </a:r>
          </a:p>
        </p:txBody>
      </p:sp>
      <p:sp>
        <p:nvSpPr>
          <p:cNvPr id="11" name="TextBox 10">
            <a:extLst>
              <a:ext uri="{FF2B5EF4-FFF2-40B4-BE49-F238E27FC236}">
                <a16:creationId xmlns:a16="http://schemas.microsoft.com/office/drawing/2014/main" id="{2C0FF724-951C-4D10-8A3D-3C163CF9A9E9}"/>
              </a:ext>
            </a:extLst>
          </p:cNvPr>
          <p:cNvSpPr txBox="1"/>
          <p:nvPr/>
        </p:nvSpPr>
        <p:spPr>
          <a:xfrm>
            <a:off x="1943968" y="3236244"/>
            <a:ext cx="5976664"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Social distancing – 2 metres:</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Prevents coughs/sneezes from reaching others.</a:t>
            </a:r>
          </a:p>
        </p:txBody>
      </p:sp>
      <p:sp>
        <p:nvSpPr>
          <p:cNvPr id="12" name="TextBox 11">
            <a:extLst>
              <a:ext uri="{FF2B5EF4-FFF2-40B4-BE49-F238E27FC236}">
                <a16:creationId xmlns:a16="http://schemas.microsoft.com/office/drawing/2014/main" id="{C839ABB4-7172-4C86-AAAA-8DA507DF883F}"/>
              </a:ext>
            </a:extLst>
          </p:cNvPr>
          <p:cNvSpPr txBox="1"/>
          <p:nvPr/>
        </p:nvSpPr>
        <p:spPr>
          <a:xfrm>
            <a:off x="2060284" y="4379606"/>
            <a:ext cx="685912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Shielding:</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Protect those who are </a:t>
            </a:r>
            <a:r>
              <a:rPr kumimoji="0" lang="en-GB" sz="18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hlinkClick r:id="rId6"/>
              </a:rPr>
              <a:t>extremely vulnerable</a:t>
            </a:r>
            <a:r>
              <a:rPr kumimoji="0" lang="en-GB" sz="18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Keeping them in a safe (home) environment.</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endParaRPr>
          </a:p>
        </p:txBody>
      </p:sp>
    </p:spTree>
    <p:extLst>
      <p:ext uri="{BB962C8B-B14F-4D97-AF65-F5344CB8AC3E}">
        <p14:creationId xmlns:p14="http://schemas.microsoft.com/office/powerpoint/2010/main" val="200840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1E1D4-5C03-4ACD-997B-B99D56FC586B}"/>
              </a:ext>
            </a:extLst>
          </p:cNvPr>
          <p:cNvSpPr>
            <a:spLocks noGrp="1"/>
          </p:cNvSpPr>
          <p:nvPr>
            <p:ph type="title"/>
          </p:nvPr>
        </p:nvSpPr>
        <p:spPr/>
        <p:txBody>
          <a:bodyPr/>
          <a:lstStyle/>
          <a:p>
            <a:r>
              <a:rPr lang="en-GB" dirty="0"/>
              <a:t>Your staff</a:t>
            </a:r>
          </a:p>
        </p:txBody>
      </p:sp>
      <p:sp>
        <p:nvSpPr>
          <p:cNvPr id="4" name="Slide Number Placeholder 3">
            <a:extLst>
              <a:ext uri="{FF2B5EF4-FFF2-40B4-BE49-F238E27FC236}">
                <a16:creationId xmlns:a16="http://schemas.microsoft.com/office/drawing/2014/main" id="{904FF985-799E-43CD-88BD-9D16239DD2AE}"/>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8ED0311B-7924-486E-9151-E5FB032951E8}"/>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graphicFrame>
        <p:nvGraphicFramePr>
          <p:cNvPr id="6" name="Table 5">
            <a:extLst>
              <a:ext uri="{FF2B5EF4-FFF2-40B4-BE49-F238E27FC236}">
                <a16:creationId xmlns:a16="http://schemas.microsoft.com/office/drawing/2014/main" id="{07341B7C-32A5-43AB-9FC8-4EEFFBDC4FB4}"/>
              </a:ext>
            </a:extLst>
          </p:cNvPr>
          <p:cNvGraphicFramePr>
            <a:graphicFrameLocks noGrp="1"/>
          </p:cNvGraphicFramePr>
          <p:nvPr>
            <p:extLst>
              <p:ext uri="{D42A27DB-BD31-4B8C-83A1-F6EECF244321}">
                <p14:modId xmlns:p14="http://schemas.microsoft.com/office/powerpoint/2010/main" val="2168294142"/>
              </p:ext>
            </p:extLst>
          </p:nvPr>
        </p:nvGraphicFramePr>
        <p:xfrm>
          <a:off x="1610737" y="1284535"/>
          <a:ext cx="6849695" cy="4842510"/>
        </p:xfrm>
        <a:graphic>
          <a:graphicData uri="http://schemas.openxmlformats.org/drawingml/2006/table">
            <a:tbl>
              <a:tblPr firstRow="1" bandRow="1">
                <a:tableStyleId>{5940675A-B579-460E-94D1-54222C63F5DA}</a:tableStyleId>
              </a:tblPr>
              <a:tblGrid>
                <a:gridCol w="6849695">
                  <a:extLst>
                    <a:ext uri="{9D8B030D-6E8A-4147-A177-3AD203B41FA5}">
                      <a16:colId xmlns:a16="http://schemas.microsoft.com/office/drawing/2014/main" val="3379439763"/>
                    </a:ext>
                  </a:extLst>
                </a:gridCol>
              </a:tblGrid>
              <a:tr h="706887">
                <a:tc>
                  <a:txBody>
                    <a:bodyPr/>
                    <a:lstStyle/>
                    <a:p>
                      <a:r>
                        <a:rPr lang="en-GB" sz="1600" b="1" dirty="0">
                          <a:solidFill>
                            <a:srgbClr val="C00000"/>
                          </a:solidFill>
                        </a:rPr>
                        <a:t>Staff MUST remain off work if:</a:t>
                      </a:r>
                    </a:p>
                    <a:p>
                      <a:pPr marL="742950" lvl="1" indent="-285750">
                        <a:buFont typeface="Arial" panose="020B0604020202020204" pitchFamily="34" charset="0"/>
                        <a:buChar char="•"/>
                      </a:pPr>
                      <a:r>
                        <a:rPr lang="en-GB" sz="1400" dirty="0">
                          <a:solidFill>
                            <a:srgbClr val="960000"/>
                          </a:solidFill>
                        </a:rPr>
                        <a:t>They have symptoms; OR</a:t>
                      </a:r>
                    </a:p>
                    <a:p>
                      <a:pPr marL="742950" lvl="1" indent="-285750">
                        <a:buFont typeface="Arial" panose="020B0604020202020204" pitchFamily="34" charset="0"/>
                        <a:buChar char="•"/>
                      </a:pPr>
                      <a:r>
                        <a:rPr lang="en-GB" sz="1400" dirty="0">
                          <a:solidFill>
                            <a:srgbClr val="960000"/>
                          </a:solidFill>
                        </a:rPr>
                        <a:t>Someone in their home has symptoms.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957581"/>
                  </a:ext>
                </a:extLst>
              </a:tr>
              <a:tr h="950417">
                <a:tc>
                  <a:txBody>
                    <a:bodyPr/>
                    <a:lstStyle/>
                    <a:p>
                      <a:r>
                        <a:rPr lang="en-GB" sz="1600" b="1" dirty="0">
                          <a:solidFill>
                            <a:schemeClr val="tx1"/>
                          </a:solidFill>
                        </a:rPr>
                        <a:t>Staff should stay alert for symptoms</a:t>
                      </a:r>
                      <a:endParaRPr lang="en-GB" sz="1600" b="1" u="sng" dirty="0">
                        <a:solidFill>
                          <a:srgbClr val="0070C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7991935"/>
                  </a:ext>
                </a:extLst>
              </a:tr>
              <a:tr h="1333527">
                <a:tc>
                  <a:txBody>
                    <a:bodyPr/>
                    <a:lstStyle/>
                    <a:p>
                      <a:r>
                        <a:rPr lang="en-GB" sz="1600" b="1" dirty="0"/>
                        <a:t>Staff with symptoms must remain off work for 10 days.</a:t>
                      </a:r>
                    </a:p>
                    <a:p>
                      <a:pPr marL="742950" lvl="1" indent="-285750">
                        <a:buFont typeface="Arial" panose="020B0604020202020204" pitchFamily="34" charset="0"/>
                        <a:buChar char="•"/>
                      </a:pPr>
                      <a:r>
                        <a:rPr lang="en-GB" sz="1400" b="0" dirty="0"/>
                        <a:t>Must have improved before returning to work.</a:t>
                      </a:r>
                    </a:p>
                    <a:p>
                      <a:pPr marL="742950" lvl="1" indent="-285750">
                        <a:buFont typeface="Arial" panose="020B0604020202020204" pitchFamily="34" charset="0"/>
                        <a:buChar char="•"/>
                      </a:pPr>
                      <a:r>
                        <a:rPr lang="en-GB" sz="1400" b="0" dirty="0"/>
                        <a:t>Must have been fever free for the last 48 hours – if not, continue self isolation until fever free for 48 hours.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5751646"/>
                  </a:ext>
                </a:extLst>
              </a:tr>
              <a:tr h="1796566">
                <a:tc>
                  <a:txBody>
                    <a:bodyPr/>
                    <a:lstStyle/>
                    <a:p>
                      <a:r>
                        <a:rPr lang="en-GB" sz="1600" b="1" dirty="0"/>
                        <a:t>Staff with someone unwell in their household must remain off work for 10 days:</a:t>
                      </a:r>
                    </a:p>
                    <a:p>
                      <a:pPr marL="742950" lvl="1" indent="-285750">
                        <a:buFont typeface="Arial" panose="020B0604020202020204" pitchFamily="34" charset="0"/>
                        <a:buChar char="•"/>
                      </a:pPr>
                      <a:r>
                        <a:rPr lang="en-GB" sz="1400" dirty="0"/>
                        <a:t>If a staff member develops symptoms during their 10 day isolation they only need to self-isolate for 10 days from onset of symptoms.</a:t>
                      </a:r>
                    </a:p>
                    <a:p>
                      <a:pPr marL="742950" lvl="1" indent="-285750">
                        <a:buFont typeface="Arial" panose="020B0604020202020204" pitchFamily="34" charset="0"/>
                        <a:buChar char="•"/>
                      </a:pPr>
                      <a:r>
                        <a:rPr lang="en-GB" sz="1400" dirty="0"/>
                        <a:t>This may mean they finish before or after the 10 day period.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09690177"/>
                  </a:ext>
                </a:extLst>
              </a:tr>
            </a:tbl>
          </a:graphicData>
        </a:graphic>
      </p:graphicFrame>
      <p:grpSp>
        <p:nvGrpSpPr>
          <p:cNvPr id="10" name="Group 9">
            <a:extLst>
              <a:ext uri="{FF2B5EF4-FFF2-40B4-BE49-F238E27FC236}">
                <a16:creationId xmlns:a16="http://schemas.microsoft.com/office/drawing/2014/main" id="{0CD1E259-48DA-401E-918D-621EF74D2CDE}"/>
              </a:ext>
            </a:extLst>
          </p:cNvPr>
          <p:cNvGrpSpPr/>
          <p:nvPr/>
        </p:nvGrpSpPr>
        <p:grpSpPr>
          <a:xfrm>
            <a:off x="467544" y="1241027"/>
            <a:ext cx="1143192" cy="4280182"/>
            <a:chOff x="498409" y="1095603"/>
            <a:chExt cx="1143192" cy="4280182"/>
          </a:xfrm>
        </p:grpSpPr>
        <p:grpSp>
          <p:nvGrpSpPr>
            <p:cNvPr id="12" name="Group 11">
              <a:extLst>
                <a:ext uri="{FF2B5EF4-FFF2-40B4-BE49-F238E27FC236}">
                  <a16:creationId xmlns:a16="http://schemas.microsoft.com/office/drawing/2014/main" id="{DD1CDB49-0958-455E-AF15-EDD7F1C27C18}"/>
                </a:ext>
              </a:extLst>
            </p:cNvPr>
            <p:cNvGrpSpPr/>
            <p:nvPr/>
          </p:nvGrpSpPr>
          <p:grpSpPr>
            <a:xfrm>
              <a:off x="498409" y="1095603"/>
              <a:ext cx="1143192" cy="4280182"/>
              <a:chOff x="425691" y="1486657"/>
              <a:chExt cx="1143192" cy="4280182"/>
            </a:xfrm>
          </p:grpSpPr>
          <p:pic>
            <p:nvPicPr>
              <p:cNvPr id="7" name="Picture 6">
                <a:extLst>
                  <a:ext uri="{FF2B5EF4-FFF2-40B4-BE49-F238E27FC236}">
                    <a16:creationId xmlns:a16="http://schemas.microsoft.com/office/drawing/2014/main" id="{C2998961-094D-47D7-9571-AAF072BB7B0D}"/>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92277" y="1486657"/>
                <a:ext cx="899967" cy="899967"/>
              </a:xfrm>
              <a:prstGeom prst="rect">
                <a:avLst/>
              </a:prstGeom>
            </p:spPr>
          </p:pic>
          <p:pic>
            <p:nvPicPr>
              <p:cNvPr id="9" name="Picture 8">
                <a:extLst>
                  <a:ext uri="{FF2B5EF4-FFF2-40B4-BE49-F238E27FC236}">
                    <a16:creationId xmlns:a16="http://schemas.microsoft.com/office/drawing/2014/main" id="{7B82406B-B013-4A47-85AE-821F044F86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749" y="3352399"/>
                <a:ext cx="929022" cy="929022"/>
              </a:xfrm>
              <a:prstGeom prst="rect">
                <a:avLst/>
              </a:prstGeom>
            </p:spPr>
          </p:pic>
          <p:pic>
            <p:nvPicPr>
              <p:cNvPr id="11" name="Picture 10">
                <a:extLst>
                  <a:ext uri="{FF2B5EF4-FFF2-40B4-BE49-F238E27FC236}">
                    <a16:creationId xmlns:a16="http://schemas.microsoft.com/office/drawing/2014/main" id="{CE919020-ADB4-4C77-805F-18AC0FD73C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691" y="4623647"/>
                <a:ext cx="1143192" cy="1143192"/>
              </a:xfrm>
              <a:prstGeom prst="rect">
                <a:avLst/>
              </a:prstGeom>
            </p:spPr>
          </p:pic>
        </p:grpSp>
        <p:pic>
          <p:nvPicPr>
            <p:cNvPr id="8" name="Picture 7">
              <a:extLst>
                <a:ext uri="{FF2B5EF4-FFF2-40B4-BE49-F238E27FC236}">
                  <a16:creationId xmlns:a16="http://schemas.microsoft.com/office/drawing/2014/main" id="{401667E2-F69B-4C14-B90C-F124B8745C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915" y="1981980"/>
              <a:ext cx="977735" cy="977735"/>
            </a:xfrm>
            <a:prstGeom prst="rect">
              <a:avLst/>
            </a:prstGeom>
          </p:spPr>
        </p:pic>
      </p:grpSp>
    </p:spTree>
    <p:extLst>
      <p:ext uri="{BB962C8B-B14F-4D97-AF65-F5344CB8AC3E}">
        <p14:creationId xmlns:p14="http://schemas.microsoft.com/office/powerpoint/2010/main" val="1377753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A4DB5F13-AF0C-4598-8B09-7EB17A2AC50A}"/>
              </a:ext>
            </a:extLst>
          </p:cNvPr>
          <p:cNvSpPr txBox="1"/>
          <p:nvPr/>
        </p:nvSpPr>
        <p:spPr>
          <a:xfrm>
            <a:off x="4072665" y="4400126"/>
            <a:ext cx="1382617" cy="584775"/>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COVID positive</a:t>
            </a:r>
          </a:p>
        </p:txBody>
      </p:sp>
      <p:sp>
        <p:nvSpPr>
          <p:cNvPr id="4" name="Slide Number Placeholder 3">
            <a:extLst>
              <a:ext uri="{FF2B5EF4-FFF2-40B4-BE49-F238E27FC236}">
                <a16:creationId xmlns:a16="http://schemas.microsoft.com/office/drawing/2014/main" id="{7CF0ED3F-56CE-48ED-8A0D-A8EF78FF71EC}"/>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C0C577ED-5854-4742-A342-D11CF69A4D88}"/>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sp>
        <p:nvSpPr>
          <p:cNvPr id="7" name="Title 6">
            <a:extLst>
              <a:ext uri="{FF2B5EF4-FFF2-40B4-BE49-F238E27FC236}">
                <a16:creationId xmlns:a16="http://schemas.microsoft.com/office/drawing/2014/main" id="{1A1EF570-050A-44D2-BDB0-AF42113088EE}"/>
              </a:ext>
            </a:extLst>
          </p:cNvPr>
          <p:cNvSpPr>
            <a:spLocks noGrp="1"/>
          </p:cNvSpPr>
          <p:nvPr>
            <p:ph type="title"/>
          </p:nvPr>
        </p:nvSpPr>
        <p:spPr>
          <a:xfrm>
            <a:off x="562702" y="548680"/>
            <a:ext cx="8028000" cy="648072"/>
          </a:xfrm>
        </p:spPr>
        <p:txBody>
          <a:bodyPr/>
          <a:lstStyle/>
          <a:p>
            <a:r>
              <a:rPr lang="en-GB" dirty="0"/>
              <a:t>Symptoms in staff member</a:t>
            </a:r>
          </a:p>
        </p:txBody>
      </p:sp>
      <p:pic>
        <p:nvPicPr>
          <p:cNvPr id="35" name="Picture 34">
            <a:extLst>
              <a:ext uri="{FF2B5EF4-FFF2-40B4-BE49-F238E27FC236}">
                <a16:creationId xmlns:a16="http://schemas.microsoft.com/office/drawing/2014/main" id="{2F474E70-1EA1-4C93-8AA6-89B8BE5D1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25" y="2843164"/>
            <a:ext cx="1219200" cy="1219200"/>
          </a:xfrm>
          <a:prstGeom prst="rect">
            <a:avLst/>
          </a:prstGeom>
        </p:spPr>
      </p:pic>
      <p:cxnSp>
        <p:nvCxnSpPr>
          <p:cNvPr id="38" name="Straight Arrow Connector 37">
            <a:extLst>
              <a:ext uri="{FF2B5EF4-FFF2-40B4-BE49-F238E27FC236}">
                <a16:creationId xmlns:a16="http://schemas.microsoft.com/office/drawing/2014/main" id="{4A5A702A-F376-4111-AE1C-93186A7EAD58}"/>
              </a:ext>
            </a:extLst>
          </p:cNvPr>
          <p:cNvCxnSpPr>
            <a:cxnSpLocks/>
            <a:endCxn id="35" idx="1"/>
          </p:cNvCxnSpPr>
          <p:nvPr/>
        </p:nvCxnSpPr>
        <p:spPr>
          <a:xfrm>
            <a:off x="211711" y="3452764"/>
            <a:ext cx="16391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8633C459-E003-441A-A180-9682703BD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6958" y="3000699"/>
            <a:ext cx="898872" cy="898872"/>
          </a:xfrm>
          <a:prstGeom prst="rect">
            <a:avLst/>
          </a:prstGeom>
        </p:spPr>
      </p:pic>
      <p:cxnSp>
        <p:nvCxnSpPr>
          <p:cNvPr id="43" name="Straight Arrow Connector 42">
            <a:extLst>
              <a:ext uri="{FF2B5EF4-FFF2-40B4-BE49-F238E27FC236}">
                <a16:creationId xmlns:a16="http://schemas.microsoft.com/office/drawing/2014/main" id="{0BC50FA6-792D-4065-8595-54CD65EA6BD0}"/>
              </a:ext>
            </a:extLst>
          </p:cNvPr>
          <p:cNvCxnSpPr>
            <a:cxnSpLocks/>
            <a:stCxn id="35" idx="3"/>
            <a:endCxn id="40" idx="1"/>
          </p:cNvCxnSpPr>
          <p:nvPr/>
        </p:nvCxnSpPr>
        <p:spPr>
          <a:xfrm flipV="1">
            <a:off x="1594825" y="3450135"/>
            <a:ext cx="1252133" cy="26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2CE203D-DCEA-46F5-B2B2-C238557928CF}"/>
              </a:ext>
            </a:extLst>
          </p:cNvPr>
          <p:cNvSpPr txBox="1"/>
          <p:nvPr/>
        </p:nvSpPr>
        <p:spPr>
          <a:xfrm>
            <a:off x="2523618" y="5116928"/>
            <a:ext cx="828093"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No</a:t>
            </a:r>
          </a:p>
        </p:txBody>
      </p:sp>
      <p:pic>
        <p:nvPicPr>
          <p:cNvPr id="45" name="Picture 44">
            <a:extLst>
              <a:ext uri="{FF2B5EF4-FFF2-40B4-BE49-F238E27FC236}">
                <a16:creationId xmlns:a16="http://schemas.microsoft.com/office/drawing/2014/main" id="{B4D1EA91-F55E-4876-818E-B76C4B3171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0257" y="5089525"/>
            <a:ext cx="1219200" cy="1219200"/>
          </a:xfrm>
          <a:prstGeom prst="rect">
            <a:avLst/>
          </a:prstGeom>
        </p:spPr>
      </p:pic>
      <p:sp>
        <p:nvSpPr>
          <p:cNvPr id="48" name="TextBox 47">
            <a:extLst>
              <a:ext uri="{FF2B5EF4-FFF2-40B4-BE49-F238E27FC236}">
                <a16:creationId xmlns:a16="http://schemas.microsoft.com/office/drawing/2014/main" id="{5C23335A-B52D-43A3-9989-4AFE360EAC20}"/>
              </a:ext>
            </a:extLst>
          </p:cNvPr>
          <p:cNvSpPr txBox="1"/>
          <p:nvPr/>
        </p:nvSpPr>
        <p:spPr>
          <a:xfrm>
            <a:off x="5746805" y="5440796"/>
            <a:ext cx="2662917"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Continue self-isolation for at </a:t>
            </a:r>
            <a:r>
              <a:rPr kumimoji="0" lang="en-GB" sz="1600" b="1"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least 10 days</a:t>
            </a:r>
            <a:endParaRPr kumimoji="0" lang="en-GB" sz="1600" b="0" i="0" u="none" strike="noStrike" kern="1200" cap="none" spc="0" normalizeH="0" baseline="0" noProof="0" dirty="0">
              <a:ln>
                <a:noFill/>
              </a:ln>
              <a:solidFill>
                <a:srgbClr val="C00000"/>
              </a:solidFill>
              <a:effectLst/>
              <a:uLnTx/>
              <a:uFillTx/>
              <a:latin typeface="Arial" pitchFamily="84" charset="0"/>
              <a:ea typeface="ヒラギノ角ゴ Pro W3" pitchFamily="84" charset="-128"/>
            </a:endParaRPr>
          </a:p>
        </p:txBody>
      </p:sp>
      <p:cxnSp>
        <p:nvCxnSpPr>
          <p:cNvPr id="49" name="Straight Arrow Connector 48">
            <a:extLst>
              <a:ext uri="{FF2B5EF4-FFF2-40B4-BE49-F238E27FC236}">
                <a16:creationId xmlns:a16="http://schemas.microsoft.com/office/drawing/2014/main" id="{65299A22-9086-4500-B25E-D2BC39519791}"/>
              </a:ext>
            </a:extLst>
          </p:cNvPr>
          <p:cNvCxnSpPr>
            <a:cxnSpLocks/>
          </p:cNvCxnSpPr>
          <p:nvPr/>
        </p:nvCxnSpPr>
        <p:spPr>
          <a:xfrm flipV="1">
            <a:off x="3918507" y="3441768"/>
            <a:ext cx="1202579" cy="6747"/>
          </a:xfrm>
          <a:prstGeom prst="straightConnector1">
            <a:avLst/>
          </a:prstGeom>
          <a:ln w="38100">
            <a:solidFill>
              <a:srgbClr val="009155"/>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5DF3E29-4DE2-43C9-ABD7-45AE7BAE7378}"/>
              </a:ext>
            </a:extLst>
          </p:cNvPr>
          <p:cNvCxnSpPr>
            <a:cxnSpLocks/>
          </p:cNvCxnSpPr>
          <p:nvPr/>
        </p:nvCxnSpPr>
        <p:spPr>
          <a:xfrm>
            <a:off x="5327262" y="4458627"/>
            <a:ext cx="0" cy="80357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B23C7E4-C1BA-46D1-B669-B489981A0CA7}"/>
              </a:ext>
            </a:extLst>
          </p:cNvPr>
          <p:cNvSpPr txBox="1"/>
          <p:nvPr/>
        </p:nvSpPr>
        <p:spPr>
          <a:xfrm>
            <a:off x="6435271" y="1778245"/>
            <a:ext cx="112018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Return to work</a:t>
            </a:r>
          </a:p>
        </p:txBody>
      </p:sp>
      <p:sp>
        <p:nvSpPr>
          <p:cNvPr id="54" name="TextBox 53">
            <a:extLst>
              <a:ext uri="{FF2B5EF4-FFF2-40B4-BE49-F238E27FC236}">
                <a16:creationId xmlns:a16="http://schemas.microsoft.com/office/drawing/2014/main" id="{7342285F-0FA0-4F38-BBC5-160823C3B0E4}"/>
              </a:ext>
            </a:extLst>
          </p:cNvPr>
          <p:cNvSpPr txBox="1"/>
          <p:nvPr/>
        </p:nvSpPr>
        <p:spPr>
          <a:xfrm>
            <a:off x="4072665" y="3121563"/>
            <a:ext cx="828093"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Yes</a:t>
            </a:r>
          </a:p>
        </p:txBody>
      </p:sp>
      <p:grpSp>
        <p:nvGrpSpPr>
          <p:cNvPr id="58" name="Group 57">
            <a:extLst>
              <a:ext uri="{FF2B5EF4-FFF2-40B4-BE49-F238E27FC236}">
                <a16:creationId xmlns:a16="http://schemas.microsoft.com/office/drawing/2014/main" id="{FF45B183-D5C9-47B1-B764-EC3239A9D04C}"/>
              </a:ext>
            </a:extLst>
          </p:cNvPr>
          <p:cNvGrpSpPr/>
          <p:nvPr/>
        </p:nvGrpSpPr>
        <p:grpSpPr>
          <a:xfrm>
            <a:off x="4739422" y="2931189"/>
            <a:ext cx="1382617" cy="1497447"/>
            <a:chOff x="3880691" y="2944739"/>
            <a:chExt cx="1382617" cy="1497447"/>
          </a:xfrm>
        </p:grpSpPr>
        <p:pic>
          <p:nvPicPr>
            <p:cNvPr id="62" name="Picture 61">
              <a:extLst>
                <a:ext uri="{FF2B5EF4-FFF2-40B4-BE49-F238E27FC236}">
                  <a16:creationId xmlns:a16="http://schemas.microsoft.com/office/drawing/2014/main" id="{3CE2A1BD-E5D8-407E-BFB4-FD5EAFF772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3759" y="2944739"/>
              <a:ext cx="1021159" cy="1021159"/>
            </a:xfrm>
            <a:prstGeom prst="rect">
              <a:avLst/>
            </a:prstGeom>
          </p:spPr>
        </p:pic>
        <p:sp>
          <p:nvSpPr>
            <p:cNvPr id="63" name="TextBox 62">
              <a:extLst>
                <a:ext uri="{FF2B5EF4-FFF2-40B4-BE49-F238E27FC236}">
                  <a16:creationId xmlns:a16="http://schemas.microsoft.com/office/drawing/2014/main" id="{945FCD5C-CDCD-485C-97DD-2188F52C5882}"/>
                </a:ext>
              </a:extLst>
            </p:cNvPr>
            <p:cNvSpPr txBox="1"/>
            <p:nvPr/>
          </p:nvSpPr>
          <p:spPr>
            <a:xfrm>
              <a:off x="3880691" y="3857411"/>
              <a:ext cx="1382617"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Testing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done</a:t>
              </a:r>
            </a:p>
          </p:txBody>
        </p:sp>
      </p:grpSp>
      <p:sp>
        <p:nvSpPr>
          <p:cNvPr id="64" name="TextBox 63">
            <a:extLst>
              <a:ext uri="{FF2B5EF4-FFF2-40B4-BE49-F238E27FC236}">
                <a16:creationId xmlns:a16="http://schemas.microsoft.com/office/drawing/2014/main" id="{A405FF09-CFE8-480B-9E2D-D6B4223F1375}"/>
              </a:ext>
            </a:extLst>
          </p:cNvPr>
          <p:cNvSpPr txBox="1"/>
          <p:nvPr/>
        </p:nvSpPr>
        <p:spPr>
          <a:xfrm>
            <a:off x="205106" y="3935480"/>
            <a:ext cx="154856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Self-isolate</a:t>
            </a:r>
          </a:p>
        </p:txBody>
      </p:sp>
      <p:cxnSp>
        <p:nvCxnSpPr>
          <p:cNvPr id="70" name="Connector: Elbow 69">
            <a:extLst>
              <a:ext uri="{FF2B5EF4-FFF2-40B4-BE49-F238E27FC236}">
                <a16:creationId xmlns:a16="http://schemas.microsoft.com/office/drawing/2014/main" id="{3B7C3788-EEBB-4C76-8B44-095A1CC93EFF}"/>
              </a:ext>
            </a:extLst>
          </p:cNvPr>
          <p:cNvCxnSpPr>
            <a:cxnSpLocks/>
            <a:stCxn id="41" idx="2"/>
            <a:endCxn id="45" idx="1"/>
          </p:cNvCxnSpPr>
          <p:nvPr/>
        </p:nvCxnSpPr>
        <p:spPr>
          <a:xfrm rot="16200000" flipH="1">
            <a:off x="3562558" y="4551425"/>
            <a:ext cx="777935" cy="1517463"/>
          </a:xfrm>
          <a:prstGeom prst="bent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66822FA7-2837-42B7-8391-5B59E63B57F5}"/>
              </a:ext>
            </a:extLst>
          </p:cNvPr>
          <p:cNvCxnSpPr>
            <a:cxnSpLocks/>
          </p:cNvCxnSpPr>
          <p:nvPr/>
        </p:nvCxnSpPr>
        <p:spPr>
          <a:xfrm rot="5400000" flipH="1" flipV="1">
            <a:off x="5171394" y="1694649"/>
            <a:ext cx="1397087" cy="1097254"/>
          </a:xfrm>
          <a:prstGeom prst="bentConnector2">
            <a:avLst/>
          </a:prstGeom>
          <a:ln w="38100">
            <a:solidFill>
              <a:srgbClr val="009155"/>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8465198C-ECBC-480B-8AF4-4D03103E35C7}"/>
              </a:ext>
            </a:extLst>
          </p:cNvPr>
          <p:cNvSpPr txBox="1"/>
          <p:nvPr/>
        </p:nvSpPr>
        <p:spPr>
          <a:xfrm>
            <a:off x="3907666" y="1580605"/>
            <a:ext cx="1396938" cy="1077218"/>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COVID negative and no longer symptomatic</a:t>
            </a:r>
          </a:p>
        </p:txBody>
      </p:sp>
      <p:pic>
        <p:nvPicPr>
          <p:cNvPr id="76" name="Picture 75">
            <a:extLst>
              <a:ext uri="{FF2B5EF4-FFF2-40B4-BE49-F238E27FC236}">
                <a16:creationId xmlns:a16="http://schemas.microsoft.com/office/drawing/2014/main" id="{A5A290CC-86B8-49C3-B5DB-08126F7DE5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8830" y="868359"/>
            <a:ext cx="1219200" cy="1173867"/>
          </a:xfrm>
          <a:prstGeom prst="rect">
            <a:avLst/>
          </a:prstGeom>
        </p:spPr>
      </p:pic>
      <p:cxnSp>
        <p:nvCxnSpPr>
          <p:cNvPr id="10" name="Connector: Curved 9">
            <a:extLst>
              <a:ext uri="{FF2B5EF4-FFF2-40B4-BE49-F238E27FC236}">
                <a16:creationId xmlns:a16="http://schemas.microsoft.com/office/drawing/2014/main" id="{02F935DA-E14B-44BB-BE99-0D608ECB4B79}"/>
              </a:ext>
            </a:extLst>
          </p:cNvPr>
          <p:cNvCxnSpPr>
            <a:cxnSpLocks/>
          </p:cNvCxnSpPr>
          <p:nvPr/>
        </p:nvCxnSpPr>
        <p:spPr>
          <a:xfrm flipH="1" flipV="1">
            <a:off x="7346534" y="1534102"/>
            <a:ext cx="871521" cy="4174277"/>
          </a:xfrm>
          <a:prstGeom prst="curvedConnector3">
            <a:avLst>
              <a:gd name="adj1" fmla="val -73225"/>
            </a:avLst>
          </a:prstGeom>
          <a:ln w="38100">
            <a:solidFill>
              <a:srgbClr val="009155"/>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3D232355-0497-405E-B14A-9DA1F304EF8A}"/>
              </a:ext>
            </a:extLst>
          </p:cNvPr>
          <p:cNvSpPr txBox="1"/>
          <p:nvPr/>
        </p:nvSpPr>
        <p:spPr>
          <a:xfrm>
            <a:off x="7457967" y="3111368"/>
            <a:ext cx="1623849" cy="1077218"/>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If clinically improved and no fever for last 48 hours</a:t>
            </a:r>
          </a:p>
        </p:txBody>
      </p:sp>
      <p:sp>
        <p:nvSpPr>
          <p:cNvPr id="41" name="TextBox 40">
            <a:extLst>
              <a:ext uri="{FF2B5EF4-FFF2-40B4-BE49-F238E27FC236}">
                <a16:creationId xmlns:a16="http://schemas.microsoft.com/office/drawing/2014/main" id="{E1599036-EDEC-4D75-82C6-F617CA85933A}"/>
              </a:ext>
            </a:extLst>
          </p:cNvPr>
          <p:cNvSpPr txBox="1"/>
          <p:nvPr/>
        </p:nvSpPr>
        <p:spPr>
          <a:xfrm>
            <a:off x="2370675" y="3782417"/>
            <a:ext cx="1644237" cy="113877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Able to Access Testing via Pillar 2 portal?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hlinkClick r:id="rId8"/>
              </a:rPr>
              <a:t>https://www.gov.uk/apply-coronavirus-test</a:t>
            </a:r>
            <a:endPar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endParaRPr>
          </a:p>
        </p:txBody>
      </p:sp>
      <p:cxnSp>
        <p:nvCxnSpPr>
          <p:cNvPr id="28" name="Connector: Elbow 27">
            <a:extLst>
              <a:ext uri="{FF2B5EF4-FFF2-40B4-BE49-F238E27FC236}">
                <a16:creationId xmlns:a16="http://schemas.microsoft.com/office/drawing/2014/main" id="{67FED79C-47FC-49FC-8447-37B11B8C4D52}"/>
              </a:ext>
            </a:extLst>
          </p:cNvPr>
          <p:cNvCxnSpPr>
            <a:cxnSpLocks/>
            <a:stCxn id="62" idx="3"/>
            <a:endCxn id="48" idx="0"/>
          </p:cNvCxnSpPr>
          <p:nvPr/>
        </p:nvCxnSpPr>
        <p:spPr>
          <a:xfrm>
            <a:off x="5983649" y="3441769"/>
            <a:ext cx="1094615" cy="1999027"/>
          </a:xfrm>
          <a:prstGeom prst="bent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04B259C-4408-4CFD-8C25-7329ECAAC222}"/>
              </a:ext>
            </a:extLst>
          </p:cNvPr>
          <p:cNvSpPr txBox="1"/>
          <p:nvPr/>
        </p:nvSpPr>
        <p:spPr>
          <a:xfrm>
            <a:off x="6142178" y="3802362"/>
            <a:ext cx="1396938" cy="1077218"/>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COVID negative and</a:t>
            </a:r>
            <a:r>
              <a:rPr lang="en-GB" sz="1600" dirty="0">
                <a:solidFill>
                  <a:srgbClr val="C00000"/>
                </a:solidFill>
              </a:rPr>
              <a:t> still </a:t>
            </a:r>
            <a:r>
              <a:rPr kumimoji="0" lang="en-GB" sz="1600" b="0"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symptomatic</a:t>
            </a:r>
          </a:p>
        </p:txBody>
      </p:sp>
    </p:spTree>
    <p:extLst>
      <p:ext uri="{BB962C8B-B14F-4D97-AF65-F5344CB8AC3E}">
        <p14:creationId xmlns:p14="http://schemas.microsoft.com/office/powerpoint/2010/main" val="1491047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0ED3F-56CE-48ED-8A0D-A8EF78FF71EC}"/>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C0C577ED-5854-4742-A342-D11CF69A4D88}"/>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11" name="Picture 10">
            <a:extLst>
              <a:ext uri="{FF2B5EF4-FFF2-40B4-BE49-F238E27FC236}">
                <a16:creationId xmlns:a16="http://schemas.microsoft.com/office/drawing/2014/main" id="{1511D9CC-C9EB-4914-991D-64E259713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25" y="2843164"/>
            <a:ext cx="1219200" cy="1219200"/>
          </a:xfrm>
          <a:prstGeom prst="rect">
            <a:avLst/>
          </a:prstGeom>
        </p:spPr>
      </p:pic>
      <p:cxnSp>
        <p:nvCxnSpPr>
          <p:cNvPr id="15" name="Straight Arrow Connector 14">
            <a:extLst>
              <a:ext uri="{FF2B5EF4-FFF2-40B4-BE49-F238E27FC236}">
                <a16:creationId xmlns:a16="http://schemas.microsoft.com/office/drawing/2014/main" id="{21F1267D-C62D-42F3-9FD2-B9A103826561}"/>
              </a:ext>
            </a:extLst>
          </p:cNvPr>
          <p:cNvCxnSpPr>
            <a:cxnSpLocks/>
            <a:endCxn id="11" idx="1"/>
          </p:cNvCxnSpPr>
          <p:nvPr/>
        </p:nvCxnSpPr>
        <p:spPr>
          <a:xfrm>
            <a:off x="211711" y="3452764"/>
            <a:ext cx="16391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02BFB64-1500-43DF-9479-E950AD0893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8210" y="3004145"/>
            <a:ext cx="898872" cy="898872"/>
          </a:xfrm>
          <a:prstGeom prst="rect">
            <a:avLst/>
          </a:prstGeom>
        </p:spPr>
      </p:pic>
      <p:cxnSp>
        <p:nvCxnSpPr>
          <p:cNvPr id="30" name="Straight Arrow Connector 29">
            <a:extLst>
              <a:ext uri="{FF2B5EF4-FFF2-40B4-BE49-F238E27FC236}">
                <a16:creationId xmlns:a16="http://schemas.microsoft.com/office/drawing/2014/main" id="{C665A29A-98DE-4DD2-8884-6F674BD96A63}"/>
              </a:ext>
            </a:extLst>
          </p:cNvPr>
          <p:cNvCxnSpPr>
            <a:cxnSpLocks/>
            <a:stCxn id="11" idx="3"/>
            <a:endCxn id="12" idx="1"/>
          </p:cNvCxnSpPr>
          <p:nvPr/>
        </p:nvCxnSpPr>
        <p:spPr>
          <a:xfrm>
            <a:off x="1594825" y="3452764"/>
            <a:ext cx="363385" cy="8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F67B557-8644-42B4-BFA2-A0AFB903DBC3}"/>
              </a:ext>
            </a:extLst>
          </p:cNvPr>
          <p:cNvSpPr txBox="1"/>
          <p:nvPr/>
        </p:nvSpPr>
        <p:spPr>
          <a:xfrm>
            <a:off x="1782983" y="5371039"/>
            <a:ext cx="828093"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No</a:t>
            </a:r>
          </a:p>
        </p:txBody>
      </p:sp>
      <p:pic>
        <p:nvPicPr>
          <p:cNvPr id="46" name="Picture 45">
            <a:extLst>
              <a:ext uri="{FF2B5EF4-FFF2-40B4-BE49-F238E27FC236}">
                <a16:creationId xmlns:a16="http://schemas.microsoft.com/office/drawing/2014/main" id="{CFFC68E5-7B50-4E6A-A5F9-FABD7BC384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2138" y="5173332"/>
            <a:ext cx="1219200" cy="1219200"/>
          </a:xfrm>
          <a:prstGeom prst="rect">
            <a:avLst/>
          </a:prstGeom>
        </p:spPr>
      </p:pic>
      <p:sp>
        <p:nvSpPr>
          <p:cNvPr id="47" name="TextBox 46">
            <a:extLst>
              <a:ext uri="{FF2B5EF4-FFF2-40B4-BE49-F238E27FC236}">
                <a16:creationId xmlns:a16="http://schemas.microsoft.com/office/drawing/2014/main" id="{3DBA456C-4FB3-41A7-8F6B-567627BCE7D9}"/>
              </a:ext>
            </a:extLst>
          </p:cNvPr>
          <p:cNvSpPr txBox="1"/>
          <p:nvPr/>
        </p:nvSpPr>
        <p:spPr>
          <a:xfrm>
            <a:off x="4614338" y="5426174"/>
            <a:ext cx="2448269"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Continue self-isolation for at </a:t>
            </a:r>
            <a:r>
              <a:rPr kumimoji="0" lang="en-GB" sz="1600" b="1"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least 10 days</a:t>
            </a:r>
            <a:endParaRPr kumimoji="0" lang="en-GB" sz="1600" b="0" i="0" u="none" strike="noStrike" kern="1200" cap="none" spc="0" normalizeH="0" baseline="0" noProof="0" dirty="0">
              <a:ln>
                <a:noFill/>
              </a:ln>
              <a:solidFill>
                <a:srgbClr val="C00000"/>
              </a:solidFill>
              <a:effectLst/>
              <a:uLnTx/>
              <a:uFillTx/>
              <a:latin typeface="Arial" pitchFamily="84" charset="0"/>
              <a:ea typeface="ヒラギノ角ゴ Pro W3" pitchFamily="84" charset="-128"/>
            </a:endParaRPr>
          </a:p>
        </p:txBody>
      </p:sp>
      <p:cxnSp>
        <p:nvCxnSpPr>
          <p:cNvPr id="50" name="Straight Arrow Connector 49">
            <a:extLst>
              <a:ext uri="{FF2B5EF4-FFF2-40B4-BE49-F238E27FC236}">
                <a16:creationId xmlns:a16="http://schemas.microsoft.com/office/drawing/2014/main" id="{818B7825-DEC5-4D25-B648-516D77D50494}"/>
              </a:ext>
            </a:extLst>
          </p:cNvPr>
          <p:cNvCxnSpPr>
            <a:stCxn id="12" idx="3"/>
            <a:endCxn id="36" idx="1"/>
          </p:cNvCxnSpPr>
          <p:nvPr/>
        </p:nvCxnSpPr>
        <p:spPr>
          <a:xfrm flipV="1">
            <a:off x="2857082" y="3448813"/>
            <a:ext cx="750193" cy="4768"/>
          </a:xfrm>
          <a:prstGeom prst="straightConnector1">
            <a:avLst/>
          </a:prstGeom>
          <a:ln w="38100">
            <a:solidFill>
              <a:srgbClr val="009155"/>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98DAE28-DF2B-46F6-B8ED-5BEFBC0B31FB}"/>
              </a:ext>
            </a:extLst>
          </p:cNvPr>
          <p:cNvCxnSpPr>
            <a:cxnSpLocks/>
            <a:stCxn id="80" idx="2"/>
          </p:cNvCxnSpPr>
          <p:nvPr/>
        </p:nvCxnSpPr>
        <p:spPr>
          <a:xfrm flipH="1">
            <a:off x="4060733" y="4380227"/>
            <a:ext cx="1" cy="97250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a16="http://schemas.microsoft.com/office/drawing/2014/main" id="{49C5708F-0967-47A8-9478-E6721F10BC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6534" y="957351"/>
            <a:ext cx="1219200" cy="1173867"/>
          </a:xfrm>
          <a:prstGeom prst="rect">
            <a:avLst/>
          </a:prstGeom>
        </p:spPr>
      </p:pic>
      <p:sp>
        <p:nvSpPr>
          <p:cNvPr id="78" name="TextBox 77">
            <a:extLst>
              <a:ext uri="{FF2B5EF4-FFF2-40B4-BE49-F238E27FC236}">
                <a16:creationId xmlns:a16="http://schemas.microsoft.com/office/drawing/2014/main" id="{12E81D5A-0257-4E7F-90A6-368D79C56698}"/>
              </a:ext>
            </a:extLst>
          </p:cNvPr>
          <p:cNvSpPr txBox="1"/>
          <p:nvPr/>
        </p:nvSpPr>
        <p:spPr>
          <a:xfrm>
            <a:off x="5278382" y="1827806"/>
            <a:ext cx="112018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Return to work</a:t>
            </a:r>
          </a:p>
        </p:txBody>
      </p:sp>
      <p:sp>
        <p:nvSpPr>
          <p:cNvPr id="79" name="TextBox 78">
            <a:extLst>
              <a:ext uri="{FF2B5EF4-FFF2-40B4-BE49-F238E27FC236}">
                <a16:creationId xmlns:a16="http://schemas.microsoft.com/office/drawing/2014/main" id="{CCC55BD1-63CF-4410-87F8-5D86279A5C0D}"/>
              </a:ext>
            </a:extLst>
          </p:cNvPr>
          <p:cNvSpPr txBox="1"/>
          <p:nvPr/>
        </p:nvSpPr>
        <p:spPr>
          <a:xfrm>
            <a:off x="2803844" y="3093022"/>
            <a:ext cx="828093"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Yes</a:t>
            </a:r>
          </a:p>
        </p:txBody>
      </p:sp>
      <p:grpSp>
        <p:nvGrpSpPr>
          <p:cNvPr id="41" name="Group 40">
            <a:extLst>
              <a:ext uri="{FF2B5EF4-FFF2-40B4-BE49-F238E27FC236}">
                <a16:creationId xmlns:a16="http://schemas.microsoft.com/office/drawing/2014/main" id="{8E86AC58-DB8B-422B-8E3A-825D9EA1CF10}"/>
              </a:ext>
            </a:extLst>
          </p:cNvPr>
          <p:cNvGrpSpPr/>
          <p:nvPr/>
        </p:nvGrpSpPr>
        <p:grpSpPr>
          <a:xfrm>
            <a:off x="3369425" y="2938233"/>
            <a:ext cx="1382617" cy="1441994"/>
            <a:chOff x="3865909" y="2944739"/>
            <a:chExt cx="1382617" cy="1441994"/>
          </a:xfrm>
        </p:grpSpPr>
        <p:pic>
          <p:nvPicPr>
            <p:cNvPr id="36" name="Picture 35">
              <a:extLst>
                <a:ext uri="{FF2B5EF4-FFF2-40B4-BE49-F238E27FC236}">
                  <a16:creationId xmlns:a16="http://schemas.microsoft.com/office/drawing/2014/main" id="{937C0A5B-5323-4B03-9AF9-483B983826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3759" y="2944739"/>
              <a:ext cx="1021159" cy="1021159"/>
            </a:xfrm>
            <a:prstGeom prst="rect">
              <a:avLst/>
            </a:prstGeom>
          </p:spPr>
        </p:pic>
        <p:sp>
          <p:nvSpPr>
            <p:cNvPr id="80" name="TextBox 79">
              <a:extLst>
                <a:ext uri="{FF2B5EF4-FFF2-40B4-BE49-F238E27FC236}">
                  <a16:creationId xmlns:a16="http://schemas.microsoft.com/office/drawing/2014/main" id="{322281BD-A723-4467-8180-75CB497B3E6D}"/>
                </a:ext>
              </a:extLst>
            </p:cNvPr>
            <p:cNvSpPr txBox="1"/>
            <p:nvPr/>
          </p:nvSpPr>
          <p:spPr>
            <a:xfrm>
              <a:off x="3865909" y="3801958"/>
              <a:ext cx="1382617"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Testing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done</a:t>
              </a:r>
            </a:p>
          </p:txBody>
        </p:sp>
      </p:grpSp>
      <p:sp>
        <p:nvSpPr>
          <p:cNvPr id="81" name="TextBox 80">
            <a:extLst>
              <a:ext uri="{FF2B5EF4-FFF2-40B4-BE49-F238E27FC236}">
                <a16:creationId xmlns:a16="http://schemas.microsoft.com/office/drawing/2014/main" id="{0A3A4481-46F1-4555-B37A-6FE3D5D0C3F0}"/>
              </a:ext>
            </a:extLst>
          </p:cNvPr>
          <p:cNvSpPr txBox="1"/>
          <p:nvPr/>
        </p:nvSpPr>
        <p:spPr>
          <a:xfrm>
            <a:off x="205106" y="3935480"/>
            <a:ext cx="154856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Self-isolate</a:t>
            </a:r>
          </a:p>
        </p:txBody>
      </p:sp>
      <p:pic>
        <p:nvPicPr>
          <p:cNvPr id="37" name="Picture 36">
            <a:extLst>
              <a:ext uri="{FF2B5EF4-FFF2-40B4-BE49-F238E27FC236}">
                <a16:creationId xmlns:a16="http://schemas.microsoft.com/office/drawing/2014/main" id="{E787693A-9C86-464F-BA7B-E7BDB2AA4827}"/>
              </a:ext>
            </a:extLst>
          </p:cNvPr>
          <p:cNvPicPr>
            <a:picLocks noChangeAspect="1"/>
          </p:cNvPicPr>
          <p:nvPr/>
        </p:nvPicPr>
        <p:blipFill>
          <a:blip r:embed="rId8">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657636" y="3076055"/>
            <a:ext cx="841506" cy="841506"/>
          </a:xfrm>
          <a:prstGeom prst="rect">
            <a:avLst/>
          </a:prstGeom>
        </p:spPr>
      </p:pic>
      <p:cxnSp>
        <p:nvCxnSpPr>
          <p:cNvPr id="18" name="Connector: Curved 17">
            <a:extLst>
              <a:ext uri="{FF2B5EF4-FFF2-40B4-BE49-F238E27FC236}">
                <a16:creationId xmlns:a16="http://schemas.microsoft.com/office/drawing/2014/main" id="{6E8079F1-600F-4008-8D83-F6BD08DFC3F4}"/>
              </a:ext>
            </a:extLst>
          </p:cNvPr>
          <p:cNvCxnSpPr>
            <a:cxnSpLocks/>
            <a:stCxn id="47" idx="3"/>
            <a:endCxn id="21" idx="2"/>
          </p:cNvCxnSpPr>
          <p:nvPr/>
        </p:nvCxnSpPr>
        <p:spPr>
          <a:xfrm flipV="1">
            <a:off x="7062607" y="4745348"/>
            <a:ext cx="1030456" cy="973214"/>
          </a:xfrm>
          <a:prstGeom prst="curvedConnector2">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C2AE0D1-F433-4566-BCE6-627B4D84AFC2}"/>
              </a:ext>
            </a:extLst>
          </p:cNvPr>
          <p:cNvSpPr txBox="1"/>
          <p:nvPr/>
        </p:nvSpPr>
        <p:spPr>
          <a:xfrm>
            <a:off x="7042125" y="3914351"/>
            <a:ext cx="2101875"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9A25E">
                    <a:lumMod val="75000"/>
                  </a:srgbClr>
                </a:solidFill>
                <a:effectLst/>
                <a:uLnTx/>
                <a:uFillTx/>
                <a:latin typeface="Arial" pitchFamily="84" charset="0"/>
                <a:ea typeface="ヒラギノ角ゴ Pro W3" pitchFamily="84" charset="-128"/>
              </a:rPr>
              <a:t>Staff member develops symptoms whilst isolating</a:t>
            </a:r>
          </a:p>
        </p:txBody>
      </p:sp>
      <p:cxnSp>
        <p:nvCxnSpPr>
          <p:cNvPr id="60" name="Connector: Curved 59">
            <a:extLst>
              <a:ext uri="{FF2B5EF4-FFF2-40B4-BE49-F238E27FC236}">
                <a16:creationId xmlns:a16="http://schemas.microsoft.com/office/drawing/2014/main" id="{FACB2A6D-9800-4A87-BF5C-17CF2FEA43A3}"/>
              </a:ext>
            </a:extLst>
          </p:cNvPr>
          <p:cNvCxnSpPr>
            <a:cxnSpLocks/>
            <a:stCxn id="37" idx="0"/>
            <a:endCxn id="59" idx="3"/>
          </p:cNvCxnSpPr>
          <p:nvPr/>
        </p:nvCxnSpPr>
        <p:spPr>
          <a:xfrm rot="16200000" flipV="1">
            <a:off x="6476177" y="1473842"/>
            <a:ext cx="1531770" cy="1672655"/>
          </a:xfrm>
          <a:prstGeom prst="curvedConnector2">
            <a:avLst/>
          </a:prstGeom>
          <a:ln w="38100">
            <a:solidFill>
              <a:srgbClr val="009155"/>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52CF6E6-142E-44A7-A46A-0E7A6AC71D77}"/>
              </a:ext>
            </a:extLst>
          </p:cNvPr>
          <p:cNvSpPr txBox="1"/>
          <p:nvPr/>
        </p:nvSpPr>
        <p:spPr>
          <a:xfrm>
            <a:off x="7514734" y="1623395"/>
            <a:ext cx="1623849"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Improvement &amp; 10 days after symptoms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 onset*</a:t>
            </a:r>
          </a:p>
        </p:txBody>
      </p:sp>
      <p:cxnSp>
        <p:nvCxnSpPr>
          <p:cNvPr id="84" name="Connector: Elbow 83">
            <a:extLst>
              <a:ext uri="{FF2B5EF4-FFF2-40B4-BE49-F238E27FC236}">
                <a16:creationId xmlns:a16="http://schemas.microsoft.com/office/drawing/2014/main" id="{4972EB49-212C-4B4E-9099-ADF9872273A3}"/>
              </a:ext>
            </a:extLst>
          </p:cNvPr>
          <p:cNvCxnSpPr>
            <a:cxnSpLocks/>
            <a:stCxn id="38" idx="2"/>
            <a:endCxn id="46" idx="1"/>
          </p:cNvCxnSpPr>
          <p:nvPr/>
        </p:nvCxnSpPr>
        <p:spPr>
          <a:xfrm rot="16200000" flipH="1">
            <a:off x="2750381" y="5051174"/>
            <a:ext cx="430203" cy="1033312"/>
          </a:xfrm>
          <a:prstGeom prst="bent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258D16CF-2787-4105-A707-07EBD4FBEDB6}"/>
              </a:ext>
            </a:extLst>
          </p:cNvPr>
          <p:cNvCxnSpPr>
            <a:stCxn id="36" idx="0"/>
            <a:endCxn id="59" idx="1"/>
          </p:cNvCxnSpPr>
          <p:nvPr/>
        </p:nvCxnSpPr>
        <p:spPr>
          <a:xfrm rot="5400000" flipH="1" flipV="1">
            <a:off x="3955220" y="1706920"/>
            <a:ext cx="1393948" cy="1068679"/>
          </a:xfrm>
          <a:prstGeom prst="bentConnector2">
            <a:avLst/>
          </a:prstGeom>
          <a:ln w="38100">
            <a:solidFill>
              <a:srgbClr val="009155"/>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245F2B7B-13D9-4B92-BE8F-D0DB7DCA3540}"/>
              </a:ext>
            </a:extLst>
          </p:cNvPr>
          <p:cNvCxnSpPr>
            <a:stCxn id="47" idx="0"/>
            <a:endCxn id="78" idx="2"/>
          </p:cNvCxnSpPr>
          <p:nvPr/>
        </p:nvCxnSpPr>
        <p:spPr>
          <a:xfrm flipH="1" flipV="1">
            <a:off x="5838472" y="2412581"/>
            <a:ext cx="1" cy="3013593"/>
          </a:xfrm>
          <a:prstGeom prst="straightConnector1">
            <a:avLst/>
          </a:prstGeom>
          <a:ln w="38100">
            <a:solidFill>
              <a:srgbClr val="009155"/>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8A8B609-6A99-498D-B013-692E9079CBF1}"/>
              </a:ext>
            </a:extLst>
          </p:cNvPr>
          <p:cNvSpPr txBox="1"/>
          <p:nvPr/>
        </p:nvSpPr>
        <p:spPr>
          <a:xfrm>
            <a:off x="5065865" y="3204420"/>
            <a:ext cx="1623849" cy="1077218"/>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Staff member has no symptoms after 10 days</a:t>
            </a:r>
          </a:p>
        </p:txBody>
      </p:sp>
      <p:sp>
        <p:nvSpPr>
          <p:cNvPr id="3" name="Title 2">
            <a:extLst>
              <a:ext uri="{FF2B5EF4-FFF2-40B4-BE49-F238E27FC236}">
                <a16:creationId xmlns:a16="http://schemas.microsoft.com/office/drawing/2014/main" id="{457A1132-681C-44F0-852D-219648FF15E9}"/>
              </a:ext>
            </a:extLst>
          </p:cNvPr>
          <p:cNvSpPr>
            <a:spLocks noGrp="1"/>
          </p:cNvSpPr>
          <p:nvPr>
            <p:ph type="title"/>
          </p:nvPr>
        </p:nvSpPr>
        <p:spPr/>
        <p:txBody>
          <a:bodyPr>
            <a:normAutofit fontScale="90000"/>
          </a:bodyPr>
          <a:lstStyle/>
          <a:p>
            <a:r>
              <a:rPr lang="en-GB" dirty="0"/>
              <a:t>Symptoms in household of member of staff</a:t>
            </a:r>
          </a:p>
        </p:txBody>
      </p:sp>
      <p:sp>
        <p:nvSpPr>
          <p:cNvPr id="39" name="TextBox 38">
            <a:extLst>
              <a:ext uri="{FF2B5EF4-FFF2-40B4-BE49-F238E27FC236}">
                <a16:creationId xmlns:a16="http://schemas.microsoft.com/office/drawing/2014/main" id="{69DA549B-4561-421D-B5C6-AD34B1778634}"/>
              </a:ext>
            </a:extLst>
          </p:cNvPr>
          <p:cNvSpPr txBox="1"/>
          <p:nvPr/>
        </p:nvSpPr>
        <p:spPr>
          <a:xfrm>
            <a:off x="3133023" y="4483080"/>
            <a:ext cx="2161052" cy="584775"/>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HH member is COVID positive</a:t>
            </a:r>
          </a:p>
        </p:txBody>
      </p:sp>
      <p:sp>
        <p:nvSpPr>
          <p:cNvPr id="40" name="TextBox 39">
            <a:extLst>
              <a:ext uri="{FF2B5EF4-FFF2-40B4-BE49-F238E27FC236}">
                <a16:creationId xmlns:a16="http://schemas.microsoft.com/office/drawing/2014/main" id="{4C3A4F95-9705-4759-8B38-9750BA28E3DB}"/>
              </a:ext>
            </a:extLst>
          </p:cNvPr>
          <p:cNvSpPr txBox="1"/>
          <p:nvPr/>
        </p:nvSpPr>
        <p:spPr>
          <a:xfrm>
            <a:off x="2857082" y="1745482"/>
            <a:ext cx="2083232" cy="830997"/>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HH member is COVID negative and staff member is well</a:t>
            </a:r>
          </a:p>
        </p:txBody>
      </p:sp>
      <p:sp>
        <p:nvSpPr>
          <p:cNvPr id="38" name="TextBox 37">
            <a:extLst>
              <a:ext uri="{FF2B5EF4-FFF2-40B4-BE49-F238E27FC236}">
                <a16:creationId xmlns:a16="http://schemas.microsoft.com/office/drawing/2014/main" id="{8A205859-EA08-417E-A75A-78F689CED3AF}"/>
              </a:ext>
            </a:extLst>
          </p:cNvPr>
          <p:cNvSpPr txBox="1"/>
          <p:nvPr/>
        </p:nvSpPr>
        <p:spPr>
          <a:xfrm>
            <a:off x="1626707" y="3721513"/>
            <a:ext cx="1644237" cy="16312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Household member able to Access Testing via Pillar 2 portal?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hlinkClick r:id="rId9"/>
              </a:rPr>
              <a:t>https://www.gov.uk/apply-coronavirus-test</a:t>
            </a:r>
            <a:endPar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endParaRPr>
          </a:p>
        </p:txBody>
      </p:sp>
    </p:spTree>
    <p:extLst>
      <p:ext uri="{BB962C8B-B14F-4D97-AF65-F5344CB8AC3E}">
        <p14:creationId xmlns:p14="http://schemas.microsoft.com/office/powerpoint/2010/main" val="415761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808E15-3174-4E91-9E01-A5E828675AEE}"/>
              </a:ext>
            </a:extLst>
          </p:cNvPr>
          <p:cNvSpPr>
            <a:spLocks noGrp="1"/>
          </p:cNvSpPr>
          <p:nvPr>
            <p:ph type="sldNum" sz="quarter" idx="10"/>
          </p:nvPr>
        </p:nvSpPr>
        <p:spPr>
          <a:xfrm>
            <a:off x="0" y="6309901"/>
            <a:ext cx="9144000" cy="549275"/>
          </a:xfrm>
        </p:spPr>
        <p:txBody>
          <a:bodyPr/>
          <a:lstStyle/>
          <a:p>
            <a:pPr marL="531813">
              <a:defRPr/>
            </a:pPr>
            <a:r>
              <a:rPr lang="en-US" dirty="0"/>
              <a:t>  </a:t>
            </a:r>
            <a:fld id="{2565FA6D-D4C8-4C4C-AC4B-3269734D34D8}" type="slidenum">
              <a:rPr lang="en-US" smtClean="0"/>
              <a:pPr marL="531813">
                <a:defRPr/>
              </a:pPr>
              <a:t>2</a:t>
            </a:fld>
            <a:endParaRPr lang="en-US" dirty="0"/>
          </a:p>
        </p:txBody>
      </p:sp>
      <p:sp>
        <p:nvSpPr>
          <p:cNvPr id="5" name="Footer Placeholder 4">
            <a:extLst>
              <a:ext uri="{FF2B5EF4-FFF2-40B4-BE49-F238E27FC236}">
                <a16:creationId xmlns:a16="http://schemas.microsoft.com/office/drawing/2014/main" id="{CCCBDAAE-06DB-4669-A3A8-5A10F82808E8}"/>
              </a:ext>
            </a:extLst>
          </p:cNvPr>
          <p:cNvSpPr>
            <a:spLocks noGrp="1"/>
          </p:cNvSpPr>
          <p:nvPr>
            <p:ph type="ftr" sz="quarter" idx="11"/>
          </p:nvPr>
        </p:nvSpPr>
        <p:spPr/>
        <p:txBody>
          <a:bodyPr/>
          <a:lstStyle/>
          <a:p>
            <a:pPr>
              <a:defRPr/>
            </a:pPr>
            <a:r>
              <a:rPr lang="en-GB" dirty="0"/>
              <a:t>COVID-19 and Prisons and other secure settings February 2021: PHE London</a:t>
            </a:r>
            <a:endParaRPr lang="en-US" dirty="0"/>
          </a:p>
        </p:txBody>
      </p:sp>
      <p:sp>
        <p:nvSpPr>
          <p:cNvPr id="11" name="TextBox 10">
            <a:extLst>
              <a:ext uri="{FF2B5EF4-FFF2-40B4-BE49-F238E27FC236}">
                <a16:creationId xmlns:a16="http://schemas.microsoft.com/office/drawing/2014/main" id="{DA303E3B-B6F1-414C-9747-A53C858E809E}"/>
              </a:ext>
            </a:extLst>
          </p:cNvPr>
          <p:cNvSpPr txBox="1"/>
          <p:nvPr/>
        </p:nvSpPr>
        <p:spPr>
          <a:xfrm>
            <a:off x="2262390" y="1593863"/>
            <a:ext cx="6198042" cy="723275"/>
          </a:xfrm>
          <a:prstGeom prst="rect">
            <a:avLst/>
          </a:prstGeom>
          <a:noFill/>
        </p:spPr>
        <p:txBody>
          <a:bodyPr wrap="square" rtlCol="0">
            <a:spAutoFit/>
          </a:bodyPr>
          <a:lstStyle/>
          <a:p>
            <a:pPr lvl="0" eaLnBrk="0" hangingPunct="0">
              <a:spcBef>
                <a:spcPts val="600"/>
              </a:spcBef>
            </a:pPr>
            <a:r>
              <a:rPr lang="en-GB" sz="1800" dirty="0">
                <a:solidFill>
                  <a:prstClr val="black"/>
                </a:solidFill>
                <a:latin typeface="+mn-lt"/>
              </a:rPr>
              <a:t>Public and privately-managed prisons</a:t>
            </a:r>
          </a:p>
          <a:p>
            <a:pPr lvl="0" eaLnBrk="0" hangingPunct="0">
              <a:spcBef>
                <a:spcPts val="600"/>
              </a:spcBef>
            </a:pPr>
            <a:r>
              <a:rPr lang="en-GB" sz="1800" dirty="0">
                <a:solidFill>
                  <a:prstClr val="black"/>
                </a:solidFill>
                <a:latin typeface="+mn-lt"/>
              </a:rPr>
              <a:t>Immigration removal centres (IRC)</a:t>
            </a:r>
          </a:p>
        </p:txBody>
      </p:sp>
      <p:pic>
        <p:nvPicPr>
          <p:cNvPr id="1034" name="Picture 10" descr="https://static.thenounproject.com/png/2006845-200.png">
            <a:extLst>
              <a:ext uri="{FF2B5EF4-FFF2-40B4-BE49-F238E27FC236}">
                <a16:creationId xmlns:a16="http://schemas.microsoft.com/office/drawing/2014/main" id="{8CC9298E-0345-4A71-A05A-006B9A2B4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86" y="4497937"/>
            <a:ext cx="1256928" cy="12569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7CDD854-0199-42F5-9316-72945A0BE440}"/>
              </a:ext>
            </a:extLst>
          </p:cNvPr>
          <p:cNvSpPr txBox="1"/>
          <p:nvPr/>
        </p:nvSpPr>
        <p:spPr>
          <a:xfrm>
            <a:off x="2262390" y="4644190"/>
            <a:ext cx="4469850" cy="1200329"/>
          </a:xfrm>
          <a:prstGeom prst="rect">
            <a:avLst/>
          </a:prstGeom>
          <a:noFill/>
        </p:spPr>
        <p:txBody>
          <a:bodyPr wrap="square" rtlCol="0">
            <a:spAutoFit/>
          </a:bodyPr>
          <a:lstStyle/>
          <a:p>
            <a:r>
              <a:rPr lang="en-GB" sz="1800" dirty="0"/>
              <a:t>Content accurate at time of presentation but always refer to online guidance for latest information</a:t>
            </a:r>
          </a:p>
          <a:p>
            <a:endParaRPr lang="en-GB" sz="1800" dirty="0"/>
          </a:p>
        </p:txBody>
      </p:sp>
      <p:sp>
        <p:nvSpPr>
          <p:cNvPr id="15" name="Title 1">
            <a:extLst>
              <a:ext uri="{FF2B5EF4-FFF2-40B4-BE49-F238E27FC236}">
                <a16:creationId xmlns:a16="http://schemas.microsoft.com/office/drawing/2014/main" id="{F4480B7F-4B0D-447A-BFBD-97777382A168}"/>
              </a:ext>
            </a:extLst>
          </p:cNvPr>
          <p:cNvSpPr>
            <a:spLocks noGrp="1"/>
          </p:cNvSpPr>
          <p:nvPr>
            <p:ph type="title"/>
          </p:nvPr>
        </p:nvSpPr>
        <p:spPr>
          <a:xfrm>
            <a:off x="558000" y="453706"/>
            <a:ext cx="8028000" cy="648072"/>
          </a:xfrm>
        </p:spPr>
        <p:txBody>
          <a:bodyPr/>
          <a:lstStyle/>
          <a:p>
            <a:r>
              <a:rPr lang="en-GB" dirty="0"/>
              <a:t>Relevance</a:t>
            </a:r>
          </a:p>
        </p:txBody>
      </p:sp>
      <p:pic>
        <p:nvPicPr>
          <p:cNvPr id="6" name="Picture 5">
            <a:extLst>
              <a:ext uri="{FF2B5EF4-FFF2-40B4-BE49-F238E27FC236}">
                <a16:creationId xmlns:a16="http://schemas.microsoft.com/office/drawing/2014/main" id="{7B59DE54-466D-45F4-8CDE-2080FE3381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286" y="1342559"/>
            <a:ext cx="1256928" cy="1256928"/>
          </a:xfrm>
          <a:prstGeom prst="rect">
            <a:avLst/>
          </a:prstGeom>
        </p:spPr>
      </p:pic>
      <p:pic>
        <p:nvPicPr>
          <p:cNvPr id="13" name="Picture 12">
            <a:extLst>
              <a:ext uri="{FF2B5EF4-FFF2-40B4-BE49-F238E27FC236}">
                <a16:creationId xmlns:a16="http://schemas.microsoft.com/office/drawing/2014/main" id="{5DA122E8-FAAF-41D1-B646-4A84E8601E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707" y="2828835"/>
            <a:ext cx="1200329" cy="1200329"/>
          </a:xfrm>
          <a:prstGeom prst="rect">
            <a:avLst/>
          </a:prstGeom>
        </p:spPr>
      </p:pic>
      <p:sp>
        <p:nvSpPr>
          <p:cNvPr id="14" name="Rectangle 13">
            <a:extLst>
              <a:ext uri="{FF2B5EF4-FFF2-40B4-BE49-F238E27FC236}">
                <a16:creationId xmlns:a16="http://schemas.microsoft.com/office/drawing/2014/main" id="{86E20DFE-E37B-43EA-A94A-85DB0147E0B5}"/>
              </a:ext>
            </a:extLst>
          </p:cNvPr>
          <p:cNvSpPr/>
          <p:nvPr/>
        </p:nvSpPr>
        <p:spPr>
          <a:xfrm>
            <a:off x="2262390" y="2720745"/>
            <a:ext cx="5693472" cy="1878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spcBef>
                <a:spcPts val="600"/>
              </a:spcBef>
            </a:pPr>
            <a:r>
              <a:rPr lang="en-GB" sz="1800" dirty="0">
                <a:solidFill>
                  <a:schemeClr val="tx1"/>
                </a:solidFill>
              </a:rPr>
              <a:t>C</a:t>
            </a:r>
            <a:r>
              <a:rPr lang="en-GB" sz="1800" dirty="0">
                <a:solidFill>
                  <a:prstClr val="black"/>
                </a:solidFill>
              </a:rPr>
              <a:t>hildren and young people’s secure estate (CYPSE)</a:t>
            </a:r>
          </a:p>
          <a:p>
            <a:pPr lvl="0" eaLnBrk="0" hangingPunct="0">
              <a:spcBef>
                <a:spcPts val="600"/>
              </a:spcBef>
            </a:pPr>
            <a:r>
              <a:rPr lang="en-GB" sz="1800" dirty="0">
                <a:solidFill>
                  <a:prstClr val="black"/>
                </a:solidFill>
              </a:rPr>
              <a:t>young offender institutions (YOI)</a:t>
            </a:r>
          </a:p>
          <a:p>
            <a:pPr lvl="0" eaLnBrk="0" hangingPunct="0">
              <a:spcBef>
                <a:spcPts val="600"/>
              </a:spcBef>
            </a:pPr>
            <a:r>
              <a:rPr lang="en-GB" sz="1800" dirty="0">
                <a:solidFill>
                  <a:prstClr val="black"/>
                </a:solidFill>
              </a:rPr>
              <a:t>Secure training centres (STC)</a:t>
            </a:r>
          </a:p>
          <a:p>
            <a:pPr lvl="0" eaLnBrk="0" hangingPunct="0">
              <a:spcBef>
                <a:spcPts val="600"/>
              </a:spcBef>
            </a:pPr>
            <a:r>
              <a:rPr lang="en-GB" sz="1800" dirty="0">
                <a:solidFill>
                  <a:prstClr val="black"/>
                </a:solidFill>
              </a:rPr>
              <a:t>Secure children’s homes (SCH)</a:t>
            </a:r>
          </a:p>
          <a:p>
            <a:pPr algn="ctr"/>
            <a:endParaRPr lang="en-GB" sz="1800" dirty="0">
              <a:solidFill>
                <a:schemeClr val="tx1"/>
              </a:solidFill>
            </a:endParaRPr>
          </a:p>
        </p:txBody>
      </p:sp>
    </p:spTree>
    <p:extLst>
      <p:ext uri="{BB962C8B-B14F-4D97-AF65-F5344CB8AC3E}">
        <p14:creationId xmlns:p14="http://schemas.microsoft.com/office/powerpoint/2010/main" val="99985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10F7B-2954-471F-A32E-52D84C07B0D7}"/>
              </a:ext>
            </a:extLst>
          </p:cNvPr>
          <p:cNvSpPr>
            <a:spLocks noGrp="1"/>
          </p:cNvSpPr>
          <p:nvPr>
            <p:ph type="title"/>
          </p:nvPr>
        </p:nvSpPr>
        <p:spPr/>
        <p:txBody>
          <a:bodyPr/>
          <a:lstStyle/>
          <a:p>
            <a:r>
              <a:rPr lang="en-GB" dirty="0"/>
              <a:t>Hand washing</a:t>
            </a:r>
          </a:p>
        </p:txBody>
      </p:sp>
      <p:sp>
        <p:nvSpPr>
          <p:cNvPr id="3" name="Content Placeholder 2">
            <a:extLst>
              <a:ext uri="{FF2B5EF4-FFF2-40B4-BE49-F238E27FC236}">
                <a16:creationId xmlns:a16="http://schemas.microsoft.com/office/drawing/2014/main" id="{C63D5467-E2AD-43DD-8809-F7143D02E880}"/>
              </a:ext>
            </a:extLst>
          </p:cNvPr>
          <p:cNvSpPr>
            <a:spLocks noGrp="1"/>
          </p:cNvSpPr>
          <p:nvPr>
            <p:ph idx="1"/>
          </p:nvPr>
        </p:nvSpPr>
        <p:spPr>
          <a:xfrm>
            <a:off x="558000" y="1228072"/>
            <a:ext cx="8028000" cy="4739679"/>
          </a:xfrm>
        </p:spPr>
        <p:txBody>
          <a:bodyPr/>
          <a:lstStyle/>
          <a:p>
            <a:pPr marL="0" indent="0"/>
            <a:r>
              <a:rPr lang="en-GB" sz="1600" b="1" dirty="0"/>
              <a:t>As often as possible for at least </a:t>
            </a:r>
            <a:br>
              <a:rPr lang="en-GB" sz="1600" b="1" dirty="0"/>
            </a:br>
            <a:r>
              <a:rPr lang="en-GB" sz="1600" b="1" dirty="0"/>
              <a:t>20 seconds:</a:t>
            </a:r>
          </a:p>
          <a:p>
            <a:pPr marL="635000" lvl="1" indent="-285750">
              <a:buFont typeface="Arial" panose="020B0604020202020204" pitchFamily="34" charset="0"/>
              <a:buChar char="•"/>
            </a:pPr>
            <a:r>
              <a:rPr lang="en-GB" sz="1600" dirty="0"/>
              <a:t>Ideally soap and warm water.</a:t>
            </a:r>
          </a:p>
          <a:p>
            <a:pPr marL="635000" lvl="1" indent="-285750">
              <a:buFont typeface="Arial" panose="020B0604020202020204" pitchFamily="34" charset="0"/>
              <a:buChar char="•"/>
            </a:pPr>
            <a:r>
              <a:rPr lang="en-GB" sz="1600" dirty="0"/>
              <a:t>Alcohol gel otherwise (allow to</a:t>
            </a:r>
            <a:br>
              <a:rPr lang="en-GB" sz="1600" dirty="0"/>
            </a:br>
            <a:r>
              <a:rPr lang="en-GB" sz="1600" dirty="0"/>
              <a:t>dry). </a:t>
            </a:r>
            <a:br>
              <a:rPr lang="en-GB" sz="1600" u="sng" dirty="0">
                <a:solidFill>
                  <a:srgbClr val="0070C0"/>
                </a:solidFill>
              </a:rPr>
            </a:br>
            <a:endParaRPr lang="en-GB" sz="1600" u="sng" dirty="0">
              <a:solidFill>
                <a:srgbClr val="0070C0"/>
              </a:solidFill>
            </a:endParaRPr>
          </a:p>
          <a:p>
            <a:pPr marL="0" indent="0"/>
            <a:r>
              <a:rPr lang="en-GB" sz="1600" b="1" dirty="0"/>
              <a:t>Definitely:</a:t>
            </a:r>
          </a:p>
          <a:p>
            <a:pPr marL="635000" lvl="1" indent="-285750">
              <a:buFont typeface="Arial" panose="020B0604020202020204" pitchFamily="34" charset="0"/>
              <a:buChar char="•"/>
            </a:pPr>
            <a:r>
              <a:rPr lang="en-GB" sz="1600" dirty="0"/>
              <a:t>Before and after resident contact.</a:t>
            </a:r>
          </a:p>
          <a:p>
            <a:pPr marL="635000" lvl="1" indent="-285750">
              <a:buFont typeface="Arial" panose="020B0604020202020204" pitchFamily="34" charset="0"/>
              <a:buChar char="•"/>
            </a:pPr>
            <a:r>
              <a:rPr lang="en-GB" sz="1600" dirty="0"/>
              <a:t>After coughing/sneezing.</a:t>
            </a:r>
          </a:p>
          <a:p>
            <a:pPr marL="635000" lvl="1" indent="-285750">
              <a:buFont typeface="Arial" panose="020B0604020202020204" pitchFamily="34" charset="0"/>
              <a:buChar char="•"/>
            </a:pPr>
            <a:r>
              <a:rPr lang="en-GB" sz="1600" dirty="0"/>
              <a:t>Before food preparation.</a:t>
            </a:r>
          </a:p>
          <a:p>
            <a:pPr marL="635000" lvl="1" indent="-285750">
              <a:buFont typeface="Arial" panose="020B0604020202020204" pitchFamily="34" charset="0"/>
              <a:buChar char="•"/>
            </a:pPr>
            <a:r>
              <a:rPr lang="en-GB" sz="1600" dirty="0"/>
              <a:t>After toileting.</a:t>
            </a:r>
            <a:br>
              <a:rPr lang="en-GB" sz="1600" dirty="0"/>
            </a:br>
            <a:endParaRPr lang="en-GB" sz="1600" dirty="0"/>
          </a:p>
          <a:p>
            <a:pPr marL="0" indent="0"/>
            <a:r>
              <a:rPr lang="en-GB" sz="1600" b="1" dirty="0"/>
              <a:t>Correct technique essential</a:t>
            </a:r>
          </a:p>
          <a:p>
            <a:pPr marL="635000" lvl="1" indent="-285750">
              <a:buFont typeface="Arial" panose="020B0604020202020204" pitchFamily="34" charset="0"/>
              <a:buChar char="•"/>
            </a:pPr>
            <a:r>
              <a:rPr lang="en-GB" sz="1600" dirty="0"/>
              <a:t>Include wrist and forearm.</a:t>
            </a:r>
            <a:endParaRPr lang="en-GB" sz="1600" dirty="0">
              <a:hlinkClick r:id="" action="ppaction://noaction"/>
            </a:endParaRPr>
          </a:p>
          <a:p>
            <a:pPr marL="635000" lvl="1" indent="-285750">
              <a:buFont typeface="Arial" panose="020B0604020202020204" pitchFamily="34" charset="0"/>
              <a:buChar char="•"/>
            </a:pPr>
            <a:r>
              <a:rPr lang="en-GB" sz="1600" dirty="0">
                <a:hlinkClick r:id="rId3"/>
              </a:rPr>
              <a:t>Link to online video</a:t>
            </a:r>
            <a:br>
              <a:rPr lang="en-GB" sz="1600" dirty="0"/>
            </a:br>
            <a:endParaRPr lang="en-GB" sz="1600" dirty="0"/>
          </a:p>
        </p:txBody>
      </p:sp>
      <p:sp>
        <p:nvSpPr>
          <p:cNvPr id="4" name="Slide Number Placeholder 3">
            <a:extLst>
              <a:ext uri="{FF2B5EF4-FFF2-40B4-BE49-F238E27FC236}">
                <a16:creationId xmlns:a16="http://schemas.microsoft.com/office/drawing/2014/main" id="{81D3219F-46A6-440C-80EE-127725310E3C}"/>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0D8B430A-22BB-4E5C-96A1-DABF791D32DA}"/>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10" name="Picture 9">
            <a:extLst>
              <a:ext uri="{FF2B5EF4-FFF2-40B4-BE49-F238E27FC236}">
                <a16:creationId xmlns:a16="http://schemas.microsoft.com/office/drawing/2014/main" id="{ADF0BF79-3051-42E6-A8DB-B055E51FB83D}"/>
              </a:ext>
            </a:extLst>
          </p:cNvPr>
          <p:cNvPicPr>
            <a:picLocks noChangeAspect="1"/>
          </p:cNvPicPr>
          <p:nvPr/>
        </p:nvPicPr>
        <p:blipFill>
          <a:blip r:embed="rId4"/>
          <a:stretch>
            <a:fillRect/>
          </a:stretch>
        </p:blipFill>
        <p:spPr>
          <a:xfrm>
            <a:off x="4526922" y="404664"/>
            <a:ext cx="4437566" cy="5688632"/>
          </a:xfrm>
          <a:prstGeom prst="rect">
            <a:avLst/>
          </a:prstGeom>
        </p:spPr>
      </p:pic>
    </p:spTree>
    <p:extLst>
      <p:ext uri="{BB962C8B-B14F-4D97-AF65-F5344CB8AC3E}">
        <p14:creationId xmlns:p14="http://schemas.microsoft.com/office/powerpoint/2010/main" val="402258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B7FD-6B4E-45AE-A971-9819E0B79F33}"/>
              </a:ext>
            </a:extLst>
          </p:cNvPr>
          <p:cNvSpPr>
            <a:spLocks noGrp="1"/>
          </p:cNvSpPr>
          <p:nvPr>
            <p:ph type="title"/>
          </p:nvPr>
        </p:nvSpPr>
        <p:spPr/>
        <p:txBody>
          <a:bodyPr>
            <a:normAutofit fontScale="90000"/>
          </a:bodyPr>
          <a:lstStyle/>
          <a:p>
            <a:r>
              <a:rPr lang="en-GB" dirty="0"/>
              <a:t>Hand washing: commonly missed areas</a:t>
            </a:r>
          </a:p>
        </p:txBody>
      </p:sp>
      <p:sp>
        <p:nvSpPr>
          <p:cNvPr id="4" name="Slide Number Placeholder 3">
            <a:extLst>
              <a:ext uri="{FF2B5EF4-FFF2-40B4-BE49-F238E27FC236}">
                <a16:creationId xmlns:a16="http://schemas.microsoft.com/office/drawing/2014/main" id="{37F9E079-CD40-462B-A2BF-6899F38372D6}"/>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C4D00EFE-A7BB-45C7-87F4-1A8829E4BE47}"/>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6" name="Picture 2" descr="A Coronavirus Hand Washing Guide is Making the Rounds">
            <a:extLst>
              <a:ext uri="{FF2B5EF4-FFF2-40B4-BE49-F238E27FC236}">
                <a16:creationId xmlns:a16="http://schemas.microsoft.com/office/drawing/2014/main" id="{159293CA-05B0-44A5-964A-422891FE5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000" y="1952625"/>
            <a:ext cx="70866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67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ABAC-5C0D-4CF7-83FE-12BD394D7C48}"/>
              </a:ext>
            </a:extLst>
          </p:cNvPr>
          <p:cNvSpPr>
            <a:spLocks noGrp="1"/>
          </p:cNvSpPr>
          <p:nvPr>
            <p:ph type="title"/>
          </p:nvPr>
        </p:nvSpPr>
        <p:spPr/>
        <p:txBody>
          <a:bodyPr/>
          <a:lstStyle/>
          <a:p>
            <a:r>
              <a:rPr lang="en-GB" dirty="0"/>
              <a:t>Work clothing</a:t>
            </a:r>
          </a:p>
        </p:txBody>
      </p:sp>
      <p:sp>
        <p:nvSpPr>
          <p:cNvPr id="4" name="Slide Number Placeholder 3">
            <a:extLst>
              <a:ext uri="{FF2B5EF4-FFF2-40B4-BE49-F238E27FC236}">
                <a16:creationId xmlns:a16="http://schemas.microsoft.com/office/drawing/2014/main" id="{A66F43D9-A581-4273-A976-6DC72BD8AE98}"/>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47D37FDD-CFA2-4747-858E-DCB23B94E152}"/>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6146" name="Picture 2" descr="https://static.thenounproject.com/png/3155868-200.png">
            <a:extLst>
              <a:ext uri="{FF2B5EF4-FFF2-40B4-BE49-F238E27FC236}">
                <a16:creationId xmlns:a16="http://schemas.microsoft.com/office/drawing/2014/main" id="{1919E29C-C902-469A-8F10-E31CA29613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635" y="1375306"/>
            <a:ext cx="719136" cy="7191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tatic.thenounproject.com/png/3224055-200.png">
            <a:extLst>
              <a:ext uri="{FF2B5EF4-FFF2-40B4-BE49-F238E27FC236}">
                <a16:creationId xmlns:a16="http://schemas.microsoft.com/office/drawing/2014/main" id="{4DAF091D-BCDA-49FD-B78F-4AF86CBD2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95" y="3458781"/>
            <a:ext cx="1352884" cy="13528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BB0AF6C5-278B-4AD7-974E-9382EE5266D9}"/>
              </a:ext>
            </a:extLst>
          </p:cNvPr>
          <p:cNvGraphicFramePr>
            <a:graphicFrameLocks noGrp="1"/>
          </p:cNvGraphicFramePr>
          <p:nvPr>
            <p:extLst>
              <p:ext uri="{D42A27DB-BD31-4B8C-83A1-F6EECF244321}">
                <p14:modId xmlns:p14="http://schemas.microsoft.com/office/powerpoint/2010/main" val="123949226"/>
              </p:ext>
            </p:extLst>
          </p:nvPr>
        </p:nvGraphicFramePr>
        <p:xfrm>
          <a:off x="1621645" y="1248517"/>
          <a:ext cx="7104490" cy="4818166"/>
        </p:xfrm>
        <a:graphic>
          <a:graphicData uri="http://schemas.openxmlformats.org/drawingml/2006/table">
            <a:tbl>
              <a:tblPr firstRow="1" bandRow="1">
                <a:tableStyleId>{5940675A-B579-460E-94D1-54222C63F5DA}</a:tableStyleId>
              </a:tblPr>
              <a:tblGrid>
                <a:gridCol w="7104490">
                  <a:extLst>
                    <a:ext uri="{9D8B030D-6E8A-4147-A177-3AD203B41FA5}">
                      <a16:colId xmlns:a16="http://schemas.microsoft.com/office/drawing/2014/main" val="361216551"/>
                    </a:ext>
                  </a:extLst>
                </a:gridCol>
              </a:tblGrid>
              <a:tr h="994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Wear your normal work clothes or uniform at work.</a:t>
                      </a:r>
                      <a:endParaRPr lang="en-GB"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03020736"/>
                  </a:ext>
                </a:extLst>
              </a:tr>
              <a:tr h="1080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rPr>
                        <a:t>Do not wear your uniform when going home every day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Refer to HMPPS guidance - transport uniform in a plastic bag and store/wash it safely.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1056856"/>
                  </a:ext>
                </a:extLst>
              </a:tr>
              <a:tr h="370840">
                <a:tc>
                  <a:txBody>
                    <a:bodyPr/>
                    <a:lstStyle/>
                    <a:p>
                      <a:r>
                        <a:rPr lang="en-GB" sz="1600" b="1" dirty="0"/>
                        <a:t>Cleaning work clothes/uniform at home:</a:t>
                      </a:r>
                    </a:p>
                    <a:p>
                      <a:pPr marL="742950" lvl="1" indent="-285750">
                        <a:spcBef>
                          <a:spcPts val="300"/>
                        </a:spcBef>
                        <a:spcAft>
                          <a:spcPts val="300"/>
                        </a:spcAft>
                        <a:buFont typeface="Arial" panose="020B0604020202020204" pitchFamily="34" charset="0"/>
                        <a:buChar char="•"/>
                      </a:pPr>
                      <a:r>
                        <a:rPr lang="en-GB" sz="1600" dirty="0"/>
                        <a:t>Should be laundered after every shift separately from other clothes.</a:t>
                      </a:r>
                    </a:p>
                    <a:p>
                      <a:pPr marL="742950" lvl="1" indent="-285750">
                        <a:spcBef>
                          <a:spcPts val="300"/>
                        </a:spcBef>
                        <a:spcAft>
                          <a:spcPts val="300"/>
                        </a:spcAft>
                        <a:buFont typeface="Arial" panose="020B0604020202020204" pitchFamily="34" charset="0"/>
                        <a:buChar char="•"/>
                      </a:pPr>
                      <a:r>
                        <a:rPr lang="en-GB" sz="1600" dirty="0"/>
                        <a:t>If not, store separately from other clothes until washed.</a:t>
                      </a:r>
                    </a:p>
                    <a:p>
                      <a:pPr marL="742950" lvl="1" indent="-285750">
                        <a:spcBef>
                          <a:spcPts val="300"/>
                        </a:spcBef>
                        <a:spcAft>
                          <a:spcPts val="300"/>
                        </a:spcAft>
                        <a:buFont typeface="Arial" panose="020B0604020202020204" pitchFamily="34" charset="0"/>
                        <a:buChar char="•"/>
                      </a:pPr>
                      <a:r>
                        <a:rPr lang="en-GB" sz="1600" dirty="0"/>
                        <a:t>Use the maximum temperature possible and in a wash cycle of at least 10 minutes.</a:t>
                      </a:r>
                    </a:p>
                    <a:p>
                      <a:pPr marL="742950" lvl="1" indent="-285750">
                        <a:spcBef>
                          <a:spcPts val="300"/>
                        </a:spcBef>
                        <a:spcAft>
                          <a:spcPts val="300"/>
                        </a:spcAft>
                        <a:buFont typeface="Arial" panose="020B0604020202020204" pitchFamily="34" charset="0"/>
                        <a:buChar char="•"/>
                      </a:pPr>
                      <a:r>
                        <a:rPr lang="en-GB" sz="1600" dirty="0"/>
                        <a:t>Do not overload machine.</a:t>
                      </a:r>
                    </a:p>
                    <a:p>
                      <a:pPr marL="742950" lvl="1" indent="-285750">
                        <a:spcBef>
                          <a:spcPts val="300"/>
                        </a:spcBef>
                        <a:spcAft>
                          <a:spcPts val="300"/>
                        </a:spcAft>
                        <a:buFont typeface="Arial" panose="020B0604020202020204" pitchFamily="34" charset="0"/>
                        <a:buChar char="•"/>
                      </a:pPr>
                      <a:r>
                        <a:rPr lang="en-GB" sz="1600" dirty="0"/>
                        <a:t>A suitable detergent should always be used.</a:t>
                      </a:r>
                    </a:p>
                    <a:p>
                      <a:pPr marL="742950" lvl="1" indent="-285750">
                        <a:spcBef>
                          <a:spcPts val="300"/>
                        </a:spcBef>
                        <a:spcAft>
                          <a:spcPts val="300"/>
                        </a:spcAft>
                        <a:buFont typeface="Arial" panose="020B0604020202020204" pitchFamily="34" charset="0"/>
                        <a:buChar char="•"/>
                      </a:pPr>
                      <a:r>
                        <a:rPr lang="en-GB" sz="1600" dirty="0"/>
                        <a:t>Clothes should be ironed or tumble dried after wash.</a:t>
                      </a:r>
                    </a:p>
                    <a:p>
                      <a:endParaRPr lang="en-GB"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4495246"/>
                  </a:ext>
                </a:extLst>
              </a:tr>
            </a:tbl>
          </a:graphicData>
        </a:graphic>
      </p:graphicFrame>
      <p:pic>
        <p:nvPicPr>
          <p:cNvPr id="9" name="Picture 8">
            <a:extLst>
              <a:ext uri="{FF2B5EF4-FFF2-40B4-BE49-F238E27FC236}">
                <a16:creationId xmlns:a16="http://schemas.microsoft.com/office/drawing/2014/main" id="{B72BB774-B909-403B-BE9D-39B4220A84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445" y="2180020"/>
            <a:ext cx="1219200" cy="1219200"/>
          </a:xfrm>
          <a:prstGeom prst="rect">
            <a:avLst/>
          </a:prstGeom>
        </p:spPr>
      </p:pic>
    </p:spTree>
    <p:extLst>
      <p:ext uri="{BB962C8B-B14F-4D97-AF65-F5344CB8AC3E}">
        <p14:creationId xmlns:p14="http://schemas.microsoft.com/office/powerpoint/2010/main" val="320187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C68B245-9595-4E95-84F6-3C0A3B6F1280}"/>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marL="0" algn="ctr">
              <a:lnSpc>
                <a:spcPct val="90000"/>
              </a:lnSpc>
              <a:spcAft>
                <a:spcPts val="600"/>
              </a:spcAft>
              <a:defRPr/>
            </a:pPr>
            <a:r>
              <a:rPr lang="en-US" sz="900" kern="1200" dirty="0">
                <a:solidFill>
                  <a:srgbClr val="FFFFFF"/>
                </a:solidFill>
                <a:latin typeface="+mn-lt"/>
                <a:ea typeface="+mn-ea"/>
                <a:cs typeface="+mn-cs"/>
              </a:rPr>
              <a:t>COVID-19 and Prisons and other secure settings June 2020: PHE London</a:t>
            </a:r>
          </a:p>
        </p:txBody>
      </p:sp>
      <p:sp>
        <p:nvSpPr>
          <p:cNvPr id="4" name="Slide Number Placeholder 3">
            <a:extLst>
              <a:ext uri="{FF2B5EF4-FFF2-40B4-BE49-F238E27FC236}">
                <a16:creationId xmlns:a16="http://schemas.microsoft.com/office/drawing/2014/main" id="{64806D64-A21F-4BDE-AEF8-BECEE9E48B1A}"/>
              </a:ext>
            </a:extLst>
          </p:cNvPr>
          <p:cNvSpPr>
            <a:spLocks noGrp="1"/>
          </p:cNvSpPr>
          <p:nvPr>
            <p:ph type="sldNum" sz="quarter" idx="10"/>
          </p:nvPr>
        </p:nvSpPr>
        <p:spPr>
          <a:xfrm>
            <a:off x="6457950" y="6356350"/>
            <a:ext cx="2057400" cy="365125"/>
          </a:xfrm>
        </p:spPr>
        <p:txBody>
          <a:bodyPr vert="horz" lIns="91440" tIns="45720" rIns="91440" bIns="45720" rtlCol="0" anchor="ctr">
            <a:normAutofit/>
          </a:bodyPr>
          <a:lstStyle/>
          <a:p>
            <a:pPr marR="0" lvl="0" indent="0" algn="r" fontAlgn="base">
              <a:spcBef>
                <a:spcPct val="0"/>
              </a:spcBef>
              <a:spcAft>
                <a:spcPts val="600"/>
              </a:spcAft>
              <a:buClrTx/>
              <a:buSzTx/>
              <a:buFontTx/>
              <a:buNone/>
              <a:tabLst/>
              <a:defRPr/>
            </a:pPr>
            <a:r>
              <a:rPr kumimoji="0" lang="en-US" b="0" i="0" u="none" strike="noStrike" cap="none" spc="0" normalizeH="0" baseline="0" noProof="0">
                <a:ln>
                  <a:noFill/>
                </a:ln>
                <a:solidFill>
                  <a:srgbClr val="FFFFFF"/>
                </a:solidFill>
                <a:effectLst/>
                <a:uLnTx/>
                <a:uFillTx/>
                <a:latin typeface="+mn-lt"/>
                <a:ea typeface="+mn-ea"/>
                <a:cs typeface="+mn-cs"/>
              </a:rPr>
              <a:t>  </a:t>
            </a:r>
            <a:fld id="{2565FA6D-D4C8-4C4C-AC4B-3269734D34D8}" type="slidenum">
              <a:rPr kumimoji="0" lang="en-US" b="0" i="0" u="none" strike="noStrike" cap="none" spc="0" normalizeH="0" baseline="0" noProof="0">
                <a:ln>
                  <a:noFill/>
                </a:ln>
                <a:solidFill>
                  <a:srgbClr val="FFFFFF"/>
                </a:solidFill>
                <a:effectLst/>
                <a:uLnTx/>
                <a:uFillTx/>
                <a:latin typeface="+mn-lt"/>
                <a:ea typeface="+mn-ea"/>
                <a:cs typeface="+mn-cs"/>
              </a:rPr>
              <a:pPr marR="0" lvl="0" indent="0" algn="r" fontAlgn="base">
                <a:spcBef>
                  <a:spcPct val="0"/>
                </a:spcBef>
                <a:spcAft>
                  <a:spcPts val="600"/>
                </a:spcAft>
                <a:buClrTx/>
                <a:buSzTx/>
                <a:buFontTx/>
                <a:buNone/>
                <a:tabLst/>
                <a:defRPr/>
              </a:pPr>
              <a:t>23</a:t>
            </a:fld>
            <a:endParaRPr kumimoji="0" lang="en-US" b="0" i="0" u="none" strike="noStrike" cap="none" spc="0" normalizeH="0" baseline="0" noProof="0">
              <a:ln>
                <a:noFill/>
              </a:ln>
              <a:solidFill>
                <a:srgbClr val="FFFFFF"/>
              </a:solidFill>
              <a:effectLst/>
              <a:uLnTx/>
              <a:uFillTx/>
              <a:latin typeface="+mn-lt"/>
              <a:ea typeface="+mn-ea"/>
              <a:cs typeface="+mn-cs"/>
            </a:endParaRPr>
          </a:p>
        </p:txBody>
      </p:sp>
      <p:sp>
        <p:nvSpPr>
          <p:cNvPr id="11" name="Rectangle 10">
            <a:extLst>
              <a:ext uri="{FF2B5EF4-FFF2-40B4-BE49-F238E27FC236}">
                <a16:creationId xmlns:a16="http://schemas.microsoft.com/office/drawing/2014/main" id="{40456369-6796-4460-B80F-E3E71B0B6AB6}"/>
              </a:ext>
            </a:extLst>
          </p:cNvPr>
          <p:cNvSpPr/>
          <p:nvPr/>
        </p:nvSpPr>
        <p:spPr>
          <a:xfrm>
            <a:off x="251520" y="136525"/>
            <a:ext cx="7830616" cy="276999"/>
          </a:xfrm>
          <a:prstGeom prst="rect">
            <a:avLst/>
          </a:prstGeom>
        </p:spPr>
        <p:txBody>
          <a:bodyPr wrap="square">
            <a:spAutoFit/>
          </a:bodyPr>
          <a:lstStyle/>
          <a:p>
            <a:r>
              <a:rPr lang="en-GB" sz="600" dirty="0">
                <a:hlinkClick r:id="rId3"/>
              </a:rPr>
              <a:t>https://assets.publishing.service.gov.uk/government/uploads/system/uploads/attachment_data/file/900040/PPE_Table_Recommended_personal_protective_equipment__PPE__for_staff__clinical_and_non-clinical__in_custodial_settings_and_in_community_offender_V3.11.pdf</a:t>
            </a:r>
            <a:endParaRPr lang="en-GB" sz="600" dirty="0"/>
          </a:p>
        </p:txBody>
      </p:sp>
      <p:pic>
        <p:nvPicPr>
          <p:cNvPr id="6" name="Content Placeholder 5">
            <a:extLst>
              <a:ext uri="{FF2B5EF4-FFF2-40B4-BE49-F238E27FC236}">
                <a16:creationId xmlns:a16="http://schemas.microsoft.com/office/drawing/2014/main" id="{7F822AF2-EF70-4320-8192-5EE7A5518092}"/>
              </a:ext>
            </a:extLst>
          </p:cNvPr>
          <p:cNvPicPr>
            <a:picLocks noGrp="1" noChangeAspect="1"/>
          </p:cNvPicPr>
          <p:nvPr>
            <p:ph idx="1"/>
          </p:nvPr>
        </p:nvPicPr>
        <p:blipFill rotWithShape="1">
          <a:blip r:embed="rId4"/>
          <a:srcRect l="10185" t="15193" r="60762" b="11641"/>
          <a:stretch/>
        </p:blipFill>
        <p:spPr>
          <a:xfrm>
            <a:off x="453455" y="551628"/>
            <a:ext cx="8237089" cy="5834091"/>
          </a:xfrm>
          <a:prstGeom prst="rect">
            <a:avLst/>
          </a:prstGeom>
        </p:spPr>
      </p:pic>
    </p:spTree>
    <p:extLst>
      <p:ext uri="{BB962C8B-B14F-4D97-AF65-F5344CB8AC3E}">
        <p14:creationId xmlns:p14="http://schemas.microsoft.com/office/powerpoint/2010/main" val="4027590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FEE976-1C4A-4126-ACB4-9E5D1199542C}"/>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AAA74147-A5D9-414A-9F16-A84648DD7908}"/>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6" name="Picture 5">
            <a:extLst>
              <a:ext uri="{FF2B5EF4-FFF2-40B4-BE49-F238E27FC236}">
                <a16:creationId xmlns:a16="http://schemas.microsoft.com/office/drawing/2014/main" id="{594D8473-64CE-4876-89CE-9EF577FF39BB}"/>
              </a:ext>
            </a:extLst>
          </p:cNvPr>
          <p:cNvPicPr>
            <a:picLocks noChangeAspect="1"/>
          </p:cNvPicPr>
          <p:nvPr/>
        </p:nvPicPr>
        <p:blipFill>
          <a:blip r:embed="rId3"/>
          <a:stretch>
            <a:fillRect/>
          </a:stretch>
        </p:blipFill>
        <p:spPr>
          <a:xfrm>
            <a:off x="107504" y="116632"/>
            <a:ext cx="4328176" cy="6104532"/>
          </a:xfrm>
          <a:prstGeom prst="rect">
            <a:avLst/>
          </a:prstGeom>
        </p:spPr>
      </p:pic>
      <p:pic>
        <p:nvPicPr>
          <p:cNvPr id="8" name="Picture 8" descr="https://static.thenounproject.com/png/2877379-200.png">
            <a:extLst>
              <a:ext uri="{FF2B5EF4-FFF2-40B4-BE49-F238E27FC236}">
                <a16:creationId xmlns:a16="http://schemas.microsoft.com/office/drawing/2014/main" id="{5C8890E7-1F29-48EA-AC32-8221256D98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548680"/>
            <a:ext cx="826708" cy="8267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7D13670-5057-4F3E-9A34-B03BE57F42DC}"/>
              </a:ext>
            </a:extLst>
          </p:cNvPr>
          <p:cNvSpPr/>
          <p:nvPr/>
        </p:nvSpPr>
        <p:spPr>
          <a:xfrm>
            <a:off x="5398708" y="638868"/>
            <a:ext cx="3665535"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Correct wearing and removal technique is really important.</a:t>
            </a:r>
          </a:p>
        </p:txBody>
      </p:sp>
      <p:pic>
        <p:nvPicPr>
          <p:cNvPr id="10" name="Picture 2" descr="https://static.thenounproject.com/png/2557092-200.png">
            <a:extLst>
              <a:ext uri="{FF2B5EF4-FFF2-40B4-BE49-F238E27FC236}">
                <a16:creationId xmlns:a16="http://schemas.microsoft.com/office/drawing/2014/main" id="{8830E99B-AC02-4711-9D04-902947FAC6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7874" y="1700808"/>
            <a:ext cx="634959" cy="6349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FAA3B52-5605-48F4-A180-F4B652B43975}"/>
              </a:ext>
            </a:extLst>
          </p:cNvPr>
          <p:cNvSpPr txBox="1"/>
          <p:nvPr/>
        </p:nvSpPr>
        <p:spPr>
          <a:xfrm>
            <a:off x="5398708" y="1676315"/>
            <a:ext cx="3349756" cy="65945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You must still wash your hands even if using PPE.</a:t>
            </a:r>
            <a:endParaRPr kumimoji="0" lang="en-GB" sz="18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endParaRPr>
          </a:p>
        </p:txBody>
      </p:sp>
      <p:pic>
        <p:nvPicPr>
          <p:cNvPr id="12" name="Picture 2" descr="https://static.thenounproject.com/png/1947523-200.png">
            <a:extLst>
              <a:ext uri="{FF2B5EF4-FFF2-40B4-BE49-F238E27FC236}">
                <a16:creationId xmlns:a16="http://schemas.microsoft.com/office/drawing/2014/main" id="{1FD70F9C-B7FD-43EC-80F7-8A119D5DCF4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7640" y="2612200"/>
            <a:ext cx="699107" cy="6991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2492EA6A-F47E-4747-ABEA-86A698BE7359}"/>
              </a:ext>
            </a:extLst>
          </p:cNvPr>
          <p:cNvSpPr/>
          <p:nvPr/>
        </p:nvSpPr>
        <p:spPr>
          <a:xfrm>
            <a:off x="5425322" y="2664976"/>
            <a:ext cx="3445631"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strike="noStrike" kern="1200" cap="none" spc="0" normalizeH="0" baseline="0" noProof="0" dirty="0">
                <a:ln>
                  <a:noFill/>
                </a:ln>
                <a:effectLst/>
                <a:uLnTx/>
                <a:uFillTx/>
                <a:latin typeface="Arial" pitchFamily="84" charset="0"/>
                <a:ea typeface="ヒラギノ角ゴ Pro W3" pitchFamily="84" charset="-128"/>
              </a:rPr>
              <a:t>Most recent guidance always available </a:t>
            </a:r>
            <a:r>
              <a:rPr lang="en-GB" sz="1800" b="1" dirty="0"/>
              <a:t>on gov.uk website</a:t>
            </a:r>
            <a:endParaRPr kumimoji="0" lang="en-GB" sz="1800" b="1" i="0" strike="noStrike" kern="1200" cap="none" spc="0" normalizeH="0" baseline="0" noProof="0" dirty="0">
              <a:ln>
                <a:noFill/>
              </a:ln>
              <a:effectLst/>
              <a:uLnTx/>
              <a:uFillTx/>
            </a:endParaRPr>
          </a:p>
        </p:txBody>
      </p:sp>
      <p:sp>
        <p:nvSpPr>
          <p:cNvPr id="14" name="Rectangle 13">
            <a:extLst>
              <a:ext uri="{FF2B5EF4-FFF2-40B4-BE49-F238E27FC236}">
                <a16:creationId xmlns:a16="http://schemas.microsoft.com/office/drawing/2014/main" id="{D4D6A3E7-1D75-4C4C-9AC9-7AA62F4E4DFD}"/>
              </a:ext>
            </a:extLst>
          </p:cNvPr>
          <p:cNvSpPr/>
          <p:nvPr/>
        </p:nvSpPr>
        <p:spPr>
          <a:xfrm>
            <a:off x="5438299" y="3683785"/>
            <a:ext cx="3310165"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solidFill>
                  <a:schemeClr val="tx1"/>
                </a:solidFill>
                <a:hlinkClick r:id="rId7"/>
              </a:rPr>
              <a:t>Putting on (Donning) and removing (Doffing) PPE</a:t>
            </a:r>
            <a:endParaRPr lang="en-GB" sz="1800" b="1" dirty="0">
              <a:solidFill>
                <a:schemeClr val="tx1"/>
              </a:solidFill>
            </a:endParaRPr>
          </a:p>
        </p:txBody>
      </p:sp>
      <p:pic>
        <p:nvPicPr>
          <p:cNvPr id="16" name="Picture 15">
            <a:extLst>
              <a:ext uri="{FF2B5EF4-FFF2-40B4-BE49-F238E27FC236}">
                <a16:creationId xmlns:a16="http://schemas.microsoft.com/office/drawing/2014/main" id="{DCAA3DEB-4491-4A9A-A8E1-E8315310B6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6502" y="3591154"/>
            <a:ext cx="831595" cy="831595"/>
          </a:xfrm>
          <a:prstGeom prst="rect">
            <a:avLst/>
          </a:prstGeom>
        </p:spPr>
      </p:pic>
    </p:spTree>
    <p:extLst>
      <p:ext uri="{BB962C8B-B14F-4D97-AF65-F5344CB8AC3E}">
        <p14:creationId xmlns:p14="http://schemas.microsoft.com/office/powerpoint/2010/main" val="2956638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03F6-4F7C-4D38-8548-4F657B766AA7}"/>
              </a:ext>
            </a:extLst>
          </p:cNvPr>
          <p:cNvSpPr>
            <a:spLocks noGrp="1"/>
          </p:cNvSpPr>
          <p:nvPr>
            <p:ph type="title"/>
          </p:nvPr>
        </p:nvSpPr>
        <p:spPr>
          <a:xfrm>
            <a:off x="562702" y="548680"/>
            <a:ext cx="4441346" cy="648072"/>
          </a:xfrm>
        </p:spPr>
        <p:txBody>
          <a:bodyPr>
            <a:normAutofit fontScale="90000"/>
          </a:bodyPr>
          <a:lstStyle/>
          <a:p>
            <a:r>
              <a:rPr lang="en-GB" dirty="0"/>
              <a:t>Facial Hair and FFP3 Respirators</a:t>
            </a:r>
          </a:p>
        </p:txBody>
      </p:sp>
      <p:sp>
        <p:nvSpPr>
          <p:cNvPr id="4" name="Slide Number Placeholder 3">
            <a:extLst>
              <a:ext uri="{FF2B5EF4-FFF2-40B4-BE49-F238E27FC236}">
                <a16:creationId xmlns:a16="http://schemas.microsoft.com/office/drawing/2014/main" id="{A08CE999-2DC8-46EB-ABD4-6A4AFB480570}"/>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614CB1AF-49FF-4CBE-B3CB-C0F58B5EFC29}"/>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6" name="Picture 5">
            <a:extLst>
              <a:ext uri="{FF2B5EF4-FFF2-40B4-BE49-F238E27FC236}">
                <a16:creationId xmlns:a16="http://schemas.microsoft.com/office/drawing/2014/main" id="{F1415CA6-22AF-4A9D-8EE2-4D3C2D8148AB}"/>
              </a:ext>
            </a:extLst>
          </p:cNvPr>
          <p:cNvPicPr>
            <a:picLocks noChangeAspect="1"/>
          </p:cNvPicPr>
          <p:nvPr/>
        </p:nvPicPr>
        <p:blipFill>
          <a:blip r:embed="rId2"/>
          <a:stretch>
            <a:fillRect/>
          </a:stretch>
        </p:blipFill>
        <p:spPr>
          <a:xfrm>
            <a:off x="4788024" y="37028"/>
            <a:ext cx="4008884" cy="5912184"/>
          </a:xfrm>
          <a:prstGeom prst="rect">
            <a:avLst/>
          </a:prstGeom>
        </p:spPr>
      </p:pic>
      <p:sp>
        <p:nvSpPr>
          <p:cNvPr id="7" name="Rectangle 6">
            <a:extLst>
              <a:ext uri="{FF2B5EF4-FFF2-40B4-BE49-F238E27FC236}">
                <a16:creationId xmlns:a16="http://schemas.microsoft.com/office/drawing/2014/main" id="{9AB9AB50-694E-4D49-A4CE-68D0D0735B02}"/>
              </a:ext>
            </a:extLst>
          </p:cNvPr>
          <p:cNvSpPr/>
          <p:nvPr/>
        </p:nvSpPr>
        <p:spPr>
          <a:xfrm>
            <a:off x="432048" y="1953357"/>
            <a:ext cx="4572000" cy="2677656"/>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For any style, hair should not cross or interfere with the respirator sealing surface. If the respirator has an exhalation valve, hair within the sealed mask area should not impinge upon or contact the valve.</a:t>
            </a:r>
          </a:p>
        </p:txBody>
      </p:sp>
      <p:sp>
        <p:nvSpPr>
          <p:cNvPr id="8" name="Rectangle 7">
            <a:extLst>
              <a:ext uri="{FF2B5EF4-FFF2-40B4-BE49-F238E27FC236}">
                <a16:creationId xmlns:a16="http://schemas.microsoft.com/office/drawing/2014/main" id="{6991BF54-0FDC-44EA-BED5-8713ED3E6C74}"/>
              </a:ext>
            </a:extLst>
          </p:cNvPr>
          <p:cNvSpPr/>
          <p:nvPr/>
        </p:nvSpPr>
        <p:spPr>
          <a:xfrm>
            <a:off x="4788024" y="5990469"/>
            <a:ext cx="4572000" cy="27699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*Ensure that hair does not cross the respirator sealing surface </a:t>
            </a:r>
          </a:p>
        </p:txBody>
      </p:sp>
      <p:sp>
        <p:nvSpPr>
          <p:cNvPr id="3" name="Rectangle 2">
            <a:extLst>
              <a:ext uri="{FF2B5EF4-FFF2-40B4-BE49-F238E27FC236}">
                <a16:creationId xmlns:a16="http://schemas.microsoft.com/office/drawing/2014/main" id="{88505192-D0C9-4BA8-9ADA-88C125B71126}"/>
              </a:ext>
            </a:extLst>
          </p:cNvPr>
          <p:cNvSpPr/>
          <p:nvPr/>
        </p:nvSpPr>
        <p:spPr>
          <a:xfrm>
            <a:off x="6405190" y="2642283"/>
            <a:ext cx="882563" cy="350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Careful not to cross the seal</a:t>
            </a:r>
          </a:p>
        </p:txBody>
      </p:sp>
      <p:sp>
        <p:nvSpPr>
          <p:cNvPr id="9" name="Rectangle 8">
            <a:extLst>
              <a:ext uri="{FF2B5EF4-FFF2-40B4-BE49-F238E27FC236}">
                <a16:creationId xmlns:a16="http://schemas.microsoft.com/office/drawing/2014/main" id="{2B5C8640-A7A4-4759-A9C8-936186656EA3}"/>
              </a:ext>
            </a:extLst>
          </p:cNvPr>
          <p:cNvSpPr/>
          <p:nvPr/>
        </p:nvSpPr>
        <p:spPr>
          <a:xfrm>
            <a:off x="6405190" y="4120328"/>
            <a:ext cx="882563" cy="350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Careful not to cross the seal</a:t>
            </a:r>
          </a:p>
        </p:txBody>
      </p:sp>
    </p:spTree>
    <p:extLst>
      <p:ext uri="{BB962C8B-B14F-4D97-AF65-F5344CB8AC3E}">
        <p14:creationId xmlns:p14="http://schemas.microsoft.com/office/powerpoint/2010/main" val="3682660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0E317-2F7A-4473-A1FE-D101DEF252C4}"/>
              </a:ext>
            </a:extLst>
          </p:cNvPr>
          <p:cNvSpPr>
            <a:spLocks noGrp="1"/>
          </p:cNvSpPr>
          <p:nvPr>
            <p:ph type="title"/>
          </p:nvPr>
        </p:nvSpPr>
        <p:spPr>
          <a:xfrm>
            <a:off x="562702" y="548680"/>
            <a:ext cx="8028000" cy="648072"/>
          </a:xfrm>
        </p:spPr>
        <p:txBody>
          <a:bodyPr>
            <a:normAutofit fontScale="90000"/>
          </a:bodyPr>
          <a:lstStyle/>
          <a:p>
            <a:r>
              <a:rPr lang="en-GB" dirty="0"/>
              <a:t>Aerosol Generating Procedures (AGP’s)</a:t>
            </a:r>
            <a:endParaRPr lang="en-GB" u="sng" dirty="0">
              <a:solidFill>
                <a:srgbClr val="0070C0"/>
              </a:solidFill>
            </a:endParaRPr>
          </a:p>
        </p:txBody>
      </p:sp>
      <p:sp>
        <p:nvSpPr>
          <p:cNvPr id="4" name="Slide Number Placeholder 3">
            <a:extLst>
              <a:ext uri="{FF2B5EF4-FFF2-40B4-BE49-F238E27FC236}">
                <a16:creationId xmlns:a16="http://schemas.microsoft.com/office/drawing/2014/main" id="{5AC61716-2FEC-4719-8A6C-1E3850730851}"/>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AF2755E2-3826-485D-9D3C-3D59E613FF71}"/>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sp>
        <p:nvSpPr>
          <p:cNvPr id="15" name="Arrow: Right 14">
            <a:extLst>
              <a:ext uri="{FF2B5EF4-FFF2-40B4-BE49-F238E27FC236}">
                <a16:creationId xmlns:a16="http://schemas.microsoft.com/office/drawing/2014/main" id="{C45ACA74-9EEC-406E-99EB-F54C84694B9B}"/>
              </a:ext>
            </a:extLst>
          </p:cNvPr>
          <p:cNvSpPr/>
          <p:nvPr/>
        </p:nvSpPr>
        <p:spPr>
          <a:xfrm>
            <a:off x="3659530" y="3089073"/>
            <a:ext cx="1034694" cy="77228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39" name="Picture 10" descr="https://static.thenounproject.com/png/1387755-200.png">
            <a:extLst>
              <a:ext uri="{FF2B5EF4-FFF2-40B4-BE49-F238E27FC236}">
                <a16:creationId xmlns:a16="http://schemas.microsoft.com/office/drawing/2014/main" id="{F9490DD6-209E-4518-81EB-6D87CA35DECD}"/>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56588" y="3871713"/>
            <a:ext cx="617918" cy="617918"/>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2C7744CC-D4C0-46A0-81C2-08F337F2CA8D}"/>
              </a:ext>
            </a:extLst>
          </p:cNvPr>
          <p:cNvSpPr txBox="1"/>
          <p:nvPr/>
        </p:nvSpPr>
        <p:spPr>
          <a:xfrm>
            <a:off x="6182084" y="4011395"/>
            <a:ext cx="139061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Gloves</a:t>
            </a:r>
            <a:endParaRPr kumimoji="0" lang="en-GB" sz="16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endParaRPr>
          </a:p>
        </p:txBody>
      </p:sp>
      <p:sp>
        <p:nvSpPr>
          <p:cNvPr id="44" name="TextBox 43">
            <a:extLst>
              <a:ext uri="{FF2B5EF4-FFF2-40B4-BE49-F238E27FC236}">
                <a16:creationId xmlns:a16="http://schemas.microsoft.com/office/drawing/2014/main" id="{622A0A6C-489E-42CA-8582-040DD4CA1A4E}"/>
              </a:ext>
            </a:extLst>
          </p:cNvPr>
          <p:cNvSpPr txBox="1"/>
          <p:nvPr/>
        </p:nvSpPr>
        <p:spPr>
          <a:xfrm>
            <a:off x="6216903" y="4950807"/>
            <a:ext cx="215323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Full face protection</a:t>
            </a:r>
            <a:endParaRPr kumimoji="0" lang="en-GB" sz="16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endParaRPr>
          </a:p>
        </p:txBody>
      </p:sp>
      <p:sp>
        <p:nvSpPr>
          <p:cNvPr id="45" name="Rectangle 44">
            <a:extLst>
              <a:ext uri="{FF2B5EF4-FFF2-40B4-BE49-F238E27FC236}">
                <a16:creationId xmlns:a16="http://schemas.microsoft.com/office/drawing/2014/main" id="{B0BE244C-2198-43AC-824A-2BA639A189AE}"/>
              </a:ext>
            </a:extLst>
          </p:cNvPr>
          <p:cNvSpPr/>
          <p:nvPr/>
        </p:nvSpPr>
        <p:spPr>
          <a:xfrm>
            <a:off x="5201784" y="1349808"/>
            <a:ext cx="3388917" cy="4250813"/>
          </a:xfrm>
          <a:prstGeom prst="rect">
            <a:avLst/>
          </a:prstGeom>
          <a:noFill/>
          <a:ln w="28575">
            <a:solidFill>
              <a:srgbClr val="009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AA48BDE2-233B-461D-B1A3-1A8152352D58}"/>
              </a:ext>
            </a:extLst>
          </p:cNvPr>
          <p:cNvSpPr/>
          <p:nvPr/>
        </p:nvSpPr>
        <p:spPr>
          <a:xfrm>
            <a:off x="200574" y="5603861"/>
            <a:ext cx="4032448" cy="40011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Arial" pitchFamily="84" charset="0"/>
                <a:ea typeface="ヒラギノ角ゴ Pro W3" pitchFamily="84" charset="-128"/>
                <a:hlinkClick r:id="rId4"/>
              </a:rPr>
              <a:t>Full list of AGP’s available online</a:t>
            </a:r>
            <a:endParaRPr kumimoji="0" lang="en-GB" sz="2000" b="0" i="0" u="none" strike="noStrike" kern="1200" cap="none" spc="0" normalizeH="0" baseline="0" noProof="0" dirty="0">
              <a:ln>
                <a:noFill/>
              </a:ln>
              <a:solidFill>
                <a:srgbClr val="FF0000"/>
              </a:solidFill>
              <a:effectLst/>
              <a:uLnTx/>
              <a:uFillTx/>
              <a:latin typeface="Arial" pitchFamily="84" charset="0"/>
              <a:ea typeface="ヒラギノ角ゴ Pro W3" pitchFamily="84" charset="-128"/>
            </a:endParaRPr>
          </a:p>
        </p:txBody>
      </p:sp>
      <p:pic>
        <p:nvPicPr>
          <p:cNvPr id="6" name="Picture 5">
            <a:extLst>
              <a:ext uri="{FF2B5EF4-FFF2-40B4-BE49-F238E27FC236}">
                <a16:creationId xmlns:a16="http://schemas.microsoft.com/office/drawing/2014/main" id="{EB9DE097-D447-4618-9C04-C68ADEF08021}"/>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55947" y="2423924"/>
            <a:ext cx="1219200" cy="1219200"/>
          </a:xfrm>
          <a:prstGeom prst="rect">
            <a:avLst/>
          </a:prstGeom>
        </p:spPr>
      </p:pic>
      <p:pic>
        <p:nvPicPr>
          <p:cNvPr id="26" name="Content Placeholder 6">
            <a:extLst>
              <a:ext uri="{FF2B5EF4-FFF2-40B4-BE49-F238E27FC236}">
                <a16:creationId xmlns:a16="http://schemas.microsoft.com/office/drawing/2014/main" id="{BDA84FC4-C987-4AFD-8AAC-6BE0699226CF}"/>
              </a:ext>
            </a:extLst>
          </p:cNvPr>
          <p:cNvPicPr>
            <a:picLocks noGrp="1" noChangeAspect="1"/>
          </p:cNvPicPr>
          <p:nvPr>
            <p:ph idx="1"/>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84335" y="1257379"/>
            <a:ext cx="1219200" cy="1219200"/>
          </a:xfrm>
        </p:spPr>
      </p:pic>
      <p:sp>
        <p:nvSpPr>
          <p:cNvPr id="27" name="TextBox 26">
            <a:extLst>
              <a:ext uri="{FF2B5EF4-FFF2-40B4-BE49-F238E27FC236}">
                <a16:creationId xmlns:a16="http://schemas.microsoft.com/office/drawing/2014/main" id="{1F6CCBE0-3081-4777-BDB8-303BA8070B64}"/>
              </a:ext>
            </a:extLst>
          </p:cNvPr>
          <p:cNvSpPr txBox="1"/>
          <p:nvPr/>
        </p:nvSpPr>
        <p:spPr>
          <a:xfrm>
            <a:off x="6216904" y="2844850"/>
            <a:ext cx="237379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Fluid repellent gown</a:t>
            </a:r>
            <a:endParaRPr kumimoji="0" lang="en-GB" sz="16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endParaRPr>
          </a:p>
        </p:txBody>
      </p:sp>
      <p:sp>
        <p:nvSpPr>
          <p:cNvPr id="28" name="TextBox 27">
            <a:extLst>
              <a:ext uri="{FF2B5EF4-FFF2-40B4-BE49-F238E27FC236}">
                <a16:creationId xmlns:a16="http://schemas.microsoft.com/office/drawing/2014/main" id="{357C85D8-84E3-4E04-B7D5-7608BFEEEDE2}"/>
              </a:ext>
            </a:extLst>
          </p:cNvPr>
          <p:cNvSpPr txBox="1"/>
          <p:nvPr/>
        </p:nvSpPr>
        <p:spPr>
          <a:xfrm>
            <a:off x="6216904" y="1678670"/>
            <a:ext cx="186822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FFP3 respirator</a:t>
            </a:r>
            <a:endParaRPr kumimoji="0" lang="en-GB" sz="16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endParaRPr>
          </a:p>
        </p:txBody>
      </p:sp>
      <p:pic>
        <p:nvPicPr>
          <p:cNvPr id="1030" name="Picture 6" descr="https://static.thenounproject.com/png/55335-200.png">
            <a:extLst>
              <a:ext uri="{FF2B5EF4-FFF2-40B4-BE49-F238E27FC236}">
                <a16:creationId xmlns:a16="http://schemas.microsoft.com/office/drawing/2014/main" id="{6C1B9894-FC39-446E-9D41-15CFD8FF1E9A}"/>
              </a:ext>
            </a:extLst>
          </p:cNvPr>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17877" y="4639461"/>
            <a:ext cx="1076957" cy="107695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6ECEB1F-EC41-4EA2-8FC7-CCE34475BAD3}"/>
              </a:ext>
            </a:extLst>
          </p:cNvPr>
          <p:cNvSpPr txBox="1"/>
          <p:nvPr/>
        </p:nvSpPr>
        <p:spPr>
          <a:xfrm>
            <a:off x="200574" y="3987313"/>
            <a:ext cx="3482945"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4E6FB6"/>
                </a:solidFill>
                <a:effectLst/>
                <a:uLnTx/>
                <a:uFillTx/>
                <a:latin typeface="Arial" pitchFamily="84" charset="0"/>
                <a:ea typeface="ヒラギノ角ゴ Pro W3" pitchFamily="84" charset="-128"/>
              </a:rPr>
              <a:t>Aerosol Generating Procedure</a:t>
            </a:r>
          </a:p>
        </p:txBody>
      </p:sp>
      <p:sp>
        <p:nvSpPr>
          <p:cNvPr id="14" name="TextBox 13">
            <a:extLst>
              <a:ext uri="{FF2B5EF4-FFF2-40B4-BE49-F238E27FC236}">
                <a16:creationId xmlns:a16="http://schemas.microsoft.com/office/drawing/2014/main" id="{1843F6A0-2879-4913-A973-92A24FCCC6EB}"/>
              </a:ext>
            </a:extLst>
          </p:cNvPr>
          <p:cNvSpPr txBox="1"/>
          <p:nvPr/>
        </p:nvSpPr>
        <p:spPr>
          <a:xfrm>
            <a:off x="5217877" y="5647005"/>
            <a:ext cx="338891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itchFamily="84" charset="0"/>
                <a:ea typeface="ヒラギノ角ゴ Pro W3" pitchFamily="84" charset="-128"/>
              </a:rPr>
              <a:t>Single use only</a:t>
            </a:r>
          </a:p>
        </p:txBody>
      </p:sp>
      <p:pic>
        <p:nvPicPr>
          <p:cNvPr id="16" name="Picture 15">
            <a:extLst>
              <a:ext uri="{FF2B5EF4-FFF2-40B4-BE49-F238E27FC236}">
                <a16:creationId xmlns:a16="http://schemas.microsoft.com/office/drawing/2014/main" id="{8DE21A72-3191-4917-9911-85FE16C9AB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064" y="1859068"/>
            <a:ext cx="2521659" cy="2521659"/>
          </a:xfrm>
          <a:prstGeom prst="rect">
            <a:avLst/>
          </a:prstGeom>
        </p:spPr>
      </p:pic>
    </p:spTree>
    <p:extLst>
      <p:ext uri="{BB962C8B-B14F-4D97-AF65-F5344CB8AC3E}">
        <p14:creationId xmlns:p14="http://schemas.microsoft.com/office/powerpoint/2010/main" val="83920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5C28-BC82-4309-9658-B6DEB2875B84}"/>
              </a:ext>
            </a:extLst>
          </p:cNvPr>
          <p:cNvSpPr>
            <a:spLocks noGrp="1"/>
          </p:cNvSpPr>
          <p:nvPr>
            <p:ph type="title"/>
          </p:nvPr>
        </p:nvSpPr>
        <p:spPr>
          <a:xfrm>
            <a:off x="562702" y="548680"/>
            <a:ext cx="8028000" cy="648072"/>
          </a:xfrm>
        </p:spPr>
        <p:txBody>
          <a:bodyPr>
            <a:normAutofit/>
          </a:bodyPr>
          <a:lstStyle/>
          <a:p>
            <a:r>
              <a:rPr lang="en-GB" dirty="0"/>
              <a:t>What is NOT an AGP</a:t>
            </a:r>
          </a:p>
        </p:txBody>
      </p:sp>
      <p:sp>
        <p:nvSpPr>
          <p:cNvPr id="4" name="Slide Number Placeholder 3">
            <a:extLst>
              <a:ext uri="{FF2B5EF4-FFF2-40B4-BE49-F238E27FC236}">
                <a16:creationId xmlns:a16="http://schemas.microsoft.com/office/drawing/2014/main" id="{1867BD72-D978-4A17-B79F-2B85F0EC6929}"/>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19D291A1-1F1D-4DB0-92F9-221498B81883}"/>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7" name="Picture 6">
            <a:extLst>
              <a:ext uri="{FF2B5EF4-FFF2-40B4-BE49-F238E27FC236}">
                <a16:creationId xmlns:a16="http://schemas.microsoft.com/office/drawing/2014/main" id="{7856B8C0-DDC6-4747-9577-FC892DD13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483" y="1463839"/>
            <a:ext cx="1219200" cy="1219200"/>
          </a:xfrm>
          <a:prstGeom prst="rect">
            <a:avLst/>
          </a:prstGeom>
        </p:spPr>
      </p:pic>
      <p:sp>
        <p:nvSpPr>
          <p:cNvPr id="12" name="TextBox 11">
            <a:extLst>
              <a:ext uri="{FF2B5EF4-FFF2-40B4-BE49-F238E27FC236}">
                <a16:creationId xmlns:a16="http://schemas.microsoft.com/office/drawing/2014/main" id="{E7CCF214-6E03-46F1-970F-2F48C021BBCE}"/>
              </a:ext>
            </a:extLst>
          </p:cNvPr>
          <p:cNvSpPr txBox="1"/>
          <p:nvPr/>
        </p:nvSpPr>
        <p:spPr>
          <a:xfrm>
            <a:off x="1703964" y="2491131"/>
            <a:ext cx="194369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Nebulisers</a:t>
            </a:r>
          </a:p>
        </p:txBody>
      </p:sp>
      <p:grpSp>
        <p:nvGrpSpPr>
          <p:cNvPr id="3" name="Group 2">
            <a:extLst>
              <a:ext uri="{FF2B5EF4-FFF2-40B4-BE49-F238E27FC236}">
                <a16:creationId xmlns:a16="http://schemas.microsoft.com/office/drawing/2014/main" id="{ED3362EE-FA64-4658-A4E7-04DA1EC94F01}"/>
              </a:ext>
            </a:extLst>
          </p:cNvPr>
          <p:cNvGrpSpPr/>
          <p:nvPr/>
        </p:nvGrpSpPr>
        <p:grpSpPr>
          <a:xfrm>
            <a:off x="4063523" y="1372040"/>
            <a:ext cx="3572371" cy="1932589"/>
            <a:chOff x="3785691" y="1402098"/>
            <a:chExt cx="3572371" cy="1932589"/>
          </a:xfrm>
        </p:grpSpPr>
        <p:pic>
          <p:nvPicPr>
            <p:cNvPr id="11" name="Picture 10">
              <a:extLst>
                <a:ext uri="{FF2B5EF4-FFF2-40B4-BE49-F238E27FC236}">
                  <a16:creationId xmlns:a16="http://schemas.microsoft.com/office/drawing/2014/main" id="{AFAB7054-30B8-4183-8687-EF6041309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277" y="1402098"/>
              <a:ext cx="1219200" cy="1219200"/>
            </a:xfrm>
            <a:prstGeom prst="rect">
              <a:avLst/>
            </a:prstGeom>
          </p:spPr>
        </p:pic>
        <p:sp>
          <p:nvSpPr>
            <p:cNvPr id="13" name="TextBox 12">
              <a:extLst>
                <a:ext uri="{FF2B5EF4-FFF2-40B4-BE49-F238E27FC236}">
                  <a16:creationId xmlns:a16="http://schemas.microsoft.com/office/drawing/2014/main" id="{900B4C7C-4F74-49BE-A0C2-D79B3F3E69A1}"/>
                </a:ext>
              </a:extLst>
            </p:cNvPr>
            <p:cNvSpPr txBox="1"/>
            <p:nvPr/>
          </p:nvSpPr>
          <p:spPr>
            <a:xfrm>
              <a:off x="3785691" y="2503690"/>
              <a:ext cx="3572371"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effectLst/>
                  <a:uLnTx/>
                  <a:uFillTx/>
                  <a:latin typeface="Arial" pitchFamily="84" charset="0"/>
                  <a:ea typeface="ヒラギノ角ゴ Pro W3" pitchFamily="84" charset="-128"/>
                </a:rPr>
                <a:t>Chest compressions &amp; defibrillator</a:t>
              </a:r>
            </a:p>
          </p:txBody>
        </p:sp>
      </p:grpSp>
      <p:grpSp>
        <p:nvGrpSpPr>
          <p:cNvPr id="6" name="Group 5">
            <a:extLst>
              <a:ext uri="{FF2B5EF4-FFF2-40B4-BE49-F238E27FC236}">
                <a16:creationId xmlns:a16="http://schemas.microsoft.com/office/drawing/2014/main" id="{D783CAC9-1926-4E6B-A011-B1091CD5F283}"/>
              </a:ext>
            </a:extLst>
          </p:cNvPr>
          <p:cNvGrpSpPr/>
          <p:nvPr/>
        </p:nvGrpSpPr>
        <p:grpSpPr>
          <a:xfrm>
            <a:off x="4503520" y="3821292"/>
            <a:ext cx="2692378" cy="1765667"/>
            <a:chOff x="4503520" y="3821292"/>
            <a:chExt cx="2692378" cy="1765667"/>
          </a:xfrm>
        </p:grpSpPr>
        <p:pic>
          <p:nvPicPr>
            <p:cNvPr id="9" name="Picture 8">
              <a:extLst>
                <a:ext uri="{FF2B5EF4-FFF2-40B4-BE49-F238E27FC236}">
                  <a16:creationId xmlns:a16="http://schemas.microsoft.com/office/drawing/2014/main" id="{D2A2ADE2-366F-4801-AF59-F0D8AE95B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109" y="3821292"/>
              <a:ext cx="1219200" cy="1219200"/>
            </a:xfrm>
            <a:prstGeom prst="rect">
              <a:avLst/>
            </a:prstGeom>
          </p:spPr>
        </p:pic>
        <p:sp>
          <p:nvSpPr>
            <p:cNvPr id="14" name="TextBox 13">
              <a:extLst>
                <a:ext uri="{FF2B5EF4-FFF2-40B4-BE49-F238E27FC236}">
                  <a16:creationId xmlns:a16="http://schemas.microsoft.com/office/drawing/2014/main" id="{B2DAEB5B-AEBA-4152-82FB-CD69A8D3DDF2}"/>
                </a:ext>
              </a:extLst>
            </p:cNvPr>
            <p:cNvSpPr txBox="1"/>
            <p:nvPr/>
          </p:nvSpPr>
          <p:spPr>
            <a:xfrm>
              <a:off x="4503520" y="4879073"/>
              <a:ext cx="2692378"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Oxygen delivery</a:t>
              </a:r>
              <a:br>
                <a:rPr kumimoji="0" lang="en-GB" sz="24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br>
              <a:r>
                <a:rPr kumimoji="0" lang="en-GB" sz="1600" b="0" i="0" u="none" strike="noStrike" kern="1200" cap="none" spc="0" normalizeH="0" baseline="0" noProof="0" dirty="0">
                  <a:ln>
                    <a:noFill/>
                  </a:ln>
                  <a:solidFill>
                    <a:srgbClr val="FF0000"/>
                  </a:solidFill>
                  <a:effectLst/>
                  <a:uLnTx/>
                  <a:uFillTx/>
                  <a:latin typeface="Arial" pitchFamily="84" charset="0"/>
                  <a:ea typeface="ヒラギノ角ゴ Pro W3" pitchFamily="84" charset="-128"/>
                </a:rPr>
                <a:t>(except high flow)</a:t>
              </a:r>
              <a:endParaRPr kumimoji="0" lang="en-GB" sz="2400" b="0" i="0" u="none" strike="noStrike" kern="1200" cap="none" spc="0" normalizeH="0" baseline="0" noProof="0" dirty="0">
                <a:ln>
                  <a:noFill/>
                </a:ln>
                <a:solidFill>
                  <a:srgbClr val="FF0000"/>
                </a:solidFill>
                <a:effectLst/>
                <a:uLnTx/>
                <a:uFillTx/>
                <a:latin typeface="Arial" pitchFamily="84" charset="0"/>
                <a:ea typeface="ヒラギノ角ゴ Pro W3" pitchFamily="84" charset="-128"/>
              </a:endParaRPr>
            </a:p>
          </p:txBody>
        </p:sp>
      </p:grpSp>
      <p:sp>
        <p:nvSpPr>
          <p:cNvPr id="17" name="TextBox 16">
            <a:extLst>
              <a:ext uri="{FF2B5EF4-FFF2-40B4-BE49-F238E27FC236}">
                <a16:creationId xmlns:a16="http://schemas.microsoft.com/office/drawing/2014/main" id="{B7657A98-BBDC-4E3B-A9E7-3C89DAE2BF1D}"/>
              </a:ext>
            </a:extLst>
          </p:cNvPr>
          <p:cNvSpPr txBox="1"/>
          <p:nvPr/>
        </p:nvSpPr>
        <p:spPr>
          <a:xfrm>
            <a:off x="1273460" y="4861561"/>
            <a:ext cx="2799245"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Tracheostomy care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Arial" pitchFamily="84" charset="0"/>
                <a:ea typeface="ヒラギノ角ゴ Pro W3" pitchFamily="84" charset="-128"/>
              </a:rPr>
              <a:t>(except suctioning)</a:t>
            </a:r>
          </a:p>
        </p:txBody>
      </p:sp>
      <p:pic>
        <p:nvPicPr>
          <p:cNvPr id="6148" name="Picture 4" descr="With fenestrated tracheostomy tube and cuff deflation, the patient ...">
            <a:extLst>
              <a:ext uri="{FF2B5EF4-FFF2-40B4-BE49-F238E27FC236}">
                <a16:creationId xmlns:a16="http://schemas.microsoft.com/office/drawing/2014/main" id="{C0C82F1E-B4DF-4C35-B458-7BB5054815F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479" t="661" r="32537" b="-661"/>
          <a:stretch/>
        </p:blipFill>
        <p:spPr bwMode="auto">
          <a:xfrm>
            <a:off x="1966434" y="3567629"/>
            <a:ext cx="1316249" cy="131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201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0E317-2F7A-4473-A1FE-D101DEF252C4}"/>
              </a:ext>
            </a:extLst>
          </p:cNvPr>
          <p:cNvSpPr>
            <a:spLocks noGrp="1"/>
          </p:cNvSpPr>
          <p:nvPr>
            <p:ph type="title"/>
          </p:nvPr>
        </p:nvSpPr>
        <p:spPr>
          <a:xfrm>
            <a:off x="562702" y="548680"/>
            <a:ext cx="8028000" cy="648072"/>
          </a:xfrm>
        </p:spPr>
        <p:txBody>
          <a:bodyPr/>
          <a:lstStyle/>
          <a:p>
            <a:r>
              <a:rPr lang="en-GB" dirty="0"/>
              <a:t>PPE changing frequency</a:t>
            </a:r>
            <a:endParaRPr lang="en-GB" b="1" dirty="0"/>
          </a:p>
        </p:txBody>
      </p:sp>
      <p:sp>
        <p:nvSpPr>
          <p:cNvPr id="4" name="Slide Number Placeholder 3">
            <a:extLst>
              <a:ext uri="{FF2B5EF4-FFF2-40B4-BE49-F238E27FC236}">
                <a16:creationId xmlns:a16="http://schemas.microsoft.com/office/drawing/2014/main" id="{5AC61716-2FEC-4719-8A6C-1E3850730851}"/>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AF2755E2-3826-485D-9D3C-3D59E613FF71}"/>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grpSp>
        <p:nvGrpSpPr>
          <p:cNvPr id="6" name="Group 5">
            <a:extLst>
              <a:ext uri="{FF2B5EF4-FFF2-40B4-BE49-F238E27FC236}">
                <a16:creationId xmlns:a16="http://schemas.microsoft.com/office/drawing/2014/main" id="{84335E58-917B-4C49-893E-B9AE2C550A7D}"/>
              </a:ext>
            </a:extLst>
          </p:cNvPr>
          <p:cNvGrpSpPr/>
          <p:nvPr/>
        </p:nvGrpSpPr>
        <p:grpSpPr>
          <a:xfrm>
            <a:off x="4965844" y="1628800"/>
            <a:ext cx="3403638" cy="2923773"/>
            <a:chOff x="900113" y="1799198"/>
            <a:chExt cx="3403638" cy="2923773"/>
          </a:xfrm>
        </p:grpSpPr>
        <p:pic>
          <p:nvPicPr>
            <p:cNvPr id="38" name="Picture 8" descr="https://static.thenounproject.com/png/1578787-200.png">
              <a:extLst>
                <a:ext uri="{FF2B5EF4-FFF2-40B4-BE49-F238E27FC236}">
                  <a16:creationId xmlns:a16="http://schemas.microsoft.com/office/drawing/2014/main" id="{75838159-0793-41B3-AF06-85F4D9E9ED28}"/>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0113" y="1799198"/>
              <a:ext cx="1390619" cy="139061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https://static.thenounproject.com/png/1387755-200.png">
              <a:extLst>
                <a:ext uri="{FF2B5EF4-FFF2-40B4-BE49-F238E27FC236}">
                  <a16:creationId xmlns:a16="http://schemas.microsoft.com/office/drawing/2014/main" id="{F9490DD6-209E-4518-81EB-6D87CA35DECD}"/>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1321" y="3669682"/>
              <a:ext cx="1053289" cy="1053289"/>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5BF7CD8B-541E-46C0-BC07-6AD4C5970846}"/>
                </a:ext>
              </a:extLst>
            </p:cNvPr>
            <p:cNvSpPr txBox="1"/>
            <p:nvPr/>
          </p:nvSpPr>
          <p:spPr>
            <a:xfrm>
              <a:off x="2339752" y="2294452"/>
              <a:ext cx="196399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Plastic apron</a:t>
              </a:r>
            </a:p>
          </p:txBody>
        </p:sp>
        <p:sp>
          <p:nvSpPr>
            <p:cNvPr id="43" name="TextBox 42">
              <a:extLst>
                <a:ext uri="{FF2B5EF4-FFF2-40B4-BE49-F238E27FC236}">
                  <a16:creationId xmlns:a16="http://schemas.microsoft.com/office/drawing/2014/main" id="{2C7744CC-D4C0-46A0-81C2-08F337F2CA8D}"/>
                </a:ext>
              </a:extLst>
            </p:cNvPr>
            <p:cNvSpPr txBox="1"/>
            <p:nvPr/>
          </p:nvSpPr>
          <p:spPr>
            <a:xfrm>
              <a:off x="2339752" y="3990533"/>
              <a:ext cx="139061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Gloves</a:t>
              </a:r>
            </a:p>
          </p:txBody>
        </p:sp>
      </p:grpSp>
      <p:grpSp>
        <p:nvGrpSpPr>
          <p:cNvPr id="3" name="Group 2">
            <a:extLst>
              <a:ext uri="{FF2B5EF4-FFF2-40B4-BE49-F238E27FC236}">
                <a16:creationId xmlns:a16="http://schemas.microsoft.com/office/drawing/2014/main" id="{6119BF3E-CA39-4F81-94B6-628159FD2C18}"/>
              </a:ext>
            </a:extLst>
          </p:cNvPr>
          <p:cNvGrpSpPr/>
          <p:nvPr/>
        </p:nvGrpSpPr>
        <p:grpSpPr>
          <a:xfrm>
            <a:off x="671386" y="1951464"/>
            <a:ext cx="3475198" cy="2327172"/>
            <a:chOff x="5455759" y="2248136"/>
            <a:chExt cx="3475198" cy="2327172"/>
          </a:xfrm>
        </p:grpSpPr>
        <p:pic>
          <p:nvPicPr>
            <p:cNvPr id="37" name="Picture 2" descr="https://static.thenounproject.com/png/827456-200.png">
              <a:extLst>
                <a:ext uri="{FF2B5EF4-FFF2-40B4-BE49-F238E27FC236}">
                  <a16:creationId xmlns:a16="http://schemas.microsoft.com/office/drawing/2014/main" id="{C321AC36-B248-44C6-8265-ACFFABF0A7A4}"/>
                </a:ext>
              </a:extLst>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55759" y="2248136"/>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DBF3155A-0D69-4210-B3CA-666632902D51}"/>
                </a:ext>
              </a:extLst>
            </p:cNvPr>
            <p:cNvSpPr txBox="1"/>
            <p:nvPr/>
          </p:nvSpPr>
          <p:spPr>
            <a:xfrm>
              <a:off x="6490510" y="2567526"/>
              <a:ext cx="236319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Fluid resistant mask</a:t>
              </a:r>
            </a:p>
          </p:txBody>
        </p:sp>
        <p:sp>
          <p:nvSpPr>
            <p:cNvPr id="44" name="TextBox 43">
              <a:extLst>
                <a:ext uri="{FF2B5EF4-FFF2-40B4-BE49-F238E27FC236}">
                  <a16:creationId xmlns:a16="http://schemas.microsoft.com/office/drawing/2014/main" id="{622A0A6C-489E-42CA-8582-040DD4CA1A4E}"/>
                </a:ext>
              </a:extLst>
            </p:cNvPr>
            <p:cNvSpPr txBox="1"/>
            <p:nvPr/>
          </p:nvSpPr>
          <p:spPr>
            <a:xfrm>
              <a:off x="6567764" y="3990533"/>
              <a:ext cx="2363193"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Eye protection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Arial" pitchFamily="84" charset="0"/>
                  <a:ea typeface="ヒラギノ角ゴ Pro W3" pitchFamily="84" charset="-128"/>
                </a:rPr>
                <a:t>(only if risk of splashing)</a:t>
              </a:r>
            </a:p>
          </p:txBody>
        </p:sp>
      </p:grpSp>
      <p:sp>
        <p:nvSpPr>
          <p:cNvPr id="8" name="Rectangle 7">
            <a:extLst>
              <a:ext uri="{FF2B5EF4-FFF2-40B4-BE49-F238E27FC236}">
                <a16:creationId xmlns:a16="http://schemas.microsoft.com/office/drawing/2014/main" id="{AA48BDE2-233B-461D-B1A3-1A8152352D58}"/>
              </a:ext>
            </a:extLst>
          </p:cNvPr>
          <p:cNvSpPr/>
          <p:nvPr/>
        </p:nvSpPr>
        <p:spPr>
          <a:xfrm>
            <a:off x="251575" y="5644327"/>
            <a:ext cx="4214492" cy="36933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hlinkClick r:id="rId5"/>
              </a:rPr>
              <a:t>Up to date guidance available online</a:t>
            </a:r>
            <a:endParaRPr kumimoji="0" lang="en-GB" sz="18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endParaRPr>
          </a:p>
        </p:txBody>
      </p:sp>
      <p:sp>
        <p:nvSpPr>
          <p:cNvPr id="9" name="Rectangle 8">
            <a:extLst>
              <a:ext uri="{FF2B5EF4-FFF2-40B4-BE49-F238E27FC236}">
                <a16:creationId xmlns:a16="http://schemas.microsoft.com/office/drawing/2014/main" id="{7B4CCD10-7DFC-4542-9F1E-8A33E5F00DF6}"/>
              </a:ext>
            </a:extLst>
          </p:cNvPr>
          <p:cNvSpPr/>
          <p:nvPr/>
        </p:nvSpPr>
        <p:spPr>
          <a:xfrm>
            <a:off x="4777144" y="1517288"/>
            <a:ext cx="3592338" cy="3319368"/>
          </a:xfrm>
          <a:prstGeom prst="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FB83BD20-2D00-42DA-894E-FC1745E9003D}"/>
              </a:ext>
            </a:extLst>
          </p:cNvPr>
          <p:cNvSpPr txBox="1"/>
          <p:nvPr/>
        </p:nvSpPr>
        <p:spPr>
          <a:xfrm>
            <a:off x="362516" y="4852712"/>
            <a:ext cx="385197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319652"/>
                </a:solidFill>
                <a:effectLst/>
                <a:uLnTx/>
                <a:uFillTx/>
                <a:latin typeface="Arial" pitchFamily="84" charset="0"/>
                <a:ea typeface="ヒラギノ角ゴ Pro W3" pitchFamily="84" charset="-128"/>
              </a:rPr>
              <a:t>Sessional use permitted</a:t>
            </a:r>
          </a:p>
        </p:txBody>
      </p:sp>
      <p:sp>
        <p:nvSpPr>
          <p:cNvPr id="27" name="Rectangle 26">
            <a:extLst>
              <a:ext uri="{FF2B5EF4-FFF2-40B4-BE49-F238E27FC236}">
                <a16:creationId xmlns:a16="http://schemas.microsoft.com/office/drawing/2014/main" id="{C29165AA-9809-40FA-A322-03D5EF5F907E}"/>
              </a:ext>
            </a:extLst>
          </p:cNvPr>
          <p:cNvSpPr/>
          <p:nvPr/>
        </p:nvSpPr>
        <p:spPr>
          <a:xfrm>
            <a:off x="476993" y="1517288"/>
            <a:ext cx="3592338" cy="3319368"/>
          </a:xfrm>
          <a:prstGeom prst="rect">
            <a:avLst/>
          </a:prstGeom>
          <a:noFill/>
          <a:ln>
            <a:solidFill>
              <a:srgbClr val="319652"/>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a:ea typeface="+mn-ea"/>
              <a:cs typeface="+mn-cs"/>
            </a:endParaRPr>
          </a:p>
        </p:txBody>
      </p:sp>
      <p:sp>
        <p:nvSpPr>
          <p:cNvPr id="28" name="TextBox 27">
            <a:extLst>
              <a:ext uri="{FF2B5EF4-FFF2-40B4-BE49-F238E27FC236}">
                <a16:creationId xmlns:a16="http://schemas.microsoft.com/office/drawing/2014/main" id="{C9D0C5CB-6644-4741-8FA4-01ED7F4CD238}"/>
              </a:ext>
            </a:extLst>
          </p:cNvPr>
          <p:cNvSpPr txBox="1"/>
          <p:nvPr/>
        </p:nvSpPr>
        <p:spPr>
          <a:xfrm>
            <a:off x="4466067" y="4887596"/>
            <a:ext cx="4214492"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Arial" pitchFamily="84" charset="0"/>
                <a:ea typeface="ヒラギノ角ゴ Pro W3" pitchFamily="84" charset="-128"/>
              </a:rPr>
              <a:t>Change between EACH resident/prisoner</a:t>
            </a:r>
          </a:p>
        </p:txBody>
      </p:sp>
      <p:grpSp>
        <p:nvGrpSpPr>
          <p:cNvPr id="25" name="Group 24">
            <a:extLst>
              <a:ext uri="{FF2B5EF4-FFF2-40B4-BE49-F238E27FC236}">
                <a16:creationId xmlns:a16="http://schemas.microsoft.com/office/drawing/2014/main" id="{0FF983BF-E843-48F1-B7CB-9005DFCE78AD}"/>
              </a:ext>
            </a:extLst>
          </p:cNvPr>
          <p:cNvGrpSpPr/>
          <p:nvPr/>
        </p:nvGrpSpPr>
        <p:grpSpPr>
          <a:xfrm>
            <a:off x="594303" y="3409134"/>
            <a:ext cx="1191972" cy="1126114"/>
            <a:chOff x="5855872" y="1542189"/>
            <a:chExt cx="1191972" cy="1126114"/>
          </a:xfrm>
        </p:grpSpPr>
        <p:pic>
          <p:nvPicPr>
            <p:cNvPr id="26" name="Picture 12" descr="https://static.thenounproject.com/png/2875951-200.png">
              <a:extLst>
                <a:ext uri="{FF2B5EF4-FFF2-40B4-BE49-F238E27FC236}">
                  <a16:creationId xmlns:a16="http://schemas.microsoft.com/office/drawing/2014/main" id="{7B82F4EE-72D8-41BF-9A35-DBEB630F488B}"/>
                </a:ext>
              </a:extLst>
            </p:cNvP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55872" y="1542189"/>
              <a:ext cx="1126114" cy="112611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8FBCEA27-D483-4406-B941-CBF5C7745A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1594" y="2162320"/>
              <a:ext cx="476250" cy="476250"/>
            </a:xfrm>
            <a:prstGeom prst="rect">
              <a:avLst/>
            </a:prstGeom>
          </p:spPr>
        </p:pic>
      </p:grpSp>
    </p:spTree>
    <p:extLst>
      <p:ext uri="{BB962C8B-B14F-4D97-AF65-F5344CB8AC3E}">
        <p14:creationId xmlns:p14="http://schemas.microsoft.com/office/powerpoint/2010/main" val="61437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0BF0F-5A43-4E96-A234-D2A1BD363DF0}"/>
              </a:ext>
            </a:extLst>
          </p:cNvPr>
          <p:cNvSpPr>
            <a:spLocks noGrp="1"/>
          </p:cNvSpPr>
          <p:nvPr>
            <p:ph type="title"/>
          </p:nvPr>
        </p:nvSpPr>
        <p:spPr/>
        <p:txBody>
          <a:bodyPr/>
          <a:lstStyle/>
          <a:p>
            <a:r>
              <a:rPr lang="en-GB" dirty="0"/>
              <a:t>What is “sessional” use?</a:t>
            </a:r>
          </a:p>
        </p:txBody>
      </p:sp>
      <p:sp>
        <p:nvSpPr>
          <p:cNvPr id="4" name="Slide Number Placeholder 3">
            <a:extLst>
              <a:ext uri="{FF2B5EF4-FFF2-40B4-BE49-F238E27FC236}">
                <a16:creationId xmlns:a16="http://schemas.microsoft.com/office/drawing/2014/main" id="{D6677052-C1FF-4BCA-A870-90C684F797A5}"/>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C8D4107B-0C95-4F74-8F71-F062D2197B43}"/>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7" name="Picture 6">
            <a:extLst>
              <a:ext uri="{FF2B5EF4-FFF2-40B4-BE49-F238E27FC236}">
                <a16:creationId xmlns:a16="http://schemas.microsoft.com/office/drawing/2014/main" id="{0BE406F9-FAEC-4D3D-A7DA-E2BC3A676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13" y="1448482"/>
            <a:ext cx="1219200" cy="1219200"/>
          </a:xfrm>
          <a:prstGeom prst="rect">
            <a:avLst/>
          </a:prstGeom>
        </p:spPr>
      </p:pic>
      <p:grpSp>
        <p:nvGrpSpPr>
          <p:cNvPr id="12" name="Group 11">
            <a:extLst>
              <a:ext uri="{FF2B5EF4-FFF2-40B4-BE49-F238E27FC236}">
                <a16:creationId xmlns:a16="http://schemas.microsoft.com/office/drawing/2014/main" id="{A675D3ED-B2FE-4B2E-8FCE-53F2C39C222D}"/>
              </a:ext>
            </a:extLst>
          </p:cNvPr>
          <p:cNvGrpSpPr/>
          <p:nvPr/>
        </p:nvGrpSpPr>
        <p:grpSpPr>
          <a:xfrm>
            <a:off x="625475" y="2814533"/>
            <a:ext cx="549276" cy="985938"/>
            <a:chOff x="625475" y="2632298"/>
            <a:chExt cx="549276" cy="985938"/>
          </a:xfrm>
        </p:grpSpPr>
        <p:pic>
          <p:nvPicPr>
            <p:cNvPr id="9" name="Picture 2" descr="https://static.thenounproject.com/png/827456-200.png">
              <a:extLst>
                <a:ext uri="{FF2B5EF4-FFF2-40B4-BE49-F238E27FC236}">
                  <a16:creationId xmlns:a16="http://schemas.microsoft.com/office/drawing/2014/main" id="{DF599C58-CEB3-4668-96B7-F0298447EC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2" y="2632298"/>
              <a:ext cx="492122" cy="4921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static.thenounproject.com/png/2875951-200.png">
              <a:extLst>
                <a:ext uri="{FF2B5EF4-FFF2-40B4-BE49-F238E27FC236}">
                  <a16:creationId xmlns:a16="http://schemas.microsoft.com/office/drawing/2014/main" id="{944B5ADD-779E-4912-9ED7-0FA29FC301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475" y="3068960"/>
              <a:ext cx="549276" cy="54927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extLst>
              <a:ext uri="{FF2B5EF4-FFF2-40B4-BE49-F238E27FC236}">
                <a16:creationId xmlns:a16="http://schemas.microsoft.com/office/drawing/2014/main" id="{57F10465-34C3-4090-9FE6-D6DDE550E3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396" y="3946243"/>
            <a:ext cx="781434" cy="781434"/>
          </a:xfrm>
          <a:prstGeom prst="rect">
            <a:avLst/>
          </a:prstGeom>
        </p:spPr>
      </p:pic>
      <p:pic>
        <p:nvPicPr>
          <p:cNvPr id="17" name="Picture 16">
            <a:extLst>
              <a:ext uri="{FF2B5EF4-FFF2-40B4-BE49-F238E27FC236}">
                <a16:creationId xmlns:a16="http://schemas.microsoft.com/office/drawing/2014/main" id="{F641BA38-C8DE-4C42-822E-97E76B9DF5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042" y="4933260"/>
            <a:ext cx="994300" cy="994300"/>
          </a:xfrm>
          <a:prstGeom prst="rect">
            <a:avLst/>
          </a:prstGeom>
        </p:spPr>
      </p:pic>
      <p:graphicFrame>
        <p:nvGraphicFramePr>
          <p:cNvPr id="19" name="Table 18">
            <a:extLst>
              <a:ext uri="{FF2B5EF4-FFF2-40B4-BE49-F238E27FC236}">
                <a16:creationId xmlns:a16="http://schemas.microsoft.com/office/drawing/2014/main" id="{7A674B0B-D780-492B-9AD6-7553B99252A1}"/>
              </a:ext>
            </a:extLst>
          </p:cNvPr>
          <p:cNvGraphicFramePr>
            <a:graphicFrameLocks noGrp="1"/>
          </p:cNvGraphicFramePr>
          <p:nvPr>
            <p:extLst>
              <p:ext uri="{D42A27DB-BD31-4B8C-83A1-F6EECF244321}">
                <p14:modId xmlns:p14="http://schemas.microsoft.com/office/powerpoint/2010/main" val="979984333"/>
              </p:ext>
            </p:extLst>
          </p:nvPr>
        </p:nvGraphicFramePr>
        <p:xfrm>
          <a:off x="1544201" y="1448482"/>
          <a:ext cx="7309286" cy="4608512"/>
        </p:xfrm>
        <a:graphic>
          <a:graphicData uri="http://schemas.openxmlformats.org/drawingml/2006/table">
            <a:tbl>
              <a:tblPr firstRow="1" bandRow="1">
                <a:tableStyleId>{2D5ABB26-0587-4C30-8999-92F81FD0307C}</a:tableStyleId>
              </a:tblPr>
              <a:tblGrid>
                <a:gridCol w="7309286">
                  <a:extLst>
                    <a:ext uri="{9D8B030D-6E8A-4147-A177-3AD203B41FA5}">
                      <a16:colId xmlns:a16="http://schemas.microsoft.com/office/drawing/2014/main" val="3571455561"/>
                    </a:ext>
                  </a:extLst>
                </a:gridCol>
              </a:tblGrid>
              <a:tr h="1253498">
                <a:tc>
                  <a:txBody>
                    <a:bodyPr/>
                    <a:lstStyle/>
                    <a:p>
                      <a:r>
                        <a:rPr lang="en-GB" sz="1600" b="1" dirty="0"/>
                        <a:t>Session: a period of time delivering care in a single setting:</a:t>
                      </a:r>
                    </a:p>
                    <a:p>
                      <a:pPr marL="742950" lvl="1" indent="-285750">
                        <a:buFont typeface="Arial" panose="020B0604020202020204" pitchFamily="34" charset="0"/>
                        <a:buChar char="•"/>
                      </a:pPr>
                      <a:r>
                        <a:rPr lang="en-GB" sz="1600" dirty="0"/>
                        <a:t>Prison wing</a:t>
                      </a:r>
                    </a:p>
                    <a:p>
                      <a:pPr marL="742950" lvl="1" indent="-285750">
                        <a:buFont typeface="Arial" panose="020B0604020202020204" pitchFamily="34" charset="0"/>
                        <a:buChar char="•"/>
                      </a:pPr>
                      <a:r>
                        <a:rPr lang="en-GB" sz="1600" dirty="0"/>
                        <a:t>Healthcare session</a:t>
                      </a:r>
                    </a:p>
                    <a:p>
                      <a:pPr marL="742950" lvl="1" indent="-285750">
                        <a:buFont typeface="Arial" panose="020B0604020202020204" pitchFamily="34" charset="0"/>
                        <a:buChar char="•"/>
                      </a:pPr>
                      <a:r>
                        <a:rPr lang="en-GB" sz="1600" dirty="0"/>
                        <a:t>Etc.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2447548"/>
                  </a:ext>
                </a:extLst>
              </a:tr>
              <a:tr h="11094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A mask (and eye protection) can be used continuously for the duration of a session.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295175"/>
                  </a:ext>
                </a:extLst>
              </a:tr>
              <a:tr h="11094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A session ends when you LEAVE the setting </a:t>
                      </a:r>
                      <a:r>
                        <a:rPr lang="en-GB" sz="1600" dirty="0"/>
                        <a:t>(for any amount of time) or complete the task delivered to a group of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201188"/>
                  </a:ext>
                </a:extLst>
              </a:tr>
              <a:tr h="1136148">
                <a:tc>
                  <a:txBody>
                    <a:bodyPr/>
                    <a:lstStyle/>
                    <a:p>
                      <a:r>
                        <a:rPr lang="en-GB" sz="1600" b="1" dirty="0"/>
                        <a:t>Risk assessment required:</a:t>
                      </a:r>
                    </a:p>
                    <a:p>
                      <a:pPr marL="742950" lvl="1" indent="-285750">
                        <a:buFont typeface="Arial" panose="020B0604020202020204" pitchFamily="34" charset="0"/>
                        <a:buChar char="•"/>
                      </a:pPr>
                      <a:r>
                        <a:rPr lang="en-GB" sz="1600" dirty="0"/>
                        <a:t>Risk of infection spread from reusing PPE.</a:t>
                      </a:r>
                    </a:p>
                    <a:p>
                      <a:pPr marL="742950" lvl="1" indent="-285750">
                        <a:buFont typeface="Arial" panose="020B0604020202020204" pitchFamily="34" charset="0"/>
                        <a:buChar char="•"/>
                      </a:pPr>
                      <a:r>
                        <a:rPr lang="en-GB" sz="1600" dirty="0"/>
                        <a:t>Damage to masks and/or eye protection – change immediately.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6701306"/>
                  </a:ext>
                </a:extLst>
              </a:tr>
            </a:tbl>
          </a:graphicData>
        </a:graphic>
      </p:graphicFrame>
    </p:spTree>
    <p:extLst>
      <p:ext uri="{BB962C8B-B14F-4D97-AF65-F5344CB8AC3E}">
        <p14:creationId xmlns:p14="http://schemas.microsoft.com/office/powerpoint/2010/main" val="410334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Learning outcomes</a:t>
            </a:r>
          </a:p>
        </p:txBody>
      </p:sp>
      <p:sp>
        <p:nvSpPr>
          <p:cNvPr id="7" name="Content Placeholder 6"/>
          <p:cNvSpPr>
            <a:spLocks noGrp="1"/>
          </p:cNvSpPr>
          <p:nvPr>
            <p:ph idx="1"/>
          </p:nvPr>
        </p:nvSpPr>
        <p:spPr>
          <a:xfrm>
            <a:off x="1547664" y="1628800"/>
            <a:ext cx="7285156" cy="4679925"/>
          </a:xfrm>
        </p:spPr>
        <p:txBody>
          <a:bodyPr/>
          <a:lstStyle/>
          <a:p>
            <a:pPr marL="0" indent="0"/>
            <a:r>
              <a:rPr lang="en-GB" sz="2200" dirty="0"/>
              <a:t>Describe coronavirus: the virus, infection and routes of transmission.</a:t>
            </a:r>
          </a:p>
          <a:p>
            <a:pPr marL="0" indent="0"/>
            <a:endParaRPr lang="en-GB" sz="2200" dirty="0"/>
          </a:p>
          <a:p>
            <a:pPr marL="0" indent="0"/>
            <a:r>
              <a:rPr lang="en-GB" sz="2200" dirty="0"/>
              <a:t>Identify, understand and apply the key principles of reducing COVID-19 spread.</a:t>
            </a:r>
            <a:br>
              <a:rPr lang="en-GB" sz="2200" dirty="0"/>
            </a:br>
            <a:endParaRPr lang="en-GB" sz="2200" dirty="0"/>
          </a:p>
          <a:p>
            <a:pPr marL="0" indent="0"/>
            <a:r>
              <a:rPr lang="en-GB" sz="2200" dirty="0"/>
              <a:t>Understand and apply the guidance for admissions, self-isolation, testing and outbreak management.</a:t>
            </a:r>
          </a:p>
          <a:p>
            <a:pPr marL="0" indent="0"/>
            <a:endParaRPr lang="en-GB" sz="2200" dirty="0"/>
          </a:p>
          <a:p>
            <a:pPr marL="0" indent="0"/>
            <a:r>
              <a:rPr lang="en-GB" sz="2200" dirty="0"/>
              <a:t>Understand how you can look after yourself and where support is available.</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a:t>
            </a:fld>
            <a:endParaRPr lang="en-US" dirty="0"/>
          </a:p>
        </p:txBody>
      </p:sp>
      <p:sp>
        <p:nvSpPr>
          <p:cNvPr id="5" name="Footer Placeholder 4"/>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9218" name="Picture 2" descr="https://static.thenounproject.com/png/1764081-200.png">
            <a:extLst>
              <a:ext uri="{FF2B5EF4-FFF2-40B4-BE49-F238E27FC236}">
                <a16:creationId xmlns:a16="http://schemas.microsoft.com/office/drawing/2014/main" id="{C84DF11E-26BF-4814-8ED7-E6C52F2870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874" y="1510043"/>
            <a:ext cx="736476" cy="7364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static.thenounproject.com/png/861906-200.png">
            <a:extLst>
              <a:ext uri="{FF2B5EF4-FFF2-40B4-BE49-F238E27FC236}">
                <a16:creationId xmlns:a16="http://schemas.microsoft.com/office/drawing/2014/main" id="{B6428F6A-FD0F-4A9C-BE83-5BC35F15E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82" y="2467642"/>
            <a:ext cx="1071262" cy="107126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static.thenounproject.com/png/188568-200.png">
            <a:extLst>
              <a:ext uri="{FF2B5EF4-FFF2-40B4-BE49-F238E27FC236}">
                <a16:creationId xmlns:a16="http://schemas.microsoft.com/office/drawing/2014/main" id="{D8AA8CDE-92B0-44C1-A995-0AC72EAF1B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78" y="4617889"/>
            <a:ext cx="1744068" cy="17440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0BFBF2-1188-4DFD-9DE1-104C20DC29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512" y="3634507"/>
            <a:ext cx="1219200" cy="1219200"/>
          </a:xfrm>
          <a:prstGeom prst="rect">
            <a:avLst/>
          </a:prstGeom>
        </p:spPr>
      </p:pic>
    </p:spTree>
    <p:extLst>
      <p:ext uri="{BB962C8B-B14F-4D97-AF65-F5344CB8AC3E}">
        <p14:creationId xmlns:p14="http://schemas.microsoft.com/office/powerpoint/2010/main" val="386073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3CD4-956E-4A3B-98CE-6D2B9D182392}"/>
              </a:ext>
            </a:extLst>
          </p:cNvPr>
          <p:cNvSpPr>
            <a:spLocks noGrp="1"/>
          </p:cNvSpPr>
          <p:nvPr>
            <p:ph type="title"/>
          </p:nvPr>
        </p:nvSpPr>
        <p:spPr/>
        <p:txBody>
          <a:bodyPr/>
          <a:lstStyle/>
          <a:p>
            <a:r>
              <a:rPr lang="en-GB" dirty="0"/>
              <a:t>Common misconceptions with PPE</a:t>
            </a:r>
          </a:p>
        </p:txBody>
      </p:sp>
      <p:sp>
        <p:nvSpPr>
          <p:cNvPr id="4" name="Slide Number Placeholder 3">
            <a:extLst>
              <a:ext uri="{FF2B5EF4-FFF2-40B4-BE49-F238E27FC236}">
                <a16:creationId xmlns:a16="http://schemas.microsoft.com/office/drawing/2014/main" id="{7D557120-90C6-4A83-85FB-83E37FD65DAE}"/>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623862B0-54CB-4599-87F7-26B343EBE132}"/>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graphicFrame>
        <p:nvGraphicFramePr>
          <p:cNvPr id="11" name="Table 10">
            <a:extLst>
              <a:ext uri="{FF2B5EF4-FFF2-40B4-BE49-F238E27FC236}">
                <a16:creationId xmlns:a16="http://schemas.microsoft.com/office/drawing/2014/main" id="{D460F5A8-D045-449A-A772-A5FD2E5B846D}"/>
              </a:ext>
            </a:extLst>
          </p:cNvPr>
          <p:cNvGraphicFramePr>
            <a:graphicFrameLocks noGrp="1"/>
          </p:cNvGraphicFramePr>
          <p:nvPr/>
        </p:nvGraphicFramePr>
        <p:xfrm>
          <a:off x="1047456" y="1556792"/>
          <a:ext cx="8028000" cy="4392488"/>
        </p:xfrm>
        <a:graphic>
          <a:graphicData uri="http://schemas.openxmlformats.org/drawingml/2006/table">
            <a:tbl>
              <a:tblPr firstRow="1" bandRow="1">
                <a:tableStyleId>{5940675A-B579-460E-94D1-54222C63F5DA}</a:tableStyleId>
              </a:tblPr>
              <a:tblGrid>
                <a:gridCol w="8028000">
                  <a:extLst>
                    <a:ext uri="{9D8B030D-6E8A-4147-A177-3AD203B41FA5}">
                      <a16:colId xmlns:a16="http://schemas.microsoft.com/office/drawing/2014/main" val="3379439763"/>
                    </a:ext>
                  </a:extLst>
                </a:gridCol>
              </a:tblGrid>
              <a:tr h="72008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a:t>DON’T </a:t>
                      </a:r>
                      <a:r>
                        <a:rPr lang="en-GB" sz="1600" b="0" dirty="0"/>
                        <a:t>remove PPE and then put it back on</a:t>
                      </a:r>
                      <a:r>
                        <a:rPr lang="en-GB" sz="1600" b="1" dirty="0"/>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err="1"/>
                        <a:t>E.g</a:t>
                      </a:r>
                      <a:r>
                        <a:rPr lang="en-GB" sz="1600" b="0" dirty="0"/>
                        <a:t> coffee break, drinking water, smoking a cigarette, toilet breaks.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Remember that those who smoke have poorer outcomes with COVID-19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7991935"/>
                  </a:ext>
                </a:extLst>
              </a:tr>
              <a:tr h="68920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a:solidFill>
                            <a:schemeClr val="tx1"/>
                          </a:solidFill>
                        </a:rPr>
                        <a:t>DON’T </a:t>
                      </a:r>
                      <a:r>
                        <a:rPr lang="en-GB" sz="1600" b="0" dirty="0">
                          <a:solidFill>
                            <a:schemeClr val="tx1"/>
                          </a:solidFill>
                        </a:rPr>
                        <a:t>hang your mask on your neck or on your head – if the mask is removed from your mouth it must be disposed of and replaced.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37172755"/>
                  </a:ext>
                </a:extLst>
              </a:tr>
              <a:tr h="57606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a:solidFill>
                            <a:schemeClr val="tx1"/>
                          </a:solidFill>
                        </a:rPr>
                        <a:t>DON’T</a:t>
                      </a:r>
                      <a:r>
                        <a:rPr lang="en-GB" sz="1600" b="0" dirty="0">
                          <a:solidFill>
                            <a:schemeClr val="tx1"/>
                          </a:solidFill>
                        </a:rPr>
                        <a:t> touch your face especially if wearing gloves.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26006502"/>
                  </a:ext>
                </a:extLst>
              </a:tr>
              <a:tr h="64807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a:solidFill>
                            <a:schemeClr val="tx1"/>
                          </a:solidFill>
                        </a:rPr>
                        <a:t>DO</a:t>
                      </a:r>
                      <a:r>
                        <a:rPr lang="en-GB" sz="1600" b="0" dirty="0">
                          <a:solidFill>
                            <a:schemeClr val="tx1"/>
                          </a:solidFill>
                        </a:rPr>
                        <a:t> wash your hands often.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6149680"/>
                  </a:ext>
                </a:extLst>
              </a:tr>
              <a:tr h="113511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a:solidFill>
                            <a:schemeClr val="tx1"/>
                          </a:solidFill>
                        </a:rPr>
                        <a:t>DO </a:t>
                      </a:r>
                      <a:r>
                        <a:rPr lang="en-GB" sz="1600" b="0" dirty="0">
                          <a:solidFill>
                            <a:schemeClr val="tx1"/>
                          </a:solidFill>
                        </a:rPr>
                        <a:t>organise your breaks to minimise removal and replacement of PPE: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Ensure ALL PPE is removed when you take your break.</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Make sure you eat and drink enough – wearing PPE can get hot.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Ensure you use the toilet during your breaks.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50768810"/>
                  </a:ext>
                </a:extLst>
              </a:tr>
              <a:tr h="52107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a:solidFill>
                            <a:schemeClr val="tx1"/>
                          </a:solidFill>
                        </a:rPr>
                        <a:t>DO </a:t>
                      </a:r>
                      <a:r>
                        <a:rPr lang="en-GB" sz="1600" b="0" dirty="0">
                          <a:solidFill>
                            <a:schemeClr val="tx1"/>
                          </a:solidFill>
                        </a:rPr>
                        <a:t>remember to take all the equipment you need into each room.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7299229"/>
                  </a:ext>
                </a:extLst>
              </a:tr>
            </a:tbl>
          </a:graphicData>
        </a:graphic>
      </p:graphicFrame>
      <p:grpSp>
        <p:nvGrpSpPr>
          <p:cNvPr id="3" name="Group 2">
            <a:extLst>
              <a:ext uri="{FF2B5EF4-FFF2-40B4-BE49-F238E27FC236}">
                <a16:creationId xmlns:a16="http://schemas.microsoft.com/office/drawing/2014/main" id="{CF3DCE42-1426-41D6-B91B-66883D60958A}"/>
              </a:ext>
            </a:extLst>
          </p:cNvPr>
          <p:cNvGrpSpPr/>
          <p:nvPr/>
        </p:nvGrpSpPr>
        <p:grpSpPr>
          <a:xfrm>
            <a:off x="381450" y="1752445"/>
            <a:ext cx="563362" cy="4183878"/>
            <a:chOff x="381450" y="1752445"/>
            <a:chExt cx="563362" cy="4183878"/>
          </a:xfrm>
        </p:grpSpPr>
        <p:grpSp>
          <p:nvGrpSpPr>
            <p:cNvPr id="13" name="Group 12">
              <a:extLst>
                <a:ext uri="{FF2B5EF4-FFF2-40B4-BE49-F238E27FC236}">
                  <a16:creationId xmlns:a16="http://schemas.microsoft.com/office/drawing/2014/main" id="{299A0118-CC36-4C6E-8FBF-9C3445841E3B}"/>
                </a:ext>
              </a:extLst>
            </p:cNvPr>
            <p:cNvGrpSpPr/>
            <p:nvPr/>
          </p:nvGrpSpPr>
          <p:grpSpPr>
            <a:xfrm>
              <a:off x="395536" y="1752445"/>
              <a:ext cx="549276" cy="3353109"/>
              <a:chOff x="289978" y="1310493"/>
              <a:chExt cx="549276" cy="3353109"/>
            </a:xfrm>
          </p:grpSpPr>
          <p:pic>
            <p:nvPicPr>
              <p:cNvPr id="8" name="Picture 7">
                <a:extLst>
                  <a:ext uri="{FF2B5EF4-FFF2-40B4-BE49-F238E27FC236}">
                    <a16:creationId xmlns:a16="http://schemas.microsoft.com/office/drawing/2014/main" id="{021ABAA3-3C98-44A4-84EA-75C9FC42C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78" y="4114326"/>
                <a:ext cx="549276" cy="549276"/>
              </a:xfrm>
              <a:prstGeom prst="rect">
                <a:avLst/>
              </a:prstGeom>
            </p:spPr>
          </p:pic>
          <p:pic>
            <p:nvPicPr>
              <p:cNvPr id="12" name="Picture 11">
                <a:extLst>
                  <a:ext uri="{FF2B5EF4-FFF2-40B4-BE49-F238E27FC236}">
                    <a16:creationId xmlns:a16="http://schemas.microsoft.com/office/drawing/2014/main" id="{9FAF8921-191B-433C-8D22-7E4E1653C5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256" y="1310493"/>
                <a:ext cx="492548" cy="492548"/>
              </a:xfrm>
              <a:prstGeom prst="rect">
                <a:avLst/>
              </a:prstGeom>
            </p:spPr>
          </p:pic>
        </p:grpSp>
        <p:pic>
          <p:nvPicPr>
            <p:cNvPr id="17" name="Picture 16">
              <a:extLst>
                <a:ext uri="{FF2B5EF4-FFF2-40B4-BE49-F238E27FC236}">
                  <a16:creationId xmlns:a16="http://schemas.microsoft.com/office/drawing/2014/main" id="{86D70314-D63F-453C-BB57-36E6314371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900" y="2451138"/>
              <a:ext cx="492548" cy="492548"/>
            </a:xfrm>
            <a:prstGeom prst="rect">
              <a:avLst/>
            </a:prstGeom>
          </p:spPr>
        </p:pic>
        <p:pic>
          <p:nvPicPr>
            <p:cNvPr id="19" name="Picture 18">
              <a:extLst>
                <a:ext uri="{FF2B5EF4-FFF2-40B4-BE49-F238E27FC236}">
                  <a16:creationId xmlns:a16="http://schemas.microsoft.com/office/drawing/2014/main" id="{DD1CFB4B-C94E-4FE9-87EF-D38CB0D788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106833"/>
              <a:ext cx="492548" cy="492548"/>
            </a:xfrm>
            <a:prstGeom prst="rect">
              <a:avLst/>
            </a:prstGeom>
          </p:spPr>
        </p:pic>
        <p:pic>
          <p:nvPicPr>
            <p:cNvPr id="20" name="Picture 19">
              <a:extLst>
                <a:ext uri="{FF2B5EF4-FFF2-40B4-BE49-F238E27FC236}">
                  <a16:creationId xmlns:a16="http://schemas.microsoft.com/office/drawing/2014/main" id="{7ADC9533-925C-461B-8651-42FDF9510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50" y="3753036"/>
              <a:ext cx="549276" cy="549276"/>
            </a:xfrm>
            <a:prstGeom prst="rect">
              <a:avLst/>
            </a:prstGeom>
          </p:spPr>
        </p:pic>
        <p:pic>
          <p:nvPicPr>
            <p:cNvPr id="21" name="Picture 20">
              <a:extLst>
                <a:ext uri="{FF2B5EF4-FFF2-40B4-BE49-F238E27FC236}">
                  <a16:creationId xmlns:a16="http://schemas.microsoft.com/office/drawing/2014/main" id="{9954E1CE-E55A-48CB-8228-A26769194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5387047"/>
              <a:ext cx="549276" cy="549276"/>
            </a:xfrm>
            <a:prstGeom prst="rect">
              <a:avLst/>
            </a:prstGeom>
          </p:spPr>
        </p:pic>
      </p:grpSp>
    </p:spTree>
    <p:extLst>
      <p:ext uri="{BB962C8B-B14F-4D97-AF65-F5344CB8AC3E}">
        <p14:creationId xmlns:p14="http://schemas.microsoft.com/office/powerpoint/2010/main" val="1379905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0AED-D85C-420A-BD26-918ABFA8B059}"/>
              </a:ext>
            </a:extLst>
          </p:cNvPr>
          <p:cNvSpPr>
            <a:spLocks noGrp="1"/>
          </p:cNvSpPr>
          <p:nvPr>
            <p:ph type="title"/>
          </p:nvPr>
        </p:nvSpPr>
        <p:spPr/>
        <p:txBody>
          <a:bodyPr/>
          <a:lstStyle/>
          <a:p>
            <a:r>
              <a:rPr lang="en-GB" dirty="0"/>
              <a:t>Putting on PPE</a:t>
            </a:r>
          </a:p>
        </p:txBody>
      </p:sp>
      <p:sp>
        <p:nvSpPr>
          <p:cNvPr id="4" name="Slide Number Placeholder 3">
            <a:extLst>
              <a:ext uri="{FF2B5EF4-FFF2-40B4-BE49-F238E27FC236}">
                <a16:creationId xmlns:a16="http://schemas.microsoft.com/office/drawing/2014/main" id="{CD694162-82C9-4449-A4DE-8479FBF15159}"/>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67185A53-FA54-4A93-8D06-B570149B109E}"/>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8" name="Picture 7">
            <a:extLst>
              <a:ext uri="{FF2B5EF4-FFF2-40B4-BE49-F238E27FC236}">
                <a16:creationId xmlns:a16="http://schemas.microsoft.com/office/drawing/2014/main" id="{1C803DF7-F429-44BF-BC28-38F58306A5A9}"/>
              </a:ext>
            </a:extLst>
          </p:cNvPr>
          <p:cNvPicPr>
            <a:picLocks noChangeAspect="1"/>
          </p:cNvPicPr>
          <p:nvPr/>
        </p:nvPicPr>
        <p:blipFill>
          <a:blip r:embed="rId2"/>
          <a:stretch>
            <a:fillRect/>
          </a:stretch>
        </p:blipFill>
        <p:spPr>
          <a:xfrm>
            <a:off x="1547664" y="1196752"/>
            <a:ext cx="5987397" cy="4176464"/>
          </a:xfrm>
          <a:prstGeom prst="rect">
            <a:avLst/>
          </a:prstGeom>
        </p:spPr>
      </p:pic>
    </p:spTree>
    <p:extLst>
      <p:ext uri="{BB962C8B-B14F-4D97-AF65-F5344CB8AC3E}">
        <p14:creationId xmlns:p14="http://schemas.microsoft.com/office/powerpoint/2010/main" val="362569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E118-BC4E-41F1-B5F6-FF2311F26674}"/>
              </a:ext>
            </a:extLst>
          </p:cNvPr>
          <p:cNvSpPr>
            <a:spLocks noGrp="1"/>
          </p:cNvSpPr>
          <p:nvPr>
            <p:ph type="title"/>
          </p:nvPr>
        </p:nvSpPr>
        <p:spPr/>
        <p:txBody>
          <a:bodyPr/>
          <a:lstStyle/>
          <a:p>
            <a:r>
              <a:rPr lang="en-GB" dirty="0"/>
              <a:t>Taking off PPE</a:t>
            </a:r>
          </a:p>
        </p:txBody>
      </p:sp>
      <p:sp>
        <p:nvSpPr>
          <p:cNvPr id="4" name="Slide Number Placeholder 3">
            <a:extLst>
              <a:ext uri="{FF2B5EF4-FFF2-40B4-BE49-F238E27FC236}">
                <a16:creationId xmlns:a16="http://schemas.microsoft.com/office/drawing/2014/main" id="{FEA79DAD-99CA-41B7-93BB-2B697EB08FA2}"/>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73F92650-1B8E-4A64-8BD5-A30008682560}"/>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6" name="Picture 5">
            <a:extLst>
              <a:ext uri="{FF2B5EF4-FFF2-40B4-BE49-F238E27FC236}">
                <a16:creationId xmlns:a16="http://schemas.microsoft.com/office/drawing/2014/main" id="{49114241-AC66-4DFD-AF3F-FBE1A35233DA}"/>
              </a:ext>
            </a:extLst>
          </p:cNvPr>
          <p:cNvPicPr>
            <a:picLocks noChangeAspect="1"/>
          </p:cNvPicPr>
          <p:nvPr/>
        </p:nvPicPr>
        <p:blipFill>
          <a:blip r:embed="rId2"/>
          <a:stretch>
            <a:fillRect/>
          </a:stretch>
        </p:blipFill>
        <p:spPr>
          <a:xfrm>
            <a:off x="2055214" y="1268760"/>
            <a:ext cx="5033572" cy="4109039"/>
          </a:xfrm>
          <a:prstGeom prst="rect">
            <a:avLst/>
          </a:prstGeom>
        </p:spPr>
      </p:pic>
      <p:sp>
        <p:nvSpPr>
          <p:cNvPr id="3" name="TextBox 2">
            <a:extLst>
              <a:ext uri="{FF2B5EF4-FFF2-40B4-BE49-F238E27FC236}">
                <a16:creationId xmlns:a16="http://schemas.microsoft.com/office/drawing/2014/main" id="{8D2E10B0-C87B-450A-AD69-EEC312CD290A}"/>
              </a:ext>
            </a:extLst>
          </p:cNvPr>
          <p:cNvSpPr txBox="1"/>
          <p:nvPr/>
        </p:nvSpPr>
        <p:spPr>
          <a:xfrm>
            <a:off x="179512" y="5589240"/>
            <a:ext cx="896448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Discard used PPE into clinical waste and dispose as per local policy</a:t>
            </a:r>
          </a:p>
        </p:txBody>
      </p:sp>
    </p:spTree>
    <p:extLst>
      <p:ext uri="{BB962C8B-B14F-4D97-AF65-F5344CB8AC3E}">
        <p14:creationId xmlns:p14="http://schemas.microsoft.com/office/powerpoint/2010/main" val="45126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38B89-E368-4B50-8AA3-202DA411875A}"/>
              </a:ext>
            </a:extLst>
          </p:cNvPr>
          <p:cNvSpPr>
            <a:spLocks noGrp="1"/>
          </p:cNvSpPr>
          <p:nvPr>
            <p:ph type="title"/>
          </p:nvPr>
        </p:nvSpPr>
        <p:spPr>
          <a:xfrm>
            <a:off x="558000" y="3104964"/>
            <a:ext cx="8028000" cy="648072"/>
          </a:xfrm>
        </p:spPr>
        <p:txBody>
          <a:bodyPr/>
          <a:lstStyle/>
          <a:p>
            <a:pPr algn="ctr"/>
            <a:r>
              <a:rPr lang="en-GB" dirty="0"/>
              <a:t>Admissions</a:t>
            </a:r>
          </a:p>
        </p:txBody>
      </p:sp>
      <p:sp>
        <p:nvSpPr>
          <p:cNvPr id="4" name="Slide Number Placeholder 3">
            <a:extLst>
              <a:ext uri="{FF2B5EF4-FFF2-40B4-BE49-F238E27FC236}">
                <a16:creationId xmlns:a16="http://schemas.microsoft.com/office/drawing/2014/main" id="{DEE651DC-4570-4F78-A915-B089E56A5EBC}"/>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AFD4D333-E253-47F3-9569-4CE028332A1A}"/>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spTree>
    <p:extLst>
      <p:ext uri="{BB962C8B-B14F-4D97-AF65-F5344CB8AC3E}">
        <p14:creationId xmlns:p14="http://schemas.microsoft.com/office/powerpoint/2010/main" val="943660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A6B6-F6C6-4A60-9624-94E5A90C5B34}"/>
              </a:ext>
            </a:extLst>
          </p:cNvPr>
          <p:cNvSpPr>
            <a:spLocks noGrp="1"/>
          </p:cNvSpPr>
          <p:nvPr>
            <p:ph type="title"/>
          </p:nvPr>
        </p:nvSpPr>
        <p:spPr/>
        <p:txBody>
          <a:bodyPr/>
          <a:lstStyle/>
          <a:p>
            <a:r>
              <a:rPr lang="en-GB" dirty="0"/>
              <a:t>Admission or transfer in: scenario 1</a:t>
            </a:r>
          </a:p>
        </p:txBody>
      </p:sp>
      <p:sp>
        <p:nvSpPr>
          <p:cNvPr id="4" name="Slide Number Placeholder 3">
            <a:extLst>
              <a:ext uri="{FF2B5EF4-FFF2-40B4-BE49-F238E27FC236}">
                <a16:creationId xmlns:a16="http://schemas.microsoft.com/office/drawing/2014/main" id="{70053F2D-2A2A-491A-B533-8F8959E0AA26}"/>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BB5437DB-0CC7-475A-8362-D43CEE66F9B6}"/>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15" name="Picture 2" descr="https://static.thenounproject.com/png/1520710-200.png">
            <a:extLst>
              <a:ext uri="{FF2B5EF4-FFF2-40B4-BE49-F238E27FC236}">
                <a16:creationId xmlns:a16="http://schemas.microsoft.com/office/drawing/2014/main" id="{9E46D228-D65A-497C-AD5B-9A7A4084399A}"/>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4288" y="3340144"/>
            <a:ext cx="893177" cy="893177"/>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F8C786EC-BC33-419D-A4EA-5C458CFCC8FA}"/>
              </a:ext>
            </a:extLst>
          </p:cNvPr>
          <p:cNvGrpSpPr/>
          <p:nvPr/>
        </p:nvGrpSpPr>
        <p:grpSpPr>
          <a:xfrm>
            <a:off x="168100" y="4113595"/>
            <a:ext cx="2160240" cy="945980"/>
            <a:chOff x="173262" y="4190753"/>
            <a:chExt cx="2160240" cy="945980"/>
          </a:xfrm>
        </p:grpSpPr>
        <p:sp>
          <p:nvSpPr>
            <p:cNvPr id="16" name="TextBox 15">
              <a:extLst>
                <a:ext uri="{FF2B5EF4-FFF2-40B4-BE49-F238E27FC236}">
                  <a16:creationId xmlns:a16="http://schemas.microsoft.com/office/drawing/2014/main" id="{B3789E6E-A628-4CAB-9492-990A5E935CEA}"/>
                </a:ext>
              </a:extLst>
            </p:cNvPr>
            <p:cNvSpPr txBox="1"/>
            <p:nvPr/>
          </p:nvSpPr>
          <p:spPr>
            <a:xfrm>
              <a:off x="173262" y="4767401"/>
              <a:ext cx="216024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No symptoms</a:t>
              </a:r>
            </a:p>
          </p:txBody>
        </p:sp>
        <p:pic>
          <p:nvPicPr>
            <p:cNvPr id="17" name="Picture 2" descr="https://static.thenounproject.com/png/953513-200.png">
              <a:extLst>
                <a:ext uri="{FF2B5EF4-FFF2-40B4-BE49-F238E27FC236}">
                  <a16:creationId xmlns:a16="http://schemas.microsoft.com/office/drawing/2014/main" id="{F01B3C04-E1CF-4BCA-AA85-2E2BDC3B22DB}"/>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9346" y="4190753"/>
              <a:ext cx="648072" cy="64807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2" name="Table 21">
            <a:extLst>
              <a:ext uri="{FF2B5EF4-FFF2-40B4-BE49-F238E27FC236}">
                <a16:creationId xmlns:a16="http://schemas.microsoft.com/office/drawing/2014/main" id="{9B36680D-F950-420D-9164-F27172315D72}"/>
              </a:ext>
            </a:extLst>
          </p:cNvPr>
          <p:cNvGraphicFramePr>
            <a:graphicFrameLocks noGrp="1"/>
          </p:cNvGraphicFramePr>
          <p:nvPr>
            <p:extLst>
              <p:ext uri="{D42A27DB-BD31-4B8C-83A1-F6EECF244321}">
                <p14:modId xmlns:p14="http://schemas.microsoft.com/office/powerpoint/2010/main" val="3465637468"/>
              </p:ext>
            </p:extLst>
          </p:nvPr>
        </p:nvGraphicFramePr>
        <p:xfrm>
          <a:off x="160446" y="1397000"/>
          <a:ext cx="8804043" cy="370840"/>
        </p:xfrm>
        <a:graphic>
          <a:graphicData uri="http://schemas.openxmlformats.org/drawingml/2006/table">
            <a:tbl>
              <a:tblPr firstRow="1" bandRow="1">
                <a:tableStyleId>{2D5ABB26-0587-4C30-8999-92F81FD0307C}</a:tableStyleId>
              </a:tblPr>
              <a:tblGrid>
                <a:gridCol w="2338422">
                  <a:extLst>
                    <a:ext uri="{9D8B030D-6E8A-4147-A177-3AD203B41FA5}">
                      <a16:colId xmlns:a16="http://schemas.microsoft.com/office/drawing/2014/main" val="1664147853"/>
                    </a:ext>
                  </a:extLst>
                </a:gridCol>
                <a:gridCol w="3530940">
                  <a:extLst>
                    <a:ext uri="{9D8B030D-6E8A-4147-A177-3AD203B41FA5}">
                      <a16:colId xmlns:a16="http://schemas.microsoft.com/office/drawing/2014/main" val="5552602"/>
                    </a:ext>
                  </a:extLst>
                </a:gridCol>
                <a:gridCol w="2934681">
                  <a:extLst>
                    <a:ext uri="{9D8B030D-6E8A-4147-A177-3AD203B41FA5}">
                      <a16:colId xmlns:a16="http://schemas.microsoft.com/office/drawing/2014/main" val="2796584630"/>
                    </a:ext>
                  </a:extLst>
                </a:gridCol>
              </a:tblGrid>
              <a:tr h="370840">
                <a:tc>
                  <a:txBody>
                    <a:bodyPr/>
                    <a:lstStyle/>
                    <a:p>
                      <a:pPr algn="ctr"/>
                      <a:r>
                        <a:rPr lang="en-GB" sz="1400" b="1" dirty="0"/>
                        <a:t>Admission status</a:t>
                      </a:r>
                    </a:p>
                  </a:txBody>
                  <a:tcPr anchor="ctr">
                    <a:lnB w="12700" cap="flat" cmpd="sng" algn="ctr">
                      <a:solidFill>
                        <a:schemeClr val="tx1"/>
                      </a:solidFill>
                      <a:prstDash val="solid"/>
                      <a:round/>
                      <a:headEnd type="none" w="med" len="med"/>
                      <a:tailEnd type="none" w="med" len="med"/>
                    </a:lnB>
                  </a:tcPr>
                </a:tc>
                <a:tc>
                  <a:txBody>
                    <a:bodyPr/>
                    <a:lstStyle/>
                    <a:p>
                      <a:pPr algn="ctr"/>
                      <a:r>
                        <a:rPr lang="en-GB" sz="1400" b="1" dirty="0"/>
                        <a:t>On admission to prison/PPDs</a:t>
                      </a:r>
                    </a:p>
                  </a:txBody>
                  <a:tcPr anchor="ctr">
                    <a:lnB w="12700" cap="flat" cmpd="sng" algn="ctr">
                      <a:solidFill>
                        <a:schemeClr val="tx1"/>
                      </a:solidFill>
                      <a:prstDash val="solid"/>
                      <a:round/>
                      <a:headEnd type="none" w="med" len="med"/>
                      <a:tailEnd type="none" w="med" len="med"/>
                    </a:lnB>
                  </a:tcPr>
                </a:tc>
                <a:tc>
                  <a:txBody>
                    <a:bodyPr/>
                    <a:lstStyle/>
                    <a:p>
                      <a:pPr algn="ctr"/>
                      <a:r>
                        <a:rPr lang="en-GB" sz="1400" b="1" dirty="0"/>
                        <a:t>If develops symptoms</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7234433"/>
                  </a:ext>
                </a:extLst>
              </a:tr>
            </a:tbl>
          </a:graphicData>
        </a:graphic>
      </p:graphicFrame>
      <p:sp>
        <p:nvSpPr>
          <p:cNvPr id="54" name="TextBox 53">
            <a:extLst>
              <a:ext uri="{FF2B5EF4-FFF2-40B4-BE49-F238E27FC236}">
                <a16:creationId xmlns:a16="http://schemas.microsoft.com/office/drawing/2014/main" id="{7972CBBD-7922-40E6-98D9-5BC5155D732F}"/>
              </a:ext>
            </a:extLst>
          </p:cNvPr>
          <p:cNvSpPr txBox="1"/>
          <p:nvPr/>
        </p:nvSpPr>
        <p:spPr>
          <a:xfrm>
            <a:off x="6746780" y="4325249"/>
            <a:ext cx="1728192"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Isolate and test</a:t>
            </a:r>
          </a:p>
        </p:txBody>
      </p:sp>
      <p:grpSp>
        <p:nvGrpSpPr>
          <p:cNvPr id="55" name="Group 54">
            <a:extLst>
              <a:ext uri="{FF2B5EF4-FFF2-40B4-BE49-F238E27FC236}">
                <a16:creationId xmlns:a16="http://schemas.microsoft.com/office/drawing/2014/main" id="{F56F612B-F4F3-4498-A01B-E882F4F6D62C}"/>
              </a:ext>
            </a:extLst>
          </p:cNvPr>
          <p:cNvGrpSpPr/>
          <p:nvPr/>
        </p:nvGrpSpPr>
        <p:grpSpPr>
          <a:xfrm>
            <a:off x="3367716" y="4494526"/>
            <a:ext cx="1928806" cy="1230822"/>
            <a:chOff x="3157401" y="2228806"/>
            <a:chExt cx="1928806" cy="1230822"/>
          </a:xfrm>
        </p:grpSpPr>
        <p:pic>
          <p:nvPicPr>
            <p:cNvPr id="56" name="Picture 2" descr="https://static.thenounproject.com/png/827456-200.png">
              <a:extLst>
                <a:ext uri="{FF2B5EF4-FFF2-40B4-BE49-F238E27FC236}">
                  <a16:creationId xmlns:a16="http://schemas.microsoft.com/office/drawing/2014/main" id="{7D9C4A1A-FDE6-42F7-AFD8-8C80CC515D50}"/>
                </a:ext>
              </a:extLst>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20731" y="2299324"/>
              <a:ext cx="444692" cy="44469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https://static.thenounproject.com/png/1578787-200.png">
              <a:extLst>
                <a:ext uri="{FF2B5EF4-FFF2-40B4-BE49-F238E27FC236}">
                  <a16:creationId xmlns:a16="http://schemas.microsoft.com/office/drawing/2014/main" id="{2161D203-6143-4422-B151-5FA5F7A970C4}"/>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51920" y="2228806"/>
              <a:ext cx="565049" cy="56504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https://static.thenounproject.com/png/1387755-200.png">
              <a:extLst>
                <a:ext uri="{FF2B5EF4-FFF2-40B4-BE49-F238E27FC236}">
                  <a16:creationId xmlns:a16="http://schemas.microsoft.com/office/drawing/2014/main" id="{79C9F3ED-9C99-4C14-867F-F5A1C6FD617B}"/>
                </a:ext>
              </a:extLst>
            </p:cNvP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03466" y="2349951"/>
              <a:ext cx="415504" cy="415504"/>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CC1B8A84-8576-442D-8FE6-AAC060211602}"/>
                </a:ext>
              </a:extLst>
            </p:cNvPr>
            <p:cNvSpPr txBox="1"/>
            <p:nvPr/>
          </p:nvSpPr>
          <p:spPr>
            <a:xfrm>
              <a:off x="3157401" y="2874853"/>
              <a:ext cx="1928806"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19652"/>
                  </a:solidFill>
                  <a:effectLst/>
                  <a:uLnTx/>
                  <a:uFillTx/>
                  <a:latin typeface="Arial" pitchFamily="84" charset="0"/>
                  <a:ea typeface="ヒラギノ角ゴ Pro W3" pitchFamily="84" charset="-128"/>
                </a:rPr>
                <a:t>Staff wear appropriate PPE</a:t>
              </a:r>
            </a:p>
          </p:txBody>
        </p:sp>
      </p:grpSp>
      <p:grpSp>
        <p:nvGrpSpPr>
          <p:cNvPr id="63" name="Group 62">
            <a:extLst>
              <a:ext uri="{FF2B5EF4-FFF2-40B4-BE49-F238E27FC236}">
                <a16:creationId xmlns:a16="http://schemas.microsoft.com/office/drawing/2014/main" id="{EB1B6522-475C-4694-BB52-E5EB871390FD}"/>
              </a:ext>
            </a:extLst>
          </p:cNvPr>
          <p:cNvGrpSpPr/>
          <p:nvPr/>
        </p:nvGrpSpPr>
        <p:grpSpPr>
          <a:xfrm>
            <a:off x="2281419" y="3810431"/>
            <a:ext cx="4127183" cy="552161"/>
            <a:chOff x="2281419" y="3810431"/>
            <a:chExt cx="4127183" cy="552161"/>
          </a:xfrm>
        </p:grpSpPr>
        <p:sp>
          <p:nvSpPr>
            <p:cNvPr id="64" name="Arrow: Right 63">
              <a:extLst>
                <a:ext uri="{FF2B5EF4-FFF2-40B4-BE49-F238E27FC236}">
                  <a16:creationId xmlns:a16="http://schemas.microsoft.com/office/drawing/2014/main" id="{B78F5C71-4F2F-4F3E-B9FC-92E87E60DA3F}"/>
                </a:ext>
              </a:extLst>
            </p:cNvPr>
            <p:cNvSpPr/>
            <p:nvPr/>
          </p:nvSpPr>
          <p:spPr>
            <a:xfrm>
              <a:off x="2281419" y="3813316"/>
              <a:ext cx="697548" cy="54927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65" name="Arrow: Right 64">
              <a:extLst>
                <a:ext uri="{FF2B5EF4-FFF2-40B4-BE49-F238E27FC236}">
                  <a16:creationId xmlns:a16="http://schemas.microsoft.com/office/drawing/2014/main" id="{CDD878D0-8A3B-4768-B5E7-B82986C446F2}"/>
                </a:ext>
              </a:extLst>
            </p:cNvPr>
            <p:cNvSpPr/>
            <p:nvPr/>
          </p:nvSpPr>
          <p:spPr>
            <a:xfrm>
              <a:off x="5711054" y="3810431"/>
              <a:ext cx="697548" cy="54927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5" name="Group 24">
            <a:extLst>
              <a:ext uri="{FF2B5EF4-FFF2-40B4-BE49-F238E27FC236}">
                <a16:creationId xmlns:a16="http://schemas.microsoft.com/office/drawing/2014/main" id="{67517F5B-27D5-44D1-A0CE-880DDE07D635}"/>
              </a:ext>
            </a:extLst>
          </p:cNvPr>
          <p:cNvGrpSpPr/>
          <p:nvPr/>
        </p:nvGrpSpPr>
        <p:grpSpPr>
          <a:xfrm>
            <a:off x="3367716" y="2712945"/>
            <a:ext cx="1928806" cy="1549406"/>
            <a:chOff x="3338065" y="3524402"/>
            <a:chExt cx="1928806" cy="1549406"/>
          </a:xfrm>
        </p:grpSpPr>
        <p:sp>
          <p:nvSpPr>
            <p:cNvPr id="26" name="TextBox 25">
              <a:extLst>
                <a:ext uri="{FF2B5EF4-FFF2-40B4-BE49-F238E27FC236}">
                  <a16:creationId xmlns:a16="http://schemas.microsoft.com/office/drawing/2014/main" id="{62E6A4F4-193C-4E9C-9030-C68723369475}"/>
                </a:ext>
              </a:extLst>
            </p:cNvPr>
            <p:cNvSpPr txBox="1"/>
            <p:nvPr/>
          </p:nvSpPr>
          <p:spPr>
            <a:xfrm>
              <a:off x="3338065" y="4242811"/>
              <a:ext cx="1928806"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600" b="1" dirty="0">
                  <a:solidFill>
                    <a:srgbClr val="F9A25E">
                      <a:lumMod val="75000"/>
                    </a:srgbClr>
                  </a:solidFill>
                </a:rPr>
                <a:t>Reverse </a:t>
              </a:r>
              <a:r>
                <a:rPr lang="en-GB" sz="1600" b="1" dirty="0" err="1">
                  <a:solidFill>
                    <a:srgbClr val="F9A25E">
                      <a:lumMod val="75000"/>
                    </a:srgbClr>
                  </a:solidFill>
                </a:rPr>
                <a:t>Cohorting</a:t>
              </a:r>
              <a:r>
                <a:rPr lang="en-GB" sz="1600" b="1" dirty="0">
                  <a:solidFill>
                    <a:srgbClr val="F9A25E">
                      <a:lumMod val="75000"/>
                    </a:srgbClr>
                  </a:solidFill>
                </a:rPr>
                <a:t> Unit for 14 days</a:t>
              </a:r>
              <a:endParaRPr kumimoji="0" lang="en-GB" sz="1600" b="1" i="0" u="none" strike="noStrike" kern="1200" cap="none" spc="0" normalizeH="0" baseline="0" noProof="0" dirty="0">
                <a:ln>
                  <a:noFill/>
                </a:ln>
                <a:solidFill>
                  <a:srgbClr val="F9A25E">
                    <a:lumMod val="75000"/>
                  </a:srgbClr>
                </a:solidFill>
                <a:effectLst/>
                <a:uLnTx/>
                <a:uFillTx/>
                <a:latin typeface="Arial" pitchFamily="84" charset="0"/>
                <a:ea typeface="ヒラギノ角ゴ Pro W3" pitchFamily="84" charset="-128"/>
              </a:endParaRPr>
            </a:p>
          </p:txBody>
        </p:sp>
        <p:pic>
          <p:nvPicPr>
            <p:cNvPr id="27" name="Picture 26">
              <a:extLst>
                <a:ext uri="{FF2B5EF4-FFF2-40B4-BE49-F238E27FC236}">
                  <a16:creationId xmlns:a16="http://schemas.microsoft.com/office/drawing/2014/main" id="{35BA8634-C8B7-459E-908E-4A788C5B862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1011" b="29117"/>
            <a:stretch/>
          </p:blipFill>
          <p:spPr>
            <a:xfrm>
              <a:off x="3363986" y="3524402"/>
              <a:ext cx="1873059" cy="746809"/>
            </a:xfrm>
            <a:prstGeom prst="rect">
              <a:avLst/>
            </a:prstGeom>
          </p:spPr>
        </p:pic>
      </p:grpSp>
      <p:sp>
        <p:nvSpPr>
          <p:cNvPr id="3" name="Rectangle 2">
            <a:extLst>
              <a:ext uri="{FF2B5EF4-FFF2-40B4-BE49-F238E27FC236}">
                <a16:creationId xmlns:a16="http://schemas.microsoft.com/office/drawing/2014/main" id="{6B0A74B3-1FA1-4F20-A9CD-C45DADCA097E}"/>
              </a:ext>
            </a:extLst>
          </p:cNvPr>
          <p:cNvSpPr/>
          <p:nvPr/>
        </p:nvSpPr>
        <p:spPr>
          <a:xfrm>
            <a:off x="323529" y="3212976"/>
            <a:ext cx="170648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Any admission or transfer in</a:t>
            </a:r>
          </a:p>
        </p:txBody>
      </p:sp>
    </p:spTree>
    <p:extLst>
      <p:ext uri="{BB962C8B-B14F-4D97-AF65-F5344CB8AC3E}">
        <p14:creationId xmlns:p14="http://schemas.microsoft.com/office/powerpoint/2010/main" val="3210414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A6B6-F6C6-4A60-9624-94E5A90C5B34}"/>
              </a:ext>
            </a:extLst>
          </p:cNvPr>
          <p:cNvSpPr>
            <a:spLocks noGrp="1"/>
          </p:cNvSpPr>
          <p:nvPr>
            <p:ph type="title"/>
          </p:nvPr>
        </p:nvSpPr>
        <p:spPr/>
        <p:txBody>
          <a:bodyPr/>
          <a:lstStyle/>
          <a:p>
            <a:r>
              <a:rPr lang="en-GB" dirty="0"/>
              <a:t>Admission or transfer in: scenario 2</a:t>
            </a:r>
          </a:p>
        </p:txBody>
      </p:sp>
      <p:sp>
        <p:nvSpPr>
          <p:cNvPr id="4" name="Slide Number Placeholder 3">
            <a:extLst>
              <a:ext uri="{FF2B5EF4-FFF2-40B4-BE49-F238E27FC236}">
                <a16:creationId xmlns:a16="http://schemas.microsoft.com/office/drawing/2014/main" id="{70053F2D-2A2A-491A-B533-8F8959E0AA26}"/>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BB5437DB-0CC7-475A-8362-D43CEE66F9B6}"/>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graphicFrame>
        <p:nvGraphicFramePr>
          <p:cNvPr id="22" name="Table 21">
            <a:extLst>
              <a:ext uri="{FF2B5EF4-FFF2-40B4-BE49-F238E27FC236}">
                <a16:creationId xmlns:a16="http://schemas.microsoft.com/office/drawing/2014/main" id="{9B36680D-F950-420D-9164-F27172315D72}"/>
              </a:ext>
            </a:extLst>
          </p:cNvPr>
          <p:cNvGraphicFramePr>
            <a:graphicFrameLocks noGrp="1"/>
          </p:cNvGraphicFramePr>
          <p:nvPr>
            <p:extLst>
              <p:ext uri="{D42A27DB-BD31-4B8C-83A1-F6EECF244321}">
                <p14:modId xmlns:p14="http://schemas.microsoft.com/office/powerpoint/2010/main" val="93106902"/>
              </p:ext>
            </p:extLst>
          </p:nvPr>
        </p:nvGraphicFramePr>
        <p:xfrm>
          <a:off x="160446" y="1397000"/>
          <a:ext cx="8804043" cy="370840"/>
        </p:xfrm>
        <a:graphic>
          <a:graphicData uri="http://schemas.openxmlformats.org/drawingml/2006/table">
            <a:tbl>
              <a:tblPr firstRow="1" bandRow="1">
                <a:tableStyleId>{2D5ABB26-0587-4C30-8999-92F81FD0307C}</a:tableStyleId>
              </a:tblPr>
              <a:tblGrid>
                <a:gridCol w="2338422">
                  <a:extLst>
                    <a:ext uri="{9D8B030D-6E8A-4147-A177-3AD203B41FA5}">
                      <a16:colId xmlns:a16="http://schemas.microsoft.com/office/drawing/2014/main" val="1664147853"/>
                    </a:ext>
                  </a:extLst>
                </a:gridCol>
                <a:gridCol w="3530940">
                  <a:extLst>
                    <a:ext uri="{9D8B030D-6E8A-4147-A177-3AD203B41FA5}">
                      <a16:colId xmlns:a16="http://schemas.microsoft.com/office/drawing/2014/main" val="5552602"/>
                    </a:ext>
                  </a:extLst>
                </a:gridCol>
                <a:gridCol w="2934681">
                  <a:extLst>
                    <a:ext uri="{9D8B030D-6E8A-4147-A177-3AD203B41FA5}">
                      <a16:colId xmlns:a16="http://schemas.microsoft.com/office/drawing/2014/main" val="2796584630"/>
                    </a:ext>
                  </a:extLst>
                </a:gridCol>
              </a:tblGrid>
              <a:tr h="370840">
                <a:tc>
                  <a:txBody>
                    <a:bodyPr/>
                    <a:lstStyle/>
                    <a:p>
                      <a:pPr algn="ctr"/>
                      <a:r>
                        <a:rPr lang="en-GB" sz="1400" b="1" dirty="0"/>
                        <a:t>Admission status</a:t>
                      </a:r>
                    </a:p>
                  </a:txBody>
                  <a:tcPr anchor="ctr">
                    <a:lnB w="12700" cap="flat" cmpd="sng" algn="ctr">
                      <a:solidFill>
                        <a:schemeClr val="tx1"/>
                      </a:solidFill>
                      <a:prstDash val="solid"/>
                      <a:round/>
                      <a:headEnd type="none" w="med" len="med"/>
                      <a:tailEnd type="none" w="med" len="med"/>
                    </a:lnB>
                  </a:tcPr>
                </a:tc>
                <a:tc>
                  <a:txBody>
                    <a:bodyPr/>
                    <a:lstStyle/>
                    <a:p>
                      <a:pPr algn="ctr"/>
                      <a:r>
                        <a:rPr lang="en-GB" sz="1400" b="1" dirty="0"/>
                        <a:t>On admission to Prison/PPDs</a:t>
                      </a:r>
                    </a:p>
                  </a:txBody>
                  <a:tcPr anchor="ctr">
                    <a:lnB w="12700" cap="flat" cmpd="sng" algn="ctr">
                      <a:solidFill>
                        <a:schemeClr val="tx1"/>
                      </a:solidFill>
                      <a:prstDash val="solid"/>
                      <a:round/>
                      <a:headEnd type="none" w="med" len="med"/>
                      <a:tailEnd type="none" w="med" len="med"/>
                    </a:lnB>
                  </a:tcPr>
                </a:tc>
                <a:tc>
                  <a:txBody>
                    <a:bodyPr/>
                    <a:lstStyle/>
                    <a:p>
                      <a:pPr algn="ctr"/>
                      <a:r>
                        <a:rPr lang="en-GB" sz="1400" b="1" dirty="0"/>
                        <a:t>If develops symptoms</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7234433"/>
                  </a:ext>
                </a:extLst>
              </a:tr>
            </a:tbl>
          </a:graphicData>
        </a:graphic>
      </p:graphicFrame>
      <p:grpSp>
        <p:nvGrpSpPr>
          <p:cNvPr id="11" name="Group 10">
            <a:extLst>
              <a:ext uri="{FF2B5EF4-FFF2-40B4-BE49-F238E27FC236}">
                <a16:creationId xmlns:a16="http://schemas.microsoft.com/office/drawing/2014/main" id="{F25340F7-8957-4EB1-ADBA-AFA9F890AA51}"/>
              </a:ext>
            </a:extLst>
          </p:cNvPr>
          <p:cNvGrpSpPr/>
          <p:nvPr/>
        </p:nvGrpSpPr>
        <p:grpSpPr>
          <a:xfrm>
            <a:off x="115334" y="2327229"/>
            <a:ext cx="1993818" cy="1483202"/>
            <a:chOff x="160447" y="2349696"/>
            <a:chExt cx="1993818" cy="1483202"/>
          </a:xfrm>
        </p:grpSpPr>
        <p:sp>
          <p:nvSpPr>
            <p:cNvPr id="21" name="TextBox 20">
              <a:extLst>
                <a:ext uri="{FF2B5EF4-FFF2-40B4-BE49-F238E27FC236}">
                  <a16:creationId xmlns:a16="http://schemas.microsoft.com/office/drawing/2014/main" id="{C1E73D00-D9B5-46EF-BC4C-AF2BD07FCD2D}"/>
                </a:ext>
              </a:extLst>
            </p:cNvPr>
            <p:cNvSpPr txBox="1"/>
            <p:nvPr/>
          </p:nvSpPr>
          <p:spPr>
            <a:xfrm>
              <a:off x="160447" y="3463566"/>
              <a:ext cx="1993818"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Tested positive</a:t>
              </a:r>
            </a:p>
          </p:txBody>
        </p:sp>
        <p:pic>
          <p:nvPicPr>
            <p:cNvPr id="10" name="Picture 9">
              <a:extLst>
                <a:ext uri="{FF2B5EF4-FFF2-40B4-BE49-F238E27FC236}">
                  <a16:creationId xmlns:a16="http://schemas.microsoft.com/office/drawing/2014/main" id="{9F469CE4-0BB6-49F6-95A7-7D3B1DD6F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756" y="2349696"/>
              <a:ext cx="1219200" cy="1219200"/>
            </a:xfrm>
            <a:prstGeom prst="rect">
              <a:avLst/>
            </a:prstGeom>
          </p:spPr>
        </p:pic>
      </p:grpSp>
      <p:sp>
        <p:nvSpPr>
          <p:cNvPr id="38" name="Arrow: Right 37">
            <a:extLst>
              <a:ext uri="{FF2B5EF4-FFF2-40B4-BE49-F238E27FC236}">
                <a16:creationId xmlns:a16="http://schemas.microsoft.com/office/drawing/2014/main" id="{BF339964-1785-4EAE-9E71-F3D0E82758DE}"/>
              </a:ext>
            </a:extLst>
          </p:cNvPr>
          <p:cNvSpPr/>
          <p:nvPr/>
        </p:nvSpPr>
        <p:spPr>
          <a:xfrm>
            <a:off x="2281419" y="3813316"/>
            <a:ext cx="697548" cy="54927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39" name="Arrow: Right 38">
            <a:extLst>
              <a:ext uri="{FF2B5EF4-FFF2-40B4-BE49-F238E27FC236}">
                <a16:creationId xmlns:a16="http://schemas.microsoft.com/office/drawing/2014/main" id="{786FBCBB-A7D3-44E0-AEC3-B6796786264D}"/>
              </a:ext>
            </a:extLst>
          </p:cNvPr>
          <p:cNvSpPr/>
          <p:nvPr/>
        </p:nvSpPr>
        <p:spPr>
          <a:xfrm>
            <a:off x="5711054" y="3810431"/>
            <a:ext cx="697548" cy="54927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grpSp>
        <p:nvGrpSpPr>
          <p:cNvPr id="40" name="Group 39">
            <a:extLst>
              <a:ext uri="{FF2B5EF4-FFF2-40B4-BE49-F238E27FC236}">
                <a16:creationId xmlns:a16="http://schemas.microsoft.com/office/drawing/2014/main" id="{99873C2E-D087-4200-9A83-BEC5A54C6D59}"/>
              </a:ext>
            </a:extLst>
          </p:cNvPr>
          <p:cNvGrpSpPr/>
          <p:nvPr/>
        </p:nvGrpSpPr>
        <p:grpSpPr>
          <a:xfrm>
            <a:off x="6786601" y="2949812"/>
            <a:ext cx="1804101" cy="2306727"/>
            <a:chOff x="6786601" y="2949812"/>
            <a:chExt cx="1804101" cy="2306727"/>
          </a:xfrm>
        </p:grpSpPr>
        <p:sp>
          <p:nvSpPr>
            <p:cNvPr id="41" name="TextBox 40">
              <a:extLst>
                <a:ext uri="{FF2B5EF4-FFF2-40B4-BE49-F238E27FC236}">
                  <a16:creationId xmlns:a16="http://schemas.microsoft.com/office/drawing/2014/main" id="{B9031794-3BDC-4DAF-A69D-624A05C53FDE}"/>
                </a:ext>
              </a:extLst>
            </p:cNvPr>
            <p:cNvSpPr txBox="1"/>
            <p:nvPr/>
          </p:nvSpPr>
          <p:spPr>
            <a:xfrm>
              <a:off x="6868997" y="4425542"/>
              <a:ext cx="1721705"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19652"/>
                  </a:solidFill>
                  <a:effectLst/>
                  <a:uLnTx/>
                  <a:uFillTx/>
                  <a:latin typeface="Arial" pitchFamily="84" charset="0"/>
                  <a:ea typeface="ヒラギノ角ゴ Pro W3" pitchFamily="84" charset="-128"/>
                </a:rPr>
                <a:t>Clinical assessment indicated</a:t>
              </a:r>
            </a:p>
          </p:txBody>
        </p:sp>
        <p:pic>
          <p:nvPicPr>
            <p:cNvPr id="42" name="Picture 41">
              <a:extLst>
                <a:ext uri="{FF2B5EF4-FFF2-40B4-BE49-F238E27FC236}">
                  <a16:creationId xmlns:a16="http://schemas.microsoft.com/office/drawing/2014/main" id="{7D0323C5-17BF-4A51-8086-AFBE7B29D8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1486"/>
            <a:stretch/>
          </p:blipFill>
          <p:spPr>
            <a:xfrm>
              <a:off x="6786601" y="2949812"/>
              <a:ext cx="1795728" cy="1409895"/>
            </a:xfrm>
            <a:prstGeom prst="rect">
              <a:avLst/>
            </a:prstGeom>
          </p:spPr>
        </p:pic>
      </p:grpSp>
      <p:sp>
        <p:nvSpPr>
          <p:cNvPr id="6" name="TextBox 5">
            <a:extLst>
              <a:ext uri="{FF2B5EF4-FFF2-40B4-BE49-F238E27FC236}">
                <a16:creationId xmlns:a16="http://schemas.microsoft.com/office/drawing/2014/main" id="{7BCA9E6B-CB2A-462B-9B30-0CAC482E239B}"/>
              </a:ext>
            </a:extLst>
          </p:cNvPr>
          <p:cNvSpPr txBox="1"/>
          <p:nvPr/>
        </p:nvSpPr>
        <p:spPr>
          <a:xfrm>
            <a:off x="2688075" y="5565291"/>
            <a:ext cx="6064504"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pitchFamily="84" charset="0"/>
                <a:ea typeface="ヒラギノ角ゴ Pro W3" pitchFamily="84" charset="-128"/>
              </a:rPr>
              <a:t>If there are any concerns regarding </a:t>
            </a:r>
            <a:r>
              <a:rPr lang="en-GB" sz="1400" b="1" dirty="0">
                <a:solidFill>
                  <a:srgbClr val="FF0000"/>
                </a:solidFill>
              </a:rPr>
              <a:t>prison</a:t>
            </a:r>
            <a:r>
              <a:rPr kumimoji="0" lang="en-GB" sz="1400" b="1" i="0" u="none" strike="noStrike" kern="1200" cap="none" spc="0" normalizeH="0" baseline="0" noProof="0" dirty="0">
                <a:ln>
                  <a:noFill/>
                </a:ln>
                <a:solidFill>
                  <a:srgbClr val="FF0000"/>
                </a:solidFill>
                <a:effectLst/>
                <a:uLnTx/>
                <a:uFillTx/>
                <a:latin typeface="Arial" pitchFamily="84" charset="0"/>
                <a:ea typeface="ヒラギノ角ゴ Pro W3" pitchFamily="84" charset="-128"/>
              </a:rPr>
              <a:t> ability to deal with isolating positive patients to discuss with </a:t>
            </a:r>
            <a:r>
              <a:rPr lang="en-GB" sz="1400" b="1" dirty="0">
                <a:solidFill>
                  <a:srgbClr val="FF0000"/>
                </a:solidFill>
              </a:rPr>
              <a:t>HMPPS and PHE</a:t>
            </a:r>
            <a:r>
              <a:rPr kumimoji="0" lang="en-GB" sz="1400" b="1" i="0" u="none" strike="noStrike" kern="1200" cap="none" spc="0" normalizeH="0" baseline="0" noProof="0" dirty="0">
                <a:ln>
                  <a:noFill/>
                </a:ln>
                <a:solidFill>
                  <a:srgbClr val="FF0000"/>
                </a:solidFill>
                <a:effectLst/>
                <a:uLnTx/>
                <a:uFillTx/>
                <a:latin typeface="Arial" pitchFamily="84" charset="0"/>
                <a:ea typeface="ヒラギノ角ゴ Pro W3" pitchFamily="84" charset="-128"/>
              </a:rPr>
              <a:t> </a:t>
            </a:r>
          </a:p>
        </p:txBody>
      </p:sp>
      <p:grpSp>
        <p:nvGrpSpPr>
          <p:cNvPr id="33" name="Group 32">
            <a:extLst>
              <a:ext uri="{FF2B5EF4-FFF2-40B4-BE49-F238E27FC236}">
                <a16:creationId xmlns:a16="http://schemas.microsoft.com/office/drawing/2014/main" id="{8361ECF4-D616-4AC7-A39A-00F513637106}"/>
              </a:ext>
            </a:extLst>
          </p:cNvPr>
          <p:cNvGrpSpPr/>
          <p:nvPr/>
        </p:nvGrpSpPr>
        <p:grpSpPr>
          <a:xfrm>
            <a:off x="3419021" y="4359707"/>
            <a:ext cx="1873059" cy="984601"/>
            <a:chOff x="3193861" y="2228806"/>
            <a:chExt cx="1873059" cy="984601"/>
          </a:xfrm>
        </p:grpSpPr>
        <p:pic>
          <p:nvPicPr>
            <p:cNvPr id="34" name="Picture 2" descr="https://static.thenounproject.com/png/827456-200.png">
              <a:extLst>
                <a:ext uri="{FF2B5EF4-FFF2-40B4-BE49-F238E27FC236}">
                  <a16:creationId xmlns:a16="http://schemas.microsoft.com/office/drawing/2014/main" id="{4350FDA4-70A4-4174-BEF6-1C8C823B4A42}"/>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20731" y="2299324"/>
              <a:ext cx="444692" cy="44469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https://static.thenounproject.com/png/1578787-200.png">
              <a:extLst>
                <a:ext uri="{FF2B5EF4-FFF2-40B4-BE49-F238E27FC236}">
                  <a16:creationId xmlns:a16="http://schemas.microsoft.com/office/drawing/2014/main" id="{B64F6080-BF3B-4D70-A88B-9E7C606B4EDA}"/>
                </a:ext>
              </a:extLst>
            </p:cNvP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51920" y="2228806"/>
              <a:ext cx="565049" cy="56504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https://static.thenounproject.com/png/1387755-200.png">
              <a:extLst>
                <a:ext uri="{FF2B5EF4-FFF2-40B4-BE49-F238E27FC236}">
                  <a16:creationId xmlns:a16="http://schemas.microsoft.com/office/drawing/2014/main" id="{6A6BBA3E-D751-4FAA-B75A-CAF573282194}"/>
                </a:ext>
              </a:extLst>
            </p:cNvPr>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03466" y="2349951"/>
              <a:ext cx="415504" cy="415504"/>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F8FCFE75-5494-4157-B52F-96C8EFB66884}"/>
                </a:ext>
              </a:extLst>
            </p:cNvPr>
            <p:cNvSpPr txBox="1"/>
            <p:nvPr/>
          </p:nvSpPr>
          <p:spPr>
            <a:xfrm>
              <a:off x="3193861" y="2874853"/>
              <a:ext cx="1873059"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19652"/>
                  </a:solidFill>
                  <a:effectLst/>
                  <a:uLnTx/>
                  <a:uFillTx/>
                  <a:latin typeface="Arial" pitchFamily="84" charset="0"/>
                  <a:ea typeface="ヒラギノ角ゴ Pro W3" pitchFamily="84" charset="-128"/>
                </a:rPr>
                <a:t>Appropriate PPE</a:t>
              </a:r>
            </a:p>
          </p:txBody>
        </p:sp>
      </p:grpSp>
      <p:grpSp>
        <p:nvGrpSpPr>
          <p:cNvPr id="43" name="Group 42">
            <a:extLst>
              <a:ext uri="{FF2B5EF4-FFF2-40B4-BE49-F238E27FC236}">
                <a16:creationId xmlns:a16="http://schemas.microsoft.com/office/drawing/2014/main" id="{99A89518-4D93-4326-B056-16029A67526A}"/>
              </a:ext>
            </a:extLst>
          </p:cNvPr>
          <p:cNvGrpSpPr/>
          <p:nvPr/>
        </p:nvGrpSpPr>
        <p:grpSpPr>
          <a:xfrm>
            <a:off x="3295060" y="2450122"/>
            <a:ext cx="2120980" cy="1214134"/>
            <a:chOff x="-112165" y="5032276"/>
            <a:chExt cx="2120980" cy="1214134"/>
          </a:xfrm>
        </p:grpSpPr>
        <p:sp>
          <p:nvSpPr>
            <p:cNvPr id="45" name="TextBox 44">
              <a:extLst>
                <a:ext uri="{FF2B5EF4-FFF2-40B4-BE49-F238E27FC236}">
                  <a16:creationId xmlns:a16="http://schemas.microsoft.com/office/drawing/2014/main" id="{5581AAEC-C5C7-49CE-8C0E-4A2C07E9B506}"/>
                </a:ext>
              </a:extLst>
            </p:cNvPr>
            <p:cNvSpPr txBox="1"/>
            <p:nvPr/>
          </p:nvSpPr>
          <p:spPr>
            <a:xfrm>
              <a:off x="-112165" y="5661635"/>
              <a:ext cx="212098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Isolate until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10 days complete</a:t>
              </a:r>
            </a:p>
          </p:txBody>
        </p:sp>
        <p:pic>
          <p:nvPicPr>
            <p:cNvPr id="46" name="Picture 45">
              <a:extLst>
                <a:ext uri="{FF2B5EF4-FFF2-40B4-BE49-F238E27FC236}">
                  <a16:creationId xmlns:a16="http://schemas.microsoft.com/office/drawing/2014/main" id="{B9F90792-B1FD-4CAF-94B6-B427C902264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393" t="31919" r="15175" b="28279"/>
            <a:stretch/>
          </p:blipFill>
          <p:spPr>
            <a:xfrm>
              <a:off x="338406" y="5032276"/>
              <a:ext cx="1302777" cy="746809"/>
            </a:xfrm>
            <a:prstGeom prst="rect">
              <a:avLst/>
            </a:prstGeom>
          </p:spPr>
        </p:pic>
      </p:grpSp>
      <p:pic>
        <p:nvPicPr>
          <p:cNvPr id="7" name="Picture 6">
            <a:extLst>
              <a:ext uri="{FF2B5EF4-FFF2-40B4-BE49-F238E27FC236}">
                <a16:creationId xmlns:a16="http://schemas.microsoft.com/office/drawing/2014/main" id="{B4DA3346-A9AA-46AE-AFAC-B6DD84FFC73F}"/>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5118" y="4054598"/>
            <a:ext cx="984868" cy="984868"/>
          </a:xfrm>
          <a:prstGeom prst="rect">
            <a:avLst/>
          </a:prstGeom>
        </p:spPr>
      </p:pic>
      <p:sp>
        <p:nvSpPr>
          <p:cNvPr id="8" name="Rectangle 7">
            <a:extLst>
              <a:ext uri="{FF2B5EF4-FFF2-40B4-BE49-F238E27FC236}">
                <a16:creationId xmlns:a16="http://schemas.microsoft.com/office/drawing/2014/main" id="{E244EC86-ECA5-4697-B254-F2605BE04F6F}"/>
              </a:ext>
            </a:extLst>
          </p:cNvPr>
          <p:cNvSpPr/>
          <p:nvPr/>
        </p:nvSpPr>
        <p:spPr>
          <a:xfrm>
            <a:off x="248686" y="5207289"/>
            <a:ext cx="1717731"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rgbClr val="960000"/>
                </a:solidFill>
              </a:rPr>
              <a:t>Symptoms</a:t>
            </a:r>
          </a:p>
        </p:txBody>
      </p:sp>
    </p:spTree>
    <p:extLst>
      <p:ext uri="{BB962C8B-B14F-4D97-AF65-F5344CB8AC3E}">
        <p14:creationId xmlns:p14="http://schemas.microsoft.com/office/powerpoint/2010/main" val="4208319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0855-B1F7-47E4-85C8-67573C872D15}"/>
              </a:ext>
            </a:extLst>
          </p:cNvPr>
          <p:cNvSpPr>
            <a:spLocks noGrp="1"/>
          </p:cNvSpPr>
          <p:nvPr>
            <p:ph type="title"/>
          </p:nvPr>
        </p:nvSpPr>
        <p:spPr>
          <a:xfrm>
            <a:off x="558000" y="3104964"/>
            <a:ext cx="8028000" cy="648072"/>
          </a:xfrm>
        </p:spPr>
        <p:txBody>
          <a:bodyPr/>
          <a:lstStyle/>
          <a:p>
            <a:pPr algn="ctr"/>
            <a:r>
              <a:rPr lang="en-GB" dirty="0"/>
              <a:t>Release</a:t>
            </a:r>
          </a:p>
        </p:txBody>
      </p:sp>
      <p:sp>
        <p:nvSpPr>
          <p:cNvPr id="4" name="Slide Number Placeholder 3">
            <a:extLst>
              <a:ext uri="{FF2B5EF4-FFF2-40B4-BE49-F238E27FC236}">
                <a16:creationId xmlns:a16="http://schemas.microsoft.com/office/drawing/2014/main" id="{1EB6B431-BC33-48BB-8640-06255636DF4E}"/>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36</a:t>
            </a:fld>
            <a:endParaRPr lang="en-US" dirty="0"/>
          </a:p>
        </p:txBody>
      </p:sp>
      <p:sp>
        <p:nvSpPr>
          <p:cNvPr id="5" name="Footer Placeholder 4">
            <a:extLst>
              <a:ext uri="{FF2B5EF4-FFF2-40B4-BE49-F238E27FC236}">
                <a16:creationId xmlns:a16="http://schemas.microsoft.com/office/drawing/2014/main" id="{C7649B68-FCAF-4C3A-A8C5-15127572FB93}"/>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spTree>
    <p:extLst>
      <p:ext uri="{BB962C8B-B14F-4D97-AF65-F5344CB8AC3E}">
        <p14:creationId xmlns:p14="http://schemas.microsoft.com/office/powerpoint/2010/main" val="366467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A6B6-F6C6-4A60-9624-94E5A90C5B34}"/>
              </a:ext>
            </a:extLst>
          </p:cNvPr>
          <p:cNvSpPr>
            <a:spLocks noGrp="1"/>
          </p:cNvSpPr>
          <p:nvPr>
            <p:ph type="title"/>
          </p:nvPr>
        </p:nvSpPr>
        <p:spPr/>
        <p:txBody>
          <a:bodyPr>
            <a:normAutofit/>
          </a:bodyPr>
          <a:lstStyle/>
          <a:p>
            <a:r>
              <a:rPr lang="en-GB" dirty="0"/>
              <a:t>Release to community: scenario 1 </a:t>
            </a:r>
          </a:p>
        </p:txBody>
      </p:sp>
      <p:sp>
        <p:nvSpPr>
          <p:cNvPr id="4" name="Slide Number Placeholder 3">
            <a:extLst>
              <a:ext uri="{FF2B5EF4-FFF2-40B4-BE49-F238E27FC236}">
                <a16:creationId xmlns:a16="http://schemas.microsoft.com/office/drawing/2014/main" id="{70053F2D-2A2A-491A-B533-8F8959E0AA26}"/>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BB5437DB-0CC7-475A-8362-D43CEE66F9B6}"/>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grpSp>
        <p:nvGrpSpPr>
          <p:cNvPr id="24" name="Group 23">
            <a:extLst>
              <a:ext uri="{FF2B5EF4-FFF2-40B4-BE49-F238E27FC236}">
                <a16:creationId xmlns:a16="http://schemas.microsoft.com/office/drawing/2014/main" id="{F8C786EC-BC33-419D-A4EA-5C458CFCC8FA}"/>
              </a:ext>
            </a:extLst>
          </p:cNvPr>
          <p:cNvGrpSpPr/>
          <p:nvPr/>
        </p:nvGrpSpPr>
        <p:grpSpPr>
          <a:xfrm>
            <a:off x="86320" y="4989778"/>
            <a:ext cx="2160240" cy="945980"/>
            <a:chOff x="173262" y="4190753"/>
            <a:chExt cx="2160240" cy="945980"/>
          </a:xfrm>
        </p:grpSpPr>
        <p:sp>
          <p:nvSpPr>
            <p:cNvPr id="16" name="TextBox 15">
              <a:extLst>
                <a:ext uri="{FF2B5EF4-FFF2-40B4-BE49-F238E27FC236}">
                  <a16:creationId xmlns:a16="http://schemas.microsoft.com/office/drawing/2014/main" id="{B3789E6E-A628-4CAB-9492-990A5E935CEA}"/>
                </a:ext>
              </a:extLst>
            </p:cNvPr>
            <p:cNvSpPr txBox="1"/>
            <p:nvPr/>
          </p:nvSpPr>
          <p:spPr>
            <a:xfrm>
              <a:off x="173262" y="4767401"/>
              <a:ext cx="216024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800" b="1" dirty="0">
                  <a:solidFill>
                    <a:srgbClr val="009155"/>
                  </a:solidFill>
                </a:rPr>
                <a:t>No symptoms</a:t>
              </a:r>
              <a:endParaRPr kumimoji="0" lang="en-GB" sz="1800" b="1" i="0" u="none" strike="noStrike" kern="1200" cap="none" spc="0" normalizeH="0" baseline="0" noProof="0" dirty="0">
                <a:ln>
                  <a:noFill/>
                </a:ln>
                <a:solidFill>
                  <a:srgbClr val="009155"/>
                </a:solidFill>
                <a:effectLst/>
                <a:uLnTx/>
                <a:uFillTx/>
                <a:latin typeface="Arial" pitchFamily="84" charset="0"/>
                <a:ea typeface="ヒラギノ角ゴ Pro W3" pitchFamily="84" charset="-128"/>
              </a:endParaRPr>
            </a:p>
          </p:txBody>
        </p:sp>
        <p:pic>
          <p:nvPicPr>
            <p:cNvPr id="17" name="Picture 2" descr="https://static.thenounproject.com/png/953513-200.png">
              <a:extLst>
                <a:ext uri="{FF2B5EF4-FFF2-40B4-BE49-F238E27FC236}">
                  <a16:creationId xmlns:a16="http://schemas.microsoft.com/office/drawing/2014/main" id="{F01B3C04-E1CF-4BCA-AA85-2E2BDC3B22DB}"/>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9346" y="4190753"/>
              <a:ext cx="648072" cy="64807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2" name="Table 21">
            <a:extLst>
              <a:ext uri="{FF2B5EF4-FFF2-40B4-BE49-F238E27FC236}">
                <a16:creationId xmlns:a16="http://schemas.microsoft.com/office/drawing/2014/main" id="{9B36680D-F950-420D-9164-F27172315D72}"/>
              </a:ext>
            </a:extLst>
          </p:cNvPr>
          <p:cNvGraphicFramePr>
            <a:graphicFrameLocks noGrp="1"/>
          </p:cNvGraphicFramePr>
          <p:nvPr>
            <p:extLst>
              <p:ext uri="{D42A27DB-BD31-4B8C-83A1-F6EECF244321}">
                <p14:modId xmlns:p14="http://schemas.microsoft.com/office/powerpoint/2010/main" val="1907797896"/>
              </p:ext>
            </p:extLst>
          </p:nvPr>
        </p:nvGraphicFramePr>
        <p:xfrm>
          <a:off x="160446" y="1397000"/>
          <a:ext cx="8804043" cy="370840"/>
        </p:xfrm>
        <a:graphic>
          <a:graphicData uri="http://schemas.openxmlformats.org/drawingml/2006/table">
            <a:tbl>
              <a:tblPr firstRow="1" bandRow="1">
                <a:tableStyleId>{2D5ABB26-0587-4C30-8999-92F81FD0307C}</a:tableStyleId>
              </a:tblPr>
              <a:tblGrid>
                <a:gridCol w="2338422">
                  <a:extLst>
                    <a:ext uri="{9D8B030D-6E8A-4147-A177-3AD203B41FA5}">
                      <a16:colId xmlns:a16="http://schemas.microsoft.com/office/drawing/2014/main" val="1664147853"/>
                    </a:ext>
                  </a:extLst>
                </a:gridCol>
                <a:gridCol w="3530940">
                  <a:extLst>
                    <a:ext uri="{9D8B030D-6E8A-4147-A177-3AD203B41FA5}">
                      <a16:colId xmlns:a16="http://schemas.microsoft.com/office/drawing/2014/main" val="5552602"/>
                    </a:ext>
                  </a:extLst>
                </a:gridCol>
                <a:gridCol w="2934681">
                  <a:extLst>
                    <a:ext uri="{9D8B030D-6E8A-4147-A177-3AD203B41FA5}">
                      <a16:colId xmlns:a16="http://schemas.microsoft.com/office/drawing/2014/main" val="2796584630"/>
                    </a:ext>
                  </a:extLst>
                </a:gridCol>
              </a:tblGrid>
              <a:tr h="370840">
                <a:tc>
                  <a:txBody>
                    <a:bodyPr/>
                    <a:lstStyle/>
                    <a:p>
                      <a:pPr algn="ctr"/>
                      <a:r>
                        <a:rPr lang="en-GB" sz="1400" b="1" dirty="0"/>
                        <a:t>Admission status </a:t>
                      </a:r>
                    </a:p>
                  </a:txBody>
                  <a:tcPr anchor="ctr">
                    <a:lnB w="12700" cap="flat" cmpd="sng" algn="ctr">
                      <a:solidFill>
                        <a:schemeClr val="tx1"/>
                      </a:solidFill>
                      <a:prstDash val="solid"/>
                      <a:round/>
                      <a:headEnd type="none" w="med" len="med"/>
                      <a:tailEnd type="none" w="med" len="med"/>
                    </a:lnB>
                  </a:tcPr>
                </a:tc>
                <a:tc>
                  <a:txBody>
                    <a:bodyPr/>
                    <a:lstStyle/>
                    <a:p>
                      <a:pPr algn="ctr"/>
                      <a:r>
                        <a:rPr lang="en-GB" sz="1400" b="1" dirty="0"/>
                        <a:t>Release or transfer out</a:t>
                      </a:r>
                    </a:p>
                  </a:txBody>
                  <a:tcPr anchor="ctr">
                    <a:lnB w="12700" cap="flat" cmpd="sng" algn="ctr">
                      <a:solidFill>
                        <a:schemeClr val="tx1"/>
                      </a:solidFill>
                      <a:prstDash val="solid"/>
                      <a:round/>
                      <a:headEnd type="none" w="med" len="med"/>
                      <a:tailEnd type="none" w="med" len="med"/>
                    </a:lnB>
                  </a:tcPr>
                </a:tc>
                <a:tc>
                  <a:txBody>
                    <a:bodyPr/>
                    <a:lstStyle/>
                    <a:p>
                      <a:pPr algn="ctr"/>
                      <a:r>
                        <a:rPr lang="en-GB" sz="1400" b="1" dirty="0"/>
                        <a:t>If develops symptoms</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7234433"/>
                  </a:ext>
                </a:extLst>
              </a:tr>
            </a:tbl>
          </a:graphicData>
        </a:graphic>
      </p:graphicFrame>
      <p:grpSp>
        <p:nvGrpSpPr>
          <p:cNvPr id="49" name="Group 48">
            <a:extLst>
              <a:ext uri="{FF2B5EF4-FFF2-40B4-BE49-F238E27FC236}">
                <a16:creationId xmlns:a16="http://schemas.microsoft.com/office/drawing/2014/main" id="{2AA6D853-6431-43CA-9B85-CA4E74E5CAD1}"/>
              </a:ext>
            </a:extLst>
          </p:cNvPr>
          <p:cNvGrpSpPr/>
          <p:nvPr/>
        </p:nvGrpSpPr>
        <p:grpSpPr>
          <a:xfrm>
            <a:off x="3306488" y="3400846"/>
            <a:ext cx="2077044" cy="1173977"/>
            <a:chOff x="3113277" y="3407359"/>
            <a:chExt cx="2077044" cy="1173977"/>
          </a:xfrm>
        </p:grpSpPr>
        <p:pic>
          <p:nvPicPr>
            <p:cNvPr id="43" name="Picture 42">
              <a:extLst>
                <a:ext uri="{FF2B5EF4-FFF2-40B4-BE49-F238E27FC236}">
                  <a16:creationId xmlns:a16="http://schemas.microsoft.com/office/drawing/2014/main" id="{A6A6A1AD-5565-404D-A6DF-3357BE91BC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144" b="22277"/>
            <a:stretch/>
          </p:blipFill>
          <p:spPr>
            <a:xfrm>
              <a:off x="3113277" y="3407359"/>
              <a:ext cx="2077044" cy="1029764"/>
            </a:xfrm>
            <a:prstGeom prst="rect">
              <a:avLst/>
            </a:prstGeom>
          </p:spPr>
        </p:pic>
        <p:sp>
          <p:nvSpPr>
            <p:cNvPr id="44" name="TextBox 43">
              <a:extLst>
                <a:ext uri="{FF2B5EF4-FFF2-40B4-BE49-F238E27FC236}">
                  <a16:creationId xmlns:a16="http://schemas.microsoft.com/office/drawing/2014/main" id="{75FFB233-7FDD-49C5-98E4-9287442D1953}"/>
                </a:ext>
              </a:extLst>
            </p:cNvPr>
            <p:cNvSpPr txBox="1"/>
            <p:nvPr/>
          </p:nvSpPr>
          <p:spPr>
            <a:xfrm>
              <a:off x="3187396" y="4242782"/>
              <a:ext cx="1928806"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19652"/>
                  </a:solidFill>
                  <a:effectLst/>
                  <a:uLnTx/>
                  <a:uFillTx/>
                  <a:latin typeface="Arial" pitchFamily="84" charset="0"/>
                  <a:ea typeface="ヒラギノ角ゴ Pro W3" pitchFamily="84" charset="-128"/>
                </a:rPr>
                <a:t>No isolation</a:t>
              </a:r>
            </a:p>
          </p:txBody>
        </p:sp>
      </p:grpSp>
      <p:grpSp>
        <p:nvGrpSpPr>
          <p:cNvPr id="11" name="Group 10">
            <a:extLst>
              <a:ext uri="{FF2B5EF4-FFF2-40B4-BE49-F238E27FC236}">
                <a16:creationId xmlns:a16="http://schemas.microsoft.com/office/drawing/2014/main" id="{F25340F7-8957-4EB1-ADBA-AFA9F890AA51}"/>
              </a:ext>
            </a:extLst>
          </p:cNvPr>
          <p:cNvGrpSpPr/>
          <p:nvPr/>
        </p:nvGrpSpPr>
        <p:grpSpPr>
          <a:xfrm>
            <a:off x="115798" y="2052283"/>
            <a:ext cx="1993818" cy="1483202"/>
            <a:chOff x="160447" y="2349696"/>
            <a:chExt cx="1993818" cy="1483202"/>
          </a:xfrm>
        </p:grpSpPr>
        <p:sp>
          <p:nvSpPr>
            <p:cNvPr id="21" name="TextBox 20">
              <a:extLst>
                <a:ext uri="{FF2B5EF4-FFF2-40B4-BE49-F238E27FC236}">
                  <a16:creationId xmlns:a16="http://schemas.microsoft.com/office/drawing/2014/main" id="{C1E73D00-D9B5-46EF-BC4C-AF2BD07FCD2D}"/>
                </a:ext>
              </a:extLst>
            </p:cNvPr>
            <p:cNvSpPr txBox="1"/>
            <p:nvPr/>
          </p:nvSpPr>
          <p:spPr>
            <a:xfrm>
              <a:off x="160447" y="3463566"/>
              <a:ext cx="1993818"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Tested positive</a:t>
              </a:r>
            </a:p>
          </p:txBody>
        </p:sp>
        <p:pic>
          <p:nvPicPr>
            <p:cNvPr id="10" name="Picture 9">
              <a:extLst>
                <a:ext uri="{FF2B5EF4-FFF2-40B4-BE49-F238E27FC236}">
                  <a16:creationId xmlns:a16="http://schemas.microsoft.com/office/drawing/2014/main" id="{9F469CE4-0BB6-49F6-95A7-7D3B1DD6F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56" y="2349696"/>
              <a:ext cx="1219200" cy="1219200"/>
            </a:xfrm>
            <a:prstGeom prst="rect">
              <a:avLst/>
            </a:prstGeom>
          </p:spPr>
        </p:pic>
      </p:grpSp>
      <p:grpSp>
        <p:nvGrpSpPr>
          <p:cNvPr id="30" name="Group 29">
            <a:extLst>
              <a:ext uri="{FF2B5EF4-FFF2-40B4-BE49-F238E27FC236}">
                <a16:creationId xmlns:a16="http://schemas.microsoft.com/office/drawing/2014/main" id="{665CA759-0533-48B5-9F12-911D5597D585}"/>
              </a:ext>
            </a:extLst>
          </p:cNvPr>
          <p:cNvGrpSpPr/>
          <p:nvPr/>
        </p:nvGrpSpPr>
        <p:grpSpPr>
          <a:xfrm>
            <a:off x="86320" y="3517227"/>
            <a:ext cx="2120980" cy="1404878"/>
            <a:chOff x="3091309" y="3407359"/>
            <a:chExt cx="2120980" cy="1404878"/>
          </a:xfrm>
        </p:grpSpPr>
        <p:pic>
          <p:nvPicPr>
            <p:cNvPr id="31" name="Picture 30">
              <a:extLst>
                <a:ext uri="{FF2B5EF4-FFF2-40B4-BE49-F238E27FC236}">
                  <a16:creationId xmlns:a16="http://schemas.microsoft.com/office/drawing/2014/main" id="{711AA7D7-43B0-411C-B1BB-01C7387594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144" b="22277"/>
            <a:stretch/>
          </p:blipFill>
          <p:spPr>
            <a:xfrm>
              <a:off x="3113277" y="3407359"/>
              <a:ext cx="2077044" cy="1029764"/>
            </a:xfrm>
            <a:prstGeom prst="rect">
              <a:avLst/>
            </a:prstGeom>
          </p:spPr>
        </p:pic>
        <p:sp>
          <p:nvSpPr>
            <p:cNvPr id="32" name="TextBox 31">
              <a:extLst>
                <a:ext uri="{FF2B5EF4-FFF2-40B4-BE49-F238E27FC236}">
                  <a16:creationId xmlns:a16="http://schemas.microsoft.com/office/drawing/2014/main" id="{5256BA6B-A00A-42CF-9E69-84F556311590}"/>
                </a:ext>
              </a:extLst>
            </p:cNvPr>
            <p:cNvSpPr txBox="1"/>
            <p:nvPr/>
          </p:nvSpPr>
          <p:spPr>
            <a:xfrm>
              <a:off x="3091309" y="4227462"/>
              <a:ext cx="212098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19652"/>
                  </a:solidFill>
                  <a:effectLst/>
                  <a:uLnTx/>
                  <a:uFillTx/>
                  <a:latin typeface="Arial" pitchFamily="84" charset="0"/>
                  <a:ea typeface="ヒラギノ角ゴ Pro W3" pitchFamily="84" charset="-128"/>
                </a:rPr>
                <a:t>10-day isolation completed</a:t>
              </a:r>
            </a:p>
          </p:txBody>
        </p:sp>
      </p:grpSp>
      <p:grpSp>
        <p:nvGrpSpPr>
          <p:cNvPr id="12" name="Group 11">
            <a:extLst>
              <a:ext uri="{FF2B5EF4-FFF2-40B4-BE49-F238E27FC236}">
                <a16:creationId xmlns:a16="http://schemas.microsoft.com/office/drawing/2014/main" id="{C2FC0ED4-4FA5-4710-8954-184CB98044AD}"/>
              </a:ext>
            </a:extLst>
          </p:cNvPr>
          <p:cNvGrpSpPr/>
          <p:nvPr/>
        </p:nvGrpSpPr>
        <p:grpSpPr>
          <a:xfrm>
            <a:off x="2281419" y="3810431"/>
            <a:ext cx="4127183" cy="552161"/>
            <a:chOff x="2281419" y="3810431"/>
            <a:chExt cx="4127183" cy="552161"/>
          </a:xfrm>
        </p:grpSpPr>
        <p:sp>
          <p:nvSpPr>
            <p:cNvPr id="36" name="Arrow: Right 35">
              <a:extLst>
                <a:ext uri="{FF2B5EF4-FFF2-40B4-BE49-F238E27FC236}">
                  <a16:creationId xmlns:a16="http://schemas.microsoft.com/office/drawing/2014/main" id="{62490B71-7CC0-4D05-A3D2-62BE0755A640}"/>
                </a:ext>
              </a:extLst>
            </p:cNvPr>
            <p:cNvSpPr/>
            <p:nvPr/>
          </p:nvSpPr>
          <p:spPr>
            <a:xfrm>
              <a:off x="2281419" y="3813316"/>
              <a:ext cx="697548" cy="54927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37" name="Arrow: Right 36">
              <a:extLst>
                <a:ext uri="{FF2B5EF4-FFF2-40B4-BE49-F238E27FC236}">
                  <a16:creationId xmlns:a16="http://schemas.microsoft.com/office/drawing/2014/main" id="{8C19203C-AEDD-4806-86D3-1181E46D9358}"/>
                </a:ext>
              </a:extLst>
            </p:cNvPr>
            <p:cNvSpPr/>
            <p:nvPr/>
          </p:nvSpPr>
          <p:spPr>
            <a:xfrm>
              <a:off x="5711054" y="3810431"/>
              <a:ext cx="697548" cy="54927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6" name="Group 25">
            <a:extLst>
              <a:ext uri="{FF2B5EF4-FFF2-40B4-BE49-F238E27FC236}">
                <a16:creationId xmlns:a16="http://schemas.microsoft.com/office/drawing/2014/main" id="{77698025-083F-4E4B-B731-C6AE84D35308}"/>
              </a:ext>
            </a:extLst>
          </p:cNvPr>
          <p:cNvGrpSpPr/>
          <p:nvPr/>
        </p:nvGrpSpPr>
        <p:grpSpPr>
          <a:xfrm>
            <a:off x="6786601" y="2949812"/>
            <a:ext cx="1804101" cy="2306727"/>
            <a:chOff x="6786601" y="2949812"/>
            <a:chExt cx="1804101" cy="2306727"/>
          </a:xfrm>
        </p:grpSpPr>
        <p:sp>
          <p:nvSpPr>
            <p:cNvPr id="51" name="TextBox 50">
              <a:extLst>
                <a:ext uri="{FF2B5EF4-FFF2-40B4-BE49-F238E27FC236}">
                  <a16:creationId xmlns:a16="http://schemas.microsoft.com/office/drawing/2014/main" id="{7D220FC3-ABB5-400E-AA1D-81492EFC54F4}"/>
                </a:ext>
              </a:extLst>
            </p:cNvPr>
            <p:cNvSpPr txBox="1"/>
            <p:nvPr/>
          </p:nvSpPr>
          <p:spPr>
            <a:xfrm>
              <a:off x="6868997" y="4425542"/>
              <a:ext cx="1721705"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19652"/>
                  </a:solidFill>
                  <a:effectLst/>
                  <a:uLnTx/>
                  <a:uFillTx/>
                  <a:latin typeface="Arial" pitchFamily="84" charset="0"/>
                  <a:ea typeface="ヒラギノ角ゴ Pro W3" pitchFamily="84" charset="-128"/>
                </a:rPr>
                <a:t>Clinical assessment indicated</a:t>
              </a:r>
            </a:p>
          </p:txBody>
        </p:sp>
        <p:pic>
          <p:nvPicPr>
            <p:cNvPr id="19" name="Picture 18">
              <a:extLst>
                <a:ext uri="{FF2B5EF4-FFF2-40B4-BE49-F238E27FC236}">
                  <a16:creationId xmlns:a16="http://schemas.microsoft.com/office/drawing/2014/main" id="{C5490313-A451-4A8B-B3D4-5F1D34927F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1486"/>
            <a:stretch/>
          </p:blipFill>
          <p:spPr>
            <a:xfrm>
              <a:off x="6786601" y="2949812"/>
              <a:ext cx="1795728" cy="1409895"/>
            </a:xfrm>
            <a:prstGeom prst="rect">
              <a:avLst/>
            </a:prstGeom>
          </p:spPr>
        </p:pic>
      </p:grpSp>
    </p:spTree>
    <p:extLst>
      <p:ext uri="{BB962C8B-B14F-4D97-AF65-F5344CB8AC3E}">
        <p14:creationId xmlns:p14="http://schemas.microsoft.com/office/powerpoint/2010/main" val="199725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A6B6-F6C6-4A60-9624-94E5A90C5B34}"/>
              </a:ext>
            </a:extLst>
          </p:cNvPr>
          <p:cNvSpPr>
            <a:spLocks noGrp="1"/>
          </p:cNvSpPr>
          <p:nvPr>
            <p:ph type="title"/>
          </p:nvPr>
        </p:nvSpPr>
        <p:spPr/>
        <p:txBody>
          <a:bodyPr/>
          <a:lstStyle/>
          <a:p>
            <a:r>
              <a:rPr lang="en-GB" dirty="0"/>
              <a:t>Release to community: scenario 2</a:t>
            </a:r>
          </a:p>
        </p:txBody>
      </p:sp>
      <p:sp>
        <p:nvSpPr>
          <p:cNvPr id="4" name="Slide Number Placeholder 3">
            <a:extLst>
              <a:ext uri="{FF2B5EF4-FFF2-40B4-BE49-F238E27FC236}">
                <a16:creationId xmlns:a16="http://schemas.microsoft.com/office/drawing/2014/main" id="{70053F2D-2A2A-491A-B533-8F8959E0AA26}"/>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BB5437DB-0CC7-475A-8362-D43CEE66F9B6}"/>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grpSp>
        <p:nvGrpSpPr>
          <p:cNvPr id="24" name="Group 23">
            <a:extLst>
              <a:ext uri="{FF2B5EF4-FFF2-40B4-BE49-F238E27FC236}">
                <a16:creationId xmlns:a16="http://schemas.microsoft.com/office/drawing/2014/main" id="{F8C786EC-BC33-419D-A4EA-5C458CFCC8FA}"/>
              </a:ext>
            </a:extLst>
          </p:cNvPr>
          <p:cNvGrpSpPr/>
          <p:nvPr/>
        </p:nvGrpSpPr>
        <p:grpSpPr>
          <a:xfrm>
            <a:off x="32587" y="3666638"/>
            <a:ext cx="2160240" cy="945980"/>
            <a:chOff x="173262" y="4190753"/>
            <a:chExt cx="2160240" cy="945980"/>
          </a:xfrm>
        </p:grpSpPr>
        <p:sp>
          <p:nvSpPr>
            <p:cNvPr id="16" name="TextBox 15">
              <a:extLst>
                <a:ext uri="{FF2B5EF4-FFF2-40B4-BE49-F238E27FC236}">
                  <a16:creationId xmlns:a16="http://schemas.microsoft.com/office/drawing/2014/main" id="{B3789E6E-A628-4CAB-9492-990A5E935CEA}"/>
                </a:ext>
              </a:extLst>
            </p:cNvPr>
            <p:cNvSpPr txBox="1"/>
            <p:nvPr/>
          </p:nvSpPr>
          <p:spPr>
            <a:xfrm>
              <a:off x="173262" y="4767401"/>
              <a:ext cx="216024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155"/>
                  </a:solidFill>
                  <a:effectLst/>
                  <a:uLnTx/>
                  <a:uFillTx/>
                  <a:latin typeface="Arial" pitchFamily="84" charset="0"/>
                  <a:ea typeface="ヒラギノ角ゴ Pro W3" pitchFamily="84" charset="-128"/>
                </a:rPr>
                <a:t>Recovering</a:t>
              </a:r>
            </a:p>
          </p:txBody>
        </p:sp>
        <p:pic>
          <p:nvPicPr>
            <p:cNvPr id="17" name="Picture 2" descr="https://static.thenounproject.com/png/953513-200.png">
              <a:extLst>
                <a:ext uri="{FF2B5EF4-FFF2-40B4-BE49-F238E27FC236}">
                  <a16:creationId xmlns:a16="http://schemas.microsoft.com/office/drawing/2014/main" id="{F01B3C04-E1CF-4BCA-AA85-2E2BDC3B22DB}"/>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9346" y="4190753"/>
              <a:ext cx="648072" cy="64807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2" name="Table 21">
            <a:extLst>
              <a:ext uri="{FF2B5EF4-FFF2-40B4-BE49-F238E27FC236}">
                <a16:creationId xmlns:a16="http://schemas.microsoft.com/office/drawing/2014/main" id="{9B36680D-F950-420D-9164-F27172315D72}"/>
              </a:ext>
            </a:extLst>
          </p:cNvPr>
          <p:cNvGraphicFramePr>
            <a:graphicFrameLocks noGrp="1"/>
          </p:cNvGraphicFramePr>
          <p:nvPr>
            <p:extLst>
              <p:ext uri="{D42A27DB-BD31-4B8C-83A1-F6EECF244321}">
                <p14:modId xmlns:p14="http://schemas.microsoft.com/office/powerpoint/2010/main" val="3206583091"/>
              </p:ext>
            </p:extLst>
          </p:nvPr>
        </p:nvGraphicFramePr>
        <p:xfrm>
          <a:off x="160446" y="1397000"/>
          <a:ext cx="8804043" cy="370840"/>
        </p:xfrm>
        <a:graphic>
          <a:graphicData uri="http://schemas.openxmlformats.org/drawingml/2006/table">
            <a:tbl>
              <a:tblPr firstRow="1" bandRow="1">
                <a:tableStyleId>{2D5ABB26-0587-4C30-8999-92F81FD0307C}</a:tableStyleId>
              </a:tblPr>
              <a:tblGrid>
                <a:gridCol w="2338422">
                  <a:extLst>
                    <a:ext uri="{9D8B030D-6E8A-4147-A177-3AD203B41FA5}">
                      <a16:colId xmlns:a16="http://schemas.microsoft.com/office/drawing/2014/main" val="1664147853"/>
                    </a:ext>
                  </a:extLst>
                </a:gridCol>
                <a:gridCol w="3530940">
                  <a:extLst>
                    <a:ext uri="{9D8B030D-6E8A-4147-A177-3AD203B41FA5}">
                      <a16:colId xmlns:a16="http://schemas.microsoft.com/office/drawing/2014/main" val="5552602"/>
                    </a:ext>
                  </a:extLst>
                </a:gridCol>
                <a:gridCol w="2934681">
                  <a:extLst>
                    <a:ext uri="{9D8B030D-6E8A-4147-A177-3AD203B41FA5}">
                      <a16:colId xmlns:a16="http://schemas.microsoft.com/office/drawing/2014/main" val="2796584630"/>
                    </a:ext>
                  </a:extLst>
                </a:gridCol>
              </a:tblGrid>
              <a:tr h="370840">
                <a:tc>
                  <a:txBody>
                    <a:bodyPr/>
                    <a:lstStyle/>
                    <a:p>
                      <a:pPr algn="ctr"/>
                      <a:r>
                        <a:rPr lang="en-GB" sz="1400" b="1" dirty="0"/>
                        <a:t>Admission status</a:t>
                      </a:r>
                    </a:p>
                  </a:txBody>
                  <a:tcPr anchor="ctr">
                    <a:lnB w="12700" cap="flat" cmpd="sng" algn="ctr">
                      <a:solidFill>
                        <a:schemeClr val="tx1"/>
                      </a:solidFill>
                      <a:prstDash val="solid"/>
                      <a:round/>
                      <a:headEnd type="none" w="med" len="med"/>
                      <a:tailEnd type="none" w="med" len="med"/>
                    </a:lnB>
                  </a:tcPr>
                </a:tc>
                <a:tc>
                  <a:txBody>
                    <a:bodyPr/>
                    <a:lstStyle/>
                    <a:p>
                      <a:pPr algn="ctr"/>
                      <a:r>
                        <a:rPr lang="en-GB" sz="1400" b="1" dirty="0"/>
                        <a:t>Release or transfer out</a:t>
                      </a:r>
                    </a:p>
                  </a:txBody>
                  <a:tcPr anchor="ctr">
                    <a:lnB w="12700" cap="flat" cmpd="sng" algn="ctr">
                      <a:solidFill>
                        <a:schemeClr val="tx1"/>
                      </a:solidFill>
                      <a:prstDash val="solid"/>
                      <a:round/>
                      <a:headEnd type="none" w="med" len="med"/>
                      <a:tailEnd type="none" w="med" len="med"/>
                    </a:lnB>
                  </a:tcPr>
                </a:tc>
                <a:tc>
                  <a:txBody>
                    <a:bodyPr/>
                    <a:lstStyle/>
                    <a:p>
                      <a:pPr algn="ctr"/>
                      <a:r>
                        <a:rPr lang="en-GB" sz="1400" b="1" dirty="0"/>
                        <a:t>If develops symptoms</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7234433"/>
                  </a:ext>
                </a:extLst>
              </a:tr>
            </a:tbl>
          </a:graphicData>
        </a:graphic>
      </p:graphicFrame>
      <p:grpSp>
        <p:nvGrpSpPr>
          <p:cNvPr id="11" name="Group 10">
            <a:extLst>
              <a:ext uri="{FF2B5EF4-FFF2-40B4-BE49-F238E27FC236}">
                <a16:creationId xmlns:a16="http://schemas.microsoft.com/office/drawing/2014/main" id="{F25340F7-8957-4EB1-ADBA-AFA9F890AA51}"/>
              </a:ext>
            </a:extLst>
          </p:cNvPr>
          <p:cNvGrpSpPr/>
          <p:nvPr/>
        </p:nvGrpSpPr>
        <p:grpSpPr>
          <a:xfrm>
            <a:off x="115798" y="2052283"/>
            <a:ext cx="1993818" cy="1483202"/>
            <a:chOff x="160447" y="2349696"/>
            <a:chExt cx="1993818" cy="1483202"/>
          </a:xfrm>
        </p:grpSpPr>
        <p:sp>
          <p:nvSpPr>
            <p:cNvPr id="21" name="TextBox 20">
              <a:extLst>
                <a:ext uri="{FF2B5EF4-FFF2-40B4-BE49-F238E27FC236}">
                  <a16:creationId xmlns:a16="http://schemas.microsoft.com/office/drawing/2014/main" id="{C1E73D00-D9B5-46EF-BC4C-AF2BD07FCD2D}"/>
                </a:ext>
              </a:extLst>
            </p:cNvPr>
            <p:cNvSpPr txBox="1"/>
            <p:nvPr/>
          </p:nvSpPr>
          <p:spPr>
            <a:xfrm>
              <a:off x="160447" y="3463566"/>
              <a:ext cx="1993818"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Tested positive</a:t>
              </a:r>
            </a:p>
          </p:txBody>
        </p:sp>
        <p:pic>
          <p:nvPicPr>
            <p:cNvPr id="10" name="Picture 9">
              <a:extLst>
                <a:ext uri="{FF2B5EF4-FFF2-40B4-BE49-F238E27FC236}">
                  <a16:creationId xmlns:a16="http://schemas.microsoft.com/office/drawing/2014/main" id="{9F469CE4-0BB6-49F6-95A7-7D3B1DD6F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756" y="2349696"/>
              <a:ext cx="1219200" cy="1219200"/>
            </a:xfrm>
            <a:prstGeom prst="rect">
              <a:avLst/>
            </a:prstGeom>
          </p:spPr>
        </p:pic>
      </p:grpSp>
      <p:grpSp>
        <p:nvGrpSpPr>
          <p:cNvPr id="19" name="Group 18">
            <a:extLst>
              <a:ext uri="{FF2B5EF4-FFF2-40B4-BE49-F238E27FC236}">
                <a16:creationId xmlns:a16="http://schemas.microsoft.com/office/drawing/2014/main" id="{227B2E5C-AFEB-4858-86DE-B5C2DA2FCC80}"/>
              </a:ext>
            </a:extLst>
          </p:cNvPr>
          <p:cNvGrpSpPr/>
          <p:nvPr/>
        </p:nvGrpSpPr>
        <p:grpSpPr>
          <a:xfrm>
            <a:off x="148304" y="4786478"/>
            <a:ext cx="1928806" cy="1303184"/>
            <a:chOff x="3338065" y="3524402"/>
            <a:chExt cx="1928806" cy="1303184"/>
          </a:xfrm>
        </p:grpSpPr>
        <p:sp>
          <p:nvSpPr>
            <p:cNvPr id="44" name="TextBox 43">
              <a:extLst>
                <a:ext uri="{FF2B5EF4-FFF2-40B4-BE49-F238E27FC236}">
                  <a16:creationId xmlns:a16="http://schemas.microsoft.com/office/drawing/2014/main" id="{75FFB233-7FDD-49C5-98E4-9287442D1953}"/>
                </a:ext>
              </a:extLst>
            </p:cNvPr>
            <p:cNvSpPr txBox="1"/>
            <p:nvPr/>
          </p:nvSpPr>
          <p:spPr>
            <a:xfrm>
              <a:off x="3338065" y="4242811"/>
              <a:ext cx="1928806"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9A25E">
                      <a:lumMod val="75000"/>
                    </a:srgbClr>
                  </a:solidFill>
                  <a:effectLst/>
                  <a:uLnTx/>
                  <a:uFillTx/>
                  <a:latin typeface="Arial" pitchFamily="84" charset="0"/>
                  <a:ea typeface="ヒラギノ角ゴ Pro W3" pitchFamily="84" charset="-128"/>
                </a:rPr>
                <a:t>10-day isolation not complete</a:t>
              </a:r>
            </a:p>
          </p:txBody>
        </p:sp>
        <p:pic>
          <p:nvPicPr>
            <p:cNvPr id="18" name="Picture 17">
              <a:extLst>
                <a:ext uri="{FF2B5EF4-FFF2-40B4-BE49-F238E27FC236}">
                  <a16:creationId xmlns:a16="http://schemas.microsoft.com/office/drawing/2014/main" id="{13E057D7-25AB-4897-AF7F-E06FC779EB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011" b="29117"/>
            <a:stretch/>
          </p:blipFill>
          <p:spPr>
            <a:xfrm>
              <a:off x="3363986" y="3524402"/>
              <a:ext cx="1873059" cy="746809"/>
            </a:xfrm>
            <a:prstGeom prst="rect">
              <a:avLst/>
            </a:prstGeom>
          </p:spPr>
        </p:pic>
      </p:grpSp>
      <p:sp>
        <p:nvSpPr>
          <p:cNvPr id="38" name="Arrow: Right 37">
            <a:extLst>
              <a:ext uri="{FF2B5EF4-FFF2-40B4-BE49-F238E27FC236}">
                <a16:creationId xmlns:a16="http://schemas.microsoft.com/office/drawing/2014/main" id="{BF339964-1785-4EAE-9E71-F3D0E82758DE}"/>
              </a:ext>
            </a:extLst>
          </p:cNvPr>
          <p:cNvSpPr/>
          <p:nvPr/>
        </p:nvSpPr>
        <p:spPr>
          <a:xfrm>
            <a:off x="2281419" y="3813316"/>
            <a:ext cx="697548" cy="54927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39" name="Arrow: Right 38">
            <a:extLst>
              <a:ext uri="{FF2B5EF4-FFF2-40B4-BE49-F238E27FC236}">
                <a16:creationId xmlns:a16="http://schemas.microsoft.com/office/drawing/2014/main" id="{786FBCBB-A7D3-44E0-AEC3-B6796786264D}"/>
              </a:ext>
            </a:extLst>
          </p:cNvPr>
          <p:cNvSpPr/>
          <p:nvPr/>
        </p:nvSpPr>
        <p:spPr>
          <a:xfrm>
            <a:off x="5711054" y="3810431"/>
            <a:ext cx="697548" cy="54927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grpSp>
        <p:nvGrpSpPr>
          <p:cNvPr id="40" name="Group 39">
            <a:extLst>
              <a:ext uri="{FF2B5EF4-FFF2-40B4-BE49-F238E27FC236}">
                <a16:creationId xmlns:a16="http://schemas.microsoft.com/office/drawing/2014/main" id="{99873C2E-D087-4200-9A83-BEC5A54C6D59}"/>
              </a:ext>
            </a:extLst>
          </p:cNvPr>
          <p:cNvGrpSpPr/>
          <p:nvPr/>
        </p:nvGrpSpPr>
        <p:grpSpPr>
          <a:xfrm>
            <a:off x="6575476" y="2589629"/>
            <a:ext cx="1804101" cy="2306727"/>
            <a:chOff x="6786601" y="2949812"/>
            <a:chExt cx="1804101" cy="2306727"/>
          </a:xfrm>
        </p:grpSpPr>
        <p:sp>
          <p:nvSpPr>
            <p:cNvPr id="41" name="TextBox 40">
              <a:extLst>
                <a:ext uri="{FF2B5EF4-FFF2-40B4-BE49-F238E27FC236}">
                  <a16:creationId xmlns:a16="http://schemas.microsoft.com/office/drawing/2014/main" id="{B9031794-3BDC-4DAF-A69D-624A05C53FDE}"/>
                </a:ext>
              </a:extLst>
            </p:cNvPr>
            <p:cNvSpPr txBox="1"/>
            <p:nvPr/>
          </p:nvSpPr>
          <p:spPr>
            <a:xfrm>
              <a:off x="6868997" y="4425542"/>
              <a:ext cx="1721705"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19652"/>
                  </a:solidFill>
                  <a:effectLst/>
                  <a:uLnTx/>
                  <a:uFillTx/>
                  <a:latin typeface="Arial" pitchFamily="84" charset="0"/>
                  <a:ea typeface="ヒラギノ角ゴ Pro W3" pitchFamily="84" charset="-128"/>
                </a:rPr>
                <a:t>Clinical assessment indicated</a:t>
              </a:r>
            </a:p>
          </p:txBody>
        </p:sp>
        <p:pic>
          <p:nvPicPr>
            <p:cNvPr id="42" name="Picture 41">
              <a:extLst>
                <a:ext uri="{FF2B5EF4-FFF2-40B4-BE49-F238E27FC236}">
                  <a16:creationId xmlns:a16="http://schemas.microsoft.com/office/drawing/2014/main" id="{7D0323C5-17BF-4A51-8086-AFBE7B29D8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1486"/>
            <a:stretch/>
          </p:blipFill>
          <p:spPr>
            <a:xfrm>
              <a:off x="6786601" y="2949812"/>
              <a:ext cx="1795728" cy="1409895"/>
            </a:xfrm>
            <a:prstGeom prst="rect">
              <a:avLst/>
            </a:prstGeom>
          </p:spPr>
        </p:pic>
      </p:grpSp>
      <p:sp>
        <p:nvSpPr>
          <p:cNvPr id="6" name="TextBox 5">
            <a:extLst>
              <a:ext uri="{FF2B5EF4-FFF2-40B4-BE49-F238E27FC236}">
                <a16:creationId xmlns:a16="http://schemas.microsoft.com/office/drawing/2014/main" id="{7BCA9E6B-CB2A-462B-9B30-0CAC482E239B}"/>
              </a:ext>
            </a:extLst>
          </p:cNvPr>
          <p:cNvSpPr txBox="1"/>
          <p:nvPr/>
        </p:nvSpPr>
        <p:spPr>
          <a:xfrm>
            <a:off x="2992037" y="5577724"/>
            <a:ext cx="5620739"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b="1" dirty="0">
                <a:solidFill>
                  <a:srgbClr val="FF0000"/>
                </a:solidFill>
              </a:rPr>
              <a:t>A</a:t>
            </a:r>
            <a:r>
              <a:rPr kumimoji="0" lang="en-GB" sz="1400" b="1" i="0" u="none" strike="noStrike" kern="1200" cap="none" spc="0" normalizeH="0" baseline="0" noProof="0" dirty="0" err="1">
                <a:ln>
                  <a:noFill/>
                </a:ln>
                <a:solidFill>
                  <a:srgbClr val="FF0000"/>
                </a:solidFill>
                <a:effectLst/>
                <a:uLnTx/>
                <a:uFillTx/>
                <a:latin typeface="Arial" pitchFamily="84" charset="0"/>
                <a:ea typeface="ヒラギノ角ゴ Pro W3" pitchFamily="84" charset="-128"/>
              </a:rPr>
              <a:t>ny</a:t>
            </a:r>
            <a:r>
              <a:rPr kumimoji="0" lang="en-GB" sz="1400" b="1" i="0" u="none" strike="noStrike" kern="1200" cap="none" spc="0" normalizeH="0" baseline="0" noProof="0" dirty="0">
                <a:ln>
                  <a:noFill/>
                </a:ln>
                <a:solidFill>
                  <a:srgbClr val="FF0000"/>
                </a:solidFill>
                <a:effectLst/>
                <a:uLnTx/>
                <a:uFillTx/>
                <a:latin typeface="Arial" pitchFamily="84" charset="0"/>
                <a:ea typeface="ヒラギノ角ゴ Pro W3" pitchFamily="84" charset="-128"/>
              </a:rPr>
              <a:t> concerns with isolating positive patients in the community: to discuss with </a:t>
            </a:r>
            <a:r>
              <a:rPr lang="en-GB" sz="1400" b="1" dirty="0">
                <a:solidFill>
                  <a:srgbClr val="FF0000"/>
                </a:solidFill>
              </a:rPr>
              <a:t>Local Authority and community services</a:t>
            </a:r>
            <a:endParaRPr kumimoji="0" lang="en-GB" sz="1400" b="1" i="0" u="none" strike="noStrike" kern="1200" cap="none" spc="0" normalizeH="0" baseline="0" noProof="0" dirty="0">
              <a:ln>
                <a:noFill/>
              </a:ln>
              <a:solidFill>
                <a:srgbClr val="FF0000"/>
              </a:solidFill>
              <a:effectLst/>
              <a:uLnTx/>
              <a:uFillTx/>
              <a:latin typeface="Arial" pitchFamily="84" charset="0"/>
              <a:ea typeface="ヒラギノ角ゴ Pro W3" pitchFamily="84" charset="-128"/>
            </a:endParaRPr>
          </a:p>
        </p:txBody>
      </p:sp>
      <p:grpSp>
        <p:nvGrpSpPr>
          <p:cNvPr id="33" name="Group 32">
            <a:extLst>
              <a:ext uri="{FF2B5EF4-FFF2-40B4-BE49-F238E27FC236}">
                <a16:creationId xmlns:a16="http://schemas.microsoft.com/office/drawing/2014/main" id="{8361ECF4-D616-4AC7-A39A-00F513637106}"/>
              </a:ext>
            </a:extLst>
          </p:cNvPr>
          <p:cNvGrpSpPr/>
          <p:nvPr/>
        </p:nvGrpSpPr>
        <p:grpSpPr>
          <a:xfrm>
            <a:off x="3416048" y="4438267"/>
            <a:ext cx="1873059" cy="984601"/>
            <a:chOff x="3193861" y="2228806"/>
            <a:chExt cx="1873059" cy="984601"/>
          </a:xfrm>
        </p:grpSpPr>
        <p:pic>
          <p:nvPicPr>
            <p:cNvPr id="34" name="Picture 2" descr="https://static.thenounproject.com/png/827456-200.png">
              <a:extLst>
                <a:ext uri="{FF2B5EF4-FFF2-40B4-BE49-F238E27FC236}">
                  <a16:creationId xmlns:a16="http://schemas.microsoft.com/office/drawing/2014/main" id="{4350FDA4-70A4-4174-BEF6-1C8C823B4A42}"/>
                </a:ext>
              </a:extLst>
            </p:cNvP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20731" y="2299324"/>
              <a:ext cx="444692" cy="44469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https://static.thenounproject.com/png/1578787-200.png">
              <a:extLst>
                <a:ext uri="{FF2B5EF4-FFF2-40B4-BE49-F238E27FC236}">
                  <a16:creationId xmlns:a16="http://schemas.microsoft.com/office/drawing/2014/main" id="{B64F6080-BF3B-4D70-A88B-9E7C606B4EDA}"/>
                </a:ext>
              </a:extLst>
            </p:cNvPr>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51920" y="2228806"/>
              <a:ext cx="565049" cy="56504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https://static.thenounproject.com/png/1387755-200.png">
              <a:extLst>
                <a:ext uri="{FF2B5EF4-FFF2-40B4-BE49-F238E27FC236}">
                  <a16:creationId xmlns:a16="http://schemas.microsoft.com/office/drawing/2014/main" id="{6A6BBA3E-D751-4FAA-B75A-CAF573282194}"/>
                </a:ext>
              </a:extLst>
            </p:cNvPr>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03466" y="2349951"/>
              <a:ext cx="415504" cy="415504"/>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F8FCFE75-5494-4157-B52F-96C8EFB66884}"/>
                </a:ext>
              </a:extLst>
            </p:cNvPr>
            <p:cNvSpPr txBox="1"/>
            <p:nvPr/>
          </p:nvSpPr>
          <p:spPr>
            <a:xfrm>
              <a:off x="3193861" y="2874853"/>
              <a:ext cx="1873059"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19652"/>
                  </a:solidFill>
                  <a:effectLst/>
                  <a:uLnTx/>
                  <a:uFillTx/>
                  <a:latin typeface="Arial" pitchFamily="84" charset="0"/>
                  <a:ea typeface="ヒラギノ角ゴ Pro W3" pitchFamily="84" charset="-128"/>
                </a:rPr>
                <a:t>Appropriate PPE</a:t>
              </a:r>
            </a:p>
          </p:txBody>
        </p:sp>
      </p:grpSp>
      <p:grpSp>
        <p:nvGrpSpPr>
          <p:cNvPr id="43" name="Group 42">
            <a:extLst>
              <a:ext uri="{FF2B5EF4-FFF2-40B4-BE49-F238E27FC236}">
                <a16:creationId xmlns:a16="http://schemas.microsoft.com/office/drawing/2014/main" id="{99A89518-4D93-4326-B056-16029A67526A}"/>
              </a:ext>
            </a:extLst>
          </p:cNvPr>
          <p:cNvGrpSpPr/>
          <p:nvPr/>
        </p:nvGrpSpPr>
        <p:grpSpPr>
          <a:xfrm>
            <a:off x="3282056" y="2017192"/>
            <a:ext cx="2120980" cy="2199019"/>
            <a:chOff x="-112165" y="5032276"/>
            <a:chExt cx="2120980" cy="2199019"/>
          </a:xfrm>
        </p:grpSpPr>
        <p:sp>
          <p:nvSpPr>
            <p:cNvPr id="45" name="TextBox 44">
              <a:extLst>
                <a:ext uri="{FF2B5EF4-FFF2-40B4-BE49-F238E27FC236}">
                  <a16:creationId xmlns:a16="http://schemas.microsoft.com/office/drawing/2014/main" id="{5581AAEC-C5C7-49CE-8C0E-4A2C07E9B506}"/>
                </a:ext>
              </a:extLst>
            </p:cNvPr>
            <p:cNvSpPr txBox="1"/>
            <p:nvPr/>
          </p:nvSpPr>
          <p:spPr>
            <a:xfrm>
              <a:off x="-112165" y="5661635"/>
              <a:ext cx="2120980"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Isolate in community until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10 days complete (Prisoners cannot be detained beyond their tariff)</a:t>
              </a:r>
            </a:p>
          </p:txBody>
        </p:sp>
        <p:pic>
          <p:nvPicPr>
            <p:cNvPr id="46" name="Picture 45">
              <a:extLst>
                <a:ext uri="{FF2B5EF4-FFF2-40B4-BE49-F238E27FC236}">
                  <a16:creationId xmlns:a16="http://schemas.microsoft.com/office/drawing/2014/main" id="{B9F90792-B1FD-4CAF-94B6-B427C902264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5393" t="31919" r="15175" b="28279"/>
            <a:stretch/>
          </p:blipFill>
          <p:spPr>
            <a:xfrm>
              <a:off x="338406" y="5032276"/>
              <a:ext cx="1302777" cy="746809"/>
            </a:xfrm>
            <a:prstGeom prst="rect">
              <a:avLst/>
            </a:prstGeom>
          </p:spPr>
        </p:pic>
      </p:grpSp>
    </p:spTree>
    <p:extLst>
      <p:ext uri="{BB962C8B-B14F-4D97-AF65-F5344CB8AC3E}">
        <p14:creationId xmlns:p14="http://schemas.microsoft.com/office/powerpoint/2010/main" val="3257903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4AF3-5D26-4D1D-8884-AD9CA1DDCFE0}"/>
              </a:ext>
            </a:extLst>
          </p:cNvPr>
          <p:cNvSpPr>
            <a:spLocks noGrp="1"/>
          </p:cNvSpPr>
          <p:nvPr>
            <p:ph type="title"/>
          </p:nvPr>
        </p:nvSpPr>
        <p:spPr>
          <a:xfrm>
            <a:off x="377288" y="589416"/>
            <a:ext cx="8435942" cy="648072"/>
          </a:xfrm>
        </p:spPr>
        <p:txBody>
          <a:bodyPr>
            <a:normAutofit fontScale="90000"/>
          </a:bodyPr>
          <a:lstStyle/>
          <a:p>
            <a:r>
              <a:rPr lang="en-GB" dirty="0"/>
              <a:t>Admissions to Prison and PPDs and release </a:t>
            </a:r>
          </a:p>
        </p:txBody>
      </p:sp>
      <p:sp>
        <p:nvSpPr>
          <p:cNvPr id="4" name="Slide Number Placeholder 3">
            <a:extLst>
              <a:ext uri="{FF2B5EF4-FFF2-40B4-BE49-F238E27FC236}">
                <a16:creationId xmlns:a16="http://schemas.microsoft.com/office/drawing/2014/main" id="{8D54C009-7C28-492E-B7E0-063F3A6FFEDD}"/>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4CC60F26-4636-414D-8D07-89880EC5C95B}"/>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6" name="Picture 2" descr="https://static.thenounproject.com/png/953513-200.png">
            <a:extLst>
              <a:ext uri="{FF2B5EF4-FFF2-40B4-BE49-F238E27FC236}">
                <a16:creationId xmlns:a16="http://schemas.microsoft.com/office/drawing/2014/main" id="{8E388C7D-564C-48EA-867E-8E31F7BEE2B7}"/>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2723" y="1437456"/>
            <a:ext cx="648072" cy="6480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54C57241-54D9-4A25-8D63-821599BA5A3F}"/>
              </a:ext>
            </a:extLst>
          </p:cNvPr>
          <p:cNvGraphicFramePr>
            <a:graphicFrameLocks noGrp="1"/>
          </p:cNvGraphicFramePr>
          <p:nvPr>
            <p:extLst>
              <p:ext uri="{D42A27DB-BD31-4B8C-83A1-F6EECF244321}">
                <p14:modId xmlns:p14="http://schemas.microsoft.com/office/powerpoint/2010/main" val="3627197536"/>
              </p:ext>
            </p:extLst>
          </p:nvPr>
        </p:nvGraphicFramePr>
        <p:xfrm>
          <a:off x="1336233" y="1437456"/>
          <a:ext cx="7476997" cy="4471334"/>
        </p:xfrm>
        <a:graphic>
          <a:graphicData uri="http://schemas.openxmlformats.org/drawingml/2006/table">
            <a:tbl>
              <a:tblPr firstRow="1" bandRow="1">
                <a:tableStyleId>{2D5ABB26-0587-4C30-8999-92F81FD0307C}</a:tableStyleId>
              </a:tblPr>
              <a:tblGrid>
                <a:gridCol w="7476997">
                  <a:extLst>
                    <a:ext uri="{9D8B030D-6E8A-4147-A177-3AD203B41FA5}">
                      <a16:colId xmlns:a16="http://schemas.microsoft.com/office/drawing/2014/main" val="3571455561"/>
                    </a:ext>
                  </a:extLst>
                </a:gridCol>
              </a:tblGrid>
              <a:tr h="782822">
                <a:tc>
                  <a:txBody>
                    <a:bodyPr/>
                    <a:lstStyle/>
                    <a:p>
                      <a:r>
                        <a:rPr lang="en-GB" sz="1600" b="0" dirty="0"/>
                        <a:t>Refer to current guidance on</a:t>
                      </a:r>
                      <a:r>
                        <a:rPr lang="en-GB" sz="1600" b="1" dirty="0"/>
                        <a:t> isolation, shielding and </a:t>
                      </a:r>
                      <a:r>
                        <a:rPr lang="en-GB" sz="1600" b="1" dirty="0" err="1"/>
                        <a:t>cohorting</a:t>
                      </a:r>
                      <a:r>
                        <a:rPr lang="en-GB" sz="1600" b="1" dirty="0"/>
                        <a:t> in Prison/PPDs and in the community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2447548"/>
                  </a:ext>
                </a:extLst>
              </a:tr>
              <a:tr h="10091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Prisons &amp; PPDs, communities and hospitals should work together to enable smooth transfer of patients between settings in accordance with current guidance.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9785430"/>
                  </a:ext>
                </a:extLst>
              </a:tr>
              <a:tr h="893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Testing is </a:t>
                      </a:r>
                      <a:r>
                        <a:rPr lang="en-GB" sz="1600" b="1" dirty="0">
                          <a:solidFill>
                            <a:schemeClr val="accent3">
                              <a:lumMod val="75000"/>
                            </a:schemeClr>
                          </a:solidFill>
                        </a:rPr>
                        <a:t>not required </a:t>
                      </a:r>
                      <a:r>
                        <a:rPr lang="en-GB" sz="1600" b="1" dirty="0">
                          <a:solidFill>
                            <a:schemeClr val="tx1"/>
                          </a:solidFill>
                        </a:rPr>
                        <a:t>prior to admission or release</a:t>
                      </a:r>
                      <a:endParaRPr lang="en-GB"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295175"/>
                  </a:ext>
                </a:extLst>
              </a:tr>
              <a:tr h="893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Results DO NOT need to be available </a:t>
                      </a:r>
                      <a:r>
                        <a:rPr lang="en-GB" sz="1600" b="0" dirty="0"/>
                        <a:t>prior to admission.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7208814"/>
                  </a:ext>
                </a:extLst>
              </a:tr>
              <a:tr h="893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Management depends on test result, symptoms and days in isolation.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201188"/>
                  </a:ext>
                </a:extLst>
              </a:tr>
            </a:tbl>
          </a:graphicData>
        </a:graphic>
      </p:graphicFrame>
      <p:pic>
        <p:nvPicPr>
          <p:cNvPr id="19" name="Picture 18">
            <a:extLst>
              <a:ext uri="{FF2B5EF4-FFF2-40B4-BE49-F238E27FC236}">
                <a16:creationId xmlns:a16="http://schemas.microsoft.com/office/drawing/2014/main" id="{CF9250E3-C396-45EE-82BE-842FEB391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162" y="4246137"/>
            <a:ext cx="648073" cy="648073"/>
          </a:xfrm>
          <a:prstGeom prst="rect">
            <a:avLst/>
          </a:prstGeom>
        </p:spPr>
      </p:pic>
      <p:pic>
        <p:nvPicPr>
          <p:cNvPr id="22" name="Picture 21">
            <a:extLst>
              <a:ext uri="{FF2B5EF4-FFF2-40B4-BE49-F238E27FC236}">
                <a16:creationId xmlns:a16="http://schemas.microsoft.com/office/drawing/2014/main" id="{299EDA81-81A7-4976-905B-A3C5081974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288" y="4949843"/>
            <a:ext cx="958945" cy="958945"/>
          </a:xfrm>
          <a:prstGeom prst="rect">
            <a:avLst/>
          </a:prstGeom>
        </p:spPr>
      </p:pic>
      <p:pic>
        <p:nvPicPr>
          <p:cNvPr id="24" name="Picture 2" descr="https://static.thenounproject.com/png/1764081-200.png">
            <a:extLst>
              <a:ext uri="{FF2B5EF4-FFF2-40B4-BE49-F238E27FC236}">
                <a16:creationId xmlns:a16="http://schemas.microsoft.com/office/drawing/2014/main" id="{73253457-2E22-4AEE-8E03-2AE48C56EE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702" y="2338660"/>
            <a:ext cx="588119" cy="5881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1887D02-62E3-4587-84C0-D9C3A63DB8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572" y="3214441"/>
            <a:ext cx="798375" cy="798375"/>
          </a:xfrm>
          <a:prstGeom prst="rect">
            <a:avLst/>
          </a:prstGeom>
        </p:spPr>
      </p:pic>
    </p:spTree>
    <p:extLst>
      <p:ext uri="{BB962C8B-B14F-4D97-AF65-F5344CB8AC3E}">
        <p14:creationId xmlns:p14="http://schemas.microsoft.com/office/powerpoint/2010/main" val="70231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47E84-120B-40E5-877D-C5145B80F40C}"/>
              </a:ext>
            </a:extLst>
          </p:cNvPr>
          <p:cNvSpPr>
            <a:spLocks noGrp="1"/>
          </p:cNvSpPr>
          <p:nvPr>
            <p:ph type="title"/>
          </p:nvPr>
        </p:nvSpPr>
        <p:spPr>
          <a:xfrm>
            <a:off x="558000" y="3104964"/>
            <a:ext cx="8028000" cy="648072"/>
          </a:xfrm>
        </p:spPr>
        <p:txBody>
          <a:bodyPr/>
          <a:lstStyle/>
          <a:p>
            <a:pPr algn="ctr"/>
            <a:r>
              <a:rPr lang="en-GB" dirty="0"/>
              <a:t>COVID-19</a:t>
            </a:r>
          </a:p>
        </p:txBody>
      </p:sp>
      <p:sp>
        <p:nvSpPr>
          <p:cNvPr id="4" name="Slide Number Placeholder 3">
            <a:extLst>
              <a:ext uri="{FF2B5EF4-FFF2-40B4-BE49-F238E27FC236}">
                <a16:creationId xmlns:a16="http://schemas.microsoft.com/office/drawing/2014/main" id="{0C8F7115-641E-44BA-85DC-045E68722728}"/>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a:t>
            </a:fld>
            <a:endParaRPr lang="en-US" dirty="0"/>
          </a:p>
        </p:txBody>
      </p:sp>
      <p:sp>
        <p:nvSpPr>
          <p:cNvPr id="5" name="Footer Placeholder 4">
            <a:extLst>
              <a:ext uri="{FF2B5EF4-FFF2-40B4-BE49-F238E27FC236}">
                <a16:creationId xmlns:a16="http://schemas.microsoft.com/office/drawing/2014/main" id="{F28795C5-1F8C-4E1C-B8ED-8EA92094CEAA}"/>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spTree>
    <p:extLst>
      <p:ext uri="{BB962C8B-B14F-4D97-AF65-F5344CB8AC3E}">
        <p14:creationId xmlns:p14="http://schemas.microsoft.com/office/powerpoint/2010/main" val="295643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0855-B1F7-47E4-85C8-67573C872D15}"/>
              </a:ext>
            </a:extLst>
          </p:cNvPr>
          <p:cNvSpPr>
            <a:spLocks noGrp="1"/>
          </p:cNvSpPr>
          <p:nvPr>
            <p:ph type="title"/>
          </p:nvPr>
        </p:nvSpPr>
        <p:spPr>
          <a:xfrm>
            <a:off x="558000" y="3104964"/>
            <a:ext cx="8028000" cy="648072"/>
          </a:xfrm>
        </p:spPr>
        <p:txBody>
          <a:bodyPr/>
          <a:lstStyle/>
          <a:p>
            <a:pPr algn="ctr"/>
            <a:r>
              <a:rPr lang="en-GB" dirty="0"/>
              <a:t>Test &amp; Trace</a:t>
            </a:r>
          </a:p>
        </p:txBody>
      </p:sp>
      <p:sp>
        <p:nvSpPr>
          <p:cNvPr id="4" name="Slide Number Placeholder 3">
            <a:extLst>
              <a:ext uri="{FF2B5EF4-FFF2-40B4-BE49-F238E27FC236}">
                <a16:creationId xmlns:a16="http://schemas.microsoft.com/office/drawing/2014/main" id="{1EB6B431-BC33-48BB-8640-06255636DF4E}"/>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40</a:t>
            </a:fld>
            <a:endParaRPr lang="en-US" dirty="0"/>
          </a:p>
        </p:txBody>
      </p:sp>
      <p:sp>
        <p:nvSpPr>
          <p:cNvPr id="5" name="Footer Placeholder 4">
            <a:extLst>
              <a:ext uri="{FF2B5EF4-FFF2-40B4-BE49-F238E27FC236}">
                <a16:creationId xmlns:a16="http://schemas.microsoft.com/office/drawing/2014/main" id="{C7649B68-FCAF-4C3A-A8C5-15127572FB93}"/>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spTree>
    <p:extLst>
      <p:ext uri="{BB962C8B-B14F-4D97-AF65-F5344CB8AC3E}">
        <p14:creationId xmlns:p14="http://schemas.microsoft.com/office/powerpoint/2010/main" val="4039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4AF3-5D26-4D1D-8884-AD9CA1DDCFE0}"/>
              </a:ext>
            </a:extLst>
          </p:cNvPr>
          <p:cNvSpPr>
            <a:spLocks noGrp="1"/>
          </p:cNvSpPr>
          <p:nvPr>
            <p:ph type="title"/>
          </p:nvPr>
        </p:nvSpPr>
        <p:spPr>
          <a:xfrm>
            <a:off x="286864" y="404739"/>
            <a:ext cx="8435942" cy="648072"/>
          </a:xfrm>
        </p:spPr>
        <p:txBody>
          <a:bodyPr>
            <a:normAutofit/>
          </a:bodyPr>
          <a:lstStyle/>
          <a:p>
            <a:r>
              <a:rPr lang="en-GB" dirty="0"/>
              <a:t>Test and Trace</a:t>
            </a:r>
          </a:p>
        </p:txBody>
      </p:sp>
      <p:sp>
        <p:nvSpPr>
          <p:cNvPr id="4" name="Slide Number Placeholder 3">
            <a:extLst>
              <a:ext uri="{FF2B5EF4-FFF2-40B4-BE49-F238E27FC236}">
                <a16:creationId xmlns:a16="http://schemas.microsoft.com/office/drawing/2014/main" id="{8D54C009-7C28-492E-B7E0-063F3A6FFEDD}"/>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4CC60F26-4636-414D-8D07-89880EC5C95B}"/>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6" name="Picture 2" descr="https://static.thenounproject.com/png/953513-200.png">
            <a:extLst>
              <a:ext uri="{FF2B5EF4-FFF2-40B4-BE49-F238E27FC236}">
                <a16:creationId xmlns:a16="http://schemas.microsoft.com/office/drawing/2014/main" id="{8E388C7D-564C-48EA-867E-8E31F7BEE2B7}"/>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7639" y="1160840"/>
            <a:ext cx="648072" cy="6480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54C57241-54D9-4A25-8D63-821599BA5A3F}"/>
              </a:ext>
            </a:extLst>
          </p:cNvPr>
          <p:cNvGraphicFramePr>
            <a:graphicFrameLocks noGrp="1"/>
          </p:cNvGraphicFramePr>
          <p:nvPr>
            <p:extLst>
              <p:ext uri="{D42A27DB-BD31-4B8C-83A1-F6EECF244321}">
                <p14:modId xmlns:p14="http://schemas.microsoft.com/office/powerpoint/2010/main" val="1659739449"/>
              </p:ext>
            </p:extLst>
          </p:nvPr>
        </p:nvGraphicFramePr>
        <p:xfrm>
          <a:off x="1336290" y="1160840"/>
          <a:ext cx="7337574" cy="8412912"/>
        </p:xfrm>
        <a:graphic>
          <a:graphicData uri="http://schemas.openxmlformats.org/drawingml/2006/table">
            <a:tbl>
              <a:tblPr firstRow="1" bandRow="1">
                <a:tableStyleId>{2D5ABB26-0587-4C30-8999-92F81FD0307C}</a:tableStyleId>
              </a:tblPr>
              <a:tblGrid>
                <a:gridCol w="7337574">
                  <a:extLst>
                    <a:ext uri="{9D8B030D-6E8A-4147-A177-3AD203B41FA5}">
                      <a16:colId xmlns:a16="http://schemas.microsoft.com/office/drawing/2014/main" val="3571455561"/>
                    </a:ext>
                  </a:extLst>
                </a:gridCol>
              </a:tblGrid>
              <a:tr h="782822">
                <a:tc>
                  <a:txBody>
                    <a:bodyPr/>
                    <a:lstStyle/>
                    <a:p>
                      <a:r>
                        <a:rPr lang="en-GB" sz="1600" b="1" dirty="0"/>
                        <a:t>Test and Trace is in place nationally to help control COVID-19</a:t>
                      </a:r>
                    </a:p>
                    <a:p>
                      <a:endParaRPr lang="en-GB" sz="1600" b="1" dirty="0"/>
                    </a:p>
                    <a:p>
                      <a:endParaRPr lang="en-GB" sz="1600" b="1" dirty="0"/>
                    </a:p>
                    <a:p>
                      <a:r>
                        <a:rPr lang="en-GB" sz="1600" b="1" dirty="0"/>
                        <a:t>Prisons are contacted by Tier 1 of the Test and Trace service; this is the local HPT</a:t>
                      </a:r>
                    </a:p>
                    <a:p>
                      <a:endParaRPr lang="en-GB" sz="1600" b="1" dirty="0"/>
                    </a:p>
                    <a:p>
                      <a:endParaRPr lang="en-GB" sz="1600" b="1" dirty="0"/>
                    </a:p>
                    <a:p>
                      <a:r>
                        <a:rPr lang="en-GB" sz="1600" b="1" dirty="0"/>
                        <a:t>Staff must tell the Test and Trace service that they work in a prison if contacted, to enable contact tracing to take place in the prison</a:t>
                      </a:r>
                    </a:p>
                    <a:p>
                      <a:endParaRPr lang="en-GB" sz="1600" b="1" dirty="0"/>
                    </a:p>
                    <a:p>
                      <a:endParaRPr lang="en-GB" sz="1600" b="1" dirty="0"/>
                    </a:p>
                    <a:p>
                      <a:r>
                        <a:rPr lang="en-GB" sz="1600" b="1" dirty="0"/>
                        <a:t>Any confirmed cases in staff or residents will be notified to Tier 1/HPT and all contacts will be traced</a:t>
                      </a:r>
                    </a:p>
                    <a:p>
                      <a:endParaRPr lang="en-GB" sz="1600" b="1" dirty="0"/>
                    </a:p>
                    <a:p>
                      <a:r>
                        <a:rPr lang="en-GB" sz="1600" b="1" dirty="0"/>
                        <a:t>If either direct or proximity exposure has taken place contacts will be advised to isolate for 14 days</a:t>
                      </a:r>
                    </a:p>
                    <a:p>
                      <a:endParaRPr lang="en-GB" sz="1600" b="1" dirty="0"/>
                    </a:p>
                    <a:p>
                      <a:endParaRPr lang="en-GB" sz="1600" b="1" dirty="0"/>
                    </a:p>
                    <a:p>
                      <a:r>
                        <a:rPr lang="en-GB" sz="1600" b="1" dirty="0"/>
                        <a:t>Symptomatic contacts will be tested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2447548"/>
                  </a:ext>
                </a:extLst>
              </a:tr>
              <a:tr h="10091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9785430"/>
                  </a:ext>
                </a:extLst>
              </a:tr>
              <a:tr h="893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295175"/>
                  </a:ext>
                </a:extLst>
              </a:tr>
              <a:tr h="893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7208814"/>
                  </a:ext>
                </a:extLst>
              </a:tr>
              <a:tr h="893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201188"/>
                  </a:ext>
                </a:extLst>
              </a:tr>
            </a:tbl>
          </a:graphicData>
        </a:graphic>
      </p:graphicFrame>
      <p:pic>
        <p:nvPicPr>
          <p:cNvPr id="19" name="Picture 18">
            <a:extLst>
              <a:ext uri="{FF2B5EF4-FFF2-40B4-BE49-F238E27FC236}">
                <a16:creationId xmlns:a16="http://schemas.microsoft.com/office/drawing/2014/main" id="{CF9250E3-C396-45EE-82BE-842FEB391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73" y="3864574"/>
            <a:ext cx="648073" cy="648073"/>
          </a:xfrm>
          <a:prstGeom prst="rect">
            <a:avLst/>
          </a:prstGeom>
        </p:spPr>
      </p:pic>
      <p:pic>
        <p:nvPicPr>
          <p:cNvPr id="22" name="Picture 21">
            <a:extLst>
              <a:ext uri="{FF2B5EF4-FFF2-40B4-BE49-F238E27FC236}">
                <a16:creationId xmlns:a16="http://schemas.microsoft.com/office/drawing/2014/main" id="{299EDA81-81A7-4976-905B-A3C5081974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129" y="4460549"/>
            <a:ext cx="958945" cy="958945"/>
          </a:xfrm>
          <a:prstGeom prst="rect">
            <a:avLst/>
          </a:prstGeom>
        </p:spPr>
      </p:pic>
      <p:pic>
        <p:nvPicPr>
          <p:cNvPr id="24" name="Picture 2" descr="https://static.thenounproject.com/png/1764081-200.png">
            <a:extLst>
              <a:ext uri="{FF2B5EF4-FFF2-40B4-BE49-F238E27FC236}">
                <a16:creationId xmlns:a16="http://schemas.microsoft.com/office/drawing/2014/main" id="{73253457-2E22-4AEE-8E03-2AE48C56EE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543" y="1983186"/>
            <a:ext cx="588119" cy="5881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1887D02-62E3-4587-84C0-D9C3A63DB8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413" y="5355268"/>
            <a:ext cx="798375" cy="798375"/>
          </a:xfrm>
          <a:prstGeom prst="rect">
            <a:avLst/>
          </a:prstGeom>
        </p:spPr>
      </p:pic>
      <p:pic>
        <p:nvPicPr>
          <p:cNvPr id="11" name="Picture 10">
            <a:extLst>
              <a:ext uri="{FF2B5EF4-FFF2-40B4-BE49-F238E27FC236}">
                <a16:creationId xmlns:a16="http://schemas.microsoft.com/office/drawing/2014/main" id="{A1D2A625-10B2-4AC7-80FD-72D0DC1E56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0453" y="2737573"/>
            <a:ext cx="1016296" cy="1016296"/>
          </a:xfrm>
          <a:prstGeom prst="rect">
            <a:avLst/>
          </a:prstGeom>
        </p:spPr>
      </p:pic>
    </p:spTree>
    <p:extLst>
      <p:ext uri="{BB962C8B-B14F-4D97-AF65-F5344CB8AC3E}">
        <p14:creationId xmlns:p14="http://schemas.microsoft.com/office/powerpoint/2010/main" val="716369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0855-B1F7-47E4-85C8-67573C872D15}"/>
              </a:ext>
            </a:extLst>
          </p:cNvPr>
          <p:cNvSpPr>
            <a:spLocks noGrp="1"/>
          </p:cNvSpPr>
          <p:nvPr>
            <p:ph type="title"/>
          </p:nvPr>
        </p:nvSpPr>
        <p:spPr>
          <a:xfrm>
            <a:off x="558000" y="3104964"/>
            <a:ext cx="8028000" cy="648072"/>
          </a:xfrm>
        </p:spPr>
        <p:txBody>
          <a:bodyPr/>
          <a:lstStyle/>
          <a:p>
            <a:pPr algn="ctr"/>
            <a:r>
              <a:rPr lang="en-GB" dirty="0"/>
              <a:t>Outbreak management</a:t>
            </a:r>
          </a:p>
        </p:txBody>
      </p:sp>
      <p:sp>
        <p:nvSpPr>
          <p:cNvPr id="4" name="Slide Number Placeholder 3">
            <a:extLst>
              <a:ext uri="{FF2B5EF4-FFF2-40B4-BE49-F238E27FC236}">
                <a16:creationId xmlns:a16="http://schemas.microsoft.com/office/drawing/2014/main" id="{1EB6B431-BC33-48BB-8640-06255636DF4E}"/>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42</a:t>
            </a:fld>
            <a:endParaRPr lang="en-US" dirty="0"/>
          </a:p>
        </p:txBody>
      </p:sp>
      <p:sp>
        <p:nvSpPr>
          <p:cNvPr id="5" name="Footer Placeholder 4">
            <a:extLst>
              <a:ext uri="{FF2B5EF4-FFF2-40B4-BE49-F238E27FC236}">
                <a16:creationId xmlns:a16="http://schemas.microsoft.com/office/drawing/2014/main" id="{C7649B68-FCAF-4C3A-A8C5-15127572FB93}"/>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spTree>
    <p:extLst>
      <p:ext uri="{BB962C8B-B14F-4D97-AF65-F5344CB8AC3E}">
        <p14:creationId xmlns:p14="http://schemas.microsoft.com/office/powerpoint/2010/main" val="225444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7CAB8-D15C-4F99-ADB0-7FF1CEFBF847}"/>
              </a:ext>
            </a:extLst>
          </p:cNvPr>
          <p:cNvSpPr>
            <a:spLocks noGrp="1"/>
          </p:cNvSpPr>
          <p:nvPr>
            <p:ph type="title"/>
          </p:nvPr>
        </p:nvSpPr>
        <p:spPr/>
        <p:txBody>
          <a:bodyPr/>
          <a:lstStyle/>
          <a:p>
            <a:r>
              <a:rPr lang="en-GB" dirty="0"/>
              <a:t>Identification</a:t>
            </a:r>
          </a:p>
        </p:txBody>
      </p:sp>
      <p:sp>
        <p:nvSpPr>
          <p:cNvPr id="4" name="Slide Number Placeholder 3">
            <a:extLst>
              <a:ext uri="{FF2B5EF4-FFF2-40B4-BE49-F238E27FC236}">
                <a16:creationId xmlns:a16="http://schemas.microsoft.com/office/drawing/2014/main" id="{7E082024-8581-466A-8210-B521FE74C004}"/>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4502C20F-23BC-4238-BFB8-C2340D279ACF}"/>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sp>
        <p:nvSpPr>
          <p:cNvPr id="37" name="Rectangle 36">
            <a:extLst>
              <a:ext uri="{FF2B5EF4-FFF2-40B4-BE49-F238E27FC236}">
                <a16:creationId xmlns:a16="http://schemas.microsoft.com/office/drawing/2014/main" id="{02B93831-9AF5-4685-B3EE-5D57510BBDBA}"/>
              </a:ext>
            </a:extLst>
          </p:cNvPr>
          <p:cNvSpPr/>
          <p:nvPr/>
        </p:nvSpPr>
        <p:spPr>
          <a:xfrm>
            <a:off x="838959" y="2130724"/>
            <a:ext cx="2602912" cy="3646845"/>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38" name="TextBox 37">
            <a:extLst>
              <a:ext uri="{FF2B5EF4-FFF2-40B4-BE49-F238E27FC236}">
                <a16:creationId xmlns:a16="http://schemas.microsoft.com/office/drawing/2014/main" id="{5194BF98-3D7A-41B8-8A3A-FEC992679CD2}"/>
              </a:ext>
            </a:extLst>
          </p:cNvPr>
          <p:cNvSpPr txBox="1"/>
          <p:nvPr/>
        </p:nvSpPr>
        <p:spPr>
          <a:xfrm>
            <a:off x="303513" y="2130724"/>
            <a:ext cx="553998" cy="3666388"/>
          </a:xfrm>
          <a:prstGeom prst="rect">
            <a:avLst/>
          </a:prstGeom>
          <a:noFill/>
        </p:spPr>
        <p:txBody>
          <a:bodyPr vert="vert270"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C00000"/>
                </a:solidFill>
                <a:effectLst/>
                <a:uLnTx/>
                <a:uFillTx/>
                <a:latin typeface="Arial" pitchFamily="84" charset="0"/>
                <a:ea typeface="ヒラギノ角ゴ Pro W3" pitchFamily="84" charset="-128"/>
              </a:rPr>
              <a:t>Main symptoms</a:t>
            </a:r>
          </a:p>
        </p:txBody>
      </p:sp>
      <p:sp>
        <p:nvSpPr>
          <p:cNvPr id="44" name="Content Placeholder 2">
            <a:extLst>
              <a:ext uri="{FF2B5EF4-FFF2-40B4-BE49-F238E27FC236}">
                <a16:creationId xmlns:a16="http://schemas.microsoft.com/office/drawing/2014/main" id="{35479552-AF1A-4E83-99E1-51A1512D23B3}"/>
              </a:ext>
            </a:extLst>
          </p:cNvPr>
          <p:cNvSpPr>
            <a:spLocks noGrp="1"/>
          </p:cNvSpPr>
          <p:nvPr>
            <p:ph idx="1"/>
          </p:nvPr>
        </p:nvSpPr>
        <p:spPr>
          <a:xfrm>
            <a:off x="558000" y="1412776"/>
            <a:ext cx="8028000" cy="1001533"/>
          </a:xfrm>
        </p:spPr>
        <p:txBody>
          <a:bodyPr/>
          <a:lstStyle/>
          <a:p>
            <a:pPr marL="285750" indent="-285750">
              <a:buFont typeface="Arial" panose="020B0604020202020204" pitchFamily="34" charset="0"/>
              <a:buChar char="•"/>
            </a:pPr>
            <a:r>
              <a:rPr lang="en-GB" b="1" dirty="0"/>
              <a:t>Outbreak: </a:t>
            </a:r>
            <a:r>
              <a:rPr lang="en-GB" dirty="0"/>
              <a:t>2 symptomatic cases within 14 days of each other.</a:t>
            </a:r>
          </a:p>
        </p:txBody>
      </p:sp>
      <p:grpSp>
        <p:nvGrpSpPr>
          <p:cNvPr id="63" name="Group 62">
            <a:extLst>
              <a:ext uri="{FF2B5EF4-FFF2-40B4-BE49-F238E27FC236}">
                <a16:creationId xmlns:a16="http://schemas.microsoft.com/office/drawing/2014/main" id="{DF50DA8C-4584-4261-A2F3-4AF452B68F0C}"/>
              </a:ext>
            </a:extLst>
          </p:cNvPr>
          <p:cNvGrpSpPr/>
          <p:nvPr/>
        </p:nvGrpSpPr>
        <p:grpSpPr>
          <a:xfrm>
            <a:off x="4039559" y="2047596"/>
            <a:ext cx="2005279" cy="1497491"/>
            <a:chOff x="3569176" y="2084111"/>
            <a:chExt cx="2005279" cy="1497491"/>
          </a:xfrm>
        </p:grpSpPr>
        <p:pic>
          <p:nvPicPr>
            <p:cNvPr id="51" name="Picture 50">
              <a:extLst>
                <a:ext uri="{FF2B5EF4-FFF2-40B4-BE49-F238E27FC236}">
                  <a16:creationId xmlns:a16="http://schemas.microsoft.com/office/drawing/2014/main" id="{526E585B-A6D5-4680-9E9C-177C7D948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908" y="2084111"/>
              <a:ext cx="1219200" cy="1219200"/>
            </a:xfrm>
            <a:prstGeom prst="rect">
              <a:avLst/>
            </a:prstGeom>
          </p:spPr>
        </p:pic>
        <p:sp>
          <p:nvSpPr>
            <p:cNvPr id="60" name="TextBox 59">
              <a:extLst>
                <a:ext uri="{FF2B5EF4-FFF2-40B4-BE49-F238E27FC236}">
                  <a16:creationId xmlns:a16="http://schemas.microsoft.com/office/drawing/2014/main" id="{875FB35E-4878-43CE-AEBC-988B108669F6}"/>
                </a:ext>
              </a:extLst>
            </p:cNvPr>
            <p:cNvSpPr txBox="1"/>
            <p:nvPr/>
          </p:nvSpPr>
          <p:spPr>
            <a:xfrm>
              <a:off x="3569176" y="3181492"/>
              <a:ext cx="2005279"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New confusion</a:t>
              </a:r>
            </a:p>
          </p:txBody>
        </p:sp>
      </p:grpSp>
      <p:grpSp>
        <p:nvGrpSpPr>
          <p:cNvPr id="59" name="Group 58">
            <a:extLst>
              <a:ext uri="{FF2B5EF4-FFF2-40B4-BE49-F238E27FC236}">
                <a16:creationId xmlns:a16="http://schemas.microsoft.com/office/drawing/2014/main" id="{379B6913-785C-4DBC-BC64-4CE93844530D}"/>
              </a:ext>
            </a:extLst>
          </p:cNvPr>
          <p:cNvGrpSpPr/>
          <p:nvPr/>
        </p:nvGrpSpPr>
        <p:grpSpPr>
          <a:xfrm>
            <a:off x="5656761" y="1925772"/>
            <a:ext cx="2005279" cy="1835169"/>
            <a:chOff x="5908913" y="2039139"/>
            <a:chExt cx="2005279" cy="1835169"/>
          </a:xfrm>
        </p:grpSpPr>
        <p:pic>
          <p:nvPicPr>
            <p:cNvPr id="54" name="Picture 53">
              <a:extLst>
                <a:ext uri="{FF2B5EF4-FFF2-40B4-BE49-F238E27FC236}">
                  <a16:creationId xmlns:a16="http://schemas.microsoft.com/office/drawing/2014/main" id="{DDBE40F4-9C00-40D4-AFF4-C0A012CFD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9805" y="2039139"/>
              <a:ext cx="1323497" cy="1323497"/>
            </a:xfrm>
            <a:prstGeom prst="rect">
              <a:avLst/>
            </a:prstGeom>
          </p:spPr>
        </p:pic>
        <p:sp>
          <p:nvSpPr>
            <p:cNvPr id="61" name="TextBox 60">
              <a:extLst>
                <a:ext uri="{FF2B5EF4-FFF2-40B4-BE49-F238E27FC236}">
                  <a16:creationId xmlns:a16="http://schemas.microsoft.com/office/drawing/2014/main" id="{4C9A0E59-2097-47E1-A6B1-79E07E1D0B6A}"/>
                </a:ext>
              </a:extLst>
            </p:cNvPr>
            <p:cNvSpPr txBox="1"/>
            <p:nvPr/>
          </p:nvSpPr>
          <p:spPr>
            <a:xfrm>
              <a:off x="5908913" y="3166422"/>
              <a:ext cx="2005279"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Reduced alertness</a:t>
              </a:r>
            </a:p>
          </p:txBody>
        </p:sp>
      </p:grpSp>
      <p:grpSp>
        <p:nvGrpSpPr>
          <p:cNvPr id="3072" name="Group 3071">
            <a:extLst>
              <a:ext uri="{FF2B5EF4-FFF2-40B4-BE49-F238E27FC236}">
                <a16:creationId xmlns:a16="http://schemas.microsoft.com/office/drawing/2014/main" id="{C59C37F5-17C3-4042-98F3-B14DBB17182A}"/>
              </a:ext>
            </a:extLst>
          </p:cNvPr>
          <p:cNvGrpSpPr/>
          <p:nvPr/>
        </p:nvGrpSpPr>
        <p:grpSpPr>
          <a:xfrm>
            <a:off x="5656761" y="3560674"/>
            <a:ext cx="2005279" cy="1834485"/>
            <a:chOff x="3579500" y="3858955"/>
            <a:chExt cx="2005279" cy="1834485"/>
          </a:xfrm>
        </p:grpSpPr>
        <p:pic>
          <p:nvPicPr>
            <p:cNvPr id="58" name="Picture 57">
              <a:extLst>
                <a:ext uri="{FF2B5EF4-FFF2-40B4-BE49-F238E27FC236}">
                  <a16:creationId xmlns:a16="http://schemas.microsoft.com/office/drawing/2014/main" id="{955F5467-514F-4B53-880C-9655A414DB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2540" y="3858955"/>
              <a:ext cx="1219200" cy="1219200"/>
            </a:xfrm>
            <a:prstGeom prst="rect">
              <a:avLst/>
            </a:prstGeom>
          </p:spPr>
        </p:pic>
        <p:sp>
          <p:nvSpPr>
            <p:cNvPr id="62" name="TextBox 61">
              <a:extLst>
                <a:ext uri="{FF2B5EF4-FFF2-40B4-BE49-F238E27FC236}">
                  <a16:creationId xmlns:a16="http://schemas.microsoft.com/office/drawing/2014/main" id="{0383B269-4086-46F4-BF19-DA087E727AD4}"/>
                </a:ext>
              </a:extLst>
            </p:cNvPr>
            <p:cNvSpPr txBox="1"/>
            <p:nvPr/>
          </p:nvSpPr>
          <p:spPr>
            <a:xfrm>
              <a:off x="3579500" y="4985554"/>
              <a:ext cx="2005279"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Reduced mobility</a:t>
              </a:r>
            </a:p>
          </p:txBody>
        </p:sp>
      </p:grpSp>
      <p:grpSp>
        <p:nvGrpSpPr>
          <p:cNvPr id="3073" name="Group 3072">
            <a:extLst>
              <a:ext uri="{FF2B5EF4-FFF2-40B4-BE49-F238E27FC236}">
                <a16:creationId xmlns:a16="http://schemas.microsoft.com/office/drawing/2014/main" id="{806AE59E-DBDF-4B5A-81D2-C07332FF61AA}"/>
              </a:ext>
            </a:extLst>
          </p:cNvPr>
          <p:cNvGrpSpPr/>
          <p:nvPr/>
        </p:nvGrpSpPr>
        <p:grpSpPr>
          <a:xfrm>
            <a:off x="7052440" y="3717506"/>
            <a:ext cx="2005279" cy="1525618"/>
            <a:chOff x="5829120" y="3988999"/>
            <a:chExt cx="2005279" cy="1525618"/>
          </a:xfrm>
        </p:grpSpPr>
        <p:pic>
          <p:nvPicPr>
            <p:cNvPr id="56" name="Picture 55">
              <a:extLst>
                <a:ext uri="{FF2B5EF4-FFF2-40B4-BE49-F238E27FC236}">
                  <a16:creationId xmlns:a16="http://schemas.microsoft.com/office/drawing/2014/main" id="{90FCB1DB-0F2B-4D9B-A155-8423206F32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2160" y="3988999"/>
              <a:ext cx="1219200" cy="1219200"/>
            </a:xfrm>
            <a:prstGeom prst="rect">
              <a:avLst/>
            </a:prstGeom>
          </p:spPr>
        </p:pic>
        <p:sp>
          <p:nvSpPr>
            <p:cNvPr id="66" name="TextBox 65">
              <a:extLst>
                <a:ext uri="{FF2B5EF4-FFF2-40B4-BE49-F238E27FC236}">
                  <a16:creationId xmlns:a16="http://schemas.microsoft.com/office/drawing/2014/main" id="{AB6B0CE7-2F56-470D-9D6D-29E657C38505}"/>
                </a:ext>
              </a:extLst>
            </p:cNvPr>
            <p:cNvSpPr txBox="1"/>
            <p:nvPr/>
          </p:nvSpPr>
          <p:spPr>
            <a:xfrm>
              <a:off x="5829120" y="5114507"/>
              <a:ext cx="2005279"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Diarrhoea</a:t>
              </a:r>
            </a:p>
          </p:txBody>
        </p:sp>
      </p:grpSp>
      <p:grpSp>
        <p:nvGrpSpPr>
          <p:cNvPr id="68" name="Group 67">
            <a:extLst>
              <a:ext uri="{FF2B5EF4-FFF2-40B4-BE49-F238E27FC236}">
                <a16:creationId xmlns:a16="http://schemas.microsoft.com/office/drawing/2014/main" id="{CC510AA7-C522-40BD-9F0E-4D5BD09F9DD9}"/>
              </a:ext>
            </a:extLst>
          </p:cNvPr>
          <p:cNvGrpSpPr/>
          <p:nvPr/>
        </p:nvGrpSpPr>
        <p:grpSpPr>
          <a:xfrm>
            <a:off x="7255573" y="2138963"/>
            <a:ext cx="1617202" cy="1695035"/>
            <a:chOff x="6136373" y="2680544"/>
            <a:chExt cx="1617202" cy="1695035"/>
          </a:xfrm>
        </p:grpSpPr>
        <p:pic>
          <p:nvPicPr>
            <p:cNvPr id="69" name="Picture 6" descr="https://static.thenounproject.com/png/2891280-200.png">
              <a:extLst>
                <a:ext uri="{FF2B5EF4-FFF2-40B4-BE49-F238E27FC236}">
                  <a16:creationId xmlns:a16="http://schemas.microsoft.com/office/drawing/2014/main" id="{1553B99A-CB9F-4103-ABF4-60AEC0816A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208" y="2680544"/>
              <a:ext cx="1001532" cy="1001532"/>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3FEC24C7-ACBE-492E-80AC-BFBF3549041E}"/>
                </a:ext>
              </a:extLst>
            </p:cNvPr>
            <p:cNvSpPr txBox="1"/>
            <p:nvPr/>
          </p:nvSpPr>
          <p:spPr>
            <a:xfrm>
              <a:off x="6136373" y="3667693"/>
              <a:ext cx="1617202"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Influenza like illness</a:t>
              </a:r>
            </a:p>
          </p:txBody>
        </p:sp>
      </p:grpSp>
      <p:sp>
        <p:nvSpPr>
          <p:cNvPr id="71" name="Rectangle 70">
            <a:extLst>
              <a:ext uri="{FF2B5EF4-FFF2-40B4-BE49-F238E27FC236}">
                <a16:creationId xmlns:a16="http://schemas.microsoft.com/office/drawing/2014/main" id="{5339BBC1-40BD-4674-A2F9-2BC1ABB12DC8}"/>
              </a:ext>
            </a:extLst>
          </p:cNvPr>
          <p:cNvSpPr/>
          <p:nvPr/>
        </p:nvSpPr>
        <p:spPr>
          <a:xfrm>
            <a:off x="3807213" y="2101561"/>
            <a:ext cx="5123069" cy="3403225"/>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3075" name="TextBox 3074">
            <a:extLst>
              <a:ext uri="{FF2B5EF4-FFF2-40B4-BE49-F238E27FC236}">
                <a16:creationId xmlns:a16="http://schemas.microsoft.com/office/drawing/2014/main" id="{32438CF3-43FE-45B2-894F-12F45205D326}"/>
              </a:ext>
            </a:extLst>
          </p:cNvPr>
          <p:cNvSpPr txBox="1"/>
          <p:nvPr/>
        </p:nvSpPr>
        <p:spPr>
          <a:xfrm>
            <a:off x="3807213" y="5596708"/>
            <a:ext cx="5123069"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F9A25E">
                    <a:lumMod val="75000"/>
                  </a:srgbClr>
                </a:solidFill>
                <a:effectLst/>
                <a:uLnTx/>
                <a:uFillTx/>
                <a:latin typeface="Arial" pitchFamily="84" charset="0"/>
                <a:ea typeface="ヒラギノ角ゴ Pro W3" pitchFamily="84" charset="-128"/>
              </a:rPr>
              <a:t>Atypical symptoms possible in the elderly</a:t>
            </a:r>
            <a:r>
              <a:rPr kumimoji="0" lang="en-GB" sz="1800" b="0" i="0" u="none" strike="noStrike" kern="1200" cap="none" spc="0" normalizeH="0" baseline="0" noProof="0" dirty="0">
                <a:ln>
                  <a:noFill/>
                </a:ln>
                <a:solidFill>
                  <a:srgbClr val="FF0000"/>
                </a:solidFill>
                <a:effectLst/>
                <a:uLnTx/>
                <a:uFillTx/>
                <a:latin typeface="Arial" pitchFamily="84" charset="0"/>
                <a:ea typeface="ヒラギノ角ゴ Pro W3" pitchFamily="84" charset="-128"/>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chemeClr val="accent3">
                    <a:lumMod val="75000"/>
                  </a:schemeClr>
                </a:solidFill>
                <a:effectLst/>
                <a:uLnTx/>
                <a:uFillTx/>
                <a:latin typeface="Arial" pitchFamily="84" charset="0"/>
                <a:ea typeface="ヒラギノ角ゴ Pro W3" pitchFamily="84" charset="-128"/>
              </a:rPr>
              <a:t>and young adults</a:t>
            </a:r>
          </a:p>
        </p:txBody>
      </p:sp>
      <p:grpSp>
        <p:nvGrpSpPr>
          <p:cNvPr id="6" name="Group 5">
            <a:extLst>
              <a:ext uri="{FF2B5EF4-FFF2-40B4-BE49-F238E27FC236}">
                <a16:creationId xmlns:a16="http://schemas.microsoft.com/office/drawing/2014/main" id="{5A2D70E4-D83F-4EB7-A6A4-080F8EC4C477}"/>
              </a:ext>
            </a:extLst>
          </p:cNvPr>
          <p:cNvGrpSpPr/>
          <p:nvPr/>
        </p:nvGrpSpPr>
        <p:grpSpPr>
          <a:xfrm>
            <a:off x="685934" y="2101561"/>
            <a:ext cx="1705309" cy="1430194"/>
            <a:chOff x="830328" y="2316322"/>
            <a:chExt cx="1705309" cy="1430194"/>
          </a:xfrm>
        </p:grpSpPr>
        <p:pic>
          <p:nvPicPr>
            <p:cNvPr id="3084" name="Picture 3083">
              <a:extLst>
                <a:ext uri="{FF2B5EF4-FFF2-40B4-BE49-F238E27FC236}">
                  <a16:creationId xmlns:a16="http://schemas.microsoft.com/office/drawing/2014/main" id="{75D5BB8F-52FD-479A-BE4B-96A109BF87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1215" y="2316322"/>
              <a:ext cx="1219200" cy="1219200"/>
            </a:xfrm>
            <a:prstGeom prst="rect">
              <a:avLst/>
            </a:prstGeom>
          </p:spPr>
        </p:pic>
        <p:sp>
          <p:nvSpPr>
            <p:cNvPr id="83" name="TextBox 82">
              <a:extLst>
                <a:ext uri="{FF2B5EF4-FFF2-40B4-BE49-F238E27FC236}">
                  <a16:creationId xmlns:a16="http://schemas.microsoft.com/office/drawing/2014/main" id="{D5F0533C-C22D-4A6E-AC12-D6621EC6B73F}"/>
                </a:ext>
              </a:extLst>
            </p:cNvPr>
            <p:cNvSpPr txBox="1"/>
            <p:nvPr/>
          </p:nvSpPr>
          <p:spPr>
            <a:xfrm>
              <a:off x="830328" y="3346406"/>
              <a:ext cx="1705309"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chemeClr val="bg2"/>
                  </a:solidFill>
                  <a:effectLst/>
                  <a:uLnTx/>
                  <a:uFillTx/>
                  <a:latin typeface="Arial" pitchFamily="84" charset="0"/>
                  <a:ea typeface="ヒラギノ角ゴ Pro W3" pitchFamily="84" charset="-128"/>
                </a:rPr>
                <a:t>Cough</a:t>
              </a:r>
            </a:p>
          </p:txBody>
        </p:sp>
      </p:grpSp>
      <p:grpSp>
        <p:nvGrpSpPr>
          <p:cNvPr id="7" name="Group 6">
            <a:extLst>
              <a:ext uri="{FF2B5EF4-FFF2-40B4-BE49-F238E27FC236}">
                <a16:creationId xmlns:a16="http://schemas.microsoft.com/office/drawing/2014/main" id="{AF185675-14ED-4F91-9745-C9FC1BB5F29E}"/>
              </a:ext>
            </a:extLst>
          </p:cNvPr>
          <p:cNvGrpSpPr/>
          <p:nvPr/>
        </p:nvGrpSpPr>
        <p:grpSpPr>
          <a:xfrm>
            <a:off x="558000" y="4297745"/>
            <a:ext cx="1705309" cy="1397425"/>
            <a:chOff x="830328" y="4285586"/>
            <a:chExt cx="1705309" cy="1397425"/>
          </a:xfrm>
        </p:grpSpPr>
        <p:pic>
          <p:nvPicPr>
            <p:cNvPr id="3082" name="Picture 3081">
              <a:extLst>
                <a:ext uri="{FF2B5EF4-FFF2-40B4-BE49-F238E27FC236}">
                  <a16:creationId xmlns:a16="http://schemas.microsoft.com/office/drawing/2014/main" id="{EB9CEF5E-5B08-460D-9481-C50C3D607E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7698" y="4285586"/>
              <a:ext cx="1219200" cy="1219200"/>
            </a:xfrm>
            <a:prstGeom prst="rect">
              <a:avLst/>
            </a:prstGeom>
          </p:spPr>
        </p:pic>
        <p:sp>
          <p:nvSpPr>
            <p:cNvPr id="84" name="TextBox 83">
              <a:extLst>
                <a:ext uri="{FF2B5EF4-FFF2-40B4-BE49-F238E27FC236}">
                  <a16:creationId xmlns:a16="http://schemas.microsoft.com/office/drawing/2014/main" id="{9107AAE0-C245-449D-91FF-4B2FF640569E}"/>
                </a:ext>
              </a:extLst>
            </p:cNvPr>
            <p:cNvSpPr txBox="1"/>
            <p:nvPr/>
          </p:nvSpPr>
          <p:spPr>
            <a:xfrm>
              <a:off x="830328" y="5282901"/>
              <a:ext cx="1705309"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chemeClr val="bg2"/>
                  </a:solidFill>
                  <a:effectLst/>
                  <a:uLnTx/>
                  <a:uFillTx/>
                  <a:latin typeface="Arial" pitchFamily="84" charset="0"/>
                  <a:ea typeface="ヒラギノ角ゴ Pro W3" pitchFamily="84" charset="-128"/>
                </a:rPr>
                <a:t>Fever</a:t>
              </a:r>
            </a:p>
          </p:txBody>
        </p:sp>
      </p:grpSp>
      <p:grpSp>
        <p:nvGrpSpPr>
          <p:cNvPr id="3" name="Group 2">
            <a:extLst>
              <a:ext uri="{FF2B5EF4-FFF2-40B4-BE49-F238E27FC236}">
                <a16:creationId xmlns:a16="http://schemas.microsoft.com/office/drawing/2014/main" id="{B3CCB43D-B6D1-4B95-B75A-1A1CABA03D26}"/>
              </a:ext>
            </a:extLst>
          </p:cNvPr>
          <p:cNvGrpSpPr/>
          <p:nvPr/>
        </p:nvGrpSpPr>
        <p:grpSpPr>
          <a:xfrm>
            <a:off x="3859819" y="2771185"/>
            <a:ext cx="2250182" cy="2286858"/>
            <a:chOff x="2832799" y="3291124"/>
            <a:chExt cx="2250182" cy="2286858"/>
          </a:xfrm>
        </p:grpSpPr>
        <p:pic>
          <p:nvPicPr>
            <p:cNvPr id="8" name="Picture 7">
              <a:extLst>
                <a:ext uri="{FF2B5EF4-FFF2-40B4-BE49-F238E27FC236}">
                  <a16:creationId xmlns:a16="http://schemas.microsoft.com/office/drawing/2014/main" id="{2E7AAEFF-CC01-40BF-BDD2-3E8BE19BE8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32799" y="3291124"/>
              <a:ext cx="2250182" cy="2250182"/>
            </a:xfrm>
            <a:prstGeom prst="rect">
              <a:avLst/>
            </a:prstGeom>
          </p:spPr>
        </p:pic>
        <p:sp>
          <p:nvSpPr>
            <p:cNvPr id="33" name="TextBox 32">
              <a:extLst>
                <a:ext uri="{FF2B5EF4-FFF2-40B4-BE49-F238E27FC236}">
                  <a16:creationId xmlns:a16="http://schemas.microsoft.com/office/drawing/2014/main" id="{8D91A70A-7079-42CE-88D2-6F9A68A58E38}"/>
                </a:ext>
              </a:extLst>
            </p:cNvPr>
            <p:cNvSpPr txBox="1"/>
            <p:nvPr/>
          </p:nvSpPr>
          <p:spPr>
            <a:xfrm>
              <a:off x="2991314" y="4870096"/>
              <a:ext cx="2005279"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Fatigue / lethargy</a:t>
              </a:r>
            </a:p>
          </p:txBody>
        </p:sp>
      </p:grpSp>
      <p:grpSp>
        <p:nvGrpSpPr>
          <p:cNvPr id="32" name="Group 31">
            <a:extLst>
              <a:ext uri="{FF2B5EF4-FFF2-40B4-BE49-F238E27FC236}">
                <a16:creationId xmlns:a16="http://schemas.microsoft.com/office/drawing/2014/main" id="{681F1769-B849-471A-907B-AAC54CC7BDA6}"/>
              </a:ext>
            </a:extLst>
          </p:cNvPr>
          <p:cNvGrpSpPr/>
          <p:nvPr/>
        </p:nvGrpSpPr>
        <p:grpSpPr>
          <a:xfrm>
            <a:off x="1780787" y="2892461"/>
            <a:ext cx="1702645" cy="1622247"/>
            <a:chOff x="2095613" y="3637321"/>
            <a:chExt cx="1702645" cy="1622247"/>
          </a:xfrm>
        </p:grpSpPr>
        <p:pic>
          <p:nvPicPr>
            <p:cNvPr id="34" name="Picture 33">
              <a:extLst>
                <a:ext uri="{FF2B5EF4-FFF2-40B4-BE49-F238E27FC236}">
                  <a16:creationId xmlns:a16="http://schemas.microsoft.com/office/drawing/2014/main" id="{12692B5D-CB68-4E87-98FC-735A4A2050F4}"/>
                </a:ext>
              </a:extLst>
            </p:cNvPr>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395768" y="3637321"/>
              <a:ext cx="856257" cy="856257"/>
            </a:xfrm>
            <a:prstGeom prst="rect">
              <a:avLst/>
            </a:prstGeom>
          </p:spPr>
        </p:pic>
        <p:sp>
          <p:nvSpPr>
            <p:cNvPr id="35" name="Rectangle 34">
              <a:extLst>
                <a:ext uri="{FF2B5EF4-FFF2-40B4-BE49-F238E27FC236}">
                  <a16:creationId xmlns:a16="http://schemas.microsoft.com/office/drawing/2014/main" id="{6D75D034-A313-48CA-B140-0BC3852417EB}"/>
                </a:ext>
              </a:extLst>
            </p:cNvPr>
            <p:cNvSpPr/>
            <p:nvPr/>
          </p:nvSpPr>
          <p:spPr>
            <a:xfrm>
              <a:off x="2095613" y="4403311"/>
              <a:ext cx="1702645" cy="856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2"/>
                  </a:solidFill>
                </a:rPr>
                <a:t>Loss of smell and/or taste</a:t>
              </a:r>
            </a:p>
          </p:txBody>
        </p:sp>
      </p:grpSp>
    </p:spTree>
    <p:extLst>
      <p:ext uri="{BB962C8B-B14F-4D97-AF65-F5344CB8AC3E}">
        <p14:creationId xmlns:p14="http://schemas.microsoft.com/office/powerpoint/2010/main" val="1773099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DC69D-6EB8-46F0-A264-5779472A3A2F}"/>
              </a:ext>
            </a:extLst>
          </p:cNvPr>
          <p:cNvSpPr>
            <a:spLocks noGrp="1"/>
          </p:cNvSpPr>
          <p:nvPr>
            <p:ph type="title"/>
          </p:nvPr>
        </p:nvSpPr>
        <p:spPr/>
        <p:txBody>
          <a:bodyPr/>
          <a:lstStyle/>
          <a:p>
            <a:r>
              <a:rPr lang="en-GB" dirty="0"/>
              <a:t>Initial actions</a:t>
            </a:r>
          </a:p>
        </p:txBody>
      </p:sp>
      <p:sp>
        <p:nvSpPr>
          <p:cNvPr id="4" name="Slide Number Placeholder 3">
            <a:extLst>
              <a:ext uri="{FF2B5EF4-FFF2-40B4-BE49-F238E27FC236}">
                <a16:creationId xmlns:a16="http://schemas.microsoft.com/office/drawing/2014/main" id="{3F3B845D-295F-42F8-B0C1-933391DB945A}"/>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B71B2E17-69C9-41A4-8843-537A5CE66A50}"/>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7" name="Picture 6">
            <a:extLst>
              <a:ext uri="{FF2B5EF4-FFF2-40B4-BE49-F238E27FC236}">
                <a16:creationId xmlns:a16="http://schemas.microsoft.com/office/drawing/2014/main" id="{3E0E6286-CDB7-4777-97E8-C8A082197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380814"/>
            <a:ext cx="1016296" cy="1016296"/>
          </a:xfrm>
          <a:prstGeom prst="rect">
            <a:avLst/>
          </a:prstGeom>
        </p:spPr>
      </p:pic>
      <p:graphicFrame>
        <p:nvGraphicFramePr>
          <p:cNvPr id="8" name="Table 7">
            <a:extLst>
              <a:ext uri="{FF2B5EF4-FFF2-40B4-BE49-F238E27FC236}">
                <a16:creationId xmlns:a16="http://schemas.microsoft.com/office/drawing/2014/main" id="{67BACF89-BBED-48B3-9F88-140D47034A9D}"/>
              </a:ext>
            </a:extLst>
          </p:cNvPr>
          <p:cNvGraphicFramePr>
            <a:graphicFrameLocks noGrp="1"/>
          </p:cNvGraphicFramePr>
          <p:nvPr>
            <p:extLst>
              <p:ext uri="{D42A27DB-BD31-4B8C-83A1-F6EECF244321}">
                <p14:modId xmlns:p14="http://schemas.microsoft.com/office/powerpoint/2010/main" val="1795950646"/>
              </p:ext>
            </p:extLst>
          </p:nvPr>
        </p:nvGraphicFramePr>
        <p:xfrm>
          <a:off x="1619672" y="1340768"/>
          <a:ext cx="7056784" cy="4752528"/>
        </p:xfrm>
        <a:graphic>
          <a:graphicData uri="http://schemas.openxmlformats.org/drawingml/2006/table">
            <a:tbl>
              <a:tblPr firstRow="1" bandRow="1">
                <a:tableStyleId>{5940675A-B579-460E-94D1-54222C63F5DA}</a:tableStyleId>
              </a:tblPr>
              <a:tblGrid>
                <a:gridCol w="7056784">
                  <a:extLst>
                    <a:ext uri="{9D8B030D-6E8A-4147-A177-3AD203B41FA5}">
                      <a16:colId xmlns:a16="http://schemas.microsoft.com/office/drawing/2014/main" val="3598356799"/>
                    </a:ext>
                  </a:extLst>
                </a:gridCol>
              </a:tblGrid>
              <a:tr h="1262390">
                <a:tc>
                  <a:txBody>
                    <a:bodyPr/>
                    <a:lstStyle/>
                    <a:p>
                      <a:r>
                        <a:rPr lang="en-GB" sz="1600" b="1" dirty="0"/>
                        <a:t>Inform your local health protection team (HPT) or if in London, the London Coronavirus Response Centre (LCRC).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8912375"/>
                  </a:ext>
                </a:extLst>
              </a:tr>
              <a:tr h="1599435">
                <a:tc>
                  <a:txBody>
                    <a:bodyPr/>
                    <a:lstStyle/>
                    <a:p>
                      <a:r>
                        <a:rPr lang="en-GB" sz="1600" b="1" dirty="0"/>
                        <a:t>When calling, have the following information at hand:</a:t>
                      </a:r>
                    </a:p>
                    <a:p>
                      <a:pPr marL="742950" lvl="1" indent="-285750">
                        <a:buFont typeface="Arial" panose="020B0604020202020204" pitchFamily="34" charset="0"/>
                        <a:buChar char="•"/>
                      </a:pPr>
                      <a:r>
                        <a:rPr lang="en-GB" sz="1600" dirty="0"/>
                        <a:t>Number of prisoners affected and location (i.e. wing)</a:t>
                      </a:r>
                    </a:p>
                    <a:p>
                      <a:pPr marL="742950" lvl="1" indent="-285750">
                        <a:buFont typeface="Arial" panose="020B0604020202020204" pitchFamily="34" charset="0"/>
                        <a:buChar char="•"/>
                      </a:pPr>
                      <a:r>
                        <a:rPr lang="en-GB" sz="1600" dirty="0"/>
                        <a:t>Dates of first and most recent affected resident.</a:t>
                      </a:r>
                    </a:p>
                    <a:p>
                      <a:pPr marL="742950" lvl="1" indent="-285750">
                        <a:buFont typeface="Arial" panose="020B0604020202020204" pitchFamily="34" charset="0"/>
                        <a:buChar char="•"/>
                      </a:pPr>
                      <a:r>
                        <a:rPr lang="en-GB" sz="1600" dirty="0"/>
                        <a:t>Number of prisoners admitted to hospitals.</a:t>
                      </a:r>
                    </a:p>
                    <a:p>
                      <a:pPr marL="742950" lvl="1" indent="-285750">
                        <a:buFont typeface="Arial" panose="020B0604020202020204" pitchFamily="34" charset="0"/>
                        <a:buChar char="•"/>
                      </a:pPr>
                      <a:r>
                        <a:rPr lang="en-GB" sz="1600" dirty="0"/>
                        <a:t>Date and number of any COVID related deaths.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50233345"/>
                  </a:ext>
                </a:extLst>
              </a:tr>
              <a:tr h="770266">
                <a:tc>
                  <a:txBody>
                    <a:bodyPr/>
                    <a:lstStyle/>
                    <a:p>
                      <a:r>
                        <a:rPr lang="en-GB" sz="1600" b="1" dirty="0">
                          <a:solidFill>
                            <a:srgbClr val="FF0000"/>
                          </a:solidFill>
                        </a:rPr>
                        <a:t>Info on affected staff incl. onset of symptoms, location, last day at 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25351569"/>
                  </a:ext>
                </a:extLst>
              </a:tr>
              <a:tr h="1120437">
                <a:tc>
                  <a:txBody>
                    <a:bodyPr/>
                    <a:lstStyle/>
                    <a:p>
                      <a:endParaRPr lang="en-GB" sz="1600" b="1" strike="sngStrike"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11120008"/>
                  </a:ext>
                </a:extLst>
              </a:tr>
            </a:tbl>
          </a:graphicData>
        </a:graphic>
      </p:graphicFrame>
      <p:pic>
        <p:nvPicPr>
          <p:cNvPr id="12" name="Picture 11">
            <a:extLst>
              <a:ext uri="{FF2B5EF4-FFF2-40B4-BE49-F238E27FC236}">
                <a16:creationId xmlns:a16="http://schemas.microsoft.com/office/drawing/2014/main" id="{69E97E91-E0C7-476D-94F9-BA8E26DFDC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673738"/>
            <a:ext cx="1016296" cy="1016296"/>
          </a:xfrm>
          <a:prstGeom prst="rect">
            <a:avLst/>
          </a:prstGeom>
        </p:spPr>
      </p:pic>
      <p:pic>
        <p:nvPicPr>
          <p:cNvPr id="14" name="Picture 13">
            <a:extLst>
              <a:ext uri="{FF2B5EF4-FFF2-40B4-BE49-F238E27FC236}">
                <a16:creationId xmlns:a16="http://schemas.microsoft.com/office/drawing/2014/main" id="{16AB422A-AE94-4AED-8E39-C97C9707E1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01" y="4129951"/>
            <a:ext cx="688198" cy="688198"/>
          </a:xfrm>
          <a:prstGeom prst="rect">
            <a:avLst/>
          </a:prstGeom>
        </p:spPr>
      </p:pic>
      <p:pic>
        <p:nvPicPr>
          <p:cNvPr id="16" name="Picture 15">
            <a:extLst>
              <a:ext uri="{FF2B5EF4-FFF2-40B4-BE49-F238E27FC236}">
                <a16:creationId xmlns:a16="http://schemas.microsoft.com/office/drawing/2014/main" id="{2DBD813E-92FB-4062-9A0F-6695D8DD42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124" y="4221088"/>
            <a:ext cx="809060" cy="809060"/>
          </a:xfrm>
          <a:prstGeom prst="rect">
            <a:avLst/>
          </a:prstGeom>
        </p:spPr>
      </p:pic>
      <p:pic>
        <p:nvPicPr>
          <p:cNvPr id="6" name="Picture 5">
            <a:extLst>
              <a:ext uri="{FF2B5EF4-FFF2-40B4-BE49-F238E27FC236}">
                <a16:creationId xmlns:a16="http://schemas.microsoft.com/office/drawing/2014/main" id="{34909CF1-BB91-46C6-9360-C8A95F3481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8662" y="5121285"/>
            <a:ext cx="811623" cy="811623"/>
          </a:xfrm>
          <a:prstGeom prst="rect">
            <a:avLst/>
          </a:prstGeom>
        </p:spPr>
      </p:pic>
      <p:sp>
        <p:nvSpPr>
          <p:cNvPr id="9" name="Rectangle 8">
            <a:extLst>
              <a:ext uri="{FF2B5EF4-FFF2-40B4-BE49-F238E27FC236}">
                <a16:creationId xmlns:a16="http://schemas.microsoft.com/office/drawing/2014/main" id="{2AFFEA6B-1AAD-4A0A-B721-1447DDBC19A1}"/>
              </a:ext>
            </a:extLst>
          </p:cNvPr>
          <p:cNvSpPr/>
          <p:nvPr/>
        </p:nvSpPr>
        <p:spPr>
          <a:xfrm>
            <a:off x="1619672" y="5229079"/>
            <a:ext cx="4320480" cy="5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rPr>
              <a:t>Outbreak control team meeting</a:t>
            </a:r>
          </a:p>
        </p:txBody>
      </p:sp>
    </p:spTree>
    <p:extLst>
      <p:ext uri="{BB962C8B-B14F-4D97-AF65-F5344CB8AC3E}">
        <p14:creationId xmlns:p14="http://schemas.microsoft.com/office/powerpoint/2010/main" val="2006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37A3F-0A89-44DF-B03A-0372B88581C2}"/>
              </a:ext>
            </a:extLst>
          </p:cNvPr>
          <p:cNvSpPr>
            <a:spLocks noGrp="1"/>
          </p:cNvSpPr>
          <p:nvPr>
            <p:ph type="title"/>
          </p:nvPr>
        </p:nvSpPr>
        <p:spPr/>
        <p:txBody>
          <a:bodyPr/>
          <a:lstStyle/>
          <a:p>
            <a:r>
              <a:rPr lang="en-GB" dirty="0"/>
              <a:t>Outbreak preparedness</a:t>
            </a:r>
          </a:p>
        </p:txBody>
      </p:sp>
      <p:sp>
        <p:nvSpPr>
          <p:cNvPr id="4" name="Slide Number Placeholder 3">
            <a:extLst>
              <a:ext uri="{FF2B5EF4-FFF2-40B4-BE49-F238E27FC236}">
                <a16:creationId xmlns:a16="http://schemas.microsoft.com/office/drawing/2014/main" id="{53CA9087-D5EF-4463-A76F-52CF9B63D906}"/>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14BBA3AB-8FE9-4F62-9DB8-E337B5248A6A}"/>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graphicFrame>
        <p:nvGraphicFramePr>
          <p:cNvPr id="6" name="Table 5">
            <a:extLst>
              <a:ext uri="{FF2B5EF4-FFF2-40B4-BE49-F238E27FC236}">
                <a16:creationId xmlns:a16="http://schemas.microsoft.com/office/drawing/2014/main" id="{FA49DF4F-9C97-43C8-8324-ECDD200924D4}"/>
              </a:ext>
            </a:extLst>
          </p:cNvPr>
          <p:cNvGraphicFramePr>
            <a:graphicFrameLocks noGrp="1"/>
          </p:cNvGraphicFramePr>
          <p:nvPr>
            <p:extLst>
              <p:ext uri="{D42A27DB-BD31-4B8C-83A1-F6EECF244321}">
                <p14:modId xmlns:p14="http://schemas.microsoft.com/office/powerpoint/2010/main" val="1685662296"/>
              </p:ext>
            </p:extLst>
          </p:nvPr>
        </p:nvGraphicFramePr>
        <p:xfrm>
          <a:off x="1623409" y="1247300"/>
          <a:ext cx="7056784" cy="5027364"/>
        </p:xfrm>
        <a:graphic>
          <a:graphicData uri="http://schemas.openxmlformats.org/drawingml/2006/table">
            <a:tbl>
              <a:tblPr firstRow="1" bandRow="1">
                <a:tableStyleId>{5940675A-B579-460E-94D1-54222C63F5DA}</a:tableStyleId>
              </a:tblPr>
              <a:tblGrid>
                <a:gridCol w="7056784">
                  <a:extLst>
                    <a:ext uri="{9D8B030D-6E8A-4147-A177-3AD203B41FA5}">
                      <a16:colId xmlns:a16="http://schemas.microsoft.com/office/drawing/2014/main" val="3598356799"/>
                    </a:ext>
                  </a:extLst>
                </a:gridCol>
              </a:tblGrid>
              <a:tr h="936104">
                <a:tc>
                  <a:txBody>
                    <a:bodyPr/>
                    <a:lstStyle/>
                    <a:p>
                      <a:r>
                        <a:rPr lang="en-GB" sz="1600" b="1" dirty="0"/>
                        <a:t>Ensure soap, water and paper towels available at each sink.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8912375"/>
                  </a:ext>
                </a:extLst>
              </a:tr>
              <a:tr h="1080120">
                <a:tc>
                  <a:txBody>
                    <a:bodyPr/>
                    <a:lstStyle/>
                    <a:p>
                      <a:r>
                        <a:rPr lang="en-GB" sz="1600" b="1" dirty="0"/>
                        <a:t>Alcohol based hand rub available in specific location.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0233345"/>
                  </a:ext>
                </a:extLst>
              </a:tr>
              <a:tr h="770266">
                <a:tc>
                  <a:txBody>
                    <a:bodyPr/>
                    <a:lstStyle/>
                    <a:p>
                      <a:r>
                        <a:rPr lang="en-GB" sz="1600" b="1" dirty="0"/>
                        <a:t>At least &gt;72 hours of PPE available.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5351569"/>
                  </a:ext>
                </a:extLst>
              </a:tr>
              <a:tr h="1120437">
                <a:tc>
                  <a:txBody>
                    <a:bodyPr/>
                    <a:lstStyle/>
                    <a:p>
                      <a:r>
                        <a:rPr lang="en-GB" sz="1600" b="1" dirty="0"/>
                        <a:t>Adequate staffing numbers and reserve staff in case of illness.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1120008"/>
                  </a:ext>
                </a:extLst>
              </a:tr>
              <a:tr h="1120437">
                <a:tc>
                  <a:txBody>
                    <a:bodyPr/>
                    <a:lstStyle/>
                    <a:p>
                      <a:r>
                        <a:rPr lang="en-GB" sz="1600" b="1" dirty="0"/>
                        <a:t>Staff health and wellbeing is addressed and supported.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2960595"/>
                  </a:ext>
                </a:extLst>
              </a:tr>
            </a:tbl>
          </a:graphicData>
        </a:graphic>
      </p:graphicFrame>
      <p:pic>
        <p:nvPicPr>
          <p:cNvPr id="8" name="Picture 7">
            <a:extLst>
              <a:ext uri="{FF2B5EF4-FFF2-40B4-BE49-F238E27FC236}">
                <a16:creationId xmlns:a16="http://schemas.microsoft.com/office/drawing/2014/main" id="{2FB48434-F647-42B5-AE49-62BC9D17A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74" y="1163216"/>
            <a:ext cx="1219200" cy="1219200"/>
          </a:xfrm>
          <a:prstGeom prst="rect">
            <a:avLst/>
          </a:prstGeom>
        </p:spPr>
      </p:pic>
      <p:pic>
        <p:nvPicPr>
          <p:cNvPr id="10" name="Picture 9">
            <a:extLst>
              <a:ext uri="{FF2B5EF4-FFF2-40B4-BE49-F238E27FC236}">
                <a16:creationId xmlns:a16="http://schemas.microsoft.com/office/drawing/2014/main" id="{71654D8A-F9AC-440E-9312-DBEB4F33F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13" y="2228686"/>
            <a:ext cx="1219200" cy="1219200"/>
          </a:xfrm>
          <a:prstGeom prst="rect">
            <a:avLst/>
          </a:prstGeom>
        </p:spPr>
      </p:pic>
      <p:grpSp>
        <p:nvGrpSpPr>
          <p:cNvPr id="11" name="Group 10">
            <a:extLst>
              <a:ext uri="{FF2B5EF4-FFF2-40B4-BE49-F238E27FC236}">
                <a16:creationId xmlns:a16="http://schemas.microsoft.com/office/drawing/2014/main" id="{9CD69777-F371-48B5-85C8-13361E2282DE}"/>
              </a:ext>
            </a:extLst>
          </p:cNvPr>
          <p:cNvGrpSpPr/>
          <p:nvPr/>
        </p:nvGrpSpPr>
        <p:grpSpPr>
          <a:xfrm>
            <a:off x="575494" y="3429000"/>
            <a:ext cx="769559" cy="699946"/>
            <a:chOff x="356544" y="3497939"/>
            <a:chExt cx="842343" cy="766146"/>
          </a:xfrm>
        </p:grpSpPr>
        <p:pic>
          <p:nvPicPr>
            <p:cNvPr id="12" name="Picture 2" descr="https://static.thenounproject.com/png/827456-200.png">
              <a:extLst>
                <a:ext uri="{FF2B5EF4-FFF2-40B4-BE49-F238E27FC236}">
                  <a16:creationId xmlns:a16="http://schemas.microsoft.com/office/drawing/2014/main" id="{37BC494B-0D73-4AA5-8E99-BFAA541776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544" y="3497939"/>
              <a:ext cx="411451" cy="4114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s://static.thenounproject.com/png/1578787-200.png">
              <a:extLst>
                <a:ext uri="{FF2B5EF4-FFF2-40B4-BE49-F238E27FC236}">
                  <a16:creationId xmlns:a16="http://schemas.microsoft.com/office/drawing/2014/main" id="{F4265657-CEA2-4A31-BD3D-02FF05E26F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995" y="3497939"/>
              <a:ext cx="430892" cy="4308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s://static.thenounproject.com/png/1387755-200.png">
              <a:extLst>
                <a:ext uri="{FF2B5EF4-FFF2-40B4-BE49-F238E27FC236}">
                  <a16:creationId xmlns:a16="http://schemas.microsoft.com/office/drawing/2014/main" id="{C8DF55BE-8817-45EA-8438-1477D8AE838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396" y="3926887"/>
              <a:ext cx="337198" cy="337198"/>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a:extLst>
              <a:ext uri="{FF2B5EF4-FFF2-40B4-BE49-F238E27FC236}">
                <a16:creationId xmlns:a16="http://schemas.microsoft.com/office/drawing/2014/main" id="{44515A55-A481-4338-9478-07FFF01BA6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674" y="4128946"/>
            <a:ext cx="1219200" cy="1219200"/>
          </a:xfrm>
          <a:prstGeom prst="rect">
            <a:avLst/>
          </a:prstGeom>
        </p:spPr>
      </p:pic>
      <p:pic>
        <p:nvPicPr>
          <p:cNvPr id="18" name="Picture 17">
            <a:extLst>
              <a:ext uri="{FF2B5EF4-FFF2-40B4-BE49-F238E27FC236}">
                <a16:creationId xmlns:a16="http://schemas.microsoft.com/office/drawing/2014/main" id="{843927FA-BC6E-485E-8A92-B2F7A525E0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2288" y="5123061"/>
            <a:ext cx="1035971" cy="1035971"/>
          </a:xfrm>
          <a:prstGeom prst="rect">
            <a:avLst/>
          </a:prstGeom>
        </p:spPr>
      </p:pic>
    </p:spTree>
    <p:extLst>
      <p:ext uri="{BB962C8B-B14F-4D97-AF65-F5344CB8AC3E}">
        <p14:creationId xmlns:p14="http://schemas.microsoft.com/office/powerpoint/2010/main" val="3106424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A5083-E2BA-4E39-B68C-BA6183B7BADE}"/>
              </a:ext>
            </a:extLst>
          </p:cNvPr>
          <p:cNvSpPr>
            <a:spLocks noGrp="1"/>
          </p:cNvSpPr>
          <p:nvPr>
            <p:ph type="title"/>
          </p:nvPr>
        </p:nvSpPr>
        <p:spPr/>
        <p:txBody>
          <a:bodyPr/>
          <a:lstStyle/>
          <a:p>
            <a:r>
              <a:rPr lang="en-GB" dirty="0"/>
              <a:t>Cleaning</a:t>
            </a:r>
          </a:p>
        </p:txBody>
      </p:sp>
      <p:sp>
        <p:nvSpPr>
          <p:cNvPr id="4" name="Slide Number Placeholder 3">
            <a:extLst>
              <a:ext uri="{FF2B5EF4-FFF2-40B4-BE49-F238E27FC236}">
                <a16:creationId xmlns:a16="http://schemas.microsoft.com/office/drawing/2014/main" id="{FA698F3C-152B-46FF-AAA3-BF3A8300DF49}"/>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03D3216B-4203-4ABC-8CBF-385C4A45C3CA}"/>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12292" name="Picture 4" descr="https://static.thenounproject.com/png/1852687-200.png">
            <a:extLst>
              <a:ext uri="{FF2B5EF4-FFF2-40B4-BE49-F238E27FC236}">
                <a16:creationId xmlns:a16="http://schemas.microsoft.com/office/drawing/2014/main" id="{B53C5640-1B69-48EF-A64F-7476BE3B21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69" y="3001671"/>
            <a:ext cx="792088" cy="792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6B48BB1E-AE5E-4297-BD20-E76C1418912D}"/>
              </a:ext>
            </a:extLst>
          </p:cNvPr>
          <p:cNvGraphicFramePr>
            <a:graphicFrameLocks noGrp="1"/>
          </p:cNvGraphicFramePr>
          <p:nvPr/>
        </p:nvGraphicFramePr>
        <p:xfrm>
          <a:off x="1524000" y="1397001"/>
          <a:ext cx="7224464" cy="4699351"/>
        </p:xfrm>
        <a:graphic>
          <a:graphicData uri="http://schemas.openxmlformats.org/drawingml/2006/table">
            <a:tbl>
              <a:tblPr firstRow="1" bandRow="1">
                <a:tableStyleId>{5940675A-B579-460E-94D1-54222C63F5DA}</a:tableStyleId>
              </a:tblPr>
              <a:tblGrid>
                <a:gridCol w="7224464">
                  <a:extLst>
                    <a:ext uri="{9D8B030D-6E8A-4147-A177-3AD203B41FA5}">
                      <a16:colId xmlns:a16="http://schemas.microsoft.com/office/drawing/2014/main" val="3343944350"/>
                    </a:ext>
                  </a:extLst>
                </a:gridCol>
              </a:tblGrid>
              <a:tr h="1383927">
                <a:tc>
                  <a:txBody>
                    <a:bodyPr/>
                    <a:lstStyle/>
                    <a:p>
                      <a:r>
                        <a:rPr lang="en-GB" sz="1600" b="1" dirty="0"/>
                        <a:t>Declutter rooms and communal areas:</a:t>
                      </a:r>
                    </a:p>
                    <a:p>
                      <a:pPr marL="742950" lvl="1" indent="-285750">
                        <a:buFont typeface="Arial" panose="020B0604020202020204" pitchFamily="34" charset="0"/>
                        <a:buChar char="•"/>
                      </a:pPr>
                      <a:r>
                        <a:rPr lang="en-GB" sz="1600" dirty="0"/>
                        <a:t>Reduces number surfaces exposed to any potential infection.</a:t>
                      </a:r>
                    </a:p>
                    <a:p>
                      <a:pPr marL="742950" lvl="1" indent="-285750">
                        <a:buFont typeface="Arial" panose="020B0604020202020204" pitchFamily="34" charset="0"/>
                        <a:buChar char="•"/>
                      </a:pPr>
                      <a:r>
                        <a:rPr lang="en-GB" sz="1600" dirty="0"/>
                        <a:t>Allows all surfaces to be cleaned effectively.</a:t>
                      </a:r>
                    </a:p>
                    <a:p>
                      <a:pPr marL="742950" lvl="1" indent="-285750">
                        <a:buFont typeface="Arial" panose="020B0604020202020204" pitchFamily="34" charset="0"/>
                        <a:buChar char="•"/>
                      </a:pPr>
                      <a:r>
                        <a:rPr lang="en-GB" sz="1600" dirty="0"/>
                        <a:t>Safer in terms of trip hazards.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24358496"/>
                  </a:ext>
                </a:extLst>
              </a:tr>
              <a:tr h="1296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For any cleaning agent ensure it is appropriately prepared and applied (contact time) following manufacturers instructions.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Cloths and mop heads should be disposed of after a single use.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Ensure cleaning items are disposed of safely.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4209761"/>
                  </a:ext>
                </a:extLst>
              </a:tr>
              <a:tr h="1440160">
                <a:tc>
                  <a:txBody>
                    <a:bodyPr/>
                    <a:lstStyle/>
                    <a:p>
                      <a:pPr marL="0" lvl="0" indent="0">
                        <a:spcAft>
                          <a:spcPts val="0"/>
                        </a:spcAft>
                        <a:buFont typeface="Arial" panose="020B0604020202020204" pitchFamily="34" charset="0"/>
                        <a:buNone/>
                      </a:pPr>
                      <a:r>
                        <a:rPr lang="en-GB" sz="1600" b="1" kern="1200" dirty="0">
                          <a:solidFill>
                            <a:schemeClr val="tx1"/>
                          </a:solidFill>
                          <a:latin typeface="+mn-lt"/>
                          <a:ea typeface="+mn-ea"/>
                          <a:cs typeface="+mn-cs"/>
                        </a:rPr>
                        <a:t>Increase frequency of general cleaning paying particular attention to:</a:t>
                      </a:r>
                    </a:p>
                    <a:p>
                      <a:pPr marL="742950" lvl="1" indent="-285750">
                        <a:spcAft>
                          <a:spcPts val="0"/>
                        </a:spcAft>
                        <a:buFont typeface="Arial" panose="020B0604020202020204" pitchFamily="34" charset="0"/>
                        <a:buChar char="•"/>
                      </a:pPr>
                      <a:r>
                        <a:rPr lang="en-GB" sz="1600" kern="1200" dirty="0">
                          <a:solidFill>
                            <a:schemeClr val="tx1"/>
                          </a:solidFill>
                          <a:latin typeface="+mn-lt"/>
                          <a:ea typeface="+mn-ea"/>
                          <a:cs typeface="+mn-cs"/>
                        </a:rPr>
                        <a:t>High touch surfaces (door handles, light switches etc…).</a:t>
                      </a:r>
                    </a:p>
                    <a:p>
                      <a:pPr marL="742950" lvl="1" indent="-285750">
                        <a:spcAft>
                          <a:spcPts val="0"/>
                        </a:spcAft>
                        <a:buFont typeface="Arial" panose="020B0604020202020204" pitchFamily="34" charset="0"/>
                        <a:buChar char="•"/>
                      </a:pPr>
                      <a:r>
                        <a:rPr lang="en-GB" sz="1600" kern="1200" dirty="0">
                          <a:solidFill>
                            <a:schemeClr val="tx1"/>
                          </a:solidFill>
                          <a:latin typeface="+mn-lt"/>
                          <a:ea typeface="+mn-ea"/>
                          <a:cs typeface="+mn-cs"/>
                        </a:rPr>
                        <a:t>Equipment used between prisoners.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95798342"/>
                  </a:ext>
                </a:extLst>
              </a:tr>
              <a:tr h="547231">
                <a:tc>
                  <a:txBody>
                    <a:bodyPr/>
                    <a:lstStyle/>
                    <a:p>
                      <a:pPr lvl="0">
                        <a:spcAft>
                          <a:spcPts val="0"/>
                        </a:spcAft>
                      </a:pPr>
                      <a:r>
                        <a:rPr lang="en-GB" sz="1600" b="1" kern="1200" dirty="0">
                          <a:solidFill>
                            <a:schemeClr val="tx1"/>
                          </a:solidFill>
                          <a:latin typeface="+mn-lt"/>
                          <a:ea typeface="+mn-ea"/>
                          <a:cs typeface="+mn-cs"/>
                          <a:hlinkClick r:id="rId4"/>
                        </a:rPr>
                        <a:t>Full guidance and instructions available online including exact procedures</a:t>
                      </a:r>
                      <a:r>
                        <a:rPr lang="en-GB" sz="1600" b="1" kern="1200" dirty="0">
                          <a:solidFill>
                            <a:schemeClr val="tx1"/>
                          </a:solidFill>
                          <a:latin typeface="+mn-lt"/>
                          <a:ea typeface="+mn-ea"/>
                          <a:cs typeface="+mn-cs"/>
                        </a:rPr>
                        <a:t> (Annex 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7305776"/>
                  </a:ext>
                </a:extLst>
              </a:tr>
            </a:tbl>
          </a:graphicData>
        </a:graphic>
      </p:graphicFrame>
      <p:pic>
        <p:nvPicPr>
          <p:cNvPr id="16" name="Picture 4" descr="https://static.thenounproject.com/png/2675884-200.png">
            <a:extLst>
              <a:ext uri="{FF2B5EF4-FFF2-40B4-BE49-F238E27FC236}">
                <a16:creationId xmlns:a16="http://schemas.microsoft.com/office/drawing/2014/main" id="{23C6B475-EADC-4D5F-AF78-C4560ACD3E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73" y="1577496"/>
            <a:ext cx="824880" cy="8248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6C7E685-F363-4155-99CB-11A1B8A1C0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841" y="4266789"/>
            <a:ext cx="952500" cy="952500"/>
          </a:xfrm>
          <a:prstGeom prst="rect">
            <a:avLst/>
          </a:prstGeom>
        </p:spPr>
      </p:pic>
      <p:pic>
        <p:nvPicPr>
          <p:cNvPr id="10" name="Picture 2" descr="https://static.thenounproject.com/png/1947523-200.png">
            <a:extLst>
              <a:ext uri="{FF2B5EF4-FFF2-40B4-BE49-F238E27FC236}">
                <a16:creationId xmlns:a16="http://schemas.microsoft.com/office/drawing/2014/main" id="{69580FB5-A0FC-4DFF-A29A-7572284B893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537" y="5431662"/>
            <a:ext cx="699107" cy="69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18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EA40-78BA-4ECC-B993-187CC067C5FD}"/>
              </a:ext>
            </a:extLst>
          </p:cNvPr>
          <p:cNvSpPr>
            <a:spLocks noGrp="1"/>
          </p:cNvSpPr>
          <p:nvPr>
            <p:ph type="title"/>
          </p:nvPr>
        </p:nvSpPr>
        <p:spPr/>
        <p:txBody>
          <a:bodyPr>
            <a:normAutofit/>
          </a:bodyPr>
          <a:lstStyle/>
          <a:p>
            <a:r>
              <a:rPr lang="en-GB" dirty="0"/>
              <a:t>Testing (London) </a:t>
            </a:r>
            <a:r>
              <a:rPr lang="en-GB" sz="2400" dirty="0"/>
              <a:t>[Check with your local HPT]</a:t>
            </a:r>
            <a:endParaRPr lang="en-GB" dirty="0"/>
          </a:p>
        </p:txBody>
      </p:sp>
      <p:sp>
        <p:nvSpPr>
          <p:cNvPr id="4" name="Slide Number Placeholder 3">
            <a:extLst>
              <a:ext uri="{FF2B5EF4-FFF2-40B4-BE49-F238E27FC236}">
                <a16:creationId xmlns:a16="http://schemas.microsoft.com/office/drawing/2014/main" id="{C20C54F8-D49C-46F2-BDE1-D349756FFA27}"/>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6D8FB8F5-E2AB-4CC5-A14F-DE83601086E2}"/>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graphicFrame>
        <p:nvGraphicFramePr>
          <p:cNvPr id="8" name="Table 7">
            <a:extLst>
              <a:ext uri="{FF2B5EF4-FFF2-40B4-BE49-F238E27FC236}">
                <a16:creationId xmlns:a16="http://schemas.microsoft.com/office/drawing/2014/main" id="{9575472B-1A55-4D99-8774-5EB9E68CF6EE}"/>
              </a:ext>
            </a:extLst>
          </p:cNvPr>
          <p:cNvGraphicFramePr>
            <a:graphicFrameLocks noGrp="1"/>
          </p:cNvGraphicFramePr>
          <p:nvPr>
            <p:extLst>
              <p:ext uri="{D42A27DB-BD31-4B8C-83A1-F6EECF244321}">
                <p14:modId xmlns:p14="http://schemas.microsoft.com/office/powerpoint/2010/main" val="2752569427"/>
              </p:ext>
            </p:extLst>
          </p:nvPr>
        </p:nvGraphicFramePr>
        <p:xfrm>
          <a:off x="1623409" y="1484784"/>
          <a:ext cx="7341079" cy="4556137"/>
        </p:xfrm>
        <a:graphic>
          <a:graphicData uri="http://schemas.openxmlformats.org/drawingml/2006/table">
            <a:tbl>
              <a:tblPr firstRow="1" bandRow="1">
                <a:tableStyleId>{5940675A-B579-460E-94D1-54222C63F5DA}</a:tableStyleId>
              </a:tblPr>
              <a:tblGrid>
                <a:gridCol w="7341079">
                  <a:extLst>
                    <a:ext uri="{9D8B030D-6E8A-4147-A177-3AD203B41FA5}">
                      <a16:colId xmlns:a16="http://schemas.microsoft.com/office/drawing/2014/main" val="3598356799"/>
                    </a:ext>
                  </a:extLst>
                </a:gridCol>
              </a:tblGrid>
              <a:tr h="864096">
                <a:tc>
                  <a:txBody>
                    <a:bodyPr/>
                    <a:lstStyle/>
                    <a:p>
                      <a:r>
                        <a:rPr lang="en-GB" sz="1600" b="1" dirty="0"/>
                        <a:t>Testing is available for ALL symptomatic prisoners and staff.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8912375"/>
                  </a:ext>
                </a:extLst>
              </a:tr>
              <a:tr h="2088232">
                <a:tc>
                  <a:txBody>
                    <a:bodyPr/>
                    <a:lstStyle/>
                    <a:p>
                      <a:r>
                        <a:rPr lang="en-GB" sz="1600" b="1" dirty="0">
                          <a:solidFill>
                            <a:srgbClr val="FF0000"/>
                          </a:solidFill>
                        </a:rPr>
                        <a:t>PHE will organise:</a:t>
                      </a:r>
                    </a:p>
                    <a:p>
                      <a:pPr marL="742950" lvl="1" indent="-285750">
                        <a:buFont typeface="Arial" panose="020B0604020202020204" pitchFamily="34" charset="0"/>
                        <a:buChar char="•"/>
                      </a:pPr>
                      <a:r>
                        <a:rPr lang="en-GB" sz="1600" b="0" dirty="0">
                          <a:solidFill>
                            <a:schemeClr val="tx1"/>
                          </a:solidFill>
                        </a:rPr>
                        <a:t>Testing for </a:t>
                      </a:r>
                      <a:r>
                        <a:rPr lang="en-GB" sz="1600" b="0" dirty="0">
                          <a:solidFill>
                            <a:srgbClr val="FF0000"/>
                          </a:solidFill>
                        </a:rPr>
                        <a:t>ALL symptomatic prisoners </a:t>
                      </a:r>
                      <a:r>
                        <a:rPr lang="en-GB" sz="1600" kern="1200" dirty="0">
                          <a:solidFill>
                            <a:schemeClr val="tx1"/>
                          </a:solidFill>
                          <a:effectLst/>
                          <a:latin typeface="+mn-lt"/>
                          <a:ea typeface="+mn-ea"/>
                          <a:cs typeface="+mn-cs"/>
                        </a:rPr>
                        <a:t>on the day of notification of the suspected outbreak</a:t>
                      </a:r>
                      <a:endParaRPr lang="en-GB" sz="1600" b="0" kern="1200" dirty="0">
                        <a:solidFill>
                          <a:srgbClr val="FF0000"/>
                        </a:solidFill>
                        <a:effectLst/>
                        <a:latin typeface="+mn-lt"/>
                        <a:ea typeface="+mn-ea"/>
                        <a:cs typeface="+mn-cs"/>
                      </a:endParaRPr>
                    </a:p>
                    <a:p>
                      <a:pPr marL="742950" lvl="1" indent="-285750">
                        <a:buFont typeface="Arial" panose="020B0604020202020204" pitchFamily="34" charset="0"/>
                        <a:buChar char="•"/>
                      </a:pPr>
                      <a:r>
                        <a:rPr lang="en-GB" sz="1600" b="0" dirty="0">
                          <a:solidFill>
                            <a:schemeClr val="tx1"/>
                          </a:solidFill>
                        </a:rPr>
                        <a:t>Testing kits (nasal swabs) will be couriered to the setting.</a:t>
                      </a:r>
                    </a:p>
                    <a:p>
                      <a:pPr marL="742950" lvl="1" indent="-285750">
                        <a:buFont typeface="Arial" panose="020B0604020202020204" pitchFamily="34" charset="0"/>
                        <a:buChar char="•"/>
                      </a:pPr>
                      <a:r>
                        <a:rPr lang="en-GB" sz="1600" b="0" dirty="0">
                          <a:solidFill>
                            <a:srgbClr val="FF0000"/>
                          </a:solidFill>
                        </a:rPr>
                        <a:t>Not applied retrospectively – </a:t>
                      </a:r>
                      <a:r>
                        <a:rPr lang="en-GB" sz="1600" b="0" dirty="0">
                          <a:solidFill>
                            <a:schemeClr val="tx1"/>
                          </a:solidFill>
                        </a:rPr>
                        <a:t>only new outbreaks going forward.</a:t>
                      </a:r>
                    </a:p>
                    <a:p>
                      <a:pPr marL="742950" lvl="1" indent="-285750">
                        <a:buFont typeface="Arial" panose="020B0604020202020204" pitchFamily="34" charset="0"/>
                        <a:buChar char="•"/>
                      </a:pPr>
                      <a:r>
                        <a:rPr lang="en-GB" sz="1600" b="0" dirty="0">
                          <a:solidFill>
                            <a:schemeClr val="tx1"/>
                          </a:solidFill>
                        </a:rPr>
                        <a:t>Testing for new symptomatic admissions may be indicated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0233345"/>
                  </a:ext>
                </a:extLst>
              </a:tr>
              <a:tr h="1603809">
                <a:tc>
                  <a:txBody>
                    <a:bodyPr/>
                    <a:lstStyle/>
                    <a:p>
                      <a:r>
                        <a:rPr lang="en-GB" sz="1600" b="0" strike="noStrike" dirty="0">
                          <a:solidFill>
                            <a:schemeClr val="tx1"/>
                          </a:solidFill>
                        </a:rPr>
                        <a:t>Prison Staff can access testing via Pillar 2 testing strategy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hlinkClick r:id="rId3"/>
                        </a:rPr>
                        <a:t>https://www.gov.uk/apply-coronavirus-test</a:t>
                      </a:r>
                      <a:endParaRPr kumimoji="0" lang="en-GB" sz="32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endParaRPr>
                    </a:p>
                    <a:p>
                      <a:endParaRPr lang="en-GB" sz="1600" b="0" strike="noStrike"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5351569"/>
                  </a:ext>
                </a:extLst>
              </a:tr>
            </a:tbl>
          </a:graphicData>
        </a:graphic>
      </p:graphicFrame>
      <p:pic>
        <p:nvPicPr>
          <p:cNvPr id="10" name="Picture 9">
            <a:extLst>
              <a:ext uri="{FF2B5EF4-FFF2-40B4-BE49-F238E27FC236}">
                <a16:creationId xmlns:a16="http://schemas.microsoft.com/office/drawing/2014/main" id="{BE2BE091-9EA6-4DAD-A2E7-B9D1DB8B7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333" y="1370922"/>
            <a:ext cx="1219200" cy="1219200"/>
          </a:xfrm>
          <a:prstGeom prst="rect">
            <a:avLst/>
          </a:prstGeom>
        </p:spPr>
      </p:pic>
      <p:pic>
        <p:nvPicPr>
          <p:cNvPr id="1028" name="Picture 4" descr="Publisher: Public Health England - London Datastore">
            <a:extLst>
              <a:ext uri="{FF2B5EF4-FFF2-40B4-BE49-F238E27FC236}">
                <a16:creationId xmlns:a16="http://schemas.microsoft.com/office/drawing/2014/main" id="{6F896C73-A6C3-4751-B85D-143B4EF984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623" y="2905077"/>
            <a:ext cx="1058990" cy="6565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B4A1BFD-D393-4962-9FDA-BD47CD42A94B}"/>
              </a:ext>
            </a:extLst>
          </p:cNvPr>
          <p:cNvPicPr>
            <a:picLocks noChangeAspect="1"/>
          </p:cNvPicPr>
          <p:nvPr/>
        </p:nvPicPr>
        <p:blipFill>
          <a:blip r:embed="rId6"/>
          <a:stretch>
            <a:fillRect/>
          </a:stretch>
        </p:blipFill>
        <p:spPr>
          <a:xfrm>
            <a:off x="261013" y="4533180"/>
            <a:ext cx="1235706" cy="445557"/>
          </a:xfrm>
          <a:prstGeom prst="rect">
            <a:avLst/>
          </a:prstGeom>
        </p:spPr>
      </p:pic>
      <p:pic>
        <p:nvPicPr>
          <p:cNvPr id="14" name="Picture 13">
            <a:extLst>
              <a:ext uri="{FF2B5EF4-FFF2-40B4-BE49-F238E27FC236}">
                <a16:creationId xmlns:a16="http://schemas.microsoft.com/office/drawing/2014/main" id="{306924DF-FD69-4ED7-BEE6-9877BB8EB5FC}"/>
              </a:ext>
            </a:extLst>
          </p:cNvPr>
          <p:cNvPicPr>
            <a:picLocks noChangeAspect="1"/>
          </p:cNvPicPr>
          <p:nvPr/>
        </p:nvPicPr>
        <p:blipFill>
          <a:blip r:embed="rId7"/>
          <a:stretch>
            <a:fillRect/>
          </a:stretch>
        </p:blipFill>
        <p:spPr>
          <a:xfrm>
            <a:off x="440502" y="5139336"/>
            <a:ext cx="980861" cy="397346"/>
          </a:xfrm>
          <a:prstGeom prst="rect">
            <a:avLst/>
          </a:prstGeom>
        </p:spPr>
      </p:pic>
    </p:spTree>
    <p:extLst>
      <p:ext uri="{BB962C8B-B14F-4D97-AF65-F5344CB8AC3E}">
        <p14:creationId xmlns:p14="http://schemas.microsoft.com/office/powerpoint/2010/main" val="2305245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346A-23DE-4E70-B985-2AC15CE33B2D}"/>
              </a:ext>
            </a:extLst>
          </p:cNvPr>
          <p:cNvSpPr>
            <a:spLocks noGrp="1"/>
          </p:cNvSpPr>
          <p:nvPr>
            <p:ph type="title"/>
          </p:nvPr>
        </p:nvSpPr>
        <p:spPr>
          <a:xfrm>
            <a:off x="560133" y="548680"/>
            <a:ext cx="8210237" cy="648072"/>
          </a:xfrm>
        </p:spPr>
        <p:txBody>
          <a:bodyPr>
            <a:normAutofit/>
          </a:bodyPr>
          <a:lstStyle/>
          <a:p>
            <a:r>
              <a:rPr lang="en-GB" dirty="0"/>
              <a:t>Isolation &amp; </a:t>
            </a:r>
            <a:r>
              <a:rPr lang="en-GB" dirty="0" err="1"/>
              <a:t>cohorting</a:t>
            </a:r>
            <a:r>
              <a:rPr lang="en-GB" dirty="0"/>
              <a:t> if symptoms</a:t>
            </a:r>
          </a:p>
        </p:txBody>
      </p:sp>
      <p:sp>
        <p:nvSpPr>
          <p:cNvPr id="4" name="Slide Number Placeholder 3">
            <a:extLst>
              <a:ext uri="{FF2B5EF4-FFF2-40B4-BE49-F238E27FC236}">
                <a16:creationId xmlns:a16="http://schemas.microsoft.com/office/drawing/2014/main" id="{6206125F-73CF-4791-9654-6EAEFE031E0F}"/>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EBE15103-1299-4122-A43A-9F8803B08C79}"/>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graphicFrame>
        <p:nvGraphicFramePr>
          <p:cNvPr id="6" name="Table 5">
            <a:extLst>
              <a:ext uri="{FF2B5EF4-FFF2-40B4-BE49-F238E27FC236}">
                <a16:creationId xmlns:a16="http://schemas.microsoft.com/office/drawing/2014/main" id="{B47C3575-8337-4C25-A1BA-5F64064CF7C0}"/>
              </a:ext>
            </a:extLst>
          </p:cNvPr>
          <p:cNvGraphicFramePr>
            <a:graphicFrameLocks noGrp="1"/>
          </p:cNvGraphicFramePr>
          <p:nvPr>
            <p:extLst>
              <p:ext uri="{D42A27DB-BD31-4B8C-83A1-F6EECF244321}">
                <p14:modId xmlns:p14="http://schemas.microsoft.com/office/powerpoint/2010/main" val="445391953"/>
              </p:ext>
            </p:extLst>
          </p:nvPr>
        </p:nvGraphicFramePr>
        <p:xfrm>
          <a:off x="1623408" y="1247300"/>
          <a:ext cx="7341079" cy="5061425"/>
        </p:xfrm>
        <a:graphic>
          <a:graphicData uri="http://schemas.openxmlformats.org/drawingml/2006/table">
            <a:tbl>
              <a:tblPr firstRow="1" bandRow="1">
                <a:tableStyleId>{5940675A-B579-460E-94D1-54222C63F5DA}</a:tableStyleId>
              </a:tblPr>
              <a:tblGrid>
                <a:gridCol w="7341079">
                  <a:extLst>
                    <a:ext uri="{9D8B030D-6E8A-4147-A177-3AD203B41FA5}">
                      <a16:colId xmlns:a16="http://schemas.microsoft.com/office/drawing/2014/main" val="3598356799"/>
                    </a:ext>
                  </a:extLst>
                </a:gridCol>
              </a:tblGrid>
              <a:tr h="850978">
                <a:tc>
                  <a:txBody>
                    <a:bodyPr/>
                    <a:lstStyle/>
                    <a:p>
                      <a:r>
                        <a:rPr lang="en-GB" sz="1600" b="1" dirty="0"/>
                        <a:t>Symptomatic prisoners must be isolated for at least 14 days from onset of symptoms and 48hr fever-free.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8912375"/>
                  </a:ext>
                </a:extLst>
              </a:tr>
              <a:tr h="981897">
                <a:tc>
                  <a:txBody>
                    <a:bodyPr/>
                    <a:lstStyle/>
                    <a:p>
                      <a:r>
                        <a:rPr lang="en-GB" sz="1600" b="1" dirty="0"/>
                        <a:t>Ideally this should be in a single accommodation</a:t>
                      </a:r>
                      <a:endParaRPr lang="en-GB" sz="1600" b="1" strike="sngStrike"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0233345"/>
                  </a:ext>
                </a:extLst>
              </a:tr>
              <a:tr h="1191454">
                <a:tc>
                  <a:txBody>
                    <a:bodyPr/>
                    <a:lstStyle/>
                    <a:p>
                      <a:r>
                        <a:rPr lang="en-GB" sz="1600" b="1" dirty="0" err="1"/>
                        <a:t>Cohorting</a:t>
                      </a:r>
                      <a:r>
                        <a:rPr lang="en-GB" sz="1600" b="1" dirty="0"/>
                        <a:t> of symptomatic prisoners if single cell not possible:</a:t>
                      </a:r>
                    </a:p>
                    <a:p>
                      <a:pPr marL="742950" lvl="1" indent="-285750">
                        <a:buFont typeface="Arial" panose="020B0604020202020204" pitchFamily="34" charset="0"/>
                        <a:buChar char="•"/>
                      </a:pPr>
                      <a:r>
                        <a:rPr lang="en-GB" sz="1600" b="0" dirty="0"/>
                        <a:t>prisoners should not be </a:t>
                      </a:r>
                      <a:r>
                        <a:rPr lang="en-GB" sz="1600" b="0" dirty="0" err="1"/>
                        <a:t>cohorted</a:t>
                      </a:r>
                      <a:r>
                        <a:rPr lang="en-GB" sz="1600" b="0" dirty="0"/>
                        <a:t> together if their COVID status is different (e.g. confirmed, suspected, asymptomatic).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5351569"/>
                  </a:ext>
                </a:extLst>
              </a:tr>
              <a:tr h="1018548">
                <a:tc>
                  <a:txBody>
                    <a:bodyPr/>
                    <a:lstStyle/>
                    <a:p>
                      <a:r>
                        <a:rPr lang="en-GB" sz="1600" b="1" dirty="0"/>
                        <a:t>Staff should ideally be </a:t>
                      </a:r>
                      <a:r>
                        <a:rPr lang="en-GB" sz="1600" b="1" dirty="0" err="1"/>
                        <a:t>cohorted</a:t>
                      </a:r>
                      <a:r>
                        <a:rPr lang="en-GB" sz="1600" b="1" dirty="0"/>
                        <a:t> to wings with either confirmed, symptomatic or asymptomatic prisoners (e.g. shielding)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1120008"/>
                  </a:ext>
                </a:extLst>
              </a:tr>
              <a:tr h="1018548">
                <a:tc>
                  <a:txBody>
                    <a:bodyPr/>
                    <a:lstStyle/>
                    <a:p>
                      <a:r>
                        <a:rPr lang="en-GB" sz="1600" b="1" dirty="0"/>
                        <a:t>Appropriate PPE must be worn for ALL resident encounters/care.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2960595"/>
                  </a:ext>
                </a:extLst>
              </a:tr>
            </a:tbl>
          </a:graphicData>
        </a:graphic>
      </p:graphicFrame>
      <p:pic>
        <p:nvPicPr>
          <p:cNvPr id="8" name="Picture 7">
            <a:extLst>
              <a:ext uri="{FF2B5EF4-FFF2-40B4-BE49-F238E27FC236}">
                <a16:creationId xmlns:a16="http://schemas.microsoft.com/office/drawing/2014/main" id="{9AA65AD0-B1AB-45D9-BD94-D15532203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29" y="1124744"/>
            <a:ext cx="1219200" cy="1219200"/>
          </a:xfrm>
          <a:prstGeom prst="rect">
            <a:avLst/>
          </a:prstGeom>
        </p:spPr>
      </p:pic>
      <p:pic>
        <p:nvPicPr>
          <p:cNvPr id="10" name="Picture 9">
            <a:extLst>
              <a:ext uri="{FF2B5EF4-FFF2-40B4-BE49-F238E27FC236}">
                <a16:creationId xmlns:a16="http://schemas.microsoft.com/office/drawing/2014/main" id="{AD82773E-39ED-4FE6-BC7A-993C6F2DF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533" y="2204864"/>
            <a:ext cx="859160" cy="859160"/>
          </a:xfrm>
          <a:prstGeom prst="rect">
            <a:avLst/>
          </a:prstGeom>
        </p:spPr>
      </p:pic>
      <p:pic>
        <p:nvPicPr>
          <p:cNvPr id="12" name="Picture 11">
            <a:extLst>
              <a:ext uri="{FF2B5EF4-FFF2-40B4-BE49-F238E27FC236}">
                <a16:creationId xmlns:a16="http://schemas.microsoft.com/office/drawing/2014/main" id="{E4A78D22-448D-43D9-886B-4A7D331C43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531" y="3219141"/>
            <a:ext cx="859161" cy="859161"/>
          </a:xfrm>
          <a:prstGeom prst="rect">
            <a:avLst/>
          </a:prstGeom>
        </p:spPr>
      </p:pic>
      <p:pic>
        <p:nvPicPr>
          <p:cNvPr id="14" name="Picture 13">
            <a:extLst>
              <a:ext uri="{FF2B5EF4-FFF2-40B4-BE49-F238E27FC236}">
                <a16:creationId xmlns:a16="http://schemas.microsoft.com/office/drawing/2014/main" id="{6F45E86F-01A6-4393-998A-E24267A75E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531" y="4447623"/>
            <a:ext cx="859162" cy="859162"/>
          </a:xfrm>
          <a:prstGeom prst="rect">
            <a:avLst/>
          </a:prstGeom>
        </p:spPr>
      </p:pic>
      <p:grpSp>
        <p:nvGrpSpPr>
          <p:cNvPr id="15" name="Group 14">
            <a:extLst>
              <a:ext uri="{FF2B5EF4-FFF2-40B4-BE49-F238E27FC236}">
                <a16:creationId xmlns:a16="http://schemas.microsoft.com/office/drawing/2014/main" id="{7676E78B-7937-4D7D-A92D-426E59A77428}"/>
              </a:ext>
            </a:extLst>
          </p:cNvPr>
          <p:cNvGrpSpPr/>
          <p:nvPr/>
        </p:nvGrpSpPr>
        <p:grpSpPr>
          <a:xfrm>
            <a:off x="560133" y="5527743"/>
            <a:ext cx="769559" cy="699946"/>
            <a:chOff x="356544" y="3497939"/>
            <a:chExt cx="842343" cy="766146"/>
          </a:xfrm>
        </p:grpSpPr>
        <p:pic>
          <p:nvPicPr>
            <p:cNvPr id="16" name="Picture 2" descr="https://static.thenounproject.com/png/827456-200.png">
              <a:extLst>
                <a:ext uri="{FF2B5EF4-FFF2-40B4-BE49-F238E27FC236}">
                  <a16:creationId xmlns:a16="http://schemas.microsoft.com/office/drawing/2014/main" id="{06A202BF-1FD7-4482-8944-0087758C100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544" y="3497939"/>
              <a:ext cx="411451" cy="4114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s://static.thenounproject.com/png/1578787-200.png">
              <a:extLst>
                <a:ext uri="{FF2B5EF4-FFF2-40B4-BE49-F238E27FC236}">
                  <a16:creationId xmlns:a16="http://schemas.microsoft.com/office/drawing/2014/main" id="{9AE7099A-5A2A-422B-A880-416FBBE9B8F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7995" y="3497939"/>
              <a:ext cx="430892" cy="4308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s://static.thenounproject.com/png/1387755-200.png">
              <a:extLst>
                <a:ext uri="{FF2B5EF4-FFF2-40B4-BE49-F238E27FC236}">
                  <a16:creationId xmlns:a16="http://schemas.microsoft.com/office/drawing/2014/main" id="{F3DBF516-72C2-4331-B8F8-E877606CE82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9396" y="3926887"/>
              <a:ext cx="337198" cy="3371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34692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628F-35F5-4420-B1F4-96EF54BAC674}"/>
              </a:ext>
            </a:extLst>
          </p:cNvPr>
          <p:cNvSpPr>
            <a:spLocks noGrp="1"/>
          </p:cNvSpPr>
          <p:nvPr>
            <p:ph type="title"/>
          </p:nvPr>
        </p:nvSpPr>
        <p:spPr>
          <a:xfrm>
            <a:off x="562702" y="548680"/>
            <a:ext cx="8028000" cy="648072"/>
          </a:xfrm>
        </p:spPr>
        <p:txBody>
          <a:bodyPr/>
          <a:lstStyle/>
          <a:p>
            <a:r>
              <a:rPr lang="en-GB" dirty="0"/>
              <a:t>Linens, laundry &amp; waste</a:t>
            </a:r>
          </a:p>
        </p:txBody>
      </p:sp>
      <p:sp>
        <p:nvSpPr>
          <p:cNvPr id="4" name="Slide Number Placeholder 3">
            <a:extLst>
              <a:ext uri="{FF2B5EF4-FFF2-40B4-BE49-F238E27FC236}">
                <a16:creationId xmlns:a16="http://schemas.microsoft.com/office/drawing/2014/main" id="{0EA1AC75-9798-419D-ADFF-0CC1CA63C025}"/>
              </a:ext>
            </a:extLst>
          </p:cNvPr>
          <p:cNvSpPr>
            <a:spLocks noGrp="1"/>
          </p:cNvSpPr>
          <p:nvPr>
            <p:ph type="sldNum" sz="quarter" idx="10"/>
          </p:nvPr>
        </p:nvSpPr>
        <p:spPr>
          <a:xfrm>
            <a:off x="0" y="6308725"/>
            <a:ext cx="9144000" cy="549275"/>
          </a:xfrm>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D30D88A1-849D-4487-9D57-B673FCF5B1FD}"/>
              </a:ext>
            </a:extLst>
          </p:cNvPr>
          <p:cNvSpPr>
            <a:spLocks noGrp="1"/>
          </p:cNvSpPr>
          <p:nvPr>
            <p:ph type="ftr" sz="quarter" idx="11"/>
          </p:nvPr>
        </p:nvSpPr>
        <p:spPr>
          <a:xfrm>
            <a:off x="900113" y="6308725"/>
            <a:ext cx="8064375" cy="549275"/>
          </a:xfrm>
        </p:spPr>
        <p:txBody>
          <a:bodyPr/>
          <a:lstStyle/>
          <a:p>
            <a:pPr>
              <a:defRPr/>
            </a:pPr>
            <a:r>
              <a:rPr lang="en-GB" dirty="0"/>
              <a:t>COVID-19 and Prisons and other secure settings February 2021 : PHE London</a:t>
            </a:r>
            <a:endParaRPr lang="en-US" dirty="0"/>
          </a:p>
        </p:txBody>
      </p:sp>
      <p:pic>
        <p:nvPicPr>
          <p:cNvPr id="3" name="Picture 2">
            <a:extLst>
              <a:ext uri="{FF2B5EF4-FFF2-40B4-BE49-F238E27FC236}">
                <a16:creationId xmlns:a16="http://schemas.microsoft.com/office/drawing/2014/main" id="{58AF6347-B0D5-4AEC-AE66-E3FDB8E8951C}"/>
              </a:ext>
            </a:extLst>
          </p:cNvPr>
          <p:cNvPicPr>
            <a:picLocks noChangeAspect="1"/>
          </p:cNvPicPr>
          <p:nvPr/>
        </p:nvPicPr>
        <p:blipFill rotWithShape="1">
          <a:blip r:embed="rId2"/>
          <a:srcRect b="-19443"/>
          <a:stretch/>
        </p:blipFill>
        <p:spPr>
          <a:xfrm>
            <a:off x="252041" y="1954409"/>
            <a:ext cx="1296144" cy="2232248"/>
          </a:xfrm>
          <a:prstGeom prst="rect">
            <a:avLst/>
          </a:prstGeom>
          <a:effectLst>
            <a:outerShdw blurRad="50800" dist="38100" dir="2700000" algn="tl" rotWithShape="0">
              <a:prstClr val="black">
                <a:alpha val="40000"/>
              </a:prstClr>
            </a:outerShdw>
          </a:effectLst>
        </p:spPr>
      </p:pic>
      <p:graphicFrame>
        <p:nvGraphicFramePr>
          <p:cNvPr id="16" name="Table 15">
            <a:extLst>
              <a:ext uri="{FF2B5EF4-FFF2-40B4-BE49-F238E27FC236}">
                <a16:creationId xmlns:a16="http://schemas.microsoft.com/office/drawing/2014/main" id="{0BF63784-5691-4B24-B596-1537CD48C658}"/>
              </a:ext>
            </a:extLst>
          </p:cNvPr>
          <p:cNvGraphicFramePr>
            <a:graphicFrameLocks noGrp="1"/>
          </p:cNvGraphicFramePr>
          <p:nvPr/>
        </p:nvGraphicFramePr>
        <p:xfrm>
          <a:off x="1623409" y="1196752"/>
          <a:ext cx="7341079" cy="3894452"/>
        </p:xfrm>
        <a:graphic>
          <a:graphicData uri="http://schemas.openxmlformats.org/drawingml/2006/table">
            <a:tbl>
              <a:tblPr firstRow="1" bandRow="1">
                <a:tableStyleId>{5940675A-B579-460E-94D1-54222C63F5DA}</a:tableStyleId>
              </a:tblPr>
              <a:tblGrid>
                <a:gridCol w="7341079">
                  <a:extLst>
                    <a:ext uri="{9D8B030D-6E8A-4147-A177-3AD203B41FA5}">
                      <a16:colId xmlns:a16="http://schemas.microsoft.com/office/drawing/2014/main" val="3598356799"/>
                    </a:ext>
                  </a:extLst>
                </a:gridCol>
              </a:tblGrid>
              <a:tr h="1224136">
                <a:tc>
                  <a:txBody>
                    <a:bodyPr/>
                    <a:lstStyle/>
                    <a:p>
                      <a:r>
                        <a:rPr lang="en-GB" sz="1600" b="1" dirty="0"/>
                        <a:t>Linen should be handled in accordance with the </a:t>
                      </a:r>
                      <a:r>
                        <a:rPr lang="en-GB" sz="1600" b="1" dirty="0">
                          <a:hlinkClick r:id="rId3"/>
                        </a:rPr>
                        <a:t>Health Technical Memorandum 01-04 (2016).</a:t>
                      </a:r>
                      <a:endParaRPr lang="en-GB" sz="16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2145084"/>
                  </a:ext>
                </a:extLst>
              </a:tr>
              <a:tr h="1398830">
                <a:tc>
                  <a:txBody>
                    <a:bodyPr/>
                    <a:lstStyle/>
                    <a:p>
                      <a:r>
                        <a:rPr lang="en-GB" sz="1600" b="1" dirty="0"/>
                        <a:t>In summary:</a:t>
                      </a:r>
                    </a:p>
                    <a:p>
                      <a:pPr marL="742950" lvl="1" indent="-285750">
                        <a:buFont typeface="Arial" panose="020B0604020202020204" pitchFamily="34" charset="0"/>
                        <a:buChar char="•"/>
                      </a:pPr>
                      <a:r>
                        <a:rPr lang="en-GB" sz="1600" b="0" dirty="0"/>
                        <a:t>Potentially infected linen should be handled with appropriate PPE.</a:t>
                      </a:r>
                    </a:p>
                    <a:p>
                      <a:pPr marL="742950" lvl="1" indent="-285750">
                        <a:buFont typeface="Arial" panose="020B0604020202020204" pitchFamily="34" charset="0"/>
                        <a:buChar char="•"/>
                      </a:pPr>
                      <a:r>
                        <a:rPr lang="en-GB" sz="1600" b="0" dirty="0"/>
                        <a:t>Linen should be packaged in the prisoners room in an appropriate bag.</a:t>
                      </a:r>
                    </a:p>
                    <a:p>
                      <a:pPr marL="742950" lvl="1" indent="-285750">
                        <a:buFont typeface="Arial" panose="020B0604020202020204" pitchFamily="34" charset="0"/>
                        <a:buChar char="•"/>
                      </a:pPr>
                      <a:r>
                        <a:rPr lang="en-GB" sz="1600" b="0" dirty="0"/>
                        <a:t>If required, linen should be sorted before bagging/transport.</a:t>
                      </a:r>
                    </a:p>
                    <a:p>
                      <a:pPr marL="742950" lvl="1" indent="-285750">
                        <a:buFont typeface="Arial" panose="020B0604020202020204" pitchFamily="34" charset="0"/>
                        <a:buChar char="•"/>
                      </a:pPr>
                      <a:r>
                        <a:rPr lang="en-GB" sz="1600" b="0" dirty="0"/>
                        <a:t>Linen must be transported in a safe manner.</a:t>
                      </a:r>
                    </a:p>
                    <a:p>
                      <a:pPr marL="742950" lvl="1" indent="-285750">
                        <a:buFont typeface="Arial" panose="020B0604020202020204" pitchFamily="34" charset="0"/>
                        <a:buChar char="•"/>
                      </a:pPr>
                      <a:r>
                        <a:rPr lang="en-GB" sz="1600" b="0" dirty="0"/>
                        <a:t>Linen must be washed and prepared in an appropriate manner.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7873660"/>
                  </a:ext>
                </a:extLst>
              </a:tr>
              <a:tr h="1115836">
                <a:tc>
                  <a:txBody>
                    <a:bodyPr/>
                    <a:lstStyle/>
                    <a:p>
                      <a:endParaRPr lang="en-GB" sz="16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8912375"/>
                  </a:ext>
                </a:extLst>
              </a:tr>
            </a:tbl>
          </a:graphicData>
        </a:graphic>
      </p:graphicFrame>
      <p:pic>
        <p:nvPicPr>
          <p:cNvPr id="7" name="Picture 6">
            <a:extLst>
              <a:ext uri="{FF2B5EF4-FFF2-40B4-BE49-F238E27FC236}">
                <a16:creationId xmlns:a16="http://schemas.microsoft.com/office/drawing/2014/main" id="{9324825D-3C0E-4057-968B-5410934AAEB6}"/>
              </a:ext>
            </a:extLst>
          </p:cNvPr>
          <p:cNvPicPr>
            <a:picLocks noChangeAspect="1"/>
          </p:cNvPicPr>
          <p:nvPr/>
        </p:nvPicPr>
        <p:blipFill>
          <a:blip r:embed="rId4"/>
          <a:stretch>
            <a:fillRect/>
          </a:stretch>
        </p:blipFill>
        <p:spPr>
          <a:xfrm>
            <a:off x="3592559" y="4522008"/>
            <a:ext cx="1091279" cy="1316850"/>
          </a:xfrm>
          <a:prstGeom prst="rect">
            <a:avLst/>
          </a:prstGeom>
        </p:spPr>
      </p:pic>
      <p:pic>
        <p:nvPicPr>
          <p:cNvPr id="8" name="Picture 7">
            <a:extLst>
              <a:ext uri="{FF2B5EF4-FFF2-40B4-BE49-F238E27FC236}">
                <a16:creationId xmlns:a16="http://schemas.microsoft.com/office/drawing/2014/main" id="{95DA8E97-8E5F-44D4-B857-8D570E86765E}"/>
              </a:ext>
            </a:extLst>
          </p:cNvPr>
          <p:cNvPicPr>
            <a:picLocks noChangeAspect="1"/>
          </p:cNvPicPr>
          <p:nvPr/>
        </p:nvPicPr>
        <p:blipFill>
          <a:blip r:embed="rId5"/>
          <a:stretch>
            <a:fillRect/>
          </a:stretch>
        </p:blipFill>
        <p:spPr>
          <a:xfrm>
            <a:off x="2275082" y="4567159"/>
            <a:ext cx="1152244" cy="1304657"/>
          </a:xfrm>
          <a:prstGeom prst="rect">
            <a:avLst/>
          </a:prstGeom>
        </p:spPr>
      </p:pic>
      <p:pic>
        <p:nvPicPr>
          <p:cNvPr id="9" name="Picture 8">
            <a:extLst>
              <a:ext uri="{FF2B5EF4-FFF2-40B4-BE49-F238E27FC236}">
                <a16:creationId xmlns:a16="http://schemas.microsoft.com/office/drawing/2014/main" id="{0E17DACD-A376-402C-9818-77D87A0FF61A}"/>
              </a:ext>
            </a:extLst>
          </p:cNvPr>
          <p:cNvPicPr>
            <a:picLocks noChangeAspect="1"/>
          </p:cNvPicPr>
          <p:nvPr/>
        </p:nvPicPr>
        <p:blipFill>
          <a:blip r:embed="rId6"/>
          <a:stretch>
            <a:fillRect/>
          </a:stretch>
        </p:blipFill>
        <p:spPr>
          <a:xfrm>
            <a:off x="925265" y="4567159"/>
            <a:ext cx="1091279" cy="1316850"/>
          </a:xfrm>
          <a:prstGeom prst="rect">
            <a:avLst/>
          </a:prstGeom>
        </p:spPr>
      </p:pic>
      <p:sp>
        <p:nvSpPr>
          <p:cNvPr id="10" name="TextBox 9">
            <a:extLst>
              <a:ext uri="{FF2B5EF4-FFF2-40B4-BE49-F238E27FC236}">
                <a16:creationId xmlns:a16="http://schemas.microsoft.com/office/drawing/2014/main" id="{0CE9D982-3335-4D30-9B09-A4127F6A4884}"/>
              </a:ext>
            </a:extLst>
          </p:cNvPr>
          <p:cNvSpPr txBox="1"/>
          <p:nvPr/>
        </p:nvSpPr>
        <p:spPr>
          <a:xfrm>
            <a:off x="5089423" y="4699549"/>
            <a:ext cx="3985525"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3 categories of waste: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Black = domestic</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Yellow/black stripe =offensive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Orange = infectious</a:t>
            </a:r>
          </a:p>
        </p:txBody>
      </p:sp>
    </p:spTree>
    <p:extLst>
      <p:ext uri="{BB962C8B-B14F-4D97-AF65-F5344CB8AC3E}">
        <p14:creationId xmlns:p14="http://schemas.microsoft.com/office/powerpoint/2010/main" val="245407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7C7D-65C0-4F5C-AFBC-C37706796D95}"/>
              </a:ext>
            </a:extLst>
          </p:cNvPr>
          <p:cNvSpPr>
            <a:spLocks noGrp="1"/>
          </p:cNvSpPr>
          <p:nvPr>
            <p:ph type="title"/>
          </p:nvPr>
        </p:nvSpPr>
        <p:spPr/>
        <p:txBody>
          <a:bodyPr/>
          <a:lstStyle/>
          <a:p>
            <a:r>
              <a:rPr lang="en-GB" dirty="0"/>
              <a:t>What is a coronavirus?</a:t>
            </a:r>
          </a:p>
        </p:txBody>
      </p:sp>
      <p:sp>
        <p:nvSpPr>
          <p:cNvPr id="3" name="Slide Number Placeholder 2">
            <a:extLst>
              <a:ext uri="{FF2B5EF4-FFF2-40B4-BE49-F238E27FC236}">
                <a16:creationId xmlns:a16="http://schemas.microsoft.com/office/drawing/2014/main" id="{9B593361-2C0B-48B1-B63B-00BED4BA5DDA}"/>
              </a:ext>
            </a:extLst>
          </p:cNvPr>
          <p:cNvSpPr>
            <a:spLocks noGrp="1"/>
          </p:cNvSpPr>
          <p:nvPr>
            <p:ph type="sldNum" sz="quarter" idx="10"/>
          </p:nvPr>
        </p:nvSpPr>
        <p:spPr>
          <a:xfrm>
            <a:off x="0" y="6308725"/>
            <a:ext cx="9144000" cy="549275"/>
          </a:xfrm>
        </p:spPr>
        <p:txBody>
          <a:bodyPr/>
          <a:lstStyle/>
          <a:p>
            <a:pPr>
              <a:defRPr/>
            </a:pPr>
            <a:r>
              <a:rPr lang="en-US" dirty="0"/>
              <a:t>            </a:t>
            </a:r>
            <a:fld id="{45F8D313-CCBE-49D6-A3BC-57B1848DFB52}" type="slidenum">
              <a:rPr lang="en-US" smtClean="0"/>
              <a:pPr>
                <a:defRPr/>
              </a:pPr>
              <a:t>5</a:t>
            </a:fld>
            <a:r>
              <a:rPr lang="en-US" dirty="0"/>
              <a:t> </a:t>
            </a:r>
          </a:p>
        </p:txBody>
      </p:sp>
      <p:sp>
        <p:nvSpPr>
          <p:cNvPr id="4" name="Footer Placeholder 3">
            <a:extLst>
              <a:ext uri="{FF2B5EF4-FFF2-40B4-BE49-F238E27FC236}">
                <a16:creationId xmlns:a16="http://schemas.microsoft.com/office/drawing/2014/main" id="{39098BEB-140A-4285-A96A-A5AD2D1A3C2E}"/>
              </a:ext>
            </a:extLst>
          </p:cNvPr>
          <p:cNvSpPr>
            <a:spLocks noGrp="1"/>
          </p:cNvSpPr>
          <p:nvPr>
            <p:ph type="ftr" sz="quarter" idx="11"/>
          </p:nvPr>
        </p:nvSpPr>
        <p:spPr>
          <a:xfrm>
            <a:off x="936488" y="6308725"/>
            <a:ext cx="8028000" cy="549275"/>
          </a:xfrm>
        </p:spPr>
        <p:txBody>
          <a:bodyPr/>
          <a:lstStyle/>
          <a:p>
            <a:pPr>
              <a:defRPr/>
            </a:pPr>
            <a:r>
              <a:rPr lang="en-GB" dirty="0"/>
              <a:t>COVID-19 and Prisons and other secure settings February 2021 : PHE London</a:t>
            </a:r>
            <a:endParaRPr lang="en-US" dirty="0"/>
          </a:p>
        </p:txBody>
      </p:sp>
      <p:pic>
        <p:nvPicPr>
          <p:cNvPr id="11" name="Picture 2" descr="This scientist hopes to test coronavirus drugs on animals in ...">
            <a:extLst>
              <a:ext uri="{FF2B5EF4-FFF2-40B4-BE49-F238E27FC236}">
                <a16:creationId xmlns:a16="http://schemas.microsoft.com/office/drawing/2014/main" id="{149D5747-049F-44DD-9933-D793F72C9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540714" y="1922836"/>
            <a:ext cx="5379155" cy="301232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4B9704F-040E-4E57-A56B-26981A3A35EB}"/>
              </a:ext>
            </a:extLst>
          </p:cNvPr>
          <p:cNvSpPr txBox="1"/>
          <p:nvPr/>
        </p:nvSpPr>
        <p:spPr>
          <a:xfrm>
            <a:off x="407544" y="1859338"/>
            <a:ext cx="5028551" cy="3477875"/>
          </a:xfrm>
          <a:prstGeom prst="rect">
            <a:avLst/>
          </a:prstGeom>
          <a:noFill/>
        </p:spPr>
        <p:txBody>
          <a:bodyPr wrap="square" rtlCol="0">
            <a:spAutoFit/>
          </a:bodyPr>
          <a:lstStyle/>
          <a:p>
            <a:r>
              <a:rPr lang="en-GB" sz="2000" dirty="0"/>
              <a:t>The name for a family of viruses.</a:t>
            </a:r>
          </a:p>
          <a:p>
            <a:endParaRPr lang="en-GB" sz="2000" dirty="0"/>
          </a:p>
          <a:p>
            <a:r>
              <a:rPr lang="en-GB" sz="2000" dirty="0">
                <a:solidFill>
                  <a:srgbClr val="319652"/>
                </a:solidFill>
              </a:rPr>
              <a:t>Halo</a:t>
            </a:r>
            <a:r>
              <a:rPr lang="en-GB" sz="2000" b="1" dirty="0">
                <a:solidFill>
                  <a:srgbClr val="319652"/>
                </a:solidFill>
              </a:rPr>
              <a:t> </a:t>
            </a:r>
            <a:r>
              <a:rPr lang="en-GB" sz="2000" dirty="0"/>
              <a:t>or</a:t>
            </a:r>
            <a:r>
              <a:rPr lang="en-GB" sz="2000" dirty="0">
                <a:solidFill>
                  <a:srgbClr val="319652"/>
                </a:solidFill>
              </a:rPr>
              <a:t> crown </a:t>
            </a:r>
            <a:r>
              <a:rPr lang="en-GB" sz="2000" dirty="0"/>
              <a:t>around them – hence </a:t>
            </a:r>
            <a:r>
              <a:rPr lang="en-GB" sz="2000" i="1" dirty="0">
                <a:solidFill>
                  <a:srgbClr val="319652"/>
                </a:solidFill>
              </a:rPr>
              <a:t>corona</a:t>
            </a:r>
            <a:r>
              <a:rPr lang="en-GB" sz="2000" i="1" dirty="0"/>
              <a:t>virus.</a:t>
            </a:r>
          </a:p>
          <a:p>
            <a:endParaRPr lang="en-GB" sz="2000" i="1" dirty="0"/>
          </a:p>
          <a:p>
            <a:r>
              <a:rPr lang="en-GB" sz="2000" dirty="0"/>
              <a:t>Known about since 1930’s.</a:t>
            </a:r>
            <a:br>
              <a:rPr lang="en-GB" sz="2000" dirty="0"/>
            </a:br>
            <a:endParaRPr lang="en-GB" sz="2000" dirty="0"/>
          </a:p>
          <a:p>
            <a:r>
              <a:rPr lang="en-GB" sz="2000" dirty="0"/>
              <a:t>Mainly cause lung (respiratory) diseases.</a:t>
            </a:r>
            <a:br>
              <a:rPr lang="en-GB" sz="2000" dirty="0"/>
            </a:br>
            <a:endParaRPr lang="en-GB" sz="2000" dirty="0"/>
          </a:p>
          <a:p>
            <a:r>
              <a:rPr lang="en-GB" sz="2000" dirty="0"/>
              <a:t>The name of the current coronavirus is </a:t>
            </a:r>
            <a:r>
              <a:rPr lang="en-GB" sz="2000" dirty="0">
                <a:solidFill>
                  <a:srgbClr val="FF0000"/>
                </a:solidFill>
              </a:rPr>
              <a:t>SARS-COV-2.</a:t>
            </a:r>
          </a:p>
        </p:txBody>
      </p:sp>
    </p:spTree>
    <p:extLst>
      <p:ext uri="{BB962C8B-B14F-4D97-AF65-F5344CB8AC3E}">
        <p14:creationId xmlns:p14="http://schemas.microsoft.com/office/powerpoint/2010/main" val="282602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346A-23DE-4E70-B985-2AC15CE33B2D}"/>
              </a:ext>
            </a:extLst>
          </p:cNvPr>
          <p:cNvSpPr>
            <a:spLocks noGrp="1"/>
          </p:cNvSpPr>
          <p:nvPr>
            <p:ph type="title"/>
          </p:nvPr>
        </p:nvSpPr>
        <p:spPr>
          <a:xfrm>
            <a:off x="550236" y="422294"/>
            <a:ext cx="8210237" cy="648072"/>
          </a:xfrm>
        </p:spPr>
        <p:txBody>
          <a:bodyPr>
            <a:normAutofit/>
          </a:bodyPr>
          <a:lstStyle/>
          <a:p>
            <a:r>
              <a:rPr lang="en-GB" dirty="0"/>
              <a:t>Vaccination</a:t>
            </a:r>
          </a:p>
        </p:txBody>
      </p:sp>
      <p:sp>
        <p:nvSpPr>
          <p:cNvPr id="4" name="Slide Number Placeholder 3">
            <a:extLst>
              <a:ext uri="{FF2B5EF4-FFF2-40B4-BE49-F238E27FC236}">
                <a16:creationId xmlns:a16="http://schemas.microsoft.com/office/drawing/2014/main" id="{6206125F-73CF-4791-9654-6EAEFE031E0F}"/>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EBE15103-1299-4122-A43A-9F8803B08C79}"/>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graphicFrame>
        <p:nvGraphicFramePr>
          <p:cNvPr id="6" name="Table 5">
            <a:extLst>
              <a:ext uri="{FF2B5EF4-FFF2-40B4-BE49-F238E27FC236}">
                <a16:creationId xmlns:a16="http://schemas.microsoft.com/office/drawing/2014/main" id="{B47C3575-8337-4C25-A1BA-5F64064CF7C0}"/>
              </a:ext>
            </a:extLst>
          </p:cNvPr>
          <p:cNvGraphicFramePr>
            <a:graphicFrameLocks noGrp="1"/>
          </p:cNvGraphicFramePr>
          <p:nvPr>
            <p:extLst>
              <p:ext uri="{D42A27DB-BD31-4B8C-83A1-F6EECF244321}">
                <p14:modId xmlns:p14="http://schemas.microsoft.com/office/powerpoint/2010/main" val="2607549855"/>
              </p:ext>
            </p:extLst>
          </p:nvPr>
        </p:nvGraphicFramePr>
        <p:xfrm>
          <a:off x="1403649" y="1095281"/>
          <a:ext cx="7560839" cy="6177508"/>
        </p:xfrm>
        <a:graphic>
          <a:graphicData uri="http://schemas.openxmlformats.org/drawingml/2006/table">
            <a:tbl>
              <a:tblPr firstRow="1" bandRow="1">
                <a:tableStyleId>{5940675A-B579-460E-94D1-54222C63F5DA}</a:tableStyleId>
              </a:tblPr>
              <a:tblGrid>
                <a:gridCol w="7560839">
                  <a:extLst>
                    <a:ext uri="{9D8B030D-6E8A-4147-A177-3AD203B41FA5}">
                      <a16:colId xmlns:a16="http://schemas.microsoft.com/office/drawing/2014/main" val="3598356799"/>
                    </a:ext>
                  </a:extLst>
                </a:gridCol>
              </a:tblGrid>
              <a:tr h="850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tx1"/>
                          </a:solidFill>
                          <a:latin typeface="+mn-lt"/>
                          <a:ea typeface="+mn-ea"/>
                          <a:cs typeface="+mn-cs"/>
                        </a:rPr>
                        <a:t>The COVID19 vaccination programme will be rolled out in phases to pre-defined cohorts of patients recommended by the Joint Committee on Vaccination and Immunisation(JCVI). Residents will be immunised in line with the community roll out.</a:t>
                      </a:r>
                    </a:p>
                    <a:p>
                      <a:endParaRPr lang="en-GB" sz="1600" b="0" dirty="0"/>
                    </a:p>
                    <a:p>
                      <a:r>
                        <a:rPr lang="en-GB" sz="1600" b="0" dirty="0"/>
                        <a:t>Several vaccines are available currently. The Astra Zeneca vaccine will be used in London prisons.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8912375"/>
                  </a:ext>
                </a:extLst>
              </a:tr>
              <a:tr h="1031452">
                <a:tc>
                  <a:txBody>
                    <a:bodyPr/>
                    <a:lstStyle/>
                    <a:p>
                      <a:endParaRPr lang="en-GB" sz="1600" b="0" i="0" u="none" strike="noStrike" kern="1200" baseline="0" dirty="0">
                        <a:solidFill>
                          <a:schemeClr val="tx1"/>
                        </a:solidFill>
                        <a:latin typeface="+mn-lt"/>
                        <a:ea typeface="+mn-ea"/>
                        <a:cs typeface="+mn-cs"/>
                      </a:endParaRPr>
                    </a:p>
                    <a:p>
                      <a:r>
                        <a:rPr lang="en-GB" sz="1600" b="0" i="0" u="none" strike="noStrike" kern="1200" baseline="0" dirty="0">
                          <a:solidFill>
                            <a:schemeClr val="tx1"/>
                          </a:solidFill>
                          <a:latin typeface="+mn-lt"/>
                          <a:ea typeface="+mn-ea"/>
                          <a:cs typeface="+mn-cs"/>
                        </a:rPr>
                        <a:t>2 doses are required, with a minimum interval of 28 days</a:t>
                      </a:r>
                    </a:p>
                    <a:p>
                      <a:endParaRPr lang="en-GB" sz="1600" b="0" i="0" u="none" strike="noStrike" kern="1200" baseline="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0233345"/>
                  </a:ext>
                </a:extLst>
              </a:tr>
              <a:tr h="1191454">
                <a:tc>
                  <a:txBody>
                    <a:bodyPr/>
                    <a:lstStyle/>
                    <a:p>
                      <a:endParaRPr lang="en-GB" sz="1600" b="0" dirty="0"/>
                    </a:p>
                    <a:p>
                      <a:r>
                        <a:rPr lang="en-GB" sz="1600" b="0" dirty="0"/>
                        <a:t>The vaccine should</a:t>
                      </a:r>
                    </a:p>
                    <a:p>
                      <a:r>
                        <a:rPr lang="en-GB" sz="1600" b="0" dirty="0"/>
                        <a:t> not be given within </a:t>
                      </a:r>
                    </a:p>
                    <a:p>
                      <a:r>
                        <a:rPr lang="en-GB" sz="1600" b="0" dirty="0"/>
                        <a:t>4 weeks of recovering </a:t>
                      </a:r>
                    </a:p>
                    <a:p>
                      <a:r>
                        <a:rPr lang="en-GB" sz="1600" b="0" dirty="0"/>
                        <a:t>from COVID infection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5351569"/>
                  </a:ext>
                </a:extLst>
              </a:tr>
              <a:tr h="1018548">
                <a:tc>
                  <a:txBody>
                    <a:bodyPr/>
                    <a:lstStyle/>
                    <a:p>
                      <a:endParaRPr lang="en-GB" sz="16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1120008"/>
                  </a:ext>
                </a:extLst>
              </a:tr>
              <a:tr h="1018548">
                <a:tc>
                  <a:txBody>
                    <a:bodyPr/>
                    <a:lstStyle/>
                    <a:p>
                      <a:endParaRPr lang="en-GB" sz="16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2960595"/>
                  </a:ext>
                </a:extLst>
              </a:tr>
            </a:tbl>
          </a:graphicData>
        </a:graphic>
      </p:graphicFrame>
      <p:pic>
        <p:nvPicPr>
          <p:cNvPr id="8" name="Picture 7">
            <a:extLst>
              <a:ext uri="{FF2B5EF4-FFF2-40B4-BE49-F238E27FC236}">
                <a16:creationId xmlns:a16="http://schemas.microsoft.com/office/drawing/2014/main" id="{9AA65AD0-B1AB-45D9-BD94-D15532203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15" y="840145"/>
            <a:ext cx="1219200" cy="1219200"/>
          </a:xfrm>
          <a:prstGeom prst="rect">
            <a:avLst/>
          </a:prstGeom>
        </p:spPr>
      </p:pic>
      <p:pic>
        <p:nvPicPr>
          <p:cNvPr id="14" name="Picture 13">
            <a:extLst>
              <a:ext uri="{FF2B5EF4-FFF2-40B4-BE49-F238E27FC236}">
                <a16:creationId xmlns:a16="http://schemas.microsoft.com/office/drawing/2014/main" id="{6F45E86F-01A6-4393-998A-E24267A75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02" y="4009889"/>
            <a:ext cx="859162" cy="859162"/>
          </a:xfrm>
          <a:prstGeom prst="rect">
            <a:avLst/>
          </a:prstGeom>
        </p:spPr>
      </p:pic>
      <p:pic>
        <p:nvPicPr>
          <p:cNvPr id="3" name="Picture 2">
            <a:extLst>
              <a:ext uri="{FF2B5EF4-FFF2-40B4-BE49-F238E27FC236}">
                <a16:creationId xmlns:a16="http://schemas.microsoft.com/office/drawing/2014/main" id="{3A6AD7C8-5761-43EA-B83C-3C2794DED973}"/>
              </a:ext>
            </a:extLst>
          </p:cNvPr>
          <p:cNvPicPr>
            <a:picLocks noChangeAspect="1"/>
          </p:cNvPicPr>
          <p:nvPr/>
        </p:nvPicPr>
        <p:blipFill rotWithShape="1">
          <a:blip r:embed="rId5"/>
          <a:srcRect l="20513" t="32296" r="63296" b="34806"/>
          <a:stretch/>
        </p:blipFill>
        <p:spPr>
          <a:xfrm>
            <a:off x="4264290" y="3571883"/>
            <a:ext cx="4700198" cy="2626667"/>
          </a:xfrm>
          <a:prstGeom prst="rect">
            <a:avLst/>
          </a:prstGeom>
        </p:spPr>
      </p:pic>
      <p:pic>
        <p:nvPicPr>
          <p:cNvPr id="19" name="Picture 2" descr="https://static.thenounproject.com/png/116791-200.png">
            <a:extLst>
              <a:ext uri="{FF2B5EF4-FFF2-40B4-BE49-F238E27FC236}">
                <a16:creationId xmlns:a16="http://schemas.microsoft.com/office/drawing/2014/main" id="{F2C33383-954D-4C6C-A908-0C20A4C2891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857" y="3061285"/>
            <a:ext cx="736476" cy="7364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83270F3-B033-494F-BACE-87EE01E43A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517" y="2136931"/>
            <a:ext cx="798375" cy="798375"/>
          </a:xfrm>
          <a:prstGeom prst="rect">
            <a:avLst/>
          </a:prstGeom>
        </p:spPr>
      </p:pic>
    </p:spTree>
    <p:extLst>
      <p:ext uri="{BB962C8B-B14F-4D97-AF65-F5344CB8AC3E}">
        <p14:creationId xmlns:p14="http://schemas.microsoft.com/office/powerpoint/2010/main" val="1455394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5D45-F135-4485-BB72-57FA54E271B7}"/>
              </a:ext>
            </a:extLst>
          </p:cNvPr>
          <p:cNvSpPr>
            <a:spLocks noGrp="1"/>
          </p:cNvSpPr>
          <p:nvPr>
            <p:ph type="title"/>
          </p:nvPr>
        </p:nvSpPr>
        <p:spPr/>
        <p:txBody>
          <a:bodyPr>
            <a:normAutofit fontScale="90000"/>
          </a:bodyPr>
          <a:lstStyle/>
          <a:p>
            <a:r>
              <a:rPr lang="en-GB" dirty="0"/>
              <a:t>Communicate with prisoners and families</a:t>
            </a:r>
          </a:p>
        </p:txBody>
      </p:sp>
      <p:sp>
        <p:nvSpPr>
          <p:cNvPr id="4" name="Slide Number Placeholder 3">
            <a:extLst>
              <a:ext uri="{FF2B5EF4-FFF2-40B4-BE49-F238E27FC236}">
                <a16:creationId xmlns:a16="http://schemas.microsoft.com/office/drawing/2014/main" id="{69E3861D-D00F-48C1-87A1-31D30BCB0C61}"/>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04303900-0E6C-4E86-A262-334940A0216E}"/>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6146" name="Picture 2" descr="https://static.thenounproject.com/png/116791-200.png">
            <a:extLst>
              <a:ext uri="{FF2B5EF4-FFF2-40B4-BE49-F238E27FC236}">
                <a16:creationId xmlns:a16="http://schemas.microsoft.com/office/drawing/2014/main" id="{F64FA2D5-7134-4D20-8360-B13400909A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952" y="2370299"/>
            <a:ext cx="736476" cy="7364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tatic.thenounproject.com/png/2270647-200.png">
            <a:extLst>
              <a:ext uri="{FF2B5EF4-FFF2-40B4-BE49-F238E27FC236}">
                <a16:creationId xmlns:a16="http://schemas.microsoft.com/office/drawing/2014/main" id="{687503F4-30C4-484B-8696-15234CB3DC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875" y="3450419"/>
            <a:ext cx="736476" cy="7364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static.thenounproject.com/png/1732625-200.png">
            <a:extLst>
              <a:ext uri="{FF2B5EF4-FFF2-40B4-BE49-F238E27FC236}">
                <a16:creationId xmlns:a16="http://schemas.microsoft.com/office/drawing/2014/main" id="{471AC7D9-7925-4DF0-9241-C812DFBAE6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343" y="4479950"/>
            <a:ext cx="736476" cy="73647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static.thenounproject.com/png/2758376-200.png">
            <a:extLst>
              <a:ext uri="{FF2B5EF4-FFF2-40B4-BE49-F238E27FC236}">
                <a16:creationId xmlns:a16="http://schemas.microsoft.com/office/drawing/2014/main" id="{B44F6038-3CBA-4500-A344-B96DE88307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1875" y="5416054"/>
            <a:ext cx="736476" cy="7364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A22C187-9C3D-48B8-B186-36961D784470}"/>
              </a:ext>
            </a:extLst>
          </p:cNvPr>
          <p:cNvSpPr txBox="1"/>
          <p:nvPr/>
        </p:nvSpPr>
        <p:spPr>
          <a:xfrm>
            <a:off x="1468745" y="2431616"/>
            <a:ext cx="738056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There is lots of fear and anxiety in the </a:t>
            </a:r>
            <a:r>
              <a:rPr kumimoji="0" lang="en-GB" sz="1600" b="1" i="0" u="none" strike="noStrike" kern="1200" cap="none" spc="0" normalizeH="0" baseline="0" noProof="0" dirty="0">
                <a:ln>
                  <a:noFill/>
                </a:ln>
                <a:effectLst/>
                <a:uLnTx/>
                <a:uFillTx/>
                <a:latin typeface="Arial" pitchFamily="84" charset="0"/>
                <a:ea typeface="ヒラギノ角ゴ Pro W3" pitchFamily="84" charset="-128"/>
              </a:rPr>
              <a:t>prison</a:t>
            </a:r>
            <a:r>
              <a:rPr kumimoji="0" lang="en-GB" sz="1600" b="1" i="0" u="none" strike="noStrike" kern="1200" cap="none" spc="0" normalizeH="0" baseline="0" noProof="0" dirty="0">
                <a:ln>
                  <a:noFill/>
                </a:ln>
                <a:solidFill>
                  <a:srgbClr val="FF0000"/>
                </a:solidFill>
                <a:effectLst/>
                <a:uLnTx/>
                <a:uFillTx/>
                <a:latin typeface="Arial" pitchFamily="84" charset="0"/>
                <a:ea typeface="ヒラギノ角ゴ Pro W3" pitchFamily="84" charset="-128"/>
              </a:rPr>
              <a:t> </a:t>
            </a:r>
            <a:r>
              <a:rPr kumimoji="0" lang="en-GB" sz="1600" b="1"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community – be prepared:</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Be knowledgeable</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Understand the basics of the virus and controlling infection.</a:t>
            </a:r>
          </a:p>
        </p:txBody>
      </p:sp>
      <p:sp>
        <p:nvSpPr>
          <p:cNvPr id="12" name="TextBox 11">
            <a:extLst>
              <a:ext uri="{FF2B5EF4-FFF2-40B4-BE49-F238E27FC236}">
                <a16:creationId xmlns:a16="http://schemas.microsoft.com/office/drawing/2014/main" id="{537AB66B-BF8D-4B02-9631-1AD4103EEE11}"/>
              </a:ext>
            </a:extLst>
          </p:cNvPr>
          <p:cNvSpPr txBox="1"/>
          <p:nvPr/>
        </p:nvSpPr>
        <p:spPr>
          <a:xfrm>
            <a:off x="1495376" y="3521928"/>
            <a:ext cx="698477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Support your prisoners and their families: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Reassure where necessary using your experience and knowledge.</a:t>
            </a:r>
          </a:p>
        </p:txBody>
      </p:sp>
      <p:sp>
        <p:nvSpPr>
          <p:cNvPr id="13" name="TextBox 12">
            <a:extLst>
              <a:ext uri="{FF2B5EF4-FFF2-40B4-BE49-F238E27FC236}">
                <a16:creationId xmlns:a16="http://schemas.microsoft.com/office/drawing/2014/main" id="{D58E6D35-90E6-48A1-B478-063126685B92}"/>
              </a:ext>
            </a:extLst>
          </p:cNvPr>
          <p:cNvSpPr txBox="1"/>
          <p:nvPr/>
        </p:nvSpPr>
        <p:spPr>
          <a:xfrm>
            <a:off x="1469738" y="4557634"/>
            <a:ext cx="698477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Escalate and seek medical advice where necessary:</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There is a pandemic but normal care is also continuing.</a:t>
            </a:r>
          </a:p>
        </p:txBody>
      </p:sp>
      <p:sp>
        <p:nvSpPr>
          <p:cNvPr id="14" name="TextBox 13">
            <a:extLst>
              <a:ext uri="{FF2B5EF4-FFF2-40B4-BE49-F238E27FC236}">
                <a16:creationId xmlns:a16="http://schemas.microsoft.com/office/drawing/2014/main" id="{AE5BF3F9-2713-48FF-B8BF-618B48F10262}"/>
              </a:ext>
            </a:extLst>
          </p:cNvPr>
          <p:cNvSpPr txBox="1"/>
          <p:nvPr/>
        </p:nvSpPr>
        <p:spPr>
          <a:xfrm>
            <a:off x="1469738" y="5593341"/>
            <a:ext cx="698477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Help your prisoners stay in contact with family and friends.</a:t>
            </a:r>
            <a:endPar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endParaRPr>
          </a:p>
        </p:txBody>
      </p:sp>
      <p:pic>
        <p:nvPicPr>
          <p:cNvPr id="6154" name="Picture 10" descr="https://static.thenounproject.com/png/1324091-200.png">
            <a:extLst>
              <a:ext uri="{FF2B5EF4-FFF2-40B4-BE49-F238E27FC236}">
                <a16:creationId xmlns:a16="http://schemas.microsoft.com/office/drawing/2014/main" id="{7AC23DE7-7952-4D6C-8E68-2EB5BDDEC4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527" y="1137283"/>
            <a:ext cx="975171" cy="97517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8799412-33EA-4E4F-8610-60921BA11EFD}"/>
              </a:ext>
            </a:extLst>
          </p:cNvPr>
          <p:cNvSpPr txBox="1"/>
          <p:nvPr/>
        </p:nvSpPr>
        <p:spPr>
          <a:xfrm>
            <a:off x="1468745" y="1352947"/>
            <a:ext cx="7261735"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Continue doing what you do in the best way you can</a:t>
            </a:r>
            <a:r>
              <a:rPr kumimoji="0" lang="en-GB" sz="16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 Many people depend and rely on you in their lives. </a:t>
            </a:r>
          </a:p>
        </p:txBody>
      </p:sp>
    </p:spTree>
    <p:extLst>
      <p:ext uri="{BB962C8B-B14F-4D97-AF65-F5344CB8AC3E}">
        <p14:creationId xmlns:p14="http://schemas.microsoft.com/office/powerpoint/2010/main" val="237868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2D50D-6676-4905-BBC2-D7CA401E98AE}"/>
              </a:ext>
            </a:extLst>
          </p:cNvPr>
          <p:cNvSpPr>
            <a:spLocks noGrp="1"/>
          </p:cNvSpPr>
          <p:nvPr>
            <p:ph type="title"/>
          </p:nvPr>
        </p:nvSpPr>
        <p:spPr/>
        <p:txBody>
          <a:bodyPr>
            <a:normAutofit/>
          </a:bodyPr>
          <a:lstStyle/>
          <a:p>
            <a:r>
              <a:rPr lang="en-GB" dirty="0"/>
              <a:t>Look after yourself: health &amp; wellbeing</a:t>
            </a:r>
          </a:p>
        </p:txBody>
      </p:sp>
      <p:sp>
        <p:nvSpPr>
          <p:cNvPr id="4" name="Slide Number Placeholder 3">
            <a:extLst>
              <a:ext uri="{FF2B5EF4-FFF2-40B4-BE49-F238E27FC236}">
                <a16:creationId xmlns:a16="http://schemas.microsoft.com/office/drawing/2014/main" id="{8CA07635-667C-425A-8D04-E778C0C08984}"/>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EFE775B8-0BEF-4644-BCC2-F99582617711}"/>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graphicFrame>
        <p:nvGraphicFramePr>
          <p:cNvPr id="6" name="Table 5">
            <a:extLst>
              <a:ext uri="{FF2B5EF4-FFF2-40B4-BE49-F238E27FC236}">
                <a16:creationId xmlns:a16="http://schemas.microsoft.com/office/drawing/2014/main" id="{B89F964C-0E3F-4BF8-8D25-33682BED14F6}"/>
              </a:ext>
            </a:extLst>
          </p:cNvPr>
          <p:cNvGraphicFramePr>
            <a:graphicFrameLocks noGrp="1"/>
          </p:cNvGraphicFramePr>
          <p:nvPr/>
        </p:nvGraphicFramePr>
        <p:xfrm>
          <a:off x="1623408" y="1247300"/>
          <a:ext cx="7341079" cy="1749652"/>
        </p:xfrm>
        <a:graphic>
          <a:graphicData uri="http://schemas.openxmlformats.org/drawingml/2006/table">
            <a:tbl>
              <a:tblPr firstRow="1" bandRow="1">
                <a:tableStyleId>{5940675A-B579-460E-94D1-54222C63F5DA}</a:tableStyleId>
              </a:tblPr>
              <a:tblGrid>
                <a:gridCol w="7341079">
                  <a:extLst>
                    <a:ext uri="{9D8B030D-6E8A-4147-A177-3AD203B41FA5}">
                      <a16:colId xmlns:a16="http://schemas.microsoft.com/office/drawing/2014/main" val="3598356799"/>
                    </a:ext>
                  </a:extLst>
                </a:gridCol>
              </a:tblGrid>
              <a:tr h="1101580">
                <a:tc>
                  <a:txBody>
                    <a:bodyPr/>
                    <a:lstStyle/>
                    <a:p>
                      <a:r>
                        <a:rPr lang="en-GB" sz="1600" b="0" dirty="0"/>
                        <a:t>You're doing the best for your prisoners, but</a:t>
                      </a:r>
                      <a:r>
                        <a:rPr lang="en-GB" sz="1600" b="1" dirty="0"/>
                        <a:t> don’t forget to do the best for yourself too.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2145084"/>
                  </a:ext>
                </a:extLst>
              </a:tr>
              <a:tr h="648072">
                <a:tc>
                  <a:txBody>
                    <a:bodyPr/>
                    <a:lstStyle/>
                    <a:p>
                      <a:r>
                        <a:rPr lang="en-GB" sz="1600" b="1" dirty="0"/>
                        <a:t>Providing care is emotionally rewarding but can be tough </a:t>
                      </a:r>
                      <a:r>
                        <a:rPr lang="en-GB" sz="1600" b="0" dirty="0"/>
                        <a:t>– the current situation has amplified that.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7873660"/>
                  </a:ext>
                </a:extLst>
              </a:tr>
            </a:tbl>
          </a:graphicData>
        </a:graphic>
      </p:graphicFrame>
      <p:pic>
        <p:nvPicPr>
          <p:cNvPr id="15" name="Picture 14">
            <a:extLst>
              <a:ext uri="{FF2B5EF4-FFF2-40B4-BE49-F238E27FC236}">
                <a16:creationId xmlns:a16="http://schemas.microsoft.com/office/drawing/2014/main" id="{3C3188F4-7155-430A-8154-F82F02D82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47" y="2033742"/>
            <a:ext cx="1219200" cy="1219200"/>
          </a:xfrm>
          <a:prstGeom prst="rect">
            <a:avLst/>
          </a:prstGeom>
        </p:spPr>
      </p:pic>
      <p:pic>
        <p:nvPicPr>
          <p:cNvPr id="17" name="Picture 16">
            <a:extLst>
              <a:ext uri="{FF2B5EF4-FFF2-40B4-BE49-F238E27FC236}">
                <a16:creationId xmlns:a16="http://schemas.microsoft.com/office/drawing/2014/main" id="{6664CF3E-BB78-4991-9980-F3CCDA70F3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776" y="1066059"/>
            <a:ext cx="1219200" cy="1219200"/>
          </a:xfrm>
          <a:prstGeom prst="rect">
            <a:avLst/>
          </a:prstGeom>
        </p:spPr>
      </p:pic>
      <p:graphicFrame>
        <p:nvGraphicFramePr>
          <p:cNvPr id="3" name="Table 2">
            <a:extLst>
              <a:ext uri="{FF2B5EF4-FFF2-40B4-BE49-F238E27FC236}">
                <a16:creationId xmlns:a16="http://schemas.microsoft.com/office/drawing/2014/main" id="{6584FE15-9678-44E8-B202-1BCB655DECEE}"/>
              </a:ext>
            </a:extLst>
          </p:cNvPr>
          <p:cNvGraphicFramePr>
            <a:graphicFrameLocks noGrp="1"/>
          </p:cNvGraphicFramePr>
          <p:nvPr/>
        </p:nvGraphicFramePr>
        <p:xfrm>
          <a:off x="623736" y="3154856"/>
          <a:ext cx="8240580" cy="2167243"/>
        </p:xfrm>
        <a:graphic>
          <a:graphicData uri="http://schemas.openxmlformats.org/drawingml/2006/table">
            <a:tbl>
              <a:tblPr firstRow="1" bandRow="1">
                <a:tableStyleId>{5940675A-B579-460E-94D1-54222C63F5DA}</a:tableStyleId>
              </a:tblPr>
              <a:tblGrid>
                <a:gridCol w="8240580">
                  <a:extLst>
                    <a:ext uri="{9D8B030D-6E8A-4147-A177-3AD203B41FA5}">
                      <a16:colId xmlns:a16="http://schemas.microsoft.com/office/drawing/2014/main" val="2200274539"/>
                    </a:ext>
                  </a:extLst>
                </a:gridCol>
              </a:tblGrid>
              <a:tr h="1277367">
                <a:tc>
                  <a:txBody>
                    <a:bodyPr/>
                    <a:lstStyle/>
                    <a:p>
                      <a:r>
                        <a:rPr lang="en-GB" sz="1600" b="1" dirty="0"/>
                        <a:t>Support is available for you:</a:t>
                      </a:r>
                    </a:p>
                    <a:p>
                      <a:pPr marL="742950" lvl="1" indent="-285750">
                        <a:buFont typeface="Arial" panose="020B0604020202020204" pitchFamily="34" charset="0"/>
                        <a:buChar char="•"/>
                      </a:pPr>
                      <a:r>
                        <a:rPr lang="en-GB" sz="1600" b="0" dirty="0"/>
                        <a:t>SHOUT free text message service – text FRONTLINE to 85258</a:t>
                      </a:r>
                    </a:p>
                    <a:p>
                      <a:pPr marL="742950" lvl="1" indent="-285750">
                        <a:buFont typeface="Arial" panose="020B0604020202020204" pitchFamily="34" charset="0"/>
                        <a:buChar char="•"/>
                      </a:pPr>
                      <a:r>
                        <a:rPr lang="en-GB" sz="1600" b="0" dirty="0">
                          <a:hlinkClick r:id="rId5"/>
                        </a:rPr>
                        <a:t>PHE Mental health and wellbeing during COVID-19</a:t>
                      </a:r>
                      <a:endParaRPr lang="en-GB" sz="1600" b="0" dirty="0"/>
                    </a:p>
                    <a:p>
                      <a:pPr marL="742950" lvl="1" indent="-285750">
                        <a:buFont typeface="Arial" panose="020B0604020202020204" pitchFamily="34" charset="0"/>
                        <a:buChar char="•"/>
                      </a:pPr>
                      <a:r>
                        <a:rPr lang="en-GB" sz="1600" b="0" dirty="0">
                          <a:hlinkClick r:id="rId6"/>
                        </a:rPr>
                        <a:t>NHS Every Mind Matters website</a:t>
                      </a:r>
                      <a:endParaRPr lang="en-GB" sz="1600" b="0" dirty="0"/>
                    </a:p>
                    <a:p>
                      <a:pPr marL="742950" lvl="1" indent="-285750">
                        <a:buFont typeface="Arial" panose="020B0604020202020204" pitchFamily="34" charset="0"/>
                        <a:buChar char="•"/>
                      </a:pPr>
                      <a:r>
                        <a:rPr lang="en-GB" sz="1600" b="0" dirty="0">
                          <a:hlinkClick r:id="rId7"/>
                        </a:rPr>
                        <a:t>Samaritans and NHS – confidential support line for NHS workers in England</a:t>
                      </a:r>
                      <a:endParaRPr lang="en-GB" sz="16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4084246"/>
                  </a:ext>
                </a:extLst>
              </a:tr>
              <a:tr h="856603">
                <a:tc>
                  <a:txBody>
                    <a:bodyPr/>
                    <a:lstStyle/>
                    <a:p>
                      <a:r>
                        <a:rPr lang="en-GB" sz="1600" b="1" dirty="0"/>
                        <a:t>The range of support packages is being constantly expanded – keep an eye out online.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9390251"/>
                  </a:ext>
                </a:extLst>
              </a:tr>
            </a:tbl>
          </a:graphicData>
        </a:graphic>
      </p:graphicFrame>
      <p:grpSp>
        <p:nvGrpSpPr>
          <p:cNvPr id="9" name="Group 8">
            <a:extLst>
              <a:ext uri="{FF2B5EF4-FFF2-40B4-BE49-F238E27FC236}">
                <a16:creationId xmlns:a16="http://schemas.microsoft.com/office/drawing/2014/main" id="{BEA7D5B0-BFDC-4CCB-92EF-95E33D61B41E}"/>
              </a:ext>
            </a:extLst>
          </p:cNvPr>
          <p:cNvGrpSpPr/>
          <p:nvPr/>
        </p:nvGrpSpPr>
        <p:grpSpPr>
          <a:xfrm>
            <a:off x="855747" y="5273857"/>
            <a:ext cx="7007144" cy="952500"/>
            <a:chOff x="489933" y="5157595"/>
            <a:chExt cx="7007144" cy="952500"/>
          </a:xfrm>
        </p:grpSpPr>
        <p:pic>
          <p:nvPicPr>
            <p:cNvPr id="2050" name="Picture 2" descr="Every Mind Matters logo">
              <a:extLst>
                <a:ext uri="{FF2B5EF4-FFF2-40B4-BE49-F238E27FC236}">
                  <a16:creationId xmlns:a16="http://schemas.microsoft.com/office/drawing/2014/main" id="{85CDE9A9-6FB4-49C1-B990-5F81575DA7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7022" y="5157595"/>
              <a:ext cx="1428750" cy="9525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ADB6583D-2636-414D-A4E1-C00560B23CC3}"/>
                </a:ext>
              </a:extLst>
            </p:cNvPr>
            <p:cNvGrpSpPr/>
            <p:nvPr/>
          </p:nvGrpSpPr>
          <p:grpSpPr>
            <a:xfrm>
              <a:off x="489933" y="5359207"/>
              <a:ext cx="7007144" cy="549275"/>
              <a:chOff x="-4589809" y="4742706"/>
              <a:chExt cx="7007144" cy="549275"/>
            </a:xfrm>
          </p:grpSpPr>
          <p:grpSp>
            <p:nvGrpSpPr>
              <p:cNvPr id="18" name="Group 17">
                <a:extLst>
                  <a:ext uri="{FF2B5EF4-FFF2-40B4-BE49-F238E27FC236}">
                    <a16:creationId xmlns:a16="http://schemas.microsoft.com/office/drawing/2014/main" id="{E53CA81C-A275-4025-9DF1-75F631AD0CC8}"/>
                  </a:ext>
                </a:extLst>
              </p:cNvPr>
              <p:cNvGrpSpPr/>
              <p:nvPr/>
            </p:nvGrpSpPr>
            <p:grpSpPr>
              <a:xfrm>
                <a:off x="-1779180" y="4742706"/>
                <a:ext cx="4196515" cy="549275"/>
                <a:chOff x="-1776443" y="4656533"/>
                <a:chExt cx="4196515" cy="549275"/>
              </a:xfrm>
            </p:grpSpPr>
            <p:pic>
              <p:nvPicPr>
                <p:cNvPr id="7" name="Picture 6">
                  <a:extLst>
                    <a:ext uri="{FF2B5EF4-FFF2-40B4-BE49-F238E27FC236}">
                      <a16:creationId xmlns:a16="http://schemas.microsoft.com/office/drawing/2014/main" id="{3788851C-731E-4643-9C7A-EF14A6F3AD5F}"/>
                    </a:ext>
                  </a:extLst>
                </p:cNvPr>
                <p:cNvPicPr>
                  <a:picLocks noChangeAspect="1"/>
                </p:cNvPicPr>
                <p:nvPr/>
              </p:nvPicPr>
              <p:blipFill>
                <a:blip r:embed="rId9"/>
                <a:stretch>
                  <a:fillRect/>
                </a:stretch>
              </p:blipFill>
              <p:spPr>
                <a:xfrm>
                  <a:off x="-1776443" y="4656533"/>
                  <a:ext cx="1256128" cy="549275"/>
                </a:xfrm>
                <a:prstGeom prst="rect">
                  <a:avLst/>
                </a:prstGeom>
              </p:spPr>
            </p:pic>
            <p:pic>
              <p:nvPicPr>
                <p:cNvPr id="8" name="Picture 7">
                  <a:extLst>
                    <a:ext uri="{FF2B5EF4-FFF2-40B4-BE49-F238E27FC236}">
                      <a16:creationId xmlns:a16="http://schemas.microsoft.com/office/drawing/2014/main" id="{53E577C1-EB96-45B9-9328-2A14E7F8B3B3}"/>
                    </a:ext>
                  </a:extLst>
                </p:cNvPr>
                <p:cNvPicPr>
                  <a:picLocks noChangeAspect="1"/>
                </p:cNvPicPr>
                <p:nvPr/>
              </p:nvPicPr>
              <p:blipFill>
                <a:blip r:embed="rId10"/>
                <a:stretch>
                  <a:fillRect/>
                </a:stretch>
              </p:blipFill>
              <p:spPr>
                <a:xfrm>
                  <a:off x="-288981" y="4699544"/>
                  <a:ext cx="1417832" cy="463252"/>
                </a:xfrm>
                <a:prstGeom prst="rect">
                  <a:avLst/>
                </a:prstGeom>
              </p:spPr>
            </p:pic>
            <p:pic>
              <p:nvPicPr>
                <p:cNvPr id="10" name="Picture 9">
                  <a:extLst>
                    <a:ext uri="{FF2B5EF4-FFF2-40B4-BE49-F238E27FC236}">
                      <a16:creationId xmlns:a16="http://schemas.microsoft.com/office/drawing/2014/main" id="{D349795F-0F56-4DC5-BCBB-AFFF6D8B53C6}"/>
                    </a:ext>
                  </a:extLst>
                </p:cNvPr>
                <p:cNvPicPr>
                  <a:picLocks noChangeAspect="1"/>
                </p:cNvPicPr>
                <p:nvPr/>
              </p:nvPicPr>
              <p:blipFill>
                <a:blip r:embed="rId11"/>
                <a:stretch>
                  <a:fillRect/>
                </a:stretch>
              </p:blipFill>
              <p:spPr>
                <a:xfrm>
                  <a:off x="1439211" y="4734411"/>
                  <a:ext cx="980861" cy="397346"/>
                </a:xfrm>
                <a:prstGeom prst="rect">
                  <a:avLst/>
                </a:prstGeom>
              </p:spPr>
            </p:pic>
          </p:grpSp>
          <p:pic>
            <p:nvPicPr>
              <p:cNvPr id="19" name="Picture 18">
                <a:extLst>
                  <a:ext uri="{FF2B5EF4-FFF2-40B4-BE49-F238E27FC236}">
                    <a16:creationId xmlns:a16="http://schemas.microsoft.com/office/drawing/2014/main" id="{A4FAB454-903B-4780-AE95-CC2FEA79E52C}"/>
                  </a:ext>
                </a:extLst>
              </p:cNvPr>
              <p:cNvPicPr>
                <a:picLocks noChangeAspect="1"/>
              </p:cNvPicPr>
              <p:nvPr/>
            </p:nvPicPr>
            <p:blipFill>
              <a:blip r:embed="rId12"/>
              <a:stretch>
                <a:fillRect/>
              </a:stretch>
            </p:blipFill>
            <p:spPr>
              <a:xfrm>
                <a:off x="-4589809" y="4802671"/>
                <a:ext cx="1133475" cy="429347"/>
              </a:xfrm>
              <a:prstGeom prst="rect">
                <a:avLst/>
              </a:prstGeom>
            </p:spPr>
          </p:pic>
        </p:grpSp>
      </p:grpSp>
    </p:spTree>
    <p:extLst>
      <p:ext uri="{BB962C8B-B14F-4D97-AF65-F5344CB8AC3E}">
        <p14:creationId xmlns:p14="http://schemas.microsoft.com/office/powerpoint/2010/main" val="360980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6AD6-7B19-405A-A54B-3A63DE837A6B}"/>
              </a:ext>
            </a:extLst>
          </p:cNvPr>
          <p:cNvSpPr>
            <a:spLocks noGrp="1"/>
          </p:cNvSpPr>
          <p:nvPr>
            <p:ph type="title"/>
          </p:nvPr>
        </p:nvSpPr>
        <p:spPr/>
        <p:txBody>
          <a:bodyPr/>
          <a:lstStyle/>
          <a:p>
            <a:r>
              <a:rPr lang="en-GB" dirty="0"/>
              <a:t>Where to find extra help</a:t>
            </a:r>
          </a:p>
        </p:txBody>
      </p:sp>
      <p:sp>
        <p:nvSpPr>
          <p:cNvPr id="3" name="Content Placeholder 2">
            <a:extLst>
              <a:ext uri="{FF2B5EF4-FFF2-40B4-BE49-F238E27FC236}">
                <a16:creationId xmlns:a16="http://schemas.microsoft.com/office/drawing/2014/main" id="{16657156-496E-40E1-9B0F-2C30F7FE172B}"/>
              </a:ext>
            </a:extLst>
          </p:cNvPr>
          <p:cNvSpPr>
            <a:spLocks noGrp="1"/>
          </p:cNvSpPr>
          <p:nvPr>
            <p:ph idx="1"/>
          </p:nvPr>
        </p:nvSpPr>
        <p:spPr>
          <a:xfrm>
            <a:off x="1720757" y="1389093"/>
            <a:ext cx="6970944" cy="4739679"/>
          </a:xfrm>
        </p:spPr>
        <p:txBody>
          <a:bodyPr/>
          <a:lstStyle/>
          <a:p>
            <a:pPr marL="342900" indent="-342900">
              <a:buFont typeface="+mj-lt"/>
              <a:buAutoNum type="arabicPeriod"/>
            </a:pPr>
            <a:r>
              <a:rPr lang="en-GB" dirty="0"/>
              <a:t>Ensure you have read relevant guidance on the </a:t>
            </a:r>
            <a:br>
              <a:rPr lang="en-GB" dirty="0"/>
            </a:br>
            <a:r>
              <a:rPr lang="en-GB" dirty="0">
                <a:hlinkClick r:id="rId3"/>
              </a:rPr>
              <a:t>gov.uk/coronavirus </a:t>
            </a:r>
            <a:r>
              <a:rPr lang="en-GB" dirty="0"/>
              <a:t>website</a:t>
            </a:r>
            <a:br>
              <a:rPr lang="en-GB" dirty="0"/>
            </a:b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r>
              <a:rPr lang="en-GB" dirty="0"/>
              <a:t>Speak to your line manager or senior for more advice</a:t>
            </a:r>
            <a:br>
              <a:rPr lang="en-GB" dirty="0"/>
            </a:b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r>
              <a:rPr lang="en-GB" dirty="0"/>
              <a:t>HMPPS Employee Assistance Programme:</a:t>
            </a:r>
          </a:p>
          <a:p>
            <a:pPr marL="285750" lvl="0" indent="-285750">
              <a:buFont typeface="Arial" panose="020B0604020202020204" pitchFamily="34" charset="0"/>
              <a:buChar char="•"/>
            </a:pPr>
            <a:r>
              <a:rPr lang="en-GB" sz="1400" b="1" dirty="0"/>
              <a:t>call </a:t>
            </a:r>
            <a:r>
              <a:rPr lang="en-GB" sz="1400" dirty="0"/>
              <a:t>the support line free on </a:t>
            </a:r>
            <a:r>
              <a:rPr lang="en-GB" sz="1400" b="1" dirty="0"/>
              <a:t>0800 019 8988</a:t>
            </a:r>
            <a:r>
              <a:rPr lang="en-GB" sz="1400" dirty="0"/>
              <a:t> (It is open 24 hours a day, 7 days a week. </a:t>
            </a:r>
          </a:p>
          <a:p>
            <a:pPr marL="285750" lvl="0" indent="-285750">
              <a:buFont typeface="Arial" panose="020B0604020202020204" pitchFamily="34" charset="0"/>
              <a:buChar char="•"/>
            </a:pPr>
            <a:r>
              <a:rPr lang="en-GB" sz="1400" b="1" dirty="0"/>
              <a:t>visit</a:t>
            </a:r>
            <a:r>
              <a:rPr lang="en-GB" sz="1400" dirty="0"/>
              <a:t> the website </a:t>
            </a:r>
            <a:r>
              <a:rPr lang="en-GB" sz="1400" u="sng" dirty="0">
                <a:hlinkClick r:id="rId4"/>
              </a:rPr>
              <a:t>www.pamassist.co.uk</a:t>
            </a:r>
            <a:r>
              <a:rPr lang="en-GB" sz="1400" dirty="0"/>
              <a:t> – Username: HMPPS, Password: HMPPS1 </a:t>
            </a:r>
          </a:p>
          <a:p>
            <a:pPr marL="285750" lvl="0" indent="-285750">
              <a:buFont typeface="Arial" panose="020B0604020202020204" pitchFamily="34" charset="0"/>
              <a:buChar char="•"/>
            </a:pPr>
            <a:r>
              <a:rPr lang="en-GB" sz="1400" b="1" dirty="0"/>
              <a:t>download</a:t>
            </a:r>
            <a:r>
              <a:rPr lang="en-GB" sz="1400" dirty="0"/>
              <a:t> the PAM Life app to your smartphone or mobile device to help you make positive lifestyle changes </a:t>
            </a:r>
            <a:r>
              <a:rPr lang="en-GB" dirty="0"/>
              <a:t> </a:t>
            </a:r>
          </a:p>
          <a:p>
            <a:pPr marL="342900" indent="-342900">
              <a:buFont typeface="+mj-lt"/>
              <a:buAutoNum type="arabicPeriod"/>
            </a:pPr>
            <a:endParaRPr lang="en-GB" dirty="0"/>
          </a:p>
        </p:txBody>
      </p:sp>
      <p:sp>
        <p:nvSpPr>
          <p:cNvPr id="4" name="Slide Number Placeholder 3">
            <a:extLst>
              <a:ext uri="{FF2B5EF4-FFF2-40B4-BE49-F238E27FC236}">
                <a16:creationId xmlns:a16="http://schemas.microsoft.com/office/drawing/2014/main" id="{CACEBF67-5971-4043-A46D-DD7F9104016C}"/>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9618FAFE-DE68-4817-8BF8-88718EE9719F}"/>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6" name="Picture 5">
            <a:extLst>
              <a:ext uri="{FF2B5EF4-FFF2-40B4-BE49-F238E27FC236}">
                <a16:creationId xmlns:a16="http://schemas.microsoft.com/office/drawing/2014/main" id="{7A80DD05-7E7E-4A42-A83B-6E09EAA78AB1}"/>
              </a:ext>
            </a:extLst>
          </p:cNvPr>
          <p:cNvPicPr>
            <a:picLocks noChangeAspect="1"/>
          </p:cNvPicPr>
          <p:nvPr/>
        </p:nvPicPr>
        <p:blipFill>
          <a:blip r:embed="rId5"/>
          <a:stretch>
            <a:fillRect/>
          </a:stretch>
        </p:blipFill>
        <p:spPr>
          <a:xfrm>
            <a:off x="493664" y="1286420"/>
            <a:ext cx="1156436" cy="1309305"/>
          </a:xfrm>
          <a:prstGeom prst="rect">
            <a:avLst/>
          </a:prstGeom>
          <a:effectLst>
            <a:outerShdw blurRad="50800" dist="38100" dir="2700000" algn="tl" rotWithShape="0">
              <a:prstClr val="black">
                <a:alpha val="40000"/>
              </a:prstClr>
            </a:outerShdw>
          </a:effectLst>
        </p:spPr>
      </p:pic>
      <p:pic>
        <p:nvPicPr>
          <p:cNvPr id="2050" name="Picture 2" descr="https://static.thenounproject.com/png/1666170-200.png">
            <a:extLst>
              <a:ext uri="{FF2B5EF4-FFF2-40B4-BE49-F238E27FC236}">
                <a16:creationId xmlns:a16="http://schemas.microsoft.com/office/drawing/2014/main" id="{FF220F2E-FA1D-497C-A6CF-A732A8DC55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404" y="2915625"/>
            <a:ext cx="1112912" cy="11129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4A670AF-A9E7-48AA-A840-FE2EFA34E8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900" y="4345204"/>
            <a:ext cx="1219200" cy="1219200"/>
          </a:xfrm>
          <a:prstGeom prst="rect">
            <a:avLst/>
          </a:prstGeom>
        </p:spPr>
      </p:pic>
    </p:spTree>
    <p:extLst>
      <p:ext uri="{BB962C8B-B14F-4D97-AF65-F5344CB8AC3E}">
        <p14:creationId xmlns:p14="http://schemas.microsoft.com/office/powerpoint/2010/main" val="248298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DCC0-C364-4B68-BBFD-D11202D76961}"/>
              </a:ext>
            </a:extLst>
          </p:cNvPr>
          <p:cNvSpPr>
            <a:spLocks noGrp="1"/>
          </p:cNvSpPr>
          <p:nvPr>
            <p:ph type="title"/>
          </p:nvPr>
        </p:nvSpPr>
        <p:spPr>
          <a:xfrm>
            <a:off x="510817" y="272806"/>
            <a:ext cx="8028000" cy="648072"/>
          </a:xfrm>
        </p:spPr>
        <p:txBody>
          <a:bodyPr/>
          <a:lstStyle/>
          <a:p>
            <a:r>
              <a:rPr lang="en-GB" dirty="0"/>
              <a:t>Link to resources</a:t>
            </a:r>
          </a:p>
        </p:txBody>
      </p:sp>
      <p:sp>
        <p:nvSpPr>
          <p:cNvPr id="4" name="Slide Number Placeholder 3">
            <a:extLst>
              <a:ext uri="{FF2B5EF4-FFF2-40B4-BE49-F238E27FC236}">
                <a16:creationId xmlns:a16="http://schemas.microsoft.com/office/drawing/2014/main" id="{C4970663-2CAD-42E9-9945-FD387F95DFBB}"/>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F7079FE6-03CE-4A0C-A3E2-76846C11918B}"/>
              </a:ext>
            </a:extLst>
          </p:cNvPr>
          <p:cNvSpPr>
            <a:spLocks noGrp="1"/>
          </p:cNvSpPr>
          <p:nvPr>
            <p:ph type="ftr" sz="quarter" idx="11"/>
          </p:nvPr>
        </p:nvSpPr>
        <p:spPr/>
        <p:txBody>
          <a:bodyPr/>
          <a:lstStyle/>
          <a:p>
            <a:pPr>
              <a:defRPr/>
            </a:pPr>
            <a:r>
              <a:rPr lang="en-GB" dirty="0"/>
              <a:t>COVID-19 and Prisons and other secure settings February 2021 0: PHE London</a:t>
            </a:r>
            <a:endParaRPr lang="en-US" dirty="0"/>
          </a:p>
        </p:txBody>
      </p:sp>
      <p:grpSp>
        <p:nvGrpSpPr>
          <p:cNvPr id="20" name="Group 19">
            <a:extLst>
              <a:ext uri="{FF2B5EF4-FFF2-40B4-BE49-F238E27FC236}">
                <a16:creationId xmlns:a16="http://schemas.microsoft.com/office/drawing/2014/main" id="{825EFCFF-B6FF-4DA9-9DEA-88C609C0E672}"/>
              </a:ext>
            </a:extLst>
          </p:cNvPr>
          <p:cNvGrpSpPr/>
          <p:nvPr/>
        </p:nvGrpSpPr>
        <p:grpSpPr>
          <a:xfrm>
            <a:off x="340063" y="5342624"/>
            <a:ext cx="6931853" cy="657001"/>
            <a:chOff x="301461" y="1216953"/>
            <a:chExt cx="6931853" cy="657001"/>
          </a:xfrm>
        </p:grpSpPr>
        <p:sp>
          <p:nvSpPr>
            <p:cNvPr id="6" name="TextBox 5">
              <a:extLst>
                <a:ext uri="{FF2B5EF4-FFF2-40B4-BE49-F238E27FC236}">
                  <a16:creationId xmlns:a16="http://schemas.microsoft.com/office/drawing/2014/main" id="{C01E88D3-7767-4037-BC8F-B8C3BBFFF461}"/>
                </a:ext>
              </a:extLst>
            </p:cNvPr>
            <p:cNvSpPr txBox="1"/>
            <p:nvPr/>
          </p:nvSpPr>
          <p:spPr>
            <a:xfrm>
              <a:off x="1832714" y="1340091"/>
              <a:ext cx="54006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hlinkClick r:id="rId3"/>
                </a:rPr>
                <a:t>Gov.uk coronavirus portal</a:t>
              </a:r>
              <a:endParaRPr kumimoji="0" lang="en-GB" sz="20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endParaRPr>
            </a:p>
          </p:txBody>
        </p:sp>
        <p:pic>
          <p:nvPicPr>
            <p:cNvPr id="11" name="Picture 10">
              <a:extLst>
                <a:ext uri="{FF2B5EF4-FFF2-40B4-BE49-F238E27FC236}">
                  <a16:creationId xmlns:a16="http://schemas.microsoft.com/office/drawing/2014/main" id="{C11995C4-6526-4A5A-A824-424F3763032F}"/>
                </a:ext>
              </a:extLst>
            </p:cNvPr>
            <p:cNvPicPr>
              <a:picLocks noChangeAspect="1"/>
            </p:cNvPicPr>
            <p:nvPr/>
          </p:nvPicPr>
          <p:blipFill>
            <a:blip r:embed="rId4"/>
            <a:stretch>
              <a:fillRect/>
            </a:stretch>
          </p:blipFill>
          <p:spPr>
            <a:xfrm>
              <a:off x="301461" y="1216953"/>
              <a:ext cx="1049841" cy="657001"/>
            </a:xfrm>
            <a:prstGeom prst="rect">
              <a:avLst/>
            </a:prstGeom>
            <a:effectLst>
              <a:outerShdw blurRad="50800" dist="38100" dir="2700000" algn="tl" rotWithShape="0">
                <a:prstClr val="black">
                  <a:alpha val="40000"/>
                </a:prstClr>
              </a:outerShdw>
            </a:effectLst>
          </p:spPr>
        </p:pic>
      </p:grpSp>
      <p:grpSp>
        <p:nvGrpSpPr>
          <p:cNvPr id="28" name="Group 27">
            <a:extLst>
              <a:ext uri="{FF2B5EF4-FFF2-40B4-BE49-F238E27FC236}">
                <a16:creationId xmlns:a16="http://schemas.microsoft.com/office/drawing/2014/main" id="{FCAA4A49-C2D6-40A7-A3EE-6DC476DD8ECD}"/>
              </a:ext>
            </a:extLst>
          </p:cNvPr>
          <p:cNvGrpSpPr/>
          <p:nvPr/>
        </p:nvGrpSpPr>
        <p:grpSpPr>
          <a:xfrm>
            <a:off x="340063" y="4527696"/>
            <a:ext cx="6068697" cy="759753"/>
            <a:chOff x="340063" y="5400550"/>
            <a:chExt cx="6068697" cy="759753"/>
          </a:xfrm>
        </p:grpSpPr>
        <p:sp>
          <p:nvSpPr>
            <p:cNvPr id="10" name="Rectangle 9">
              <a:extLst>
                <a:ext uri="{FF2B5EF4-FFF2-40B4-BE49-F238E27FC236}">
                  <a16:creationId xmlns:a16="http://schemas.microsoft.com/office/drawing/2014/main" id="{A423FD8D-5B69-40A0-9073-D2D3255A26BE}"/>
                </a:ext>
              </a:extLst>
            </p:cNvPr>
            <p:cNvSpPr/>
            <p:nvPr/>
          </p:nvSpPr>
          <p:spPr>
            <a:xfrm>
              <a:off x="1836760" y="5474078"/>
              <a:ext cx="4572000" cy="40011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hlinkClick r:id="rId5"/>
                </a:rPr>
                <a:t>PPE for sustained transmission</a:t>
              </a:r>
              <a:endParaRPr kumimoji="0" lang="en-GB" sz="20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endParaRPr>
            </a:p>
          </p:txBody>
        </p:sp>
        <p:pic>
          <p:nvPicPr>
            <p:cNvPr id="14" name="Picture 13">
              <a:extLst>
                <a:ext uri="{FF2B5EF4-FFF2-40B4-BE49-F238E27FC236}">
                  <a16:creationId xmlns:a16="http://schemas.microsoft.com/office/drawing/2014/main" id="{6ED2C6E7-FB0E-4184-B662-31CC11D00A22}"/>
                </a:ext>
              </a:extLst>
            </p:cNvPr>
            <p:cNvPicPr>
              <a:picLocks noChangeAspect="1"/>
            </p:cNvPicPr>
            <p:nvPr/>
          </p:nvPicPr>
          <p:blipFill>
            <a:blip r:embed="rId6"/>
            <a:stretch>
              <a:fillRect/>
            </a:stretch>
          </p:blipFill>
          <p:spPr>
            <a:xfrm>
              <a:off x="340063" y="5400550"/>
              <a:ext cx="1049841" cy="759753"/>
            </a:xfrm>
            <a:prstGeom prst="rect">
              <a:avLst/>
            </a:prstGeom>
            <a:effectLst>
              <a:outerShdw blurRad="50800" dist="38100" dir="2700000" algn="tl" rotWithShape="0">
                <a:prstClr val="black">
                  <a:alpha val="40000"/>
                </a:prstClr>
              </a:outerShdw>
            </a:effectLst>
          </p:spPr>
        </p:pic>
      </p:grpSp>
      <p:grpSp>
        <p:nvGrpSpPr>
          <p:cNvPr id="21" name="Group 20">
            <a:extLst>
              <a:ext uri="{FF2B5EF4-FFF2-40B4-BE49-F238E27FC236}">
                <a16:creationId xmlns:a16="http://schemas.microsoft.com/office/drawing/2014/main" id="{EDDDC87E-0DB7-440F-8C07-20A23FED884E}"/>
              </a:ext>
            </a:extLst>
          </p:cNvPr>
          <p:cNvGrpSpPr/>
          <p:nvPr/>
        </p:nvGrpSpPr>
        <p:grpSpPr>
          <a:xfrm>
            <a:off x="340063" y="1265610"/>
            <a:ext cx="6121257" cy="657001"/>
            <a:chOff x="274881" y="2074453"/>
            <a:chExt cx="6121257" cy="657001"/>
          </a:xfrm>
        </p:grpSpPr>
        <p:pic>
          <p:nvPicPr>
            <p:cNvPr id="17" name="Picture 16">
              <a:extLst>
                <a:ext uri="{FF2B5EF4-FFF2-40B4-BE49-F238E27FC236}">
                  <a16:creationId xmlns:a16="http://schemas.microsoft.com/office/drawing/2014/main" id="{4C00CA01-8B4C-451C-BE24-9F00D6CFBF22}"/>
                </a:ext>
              </a:extLst>
            </p:cNvPr>
            <p:cNvPicPr>
              <a:picLocks noChangeAspect="1"/>
            </p:cNvPicPr>
            <p:nvPr/>
          </p:nvPicPr>
          <p:blipFill>
            <a:blip r:embed="rId7"/>
            <a:stretch>
              <a:fillRect/>
            </a:stretch>
          </p:blipFill>
          <p:spPr>
            <a:xfrm>
              <a:off x="274881" y="2074453"/>
              <a:ext cx="1049841" cy="657001"/>
            </a:xfrm>
            <a:prstGeom prst="rect">
              <a:avLst/>
            </a:prstGeom>
          </p:spPr>
        </p:pic>
        <p:sp>
          <p:nvSpPr>
            <p:cNvPr id="18" name="Rectangle 17">
              <a:extLst>
                <a:ext uri="{FF2B5EF4-FFF2-40B4-BE49-F238E27FC236}">
                  <a16:creationId xmlns:a16="http://schemas.microsoft.com/office/drawing/2014/main" id="{0EF8BB3E-46AA-4E62-BF2E-37C758FCBBA0}"/>
                </a:ext>
              </a:extLst>
            </p:cNvPr>
            <p:cNvSpPr/>
            <p:nvPr/>
          </p:nvSpPr>
          <p:spPr>
            <a:xfrm>
              <a:off x="1824138" y="2167161"/>
              <a:ext cx="4572000" cy="400110"/>
            </a:xfrm>
            <a:prstGeom prst="rect">
              <a:avLst/>
            </a:prstGeom>
          </p:spPr>
          <p:txBody>
            <a:bodyPr>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en-GB" sz="2000" dirty="0">
                  <a:solidFill>
                    <a:prstClr val="black"/>
                  </a:solidFill>
                  <a:hlinkClick r:id="rId8"/>
                </a:rPr>
                <a:t>Covid19 &amp; Prisons</a:t>
              </a:r>
              <a:endParaRPr kumimoji="0" lang="en-GB" sz="20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endParaRPr>
            </a:p>
          </p:txBody>
        </p:sp>
      </p:grpSp>
      <p:grpSp>
        <p:nvGrpSpPr>
          <p:cNvPr id="22" name="Group 21">
            <a:extLst>
              <a:ext uri="{FF2B5EF4-FFF2-40B4-BE49-F238E27FC236}">
                <a16:creationId xmlns:a16="http://schemas.microsoft.com/office/drawing/2014/main" id="{48564881-0C6E-4BAB-9A2C-7419FE1876CF}"/>
              </a:ext>
            </a:extLst>
          </p:cNvPr>
          <p:cNvGrpSpPr/>
          <p:nvPr/>
        </p:nvGrpSpPr>
        <p:grpSpPr>
          <a:xfrm>
            <a:off x="318089" y="2901837"/>
            <a:ext cx="6931852" cy="680994"/>
            <a:chOff x="301462" y="2893947"/>
            <a:chExt cx="6931852" cy="680994"/>
          </a:xfrm>
        </p:grpSpPr>
        <p:sp>
          <p:nvSpPr>
            <p:cNvPr id="9" name="Rectangle 8">
              <a:extLst>
                <a:ext uri="{FF2B5EF4-FFF2-40B4-BE49-F238E27FC236}">
                  <a16:creationId xmlns:a16="http://schemas.microsoft.com/office/drawing/2014/main" id="{1E1CEB73-4181-4352-9F06-4BBC57975106}"/>
                </a:ext>
              </a:extLst>
            </p:cNvPr>
            <p:cNvSpPr/>
            <p:nvPr/>
          </p:nvSpPr>
          <p:spPr>
            <a:xfrm>
              <a:off x="1832714" y="2998019"/>
              <a:ext cx="5400600"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en-GB" sz="2000" dirty="0">
                  <a:solidFill>
                    <a:prstClr val="black"/>
                  </a:solidFill>
                  <a:hlinkClick r:id="rId9"/>
                </a:rPr>
                <a:t>COVID19 &amp; Immigration Removal Centres</a:t>
              </a:r>
              <a:endParaRPr kumimoji="0" lang="en-GB" sz="20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endParaRPr>
            </a:p>
          </p:txBody>
        </p:sp>
        <p:pic>
          <p:nvPicPr>
            <p:cNvPr id="19" name="Picture 18">
              <a:extLst>
                <a:ext uri="{FF2B5EF4-FFF2-40B4-BE49-F238E27FC236}">
                  <a16:creationId xmlns:a16="http://schemas.microsoft.com/office/drawing/2014/main" id="{748D58D2-CA61-49AF-9A12-F1B8360A7F6A}"/>
                </a:ext>
              </a:extLst>
            </p:cNvPr>
            <p:cNvPicPr>
              <a:picLocks noChangeAspect="1"/>
            </p:cNvPicPr>
            <p:nvPr/>
          </p:nvPicPr>
          <p:blipFill>
            <a:blip r:embed="rId10"/>
            <a:stretch>
              <a:fillRect/>
            </a:stretch>
          </p:blipFill>
          <p:spPr>
            <a:xfrm>
              <a:off x="301462" y="2893947"/>
              <a:ext cx="1071816" cy="680994"/>
            </a:xfrm>
            <a:prstGeom prst="rect">
              <a:avLst/>
            </a:prstGeom>
          </p:spPr>
        </p:pic>
      </p:grpSp>
      <p:grpSp>
        <p:nvGrpSpPr>
          <p:cNvPr id="25" name="Group 24">
            <a:extLst>
              <a:ext uri="{FF2B5EF4-FFF2-40B4-BE49-F238E27FC236}">
                <a16:creationId xmlns:a16="http://schemas.microsoft.com/office/drawing/2014/main" id="{99A49D99-4802-48F8-A5B8-78635CBADA38}"/>
              </a:ext>
            </a:extLst>
          </p:cNvPr>
          <p:cNvGrpSpPr/>
          <p:nvPr/>
        </p:nvGrpSpPr>
        <p:grpSpPr>
          <a:xfrm>
            <a:off x="318089" y="2087835"/>
            <a:ext cx="7991059" cy="680995"/>
            <a:chOff x="321311" y="3723363"/>
            <a:chExt cx="7991059" cy="680995"/>
          </a:xfrm>
        </p:grpSpPr>
        <p:sp>
          <p:nvSpPr>
            <p:cNvPr id="23" name="Rectangle 22">
              <a:extLst>
                <a:ext uri="{FF2B5EF4-FFF2-40B4-BE49-F238E27FC236}">
                  <a16:creationId xmlns:a16="http://schemas.microsoft.com/office/drawing/2014/main" id="{A6063309-9E46-471C-B999-671737302657}"/>
                </a:ext>
              </a:extLst>
            </p:cNvPr>
            <p:cNvSpPr/>
            <p:nvPr/>
          </p:nvSpPr>
          <p:spPr>
            <a:xfrm>
              <a:off x="1832714" y="3737422"/>
              <a:ext cx="6479656" cy="646331"/>
            </a:xfrm>
            <a:prstGeom prst="rect">
              <a:avLst/>
            </a:prstGeom>
          </p:spPr>
          <p:txBody>
            <a:bodyPr wrap="square">
              <a:spAutoFit/>
            </a:bodyPr>
            <a:lstStyle/>
            <a:p>
              <a:r>
                <a:rPr lang="en-GB" sz="1800" dirty="0">
                  <a:hlinkClick r:id="rId11"/>
                </a:rPr>
                <a:t>COVID-19: prisons and other prescribed places of detention guidance</a:t>
              </a:r>
              <a:endParaRPr lang="en-GB" sz="1800" dirty="0"/>
            </a:p>
          </p:txBody>
        </p:sp>
        <p:pic>
          <p:nvPicPr>
            <p:cNvPr id="24" name="Picture 23">
              <a:extLst>
                <a:ext uri="{FF2B5EF4-FFF2-40B4-BE49-F238E27FC236}">
                  <a16:creationId xmlns:a16="http://schemas.microsoft.com/office/drawing/2014/main" id="{23F864A4-A7FD-46E1-B049-8C139148F62A}"/>
                </a:ext>
              </a:extLst>
            </p:cNvPr>
            <p:cNvPicPr>
              <a:picLocks noChangeAspect="1"/>
            </p:cNvPicPr>
            <p:nvPr/>
          </p:nvPicPr>
          <p:blipFill>
            <a:blip r:embed="rId12"/>
            <a:stretch>
              <a:fillRect/>
            </a:stretch>
          </p:blipFill>
          <p:spPr>
            <a:xfrm>
              <a:off x="321311" y="3723363"/>
              <a:ext cx="1049841" cy="680995"/>
            </a:xfrm>
            <a:prstGeom prst="rect">
              <a:avLst/>
            </a:prstGeom>
          </p:spPr>
        </p:pic>
      </p:grpSp>
      <p:pic>
        <p:nvPicPr>
          <p:cNvPr id="26" name="Picture 25">
            <a:extLst>
              <a:ext uri="{FF2B5EF4-FFF2-40B4-BE49-F238E27FC236}">
                <a16:creationId xmlns:a16="http://schemas.microsoft.com/office/drawing/2014/main" id="{6AD64382-4D10-4B28-89D1-02D5BB649487}"/>
              </a:ext>
            </a:extLst>
          </p:cNvPr>
          <p:cNvPicPr>
            <a:picLocks noChangeAspect="1"/>
          </p:cNvPicPr>
          <p:nvPr/>
        </p:nvPicPr>
        <p:blipFill>
          <a:blip r:embed="rId13"/>
          <a:stretch>
            <a:fillRect/>
          </a:stretch>
        </p:blipFill>
        <p:spPr>
          <a:xfrm>
            <a:off x="340063" y="3740758"/>
            <a:ext cx="1049841" cy="657001"/>
          </a:xfrm>
          <a:prstGeom prst="rect">
            <a:avLst/>
          </a:prstGeom>
        </p:spPr>
      </p:pic>
      <p:sp>
        <p:nvSpPr>
          <p:cNvPr id="27" name="Rectangle 26">
            <a:extLst>
              <a:ext uri="{FF2B5EF4-FFF2-40B4-BE49-F238E27FC236}">
                <a16:creationId xmlns:a16="http://schemas.microsoft.com/office/drawing/2014/main" id="{B564BF70-2385-4D0A-9891-365D497B1B84}"/>
              </a:ext>
            </a:extLst>
          </p:cNvPr>
          <p:cNvSpPr/>
          <p:nvPr/>
        </p:nvSpPr>
        <p:spPr>
          <a:xfrm>
            <a:off x="1849341" y="3812987"/>
            <a:ext cx="5963019" cy="369332"/>
          </a:xfrm>
          <a:prstGeom prst="rect">
            <a:avLst/>
          </a:prstGeom>
        </p:spPr>
        <p:txBody>
          <a:bodyPr wrap="square">
            <a:spAutoFit/>
          </a:bodyPr>
          <a:lstStyle/>
          <a:p>
            <a:r>
              <a:rPr lang="en-GB" sz="1800" dirty="0">
                <a:hlinkClick r:id="rId14"/>
              </a:rPr>
              <a:t>COVID-19: personal protective equipment (PPE) hub</a:t>
            </a:r>
            <a:endParaRPr lang="en-GB" sz="1800" dirty="0"/>
          </a:p>
        </p:txBody>
      </p:sp>
    </p:spTree>
    <p:extLst>
      <p:ext uri="{BB962C8B-B14F-4D97-AF65-F5344CB8AC3E}">
        <p14:creationId xmlns:p14="http://schemas.microsoft.com/office/powerpoint/2010/main" val="258097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DCC0-C364-4B68-BBFD-D11202D76961}"/>
              </a:ext>
            </a:extLst>
          </p:cNvPr>
          <p:cNvSpPr>
            <a:spLocks noGrp="1"/>
          </p:cNvSpPr>
          <p:nvPr>
            <p:ph type="title"/>
          </p:nvPr>
        </p:nvSpPr>
        <p:spPr>
          <a:xfrm>
            <a:off x="510817" y="272806"/>
            <a:ext cx="8028000" cy="648072"/>
          </a:xfrm>
        </p:spPr>
        <p:txBody>
          <a:bodyPr/>
          <a:lstStyle/>
          <a:p>
            <a:r>
              <a:rPr lang="en-GB" dirty="0"/>
              <a:t>Link to resources</a:t>
            </a:r>
          </a:p>
        </p:txBody>
      </p:sp>
      <p:sp>
        <p:nvSpPr>
          <p:cNvPr id="4" name="Slide Number Placeholder 3">
            <a:extLst>
              <a:ext uri="{FF2B5EF4-FFF2-40B4-BE49-F238E27FC236}">
                <a16:creationId xmlns:a16="http://schemas.microsoft.com/office/drawing/2014/main" id="{C4970663-2CAD-42E9-9945-FD387F95DFBB}"/>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F7079FE6-03CE-4A0C-A3E2-76846C11918B}"/>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grpSp>
        <p:nvGrpSpPr>
          <p:cNvPr id="8" name="Group 7">
            <a:extLst>
              <a:ext uri="{FF2B5EF4-FFF2-40B4-BE49-F238E27FC236}">
                <a16:creationId xmlns:a16="http://schemas.microsoft.com/office/drawing/2014/main" id="{F65EB32E-A174-44A4-9372-59199B689803}"/>
              </a:ext>
            </a:extLst>
          </p:cNvPr>
          <p:cNvGrpSpPr/>
          <p:nvPr/>
        </p:nvGrpSpPr>
        <p:grpSpPr>
          <a:xfrm>
            <a:off x="510817" y="1660556"/>
            <a:ext cx="6941503" cy="792088"/>
            <a:chOff x="510817" y="1538423"/>
            <a:chExt cx="6941503" cy="792088"/>
          </a:xfrm>
        </p:grpSpPr>
        <p:pic>
          <p:nvPicPr>
            <p:cNvPr id="3" name="Picture 2">
              <a:extLst>
                <a:ext uri="{FF2B5EF4-FFF2-40B4-BE49-F238E27FC236}">
                  <a16:creationId xmlns:a16="http://schemas.microsoft.com/office/drawing/2014/main" id="{838C0F83-5BA5-4B11-8E31-740A140BD3E6}"/>
                </a:ext>
              </a:extLst>
            </p:cNvPr>
            <p:cNvPicPr>
              <a:picLocks noChangeAspect="1"/>
            </p:cNvPicPr>
            <p:nvPr/>
          </p:nvPicPr>
          <p:blipFill>
            <a:blip r:embed="rId3"/>
            <a:stretch>
              <a:fillRect/>
            </a:stretch>
          </p:blipFill>
          <p:spPr>
            <a:xfrm>
              <a:off x="510817" y="1538423"/>
              <a:ext cx="1108855" cy="792088"/>
            </a:xfrm>
            <a:prstGeom prst="rect">
              <a:avLst/>
            </a:prstGeom>
          </p:spPr>
        </p:pic>
        <p:sp>
          <p:nvSpPr>
            <p:cNvPr id="7" name="Rectangle 6">
              <a:extLst>
                <a:ext uri="{FF2B5EF4-FFF2-40B4-BE49-F238E27FC236}">
                  <a16:creationId xmlns:a16="http://schemas.microsoft.com/office/drawing/2014/main" id="{F30DCD4E-67F9-4872-ACED-F0C30F5D59E8}"/>
                </a:ext>
              </a:extLst>
            </p:cNvPr>
            <p:cNvSpPr/>
            <p:nvPr/>
          </p:nvSpPr>
          <p:spPr>
            <a:xfrm>
              <a:off x="2123728" y="1749801"/>
              <a:ext cx="5328592" cy="369332"/>
            </a:xfrm>
            <a:prstGeom prst="rect">
              <a:avLst/>
            </a:prstGeom>
          </p:spPr>
          <p:txBody>
            <a:bodyPr wrap="square">
              <a:spAutoFit/>
            </a:bodyPr>
            <a:lstStyle/>
            <a:p>
              <a:r>
                <a:rPr lang="en-GB" sz="1800" dirty="0">
                  <a:hlinkClick r:id="rId4"/>
                </a:rPr>
                <a:t>COVID-19: infection prevention and control (IPC)</a:t>
              </a:r>
              <a:endParaRPr lang="en-GB" sz="1800" dirty="0"/>
            </a:p>
          </p:txBody>
        </p:sp>
      </p:grpSp>
      <p:sp>
        <p:nvSpPr>
          <p:cNvPr id="12" name="Rectangle 11">
            <a:extLst>
              <a:ext uri="{FF2B5EF4-FFF2-40B4-BE49-F238E27FC236}">
                <a16:creationId xmlns:a16="http://schemas.microsoft.com/office/drawing/2014/main" id="{8812D3A1-8F1B-41F9-A074-FF0EF97FE134}"/>
              </a:ext>
            </a:extLst>
          </p:cNvPr>
          <p:cNvSpPr/>
          <p:nvPr/>
        </p:nvSpPr>
        <p:spPr>
          <a:xfrm>
            <a:off x="1907704" y="3469742"/>
            <a:ext cx="6912768" cy="704104"/>
          </a:xfrm>
          <a:prstGeom prst="rect">
            <a:avLst/>
          </a:prstGeom>
        </p:spPr>
        <p:txBody>
          <a:bodyPr wrap="square">
            <a:spAutoFit/>
          </a:bodyPr>
          <a:lstStyle/>
          <a:p>
            <a:pPr lvl="0" eaLnBrk="0" hangingPunct="0">
              <a:lnSpc>
                <a:spcPct val="114000"/>
              </a:lnSpc>
              <a:spcBef>
                <a:spcPts val="0"/>
              </a:spcBef>
            </a:pPr>
            <a:r>
              <a:rPr lang="en-GB" sz="1800" dirty="0"/>
              <a:t>COVID resource pages on the HMPPS intranet: </a:t>
            </a:r>
            <a:r>
              <a:rPr lang="en-GB" sz="1800" u="sng" dirty="0">
                <a:hlinkClick r:id="rId5"/>
              </a:rPr>
              <a:t>https://intranet.noms.gsi.gov.uk/covid-19-coronavirus</a:t>
            </a:r>
            <a:r>
              <a:rPr lang="en-GB" sz="1800" dirty="0"/>
              <a:t> </a:t>
            </a:r>
            <a:endParaRPr lang="en-GB" sz="1800" b="1" dirty="0">
              <a:latin typeface="nta"/>
            </a:endParaRPr>
          </a:p>
        </p:txBody>
      </p:sp>
      <p:pic>
        <p:nvPicPr>
          <p:cNvPr id="10" name="Picture 8" descr="https://static.thenounproject.com/png/2758376-200.png">
            <a:extLst>
              <a:ext uri="{FF2B5EF4-FFF2-40B4-BE49-F238E27FC236}">
                <a16:creationId xmlns:a16="http://schemas.microsoft.com/office/drawing/2014/main" id="{26A09E97-6298-48F5-A028-ADBE53ABB6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518" y="3429000"/>
            <a:ext cx="736476" cy="736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76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D78D-C1A8-4C87-80A9-DE1E20F1F179}"/>
              </a:ext>
            </a:extLst>
          </p:cNvPr>
          <p:cNvSpPr>
            <a:spLocks noGrp="1"/>
          </p:cNvSpPr>
          <p:nvPr>
            <p:ph type="title"/>
          </p:nvPr>
        </p:nvSpPr>
        <p:spPr>
          <a:xfrm>
            <a:off x="2051720" y="361536"/>
            <a:ext cx="8028000" cy="648072"/>
          </a:xfrm>
        </p:spPr>
        <p:txBody>
          <a:bodyPr/>
          <a:lstStyle/>
          <a:p>
            <a:r>
              <a:rPr lang="en-GB" dirty="0"/>
              <a:t>Acknowledgements</a:t>
            </a:r>
          </a:p>
        </p:txBody>
      </p:sp>
      <p:sp>
        <p:nvSpPr>
          <p:cNvPr id="3" name="Content Placeholder 2">
            <a:extLst>
              <a:ext uri="{FF2B5EF4-FFF2-40B4-BE49-F238E27FC236}">
                <a16:creationId xmlns:a16="http://schemas.microsoft.com/office/drawing/2014/main" id="{28BA4028-37CB-4896-92D9-2EA4B5278129}"/>
              </a:ext>
            </a:extLst>
          </p:cNvPr>
          <p:cNvSpPr>
            <a:spLocks noGrp="1"/>
          </p:cNvSpPr>
          <p:nvPr>
            <p:ph idx="1"/>
          </p:nvPr>
        </p:nvSpPr>
        <p:spPr>
          <a:xfrm>
            <a:off x="625140" y="1288711"/>
            <a:ext cx="8028000" cy="4783274"/>
          </a:xfrm>
        </p:spPr>
        <p:txBody>
          <a:bodyPr/>
          <a:lstStyle/>
          <a:p>
            <a:r>
              <a:rPr lang="en-GB" sz="1600" dirty="0"/>
              <a:t>Thank you to all </a:t>
            </a:r>
            <a:r>
              <a:rPr lang="en-GB" sz="1600" dirty="0">
                <a:solidFill>
                  <a:srgbClr val="FF0000"/>
                </a:solidFill>
              </a:rPr>
              <a:t>staff supporting people in prisons</a:t>
            </a:r>
            <a:r>
              <a:rPr lang="en-GB" sz="1600" dirty="0"/>
              <a:t>.  We hope this has been helpful.</a:t>
            </a:r>
          </a:p>
          <a:p>
            <a:pPr>
              <a:spcBef>
                <a:spcPts val="600"/>
              </a:spcBef>
            </a:pPr>
            <a:r>
              <a:rPr lang="en-GB" sz="1600" dirty="0"/>
              <a:t>With grateful thanks for sharing and contributing to content:</a:t>
            </a:r>
          </a:p>
          <a:p>
            <a:r>
              <a:rPr lang="en-GB" sz="1600" dirty="0"/>
              <a:t>Youssof Oskrochi				Bharat Patel</a:t>
            </a:r>
          </a:p>
          <a:p>
            <a:r>
              <a:rPr lang="en-GB" sz="1600" dirty="0"/>
              <a:t>Karen Hawker				Sarah Lang</a:t>
            </a:r>
          </a:p>
          <a:p>
            <a:r>
              <a:rPr lang="en-GB" sz="1600" dirty="0"/>
              <a:t>Rebecca Cordery				Christine Murphy		</a:t>
            </a:r>
          </a:p>
          <a:p>
            <a:r>
              <a:rPr lang="en-GB" sz="1600" dirty="0"/>
              <a:t>Karen Bernard				</a:t>
            </a:r>
            <a:r>
              <a:rPr lang="en-GB" sz="1600" dirty="0">
                <a:solidFill>
                  <a:prstClr val="black"/>
                </a:solidFill>
              </a:rPr>
              <a:t>Ann </a:t>
            </a:r>
            <a:r>
              <a:rPr lang="en-GB" sz="1600" dirty="0" err="1">
                <a:solidFill>
                  <a:prstClr val="black"/>
                </a:solidFill>
              </a:rPr>
              <a:t>Lusmore</a:t>
            </a:r>
            <a:endParaRPr lang="en-GB" sz="1600" dirty="0"/>
          </a:p>
          <a:p>
            <a:pPr lvl="0"/>
            <a:r>
              <a:rPr lang="en-GB" sz="1600" dirty="0"/>
              <a:t>Viv Cleary				Fiona Coogan</a:t>
            </a:r>
          </a:p>
          <a:p>
            <a:r>
              <a:rPr lang="en-GB" sz="1600" dirty="0"/>
              <a:t>Gopal Rao				Rachel Flowers 	</a:t>
            </a:r>
          </a:p>
          <a:p>
            <a:r>
              <a:rPr lang="en-GB" sz="1600" dirty="0">
                <a:solidFill>
                  <a:prstClr val="black"/>
                </a:solidFill>
              </a:rPr>
              <a:t>Sterling Rippy</a:t>
            </a:r>
            <a:r>
              <a:rPr lang="en-GB" sz="1600" dirty="0"/>
              <a:t>				</a:t>
            </a:r>
            <a:r>
              <a:rPr lang="en-GB" sz="1600" dirty="0">
                <a:solidFill>
                  <a:prstClr val="black"/>
                </a:solidFill>
              </a:rPr>
              <a:t>Laura </a:t>
            </a:r>
            <a:r>
              <a:rPr lang="en-GB" sz="1600" dirty="0" err="1">
                <a:solidFill>
                  <a:prstClr val="black"/>
                </a:solidFill>
              </a:rPr>
              <a:t>Maclehose</a:t>
            </a:r>
            <a:endParaRPr lang="en-GB" sz="1600" dirty="0"/>
          </a:p>
          <a:p>
            <a:r>
              <a:rPr lang="en-GB" sz="1600" dirty="0">
                <a:solidFill>
                  <a:prstClr val="black"/>
                </a:solidFill>
              </a:rPr>
              <a:t>Ellen Schwartz				Deborah Turbitt</a:t>
            </a:r>
          </a:p>
          <a:p>
            <a:r>
              <a:rPr lang="en-GB" sz="1600" dirty="0">
                <a:solidFill>
                  <a:prstClr val="black"/>
                </a:solidFill>
              </a:rPr>
              <a:t>Laura D’Cruz				Rachel Thorn Heathcock</a:t>
            </a:r>
          </a:p>
          <a:p>
            <a:r>
              <a:rPr lang="en-GB" sz="1600" dirty="0">
                <a:solidFill>
                  <a:prstClr val="black"/>
                </a:solidFill>
              </a:rPr>
              <a:t>	Anjana Roy				Lipi Begum	</a:t>
            </a:r>
          </a:p>
          <a:p>
            <a:r>
              <a:rPr lang="en-GB" sz="1600" dirty="0"/>
              <a:t>Dianne James </a:t>
            </a:r>
            <a:r>
              <a:rPr lang="en-GB" sz="1600" dirty="0">
                <a:solidFill>
                  <a:prstClr val="black"/>
                </a:solidFill>
              </a:rPr>
              <a:t>				Rachel Campbell</a:t>
            </a:r>
          </a:p>
          <a:p>
            <a:pPr lvl="0">
              <a:spcBef>
                <a:spcPts val="600"/>
              </a:spcBef>
            </a:pPr>
            <a:r>
              <a:rPr lang="en-GB" sz="1600" dirty="0">
                <a:solidFill>
                  <a:prstClr val="black"/>
                </a:solidFill>
              </a:rPr>
              <a:t>	</a:t>
            </a:r>
            <a:r>
              <a:rPr lang="en-GB" sz="1600" dirty="0"/>
              <a:t>All staff working in the London Health Protection Teams and our colleagues in </a:t>
            </a:r>
            <a:r>
              <a:rPr lang="en-GB" sz="1600" dirty="0">
                <a:solidFill>
                  <a:srgbClr val="FF0000"/>
                </a:solidFill>
              </a:rPr>
              <a:t>Health and Justice and HMPPS </a:t>
            </a:r>
          </a:p>
          <a:p>
            <a:pPr lvl="0">
              <a:spcBef>
                <a:spcPts val="600"/>
              </a:spcBef>
            </a:pPr>
            <a:endParaRPr lang="en-GB" dirty="0">
              <a:solidFill>
                <a:srgbClr val="FF0000"/>
              </a:solidFill>
            </a:endParaRPr>
          </a:p>
          <a:p>
            <a:endParaRPr lang="en-GB" dirty="0"/>
          </a:p>
          <a:p>
            <a:r>
              <a:rPr lang="en-GB" dirty="0">
                <a:solidFill>
                  <a:prstClr val="black"/>
                </a:solidFill>
              </a:rPr>
              <a:t>       </a:t>
            </a:r>
            <a:endParaRPr lang="en-GB" dirty="0"/>
          </a:p>
        </p:txBody>
      </p:sp>
      <p:sp>
        <p:nvSpPr>
          <p:cNvPr id="4" name="Slide Number Placeholder 3">
            <a:extLst>
              <a:ext uri="{FF2B5EF4-FFF2-40B4-BE49-F238E27FC236}">
                <a16:creationId xmlns:a16="http://schemas.microsoft.com/office/drawing/2014/main" id="{AADBF70F-4611-48C3-AE02-60430522CC96}"/>
              </a:ext>
            </a:extLst>
          </p:cNvPr>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
        <p:nvSpPr>
          <p:cNvPr id="5" name="Footer Placeholder 4">
            <a:extLst>
              <a:ext uri="{FF2B5EF4-FFF2-40B4-BE49-F238E27FC236}">
                <a16:creationId xmlns:a16="http://schemas.microsoft.com/office/drawing/2014/main" id="{1B3EFD1B-BAF8-4612-B0FC-99A7D12F217C}"/>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6" name="Picture 5">
            <a:extLst>
              <a:ext uri="{FF2B5EF4-FFF2-40B4-BE49-F238E27FC236}">
                <a16:creationId xmlns:a16="http://schemas.microsoft.com/office/drawing/2014/main" id="{A7D40B49-80B0-4835-A284-D443A0B3D082}"/>
              </a:ext>
            </a:extLst>
          </p:cNvPr>
          <p:cNvPicPr>
            <a:picLocks noChangeAspect="1"/>
          </p:cNvPicPr>
          <p:nvPr/>
        </p:nvPicPr>
        <p:blipFill>
          <a:blip r:embed="rId3"/>
          <a:stretch>
            <a:fillRect/>
          </a:stretch>
        </p:blipFill>
        <p:spPr>
          <a:xfrm>
            <a:off x="408856" y="5824473"/>
            <a:ext cx="432569" cy="428741"/>
          </a:xfrm>
          <a:prstGeom prst="rect">
            <a:avLst/>
          </a:prstGeom>
        </p:spPr>
      </p:pic>
      <p:sp>
        <p:nvSpPr>
          <p:cNvPr id="8" name="TextBox 7">
            <a:extLst>
              <a:ext uri="{FF2B5EF4-FFF2-40B4-BE49-F238E27FC236}">
                <a16:creationId xmlns:a16="http://schemas.microsoft.com/office/drawing/2014/main" id="{7059E1C0-90EC-4BB2-BF15-318A0A128C07}"/>
              </a:ext>
            </a:extLst>
          </p:cNvPr>
          <p:cNvSpPr txBox="1"/>
          <p:nvPr/>
        </p:nvSpPr>
        <p:spPr>
          <a:xfrm>
            <a:off x="900113" y="5889927"/>
            <a:ext cx="6984776"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Icons from the </a:t>
            </a:r>
            <a:r>
              <a:rPr kumimoji="0" lang="en-GB" sz="1400" b="0" i="0" u="none" strike="noStrike" kern="1200" cap="none" spc="0" normalizeH="0" baseline="0" noProof="0" dirty="0" err="1">
                <a:ln>
                  <a:noFill/>
                </a:ln>
                <a:solidFill>
                  <a:prstClr val="black"/>
                </a:solidFill>
                <a:effectLst/>
                <a:uLnTx/>
                <a:uFillTx/>
                <a:latin typeface="Arial" pitchFamily="84" charset="0"/>
                <a:ea typeface="ヒラギノ角ゴ Pro W3" pitchFamily="84" charset="-128"/>
                <a:hlinkClick r:id="rId4"/>
              </a:rPr>
              <a:t>thenounproject</a:t>
            </a:r>
            <a:r>
              <a:rPr kumimoji="0" lang="en-GB" sz="14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 used under license by PHE London.</a:t>
            </a:r>
          </a:p>
        </p:txBody>
      </p:sp>
      <p:pic>
        <p:nvPicPr>
          <p:cNvPr id="9" name="Picture 8">
            <a:extLst>
              <a:ext uri="{FF2B5EF4-FFF2-40B4-BE49-F238E27FC236}">
                <a16:creationId xmlns:a16="http://schemas.microsoft.com/office/drawing/2014/main" id="{02C6DB5A-BDBA-40D4-AAB7-3C93E7522116}"/>
              </a:ext>
            </a:extLst>
          </p:cNvPr>
          <p:cNvPicPr>
            <a:picLocks noChangeAspect="1"/>
          </p:cNvPicPr>
          <p:nvPr/>
        </p:nvPicPr>
        <p:blipFill>
          <a:blip r:embed="rId5"/>
          <a:stretch>
            <a:fillRect/>
          </a:stretch>
        </p:blipFill>
        <p:spPr>
          <a:xfrm>
            <a:off x="107504" y="31237"/>
            <a:ext cx="1208450" cy="1208450"/>
          </a:xfrm>
          <a:prstGeom prst="rect">
            <a:avLst/>
          </a:prstGeom>
        </p:spPr>
      </p:pic>
    </p:spTree>
    <p:extLst>
      <p:ext uri="{BB962C8B-B14F-4D97-AF65-F5344CB8AC3E}">
        <p14:creationId xmlns:p14="http://schemas.microsoft.com/office/powerpoint/2010/main" val="350300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BF4B-6C3E-4C80-A2C4-FD07E2B88540}"/>
              </a:ext>
            </a:extLst>
          </p:cNvPr>
          <p:cNvSpPr>
            <a:spLocks noGrp="1"/>
          </p:cNvSpPr>
          <p:nvPr>
            <p:ph type="title"/>
          </p:nvPr>
        </p:nvSpPr>
        <p:spPr/>
        <p:txBody>
          <a:bodyPr/>
          <a:lstStyle/>
          <a:p>
            <a:r>
              <a:rPr lang="en-GB" dirty="0"/>
              <a:t>Coronavirus diseases</a:t>
            </a:r>
          </a:p>
        </p:txBody>
      </p:sp>
      <p:sp>
        <p:nvSpPr>
          <p:cNvPr id="4" name="Slide Number Placeholder 3">
            <a:extLst>
              <a:ext uri="{FF2B5EF4-FFF2-40B4-BE49-F238E27FC236}">
                <a16:creationId xmlns:a16="http://schemas.microsoft.com/office/drawing/2014/main" id="{6023424A-0E7F-4D24-8E7C-A8B33AC4B50A}"/>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a:t>
            </a:fld>
            <a:endParaRPr lang="en-US" dirty="0"/>
          </a:p>
        </p:txBody>
      </p:sp>
      <p:sp>
        <p:nvSpPr>
          <p:cNvPr id="5" name="Footer Placeholder 4">
            <a:extLst>
              <a:ext uri="{FF2B5EF4-FFF2-40B4-BE49-F238E27FC236}">
                <a16:creationId xmlns:a16="http://schemas.microsoft.com/office/drawing/2014/main" id="{2C0F043F-EC5E-44ED-BE8A-6BE1F62349EF}"/>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cxnSp>
        <p:nvCxnSpPr>
          <p:cNvPr id="7" name="Straight Arrow Connector 6">
            <a:extLst>
              <a:ext uri="{FF2B5EF4-FFF2-40B4-BE49-F238E27FC236}">
                <a16:creationId xmlns:a16="http://schemas.microsoft.com/office/drawing/2014/main" id="{6C5E6B98-1EB6-407F-8952-1935AAADA123}"/>
              </a:ext>
            </a:extLst>
          </p:cNvPr>
          <p:cNvCxnSpPr>
            <a:cxnSpLocks/>
          </p:cNvCxnSpPr>
          <p:nvPr/>
        </p:nvCxnSpPr>
        <p:spPr>
          <a:xfrm>
            <a:off x="1494374" y="3136612"/>
            <a:ext cx="6155252" cy="0"/>
          </a:xfrm>
          <a:prstGeom prst="straightConnector1">
            <a:avLst/>
          </a:prstGeom>
          <a:ln w="168275">
            <a:gradFill flip="none" rotWithShape="1">
              <a:gsLst>
                <a:gs pos="0">
                  <a:srgbClr val="92D050"/>
                </a:gs>
                <a:gs pos="63000">
                  <a:srgbClr val="FFC000"/>
                </a:gs>
                <a:gs pos="100000">
                  <a:srgbClr val="FF0000"/>
                </a:gs>
              </a:gsLst>
              <a:lin ang="0" scaled="1"/>
              <a:tileRect/>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DB52877-0F31-4927-9F7A-94623B4044F9}"/>
              </a:ext>
            </a:extLst>
          </p:cNvPr>
          <p:cNvSpPr txBox="1"/>
          <p:nvPr/>
        </p:nvSpPr>
        <p:spPr>
          <a:xfrm>
            <a:off x="463166" y="2939414"/>
            <a:ext cx="971587" cy="400110"/>
          </a:xfrm>
          <a:prstGeom prst="rect">
            <a:avLst/>
          </a:prstGeom>
          <a:noFill/>
        </p:spPr>
        <p:txBody>
          <a:bodyPr wrap="square" rtlCol="0">
            <a:spAutoFit/>
          </a:bodyPr>
          <a:lstStyle/>
          <a:p>
            <a:pPr algn="r"/>
            <a:r>
              <a:rPr lang="en-GB" sz="2000" dirty="0">
                <a:solidFill>
                  <a:srgbClr val="92D050"/>
                </a:solidFill>
              </a:rPr>
              <a:t>Mild</a:t>
            </a:r>
          </a:p>
        </p:txBody>
      </p:sp>
      <p:sp>
        <p:nvSpPr>
          <p:cNvPr id="10" name="TextBox 9">
            <a:extLst>
              <a:ext uri="{FF2B5EF4-FFF2-40B4-BE49-F238E27FC236}">
                <a16:creationId xmlns:a16="http://schemas.microsoft.com/office/drawing/2014/main" id="{3B13136B-D0B4-445D-A820-E6C95F096BE8}"/>
              </a:ext>
            </a:extLst>
          </p:cNvPr>
          <p:cNvSpPr txBox="1"/>
          <p:nvPr/>
        </p:nvSpPr>
        <p:spPr>
          <a:xfrm>
            <a:off x="7655241" y="2936557"/>
            <a:ext cx="1619672" cy="400110"/>
          </a:xfrm>
          <a:prstGeom prst="rect">
            <a:avLst/>
          </a:prstGeom>
          <a:noFill/>
        </p:spPr>
        <p:txBody>
          <a:bodyPr wrap="square" rtlCol="0">
            <a:spAutoFit/>
          </a:bodyPr>
          <a:lstStyle/>
          <a:p>
            <a:r>
              <a:rPr lang="en-GB" sz="2000" dirty="0">
                <a:solidFill>
                  <a:srgbClr val="FF0000"/>
                </a:solidFill>
              </a:rPr>
              <a:t>Severe</a:t>
            </a:r>
          </a:p>
        </p:txBody>
      </p:sp>
      <p:sp>
        <p:nvSpPr>
          <p:cNvPr id="12" name="TextBox 11">
            <a:extLst>
              <a:ext uri="{FF2B5EF4-FFF2-40B4-BE49-F238E27FC236}">
                <a16:creationId xmlns:a16="http://schemas.microsoft.com/office/drawing/2014/main" id="{D8AB3286-E0F3-4316-BC68-F359B9DAF0AD}"/>
              </a:ext>
            </a:extLst>
          </p:cNvPr>
          <p:cNvSpPr txBox="1"/>
          <p:nvPr/>
        </p:nvSpPr>
        <p:spPr>
          <a:xfrm>
            <a:off x="1434753" y="3507091"/>
            <a:ext cx="1800200" cy="830997"/>
          </a:xfrm>
          <a:prstGeom prst="rect">
            <a:avLst/>
          </a:prstGeom>
          <a:noFill/>
        </p:spPr>
        <p:txBody>
          <a:bodyPr wrap="square" rtlCol="0">
            <a:spAutoFit/>
          </a:bodyPr>
          <a:lstStyle/>
          <a:p>
            <a:pPr algn="ctr"/>
            <a:r>
              <a:rPr lang="en-GB" b="1" dirty="0">
                <a:solidFill>
                  <a:srgbClr val="B2CB38"/>
                </a:solidFill>
              </a:rPr>
              <a:t>Common cold</a:t>
            </a:r>
          </a:p>
        </p:txBody>
      </p:sp>
      <p:sp>
        <p:nvSpPr>
          <p:cNvPr id="13" name="TextBox 12">
            <a:extLst>
              <a:ext uri="{FF2B5EF4-FFF2-40B4-BE49-F238E27FC236}">
                <a16:creationId xmlns:a16="http://schemas.microsoft.com/office/drawing/2014/main" id="{524787D4-1849-4FB7-A207-917316F4B4BC}"/>
              </a:ext>
            </a:extLst>
          </p:cNvPr>
          <p:cNvSpPr txBox="1"/>
          <p:nvPr/>
        </p:nvSpPr>
        <p:spPr>
          <a:xfrm>
            <a:off x="2447764" y="2313851"/>
            <a:ext cx="1800200" cy="461665"/>
          </a:xfrm>
          <a:prstGeom prst="rect">
            <a:avLst/>
          </a:prstGeom>
          <a:noFill/>
        </p:spPr>
        <p:txBody>
          <a:bodyPr wrap="square" rtlCol="0">
            <a:spAutoFit/>
          </a:bodyPr>
          <a:lstStyle/>
          <a:p>
            <a:pPr algn="ctr"/>
            <a:r>
              <a:rPr lang="en-GB" b="1" dirty="0">
                <a:solidFill>
                  <a:srgbClr val="CCC826"/>
                </a:solidFill>
              </a:rPr>
              <a:t>Bronchitis</a:t>
            </a:r>
          </a:p>
        </p:txBody>
      </p:sp>
      <p:sp>
        <p:nvSpPr>
          <p:cNvPr id="14" name="TextBox 13">
            <a:extLst>
              <a:ext uri="{FF2B5EF4-FFF2-40B4-BE49-F238E27FC236}">
                <a16:creationId xmlns:a16="http://schemas.microsoft.com/office/drawing/2014/main" id="{FEE59DAB-4387-4AEE-94BA-FEB0DB548D1D}"/>
              </a:ext>
            </a:extLst>
          </p:cNvPr>
          <p:cNvSpPr txBox="1"/>
          <p:nvPr/>
        </p:nvSpPr>
        <p:spPr>
          <a:xfrm>
            <a:off x="3768383" y="3659549"/>
            <a:ext cx="1800200" cy="461665"/>
          </a:xfrm>
          <a:prstGeom prst="rect">
            <a:avLst/>
          </a:prstGeom>
          <a:noFill/>
        </p:spPr>
        <p:txBody>
          <a:bodyPr wrap="square" rtlCol="0">
            <a:spAutoFit/>
          </a:bodyPr>
          <a:lstStyle/>
          <a:p>
            <a:pPr algn="ctr"/>
            <a:r>
              <a:rPr lang="en-GB" b="1" dirty="0">
                <a:solidFill>
                  <a:srgbClr val="F1C20A"/>
                </a:solidFill>
              </a:rPr>
              <a:t>COVID-19</a:t>
            </a:r>
          </a:p>
        </p:txBody>
      </p:sp>
      <p:sp>
        <p:nvSpPr>
          <p:cNvPr id="15" name="TextBox 14">
            <a:extLst>
              <a:ext uri="{FF2B5EF4-FFF2-40B4-BE49-F238E27FC236}">
                <a16:creationId xmlns:a16="http://schemas.microsoft.com/office/drawing/2014/main" id="{1BB7B9D7-2FA1-441D-8A17-C6D00A644F28}"/>
              </a:ext>
            </a:extLst>
          </p:cNvPr>
          <p:cNvSpPr txBox="1"/>
          <p:nvPr/>
        </p:nvSpPr>
        <p:spPr>
          <a:xfrm>
            <a:off x="5400092" y="2414444"/>
            <a:ext cx="1800200" cy="461665"/>
          </a:xfrm>
          <a:prstGeom prst="rect">
            <a:avLst/>
          </a:prstGeom>
          <a:noFill/>
        </p:spPr>
        <p:txBody>
          <a:bodyPr wrap="square" rtlCol="0">
            <a:spAutoFit/>
          </a:bodyPr>
          <a:lstStyle/>
          <a:p>
            <a:pPr algn="ctr"/>
            <a:r>
              <a:rPr lang="en-GB" b="1" dirty="0">
                <a:solidFill>
                  <a:srgbClr val="FF8700"/>
                </a:solidFill>
              </a:rPr>
              <a:t>SARS</a:t>
            </a:r>
          </a:p>
        </p:txBody>
      </p:sp>
      <p:sp>
        <p:nvSpPr>
          <p:cNvPr id="16" name="TextBox 15">
            <a:extLst>
              <a:ext uri="{FF2B5EF4-FFF2-40B4-BE49-F238E27FC236}">
                <a16:creationId xmlns:a16="http://schemas.microsoft.com/office/drawing/2014/main" id="{D602C124-1457-4FCC-AC8E-E53C87D9425A}"/>
              </a:ext>
            </a:extLst>
          </p:cNvPr>
          <p:cNvSpPr txBox="1"/>
          <p:nvPr/>
        </p:nvSpPr>
        <p:spPr>
          <a:xfrm>
            <a:off x="6048164" y="3632136"/>
            <a:ext cx="1800200" cy="461665"/>
          </a:xfrm>
          <a:prstGeom prst="rect">
            <a:avLst/>
          </a:prstGeom>
          <a:noFill/>
        </p:spPr>
        <p:txBody>
          <a:bodyPr wrap="square" rtlCol="0">
            <a:spAutoFit/>
          </a:bodyPr>
          <a:lstStyle/>
          <a:p>
            <a:pPr algn="ctr"/>
            <a:r>
              <a:rPr lang="en-GB" b="1" dirty="0">
                <a:solidFill>
                  <a:srgbClr val="FF0000"/>
                </a:solidFill>
              </a:rPr>
              <a:t>MERS</a:t>
            </a:r>
          </a:p>
        </p:txBody>
      </p:sp>
      <p:cxnSp>
        <p:nvCxnSpPr>
          <p:cNvPr id="18" name="Straight Connector 17">
            <a:extLst>
              <a:ext uri="{FF2B5EF4-FFF2-40B4-BE49-F238E27FC236}">
                <a16:creationId xmlns:a16="http://schemas.microsoft.com/office/drawing/2014/main" id="{C3FABE61-8C13-42EE-A479-682BF1EDEE61}"/>
              </a:ext>
            </a:extLst>
          </p:cNvPr>
          <p:cNvCxnSpPr>
            <a:endCxn id="12" idx="0"/>
          </p:cNvCxnSpPr>
          <p:nvPr/>
        </p:nvCxnSpPr>
        <p:spPr>
          <a:xfrm>
            <a:off x="2334853" y="3158931"/>
            <a:ext cx="0" cy="348160"/>
          </a:xfrm>
          <a:prstGeom prst="line">
            <a:avLst/>
          </a:prstGeom>
          <a:ln w="19050">
            <a:solidFill>
              <a:srgbClr val="B2CB3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2AECDFA-D567-4AFD-B2A9-106F3CD1F27C}"/>
              </a:ext>
            </a:extLst>
          </p:cNvPr>
          <p:cNvCxnSpPr>
            <a:cxnSpLocks/>
          </p:cNvCxnSpPr>
          <p:nvPr/>
        </p:nvCxnSpPr>
        <p:spPr>
          <a:xfrm>
            <a:off x="3347864" y="2758782"/>
            <a:ext cx="0" cy="392414"/>
          </a:xfrm>
          <a:prstGeom prst="line">
            <a:avLst/>
          </a:prstGeom>
          <a:ln w="19050">
            <a:solidFill>
              <a:srgbClr val="CBC82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83DB3A0-4E17-40BF-B676-A78DD71EB7C0}"/>
              </a:ext>
            </a:extLst>
          </p:cNvPr>
          <p:cNvCxnSpPr>
            <a:cxnSpLocks/>
            <a:endCxn id="14" idx="0"/>
          </p:cNvCxnSpPr>
          <p:nvPr/>
        </p:nvCxnSpPr>
        <p:spPr>
          <a:xfrm>
            <a:off x="4668483" y="3184224"/>
            <a:ext cx="0" cy="475325"/>
          </a:xfrm>
          <a:prstGeom prst="line">
            <a:avLst/>
          </a:prstGeom>
          <a:ln w="19050">
            <a:solidFill>
              <a:srgbClr val="F1C20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894978-2622-45CD-9BCD-A141BEB6F572}"/>
              </a:ext>
            </a:extLst>
          </p:cNvPr>
          <p:cNvCxnSpPr>
            <a:cxnSpLocks/>
          </p:cNvCxnSpPr>
          <p:nvPr/>
        </p:nvCxnSpPr>
        <p:spPr>
          <a:xfrm>
            <a:off x="6300192" y="2876109"/>
            <a:ext cx="0" cy="260503"/>
          </a:xfrm>
          <a:prstGeom prst="line">
            <a:avLst/>
          </a:prstGeom>
          <a:ln w="19050">
            <a:solidFill>
              <a:srgbClr val="FF87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5C2B01-03E3-4E88-8AEC-CE440E414D58}"/>
              </a:ext>
            </a:extLst>
          </p:cNvPr>
          <p:cNvCxnSpPr>
            <a:cxnSpLocks/>
            <a:endCxn id="16" idx="0"/>
          </p:cNvCxnSpPr>
          <p:nvPr/>
        </p:nvCxnSpPr>
        <p:spPr>
          <a:xfrm>
            <a:off x="6948264" y="3189708"/>
            <a:ext cx="0" cy="442428"/>
          </a:xfrm>
          <a:prstGeom prst="line">
            <a:avLst/>
          </a:prstGeom>
          <a:ln w="19050">
            <a:solidFill>
              <a:srgbClr val="FF5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09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FA96-1168-4A8F-85B2-6603E3E4A9A4}"/>
              </a:ext>
            </a:extLst>
          </p:cNvPr>
          <p:cNvSpPr>
            <a:spLocks noGrp="1"/>
          </p:cNvSpPr>
          <p:nvPr>
            <p:ph type="title"/>
          </p:nvPr>
        </p:nvSpPr>
        <p:spPr/>
        <p:txBody>
          <a:bodyPr/>
          <a:lstStyle/>
          <a:p>
            <a:r>
              <a:rPr lang="en-GB" dirty="0"/>
              <a:t>COVID-19: symptoms</a:t>
            </a:r>
          </a:p>
        </p:txBody>
      </p:sp>
      <p:sp>
        <p:nvSpPr>
          <p:cNvPr id="3" name="Content Placeholder 2">
            <a:extLst>
              <a:ext uri="{FF2B5EF4-FFF2-40B4-BE49-F238E27FC236}">
                <a16:creationId xmlns:a16="http://schemas.microsoft.com/office/drawing/2014/main" id="{932064B1-C375-4ABA-8627-3AC7C229D2DE}"/>
              </a:ext>
            </a:extLst>
          </p:cNvPr>
          <p:cNvSpPr>
            <a:spLocks noGrp="1"/>
          </p:cNvSpPr>
          <p:nvPr>
            <p:ph idx="1"/>
          </p:nvPr>
        </p:nvSpPr>
        <p:spPr>
          <a:xfrm>
            <a:off x="562702" y="1340934"/>
            <a:ext cx="8028000" cy="648072"/>
          </a:xfrm>
        </p:spPr>
        <p:txBody>
          <a:bodyPr/>
          <a:lstStyle/>
          <a:p>
            <a:pPr marL="285750" indent="-285750">
              <a:buFont typeface="Arial" panose="020B0604020202020204" pitchFamily="34" charset="0"/>
              <a:buChar char="•"/>
            </a:pPr>
            <a:r>
              <a:rPr lang="en-GB" b="1" dirty="0">
                <a:solidFill>
                  <a:srgbClr val="FF0000"/>
                </a:solidFill>
              </a:rPr>
              <a:t>COVID-19</a:t>
            </a:r>
            <a:r>
              <a:rPr lang="en-GB" dirty="0"/>
              <a:t> is the name of the </a:t>
            </a:r>
            <a:r>
              <a:rPr lang="en-GB" b="1" dirty="0">
                <a:solidFill>
                  <a:srgbClr val="FF0000"/>
                </a:solidFill>
              </a:rPr>
              <a:t>DISEASE</a:t>
            </a:r>
            <a:r>
              <a:rPr lang="en-GB" dirty="0"/>
              <a:t> </a:t>
            </a:r>
          </a:p>
          <a:p>
            <a:pPr marL="285750" indent="-285750">
              <a:buFont typeface="Arial" panose="020B0604020202020204" pitchFamily="34" charset="0"/>
              <a:buChar char="•"/>
            </a:pPr>
            <a:r>
              <a:rPr lang="en-GB" dirty="0"/>
              <a:t>It is caused by </a:t>
            </a:r>
            <a:r>
              <a:rPr lang="en-GB" b="1" dirty="0">
                <a:solidFill>
                  <a:schemeClr val="accent3">
                    <a:lumMod val="75000"/>
                  </a:schemeClr>
                </a:solidFill>
              </a:rPr>
              <a:t>SARS-COV-2</a:t>
            </a:r>
            <a:r>
              <a:rPr lang="en-GB" dirty="0"/>
              <a:t> which is the </a:t>
            </a:r>
            <a:r>
              <a:rPr lang="en-GB" b="1" dirty="0">
                <a:solidFill>
                  <a:schemeClr val="accent3">
                    <a:lumMod val="75000"/>
                  </a:schemeClr>
                </a:solidFill>
              </a:rPr>
              <a:t>VIRUS</a:t>
            </a:r>
          </a:p>
          <a:p>
            <a:pPr marL="285750" indent="-285750">
              <a:buFont typeface="Arial" panose="020B0604020202020204" pitchFamily="34" charset="0"/>
              <a:buChar char="•"/>
            </a:pPr>
            <a:r>
              <a:rPr lang="en-GB" dirty="0"/>
              <a:t>It causes an infection in the throat (upper respiratory tract) and lungs (lower respiratory tract)</a:t>
            </a:r>
          </a:p>
        </p:txBody>
      </p:sp>
      <p:sp>
        <p:nvSpPr>
          <p:cNvPr id="4" name="Slide Number Placeholder 3">
            <a:extLst>
              <a:ext uri="{FF2B5EF4-FFF2-40B4-BE49-F238E27FC236}">
                <a16:creationId xmlns:a16="http://schemas.microsoft.com/office/drawing/2014/main" id="{A2EFA412-E6CD-403F-A668-543816C3F832}"/>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a:t>
            </a:fld>
            <a:endParaRPr lang="en-US" dirty="0"/>
          </a:p>
        </p:txBody>
      </p:sp>
      <p:sp>
        <p:nvSpPr>
          <p:cNvPr id="5" name="Footer Placeholder 4">
            <a:extLst>
              <a:ext uri="{FF2B5EF4-FFF2-40B4-BE49-F238E27FC236}">
                <a16:creationId xmlns:a16="http://schemas.microsoft.com/office/drawing/2014/main" id="{E1EE8409-CF33-4CE5-AB8B-991DCED3EE69}"/>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grpSp>
        <p:nvGrpSpPr>
          <p:cNvPr id="7" name="Group 6">
            <a:extLst>
              <a:ext uri="{FF2B5EF4-FFF2-40B4-BE49-F238E27FC236}">
                <a16:creationId xmlns:a16="http://schemas.microsoft.com/office/drawing/2014/main" id="{37BDD788-3E63-4108-9C87-4502D27E5020}"/>
              </a:ext>
            </a:extLst>
          </p:cNvPr>
          <p:cNvGrpSpPr/>
          <p:nvPr/>
        </p:nvGrpSpPr>
        <p:grpSpPr>
          <a:xfrm>
            <a:off x="3798258" y="1922487"/>
            <a:ext cx="1961415" cy="1998684"/>
            <a:chOff x="4732172" y="2510231"/>
            <a:chExt cx="1905000" cy="1905000"/>
          </a:xfrm>
        </p:grpSpPr>
        <p:pic>
          <p:nvPicPr>
            <p:cNvPr id="61" name="Picture 8" descr="https://static.thenounproject.com/png/2101876-200.png">
              <a:extLst>
                <a:ext uri="{FF2B5EF4-FFF2-40B4-BE49-F238E27FC236}">
                  <a16:creationId xmlns:a16="http://schemas.microsoft.com/office/drawing/2014/main" id="{14C4F9FB-4B9C-49C3-805A-FDA40EA78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172" y="2510231"/>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78E96C67-6EB5-4518-915C-B39E6CD19CD1}"/>
                </a:ext>
              </a:extLst>
            </p:cNvPr>
            <p:cNvSpPr txBox="1"/>
            <p:nvPr/>
          </p:nvSpPr>
          <p:spPr>
            <a:xfrm>
              <a:off x="5072620" y="3923303"/>
              <a:ext cx="1231040" cy="369332"/>
            </a:xfrm>
            <a:prstGeom prst="rect">
              <a:avLst/>
            </a:prstGeom>
            <a:noFill/>
          </p:spPr>
          <p:txBody>
            <a:bodyPr wrap="square" rtlCol="0">
              <a:spAutoFit/>
            </a:bodyPr>
            <a:lstStyle/>
            <a:p>
              <a:r>
                <a:rPr lang="en-GB" sz="1800" dirty="0"/>
                <a:t>Fatigue</a:t>
              </a:r>
            </a:p>
          </p:txBody>
        </p:sp>
      </p:grpSp>
      <p:grpSp>
        <p:nvGrpSpPr>
          <p:cNvPr id="10" name="Group 9">
            <a:extLst>
              <a:ext uri="{FF2B5EF4-FFF2-40B4-BE49-F238E27FC236}">
                <a16:creationId xmlns:a16="http://schemas.microsoft.com/office/drawing/2014/main" id="{695848E6-BA88-4559-A5A4-91FF9F7E44CB}"/>
              </a:ext>
            </a:extLst>
          </p:cNvPr>
          <p:cNvGrpSpPr/>
          <p:nvPr/>
        </p:nvGrpSpPr>
        <p:grpSpPr>
          <a:xfrm>
            <a:off x="3905925" y="4149249"/>
            <a:ext cx="1349079" cy="1256873"/>
            <a:chOff x="5042468" y="4717680"/>
            <a:chExt cx="1349079" cy="1256873"/>
          </a:xfrm>
        </p:grpSpPr>
        <p:pic>
          <p:nvPicPr>
            <p:cNvPr id="62" name="Picture 10" descr="https://static.thenounproject.com/png/2755297-200.png">
              <a:extLst>
                <a:ext uri="{FF2B5EF4-FFF2-40B4-BE49-F238E27FC236}">
                  <a16:creationId xmlns:a16="http://schemas.microsoft.com/office/drawing/2014/main" id="{C07263BB-D497-4456-9A00-1F3842576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802" y="4717680"/>
              <a:ext cx="913628" cy="913628"/>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ABBF169E-80C5-4A6A-BE50-94C26FE9312F}"/>
                </a:ext>
              </a:extLst>
            </p:cNvPr>
            <p:cNvSpPr txBox="1"/>
            <p:nvPr/>
          </p:nvSpPr>
          <p:spPr>
            <a:xfrm>
              <a:off x="5042468" y="5605221"/>
              <a:ext cx="1349079" cy="369332"/>
            </a:xfrm>
            <a:prstGeom prst="rect">
              <a:avLst/>
            </a:prstGeom>
            <a:noFill/>
          </p:spPr>
          <p:txBody>
            <a:bodyPr wrap="square" rtlCol="0">
              <a:spAutoFit/>
            </a:bodyPr>
            <a:lstStyle/>
            <a:p>
              <a:r>
                <a:rPr lang="en-GB" sz="1800" dirty="0"/>
                <a:t>Headache</a:t>
              </a:r>
            </a:p>
          </p:txBody>
        </p:sp>
      </p:grpSp>
      <p:grpSp>
        <p:nvGrpSpPr>
          <p:cNvPr id="11" name="Group 10">
            <a:extLst>
              <a:ext uri="{FF2B5EF4-FFF2-40B4-BE49-F238E27FC236}">
                <a16:creationId xmlns:a16="http://schemas.microsoft.com/office/drawing/2014/main" id="{2198A644-CA1F-4FFC-8906-99CDEDB469B7}"/>
              </a:ext>
            </a:extLst>
          </p:cNvPr>
          <p:cNvGrpSpPr/>
          <p:nvPr/>
        </p:nvGrpSpPr>
        <p:grpSpPr>
          <a:xfrm>
            <a:off x="5264097" y="2977851"/>
            <a:ext cx="1617202" cy="1325316"/>
            <a:chOff x="4483721" y="3049715"/>
            <a:chExt cx="1617202" cy="1325316"/>
          </a:xfrm>
        </p:grpSpPr>
        <p:pic>
          <p:nvPicPr>
            <p:cNvPr id="3074" name="Picture 2" descr="https://static.thenounproject.com/png/579698-200.png">
              <a:extLst>
                <a:ext uri="{FF2B5EF4-FFF2-40B4-BE49-F238E27FC236}">
                  <a16:creationId xmlns:a16="http://schemas.microsoft.com/office/drawing/2014/main" id="{9C33D2F4-34F6-4C7E-9FD7-A599FDB2C2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710" y="3049715"/>
              <a:ext cx="913628" cy="9136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59402DD-E761-4C8B-A97D-A6B33933F8FA}"/>
                </a:ext>
              </a:extLst>
            </p:cNvPr>
            <p:cNvSpPr txBox="1"/>
            <p:nvPr/>
          </p:nvSpPr>
          <p:spPr>
            <a:xfrm>
              <a:off x="4483721" y="4005699"/>
              <a:ext cx="1617202" cy="369332"/>
            </a:xfrm>
            <a:prstGeom prst="rect">
              <a:avLst/>
            </a:prstGeom>
            <a:noFill/>
          </p:spPr>
          <p:txBody>
            <a:bodyPr wrap="square" rtlCol="0">
              <a:spAutoFit/>
            </a:bodyPr>
            <a:lstStyle/>
            <a:p>
              <a:pPr algn="ctr"/>
              <a:r>
                <a:rPr lang="en-GB" sz="1800" dirty="0"/>
                <a:t>Sore throat</a:t>
              </a:r>
            </a:p>
          </p:txBody>
        </p:sp>
      </p:grpSp>
      <p:sp>
        <p:nvSpPr>
          <p:cNvPr id="12" name="Rectangle 11">
            <a:extLst>
              <a:ext uri="{FF2B5EF4-FFF2-40B4-BE49-F238E27FC236}">
                <a16:creationId xmlns:a16="http://schemas.microsoft.com/office/drawing/2014/main" id="{08689366-152D-4E54-A44A-9F9CB917EB13}"/>
              </a:ext>
            </a:extLst>
          </p:cNvPr>
          <p:cNvSpPr/>
          <p:nvPr/>
        </p:nvSpPr>
        <p:spPr>
          <a:xfrm>
            <a:off x="900113" y="2704073"/>
            <a:ext cx="2938816" cy="338894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978CA5B-B4AF-425D-BA3C-617F436D9356}"/>
              </a:ext>
            </a:extLst>
          </p:cNvPr>
          <p:cNvSpPr txBox="1"/>
          <p:nvPr/>
        </p:nvSpPr>
        <p:spPr>
          <a:xfrm>
            <a:off x="364667" y="3115769"/>
            <a:ext cx="553998" cy="2477889"/>
          </a:xfrm>
          <a:prstGeom prst="rect">
            <a:avLst/>
          </a:prstGeom>
          <a:noFill/>
        </p:spPr>
        <p:txBody>
          <a:bodyPr vert="vert270" wrap="square" rtlCol="0">
            <a:spAutoFit/>
          </a:bodyPr>
          <a:lstStyle/>
          <a:p>
            <a:r>
              <a:rPr lang="en-GB" dirty="0">
                <a:solidFill>
                  <a:srgbClr val="FF0000"/>
                </a:solidFill>
              </a:rPr>
              <a:t>Main symptoms</a:t>
            </a:r>
          </a:p>
        </p:txBody>
      </p:sp>
      <p:grpSp>
        <p:nvGrpSpPr>
          <p:cNvPr id="15" name="Group 14">
            <a:extLst>
              <a:ext uri="{FF2B5EF4-FFF2-40B4-BE49-F238E27FC236}">
                <a16:creationId xmlns:a16="http://schemas.microsoft.com/office/drawing/2014/main" id="{2343F71C-F884-4099-8900-CC62C4490C7E}"/>
              </a:ext>
            </a:extLst>
          </p:cNvPr>
          <p:cNvGrpSpPr/>
          <p:nvPr/>
        </p:nvGrpSpPr>
        <p:grpSpPr>
          <a:xfrm>
            <a:off x="7017820" y="2591329"/>
            <a:ext cx="1434427" cy="1175926"/>
            <a:chOff x="6136373" y="2680544"/>
            <a:chExt cx="1617202" cy="1356481"/>
          </a:xfrm>
        </p:grpSpPr>
        <p:pic>
          <p:nvPicPr>
            <p:cNvPr id="3078" name="Picture 6" descr="https://static.thenounproject.com/png/2891280-200.png">
              <a:extLst>
                <a:ext uri="{FF2B5EF4-FFF2-40B4-BE49-F238E27FC236}">
                  <a16:creationId xmlns:a16="http://schemas.microsoft.com/office/drawing/2014/main" id="{C8E86816-F124-43ED-A8CA-D8450AFE52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2680544"/>
              <a:ext cx="1001532" cy="100153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876AC4A6-D9C6-4006-81F8-B46271335534}"/>
                </a:ext>
              </a:extLst>
            </p:cNvPr>
            <p:cNvSpPr txBox="1"/>
            <p:nvPr/>
          </p:nvSpPr>
          <p:spPr>
            <a:xfrm>
              <a:off x="6136373" y="3667693"/>
              <a:ext cx="1617202" cy="369332"/>
            </a:xfrm>
            <a:prstGeom prst="rect">
              <a:avLst/>
            </a:prstGeom>
            <a:noFill/>
          </p:spPr>
          <p:txBody>
            <a:bodyPr wrap="square" rtlCol="0">
              <a:spAutoFit/>
            </a:bodyPr>
            <a:lstStyle/>
            <a:p>
              <a:pPr algn="ctr"/>
              <a:r>
                <a:rPr lang="en-GB" sz="1800" dirty="0"/>
                <a:t>Muscle pain</a:t>
              </a:r>
            </a:p>
          </p:txBody>
        </p:sp>
      </p:grpSp>
      <p:grpSp>
        <p:nvGrpSpPr>
          <p:cNvPr id="16" name="Group 15">
            <a:extLst>
              <a:ext uri="{FF2B5EF4-FFF2-40B4-BE49-F238E27FC236}">
                <a16:creationId xmlns:a16="http://schemas.microsoft.com/office/drawing/2014/main" id="{6E2B8168-95F4-43DC-A772-846EA1700667}"/>
              </a:ext>
            </a:extLst>
          </p:cNvPr>
          <p:cNvGrpSpPr/>
          <p:nvPr/>
        </p:nvGrpSpPr>
        <p:grpSpPr>
          <a:xfrm>
            <a:off x="4926611" y="4502724"/>
            <a:ext cx="2451145" cy="1639230"/>
            <a:chOff x="4300012" y="4445092"/>
            <a:chExt cx="2451145" cy="1639230"/>
          </a:xfrm>
        </p:grpSpPr>
        <p:pic>
          <p:nvPicPr>
            <p:cNvPr id="3080" name="Picture 8" descr="https://static.thenounproject.com/png/2745932-200.png">
              <a:extLst>
                <a:ext uri="{FF2B5EF4-FFF2-40B4-BE49-F238E27FC236}">
                  <a16:creationId xmlns:a16="http://schemas.microsoft.com/office/drawing/2014/main" id="{1345A522-3FE5-469D-86F2-34277B8D12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9401" y="4445092"/>
              <a:ext cx="913629" cy="913629"/>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806273E8-88C0-4A75-9A2E-41F931435A94}"/>
                </a:ext>
              </a:extLst>
            </p:cNvPr>
            <p:cNvSpPr txBox="1"/>
            <p:nvPr/>
          </p:nvSpPr>
          <p:spPr>
            <a:xfrm>
              <a:off x="4300012" y="5437991"/>
              <a:ext cx="2451145" cy="646331"/>
            </a:xfrm>
            <a:prstGeom prst="rect">
              <a:avLst/>
            </a:prstGeom>
            <a:noFill/>
          </p:spPr>
          <p:txBody>
            <a:bodyPr wrap="square" rtlCol="0">
              <a:spAutoFit/>
            </a:bodyPr>
            <a:lstStyle/>
            <a:p>
              <a:pPr algn="ctr"/>
              <a:r>
                <a:rPr lang="en-GB" sz="1800" dirty="0"/>
                <a:t>Shortness of breath </a:t>
              </a:r>
              <a:br>
                <a:rPr lang="en-GB" sz="1800" dirty="0"/>
              </a:br>
              <a:r>
                <a:rPr lang="en-GB" sz="1800" dirty="0"/>
                <a:t>or chest tightness</a:t>
              </a:r>
            </a:p>
          </p:txBody>
        </p:sp>
      </p:grpSp>
      <p:grpSp>
        <p:nvGrpSpPr>
          <p:cNvPr id="6" name="Group 5">
            <a:extLst>
              <a:ext uri="{FF2B5EF4-FFF2-40B4-BE49-F238E27FC236}">
                <a16:creationId xmlns:a16="http://schemas.microsoft.com/office/drawing/2014/main" id="{E8FC869D-63FB-4C4C-ACD8-DB8D1F3188D2}"/>
              </a:ext>
            </a:extLst>
          </p:cNvPr>
          <p:cNvGrpSpPr/>
          <p:nvPr/>
        </p:nvGrpSpPr>
        <p:grpSpPr>
          <a:xfrm>
            <a:off x="962432" y="2745167"/>
            <a:ext cx="1547050" cy="1379762"/>
            <a:chOff x="871286" y="3082506"/>
            <a:chExt cx="1705309" cy="1450791"/>
          </a:xfrm>
        </p:grpSpPr>
        <p:pic>
          <p:nvPicPr>
            <p:cNvPr id="33" name="Picture 32">
              <a:extLst>
                <a:ext uri="{FF2B5EF4-FFF2-40B4-BE49-F238E27FC236}">
                  <a16:creationId xmlns:a16="http://schemas.microsoft.com/office/drawing/2014/main" id="{A3E1BCFC-15C7-4615-9249-FE53BDCA08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224" y="3082506"/>
              <a:ext cx="1219200" cy="1219200"/>
            </a:xfrm>
            <a:prstGeom prst="rect">
              <a:avLst/>
            </a:prstGeom>
          </p:spPr>
        </p:pic>
        <p:sp>
          <p:nvSpPr>
            <p:cNvPr id="34" name="TextBox 33">
              <a:extLst>
                <a:ext uri="{FF2B5EF4-FFF2-40B4-BE49-F238E27FC236}">
                  <a16:creationId xmlns:a16="http://schemas.microsoft.com/office/drawing/2014/main" id="{CBD6DC71-5609-41AE-8021-B656B850C825}"/>
                </a:ext>
              </a:extLst>
            </p:cNvPr>
            <p:cNvSpPr txBox="1"/>
            <p:nvPr/>
          </p:nvSpPr>
          <p:spPr>
            <a:xfrm>
              <a:off x="871286" y="4112590"/>
              <a:ext cx="1705309" cy="420707"/>
            </a:xfrm>
            <a:prstGeom prst="rect">
              <a:avLst/>
            </a:prstGeom>
            <a:noFill/>
          </p:spPr>
          <p:txBody>
            <a:bodyPr wrap="square" rtlCol="0">
              <a:spAutoFit/>
            </a:bodyPr>
            <a:lstStyle/>
            <a:p>
              <a:pPr algn="ctr"/>
              <a:r>
                <a:rPr lang="en-GB" sz="2000" dirty="0">
                  <a:solidFill>
                    <a:schemeClr val="bg2"/>
                  </a:solidFill>
                </a:rPr>
                <a:t>Cough</a:t>
              </a:r>
            </a:p>
          </p:txBody>
        </p:sp>
      </p:grpSp>
      <p:grpSp>
        <p:nvGrpSpPr>
          <p:cNvPr id="14" name="Group 13">
            <a:extLst>
              <a:ext uri="{FF2B5EF4-FFF2-40B4-BE49-F238E27FC236}">
                <a16:creationId xmlns:a16="http://schemas.microsoft.com/office/drawing/2014/main" id="{7AB6E590-D00D-45E7-BB00-8740E8CA2065}"/>
              </a:ext>
            </a:extLst>
          </p:cNvPr>
          <p:cNvGrpSpPr/>
          <p:nvPr/>
        </p:nvGrpSpPr>
        <p:grpSpPr>
          <a:xfrm>
            <a:off x="828989" y="4577661"/>
            <a:ext cx="1670722" cy="1427938"/>
            <a:chOff x="875222" y="4595199"/>
            <a:chExt cx="1705309" cy="1385546"/>
          </a:xfrm>
        </p:grpSpPr>
        <p:pic>
          <p:nvPicPr>
            <p:cNvPr id="31" name="Picture 30">
              <a:extLst>
                <a:ext uri="{FF2B5EF4-FFF2-40B4-BE49-F238E27FC236}">
                  <a16:creationId xmlns:a16="http://schemas.microsoft.com/office/drawing/2014/main" id="{B8E13C2A-BD75-4CEE-BB37-FA45DCCE0A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2592" y="4595199"/>
              <a:ext cx="1219200" cy="1219200"/>
            </a:xfrm>
            <a:prstGeom prst="rect">
              <a:avLst/>
            </a:prstGeom>
          </p:spPr>
        </p:pic>
        <p:sp>
          <p:nvSpPr>
            <p:cNvPr id="35" name="TextBox 34">
              <a:extLst>
                <a:ext uri="{FF2B5EF4-FFF2-40B4-BE49-F238E27FC236}">
                  <a16:creationId xmlns:a16="http://schemas.microsoft.com/office/drawing/2014/main" id="{D1647278-5F14-43E6-81C1-190EC9681D81}"/>
                </a:ext>
              </a:extLst>
            </p:cNvPr>
            <p:cNvSpPr txBox="1"/>
            <p:nvPr/>
          </p:nvSpPr>
          <p:spPr>
            <a:xfrm>
              <a:off x="875222" y="5592513"/>
              <a:ext cx="1705309" cy="388232"/>
            </a:xfrm>
            <a:prstGeom prst="rect">
              <a:avLst/>
            </a:prstGeom>
            <a:noFill/>
          </p:spPr>
          <p:txBody>
            <a:bodyPr wrap="square" rtlCol="0">
              <a:spAutoFit/>
            </a:bodyPr>
            <a:lstStyle/>
            <a:p>
              <a:pPr algn="ctr"/>
              <a:r>
                <a:rPr lang="en-GB" sz="2000" dirty="0">
                  <a:solidFill>
                    <a:schemeClr val="bg2"/>
                  </a:solidFill>
                </a:rPr>
                <a:t>Fever</a:t>
              </a:r>
            </a:p>
          </p:txBody>
        </p:sp>
      </p:grpSp>
      <p:grpSp>
        <p:nvGrpSpPr>
          <p:cNvPr id="17" name="Group 16">
            <a:extLst>
              <a:ext uri="{FF2B5EF4-FFF2-40B4-BE49-F238E27FC236}">
                <a16:creationId xmlns:a16="http://schemas.microsoft.com/office/drawing/2014/main" id="{F4F32D89-2DE8-4027-B3DC-72B454299023}"/>
              </a:ext>
            </a:extLst>
          </p:cNvPr>
          <p:cNvGrpSpPr/>
          <p:nvPr/>
        </p:nvGrpSpPr>
        <p:grpSpPr>
          <a:xfrm>
            <a:off x="6776611" y="4076737"/>
            <a:ext cx="1916843" cy="1486347"/>
            <a:chOff x="6862490" y="4606666"/>
            <a:chExt cx="1916843" cy="1486347"/>
          </a:xfrm>
        </p:grpSpPr>
        <p:pic>
          <p:nvPicPr>
            <p:cNvPr id="8" name="Picture 7">
              <a:extLst>
                <a:ext uri="{FF2B5EF4-FFF2-40B4-BE49-F238E27FC236}">
                  <a16:creationId xmlns:a16="http://schemas.microsoft.com/office/drawing/2014/main" id="{A27A7EA6-7CE9-4772-8210-D4B05F7247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62359" y="4606666"/>
              <a:ext cx="913629" cy="913629"/>
            </a:xfrm>
            <a:prstGeom prst="rect">
              <a:avLst/>
            </a:prstGeom>
          </p:spPr>
        </p:pic>
        <p:sp>
          <p:nvSpPr>
            <p:cNvPr id="9" name="Rectangle 8">
              <a:extLst>
                <a:ext uri="{FF2B5EF4-FFF2-40B4-BE49-F238E27FC236}">
                  <a16:creationId xmlns:a16="http://schemas.microsoft.com/office/drawing/2014/main" id="{AA97D8B4-B998-494E-AEE9-554CBE6D5DD7}"/>
                </a:ext>
              </a:extLst>
            </p:cNvPr>
            <p:cNvSpPr/>
            <p:nvPr/>
          </p:nvSpPr>
          <p:spPr>
            <a:xfrm>
              <a:off x="6862490" y="5385127"/>
              <a:ext cx="1916843"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Gastrointestinal</a:t>
              </a:r>
            </a:p>
          </p:txBody>
        </p:sp>
      </p:grpSp>
      <p:grpSp>
        <p:nvGrpSpPr>
          <p:cNvPr id="22" name="Group 21">
            <a:extLst>
              <a:ext uri="{FF2B5EF4-FFF2-40B4-BE49-F238E27FC236}">
                <a16:creationId xmlns:a16="http://schemas.microsoft.com/office/drawing/2014/main" id="{7ED9CDCD-EF8B-4F08-816E-2C5E2004DFD7}"/>
              </a:ext>
            </a:extLst>
          </p:cNvPr>
          <p:cNvGrpSpPr/>
          <p:nvPr/>
        </p:nvGrpSpPr>
        <p:grpSpPr>
          <a:xfrm>
            <a:off x="2109879" y="3449785"/>
            <a:ext cx="1702645" cy="1622247"/>
            <a:chOff x="2095613" y="3637321"/>
            <a:chExt cx="1702645" cy="1622247"/>
          </a:xfrm>
        </p:grpSpPr>
        <p:pic>
          <p:nvPicPr>
            <p:cNvPr id="19" name="Picture 18">
              <a:extLst>
                <a:ext uri="{FF2B5EF4-FFF2-40B4-BE49-F238E27FC236}">
                  <a16:creationId xmlns:a16="http://schemas.microsoft.com/office/drawing/2014/main" id="{6E822236-E849-4649-BF8B-F1D0C2CED4F6}"/>
                </a:ext>
              </a:extLst>
            </p:cNvPr>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395768" y="3637321"/>
              <a:ext cx="856257" cy="856257"/>
            </a:xfrm>
            <a:prstGeom prst="rect">
              <a:avLst/>
            </a:prstGeom>
          </p:spPr>
        </p:pic>
        <p:sp>
          <p:nvSpPr>
            <p:cNvPr id="21" name="Rectangle 20">
              <a:extLst>
                <a:ext uri="{FF2B5EF4-FFF2-40B4-BE49-F238E27FC236}">
                  <a16:creationId xmlns:a16="http://schemas.microsoft.com/office/drawing/2014/main" id="{CCE34A39-B9F2-4E5E-ADAF-4B10292EBF4F}"/>
                </a:ext>
              </a:extLst>
            </p:cNvPr>
            <p:cNvSpPr/>
            <p:nvPr/>
          </p:nvSpPr>
          <p:spPr>
            <a:xfrm>
              <a:off x="2095613" y="4403311"/>
              <a:ext cx="1702645" cy="856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2"/>
                  </a:solidFill>
                </a:rPr>
                <a:t>Loss of smell and/or taste</a:t>
              </a:r>
            </a:p>
          </p:txBody>
        </p:sp>
      </p:grpSp>
    </p:spTree>
    <p:extLst>
      <p:ext uri="{BB962C8B-B14F-4D97-AF65-F5344CB8AC3E}">
        <p14:creationId xmlns:p14="http://schemas.microsoft.com/office/powerpoint/2010/main" val="340819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C3761-FA4E-4C02-8604-C5799F3E2327}"/>
              </a:ext>
            </a:extLst>
          </p:cNvPr>
          <p:cNvSpPr>
            <a:spLocks noGrp="1"/>
          </p:cNvSpPr>
          <p:nvPr>
            <p:ph type="title"/>
          </p:nvPr>
        </p:nvSpPr>
        <p:spPr/>
        <p:txBody>
          <a:bodyPr/>
          <a:lstStyle/>
          <a:p>
            <a:r>
              <a:rPr lang="en-GB" dirty="0"/>
              <a:t>COVID-19: severity</a:t>
            </a:r>
          </a:p>
        </p:txBody>
      </p:sp>
      <p:sp>
        <p:nvSpPr>
          <p:cNvPr id="4" name="Slide Number Placeholder 3">
            <a:extLst>
              <a:ext uri="{FF2B5EF4-FFF2-40B4-BE49-F238E27FC236}">
                <a16:creationId xmlns:a16="http://schemas.microsoft.com/office/drawing/2014/main" id="{B2170683-6565-4B48-B718-3832CA65349C}"/>
              </a:ext>
            </a:extLst>
          </p:cNvPr>
          <p:cNvSpPr>
            <a:spLocks noGrp="1"/>
          </p:cNvSpPr>
          <p:nvPr>
            <p:ph type="sldNum" sz="quarter" idx="10"/>
          </p:nvPr>
        </p:nvSpPr>
        <p:spPr>
          <a:xfrm>
            <a:off x="0" y="6308725"/>
            <a:ext cx="9144000" cy="549275"/>
          </a:xfrm>
        </p:spPr>
        <p:txBody>
          <a:bodyPr/>
          <a:lstStyle/>
          <a:p>
            <a:pPr marL="531813">
              <a:defRPr/>
            </a:pPr>
            <a:r>
              <a:rPr lang="en-US"/>
              <a:t>  </a:t>
            </a:r>
            <a:fld id="{2565FA6D-D4C8-4C4C-AC4B-3269734D34D8}" type="slidenum">
              <a:rPr lang="en-US" smtClean="0"/>
              <a:pPr marL="531813">
                <a:defRPr/>
              </a:pPr>
              <a:t>8</a:t>
            </a:fld>
            <a:endParaRPr lang="en-US" dirty="0"/>
          </a:p>
        </p:txBody>
      </p:sp>
      <p:sp>
        <p:nvSpPr>
          <p:cNvPr id="5" name="Footer Placeholder 4">
            <a:extLst>
              <a:ext uri="{FF2B5EF4-FFF2-40B4-BE49-F238E27FC236}">
                <a16:creationId xmlns:a16="http://schemas.microsoft.com/office/drawing/2014/main" id="{4B969CCA-0C43-438E-ADEB-B7E3EF81D85A}"/>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pic>
        <p:nvPicPr>
          <p:cNvPr id="6" name="Picture 6" descr="https://static.thenounproject.com/png/3190838-200.png">
            <a:extLst>
              <a:ext uri="{FF2B5EF4-FFF2-40B4-BE49-F238E27FC236}">
                <a16:creationId xmlns:a16="http://schemas.microsoft.com/office/drawing/2014/main" id="{83533B48-CE95-42D9-8FDA-277BBCA1DC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353" y="2316711"/>
            <a:ext cx="665631" cy="6656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static.thenounproject.com/png/1535289-200.png">
            <a:extLst>
              <a:ext uri="{FF2B5EF4-FFF2-40B4-BE49-F238E27FC236}">
                <a16:creationId xmlns:a16="http://schemas.microsoft.com/office/drawing/2014/main" id="{63F620EC-23EB-4C4C-9719-6B3A1E9939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353" y="4054185"/>
            <a:ext cx="665631" cy="6656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s://static.thenounproject.com/png/1658509-200.png">
            <a:extLst>
              <a:ext uri="{FF2B5EF4-FFF2-40B4-BE49-F238E27FC236}">
                <a16:creationId xmlns:a16="http://schemas.microsoft.com/office/drawing/2014/main" id="{BDF53152-7337-4C8E-A28F-5ABE6FD9D2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3353" y="3185448"/>
            <a:ext cx="665631" cy="6656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1BC26EA-3A31-4615-8633-6ADF87495104}"/>
              </a:ext>
            </a:extLst>
          </p:cNvPr>
          <p:cNvSpPr/>
          <p:nvPr/>
        </p:nvSpPr>
        <p:spPr>
          <a:xfrm>
            <a:off x="4432300" y="2418218"/>
            <a:ext cx="2184400" cy="564124"/>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B463780-F840-4F4E-9278-AFB130D2E0A2}"/>
              </a:ext>
            </a:extLst>
          </p:cNvPr>
          <p:cNvSpPr/>
          <p:nvPr/>
        </p:nvSpPr>
        <p:spPr>
          <a:xfrm>
            <a:off x="4432300" y="3239238"/>
            <a:ext cx="381000" cy="564124"/>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D0911C6-BE84-4AA9-BAC3-CA1AF1FEF366}"/>
              </a:ext>
            </a:extLst>
          </p:cNvPr>
          <p:cNvSpPr/>
          <p:nvPr/>
        </p:nvSpPr>
        <p:spPr>
          <a:xfrm>
            <a:off x="4432300" y="4054185"/>
            <a:ext cx="139700" cy="564124"/>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228C18A-794C-4F93-9986-0B2FD9780BEC}"/>
              </a:ext>
            </a:extLst>
          </p:cNvPr>
          <p:cNvSpPr txBox="1"/>
          <p:nvPr/>
        </p:nvSpPr>
        <p:spPr>
          <a:xfrm>
            <a:off x="6616700" y="2489221"/>
            <a:ext cx="975107" cy="461665"/>
          </a:xfrm>
          <a:prstGeom prst="rect">
            <a:avLst/>
          </a:prstGeom>
          <a:noFill/>
        </p:spPr>
        <p:txBody>
          <a:bodyPr wrap="square" rtlCol="0">
            <a:spAutoFit/>
          </a:bodyPr>
          <a:lstStyle/>
          <a:p>
            <a:pPr fontAlgn="auto">
              <a:spcBef>
                <a:spcPts val="0"/>
              </a:spcBef>
              <a:spcAft>
                <a:spcPts val="0"/>
              </a:spcAft>
            </a:pPr>
            <a:r>
              <a:rPr lang="en-GB" b="1" dirty="0">
                <a:solidFill>
                  <a:prstClr val="black"/>
                </a:solidFill>
                <a:latin typeface="Calibri" panose="020F0502020204030204"/>
                <a:ea typeface="+mn-ea"/>
                <a:cs typeface="+mn-cs"/>
              </a:rPr>
              <a:t>~80%</a:t>
            </a:r>
          </a:p>
        </p:txBody>
      </p:sp>
      <p:sp>
        <p:nvSpPr>
          <p:cNvPr id="13" name="TextBox 12">
            <a:extLst>
              <a:ext uri="{FF2B5EF4-FFF2-40B4-BE49-F238E27FC236}">
                <a16:creationId xmlns:a16="http://schemas.microsoft.com/office/drawing/2014/main" id="{CE3871E0-7F35-4A51-9325-B967ED90BAF6}"/>
              </a:ext>
            </a:extLst>
          </p:cNvPr>
          <p:cNvSpPr txBox="1"/>
          <p:nvPr/>
        </p:nvSpPr>
        <p:spPr>
          <a:xfrm>
            <a:off x="4813300" y="3328060"/>
            <a:ext cx="975107" cy="461665"/>
          </a:xfrm>
          <a:prstGeom prst="rect">
            <a:avLst/>
          </a:prstGeom>
          <a:noFill/>
        </p:spPr>
        <p:txBody>
          <a:bodyPr wrap="square" rtlCol="0">
            <a:spAutoFit/>
          </a:bodyPr>
          <a:lstStyle/>
          <a:p>
            <a:pPr fontAlgn="auto">
              <a:spcBef>
                <a:spcPts val="0"/>
              </a:spcBef>
              <a:spcAft>
                <a:spcPts val="0"/>
              </a:spcAft>
            </a:pPr>
            <a:r>
              <a:rPr lang="en-GB" b="1" dirty="0">
                <a:solidFill>
                  <a:prstClr val="black"/>
                </a:solidFill>
                <a:latin typeface="Calibri" panose="020F0502020204030204"/>
                <a:ea typeface="+mn-ea"/>
                <a:cs typeface="+mn-cs"/>
              </a:rPr>
              <a:t>~15%</a:t>
            </a:r>
          </a:p>
        </p:txBody>
      </p:sp>
      <p:sp>
        <p:nvSpPr>
          <p:cNvPr id="14" name="TextBox 13">
            <a:extLst>
              <a:ext uri="{FF2B5EF4-FFF2-40B4-BE49-F238E27FC236}">
                <a16:creationId xmlns:a16="http://schemas.microsoft.com/office/drawing/2014/main" id="{44EF10FE-6522-4CF1-B2A8-4937C66B4C39}"/>
              </a:ext>
            </a:extLst>
          </p:cNvPr>
          <p:cNvSpPr txBox="1"/>
          <p:nvPr/>
        </p:nvSpPr>
        <p:spPr>
          <a:xfrm>
            <a:off x="4572000" y="4149080"/>
            <a:ext cx="975107" cy="461665"/>
          </a:xfrm>
          <a:prstGeom prst="rect">
            <a:avLst/>
          </a:prstGeom>
          <a:noFill/>
        </p:spPr>
        <p:txBody>
          <a:bodyPr wrap="square" rtlCol="0">
            <a:spAutoFit/>
          </a:bodyPr>
          <a:lstStyle/>
          <a:p>
            <a:pPr fontAlgn="auto">
              <a:spcBef>
                <a:spcPts val="0"/>
              </a:spcBef>
              <a:spcAft>
                <a:spcPts val="0"/>
              </a:spcAft>
            </a:pPr>
            <a:r>
              <a:rPr lang="en-GB" b="1" dirty="0">
                <a:solidFill>
                  <a:prstClr val="black"/>
                </a:solidFill>
                <a:latin typeface="Calibri" panose="020F0502020204030204"/>
                <a:ea typeface="+mn-ea"/>
                <a:cs typeface="+mn-cs"/>
              </a:rPr>
              <a:t>~5%</a:t>
            </a:r>
          </a:p>
        </p:txBody>
      </p:sp>
      <p:sp>
        <p:nvSpPr>
          <p:cNvPr id="15" name="TextBox 14">
            <a:extLst>
              <a:ext uri="{FF2B5EF4-FFF2-40B4-BE49-F238E27FC236}">
                <a16:creationId xmlns:a16="http://schemas.microsoft.com/office/drawing/2014/main" id="{B1E4AF1B-2882-497D-8939-4B6906BDF926}"/>
              </a:ext>
            </a:extLst>
          </p:cNvPr>
          <p:cNvSpPr txBox="1"/>
          <p:nvPr/>
        </p:nvSpPr>
        <p:spPr>
          <a:xfrm>
            <a:off x="2070734" y="2381739"/>
            <a:ext cx="1509449" cy="646331"/>
          </a:xfrm>
          <a:prstGeom prst="rect">
            <a:avLst/>
          </a:prstGeom>
          <a:noFill/>
        </p:spPr>
        <p:txBody>
          <a:bodyPr wrap="square" rtlCol="0">
            <a:spAutoFit/>
          </a:bodyPr>
          <a:lstStyle/>
          <a:p>
            <a:pPr algn="ctr" fontAlgn="auto">
              <a:spcBef>
                <a:spcPts val="0"/>
              </a:spcBef>
              <a:spcAft>
                <a:spcPts val="0"/>
              </a:spcAft>
            </a:pPr>
            <a:r>
              <a:rPr lang="en-GB" sz="1800" dirty="0">
                <a:solidFill>
                  <a:prstClr val="black"/>
                </a:solidFill>
                <a:latin typeface="Calibri" panose="020F0502020204030204"/>
                <a:ea typeface="+mn-ea"/>
                <a:cs typeface="+mn-cs"/>
              </a:rPr>
              <a:t>Mild</a:t>
            </a:r>
            <a:br>
              <a:rPr lang="en-GB" sz="1800" dirty="0">
                <a:solidFill>
                  <a:prstClr val="black"/>
                </a:solidFill>
                <a:latin typeface="Calibri" panose="020F0502020204030204"/>
                <a:ea typeface="+mn-ea"/>
                <a:cs typeface="+mn-cs"/>
              </a:rPr>
            </a:br>
            <a:r>
              <a:rPr lang="en-GB" sz="1800" dirty="0">
                <a:solidFill>
                  <a:prstClr val="black"/>
                </a:solidFill>
                <a:latin typeface="Calibri" panose="020F0502020204030204"/>
                <a:ea typeface="+mn-ea"/>
                <a:cs typeface="+mn-cs"/>
              </a:rPr>
              <a:t>(Home)</a:t>
            </a:r>
          </a:p>
        </p:txBody>
      </p:sp>
      <p:sp>
        <p:nvSpPr>
          <p:cNvPr id="16" name="TextBox 15">
            <a:extLst>
              <a:ext uri="{FF2B5EF4-FFF2-40B4-BE49-F238E27FC236}">
                <a16:creationId xmlns:a16="http://schemas.microsoft.com/office/drawing/2014/main" id="{FFE7009F-B5D0-4840-9A7D-2685DE51FABD}"/>
              </a:ext>
            </a:extLst>
          </p:cNvPr>
          <p:cNvSpPr txBox="1"/>
          <p:nvPr/>
        </p:nvSpPr>
        <p:spPr>
          <a:xfrm>
            <a:off x="2068647" y="3235726"/>
            <a:ext cx="1524706" cy="646331"/>
          </a:xfrm>
          <a:prstGeom prst="rect">
            <a:avLst/>
          </a:prstGeom>
          <a:noFill/>
        </p:spPr>
        <p:txBody>
          <a:bodyPr wrap="square" rtlCol="0">
            <a:spAutoFit/>
          </a:bodyPr>
          <a:lstStyle/>
          <a:p>
            <a:pPr algn="ctr" fontAlgn="auto">
              <a:spcBef>
                <a:spcPts val="0"/>
              </a:spcBef>
              <a:spcAft>
                <a:spcPts val="0"/>
              </a:spcAft>
            </a:pPr>
            <a:r>
              <a:rPr lang="en-GB" sz="1800" dirty="0">
                <a:solidFill>
                  <a:prstClr val="black"/>
                </a:solidFill>
                <a:latin typeface="Calibri" panose="020F0502020204030204"/>
                <a:ea typeface="+mn-ea"/>
                <a:cs typeface="+mn-cs"/>
              </a:rPr>
              <a:t>Moderate</a:t>
            </a:r>
            <a:br>
              <a:rPr lang="en-GB" sz="1800" dirty="0">
                <a:solidFill>
                  <a:prstClr val="black"/>
                </a:solidFill>
                <a:latin typeface="Calibri" panose="020F0502020204030204"/>
                <a:ea typeface="+mn-ea"/>
                <a:cs typeface="+mn-cs"/>
              </a:rPr>
            </a:br>
            <a:r>
              <a:rPr lang="en-GB" sz="1800" dirty="0">
                <a:solidFill>
                  <a:prstClr val="black"/>
                </a:solidFill>
                <a:latin typeface="Calibri" panose="020F0502020204030204"/>
                <a:ea typeface="+mn-ea"/>
                <a:cs typeface="+mn-cs"/>
              </a:rPr>
              <a:t>(Admission)</a:t>
            </a:r>
          </a:p>
        </p:txBody>
      </p:sp>
      <p:sp>
        <p:nvSpPr>
          <p:cNvPr id="17" name="TextBox 16">
            <a:extLst>
              <a:ext uri="{FF2B5EF4-FFF2-40B4-BE49-F238E27FC236}">
                <a16:creationId xmlns:a16="http://schemas.microsoft.com/office/drawing/2014/main" id="{F42D8C3E-3D82-4932-8E4F-2713297CAFCF}"/>
              </a:ext>
            </a:extLst>
          </p:cNvPr>
          <p:cNvSpPr txBox="1"/>
          <p:nvPr/>
        </p:nvSpPr>
        <p:spPr>
          <a:xfrm>
            <a:off x="2068647" y="4083622"/>
            <a:ext cx="1524706" cy="646331"/>
          </a:xfrm>
          <a:prstGeom prst="rect">
            <a:avLst/>
          </a:prstGeom>
          <a:noFill/>
        </p:spPr>
        <p:txBody>
          <a:bodyPr wrap="square" rtlCol="0">
            <a:spAutoFit/>
          </a:bodyPr>
          <a:lstStyle/>
          <a:p>
            <a:pPr algn="ctr" fontAlgn="auto">
              <a:spcBef>
                <a:spcPts val="0"/>
              </a:spcBef>
              <a:spcAft>
                <a:spcPts val="0"/>
              </a:spcAft>
            </a:pPr>
            <a:r>
              <a:rPr lang="en-GB" sz="1800" dirty="0">
                <a:solidFill>
                  <a:prstClr val="black"/>
                </a:solidFill>
                <a:latin typeface="Calibri" panose="020F0502020204030204"/>
                <a:ea typeface="+mn-ea"/>
                <a:cs typeface="+mn-cs"/>
              </a:rPr>
              <a:t>Severe</a:t>
            </a:r>
            <a:br>
              <a:rPr lang="en-GB" sz="1800" dirty="0">
                <a:solidFill>
                  <a:prstClr val="black"/>
                </a:solidFill>
                <a:latin typeface="Calibri" panose="020F0502020204030204"/>
                <a:ea typeface="+mn-ea"/>
                <a:cs typeface="+mn-cs"/>
              </a:rPr>
            </a:br>
            <a:r>
              <a:rPr lang="en-GB" sz="1800" dirty="0">
                <a:solidFill>
                  <a:prstClr val="black"/>
                </a:solidFill>
                <a:latin typeface="Calibri" panose="020F0502020204030204"/>
                <a:ea typeface="+mn-ea"/>
                <a:cs typeface="+mn-cs"/>
              </a:rPr>
              <a:t>(ITU)</a:t>
            </a:r>
          </a:p>
        </p:txBody>
      </p:sp>
      <p:sp>
        <p:nvSpPr>
          <p:cNvPr id="3" name="Rectangle 2">
            <a:extLst>
              <a:ext uri="{FF2B5EF4-FFF2-40B4-BE49-F238E27FC236}">
                <a16:creationId xmlns:a16="http://schemas.microsoft.com/office/drawing/2014/main" id="{BC74E570-39CF-43BB-89DC-F4930DAD312A}"/>
              </a:ext>
            </a:extLst>
          </p:cNvPr>
          <p:cNvSpPr/>
          <p:nvPr/>
        </p:nvSpPr>
        <p:spPr>
          <a:xfrm>
            <a:off x="241300" y="6014622"/>
            <a:ext cx="4572000" cy="261610"/>
          </a:xfrm>
          <a:prstGeom prst="rect">
            <a:avLst/>
          </a:prstGeom>
        </p:spPr>
        <p:txBody>
          <a:bodyPr>
            <a:spAutoFit/>
          </a:bodyPr>
          <a:lstStyle/>
          <a:p>
            <a:r>
              <a:rPr lang="en-GB" sz="1050" dirty="0"/>
              <a:t>Source: WHO Coronavirus disease 2019 (COVID-19) situation report – 41</a:t>
            </a:r>
          </a:p>
        </p:txBody>
      </p:sp>
      <p:sp>
        <p:nvSpPr>
          <p:cNvPr id="18" name="TextBox 17">
            <a:extLst>
              <a:ext uri="{FF2B5EF4-FFF2-40B4-BE49-F238E27FC236}">
                <a16:creationId xmlns:a16="http://schemas.microsoft.com/office/drawing/2014/main" id="{16A5AECE-368C-417F-AF15-65E2CC1725BB}"/>
              </a:ext>
            </a:extLst>
          </p:cNvPr>
          <p:cNvSpPr txBox="1"/>
          <p:nvPr/>
        </p:nvSpPr>
        <p:spPr>
          <a:xfrm>
            <a:off x="1266212" y="5333884"/>
            <a:ext cx="6332175" cy="400110"/>
          </a:xfrm>
          <a:prstGeom prst="rect">
            <a:avLst/>
          </a:prstGeom>
          <a:noFill/>
        </p:spPr>
        <p:txBody>
          <a:bodyPr wrap="square" rtlCol="0">
            <a:spAutoFit/>
          </a:bodyPr>
          <a:lstStyle/>
          <a:p>
            <a:pPr algn="ctr"/>
            <a:r>
              <a:rPr lang="en-GB" sz="2000" b="1" dirty="0">
                <a:solidFill>
                  <a:schemeClr val="accent3">
                    <a:lumMod val="75000"/>
                  </a:schemeClr>
                </a:solidFill>
              </a:rPr>
              <a:t>Severity &amp; mortality increase with age</a:t>
            </a:r>
          </a:p>
        </p:txBody>
      </p:sp>
    </p:spTree>
    <p:extLst>
      <p:ext uri="{BB962C8B-B14F-4D97-AF65-F5344CB8AC3E}">
        <p14:creationId xmlns:p14="http://schemas.microsoft.com/office/powerpoint/2010/main" val="160870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FC190-2C5C-4438-A76E-141557DA836A}"/>
              </a:ext>
            </a:extLst>
          </p:cNvPr>
          <p:cNvSpPr>
            <a:spLocks noGrp="1"/>
          </p:cNvSpPr>
          <p:nvPr>
            <p:ph type="title"/>
          </p:nvPr>
        </p:nvSpPr>
        <p:spPr/>
        <p:txBody>
          <a:bodyPr/>
          <a:lstStyle/>
          <a:p>
            <a:r>
              <a:rPr lang="en-GB" dirty="0"/>
              <a:t>How do you get it?</a:t>
            </a:r>
          </a:p>
        </p:txBody>
      </p:sp>
      <p:sp>
        <p:nvSpPr>
          <p:cNvPr id="4" name="Slide Number Placeholder 3">
            <a:extLst>
              <a:ext uri="{FF2B5EF4-FFF2-40B4-BE49-F238E27FC236}">
                <a16:creationId xmlns:a16="http://schemas.microsoft.com/office/drawing/2014/main" id="{2549D54A-66E9-41E1-830D-7940B2DCC301}"/>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a:t>
            </a:fld>
            <a:endParaRPr lang="en-US" dirty="0"/>
          </a:p>
        </p:txBody>
      </p:sp>
      <p:sp>
        <p:nvSpPr>
          <p:cNvPr id="5" name="Footer Placeholder 4">
            <a:extLst>
              <a:ext uri="{FF2B5EF4-FFF2-40B4-BE49-F238E27FC236}">
                <a16:creationId xmlns:a16="http://schemas.microsoft.com/office/drawing/2014/main" id="{40056659-08AC-4C04-ACF9-A9229CFDDA47}"/>
              </a:ext>
            </a:extLst>
          </p:cNvPr>
          <p:cNvSpPr>
            <a:spLocks noGrp="1"/>
          </p:cNvSpPr>
          <p:nvPr>
            <p:ph type="ftr" sz="quarter" idx="11"/>
          </p:nvPr>
        </p:nvSpPr>
        <p:spPr/>
        <p:txBody>
          <a:bodyPr/>
          <a:lstStyle/>
          <a:p>
            <a:pPr>
              <a:defRPr/>
            </a:pPr>
            <a:r>
              <a:rPr lang="en-GB" dirty="0"/>
              <a:t>COVID-19 and Prisons and other secure settings February 2021 : PHE London</a:t>
            </a:r>
            <a:endParaRPr lang="en-US" dirty="0"/>
          </a:p>
        </p:txBody>
      </p:sp>
      <p:sp>
        <p:nvSpPr>
          <p:cNvPr id="8" name="TextBox 7">
            <a:extLst>
              <a:ext uri="{FF2B5EF4-FFF2-40B4-BE49-F238E27FC236}">
                <a16:creationId xmlns:a16="http://schemas.microsoft.com/office/drawing/2014/main" id="{18792DD2-C0B0-4FF7-BA31-6CFC0362CD5A}"/>
              </a:ext>
            </a:extLst>
          </p:cNvPr>
          <p:cNvSpPr txBox="1"/>
          <p:nvPr/>
        </p:nvSpPr>
        <p:spPr>
          <a:xfrm>
            <a:off x="562702" y="4004010"/>
            <a:ext cx="2495098" cy="1015663"/>
          </a:xfrm>
          <a:prstGeom prst="rect">
            <a:avLst/>
          </a:prstGeom>
          <a:noFill/>
        </p:spPr>
        <p:txBody>
          <a:bodyPr wrap="square" rtlCol="0">
            <a:spAutoFit/>
          </a:bodyPr>
          <a:lstStyle/>
          <a:p>
            <a:pPr algn="ctr"/>
            <a:r>
              <a:rPr lang="en-GB" sz="2000" b="1" dirty="0"/>
              <a:t>Airborne droplets or infected body fluids</a:t>
            </a:r>
          </a:p>
        </p:txBody>
      </p:sp>
      <p:cxnSp>
        <p:nvCxnSpPr>
          <p:cNvPr id="9" name="Connector: Curved 8">
            <a:extLst>
              <a:ext uri="{FF2B5EF4-FFF2-40B4-BE49-F238E27FC236}">
                <a16:creationId xmlns:a16="http://schemas.microsoft.com/office/drawing/2014/main" id="{CB101275-0F92-406A-B5E2-EC044AEF8F61}"/>
              </a:ext>
            </a:extLst>
          </p:cNvPr>
          <p:cNvCxnSpPr>
            <a:cxnSpLocks/>
            <a:stCxn id="3074" idx="3"/>
            <a:endCxn id="11" idx="1"/>
          </p:cNvCxnSpPr>
          <p:nvPr/>
        </p:nvCxnSpPr>
        <p:spPr>
          <a:xfrm>
            <a:off x="2471168" y="3208793"/>
            <a:ext cx="2429481" cy="1707018"/>
          </a:xfrm>
          <a:prstGeom prst="curvedConnector3">
            <a:avLst>
              <a:gd name="adj1" fmla="val 50000"/>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6" descr="https://static.thenounproject.com/png/649-200.png">
            <a:extLst>
              <a:ext uri="{FF2B5EF4-FFF2-40B4-BE49-F238E27FC236}">
                <a16:creationId xmlns:a16="http://schemas.microsoft.com/office/drawing/2014/main" id="{D516540D-C18E-437A-8C46-795D842A2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649" y="909406"/>
            <a:ext cx="1510756" cy="15107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s://static.thenounproject.com/png/2390272-200.png">
            <a:extLst>
              <a:ext uri="{FF2B5EF4-FFF2-40B4-BE49-F238E27FC236}">
                <a16:creationId xmlns:a16="http://schemas.microsoft.com/office/drawing/2014/main" id="{6DF8755D-4001-429C-A909-155735D01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649" y="4086565"/>
            <a:ext cx="1658492" cy="16584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20DAAA0-ECA2-449D-953C-C2EE44B3B5E3}"/>
              </a:ext>
            </a:extLst>
          </p:cNvPr>
          <p:cNvSpPr txBox="1"/>
          <p:nvPr/>
        </p:nvSpPr>
        <p:spPr>
          <a:xfrm>
            <a:off x="5100373" y="2556864"/>
            <a:ext cx="1111308" cy="400110"/>
          </a:xfrm>
          <a:prstGeom prst="rect">
            <a:avLst/>
          </a:prstGeom>
          <a:noFill/>
        </p:spPr>
        <p:txBody>
          <a:bodyPr wrap="square" rtlCol="0">
            <a:spAutoFit/>
          </a:bodyPr>
          <a:lstStyle/>
          <a:p>
            <a:r>
              <a:rPr lang="en-GB" sz="2000" b="1" dirty="0"/>
              <a:t>Direct</a:t>
            </a:r>
          </a:p>
        </p:txBody>
      </p:sp>
      <p:sp>
        <p:nvSpPr>
          <p:cNvPr id="14" name="TextBox 13">
            <a:extLst>
              <a:ext uri="{FF2B5EF4-FFF2-40B4-BE49-F238E27FC236}">
                <a16:creationId xmlns:a16="http://schemas.microsoft.com/office/drawing/2014/main" id="{F26C84B3-C121-4141-8D4A-0AF45D096416}"/>
              </a:ext>
            </a:extLst>
          </p:cNvPr>
          <p:cNvSpPr txBox="1"/>
          <p:nvPr/>
        </p:nvSpPr>
        <p:spPr>
          <a:xfrm>
            <a:off x="4464397" y="5668256"/>
            <a:ext cx="2843908" cy="400110"/>
          </a:xfrm>
          <a:prstGeom prst="rect">
            <a:avLst/>
          </a:prstGeom>
          <a:noFill/>
        </p:spPr>
        <p:txBody>
          <a:bodyPr wrap="square" rtlCol="0">
            <a:spAutoFit/>
          </a:bodyPr>
          <a:lstStyle/>
          <a:p>
            <a:r>
              <a:rPr lang="en-GB" sz="2000" b="1" dirty="0"/>
              <a:t>Indirect via surfaces</a:t>
            </a:r>
          </a:p>
        </p:txBody>
      </p:sp>
      <p:cxnSp>
        <p:nvCxnSpPr>
          <p:cNvPr id="15" name="Connector: Curved 14">
            <a:extLst>
              <a:ext uri="{FF2B5EF4-FFF2-40B4-BE49-F238E27FC236}">
                <a16:creationId xmlns:a16="http://schemas.microsoft.com/office/drawing/2014/main" id="{C8DA6147-35D4-4EEB-80AD-D71F82B28FCB}"/>
              </a:ext>
            </a:extLst>
          </p:cNvPr>
          <p:cNvCxnSpPr>
            <a:cxnSpLocks/>
            <a:stCxn id="3074" idx="3"/>
            <a:endCxn id="10" idx="1"/>
          </p:cNvCxnSpPr>
          <p:nvPr/>
        </p:nvCxnSpPr>
        <p:spPr>
          <a:xfrm flipV="1">
            <a:off x="2471168" y="1664784"/>
            <a:ext cx="2429481" cy="1544009"/>
          </a:xfrm>
          <a:prstGeom prst="curvedConnector3">
            <a:avLst>
              <a:gd name="adj1" fmla="val 50000"/>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4BDF96C-4118-47FD-AAD5-D69C203953E6}"/>
              </a:ext>
            </a:extLst>
          </p:cNvPr>
          <p:cNvSpPr txBox="1"/>
          <p:nvPr/>
        </p:nvSpPr>
        <p:spPr>
          <a:xfrm>
            <a:off x="6859855" y="3394108"/>
            <a:ext cx="1602391" cy="584775"/>
          </a:xfrm>
          <a:prstGeom prst="rect">
            <a:avLst/>
          </a:prstGeom>
          <a:solidFill>
            <a:schemeClr val="bg1"/>
          </a:solidFill>
        </p:spPr>
        <p:txBody>
          <a:bodyPr wrap="square" rtlCol="0">
            <a:spAutoFit/>
          </a:bodyPr>
          <a:lstStyle/>
          <a:p>
            <a:pPr algn="r"/>
            <a:r>
              <a:rPr lang="en-GB" sz="1600" dirty="0">
                <a:solidFill>
                  <a:schemeClr val="accent3">
                    <a:lumMod val="75000"/>
                  </a:schemeClr>
                </a:solidFill>
              </a:rPr>
              <a:t>Touching </a:t>
            </a:r>
          </a:p>
          <a:p>
            <a:pPr algn="r"/>
            <a:r>
              <a:rPr lang="en-GB" sz="1600" dirty="0">
                <a:solidFill>
                  <a:schemeClr val="accent3">
                    <a:lumMod val="75000"/>
                  </a:schemeClr>
                </a:solidFill>
              </a:rPr>
              <a:t>of face</a:t>
            </a:r>
          </a:p>
        </p:txBody>
      </p:sp>
      <p:cxnSp>
        <p:nvCxnSpPr>
          <p:cNvPr id="63" name="Connector: Curved 62">
            <a:extLst>
              <a:ext uri="{FF2B5EF4-FFF2-40B4-BE49-F238E27FC236}">
                <a16:creationId xmlns:a16="http://schemas.microsoft.com/office/drawing/2014/main" id="{BD8F32F1-43D9-43D0-9895-333AF48F7435}"/>
              </a:ext>
            </a:extLst>
          </p:cNvPr>
          <p:cNvCxnSpPr>
            <a:cxnSpLocks/>
          </p:cNvCxnSpPr>
          <p:nvPr/>
        </p:nvCxnSpPr>
        <p:spPr>
          <a:xfrm flipH="1" flipV="1">
            <a:off x="6411405" y="1541530"/>
            <a:ext cx="896900" cy="4203527"/>
          </a:xfrm>
          <a:prstGeom prst="curvedConnector3">
            <a:avLst>
              <a:gd name="adj1" fmla="val -133811"/>
            </a:avLst>
          </a:prstGeom>
          <a:ln w="28575">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https://static.thenounproject.com/png/1352300-200.png">
            <a:extLst>
              <a:ext uri="{FF2B5EF4-FFF2-40B4-BE49-F238E27FC236}">
                <a16:creationId xmlns:a16="http://schemas.microsoft.com/office/drawing/2014/main" id="{BCC61B85-74FD-48F6-AA45-3C9161266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038" y="2551228"/>
            <a:ext cx="1315130" cy="13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54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8" ma:contentTypeDescription="Create a new document." ma:contentTypeScope="" ma:versionID="52423a80864e31395eb56070ce0039dc">
  <xsd:schema xmlns:xsd="http://www.w3.org/2001/XMLSchema" xmlns:xs="http://www.w3.org/2001/XMLSchema" xmlns:p="http://schemas.microsoft.com/office/2006/metadata/properties" xmlns:ns1="http://schemas.microsoft.com/sharepoint/v3" targetNamespace="http://schemas.microsoft.com/office/2006/metadata/properties" ma:root="true" ma:fieldsID="5248a340790c531f5f28813cd99774a1"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Publishing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PublishingContact" ma:index="12" nillable="true" ma:displayName="Contact" ma:hidden="tru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ublishingContact xmlns="http://schemas.microsoft.com/sharepoint/v3">
      <UserInfo>
        <DisplayName/>
        <AccountId xsi:nil="true"/>
        <AccountType/>
      </UserInfo>
    </PublishingContact>
  </documentManagement>
</p:properties>
</file>

<file path=customXml/itemProps1.xml><?xml version="1.0" encoding="utf-8"?>
<ds:datastoreItem xmlns:ds="http://schemas.openxmlformats.org/officeDocument/2006/customXml" ds:itemID="{C9A860C3-64E6-4D2A-94B1-6B6AC446E383}">
  <ds:schemaRefs>
    <ds:schemaRef ds:uri="http://schemas.microsoft.com/sharepoint/v3/contenttype/forms"/>
  </ds:schemaRefs>
</ds:datastoreItem>
</file>

<file path=customXml/itemProps2.xml><?xml version="1.0" encoding="utf-8"?>
<ds:datastoreItem xmlns:ds="http://schemas.openxmlformats.org/officeDocument/2006/customXml" ds:itemID="{A4971BF1-60A6-4338-A226-CFD964034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AA3BD5-90C3-4BC2-94B6-F5B6FAEAFEE3}">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sharepoint/v3"/>
    <ds:schemaRef ds:uri="http://purl.org/dc/term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20343</TotalTime>
  <Words>4308</Words>
  <Application>Microsoft Office PowerPoint</Application>
  <PresentationFormat>On-screen Show (4:3)</PresentationFormat>
  <Paragraphs>606</Paragraphs>
  <Slides>56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nta</vt:lpstr>
      <vt:lpstr>Office Theme</vt:lpstr>
      <vt:lpstr>COVID-19 in prisons and other prescribed places of detention (PPDs)  </vt:lpstr>
      <vt:lpstr>Relevance</vt:lpstr>
      <vt:lpstr>Learning outcomes</vt:lpstr>
      <vt:lpstr>COVID-19</vt:lpstr>
      <vt:lpstr>What is a coronavirus?</vt:lpstr>
      <vt:lpstr>Coronavirus diseases</vt:lpstr>
      <vt:lpstr>COVID-19: symptoms</vt:lpstr>
      <vt:lpstr>COVID-19: severity</vt:lpstr>
      <vt:lpstr>How do you get it?</vt:lpstr>
      <vt:lpstr>Infected body fluids</vt:lpstr>
      <vt:lpstr>Infectivity and recovery</vt:lpstr>
      <vt:lpstr>Challenges for Prisons and Secure Settings</vt:lpstr>
      <vt:lpstr>Influencing factors    .    </vt:lpstr>
      <vt:lpstr>PowerPoint Presentation</vt:lpstr>
      <vt:lpstr>Guidance</vt:lpstr>
      <vt:lpstr>Key messages for everyone</vt:lpstr>
      <vt:lpstr>Your staff</vt:lpstr>
      <vt:lpstr>Symptoms in staff member</vt:lpstr>
      <vt:lpstr>Symptoms in household of member of staff</vt:lpstr>
      <vt:lpstr>Hand washing</vt:lpstr>
      <vt:lpstr>Hand washing: commonly missed areas</vt:lpstr>
      <vt:lpstr>Work clothing</vt:lpstr>
      <vt:lpstr>PowerPoint Presentation</vt:lpstr>
      <vt:lpstr>PowerPoint Presentation</vt:lpstr>
      <vt:lpstr>Facial Hair and FFP3 Respirators</vt:lpstr>
      <vt:lpstr>Aerosol Generating Procedures (AGP’s)</vt:lpstr>
      <vt:lpstr>What is NOT an AGP</vt:lpstr>
      <vt:lpstr>PPE changing frequency</vt:lpstr>
      <vt:lpstr>What is “sessional” use?</vt:lpstr>
      <vt:lpstr>Common misconceptions with PPE</vt:lpstr>
      <vt:lpstr>Putting on PPE</vt:lpstr>
      <vt:lpstr>Taking off PPE</vt:lpstr>
      <vt:lpstr>Admissions</vt:lpstr>
      <vt:lpstr>Admission or transfer in: scenario 1</vt:lpstr>
      <vt:lpstr>Admission or transfer in: scenario 2</vt:lpstr>
      <vt:lpstr>Release</vt:lpstr>
      <vt:lpstr>Release to community: scenario 1 </vt:lpstr>
      <vt:lpstr>Release to community: scenario 2</vt:lpstr>
      <vt:lpstr>Admissions to Prison and PPDs and release </vt:lpstr>
      <vt:lpstr>Test &amp; Trace</vt:lpstr>
      <vt:lpstr>Test and Trace</vt:lpstr>
      <vt:lpstr>Outbreak management</vt:lpstr>
      <vt:lpstr>Identification</vt:lpstr>
      <vt:lpstr>Initial actions</vt:lpstr>
      <vt:lpstr>Outbreak preparedness</vt:lpstr>
      <vt:lpstr>Cleaning</vt:lpstr>
      <vt:lpstr>Testing (London) [Check with your local HPT]</vt:lpstr>
      <vt:lpstr>Isolation &amp; cohorting if symptoms</vt:lpstr>
      <vt:lpstr>Linens, laundry &amp; waste</vt:lpstr>
      <vt:lpstr>Vaccination</vt:lpstr>
      <vt:lpstr>Communicate with prisoners and families</vt:lpstr>
      <vt:lpstr>Look after yourself: health &amp; wellbeing</vt:lpstr>
      <vt:lpstr>Where to find extra help</vt:lpstr>
      <vt:lpstr>Link to resources</vt:lpstr>
      <vt:lpstr>Link to resources</vt:lpstr>
      <vt:lpstr>Acknowledgements</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Djamel Hamadache</dc:creator>
  <cp:lastModifiedBy>Simone Thorn Heathcock</cp:lastModifiedBy>
  <cp:revision>629</cp:revision>
  <cp:lastPrinted>2020-03-19T14:46:42Z</cp:lastPrinted>
  <dcterms:created xsi:type="dcterms:W3CDTF">2012-10-10T09:02:29Z</dcterms:created>
  <dcterms:modified xsi:type="dcterms:W3CDTF">2021-03-10T14:47:01Z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