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51" r:id="rId2"/>
    <p:sldId id="350" r:id="rId3"/>
    <p:sldId id="360" r:id="rId4"/>
    <p:sldId id="353" r:id="rId5"/>
    <p:sldId id="354" r:id="rId6"/>
    <p:sldId id="355" r:id="rId7"/>
    <p:sldId id="358" r:id="rId8"/>
    <p:sldId id="356" r:id="rId9"/>
    <p:sldId id="357" r:id="rId10"/>
    <p:sldId id="342" r:id="rId11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0A34FD3-61D0-441E-9687-0B51E9C0516F}">
          <p14:sldIdLst>
            <p14:sldId id="351"/>
            <p14:sldId id="350"/>
            <p14:sldId id="360"/>
            <p14:sldId id="353"/>
            <p14:sldId id="354"/>
            <p14:sldId id="355"/>
            <p14:sldId id="358"/>
            <p14:sldId id="356"/>
            <p14:sldId id="357"/>
            <p14:sldId id="34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791" autoAdjust="0"/>
    <p:restoredTop sz="95118" autoAdjust="0"/>
  </p:normalViewPr>
  <p:slideViewPr>
    <p:cSldViewPr snapToGrid="0">
      <p:cViewPr varScale="1">
        <p:scale>
          <a:sx n="72" d="100"/>
          <a:sy n="72" d="100"/>
        </p:scale>
        <p:origin x="22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208" y="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37ADE-501D-4D14-9C59-9B1E7E35FA76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E47CC-9525-4113-BDDC-9F7F4821C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098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D692B-769E-4B63-A234-F5359B95B797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ABEAF-B556-47B7-83CB-9D5A7F9EC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98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EAF-B556-47B7-83CB-9D5A7F9EC2D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0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D8BA5-DEED-460E-A77A-4EB03FCE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60ED4-EACF-497C-AA93-4168DD0DC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D6B6B-9550-49F0-9534-1108A3CD5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E71B-E651-476F-A725-B9E74C685C5D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D0BE1-62C7-4B9B-A2D6-60AA8D62D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18331-8B88-4DD5-8A35-41E8318C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FF10-2D1E-4A63-A2CA-896558AB2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8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2DDD6-0951-4353-B590-B00AAB8EB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711F1-0A51-4D94-902A-0556D7057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7933B-F755-4A22-A33B-A32A8377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E71B-E651-476F-A725-B9E74C685C5D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CD4A3-3F4F-4924-9D36-E80503762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B1172-A47E-4FDA-943E-3B3BC30E5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FF10-2D1E-4A63-A2CA-896558AB2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7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93211A-CBF1-4E0A-A79C-57D5EF5218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7665B-CEC4-437D-BF86-DF927932E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CCA38-6466-4CC1-9FF9-609C9E6C6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E71B-E651-476F-A725-B9E74C685C5D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3EDF3-796B-4CBF-A666-078B43BC9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675D8-39CC-424F-A7A6-24304262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FF10-2D1E-4A63-A2CA-896558AB2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8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63813-ADC1-4CA9-89B7-B06C09EDD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6BB6C-EDB9-45F4-A633-17E8BB562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78624-192C-47C0-9384-6461E2E29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E71B-E651-476F-A725-B9E74C685C5D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67DD6-5394-4F09-8E97-B00C1AA9B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EA449-68B1-4518-A193-3DED98EA2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FF10-2D1E-4A63-A2CA-896558AB2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07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791DF-F803-4D2B-B686-6123C4E85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9A4F1-A840-4104-BB4E-D619ED515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0B748-2B16-4574-9D1F-BFB41E59E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E71B-E651-476F-A725-B9E74C685C5D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0B598-A55E-4FCD-A441-FDEE3C24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6743C-4D05-4CCF-BF57-D3DCD6876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FF10-2D1E-4A63-A2CA-896558AB2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3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43A67-AD1B-483D-94B2-43D9812AB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17241-A50C-4270-8637-B2FF02B6D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67D55-657F-4084-ACFB-356C7E632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FC6F4-349C-4B25-BAF4-075BB37C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E71B-E651-476F-A725-B9E74C685C5D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82746-218B-4D23-997C-C24557D7A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61910-2545-49CC-96D7-7D2BC3A6F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FF10-2D1E-4A63-A2CA-896558AB2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83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D323A-6722-46A4-BD1B-F8FA721E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0A259-CB21-4954-A023-264D022C1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6506D-7270-4496-80E7-627F38821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90585-55E4-46D9-BB80-58B576E42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3CC48A-60A5-4B65-B356-27764CAB9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5826B4-29A8-4DC1-9C84-60BAF1721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E71B-E651-476F-A725-B9E74C685C5D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298B10-D3BF-475E-AB1A-CEB517E7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A06576-4DB3-46EA-8512-AABDD0F58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FF10-2D1E-4A63-A2CA-896558AB2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00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A4164-8E5F-4EDF-A9F3-18F39DFC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0EF502-0CE8-46D0-82FC-C61878586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E71B-E651-476F-A725-B9E74C685C5D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73440E-C720-420F-8D5C-4A4382786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2A65BB-969B-4BE9-A688-FA00B8F2C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FF10-2D1E-4A63-A2CA-896558AB2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06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60646B-2368-4810-BCDB-D8AB3A48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E71B-E651-476F-A725-B9E74C685C5D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0DE183-9665-44A5-BC86-F6B1A587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2D602-1816-48B0-BAA0-69F01F194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FF10-2D1E-4A63-A2CA-896558AB2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32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192AF-75C4-42F3-B6CF-3A762F056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A8AE1-2AB8-4F13-98E4-1E1B3E3D5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A623A-9BDE-47C3-B235-799966318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27756-6BB3-44D4-A151-7BDE18686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E71B-E651-476F-A725-B9E74C685C5D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06980-003F-402E-966A-EF62CB560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0A1D5-3ECE-498A-AD81-AE0EE80D5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FF10-2D1E-4A63-A2CA-896558AB2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08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58BCD-CC05-420F-A3FE-0687C172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BFED41-0183-4F58-881E-C13975684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B680C-618F-4F38-815A-AD4B49150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9BE55-ADBA-4E62-A9D5-2A5AA3BD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E71B-E651-476F-A725-B9E74C685C5D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2B541-FB30-48CE-90F1-81FC303E8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04F3E-2BA4-44EA-9062-E47D989BB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FF10-2D1E-4A63-A2CA-896558AB2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13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87FDC5-0292-4ABE-9FA1-D4132CD37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28E39-AD13-4C07-B608-1133B5C48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EB8F5-5EE9-4D8F-B010-87847DCDF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DE71B-E651-476F-A725-B9E74C685C5D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754EA-C3DC-4E05-AA46-E9D352197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B4670-CA69-4340-B7FF-EDC1AFE5A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8FF10-2D1E-4A63-A2CA-896558AB2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hyperlink" Target="https://doi.org/10.1101/2020.01.20.91299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cm.asm.org/content/39/8/298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pheid.com/" TargetMode="External"/><Relationship Id="rId5" Type="http://schemas.openxmlformats.org/officeDocument/2006/relationships/hyperlink" Target="https://www.hain-lifescience.de/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8554" y="571499"/>
            <a:ext cx="10796954" cy="5758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" name="Rectangle 1"/>
          <p:cNvSpPr/>
          <p:nvPr/>
        </p:nvSpPr>
        <p:spPr>
          <a:xfrm>
            <a:off x="1587513" y="1134152"/>
            <a:ext cx="6695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Antibiotic resistance in M. tuberculosis</a:t>
            </a:r>
            <a:r>
              <a:rPr lang="en-GB" sz="3200" i="1" dirty="0">
                <a:solidFill>
                  <a:schemeClr val="bg1"/>
                </a:solidFill>
              </a:rPr>
              <a:t> 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81969" y="2312350"/>
            <a:ext cx="894648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Why looking at AbR in </a:t>
            </a:r>
            <a:r>
              <a:rPr lang="en-GB" dirty="0" err="1">
                <a:solidFill>
                  <a:schemeClr val="bg1"/>
                </a:solidFill>
              </a:rPr>
              <a:t>Mtb</a:t>
            </a:r>
            <a:r>
              <a:rPr lang="en-GB" dirty="0">
                <a:solidFill>
                  <a:schemeClr val="bg1"/>
                </a:solidFill>
              </a:rPr>
              <a:t> is different from the Gram-negative pathogens / metagenomics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How that affects sequencing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How we know that a SNP causes AbR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A13012-B1CF-42AD-8DD5-26360E6BD200}"/>
              </a:ext>
            </a:extLst>
          </p:cNvPr>
          <p:cNvSpPr/>
          <p:nvPr/>
        </p:nvSpPr>
        <p:spPr>
          <a:xfrm>
            <a:off x="1681969" y="4954408"/>
            <a:ext cx="35545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Neil Stoker</a:t>
            </a:r>
          </a:p>
          <a:p>
            <a:r>
              <a:rPr lang="en-GB" dirty="0">
                <a:solidFill>
                  <a:schemeClr val="bg1"/>
                </a:solidFill>
              </a:rPr>
              <a:t>UCL Centre for Clinical Microbiology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38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09DA-C3C8-40E6-B463-360A7D900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36" y="142048"/>
            <a:ext cx="10407019" cy="879059"/>
          </a:xfrm>
        </p:spPr>
        <p:txBody>
          <a:bodyPr>
            <a:normAutofit/>
          </a:bodyPr>
          <a:lstStyle/>
          <a:p>
            <a:r>
              <a:rPr lang="en-GB" dirty="0" err="1"/>
              <a:t>Mtb</a:t>
            </a:r>
            <a:r>
              <a:rPr lang="en-GB" dirty="0"/>
              <a:t> have SNPs unrelated to </a:t>
            </a:r>
            <a:r>
              <a:rPr lang="en-GB" dirty="0" err="1"/>
              <a:t>AbR</a:t>
            </a:r>
            <a:r>
              <a:rPr lang="en-GB" dirty="0"/>
              <a:t> - Lineages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9532" y="761841"/>
            <a:ext cx="10190051" cy="6096159"/>
            <a:chOff x="339532" y="761841"/>
            <a:chExt cx="10190051" cy="60961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AB318B2-11EB-477B-84AB-F665C0D18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9532" y="761841"/>
              <a:ext cx="5709706" cy="609615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486EFD1-016D-4640-93B1-9A0E49CC13F5}"/>
                </a:ext>
              </a:extLst>
            </p:cNvPr>
            <p:cNvSpPr txBox="1"/>
            <p:nvPr/>
          </p:nvSpPr>
          <p:spPr>
            <a:xfrm>
              <a:off x="6144960" y="5725535"/>
              <a:ext cx="438462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err="1">
                  <a:solidFill>
                    <a:schemeClr val="bg1">
                      <a:lumMod val="50000"/>
                    </a:schemeClr>
                  </a:solidFill>
                </a:rPr>
                <a:t>Ngabonziza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 et al 2020 </a:t>
              </a:r>
              <a:r>
                <a:rPr lang="en-GB" sz="1400" dirty="0">
                  <a:solidFill>
                    <a:schemeClr val="accent2"/>
                  </a:solidFill>
                </a:rPr>
                <a:t>A sister lineage of the </a:t>
              </a:r>
              <a:r>
                <a:rPr lang="en-GB" sz="1400" i="1" dirty="0">
                  <a:solidFill>
                    <a:schemeClr val="accent2"/>
                  </a:solidFill>
                </a:rPr>
                <a:t>Mycobacterium tuberculosis</a:t>
              </a:r>
              <a:r>
                <a:rPr lang="en-GB" sz="1400" dirty="0">
                  <a:solidFill>
                    <a:schemeClr val="accent2"/>
                  </a:solidFill>
                </a:rPr>
                <a:t> complex discovered in the African Great Lakes region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GB" sz="1400" dirty="0" err="1">
                  <a:solidFill>
                    <a:schemeClr val="bg1">
                      <a:lumMod val="50000"/>
                    </a:schemeClr>
                  </a:solidFill>
                </a:rPr>
                <a:t>bioRxiv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 2020.01.20.912998; </a:t>
              </a:r>
              <a:r>
                <a:rPr lang="en-GB" sz="1400" dirty="0" err="1">
                  <a:solidFill>
                    <a:schemeClr val="bg1">
                      <a:lumMod val="50000"/>
                    </a:schemeClr>
                  </a:solidFill>
                </a:rPr>
                <a:t>doi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: 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hlinkClick r:id="rId4"/>
                </a:rPr>
                <a:t>https://doi.org/10.1101/2020.01.20.912998</a:t>
              </a:r>
              <a:endParaRPr lang="en-GB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14E0821-E0A1-413E-B912-650DFDFC9B5A}"/>
              </a:ext>
            </a:extLst>
          </p:cNvPr>
          <p:cNvGrpSpPr/>
          <p:nvPr/>
        </p:nvGrpSpPr>
        <p:grpSpPr>
          <a:xfrm>
            <a:off x="6144960" y="1389183"/>
            <a:ext cx="5882392" cy="3351931"/>
            <a:chOff x="494674" y="4083050"/>
            <a:chExt cx="4601983" cy="2622323"/>
          </a:xfrm>
        </p:grpSpPr>
        <p:pic>
          <p:nvPicPr>
            <p:cNvPr id="7" name="Picture 6" descr="A close up of a map&#10;&#10;Description automatically generated">
              <a:extLst>
                <a:ext uri="{FF2B5EF4-FFF2-40B4-BE49-F238E27FC236}">
                  <a16:creationId xmlns:a16="http://schemas.microsoft.com/office/drawing/2014/main" id="{4CC05DE3-96FF-4A10-9980-E102FB8B2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485" y="4083050"/>
              <a:ext cx="4191000" cy="24098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65B61C-31CE-4520-ACEC-CE3119887DCE}"/>
                </a:ext>
              </a:extLst>
            </p:cNvPr>
            <p:cNvSpPr txBox="1"/>
            <p:nvPr/>
          </p:nvSpPr>
          <p:spPr>
            <a:xfrm>
              <a:off x="494674" y="6488668"/>
              <a:ext cx="4601983" cy="21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</a:rPr>
                <a:t>Reed et al 2009 </a:t>
              </a:r>
              <a:r>
                <a:rPr lang="en-GB" sz="1200" b="1" dirty="0">
                  <a:solidFill>
                    <a:schemeClr val="bg1">
                      <a:lumMod val="50000"/>
                    </a:schemeClr>
                  </a:solidFill>
                </a:rPr>
                <a:t>DOI:</a:t>
              </a: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</a:rPr>
                <a:t> 10.1128/JCM.02142-08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1831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Antibiotic resistance in </a:t>
            </a:r>
            <a:r>
              <a:rPr lang="en-GB" i="1" dirty="0"/>
              <a:t>M. tuberculosis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looking at </a:t>
            </a:r>
            <a:r>
              <a:rPr lang="en-GB" dirty="0" err="1"/>
              <a:t>Ab</a:t>
            </a:r>
            <a:r>
              <a:rPr lang="en-GB" baseline="30000" dirty="0" err="1"/>
              <a:t>R</a:t>
            </a:r>
            <a:r>
              <a:rPr lang="en-GB" dirty="0"/>
              <a:t> in </a:t>
            </a:r>
            <a:r>
              <a:rPr lang="en-GB" dirty="0" err="1"/>
              <a:t>Mtb</a:t>
            </a:r>
            <a:r>
              <a:rPr lang="en-GB" dirty="0"/>
              <a:t> is different from the Gram negative pathogens / metagenomics</a:t>
            </a:r>
          </a:p>
          <a:p>
            <a:r>
              <a:rPr lang="en-GB" dirty="0"/>
              <a:t>How that affects sequencing analysis</a:t>
            </a:r>
          </a:p>
          <a:p>
            <a:r>
              <a:rPr lang="en-GB" dirty="0"/>
              <a:t>How we know that a SNP causes </a:t>
            </a:r>
            <a:r>
              <a:rPr lang="en-GB" dirty="0" err="1"/>
              <a:t>Ab</a:t>
            </a:r>
            <a:r>
              <a:rPr lang="en-GB" baseline="30000" dirty="0" err="1"/>
              <a:t>R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373462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Treating TB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EF00DC-40E4-4E6F-9074-F990C2E28927}"/>
              </a:ext>
            </a:extLst>
          </p:cNvPr>
          <p:cNvSpPr txBox="1"/>
          <p:nvPr/>
        </p:nvSpPr>
        <p:spPr>
          <a:xfrm>
            <a:off x="7257143" y="5996925"/>
            <a:ext cx="4484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adapted from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Mignani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et al New Ways to Treat Tuberculosis Using Dendrimers as Nanocarriers. </a:t>
            </a:r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Pharmaceutics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</a:rPr>
              <a:t>2018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, 105.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226953-1CB0-4AC8-A9E9-D33FD620E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051" y="1614646"/>
            <a:ext cx="9242481" cy="490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1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M. tuberculosis</a:t>
            </a:r>
            <a:r>
              <a:rPr lang="en-GB" i="1" baseline="0" dirty="0"/>
              <a:t> </a:t>
            </a:r>
            <a:r>
              <a:rPr lang="en-GB" baseline="0" dirty="0"/>
              <a:t>is a highly conserved species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 horizontal transmission</a:t>
            </a:r>
          </a:p>
          <a:p>
            <a:r>
              <a:rPr lang="en-GB" dirty="0"/>
              <a:t>No plasmids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664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Ab</a:t>
            </a:r>
            <a:r>
              <a:rPr lang="en-GB" baseline="30000" dirty="0" err="1"/>
              <a:t>R</a:t>
            </a:r>
            <a:r>
              <a:rPr lang="en-GB" dirty="0"/>
              <a:t> is caused by mutations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Mostly in structural genes</a:t>
            </a:r>
          </a:p>
          <a:p>
            <a:r>
              <a:rPr lang="en-GB" dirty="0"/>
              <a:t>MDR occurs through sequential acquisition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118" y="3279292"/>
            <a:ext cx="7230484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2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Rifampicin resistance – the RRDR region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58BF99-1D4C-4843-B35C-29DD1FE878D8}"/>
              </a:ext>
            </a:extLst>
          </p:cNvPr>
          <p:cNvGrpSpPr/>
          <p:nvPr/>
        </p:nvGrpSpPr>
        <p:grpSpPr>
          <a:xfrm>
            <a:off x="3653302" y="1690688"/>
            <a:ext cx="5286050" cy="369332"/>
            <a:chOff x="4090624" y="2747442"/>
            <a:chExt cx="5286050" cy="36933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BB9BC0B-91AA-4F0B-B4C9-4D68AAD10392}"/>
                </a:ext>
              </a:extLst>
            </p:cNvPr>
            <p:cNvGrpSpPr/>
            <p:nvPr/>
          </p:nvGrpSpPr>
          <p:grpSpPr>
            <a:xfrm>
              <a:off x="4090624" y="2747442"/>
              <a:ext cx="3188043" cy="333633"/>
              <a:chOff x="2619633" y="3012485"/>
              <a:chExt cx="3188043" cy="333633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571335E-F832-4F62-95F7-652681937DD7}"/>
                  </a:ext>
                </a:extLst>
              </p:cNvPr>
              <p:cNvSpPr/>
              <p:nvPr/>
            </p:nvSpPr>
            <p:spPr>
              <a:xfrm>
                <a:off x="2619633" y="3012485"/>
                <a:ext cx="3188043" cy="33363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80094F9-C295-40D0-AB48-ED0BC8A3CB43}"/>
                  </a:ext>
                </a:extLst>
              </p:cNvPr>
              <p:cNvSpPr/>
              <p:nvPr/>
            </p:nvSpPr>
            <p:spPr>
              <a:xfrm>
                <a:off x="3593669" y="3012485"/>
                <a:ext cx="355480" cy="333633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AD955A-24BC-46ED-8E16-1F5C33C1D407}"/>
                </a:ext>
              </a:extLst>
            </p:cNvPr>
            <p:cNvSpPr txBox="1"/>
            <p:nvPr/>
          </p:nvSpPr>
          <p:spPr>
            <a:xfrm>
              <a:off x="7553739" y="2747442"/>
              <a:ext cx="1822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1172 amino acids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05F400E-AB4A-46C4-B9D9-526094E79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57" y="2816309"/>
            <a:ext cx="8497486" cy="276263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6AB83A-CB97-487A-B91E-14339E198A8B}"/>
              </a:ext>
            </a:extLst>
          </p:cNvPr>
          <p:cNvCxnSpPr>
            <a:cxnSpLocks/>
          </p:cNvCxnSpPr>
          <p:nvPr/>
        </p:nvCxnSpPr>
        <p:spPr>
          <a:xfrm flipH="1">
            <a:off x="2146852" y="2060020"/>
            <a:ext cx="2555118" cy="756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AD5AB6-0CD2-4D54-AB71-6C1BB2122CA1}"/>
              </a:ext>
            </a:extLst>
          </p:cNvPr>
          <p:cNvCxnSpPr>
            <a:cxnSpLocks/>
          </p:cNvCxnSpPr>
          <p:nvPr/>
        </p:nvCxnSpPr>
        <p:spPr>
          <a:xfrm>
            <a:off x="4880871" y="2060020"/>
            <a:ext cx="4938990" cy="756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ADB787F-1188-4733-8B07-3AD8093DA699}"/>
              </a:ext>
            </a:extLst>
          </p:cNvPr>
          <p:cNvSpPr txBox="1"/>
          <p:nvPr/>
        </p:nvSpPr>
        <p:spPr>
          <a:xfrm>
            <a:off x="838200" y="4580908"/>
            <a:ext cx="527612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Examples of mutations found within the </a:t>
            </a:r>
          </a:p>
          <a:p>
            <a:r>
              <a:rPr lang="en-GB" dirty="0"/>
              <a:t>‘rifampicin-resistance-determining region’ </a:t>
            </a:r>
          </a:p>
          <a:p>
            <a:r>
              <a:rPr lang="en-GB" dirty="0"/>
              <a:t>(RRDR) of </a:t>
            </a:r>
            <a:r>
              <a:rPr lang="en-GB" i="1" dirty="0"/>
              <a:t>M. tuberculosis</a:t>
            </a:r>
          </a:p>
          <a:p>
            <a:endParaRPr lang="en-GB" i="1" dirty="0"/>
          </a:p>
          <a:p>
            <a:r>
              <a:rPr lang="en-GB" sz="1400" dirty="0"/>
              <a:t>(Data taken from </a:t>
            </a:r>
            <a:r>
              <a:rPr lang="en-GB" sz="1400" dirty="0">
                <a:hlinkClick r:id="rId3"/>
              </a:rPr>
              <a:t>Mani et al. </a:t>
            </a:r>
            <a:r>
              <a:rPr lang="en-GB" sz="1400" b="1" dirty="0">
                <a:hlinkClick r:id="rId3"/>
              </a:rPr>
              <a:t>DOI:</a:t>
            </a:r>
            <a:r>
              <a:rPr lang="en-GB" sz="1400" dirty="0">
                <a:hlinkClick r:id="rId3"/>
              </a:rPr>
              <a:t> 10.1128/JCM.39.8.2987-2990.2001</a:t>
            </a:r>
            <a:r>
              <a:rPr lang="en-GB" sz="1400" dirty="0"/>
              <a:t>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069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r>
              <a:rPr lang="en-GB" sz="4000" dirty="0" err="1"/>
              <a:t>GeneXpert</a:t>
            </a:r>
            <a:r>
              <a:rPr lang="en-GB" sz="4000" dirty="0"/>
              <a:t> / Hain tests detect</a:t>
            </a:r>
            <a:r>
              <a:rPr lang="en-GB" sz="4000" baseline="0" dirty="0"/>
              <a:t> common mutations only</a:t>
            </a:r>
            <a:endParaRPr lang="en-GB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2" y="1385888"/>
            <a:ext cx="2802556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r="1040" b="71071"/>
          <a:stretch/>
        </p:blipFill>
        <p:spPr>
          <a:xfrm>
            <a:off x="3403600" y="1385888"/>
            <a:ext cx="6736748" cy="1648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270" y="3177096"/>
            <a:ext cx="3667637" cy="35152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2720CD-2B6D-4D9E-BCDB-94DF55BAAA4F}"/>
              </a:ext>
            </a:extLst>
          </p:cNvPr>
          <p:cNvSpPr txBox="1"/>
          <p:nvPr/>
        </p:nvSpPr>
        <p:spPr>
          <a:xfrm>
            <a:off x="8044069" y="6147754"/>
            <a:ext cx="3197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5"/>
              </a:rPr>
              <a:t>https://www.hain-lifescience.de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E04989-E1F5-4B60-8C7A-0F5D12BC41FD}"/>
              </a:ext>
            </a:extLst>
          </p:cNvPr>
          <p:cNvSpPr txBox="1"/>
          <p:nvPr/>
        </p:nvSpPr>
        <p:spPr>
          <a:xfrm>
            <a:off x="529122" y="6147754"/>
            <a:ext cx="2654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6"/>
              </a:rPr>
              <a:t>https://www.cepheid.com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959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SNP nomenclature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037" y="1493919"/>
            <a:ext cx="4820323" cy="455358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4729480" cy="4351338"/>
          </a:xfrm>
        </p:spPr>
        <p:txBody>
          <a:bodyPr/>
          <a:lstStyle/>
          <a:p>
            <a:r>
              <a:rPr lang="en-GB" dirty="0"/>
              <a:t>Base: </a:t>
            </a:r>
          </a:p>
          <a:p>
            <a:pPr lvl="1"/>
            <a:r>
              <a:rPr lang="en-GB" dirty="0"/>
              <a:t>A</a:t>
            </a:r>
            <a:r>
              <a:rPr lang="en-GB" dirty="0">
                <a:solidFill>
                  <a:schemeClr val="accent6"/>
                </a:solidFill>
              </a:rPr>
              <a:t>12345</a:t>
            </a:r>
            <a:r>
              <a:rPr lang="en-GB" dirty="0"/>
              <a:t>C</a:t>
            </a:r>
          </a:p>
          <a:p>
            <a:pPr lvl="1"/>
            <a:r>
              <a:rPr lang="en-GB" dirty="0">
                <a:solidFill>
                  <a:schemeClr val="accent6"/>
                </a:solidFill>
              </a:rPr>
              <a:t>12345</a:t>
            </a:r>
            <a:r>
              <a:rPr lang="en-GB" dirty="0"/>
              <a:t>AC</a:t>
            </a:r>
          </a:p>
          <a:p>
            <a:r>
              <a:rPr lang="en-GB" dirty="0"/>
              <a:t>Amino acid:</a:t>
            </a:r>
          </a:p>
          <a:p>
            <a:pPr lvl="1"/>
            <a:r>
              <a:rPr lang="en-GB" dirty="0"/>
              <a:t>Leu</a:t>
            </a:r>
            <a:r>
              <a:rPr lang="en-GB" dirty="0">
                <a:solidFill>
                  <a:schemeClr val="accent6"/>
                </a:solidFill>
              </a:rPr>
              <a:t>123</a:t>
            </a:r>
            <a:r>
              <a:rPr lang="en-GB" dirty="0"/>
              <a:t>Pro</a:t>
            </a:r>
          </a:p>
          <a:p>
            <a:pPr lvl="1"/>
            <a:r>
              <a:rPr lang="en-GB" dirty="0"/>
              <a:t>L</a:t>
            </a:r>
            <a:r>
              <a:rPr lang="en-GB" dirty="0">
                <a:solidFill>
                  <a:schemeClr val="accent6"/>
                </a:solidFill>
              </a:rPr>
              <a:t>123</a:t>
            </a:r>
            <a:r>
              <a:rPr lang="en-GB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889279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Prodrugs – many mutations in activator cause resistance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2520" y="1896745"/>
            <a:ext cx="2727960" cy="4351338"/>
          </a:xfrm>
        </p:spPr>
        <p:txBody>
          <a:bodyPr/>
          <a:lstStyle/>
          <a:p>
            <a:r>
              <a:rPr lang="en-GB" dirty="0"/>
              <a:t>INH – </a:t>
            </a:r>
            <a:r>
              <a:rPr lang="en-GB" dirty="0" err="1"/>
              <a:t>katG</a:t>
            </a:r>
            <a:endParaRPr lang="en-GB" dirty="0"/>
          </a:p>
          <a:p>
            <a:r>
              <a:rPr lang="en-GB" dirty="0"/>
              <a:t>PZA - </a:t>
            </a:r>
            <a:r>
              <a:rPr lang="en-GB" dirty="0" err="1"/>
              <a:t>pncA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957" y="1609408"/>
            <a:ext cx="4820323" cy="4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64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7518</TotalTime>
  <Words>266</Words>
  <Application>Microsoft Office PowerPoint</Application>
  <PresentationFormat>Widescreen</PresentationFormat>
  <Paragraphs>44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Antibiotic resistance in M. tuberculosis</vt:lpstr>
      <vt:lpstr>Treating TB</vt:lpstr>
      <vt:lpstr>M. tuberculosis is a highly conserved species</vt:lpstr>
      <vt:lpstr>AbR is caused by mutations</vt:lpstr>
      <vt:lpstr>Rifampicin resistance – the RRDR region</vt:lpstr>
      <vt:lpstr>GeneXpert / Hain tests detect common mutations only</vt:lpstr>
      <vt:lpstr>SNP nomenclature</vt:lpstr>
      <vt:lpstr>Prodrugs – many mutations in activator cause resistance </vt:lpstr>
      <vt:lpstr>Mtb have SNPs unrelated to AbR - Lineages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NGS: A very rough guide</dc:title>
  <dc:creator>Neil Stoker</dc:creator>
  <cp:lastModifiedBy>Neil Stoker</cp:lastModifiedBy>
  <cp:revision>216</cp:revision>
  <cp:lastPrinted>2020-02-13T07:50:59Z</cp:lastPrinted>
  <dcterms:created xsi:type="dcterms:W3CDTF">2019-09-20T10:42:20Z</dcterms:created>
  <dcterms:modified xsi:type="dcterms:W3CDTF">2020-09-05T20:19:12Z</dcterms:modified>
</cp:coreProperties>
</file>