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5"/>
  </p:notesMasterIdLst>
  <p:handoutMasterIdLst>
    <p:handoutMasterId r:id="rId36"/>
  </p:handoutMasterIdLst>
  <p:sldIdLst>
    <p:sldId id="436" r:id="rId3"/>
    <p:sldId id="451" r:id="rId4"/>
    <p:sldId id="437" r:id="rId5"/>
    <p:sldId id="438" r:id="rId6"/>
    <p:sldId id="450" r:id="rId7"/>
    <p:sldId id="452" r:id="rId8"/>
    <p:sldId id="443" r:id="rId9"/>
    <p:sldId id="479" r:id="rId10"/>
    <p:sldId id="480" r:id="rId11"/>
    <p:sldId id="481" r:id="rId12"/>
    <p:sldId id="534" r:id="rId13"/>
    <p:sldId id="493" r:id="rId14"/>
    <p:sldId id="495" r:id="rId15"/>
    <p:sldId id="536" r:id="rId16"/>
    <p:sldId id="535" r:id="rId17"/>
    <p:sldId id="500" r:id="rId18"/>
    <p:sldId id="502" r:id="rId19"/>
    <p:sldId id="506" r:id="rId20"/>
    <p:sldId id="512" r:id="rId21"/>
    <p:sldId id="537" r:id="rId22"/>
    <p:sldId id="514" r:id="rId23"/>
    <p:sldId id="516" r:id="rId24"/>
    <p:sldId id="540" r:id="rId25"/>
    <p:sldId id="541" r:id="rId26"/>
    <p:sldId id="487" r:id="rId27"/>
    <p:sldId id="488" r:id="rId28"/>
    <p:sldId id="538" r:id="rId29"/>
    <p:sldId id="522" r:id="rId30"/>
    <p:sldId id="523" r:id="rId31"/>
    <p:sldId id="532" r:id="rId32"/>
    <p:sldId id="539" r:id="rId33"/>
    <p:sldId id="533" r:id="rId34"/>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F"/>
    <a:srgbClr val="0089B8"/>
    <a:srgbClr val="EEDD8B"/>
    <a:srgbClr val="D5C8AF"/>
    <a:srgbClr val="174E7F"/>
    <a:srgbClr val="1E6AA0"/>
    <a:srgbClr val="478B7B"/>
    <a:srgbClr val="076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5080" autoAdjust="0"/>
  </p:normalViewPr>
  <p:slideViewPr>
    <p:cSldViewPr>
      <p:cViewPr varScale="1">
        <p:scale>
          <a:sx n="58" d="100"/>
          <a:sy n="58" d="100"/>
        </p:scale>
        <p:origin x="-1074" y="-90"/>
      </p:cViewPr>
      <p:guideLst>
        <p:guide orient="horz" pos="2160"/>
        <p:guide pos="2880"/>
      </p:guideLst>
    </p:cSldViewPr>
  </p:slideViewPr>
  <p:notesTextViewPr>
    <p:cViewPr>
      <p:scale>
        <a:sx n="1" d="1"/>
        <a:sy n="1" d="1"/>
      </p:scale>
      <p:origin x="0" y="0"/>
    </p:cViewPr>
  </p:notesTextViewPr>
  <p:sorterViewPr>
    <p:cViewPr>
      <p:scale>
        <a:sx n="100" d="100"/>
        <a:sy n="100" d="100"/>
      </p:scale>
      <p:origin x="0" y="4752"/>
    </p:cViewPr>
  </p:sorterViewPr>
  <p:notesViewPr>
    <p:cSldViewPr>
      <p:cViewPr varScale="1">
        <p:scale>
          <a:sx n="68" d="100"/>
          <a:sy n="68" d="100"/>
        </p:scale>
        <p:origin x="2592"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D965EE0E-0873-45DF-98D9-2CC2CC13C9E7}" type="datetimeFigureOut">
              <a:rPr lang="en-GB" smtClean="0"/>
              <a:t>12/07/2017</a:t>
            </a:fld>
            <a:endParaRPr lang="en-GB"/>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E38A39BF-571B-4AB2-8580-7CE20FD4F5F5}" type="slidenum">
              <a:rPr lang="en-GB" smtClean="0"/>
              <a:t>‹#›</a:t>
            </a:fld>
            <a:endParaRPr lang="en-GB"/>
          </a:p>
        </p:txBody>
      </p:sp>
    </p:spTree>
    <p:extLst>
      <p:ext uri="{BB962C8B-B14F-4D97-AF65-F5344CB8AC3E}">
        <p14:creationId xmlns:p14="http://schemas.microsoft.com/office/powerpoint/2010/main" val="503984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5D836C21-6E2D-4E8A-AD25-9CDC8DF8FEE7}" type="datetimeFigureOut">
              <a:rPr lang="en-US" smtClean="0"/>
              <a:t>7/12/2017</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9F5A064D-F03B-4CDD-A3C9-C7D8EFF899BA}" type="slidenum">
              <a:rPr lang="en-US" smtClean="0"/>
              <a:t>‹#›</a:t>
            </a:fld>
            <a:endParaRPr lang="en-US"/>
          </a:p>
        </p:txBody>
      </p:sp>
    </p:spTree>
    <p:extLst>
      <p:ext uri="{BB962C8B-B14F-4D97-AF65-F5344CB8AC3E}">
        <p14:creationId xmlns:p14="http://schemas.microsoft.com/office/powerpoint/2010/main" val="397239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5315" y="5283510"/>
            <a:ext cx="5640877" cy="5006364"/>
          </a:xfrm>
          <a:prstGeom prst="rect">
            <a:avLst/>
          </a:prstGeom>
        </p:spPr>
        <p:txBody>
          <a:bodyPr lIns="99041" tIns="99041" rIns="99041" bIns="99041" anchor="t" anchorCtr="0">
            <a:noAutofit/>
          </a:bodyPr>
          <a:lstStyle/>
          <a:p>
            <a:endParaRPr/>
          </a:p>
        </p:txBody>
      </p:sp>
      <p:sp>
        <p:nvSpPr>
          <p:cNvPr id="104" name="Shape 104"/>
          <p:cNvSpPr>
            <a:spLocks noGrp="1" noRot="1" noChangeAspect="1"/>
          </p:cNvSpPr>
          <p:nvPr>
            <p:ph type="sldImg" idx="2"/>
          </p:nvPr>
        </p:nvSpPr>
        <p:spPr>
          <a:xfrm>
            <a:off x="744538" y="835025"/>
            <a:ext cx="5562600" cy="41719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643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normAutofit/>
          </a:bodyPr>
          <a:lstStyle/>
          <a:p>
            <a:pPr>
              <a:lnSpc>
                <a:spcPct val="90000"/>
              </a:lnSpc>
            </a:pPr>
            <a:r>
              <a:rPr lang="en-GB" dirty="0" smtClean="0"/>
              <a:t>Concrete examples</a:t>
            </a:r>
            <a:r>
              <a:rPr lang="en-GB" baseline="0" dirty="0" smtClean="0"/>
              <a:t> of harm include class I anti-arrhythmic drugs in 1980s (estimated to be 100,000s deaths), and </a:t>
            </a:r>
            <a:r>
              <a:rPr lang="en-GB" baseline="0" dirty="0" err="1" smtClean="0"/>
              <a:t>rofecoxib</a:t>
            </a:r>
            <a:r>
              <a:rPr lang="en-GB" baseline="0" dirty="0" smtClean="0"/>
              <a:t> and cardiac deaths</a:t>
            </a:r>
            <a:endParaRPr lang="en-GB" dirty="0"/>
          </a:p>
        </p:txBody>
      </p:sp>
      <p:sp>
        <p:nvSpPr>
          <p:cNvPr id="4" name="Slide Number Placeholder 3"/>
          <p:cNvSpPr>
            <a:spLocks noGrp="1"/>
          </p:cNvSpPr>
          <p:nvPr>
            <p:ph type="sldNum" sz="quarter" idx="10"/>
          </p:nvPr>
        </p:nvSpPr>
        <p:spPr/>
        <p:txBody>
          <a:bodyPr/>
          <a:lstStyle/>
          <a:p>
            <a:fld id="{D6B55C58-77D2-41D6-A709-5A1080684E8B}"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110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defTabSz="990570">
              <a:defRPr/>
            </a:pPr>
            <a:r>
              <a:rPr lang="en-GB" dirty="0" smtClean="0">
                <a:solidFill>
                  <a:schemeClr val="tx1"/>
                </a:solidFill>
              </a:rPr>
              <a:t>WHO convening network of registries in May 2017 to expand access to methods and results in support of WHO 2015 position on public disclosure of results.</a:t>
            </a:r>
          </a:p>
          <a:p>
            <a:pPr defTabSz="990570">
              <a:defRPr/>
            </a:pPr>
            <a:endParaRPr lang="en-GB" dirty="0" smtClean="0">
              <a:solidFill>
                <a:schemeClr val="tx1"/>
              </a:solidFill>
            </a:endParaRPr>
          </a:p>
          <a:p>
            <a:pPr defTabSz="990570">
              <a:defRPr/>
            </a:pPr>
            <a:endParaRPr lang="en-GB"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9F726119-5DF5-4DC1-ADBB-DEA49BC79352}"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28184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marL="185732" indent="-185732">
              <a:buFont typeface="Arial"/>
              <a:buChar char="•"/>
            </a:pPr>
            <a:r>
              <a:rPr lang="en-US" dirty="0" smtClean="0"/>
              <a:t>Annual</a:t>
            </a:r>
            <a:r>
              <a:rPr lang="en-US" baseline="0" dirty="0" smtClean="0"/>
              <a:t> review in January agreed a list of 9 priority pathogens</a:t>
            </a:r>
          </a:p>
          <a:p>
            <a:pPr marL="185732" indent="-185732">
              <a:buFont typeface="Arial"/>
              <a:buChar char="•"/>
            </a:pPr>
            <a:r>
              <a:rPr lang="en-US" baseline="0" dirty="0" smtClean="0"/>
              <a:t>Most were on the top priority list from 2015</a:t>
            </a:r>
          </a:p>
          <a:p>
            <a:pPr marL="185732" indent="-185732">
              <a:buFont typeface="Arial"/>
              <a:buChar char="•"/>
            </a:pPr>
            <a:r>
              <a:rPr lang="en-US" baseline="0" dirty="0" smtClean="0"/>
              <a:t>SFTS was upgraded from a second list that detailed pathogens for which R&amp;D should be support as soon as resources available</a:t>
            </a:r>
          </a:p>
          <a:p>
            <a:pPr marL="185732" indent="-185732">
              <a:buFont typeface="Arial"/>
              <a:buChar char="•"/>
            </a:pPr>
            <a:r>
              <a:rPr lang="en-US" baseline="0" dirty="0" smtClean="0"/>
              <a:t>Experts decided to only use a single list for clarity of messaging</a:t>
            </a:r>
          </a:p>
          <a:p>
            <a:pPr marL="185732" indent="-185732">
              <a:buFont typeface="Arial"/>
              <a:buChar char="•"/>
            </a:pPr>
            <a:r>
              <a:rPr lang="en-US" baseline="0" dirty="0" smtClean="0"/>
              <a:t>Structure of list discussed at length</a:t>
            </a:r>
          </a:p>
          <a:p>
            <a:pPr marL="185732" indent="-185732">
              <a:buFont typeface="Arial"/>
              <a:buChar char="•"/>
            </a:pPr>
            <a:r>
              <a:rPr lang="en-US" baseline="0" dirty="0" smtClean="0"/>
              <a:t>No ranking inside list</a:t>
            </a:r>
          </a:p>
          <a:p>
            <a:pPr marL="185732" indent="-185732">
              <a:buFont typeface="Arial"/>
              <a:buChar char="•"/>
            </a:pPr>
            <a:r>
              <a:rPr lang="en-US" baseline="0" dirty="0" smtClean="0"/>
              <a:t>Groupings of pathogens revised</a:t>
            </a:r>
          </a:p>
          <a:p>
            <a:pPr marL="185732" indent="-185732">
              <a:buFont typeface="Arial"/>
              <a:buChar char="•"/>
            </a:pPr>
            <a:r>
              <a:rPr lang="en-US" baseline="0" dirty="0" smtClean="0"/>
              <a:t>E.g. SARS &amp; MERS split up as more known about MERS in own right</a:t>
            </a:r>
          </a:p>
          <a:p>
            <a:pPr marL="185732" indent="-185732">
              <a:buFont typeface="Arial"/>
              <a:buChar char="•"/>
            </a:pPr>
            <a:r>
              <a:rPr lang="en-US" baseline="0" dirty="0" smtClean="0"/>
              <a:t>Expansion of other pathogens to capture close relations (e.g.(1)  Lassa e.g. (2) </a:t>
            </a:r>
            <a:r>
              <a:rPr lang="en-US" baseline="0" dirty="0" err="1" smtClean="0"/>
              <a:t>Nipah</a:t>
            </a:r>
            <a:r>
              <a:rPr lang="en-US" baseline="0" dirty="0" smtClean="0"/>
              <a:t>)</a:t>
            </a:r>
          </a:p>
        </p:txBody>
      </p:sp>
      <p:sp>
        <p:nvSpPr>
          <p:cNvPr id="4" name="Slide Number Placeholder 3"/>
          <p:cNvSpPr>
            <a:spLocks noGrp="1"/>
          </p:cNvSpPr>
          <p:nvPr>
            <p:ph type="sldNum" sz="quarter" idx="10"/>
          </p:nvPr>
        </p:nvSpPr>
        <p:spPr/>
        <p:txBody>
          <a:bodyPr/>
          <a:lstStyle/>
          <a:p>
            <a:fld id="{685BED4E-544E-2549-A758-4703BF7EFFCF}" type="slidenum">
              <a:rPr lang="en-US" smtClean="0"/>
              <a:pPr/>
              <a:t>6</a:t>
            </a:fld>
            <a:endParaRPr lang="en-US"/>
          </a:p>
        </p:txBody>
      </p:sp>
    </p:spTree>
    <p:extLst>
      <p:ext uri="{BB962C8B-B14F-4D97-AF65-F5344CB8AC3E}">
        <p14:creationId xmlns:p14="http://schemas.microsoft.com/office/powerpoint/2010/main" val="304098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8</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388025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11</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228743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15</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405032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20</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73491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25</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41345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A064D-F03B-4CDD-A3C9-C7D8EFF899BA}" type="slidenum">
              <a:rPr lang="en-US" smtClean="0"/>
              <a:t>26</a:t>
            </a:fld>
            <a:endParaRPr lang="en-US"/>
          </a:p>
        </p:txBody>
      </p:sp>
    </p:spTree>
    <p:extLst>
      <p:ext uri="{BB962C8B-B14F-4D97-AF65-F5344CB8AC3E}">
        <p14:creationId xmlns:p14="http://schemas.microsoft.com/office/powerpoint/2010/main" val="391697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C1FFA78D-C48F-456F-A3F4-F315D2F19A76}" type="datetime3">
              <a:rPr lang="en-GB" altLang="en-US"/>
              <a:pPr/>
              <a:t>12 July, 2017</a:t>
            </a:fld>
            <a:endParaRPr lang="en-GB" altLang="en-US"/>
          </a:p>
        </p:txBody>
      </p:sp>
      <p:sp>
        <p:nvSpPr>
          <p:cNvPr id="7" name="Rectangle 7"/>
          <p:cNvSpPr>
            <a:spLocks noGrp="1" noChangeArrowheads="1"/>
          </p:cNvSpPr>
          <p:nvPr>
            <p:ph type="sldNum" sz="quarter" idx="5"/>
          </p:nvPr>
        </p:nvSpPr>
        <p:spPr>
          <a:ln/>
        </p:spPr>
        <p:txBody>
          <a:bodyPr/>
          <a:lstStyle/>
          <a:p>
            <a:fld id="{448193AF-33BB-4626-A9EF-E8031379624C}" type="slidenum">
              <a:rPr lang="en-GB" altLang="en-US"/>
              <a:pPr/>
              <a:t>27</a:t>
            </a:fld>
            <a:endParaRPr lang="en-GB" altLang="en-US"/>
          </a:p>
        </p:txBody>
      </p:sp>
      <p:sp>
        <p:nvSpPr>
          <p:cNvPr id="245762" name="Rectangle 2"/>
          <p:cNvSpPr>
            <a:spLocks noGrp="1" noRot="1" noChangeAspect="1" noChangeArrowheads="1" noTextEdit="1"/>
          </p:cNvSpPr>
          <p:nvPr>
            <p:ph type="sldImg"/>
          </p:nvPr>
        </p:nvSpPr>
        <p:spPr>
          <a:xfrm>
            <a:off x="992188" y="766763"/>
            <a:ext cx="5118100" cy="3838575"/>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3422568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80512" cy="6858000"/>
          </a:xfrm>
          <a:prstGeom prst="rect">
            <a:avLst/>
          </a:prstGeom>
          <a:solidFill>
            <a:srgbClr val="17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E"/>
              </a:solidFill>
            </a:endParaRPr>
          </a:p>
        </p:txBody>
      </p:sp>
      <p:sp>
        <p:nvSpPr>
          <p:cNvPr id="4" name="Date Placeholder 3"/>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dirty="0">
              <a:solidFill>
                <a:srgbClr val="000000">
                  <a:tint val="75000"/>
                </a:srgbClr>
              </a:solidFill>
            </a:endParaRPr>
          </a:p>
        </p:txBody>
      </p:sp>
      <p:sp>
        <p:nvSpPr>
          <p:cNvPr id="2" name="Title 1"/>
          <p:cNvSpPr>
            <a:spLocks noGrp="1"/>
          </p:cNvSpPr>
          <p:nvPr>
            <p:ph type="ctrTitle" hasCustomPrompt="1"/>
          </p:nvPr>
        </p:nvSpPr>
        <p:spPr>
          <a:xfrm>
            <a:off x="0" y="1958976"/>
            <a:ext cx="9180512" cy="749945"/>
          </a:xfrm>
        </p:spPr>
        <p:txBody>
          <a:bodyPr>
            <a:noAutofit/>
          </a:bodyPr>
          <a:lstStyle>
            <a:lvl1pPr algn="ctr">
              <a:defRPr sz="6000" baseline="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0" y="2852936"/>
            <a:ext cx="9180512" cy="504056"/>
          </a:xfrm>
        </p:spPr>
        <p:txBody>
          <a:bodyPr>
            <a:noAutofit/>
          </a:bodyPr>
          <a:lstStyle>
            <a:lvl1pPr marL="0" indent="0" algn="ctr">
              <a:buNone/>
              <a:defRPr sz="3200" baseline="0">
                <a:solidFill>
                  <a:srgbClr val="EEDD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style</a:t>
            </a:r>
            <a:endParaRPr lang="en-GB" dirty="0"/>
          </a:p>
        </p:txBody>
      </p:sp>
      <p:pic>
        <p:nvPicPr>
          <p:cNvPr id="2052" name="Picture 4" descr="E:\R&amp;D blueprint 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5896" y="4797153"/>
            <a:ext cx="1973934" cy="155192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6093296"/>
            <a:ext cx="349188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5580112" y="6093296"/>
            <a:ext cx="3600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91880" y="2852936"/>
            <a:ext cx="2016224" cy="0"/>
          </a:xfrm>
          <a:prstGeom prst="line">
            <a:avLst/>
          </a:prstGeom>
          <a:ln w="76200">
            <a:solidFill>
              <a:srgbClr val="EEDD8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482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95731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4950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points Single colum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27608" y="457872"/>
            <a:ext cx="8287428" cy="267812"/>
          </a:xfrm>
          <a:prstGeom prst="rect">
            <a:avLst/>
          </a:prstGeom>
          <a:noFill/>
          <a:ln>
            <a:noFill/>
          </a:ln>
        </p:spPr>
        <p:txBody>
          <a:bodyPr lIns="80134" tIns="80134" rIns="80134" bIns="80134" anchor="t" anchorCtr="0"/>
          <a:lstStyle>
            <a:lvl1pPr rtl="0">
              <a:defRPr>
                <a:solidFill>
                  <a:srgbClr val="7FA8D6"/>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body" idx="1"/>
          </p:nvPr>
        </p:nvSpPr>
        <p:spPr>
          <a:xfrm>
            <a:off x="427606" y="1861731"/>
            <a:ext cx="5816810" cy="3870313"/>
          </a:xfrm>
          <a:prstGeom prst="rect">
            <a:avLst/>
          </a:prstGeom>
          <a:noFill/>
          <a:ln>
            <a:noFill/>
          </a:ln>
        </p:spPr>
        <p:txBody>
          <a:bodyPr lIns="80134" tIns="80134" rIns="80134" bIns="80134" anchor="t" anchorCtr="0"/>
          <a:lstStyle>
            <a:lvl1pPr marL="157770" indent="-77066" algn="l" rtl="0">
              <a:lnSpc>
                <a:spcPct val="116666"/>
              </a:lnSpc>
              <a:spcBef>
                <a:spcPts val="0"/>
              </a:spcBef>
              <a:buClr>
                <a:schemeClr val="dk2"/>
              </a:buClr>
              <a:buFont typeface="Arial"/>
              <a:buChar char="•"/>
              <a:defRPr sz="2100">
                <a:solidFill>
                  <a:schemeClr val="dk1"/>
                </a:solidFill>
                <a:latin typeface="Arial"/>
                <a:ea typeface="Arial"/>
                <a:cs typeface="Arial"/>
                <a:sym typeface="Arial"/>
              </a:defRPr>
            </a:lvl1pPr>
            <a:lvl2pPr marL="315540" indent="-78995" algn="l" rtl="0">
              <a:lnSpc>
                <a:spcPct val="116666"/>
              </a:lnSpc>
              <a:spcBef>
                <a:spcPts val="0"/>
              </a:spcBef>
              <a:buClr>
                <a:schemeClr val="dk2"/>
              </a:buClr>
              <a:buFont typeface="Arial"/>
              <a:buChar char="•"/>
              <a:defRPr sz="2100">
                <a:solidFill>
                  <a:schemeClr val="dk1"/>
                </a:solidFill>
                <a:latin typeface="Arial"/>
                <a:ea typeface="Arial"/>
                <a:cs typeface="Arial"/>
                <a:sym typeface="Arial"/>
              </a:defRPr>
            </a:lvl2pPr>
            <a:lvl3pPr marL="473310" indent="-80922" algn="l" rtl="0">
              <a:lnSpc>
                <a:spcPct val="116666"/>
              </a:lnSpc>
              <a:spcBef>
                <a:spcPts val="0"/>
              </a:spcBef>
              <a:buClr>
                <a:schemeClr val="dk2"/>
              </a:buClr>
              <a:buFont typeface="Arial"/>
              <a:buChar char="•"/>
              <a:defRPr sz="2100">
                <a:solidFill>
                  <a:schemeClr val="dk1"/>
                </a:solidFill>
                <a:latin typeface="Arial"/>
                <a:ea typeface="Arial"/>
                <a:cs typeface="Arial"/>
                <a:sym typeface="Arial"/>
              </a:defRPr>
            </a:lvl3pPr>
            <a:lvl4pPr marL="473310" indent="-80922" algn="l" rtl="0">
              <a:lnSpc>
                <a:spcPct val="116666"/>
              </a:lnSpc>
              <a:spcBef>
                <a:spcPts val="0"/>
              </a:spcBef>
              <a:buClr>
                <a:schemeClr val="dk2"/>
              </a:buClr>
              <a:buFont typeface="Arial"/>
              <a:buChar char="•"/>
              <a:defRPr sz="2100">
                <a:solidFill>
                  <a:schemeClr val="dk1"/>
                </a:solidFill>
                <a:latin typeface="Arial"/>
                <a:ea typeface="Arial"/>
                <a:cs typeface="Arial"/>
                <a:sym typeface="Arial"/>
              </a:defRPr>
            </a:lvl4pPr>
            <a:lvl5pPr marL="473310" indent="-80922" algn="l" rtl="0">
              <a:lnSpc>
                <a:spcPct val="116666"/>
              </a:lnSpc>
              <a:spcBef>
                <a:spcPts val="0"/>
              </a:spcBef>
              <a:buClr>
                <a:schemeClr val="dk2"/>
              </a:buClr>
              <a:buFont typeface="Arial"/>
              <a:buChar char="•"/>
              <a:defRPr sz="2100">
                <a:solidFill>
                  <a:schemeClr val="dk1"/>
                </a:solidFill>
                <a:latin typeface="Arial"/>
                <a:ea typeface="Arial"/>
                <a:cs typeface="Arial"/>
                <a:sym typeface="Arial"/>
              </a:defRPr>
            </a:lvl5pPr>
            <a:lvl6pPr marL="2514156" indent="-154267" algn="l" rtl="0">
              <a:spcBef>
                <a:spcPts val="403"/>
              </a:spcBef>
              <a:buClr>
                <a:schemeClr val="dk1"/>
              </a:buClr>
              <a:buFont typeface="Arial"/>
              <a:buChar char="•"/>
              <a:defRPr sz="2000">
                <a:solidFill>
                  <a:schemeClr val="dk1"/>
                </a:solidFill>
                <a:latin typeface="Arial"/>
                <a:ea typeface="Arial"/>
                <a:cs typeface="Arial"/>
                <a:sym typeface="Arial"/>
              </a:defRPr>
            </a:lvl6pPr>
            <a:lvl7pPr marL="2971275" indent="-154992" algn="l" rtl="0">
              <a:spcBef>
                <a:spcPts val="403"/>
              </a:spcBef>
              <a:buClr>
                <a:schemeClr val="dk1"/>
              </a:buClr>
              <a:buFont typeface="Arial"/>
              <a:buChar char="•"/>
              <a:defRPr sz="2000">
                <a:solidFill>
                  <a:schemeClr val="dk1"/>
                </a:solidFill>
                <a:latin typeface="Arial"/>
                <a:ea typeface="Arial"/>
                <a:cs typeface="Arial"/>
                <a:sym typeface="Arial"/>
              </a:defRPr>
            </a:lvl7pPr>
            <a:lvl8pPr marL="3428395" indent="-155719" algn="l" rtl="0">
              <a:spcBef>
                <a:spcPts val="403"/>
              </a:spcBef>
              <a:buClr>
                <a:schemeClr val="dk1"/>
              </a:buClr>
              <a:buFont typeface="Arial"/>
              <a:buChar char="•"/>
              <a:defRPr sz="2000">
                <a:solidFill>
                  <a:schemeClr val="dk1"/>
                </a:solidFill>
                <a:latin typeface="Arial"/>
                <a:ea typeface="Arial"/>
                <a:cs typeface="Arial"/>
                <a:sym typeface="Arial"/>
              </a:defRPr>
            </a:lvl8pPr>
            <a:lvl9pPr marL="3885514" indent="-156444" algn="l" rtl="0">
              <a:spcBef>
                <a:spcPts val="403"/>
              </a:spcBef>
              <a:buClr>
                <a:schemeClr val="dk1"/>
              </a:buClr>
              <a:buFont typeface="Arial"/>
              <a:buChar char="•"/>
              <a:defRPr sz="2000">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27608" y="806315"/>
            <a:ext cx="8287428" cy="895586"/>
          </a:xfrm>
          <a:prstGeom prst="rect">
            <a:avLst/>
          </a:prstGeom>
          <a:noFill/>
          <a:ln>
            <a:noFill/>
          </a:ln>
        </p:spPr>
        <p:txBody>
          <a:bodyPr lIns="80134" tIns="80134" rIns="80134" bIns="80134" anchor="t" anchorCtr="0"/>
          <a:lstStyle>
            <a:lvl1pPr marL="0" indent="0" rtl="0">
              <a:lnSpc>
                <a:spcPct val="100000"/>
              </a:lnSpc>
              <a:buClr>
                <a:schemeClr val="dk2"/>
              </a:buClr>
              <a:buFont typeface="Arial"/>
              <a:buNone/>
              <a:defRPr sz="3200">
                <a:solidFill>
                  <a:schemeClr val="dk2"/>
                </a:solidFill>
              </a:defRPr>
            </a:lvl1pPr>
            <a:lvl2pPr marL="0" indent="0" rtl="0">
              <a:lnSpc>
                <a:spcPct val="100000"/>
              </a:lnSpc>
              <a:buClr>
                <a:srgbClr val="006AB0"/>
              </a:buClr>
              <a:buFont typeface="Arial"/>
              <a:buNone/>
              <a:defRPr sz="3200">
                <a:solidFill>
                  <a:srgbClr val="006AB0"/>
                </a:solidFill>
              </a:defRPr>
            </a:lvl2pPr>
            <a:lvl3pPr marL="0" indent="0" rtl="0">
              <a:lnSpc>
                <a:spcPct val="100000"/>
              </a:lnSpc>
              <a:buClr>
                <a:srgbClr val="006AB0"/>
              </a:buClr>
              <a:buFont typeface="Arial"/>
              <a:buNone/>
              <a:defRPr sz="3200">
                <a:solidFill>
                  <a:srgbClr val="006AB0"/>
                </a:solidFill>
              </a:defRPr>
            </a:lvl3pPr>
            <a:lvl4pPr marL="0" indent="0" rtl="0">
              <a:lnSpc>
                <a:spcPct val="100000"/>
              </a:lnSpc>
              <a:buClr>
                <a:srgbClr val="006AB0"/>
              </a:buClr>
              <a:buFont typeface="Arial"/>
              <a:buNone/>
              <a:defRPr sz="3200">
                <a:solidFill>
                  <a:srgbClr val="006AB0"/>
                </a:solidFill>
              </a:defRPr>
            </a:lvl4pPr>
            <a:lvl5pPr marL="0" indent="0" rtl="0">
              <a:lnSpc>
                <a:spcPct val="100000"/>
              </a:lnSpc>
              <a:buClr>
                <a:srgbClr val="006AB0"/>
              </a:buClr>
              <a:buFont typeface="Arial"/>
              <a:buNone/>
              <a:defRPr sz="3200">
                <a:solidFill>
                  <a:srgbClr val="006AB0"/>
                </a:solidFill>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29472507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3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076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3" y="4407380"/>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183" y="2907056"/>
            <a:ext cx="7772943" cy="1500323"/>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346508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2" y="1380816"/>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1" y="1380816"/>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59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4" y="275012"/>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3"/>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4880"/>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6" y="2174173"/>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238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464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67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74637"/>
            <a:ext cx="8291264" cy="706091"/>
          </a:xfrm>
          <a:ln>
            <a:noFill/>
          </a:ln>
        </p:spPr>
        <p:txBody>
          <a:bodyPr>
            <a:normAutofit/>
          </a:bodyPr>
          <a:lstStyle>
            <a:lvl1pPr algn="l">
              <a:defRPr sz="4000">
                <a:solidFill>
                  <a:srgbClr val="009ACF"/>
                </a:solidFill>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457200" y="1412777"/>
            <a:ext cx="8229600" cy="4713387"/>
          </a:xfrm>
        </p:spPr>
        <p:txBody>
          <a:bodyPr>
            <a:normAutofit/>
          </a:bodyPr>
          <a:lstStyle>
            <a:lvl1pPr marL="0" indent="0">
              <a:buNone/>
              <a:defRPr sz="2800" b="0">
                <a:solidFill>
                  <a:schemeClr val="tx1"/>
                </a:solidFill>
              </a:defRPr>
            </a:lvl1pPr>
            <a:lvl2pPr>
              <a:defRPr sz="2400" b="0">
                <a:solidFill>
                  <a:schemeClr val="tx1"/>
                </a:solidFill>
              </a:defRPr>
            </a:lvl2pPr>
            <a:lvl3pPr>
              <a:defRPr sz="2000" b="0">
                <a:solidFill>
                  <a:schemeClr val="tx1"/>
                </a:solidFill>
              </a:defRPr>
            </a:lvl3pPr>
            <a:lvl4pPr>
              <a:defRPr sz="1800" b="0">
                <a:solidFill>
                  <a:schemeClr val="tx1"/>
                </a:solidFill>
              </a:defRPr>
            </a:lvl4pPr>
            <a:lvl5pPr>
              <a:defRPr sz="1800" b="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r>
              <a:rPr lang="en-GB" dirty="0" smtClean="0">
                <a:solidFill>
                  <a:srgbClr val="000000">
                    <a:tint val="75000"/>
                  </a:srgbClr>
                </a:solidFill>
              </a:rPr>
              <a:t>R&amp;D Blueprint</a:t>
            </a: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cxnSp>
        <p:nvCxnSpPr>
          <p:cNvPr id="10" name="Straight Connector 9"/>
          <p:cNvCxnSpPr/>
          <p:nvPr userDrawn="1"/>
        </p:nvCxnSpPr>
        <p:spPr>
          <a:xfrm>
            <a:off x="0" y="6093296"/>
            <a:ext cx="9144000" cy="0"/>
          </a:xfrm>
          <a:prstGeom prst="line">
            <a:avLst/>
          </a:prstGeom>
          <a:ln w="19050">
            <a:solidFill>
              <a:srgbClr val="174E7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12849" y="6379338"/>
            <a:ext cx="4968552" cy="276999"/>
          </a:xfrm>
          <a:prstGeom prst="rect">
            <a:avLst/>
          </a:prstGeom>
          <a:noFill/>
        </p:spPr>
        <p:txBody>
          <a:bodyPr wrap="square" rtlCol="0">
            <a:spAutoFit/>
          </a:bodyPr>
          <a:lstStyle/>
          <a:p>
            <a:r>
              <a:rPr lang="en-US" sz="1200" dirty="0" smtClean="0">
                <a:solidFill>
                  <a:srgbClr val="174E7F"/>
                </a:solidFill>
              </a:rPr>
              <a:t> 2017 </a:t>
            </a:r>
            <a:r>
              <a:rPr lang="en-GB" sz="1200" dirty="0" smtClean="0">
                <a:solidFill>
                  <a:srgbClr val="174E7F"/>
                </a:solidFill>
              </a:rPr>
              <a:t>|</a:t>
            </a:r>
            <a:r>
              <a:rPr lang="en-US" sz="1200" dirty="0" smtClean="0">
                <a:solidFill>
                  <a:srgbClr val="174E7F"/>
                </a:solidFill>
              </a:rPr>
              <a:t> R&amp;D Blueprint</a:t>
            </a:r>
          </a:p>
        </p:txBody>
      </p:sp>
      <p:pic>
        <p:nvPicPr>
          <p:cNvPr id="20" name="Picture 4" descr="E:\R&amp;D blueprint logo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2" y="6183897"/>
            <a:ext cx="661329" cy="519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atll\Downloads\WHO-EN-W-H.ep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240" y="6306394"/>
            <a:ext cx="1380320" cy="42288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467544" y="262079"/>
            <a:ext cx="8208912" cy="25119"/>
          </a:xfrm>
          <a:prstGeom prst="line">
            <a:avLst/>
          </a:prstGeom>
          <a:ln w="76200">
            <a:solidFill>
              <a:srgbClr val="009ACF"/>
            </a:solidFill>
          </a:ln>
        </p:spPr>
        <p:style>
          <a:lnRef idx="1">
            <a:schemeClr val="accent1"/>
          </a:lnRef>
          <a:fillRef idx="0">
            <a:schemeClr val="accent1"/>
          </a:fillRef>
          <a:effectRef idx="0">
            <a:schemeClr val="accent1"/>
          </a:effectRef>
          <a:fontRef idx="minor">
            <a:schemeClr val="tx1"/>
          </a:fontRef>
        </p:style>
      </p:cxnSp>
      <p:pic>
        <p:nvPicPr>
          <p:cNvPr id="16" name="Picture 9" descr="E:\R&amp;D blueprint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2" y="6195496"/>
            <a:ext cx="657625" cy="556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WHO-EN-C-H (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30330" y="6274641"/>
            <a:ext cx="1682230" cy="53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904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3"/>
            <a:ext cx="3008181" cy="1161959"/>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0" y="273571"/>
            <a:ext cx="5110921" cy="5852987"/>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72" y="1435531"/>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251905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9" y="4800457"/>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879"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endParaRPr lang="en-GB"/>
          </a:p>
        </p:txBody>
      </p:sp>
      <p:sp>
        <p:nvSpPr>
          <p:cNvPr id="4" name="Text Placeholder 3"/>
          <p:cNvSpPr>
            <a:spLocks noGrp="1"/>
          </p:cNvSpPr>
          <p:nvPr>
            <p:ph type="body" sz="half" idx="2"/>
          </p:nvPr>
        </p:nvSpPr>
        <p:spPr>
          <a:xfrm>
            <a:off x="1791879" y="5367758"/>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1189632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2355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647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90987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8975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818669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7187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6364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9372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12096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10A51-8208-457F-AF3A-795A47550567}" type="datetimeFigureOut">
              <a:rPr lang="en-GB" smtClean="0">
                <a:solidFill>
                  <a:srgbClr val="000000">
                    <a:tint val="75000"/>
                  </a:srgbClr>
                </a:solidFill>
              </a:rPr>
              <a:pPr/>
              <a:t>12/07/2017</a:t>
            </a:fld>
            <a:endParaRPr lang="en-GB">
              <a:solidFill>
                <a:srgbClr val="000000">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F8D8F-250C-4243-A98A-D83BC8A11D2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23850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1"/>
            <a:ext cx="9144000" cy="123827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7172" name="Rectangle 4"/>
          <p:cNvSpPr>
            <a:spLocks noGrp="1" noChangeArrowheads="1"/>
          </p:cNvSpPr>
          <p:nvPr>
            <p:ph type="body" idx="1"/>
          </p:nvPr>
        </p:nvSpPr>
        <p:spPr bwMode="auto">
          <a:xfrm>
            <a:off x="442541" y="1380816"/>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pPr rtl="1" fontAlgn="base">
              <a:spcBef>
                <a:spcPct val="0"/>
              </a:spcBef>
              <a:spcAft>
                <a:spcPct val="0"/>
              </a:spcAft>
            </a:pPr>
            <a:endParaRPr lang="en-GB" sz="3400" b="1">
              <a:solidFill>
                <a:srgbClr val="000066"/>
              </a:solidFill>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rtl="1" fontAlgn="base">
              <a:spcBef>
                <a:spcPct val="0"/>
              </a:spcBef>
              <a:spcAft>
                <a:spcPct val="0"/>
              </a:spcAft>
            </a:pPr>
            <a:endParaRPr lang="en-GB" sz="3400" b="1">
              <a:solidFill>
                <a:srgbClr val="000066"/>
              </a:solidFill>
            </a:endParaRP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51" y="6040167"/>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76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179" rtl="0" fontAlgn="base">
        <a:spcBef>
          <a:spcPct val="0"/>
        </a:spcBef>
        <a:spcAft>
          <a:spcPct val="0"/>
        </a:spcAft>
        <a:defRPr sz="3500" b="1">
          <a:solidFill>
            <a:srgbClr val="000066"/>
          </a:solidFill>
          <a:latin typeface="+mj-lt"/>
          <a:ea typeface="+mj-ea"/>
          <a:cs typeface="+mj-cs"/>
        </a:defRPr>
      </a:lvl1pPr>
      <a:lvl2pPr algn="ctr" defTabSz="914179" rtl="0" fontAlgn="base">
        <a:spcBef>
          <a:spcPct val="0"/>
        </a:spcBef>
        <a:spcAft>
          <a:spcPct val="0"/>
        </a:spcAft>
        <a:defRPr sz="3500" b="1">
          <a:solidFill>
            <a:srgbClr val="000066"/>
          </a:solidFill>
          <a:latin typeface="Arial" charset="0"/>
          <a:cs typeface="Arial" charset="0"/>
        </a:defRPr>
      </a:lvl2pPr>
      <a:lvl3pPr algn="ctr" defTabSz="914179" rtl="0" fontAlgn="base">
        <a:spcBef>
          <a:spcPct val="0"/>
        </a:spcBef>
        <a:spcAft>
          <a:spcPct val="0"/>
        </a:spcAft>
        <a:defRPr sz="3500" b="1">
          <a:solidFill>
            <a:srgbClr val="000066"/>
          </a:solidFill>
          <a:latin typeface="Arial" charset="0"/>
          <a:cs typeface="Arial" charset="0"/>
        </a:defRPr>
      </a:lvl3pPr>
      <a:lvl4pPr algn="ctr" defTabSz="914179" rtl="0" fontAlgn="base">
        <a:spcBef>
          <a:spcPct val="0"/>
        </a:spcBef>
        <a:spcAft>
          <a:spcPct val="0"/>
        </a:spcAft>
        <a:defRPr sz="3500" b="1">
          <a:solidFill>
            <a:srgbClr val="000066"/>
          </a:solidFill>
          <a:latin typeface="Arial" charset="0"/>
          <a:cs typeface="Arial" charset="0"/>
        </a:defRPr>
      </a:lvl4pPr>
      <a:lvl5pPr algn="ctr" defTabSz="914179" rtl="0" fontAlgn="base">
        <a:spcBef>
          <a:spcPct val="0"/>
        </a:spcBef>
        <a:spcAft>
          <a:spcPct val="0"/>
        </a:spcAft>
        <a:defRPr sz="3500" b="1">
          <a:solidFill>
            <a:srgbClr val="000066"/>
          </a:solidFill>
          <a:latin typeface="Arial" charset="0"/>
          <a:cs typeface="Arial" charset="0"/>
        </a:defRPr>
      </a:lvl5pPr>
      <a:lvl6pPr marL="400736" algn="ctr" defTabSz="914179" rtl="0" fontAlgn="base">
        <a:spcBef>
          <a:spcPct val="0"/>
        </a:spcBef>
        <a:spcAft>
          <a:spcPct val="0"/>
        </a:spcAft>
        <a:defRPr sz="3500" b="1">
          <a:solidFill>
            <a:srgbClr val="000066"/>
          </a:solidFill>
          <a:latin typeface="Arial" charset="0"/>
          <a:cs typeface="Arial" charset="0"/>
        </a:defRPr>
      </a:lvl6pPr>
      <a:lvl7pPr marL="801472" algn="ctr" defTabSz="914179" rtl="0" fontAlgn="base">
        <a:spcBef>
          <a:spcPct val="0"/>
        </a:spcBef>
        <a:spcAft>
          <a:spcPct val="0"/>
        </a:spcAft>
        <a:defRPr sz="3500" b="1">
          <a:solidFill>
            <a:srgbClr val="000066"/>
          </a:solidFill>
          <a:latin typeface="Arial" charset="0"/>
          <a:cs typeface="Arial" charset="0"/>
        </a:defRPr>
      </a:lvl7pPr>
      <a:lvl8pPr marL="1202207" algn="ctr" defTabSz="914179" rtl="0" fontAlgn="base">
        <a:spcBef>
          <a:spcPct val="0"/>
        </a:spcBef>
        <a:spcAft>
          <a:spcPct val="0"/>
        </a:spcAft>
        <a:defRPr sz="3500" b="1">
          <a:solidFill>
            <a:srgbClr val="000066"/>
          </a:solidFill>
          <a:latin typeface="Arial" charset="0"/>
          <a:cs typeface="Arial" charset="0"/>
        </a:defRPr>
      </a:lvl8pPr>
      <a:lvl9pPr marL="1602943" algn="ctr" defTabSz="914179" rtl="0" fontAlgn="base">
        <a:spcBef>
          <a:spcPct val="0"/>
        </a:spcBef>
        <a:spcAft>
          <a:spcPct val="0"/>
        </a:spcAft>
        <a:defRPr sz="3500" b="1">
          <a:solidFill>
            <a:srgbClr val="000066"/>
          </a:solidFill>
          <a:latin typeface="Arial" charset="0"/>
          <a:cs typeface="Arial" charset="0"/>
        </a:defRPr>
      </a:lvl9pPr>
    </p:titleStyle>
    <p:bodyStyle>
      <a:lvl1pPr marL="342295" indent="-342295" algn="l" defTabSz="914179" rtl="0" fontAlgn="base">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fontAlgn="base">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fontAlgn="base">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fontAlgn="base">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fontAlgn="base">
        <a:spcBef>
          <a:spcPct val="20000"/>
        </a:spcBef>
        <a:spcAft>
          <a:spcPct val="0"/>
        </a:spcAft>
        <a:buChar char="»"/>
        <a:defRPr sz="2000">
          <a:solidFill>
            <a:srgbClr val="000066"/>
          </a:solidFill>
          <a:latin typeface="+mn-lt"/>
          <a:cs typeface="+mn-cs"/>
        </a:defRPr>
      </a:lvl5pPr>
      <a:lvl6pPr marL="2389109" indent="-144710" algn="r" defTabSz="914179" rtl="1" fontAlgn="base">
        <a:spcBef>
          <a:spcPct val="20000"/>
        </a:spcBef>
        <a:spcAft>
          <a:spcPct val="0"/>
        </a:spcAft>
        <a:buChar char="»"/>
        <a:defRPr sz="2000">
          <a:solidFill>
            <a:srgbClr val="000066"/>
          </a:solidFill>
          <a:latin typeface="+mn-lt"/>
          <a:cs typeface="+mn-cs"/>
        </a:defRPr>
      </a:lvl6pPr>
      <a:lvl7pPr marL="2789845" indent="-144710" algn="r" defTabSz="914179" rtl="1" fontAlgn="base">
        <a:spcBef>
          <a:spcPct val="20000"/>
        </a:spcBef>
        <a:spcAft>
          <a:spcPct val="0"/>
        </a:spcAft>
        <a:buChar char="»"/>
        <a:defRPr sz="2000">
          <a:solidFill>
            <a:srgbClr val="000066"/>
          </a:solidFill>
          <a:latin typeface="+mn-lt"/>
          <a:cs typeface="+mn-cs"/>
        </a:defRPr>
      </a:lvl7pPr>
      <a:lvl8pPr marL="3190581" indent="-144710" algn="r" defTabSz="914179" rtl="1" fontAlgn="base">
        <a:spcBef>
          <a:spcPct val="20000"/>
        </a:spcBef>
        <a:spcAft>
          <a:spcPct val="0"/>
        </a:spcAft>
        <a:buChar char="»"/>
        <a:defRPr sz="2000">
          <a:solidFill>
            <a:srgbClr val="000066"/>
          </a:solidFill>
          <a:latin typeface="+mn-lt"/>
          <a:cs typeface="+mn-cs"/>
        </a:defRPr>
      </a:lvl8pPr>
      <a:lvl9pPr marL="3591317" indent="-144710"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apps.who.int/iris/bitstream/10665/250580/1/9789241549837-eng.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7812360" cy="1656184"/>
          </a:xfrm>
        </p:spPr>
        <p:txBody>
          <a:bodyPr/>
          <a:lstStyle/>
          <a:p>
            <a:r>
              <a:rPr lang="en-GB" sz="4800" b="1" dirty="0" smtClean="0">
                <a:solidFill>
                  <a:schemeClr val="bg1"/>
                </a:solidFill>
              </a:rPr>
              <a:t>An R&amp;D Blueprint for action to prevent epidemics</a:t>
            </a:r>
            <a:endParaRPr lang="en-GB" sz="4800" b="1" dirty="0">
              <a:solidFill>
                <a:schemeClr val="bg1"/>
              </a:solidFill>
            </a:endParaRPr>
          </a:p>
        </p:txBody>
      </p:sp>
      <p:sp>
        <p:nvSpPr>
          <p:cNvPr id="4" name="Subtitle 3"/>
          <p:cNvSpPr>
            <a:spLocks noGrp="1"/>
          </p:cNvSpPr>
          <p:nvPr>
            <p:ph type="subTitle" idx="1"/>
          </p:nvPr>
        </p:nvSpPr>
        <p:spPr>
          <a:xfrm>
            <a:off x="0" y="3068960"/>
            <a:ext cx="9180512" cy="504056"/>
          </a:xfrm>
        </p:spPr>
        <p:txBody>
          <a:bodyPr/>
          <a:lstStyle/>
          <a:p>
            <a:r>
              <a:rPr lang="en-GB" dirty="0" smtClean="0"/>
              <a:t>July </a:t>
            </a:r>
            <a:r>
              <a:rPr lang="en-GB" dirty="0" smtClean="0"/>
              <a:t>2017</a:t>
            </a:r>
          </a:p>
        </p:txBody>
      </p:sp>
    </p:spTree>
    <p:extLst>
      <p:ext uri="{BB962C8B-B14F-4D97-AF65-F5344CB8AC3E}">
        <p14:creationId xmlns:p14="http://schemas.microsoft.com/office/powerpoint/2010/main" val="107623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507" y="836713"/>
            <a:ext cx="9144000" cy="465651"/>
          </a:xfrm>
          <a:prstGeom prst="rect">
            <a:avLst/>
          </a:prstGeom>
        </p:spPr>
        <p:txBody>
          <a:bodyPr wrap="square" lIns="80147" tIns="40074" rIns="80147" bIns="40074">
            <a:spAutoFit/>
          </a:bodyPr>
          <a:lstStyle/>
          <a:p>
            <a:pPr algn="ctr"/>
            <a:r>
              <a:rPr lang="en-US" sz="2500" dirty="0" smtClean="0">
                <a:latin typeface="Marker Felt"/>
                <a:cs typeface="Marker Felt"/>
              </a:rPr>
              <a:t>Institutions </a:t>
            </a:r>
            <a:r>
              <a:rPr lang="en-US" sz="2500" dirty="0">
                <a:latin typeface="Marker Felt"/>
                <a:cs typeface="Marker Felt"/>
              </a:rPr>
              <a:t>that have participated to date</a:t>
            </a:r>
            <a:r>
              <a:rPr lang="mr-IN" sz="2500" dirty="0">
                <a:latin typeface="Marker Felt"/>
                <a:cs typeface="Marker Felt"/>
              </a:rPr>
              <a:t>…</a:t>
            </a:r>
            <a:endParaRPr lang="en-US" sz="2500" dirty="0"/>
          </a:p>
        </p:txBody>
      </p:sp>
      <p:sp>
        <p:nvSpPr>
          <p:cNvPr id="11" name="Rectangle 2"/>
          <p:cNvSpPr>
            <a:spLocks noGrp="1" noChangeArrowheads="1"/>
          </p:cNvSpPr>
          <p:nvPr>
            <p:ph type="title"/>
          </p:nvPr>
        </p:nvSpPr>
        <p:spPr>
          <a:xfrm>
            <a:off x="98235" y="260648"/>
            <a:ext cx="8748464" cy="706091"/>
          </a:xfrm>
        </p:spPr>
        <p:txBody>
          <a:bodyPr>
            <a:normAutofit fontScale="90000"/>
          </a:bodyPr>
          <a:lstStyle/>
          <a:p>
            <a:r>
              <a:rPr lang="en-US" altLang="en-US" sz="3900" dirty="0">
                <a:solidFill>
                  <a:schemeClr val="tx1"/>
                </a:solidFill>
                <a:latin typeface="Marker Felt"/>
                <a:cs typeface="Marker Felt"/>
              </a:rPr>
              <a:t>Towards a Global Coordination Mechanism</a:t>
            </a:r>
          </a:p>
        </p:txBody>
      </p:sp>
      <p:sp>
        <p:nvSpPr>
          <p:cNvPr id="15" name="Content Placeholder 2"/>
          <p:cNvSpPr txBox="1">
            <a:spLocks/>
          </p:cNvSpPr>
          <p:nvPr/>
        </p:nvSpPr>
        <p:spPr bwMode="auto">
          <a:xfrm>
            <a:off x="899864" y="1845510"/>
            <a:ext cx="2623267" cy="521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AHRI, Ethiopia</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BARDA, USA</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BMGF</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CDC, USA</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CEPI</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Chatham House, UK</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CIDRAP</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COHRED</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COLCIENCIAS </a:t>
            </a:r>
            <a:r>
              <a:rPr kumimoji="0" lang="mr-IN" sz="1200" b="0" i="0" u="none" strike="noStrike" kern="0" cap="none" spc="0" normalizeH="0" baseline="0" noProof="0" dirty="0" smtClean="0">
                <a:ln>
                  <a:noFill/>
                </a:ln>
                <a:solidFill>
                  <a:srgbClr val="000066"/>
                </a:solidFill>
                <a:effectLst/>
                <a:uLnTx/>
                <a:uFillTx/>
                <a:latin typeface="Arial"/>
                <a:ea typeface="+mn-ea"/>
              </a:rPr>
              <a:t>–</a:t>
            </a:r>
            <a:r>
              <a:rPr kumimoji="0" lang="en-US" sz="1200" b="0" i="0" u="none" strike="noStrike" kern="0" cap="none" spc="0" normalizeH="0" baseline="0" noProof="0" dirty="0" smtClean="0">
                <a:ln>
                  <a:noFill/>
                </a:ln>
                <a:solidFill>
                  <a:srgbClr val="000066"/>
                </a:solidFill>
                <a:effectLst/>
                <a:uLnTx/>
                <a:uFillTx/>
                <a:latin typeface="Arial"/>
                <a:ea typeface="+mn-ea"/>
                <a:cs typeface="Arial"/>
              </a:rPr>
              <a:t> Colombia</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DCVMN</a:t>
            </a:r>
          </a:p>
          <a:p>
            <a:pPr marL="390525" marR="0" lvl="0" indent="-390525" algn="l" defTabSz="1042988" rtl="0" eaLnBrk="1" fontAlgn="base" latinLnBrk="0" hangingPunct="1">
              <a:lnSpc>
                <a:spcPct val="100000"/>
              </a:lnSpc>
              <a:spcBef>
                <a:spcPct val="80000"/>
              </a:spcBef>
              <a:spcAft>
                <a:spcPct val="0"/>
              </a:spcAft>
              <a:buClr>
                <a:srgbClr val="1E7FB8"/>
              </a:buClr>
              <a:buSzTx/>
              <a:buFont typeface="+mj-lt"/>
              <a:buAutoNum type="arabicPeriod"/>
              <a:tabLst/>
              <a:defRPr/>
            </a:pPr>
            <a:r>
              <a:rPr kumimoji="0" lang="en-US" sz="1200" b="0" i="0" u="none" strike="noStrike" kern="0" cap="none" spc="0" normalizeH="0" baseline="0" noProof="0" dirty="0" smtClean="0">
                <a:ln>
                  <a:noFill/>
                </a:ln>
                <a:solidFill>
                  <a:srgbClr val="000066"/>
                </a:solidFill>
                <a:effectLst/>
                <a:uLnTx/>
                <a:uFillTx/>
                <a:latin typeface="Arial"/>
                <a:ea typeface="+mn-ea"/>
                <a:cs typeface="Arial"/>
              </a:rPr>
              <a:t>DFID, UK</a:t>
            </a:r>
            <a:endParaRPr kumimoji="0" lang="en-US" sz="1200" b="0" i="0" u="none" strike="noStrike" kern="0" cap="none" spc="0" normalizeH="0" baseline="0" noProof="0" dirty="0">
              <a:ln>
                <a:noFill/>
              </a:ln>
              <a:solidFill>
                <a:srgbClr val="000066"/>
              </a:solidFill>
              <a:effectLst/>
              <a:uLnTx/>
              <a:uFillTx/>
              <a:latin typeface="Arial"/>
              <a:ea typeface="+mn-ea"/>
              <a:cs typeface="Arial"/>
            </a:endParaRPr>
          </a:p>
        </p:txBody>
      </p:sp>
      <p:sp>
        <p:nvSpPr>
          <p:cNvPr id="16" name="Content Placeholder 2"/>
          <p:cNvSpPr txBox="1">
            <a:spLocks/>
          </p:cNvSpPr>
          <p:nvPr/>
        </p:nvSpPr>
        <p:spPr bwMode="auto">
          <a:xfrm>
            <a:off x="5838681" y="1502980"/>
            <a:ext cx="3197815" cy="55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marL="0" indent="0">
              <a:buFont typeface="Wingdings" pitchFamily="2" charset="2"/>
              <a:buNone/>
            </a:pPr>
            <a:endParaRPr lang="en-US" sz="1200" b="1" dirty="0" smtClean="0">
              <a:latin typeface="Arial"/>
              <a:cs typeface="Arial"/>
            </a:endParaRPr>
          </a:p>
          <a:p>
            <a:pPr marL="228600" indent="-228600">
              <a:buFont typeface="+mj-lt"/>
              <a:buAutoNum type="arabicPeriod" startAt="23"/>
            </a:pPr>
            <a:r>
              <a:rPr lang="en-US" sz="1200" dirty="0">
                <a:latin typeface="Arial"/>
                <a:cs typeface="Arial"/>
              </a:rPr>
              <a:t>MSF </a:t>
            </a:r>
            <a:r>
              <a:rPr lang="en-US" sz="1200" dirty="0" smtClean="0">
                <a:latin typeface="Arial"/>
                <a:cs typeface="Arial"/>
              </a:rPr>
              <a:t>UK</a:t>
            </a:r>
          </a:p>
          <a:p>
            <a:pPr marL="228600" indent="-228600">
              <a:buFont typeface="+mj-lt"/>
              <a:buAutoNum type="arabicPeriod" startAt="23"/>
            </a:pPr>
            <a:r>
              <a:rPr lang="en-US" sz="1200" dirty="0" smtClean="0">
                <a:latin typeface="Arial"/>
                <a:cs typeface="Arial"/>
              </a:rPr>
              <a:t>Ministry </a:t>
            </a:r>
            <a:r>
              <a:rPr lang="en-US" sz="1200" dirty="0">
                <a:latin typeface="Arial"/>
                <a:cs typeface="Arial"/>
              </a:rPr>
              <a:t>of </a:t>
            </a:r>
            <a:r>
              <a:rPr lang="en-US" sz="1200" dirty="0" smtClean="0">
                <a:latin typeface="Arial"/>
                <a:cs typeface="Arial"/>
              </a:rPr>
              <a:t>Health, </a:t>
            </a:r>
            <a:r>
              <a:rPr lang="en-US" sz="1200" dirty="0">
                <a:latin typeface="Arial"/>
                <a:cs typeface="Arial"/>
              </a:rPr>
              <a:t>Brazil</a:t>
            </a:r>
          </a:p>
          <a:p>
            <a:pPr marL="228600" indent="-228600">
              <a:buFont typeface="+mj-lt"/>
              <a:buAutoNum type="arabicPeriod" startAt="23"/>
            </a:pPr>
            <a:r>
              <a:rPr lang="en-US" sz="1200" dirty="0" smtClean="0">
                <a:latin typeface="Arial"/>
                <a:cs typeface="Arial"/>
              </a:rPr>
              <a:t>Ministry </a:t>
            </a:r>
            <a:r>
              <a:rPr lang="en-US" sz="1200" dirty="0">
                <a:latin typeface="Arial"/>
                <a:cs typeface="Arial"/>
              </a:rPr>
              <a:t>of </a:t>
            </a:r>
            <a:r>
              <a:rPr lang="en-US" sz="1200" dirty="0" smtClean="0">
                <a:latin typeface="Arial"/>
                <a:cs typeface="Arial"/>
              </a:rPr>
              <a:t>Health, </a:t>
            </a:r>
            <a:r>
              <a:rPr lang="en-US" sz="1200" dirty="0">
                <a:latin typeface="Arial"/>
                <a:cs typeface="Arial"/>
              </a:rPr>
              <a:t>Thailand</a:t>
            </a:r>
          </a:p>
          <a:p>
            <a:pPr marL="228600" indent="-228600">
              <a:buFont typeface="+mj-lt"/>
              <a:buAutoNum type="arabicPeriod" startAt="23"/>
            </a:pPr>
            <a:r>
              <a:rPr lang="en-US" sz="1200" dirty="0" smtClean="0">
                <a:latin typeface="Arial"/>
                <a:cs typeface="Arial"/>
              </a:rPr>
              <a:t>NIH US</a:t>
            </a:r>
          </a:p>
          <a:p>
            <a:pPr marL="228600" indent="-228600">
              <a:buFont typeface="+mj-lt"/>
              <a:buAutoNum type="arabicPeriod" startAt="23"/>
            </a:pPr>
            <a:r>
              <a:rPr lang="en-US" sz="1200" dirty="0" smtClean="0">
                <a:latin typeface="Arial"/>
                <a:cs typeface="Arial"/>
              </a:rPr>
              <a:t>NIH Colombia</a:t>
            </a:r>
          </a:p>
          <a:p>
            <a:pPr marL="228600" indent="-228600">
              <a:buFont typeface="+mj-lt"/>
              <a:buAutoNum type="arabicPeriod" startAt="23"/>
            </a:pPr>
            <a:r>
              <a:rPr lang="en-US" sz="1200" dirty="0" smtClean="0">
                <a:latin typeface="Arial"/>
                <a:cs typeface="Arial"/>
              </a:rPr>
              <a:t>Oxfam</a:t>
            </a:r>
          </a:p>
          <a:p>
            <a:pPr marL="228600" indent="-228600">
              <a:buFont typeface="+mj-lt"/>
              <a:buAutoNum type="arabicPeriod" startAt="23"/>
            </a:pPr>
            <a:r>
              <a:rPr lang="en-US" sz="1200" dirty="0" smtClean="0">
                <a:latin typeface="Arial"/>
                <a:cs typeface="Arial"/>
              </a:rPr>
              <a:t>PHE UK</a:t>
            </a:r>
          </a:p>
          <a:p>
            <a:pPr marL="228600" indent="-228600">
              <a:buFont typeface="+mj-lt"/>
              <a:buAutoNum type="arabicPeriod" startAt="23"/>
            </a:pPr>
            <a:r>
              <a:rPr lang="en-US" sz="1200" dirty="0" smtClean="0">
                <a:latin typeface="Arial"/>
                <a:cs typeface="Arial"/>
              </a:rPr>
              <a:t>Research Council, Norway</a:t>
            </a:r>
          </a:p>
          <a:p>
            <a:pPr marL="228600" indent="-228600">
              <a:buFont typeface="+mj-lt"/>
              <a:buAutoNum type="arabicPeriod" startAt="23"/>
            </a:pPr>
            <a:r>
              <a:rPr lang="en-US" sz="1200" dirty="0" smtClean="0">
                <a:latin typeface="Arial"/>
                <a:cs typeface="Arial"/>
              </a:rPr>
              <a:t>Save the Children, UK</a:t>
            </a:r>
          </a:p>
          <a:p>
            <a:pPr marL="228600" indent="-228600">
              <a:buFont typeface="+mj-lt"/>
              <a:buAutoNum type="arabicPeriod" startAt="23"/>
            </a:pPr>
            <a:r>
              <a:rPr lang="en-US" sz="1200" dirty="0" smtClean="0">
                <a:latin typeface="Arial"/>
                <a:cs typeface="Arial"/>
              </a:rPr>
              <a:t>RHI Network, S Africa</a:t>
            </a:r>
          </a:p>
          <a:p>
            <a:pPr marL="228600" indent="-228600">
              <a:buFont typeface="+mj-lt"/>
              <a:buAutoNum type="arabicPeriod" startAt="23"/>
            </a:pPr>
            <a:r>
              <a:rPr lang="en-US" sz="1200" dirty="0" smtClean="0">
                <a:latin typeface="Arial"/>
                <a:cs typeface="Arial"/>
              </a:rPr>
              <a:t>Wellcome Trust</a:t>
            </a:r>
          </a:p>
          <a:p>
            <a:pPr marL="228600" indent="-228600">
              <a:buFont typeface="+mj-lt"/>
              <a:buAutoNum type="arabicPeriod" startAt="23"/>
            </a:pPr>
            <a:r>
              <a:rPr lang="mr-IN" sz="1200" dirty="0" smtClean="0">
                <a:latin typeface="Arial"/>
              </a:rPr>
              <a:t>…</a:t>
            </a:r>
            <a:r>
              <a:rPr lang="en-GB" sz="1200" dirty="0" smtClean="0">
                <a:latin typeface="Arial"/>
                <a:cs typeface="Arial"/>
              </a:rPr>
              <a:t>..</a:t>
            </a:r>
            <a:endParaRPr lang="en-US" sz="1200" dirty="0">
              <a:latin typeface="Arial"/>
              <a:cs typeface="Arial"/>
            </a:endParaRPr>
          </a:p>
        </p:txBody>
      </p:sp>
      <p:sp>
        <p:nvSpPr>
          <p:cNvPr id="17" name="Content Placeholder 2"/>
          <p:cNvSpPr txBox="1">
            <a:spLocks/>
          </p:cNvSpPr>
          <p:nvPr/>
        </p:nvSpPr>
        <p:spPr bwMode="auto">
          <a:xfrm>
            <a:off x="3563052" y="1837048"/>
            <a:ext cx="3211732" cy="53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a:buFont typeface="+mj-lt"/>
              <a:buAutoNum type="arabicPeriod" startAt="12"/>
            </a:pPr>
            <a:r>
              <a:rPr lang="en-US" sz="1200" dirty="0">
                <a:latin typeface="Arial"/>
                <a:cs typeface="Arial"/>
              </a:rPr>
              <a:t>EDCTP</a:t>
            </a:r>
          </a:p>
          <a:p>
            <a:pPr>
              <a:buFont typeface="+mj-lt"/>
              <a:buAutoNum type="arabicPeriod" startAt="12"/>
            </a:pPr>
            <a:r>
              <a:rPr lang="en-US" sz="1200" dirty="0" smtClean="0">
                <a:latin typeface="Arial"/>
                <a:cs typeface="Arial"/>
              </a:rPr>
              <a:t>GLOPID</a:t>
            </a:r>
            <a:r>
              <a:rPr lang="en-US" sz="1200" dirty="0">
                <a:latin typeface="Arial"/>
                <a:cs typeface="Arial"/>
              </a:rPr>
              <a:t>-R</a:t>
            </a:r>
          </a:p>
          <a:p>
            <a:pPr>
              <a:buFont typeface="+mj-lt"/>
              <a:buAutoNum type="arabicPeriod" startAt="12"/>
            </a:pPr>
            <a:r>
              <a:rPr lang="en-US" sz="1200" dirty="0">
                <a:latin typeface="Arial"/>
                <a:cs typeface="Arial"/>
              </a:rPr>
              <a:t>HHS, USA</a:t>
            </a:r>
          </a:p>
          <a:p>
            <a:pPr>
              <a:buFont typeface="+mj-lt"/>
              <a:buAutoNum type="arabicPeriod" startAt="12"/>
            </a:pPr>
            <a:r>
              <a:rPr lang="en-US" sz="1200" dirty="0">
                <a:latin typeface="Arial"/>
                <a:cs typeface="Arial"/>
              </a:rPr>
              <a:t>IFPMA</a:t>
            </a:r>
          </a:p>
          <a:p>
            <a:pPr>
              <a:buFont typeface="+mj-lt"/>
              <a:buAutoNum type="arabicPeriod" startAt="12"/>
            </a:pPr>
            <a:r>
              <a:rPr lang="en-US" sz="1200" dirty="0" smtClean="0">
                <a:latin typeface="Arial"/>
                <a:cs typeface="Arial"/>
              </a:rPr>
              <a:t>IPN, France</a:t>
            </a:r>
          </a:p>
          <a:p>
            <a:pPr>
              <a:buFont typeface="+mj-lt"/>
              <a:buAutoNum type="arabicPeriod" startAt="12"/>
            </a:pPr>
            <a:r>
              <a:rPr lang="en-US" sz="1200" dirty="0" smtClean="0">
                <a:latin typeface="Arial"/>
                <a:cs typeface="Arial"/>
              </a:rPr>
              <a:t>IMRC, India</a:t>
            </a:r>
          </a:p>
          <a:p>
            <a:pPr>
              <a:buFont typeface="+mj-lt"/>
              <a:buAutoNum type="arabicPeriod" startAt="12"/>
            </a:pPr>
            <a:r>
              <a:rPr lang="en-US" sz="1200" dirty="0" smtClean="0">
                <a:latin typeface="Arial"/>
                <a:cs typeface="Arial"/>
              </a:rPr>
              <a:t>KEMRI, Kenya</a:t>
            </a:r>
          </a:p>
          <a:p>
            <a:pPr>
              <a:buFont typeface="+mj-lt"/>
              <a:buAutoNum type="arabicPeriod" startAt="12"/>
            </a:pPr>
            <a:r>
              <a:rPr lang="en-US" sz="1200" dirty="0" smtClean="0">
                <a:latin typeface="Arial"/>
                <a:cs typeface="Arial"/>
              </a:rPr>
              <a:t>KFPE, Switzerland</a:t>
            </a:r>
            <a:endParaRPr lang="en-US" sz="1200" dirty="0">
              <a:latin typeface="Arial"/>
              <a:cs typeface="Arial"/>
            </a:endParaRPr>
          </a:p>
          <a:p>
            <a:pPr>
              <a:buFont typeface="+mj-lt"/>
              <a:buAutoNum type="arabicPeriod" startAt="12"/>
            </a:pPr>
            <a:r>
              <a:rPr lang="en-US" sz="1200" dirty="0" smtClean="0">
                <a:latin typeface="Arial"/>
                <a:cs typeface="Arial"/>
              </a:rPr>
              <a:t>LSHTM, UK</a:t>
            </a:r>
          </a:p>
          <a:p>
            <a:pPr>
              <a:buFont typeface="+mj-lt"/>
              <a:buAutoNum type="arabicPeriod" startAt="12"/>
            </a:pPr>
            <a:r>
              <a:rPr lang="en-US" sz="1200" dirty="0" smtClean="0">
                <a:latin typeface="Arial"/>
                <a:cs typeface="Arial"/>
              </a:rPr>
              <a:t>MRC, UK</a:t>
            </a:r>
            <a:endParaRPr lang="en-US" sz="1200" dirty="0">
              <a:latin typeface="Arial"/>
              <a:cs typeface="Arial"/>
            </a:endParaRPr>
          </a:p>
          <a:p>
            <a:pPr>
              <a:buFont typeface="+mj-lt"/>
              <a:buAutoNum type="arabicPeriod" startAt="12"/>
            </a:pPr>
            <a:r>
              <a:rPr lang="en-US" sz="1200" dirty="0">
                <a:latin typeface="Arial"/>
                <a:cs typeface="Arial"/>
              </a:rPr>
              <a:t>MSF </a:t>
            </a:r>
            <a:r>
              <a:rPr lang="en-US" sz="1200" dirty="0" smtClean="0">
                <a:latin typeface="Arial"/>
                <a:cs typeface="Arial"/>
              </a:rPr>
              <a:t>International</a:t>
            </a:r>
            <a:endParaRPr lang="en-US" sz="1200" b="1" dirty="0">
              <a:latin typeface="Arial"/>
              <a:cs typeface="Arial"/>
            </a:endParaRPr>
          </a:p>
        </p:txBody>
      </p:sp>
    </p:spTree>
    <p:extLst>
      <p:ext uri="{BB962C8B-B14F-4D97-AF65-F5344CB8AC3E}">
        <p14:creationId xmlns:p14="http://schemas.microsoft.com/office/powerpoint/2010/main" val="219320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8235" y="490661"/>
            <a:ext cx="8748464" cy="706091"/>
          </a:xfrm>
        </p:spPr>
        <p:txBody>
          <a:bodyPr>
            <a:normAutofit fontScale="90000"/>
          </a:bodyPr>
          <a:lstStyle/>
          <a:p>
            <a:pPr algn="ctr"/>
            <a:r>
              <a:rPr lang="en-US" altLang="en-US" sz="3900" dirty="0" smtClean="0">
                <a:solidFill>
                  <a:schemeClr val="tx1"/>
                </a:solidFill>
                <a:latin typeface="Marker Felt"/>
                <a:cs typeface="Marker Felt"/>
              </a:rPr>
              <a:t>Accelerating Research &amp; Development Processes</a:t>
            </a:r>
            <a:endParaRPr lang="en-US" altLang="en-US" sz="3900" dirty="0">
              <a:solidFill>
                <a:schemeClr val="tx1"/>
              </a:solidFill>
              <a:latin typeface="Marker Felt"/>
              <a:cs typeface="Marker Felt"/>
            </a:endParaRP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44208" y="3493246"/>
            <a:ext cx="3294054" cy="511818"/>
          </a:xfrm>
          <a:prstGeom prst="rect">
            <a:avLst/>
          </a:prstGeom>
          <a:noFill/>
        </p:spPr>
        <p:txBody>
          <a:bodyPr wrap="square" lIns="80147" tIns="40074" rIns="80147" bIns="40074" rtlCol="0">
            <a:spAutoFit/>
          </a:bodyPr>
          <a:lstStyle/>
          <a:p>
            <a:r>
              <a:rPr lang="en-GB" sz="2800" dirty="0" smtClean="0">
                <a:latin typeface="Marker Felt"/>
                <a:cs typeface="Marker Felt"/>
              </a:rPr>
              <a:t>R&amp;D Roadmaps</a:t>
            </a:r>
            <a:endParaRPr lang="en-GB" sz="2800" dirty="0">
              <a:latin typeface="Marker Felt"/>
              <a:cs typeface="Marker Felt"/>
            </a:endParaRPr>
          </a:p>
        </p:txBody>
      </p:sp>
      <p:grpSp>
        <p:nvGrpSpPr>
          <p:cNvPr id="8" name="Group 7"/>
          <p:cNvGrpSpPr/>
          <p:nvPr/>
        </p:nvGrpSpPr>
        <p:grpSpPr>
          <a:xfrm>
            <a:off x="3059832" y="1556792"/>
            <a:ext cx="3276364" cy="1446550"/>
            <a:chOff x="6192180" y="3356992"/>
            <a:chExt cx="3276364" cy="1446550"/>
          </a:xfrm>
        </p:grpSpPr>
        <p:sp>
          <p:nvSpPr>
            <p:cNvPr id="9" name="Rectangle 8"/>
            <p:cNvSpPr/>
            <p:nvPr/>
          </p:nvSpPr>
          <p:spPr>
            <a:xfrm>
              <a:off x="6192180" y="350420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11" name="TextBox 10"/>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12" name="Group 11"/>
          <p:cNvGrpSpPr/>
          <p:nvPr/>
        </p:nvGrpSpPr>
        <p:grpSpPr>
          <a:xfrm>
            <a:off x="3023828" y="3081963"/>
            <a:ext cx="3312368" cy="1446550"/>
            <a:chOff x="6084168" y="4653136"/>
            <a:chExt cx="3312368" cy="1446550"/>
          </a:xfrm>
        </p:grpSpPr>
        <p:sp>
          <p:nvSpPr>
            <p:cNvPr id="13" name="Rectangle 12"/>
            <p:cNvSpPr/>
            <p:nvPr/>
          </p:nvSpPr>
          <p:spPr>
            <a:xfrm>
              <a:off x="6120172" y="4810683"/>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15" name="TextBox 14"/>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16" name="Group 15"/>
          <p:cNvGrpSpPr/>
          <p:nvPr/>
        </p:nvGrpSpPr>
        <p:grpSpPr>
          <a:xfrm>
            <a:off x="3059832" y="4471167"/>
            <a:ext cx="3276364" cy="1446550"/>
            <a:chOff x="3059832" y="4471167"/>
            <a:chExt cx="3276364" cy="1446550"/>
          </a:xfrm>
        </p:grpSpPr>
        <p:sp>
          <p:nvSpPr>
            <p:cNvPr id="17" name="Rectangle 16"/>
            <p:cNvSpPr/>
            <p:nvPr/>
          </p:nvSpPr>
          <p:spPr>
            <a:xfrm>
              <a:off x="3059832" y="4706368"/>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19" name="TextBox 18"/>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227855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a:xfrm>
            <a:off x="467544" y="1124744"/>
            <a:ext cx="8229600" cy="4713387"/>
          </a:xfrm>
        </p:spPr>
        <p:txBody>
          <a:bodyPr>
            <a:normAutofit/>
          </a:bodyPr>
          <a:lstStyle/>
          <a:p>
            <a:r>
              <a:rPr lang="en-US" sz="2600" dirty="0" smtClean="0"/>
              <a:t>WHO is </a:t>
            </a:r>
            <a:endParaRPr lang="en-US" sz="2200" dirty="0"/>
          </a:p>
          <a:p>
            <a:pPr lvl="1">
              <a:buFont typeface="Courier New" panose="02070309020205020404" pitchFamily="49" charset="0"/>
              <a:buChar char="o"/>
            </a:pPr>
            <a:r>
              <a:rPr lang="en-US" sz="2200" dirty="0" smtClean="0"/>
              <a:t>Leading, coordinating </a:t>
            </a:r>
            <a:r>
              <a:rPr lang="en-US" sz="2200" dirty="0"/>
              <a:t>and </a:t>
            </a:r>
            <a:r>
              <a:rPr lang="en-US" sz="2200" dirty="0" smtClean="0"/>
              <a:t>ensuring continuous </a:t>
            </a:r>
            <a:r>
              <a:rPr lang="en-US" sz="2200" dirty="0"/>
              <a:t>oversight </a:t>
            </a:r>
          </a:p>
          <a:p>
            <a:pPr lvl="1">
              <a:buFont typeface="Courier New" panose="02070309020205020404" pitchFamily="49" charset="0"/>
              <a:buChar char="o"/>
            </a:pPr>
            <a:r>
              <a:rPr lang="en-US" sz="2200" dirty="0" smtClean="0"/>
              <a:t>Establishing and refining the </a:t>
            </a:r>
            <a:r>
              <a:rPr lang="en-US" sz="2200" b="1" dirty="0" smtClean="0"/>
              <a:t>generic methodology</a:t>
            </a:r>
            <a:endParaRPr lang="en-US" sz="2200" dirty="0"/>
          </a:p>
          <a:p>
            <a:pPr lvl="1">
              <a:buFont typeface="Courier New" panose="02070309020205020404" pitchFamily="49" charset="0"/>
              <a:buChar char="o"/>
            </a:pPr>
            <a:r>
              <a:rPr lang="en-US" sz="2200" dirty="0"/>
              <a:t>For each roadmap </a:t>
            </a:r>
          </a:p>
          <a:p>
            <a:pPr marL="1257300" lvl="2" indent="-342900">
              <a:buFont typeface="+mj-lt"/>
              <a:buAutoNum type="arabicPeriod"/>
            </a:pPr>
            <a:r>
              <a:rPr lang="en-US" sz="1600" dirty="0" smtClean="0"/>
              <a:t>Commissioning </a:t>
            </a:r>
            <a:r>
              <a:rPr lang="en-US" sz="1600" dirty="0"/>
              <a:t>the </a:t>
            </a:r>
            <a:r>
              <a:rPr lang="en-US" sz="1600" dirty="0" smtClean="0"/>
              <a:t>baseline </a:t>
            </a:r>
            <a:r>
              <a:rPr lang="en-US" sz="1600" dirty="0"/>
              <a:t>situation </a:t>
            </a:r>
            <a:r>
              <a:rPr lang="en-US" sz="1600" dirty="0" smtClean="0"/>
              <a:t>analysis (background paper)  </a:t>
            </a:r>
          </a:p>
          <a:p>
            <a:pPr marL="1257300" lvl="2" indent="-342900">
              <a:buFont typeface="+mj-lt"/>
              <a:buAutoNum type="arabicPeriod"/>
            </a:pPr>
            <a:r>
              <a:rPr lang="en-GB" sz="1600" dirty="0" smtClean="0"/>
              <a:t>Identifying </a:t>
            </a:r>
            <a:r>
              <a:rPr lang="en-GB" sz="1600" dirty="0"/>
              <a:t>the need and </a:t>
            </a:r>
            <a:r>
              <a:rPr lang="en-GB" sz="1600" dirty="0" smtClean="0"/>
              <a:t>subsequently develop </a:t>
            </a:r>
            <a:r>
              <a:rPr lang="en-GB" sz="1600" dirty="0"/>
              <a:t>WHO target product </a:t>
            </a:r>
            <a:r>
              <a:rPr lang="en-GB" sz="1600" dirty="0" smtClean="0"/>
              <a:t>profiles</a:t>
            </a:r>
            <a:r>
              <a:rPr lang="en-US" sz="1600" dirty="0" smtClean="0"/>
              <a:t> </a:t>
            </a:r>
            <a:endParaRPr lang="en-US" sz="1600" dirty="0"/>
          </a:p>
          <a:p>
            <a:pPr marL="1257300" lvl="2" indent="-342900">
              <a:buFont typeface="+mj-lt"/>
              <a:buAutoNum type="arabicPeriod"/>
            </a:pPr>
            <a:r>
              <a:rPr lang="en-US" sz="1600" dirty="0" smtClean="0"/>
              <a:t>Contacting partners </a:t>
            </a:r>
            <a:r>
              <a:rPr lang="en-US" sz="1600" dirty="0"/>
              <a:t>to seek their interest </a:t>
            </a:r>
          </a:p>
          <a:p>
            <a:pPr marL="1257300" lvl="2" indent="-342900">
              <a:buFont typeface="+mj-lt"/>
              <a:buAutoNum type="arabicPeriod"/>
            </a:pPr>
            <a:r>
              <a:rPr lang="en-US" sz="1600" dirty="0" smtClean="0"/>
              <a:t>Commissioning partners  to assemble in </a:t>
            </a:r>
            <a:r>
              <a:rPr lang="en-US" sz="1600" b="1" dirty="0" smtClean="0"/>
              <a:t>pathogen-specific taskforces</a:t>
            </a:r>
            <a:r>
              <a:rPr lang="en-US" sz="1600" dirty="0" smtClean="0"/>
              <a:t> to </a:t>
            </a:r>
            <a:r>
              <a:rPr lang="en-US" sz="1600" dirty="0"/>
              <a:t>conduct the roadmapping exercise, </a:t>
            </a:r>
            <a:r>
              <a:rPr lang="en-US" sz="1600" dirty="0" smtClean="0"/>
              <a:t>including convening and financing meetings </a:t>
            </a:r>
            <a:r>
              <a:rPr lang="en-US" sz="1600" dirty="0"/>
              <a:t>&amp; consultations</a:t>
            </a:r>
          </a:p>
          <a:p>
            <a:pPr marL="1257300" lvl="2" indent="-342900">
              <a:buFont typeface="+mj-lt"/>
              <a:buAutoNum type="arabicPeriod"/>
            </a:pPr>
            <a:r>
              <a:rPr lang="en-US" sz="1600" dirty="0" smtClean="0"/>
              <a:t>Participating </a:t>
            </a:r>
            <a:r>
              <a:rPr lang="en-US" sz="1600" dirty="0"/>
              <a:t>in all activities to ensure adherence to the principles </a:t>
            </a:r>
          </a:p>
          <a:p>
            <a:pPr lvl="1">
              <a:buFont typeface="Courier New" panose="02070309020205020404" pitchFamily="49" charset="0"/>
              <a:buChar char="o"/>
            </a:pPr>
            <a:r>
              <a:rPr lang="en-US" sz="2200" dirty="0" smtClean="0"/>
              <a:t>Developing and maintaining a dashboard</a:t>
            </a:r>
          </a:p>
          <a:p>
            <a:pPr lvl="1">
              <a:buFont typeface="Courier New" panose="02070309020205020404" pitchFamily="49" charset="0"/>
              <a:buChar char="o"/>
            </a:pPr>
            <a:r>
              <a:rPr lang="en-US" sz="2200" dirty="0" smtClean="0"/>
              <a:t>Ensuring </a:t>
            </a:r>
            <a:r>
              <a:rPr lang="en-US" sz="2200" dirty="0"/>
              <a:t>publication of roadmaps as joint products   </a:t>
            </a:r>
            <a:endParaRPr lang="en-US" sz="2600" i="1" dirty="0"/>
          </a:p>
          <a:p>
            <a:endParaRPr lang="en-GB" dirty="0"/>
          </a:p>
        </p:txBody>
      </p:sp>
    </p:spTree>
    <p:extLst>
      <p:ext uri="{BB962C8B-B14F-4D97-AF65-F5344CB8AC3E}">
        <p14:creationId xmlns:p14="http://schemas.microsoft.com/office/powerpoint/2010/main" val="3459623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706090"/>
          </a:xfrm>
        </p:spPr>
        <p:txBody>
          <a:bodyPr>
            <a:normAutofit fontScale="90000"/>
          </a:bodyPr>
          <a:lstStyle/>
          <a:p>
            <a:r>
              <a:rPr lang="en-GB" sz="4400" dirty="0" smtClean="0"/>
              <a:t>A generic methodology</a:t>
            </a:r>
            <a:br>
              <a:rPr lang="en-GB" sz="4400" dirty="0" smtClean="0"/>
            </a:br>
            <a:r>
              <a:rPr lang="en-GB" sz="1800" dirty="0" smtClean="0"/>
              <a:t>Developing and implementing R&amp;D Roadmaps for priority pathogens with epidemic potential</a:t>
            </a:r>
            <a:endParaRPr lang="en-GB" sz="1800" dirty="0"/>
          </a:p>
        </p:txBody>
      </p:sp>
      <p:sp>
        <p:nvSpPr>
          <p:cNvPr id="8" name="Rectangle 7"/>
          <p:cNvSpPr/>
          <p:nvPr/>
        </p:nvSpPr>
        <p:spPr>
          <a:xfrm>
            <a:off x="395536" y="1484784"/>
            <a:ext cx="4320480" cy="4284250"/>
          </a:xfrm>
          <a:prstGeom prst="rect">
            <a:avLst/>
          </a:prstGeom>
        </p:spPr>
        <p:txBody>
          <a:bodyPr wrap="square">
            <a:spAutoFit/>
          </a:bodyPr>
          <a:lstStyle/>
          <a:p>
            <a:pPr algn="ctr"/>
            <a:r>
              <a:rPr lang="en-US" dirty="0" smtClean="0"/>
              <a:t>R&amp;D Blueprint roadmaps are forming </a:t>
            </a:r>
            <a:r>
              <a:rPr lang="en-US" dirty="0"/>
              <a:t>a strategic framework that underpins </a:t>
            </a:r>
            <a:r>
              <a:rPr lang="en-US" dirty="0" smtClean="0"/>
              <a:t/>
            </a:r>
            <a:br>
              <a:rPr lang="en-US" dirty="0" smtClean="0"/>
            </a:br>
            <a:r>
              <a:rPr lang="en-US" dirty="0" smtClean="0"/>
              <a:t>strategic goals and research </a:t>
            </a:r>
            <a:r>
              <a:rPr lang="en-US" dirty="0"/>
              <a:t>priorities </a:t>
            </a:r>
            <a:r>
              <a:rPr lang="en-US" dirty="0" smtClean="0"/>
              <a:t>of </a:t>
            </a:r>
            <a:r>
              <a:rPr lang="en-US" dirty="0"/>
              <a:t>the global R&amp;D </a:t>
            </a:r>
            <a:r>
              <a:rPr lang="en-US" dirty="0" smtClean="0"/>
              <a:t>community</a:t>
            </a:r>
          </a:p>
          <a:p>
            <a:pPr algn="ctr"/>
            <a:endParaRPr lang="en-US" dirty="0"/>
          </a:p>
          <a:p>
            <a:pPr algn="ctr"/>
            <a:endParaRPr lang="en-US" dirty="0" smtClean="0"/>
          </a:p>
          <a:p>
            <a:pPr algn="ctr"/>
            <a:r>
              <a:rPr lang="en-US" dirty="0" smtClean="0"/>
              <a:t>developed </a:t>
            </a:r>
            <a:r>
              <a:rPr lang="en-US" dirty="0"/>
              <a:t>on the basis of </a:t>
            </a:r>
            <a:endParaRPr lang="en-US" dirty="0" smtClean="0"/>
          </a:p>
          <a:p>
            <a:pPr algn="ctr">
              <a:spcBef>
                <a:spcPct val="20000"/>
              </a:spcBef>
            </a:pPr>
            <a:r>
              <a:rPr lang="en-US" dirty="0" smtClean="0"/>
              <a:t>a</a:t>
            </a:r>
            <a:r>
              <a:rPr lang="en-US" sz="2800" b="1" dirty="0">
                <a:solidFill>
                  <a:srgbClr val="009ACF"/>
                </a:solidFill>
                <a:effectLst>
                  <a:outerShdw blurRad="38100" dist="38100" dir="2700000" algn="tl">
                    <a:srgbClr val="000000">
                      <a:alpha val="43137"/>
                    </a:srgbClr>
                  </a:outerShdw>
                </a:effectLst>
                <a:latin typeface="+mj-lt"/>
                <a:ea typeface="+mj-ea"/>
                <a:cs typeface="+mj-cs"/>
              </a:rPr>
              <a:t> generic </a:t>
            </a:r>
            <a:r>
              <a:rPr lang="en-US" sz="2800" b="1" dirty="0" smtClean="0">
                <a:solidFill>
                  <a:srgbClr val="009ACF"/>
                </a:solidFill>
                <a:effectLst>
                  <a:outerShdw blurRad="38100" dist="38100" dir="2700000" algn="tl">
                    <a:srgbClr val="000000">
                      <a:alpha val="43137"/>
                    </a:srgbClr>
                  </a:outerShdw>
                </a:effectLst>
                <a:latin typeface="+mj-lt"/>
                <a:ea typeface="+mj-ea"/>
                <a:cs typeface="+mj-cs"/>
              </a:rPr>
              <a:t>methodology</a:t>
            </a:r>
          </a:p>
          <a:p>
            <a:pPr algn="ctr">
              <a:spcBef>
                <a:spcPct val="20000"/>
              </a:spcBef>
            </a:pPr>
            <a:r>
              <a:rPr lang="en-US" dirty="0"/>
              <a:t>p</a:t>
            </a:r>
            <a:r>
              <a:rPr lang="en-US" dirty="0" smtClean="0"/>
              <a:t>urpose: to provide </a:t>
            </a:r>
            <a:r>
              <a:rPr lang="en-US" dirty="0"/>
              <a:t>a </a:t>
            </a:r>
            <a:r>
              <a:rPr lang="en-US" dirty="0" smtClean="0"/>
              <a:t> standardized </a:t>
            </a:r>
            <a:r>
              <a:rPr lang="en-US" dirty="0"/>
              <a:t>procedure </a:t>
            </a:r>
            <a:r>
              <a:rPr lang="en-US" dirty="0" smtClean="0"/>
              <a:t>that structures and harmonizes </a:t>
            </a:r>
            <a:r>
              <a:rPr lang="en-US" dirty="0"/>
              <a:t>the development </a:t>
            </a:r>
            <a:r>
              <a:rPr lang="en-US" dirty="0" smtClean="0"/>
              <a:t>and implementation of </a:t>
            </a:r>
            <a:r>
              <a:rPr lang="en-US" dirty="0"/>
              <a:t>R&amp;D roadmaps</a:t>
            </a:r>
          </a:p>
          <a:p>
            <a:pPr algn="ctr">
              <a:spcBef>
                <a:spcPct val="20000"/>
              </a:spcBef>
            </a:pPr>
            <a:endParaRPr lang="en-GB" sz="2800" b="1" dirty="0">
              <a:solidFill>
                <a:srgbClr val="009ACF"/>
              </a:solidFill>
              <a:effectLst>
                <a:outerShdw blurRad="38100" dist="38100" dir="2700000" algn="tl">
                  <a:srgbClr val="000000">
                    <a:alpha val="43137"/>
                  </a:srgbClr>
                </a:outerShdw>
              </a:effectLst>
              <a:latin typeface="+mj-lt"/>
              <a:ea typeface="+mj-ea"/>
              <a:cs typeface="+mj-cs"/>
            </a:endParaRPr>
          </a:p>
        </p:txBody>
      </p:sp>
      <p:sp>
        <p:nvSpPr>
          <p:cNvPr id="9" name="Down Arrow 8"/>
          <p:cNvSpPr/>
          <p:nvPr/>
        </p:nvSpPr>
        <p:spPr>
          <a:xfrm>
            <a:off x="2617490" y="2763269"/>
            <a:ext cx="82302" cy="360040"/>
          </a:xfrm>
          <a:prstGeom prst="downArrow">
            <a:avLst/>
          </a:prstGeom>
          <a:solidFill>
            <a:srgbClr val="0089B8"/>
          </a:solidFill>
          <a:ln>
            <a:solidFill>
              <a:srgbClr val="008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340768"/>
            <a:ext cx="1800200" cy="258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88023" y="3553043"/>
            <a:ext cx="4229081" cy="2308324"/>
          </a:xfrm>
          <a:prstGeom prst="rect">
            <a:avLst/>
          </a:prstGeom>
          <a:noFill/>
        </p:spPr>
        <p:txBody>
          <a:bodyPr wrap="square" rtlCol="0">
            <a:spAutoFit/>
          </a:bodyPr>
          <a:lstStyle/>
          <a:p>
            <a:pPr algn="just"/>
            <a:r>
              <a:rPr lang="en-GB" sz="1600" dirty="0">
                <a:solidFill>
                  <a:srgbClr val="009ACF"/>
                </a:solidFill>
                <a:latin typeface="+mj-lt"/>
                <a:ea typeface="+mj-ea"/>
                <a:cs typeface="+mj-cs"/>
              </a:rPr>
              <a:t>Cycle of review</a:t>
            </a:r>
          </a:p>
          <a:p>
            <a:pPr algn="just"/>
            <a:endParaRPr lang="en-GB" sz="1600" dirty="0"/>
          </a:p>
          <a:p>
            <a:pPr marL="285750" indent="-285750" algn="just">
              <a:buFont typeface="Wingdings"/>
              <a:buChar char="à"/>
            </a:pPr>
            <a:r>
              <a:rPr lang="en-GB" sz="1400" dirty="0" smtClean="0"/>
              <a:t>Internal </a:t>
            </a:r>
            <a:r>
              <a:rPr lang="en-GB" sz="1400" dirty="0"/>
              <a:t>review – </a:t>
            </a:r>
            <a:r>
              <a:rPr lang="en-GB" sz="1400" b="1" dirty="0"/>
              <a:t>completed</a:t>
            </a:r>
            <a:r>
              <a:rPr lang="en-GB" sz="1400" dirty="0"/>
              <a:t> </a:t>
            </a:r>
            <a:endParaRPr lang="en-GB" sz="1400" dirty="0" smtClean="0"/>
          </a:p>
          <a:p>
            <a:pPr marL="285750" indent="-285750" algn="just">
              <a:buFont typeface="Wingdings"/>
              <a:buChar char="à"/>
            </a:pPr>
            <a:r>
              <a:rPr lang="en-GB" sz="1400" dirty="0" smtClean="0"/>
              <a:t>Intermediate </a:t>
            </a:r>
            <a:r>
              <a:rPr lang="en-GB" sz="1400" dirty="0"/>
              <a:t>review </a:t>
            </a:r>
            <a:r>
              <a:rPr lang="en-GB" sz="1400" dirty="0" smtClean="0"/>
              <a:t>– </a:t>
            </a:r>
            <a:r>
              <a:rPr lang="en-GB" sz="1400" b="1" dirty="0" smtClean="0"/>
              <a:t>completed</a:t>
            </a:r>
          </a:p>
          <a:p>
            <a:pPr marL="285750" indent="-285750" algn="just">
              <a:buFont typeface="Wingdings"/>
              <a:buChar char="à"/>
            </a:pPr>
            <a:r>
              <a:rPr lang="en-GB" sz="1400" dirty="0" smtClean="0"/>
              <a:t>External review – </a:t>
            </a:r>
            <a:r>
              <a:rPr lang="en-GB" sz="1400" b="1" dirty="0" smtClean="0"/>
              <a:t>ongoing</a:t>
            </a:r>
          </a:p>
          <a:p>
            <a:pPr marL="285750" indent="-285750" algn="just">
              <a:buFont typeface="Wingdings"/>
              <a:buChar char="à"/>
            </a:pPr>
            <a:r>
              <a:rPr lang="en-GB" sz="1400" dirty="0" smtClean="0"/>
              <a:t>Pilot testing for development of the following roadmaps (taskforce) </a:t>
            </a:r>
            <a:r>
              <a:rPr lang="en-GB" sz="1400" dirty="0"/>
              <a:t>–</a:t>
            </a:r>
            <a:r>
              <a:rPr lang="en-GB" sz="1400" dirty="0" smtClean="0"/>
              <a:t> </a:t>
            </a:r>
            <a:r>
              <a:rPr lang="en-GB" sz="1400" b="1" dirty="0" smtClean="0"/>
              <a:t>ongoing</a:t>
            </a:r>
          </a:p>
          <a:p>
            <a:pPr marL="742950" lvl="1" indent="-285750">
              <a:buFont typeface="Arial" panose="020B0604020202020204" pitchFamily="34" charset="0"/>
              <a:buChar char="•"/>
            </a:pPr>
            <a:r>
              <a:rPr lang="en-GB" sz="1400" dirty="0" smtClean="0"/>
              <a:t>Ebola/Marburg, Lassa and Nipah (CIDRAP)</a:t>
            </a:r>
          </a:p>
          <a:p>
            <a:pPr marL="742950" lvl="1" indent="-285750" algn="just">
              <a:buFont typeface="Arial" panose="020B0604020202020204" pitchFamily="34" charset="0"/>
              <a:buChar char="•"/>
            </a:pPr>
            <a:r>
              <a:rPr lang="en-GB" sz="1400" dirty="0" smtClean="0"/>
              <a:t>CCHF (WHO)</a:t>
            </a:r>
          </a:p>
          <a:p>
            <a:pPr marL="742950" lvl="1" indent="-285750" algn="just">
              <a:buFont typeface="Arial" panose="020B0604020202020204" pitchFamily="34" charset="0"/>
              <a:buChar char="•"/>
            </a:pPr>
            <a:r>
              <a:rPr lang="en-GB" sz="1400" dirty="0" smtClean="0"/>
              <a:t>Pathogen X (BMGF)</a:t>
            </a:r>
            <a:endParaRPr lang="en-GB" sz="1400" dirty="0"/>
          </a:p>
        </p:txBody>
      </p:sp>
    </p:spTree>
    <p:extLst>
      <p:ext uri="{BB962C8B-B14F-4D97-AF65-F5344CB8AC3E}">
        <p14:creationId xmlns:p14="http://schemas.microsoft.com/office/powerpoint/2010/main" val="323082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87794"/>
            <a:ext cx="8060172" cy="272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00192" y="1412776"/>
            <a:ext cx="2410130" cy="646331"/>
          </a:xfrm>
          <a:prstGeom prst="rect">
            <a:avLst/>
          </a:prstGeom>
          <a:noFill/>
        </p:spPr>
        <p:txBody>
          <a:bodyPr wrap="square" rtlCol="0">
            <a:spAutoFit/>
          </a:bodyPr>
          <a:lstStyle/>
          <a:p>
            <a:pPr algn="ctr"/>
            <a:r>
              <a:rPr lang="en-GB" dirty="0">
                <a:solidFill>
                  <a:srgbClr val="000000"/>
                </a:solidFill>
              </a:rPr>
              <a:t>Nature Medicine 22, 701–705 (2016)</a:t>
            </a:r>
          </a:p>
        </p:txBody>
      </p:sp>
    </p:spTree>
    <p:extLst>
      <p:ext uri="{BB962C8B-B14F-4D97-AF65-F5344CB8AC3E}">
        <p14:creationId xmlns:p14="http://schemas.microsoft.com/office/powerpoint/2010/main" val="174047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8235" y="490661"/>
            <a:ext cx="8748464" cy="706091"/>
          </a:xfrm>
        </p:spPr>
        <p:txBody>
          <a:bodyPr>
            <a:normAutofit fontScale="90000"/>
          </a:bodyPr>
          <a:lstStyle/>
          <a:p>
            <a:pPr algn="ctr"/>
            <a:r>
              <a:rPr lang="en-US" altLang="en-US" sz="3900" dirty="0" smtClean="0">
                <a:solidFill>
                  <a:schemeClr val="tx1"/>
                </a:solidFill>
                <a:latin typeface="Marker Felt"/>
                <a:cs typeface="Marker Felt"/>
              </a:rPr>
              <a:t>Accelerating Research &amp; Development Processes</a:t>
            </a:r>
            <a:endParaRPr lang="en-US" altLang="en-US" sz="3900" dirty="0">
              <a:solidFill>
                <a:schemeClr val="tx1"/>
              </a:solidFill>
              <a:latin typeface="Marker Felt"/>
              <a:cs typeface="Marker Felt"/>
            </a:endParaRP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44208" y="3333885"/>
            <a:ext cx="3294054" cy="942705"/>
          </a:xfrm>
          <a:prstGeom prst="rect">
            <a:avLst/>
          </a:prstGeom>
          <a:noFill/>
        </p:spPr>
        <p:txBody>
          <a:bodyPr wrap="square" lIns="80147" tIns="40074" rIns="80147" bIns="40074" rtlCol="0">
            <a:spAutoFit/>
          </a:bodyPr>
          <a:lstStyle/>
          <a:p>
            <a:r>
              <a:rPr lang="en-GB" sz="2800" dirty="0" smtClean="0">
                <a:latin typeface="Marker Felt"/>
                <a:cs typeface="Marker Felt"/>
              </a:rPr>
              <a:t>Target Product Profiles</a:t>
            </a:r>
            <a:endParaRPr lang="en-GB" sz="2800" dirty="0">
              <a:latin typeface="Marker Felt"/>
              <a:cs typeface="Marker Felt"/>
            </a:endParaRPr>
          </a:p>
        </p:txBody>
      </p:sp>
      <p:grpSp>
        <p:nvGrpSpPr>
          <p:cNvPr id="20" name="Group 19"/>
          <p:cNvGrpSpPr/>
          <p:nvPr/>
        </p:nvGrpSpPr>
        <p:grpSpPr>
          <a:xfrm>
            <a:off x="3059832" y="1556792"/>
            <a:ext cx="3276364" cy="1446550"/>
            <a:chOff x="6192180" y="3356992"/>
            <a:chExt cx="3276364" cy="1446550"/>
          </a:xfrm>
        </p:grpSpPr>
        <p:sp>
          <p:nvSpPr>
            <p:cNvPr id="21" name="Rectangle 20"/>
            <p:cNvSpPr/>
            <p:nvPr/>
          </p:nvSpPr>
          <p:spPr>
            <a:xfrm>
              <a:off x="6192180" y="350420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23" name="TextBox 22"/>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24" name="Group 23"/>
          <p:cNvGrpSpPr/>
          <p:nvPr/>
        </p:nvGrpSpPr>
        <p:grpSpPr>
          <a:xfrm>
            <a:off x="3023828" y="3081963"/>
            <a:ext cx="3312368" cy="1446550"/>
            <a:chOff x="6084168" y="4653136"/>
            <a:chExt cx="3312368" cy="1446550"/>
          </a:xfrm>
        </p:grpSpPr>
        <p:sp>
          <p:nvSpPr>
            <p:cNvPr id="25" name="Rectangle 24"/>
            <p:cNvSpPr/>
            <p:nvPr/>
          </p:nvSpPr>
          <p:spPr>
            <a:xfrm>
              <a:off x="6120172" y="4810683"/>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27" name="TextBox 26"/>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28" name="Group 27"/>
          <p:cNvGrpSpPr/>
          <p:nvPr/>
        </p:nvGrpSpPr>
        <p:grpSpPr>
          <a:xfrm>
            <a:off x="3059832" y="4471167"/>
            <a:ext cx="3276364" cy="1446550"/>
            <a:chOff x="3059832" y="4471167"/>
            <a:chExt cx="3276364" cy="1446550"/>
          </a:xfrm>
        </p:grpSpPr>
        <p:sp>
          <p:nvSpPr>
            <p:cNvPr id="29" name="Rectangle 28"/>
            <p:cNvSpPr/>
            <p:nvPr/>
          </p:nvSpPr>
          <p:spPr>
            <a:xfrm>
              <a:off x="3059832" y="4706368"/>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31" name="TextBox 30"/>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262101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74E7F"/>
                </a:solidFill>
              </a:rPr>
              <a:t>What is a WHO </a:t>
            </a:r>
            <a:r>
              <a:rPr lang="en-GB" dirty="0" smtClean="0">
                <a:solidFill>
                  <a:srgbClr val="174E7F"/>
                </a:solidFill>
              </a:rPr>
              <a:t>Target Product Profile?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solidFill>
                  <a:prstClr val="black"/>
                </a:solidFill>
              </a:rPr>
              <a:t>Developed to allow funders, manufacturers, and other stakeholders to take into account WHO preferences in development decision-making.</a:t>
            </a:r>
          </a:p>
          <a:p>
            <a:pPr lvl="0"/>
            <a:endParaRPr lang="en-US" dirty="0">
              <a:solidFill>
                <a:prstClr val="black"/>
              </a:solidFill>
            </a:endParaRPr>
          </a:p>
          <a:p>
            <a:pPr lvl="0"/>
            <a:r>
              <a:rPr lang="en-GB" dirty="0">
                <a:solidFill>
                  <a:prstClr val="black"/>
                </a:solidFill>
              </a:rPr>
              <a:t>Intended to articulate the vaccine preferences from an end to end perspective bridging development to use from LMIC perspective.</a:t>
            </a:r>
          </a:p>
          <a:p>
            <a:pPr lvl="0"/>
            <a:endParaRPr lang="en-GB" dirty="0">
              <a:solidFill>
                <a:prstClr val="black"/>
              </a:solidFill>
            </a:endParaRPr>
          </a:p>
          <a:p>
            <a:pPr lvl="0"/>
            <a:r>
              <a:rPr lang="en-GB" dirty="0">
                <a:solidFill>
                  <a:prstClr val="black"/>
                </a:solidFill>
              </a:rPr>
              <a:t>Intended to inform product specific TPPs that are developed by manufacturers, and to reduce the timeline between vaccine licensure and introduction into countries that have the greatest need.</a:t>
            </a:r>
          </a:p>
          <a:p>
            <a:r>
              <a:rPr lang="en-GB" dirty="0"/>
              <a:t> </a:t>
            </a:r>
            <a:endParaRPr lang="en-US" dirty="0"/>
          </a:p>
          <a:p>
            <a:endParaRPr lang="en-US" dirty="0"/>
          </a:p>
        </p:txBody>
      </p:sp>
    </p:spTree>
    <p:extLst>
      <p:ext uri="{BB962C8B-B14F-4D97-AF65-F5344CB8AC3E}">
        <p14:creationId xmlns:p14="http://schemas.microsoft.com/office/powerpoint/2010/main" val="29775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Development timeline for vaccine TPPs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065118249"/>
              </p:ext>
            </p:extLst>
          </p:nvPr>
        </p:nvGraphicFramePr>
        <p:xfrm>
          <a:off x="467544" y="844292"/>
          <a:ext cx="8229600" cy="6004560"/>
        </p:xfrm>
        <a:graphic>
          <a:graphicData uri="http://schemas.openxmlformats.org/drawingml/2006/table">
            <a:tbl>
              <a:tblPr firstRow="1" bandRow="1"/>
              <a:tblGrid>
                <a:gridCol w="2057400"/>
                <a:gridCol w="2057400"/>
                <a:gridCol w="2057400"/>
                <a:gridCol w="20574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baseline="0" dirty="0" smtClean="0"/>
                        <a:t>Circulation of draft TPP to Expert Working group for comments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smtClean="0"/>
                        <a:t>Public</a:t>
                      </a:r>
                      <a:r>
                        <a:rPr lang="en-GB" baseline="0" dirty="0" smtClean="0"/>
                        <a:t> consultation of draft TPPs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smtClean="0"/>
                        <a:t>Final TPP published at WHO website</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899512">
                <a:tc>
                  <a:txBody>
                    <a:bodyPr/>
                    <a:lstStyle/>
                    <a:p>
                      <a:r>
                        <a:rPr lang="en-GB" dirty="0" smtClean="0"/>
                        <a:t>Monovalent Ebola –</a:t>
                      </a:r>
                      <a:r>
                        <a:rPr lang="en-GB" baseline="0" dirty="0" smtClean="0"/>
                        <a:t> reactive and preventive use</a:t>
                      </a:r>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endParaRPr lang="en-GB"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endParaRPr lang="en-GB"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GB" dirty="0" smtClean="0"/>
                        <a:t>2015</a:t>
                      </a:r>
                    </a:p>
                    <a:p>
                      <a:pPr algn="ctr"/>
                      <a:endParaRPr lang="en-GB" dirty="0" smtClean="0"/>
                    </a:p>
                    <a:p>
                      <a:pPr algn="ctr"/>
                      <a:endParaRPr lang="en-GB"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Multivalent</a:t>
                      </a:r>
                      <a:r>
                        <a:rPr lang="en-GB" baseline="0" dirty="0" smtClean="0"/>
                        <a:t> </a:t>
                      </a:r>
                      <a:r>
                        <a:rPr lang="en-GB" baseline="0" dirty="0" err="1" smtClean="0"/>
                        <a:t>filovirus</a:t>
                      </a:r>
                      <a:r>
                        <a:rPr lang="en-GB" baseline="0" dirty="0" smtClean="0"/>
                        <a:t> vaccine TPP – preventive use</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dirty="0" smtClean="0"/>
                        <a:t> </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baseline="0" dirty="0" smtClean="0"/>
                        <a:t> Oct 2016</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dirty="0" smtClean="0"/>
                        <a:t>Nov</a:t>
                      </a:r>
                      <a:r>
                        <a:rPr lang="en-GB" baseline="0" dirty="0" smtClean="0"/>
                        <a:t> 2016</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b="1" dirty="0" smtClean="0"/>
                        <a:t>Revised</a:t>
                      </a:r>
                      <a:r>
                        <a:rPr lang="en-GB" dirty="0" smtClean="0"/>
                        <a:t> </a:t>
                      </a:r>
                      <a:r>
                        <a:rPr lang="en-GB" dirty="0" err="1" smtClean="0"/>
                        <a:t>Zika</a:t>
                      </a:r>
                      <a:r>
                        <a:rPr lang="en-GB" baseline="0" dirty="0" smtClean="0"/>
                        <a:t> virus vaccine TPP</a:t>
                      </a:r>
                    </a:p>
                    <a:p>
                      <a:r>
                        <a:rPr lang="en-GB" sz="1400" b="1" baseline="0" dirty="0" smtClean="0"/>
                        <a:t>(first version, published July 2016)</a:t>
                      </a:r>
                      <a:endParaRPr lang="en-GB"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dirty="0" smtClean="0"/>
                        <a:t>Dec 2016</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dirty="0" smtClean="0"/>
                        <a:t>Feb 2017</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MERS Co-V vaccine TPPs (3)</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baseline="0" dirty="0" smtClean="0"/>
                        <a:t>Feb 2017</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dirty="0" smtClean="0"/>
                        <a:t>May 2017</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smtClean="0"/>
                        <a:t>Nipah</a:t>
                      </a:r>
                      <a:r>
                        <a:rPr lang="en-GB" dirty="0" smtClean="0"/>
                        <a:t> Virus</a:t>
                      </a:r>
                      <a:r>
                        <a:rPr lang="en-GB" baseline="0" dirty="0" smtClean="0"/>
                        <a:t> vaccine TPP</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GB" dirty="0" smtClean="0"/>
                        <a:t>Q1</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GB" dirty="0" smtClean="0"/>
                        <a:t>Q1</a:t>
                      </a:r>
                    </a:p>
                    <a:p>
                      <a:pPr algn="ct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GB" dirty="0" smtClean="0"/>
                        <a:t>June</a:t>
                      </a:r>
                      <a:r>
                        <a:rPr lang="en-GB" baseline="0" dirty="0" smtClean="0"/>
                        <a:t> 2017</a:t>
                      </a:r>
                    </a:p>
                    <a:p>
                      <a:pPr algn="ctr"/>
                      <a:r>
                        <a:rPr lang="en-GB" baseline="0" dirty="0" smtClean="0"/>
                        <a:t>(Finalization)</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Lassa Fever virus vaccine TPP</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GB" dirty="0" smtClean="0"/>
                        <a:t>Q1</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GB" dirty="0" smtClean="0"/>
                        <a:t>Q2</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GB" dirty="0" smtClean="0"/>
                        <a:t>June 2017</a:t>
                      </a:r>
                    </a:p>
                    <a:p>
                      <a:pPr algn="ctr"/>
                      <a:r>
                        <a:rPr lang="en-GB" dirty="0" smtClean="0"/>
                        <a:t>(Finalization)</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pic>
        <p:nvPicPr>
          <p:cNvPr id="5"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2338948"/>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484" y="3421304"/>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8759" y="4255195"/>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3248475"/>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4777" y="4185605"/>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2999" y="3370413"/>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8759" y="2299486"/>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2333766"/>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4273" y="5028210"/>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5815" y="5151582"/>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2393" y="5679136"/>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4407595"/>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0279" y="5866713"/>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3892" y="6469056"/>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IMS.who.int\HQ\GVA11\Home\benassiv\Desktop\correct-tick-hi.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0279" y="6388843"/>
            <a:ext cx="360040" cy="3751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IMS.who.int\HQ\GVA11\Home\benassiv\Desktop\correct-tick-hi.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7820" y="5171255"/>
            <a:ext cx="360040" cy="37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7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MERS </a:t>
            </a:r>
            <a:r>
              <a:rPr lang="en-GB" dirty="0" err="1" smtClean="0"/>
              <a:t>CoV</a:t>
            </a:r>
            <a:r>
              <a:rPr lang="en-GB" dirty="0" smtClean="0"/>
              <a:t> vaccine TPPs</a:t>
            </a:r>
            <a:endParaRPr lang="en-GB" dirty="0"/>
          </a:p>
        </p:txBody>
      </p:sp>
      <p:sp>
        <p:nvSpPr>
          <p:cNvPr id="3" name="Content Placeholder 2"/>
          <p:cNvSpPr>
            <a:spLocks noGrp="1"/>
          </p:cNvSpPr>
          <p:nvPr>
            <p:ph idx="1"/>
          </p:nvPr>
        </p:nvSpPr>
        <p:spPr/>
        <p:txBody>
          <a:bodyPr>
            <a:normAutofit fontScale="32500" lnSpcReduction="20000"/>
          </a:bodyPr>
          <a:lstStyle/>
          <a:p>
            <a:pPr marL="457200" indent="-457200">
              <a:buFont typeface="Arial" panose="020B0604020202020204" pitchFamily="34" charset="0"/>
              <a:buChar char="•"/>
            </a:pPr>
            <a:r>
              <a:rPr lang="en-GB" sz="9800" dirty="0" smtClean="0"/>
              <a:t>Roadmap MERS </a:t>
            </a:r>
            <a:r>
              <a:rPr lang="en-GB" sz="9800" dirty="0" err="1" smtClean="0"/>
              <a:t>CoV</a:t>
            </a:r>
            <a:r>
              <a:rPr lang="en-GB" sz="9800" dirty="0" smtClean="0"/>
              <a:t> Research and Product development</a:t>
            </a:r>
            <a:r>
              <a:rPr lang="en-GB" sz="9800" baseline="30000" dirty="0" smtClean="0"/>
              <a:t>1</a:t>
            </a:r>
            <a:endParaRPr lang="en-GB" sz="9800" dirty="0" smtClean="0"/>
          </a:p>
          <a:p>
            <a:pPr marL="457200" indent="-457200">
              <a:buFont typeface="Arial" panose="020B0604020202020204" pitchFamily="34" charset="0"/>
              <a:buChar char="•"/>
            </a:pPr>
            <a:r>
              <a:rPr lang="en-GB" sz="9800" dirty="0" smtClean="0"/>
              <a:t>3 vaccine strategies called for in the Roadmap</a:t>
            </a:r>
          </a:p>
          <a:p>
            <a:pPr marL="1085850" lvl="1" indent="-342900" algn="just">
              <a:lnSpc>
                <a:spcPct val="115000"/>
              </a:lnSpc>
              <a:buFont typeface="+mj-lt"/>
              <a:buAutoNum type="arabicPeriod"/>
            </a:pPr>
            <a:r>
              <a:rPr lang="en-GB" sz="6000" dirty="0">
                <a:ea typeface="SimSun"/>
                <a:cs typeface="Calibri"/>
              </a:rPr>
              <a:t>Dromedary camel vaccine – for prevention of transmission of MERS-</a:t>
            </a:r>
            <a:r>
              <a:rPr lang="en-GB" sz="6000" dirty="0" err="1">
                <a:ea typeface="SimSun"/>
                <a:cs typeface="Calibri"/>
              </a:rPr>
              <a:t>CoV</a:t>
            </a:r>
            <a:r>
              <a:rPr lang="en-GB" sz="6000" dirty="0">
                <a:ea typeface="SimSun"/>
                <a:cs typeface="Calibri"/>
              </a:rPr>
              <a:t> among camels and from camels to </a:t>
            </a:r>
            <a:r>
              <a:rPr lang="en-GB" sz="6000" dirty="0" smtClean="0">
                <a:ea typeface="SimSun"/>
                <a:cs typeface="Calibri"/>
              </a:rPr>
              <a:t>humans (close collaboration with OIE)</a:t>
            </a:r>
            <a:endParaRPr lang="en-US" sz="6000" dirty="0">
              <a:ea typeface="SimSun"/>
              <a:cs typeface="Arial"/>
            </a:endParaRPr>
          </a:p>
          <a:p>
            <a:pPr marL="1085850" lvl="1" indent="-342900" algn="just">
              <a:lnSpc>
                <a:spcPct val="115000"/>
              </a:lnSpc>
              <a:buFont typeface="+mj-lt"/>
              <a:buAutoNum type="arabicPeriod"/>
            </a:pPr>
            <a:r>
              <a:rPr lang="en-GB" sz="6000" dirty="0">
                <a:ea typeface="SimSun"/>
                <a:cs typeface="Calibri"/>
              </a:rPr>
              <a:t>Human vaccine – for long term protection of persons at high ongoing risk of MERS-</a:t>
            </a:r>
            <a:r>
              <a:rPr lang="en-GB" sz="6000" dirty="0" err="1">
                <a:ea typeface="SimSun"/>
                <a:cs typeface="Calibri"/>
              </a:rPr>
              <a:t>CoV</a:t>
            </a:r>
            <a:r>
              <a:rPr lang="en-GB" sz="6000" dirty="0">
                <a:ea typeface="SimSun"/>
                <a:cs typeface="Calibri"/>
              </a:rPr>
              <a:t> such as healthcare workers and those working with potentially infected animals </a:t>
            </a:r>
            <a:endParaRPr lang="en-US" sz="6000" dirty="0">
              <a:ea typeface="SimSun"/>
              <a:cs typeface="Arial"/>
            </a:endParaRPr>
          </a:p>
          <a:p>
            <a:pPr marL="1085850" lvl="1" indent="-342900" algn="just">
              <a:lnSpc>
                <a:spcPct val="115000"/>
              </a:lnSpc>
              <a:spcAft>
                <a:spcPts val="1000"/>
              </a:spcAft>
              <a:buFont typeface="+mj-lt"/>
              <a:buAutoNum type="arabicPeriod"/>
            </a:pPr>
            <a:r>
              <a:rPr lang="en-GB" sz="6000" dirty="0">
                <a:ea typeface="SimSun"/>
                <a:cs typeface="Calibri"/>
              </a:rPr>
              <a:t>Human vaccine – for reactive use in outbreak settings with rapid onset of </a:t>
            </a:r>
            <a:r>
              <a:rPr lang="en-GB" sz="6000" dirty="0" smtClean="0">
                <a:ea typeface="SimSun"/>
                <a:cs typeface="Calibri"/>
              </a:rPr>
              <a:t>immunity</a:t>
            </a:r>
            <a:endParaRPr lang="en-GB" sz="6000" dirty="0" smtClean="0"/>
          </a:p>
          <a:p>
            <a:r>
              <a:rPr lang="en-US" sz="4300" dirty="0" smtClean="0"/>
              <a:t>1  </a:t>
            </a:r>
            <a:r>
              <a:rPr lang="en-US" sz="4300" dirty="0" err="1" smtClean="0"/>
              <a:t>Modjarrad</a:t>
            </a:r>
            <a:r>
              <a:rPr lang="en-US" sz="4300" dirty="0" smtClean="0"/>
              <a:t> K, </a:t>
            </a:r>
            <a:r>
              <a:rPr lang="en-US" sz="4300" dirty="0" err="1" smtClean="0"/>
              <a:t>Moorthy</a:t>
            </a:r>
            <a:r>
              <a:rPr lang="en-US" sz="4300" dirty="0" smtClean="0"/>
              <a:t> VS, </a:t>
            </a:r>
            <a:r>
              <a:rPr lang="en-US" sz="4300" dirty="0" err="1" smtClean="0"/>
              <a:t>Embarek</a:t>
            </a:r>
            <a:r>
              <a:rPr lang="en-US" sz="4300" dirty="0" smtClean="0"/>
              <a:t> P Ben, </a:t>
            </a:r>
            <a:r>
              <a:rPr lang="en-US" sz="4300" dirty="0" err="1" smtClean="0"/>
              <a:t>Kerkhove</a:t>
            </a:r>
            <a:r>
              <a:rPr lang="en-US" sz="4300" dirty="0" smtClean="0"/>
              <a:t> M Van, Kim J, </a:t>
            </a:r>
            <a:r>
              <a:rPr lang="en-US" sz="4300" dirty="0" err="1" smtClean="0"/>
              <a:t>Kieny</a:t>
            </a:r>
            <a:r>
              <a:rPr lang="en-US" sz="4300" dirty="0" smtClean="0"/>
              <a:t> M. A roadmap for MERS-</a:t>
            </a:r>
            <a:r>
              <a:rPr lang="en-US" sz="4300" dirty="0" err="1" smtClean="0"/>
              <a:t>CoV</a:t>
            </a:r>
            <a:r>
              <a:rPr lang="en-US" sz="4300" dirty="0" smtClean="0"/>
              <a:t> research and product development : report from a World Health Organization consultation. Nat. Publ. Gr. </a:t>
            </a:r>
            <a:r>
              <a:rPr lang="en-US" sz="4300" b="1" dirty="0" smtClean="0"/>
              <a:t>2016</a:t>
            </a:r>
            <a:r>
              <a:rPr lang="en-US" sz="4300" dirty="0" smtClean="0"/>
              <a:t>; 22:701–705. Available at: http://dx.doi.org/10.1038/nm.4131.</a:t>
            </a:r>
            <a:endParaRPr lang="en-GB" sz="4300" dirty="0" smtClean="0"/>
          </a:p>
          <a:p>
            <a:pPr marL="457200" indent="-457200">
              <a:buFont typeface="Arial" panose="020B0604020202020204" pitchFamily="34" charset="0"/>
              <a:buChar char="•"/>
            </a:pPr>
            <a:endParaRPr lang="en-GB" sz="4300" dirty="0"/>
          </a:p>
        </p:txBody>
      </p:sp>
    </p:spTree>
    <p:extLst>
      <p:ext uri="{BB962C8B-B14F-4D97-AF65-F5344CB8AC3E}">
        <p14:creationId xmlns:p14="http://schemas.microsoft.com/office/powerpoint/2010/main" val="3402895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b="1" dirty="0">
                <a:solidFill>
                  <a:srgbClr val="002060"/>
                </a:solidFill>
              </a:rPr>
              <a:t>Development timeline for </a:t>
            </a:r>
            <a:r>
              <a:rPr lang="en-US" b="1" dirty="0" smtClean="0">
                <a:solidFill>
                  <a:srgbClr val="002060"/>
                </a:solidFill>
              </a:rPr>
              <a:t>diagnostic TPPs</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374490560"/>
              </p:ext>
            </p:extLst>
          </p:nvPr>
        </p:nvGraphicFramePr>
        <p:xfrm>
          <a:off x="457200" y="1453733"/>
          <a:ext cx="8229600" cy="2199640"/>
        </p:xfrm>
        <a:graphic>
          <a:graphicData uri="http://schemas.openxmlformats.org/drawingml/2006/table">
            <a:tbl>
              <a:tblPr firstRow="1" bandRow="1"/>
              <a:tblGrid>
                <a:gridCol w="2057400"/>
                <a:gridCol w="2057400"/>
                <a:gridCol w="2057400"/>
                <a:gridCol w="20574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baseline="0" dirty="0" smtClean="0"/>
                        <a:t>Circulation of draft TPP to Expert Working group for comments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smtClean="0"/>
                        <a:t>Public</a:t>
                      </a:r>
                      <a:r>
                        <a:rPr lang="en-GB" baseline="0" dirty="0" smtClean="0"/>
                        <a:t> consultation of draft TPPs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smtClean="0"/>
                        <a:t>Final TPP published at WHO website</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Ebola virus</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October 2014</a:t>
                      </a:r>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smtClean="0"/>
                        <a:t>Zika</a:t>
                      </a:r>
                      <a:r>
                        <a:rPr lang="en-GB" dirty="0" smtClean="0"/>
                        <a:t> virus</a:t>
                      </a:r>
                      <a:r>
                        <a:rPr lang="en-GB" baseline="0" dirty="0" smtClean="0"/>
                        <a:t> diagnostics</a:t>
                      </a:r>
                      <a:r>
                        <a:rPr lang="en-GB" baseline="30000" dirty="0" smtClean="0"/>
                        <a:t>2</a:t>
                      </a:r>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March</a:t>
                      </a:r>
                      <a:r>
                        <a:rPr lang="en-GB" baseline="0" dirty="0" smtClean="0"/>
                        <a:t> 2016</a:t>
                      </a:r>
                      <a:endParaRPr lang="en-GB"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22</a:t>
                      </a:r>
                      <a:r>
                        <a:rPr lang="en-GB" baseline="0" dirty="0" smtClean="0"/>
                        <a:t> March to 11 April 2016</a:t>
                      </a:r>
                      <a:endParaRPr lang="en-GB"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t>April 2016</a:t>
                      </a:r>
                      <a:endParaRPr lang="en-GB"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7" name="TextBox 6"/>
          <p:cNvSpPr txBox="1"/>
          <p:nvPr/>
        </p:nvSpPr>
        <p:spPr>
          <a:xfrm>
            <a:off x="560439" y="4149080"/>
            <a:ext cx="8044842" cy="1046440"/>
          </a:xfrm>
          <a:prstGeom prst="rect">
            <a:avLst/>
          </a:prstGeom>
          <a:noFill/>
        </p:spPr>
        <p:txBody>
          <a:bodyPr wrap="square" rtlCol="0">
            <a:spAutoFit/>
          </a:bodyPr>
          <a:lstStyle/>
          <a:p>
            <a:endParaRPr lang="en-GB" sz="1400" dirty="0" smtClean="0"/>
          </a:p>
          <a:p>
            <a:r>
              <a:rPr lang="en-US" sz="2400" dirty="0"/>
              <a:t>P</a:t>
            </a:r>
            <a:r>
              <a:rPr lang="en-US" sz="2400" dirty="0" smtClean="0"/>
              <a:t>lanned for 2017:  </a:t>
            </a:r>
            <a:r>
              <a:rPr lang="en-US" sz="2400" b="1" dirty="0" smtClean="0"/>
              <a:t>Diagnostics Mapping: </a:t>
            </a:r>
            <a:r>
              <a:rPr lang="en-US" sz="2400" dirty="0" smtClean="0"/>
              <a:t>MERS- </a:t>
            </a:r>
            <a:r>
              <a:rPr lang="en-US" sz="2400" dirty="0" err="1" smtClean="0"/>
              <a:t>CoV</a:t>
            </a:r>
            <a:r>
              <a:rPr lang="en-US" sz="2400" dirty="0" smtClean="0"/>
              <a:t>,  CCHF, Lassa Fever and </a:t>
            </a:r>
            <a:r>
              <a:rPr lang="en-US" sz="2400" dirty="0" err="1" smtClean="0"/>
              <a:t>Nipah</a:t>
            </a:r>
            <a:r>
              <a:rPr lang="en-US" sz="2400" dirty="0" smtClean="0"/>
              <a:t> Virus</a:t>
            </a:r>
            <a:endParaRPr lang="en-US" sz="2400" dirty="0"/>
          </a:p>
        </p:txBody>
      </p:sp>
    </p:spTree>
    <p:extLst>
      <p:ext uri="{BB962C8B-B14F-4D97-AF65-F5344CB8AC3E}">
        <p14:creationId xmlns:p14="http://schemas.microsoft.com/office/powerpoint/2010/main" val="4006691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p:nvPr/>
        </p:nvSpPr>
        <p:spPr>
          <a:xfrm>
            <a:off x="323528" y="3897633"/>
            <a:ext cx="8787556" cy="2123657"/>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US" sz="4000" b="1" dirty="0">
                <a:solidFill>
                  <a:srgbClr val="002060"/>
                </a:solidFill>
                <a:latin typeface="Arial" panose="020B0604020202020204" pitchFamily="34" charset="0"/>
                <a:ea typeface="Permanent Marker"/>
                <a:cs typeface="Arial" panose="020B0604020202020204" pitchFamily="34" charset="0"/>
                <a:sym typeface="Permanent Marker"/>
              </a:rPr>
              <a:t>Preparing for the inevitable: the WHO R&amp;D Blueprint</a:t>
            </a:r>
            <a:r>
              <a:rPr lang="en-US" sz="3600" b="1" dirty="0">
                <a:solidFill>
                  <a:srgbClr val="002060"/>
                </a:solidFill>
                <a:latin typeface="Arial" panose="020B0604020202020204" pitchFamily="34" charset="0"/>
                <a:ea typeface="Permanent Marker"/>
                <a:cs typeface="Arial" panose="020B0604020202020204" pitchFamily="34" charset="0"/>
                <a:sym typeface="Permanent Marker"/>
              </a:rPr>
              <a:t> </a:t>
            </a:r>
          </a:p>
          <a:p>
            <a:pPr marL="0" marR="0" lvl="0" indent="0" algn="l" rtl="0">
              <a:spcBef>
                <a:spcPts val="0"/>
              </a:spcBef>
              <a:buSzPct val="25000"/>
              <a:buNone/>
            </a:pPr>
            <a:r>
              <a:rPr lang="en-US" sz="2000" dirty="0">
                <a:solidFill>
                  <a:srgbClr val="002060"/>
                </a:solidFill>
                <a:latin typeface="Arial" panose="020B0604020202020204" pitchFamily="34" charset="0"/>
                <a:ea typeface="Calibri"/>
                <a:cs typeface="Arial" panose="020B0604020202020204" pitchFamily="34" charset="0"/>
                <a:sym typeface="Calibri"/>
              </a:rPr>
              <a:t>With more frequent travel, globalized trade and greater interconnectedness between countries, infectious disease outbreaks of international concern are becoming as inevitable as they remain unpredictable </a:t>
            </a:r>
          </a:p>
        </p:txBody>
      </p:sp>
      <p:pic>
        <p:nvPicPr>
          <p:cNvPr id="2055" name="Picture 7" descr="C:\Users\bagozzid.WIMS.000\AppData\Local\Microsoft\Windows\Temporary Internet Files\Content.Outlook\3TXUTAE1\0213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0223"/>
            <a:ext cx="9143999" cy="4005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194" y="1268760"/>
            <a:ext cx="184731" cy="369332"/>
          </a:xfrm>
          <a:prstGeom prst="rect">
            <a:avLst/>
          </a:prstGeom>
          <a:noFill/>
        </p:spPr>
        <p:txBody>
          <a:bodyPr wrap="none" rtlCol="0">
            <a:spAutoFit/>
          </a:bodyPr>
          <a:lstStyle/>
          <a:p>
            <a:endParaRPr lang="en-GB" dirty="0"/>
          </a:p>
        </p:txBody>
      </p:sp>
      <p:pic>
        <p:nvPicPr>
          <p:cNvPr id="2057" name="Picture 6" descr="Dr Roper, WHO epidemiologist in Sierra Leone, on Ebola contact tracing 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9144000" cy="40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04321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8235" y="490661"/>
            <a:ext cx="8748464" cy="706091"/>
          </a:xfrm>
        </p:spPr>
        <p:txBody>
          <a:bodyPr>
            <a:normAutofit fontScale="90000"/>
          </a:bodyPr>
          <a:lstStyle/>
          <a:p>
            <a:pPr algn="ctr"/>
            <a:r>
              <a:rPr lang="en-US" altLang="en-US" sz="3900" dirty="0" smtClean="0">
                <a:solidFill>
                  <a:schemeClr val="tx1"/>
                </a:solidFill>
                <a:latin typeface="Marker Felt"/>
                <a:cs typeface="Marker Felt"/>
              </a:rPr>
              <a:t>Accelerating Research &amp; Development Processes</a:t>
            </a:r>
            <a:endParaRPr lang="en-US" altLang="en-US" sz="3900" dirty="0">
              <a:solidFill>
                <a:schemeClr val="tx1"/>
              </a:solidFill>
              <a:latin typeface="Marker Felt"/>
              <a:cs typeface="Marker Felt"/>
            </a:endParaRP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516216" y="3126738"/>
            <a:ext cx="3294054" cy="1373592"/>
          </a:xfrm>
          <a:prstGeom prst="rect">
            <a:avLst/>
          </a:prstGeom>
          <a:noFill/>
        </p:spPr>
        <p:txBody>
          <a:bodyPr wrap="square" lIns="80147" tIns="40074" rIns="80147" bIns="40074" rtlCol="0">
            <a:spAutoFit/>
          </a:bodyPr>
          <a:lstStyle/>
          <a:p>
            <a:r>
              <a:rPr lang="en-GB" sz="2800" dirty="0"/>
              <a:t>Regulatory </a:t>
            </a:r>
            <a:r>
              <a:rPr lang="en-GB" sz="2800" dirty="0" smtClean="0"/>
              <a:t> &amp;   Ethical </a:t>
            </a:r>
          </a:p>
          <a:p>
            <a:r>
              <a:rPr lang="en-GB" sz="2800" dirty="0" smtClean="0"/>
              <a:t>Preparedness</a:t>
            </a:r>
            <a:endParaRPr lang="en-GB" sz="2800" dirty="0">
              <a:latin typeface="Marker Felt"/>
              <a:cs typeface="Marker Felt"/>
            </a:endParaRPr>
          </a:p>
        </p:txBody>
      </p:sp>
      <p:grpSp>
        <p:nvGrpSpPr>
          <p:cNvPr id="8" name="Group 7"/>
          <p:cNvGrpSpPr/>
          <p:nvPr/>
        </p:nvGrpSpPr>
        <p:grpSpPr>
          <a:xfrm>
            <a:off x="3059832" y="1556792"/>
            <a:ext cx="3276364" cy="1446550"/>
            <a:chOff x="6192180" y="3356992"/>
            <a:chExt cx="3276364" cy="1446550"/>
          </a:xfrm>
        </p:grpSpPr>
        <p:sp>
          <p:nvSpPr>
            <p:cNvPr id="9" name="Rectangle 8"/>
            <p:cNvSpPr/>
            <p:nvPr/>
          </p:nvSpPr>
          <p:spPr>
            <a:xfrm>
              <a:off x="6192180" y="350420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11" name="TextBox 10"/>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12" name="Group 11"/>
          <p:cNvGrpSpPr/>
          <p:nvPr/>
        </p:nvGrpSpPr>
        <p:grpSpPr>
          <a:xfrm>
            <a:off x="3023828" y="3081963"/>
            <a:ext cx="3312368" cy="1446550"/>
            <a:chOff x="6084168" y="4653136"/>
            <a:chExt cx="3312368" cy="1446550"/>
          </a:xfrm>
        </p:grpSpPr>
        <p:sp>
          <p:nvSpPr>
            <p:cNvPr id="13" name="Rectangle 12"/>
            <p:cNvSpPr/>
            <p:nvPr/>
          </p:nvSpPr>
          <p:spPr>
            <a:xfrm>
              <a:off x="6120172" y="4810683"/>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15" name="TextBox 14"/>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16" name="Group 15"/>
          <p:cNvGrpSpPr/>
          <p:nvPr/>
        </p:nvGrpSpPr>
        <p:grpSpPr>
          <a:xfrm>
            <a:off x="3059832" y="4471167"/>
            <a:ext cx="3276364" cy="1446550"/>
            <a:chOff x="3059832" y="4471167"/>
            <a:chExt cx="3276364" cy="1446550"/>
          </a:xfrm>
        </p:grpSpPr>
        <p:sp>
          <p:nvSpPr>
            <p:cNvPr id="17" name="Rectangle 16"/>
            <p:cNvSpPr/>
            <p:nvPr/>
          </p:nvSpPr>
          <p:spPr>
            <a:xfrm>
              <a:off x="3059832" y="4706368"/>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19" name="TextBox 18"/>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333355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706091"/>
          </a:xfrm>
        </p:spPr>
        <p:txBody>
          <a:bodyPr>
            <a:noAutofit/>
          </a:bodyPr>
          <a:lstStyle/>
          <a:p>
            <a:r>
              <a:rPr lang="en-GB" sz="3600" b="1" dirty="0" smtClean="0"/>
              <a:t>Some of the Gaps in regulatory preparedness:</a:t>
            </a:r>
            <a:endParaRPr lang="en-GB" b="1" dirty="0"/>
          </a:p>
        </p:txBody>
      </p:sp>
      <p:sp>
        <p:nvSpPr>
          <p:cNvPr id="51" name="Content Placeholder 2"/>
          <p:cNvSpPr>
            <a:spLocks noGrp="1"/>
          </p:cNvSpPr>
          <p:nvPr>
            <p:ph idx="1"/>
          </p:nvPr>
        </p:nvSpPr>
        <p:spPr>
          <a:xfrm>
            <a:off x="457200" y="994337"/>
            <a:ext cx="8229600" cy="4713387"/>
          </a:xfrm>
        </p:spPr>
        <p:txBody>
          <a:bodyPr>
            <a:noAutofit/>
          </a:bodyPr>
          <a:lstStyle/>
          <a:p>
            <a:pPr marL="457200" indent="-457200">
              <a:buFont typeface="Arial" panose="020B0604020202020204" pitchFamily="34" charset="0"/>
              <a:buChar char="•"/>
            </a:pPr>
            <a:r>
              <a:rPr lang="en-US" sz="2400" b="1" dirty="0" smtClean="0"/>
              <a:t>Lack of coordinated emergency regulatory processes</a:t>
            </a:r>
          </a:p>
          <a:p>
            <a:pPr marL="1200150" lvl="1" indent="-457200">
              <a:buSzPct val="70000"/>
              <a:buFont typeface="Courier New" panose="02070309020205020404" pitchFamily="49" charset="0"/>
              <a:buChar char="o"/>
            </a:pPr>
            <a:r>
              <a:rPr lang="en-US" sz="2000" dirty="0" smtClean="0"/>
              <a:t>Link </a:t>
            </a:r>
            <a:r>
              <a:rPr lang="en-US" sz="2000" dirty="0"/>
              <a:t>r</a:t>
            </a:r>
            <a:r>
              <a:rPr lang="en-US" sz="2000" dirty="0" smtClean="0"/>
              <a:t>egulatory processes with overall national preparedness planning for public health emergencies</a:t>
            </a:r>
          </a:p>
          <a:p>
            <a:pPr marL="457200" indent="-457200">
              <a:buFont typeface="Arial" panose="020B0604020202020204" pitchFamily="34" charset="0"/>
              <a:buChar char="•"/>
            </a:pPr>
            <a:r>
              <a:rPr lang="en-US" sz="2400" b="1" dirty="0" smtClean="0"/>
              <a:t>Weakness of drug regulatory systems and lack of capacity</a:t>
            </a:r>
          </a:p>
          <a:p>
            <a:pPr marL="1200150" lvl="1" indent="-457200">
              <a:buSzPct val="70000"/>
              <a:buFont typeface="Courier New" panose="02070309020205020404" pitchFamily="49" charset="0"/>
              <a:buChar char="o"/>
            </a:pPr>
            <a:r>
              <a:rPr lang="en-US" sz="2000" dirty="0" smtClean="0"/>
              <a:t>Strengthen </a:t>
            </a:r>
            <a:r>
              <a:rPr lang="en-US" sz="2000" dirty="0"/>
              <a:t>regulatory </a:t>
            </a:r>
            <a:r>
              <a:rPr lang="en-US" sz="2000" dirty="0" smtClean="0"/>
              <a:t>collaboration </a:t>
            </a:r>
            <a:r>
              <a:rPr lang="en-US" sz="2000" dirty="0"/>
              <a:t>and </a:t>
            </a:r>
            <a:r>
              <a:rPr lang="en-US" sz="2000" dirty="0" smtClean="0"/>
              <a:t>capacity</a:t>
            </a:r>
          </a:p>
          <a:p>
            <a:pPr marL="457200" indent="-457200">
              <a:buFont typeface="Arial" panose="020B0604020202020204" pitchFamily="34" charset="0"/>
              <a:buChar char="•"/>
            </a:pPr>
            <a:r>
              <a:rPr lang="en-US" sz="2400" b="1" dirty="0" smtClean="0"/>
              <a:t> Limited capacity and experience in stakeholder communication</a:t>
            </a:r>
          </a:p>
          <a:p>
            <a:pPr marL="1200150" lvl="1" indent="-457200">
              <a:buSzPct val="70000"/>
              <a:buFont typeface="Courier New" panose="02070309020205020404" pitchFamily="49" charset="0"/>
              <a:buChar char="o"/>
            </a:pPr>
            <a:r>
              <a:rPr lang="en-US" sz="2000" dirty="0" smtClean="0"/>
              <a:t>Need for guidance in communicating with the media and public</a:t>
            </a:r>
            <a:endParaRPr lang="en-US" sz="2000" dirty="0"/>
          </a:p>
          <a:p>
            <a:pPr marL="457200" indent="-457200">
              <a:buFont typeface="Arial" panose="020B0604020202020204" pitchFamily="34" charset="0"/>
              <a:buChar char="•"/>
            </a:pPr>
            <a:r>
              <a:rPr lang="en-US" sz="2400" b="1" dirty="0" smtClean="0"/>
              <a:t>Poor engagement  of product developers with affected regulators</a:t>
            </a:r>
          </a:p>
          <a:p>
            <a:pPr marL="457200" indent="-457200">
              <a:buFont typeface="Arial" panose="020B0604020202020204" pitchFamily="34" charset="0"/>
              <a:buChar char="•"/>
            </a:pPr>
            <a:r>
              <a:rPr lang="en-US" sz="2400" b="1" dirty="0" smtClean="0"/>
              <a:t>Weakness in regulation of supply chains</a:t>
            </a:r>
          </a:p>
          <a:p>
            <a:pPr marL="1200150" lvl="1" indent="-457200">
              <a:buSzPct val="70000"/>
              <a:buFont typeface="Courier New" panose="02070309020205020404" pitchFamily="49" charset="0"/>
              <a:buChar char="o"/>
            </a:pPr>
            <a:r>
              <a:rPr lang="en-US" sz="2000" dirty="0" smtClean="0"/>
              <a:t>Need to minimize entry of substandard and falsified products in supply chains</a:t>
            </a:r>
            <a:endParaRPr lang="en-US" sz="2000" dirty="0"/>
          </a:p>
          <a:p>
            <a:pPr marL="457200" indent="-457200">
              <a:buFont typeface="Arial" panose="020B0604020202020204" pitchFamily="34" charset="0"/>
              <a:buChar char="•"/>
            </a:pPr>
            <a:endParaRPr lang="en-US" sz="2400" b="1" dirty="0"/>
          </a:p>
          <a:p>
            <a:pPr lvl="1" indent="0">
              <a:buNone/>
            </a:pPr>
            <a:endParaRPr lang="en-US" sz="2000" b="1" dirty="0" smtClean="0"/>
          </a:p>
        </p:txBody>
      </p:sp>
      <p:sp>
        <p:nvSpPr>
          <p:cNvPr id="3" name="Slide Number Placeholder 2"/>
          <p:cNvSpPr>
            <a:spLocks noGrp="1"/>
          </p:cNvSpPr>
          <p:nvPr>
            <p:ph type="sldNum" sz="quarter" idx="12"/>
          </p:nvPr>
        </p:nvSpPr>
        <p:spPr>
          <a:prstGeom prst="rect">
            <a:avLst/>
          </a:prstGeom>
        </p:spPr>
        <p:txBody>
          <a:bodyPr/>
          <a:lstStyle/>
          <a:p>
            <a:fld id="{68EF8D8F-250C-4243-A98A-D83BC8A11D2E}" type="slidenum">
              <a:rPr lang="en-GB" smtClean="0"/>
              <a:pPr/>
              <a:t>21</a:t>
            </a:fld>
            <a:endParaRPr lang="en-GB" dirty="0"/>
          </a:p>
        </p:txBody>
      </p:sp>
    </p:spTree>
    <p:extLst>
      <p:ext uri="{BB962C8B-B14F-4D97-AF65-F5344CB8AC3E}">
        <p14:creationId xmlns:p14="http://schemas.microsoft.com/office/powerpoint/2010/main" val="117025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20884">
            <a:off x="3626295" y="4532482"/>
            <a:ext cx="522923" cy="10515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453" y="3314766"/>
            <a:ext cx="522923" cy="1051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16427">
            <a:off x="6595923" y="3714247"/>
            <a:ext cx="522923" cy="10515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1769">
            <a:off x="1867310" y="3901657"/>
            <a:ext cx="522923" cy="1051560"/>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9634">
            <a:off x="733376" y="3759353"/>
            <a:ext cx="344736" cy="673757"/>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04164">
            <a:off x="2299907" y="5169517"/>
            <a:ext cx="344736" cy="693239"/>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46207">
            <a:off x="7341632" y="5135438"/>
            <a:ext cx="344736" cy="693239"/>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04574">
            <a:off x="5648811" y="5252116"/>
            <a:ext cx="344736" cy="693239"/>
          </a:xfrm>
          <a:prstGeom prst="rect">
            <a:avLst/>
          </a:prstGeom>
        </p:spPr>
      </p:pic>
      <p:sp>
        <p:nvSpPr>
          <p:cNvPr id="13" name="Title 1"/>
          <p:cNvSpPr txBox="1">
            <a:spLocks/>
          </p:cNvSpPr>
          <p:nvPr/>
        </p:nvSpPr>
        <p:spPr>
          <a:xfrm>
            <a:off x="35496" y="346646"/>
            <a:ext cx="9145015" cy="706090"/>
          </a:xfrm>
          <a:prstGeom prst="rect">
            <a:avLst/>
          </a:prstGeom>
          <a:ln>
            <a:noFill/>
          </a:ln>
        </p:spPr>
        <p:txBody>
          <a:bodyPr vert="horz" lIns="91440" tIns="45720" rIns="91440" bIns="45720" rtlCol="0" anchor="ctr">
            <a:noAutofit/>
          </a:bodyPr>
          <a:lstStyle>
            <a:lvl1pPr>
              <a:spcBef>
                <a:spcPct val="0"/>
              </a:spcBef>
              <a:buNone/>
              <a:defRPr sz="3600" b="1" baseline="0">
                <a:solidFill>
                  <a:schemeClr val="accent6">
                    <a:lumMod val="75000"/>
                  </a:schemeClr>
                </a:solidFill>
                <a:latin typeface="+mj-lt"/>
                <a:ea typeface="+mj-ea"/>
                <a:cs typeface="+mj-cs"/>
              </a:defRPr>
            </a:lvl1pPr>
          </a:lstStyle>
          <a:p>
            <a:r>
              <a:rPr lang="en-GB" sz="2800" dirty="0"/>
              <a:t>Assessment pathways </a:t>
            </a:r>
            <a:r>
              <a:rPr lang="en-GB" sz="2800" dirty="0" smtClean="0"/>
              <a:t>for </a:t>
            </a:r>
            <a:r>
              <a:rPr lang="en-GB" sz="2800" dirty="0"/>
              <a:t>medicines, vaccines &amp; diagnostics:</a:t>
            </a:r>
          </a:p>
        </p:txBody>
      </p:sp>
      <p:sp>
        <p:nvSpPr>
          <p:cNvPr id="14" name="Content Placeholder 2"/>
          <p:cNvSpPr txBox="1">
            <a:spLocks/>
          </p:cNvSpPr>
          <p:nvPr/>
        </p:nvSpPr>
        <p:spPr>
          <a:xfrm>
            <a:off x="1355381" y="2260383"/>
            <a:ext cx="6833304" cy="1191522"/>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2800" b="0" kern="1200">
                <a:solidFill>
                  <a:srgbClr val="00206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b="1" dirty="0" smtClean="0">
                <a:solidFill>
                  <a:srgbClr val="FF0000"/>
                </a:solidFill>
              </a:rPr>
              <a:t>Most authorities have “full” or “abbreviated” (based on reliance) but not conditional, emergency, exceptional use, compassionate use options..</a:t>
            </a:r>
          </a:p>
          <a:p>
            <a:endParaRPr lang="en-US" dirty="0">
              <a:solidFill>
                <a:srgbClr val="FF0000"/>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94079">
            <a:off x="5602400" y="4162786"/>
            <a:ext cx="344736" cy="6932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02437">
            <a:off x="7780032" y="4100003"/>
            <a:ext cx="344736" cy="69323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46207">
            <a:off x="2848506" y="3493927"/>
            <a:ext cx="344736" cy="69323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04574">
            <a:off x="700046" y="5194067"/>
            <a:ext cx="344736" cy="693239"/>
          </a:xfrm>
          <a:prstGeom prst="rect">
            <a:avLst/>
          </a:prstGeom>
        </p:spPr>
      </p:pic>
      <p:sp>
        <p:nvSpPr>
          <p:cNvPr id="20" name="Content Placeholder 2"/>
          <p:cNvSpPr>
            <a:spLocks noGrp="1"/>
          </p:cNvSpPr>
          <p:nvPr>
            <p:ph idx="1"/>
          </p:nvPr>
        </p:nvSpPr>
        <p:spPr>
          <a:xfrm>
            <a:off x="1009996" y="977783"/>
            <a:ext cx="7444047" cy="797061"/>
          </a:xfrm>
        </p:spPr>
        <p:txBody>
          <a:bodyPr>
            <a:noAutofit/>
          </a:bodyPr>
          <a:lstStyle/>
          <a:p>
            <a:pPr algn="ctr"/>
            <a:r>
              <a:rPr lang="en-US" sz="3200" dirty="0" smtClean="0"/>
              <a:t>Pathways in LMICs </a:t>
            </a:r>
            <a:endParaRPr lang="en-US" sz="3200" dirty="0" smtClean="0"/>
          </a:p>
          <a:p>
            <a:pPr algn="ctr"/>
            <a:r>
              <a:rPr lang="en-US" sz="3200" dirty="0" smtClean="0"/>
              <a:t>(</a:t>
            </a:r>
            <a:r>
              <a:rPr lang="en-US" sz="3200" dirty="0" smtClean="0"/>
              <a:t>likely to be first hit by epidemic)?</a:t>
            </a:r>
          </a:p>
          <a:p>
            <a:endParaRPr lang="en-US" dirty="0" smtClean="0"/>
          </a:p>
        </p:txBody>
      </p:sp>
      <p:sp>
        <p:nvSpPr>
          <p:cNvPr id="2" name="Slide Number Placeholder 1"/>
          <p:cNvSpPr>
            <a:spLocks noGrp="1"/>
          </p:cNvSpPr>
          <p:nvPr>
            <p:ph type="sldNum" sz="quarter" idx="12"/>
          </p:nvPr>
        </p:nvSpPr>
        <p:spPr/>
        <p:txBody>
          <a:bodyPr/>
          <a:lstStyle/>
          <a:p>
            <a:fld id="{68EF8D8F-250C-4243-A98A-D83BC8A11D2E}" type="slidenum">
              <a:rPr lang="en-GB" smtClean="0"/>
              <a:pPr/>
              <a:t>22</a:t>
            </a:fld>
            <a:endParaRPr lang="en-GB" dirty="0"/>
          </a:p>
        </p:txBody>
      </p:sp>
    </p:spTree>
    <p:extLst>
      <p:ext uri="{BB962C8B-B14F-4D97-AF65-F5344CB8AC3E}">
        <p14:creationId xmlns:p14="http://schemas.microsoft.com/office/powerpoint/2010/main" val="1723399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2943"/>
            <a:ext cx="8964488" cy="706091"/>
          </a:xfrm>
        </p:spPr>
        <p:txBody>
          <a:bodyPr>
            <a:noAutofit/>
          </a:bodyPr>
          <a:lstStyle/>
          <a:p>
            <a:r>
              <a:rPr lang="en-GB" sz="3200" b="1" dirty="0" smtClean="0"/>
              <a:t>Ethical preparedness: review during outbreaks</a:t>
            </a:r>
            <a:endParaRPr lang="en-GB" sz="3600" b="1" dirty="0"/>
          </a:p>
        </p:txBody>
      </p:sp>
      <p:sp>
        <p:nvSpPr>
          <p:cNvPr id="51" name="Content Placeholder 2"/>
          <p:cNvSpPr>
            <a:spLocks noGrp="1"/>
          </p:cNvSpPr>
          <p:nvPr>
            <p:ph idx="1"/>
          </p:nvPr>
        </p:nvSpPr>
        <p:spPr>
          <a:xfrm>
            <a:off x="457200" y="1092311"/>
            <a:ext cx="8229600" cy="4713387"/>
          </a:xfrm>
        </p:spPr>
        <p:txBody>
          <a:bodyPr>
            <a:noAutofit/>
          </a:bodyPr>
          <a:lstStyle/>
          <a:p>
            <a:pPr marL="457200" indent="-457200">
              <a:lnSpc>
                <a:spcPct val="150000"/>
              </a:lnSpc>
              <a:buFont typeface="Arial" panose="020B0604020202020204" pitchFamily="34" charset="0"/>
              <a:buChar char="•"/>
            </a:pPr>
            <a:r>
              <a:rPr lang="en-US" sz="2400" dirty="0" smtClean="0"/>
              <a:t>Time is crucial</a:t>
            </a:r>
            <a:endParaRPr lang="en-US" sz="2000" dirty="0" smtClean="0"/>
          </a:p>
          <a:p>
            <a:pPr marL="457200" indent="-457200">
              <a:lnSpc>
                <a:spcPct val="150000"/>
              </a:lnSpc>
              <a:buFont typeface="Arial" panose="020B0604020202020204" pitchFamily="34" charset="0"/>
              <a:buChar char="•"/>
            </a:pPr>
            <a:r>
              <a:rPr lang="en-US" sz="2400" dirty="0" smtClean="0"/>
              <a:t>But standards cannot be compromised</a:t>
            </a:r>
          </a:p>
          <a:p>
            <a:pPr marL="457200" indent="-457200">
              <a:lnSpc>
                <a:spcPct val="150000"/>
              </a:lnSpc>
              <a:buFont typeface="Arial" panose="020B0604020202020204" pitchFamily="34" charset="0"/>
              <a:buChar char="•"/>
            </a:pPr>
            <a:r>
              <a:rPr lang="en-GB" sz="2400" dirty="0" smtClean="0"/>
              <a:t>"Emergency review" mechanisms (rapid turn-over) needed</a:t>
            </a:r>
          </a:p>
          <a:p>
            <a:pPr marL="457200" indent="-457200">
              <a:lnSpc>
                <a:spcPct val="150000"/>
              </a:lnSpc>
              <a:buFont typeface="Arial" panose="020B0604020202020204" pitchFamily="34" charset="0"/>
              <a:buChar char="•"/>
            </a:pPr>
            <a:r>
              <a:rPr lang="en-GB" sz="2400" dirty="0" smtClean="0"/>
              <a:t>Differing situation in countries</a:t>
            </a:r>
          </a:p>
          <a:p>
            <a:pPr marL="457200" indent="-457200">
              <a:lnSpc>
                <a:spcPct val="150000"/>
              </a:lnSpc>
              <a:buFont typeface="Arial" panose="020B0604020202020204" pitchFamily="34" charset="0"/>
              <a:buChar char="•"/>
            </a:pPr>
            <a:r>
              <a:rPr lang="en-GB" sz="2400" dirty="0" smtClean="0"/>
              <a:t>Ethics Review Committees often ill-equipped to deal with emergencies – capacity building crucial for future epidemics</a:t>
            </a:r>
          </a:p>
          <a:p>
            <a:pPr marL="457200" indent="-457200">
              <a:lnSpc>
                <a:spcPct val="150000"/>
              </a:lnSpc>
              <a:buFont typeface="Arial" panose="020B0604020202020204" pitchFamily="34" charset="0"/>
              <a:buChar char="•"/>
            </a:pPr>
            <a:r>
              <a:rPr lang="en-GB" sz="2400" dirty="0" smtClean="0"/>
              <a:t>Potential of "joint reviews" </a:t>
            </a:r>
            <a:endParaRPr lang="en-US" sz="2000" dirty="0"/>
          </a:p>
          <a:p>
            <a:pPr marL="457200" indent="-457200">
              <a:lnSpc>
                <a:spcPct val="150000"/>
              </a:lnSpc>
              <a:buFont typeface="Arial" panose="020B0604020202020204" pitchFamily="34" charset="0"/>
              <a:buChar char="•"/>
            </a:pPr>
            <a:endParaRPr lang="en-US" sz="2400" dirty="0"/>
          </a:p>
          <a:p>
            <a:pPr lvl="1" indent="0">
              <a:lnSpc>
                <a:spcPct val="150000"/>
              </a:lnSpc>
              <a:buNone/>
            </a:pPr>
            <a:endParaRPr lang="en-US" sz="2000" dirty="0" smtClean="0"/>
          </a:p>
        </p:txBody>
      </p:sp>
      <p:sp>
        <p:nvSpPr>
          <p:cNvPr id="3" name="Slide Number Placeholder 2"/>
          <p:cNvSpPr>
            <a:spLocks noGrp="1"/>
          </p:cNvSpPr>
          <p:nvPr>
            <p:ph type="sldNum" sz="quarter" idx="12"/>
          </p:nvPr>
        </p:nvSpPr>
        <p:spPr>
          <a:prstGeom prst="rect">
            <a:avLst/>
          </a:prstGeom>
        </p:spPr>
        <p:txBody>
          <a:bodyPr/>
          <a:lstStyle/>
          <a:p>
            <a:fld id="{68EF8D8F-250C-4243-A98A-D83BC8A11D2E}" type="slidenum">
              <a:rPr lang="en-GB" smtClean="0"/>
              <a:pPr/>
              <a:t>23</a:t>
            </a:fld>
            <a:endParaRPr lang="en-GB" dirty="0"/>
          </a:p>
        </p:txBody>
      </p:sp>
    </p:spTree>
    <p:extLst>
      <p:ext uri="{BB962C8B-B14F-4D97-AF65-F5344CB8AC3E}">
        <p14:creationId xmlns:p14="http://schemas.microsoft.com/office/powerpoint/2010/main" val="2056004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319213"/>
            <a:ext cx="87058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7063" y="137783"/>
            <a:ext cx="8057212" cy="830997"/>
          </a:xfrm>
          <a:prstGeom prst="rect">
            <a:avLst/>
          </a:prstGeom>
        </p:spPr>
        <p:txBody>
          <a:bodyPr wrap="square">
            <a:spAutoFit/>
          </a:bodyPr>
          <a:lstStyle/>
          <a:p>
            <a:pPr algn="ctr"/>
            <a:r>
              <a:rPr lang="en-GB" sz="2400" b="1" dirty="0" smtClean="0">
                <a:solidFill>
                  <a:srgbClr val="002060"/>
                </a:solidFill>
                <a:latin typeface="Arial Rounded MT Bold" panose="020F0704030504030204" pitchFamily="34" charset="0"/>
              </a:rPr>
              <a:t>WHO Guidance </a:t>
            </a:r>
            <a:r>
              <a:rPr lang="en-GB" sz="2400" b="1" dirty="0">
                <a:solidFill>
                  <a:srgbClr val="002060"/>
                </a:solidFill>
                <a:latin typeface="Arial Rounded MT Bold" panose="020F0704030504030204" pitchFamily="34" charset="0"/>
              </a:rPr>
              <a:t>for managing ethical issues in infectious disease </a:t>
            </a:r>
            <a:r>
              <a:rPr lang="en-GB" sz="2400" b="1" dirty="0" smtClean="0">
                <a:solidFill>
                  <a:srgbClr val="002060"/>
                </a:solidFill>
                <a:latin typeface="Arial Rounded MT Bold" panose="020F0704030504030204" pitchFamily="34" charset="0"/>
              </a:rPr>
              <a:t>outbreaks - 2016</a:t>
            </a:r>
            <a:endParaRPr lang="en-GB" sz="2400" b="1" dirty="0">
              <a:solidFill>
                <a:srgbClr val="002060"/>
              </a:solidFill>
              <a:latin typeface="Arial Rounded MT Bold" panose="020F0704030504030204" pitchFamily="34" charset="0"/>
            </a:endParaRPr>
          </a:p>
        </p:txBody>
      </p:sp>
      <p:sp>
        <p:nvSpPr>
          <p:cNvPr id="3" name="Rectangle 2"/>
          <p:cNvSpPr/>
          <p:nvPr/>
        </p:nvSpPr>
        <p:spPr>
          <a:xfrm>
            <a:off x="123669" y="5571639"/>
            <a:ext cx="8801256" cy="369332"/>
          </a:xfrm>
          <a:prstGeom prst="rect">
            <a:avLst/>
          </a:prstGeom>
        </p:spPr>
        <p:txBody>
          <a:bodyPr wrap="square">
            <a:spAutoFit/>
          </a:bodyPr>
          <a:lstStyle/>
          <a:p>
            <a:r>
              <a:rPr lang="en-GB" u="sng" dirty="0">
                <a:hlinkClick r:id="rId3" action="ppaction://hlinkfile"/>
              </a:rPr>
              <a:t>http://apps.who.int/iris/bitstream/10665/250580/1/9789241549837-eng.pdf</a:t>
            </a:r>
            <a:r>
              <a:rPr lang="en-GB" dirty="0"/>
              <a:t>. </a:t>
            </a:r>
          </a:p>
        </p:txBody>
      </p:sp>
    </p:spTree>
    <p:extLst>
      <p:ext uri="{BB962C8B-B14F-4D97-AF65-F5344CB8AC3E}">
        <p14:creationId xmlns:p14="http://schemas.microsoft.com/office/powerpoint/2010/main" val="3439778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95989"/>
            <a:ext cx="9144000" cy="1238271"/>
          </a:xfrm>
        </p:spPr>
        <p:txBody>
          <a:bodyPr>
            <a:normAutofit fontScale="90000"/>
          </a:bodyPr>
          <a:lstStyle/>
          <a:p>
            <a:r>
              <a:rPr lang="en-US" altLang="en-US" sz="3000" dirty="0">
                <a:solidFill>
                  <a:schemeClr val="tx1"/>
                </a:solidFill>
                <a:latin typeface="Marker Felt"/>
                <a:cs typeface="Marker Felt"/>
              </a:rPr>
              <a:t>Methodological tools to improve the way </a:t>
            </a:r>
            <a:br>
              <a:rPr lang="en-US" altLang="en-US" sz="3000" dirty="0">
                <a:solidFill>
                  <a:schemeClr val="tx1"/>
                </a:solidFill>
                <a:latin typeface="Marker Felt"/>
                <a:cs typeface="Marker Felt"/>
              </a:rPr>
            </a:br>
            <a:r>
              <a:rPr lang="en-US" altLang="en-US" sz="3000" dirty="0">
                <a:solidFill>
                  <a:schemeClr val="tx1"/>
                </a:solidFill>
                <a:latin typeface="Marker Felt"/>
                <a:cs typeface="Marker Felt"/>
              </a:rPr>
              <a:t>we evaluate vaccines and therapeutics during outbreaks</a:t>
            </a: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588224" y="4595636"/>
            <a:ext cx="3294054" cy="1373592"/>
          </a:xfrm>
          <a:prstGeom prst="rect">
            <a:avLst/>
          </a:prstGeom>
          <a:noFill/>
        </p:spPr>
        <p:txBody>
          <a:bodyPr wrap="square" lIns="80147" tIns="40074" rIns="80147" bIns="40074" rtlCol="0">
            <a:spAutoFit/>
          </a:bodyPr>
          <a:lstStyle/>
          <a:p>
            <a:r>
              <a:rPr lang="en-GB" sz="2800" dirty="0">
                <a:latin typeface="Marker Felt"/>
                <a:cs typeface="Marker Felt"/>
              </a:rPr>
              <a:t>Implementing </a:t>
            </a:r>
          </a:p>
          <a:p>
            <a:r>
              <a:rPr lang="en-GB" sz="2800" dirty="0">
                <a:latin typeface="Marker Felt"/>
                <a:cs typeface="Marker Felt"/>
              </a:rPr>
              <a:t>adequate </a:t>
            </a:r>
          </a:p>
          <a:p>
            <a:r>
              <a:rPr lang="en-GB" sz="2800" dirty="0">
                <a:latin typeface="Marker Felt"/>
                <a:cs typeface="Marker Felt"/>
              </a:rPr>
              <a:t>study designs</a:t>
            </a:r>
          </a:p>
        </p:txBody>
      </p:sp>
      <p:grpSp>
        <p:nvGrpSpPr>
          <p:cNvPr id="8" name="Group 7"/>
          <p:cNvGrpSpPr/>
          <p:nvPr/>
        </p:nvGrpSpPr>
        <p:grpSpPr>
          <a:xfrm>
            <a:off x="3059832" y="1556792"/>
            <a:ext cx="3276364" cy="1446550"/>
            <a:chOff x="6192180" y="3356992"/>
            <a:chExt cx="3276364" cy="1446550"/>
          </a:xfrm>
        </p:grpSpPr>
        <p:sp>
          <p:nvSpPr>
            <p:cNvPr id="10" name="Rectangle 9"/>
            <p:cNvSpPr/>
            <p:nvPr/>
          </p:nvSpPr>
          <p:spPr>
            <a:xfrm>
              <a:off x="6192180" y="350420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12" name="TextBox 11"/>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13" name="Group 12"/>
          <p:cNvGrpSpPr/>
          <p:nvPr/>
        </p:nvGrpSpPr>
        <p:grpSpPr>
          <a:xfrm>
            <a:off x="3023828" y="3081963"/>
            <a:ext cx="3312368" cy="1446550"/>
            <a:chOff x="6084168" y="4653136"/>
            <a:chExt cx="3312368" cy="1446550"/>
          </a:xfrm>
        </p:grpSpPr>
        <p:sp>
          <p:nvSpPr>
            <p:cNvPr id="14" name="Rectangle 13"/>
            <p:cNvSpPr/>
            <p:nvPr/>
          </p:nvSpPr>
          <p:spPr>
            <a:xfrm>
              <a:off x="6120172" y="481068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16" name="TextBox 15"/>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17" name="Group 16"/>
          <p:cNvGrpSpPr/>
          <p:nvPr/>
        </p:nvGrpSpPr>
        <p:grpSpPr>
          <a:xfrm>
            <a:off x="3059832" y="4471167"/>
            <a:ext cx="3276364" cy="1446550"/>
            <a:chOff x="3059832" y="4471167"/>
            <a:chExt cx="3276364" cy="1446550"/>
          </a:xfrm>
        </p:grpSpPr>
        <p:sp>
          <p:nvSpPr>
            <p:cNvPr id="18" name="Rectangle 17"/>
            <p:cNvSpPr/>
            <p:nvPr/>
          </p:nvSpPr>
          <p:spPr>
            <a:xfrm>
              <a:off x="3059832" y="4706368"/>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20" name="TextBox 19"/>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2143625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a:off x="64648" y="3606407"/>
            <a:ext cx="8985621" cy="6856"/>
          </a:xfrm>
          <a:prstGeom prst="straightConnector1">
            <a:avLst/>
          </a:prstGeom>
          <a:solidFill>
            <a:schemeClr val="accent1"/>
          </a:solidFill>
          <a:ln w="7620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a:xfrm>
            <a:off x="180528" y="246513"/>
            <a:ext cx="9144000" cy="1238271"/>
          </a:xfrm>
        </p:spPr>
        <p:txBody>
          <a:bodyPr>
            <a:normAutofit/>
          </a:bodyPr>
          <a:lstStyle/>
          <a:p>
            <a:r>
              <a:rPr lang="en-US" altLang="en-US" sz="3200" dirty="0">
                <a:solidFill>
                  <a:schemeClr val="tx1"/>
                </a:solidFill>
                <a:latin typeface="Marker Felt"/>
                <a:cs typeface="Marker Felt"/>
              </a:rPr>
              <a:t>Methodological tools to improve the way </a:t>
            </a:r>
            <a:br>
              <a:rPr lang="en-US" altLang="en-US" sz="3200" dirty="0">
                <a:solidFill>
                  <a:schemeClr val="tx1"/>
                </a:solidFill>
                <a:latin typeface="Marker Felt"/>
                <a:cs typeface="Marker Felt"/>
              </a:rPr>
            </a:br>
            <a:r>
              <a:rPr lang="en-US" altLang="en-US" sz="3200" dirty="0">
                <a:solidFill>
                  <a:schemeClr val="tx1"/>
                </a:solidFill>
                <a:latin typeface="Marker Felt"/>
                <a:cs typeface="Marker Felt"/>
              </a:rPr>
              <a:t>we evaluate </a:t>
            </a:r>
            <a:r>
              <a:rPr lang="en-US" altLang="en-US" sz="3900" dirty="0">
                <a:solidFill>
                  <a:srgbClr val="1E7FB8"/>
                </a:solidFill>
                <a:latin typeface="Marker Felt"/>
                <a:cs typeface="Marker Felt"/>
              </a:rPr>
              <a:t>vaccines</a:t>
            </a:r>
            <a:r>
              <a:rPr lang="en-US" altLang="en-US" sz="3900" dirty="0">
                <a:solidFill>
                  <a:schemeClr val="tx1"/>
                </a:solidFill>
                <a:latin typeface="Marker Felt"/>
                <a:cs typeface="Marker Felt"/>
              </a:rPr>
              <a:t> </a:t>
            </a:r>
          </a:p>
        </p:txBody>
      </p:sp>
      <p:sp>
        <p:nvSpPr>
          <p:cNvPr id="7" name="Line Callout 1 6"/>
          <p:cNvSpPr/>
          <p:nvPr/>
        </p:nvSpPr>
        <p:spPr bwMode="auto">
          <a:xfrm>
            <a:off x="232720" y="2358566"/>
            <a:ext cx="1609656" cy="946167"/>
          </a:xfrm>
          <a:prstGeom prst="borderCallout1">
            <a:avLst>
              <a:gd name="adj1" fmla="val 18750"/>
              <a:gd name="adj2" fmla="val -8333"/>
              <a:gd name="adj3" fmla="val 129482"/>
              <a:gd name="adj4" fmla="val -7357"/>
            </a:avLst>
          </a:prstGeom>
          <a:solidFill>
            <a:schemeClr val="tx1"/>
          </a:solidFill>
          <a:ln>
            <a:solidFill>
              <a:schemeClr val="tx1"/>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style>
          <a:lnRef idx="0">
            <a:schemeClr val="accent4"/>
          </a:lnRef>
          <a:fillRef idx="3">
            <a:schemeClr val="accent4"/>
          </a:fillRef>
          <a:effectRef idx="3">
            <a:schemeClr val="accent4"/>
          </a:effectRef>
          <a:fontRef idx="minor">
            <a:schemeClr val="lt1"/>
          </a:fontRef>
        </p:style>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9" name="Rectangle 8"/>
          <p:cNvSpPr/>
          <p:nvPr/>
        </p:nvSpPr>
        <p:spPr>
          <a:xfrm>
            <a:off x="103275" y="3666243"/>
            <a:ext cx="2146365" cy="2296922"/>
          </a:xfrm>
          <a:prstGeom prst="rect">
            <a:avLst/>
          </a:prstGeom>
          <a:noFill/>
        </p:spPr>
        <p:txBody>
          <a:bodyPr wrap="square" lIns="80147" tIns="40074" rIns="80147" bIns="40074">
            <a:spAutoFit/>
          </a:bodyPr>
          <a:lstStyle/>
          <a:p>
            <a:r>
              <a:rPr lang="en-US" sz="1200" dirty="0">
                <a:latin typeface="American Typewriter"/>
                <a:cs typeface="American Typewriter"/>
              </a:rPr>
              <a:t>30 experts in clinical trials discussed the rationale of designing a vaccine efficacy trials during public health emergencies.</a:t>
            </a:r>
          </a:p>
          <a:p>
            <a:endParaRPr lang="en-US" sz="1200" dirty="0">
              <a:latin typeface="American Typewriter"/>
              <a:cs typeface="American Typewriter"/>
            </a:endParaRPr>
          </a:p>
          <a:p>
            <a:r>
              <a:rPr lang="en-US" sz="1200" dirty="0">
                <a:latin typeface="American Typewriter"/>
                <a:cs typeface="American Typewriter"/>
              </a:rPr>
              <a:t>The group agreed to conduct a collaborative effort around the Blueprint priority pathogens via 4 working groups.</a:t>
            </a:r>
          </a:p>
          <a:p>
            <a:endParaRPr lang="en-US" sz="1200" dirty="0">
              <a:latin typeface="American Typewriter"/>
              <a:cs typeface="American Typewriter"/>
            </a:endParaRPr>
          </a:p>
        </p:txBody>
      </p:sp>
      <p:sp>
        <p:nvSpPr>
          <p:cNvPr id="2" name="TextBox 1"/>
          <p:cNvSpPr txBox="1"/>
          <p:nvPr/>
        </p:nvSpPr>
        <p:spPr>
          <a:xfrm>
            <a:off x="394335" y="2056884"/>
            <a:ext cx="1538545" cy="819594"/>
          </a:xfrm>
          <a:prstGeom prst="rect">
            <a:avLst/>
          </a:prstGeom>
          <a:noFill/>
        </p:spPr>
        <p:txBody>
          <a:bodyPr wrap="square" lIns="80147" tIns="40074" rIns="80147" bIns="40074" rtlCol="0">
            <a:spAutoFit/>
          </a:bodyPr>
          <a:lstStyle/>
          <a:p>
            <a:r>
              <a:rPr lang="en-US" sz="1200" dirty="0">
                <a:solidFill>
                  <a:schemeClr val="bg1"/>
                </a:solidFill>
                <a:latin typeface="American Typewriter"/>
                <a:cs typeface="American Typewriter"/>
              </a:rPr>
              <a:t>Scoping Meeting</a:t>
            </a:r>
          </a:p>
          <a:p>
            <a:endParaRPr lang="en-US" sz="1200" dirty="0">
              <a:solidFill>
                <a:schemeClr val="bg1"/>
              </a:solidFill>
              <a:latin typeface="American Typewriter"/>
              <a:cs typeface="American Typewriter"/>
            </a:endParaRPr>
          </a:p>
          <a:p>
            <a:r>
              <a:rPr lang="en-US" sz="1200" dirty="0">
                <a:solidFill>
                  <a:schemeClr val="bg1"/>
                </a:solidFill>
                <a:latin typeface="American Typewriter"/>
                <a:cs typeface="American Typewriter"/>
              </a:rPr>
              <a:t>Chamonix</a:t>
            </a:r>
          </a:p>
          <a:p>
            <a:r>
              <a:rPr lang="en-US" sz="1200" dirty="0">
                <a:solidFill>
                  <a:schemeClr val="bg1"/>
                </a:solidFill>
                <a:latin typeface="American Typewriter"/>
                <a:cs typeface="American Typewriter"/>
              </a:rPr>
              <a:t>March 28, 2016</a:t>
            </a:r>
          </a:p>
        </p:txBody>
      </p:sp>
      <p:sp>
        <p:nvSpPr>
          <p:cNvPr id="10" name="Rectangle 9"/>
          <p:cNvSpPr/>
          <p:nvPr/>
        </p:nvSpPr>
        <p:spPr>
          <a:xfrm>
            <a:off x="2178528" y="3674197"/>
            <a:ext cx="2540540" cy="2296922"/>
          </a:xfrm>
          <a:prstGeom prst="rect">
            <a:avLst/>
          </a:prstGeom>
          <a:noFill/>
        </p:spPr>
        <p:txBody>
          <a:bodyPr wrap="square" lIns="80147" tIns="40074" rIns="80147" bIns="40074">
            <a:spAutoFit/>
          </a:bodyPr>
          <a:lstStyle/>
          <a:p>
            <a:r>
              <a:rPr lang="en-US" sz="1200" b="1" dirty="0">
                <a:latin typeface="American Typewriter"/>
                <a:cs typeface="American Typewriter"/>
              </a:rPr>
              <a:t>G1</a:t>
            </a:r>
            <a:r>
              <a:rPr lang="en-US" sz="1200" dirty="0">
                <a:latin typeface="American Typewriter"/>
                <a:cs typeface="American Typewriter"/>
              </a:rPr>
              <a:t> –Comprehensive methodological discussion paper on vaccine trial designs</a:t>
            </a:r>
          </a:p>
          <a:p>
            <a:r>
              <a:rPr lang="en-US" sz="1200" b="1" dirty="0">
                <a:latin typeface="American Typewriter"/>
                <a:cs typeface="American Typewriter"/>
              </a:rPr>
              <a:t>G2 </a:t>
            </a:r>
            <a:r>
              <a:rPr lang="en-US" sz="1200" dirty="0">
                <a:latin typeface="American Typewriter"/>
                <a:cs typeface="American Typewriter"/>
              </a:rPr>
              <a:t>–An interactive decision tree to facilitate and structure discussion around key methodological options;</a:t>
            </a:r>
          </a:p>
          <a:p>
            <a:r>
              <a:rPr lang="en-US" sz="1200" b="1" dirty="0">
                <a:latin typeface="American Typewriter"/>
                <a:cs typeface="American Typewriter"/>
              </a:rPr>
              <a:t>G3</a:t>
            </a:r>
            <a:r>
              <a:rPr lang="en-US" sz="1200" dirty="0">
                <a:latin typeface="American Typewriter"/>
                <a:cs typeface="American Typewriter"/>
              </a:rPr>
              <a:t> – a Trial Simulator to assess and compare the performance of various vaccine trial designs; </a:t>
            </a:r>
          </a:p>
          <a:p>
            <a:r>
              <a:rPr lang="en-US" sz="1200" b="1" dirty="0">
                <a:latin typeface="American Typewriter"/>
                <a:cs typeface="American Typewriter"/>
              </a:rPr>
              <a:t>G4</a:t>
            </a:r>
            <a:r>
              <a:rPr lang="en-US" sz="1200" dirty="0">
                <a:latin typeface="American Typewriter"/>
                <a:cs typeface="American Typewriter"/>
              </a:rPr>
              <a:t> –Annotated pathogen-specific generic protocols</a:t>
            </a:r>
            <a:endParaRPr lang="en-US" sz="1400" dirty="0">
              <a:latin typeface="American Typewriter"/>
              <a:cs typeface="American Typewriter"/>
            </a:endParaRPr>
          </a:p>
        </p:txBody>
      </p:sp>
      <p:grpSp>
        <p:nvGrpSpPr>
          <p:cNvPr id="13" name="Group 12"/>
          <p:cNvGrpSpPr/>
          <p:nvPr/>
        </p:nvGrpSpPr>
        <p:grpSpPr>
          <a:xfrm>
            <a:off x="2255242" y="1873362"/>
            <a:ext cx="1991918" cy="1151193"/>
            <a:chOff x="3627720" y="1687502"/>
            <a:chExt cx="2329437" cy="1064110"/>
          </a:xfrm>
          <a:solidFill>
            <a:schemeClr val="tx1"/>
          </a:solidFill>
        </p:grpSpPr>
        <p:sp>
          <p:nvSpPr>
            <p:cNvPr id="8" name="Line Callout 1 7"/>
            <p:cNvSpPr/>
            <p:nvPr/>
          </p:nvSpPr>
          <p:spPr bwMode="auto">
            <a:xfrm>
              <a:off x="3627720" y="1687502"/>
              <a:ext cx="2284078" cy="1064110"/>
            </a:xfrm>
            <a:prstGeom prst="borderCallout1">
              <a:avLst>
                <a:gd name="adj1" fmla="val 18750"/>
                <a:gd name="adj2" fmla="val -8333"/>
                <a:gd name="adj3" fmla="val 146031"/>
                <a:gd name="adj4" fmla="val -6995"/>
              </a:avLst>
            </a:prstGeom>
            <a:grpFill/>
            <a:ln>
              <a:solidFill>
                <a:schemeClr val="tx1"/>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12" name="TextBox 11"/>
            <p:cNvSpPr txBox="1"/>
            <p:nvPr/>
          </p:nvSpPr>
          <p:spPr>
            <a:xfrm>
              <a:off x="3766004" y="1777663"/>
              <a:ext cx="2191153" cy="938832"/>
            </a:xfrm>
            <a:prstGeom prst="rect">
              <a:avLst/>
            </a:prstGeom>
            <a:grpFill/>
          </p:spPr>
          <p:txBody>
            <a:bodyPr wrap="square" rtlCol="0">
              <a:spAutoFit/>
            </a:bodyPr>
            <a:lstStyle/>
            <a:p>
              <a:r>
                <a:rPr lang="en-US" sz="1200" dirty="0">
                  <a:solidFill>
                    <a:schemeClr val="bg1"/>
                  </a:solidFill>
                  <a:latin typeface="American Typewriter"/>
                  <a:cs typeface="American Typewriter"/>
                </a:rPr>
                <a:t>2</a:t>
              </a:r>
              <a:r>
                <a:rPr lang="en-US" sz="1200" baseline="30000" dirty="0">
                  <a:solidFill>
                    <a:schemeClr val="bg1"/>
                  </a:solidFill>
                  <a:latin typeface="American Typewriter"/>
                  <a:cs typeface="American Typewriter"/>
                </a:rPr>
                <a:t>nd</a:t>
              </a:r>
              <a:r>
                <a:rPr lang="en-US" sz="1200" dirty="0">
                  <a:solidFill>
                    <a:schemeClr val="bg1"/>
                  </a:solidFill>
                  <a:latin typeface="American Typewriter"/>
                  <a:cs typeface="American Typewriter"/>
                </a:rPr>
                <a:t> Consultation to review progress </a:t>
              </a:r>
            </a:p>
            <a:p>
              <a:endParaRPr lang="en-US" sz="1200" dirty="0">
                <a:solidFill>
                  <a:schemeClr val="bg1"/>
                </a:solidFill>
                <a:latin typeface="American Typewriter"/>
                <a:cs typeface="American Typewriter"/>
              </a:endParaRPr>
            </a:p>
            <a:p>
              <a:r>
                <a:rPr lang="en-US" sz="1200" dirty="0">
                  <a:solidFill>
                    <a:schemeClr val="bg1"/>
                  </a:solidFill>
                  <a:latin typeface="American Typewriter"/>
                  <a:cs typeface="American Typewriter"/>
                </a:rPr>
                <a:t>PAHO</a:t>
              </a:r>
            </a:p>
            <a:p>
              <a:r>
                <a:rPr lang="en-US" sz="1200" dirty="0">
                  <a:solidFill>
                    <a:schemeClr val="bg1"/>
                  </a:solidFill>
                  <a:latin typeface="American Typewriter"/>
                  <a:cs typeface="American Typewriter"/>
                </a:rPr>
                <a:t>October, 2016</a:t>
              </a:r>
            </a:p>
          </p:txBody>
        </p:sp>
      </p:grpSp>
      <p:grpSp>
        <p:nvGrpSpPr>
          <p:cNvPr id="17" name="Group 16"/>
          <p:cNvGrpSpPr/>
          <p:nvPr/>
        </p:nvGrpSpPr>
        <p:grpSpPr>
          <a:xfrm>
            <a:off x="4609341" y="1666079"/>
            <a:ext cx="1835742" cy="1051256"/>
            <a:chOff x="8119472" y="1753595"/>
            <a:chExt cx="2279095" cy="1052675"/>
          </a:xfrm>
          <a:solidFill>
            <a:schemeClr val="tx1"/>
          </a:solidFill>
        </p:grpSpPr>
        <p:sp>
          <p:nvSpPr>
            <p:cNvPr id="11" name="Line Callout 1 10"/>
            <p:cNvSpPr/>
            <p:nvPr/>
          </p:nvSpPr>
          <p:spPr bwMode="auto">
            <a:xfrm>
              <a:off x="8119472" y="1753595"/>
              <a:ext cx="2169477" cy="1028074"/>
            </a:xfrm>
            <a:prstGeom prst="borderCallout1">
              <a:avLst>
                <a:gd name="adj1" fmla="val 18750"/>
                <a:gd name="adj2" fmla="val -8333"/>
                <a:gd name="adj3" fmla="val 180749"/>
                <a:gd name="adj4" fmla="val -5044"/>
              </a:avLst>
            </a:prstGeom>
            <a:grpFill/>
            <a:ln>
              <a:solidFill>
                <a:schemeClr val="tx1"/>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14" name="TextBox 13"/>
            <p:cNvSpPr txBox="1"/>
            <p:nvPr/>
          </p:nvSpPr>
          <p:spPr>
            <a:xfrm>
              <a:off x="8211195" y="1789236"/>
              <a:ext cx="2187372" cy="1017034"/>
            </a:xfrm>
            <a:prstGeom prst="rect">
              <a:avLst/>
            </a:prstGeom>
            <a:grpFill/>
          </p:spPr>
          <p:txBody>
            <a:bodyPr wrap="square" rtlCol="0">
              <a:spAutoFit/>
            </a:bodyPr>
            <a:lstStyle/>
            <a:p>
              <a:r>
                <a:rPr lang="en-US" sz="1200" dirty="0">
                  <a:solidFill>
                    <a:schemeClr val="bg1"/>
                  </a:solidFill>
                  <a:latin typeface="American Typewriter"/>
                  <a:cs typeface="American Typewriter"/>
                </a:rPr>
                <a:t>3</a:t>
              </a:r>
              <a:r>
                <a:rPr lang="en-US" sz="1200" baseline="30000" dirty="0">
                  <a:solidFill>
                    <a:schemeClr val="bg1"/>
                  </a:solidFill>
                  <a:latin typeface="American Typewriter"/>
                  <a:cs typeface="American Typewriter"/>
                </a:rPr>
                <a:t>rd</a:t>
              </a:r>
              <a:r>
                <a:rPr lang="en-US" sz="1200" dirty="0">
                  <a:solidFill>
                    <a:schemeClr val="bg1"/>
                  </a:solidFill>
                  <a:latin typeface="American Typewriter"/>
                  <a:cs typeface="American Typewriter"/>
                </a:rPr>
                <a:t>  Consultation to review progress </a:t>
              </a:r>
            </a:p>
            <a:p>
              <a:endParaRPr lang="en-US" sz="1200" dirty="0">
                <a:solidFill>
                  <a:schemeClr val="bg1"/>
                </a:solidFill>
                <a:latin typeface="American Typewriter"/>
                <a:cs typeface="American Typewriter"/>
              </a:endParaRPr>
            </a:p>
            <a:p>
              <a:r>
                <a:rPr lang="en-US" sz="1200" dirty="0">
                  <a:solidFill>
                    <a:schemeClr val="bg1"/>
                  </a:solidFill>
                  <a:latin typeface="American Typewriter"/>
                  <a:cs typeface="American Typewriter"/>
                </a:rPr>
                <a:t>Annecy</a:t>
              </a:r>
            </a:p>
            <a:p>
              <a:r>
                <a:rPr lang="en-US" sz="1200" dirty="0">
                  <a:solidFill>
                    <a:schemeClr val="bg1"/>
                  </a:solidFill>
                  <a:latin typeface="American Typewriter"/>
                  <a:cs typeface="American Typewriter"/>
                </a:rPr>
                <a:t>May 1-2, 2017</a:t>
              </a:r>
            </a:p>
          </p:txBody>
        </p:sp>
      </p:grpSp>
      <p:sp>
        <p:nvSpPr>
          <p:cNvPr id="18" name="Rectangle 17"/>
          <p:cNvSpPr/>
          <p:nvPr/>
        </p:nvSpPr>
        <p:spPr>
          <a:xfrm>
            <a:off x="4660887" y="3654732"/>
            <a:ext cx="2372462" cy="1589036"/>
          </a:xfrm>
          <a:prstGeom prst="rect">
            <a:avLst/>
          </a:prstGeom>
          <a:solidFill>
            <a:schemeClr val="bg1"/>
          </a:solidFill>
        </p:spPr>
        <p:txBody>
          <a:bodyPr wrap="square" lIns="80147" tIns="40074" rIns="80147" bIns="40074">
            <a:spAutoFit/>
          </a:bodyPr>
          <a:lstStyle/>
          <a:p>
            <a:r>
              <a:rPr lang="en-US" sz="1400" dirty="0">
                <a:latin typeface="American Typewriter"/>
                <a:cs typeface="American Typewriter"/>
              </a:rPr>
              <a:t>DRAFTs available:</a:t>
            </a:r>
          </a:p>
          <a:p>
            <a:pPr marL="150276" indent="-150276">
              <a:buFont typeface="Courier New"/>
              <a:buChar char="o"/>
            </a:pPr>
            <a:r>
              <a:rPr lang="en-US" sz="1200" dirty="0">
                <a:latin typeface="American Typewriter"/>
                <a:cs typeface="American Typewriter"/>
              </a:rPr>
              <a:t>Methodological paper,</a:t>
            </a:r>
          </a:p>
          <a:p>
            <a:pPr marL="150276" indent="-150276">
              <a:buFont typeface="Courier New"/>
              <a:buChar char="o"/>
            </a:pPr>
            <a:r>
              <a:rPr lang="en-US" sz="1200" dirty="0">
                <a:latin typeface="American Typewriter"/>
                <a:cs typeface="American Typewriter"/>
              </a:rPr>
              <a:t>Decision tree</a:t>
            </a:r>
          </a:p>
          <a:p>
            <a:pPr marL="150276" indent="-150276">
              <a:buFont typeface="Courier New"/>
              <a:buChar char="o"/>
            </a:pPr>
            <a:r>
              <a:rPr lang="en-US" sz="1200" dirty="0">
                <a:latin typeface="American Typewriter"/>
                <a:cs typeface="American Typewriter"/>
              </a:rPr>
              <a:t>Trial Simulator</a:t>
            </a:r>
          </a:p>
          <a:p>
            <a:pPr marL="150276" indent="-150276">
              <a:buFont typeface="Courier New"/>
              <a:buChar char="o"/>
            </a:pPr>
            <a:r>
              <a:rPr lang="en-US" sz="1200" dirty="0">
                <a:latin typeface="American Typewriter"/>
                <a:cs typeface="American Typewriter"/>
              </a:rPr>
              <a:t>Draft generic protocol. </a:t>
            </a:r>
          </a:p>
          <a:p>
            <a:pPr marL="150276" indent="-150276">
              <a:buFont typeface="Courier New"/>
              <a:buChar char="o"/>
            </a:pPr>
            <a:endParaRPr lang="en-US" sz="1200" dirty="0">
              <a:latin typeface="American Typewriter"/>
              <a:cs typeface="American Typewriter"/>
            </a:endParaRPr>
          </a:p>
          <a:p>
            <a:r>
              <a:rPr lang="en-US" sz="1200" dirty="0">
                <a:latin typeface="American Typewriter"/>
                <a:cs typeface="American Typewriter"/>
              </a:rPr>
              <a:t>Review identified additional areas of work</a:t>
            </a:r>
          </a:p>
        </p:txBody>
      </p:sp>
      <p:grpSp>
        <p:nvGrpSpPr>
          <p:cNvPr id="19" name="Group 18"/>
          <p:cNvGrpSpPr/>
          <p:nvPr/>
        </p:nvGrpSpPr>
        <p:grpSpPr>
          <a:xfrm>
            <a:off x="7156343" y="1290086"/>
            <a:ext cx="1987657" cy="1075300"/>
            <a:chOff x="8142151" y="1564792"/>
            <a:chExt cx="2324454" cy="1112201"/>
          </a:xfrm>
          <a:solidFill>
            <a:schemeClr val="tx1"/>
          </a:solidFill>
        </p:grpSpPr>
        <p:sp>
          <p:nvSpPr>
            <p:cNvPr id="20" name="Line Callout 1 19"/>
            <p:cNvSpPr/>
            <p:nvPr/>
          </p:nvSpPr>
          <p:spPr bwMode="auto">
            <a:xfrm>
              <a:off x="8142151" y="1564792"/>
              <a:ext cx="2169477" cy="1028074"/>
            </a:xfrm>
            <a:prstGeom prst="borderCallout1">
              <a:avLst>
                <a:gd name="adj1" fmla="val 18750"/>
                <a:gd name="adj2" fmla="val -8333"/>
                <a:gd name="adj3" fmla="val 232677"/>
                <a:gd name="adj4" fmla="val -5044"/>
              </a:avLst>
            </a:prstGeom>
            <a:grpFill/>
            <a:ln>
              <a:solidFill>
                <a:schemeClr val="tx1"/>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21" name="TextBox 20"/>
            <p:cNvSpPr txBox="1"/>
            <p:nvPr/>
          </p:nvSpPr>
          <p:spPr>
            <a:xfrm>
              <a:off x="8279233" y="1626476"/>
              <a:ext cx="2187372" cy="1050517"/>
            </a:xfrm>
            <a:prstGeom prst="rect">
              <a:avLst/>
            </a:prstGeom>
            <a:grpFill/>
          </p:spPr>
          <p:txBody>
            <a:bodyPr wrap="square" rtlCol="0">
              <a:spAutoFit/>
            </a:bodyPr>
            <a:lstStyle/>
            <a:p>
              <a:r>
                <a:rPr lang="en-US" sz="1200" dirty="0">
                  <a:solidFill>
                    <a:schemeClr val="bg1"/>
                  </a:solidFill>
                  <a:latin typeface="American Typewriter"/>
                  <a:cs typeface="American Typewriter"/>
                </a:rPr>
                <a:t>4th  Consultation to review final drafts</a:t>
              </a:r>
            </a:p>
            <a:p>
              <a:endParaRPr lang="en-US" sz="1200" dirty="0">
                <a:solidFill>
                  <a:schemeClr val="bg1"/>
                </a:solidFill>
                <a:latin typeface="American Typewriter"/>
                <a:cs typeface="American Typewriter"/>
              </a:endParaRPr>
            </a:p>
            <a:p>
              <a:r>
                <a:rPr lang="en-US" sz="1200" dirty="0">
                  <a:solidFill>
                    <a:schemeClr val="bg1"/>
                  </a:solidFill>
                  <a:latin typeface="American Typewriter"/>
                  <a:cs typeface="American Typewriter"/>
                </a:rPr>
                <a:t>Boston</a:t>
              </a:r>
            </a:p>
            <a:p>
              <a:r>
                <a:rPr lang="en-US" sz="1200" dirty="0">
                  <a:solidFill>
                    <a:schemeClr val="bg1"/>
                  </a:solidFill>
                  <a:latin typeface="American Typewriter"/>
                  <a:cs typeface="American Typewriter"/>
                </a:rPr>
                <a:t>October, 2017</a:t>
              </a:r>
            </a:p>
          </p:txBody>
        </p:sp>
      </p:grpSp>
      <p:sp>
        <p:nvSpPr>
          <p:cNvPr id="22" name="Rectangle 21"/>
          <p:cNvSpPr/>
          <p:nvPr/>
        </p:nvSpPr>
        <p:spPr>
          <a:xfrm>
            <a:off x="7156343" y="3789040"/>
            <a:ext cx="1944778" cy="1558258"/>
          </a:xfrm>
          <a:prstGeom prst="rect">
            <a:avLst/>
          </a:prstGeom>
          <a:noFill/>
        </p:spPr>
        <p:txBody>
          <a:bodyPr wrap="square" lIns="80147" tIns="40074" rIns="80147" bIns="40074">
            <a:spAutoFit/>
          </a:bodyPr>
          <a:lstStyle/>
          <a:p>
            <a:r>
              <a:rPr lang="en-US" sz="1200" dirty="0">
                <a:latin typeface="American Typewriter"/>
                <a:cs typeface="American Typewriter"/>
              </a:rPr>
              <a:t>Finalization of documents and tools</a:t>
            </a:r>
          </a:p>
          <a:p>
            <a:pPr marL="150276" indent="-150276">
              <a:buFont typeface="Courier New"/>
              <a:buChar char="o"/>
            </a:pPr>
            <a:endParaRPr lang="en-US" sz="1200" dirty="0">
              <a:latin typeface="American Typewriter"/>
              <a:cs typeface="American Typewriter"/>
            </a:endParaRPr>
          </a:p>
          <a:p>
            <a:r>
              <a:rPr lang="en-US" sz="1200" dirty="0">
                <a:latin typeface="American Typewriter"/>
                <a:cs typeface="American Typewriter"/>
              </a:rPr>
              <a:t>Submission for open consultation</a:t>
            </a:r>
          </a:p>
          <a:p>
            <a:endParaRPr lang="en-US" sz="1200" dirty="0">
              <a:latin typeface="American Typewriter"/>
              <a:cs typeface="American Typewriter"/>
            </a:endParaRPr>
          </a:p>
          <a:p>
            <a:r>
              <a:rPr lang="en-US" sz="1200" dirty="0">
                <a:latin typeface="American Typewriter"/>
                <a:cs typeface="American Typewriter"/>
              </a:rPr>
              <a:t>Final tools available (early 2018)</a:t>
            </a:r>
          </a:p>
        </p:txBody>
      </p:sp>
      <p:sp>
        <p:nvSpPr>
          <p:cNvPr id="23" name="Line Callout 1 22"/>
          <p:cNvSpPr/>
          <p:nvPr/>
        </p:nvSpPr>
        <p:spPr bwMode="auto">
          <a:xfrm>
            <a:off x="6679004" y="2735659"/>
            <a:ext cx="2041575" cy="706196"/>
          </a:xfrm>
          <a:prstGeom prst="borderCallout1">
            <a:avLst>
              <a:gd name="adj1" fmla="val 18750"/>
              <a:gd name="adj2" fmla="val -8333"/>
              <a:gd name="adj3" fmla="val 120173"/>
              <a:gd name="adj4" fmla="val -7482"/>
            </a:avLst>
          </a:prstGeom>
          <a:solidFill>
            <a:schemeClr val="tx1">
              <a:lumMod val="50000"/>
              <a:lumOff val="50000"/>
            </a:schemeClr>
          </a:solidFill>
          <a:ln>
            <a:solidFill>
              <a:schemeClr val="tx1"/>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style>
          <a:lnRef idx="0">
            <a:schemeClr val="accent4"/>
          </a:lnRef>
          <a:fillRef idx="3">
            <a:schemeClr val="accent4"/>
          </a:fillRef>
          <a:effectRef idx="3">
            <a:schemeClr val="accent4"/>
          </a:effectRef>
          <a:fontRef idx="minor">
            <a:schemeClr val="lt1"/>
          </a:fontRef>
        </p:style>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r>
              <a:rPr lang="en-US" sz="1100" dirty="0">
                <a:solidFill>
                  <a:schemeClr val="bg1"/>
                </a:solidFill>
                <a:latin typeface="American Typewriter"/>
                <a:cs typeface="American Typewriter"/>
              </a:rPr>
              <a:t>ZIKA vaccines: end points, designs, site selection</a:t>
            </a:r>
          </a:p>
          <a:p>
            <a:pPr defTabSz="914179" rtl="1" fontAlgn="base">
              <a:spcBef>
                <a:spcPct val="0"/>
              </a:spcBef>
              <a:spcAft>
                <a:spcPct val="0"/>
              </a:spcAft>
            </a:pPr>
            <a:r>
              <a:rPr lang="en-US" sz="1100" dirty="0">
                <a:solidFill>
                  <a:schemeClr val="bg1"/>
                </a:solidFill>
                <a:latin typeface="American Typewriter"/>
                <a:cs typeface="American Typewriter"/>
              </a:rPr>
              <a:t>Geneva</a:t>
            </a:r>
          </a:p>
          <a:p>
            <a:pPr defTabSz="914179" rtl="1" fontAlgn="base">
              <a:spcBef>
                <a:spcPct val="0"/>
              </a:spcBef>
              <a:spcAft>
                <a:spcPct val="0"/>
              </a:spcAft>
            </a:pPr>
            <a:r>
              <a:rPr lang="en-US" sz="1100" dirty="0">
                <a:solidFill>
                  <a:schemeClr val="bg1"/>
                </a:solidFill>
                <a:latin typeface="American Typewriter"/>
                <a:cs typeface="American Typewriter"/>
              </a:rPr>
              <a:t>June 1-2, 2016</a:t>
            </a:r>
          </a:p>
        </p:txBody>
      </p:sp>
    </p:spTree>
    <p:extLst>
      <p:ext uri="{BB962C8B-B14F-4D97-AF65-F5344CB8AC3E}">
        <p14:creationId xmlns:p14="http://schemas.microsoft.com/office/powerpoint/2010/main" val="1879216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161305"/>
            <a:ext cx="9144000" cy="1238271"/>
          </a:xfrm>
        </p:spPr>
        <p:txBody>
          <a:bodyPr>
            <a:normAutofit/>
          </a:bodyPr>
          <a:lstStyle/>
          <a:p>
            <a:r>
              <a:rPr lang="en-US" altLang="en-US" sz="3000" dirty="0" smtClean="0">
                <a:solidFill>
                  <a:schemeClr val="tx1"/>
                </a:solidFill>
                <a:latin typeface="Marker Felt"/>
                <a:cs typeface="Marker Felt"/>
              </a:rPr>
              <a:t>Developing new norms &amp; standards tailored to the epidemic context</a:t>
            </a:r>
            <a:endParaRPr lang="en-US" altLang="en-US" sz="3000" dirty="0">
              <a:solidFill>
                <a:schemeClr val="tx1"/>
              </a:solidFill>
              <a:latin typeface="Marker Felt"/>
              <a:cs typeface="Marker Felt"/>
            </a:endParaRP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44208" y="4626413"/>
            <a:ext cx="2664296" cy="1312037"/>
          </a:xfrm>
          <a:prstGeom prst="rect">
            <a:avLst/>
          </a:prstGeom>
          <a:noFill/>
        </p:spPr>
        <p:txBody>
          <a:bodyPr wrap="square" lIns="80147" tIns="40074" rIns="80147" bIns="40074" rtlCol="0">
            <a:spAutoFit/>
          </a:bodyPr>
          <a:lstStyle/>
          <a:p>
            <a:r>
              <a:rPr lang="en-US" sz="2000" dirty="0"/>
              <a:t>Developing guidance </a:t>
            </a:r>
            <a:r>
              <a:rPr lang="en-US" sz="2000" dirty="0" smtClean="0"/>
              <a:t>&amp; tools </a:t>
            </a:r>
            <a:r>
              <a:rPr lang="en-US" sz="2000" dirty="0"/>
              <a:t>for collaborations </a:t>
            </a:r>
            <a:r>
              <a:rPr lang="en-US" sz="2000" dirty="0" smtClean="0"/>
              <a:t>&amp; exchanges </a:t>
            </a:r>
            <a:r>
              <a:rPr lang="en-US" sz="2000" dirty="0"/>
              <a:t>(data </a:t>
            </a:r>
            <a:r>
              <a:rPr lang="en-US" sz="2000" dirty="0" smtClean="0"/>
              <a:t>&amp; sample </a:t>
            </a:r>
            <a:r>
              <a:rPr lang="en-US" sz="2000" dirty="0"/>
              <a:t>sharing)</a:t>
            </a:r>
            <a:endParaRPr lang="en-GB" sz="2000" dirty="0">
              <a:latin typeface="Marker Felt"/>
              <a:cs typeface="Marker Felt"/>
            </a:endParaRPr>
          </a:p>
        </p:txBody>
      </p:sp>
      <p:grpSp>
        <p:nvGrpSpPr>
          <p:cNvPr id="8" name="Group 7"/>
          <p:cNvGrpSpPr/>
          <p:nvPr/>
        </p:nvGrpSpPr>
        <p:grpSpPr>
          <a:xfrm>
            <a:off x="3059832" y="1556792"/>
            <a:ext cx="3276364" cy="1446550"/>
            <a:chOff x="6192180" y="3356992"/>
            <a:chExt cx="3276364" cy="1446550"/>
          </a:xfrm>
        </p:grpSpPr>
        <p:sp>
          <p:nvSpPr>
            <p:cNvPr id="10" name="Rectangle 9"/>
            <p:cNvSpPr/>
            <p:nvPr/>
          </p:nvSpPr>
          <p:spPr>
            <a:xfrm>
              <a:off x="6192180" y="350420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12" name="TextBox 11"/>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13" name="Group 12"/>
          <p:cNvGrpSpPr/>
          <p:nvPr/>
        </p:nvGrpSpPr>
        <p:grpSpPr>
          <a:xfrm>
            <a:off x="3023828" y="3081963"/>
            <a:ext cx="3312368" cy="1446550"/>
            <a:chOff x="6084168" y="4653136"/>
            <a:chExt cx="3312368" cy="1446550"/>
          </a:xfrm>
        </p:grpSpPr>
        <p:sp>
          <p:nvSpPr>
            <p:cNvPr id="14" name="Rectangle 13"/>
            <p:cNvSpPr/>
            <p:nvPr/>
          </p:nvSpPr>
          <p:spPr>
            <a:xfrm>
              <a:off x="6120172" y="481068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16" name="TextBox 15"/>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17" name="Group 16"/>
          <p:cNvGrpSpPr/>
          <p:nvPr/>
        </p:nvGrpSpPr>
        <p:grpSpPr>
          <a:xfrm>
            <a:off x="3059832" y="4471167"/>
            <a:ext cx="3276364" cy="1446550"/>
            <a:chOff x="3059832" y="4471167"/>
            <a:chExt cx="3276364" cy="1446550"/>
          </a:xfrm>
        </p:grpSpPr>
        <p:sp>
          <p:nvSpPr>
            <p:cNvPr id="18" name="Rectangle 17"/>
            <p:cNvSpPr/>
            <p:nvPr/>
          </p:nvSpPr>
          <p:spPr>
            <a:xfrm>
              <a:off x="3059832" y="4706368"/>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20" name="TextBox 19"/>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887029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89660" y="74337"/>
            <a:ext cx="8287428" cy="895586"/>
          </a:xfrm>
        </p:spPr>
        <p:txBody>
          <a:bodyPr>
            <a:noAutofit/>
          </a:bodyPr>
          <a:lstStyle/>
          <a:p>
            <a:r>
              <a:rPr lang="en-GB" sz="2800" b="1" dirty="0" smtClean="0">
                <a:solidFill>
                  <a:srgbClr val="2A6EBB"/>
                </a:solidFill>
              </a:rPr>
              <a:t>Rationale for WHO 2015 position calling for prompt public disclosure of results from clinical trials</a:t>
            </a:r>
            <a:endParaRPr lang="en-GB" sz="2800" b="1" dirty="0">
              <a:solidFill>
                <a:srgbClr val="2A6EBB"/>
              </a:solidFill>
            </a:endParaRPr>
          </a:p>
        </p:txBody>
      </p:sp>
      <p:sp>
        <p:nvSpPr>
          <p:cNvPr id="2" name="TextBox 1"/>
          <p:cNvSpPr txBox="1"/>
          <p:nvPr/>
        </p:nvSpPr>
        <p:spPr>
          <a:xfrm>
            <a:off x="140182" y="1196758"/>
            <a:ext cx="8824309" cy="4401205"/>
          </a:xfrm>
          <a:prstGeom prst="rect">
            <a:avLst/>
          </a:prstGeom>
          <a:noFill/>
        </p:spPr>
        <p:txBody>
          <a:bodyPr wrap="square" rtlCol="0">
            <a:spAutoFit/>
          </a:bodyPr>
          <a:lstStyle/>
          <a:p>
            <a:pPr marL="285750" indent="-285750" defTabSz="457153">
              <a:buFont typeface="Wingdings" panose="05000000000000000000" pitchFamily="2" charset="2"/>
              <a:buChar char="v"/>
            </a:pPr>
            <a:r>
              <a:rPr lang="en-GB" sz="2000" dirty="0" smtClean="0">
                <a:solidFill>
                  <a:prstClr val="black"/>
                </a:solidFill>
              </a:rPr>
              <a:t>40-50</a:t>
            </a:r>
            <a:r>
              <a:rPr lang="en-GB" sz="2000" dirty="0" smtClean="0">
                <a:solidFill>
                  <a:prstClr val="black"/>
                </a:solidFill>
              </a:rPr>
              <a:t>% of all clinical trials remain unreported according to systematic reviews of over 100 studies on publication bias</a:t>
            </a:r>
            <a:r>
              <a:rPr lang="en-GB" baseline="30000" dirty="0" smtClean="0">
                <a:solidFill>
                  <a:prstClr val="black"/>
                </a:solidFill>
              </a:rPr>
              <a:t>*</a:t>
            </a:r>
          </a:p>
          <a:p>
            <a:pPr marL="285750" indent="-285750" defTabSz="457153">
              <a:buFont typeface="Wingdings" panose="05000000000000000000" pitchFamily="2" charset="2"/>
              <a:buChar char="v"/>
            </a:pPr>
            <a:r>
              <a:rPr lang="en-GB" sz="2000" dirty="0" smtClean="0">
                <a:solidFill>
                  <a:prstClr val="black"/>
                </a:solidFill>
              </a:rPr>
              <a:t>Applies to large and small trials across all product classes examined</a:t>
            </a:r>
          </a:p>
          <a:p>
            <a:pPr marL="285750" indent="-285750" defTabSz="457153">
              <a:buFont typeface="Wingdings" panose="05000000000000000000" pitchFamily="2" charset="2"/>
              <a:buChar char="v"/>
            </a:pPr>
            <a:r>
              <a:rPr lang="en-GB" sz="2000" dirty="0">
                <a:solidFill>
                  <a:prstClr val="black"/>
                </a:solidFill>
              </a:rPr>
              <a:t>E</a:t>
            </a:r>
            <a:r>
              <a:rPr lang="en-GB" sz="2000" dirty="0" smtClean="0">
                <a:solidFill>
                  <a:prstClr val="black"/>
                </a:solidFill>
              </a:rPr>
              <a:t>vidence that published literature overestimates efficacy and under-estimates harms (although bias can go in either direction for individual products)</a:t>
            </a:r>
            <a:r>
              <a:rPr lang="en-GB" baseline="30000" dirty="0" smtClean="0">
                <a:solidFill>
                  <a:prstClr val="black"/>
                </a:solidFill>
              </a:rPr>
              <a:t>* &amp; **</a:t>
            </a:r>
          </a:p>
          <a:p>
            <a:pPr marL="285750" indent="-285750" defTabSz="457153">
              <a:buFont typeface="Wingdings" panose="05000000000000000000" pitchFamily="2" charset="2"/>
              <a:buChar char="v"/>
            </a:pPr>
            <a:r>
              <a:rPr lang="en-GB" sz="2000" dirty="0" smtClean="0">
                <a:solidFill>
                  <a:prstClr val="black"/>
                </a:solidFill>
              </a:rPr>
              <a:t>Multiple concrete examples of harm related to non-disclosure of results and data, including deaths, billions of dollars of wasted research funding per year</a:t>
            </a:r>
            <a:r>
              <a:rPr lang="en-GB" baseline="30000" dirty="0" smtClean="0">
                <a:solidFill>
                  <a:prstClr val="black"/>
                </a:solidFill>
              </a:rPr>
              <a:t>***</a:t>
            </a:r>
            <a:r>
              <a:rPr lang="en-GB" sz="2000" dirty="0" smtClean="0">
                <a:solidFill>
                  <a:prstClr val="black"/>
                </a:solidFill>
              </a:rPr>
              <a:t>, poorly allocated financing of available interventions, slower timelines for product development</a:t>
            </a:r>
          </a:p>
          <a:p>
            <a:pPr defTabSz="457153"/>
            <a:endParaRPr lang="en-GB" sz="2000" dirty="0">
              <a:solidFill>
                <a:prstClr val="black"/>
              </a:solidFill>
            </a:endParaRPr>
          </a:p>
          <a:p>
            <a:pPr marL="285750" indent="-285750" defTabSz="457153">
              <a:buFont typeface="Wingdings" panose="05000000000000000000" pitchFamily="2" charset="2"/>
              <a:buChar char="v"/>
            </a:pPr>
            <a:r>
              <a:rPr lang="en-GB" sz="2000" dirty="0" smtClean="0">
                <a:solidFill>
                  <a:prstClr val="black"/>
                </a:solidFill>
              </a:rPr>
              <a:t>It is unethical to conduct human research without publication and dissemination of the results of that research. </a:t>
            </a:r>
          </a:p>
          <a:p>
            <a:pPr marL="285750" indent="-285750" defTabSz="457153">
              <a:buFont typeface="Arial" panose="020B0604020202020204" pitchFamily="34" charset="0"/>
              <a:buChar char="•"/>
            </a:pPr>
            <a:r>
              <a:rPr lang="en-GB" sz="2000" dirty="0" smtClean="0">
                <a:solidFill>
                  <a:prstClr val="black"/>
                </a:solidFill>
              </a:rPr>
              <a:t>Social and scientific benefits cannot accrue if the results are not made available. </a:t>
            </a:r>
          </a:p>
          <a:p>
            <a:pPr marL="285750" indent="-285750" defTabSz="457153">
              <a:buFont typeface="Arial" panose="020B0604020202020204" pitchFamily="34" charset="0"/>
              <a:buChar char="•"/>
            </a:pPr>
            <a:r>
              <a:rPr lang="en-GB" sz="2000" dirty="0" smtClean="0">
                <a:solidFill>
                  <a:prstClr val="black"/>
                </a:solidFill>
              </a:rPr>
              <a:t>Withholding results may subject future volunteers to unnecessary risk.</a:t>
            </a:r>
            <a:endParaRPr lang="en-GB" sz="2000" dirty="0">
              <a:solidFill>
                <a:prstClr val="black"/>
              </a:solidFill>
            </a:endParaRPr>
          </a:p>
        </p:txBody>
      </p:sp>
      <p:sp>
        <p:nvSpPr>
          <p:cNvPr id="3" name="TextBox 2"/>
          <p:cNvSpPr txBox="1"/>
          <p:nvPr/>
        </p:nvSpPr>
        <p:spPr>
          <a:xfrm>
            <a:off x="200392" y="5828976"/>
            <a:ext cx="7337009" cy="1200329"/>
          </a:xfrm>
          <a:prstGeom prst="rect">
            <a:avLst/>
          </a:prstGeom>
          <a:noFill/>
        </p:spPr>
        <p:txBody>
          <a:bodyPr wrap="none" rtlCol="0">
            <a:spAutoFit/>
          </a:bodyPr>
          <a:lstStyle/>
          <a:p>
            <a:pPr defTabSz="457153"/>
            <a:r>
              <a:rPr lang="en-US" dirty="0" smtClean="0">
                <a:solidFill>
                  <a:prstClr val="black"/>
                </a:solidFill>
              </a:rPr>
              <a:t>*</a:t>
            </a:r>
            <a:r>
              <a:rPr lang="en-US" dirty="0" err="1" smtClean="0">
                <a:solidFill>
                  <a:prstClr val="black"/>
                </a:solidFill>
              </a:rPr>
              <a:t>Schmucker</a:t>
            </a:r>
            <a:r>
              <a:rPr lang="en-US" dirty="0" smtClean="0">
                <a:solidFill>
                  <a:prstClr val="black"/>
                </a:solidFill>
              </a:rPr>
              <a:t> C., et al. (2014)  </a:t>
            </a:r>
            <a:r>
              <a:rPr lang="en-US" dirty="0" err="1" smtClean="0">
                <a:solidFill>
                  <a:prstClr val="black"/>
                </a:solidFill>
              </a:rPr>
              <a:t>PLoS</a:t>
            </a:r>
            <a:r>
              <a:rPr lang="en-US" dirty="0" smtClean="0">
                <a:solidFill>
                  <a:prstClr val="black"/>
                </a:solidFill>
              </a:rPr>
              <a:t> ONE 9(12): e114023</a:t>
            </a:r>
          </a:p>
          <a:p>
            <a:pPr defTabSz="457153"/>
            <a:r>
              <a:rPr lang="en-US" dirty="0" smtClean="0">
                <a:solidFill>
                  <a:prstClr val="black"/>
                </a:solidFill>
              </a:rPr>
              <a:t>**</a:t>
            </a:r>
            <a:r>
              <a:rPr lang="en-US" dirty="0" err="1" smtClean="0">
                <a:solidFill>
                  <a:prstClr val="black"/>
                </a:solidFill>
              </a:rPr>
              <a:t>Golder</a:t>
            </a:r>
            <a:r>
              <a:rPr lang="en-US" dirty="0" smtClean="0">
                <a:solidFill>
                  <a:prstClr val="black"/>
                </a:solidFill>
              </a:rPr>
              <a:t> S, </a:t>
            </a:r>
            <a:r>
              <a:rPr lang="en-US" dirty="0" err="1" smtClean="0">
                <a:solidFill>
                  <a:prstClr val="black"/>
                </a:solidFill>
              </a:rPr>
              <a:t>Loke</a:t>
            </a:r>
            <a:r>
              <a:rPr lang="en-US" dirty="0" smtClean="0">
                <a:solidFill>
                  <a:prstClr val="black"/>
                </a:solidFill>
              </a:rPr>
              <a:t> YK, Wright K, Norman G (2016). </a:t>
            </a:r>
            <a:r>
              <a:rPr lang="en-US" dirty="0" err="1" smtClean="0">
                <a:solidFill>
                  <a:prstClr val="black"/>
                </a:solidFill>
              </a:rPr>
              <a:t>PLoS</a:t>
            </a:r>
            <a:r>
              <a:rPr lang="en-US" dirty="0" smtClean="0">
                <a:solidFill>
                  <a:prstClr val="black"/>
                </a:solidFill>
              </a:rPr>
              <a:t> Med 13(9): e1002127</a:t>
            </a:r>
          </a:p>
          <a:p>
            <a:pPr defTabSz="457153"/>
            <a:r>
              <a:rPr lang="en-US" dirty="0" smtClean="0">
                <a:solidFill>
                  <a:prstClr val="black"/>
                </a:solidFill>
              </a:rPr>
              <a:t>***Chalmers I, </a:t>
            </a:r>
            <a:r>
              <a:rPr lang="en-US" dirty="0" err="1" smtClean="0">
                <a:solidFill>
                  <a:prstClr val="black"/>
                </a:solidFill>
              </a:rPr>
              <a:t>Glasziou</a:t>
            </a:r>
            <a:r>
              <a:rPr lang="en-US" dirty="0" smtClean="0">
                <a:solidFill>
                  <a:prstClr val="black"/>
                </a:solidFill>
              </a:rPr>
              <a:t> P. Lancet 2014; 374: 86-9. </a:t>
            </a:r>
          </a:p>
          <a:p>
            <a:pPr defTabSz="457153"/>
            <a:endParaRPr lang="en-GB" dirty="0">
              <a:solidFill>
                <a:prstClr val="black"/>
              </a:solidFill>
            </a:endParaRPr>
          </a:p>
        </p:txBody>
      </p:sp>
    </p:spTree>
    <p:extLst>
      <p:ext uri="{BB962C8B-B14F-4D97-AF65-F5344CB8AC3E}">
        <p14:creationId xmlns:p14="http://schemas.microsoft.com/office/powerpoint/2010/main" val="3109087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51520" y="2911659"/>
            <a:ext cx="1656184" cy="1656184"/>
          </a:xfrm>
          <a:prstGeom prst="homePlate">
            <a:avLst>
              <a:gd name="adj" fmla="val 25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prstClr val="white"/>
                </a:solidFill>
              </a:rPr>
              <a:t>Initial</a:t>
            </a:r>
          </a:p>
          <a:p>
            <a:pPr algn="ctr" defTabSz="457153"/>
            <a:r>
              <a:rPr lang="en-GB" dirty="0">
                <a:solidFill>
                  <a:prstClr val="white"/>
                </a:solidFill>
              </a:rPr>
              <a:t>r</a:t>
            </a:r>
            <a:r>
              <a:rPr lang="en-GB" dirty="0" smtClean="0">
                <a:solidFill>
                  <a:prstClr val="white"/>
                </a:solidFill>
              </a:rPr>
              <a:t>egistration dataset</a:t>
            </a:r>
            <a:endParaRPr lang="en-GB" dirty="0">
              <a:solidFill>
                <a:prstClr val="white"/>
              </a:solidFill>
            </a:endParaRPr>
          </a:p>
        </p:txBody>
      </p:sp>
      <p:sp>
        <p:nvSpPr>
          <p:cNvPr id="5" name="Pentagon 4"/>
          <p:cNvSpPr/>
          <p:nvPr/>
        </p:nvSpPr>
        <p:spPr>
          <a:xfrm>
            <a:off x="1979419" y="2929243"/>
            <a:ext cx="1656184" cy="1656184"/>
          </a:xfrm>
          <a:prstGeom prst="homePlate">
            <a:avLst>
              <a:gd name="adj" fmla="val 25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prstClr val="white"/>
                </a:solidFill>
              </a:rPr>
              <a:t>Access to full protocol</a:t>
            </a:r>
            <a:endParaRPr lang="en-GB" dirty="0">
              <a:solidFill>
                <a:prstClr val="white"/>
              </a:solidFill>
            </a:endParaRPr>
          </a:p>
        </p:txBody>
      </p:sp>
      <p:sp>
        <p:nvSpPr>
          <p:cNvPr id="6" name="Pentagon 5"/>
          <p:cNvSpPr/>
          <p:nvPr/>
        </p:nvSpPr>
        <p:spPr>
          <a:xfrm>
            <a:off x="3744916" y="2929243"/>
            <a:ext cx="1656184" cy="1656184"/>
          </a:xfrm>
          <a:prstGeom prst="homePlate">
            <a:avLst>
              <a:gd name="adj" fmla="val 25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prstClr val="white"/>
                </a:solidFill>
              </a:rPr>
              <a:t>Summary results using registries</a:t>
            </a:r>
            <a:endParaRPr lang="en-GB" dirty="0">
              <a:solidFill>
                <a:prstClr val="white"/>
              </a:solidFill>
            </a:endParaRPr>
          </a:p>
        </p:txBody>
      </p:sp>
      <p:sp>
        <p:nvSpPr>
          <p:cNvPr id="7" name="Pentagon 6"/>
          <p:cNvSpPr/>
          <p:nvPr/>
        </p:nvSpPr>
        <p:spPr>
          <a:xfrm>
            <a:off x="5524708" y="2929243"/>
            <a:ext cx="1656184" cy="1656184"/>
          </a:xfrm>
          <a:prstGeom prst="homePlate">
            <a:avLst>
              <a:gd name="adj" fmla="val 25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prstClr val="white"/>
                </a:solidFill>
              </a:rPr>
              <a:t>Journal publication</a:t>
            </a:r>
            <a:endParaRPr lang="en-GB" dirty="0">
              <a:solidFill>
                <a:prstClr val="white"/>
              </a:solidFill>
            </a:endParaRPr>
          </a:p>
        </p:txBody>
      </p:sp>
      <p:sp>
        <p:nvSpPr>
          <p:cNvPr id="8" name="Pentagon 7"/>
          <p:cNvSpPr/>
          <p:nvPr/>
        </p:nvSpPr>
        <p:spPr>
          <a:xfrm>
            <a:off x="7346638" y="2938208"/>
            <a:ext cx="1656184" cy="1656184"/>
          </a:xfrm>
          <a:prstGeom prst="homePlate">
            <a:avLst>
              <a:gd name="adj" fmla="val 25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prstClr val="white"/>
                </a:solidFill>
              </a:rPr>
              <a:t>Access to full data set</a:t>
            </a:r>
            <a:endParaRPr lang="en-GB" dirty="0">
              <a:solidFill>
                <a:prstClr val="white"/>
              </a:solidFill>
            </a:endParaRPr>
          </a:p>
        </p:txBody>
      </p:sp>
      <p:sp>
        <p:nvSpPr>
          <p:cNvPr id="9" name="TextBox 8"/>
          <p:cNvSpPr txBox="1"/>
          <p:nvPr/>
        </p:nvSpPr>
        <p:spPr>
          <a:xfrm>
            <a:off x="1396513" y="5287923"/>
            <a:ext cx="1444498" cy="369332"/>
          </a:xfrm>
          <a:prstGeom prst="rect">
            <a:avLst/>
          </a:prstGeom>
          <a:noFill/>
          <a:ln>
            <a:solidFill>
              <a:srgbClr val="2A6EBB"/>
            </a:solidFill>
          </a:ln>
        </p:spPr>
        <p:txBody>
          <a:bodyPr wrap="none" rtlCol="0">
            <a:spAutoFit/>
          </a:bodyPr>
          <a:lstStyle/>
          <a:p>
            <a:pPr defTabSz="457153"/>
            <a:r>
              <a:rPr lang="en-GB" dirty="0" smtClean="0">
                <a:solidFill>
                  <a:schemeClr val="accent6">
                    <a:lumMod val="20000"/>
                    <a:lumOff val="80000"/>
                  </a:schemeClr>
                </a:solidFill>
                <a:latin typeface="Tahoma" pitchFamily="34" charset="0"/>
                <a:cs typeface="Tahoma" pitchFamily="34" charset="0"/>
              </a:rPr>
              <a:t>Trial registry</a:t>
            </a:r>
            <a:endParaRPr lang="en-GB" dirty="0">
              <a:solidFill>
                <a:schemeClr val="accent6">
                  <a:lumMod val="20000"/>
                  <a:lumOff val="80000"/>
                </a:schemeClr>
              </a:solidFill>
              <a:latin typeface="Tahoma" pitchFamily="34" charset="0"/>
              <a:cs typeface="Tahoma" pitchFamily="34" charset="0"/>
            </a:endParaRPr>
          </a:p>
        </p:txBody>
      </p:sp>
      <p:cxnSp>
        <p:nvCxnSpPr>
          <p:cNvPr id="10" name="Straight Arrow Connector 9"/>
          <p:cNvCxnSpPr/>
          <p:nvPr/>
        </p:nvCxnSpPr>
        <p:spPr>
          <a:xfrm>
            <a:off x="2836673" y="5503947"/>
            <a:ext cx="2167375"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8401" y="5503947"/>
            <a:ext cx="1008112"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9512" y="1543507"/>
            <a:ext cx="2160241" cy="1152128"/>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schemeClr val="accent6">
                    <a:lumMod val="20000"/>
                    <a:lumOff val="80000"/>
                  </a:schemeClr>
                </a:solidFill>
              </a:rPr>
              <a:t>WHO position on universal registration since 2005</a:t>
            </a:r>
            <a:endParaRPr lang="en-GB" dirty="0">
              <a:solidFill>
                <a:schemeClr val="accent6">
                  <a:lumMod val="20000"/>
                  <a:lumOff val="80000"/>
                </a:schemeClr>
              </a:solidFill>
            </a:endParaRPr>
          </a:p>
        </p:txBody>
      </p:sp>
      <p:sp>
        <p:nvSpPr>
          <p:cNvPr id="17" name="Text Placeholder 3"/>
          <p:cNvSpPr txBox="1">
            <a:spLocks/>
          </p:cNvSpPr>
          <p:nvPr/>
        </p:nvSpPr>
        <p:spPr>
          <a:xfrm>
            <a:off x="48987" y="212527"/>
            <a:ext cx="8947796" cy="8955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900" b="1" dirty="0" smtClean="0">
                <a:solidFill>
                  <a:schemeClr val="bg2"/>
                </a:solidFill>
              </a:rPr>
              <a:t>WHO position on registration </a:t>
            </a:r>
            <a:r>
              <a:rPr lang="en-GB" sz="2900" b="1" dirty="0" smtClean="0">
                <a:solidFill>
                  <a:schemeClr val="bg2"/>
                </a:solidFill>
              </a:rPr>
              <a:t>&amp; reporting </a:t>
            </a:r>
            <a:r>
              <a:rPr lang="en-GB" sz="2900" b="1" dirty="0" smtClean="0">
                <a:solidFill>
                  <a:schemeClr val="bg2"/>
                </a:solidFill>
              </a:rPr>
              <a:t>of clinical trials</a:t>
            </a:r>
            <a:endParaRPr lang="en-GB" sz="2900" b="1" dirty="0">
              <a:solidFill>
                <a:schemeClr val="bg2"/>
              </a:solidFill>
            </a:endParaRPr>
          </a:p>
        </p:txBody>
      </p:sp>
      <p:cxnSp>
        <p:nvCxnSpPr>
          <p:cNvPr id="18" name="Straight Arrow Connector 17"/>
          <p:cNvCxnSpPr/>
          <p:nvPr/>
        </p:nvCxnSpPr>
        <p:spPr>
          <a:xfrm flipH="1">
            <a:off x="416291" y="5071899"/>
            <a:ext cx="1008112"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92177" y="4878954"/>
            <a:ext cx="1364733" cy="369332"/>
          </a:xfrm>
          <a:prstGeom prst="rect">
            <a:avLst/>
          </a:prstGeom>
          <a:noFill/>
          <a:ln>
            <a:solidFill>
              <a:srgbClr val="2A6EBB"/>
            </a:solidFill>
          </a:ln>
        </p:spPr>
        <p:txBody>
          <a:bodyPr wrap="none" rtlCol="0">
            <a:spAutoFit/>
          </a:bodyPr>
          <a:lstStyle/>
          <a:p>
            <a:pPr defTabSz="457153"/>
            <a:r>
              <a:rPr lang="en-GB" dirty="0" smtClean="0">
                <a:solidFill>
                  <a:schemeClr val="accent6">
                    <a:lumMod val="20000"/>
                    <a:lumOff val="80000"/>
                  </a:schemeClr>
                </a:solidFill>
                <a:latin typeface="Tahoma" pitchFamily="34" charset="0"/>
                <a:cs typeface="Tahoma" pitchFamily="34" charset="0"/>
              </a:rPr>
              <a:t>WHO policy</a:t>
            </a:r>
            <a:endParaRPr lang="en-GB" dirty="0">
              <a:solidFill>
                <a:schemeClr val="accent6">
                  <a:lumMod val="20000"/>
                  <a:lumOff val="80000"/>
                </a:schemeClr>
              </a:solidFill>
              <a:latin typeface="Tahoma" pitchFamily="34" charset="0"/>
              <a:cs typeface="Tahoma" pitchFamily="34" charset="0"/>
            </a:endParaRPr>
          </a:p>
        </p:txBody>
      </p:sp>
      <p:cxnSp>
        <p:nvCxnSpPr>
          <p:cNvPr id="20" name="Straight Arrow Connector 19"/>
          <p:cNvCxnSpPr/>
          <p:nvPr/>
        </p:nvCxnSpPr>
        <p:spPr>
          <a:xfrm flipV="1">
            <a:off x="2756908" y="5063625"/>
            <a:ext cx="3759308" cy="827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192558" y="1514628"/>
            <a:ext cx="2160241" cy="1152128"/>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3"/>
            <a:r>
              <a:rPr lang="en-GB" dirty="0" smtClean="0">
                <a:solidFill>
                  <a:schemeClr val="accent6">
                    <a:lumMod val="20000"/>
                    <a:lumOff val="80000"/>
                  </a:schemeClr>
                </a:solidFill>
              </a:rPr>
              <a:t>WHO position on timely public disclosure of results since 2015</a:t>
            </a:r>
            <a:endParaRPr lang="en-GB" dirty="0">
              <a:solidFill>
                <a:schemeClr val="accent6">
                  <a:lumMod val="20000"/>
                  <a:lumOff val="80000"/>
                </a:schemeClr>
              </a:solidFill>
            </a:endParaRPr>
          </a:p>
        </p:txBody>
      </p:sp>
    </p:spTree>
    <p:extLst>
      <p:ext uri="{BB962C8B-B14F-4D97-AF65-F5344CB8AC3E}">
        <p14:creationId xmlns:p14="http://schemas.microsoft.com/office/powerpoint/2010/main" val="278416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an R&amp;D Blueprint?</a:t>
            </a:r>
            <a:endParaRPr lang="en-GB" dirty="0"/>
          </a:p>
        </p:txBody>
      </p:sp>
      <p:sp>
        <p:nvSpPr>
          <p:cNvPr id="3" name="Content Placeholder 2"/>
          <p:cNvSpPr>
            <a:spLocks noGrp="1"/>
          </p:cNvSpPr>
          <p:nvPr>
            <p:ph idx="1"/>
          </p:nvPr>
        </p:nvSpPr>
        <p:spPr>
          <a:xfrm>
            <a:off x="467544" y="1340769"/>
            <a:ext cx="8229600" cy="4425355"/>
          </a:xfrm>
        </p:spPr>
        <p:txBody>
          <a:bodyPr>
            <a:normAutofit/>
          </a:bodyPr>
          <a:lstStyle/>
          <a:p>
            <a:pPr algn="ctr"/>
            <a:r>
              <a:rPr lang="en-US" dirty="0" smtClean="0">
                <a:solidFill>
                  <a:srgbClr val="002060"/>
                </a:solidFill>
                <a:latin typeface="Calibri" panose="020F0502020204030204" pitchFamily="34" charset="0"/>
                <a:cs typeface="Calibri" panose="020F0502020204030204" pitchFamily="34" charset="0"/>
              </a:rPr>
              <a:t>Experience during the Ebola epidemics has demonstrated that it </a:t>
            </a:r>
            <a:r>
              <a:rPr lang="en-US" dirty="0">
                <a:solidFill>
                  <a:srgbClr val="002060"/>
                </a:solidFill>
                <a:latin typeface="Calibri" panose="020F0502020204030204" pitchFamily="34" charset="0"/>
                <a:cs typeface="Calibri" panose="020F0502020204030204" pitchFamily="34" charset="0"/>
              </a:rPr>
              <a:t>is possible to accelerate R&amp;D during emergencies </a:t>
            </a:r>
          </a:p>
          <a:p>
            <a:pPr algn="ctr"/>
            <a:endParaRPr lang="en-US" dirty="0" smtClean="0">
              <a:solidFill>
                <a:srgbClr val="002060"/>
              </a:solidFill>
              <a:latin typeface="Calibri" panose="020F0502020204030204" pitchFamily="34" charset="0"/>
              <a:cs typeface="Calibri" panose="020F0502020204030204" pitchFamily="34" charset="0"/>
            </a:endParaRPr>
          </a:p>
          <a:p>
            <a:pPr algn="ctr"/>
            <a:r>
              <a:rPr lang="en-US" dirty="0" smtClean="0">
                <a:solidFill>
                  <a:srgbClr val="002060"/>
                </a:solidFill>
                <a:latin typeface="Calibri" panose="020F0502020204030204" pitchFamily="34" charset="0"/>
                <a:cs typeface="Calibri" panose="020F0502020204030204" pitchFamily="34" charset="0"/>
              </a:rPr>
              <a:t>BUT</a:t>
            </a:r>
            <a:endParaRPr lang="en-US" dirty="0">
              <a:solidFill>
                <a:srgbClr val="002060"/>
              </a:solidFill>
              <a:latin typeface="Calibri" panose="020F0502020204030204" pitchFamily="34" charset="0"/>
              <a:cs typeface="Calibri" panose="020F0502020204030204" pitchFamily="34" charset="0"/>
            </a:endParaRPr>
          </a:p>
          <a:p>
            <a:pPr marL="457200" indent="-457200" algn="ctr">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algn="ctr"/>
            <a:r>
              <a:rPr lang="en-US" dirty="0" smtClean="0">
                <a:solidFill>
                  <a:srgbClr val="002060"/>
                </a:solidFill>
                <a:latin typeface="Calibri" panose="020F0502020204030204" pitchFamily="34" charset="0"/>
                <a:cs typeface="Calibri" panose="020F0502020204030204" pitchFamily="34" charset="0"/>
              </a:rPr>
              <a:t>R&amp;D </a:t>
            </a:r>
            <a:r>
              <a:rPr lang="en-US" dirty="0">
                <a:solidFill>
                  <a:srgbClr val="002060"/>
                </a:solidFill>
                <a:latin typeface="Calibri" panose="020F0502020204030204" pitchFamily="34" charset="0"/>
                <a:cs typeface="Calibri" panose="020F0502020204030204" pitchFamily="34" charset="0"/>
              </a:rPr>
              <a:t>preparedness and effective collaboration frameworks </a:t>
            </a:r>
            <a:r>
              <a:rPr lang="en-US" dirty="0" smtClean="0">
                <a:solidFill>
                  <a:srgbClr val="002060"/>
                </a:solidFill>
                <a:latin typeface="Calibri" panose="020F0502020204030204" pitchFamily="34" charset="0"/>
                <a:cs typeface="Calibri" panose="020F0502020204030204" pitchFamily="34" charset="0"/>
              </a:rPr>
              <a:t>should be accelerated in </a:t>
            </a:r>
            <a:r>
              <a:rPr lang="en-US" dirty="0">
                <a:solidFill>
                  <a:srgbClr val="002060"/>
                </a:solidFill>
                <a:latin typeface="Calibri" panose="020F0502020204030204" pitchFamily="34" charset="0"/>
                <a:cs typeface="Calibri" panose="020F0502020204030204" pitchFamily="34" charset="0"/>
              </a:rPr>
              <a:t>advance of any new </a:t>
            </a:r>
            <a:r>
              <a:rPr lang="en-US" dirty="0" smtClean="0">
                <a:solidFill>
                  <a:srgbClr val="002060"/>
                </a:solidFill>
                <a:latin typeface="Calibri" panose="020F0502020204030204" pitchFamily="34" charset="0"/>
                <a:cs typeface="Calibri" panose="020F0502020204030204" pitchFamily="34" charset="0"/>
              </a:rPr>
              <a:t>epidemic</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9085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91264" cy="706090"/>
          </a:xfrm>
        </p:spPr>
        <p:txBody>
          <a:bodyPr>
            <a:normAutofit/>
          </a:bodyPr>
          <a:lstStyle/>
          <a:p>
            <a:r>
              <a:rPr lang="en-US" dirty="0" smtClean="0"/>
              <a:t>Material Transfer Agreements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dirty="0" smtClean="0"/>
              <a:t>Draft </a:t>
            </a:r>
            <a:r>
              <a:rPr lang="en-GB" dirty="0"/>
              <a:t>content for a </a:t>
            </a:r>
            <a:r>
              <a:rPr lang="en-GB" dirty="0" smtClean="0"/>
              <a:t>R&amp;D </a:t>
            </a:r>
            <a:r>
              <a:rPr lang="en-GB" dirty="0"/>
              <a:t>Blueprint online </a:t>
            </a:r>
            <a:r>
              <a:rPr lang="en-GB" dirty="0" smtClean="0"/>
              <a:t>MTA </a:t>
            </a:r>
            <a:r>
              <a:rPr lang="en-GB" dirty="0"/>
              <a:t>tool </a:t>
            </a:r>
            <a:r>
              <a:rPr lang="en-GB" dirty="0" smtClean="0"/>
              <a:t>was </a:t>
            </a:r>
            <a:r>
              <a:rPr lang="en-GB" dirty="0" smtClean="0"/>
              <a:t>open for public consultation until 16 June.</a:t>
            </a:r>
          </a:p>
          <a:p>
            <a:pPr marL="457200" indent="-457200">
              <a:buFont typeface="Arial" panose="020B0604020202020204" pitchFamily="34" charset="0"/>
              <a:buChar char="•"/>
            </a:pPr>
            <a:r>
              <a:rPr lang="en-GB" dirty="0" smtClean="0"/>
              <a:t>This tool will be pilot tested later this year.</a:t>
            </a:r>
          </a:p>
          <a:p>
            <a:pPr marL="457200" indent="-457200">
              <a:buFont typeface="Arial" panose="020B0604020202020204" pitchFamily="34" charset="0"/>
              <a:buChar char="•"/>
            </a:pPr>
            <a:r>
              <a:rPr lang="en-GB" dirty="0" smtClean="0"/>
              <a:t>The intention is to empower outbreak-affected countries through capacity development for MTAs, and benefit sharing and guidance on Nagoya are both explicitly addressed.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927854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65551"/>
            <a:ext cx="8435280" cy="3456384"/>
          </a:xfrm>
        </p:spPr>
        <p:txBody>
          <a:bodyPr>
            <a:normAutofit/>
          </a:bodyPr>
          <a:lstStyle/>
          <a:p>
            <a:r>
              <a:rPr lang="en-US" dirty="0" smtClean="0"/>
              <a:t>"We </a:t>
            </a:r>
            <a:r>
              <a:rPr lang="en-US" dirty="0"/>
              <a:t>support the WHO´s central coordinating role, especially for capacity building and response to health </a:t>
            </a:r>
            <a:r>
              <a:rPr lang="en-US" dirty="0" smtClean="0"/>
              <a:t>emergencies…</a:t>
            </a:r>
          </a:p>
          <a:p>
            <a:r>
              <a:rPr lang="en-US" dirty="0" smtClean="0"/>
              <a:t>Furthermore</a:t>
            </a:r>
            <a:r>
              <a:rPr lang="en-US" dirty="0"/>
              <a:t>, we see a need to foster R&amp;D preparedness through globally coordinated models as guided by the </a:t>
            </a:r>
            <a:r>
              <a:rPr lang="en-US" b="1" dirty="0"/>
              <a:t>WHO R&amp;D Blueprint</a:t>
            </a:r>
            <a:r>
              <a:rPr lang="en-US" dirty="0"/>
              <a:t>, such as the Coalition for Epidemic Preparedness Innovations (CEPI). </a:t>
            </a:r>
            <a:r>
              <a:rPr lang="en-US" dirty="0" smtClean="0"/>
              <a:t>"</a:t>
            </a:r>
            <a:endParaRPr lang="en-GB" b="1" dirty="0" smtClean="0"/>
          </a:p>
          <a:p>
            <a:endParaRPr lang="en-GB" b="1" dirty="0" smtClean="0"/>
          </a:p>
          <a:p>
            <a:endParaRPr lang="en-US" dirty="0"/>
          </a:p>
        </p:txBody>
      </p:sp>
      <p:sp>
        <p:nvSpPr>
          <p:cNvPr id="5" name="Rectangle 4"/>
          <p:cNvSpPr/>
          <p:nvPr/>
        </p:nvSpPr>
        <p:spPr>
          <a:xfrm>
            <a:off x="0" y="5949280"/>
            <a:ext cx="9144000" cy="90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 y="3779658"/>
            <a:ext cx="5472608" cy="307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6136" y="3761623"/>
            <a:ext cx="3113353" cy="1077218"/>
          </a:xfrm>
          <a:prstGeom prst="rect">
            <a:avLst/>
          </a:prstGeom>
          <a:noFill/>
        </p:spPr>
        <p:txBody>
          <a:bodyPr wrap="none" rtlCol="0">
            <a:spAutoFit/>
          </a:bodyPr>
          <a:lstStyle/>
          <a:p>
            <a:r>
              <a:rPr lang="en-GB" sz="3200" b="1" dirty="0" smtClean="0">
                <a:solidFill>
                  <a:srgbClr val="C00000"/>
                </a:solidFill>
              </a:rPr>
              <a:t>G20 Declaration, </a:t>
            </a:r>
          </a:p>
          <a:p>
            <a:r>
              <a:rPr lang="en-GB" sz="3200" b="1" dirty="0" smtClean="0">
                <a:solidFill>
                  <a:srgbClr val="C00000"/>
                </a:solidFill>
              </a:rPr>
              <a:t>8 July 2017</a:t>
            </a:r>
            <a:endParaRPr lang="en-US" sz="3200" b="1" dirty="0">
              <a:solidFill>
                <a:srgbClr val="C00000"/>
              </a:solidFill>
            </a:endParaRPr>
          </a:p>
        </p:txBody>
      </p:sp>
    </p:spTree>
    <p:extLst>
      <p:ext uri="{BB962C8B-B14F-4D97-AF65-F5344CB8AC3E}">
        <p14:creationId xmlns:p14="http://schemas.microsoft.com/office/powerpoint/2010/main" val="2828916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smtClean="0"/>
              <a:t>you!</a:t>
            </a:r>
            <a:endParaRPr lang="en-US" dirty="0"/>
          </a:p>
        </p:txBody>
      </p:sp>
      <p:sp>
        <p:nvSpPr>
          <p:cNvPr id="3" name="Content Placeholder 2"/>
          <p:cNvSpPr>
            <a:spLocks noGrp="1"/>
          </p:cNvSpPr>
          <p:nvPr>
            <p:ph idx="1"/>
          </p:nvPr>
        </p:nvSpPr>
        <p:spPr>
          <a:xfrm>
            <a:off x="539552" y="1235301"/>
            <a:ext cx="8229600" cy="3384376"/>
          </a:xfrm>
        </p:spPr>
        <p:txBody>
          <a:bodyPr>
            <a:normAutofit/>
          </a:bodyPr>
          <a:lstStyle/>
          <a:p>
            <a:pPr algn="ctr"/>
            <a:r>
              <a:rPr lang="en-US" sz="3600" dirty="0" smtClean="0"/>
              <a:t>Keep </a:t>
            </a:r>
            <a:r>
              <a:rPr lang="en-US" sz="3600" dirty="0"/>
              <a:t>up to date with our </a:t>
            </a:r>
            <a:r>
              <a:rPr lang="en-US" sz="3600" dirty="0" smtClean="0"/>
              <a:t>activities:</a:t>
            </a:r>
          </a:p>
          <a:p>
            <a:pPr algn="ctr"/>
            <a:r>
              <a:rPr lang="en-US" sz="3600" dirty="0" smtClean="0"/>
              <a:t>Follow </a:t>
            </a:r>
            <a:r>
              <a:rPr lang="en-US" sz="3600" dirty="0" smtClean="0"/>
              <a:t>the official R&amp;D Blueprint Twitter account</a:t>
            </a:r>
          </a:p>
          <a:p>
            <a:pPr algn="ctr"/>
            <a:r>
              <a:rPr lang="en-US" sz="3600" dirty="0" smtClean="0">
                <a:solidFill>
                  <a:schemeClr val="accent6">
                    <a:lumMod val="60000"/>
                    <a:lumOff val="40000"/>
                  </a:schemeClr>
                </a:solidFill>
              </a:rPr>
              <a:t>@</a:t>
            </a:r>
            <a:r>
              <a:rPr lang="en-US" sz="3600" dirty="0" err="1" smtClean="0">
                <a:solidFill>
                  <a:schemeClr val="accent6">
                    <a:lumMod val="60000"/>
                    <a:lumOff val="40000"/>
                  </a:schemeClr>
                </a:solidFill>
              </a:rPr>
              <a:t>mpkieny</a:t>
            </a:r>
            <a:endParaRPr lang="en-US" sz="3600" dirty="0" smtClean="0"/>
          </a:p>
          <a:p>
            <a:pPr algn="ctr"/>
            <a:r>
              <a:rPr lang="en-US" sz="3600" dirty="0" smtClean="0"/>
              <a:t>Or sign up to our newsletter</a:t>
            </a:r>
            <a:endParaRPr lang="en-US" sz="3600" dirty="0"/>
          </a:p>
        </p:txBody>
      </p:sp>
      <p:sp>
        <p:nvSpPr>
          <p:cNvPr id="4" name="TextBox 3"/>
          <p:cNvSpPr txBox="1"/>
          <p:nvPr/>
        </p:nvSpPr>
        <p:spPr>
          <a:xfrm>
            <a:off x="251520" y="4943381"/>
            <a:ext cx="8352928" cy="830997"/>
          </a:xfrm>
          <a:prstGeom prst="rect">
            <a:avLst/>
          </a:prstGeom>
          <a:noFill/>
        </p:spPr>
        <p:txBody>
          <a:bodyPr wrap="square" rtlCol="0">
            <a:spAutoFit/>
          </a:bodyPr>
          <a:lstStyle/>
          <a:p>
            <a:r>
              <a:rPr lang="en-GB" sz="2400" b="1" dirty="0" smtClean="0"/>
              <a:t>Acknowledgements: </a:t>
            </a:r>
          </a:p>
          <a:p>
            <a:r>
              <a:rPr lang="en-GB" sz="2400" dirty="0" smtClean="0"/>
              <a:t>Dr Ana Maria </a:t>
            </a:r>
            <a:r>
              <a:rPr lang="en-GB" sz="2400" dirty="0" err="1" smtClean="0"/>
              <a:t>Henao</a:t>
            </a:r>
            <a:r>
              <a:rPr lang="en-GB" sz="2400" dirty="0" smtClean="0"/>
              <a:t> </a:t>
            </a:r>
            <a:r>
              <a:rPr lang="en-GB" sz="2400" dirty="0" err="1" smtClean="0"/>
              <a:t>Restrepo</a:t>
            </a:r>
            <a:r>
              <a:rPr lang="en-GB" sz="2400" dirty="0" smtClean="0"/>
              <a:t> &amp; colleagues, WHO</a:t>
            </a:r>
            <a:endParaRPr lang="en-US" sz="2400" dirty="0"/>
          </a:p>
        </p:txBody>
      </p:sp>
    </p:spTree>
    <p:extLst>
      <p:ext uri="{BB962C8B-B14F-4D97-AF65-F5344CB8AC3E}">
        <p14:creationId xmlns:p14="http://schemas.microsoft.com/office/powerpoint/2010/main" val="180342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80728"/>
            <a:ext cx="9144000" cy="511256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t>Operational objective of the Blueprint</a:t>
            </a:r>
          </a:p>
        </p:txBody>
      </p:sp>
      <p:sp>
        <p:nvSpPr>
          <p:cNvPr id="7" name="Shape 197"/>
          <p:cNvSpPr/>
          <p:nvPr/>
        </p:nvSpPr>
        <p:spPr>
          <a:xfrm>
            <a:off x="841548" y="4365104"/>
            <a:ext cx="7906916" cy="1323437"/>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lvl1pPr marR="780287" algn="l" defTabSz="780287">
              <a:defRPr sz="2300">
                <a:solidFill>
                  <a:srgbClr val="000000"/>
                </a:solidFill>
                <a:latin typeface="Geneva"/>
                <a:ea typeface="Geneva"/>
                <a:cs typeface="Geneva"/>
                <a:sym typeface="Geneva"/>
              </a:defRPr>
            </a:lvl1pPr>
          </a:lstStyle>
          <a:p>
            <a:pPr algn="ctr"/>
            <a:r>
              <a:rPr sz="2000" dirty="0">
                <a:solidFill>
                  <a:srgbClr val="FFFFFE"/>
                </a:solidFill>
              </a:rPr>
              <a:t>The R&amp;D Blueprint seeks to create an enabling environment through which all actors, through increased funding, data sharing and partnerships, can drive change in the public health landscape to provide an elevated level of global impact. </a:t>
            </a:r>
          </a:p>
        </p:txBody>
      </p:sp>
      <p:sp>
        <p:nvSpPr>
          <p:cNvPr id="8" name="Shape 199"/>
          <p:cNvSpPr/>
          <p:nvPr/>
        </p:nvSpPr>
        <p:spPr>
          <a:xfrm>
            <a:off x="280785" y="1293165"/>
            <a:ext cx="1266881" cy="81079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a:solidFill>
                  <a:srgbClr val="000000"/>
                </a:solidFill>
                <a:latin typeface="Geneva"/>
                <a:ea typeface="Geneva"/>
                <a:cs typeface="Geneva"/>
                <a:sym typeface="Geneva"/>
              </a:defRPr>
            </a:lvl1pPr>
          </a:lstStyle>
          <a:p>
            <a:pPr algn="ctr"/>
            <a:r>
              <a:rPr sz="1600" dirty="0">
                <a:solidFill>
                  <a:srgbClr val="FFFFFE"/>
                </a:solidFill>
              </a:rPr>
              <a:t>Declaration of PHEIC emergency</a:t>
            </a:r>
          </a:p>
        </p:txBody>
      </p:sp>
      <p:sp>
        <p:nvSpPr>
          <p:cNvPr id="12" name="Shape 204"/>
          <p:cNvSpPr/>
          <p:nvPr/>
        </p:nvSpPr>
        <p:spPr>
          <a:xfrm>
            <a:off x="38500" y="3573018"/>
            <a:ext cx="9070004" cy="47237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3700">
                <a:solidFill>
                  <a:srgbClr val="000000"/>
                </a:solidFill>
                <a:latin typeface="Marker Felt"/>
                <a:ea typeface="Marker Felt"/>
                <a:cs typeface="Marker Felt"/>
                <a:sym typeface="Marker Felt"/>
              </a:defRPr>
            </a:lvl1pPr>
          </a:lstStyle>
          <a:p>
            <a:r>
              <a:rPr lang="en-GB" sz="2601" dirty="0" smtClean="0">
                <a:solidFill>
                  <a:srgbClr val="002060"/>
                </a:solidFill>
              </a:rPr>
              <a:t>    </a:t>
            </a:r>
            <a:r>
              <a:rPr sz="2601" dirty="0" smtClean="0">
                <a:solidFill>
                  <a:srgbClr val="002060"/>
                </a:solidFill>
              </a:rPr>
              <a:t>Day </a:t>
            </a:r>
            <a:r>
              <a:rPr sz="2601" dirty="0">
                <a:solidFill>
                  <a:srgbClr val="002060"/>
                </a:solidFill>
              </a:rPr>
              <a:t>0…I…I…I…I…I…I…I…I…I…I…I…I… Day available </a:t>
            </a:r>
          </a:p>
        </p:txBody>
      </p:sp>
      <p:cxnSp>
        <p:nvCxnSpPr>
          <p:cNvPr id="4" name="Straight Arrow Connector 3"/>
          <p:cNvCxnSpPr/>
          <p:nvPr/>
        </p:nvCxnSpPr>
        <p:spPr>
          <a:xfrm flipV="1">
            <a:off x="899592" y="2060848"/>
            <a:ext cx="0" cy="1512168"/>
          </a:xfrm>
          <a:prstGeom prst="straightConnector1">
            <a:avLst/>
          </a:prstGeom>
          <a:ln w="7620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876256" y="1091473"/>
            <a:ext cx="2028418" cy="2481545"/>
            <a:chOff x="6876256" y="1091472"/>
            <a:chExt cx="2028418" cy="2481544"/>
          </a:xfrm>
        </p:grpSpPr>
        <p:sp>
          <p:nvSpPr>
            <p:cNvPr id="11" name="Shape 202"/>
            <p:cNvSpPr/>
            <p:nvPr/>
          </p:nvSpPr>
          <p:spPr>
            <a:xfrm>
              <a:off x="6876256" y="1091472"/>
              <a:ext cx="2028418" cy="10570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algn="ctr">
                <a:defRPr>
                  <a:solidFill>
                    <a:srgbClr val="000000"/>
                  </a:solidFill>
                  <a:latin typeface="Geneva"/>
                  <a:ea typeface="Geneva"/>
                  <a:cs typeface="Geneva"/>
                  <a:sym typeface="Geneva"/>
                </a:defRPr>
              </a:pPr>
              <a:r>
                <a:rPr sz="1600" dirty="0">
                  <a:solidFill>
                    <a:srgbClr val="FFFFFE"/>
                  </a:solidFill>
                </a:rPr>
                <a:t>Availability of</a:t>
              </a:r>
            </a:p>
            <a:p>
              <a:pPr algn="ctr">
                <a:defRPr>
                  <a:solidFill>
                    <a:srgbClr val="000000"/>
                  </a:solidFill>
                  <a:latin typeface="Geneva"/>
                  <a:ea typeface="Geneva"/>
                  <a:cs typeface="Geneva"/>
                  <a:sym typeface="Geneva"/>
                </a:defRPr>
              </a:pPr>
              <a:r>
                <a:rPr sz="1600" dirty="0">
                  <a:solidFill>
                    <a:srgbClr val="FFFFFE"/>
                  </a:solidFill>
                </a:rPr>
                <a:t>effective diagnostics, therapeutics &amp; vaccines</a:t>
              </a:r>
            </a:p>
          </p:txBody>
        </p:sp>
        <p:cxnSp>
          <p:nvCxnSpPr>
            <p:cNvPr id="13" name="Straight Arrow Connector 12"/>
            <p:cNvCxnSpPr/>
            <p:nvPr/>
          </p:nvCxnSpPr>
          <p:spPr>
            <a:xfrm flipV="1">
              <a:off x="7884368" y="2060848"/>
              <a:ext cx="0" cy="1512168"/>
            </a:xfrm>
            <a:prstGeom prst="straightConnector1">
              <a:avLst/>
            </a:prstGeom>
            <a:ln w="7620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88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0712 -0.00648 L -0.44341 -0.00648 " pathEditMode="relative" ptsTypes="AA">
                                      <p:cBhvr>
                                        <p:cTn id="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Blueprint works</a:t>
            </a:r>
            <a:endParaRPr lang="en-US" dirty="0"/>
          </a:p>
        </p:txBody>
      </p:sp>
      <p:sp>
        <p:nvSpPr>
          <p:cNvPr id="3" name="TextBox 2"/>
          <p:cNvSpPr txBox="1"/>
          <p:nvPr/>
        </p:nvSpPr>
        <p:spPr>
          <a:xfrm>
            <a:off x="229712" y="1268761"/>
            <a:ext cx="1872208" cy="769441"/>
          </a:xfrm>
          <a:prstGeom prst="rect">
            <a:avLst/>
          </a:prstGeom>
          <a:noFill/>
          <a:ln w="38100" cmpd="sng">
            <a:solidFill>
              <a:schemeClr val="accent6"/>
            </a:solidFill>
          </a:ln>
        </p:spPr>
        <p:txBody>
          <a:bodyPr wrap="square" rtlCol="0">
            <a:spAutoFit/>
          </a:bodyPr>
          <a:lstStyle/>
          <a:p>
            <a:pPr algn="ctr"/>
            <a:r>
              <a:rPr lang="en-US" sz="2200" dirty="0" smtClean="0"/>
              <a:t>Prioritization </a:t>
            </a:r>
          </a:p>
          <a:p>
            <a:pPr algn="ctr"/>
            <a:r>
              <a:rPr lang="en-US" sz="2200" dirty="0" smtClean="0"/>
              <a:t>Process</a:t>
            </a:r>
          </a:p>
        </p:txBody>
      </p:sp>
      <p:sp>
        <p:nvSpPr>
          <p:cNvPr id="10" name="Rounded Rectangle 9"/>
          <p:cNvSpPr/>
          <p:nvPr/>
        </p:nvSpPr>
        <p:spPr>
          <a:xfrm>
            <a:off x="88539" y="980728"/>
            <a:ext cx="8928992" cy="3600400"/>
          </a:xfrm>
          <a:prstGeom prst="roundRect">
            <a:avLst>
              <a:gd name="adj" fmla="val 8647"/>
            </a:avLst>
          </a:prstGeom>
          <a:noFill/>
          <a:ln w="571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83769" y="1268761"/>
            <a:ext cx="1872208" cy="769441"/>
          </a:xfrm>
          <a:prstGeom prst="rect">
            <a:avLst/>
          </a:prstGeom>
          <a:noFill/>
          <a:ln w="38100" cmpd="sng">
            <a:solidFill>
              <a:schemeClr val="accent6"/>
            </a:solidFill>
          </a:ln>
        </p:spPr>
        <p:txBody>
          <a:bodyPr wrap="square" rtlCol="0">
            <a:spAutoFit/>
          </a:bodyPr>
          <a:lstStyle/>
          <a:p>
            <a:pPr algn="ctr"/>
            <a:r>
              <a:rPr lang="en-US" sz="2200" dirty="0" smtClean="0"/>
              <a:t>Priority list of Pathogens</a:t>
            </a:r>
          </a:p>
        </p:txBody>
      </p:sp>
      <p:sp>
        <p:nvSpPr>
          <p:cNvPr id="13" name="TextBox 12"/>
          <p:cNvSpPr txBox="1"/>
          <p:nvPr/>
        </p:nvSpPr>
        <p:spPr>
          <a:xfrm>
            <a:off x="4740564" y="1268761"/>
            <a:ext cx="1872208" cy="769441"/>
          </a:xfrm>
          <a:prstGeom prst="rect">
            <a:avLst/>
          </a:prstGeom>
          <a:noFill/>
          <a:ln w="38100" cmpd="sng">
            <a:solidFill>
              <a:schemeClr val="accent6"/>
            </a:solidFill>
          </a:ln>
        </p:spPr>
        <p:txBody>
          <a:bodyPr wrap="square" rtlCol="0">
            <a:spAutoFit/>
          </a:bodyPr>
          <a:lstStyle/>
          <a:p>
            <a:pPr algn="ctr"/>
            <a:r>
              <a:rPr lang="en-US" sz="2200" dirty="0" smtClean="0"/>
              <a:t>R&amp;D Roadmaps</a:t>
            </a:r>
          </a:p>
        </p:txBody>
      </p:sp>
      <p:sp>
        <p:nvSpPr>
          <p:cNvPr id="15" name="TextBox 14"/>
          <p:cNvSpPr txBox="1"/>
          <p:nvPr/>
        </p:nvSpPr>
        <p:spPr>
          <a:xfrm>
            <a:off x="6995355" y="1258429"/>
            <a:ext cx="1872208" cy="769441"/>
          </a:xfrm>
          <a:prstGeom prst="rect">
            <a:avLst/>
          </a:prstGeom>
          <a:noFill/>
          <a:ln w="38100" cmpd="sng">
            <a:solidFill>
              <a:schemeClr val="accent6"/>
            </a:solidFill>
          </a:ln>
        </p:spPr>
        <p:txBody>
          <a:bodyPr wrap="square" rtlCol="0">
            <a:spAutoFit/>
          </a:bodyPr>
          <a:lstStyle/>
          <a:p>
            <a:pPr algn="ctr"/>
            <a:r>
              <a:rPr lang="en-GB" sz="2200" dirty="0" smtClean="0"/>
              <a:t>Target Product Profiles</a:t>
            </a:r>
            <a:endParaRPr lang="en-US" sz="2200" dirty="0" smtClean="0"/>
          </a:p>
        </p:txBody>
      </p:sp>
      <p:grpSp>
        <p:nvGrpSpPr>
          <p:cNvPr id="19" name="Group 18"/>
          <p:cNvGrpSpPr/>
          <p:nvPr/>
        </p:nvGrpSpPr>
        <p:grpSpPr>
          <a:xfrm>
            <a:off x="3131840" y="2544694"/>
            <a:ext cx="4996620" cy="1822638"/>
            <a:chOff x="3171885" y="2142363"/>
            <a:chExt cx="4996620" cy="1746445"/>
          </a:xfrm>
        </p:grpSpPr>
        <p:sp>
          <p:nvSpPr>
            <p:cNvPr id="5" name="TextBox 4"/>
            <p:cNvSpPr txBox="1"/>
            <p:nvPr/>
          </p:nvSpPr>
          <p:spPr>
            <a:xfrm>
              <a:off x="3171885" y="2142363"/>
              <a:ext cx="4236250" cy="501347"/>
            </a:xfrm>
            <a:prstGeom prst="rect">
              <a:avLst/>
            </a:prstGeom>
            <a:solidFill>
              <a:schemeClr val="accent4">
                <a:lumMod val="40000"/>
                <a:lumOff val="60000"/>
              </a:schemeClr>
            </a:solidFill>
          </p:spPr>
          <p:txBody>
            <a:bodyPr wrap="square" rtlCol="0">
              <a:spAutoFit/>
            </a:bodyPr>
            <a:lstStyle/>
            <a:p>
              <a:pPr algn="ctr"/>
              <a:r>
                <a:rPr lang="en-US" sz="2800" dirty="0" smtClean="0"/>
                <a:t>Development of Products </a:t>
              </a:r>
            </a:p>
          </p:txBody>
        </p:sp>
        <p:sp>
          <p:nvSpPr>
            <p:cNvPr id="16" name="TextBox 15"/>
            <p:cNvSpPr txBox="1"/>
            <p:nvPr/>
          </p:nvSpPr>
          <p:spPr>
            <a:xfrm>
              <a:off x="3707905" y="3151533"/>
              <a:ext cx="1872208" cy="737275"/>
            </a:xfrm>
            <a:prstGeom prst="rect">
              <a:avLst/>
            </a:prstGeom>
            <a:noFill/>
            <a:ln w="38100" cmpd="sng">
              <a:solidFill>
                <a:schemeClr val="accent6"/>
              </a:solidFill>
            </a:ln>
          </p:spPr>
          <p:txBody>
            <a:bodyPr wrap="square" rtlCol="0">
              <a:spAutoFit/>
            </a:bodyPr>
            <a:lstStyle/>
            <a:p>
              <a:pPr algn="ctr"/>
              <a:r>
                <a:rPr lang="en-US" sz="2200" dirty="0" smtClean="0"/>
                <a:t>Clinical Trial Design</a:t>
              </a:r>
            </a:p>
          </p:txBody>
        </p:sp>
        <p:sp>
          <p:nvSpPr>
            <p:cNvPr id="17" name="TextBox 16"/>
            <p:cNvSpPr txBox="1"/>
            <p:nvPr/>
          </p:nvSpPr>
          <p:spPr>
            <a:xfrm>
              <a:off x="6071946" y="3151532"/>
              <a:ext cx="2096559" cy="737275"/>
            </a:xfrm>
            <a:prstGeom prst="rect">
              <a:avLst/>
            </a:prstGeom>
            <a:noFill/>
            <a:ln w="38100" cmpd="sng">
              <a:solidFill>
                <a:schemeClr val="accent6"/>
              </a:solidFill>
            </a:ln>
          </p:spPr>
          <p:txBody>
            <a:bodyPr wrap="square" rtlCol="0">
              <a:spAutoFit/>
            </a:bodyPr>
            <a:lstStyle/>
            <a:p>
              <a:pPr algn="ctr"/>
              <a:r>
                <a:rPr lang="en-US" sz="2200" dirty="0" smtClean="0"/>
                <a:t>Regulatory pathways; EUAL</a:t>
              </a:r>
            </a:p>
          </p:txBody>
        </p:sp>
      </p:grpSp>
      <p:sp>
        <p:nvSpPr>
          <p:cNvPr id="18" name="TextBox 17"/>
          <p:cNvSpPr txBox="1"/>
          <p:nvPr/>
        </p:nvSpPr>
        <p:spPr>
          <a:xfrm>
            <a:off x="8225825" y="2464837"/>
            <a:ext cx="738664" cy="1788120"/>
          </a:xfrm>
          <a:prstGeom prst="rect">
            <a:avLst/>
          </a:prstGeom>
          <a:solidFill>
            <a:schemeClr val="accent6">
              <a:lumMod val="20000"/>
              <a:lumOff val="80000"/>
            </a:schemeClr>
          </a:solidFill>
          <a:ln w="19050" cmpd="sng">
            <a:solidFill>
              <a:schemeClr val="accent1"/>
            </a:solidFill>
          </a:ln>
        </p:spPr>
        <p:txBody>
          <a:bodyPr vert="eaVert" wrap="square" rtlCol="0">
            <a:spAutoFit/>
          </a:bodyPr>
          <a:lstStyle/>
          <a:p>
            <a:pPr algn="ctr"/>
            <a:r>
              <a:rPr lang="en-US" dirty="0"/>
              <a:t>Data </a:t>
            </a:r>
            <a:r>
              <a:rPr lang="en-US" dirty="0" smtClean="0"/>
              <a:t>&amp; </a:t>
            </a:r>
            <a:r>
              <a:rPr lang="en-US" dirty="0"/>
              <a:t>Sample sharing</a:t>
            </a:r>
          </a:p>
        </p:txBody>
      </p:sp>
      <p:cxnSp>
        <p:nvCxnSpPr>
          <p:cNvPr id="24" name="Straight Arrow Connector 23"/>
          <p:cNvCxnSpPr>
            <a:stCxn id="3" idx="3"/>
            <a:endCxn id="11" idx="1"/>
          </p:cNvCxnSpPr>
          <p:nvPr/>
        </p:nvCxnSpPr>
        <p:spPr>
          <a:xfrm>
            <a:off x="2101920" y="1653482"/>
            <a:ext cx="381849"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55978" y="1653481"/>
            <a:ext cx="381849"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88226" y="1653479"/>
            <a:ext cx="381849" cy="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359411" y="3193053"/>
            <a:ext cx="284599" cy="331688"/>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12774" y="3193053"/>
            <a:ext cx="258771" cy="331688"/>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3"/>
            <a:endCxn id="17" idx="1"/>
          </p:cNvCxnSpPr>
          <p:nvPr/>
        </p:nvCxnSpPr>
        <p:spPr>
          <a:xfrm flipV="1">
            <a:off x="5540068" y="3982611"/>
            <a:ext cx="491833" cy="1"/>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Up Arrow Callout 39"/>
          <p:cNvSpPr/>
          <p:nvPr/>
        </p:nvSpPr>
        <p:spPr>
          <a:xfrm>
            <a:off x="714384" y="4653138"/>
            <a:ext cx="2448272" cy="1360719"/>
          </a:xfrm>
          <a:prstGeom prst="upArrowCallout">
            <a:avLst/>
          </a:prstGeom>
          <a:solidFill>
            <a:srgbClr val="644D7F"/>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SAG </a:t>
            </a:r>
          </a:p>
          <a:p>
            <a:pPr algn="ctr"/>
            <a:r>
              <a:rPr lang="en-GB" dirty="0"/>
              <a:t>Scientific Advisory Group</a:t>
            </a:r>
            <a:endParaRPr lang="en-US" dirty="0"/>
          </a:p>
        </p:txBody>
      </p:sp>
      <p:sp>
        <p:nvSpPr>
          <p:cNvPr id="41" name="Up Arrow Callout 40"/>
          <p:cNvSpPr/>
          <p:nvPr/>
        </p:nvSpPr>
        <p:spPr>
          <a:xfrm>
            <a:off x="3322764" y="4653138"/>
            <a:ext cx="2448272" cy="1360719"/>
          </a:xfrm>
          <a:prstGeom prst="upArrowCallout">
            <a:avLst/>
          </a:prstGeom>
          <a:solidFill>
            <a:schemeClr val="accent6">
              <a:lumMod val="60000"/>
              <a:lumOff val="40000"/>
            </a:schemeClr>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GCM</a:t>
            </a:r>
          </a:p>
          <a:p>
            <a:pPr algn="ctr"/>
            <a:r>
              <a:rPr lang="en-US" dirty="0"/>
              <a:t>Global Coordination</a:t>
            </a:r>
          </a:p>
          <a:p>
            <a:pPr algn="ctr"/>
            <a:r>
              <a:rPr lang="en-US" dirty="0"/>
              <a:t>Mechanism</a:t>
            </a:r>
          </a:p>
        </p:txBody>
      </p:sp>
      <p:sp>
        <p:nvSpPr>
          <p:cNvPr id="42" name="Up Arrow Callout 41"/>
          <p:cNvSpPr/>
          <p:nvPr/>
        </p:nvSpPr>
        <p:spPr>
          <a:xfrm>
            <a:off x="5927806" y="4660570"/>
            <a:ext cx="2448272" cy="1360719"/>
          </a:xfrm>
          <a:prstGeom prst="upArrowCallout">
            <a:avLst/>
          </a:prstGeom>
          <a:solidFill>
            <a:schemeClr val="accent6">
              <a:lumMod val="75000"/>
            </a:schemeClr>
          </a:solidFill>
          <a:ln w="3810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M&amp;E</a:t>
            </a:r>
          </a:p>
          <a:p>
            <a:pPr algn="ctr"/>
            <a:r>
              <a:rPr lang="en-US" dirty="0"/>
              <a:t>Monitoring &amp; Evaluation</a:t>
            </a:r>
          </a:p>
        </p:txBody>
      </p:sp>
    </p:spTree>
    <p:extLst>
      <p:ext uri="{BB962C8B-B14F-4D97-AF65-F5344CB8AC3E}">
        <p14:creationId xmlns:p14="http://schemas.microsoft.com/office/powerpoint/2010/main" val="76981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List of priority diseases 2017</a:t>
            </a:r>
            <a:endParaRPr lang="en-GB" dirty="0"/>
          </a:p>
        </p:txBody>
      </p:sp>
      <p:sp>
        <p:nvSpPr>
          <p:cNvPr id="3" name="Content Placeholder 2"/>
          <p:cNvSpPr>
            <a:spLocks noGrp="1"/>
          </p:cNvSpPr>
          <p:nvPr>
            <p:ph idx="1"/>
          </p:nvPr>
        </p:nvSpPr>
        <p:spPr>
          <a:xfrm>
            <a:off x="457200" y="1484785"/>
            <a:ext cx="8229600" cy="4608512"/>
          </a:xfrm>
        </p:spPr>
        <p:txBody>
          <a:bodyPr>
            <a:noAutofit/>
          </a:bodyPr>
          <a:lstStyle/>
          <a:p>
            <a:pPr marL="342900" indent="-342900">
              <a:buFont typeface="Wingdings" panose="05000000000000000000" pitchFamily="2" charset="2"/>
              <a:buChar char="§"/>
            </a:pPr>
            <a:r>
              <a:rPr lang="en-GB" sz="2000" dirty="0" smtClean="0">
                <a:solidFill>
                  <a:schemeClr val="accent6"/>
                </a:solidFill>
              </a:rPr>
              <a:t>Lassa Fever and other severe </a:t>
            </a:r>
            <a:r>
              <a:rPr lang="en-GB" sz="2000" dirty="0" err="1" smtClean="0">
                <a:solidFill>
                  <a:schemeClr val="accent6"/>
                </a:solidFill>
              </a:rPr>
              <a:t>Arenaviral</a:t>
            </a:r>
            <a:r>
              <a:rPr lang="en-GB" sz="2000" dirty="0" smtClean="0">
                <a:solidFill>
                  <a:schemeClr val="accent6"/>
                </a:solidFill>
              </a:rPr>
              <a:t> haemorrhagic </a:t>
            </a:r>
            <a:r>
              <a:rPr lang="en-GB" sz="2000" dirty="0">
                <a:solidFill>
                  <a:schemeClr val="accent6"/>
                </a:solidFill>
              </a:rPr>
              <a:t>fevers </a:t>
            </a:r>
            <a:endParaRPr lang="en-GB" sz="2000" dirty="0" smtClean="0">
              <a:solidFill>
                <a:schemeClr val="accent6"/>
              </a:solidFill>
            </a:endParaRPr>
          </a:p>
          <a:p>
            <a:pPr marL="342900" indent="-342900">
              <a:buFont typeface="Wingdings" panose="05000000000000000000" pitchFamily="2" charset="2"/>
              <a:buChar char="§"/>
            </a:pPr>
            <a:r>
              <a:rPr lang="en-GB" sz="2000" dirty="0" smtClean="0">
                <a:solidFill>
                  <a:schemeClr val="accent6"/>
                </a:solidFill>
              </a:rPr>
              <a:t>Crimean Congo Haemorrhagic Fever</a:t>
            </a:r>
            <a:endParaRPr lang="en-GB" sz="2000" dirty="0">
              <a:solidFill>
                <a:schemeClr val="accent6"/>
              </a:solidFill>
            </a:endParaRPr>
          </a:p>
          <a:p>
            <a:pPr marL="342900" indent="-342900">
              <a:buFont typeface="Wingdings" panose="05000000000000000000" pitchFamily="2" charset="2"/>
              <a:buChar char="§"/>
            </a:pPr>
            <a:r>
              <a:rPr lang="en-GB" sz="2000" dirty="0" err="1" smtClean="0">
                <a:solidFill>
                  <a:schemeClr val="accent6"/>
                </a:solidFill>
              </a:rPr>
              <a:t>Filoviral</a:t>
            </a:r>
            <a:r>
              <a:rPr lang="en-GB" sz="2000" dirty="0" smtClean="0">
                <a:solidFill>
                  <a:schemeClr val="accent6"/>
                </a:solidFill>
              </a:rPr>
              <a:t> pathogens (including </a:t>
            </a:r>
            <a:r>
              <a:rPr lang="en-GB" sz="2000" dirty="0">
                <a:solidFill>
                  <a:schemeClr val="accent6"/>
                </a:solidFill>
              </a:rPr>
              <a:t>Ebola and Marburg)</a:t>
            </a:r>
          </a:p>
          <a:p>
            <a:pPr marL="342900" indent="-342900">
              <a:buFont typeface="Wingdings" panose="05000000000000000000" pitchFamily="2" charset="2"/>
              <a:buChar char="§"/>
            </a:pPr>
            <a:r>
              <a:rPr lang="en-GB" sz="2000" dirty="0" smtClean="0">
                <a:solidFill>
                  <a:schemeClr val="accent6"/>
                </a:solidFill>
              </a:rPr>
              <a:t>MERS-</a:t>
            </a:r>
            <a:r>
              <a:rPr lang="en-GB" sz="2000" dirty="0" err="1" smtClean="0">
                <a:solidFill>
                  <a:schemeClr val="accent6"/>
                </a:solidFill>
              </a:rPr>
              <a:t>CoV</a:t>
            </a:r>
            <a:r>
              <a:rPr lang="en-GB" sz="2000" dirty="0" smtClean="0">
                <a:solidFill>
                  <a:schemeClr val="accent6"/>
                </a:solidFill>
              </a:rPr>
              <a:t> </a:t>
            </a:r>
            <a:endParaRPr lang="en-GB" sz="2000" dirty="0">
              <a:solidFill>
                <a:schemeClr val="accent6"/>
              </a:solidFill>
            </a:endParaRPr>
          </a:p>
          <a:p>
            <a:pPr marL="342900" indent="-342900">
              <a:buFont typeface="Wingdings" panose="05000000000000000000" pitchFamily="2" charset="2"/>
              <a:buChar char="§"/>
            </a:pPr>
            <a:r>
              <a:rPr lang="en-GB" sz="2000" dirty="0" smtClean="0">
                <a:solidFill>
                  <a:schemeClr val="accent6"/>
                </a:solidFill>
              </a:rPr>
              <a:t>Other highly-pathogenic </a:t>
            </a:r>
            <a:r>
              <a:rPr lang="en-GB" sz="2000" dirty="0" err="1">
                <a:solidFill>
                  <a:schemeClr val="accent6"/>
                </a:solidFill>
              </a:rPr>
              <a:t>coronaviral</a:t>
            </a:r>
            <a:r>
              <a:rPr lang="en-GB" sz="2000" dirty="0">
                <a:solidFill>
                  <a:schemeClr val="accent6"/>
                </a:solidFill>
              </a:rPr>
              <a:t> </a:t>
            </a:r>
            <a:r>
              <a:rPr lang="en-GB" sz="2000" dirty="0" smtClean="0">
                <a:solidFill>
                  <a:schemeClr val="accent6"/>
                </a:solidFill>
              </a:rPr>
              <a:t>pathogens (e.g. SARS</a:t>
            </a:r>
            <a:r>
              <a:rPr lang="en-GB" sz="2000" dirty="0">
                <a:solidFill>
                  <a:schemeClr val="accent6"/>
                </a:solidFill>
              </a:rPr>
              <a:t>)</a:t>
            </a:r>
          </a:p>
          <a:p>
            <a:pPr marL="342900" indent="-342900">
              <a:buFont typeface="Wingdings" panose="05000000000000000000" pitchFamily="2" charset="2"/>
              <a:buChar char="§"/>
            </a:pPr>
            <a:r>
              <a:rPr lang="en-GB" sz="2000" dirty="0" err="1" smtClean="0">
                <a:solidFill>
                  <a:schemeClr val="accent6"/>
                </a:solidFill>
              </a:rPr>
              <a:t>Nipah</a:t>
            </a:r>
            <a:r>
              <a:rPr lang="en-GB" sz="2000" dirty="0" smtClean="0">
                <a:solidFill>
                  <a:schemeClr val="accent6"/>
                </a:solidFill>
              </a:rPr>
              <a:t> </a:t>
            </a:r>
            <a:r>
              <a:rPr lang="en-GB" sz="2000" dirty="0">
                <a:solidFill>
                  <a:schemeClr val="accent6"/>
                </a:solidFill>
              </a:rPr>
              <a:t>and related </a:t>
            </a:r>
            <a:r>
              <a:rPr lang="en-GB" sz="2000" dirty="0" err="1">
                <a:solidFill>
                  <a:schemeClr val="accent6"/>
                </a:solidFill>
              </a:rPr>
              <a:t>henipaviral</a:t>
            </a:r>
            <a:r>
              <a:rPr lang="en-GB" sz="2000" dirty="0">
                <a:solidFill>
                  <a:schemeClr val="accent6"/>
                </a:solidFill>
              </a:rPr>
              <a:t> </a:t>
            </a:r>
            <a:r>
              <a:rPr lang="en-GB" sz="2000" dirty="0" smtClean="0">
                <a:solidFill>
                  <a:schemeClr val="accent6"/>
                </a:solidFill>
              </a:rPr>
              <a:t>pathogens</a:t>
            </a:r>
            <a:endParaRPr lang="en-GB" sz="2000" dirty="0">
              <a:solidFill>
                <a:schemeClr val="accent6"/>
              </a:solidFill>
            </a:endParaRPr>
          </a:p>
          <a:p>
            <a:pPr marL="342900" indent="-342900">
              <a:buFont typeface="Wingdings" panose="05000000000000000000" pitchFamily="2" charset="2"/>
              <a:buChar char="§"/>
            </a:pPr>
            <a:r>
              <a:rPr lang="en-GB" sz="2000" dirty="0" smtClean="0">
                <a:solidFill>
                  <a:schemeClr val="accent6"/>
                </a:solidFill>
              </a:rPr>
              <a:t>Rift Valley Fever</a:t>
            </a:r>
          </a:p>
          <a:p>
            <a:pPr marL="342900" indent="-342900">
              <a:buFont typeface="Wingdings" panose="05000000000000000000" pitchFamily="2" charset="2"/>
              <a:buChar char="§"/>
            </a:pPr>
            <a:r>
              <a:rPr lang="en-GB" sz="2000" dirty="0" smtClean="0">
                <a:solidFill>
                  <a:schemeClr val="accent6"/>
                </a:solidFill>
              </a:rPr>
              <a:t>Severe </a:t>
            </a:r>
            <a:r>
              <a:rPr lang="en-GB" sz="2000" dirty="0">
                <a:solidFill>
                  <a:schemeClr val="accent6"/>
                </a:solidFill>
              </a:rPr>
              <a:t>fever with thrombocytopenia </a:t>
            </a:r>
            <a:r>
              <a:rPr lang="en-GB" sz="2000" dirty="0" smtClean="0">
                <a:solidFill>
                  <a:schemeClr val="accent6"/>
                </a:solidFill>
              </a:rPr>
              <a:t>syndrome</a:t>
            </a:r>
          </a:p>
          <a:p>
            <a:pPr marL="342900" indent="-342900">
              <a:buFont typeface="Wingdings" panose="05000000000000000000" pitchFamily="2" charset="2"/>
              <a:buChar char="§"/>
            </a:pPr>
            <a:r>
              <a:rPr lang="en-GB" sz="2000" dirty="0" err="1" smtClean="0">
                <a:solidFill>
                  <a:schemeClr val="accent6"/>
                </a:solidFill>
              </a:rPr>
              <a:t>Zika</a:t>
            </a:r>
            <a:endParaRPr lang="en-GB" sz="2000" dirty="0" smtClean="0">
              <a:solidFill>
                <a:schemeClr val="accent6"/>
              </a:solidFill>
            </a:endParaRPr>
          </a:p>
          <a:p>
            <a:endParaRPr lang="en-GB" sz="2000" dirty="0" smtClean="0">
              <a:solidFill>
                <a:schemeClr val="accent6"/>
              </a:solidFill>
            </a:endParaRPr>
          </a:p>
          <a:p>
            <a:r>
              <a:rPr lang="en-GB" sz="2000" dirty="0" smtClean="0">
                <a:solidFill>
                  <a:schemeClr val="accent6"/>
                </a:solidFill>
              </a:rPr>
              <a:t>And </a:t>
            </a:r>
            <a:r>
              <a:rPr lang="en-GB" sz="2000" dirty="0">
                <a:solidFill>
                  <a:schemeClr val="accent6"/>
                </a:solidFill>
              </a:rPr>
              <a:t>any </a:t>
            </a:r>
            <a:r>
              <a:rPr lang="en-GB" sz="2000" dirty="0" smtClean="0">
                <a:solidFill>
                  <a:schemeClr val="accent6"/>
                </a:solidFill>
              </a:rPr>
              <a:t>pathogen </a:t>
            </a:r>
            <a:r>
              <a:rPr lang="en-GB" sz="2000" dirty="0">
                <a:solidFill>
                  <a:schemeClr val="accent6"/>
                </a:solidFill>
              </a:rPr>
              <a:t>identified by the decision </a:t>
            </a:r>
            <a:r>
              <a:rPr lang="en-GB" sz="2000" dirty="0" smtClean="0">
                <a:solidFill>
                  <a:schemeClr val="accent6"/>
                </a:solidFill>
              </a:rPr>
              <a:t>instrument</a:t>
            </a:r>
          </a:p>
          <a:p>
            <a:r>
              <a:rPr lang="en-US" sz="2000" dirty="0" err="1" smtClean="0">
                <a:solidFill>
                  <a:schemeClr val="accent6"/>
                </a:solidFill>
              </a:rPr>
              <a:t>Chikungunya</a:t>
            </a:r>
            <a:r>
              <a:rPr lang="en-US" sz="2000" dirty="0" smtClean="0">
                <a:solidFill>
                  <a:schemeClr val="accent6"/>
                </a:solidFill>
              </a:rPr>
              <a:t> </a:t>
            </a:r>
            <a:r>
              <a:rPr lang="en-US" sz="2000" dirty="0">
                <a:solidFill>
                  <a:schemeClr val="accent6"/>
                </a:solidFill>
              </a:rPr>
              <a:t>Virus continues to warrant further research and development.</a:t>
            </a:r>
            <a:endParaRPr lang="en-GB" sz="2000" dirty="0" smtClean="0">
              <a:solidFill>
                <a:schemeClr val="accent6"/>
              </a:solidFill>
            </a:endParaRPr>
          </a:p>
        </p:txBody>
      </p:sp>
      <p:sp>
        <p:nvSpPr>
          <p:cNvPr id="10" name="Title 1"/>
          <p:cNvSpPr txBox="1">
            <a:spLocks/>
          </p:cNvSpPr>
          <p:nvPr/>
        </p:nvSpPr>
        <p:spPr>
          <a:xfrm>
            <a:off x="385192" y="634677"/>
            <a:ext cx="8291264" cy="706091"/>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4000" kern="1200">
                <a:solidFill>
                  <a:srgbClr val="009ACF"/>
                </a:solidFill>
                <a:latin typeface="+mj-lt"/>
                <a:ea typeface="+mj-ea"/>
                <a:cs typeface="+mj-cs"/>
              </a:defRPr>
            </a:lvl1pPr>
          </a:lstStyle>
          <a:p>
            <a:r>
              <a:rPr lang="en-GB" sz="1400" dirty="0"/>
              <a:t>(The order of </a:t>
            </a:r>
            <a:r>
              <a:rPr lang="en-GB" sz="1400" dirty="0" smtClean="0"/>
              <a:t>pathogens </a:t>
            </a:r>
            <a:r>
              <a:rPr lang="en-GB" sz="1400" dirty="0"/>
              <a:t>on this list </a:t>
            </a:r>
            <a:r>
              <a:rPr lang="en-GB" sz="1400" dirty="0" smtClean="0"/>
              <a:t>does not </a:t>
            </a:r>
            <a:r>
              <a:rPr lang="en-GB" sz="1400" dirty="0"/>
              <a:t>denote any ranking of </a:t>
            </a:r>
            <a:r>
              <a:rPr lang="en-GB" sz="1400" dirty="0" smtClean="0"/>
              <a:t>priority)</a:t>
            </a:r>
            <a:endParaRPr lang="en-GB" sz="1400" dirty="0"/>
          </a:p>
        </p:txBody>
      </p:sp>
    </p:spTree>
    <p:extLst>
      <p:ext uri="{BB962C8B-B14F-4D97-AF65-F5344CB8AC3E}">
        <p14:creationId xmlns:p14="http://schemas.microsoft.com/office/powerpoint/2010/main" val="322362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225"/>
          <p:cNvSpPr/>
          <p:nvPr/>
        </p:nvSpPr>
        <p:spPr>
          <a:xfrm>
            <a:off x="3563888" y="1400583"/>
            <a:ext cx="5472608" cy="1231104"/>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p>
            <a:pPr marL="172320" marR="548620" indent="-172320" defTabSz="548620">
              <a:spcAft>
                <a:spcPts val="600"/>
              </a:spcAft>
              <a:buSzPct val="100000"/>
              <a:buAutoNum type="arabicPeriod"/>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Building </a:t>
            </a:r>
            <a:r>
              <a:rPr sz="1600" dirty="0">
                <a:solidFill>
                  <a:srgbClr val="002060"/>
                </a:solidFill>
              </a:rPr>
              <a:t>an effective governance &amp; coordination framework</a:t>
            </a:r>
          </a:p>
          <a:p>
            <a:pPr marL="172320" marR="548620" indent="-172320" defTabSz="548620">
              <a:spcAft>
                <a:spcPts val="600"/>
              </a:spcAft>
              <a:buSzPct val="100000"/>
              <a:buAutoNum type="arabicPeriod" startAt="2"/>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Outlining transparent </a:t>
            </a:r>
            <a:r>
              <a:rPr sz="1600" dirty="0">
                <a:solidFill>
                  <a:srgbClr val="002060"/>
                </a:solidFill>
              </a:rPr>
              <a:t>and aligned funding </a:t>
            </a:r>
            <a:r>
              <a:rPr sz="1600" dirty="0" smtClean="0">
                <a:solidFill>
                  <a:srgbClr val="002060"/>
                </a:solidFill>
              </a:rPr>
              <a:t>process</a:t>
            </a:r>
            <a:endParaRPr sz="1600" dirty="0">
              <a:solidFill>
                <a:srgbClr val="002060"/>
              </a:solidFill>
            </a:endParaRPr>
          </a:p>
          <a:p>
            <a:pPr marL="172320" marR="548620" indent="-172320" defTabSz="548620">
              <a:spcAft>
                <a:spcPts val="600"/>
              </a:spcAft>
              <a:buSzPct val="100000"/>
              <a:buAutoNum type="arabicPeriod" startAt="3"/>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Encouraging </a:t>
            </a:r>
            <a:r>
              <a:rPr sz="1600" dirty="0">
                <a:solidFill>
                  <a:srgbClr val="002060"/>
                </a:solidFill>
              </a:rPr>
              <a:t>effective communication</a:t>
            </a:r>
          </a:p>
        </p:txBody>
      </p:sp>
      <p:sp>
        <p:nvSpPr>
          <p:cNvPr id="15" name="Shape 226"/>
          <p:cNvSpPr/>
          <p:nvPr/>
        </p:nvSpPr>
        <p:spPr>
          <a:xfrm>
            <a:off x="3563888" y="2906362"/>
            <a:ext cx="5472608" cy="147732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p>
            <a:pPr marL="172320" marR="548620" indent="-172320" defTabSz="548620">
              <a:spcAft>
                <a:spcPts val="600"/>
              </a:spcAft>
              <a:buSzPct val="100000"/>
              <a:buAutoNum type="arabicPeriod"/>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Assessing </a:t>
            </a:r>
            <a:r>
              <a:rPr sz="1600" dirty="0">
                <a:solidFill>
                  <a:srgbClr val="002060"/>
                </a:solidFill>
              </a:rPr>
              <a:t>epidemic threat &amp; defining priority pathogens</a:t>
            </a:r>
          </a:p>
          <a:p>
            <a:pPr marL="172320" marR="548620" indent="-172320" defTabSz="548620">
              <a:spcAft>
                <a:spcPts val="600"/>
              </a:spcAft>
              <a:buSzPct val="100000"/>
              <a:buAutoNum type="arabicPeriod" startAt="2"/>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Developing </a:t>
            </a:r>
            <a:r>
              <a:rPr sz="1600" dirty="0">
                <a:solidFill>
                  <a:srgbClr val="002060"/>
                </a:solidFill>
              </a:rPr>
              <a:t>R&amp;D roadmaps to accelerate evaluation of </a:t>
            </a:r>
            <a:r>
              <a:rPr lang="en-GB" sz="1600" dirty="0" err="1" smtClean="0">
                <a:solidFill>
                  <a:srgbClr val="002060"/>
                </a:solidFill>
              </a:rPr>
              <a:t>Dx</a:t>
            </a:r>
            <a:r>
              <a:rPr sz="1600" dirty="0" smtClean="0">
                <a:solidFill>
                  <a:srgbClr val="002060"/>
                </a:solidFill>
              </a:rPr>
              <a:t>, </a:t>
            </a:r>
            <a:r>
              <a:rPr sz="1600" dirty="0">
                <a:solidFill>
                  <a:srgbClr val="002060"/>
                </a:solidFill>
              </a:rPr>
              <a:t>therapeutics </a:t>
            </a:r>
            <a:r>
              <a:rPr sz="1600" dirty="0" smtClean="0">
                <a:solidFill>
                  <a:srgbClr val="002060"/>
                </a:solidFill>
              </a:rPr>
              <a:t>&amp;</a:t>
            </a:r>
            <a:r>
              <a:rPr lang="en-GB" sz="1600" dirty="0" smtClean="0">
                <a:solidFill>
                  <a:srgbClr val="002060"/>
                </a:solidFill>
              </a:rPr>
              <a:t> </a:t>
            </a:r>
            <a:r>
              <a:rPr sz="1600" dirty="0" smtClean="0">
                <a:solidFill>
                  <a:srgbClr val="002060"/>
                </a:solidFill>
              </a:rPr>
              <a:t>vaccines</a:t>
            </a:r>
            <a:endParaRPr sz="1600" dirty="0">
              <a:solidFill>
                <a:srgbClr val="002060"/>
              </a:solidFill>
            </a:endParaRPr>
          </a:p>
          <a:p>
            <a:pPr marL="172320" marR="548620" indent="-172320" defTabSz="548620">
              <a:spcAft>
                <a:spcPts val="600"/>
              </a:spcAft>
              <a:buSzPct val="100000"/>
              <a:buAutoNum type="arabicPeriod" startAt="3"/>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Outlining regulatory </a:t>
            </a:r>
            <a:r>
              <a:rPr sz="1600" dirty="0">
                <a:solidFill>
                  <a:srgbClr val="002060"/>
                </a:solidFill>
              </a:rPr>
              <a:t>&amp; ethical pathways</a:t>
            </a:r>
          </a:p>
        </p:txBody>
      </p:sp>
      <p:sp>
        <p:nvSpPr>
          <p:cNvPr id="16" name="Shape 227"/>
          <p:cNvSpPr/>
          <p:nvPr/>
        </p:nvSpPr>
        <p:spPr>
          <a:xfrm>
            <a:off x="3563888" y="4548898"/>
            <a:ext cx="5785052" cy="147732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p>
            <a:pPr marL="172320" marR="548620" indent="-172320" defTabSz="548620">
              <a:spcAft>
                <a:spcPts val="600"/>
              </a:spcAft>
              <a:buSzPct val="100000"/>
              <a:buAutoNum type="arabicPeriod"/>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Supporting </a:t>
            </a:r>
            <a:r>
              <a:rPr sz="1600" dirty="0">
                <a:solidFill>
                  <a:srgbClr val="002060"/>
                </a:solidFill>
              </a:rPr>
              <a:t>expansion of capacity </a:t>
            </a:r>
            <a:r>
              <a:rPr sz="1600" dirty="0" smtClean="0">
                <a:solidFill>
                  <a:srgbClr val="002060"/>
                </a:solidFill>
              </a:rPr>
              <a:t>to</a:t>
            </a:r>
            <a:r>
              <a:rPr lang="en-GB" sz="1600" dirty="0" smtClean="0">
                <a:solidFill>
                  <a:srgbClr val="002060"/>
                </a:solidFill>
              </a:rPr>
              <a:t> </a:t>
            </a:r>
            <a:r>
              <a:rPr sz="1600" dirty="0" smtClean="0">
                <a:solidFill>
                  <a:srgbClr val="002060"/>
                </a:solidFill>
              </a:rPr>
              <a:t>implement </a:t>
            </a:r>
            <a:r>
              <a:rPr sz="1600" dirty="0">
                <a:solidFill>
                  <a:srgbClr val="002060"/>
                </a:solidFill>
              </a:rPr>
              <a:t>adequate study designs</a:t>
            </a:r>
          </a:p>
          <a:p>
            <a:pPr marL="172320" marR="548620" indent="-172320" defTabSz="548620">
              <a:spcAft>
                <a:spcPts val="600"/>
              </a:spcAft>
              <a:buSzPct val="100000"/>
              <a:buAutoNum type="arabicPeriod" startAt="2"/>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Developing </a:t>
            </a:r>
            <a:r>
              <a:rPr sz="1600" dirty="0">
                <a:solidFill>
                  <a:srgbClr val="002060"/>
                </a:solidFill>
              </a:rPr>
              <a:t>guidance &amp; tools </a:t>
            </a:r>
            <a:endParaRPr lang="en-GB" sz="1600" dirty="0" smtClean="0">
              <a:solidFill>
                <a:srgbClr val="002060"/>
              </a:solidFill>
            </a:endParaRPr>
          </a:p>
          <a:p>
            <a:pPr marL="172320" marR="548620" indent="-172320" defTabSz="548620">
              <a:spcAft>
                <a:spcPts val="600"/>
              </a:spcAft>
              <a:buSzPct val="100000"/>
              <a:buAutoNum type="arabicPeriod" startAt="2"/>
              <a:defRPr sz="1900">
                <a:solidFill>
                  <a:srgbClr val="FFFFFF"/>
                </a:solidFill>
                <a:latin typeface="Geneva"/>
                <a:ea typeface="Geneva"/>
                <a:cs typeface="Geneva"/>
                <a:sym typeface="Geneva"/>
              </a:defRPr>
            </a:pPr>
            <a:r>
              <a:rPr lang="en-GB" sz="1600" dirty="0" smtClean="0">
                <a:solidFill>
                  <a:srgbClr val="002060"/>
                </a:solidFill>
              </a:rPr>
              <a:t> </a:t>
            </a:r>
            <a:r>
              <a:rPr sz="1600" dirty="0" smtClean="0">
                <a:solidFill>
                  <a:srgbClr val="002060"/>
                </a:solidFill>
              </a:rPr>
              <a:t>Anticipating </a:t>
            </a:r>
            <a:r>
              <a:rPr sz="1600" dirty="0">
                <a:solidFill>
                  <a:srgbClr val="002060"/>
                </a:solidFill>
              </a:rPr>
              <a:t>evidence needs </a:t>
            </a:r>
            <a:r>
              <a:rPr lang="en-GB" sz="1600" dirty="0" smtClean="0">
                <a:solidFill>
                  <a:srgbClr val="002060"/>
                </a:solidFill>
              </a:rPr>
              <a:t>for </a:t>
            </a:r>
            <a:r>
              <a:rPr sz="1600" dirty="0" smtClean="0">
                <a:solidFill>
                  <a:srgbClr val="002060"/>
                </a:solidFill>
              </a:rPr>
              <a:t>regulatory </a:t>
            </a:r>
            <a:r>
              <a:rPr sz="1600" dirty="0">
                <a:solidFill>
                  <a:srgbClr val="002060"/>
                </a:solidFill>
              </a:rPr>
              <a:t>review and policy development</a:t>
            </a:r>
          </a:p>
        </p:txBody>
      </p:sp>
      <p:sp>
        <p:nvSpPr>
          <p:cNvPr id="4" name="Title 3"/>
          <p:cNvSpPr>
            <a:spLocks noGrp="1"/>
          </p:cNvSpPr>
          <p:nvPr>
            <p:ph type="title"/>
          </p:nvPr>
        </p:nvSpPr>
        <p:spPr>
          <a:xfrm>
            <a:off x="407892" y="260648"/>
            <a:ext cx="8291264" cy="706091"/>
          </a:xfrm>
        </p:spPr>
        <p:txBody>
          <a:bodyPr>
            <a:normAutofit fontScale="90000"/>
          </a:bodyPr>
          <a:lstStyle/>
          <a:p>
            <a:r>
              <a:rPr lang="en-US" sz="8000" dirty="0" smtClean="0"/>
              <a:t>3</a:t>
            </a:r>
            <a:r>
              <a:rPr lang="en-US" dirty="0" smtClean="0"/>
              <a:t> Approaches</a:t>
            </a:r>
            <a:endParaRPr lang="en-US" dirty="0"/>
          </a:p>
        </p:txBody>
      </p:sp>
      <p:grpSp>
        <p:nvGrpSpPr>
          <p:cNvPr id="9" name="Group 8"/>
          <p:cNvGrpSpPr/>
          <p:nvPr/>
        </p:nvGrpSpPr>
        <p:grpSpPr>
          <a:xfrm>
            <a:off x="323530" y="1340768"/>
            <a:ext cx="3008787" cy="4608512"/>
            <a:chOff x="323528" y="1340768"/>
            <a:chExt cx="3008787" cy="4608512"/>
          </a:xfrm>
        </p:grpSpPr>
        <p:grpSp>
          <p:nvGrpSpPr>
            <p:cNvPr id="7" name="Group 6"/>
            <p:cNvGrpSpPr/>
            <p:nvPr/>
          </p:nvGrpSpPr>
          <p:grpSpPr>
            <a:xfrm>
              <a:off x="323530" y="1340768"/>
              <a:ext cx="3008785" cy="1323439"/>
              <a:chOff x="3795463" y="1313473"/>
              <a:chExt cx="3008785" cy="1323439"/>
            </a:xfrm>
          </p:grpSpPr>
          <p:sp>
            <p:nvSpPr>
              <p:cNvPr id="5" name="Rectangle 4"/>
              <p:cNvSpPr/>
              <p:nvPr/>
            </p:nvSpPr>
            <p:spPr>
              <a:xfrm>
                <a:off x="3795463" y="1340768"/>
                <a:ext cx="3008785" cy="1296144"/>
              </a:xfrm>
              <a:prstGeom prst="rect">
                <a:avLst/>
              </a:prstGeom>
              <a:solidFill>
                <a:srgbClr val="009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Improving coordination </a:t>
                </a:r>
              </a:p>
            </p:txBody>
          </p:sp>
          <p:sp>
            <p:nvSpPr>
              <p:cNvPr id="6" name="TextBox 5"/>
              <p:cNvSpPr txBox="1"/>
              <p:nvPr/>
            </p:nvSpPr>
            <p:spPr>
              <a:xfrm>
                <a:off x="3851920" y="1313473"/>
                <a:ext cx="576064" cy="1323439"/>
              </a:xfrm>
              <a:prstGeom prst="rect">
                <a:avLst/>
              </a:prstGeom>
              <a:noFill/>
            </p:spPr>
            <p:txBody>
              <a:bodyPr wrap="square" rtlCol="0">
                <a:spAutoFit/>
              </a:bodyPr>
              <a:lstStyle/>
              <a:p>
                <a:pPr algn="ctr"/>
                <a:r>
                  <a:rPr lang="en-GB" sz="8000" b="1" dirty="0" smtClean="0">
                    <a:solidFill>
                      <a:schemeClr val="bg1"/>
                    </a:solidFill>
                  </a:rPr>
                  <a:t>A</a:t>
                </a:r>
                <a:endParaRPr lang="en-US" sz="8000" b="1" dirty="0">
                  <a:solidFill>
                    <a:schemeClr val="bg1"/>
                  </a:solidFill>
                </a:endParaRPr>
              </a:p>
            </p:txBody>
          </p:sp>
        </p:grpSp>
        <p:grpSp>
          <p:nvGrpSpPr>
            <p:cNvPr id="19" name="Group 18"/>
            <p:cNvGrpSpPr/>
            <p:nvPr/>
          </p:nvGrpSpPr>
          <p:grpSpPr>
            <a:xfrm>
              <a:off x="323529" y="2969657"/>
              <a:ext cx="3008785" cy="1323439"/>
              <a:chOff x="3795463" y="1313473"/>
              <a:chExt cx="3008785" cy="1323439"/>
            </a:xfrm>
          </p:grpSpPr>
          <p:sp>
            <p:nvSpPr>
              <p:cNvPr id="20" name="Rectangle 19"/>
              <p:cNvSpPr/>
              <p:nvPr/>
            </p:nvSpPr>
            <p:spPr>
              <a:xfrm>
                <a:off x="3795463" y="1340768"/>
                <a:ext cx="3008785" cy="1296144"/>
              </a:xfrm>
              <a:prstGeom prst="rect">
                <a:avLst/>
              </a:prstGeom>
              <a:solidFill>
                <a:srgbClr val="009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p>
              <a:p>
                <a:r>
                  <a:rPr lang="en-GB" dirty="0"/>
                  <a:t> </a:t>
                </a:r>
                <a:r>
                  <a:rPr lang="en-GB" dirty="0" smtClean="0"/>
                  <a:t>           Accelerating R&amp;D</a:t>
                </a:r>
              </a:p>
              <a:p>
                <a:r>
                  <a:rPr lang="en-GB" dirty="0" smtClean="0"/>
                  <a:t>          </a:t>
                </a:r>
                <a:endParaRPr lang="en-US" dirty="0"/>
              </a:p>
            </p:txBody>
          </p:sp>
          <p:sp>
            <p:nvSpPr>
              <p:cNvPr id="21" name="TextBox 20"/>
              <p:cNvSpPr txBox="1"/>
              <p:nvPr/>
            </p:nvSpPr>
            <p:spPr>
              <a:xfrm>
                <a:off x="3851920" y="1313473"/>
                <a:ext cx="576064" cy="1323439"/>
              </a:xfrm>
              <a:prstGeom prst="rect">
                <a:avLst/>
              </a:prstGeom>
              <a:noFill/>
            </p:spPr>
            <p:txBody>
              <a:bodyPr wrap="square" rtlCol="0">
                <a:spAutoFit/>
              </a:bodyPr>
              <a:lstStyle/>
              <a:p>
                <a:pPr algn="ctr"/>
                <a:r>
                  <a:rPr lang="en-GB" sz="8000" b="1" dirty="0">
                    <a:solidFill>
                      <a:schemeClr val="bg1"/>
                    </a:solidFill>
                  </a:rPr>
                  <a:t>B</a:t>
                </a:r>
                <a:endParaRPr lang="en-US" sz="8000" b="1" dirty="0">
                  <a:solidFill>
                    <a:schemeClr val="bg1"/>
                  </a:solidFill>
                </a:endParaRPr>
              </a:p>
            </p:txBody>
          </p:sp>
        </p:grpSp>
        <p:grpSp>
          <p:nvGrpSpPr>
            <p:cNvPr id="22" name="Group 21"/>
            <p:cNvGrpSpPr/>
            <p:nvPr/>
          </p:nvGrpSpPr>
          <p:grpSpPr>
            <a:xfrm>
              <a:off x="323528" y="4625841"/>
              <a:ext cx="3008785" cy="1323439"/>
              <a:chOff x="3795463" y="1313473"/>
              <a:chExt cx="3008785" cy="1323439"/>
            </a:xfrm>
          </p:grpSpPr>
          <p:sp>
            <p:nvSpPr>
              <p:cNvPr id="23" name="Rectangle 22"/>
              <p:cNvSpPr/>
              <p:nvPr/>
            </p:nvSpPr>
            <p:spPr>
              <a:xfrm>
                <a:off x="3795463" y="1340768"/>
                <a:ext cx="3008785" cy="1296144"/>
              </a:xfrm>
              <a:prstGeom prst="rect">
                <a:avLst/>
              </a:prstGeom>
              <a:solidFill>
                <a:srgbClr val="009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Developing new norms  </a:t>
                </a:r>
              </a:p>
              <a:p>
                <a:r>
                  <a:rPr lang="en-GB" dirty="0" smtClean="0"/>
                  <a:t>            &amp; standards</a:t>
                </a:r>
                <a:endParaRPr lang="en-US" dirty="0"/>
              </a:p>
            </p:txBody>
          </p:sp>
          <p:sp>
            <p:nvSpPr>
              <p:cNvPr id="24" name="TextBox 23"/>
              <p:cNvSpPr txBox="1"/>
              <p:nvPr/>
            </p:nvSpPr>
            <p:spPr>
              <a:xfrm>
                <a:off x="3851920" y="1313473"/>
                <a:ext cx="576064" cy="1323439"/>
              </a:xfrm>
              <a:prstGeom prst="rect">
                <a:avLst/>
              </a:prstGeom>
              <a:noFill/>
            </p:spPr>
            <p:txBody>
              <a:bodyPr wrap="square" rtlCol="0">
                <a:spAutoFit/>
              </a:bodyPr>
              <a:lstStyle/>
              <a:p>
                <a:pPr algn="ctr"/>
                <a:r>
                  <a:rPr lang="en-GB" sz="8000" b="1" dirty="0" smtClean="0">
                    <a:solidFill>
                      <a:schemeClr val="bg1"/>
                    </a:solidFill>
                  </a:rPr>
                  <a:t>C</a:t>
                </a:r>
                <a:endParaRPr lang="en-US" sz="8000" b="1" dirty="0">
                  <a:solidFill>
                    <a:schemeClr val="bg1"/>
                  </a:solidFill>
                </a:endParaRPr>
              </a:p>
            </p:txBody>
          </p:sp>
        </p:grpSp>
      </p:grpSp>
    </p:spTree>
    <p:extLst>
      <p:ext uri="{BB962C8B-B14F-4D97-AF65-F5344CB8AC3E}">
        <p14:creationId xmlns:p14="http://schemas.microsoft.com/office/powerpoint/2010/main" val="317225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8235" y="260648"/>
            <a:ext cx="8748464" cy="706091"/>
          </a:xfrm>
        </p:spPr>
        <p:txBody>
          <a:bodyPr>
            <a:normAutofit fontScale="90000"/>
          </a:bodyPr>
          <a:lstStyle/>
          <a:p>
            <a:r>
              <a:rPr lang="en-US" altLang="en-US" sz="3900" dirty="0">
                <a:solidFill>
                  <a:schemeClr val="tx1"/>
                </a:solidFill>
                <a:latin typeface="Marker Felt"/>
                <a:cs typeface="Marker Felt"/>
              </a:rPr>
              <a:t>Towards a Global Coordination Mechanism</a:t>
            </a:r>
          </a:p>
        </p:txBody>
      </p:sp>
      <p:pic>
        <p:nvPicPr>
          <p:cNvPr id="2560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 y="1762065"/>
            <a:ext cx="2832701" cy="40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21054" y="1596929"/>
            <a:ext cx="3294054" cy="1373592"/>
          </a:xfrm>
          <a:prstGeom prst="rect">
            <a:avLst/>
          </a:prstGeom>
          <a:noFill/>
        </p:spPr>
        <p:txBody>
          <a:bodyPr wrap="square" lIns="80147" tIns="40074" rIns="80147" bIns="40074" rtlCol="0">
            <a:spAutoFit/>
          </a:bodyPr>
          <a:lstStyle/>
          <a:p>
            <a:r>
              <a:rPr lang="en-GB" sz="2800" dirty="0">
                <a:latin typeface="Marker Felt"/>
                <a:cs typeface="Marker Felt"/>
              </a:rPr>
              <a:t>Global </a:t>
            </a:r>
          </a:p>
          <a:p>
            <a:r>
              <a:rPr lang="en-GB" sz="2800" dirty="0">
                <a:latin typeface="Marker Felt"/>
                <a:cs typeface="Marker Felt"/>
              </a:rPr>
              <a:t>Coordinating Mechanism</a:t>
            </a:r>
          </a:p>
        </p:txBody>
      </p:sp>
      <p:grpSp>
        <p:nvGrpSpPr>
          <p:cNvPr id="7" name="Group 6"/>
          <p:cNvGrpSpPr/>
          <p:nvPr/>
        </p:nvGrpSpPr>
        <p:grpSpPr>
          <a:xfrm>
            <a:off x="3059832" y="1556792"/>
            <a:ext cx="3276364" cy="1446550"/>
            <a:chOff x="6192180" y="3356992"/>
            <a:chExt cx="3276364" cy="1446550"/>
          </a:xfrm>
        </p:grpSpPr>
        <p:sp>
          <p:nvSpPr>
            <p:cNvPr id="5" name="Rectangle 4"/>
            <p:cNvSpPr/>
            <p:nvPr/>
          </p:nvSpPr>
          <p:spPr>
            <a:xfrm>
              <a:off x="6192180" y="3504203"/>
              <a:ext cx="3276364" cy="1152128"/>
            </a:xfrm>
            <a:prstGeom prst="rect">
              <a:avLst/>
            </a:prstGeom>
            <a:solidFill>
              <a:srgbClr val="009ACF"/>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192180" y="3356992"/>
              <a:ext cx="900100" cy="1446550"/>
            </a:xfrm>
            <a:prstGeom prst="rect">
              <a:avLst/>
            </a:prstGeom>
            <a:noFill/>
          </p:spPr>
          <p:txBody>
            <a:bodyPr wrap="square" numCol="2" rtlCol="0">
              <a:spAutoFit/>
            </a:bodyPr>
            <a:lstStyle/>
            <a:p>
              <a:r>
                <a:rPr lang="en-US" sz="8800" dirty="0" smtClean="0">
                  <a:solidFill>
                    <a:schemeClr val="bg1"/>
                  </a:solidFill>
                </a:rPr>
                <a:t>A</a:t>
              </a:r>
              <a:endParaRPr lang="en-US" dirty="0">
                <a:solidFill>
                  <a:schemeClr val="bg1"/>
                </a:solidFill>
              </a:endParaRPr>
            </a:p>
          </p:txBody>
        </p:sp>
        <p:sp>
          <p:nvSpPr>
            <p:cNvPr id="4" name="TextBox 3"/>
            <p:cNvSpPr txBox="1"/>
            <p:nvPr/>
          </p:nvSpPr>
          <p:spPr>
            <a:xfrm>
              <a:off x="7056275" y="3618602"/>
              <a:ext cx="2383651" cy="923330"/>
            </a:xfrm>
            <a:prstGeom prst="rect">
              <a:avLst/>
            </a:prstGeom>
            <a:noFill/>
          </p:spPr>
          <p:txBody>
            <a:bodyPr wrap="square" rtlCol="0">
              <a:spAutoFit/>
            </a:bodyPr>
            <a:lstStyle/>
            <a:p>
              <a:r>
                <a:rPr lang="en-US" dirty="0" smtClean="0">
                  <a:solidFill>
                    <a:schemeClr val="bg1"/>
                  </a:solidFill>
                </a:rPr>
                <a:t>Improving coordination &amp; fostering an enabling environment</a:t>
              </a:r>
              <a:endParaRPr lang="en-US" dirty="0">
                <a:solidFill>
                  <a:schemeClr val="bg1"/>
                </a:solidFill>
              </a:endParaRPr>
            </a:p>
          </p:txBody>
        </p:sp>
      </p:grpSp>
      <p:grpSp>
        <p:nvGrpSpPr>
          <p:cNvPr id="8" name="Group 7"/>
          <p:cNvGrpSpPr/>
          <p:nvPr/>
        </p:nvGrpSpPr>
        <p:grpSpPr>
          <a:xfrm>
            <a:off x="3023828" y="3081963"/>
            <a:ext cx="3312368" cy="1446550"/>
            <a:chOff x="6084168" y="4653136"/>
            <a:chExt cx="3312368" cy="1446550"/>
          </a:xfrm>
        </p:grpSpPr>
        <p:sp>
          <p:nvSpPr>
            <p:cNvPr id="15" name="Rectangle 14"/>
            <p:cNvSpPr/>
            <p:nvPr/>
          </p:nvSpPr>
          <p:spPr>
            <a:xfrm>
              <a:off x="6120172" y="4810683"/>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84168" y="4653136"/>
              <a:ext cx="900100" cy="1446550"/>
            </a:xfrm>
            <a:prstGeom prst="rect">
              <a:avLst/>
            </a:prstGeom>
            <a:noFill/>
          </p:spPr>
          <p:txBody>
            <a:bodyPr wrap="square" numCol="2" rtlCol="0">
              <a:spAutoFit/>
            </a:bodyPr>
            <a:lstStyle/>
            <a:p>
              <a:r>
                <a:rPr lang="en-US" sz="8800" dirty="0">
                  <a:solidFill>
                    <a:schemeClr val="bg1"/>
                  </a:solidFill>
                </a:rPr>
                <a:t>B</a:t>
              </a:r>
              <a:endParaRPr lang="en-US" dirty="0">
                <a:solidFill>
                  <a:schemeClr val="bg1"/>
                </a:solidFill>
              </a:endParaRPr>
            </a:p>
          </p:txBody>
        </p:sp>
        <p:sp>
          <p:nvSpPr>
            <p:cNvPr id="12" name="TextBox 11"/>
            <p:cNvSpPr txBox="1"/>
            <p:nvPr/>
          </p:nvSpPr>
          <p:spPr>
            <a:xfrm>
              <a:off x="6876256" y="4925082"/>
              <a:ext cx="2383651" cy="923330"/>
            </a:xfrm>
            <a:prstGeom prst="rect">
              <a:avLst/>
            </a:prstGeom>
            <a:noFill/>
          </p:spPr>
          <p:txBody>
            <a:bodyPr wrap="square" rtlCol="0">
              <a:spAutoFit/>
            </a:bodyPr>
            <a:lstStyle/>
            <a:p>
              <a:r>
                <a:rPr lang="en-US" dirty="0" smtClean="0">
                  <a:solidFill>
                    <a:schemeClr val="bg1"/>
                  </a:solidFill>
                </a:rPr>
                <a:t>Accelerating R&amp;D processes</a:t>
              </a:r>
            </a:p>
            <a:p>
              <a:endParaRPr lang="en-US" dirty="0">
                <a:solidFill>
                  <a:schemeClr val="bg1"/>
                </a:solidFill>
              </a:endParaRPr>
            </a:p>
          </p:txBody>
        </p:sp>
      </p:grpSp>
      <p:grpSp>
        <p:nvGrpSpPr>
          <p:cNvPr id="11" name="Group 10"/>
          <p:cNvGrpSpPr/>
          <p:nvPr/>
        </p:nvGrpSpPr>
        <p:grpSpPr>
          <a:xfrm>
            <a:off x="3059832" y="4471167"/>
            <a:ext cx="3276364" cy="1446550"/>
            <a:chOff x="3059832" y="4471167"/>
            <a:chExt cx="3276364" cy="1446550"/>
          </a:xfrm>
        </p:grpSpPr>
        <p:sp>
          <p:nvSpPr>
            <p:cNvPr id="16" name="Rectangle 15"/>
            <p:cNvSpPr/>
            <p:nvPr/>
          </p:nvSpPr>
          <p:spPr>
            <a:xfrm>
              <a:off x="3059832" y="4706368"/>
              <a:ext cx="3276364" cy="1152128"/>
            </a:xfrm>
            <a:prstGeom prst="rect">
              <a:avLst/>
            </a:prstGeom>
            <a:solidFill>
              <a:schemeClr val="tx2">
                <a:lumMod val="75000"/>
              </a:schemeClr>
            </a:solidFill>
            <a:ln>
              <a:solidFill>
                <a:srgbClr val="009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59832" y="4471167"/>
              <a:ext cx="900100" cy="1446550"/>
            </a:xfrm>
            <a:prstGeom prst="rect">
              <a:avLst/>
            </a:prstGeom>
            <a:noFill/>
          </p:spPr>
          <p:txBody>
            <a:bodyPr wrap="square" numCol="2" rtlCol="0">
              <a:spAutoFit/>
            </a:bodyPr>
            <a:lstStyle/>
            <a:p>
              <a:r>
                <a:rPr lang="en-US" sz="8800" dirty="0">
                  <a:solidFill>
                    <a:schemeClr val="bg1"/>
                  </a:solidFill>
                </a:rPr>
                <a:t>C</a:t>
              </a:r>
              <a:endParaRPr lang="en-US" dirty="0">
                <a:solidFill>
                  <a:schemeClr val="bg1"/>
                </a:solidFill>
              </a:endParaRPr>
            </a:p>
          </p:txBody>
        </p:sp>
        <p:sp>
          <p:nvSpPr>
            <p:cNvPr id="13" name="TextBox 12"/>
            <p:cNvSpPr txBox="1"/>
            <p:nvPr/>
          </p:nvSpPr>
          <p:spPr>
            <a:xfrm>
              <a:off x="3923928" y="4769694"/>
              <a:ext cx="2383651" cy="923330"/>
            </a:xfrm>
            <a:prstGeom prst="rect">
              <a:avLst/>
            </a:prstGeom>
            <a:noFill/>
          </p:spPr>
          <p:txBody>
            <a:bodyPr wrap="square" rtlCol="0">
              <a:spAutoFit/>
            </a:bodyPr>
            <a:lstStyle/>
            <a:p>
              <a:r>
                <a:rPr lang="en-US" dirty="0" smtClean="0">
                  <a:solidFill>
                    <a:schemeClr val="bg1"/>
                  </a:solidFill>
                </a:rPr>
                <a:t>Developing new norms &amp; standards tailored to the epidemic context</a:t>
              </a:r>
              <a:endParaRPr lang="en-US" dirty="0">
                <a:solidFill>
                  <a:schemeClr val="bg1"/>
                </a:solidFill>
              </a:endParaRPr>
            </a:p>
          </p:txBody>
        </p:sp>
      </p:grpSp>
    </p:spTree>
    <p:extLst>
      <p:ext uri="{BB962C8B-B14F-4D97-AF65-F5344CB8AC3E}">
        <p14:creationId xmlns:p14="http://schemas.microsoft.com/office/powerpoint/2010/main" val="32364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60480" y="3968671"/>
            <a:ext cx="8976016" cy="3779"/>
          </a:xfrm>
          <a:prstGeom prst="straightConnector1">
            <a:avLst/>
          </a:prstGeom>
          <a:solidFill>
            <a:srgbClr val="FBDF53"/>
          </a:solidFill>
          <a:ln w="76200" cap="flat" cmpd="sng" algn="ctr">
            <a:solidFill>
              <a:srgbClr val="00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Line Callout 1 19"/>
          <p:cNvSpPr/>
          <p:nvPr/>
        </p:nvSpPr>
        <p:spPr bwMode="auto">
          <a:xfrm>
            <a:off x="272155" y="2192220"/>
            <a:ext cx="1882403" cy="1043192"/>
          </a:xfrm>
          <a:prstGeom prst="borderCallout1">
            <a:avLst>
              <a:gd name="adj1" fmla="val 18750"/>
              <a:gd name="adj2" fmla="val -8333"/>
              <a:gd name="adj3" fmla="val 162815"/>
              <a:gd name="adj4" fmla="val -6554"/>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000000"/>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txBody>
          <a:bodyPr vert="horz" wrap="square" lIns="91440" tIns="45720" rIns="91440" bIns="45720" numCol="1" rtlCol="0" anchor="t" anchorCtr="0" compatLnSpc="1">
            <a:prstTxWarp prst="textNoShape">
              <a:avLst/>
            </a:prstTxWarp>
          </a:bodyPr>
          <a:lstStyle/>
          <a:p>
            <a:pPr marL="0" marR="0" lvl="0" indent="0"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0" cap="none" spc="0" normalizeH="0" baseline="0" noProof="0" smtClean="0">
              <a:ln>
                <a:noFill/>
              </a:ln>
              <a:solidFill>
                <a:srgbClr val="000066"/>
              </a:solidFill>
              <a:effectLst/>
              <a:uLnTx/>
              <a:uFillTx/>
              <a:latin typeface="Arial" charset="0"/>
              <a:ea typeface="+mn-ea"/>
              <a:cs typeface="Arial" charset="0"/>
            </a:endParaRPr>
          </a:p>
        </p:txBody>
      </p:sp>
      <p:sp>
        <p:nvSpPr>
          <p:cNvPr id="21" name="Rectangle 20"/>
          <p:cNvSpPr/>
          <p:nvPr/>
        </p:nvSpPr>
        <p:spPr>
          <a:xfrm>
            <a:off x="120773" y="4042203"/>
            <a:ext cx="3530635" cy="1384995"/>
          </a:xfrm>
          <a:prstGeom prst="rect">
            <a:avLst/>
          </a:prstGeom>
          <a:noFill/>
        </p:spPr>
        <p:txBody>
          <a:bodyPr wrap="square" lIns="91440" tIns="45720" rIns="91440" bIns="45720">
            <a:spAutoFit/>
          </a:bodyPr>
          <a:lstStyle/>
          <a:p>
            <a:pPr rtl="1" fontAlgn="base">
              <a:spcBef>
                <a:spcPct val="0"/>
              </a:spcBef>
              <a:spcAft>
                <a:spcPct val="0"/>
              </a:spcAft>
            </a:pPr>
            <a:r>
              <a:rPr lang="en-US" sz="1200" dirty="0" smtClean="0">
                <a:solidFill>
                  <a:srgbClr val="000000"/>
                </a:solidFill>
                <a:latin typeface="American Typewriter"/>
                <a:cs typeface="American Typewriter"/>
              </a:rPr>
              <a:t>The </a:t>
            </a:r>
            <a:r>
              <a:rPr lang="en-US" sz="1200" dirty="0">
                <a:solidFill>
                  <a:srgbClr val="000000"/>
                </a:solidFill>
                <a:latin typeface="American Typewriter"/>
                <a:cs typeface="American Typewriter"/>
              </a:rPr>
              <a:t>primary role of a </a:t>
            </a:r>
            <a:r>
              <a:rPr lang="en-US" sz="1200" dirty="0" smtClean="0">
                <a:solidFill>
                  <a:srgbClr val="000000"/>
                </a:solidFill>
                <a:latin typeface="American Typewriter"/>
                <a:cs typeface="American Typewriter"/>
              </a:rPr>
              <a:t>GCM would </a:t>
            </a:r>
            <a:r>
              <a:rPr lang="en-US" sz="1200" dirty="0">
                <a:solidFill>
                  <a:srgbClr val="000000"/>
                </a:solidFill>
                <a:latin typeface="American Typewriter"/>
                <a:cs typeface="American Typewriter"/>
              </a:rPr>
              <a:t>be to address the global R&amp;D agenda in a collaborative manner in order to ensure that identified R&amp;D gaps are filled </a:t>
            </a:r>
            <a:r>
              <a:rPr lang="en-US" sz="1200" dirty="0" smtClean="0">
                <a:solidFill>
                  <a:srgbClr val="000000"/>
                </a:solidFill>
                <a:latin typeface="American Typewriter"/>
                <a:cs typeface="American Typewriter"/>
              </a:rPr>
              <a:t>effectively. </a:t>
            </a:r>
          </a:p>
          <a:p>
            <a:pPr rtl="1" fontAlgn="base">
              <a:spcBef>
                <a:spcPct val="0"/>
              </a:spcBef>
              <a:spcAft>
                <a:spcPct val="0"/>
              </a:spcAft>
            </a:pPr>
            <a:endParaRPr lang="en-US" sz="1200" dirty="0" smtClean="0">
              <a:solidFill>
                <a:srgbClr val="000000"/>
              </a:solidFill>
              <a:latin typeface="American Typewriter"/>
              <a:cs typeface="American Typewriter"/>
            </a:endParaRPr>
          </a:p>
          <a:p>
            <a:pPr rtl="1" fontAlgn="base">
              <a:spcBef>
                <a:spcPct val="0"/>
              </a:spcBef>
              <a:spcAft>
                <a:spcPct val="0"/>
              </a:spcAft>
            </a:pPr>
            <a:r>
              <a:rPr lang="en-US" sz="1200" dirty="0" smtClean="0">
                <a:solidFill>
                  <a:srgbClr val="000000"/>
                </a:solidFill>
                <a:latin typeface="American Typewriter"/>
                <a:cs typeface="American Typewriter"/>
              </a:rPr>
              <a:t>WHO requested to facilitate the establishment and functioning of the GCM</a:t>
            </a:r>
            <a:endParaRPr lang="en-US" sz="1200" dirty="0">
              <a:solidFill>
                <a:srgbClr val="000000"/>
              </a:solidFill>
              <a:latin typeface="American Typewriter"/>
              <a:cs typeface="American Typewriter"/>
            </a:endParaRPr>
          </a:p>
        </p:txBody>
      </p:sp>
      <p:sp>
        <p:nvSpPr>
          <p:cNvPr id="22" name="TextBox 21"/>
          <p:cNvSpPr txBox="1"/>
          <p:nvPr/>
        </p:nvSpPr>
        <p:spPr>
          <a:xfrm>
            <a:off x="461152" y="2180862"/>
            <a:ext cx="1799243" cy="830997"/>
          </a:xfrm>
          <a:prstGeom prst="rect">
            <a:avLst/>
          </a:prstGeom>
          <a:noFill/>
        </p:spPr>
        <p:txBody>
          <a:bodyPr wrap="square" rtlCol="0">
            <a:spAutoFit/>
          </a:bodyPr>
          <a:lstStyle/>
          <a:p>
            <a:pPr rtl="1" fontAlgn="base">
              <a:spcBef>
                <a:spcPct val="0"/>
              </a:spcBef>
              <a:spcAft>
                <a:spcPct val="0"/>
              </a:spcAft>
            </a:pPr>
            <a:r>
              <a:rPr lang="en-US" sz="1200" dirty="0" smtClean="0">
                <a:solidFill>
                  <a:srgbClr val="FFFFFF"/>
                </a:solidFill>
                <a:latin typeface="American Typewriter"/>
                <a:cs typeface="American Typewriter"/>
              </a:rPr>
              <a:t>Scoping Meeting</a:t>
            </a:r>
          </a:p>
          <a:p>
            <a:pPr rtl="1" fontAlgn="base">
              <a:spcBef>
                <a:spcPct val="0"/>
              </a:spcBef>
              <a:spcAft>
                <a:spcPct val="0"/>
              </a:spcAft>
            </a:pPr>
            <a:endParaRPr lang="en-US" sz="1200" dirty="0" smtClean="0">
              <a:solidFill>
                <a:srgbClr val="FFFFFF"/>
              </a:solidFill>
              <a:latin typeface="American Typewriter"/>
              <a:cs typeface="American Typewriter"/>
            </a:endParaRPr>
          </a:p>
          <a:p>
            <a:pPr rtl="1" fontAlgn="base">
              <a:spcBef>
                <a:spcPct val="0"/>
              </a:spcBef>
              <a:spcAft>
                <a:spcPct val="0"/>
              </a:spcAft>
            </a:pPr>
            <a:r>
              <a:rPr lang="en-US" sz="1200" dirty="0" smtClean="0">
                <a:solidFill>
                  <a:srgbClr val="FFFFFF"/>
                </a:solidFill>
                <a:latin typeface="American Typewriter"/>
                <a:cs typeface="American Typewriter"/>
              </a:rPr>
              <a:t>Chatham House</a:t>
            </a:r>
          </a:p>
          <a:p>
            <a:pPr rtl="1" fontAlgn="base">
              <a:spcBef>
                <a:spcPct val="0"/>
              </a:spcBef>
              <a:spcAft>
                <a:spcPct val="0"/>
              </a:spcAft>
            </a:pPr>
            <a:r>
              <a:rPr lang="en-US" sz="1200" dirty="0" smtClean="0">
                <a:solidFill>
                  <a:srgbClr val="FFFFFF"/>
                </a:solidFill>
                <a:latin typeface="American Typewriter"/>
                <a:cs typeface="American Typewriter"/>
              </a:rPr>
              <a:t>Nov 10, 2016</a:t>
            </a:r>
            <a:endParaRPr lang="en-US" sz="1200" dirty="0">
              <a:solidFill>
                <a:srgbClr val="FFFFFF"/>
              </a:solidFill>
              <a:latin typeface="American Typewriter"/>
              <a:cs typeface="American Typewriter"/>
            </a:endParaRPr>
          </a:p>
        </p:txBody>
      </p:sp>
      <p:sp>
        <p:nvSpPr>
          <p:cNvPr id="23" name="Rectangle 22"/>
          <p:cNvSpPr/>
          <p:nvPr/>
        </p:nvSpPr>
        <p:spPr>
          <a:xfrm>
            <a:off x="3530449" y="4058535"/>
            <a:ext cx="3057775" cy="1600438"/>
          </a:xfrm>
          <a:prstGeom prst="rect">
            <a:avLst/>
          </a:prstGeom>
          <a:noFill/>
        </p:spPr>
        <p:txBody>
          <a:bodyPr wrap="square" lIns="91440" tIns="45720" rIns="91440" bIns="45720">
            <a:spAutoFit/>
          </a:bodyPr>
          <a:lstStyle/>
          <a:p>
            <a:pPr rtl="1" fontAlgn="base">
              <a:spcBef>
                <a:spcPct val="0"/>
              </a:spcBef>
              <a:spcAft>
                <a:spcPct val="0"/>
              </a:spcAft>
            </a:pPr>
            <a:r>
              <a:rPr lang="en-US" sz="1200" dirty="0" smtClean="0">
                <a:solidFill>
                  <a:srgbClr val="000000"/>
                </a:solidFill>
                <a:latin typeface="American Typewriter"/>
                <a:cs typeface="American Typewriter"/>
              </a:rPr>
              <a:t>The “</a:t>
            </a:r>
            <a:r>
              <a:rPr lang="en-US" sz="1200" dirty="0">
                <a:solidFill>
                  <a:srgbClr val="000000"/>
                </a:solidFill>
                <a:latin typeface="American Typewriter"/>
                <a:cs typeface="American Typewriter"/>
              </a:rPr>
              <a:t>right” dose of coordination. </a:t>
            </a:r>
            <a:endParaRPr lang="en-US" sz="1200" dirty="0" smtClean="0">
              <a:solidFill>
                <a:srgbClr val="000000"/>
              </a:solidFill>
              <a:latin typeface="American Typewriter"/>
              <a:cs typeface="American Typewriter"/>
            </a:endParaRPr>
          </a:p>
          <a:p>
            <a:pPr rtl="1" fontAlgn="base">
              <a:spcBef>
                <a:spcPct val="0"/>
              </a:spcBef>
              <a:spcAft>
                <a:spcPct val="0"/>
              </a:spcAft>
            </a:pPr>
            <a:r>
              <a:rPr lang="en-US" sz="1200" dirty="0" smtClean="0">
                <a:solidFill>
                  <a:srgbClr val="000000"/>
                </a:solidFill>
                <a:latin typeface="American Typewriter"/>
                <a:cs typeface="American Typewriter"/>
              </a:rPr>
              <a:t>Initial focus on Blueprint priority pathogens.</a:t>
            </a:r>
          </a:p>
          <a:p>
            <a:pPr rtl="1" fontAlgn="base">
              <a:spcBef>
                <a:spcPct val="0"/>
              </a:spcBef>
              <a:spcAft>
                <a:spcPct val="0"/>
              </a:spcAft>
            </a:pPr>
            <a:r>
              <a:rPr lang="en-US" sz="1200" dirty="0" smtClean="0">
                <a:solidFill>
                  <a:srgbClr val="000000"/>
                </a:solidFill>
                <a:latin typeface="American Typewriter"/>
                <a:cs typeface="American Typewriter"/>
              </a:rPr>
              <a:t>An </a:t>
            </a:r>
            <a:r>
              <a:rPr lang="en-US" sz="1200" dirty="0" smtClean="0">
                <a:solidFill>
                  <a:srgbClr val="000000"/>
                </a:solidFill>
                <a:latin typeface="American Typewriter"/>
                <a:cs typeface="American Typewriter"/>
              </a:rPr>
              <a:t>inclusive implementation framework.</a:t>
            </a:r>
          </a:p>
          <a:p>
            <a:pPr rtl="1" fontAlgn="base">
              <a:spcBef>
                <a:spcPct val="0"/>
              </a:spcBef>
              <a:spcAft>
                <a:spcPct val="0"/>
              </a:spcAft>
            </a:pPr>
            <a:r>
              <a:rPr lang="en-US" sz="1200" dirty="0" smtClean="0">
                <a:solidFill>
                  <a:srgbClr val="000000"/>
                </a:solidFill>
                <a:latin typeface="American Typewriter"/>
                <a:cs typeface="American Typewriter"/>
              </a:rPr>
              <a:t>Voluntary with sharing of responsibilities.</a:t>
            </a:r>
            <a:endParaRPr lang="en-US" sz="1200" dirty="0">
              <a:solidFill>
                <a:srgbClr val="000000"/>
              </a:solidFill>
              <a:latin typeface="American Typewriter"/>
              <a:cs typeface="American Typewriter"/>
            </a:endParaRPr>
          </a:p>
          <a:p>
            <a:pPr rtl="1" fontAlgn="base">
              <a:spcBef>
                <a:spcPct val="0"/>
              </a:spcBef>
              <a:spcAft>
                <a:spcPct val="0"/>
              </a:spcAft>
            </a:pPr>
            <a:r>
              <a:rPr lang="en-US" sz="1200" dirty="0" smtClean="0">
                <a:solidFill>
                  <a:srgbClr val="000000"/>
                </a:solidFill>
                <a:latin typeface="American Typewriter"/>
                <a:cs typeface="American Typewriter"/>
              </a:rPr>
              <a:t>Using Zika vaccines R&amp;D as a case study for the proposed collaborative model.</a:t>
            </a:r>
          </a:p>
          <a:p>
            <a:pPr rtl="1" fontAlgn="base">
              <a:spcBef>
                <a:spcPct val="0"/>
              </a:spcBef>
              <a:spcAft>
                <a:spcPct val="0"/>
              </a:spcAft>
            </a:pPr>
            <a:r>
              <a:rPr lang="en-US" sz="1200" dirty="0" smtClean="0">
                <a:solidFill>
                  <a:srgbClr val="000000"/>
                </a:solidFill>
                <a:latin typeface="American Typewriter"/>
                <a:cs typeface="American Typewriter"/>
              </a:rPr>
              <a:t>Review of data sharing, regulatory issues</a:t>
            </a:r>
            <a:r>
              <a:rPr lang="en-US" sz="1400" dirty="0" smtClean="0">
                <a:solidFill>
                  <a:srgbClr val="000000"/>
                </a:solidFill>
                <a:latin typeface="American Typewriter"/>
                <a:cs typeface="American Typewriter"/>
              </a:rPr>
              <a:t>.</a:t>
            </a:r>
            <a:endParaRPr lang="en-US" sz="1400" dirty="0">
              <a:solidFill>
                <a:srgbClr val="000000"/>
              </a:solidFill>
              <a:latin typeface="American Typewriter"/>
              <a:cs typeface="American Typewriter"/>
            </a:endParaRPr>
          </a:p>
        </p:txBody>
      </p:sp>
      <p:grpSp>
        <p:nvGrpSpPr>
          <p:cNvPr id="24" name="Group 23"/>
          <p:cNvGrpSpPr/>
          <p:nvPr/>
        </p:nvGrpSpPr>
        <p:grpSpPr>
          <a:xfrm>
            <a:off x="3627722" y="1028733"/>
            <a:ext cx="2329437" cy="1289096"/>
            <a:chOff x="3627720" y="1687502"/>
            <a:chExt cx="2329437" cy="1064110"/>
          </a:xfrm>
        </p:grpSpPr>
        <p:sp>
          <p:nvSpPr>
            <p:cNvPr id="25" name="Line Callout 1 24"/>
            <p:cNvSpPr/>
            <p:nvPr/>
          </p:nvSpPr>
          <p:spPr bwMode="auto">
            <a:xfrm>
              <a:off x="3627720" y="1687502"/>
              <a:ext cx="2284078" cy="1064110"/>
            </a:xfrm>
            <a:prstGeom prst="borderCallout1">
              <a:avLst>
                <a:gd name="adj1" fmla="val 18750"/>
                <a:gd name="adj2" fmla="val -8333"/>
                <a:gd name="adj3" fmla="val 210354"/>
                <a:gd name="adj4" fmla="val -6664"/>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solidFill>
                <a:srgbClr val="000000"/>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txBody>
            <a:bodyPr vert="horz" wrap="square" lIns="91440" tIns="45720" rIns="91440" bIns="45720" numCol="1" rtlCol="0" anchor="t" anchorCtr="0" compatLnSpc="1">
              <a:prstTxWarp prst="textNoShape">
                <a:avLst/>
              </a:prstTxWarp>
            </a:bodyPr>
            <a:lstStyle/>
            <a:p>
              <a:pPr marL="0" marR="0" lvl="0" indent="0"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0" cap="none" spc="0" normalizeH="0" baseline="0" noProof="0" smtClean="0">
                <a:ln>
                  <a:noFill/>
                </a:ln>
                <a:solidFill>
                  <a:srgbClr val="000066"/>
                </a:solidFill>
                <a:effectLst/>
                <a:uLnTx/>
                <a:uFillTx/>
                <a:latin typeface="Arial" charset="0"/>
                <a:ea typeface="+mn-ea"/>
                <a:cs typeface="Arial" charset="0"/>
              </a:endParaRPr>
            </a:p>
          </p:txBody>
        </p:sp>
        <p:sp>
          <p:nvSpPr>
            <p:cNvPr id="26" name="TextBox 25"/>
            <p:cNvSpPr txBox="1"/>
            <p:nvPr/>
          </p:nvSpPr>
          <p:spPr>
            <a:xfrm>
              <a:off x="3766005" y="1777663"/>
              <a:ext cx="2191152" cy="787587"/>
            </a:xfrm>
            <a:prstGeom prst="rect">
              <a:avLst/>
            </a:prstGeom>
            <a:noFill/>
          </p:spPr>
          <p:txBody>
            <a:bodyPr wrap="square" rtlCol="0">
              <a:spAutoFit/>
            </a:body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Review of TORs &amp; governance structure</a:t>
              </a:r>
            </a:p>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Wellcome Trust</a:t>
              </a:r>
            </a:p>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March 28, 2017</a:t>
              </a:r>
            </a:p>
          </p:txBody>
        </p:sp>
      </p:grpSp>
      <p:grpSp>
        <p:nvGrpSpPr>
          <p:cNvPr id="27" name="Group 26"/>
          <p:cNvGrpSpPr/>
          <p:nvPr/>
        </p:nvGrpSpPr>
        <p:grpSpPr>
          <a:xfrm>
            <a:off x="6804248" y="1072057"/>
            <a:ext cx="2354312" cy="1314221"/>
            <a:chOff x="7782111" y="1719739"/>
            <a:chExt cx="2354312" cy="865264"/>
          </a:xfrm>
        </p:grpSpPr>
        <p:sp>
          <p:nvSpPr>
            <p:cNvPr id="28" name="Line Callout 1 27"/>
            <p:cNvSpPr/>
            <p:nvPr/>
          </p:nvSpPr>
          <p:spPr bwMode="auto">
            <a:xfrm>
              <a:off x="7782111" y="1719739"/>
              <a:ext cx="2169477" cy="865264"/>
            </a:xfrm>
            <a:prstGeom prst="borderCallout1">
              <a:avLst>
                <a:gd name="adj1" fmla="val 18750"/>
                <a:gd name="adj2" fmla="val -8333"/>
                <a:gd name="adj3" fmla="val 207461"/>
                <a:gd name="adj4" fmla="val -5211"/>
              </a:avLst>
            </a:prstGeom>
            <a:solidFill>
              <a:srgbClr val="FFFFFF">
                <a:lumMod val="50000"/>
              </a:srgbClr>
            </a:solidFill>
            <a:ln>
              <a:solidFill>
                <a:srgbClr val="000000"/>
              </a:solidFill>
              <a:headEnd type="none" w="med" len="med"/>
              <a:tailEnd type="none" w="med" len="med"/>
            </a:ln>
            <a:effectLst>
              <a:innerShdw blurRad="63500" dist="50800" dir="18900000">
                <a:prstClr val="black">
                  <a:alpha val="50000"/>
                </a:prstClr>
              </a:innerShdw>
            </a:effectLst>
            <a:scene3d>
              <a:camera prst="perspectiveLeft"/>
              <a:lightRig rig="threePt" dir="t">
                <a:rot lat="0" lon="0" rev="1200000"/>
              </a:lightRig>
            </a:scene3d>
            <a:sp3d>
              <a:bevelT w="63500" h="25400"/>
            </a:sp3d>
            <a:extLst/>
          </p:spPr>
          <p:txBody>
            <a:bodyPr vert="horz" wrap="square" lIns="91440" tIns="45720" rIns="91440" bIns="45720" numCol="1" rtlCol="0" anchor="t" anchorCtr="0" compatLnSpc="1">
              <a:prstTxWarp prst="textNoShape">
                <a:avLst/>
              </a:prstTxWarp>
            </a:bodyPr>
            <a:lstStyle/>
            <a:p>
              <a:pPr marL="0" marR="0" lvl="0" indent="0"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0" cap="none" spc="0" normalizeH="0" baseline="0" noProof="0" smtClean="0">
                <a:ln>
                  <a:noFill/>
                </a:ln>
                <a:solidFill>
                  <a:srgbClr val="000066"/>
                </a:solidFill>
                <a:effectLst/>
                <a:uLnTx/>
                <a:uFillTx/>
                <a:latin typeface="Arial" charset="0"/>
                <a:ea typeface="+mn-ea"/>
                <a:cs typeface="Arial" charset="0"/>
              </a:endParaRPr>
            </a:p>
          </p:txBody>
        </p:sp>
        <p:sp>
          <p:nvSpPr>
            <p:cNvPr id="29" name="TextBox 28"/>
            <p:cNvSpPr txBox="1"/>
            <p:nvPr/>
          </p:nvSpPr>
          <p:spPr>
            <a:xfrm>
              <a:off x="7949051" y="1735231"/>
              <a:ext cx="2187372" cy="648434"/>
            </a:xfrm>
            <a:prstGeom prst="rect">
              <a:avLst/>
            </a:prstGeom>
            <a:noFill/>
          </p:spPr>
          <p:txBody>
            <a:bodyPr wrap="square" rtlCol="0">
              <a:spAutoFit/>
            </a:body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Annual Meeting GCM</a:t>
              </a:r>
            </a:p>
            <a:p>
              <a:pPr marL="0" marR="0" lvl="0" indent="0"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merican Typewriter"/>
                <a:cs typeface="American Typewriter"/>
              </a:endParaRPr>
            </a:p>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Location TBD</a:t>
              </a:r>
            </a:p>
            <a:p>
              <a:pPr marL="0" marR="0" lvl="0" indent="0" defTabSz="914400"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1</a:t>
              </a:r>
              <a:r>
                <a:rPr kumimoji="0" lang="en-US" sz="1400" b="0" i="0" u="none" strike="noStrike" kern="0" cap="none" spc="0" normalizeH="0" baseline="30000" noProof="0" dirty="0" smtClean="0">
                  <a:ln>
                    <a:noFill/>
                  </a:ln>
                  <a:solidFill>
                    <a:srgbClr val="FFFFFF"/>
                  </a:solidFill>
                  <a:effectLst/>
                  <a:uLnTx/>
                  <a:uFillTx/>
                  <a:latin typeface="American Typewriter"/>
                  <a:cs typeface="American Typewriter"/>
                </a:rPr>
                <a:t>st</a:t>
              </a:r>
              <a:r>
                <a:rPr kumimoji="0" lang="en-US" sz="1400" b="0" i="0" u="none" strike="noStrike" kern="0" cap="none" spc="0" normalizeH="0" baseline="0" noProof="0" dirty="0" smtClean="0">
                  <a:ln>
                    <a:noFill/>
                  </a:ln>
                  <a:solidFill>
                    <a:srgbClr val="FFFFFF"/>
                  </a:solidFill>
                  <a:effectLst/>
                  <a:uLnTx/>
                  <a:uFillTx/>
                  <a:latin typeface="American Typewriter"/>
                  <a:cs typeface="American Typewriter"/>
                </a:rPr>
                <a:t> Quarter </a:t>
              </a:r>
              <a:r>
                <a:rPr kumimoji="0" lang="en-US" sz="1600" b="0" i="0" u="none" strike="noStrike" kern="0" cap="none" spc="0" normalizeH="0" baseline="0" noProof="0" dirty="0" smtClean="0">
                  <a:ln>
                    <a:noFill/>
                  </a:ln>
                  <a:solidFill>
                    <a:srgbClr val="FFFFFF"/>
                  </a:solidFill>
                  <a:effectLst/>
                  <a:uLnTx/>
                  <a:uFillTx/>
                  <a:latin typeface="American Typewriter"/>
                  <a:cs typeface="American Typewriter"/>
                </a:rPr>
                <a:t>2018</a:t>
              </a:r>
              <a:endParaRPr kumimoji="0" lang="en-US" sz="1400" b="0" i="0" u="none" strike="noStrike" kern="0" cap="none" spc="0" normalizeH="0" baseline="0" noProof="0" dirty="0" smtClean="0">
                <a:ln>
                  <a:noFill/>
                </a:ln>
                <a:solidFill>
                  <a:srgbClr val="FFFFFF"/>
                </a:solidFill>
                <a:effectLst/>
                <a:uLnTx/>
                <a:uFillTx/>
                <a:latin typeface="American Typewriter"/>
                <a:cs typeface="American Typewriter"/>
              </a:endParaRPr>
            </a:p>
          </p:txBody>
        </p:sp>
      </p:grpSp>
      <p:sp>
        <p:nvSpPr>
          <p:cNvPr id="30" name="Rectangle 29"/>
          <p:cNvSpPr/>
          <p:nvPr/>
        </p:nvSpPr>
        <p:spPr>
          <a:xfrm>
            <a:off x="3787484" y="2417880"/>
            <a:ext cx="3016765" cy="1015663"/>
          </a:xfrm>
          <a:prstGeom prst="rect">
            <a:avLst/>
          </a:prstGeom>
          <a:noFill/>
        </p:spPr>
        <p:txBody>
          <a:bodyPr wrap="square" lIns="91440" tIns="45720" rIns="91440" bIns="45720">
            <a:spAutoFit/>
          </a:bodyPr>
          <a:lstStyle/>
          <a:p>
            <a:pPr rtl="1" fontAlgn="base">
              <a:spcBef>
                <a:spcPct val="0"/>
              </a:spcBef>
              <a:spcAft>
                <a:spcPct val="0"/>
              </a:spcAft>
            </a:pPr>
            <a:r>
              <a:rPr lang="en-US" sz="1200" dirty="0">
                <a:solidFill>
                  <a:srgbClr val="000000"/>
                </a:solidFill>
                <a:latin typeface="American Typewriter"/>
                <a:cs typeface="American Typewriter"/>
              </a:rPr>
              <a:t>Each </a:t>
            </a:r>
            <a:r>
              <a:rPr lang="en-US" sz="1200" dirty="0" smtClean="0">
                <a:solidFill>
                  <a:srgbClr val="000000"/>
                </a:solidFill>
                <a:latin typeface="American Typewriter"/>
                <a:cs typeface="American Typewriter"/>
              </a:rPr>
              <a:t>member </a:t>
            </a:r>
            <a:r>
              <a:rPr lang="en-US" sz="1200" dirty="0">
                <a:solidFill>
                  <a:srgbClr val="000000"/>
                </a:solidFill>
                <a:latin typeface="American Typewriter"/>
                <a:cs typeface="American Typewriter"/>
              </a:rPr>
              <a:t>will be individually contacted by the </a:t>
            </a:r>
            <a:r>
              <a:rPr lang="en-US" sz="1200" dirty="0" smtClean="0">
                <a:solidFill>
                  <a:srgbClr val="000000"/>
                </a:solidFill>
                <a:latin typeface="American Typewriter"/>
                <a:cs typeface="American Typewriter"/>
              </a:rPr>
              <a:t>WHO Secretariat </a:t>
            </a:r>
            <a:r>
              <a:rPr lang="en-US" sz="1200" dirty="0">
                <a:solidFill>
                  <a:srgbClr val="000000"/>
                </a:solidFill>
                <a:latin typeface="American Typewriter"/>
                <a:cs typeface="American Typewriter"/>
              </a:rPr>
              <a:t>to </a:t>
            </a:r>
            <a:r>
              <a:rPr lang="en-US" sz="1200" dirty="0" smtClean="0">
                <a:solidFill>
                  <a:srgbClr val="000000"/>
                </a:solidFill>
                <a:latin typeface="American Typewriter"/>
                <a:cs typeface="American Typewriter"/>
              </a:rPr>
              <a:t>finalize the TORs. </a:t>
            </a:r>
          </a:p>
          <a:p>
            <a:pPr rtl="1" fontAlgn="base">
              <a:spcBef>
                <a:spcPct val="0"/>
              </a:spcBef>
              <a:spcAft>
                <a:spcPct val="0"/>
              </a:spcAft>
            </a:pPr>
            <a:r>
              <a:rPr lang="en-US" sz="1200" dirty="0" smtClean="0">
                <a:solidFill>
                  <a:srgbClr val="000000"/>
                </a:solidFill>
                <a:latin typeface="American Typewriter"/>
                <a:cs typeface="American Typewriter"/>
              </a:rPr>
              <a:t>Working </a:t>
            </a:r>
            <a:r>
              <a:rPr lang="en-US" sz="1200" dirty="0">
                <a:solidFill>
                  <a:srgbClr val="000000"/>
                </a:solidFill>
                <a:latin typeface="American Typewriter"/>
                <a:cs typeface="American Typewriter"/>
              </a:rPr>
              <a:t>groups on the priorities identified </a:t>
            </a:r>
            <a:r>
              <a:rPr lang="en-US" sz="1200" dirty="0" smtClean="0">
                <a:solidFill>
                  <a:srgbClr val="000000"/>
                </a:solidFill>
                <a:latin typeface="American Typewriter"/>
                <a:cs typeface="American Typewriter"/>
              </a:rPr>
              <a:t>will be formed.</a:t>
            </a:r>
            <a:endParaRPr lang="en-US" sz="1200" dirty="0">
              <a:solidFill>
                <a:srgbClr val="000000"/>
              </a:solidFill>
              <a:latin typeface="American Typewriter"/>
              <a:cs typeface="American Typewriter"/>
            </a:endParaRPr>
          </a:p>
        </p:txBody>
      </p:sp>
      <p:sp>
        <p:nvSpPr>
          <p:cNvPr id="31" name="Rectangle 30"/>
          <p:cNvSpPr/>
          <p:nvPr/>
        </p:nvSpPr>
        <p:spPr>
          <a:xfrm>
            <a:off x="6588225" y="4018594"/>
            <a:ext cx="2555776" cy="1800493"/>
          </a:xfrm>
          <a:prstGeom prst="rect">
            <a:avLst/>
          </a:prstGeom>
          <a:noFill/>
        </p:spPr>
        <p:txBody>
          <a:bodyPr wrap="square" lIns="91440" tIns="45720" rIns="91440" bIns="45720">
            <a:spAutoFit/>
          </a:bodyPr>
          <a:lstStyle/>
          <a:p>
            <a:pPr rtl="1" fontAlgn="base">
              <a:spcBef>
                <a:spcPct val="0"/>
              </a:spcBef>
              <a:spcAft>
                <a:spcPct val="0"/>
              </a:spcAft>
            </a:pPr>
            <a:r>
              <a:rPr lang="en-US" sz="1200" dirty="0" smtClean="0">
                <a:solidFill>
                  <a:srgbClr val="000000"/>
                </a:solidFill>
                <a:latin typeface="American Typewriter"/>
                <a:cs typeface="American Typewriter"/>
              </a:rPr>
              <a:t>Proposed topics:</a:t>
            </a:r>
          </a:p>
          <a:p>
            <a:pPr rtl="1" fontAlgn="base">
              <a:spcBef>
                <a:spcPct val="0"/>
              </a:spcBef>
              <a:spcAft>
                <a:spcPct val="0"/>
              </a:spcAft>
            </a:pPr>
            <a:r>
              <a:rPr lang="en-US" sz="1100" dirty="0" smtClean="0">
                <a:solidFill>
                  <a:srgbClr val="FFFFFF">
                    <a:lumMod val="50000"/>
                  </a:srgbClr>
                </a:solidFill>
                <a:latin typeface="American Typewriter"/>
                <a:cs typeface="American Typewriter"/>
              </a:rPr>
              <a:t>data </a:t>
            </a:r>
            <a:r>
              <a:rPr lang="en-US" sz="1100" dirty="0">
                <a:solidFill>
                  <a:srgbClr val="FFFFFF">
                    <a:lumMod val="50000"/>
                  </a:srgbClr>
                </a:solidFill>
                <a:latin typeface="American Typewriter"/>
                <a:cs typeface="American Typewriter"/>
              </a:rPr>
              <a:t>sharing policies</a:t>
            </a:r>
            <a:r>
              <a:rPr lang="en-US" sz="1100" dirty="0" smtClean="0">
                <a:solidFill>
                  <a:srgbClr val="FFFFFF">
                    <a:lumMod val="50000"/>
                  </a:srgbClr>
                </a:solidFill>
                <a:latin typeface="American Typewriter"/>
                <a:cs typeface="American Typewriter"/>
              </a:rPr>
              <a:t>,</a:t>
            </a:r>
          </a:p>
          <a:p>
            <a:pPr rtl="1" fontAlgn="base">
              <a:spcBef>
                <a:spcPct val="0"/>
              </a:spcBef>
              <a:spcAft>
                <a:spcPct val="0"/>
              </a:spcAft>
            </a:pPr>
            <a:r>
              <a:rPr lang="en-US" sz="1100" dirty="0" smtClean="0">
                <a:solidFill>
                  <a:srgbClr val="FFFFFF">
                    <a:lumMod val="50000"/>
                  </a:srgbClr>
                </a:solidFill>
                <a:latin typeface="American Typewriter"/>
                <a:cs typeface="American Typewriter"/>
              </a:rPr>
              <a:t>strengthening </a:t>
            </a:r>
            <a:r>
              <a:rPr lang="en-US" sz="1100" dirty="0">
                <a:solidFill>
                  <a:srgbClr val="FFFFFF">
                    <a:lumMod val="50000"/>
                  </a:srgbClr>
                </a:solidFill>
                <a:latin typeface="American Typewriter"/>
                <a:cs typeface="American Typewriter"/>
              </a:rPr>
              <a:t>of regulatory pathways</a:t>
            </a:r>
            <a:r>
              <a:rPr lang="en-US" sz="1100" dirty="0" smtClean="0">
                <a:solidFill>
                  <a:srgbClr val="FFFFFF">
                    <a:lumMod val="50000"/>
                  </a:srgbClr>
                </a:solidFill>
                <a:latin typeface="American Typewriter"/>
                <a:cs typeface="American Typewriter"/>
              </a:rPr>
              <a:t>,</a:t>
            </a:r>
          </a:p>
          <a:p>
            <a:pPr rtl="1" fontAlgn="base">
              <a:spcBef>
                <a:spcPct val="0"/>
              </a:spcBef>
              <a:spcAft>
                <a:spcPct val="0"/>
              </a:spcAft>
            </a:pPr>
            <a:r>
              <a:rPr lang="en-US" sz="1100" dirty="0" smtClean="0">
                <a:solidFill>
                  <a:srgbClr val="FFFFFF">
                    <a:lumMod val="50000"/>
                  </a:srgbClr>
                </a:solidFill>
                <a:latin typeface="American Typewriter"/>
                <a:cs typeface="American Typewriter"/>
              </a:rPr>
              <a:t>mainstreaming </a:t>
            </a:r>
            <a:r>
              <a:rPr lang="en-US" sz="1100" dirty="0">
                <a:solidFill>
                  <a:srgbClr val="FFFFFF">
                    <a:lumMod val="50000"/>
                  </a:srgbClr>
                </a:solidFill>
                <a:latin typeface="American Typewriter"/>
                <a:cs typeface="American Typewriter"/>
              </a:rPr>
              <a:t>of ethical reviews, </a:t>
            </a:r>
            <a:endParaRPr lang="en-US" sz="1100" dirty="0" smtClean="0">
              <a:solidFill>
                <a:srgbClr val="FFFFFF">
                  <a:lumMod val="50000"/>
                </a:srgbClr>
              </a:solidFill>
              <a:latin typeface="American Typewriter"/>
              <a:cs typeface="American Typewriter"/>
            </a:endParaRPr>
          </a:p>
          <a:p>
            <a:pPr rtl="1" fontAlgn="base">
              <a:spcBef>
                <a:spcPct val="0"/>
              </a:spcBef>
              <a:spcAft>
                <a:spcPct val="0"/>
              </a:spcAft>
            </a:pPr>
            <a:r>
              <a:rPr lang="en-US" sz="1100" dirty="0" smtClean="0">
                <a:solidFill>
                  <a:srgbClr val="FFFFFF">
                    <a:lumMod val="50000"/>
                  </a:srgbClr>
                </a:solidFill>
                <a:latin typeface="American Typewriter"/>
                <a:cs typeface="American Typewriter"/>
              </a:rPr>
              <a:t>identification </a:t>
            </a:r>
            <a:r>
              <a:rPr lang="en-US" sz="1100" dirty="0">
                <a:solidFill>
                  <a:srgbClr val="FFFFFF">
                    <a:lumMod val="50000"/>
                  </a:srgbClr>
                </a:solidFill>
                <a:latin typeface="American Typewriter"/>
                <a:cs typeface="American Typewriter"/>
              </a:rPr>
              <a:t>of options to address liability/indemnification in case of deployment of yet unregistered </a:t>
            </a:r>
            <a:r>
              <a:rPr lang="en-US" sz="1100" dirty="0" smtClean="0">
                <a:solidFill>
                  <a:srgbClr val="FFFFFF">
                    <a:lumMod val="50000"/>
                  </a:srgbClr>
                </a:solidFill>
                <a:latin typeface="American Typewriter"/>
                <a:cs typeface="American Typewriter"/>
              </a:rPr>
              <a:t>MCMs.</a:t>
            </a:r>
          </a:p>
          <a:p>
            <a:pPr rtl="1" fontAlgn="base">
              <a:spcBef>
                <a:spcPct val="0"/>
              </a:spcBef>
              <a:spcAft>
                <a:spcPct val="0"/>
              </a:spcAft>
            </a:pPr>
            <a:r>
              <a:rPr lang="en-US" sz="1100" dirty="0" smtClean="0">
                <a:solidFill>
                  <a:srgbClr val="FFFFFF">
                    <a:lumMod val="50000"/>
                  </a:srgbClr>
                </a:solidFill>
                <a:latin typeface="American Typewriter"/>
                <a:cs typeface="American Typewriter"/>
              </a:rPr>
              <a:t>consensus </a:t>
            </a:r>
            <a:r>
              <a:rPr lang="en-US" sz="1100" dirty="0">
                <a:solidFill>
                  <a:srgbClr val="FFFFFF">
                    <a:lumMod val="50000"/>
                  </a:srgbClr>
                </a:solidFill>
                <a:latin typeface="American Typewriter"/>
                <a:cs typeface="American Typewriter"/>
              </a:rPr>
              <a:t>building on pathways for Zika vaccine clinical development. </a:t>
            </a:r>
          </a:p>
        </p:txBody>
      </p:sp>
      <p:sp>
        <p:nvSpPr>
          <p:cNvPr id="35" name="Rectangle 2"/>
          <p:cNvSpPr>
            <a:spLocks noGrp="1" noChangeArrowheads="1"/>
          </p:cNvSpPr>
          <p:nvPr>
            <p:ph type="title"/>
          </p:nvPr>
        </p:nvSpPr>
        <p:spPr>
          <a:xfrm>
            <a:off x="98235" y="260648"/>
            <a:ext cx="8748464" cy="706091"/>
          </a:xfrm>
        </p:spPr>
        <p:txBody>
          <a:bodyPr>
            <a:normAutofit fontScale="90000"/>
          </a:bodyPr>
          <a:lstStyle/>
          <a:p>
            <a:r>
              <a:rPr lang="en-US" altLang="en-US" sz="3900" dirty="0">
                <a:solidFill>
                  <a:schemeClr val="tx1"/>
                </a:solidFill>
                <a:latin typeface="Marker Felt"/>
                <a:cs typeface="Marker Felt"/>
              </a:rPr>
              <a:t>Towards a Global Coordination Mechanism</a:t>
            </a:r>
          </a:p>
        </p:txBody>
      </p:sp>
    </p:spTree>
    <p:extLst>
      <p:ext uri="{BB962C8B-B14F-4D97-AF65-F5344CB8AC3E}">
        <p14:creationId xmlns:p14="http://schemas.microsoft.com/office/powerpoint/2010/main" val="291173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5">
      <a:dk1>
        <a:srgbClr val="000000"/>
      </a:dk1>
      <a:lt1>
        <a:srgbClr val="FFFFFE"/>
      </a:lt1>
      <a:dk2>
        <a:srgbClr val="145184"/>
      </a:dk2>
      <a:lt2>
        <a:srgbClr val="FFFFFE"/>
      </a:lt2>
      <a:accent1>
        <a:srgbClr val="498A5F"/>
      </a:accent1>
      <a:accent2>
        <a:srgbClr val="644D7F"/>
      </a:accent2>
      <a:accent3>
        <a:srgbClr val="973A36"/>
      </a:accent3>
      <a:accent4>
        <a:srgbClr val="78923D"/>
      </a:accent4>
      <a:accent5>
        <a:srgbClr val="31859B"/>
      </a:accent5>
      <a:accent6>
        <a:srgbClr val="145286"/>
      </a:accent6>
      <a:hlink>
        <a:srgbClr val="EEDD8B"/>
      </a:hlink>
      <a:folHlink>
        <a:srgbClr val="E2AD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13069</TotalTime>
  <Words>2318</Words>
  <Application>Microsoft Office PowerPoint</Application>
  <PresentationFormat>On-screen Show (4:3)</PresentationFormat>
  <Paragraphs>403</Paragraphs>
  <Slides>32</Slides>
  <Notes>11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master</vt:lpstr>
      <vt:lpstr>An R&amp;D Blueprint for action to prevent epidemics</vt:lpstr>
      <vt:lpstr>PowerPoint Presentation</vt:lpstr>
      <vt:lpstr>Why an R&amp;D Blueprint?</vt:lpstr>
      <vt:lpstr>Operational objective of the Blueprint</vt:lpstr>
      <vt:lpstr>How the Blueprint works</vt:lpstr>
      <vt:lpstr>List of priority diseases 2017</vt:lpstr>
      <vt:lpstr>3 Approaches</vt:lpstr>
      <vt:lpstr>Towards a Global Coordination Mechanism</vt:lpstr>
      <vt:lpstr>Towards a Global Coordination Mechanism</vt:lpstr>
      <vt:lpstr>Towards a Global Coordination Mechanism</vt:lpstr>
      <vt:lpstr>Accelerating Research &amp; Development Processes</vt:lpstr>
      <vt:lpstr>Context</vt:lpstr>
      <vt:lpstr>A generic methodology Developing and implementing R&amp;D Roadmaps for priority pathogens with epidemic potential</vt:lpstr>
      <vt:lpstr>PowerPoint Presentation</vt:lpstr>
      <vt:lpstr>Accelerating Research &amp; Development Processes</vt:lpstr>
      <vt:lpstr>What is a WHO Target Product Profile?</vt:lpstr>
      <vt:lpstr>Development timeline for vaccine TPPs</vt:lpstr>
      <vt:lpstr>MERS CoV vaccine TPPs</vt:lpstr>
      <vt:lpstr>Development timeline for diagnostic TPPs</vt:lpstr>
      <vt:lpstr>Accelerating Research &amp; Development Processes</vt:lpstr>
      <vt:lpstr>Some of the Gaps in regulatory preparedness:</vt:lpstr>
      <vt:lpstr>PowerPoint Presentation</vt:lpstr>
      <vt:lpstr>Ethical preparedness: review during outbreaks</vt:lpstr>
      <vt:lpstr>PowerPoint Presentation</vt:lpstr>
      <vt:lpstr>Methodological tools to improve the way  we evaluate vaccines and therapeutics during outbreaks</vt:lpstr>
      <vt:lpstr>Methodological tools to improve the way  we evaluate vaccines </vt:lpstr>
      <vt:lpstr>Developing new norms &amp; standards tailored to the epidemic context</vt:lpstr>
      <vt:lpstr>PowerPoint Presentation</vt:lpstr>
      <vt:lpstr>PowerPoint Presentation</vt:lpstr>
      <vt:lpstr>Material Transfer Agreements</vt:lpstr>
      <vt:lpstr>PowerPoint Presentation</vt:lpstr>
      <vt:lpstr>Thank you!</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RATL, Larissa</dc:creator>
  <cp:lastModifiedBy>REIS, Andreas Alois</cp:lastModifiedBy>
  <cp:revision>167</cp:revision>
  <cp:lastPrinted>2017-07-09T09:55:34Z</cp:lastPrinted>
  <dcterms:created xsi:type="dcterms:W3CDTF">2017-01-27T13:26:55Z</dcterms:created>
  <dcterms:modified xsi:type="dcterms:W3CDTF">2017-07-12T08:33:01Z</dcterms:modified>
</cp:coreProperties>
</file>