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8" r:id="rId1"/>
  </p:sldMasterIdLst>
  <p:notesMasterIdLst>
    <p:notesMasterId r:id="rId22"/>
  </p:notesMasterIdLst>
  <p:handoutMasterIdLst>
    <p:handoutMasterId r:id="rId23"/>
  </p:handoutMasterIdLst>
  <p:sldIdLst>
    <p:sldId id="304" r:id="rId2"/>
    <p:sldId id="284" r:id="rId3"/>
    <p:sldId id="305" r:id="rId4"/>
    <p:sldId id="321" r:id="rId5"/>
    <p:sldId id="323" r:id="rId6"/>
    <p:sldId id="322" r:id="rId7"/>
    <p:sldId id="324" r:id="rId8"/>
    <p:sldId id="315" r:id="rId9"/>
    <p:sldId id="307" r:id="rId10"/>
    <p:sldId id="312" r:id="rId11"/>
    <p:sldId id="308" r:id="rId12"/>
    <p:sldId id="319" r:id="rId13"/>
    <p:sldId id="320" r:id="rId14"/>
    <p:sldId id="313" r:id="rId15"/>
    <p:sldId id="309" r:id="rId16"/>
    <p:sldId id="316" r:id="rId17"/>
    <p:sldId id="317" r:id="rId18"/>
    <p:sldId id="310" r:id="rId19"/>
    <p:sldId id="311" r:id="rId20"/>
    <p:sldId id="325" r:id="rId21"/>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B6D6"/>
    <a:srgbClr val="336699"/>
    <a:srgbClr val="3366CC"/>
    <a:srgbClr val="000066"/>
    <a:srgbClr val="1E7FB8"/>
    <a:srgbClr val="CC3300"/>
    <a:srgbClr val="9BBB58"/>
    <a:srgbClr val="0099CC"/>
    <a:srgbClr val="0099FF"/>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458" autoAdjust="0"/>
  </p:normalViewPr>
  <p:slideViewPr>
    <p:cSldViewPr>
      <p:cViewPr varScale="1">
        <p:scale>
          <a:sx n="84" d="100"/>
          <a:sy n="84" d="100"/>
        </p:scale>
        <p:origin x="-17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135" cy="493634"/>
          </a:xfrm>
          <a:prstGeom prst="rect">
            <a:avLst/>
          </a:prstGeom>
        </p:spPr>
        <p:txBody>
          <a:bodyPr vert="horz" lIns="91038" tIns="45519" rIns="91038" bIns="45519" rtlCol="0"/>
          <a:lstStyle>
            <a:lvl1pPr algn="l">
              <a:defRPr sz="1200"/>
            </a:lvl1pPr>
          </a:lstStyle>
          <a:p>
            <a:endParaRPr lang="en-US"/>
          </a:p>
        </p:txBody>
      </p:sp>
      <p:sp>
        <p:nvSpPr>
          <p:cNvPr id="3" name="Date Placeholder 2"/>
          <p:cNvSpPr>
            <a:spLocks noGrp="1"/>
          </p:cNvSpPr>
          <p:nvPr>
            <p:ph type="dt" sz="quarter" idx="1"/>
          </p:nvPr>
        </p:nvSpPr>
        <p:spPr>
          <a:xfrm>
            <a:off x="3849955" y="0"/>
            <a:ext cx="2946135" cy="493634"/>
          </a:xfrm>
          <a:prstGeom prst="rect">
            <a:avLst/>
          </a:prstGeom>
        </p:spPr>
        <p:txBody>
          <a:bodyPr vert="horz" lIns="91038" tIns="45519" rIns="91038" bIns="45519" rtlCol="0"/>
          <a:lstStyle>
            <a:lvl1pPr algn="r">
              <a:defRPr sz="1200"/>
            </a:lvl1pPr>
          </a:lstStyle>
          <a:p>
            <a:fld id="{F4D71A34-FCFB-4A7B-8EAC-06FB61AEA76A}" type="datetimeFigureOut">
              <a:rPr lang="en-US" smtClean="0"/>
              <a:t>11/19/2015</a:t>
            </a:fld>
            <a:endParaRPr lang="en-US"/>
          </a:p>
        </p:txBody>
      </p:sp>
      <p:sp>
        <p:nvSpPr>
          <p:cNvPr id="4" name="Footer Placeholder 3"/>
          <p:cNvSpPr>
            <a:spLocks noGrp="1"/>
          </p:cNvSpPr>
          <p:nvPr>
            <p:ph type="ftr" sz="quarter" idx="2"/>
          </p:nvPr>
        </p:nvSpPr>
        <p:spPr>
          <a:xfrm>
            <a:off x="0" y="9379040"/>
            <a:ext cx="2946135" cy="493633"/>
          </a:xfrm>
          <a:prstGeom prst="rect">
            <a:avLst/>
          </a:prstGeom>
        </p:spPr>
        <p:txBody>
          <a:bodyPr vert="horz" lIns="91038" tIns="45519" rIns="91038" bIns="45519" rtlCol="0" anchor="b"/>
          <a:lstStyle>
            <a:lvl1pPr algn="l">
              <a:defRPr sz="1200"/>
            </a:lvl1pPr>
          </a:lstStyle>
          <a:p>
            <a:r>
              <a:rPr lang="en-US" smtClean="0"/>
              <a:t>L.O. XX Title</a:t>
            </a:r>
            <a:endParaRPr lang="en-US"/>
          </a:p>
        </p:txBody>
      </p:sp>
      <p:sp>
        <p:nvSpPr>
          <p:cNvPr id="5" name="Slide Number Placeholder 4"/>
          <p:cNvSpPr>
            <a:spLocks noGrp="1"/>
          </p:cNvSpPr>
          <p:nvPr>
            <p:ph type="sldNum" sz="quarter" idx="3"/>
          </p:nvPr>
        </p:nvSpPr>
        <p:spPr>
          <a:xfrm>
            <a:off x="3849955" y="9379040"/>
            <a:ext cx="2946135" cy="493633"/>
          </a:xfrm>
          <a:prstGeom prst="rect">
            <a:avLst/>
          </a:prstGeom>
        </p:spPr>
        <p:txBody>
          <a:bodyPr vert="horz" lIns="91038" tIns="45519" rIns="91038" bIns="45519" rtlCol="0" anchor="b"/>
          <a:lstStyle>
            <a:lvl1pPr algn="r">
              <a:defRPr sz="1200"/>
            </a:lvl1pPr>
          </a:lstStyle>
          <a:p>
            <a:fld id="{A99E9726-EE2F-42A7-90A6-2DC9B0DDF0C2}" type="slidenum">
              <a:rPr lang="en-US" smtClean="0"/>
              <a:t>‹#›</a:t>
            </a:fld>
            <a:endParaRPr lang="en-US"/>
          </a:p>
        </p:txBody>
      </p:sp>
    </p:spTree>
    <p:extLst>
      <p:ext uri="{BB962C8B-B14F-4D97-AF65-F5344CB8AC3E}">
        <p14:creationId xmlns:p14="http://schemas.microsoft.com/office/powerpoint/2010/main" val="195509671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713"/>
          </a:xfrm>
          <a:prstGeom prst="rect">
            <a:avLst/>
          </a:prstGeom>
        </p:spPr>
        <p:txBody>
          <a:bodyPr vert="horz" lIns="91038" tIns="45519" rIns="91038" bIns="45519" rtlCol="0"/>
          <a:lstStyle>
            <a:lvl1pPr algn="l">
              <a:defRPr sz="1200"/>
            </a:lvl1pPr>
          </a:lstStyle>
          <a:p>
            <a:endParaRPr lang="en-US"/>
          </a:p>
        </p:txBody>
      </p:sp>
      <p:sp>
        <p:nvSpPr>
          <p:cNvPr id="3" name="Date Placeholder 2"/>
          <p:cNvSpPr>
            <a:spLocks noGrp="1"/>
          </p:cNvSpPr>
          <p:nvPr>
            <p:ph type="dt" idx="1"/>
          </p:nvPr>
        </p:nvSpPr>
        <p:spPr>
          <a:xfrm>
            <a:off x="3850443" y="0"/>
            <a:ext cx="2945659" cy="493713"/>
          </a:xfrm>
          <a:prstGeom prst="rect">
            <a:avLst/>
          </a:prstGeom>
        </p:spPr>
        <p:txBody>
          <a:bodyPr vert="horz" lIns="91038" tIns="45519" rIns="91038" bIns="45519" rtlCol="0"/>
          <a:lstStyle>
            <a:lvl1pPr algn="r">
              <a:defRPr sz="1200"/>
            </a:lvl1pPr>
          </a:lstStyle>
          <a:p>
            <a:fld id="{E9A5F9D1-035E-4F26-B54D-5359455527C9}" type="datetimeFigureOut">
              <a:rPr lang="en-US" smtClean="0"/>
              <a:t>11/19/2015</a:t>
            </a:fld>
            <a:endParaRPr lang="en-US"/>
          </a:p>
        </p:txBody>
      </p:sp>
      <p:sp>
        <p:nvSpPr>
          <p:cNvPr id="4" name="Slide Image Placeholder 3"/>
          <p:cNvSpPr>
            <a:spLocks noGrp="1" noRot="1" noChangeAspect="1"/>
          </p:cNvSpPr>
          <p:nvPr>
            <p:ph type="sldImg" idx="2"/>
          </p:nvPr>
        </p:nvSpPr>
        <p:spPr>
          <a:xfrm>
            <a:off x="931863" y="741363"/>
            <a:ext cx="4935537" cy="3702050"/>
          </a:xfrm>
          <a:prstGeom prst="rect">
            <a:avLst/>
          </a:prstGeom>
          <a:noFill/>
          <a:ln w="12700">
            <a:solidFill>
              <a:prstClr val="black"/>
            </a:solidFill>
          </a:ln>
        </p:spPr>
        <p:txBody>
          <a:bodyPr vert="horz" lIns="91038" tIns="45519" rIns="91038" bIns="45519" rtlCol="0" anchor="ctr"/>
          <a:lstStyle/>
          <a:p>
            <a:endParaRPr lang="en-US"/>
          </a:p>
        </p:txBody>
      </p:sp>
      <p:sp>
        <p:nvSpPr>
          <p:cNvPr id="5" name="Notes Placeholder 4"/>
          <p:cNvSpPr>
            <a:spLocks noGrp="1"/>
          </p:cNvSpPr>
          <p:nvPr>
            <p:ph type="body" sz="quarter" idx="3"/>
          </p:nvPr>
        </p:nvSpPr>
        <p:spPr>
          <a:xfrm>
            <a:off x="679768" y="4690269"/>
            <a:ext cx="5438140" cy="4443412"/>
          </a:xfrm>
          <a:prstGeom prst="rect">
            <a:avLst/>
          </a:prstGeom>
        </p:spPr>
        <p:txBody>
          <a:bodyPr vert="horz" lIns="91038" tIns="45519" rIns="91038" bIns="455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378824"/>
            <a:ext cx="2945659" cy="493713"/>
          </a:xfrm>
          <a:prstGeom prst="rect">
            <a:avLst/>
          </a:prstGeom>
        </p:spPr>
        <p:txBody>
          <a:bodyPr vert="horz" lIns="91038" tIns="45519" rIns="91038" bIns="45519" rtlCol="0" anchor="b"/>
          <a:lstStyle>
            <a:lvl1pPr algn="l">
              <a:defRPr sz="1200"/>
            </a:lvl1pPr>
          </a:lstStyle>
          <a:p>
            <a:r>
              <a:rPr lang="en-US" smtClean="0"/>
              <a:t>L.O. XX Title</a:t>
            </a:r>
            <a:endParaRPr lang="en-US"/>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038" tIns="45519" rIns="91038" bIns="45519" rtlCol="0" anchor="b"/>
          <a:lstStyle>
            <a:lvl1pPr algn="r">
              <a:defRPr sz="1200"/>
            </a:lvl1pPr>
          </a:lstStyle>
          <a:p>
            <a:fld id="{F78AFB8E-6032-4D64-BFAD-1D7FD8760858}" type="slidenum">
              <a:rPr lang="en-US" smtClean="0"/>
              <a:t>‹#›</a:t>
            </a:fld>
            <a:endParaRPr lang="en-US"/>
          </a:p>
        </p:txBody>
      </p:sp>
    </p:spTree>
    <p:extLst>
      <p:ext uri="{BB962C8B-B14F-4D97-AF65-F5344CB8AC3E}">
        <p14:creationId xmlns:p14="http://schemas.microsoft.com/office/powerpoint/2010/main" val="333347477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oce.sph.unc.edu/phethics/modules.ht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0066"/>
                </a:solidFill>
                <a:latin typeface="Arial" charset="0"/>
                <a:cs typeface="Arial" charset="0"/>
              </a:defRPr>
            </a:lvl1pPr>
            <a:lvl2pPr marL="742862" indent="-285716" eaLnBrk="0" hangingPunct="0">
              <a:defRPr sz="2800">
                <a:solidFill>
                  <a:srgbClr val="000066"/>
                </a:solidFill>
                <a:latin typeface="Arial" charset="0"/>
                <a:cs typeface="Arial" charset="0"/>
              </a:defRPr>
            </a:lvl2pPr>
            <a:lvl3pPr marL="1142864" indent="-228573" eaLnBrk="0" hangingPunct="0">
              <a:defRPr sz="2800">
                <a:solidFill>
                  <a:srgbClr val="000066"/>
                </a:solidFill>
                <a:latin typeface="Arial" charset="0"/>
                <a:cs typeface="Arial" charset="0"/>
              </a:defRPr>
            </a:lvl3pPr>
            <a:lvl4pPr marL="1600010" indent="-228573" eaLnBrk="0" hangingPunct="0">
              <a:defRPr sz="2800">
                <a:solidFill>
                  <a:srgbClr val="000066"/>
                </a:solidFill>
                <a:latin typeface="Arial" charset="0"/>
                <a:cs typeface="Arial" charset="0"/>
              </a:defRPr>
            </a:lvl4pPr>
            <a:lvl5pPr marL="2057156" indent="-228573" eaLnBrk="0" hangingPunct="0">
              <a:defRPr sz="2800">
                <a:solidFill>
                  <a:srgbClr val="000066"/>
                </a:solidFill>
                <a:latin typeface="Arial" charset="0"/>
                <a:cs typeface="Arial" charset="0"/>
              </a:defRPr>
            </a:lvl5pPr>
            <a:lvl6pPr marL="2514301" indent="-228573" eaLnBrk="0" fontAlgn="base" hangingPunct="0">
              <a:spcBef>
                <a:spcPct val="0"/>
              </a:spcBef>
              <a:spcAft>
                <a:spcPct val="0"/>
              </a:spcAft>
              <a:defRPr sz="2800">
                <a:solidFill>
                  <a:srgbClr val="000066"/>
                </a:solidFill>
                <a:latin typeface="Arial" charset="0"/>
                <a:cs typeface="Arial" charset="0"/>
              </a:defRPr>
            </a:lvl6pPr>
            <a:lvl7pPr marL="2971447" indent="-228573" eaLnBrk="0" fontAlgn="base" hangingPunct="0">
              <a:spcBef>
                <a:spcPct val="0"/>
              </a:spcBef>
              <a:spcAft>
                <a:spcPct val="0"/>
              </a:spcAft>
              <a:defRPr sz="2800">
                <a:solidFill>
                  <a:srgbClr val="000066"/>
                </a:solidFill>
                <a:latin typeface="Arial" charset="0"/>
                <a:cs typeface="Arial" charset="0"/>
              </a:defRPr>
            </a:lvl7pPr>
            <a:lvl8pPr marL="3428593" indent="-228573" eaLnBrk="0" fontAlgn="base" hangingPunct="0">
              <a:spcBef>
                <a:spcPct val="0"/>
              </a:spcBef>
              <a:spcAft>
                <a:spcPct val="0"/>
              </a:spcAft>
              <a:defRPr sz="2800">
                <a:solidFill>
                  <a:srgbClr val="000066"/>
                </a:solidFill>
                <a:latin typeface="Arial" charset="0"/>
                <a:cs typeface="Arial" charset="0"/>
              </a:defRPr>
            </a:lvl8pPr>
            <a:lvl9pPr marL="3885738" indent="-228573" eaLnBrk="0" fontAlgn="base" hangingPunct="0">
              <a:spcBef>
                <a:spcPct val="0"/>
              </a:spcBef>
              <a:spcAft>
                <a:spcPct val="0"/>
              </a:spcAft>
              <a:defRPr sz="2800">
                <a:solidFill>
                  <a:srgbClr val="000066"/>
                </a:solidFill>
                <a:latin typeface="Arial" charset="0"/>
                <a:cs typeface="Arial" charset="0"/>
              </a:defRPr>
            </a:lvl9pPr>
          </a:lstStyle>
          <a:p>
            <a:pPr eaLnBrk="1" hangingPunct="1"/>
            <a:r>
              <a:rPr lang="en-GB" sz="1200">
                <a:solidFill>
                  <a:prstClr val="black"/>
                </a:solidFill>
              </a:rPr>
              <a:t>World Health Organization</a:t>
            </a:r>
          </a:p>
        </p:txBody>
      </p:sp>
      <p:sp>
        <p:nvSpPr>
          <p:cNvPr id="2048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0066"/>
                </a:solidFill>
                <a:latin typeface="Arial" charset="0"/>
                <a:cs typeface="Arial" charset="0"/>
              </a:defRPr>
            </a:lvl1pPr>
            <a:lvl2pPr marL="742862" indent="-285716" eaLnBrk="0" hangingPunct="0">
              <a:defRPr sz="2800">
                <a:solidFill>
                  <a:srgbClr val="000066"/>
                </a:solidFill>
                <a:latin typeface="Arial" charset="0"/>
                <a:cs typeface="Arial" charset="0"/>
              </a:defRPr>
            </a:lvl2pPr>
            <a:lvl3pPr marL="1142864" indent="-228573" eaLnBrk="0" hangingPunct="0">
              <a:defRPr sz="2800">
                <a:solidFill>
                  <a:srgbClr val="000066"/>
                </a:solidFill>
                <a:latin typeface="Arial" charset="0"/>
                <a:cs typeface="Arial" charset="0"/>
              </a:defRPr>
            </a:lvl3pPr>
            <a:lvl4pPr marL="1600010" indent="-228573" eaLnBrk="0" hangingPunct="0">
              <a:defRPr sz="2800">
                <a:solidFill>
                  <a:srgbClr val="000066"/>
                </a:solidFill>
                <a:latin typeface="Arial" charset="0"/>
                <a:cs typeface="Arial" charset="0"/>
              </a:defRPr>
            </a:lvl4pPr>
            <a:lvl5pPr marL="2057156" indent="-228573" eaLnBrk="0" hangingPunct="0">
              <a:defRPr sz="2800">
                <a:solidFill>
                  <a:srgbClr val="000066"/>
                </a:solidFill>
                <a:latin typeface="Arial" charset="0"/>
                <a:cs typeface="Arial" charset="0"/>
              </a:defRPr>
            </a:lvl5pPr>
            <a:lvl6pPr marL="2514301" indent="-228573" eaLnBrk="0" fontAlgn="base" hangingPunct="0">
              <a:spcBef>
                <a:spcPct val="0"/>
              </a:spcBef>
              <a:spcAft>
                <a:spcPct val="0"/>
              </a:spcAft>
              <a:defRPr sz="2800">
                <a:solidFill>
                  <a:srgbClr val="000066"/>
                </a:solidFill>
                <a:latin typeface="Arial" charset="0"/>
                <a:cs typeface="Arial" charset="0"/>
              </a:defRPr>
            </a:lvl6pPr>
            <a:lvl7pPr marL="2971447" indent="-228573" eaLnBrk="0" fontAlgn="base" hangingPunct="0">
              <a:spcBef>
                <a:spcPct val="0"/>
              </a:spcBef>
              <a:spcAft>
                <a:spcPct val="0"/>
              </a:spcAft>
              <a:defRPr sz="2800">
                <a:solidFill>
                  <a:srgbClr val="000066"/>
                </a:solidFill>
                <a:latin typeface="Arial" charset="0"/>
                <a:cs typeface="Arial" charset="0"/>
              </a:defRPr>
            </a:lvl7pPr>
            <a:lvl8pPr marL="3428593" indent="-228573" eaLnBrk="0" fontAlgn="base" hangingPunct="0">
              <a:spcBef>
                <a:spcPct val="0"/>
              </a:spcBef>
              <a:spcAft>
                <a:spcPct val="0"/>
              </a:spcAft>
              <a:defRPr sz="2800">
                <a:solidFill>
                  <a:srgbClr val="000066"/>
                </a:solidFill>
                <a:latin typeface="Arial" charset="0"/>
                <a:cs typeface="Arial" charset="0"/>
              </a:defRPr>
            </a:lvl8pPr>
            <a:lvl9pPr marL="3885738" indent="-228573" eaLnBrk="0" fontAlgn="base" hangingPunct="0">
              <a:spcBef>
                <a:spcPct val="0"/>
              </a:spcBef>
              <a:spcAft>
                <a:spcPct val="0"/>
              </a:spcAft>
              <a:defRPr sz="2800">
                <a:solidFill>
                  <a:srgbClr val="000066"/>
                </a:solidFill>
                <a:latin typeface="Arial" charset="0"/>
                <a:cs typeface="Arial" charset="0"/>
              </a:defRPr>
            </a:lvl9pPr>
          </a:lstStyle>
          <a:p>
            <a:pPr eaLnBrk="1" hangingPunct="1"/>
            <a:fld id="{A86964DA-83B6-4EB8-B366-BD148242EAAB}" type="datetime3">
              <a:rPr lang="en-GB" sz="1200">
                <a:solidFill>
                  <a:prstClr val="black"/>
                </a:solidFill>
              </a:rPr>
              <a:pPr eaLnBrk="1" hangingPunct="1"/>
              <a:t>19 November, 2015</a:t>
            </a:fld>
            <a:endParaRPr lang="en-GB" sz="1200">
              <a:solidFill>
                <a:prstClr val="black"/>
              </a:solidFill>
            </a:endParaRPr>
          </a:p>
        </p:txBody>
      </p:sp>
      <p:sp>
        <p:nvSpPr>
          <p:cNvPr id="2048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0066"/>
                </a:solidFill>
                <a:latin typeface="Arial" charset="0"/>
                <a:cs typeface="Arial" charset="0"/>
              </a:defRPr>
            </a:lvl1pPr>
            <a:lvl2pPr marL="742862" indent="-285716" eaLnBrk="0" hangingPunct="0">
              <a:defRPr sz="2800">
                <a:solidFill>
                  <a:srgbClr val="000066"/>
                </a:solidFill>
                <a:latin typeface="Arial" charset="0"/>
                <a:cs typeface="Arial" charset="0"/>
              </a:defRPr>
            </a:lvl2pPr>
            <a:lvl3pPr marL="1142864" indent="-228573" eaLnBrk="0" hangingPunct="0">
              <a:defRPr sz="2800">
                <a:solidFill>
                  <a:srgbClr val="000066"/>
                </a:solidFill>
                <a:latin typeface="Arial" charset="0"/>
                <a:cs typeface="Arial" charset="0"/>
              </a:defRPr>
            </a:lvl3pPr>
            <a:lvl4pPr marL="1600010" indent="-228573" eaLnBrk="0" hangingPunct="0">
              <a:defRPr sz="2800">
                <a:solidFill>
                  <a:srgbClr val="000066"/>
                </a:solidFill>
                <a:latin typeface="Arial" charset="0"/>
                <a:cs typeface="Arial" charset="0"/>
              </a:defRPr>
            </a:lvl4pPr>
            <a:lvl5pPr marL="2057156" indent="-228573" eaLnBrk="0" hangingPunct="0">
              <a:defRPr sz="2800">
                <a:solidFill>
                  <a:srgbClr val="000066"/>
                </a:solidFill>
                <a:latin typeface="Arial" charset="0"/>
                <a:cs typeface="Arial" charset="0"/>
              </a:defRPr>
            </a:lvl5pPr>
            <a:lvl6pPr marL="2514301" indent="-228573" eaLnBrk="0" fontAlgn="base" hangingPunct="0">
              <a:spcBef>
                <a:spcPct val="0"/>
              </a:spcBef>
              <a:spcAft>
                <a:spcPct val="0"/>
              </a:spcAft>
              <a:defRPr sz="2800">
                <a:solidFill>
                  <a:srgbClr val="000066"/>
                </a:solidFill>
                <a:latin typeface="Arial" charset="0"/>
                <a:cs typeface="Arial" charset="0"/>
              </a:defRPr>
            </a:lvl6pPr>
            <a:lvl7pPr marL="2971447" indent="-228573" eaLnBrk="0" fontAlgn="base" hangingPunct="0">
              <a:spcBef>
                <a:spcPct val="0"/>
              </a:spcBef>
              <a:spcAft>
                <a:spcPct val="0"/>
              </a:spcAft>
              <a:defRPr sz="2800">
                <a:solidFill>
                  <a:srgbClr val="000066"/>
                </a:solidFill>
                <a:latin typeface="Arial" charset="0"/>
                <a:cs typeface="Arial" charset="0"/>
              </a:defRPr>
            </a:lvl7pPr>
            <a:lvl8pPr marL="3428593" indent="-228573" eaLnBrk="0" fontAlgn="base" hangingPunct="0">
              <a:spcBef>
                <a:spcPct val="0"/>
              </a:spcBef>
              <a:spcAft>
                <a:spcPct val="0"/>
              </a:spcAft>
              <a:defRPr sz="2800">
                <a:solidFill>
                  <a:srgbClr val="000066"/>
                </a:solidFill>
                <a:latin typeface="Arial" charset="0"/>
                <a:cs typeface="Arial" charset="0"/>
              </a:defRPr>
            </a:lvl8pPr>
            <a:lvl9pPr marL="3885738" indent="-228573" eaLnBrk="0" fontAlgn="base" hangingPunct="0">
              <a:spcBef>
                <a:spcPct val="0"/>
              </a:spcBef>
              <a:spcAft>
                <a:spcPct val="0"/>
              </a:spcAft>
              <a:defRPr sz="2800">
                <a:solidFill>
                  <a:srgbClr val="000066"/>
                </a:solidFill>
                <a:latin typeface="Arial" charset="0"/>
                <a:cs typeface="Arial" charset="0"/>
              </a:defRPr>
            </a:lvl9pPr>
          </a:lstStyle>
          <a:p>
            <a:pPr eaLnBrk="1" hangingPunct="1"/>
            <a:fld id="{DCC424FB-1BB0-480F-8521-85BF132D3F76}" type="slidenum">
              <a:rPr lang="en-GB" sz="1200">
                <a:solidFill>
                  <a:prstClr val="black"/>
                </a:solidFill>
              </a:rPr>
              <a:pPr eaLnBrk="1" hangingPunct="1"/>
              <a:t>1</a:t>
            </a:fld>
            <a:endParaRPr lang="en-GB" sz="1200">
              <a:solidFill>
                <a:prstClr val="black"/>
              </a:solidFill>
            </a:endParaRPr>
          </a:p>
        </p:txBody>
      </p:sp>
      <p:sp>
        <p:nvSpPr>
          <p:cNvPr id="20485" name="Rectangle 2"/>
          <p:cNvSpPr>
            <a:spLocks noGrp="1" noRot="1" noChangeAspect="1" noChangeArrowheads="1" noTextEdit="1"/>
          </p:cNvSpPr>
          <p:nvPr>
            <p:ph type="sldImg"/>
          </p:nvPr>
        </p:nvSpPr>
        <p:spPr>
          <a:xfrm>
            <a:off x="931863" y="741363"/>
            <a:ext cx="4937125" cy="3702050"/>
          </a:xfrm>
          <a:ln/>
        </p:spPr>
      </p:sp>
      <p:sp>
        <p:nvSpPr>
          <p:cNvPr id="204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gn="l" eaLnBrk="1" hangingPunct="1">
              <a:buFont typeface="Arial" panose="020B0604020202020204" pitchFamily="34" charset="0"/>
              <a:buChar char="•"/>
            </a:pPr>
            <a:endParaRPr lang="en-US" dirty="0" smtClean="0"/>
          </a:p>
        </p:txBody>
      </p:sp>
      <p:sp>
        <p:nvSpPr>
          <p:cNvPr id="2" name="Footer Placeholder 1"/>
          <p:cNvSpPr>
            <a:spLocks noGrp="1"/>
          </p:cNvSpPr>
          <p:nvPr>
            <p:ph type="ftr" sz="quarter" idx="10"/>
          </p:nvPr>
        </p:nvSpPr>
        <p:spPr/>
        <p:txBody>
          <a:bodyPr/>
          <a:lstStyle/>
          <a:p>
            <a:r>
              <a:rPr lang="en-US" smtClean="0"/>
              <a:t>L.O. XX Title</a:t>
            </a:r>
            <a:endParaRPr lang="en-US"/>
          </a:p>
        </p:txBody>
      </p:sp>
    </p:spTree>
    <p:extLst>
      <p:ext uri="{BB962C8B-B14F-4D97-AF65-F5344CB8AC3E}">
        <p14:creationId xmlns:p14="http://schemas.microsoft.com/office/powerpoint/2010/main" val="331655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dirty="0" smtClean="0"/>
              <a:t>Supplementary Activity: Role-play</a:t>
            </a:r>
            <a:endParaRPr lang="en-GB" sz="1200" dirty="0" smtClean="0"/>
          </a:p>
          <a:p>
            <a:r>
              <a:rPr lang="en-CA" sz="1200" i="1" dirty="0" smtClean="0"/>
              <a:t>Hint for facilitators: 	This role-play addresses issues involved with informed consent during a tuberculosis outbreak. What follows is an outline of participants’ roles. Ask six volunteers to act out the following situations. </a:t>
            </a:r>
          </a:p>
          <a:p>
            <a:endParaRPr lang="en-GB" sz="1200" dirty="0" smtClean="0"/>
          </a:p>
          <a:p>
            <a:pPr lvl="0"/>
            <a:r>
              <a:rPr lang="en-CA" sz="1200" i="1" dirty="0" smtClean="0"/>
              <a:t>Participant A is a clinician; </a:t>
            </a:r>
          </a:p>
          <a:p>
            <a:pPr lvl="0"/>
            <a:endParaRPr lang="en-CA" sz="1200" i="1" dirty="0" smtClean="0"/>
          </a:p>
          <a:p>
            <a:pPr lvl="0"/>
            <a:r>
              <a:rPr lang="en-CA" sz="1200" i="1" dirty="0" smtClean="0"/>
              <a:t>Participant B is a patient who presents with symptoms of TB. How does Participant A obtain Participant B’s informed consent for treatment? </a:t>
            </a:r>
          </a:p>
          <a:p>
            <a:pPr lvl="0"/>
            <a:endParaRPr lang="en-GB" sz="1200" dirty="0" smtClean="0"/>
          </a:p>
          <a:p>
            <a:pPr lvl="0"/>
            <a:r>
              <a:rPr lang="en-CA" sz="1200" i="1" dirty="0" smtClean="0"/>
              <a:t>Participant C is a clinician on a public health team responsible for managing a severe TB outbreak. </a:t>
            </a:r>
          </a:p>
          <a:p>
            <a:pPr lvl="0"/>
            <a:endParaRPr lang="en-CA" sz="1200" i="1" dirty="0" smtClean="0"/>
          </a:p>
          <a:p>
            <a:pPr lvl="0"/>
            <a:r>
              <a:rPr lang="en-CA" sz="1200" i="1" dirty="0" smtClean="0"/>
              <a:t>Participant D is a patient who presents with symptoms of TB. What role does informed consent play in the treatment of Participant D?</a:t>
            </a:r>
            <a:endParaRPr lang="en-GB" sz="1200" dirty="0" smtClean="0"/>
          </a:p>
          <a:p>
            <a:pPr lvl="0"/>
            <a:endParaRPr lang="en-CA" sz="1200" i="1" dirty="0" smtClean="0"/>
          </a:p>
          <a:p>
            <a:pPr lvl="0"/>
            <a:r>
              <a:rPr lang="en-CA" sz="1200" i="1" dirty="0" smtClean="0"/>
              <a:t>Participant E is a clinician on a public health team and a researcher conducting a randomized controlled trial (RCT). . </a:t>
            </a:r>
          </a:p>
          <a:p>
            <a:pPr lvl="0"/>
            <a:endParaRPr lang="en-CA" sz="1200" i="1" dirty="0" smtClean="0"/>
          </a:p>
          <a:p>
            <a:pPr lvl="0"/>
            <a:r>
              <a:rPr lang="en-CA" sz="1200" i="1" dirty="0" smtClean="0"/>
              <a:t>Participant F is a patient who presents with symptoms of TB. </a:t>
            </a:r>
          </a:p>
          <a:p>
            <a:pPr lvl="0"/>
            <a:endParaRPr lang="en-CA" sz="1200" i="1" dirty="0" smtClean="0"/>
          </a:p>
          <a:p>
            <a:pPr lvl="0"/>
            <a:r>
              <a:rPr lang="en-CA" sz="1200" i="1" dirty="0" smtClean="0"/>
              <a:t>Participant A is responsible for obtaining informed consent to administer the experimental intervention instead of the classic intervention to Participant F. </a:t>
            </a:r>
          </a:p>
          <a:p>
            <a:pPr lvl="0"/>
            <a:endParaRPr lang="en-CA" sz="1200" i="1" dirty="0" smtClean="0"/>
          </a:p>
          <a:p>
            <a:pPr lvl="0"/>
            <a:r>
              <a:rPr lang="en-CA" sz="1200" i="1" dirty="0" smtClean="0"/>
              <a:t>What role does informed consent play in the treatment of Participant F?</a:t>
            </a:r>
            <a:endParaRPr lang="en-GB" sz="1200" dirty="0" smtClean="0"/>
          </a:p>
          <a:p>
            <a:r>
              <a:rPr lang="en-CA" sz="1200" i="1" dirty="0" smtClean="0"/>
              <a:t> </a:t>
            </a:r>
            <a:endParaRPr lang="en-GB" sz="1200" dirty="0" smtClean="0"/>
          </a:p>
          <a:p>
            <a:endParaRPr lang="en-GB" sz="1200" b="1" dirty="0" smtClean="0"/>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16</a:t>
            </a:fld>
            <a:endParaRPr lang="en-US"/>
          </a:p>
        </p:txBody>
      </p:sp>
    </p:spTree>
    <p:extLst>
      <p:ext uri="{BB962C8B-B14F-4D97-AF65-F5344CB8AC3E}">
        <p14:creationId xmlns:p14="http://schemas.microsoft.com/office/powerpoint/2010/main" val="278463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dirty="0" smtClean="0"/>
              <a:t>Supplementary Activity: Role-play</a:t>
            </a:r>
            <a:endParaRPr lang="en-GB" sz="1200" dirty="0" smtClean="0"/>
          </a:p>
          <a:p>
            <a:r>
              <a:rPr lang="en-CA" sz="1200" i="1" dirty="0" smtClean="0"/>
              <a:t>Hint for facilitators: 	This role-play addresses issues involved with informed consent during a tuberculosis outbreak. What follows is an outline of participants’ roles. Ask six volunteers to act out the following situations. </a:t>
            </a:r>
          </a:p>
          <a:p>
            <a:endParaRPr lang="en-GB" sz="1200" dirty="0" smtClean="0"/>
          </a:p>
          <a:p>
            <a:pPr lvl="0"/>
            <a:r>
              <a:rPr lang="en-CA" sz="1200" i="1" dirty="0" smtClean="0"/>
              <a:t>Participant A is a clinician; </a:t>
            </a:r>
          </a:p>
          <a:p>
            <a:pPr lvl="0"/>
            <a:endParaRPr lang="en-CA" sz="1200" i="1" dirty="0" smtClean="0"/>
          </a:p>
          <a:p>
            <a:pPr lvl="0"/>
            <a:r>
              <a:rPr lang="en-CA" sz="1200" i="1" dirty="0" smtClean="0"/>
              <a:t>Participant B is a patient who presents with symptoms of TB. How does Participant A obtain Participant B’s informed consent for treatment? </a:t>
            </a:r>
          </a:p>
          <a:p>
            <a:pPr lvl="0"/>
            <a:endParaRPr lang="en-GB" sz="1200" dirty="0" smtClean="0"/>
          </a:p>
          <a:p>
            <a:pPr lvl="0"/>
            <a:r>
              <a:rPr lang="en-CA" sz="1200" i="1" dirty="0" smtClean="0"/>
              <a:t>Participant C is a clinician on a public health team responsible for managing a severe TB outbreak. </a:t>
            </a:r>
          </a:p>
          <a:p>
            <a:pPr lvl="0"/>
            <a:endParaRPr lang="en-CA" sz="1200" i="1" dirty="0" smtClean="0"/>
          </a:p>
          <a:p>
            <a:pPr lvl="0"/>
            <a:r>
              <a:rPr lang="en-CA" sz="1200" i="1" dirty="0" smtClean="0"/>
              <a:t>Participant D is a patient who presents with symptoms of TB. What role does informed consent play in the treatment of Participant D?</a:t>
            </a:r>
            <a:endParaRPr lang="en-GB" sz="1200" dirty="0" smtClean="0"/>
          </a:p>
          <a:p>
            <a:pPr lvl="0"/>
            <a:endParaRPr lang="en-CA" sz="1200" i="1" dirty="0" smtClean="0"/>
          </a:p>
          <a:p>
            <a:pPr lvl="0"/>
            <a:r>
              <a:rPr lang="en-CA" sz="1200" i="1" dirty="0" smtClean="0"/>
              <a:t>Participant E is a clinician on a public health team and a researcher conducting a randomized controlled trial (RCT). . </a:t>
            </a:r>
          </a:p>
          <a:p>
            <a:pPr lvl="0"/>
            <a:endParaRPr lang="en-CA" sz="1200" i="1" dirty="0" smtClean="0"/>
          </a:p>
          <a:p>
            <a:pPr lvl="0"/>
            <a:r>
              <a:rPr lang="en-CA" sz="1200" i="1" dirty="0" smtClean="0"/>
              <a:t>Participant F is a patient who presents with symptoms of TB. </a:t>
            </a:r>
          </a:p>
          <a:p>
            <a:pPr lvl="0"/>
            <a:endParaRPr lang="en-CA" sz="1200" i="1" dirty="0" smtClean="0"/>
          </a:p>
          <a:p>
            <a:pPr lvl="0"/>
            <a:r>
              <a:rPr lang="en-CA" sz="1200" i="1" dirty="0" smtClean="0"/>
              <a:t>Participant E is responsible for obtaining informed consent to administer the experimental intervention instead of the classic intervention to Participant F. </a:t>
            </a:r>
          </a:p>
          <a:p>
            <a:pPr lvl="0"/>
            <a:endParaRPr lang="en-CA" sz="1200" i="1" dirty="0" smtClean="0"/>
          </a:p>
          <a:p>
            <a:pPr lvl="0"/>
            <a:r>
              <a:rPr lang="en-CA" sz="1200" i="1" dirty="0" smtClean="0"/>
              <a:t>What role does informed consent play in the treatment of Participant F?</a:t>
            </a:r>
            <a:endParaRPr lang="en-GB" sz="1200" dirty="0" smtClean="0"/>
          </a:p>
          <a:p>
            <a:r>
              <a:rPr lang="en-CA" sz="1200" i="1" dirty="0" smtClean="0"/>
              <a:t> </a:t>
            </a:r>
            <a:endParaRPr lang="en-GB" sz="1200" dirty="0" smtClean="0"/>
          </a:p>
          <a:p>
            <a:endParaRPr lang="en-GB" sz="1200" b="1" dirty="0" smtClean="0"/>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17</a:t>
            </a:fld>
            <a:endParaRPr lang="en-US"/>
          </a:p>
        </p:txBody>
      </p:sp>
    </p:spTree>
    <p:extLst>
      <p:ext uri="{BB962C8B-B14F-4D97-AF65-F5344CB8AC3E}">
        <p14:creationId xmlns:p14="http://schemas.microsoft.com/office/powerpoint/2010/main" val="278463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CA" sz="1200" b="1" kern="1200" dirty="0" smtClean="0">
                <a:solidFill>
                  <a:schemeClr val="tx1"/>
                </a:solidFill>
                <a:effectLst/>
                <a:latin typeface="+mn-lt"/>
                <a:ea typeface="+mn-ea"/>
                <a:cs typeface="+mn-cs"/>
              </a:rPr>
              <a:t>Summary</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There are significant differences in practice based on the intentions and goals of each of the three frameworks discussed in this module. Practitioners need to be aware of these differences in order to intervene with participants and communities in ways that are consistent with the specific duties linked to their assigned role. Likewise, participants and communities should also be informed of these differences to minimize the risk of confusion (see LO8.2). </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While the different ethical foundations of the three frameworks and the principles that guide them can create ethical tensions, the good of individuals and the good of communities can generally be harmoniously served. The best interventions might in fact be ones designed to promote both types of well-being. At the very least interventions should be sensitive to the need to mitigate the threats they may pose to some stakeholders.</a:t>
            </a:r>
            <a:endParaRPr lang="en-GB" sz="1200" kern="1200" dirty="0" smtClean="0">
              <a:solidFill>
                <a:schemeClr val="tx1"/>
              </a:solidFill>
              <a:effectLst/>
              <a:latin typeface="+mn-lt"/>
              <a:ea typeface="+mn-ea"/>
              <a:cs typeface="+mn-cs"/>
            </a:endParaRPr>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18</a:t>
            </a:fld>
            <a:endParaRPr lang="en-US"/>
          </a:p>
        </p:txBody>
      </p:sp>
    </p:spTree>
    <p:extLst>
      <p:ext uri="{BB962C8B-B14F-4D97-AF65-F5344CB8AC3E}">
        <p14:creationId xmlns:p14="http://schemas.microsoft.com/office/powerpoint/2010/main" val="4249827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19</a:t>
            </a:fld>
            <a:endParaRPr lang="en-US"/>
          </a:p>
        </p:txBody>
      </p:sp>
    </p:spTree>
    <p:extLst>
      <p:ext uri="{BB962C8B-B14F-4D97-AF65-F5344CB8AC3E}">
        <p14:creationId xmlns:p14="http://schemas.microsoft.com/office/powerpoint/2010/main" val="4110835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20</a:t>
            </a:fld>
            <a:endParaRPr lang="en-US"/>
          </a:p>
        </p:txBody>
      </p:sp>
    </p:spTree>
    <p:extLst>
      <p:ext uri="{BB962C8B-B14F-4D97-AF65-F5344CB8AC3E}">
        <p14:creationId xmlns:p14="http://schemas.microsoft.com/office/powerpoint/2010/main" val="2879898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78AFB8E-6032-4D64-BFAD-1D7FD8760858}" type="slidenum">
              <a:rPr lang="en-US" smtClean="0"/>
              <a:t>2</a:t>
            </a:fld>
            <a:endParaRPr lang="en-US"/>
          </a:p>
        </p:txBody>
      </p:sp>
      <p:sp>
        <p:nvSpPr>
          <p:cNvPr id="5" name="Footer Placeholder 4"/>
          <p:cNvSpPr>
            <a:spLocks noGrp="1"/>
          </p:cNvSpPr>
          <p:nvPr>
            <p:ph type="ftr" sz="quarter" idx="11"/>
          </p:nvPr>
        </p:nvSpPr>
        <p:spPr/>
        <p:txBody>
          <a:bodyPr/>
          <a:lstStyle/>
          <a:p>
            <a:r>
              <a:rPr lang="en-US" smtClean="0"/>
              <a:t>L.O. XX Title</a:t>
            </a:r>
            <a:endParaRPr lang="en-US"/>
          </a:p>
        </p:txBody>
      </p:sp>
    </p:spTree>
    <p:extLst>
      <p:ext uri="{BB962C8B-B14F-4D97-AF65-F5344CB8AC3E}">
        <p14:creationId xmlns:p14="http://schemas.microsoft.com/office/powerpoint/2010/main" val="4079772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Different models of health interventions have different guiding ethical principles. For example, medical care (The World Medical Association, 2013a); public health (Public Health Leadership Society, 2002); and research (The World Medical Association, 2013b) all have a distinct history of statements (and debates) that seek to guide their ethical practice. (For a more detailed discussion of the normative instruments guiding research, see LO1.3.) The existence of distinct ethics frameworks can be explained by the specific goals of each of these three models of intervention:</a:t>
            </a:r>
            <a:endParaRPr lang="en-GB"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In </a:t>
            </a:r>
            <a:r>
              <a:rPr lang="en-CA" sz="1200" i="1" kern="1200" dirty="0" smtClean="0">
                <a:solidFill>
                  <a:schemeClr val="tx1"/>
                </a:solidFill>
                <a:effectLst/>
                <a:latin typeface="+mn-lt"/>
                <a:ea typeface="+mn-ea"/>
                <a:cs typeface="+mn-cs"/>
              </a:rPr>
              <a:t>medical care</a:t>
            </a:r>
            <a:r>
              <a:rPr lang="en-CA" sz="1200" kern="1200" dirty="0" smtClean="0">
                <a:solidFill>
                  <a:schemeClr val="tx1"/>
                </a:solidFill>
                <a:effectLst/>
                <a:latin typeface="+mn-lt"/>
                <a:ea typeface="+mn-ea"/>
                <a:cs typeface="+mn-cs"/>
              </a:rPr>
              <a:t>, health professionals hope to apply existing knowledge to benefit an individual patient.</a:t>
            </a:r>
            <a:endParaRPr lang="en-GB"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Through </a:t>
            </a:r>
            <a:r>
              <a:rPr lang="en-CA" sz="1200" i="1" kern="1200" dirty="0" smtClean="0">
                <a:solidFill>
                  <a:schemeClr val="tx1"/>
                </a:solidFill>
                <a:effectLst/>
                <a:latin typeface="+mn-lt"/>
                <a:ea typeface="+mn-ea"/>
                <a:cs typeface="+mn-cs"/>
              </a:rPr>
              <a:t>public health activities</a:t>
            </a:r>
            <a:r>
              <a:rPr lang="en-CA" sz="1200" kern="1200" dirty="0" smtClean="0">
                <a:solidFill>
                  <a:schemeClr val="tx1"/>
                </a:solidFill>
                <a:effectLst/>
                <a:latin typeface="+mn-lt"/>
                <a:ea typeface="+mn-ea"/>
                <a:cs typeface="+mn-cs"/>
              </a:rPr>
              <a:t>, knowledge is applied or collected to benefit communities (even, sometimes, by overriding the interests and liberties of individuals).</a:t>
            </a:r>
            <a:endParaRPr lang="en-GB" sz="1200" kern="1200" dirty="0" smtClean="0">
              <a:solidFill>
                <a:schemeClr val="tx1"/>
              </a:solidFill>
              <a:effectLst/>
              <a:latin typeface="+mn-lt"/>
              <a:ea typeface="+mn-ea"/>
              <a:cs typeface="+mn-cs"/>
            </a:endParaRPr>
          </a:p>
          <a:p>
            <a:pPr lvl="0"/>
            <a:r>
              <a:rPr lang="en-CA" sz="1200" i="1" kern="1200" dirty="0" smtClean="0">
                <a:solidFill>
                  <a:schemeClr val="tx1"/>
                </a:solidFill>
                <a:effectLst/>
                <a:latin typeface="+mn-lt"/>
                <a:ea typeface="+mn-ea"/>
                <a:cs typeface="+mn-cs"/>
              </a:rPr>
              <a:t>Research</a:t>
            </a:r>
            <a:r>
              <a:rPr lang="en-CA" sz="1200" kern="1200" dirty="0" smtClean="0">
                <a:solidFill>
                  <a:schemeClr val="tx1"/>
                </a:solidFill>
                <a:effectLst/>
                <a:latin typeface="+mn-lt"/>
                <a:ea typeface="+mn-ea"/>
                <a:cs typeface="+mn-cs"/>
              </a:rPr>
              <a:t> aims to generate new and generalizable knowledge to promote the greater good of individuals that may not yet be affected by a condition or issue. As such, the knowledge created through research is expected to be applied to clinical care and public health practice.</a:t>
            </a:r>
            <a:endParaRPr lang="en-GB" sz="1200" kern="1200" dirty="0" smtClean="0">
              <a:solidFill>
                <a:schemeClr val="tx1"/>
              </a:solidFill>
              <a:effectLst/>
              <a:latin typeface="+mn-lt"/>
              <a:ea typeface="+mn-ea"/>
              <a:cs typeface="+mn-cs"/>
            </a:endParaRPr>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3</a:t>
            </a:fld>
            <a:endParaRPr lang="en-US"/>
          </a:p>
        </p:txBody>
      </p:sp>
    </p:spTree>
    <p:extLst>
      <p:ext uri="{BB962C8B-B14F-4D97-AF65-F5344CB8AC3E}">
        <p14:creationId xmlns:p14="http://schemas.microsoft.com/office/powerpoint/2010/main" val="2652979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rtl="0"/>
            <a:r>
              <a:rPr lang="en-CA" sz="1200" i="1" kern="1200" dirty="0" smtClean="0">
                <a:solidFill>
                  <a:schemeClr val="tx1"/>
                </a:solidFill>
                <a:effectLst/>
                <a:latin typeface="+mn-lt"/>
                <a:ea typeface="+mn-ea"/>
                <a:cs typeface="+mn-cs"/>
              </a:rPr>
              <a:t>Medical care ethics</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Medical care ethics has an individual emphasis and focuses on patient autonomy and a patient’s best interest. This framework is dominated by patient-focused values and moral issues in clinical practice. The framework tends to focus on the importance of promoting the cure and treatment of existing health conditions.</a:t>
            </a:r>
            <a:endParaRPr lang="en-GB" sz="1200" kern="1200" dirty="0" smtClean="0">
              <a:solidFill>
                <a:schemeClr val="tx1"/>
              </a:solidFill>
              <a:effectLst/>
              <a:latin typeface="+mn-lt"/>
              <a:ea typeface="+mn-ea"/>
              <a:cs typeface="+mn-cs"/>
            </a:endParaRPr>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4</a:t>
            </a:fld>
            <a:endParaRPr lang="en-US"/>
          </a:p>
        </p:txBody>
      </p:sp>
    </p:spTree>
    <p:extLst>
      <p:ext uri="{BB962C8B-B14F-4D97-AF65-F5344CB8AC3E}">
        <p14:creationId xmlns:p14="http://schemas.microsoft.com/office/powerpoint/2010/main" val="2170272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rtl="0"/>
            <a:r>
              <a:rPr lang="en-CA" sz="1200" i="1" kern="1200" dirty="0" smtClean="0">
                <a:solidFill>
                  <a:schemeClr val="tx1"/>
                </a:solidFill>
                <a:effectLst/>
                <a:latin typeface="+mn-lt"/>
                <a:ea typeface="+mn-ea"/>
                <a:cs typeface="+mn-cs"/>
              </a:rPr>
              <a:t>Public health ethics</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Public health ethics and medical care ethics share commonalities because both relate to health. However, public health ethics encompasses measures designed to protect and enhance the health of the public and prevent ill-health (for example, through the management of large-scale programs and policies), which are different from diagnosis and treatment of disease (Thomas, 2004). The public health ethics framework emphasizes the greater good of a population or a community and the pursuit of collective action. In other words, public health activities must be directed at improving the health of entire populations. As identified by </a:t>
            </a:r>
            <a:r>
              <a:rPr lang="en-CA" sz="1200" kern="1200" dirty="0" err="1" smtClean="0">
                <a:solidFill>
                  <a:schemeClr val="tx1"/>
                </a:solidFill>
                <a:effectLst/>
                <a:latin typeface="+mn-lt"/>
                <a:ea typeface="+mn-ea"/>
                <a:cs typeface="+mn-cs"/>
              </a:rPr>
              <a:t>Benatar</a:t>
            </a:r>
            <a:r>
              <a:rPr lang="en-CA" sz="1200" kern="1200" dirty="0" smtClean="0">
                <a:solidFill>
                  <a:schemeClr val="tx1"/>
                </a:solidFill>
                <a:effectLst/>
                <a:latin typeface="+mn-lt"/>
                <a:ea typeface="+mn-ea"/>
                <a:cs typeface="+mn-cs"/>
              </a:rPr>
              <a:t> (2006), such goal may end up being in conflict with the desire to place the rights and needs of individuals above those of society. However, since the public is comprised of individuals, this can result in health benefits for individuals (Williams, 2009). </a:t>
            </a:r>
            <a:endParaRPr lang="en-GB" sz="1200" kern="1200" dirty="0" smtClean="0">
              <a:solidFill>
                <a:schemeClr val="tx1"/>
              </a:solidFill>
              <a:effectLst/>
              <a:latin typeface="+mn-lt"/>
              <a:ea typeface="+mn-ea"/>
              <a:cs typeface="+mn-cs"/>
            </a:endParaRPr>
          </a:p>
          <a:p>
            <a:r>
              <a:rPr lang="en-CA" sz="1200" i="1" kern="1200" dirty="0" smtClean="0">
                <a:solidFill>
                  <a:schemeClr val="tx1"/>
                </a:solidFill>
                <a:effectLst/>
                <a:latin typeface="+mn-lt"/>
                <a:ea typeface="+mn-ea"/>
                <a:cs typeface="+mn-cs"/>
              </a:rPr>
              <a:t>Hint for facilitator: 	</a:t>
            </a:r>
            <a:r>
              <a:rPr lang="en-CA" sz="1200" kern="1200" dirty="0" smtClean="0">
                <a:solidFill>
                  <a:schemeClr val="tx1"/>
                </a:solidFill>
                <a:effectLst/>
                <a:latin typeface="+mn-lt"/>
                <a:ea typeface="+mn-ea"/>
                <a:cs typeface="+mn-cs"/>
              </a:rPr>
              <a:t>Additional resources (audio/slide presentations, readings, related websites, exercises) relating to public health ethics can be found at </a:t>
            </a:r>
            <a:r>
              <a:rPr lang="en-CA" sz="1200" kern="1200" dirty="0" smtClean="0">
                <a:solidFill>
                  <a:schemeClr val="tx1"/>
                </a:solidFill>
                <a:effectLst/>
                <a:latin typeface="+mn-lt"/>
                <a:ea typeface="+mn-ea"/>
                <a:cs typeface="+mn-cs"/>
                <a:hlinkClick r:id="rId3"/>
              </a:rPr>
              <a:t>http://oce.sph.unc.edu/phethics/modules.htm</a:t>
            </a:r>
            <a:r>
              <a:rPr lang="en-CA" sz="1200" i="1" u="sng" kern="1200" dirty="0" smtClean="0">
                <a:solidFill>
                  <a:schemeClr val="tx1"/>
                </a:solidFill>
                <a:effectLst/>
                <a:latin typeface="+mn-lt"/>
                <a:ea typeface="+mn-ea"/>
                <a:cs typeface="+mn-cs"/>
              </a:rPr>
              <a:t> </a:t>
            </a:r>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5</a:t>
            </a:fld>
            <a:endParaRPr lang="en-US"/>
          </a:p>
        </p:txBody>
      </p:sp>
    </p:spTree>
    <p:extLst>
      <p:ext uri="{BB962C8B-B14F-4D97-AF65-F5344CB8AC3E}">
        <p14:creationId xmlns:p14="http://schemas.microsoft.com/office/powerpoint/2010/main" val="4222374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rtl="0"/>
            <a:r>
              <a:rPr lang="en-CA" sz="1200" i="1" kern="1200" dirty="0" smtClean="0">
                <a:solidFill>
                  <a:schemeClr val="tx1"/>
                </a:solidFill>
                <a:effectLst/>
                <a:latin typeface="+mn-lt"/>
                <a:ea typeface="+mn-ea"/>
                <a:cs typeface="+mn-cs"/>
              </a:rPr>
              <a:t>Research ethics</a:t>
            </a:r>
            <a:endParaRPr lang="en-GB" sz="1200" kern="1200" dirty="0" smtClean="0">
              <a:solidFill>
                <a:schemeClr val="tx1"/>
              </a:solidFill>
              <a:effectLst/>
              <a:latin typeface="+mn-lt"/>
              <a:ea typeface="+mn-ea"/>
              <a:cs typeface="+mn-cs"/>
            </a:endParaRPr>
          </a:p>
          <a:p>
            <a:r>
              <a:rPr lang="en-CA" sz="1200" i="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The goals of research are oriented toward producing evidence to advance the greater good, including of individuals not yet affected by a condition or issue. At the same time, “traditional research ethics points to the primary value of the human person, and focuses largely on constraining the use of individuals (whether their bodies, parts, stories, or information) as means for the pursuit of collective scientific or technological ends” (Kenny and </a:t>
            </a:r>
            <a:r>
              <a:rPr lang="en-CA" sz="1200" kern="1200" dirty="0" err="1" smtClean="0">
                <a:solidFill>
                  <a:schemeClr val="tx1"/>
                </a:solidFill>
                <a:effectLst/>
                <a:latin typeface="+mn-lt"/>
                <a:ea typeface="+mn-ea"/>
                <a:cs typeface="+mn-cs"/>
              </a:rPr>
              <a:t>Giacomini</a:t>
            </a:r>
            <a:r>
              <a:rPr lang="en-CA" sz="1200" kern="1200" dirty="0" smtClean="0">
                <a:solidFill>
                  <a:schemeClr val="tx1"/>
                </a:solidFill>
                <a:effectLst/>
                <a:latin typeface="+mn-lt"/>
                <a:ea typeface="+mn-ea"/>
                <a:cs typeface="+mn-cs"/>
              </a:rPr>
              <a:t>, 2005, p.252) </a:t>
            </a:r>
            <a:endParaRPr lang="en-GB" sz="1200" kern="1200" dirty="0" smtClean="0">
              <a:solidFill>
                <a:schemeClr val="tx1"/>
              </a:solidFill>
              <a:effectLst/>
              <a:latin typeface="+mn-lt"/>
              <a:ea typeface="+mn-ea"/>
              <a:cs typeface="+mn-cs"/>
            </a:endParaRPr>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6</a:t>
            </a:fld>
            <a:endParaRPr lang="en-US"/>
          </a:p>
        </p:txBody>
      </p:sp>
    </p:spTree>
    <p:extLst>
      <p:ext uri="{BB962C8B-B14F-4D97-AF65-F5344CB8AC3E}">
        <p14:creationId xmlns:p14="http://schemas.microsoft.com/office/powerpoint/2010/main" val="3211738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scientific or technological ends” (Kenny and </a:t>
            </a:r>
            <a:r>
              <a:rPr lang="en-CA" sz="1200" kern="1200" dirty="0" err="1" smtClean="0">
                <a:solidFill>
                  <a:schemeClr val="tx1"/>
                </a:solidFill>
                <a:effectLst/>
                <a:latin typeface="+mn-lt"/>
                <a:ea typeface="+mn-ea"/>
                <a:cs typeface="+mn-cs"/>
              </a:rPr>
              <a:t>Giacomini</a:t>
            </a:r>
            <a:r>
              <a:rPr lang="en-CA" sz="1200" kern="1200" dirty="0" smtClean="0">
                <a:solidFill>
                  <a:schemeClr val="tx1"/>
                </a:solidFill>
                <a:effectLst/>
                <a:latin typeface="+mn-lt"/>
                <a:ea typeface="+mn-ea"/>
                <a:cs typeface="+mn-cs"/>
              </a:rPr>
              <a:t>, 2005, p.252) </a:t>
            </a:r>
            <a:endParaRPr lang="en-GB" sz="1200" kern="1200" dirty="0" smtClean="0">
              <a:solidFill>
                <a:schemeClr val="tx1"/>
              </a:solidFill>
              <a:effectLst/>
              <a:latin typeface="+mn-lt"/>
              <a:ea typeface="+mn-ea"/>
              <a:cs typeface="+mn-cs"/>
            </a:endParaRPr>
          </a:p>
          <a:p>
            <a:pPr lvl="0"/>
            <a:r>
              <a:rPr lang="en-CA" sz="1200" i="1" kern="1200" dirty="0" smtClean="0">
                <a:solidFill>
                  <a:schemeClr val="tx1"/>
                </a:solidFill>
                <a:effectLst/>
                <a:latin typeface="+mn-lt"/>
                <a:ea typeface="+mn-ea"/>
                <a:cs typeface="+mn-cs"/>
              </a:rPr>
              <a:t> Choosing the right framework</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Context will dictate which of the three frameworks must prevail over the others. Once it is established which framework must prevail, it is not the case that the ethical obligations of other frameworks no longer apply. Instead, it may mean that other interventions are required to protect all affected parties. For instance, when public health interventions are applied in a broad fashion, it will be impracticable or impossible to require individual informed consent. Rather, other safeguard mechanisms may need to be put in place to protect individual interests (including the liberty to refrain from or withdraw consent). </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A good example of this is when, following the outbreak of severe acute respiratory syndrome (SARS), research ethics committees became aware of the need to respond quickly to public health emergencies (Naylor, 2003). In some cases they were willing to approve a waiver of informed consent for certain research interventions, such as collection of patient healthcare data, because the importance of finding a treatment for a lethal virus was considered to be of greater benefit than the protection of individual health data. Nevertheless, the protection of patient privacy was maintained through a number of precautions, including by limiting to a great extent who had access to the information and what elements of information they had access to. </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Therefore, overriding a given ethical framework does not necessarily mean diluting protections. In some cases, it may actually imply the creation of more stringent protections of a different sort.</a:t>
            </a:r>
            <a:endParaRPr lang="en-GB" sz="1200" kern="1200" dirty="0" smtClean="0">
              <a:solidFill>
                <a:schemeClr val="tx1"/>
              </a:solidFill>
              <a:effectLst/>
              <a:latin typeface="+mn-lt"/>
              <a:ea typeface="+mn-ea"/>
              <a:cs typeface="+mn-cs"/>
            </a:endParaRPr>
          </a:p>
          <a:p>
            <a:pPr lvl="0"/>
            <a:r>
              <a:rPr lang="en-CA" sz="1200" i="1" kern="1200" dirty="0" smtClean="0">
                <a:solidFill>
                  <a:schemeClr val="tx1"/>
                </a:solidFill>
                <a:effectLst/>
                <a:latin typeface="+mn-lt"/>
                <a:ea typeface="+mn-ea"/>
                <a:cs typeface="+mn-cs"/>
              </a:rPr>
              <a:t>The issue of multiple allegiances</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When practitioners are trained or prepared to perform a role in a certain setting, the aims and ethical obligations of that role need to be set out as clearly as possible to pre-empt confusion about duties and allegiances. One potential major challenge in trying to reconcile the ethics of medical care, research, and public health service concerns the answer to the question “To whom is the duty of care owed?”. </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Confusion about duty is especially likely when the aims of a given intervention are layered so that there is possibly more than one intended goal (for example, as might be the case when health professionals are engaged to perform research in the process of delivering a public health intervention). This issue of multiple allegiances has been reported as an important challenge in the literature, including for professionals working in situations of disaster or armed conflict (Schwartz et al, 2012). </a:t>
            </a:r>
            <a:endParaRPr lang="en-GB"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r>
            <a:br>
              <a:rPr lang="en-CA" sz="1200" kern="1200" dirty="0" smtClean="0">
                <a:solidFill>
                  <a:schemeClr val="tx1"/>
                </a:solidFill>
                <a:effectLst/>
                <a:latin typeface="+mn-lt"/>
                <a:ea typeface="+mn-ea"/>
                <a:cs typeface="+mn-cs"/>
              </a:rPr>
            </a:br>
            <a:r>
              <a:rPr lang="en-CA"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7</a:t>
            </a:fld>
            <a:endParaRPr lang="en-US"/>
          </a:p>
        </p:txBody>
      </p:sp>
    </p:spTree>
    <p:extLst>
      <p:ext uri="{BB962C8B-B14F-4D97-AF65-F5344CB8AC3E}">
        <p14:creationId xmlns:p14="http://schemas.microsoft.com/office/powerpoint/2010/main" val="3269193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The facilitator divides the group into smaller ones, distributes a copy of Table X to each small group, and asks trainees to identify the distinctions and areas of convergence between the three ethics frameworks before they reconvene to discuss.</a:t>
            </a:r>
            <a:endParaRPr lang="en-GB" dirty="0" smtClean="0"/>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8</a:t>
            </a:fld>
            <a:endParaRPr lang="en-US"/>
          </a:p>
        </p:txBody>
      </p:sp>
    </p:spTree>
    <p:extLst>
      <p:ext uri="{BB962C8B-B14F-4D97-AF65-F5344CB8AC3E}">
        <p14:creationId xmlns:p14="http://schemas.microsoft.com/office/powerpoint/2010/main" val="715829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dirty="0" smtClean="0"/>
              <a:t>Supplementary Activity: Role-play</a:t>
            </a:r>
            <a:endParaRPr lang="en-GB" sz="1200" dirty="0" smtClean="0"/>
          </a:p>
          <a:p>
            <a:r>
              <a:rPr lang="en-CA" sz="1200" i="1" dirty="0" smtClean="0"/>
              <a:t>Hint for facilitators: 	This role-play addresses issues involved with informed consent during a tuberculosis outbreak. What follows is an outline of participants’ roles. Ask six volunteers to act out the following situations. </a:t>
            </a:r>
          </a:p>
          <a:p>
            <a:endParaRPr lang="en-GB" sz="1200" dirty="0" smtClean="0"/>
          </a:p>
          <a:p>
            <a:pPr lvl="0"/>
            <a:r>
              <a:rPr lang="en-CA" sz="1200" i="1" dirty="0" smtClean="0"/>
              <a:t>Participant A is a clinician; </a:t>
            </a:r>
          </a:p>
          <a:p>
            <a:pPr lvl="0"/>
            <a:endParaRPr lang="en-CA" sz="1200" i="1" dirty="0" smtClean="0"/>
          </a:p>
          <a:p>
            <a:pPr lvl="0"/>
            <a:r>
              <a:rPr lang="en-CA" sz="1200" i="1" dirty="0" smtClean="0"/>
              <a:t>Participant B is a patient who presents with symptoms of TB. How does Participant A obtain Participant B’s informed consent for treatment? </a:t>
            </a:r>
          </a:p>
          <a:p>
            <a:pPr lvl="0"/>
            <a:endParaRPr lang="en-GB" sz="1200" dirty="0" smtClean="0"/>
          </a:p>
          <a:p>
            <a:pPr lvl="0"/>
            <a:r>
              <a:rPr lang="en-CA" sz="1200" i="1" dirty="0" smtClean="0"/>
              <a:t>Participant C is a clinician on a public health team responsible for managing a severe TB outbreak. </a:t>
            </a:r>
          </a:p>
          <a:p>
            <a:pPr lvl="0"/>
            <a:endParaRPr lang="en-CA" sz="1200" i="1" dirty="0" smtClean="0"/>
          </a:p>
          <a:p>
            <a:pPr lvl="0"/>
            <a:r>
              <a:rPr lang="en-CA" sz="1200" i="1" dirty="0" smtClean="0"/>
              <a:t>Participant D is a patient who presents with symptoms of TB. What role does informed consent play in the treatment of Participant D?</a:t>
            </a:r>
            <a:endParaRPr lang="en-GB" sz="1200" dirty="0" smtClean="0"/>
          </a:p>
          <a:p>
            <a:pPr lvl="0"/>
            <a:endParaRPr lang="en-CA" sz="1200" i="1" dirty="0" smtClean="0"/>
          </a:p>
          <a:p>
            <a:pPr lvl="0"/>
            <a:r>
              <a:rPr lang="en-CA" sz="1200" i="1" dirty="0" smtClean="0"/>
              <a:t>Participant E is a clinician on a public health team and a researcher conducting a randomized controlled trial (RCT). . </a:t>
            </a:r>
          </a:p>
          <a:p>
            <a:pPr lvl="0"/>
            <a:endParaRPr lang="en-CA" sz="1200" i="1" dirty="0" smtClean="0"/>
          </a:p>
          <a:p>
            <a:pPr lvl="0"/>
            <a:r>
              <a:rPr lang="en-CA" sz="1200" i="1" dirty="0" smtClean="0"/>
              <a:t>Participant F is a patient who presents with symptoms of TB. </a:t>
            </a:r>
          </a:p>
          <a:p>
            <a:pPr lvl="0"/>
            <a:endParaRPr lang="en-CA" sz="1200" i="1" dirty="0" smtClean="0"/>
          </a:p>
          <a:p>
            <a:pPr lvl="0"/>
            <a:r>
              <a:rPr lang="en-CA" sz="1200" i="1" dirty="0" smtClean="0"/>
              <a:t>Participant A is responsible for obtaining informed consent to administer the experimental intervention instead of the classic intervention to Participant F. </a:t>
            </a:r>
          </a:p>
          <a:p>
            <a:pPr lvl="0"/>
            <a:endParaRPr lang="en-CA" sz="1200" i="1" dirty="0" smtClean="0"/>
          </a:p>
          <a:p>
            <a:pPr lvl="0"/>
            <a:r>
              <a:rPr lang="en-CA" sz="1200" i="1" dirty="0" smtClean="0"/>
              <a:t>What role does informed consent play in the treatment of Participant F?</a:t>
            </a:r>
            <a:endParaRPr lang="en-GB" sz="1200" dirty="0" smtClean="0"/>
          </a:p>
          <a:p>
            <a:r>
              <a:rPr lang="en-CA" sz="1200" i="1" dirty="0" smtClean="0"/>
              <a:t> </a:t>
            </a:r>
            <a:endParaRPr lang="en-GB" sz="1200" dirty="0" smtClean="0"/>
          </a:p>
          <a:p>
            <a:endParaRPr lang="en-GB" sz="1200" b="1" dirty="0" smtClean="0"/>
          </a:p>
          <a:p>
            <a:endParaRPr lang="en-GB" dirty="0"/>
          </a:p>
        </p:txBody>
      </p:sp>
      <p:sp>
        <p:nvSpPr>
          <p:cNvPr id="4" name="Footer Placeholder 3"/>
          <p:cNvSpPr>
            <a:spLocks noGrp="1"/>
          </p:cNvSpPr>
          <p:nvPr>
            <p:ph type="ftr" sz="quarter" idx="10"/>
          </p:nvPr>
        </p:nvSpPr>
        <p:spPr/>
        <p:txBody>
          <a:bodyPr/>
          <a:lstStyle/>
          <a:p>
            <a:r>
              <a:rPr lang="en-US" smtClean="0"/>
              <a:t>L.O. XX Title</a:t>
            </a:r>
            <a:endParaRPr lang="en-US"/>
          </a:p>
        </p:txBody>
      </p:sp>
      <p:sp>
        <p:nvSpPr>
          <p:cNvPr id="5" name="Slide Number Placeholder 4"/>
          <p:cNvSpPr>
            <a:spLocks noGrp="1"/>
          </p:cNvSpPr>
          <p:nvPr>
            <p:ph type="sldNum" sz="quarter" idx="11"/>
          </p:nvPr>
        </p:nvSpPr>
        <p:spPr/>
        <p:txBody>
          <a:bodyPr/>
          <a:lstStyle/>
          <a:p>
            <a:fld id="{F78AFB8E-6032-4D64-BFAD-1D7FD8760858}" type="slidenum">
              <a:rPr lang="en-US" smtClean="0"/>
              <a:t>15</a:t>
            </a:fld>
            <a:endParaRPr lang="en-US"/>
          </a:p>
        </p:txBody>
      </p:sp>
    </p:spTree>
    <p:extLst>
      <p:ext uri="{BB962C8B-B14F-4D97-AF65-F5344CB8AC3E}">
        <p14:creationId xmlns:p14="http://schemas.microsoft.com/office/powerpoint/2010/main" val="278463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bg>
      <p:bgPr>
        <a:gradFill flip="none" rotWithShape="1">
          <a:gsLst>
            <a:gs pos="0">
              <a:schemeClr val="bg1">
                <a:tint val="40000"/>
                <a:satMod val="350000"/>
                <a:alpha val="10000"/>
              </a:schemeClr>
            </a:gs>
            <a:gs pos="40000">
              <a:srgbClr val="1E7FB8">
                <a:alpha val="10000"/>
              </a:srgbClr>
            </a:gs>
            <a:gs pos="100000">
              <a:srgbClr val="000066">
                <a:alpha val="1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600"/>
            </a:lvl1pPr>
            <a:lvl2pPr>
              <a:defRPr sz="2200"/>
            </a:lvl2pPr>
            <a:lvl3pPr>
              <a:defRPr sz="2000"/>
            </a:lvl3pPr>
            <a:lvl4pP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Line 6"/>
          <p:cNvSpPr>
            <a:spLocks noChangeShapeType="1"/>
          </p:cNvSpPr>
          <p:nvPr userDrawn="1"/>
        </p:nvSpPr>
        <p:spPr bwMode="auto">
          <a:xfrm>
            <a:off x="0" y="908545"/>
            <a:ext cx="9144000" cy="0"/>
          </a:xfrm>
          <a:prstGeom prst="line">
            <a:avLst/>
          </a:prstGeom>
          <a:noFill/>
          <a:ln w="3810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lIns="80147" tIns="40074" rIns="80147" bIns="40074"/>
          <a:lstStyle/>
          <a:p>
            <a:pPr fontAlgn="base">
              <a:spcBef>
                <a:spcPct val="0"/>
              </a:spcBef>
              <a:spcAft>
                <a:spcPct val="0"/>
              </a:spcAft>
            </a:pPr>
            <a:endParaRPr lang="en-US" sz="2500" smtClean="0">
              <a:solidFill>
                <a:srgbClr val="000066"/>
              </a:solidFill>
            </a:endParaRPr>
          </a:p>
        </p:txBody>
      </p:sp>
      <p:sp>
        <p:nvSpPr>
          <p:cNvPr id="5" name="Slide Number Placeholder 5"/>
          <p:cNvSpPr>
            <a:spLocks noGrp="1"/>
          </p:cNvSpPr>
          <p:nvPr>
            <p:ph type="sldNum" sz="quarter" idx="12"/>
          </p:nvPr>
        </p:nvSpPr>
        <p:spPr>
          <a:xfrm>
            <a:off x="4860032" y="6453336"/>
            <a:ext cx="2057400" cy="288032"/>
          </a:xfrm>
          <a:prstGeom prst="rect">
            <a:avLst/>
          </a:prstGeom>
        </p:spPr>
        <p:txBody>
          <a:bodyPr/>
          <a:lstStyle>
            <a:lvl1pPr algn="ctr">
              <a:defRPr sz="1050">
                <a:solidFill>
                  <a:schemeClr val="bg1"/>
                </a:solidFill>
              </a:defRPr>
            </a:lvl1pPr>
          </a:lstStyle>
          <a:p>
            <a:fld id="{FD10F4F7-0890-4C57-A1B5-8F965AD80A82}" type="slidenum">
              <a:rPr lang="en-CA" smtClean="0"/>
              <a:pPr/>
              <a:t>‹#›</a:t>
            </a:fld>
            <a:endParaRPr lang="en-CA" dirty="0"/>
          </a:p>
        </p:txBody>
      </p:sp>
    </p:spTree>
    <p:extLst>
      <p:ext uri="{BB962C8B-B14F-4D97-AF65-F5344CB8AC3E}">
        <p14:creationId xmlns:p14="http://schemas.microsoft.com/office/powerpoint/2010/main" val="96848436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1_Section Header">
    <p:bg>
      <p:bgPr>
        <a:gradFill flip="none" rotWithShape="1">
          <a:gsLst>
            <a:gs pos="0">
              <a:schemeClr val="bg1">
                <a:tint val="40000"/>
                <a:satMod val="350000"/>
                <a:alpha val="10000"/>
              </a:schemeClr>
            </a:gs>
            <a:gs pos="40000">
              <a:srgbClr val="1E7FB8">
                <a:alpha val="10000"/>
              </a:srgbClr>
            </a:gs>
            <a:gs pos="100000">
              <a:srgbClr val="000066">
                <a:alpha val="1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2996951"/>
            <a:ext cx="7886700" cy="576065"/>
          </a:xfrm>
        </p:spPr>
        <p:txBody>
          <a:bodyPr anchor="b"/>
          <a:lstStyle>
            <a:lvl1pPr algn="l">
              <a:defRPr sz="4000"/>
            </a:lvl1pPr>
          </a:lstStyle>
          <a:p>
            <a:r>
              <a:rPr lang="en-US" dirty="0" smtClean="0"/>
              <a:t>Click to edit Master title style</a:t>
            </a:r>
            <a:endParaRPr lang="en-CA" dirty="0"/>
          </a:p>
        </p:txBody>
      </p:sp>
      <p:sp>
        <p:nvSpPr>
          <p:cNvPr id="3" name="Text Placeholder 2"/>
          <p:cNvSpPr>
            <a:spLocks noGrp="1"/>
          </p:cNvSpPr>
          <p:nvPr>
            <p:ph type="body" idx="1"/>
          </p:nvPr>
        </p:nvSpPr>
        <p:spPr>
          <a:xfrm>
            <a:off x="899592" y="3789040"/>
            <a:ext cx="7610996" cy="1500187"/>
          </a:xfrm>
        </p:spPr>
        <p:txBody>
          <a:bodyPr/>
          <a:lstStyle>
            <a:lvl1pPr marL="0" indent="0">
              <a:buNone/>
              <a:defRPr sz="3500">
                <a:solidFill>
                  <a:srgbClr val="C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7" name="Line 6"/>
          <p:cNvSpPr>
            <a:spLocks noChangeShapeType="1"/>
          </p:cNvSpPr>
          <p:nvPr userDrawn="1"/>
        </p:nvSpPr>
        <p:spPr bwMode="auto">
          <a:xfrm>
            <a:off x="0" y="3573016"/>
            <a:ext cx="9144000" cy="0"/>
          </a:xfrm>
          <a:prstGeom prst="line">
            <a:avLst/>
          </a:prstGeom>
          <a:noFill/>
          <a:ln w="3810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lIns="80147" tIns="40074" rIns="80147" bIns="40074"/>
          <a:lstStyle/>
          <a:p>
            <a:pPr fontAlgn="base">
              <a:spcBef>
                <a:spcPct val="0"/>
              </a:spcBef>
              <a:spcAft>
                <a:spcPct val="0"/>
              </a:spcAft>
            </a:pPr>
            <a:endParaRPr lang="en-US" sz="2500" smtClean="0">
              <a:solidFill>
                <a:srgbClr val="000066"/>
              </a:solidFill>
            </a:endParaRPr>
          </a:p>
        </p:txBody>
      </p:sp>
    </p:spTree>
    <p:extLst>
      <p:ext uri="{BB962C8B-B14F-4D97-AF65-F5344CB8AC3E}">
        <p14:creationId xmlns:p14="http://schemas.microsoft.com/office/powerpoint/2010/main" val="39888040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stake">
    <p:spTree>
      <p:nvGrpSpPr>
        <p:cNvPr id="1" name=""/>
        <p:cNvGrpSpPr/>
        <p:nvPr/>
      </p:nvGrpSpPr>
      <p:grpSpPr>
        <a:xfrm>
          <a:off x="0" y="0"/>
          <a:ext cx="0" cy="0"/>
          <a:chOff x="0" y="0"/>
          <a:chExt cx="0" cy="0"/>
        </a:xfrm>
      </p:grpSpPr>
      <p:sp>
        <p:nvSpPr>
          <p:cNvPr id="8" name="Title 1"/>
          <p:cNvSpPr>
            <a:spLocks noGrp="1"/>
          </p:cNvSpPr>
          <p:nvPr>
            <p:ph type="title"/>
          </p:nvPr>
        </p:nvSpPr>
        <p:spPr>
          <a:xfrm>
            <a:off x="0" y="3645024"/>
            <a:ext cx="7418140" cy="577788"/>
          </a:xfrm>
        </p:spPr>
        <p:txBody>
          <a:bodyPr anchor="b"/>
          <a:lstStyle>
            <a:lvl1pPr algn="ctr">
              <a:defRPr kumimoji="0" lang="en-US" sz="4000" b="1" i="0" u="none" strike="noStrike" kern="0" cap="none" spc="0" normalizeH="0" baseline="0" noProof="0" smtClean="0">
                <a:ln>
                  <a:noFill/>
                </a:ln>
                <a:solidFill>
                  <a:srgbClr val="CC3300"/>
                </a:solidFill>
                <a:effectLst/>
                <a:uLnTx/>
                <a:uFillTx/>
              </a:defRPr>
            </a:lvl1pPr>
          </a:lstStyle>
          <a:p>
            <a:pPr lvl="0"/>
            <a:r>
              <a:rPr kumimoji="0" lang="en-US" sz="3500" b="1" i="0" u="none" strike="noStrike" kern="0" cap="none" spc="0" normalizeH="0" baseline="0" noProof="0" dirty="0" smtClean="0">
                <a:ln>
                  <a:noFill/>
                </a:ln>
                <a:solidFill>
                  <a:srgbClr val="CC3300"/>
                </a:solidFill>
                <a:effectLst/>
                <a:uLnTx/>
                <a:uFillTx/>
                <a:latin typeface="+mn-lt"/>
                <a:cs typeface="+mn-cs"/>
              </a:rPr>
              <a:t>Click to edit Master title style</a:t>
            </a:r>
            <a:endParaRPr lang="en-US" dirty="0" smtClean="0"/>
          </a:p>
        </p:txBody>
      </p:sp>
      <p:sp>
        <p:nvSpPr>
          <p:cNvPr id="5" name="Title 1"/>
          <p:cNvSpPr txBox="1">
            <a:spLocks/>
          </p:cNvSpPr>
          <p:nvPr userDrawn="1"/>
        </p:nvSpPr>
        <p:spPr bwMode="auto">
          <a:xfrm>
            <a:off x="-325860" y="2996952"/>
            <a:ext cx="7418140" cy="577788"/>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ctr" defTabSz="914179" rtl="0" eaLnBrk="0" fontAlgn="base" hangingPunct="0">
              <a:spcBef>
                <a:spcPct val="0"/>
              </a:spcBef>
              <a:spcAft>
                <a:spcPct val="0"/>
              </a:spcAft>
              <a:defRPr kumimoji="0" lang="en-US" sz="4000" b="1" i="0" u="none" strike="noStrike" kern="0" cap="none" spc="0" normalizeH="0" baseline="0" noProof="0" smtClean="0">
                <a:ln>
                  <a:noFill/>
                </a:ln>
                <a:solidFill>
                  <a:srgbClr val="CC3300"/>
                </a:solidFill>
                <a:effectLst/>
                <a:uLnTx/>
                <a:uFillTx/>
                <a:latin typeface="+mj-lt"/>
                <a:ea typeface="+mj-ea"/>
                <a:cs typeface="+mj-cs"/>
              </a:defRPr>
            </a:lvl1pPr>
            <a:lvl2pPr algn="ctr" defTabSz="914179" rtl="0" eaLnBrk="0" fontAlgn="base" hangingPunct="0">
              <a:spcBef>
                <a:spcPct val="0"/>
              </a:spcBef>
              <a:spcAft>
                <a:spcPct val="0"/>
              </a:spcAft>
              <a:defRPr sz="3500" b="1">
                <a:solidFill>
                  <a:srgbClr val="000066"/>
                </a:solidFill>
                <a:latin typeface="Arial" charset="0"/>
                <a:cs typeface="Arial" charset="0"/>
              </a:defRPr>
            </a:lvl2pPr>
            <a:lvl3pPr algn="ctr" defTabSz="914179" rtl="0" eaLnBrk="0" fontAlgn="base" hangingPunct="0">
              <a:spcBef>
                <a:spcPct val="0"/>
              </a:spcBef>
              <a:spcAft>
                <a:spcPct val="0"/>
              </a:spcAft>
              <a:defRPr sz="3500" b="1">
                <a:solidFill>
                  <a:srgbClr val="000066"/>
                </a:solidFill>
                <a:latin typeface="Arial" charset="0"/>
                <a:cs typeface="Arial" charset="0"/>
              </a:defRPr>
            </a:lvl3pPr>
            <a:lvl4pPr algn="ctr" defTabSz="914179" rtl="0" eaLnBrk="0" fontAlgn="base" hangingPunct="0">
              <a:spcBef>
                <a:spcPct val="0"/>
              </a:spcBef>
              <a:spcAft>
                <a:spcPct val="0"/>
              </a:spcAft>
              <a:defRPr sz="3500" b="1">
                <a:solidFill>
                  <a:srgbClr val="000066"/>
                </a:solidFill>
                <a:latin typeface="Arial" charset="0"/>
                <a:cs typeface="Arial" charset="0"/>
              </a:defRPr>
            </a:lvl4pPr>
            <a:lvl5pPr algn="ctr" defTabSz="914179" rtl="0" eaLnBrk="0" fontAlgn="base" hangingPunct="0">
              <a:spcBef>
                <a:spcPct val="0"/>
              </a:spcBef>
              <a:spcAft>
                <a:spcPct val="0"/>
              </a:spcAft>
              <a:defRPr sz="3500" b="1">
                <a:solidFill>
                  <a:srgbClr val="000066"/>
                </a:solidFill>
                <a:latin typeface="Arial" charset="0"/>
                <a:cs typeface="Arial" charset="0"/>
              </a:defRPr>
            </a:lvl5pPr>
            <a:lvl6pPr marL="400736" algn="ctr" defTabSz="914179" rtl="0" fontAlgn="base">
              <a:spcBef>
                <a:spcPct val="0"/>
              </a:spcBef>
              <a:spcAft>
                <a:spcPct val="0"/>
              </a:spcAft>
              <a:defRPr sz="3500" b="1">
                <a:solidFill>
                  <a:srgbClr val="000066"/>
                </a:solidFill>
                <a:latin typeface="Arial" charset="0"/>
                <a:cs typeface="Arial" charset="0"/>
              </a:defRPr>
            </a:lvl6pPr>
            <a:lvl7pPr marL="801472" algn="ctr" defTabSz="914179" rtl="0" fontAlgn="base">
              <a:spcBef>
                <a:spcPct val="0"/>
              </a:spcBef>
              <a:spcAft>
                <a:spcPct val="0"/>
              </a:spcAft>
              <a:defRPr sz="3500" b="1">
                <a:solidFill>
                  <a:srgbClr val="000066"/>
                </a:solidFill>
                <a:latin typeface="Arial" charset="0"/>
                <a:cs typeface="Arial" charset="0"/>
              </a:defRPr>
            </a:lvl7pPr>
            <a:lvl8pPr marL="1202207" algn="ctr" defTabSz="914179" rtl="0" fontAlgn="base">
              <a:spcBef>
                <a:spcPct val="0"/>
              </a:spcBef>
              <a:spcAft>
                <a:spcPct val="0"/>
              </a:spcAft>
              <a:defRPr sz="3500" b="1">
                <a:solidFill>
                  <a:srgbClr val="000066"/>
                </a:solidFill>
                <a:latin typeface="Arial" charset="0"/>
                <a:cs typeface="Arial" charset="0"/>
              </a:defRPr>
            </a:lvl8pPr>
            <a:lvl9pPr marL="1602943" algn="ctr" defTabSz="914179" rtl="0" fontAlgn="base">
              <a:spcBef>
                <a:spcPct val="0"/>
              </a:spcBef>
              <a:spcAft>
                <a:spcPct val="0"/>
              </a:spcAft>
              <a:defRPr sz="3500" b="1">
                <a:solidFill>
                  <a:srgbClr val="000066"/>
                </a:solidFill>
                <a:latin typeface="Arial" charset="0"/>
                <a:cs typeface="Arial" charset="0"/>
              </a:defRPr>
            </a:lvl9pPr>
          </a:lstStyle>
          <a:p>
            <a:r>
              <a:rPr lang="en-CA" sz="3500" smtClean="0">
                <a:latin typeface="+mn-lt"/>
                <a:cs typeface="+mn-cs"/>
              </a:rPr>
              <a:t>Click to edit Master title style</a:t>
            </a:r>
            <a:endParaRPr lang="en-CA" dirty="0"/>
          </a:p>
        </p:txBody>
      </p:sp>
    </p:spTree>
    <p:extLst>
      <p:ext uri="{BB962C8B-B14F-4D97-AF65-F5344CB8AC3E}">
        <p14:creationId xmlns:p14="http://schemas.microsoft.com/office/powerpoint/2010/main" val="333218928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1810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1663741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CA"/>
              <a:t>Click to edit Master title style</a:t>
            </a:r>
            <a:endParaRPr lang="en-US"/>
          </a:p>
        </p:txBody>
      </p:sp>
      <p:sp>
        <p:nvSpPr>
          <p:cNvPr id="3" name="Text Placeholder 2"/>
          <p:cNvSpPr>
            <a:spLocks noGrp="1"/>
          </p:cNvSpPr>
          <p:nvPr>
            <p:ph type="body" sz="half" idx="1"/>
          </p:nvPr>
        </p:nvSpPr>
        <p:spPr>
          <a:xfrm>
            <a:off x="457200" y="1719263"/>
            <a:ext cx="4038600" cy="4411662"/>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lipArt Placeholder 3"/>
          <p:cNvSpPr>
            <a:spLocks noGrp="1"/>
          </p:cNvSpPr>
          <p:nvPr>
            <p:ph type="clipArt" sz="half" idx="2"/>
          </p:nvPr>
        </p:nvSpPr>
        <p:spPr>
          <a:xfrm>
            <a:off x="4648200" y="1719263"/>
            <a:ext cx="4038600" cy="4411662"/>
          </a:xfrm>
        </p:spPr>
        <p:txBody>
          <a:bodyPr rtlCol="0">
            <a:normAutofit/>
          </a:bodyPr>
          <a:lstStyle/>
          <a:p>
            <a:pPr lvl="0"/>
            <a:endParaRPr lang="en-US" noProof="0" smtClean="0"/>
          </a:p>
        </p:txBody>
      </p:sp>
      <p:sp>
        <p:nvSpPr>
          <p:cNvPr id="5" name="Date Placeholder 9"/>
          <p:cNvSpPr>
            <a:spLocks noGrp="1"/>
          </p:cNvSpPr>
          <p:nvPr>
            <p:ph type="dt" sz="half" idx="10"/>
          </p:nvPr>
        </p:nvSpPr>
        <p:spPr>
          <a:xfrm>
            <a:off x="457200" y="6356350"/>
            <a:ext cx="2133600" cy="365125"/>
          </a:xfrm>
          <a:prstGeom prst="rect">
            <a:avLst/>
          </a:prstGeom>
        </p:spPr>
        <p:txBody>
          <a:bodyPr/>
          <a:lstStyle>
            <a:lvl1pPr>
              <a:defRPr/>
            </a:lvl1pPr>
          </a:lstStyle>
          <a:p>
            <a:endParaRPr lang="en-US"/>
          </a:p>
        </p:txBody>
      </p:sp>
      <p:sp>
        <p:nvSpPr>
          <p:cNvPr id="6" name="Footer Placeholder 21"/>
          <p:cNvSpPr>
            <a:spLocks noGrp="1"/>
          </p:cNvSpPr>
          <p:nvPr>
            <p:ph type="ftr" sz="quarter" idx="11"/>
          </p:nvPr>
        </p:nvSpPr>
        <p:spPr>
          <a:xfrm>
            <a:off x="3124200" y="6356350"/>
            <a:ext cx="2895600" cy="365125"/>
          </a:xfrm>
          <a:prstGeom prst="rect">
            <a:avLst/>
          </a:prstGeom>
        </p:spPr>
        <p:txBody>
          <a:bodyPr/>
          <a:lstStyle>
            <a:lvl1pPr>
              <a:defRPr/>
            </a:lvl1pPr>
          </a:lstStyle>
          <a:p>
            <a:endParaRPr lang="en-US"/>
          </a:p>
        </p:txBody>
      </p:sp>
      <p:sp>
        <p:nvSpPr>
          <p:cNvPr id="7" name="Slide Number Placeholder 17"/>
          <p:cNvSpPr>
            <a:spLocks noGrp="1"/>
          </p:cNvSpPr>
          <p:nvPr>
            <p:ph type="sldNum" sz="quarter" idx="12"/>
          </p:nvPr>
        </p:nvSpPr>
        <p:spPr>
          <a:xfrm>
            <a:off x="6553200" y="6356350"/>
            <a:ext cx="2133600" cy="365125"/>
          </a:xfrm>
          <a:prstGeom prst="rect">
            <a:avLst/>
          </a:prstGeom>
        </p:spPr>
        <p:txBody>
          <a:bodyPr/>
          <a:lstStyle>
            <a:lvl1pPr>
              <a:defRPr/>
            </a:lvl1pPr>
          </a:lstStyle>
          <a:p>
            <a:fld id="{9589A43D-542C-4A86-AA50-AD45310B885E}" type="slidenum">
              <a:rPr lang="en-US"/>
              <a:pPr/>
              <a:t>‹#›</a:t>
            </a:fld>
            <a:endParaRPr lang="en-US"/>
          </a:p>
        </p:txBody>
      </p:sp>
    </p:spTree>
    <p:extLst>
      <p:ext uri="{BB962C8B-B14F-4D97-AF65-F5344CB8AC3E}">
        <p14:creationId xmlns:p14="http://schemas.microsoft.com/office/powerpoint/2010/main" val="3513020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4D178575-504D-4377-8B6D-CB4DBA08E0E8}" type="datetimeFigureOut">
              <a:rPr lang="en-US"/>
              <a:pPr/>
              <a:t>11/19/2015</a:t>
            </a:fld>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392BA8DB-2055-4A4B-AD17-2DDD51C28CDC}" type="slidenum">
              <a:rPr lang="en-US"/>
              <a:pPr/>
              <a:t>‹#›</a:t>
            </a:fld>
            <a:endParaRPr lang="en-US"/>
          </a:p>
        </p:txBody>
      </p:sp>
    </p:spTree>
    <p:extLst>
      <p:ext uri="{BB962C8B-B14F-4D97-AF65-F5344CB8AC3E}">
        <p14:creationId xmlns:p14="http://schemas.microsoft.com/office/powerpoint/2010/main" val="353011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23827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dirty="0" smtClean="0"/>
              <a:t>Click to edit Master title style</a:t>
            </a:r>
          </a:p>
        </p:txBody>
      </p:sp>
      <p:sp>
        <p:nvSpPr>
          <p:cNvPr id="1027" name="Rectangle 4"/>
          <p:cNvSpPr>
            <a:spLocks noGrp="1" noChangeArrowheads="1"/>
          </p:cNvSpPr>
          <p:nvPr>
            <p:ph type="body" idx="1"/>
          </p:nvPr>
        </p:nvSpPr>
        <p:spPr bwMode="auto">
          <a:xfrm>
            <a:off x="442539" y="1238271"/>
            <a:ext cx="8291501" cy="4613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p:txBody>
      </p:sp>
      <p:sp>
        <p:nvSpPr>
          <p:cNvPr id="1029" name="Rectangle 12"/>
          <p:cNvSpPr>
            <a:spLocks noChangeArrowheads="1"/>
          </p:cNvSpPr>
          <p:nvPr/>
        </p:nvSpPr>
        <p:spPr bwMode="auto">
          <a:xfrm>
            <a:off x="1358" y="6264782"/>
            <a:ext cx="9144000" cy="593218"/>
          </a:xfrm>
          <a:prstGeom prst="rect">
            <a:avLst/>
          </a:prstGeom>
          <a:solidFill>
            <a:srgbClr val="1E7FB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0147" tIns="40074" rIns="80147" bIns="40074" anchor="ctr"/>
          <a:lstStyle/>
          <a:p>
            <a:pPr algn="r" rtl="1" fontAlgn="base">
              <a:spcBef>
                <a:spcPct val="0"/>
              </a:spcBef>
              <a:spcAft>
                <a:spcPct val="0"/>
              </a:spcAft>
            </a:pPr>
            <a:endParaRPr lang="en-US" sz="2500" b="1" smtClean="0">
              <a:solidFill>
                <a:srgbClr val="000066"/>
              </a:solidFill>
            </a:endParaRPr>
          </a:p>
        </p:txBody>
      </p:sp>
      <p:sp>
        <p:nvSpPr>
          <p:cNvPr id="7190" name="Text Box 22"/>
          <p:cNvSpPr txBox="1">
            <a:spLocks noChangeArrowheads="1"/>
          </p:cNvSpPr>
          <p:nvPr userDrawn="1"/>
        </p:nvSpPr>
        <p:spPr bwMode="auto">
          <a:xfrm>
            <a:off x="318726" y="6424870"/>
            <a:ext cx="5199157" cy="675290"/>
          </a:xfrm>
          <a:prstGeom prst="rect">
            <a:avLst/>
          </a:prstGeom>
          <a:noFill/>
          <a:ln w="9525">
            <a:noFill/>
            <a:miter lim="800000"/>
            <a:headEnd/>
            <a:tailEnd/>
          </a:ln>
        </p:spPr>
        <p:txBody>
          <a:bodyPr lIns="80147" tIns="40074" rIns="80147" bIns="40074"/>
          <a:lstStyle>
            <a:lvl1pPr defTabSz="1042988" eaLnBrk="0" hangingPunct="0">
              <a:defRPr sz="2800">
                <a:solidFill>
                  <a:srgbClr val="000066"/>
                </a:solidFill>
                <a:latin typeface="Arial" charset="0"/>
                <a:cs typeface="Arial" charset="0"/>
              </a:defRPr>
            </a:lvl1pPr>
            <a:lvl2pPr marL="742950" indent="-285750" defTabSz="1042988" eaLnBrk="0" hangingPunct="0">
              <a:defRPr sz="2800">
                <a:solidFill>
                  <a:srgbClr val="000066"/>
                </a:solidFill>
                <a:latin typeface="Arial" charset="0"/>
                <a:cs typeface="Arial" charset="0"/>
              </a:defRPr>
            </a:lvl2pPr>
            <a:lvl3pPr marL="1143000" indent="-228600" defTabSz="1042988" eaLnBrk="0" hangingPunct="0">
              <a:defRPr sz="2800">
                <a:solidFill>
                  <a:srgbClr val="000066"/>
                </a:solidFill>
                <a:latin typeface="Arial" charset="0"/>
                <a:cs typeface="Arial" charset="0"/>
              </a:defRPr>
            </a:lvl3pPr>
            <a:lvl4pPr marL="1600200" indent="-228600" defTabSz="1042988" eaLnBrk="0" hangingPunct="0">
              <a:defRPr sz="2800">
                <a:solidFill>
                  <a:srgbClr val="000066"/>
                </a:solidFill>
                <a:latin typeface="Arial" charset="0"/>
                <a:cs typeface="Arial" charset="0"/>
              </a:defRPr>
            </a:lvl4pPr>
            <a:lvl5pPr marL="2057400" indent="-228600" defTabSz="1042988" eaLnBrk="0" hangingPunct="0">
              <a:defRPr sz="2800">
                <a:solidFill>
                  <a:srgbClr val="000066"/>
                </a:solidFill>
                <a:latin typeface="Arial" charset="0"/>
                <a:cs typeface="Arial" charset="0"/>
              </a:defRPr>
            </a:lvl5pPr>
            <a:lvl6pPr marL="2514600" indent="-228600" defTabSz="1042988" eaLnBrk="0" fontAlgn="base" hangingPunct="0">
              <a:spcBef>
                <a:spcPct val="0"/>
              </a:spcBef>
              <a:spcAft>
                <a:spcPct val="0"/>
              </a:spcAft>
              <a:defRPr sz="2800">
                <a:solidFill>
                  <a:srgbClr val="000066"/>
                </a:solidFill>
                <a:latin typeface="Arial" charset="0"/>
                <a:cs typeface="Arial" charset="0"/>
              </a:defRPr>
            </a:lvl6pPr>
            <a:lvl7pPr marL="2971800" indent="-228600" defTabSz="1042988" eaLnBrk="0" fontAlgn="base" hangingPunct="0">
              <a:spcBef>
                <a:spcPct val="0"/>
              </a:spcBef>
              <a:spcAft>
                <a:spcPct val="0"/>
              </a:spcAft>
              <a:defRPr sz="2800">
                <a:solidFill>
                  <a:srgbClr val="000066"/>
                </a:solidFill>
                <a:latin typeface="Arial" charset="0"/>
                <a:cs typeface="Arial" charset="0"/>
              </a:defRPr>
            </a:lvl7pPr>
            <a:lvl8pPr marL="3429000" indent="-228600" defTabSz="1042988" eaLnBrk="0" fontAlgn="base" hangingPunct="0">
              <a:spcBef>
                <a:spcPct val="0"/>
              </a:spcBef>
              <a:spcAft>
                <a:spcPct val="0"/>
              </a:spcAft>
              <a:defRPr sz="2800">
                <a:solidFill>
                  <a:srgbClr val="000066"/>
                </a:solidFill>
                <a:latin typeface="Arial" charset="0"/>
                <a:cs typeface="Arial" charset="0"/>
              </a:defRPr>
            </a:lvl8pPr>
            <a:lvl9pPr marL="3886200" indent="-228600" defTabSz="1042988" eaLnBrk="0" fontAlgn="base" hangingPunct="0">
              <a:spcBef>
                <a:spcPct val="0"/>
              </a:spcBef>
              <a:spcAft>
                <a:spcPct val="0"/>
              </a:spcAft>
              <a:defRPr sz="2800">
                <a:solidFill>
                  <a:srgbClr val="000066"/>
                </a:solidFill>
                <a:latin typeface="Arial" charset="0"/>
                <a:cs typeface="Arial" charset="0"/>
              </a:defRPr>
            </a:lvl9pPr>
          </a:lstStyle>
          <a:p>
            <a:pPr eaLnBrk="1" fontAlgn="base" hangingPunct="1">
              <a:spcBef>
                <a:spcPct val="0"/>
              </a:spcBef>
              <a:spcAft>
                <a:spcPct val="0"/>
              </a:spcAft>
              <a:defRPr/>
            </a:pPr>
            <a:r>
              <a:rPr lang="en-CA" sz="1200" dirty="0" smtClean="0">
                <a:solidFill>
                  <a:schemeClr val="bg1"/>
                </a:solidFill>
              </a:rPr>
              <a:t>L.O. 7.1</a:t>
            </a:r>
          </a:p>
        </p:txBody>
      </p:sp>
    </p:spTree>
    <p:extLst>
      <p:ext uri="{BB962C8B-B14F-4D97-AF65-F5344CB8AC3E}">
        <p14:creationId xmlns:p14="http://schemas.microsoft.com/office/powerpoint/2010/main" val="2088802361"/>
      </p:ext>
    </p:extLst>
  </p:cSld>
  <p:clrMap bg1="lt1" tx1="dk1" bg2="lt2" tx2="dk2" accent1="accent1" accent2="accent2" accent3="accent3" accent4="accent4" accent5="accent5" accent6="accent6" hlink="hlink" folHlink="folHlink"/>
  <p:sldLayoutIdLst>
    <p:sldLayoutId id="2147483670" r:id="rId1"/>
    <p:sldLayoutId id="2147483704" r:id="rId2"/>
    <p:sldLayoutId id="2147483691" r:id="rId3"/>
    <p:sldLayoutId id="2147483687" r:id="rId4"/>
    <p:sldLayoutId id="2147483705" r:id="rId5"/>
    <p:sldLayoutId id="2147483707" r:id="rId6"/>
    <p:sldLayoutId id="2147483709" r:id="rId7"/>
  </p:sldLayoutIdLst>
  <p:timing>
    <p:tnLst>
      <p:par>
        <p:cTn id="1" dur="indefinite" restart="never" nodeType="tmRoot"/>
      </p:par>
    </p:tnLst>
  </p:timing>
  <p:hf hdr="0" ftr="0" dt="0"/>
  <p:txStyles>
    <p:titleStyle>
      <a:lvl1pPr algn="ctr" defTabSz="914179" rtl="0" eaLnBrk="0" fontAlgn="base" hangingPunct="0">
        <a:spcBef>
          <a:spcPct val="0"/>
        </a:spcBef>
        <a:spcAft>
          <a:spcPct val="0"/>
        </a:spcAft>
        <a:defRPr sz="3500" b="1">
          <a:solidFill>
            <a:srgbClr val="CC3300"/>
          </a:solidFill>
          <a:latin typeface="+mj-lt"/>
          <a:ea typeface="+mj-ea"/>
          <a:cs typeface="+mj-cs"/>
        </a:defRPr>
      </a:lvl1pPr>
      <a:lvl2pPr algn="ctr" defTabSz="914179" rtl="0" eaLnBrk="0" fontAlgn="base" hangingPunct="0">
        <a:spcBef>
          <a:spcPct val="0"/>
        </a:spcBef>
        <a:spcAft>
          <a:spcPct val="0"/>
        </a:spcAft>
        <a:defRPr sz="3500" b="1">
          <a:solidFill>
            <a:srgbClr val="000066"/>
          </a:solidFill>
          <a:latin typeface="Arial" charset="0"/>
          <a:cs typeface="Arial" charset="0"/>
        </a:defRPr>
      </a:lvl2pPr>
      <a:lvl3pPr algn="ctr" defTabSz="914179" rtl="0" eaLnBrk="0" fontAlgn="base" hangingPunct="0">
        <a:spcBef>
          <a:spcPct val="0"/>
        </a:spcBef>
        <a:spcAft>
          <a:spcPct val="0"/>
        </a:spcAft>
        <a:defRPr sz="3500" b="1">
          <a:solidFill>
            <a:srgbClr val="000066"/>
          </a:solidFill>
          <a:latin typeface="Arial" charset="0"/>
          <a:cs typeface="Arial" charset="0"/>
        </a:defRPr>
      </a:lvl3pPr>
      <a:lvl4pPr algn="ctr" defTabSz="914179" rtl="0" eaLnBrk="0" fontAlgn="base" hangingPunct="0">
        <a:spcBef>
          <a:spcPct val="0"/>
        </a:spcBef>
        <a:spcAft>
          <a:spcPct val="0"/>
        </a:spcAft>
        <a:defRPr sz="3500" b="1">
          <a:solidFill>
            <a:srgbClr val="000066"/>
          </a:solidFill>
          <a:latin typeface="Arial" charset="0"/>
          <a:cs typeface="Arial" charset="0"/>
        </a:defRPr>
      </a:lvl4pPr>
      <a:lvl5pPr algn="ctr" defTabSz="914179" rtl="0" eaLnBrk="0" fontAlgn="base" hangingPunct="0">
        <a:spcBef>
          <a:spcPct val="0"/>
        </a:spcBef>
        <a:spcAft>
          <a:spcPct val="0"/>
        </a:spcAft>
        <a:defRPr sz="3500" b="1">
          <a:solidFill>
            <a:srgbClr val="000066"/>
          </a:solidFill>
          <a:latin typeface="Arial" charset="0"/>
          <a:cs typeface="Arial" charset="0"/>
        </a:defRPr>
      </a:lvl5pPr>
      <a:lvl6pPr marL="400736" algn="ctr" defTabSz="914179" rtl="0" fontAlgn="base">
        <a:spcBef>
          <a:spcPct val="0"/>
        </a:spcBef>
        <a:spcAft>
          <a:spcPct val="0"/>
        </a:spcAft>
        <a:defRPr sz="3500" b="1">
          <a:solidFill>
            <a:srgbClr val="000066"/>
          </a:solidFill>
          <a:latin typeface="Arial" charset="0"/>
          <a:cs typeface="Arial" charset="0"/>
        </a:defRPr>
      </a:lvl6pPr>
      <a:lvl7pPr marL="801472" algn="ctr" defTabSz="914179" rtl="0" fontAlgn="base">
        <a:spcBef>
          <a:spcPct val="0"/>
        </a:spcBef>
        <a:spcAft>
          <a:spcPct val="0"/>
        </a:spcAft>
        <a:defRPr sz="3500" b="1">
          <a:solidFill>
            <a:srgbClr val="000066"/>
          </a:solidFill>
          <a:latin typeface="Arial" charset="0"/>
          <a:cs typeface="Arial" charset="0"/>
        </a:defRPr>
      </a:lvl7pPr>
      <a:lvl8pPr marL="1202207" algn="ctr" defTabSz="914179" rtl="0" fontAlgn="base">
        <a:spcBef>
          <a:spcPct val="0"/>
        </a:spcBef>
        <a:spcAft>
          <a:spcPct val="0"/>
        </a:spcAft>
        <a:defRPr sz="3500" b="1">
          <a:solidFill>
            <a:srgbClr val="000066"/>
          </a:solidFill>
          <a:latin typeface="Arial" charset="0"/>
          <a:cs typeface="Arial" charset="0"/>
        </a:defRPr>
      </a:lvl8pPr>
      <a:lvl9pPr marL="1602943" algn="ctr" defTabSz="914179" rtl="0" fontAlgn="base">
        <a:spcBef>
          <a:spcPct val="0"/>
        </a:spcBef>
        <a:spcAft>
          <a:spcPct val="0"/>
        </a:spcAft>
        <a:defRPr sz="3500" b="1">
          <a:solidFill>
            <a:srgbClr val="000066"/>
          </a:solidFill>
          <a:latin typeface="Arial" charset="0"/>
          <a:cs typeface="Arial" charset="0"/>
        </a:defRPr>
      </a:lvl9pPr>
    </p:titleStyle>
    <p:bodyStyle>
      <a:lvl1pPr marL="342295" indent="-342295" algn="l" defTabSz="914179" rtl="0" eaLnBrk="0" fontAlgn="base" hangingPunct="0">
        <a:spcBef>
          <a:spcPct val="80000"/>
        </a:spcBef>
        <a:spcAft>
          <a:spcPct val="0"/>
        </a:spcAft>
        <a:buClr>
          <a:srgbClr val="1E7FB8"/>
        </a:buClr>
        <a:buFont typeface="Wingdings" pitchFamily="2" charset="2"/>
        <a:buChar char="l"/>
        <a:defRPr sz="2600">
          <a:solidFill>
            <a:srgbClr val="000066"/>
          </a:solidFill>
          <a:latin typeface="+mn-lt"/>
          <a:ea typeface="+mn-ea"/>
          <a:cs typeface="+mn-cs"/>
        </a:defRPr>
      </a:lvl1pPr>
      <a:lvl2pPr marL="805646" indent="-282464" algn="l" defTabSz="914179" rtl="0" eaLnBrk="0" fontAlgn="base" hangingPunct="0">
        <a:spcBef>
          <a:spcPct val="20000"/>
        </a:spcBef>
        <a:spcAft>
          <a:spcPct val="0"/>
        </a:spcAft>
        <a:buClr>
          <a:srgbClr val="1E7FB8"/>
        </a:buClr>
        <a:buFont typeface="Arial" charset="0"/>
        <a:buChar char="–"/>
        <a:defRPr sz="2200">
          <a:solidFill>
            <a:srgbClr val="000066"/>
          </a:solidFill>
          <a:latin typeface="+mn-lt"/>
          <a:cs typeface="+mn-cs"/>
        </a:defRPr>
      </a:lvl2pPr>
      <a:lvl3pPr marL="1256474" indent="-269940" algn="l" defTabSz="914179" rtl="0" eaLnBrk="0" fontAlgn="base" hangingPunct="0">
        <a:spcBef>
          <a:spcPct val="20000"/>
        </a:spcBef>
        <a:spcAft>
          <a:spcPct val="0"/>
        </a:spcAft>
        <a:buClr>
          <a:srgbClr val="1E7FB8"/>
        </a:buClr>
        <a:buChar char="•"/>
        <a:defRPr sz="2000">
          <a:solidFill>
            <a:srgbClr val="000066"/>
          </a:solidFill>
          <a:latin typeface="Arial Narrow" pitchFamily="34" charset="0"/>
          <a:cs typeface="+mn-cs"/>
        </a:defRPr>
      </a:lvl3pPr>
      <a:lvl4pPr marL="1664167" indent="-226806" algn="l" defTabSz="914179" rtl="0" eaLnBrk="0" fontAlgn="base" hangingPunct="0">
        <a:spcBef>
          <a:spcPct val="20000"/>
        </a:spcBef>
        <a:spcAft>
          <a:spcPct val="0"/>
        </a:spcAft>
        <a:buClr>
          <a:srgbClr val="1E7FB8"/>
        </a:buClr>
        <a:buChar char="–"/>
        <a:defRPr sz="1800">
          <a:solidFill>
            <a:srgbClr val="000066"/>
          </a:solidFill>
          <a:latin typeface="Arial Narrow" pitchFamily="34" charset="0"/>
          <a:cs typeface="+mn-cs"/>
        </a:defRPr>
      </a:lvl4pPr>
      <a:lvl5pPr marL="1988374" indent="-144710" algn="r" defTabSz="914179" rtl="1" eaLnBrk="0" fontAlgn="base" hangingPunct="0">
        <a:spcBef>
          <a:spcPct val="20000"/>
        </a:spcBef>
        <a:spcAft>
          <a:spcPct val="0"/>
        </a:spcAft>
        <a:buChar char="»"/>
        <a:defRPr sz="2000">
          <a:solidFill>
            <a:srgbClr val="000066"/>
          </a:solidFill>
          <a:latin typeface="+mn-lt"/>
          <a:cs typeface="+mn-cs"/>
        </a:defRPr>
      </a:lvl5pPr>
      <a:lvl6pPr marL="2389109" indent="-144710" algn="r" defTabSz="914179" rtl="1" fontAlgn="base">
        <a:spcBef>
          <a:spcPct val="20000"/>
        </a:spcBef>
        <a:spcAft>
          <a:spcPct val="0"/>
        </a:spcAft>
        <a:buChar char="»"/>
        <a:defRPr sz="2000">
          <a:solidFill>
            <a:srgbClr val="000066"/>
          </a:solidFill>
          <a:latin typeface="+mn-lt"/>
          <a:cs typeface="+mn-cs"/>
        </a:defRPr>
      </a:lvl6pPr>
      <a:lvl7pPr marL="2789845" indent="-144710" algn="r" defTabSz="914179" rtl="1" fontAlgn="base">
        <a:spcBef>
          <a:spcPct val="20000"/>
        </a:spcBef>
        <a:spcAft>
          <a:spcPct val="0"/>
        </a:spcAft>
        <a:buChar char="»"/>
        <a:defRPr sz="2000">
          <a:solidFill>
            <a:srgbClr val="000066"/>
          </a:solidFill>
          <a:latin typeface="+mn-lt"/>
          <a:cs typeface="+mn-cs"/>
        </a:defRPr>
      </a:lvl7pPr>
      <a:lvl8pPr marL="3190581" indent="-144710" algn="r" defTabSz="914179" rtl="1" fontAlgn="base">
        <a:spcBef>
          <a:spcPct val="20000"/>
        </a:spcBef>
        <a:spcAft>
          <a:spcPct val="0"/>
        </a:spcAft>
        <a:buChar char="»"/>
        <a:defRPr sz="2000">
          <a:solidFill>
            <a:srgbClr val="000066"/>
          </a:solidFill>
          <a:latin typeface="+mn-lt"/>
          <a:cs typeface="+mn-cs"/>
        </a:defRPr>
      </a:lvl8pPr>
      <a:lvl9pPr marL="3591317" indent="-144710" algn="r" defTabSz="914179" rtl="1" fontAlgn="base">
        <a:spcBef>
          <a:spcPct val="20000"/>
        </a:spcBef>
        <a:spcAft>
          <a:spcPct val="0"/>
        </a:spcAft>
        <a:buChar char="»"/>
        <a:defRPr sz="2000">
          <a:solidFill>
            <a:srgbClr val="000066"/>
          </a:solidFill>
          <a:latin typeface="+mn-lt"/>
          <a:cs typeface="+mn-cs"/>
        </a:defRPr>
      </a:lvl9pPr>
    </p:bodyStyle>
    <p:otherStyle>
      <a:defPPr>
        <a:defRPr lang="en-US"/>
      </a:defPPr>
      <a:lvl1pPr marL="0" algn="l" defTabSz="801472" rtl="0" eaLnBrk="1" latinLnBrk="0" hangingPunct="1">
        <a:defRPr sz="1600" kern="1200">
          <a:solidFill>
            <a:schemeClr val="tx1"/>
          </a:solidFill>
          <a:latin typeface="+mn-lt"/>
          <a:ea typeface="+mn-ea"/>
          <a:cs typeface="+mn-cs"/>
        </a:defRPr>
      </a:lvl1pPr>
      <a:lvl2pPr marL="400736" algn="l" defTabSz="801472" rtl="0" eaLnBrk="1" latinLnBrk="0" hangingPunct="1">
        <a:defRPr sz="1600" kern="1200">
          <a:solidFill>
            <a:schemeClr val="tx1"/>
          </a:solidFill>
          <a:latin typeface="+mn-lt"/>
          <a:ea typeface="+mn-ea"/>
          <a:cs typeface="+mn-cs"/>
        </a:defRPr>
      </a:lvl2pPr>
      <a:lvl3pPr marL="801472" algn="l" defTabSz="801472" rtl="0" eaLnBrk="1" latinLnBrk="0" hangingPunct="1">
        <a:defRPr sz="1600" kern="1200">
          <a:solidFill>
            <a:schemeClr val="tx1"/>
          </a:solidFill>
          <a:latin typeface="+mn-lt"/>
          <a:ea typeface="+mn-ea"/>
          <a:cs typeface="+mn-cs"/>
        </a:defRPr>
      </a:lvl3pPr>
      <a:lvl4pPr marL="1202207" algn="l" defTabSz="801472" rtl="0" eaLnBrk="1" latinLnBrk="0" hangingPunct="1">
        <a:defRPr sz="1600" kern="1200">
          <a:solidFill>
            <a:schemeClr val="tx1"/>
          </a:solidFill>
          <a:latin typeface="+mn-lt"/>
          <a:ea typeface="+mn-ea"/>
          <a:cs typeface="+mn-cs"/>
        </a:defRPr>
      </a:lvl4pPr>
      <a:lvl5pPr marL="1602943" algn="l" defTabSz="801472" rtl="0" eaLnBrk="1" latinLnBrk="0" hangingPunct="1">
        <a:defRPr sz="1600" kern="1200">
          <a:solidFill>
            <a:schemeClr val="tx1"/>
          </a:solidFill>
          <a:latin typeface="+mn-lt"/>
          <a:ea typeface="+mn-ea"/>
          <a:cs typeface="+mn-cs"/>
        </a:defRPr>
      </a:lvl5pPr>
      <a:lvl6pPr marL="2003679" algn="l" defTabSz="801472" rtl="0" eaLnBrk="1" latinLnBrk="0" hangingPunct="1">
        <a:defRPr sz="1600" kern="1200">
          <a:solidFill>
            <a:schemeClr val="tx1"/>
          </a:solidFill>
          <a:latin typeface="+mn-lt"/>
          <a:ea typeface="+mn-ea"/>
          <a:cs typeface="+mn-cs"/>
        </a:defRPr>
      </a:lvl6pPr>
      <a:lvl7pPr marL="2404415" algn="l" defTabSz="801472" rtl="0" eaLnBrk="1" latinLnBrk="0" hangingPunct="1">
        <a:defRPr sz="1600" kern="1200">
          <a:solidFill>
            <a:schemeClr val="tx1"/>
          </a:solidFill>
          <a:latin typeface="+mn-lt"/>
          <a:ea typeface="+mn-ea"/>
          <a:cs typeface="+mn-cs"/>
        </a:defRPr>
      </a:lvl7pPr>
      <a:lvl8pPr marL="2805151" algn="l" defTabSz="801472" rtl="0" eaLnBrk="1" latinLnBrk="0" hangingPunct="1">
        <a:defRPr sz="1600" kern="1200">
          <a:solidFill>
            <a:schemeClr val="tx1"/>
          </a:solidFill>
          <a:latin typeface="+mn-lt"/>
          <a:ea typeface="+mn-ea"/>
          <a:cs typeface="+mn-cs"/>
        </a:defRPr>
      </a:lvl8pPr>
      <a:lvl9pPr marL="3205886" algn="l" defTabSz="80147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www.ncchpp.ca/docs/Ethics_CaseStudies_EN.pdf"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hyperlink" Target="http://oce.sph.unc.edu/phethics/modules.htm" TargetMode="External"/><Relationship Id="rId3" Type="http://schemas.openxmlformats.org/officeDocument/2006/relationships/hyperlink" Target="http://www.ncchpp.ca/docs/Ethics_CaseStudies_EN.pdf" TargetMode="External"/><Relationship Id="rId7" Type="http://schemas.openxmlformats.org/officeDocument/2006/relationships/hyperlink" Target="http://www.wma.net/en/30publications/10policies/HB-E_print_-2013-1.pdf"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www.nuffieldbioethics.org/public-health" TargetMode="External"/><Relationship Id="rId5" Type="http://schemas.openxmlformats.org/officeDocument/2006/relationships/hyperlink" Target="http://phls.org/CMSuploads/PHLSposter-68526.pdf" TargetMode="External"/><Relationship Id="rId4" Type="http://schemas.openxmlformats.org/officeDocument/2006/relationships/hyperlink" Target="http://www.phac-aspc.gc.ca/publicat/sars-sras/naylo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JYYAGJB5t4E"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7FB8"/>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5776673"/>
            <a:ext cx="9144000" cy="1318901"/>
          </a:xfrm>
          <a:prstGeom prst="rect">
            <a:avLst/>
          </a:prstGeom>
          <a:solidFill>
            <a:srgbClr val="1E7FB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0133" tIns="40067" rIns="80133" bIns="40067" anchor="ctr"/>
          <a:lstStyle/>
          <a:p>
            <a:pPr algn="r" rtl="1" fontAlgn="base">
              <a:spcBef>
                <a:spcPct val="0"/>
              </a:spcBef>
              <a:spcAft>
                <a:spcPct val="0"/>
              </a:spcAft>
            </a:pPr>
            <a:endParaRPr lang="en-US" sz="2500" b="1">
              <a:solidFill>
                <a:srgbClr val="000066"/>
              </a:solidFill>
            </a:endParaRPr>
          </a:p>
        </p:txBody>
      </p:sp>
      <p:sp>
        <p:nvSpPr>
          <p:cNvPr id="373764" name="Rectangle 4"/>
          <p:cNvSpPr>
            <a:spLocks noChangeArrowheads="1"/>
          </p:cNvSpPr>
          <p:nvPr/>
        </p:nvSpPr>
        <p:spPr bwMode="auto">
          <a:xfrm>
            <a:off x="251520" y="864978"/>
            <a:ext cx="8892480" cy="1296144"/>
          </a:xfrm>
          <a:prstGeom prst="rect">
            <a:avLst/>
          </a:prstGeom>
          <a:noFill/>
          <a:ln w="9525">
            <a:noFill/>
            <a:miter lim="800000"/>
            <a:headEnd/>
            <a:tailEnd/>
          </a:ln>
          <a:effectLst/>
        </p:spPr>
        <p:txBody>
          <a:bodyPr lIns="0" tIns="0" rIns="0" bIns="0" anchor="ctr"/>
          <a:lstStyle/>
          <a:p>
            <a:pPr defTabSz="914018" fontAlgn="base">
              <a:spcBef>
                <a:spcPct val="0"/>
              </a:spcBef>
              <a:spcAft>
                <a:spcPct val="0"/>
              </a:spcAft>
              <a:defRPr/>
            </a:pPr>
            <a:endParaRPr lang="en-CA" sz="4400" b="1" dirty="0" smtClean="0">
              <a:solidFill>
                <a:srgbClr val="CC3300"/>
              </a:solidFill>
              <a:effectLst>
                <a:outerShdw blurRad="38100" dist="38100" dir="2700000" algn="tl">
                  <a:srgbClr val="000000"/>
                </a:outerShdw>
              </a:effectLst>
            </a:endParaRPr>
          </a:p>
          <a:p>
            <a:pPr defTabSz="914018" fontAlgn="base">
              <a:spcBef>
                <a:spcPct val="0"/>
              </a:spcBef>
              <a:spcAft>
                <a:spcPct val="0"/>
              </a:spcAft>
              <a:defRPr/>
            </a:pPr>
            <a:endParaRPr lang="en-CA" sz="4400" b="1" dirty="0">
              <a:solidFill>
                <a:srgbClr val="CC3300"/>
              </a:solidFill>
              <a:effectLst>
                <a:outerShdw blurRad="38100" dist="38100" dir="2700000" algn="tl">
                  <a:srgbClr val="000000"/>
                </a:outerShdw>
              </a:effectLst>
            </a:endParaRPr>
          </a:p>
          <a:p>
            <a:pPr defTabSz="914018" fontAlgn="base">
              <a:spcBef>
                <a:spcPct val="0"/>
              </a:spcBef>
              <a:spcAft>
                <a:spcPct val="0"/>
              </a:spcAft>
              <a:defRPr/>
            </a:pPr>
            <a:endParaRPr lang="en-CA" sz="4400" b="1" dirty="0" smtClean="0">
              <a:solidFill>
                <a:srgbClr val="CC3300"/>
              </a:solidFill>
              <a:effectLst>
                <a:outerShdw blurRad="38100" dist="38100" dir="2700000" algn="tl">
                  <a:srgbClr val="000000"/>
                </a:outerShdw>
              </a:effectLst>
            </a:endParaRPr>
          </a:p>
          <a:p>
            <a:pPr defTabSz="914018" fontAlgn="base">
              <a:spcBef>
                <a:spcPct val="0"/>
              </a:spcBef>
              <a:spcAft>
                <a:spcPct val="0"/>
              </a:spcAft>
              <a:defRPr/>
            </a:pPr>
            <a:endParaRPr lang="en-CA" sz="4400" dirty="0">
              <a:solidFill>
                <a:srgbClr val="CC3300"/>
              </a:solidFill>
            </a:endParaRPr>
          </a:p>
          <a:p>
            <a:pPr defTabSz="914018" fontAlgn="base">
              <a:spcBef>
                <a:spcPct val="0"/>
              </a:spcBef>
              <a:spcAft>
                <a:spcPct val="0"/>
              </a:spcAft>
              <a:defRPr/>
            </a:pPr>
            <a:endParaRPr lang="en-CA" sz="3600" dirty="0" smtClean="0">
              <a:solidFill>
                <a:srgbClr val="CC3300"/>
              </a:solidFill>
            </a:endParaRPr>
          </a:p>
          <a:p>
            <a:pPr defTabSz="914018" fontAlgn="base">
              <a:spcBef>
                <a:spcPct val="0"/>
              </a:spcBef>
              <a:spcAft>
                <a:spcPct val="0"/>
              </a:spcAft>
              <a:defRPr/>
            </a:pPr>
            <a:endParaRPr lang="en-CA" sz="3600" dirty="0">
              <a:solidFill>
                <a:srgbClr val="CC3300"/>
              </a:solidFill>
            </a:endParaRPr>
          </a:p>
          <a:p>
            <a:pPr defTabSz="914018" fontAlgn="base">
              <a:spcBef>
                <a:spcPct val="0"/>
              </a:spcBef>
              <a:spcAft>
                <a:spcPct val="0"/>
              </a:spcAft>
              <a:defRPr/>
            </a:pPr>
            <a:endParaRPr lang="en-CA" sz="3600" dirty="0" smtClean="0">
              <a:solidFill>
                <a:srgbClr val="CC3300"/>
              </a:solidFill>
            </a:endParaRPr>
          </a:p>
          <a:p>
            <a:pPr defTabSz="914018" fontAlgn="base">
              <a:spcBef>
                <a:spcPct val="0"/>
              </a:spcBef>
              <a:spcAft>
                <a:spcPct val="0"/>
              </a:spcAft>
              <a:defRPr/>
            </a:pPr>
            <a:endParaRPr lang="en-CA" sz="3600" dirty="0" smtClean="0">
              <a:solidFill>
                <a:srgbClr val="CC3300"/>
              </a:solidFill>
            </a:endParaRPr>
          </a:p>
          <a:p>
            <a:pPr defTabSz="914018" fontAlgn="base">
              <a:spcBef>
                <a:spcPct val="0"/>
              </a:spcBef>
              <a:spcAft>
                <a:spcPct val="0"/>
              </a:spcAft>
              <a:defRPr/>
            </a:pPr>
            <a:endParaRPr lang="en-CA" sz="3600" dirty="0">
              <a:solidFill>
                <a:srgbClr val="CC3300"/>
              </a:solidFill>
            </a:endParaRPr>
          </a:p>
          <a:p>
            <a:pPr defTabSz="914018" fontAlgn="base">
              <a:spcBef>
                <a:spcPct val="0"/>
              </a:spcBef>
              <a:spcAft>
                <a:spcPct val="0"/>
              </a:spcAft>
              <a:defRPr/>
            </a:pPr>
            <a:endParaRPr lang="en-CA" sz="3600" dirty="0" smtClean="0">
              <a:solidFill>
                <a:srgbClr val="CC3300"/>
              </a:solidFill>
            </a:endParaRPr>
          </a:p>
          <a:p>
            <a:pPr defTabSz="914018" fontAlgn="base">
              <a:spcBef>
                <a:spcPct val="0"/>
              </a:spcBef>
              <a:spcAft>
                <a:spcPct val="0"/>
              </a:spcAft>
              <a:defRPr/>
            </a:pPr>
            <a:endParaRPr lang="en-CA" sz="3600" dirty="0">
              <a:solidFill>
                <a:srgbClr val="CC3300"/>
              </a:solidFill>
            </a:endParaRPr>
          </a:p>
          <a:p>
            <a:pPr defTabSz="914018" fontAlgn="base">
              <a:spcBef>
                <a:spcPct val="0"/>
              </a:spcBef>
              <a:spcAft>
                <a:spcPct val="0"/>
              </a:spcAft>
              <a:defRPr/>
            </a:pPr>
            <a:endParaRPr lang="en-CA" sz="3600" dirty="0" smtClean="0">
              <a:solidFill>
                <a:srgbClr val="CC3300"/>
              </a:solidFill>
            </a:endParaRPr>
          </a:p>
          <a:p>
            <a:pPr defTabSz="914018" fontAlgn="base">
              <a:spcBef>
                <a:spcPct val="0"/>
              </a:spcBef>
              <a:spcAft>
                <a:spcPct val="0"/>
              </a:spcAft>
              <a:defRPr/>
            </a:pPr>
            <a:r>
              <a:rPr lang="en-CA" sz="3600" dirty="0" smtClean="0">
                <a:solidFill>
                  <a:srgbClr val="CC3300"/>
                </a:solidFill>
              </a:rPr>
              <a:t>Learning Objective 7.1</a:t>
            </a:r>
          </a:p>
          <a:p>
            <a:pPr defTabSz="914018" fontAlgn="base">
              <a:spcBef>
                <a:spcPct val="0"/>
              </a:spcBef>
              <a:spcAft>
                <a:spcPct val="0"/>
              </a:spcAft>
              <a:defRPr/>
            </a:pPr>
            <a:endParaRPr lang="en-CA" sz="3600" dirty="0" smtClean="0">
              <a:solidFill>
                <a:srgbClr val="CC3300"/>
              </a:solidFill>
            </a:endParaRPr>
          </a:p>
          <a:p>
            <a:pPr defTabSz="914018" fontAlgn="base">
              <a:spcBef>
                <a:spcPct val="0"/>
              </a:spcBef>
              <a:spcAft>
                <a:spcPct val="0"/>
              </a:spcAft>
              <a:defRPr/>
            </a:pPr>
            <a:r>
              <a:rPr lang="en-US" sz="3600" dirty="0" smtClean="0">
                <a:solidFill>
                  <a:srgbClr val="000000"/>
                </a:solidFill>
              </a:rPr>
              <a:t>Distinguish between three distinct ethical frameworks: </a:t>
            </a:r>
          </a:p>
          <a:p>
            <a:pPr defTabSz="914018" fontAlgn="base">
              <a:spcBef>
                <a:spcPct val="0"/>
              </a:spcBef>
              <a:spcAft>
                <a:spcPct val="0"/>
              </a:spcAft>
              <a:defRPr/>
            </a:pPr>
            <a:r>
              <a:rPr lang="en-US" sz="3600" dirty="0" smtClean="0">
                <a:solidFill>
                  <a:srgbClr val="000000"/>
                </a:solidFill>
              </a:rPr>
              <a:t>medical care ethics, public health ethics and research ethics, and explore the ways in which the values and principles that guide these frameworks diverge or overlap</a:t>
            </a:r>
            <a:endParaRPr lang="en-US" sz="3600" dirty="0">
              <a:solidFill>
                <a:srgbClr val="000000"/>
              </a:solidFill>
            </a:endParaRPr>
          </a:p>
          <a:p>
            <a:pPr algn="ctr" defTabSz="914018" fontAlgn="base">
              <a:spcBef>
                <a:spcPct val="0"/>
              </a:spcBef>
              <a:spcAft>
                <a:spcPct val="0"/>
              </a:spcAft>
              <a:defRPr/>
            </a:pPr>
            <a:endParaRPr lang="en-CA" sz="4400" b="1" dirty="0" smtClean="0">
              <a:solidFill>
                <a:srgbClr val="CC3300"/>
              </a:solidFill>
              <a:effectLst>
                <a:outerShdw blurRad="38100" dist="38100" dir="2700000" algn="tl">
                  <a:srgbClr val="000000"/>
                </a:outerShdw>
              </a:effectLst>
            </a:endParaRPr>
          </a:p>
          <a:p>
            <a:pPr algn="ctr" defTabSz="914018" fontAlgn="base">
              <a:spcBef>
                <a:spcPct val="0"/>
              </a:spcBef>
              <a:spcAft>
                <a:spcPct val="0"/>
              </a:spcAft>
              <a:defRPr/>
            </a:pPr>
            <a:endParaRPr lang="en-US" sz="4800" b="1" dirty="0">
              <a:solidFill>
                <a:srgbClr val="CC3300"/>
              </a:solidFill>
              <a:effectLst>
                <a:outerShdw blurRad="38100" dist="38100" dir="2700000" algn="tl">
                  <a:srgbClr val="000000"/>
                </a:outerShdw>
              </a:effectLst>
            </a:endParaRPr>
          </a:p>
        </p:txBody>
      </p:sp>
      <p:sp>
        <p:nvSpPr>
          <p:cNvPr id="4" name="TextBox 1"/>
          <p:cNvSpPr txBox="1"/>
          <p:nvPr/>
        </p:nvSpPr>
        <p:spPr>
          <a:xfrm>
            <a:off x="251520" y="172480"/>
            <a:ext cx="7920880" cy="13849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z="2800" dirty="0" smtClean="0"/>
              <a:t>WHO Training Manual </a:t>
            </a:r>
          </a:p>
          <a:p>
            <a:r>
              <a:rPr lang="fr-BE" sz="2800" dirty="0" smtClean="0"/>
              <a:t>Ethics in </a:t>
            </a:r>
            <a:r>
              <a:rPr lang="fr-BE" sz="2800" dirty="0" err="1" smtClean="0"/>
              <a:t>epidemics</a:t>
            </a:r>
            <a:r>
              <a:rPr lang="fr-BE" sz="2800" dirty="0" smtClean="0"/>
              <a:t>, emergencies and </a:t>
            </a:r>
            <a:r>
              <a:rPr lang="fr-BE" sz="2800" dirty="0" err="1" smtClean="0"/>
              <a:t>disasters</a:t>
            </a:r>
            <a:r>
              <a:rPr lang="fr-BE" sz="2800" dirty="0" smtClean="0"/>
              <a:t>: Research, surveillance and patient care</a:t>
            </a:r>
            <a:endParaRPr lang="fr-BE" sz="2800" dirty="0"/>
          </a:p>
        </p:txBody>
      </p:sp>
    </p:spTree>
    <p:extLst>
      <p:ext uri="{BB962C8B-B14F-4D97-AF65-F5344CB8AC3E}">
        <p14:creationId xmlns:p14="http://schemas.microsoft.com/office/powerpoint/2010/main" val="2017359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a:t>
            </a:r>
            <a:endParaRPr lang="en-GB" dirty="0"/>
          </a:p>
        </p:txBody>
      </p:sp>
      <p:sp>
        <p:nvSpPr>
          <p:cNvPr id="3" name="Content Placeholder 2"/>
          <p:cNvSpPr>
            <a:spLocks noGrp="1"/>
          </p:cNvSpPr>
          <p:nvPr>
            <p:ph idx="1"/>
          </p:nvPr>
        </p:nvSpPr>
        <p:spPr/>
        <p:txBody>
          <a:bodyPr/>
          <a:lstStyle/>
          <a:p>
            <a:r>
              <a:rPr lang="en-CA" sz="2100" dirty="0"/>
              <a:t>Is it possible to promote the values of clinical medical ethics in public health interventions and research projects?</a:t>
            </a:r>
            <a:endParaRPr lang="en-GB" sz="2100" dirty="0"/>
          </a:p>
          <a:p>
            <a:r>
              <a:rPr lang="en-CA" sz="2100" dirty="0"/>
              <a:t>What values ought to be promoted in clinical contexts? Public health contexts? Research contexts? Can these harmonize when more than one type of intervention is being applied at one time? </a:t>
            </a:r>
            <a:endParaRPr lang="en-GB" sz="2100" dirty="0"/>
          </a:p>
          <a:p>
            <a:r>
              <a:rPr lang="en-CA" sz="2100" dirty="0"/>
              <a:t>Which framework has moral authority to inform ethical action in contexts where more than one framework is applied? Which one ought to prevail in public health emergencies, or can they be ‘nested’ or applied to different aspects or dimensions of the issues or problems at stake?</a:t>
            </a:r>
            <a:endParaRPr lang="en-GB" sz="2100" dirty="0"/>
          </a:p>
          <a:p>
            <a:r>
              <a:rPr lang="en-CA" sz="2100" dirty="0"/>
              <a:t>What liberties, if any, will have to be infringed upon in a public health context?</a:t>
            </a:r>
            <a:endParaRPr lang="en-GB" sz="2100" dirty="0"/>
          </a:p>
          <a:p>
            <a:endParaRPr lang="en-GB" dirty="0" smtClean="0"/>
          </a:p>
          <a:p>
            <a:endParaRPr lang="en-GB" dirty="0"/>
          </a:p>
        </p:txBody>
      </p:sp>
    </p:spTree>
    <p:extLst>
      <p:ext uri="{BB962C8B-B14F-4D97-AF65-F5344CB8AC3E}">
        <p14:creationId xmlns:p14="http://schemas.microsoft.com/office/powerpoint/2010/main" val="1289580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a:t>
            </a:r>
            <a:endParaRPr lang="en-GB" dirty="0"/>
          </a:p>
        </p:txBody>
      </p:sp>
      <p:sp>
        <p:nvSpPr>
          <p:cNvPr id="3" name="Content Placeholder 2"/>
          <p:cNvSpPr>
            <a:spLocks noGrp="1"/>
          </p:cNvSpPr>
          <p:nvPr>
            <p:ph idx="1"/>
          </p:nvPr>
        </p:nvSpPr>
        <p:spPr/>
        <p:txBody>
          <a:bodyPr/>
          <a:lstStyle/>
          <a:p>
            <a:pPr marL="0" indent="0">
              <a:buNone/>
            </a:pPr>
            <a:r>
              <a:rPr lang="en-CA" dirty="0" smtClean="0"/>
              <a:t>A TB outbreak among the urban homeless </a:t>
            </a:r>
          </a:p>
          <a:p>
            <a:pPr marL="0" indent="0">
              <a:buNone/>
            </a:pPr>
            <a:r>
              <a:rPr lang="en-CA" dirty="0" smtClean="0"/>
              <a:t>McDougall C. (2010). Ethical questions during a pandemic: case studies. National Collaborating Centre for Healthy Public Policy. </a:t>
            </a:r>
            <a:r>
              <a:rPr lang="en-CA" dirty="0" smtClean="0">
                <a:hlinkClick r:id="rId2"/>
              </a:rPr>
              <a:t>http://www.ncchpp.ca/docs/Ethics_CaseStudies_EN.pdf</a:t>
            </a:r>
            <a:endParaRPr lang="en-GB" dirty="0" smtClean="0"/>
          </a:p>
          <a:p>
            <a:endParaRPr lang="en-CA" dirty="0" smtClean="0"/>
          </a:p>
          <a:p>
            <a:endParaRPr lang="en-CA" dirty="0"/>
          </a:p>
        </p:txBody>
      </p:sp>
    </p:spTree>
    <p:extLst>
      <p:ext uri="{BB962C8B-B14F-4D97-AF65-F5344CB8AC3E}">
        <p14:creationId xmlns:p14="http://schemas.microsoft.com/office/powerpoint/2010/main" val="1399396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a:t>
            </a:r>
            <a:endParaRPr lang="en-GB" dirty="0"/>
          </a:p>
        </p:txBody>
      </p:sp>
      <p:sp>
        <p:nvSpPr>
          <p:cNvPr id="3" name="Content Placeholder 2"/>
          <p:cNvSpPr>
            <a:spLocks noGrp="1"/>
          </p:cNvSpPr>
          <p:nvPr>
            <p:ph idx="1"/>
          </p:nvPr>
        </p:nvSpPr>
        <p:spPr/>
        <p:txBody>
          <a:bodyPr/>
          <a:lstStyle/>
          <a:p>
            <a:pPr marL="0" indent="0">
              <a:buNone/>
            </a:pPr>
            <a:r>
              <a:rPr lang="en-CA" sz="2400" dirty="0"/>
              <a:t>There is an on-going tuberculosis (TB) outbreak in the homeless population of a large city in Canada. The city public health unit is focused on identifying those at risk using an outbreak management questionnaire. Those who have come into contact with a TB case, or anyone who thinks they may be at risk, will be offered further investigative tests. Treatment will be given to those affected. However, there is an opportunity to collect additional data by adding a few questions to the questionnaire. Such data would be useful to understanding more about the lifestyle, behaviours and needs of this particular population. They are certainly at increased risk of this communicable disease, and this information may help prevent future transmission. </a:t>
            </a:r>
            <a:endParaRPr lang="en-GB" sz="2400" dirty="0"/>
          </a:p>
        </p:txBody>
      </p:sp>
    </p:spTree>
    <p:extLst>
      <p:ext uri="{BB962C8B-B14F-4D97-AF65-F5344CB8AC3E}">
        <p14:creationId xmlns:p14="http://schemas.microsoft.com/office/powerpoint/2010/main" val="1520974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Case study</a:t>
            </a:r>
            <a:endParaRPr lang="en-GB" dirty="0"/>
          </a:p>
        </p:txBody>
      </p:sp>
      <p:sp>
        <p:nvSpPr>
          <p:cNvPr id="5" name="Content Placeholder 4"/>
          <p:cNvSpPr>
            <a:spLocks noGrp="1"/>
          </p:cNvSpPr>
          <p:nvPr>
            <p:ph idx="1"/>
          </p:nvPr>
        </p:nvSpPr>
        <p:spPr/>
        <p:txBody>
          <a:bodyPr/>
          <a:lstStyle/>
          <a:p>
            <a:pPr marL="0" indent="0">
              <a:buNone/>
            </a:pPr>
            <a:r>
              <a:rPr lang="en-CA" sz="2400" dirty="0"/>
              <a:t>It is argued by one of the team that it is not appropriate to take this proposed research to an REB at this time for the following reasons: the research is low risk; the participants can just refuse to answer the additional questions if they wish; and the preparation of a proposal and related materials to meet the requirements of the REB will take staff time away from actually managing the outbreak. In addition, it is argued that since this group is homeless, it will be almost impossible to find these same individuals in the future once REB approval is received. As a result, a failure to collect the data on this occasion may mean that the research could never be done. </a:t>
            </a:r>
            <a:endParaRPr lang="en-GB" sz="2400" dirty="0"/>
          </a:p>
          <a:p>
            <a:pPr marL="0" indent="0">
              <a:buNone/>
            </a:pPr>
            <a:endParaRPr lang="en-GB" sz="2400" dirty="0"/>
          </a:p>
        </p:txBody>
      </p:sp>
    </p:spTree>
    <p:extLst>
      <p:ext uri="{BB962C8B-B14F-4D97-AF65-F5344CB8AC3E}">
        <p14:creationId xmlns:p14="http://schemas.microsoft.com/office/powerpoint/2010/main" val="3519649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 discussion</a:t>
            </a:r>
            <a:endParaRPr lang="en-GB" dirty="0"/>
          </a:p>
        </p:txBody>
      </p:sp>
      <p:sp>
        <p:nvSpPr>
          <p:cNvPr id="3" name="Content Placeholder 2"/>
          <p:cNvSpPr>
            <a:spLocks noGrp="1"/>
          </p:cNvSpPr>
          <p:nvPr>
            <p:ph idx="1"/>
          </p:nvPr>
        </p:nvSpPr>
        <p:spPr/>
        <p:txBody>
          <a:bodyPr/>
          <a:lstStyle/>
          <a:p>
            <a:r>
              <a:rPr lang="en-CA" sz="2000" dirty="0" smtClean="0"/>
              <a:t>What </a:t>
            </a:r>
            <a:r>
              <a:rPr lang="en-CA" sz="2000" dirty="0"/>
              <a:t>are the ethical issues raised by this scenario? Which of these different points or arguments do you think are the most convincing? </a:t>
            </a:r>
            <a:endParaRPr lang="en-GB" sz="1800" dirty="0"/>
          </a:p>
          <a:p>
            <a:r>
              <a:rPr lang="en-CA" sz="2000" dirty="0"/>
              <a:t>One participant in the group suggests that the data should be collected now and Research Ethics Board (REB) approval sought at a later stage. What do you think of this option? </a:t>
            </a:r>
            <a:endParaRPr lang="en-GB" sz="1800" dirty="0"/>
          </a:p>
          <a:p>
            <a:r>
              <a:rPr lang="en-CA" sz="2000" dirty="0"/>
              <a:t>Another suggestion is that incentives (e.g. cash) could be offered to those questioned during the outbreak to encourage them to keep in touch with the team until REB approval can be sought. Payment would then be made after the research was completed. What ethical issues would be relevant in such case? </a:t>
            </a:r>
            <a:endParaRPr lang="en-GB" sz="1800" dirty="0"/>
          </a:p>
          <a:p>
            <a:r>
              <a:rPr lang="en-CA" sz="2000" dirty="0"/>
              <a:t>Finally, what ought to be done in this case? Give reasons for your answer.</a:t>
            </a:r>
            <a:endParaRPr lang="en-GB" sz="1800" dirty="0"/>
          </a:p>
        </p:txBody>
      </p:sp>
    </p:spTree>
    <p:extLst>
      <p:ext uri="{BB962C8B-B14F-4D97-AF65-F5344CB8AC3E}">
        <p14:creationId xmlns:p14="http://schemas.microsoft.com/office/powerpoint/2010/main" val="3886786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Role play</a:t>
            </a:r>
            <a:endParaRPr lang="en-GB" dirty="0"/>
          </a:p>
        </p:txBody>
      </p:sp>
      <p:sp>
        <p:nvSpPr>
          <p:cNvPr id="3" name="Content Placeholder 2"/>
          <p:cNvSpPr>
            <a:spLocks noGrp="1"/>
          </p:cNvSpPr>
          <p:nvPr>
            <p:ph idx="1"/>
          </p:nvPr>
        </p:nvSpPr>
        <p:spPr/>
        <p:txBody>
          <a:bodyPr/>
          <a:lstStyle/>
          <a:p>
            <a:pPr marL="0" lvl="0" indent="0">
              <a:buNone/>
            </a:pPr>
            <a:r>
              <a:rPr lang="en-CA" dirty="0" smtClean="0"/>
              <a:t>Participant A: clinician</a:t>
            </a:r>
          </a:p>
          <a:p>
            <a:pPr marL="0" lvl="0" indent="0">
              <a:buNone/>
            </a:pPr>
            <a:r>
              <a:rPr lang="en-CA" dirty="0" smtClean="0"/>
              <a:t>Participant B: patient with symptoms of TB </a:t>
            </a:r>
          </a:p>
          <a:p>
            <a:pPr lvl="0"/>
            <a:endParaRPr lang="en-CA" dirty="0" smtClean="0"/>
          </a:p>
          <a:p>
            <a:pPr lvl="0"/>
            <a:r>
              <a:rPr lang="en-CA" dirty="0" smtClean="0"/>
              <a:t>How does Participant A obtain Participant B’s informed consent for treatment? </a:t>
            </a:r>
            <a:endParaRPr lang="en-GB" dirty="0" smtClean="0"/>
          </a:p>
          <a:p>
            <a:pPr lvl="0"/>
            <a:endParaRPr lang="en-CA" dirty="0" smtClean="0"/>
          </a:p>
          <a:p>
            <a:endParaRPr lang="en-GB" dirty="0" smtClean="0"/>
          </a:p>
          <a:p>
            <a:endParaRPr lang="en-GB" dirty="0"/>
          </a:p>
        </p:txBody>
      </p:sp>
    </p:spTree>
    <p:extLst>
      <p:ext uri="{BB962C8B-B14F-4D97-AF65-F5344CB8AC3E}">
        <p14:creationId xmlns:p14="http://schemas.microsoft.com/office/powerpoint/2010/main" val="2222649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Role play</a:t>
            </a:r>
            <a:endParaRPr lang="en-GB" dirty="0"/>
          </a:p>
        </p:txBody>
      </p:sp>
      <p:sp>
        <p:nvSpPr>
          <p:cNvPr id="3" name="Content Placeholder 2"/>
          <p:cNvSpPr>
            <a:spLocks noGrp="1"/>
          </p:cNvSpPr>
          <p:nvPr>
            <p:ph idx="1"/>
          </p:nvPr>
        </p:nvSpPr>
        <p:spPr/>
        <p:txBody>
          <a:bodyPr/>
          <a:lstStyle/>
          <a:p>
            <a:pPr marL="0" lvl="0" indent="0">
              <a:buNone/>
            </a:pPr>
            <a:r>
              <a:rPr lang="en-CA" dirty="0" smtClean="0"/>
              <a:t>Participant C: clinician on public health team responsible for managing a severe TB outbreak</a:t>
            </a:r>
          </a:p>
          <a:p>
            <a:pPr marL="0" lvl="0" indent="0">
              <a:buNone/>
            </a:pPr>
            <a:r>
              <a:rPr lang="en-CA" dirty="0" smtClean="0"/>
              <a:t>Participant D: patient with symptoms of TB</a:t>
            </a:r>
          </a:p>
          <a:p>
            <a:pPr marL="0" lvl="0" indent="0">
              <a:buNone/>
            </a:pPr>
            <a:endParaRPr lang="en-CA" dirty="0" smtClean="0"/>
          </a:p>
          <a:p>
            <a:r>
              <a:rPr lang="en-CA" dirty="0" smtClean="0"/>
              <a:t>What role does informed consent play in the treatment of Participant D?</a:t>
            </a:r>
            <a:endParaRPr lang="en-GB" dirty="0"/>
          </a:p>
        </p:txBody>
      </p:sp>
    </p:spTree>
    <p:extLst>
      <p:ext uri="{BB962C8B-B14F-4D97-AF65-F5344CB8AC3E}">
        <p14:creationId xmlns:p14="http://schemas.microsoft.com/office/powerpoint/2010/main" val="505579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Role play</a:t>
            </a:r>
            <a:endParaRPr lang="en-GB" dirty="0"/>
          </a:p>
        </p:txBody>
      </p:sp>
      <p:sp>
        <p:nvSpPr>
          <p:cNvPr id="3" name="Content Placeholder 2"/>
          <p:cNvSpPr>
            <a:spLocks noGrp="1"/>
          </p:cNvSpPr>
          <p:nvPr>
            <p:ph idx="1"/>
          </p:nvPr>
        </p:nvSpPr>
        <p:spPr/>
        <p:txBody>
          <a:bodyPr/>
          <a:lstStyle/>
          <a:p>
            <a:pPr marL="0" lvl="0" indent="0">
              <a:buNone/>
            </a:pPr>
            <a:r>
              <a:rPr lang="en-CA" dirty="0" smtClean="0"/>
              <a:t>Participant E: clinician on a public health team and researcher conducting a randomized controlled trial</a:t>
            </a:r>
          </a:p>
          <a:p>
            <a:pPr marL="0" lvl="0" indent="0">
              <a:buNone/>
            </a:pPr>
            <a:r>
              <a:rPr lang="en-CA" dirty="0" smtClean="0"/>
              <a:t>Participant F: patient with symptoms of TB</a:t>
            </a:r>
          </a:p>
          <a:p>
            <a:pPr marL="0" lvl="0" indent="0">
              <a:buNone/>
            </a:pPr>
            <a:endParaRPr lang="en-CA" dirty="0" smtClean="0"/>
          </a:p>
          <a:p>
            <a:pPr lvl="0"/>
            <a:r>
              <a:rPr lang="en-CA" dirty="0" smtClean="0"/>
              <a:t>Participant E is responsible for obtaining informed consent to administer the experimental intervention instead of the classic intervention to Participant F. What role does informed consent play in the treatment of Participant F?</a:t>
            </a:r>
            <a:endParaRPr lang="en-GB" dirty="0" smtClean="0"/>
          </a:p>
          <a:p>
            <a:pPr lvl="0"/>
            <a:endParaRPr lang="en-CA" dirty="0" smtClean="0"/>
          </a:p>
          <a:p>
            <a:endParaRPr lang="en-GB" dirty="0" smtClean="0"/>
          </a:p>
          <a:p>
            <a:endParaRPr lang="en-GB" dirty="0" smtClean="0"/>
          </a:p>
          <a:p>
            <a:pPr lvl="0"/>
            <a:endParaRPr lang="en-CA" dirty="0" smtClean="0"/>
          </a:p>
          <a:p>
            <a:endParaRPr lang="en-GB" dirty="0" smtClean="0"/>
          </a:p>
          <a:p>
            <a:endParaRPr lang="en-GB" dirty="0"/>
          </a:p>
        </p:txBody>
      </p:sp>
    </p:spTree>
    <p:extLst>
      <p:ext uri="{BB962C8B-B14F-4D97-AF65-F5344CB8AC3E}">
        <p14:creationId xmlns:p14="http://schemas.microsoft.com/office/powerpoint/2010/main" val="3752081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r>
              <a:rPr lang="en-GB" dirty="0" smtClean="0"/>
              <a:t>Significant differences in intentions, goals and practices between medical care, public health services and research</a:t>
            </a:r>
          </a:p>
          <a:p>
            <a:r>
              <a:rPr lang="en-GB" dirty="0" smtClean="0"/>
              <a:t>Practitioners must be aware of these to act consistently with their specific duties</a:t>
            </a:r>
          </a:p>
          <a:p>
            <a:r>
              <a:rPr lang="en-GB" dirty="0" smtClean="0"/>
              <a:t>Participants and patients should be informed of these differences</a:t>
            </a:r>
          </a:p>
        </p:txBody>
      </p:sp>
    </p:spTree>
    <p:extLst>
      <p:ext uri="{BB962C8B-B14F-4D97-AF65-F5344CB8AC3E}">
        <p14:creationId xmlns:p14="http://schemas.microsoft.com/office/powerpoint/2010/main" val="2649136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Sources</a:t>
            </a:r>
            <a:endParaRPr lang="en-GB" dirty="0"/>
          </a:p>
        </p:txBody>
      </p:sp>
      <p:sp>
        <p:nvSpPr>
          <p:cNvPr id="3" name="Content Placeholder 2"/>
          <p:cNvSpPr>
            <a:spLocks noGrp="1"/>
          </p:cNvSpPr>
          <p:nvPr>
            <p:ph idx="1"/>
          </p:nvPr>
        </p:nvSpPr>
        <p:spPr/>
        <p:txBody>
          <a:bodyPr/>
          <a:lstStyle/>
          <a:p>
            <a:r>
              <a:rPr lang="en-CA" sz="1100" dirty="0" err="1"/>
              <a:t>Benatar</a:t>
            </a:r>
            <a:r>
              <a:rPr lang="en-CA" sz="1100" dirty="0"/>
              <a:t> S. (2006). Facing ethical challenges in rolling out antiretroviral treatment in resource-poor countries: comment on “They call it ‘patient-selection’ in </a:t>
            </a:r>
            <a:r>
              <a:rPr lang="en-CA" sz="1100" dirty="0" err="1"/>
              <a:t>Khayelitsha</a:t>
            </a:r>
            <a:r>
              <a:rPr lang="en-CA" sz="1100" dirty="0"/>
              <a:t>”. </a:t>
            </a:r>
            <a:r>
              <a:rPr lang="en-CA" sz="1100" i="1" dirty="0"/>
              <a:t>Cambridge Quarterly of Healthcare Ethics</a:t>
            </a:r>
            <a:r>
              <a:rPr lang="en-CA" sz="1100" dirty="0"/>
              <a:t>, 15(3): 322-330.</a:t>
            </a:r>
            <a:endParaRPr lang="en-GB" sz="1100" dirty="0"/>
          </a:p>
          <a:p>
            <a:r>
              <a:rPr lang="en-CA" sz="1100" b="1" dirty="0"/>
              <a:t>Kenny N, </a:t>
            </a:r>
            <a:r>
              <a:rPr lang="en-CA" sz="1100" b="1" dirty="0" err="1"/>
              <a:t>Giacomini</a:t>
            </a:r>
            <a:r>
              <a:rPr lang="en-CA" sz="1100" b="1" dirty="0"/>
              <a:t> M. (2005). Wanted: a new ethics field for health policy analysis. </a:t>
            </a:r>
            <a:r>
              <a:rPr lang="en-CA" sz="1100" b="1" i="1" dirty="0"/>
              <a:t>Health Care Analysis</a:t>
            </a:r>
            <a:r>
              <a:rPr lang="en-CA" sz="1100" b="1" dirty="0"/>
              <a:t>, 13(4), 247-260. </a:t>
            </a:r>
            <a:endParaRPr lang="en-GB" sz="1100" b="1" dirty="0"/>
          </a:p>
          <a:p>
            <a:r>
              <a:rPr lang="en-CA" sz="1100" b="1" dirty="0"/>
              <a:t>McDougall C. (2010). Ethical questions during a pandemic: case studies. National Collaborating Centre for Healthy Public Policy. </a:t>
            </a:r>
            <a:r>
              <a:rPr lang="en-CA" sz="1100" b="1" u="sng" dirty="0">
                <a:hlinkClick r:id="rId3"/>
              </a:rPr>
              <a:t>http://www.ncchpp.ca/docs/Ethics_CaseStudies_EN.pdf</a:t>
            </a:r>
            <a:endParaRPr lang="en-GB" sz="1100" b="1" dirty="0"/>
          </a:p>
          <a:p>
            <a:r>
              <a:rPr lang="en-CA" sz="1100" dirty="0"/>
              <a:t>Naylor D et al. (2003). Learning from SARS: renewal of public health in Canada. A report of the National Advisory Committee on SARS and Public Health. Health Canada Publications, 1210. </a:t>
            </a:r>
            <a:r>
              <a:rPr lang="en-CA" sz="1100" u="sng" dirty="0">
                <a:hlinkClick r:id="rId4"/>
              </a:rPr>
              <a:t>http://www.phac-aspc.gc.ca/publicat/sars-sras/naylor/</a:t>
            </a:r>
            <a:endParaRPr lang="en-GB" sz="1100" dirty="0"/>
          </a:p>
          <a:p>
            <a:r>
              <a:rPr lang="en-CA" sz="1100" dirty="0"/>
              <a:t>Public Health Leadership Society. (2002). </a:t>
            </a:r>
            <a:r>
              <a:rPr lang="en-CA" sz="1100" i="1" dirty="0"/>
              <a:t>Principles of the ethical practice of public health</a:t>
            </a:r>
            <a:r>
              <a:rPr lang="en-CA" sz="1100" dirty="0"/>
              <a:t> [Poster]. </a:t>
            </a:r>
            <a:r>
              <a:rPr lang="en-US" sz="1100" u="sng" dirty="0">
                <a:hlinkClick r:id="rId5"/>
              </a:rPr>
              <a:t>http://phls.org/CMSuploads/PHLSposter-68526.pdf</a:t>
            </a:r>
            <a:endParaRPr lang="en-GB" sz="1100" dirty="0"/>
          </a:p>
          <a:p>
            <a:r>
              <a:rPr lang="en-CA" sz="1100" dirty="0"/>
              <a:t>Schwartz L, Hunt M, </a:t>
            </a:r>
            <a:r>
              <a:rPr lang="en-CA" sz="1100" dirty="0" err="1"/>
              <a:t>Sinding</a:t>
            </a:r>
            <a:r>
              <a:rPr lang="en-CA" sz="1100" dirty="0"/>
              <a:t>, C, </a:t>
            </a:r>
            <a:r>
              <a:rPr lang="en-CA" sz="1100" dirty="0" err="1"/>
              <a:t>Elit</a:t>
            </a:r>
            <a:r>
              <a:rPr lang="en-CA" sz="1100" dirty="0"/>
              <a:t> L, Redwood-Campbell L, </a:t>
            </a:r>
            <a:r>
              <a:rPr lang="en-CA" sz="1100" dirty="0" err="1"/>
              <a:t>Adelson</a:t>
            </a:r>
            <a:r>
              <a:rPr lang="en-CA" sz="1100" dirty="0"/>
              <a:t>, N, de </a:t>
            </a:r>
            <a:r>
              <a:rPr lang="en-CA" sz="1100" dirty="0" err="1"/>
              <a:t>Laat</a:t>
            </a:r>
            <a:r>
              <a:rPr lang="en-CA" sz="1100" dirty="0"/>
              <a:t> S. (2012). Models for humanitarian health care ethics. </a:t>
            </a:r>
            <a:r>
              <a:rPr lang="en-CA" sz="1100" i="1" dirty="0"/>
              <a:t>Public Health Ethics</a:t>
            </a:r>
            <a:r>
              <a:rPr lang="en-CA" sz="1100" dirty="0"/>
              <a:t>, 5(1): 81-90.</a:t>
            </a:r>
            <a:endParaRPr lang="en-GB" sz="1100" dirty="0"/>
          </a:p>
          <a:p>
            <a:r>
              <a:rPr lang="en-CA" sz="1100" dirty="0"/>
              <a:t>The Nuffield Council. (2007). </a:t>
            </a:r>
            <a:r>
              <a:rPr lang="en-CA" sz="1100" i="1" dirty="0"/>
              <a:t>Public Health: the ethical issues</a:t>
            </a:r>
            <a:r>
              <a:rPr lang="en-CA" sz="1100" dirty="0"/>
              <a:t>. </a:t>
            </a:r>
            <a:r>
              <a:rPr lang="en-CA" sz="1100" u="sng" dirty="0">
                <a:hlinkClick r:id="rId6"/>
              </a:rPr>
              <a:t>http://www.nuffieldbioethics.org/public-health</a:t>
            </a:r>
            <a:r>
              <a:rPr lang="en-CA" sz="1100" dirty="0"/>
              <a:t>. Cambridge Publishers.</a:t>
            </a:r>
            <a:endParaRPr lang="en-GB" sz="1100" dirty="0"/>
          </a:p>
          <a:p>
            <a:r>
              <a:rPr lang="en-CA" sz="1100" dirty="0"/>
              <a:t>The World Medical Association. (2013a). International Code of Medical Ethics. In Handbook of WMA policies. </a:t>
            </a:r>
            <a:r>
              <a:rPr lang="en-CA" sz="1100" u="sng" dirty="0">
                <a:hlinkClick r:id="rId7"/>
              </a:rPr>
              <a:t>http://www.wma.net/en/30publications/10policies/HB-E_print_-2013-1.pdf</a:t>
            </a:r>
            <a:r>
              <a:rPr lang="en-CA" sz="1100" dirty="0"/>
              <a:t>   </a:t>
            </a:r>
            <a:endParaRPr lang="en-GB" sz="1100" dirty="0"/>
          </a:p>
          <a:p>
            <a:r>
              <a:rPr lang="en-CA" sz="1100" dirty="0"/>
              <a:t>The World Medical Association. (2013b). Declaration of Helsinki – Ethical Principles for Medical Research Involving Human Subjects. In Handbook of WMA policies. </a:t>
            </a:r>
            <a:r>
              <a:rPr lang="en-CA" sz="1100" u="sng" dirty="0">
                <a:hlinkClick r:id="rId7"/>
              </a:rPr>
              <a:t>http://www.wma.net/en/30publications/10policies/HB-E_print_-2013-1.pdf</a:t>
            </a:r>
            <a:r>
              <a:rPr lang="en-CA" sz="1100" dirty="0"/>
              <a:t> </a:t>
            </a:r>
            <a:endParaRPr lang="en-GB" sz="1100" dirty="0"/>
          </a:p>
          <a:p>
            <a:r>
              <a:rPr lang="en-CA" sz="1100" dirty="0"/>
              <a:t>Thomas JC. (2004). “Public Health Ethics”. School of Public Health, University of North Carolina at Chapel Hill. </a:t>
            </a:r>
            <a:r>
              <a:rPr lang="en-CA" sz="1100" u="sng" dirty="0">
                <a:hlinkClick r:id="rId8"/>
              </a:rPr>
              <a:t>http://oce.sph.unc.edu/phethics/modules.htm</a:t>
            </a:r>
            <a:r>
              <a:rPr lang="en-CA" sz="1100" dirty="0"/>
              <a:t> </a:t>
            </a:r>
            <a:endParaRPr lang="en-GB" sz="1100" dirty="0"/>
          </a:p>
          <a:p>
            <a:r>
              <a:rPr lang="en-CA" sz="1100" dirty="0"/>
              <a:t>Williams, JR. (2009). World Medical Association: medical ethics manual. </a:t>
            </a:r>
            <a:r>
              <a:rPr lang="en-CA" sz="1100" dirty="0" err="1"/>
              <a:t>Ferney</a:t>
            </a:r>
            <a:r>
              <a:rPr lang="en-CA" sz="1100" dirty="0"/>
              <a:t>-Voltaire </a:t>
            </a:r>
            <a:r>
              <a:rPr lang="en-CA" sz="1100" dirty="0" err="1"/>
              <a:t>Cedex</a:t>
            </a:r>
            <a:r>
              <a:rPr lang="en-CA" sz="1100" dirty="0"/>
              <a:t>: WMA.</a:t>
            </a:r>
            <a:endParaRPr lang="en-GB" sz="1100" dirty="0"/>
          </a:p>
          <a:p>
            <a:endParaRPr lang="en-GB" sz="1100" dirty="0"/>
          </a:p>
        </p:txBody>
      </p:sp>
    </p:spTree>
    <p:extLst>
      <p:ext uri="{BB962C8B-B14F-4D97-AF65-F5344CB8AC3E}">
        <p14:creationId xmlns:p14="http://schemas.microsoft.com/office/powerpoint/2010/main" val="3051162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dirty="0"/>
          </a:p>
        </p:txBody>
      </p:sp>
      <p:sp>
        <p:nvSpPr>
          <p:cNvPr id="3" name="Content Placeholder 2"/>
          <p:cNvSpPr>
            <a:spLocks noGrp="1"/>
          </p:cNvSpPr>
          <p:nvPr>
            <p:ph idx="1"/>
          </p:nvPr>
        </p:nvSpPr>
        <p:spPr/>
        <p:txBody>
          <a:bodyPr/>
          <a:lstStyle/>
          <a:p>
            <a:r>
              <a:rPr lang="en-US" sz="2400" smtClean="0"/>
              <a:t>Introduction</a:t>
            </a:r>
          </a:p>
          <a:p>
            <a:r>
              <a:rPr lang="en-US" sz="2400" smtClean="0"/>
              <a:t>Table and discussion</a:t>
            </a:r>
          </a:p>
          <a:p>
            <a:r>
              <a:rPr lang="en-US" sz="2400" smtClean="0"/>
              <a:t>Video screening and discussion</a:t>
            </a:r>
          </a:p>
          <a:p>
            <a:r>
              <a:rPr lang="en-US" sz="2400" smtClean="0"/>
              <a:t>Case study and discussion</a:t>
            </a:r>
          </a:p>
          <a:p>
            <a:r>
              <a:rPr lang="en-US" sz="2400" smtClean="0"/>
              <a:t>Role play</a:t>
            </a:r>
          </a:p>
          <a:p>
            <a:r>
              <a:rPr lang="en-US" sz="2400" smtClean="0"/>
              <a:t>Summary and wrap up discussion</a:t>
            </a:r>
          </a:p>
          <a:p>
            <a:pPr marL="0" indent="0">
              <a:buNone/>
            </a:pPr>
            <a:endParaRPr lang="en-US" sz="2400" dirty="0" smtClean="0"/>
          </a:p>
        </p:txBody>
      </p:sp>
      <p:graphicFrame>
        <p:nvGraphicFramePr>
          <p:cNvPr id="10" name="Table 9"/>
          <p:cNvGraphicFramePr>
            <a:graphicFrameLocks noGrp="1"/>
          </p:cNvGraphicFramePr>
          <p:nvPr>
            <p:extLst>
              <p:ext uri="{D42A27DB-BD31-4B8C-83A1-F6EECF244321}">
                <p14:modId xmlns:p14="http://schemas.microsoft.com/office/powerpoint/2010/main" val="2667847373"/>
              </p:ext>
            </p:extLst>
          </p:nvPr>
        </p:nvGraphicFramePr>
        <p:xfrm>
          <a:off x="1259632" y="5085185"/>
          <a:ext cx="6264696" cy="1080119"/>
        </p:xfrm>
        <a:graphic>
          <a:graphicData uri="http://schemas.openxmlformats.org/drawingml/2006/table">
            <a:tbl>
              <a:tblPr firstRow="1" firstCol="1" bandRow="1" bandCol="1">
                <a:solidFill>
                  <a:srgbClr val="89B9FF"/>
                </a:solidFill>
                <a:tableStyleId>{616DA210-FB5B-4158-B5E0-FEB733F419BA}</a:tableStyleId>
              </a:tblPr>
              <a:tblGrid>
                <a:gridCol w="786105"/>
                <a:gridCol w="870079"/>
                <a:gridCol w="766523"/>
                <a:gridCol w="793179"/>
                <a:gridCol w="914521"/>
                <a:gridCol w="1229402"/>
                <a:gridCol w="904887"/>
              </a:tblGrid>
              <a:tr h="342907">
                <a:tc>
                  <a:txBody>
                    <a:bodyPr/>
                    <a:lstStyle/>
                    <a:p>
                      <a:pPr algn="l">
                        <a:spcAft>
                          <a:spcPts val="0"/>
                        </a:spcAft>
                      </a:pPr>
                      <a:r>
                        <a:rPr lang="en-CA" sz="1000" dirty="0">
                          <a:effectLst/>
                        </a:rPr>
                        <a:t>Suggested time</a:t>
                      </a:r>
                      <a:endParaRPr lang="en-GB" sz="1200" dirty="0">
                        <a:effectLst/>
                        <a:latin typeface="Times New Roman"/>
                        <a:ea typeface="MS Mincho"/>
                      </a:endParaRPr>
                    </a:p>
                  </a:txBody>
                  <a:tcPr marL="68580" marR="68580" marT="0" marB="0"/>
                </a:tc>
                <a:tc>
                  <a:txBody>
                    <a:bodyPr/>
                    <a:lstStyle/>
                    <a:p>
                      <a:pPr algn="l">
                        <a:spcAft>
                          <a:spcPts val="0"/>
                        </a:spcAft>
                      </a:pPr>
                      <a:r>
                        <a:rPr lang="en-CA" sz="1000">
                          <a:effectLst/>
                        </a:rPr>
                        <a:t>0-5 </a:t>
                      </a:r>
                      <a:endParaRPr lang="en-GB" sz="1200">
                        <a:effectLst/>
                      </a:endParaRPr>
                    </a:p>
                    <a:p>
                      <a:pPr algn="l">
                        <a:spcAft>
                          <a:spcPts val="0"/>
                        </a:spcAft>
                      </a:pPr>
                      <a:r>
                        <a:rPr lang="en-CA" sz="1000">
                          <a:effectLst/>
                        </a:rPr>
                        <a:t>(5 min)</a:t>
                      </a:r>
                      <a:endParaRPr lang="en-GB" sz="1200">
                        <a:effectLst/>
                        <a:latin typeface="Times New Roman"/>
                        <a:ea typeface="MS Mincho"/>
                      </a:endParaRPr>
                    </a:p>
                  </a:txBody>
                  <a:tcPr marL="68580" marR="68580" marT="0" marB="0"/>
                </a:tc>
                <a:tc>
                  <a:txBody>
                    <a:bodyPr/>
                    <a:lstStyle/>
                    <a:p>
                      <a:pPr algn="l">
                        <a:spcAft>
                          <a:spcPts val="0"/>
                        </a:spcAft>
                      </a:pPr>
                      <a:r>
                        <a:rPr lang="en-CA" sz="1000">
                          <a:effectLst/>
                        </a:rPr>
                        <a:t>6-25 </a:t>
                      </a:r>
                      <a:endParaRPr lang="en-GB" sz="1200">
                        <a:effectLst/>
                      </a:endParaRPr>
                    </a:p>
                    <a:p>
                      <a:pPr algn="l">
                        <a:spcAft>
                          <a:spcPts val="0"/>
                        </a:spcAft>
                      </a:pPr>
                      <a:r>
                        <a:rPr lang="en-CA" sz="1000">
                          <a:effectLst/>
                        </a:rPr>
                        <a:t>(20 min)</a:t>
                      </a:r>
                      <a:endParaRPr lang="en-GB" sz="1200">
                        <a:effectLst/>
                        <a:latin typeface="Times New Roman"/>
                        <a:ea typeface="MS Mincho"/>
                      </a:endParaRPr>
                    </a:p>
                  </a:txBody>
                  <a:tcPr marL="68580" marR="68580" marT="0" marB="0"/>
                </a:tc>
                <a:tc>
                  <a:txBody>
                    <a:bodyPr/>
                    <a:lstStyle/>
                    <a:p>
                      <a:pPr algn="l">
                        <a:spcAft>
                          <a:spcPts val="0"/>
                        </a:spcAft>
                      </a:pPr>
                      <a:r>
                        <a:rPr lang="en-CA" sz="1000">
                          <a:effectLst/>
                        </a:rPr>
                        <a:t>26-45</a:t>
                      </a:r>
                      <a:endParaRPr lang="en-GB" sz="1200">
                        <a:effectLst/>
                      </a:endParaRPr>
                    </a:p>
                    <a:p>
                      <a:pPr algn="l">
                        <a:spcAft>
                          <a:spcPts val="0"/>
                        </a:spcAft>
                      </a:pPr>
                      <a:r>
                        <a:rPr lang="en-CA" sz="1000">
                          <a:effectLst/>
                        </a:rPr>
                        <a:t>(20 min)</a:t>
                      </a:r>
                      <a:endParaRPr lang="en-GB" sz="1200">
                        <a:effectLst/>
                        <a:latin typeface="Times New Roman"/>
                        <a:ea typeface="MS Mincho"/>
                      </a:endParaRPr>
                    </a:p>
                  </a:txBody>
                  <a:tcPr marL="68580" marR="68580" marT="0" marB="0"/>
                </a:tc>
                <a:tc>
                  <a:txBody>
                    <a:bodyPr/>
                    <a:lstStyle/>
                    <a:p>
                      <a:pPr algn="l">
                        <a:spcAft>
                          <a:spcPts val="0"/>
                        </a:spcAft>
                      </a:pPr>
                      <a:r>
                        <a:rPr lang="en-CA" sz="1000">
                          <a:effectLst/>
                        </a:rPr>
                        <a:t>46-75 </a:t>
                      </a:r>
                      <a:endParaRPr lang="en-GB" sz="1200">
                        <a:effectLst/>
                      </a:endParaRPr>
                    </a:p>
                    <a:p>
                      <a:pPr algn="l">
                        <a:spcAft>
                          <a:spcPts val="0"/>
                        </a:spcAft>
                      </a:pPr>
                      <a:r>
                        <a:rPr lang="en-CA" sz="1000">
                          <a:effectLst/>
                        </a:rPr>
                        <a:t>(30 min)</a:t>
                      </a:r>
                      <a:endParaRPr lang="en-GB" sz="1200">
                        <a:effectLst/>
                        <a:latin typeface="Times New Roman"/>
                        <a:ea typeface="MS Mincho"/>
                      </a:endParaRPr>
                    </a:p>
                  </a:txBody>
                  <a:tcPr marL="68580" marR="68580" marT="0" marB="0"/>
                </a:tc>
                <a:tc>
                  <a:txBody>
                    <a:bodyPr/>
                    <a:lstStyle/>
                    <a:p>
                      <a:pPr algn="l">
                        <a:spcAft>
                          <a:spcPts val="0"/>
                        </a:spcAft>
                      </a:pPr>
                      <a:r>
                        <a:rPr lang="en-CA" sz="1000">
                          <a:effectLst/>
                        </a:rPr>
                        <a:t>76-95</a:t>
                      </a:r>
                      <a:endParaRPr lang="en-GB" sz="1200">
                        <a:effectLst/>
                      </a:endParaRPr>
                    </a:p>
                    <a:p>
                      <a:pPr algn="l">
                        <a:spcAft>
                          <a:spcPts val="0"/>
                        </a:spcAft>
                      </a:pPr>
                      <a:r>
                        <a:rPr lang="en-CA" sz="1000">
                          <a:effectLst/>
                        </a:rPr>
                        <a:t>(20 min)</a:t>
                      </a:r>
                      <a:endParaRPr lang="en-GB" sz="1200">
                        <a:effectLst/>
                        <a:latin typeface="Times New Roman"/>
                        <a:ea typeface="MS Mincho"/>
                      </a:endParaRPr>
                    </a:p>
                  </a:txBody>
                  <a:tcPr marL="68580" marR="68580" marT="0" marB="0"/>
                </a:tc>
                <a:tc>
                  <a:txBody>
                    <a:bodyPr/>
                    <a:lstStyle/>
                    <a:p>
                      <a:pPr algn="l">
                        <a:spcAft>
                          <a:spcPts val="0"/>
                        </a:spcAft>
                      </a:pPr>
                      <a:r>
                        <a:rPr lang="en-CA" sz="1000" dirty="0" smtClean="0">
                          <a:effectLst/>
                        </a:rPr>
                        <a:t>96-105</a:t>
                      </a:r>
                      <a:endParaRPr lang="en-GB" sz="1200" dirty="0">
                        <a:effectLst/>
                      </a:endParaRPr>
                    </a:p>
                    <a:p>
                      <a:pPr algn="l">
                        <a:spcAft>
                          <a:spcPts val="0"/>
                        </a:spcAft>
                      </a:pPr>
                      <a:r>
                        <a:rPr lang="en-CA" sz="1000" dirty="0" smtClean="0">
                          <a:effectLst/>
                        </a:rPr>
                        <a:t>(10 </a:t>
                      </a:r>
                      <a:r>
                        <a:rPr lang="en-CA" sz="1000" dirty="0">
                          <a:effectLst/>
                        </a:rPr>
                        <a:t>min)</a:t>
                      </a:r>
                      <a:endParaRPr lang="en-GB" sz="1200" dirty="0">
                        <a:effectLst/>
                        <a:latin typeface="Times New Roman"/>
                        <a:ea typeface="MS Mincho"/>
                      </a:endParaRPr>
                    </a:p>
                  </a:txBody>
                  <a:tcPr marL="68580" marR="68580" marT="0" marB="0"/>
                </a:tc>
              </a:tr>
              <a:tr h="737212">
                <a:tc>
                  <a:txBody>
                    <a:bodyPr/>
                    <a:lstStyle/>
                    <a:p>
                      <a:pPr algn="l">
                        <a:spcAft>
                          <a:spcPts val="0"/>
                        </a:spcAft>
                      </a:pPr>
                      <a:r>
                        <a:rPr lang="en-CA" sz="1000" dirty="0">
                          <a:effectLst/>
                        </a:rPr>
                        <a:t>Activity</a:t>
                      </a:r>
                      <a:endParaRPr lang="en-GB" sz="1200" dirty="0">
                        <a:effectLst/>
                        <a:latin typeface="Times New Roman"/>
                        <a:ea typeface="MS Mincho"/>
                      </a:endParaRPr>
                    </a:p>
                  </a:txBody>
                  <a:tcPr marL="68580" marR="68580" marT="0" marB="0" anchor="ctr"/>
                </a:tc>
                <a:tc>
                  <a:txBody>
                    <a:bodyPr/>
                    <a:lstStyle/>
                    <a:p>
                      <a:pPr algn="l">
                        <a:spcAft>
                          <a:spcPts val="0"/>
                        </a:spcAft>
                      </a:pPr>
                      <a:r>
                        <a:rPr lang="en-CA" sz="1000" dirty="0">
                          <a:effectLst/>
                        </a:rPr>
                        <a:t>Introduction</a:t>
                      </a:r>
                      <a:endParaRPr lang="en-GB" sz="1200" dirty="0">
                        <a:effectLst/>
                        <a:latin typeface="Times New Roman"/>
                        <a:ea typeface="MS Mincho"/>
                      </a:endParaRPr>
                    </a:p>
                  </a:txBody>
                  <a:tcPr marL="68580" marR="68580" marT="0" marB="0" anchor="ctr"/>
                </a:tc>
                <a:tc>
                  <a:txBody>
                    <a:bodyPr/>
                    <a:lstStyle/>
                    <a:p>
                      <a:pPr algn="l">
                        <a:spcAft>
                          <a:spcPts val="0"/>
                        </a:spcAft>
                      </a:pPr>
                      <a:r>
                        <a:rPr lang="en-CA" sz="1000" dirty="0" smtClean="0">
                          <a:effectLst/>
                        </a:rPr>
                        <a:t>Template and </a:t>
                      </a:r>
                      <a:r>
                        <a:rPr lang="en-CA" sz="1000" dirty="0">
                          <a:effectLst/>
                        </a:rPr>
                        <a:t>discussion</a:t>
                      </a:r>
                      <a:endParaRPr lang="en-GB" sz="1200" dirty="0">
                        <a:effectLst/>
                        <a:latin typeface="Times New Roman"/>
                        <a:ea typeface="MS Mincho"/>
                      </a:endParaRPr>
                    </a:p>
                  </a:txBody>
                  <a:tcPr marL="68580" marR="68580" marT="0" marB="0" anchor="ctr"/>
                </a:tc>
                <a:tc>
                  <a:txBody>
                    <a:bodyPr/>
                    <a:lstStyle/>
                    <a:p>
                      <a:pPr algn="l">
                        <a:spcAft>
                          <a:spcPts val="0"/>
                        </a:spcAft>
                      </a:pPr>
                      <a:r>
                        <a:rPr lang="en-CA" sz="1000" dirty="0">
                          <a:effectLst/>
                        </a:rPr>
                        <a:t>Video </a:t>
                      </a:r>
                      <a:r>
                        <a:rPr lang="en-CA" sz="1000" smtClean="0">
                          <a:effectLst/>
                        </a:rPr>
                        <a:t>and group </a:t>
                      </a:r>
                      <a:r>
                        <a:rPr lang="en-CA" sz="1000" dirty="0">
                          <a:effectLst/>
                        </a:rPr>
                        <a:t>discussion </a:t>
                      </a:r>
                      <a:endParaRPr lang="en-GB" sz="1200" dirty="0">
                        <a:effectLst/>
                        <a:latin typeface="Times New Roman"/>
                        <a:ea typeface="MS Mincho"/>
                      </a:endParaRPr>
                    </a:p>
                  </a:txBody>
                  <a:tcPr marL="68580" marR="68580" marT="0" marB="0" anchor="ctr"/>
                </a:tc>
                <a:tc>
                  <a:txBody>
                    <a:bodyPr/>
                    <a:lstStyle/>
                    <a:p>
                      <a:pPr algn="l">
                        <a:spcAft>
                          <a:spcPts val="0"/>
                        </a:spcAft>
                      </a:pPr>
                      <a:r>
                        <a:rPr lang="en-CA" sz="1000" dirty="0">
                          <a:effectLst/>
                        </a:rPr>
                        <a:t>Case study and discussion</a:t>
                      </a:r>
                      <a:endParaRPr lang="en-GB" sz="1200" dirty="0">
                        <a:effectLst/>
                        <a:latin typeface="Times New Roman"/>
                        <a:ea typeface="MS Mincho"/>
                      </a:endParaRPr>
                    </a:p>
                  </a:txBody>
                  <a:tcPr marL="68580" marR="68580" marT="0" marB="0" anchor="ctr"/>
                </a:tc>
                <a:tc>
                  <a:txBody>
                    <a:bodyPr/>
                    <a:lstStyle/>
                    <a:p>
                      <a:pPr algn="l">
                        <a:spcAft>
                          <a:spcPts val="0"/>
                        </a:spcAft>
                      </a:pPr>
                      <a:r>
                        <a:rPr lang="en-CA" sz="1000" dirty="0">
                          <a:effectLst/>
                        </a:rPr>
                        <a:t>Role-play</a:t>
                      </a:r>
                      <a:endParaRPr lang="en-GB" sz="1200" dirty="0">
                        <a:effectLst/>
                        <a:latin typeface="Times New Roman"/>
                        <a:ea typeface="MS Mincho"/>
                      </a:endParaRPr>
                    </a:p>
                  </a:txBody>
                  <a:tcPr marL="68580" marR="68580" marT="0" marB="0" anchor="ctr"/>
                </a:tc>
                <a:tc>
                  <a:txBody>
                    <a:bodyPr/>
                    <a:lstStyle/>
                    <a:p>
                      <a:pPr algn="l">
                        <a:spcAft>
                          <a:spcPts val="0"/>
                        </a:spcAft>
                      </a:pPr>
                      <a:r>
                        <a:rPr lang="en-CA" sz="1000" dirty="0">
                          <a:effectLst/>
                        </a:rPr>
                        <a:t>Summary </a:t>
                      </a:r>
                      <a:r>
                        <a:rPr lang="en-CA" sz="1000" dirty="0" smtClean="0">
                          <a:effectLst/>
                        </a:rPr>
                        <a:t>and</a:t>
                      </a:r>
                      <a:r>
                        <a:rPr lang="en-CA" sz="1000" baseline="0" dirty="0" smtClean="0">
                          <a:effectLst/>
                        </a:rPr>
                        <a:t> conclusion</a:t>
                      </a:r>
                      <a:endParaRPr lang="en-GB" sz="1200" dirty="0">
                        <a:effectLst/>
                        <a:latin typeface="Times New Roman"/>
                        <a:ea typeface="MS Mincho"/>
                      </a:endParaRPr>
                    </a:p>
                  </a:txBody>
                  <a:tcPr marL="68580" marR="68580" marT="0" marB="0" anchor="ctr"/>
                </a:tc>
              </a:tr>
            </a:tbl>
          </a:graphicData>
        </a:graphic>
      </p:graphicFrame>
    </p:spTree>
    <p:extLst>
      <p:ext uri="{BB962C8B-B14F-4D97-AF65-F5344CB8AC3E}">
        <p14:creationId xmlns:p14="http://schemas.microsoft.com/office/powerpoint/2010/main" val="21487622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Acknowledgements</a:t>
            </a:r>
            <a:endParaRPr lang="en-GB" dirty="0"/>
          </a:p>
        </p:txBody>
      </p:sp>
      <p:sp>
        <p:nvSpPr>
          <p:cNvPr id="3" name="Content Placeholder 2"/>
          <p:cNvSpPr>
            <a:spLocks noGrp="1"/>
          </p:cNvSpPr>
          <p:nvPr>
            <p:ph idx="1"/>
          </p:nvPr>
        </p:nvSpPr>
        <p:spPr>
          <a:xfrm>
            <a:off x="827584" y="1238271"/>
            <a:ext cx="7906456" cy="4613276"/>
          </a:xfrm>
        </p:spPr>
        <p:txBody>
          <a:bodyPr/>
          <a:lstStyle/>
          <a:p>
            <a:pPr marL="0" indent="0">
              <a:buNone/>
            </a:pPr>
            <a:endParaRPr lang="en-GB" sz="3600" dirty="0" smtClean="0"/>
          </a:p>
          <a:p>
            <a:pPr marL="0" indent="0">
              <a:buNone/>
            </a:pPr>
            <a:r>
              <a:rPr lang="en-GB" sz="3600" dirty="0" smtClean="0"/>
              <a:t>Chapter authors</a:t>
            </a:r>
          </a:p>
          <a:p>
            <a:pPr marL="0" indent="0">
              <a:buNone/>
            </a:pPr>
            <a:r>
              <a:rPr lang="en-GB" sz="2200" dirty="0"/>
              <a:t>Gillespie, Leigh-Anne, </a:t>
            </a:r>
            <a:r>
              <a:rPr lang="en-GB" sz="2200" dirty="0" smtClean="0"/>
              <a:t>Department of Clinical Epidemiology and Biostatistics, McMaster </a:t>
            </a:r>
            <a:r>
              <a:rPr lang="en-GB" sz="2200" dirty="0"/>
              <a:t>University, Hamilton, Ontario, </a:t>
            </a:r>
            <a:r>
              <a:rPr lang="en-GB" sz="2200" dirty="0" smtClean="0"/>
              <a:t>Canada</a:t>
            </a:r>
          </a:p>
          <a:p>
            <a:pPr marL="0" indent="0">
              <a:buNone/>
            </a:pPr>
            <a:r>
              <a:rPr lang="en-GB" sz="2200" dirty="0"/>
              <a:t>Schwartz, Lisa, Department of Clinical Epidemiology and Biostatistics, McMaster University, Hamilton, Ontario, Canada</a:t>
            </a:r>
          </a:p>
          <a:p>
            <a:endParaRPr lang="en-GB" sz="2400" b="1" dirty="0"/>
          </a:p>
        </p:txBody>
      </p:sp>
    </p:spTree>
    <p:extLst>
      <p:ext uri="{BB962C8B-B14F-4D97-AF65-F5344CB8AC3E}">
        <p14:creationId xmlns:p14="http://schemas.microsoft.com/office/powerpoint/2010/main" val="4223556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Introduction</a:t>
            </a:r>
            <a:endParaRPr lang="en-GB" dirty="0"/>
          </a:p>
        </p:txBody>
      </p:sp>
      <p:sp>
        <p:nvSpPr>
          <p:cNvPr id="3" name="Content Placeholder 2"/>
          <p:cNvSpPr>
            <a:spLocks noGrp="1"/>
          </p:cNvSpPr>
          <p:nvPr>
            <p:ph idx="1"/>
          </p:nvPr>
        </p:nvSpPr>
        <p:spPr/>
        <p:txBody>
          <a:bodyPr/>
          <a:lstStyle/>
          <a:p>
            <a:r>
              <a:rPr lang="en-CA" sz="2400" b="1" u="sng" dirty="0" smtClean="0"/>
              <a:t>Medical care </a:t>
            </a:r>
            <a:r>
              <a:rPr lang="en-CA" sz="2400" dirty="0" smtClean="0"/>
              <a:t>- health professionals hope to apply existing knowledge to benefit an individual patient</a:t>
            </a:r>
            <a:endParaRPr lang="en-GB" sz="2400" dirty="0" smtClean="0"/>
          </a:p>
          <a:p>
            <a:r>
              <a:rPr lang="en-GB" sz="2400" b="1" u="sng" dirty="0" smtClean="0"/>
              <a:t>Public </a:t>
            </a:r>
            <a:r>
              <a:rPr lang="en-CA" sz="2400" b="1" u="sng" dirty="0" smtClean="0"/>
              <a:t>health activities </a:t>
            </a:r>
            <a:r>
              <a:rPr lang="en-CA" sz="2400" dirty="0" smtClean="0"/>
              <a:t>- knowledge applied/collected to benefit communities (even, sometimes, overriding the interests and liberties of individuals)</a:t>
            </a:r>
            <a:endParaRPr lang="en-GB" sz="2400" dirty="0" smtClean="0"/>
          </a:p>
          <a:p>
            <a:r>
              <a:rPr lang="en-CA" sz="2400" b="1" u="sng" dirty="0" smtClean="0"/>
              <a:t>Research</a:t>
            </a:r>
            <a:r>
              <a:rPr lang="en-CA" sz="2400" dirty="0" smtClean="0"/>
              <a:t> - generates new generalizable knowledge to promote greater good of individuals who may not yet be affected by a condition or issue (research knowledge can be applied to medical care and public health activities)</a:t>
            </a:r>
          </a:p>
          <a:p>
            <a:r>
              <a:rPr lang="en-CA" sz="2400" dirty="0" smtClean="0"/>
              <a:t>Each activity will have different ethical frameworks</a:t>
            </a:r>
            <a:endParaRPr lang="en-CA" dirty="0" smtClean="0"/>
          </a:p>
          <a:p>
            <a:pPr lvl="1"/>
            <a:endParaRPr lang="en-GB" dirty="0" smtClean="0"/>
          </a:p>
          <a:p>
            <a:endParaRPr lang="en-GB" dirty="0"/>
          </a:p>
        </p:txBody>
      </p:sp>
    </p:spTree>
    <p:extLst>
      <p:ext uri="{BB962C8B-B14F-4D97-AF65-F5344CB8AC3E}">
        <p14:creationId xmlns:p14="http://schemas.microsoft.com/office/powerpoint/2010/main" val="523818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Medical care ethics</a:t>
            </a:r>
            <a:endParaRPr lang="en-GB" dirty="0"/>
          </a:p>
        </p:txBody>
      </p:sp>
      <p:sp>
        <p:nvSpPr>
          <p:cNvPr id="3" name="Content Placeholder 2"/>
          <p:cNvSpPr>
            <a:spLocks noGrp="1"/>
          </p:cNvSpPr>
          <p:nvPr>
            <p:ph idx="1"/>
          </p:nvPr>
        </p:nvSpPr>
        <p:spPr/>
        <p:txBody>
          <a:bodyPr/>
          <a:lstStyle/>
          <a:p>
            <a:r>
              <a:rPr lang="en-GB" dirty="0" smtClean="0"/>
              <a:t>Individual emphasis</a:t>
            </a:r>
          </a:p>
          <a:p>
            <a:r>
              <a:rPr lang="en-GB" dirty="0" smtClean="0"/>
              <a:t>Focuses on </a:t>
            </a:r>
            <a:r>
              <a:rPr lang="en-GB" dirty="0"/>
              <a:t>p</a:t>
            </a:r>
            <a:r>
              <a:rPr lang="en-GB" dirty="0" smtClean="0"/>
              <a:t>atient autonomy and best interest</a:t>
            </a:r>
          </a:p>
          <a:p>
            <a:r>
              <a:rPr lang="en-GB" dirty="0" smtClean="0"/>
              <a:t>Patient-focused values</a:t>
            </a:r>
          </a:p>
          <a:p>
            <a:r>
              <a:rPr lang="en-GB" dirty="0" smtClean="0"/>
              <a:t>Promoting cure and treatment of existing health conditions</a:t>
            </a:r>
          </a:p>
          <a:p>
            <a:r>
              <a:rPr lang="en-GB" dirty="0" smtClean="0"/>
              <a:t>Justice and duties to others, including public good, are never far away</a:t>
            </a:r>
            <a:endParaRPr lang="en-CA" dirty="0" smtClean="0"/>
          </a:p>
          <a:p>
            <a:pPr lvl="1"/>
            <a:endParaRPr lang="en-GB" dirty="0" smtClean="0"/>
          </a:p>
          <a:p>
            <a:endParaRPr lang="en-GB" dirty="0"/>
          </a:p>
        </p:txBody>
      </p:sp>
    </p:spTree>
    <p:extLst>
      <p:ext uri="{BB962C8B-B14F-4D97-AF65-F5344CB8AC3E}">
        <p14:creationId xmlns:p14="http://schemas.microsoft.com/office/powerpoint/2010/main" val="1485071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Public health ethics</a:t>
            </a:r>
            <a:endParaRPr lang="en-GB" dirty="0"/>
          </a:p>
        </p:txBody>
      </p:sp>
      <p:sp>
        <p:nvSpPr>
          <p:cNvPr id="3" name="Content Placeholder 2"/>
          <p:cNvSpPr>
            <a:spLocks noGrp="1"/>
          </p:cNvSpPr>
          <p:nvPr>
            <p:ph idx="1"/>
          </p:nvPr>
        </p:nvSpPr>
        <p:spPr/>
        <p:txBody>
          <a:bodyPr/>
          <a:lstStyle/>
          <a:p>
            <a:r>
              <a:rPr lang="en-GB" sz="2500" dirty="0" smtClean="0"/>
              <a:t>Measures designed to protect and enhance health of public and prevent ill-health</a:t>
            </a:r>
          </a:p>
          <a:p>
            <a:r>
              <a:rPr lang="en-GB" sz="2500" dirty="0" smtClean="0"/>
              <a:t>Emphasizes greater good of a population or community and pursuit of collective action</a:t>
            </a:r>
          </a:p>
          <a:p>
            <a:r>
              <a:rPr lang="en-GB" sz="2500" dirty="0" smtClean="0"/>
              <a:t>May be tension between duty to place rights and needs of individuals above those of society</a:t>
            </a:r>
          </a:p>
          <a:p>
            <a:r>
              <a:rPr lang="en-GB" sz="2500" dirty="0" smtClean="0"/>
              <a:t>Since public is comprised of individuals, public health initiatives can result in benefits for individuals too</a:t>
            </a:r>
            <a:endParaRPr lang="en-CA" sz="2500" dirty="0" smtClean="0"/>
          </a:p>
        </p:txBody>
      </p:sp>
    </p:spTree>
    <p:extLst>
      <p:ext uri="{BB962C8B-B14F-4D97-AF65-F5344CB8AC3E}">
        <p14:creationId xmlns:p14="http://schemas.microsoft.com/office/powerpoint/2010/main" val="50164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Research ethics</a:t>
            </a:r>
            <a:endParaRPr lang="en-GB" dirty="0"/>
          </a:p>
        </p:txBody>
      </p:sp>
      <p:sp>
        <p:nvSpPr>
          <p:cNvPr id="3" name="Content Placeholder 2"/>
          <p:cNvSpPr>
            <a:spLocks noGrp="1"/>
          </p:cNvSpPr>
          <p:nvPr>
            <p:ph idx="1"/>
          </p:nvPr>
        </p:nvSpPr>
        <p:spPr/>
        <p:txBody>
          <a:bodyPr/>
          <a:lstStyle/>
          <a:p>
            <a:r>
              <a:rPr lang="en-GB" dirty="0" smtClean="0"/>
              <a:t>Goal is producing evidence to advance greater good, including for individuals not yet affected by a condition/issue</a:t>
            </a:r>
          </a:p>
          <a:p>
            <a:r>
              <a:rPr lang="en-GB" dirty="0" smtClean="0"/>
              <a:t>“Points to the primary value of the human person and focuses largely on constraining the use of individuals…as means for the pursuit of collective scientific or technological ends” (Kenny and </a:t>
            </a:r>
            <a:r>
              <a:rPr lang="en-GB" dirty="0" err="1" smtClean="0"/>
              <a:t>Giacomini</a:t>
            </a:r>
            <a:r>
              <a:rPr lang="en-GB" dirty="0" smtClean="0"/>
              <a:t> 2005)</a:t>
            </a:r>
            <a:endParaRPr lang="en-CA" dirty="0" smtClean="0"/>
          </a:p>
          <a:p>
            <a:pPr lvl="1"/>
            <a:endParaRPr lang="en-GB" dirty="0" smtClean="0"/>
          </a:p>
          <a:p>
            <a:endParaRPr lang="en-GB" dirty="0"/>
          </a:p>
        </p:txBody>
      </p:sp>
    </p:spTree>
    <p:extLst>
      <p:ext uri="{BB962C8B-B14F-4D97-AF65-F5344CB8AC3E}">
        <p14:creationId xmlns:p14="http://schemas.microsoft.com/office/powerpoint/2010/main" val="3975907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Use of ethical frameworks</a:t>
            </a:r>
            <a:endParaRPr lang="en-GB" dirty="0"/>
          </a:p>
        </p:txBody>
      </p:sp>
      <p:sp>
        <p:nvSpPr>
          <p:cNvPr id="5" name="Content Placeholder 4"/>
          <p:cNvSpPr>
            <a:spLocks noGrp="1"/>
          </p:cNvSpPr>
          <p:nvPr>
            <p:ph idx="1"/>
          </p:nvPr>
        </p:nvSpPr>
        <p:spPr/>
        <p:txBody>
          <a:bodyPr/>
          <a:lstStyle/>
          <a:p>
            <a:r>
              <a:rPr lang="en-GB" dirty="0" smtClean="0"/>
              <a:t>Context will dictate which framework should prevail</a:t>
            </a:r>
          </a:p>
          <a:p>
            <a:r>
              <a:rPr lang="en-GB" dirty="0" smtClean="0"/>
              <a:t>But ethical obligations of other frameworks may still apply e.g. individual informed consent in research, anonymizing data collected through public health surveillance</a:t>
            </a:r>
          </a:p>
          <a:p>
            <a:r>
              <a:rPr lang="en-GB" dirty="0" smtClean="0"/>
              <a:t>Aims and ethical obligations of a role need to be set out clearly. </a:t>
            </a:r>
            <a:r>
              <a:rPr lang="en-GB" i="1" dirty="0" smtClean="0"/>
              <a:t>“To whom is the duty of care owed?”</a:t>
            </a:r>
          </a:p>
          <a:p>
            <a:r>
              <a:rPr lang="en-GB" dirty="0" smtClean="0"/>
              <a:t>Multiple allegiances can be a challenge e.g. clinician also performing research in public health emergency</a:t>
            </a:r>
          </a:p>
          <a:p>
            <a:endParaRPr lang="en-GB" dirty="0"/>
          </a:p>
        </p:txBody>
      </p:sp>
    </p:spTree>
    <p:extLst>
      <p:ext uri="{BB962C8B-B14F-4D97-AF65-F5344CB8AC3E}">
        <p14:creationId xmlns:p14="http://schemas.microsoft.com/office/powerpoint/2010/main" val="3848155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Table</a:t>
            </a:r>
            <a:endParaRPr lang="en-GB" dirty="0"/>
          </a:p>
        </p:txBody>
      </p:sp>
      <p:sp>
        <p:nvSpPr>
          <p:cNvPr id="3" name="Content Placeholder 2"/>
          <p:cNvSpPr>
            <a:spLocks noGrp="1"/>
          </p:cNvSpPr>
          <p:nvPr>
            <p:ph idx="1"/>
          </p:nvPr>
        </p:nvSpPr>
        <p:spPr/>
        <p:txBody>
          <a:bodyPr/>
          <a:lstStyle/>
          <a:p>
            <a:pPr marL="0" indent="0">
              <a:buNone/>
            </a:pPr>
            <a:r>
              <a:rPr lang="en-CA" sz="1800" dirty="0" smtClean="0"/>
              <a:t>Areas </a:t>
            </a:r>
            <a:r>
              <a:rPr lang="en-CA" sz="1800" dirty="0"/>
              <a:t>of divergence and overlap between three distinct ethics frameworks</a:t>
            </a:r>
            <a:endParaRPr lang="en-GB" sz="1800" dirty="0"/>
          </a:p>
        </p:txBody>
      </p:sp>
      <p:graphicFrame>
        <p:nvGraphicFramePr>
          <p:cNvPr id="5" name="Table 4"/>
          <p:cNvGraphicFramePr>
            <a:graphicFrameLocks noGrp="1"/>
          </p:cNvGraphicFramePr>
          <p:nvPr>
            <p:extLst>
              <p:ext uri="{D42A27DB-BD31-4B8C-83A1-F6EECF244321}">
                <p14:modId xmlns:p14="http://schemas.microsoft.com/office/powerpoint/2010/main" val="837605014"/>
              </p:ext>
            </p:extLst>
          </p:nvPr>
        </p:nvGraphicFramePr>
        <p:xfrm>
          <a:off x="611560" y="1772817"/>
          <a:ext cx="7560840" cy="4176463"/>
        </p:xfrm>
        <a:graphic>
          <a:graphicData uri="http://schemas.openxmlformats.org/drawingml/2006/table">
            <a:tbl>
              <a:tblPr firstRow="1" firstCol="1" bandRow="1" bandCol="1">
                <a:solidFill>
                  <a:srgbClr val="89B9FF"/>
                </a:solidFill>
                <a:tableStyleId>{616DA210-FB5B-4158-B5E0-FEB733F419BA}</a:tableStyleId>
              </a:tblPr>
              <a:tblGrid>
                <a:gridCol w="2736304"/>
                <a:gridCol w="1584176"/>
                <a:gridCol w="1728192"/>
                <a:gridCol w="1512168"/>
              </a:tblGrid>
              <a:tr h="1008111">
                <a:tc>
                  <a:txBody>
                    <a:bodyPr/>
                    <a:lstStyle/>
                    <a:p>
                      <a:pPr>
                        <a:spcAft>
                          <a:spcPts val="0"/>
                        </a:spcAft>
                      </a:pPr>
                      <a:r>
                        <a:rPr lang="en-CA" sz="1600" b="0" i="1" u="none" dirty="0">
                          <a:effectLst/>
                          <a:latin typeface="+mj-lt"/>
                        </a:rPr>
                        <a:t>Responsibilities…</a:t>
                      </a:r>
                      <a:endParaRPr lang="en-GB" sz="1800" b="0" i="1" u="none" dirty="0">
                        <a:effectLst/>
                        <a:latin typeface="+mj-lt"/>
                      </a:endParaRPr>
                    </a:p>
                    <a:p>
                      <a:pPr>
                        <a:spcAft>
                          <a:spcPts val="0"/>
                        </a:spcAft>
                      </a:pPr>
                      <a:r>
                        <a:rPr lang="en-CA" sz="1600" b="0" i="1" u="none" dirty="0">
                          <a:effectLst/>
                          <a:latin typeface="+mj-lt"/>
                        </a:rPr>
                        <a:t>Principles…</a:t>
                      </a:r>
                      <a:endParaRPr lang="en-GB" sz="1800" b="0" i="1" u="none" dirty="0">
                        <a:effectLst/>
                        <a:latin typeface="+mj-lt"/>
                      </a:endParaRPr>
                    </a:p>
                    <a:p>
                      <a:pPr>
                        <a:spcAft>
                          <a:spcPts val="0"/>
                        </a:spcAft>
                      </a:pPr>
                      <a:r>
                        <a:rPr lang="en-CA" sz="1600" b="0" i="1" u="none" dirty="0">
                          <a:effectLst/>
                          <a:latin typeface="+mj-lt"/>
                        </a:rPr>
                        <a:t>Practices…</a:t>
                      </a:r>
                      <a:endParaRPr lang="en-GB" sz="1800" b="0" i="1" u="none" dirty="0">
                        <a:effectLst/>
                        <a:latin typeface="+mj-lt"/>
                        <a:ea typeface="MS Mincho"/>
                      </a:endParaRPr>
                    </a:p>
                  </a:txBody>
                  <a:tcPr marL="46030" marR="46030" marT="0" marB="0" anchor="ctr"/>
                </a:tc>
                <a:tc>
                  <a:txBody>
                    <a:bodyPr/>
                    <a:lstStyle/>
                    <a:p>
                      <a:pPr algn="ctr">
                        <a:spcAft>
                          <a:spcPts val="0"/>
                        </a:spcAft>
                      </a:pPr>
                      <a:r>
                        <a:rPr lang="en-CA" sz="1600" b="0" i="0" u="none" dirty="0">
                          <a:effectLst/>
                          <a:latin typeface="+mj-lt"/>
                        </a:rPr>
                        <a:t>Medical care ethics</a:t>
                      </a:r>
                      <a:endParaRPr lang="en-GB" sz="1800" b="0" i="0" u="none" dirty="0">
                        <a:effectLst/>
                        <a:latin typeface="+mj-lt"/>
                        <a:ea typeface="MS Mincho"/>
                      </a:endParaRPr>
                    </a:p>
                  </a:txBody>
                  <a:tcPr marL="46030" marR="46030" marT="0" marB="0" anchor="ctr"/>
                </a:tc>
                <a:tc>
                  <a:txBody>
                    <a:bodyPr/>
                    <a:lstStyle/>
                    <a:p>
                      <a:pPr algn="ctr">
                        <a:spcAft>
                          <a:spcPts val="0"/>
                        </a:spcAft>
                      </a:pPr>
                      <a:r>
                        <a:rPr lang="en-CA" sz="1600" b="0" i="0" u="none" dirty="0">
                          <a:effectLst/>
                          <a:latin typeface="+mj-lt"/>
                        </a:rPr>
                        <a:t>Public health service ethics</a:t>
                      </a:r>
                      <a:endParaRPr lang="en-GB" sz="1800" b="0" i="0" u="none" dirty="0">
                        <a:effectLst/>
                        <a:latin typeface="+mj-lt"/>
                        <a:ea typeface="MS Mincho"/>
                      </a:endParaRPr>
                    </a:p>
                  </a:txBody>
                  <a:tcPr marL="46030" marR="46030" marT="0" marB="0" anchor="ctr"/>
                </a:tc>
                <a:tc>
                  <a:txBody>
                    <a:bodyPr/>
                    <a:lstStyle/>
                    <a:p>
                      <a:pPr algn="ctr">
                        <a:spcAft>
                          <a:spcPts val="0"/>
                        </a:spcAft>
                      </a:pPr>
                      <a:r>
                        <a:rPr lang="en-CA" sz="1600" b="0" i="0" u="none" dirty="0">
                          <a:effectLst/>
                          <a:latin typeface="+mj-lt"/>
                        </a:rPr>
                        <a:t>Research ethics</a:t>
                      </a:r>
                      <a:endParaRPr lang="en-GB" sz="1800" b="0" i="0" u="none" dirty="0">
                        <a:effectLst/>
                        <a:latin typeface="+mj-lt"/>
                        <a:ea typeface="MS Mincho"/>
                      </a:endParaRPr>
                    </a:p>
                  </a:txBody>
                  <a:tcPr marL="46030" marR="46030" marT="0" marB="0" anchor="ctr"/>
                </a:tc>
              </a:tr>
              <a:tr h="648072">
                <a:tc>
                  <a:txBody>
                    <a:bodyPr/>
                    <a:lstStyle/>
                    <a:p>
                      <a:pPr>
                        <a:spcAft>
                          <a:spcPts val="0"/>
                        </a:spcAft>
                      </a:pPr>
                      <a:r>
                        <a:rPr lang="en-CA" sz="1600" b="0" i="0" u="none" dirty="0">
                          <a:effectLst/>
                          <a:latin typeface="+mj-lt"/>
                        </a:rPr>
                        <a:t>To whom duty of ‘care’ is owed</a:t>
                      </a: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noFill/>
                  </a:tcPr>
                </a:tc>
              </a:tr>
              <a:tr h="576064">
                <a:tc>
                  <a:txBody>
                    <a:bodyPr/>
                    <a:lstStyle/>
                    <a:p>
                      <a:pPr>
                        <a:spcAft>
                          <a:spcPts val="0"/>
                        </a:spcAft>
                      </a:pPr>
                      <a:r>
                        <a:rPr lang="en-CA" sz="1600" b="0" i="0" u="none" dirty="0">
                          <a:effectLst/>
                          <a:latin typeface="+mj-lt"/>
                        </a:rPr>
                        <a:t>Aims of intervention</a:t>
                      </a:r>
                      <a:endParaRPr lang="en-GB" sz="1800" b="0" i="0" u="none" dirty="0">
                        <a:effectLst/>
                        <a:latin typeface="+mj-lt"/>
                        <a:ea typeface="MS Mincho"/>
                      </a:endParaRPr>
                    </a:p>
                  </a:txBody>
                  <a:tcPr marL="46030" marR="46030" marT="0" marB="0" anchor="ctr"/>
                </a:tc>
                <a:tc>
                  <a:txBody>
                    <a:bodyPr/>
                    <a:lstStyle/>
                    <a:p>
                      <a:pPr algn="ctr">
                        <a:spcAft>
                          <a:spcPts val="0"/>
                        </a:spcAft>
                      </a:pP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tc>
                <a:tc>
                  <a:txBody>
                    <a:bodyPr/>
                    <a:lstStyle/>
                    <a:p>
                      <a:pPr algn="ctr">
                        <a:spcAft>
                          <a:spcPts val="0"/>
                        </a:spcAft>
                      </a:pPr>
                      <a:endParaRPr lang="en-GB" sz="1800" b="0" i="0" u="none" dirty="0">
                        <a:effectLst/>
                        <a:latin typeface="+mj-lt"/>
                        <a:ea typeface="MS Mincho"/>
                      </a:endParaRPr>
                    </a:p>
                  </a:txBody>
                  <a:tcPr marL="46030" marR="46030" marT="0" marB="0" anchor="ctr">
                    <a:noFill/>
                  </a:tcPr>
                </a:tc>
              </a:tr>
              <a:tr h="501487">
                <a:tc>
                  <a:txBody>
                    <a:bodyPr/>
                    <a:lstStyle/>
                    <a:p>
                      <a:pPr>
                        <a:spcAft>
                          <a:spcPts val="0"/>
                        </a:spcAft>
                      </a:pPr>
                      <a:r>
                        <a:rPr lang="en-CA" sz="1600" b="0" i="0" u="none" dirty="0">
                          <a:effectLst/>
                          <a:latin typeface="+mj-lt"/>
                        </a:rPr>
                        <a:t>Role of informed consent</a:t>
                      </a: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noFill/>
                  </a:tcPr>
                </a:tc>
              </a:tr>
              <a:tr h="722649">
                <a:tc>
                  <a:txBody>
                    <a:bodyPr/>
                    <a:lstStyle/>
                    <a:p>
                      <a:pPr>
                        <a:spcAft>
                          <a:spcPts val="0"/>
                        </a:spcAft>
                      </a:pPr>
                      <a:r>
                        <a:rPr lang="en-CA" sz="1600" b="0" i="0" u="none" dirty="0">
                          <a:effectLst/>
                          <a:latin typeface="+mj-lt"/>
                        </a:rPr>
                        <a:t>Issues of confidentiality &amp; privacy </a:t>
                      </a:r>
                      <a:endParaRPr lang="en-GB" sz="1800" b="0" i="0" u="none" dirty="0">
                        <a:effectLst/>
                        <a:latin typeface="+mj-lt"/>
                        <a:ea typeface="MS Mincho"/>
                      </a:endParaRPr>
                    </a:p>
                  </a:txBody>
                  <a:tcPr marL="46030" marR="46030" marT="0" marB="0" anchor="ctr"/>
                </a:tc>
                <a:tc>
                  <a:txBody>
                    <a:bodyPr/>
                    <a:lstStyle/>
                    <a:p>
                      <a:pPr algn="ctr">
                        <a:spcAft>
                          <a:spcPts val="0"/>
                        </a:spcAft>
                      </a:pPr>
                      <a:endParaRPr lang="en-GB" sz="1800" b="0" i="0" u="none" dirty="0">
                        <a:effectLst/>
                        <a:latin typeface="+mj-lt"/>
                        <a:ea typeface="MS Mincho"/>
                      </a:endParaRPr>
                    </a:p>
                  </a:txBody>
                  <a:tcPr marL="46030" marR="46030" marT="0" marB="0" anchor="ctr">
                    <a:noFill/>
                  </a:tcPr>
                </a:tc>
                <a:tc>
                  <a:txBody>
                    <a:bodyPr/>
                    <a:lstStyle/>
                    <a:p>
                      <a:pPr algn="ctr">
                        <a:spcAft>
                          <a:spcPts val="0"/>
                        </a:spcAft>
                      </a:pPr>
                      <a:endParaRPr lang="en-GB" sz="1800" b="0" i="0" u="none" dirty="0">
                        <a:effectLst/>
                        <a:latin typeface="+mj-lt"/>
                        <a:ea typeface="MS Mincho"/>
                      </a:endParaRPr>
                    </a:p>
                  </a:txBody>
                  <a:tcPr marL="46030" marR="46030" marT="0" marB="0" anchor="ctr"/>
                </a:tc>
                <a:tc>
                  <a:txBody>
                    <a:bodyPr/>
                    <a:lstStyle/>
                    <a:p>
                      <a:pPr algn="ctr">
                        <a:spcAft>
                          <a:spcPts val="0"/>
                        </a:spcAft>
                      </a:pPr>
                      <a:endParaRPr lang="en-GB" sz="1800" b="0" i="0" u="none" dirty="0">
                        <a:effectLst/>
                        <a:latin typeface="+mj-lt"/>
                        <a:ea typeface="MS Mincho"/>
                      </a:endParaRPr>
                    </a:p>
                  </a:txBody>
                  <a:tcPr marL="46030" marR="46030" marT="0" marB="0" anchor="ctr">
                    <a:noFill/>
                  </a:tcPr>
                </a:tc>
              </a:tr>
              <a:tr h="720080">
                <a:tc>
                  <a:txBody>
                    <a:bodyPr/>
                    <a:lstStyle/>
                    <a:p>
                      <a:pPr>
                        <a:spcAft>
                          <a:spcPts val="0"/>
                        </a:spcAft>
                      </a:pPr>
                      <a:r>
                        <a:rPr lang="en-CA" sz="1600" b="0" i="0" u="none" dirty="0">
                          <a:effectLst/>
                          <a:latin typeface="+mj-lt"/>
                        </a:rPr>
                        <a:t>Meaning of fairness &amp; equity</a:t>
                      </a:r>
                      <a:endParaRPr lang="en-GB" sz="1800" b="0" i="0" u="none" dirty="0">
                        <a:effectLst/>
                        <a:latin typeface="+mj-lt"/>
                        <a:ea typeface="MS Mincho"/>
                      </a:endParaRPr>
                    </a:p>
                  </a:txBody>
                  <a:tcPr marL="46030" marR="46030" marT="0" marB="0" anchor="ctr">
                    <a:noFill/>
                  </a:tcPr>
                </a:tc>
                <a:tc>
                  <a:txBody>
                    <a:bodyPr/>
                    <a:lstStyle/>
                    <a:p>
                      <a:pPr algn="l">
                        <a:spcAft>
                          <a:spcPts val="0"/>
                        </a:spcAft>
                      </a:pPr>
                      <a:endParaRPr lang="en-GB" sz="3600" b="0" i="0" u="none" dirty="0">
                        <a:effectLst/>
                        <a:latin typeface="+mj-lt"/>
                        <a:ea typeface="MS Mincho"/>
                      </a:endParaRPr>
                    </a:p>
                  </a:txBody>
                  <a:tcPr marL="68580" marR="68580" marT="0" marB="0" anchor="ctr">
                    <a:noFill/>
                  </a:tcPr>
                </a:tc>
                <a:tc>
                  <a:txBody>
                    <a:bodyPr/>
                    <a:lstStyle/>
                    <a:p>
                      <a:pPr algn="l">
                        <a:spcAft>
                          <a:spcPts val="0"/>
                        </a:spcAft>
                      </a:pPr>
                      <a:endParaRPr lang="en-GB" sz="3600" b="0" i="0" u="none" dirty="0">
                        <a:effectLst/>
                        <a:latin typeface="+mj-lt"/>
                        <a:ea typeface="MS Mincho"/>
                      </a:endParaRPr>
                    </a:p>
                  </a:txBody>
                  <a:tcPr marL="68580" marR="68580" marT="0" marB="0" anchor="ctr">
                    <a:noFill/>
                  </a:tcPr>
                </a:tc>
                <a:tc>
                  <a:txBody>
                    <a:bodyPr/>
                    <a:lstStyle/>
                    <a:p>
                      <a:pPr algn="l">
                        <a:spcAft>
                          <a:spcPts val="0"/>
                        </a:spcAft>
                      </a:pPr>
                      <a:endParaRPr lang="en-GB" sz="3600" b="0" i="0" u="none" dirty="0">
                        <a:effectLst/>
                        <a:latin typeface="+mj-lt"/>
                        <a:ea typeface="MS Mincho"/>
                      </a:endParaRPr>
                    </a:p>
                  </a:txBody>
                  <a:tcPr marL="68580" marR="68580" marT="0" marB="0" anchor="ctr">
                    <a:noFill/>
                  </a:tcPr>
                </a:tc>
              </a:tr>
            </a:tbl>
          </a:graphicData>
        </a:graphic>
      </p:graphicFrame>
    </p:spTree>
    <p:extLst>
      <p:ext uri="{BB962C8B-B14F-4D97-AF65-F5344CB8AC3E}">
        <p14:creationId xmlns:p14="http://schemas.microsoft.com/office/powerpoint/2010/main" val="2185895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Video</a:t>
            </a:r>
            <a:endParaRPr lang="en-GB" dirty="0"/>
          </a:p>
        </p:txBody>
      </p:sp>
      <p:sp>
        <p:nvSpPr>
          <p:cNvPr id="3" name="Content Placeholder 2"/>
          <p:cNvSpPr>
            <a:spLocks noGrp="1"/>
          </p:cNvSpPr>
          <p:nvPr>
            <p:ph idx="1"/>
          </p:nvPr>
        </p:nvSpPr>
        <p:spPr/>
        <p:txBody>
          <a:bodyPr/>
          <a:lstStyle/>
          <a:p>
            <a:pPr marL="0" lvl="0" indent="0">
              <a:buNone/>
            </a:pPr>
            <a:r>
              <a:rPr lang="en-CA" dirty="0" smtClean="0"/>
              <a:t>“</a:t>
            </a:r>
            <a:r>
              <a:rPr lang="en-CA" dirty="0"/>
              <a:t>Disaster Ethics: The Collision between Public Health Ethics and Clinical Ethics” </a:t>
            </a:r>
            <a:endParaRPr lang="en-CA" dirty="0" smtClean="0"/>
          </a:p>
          <a:p>
            <a:pPr marL="0" lvl="0" indent="0">
              <a:buNone/>
            </a:pPr>
            <a:r>
              <a:rPr lang="en-CA" u="sng" dirty="0" smtClean="0">
                <a:hlinkClick r:id="rId2"/>
              </a:rPr>
              <a:t>https</a:t>
            </a:r>
            <a:r>
              <a:rPr lang="en-CA" u="sng" dirty="0">
                <a:hlinkClick r:id="rId2"/>
              </a:rPr>
              <a:t>://</a:t>
            </a:r>
            <a:r>
              <a:rPr lang="en-CA" u="sng" dirty="0" smtClean="0">
                <a:hlinkClick r:id="rId2"/>
              </a:rPr>
              <a:t>www.youtube.com/watch?v=JYYAGJB5t4E</a:t>
            </a:r>
            <a:endParaRPr lang="en-GB" dirty="0"/>
          </a:p>
        </p:txBody>
      </p:sp>
    </p:spTree>
    <p:extLst>
      <p:ext uri="{BB962C8B-B14F-4D97-AF65-F5344CB8AC3E}">
        <p14:creationId xmlns:p14="http://schemas.microsoft.com/office/powerpoint/2010/main" val="3365256283"/>
      </p:ext>
    </p:extLst>
  </p:cSld>
  <p:clrMapOvr>
    <a:masterClrMapping/>
  </p:clrMapOvr>
</p:sld>
</file>

<file path=ppt/theme/theme1.xml><?xml version="1.0" encoding="utf-8"?>
<a:theme xmlns:a="http://schemas.openxmlformats.org/drawingml/2006/main" name="1_EPRtemplate 06">
  <a:themeElements>
    <a:clrScheme name="EPRtemplate 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PRtemplate 06">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EPRtemplate 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PRtemplate 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PRtemplate 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PRtemplate 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PRtemplate 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PRtemplate 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PRtemplate 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PRtemplate 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PRtemplate 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PRtemplate 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PRtemplate 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PRtemplate 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9868</TotalTime>
  <Words>2757</Words>
  <Application>Microsoft Office PowerPoint</Application>
  <PresentationFormat>On-screen Show (4:3)</PresentationFormat>
  <Paragraphs>255</Paragraphs>
  <Slides>20</Slides>
  <Notes>14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1_EPRtemplate 06</vt:lpstr>
      <vt:lpstr>PowerPoint Presentation</vt:lpstr>
      <vt:lpstr>Outline</vt:lpstr>
      <vt:lpstr>Introduction</vt:lpstr>
      <vt:lpstr>Medical care ethics</vt:lpstr>
      <vt:lpstr>Public health ethics</vt:lpstr>
      <vt:lpstr>Research ethics</vt:lpstr>
      <vt:lpstr>Use of ethical frameworks</vt:lpstr>
      <vt:lpstr>Table</vt:lpstr>
      <vt:lpstr>Video</vt:lpstr>
      <vt:lpstr>Discussion</vt:lpstr>
      <vt:lpstr>Case study</vt:lpstr>
      <vt:lpstr>Case study</vt:lpstr>
      <vt:lpstr>Case study</vt:lpstr>
      <vt:lpstr>Case study discussion</vt:lpstr>
      <vt:lpstr>Role play</vt:lpstr>
      <vt:lpstr>Role play</vt:lpstr>
      <vt:lpstr>Role play</vt:lpstr>
      <vt:lpstr>Summary</vt:lpstr>
      <vt:lpstr>Sources</vt:lpstr>
      <vt:lpstr>Acknowledgements</vt:lpstr>
    </vt:vector>
  </TitlesOfParts>
  <Company>WHO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and Patient Care in Public Health Emergency</dc:title>
  <dc:creator>SONG, Hyun</dc:creator>
  <cp:lastModifiedBy>REIS, Andreas Alois</cp:lastModifiedBy>
  <cp:revision>378</cp:revision>
  <cp:lastPrinted>2014-02-26T10:00:50Z</cp:lastPrinted>
  <dcterms:created xsi:type="dcterms:W3CDTF">2013-03-12T13:25:54Z</dcterms:created>
  <dcterms:modified xsi:type="dcterms:W3CDTF">2015-11-19T16:38:45Z</dcterms:modified>
</cp:coreProperties>
</file>