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9" r:id="rId3"/>
    <p:sldId id="280" r:id="rId4"/>
    <p:sldId id="283" r:id="rId5"/>
    <p:sldId id="260" r:id="rId6"/>
    <p:sldId id="270" r:id="rId7"/>
    <p:sldId id="282" r:id="rId8"/>
    <p:sldId id="271" r:id="rId9"/>
    <p:sldId id="272" r:id="rId10"/>
    <p:sldId id="261" r:id="rId11"/>
    <p:sldId id="262" r:id="rId12"/>
    <p:sldId id="263" r:id="rId13"/>
    <p:sldId id="264" r:id="rId14"/>
    <p:sldId id="265" r:id="rId15"/>
    <p:sldId id="266" r:id="rId16"/>
    <p:sldId id="267" r:id="rId17"/>
    <p:sldId id="273" r:id="rId18"/>
    <p:sldId id="275" r:id="rId19"/>
    <p:sldId id="277" r:id="rId20"/>
    <p:sldId id="284" r:id="rId21"/>
    <p:sldId id="276" r:id="rId22"/>
  </p:sldIdLst>
  <p:sldSz cx="9144000" cy="6858000" type="screen4x3"/>
  <p:notesSz cx="6662738"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BDF8F2-C598-4705-8526-68701CAEFEC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99EB1ACD-A836-4CD2-9560-640C9F5DF5FA}">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200" b="1" dirty="0" smtClean="0">
              <a:solidFill>
                <a:schemeClr val="accent6">
                  <a:lumMod val="75000"/>
                </a:schemeClr>
              </a:solidFill>
            </a:rPr>
            <a:t>Formulating the research question based on day to day care </a:t>
          </a:r>
        </a:p>
      </dgm:t>
    </dgm:pt>
    <dgm:pt modelId="{FCB4FB89-26E6-497A-A810-8AA1EA175F9C}" type="parTrans" cxnId="{70460F83-A56A-4098-B193-F3E70F34A887}">
      <dgm:prSet/>
      <dgm:spPr/>
      <dgm:t>
        <a:bodyPr/>
        <a:lstStyle/>
        <a:p>
          <a:endParaRPr lang="en-US" sz="1200"/>
        </a:p>
      </dgm:t>
    </dgm:pt>
    <dgm:pt modelId="{0988D0BA-12BA-4D85-BB6C-11FA2F3460DE}" type="sibTrans" cxnId="{70460F83-A56A-4098-B193-F3E70F34A887}">
      <dgm:prSet/>
      <dgm:spPr/>
      <dgm:t>
        <a:bodyPr/>
        <a:lstStyle/>
        <a:p>
          <a:endParaRPr lang="en-US" sz="1200"/>
        </a:p>
      </dgm:t>
    </dgm:pt>
    <dgm:pt modelId="{EA5DAF42-ABBC-4AEB-8C8C-D3C935203DD0}">
      <dgm:prSet phldrT="[Text]" custT="1"/>
      <dgm:spPr/>
      <dgm:t>
        <a:bodyPr/>
        <a:lstStyle/>
        <a:p>
          <a:r>
            <a:rPr lang="en-US" sz="1200" b="1" dirty="0" smtClean="0">
              <a:solidFill>
                <a:schemeClr val="accent4">
                  <a:lumMod val="75000"/>
                </a:schemeClr>
              </a:solidFill>
            </a:rPr>
            <a:t>Defining the purpose of the study</a:t>
          </a:r>
          <a:endParaRPr lang="en-US" sz="1200" b="1" dirty="0">
            <a:solidFill>
              <a:schemeClr val="accent4">
                <a:lumMod val="75000"/>
              </a:schemeClr>
            </a:solidFill>
          </a:endParaRPr>
        </a:p>
      </dgm:t>
    </dgm:pt>
    <dgm:pt modelId="{A9A752B1-9026-4914-8356-1F95F6B93692}" type="parTrans" cxnId="{ADE55538-8EFA-4D33-97BD-C630D5B57AE2}">
      <dgm:prSet/>
      <dgm:spPr/>
      <dgm:t>
        <a:bodyPr/>
        <a:lstStyle/>
        <a:p>
          <a:endParaRPr lang="en-US" sz="1200"/>
        </a:p>
      </dgm:t>
    </dgm:pt>
    <dgm:pt modelId="{F54D3694-392B-4D0B-AD34-8383E147E307}" type="sibTrans" cxnId="{ADE55538-8EFA-4D33-97BD-C630D5B57AE2}">
      <dgm:prSet/>
      <dgm:spPr/>
      <dgm:t>
        <a:bodyPr/>
        <a:lstStyle/>
        <a:p>
          <a:endParaRPr lang="en-US" sz="1200"/>
        </a:p>
      </dgm:t>
    </dgm:pt>
    <dgm:pt modelId="{F2665263-374B-4DF6-BE7D-BAEDD260EDFF}">
      <dgm:prSet phldrT="[Text]" custT="1"/>
      <dgm:spPr/>
      <dgm:t>
        <a:bodyPr/>
        <a:lstStyle/>
        <a:p>
          <a:r>
            <a:rPr lang="en-US" sz="1200" b="1" dirty="0" smtClean="0">
              <a:solidFill>
                <a:srgbClr val="C00000"/>
              </a:solidFill>
            </a:rPr>
            <a:t>Reviewing related literature and Formulating hypotheses and defining variables</a:t>
          </a:r>
          <a:endParaRPr lang="en-US" sz="1200" b="1" dirty="0">
            <a:solidFill>
              <a:srgbClr val="FF0000"/>
            </a:solidFill>
          </a:endParaRPr>
        </a:p>
      </dgm:t>
    </dgm:pt>
    <dgm:pt modelId="{72127204-A9AD-4C48-A80A-30019B3916F7}" type="parTrans" cxnId="{8191C7CC-210B-4C20-8623-3508D4238716}">
      <dgm:prSet/>
      <dgm:spPr/>
      <dgm:t>
        <a:bodyPr/>
        <a:lstStyle/>
        <a:p>
          <a:endParaRPr lang="en-US" sz="1200"/>
        </a:p>
      </dgm:t>
    </dgm:pt>
    <dgm:pt modelId="{1DB50E23-7F60-45FA-95DA-CC654A1064C1}" type="sibTrans" cxnId="{8191C7CC-210B-4C20-8623-3508D4238716}">
      <dgm:prSet/>
      <dgm:spPr/>
      <dgm:t>
        <a:bodyPr/>
        <a:lstStyle/>
        <a:p>
          <a:endParaRPr lang="en-US" sz="1200"/>
        </a:p>
      </dgm:t>
    </dgm:pt>
    <dgm:pt modelId="{74600244-D075-4DFE-8EB0-67083A1E528C}">
      <dgm:prSet phldrT="[Text]" custT="1"/>
      <dgm:spPr/>
      <dgm:t>
        <a:bodyPr/>
        <a:lstStyle/>
        <a:p>
          <a:r>
            <a:rPr lang="en-US" sz="1200" b="1" dirty="0" smtClean="0">
              <a:solidFill>
                <a:schemeClr val="accent1"/>
              </a:solidFill>
            </a:rPr>
            <a:t>Selecting the research design, sample setting</a:t>
          </a:r>
          <a:endParaRPr lang="en-US" sz="1200" b="1" dirty="0">
            <a:solidFill>
              <a:schemeClr val="accent1"/>
            </a:solidFill>
          </a:endParaRPr>
        </a:p>
      </dgm:t>
    </dgm:pt>
    <dgm:pt modelId="{F81FA3E4-3999-4CAC-AD2C-996603D9C972}" type="parTrans" cxnId="{307FFD77-9800-45C6-A685-942D23BD675F}">
      <dgm:prSet/>
      <dgm:spPr/>
      <dgm:t>
        <a:bodyPr/>
        <a:lstStyle/>
        <a:p>
          <a:endParaRPr lang="en-US" sz="1200"/>
        </a:p>
      </dgm:t>
    </dgm:pt>
    <dgm:pt modelId="{53E67BD1-B995-4D15-B914-3357EBF59D42}" type="sibTrans" cxnId="{307FFD77-9800-45C6-A685-942D23BD675F}">
      <dgm:prSet/>
      <dgm:spPr/>
      <dgm:t>
        <a:bodyPr/>
        <a:lstStyle/>
        <a:p>
          <a:endParaRPr lang="en-US" sz="1200"/>
        </a:p>
      </dgm:t>
    </dgm:pt>
    <dgm:pt modelId="{1DD20007-B837-44F9-8F63-E2FCECD3C3CE}">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200" b="1" dirty="0" smtClean="0">
              <a:solidFill>
                <a:srgbClr val="7030A0"/>
              </a:solidFill>
            </a:rPr>
            <a:t>Conducting a pilot study</a:t>
          </a:r>
          <a:endParaRPr lang="en-US" sz="1200" b="1" dirty="0">
            <a:solidFill>
              <a:srgbClr val="7030A0"/>
            </a:solidFill>
          </a:endParaRPr>
        </a:p>
      </dgm:t>
    </dgm:pt>
    <dgm:pt modelId="{D5F86E47-A6CF-4E16-BAC1-635760DB63E1}" type="parTrans" cxnId="{3D34283D-7735-4C99-8403-3B30E6117ABD}">
      <dgm:prSet/>
      <dgm:spPr/>
      <dgm:t>
        <a:bodyPr/>
        <a:lstStyle/>
        <a:p>
          <a:endParaRPr lang="en-US" sz="1200"/>
        </a:p>
      </dgm:t>
    </dgm:pt>
    <dgm:pt modelId="{F35C9EC5-BF84-459E-A487-4104EF66226B}" type="sibTrans" cxnId="{3D34283D-7735-4C99-8403-3B30E6117ABD}">
      <dgm:prSet/>
      <dgm:spPr/>
      <dgm:t>
        <a:bodyPr/>
        <a:lstStyle/>
        <a:p>
          <a:endParaRPr lang="en-US" sz="1200"/>
        </a:p>
      </dgm:t>
    </dgm:pt>
    <dgm:pt modelId="{17D1F33B-A3C8-435B-9A10-8A3BDC32ADEC}">
      <dgm:prSet custT="1"/>
      <dgm:spPr/>
      <dgm:t>
        <a:bodyPr/>
        <a:lstStyle/>
        <a:p>
          <a:r>
            <a:rPr lang="en-US" sz="1200" b="1" dirty="0" smtClean="0">
              <a:solidFill>
                <a:schemeClr val="accent4"/>
              </a:solidFill>
            </a:rPr>
            <a:t>Collecting and analyzing the data</a:t>
          </a:r>
          <a:endParaRPr lang="en-US" sz="1200" b="1" dirty="0">
            <a:solidFill>
              <a:schemeClr val="accent4"/>
            </a:solidFill>
          </a:endParaRPr>
        </a:p>
      </dgm:t>
    </dgm:pt>
    <dgm:pt modelId="{780BEA95-B9CB-415E-B801-69FC65AEB256}" type="parTrans" cxnId="{7F3ED238-66F9-4B89-B4E2-44AD088AC807}">
      <dgm:prSet/>
      <dgm:spPr/>
      <dgm:t>
        <a:bodyPr/>
        <a:lstStyle/>
        <a:p>
          <a:endParaRPr lang="en-US" sz="1200"/>
        </a:p>
      </dgm:t>
    </dgm:pt>
    <dgm:pt modelId="{123DA601-EE62-4D42-A86D-5B849E86B89B}" type="sibTrans" cxnId="{7F3ED238-66F9-4B89-B4E2-44AD088AC807}">
      <dgm:prSet/>
      <dgm:spPr/>
      <dgm:t>
        <a:bodyPr/>
        <a:lstStyle/>
        <a:p>
          <a:endParaRPr lang="en-US" sz="1200"/>
        </a:p>
      </dgm:t>
    </dgm:pt>
    <dgm:pt modelId="{CC04C021-B9A5-4E65-A675-AC981A58E109}">
      <dgm:prSet custT="1"/>
      <dgm:spPr/>
      <dgm:t>
        <a:bodyPr/>
        <a:lstStyle/>
        <a:p>
          <a:r>
            <a:rPr lang="en-US" sz="1200" b="1" dirty="0" smtClean="0">
              <a:solidFill>
                <a:srgbClr val="C00000"/>
              </a:solidFill>
            </a:rPr>
            <a:t>Change of practice towards quality improvement.</a:t>
          </a:r>
        </a:p>
      </dgm:t>
    </dgm:pt>
    <dgm:pt modelId="{991CA93A-72CC-47CE-9E38-4758C0AE2B07}" type="parTrans" cxnId="{2D91BDCA-50F4-48FA-AF10-A0B5D5B5026A}">
      <dgm:prSet/>
      <dgm:spPr/>
      <dgm:t>
        <a:bodyPr/>
        <a:lstStyle/>
        <a:p>
          <a:endParaRPr lang="en-US"/>
        </a:p>
      </dgm:t>
    </dgm:pt>
    <dgm:pt modelId="{159159E1-23E3-4222-93E1-1583BD0E611A}" type="sibTrans" cxnId="{2D91BDCA-50F4-48FA-AF10-A0B5D5B5026A}">
      <dgm:prSet/>
      <dgm:spPr/>
      <dgm:t>
        <a:bodyPr/>
        <a:lstStyle/>
        <a:p>
          <a:endParaRPr lang="en-US"/>
        </a:p>
      </dgm:t>
    </dgm:pt>
    <dgm:pt modelId="{6B9FA3E7-0671-429A-88D3-7CFC2C2CF571}" type="pres">
      <dgm:prSet presAssocID="{36BDF8F2-C598-4705-8526-68701CAEFECC}" presName="cycle" presStyleCnt="0">
        <dgm:presLayoutVars>
          <dgm:dir/>
          <dgm:resizeHandles val="exact"/>
        </dgm:presLayoutVars>
      </dgm:prSet>
      <dgm:spPr/>
      <dgm:t>
        <a:bodyPr/>
        <a:lstStyle/>
        <a:p>
          <a:endParaRPr lang="en-US"/>
        </a:p>
      </dgm:t>
    </dgm:pt>
    <dgm:pt modelId="{612CBCF9-5955-44C7-A9AA-59FB343F67F5}" type="pres">
      <dgm:prSet presAssocID="{99EB1ACD-A836-4CD2-9560-640C9F5DF5FA}" presName="dummy" presStyleCnt="0"/>
      <dgm:spPr/>
    </dgm:pt>
    <dgm:pt modelId="{0CA4EBA4-02C2-484E-808A-1FE8F7A9E4D5}" type="pres">
      <dgm:prSet presAssocID="{99EB1ACD-A836-4CD2-9560-640C9F5DF5FA}" presName="node" presStyleLbl="revTx" presStyleIdx="0" presStyleCnt="7" custScaleX="113355" custScaleY="117193">
        <dgm:presLayoutVars>
          <dgm:bulletEnabled val="1"/>
        </dgm:presLayoutVars>
      </dgm:prSet>
      <dgm:spPr/>
      <dgm:t>
        <a:bodyPr/>
        <a:lstStyle/>
        <a:p>
          <a:endParaRPr lang="en-US"/>
        </a:p>
      </dgm:t>
    </dgm:pt>
    <dgm:pt modelId="{3C56FCC0-1EA6-4A82-ABB2-B2D7C58142B1}" type="pres">
      <dgm:prSet presAssocID="{0988D0BA-12BA-4D85-BB6C-11FA2F3460DE}" presName="sibTrans" presStyleLbl="node1" presStyleIdx="0" presStyleCnt="7"/>
      <dgm:spPr/>
      <dgm:t>
        <a:bodyPr/>
        <a:lstStyle/>
        <a:p>
          <a:endParaRPr lang="en-US"/>
        </a:p>
      </dgm:t>
    </dgm:pt>
    <dgm:pt modelId="{85544A11-37BA-46DC-9575-6792D867910F}" type="pres">
      <dgm:prSet presAssocID="{EA5DAF42-ABBC-4AEB-8C8C-D3C935203DD0}" presName="dummy" presStyleCnt="0"/>
      <dgm:spPr/>
    </dgm:pt>
    <dgm:pt modelId="{396403DE-9378-4B20-92A7-2C07356505EA}" type="pres">
      <dgm:prSet presAssocID="{EA5DAF42-ABBC-4AEB-8C8C-D3C935203DD0}" presName="node" presStyleLbl="revTx" presStyleIdx="1" presStyleCnt="7">
        <dgm:presLayoutVars>
          <dgm:bulletEnabled val="1"/>
        </dgm:presLayoutVars>
      </dgm:prSet>
      <dgm:spPr/>
      <dgm:t>
        <a:bodyPr/>
        <a:lstStyle/>
        <a:p>
          <a:endParaRPr lang="en-US"/>
        </a:p>
      </dgm:t>
    </dgm:pt>
    <dgm:pt modelId="{73DAC08C-860D-4AE5-A7FC-12EB82DEB773}" type="pres">
      <dgm:prSet presAssocID="{F54D3694-392B-4D0B-AD34-8383E147E307}" presName="sibTrans" presStyleLbl="node1" presStyleIdx="1" presStyleCnt="7"/>
      <dgm:spPr/>
      <dgm:t>
        <a:bodyPr/>
        <a:lstStyle/>
        <a:p>
          <a:endParaRPr lang="en-US"/>
        </a:p>
      </dgm:t>
    </dgm:pt>
    <dgm:pt modelId="{16E567A7-093C-4348-AD22-993D74558E8C}" type="pres">
      <dgm:prSet presAssocID="{F2665263-374B-4DF6-BE7D-BAEDD260EDFF}" presName="dummy" presStyleCnt="0"/>
      <dgm:spPr/>
    </dgm:pt>
    <dgm:pt modelId="{F9ABB41F-C2B0-41CA-A496-DABD8C88B94F}" type="pres">
      <dgm:prSet presAssocID="{F2665263-374B-4DF6-BE7D-BAEDD260EDFF}" presName="node" presStyleLbl="revTx" presStyleIdx="2" presStyleCnt="7" custRadScaleRad="100983" custRadScaleInc="-5010">
        <dgm:presLayoutVars>
          <dgm:bulletEnabled val="1"/>
        </dgm:presLayoutVars>
      </dgm:prSet>
      <dgm:spPr/>
      <dgm:t>
        <a:bodyPr/>
        <a:lstStyle/>
        <a:p>
          <a:endParaRPr lang="en-US"/>
        </a:p>
      </dgm:t>
    </dgm:pt>
    <dgm:pt modelId="{985C2D08-0E25-4472-BA40-BF72620E094E}" type="pres">
      <dgm:prSet presAssocID="{1DB50E23-7F60-45FA-95DA-CC654A1064C1}" presName="sibTrans" presStyleLbl="node1" presStyleIdx="2" presStyleCnt="7"/>
      <dgm:spPr/>
      <dgm:t>
        <a:bodyPr/>
        <a:lstStyle/>
        <a:p>
          <a:endParaRPr lang="en-US"/>
        </a:p>
      </dgm:t>
    </dgm:pt>
    <dgm:pt modelId="{83F61A20-390B-4C42-B758-4E4C045200FF}" type="pres">
      <dgm:prSet presAssocID="{74600244-D075-4DFE-8EB0-67083A1E528C}" presName="dummy" presStyleCnt="0"/>
      <dgm:spPr/>
    </dgm:pt>
    <dgm:pt modelId="{6614D873-E69F-44AA-B40E-B57AEC552946}" type="pres">
      <dgm:prSet presAssocID="{74600244-D075-4DFE-8EB0-67083A1E528C}" presName="node" presStyleLbl="revTx" presStyleIdx="3" presStyleCnt="7">
        <dgm:presLayoutVars>
          <dgm:bulletEnabled val="1"/>
        </dgm:presLayoutVars>
      </dgm:prSet>
      <dgm:spPr/>
      <dgm:t>
        <a:bodyPr/>
        <a:lstStyle/>
        <a:p>
          <a:endParaRPr lang="en-US"/>
        </a:p>
      </dgm:t>
    </dgm:pt>
    <dgm:pt modelId="{B0C6F0A2-3ADC-4E30-B7A5-40A3A3C1F5A7}" type="pres">
      <dgm:prSet presAssocID="{53E67BD1-B995-4D15-B914-3357EBF59D42}" presName="sibTrans" presStyleLbl="node1" presStyleIdx="3" presStyleCnt="7"/>
      <dgm:spPr/>
      <dgm:t>
        <a:bodyPr/>
        <a:lstStyle/>
        <a:p>
          <a:endParaRPr lang="en-US"/>
        </a:p>
      </dgm:t>
    </dgm:pt>
    <dgm:pt modelId="{7E72FC33-8BA8-41FA-AB7B-4154111BB9AB}" type="pres">
      <dgm:prSet presAssocID="{1DD20007-B837-44F9-8F63-E2FCECD3C3CE}" presName="dummy" presStyleCnt="0"/>
      <dgm:spPr/>
    </dgm:pt>
    <dgm:pt modelId="{B36C3475-D070-41F4-A4E7-28DE7024FC6B}" type="pres">
      <dgm:prSet presAssocID="{1DD20007-B837-44F9-8F63-E2FCECD3C3CE}" presName="node" presStyleLbl="revTx" presStyleIdx="4" presStyleCnt="7">
        <dgm:presLayoutVars>
          <dgm:bulletEnabled val="1"/>
        </dgm:presLayoutVars>
      </dgm:prSet>
      <dgm:spPr/>
      <dgm:t>
        <a:bodyPr/>
        <a:lstStyle/>
        <a:p>
          <a:endParaRPr lang="en-US"/>
        </a:p>
      </dgm:t>
    </dgm:pt>
    <dgm:pt modelId="{D0CB36D7-1AE3-4644-9105-4DF6BCD2E1F8}" type="pres">
      <dgm:prSet presAssocID="{F35C9EC5-BF84-459E-A487-4104EF66226B}" presName="sibTrans" presStyleLbl="node1" presStyleIdx="4" presStyleCnt="7"/>
      <dgm:spPr/>
      <dgm:t>
        <a:bodyPr/>
        <a:lstStyle/>
        <a:p>
          <a:endParaRPr lang="en-US"/>
        </a:p>
      </dgm:t>
    </dgm:pt>
    <dgm:pt modelId="{C5A33D92-F5C6-4292-9AF2-41B7DEAE282E}" type="pres">
      <dgm:prSet presAssocID="{17D1F33B-A3C8-435B-9A10-8A3BDC32ADEC}" presName="dummy" presStyleCnt="0"/>
      <dgm:spPr/>
    </dgm:pt>
    <dgm:pt modelId="{0F43BBCC-CFF2-43FD-8B55-A6E06FC9B878}" type="pres">
      <dgm:prSet presAssocID="{17D1F33B-A3C8-435B-9A10-8A3BDC32ADEC}" presName="node" presStyleLbl="revTx" presStyleIdx="5" presStyleCnt="7">
        <dgm:presLayoutVars>
          <dgm:bulletEnabled val="1"/>
        </dgm:presLayoutVars>
      </dgm:prSet>
      <dgm:spPr/>
      <dgm:t>
        <a:bodyPr/>
        <a:lstStyle/>
        <a:p>
          <a:endParaRPr lang="en-US"/>
        </a:p>
      </dgm:t>
    </dgm:pt>
    <dgm:pt modelId="{5107536F-0AF7-4293-A7F2-2409BD919E6A}" type="pres">
      <dgm:prSet presAssocID="{123DA601-EE62-4D42-A86D-5B849E86B89B}" presName="sibTrans" presStyleLbl="node1" presStyleIdx="5" presStyleCnt="7"/>
      <dgm:spPr/>
      <dgm:t>
        <a:bodyPr/>
        <a:lstStyle/>
        <a:p>
          <a:endParaRPr lang="en-US"/>
        </a:p>
      </dgm:t>
    </dgm:pt>
    <dgm:pt modelId="{C5F3BDCA-A863-45E1-B7E1-A845C05CFA9E}" type="pres">
      <dgm:prSet presAssocID="{CC04C021-B9A5-4E65-A675-AC981A58E109}" presName="dummy" presStyleCnt="0"/>
      <dgm:spPr/>
    </dgm:pt>
    <dgm:pt modelId="{933D4F46-6092-4A91-AFE5-AA205592F8F3}" type="pres">
      <dgm:prSet presAssocID="{CC04C021-B9A5-4E65-A675-AC981A58E109}" presName="node" presStyleLbl="revTx" presStyleIdx="6" presStyleCnt="7" custScaleX="124546">
        <dgm:presLayoutVars>
          <dgm:bulletEnabled val="1"/>
        </dgm:presLayoutVars>
      </dgm:prSet>
      <dgm:spPr/>
      <dgm:t>
        <a:bodyPr/>
        <a:lstStyle/>
        <a:p>
          <a:endParaRPr lang="en-US"/>
        </a:p>
      </dgm:t>
    </dgm:pt>
    <dgm:pt modelId="{BA384328-8302-4F47-9234-44D69DCE5E13}" type="pres">
      <dgm:prSet presAssocID="{159159E1-23E3-4222-93E1-1583BD0E611A}" presName="sibTrans" presStyleLbl="node1" presStyleIdx="6" presStyleCnt="7"/>
      <dgm:spPr/>
      <dgm:t>
        <a:bodyPr/>
        <a:lstStyle/>
        <a:p>
          <a:endParaRPr lang="en-US"/>
        </a:p>
      </dgm:t>
    </dgm:pt>
  </dgm:ptLst>
  <dgm:cxnLst>
    <dgm:cxn modelId="{0A96D961-1333-402A-857C-7C1E7761F5D7}" type="presOf" srcId="{F54D3694-392B-4D0B-AD34-8383E147E307}" destId="{73DAC08C-860D-4AE5-A7FC-12EB82DEB773}" srcOrd="0" destOrd="0" presId="urn:microsoft.com/office/officeart/2005/8/layout/cycle1"/>
    <dgm:cxn modelId="{307FFD77-9800-45C6-A685-942D23BD675F}" srcId="{36BDF8F2-C598-4705-8526-68701CAEFECC}" destId="{74600244-D075-4DFE-8EB0-67083A1E528C}" srcOrd="3" destOrd="0" parTransId="{F81FA3E4-3999-4CAC-AD2C-996603D9C972}" sibTransId="{53E67BD1-B995-4D15-B914-3357EBF59D42}"/>
    <dgm:cxn modelId="{ADE55538-8EFA-4D33-97BD-C630D5B57AE2}" srcId="{36BDF8F2-C598-4705-8526-68701CAEFECC}" destId="{EA5DAF42-ABBC-4AEB-8C8C-D3C935203DD0}" srcOrd="1" destOrd="0" parTransId="{A9A752B1-9026-4914-8356-1F95F6B93692}" sibTransId="{F54D3694-392B-4D0B-AD34-8383E147E307}"/>
    <dgm:cxn modelId="{8D4E8F03-9C6F-419C-8E5E-2DFF56D237DF}" type="presOf" srcId="{0988D0BA-12BA-4D85-BB6C-11FA2F3460DE}" destId="{3C56FCC0-1EA6-4A82-ABB2-B2D7C58142B1}" srcOrd="0" destOrd="0" presId="urn:microsoft.com/office/officeart/2005/8/layout/cycle1"/>
    <dgm:cxn modelId="{2D91BDCA-50F4-48FA-AF10-A0B5D5B5026A}" srcId="{36BDF8F2-C598-4705-8526-68701CAEFECC}" destId="{CC04C021-B9A5-4E65-A675-AC981A58E109}" srcOrd="6" destOrd="0" parTransId="{991CA93A-72CC-47CE-9E38-4758C0AE2B07}" sibTransId="{159159E1-23E3-4222-93E1-1583BD0E611A}"/>
    <dgm:cxn modelId="{70460F83-A56A-4098-B193-F3E70F34A887}" srcId="{36BDF8F2-C598-4705-8526-68701CAEFECC}" destId="{99EB1ACD-A836-4CD2-9560-640C9F5DF5FA}" srcOrd="0" destOrd="0" parTransId="{FCB4FB89-26E6-497A-A810-8AA1EA175F9C}" sibTransId="{0988D0BA-12BA-4D85-BB6C-11FA2F3460DE}"/>
    <dgm:cxn modelId="{C571E9A6-185F-413E-AD4D-92F2788436F1}" type="presOf" srcId="{74600244-D075-4DFE-8EB0-67083A1E528C}" destId="{6614D873-E69F-44AA-B40E-B57AEC552946}" srcOrd="0" destOrd="0" presId="urn:microsoft.com/office/officeart/2005/8/layout/cycle1"/>
    <dgm:cxn modelId="{05B89B9D-C9C7-467E-97CB-BA3B6758A582}" type="presOf" srcId="{159159E1-23E3-4222-93E1-1583BD0E611A}" destId="{BA384328-8302-4F47-9234-44D69DCE5E13}" srcOrd="0" destOrd="0" presId="urn:microsoft.com/office/officeart/2005/8/layout/cycle1"/>
    <dgm:cxn modelId="{7F3ED238-66F9-4B89-B4E2-44AD088AC807}" srcId="{36BDF8F2-C598-4705-8526-68701CAEFECC}" destId="{17D1F33B-A3C8-435B-9A10-8A3BDC32ADEC}" srcOrd="5" destOrd="0" parTransId="{780BEA95-B9CB-415E-B801-69FC65AEB256}" sibTransId="{123DA601-EE62-4D42-A86D-5B849E86B89B}"/>
    <dgm:cxn modelId="{464B422D-D17F-486D-8F13-7150FF255965}" type="presOf" srcId="{123DA601-EE62-4D42-A86D-5B849E86B89B}" destId="{5107536F-0AF7-4293-A7F2-2409BD919E6A}" srcOrd="0" destOrd="0" presId="urn:microsoft.com/office/officeart/2005/8/layout/cycle1"/>
    <dgm:cxn modelId="{FD0B3B90-4D1B-4B51-8E5B-5DF7F99B76F1}" type="presOf" srcId="{53E67BD1-B995-4D15-B914-3357EBF59D42}" destId="{B0C6F0A2-3ADC-4E30-B7A5-40A3A3C1F5A7}" srcOrd="0" destOrd="0" presId="urn:microsoft.com/office/officeart/2005/8/layout/cycle1"/>
    <dgm:cxn modelId="{8191C7CC-210B-4C20-8623-3508D4238716}" srcId="{36BDF8F2-C598-4705-8526-68701CAEFECC}" destId="{F2665263-374B-4DF6-BE7D-BAEDD260EDFF}" srcOrd="2" destOrd="0" parTransId="{72127204-A9AD-4C48-A80A-30019B3916F7}" sibTransId="{1DB50E23-7F60-45FA-95DA-CC654A1064C1}"/>
    <dgm:cxn modelId="{552C5FA0-AC5B-4EDF-BE55-FF2A052D58A6}" type="presOf" srcId="{36BDF8F2-C598-4705-8526-68701CAEFECC}" destId="{6B9FA3E7-0671-429A-88D3-7CFC2C2CF571}" srcOrd="0" destOrd="0" presId="urn:microsoft.com/office/officeart/2005/8/layout/cycle1"/>
    <dgm:cxn modelId="{B2C1031D-C185-4D6C-834C-B8109EF7679B}" type="presOf" srcId="{99EB1ACD-A836-4CD2-9560-640C9F5DF5FA}" destId="{0CA4EBA4-02C2-484E-808A-1FE8F7A9E4D5}" srcOrd="0" destOrd="0" presId="urn:microsoft.com/office/officeart/2005/8/layout/cycle1"/>
    <dgm:cxn modelId="{E9B16FF4-52BC-4168-B9DB-014F26E1FD81}" type="presOf" srcId="{F2665263-374B-4DF6-BE7D-BAEDD260EDFF}" destId="{F9ABB41F-C2B0-41CA-A496-DABD8C88B94F}" srcOrd="0" destOrd="0" presId="urn:microsoft.com/office/officeart/2005/8/layout/cycle1"/>
    <dgm:cxn modelId="{BA64AF96-8909-437A-8A03-C1E18517AF07}" type="presOf" srcId="{F35C9EC5-BF84-459E-A487-4104EF66226B}" destId="{D0CB36D7-1AE3-4644-9105-4DF6BCD2E1F8}" srcOrd="0" destOrd="0" presId="urn:microsoft.com/office/officeart/2005/8/layout/cycle1"/>
    <dgm:cxn modelId="{45A10715-92F0-44B4-9061-32AC14190602}" type="presOf" srcId="{1DD20007-B837-44F9-8F63-E2FCECD3C3CE}" destId="{B36C3475-D070-41F4-A4E7-28DE7024FC6B}" srcOrd="0" destOrd="0" presId="urn:microsoft.com/office/officeart/2005/8/layout/cycle1"/>
    <dgm:cxn modelId="{ACD15C92-2C45-40B7-92E2-F8758396ABB6}" type="presOf" srcId="{EA5DAF42-ABBC-4AEB-8C8C-D3C935203DD0}" destId="{396403DE-9378-4B20-92A7-2C07356505EA}" srcOrd="0" destOrd="0" presId="urn:microsoft.com/office/officeart/2005/8/layout/cycle1"/>
    <dgm:cxn modelId="{3D34283D-7735-4C99-8403-3B30E6117ABD}" srcId="{36BDF8F2-C598-4705-8526-68701CAEFECC}" destId="{1DD20007-B837-44F9-8F63-E2FCECD3C3CE}" srcOrd="4" destOrd="0" parTransId="{D5F86E47-A6CF-4E16-BAC1-635760DB63E1}" sibTransId="{F35C9EC5-BF84-459E-A487-4104EF66226B}"/>
    <dgm:cxn modelId="{85E470BE-E38D-47B4-A65A-DED479CDE956}" type="presOf" srcId="{17D1F33B-A3C8-435B-9A10-8A3BDC32ADEC}" destId="{0F43BBCC-CFF2-43FD-8B55-A6E06FC9B878}" srcOrd="0" destOrd="0" presId="urn:microsoft.com/office/officeart/2005/8/layout/cycle1"/>
    <dgm:cxn modelId="{97B9F836-7880-4BF0-B103-16C6EA4D06A1}" type="presOf" srcId="{1DB50E23-7F60-45FA-95DA-CC654A1064C1}" destId="{985C2D08-0E25-4472-BA40-BF72620E094E}" srcOrd="0" destOrd="0" presId="urn:microsoft.com/office/officeart/2005/8/layout/cycle1"/>
    <dgm:cxn modelId="{AB270695-BA11-48D8-B03D-434790D57697}" type="presOf" srcId="{CC04C021-B9A5-4E65-A675-AC981A58E109}" destId="{933D4F46-6092-4A91-AFE5-AA205592F8F3}" srcOrd="0" destOrd="0" presId="urn:microsoft.com/office/officeart/2005/8/layout/cycle1"/>
    <dgm:cxn modelId="{C52335CD-56E1-4876-96AE-7B4F99D22D90}" type="presParOf" srcId="{6B9FA3E7-0671-429A-88D3-7CFC2C2CF571}" destId="{612CBCF9-5955-44C7-A9AA-59FB343F67F5}" srcOrd="0" destOrd="0" presId="urn:microsoft.com/office/officeart/2005/8/layout/cycle1"/>
    <dgm:cxn modelId="{C8C25A2D-D90C-4CF6-836C-F9E6591F5EA8}" type="presParOf" srcId="{6B9FA3E7-0671-429A-88D3-7CFC2C2CF571}" destId="{0CA4EBA4-02C2-484E-808A-1FE8F7A9E4D5}" srcOrd="1" destOrd="0" presId="urn:microsoft.com/office/officeart/2005/8/layout/cycle1"/>
    <dgm:cxn modelId="{74FA902A-A5E5-445E-9767-4B93AA2F0C1F}" type="presParOf" srcId="{6B9FA3E7-0671-429A-88D3-7CFC2C2CF571}" destId="{3C56FCC0-1EA6-4A82-ABB2-B2D7C58142B1}" srcOrd="2" destOrd="0" presId="urn:microsoft.com/office/officeart/2005/8/layout/cycle1"/>
    <dgm:cxn modelId="{4C3DB00B-2BC8-47B5-AD74-DAFB0E194919}" type="presParOf" srcId="{6B9FA3E7-0671-429A-88D3-7CFC2C2CF571}" destId="{85544A11-37BA-46DC-9575-6792D867910F}" srcOrd="3" destOrd="0" presId="urn:microsoft.com/office/officeart/2005/8/layout/cycle1"/>
    <dgm:cxn modelId="{63F38BC5-5E18-4CD6-8F34-0F5F8918483E}" type="presParOf" srcId="{6B9FA3E7-0671-429A-88D3-7CFC2C2CF571}" destId="{396403DE-9378-4B20-92A7-2C07356505EA}" srcOrd="4" destOrd="0" presId="urn:microsoft.com/office/officeart/2005/8/layout/cycle1"/>
    <dgm:cxn modelId="{74126093-A691-46F0-912F-4CD9ED25DFB1}" type="presParOf" srcId="{6B9FA3E7-0671-429A-88D3-7CFC2C2CF571}" destId="{73DAC08C-860D-4AE5-A7FC-12EB82DEB773}" srcOrd="5" destOrd="0" presId="urn:microsoft.com/office/officeart/2005/8/layout/cycle1"/>
    <dgm:cxn modelId="{7C1527E6-6881-4187-8D90-6F3C16169796}" type="presParOf" srcId="{6B9FA3E7-0671-429A-88D3-7CFC2C2CF571}" destId="{16E567A7-093C-4348-AD22-993D74558E8C}" srcOrd="6" destOrd="0" presId="urn:microsoft.com/office/officeart/2005/8/layout/cycle1"/>
    <dgm:cxn modelId="{C9AE9EE1-17ED-47E4-B75E-B5A64D15A4CC}" type="presParOf" srcId="{6B9FA3E7-0671-429A-88D3-7CFC2C2CF571}" destId="{F9ABB41F-C2B0-41CA-A496-DABD8C88B94F}" srcOrd="7" destOrd="0" presId="urn:microsoft.com/office/officeart/2005/8/layout/cycle1"/>
    <dgm:cxn modelId="{C6389FF4-B569-4FC0-A1B3-CBE90518BC29}" type="presParOf" srcId="{6B9FA3E7-0671-429A-88D3-7CFC2C2CF571}" destId="{985C2D08-0E25-4472-BA40-BF72620E094E}" srcOrd="8" destOrd="0" presId="urn:microsoft.com/office/officeart/2005/8/layout/cycle1"/>
    <dgm:cxn modelId="{A22DF320-4AD6-4840-A7A7-42A24DC27C3A}" type="presParOf" srcId="{6B9FA3E7-0671-429A-88D3-7CFC2C2CF571}" destId="{83F61A20-390B-4C42-B758-4E4C045200FF}" srcOrd="9" destOrd="0" presId="urn:microsoft.com/office/officeart/2005/8/layout/cycle1"/>
    <dgm:cxn modelId="{55CA973E-83DD-45E4-B7CC-E4B162813C93}" type="presParOf" srcId="{6B9FA3E7-0671-429A-88D3-7CFC2C2CF571}" destId="{6614D873-E69F-44AA-B40E-B57AEC552946}" srcOrd="10" destOrd="0" presId="urn:microsoft.com/office/officeart/2005/8/layout/cycle1"/>
    <dgm:cxn modelId="{F5226BEE-283B-4265-B8A0-16843B85B3DA}" type="presParOf" srcId="{6B9FA3E7-0671-429A-88D3-7CFC2C2CF571}" destId="{B0C6F0A2-3ADC-4E30-B7A5-40A3A3C1F5A7}" srcOrd="11" destOrd="0" presId="urn:microsoft.com/office/officeart/2005/8/layout/cycle1"/>
    <dgm:cxn modelId="{B4EBF80F-7F1C-410A-8304-EBADD00FCEDC}" type="presParOf" srcId="{6B9FA3E7-0671-429A-88D3-7CFC2C2CF571}" destId="{7E72FC33-8BA8-41FA-AB7B-4154111BB9AB}" srcOrd="12" destOrd="0" presId="urn:microsoft.com/office/officeart/2005/8/layout/cycle1"/>
    <dgm:cxn modelId="{ADAA3D35-889A-413A-A2E0-E5A55FE2BD31}" type="presParOf" srcId="{6B9FA3E7-0671-429A-88D3-7CFC2C2CF571}" destId="{B36C3475-D070-41F4-A4E7-28DE7024FC6B}" srcOrd="13" destOrd="0" presId="urn:microsoft.com/office/officeart/2005/8/layout/cycle1"/>
    <dgm:cxn modelId="{2BA6BD74-3A95-408C-81E3-4B03350C807F}" type="presParOf" srcId="{6B9FA3E7-0671-429A-88D3-7CFC2C2CF571}" destId="{D0CB36D7-1AE3-4644-9105-4DF6BCD2E1F8}" srcOrd="14" destOrd="0" presId="urn:microsoft.com/office/officeart/2005/8/layout/cycle1"/>
    <dgm:cxn modelId="{0E771609-F286-4776-8107-5AF06666311F}" type="presParOf" srcId="{6B9FA3E7-0671-429A-88D3-7CFC2C2CF571}" destId="{C5A33D92-F5C6-4292-9AF2-41B7DEAE282E}" srcOrd="15" destOrd="0" presId="urn:microsoft.com/office/officeart/2005/8/layout/cycle1"/>
    <dgm:cxn modelId="{B0221263-2333-4F1A-951E-64C636F6FA72}" type="presParOf" srcId="{6B9FA3E7-0671-429A-88D3-7CFC2C2CF571}" destId="{0F43BBCC-CFF2-43FD-8B55-A6E06FC9B878}" srcOrd="16" destOrd="0" presId="urn:microsoft.com/office/officeart/2005/8/layout/cycle1"/>
    <dgm:cxn modelId="{BB49E5F7-2EB7-4498-B546-81E1B6DF77E4}" type="presParOf" srcId="{6B9FA3E7-0671-429A-88D3-7CFC2C2CF571}" destId="{5107536F-0AF7-4293-A7F2-2409BD919E6A}" srcOrd="17" destOrd="0" presId="urn:microsoft.com/office/officeart/2005/8/layout/cycle1"/>
    <dgm:cxn modelId="{3060341B-C116-4784-8E5C-A2AF5E767200}" type="presParOf" srcId="{6B9FA3E7-0671-429A-88D3-7CFC2C2CF571}" destId="{C5F3BDCA-A863-45E1-B7E1-A845C05CFA9E}" srcOrd="18" destOrd="0" presId="urn:microsoft.com/office/officeart/2005/8/layout/cycle1"/>
    <dgm:cxn modelId="{405252C0-51F8-40BE-96DA-56C5E5EDAACA}" type="presParOf" srcId="{6B9FA3E7-0671-429A-88D3-7CFC2C2CF571}" destId="{933D4F46-6092-4A91-AFE5-AA205592F8F3}" srcOrd="19" destOrd="0" presId="urn:microsoft.com/office/officeart/2005/8/layout/cycle1"/>
    <dgm:cxn modelId="{A34B8FFC-0229-4D4E-8185-35EE847B833E}" type="presParOf" srcId="{6B9FA3E7-0671-429A-88D3-7CFC2C2CF571}" destId="{BA384328-8302-4F47-9234-44D69DCE5E13}" srcOrd="20"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A4EBA4-02C2-484E-808A-1FE8F7A9E4D5}">
      <dsp:nvSpPr>
        <dsp:cNvPr id="0" name=""/>
        <dsp:cNvSpPr/>
      </dsp:nvSpPr>
      <dsp:spPr>
        <a:xfrm>
          <a:off x="3961139" y="-40793"/>
          <a:ext cx="1109735" cy="1147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smtClean="0">
              <a:solidFill>
                <a:schemeClr val="accent6">
                  <a:lumMod val="75000"/>
                </a:schemeClr>
              </a:solidFill>
            </a:rPr>
            <a:t>Formulating the research question based on day to day care </a:t>
          </a:r>
        </a:p>
      </dsp:txBody>
      <dsp:txXfrm>
        <a:off x="3961139" y="-40793"/>
        <a:ext cx="1109735" cy="1147309"/>
      </dsp:txXfrm>
    </dsp:sp>
    <dsp:sp modelId="{3C56FCC0-1EA6-4A82-ABB2-B2D7C58142B1}">
      <dsp:nvSpPr>
        <dsp:cNvPr id="0" name=""/>
        <dsp:cNvSpPr/>
      </dsp:nvSpPr>
      <dsp:spPr>
        <a:xfrm>
          <a:off x="968714" y="95339"/>
          <a:ext cx="5072970" cy="5072970"/>
        </a:xfrm>
        <a:prstGeom prst="circularArrow">
          <a:avLst>
            <a:gd name="adj1" fmla="val 3763"/>
            <a:gd name="adj2" fmla="val 234799"/>
            <a:gd name="adj3" fmla="val 19827110"/>
            <a:gd name="adj4" fmla="val 18733565"/>
            <a:gd name="adj5" fmla="val 439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6403DE-9378-4B20-92A7-2C07356505EA}">
      <dsp:nvSpPr>
        <dsp:cNvPr id="0" name=""/>
        <dsp:cNvSpPr/>
      </dsp:nvSpPr>
      <dsp:spPr>
        <a:xfrm>
          <a:off x="5286967" y="1623927"/>
          <a:ext cx="978991" cy="97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4">
                  <a:lumMod val="75000"/>
                </a:schemeClr>
              </a:solidFill>
            </a:rPr>
            <a:t>Defining the purpose of the study</a:t>
          </a:r>
          <a:endParaRPr lang="en-US" sz="1200" b="1" kern="1200" dirty="0">
            <a:solidFill>
              <a:schemeClr val="accent4">
                <a:lumMod val="75000"/>
              </a:schemeClr>
            </a:solidFill>
          </a:endParaRPr>
        </a:p>
      </dsp:txBody>
      <dsp:txXfrm>
        <a:off x="5286967" y="1623927"/>
        <a:ext cx="978991" cy="978991"/>
      </dsp:txXfrm>
    </dsp:sp>
    <dsp:sp modelId="{73DAC08C-860D-4AE5-A7FC-12EB82DEB773}">
      <dsp:nvSpPr>
        <dsp:cNvPr id="0" name=""/>
        <dsp:cNvSpPr/>
      </dsp:nvSpPr>
      <dsp:spPr>
        <a:xfrm>
          <a:off x="970048" y="150372"/>
          <a:ext cx="5072970" cy="5072970"/>
        </a:xfrm>
        <a:prstGeom prst="circularArrow">
          <a:avLst>
            <a:gd name="adj1" fmla="val 3763"/>
            <a:gd name="adj2" fmla="val 234799"/>
            <a:gd name="adj3" fmla="val 1120017"/>
            <a:gd name="adj4" fmla="val 21476110"/>
            <a:gd name="adj5" fmla="val 439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ABB41F-C2B0-41CA-A496-DABD8C88B94F}">
      <dsp:nvSpPr>
        <dsp:cNvPr id="0" name=""/>
        <dsp:cNvSpPr/>
      </dsp:nvSpPr>
      <dsp:spPr>
        <a:xfrm>
          <a:off x="4876800" y="3581399"/>
          <a:ext cx="978991" cy="97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C00000"/>
              </a:solidFill>
            </a:rPr>
            <a:t>Reviewing related literature and Formulating hypotheses and defining variables</a:t>
          </a:r>
          <a:endParaRPr lang="en-US" sz="1200" b="1" kern="1200" dirty="0">
            <a:solidFill>
              <a:srgbClr val="FF0000"/>
            </a:solidFill>
          </a:endParaRPr>
        </a:p>
      </dsp:txBody>
      <dsp:txXfrm>
        <a:off x="4876800" y="3581399"/>
        <a:ext cx="978991" cy="978991"/>
      </dsp:txXfrm>
    </dsp:sp>
    <dsp:sp modelId="{985C2D08-0E25-4472-BA40-BF72620E094E}">
      <dsp:nvSpPr>
        <dsp:cNvPr id="0" name=""/>
        <dsp:cNvSpPr/>
      </dsp:nvSpPr>
      <dsp:spPr>
        <a:xfrm>
          <a:off x="1024787" y="84006"/>
          <a:ext cx="5072970" cy="5072970"/>
        </a:xfrm>
        <a:prstGeom prst="circularArrow">
          <a:avLst>
            <a:gd name="adj1" fmla="val 3763"/>
            <a:gd name="adj2" fmla="val 234799"/>
            <a:gd name="adj3" fmla="val 4521880"/>
            <a:gd name="adj4" fmla="val 3337182"/>
            <a:gd name="adj5" fmla="val 439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14D873-E69F-44AA-B40E-B57AEC552946}">
      <dsp:nvSpPr>
        <dsp:cNvPr id="0" name=""/>
        <dsp:cNvSpPr/>
      </dsp:nvSpPr>
      <dsp:spPr>
        <a:xfrm>
          <a:off x="3015704" y="4472001"/>
          <a:ext cx="978991" cy="97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1"/>
              </a:solidFill>
            </a:rPr>
            <a:t>Selecting the research design, sample setting</a:t>
          </a:r>
          <a:endParaRPr lang="en-US" sz="1200" b="1" kern="1200" dirty="0">
            <a:solidFill>
              <a:schemeClr val="accent1"/>
            </a:solidFill>
          </a:endParaRPr>
        </a:p>
      </dsp:txBody>
      <dsp:txXfrm>
        <a:off x="3015704" y="4472001"/>
        <a:ext cx="978991" cy="978991"/>
      </dsp:txXfrm>
    </dsp:sp>
    <dsp:sp modelId="{B0C6F0A2-3ADC-4E30-B7A5-40A3A3C1F5A7}">
      <dsp:nvSpPr>
        <dsp:cNvPr id="0" name=""/>
        <dsp:cNvSpPr/>
      </dsp:nvSpPr>
      <dsp:spPr>
        <a:xfrm>
          <a:off x="968714" y="95339"/>
          <a:ext cx="5072970" cy="5072970"/>
        </a:xfrm>
        <a:prstGeom prst="circularArrow">
          <a:avLst>
            <a:gd name="adj1" fmla="val 3763"/>
            <a:gd name="adj2" fmla="val 234799"/>
            <a:gd name="adj3" fmla="val 7257408"/>
            <a:gd name="adj4" fmla="val 6127740"/>
            <a:gd name="adj5" fmla="val 439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6C3475-D070-41F4-A4E7-28DE7024FC6B}">
      <dsp:nvSpPr>
        <dsp:cNvPr id="0" name=""/>
        <dsp:cNvSpPr/>
      </dsp:nvSpPr>
      <dsp:spPr>
        <a:xfrm>
          <a:off x="1194292" y="3594856"/>
          <a:ext cx="978991" cy="97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1" kern="1200" dirty="0" smtClean="0">
              <a:solidFill>
                <a:srgbClr val="7030A0"/>
              </a:solidFill>
            </a:rPr>
            <a:t>Conducting a pilot study</a:t>
          </a:r>
          <a:endParaRPr lang="en-US" sz="1200" b="1" kern="1200" dirty="0">
            <a:solidFill>
              <a:srgbClr val="7030A0"/>
            </a:solidFill>
          </a:endParaRPr>
        </a:p>
      </dsp:txBody>
      <dsp:txXfrm>
        <a:off x="1194292" y="3594856"/>
        <a:ext cx="978991" cy="978991"/>
      </dsp:txXfrm>
    </dsp:sp>
    <dsp:sp modelId="{D0CB36D7-1AE3-4644-9105-4DF6BCD2E1F8}">
      <dsp:nvSpPr>
        <dsp:cNvPr id="0" name=""/>
        <dsp:cNvSpPr/>
      </dsp:nvSpPr>
      <dsp:spPr>
        <a:xfrm>
          <a:off x="968714" y="95339"/>
          <a:ext cx="5072970" cy="5072970"/>
        </a:xfrm>
        <a:prstGeom prst="circularArrow">
          <a:avLst>
            <a:gd name="adj1" fmla="val 3763"/>
            <a:gd name="adj2" fmla="val 234799"/>
            <a:gd name="adj3" fmla="val 10607856"/>
            <a:gd name="adj4" fmla="val 9334973"/>
            <a:gd name="adj5" fmla="val 439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43BBCC-CFF2-43FD-8B55-A6E06FC9B878}">
      <dsp:nvSpPr>
        <dsp:cNvPr id="0" name=""/>
        <dsp:cNvSpPr/>
      </dsp:nvSpPr>
      <dsp:spPr>
        <a:xfrm>
          <a:off x="744440" y="1623927"/>
          <a:ext cx="978991" cy="97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accent4"/>
              </a:solidFill>
            </a:rPr>
            <a:t>Collecting and analyzing the data</a:t>
          </a:r>
          <a:endParaRPr lang="en-US" sz="1200" b="1" kern="1200" dirty="0">
            <a:solidFill>
              <a:schemeClr val="accent4"/>
            </a:solidFill>
          </a:endParaRPr>
        </a:p>
      </dsp:txBody>
      <dsp:txXfrm>
        <a:off x="744440" y="1623927"/>
        <a:ext cx="978991" cy="978991"/>
      </dsp:txXfrm>
    </dsp:sp>
    <dsp:sp modelId="{5107536F-0AF7-4293-A7F2-2409BD919E6A}">
      <dsp:nvSpPr>
        <dsp:cNvPr id="0" name=""/>
        <dsp:cNvSpPr/>
      </dsp:nvSpPr>
      <dsp:spPr>
        <a:xfrm>
          <a:off x="968714" y="95339"/>
          <a:ext cx="5072970" cy="5072970"/>
        </a:xfrm>
        <a:prstGeom prst="circularArrow">
          <a:avLst>
            <a:gd name="adj1" fmla="val 3763"/>
            <a:gd name="adj2" fmla="val 234799"/>
            <a:gd name="adj3" fmla="val 13320834"/>
            <a:gd name="adj4" fmla="val 12338092"/>
            <a:gd name="adj5" fmla="val 439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3D4F46-6092-4A91-AFE5-AA205592F8F3}">
      <dsp:nvSpPr>
        <dsp:cNvPr id="0" name=""/>
        <dsp:cNvSpPr/>
      </dsp:nvSpPr>
      <dsp:spPr>
        <a:xfrm>
          <a:off x="1884745" y="43365"/>
          <a:ext cx="1219294" cy="97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rgbClr val="C00000"/>
              </a:solidFill>
            </a:rPr>
            <a:t>Change of practice towards quality improvement.</a:t>
          </a:r>
        </a:p>
      </dsp:txBody>
      <dsp:txXfrm>
        <a:off x="1884745" y="43365"/>
        <a:ext cx="1219294" cy="978991"/>
      </dsp:txXfrm>
    </dsp:sp>
    <dsp:sp modelId="{BA384328-8302-4F47-9234-44D69DCE5E13}">
      <dsp:nvSpPr>
        <dsp:cNvPr id="0" name=""/>
        <dsp:cNvSpPr/>
      </dsp:nvSpPr>
      <dsp:spPr>
        <a:xfrm>
          <a:off x="968714" y="95339"/>
          <a:ext cx="5072970" cy="5072970"/>
        </a:xfrm>
        <a:prstGeom prst="circularArrow">
          <a:avLst>
            <a:gd name="adj1" fmla="val 3763"/>
            <a:gd name="adj2" fmla="val 234799"/>
            <a:gd name="adj3" fmla="val 16642372"/>
            <a:gd name="adj4" fmla="val 15605069"/>
            <a:gd name="adj5" fmla="val 439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4010" y="0"/>
            <a:ext cx="2887186" cy="495300"/>
          </a:xfrm>
          <a:prstGeom prst="rect">
            <a:avLst/>
          </a:prstGeom>
        </p:spPr>
        <p:txBody>
          <a:bodyPr vert="horz" lIns="91440" tIns="45720" rIns="91440" bIns="45720" rtlCol="0"/>
          <a:lstStyle>
            <a:lvl1pPr algn="r">
              <a:defRPr sz="1200"/>
            </a:lvl1pPr>
          </a:lstStyle>
          <a:p>
            <a:fld id="{A7A704C9-8C2E-45A2-8CCF-4B6B3546E97B}" type="datetimeFigureOut">
              <a:rPr lang="en-US" smtClean="0"/>
              <a:pPr/>
              <a:t>11/7/2014</a:t>
            </a:fld>
            <a:endParaRPr lang="en-US"/>
          </a:p>
        </p:txBody>
      </p:sp>
      <p:sp>
        <p:nvSpPr>
          <p:cNvPr id="4" name="Slide Image Placeholder 3"/>
          <p:cNvSpPr>
            <a:spLocks noGrp="1" noRot="1" noChangeAspect="1"/>
          </p:cNvSpPr>
          <p:nvPr>
            <p:ph type="sldImg" idx="2"/>
          </p:nvPr>
        </p:nvSpPr>
        <p:spPr>
          <a:xfrm>
            <a:off x="855663"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274" y="4705350"/>
            <a:ext cx="5330190" cy="4457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08981"/>
            <a:ext cx="2887186"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4010" y="9408981"/>
            <a:ext cx="2887186" cy="495300"/>
          </a:xfrm>
          <a:prstGeom prst="rect">
            <a:avLst/>
          </a:prstGeom>
        </p:spPr>
        <p:txBody>
          <a:bodyPr vert="horz" lIns="91440" tIns="45720" rIns="91440" bIns="45720" rtlCol="0" anchor="b"/>
          <a:lstStyle>
            <a:lvl1pPr algn="r">
              <a:defRPr sz="1200"/>
            </a:lvl1pPr>
          </a:lstStyle>
          <a:p>
            <a:fld id="{E8A3E59D-69AA-49B6-835A-DF5F7DDE8F1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A3E59D-69AA-49B6-835A-DF5F7DDE8F1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A3E59D-69AA-49B6-835A-DF5F7DDE8F1D}"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14339" name="Notes Placeholder 2"/>
          <p:cNvSpPr>
            <a:spLocks noGrp="1"/>
          </p:cNvSpPr>
          <p:nvPr>
            <p:ph type="body" idx="1"/>
          </p:nvPr>
        </p:nvSpPr>
        <p:spPr>
          <a:noFill/>
          <a:ln/>
        </p:spPr>
        <p:txBody>
          <a:bodyPr/>
          <a:lstStyle/>
          <a:p>
            <a:endParaRPr lang="en-IN" smtClean="0">
              <a:latin typeface="Times New Roman" pitchFamily="18" charset="0"/>
            </a:endParaRPr>
          </a:p>
        </p:txBody>
      </p:sp>
      <p:sp>
        <p:nvSpPr>
          <p:cNvPr id="4" name="Slide Number Placeholder 3"/>
          <p:cNvSpPr>
            <a:spLocks noGrp="1"/>
          </p:cNvSpPr>
          <p:nvPr>
            <p:ph type="sldNum" sz="quarter"/>
          </p:nvPr>
        </p:nvSpPr>
        <p:spPr/>
        <p:txBody>
          <a:bodyPr/>
          <a:lstStyle/>
          <a:p>
            <a:pPr>
              <a:defRPr/>
            </a:pPr>
            <a:fld id="{0465F691-D7EF-4FBD-8515-973F0910FB40}" type="slidenum">
              <a:rPr lang="en-US" smtClean="0"/>
              <a:pPr>
                <a:defRPr/>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A3E59D-69AA-49B6-835A-DF5F7DDE8F1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A3E59D-69AA-49B6-835A-DF5F7DDE8F1D}"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A3E59D-69AA-49B6-835A-DF5F7DDE8F1D}"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A3E59D-69AA-49B6-835A-DF5F7DDE8F1D}"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A3E59D-69AA-49B6-835A-DF5F7DDE8F1D}"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A3E59D-69AA-49B6-835A-DF5F7DDE8F1D}"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A3E59D-69AA-49B6-835A-DF5F7DDE8F1D}"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A3E59D-69AA-49B6-835A-DF5F7DDE8F1D}"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6F9B8CD-342D-4579-98EC-A8FD6B7370E1}" type="datetimeFigureOut">
              <a:rPr lang="en-US" smtClean="0"/>
              <a:pPr/>
              <a:t>11/7/2014</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kumimoji="0"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BBB5E19-F10A-4C2F-BF6F-11C513378A2E}"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88B23-32EB-4501-8976-ACF998EEC1C3}" type="datetimeFigureOut">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B3AC1-76F0-41A6-90EE-2EB6888F695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88B23-32EB-4501-8976-ACF998EEC1C3}" type="datetimeFigureOut">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B3AC1-76F0-41A6-90EE-2EB6888F695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lgn="r" eaLnBrk="1" latinLnBrk="0" hangingPunct="1"/>
            <a:fld id="{E6F9B8CD-342D-4579-98EC-A8FD6B7370E1}" type="datetimeFigureOut">
              <a:rPr lang="en-US" smtClean="0"/>
              <a:pPr algn="r" eaLnBrk="1" latinLnBrk="0" hangingPunct="1"/>
              <a:t>11/7/2014</a:t>
            </a:fld>
            <a:endParaRPr lang="en-US"/>
          </a:p>
        </p:txBody>
      </p:sp>
      <p:sp>
        <p:nvSpPr>
          <p:cNvPr id="9" name="Slide Number Placeholder 8"/>
          <p:cNvSpPr>
            <a:spLocks noGrp="1"/>
          </p:cNvSpPr>
          <p:nvPr>
            <p:ph type="sldNum" sz="quarter" idx="15"/>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10" name="Footer Placeholder 9"/>
          <p:cNvSpPr>
            <a:spLocks noGrp="1"/>
          </p:cNvSpPr>
          <p:nvPr>
            <p:ph type="ftr" sz="quarter" idx="16"/>
          </p:nvPr>
        </p:nvSpPr>
        <p:spPr/>
        <p:txBody>
          <a:bodyPr rtlCol="0"/>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7588B23-32EB-4501-8976-ACF998EEC1C3}" type="datetimeFigureOut">
              <a:rPr lang="en-US" smtClean="0"/>
              <a:pPr/>
              <a:t>11/7/2014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B4B3AC1-76F0-41A6-90EE-2EB6888F695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7588B23-32EB-4501-8976-ACF998EEC1C3}" type="datetimeFigureOut">
              <a:rPr lang="en-US" smtClean="0"/>
              <a:pPr/>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4B3AC1-76F0-41A6-90EE-2EB6888F6959}"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7588B23-32EB-4501-8976-ACF998EEC1C3}" type="datetimeFigureOut">
              <a:rPr lang="en-US" smtClean="0"/>
              <a:pPr/>
              <a:t>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4B3AC1-76F0-41A6-90EE-2EB6888F6959}"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C7588B23-32EB-4501-8976-ACF998EEC1C3}" type="datetimeFigureOut">
              <a:rPr lang="en-US" smtClean="0"/>
              <a:pPr/>
              <a:t>11/7/2014</a:t>
            </a:fld>
            <a:endParaRPr lang="en-US"/>
          </a:p>
        </p:txBody>
      </p:sp>
      <p:sp>
        <p:nvSpPr>
          <p:cNvPr id="7" name="Slide Number Placeholder 6"/>
          <p:cNvSpPr>
            <a:spLocks noGrp="1"/>
          </p:cNvSpPr>
          <p:nvPr>
            <p:ph type="sldNum" sz="quarter" idx="11"/>
          </p:nvPr>
        </p:nvSpPr>
        <p:spPr/>
        <p:txBody>
          <a:bodyPr rtlCol="0"/>
          <a:lstStyle/>
          <a:p>
            <a:fld id="{3B4B3AC1-76F0-41A6-90EE-2EB6888F6959}"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88B23-32EB-4501-8976-ACF998EEC1C3}" type="datetimeFigureOut">
              <a:rPr lang="en-US" smtClean="0"/>
              <a:pPr/>
              <a:t>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4B3AC1-76F0-41A6-90EE-2EB6888F69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C7588B23-32EB-4501-8976-ACF998EEC1C3}" type="datetimeFigureOut">
              <a:rPr lang="en-US" smtClean="0"/>
              <a:pPr/>
              <a:t>11/7/2014</a:t>
            </a:fld>
            <a:endParaRPr lang="en-US"/>
          </a:p>
        </p:txBody>
      </p:sp>
      <p:sp>
        <p:nvSpPr>
          <p:cNvPr id="22" name="Slide Number Placeholder 21"/>
          <p:cNvSpPr>
            <a:spLocks noGrp="1"/>
          </p:cNvSpPr>
          <p:nvPr>
            <p:ph type="sldNum" sz="quarter" idx="15"/>
          </p:nvPr>
        </p:nvSpPr>
        <p:spPr/>
        <p:txBody>
          <a:bodyPr rtlCol="0"/>
          <a:lstStyle/>
          <a:p>
            <a:fld id="{3B4B3AC1-76F0-41A6-90EE-2EB6888F6959}"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7588B23-32EB-4501-8976-ACF998EEC1C3}" type="datetimeFigureOut">
              <a:rPr lang="en-US" smtClean="0"/>
              <a:pPr/>
              <a:t>11/7/2014</a:t>
            </a:fld>
            <a:endParaRPr lang="en-US"/>
          </a:p>
        </p:txBody>
      </p:sp>
      <p:sp>
        <p:nvSpPr>
          <p:cNvPr id="18" name="Slide Number Placeholder 17"/>
          <p:cNvSpPr>
            <a:spLocks noGrp="1"/>
          </p:cNvSpPr>
          <p:nvPr>
            <p:ph type="sldNum" sz="quarter" idx="11"/>
          </p:nvPr>
        </p:nvSpPr>
        <p:spPr/>
        <p:txBody>
          <a:bodyPr rtlCol="0"/>
          <a:lstStyle/>
          <a:p>
            <a:fld id="{3B4B3AC1-76F0-41A6-90EE-2EB6888F6959}"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11/7/2014</a:t>
            </a:fld>
            <a:endParaRPr lang="en-US" dirty="0">
              <a:solidFill>
                <a:schemeClr val="tx2"/>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B4B3AC1-76F0-41A6-90EE-2EB6888F695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9800"/>
            <a:ext cx="7772400" cy="914400"/>
          </a:xfrm>
        </p:spPr>
        <p:txBody>
          <a:bodyPr anchor="ctr"/>
          <a:lstStyle/>
          <a:p>
            <a:r>
              <a:rPr lang="en-US" sz="3600" b="1" i="1" u="sng" dirty="0" smtClean="0"/>
              <a:t>An Overview of Research Nurses</a:t>
            </a:r>
            <a:endParaRPr lang="en-US" sz="3600" b="1" i="1" u="sng" dirty="0"/>
          </a:p>
        </p:txBody>
      </p:sp>
      <p:sp>
        <p:nvSpPr>
          <p:cNvPr id="3" name="Subtitle 2"/>
          <p:cNvSpPr>
            <a:spLocks noGrp="1"/>
          </p:cNvSpPr>
          <p:nvPr>
            <p:ph type="subTitle" idx="1"/>
          </p:nvPr>
        </p:nvSpPr>
        <p:spPr/>
        <p:txBody>
          <a:bodyPr>
            <a:normAutofit fontScale="70000" lnSpcReduction="20000"/>
          </a:bodyPr>
          <a:lstStyle/>
          <a:p>
            <a:pPr>
              <a:spcBef>
                <a:spcPct val="0"/>
              </a:spcBef>
            </a:pPr>
            <a:r>
              <a:rPr lang="en-US" sz="3600" b="1" i="1" dirty="0" smtClean="0">
                <a:latin typeface="+mj-lt"/>
                <a:ea typeface="+mj-ea"/>
                <a:cs typeface="+mj-cs"/>
              </a:rPr>
              <a:t>Joby. George</a:t>
            </a:r>
          </a:p>
          <a:p>
            <a:pPr>
              <a:spcBef>
                <a:spcPct val="0"/>
              </a:spcBef>
            </a:pPr>
            <a:r>
              <a:rPr lang="en-US" sz="3600" b="1" i="1" dirty="0" smtClean="0">
                <a:latin typeface="+mj-lt"/>
                <a:ea typeface="+mj-ea"/>
                <a:cs typeface="+mj-cs"/>
              </a:rPr>
              <a:t>Research Nurse &amp; Member Global Research Nurses Network, Oxford University,UK</a:t>
            </a:r>
            <a:endParaRPr lang="en-US" sz="3600" b="1" i="1" dirty="0">
              <a:latin typeface="+mj-lt"/>
              <a:ea typeface="+mj-ea"/>
              <a:cs typeface="+mj-cs"/>
            </a:endParaRPr>
          </a:p>
        </p:txBody>
      </p:sp>
      <p:pic>
        <p:nvPicPr>
          <p:cNvPr id="31746" name="Picture 2" descr="http://www.osram.com/media/resource/stagesize/334781/analyse.jpg"/>
          <p:cNvPicPr>
            <a:picLocks noChangeAspect="1" noChangeArrowheads="1"/>
          </p:cNvPicPr>
          <p:nvPr/>
        </p:nvPicPr>
        <p:blipFill>
          <a:blip r:embed="rId3" cstate="print"/>
          <a:srcRect/>
          <a:stretch>
            <a:fillRect/>
          </a:stretch>
        </p:blipFill>
        <p:spPr bwMode="auto">
          <a:xfrm>
            <a:off x="381000" y="304800"/>
            <a:ext cx="2819400" cy="2133600"/>
          </a:xfrm>
          <a:prstGeom prst="ellipse">
            <a:avLst/>
          </a:prstGeom>
          <a:ln>
            <a:noFill/>
          </a:ln>
          <a:effectLst>
            <a:softEdge rad="112500"/>
          </a:effectLst>
        </p:spPr>
      </p:pic>
      <p:pic>
        <p:nvPicPr>
          <p:cNvPr id="31748" name="Picture 4" descr="http://www.mrchouston.com/wp-content/uploads/2012/07/iStock_000008668470Small-record-retrieval.jpg"/>
          <p:cNvPicPr>
            <a:picLocks noChangeAspect="1" noChangeArrowheads="1"/>
          </p:cNvPicPr>
          <p:nvPr/>
        </p:nvPicPr>
        <p:blipFill>
          <a:blip r:embed="rId4" cstate="print"/>
          <a:srcRect/>
          <a:stretch>
            <a:fillRect/>
          </a:stretch>
        </p:blipFill>
        <p:spPr bwMode="auto">
          <a:xfrm>
            <a:off x="6324600" y="2743200"/>
            <a:ext cx="2476114" cy="2438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fontScale="90000"/>
          </a:bodyPr>
          <a:lstStyle/>
          <a:p>
            <a:r>
              <a:rPr lang="en-US" sz="3600" b="1" i="1" u="sng" dirty="0" smtClean="0"/>
              <a:t>Five dimensions-Research Nurses</a:t>
            </a:r>
            <a:endParaRPr lang="en-US" sz="3600" b="1" i="1" u="sng" dirty="0"/>
          </a:p>
        </p:txBody>
      </p:sp>
      <p:pic>
        <p:nvPicPr>
          <p:cNvPr id="3074" name="Picture 2"/>
          <p:cNvPicPr>
            <a:picLocks noGrp="1" noChangeAspect="1" noChangeArrowheads="1"/>
          </p:cNvPicPr>
          <p:nvPr>
            <p:ph sz="quarter" idx="1"/>
          </p:nvPr>
        </p:nvPicPr>
        <p:blipFill>
          <a:blip r:embed="rId3" cstate="print"/>
          <a:srcRect/>
          <a:stretch>
            <a:fillRect/>
          </a:stretch>
        </p:blipFill>
        <p:spPr bwMode="auto">
          <a:xfrm>
            <a:off x="2209800" y="1219200"/>
            <a:ext cx="44958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i="1" u="sng" dirty="0" smtClean="0"/>
              <a:t>CLINICAL PRACTICE DIMENSION</a:t>
            </a:r>
            <a:r>
              <a:rPr lang="en-US" sz="3200" b="1" i="1" u="sng" dirty="0" smtClean="0"/>
              <a:t/>
            </a:r>
            <a:br>
              <a:rPr lang="en-US" sz="3200" b="1" i="1" u="sng" dirty="0" smtClean="0"/>
            </a:br>
            <a:endParaRPr lang="en-US" sz="3200" dirty="0"/>
          </a:p>
        </p:txBody>
      </p:sp>
      <p:sp>
        <p:nvSpPr>
          <p:cNvPr id="3" name="Content Placeholder 2"/>
          <p:cNvSpPr>
            <a:spLocks noGrp="1"/>
          </p:cNvSpPr>
          <p:nvPr>
            <p:ph sz="quarter" idx="1"/>
          </p:nvPr>
        </p:nvSpPr>
        <p:spPr>
          <a:xfrm>
            <a:off x="457200" y="1219200"/>
            <a:ext cx="8229600" cy="4906963"/>
          </a:xfrm>
        </p:spPr>
        <p:txBody>
          <a:bodyPr>
            <a:normAutofit/>
          </a:bodyPr>
          <a:lstStyle/>
          <a:p>
            <a:endParaRPr lang="en-US" sz="1800" dirty="0" smtClean="0"/>
          </a:p>
          <a:p>
            <a:r>
              <a:rPr lang="en-US" sz="1800" dirty="0" smtClean="0"/>
              <a:t>Provide direct nursing care to research participants (Example: interact with research participants to provide nursing care, administration of research interventions, specimen collection, etc.) 	</a:t>
            </a:r>
          </a:p>
          <a:p>
            <a:r>
              <a:rPr lang="en-US" sz="1800" dirty="0" smtClean="0"/>
              <a:t>Provide teaching to research participants and family regarding study participation, participant’s current clinical condition, and/or disease process 	</a:t>
            </a:r>
          </a:p>
          <a:p>
            <a:r>
              <a:rPr lang="en-US" sz="1800" dirty="0" smtClean="0"/>
              <a:t>Monitor the research participant and report potential adverse events to a member of the research team 	</a:t>
            </a:r>
          </a:p>
          <a:p>
            <a:r>
              <a:rPr lang="en-US" sz="1800" dirty="0" smtClean="0"/>
              <a:t>Record research data (Example: document vital signs, administration of a research compound, participant responses, etc.) in approved source document (Example: the medical record, data collection sheet, etc.)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u="sng" dirty="0" smtClean="0"/>
              <a:t>STUDY MANAGEMENT DIMENSION</a:t>
            </a:r>
            <a:br>
              <a:rPr lang="en-US" sz="3200" b="1" i="1" u="sng" dirty="0" smtClean="0"/>
            </a:br>
            <a:endParaRPr lang="en-US" sz="3200" dirty="0"/>
          </a:p>
        </p:txBody>
      </p:sp>
      <p:sp>
        <p:nvSpPr>
          <p:cNvPr id="3" name="Content Placeholder 2"/>
          <p:cNvSpPr>
            <a:spLocks noGrp="1"/>
          </p:cNvSpPr>
          <p:nvPr>
            <p:ph sz="quarter" idx="1"/>
          </p:nvPr>
        </p:nvSpPr>
        <p:spPr>
          <a:xfrm>
            <a:off x="457200" y="1447800"/>
            <a:ext cx="8229600" cy="4678363"/>
          </a:xfrm>
        </p:spPr>
        <p:txBody>
          <a:bodyPr>
            <a:normAutofit fontScale="85000" lnSpcReduction="10000"/>
          </a:bodyPr>
          <a:lstStyle/>
          <a:p>
            <a:pPr>
              <a:buNone/>
            </a:pPr>
            <a:endParaRPr lang="en-US" sz="2400" dirty="0" smtClean="0"/>
          </a:p>
          <a:p>
            <a:r>
              <a:rPr lang="en-US" sz="2400" dirty="0" smtClean="0"/>
              <a:t>Participate in study development.</a:t>
            </a:r>
          </a:p>
          <a:p>
            <a:r>
              <a:rPr lang="en-US" sz="2400" dirty="0" smtClean="0"/>
              <a:t>Participate in research participant recruitment </a:t>
            </a:r>
          </a:p>
          <a:p>
            <a:r>
              <a:rPr lang="en-US" sz="2400" dirty="0" smtClean="0"/>
              <a:t>Participate in screening potential research participants for eligibility </a:t>
            </a:r>
          </a:p>
          <a:p>
            <a:r>
              <a:rPr lang="en-US" sz="2400" dirty="0" smtClean="0"/>
              <a:t>Comply with International Conference on Harmonization (ICH) Good Clinical Practice guidelines 	</a:t>
            </a:r>
          </a:p>
          <a:p>
            <a:r>
              <a:rPr lang="en-US" sz="2400" dirty="0" smtClean="0"/>
              <a:t>Provide nursing expertise to the research team during study development and implementation </a:t>
            </a:r>
          </a:p>
          <a:p>
            <a:r>
              <a:rPr lang="en-US" sz="2400" dirty="0" smtClean="0"/>
              <a:t>Perform quality assurance activities to assure data integrity 	</a:t>
            </a:r>
          </a:p>
          <a:p>
            <a:r>
              <a:rPr lang="en-US" sz="2400" dirty="0" smtClean="0"/>
              <a:t>Identify clinical care implications during study development (Example: staff competencies and resources, equipment, etc.) </a:t>
            </a:r>
          </a:p>
          <a:p>
            <a:r>
              <a:rPr lang="en-US" sz="2400" dirty="0" smtClean="0"/>
              <a:t>Participate in the identification and reporting of research trends 	</a:t>
            </a:r>
          </a:p>
          <a:p>
            <a:pPr>
              <a:buNone/>
            </a:pPr>
            <a:r>
              <a:rPr lang="en-US" sz="2400" dirty="0" smtClean="0"/>
              <a:t>	</a:t>
            </a:r>
          </a:p>
          <a:p>
            <a:endParaRPr lang="en-US" sz="2400" dirty="0" smtClean="0"/>
          </a:p>
          <a:p>
            <a:endParaRPr lang="en-US" sz="2400" dirty="0" smtClean="0"/>
          </a:p>
          <a:p>
            <a:endParaRPr lang="en-US" sz="2400" b="1" i="1" u="sn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i="1" dirty="0" smtClean="0"/>
              <a:t>   </a:t>
            </a:r>
            <a:r>
              <a:rPr lang="en-US" sz="2800" b="1" i="1" u="sng" dirty="0" smtClean="0"/>
              <a:t>CARE COORDINATION AND CONTINUITY DIMENSION</a:t>
            </a:r>
            <a:br>
              <a:rPr lang="en-US" sz="2800" b="1" i="1" u="sng" dirty="0" smtClean="0"/>
            </a:br>
            <a:endParaRPr lang="en-US" sz="2800" dirty="0"/>
          </a:p>
        </p:txBody>
      </p:sp>
      <p:sp>
        <p:nvSpPr>
          <p:cNvPr id="3" name="Content Placeholder 2"/>
          <p:cNvSpPr>
            <a:spLocks noGrp="1"/>
          </p:cNvSpPr>
          <p:nvPr>
            <p:ph sz="quarter" idx="1"/>
          </p:nvPr>
        </p:nvSpPr>
        <p:spPr>
          <a:xfrm>
            <a:off x="457200" y="1295400"/>
            <a:ext cx="8229600" cy="4830763"/>
          </a:xfrm>
        </p:spPr>
        <p:txBody>
          <a:bodyPr>
            <a:normAutofit/>
          </a:bodyPr>
          <a:lstStyle/>
          <a:p>
            <a:pPr>
              <a:buNone/>
            </a:pPr>
            <a:endParaRPr lang="en-US" sz="2000" b="1" i="1" u="sng" dirty="0" smtClean="0"/>
          </a:p>
          <a:p>
            <a:r>
              <a:rPr lang="en-US" sz="2000" dirty="0" smtClean="0"/>
              <a:t>Facilitate the education of the interdisciplinary team on study requirements 	</a:t>
            </a:r>
          </a:p>
          <a:p>
            <a:r>
              <a:rPr lang="en-US" sz="2000" dirty="0" smtClean="0"/>
              <a:t>Collaborate with the interdisciplinary team to create and communicate a plan of care that allows for safe and effective collection of clinical research data .</a:t>
            </a:r>
          </a:p>
          <a:p>
            <a:r>
              <a:rPr lang="en-US" sz="2000" dirty="0" smtClean="0"/>
              <a:t>Provide nursing leadership within the interdisciplinary team .</a:t>
            </a:r>
          </a:p>
          <a:p>
            <a:r>
              <a:rPr lang="en-US" sz="2000" dirty="0" smtClean="0"/>
              <a:t>Provide nursing expertise to community-based health care personnel related to study participation.</a:t>
            </a:r>
          </a:p>
          <a:p>
            <a:r>
              <a:rPr lang="en-US" sz="2000" dirty="0" smtClean="0"/>
              <a:t>Facilitate research participant inquiries and concerns 	</a:t>
            </a:r>
          </a:p>
          <a:p>
            <a:r>
              <a:rPr lang="en-US" sz="2000" dirty="0" smtClean="0"/>
              <a:t>Provides indirect nursing care (Example: participation in clinical, unit, and/or protocol rounds; scheduling study related tests, etc.) in the context of research participation 	</a:t>
            </a:r>
          </a:p>
          <a:p>
            <a:endParaRPr lang="en-US" sz="2000" dirty="0" smtClean="0"/>
          </a:p>
          <a:p>
            <a:endParaRPr lang="en-US" sz="2000" dirty="0" smtClean="0"/>
          </a:p>
          <a:p>
            <a:endParaRPr lang="en-US" sz="2000" dirty="0" smtClean="0"/>
          </a:p>
          <a:p>
            <a:endParaRPr lang="en-US" sz="2000" b="1" i="1" u="sng"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467600" cy="731838"/>
          </a:xfrm>
        </p:spPr>
        <p:txBody>
          <a:bodyPr>
            <a:normAutofit fontScale="90000"/>
          </a:bodyPr>
          <a:lstStyle/>
          <a:p>
            <a:r>
              <a:rPr lang="en-US" sz="3200" b="1" i="1" u="sng" dirty="0" smtClean="0"/>
              <a:t/>
            </a:r>
            <a:br>
              <a:rPr lang="en-US" sz="3200" b="1" i="1" u="sng" dirty="0" smtClean="0"/>
            </a:br>
            <a:r>
              <a:rPr lang="en-US" sz="3200" b="1" i="1" u="sng" dirty="0" smtClean="0"/>
              <a:t/>
            </a:r>
            <a:br>
              <a:rPr lang="en-US" sz="3200" b="1" i="1" u="sng" dirty="0" smtClean="0"/>
            </a:br>
            <a:r>
              <a:rPr lang="en-US" sz="3200" b="1" i="1" u="sng" dirty="0" smtClean="0"/>
              <a:t/>
            </a:r>
            <a:br>
              <a:rPr lang="en-US" sz="3200" b="1" i="1" u="sng" dirty="0" smtClean="0"/>
            </a:br>
            <a:r>
              <a:rPr lang="en-US" sz="3200" b="1" i="1" u="sng" dirty="0" smtClean="0"/>
              <a:t/>
            </a:r>
            <a:br>
              <a:rPr lang="en-US" sz="3200" b="1" i="1" u="sng" dirty="0" smtClean="0"/>
            </a:br>
            <a:r>
              <a:rPr lang="en-US" sz="3200" b="1" i="1" u="sng" dirty="0" smtClean="0"/>
              <a:t/>
            </a:r>
            <a:br>
              <a:rPr lang="en-US" sz="3200" b="1" i="1" u="sng" dirty="0" smtClean="0"/>
            </a:br>
            <a:r>
              <a:rPr lang="en-US" sz="3200" b="1" i="1" u="sng" dirty="0" smtClean="0"/>
              <a:t/>
            </a:r>
            <a:br>
              <a:rPr lang="en-US" sz="3200" b="1" i="1" u="sng" dirty="0" smtClean="0"/>
            </a:br>
            <a:r>
              <a:rPr lang="en-US" sz="3200" b="1" i="1" u="sng" dirty="0" smtClean="0"/>
              <a:t/>
            </a:r>
            <a:br>
              <a:rPr lang="en-US" sz="3200" b="1" i="1" u="sng" dirty="0" smtClean="0"/>
            </a:br>
            <a:r>
              <a:rPr lang="en-US" sz="3200" b="1" i="1" u="sng" dirty="0" smtClean="0"/>
              <a:t/>
            </a:r>
            <a:br>
              <a:rPr lang="en-US" sz="3200" b="1" i="1" u="sng" dirty="0" smtClean="0"/>
            </a:br>
            <a:r>
              <a:rPr lang="en-US" sz="3200" b="1" i="1" u="sng" dirty="0" smtClean="0"/>
              <a:t/>
            </a:r>
            <a:br>
              <a:rPr lang="en-US" sz="3200" b="1" i="1" u="sng" dirty="0" smtClean="0"/>
            </a:br>
            <a:r>
              <a:rPr lang="en-US" sz="3200" b="1" i="1" u="sng" dirty="0" smtClean="0"/>
              <a:t/>
            </a:r>
            <a:br>
              <a:rPr lang="en-US" sz="3200" b="1" i="1" u="sng" dirty="0" smtClean="0"/>
            </a:br>
            <a:r>
              <a:rPr lang="en-US" sz="3200" b="1" i="1" u="sng" dirty="0" smtClean="0"/>
              <a:t/>
            </a:r>
            <a:br>
              <a:rPr lang="en-US" sz="3200" b="1" i="1" u="sng" dirty="0" smtClean="0"/>
            </a:br>
            <a:r>
              <a:rPr lang="en-US" sz="3200" b="1" i="1" u="sng" dirty="0" smtClean="0"/>
              <a:t>HUMAN SUBJECTS PROTECTION DIMENSION</a:t>
            </a:r>
            <a:br>
              <a:rPr lang="en-US" sz="3200" b="1" i="1" u="sng" dirty="0" smtClean="0"/>
            </a:br>
            <a:endParaRPr lang="en-US" sz="3200" dirty="0"/>
          </a:p>
        </p:txBody>
      </p:sp>
      <p:sp>
        <p:nvSpPr>
          <p:cNvPr id="3" name="Content Placeholder 2"/>
          <p:cNvSpPr>
            <a:spLocks noGrp="1"/>
          </p:cNvSpPr>
          <p:nvPr>
            <p:ph sz="quarter" idx="1"/>
          </p:nvPr>
        </p:nvSpPr>
        <p:spPr>
          <a:xfrm>
            <a:off x="457200" y="1600200"/>
            <a:ext cx="7848600" cy="4873752"/>
          </a:xfrm>
        </p:spPr>
        <p:txBody>
          <a:bodyPr/>
          <a:lstStyle/>
          <a:p>
            <a:pPr>
              <a:buNone/>
            </a:pPr>
            <a:endParaRPr lang="en-US" sz="2000" b="1" i="1" u="sng" dirty="0" smtClean="0"/>
          </a:p>
          <a:p>
            <a:r>
              <a:rPr lang="en-US" sz="2000" dirty="0" smtClean="0"/>
              <a:t>Facilitate the initial and ongoing informed consent/assent process</a:t>
            </a:r>
          </a:p>
          <a:p>
            <a:r>
              <a:rPr lang="en-US" sz="2000" dirty="0" smtClean="0"/>
              <a:t>Support research participant in defining his/her reasons and goals for participating in a study 	</a:t>
            </a:r>
          </a:p>
          <a:p>
            <a:r>
              <a:rPr lang="en-US" sz="2000" dirty="0" smtClean="0"/>
              <a:t>Collaborate with the interdisciplinary team to address ethical conflicts</a:t>
            </a:r>
          </a:p>
          <a:p>
            <a:r>
              <a:rPr lang="en-US" sz="2000" dirty="0" smtClean="0"/>
              <a:t>Coordinate research activities to minimize subject risk 	</a:t>
            </a:r>
          </a:p>
          <a:p>
            <a:r>
              <a:rPr lang="en-US" sz="2000" dirty="0" smtClean="0"/>
              <a:t>Serve as IRB member 	</a:t>
            </a:r>
          </a:p>
          <a:p>
            <a:r>
              <a:rPr lang="en-US" sz="2000" dirty="0" smtClean="0"/>
              <a:t>Manage potential ethical and financial conflicts of interest for self 	</a:t>
            </a:r>
          </a:p>
          <a:p>
            <a:endParaRPr lang="en-US" sz="2000" b="1" i="1" u="sng"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u="sng" dirty="0" smtClean="0"/>
              <a:t>CONTRIBUTING TO THE SCIENCE</a:t>
            </a:r>
            <a:br>
              <a:rPr lang="en-US" sz="3200" b="1" i="1" u="sng" dirty="0" smtClean="0"/>
            </a:br>
            <a:endParaRPr lang="en-US" sz="3200" dirty="0"/>
          </a:p>
        </p:txBody>
      </p:sp>
      <p:sp>
        <p:nvSpPr>
          <p:cNvPr id="3" name="Content Placeholder 2"/>
          <p:cNvSpPr>
            <a:spLocks noGrp="1"/>
          </p:cNvSpPr>
          <p:nvPr>
            <p:ph sz="quarter" idx="1"/>
          </p:nvPr>
        </p:nvSpPr>
        <p:spPr/>
        <p:txBody>
          <a:bodyPr>
            <a:normAutofit fontScale="92500" lnSpcReduction="10000"/>
          </a:bodyPr>
          <a:lstStyle/>
          <a:p>
            <a:pPr>
              <a:buNone/>
            </a:pPr>
            <a:endParaRPr lang="en-US" sz="2000" b="1" i="1" u="sng" dirty="0" smtClean="0"/>
          </a:p>
          <a:p>
            <a:r>
              <a:rPr lang="en-US" sz="2000" dirty="0" smtClean="0"/>
              <a:t>Disseminate clinical expertise and best practices related to clinical research  through presentations, publications and/or interactions with nursing colleagues 	</a:t>
            </a:r>
          </a:p>
          <a:p>
            <a:r>
              <a:rPr lang="en-US" sz="2000" dirty="0" smtClean="0"/>
              <a:t>Serve as an expert in a specialty area (Example: grant reviewer, editorial board, presenter, etc.) 	</a:t>
            </a:r>
          </a:p>
          <a:p>
            <a:r>
              <a:rPr lang="en-US" sz="2000" dirty="0" smtClean="0"/>
              <a:t>Participate in the query and analysis of research data 	</a:t>
            </a:r>
          </a:p>
          <a:p>
            <a:r>
              <a:rPr lang="en-US" sz="2000" dirty="0" smtClean="0"/>
              <a:t>Generate practice questions as a result of a new study procedure or intervention </a:t>
            </a:r>
          </a:p>
          <a:p>
            <a:r>
              <a:rPr lang="en-US" sz="2000" dirty="0" smtClean="0"/>
              <a:t>Mentor junior staff and students participating as members of the research team .</a:t>
            </a:r>
          </a:p>
          <a:p>
            <a:r>
              <a:rPr lang="en-US" sz="2000" dirty="0" smtClean="0"/>
              <a:t>Perform secondary data analysis to contribute to the development of new ideas 	</a:t>
            </a:r>
          </a:p>
          <a:p>
            <a:r>
              <a:rPr lang="en-US" sz="2000" dirty="0" smtClean="0"/>
              <a:t>Serve as a resource to new investigator 	</a:t>
            </a:r>
          </a:p>
          <a:p>
            <a:pPr>
              <a:buNone/>
            </a:pPr>
            <a:r>
              <a:rPr lang="en-US" sz="2000" dirty="0" smtClean="0"/>
              <a:t>	</a:t>
            </a:r>
          </a:p>
          <a:p>
            <a:endParaRPr lang="en-US" sz="2000" dirty="0" smtClean="0"/>
          </a:p>
          <a:p>
            <a:endParaRPr lang="en-US" sz="2000" b="1" i="1" u="sng"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1" u="sng" dirty="0" smtClean="0"/>
              <a:t>Challenges </a:t>
            </a:r>
            <a:r>
              <a:rPr lang="en-US" dirty="0" smtClean="0"/>
              <a:t>	</a:t>
            </a:r>
            <a:endParaRPr lang="en-US" dirty="0"/>
          </a:p>
        </p:txBody>
      </p:sp>
      <p:sp>
        <p:nvSpPr>
          <p:cNvPr id="3" name="Content Placeholder 2"/>
          <p:cNvSpPr>
            <a:spLocks noGrp="1"/>
          </p:cNvSpPr>
          <p:nvPr>
            <p:ph sz="quarter" idx="1"/>
          </p:nvPr>
        </p:nvSpPr>
        <p:spPr/>
        <p:txBody>
          <a:bodyPr>
            <a:normAutofit fontScale="92500" lnSpcReduction="10000"/>
          </a:bodyPr>
          <a:lstStyle/>
          <a:p>
            <a:r>
              <a:rPr lang="en-US" sz="2000" dirty="0" smtClean="0"/>
              <a:t>Inadequate number of research minded nurses</a:t>
            </a:r>
          </a:p>
          <a:p>
            <a:r>
              <a:rPr lang="en-US" sz="2000" dirty="0" smtClean="0"/>
              <a:t>Inadequate skills, material resource to support operational research activities.</a:t>
            </a:r>
          </a:p>
          <a:p>
            <a:r>
              <a:rPr lang="en-US" sz="2000" dirty="0" smtClean="0"/>
              <a:t>Most nurses do not have a reading culture.</a:t>
            </a:r>
          </a:p>
          <a:p>
            <a:r>
              <a:rPr lang="en-US" sz="2000" dirty="0" smtClean="0"/>
              <a:t>Inadequate facilities for implementations</a:t>
            </a:r>
          </a:p>
          <a:p>
            <a:r>
              <a:rPr lang="en-US" sz="2000" dirty="0" smtClean="0"/>
              <a:t>Administration not allowing implementations.</a:t>
            </a:r>
          </a:p>
          <a:p>
            <a:r>
              <a:rPr lang="en-US" sz="2000" dirty="0" smtClean="0"/>
              <a:t>Statistical analysis are not understandable</a:t>
            </a:r>
            <a:endParaRPr lang="en-US" dirty="0" smtClean="0"/>
          </a:p>
          <a:p>
            <a:r>
              <a:rPr lang="en-US" sz="2000" dirty="0" smtClean="0"/>
              <a:t>Steep Curving curve:-when involved in a wide variety of research projects, research nurses have to learn about many different conditions for treatment modalities</a:t>
            </a:r>
            <a:r>
              <a:rPr lang="en-US" dirty="0" smtClean="0"/>
              <a:t>.</a:t>
            </a:r>
          </a:p>
          <a:p>
            <a:r>
              <a:rPr lang="en-US" sz="2000" dirty="0" smtClean="0"/>
              <a:t>Nurses tend to feel that they are ‘’too busy to care for patients’’</a:t>
            </a:r>
          </a:p>
          <a:p>
            <a:r>
              <a:rPr lang="en-US" sz="2000" dirty="0" smtClean="0"/>
              <a:t>Unless the nurse has had academic training in theoretical conceptualization research may not seen important and nurses feel that research is not suitable for us, not confident .</a:t>
            </a:r>
          </a:p>
          <a:p>
            <a:r>
              <a:rPr lang="en-US" sz="2000" dirty="0" smtClean="0"/>
              <a:t>Lack of Motivation.</a:t>
            </a:r>
          </a:p>
          <a:p>
            <a:endParaRPr lang="en-US" dirty="0" smtClean="0"/>
          </a:p>
          <a:p>
            <a:endParaRPr lang="en-US" dirty="0" smtClean="0"/>
          </a:p>
          <a:p>
            <a:endParaRPr lang="en-US" dirty="0" smtClean="0"/>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556094" y="228600"/>
            <a:ext cx="2264056" cy="2181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algn="ctr"/>
            <a:r>
              <a:rPr lang="en-IN" sz="3600" b="1" i="1" u="sng" dirty="0" smtClean="0"/>
              <a:t>Facilitators of Nursing Research</a:t>
            </a:r>
            <a:r>
              <a:rPr lang="en-IN" sz="3200" b="1" i="1" dirty="0" smtClean="0"/>
              <a:t/>
            </a:r>
            <a:br>
              <a:rPr lang="en-IN" sz="3200" b="1" i="1" dirty="0" smtClean="0"/>
            </a:br>
            <a:endParaRPr lang="en-IN" sz="3200" b="1" i="1" dirty="0" smtClean="0"/>
          </a:p>
        </p:txBody>
      </p:sp>
      <p:sp>
        <p:nvSpPr>
          <p:cNvPr id="7171" name="Content Placeholder 2"/>
          <p:cNvSpPr>
            <a:spLocks noGrp="1"/>
          </p:cNvSpPr>
          <p:nvPr>
            <p:ph sz="quarter" idx="1"/>
          </p:nvPr>
        </p:nvSpPr>
        <p:spPr/>
        <p:txBody>
          <a:bodyPr>
            <a:normAutofit fontScale="92500" lnSpcReduction="10000"/>
          </a:bodyPr>
          <a:lstStyle/>
          <a:p>
            <a:r>
              <a:rPr lang="en-IN" sz="2400" dirty="0" smtClean="0"/>
              <a:t>Increased administrative support from Institutions/hospitals.</a:t>
            </a:r>
          </a:p>
          <a:p>
            <a:r>
              <a:rPr lang="en-IN" sz="2400" dirty="0" smtClean="0"/>
              <a:t>Peer group support and time to review and </a:t>
            </a:r>
          </a:p>
          <a:p>
            <a:pPr>
              <a:buNone/>
            </a:pPr>
            <a:r>
              <a:rPr lang="en-IN" dirty="0" smtClean="0"/>
              <a:t>    </a:t>
            </a:r>
            <a:r>
              <a:rPr lang="en-IN" sz="2400" dirty="0" smtClean="0"/>
              <a:t>implement research findings.</a:t>
            </a:r>
          </a:p>
          <a:p>
            <a:r>
              <a:rPr lang="en-IN" sz="2400" dirty="0" smtClean="0"/>
              <a:t>Creation of environment in which nurses are comfortable.</a:t>
            </a:r>
          </a:p>
          <a:p>
            <a:r>
              <a:rPr lang="en-IN" sz="2400" dirty="0" smtClean="0"/>
              <a:t>Journal clubs/literature review is been promoted.</a:t>
            </a:r>
          </a:p>
          <a:p>
            <a:r>
              <a:rPr lang="en-IN" sz="2400" dirty="0" smtClean="0"/>
              <a:t>Developing nurses research skills through conferences,CME’s,and in service workshops.</a:t>
            </a:r>
          </a:p>
          <a:p>
            <a:r>
              <a:rPr lang="en-IN" sz="2400" dirty="0" smtClean="0"/>
              <a:t>Research utilization is expected and rewarded.</a:t>
            </a:r>
          </a:p>
          <a:p>
            <a:r>
              <a:rPr lang="en-IN" sz="2400" dirty="0" smtClean="0"/>
              <a:t>Nurses learn how valid research results can be applied to nursing practice and develop ideas about how scientific knowledge can be used in caring for patients.</a:t>
            </a:r>
          </a:p>
          <a:p>
            <a:endParaRPr lang="en-IN" sz="2400" dirty="0" smtClean="0"/>
          </a:p>
          <a:p>
            <a:endParaRPr lang="en-IN" sz="2400" dirty="0" smtClean="0"/>
          </a:p>
        </p:txBody>
      </p:sp>
      <p:pic>
        <p:nvPicPr>
          <p:cNvPr id="1026" name="Picture 2"/>
          <p:cNvPicPr>
            <a:picLocks noChangeAspect="1" noChangeArrowheads="1"/>
          </p:cNvPicPr>
          <p:nvPr/>
        </p:nvPicPr>
        <p:blipFill>
          <a:blip r:embed="rId3" cstate="print"/>
          <a:srcRect/>
          <a:stretch>
            <a:fillRect/>
          </a:stretch>
        </p:blipFill>
        <p:spPr bwMode="auto">
          <a:xfrm>
            <a:off x="6629400" y="990600"/>
            <a:ext cx="2103798" cy="1927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i="1" u="sng" dirty="0" smtClean="0"/>
              <a:t>Conclusion</a:t>
            </a:r>
            <a:endParaRPr lang="en-US" sz="3600" b="1" i="1" u="sng" dirty="0"/>
          </a:p>
        </p:txBody>
      </p:sp>
      <p:sp>
        <p:nvSpPr>
          <p:cNvPr id="2" name="Content Placeholder 1"/>
          <p:cNvSpPr>
            <a:spLocks noGrp="1"/>
          </p:cNvSpPr>
          <p:nvPr>
            <p:ph sz="quarter" idx="1"/>
          </p:nvPr>
        </p:nvSpPr>
        <p:spPr/>
        <p:txBody>
          <a:bodyPr>
            <a:normAutofit fontScale="92500" lnSpcReduction="10000"/>
          </a:bodyPr>
          <a:lstStyle/>
          <a:p>
            <a:pPr>
              <a:buNone/>
            </a:pPr>
            <a:r>
              <a:rPr lang="en-US" sz="2400" dirty="0" smtClean="0"/>
              <a:t>   In nutshell, we need to unite as stakeholders in nursing research </a:t>
            </a:r>
          </a:p>
          <a:p>
            <a:r>
              <a:rPr lang="en-US" sz="2400" dirty="0" smtClean="0"/>
              <a:t>Increase knowledge in the field, thus laying foundations of the practice of patient care</a:t>
            </a:r>
            <a:r>
              <a:rPr lang="en-US" dirty="0" smtClean="0"/>
              <a:t>.</a:t>
            </a:r>
          </a:p>
          <a:p>
            <a:r>
              <a:rPr lang="en-US" sz="2400" dirty="0" smtClean="0"/>
              <a:t>Build up evidence of such practice.</a:t>
            </a:r>
          </a:p>
          <a:p>
            <a:r>
              <a:rPr lang="en-US" sz="2400" dirty="0" smtClean="0"/>
              <a:t>Enhance nursing dimensions and practices.</a:t>
            </a:r>
          </a:p>
          <a:p>
            <a:r>
              <a:rPr lang="en-US" sz="2400" dirty="0" smtClean="0"/>
              <a:t>Contribute to the attention of the populations need for health, quality of life and well being. </a:t>
            </a:r>
          </a:p>
          <a:p>
            <a:r>
              <a:rPr lang="en-US" sz="2400" dirty="0" smtClean="0"/>
              <a:t>Gather data or information on nursing situations or conditions about which little knowledge is available or to get more evidence for the existing practices.</a:t>
            </a:r>
          </a:p>
          <a:p>
            <a:r>
              <a:rPr lang="en-US" sz="2400" dirty="0" smtClean="0"/>
              <a:t>Generate the knowledge that guides educational and regulatory policies in the nursing profession.</a:t>
            </a:r>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i="1" u="sng" dirty="0" smtClean="0"/>
              <a:t>References</a:t>
            </a:r>
            <a:endParaRPr lang="en-US" sz="3600" b="1" i="1" u="sng" dirty="0"/>
          </a:p>
        </p:txBody>
      </p:sp>
      <p:sp>
        <p:nvSpPr>
          <p:cNvPr id="2" name="Content Placeholder 1"/>
          <p:cNvSpPr>
            <a:spLocks noGrp="1"/>
          </p:cNvSpPr>
          <p:nvPr>
            <p:ph sz="quarter" idx="1"/>
          </p:nvPr>
        </p:nvSpPr>
        <p:spPr/>
        <p:txBody>
          <a:bodyPr>
            <a:normAutofit/>
          </a:bodyPr>
          <a:lstStyle/>
          <a:p>
            <a:r>
              <a:rPr lang="en-US" sz="2400" dirty="0" smtClean="0"/>
              <a:t>National Institute of Health and clinical center(NIHCC)</a:t>
            </a:r>
          </a:p>
          <a:p>
            <a:r>
              <a:rPr lang="en-US" sz="2400" dirty="0" smtClean="0"/>
              <a:t>Nursing Research by Mark Fredderick R.Abejo RN,MAN</a:t>
            </a:r>
          </a:p>
          <a:p>
            <a:r>
              <a:rPr lang="en-US" sz="2400" dirty="0" smtClean="0"/>
              <a:t>Google for Images</a:t>
            </a:r>
          </a:p>
          <a:p>
            <a:r>
              <a:rPr lang="en-US" sz="2400" dirty="0" smtClean="0"/>
              <a:t>PPT on historical development in nursing research by Jolly Mathews.</a:t>
            </a:r>
          </a:p>
          <a:p>
            <a:r>
              <a:rPr lang="en-US" sz="2400" dirty="0" smtClean="0"/>
              <a:t>Nursing Research and Evidence-Based Practice</a:t>
            </a:r>
          </a:p>
          <a:p>
            <a:pPr>
              <a:buNone/>
            </a:pPr>
            <a:r>
              <a:rPr lang="en-US" sz="2400" dirty="0" smtClean="0"/>
              <a:t>   Jill J. Webb , PhD, MSN, RN, CS</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1" u="sng" dirty="0" smtClean="0"/>
              <a:t>Introduction</a:t>
            </a:r>
            <a:r>
              <a:rPr lang="en-US" dirty="0" smtClean="0"/>
              <a:t> </a:t>
            </a:r>
            <a:endParaRPr lang="en-US" dirty="0"/>
          </a:p>
        </p:txBody>
      </p:sp>
      <p:sp>
        <p:nvSpPr>
          <p:cNvPr id="3" name="Content Placeholder 2"/>
          <p:cNvSpPr>
            <a:spLocks noGrp="1"/>
          </p:cNvSpPr>
          <p:nvPr>
            <p:ph sz="quarter" idx="1"/>
          </p:nvPr>
        </p:nvSpPr>
        <p:spPr>
          <a:xfrm>
            <a:off x="457200" y="1600200"/>
            <a:ext cx="7696200" cy="4873752"/>
          </a:xfrm>
        </p:spPr>
        <p:txBody>
          <a:bodyPr>
            <a:normAutofit fontScale="85000" lnSpcReduction="10000"/>
          </a:bodyPr>
          <a:lstStyle/>
          <a:p>
            <a:pPr>
              <a:buFont typeface="Wingdings" pitchFamily="2" charset="2"/>
              <a:buChar char="Ø"/>
            </a:pPr>
            <a:r>
              <a:rPr lang="en-US" sz="2000" dirty="0" smtClean="0"/>
              <a:t>The word Research is derived from the Old French word”CERCHIER” means to seek or to search The prefix ‘re’ means again and signifies replication of search, implying that the person has to find out or to take another more careful look .</a:t>
            </a:r>
          </a:p>
          <a:p>
            <a:pPr>
              <a:buFont typeface="Wingdings" pitchFamily="2" charset="2"/>
              <a:buChar char="Ø"/>
            </a:pPr>
            <a:r>
              <a:rPr lang="en-US" sz="2000" dirty="0" smtClean="0"/>
              <a:t>Research is a systematic inquiry or study to validate and refine existing Knowledge and develop new skills.</a:t>
            </a:r>
          </a:p>
          <a:p>
            <a:pPr>
              <a:buFont typeface="Wingdings" pitchFamily="2" charset="2"/>
              <a:buChar char="Ø"/>
            </a:pPr>
            <a:r>
              <a:rPr lang="en-US" sz="2000" dirty="0" smtClean="0"/>
              <a:t>Nursing Research –It is defined as a formal systematic rigorous and intensive process used for solutions to nursing problems or to discover and interpret new facts and trends in the clinical practice nursing education and nursing administration(Walt z and Bausell 2001).</a:t>
            </a:r>
          </a:p>
          <a:p>
            <a:pPr>
              <a:buFont typeface="Wingdings" pitchFamily="2" charset="2"/>
              <a:buChar char="Ø"/>
            </a:pPr>
            <a:r>
              <a:rPr lang="en-US" sz="2000" dirty="0" smtClean="0"/>
              <a:t>‘’A Systematic search for knowledge and issues of importance to nursing”-Polit and Hungler.</a:t>
            </a:r>
          </a:p>
          <a:p>
            <a:r>
              <a:rPr lang="en-US" sz="2100" dirty="0" smtClean="0"/>
              <a:t>Evidence based practice (EBP) can be defined as the process of systematically finding, appraising, and using research findings as a basis for making decisions about patient care</a:t>
            </a:r>
          </a:p>
          <a:p>
            <a:pPr>
              <a:buNone/>
            </a:pPr>
            <a:endParaRPr lang="en-US" sz="2100" dirty="0" smtClean="0"/>
          </a:p>
          <a:p>
            <a:pPr>
              <a:buNone/>
            </a:pPr>
            <a:r>
              <a:rPr lang="en-US" sz="2100" dirty="0" smtClean="0"/>
              <a:t>Courtesy:-</a:t>
            </a:r>
            <a:r>
              <a:rPr lang="en-US" sz="2000" u="sng" dirty="0" smtClean="0"/>
              <a:t>Nursing Research and Evidence-Based Practice Jill J. Webb  PhD, </a:t>
            </a:r>
          </a:p>
          <a:p>
            <a:pPr>
              <a:buFont typeface="Wingdings" pitchFamily="2" charset="2"/>
              <a:buChar char="Ø"/>
            </a:pPr>
            <a:endParaRPr lang="en-US" sz="2100" dirty="0" smtClean="0"/>
          </a:p>
          <a:p>
            <a:pPr>
              <a:buNone/>
            </a:pPr>
            <a:endParaRPr lang="en-US" sz="1800" dirty="0"/>
          </a:p>
        </p:txBody>
      </p:sp>
      <p:pic>
        <p:nvPicPr>
          <p:cNvPr id="8194" name="Picture 2"/>
          <p:cNvPicPr>
            <a:picLocks noChangeAspect="1" noChangeArrowheads="1"/>
          </p:cNvPicPr>
          <p:nvPr/>
        </p:nvPicPr>
        <p:blipFill>
          <a:blip r:embed="rId3" cstate="print"/>
          <a:srcRect/>
          <a:stretch>
            <a:fillRect/>
          </a:stretch>
        </p:blipFill>
        <p:spPr bwMode="auto">
          <a:xfrm>
            <a:off x="6858000" y="0"/>
            <a:ext cx="2057400" cy="15435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7467600" cy="868362"/>
          </a:xfrm>
        </p:spPr>
        <p:txBody>
          <a:bodyPr/>
          <a:lstStyle/>
          <a:p>
            <a:pPr eaLnBrk="1" hangingPunct="1"/>
            <a:r>
              <a:rPr lang="en-US" dirty="0" smtClean="0"/>
              <a:t>       </a:t>
            </a:r>
            <a:r>
              <a:rPr lang="en-US" sz="3200" b="1" i="1" u="sng" dirty="0" smtClean="0"/>
              <a:t>My Significant Projects</a:t>
            </a:r>
          </a:p>
        </p:txBody>
      </p:sp>
      <p:sp>
        <p:nvSpPr>
          <p:cNvPr id="25603" name="Content Placeholder 2"/>
          <p:cNvSpPr>
            <a:spLocks noGrp="1"/>
          </p:cNvSpPr>
          <p:nvPr>
            <p:ph sz="quarter" idx="1"/>
          </p:nvPr>
        </p:nvSpPr>
        <p:spPr>
          <a:xfrm>
            <a:off x="914400" y="1447800"/>
            <a:ext cx="7772400" cy="4800600"/>
          </a:xfrm>
        </p:spPr>
        <p:txBody>
          <a:bodyPr/>
          <a:lstStyle/>
          <a:p>
            <a:pPr eaLnBrk="1" hangingPunct="1"/>
            <a:r>
              <a:rPr lang="en-US" sz="1800" b="1" dirty="0" smtClean="0"/>
              <a:t>A randomized controlled study to compare the efficacy and safety of prolonged sedation with DEXMEDETOMIDINE VS MIDAZOLAM for mechanically ventilated patients in the Intensive Care units.-</a:t>
            </a:r>
          </a:p>
          <a:p>
            <a:pPr eaLnBrk="1" hangingPunct="1">
              <a:buFont typeface="Wingdings 2" pitchFamily="18" charset="2"/>
              <a:buNone/>
            </a:pPr>
            <a:r>
              <a:rPr lang="en-US" sz="1800" b="1" dirty="0" smtClean="0"/>
              <a:t>     </a:t>
            </a:r>
            <a:r>
              <a:rPr lang="en-US" sz="1800" dirty="0" smtClean="0"/>
              <a:t>Yatin Mehta, CO AUTHOR- Rajat Gupta ,Tariq Ali, </a:t>
            </a:r>
            <a:r>
              <a:rPr lang="en-US" sz="1800" b="1" dirty="0" smtClean="0"/>
              <a:t>Joby V George</a:t>
            </a:r>
            <a:r>
              <a:rPr lang="en-US" sz="1800" dirty="0" smtClean="0"/>
              <a:t>, Medanta-The Medicity Hospital,Gurgaon</a:t>
            </a:r>
            <a:r>
              <a:rPr lang="en-US" sz="1800" b="1" dirty="0" smtClean="0"/>
              <a:t>.</a:t>
            </a:r>
          </a:p>
          <a:p>
            <a:pPr eaLnBrk="1" hangingPunct="1"/>
            <a:r>
              <a:rPr lang="en-US" sz="1800" b="1" dirty="0" smtClean="0"/>
              <a:t>Pressure Ulcer Prevalence survey in Northern tertiary hospital of India based on the European pressure ulcer advisory panel minimum data set</a:t>
            </a:r>
            <a:r>
              <a:rPr lang="en-US" sz="1800" dirty="0" smtClean="0"/>
              <a:t>.</a:t>
            </a:r>
          </a:p>
          <a:p>
            <a:pPr eaLnBrk="1" hangingPunct="1">
              <a:buFont typeface="Wingdings 2" pitchFamily="18" charset="2"/>
              <a:buNone/>
            </a:pPr>
            <a:r>
              <a:rPr lang="en-US" sz="1800" dirty="0" smtClean="0"/>
              <a:t>     Dr. Chitra Mehta, </a:t>
            </a:r>
            <a:r>
              <a:rPr lang="en-US" sz="1800" b="1" dirty="0" smtClean="0"/>
              <a:t>Joby V </a:t>
            </a:r>
            <a:r>
              <a:rPr lang="en-US" sz="1800" b="1" dirty="0" err="1" smtClean="0"/>
              <a:t>George,</a:t>
            </a:r>
            <a:r>
              <a:rPr lang="en-US" sz="1800" dirty="0" err="1" smtClean="0"/>
              <a:t>Dr</a:t>
            </a:r>
            <a:r>
              <a:rPr lang="en-US" sz="1800" dirty="0" smtClean="0"/>
              <a:t>. Yatin Mehta, Namgyal Wangmo </a:t>
            </a:r>
          </a:p>
          <a:p>
            <a:pPr eaLnBrk="1" hangingPunct="1"/>
            <a:r>
              <a:rPr lang="en-US" sz="1800" b="1" dirty="0" smtClean="0"/>
              <a:t>Incidence, Risk factors and impact of transfusion requirements of thrombocytopenia in medical/surgical intensive care units of northern tertiary hospital of India.</a:t>
            </a:r>
          </a:p>
          <a:p>
            <a:pPr eaLnBrk="1" hangingPunct="1">
              <a:buFont typeface="Wingdings 2" pitchFamily="18" charset="2"/>
              <a:buNone/>
            </a:pPr>
            <a:r>
              <a:rPr lang="en-US" sz="1800" dirty="0" smtClean="0"/>
              <a:t>     Dr.Yatin </a:t>
            </a:r>
            <a:r>
              <a:rPr lang="en-US" sz="1800" dirty="0" err="1" smtClean="0"/>
              <a:t>Mehta,</a:t>
            </a:r>
            <a:r>
              <a:rPr lang="en-US" sz="1800" b="1" dirty="0" err="1" smtClean="0"/>
              <a:t>Joby</a:t>
            </a:r>
            <a:r>
              <a:rPr lang="en-US" sz="1800" b="1" smtClean="0"/>
              <a:t> V George</a:t>
            </a:r>
            <a:r>
              <a:rPr lang="en-US" sz="1800" smtClean="0"/>
              <a:t>,Dr.Chitra</a:t>
            </a:r>
            <a:r>
              <a:rPr lang="en-US" sz="1800" dirty="0" smtClean="0"/>
              <a:t> </a:t>
            </a:r>
            <a:r>
              <a:rPr lang="en-US" sz="1800" b="1" dirty="0" err="1" smtClean="0"/>
              <a:t>Mehta,Dr.Tariq</a:t>
            </a:r>
            <a:r>
              <a:rPr lang="en-US" sz="1800" b="1" dirty="0" smtClean="0"/>
              <a:t> Ali.</a:t>
            </a:r>
          </a:p>
          <a:p>
            <a:pPr eaLnBrk="1" hangingPunct="1"/>
            <a:endParaRPr lang="en-US" sz="1400" b="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i="1" u="sng" dirty="0" smtClean="0"/>
              <a:t>At last saying</a:t>
            </a:r>
            <a:r>
              <a:rPr lang="en-US" sz="4000" b="1" i="1" u="sng" dirty="0" smtClean="0"/>
              <a:t>…</a:t>
            </a:r>
            <a:endParaRPr lang="en-US" sz="4000" b="1" i="1" u="sng" dirty="0"/>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5105400" y="1066800"/>
            <a:ext cx="3542857" cy="2946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42" name="Picture 2"/>
          <p:cNvPicPr>
            <a:picLocks noChangeAspect="1" noChangeArrowheads="1"/>
          </p:cNvPicPr>
          <p:nvPr/>
        </p:nvPicPr>
        <p:blipFill>
          <a:blip r:embed="rId3" cstate="print"/>
          <a:srcRect/>
          <a:stretch>
            <a:fillRect/>
          </a:stretch>
        </p:blipFill>
        <p:spPr bwMode="auto">
          <a:xfrm>
            <a:off x="838200" y="1524000"/>
            <a:ext cx="3438525" cy="1323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Content Placeholder 4" descr="Thank_You.jpg"/>
          <p:cNvPicPr>
            <a:picLocks noGrp="1" noChangeAspect="1"/>
          </p:cNvPicPr>
          <p:nvPr/>
        </p:nvPicPr>
        <p:blipFill>
          <a:blip r:embed="rId4" cstate="print"/>
          <a:stretch>
            <a:fillRect/>
          </a:stretch>
        </p:blipFill>
        <p:spPr bwMode="auto">
          <a:xfrm>
            <a:off x="838200" y="3886200"/>
            <a:ext cx="39624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i="1" u="sng" dirty="0" smtClean="0"/>
              <a:t>Why Research?</a:t>
            </a:r>
          </a:p>
        </p:txBody>
      </p:sp>
      <p:sp>
        <p:nvSpPr>
          <p:cNvPr id="2" name="Content Placeholder 1"/>
          <p:cNvSpPr>
            <a:spLocks noGrp="1"/>
          </p:cNvSpPr>
          <p:nvPr>
            <p:ph sz="quarter" idx="1"/>
          </p:nvPr>
        </p:nvSpPr>
        <p:spPr/>
        <p:txBody>
          <a:bodyPr>
            <a:normAutofit/>
          </a:bodyPr>
          <a:lstStyle/>
          <a:p>
            <a:r>
              <a:rPr lang="en-US" sz="2400" dirty="0" smtClean="0"/>
              <a:t>Research findings are being used increasingly as the basis for clinical decisions .</a:t>
            </a:r>
          </a:p>
          <a:p>
            <a:r>
              <a:rPr lang="en-US" sz="2400" dirty="0" smtClean="0"/>
              <a:t>Clinical practice should be based on scientific decisions.</a:t>
            </a:r>
          </a:p>
          <a:p>
            <a:r>
              <a:rPr lang="en-US" sz="2400" dirty="0" smtClean="0"/>
              <a:t>Evidence generated by nurses provides support for the quality and cost effectiveness of nursing interventions.</a:t>
            </a:r>
          </a:p>
          <a:p>
            <a:r>
              <a:rPr lang="en-US" sz="2400" dirty="0" smtClean="0"/>
              <a:t>Thus recipients of health care and particularly nursing care reap benefits when nurses attend to research evidence and introduce change based on that evidence into nursing practice.</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nurses?</a:t>
            </a:r>
            <a:endParaRPr lang="en-US" dirty="0"/>
          </a:p>
        </p:txBody>
      </p:sp>
      <p:sp>
        <p:nvSpPr>
          <p:cNvPr id="2" name="Content Placeholder 1"/>
          <p:cNvSpPr>
            <a:spLocks noGrp="1"/>
          </p:cNvSpPr>
          <p:nvPr>
            <p:ph sz="quarter" idx="1"/>
          </p:nvPr>
        </p:nvSpPr>
        <p:spPr>
          <a:xfrm>
            <a:off x="457200" y="1371600"/>
            <a:ext cx="8229600" cy="4525963"/>
          </a:xfrm>
        </p:spPr>
        <p:txBody>
          <a:bodyPr>
            <a:normAutofit fontScale="92500"/>
          </a:bodyPr>
          <a:lstStyle/>
          <a:p>
            <a:r>
              <a:rPr lang="en-US" dirty="0" smtClean="0"/>
              <a:t>Critical members of the patient care team</a:t>
            </a:r>
          </a:p>
          <a:p>
            <a:r>
              <a:rPr lang="en-US" dirty="0" smtClean="0"/>
              <a:t>Empathy, sympathy and noble fellow beings.</a:t>
            </a:r>
          </a:p>
          <a:p>
            <a:r>
              <a:rPr lang="en-US" dirty="0" smtClean="0"/>
              <a:t>Closer to the participants</a:t>
            </a:r>
          </a:p>
          <a:p>
            <a:r>
              <a:rPr lang="en-US" dirty="0" smtClean="0"/>
              <a:t>Care and research are a continuum .</a:t>
            </a:r>
          </a:p>
          <a:p>
            <a:r>
              <a:rPr lang="en-US" dirty="0" smtClean="0"/>
              <a:t>Patience and good interpersonal relationships.</a:t>
            </a:r>
          </a:p>
          <a:p>
            <a:r>
              <a:rPr lang="en-US" dirty="0" smtClean="0"/>
              <a:t>Recognized globally nurses play a important role in emancipating quality care by research and quality framework.  </a:t>
            </a:r>
          </a:p>
          <a:p>
            <a:endParaRPr lang="en-US" dirty="0" smtClean="0"/>
          </a:p>
          <a:p>
            <a:endParaRPr lang="en-US" dirty="0" smtClean="0"/>
          </a:p>
          <a:p>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8229600" cy="4906963"/>
          </a:xfrm>
        </p:spPr>
        <p:txBody>
          <a:bodyPr>
            <a:normAutofit fontScale="92500" lnSpcReduction="20000"/>
          </a:bodyPr>
          <a:lstStyle/>
          <a:p>
            <a:r>
              <a:rPr lang="en-US" sz="2000" b="1" i="1" u="sng" dirty="0" smtClean="0"/>
              <a:t>Background</a:t>
            </a:r>
            <a:r>
              <a:rPr lang="en-US" sz="1800" dirty="0" smtClean="0"/>
              <a:t>- </a:t>
            </a:r>
            <a:r>
              <a:rPr lang="en-US" sz="2100" dirty="0" smtClean="0"/>
              <a:t>History of  Nursing Research starts  from Miss Florence nightingale  role in early 1850’s during Crimean war.</a:t>
            </a:r>
          </a:p>
          <a:p>
            <a:r>
              <a:rPr lang="en-US" sz="2100" dirty="0" smtClean="0"/>
              <a:t>1871-School of Nursing in Madras was started followed by formation of TNAI in 1908  and Nursing Research society of India in 1986,later on M.Phil program was started in R.A.K college of Nursing and from 2001-2002 onwards nursing education furnished in an unprecedented manner throughout India</a:t>
            </a:r>
            <a:r>
              <a:rPr lang="en-US" sz="1800" dirty="0" smtClean="0"/>
              <a:t>.</a:t>
            </a:r>
          </a:p>
          <a:p>
            <a:pPr>
              <a:buFont typeface="Wingdings" pitchFamily="2" charset="2"/>
              <a:buChar char="Ø"/>
            </a:pPr>
            <a:r>
              <a:rPr lang="en-US" sz="2000" b="1" i="1" u="sng" dirty="0" smtClean="0"/>
              <a:t>Need for Research in Nursing</a:t>
            </a:r>
          </a:p>
          <a:p>
            <a:r>
              <a:rPr lang="en-US" sz="2100" dirty="0" smtClean="0"/>
              <a:t>Identifying role of nurse in changing society </a:t>
            </a:r>
          </a:p>
          <a:p>
            <a:r>
              <a:rPr lang="en-US" sz="2000" dirty="0" smtClean="0"/>
              <a:t>To maintain professionalism</a:t>
            </a:r>
          </a:p>
          <a:p>
            <a:r>
              <a:rPr lang="en-US" sz="2000" dirty="0" smtClean="0"/>
              <a:t>To develop critical thinking ,creativity and problem solving techniques.</a:t>
            </a:r>
          </a:p>
          <a:p>
            <a:r>
              <a:rPr lang="en-US" sz="2000" dirty="0" smtClean="0"/>
              <a:t>To determine areas of need relating to education, patient care and IPR.</a:t>
            </a:r>
          </a:p>
          <a:p>
            <a:r>
              <a:rPr lang="en-US" sz="2000" dirty="0" smtClean="0"/>
              <a:t>To evaluate the effectiveness of new nursing techniques.</a:t>
            </a:r>
          </a:p>
          <a:p>
            <a:r>
              <a:rPr lang="en-US" sz="2000" dirty="0" smtClean="0"/>
              <a:t>Evidence based research(Practice=integrating research findings into clinical decision making.</a:t>
            </a:r>
          </a:p>
          <a:p>
            <a:r>
              <a:rPr lang="en-US" sz="2000" dirty="0" smtClean="0"/>
              <a:t>Nurses ask questions aimed at gaining new knowledge to improve patient care.</a:t>
            </a:r>
          </a:p>
          <a:p>
            <a:pPr>
              <a:buNone/>
            </a:pPr>
            <a:endParaRPr lang="en-US" sz="2000" b="1" i="1" dirty="0" smtClean="0"/>
          </a:p>
          <a:p>
            <a:endParaRPr lang="en-US" sz="2000" b="1" i="1" dirty="0" smtClean="0"/>
          </a:p>
        </p:txBody>
      </p:sp>
      <p:pic>
        <p:nvPicPr>
          <p:cNvPr id="6" name="Picture 2"/>
          <p:cNvPicPr>
            <a:picLocks noGrp="1" noChangeAspect="1" noChangeArrowheads="1"/>
          </p:cNvPicPr>
          <p:nvPr>
            <p:ph idx="4294967295"/>
          </p:nvPr>
        </p:nvPicPr>
        <p:blipFill>
          <a:blip r:embed="rId3" cstate="print"/>
          <a:srcRect/>
          <a:stretch>
            <a:fillRect/>
          </a:stretch>
        </p:blipFill>
        <p:spPr bwMode="auto">
          <a:xfrm>
            <a:off x="7543800" y="0"/>
            <a:ext cx="1600200" cy="1600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i="1" u="sng" dirty="0" smtClean="0"/>
              <a:t>Qualities and Priorities</a:t>
            </a:r>
            <a:endParaRPr lang="en-US" sz="3600" b="1" i="1" u="sng" dirty="0"/>
          </a:p>
        </p:txBody>
      </p:sp>
      <p:sp>
        <p:nvSpPr>
          <p:cNvPr id="2" name="Content Placeholder 1"/>
          <p:cNvSpPr>
            <a:spLocks noGrp="1"/>
          </p:cNvSpPr>
          <p:nvPr>
            <p:ph sz="quarter" idx="1"/>
          </p:nvPr>
        </p:nvSpPr>
        <p:spPr/>
        <p:txBody>
          <a:bodyPr>
            <a:normAutofit fontScale="85000" lnSpcReduction="20000"/>
          </a:bodyPr>
          <a:lstStyle/>
          <a:p>
            <a:pPr>
              <a:buFont typeface="Wingdings" pitchFamily="2" charset="2"/>
              <a:buChar char="Ø"/>
            </a:pPr>
            <a:r>
              <a:rPr lang="en-US" sz="1900" b="1" i="1" u="sng" dirty="0" smtClean="0"/>
              <a:t>Research Priorities in Nursing</a:t>
            </a:r>
          </a:p>
          <a:p>
            <a:r>
              <a:rPr lang="en-US" sz="1800" dirty="0" smtClean="0"/>
              <a:t>Epidemiological studies</a:t>
            </a:r>
          </a:p>
          <a:p>
            <a:r>
              <a:rPr lang="en-US" sz="1800" dirty="0" smtClean="0"/>
              <a:t>Studies of conditions of Life and well being</a:t>
            </a:r>
          </a:p>
          <a:p>
            <a:r>
              <a:rPr lang="en-US" sz="1800" dirty="0" smtClean="0"/>
              <a:t>Evaluation of policies and services.</a:t>
            </a:r>
          </a:p>
          <a:p>
            <a:r>
              <a:rPr lang="en-US" sz="1800" dirty="0" smtClean="0"/>
              <a:t>Health Promotion- From the perspective of nursing as a profession.</a:t>
            </a:r>
          </a:p>
          <a:p>
            <a:pPr>
              <a:buNone/>
            </a:pPr>
            <a:r>
              <a:rPr lang="en-US" sz="1800" dirty="0" smtClean="0"/>
              <a:t>                                       - From the perspective of patient and his/her family.</a:t>
            </a:r>
          </a:p>
          <a:p>
            <a:pPr>
              <a:buFont typeface="Wingdings" pitchFamily="2" charset="2"/>
              <a:buChar char="Ø"/>
            </a:pPr>
            <a:r>
              <a:rPr lang="en-US" sz="1900" b="1" i="1" dirty="0" smtClean="0"/>
              <a:t> </a:t>
            </a:r>
            <a:r>
              <a:rPr lang="en-US" sz="1900" b="1" i="1" u="sng" dirty="0" smtClean="0"/>
              <a:t>Qualities </a:t>
            </a:r>
          </a:p>
          <a:p>
            <a:r>
              <a:rPr lang="en-US" sz="1800" dirty="0" smtClean="0"/>
              <a:t>R-Research oriented</a:t>
            </a:r>
          </a:p>
          <a:p>
            <a:r>
              <a:rPr lang="en-US" sz="1800" dirty="0" smtClean="0"/>
              <a:t>E-Efficient</a:t>
            </a:r>
          </a:p>
          <a:p>
            <a:r>
              <a:rPr lang="en-US" sz="1800" dirty="0" smtClean="0"/>
              <a:t>S-Scientific</a:t>
            </a:r>
          </a:p>
          <a:p>
            <a:r>
              <a:rPr lang="en-US" sz="1800" dirty="0" smtClean="0"/>
              <a:t>E-Effective</a:t>
            </a:r>
          </a:p>
          <a:p>
            <a:r>
              <a:rPr lang="en-US" sz="1800" dirty="0" smtClean="0"/>
              <a:t>A-Active</a:t>
            </a:r>
          </a:p>
          <a:p>
            <a:r>
              <a:rPr lang="en-US" sz="1800" dirty="0" smtClean="0"/>
              <a:t>R-Resourceful</a:t>
            </a:r>
          </a:p>
          <a:p>
            <a:r>
              <a:rPr lang="en-US" sz="1800" dirty="0" smtClean="0"/>
              <a:t>C- Creative</a:t>
            </a:r>
          </a:p>
          <a:p>
            <a:r>
              <a:rPr lang="en-US" sz="1800" dirty="0" smtClean="0"/>
              <a:t>H-Honest</a:t>
            </a:r>
          </a:p>
          <a:p>
            <a:endParaRPr lang="en-US" sz="1800" dirty="0" smtClean="0"/>
          </a:p>
          <a:p>
            <a:pPr>
              <a:buNone/>
            </a:pPr>
            <a:r>
              <a:rPr lang="en-US" sz="1800" dirty="0" smtClean="0"/>
              <a:t>               </a:t>
            </a:r>
            <a:r>
              <a:rPr lang="en-US" sz="1800" u="sng" dirty="0" smtClean="0"/>
              <a:t>Courtesy :-Nursing Research by Mark </a:t>
            </a:r>
            <a:r>
              <a:rPr lang="en-US" sz="1800" u="sng" dirty="0" err="1" smtClean="0"/>
              <a:t>Fredderick</a:t>
            </a:r>
            <a:r>
              <a:rPr lang="en-US" sz="1800" u="sng" dirty="0" smtClean="0"/>
              <a:t> </a:t>
            </a:r>
            <a:r>
              <a:rPr lang="en-US" sz="1800" u="sng" dirty="0" err="1" smtClean="0"/>
              <a:t>R.Abejo</a:t>
            </a:r>
            <a:r>
              <a:rPr lang="en-US" sz="1800" u="sng" dirty="0" smtClean="0"/>
              <a:t> RN,MAN and Google </a:t>
            </a:r>
          </a:p>
          <a:p>
            <a:pPr>
              <a:buNone/>
            </a:pPr>
            <a:endParaRPr lang="en-US" sz="1800" dirty="0" smtClean="0"/>
          </a:p>
        </p:txBody>
      </p:sp>
      <p:pic>
        <p:nvPicPr>
          <p:cNvPr id="8" name="Picture 2"/>
          <p:cNvPicPr>
            <a:picLocks noChangeAspect="1" noChangeArrowheads="1"/>
          </p:cNvPicPr>
          <p:nvPr/>
        </p:nvPicPr>
        <p:blipFill>
          <a:blip r:embed="rId2" cstate="print"/>
          <a:srcRect/>
          <a:stretch>
            <a:fillRect/>
          </a:stretch>
        </p:blipFill>
        <p:spPr bwMode="auto">
          <a:xfrm>
            <a:off x="6477000" y="3657600"/>
            <a:ext cx="1905000"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563562"/>
          </a:xfrm>
        </p:spPr>
        <p:txBody>
          <a:bodyPr>
            <a:noAutofit/>
          </a:bodyPr>
          <a:lstStyle/>
          <a:p>
            <a:r>
              <a:rPr lang="en-US" sz="3600" b="1" i="1" u="sng" dirty="0" smtClean="0"/>
              <a:t>Research Process</a:t>
            </a:r>
            <a:endParaRPr lang="en-US" sz="3600" b="1" i="1" u="sng" dirty="0"/>
          </a:p>
        </p:txBody>
      </p:sp>
      <p:graphicFrame>
        <p:nvGraphicFramePr>
          <p:cNvPr id="10" name="Diagram 9"/>
          <p:cNvGraphicFramePr/>
          <p:nvPr/>
        </p:nvGraphicFramePr>
        <p:xfrm>
          <a:off x="1219200" y="990600"/>
          <a:ext cx="70104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7467600" cy="1905000"/>
          </a:xfrm>
        </p:spPr>
        <p:txBody>
          <a:bodyPr>
            <a:normAutofit fontScale="90000"/>
          </a:bodyPr>
          <a:lstStyle/>
          <a:p>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
            </a:r>
            <a:br>
              <a:rPr lang="en-US" sz="3600" b="1" i="1" u="sng" dirty="0" smtClean="0"/>
            </a:br>
            <a:r>
              <a:rPr lang="en-US" sz="3600" b="1" i="1" u="sng" dirty="0" smtClean="0"/>
              <a:t>What skills you gain as a Research Nurse?</a:t>
            </a:r>
            <a:br>
              <a:rPr lang="en-US" sz="3600" b="1" i="1" u="sng" dirty="0" smtClean="0"/>
            </a:br>
            <a:endParaRPr lang="en-US" sz="3600" dirty="0"/>
          </a:p>
        </p:txBody>
      </p:sp>
      <p:sp>
        <p:nvSpPr>
          <p:cNvPr id="2" name="Content Placeholder 1"/>
          <p:cNvSpPr>
            <a:spLocks noGrp="1"/>
          </p:cNvSpPr>
          <p:nvPr>
            <p:ph sz="quarter" idx="1"/>
          </p:nvPr>
        </p:nvSpPr>
        <p:spPr/>
        <p:txBody>
          <a:bodyPr/>
          <a:lstStyle/>
          <a:p>
            <a:pPr>
              <a:lnSpc>
                <a:spcPct val="80000"/>
              </a:lnSpc>
              <a:buNone/>
            </a:pPr>
            <a:endParaRPr lang="en-US" b="1" i="1" u="sng" dirty="0" smtClean="0"/>
          </a:p>
          <a:p>
            <a:pPr>
              <a:lnSpc>
                <a:spcPct val="80000"/>
              </a:lnSpc>
            </a:pPr>
            <a:r>
              <a:rPr lang="en-US" sz="2800" i="1" dirty="0" smtClean="0"/>
              <a:t>Leadership</a:t>
            </a:r>
          </a:p>
          <a:p>
            <a:pPr>
              <a:lnSpc>
                <a:spcPct val="80000"/>
              </a:lnSpc>
            </a:pPr>
            <a:r>
              <a:rPr lang="en-US" sz="2800" i="1" dirty="0" smtClean="0"/>
              <a:t>In-depth Knowledge</a:t>
            </a:r>
          </a:p>
          <a:p>
            <a:pPr>
              <a:lnSpc>
                <a:spcPct val="80000"/>
              </a:lnSpc>
            </a:pPr>
            <a:r>
              <a:rPr lang="en-US" sz="2800" i="1" dirty="0" smtClean="0"/>
              <a:t>Day to day management</a:t>
            </a:r>
          </a:p>
          <a:p>
            <a:pPr>
              <a:lnSpc>
                <a:spcPct val="80000"/>
              </a:lnSpc>
            </a:pPr>
            <a:r>
              <a:rPr lang="en-US" sz="2800" i="1" dirty="0" smtClean="0"/>
              <a:t>Excellent communication and IPR</a:t>
            </a:r>
          </a:p>
          <a:p>
            <a:pPr>
              <a:lnSpc>
                <a:spcPct val="80000"/>
              </a:lnSpc>
            </a:pPr>
            <a:r>
              <a:rPr lang="en-US" sz="2800" i="1" dirty="0" smtClean="0"/>
              <a:t>Attention to in detail</a:t>
            </a:r>
          </a:p>
          <a:p>
            <a:pPr>
              <a:lnSpc>
                <a:spcPct val="80000"/>
              </a:lnSpc>
            </a:pPr>
            <a:r>
              <a:rPr lang="en-US" sz="2800" i="1" dirty="0" smtClean="0"/>
              <a:t>Leaders of Research</a:t>
            </a:r>
          </a:p>
          <a:p>
            <a:pPr>
              <a:lnSpc>
                <a:spcPct val="80000"/>
              </a:lnSpc>
            </a:pPr>
            <a:r>
              <a:rPr lang="en-US" sz="2800" i="1" dirty="0" smtClean="0"/>
              <a:t>Attention to in detail </a:t>
            </a:r>
          </a:p>
          <a:p>
            <a:pPr>
              <a:lnSpc>
                <a:spcPct val="80000"/>
              </a:lnSpc>
            </a:pPr>
            <a:endParaRPr lang="en-US" sz="1800" i="1" dirty="0" smtClean="0"/>
          </a:p>
          <a:p>
            <a:endParaRPr lang="en-US" dirty="0"/>
          </a:p>
        </p:txBody>
      </p:sp>
      <p:pic>
        <p:nvPicPr>
          <p:cNvPr id="6" name="Picture 2"/>
          <p:cNvPicPr>
            <a:picLocks noChangeAspect="1" noChangeArrowheads="1"/>
          </p:cNvPicPr>
          <p:nvPr/>
        </p:nvPicPr>
        <p:blipFill>
          <a:blip r:embed="rId2" cstate="print"/>
          <a:srcRect/>
          <a:stretch>
            <a:fillRect/>
          </a:stretch>
        </p:blipFill>
        <p:spPr bwMode="auto">
          <a:xfrm>
            <a:off x="5867400" y="2362200"/>
            <a:ext cx="2362200"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i="1" u="sng" dirty="0" smtClean="0"/>
              <a:t>Roles-Research Nurse</a:t>
            </a:r>
            <a:endParaRPr lang="en-US" sz="3600" b="1" i="1" u="sng" dirty="0"/>
          </a:p>
        </p:txBody>
      </p:sp>
      <p:sp>
        <p:nvSpPr>
          <p:cNvPr id="2" name="Content Placeholder 1"/>
          <p:cNvSpPr>
            <a:spLocks noGrp="1"/>
          </p:cNvSpPr>
          <p:nvPr>
            <p:ph sz="quarter" idx="1"/>
          </p:nvPr>
        </p:nvSpPr>
        <p:spPr>
          <a:xfrm>
            <a:off x="457200" y="1600200"/>
            <a:ext cx="8229600" cy="4724400"/>
          </a:xfrm>
        </p:spPr>
        <p:txBody>
          <a:bodyPr>
            <a:normAutofit lnSpcReduction="10000"/>
          </a:bodyPr>
          <a:lstStyle/>
          <a:p>
            <a:pPr>
              <a:buFont typeface="Wingdings" pitchFamily="2" charset="2"/>
              <a:buChar char="Ø"/>
            </a:pPr>
            <a:r>
              <a:rPr lang="en-US" sz="2400" dirty="0" smtClean="0"/>
              <a:t>National institute of Health clinical center(NIHCC) </a:t>
            </a:r>
            <a:r>
              <a:rPr lang="en-US" sz="1800" b="1" baseline="30000" dirty="0" smtClean="0"/>
              <a:t>(1</a:t>
            </a:r>
            <a:r>
              <a:rPr lang="en-US" sz="2000" b="1" baseline="30000" dirty="0" smtClean="0"/>
              <a:t>)</a:t>
            </a:r>
            <a:r>
              <a:rPr lang="en-US" sz="2400" dirty="0" smtClean="0"/>
              <a:t>in 2007 defined the scope of this specialty as including the practice of 2 nursing roles</a:t>
            </a:r>
          </a:p>
          <a:p>
            <a:r>
              <a:rPr lang="en-US" sz="2000" dirty="0" smtClean="0"/>
              <a:t>Clinical Research Nurses(CRN)-Clinical staff Nurses with a central focus on care of research participants ,They support study implementation within the context of care delivery setting as it differs from Specialty to specialty.</a:t>
            </a:r>
          </a:p>
          <a:p>
            <a:r>
              <a:rPr lang="en-US" sz="2000" dirty="0" smtClean="0"/>
              <a:t>Research Nurse coordinators-Nurses primarily responsible for study coordination and data management with a central focus on managing subject recruitment and enrollment, consistency of study implementation and to maintain the integrity and compliance with regulatory requirements and reporting</a:t>
            </a:r>
          </a:p>
          <a:p>
            <a:pPr>
              <a:buNone/>
            </a:pPr>
            <a:endParaRPr lang="en-US" sz="2000" dirty="0" smtClean="0"/>
          </a:p>
          <a:p>
            <a:pPr>
              <a:buNone/>
            </a:pPr>
            <a:r>
              <a:rPr lang="en-US" sz="2000" dirty="0" smtClean="0"/>
              <a:t>                     </a:t>
            </a:r>
            <a:r>
              <a:rPr lang="en-US" sz="2000" u="sng" dirty="0" smtClean="0"/>
              <a:t>Courtesy:- National Institute of Health and clinical center(NIHCC)</a:t>
            </a:r>
          </a:p>
          <a:p>
            <a:endParaRPr lang="en-US" sz="2000" dirty="0"/>
          </a:p>
        </p:txBody>
      </p:sp>
      <p:pic>
        <p:nvPicPr>
          <p:cNvPr id="1028" name="Picture 4"/>
          <p:cNvPicPr>
            <a:picLocks noChangeAspect="1" noChangeArrowheads="1"/>
          </p:cNvPicPr>
          <p:nvPr/>
        </p:nvPicPr>
        <p:blipFill>
          <a:blip r:embed="rId2" cstate="print"/>
          <a:srcRect/>
          <a:stretch>
            <a:fillRect/>
          </a:stretch>
        </p:blipFill>
        <p:spPr bwMode="auto">
          <a:xfrm>
            <a:off x="7086600" y="180974"/>
            <a:ext cx="1600200" cy="12668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384</TotalTime>
  <Words>1249</Words>
  <Application>Microsoft Office PowerPoint</Application>
  <PresentationFormat>On-screen Show (4:3)</PresentationFormat>
  <Paragraphs>181</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Oriel</vt:lpstr>
      <vt:lpstr>An Overview of Research Nurses</vt:lpstr>
      <vt:lpstr>Introduction </vt:lpstr>
      <vt:lpstr>Why Research?</vt:lpstr>
      <vt:lpstr>Why nurses?</vt:lpstr>
      <vt:lpstr>Slide 5</vt:lpstr>
      <vt:lpstr>Qualities and Priorities</vt:lpstr>
      <vt:lpstr>Research Process</vt:lpstr>
      <vt:lpstr>                                                                  What skills you gain as a Research Nurse? </vt:lpstr>
      <vt:lpstr>Roles-Research Nurse</vt:lpstr>
      <vt:lpstr>Five dimensions-Research Nurses</vt:lpstr>
      <vt:lpstr>CLINICAL PRACTICE DIMENSION </vt:lpstr>
      <vt:lpstr>STUDY MANAGEMENT DIMENSION </vt:lpstr>
      <vt:lpstr>   CARE COORDINATION AND CONTINUITY DIMENSION </vt:lpstr>
      <vt:lpstr>           HUMAN SUBJECTS PROTECTION DIMENSION </vt:lpstr>
      <vt:lpstr>CONTRIBUTING TO THE SCIENCE </vt:lpstr>
      <vt:lpstr>Challenges  </vt:lpstr>
      <vt:lpstr>Facilitators of Nursing Research </vt:lpstr>
      <vt:lpstr>Conclusion</vt:lpstr>
      <vt:lpstr>References</vt:lpstr>
      <vt:lpstr>       My Significant Projects</vt:lpstr>
      <vt:lpstr>At last saying…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joby.george</cp:lastModifiedBy>
  <cp:revision>134</cp:revision>
  <dcterms:created xsi:type="dcterms:W3CDTF">2010-05-04T07:56:05Z</dcterms:created>
  <dcterms:modified xsi:type="dcterms:W3CDTF">2014-11-07T12:12:35Z</dcterms:modified>
</cp:coreProperties>
</file>