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84F"/>
    <a:srgbClr val="BF2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56550" autoAdjust="0"/>
  </p:normalViewPr>
  <p:slideViewPr>
    <p:cSldViewPr snapToGrid="0" snapToObjects="1">
      <p:cViewPr>
        <p:scale>
          <a:sx n="78" d="100"/>
          <a:sy n="78" d="100"/>
        </p:scale>
        <p:origin x="-6088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EF605-98D0-814E-974C-252FFB655E32}" type="doc">
      <dgm:prSet loTypeId="urn:microsoft.com/office/officeart/2005/8/layout/funnel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5EA988-D6F5-3946-9CD0-3D21F9EF45C7}">
      <dgm:prSet phldrT="[Text]"/>
      <dgm:spPr/>
      <dgm:t>
        <a:bodyPr/>
        <a:lstStyle/>
        <a:p>
          <a:r>
            <a:rPr lang="en-US" dirty="0" smtClean="0"/>
            <a:t>Labs</a:t>
          </a:r>
          <a:endParaRPr lang="en-US" dirty="0"/>
        </a:p>
      </dgm:t>
    </dgm:pt>
    <dgm:pt modelId="{11980561-A71A-9F4A-8F10-D546F3F77543}" type="parTrans" cxnId="{EB219B48-483E-A14F-97F9-5A7D2623AAB1}">
      <dgm:prSet/>
      <dgm:spPr/>
      <dgm:t>
        <a:bodyPr/>
        <a:lstStyle/>
        <a:p>
          <a:endParaRPr lang="en-US"/>
        </a:p>
      </dgm:t>
    </dgm:pt>
    <dgm:pt modelId="{04FF0B01-5526-0E41-A261-F89DB79A81D5}" type="sibTrans" cxnId="{EB219B48-483E-A14F-97F9-5A7D2623AAB1}">
      <dgm:prSet/>
      <dgm:spPr/>
      <dgm:t>
        <a:bodyPr/>
        <a:lstStyle/>
        <a:p>
          <a:endParaRPr lang="en-US"/>
        </a:p>
      </dgm:t>
    </dgm:pt>
    <dgm:pt modelId="{65876797-5DBF-7E40-AF7B-99C0944A078A}">
      <dgm:prSet phldrT="[Text]"/>
      <dgm:spPr/>
      <dgm:t>
        <a:bodyPr/>
        <a:lstStyle/>
        <a:p>
          <a:r>
            <a:rPr lang="en-US" dirty="0" smtClean="0"/>
            <a:t>Clinical</a:t>
          </a:r>
          <a:endParaRPr lang="en-US" dirty="0"/>
        </a:p>
      </dgm:t>
    </dgm:pt>
    <dgm:pt modelId="{A12FF08F-FE67-9248-9BC6-19521FFBC4AD}" type="parTrans" cxnId="{330FE8AC-F4E7-2C4D-8F05-1937EDDE3D42}">
      <dgm:prSet/>
      <dgm:spPr/>
      <dgm:t>
        <a:bodyPr/>
        <a:lstStyle/>
        <a:p>
          <a:endParaRPr lang="en-US"/>
        </a:p>
      </dgm:t>
    </dgm:pt>
    <dgm:pt modelId="{84C36F64-C526-2C4F-903B-E8C01574B885}" type="sibTrans" cxnId="{330FE8AC-F4E7-2C4D-8F05-1937EDDE3D42}">
      <dgm:prSet/>
      <dgm:spPr/>
      <dgm:t>
        <a:bodyPr/>
        <a:lstStyle/>
        <a:p>
          <a:endParaRPr lang="en-US"/>
        </a:p>
      </dgm:t>
    </dgm:pt>
    <dgm:pt modelId="{6535DDF6-4A88-0749-A134-A14B84C9924F}">
      <dgm:prSet phldrT="[Text]"/>
      <dgm:spPr/>
      <dgm:t>
        <a:bodyPr/>
        <a:lstStyle/>
        <a:p>
          <a:r>
            <a:rPr lang="en-US" dirty="0" smtClean="0"/>
            <a:t>Public Health</a:t>
          </a:r>
          <a:endParaRPr lang="en-US" dirty="0"/>
        </a:p>
      </dgm:t>
    </dgm:pt>
    <dgm:pt modelId="{16C6F3A4-0C9B-D747-BA33-E23A7BE0D28D}" type="parTrans" cxnId="{CA31FC13-AE0A-E24D-A6C2-CBDE5D3F8285}">
      <dgm:prSet/>
      <dgm:spPr/>
      <dgm:t>
        <a:bodyPr/>
        <a:lstStyle/>
        <a:p>
          <a:endParaRPr lang="en-US"/>
        </a:p>
      </dgm:t>
    </dgm:pt>
    <dgm:pt modelId="{597C5232-6D16-4749-8A48-3F47A2A12B1B}" type="sibTrans" cxnId="{CA31FC13-AE0A-E24D-A6C2-CBDE5D3F8285}">
      <dgm:prSet/>
      <dgm:spPr/>
      <dgm:t>
        <a:bodyPr/>
        <a:lstStyle/>
        <a:p>
          <a:endParaRPr lang="en-US"/>
        </a:p>
      </dgm:t>
    </dgm:pt>
    <dgm:pt modelId="{CC1E7FA2-E9FA-D24B-B4FD-F12654BB537B}">
      <dgm:prSet phldrT="[Text]" custT="1"/>
      <dgm:spPr/>
      <dgm:t>
        <a:bodyPr/>
        <a:lstStyle/>
        <a:p>
          <a:r>
            <a:rPr lang="en-US" sz="4000" b="1" dirty="0" smtClean="0">
              <a:solidFill>
                <a:srgbClr val="BF2341"/>
              </a:solidFill>
            </a:rPr>
            <a:t>ISARIC</a:t>
          </a:r>
          <a:endParaRPr lang="en-US" sz="4000" b="1" dirty="0">
            <a:solidFill>
              <a:srgbClr val="BF2341"/>
            </a:solidFill>
          </a:endParaRPr>
        </a:p>
      </dgm:t>
    </dgm:pt>
    <dgm:pt modelId="{D78BE87D-4535-0F48-A72E-045FBAC173EE}" type="parTrans" cxnId="{79B52B95-A5B1-DF49-A2D0-00FD29D0A6C4}">
      <dgm:prSet/>
      <dgm:spPr/>
      <dgm:t>
        <a:bodyPr/>
        <a:lstStyle/>
        <a:p>
          <a:endParaRPr lang="en-US"/>
        </a:p>
      </dgm:t>
    </dgm:pt>
    <dgm:pt modelId="{A05A999F-C6D5-2949-A566-DA5960907173}" type="sibTrans" cxnId="{79B52B95-A5B1-DF49-A2D0-00FD29D0A6C4}">
      <dgm:prSet/>
      <dgm:spPr/>
      <dgm:t>
        <a:bodyPr/>
        <a:lstStyle/>
        <a:p>
          <a:endParaRPr lang="en-US"/>
        </a:p>
      </dgm:t>
    </dgm:pt>
    <dgm:pt modelId="{AD9D2983-BD81-1441-A972-47D6891F5FA9}" type="pres">
      <dgm:prSet presAssocID="{DDDEF605-98D0-814E-974C-252FFB655E3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86DEC8-056A-3F49-B760-D30FA3864DAD}" type="pres">
      <dgm:prSet presAssocID="{DDDEF605-98D0-814E-974C-252FFB655E32}" presName="ellipse" presStyleLbl="trBgShp" presStyleIdx="0" presStyleCnt="1"/>
      <dgm:spPr/>
    </dgm:pt>
    <dgm:pt modelId="{41ABB84C-2D8F-3947-BD58-C8066343B66C}" type="pres">
      <dgm:prSet presAssocID="{DDDEF605-98D0-814E-974C-252FFB655E32}" presName="arrow1" presStyleLbl="fgShp" presStyleIdx="0" presStyleCnt="1"/>
      <dgm:spPr/>
    </dgm:pt>
    <dgm:pt modelId="{907D9C4A-B0EE-7B41-B808-BDB106968604}" type="pres">
      <dgm:prSet presAssocID="{DDDEF605-98D0-814E-974C-252FFB655E32}" presName="rectangle" presStyleLbl="revTx" presStyleIdx="0" presStyleCnt="1" custLinFactNeighborX="-689" custLinFactNeighborY="53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DDEF5-2378-3A43-82E9-161C08F43B67}" type="pres">
      <dgm:prSet presAssocID="{65876797-5DBF-7E40-AF7B-99C0944A078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7FB23-92FD-3445-BB42-47644E2A1C0B}" type="pres">
      <dgm:prSet presAssocID="{6535DDF6-4A88-0749-A134-A14B84C9924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F642C-4D68-144A-9EDE-7EB667708464}" type="pres">
      <dgm:prSet presAssocID="{CC1E7FA2-E9FA-D24B-B4FD-F12654BB537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C624B-C838-C148-BA3E-2C81D293AFC0}" type="pres">
      <dgm:prSet presAssocID="{DDDEF605-98D0-814E-974C-252FFB655E32}" presName="funnel" presStyleLbl="trAlignAcc1" presStyleIdx="0" presStyleCnt="1" custScaleY="142857"/>
      <dgm:spPr/>
    </dgm:pt>
  </dgm:ptLst>
  <dgm:cxnLst>
    <dgm:cxn modelId="{330FE8AC-F4E7-2C4D-8F05-1937EDDE3D42}" srcId="{DDDEF605-98D0-814E-974C-252FFB655E32}" destId="{65876797-5DBF-7E40-AF7B-99C0944A078A}" srcOrd="1" destOrd="0" parTransId="{A12FF08F-FE67-9248-9BC6-19521FFBC4AD}" sibTransId="{84C36F64-C526-2C4F-903B-E8C01574B885}"/>
    <dgm:cxn modelId="{37A6F648-CFDC-FB4E-ADA9-4228361A9DA8}" type="presOf" srcId="{65876797-5DBF-7E40-AF7B-99C0944A078A}" destId="{A607FB23-92FD-3445-BB42-47644E2A1C0B}" srcOrd="0" destOrd="0" presId="urn:microsoft.com/office/officeart/2005/8/layout/funnel1"/>
    <dgm:cxn modelId="{EF9FACC9-D1B9-8045-ADDB-A35B56DE6EB6}" type="presOf" srcId="{CC1E7FA2-E9FA-D24B-B4FD-F12654BB537B}" destId="{907D9C4A-B0EE-7B41-B808-BDB106968604}" srcOrd="0" destOrd="0" presId="urn:microsoft.com/office/officeart/2005/8/layout/funnel1"/>
    <dgm:cxn modelId="{9E189A1F-4AF4-E64E-B4CF-82137C560E5A}" type="presOf" srcId="{6535DDF6-4A88-0749-A134-A14B84C9924F}" destId="{748DDEF5-2378-3A43-82E9-161C08F43B67}" srcOrd="0" destOrd="0" presId="urn:microsoft.com/office/officeart/2005/8/layout/funnel1"/>
    <dgm:cxn modelId="{79B52B95-A5B1-DF49-A2D0-00FD29D0A6C4}" srcId="{DDDEF605-98D0-814E-974C-252FFB655E32}" destId="{CC1E7FA2-E9FA-D24B-B4FD-F12654BB537B}" srcOrd="3" destOrd="0" parTransId="{D78BE87D-4535-0F48-A72E-045FBAC173EE}" sibTransId="{A05A999F-C6D5-2949-A566-DA5960907173}"/>
    <dgm:cxn modelId="{B115DE60-E6AA-EB45-9157-D5A166B93EBD}" type="presOf" srcId="{4E5EA988-D6F5-3946-9CD0-3D21F9EF45C7}" destId="{0CCF642C-4D68-144A-9EDE-7EB667708464}" srcOrd="0" destOrd="0" presId="urn:microsoft.com/office/officeart/2005/8/layout/funnel1"/>
    <dgm:cxn modelId="{EB219B48-483E-A14F-97F9-5A7D2623AAB1}" srcId="{DDDEF605-98D0-814E-974C-252FFB655E32}" destId="{4E5EA988-D6F5-3946-9CD0-3D21F9EF45C7}" srcOrd="0" destOrd="0" parTransId="{11980561-A71A-9F4A-8F10-D546F3F77543}" sibTransId="{04FF0B01-5526-0E41-A261-F89DB79A81D5}"/>
    <dgm:cxn modelId="{3BD84C71-F02E-6F4F-B280-D01BC25B3353}" type="presOf" srcId="{DDDEF605-98D0-814E-974C-252FFB655E32}" destId="{AD9D2983-BD81-1441-A972-47D6891F5FA9}" srcOrd="0" destOrd="0" presId="urn:microsoft.com/office/officeart/2005/8/layout/funnel1"/>
    <dgm:cxn modelId="{CA31FC13-AE0A-E24D-A6C2-CBDE5D3F8285}" srcId="{DDDEF605-98D0-814E-974C-252FFB655E32}" destId="{6535DDF6-4A88-0749-A134-A14B84C9924F}" srcOrd="2" destOrd="0" parTransId="{16C6F3A4-0C9B-D747-BA33-E23A7BE0D28D}" sibTransId="{597C5232-6D16-4749-8A48-3F47A2A12B1B}"/>
    <dgm:cxn modelId="{5584826B-0CB9-574E-8984-388537166A0D}" type="presParOf" srcId="{AD9D2983-BD81-1441-A972-47D6891F5FA9}" destId="{8986DEC8-056A-3F49-B760-D30FA3864DAD}" srcOrd="0" destOrd="0" presId="urn:microsoft.com/office/officeart/2005/8/layout/funnel1"/>
    <dgm:cxn modelId="{E77AC0C3-D6EC-1541-9472-19CA5E53F5C7}" type="presParOf" srcId="{AD9D2983-BD81-1441-A972-47D6891F5FA9}" destId="{41ABB84C-2D8F-3947-BD58-C8066343B66C}" srcOrd="1" destOrd="0" presId="urn:microsoft.com/office/officeart/2005/8/layout/funnel1"/>
    <dgm:cxn modelId="{F08907DD-E146-D048-81FC-AD721CE8B2B3}" type="presParOf" srcId="{AD9D2983-BD81-1441-A972-47D6891F5FA9}" destId="{907D9C4A-B0EE-7B41-B808-BDB106968604}" srcOrd="2" destOrd="0" presId="urn:microsoft.com/office/officeart/2005/8/layout/funnel1"/>
    <dgm:cxn modelId="{0A87BC69-AF3F-E940-BCC1-1A8971B31DFC}" type="presParOf" srcId="{AD9D2983-BD81-1441-A972-47D6891F5FA9}" destId="{748DDEF5-2378-3A43-82E9-161C08F43B67}" srcOrd="3" destOrd="0" presId="urn:microsoft.com/office/officeart/2005/8/layout/funnel1"/>
    <dgm:cxn modelId="{5F1DE23E-F728-2243-9D42-9D6B5DAE721C}" type="presParOf" srcId="{AD9D2983-BD81-1441-A972-47D6891F5FA9}" destId="{A607FB23-92FD-3445-BB42-47644E2A1C0B}" srcOrd="4" destOrd="0" presId="urn:microsoft.com/office/officeart/2005/8/layout/funnel1"/>
    <dgm:cxn modelId="{77F7A4DB-5E05-484D-B433-B3EE5EBA102D}" type="presParOf" srcId="{AD9D2983-BD81-1441-A972-47D6891F5FA9}" destId="{0CCF642C-4D68-144A-9EDE-7EB667708464}" srcOrd="5" destOrd="0" presId="urn:microsoft.com/office/officeart/2005/8/layout/funnel1"/>
    <dgm:cxn modelId="{00A0F545-2157-834F-A948-051FAA903A09}" type="presParOf" srcId="{AD9D2983-BD81-1441-A972-47D6891F5FA9}" destId="{829C624B-C838-C148-BA3E-2C81D293AFC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9281A-83C7-2A4A-ABF2-0BE39B0E2315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42B9D8-4DF8-1345-8BF4-CC6A025075A6}">
      <dgm:prSet phldrT="[Text]"/>
      <dgm:spPr/>
      <dgm:t>
        <a:bodyPr/>
        <a:lstStyle/>
        <a:p>
          <a:r>
            <a:rPr lang="en-US" dirty="0" smtClean="0"/>
            <a:t>ISARIC</a:t>
          </a:r>
          <a:endParaRPr lang="en-US" dirty="0"/>
        </a:p>
      </dgm:t>
    </dgm:pt>
    <dgm:pt modelId="{0E22B7F7-B14D-094D-A93B-CC3794A51983}" type="parTrans" cxnId="{AE3C5643-DE30-2948-B719-A8E474B41ED5}">
      <dgm:prSet/>
      <dgm:spPr/>
      <dgm:t>
        <a:bodyPr/>
        <a:lstStyle/>
        <a:p>
          <a:endParaRPr lang="en-US"/>
        </a:p>
      </dgm:t>
    </dgm:pt>
    <dgm:pt modelId="{AD084D39-8A5E-6D42-9CBC-AA14D646A5EE}" type="sibTrans" cxnId="{AE3C5643-DE30-2948-B719-A8E474B41ED5}">
      <dgm:prSet/>
      <dgm:spPr/>
      <dgm:t>
        <a:bodyPr/>
        <a:lstStyle/>
        <a:p>
          <a:endParaRPr lang="en-US"/>
        </a:p>
      </dgm:t>
    </dgm:pt>
    <dgm:pt modelId="{46B757E4-99CD-954C-B5AB-3D707D37E714}">
      <dgm:prSet phldrT="[Text]"/>
      <dgm:spPr/>
      <dgm:t>
        <a:bodyPr/>
        <a:lstStyle/>
        <a:p>
          <a:r>
            <a:rPr lang="en-US" dirty="0" smtClean="0"/>
            <a:t>WG1: Inter-pandemic clinical trials</a:t>
          </a:r>
          <a:endParaRPr lang="en-US" dirty="0"/>
        </a:p>
      </dgm:t>
    </dgm:pt>
    <dgm:pt modelId="{67F79198-7401-EF41-9B65-605EE96B921D}" type="parTrans" cxnId="{27E8E6E0-06E9-DA40-B91E-EC4CFB5D9025}">
      <dgm:prSet/>
      <dgm:spPr/>
      <dgm:t>
        <a:bodyPr/>
        <a:lstStyle/>
        <a:p>
          <a:endParaRPr lang="en-US"/>
        </a:p>
      </dgm:t>
    </dgm:pt>
    <dgm:pt modelId="{FA6F8AC2-BC9B-C349-A4BE-878B0EB331E9}" type="sibTrans" cxnId="{27E8E6E0-06E9-DA40-B91E-EC4CFB5D9025}">
      <dgm:prSet/>
      <dgm:spPr/>
      <dgm:t>
        <a:bodyPr/>
        <a:lstStyle/>
        <a:p>
          <a:endParaRPr lang="en-US"/>
        </a:p>
      </dgm:t>
    </dgm:pt>
    <dgm:pt modelId="{148D16C5-9EA7-6640-A161-D1C8BC7332E7}">
      <dgm:prSet phldrT="[Text]"/>
      <dgm:spPr/>
      <dgm:t>
        <a:bodyPr/>
        <a:lstStyle/>
        <a:p>
          <a:r>
            <a:rPr lang="en-US" dirty="0" smtClean="0"/>
            <a:t>WG2: Global data collection and collation</a:t>
          </a:r>
          <a:endParaRPr lang="en-US" dirty="0"/>
        </a:p>
      </dgm:t>
    </dgm:pt>
    <dgm:pt modelId="{0FF47299-670C-9A48-A4C0-66EE8DFF28FF}" type="parTrans" cxnId="{B427C36D-9D6D-9842-87D5-2E2EB571E4A4}">
      <dgm:prSet/>
      <dgm:spPr/>
      <dgm:t>
        <a:bodyPr/>
        <a:lstStyle/>
        <a:p>
          <a:endParaRPr lang="en-US"/>
        </a:p>
      </dgm:t>
    </dgm:pt>
    <dgm:pt modelId="{4902418B-7D64-874D-8C88-75752ED96BAB}" type="sibTrans" cxnId="{B427C36D-9D6D-9842-87D5-2E2EB571E4A4}">
      <dgm:prSet/>
      <dgm:spPr/>
      <dgm:t>
        <a:bodyPr/>
        <a:lstStyle/>
        <a:p>
          <a:endParaRPr lang="en-US"/>
        </a:p>
      </dgm:t>
    </dgm:pt>
    <dgm:pt modelId="{4C5FF9AA-9F0A-2D44-A098-F5C4DF1262F6}">
      <dgm:prSet phldrT="[Text]"/>
      <dgm:spPr/>
      <dgm:t>
        <a:bodyPr/>
        <a:lstStyle/>
        <a:p>
          <a:r>
            <a:rPr lang="en-US" dirty="0" smtClean="0"/>
            <a:t>WG3: Genomics, pathogenesis and pharmacology</a:t>
          </a:r>
          <a:endParaRPr lang="en-US" dirty="0"/>
        </a:p>
      </dgm:t>
    </dgm:pt>
    <dgm:pt modelId="{47F8B983-9BA5-E14B-A25A-687F81FE4729}" type="parTrans" cxnId="{E422081D-37FD-0743-970F-30C8F767460E}">
      <dgm:prSet/>
      <dgm:spPr/>
      <dgm:t>
        <a:bodyPr/>
        <a:lstStyle/>
        <a:p>
          <a:endParaRPr lang="en-US"/>
        </a:p>
      </dgm:t>
    </dgm:pt>
    <dgm:pt modelId="{4A8E5851-79FB-C643-B28E-B220D8568C33}" type="sibTrans" cxnId="{E422081D-37FD-0743-970F-30C8F767460E}">
      <dgm:prSet/>
      <dgm:spPr/>
      <dgm:t>
        <a:bodyPr/>
        <a:lstStyle/>
        <a:p>
          <a:endParaRPr lang="en-US"/>
        </a:p>
      </dgm:t>
    </dgm:pt>
    <dgm:pt modelId="{6288BA01-8407-8B49-89D3-C784C2F8DBA3}">
      <dgm:prSet phldrT="[Text]"/>
      <dgm:spPr/>
      <dgm:t>
        <a:bodyPr/>
        <a:lstStyle/>
        <a:p>
          <a:r>
            <a:rPr lang="en-US" dirty="0" smtClean="0"/>
            <a:t>WG4: Changing clinical research paradigms for rapidly emerging threats</a:t>
          </a:r>
          <a:endParaRPr lang="en-US" dirty="0"/>
        </a:p>
      </dgm:t>
    </dgm:pt>
    <dgm:pt modelId="{1318BF2C-7B07-8742-810F-AC6CEE41C51D}" type="parTrans" cxnId="{AA8F8A19-0C96-7849-AC55-2F061F297848}">
      <dgm:prSet/>
      <dgm:spPr/>
      <dgm:t>
        <a:bodyPr/>
        <a:lstStyle/>
        <a:p>
          <a:endParaRPr lang="en-US"/>
        </a:p>
      </dgm:t>
    </dgm:pt>
    <dgm:pt modelId="{3C9B3C91-D4E8-E44F-85F7-FC1B8419F587}" type="sibTrans" cxnId="{AA8F8A19-0C96-7849-AC55-2F061F297848}">
      <dgm:prSet/>
      <dgm:spPr/>
      <dgm:t>
        <a:bodyPr/>
        <a:lstStyle/>
        <a:p>
          <a:endParaRPr lang="en-US"/>
        </a:p>
      </dgm:t>
    </dgm:pt>
    <dgm:pt modelId="{40AD30A8-4417-5A47-B959-1040ECFC9418}" type="pres">
      <dgm:prSet presAssocID="{7919281A-83C7-2A4A-ABF2-0BE39B0E23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97685-B0DC-884E-B392-DAC5EF3039DC}" type="pres">
      <dgm:prSet presAssocID="{A442B9D8-4DF8-1345-8BF4-CC6A025075A6}" presName="centerShape" presStyleLbl="node0" presStyleIdx="0" presStyleCnt="1"/>
      <dgm:spPr/>
      <dgm:t>
        <a:bodyPr/>
        <a:lstStyle/>
        <a:p>
          <a:endParaRPr lang="en-US"/>
        </a:p>
      </dgm:t>
    </dgm:pt>
    <dgm:pt modelId="{979B4AB2-15FE-EE4A-9924-93EE8CE9A7A2}" type="pres">
      <dgm:prSet presAssocID="{67F79198-7401-EF41-9B65-605EE96B921D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D915E1B0-9931-F047-ACEC-16CDBA54DB3C}" type="pres">
      <dgm:prSet presAssocID="{46B757E4-99CD-954C-B5AB-3D707D37E7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D3D28-0A86-0C4B-89E8-3A2FDBA3C178}" type="pres">
      <dgm:prSet presAssocID="{0FF47299-670C-9A48-A4C0-66EE8DFF28FF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A7DCB569-266D-B446-864A-7FC4215CE4E2}" type="pres">
      <dgm:prSet presAssocID="{148D16C5-9EA7-6640-A161-D1C8BC7332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35B47-BB24-6247-BE3C-F07B8B1F1A15}" type="pres">
      <dgm:prSet presAssocID="{47F8B983-9BA5-E14B-A25A-687F81FE472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9B6BF53-A289-8B4C-93B1-9413A60843FC}" type="pres">
      <dgm:prSet presAssocID="{4C5FF9AA-9F0A-2D44-A098-F5C4DF1262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94D5D-E900-164D-8364-B914B067E561}" type="pres">
      <dgm:prSet presAssocID="{1318BF2C-7B07-8742-810F-AC6CEE41C51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2B9D024-CF55-3D49-A8F0-BEA0DAF8A2EC}" type="pres">
      <dgm:prSet presAssocID="{6288BA01-8407-8B49-89D3-C784C2F8DB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FD015-391F-F541-A58A-5C99FBDEA00F}" type="presOf" srcId="{7919281A-83C7-2A4A-ABF2-0BE39B0E2315}" destId="{40AD30A8-4417-5A47-B959-1040ECFC9418}" srcOrd="0" destOrd="0" presId="urn:microsoft.com/office/officeart/2005/8/layout/radial4"/>
    <dgm:cxn modelId="{D1603263-A62E-AB4B-870C-732D0C465EBF}" type="presOf" srcId="{148D16C5-9EA7-6640-A161-D1C8BC7332E7}" destId="{A7DCB569-266D-B446-864A-7FC4215CE4E2}" srcOrd="0" destOrd="0" presId="urn:microsoft.com/office/officeart/2005/8/layout/radial4"/>
    <dgm:cxn modelId="{E422081D-37FD-0743-970F-30C8F767460E}" srcId="{A442B9D8-4DF8-1345-8BF4-CC6A025075A6}" destId="{4C5FF9AA-9F0A-2D44-A098-F5C4DF1262F6}" srcOrd="2" destOrd="0" parTransId="{47F8B983-9BA5-E14B-A25A-687F81FE4729}" sibTransId="{4A8E5851-79FB-C643-B28E-B220D8568C33}"/>
    <dgm:cxn modelId="{CC487D0F-A0CD-3E4A-BB1E-A57A997160D6}" type="presOf" srcId="{47F8B983-9BA5-E14B-A25A-687F81FE4729}" destId="{74B35B47-BB24-6247-BE3C-F07B8B1F1A15}" srcOrd="0" destOrd="0" presId="urn:microsoft.com/office/officeart/2005/8/layout/radial4"/>
    <dgm:cxn modelId="{6C72C656-E5B1-174D-AFE1-A9767E9D6CC5}" type="presOf" srcId="{6288BA01-8407-8B49-89D3-C784C2F8DBA3}" destId="{02B9D024-CF55-3D49-A8F0-BEA0DAF8A2EC}" srcOrd="0" destOrd="0" presId="urn:microsoft.com/office/officeart/2005/8/layout/radial4"/>
    <dgm:cxn modelId="{6B9BF9EA-8C8C-544B-B592-B7E4424E683E}" type="presOf" srcId="{A442B9D8-4DF8-1345-8BF4-CC6A025075A6}" destId="{EE097685-B0DC-884E-B392-DAC5EF3039DC}" srcOrd="0" destOrd="0" presId="urn:microsoft.com/office/officeart/2005/8/layout/radial4"/>
    <dgm:cxn modelId="{7E89E2F1-C227-0849-9499-0A9F75797F24}" type="presOf" srcId="{1318BF2C-7B07-8742-810F-AC6CEE41C51D}" destId="{62194D5D-E900-164D-8364-B914B067E561}" srcOrd="0" destOrd="0" presId="urn:microsoft.com/office/officeart/2005/8/layout/radial4"/>
    <dgm:cxn modelId="{9189C72C-6D5A-C648-B705-D043C555805E}" type="presOf" srcId="{4C5FF9AA-9F0A-2D44-A098-F5C4DF1262F6}" destId="{39B6BF53-A289-8B4C-93B1-9413A60843FC}" srcOrd="0" destOrd="0" presId="urn:microsoft.com/office/officeart/2005/8/layout/radial4"/>
    <dgm:cxn modelId="{04122B9E-171D-8841-9E8A-4CBB6DF46FDC}" type="presOf" srcId="{67F79198-7401-EF41-9B65-605EE96B921D}" destId="{979B4AB2-15FE-EE4A-9924-93EE8CE9A7A2}" srcOrd="0" destOrd="0" presId="urn:microsoft.com/office/officeart/2005/8/layout/radial4"/>
    <dgm:cxn modelId="{B427C36D-9D6D-9842-87D5-2E2EB571E4A4}" srcId="{A442B9D8-4DF8-1345-8BF4-CC6A025075A6}" destId="{148D16C5-9EA7-6640-A161-D1C8BC7332E7}" srcOrd="1" destOrd="0" parTransId="{0FF47299-670C-9A48-A4C0-66EE8DFF28FF}" sibTransId="{4902418B-7D64-874D-8C88-75752ED96BAB}"/>
    <dgm:cxn modelId="{AE3C5643-DE30-2948-B719-A8E474B41ED5}" srcId="{7919281A-83C7-2A4A-ABF2-0BE39B0E2315}" destId="{A442B9D8-4DF8-1345-8BF4-CC6A025075A6}" srcOrd="0" destOrd="0" parTransId="{0E22B7F7-B14D-094D-A93B-CC3794A51983}" sibTransId="{AD084D39-8A5E-6D42-9CBC-AA14D646A5EE}"/>
    <dgm:cxn modelId="{1DB7D37F-615D-DB4A-8121-FABD150ABCB0}" type="presOf" srcId="{46B757E4-99CD-954C-B5AB-3D707D37E714}" destId="{D915E1B0-9931-F047-ACEC-16CDBA54DB3C}" srcOrd="0" destOrd="0" presId="urn:microsoft.com/office/officeart/2005/8/layout/radial4"/>
    <dgm:cxn modelId="{AA8F8A19-0C96-7849-AC55-2F061F297848}" srcId="{A442B9D8-4DF8-1345-8BF4-CC6A025075A6}" destId="{6288BA01-8407-8B49-89D3-C784C2F8DBA3}" srcOrd="3" destOrd="0" parTransId="{1318BF2C-7B07-8742-810F-AC6CEE41C51D}" sibTransId="{3C9B3C91-D4E8-E44F-85F7-FC1B8419F587}"/>
    <dgm:cxn modelId="{27E8E6E0-06E9-DA40-B91E-EC4CFB5D9025}" srcId="{A442B9D8-4DF8-1345-8BF4-CC6A025075A6}" destId="{46B757E4-99CD-954C-B5AB-3D707D37E714}" srcOrd="0" destOrd="0" parTransId="{67F79198-7401-EF41-9B65-605EE96B921D}" sibTransId="{FA6F8AC2-BC9B-C349-A4BE-878B0EB331E9}"/>
    <dgm:cxn modelId="{8434C901-3158-6246-AC39-27AD1A2B3BE6}" type="presOf" srcId="{0FF47299-670C-9A48-A4C0-66EE8DFF28FF}" destId="{C0DD3D28-0A86-0C4B-89E8-3A2FDBA3C178}" srcOrd="0" destOrd="0" presId="urn:microsoft.com/office/officeart/2005/8/layout/radial4"/>
    <dgm:cxn modelId="{303D943D-73AD-FC42-9F13-058A50681B4D}" type="presParOf" srcId="{40AD30A8-4417-5A47-B959-1040ECFC9418}" destId="{EE097685-B0DC-884E-B392-DAC5EF3039DC}" srcOrd="0" destOrd="0" presId="urn:microsoft.com/office/officeart/2005/8/layout/radial4"/>
    <dgm:cxn modelId="{B57FC164-FF43-DF41-A087-FB36AE897F06}" type="presParOf" srcId="{40AD30A8-4417-5A47-B959-1040ECFC9418}" destId="{979B4AB2-15FE-EE4A-9924-93EE8CE9A7A2}" srcOrd="1" destOrd="0" presId="urn:microsoft.com/office/officeart/2005/8/layout/radial4"/>
    <dgm:cxn modelId="{57F40C0E-4CEC-6841-9284-7F0B9DC84422}" type="presParOf" srcId="{40AD30A8-4417-5A47-B959-1040ECFC9418}" destId="{D915E1B0-9931-F047-ACEC-16CDBA54DB3C}" srcOrd="2" destOrd="0" presId="urn:microsoft.com/office/officeart/2005/8/layout/radial4"/>
    <dgm:cxn modelId="{498B65E7-3649-5144-AF6B-F98B5F1B8663}" type="presParOf" srcId="{40AD30A8-4417-5A47-B959-1040ECFC9418}" destId="{C0DD3D28-0A86-0C4B-89E8-3A2FDBA3C178}" srcOrd="3" destOrd="0" presId="urn:microsoft.com/office/officeart/2005/8/layout/radial4"/>
    <dgm:cxn modelId="{4937BDAE-3964-C44E-B198-71D140505DA3}" type="presParOf" srcId="{40AD30A8-4417-5A47-B959-1040ECFC9418}" destId="{A7DCB569-266D-B446-864A-7FC4215CE4E2}" srcOrd="4" destOrd="0" presId="urn:microsoft.com/office/officeart/2005/8/layout/radial4"/>
    <dgm:cxn modelId="{05571A53-5E20-4F47-B1B7-02B1FB530FEC}" type="presParOf" srcId="{40AD30A8-4417-5A47-B959-1040ECFC9418}" destId="{74B35B47-BB24-6247-BE3C-F07B8B1F1A15}" srcOrd="5" destOrd="0" presId="urn:microsoft.com/office/officeart/2005/8/layout/radial4"/>
    <dgm:cxn modelId="{922FED95-F50F-0E4B-A6D5-257F673D3BAD}" type="presParOf" srcId="{40AD30A8-4417-5A47-B959-1040ECFC9418}" destId="{39B6BF53-A289-8B4C-93B1-9413A60843FC}" srcOrd="6" destOrd="0" presId="urn:microsoft.com/office/officeart/2005/8/layout/radial4"/>
    <dgm:cxn modelId="{EFB908B7-16D9-B94A-A42D-D6ECEC61D3FC}" type="presParOf" srcId="{40AD30A8-4417-5A47-B959-1040ECFC9418}" destId="{62194D5D-E900-164D-8364-B914B067E561}" srcOrd="7" destOrd="0" presId="urn:microsoft.com/office/officeart/2005/8/layout/radial4"/>
    <dgm:cxn modelId="{F4AC0EC5-A213-F842-8372-B6AD47D73635}" type="presParOf" srcId="{40AD30A8-4417-5A47-B959-1040ECFC9418}" destId="{02B9D024-CF55-3D49-A8F0-BEA0DAF8A2E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6DEC8-056A-3F49-B760-D30FA3864DAD}">
      <dsp:nvSpPr>
        <dsp:cNvPr id="0" name=""/>
        <dsp:cNvSpPr/>
      </dsp:nvSpPr>
      <dsp:spPr>
        <a:xfrm>
          <a:off x="861208" y="1107780"/>
          <a:ext cx="3147191" cy="109297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BB84C-2D8F-3947-BD58-C8066343B66C}">
      <dsp:nvSpPr>
        <dsp:cNvPr id="0" name=""/>
        <dsp:cNvSpPr/>
      </dsp:nvSpPr>
      <dsp:spPr>
        <a:xfrm>
          <a:off x="2134723" y="3784112"/>
          <a:ext cx="609920" cy="390349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07D9C4A-B0EE-7B41-B808-BDB106968604}">
      <dsp:nvSpPr>
        <dsp:cNvPr id="0" name=""/>
        <dsp:cNvSpPr/>
      </dsp:nvSpPr>
      <dsp:spPr>
        <a:xfrm>
          <a:off x="955702" y="4484467"/>
          <a:ext cx="2927620" cy="73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BF2341"/>
              </a:solidFill>
            </a:rPr>
            <a:t>ISARIC</a:t>
          </a:r>
          <a:endParaRPr lang="en-US" sz="4000" b="1" kern="1200" dirty="0">
            <a:solidFill>
              <a:srgbClr val="BF2341"/>
            </a:solidFill>
          </a:endParaRPr>
        </a:p>
      </dsp:txBody>
      <dsp:txXfrm>
        <a:off x="955702" y="4484467"/>
        <a:ext cx="2927620" cy="731905"/>
      </dsp:txXfrm>
    </dsp:sp>
    <dsp:sp modelId="{748DDEF5-2378-3A43-82E9-161C08F43B67}">
      <dsp:nvSpPr>
        <dsp:cNvPr id="0" name=""/>
        <dsp:cNvSpPr/>
      </dsp:nvSpPr>
      <dsp:spPr>
        <a:xfrm>
          <a:off x="2005419" y="2285171"/>
          <a:ext cx="1097857" cy="10978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Public Health</a:t>
          </a:r>
          <a:endParaRPr lang="en-US" sz="2000" kern="1200" dirty="0"/>
        </a:p>
      </dsp:txBody>
      <dsp:txXfrm>
        <a:off x="2166196" y="2445948"/>
        <a:ext cx="776303" cy="776303"/>
      </dsp:txXfrm>
    </dsp:sp>
    <dsp:sp modelId="{A607FB23-92FD-3445-BB42-47644E2A1C0B}">
      <dsp:nvSpPr>
        <dsp:cNvPr id="0" name=""/>
        <dsp:cNvSpPr/>
      </dsp:nvSpPr>
      <dsp:spPr>
        <a:xfrm>
          <a:off x="1219841" y="1461534"/>
          <a:ext cx="1097857" cy="1097857"/>
        </a:xfrm>
        <a:prstGeom prst="ellipse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Clinical</a:t>
          </a:r>
          <a:endParaRPr lang="en-US" sz="2000" kern="1200" dirty="0"/>
        </a:p>
      </dsp:txBody>
      <dsp:txXfrm>
        <a:off x="1380618" y="1622311"/>
        <a:ext cx="776303" cy="776303"/>
      </dsp:txXfrm>
    </dsp:sp>
    <dsp:sp modelId="{0CCF642C-4D68-144A-9EDE-7EB667708464}">
      <dsp:nvSpPr>
        <dsp:cNvPr id="0" name=""/>
        <dsp:cNvSpPr/>
      </dsp:nvSpPr>
      <dsp:spPr>
        <a:xfrm>
          <a:off x="2342096" y="1196096"/>
          <a:ext cx="1097857" cy="1097857"/>
        </a:xfrm>
        <a:prstGeom prst="ellipse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Labs</a:t>
          </a:r>
          <a:endParaRPr lang="en-US" sz="2000" kern="1200" dirty="0"/>
        </a:p>
      </dsp:txBody>
      <dsp:txXfrm>
        <a:off x="2502873" y="1356873"/>
        <a:ext cx="776303" cy="776303"/>
      </dsp:txXfrm>
    </dsp:sp>
    <dsp:sp modelId="{829C624B-C838-C148-BA3E-2C81D293AFC0}">
      <dsp:nvSpPr>
        <dsp:cNvPr id="0" name=""/>
        <dsp:cNvSpPr/>
      </dsp:nvSpPr>
      <dsp:spPr>
        <a:xfrm>
          <a:off x="731905" y="388075"/>
          <a:ext cx="3415556" cy="39034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97685-B0DC-884E-B392-DAC5EF3039DC}">
      <dsp:nvSpPr>
        <dsp:cNvPr id="0" name=""/>
        <dsp:cNvSpPr/>
      </dsp:nvSpPr>
      <dsp:spPr>
        <a:xfrm>
          <a:off x="2861733" y="2809900"/>
          <a:ext cx="2116898" cy="21168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ISARIC</a:t>
          </a:r>
          <a:endParaRPr lang="en-US" sz="4300" kern="1200" dirty="0"/>
        </a:p>
      </dsp:txBody>
      <dsp:txXfrm>
        <a:off x="3171746" y="3119913"/>
        <a:ext cx="1496872" cy="1496872"/>
      </dsp:txXfrm>
    </dsp:sp>
    <dsp:sp modelId="{979B4AB2-15FE-EE4A-9924-93EE8CE9A7A2}">
      <dsp:nvSpPr>
        <dsp:cNvPr id="0" name=""/>
        <dsp:cNvSpPr/>
      </dsp:nvSpPr>
      <dsp:spPr>
        <a:xfrm rot="11700000">
          <a:off x="975325" y="3025471"/>
          <a:ext cx="1849989" cy="6033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5E1B0-9931-F047-ACEC-16CDBA54DB3C}">
      <dsp:nvSpPr>
        <dsp:cNvPr id="0" name=""/>
        <dsp:cNvSpPr/>
      </dsp:nvSpPr>
      <dsp:spPr>
        <a:xfrm>
          <a:off x="1316" y="2283301"/>
          <a:ext cx="2011053" cy="1608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WG1: Inter-pandemic clinical trials</a:t>
          </a:r>
          <a:endParaRPr lang="en-US" sz="2000" kern="1200" dirty="0"/>
        </a:p>
      </dsp:txBody>
      <dsp:txXfrm>
        <a:off x="48437" y="2330422"/>
        <a:ext cx="1916811" cy="1514601"/>
      </dsp:txXfrm>
    </dsp:sp>
    <dsp:sp modelId="{C0DD3D28-0A86-0C4B-89E8-3A2FDBA3C178}">
      <dsp:nvSpPr>
        <dsp:cNvPr id="0" name=""/>
        <dsp:cNvSpPr/>
      </dsp:nvSpPr>
      <dsp:spPr>
        <a:xfrm rot="14700000">
          <a:off x="2111444" y="1671497"/>
          <a:ext cx="1849989" cy="6033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CB569-266D-B446-864A-7FC4215CE4E2}">
      <dsp:nvSpPr>
        <dsp:cNvPr id="0" name=""/>
        <dsp:cNvSpPr/>
      </dsp:nvSpPr>
      <dsp:spPr>
        <a:xfrm>
          <a:off x="1639992" y="330403"/>
          <a:ext cx="2011053" cy="1608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WG2: Global data collection and collation</a:t>
          </a:r>
          <a:endParaRPr lang="en-US" sz="2000" kern="1200" dirty="0"/>
        </a:p>
      </dsp:txBody>
      <dsp:txXfrm>
        <a:off x="1687113" y="377524"/>
        <a:ext cx="1916811" cy="1514601"/>
      </dsp:txXfrm>
    </dsp:sp>
    <dsp:sp modelId="{74B35B47-BB24-6247-BE3C-F07B8B1F1A15}">
      <dsp:nvSpPr>
        <dsp:cNvPr id="0" name=""/>
        <dsp:cNvSpPr/>
      </dsp:nvSpPr>
      <dsp:spPr>
        <a:xfrm rot="17700000">
          <a:off x="3878931" y="1671497"/>
          <a:ext cx="1849989" cy="6033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B6BF53-A289-8B4C-93B1-9413A60843FC}">
      <dsp:nvSpPr>
        <dsp:cNvPr id="0" name=""/>
        <dsp:cNvSpPr/>
      </dsp:nvSpPr>
      <dsp:spPr>
        <a:xfrm>
          <a:off x="4189319" y="330403"/>
          <a:ext cx="2011053" cy="1608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WG3: Genomics, pathogenesis and pharmacology</a:t>
          </a:r>
          <a:endParaRPr lang="en-US" sz="2000" kern="1200" dirty="0"/>
        </a:p>
      </dsp:txBody>
      <dsp:txXfrm>
        <a:off x="4236440" y="377524"/>
        <a:ext cx="1916811" cy="1514601"/>
      </dsp:txXfrm>
    </dsp:sp>
    <dsp:sp modelId="{62194D5D-E900-164D-8364-B914B067E561}">
      <dsp:nvSpPr>
        <dsp:cNvPr id="0" name=""/>
        <dsp:cNvSpPr/>
      </dsp:nvSpPr>
      <dsp:spPr>
        <a:xfrm rot="20700000">
          <a:off x="5015050" y="3025471"/>
          <a:ext cx="1849989" cy="6033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9D024-CF55-3D49-A8F0-BEA0DAF8A2EC}">
      <dsp:nvSpPr>
        <dsp:cNvPr id="0" name=""/>
        <dsp:cNvSpPr/>
      </dsp:nvSpPr>
      <dsp:spPr>
        <a:xfrm>
          <a:off x="5827995" y="2283301"/>
          <a:ext cx="2011053" cy="1608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WG4: Changing clinical research paradigms for rapidly emerging threats</a:t>
          </a:r>
          <a:endParaRPr lang="en-US" sz="2000" kern="1200" dirty="0"/>
        </a:p>
      </dsp:txBody>
      <dsp:txXfrm>
        <a:off x="5875116" y="2330422"/>
        <a:ext cx="1916811" cy="1514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8591E-B383-A949-B5C8-3007671CADA9}" type="datetimeFigureOut">
              <a:rPr lang="en-US" smtClean="0"/>
              <a:t>06/11/2012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DBC66-21F6-304C-8D54-2BC4ABC2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61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23C35D-2457-6943-B802-2309421810A1}" type="datetimeFigureOut">
              <a:rPr lang="en-US"/>
              <a:pPr>
                <a:defRPr/>
              </a:pPr>
              <a:t>06/11/2012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EAA213-469C-304B-AD37-D00CC402C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86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 eaLnBrk="1" hangingPunct="1">
              <a:spcAft>
                <a:spcPts val="1200"/>
              </a:spcAft>
            </a:pPr>
            <a:endParaRPr lang="en-GB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 algn="just" eaLnBrk="1" hangingPunct="1">
              <a:spcAft>
                <a:spcPts val="1200"/>
              </a:spcAft>
            </a:pP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ISARIC’s objectives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-To develop a more comprehensive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understanding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 of human and pathogen factors contributing to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SARI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disease severity 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across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all ages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- To define and validate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optimal clinical management 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approaches adapted to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global 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range of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resource settings 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- To develop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operational readiness 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to conduct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essential clinical research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 to characterise and respond to new epidemic or pandemic threats and </a:t>
            </a:r>
            <a:r>
              <a:rPr lang="en-GB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to inform and guide evidence-based optimal clinical management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- To develop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capacity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to undertake research 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including in  middle – low resourced settings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dirty="0" smtClean="0">
                <a:latin typeface="Arial" charset="0"/>
                <a:ea typeface="ＭＳ Ｐゴシック" charset="0"/>
              </a:rPr>
              <a:t>- To </a:t>
            </a:r>
            <a:r>
              <a:rPr lang="en-GB" b="1" dirty="0" smtClean="0">
                <a:latin typeface="Arial" charset="0"/>
                <a:ea typeface="ＭＳ Ｐゴシック" charset="0"/>
              </a:rPr>
              <a:t>coordinate international studies </a:t>
            </a:r>
            <a:r>
              <a:rPr lang="en-GB" dirty="0" smtClean="0">
                <a:latin typeface="Arial" charset="0"/>
                <a:ea typeface="ＭＳ Ｐゴシック" charset="0"/>
              </a:rPr>
              <a:t>on severe acute respiratory infection (SARI) and emerging threats and </a:t>
            </a:r>
            <a:r>
              <a:rPr lang="en-GB" b="1" dirty="0" smtClean="0">
                <a:latin typeface="Arial" charset="0"/>
                <a:ea typeface="ＭＳ Ｐゴシック" charset="0"/>
              </a:rPr>
              <a:t>liaise with</a:t>
            </a:r>
            <a:r>
              <a:rPr lang="en-GB" dirty="0" smtClean="0">
                <a:latin typeface="Arial" charset="0"/>
                <a:ea typeface="ＭＳ Ｐゴシック" charset="0"/>
              </a:rPr>
              <a:t> national and supra-national </a:t>
            </a:r>
            <a:r>
              <a:rPr lang="en-GB" b="1" dirty="0" smtClean="0">
                <a:latin typeface="Arial" charset="0"/>
                <a:ea typeface="ＭＳ Ｐゴシック" charset="0"/>
              </a:rPr>
              <a:t>public health authorities</a:t>
            </a:r>
            <a:endParaRPr lang="en-GB" b="1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 algn="just" eaLnBrk="1" hangingPunct="1">
              <a:spcAft>
                <a:spcPts val="1200"/>
              </a:spcAft>
            </a:pP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- Do so in a timely, efficient, targeted </a:t>
            </a:r>
            <a:r>
              <a:rPr lang="en-GB" b="1" dirty="0" smtClean="0">
                <a:latin typeface="Arial" charset="0"/>
                <a:ea typeface="ＭＳ Ｐゴシック" charset="0"/>
                <a:cs typeface="Arial" charset="0"/>
              </a:rPr>
              <a:t>and coordinated manner in order to maximise the information from studies</a:t>
            </a:r>
            <a:endParaRPr lang="en-GB" altLang="ja-JP" sz="1800" b="1" dirty="0" smtClean="0">
              <a:latin typeface="Arial" charset="0"/>
              <a:ea typeface="ＭＳ Ｐゴシック" charset="0"/>
            </a:endParaRPr>
          </a:p>
          <a:p>
            <a:endParaRPr lang="en-US" dirty="0" smtClean="0"/>
          </a:p>
          <a:p>
            <a:r>
              <a:rPr lang="en-US" dirty="0" smtClean="0"/>
              <a:t>ISARIC is</a:t>
            </a:r>
            <a:r>
              <a:rPr lang="en-US" baseline="0" dirty="0" smtClean="0"/>
              <a:t> initially focusing on SARI, but will eventually spread the focus towards other diseases and syndromes. Most of our members do not focus exclusively on SARI.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Integrating with public health is important to ISARIC and the information flow can be a two way process. Integrating lab, public health and clinical research should help to improve patient care and inform decisions that affect the </a:t>
            </a:r>
            <a:r>
              <a:rPr lang="en-US" baseline="0" smtClean="0"/>
              <a:t>wider population.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EAA213-469C-304B-AD37-D00CC402C3E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WG1: </a:t>
            </a:r>
            <a:r>
              <a:rPr lang="en-GB" sz="1200" dirty="0" smtClean="0">
                <a:latin typeface="Arial" charset="0"/>
                <a:ea typeface="ＭＳ Ｐゴシック" charset="0"/>
                <a:cs typeface="ＭＳ Ｐゴシック" charset="0"/>
              </a:rPr>
              <a:t>develop candidate cross-Consortium studies based on both novel and traditional clinical trial designs that can be implemented in the inter-pandemic period.</a:t>
            </a:r>
          </a:p>
          <a:p>
            <a:endParaRPr lang="en-GB" sz="1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charset="0"/>
                <a:ea typeface="ＭＳ Ｐゴシック" charset="0"/>
                <a:cs typeface="ＭＳ Ｐゴシック" charset="0"/>
              </a:rPr>
              <a:t>WG2: </a:t>
            </a:r>
            <a:r>
              <a:rPr lang="en-GB" sz="1200" b="1" dirty="0" smtClean="0">
                <a:latin typeface="Arial" charset="0"/>
                <a:ea typeface="ＭＳ Ｐゴシック" charset="0"/>
                <a:cs typeface="ＭＳ Ｐゴシック" charset="0"/>
              </a:rPr>
              <a:t>undertake standardisation and harmonisation of definitions, </a:t>
            </a:r>
            <a:r>
              <a:rPr lang="en-GB" sz="1200" b="0" dirty="0" smtClean="0">
                <a:latin typeface="Arial" charset="0"/>
                <a:ea typeface="ＭＳ Ｐゴシック" charset="0"/>
                <a:cs typeface="ＭＳ Ｐゴシック" charset="0"/>
              </a:rPr>
              <a:t>including</a:t>
            </a:r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data variables and mechanisms to collect data e.g. ISARIC </a:t>
            </a:r>
            <a:r>
              <a:rPr lang="en-GB" sz="1200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itools</a:t>
            </a:r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Prototype in planning phase.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WG3: </a:t>
            </a:r>
            <a:r>
              <a:rPr lang="en-GB" sz="1200" dirty="0" smtClean="0">
                <a:latin typeface="Arial" charset="0"/>
                <a:ea typeface="ＭＳ Ｐゴシック" charset="0"/>
                <a:cs typeface="ＭＳ Ｐゴシック" charset="0"/>
              </a:rPr>
              <a:t>develop pathogenesis studies aimed at understanding the dynamics of host responses, host </a:t>
            </a:r>
            <a:r>
              <a:rPr lang="en-GB" sz="1200" b="1" dirty="0" smtClean="0">
                <a:latin typeface="Arial" charset="0"/>
                <a:ea typeface="ＭＳ Ｐゴシック" charset="0"/>
                <a:cs typeface="ＭＳ Ｐゴシック" charset="0"/>
              </a:rPr>
              <a:t>genetic factors in susceptibility</a:t>
            </a:r>
            <a:r>
              <a:rPr lang="en-GB" sz="1200" dirty="0" smtClean="0">
                <a:latin typeface="Arial" charset="0"/>
                <a:ea typeface="ＭＳ Ｐゴシック" charset="0"/>
                <a:cs typeface="ＭＳ Ｐゴシック" charset="0"/>
              </a:rPr>
              <a:t>, virus/host interactions, and pharmacokinetic-</a:t>
            </a:r>
            <a:r>
              <a:rPr lang="en-GB" sz="1200" dirty="0" err="1" smtClean="0">
                <a:latin typeface="Arial" charset="0"/>
                <a:ea typeface="ＭＳ Ｐゴシック" charset="0"/>
                <a:cs typeface="ＭＳ Ｐゴシック" charset="0"/>
              </a:rPr>
              <a:t>pharmacodynamic</a:t>
            </a:r>
            <a:r>
              <a:rPr lang="en-GB" sz="1200" dirty="0" smtClean="0">
                <a:latin typeface="Arial" charset="0"/>
                <a:ea typeface="ＭＳ Ｐゴシック" charset="0"/>
                <a:cs typeface="ＭＳ Ｐゴシック" charset="0"/>
              </a:rPr>
              <a:t> relationships in treated patients.</a:t>
            </a:r>
          </a:p>
          <a:p>
            <a:endParaRPr lang="en-US" dirty="0" smtClean="0"/>
          </a:p>
          <a:p>
            <a:r>
              <a:rPr lang="en-US" dirty="0" smtClean="0"/>
              <a:t>WG4: </a:t>
            </a:r>
            <a:r>
              <a:rPr lang="en-GB" sz="1200" dirty="0" smtClean="0">
                <a:latin typeface="Arial" charset="0"/>
                <a:ea typeface="ＭＳ Ｐゴシック" charset="0"/>
                <a:cs typeface="ＭＳ Ｐゴシック" charset="0"/>
              </a:rPr>
              <a:t>drive the critical evaluation of the </a:t>
            </a:r>
            <a:r>
              <a:rPr lang="en-GB" sz="1200" b="1" dirty="0" smtClean="0">
                <a:latin typeface="Arial" charset="0"/>
                <a:ea typeface="ＭＳ Ｐゴシック" charset="0"/>
                <a:cs typeface="ＭＳ Ｐゴシック" charset="0"/>
              </a:rPr>
              <a:t>barriers and the ethical framework required to facilitate the development of clinical research in response to a rapidly emerging health threat. </a:t>
            </a:r>
          </a:p>
          <a:p>
            <a:endParaRPr lang="en-GB" sz="12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200" b="1" dirty="0" smtClean="0">
                <a:latin typeface="Arial" charset="0"/>
                <a:ea typeface="ＭＳ Ｐゴシック" charset="0"/>
                <a:cs typeface="ＭＳ Ｐゴシック" charset="0"/>
              </a:rPr>
              <a:t>Appearing</a:t>
            </a:r>
            <a:r>
              <a:rPr lang="en-GB" sz="1200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200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annimations</a:t>
            </a:r>
            <a:endParaRPr lang="en-GB" sz="1200" b="1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1200" b="1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200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iTools</a:t>
            </a:r>
            <a:r>
              <a:rPr lang="en-GB" sz="1200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(WG2) – </a:t>
            </a:r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an on-the-shelf rapid-response protocol for outbreaks and emerging threats. ISARIC Tools will contain standard definitions, tired data sets and data sharing mechanisms. </a:t>
            </a:r>
          </a:p>
          <a:p>
            <a:endParaRPr lang="en-GB" sz="1200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Capacities and </a:t>
            </a:r>
            <a:r>
              <a:rPr lang="en-GB" sz="1200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Barrriers</a:t>
            </a:r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Survey (WG4) – investigating the capacity of ISARIC members to respond to outbreaks and mapping the barriers faced. </a:t>
            </a:r>
          </a:p>
          <a:p>
            <a:endParaRPr lang="en-GB" sz="1200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IISIG and other proposals – WG3 has submitted a grant for a Strategic Award (</a:t>
            </a:r>
            <a:r>
              <a:rPr lang="en-GB" sz="1200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Wellcome</a:t>
            </a:r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Trust) which was presented during Annecy with following discussions and comments. </a:t>
            </a:r>
            <a:r>
              <a:rPr lang="en-GB" sz="1200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Similarily</a:t>
            </a:r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ISARIC has given rise to other proposals that will be sent in – we have sent one to a MRC/</a:t>
            </a:r>
            <a:r>
              <a:rPr lang="en-GB" sz="1200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DFiD</a:t>
            </a:r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/WT Global Health Trials Call – and another is being sent in for a Strategic Award. We are also preparing a bid for FP7.</a:t>
            </a:r>
          </a:p>
          <a:p>
            <a:endParaRPr lang="en-GB" sz="1200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200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Global Adaptive Randomised Clinical Trials Programme </a:t>
            </a:r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as developed in collaboration with </a:t>
            </a:r>
            <a:r>
              <a:rPr lang="en-GB" sz="1200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InFACT</a:t>
            </a:r>
            <a:r>
              <a:rPr lang="en-GB" sz="1200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(WG1) + the running of trials in the inter-pandemic period.</a:t>
            </a:r>
          </a:p>
          <a:p>
            <a:endParaRPr lang="en-GB" sz="1200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1200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EAA213-469C-304B-AD37-D00CC402C3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ISARIC is</a:t>
            </a:r>
            <a:r>
              <a:rPr lang="en-US" baseline="0" dirty="0" smtClean="0"/>
              <a:t> a global initiative – with each arch of the bridge enclosing a third of the world and ISARIC linking all of it together by encouraging networking and collaboration.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pursuit of global access – ISARIC aims to create 4 regional hubs – Africa, </a:t>
            </a:r>
            <a:r>
              <a:rPr lang="en-US" baseline="0" dirty="0" smtClean="0"/>
              <a:t>Americas</a:t>
            </a:r>
            <a:r>
              <a:rPr lang="en-US" baseline="0" dirty="0" smtClean="0"/>
              <a:t>, Australasia, and Europe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currently have Regional representatives for all regions – 1 in Australasia and Americas, and 2 each for Europe and Africa. The next step will be to establish offices in each region.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appreciate that some regions will focus in on studying respiratory disease whereas others may wish to study another disease, which is a burden to them e.g. CCHF.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EAA213-469C-304B-AD37-D00CC402C3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9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ISARIC</a:t>
            </a:r>
            <a:r>
              <a:rPr lang="en-US" baseline="0" dirty="0" smtClean="0"/>
              <a:t> is happy to consider national, regional or international networks – and we are using a very loose definition for networks. We are happy to consider networks who do not fully comply with the criteria listed.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EAA213-469C-304B-AD37-D00CC402C3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ECB2-4D91-AC4B-9E04-2BAF7C8D14DC}" type="datetime1">
              <a:rPr lang="en-GB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3238-B274-5D42-BBC0-217E79328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C187-ABD4-9249-AE41-267F046402A6}" type="datetime1">
              <a:rPr lang="en-GB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01C2-AAD7-8040-92B6-247EAF073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5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5B7D-9B78-9A45-8884-FA9DD111C240}" type="datetime1">
              <a:rPr lang="en-GB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AAA4-6517-9444-A08B-3608A0FD9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2F1-0DDE-AD42-BFF4-7922E0146855}" type="datetime1">
              <a:rPr lang="en-GB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1E3D-9D55-B24B-8BC5-6B7D01C1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29D56-A5BD-3640-BEF2-E4BF2421F4AA}" type="datetime1">
              <a:rPr lang="en-GB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CC28-42A0-C641-A7A8-790E6D85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1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01D9-9A63-1847-BDDD-641315D8825F}" type="datetime1">
              <a:rPr lang="en-GB" smtClean="0"/>
              <a:t>06/11/2012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26A5-DB9A-A246-9F29-2E6600EEF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7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A47B-54E9-2147-BCF7-81861043E712}" type="datetime1">
              <a:rPr lang="en-GB" smtClean="0"/>
              <a:t>06/11/2012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C160-6F33-9F4C-8CCB-765DE0DB2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3AA0-D4C1-5A4A-AFD1-3383B03A665E}" type="datetime1">
              <a:rPr lang="en-GB" smtClean="0"/>
              <a:t>06/11/2012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76FB-99D2-D244-8A50-B46ABBB02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276F-9EE8-1D4A-BC14-E6994052E222}" type="datetime1">
              <a:rPr lang="en-GB" smtClean="0"/>
              <a:t>06/11/2012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317C-274A-0941-BFE8-08F067916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AE31-28F0-EE4E-86F8-FA62074D0C70}" type="datetime1">
              <a:rPr lang="en-GB" smtClean="0"/>
              <a:t>06/11/2012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EE1B-D3D2-5044-B68F-88F53546F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CCF4-DC9B-F84D-AAB0-4CDBF8F103CC}" type="datetime1">
              <a:rPr lang="en-GB" smtClean="0"/>
              <a:t>06/11/2012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E1B8-9C88-9943-9998-FB28721E4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C2DF51-1588-A346-A11B-6CF7820A41DB}" type="datetime1">
              <a:rPr lang="en-GB" smtClean="0"/>
              <a:t>06/11/2012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EC5EEF-8CC9-D748-B3FB-6669ECDDD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71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0" name="Picture 4" descr="ISARIC_Twitter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25" y="0"/>
            <a:ext cx="904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11125" y="79375"/>
            <a:ext cx="812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DD284F"/>
                </a:solidFill>
              </a:rPr>
              <a:t>ISARIC – INTERNATIONAL SEVERE ACUTE RESPIRATORY INFECTION CONSORTIUM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5511064"/>
              </p:ext>
            </p:extLst>
          </p:nvPr>
        </p:nvGraphicFramePr>
        <p:xfrm>
          <a:off x="-404375" y="1026969"/>
          <a:ext cx="4879367" cy="521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94315" y="1349695"/>
            <a:ext cx="34448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ISARIC’s vision is to </a:t>
            </a:r>
            <a:r>
              <a:rPr lang="en-US" sz="2400" b="1" dirty="0" smtClean="0"/>
              <a:t>change the approach </a:t>
            </a:r>
            <a:r>
              <a:rPr lang="en-US" sz="2400" dirty="0" smtClean="0"/>
              <a:t>to </a:t>
            </a:r>
            <a:r>
              <a:rPr lang="en-US" sz="2400" b="1" dirty="0" smtClean="0">
                <a:solidFill>
                  <a:srgbClr val="FF0000"/>
                </a:solidFill>
              </a:rPr>
              <a:t>global collaborative patient-oriented research </a:t>
            </a:r>
            <a:r>
              <a:rPr lang="en-US" sz="2400" b="1" dirty="0" smtClean="0"/>
              <a:t>between and during epidemics </a:t>
            </a:r>
            <a:r>
              <a:rPr lang="en-US" sz="2400" dirty="0" smtClean="0"/>
              <a:t>of SARI and other rapidly emerging public health threats - in order to </a:t>
            </a:r>
            <a:r>
              <a:rPr lang="en-US" sz="2400" b="1" dirty="0" smtClean="0"/>
              <a:t>generate new knowledge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maximise</a:t>
            </a:r>
            <a:r>
              <a:rPr lang="en-US" sz="2400" b="1" dirty="0" smtClean="0"/>
              <a:t> the availability of clinical information</a:t>
            </a:r>
            <a:r>
              <a:rPr lang="en-US" sz="2400" dirty="0" smtClean="0"/>
              <a:t>, and thereby </a:t>
            </a:r>
            <a:r>
              <a:rPr lang="en-US" sz="2400" b="1" dirty="0" smtClean="0">
                <a:solidFill>
                  <a:srgbClr val="FF0000"/>
                </a:solidFill>
              </a:rPr>
              <a:t>save lives.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11125" y="79375"/>
            <a:ext cx="812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DD284F"/>
                </a:solidFill>
              </a:rPr>
              <a:t>ISARIC – INTERNATIONAL SEVERE ACUTE RESPIRATORY INFECTION CONSORTIUM</a:t>
            </a:r>
          </a:p>
        </p:txBody>
      </p:sp>
      <p:pic>
        <p:nvPicPr>
          <p:cNvPr id="3" name="Picture 4" descr="ISARIC_Twitter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25" y="0"/>
            <a:ext cx="904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9046548"/>
              </p:ext>
            </p:extLst>
          </p:nvPr>
        </p:nvGraphicFramePr>
        <p:xfrm>
          <a:off x="614102" y="1142579"/>
          <a:ext cx="7840366" cy="525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4102" y="2271141"/>
            <a:ext cx="125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BF2341"/>
                </a:solidFill>
              </a:rPr>
              <a:t>iTools</a:t>
            </a:r>
            <a:endParaRPr lang="en-US" sz="2800" b="1" dirty="0">
              <a:solidFill>
                <a:srgbClr val="BF234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5008" y="1855642"/>
            <a:ext cx="15354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F2341"/>
                </a:solidFill>
              </a:rPr>
              <a:t>Capacities &amp; Barriers Survey</a:t>
            </a:r>
            <a:endParaRPr lang="en-US" sz="2400" b="1" dirty="0">
              <a:solidFill>
                <a:srgbClr val="BF234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5" y="5706310"/>
            <a:ext cx="2672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F2341"/>
                </a:solidFill>
              </a:rPr>
              <a:t>IISIG, and other proposals </a:t>
            </a:r>
            <a:endParaRPr lang="en-US" sz="2800" b="1" dirty="0">
              <a:solidFill>
                <a:srgbClr val="BF234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72" y="5194447"/>
            <a:ext cx="2646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F2341"/>
                </a:solidFill>
              </a:rPr>
              <a:t>Adaptive </a:t>
            </a:r>
            <a:r>
              <a:rPr lang="en-US" sz="2800" b="1" dirty="0" err="1" smtClean="0">
                <a:solidFill>
                  <a:srgbClr val="BF2341"/>
                </a:solidFill>
              </a:rPr>
              <a:t>Randomised</a:t>
            </a:r>
            <a:r>
              <a:rPr lang="en-US" sz="2800" b="1" dirty="0" smtClean="0">
                <a:solidFill>
                  <a:srgbClr val="BF2341"/>
                </a:solidFill>
              </a:rPr>
              <a:t> Clinical Trials</a:t>
            </a:r>
            <a:endParaRPr lang="en-US" sz="2800" b="1" dirty="0">
              <a:solidFill>
                <a:srgbClr val="BF23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9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11125" y="79375"/>
            <a:ext cx="812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DD284F"/>
                </a:solidFill>
              </a:rPr>
              <a:t>ISARIC – INTERNATIONAL SEVERE ACUTE RESPIRATORY INFECTION CONSORTIUM</a:t>
            </a:r>
          </a:p>
        </p:txBody>
      </p:sp>
      <p:pic>
        <p:nvPicPr>
          <p:cNvPr id="5" name="Picture 4" descr="ISARIC_Twitter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25" y="0"/>
            <a:ext cx="904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47" y="959446"/>
            <a:ext cx="4735184" cy="48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46309" y="1273975"/>
            <a:ext cx="3846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F2341"/>
                </a:solidFill>
                <a:latin typeface="+mj-lt"/>
              </a:rPr>
              <a:t>Global access through Regional Hubs</a:t>
            </a:r>
            <a:endParaRPr lang="en-US" sz="2800" b="1" dirty="0">
              <a:solidFill>
                <a:srgbClr val="BF234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5231" y="2519974"/>
            <a:ext cx="3253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ISARIC Africa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ISARIC Americas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ISARIC Australasia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ISARIC Europe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5231" y="4960578"/>
            <a:ext cx="370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ISARIC is open for national and regional memberships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11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11125" y="79375"/>
            <a:ext cx="812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DD284F"/>
                </a:solidFill>
              </a:rPr>
              <a:t>ISARIC – INTERNATIONAL SEVERE ACUTE RESPIRATORY INFECTION CONSORTIUM</a:t>
            </a:r>
          </a:p>
        </p:txBody>
      </p:sp>
      <p:pic>
        <p:nvPicPr>
          <p:cNvPr id="4" name="Picture 3" descr="ISARIC_Twitter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25" y="0"/>
            <a:ext cx="904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125" y="628650"/>
            <a:ext cx="384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F2341"/>
                </a:solidFill>
                <a:latin typeface="+mj-lt"/>
              </a:rPr>
              <a:t>Membership</a:t>
            </a:r>
            <a:endParaRPr lang="en-US" sz="2400" b="1" dirty="0">
              <a:solidFill>
                <a:srgbClr val="BF234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4" y="1151870"/>
            <a:ext cx="67750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ISARIC Offers two types of membership: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Full Membership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 Membership (if not eligible for Full Membership)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Networks seeking Full Memberships should be: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Independent and led by academia (not industry)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Scientifically active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Multi-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centre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(divisions/institutes/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organisations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 access to patients for future studies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Supportive of ISARIC’s vision and mission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Organised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a manner consistent with ISARIC’s vision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24" y="5306853"/>
            <a:ext cx="8839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BF2341"/>
                </a:solidFill>
              </a:rPr>
              <a:t>Benefits: </a:t>
            </a:r>
            <a:r>
              <a:rPr lang="en-US" sz="2000" dirty="0" smtClean="0"/>
              <a:t>sharing and receiving information globally and across Clinical/Lab/</a:t>
            </a:r>
            <a:r>
              <a:rPr lang="en-US" sz="2000" dirty="0" err="1" smtClean="0"/>
              <a:t>Epi</a:t>
            </a:r>
            <a:r>
              <a:rPr lang="en-US" sz="2000" dirty="0" smtClean="0"/>
              <a:t> divides, access to protocols, participating in working-group activities, global links, communications, networking and collaboration (national, regional, international)… </a:t>
            </a:r>
          </a:p>
          <a:p>
            <a:endParaRPr lang="en-US" sz="2000" dirty="0"/>
          </a:p>
        </p:txBody>
      </p:sp>
      <p:pic>
        <p:nvPicPr>
          <p:cNvPr id="10" name="Picture 9" descr="2012-07-03 11.26.2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792"/>
          <a:stretch/>
        </p:blipFill>
        <p:spPr>
          <a:xfrm>
            <a:off x="7072185" y="1090315"/>
            <a:ext cx="1878317" cy="1808393"/>
          </a:xfrm>
          <a:prstGeom prst="rect">
            <a:avLst/>
          </a:prstGeom>
        </p:spPr>
      </p:pic>
      <p:pic>
        <p:nvPicPr>
          <p:cNvPr id="11" name="Picture 10" descr="ISARICWebpageHome copy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r="27535"/>
          <a:stretch/>
        </p:blipFill>
        <p:spPr>
          <a:xfrm>
            <a:off x="7072185" y="3178760"/>
            <a:ext cx="1878317" cy="18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DD284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920</Words>
  <Application>Microsoft Macintosh PowerPoint</Application>
  <PresentationFormat>On-screen Show (4:3)</PresentationFormat>
  <Paragraphs>80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ISARIC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Kajsa-Stina Magnusson</dc:creator>
  <cp:lastModifiedBy>Kajsa-Stina Magnusson</cp:lastModifiedBy>
  <cp:revision>24</cp:revision>
  <dcterms:created xsi:type="dcterms:W3CDTF">2012-09-13T08:00:57Z</dcterms:created>
  <dcterms:modified xsi:type="dcterms:W3CDTF">2012-11-06T09:40:34Z</dcterms:modified>
</cp:coreProperties>
</file>