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301" r:id="rId3"/>
    <p:sldId id="302" r:id="rId4"/>
    <p:sldId id="336" r:id="rId5"/>
    <p:sldId id="304" r:id="rId6"/>
    <p:sldId id="305" r:id="rId7"/>
    <p:sldId id="310" r:id="rId8"/>
    <p:sldId id="332" r:id="rId9"/>
    <p:sldId id="274" r:id="rId10"/>
    <p:sldId id="306" r:id="rId11"/>
    <p:sldId id="307" r:id="rId12"/>
    <p:sldId id="311" r:id="rId13"/>
    <p:sldId id="328" r:id="rId14"/>
    <p:sldId id="320" r:id="rId15"/>
    <p:sldId id="323" r:id="rId16"/>
    <p:sldId id="322" r:id="rId17"/>
    <p:sldId id="329" r:id="rId18"/>
    <p:sldId id="315" r:id="rId19"/>
    <p:sldId id="282" r:id="rId20"/>
    <p:sldId id="337" r:id="rId21"/>
    <p:sldId id="334" r:id="rId22"/>
    <p:sldId id="312" r:id="rId23"/>
    <p:sldId id="335"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644"/>
    <a:srgbClr val="D93721"/>
    <a:srgbClr val="2FAC68"/>
    <a:srgbClr val="EBC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6"/>
    <p:restoredTop sz="80147"/>
  </p:normalViewPr>
  <p:slideViewPr>
    <p:cSldViewPr snapToGrid="0" showGuides="1">
      <p:cViewPr varScale="1">
        <p:scale>
          <a:sx n="58" d="100"/>
          <a:sy n="58" d="100"/>
        </p:scale>
        <p:origin x="81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B6E44-CAFA-E442-A922-23BC10003479}" type="doc">
      <dgm:prSet loTypeId="urn:microsoft.com/office/officeart/2008/layout/VerticalCurvedList" loCatId="" qsTypeId="urn:microsoft.com/office/officeart/2005/8/quickstyle/simple1" qsCatId="simple" csTypeId="urn:microsoft.com/office/officeart/2005/8/colors/accent0_3" csCatId="mainScheme" phldr="1"/>
      <dgm:spPr/>
      <dgm:t>
        <a:bodyPr/>
        <a:lstStyle/>
        <a:p>
          <a:endParaRPr lang="en-GB"/>
        </a:p>
      </dgm:t>
    </dgm:pt>
    <dgm:pt modelId="{8224FFDE-B40E-8E4C-81EF-5B685845089D}">
      <dgm:prSet phldrT="[Text]" custT="1"/>
      <dgm:spPr>
        <a:solidFill>
          <a:srgbClr val="292644"/>
        </a:solidFill>
      </dgm:spPr>
      <dgm:t>
        <a:bodyPr/>
        <a:lstStyle/>
        <a:p>
          <a:r>
            <a:rPr lang="en-GB" sz="2300" dirty="0"/>
            <a:t>Participant observation</a:t>
          </a:r>
        </a:p>
      </dgm:t>
    </dgm:pt>
    <dgm:pt modelId="{1F2C8600-0113-DA49-9F04-7E47A12701DE}" type="parTrans" cxnId="{AF2C2788-B0A6-3445-BF73-8806887C858B}">
      <dgm:prSet/>
      <dgm:spPr/>
      <dgm:t>
        <a:bodyPr/>
        <a:lstStyle/>
        <a:p>
          <a:endParaRPr lang="en-GB"/>
        </a:p>
      </dgm:t>
    </dgm:pt>
    <dgm:pt modelId="{E0583015-5527-7945-9090-16CAB95B181D}" type="sibTrans" cxnId="{AF2C2788-B0A6-3445-BF73-8806887C858B}">
      <dgm:prSet/>
      <dgm:spPr/>
      <dgm:t>
        <a:bodyPr/>
        <a:lstStyle/>
        <a:p>
          <a:endParaRPr lang="en-GB"/>
        </a:p>
      </dgm:t>
    </dgm:pt>
    <dgm:pt modelId="{C953F508-FDEE-5243-A1E1-1740BB821751}">
      <dgm:prSet phldrT="[Text]" custT="1"/>
      <dgm:spPr>
        <a:solidFill>
          <a:srgbClr val="292644"/>
        </a:solidFill>
      </dgm:spPr>
      <dgm:t>
        <a:bodyPr/>
        <a:lstStyle/>
        <a:p>
          <a:r>
            <a:rPr lang="en-GB" sz="2300" dirty="0"/>
            <a:t>Interviews</a:t>
          </a:r>
        </a:p>
      </dgm:t>
    </dgm:pt>
    <dgm:pt modelId="{61D18E17-42D1-4042-8C2E-C689EE4554E3}" type="parTrans" cxnId="{CE5777FA-5F53-3747-8957-2F2F7FB7999C}">
      <dgm:prSet/>
      <dgm:spPr/>
      <dgm:t>
        <a:bodyPr/>
        <a:lstStyle/>
        <a:p>
          <a:endParaRPr lang="en-GB"/>
        </a:p>
      </dgm:t>
    </dgm:pt>
    <dgm:pt modelId="{6FFB98D2-FE45-BA45-A53F-BCCB8B77FC81}" type="sibTrans" cxnId="{CE5777FA-5F53-3747-8957-2F2F7FB7999C}">
      <dgm:prSet/>
      <dgm:spPr/>
      <dgm:t>
        <a:bodyPr/>
        <a:lstStyle/>
        <a:p>
          <a:endParaRPr lang="en-GB"/>
        </a:p>
      </dgm:t>
    </dgm:pt>
    <dgm:pt modelId="{BC68C11B-DD4B-C146-9B30-ADE121F76990}">
      <dgm:prSet phldrT="[Text]" custT="1"/>
      <dgm:spPr>
        <a:solidFill>
          <a:srgbClr val="292644"/>
        </a:solidFill>
      </dgm:spPr>
      <dgm:t>
        <a:bodyPr/>
        <a:lstStyle/>
        <a:p>
          <a:r>
            <a:rPr lang="en-GB" sz="2300" dirty="0"/>
            <a:t>Group discussions with CAG members</a:t>
          </a:r>
        </a:p>
      </dgm:t>
    </dgm:pt>
    <dgm:pt modelId="{58C0E414-D0DA-7B46-9889-96C3FB3B0136}" type="parTrans" cxnId="{6EF8A7FF-0D40-9040-8355-A8914F3EA707}">
      <dgm:prSet/>
      <dgm:spPr/>
      <dgm:t>
        <a:bodyPr/>
        <a:lstStyle/>
        <a:p>
          <a:endParaRPr lang="en-GB"/>
        </a:p>
      </dgm:t>
    </dgm:pt>
    <dgm:pt modelId="{3BD68DDC-56FB-FB40-AB63-6ED12B7B84B5}" type="sibTrans" cxnId="{6EF8A7FF-0D40-9040-8355-A8914F3EA707}">
      <dgm:prSet/>
      <dgm:spPr/>
      <dgm:t>
        <a:bodyPr/>
        <a:lstStyle/>
        <a:p>
          <a:endParaRPr lang="en-GB"/>
        </a:p>
      </dgm:t>
    </dgm:pt>
    <dgm:pt modelId="{3D1F4FD0-E286-024E-988D-065F4A098367}" type="pres">
      <dgm:prSet presAssocID="{961B6E44-CAFA-E442-A922-23BC10003479}" presName="Name0" presStyleCnt="0">
        <dgm:presLayoutVars>
          <dgm:chMax val="7"/>
          <dgm:chPref val="7"/>
          <dgm:dir/>
        </dgm:presLayoutVars>
      </dgm:prSet>
      <dgm:spPr/>
    </dgm:pt>
    <dgm:pt modelId="{E5055452-F8E0-4D47-90D0-09C1216C9771}" type="pres">
      <dgm:prSet presAssocID="{961B6E44-CAFA-E442-A922-23BC10003479}" presName="Name1" presStyleCnt="0"/>
      <dgm:spPr/>
    </dgm:pt>
    <dgm:pt modelId="{41CEA21A-D1D1-3946-B9F5-5D71EB2D5C69}" type="pres">
      <dgm:prSet presAssocID="{961B6E44-CAFA-E442-A922-23BC10003479}" presName="cycle" presStyleCnt="0"/>
      <dgm:spPr/>
    </dgm:pt>
    <dgm:pt modelId="{53838E04-CBFA-C243-A200-4D3245D56A11}" type="pres">
      <dgm:prSet presAssocID="{961B6E44-CAFA-E442-A922-23BC10003479}" presName="srcNode" presStyleLbl="node1" presStyleIdx="0" presStyleCnt="3"/>
      <dgm:spPr/>
    </dgm:pt>
    <dgm:pt modelId="{030AFDC9-CA4D-7A4D-BA9E-097C991692AA}" type="pres">
      <dgm:prSet presAssocID="{961B6E44-CAFA-E442-A922-23BC10003479}" presName="conn" presStyleLbl="parChTrans1D2" presStyleIdx="0" presStyleCnt="1"/>
      <dgm:spPr/>
    </dgm:pt>
    <dgm:pt modelId="{43E888A4-DBE0-B54E-9A6A-75F04B9BAFB7}" type="pres">
      <dgm:prSet presAssocID="{961B6E44-CAFA-E442-A922-23BC10003479}" presName="extraNode" presStyleLbl="node1" presStyleIdx="0" presStyleCnt="3"/>
      <dgm:spPr/>
    </dgm:pt>
    <dgm:pt modelId="{EB13E421-C116-A14F-A262-C6C8D37D1776}" type="pres">
      <dgm:prSet presAssocID="{961B6E44-CAFA-E442-A922-23BC10003479}" presName="dstNode" presStyleLbl="node1" presStyleIdx="0" presStyleCnt="3"/>
      <dgm:spPr/>
    </dgm:pt>
    <dgm:pt modelId="{5C9E97D8-F872-2248-8732-821E051B03FE}" type="pres">
      <dgm:prSet presAssocID="{8224FFDE-B40E-8E4C-81EF-5B685845089D}" presName="text_1" presStyleLbl="node1" presStyleIdx="0" presStyleCnt="3">
        <dgm:presLayoutVars>
          <dgm:bulletEnabled val="1"/>
        </dgm:presLayoutVars>
      </dgm:prSet>
      <dgm:spPr/>
    </dgm:pt>
    <dgm:pt modelId="{A5073363-4652-3644-8247-B6D23D3FFCB5}" type="pres">
      <dgm:prSet presAssocID="{8224FFDE-B40E-8E4C-81EF-5B685845089D}" presName="accent_1" presStyleCnt="0"/>
      <dgm:spPr/>
    </dgm:pt>
    <dgm:pt modelId="{3B3F5AF3-18B7-644A-A2A7-2491CD6E7047}" type="pres">
      <dgm:prSet presAssocID="{8224FFDE-B40E-8E4C-81EF-5B685845089D}" presName="accentRepeatNode" presStyleLbl="solidFgAcc1" presStyleIdx="0" presStyleCnt="3"/>
      <dgm:spPr>
        <a:ln>
          <a:solidFill>
            <a:srgbClr val="2FAC68"/>
          </a:solidFill>
        </a:ln>
        <a:effectLst>
          <a:outerShdw blurRad="50800" dist="38100" dir="2700000" algn="tl" rotWithShape="0">
            <a:prstClr val="black">
              <a:alpha val="40000"/>
            </a:prstClr>
          </a:outerShdw>
        </a:effectLst>
      </dgm:spPr>
    </dgm:pt>
    <dgm:pt modelId="{61ABEE89-CC0B-0D47-BEB0-D0993BD5F0E5}" type="pres">
      <dgm:prSet presAssocID="{C953F508-FDEE-5243-A1E1-1740BB821751}" presName="text_2" presStyleLbl="node1" presStyleIdx="1" presStyleCnt="3">
        <dgm:presLayoutVars>
          <dgm:bulletEnabled val="1"/>
        </dgm:presLayoutVars>
      </dgm:prSet>
      <dgm:spPr/>
    </dgm:pt>
    <dgm:pt modelId="{30060671-8336-144E-B07F-3631ABD24400}" type="pres">
      <dgm:prSet presAssocID="{C953F508-FDEE-5243-A1E1-1740BB821751}" presName="accent_2" presStyleCnt="0"/>
      <dgm:spPr/>
    </dgm:pt>
    <dgm:pt modelId="{E9C168C2-76BF-B64E-A847-08C0E4B6FBFA}" type="pres">
      <dgm:prSet presAssocID="{C953F508-FDEE-5243-A1E1-1740BB821751}" presName="accentRepeatNode" presStyleLbl="solidFgAcc1" presStyleIdx="1" presStyleCnt="3"/>
      <dgm:spPr>
        <a:ln>
          <a:solidFill>
            <a:srgbClr val="EBCC2F"/>
          </a:solidFill>
        </a:ln>
        <a:effectLst>
          <a:outerShdw blurRad="50800" dist="38100" dir="2700000" algn="tl" rotWithShape="0">
            <a:prstClr val="black">
              <a:alpha val="40000"/>
            </a:prstClr>
          </a:outerShdw>
        </a:effectLst>
      </dgm:spPr>
    </dgm:pt>
    <dgm:pt modelId="{DF56AFBE-2FB8-E34D-BA1E-2E739135C6A8}" type="pres">
      <dgm:prSet presAssocID="{BC68C11B-DD4B-C146-9B30-ADE121F76990}" presName="text_3" presStyleLbl="node1" presStyleIdx="2" presStyleCnt="3">
        <dgm:presLayoutVars>
          <dgm:bulletEnabled val="1"/>
        </dgm:presLayoutVars>
      </dgm:prSet>
      <dgm:spPr/>
    </dgm:pt>
    <dgm:pt modelId="{5D222898-8231-254B-8F28-CC03F77CD72D}" type="pres">
      <dgm:prSet presAssocID="{BC68C11B-DD4B-C146-9B30-ADE121F76990}" presName="accent_3" presStyleCnt="0"/>
      <dgm:spPr/>
    </dgm:pt>
    <dgm:pt modelId="{601672BF-32AE-A344-B4BE-D0481918E389}" type="pres">
      <dgm:prSet presAssocID="{BC68C11B-DD4B-C146-9B30-ADE121F76990}" presName="accentRepeatNode" presStyleLbl="solidFgAcc1" presStyleIdx="2" presStyleCnt="3"/>
      <dgm:spPr>
        <a:ln>
          <a:solidFill>
            <a:srgbClr val="D93721"/>
          </a:solidFill>
        </a:ln>
        <a:effectLst>
          <a:outerShdw blurRad="50800" dist="38100" dir="2700000" algn="tl" rotWithShape="0">
            <a:prstClr val="black">
              <a:alpha val="40000"/>
            </a:prstClr>
          </a:outerShdw>
        </a:effectLst>
      </dgm:spPr>
    </dgm:pt>
  </dgm:ptLst>
  <dgm:cxnLst>
    <dgm:cxn modelId="{43158E06-A138-CB4E-9B73-3D6CF2975F1C}" type="presOf" srcId="{8224FFDE-B40E-8E4C-81EF-5B685845089D}" destId="{5C9E97D8-F872-2248-8732-821E051B03FE}" srcOrd="0" destOrd="0" presId="urn:microsoft.com/office/officeart/2008/layout/VerticalCurvedList"/>
    <dgm:cxn modelId="{778CA50C-C8BC-3E4D-B382-52E12D4279AD}" type="presOf" srcId="{961B6E44-CAFA-E442-A922-23BC10003479}" destId="{3D1F4FD0-E286-024E-988D-065F4A098367}" srcOrd="0" destOrd="0" presId="urn:microsoft.com/office/officeart/2008/layout/VerticalCurvedList"/>
    <dgm:cxn modelId="{EFE98D52-A38F-5D46-A540-30FED8F8B5BC}" type="presOf" srcId="{C953F508-FDEE-5243-A1E1-1740BB821751}" destId="{61ABEE89-CC0B-0D47-BEB0-D0993BD5F0E5}" srcOrd="0" destOrd="0" presId="urn:microsoft.com/office/officeart/2008/layout/VerticalCurvedList"/>
    <dgm:cxn modelId="{36D2E984-BC21-D749-AC52-7BCC62C3C824}" type="presOf" srcId="{E0583015-5527-7945-9090-16CAB95B181D}" destId="{030AFDC9-CA4D-7A4D-BA9E-097C991692AA}" srcOrd="0" destOrd="0" presId="urn:microsoft.com/office/officeart/2008/layout/VerticalCurvedList"/>
    <dgm:cxn modelId="{AF2C2788-B0A6-3445-BF73-8806887C858B}" srcId="{961B6E44-CAFA-E442-A922-23BC10003479}" destId="{8224FFDE-B40E-8E4C-81EF-5B685845089D}" srcOrd="0" destOrd="0" parTransId="{1F2C8600-0113-DA49-9F04-7E47A12701DE}" sibTransId="{E0583015-5527-7945-9090-16CAB95B181D}"/>
    <dgm:cxn modelId="{C78202A0-400D-CA47-A7E1-A6C72CABAED6}" type="presOf" srcId="{BC68C11B-DD4B-C146-9B30-ADE121F76990}" destId="{DF56AFBE-2FB8-E34D-BA1E-2E739135C6A8}" srcOrd="0" destOrd="0" presId="urn:microsoft.com/office/officeart/2008/layout/VerticalCurvedList"/>
    <dgm:cxn modelId="{CE5777FA-5F53-3747-8957-2F2F7FB7999C}" srcId="{961B6E44-CAFA-E442-A922-23BC10003479}" destId="{C953F508-FDEE-5243-A1E1-1740BB821751}" srcOrd="1" destOrd="0" parTransId="{61D18E17-42D1-4042-8C2E-C689EE4554E3}" sibTransId="{6FFB98D2-FE45-BA45-A53F-BCCB8B77FC81}"/>
    <dgm:cxn modelId="{6EF8A7FF-0D40-9040-8355-A8914F3EA707}" srcId="{961B6E44-CAFA-E442-A922-23BC10003479}" destId="{BC68C11B-DD4B-C146-9B30-ADE121F76990}" srcOrd="2" destOrd="0" parTransId="{58C0E414-D0DA-7B46-9889-96C3FB3B0136}" sibTransId="{3BD68DDC-56FB-FB40-AB63-6ED12B7B84B5}"/>
    <dgm:cxn modelId="{6FE3F9FD-D45D-EA4A-AA6D-345CF29FD40A}" type="presParOf" srcId="{3D1F4FD0-E286-024E-988D-065F4A098367}" destId="{E5055452-F8E0-4D47-90D0-09C1216C9771}" srcOrd="0" destOrd="0" presId="urn:microsoft.com/office/officeart/2008/layout/VerticalCurvedList"/>
    <dgm:cxn modelId="{55BB881E-AD07-774C-A635-E23F3D462912}" type="presParOf" srcId="{E5055452-F8E0-4D47-90D0-09C1216C9771}" destId="{41CEA21A-D1D1-3946-B9F5-5D71EB2D5C69}" srcOrd="0" destOrd="0" presId="urn:microsoft.com/office/officeart/2008/layout/VerticalCurvedList"/>
    <dgm:cxn modelId="{F8A6452A-C85E-724B-8202-7034A4A1789A}" type="presParOf" srcId="{41CEA21A-D1D1-3946-B9F5-5D71EB2D5C69}" destId="{53838E04-CBFA-C243-A200-4D3245D56A11}" srcOrd="0" destOrd="0" presId="urn:microsoft.com/office/officeart/2008/layout/VerticalCurvedList"/>
    <dgm:cxn modelId="{C667D7ED-0EF5-3B4D-9CA2-232719D563ED}" type="presParOf" srcId="{41CEA21A-D1D1-3946-B9F5-5D71EB2D5C69}" destId="{030AFDC9-CA4D-7A4D-BA9E-097C991692AA}" srcOrd="1" destOrd="0" presId="urn:microsoft.com/office/officeart/2008/layout/VerticalCurvedList"/>
    <dgm:cxn modelId="{F93BA9C5-7BFC-D94A-88C2-35A11574C3EE}" type="presParOf" srcId="{41CEA21A-D1D1-3946-B9F5-5D71EB2D5C69}" destId="{43E888A4-DBE0-B54E-9A6A-75F04B9BAFB7}" srcOrd="2" destOrd="0" presId="urn:microsoft.com/office/officeart/2008/layout/VerticalCurvedList"/>
    <dgm:cxn modelId="{E16294AE-98DC-A942-AAC4-023DEFFE03C3}" type="presParOf" srcId="{41CEA21A-D1D1-3946-B9F5-5D71EB2D5C69}" destId="{EB13E421-C116-A14F-A262-C6C8D37D1776}" srcOrd="3" destOrd="0" presId="urn:microsoft.com/office/officeart/2008/layout/VerticalCurvedList"/>
    <dgm:cxn modelId="{676D4023-30CE-5B4F-9323-48B8B9AC3BF9}" type="presParOf" srcId="{E5055452-F8E0-4D47-90D0-09C1216C9771}" destId="{5C9E97D8-F872-2248-8732-821E051B03FE}" srcOrd="1" destOrd="0" presId="urn:microsoft.com/office/officeart/2008/layout/VerticalCurvedList"/>
    <dgm:cxn modelId="{75B06C9E-7BD6-0B4E-ABFE-E0C8F4B1C798}" type="presParOf" srcId="{E5055452-F8E0-4D47-90D0-09C1216C9771}" destId="{A5073363-4652-3644-8247-B6D23D3FFCB5}" srcOrd="2" destOrd="0" presId="urn:microsoft.com/office/officeart/2008/layout/VerticalCurvedList"/>
    <dgm:cxn modelId="{F9D073C0-092D-E043-A681-759BF7AE7BEE}" type="presParOf" srcId="{A5073363-4652-3644-8247-B6D23D3FFCB5}" destId="{3B3F5AF3-18B7-644A-A2A7-2491CD6E7047}" srcOrd="0" destOrd="0" presId="urn:microsoft.com/office/officeart/2008/layout/VerticalCurvedList"/>
    <dgm:cxn modelId="{A2D095D1-E532-D24C-A9B2-269696DD12C1}" type="presParOf" srcId="{E5055452-F8E0-4D47-90D0-09C1216C9771}" destId="{61ABEE89-CC0B-0D47-BEB0-D0993BD5F0E5}" srcOrd="3" destOrd="0" presId="urn:microsoft.com/office/officeart/2008/layout/VerticalCurvedList"/>
    <dgm:cxn modelId="{922AC08B-7484-094C-8ADE-2285731B69D6}" type="presParOf" srcId="{E5055452-F8E0-4D47-90D0-09C1216C9771}" destId="{30060671-8336-144E-B07F-3631ABD24400}" srcOrd="4" destOrd="0" presId="urn:microsoft.com/office/officeart/2008/layout/VerticalCurvedList"/>
    <dgm:cxn modelId="{B7680214-AEAD-D045-8121-5C54DF787CC0}" type="presParOf" srcId="{30060671-8336-144E-B07F-3631ABD24400}" destId="{E9C168C2-76BF-B64E-A847-08C0E4B6FBFA}" srcOrd="0" destOrd="0" presId="urn:microsoft.com/office/officeart/2008/layout/VerticalCurvedList"/>
    <dgm:cxn modelId="{A24E8C1A-F10B-F541-8A06-699A48988E8A}" type="presParOf" srcId="{E5055452-F8E0-4D47-90D0-09C1216C9771}" destId="{DF56AFBE-2FB8-E34D-BA1E-2E739135C6A8}" srcOrd="5" destOrd="0" presId="urn:microsoft.com/office/officeart/2008/layout/VerticalCurvedList"/>
    <dgm:cxn modelId="{5CCF940E-2D69-2C44-A4ED-5341096F4DA4}" type="presParOf" srcId="{E5055452-F8E0-4D47-90D0-09C1216C9771}" destId="{5D222898-8231-254B-8F28-CC03F77CD72D}" srcOrd="6" destOrd="0" presId="urn:microsoft.com/office/officeart/2008/layout/VerticalCurvedList"/>
    <dgm:cxn modelId="{5E872F51-5D06-6644-8844-C1F39B375B3E}" type="presParOf" srcId="{5D222898-8231-254B-8F28-CC03F77CD72D}" destId="{601672BF-32AE-A344-B4BE-D0481918E38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AFDC9-CA4D-7A4D-BA9E-097C991692AA}">
      <dsp:nvSpPr>
        <dsp:cNvPr id="0" name=""/>
        <dsp:cNvSpPr/>
      </dsp:nvSpPr>
      <dsp:spPr>
        <a:xfrm>
          <a:off x="-3561852" y="-547443"/>
          <a:ext cx="4246300" cy="4246300"/>
        </a:xfrm>
        <a:prstGeom prst="blockArc">
          <a:avLst>
            <a:gd name="adj1" fmla="val 18900000"/>
            <a:gd name="adj2" fmla="val 2700000"/>
            <a:gd name="adj3" fmla="val 50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9E97D8-F872-2248-8732-821E051B03FE}">
      <dsp:nvSpPr>
        <dsp:cNvPr id="0" name=""/>
        <dsp:cNvSpPr/>
      </dsp:nvSpPr>
      <dsp:spPr>
        <a:xfrm>
          <a:off x="440132" y="315141"/>
          <a:ext cx="5799268" cy="630282"/>
        </a:xfrm>
        <a:prstGeom prst="rect">
          <a:avLst/>
        </a:prstGeom>
        <a:solidFill>
          <a:srgbClr val="29264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287"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a:t>Participant observation</a:t>
          </a:r>
        </a:p>
      </dsp:txBody>
      <dsp:txXfrm>
        <a:off x="440132" y="315141"/>
        <a:ext cx="5799268" cy="630282"/>
      </dsp:txXfrm>
    </dsp:sp>
    <dsp:sp modelId="{3B3F5AF3-18B7-644A-A2A7-2491CD6E7047}">
      <dsp:nvSpPr>
        <dsp:cNvPr id="0" name=""/>
        <dsp:cNvSpPr/>
      </dsp:nvSpPr>
      <dsp:spPr>
        <a:xfrm>
          <a:off x="46205" y="236356"/>
          <a:ext cx="787853" cy="787853"/>
        </a:xfrm>
        <a:prstGeom prst="ellipse">
          <a:avLst/>
        </a:prstGeom>
        <a:solidFill>
          <a:schemeClr val="lt2">
            <a:hueOff val="0"/>
            <a:satOff val="0"/>
            <a:lumOff val="0"/>
            <a:alphaOff val="0"/>
          </a:schemeClr>
        </a:solidFill>
        <a:ln w="12700" cap="flat" cmpd="sng" algn="ctr">
          <a:solidFill>
            <a:srgbClr val="2FAC68"/>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1ABEE89-CC0B-0D47-BEB0-D0993BD5F0E5}">
      <dsp:nvSpPr>
        <dsp:cNvPr id="0" name=""/>
        <dsp:cNvSpPr/>
      </dsp:nvSpPr>
      <dsp:spPr>
        <a:xfrm>
          <a:off x="669240" y="1260565"/>
          <a:ext cx="5570160" cy="630282"/>
        </a:xfrm>
        <a:prstGeom prst="rect">
          <a:avLst/>
        </a:prstGeom>
        <a:solidFill>
          <a:srgbClr val="29264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287"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a:t>Interviews</a:t>
          </a:r>
        </a:p>
      </dsp:txBody>
      <dsp:txXfrm>
        <a:off x="669240" y="1260565"/>
        <a:ext cx="5570160" cy="630282"/>
      </dsp:txXfrm>
    </dsp:sp>
    <dsp:sp modelId="{E9C168C2-76BF-B64E-A847-08C0E4B6FBFA}">
      <dsp:nvSpPr>
        <dsp:cNvPr id="0" name=""/>
        <dsp:cNvSpPr/>
      </dsp:nvSpPr>
      <dsp:spPr>
        <a:xfrm>
          <a:off x="275313" y="1181780"/>
          <a:ext cx="787853" cy="787853"/>
        </a:xfrm>
        <a:prstGeom prst="ellipse">
          <a:avLst/>
        </a:prstGeom>
        <a:solidFill>
          <a:schemeClr val="lt2">
            <a:hueOff val="0"/>
            <a:satOff val="0"/>
            <a:lumOff val="0"/>
            <a:alphaOff val="0"/>
          </a:schemeClr>
        </a:solidFill>
        <a:ln w="12700" cap="flat" cmpd="sng" algn="ctr">
          <a:solidFill>
            <a:srgbClr val="EBCC2F"/>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DF56AFBE-2FB8-E34D-BA1E-2E739135C6A8}">
      <dsp:nvSpPr>
        <dsp:cNvPr id="0" name=""/>
        <dsp:cNvSpPr/>
      </dsp:nvSpPr>
      <dsp:spPr>
        <a:xfrm>
          <a:off x="440132" y="2205989"/>
          <a:ext cx="5799268" cy="630282"/>
        </a:xfrm>
        <a:prstGeom prst="rect">
          <a:avLst/>
        </a:prstGeom>
        <a:solidFill>
          <a:srgbClr val="29264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287"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a:t>Group discussions with CAG members</a:t>
          </a:r>
        </a:p>
      </dsp:txBody>
      <dsp:txXfrm>
        <a:off x="440132" y="2205989"/>
        <a:ext cx="5799268" cy="630282"/>
      </dsp:txXfrm>
    </dsp:sp>
    <dsp:sp modelId="{601672BF-32AE-A344-B4BE-D0481918E389}">
      <dsp:nvSpPr>
        <dsp:cNvPr id="0" name=""/>
        <dsp:cNvSpPr/>
      </dsp:nvSpPr>
      <dsp:spPr>
        <a:xfrm>
          <a:off x="46205" y="2127204"/>
          <a:ext cx="787853" cy="787853"/>
        </a:xfrm>
        <a:prstGeom prst="ellipse">
          <a:avLst/>
        </a:prstGeom>
        <a:solidFill>
          <a:schemeClr val="lt2">
            <a:hueOff val="0"/>
            <a:satOff val="0"/>
            <a:lumOff val="0"/>
            <a:alphaOff val="0"/>
          </a:schemeClr>
        </a:solidFill>
        <a:ln w="12700" cap="flat" cmpd="sng" algn="ctr">
          <a:solidFill>
            <a:srgbClr val="D9372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B4465-CCF9-AC41-8F89-B3F680DBBDCE}"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5BC05-54FB-9547-9C29-053410D4F92B}" type="slidenum">
              <a:rPr lang="en-US" smtClean="0"/>
              <a:t>‹#›</a:t>
            </a:fld>
            <a:endParaRPr lang="en-US"/>
          </a:p>
        </p:txBody>
      </p:sp>
    </p:spTree>
    <p:extLst>
      <p:ext uri="{BB962C8B-B14F-4D97-AF65-F5344CB8AC3E}">
        <p14:creationId xmlns:p14="http://schemas.microsoft.com/office/powerpoint/2010/main" val="236379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1</a:t>
            </a:fld>
            <a:endParaRPr lang="en-US"/>
          </a:p>
        </p:txBody>
      </p:sp>
    </p:spTree>
    <p:extLst>
      <p:ext uri="{BB962C8B-B14F-4D97-AF65-F5344CB8AC3E}">
        <p14:creationId xmlns:p14="http://schemas.microsoft.com/office/powerpoint/2010/main" val="376867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Humility of knowing that we arrived as ‘uninvited guests’. They did not invite us.</a:t>
            </a:r>
          </a:p>
          <a:p>
            <a:r>
              <a:rPr lang="en-US" dirty="0"/>
              <a:t>Trust and credibility do not appear spontaneously, but are the result of consistent, long-term and often (invisible) work. Trust not only individual researchers but the whole project</a:t>
            </a:r>
          </a:p>
          <a:p>
            <a:endParaRPr lang="en-US" dirty="0"/>
          </a:p>
          <a:p>
            <a:r>
              <a:rPr lang="en-US" dirty="0"/>
              <a:t>It was the first time ECLIPSE researchers were working in these specific sites, so we really needed to start from scratch</a:t>
            </a:r>
          </a:p>
          <a:p>
            <a:endParaRPr lang="en-US" dirty="0"/>
          </a:p>
          <a:p>
            <a:endParaRPr lang="en-US" dirty="0"/>
          </a:p>
          <a:p>
            <a:r>
              <a:rPr lang="en-US" dirty="0"/>
              <a:t>Time – engaging with community members as early as possible – we visited communities and discussed plans with residents during the grant development stage (possible from a small grant by the funder) - several months of preliminary work </a:t>
            </a:r>
          </a:p>
          <a:p>
            <a:endParaRPr lang="en-US" dirty="0"/>
          </a:p>
          <a:p>
            <a:r>
              <a:rPr lang="en-US" dirty="0"/>
              <a:t>Legacy of broken promises and unmet expectations </a:t>
            </a:r>
          </a:p>
        </p:txBody>
      </p:sp>
      <p:sp>
        <p:nvSpPr>
          <p:cNvPr id="4" name="Slide Number Placeholder 3"/>
          <p:cNvSpPr>
            <a:spLocks noGrp="1"/>
          </p:cNvSpPr>
          <p:nvPr>
            <p:ph type="sldNum" sz="quarter" idx="5"/>
          </p:nvPr>
        </p:nvSpPr>
        <p:spPr/>
        <p:txBody>
          <a:bodyPr/>
          <a:lstStyle/>
          <a:p>
            <a:fld id="{9FB5BC05-54FB-9547-9C29-053410D4F92B}" type="slidenum">
              <a:rPr lang="en-US" smtClean="0"/>
              <a:t>12</a:t>
            </a:fld>
            <a:endParaRPr lang="en-US"/>
          </a:p>
        </p:txBody>
      </p:sp>
    </p:spTree>
    <p:extLst>
      <p:ext uri="{BB962C8B-B14F-4D97-AF65-F5344CB8AC3E}">
        <p14:creationId xmlns:p14="http://schemas.microsoft.com/office/powerpoint/2010/main" val="261606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13</a:t>
            </a:fld>
            <a:endParaRPr lang="en-US"/>
          </a:p>
        </p:txBody>
      </p:sp>
    </p:spTree>
    <p:extLst>
      <p:ext uri="{BB962C8B-B14F-4D97-AF65-F5344CB8AC3E}">
        <p14:creationId xmlns:p14="http://schemas.microsoft.com/office/powerpoint/2010/main" val="323686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Balance – be realistic – not to break promises – the idea of the ’university’ solving their problems </a:t>
            </a:r>
          </a:p>
          <a:p>
            <a:endParaRPr lang="en-US" dirty="0"/>
          </a:p>
          <a:p>
            <a:r>
              <a:rPr lang="en-US" dirty="0"/>
              <a:t>Concerns tied to </a:t>
            </a:r>
          </a:p>
          <a:p>
            <a:endParaRPr lang="en-US" dirty="0"/>
          </a:p>
          <a:p>
            <a:r>
              <a:rPr lang="en-US" dirty="0"/>
              <a:t>It’s also important to be sensitive to historical context</a:t>
            </a:r>
          </a:p>
        </p:txBody>
      </p:sp>
      <p:sp>
        <p:nvSpPr>
          <p:cNvPr id="4" name="Slide Number Placeholder 3"/>
          <p:cNvSpPr>
            <a:spLocks noGrp="1"/>
          </p:cNvSpPr>
          <p:nvPr>
            <p:ph type="sldNum" sz="quarter" idx="5"/>
          </p:nvPr>
        </p:nvSpPr>
        <p:spPr/>
        <p:txBody>
          <a:bodyPr/>
          <a:lstStyle/>
          <a:p>
            <a:fld id="{9FB5BC05-54FB-9547-9C29-053410D4F92B}" type="slidenum">
              <a:rPr lang="en-US" smtClean="0"/>
              <a:t>14</a:t>
            </a:fld>
            <a:endParaRPr lang="en-US"/>
          </a:p>
        </p:txBody>
      </p:sp>
    </p:spTree>
    <p:extLst>
      <p:ext uri="{BB962C8B-B14F-4D97-AF65-F5344CB8AC3E}">
        <p14:creationId xmlns:p14="http://schemas.microsoft.com/office/powerpoint/2010/main" val="2585721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welcomed resistance and disagreements in CAG meetings </a:t>
            </a:r>
            <a:r>
              <a:rPr lang="en-US" dirty="0" err="1"/>
              <a:t>becayse</a:t>
            </a:r>
            <a:r>
              <a:rPr lang="en-US" dirty="0"/>
              <a:t> when these are discussed respectfully and productively, they represent another facet of dissolving hierarchies</a:t>
            </a:r>
          </a:p>
        </p:txBody>
      </p:sp>
      <p:sp>
        <p:nvSpPr>
          <p:cNvPr id="4" name="Slide Number Placeholder 3"/>
          <p:cNvSpPr>
            <a:spLocks noGrp="1"/>
          </p:cNvSpPr>
          <p:nvPr>
            <p:ph type="sldNum" sz="quarter" idx="5"/>
          </p:nvPr>
        </p:nvSpPr>
        <p:spPr/>
        <p:txBody>
          <a:bodyPr/>
          <a:lstStyle/>
          <a:p>
            <a:fld id="{9FB5BC05-54FB-9547-9C29-053410D4F92B}" type="slidenum">
              <a:rPr lang="en-US" smtClean="0"/>
              <a:t>15</a:t>
            </a:fld>
            <a:endParaRPr lang="en-US"/>
          </a:p>
        </p:txBody>
      </p:sp>
    </p:spTree>
    <p:extLst>
      <p:ext uri="{BB962C8B-B14F-4D97-AF65-F5344CB8AC3E}">
        <p14:creationId xmlns:p14="http://schemas.microsoft.com/office/powerpoint/2010/main" val="2462483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Steering away from top-down approaches</a:t>
            </a:r>
          </a:p>
        </p:txBody>
      </p:sp>
      <p:sp>
        <p:nvSpPr>
          <p:cNvPr id="4" name="Slide Number Placeholder 3"/>
          <p:cNvSpPr>
            <a:spLocks noGrp="1"/>
          </p:cNvSpPr>
          <p:nvPr>
            <p:ph type="sldNum" sz="quarter" idx="5"/>
          </p:nvPr>
        </p:nvSpPr>
        <p:spPr/>
        <p:txBody>
          <a:bodyPr/>
          <a:lstStyle/>
          <a:p>
            <a:fld id="{9FB5BC05-54FB-9547-9C29-053410D4F92B}" type="slidenum">
              <a:rPr lang="en-US" smtClean="0"/>
              <a:t>16</a:t>
            </a:fld>
            <a:endParaRPr lang="en-US"/>
          </a:p>
        </p:txBody>
      </p:sp>
    </p:spTree>
    <p:extLst>
      <p:ext uri="{BB962C8B-B14F-4D97-AF65-F5344CB8AC3E}">
        <p14:creationId xmlns:p14="http://schemas.microsoft.com/office/powerpoint/2010/main" val="25684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of Ethiopia</a:t>
            </a:r>
          </a:p>
          <a:p>
            <a:endParaRPr lang="en-US" dirty="0"/>
          </a:p>
          <a:p>
            <a:endParaRPr lang="en-US" dirty="0"/>
          </a:p>
          <a:p>
            <a:r>
              <a:rPr lang="en-US" dirty="0"/>
              <a:t>Importance of activities </a:t>
            </a:r>
          </a:p>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17</a:t>
            </a:fld>
            <a:endParaRPr lang="en-US"/>
          </a:p>
        </p:txBody>
      </p:sp>
    </p:spTree>
    <p:extLst>
      <p:ext uri="{BB962C8B-B14F-4D97-AF65-F5344CB8AC3E}">
        <p14:creationId xmlns:p14="http://schemas.microsoft.com/office/powerpoint/2010/main" val="300969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Shifting priorities</a:t>
            </a:r>
          </a:p>
          <a:p>
            <a:r>
              <a:rPr lang="en-US" dirty="0"/>
              <a:t>Shifting </a:t>
            </a:r>
          </a:p>
        </p:txBody>
      </p:sp>
      <p:sp>
        <p:nvSpPr>
          <p:cNvPr id="4" name="Slide Number Placeholder 3"/>
          <p:cNvSpPr>
            <a:spLocks noGrp="1"/>
          </p:cNvSpPr>
          <p:nvPr>
            <p:ph type="sldNum" sz="quarter" idx="5"/>
          </p:nvPr>
        </p:nvSpPr>
        <p:spPr/>
        <p:txBody>
          <a:bodyPr/>
          <a:lstStyle/>
          <a:p>
            <a:fld id="{9FB5BC05-54FB-9547-9C29-053410D4F92B}" type="slidenum">
              <a:rPr lang="en-US" smtClean="0"/>
              <a:t>18</a:t>
            </a:fld>
            <a:endParaRPr lang="en-US"/>
          </a:p>
        </p:txBody>
      </p:sp>
    </p:spTree>
    <p:extLst>
      <p:ext uri="{BB962C8B-B14F-4D97-AF65-F5344CB8AC3E}">
        <p14:creationId xmlns:p14="http://schemas.microsoft.com/office/powerpoint/2010/main" val="239846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5" name="Google Shape;6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20</a:t>
            </a:fld>
            <a:endParaRPr lang="en-US"/>
          </a:p>
        </p:txBody>
      </p:sp>
    </p:spTree>
    <p:extLst>
      <p:ext uri="{BB962C8B-B14F-4D97-AF65-F5344CB8AC3E}">
        <p14:creationId xmlns:p14="http://schemas.microsoft.com/office/powerpoint/2010/main" val="240969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21</a:t>
            </a:fld>
            <a:endParaRPr lang="en-US"/>
          </a:p>
        </p:txBody>
      </p:sp>
    </p:spTree>
    <p:extLst>
      <p:ext uri="{BB962C8B-B14F-4D97-AF65-F5344CB8AC3E}">
        <p14:creationId xmlns:p14="http://schemas.microsoft.com/office/powerpoint/2010/main" val="177081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Neglected tropical diseases --- NTD day celebrated last week</a:t>
            </a:r>
          </a:p>
          <a:p>
            <a:endParaRPr lang="en-US" dirty="0"/>
          </a:p>
          <a:p>
            <a:pPr marL="342900" indent="-342900">
              <a:spcAft>
                <a:spcPts val="600"/>
              </a:spcAft>
              <a:buClr>
                <a:srgbClr val="EBCD2F"/>
              </a:buClr>
              <a:buFont typeface="Wingdings" pitchFamily="2" charset="2"/>
              <a:buChar char="§"/>
            </a:pPr>
            <a:r>
              <a:rPr lang="en-US" sz="1200" dirty="0"/>
              <a:t>Caused by infection with </a:t>
            </a:r>
            <a:r>
              <a:rPr lang="en-US" sz="1200" i="1" dirty="0"/>
              <a:t>Leishmania</a:t>
            </a:r>
            <a:r>
              <a:rPr lang="en-US" sz="1200" dirty="0"/>
              <a:t> parasites</a:t>
            </a:r>
          </a:p>
          <a:p>
            <a:pPr marL="342900" indent="-342900">
              <a:spcAft>
                <a:spcPts val="600"/>
              </a:spcAft>
              <a:buClr>
                <a:srgbClr val="EBCD2F"/>
              </a:buClr>
              <a:buFont typeface="Wingdings" pitchFamily="2" charset="2"/>
              <a:buChar char="§"/>
            </a:pPr>
            <a:r>
              <a:rPr lang="en-US" sz="1200" dirty="0"/>
              <a:t>Spread by sand fly bites and results in skin lesions</a:t>
            </a:r>
          </a:p>
          <a:p>
            <a:pPr marL="342900" indent="-342900">
              <a:spcAft>
                <a:spcPts val="600"/>
              </a:spcAft>
              <a:buClr>
                <a:srgbClr val="EBCD2F"/>
              </a:buClr>
              <a:buFont typeface="Wingdings" pitchFamily="2" charset="2"/>
              <a:buChar char="§"/>
            </a:pPr>
            <a:r>
              <a:rPr lang="en-US" sz="1200" dirty="0"/>
              <a:t>Treatment involves multiple injections with toxic drugs</a:t>
            </a:r>
          </a:p>
          <a:p>
            <a:pPr marL="342900" indent="-342900">
              <a:spcAft>
                <a:spcPts val="600"/>
              </a:spcAft>
              <a:buClr>
                <a:srgbClr val="EBCD2F"/>
              </a:buClr>
              <a:buFont typeface="Wingdings" pitchFamily="2" charset="2"/>
              <a:buChar char="§"/>
            </a:pPr>
            <a:r>
              <a:rPr lang="en-US" sz="1200" dirty="0"/>
              <a:t>Association with extreme poverty and areas of conflict</a:t>
            </a:r>
          </a:p>
          <a:p>
            <a:endParaRPr lang="en-US" dirty="0"/>
          </a:p>
        </p:txBody>
      </p:sp>
      <p:sp>
        <p:nvSpPr>
          <p:cNvPr id="4" name="Slide Number Placeholder 3"/>
          <p:cNvSpPr>
            <a:spLocks noGrp="1"/>
          </p:cNvSpPr>
          <p:nvPr>
            <p:ph type="sldNum" sz="quarter" idx="5"/>
          </p:nvPr>
        </p:nvSpPr>
        <p:spPr/>
        <p:txBody>
          <a:bodyPr/>
          <a:lstStyle/>
          <a:p>
            <a:fld id="{8D1F5BBB-3FCD-E44D-933F-F2BEB91D5D22}" type="slidenum">
              <a:rPr lang="en-US" smtClean="0"/>
              <a:t>2</a:t>
            </a:fld>
            <a:endParaRPr lang="en-US"/>
          </a:p>
        </p:txBody>
      </p:sp>
    </p:spTree>
    <p:extLst>
      <p:ext uri="{BB962C8B-B14F-4D97-AF65-F5344CB8AC3E}">
        <p14:creationId xmlns:p14="http://schemas.microsoft.com/office/powerpoint/2010/main" val="746883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22</a:t>
            </a:fld>
            <a:endParaRPr lang="en-US"/>
          </a:p>
        </p:txBody>
      </p:sp>
    </p:spTree>
    <p:extLst>
      <p:ext uri="{BB962C8B-B14F-4D97-AF65-F5344CB8AC3E}">
        <p14:creationId xmlns:p14="http://schemas.microsoft.com/office/powerpoint/2010/main" val="1849754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23</a:t>
            </a:fld>
            <a:endParaRPr lang="en-US"/>
          </a:p>
        </p:txBody>
      </p:sp>
    </p:spTree>
    <p:extLst>
      <p:ext uri="{BB962C8B-B14F-4D97-AF65-F5344CB8AC3E}">
        <p14:creationId xmlns:p14="http://schemas.microsoft.com/office/powerpoint/2010/main" val="2537978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24</a:t>
            </a:fld>
            <a:endParaRPr lang="en-US"/>
          </a:p>
        </p:txBody>
      </p:sp>
    </p:spTree>
    <p:extLst>
      <p:ext uri="{BB962C8B-B14F-4D97-AF65-F5344CB8AC3E}">
        <p14:creationId xmlns:p14="http://schemas.microsoft.com/office/powerpoint/2010/main" val="260363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3</a:t>
            </a:fld>
            <a:endParaRPr lang="en-US"/>
          </a:p>
        </p:txBody>
      </p:sp>
    </p:spTree>
    <p:extLst>
      <p:ext uri="{BB962C8B-B14F-4D97-AF65-F5344CB8AC3E}">
        <p14:creationId xmlns:p14="http://schemas.microsoft.com/office/powerpoint/2010/main" val="421494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Neglected tropical diseases --- NTD day celebrated last week</a:t>
            </a:r>
          </a:p>
          <a:p>
            <a:endParaRPr lang="en-US" dirty="0"/>
          </a:p>
          <a:p>
            <a:pPr marL="342900" indent="-342900">
              <a:spcAft>
                <a:spcPts val="600"/>
              </a:spcAft>
              <a:buClr>
                <a:srgbClr val="EBCD2F"/>
              </a:buClr>
              <a:buFont typeface="Wingdings" pitchFamily="2" charset="2"/>
              <a:buChar char="§"/>
            </a:pPr>
            <a:r>
              <a:rPr lang="en-US" sz="1200" dirty="0"/>
              <a:t>Caused by infection with </a:t>
            </a:r>
            <a:r>
              <a:rPr lang="en-US" sz="1200" i="1" dirty="0"/>
              <a:t>Leishmania</a:t>
            </a:r>
            <a:r>
              <a:rPr lang="en-US" sz="1200" dirty="0"/>
              <a:t> parasites</a:t>
            </a:r>
          </a:p>
          <a:p>
            <a:pPr marL="342900" indent="-342900">
              <a:spcAft>
                <a:spcPts val="600"/>
              </a:spcAft>
              <a:buClr>
                <a:srgbClr val="EBCD2F"/>
              </a:buClr>
              <a:buFont typeface="Wingdings" pitchFamily="2" charset="2"/>
              <a:buChar char="§"/>
            </a:pPr>
            <a:r>
              <a:rPr lang="en-US" sz="1200" dirty="0"/>
              <a:t>Spread by sand fly bites and results in skin lesions</a:t>
            </a:r>
          </a:p>
          <a:p>
            <a:pPr marL="342900" indent="-342900">
              <a:spcAft>
                <a:spcPts val="600"/>
              </a:spcAft>
              <a:buClr>
                <a:srgbClr val="EBCD2F"/>
              </a:buClr>
              <a:buFont typeface="Wingdings" pitchFamily="2" charset="2"/>
              <a:buChar char="§"/>
            </a:pPr>
            <a:r>
              <a:rPr lang="en-US" sz="1200" dirty="0"/>
              <a:t>Treatment involves multiple injections with toxic drugs</a:t>
            </a:r>
          </a:p>
          <a:p>
            <a:pPr marL="342900" indent="-342900">
              <a:spcAft>
                <a:spcPts val="600"/>
              </a:spcAft>
              <a:buClr>
                <a:srgbClr val="EBCD2F"/>
              </a:buClr>
              <a:buFont typeface="Wingdings" pitchFamily="2" charset="2"/>
              <a:buChar char="§"/>
            </a:pPr>
            <a:r>
              <a:rPr lang="en-US" sz="1200" dirty="0"/>
              <a:t>Association with extreme poverty and areas of conflict</a:t>
            </a:r>
          </a:p>
          <a:p>
            <a:endParaRPr lang="en-US" dirty="0"/>
          </a:p>
        </p:txBody>
      </p:sp>
      <p:sp>
        <p:nvSpPr>
          <p:cNvPr id="4" name="Slide Number Placeholder 3"/>
          <p:cNvSpPr>
            <a:spLocks noGrp="1"/>
          </p:cNvSpPr>
          <p:nvPr>
            <p:ph type="sldNum" sz="quarter" idx="5"/>
          </p:nvPr>
        </p:nvSpPr>
        <p:spPr/>
        <p:txBody>
          <a:bodyPr/>
          <a:lstStyle/>
          <a:p>
            <a:fld id="{8D1F5BBB-3FCD-E44D-933F-F2BEB91D5D22}" type="slidenum">
              <a:rPr lang="en-US" smtClean="0"/>
              <a:t>4</a:t>
            </a:fld>
            <a:endParaRPr lang="en-US"/>
          </a:p>
        </p:txBody>
      </p:sp>
    </p:spTree>
    <p:extLst>
      <p:ext uri="{BB962C8B-B14F-4D97-AF65-F5344CB8AC3E}">
        <p14:creationId xmlns:p14="http://schemas.microsoft.com/office/powerpoint/2010/main" val="1152195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Tendenxy</a:t>
            </a:r>
            <a:r>
              <a:rPr lang="en-US" dirty="0"/>
              <a:t> main characteristics in current CL literature</a:t>
            </a:r>
          </a:p>
          <a:p>
            <a:r>
              <a:rPr lang="en-US" dirty="0"/>
              <a:t>No engagement with community members – conducted by parachute researchers who collect data at a time and manner of their choosing </a:t>
            </a:r>
          </a:p>
          <a:p>
            <a:endParaRPr lang="en-US" dirty="0"/>
          </a:p>
          <a:p>
            <a:endParaRPr lang="en-US" dirty="0"/>
          </a:p>
          <a:p>
            <a:r>
              <a:rPr lang="en-US" dirty="0"/>
              <a:t>Sustained partnership: Already from grant development meetings, CEI was crucial </a:t>
            </a:r>
          </a:p>
          <a:p>
            <a:endParaRPr lang="en-US" dirty="0"/>
          </a:p>
          <a:p>
            <a:endParaRPr lang="en-US" dirty="0"/>
          </a:p>
        </p:txBody>
      </p:sp>
      <p:sp>
        <p:nvSpPr>
          <p:cNvPr id="4" name="Slide Number Placeholder 3"/>
          <p:cNvSpPr>
            <a:spLocks noGrp="1"/>
          </p:cNvSpPr>
          <p:nvPr>
            <p:ph type="sldNum" sz="quarter" idx="5"/>
          </p:nvPr>
        </p:nvSpPr>
        <p:spPr/>
        <p:txBody>
          <a:bodyPr/>
          <a:lstStyle/>
          <a:p>
            <a:fld id="{9FB5BC05-54FB-9547-9C29-053410D4F92B}" type="slidenum">
              <a:rPr lang="en-US" smtClean="0"/>
              <a:t>5</a:t>
            </a:fld>
            <a:endParaRPr lang="en-US"/>
          </a:p>
        </p:txBody>
      </p:sp>
    </p:spTree>
    <p:extLst>
      <p:ext uri="{BB962C8B-B14F-4D97-AF65-F5344CB8AC3E}">
        <p14:creationId xmlns:p14="http://schemas.microsoft.com/office/powerpoint/2010/main" val="212272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skeleton of our CEI</a:t>
            </a:r>
          </a:p>
        </p:txBody>
      </p:sp>
      <p:sp>
        <p:nvSpPr>
          <p:cNvPr id="4" name="Slide Number Placeholder 3"/>
          <p:cNvSpPr>
            <a:spLocks noGrp="1"/>
          </p:cNvSpPr>
          <p:nvPr>
            <p:ph type="sldNum" sz="quarter" idx="5"/>
          </p:nvPr>
        </p:nvSpPr>
        <p:spPr/>
        <p:txBody>
          <a:bodyPr/>
          <a:lstStyle/>
          <a:p>
            <a:fld id="{9FB5BC05-54FB-9547-9C29-053410D4F92B}" type="slidenum">
              <a:rPr lang="en-US" smtClean="0"/>
              <a:t>6</a:t>
            </a:fld>
            <a:endParaRPr lang="en-US"/>
          </a:p>
        </p:txBody>
      </p:sp>
    </p:spTree>
    <p:extLst>
      <p:ext uri="{BB962C8B-B14F-4D97-AF65-F5344CB8AC3E}">
        <p14:creationId xmlns:p14="http://schemas.microsoft.com/office/powerpoint/2010/main" val="3319602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model but implemented in very different ways</a:t>
            </a:r>
          </a:p>
        </p:txBody>
      </p:sp>
      <p:sp>
        <p:nvSpPr>
          <p:cNvPr id="4" name="Slide Number Placeholder 3"/>
          <p:cNvSpPr>
            <a:spLocks noGrp="1"/>
          </p:cNvSpPr>
          <p:nvPr>
            <p:ph type="sldNum" sz="quarter" idx="5"/>
          </p:nvPr>
        </p:nvSpPr>
        <p:spPr/>
        <p:txBody>
          <a:bodyPr/>
          <a:lstStyle/>
          <a:p>
            <a:fld id="{9FB5BC05-54FB-9547-9C29-053410D4F92B}" type="slidenum">
              <a:rPr lang="en-US" smtClean="0"/>
              <a:t>7</a:t>
            </a:fld>
            <a:endParaRPr lang="en-US"/>
          </a:p>
        </p:txBody>
      </p:sp>
    </p:spTree>
    <p:extLst>
      <p:ext uri="{BB962C8B-B14F-4D97-AF65-F5344CB8AC3E}">
        <p14:creationId xmlns:p14="http://schemas.microsoft.com/office/powerpoint/2010/main" val="349639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rope</a:t>
            </a:r>
          </a:p>
        </p:txBody>
      </p:sp>
      <p:sp>
        <p:nvSpPr>
          <p:cNvPr id="4" name="Slide Number Placeholder 3"/>
          <p:cNvSpPr>
            <a:spLocks noGrp="1"/>
          </p:cNvSpPr>
          <p:nvPr>
            <p:ph type="sldNum" sz="quarter" idx="5"/>
          </p:nvPr>
        </p:nvSpPr>
        <p:spPr/>
        <p:txBody>
          <a:bodyPr/>
          <a:lstStyle/>
          <a:p>
            <a:fld id="{8D1F5BBB-3FCD-E44D-933F-F2BEB91D5D22}" type="slidenum">
              <a:rPr lang="en-US" smtClean="0"/>
              <a:t>9</a:t>
            </a:fld>
            <a:endParaRPr lang="en-US"/>
          </a:p>
        </p:txBody>
      </p:sp>
    </p:spTree>
    <p:extLst>
      <p:ext uri="{BB962C8B-B14F-4D97-AF65-F5344CB8AC3E}">
        <p14:creationId xmlns:p14="http://schemas.microsoft.com/office/powerpoint/2010/main" val="23282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evaluation timepoint (18 months) – publication</a:t>
            </a:r>
          </a:p>
          <a:p>
            <a:r>
              <a:rPr lang="en-US" dirty="0"/>
              <a:t>Multi-method approach to our engagement: Participant observation, interviews, group discussions with CAG members, visual methods (photographs and videos) --- March 2020 and September 2021</a:t>
            </a:r>
          </a:p>
        </p:txBody>
      </p:sp>
      <p:sp>
        <p:nvSpPr>
          <p:cNvPr id="4" name="Slide Number Placeholder 3"/>
          <p:cNvSpPr>
            <a:spLocks noGrp="1"/>
          </p:cNvSpPr>
          <p:nvPr>
            <p:ph type="sldNum" sz="quarter" idx="5"/>
          </p:nvPr>
        </p:nvSpPr>
        <p:spPr/>
        <p:txBody>
          <a:bodyPr/>
          <a:lstStyle/>
          <a:p>
            <a:fld id="{9FB5BC05-54FB-9547-9C29-053410D4F92B}" type="slidenum">
              <a:rPr lang="en-US" smtClean="0"/>
              <a:t>11</a:t>
            </a:fld>
            <a:endParaRPr lang="en-US"/>
          </a:p>
        </p:txBody>
      </p:sp>
    </p:spTree>
    <p:extLst>
      <p:ext uri="{BB962C8B-B14F-4D97-AF65-F5344CB8AC3E}">
        <p14:creationId xmlns:p14="http://schemas.microsoft.com/office/powerpoint/2010/main" val="1933329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ED92-C1C9-A0A8-DB9E-107F992517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2651B8F-C784-AD52-3500-871B0D7D1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E242DA3-DBD1-B3FB-8371-C3F99258145F}"/>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5" name="Footer Placeholder 4">
            <a:extLst>
              <a:ext uri="{FF2B5EF4-FFF2-40B4-BE49-F238E27FC236}">
                <a16:creationId xmlns:a16="http://schemas.microsoft.com/office/drawing/2014/main" id="{94684DAE-8CB0-45AE-B562-FABDA1D08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0FBA9-1487-31E8-6074-59E7629251C5}"/>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172622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AE0-D605-2AC9-4ABA-79561667B1A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4D2A4F-80B2-F4F2-70E6-FE252DAD11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90B9B-FD33-BA34-4A6B-1212443F7BF9}"/>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5" name="Footer Placeholder 4">
            <a:extLst>
              <a:ext uri="{FF2B5EF4-FFF2-40B4-BE49-F238E27FC236}">
                <a16:creationId xmlns:a16="http://schemas.microsoft.com/office/drawing/2014/main" id="{A80DF5EC-00AF-A8E6-8286-C8C89FBCE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6FD13-3167-983D-17BC-4621B82ECDCC}"/>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277511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E0432A-1D30-5E0F-AD88-BA58106671E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70A97C8-1FD0-EBA5-023B-B991CE0C97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451B6F-33ED-0874-4ADA-F0958822201F}"/>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5" name="Footer Placeholder 4">
            <a:extLst>
              <a:ext uri="{FF2B5EF4-FFF2-40B4-BE49-F238E27FC236}">
                <a16:creationId xmlns:a16="http://schemas.microsoft.com/office/drawing/2014/main" id="{CF7CC99C-5941-EA74-D55C-13469EBDE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09A23-513C-5729-B43B-B4C60EC3D895}"/>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246719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CE32-6F37-2152-86C2-CBC14529C6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744210-DDF7-B594-3CDC-F1EC4A9902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BE98FB-E43E-A1E6-7F22-756DBAEC966D}"/>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5" name="Footer Placeholder 4">
            <a:extLst>
              <a:ext uri="{FF2B5EF4-FFF2-40B4-BE49-F238E27FC236}">
                <a16:creationId xmlns:a16="http://schemas.microsoft.com/office/drawing/2014/main" id="{D2AF50F9-BD8C-9479-C4C5-F68D59CD0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E3CA4-104B-EDF9-63CC-3C4948F4CEC7}"/>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1933424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F0C4-2DF3-F41F-3C7A-7F1E798FDF5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46541B6-ADB7-FE7C-9699-2D67AC294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531BE8-9C58-AC70-7227-41899A50D195}"/>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5" name="Footer Placeholder 4">
            <a:extLst>
              <a:ext uri="{FF2B5EF4-FFF2-40B4-BE49-F238E27FC236}">
                <a16:creationId xmlns:a16="http://schemas.microsoft.com/office/drawing/2014/main" id="{4E9A87FB-335E-3D7C-581B-3B2853ED2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6869C-5F2E-4F19-785C-84848A70C7E2}"/>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2535584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3FF8-0C04-02BA-7038-59BCD18222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4B952D-6ED2-C526-4222-960868BBA3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5D28A50-7A15-F04B-6836-EB236094D8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39F59D-0E8C-CDEE-0D5F-773745BF4ADD}"/>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6" name="Footer Placeholder 5">
            <a:extLst>
              <a:ext uri="{FF2B5EF4-FFF2-40B4-BE49-F238E27FC236}">
                <a16:creationId xmlns:a16="http://schemas.microsoft.com/office/drawing/2014/main" id="{5EA7071B-314C-072A-8349-20E0CABEF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0144A-4246-D239-694D-0E20A88A722E}"/>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244380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EDCF-2334-DC6B-5878-A9BEC2FB110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A75B72-7FF2-B7DE-1ABE-340EA1E5E7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05208A-8F1D-D56D-86E3-873F03B2AA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299B6-C458-9FEC-8DFF-115F9E59BE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18FAF17-5264-36C2-EA88-618464B81E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07D515A-32A7-75A0-5CFC-1E51ACF0B3B3}"/>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8" name="Footer Placeholder 7">
            <a:extLst>
              <a:ext uri="{FF2B5EF4-FFF2-40B4-BE49-F238E27FC236}">
                <a16:creationId xmlns:a16="http://schemas.microsoft.com/office/drawing/2014/main" id="{3877DD3D-A18A-3A22-84F4-25CB6A6DCA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F3E91-A380-48BA-8BF0-BD5F8277C7F1}"/>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311291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E425-4E49-A9E6-0312-464BD153CAB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A526D82-6C0A-B7E2-DEE0-E223149DFF1C}"/>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4" name="Footer Placeholder 3">
            <a:extLst>
              <a:ext uri="{FF2B5EF4-FFF2-40B4-BE49-F238E27FC236}">
                <a16:creationId xmlns:a16="http://schemas.microsoft.com/office/drawing/2014/main" id="{B952F477-916A-B4BA-569C-15AD6ECC01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C5413-56F0-CA14-71F5-DDCD9AD5BF0D}"/>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2086412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FEFF6-2F0B-E7DB-3231-46428A6FE33D}"/>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3" name="Footer Placeholder 2">
            <a:extLst>
              <a:ext uri="{FF2B5EF4-FFF2-40B4-BE49-F238E27FC236}">
                <a16:creationId xmlns:a16="http://schemas.microsoft.com/office/drawing/2014/main" id="{92A01B39-7327-3FFE-B99C-55F67424B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4657C1-381F-B17E-5899-6434824EC090}"/>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351545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26A0-58D8-962A-C0FE-BF59C98481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5CCCC8A-2D03-CD0B-E92B-0596443EC0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A3FC752-C9C7-A9BA-EC8D-DBAE31310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E34C7F-21F4-C3B3-C8E7-D277DC53D35A}"/>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6" name="Footer Placeholder 5">
            <a:extLst>
              <a:ext uri="{FF2B5EF4-FFF2-40B4-BE49-F238E27FC236}">
                <a16:creationId xmlns:a16="http://schemas.microsoft.com/office/drawing/2014/main" id="{720E80DC-139E-C595-D209-23FE97F6B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A62B0-FFD4-DE7F-6517-A48AC173EFE1}"/>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194978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4826-E715-28CB-5936-E70C3E9DB2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CC7F07A-A5D6-E05B-F4A5-D18042FB0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9FC01-8D8E-D8F6-4351-37E8809D2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3FBBF6-5664-C9DB-6217-57BEB37E0AFA}"/>
              </a:ext>
            </a:extLst>
          </p:cNvPr>
          <p:cNvSpPr>
            <a:spLocks noGrp="1"/>
          </p:cNvSpPr>
          <p:nvPr>
            <p:ph type="dt" sz="half" idx="10"/>
          </p:nvPr>
        </p:nvSpPr>
        <p:spPr/>
        <p:txBody>
          <a:bodyPr/>
          <a:lstStyle/>
          <a:p>
            <a:fld id="{525C7DA1-B75A-234B-B0D8-769FE7B57E71}" type="datetimeFigureOut">
              <a:rPr lang="en-US" smtClean="0"/>
              <a:t>2/6/2023</a:t>
            </a:fld>
            <a:endParaRPr lang="en-US"/>
          </a:p>
        </p:txBody>
      </p:sp>
      <p:sp>
        <p:nvSpPr>
          <p:cNvPr id="6" name="Footer Placeholder 5">
            <a:extLst>
              <a:ext uri="{FF2B5EF4-FFF2-40B4-BE49-F238E27FC236}">
                <a16:creationId xmlns:a16="http://schemas.microsoft.com/office/drawing/2014/main" id="{87176BDF-35A4-986E-8765-09ECD498A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F189F-327B-214F-B288-5673C873070B}"/>
              </a:ext>
            </a:extLst>
          </p:cNvPr>
          <p:cNvSpPr>
            <a:spLocks noGrp="1"/>
          </p:cNvSpPr>
          <p:nvPr>
            <p:ph type="sldNum" sz="quarter" idx="12"/>
          </p:nvPr>
        </p:nvSpPr>
        <p:spPr/>
        <p:txBody>
          <a:bodyPr/>
          <a:lstStyle/>
          <a:p>
            <a:fld id="{0343DEFE-BAC1-0449-8EBA-E59596AD3DB3}" type="slidenum">
              <a:rPr lang="en-US" smtClean="0"/>
              <a:t>‹#›</a:t>
            </a:fld>
            <a:endParaRPr lang="en-US"/>
          </a:p>
        </p:txBody>
      </p:sp>
    </p:spTree>
    <p:extLst>
      <p:ext uri="{BB962C8B-B14F-4D97-AF65-F5344CB8AC3E}">
        <p14:creationId xmlns:p14="http://schemas.microsoft.com/office/powerpoint/2010/main" val="401980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1D67F-C535-0E26-BAC7-C0E6414FD5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CA442CA-3317-5DDE-0DEE-174AF537F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65A49D-B38A-FC71-095A-F498AED88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5C7DA1-B75A-234B-B0D8-769FE7B57E71}" type="datetimeFigureOut">
              <a:rPr lang="en-US" smtClean="0"/>
              <a:t>2/6/2023</a:t>
            </a:fld>
            <a:endParaRPr lang="en-US"/>
          </a:p>
        </p:txBody>
      </p:sp>
      <p:sp>
        <p:nvSpPr>
          <p:cNvPr id="5" name="Footer Placeholder 4">
            <a:extLst>
              <a:ext uri="{FF2B5EF4-FFF2-40B4-BE49-F238E27FC236}">
                <a16:creationId xmlns:a16="http://schemas.microsoft.com/office/drawing/2014/main" id="{DAC59A1B-C062-1E62-575F-4745320A0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C3AAC0-78C9-FC57-20D2-5D3187199F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3DEFE-BAC1-0449-8EBA-E59596AD3DB3}" type="slidenum">
              <a:rPr lang="en-US" smtClean="0"/>
              <a:t>‹#›</a:t>
            </a:fld>
            <a:endParaRPr lang="en-US"/>
          </a:p>
        </p:txBody>
      </p:sp>
    </p:spTree>
    <p:extLst>
      <p:ext uri="{BB962C8B-B14F-4D97-AF65-F5344CB8AC3E}">
        <p14:creationId xmlns:p14="http://schemas.microsoft.com/office/powerpoint/2010/main" val="151822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35.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7D70-14B0-1E7A-BA7E-9706C70D64E3}"/>
              </a:ext>
            </a:extLst>
          </p:cNvPr>
          <p:cNvSpPr>
            <a:spLocks noGrp="1"/>
          </p:cNvSpPr>
          <p:nvPr>
            <p:ph type="ctrTitle"/>
          </p:nvPr>
        </p:nvSpPr>
        <p:spPr>
          <a:xfrm>
            <a:off x="1621973" y="628156"/>
            <a:ext cx="8945217" cy="2893046"/>
          </a:xfrm>
        </p:spPr>
        <p:txBody>
          <a:bodyPr>
            <a:normAutofit/>
          </a:bodyPr>
          <a:lstStyle/>
          <a:p>
            <a:pPr>
              <a:spcBef>
                <a:spcPts val="600"/>
              </a:spcBef>
              <a:spcAft>
                <a:spcPts val="1200"/>
              </a:spcAft>
            </a:pPr>
            <a:r>
              <a:rPr lang="en-US" sz="4400" b="1" dirty="0"/>
              <a:t>Community engagement in </a:t>
            </a:r>
            <a:br>
              <a:rPr lang="en-US" sz="4400" b="1" dirty="0"/>
            </a:br>
            <a:r>
              <a:rPr lang="en-US" sz="4400" b="1" dirty="0"/>
              <a:t>cutaneous leishmaniasis research: </a:t>
            </a:r>
            <a:br>
              <a:rPr lang="en-US" sz="4400" b="1" dirty="0"/>
            </a:br>
            <a:endParaRPr lang="en-US" sz="4400" b="1" dirty="0"/>
          </a:p>
        </p:txBody>
      </p:sp>
      <p:sp>
        <p:nvSpPr>
          <p:cNvPr id="3" name="Subtitle 2">
            <a:extLst>
              <a:ext uri="{FF2B5EF4-FFF2-40B4-BE49-F238E27FC236}">
                <a16:creationId xmlns:a16="http://schemas.microsoft.com/office/drawing/2014/main" id="{847331F1-8F50-EB77-A23F-637E80104D6C}"/>
              </a:ext>
            </a:extLst>
          </p:cNvPr>
          <p:cNvSpPr>
            <a:spLocks noGrp="1"/>
          </p:cNvSpPr>
          <p:nvPr>
            <p:ph type="subTitle" idx="1"/>
          </p:nvPr>
        </p:nvSpPr>
        <p:spPr>
          <a:xfrm>
            <a:off x="1524000" y="4205950"/>
            <a:ext cx="9144000" cy="1655762"/>
          </a:xfrm>
        </p:spPr>
        <p:txBody>
          <a:bodyPr/>
          <a:lstStyle/>
          <a:p>
            <a:r>
              <a:rPr lang="en-US" dirty="0"/>
              <a:t>Dr Kay Polidano</a:t>
            </a:r>
          </a:p>
        </p:txBody>
      </p:sp>
      <p:pic>
        <p:nvPicPr>
          <p:cNvPr id="4" name="Picture 2">
            <a:extLst>
              <a:ext uri="{FF2B5EF4-FFF2-40B4-BE49-F238E27FC236}">
                <a16:creationId xmlns:a16="http://schemas.microsoft.com/office/drawing/2014/main" id="{BBCB7673-E01C-BB17-41AE-A44EC5883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567" y="210415"/>
            <a:ext cx="2408547" cy="136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Logo&#10;&#10;Description automatically generated with medium confidence">
            <a:extLst>
              <a:ext uri="{FF2B5EF4-FFF2-40B4-BE49-F238E27FC236}">
                <a16:creationId xmlns:a16="http://schemas.microsoft.com/office/drawing/2014/main" id="{8914D307-5470-85C1-2EE2-E9E6DED3066A}"/>
              </a:ext>
            </a:extLst>
          </p:cNvPr>
          <p:cNvPicPr>
            <a:picLocks noChangeAspect="1"/>
          </p:cNvPicPr>
          <p:nvPr/>
        </p:nvPicPr>
        <p:blipFill>
          <a:blip r:embed="rId4"/>
          <a:stretch>
            <a:fillRect/>
          </a:stretch>
        </p:blipFill>
        <p:spPr>
          <a:xfrm>
            <a:off x="9024730" y="5508330"/>
            <a:ext cx="2926384" cy="111481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B5F4A4C-5D67-2DB8-5560-93CD4B4A0520}"/>
              </a:ext>
            </a:extLst>
          </p:cNvPr>
          <p:cNvPicPr>
            <a:picLocks noChangeAspect="1"/>
          </p:cNvPicPr>
          <p:nvPr/>
        </p:nvPicPr>
        <p:blipFill>
          <a:blip r:embed="rId5"/>
          <a:stretch>
            <a:fillRect/>
          </a:stretch>
        </p:blipFill>
        <p:spPr>
          <a:xfrm>
            <a:off x="240886" y="5552878"/>
            <a:ext cx="5448714" cy="1146248"/>
          </a:xfrm>
          <a:prstGeom prst="rect">
            <a:avLst/>
          </a:prstGeom>
        </p:spPr>
      </p:pic>
      <p:sp>
        <p:nvSpPr>
          <p:cNvPr id="11" name="TextBox 10">
            <a:extLst>
              <a:ext uri="{FF2B5EF4-FFF2-40B4-BE49-F238E27FC236}">
                <a16:creationId xmlns:a16="http://schemas.microsoft.com/office/drawing/2014/main" id="{396CFF42-64FC-C803-A86C-F76CDEB8AD7D}"/>
              </a:ext>
            </a:extLst>
          </p:cNvPr>
          <p:cNvSpPr txBox="1"/>
          <p:nvPr/>
        </p:nvSpPr>
        <p:spPr>
          <a:xfrm>
            <a:off x="2849217" y="2968666"/>
            <a:ext cx="6493565" cy="523220"/>
          </a:xfrm>
          <a:prstGeom prst="rect">
            <a:avLst/>
          </a:prstGeom>
          <a:noFill/>
        </p:spPr>
        <p:txBody>
          <a:bodyPr wrap="square" rtlCol="0">
            <a:spAutoFit/>
          </a:bodyPr>
          <a:lstStyle/>
          <a:p>
            <a:r>
              <a:rPr lang="en-US" sz="2800" dirty="0"/>
              <a:t>a decolonial approach for global health</a:t>
            </a:r>
          </a:p>
        </p:txBody>
      </p:sp>
    </p:spTree>
    <p:extLst>
      <p:ext uri="{BB962C8B-B14F-4D97-AF65-F5344CB8AC3E}">
        <p14:creationId xmlns:p14="http://schemas.microsoft.com/office/powerpoint/2010/main" val="2683931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4E377-8B7D-B700-A4F9-F051345AE4F6}"/>
              </a:ext>
            </a:extLst>
          </p:cNvPr>
          <p:cNvSpPr>
            <a:spLocks noGrp="1"/>
          </p:cNvSpPr>
          <p:nvPr>
            <p:ph type="title"/>
          </p:nvPr>
        </p:nvSpPr>
        <p:spPr/>
        <p:txBody>
          <a:bodyPr/>
          <a:lstStyle/>
          <a:p>
            <a:endParaRPr lang="en-US"/>
          </a:p>
        </p:txBody>
      </p:sp>
      <p:pic>
        <p:nvPicPr>
          <p:cNvPr id="7" name="Content Placeholder 6" descr="Diagram&#10;&#10;Description automatically generated">
            <a:extLst>
              <a:ext uri="{FF2B5EF4-FFF2-40B4-BE49-F238E27FC236}">
                <a16:creationId xmlns:a16="http://schemas.microsoft.com/office/drawing/2014/main" id="{D8BA0E59-46E3-F351-B48F-B0698BCA1EEE}"/>
              </a:ext>
            </a:extLst>
          </p:cNvPr>
          <p:cNvPicPr>
            <a:picLocks noGrp="1" noChangeAspect="1"/>
          </p:cNvPicPr>
          <p:nvPr>
            <p:ph idx="1"/>
          </p:nvPr>
        </p:nvPicPr>
        <p:blipFill>
          <a:blip r:embed="rId2"/>
          <a:stretch>
            <a:fillRect/>
          </a:stretch>
        </p:blipFill>
        <p:spPr>
          <a:xfrm>
            <a:off x="1204566" y="858884"/>
            <a:ext cx="9782867" cy="4351338"/>
          </a:xfrm>
        </p:spPr>
      </p:pic>
      <p:pic>
        <p:nvPicPr>
          <p:cNvPr id="5" name="Picture 2">
            <a:extLst>
              <a:ext uri="{FF2B5EF4-FFF2-40B4-BE49-F238E27FC236}">
                <a16:creationId xmlns:a16="http://schemas.microsoft.com/office/drawing/2014/main" id="{2D9EB767-0B22-F79F-D7D3-517EAAE52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629" y="5634001"/>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358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416A867-341E-01B2-0BC7-0AA140A218C8}"/>
              </a:ext>
            </a:extLst>
          </p:cNvPr>
          <p:cNvGrpSpPr/>
          <p:nvPr/>
        </p:nvGrpSpPr>
        <p:grpSpPr>
          <a:xfrm>
            <a:off x="5541710" y="-3"/>
            <a:ext cx="6280174" cy="3151414"/>
            <a:chOff x="5551714" y="32657"/>
            <a:chExt cx="6280174" cy="3151414"/>
          </a:xfrm>
        </p:grpSpPr>
        <p:graphicFrame>
          <p:nvGraphicFramePr>
            <p:cNvPr id="14" name="Diagram 13">
              <a:extLst>
                <a:ext uri="{FF2B5EF4-FFF2-40B4-BE49-F238E27FC236}">
                  <a16:creationId xmlns:a16="http://schemas.microsoft.com/office/drawing/2014/main" id="{49F2FCD3-EFB6-2AA4-CFC9-56024A0794C3}"/>
                </a:ext>
              </a:extLst>
            </p:cNvPr>
            <p:cNvGraphicFramePr/>
            <p:nvPr>
              <p:extLst>
                <p:ext uri="{D42A27DB-BD31-4B8C-83A1-F6EECF244321}">
                  <p14:modId xmlns:p14="http://schemas.microsoft.com/office/powerpoint/2010/main" val="2374078572"/>
                </p:ext>
              </p:extLst>
            </p:nvPr>
          </p:nvGraphicFramePr>
          <p:xfrm>
            <a:off x="5551714" y="32657"/>
            <a:ext cx="6280174" cy="3151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F2BBA5AB-1A14-3665-3BC6-C84D3EA61F45}"/>
                </a:ext>
              </a:extLst>
            </p:cNvPr>
            <p:cNvSpPr txBox="1"/>
            <p:nvPr/>
          </p:nvSpPr>
          <p:spPr>
            <a:xfrm>
              <a:off x="5823219" y="489856"/>
              <a:ext cx="229238" cy="369332"/>
            </a:xfrm>
            <a:prstGeom prst="rect">
              <a:avLst/>
            </a:prstGeom>
            <a:noFill/>
          </p:spPr>
          <p:txBody>
            <a:bodyPr wrap="square" rtlCol="0">
              <a:spAutoFit/>
            </a:bodyPr>
            <a:lstStyle/>
            <a:p>
              <a:r>
                <a:rPr lang="en-US" dirty="0"/>
                <a:t>A</a:t>
              </a:r>
            </a:p>
          </p:txBody>
        </p:sp>
        <p:sp>
          <p:nvSpPr>
            <p:cNvPr id="17" name="TextBox 16">
              <a:extLst>
                <a:ext uri="{FF2B5EF4-FFF2-40B4-BE49-F238E27FC236}">
                  <a16:creationId xmlns:a16="http://schemas.microsoft.com/office/drawing/2014/main" id="{9555CAD1-7656-E48C-76AF-95322EB6F802}"/>
                </a:ext>
              </a:extLst>
            </p:cNvPr>
            <p:cNvSpPr txBox="1"/>
            <p:nvPr/>
          </p:nvSpPr>
          <p:spPr>
            <a:xfrm>
              <a:off x="6085115" y="1423698"/>
              <a:ext cx="229238" cy="369332"/>
            </a:xfrm>
            <a:prstGeom prst="rect">
              <a:avLst/>
            </a:prstGeom>
            <a:noFill/>
          </p:spPr>
          <p:txBody>
            <a:bodyPr wrap="square" rtlCol="0">
              <a:spAutoFit/>
            </a:bodyPr>
            <a:lstStyle/>
            <a:p>
              <a:r>
                <a:rPr lang="en-US" dirty="0"/>
                <a:t>B</a:t>
              </a:r>
            </a:p>
          </p:txBody>
        </p:sp>
        <p:sp>
          <p:nvSpPr>
            <p:cNvPr id="18" name="TextBox 17">
              <a:extLst>
                <a:ext uri="{FF2B5EF4-FFF2-40B4-BE49-F238E27FC236}">
                  <a16:creationId xmlns:a16="http://schemas.microsoft.com/office/drawing/2014/main" id="{6AAC1063-5A6F-F08B-E79F-D283F889B355}"/>
                </a:ext>
              </a:extLst>
            </p:cNvPr>
            <p:cNvSpPr txBox="1"/>
            <p:nvPr/>
          </p:nvSpPr>
          <p:spPr>
            <a:xfrm>
              <a:off x="5850433" y="2387084"/>
              <a:ext cx="229238" cy="369332"/>
            </a:xfrm>
            <a:prstGeom prst="rect">
              <a:avLst/>
            </a:prstGeom>
            <a:noFill/>
          </p:spPr>
          <p:txBody>
            <a:bodyPr wrap="square" rtlCol="0">
              <a:spAutoFit/>
            </a:bodyPr>
            <a:lstStyle/>
            <a:p>
              <a:r>
                <a:rPr lang="en-US" dirty="0"/>
                <a:t>C</a:t>
              </a:r>
            </a:p>
          </p:txBody>
        </p:sp>
      </p:grpSp>
      <p:sp>
        <p:nvSpPr>
          <p:cNvPr id="11" name="Rectangle 10">
            <a:extLst>
              <a:ext uri="{FF2B5EF4-FFF2-40B4-BE49-F238E27FC236}">
                <a16:creationId xmlns:a16="http://schemas.microsoft.com/office/drawing/2014/main" id="{1C1CB356-7038-85EF-8228-AE1420E427BD}"/>
              </a:ext>
            </a:extLst>
          </p:cNvPr>
          <p:cNvSpPr/>
          <p:nvPr/>
        </p:nvSpPr>
        <p:spPr>
          <a:xfrm>
            <a:off x="5845873" y="3429000"/>
            <a:ext cx="6142828" cy="3200398"/>
          </a:xfrm>
          <a:custGeom>
            <a:avLst/>
            <a:gdLst>
              <a:gd name="connsiteX0" fmla="*/ 0 w 6142828"/>
              <a:gd name="connsiteY0" fmla="*/ 0 h 3200398"/>
              <a:gd name="connsiteX1" fmla="*/ 374154 w 6142828"/>
              <a:gd name="connsiteY1" fmla="*/ 0 h 3200398"/>
              <a:gd name="connsiteX2" fmla="*/ 871165 w 6142828"/>
              <a:gd name="connsiteY2" fmla="*/ 0 h 3200398"/>
              <a:gd name="connsiteX3" fmla="*/ 1552460 w 6142828"/>
              <a:gd name="connsiteY3" fmla="*/ 0 h 3200398"/>
              <a:gd name="connsiteX4" fmla="*/ 1988043 w 6142828"/>
              <a:gd name="connsiteY4" fmla="*/ 0 h 3200398"/>
              <a:gd name="connsiteX5" fmla="*/ 2485053 w 6142828"/>
              <a:gd name="connsiteY5" fmla="*/ 0 h 3200398"/>
              <a:gd name="connsiteX6" fmla="*/ 2859207 w 6142828"/>
              <a:gd name="connsiteY6" fmla="*/ 0 h 3200398"/>
              <a:gd name="connsiteX7" fmla="*/ 3417646 w 6142828"/>
              <a:gd name="connsiteY7" fmla="*/ 0 h 3200398"/>
              <a:gd name="connsiteX8" fmla="*/ 4037513 w 6142828"/>
              <a:gd name="connsiteY8" fmla="*/ 0 h 3200398"/>
              <a:gd name="connsiteX9" fmla="*/ 4657381 w 6142828"/>
              <a:gd name="connsiteY9" fmla="*/ 0 h 3200398"/>
              <a:gd name="connsiteX10" fmla="*/ 5215819 w 6142828"/>
              <a:gd name="connsiteY10" fmla="*/ 0 h 3200398"/>
              <a:gd name="connsiteX11" fmla="*/ 6142828 w 6142828"/>
              <a:gd name="connsiteY11" fmla="*/ 0 h 3200398"/>
              <a:gd name="connsiteX12" fmla="*/ 6142828 w 6142828"/>
              <a:gd name="connsiteY12" fmla="*/ 437388 h 3200398"/>
              <a:gd name="connsiteX13" fmla="*/ 6142828 w 6142828"/>
              <a:gd name="connsiteY13" fmla="*/ 906779 h 3200398"/>
              <a:gd name="connsiteX14" fmla="*/ 6142828 w 6142828"/>
              <a:gd name="connsiteY14" fmla="*/ 1408175 h 3200398"/>
              <a:gd name="connsiteX15" fmla="*/ 6142828 w 6142828"/>
              <a:gd name="connsiteY15" fmla="*/ 1941575 h 3200398"/>
              <a:gd name="connsiteX16" fmla="*/ 6142828 w 6142828"/>
              <a:gd name="connsiteY16" fmla="*/ 2442970 h 3200398"/>
              <a:gd name="connsiteX17" fmla="*/ 6142828 w 6142828"/>
              <a:gd name="connsiteY17" fmla="*/ 3200398 h 3200398"/>
              <a:gd name="connsiteX18" fmla="*/ 5522961 w 6142828"/>
              <a:gd name="connsiteY18" fmla="*/ 3200398 h 3200398"/>
              <a:gd name="connsiteX19" fmla="*/ 5148807 w 6142828"/>
              <a:gd name="connsiteY19" fmla="*/ 3200398 h 3200398"/>
              <a:gd name="connsiteX20" fmla="*/ 4467511 w 6142828"/>
              <a:gd name="connsiteY20" fmla="*/ 3200398 h 3200398"/>
              <a:gd name="connsiteX21" fmla="*/ 4093357 w 6142828"/>
              <a:gd name="connsiteY21" fmla="*/ 3200398 h 3200398"/>
              <a:gd name="connsiteX22" fmla="*/ 3596347 w 6142828"/>
              <a:gd name="connsiteY22" fmla="*/ 3200398 h 3200398"/>
              <a:gd name="connsiteX23" fmla="*/ 3037908 w 6142828"/>
              <a:gd name="connsiteY23" fmla="*/ 3200398 h 3200398"/>
              <a:gd name="connsiteX24" fmla="*/ 2602325 w 6142828"/>
              <a:gd name="connsiteY24" fmla="*/ 3200398 h 3200398"/>
              <a:gd name="connsiteX25" fmla="*/ 2105315 w 6142828"/>
              <a:gd name="connsiteY25" fmla="*/ 3200398 h 3200398"/>
              <a:gd name="connsiteX26" fmla="*/ 1608304 w 6142828"/>
              <a:gd name="connsiteY26" fmla="*/ 3200398 h 3200398"/>
              <a:gd name="connsiteX27" fmla="*/ 1234150 w 6142828"/>
              <a:gd name="connsiteY27" fmla="*/ 3200398 h 3200398"/>
              <a:gd name="connsiteX28" fmla="*/ 737139 w 6142828"/>
              <a:gd name="connsiteY28" fmla="*/ 3200398 h 3200398"/>
              <a:gd name="connsiteX29" fmla="*/ 0 w 6142828"/>
              <a:gd name="connsiteY29" fmla="*/ 3200398 h 3200398"/>
              <a:gd name="connsiteX30" fmla="*/ 0 w 6142828"/>
              <a:gd name="connsiteY30" fmla="*/ 2763010 h 3200398"/>
              <a:gd name="connsiteX31" fmla="*/ 0 w 6142828"/>
              <a:gd name="connsiteY31" fmla="*/ 2325623 h 3200398"/>
              <a:gd name="connsiteX32" fmla="*/ 0 w 6142828"/>
              <a:gd name="connsiteY32" fmla="*/ 1760219 h 3200398"/>
              <a:gd name="connsiteX33" fmla="*/ 0 w 6142828"/>
              <a:gd name="connsiteY33" fmla="*/ 1258823 h 3200398"/>
              <a:gd name="connsiteX34" fmla="*/ 0 w 6142828"/>
              <a:gd name="connsiteY34" fmla="*/ 661416 h 3200398"/>
              <a:gd name="connsiteX35" fmla="*/ 0 w 6142828"/>
              <a:gd name="connsiteY35" fmla="*/ 0 h 32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42828" h="3200398" fill="none" extrusionOk="0">
                <a:moveTo>
                  <a:pt x="0" y="0"/>
                </a:moveTo>
                <a:cubicBezTo>
                  <a:pt x="103230" y="-31374"/>
                  <a:pt x="219543" y="9505"/>
                  <a:pt x="374154" y="0"/>
                </a:cubicBezTo>
                <a:cubicBezTo>
                  <a:pt x="528765" y="-9505"/>
                  <a:pt x="759187" y="36787"/>
                  <a:pt x="871165" y="0"/>
                </a:cubicBezTo>
                <a:cubicBezTo>
                  <a:pt x="983143" y="-36787"/>
                  <a:pt x="1368994" y="77315"/>
                  <a:pt x="1552460" y="0"/>
                </a:cubicBezTo>
                <a:cubicBezTo>
                  <a:pt x="1735927" y="-77315"/>
                  <a:pt x="1833363" y="37087"/>
                  <a:pt x="1988043" y="0"/>
                </a:cubicBezTo>
                <a:cubicBezTo>
                  <a:pt x="2142723" y="-37087"/>
                  <a:pt x="2382804" y="40087"/>
                  <a:pt x="2485053" y="0"/>
                </a:cubicBezTo>
                <a:cubicBezTo>
                  <a:pt x="2587302" y="-40087"/>
                  <a:pt x="2752483" y="441"/>
                  <a:pt x="2859207" y="0"/>
                </a:cubicBezTo>
                <a:cubicBezTo>
                  <a:pt x="2965931" y="-441"/>
                  <a:pt x="3244790" y="14333"/>
                  <a:pt x="3417646" y="0"/>
                </a:cubicBezTo>
                <a:cubicBezTo>
                  <a:pt x="3590502" y="-14333"/>
                  <a:pt x="3883177" y="11267"/>
                  <a:pt x="4037513" y="0"/>
                </a:cubicBezTo>
                <a:cubicBezTo>
                  <a:pt x="4191849" y="-11267"/>
                  <a:pt x="4499306" y="17732"/>
                  <a:pt x="4657381" y="0"/>
                </a:cubicBezTo>
                <a:cubicBezTo>
                  <a:pt x="4815456" y="-17732"/>
                  <a:pt x="4982190" y="25146"/>
                  <a:pt x="5215819" y="0"/>
                </a:cubicBezTo>
                <a:cubicBezTo>
                  <a:pt x="5449448" y="-25146"/>
                  <a:pt x="5781339" y="92219"/>
                  <a:pt x="6142828" y="0"/>
                </a:cubicBezTo>
                <a:cubicBezTo>
                  <a:pt x="6180945" y="110909"/>
                  <a:pt x="6135257" y="313680"/>
                  <a:pt x="6142828" y="437388"/>
                </a:cubicBezTo>
                <a:cubicBezTo>
                  <a:pt x="6150399" y="561096"/>
                  <a:pt x="6116914" y="738469"/>
                  <a:pt x="6142828" y="906779"/>
                </a:cubicBezTo>
                <a:cubicBezTo>
                  <a:pt x="6168742" y="1075089"/>
                  <a:pt x="6085376" y="1277846"/>
                  <a:pt x="6142828" y="1408175"/>
                </a:cubicBezTo>
                <a:cubicBezTo>
                  <a:pt x="6200280" y="1538504"/>
                  <a:pt x="6095101" y="1702452"/>
                  <a:pt x="6142828" y="1941575"/>
                </a:cubicBezTo>
                <a:cubicBezTo>
                  <a:pt x="6190555" y="2180698"/>
                  <a:pt x="6126031" y="2262189"/>
                  <a:pt x="6142828" y="2442970"/>
                </a:cubicBezTo>
                <a:cubicBezTo>
                  <a:pt x="6159625" y="2623751"/>
                  <a:pt x="6095622" y="2900382"/>
                  <a:pt x="6142828" y="3200398"/>
                </a:cubicBezTo>
                <a:cubicBezTo>
                  <a:pt x="5999227" y="3207942"/>
                  <a:pt x="5806894" y="3173502"/>
                  <a:pt x="5522961" y="3200398"/>
                </a:cubicBezTo>
                <a:cubicBezTo>
                  <a:pt x="5239028" y="3227294"/>
                  <a:pt x="5247968" y="3174692"/>
                  <a:pt x="5148807" y="3200398"/>
                </a:cubicBezTo>
                <a:cubicBezTo>
                  <a:pt x="5049646" y="3226104"/>
                  <a:pt x="4793231" y="3129719"/>
                  <a:pt x="4467511" y="3200398"/>
                </a:cubicBezTo>
                <a:cubicBezTo>
                  <a:pt x="4141791" y="3271077"/>
                  <a:pt x="4268303" y="3187761"/>
                  <a:pt x="4093357" y="3200398"/>
                </a:cubicBezTo>
                <a:cubicBezTo>
                  <a:pt x="3918411" y="3213035"/>
                  <a:pt x="3833023" y="3180681"/>
                  <a:pt x="3596347" y="3200398"/>
                </a:cubicBezTo>
                <a:cubicBezTo>
                  <a:pt x="3359671" y="3220115"/>
                  <a:pt x="3226921" y="3146655"/>
                  <a:pt x="3037908" y="3200398"/>
                </a:cubicBezTo>
                <a:cubicBezTo>
                  <a:pt x="2848895" y="3254141"/>
                  <a:pt x="2714211" y="3190922"/>
                  <a:pt x="2602325" y="3200398"/>
                </a:cubicBezTo>
                <a:cubicBezTo>
                  <a:pt x="2490439" y="3209874"/>
                  <a:pt x="2213014" y="3190581"/>
                  <a:pt x="2105315" y="3200398"/>
                </a:cubicBezTo>
                <a:cubicBezTo>
                  <a:pt x="1997616" y="3210215"/>
                  <a:pt x="1848985" y="3190467"/>
                  <a:pt x="1608304" y="3200398"/>
                </a:cubicBezTo>
                <a:cubicBezTo>
                  <a:pt x="1367623" y="3210329"/>
                  <a:pt x="1408061" y="3171359"/>
                  <a:pt x="1234150" y="3200398"/>
                </a:cubicBezTo>
                <a:cubicBezTo>
                  <a:pt x="1060239" y="3229437"/>
                  <a:pt x="941711" y="3152580"/>
                  <a:pt x="737139" y="3200398"/>
                </a:cubicBezTo>
                <a:cubicBezTo>
                  <a:pt x="532567" y="3248216"/>
                  <a:pt x="337790" y="3161309"/>
                  <a:pt x="0" y="3200398"/>
                </a:cubicBezTo>
                <a:cubicBezTo>
                  <a:pt x="-5174" y="3078290"/>
                  <a:pt x="38439" y="2873664"/>
                  <a:pt x="0" y="2763010"/>
                </a:cubicBezTo>
                <a:cubicBezTo>
                  <a:pt x="-38439" y="2652356"/>
                  <a:pt x="24326" y="2453578"/>
                  <a:pt x="0" y="2325623"/>
                </a:cubicBezTo>
                <a:cubicBezTo>
                  <a:pt x="-24326" y="2197668"/>
                  <a:pt x="46189" y="1918253"/>
                  <a:pt x="0" y="1760219"/>
                </a:cubicBezTo>
                <a:cubicBezTo>
                  <a:pt x="-46189" y="1602185"/>
                  <a:pt x="42651" y="1492910"/>
                  <a:pt x="0" y="1258823"/>
                </a:cubicBezTo>
                <a:cubicBezTo>
                  <a:pt x="-42651" y="1024736"/>
                  <a:pt x="24404" y="958937"/>
                  <a:pt x="0" y="661416"/>
                </a:cubicBezTo>
                <a:cubicBezTo>
                  <a:pt x="-24404" y="363895"/>
                  <a:pt x="17202" y="260031"/>
                  <a:pt x="0" y="0"/>
                </a:cubicBezTo>
                <a:close/>
              </a:path>
              <a:path w="6142828" h="3200398" stroke="0" extrusionOk="0">
                <a:moveTo>
                  <a:pt x="0" y="0"/>
                </a:moveTo>
                <a:cubicBezTo>
                  <a:pt x="182111" y="-29289"/>
                  <a:pt x="237433" y="31414"/>
                  <a:pt x="435582" y="0"/>
                </a:cubicBezTo>
                <a:cubicBezTo>
                  <a:pt x="633731" y="-31414"/>
                  <a:pt x="826200" y="58445"/>
                  <a:pt x="1055450" y="0"/>
                </a:cubicBezTo>
                <a:cubicBezTo>
                  <a:pt x="1284700" y="-58445"/>
                  <a:pt x="1449705" y="7748"/>
                  <a:pt x="1675317" y="0"/>
                </a:cubicBezTo>
                <a:cubicBezTo>
                  <a:pt x="1900929" y="-7748"/>
                  <a:pt x="2141304" y="16619"/>
                  <a:pt x="2356612" y="0"/>
                </a:cubicBezTo>
                <a:cubicBezTo>
                  <a:pt x="2571921" y="-16619"/>
                  <a:pt x="2615252" y="3152"/>
                  <a:pt x="2792195" y="0"/>
                </a:cubicBezTo>
                <a:cubicBezTo>
                  <a:pt x="2969138" y="-3152"/>
                  <a:pt x="3139932" y="40959"/>
                  <a:pt x="3227777" y="0"/>
                </a:cubicBezTo>
                <a:cubicBezTo>
                  <a:pt x="3315622" y="-40959"/>
                  <a:pt x="3612422" y="25408"/>
                  <a:pt x="3786216" y="0"/>
                </a:cubicBezTo>
                <a:cubicBezTo>
                  <a:pt x="3960010" y="-25408"/>
                  <a:pt x="4106470" y="46660"/>
                  <a:pt x="4344655" y="0"/>
                </a:cubicBezTo>
                <a:cubicBezTo>
                  <a:pt x="4582840" y="-46660"/>
                  <a:pt x="4567497" y="16816"/>
                  <a:pt x="4718809" y="0"/>
                </a:cubicBezTo>
                <a:cubicBezTo>
                  <a:pt x="4870121" y="-16816"/>
                  <a:pt x="5067837" y="49463"/>
                  <a:pt x="5215819" y="0"/>
                </a:cubicBezTo>
                <a:cubicBezTo>
                  <a:pt x="5363801" y="-49463"/>
                  <a:pt x="5876118" y="26349"/>
                  <a:pt x="6142828" y="0"/>
                </a:cubicBezTo>
                <a:cubicBezTo>
                  <a:pt x="6190377" y="217482"/>
                  <a:pt x="6091480" y="287173"/>
                  <a:pt x="6142828" y="565404"/>
                </a:cubicBezTo>
                <a:cubicBezTo>
                  <a:pt x="6194176" y="843635"/>
                  <a:pt x="6116364" y="981024"/>
                  <a:pt x="6142828" y="1130807"/>
                </a:cubicBezTo>
                <a:cubicBezTo>
                  <a:pt x="6169292" y="1280590"/>
                  <a:pt x="6138093" y="1377805"/>
                  <a:pt x="6142828" y="1600199"/>
                </a:cubicBezTo>
                <a:cubicBezTo>
                  <a:pt x="6147563" y="1822593"/>
                  <a:pt x="6126910" y="1899879"/>
                  <a:pt x="6142828" y="2101595"/>
                </a:cubicBezTo>
                <a:cubicBezTo>
                  <a:pt x="6158746" y="2303311"/>
                  <a:pt x="6086013" y="2469244"/>
                  <a:pt x="6142828" y="2602990"/>
                </a:cubicBezTo>
                <a:cubicBezTo>
                  <a:pt x="6199643" y="2736736"/>
                  <a:pt x="6102448" y="3053178"/>
                  <a:pt x="6142828" y="3200398"/>
                </a:cubicBezTo>
                <a:cubicBezTo>
                  <a:pt x="5900529" y="3246879"/>
                  <a:pt x="5882328" y="3164851"/>
                  <a:pt x="5645817" y="3200398"/>
                </a:cubicBezTo>
                <a:cubicBezTo>
                  <a:pt x="5409306" y="3235945"/>
                  <a:pt x="5263451" y="3143392"/>
                  <a:pt x="5148807" y="3200398"/>
                </a:cubicBezTo>
                <a:cubicBezTo>
                  <a:pt x="5034163" y="3257404"/>
                  <a:pt x="4957813" y="3159410"/>
                  <a:pt x="4774653" y="3200398"/>
                </a:cubicBezTo>
                <a:cubicBezTo>
                  <a:pt x="4591493" y="3241386"/>
                  <a:pt x="4486556" y="3182860"/>
                  <a:pt x="4277642" y="3200398"/>
                </a:cubicBezTo>
                <a:cubicBezTo>
                  <a:pt x="4068728" y="3217936"/>
                  <a:pt x="3928980" y="3196034"/>
                  <a:pt x="3719203" y="3200398"/>
                </a:cubicBezTo>
                <a:cubicBezTo>
                  <a:pt x="3509426" y="3204762"/>
                  <a:pt x="3516681" y="3164985"/>
                  <a:pt x="3345049" y="3200398"/>
                </a:cubicBezTo>
                <a:cubicBezTo>
                  <a:pt x="3173417" y="3235811"/>
                  <a:pt x="3027428" y="3146753"/>
                  <a:pt x="2848038" y="3200398"/>
                </a:cubicBezTo>
                <a:cubicBezTo>
                  <a:pt x="2668648" y="3254043"/>
                  <a:pt x="2352208" y="3133080"/>
                  <a:pt x="2166743" y="3200398"/>
                </a:cubicBezTo>
                <a:cubicBezTo>
                  <a:pt x="1981279" y="3267716"/>
                  <a:pt x="1808372" y="3143823"/>
                  <a:pt x="1485447" y="3200398"/>
                </a:cubicBezTo>
                <a:cubicBezTo>
                  <a:pt x="1162522" y="3256973"/>
                  <a:pt x="1168696" y="3145376"/>
                  <a:pt x="865580" y="3200398"/>
                </a:cubicBezTo>
                <a:cubicBezTo>
                  <a:pt x="562464" y="3255420"/>
                  <a:pt x="431562" y="3170580"/>
                  <a:pt x="0" y="3200398"/>
                </a:cubicBezTo>
                <a:cubicBezTo>
                  <a:pt x="-8251" y="2943192"/>
                  <a:pt x="24207" y="2856279"/>
                  <a:pt x="0" y="2602990"/>
                </a:cubicBezTo>
                <a:cubicBezTo>
                  <a:pt x="-24207" y="2349701"/>
                  <a:pt x="46918" y="2282014"/>
                  <a:pt x="0" y="2101595"/>
                </a:cubicBezTo>
                <a:cubicBezTo>
                  <a:pt x="-46918" y="1921177"/>
                  <a:pt x="1876" y="1873790"/>
                  <a:pt x="0" y="1664207"/>
                </a:cubicBezTo>
                <a:cubicBezTo>
                  <a:pt x="-1876" y="1454624"/>
                  <a:pt x="23320" y="1242998"/>
                  <a:pt x="0" y="1098803"/>
                </a:cubicBezTo>
                <a:cubicBezTo>
                  <a:pt x="-23320" y="954608"/>
                  <a:pt x="28931" y="740334"/>
                  <a:pt x="0" y="565404"/>
                </a:cubicBezTo>
                <a:cubicBezTo>
                  <a:pt x="-28931" y="390474"/>
                  <a:pt x="18211" y="148523"/>
                  <a:pt x="0" y="0"/>
                </a:cubicBezTo>
                <a:close/>
              </a:path>
            </a:pathLst>
          </a:custGeom>
          <a:solidFill>
            <a:srgbClr val="292644">
              <a:alpha val="25490"/>
            </a:srgbClr>
          </a:solidFill>
          <a:ln>
            <a:noFill/>
            <a:extLst>
              <a:ext uri="{C807C97D-BFC1-408E-A445-0C87EB9F89A2}">
                <ask:lineSketchStyleProps xmlns:ask="http://schemas.microsoft.com/office/drawing/2018/sketchyshapes" xmlns="" sd="852854689">
                  <a:prstGeom prst="rect">
                    <a:avLst/>
                  </a:prstGeom>
                  <ask:type>
                    <ask:lineSketchScribble/>
                  </ask:type>
                </ask:lineSketchStyleProps>
              </a:ext>
            </a:extLst>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indent="-304800">
              <a:spcAft>
                <a:spcPts val="900"/>
              </a:spcAft>
              <a:buClr>
                <a:srgbClr val="292644"/>
              </a:buClr>
              <a:buFont typeface="+mj-lt"/>
              <a:buAutoNum type="arabicPeriod"/>
            </a:pPr>
            <a:r>
              <a:rPr lang="en-US" sz="2300" dirty="0">
                <a:solidFill>
                  <a:schemeClr val="tx1"/>
                </a:solidFill>
              </a:rPr>
              <a:t>Establishing CAGs</a:t>
            </a:r>
          </a:p>
          <a:p>
            <a:pPr marL="625475" indent="-304800">
              <a:spcAft>
                <a:spcPts val="900"/>
              </a:spcAft>
              <a:buClr>
                <a:srgbClr val="292644"/>
              </a:buClr>
              <a:buFont typeface="+mj-lt"/>
              <a:buAutoNum type="arabicPeriod"/>
            </a:pPr>
            <a:r>
              <a:rPr lang="en-US" sz="2300" dirty="0">
                <a:solidFill>
                  <a:schemeClr val="tx1"/>
                </a:solidFill>
              </a:rPr>
              <a:t>CAG membership and community representation</a:t>
            </a:r>
          </a:p>
          <a:p>
            <a:pPr marL="625475" indent="-304800">
              <a:spcAft>
                <a:spcPts val="900"/>
              </a:spcAft>
              <a:buClr>
                <a:srgbClr val="292644"/>
              </a:buClr>
              <a:buFont typeface="+mj-lt"/>
              <a:buAutoNum type="arabicPeriod"/>
            </a:pPr>
            <a:r>
              <a:rPr lang="en-US" sz="2300" dirty="0">
                <a:solidFill>
                  <a:schemeClr val="tx1"/>
                </a:solidFill>
              </a:rPr>
              <a:t>Culturally appropriate and context-bespoke engagement</a:t>
            </a:r>
          </a:p>
          <a:p>
            <a:pPr marL="625475" indent="-304800">
              <a:spcAft>
                <a:spcPts val="900"/>
              </a:spcAft>
              <a:buClr>
                <a:srgbClr val="292644"/>
              </a:buClr>
              <a:buFont typeface="+mj-lt"/>
              <a:buAutoNum type="arabicPeriod"/>
            </a:pPr>
            <a:r>
              <a:rPr lang="en-US" sz="2300" dirty="0">
                <a:solidFill>
                  <a:schemeClr val="tx1"/>
                </a:solidFill>
              </a:rPr>
              <a:t>Relationships between researchers and community members </a:t>
            </a:r>
          </a:p>
        </p:txBody>
      </p:sp>
      <p:pic>
        <p:nvPicPr>
          <p:cNvPr id="16" name="Picture 15">
            <a:extLst>
              <a:ext uri="{FF2B5EF4-FFF2-40B4-BE49-F238E27FC236}">
                <a16:creationId xmlns:a16="http://schemas.microsoft.com/office/drawing/2014/main" id="{67120748-F9D2-F7B6-E716-6741B28D7ECA}"/>
              </a:ext>
            </a:extLst>
          </p:cNvPr>
          <p:cNvPicPr>
            <a:picLocks noChangeAspect="1"/>
          </p:cNvPicPr>
          <p:nvPr/>
        </p:nvPicPr>
        <p:blipFill rotWithShape="1">
          <a:blip r:embed="rId8"/>
          <a:srcRect l="5767" t="1" r="2356" b="2130"/>
          <a:stretch/>
        </p:blipFill>
        <p:spPr>
          <a:xfrm>
            <a:off x="0" y="-97973"/>
            <a:ext cx="5590697" cy="3200400"/>
          </a:xfrm>
          <a:prstGeom prst="rect">
            <a:avLst/>
          </a:prstGeom>
          <a:ln>
            <a:solidFill>
              <a:srgbClr val="292644"/>
            </a:solidFill>
          </a:ln>
          <a:effectLst>
            <a:outerShdw blurRad="50800" dist="38100" dir="2700000" algn="tl" rotWithShape="0">
              <a:prstClr val="black">
                <a:alpha val="40000"/>
              </a:prstClr>
            </a:outerShdw>
          </a:effectLst>
        </p:spPr>
      </p:pic>
      <p:sp>
        <p:nvSpPr>
          <p:cNvPr id="21" name="Down Arrow 20">
            <a:extLst>
              <a:ext uri="{FF2B5EF4-FFF2-40B4-BE49-F238E27FC236}">
                <a16:creationId xmlns:a16="http://schemas.microsoft.com/office/drawing/2014/main" id="{5FEF14D0-9DF0-208B-3ED5-6D87A36E0089}"/>
              </a:ext>
            </a:extLst>
          </p:cNvPr>
          <p:cNvSpPr/>
          <p:nvPr/>
        </p:nvSpPr>
        <p:spPr>
          <a:xfrm>
            <a:off x="8756355" y="2979963"/>
            <a:ext cx="375557" cy="620486"/>
          </a:xfrm>
          <a:prstGeom prst="downArrow">
            <a:avLst/>
          </a:prstGeom>
          <a:solidFill>
            <a:srgbClr val="D93721"/>
          </a:solidFill>
          <a:ln>
            <a:solidFill>
              <a:srgbClr val="D937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7D371FA4-07F0-922B-F4E2-CCCF31FC1990}"/>
              </a:ext>
            </a:extLst>
          </p:cNvPr>
          <p:cNvSpPr/>
          <p:nvPr/>
        </p:nvSpPr>
        <p:spPr>
          <a:xfrm rot="10800000">
            <a:off x="5372100" y="4898569"/>
            <a:ext cx="703010" cy="391888"/>
          </a:xfrm>
          <a:prstGeom prst="rightArrow">
            <a:avLst/>
          </a:prstGeom>
          <a:solidFill>
            <a:srgbClr val="D93721"/>
          </a:solidFill>
          <a:ln>
            <a:solidFill>
              <a:srgbClr val="D937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4BF3D43-277A-BA4A-C09E-272CB75568E6}"/>
              </a:ext>
            </a:extLst>
          </p:cNvPr>
          <p:cNvSpPr txBox="1"/>
          <p:nvPr/>
        </p:nvSpPr>
        <p:spPr>
          <a:xfrm>
            <a:off x="680798" y="4679014"/>
            <a:ext cx="4229100" cy="892552"/>
          </a:xfrm>
          <a:prstGeom prst="rect">
            <a:avLst/>
          </a:prstGeom>
          <a:noFill/>
        </p:spPr>
        <p:txBody>
          <a:bodyPr wrap="square" rtlCol="0">
            <a:spAutoFit/>
          </a:bodyPr>
          <a:lstStyle/>
          <a:p>
            <a:pPr algn="ctr"/>
            <a:r>
              <a:rPr lang="en-US" sz="2600" b="1" dirty="0">
                <a:solidFill>
                  <a:srgbClr val="292644"/>
                </a:solidFill>
              </a:rPr>
              <a:t>Challenges, dilemmas and lessons learned</a:t>
            </a:r>
          </a:p>
        </p:txBody>
      </p:sp>
    </p:spTree>
    <p:extLst>
      <p:ext uri="{BB962C8B-B14F-4D97-AF65-F5344CB8AC3E}">
        <p14:creationId xmlns:p14="http://schemas.microsoft.com/office/powerpoint/2010/main" val="74777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E999C58-6027-F2F7-CCC6-FD883C051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0337" y="5518510"/>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185190B2-19F3-056A-8241-5D295592457B}"/>
              </a:ext>
            </a:extLst>
          </p:cNvPr>
          <p:cNvSpPr txBox="1"/>
          <p:nvPr/>
        </p:nvSpPr>
        <p:spPr>
          <a:xfrm>
            <a:off x="2065224" y="1722393"/>
            <a:ext cx="3621742" cy="523220"/>
          </a:xfrm>
          <a:prstGeom prst="rect">
            <a:avLst/>
          </a:prstGeom>
          <a:noFill/>
        </p:spPr>
        <p:txBody>
          <a:bodyPr wrap="square" rtlCol="0">
            <a:spAutoFit/>
          </a:bodyPr>
          <a:lstStyle/>
          <a:p>
            <a:r>
              <a:rPr lang="en-US" sz="2800" b="1" dirty="0"/>
              <a:t>Uninvited guests</a:t>
            </a:r>
          </a:p>
        </p:txBody>
      </p:sp>
      <p:sp>
        <p:nvSpPr>
          <p:cNvPr id="10" name="Striped Right Arrow 9">
            <a:extLst>
              <a:ext uri="{FF2B5EF4-FFF2-40B4-BE49-F238E27FC236}">
                <a16:creationId xmlns:a16="http://schemas.microsoft.com/office/drawing/2014/main" id="{4F5CFECC-1885-8AD2-816D-ECAA2A278308}"/>
              </a:ext>
            </a:extLst>
          </p:cNvPr>
          <p:cNvSpPr/>
          <p:nvPr/>
        </p:nvSpPr>
        <p:spPr>
          <a:xfrm>
            <a:off x="5319498" y="1753082"/>
            <a:ext cx="860611" cy="573741"/>
          </a:xfrm>
          <a:prstGeom prst="stripedRightArrow">
            <a:avLst/>
          </a:prstGeom>
          <a:solidFill>
            <a:srgbClr val="D93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73ED83-0C60-C457-C55A-564AFB3DFE5A}"/>
              </a:ext>
            </a:extLst>
          </p:cNvPr>
          <p:cNvSpPr txBox="1"/>
          <p:nvPr/>
        </p:nvSpPr>
        <p:spPr>
          <a:xfrm>
            <a:off x="6673252" y="1778658"/>
            <a:ext cx="3621742" cy="523220"/>
          </a:xfrm>
          <a:prstGeom prst="rect">
            <a:avLst/>
          </a:prstGeom>
          <a:noFill/>
        </p:spPr>
        <p:txBody>
          <a:bodyPr wrap="square" rtlCol="0">
            <a:spAutoFit/>
          </a:bodyPr>
          <a:lstStyle/>
          <a:p>
            <a:r>
              <a:rPr lang="en-US" sz="2800" b="1" dirty="0"/>
              <a:t>Trusted partners</a:t>
            </a:r>
          </a:p>
        </p:txBody>
      </p:sp>
      <p:sp>
        <p:nvSpPr>
          <p:cNvPr id="2" name="Rounded Rectangle 1">
            <a:extLst>
              <a:ext uri="{FF2B5EF4-FFF2-40B4-BE49-F238E27FC236}">
                <a16:creationId xmlns:a16="http://schemas.microsoft.com/office/drawing/2014/main" id="{7CD183C8-7319-C35E-4944-62B36FB5394F}"/>
              </a:ext>
            </a:extLst>
          </p:cNvPr>
          <p:cNvSpPr/>
          <p:nvPr/>
        </p:nvSpPr>
        <p:spPr>
          <a:xfrm>
            <a:off x="1385207" y="1404260"/>
            <a:ext cx="9438515" cy="2665494"/>
          </a:xfrm>
          <a:prstGeom prst="roundRect">
            <a:avLst/>
          </a:prstGeom>
          <a:noFill/>
          <a:ln w="28575">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6D0B45D-C2EA-3238-6B21-7706F2719F2A}"/>
              </a:ext>
            </a:extLst>
          </p:cNvPr>
          <p:cNvSpPr/>
          <p:nvPr/>
        </p:nvSpPr>
        <p:spPr>
          <a:xfrm>
            <a:off x="1385207" y="2608086"/>
            <a:ext cx="9438515" cy="1828348"/>
          </a:xfrm>
          <a:prstGeom prst="rect">
            <a:avLst/>
          </a:prstGeom>
          <a:solidFill>
            <a:srgbClr val="292644"/>
          </a:solidFill>
          <a:ln>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t>Constraints: </a:t>
            </a:r>
          </a:p>
          <a:p>
            <a:pPr marL="457200" indent="-457200">
              <a:buClr>
                <a:srgbClr val="EBCC2F"/>
              </a:buClr>
              <a:buFont typeface="System Font Regular"/>
              <a:buChar char="→"/>
            </a:pPr>
            <a:r>
              <a:rPr lang="en-US" sz="2600" dirty="0"/>
              <a:t>Funding – budgets, deliverables, milestones</a:t>
            </a:r>
          </a:p>
          <a:p>
            <a:pPr marL="457200" indent="-457200">
              <a:buClr>
                <a:srgbClr val="EBCC2F"/>
              </a:buClr>
              <a:buFont typeface="System Font Regular"/>
              <a:buChar char="→"/>
            </a:pPr>
            <a:r>
              <a:rPr lang="en-US" sz="2600" dirty="0"/>
              <a:t>Sociocultural context of communities</a:t>
            </a:r>
          </a:p>
          <a:p>
            <a:pPr marL="457200" indent="-457200">
              <a:buClr>
                <a:srgbClr val="EBCC2F"/>
              </a:buClr>
              <a:buFont typeface="System Font Regular"/>
              <a:buChar char="→"/>
            </a:pPr>
            <a:r>
              <a:rPr lang="en-US" sz="2600" dirty="0"/>
              <a:t>External events</a:t>
            </a:r>
          </a:p>
        </p:txBody>
      </p:sp>
    </p:spTree>
    <p:extLst>
      <p:ext uri="{BB962C8B-B14F-4D97-AF65-F5344CB8AC3E}">
        <p14:creationId xmlns:p14="http://schemas.microsoft.com/office/powerpoint/2010/main" val="6912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843FC6-4251-EDC2-3CE2-FEF51FAD97C0}"/>
              </a:ext>
            </a:extLst>
          </p:cNvPr>
          <p:cNvSpPr/>
          <p:nvPr/>
        </p:nvSpPr>
        <p:spPr>
          <a:xfrm>
            <a:off x="838200" y="2111447"/>
            <a:ext cx="536761" cy="427723"/>
          </a:xfrm>
          <a:prstGeom prst="rect">
            <a:avLst/>
          </a:prstGeom>
          <a:solidFill>
            <a:srgbClr val="2926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2" name="Title 1">
            <a:extLst>
              <a:ext uri="{FF2B5EF4-FFF2-40B4-BE49-F238E27FC236}">
                <a16:creationId xmlns:a16="http://schemas.microsoft.com/office/drawing/2014/main" id="{C46777A1-B786-A74F-E0AF-D29ADA7A4BFF}"/>
              </a:ext>
            </a:extLst>
          </p:cNvPr>
          <p:cNvSpPr>
            <a:spLocks noGrp="1"/>
          </p:cNvSpPr>
          <p:nvPr>
            <p:ph type="title"/>
          </p:nvPr>
        </p:nvSpPr>
        <p:spPr/>
        <p:txBody>
          <a:bodyPr/>
          <a:lstStyle/>
          <a:p>
            <a:r>
              <a:rPr lang="en-US" dirty="0"/>
              <a:t>Challenges and lessons learned</a:t>
            </a:r>
          </a:p>
        </p:txBody>
      </p:sp>
      <p:sp>
        <p:nvSpPr>
          <p:cNvPr id="7" name="TextBox 6">
            <a:extLst>
              <a:ext uri="{FF2B5EF4-FFF2-40B4-BE49-F238E27FC236}">
                <a16:creationId xmlns:a16="http://schemas.microsoft.com/office/drawing/2014/main" id="{74A2B1EC-307C-1FC5-0F54-DDA5356A033B}"/>
              </a:ext>
            </a:extLst>
          </p:cNvPr>
          <p:cNvSpPr txBox="1"/>
          <p:nvPr/>
        </p:nvSpPr>
        <p:spPr>
          <a:xfrm>
            <a:off x="2237332" y="2072995"/>
            <a:ext cx="5576042" cy="492443"/>
          </a:xfrm>
          <a:prstGeom prst="rect">
            <a:avLst/>
          </a:prstGeom>
          <a:noFill/>
        </p:spPr>
        <p:txBody>
          <a:bodyPr wrap="square" rtlCol="0">
            <a:spAutoFit/>
          </a:bodyPr>
          <a:lstStyle/>
          <a:p>
            <a:r>
              <a:rPr lang="en-US" sz="2600" b="1" dirty="0"/>
              <a:t>Laying the groundwork… it takes time</a:t>
            </a:r>
          </a:p>
        </p:txBody>
      </p:sp>
      <p:pic>
        <p:nvPicPr>
          <p:cNvPr id="8" name="Picture 7" descr="Icon&#10;&#10;Description automatically generated">
            <a:extLst>
              <a:ext uri="{FF2B5EF4-FFF2-40B4-BE49-F238E27FC236}">
                <a16:creationId xmlns:a16="http://schemas.microsoft.com/office/drawing/2014/main" id="{86EF1AF3-585E-51D3-441C-511C0E0373F6}"/>
              </a:ext>
            </a:extLst>
          </p:cNvPr>
          <p:cNvPicPr>
            <a:picLocks noChangeAspect="1"/>
          </p:cNvPicPr>
          <p:nvPr/>
        </p:nvPicPr>
        <p:blipFill>
          <a:blip r:embed="rId3"/>
          <a:stretch>
            <a:fillRect/>
          </a:stretch>
        </p:blipFill>
        <p:spPr>
          <a:xfrm>
            <a:off x="1297185" y="1849144"/>
            <a:ext cx="940147" cy="940147"/>
          </a:xfrm>
          <a:prstGeom prst="rect">
            <a:avLst/>
          </a:prstGeom>
          <a:effectLst>
            <a:outerShdw blurRad="50800" dist="38100" dir="10800000" algn="r" rotWithShape="0">
              <a:prstClr val="black">
                <a:alpha val="40000"/>
              </a:prstClr>
            </a:outerShdw>
          </a:effectLst>
        </p:spPr>
      </p:pic>
      <p:pic>
        <p:nvPicPr>
          <p:cNvPr id="3" name="Picture 2">
            <a:extLst>
              <a:ext uri="{FF2B5EF4-FFF2-40B4-BE49-F238E27FC236}">
                <a16:creationId xmlns:a16="http://schemas.microsoft.com/office/drawing/2014/main" id="{1FD5A507-1682-E01B-5B38-70A76FE28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3380" y="365125"/>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a:extLst>
              <a:ext uri="{FF2B5EF4-FFF2-40B4-BE49-F238E27FC236}">
                <a16:creationId xmlns:a16="http://schemas.microsoft.com/office/drawing/2014/main" id="{678B1792-E0F2-95BD-5EDC-69A7EAA23386}"/>
              </a:ext>
            </a:extLst>
          </p:cNvPr>
          <p:cNvGrpSpPr/>
          <p:nvPr/>
        </p:nvGrpSpPr>
        <p:grpSpPr>
          <a:xfrm>
            <a:off x="-21017" y="3255439"/>
            <a:ext cx="12227226" cy="2930978"/>
            <a:chOff x="-21017" y="3190123"/>
            <a:chExt cx="12227226" cy="2930978"/>
          </a:xfrm>
        </p:grpSpPr>
        <p:pic>
          <p:nvPicPr>
            <p:cNvPr id="13" name="Picture 12" descr="A picture containing tree, outdoor, ground, person&#10;&#10;Description automatically generated">
              <a:extLst>
                <a:ext uri="{FF2B5EF4-FFF2-40B4-BE49-F238E27FC236}">
                  <a16:creationId xmlns:a16="http://schemas.microsoft.com/office/drawing/2014/main" id="{513514EB-A212-C323-7211-F3E0CB4763E9}"/>
                </a:ext>
              </a:extLst>
            </p:cNvPr>
            <p:cNvPicPr>
              <a:picLocks noChangeAspect="1"/>
            </p:cNvPicPr>
            <p:nvPr/>
          </p:nvPicPr>
          <p:blipFill>
            <a:blip r:embed="rId5"/>
            <a:stretch>
              <a:fillRect/>
            </a:stretch>
          </p:blipFill>
          <p:spPr>
            <a:xfrm>
              <a:off x="8298238" y="3190123"/>
              <a:ext cx="3907971" cy="2930978"/>
            </a:xfrm>
            <a:prstGeom prst="rect">
              <a:avLst/>
            </a:prstGeom>
          </p:spPr>
        </p:pic>
        <p:pic>
          <p:nvPicPr>
            <p:cNvPr id="15" name="Picture 14" descr="A group of people outside&#10;&#10;Description automatically generated with medium confidence">
              <a:extLst>
                <a:ext uri="{FF2B5EF4-FFF2-40B4-BE49-F238E27FC236}">
                  <a16:creationId xmlns:a16="http://schemas.microsoft.com/office/drawing/2014/main" id="{7723643D-EC44-9C6B-B00C-911DDF0BB9D9}"/>
                </a:ext>
              </a:extLst>
            </p:cNvPr>
            <p:cNvPicPr>
              <a:picLocks noChangeAspect="1"/>
            </p:cNvPicPr>
            <p:nvPr/>
          </p:nvPicPr>
          <p:blipFill>
            <a:blip r:embed="rId6"/>
            <a:stretch>
              <a:fillRect/>
            </a:stretch>
          </p:blipFill>
          <p:spPr>
            <a:xfrm>
              <a:off x="3747103" y="3192268"/>
              <a:ext cx="4423381" cy="2928833"/>
            </a:xfrm>
            <a:prstGeom prst="rect">
              <a:avLst/>
            </a:prstGeom>
          </p:spPr>
        </p:pic>
        <p:pic>
          <p:nvPicPr>
            <p:cNvPr id="19" name="Picture 18" descr="A group of people sitting in a grassy area&#10;&#10;Description automatically generated with low confidence">
              <a:extLst>
                <a:ext uri="{FF2B5EF4-FFF2-40B4-BE49-F238E27FC236}">
                  <a16:creationId xmlns:a16="http://schemas.microsoft.com/office/drawing/2014/main" id="{CD9C251C-79FB-46D1-D284-3C68377531A0}"/>
                </a:ext>
              </a:extLst>
            </p:cNvPr>
            <p:cNvPicPr>
              <a:picLocks noChangeAspect="1"/>
            </p:cNvPicPr>
            <p:nvPr/>
          </p:nvPicPr>
          <p:blipFill>
            <a:blip r:embed="rId7"/>
            <a:stretch>
              <a:fillRect/>
            </a:stretch>
          </p:blipFill>
          <p:spPr>
            <a:xfrm>
              <a:off x="-21017" y="3190123"/>
              <a:ext cx="3654207" cy="2930978"/>
            </a:xfrm>
            <a:prstGeom prst="rect">
              <a:avLst/>
            </a:prstGeom>
          </p:spPr>
        </p:pic>
      </p:grpSp>
    </p:spTree>
    <p:extLst>
      <p:ext uri="{BB962C8B-B14F-4D97-AF65-F5344CB8AC3E}">
        <p14:creationId xmlns:p14="http://schemas.microsoft.com/office/powerpoint/2010/main" val="3136107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8C1545D-2F1B-305D-9F76-5C15E488CAF5}"/>
              </a:ext>
            </a:extLst>
          </p:cNvPr>
          <p:cNvSpPr txBox="1"/>
          <p:nvPr/>
        </p:nvSpPr>
        <p:spPr>
          <a:xfrm>
            <a:off x="2214282" y="1984230"/>
            <a:ext cx="7763435" cy="492443"/>
          </a:xfrm>
          <a:prstGeom prst="rect">
            <a:avLst/>
          </a:prstGeom>
          <a:noFill/>
        </p:spPr>
        <p:txBody>
          <a:bodyPr wrap="square" rtlCol="0">
            <a:spAutoFit/>
          </a:bodyPr>
          <a:lstStyle/>
          <a:p>
            <a:r>
              <a:rPr lang="en-US" sz="2600" b="1" dirty="0"/>
              <a:t>Managing expectations (early on)</a:t>
            </a:r>
          </a:p>
        </p:txBody>
      </p:sp>
      <p:pic>
        <p:nvPicPr>
          <p:cNvPr id="19" name="Picture 2">
            <a:extLst>
              <a:ext uri="{FF2B5EF4-FFF2-40B4-BE49-F238E27FC236}">
                <a16:creationId xmlns:a16="http://schemas.microsoft.com/office/drawing/2014/main" id="{73C7F787-5FB2-4CE2-D42B-8ECD43926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858" y="307556"/>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ular Callout 20">
            <a:extLst>
              <a:ext uri="{FF2B5EF4-FFF2-40B4-BE49-F238E27FC236}">
                <a16:creationId xmlns:a16="http://schemas.microsoft.com/office/drawing/2014/main" id="{8BF3959F-2946-C057-AE89-48D0A8A28273}"/>
              </a:ext>
            </a:extLst>
          </p:cNvPr>
          <p:cNvSpPr/>
          <p:nvPr/>
        </p:nvSpPr>
        <p:spPr>
          <a:xfrm>
            <a:off x="4653845" y="2982967"/>
            <a:ext cx="6699955" cy="1768649"/>
          </a:xfrm>
          <a:prstGeom prst="wedgeRoundRectCallout">
            <a:avLst>
              <a:gd name="adj1" fmla="val -30161"/>
              <a:gd name="adj2" fmla="val -62717"/>
              <a:gd name="adj3" fmla="val 16667"/>
            </a:avLst>
          </a:prstGeom>
          <a:noFill/>
          <a:ln>
            <a:solidFill>
              <a:srgbClr val="EBC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292644"/>
                </a:solidFill>
              </a:rPr>
              <a:t>We had a number of similar engagements in the past but once the job is done, nothing changes. What makes this project different from the previous ones?</a:t>
            </a:r>
          </a:p>
          <a:p>
            <a:pPr algn="r"/>
            <a:r>
              <a:rPr lang="en-US" sz="2100" dirty="0">
                <a:solidFill>
                  <a:srgbClr val="292644"/>
                </a:solidFill>
              </a:rPr>
              <a:t> </a:t>
            </a:r>
            <a:r>
              <a:rPr lang="en-US" sz="2100" i="1" dirty="0">
                <a:solidFill>
                  <a:srgbClr val="292644"/>
                </a:solidFill>
              </a:rPr>
              <a:t>- CAG member, Brazil</a:t>
            </a:r>
          </a:p>
        </p:txBody>
      </p:sp>
      <p:sp>
        <p:nvSpPr>
          <p:cNvPr id="2" name="Title 1">
            <a:extLst>
              <a:ext uri="{FF2B5EF4-FFF2-40B4-BE49-F238E27FC236}">
                <a16:creationId xmlns:a16="http://schemas.microsoft.com/office/drawing/2014/main" id="{0983808C-AA38-F4BE-0D8A-F0F854D7AB9E}"/>
              </a:ext>
            </a:extLst>
          </p:cNvPr>
          <p:cNvSpPr txBox="1">
            <a:spLocks/>
          </p:cNvSpPr>
          <p:nvPr/>
        </p:nvSpPr>
        <p:spPr>
          <a:xfrm>
            <a:off x="838200" y="3576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Challenges and lessons learned</a:t>
            </a:r>
          </a:p>
        </p:txBody>
      </p:sp>
      <p:sp>
        <p:nvSpPr>
          <p:cNvPr id="9" name="Rectangle 8">
            <a:extLst>
              <a:ext uri="{FF2B5EF4-FFF2-40B4-BE49-F238E27FC236}">
                <a16:creationId xmlns:a16="http://schemas.microsoft.com/office/drawing/2014/main" id="{1CC8ABF6-1529-3677-AFD8-C31DD4CEE5EF}"/>
              </a:ext>
            </a:extLst>
          </p:cNvPr>
          <p:cNvSpPr/>
          <p:nvPr/>
        </p:nvSpPr>
        <p:spPr>
          <a:xfrm>
            <a:off x="789260" y="1984230"/>
            <a:ext cx="536761" cy="427723"/>
          </a:xfrm>
          <a:prstGeom prst="rect">
            <a:avLst/>
          </a:prstGeom>
          <a:solidFill>
            <a:srgbClr val="2926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pic>
        <p:nvPicPr>
          <p:cNvPr id="12" name="Picture 11" descr="Icon&#10;&#10;Description automatically generated">
            <a:extLst>
              <a:ext uri="{FF2B5EF4-FFF2-40B4-BE49-F238E27FC236}">
                <a16:creationId xmlns:a16="http://schemas.microsoft.com/office/drawing/2014/main" id="{09864136-97AC-DDCB-5974-B50DD17519F3}"/>
              </a:ext>
            </a:extLst>
          </p:cNvPr>
          <p:cNvPicPr>
            <a:picLocks noChangeAspect="1"/>
          </p:cNvPicPr>
          <p:nvPr/>
        </p:nvPicPr>
        <p:blipFill>
          <a:blip r:embed="rId4"/>
          <a:stretch>
            <a:fillRect/>
          </a:stretch>
        </p:blipFill>
        <p:spPr>
          <a:xfrm>
            <a:off x="1237148" y="1683240"/>
            <a:ext cx="963386" cy="963386"/>
          </a:xfrm>
          <a:prstGeom prst="rect">
            <a:avLst/>
          </a:prstGeom>
          <a:effectLst>
            <a:outerShdw blurRad="50800" dist="38100" dir="10800000" algn="r" rotWithShape="0">
              <a:prstClr val="black">
                <a:alpha val="40000"/>
              </a:prstClr>
            </a:outerShdw>
          </a:effectLst>
        </p:spPr>
      </p:pic>
      <p:grpSp>
        <p:nvGrpSpPr>
          <p:cNvPr id="24" name="Group 23">
            <a:extLst>
              <a:ext uri="{FF2B5EF4-FFF2-40B4-BE49-F238E27FC236}">
                <a16:creationId xmlns:a16="http://schemas.microsoft.com/office/drawing/2014/main" id="{0D477E2C-3D35-E2BC-202D-F684312E5B51}"/>
              </a:ext>
            </a:extLst>
          </p:cNvPr>
          <p:cNvGrpSpPr/>
          <p:nvPr/>
        </p:nvGrpSpPr>
        <p:grpSpPr>
          <a:xfrm>
            <a:off x="791545" y="2890911"/>
            <a:ext cx="3596205" cy="2579286"/>
            <a:chOff x="791545" y="2890911"/>
            <a:chExt cx="3596205" cy="2579286"/>
          </a:xfrm>
        </p:grpSpPr>
        <p:sp>
          <p:nvSpPr>
            <p:cNvPr id="31" name="TextBox 30">
              <a:extLst>
                <a:ext uri="{FF2B5EF4-FFF2-40B4-BE49-F238E27FC236}">
                  <a16:creationId xmlns:a16="http://schemas.microsoft.com/office/drawing/2014/main" id="{B33D0A92-C9AB-7550-C054-50F78A00908F}"/>
                </a:ext>
              </a:extLst>
            </p:cNvPr>
            <p:cNvSpPr txBox="1"/>
            <p:nvPr/>
          </p:nvSpPr>
          <p:spPr>
            <a:xfrm>
              <a:off x="791545" y="4762311"/>
              <a:ext cx="3596205" cy="707886"/>
            </a:xfrm>
            <a:prstGeom prst="rect">
              <a:avLst/>
            </a:prstGeom>
            <a:noFill/>
          </p:spPr>
          <p:txBody>
            <a:bodyPr wrap="square" rtlCol="0">
              <a:spAutoFit/>
            </a:bodyPr>
            <a:lstStyle/>
            <a:p>
              <a:pPr algn="ctr"/>
              <a:r>
                <a:rPr lang="en-US" sz="2000" i="1" dirty="0">
                  <a:solidFill>
                    <a:srgbClr val="C00000"/>
                  </a:solidFill>
                </a:rPr>
                <a:t>Balance between allaying skepticism and over-promising</a:t>
              </a:r>
            </a:p>
          </p:txBody>
        </p:sp>
        <p:pic>
          <p:nvPicPr>
            <p:cNvPr id="23" name="Picture 22" descr="Icon&#10;&#10;Description automatically generated">
              <a:extLst>
                <a:ext uri="{FF2B5EF4-FFF2-40B4-BE49-F238E27FC236}">
                  <a16:creationId xmlns:a16="http://schemas.microsoft.com/office/drawing/2014/main" id="{660E0C12-03E7-8A3E-90EC-5FEEABC9F83D}"/>
                </a:ext>
              </a:extLst>
            </p:cNvPr>
            <p:cNvPicPr>
              <a:picLocks noChangeAspect="1"/>
            </p:cNvPicPr>
            <p:nvPr/>
          </p:nvPicPr>
          <p:blipFill>
            <a:blip r:embed="rId5"/>
            <a:stretch>
              <a:fillRect/>
            </a:stretch>
          </p:blipFill>
          <p:spPr>
            <a:xfrm>
              <a:off x="1538292" y="2890911"/>
              <a:ext cx="2108343" cy="2108343"/>
            </a:xfrm>
            <a:prstGeom prst="rect">
              <a:avLst/>
            </a:prstGeom>
          </p:spPr>
        </p:pic>
      </p:grpSp>
    </p:spTree>
    <p:extLst>
      <p:ext uri="{BB962C8B-B14F-4D97-AF65-F5344CB8AC3E}">
        <p14:creationId xmlns:p14="http://schemas.microsoft.com/office/powerpoint/2010/main" val="30345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8C1545D-2F1B-305D-9F76-5C15E488CAF5}"/>
              </a:ext>
            </a:extLst>
          </p:cNvPr>
          <p:cNvSpPr txBox="1"/>
          <p:nvPr/>
        </p:nvSpPr>
        <p:spPr>
          <a:xfrm>
            <a:off x="9217732" y="3094791"/>
            <a:ext cx="2711067" cy="892552"/>
          </a:xfrm>
          <a:prstGeom prst="rect">
            <a:avLst/>
          </a:prstGeom>
          <a:noFill/>
        </p:spPr>
        <p:txBody>
          <a:bodyPr wrap="square" rtlCol="0">
            <a:spAutoFit/>
          </a:bodyPr>
          <a:lstStyle/>
          <a:p>
            <a:pPr algn="ctr"/>
            <a:r>
              <a:rPr lang="en-US" sz="2600" b="1" dirty="0"/>
              <a:t>Resistance… </a:t>
            </a:r>
            <a:br>
              <a:rPr lang="en-US" sz="2600" b="1" dirty="0"/>
            </a:br>
            <a:r>
              <a:rPr lang="en-US" sz="2600" b="1" dirty="0"/>
              <a:t>can be productive</a:t>
            </a:r>
          </a:p>
        </p:txBody>
      </p:sp>
      <p:pic>
        <p:nvPicPr>
          <p:cNvPr id="19" name="Picture 2">
            <a:extLst>
              <a:ext uri="{FF2B5EF4-FFF2-40B4-BE49-F238E27FC236}">
                <a16:creationId xmlns:a16="http://schemas.microsoft.com/office/drawing/2014/main" id="{73C7F787-5FB2-4CE2-D42B-8ECD43926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3450" y="369103"/>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2770A4A-2B33-D6E7-5EC5-AFC40868D80A}"/>
              </a:ext>
            </a:extLst>
          </p:cNvPr>
          <p:cNvSpPr txBox="1">
            <a:spLocks/>
          </p:cNvSpPr>
          <p:nvPr/>
        </p:nvSpPr>
        <p:spPr>
          <a:xfrm>
            <a:off x="838200" y="327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Challenges and lessons learned</a:t>
            </a:r>
          </a:p>
        </p:txBody>
      </p:sp>
      <p:grpSp>
        <p:nvGrpSpPr>
          <p:cNvPr id="11" name="Group 10">
            <a:extLst>
              <a:ext uri="{FF2B5EF4-FFF2-40B4-BE49-F238E27FC236}">
                <a16:creationId xmlns:a16="http://schemas.microsoft.com/office/drawing/2014/main" id="{FCDFEC56-1FB2-1634-2F8E-F4C89C2D32AF}"/>
              </a:ext>
            </a:extLst>
          </p:cNvPr>
          <p:cNvGrpSpPr/>
          <p:nvPr/>
        </p:nvGrpSpPr>
        <p:grpSpPr>
          <a:xfrm>
            <a:off x="914402" y="1625760"/>
            <a:ext cx="7971510" cy="4807697"/>
            <a:chOff x="914402" y="1625760"/>
            <a:chExt cx="7971510" cy="4807697"/>
          </a:xfrm>
        </p:grpSpPr>
        <p:sp>
          <p:nvSpPr>
            <p:cNvPr id="4" name="TextBox 3">
              <a:extLst>
                <a:ext uri="{FF2B5EF4-FFF2-40B4-BE49-F238E27FC236}">
                  <a16:creationId xmlns:a16="http://schemas.microsoft.com/office/drawing/2014/main" id="{4829DB15-0D7E-74AC-10BD-F8E957B432A1}"/>
                </a:ext>
              </a:extLst>
            </p:cNvPr>
            <p:cNvSpPr txBox="1"/>
            <p:nvPr/>
          </p:nvSpPr>
          <p:spPr>
            <a:xfrm>
              <a:off x="1136882" y="1884079"/>
              <a:ext cx="7512038" cy="4016484"/>
            </a:xfrm>
            <a:prstGeom prst="rect">
              <a:avLst/>
            </a:prstGeom>
            <a:noFill/>
          </p:spPr>
          <p:txBody>
            <a:bodyPr wrap="square" rtlCol="0">
              <a:spAutoFit/>
            </a:bodyPr>
            <a:lstStyle/>
            <a:p>
              <a:r>
                <a:rPr lang="en-GB" sz="2000" b="1" dirty="0"/>
                <a:t>CAG member: </a:t>
              </a:r>
              <a:r>
                <a:rPr lang="en-GB" sz="2000" dirty="0"/>
                <a:t>The lady [ECLIPSE researcher] says [the project has not been created], but there’s a plan. Yes we may bring important points [but] the thing is set up. So please, do not say that project is not yet</a:t>
              </a:r>
            </a:p>
            <a:p>
              <a:pPr>
                <a:spcAft>
                  <a:spcPts val="600"/>
                </a:spcAft>
              </a:pPr>
              <a:r>
                <a:rPr lang="en-GB" sz="2000" dirty="0"/>
                <a:t>created, no.</a:t>
              </a:r>
            </a:p>
            <a:p>
              <a:pPr>
                <a:spcAft>
                  <a:spcPts val="600"/>
                </a:spcAft>
              </a:pPr>
              <a:r>
                <a:rPr lang="en-GB" sz="2000" b="1" dirty="0"/>
                <a:t>Facilitator 1:</a:t>
              </a:r>
              <a:r>
                <a:rPr lang="en-GB" sz="2000" dirty="0"/>
                <a:t> I will give an anatomical example. The project is, at most, a skeleton. Organs, muscles, they are missing.</a:t>
              </a:r>
            </a:p>
            <a:p>
              <a:pPr>
                <a:spcAft>
                  <a:spcPts val="600"/>
                </a:spcAft>
              </a:pPr>
              <a:r>
                <a:rPr lang="en-GB" sz="2000" b="1" dirty="0"/>
                <a:t>CAG member: </a:t>
              </a:r>
              <a:r>
                <a:rPr lang="en-GB" sz="2000" dirty="0"/>
                <a:t>But it has a skeleton!</a:t>
              </a:r>
            </a:p>
            <a:p>
              <a:r>
                <a:rPr lang="en-GB" sz="2000" b="1" dirty="0"/>
                <a:t>Facilitator 2:</a:t>
              </a:r>
              <a:r>
                <a:rPr lang="en-GB" sz="2000" dirty="0"/>
                <a:t> It is not a rigid skeleton (...) There is the theme, cutaneous leishmaniasis, there are some elements that are part of it: thinking about care, thinking about participation [. . . ]. To be a participatory project, the thing that is most defined in it is that it needs to be carried out by the community</a:t>
              </a:r>
            </a:p>
          </p:txBody>
        </p:sp>
        <p:sp>
          <p:nvSpPr>
            <p:cNvPr id="3" name="TextBox 2">
              <a:extLst>
                <a:ext uri="{FF2B5EF4-FFF2-40B4-BE49-F238E27FC236}">
                  <a16:creationId xmlns:a16="http://schemas.microsoft.com/office/drawing/2014/main" id="{43E7210C-9C4F-E074-1722-7A34C34C5139}"/>
                </a:ext>
              </a:extLst>
            </p:cNvPr>
            <p:cNvSpPr txBox="1"/>
            <p:nvPr/>
          </p:nvSpPr>
          <p:spPr>
            <a:xfrm>
              <a:off x="6240774" y="5762118"/>
              <a:ext cx="2204357" cy="369332"/>
            </a:xfrm>
            <a:prstGeom prst="rect">
              <a:avLst/>
            </a:prstGeom>
            <a:noFill/>
          </p:spPr>
          <p:txBody>
            <a:bodyPr wrap="square" rtlCol="0">
              <a:spAutoFit/>
            </a:bodyPr>
            <a:lstStyle/>
            <a:p>
              <a:r>
                <a:rPr lang="en-US" i="1" dirty="0"/>
                <a:t>- CAG meeting, Brazil</a:t>
              </a:r>
            </a:p>
          </p:txBody>
        </p:sp>
        <p:sp>
          <p:nvSpPr>
            <p:cNvPr id="9" name="Left Bracket 8">
              <a:extLst>
                <a:ext uri="{FF2B5EF4-FFF2-40B4-BE49-F238E27FC236}">
                  <a16:creationId xmlns:a16="http://schemas.microsoft.com/office/drawing/2014/main" id="{D88A3739-1169-7930-E7A2-CE8A5EF7C99C}"/>
                </a:ext>
              </a:extLst>
            </p:cNvPr>
            <p:cNvSpPr/>
            <p:nvPr/>
          </p:nvSpPr>
          <p:spPr>
            <a:xfrm>
              <a:off x="914402" y="1625760"/>
              <a:ext cx="4196441" cy="4807697"/>
            </a:xfrm>
            <a:prstGeom prst="leftBracket">
              <a:avLst/>
            </a:prstGeom>
            <a:ln>
              <a:solidFill>
                <a:srgbClr val="EBCC2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ket 9">
              <a:extLst>
                <a:ext uri="{FF2B5EF4-FFF2-40B4-BE49-F238E27FC236}">
                  <a16:creationId xmlns:a16="http://schemas.microsoft.com/office/drawing/2014/main" id="{4692EAAD-A3C6-4B6E-855C-2A77868333FE}"/>
                </a:ext>
              </a:extLst>
            </p:cNvPr>
            <p:cNvSpPr/>
            <p:nvPr/>
          </p:nvSpPr>
          <p:spPr>
            <a:xfrm>
              <a:off x="5110844" y="1625760"/>
              <a:ext cx="3775068" cy="4807697"/>
            </a:xfrm>
            <a:prstGeom prst="rightBracket">
              <a:avLst/>
            </a:prstGeom>
            <a:ln>
              <a:solidFill>
                <a:srgbClr val="EBCC2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Down Arrow 5">
            <a:extLst>
              <a:ext uri="{FF2B5EF4-FFF2-40B4-BE49-F238E27FC236}">
                <a16:creationId xmlns:a16="http://schemas.microsoft.com/office/drawing/2014/main" id="{8BC45289-4DD6-9775-C142-03C63DB1037A}"/>
              </a:ext>
            </a:extLst>
          </p:cNvPr>
          <p:cNvSpPr/>
          <p:nvPr/>
        </p:nvSpPr>
        <p:spPr>
          <a:xfrm rot="16200000">
            <a:off x="8922485" y="2375002"/>
            <a:ext cx="261257" cy="370619"/>
          </a:xfrm>
          <a:prstGeom prst="downArrow">
            <a:avLst/>
          </a:prstGeom>
          <a:solidFill>
            <a:srgbClr val="292644"/>
          </a:solidFill>
          <a:ln>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1392BA-13EB-D83E-FC72-EEA685C2009A}"/>
              </a:ext>
            </a:extLst>
          </p:cNvPr>
          <p:cNvSpPr/>
          <p:nvPr/>
        </p:nvSpPr>
        <p:spPr>
          <a:xfrm>
            <a:off x="9560816" y="2304195"/>
            <a:ext cx="536761" cy="427723"/>
          </a:xfrm>
          <a:prstGeom prst="rect">
            <a:avLst/>
          </a:prstGeom>
          <a:solidFill>
            <a:srgbClr val="2926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pic>
        <p:nvPicPr>
          <p:cNvPr id="14" name="Picture 13" descr="Icon&#10;&#10;Description automatically generated">
            <a:extLst>
              <a:ext uri="{FF2B5EF4-FFF2-40B4-BE49-F238E27FC236}">
                <a16:creationId xmlns:a16="http://schemas.microsoft.com/office/drawing/2014/main" id="{20FA0F0D-9453-D11B-71A2-28118D045609}"/>
              </a:ext>
            </a:extLst>
          </p:cNvPr>
          <p:cNvPicPr>
            <a:picLocks noChangeAspect="1"/>
          </p:cNvPicPr>
          <p:nvPr/>
        </p:nvPicPr>
        <p:blipFill>
          <a:blip r:embed="rId4"/>
          <a:stretch>
            <a:fillRect/>
          </a:stretch>
        </p:blipFill>
        <p:spPr>
          <a:xfrm>
            <a:off x="10012156" y="2071170"/>
            <a:ext cx="858979" cy="85897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7047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8C1545D-2F1B-305D-9F76-5C15E488CAF5}"/>
              </a:ext>
            </a:extLst>
          </p:cNvPr>
          <p:cNvSpPr txBox="1"/>
          <p:nvPr/>
        </p:nvSpPr>
        <p:spPr>
          <a:xfrm>
            <a:off x="2431037" y="1951472"/>
            <a:ext cx="7763435" cy="492443"/>
          </a:xfrm>
          <a:prstGeom prst="rect">
            <a:avLst/>
          </a:prstGeom>
          <a:noFill/>
        </p:spPr>
        <p:txBody>
          <a:bodyPr wrap="square" rtlCol="0">
            <a:spAutoFit/>
          </a:bodyPr>
          <a:lstStyle/>
          <a:p>
            <a:r>
              <a:rPr lang="en-US" sz="2600" b="1" dirty="0"/>
              <a:t>Friendly, non-hierarchical atmosphere</a:t>
            </a:r>
          </a:p>
        </p:txBody>
      </p:sp>
      <p:pic>
        <p:nvPicPr>
          <p:cNvPr id="19" name="Picture 2">
            <a:extLst>
              <a:ext uri="{FF2B5EF4-FFF2-40B4-BE49-F238E27FC236}">
                <a16:creationId xmlns:a16="http://schemas.microsoft.com/office/drawing/2014/main" id="{73C7F787-5FB2-4CE2-D42B-8ECD43926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3450" y="401761"/>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a:extLst>
              <a:ext uri="{FF2B5EF4-FFF2-40B4-BE49-F238E27FC236}">
                <a16:creationId xmlns:a16="http://schemas.microsoft.com/office/drawing/2014/main" id="{0E4C0D25-53DA-A456-6031-0EDE0FE3AC0A}"/>
              </a:ext>
            </a:extLst>
          </p:cNvPr>
          <p:cNvSpPr/>
          <p:nvPr/>
        </p:nvSpPr>
        <p:spPr>
          <a:xfrm>
            <a:off x="5803835" y="3086100"/>
            <a:ext cx="5887422" cy="2986135"/>
          </a:xfrm>
          <a:prstGeom prst="wedgeRoundRectCallout">
            <a:avLst>
              <a:gd name="adj1" fmla="val 6859"/>
              <a:gd name="adj2" fmla="val -66358"/>
              <a:gd name="adj3" fmla="val 16667"/>
            </a:avLst>
          </a:prstGeom>
          <a:noFill/>
          <a:ln>
            <a:solidFill>
              <a:srgbClr val="2FA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dirty="0">
                <a:solidFill>
                  <a:schemeClr val="tx1"/>
                </a:solidFill>
              </a:rPr>
              <a:t>I was expecting suited-up people [from the research time]. When you hear ‘university’, you think of someone formal, with a straight posture, with a certain way of being. But what I see are people who came here and humanized us. People who reached out to us about a problem that we have, and therefore, we want to be part of finding a solution </a:t>
            </a:r>
          </a:p>
          <a:p>
            <a:pPr algn="r"/>
            <a:r>
              <a:rPr lang="en-US" sz="2000" i="1" dirty="0">
                <a:solidFill>
                  <a:schemeClr val="tx1"/>
                </a:solidFill>
              </a:rPr>
              <a:t>- CAG member, Brazil</a:t>
            </a:r>
          </a:p>
        </p:txBody>
      </p:sp>
      <p:sp>
        <p:nvSpPr>
          <p:cNvPr id="5" name="Title 1">
            <a:extLst>
              <a:ext uri="{FF2B5EF4-FFF2-40B4-BE49-F238E27FC236}">
                <a16:creationId xmlns:a16="http://schemas.microsoft.com/office/drawing/2014/main" id="{7B339F4B-799A-C81E-5FA0-2BC41EFA135D}"/>
              </a:ext>
            </a:extLst>
          </p:cNvPr>
          <p:cNvSpPr txBox="1">
            <a:spLocks/>
          </p:cNvSpPr>
          <p:nvPr/>
        </p:nvSpPr>
        <p:spPr>
          <a:xfrm>
            <a:off x="838200" y="327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Challenges and lessons learned</a:t>
            </a:r>
          </a:p>
        </p:txBody>
      </p:sp>
      <p:sp>
        <p:nvSpPr>
          <p:cNvPr id="6" name="Rectangle 5">
            <a:extLst>
              <a:ext uri="{FF2B5EF4-FFF2-40B4-BE49-F238E27FC236}">
                <a16:creationId xmlns:a16="http://schemas.microsoft.com/office/drawing/2014/main" id="{60903BC6-666E-427D-6F67-6E7F5210E21F}"/>
              </a:ext>
            </a:extLst>
          </p:cNvPr>
          <p:cNvSpPr/>
          <p:nvPr/>
        </p:nvSpPr>
        <p:spPr>
          <a:xfrm>
            <a:off x="971983" y="1984982"/>
            <a:ext cx="536761" cy="427723"/>
          </a:xfrm>
          <a:prstGeom prst="rect">
            <a:avLst/>
          </a:prstGeom>
          <a:solidFill>
            <a:srgbClr val="2926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pic>
        <p:nvPicPr>
          <p:cNvPr id="10" name="Picture 9" descr="Icon&#10;&#10;Description automatically generated">
            <a:extLst>
              <a:ext uri="{FF2B5EF4-FFF2-40B4-BE49-F238E27FC236}">
                <a16:creationId xmlns:a16="http://schemas.microsoft.com/office/drawing/2014/main" id="{B18BF4C5-A66F-DFD7-5BEF-E9622711291C}"/>
              </a:ext>
            </a:extLst>
          </p:cNvPr>
          <p:cNvPicPr>
            <a:picLocks noChangeAspect="1"/>
          </p:cNvPicPr>
          <p:nvPr/>
        </p:nvPicPr>
        <p:blipFill>
          <a:blip r:embed="rId4"/>
          <a:stretch>
            <a:fillRect/>
          </a:stretch>
        </p:blipFill>
        <p:spPr>
          <a:xfrm>
            <a:off x="1443428" y="1768205"/>
            <a:ext cx="858979" cy="858979"/>
          </a:xfrm>
          <a:prstGeom prst="rect">
            <a:avLst/>
          </a:prstGeom>
          <a:effectLst>
            <a:outerShdw blurRad="50800" dist="38100" dir="10800000" algn="r" rotWithShape="0">
              <a:prstClr val="black">
                <a:alpha val="40000"/>
              </a:prstClr>
            </a:outerShdw>
          </a:effectLst>
        </p:spPr>
      </p:pic>
      <p:pic>
        <p:nvPicPr>
          <p:cNvPr id="12" name="Picture 11" descr="A picture containing person, outdoor, tree&#10;&#10;Description automatically generated">
            <a:extLst>
              <a:ext uri="{FF2B5EF4-FFF2-40B4-BE49-F238E27FC236}">
                <a16:creationId xmlns:a16="http://schemas.microsoft.com/office/drawing/2014/main" id="{4EB5C0C9-60D3-712E-E42F-3A4E5D7F8B97}"/>
              </a:ext>
            </a:extLst>
          </p:cNvPr>
          <p:cNvPicPr>
            <a:picLocks noChangeAspect="1"/>
          </p:cNvPicPr>
          <p:nvPr/>
        </p:nvPicPr>
        <p:blipFill>
          <a:blip r:embed="rId5"/>
          <a:stretch>
            <a:fillRect/>
          </a:stretch>
        </p:blipFill>
        <p:spPr>
          <a:xfrm>
            <a:off x="1240363" y="2955286"/>
            <a:ext cx="4270829" cy="3196448"/>
          </a:xfrm>
          <a:prstGeom prst="rect">
            <a:avLst/>
          </a:prstGeom>
        </p:spPr>
      </p:pic>
    </p:spTree>
    <p:extLst>
      <p:ext uri="{BB962C8B-B14F-4D97-AF65-F5344CB8AC3E}">
        <p14:creationId xmlns:p14="http://schemas.microsoft.com/office/powerpoint/2010/main" val="23681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92130C-C12C-87C9-6F05-8C7CD4D89DE9}"/>
              </a:ext>
            </a:extLst>
          </p:cNvPr>
          <p:cNvSpPr txBox="1"/>
          <p:nvPr/>
        </p:nvSpPr>
        <p:spPr>
          <a:xfrm>
            <a:off x="2311802" y="1969249"/>
            <a:ext cx="7763435" cy="492443"/>
          </a:xfrm>
          <a:prstGeom prst="rect">
            <a:avLst/>
          </a:prstGeom>
          <a:noFill/>
        </p:spPr>
        <p:txBody>
          <a:bodyPr wrap="square" rtlCol="0">
            <a:spAutoFit/>
          </a:bodyPr>
          <a:lstStyle/>
          <a:p>
            <a:r>
              <a:rPr lang="en-US" sz="2600" b="1" dirty="0"/>
              <a:t>Power dynamics embedded in local customs</a:t>
            </a:r>
          </a:p>
        </p:txBody>
      </p:sp>
      <p:pic>
        <p:nvPicPr>
          <p:cNvPr id="8" name="Picture 2">
            <a:extLst>
              <a:ext uri="{FF2B5EF4-FFF2-40B4-BE49-F238E27FC236}">
                <a16:creationId xmlns:a16="http://schemas.microsoft.com/office/drawing/2014/main" id="{F56EA384-2595-A3F1-07D4-16BBD2045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3450" y="401761"/>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763495DD-0284-6C94-C30C-6BAAD983ECB2}"/>
              </a:ext>
            </a:extLst>
          </p:cNvPr>
          <p:cNvSpPr txBox="1">
            <a:spLocks/>
          </p:cNvSpPr>
          <p:nvPr/>
        </p:nvSpPr>
        <p:spPr>
          <a:xfrm>
            <a:off x="838200" y="4705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Challenges and lessons learned</a:t>
            </a:r>
          </a:p>
        </p:txBody>
      </p:sp>
      <p:sp>
        <p:nvSpPr>
          <p:cNvPr id="3" name="Rectangle 2">
            <a:extLst>
              <a:ext uri="{FF2B5EF4-FFF2-40B4-BE49-F238E27FC236}">
                <a16:creationId xmlns:a16="http://schemas.microsoft.com/office/drawing/2014/main" id="{4D1DDCFD-48DF-4F67-DFE8-1821F31CE822}"/>
              </a:ext>
            </a:extLst>
          </p:cNvPr>
          <p:cNvSpPr/>
          <p:nvPr/>
        </p:nvSpPr>
        <p:spPr>
          <a:xfrm>
            <a:off x="971983" y="1984982"/>
            <a:ext cx="536761" cy="427723"/>
          </a:xfrm>
          <a:prstGeom prst="rect">
            <a:avLst/>
          </a:prstGeom>
          <a:solidFill>
            <a:srgbClr val="2926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p>
        </p:txBody>
      </p:sp>
      <p:pic>
        <p:nvPicPr>
          <p:cNvPr id="10" name="Picture 9" descr="Icon&#10;&#10;Description automatically generated">
            <a:extLst>
              <a:ext uri="{FF2B5EF4-FFF2-40B4-BE49-F238E27FC236}">
                <a16:creationId xmlns:a16="http://schemas.microsoft.com/office/drawing/2014/main" id="{4F261DD6-65F2-D89B-9A91-736E15C5E992}"/>
              </a:ext>
            </a:extLst>
          </p:cNvPr>
          <p:cNvPicPr>
            <a:picLocks noChangeAspect="1"/>
          </p:cNvPicPr>
          <p:nvPr/>
        </p:nvPicPr>
        <p:blipFill>
          <a:blip r:embed="rId4"/>
          <a:stretch>
            <a:fillRect/>
          </a:stretch>
        </p:blipFill>
        <p:spPr>
          <a:xfrm>
            <a:off x="1382486" y="1766843"/>
            <a:ext cx="864000" cy="864000"/>
          </a:xfrm>
          <a:prstGeom prst="rect">
            <a:avLst/>
          </a:prstGeom>
          <a:effectLst>
            <a:outerShdw blurRad="50800" dist="38100" dir="10800000" algn="r" rotWithShape="0">
              <a:prstClr val="black">
                <a:alpha val="40000"/>
              </a:prstClr>
            </a:outerShdw>
          </a:effectLst>
        </p:spPr>
      </p:pic>
      <p:pic>
        <p:nvPicPr>
          <p:cNvPr id="13" name="Picture 12">
            <a:extLst>
              <a:ext uri="{FF2B5EF4-FFF2-40B4-BE49-F238E27FC236}">
                <a16:creationId xmlns:a16="http://schemas.microsoft.com/office/drawing/2014/main" id="{4DE66E7A-9A2C-685A-835F-9B399988F4F4}"/>
              </a:ext>
            </a:extLst>
          </p:cNvPr>
          <p:cNvPicPr>
            <a:picLocks noChangeAspect="1"/>
          </p:cNvPicPr>
          <p:nvPr/>
        </p:nvPicPr>
        <p:blipFill>
          <a:blip r:embed="rId5"/>
          <a:stretch>
            <a:fillRect/>
          </a:stretch>
        </p:blipFill>
        <p:spPr>
          <a:xfrm>
            <a:off x="3038010" y="2758381"/>
            <a:ext cx="6115979" cy="3629084"/>
          </a:xfrm>
          <a:prstGeom prst="rect">
            <a:avLst/>
          </a:prstGeom>
        </p:spPr>
      </p:pic>
    </p:spTree>
    <p:extLst>
      <p:ext uri="{BB962C8B-B14F-4D97-AF65-F5344CB8AC3E}">
        <p14:creationId xmlns:p14="http://schemas.microsoft.com/office/powerpoint/2010/main" val="2882207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5BBA2BE-0DBE-C1CB-A3F4-94325EDFF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3450" y="401761"/>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A22E6F4C-B4F7-3FDC-9EDC-1C834F618262}"/>
              </a:ext>
            </a:extLst>
          </p:cNvPr>
          <p:cNvSpPr txBox="1">
            <a:spLocks/>
          </p:cNvSpPr>
          <p:nvPr/>
        </p:nvSpPr>
        <p:spPr>
          <a:xfrm>
            <a:off x="838200" y="4705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Challenges and lessons learned</a:t>
            </a:r>
          </a:p>
        </p:txBody>
      </p:sp>
      <p:sp>
        <p:nvSpPr>
          <p:cNvPr id="7" name="TextBox 6">
            <a:extLst>
              <a:ext uri="{FF2B5EF4-FFF2-40B4-BE49-F238E27FC236}">
                <a16:creationId xmlns:a16="http://schemas.microsoft.com/office/drawing/2014/main" id="{8E6FA8EC-F0F2-D0B7-E66E-DECF4D445477}"/>
              </a:ext>
            </a:extLst>
          </p:cNvPr>
          <p:cNvSpPr txBox="1"/>
          <p:nvPr/>
        </p:nvSpPr>
        <p:spPr>
          <a:xfrm>
            <a:off x="2295473" y="1969249"/>
            <a:ext cx="9175781" cy="492443"/>
          </a:xfrm>
          <a:prstGeom prst="rect">
            <a:avLst/>
          </a:prstGeom>
          <a:noFill/>
        </p:spPr>
        <p:txBody>
          <a:bodyPr wrap="square" rtlCol="0">
            <a:spAutoFit/>
          </a:bodyPr>
          <a:lstStyle/>
          <a:p>
            <a:pPr marL="0" indent="0">
              <a:buNone/>
            </a:pPr>
            <a:r>
              <a:rPr lang="en-US" sz="2600" b="1" dirty="0"/>
              <a:t>Adaptability: social, cultural and health priorities are not fixed </a:t>
            </a:r>
          </a:p>
        </p:txBody>
      </p:sp>
      <p:sp>
        <p:nvSpPr>
          <p:cNvPr id="8" name="Rectangle 7">
            <a:extLst>
              <a:ext uri="{FF2B5EF4-FFF2-40B4-BE49-F238E27FC236}">
                <a16:creationId xmlns:a16="http://schemas.microsoft.com/office/drawing/2014/main" id="{93712177-1CED-58B2-FCC4-F1AA0FA3973D}"/>
              </a:ext>
            </a:extLst>
          </p:cNvPr>
          <p:cNvSpPr/>
          <p:nvPr/>
        </p:nvSpPr>
        <p:spPr>
          <a:xfrm>
            <a:off x="971983" y="1984982"/>
            <a:ext cx="536761" cy="427723"/>
          </a:xfrm>
          <a:prstGeom prst="rect">
            <a:avLst/>
          </a:prstGeom>
          <a:solidFill>
            <a:srgbClr val="2926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a:t>
            </a:r>
          </a:p>
        </p:txBody>
      </p:sp>
      <p:pic>
        <p:nvPicPr>
          <p:cNvPr id="4" name="Picture 3" descr="Icon&#10;&#10;Description automatically generated">
            <a:extLst>
              <a:ext uri="{FF2B5EF4-FFF2-40B4-BE49-F238E27FC236}">
                <a16:creationId xmlns:a16="http://schemas.microsoft.com/office/drawing/2014/main" id="{FCB2F802-8647-F1B7-0AE7-F0F4058BB3B5}"/>
              </a:ext>
            </a:extLst>
          </p:cNvPr>
          <p:cNvPicPr>
            <a:picLocks noChangeAspect="1"/>
          </p:cNvPicPr>
          <p:nvPr/>
        </p:nvPicPr>
        <p:blipFill>
          <a:blip r:embed="rId4"/>
          <a:stretch>
            <a:fillRect/>
          </a:stretch>
        </p:blipFill>
        <p:spPr>
          <a:xfrm>
            <a:off x="1406913" y="1751843"/>
            <a:ext cx="864000" cy="864000"/>
          </a:xfrm>
          <a:prstGeom prst="rect">
            <a:avLst/>
          </a:prstGeom>
          <a:effectLst>
            <a:outerShdw blurRad="50800" dist="38100" dir="10800000" algn="r" rotWithShape="0">
              <a:prstClr val="black">
                <a:alpha val="40000"/>
              </a:prstClr>
            </a:outerShdw>
          </a:effectLst>
        </p:spPr>
      </p:pic>
      <p:pic>
        <p:nvPicPr>
          <p:cNvPr id="10" name="Picture 9">
            <a:extLst>
              <a:ext uri="{FF2B5EF4-FFF2-40B4-BE49-F238E27FC236}">
                <a16:creationId xmlns:a16="http://schemas.microsoft.com/office/drawing/2014/main" id="{C46B4C6A-8C48-ED58-7F56-EF81A01827A9}"/>
              </a:ext>
            </a:extLst>
          </p:cNvPr>
          <p:cNvPicPr>
            <a:picLocks noChangeAspect="1"/>
          </p:cNvPicPr>
          <p:nvPr/>
        </p:nvPicPr>
        <p:blipFill rotWithShape="1">
          <a:blip r:embed="rId5"/>
          <a:srcRect l="5554" r="6126" b="6833"/>
          <a:stretch/>
        </p:blipFill>
        <p:spPr>
          <a:xfrm>
            <a:off x="3793189" y="3073024"/>
            <a:ext cx="3859931" cy="3153222"/>
          </a:xfrm>
          <a:prstGeom prst="rect">
            <a:avLst/>
          </a:prstGeom>
        </p:spPr>
      </p:pic>
    </p:spTree>
    <p:extLst>
      <p:ext uri="{BB962C8B-B14F-4D97-AF65-F5344CB8AC3E}">
        <p14:creationId xmlns:p14="http://schemas.microsoft.com/office/powerpoint/2010/main" val="24660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27"/>
          <p:cNvSpPr txBox="1"/>
          <p:nvPr/>
        </p:nvSpPr>
        <p:spPr>
          <a:xfrm>
            <a:off x="6240548" y="760059"/>
            <a:ext cx="5598696"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rgbClr val="292644"/>
                </a:solidFill>
                <a:latin typeface="+mj-lt"/>
                <a:ea typeface="+mj-ea"/>
                <a:cs typeface="+mj-cs"/>
                <a:sym typeface="Rockwell"/>
              </a:rPr>
              <a:t>Online</a:t>
            </a:r>
            <a:r>
              <a:rPr lang="en-US" sz="2400" dirty="0">
                <a:solidFill>
                  <a:srgbClr val="292644"/>
                </a:solidFill>
                <a:latin typeface="Rockwell"/>
                <a:ea typeface="Rockwell"/>
                <a:cs typeface="Rockwell"/>
                <a:sym typeface="Rockwell"/>
              </a:rPr>
              <a:t> </a:t>
            </a:r>
            <a:r>
              <a:rPr lang="en-US" sz="3200" dirty="0">
                <a:latin typeface="+mj-lt"/>
                <a:ea typeface="+mj-ea"/>
                <a:cs typeface="+mj-cs"/>
                <a:sym typeface="Rockwell"/>
              </a:rPr>
              <a:t>engagement during COVID-19</a:t>
            </a:r>
          </a:p>
        </p:txBody>
      </p:sp>
      <p:pic>
        <p:nvPicPr>
          <p:cNvPr id="651" name="Google Shape;651;p27"/>
          <p:cNvPicPr preferRelativeResize="0"/>
          <p:nvPr/>
        </p:nvPicPr>
        <p:blipFill rotWithShape="1">
          <a:blip r:embed="rId3">
            <a:alphaModFix/>
          </a:blip>
          <a:srcRect/>
          <a:stretch/>
        </p:blipFill>
        <p:spPr>
          <a:xfrm>
            <a:off x="597690" y="-1119"/>
            <a:ext cx="5719050" cy="3676713"/>
          </a:xfrm>
          <a:prstGeom prst="rect">
            <a:avLst/>
          </a:prstGeom>
          <a:noFill/>
          <a:ln>
            <a:noFill/>
          </a:ln>
        </p:spPr>
      </p:pic>
      <p:pic>
        <p:nvPicPr>
          <p:cNvPr id="3" name="Picture 2">
            <a:extLst>
              <a:ext uri="{FF2B5EF4-FFF2-40B4-BE49-F238E27FC236}">
                <a16:creationId xmlns:a16="http://schemas.microsoft.com/office/drawing/2014/main" id="{87522088-EFAC-2F71-AD4A-F92C41D08F69}"/>
              </a:ext>
            </a:extLst>
          </p:cNvPr>
          <p:cNvPicPr>
            <a:picLocks noChangeAspect="1"/>
          </p:cNvPicPr>
          <p:nvPr/>
        </p:nvPicPr>
        <p:blipFill rotWithShape="1">
          <a:blip r:embed="rId4"/>
          <a:srcRect r="24823"/>
          <a:stretch/>
        </p:blipFill>
        <p:spPr>
          <a:xfrm>
            <a:off x="630348" y="3710583"/>
            <a:ext cx="6390950" cy="3082101"/>
          </a:xfrm>
          <a:prstGeom prst="rect">
            <a:avLst/>
          </a:prstGeom>
        </p:spPr>
      </p:pic>
      <p:pic>
        <p:nvPicPr>
          <p:cNvPr id="8" name="Picture 7">
            <a:extLst>
              <a:ext uri="{FF2B5EF4-FFF2-40B4-BE49-F238E27FC236}">
                <a16:creationId xmlns:a16="http://schemas.microsoft.com/office/drawing/2014/main" id="{EFDB1E1A-CE95-0CDA-B032-E8483C6A61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2196" y="3737906"/>
            <a:ext cx="4078884" cy="2920481"/>
          </a:xfrm>
          <a:prstGeom prst="rect">
            <a:avLst/>
          </a:prstGeom>
        </p:spPr>
      </p:pic>
      <p:pic>
        <p:nvPicPr>
          <p:cNvPr id="10" name="Picture 2">
            <a:extLst>
              <a:ext uri="{FF2B5EF4-FFF2-40B4-BE49-F238E27FC236}">
                <a16:creationId xmlns:a16="http://schemas.microsoft.com/office/drawing/2014/main" id="{6C4CA32F-CD75-FA10-DFB1-344D122067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2838" y="1888395"/>
            <a:ext cx="1520443" cy="86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4;p6">
            <a:extLst>
              <a:ext uri="{FF2B5EF4-FFF2-40B4-BE49-F238E27FC236}">
                <a16:creationId xmlns:a16="http://schemas.microsoft.com/office/drawing/2014/main" id="{E079B9A1-B29F-E7E6-7FED-E6C2DEC11395}"/>
              </a:ext>
            </a:extLst>
          </p:cNvPr>
          <p:cNvSpPr/>
          <p:nvPr/>
        </p:nvSpPr>
        <p:spPr>
          <a:xfrm>
            <a:off x="-72887" y="1187901"/>
            <a:ext cx="12337774" cy="912512"/>
          </a:xfrm>
          <a:prstGeom prst="rect">
            <a:avLst/>
          </a:prstGeom>
          <a:solidFill>
            <a:srgbClr val="292644"/>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2100" b="1" dirty="0">
                <a:solidFill>
                  <a:srgbClr val="EBCC2F"/>
                </a:solidFill>
                <a:ea typeface="Calibri"/>
                <a:cs typeface="Calibri"/>
                <a:sym typeface="Calibri"/>
              </a:rPr>
              <a:t>E</a:t>
            </a:r>
            <a:r>
              <a:rPr lang="en-US" sz="2100" dirty="0">
                <a:solidFill>
                  <a:schemeClr val="lt1"/>
                </a:solidFill>
                <a:ea typeface="Calibri"/>
                <a:cs typeface="Calibri"/>
                <a:sym typeface="Calibri"/>
              </a:rPr>
              <a:t>mpowering people with </a:t>
            </a:r>
            <a:r>
              <a:rPr lang="en-US" sz="2100" b="1" dirty="0">
                <a:solidFill>
                  <a:srgbClr val="EBCC2F"/>
                </a:solidFill>
                <a:ea typeface="Calibri"/>
                <a:cs typeface="Calibri"/>
                <a:sym typeface="Calibri"/>
              </a:rPr>
              <a:t>C</a:t>
            </a:r>
            <a:r>
              <a:rPr lang="en-US" sz="2100" dirty="0">
                <a:solidFill>
                  <a:schemeClr val="lt1"/>
                </a:solidFill>
                <a:ea typeface="Calibri"/>
                <a:cs typeface="Calibri"/>
                <a:sym typeface="Calibri"/>
              </a:rPr>
              <a:t>utaneous </a:t>
            </a:r>
            <a:r>
              <a:rPr lang="en-US" sz="2100" b="1" dirty="0">
                <a:solidFill>
                  <a:srgbClr val="EBCC2F"/>
                </a:solidFill>
                <a:ea typeface="Calibri"/>
                <a:cs typeface="Calibri"/>
                <a:sym typeface="Calibri"/>
              </a:rPr>
              <a:t>L</a:t>
            </a:r>
            <a:r>
              <a:rPr lang="en-US" sz="2100" dirty="0">
                <a:solidFill>
                  <a:schemeClr val="lt1"/>
                </a:solidFill>
                <a:ea typeface="Calibri"/>
                <a:cs typeface="Calibri"/>
                <a:sym typeface="Calibri"/>
              </a:rPr>
              <a:t>eishmaniasis (CL):</a:t>
            </a:r>
            <a:br>
              <a:rPr lang="en-US" sz="2100" dirty="0">
                <a:solidFill>
                  <a:schemeClr val="lt1"/>
                </a:solidFill>
                <a:ea typeface="Calibri"/>
                <a:cs typeface="Calibri"/>
                <a:sym typeface="Calibri"/>
              </a:rPr>
            </a:br>
            <a:r>
              <a:rPr lang="en-US" sz="2100" b="1" dirty="0">
                <a:solidFill>
                  <a:srgbClr val="EBCC2F"/>
                </a:solidFill>
                <a:ea typeface="Calibri"/>
                <a:cs typeface="Calibri"/>
                <a:sym typeface="Calibri"/>
              </a:rPr>
              <a:t>I</a:t>
            </a:r>
            <a:r>
              <a:rPr lang="en-US" sz="2100" dirty="0">
                <a:solidFill>
                  <a:schemeClr val="lt1"/>
                </a:solidFill>
                <a:ea typeface="Calibri"/>
                <a:cs typeface="Calibri"/>
                <a:sym typeface="Calibri"/>
              </a:rPr>
              <a:t>ntervention </a:t>
            </a:r>
            <a:r>
              <a:rPr lang="en-US" sz="2100" b="1" dirty="0" err="1">
                <a:solidFill>
                  <a:srgbClr val="EBCC2F"/>
                </a:solidFill>
                <a:ea typeface="Calibri"/>
                <a:cs typeface="Calibri"/>
                <a:sym typeface="Calibri"/>
              </a:rPr>
              <a:t>P</a:t>
            </a:r>
            <a:r>
              <a:rPr lang="en-US" sz="2100" dirty="0" err="1">
                <a:solidFill>
                  <a:schemeClr val="lt1"/>
                </a:solidFill>
                <a:ea typeface="Calibri"/>
                <a:cs typeface="Calibri"/>
                <a:sym typeface="Calibri"/>
              </a:rPr>
              <a:t>rogramme</a:t>
            </a:r>
            <a:r>
              <a:rPr lang="en-US" sz="2100" dirty="0">
                <a:solidFill>
                  <a:schemeClr val="lt1"/>
                </a:solidFill>
                <a:ea typeface="Calibri"/>
                <a:cs typeface="Calibri"/>
                <a:sym typeface="Calibri"/>
              </a:rPr>
              <a:t> to improve patient journey and reduce </a:t>
            </a:r>
            <a:r>
              <a:rPr lang="en-US" sz="2100" b="1" dirty="0">
                <a:solidFill>
                  <a:srgbClr val="EBCC2F"/>
                </a:solidFill>
                <a:ea typeface="Calibri"/>
                <a:cs typeface="Calibri"/>
                <a:sym typeface="Calibri"/>
              </a:rPr>
              <a:t>S</a:t>
            </a:r>
            <a:r>
              <a:rPr lang="en-US" sz="2100" dirty="0">
                <a:solidFill>
                  <a:schemeClr val="lt1"/>
                </a:solidFill>
                <a:ea typeface="Calibri"/>
                <a:cs typeface="Calibri"/>
                <a:sym typeface="Calibri"/>
              </a:rPr>
              <a:t>tigma via community </a:t>
            </a:r>
            <a:r>
              <a:rPr lang="en-US" sz="2100" b="1" dirty="0">
                <a:solidFill>
                  <a:srgbClr val="EBCC2F"/>
                </a:solidFill>
                <a:ea typeface="Calibri"/>
                <a:cs typeface="Calibri"/>
                <a:sym typeface="Calibri"/>
              </a:rPr>
              <a:t>E</a:t>
            </a:r>
            <a:r>
              <a:rPr lang="en-US" sz="2100" dirty="0">
                <a:solidFill>
                  <a:schemeClr val="lt1"/>
                </a:solidFill>
                <a:ea typeface="Calibri"/>
                <a:cs typeface="Calibri"/>
                <a:sym typeface="Calibri"/>
              </a:rPr>
              <a:t>ducation</a:t>
            </a:r>
            <a:endParaRPr sz="2100" dirty="0">
              <a:solidFill>
                <a:schemeClr val="lt1"/>
              </a:solidFill>
              <a:ea typeface="Times New Roman"/>
              <a:cs typeface="Times New Roman"/>
              <a:sym typeface="Times New Roman"/>
            </a:endParaRPr>
          </a:p>
        </p:txBody>
      </p:sp>
      <p:sp>
        <p:nvSpPr>
          <p:cNvPr id="6" name="TextBox 5">
            <a:extLst>
              <a:ext uri="{FF2B5EF4-FFF2-40B4-BE49-F238E27FC236}">
                <a16:creationId xmlns:a16="http://schemas.microsoft.com/office/drawing/2014/main" id="{C1D19D9A-74AF-5E71-19BC-AA5177A18260}"/>
              </a:ext>
            </a:extLst>
          </p:cNvPr>
          <p:cNvSpPr txBox="1"/>
          <p:nvPr/>
        </p:nvSpPr>
        <p:spPr>
          <a:xfrm>
            <a:off x="2558318" y="297571"/>
            <a:ext cx="6934459" cy="769441"/>
          </a:xfrm>
          <a:prstGeom prst="rect">
            <a:avLst/>
          </a:prstGeom>
          <a:noFill/>
        </p:spPr>
        <p:txBody>
          <a:bodyPr wrap="square" rtlCol="0">
            <a:spAutoFit/>
          </a:bodyPr>
          <a:lstStyle/>
          <a:p>
            <a:pPr algn="ctr"/>
            <a:r>
              <a:rPr lang="en-US" sz="4400" b="1" dirty="0"/>
              <a:t>Introducing ECLIPSE</a:t>
            </a:r>
            <a:endParaRPr lang="en-US" sz="2000" b="1" dirty="0"/>
          </a:p>
        </p:txBody>
      </p:sp>
      <p:pic>
        <p:nvPicPr>
          <p:cNvPr id="18" name="Picture 17">
            <a:extLst>
              <a:ext uri="{FF2B5EF4-FFF2-40B4-BE49-F238E27FC236}">
                <a16:creationId xmlns:a16="http://schemas.microsoft.com/office/drawing/2014/main" id="{350C383C-2A1E-C822-DEE9-79AC29BBB7BC}"/>
              </a:ext>
            </a:extLst>
          </p:cNvPr>
          <p:cNvPicPr>
            <a:picLocks noChangeAspect="1"/>
          </p:cNvPicPr>
          <p:nvPr/>
        </p:nvPicPr>
        <p:blipFill>
          <a:blip r:embed="rId3"/>
          <a:stretch>
            <a:fillRect/>
          </a:stretch>
        </p:blipFill>
        <p:spPr>
          <a:xfrm>
            <a:off x="0" y="2221302"/>
            <a:ext cx="3733802" cy="4757586"/>
          </a:xfrm>
          <a:prstGeom prst="rect">
            <a:avLst/>
          </a:prstGeom>
        </p:spPr>
      </p:pic>
      <p:pic>
        <p:nvPicPr>
          <p:cNvPr id="9" name="Picture 2">
            <a:extLst>
              <a:ext uri="{FF2B5EF4-FFF2-40B4-BE49-F238E27FC236}">
                <a16:creationId xmlns:a16="http://schemas.microsoft.com/office/drawing/2014/main" id="{63DA9D68-14B9-A31F-CCB7-7B157872A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1476" y="5634001"/>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BAAA7801-435C-E9F9-A2A1-76FC9B4C76A0}"/>
              </a:ext>
            </a:extLst>
          </p:cNvPr>
          <p:cNvGrpSpPr/>
          <p:nvPr/>
        </p:nvGrpSpPr>
        <p:grpSpPr>
          <a:xfrm>
            <a:off x="4959599" y="2906465"/>
            <a:ext cx="4347687" cy="2763634"/>
            <a:chOff x="3394854" y="3063275"/>
            <a:chExt cx="3651141" cy="2358550"/>
          </a:xfrm>
        </p:grpSpPr>
        <p:sp>
          <p:nvSpPr>
            <p:cNvPr id="4" name="Google Shape;168;p6">
              <a:extLst>
                <a:ext uri="{FF2B5EF4-FFF2-40B4-BE49-F238E27FC236}">
                  <a16:creationId xmlns:a16="http://schemas.microsoft.com/office/drawing/2014/main" id="{37B3ED3F-0235-7B10-9A48-126C8FA3E697}"/>
                </a:ext>
              </a:extLst>
            </p:cNvPr>
            <p:cNvSpPr/>
            <p:nvPr/>
          </p:nvSpPr>
          <p:spPr>
            <a:xfrm>
              <a:off x="3394854" y="3226229"/>
              <a:ext cx="3260035" cy="2195596"/>
            </a:xfrm>
            <a:prstGeom prst="rect">
              <a:avLst/>
            </a:prstGeom>
            <a:solidFill>
              <a:srgbClr val="292644"/>
            </a:solidFill>
            <a:ln w="12700" cap="flat" cmpd="sng">
              <a:solidFill>
                <a:srgbClr val="EBCC2F"/>
              </a:solidFill>
              <a:prstDash val="solid"/>
              <a:miter lim="800000"/>
              <a:headEnd type="none" w="sm" len="sm"/>
              <a:tailEnd type="none" w="sm" len="sm"/>
            </a:ln>
          </p:spPr>
          <p:txBody>
            <a:bodyPr spcFirstLastPara="1" wrap="square" lIns="91425" tIns="45700" rIns="91425" bIns="45700" anchor="t" anchorCtr="0">
              <a:noAutofit/>
            </a:bodyPr>
            <a:lstStyle/>
            <a:p>
              <a:pPr marL="266700" marR="0" lvl="1" indent="0" algn="ctr" rtl="0">
                <a:spcBef>
                  <a:spcPts val="0"/>
                </a:spcBef>
                <a:spcAft>
                  <a:spcPts val="0"/>
                </a:spcAft>
                <a:buNone/>
              </a:pPr>
              <a:r>
                <a:rPr lang="en-US" sz="2800" b="1" dirty="0">
                  <a:solidFill>
                    <a:schemeClr val="bg1"/>
                  </a:solidFill>
                  <a:sym typeface="Calibri"/>
                </a:rPr>
                <a:t>Aim</a:t>
              </a:r>
              <a:endParaRPr lang="en-GB" sz="2800" b="1" dirty="0">
                <a:solidFill>
                  <a:schemeClr val="bg1"/>
                </a:solidFill>
              </a:endParaRPr>
            </a:p>
            <a:p>
              <a:pPr marL="119062" marR="0" lvl="1" algn="l" rtl="0">
                <a:spcBef>
                  <a:spcPts val="600"/>
                </a:spcBef>
                <a:spcAft>
                  <a:spcPts val="0"/>
                </a:spcAft>
              </a:pPr>
              <a:r>
                <a:rPr lang="en-GB" sz="2600" dirty="0">
                  <a:solidFill>
                    <a:schemeClr val="bg1"/>
                  </a:solidFill>
                  <a:sym typeface="Calibri"/>
                </a:rPr>
                <a:t>To explore and improve:</a:t>
              </a:r>
            </a:p>
            <a:p>
              <a:pPr marL="396875" marR="0" lvl="1" indent="-212725" algn="l" rtl="0">
                <a:spcBef>
                  <a:spcPts val="600"/>
                </a:spcBef>
                <a:spcAft>
                  <a:spcPts val="0"/>
                </a:spcAft>
                <a:buClr>
                  <a:srgbClr val="EBCC2F"/>
                </a:buClr>
                <a:buSzPts val="2200"/>
                <a:buFont typeface="Arial" panose="020B0604020202020204" pitchFamily="34" charset="0"/>
                <a:buChar char="•"/>
                <a:tabLst>
                  <a:tab pos="131763" algn="l"/>
                </a:tabLst>
              </a:pPr>
              <a:r>
                <a:rPr lang="en-GB" sz="2600" dirty="0">
                  <a:solidFill>
                    <a:schemeClr val="bg1"/>
                  </a:solidFill>
                  <a:sym typeface="Calibri"/>
                </a:rPr>
                <a:t>Psychosocial impact</a:t>
              </a:r>
            </a:p>
            <a:p>
              <a:pPr marL="396875" marR="0" lvl="1" indent="-212725" algn="l" rtl="0">
                <a:spcBef>
                  <a:spcPts val="600"/>
                </a:spcBef>
                <a:spcAft>
                  <a:spcPts val="0"/>
                </a:spcAft>
                <a:buClr>
                  <a:srgbClr val="EBCC2F"/>
                </a:buClr>
                <a:buSzPts val="2200"/>
                <a:buFont typeface="Arial" panose="020B0604020202020204" pitchFamily="34" charset="0"/>
                <a:buChar char="•"/>
                <a:tabLst>
                  <a:tab pos="131763" algn="l"/>
                </a:tabLst>
              </a:pPr>
              <a:r>
                <a:rPr lang="en-GB" sz="2600" dirty="0">
                  <a:solidFill>
                    <a:schemeClr val="bg1"/>
                  </a:solidFill>
                  <a:sym typeface="Calibri"/>
                </a:rPr>
                <a:t>Stigma and its effects</a:t>
              </a:r>
              <a:endParaRPr sz="2600" dirty="0">
                <a:solidFill>
                  <a:schemeClr val="bg1"/>
                </a:solidFill>
                <a:sym typeface="Calibri"/>
              </a:endParaRPr>
            </a:p>
            <a:p>
              <a:pPr marL="396875" marR="0" lvl="1" indent="-212725" algn="l" rtl="0">
                <a:spcBef>
                  <a:spcPts val="0"/>
                </a:spcBef>
                <a:spcAft>
                  <a:spcPts val="0"/>
                </a:spcAft>
                <a:buClr>
                  <a:srgbClr val="EBCC2F"/>
                </a:buClr>
                <a:buSzPts val="2200"/>
                <a:buFont typeface="Arial" panose="020B0604020202020204" pitchFamily="34" charset="0"/>
                <a:buChar char="•"/>
                <a:tabLst>
                  <a:tab pos="131763" algn="l"/>
                </a:tabLst>
              </a:pPr>
              <a:r>
                <a:rPr lang="en-US" sz="2600" dirty="0">
                  <a:solidFill>
                    <a:schemeClr val="bg1"/>
                  </a:solidFill>
                  <a:sym typeface="Calibri"/>
                </a:rPr>
                <a:t>Patient journey</a:t>
              </a:r>
              <a:endParaRPr sz="2600" dirty="0">
                <a:solidFill>
                  <a:schemeClr val="bg1"/>
                </a:solidFill>
                <a:sym typeface="Calibri"/>
              </a:endParaRPr>
            </a:p>
          </p:txBody>
        </p:sp>
        <p:sp>
          <p:nvSpPr>
            <p:cNvPr id="7" name="Google Shape;169;p6">
              <a:extLst>
                <a:ext uri="{FF2B5EF4-FFF2-40B4-BE49-F238E27FC236}">
                  <a16:creationId xmlns:a16="http://schemas.microsoft.com/office/drawing/2014/main" id="{B750918A-0BAD-94D3-52B0-816999C2689E}"/>
                </a:ext>
              </a:extLst>
            </p:cNvPr>
            <p:cNvSpPr/>
            <p:nvPr/>
          </p:nvSpPr>
          <p:spPr>
            <a:xfrm>
              <a:off x="6259952" y="3063275"/>
              <a:ext cx="786043" cy="798804"/>
            </a:xfrm>
            <a:prstGeom prst="ellipse">
              <a:avLst/>
            </a:prstGeom>
            <a:solidFill>
              <a:srgbClr val="EBCC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170;p6">
              <a:extLst>
                <a:ext uri="{FF2B5EF4-FFF2-40B4-BE49-F238E27FC236}">
                  <a16:creationId xmlns:a16="http://schemas.microsoft.com/office/drawing/2014/main" id="{886A2C65-ED81-450F-A4A0-223A201C6FB3}"/>
                </a:ext>
              </a:extLst>
            </p:cNvPr>
            <p:cNvPicPr preferRelativeResize="0"/>
            <p:nvPr/>
          </p:nvPicPr>
          <p:blipFill rotWithShape="1">
            <a:blip r:embed="rId5">
              <a:alphaModFix/>
            </a:blip>
            <a:srcRect/>
            <a:stretch/>
          </p:blipFill>
          <p:spPr>
            <a:xfrm>
              <a:off x="6259952" y="3124721"/>
              <a:ext cx="755810" cy="675911"/>
            </a:xfrm>
            <a:prstGeom prst="rect">
              <a:avLst/>
            </a:prstGeom>
            <a:noFill/>
            <a:ln>
              <a:noFill/>
            </a:ln>
          </p:spPr>
        </p:pic>
      </p:grpSp>
    </p:spTree>
    <p:extLst>
      <p:ext uri="{BB962C8B-B14F-4D97-AF65-F5344CB8AC3E}">
        <p14:creationId xmlns:p14="http://schemas.microsoft.com/office/powerpoint/2010/main" val="118657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1B4EEF-3CE4-BCFE-AC03-A1B80F2910D1}"/>
              </a:ext>
            </a:extLst>
          </p:cNvPr>
          <p:cNvPicPr>
            <a:picLocks noChangeAspect="1"/>
          </p:cNvPicPr>
          <p:nvPr/>
        </p:nvPicPr>
        <p:blipFill rotWithShape="1">
          <a:blip r:embed="rId3"/>
          <a:srcRect l="3646"/>
          <a:stretch/>
        </p:blipFill>
        <p:spPr>
          <a:xfrm>
            <a:off x="8187344" y="2959332"/>
            <a:ext cx="3859932" cy="3318487"/>
          </a:xfrm>
          <a:prstGeom prst="rect">
            <a:avLst/>
          </a:prstGeom>
        </p:spPr>
      </p:pic>
      <p:pic>
        <p:nvPicPr>
          <p:cNvPr id="3" name="Picture 2">
            <a:extLst>
              <a:ext uri="{FF2B5EF4-FFF2-40B4-BE49-F238E27FC236}">
                <a16:creationId xmlns:a16="http://schemas.microsoft.com/office/drawing/2014/main" id="{9533EEE6-DEAB-A8C1-EFDB-12EAEBE7E815}"/>
              </a:ext>
            </a:extLst>
          </p:cNvPr>
          <p:cNvPicPr>
            <a:picLocks noChangeAspect="1"/>
          </p:cNvPicPr>
          <p:nvPr/>
        </p:nvPicPr>
        <p:blipFill rotWithShape="1">
          <a:blip r:embed="rId4"/>
          <a:srcRect r="3114"/>
          <a:stretch/>
        </p:blipFill>
        <p:spPr>
          <a:xfrm>
            <a:off x="4317638" y="2960780"/>
            <a:ext cx="3859932" cy="3318487"/>
          </a:xfrm>
          <a:prstGeom prst="rect">
            <a:avLst/>
          </a:prstGeom>
        </p:spPr>
      </p:pic>
      <p:pic>
        <p:nvPicPr>
          <p:cNvPr id="4" name="Picture 2">
            <a:extLst>
              <a:ext uri="{FF2B5EF4-FFF2-40B4-BE49-F238E27FC236}">
                <a16:creationId xmlns:a16="http://schemas.microsoft.com/office/drawing/2014/main" id="{D2C7AB97-DC21-946E-6797-D62A4173EF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3450" y="401761"/>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4E56997C-13A4-972F-9970-2D43E3E4843C}"/>
              </a:ext>
            </a:extLst>
          </p:cNvPr>
          <p:cNvSpPr txBox="1">
            <a:spLocks/>
          </p:cNvSpPr>
          <p:nvPr/>
        </p:nvSpPr>
        <p:spPr>
          <a:xfrm>
            <a:off x="838200" y="4705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Challenges and lessons learned</a:t>
            </a:r>
          </a:p>
        </p:txBody>
      </p:sp>
      <p:sp>
        <p:nvSpPr>
          <p:cNvPr id="6" name="TextBox 5">
            <a:extLst>
              <a:ext uri="{FF2B5EF4-FFF2-40B4-BE49-F238E27FC236}">
                <a16:creationId xmlns:a16="http://schemas.microsoft.com/office/drawing/2014/main" id="{17077E02-6EE8-A133-8FE4-213579005177}"/>
              </a:ext>
            </a:extLst>
          </p:cNvPr>
          <p:cNvSpPr txBox="1"/>
          <p:nvPr/>
        </p:nvSpPr>
        <p:spPr>
          <a:xfrm>
            <a:off x="2295473" y="1969249"/>
            <a:ext cx="9175781" cy="492443"/>
          </a:xfrm>
          <a:prstGeom prst="rect">
            <a:avLst/>
          </a:prstGeom>
          <a:noFill/>
        </p:spPr>
        <p:txBody>
          <a:bodyPr wrap="square" rtlCol="0">
            <a:spAutoFit/>
          </a:bodyPr>
          <a:lstStyle/>
          <a:p>
            <a:pPr marL="0" indent="0">
              <a:buNone/>
            </a:pPr>
            <a:r>
              <a:rPr lang="en-US" sz="2600" b="1" dirty="0"/>
              <a:t>Adaptability: social, cultural and health priorities are not fixed </a:t>
            </a:r>
          </a:p>
        </p:txBody>
      </p:sp>
      <p:sp>
        <p:nvSpPr>
          <p:cNvPr id="7" name="Rectangle 6">
            <a:extLst>
              <a:ext uri="{FF2B5EF4-FFF2-40B4-BE49-F238E27FC236}">
                <a16:creationId xmlns:a16="http://schemas.microsoft.com/office/drawing/2014/main" id="{D37D362B-3FEF-8B41-8ECE-80DA0C7ED72D}"/>
              </a:ext>
            </a:extLst>
          </p:cNvPr>
          <p:cNvSpPr/>
          <p:nvPr/>
        </p:nvSpPr>
        <p:spPr>
          <a:xfrm>
            <a:off x="971983" y="1984982"/>
            <a:ext cx="536761" cy="427723"/>
          </a:xfrm>
          <a:prstGeom prst="rect">
            <a:avLst/>
          </a:prstGeom>
          <a:solidFill>
            <a:srgbClr val="2926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a:t>
            </a:r>
          </a:p>
        </p:txBody>
      </p:sp>
      <p:pic>
        <p:nvPicPr>
          <p:cNvPr id="8" name="Picture 7" descr="Icon&#10;&#10;Description automatically generated">
            <a:extLst>
              <a:ext uri="{FF2B5EF4-FFF2-40B4-BE49-F238E27FC236}">
                <a16:creationId xmlns:a16="http://schemas.microsoft.com/office/drawing/2014/main" id="{FD269290-1720-80E3-530C-DD64DD6ECACE}"/>
              </a:ext>
            </a:extLst>
          </p:cNvPr>
          <p:cNvPicPr>
            <a:picLocks noChangeAspect="1"/>
          </p:cNvPicPr>
          <p:nvPr/>
        </p:nvPicPr>
        <p:blipFill>
          <a:blip r:embed="rId6"/>
          <a:stretch>
            <a:fillRect/>
          </a:stretch>
        </p:blipFill>
        <p:spPr>
          <a:xfrm>
            <a:off x="1406913" y="1751843"/>
            <a:ext cx="864000" cy="864000"/>
          </a:xfrm>
          <a:prstGeom prst="rect">
            <a:avLst/>
          </a:prstGeom>
          <a:effectLst>
            <a:outerShdw blurRad="50800" dist="38100" dir="10800000" algn="r" rotWithShape="0">
              <a:prstClr val="black">
                <a:alpha val="40000"/>
              </a:prstClr>
            </a:outerShdw>
          </a:effectLst>
        </p:spPr>
      </p:pic>
      <p:pic>
        <p:nvPicPr>
          <p:cNvPr id="9" name="Picture 8">
            <a:extLst>
              <a:ext uri="{FF2B5EF4-FFF2-40B4-BE49-F238E27FC236}">
                <a16:creationId xmlns:a16="http://schemas.microsoft.com/office/drawing/2014/main" id="{B8BC222A-55D4-2E98-1F5C-DF56573372FA}"/>
              </a:ext>
            </a:extLst>
          </p:cNvPr>
          <p:cNvPicPr>
            <a:picLocks noChangeAspect="1"/>
          </p:cNvPicPr>
          <p:nvPr/>
        </p:nvPicPr>
        <p:blipFill rotWithShape="1">
          <a:blip r:embed="rId7"/>
          <a:srcRect l="5554" r="6126" b="6833"/>
          <a:stretch/>
        </p:blipFill>
        <p:spPr>
          <a:xfrm>
            <a:off x="457707" y="2959332"/>
            <a:ext cx="3859931" cy="3153222"/>
          </a:xfrm>
          <a:prstGeom prst="rect">
            <a:avLst/>
          </a:prstGeom>
        </p:spPr>
      </p:pic>
    </p:spTree>
    <p:extLst>
      <p:ext uri="{BB962C8B-B14F-4D97-AF65-F5344CB8AC3E}">
        <p14:creationId xmlns:p14="http://schemas.microsoft.com/office/powerpoint/2010/main" val="24023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BA116B-2DB0-5D21-5F92-75EE666817C5}"/>
              </a:ext>
            </a:extLst>
          </p:cNvPr>
          <p:cNvSpPr/>
          <p:nvPr/>
        </p:nvSpPr>
        <p:spPr>
          <a:xfrm>
            <a:off x="0" y="0"/>
            <a:ext cx="12192000" cy="1126668"/>
          </a:xfrm>
          <a:prstGeom prst="rect">
            <a:avLst/>
          </a:prstGeom>
          <a:solidFill>
            <a:srgbClr val="292644"/>
          </a:solidFill>
          <a:ln>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FFA7D92E-A4A7-B787-2A96-67E0667B3EC8}"/>
              </a:ext>
            </a:extLst>
          </p:cNvPr>
          <p:cNvPicPr>
            <a:picLocks noGrp="1" noChangeAspect="1"/>
          </p:cNvPicPr>
          <p:nvPr>
            <p:ph idx="1"/>
          </p:nvPr>
        </p:nvPicPr>
        <p:blipFill rotWithShape="1">
          <a:blip r:embed="rId3"/>
          <a:srcRect t="6952" b="10029"/>
          <a:stretch/>
        </p:blipFill>
        <p:spPr>
          <a:xfrm>
            <a:off x="745670" y="1258555"/>
            <a:ext cx="4931223" cy="5458369"/>
          </a:xfrm>
        </p:spPr>
      </p:pic>
      <p:pic>
        <p:nvPicPr>
          <p:cNvPr id="7" name="Picture 6" descr="A collage of people&#10;&#10;Description automatically generated with low confidence">
            <a:extLst>
              <a:ext uri="{FF2B5EF4-FFF2-40B4-BE49-F238E27FC236}">
                <a16:creationId xmlns:a16="http://schemas.microsoft.com/office/drawing/2014/main" id="{BCE67799-3EDD-1B1A-18A8-9BA565387479}"/>
              </a:ext>
            </a:extLst>
          </p:cNvPr>
          <p:cNvPicPr>
            <a:picLocks noChangeAspect="1"/>
          </p:cNvPicPr>
          <p:nvPr/>
        </p:nvPicPr>
        <p:blipFill>
          <a:blip r:embed="rId4"/>
          <a:stretch>
            <a:fillRect/>
          </a:stretch>
        </p:blipFill>
        <p:spPr>
          <a:xfrm>
            <a:off x="5850359" y="1126666"/>
            <a:ext cx="5722145" cy="5722145"/>
          </a:xfrm>
          <a:prstGeom prst="rect">
            <a:avLst/>
          </a:prstGeom>
        </p:spPr>
      </p:pic>
      <p:sp>
        <p:nvSpPr>
          <p:cNvPr id="3" name="TextBox 2">
            <a:extLst>
              <a:ext uri="{FF2B5EF4-FFF2-40B4-BE49-F238E27FC236}">
                <a16:creationId xmlns:a16="http://schemas.microsoft.com/office/drawing/2014/main" id="{B1E720DA-2F9F-0EA7-91F2-7FA14C8A6046}"/>
              </a:ext>
            </a:extLst>
          </p:cNvPr>
          <p:cNvSpPr txBox="1"/>
          <p:nvPr/>
        </p:nvSpPr>
        <p:spPr>
          <a:xfrm>
            <a:off x="745670" y="300998"/>
            <a:ext cx="5522352" cy="666469"/>
          </a:xfrm>
          <a:prstGeom prst="rect">
            <a:avLst/>
          </a:prstGeom>
          <a:noFill/>
        </p:spPr>
        <p:txBody>
          <a:bodyPr wrap="square" rtlCol="0">
            <a:spAutoFit/>
          </a:bodyPr>
          <a:lstStyle/>
          <a:p>
            <a:r>
              <a:rPr lang="en-US" sz="3600" b="1" dirty="0">
                <a:solidFill>
                  <a:schemeClr val="bg1"/>
                </a:solidFill>
              </a:rPr>
              <a:t>Since then…</a:t>
            </a:r>
          </a:p>
        </p:txBody>
      </p:sp>
    </p:spTree>
    <p:extLst>
      <p:ext uri="{BB962C8B-B14F-4D97-AF65-F5344CB8AC3E}">
        <p14:creationId xmlns:p14="http://schemas.microsoft.com/office/powerpoint/2010/main" val="2620731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4077C8E5-73D3-F302-758C-4DD876F95B82}"/>
              </a:ext>
            </a:extLst>
          </p:cNvPr>
          <p:cNvPicPr>
            <a:picLocks noChangeAspect="1"/>
          </p:cNvPicPr>
          <p:nvPr/>
        </p:nvPicPr>
        <p:blipFill rotWithShape="1">
          <a:blip r:embed="rId3"/>
          <a:srcRect l="11482" r="10670" b="-1"/>
          <a:stretch/>
        </p:blipFill>
        <p:spPr>
          <a:xfrm>
            <a:off x="196731" y="166533"/>
            <a:ext cx="3809612" cy="6524936"/>
          </a:xfrm>
          <a:prstGeom prst="rect">
            <a:avLst/>
          </a:prstGeom>
        </p:spPr>
      </p:pic>
      <p:pic>
        <p:nvPicPr>
          <p:cNvPr id="17" name="Picture 16" descr="A group of people dancing&#10;&#10;Description automatically generated with medium confidence">
            <a:extLst>
              <a:ext uri="{FF2B5EF4-FFF2-40B4-BE49-F238E27FC236}">
                <a16:creationId xmlns:a16="http://schemas.microsoft.com/office/drawing/2014/main" id="{3E69EB5B-FFB7-5A0C-54B8-812CAAED9731}"/>
              </a:ext>
            </a:extLst>
          </p:cNvPr>
          <p:cNvPicPr>
            <a:picLocks noChangeAspect="1"/>
          </p:cNvPicPr>
          <p:nvPr/>
        </p:nvPicPr>
        <p:blipFill rotWithShape="1">
          <a:blip r:embed="rId4"/>
          <a:srcRect l="24187" r="37110" b="1"/>
          <a:stretch/>
        </p:blipFill>
        <p:spPr>
          <a:xfrm>
            <a:off x="4196497" y="166533"/>
            <a:ext cx="3797618" cy="6524936"/>
          </a:xfrm>
          <a:prstGeom prst="rect">
            <a:avLst/>
          </a:prstGeom>
        </p:spPr>
      </p:pic>
      <p:pic>
        <p:nvPicPr>
          <p:cNvPr id="9" name="Picture 8" descr="A group of people sitting in chairs&#10;&#10;Description automatically generated with low confidence">
            <a:extLst>
              <a:ext uri="{FF2B5EF4-FFF2-40B4-BE49-F238E27FC236}">
                <a16:creationId xmlns:a16="http://schemas.microsoft.com/office/drawing/2014/main" id="{CBBD898F-7E85-D360-ABB1-C36480116D5B}"/>
              </a:ext>
            </a:extLst>
          </p:cNvPr>
          <p:cNvPicPr>
            <a:picLocks noChangeAspect="1"/>
          </p:cNvPicPr>
          <p:nvPr/>
        </p:nvPicPr>
        <p:blipFill rotWithShape="1">
          <a:blip r:embed="rId5"/>
          <a:srcRect l="4904" r="14664" b="-1"/>
          <a:stretch/>
        </p:blipFill>
        <p:spPr>
          <a:xfrm>
            <a:off x="8183346" y="166533"/>
            <a:ext cx="3822808" cy="3160653"/>
          </a:xfrm>
          <a:prstGeom prst="rect">
            <a:avLst/>
          </a:prstGeom>
        </p:spPr>
      </p:pic>
      <p:pic>
        <p:nvPicPr>
          <p:cNvPr id="11" name="Picture 10" descr="A group of people posing for a photo in front of a screen&#10;&#10;Description automatically generated">
            <a:extLst>
              <a:ext uri="{FF2B5EF4-FFF2-40B4-BE49-F238E27FC236}">
                <a16:creationId xmlns:a16="http://schemas.microsoft.com/office/drawing/2014/main" id="{B2553CB7-9269-9E3F-4AEF-3CF7F7A02408}"/>
              </a:ext>
            </a:extLst>
          </p:cNvPr>
          <p:cNvPicPr>
            <a:picLocks noChangeAspect="1"/>
          </p:cNvPicPr>
          <p:nvPr/>
        </p:nvPicPr>
        <p:blipFill rotWithShape="1">
          <a:blip r:embed="rId6"/>
          <a:srcRect l="20774" r="1804" b="1"/>
          <a:stretch/>
        </p:blipFill>
        <p:spPr>
          <a:xfrm>
            <a:off x="8183346" y="3506741"/>
            <a:ext cx="3822808" cy="3184727"/>
          </a:xfrm>
          <a:prstGeom prst="rect">
            <a:avLst/>
          </a:prstGeom>
        </p:spPr>
      </p:pic>
    </p:spTree>
    <p:extLst>
      <p:ext uri="{BB962C8B-B14F-4D97-AF65-F5344CB8AC3E}">
        <p14:creationId xmlns:p14="http://schemas.microsoft.com/office/powerpoint/2010/main" val="2354589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C047-D4E2-B1AD-B39F-A2EE7FECE11E}"/>
              </a:ext>
            </a:extLst>
          </p:cNvPr>
          <p:cNvSpPr>
            <a:spLocks noGrp="1"/>
          </p:cNvSpPr>
          <p:nvPr>
            <p:ph type="title"/>
          </p:nvPr>
        </p:nvSpPr>
        <p:spPr/>
        <p:txBody>
          <a:bodyPr/>
          <a:lstStyle/>
          <a:p>
            <a:endParaRPr lang="en-US"/>
          </a:p>
        </p:txBody>
      </p:sp>
      <p:pic>
        <p:nvPicPr>
          <p:cNvPr id="5" name="Content Placeholder 4" descr="A picture containing shape&#10;&#10;Description automatically generated">
            <a:extLst>
              <a:ext uri="{FF2B5EF4-FFF2-40B4-BE49-F238E27FC236}">
                <a16:creationId xmlns:a16="http://schemas.microsoft.com/office/drawing/2014/main" id="{C6467686-4AAA-6B91-DEF8-E2B724266709}"/>
              </a:ext>
            </a:extLst>
          </p:cNvPr>
          <p:cNvPicPr>
            <a:picLocks noGrp="1" noChangeAspect="1"/>
          </p:cNvPicPr>
          <p:nvPr>
            <p:ph idx="1"/>
          </p:nvPr>
        </p:nvPicPr>
        <p:blipFill>
          <a:blip r:embed="rId3"/>
          <a:stretch>
            <a:fillRect/>
          </a:stretch>
        </p:blipFill>
        <p:spPr>
          <a:xfrm>
            <a:off x="169631" y="392126"/>
            <a:ext cx="7309753" cy="6127750"/>
          </a:xfrm>
        </p:spPr>
      </p:pic>
      <p:pic>
        <p:nvPicPr>
          <p:cNvPr id="8" name="Picture 7" descr="A picture containing text, dark&#10;&#10;Description automatically generated">
            <a:extLst>
              <a:ext uri="{FF2B5EF4-FFF2-40B4-BE49-F238E27FC236}">
                <a16:creationId xmlns:a16="http://schemas.microsoft.com/office/drawing/2014/main" id="{490096FD-3D15-323C-4522-C50B4157575B}"/>
              </a:ext>
            </a:extLst>
          </p:cNvPr>
          <p:cNvPicPr>
            <a:picLocks noChangeAspect="1"/>
          </p:cNvPicPr>
          <p:nvPr/>
        </p:nvPicPr>
        <p:blipFill rotWithShape="1">
          <a:blip r:embed="rId4"/>
          <a:srcRect l="16683" t="41736" r="18911" b="22356"/>
          <a:stretch/>
        </p:blipFill>
        <p:spPr>
          <a:xfrm>
            <a:off x="7621915" y="365125"/>
            <a:ext cx="4319286" cy="3210832"/>
          </a:xfrm>
          <a:prstGeom prst="rect">
            <a:avLst/>
          </a:prstGeom>
        </p:spPr>
      </p:pic>
      <p:pic>
        <p:nvPicPr>
          <p:cNvPr id="11" name="Picture 10">
            <a:extLst>
              <a:ext uri="{FF2B5EF4-FFF2-40B4-BE49-F238E27FC236}">
                <a16:creationId xmlns:a16="http://schemas.microsoft.com/office/drawing/2014/main" id="{A6EECF29-49E5-2CC0-E471-523BDD36C0FF}"/>
              </a:ext>
            </a:extLst>
          </p:cNvPr>
          <p:cNvPicPr>
            <a:picLocks noChangeAspect="1"/>
          </p:cNvPicPr>
          <p:nvPr/>
        </p:nvPicPr>
        <p:blipFill rotWithShape="1">
          <a:blip r:embed="rId5"/>
          <a:srcRect r="3813"/>
          <a:stretch/>
        </p:blipFill>
        <p:spPr>
          <a:xfrm>
            <a:off x="7586443" y="3690255"/>
            <a:ext cx="4354758" cy="2829621"/>
          </a:xfrm>
          <a:prstGeom prst="rect">
            <a:avLst/>
          </a:prstGeom>
        </p:spPr>
      </p:pic>
    </p:spTree>
    <p:extLst>
      <p:ext uri="{BB962C8B-B14F-4D97-AF65-F5344CB8AC3E}">
        <p14:creationId xmlns:p14="http://schemas.microsoft.com/office/powerpoint/2010/main" val="1470960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171" y="625622"/>
            <a:ext cx="11054443" cy="5606755"/>
          </a:xfrm>
          <a:prstGeom prst="rect">
            <a:avLst/>
          </a:prstGeom>
          <a:noFill/>
          <a:ln w="28575">
            <a:solidFill>
              <a:srgbClr val="2FAC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652197" y="917848"/>
            <a:ext cx="6887605" cy="1877437"/>
          </a:xfrm>
          <a:prstGeom prst="rect">
            <a:avLst/>
          </a:prstGeom>
          <a:noFill/>
        </p:spPr>
        <p:txBody>
          <a:bodyPr wrap="square" rtlCol="0">
            <a:spAutoFit/>
          </a:bodyPr>
          <a:lstStyle/>
          <a:p>
            <a:pPr algn="ctr">
              <a:spcAft>
                <a:spcPts val="1200"/>
              </a:spcAft>
            </a:pPr>
            <a:r>
              <a:rPr lang="en-GB" sz="3200" b="1" dirty="0" err="1"/>
              <a:t>www.eclipse-community.com</a:t>
            </a:r>
            <a:endParaRPr lang="en-GB" sz="3200" b="1" dirty="0"/>
          </a:p>
          <a:p>
            <a:pPr algn="ctr">
              <a:spcAft>
                <a:spcPts val="1200"/>
              </a:spcAft>
            </a:pPr>
            <a:r>
              <a:rPr lang="en-GB" sz="3200" b="1" dirty="0"/>
              <a:t>@</a:t>
            </a:r>
            <a:r>
              <a:rPr lang="en-GB" sz="3200" b="1" dirty="0" err="1"/>
              <a:t>ECLIPSE_Keele</a:t>
            </a:r>
            <a:endParaRPr lang="en-GB" sz="3200" b="1" dirty="0"/>
          </a:p>
          <a:p>
            <a:pPr algn="ctr">
              <a:spcAft>
                <a:spcPts val="1200"/>
              </a:spcAft>
            </a:pPr>
            <a:r>
              <a:rPr lang="en-GB" sz="3200" b="1" dirty="0" err="1"/>
              <a:t>eclipse.community@keele.ac.uk</a:t>
            </a:r>
            <a:endParaRPr lang="en-GB" b="1" dirty="0"/>
          </a:p>
        </p:txBody>
      </p:sp>
      <p:sp>
        <p:nvSpPr>
          <p:cNvPr id="8" name="Rectangle 7">
            <a:extLst>
              <a:ext uri="{FF2B5EF4-FFF2-40B4-BE49-F238E27FC236}">
                <a16:creationId xmlns:a16="http://schemas.microsoft.com/office/drawing/2014/main" id="{3812BB78-69DD-6E41-9121-4669F0DA65F1}"/>
              </a:ext>
            </a:extLst>
          </p:cNvPr>
          <p:cNvSpPr/>
          <p:nvPr/>
        </p:nvSpPr>
        <p:spPr>
          <a:xfrm>
            <a:off x="1716858" y="4573155"/>
            <a:ext cx="8758283" cy="646331"/>
          </a:xfrm>
          <a:prstGeom prst="rect">
            <a:avLst/>
          </a:prstGeom>
        </p:spPr>
        <p:txBody>
          <a:bodyPr wrap="square">
            <a:spAutoFit/>
          </a:bodyPr>
          <a:lstStyle/>
          <a:p>
            <a:pPr algn="ctr"/>
            <a:r>
              <a:rPr lang="en-GB" sz="1200" i="1" dirty="0"/>
              <a:t>This research was funded by the National Institute for Health Research (NIHR) (NIHR200135) using UK aid from the UK Government to support global health research. The views expressed in this presentation are those of the author(s) and not necessarily those of the NIHR or the UK Department of Health and Social Care.</a:t>
            </a:r>
            <a:endParaRPr lang="en-GB" sz="1200" dirty="0">
              <a:latin typeface="+mj-lt"/>
            </a:endParaRPr>
          </a:p>
        </p:txBody>
      </p:sp>
      <p:pic>
        <p:nvPicPr>
          <p:cNvPr id="5" name="Picture 4" descr="Logo&#10;&#10;Description automatically generated with medium confidence">
            <a:extLst>
              <a:ext uri="{FF2B5EF4-FFF2-40B4-BE49-F238E27FC236}">
                <a16:creationId xmlns:a16="http://schemas.microsoft.com/office/drawing/2014/main" id="{509C18CD-D8C1-FB22-99CC-75A4D4BEAF29}"/>
              </a:ext>
            </a:extLst>
          </p:cNvPr>
          <p:cNvPicPr>
            <a:picLocks noChangeAspect="1"/>
          </p:cNvPicPr>
          <p:nvPr/>
        </p:nvPicPr>
        <p:blipFill>
          <a:blip r:embed="rId3"/>
          <a:stretch>
            <a:fillRect/>
          </a:stretch>
        </p:blipFill>
        <p:spPr>
          <a:xfrm>
            <a:off x="4583822" y="3296967"/>
            <a:ext cx="2677513" cy="1020005"/>
          </a:xfrm>
          <a:prstGeom prst="rect">
            <a:avLst/>
          </a:prstGeom>
        </p:spPr>
      </p:pic>
      <p:pic>
        <p:nvPicPr>
          <p:cNvPr id="7" name="Picture 2">
            <a:extLst>
              <a:ext uri="{FF2B5EF4-FFF2-40B4-BE49-F238E27FC236}">
                <a16:creationId xmlns:a16="http://schemas.microsoft.com/office/drawing/2014/main" id="{CFD5515E-88F8-969A-5E78-D6219793B5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3373" y="5490227"/>
            <a:ext cx="2408547" cy="136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text&#10;&#10;Description automatically generated">
            <a:extLst>
              <a:ext uri="{FF2B5EF4-FFF2-40B4-BE49-F238E27FC236}">
                <a16:creationId xmlns:a16="http://schemas.microsoft.com/office/drawing/2014/main" id="{DAD1C7C1-95B4-A28D-9D02-A3FC0D93E5CC}"/>
              </a:ext>
            </a:extLst>
          </p:cNvPr>
          <p:cNvPicPr>
            <a:picLocks noChangeAspect="1"/>
          </p:cNvPicPr>
          <p:nvPr/>
        </p:nvPicPr>
        <p:blipFill>
          <a:blip r:embed="rId5"/>
          <a:stretch>
            <a:fillRect/>
          </a:stretch>
        </p:blipFill>
        <p:spPr>
          <a:xfrm>
            <a:off x="522513" y="5427193"/>
            <a:ext cx="5802187" cy="1220086"/>
          </a:xfrm>
          <a:prstGeom prst="rect">
            <a:avLst/>
          </a:prstGeom>
        </p:spPr>
      </p:pic>
    </p:spTree>
    <p:extLst>
      <p:ext uri="{BB962C8B-B14F-4D97-AF65-F5344CB8AC3E}">
        <p14:creationId xmlns:p14="http://schemas.microsoft.com/office/powerpoint/2010/main" val="3464637051"/>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1;p6">
            <a:extLst>
              <a:ext uri="{FF2B5EF4-FFF2-40B4-BE49-F238E27FC236}">
                <a16:creationId xmlns:a16="http://schemas.microsoft.com/office/drawing/2014/main" id="{C7F239ED-A11C-FCD0-3F94-D5FCBA3E3560}"/>
              </a:ext>
            </a:extLst>
          </p:cNvPr>
          <p:cNvPicPr preferRelativeResize="0"/>
          <p:nvPr/>
        </p:nvPicPr>
        <p:blipFill rotWithShape="1">
          <a:blip r:embed="rId3">
            <a:alphaModFix/>
          </a:blip>
          <a:srcRect/>
          <a:stretch/>
        </p:blipFill>
        <p:spPr>
          <a:xfrm>
            <a:off x="2558318" y="2083027"/>
            <a:ext cx="2954607" cy="3001264"/>
          </a:xfrm>
          <a:prstGeom prst="ellipse">
            <a:avLst/>
          </a:prstGeom>
          <a:noFill/>
          <a:ln>
            <a:noFill/>
          </a:ln>
        </p:spPr>
      </p:pic>
      <p:sp>
        <p:nvSpPr>
          <p:cNvPr id="24" name="TextBox 23">
            <a:extLst>
              <a:ext uri="{FF2B5EF4-FFF2-40B4-BE49-F238E27FC236}">
                <a16:creationId xmlns:a16="http://schemas.microsoft.com/office/drawing/2014/main" id="{48D3B813-A61A-2D71-97DE-DF9509EBD859}"/>
              </a:ext>
            </a:extLst>
          </p:cNvPr>
          <p:cNvSpPr txBox="1"/>
          <p:nvPr/>
        </p:nvSpPr>
        <p:spPr>
          <a:xfrm>
            <a:off x="2558318" y="297571"/>
            <a:ext cx="6934459" cy="769441"/>
          </a:xfrm>
          <a:prstGeom prst="rect">
            <a:avLst/>
          </a:prstGeom>
          <a:noFill/>
        </p:spPr>
        <p:txBody>
          <a:bodyPr wrap="square" rtlCol="0">
            <a:spAutoFit/>
          </a:bodyPr>
          <a:lstStyle/>
          <a:p>
            <a:pPr algn="ctr"/>
            <a:r>
              <a:rPr lang="en-US" sz="4400" b="1" dirty="0"/>
              <a:t>Introducing ECLIPSE</a:t>
            </a:r>
            <a:endParaRPr lang="en-US" sz="2000" b="1" dirty="0"/>
          </a:p>
        </p:txBody>
      </p:sp>
      <p:pic>
        <p:nvPicPr>
          <p:cNvPr id="28" name="Picture 27" descr="Graphical user interface&#10;&#10;Description automatically generated">
            <a:extLst>
              <a:ext uri="{FF2B5EF4-FFF2-40B4-BE49-F238E27FC236}">
                <a16:creationId xmlns:a16="http://schemas.microsoft.com/office/drawing/2014/main" id="{ED9BE9BC-3544-E69C-2875-F6FF2D3D991E}"/>
              </a:ext>
            </a:extLst>
          </p:cNvPr>
          <p:cNvPicPr>
            <a:picLocks noChangeAspect="1"/>
          </p:cNvPicPr>
          <p:nvPr/>
        </p:nvPicPr>
        <p:blipFill>
          <a:blip r:embed="rId4"/>
          <a:stretch>
            <a:fillRect/>
          </a:stretch>
        </p:blipFill>
        <p:spPr>
          <a:xfrm>
            <a:off x="8149833" y="1455619"/>
            <a:ext cx="3467982" cy="4907132"/>
          </a:xfrm>
          <a:prstGeom prst="rect">
            <a:avLst/>
          </a:prstGeom>
        </p:spPr>
      </p:pic>
      <p:grpSp>
        <p:nvGrpSpPr>
          <p:cNvPr id="32" name="Group 31">
            <a:extLst>
              <a:ext uri="{FF2B5EF4-FFF2-40B4-BE49-F238E27FC236}">
                <a16:creationId xmlns:a16="http://schemas.microsoft.com/office/drawing/2014/main" id="{80B2D6A8-F8A5-E293-92BC-F4EF79CCB04E}"/>
              </a:ext>
            </a:extLst>
          </p:cNvPr>
          <p:cNvGrpSpPr/>
          <p:nvPr/>
        </p:nvGrpSpPr>
        <p:grpSpPr>
          <a:xfrm>
            <a:off x="999221" y="2167942"/>
            <a:ext cx="2410031" cy="2019577"/>
            <a:chOff x="999221" y="2167942"/>
            <a:chExt cx="2410031" cy="2019577"/>
          </a:xfrm>
        </p:grpSpPr>
        <p:grpSp>
          <p:nvGrpSpPr>
            <p:cNvPr id="5" name="Google Shape;172;p6">
              <a:extLst>
                <a:ext uri="{FF2B5EF4-FFF2-40B4-BE49-F238E27FC236}">
                  <a16:creationId xmlns:a16="http://schemas.microsoft.com/office/drawing/2014/main" id="{84EA053F-8434-C22B-1CCB-3FD0C80C4E2A}"/>
                </a:ext>
              </a:extLst>
            </p:cNvPr>
            <p:cNvGrpSpPr/>
            <p:nvPr/>
          </p:nvGrpSpPr>
          <p:grpSpPr>
            <a:xfrm>
              <a:off x="1016130" y="2167942"/>
              <a:ext cx="2393122" cy="2019577"/>
              <a:chOff x="3212972" y="2591368"/>
              <a:chExt cx="2393122" cy="2019577"/>
            </a:xfrm>
          </p:grpSpPr>
          <p:pic>
            <p:nvPicPr>
              <p:cNvPr id="6" name="Google Shape;173;p6">
                <a:extLst>
                  <a:ext uri="{FF2B5EF4-FFF2-40B4-BE49-F238E27FC236}">
                    <a16:creationId xmlns:a16="http://schemas.microsoft.com/office/drawing/2014/main" id="{E44E80CC-CD74-F9CC-E370-59DC91A76DC3}"/>
                  </a:ext>
                </a:extLst>
              </p:cNvPr>
              <p:cNvPicPr preferRelativeResize="0"/>
              <p:nvPr/>
            </p:nvPicPr>
            <p:blipFill rotWithShape="1">
              <a:blip r:embed="rId5">
                <a:alphaModFix/>
              </a:blip>
              <a:srcRect l="38921" t="34045" r="22744" b="-922"/>
              <a:stretch/>
            </p:blipFill>
            <p:spPr>
              <a:xfrm>
                <a:off x="3212972" y="2591368"/>
                <a:ext cx="1433770" cy="1470439"/>
              </a:xfrm>
              <a:prstGeom prst="rect">
                <a:avLst/>
              </a:prstGeom>
              <a:noFill/>
              <a:ln>
                <a:noFill/>
              </a:ln>
            </p:spPr>
          </p:pic>
          <p:cxnSp>
            <p:nvCxnSpPr>
              <p:cNvPr id="7" name="Google Shape;174;p6">
                <a:extLst>
                  <a:ext uri="{FF2B5EF4-FFF2-40B4-BE49-F238E27FC236}">
                    <a16:creationId xmlns:a16="http://schemas.microsoft.com/office/drawing/2014/main" id="{4DEAE87D-0967-4A1B-5BC8-48268107F7E6}"/>
                  </a:ext>
                </a:extLst>
              </p:cNvPr>
              <p:cNvCxnSpPr>
                <a:cxnSpLocks/>
              </p:cNvCxnSpPr>
              <p:nvPr/>
            </p:nvCxnSpPr>
            <p:spPr>
              <a:xfrm flipH="1" flipV="1">
                <a:off x="4505276" y="3506689"/>
                <a:ext cx="1100818" cy="1104256"/>
              </a:xfrm>
              <a:prstGeom prst="straightConnector1">
                <a:avLst/>
              </a:prstGeom>
              <a:noFill/>
              <a:ln w="38100" cap="flat" cmpd="sng">
                <a:solidFill>
                  <a:srgbClr val="292644"/>
                </a:solidFill>
                <a:prstDash val="solid"/>
                <a:miter lim="800000"/>
                <a:headEnd type="none" w="sm" len="sm"/>
                <a:tailEnd type="triangle" w="med" len="med"/>
              </a:ln>
            </p:spPr>
          </p:cxnSp>
        </p:grpSp>
        <p:sp>
          <p:nvSpPr>
            <p:cNvPr id="29" name="TextBox 28">
              <a:extLst>
                <a:ext uri="{FF2B5EF4-FFF2-40B4-BE49-F238E27FC236}">
                  <a16:creationId xmlns:a16="http://schemas.microsoft.com/office/drawing/2014/main" id="{E8F7D5FF-1F77-C3B2-72AA-0EA15EA10106}"/>
                </a:ext>
              </a:extLst>
            </p:cNvPr>
            <p:cNvSpPr txBox="1"/>
            <p:nvPr/>
          </p:nvSpPr>
          <p:spPr>
            <a:xfrm>
              <a:off x="999221" y="3583659"/>
              <a:ext cx="2003634" cy="400110"/>
            </a:xfrm>
            <a:prstGeom prst="rect">
              <a:avLst/>
            </a:prstGeom>
            <a:noFill/>
          </p:spPr>
          <p:txBody>
            <a:bodyPr wrap="square" rtlCol="0">
              <a:spAutoFit/>
            </a:bodyPr>
            <a:lstStyle/>
            <a:p>
              <a:r>
                <a:rPr lang="en-US" sz="2000" b="1" dirty="0">
                  <a:solidFill>
                    <a:srgbClr val="292644"/>
                  </a:solidFill>
                </a:rPr>
                <a:t>Brazil</a:t>
              </a:r>
              <a:endParaRPr lang="en-US" b="1" dirty="0">
                <a:solidFill>
                  <a:srgbClr val="292644"/>
                </a:solidFill>
              </a:endParaRPr>
            </a:p>
          </p:txBody>
        </p:sp>
      </p:grpSp>
      <p:grpSp>
        <p:nvGrpSpPr>
          <p:cNvPr id="34" name="Group 33">
            <a:extLst>
              <a:ext uri="{FF2B5EF4-FFF2-40B4-BE49-F238E27FC236}">
                <a16:creationId xmlns:a16="http://schemas.microsoft.com/office/drawing/2014/main" id="{9100774C-CB79-C9F3-BB1A-880035E013FD}"/>
              </a:ext>
            </a:extLst>
          </p:cNvPr>
          <p:cNvGrpSpPr/>
          <p:nvPr/>
        </p:nvGrpSpPr>
        <p:grpSpPr>
          <a:xfrm>
            <a:off x="4667924" y="3909185"/>
            <a:ext cx="2522347" cy="2525801"/>
            <a:chOff x="4667924" y="3909185"/>
            <a:chExt cx="2522347" cy="2525801"/>
          </a:xfrm>
        </p:grpSpPr>
        <p:grpSp>
          <p:nvGrpSpPr>
            <p:cNvPr id="13" name="Google Shape;180;p6">
              <a:extLst>
                <a:ext uri="{FF2B5EF4-FFF2-40B4-BE49-F238E27FC236}">
                  <a16:creationId xmlns:a16="http://schemas.microsoft.com/office/drawing/2014/main" id="{1C738CEA-64F1-BBD6-3958-E9C0E399434E}"/>
                </a:ext>
              </a:extLst>
            </p:cNvPr>
            <p:cNvGrpSpPr/>
            <p:nvPr/>
          </p:nvGrpSpPr>
          <p:grpSpPr>
            <a:xfrm>
              <a:off x="4667924" y="3909185"/>
              <a:ext cx="1971829" cy="2104480"/>
              <a:chOff x="7102262" y="4647100"/>
              <a:chExt cx="1971829" cy="2104480"/>
            </a:xfrm>
          </p:grpSpPr>
          <p:grpSp>
            <p:nvGrpSpPr>
              <p:cNvPr id="14" name="Google Shape;181;p6">
                <a:extLst>
                  <a:ext uri="{FF2B5EF4-FFF2-40B4-BE49-F238E27FC236}">
                    <a16:creationId xmlns:a16="http://schemas.microsoft.com/office/drawing/2014/main" id="{580AAAA6-CB13-6BCC-43D4-3A06CB687E65}"/>
                  </a:ext>
                </a:extLst>
              </p:cNvPr>
              <p:cNvGrpSpPr/>
              <p:nvPr/>
            </p:nvGrpSpPr>
            <p:grpSpPr>
              <a:xfrm>
                <a:off x="7102262" y="4647100"/>
                <a:ext cx="1971829" cy="2104480"/>
                <a:chOff x="7102262" y="4647100"/>
                <a:chExt cx="1971829" cy="2104480"/>
              </a:xfrm>
            </p:grpSpPr>
            <p:grpSp>
              <p:nvGrpSpPr>
                <p:cNvPr id="16" name="Google Shape;182;p6">
                  <a:extLst>
                    <a:ext uri="{FF2B5EF4-FFF2-40B4-BE49-F238E27FC236}">
                      <a16:creationId xmlns:a16="http://schemas.microsoft.com/office/drawing/2014/main" id="{AA5E6DAE-F25E-70A9-FEE0-4177B279DA0A}"/>
                    </a:ext>
                  </a:extLst>
                </p:cNvPr>
                <p:cNvGrpSpPr/>
                <p:nvPr/>
              </p:nvGrpSpPr>
              <p:grpSpPr>
                <a:xfrm>
                  <a:off x="7269038" y="5199249"/>
                  <a:ext cx="1805053" cy="1552331"/>
                  <a:chOff x="7262963" y="5217740"/>
                  <a:chExt cx="1805053" cy="1552331"/>
                </a:xfrm>
              </p:grpSpPr>
              <p:pic>
                <p:nvPicPr>
                  <p:cNvPr id="18" name="Google Shape;183;p6">
                    <a:extLst>
                      <a:ext uri="{FF2B5EF4-FFF2-40B4-BE49-F238E27FC236}">
                        <a16:creationId xmlns:a16="http://schemas.microsoft.com/office/drawing/2014/main" id="{F23345B8-494C-C44F-CF09-C0328478708C}"/>
                      </a:ext>
                    </a:extLst>
                  </p:cNvPr>
                  <p:cNvPicPr preferRelativeResize="0"/>
                  <p:nvPr/>
                </p:nvPicPr>
                <p:blipFill rotWithShape="1">
                  <a:blip r:embed="rId6">
                    <a:alphaModFix/>
                  </a:blip>
                  <a:srcRect l="43178" t="34266" r="11863" b="8538"/>
                  <a:stretch/>
                </p:blipFill>
                <p:spPr>
                  <a:xfrm>
                    <a:off x="7262963" y="5459852"/>
                    <a:ext cx="1805053" cy="1310219"/>
                  </a:xfrm>
                  <a:prstGeom prst="snipRoundRect">
                    <a:avLst>
                      <a:gd name="adj1" fmla="val 16667"/>
                      <a:gd name="adj2" fmla="val 16667"/>
                    </a:avLst>
                  </a:prstGeom>
                  <a:noFill/>
                  <a:ln>
                    <a:noFill/>
                  </a:ln>
                </p:spPr>
              </p:pic>
              <p:sp>
                <p:nvSpPr>
                  <p:cNvPr id="19" name="Google Shape;184;p6">
                    <a:extLst>
                      <a:ext uri="{FF2B5EF4-FFF2-40B4-BE49-F238E27FC236}">
                        <a16:creationId xmlns:a16="http://schemas.microsoft.com/office/drawing/2014/main" id="{2E9FB8C8-A0A4-C686-07FF-F3AC9C93D38B}"/>
                      </a:ext>
                    </a:extLst>
                  </p:cNvPr>
                  <p:cNvSpPr/>
                  <p:nvPr/>
                </p:nvSpPr>
                <p:spPr>
                  <a:xfrm>
                    <a:off x="8066772" y="5217740"/>
                    <a:ext cx="198883" cy="24211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7" name="Google Shape;185;p6">
                  <a:extLst>
                    <a:ext uri="{FF2B5EF4-FFF2-40B4-BE49-F238E27FC236}">
                      <a16:creationId xmlns:a16="http://schemas.microsoft.com/office/drawing/2014/main" id="{6292F03F-132E-4838-4E66-E29D3197A5E9}"/>
                    </a:ext>
                  </a:extLst>
                </p:cNvPr>
                <p:cNvCxnSpPr/>
                <p:nvPr/>
              </p:nvCxnSpPr>
              <p:spPr>
                <a:xfrm>
                  <a:off x="7102262" y="4647100"/>
                  <a:ext cx="518713" cy="794260"/>
                </a:xfrm>
                <a:prstGeom prst="straightConnector1">
                  <a:avLst/>
                </a:prstGeom>
                <a:noFill/>
                <a:ln w="38100" cap="flat" cmpd="sng">
                  <a:solidFill>
                    <a:srgbClr val="292644"/>
                  </a:solidFill>
                  <a:prstDash val="solid"/>
                  <a:miter lim="800000"/>
                  <a:headEnd type="none" w="sm" len="sm"/>
                  <a:tailEnd type="triangle" w="med" len="med"/>
                </a:ln>
              </p:spPr>
            </p:cxnSp>
          </p:grpSp>
          <p:sp>
            <p:nvSpPr>
              <p:cNvPr id="15" name="Google Shape;186;p6">
                <a:extLst>
                  <a:ext uri="{FF2B5EF4-FFF2-40B4-BE49-F238E27FC236}">
                    <a16:creationId xmlns:a16="http://schemas.microsoft.com/office/drawing/2014/main" id="{5898B3CD-F0EC-4E36-7A8E-733CD2904C05}"/>
                  </a:ext>
                </a:extLst>
              </p:cNvPr>
              <p:cNvSpPr/>
              <p:nvPr/>
            </p:nvSpPr>
            <p:spPr>
              <a:xfrm>
                <a:off x="8271730" y="5311140"/>
                <a:ext cx="178850" cy="20574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0" name="TextBox 29">
              <a:extLst>
                <a:ext uri="{FF2B5EF4-FFF2-40B4-BE49-F238E27FC236}">
                  <a16:creationId xmlns:a16="http://schemas.microsoft.com/office/drawing/2014/main" id="{CBE50CD2-EFEA-6025-22BE-C5020F2C149B}"/>
                </a:ext>
              </a:extLst>
            </p:cNvPr>
            <p:cNvSpPr txBox="1"/>
            <p:nvPr/>
          </p:nvSpPr>
          <p:spPr>
            <a:xfrm>
              <a:off x="5186637" y="6034876"/>
              <a:ext cx="2003634" cy="400110"/>
            </a:xfrm>
            <a:prstGeom prst="rect">
              <a:avLst/>
            </a:prstGeom>
            <a:noFill/>
          </p:spPr>
          <p:txBody>
            <a:bodyPr wrap="square" rtlCol="0">
              <a:spAutoFit/>
            </a:bodyPr>
            <a:lstStyle/>
            <a:p>
              <a:r>
                <a:rPr lang="en-US" sz="2000" b="1" dirty="0">
                  <a:solidFill>
                    <a:srgbClr val="292644"/>
                  </a:solidFill>
                </a:rPr>
                <a:t>Ethiopia</a:t>
              </a:r>
              <a:endParaRPr lang="en-US" sz="1600" b="1" dirty="0">
                <a:solidFill>
                  <a:srgbClr val="292644"/>
                </a:solidFill>
              </a:endParaRPr>
            </a:p>
          </p:txBody>
        </p:sp>
      </p:grpSp>
      <p:grpSp>
        <p:nvGrpSpPr>
          <p:cNvPr id="33" name="Group 32">
            <a:extLst>
              <a:ext uri="{FF2B5EF4-FFF2-40B4-BE49-F238E27FC236}">
                <a16:creationId xmlns:a16="http://schemas.microsoft.com/office/drawing/2014/main" id="{0341C014-58D6-2C4B-4541-06527305A63A}"/>
              </a:ext>
            </a:extLst>
          </p:cNvPr>
          <p:cNvGrpSpPr/>
          <p:nvPr/>
        </p:nvGrpSpPr>
        <p:grpSpPr>
          <a:xfrm>
            <a:off x="5276522" y="1529029"/>
            <a:ext cx="2240037" cy="2458619"/>
            <a:chOff x="5276522" y="1529029"/>
            <a:chExt cx="2240037" cy="2458619"/>
          </a:xfrm>
        </p:grpSpPr>
        <p:grpSp>
          <p:nvGrpSpPr>
            <p:cNvPr id="8" name="Google Shape;175;p6">
              <a:extLst>
                <a:ext uri="{FF2B5EF4-FFF2-40B4-BE49-F238E27FC236}">
                  <a16:creationId xmlns:a16="http://schemas.microsoft.com/office/drawing/2014/main" id="{77C40CA6-2973-2AD1-374D-3FA2CDE1C8B7}"/>
                </a:ext>
              </a:extLst>
            </p:cNvPr>
            <p:cNvGrpSpPr/>
            <p:nvPr/>
          </p:nvGrpSpPr>
          <p:grpSpPr>
            <a:xfrm>
              <a:off x="5276522" y="1980621"/>
              <a:ext cx="1745776" cy="2007027"/>
              <a:chOff x="7396521" y="2065976"/>
              <a:chExt cx="1745776" cy="2007027"/>
            </a:xfrm>
          </p:grpSpPr>
          <p:grpSp>
            <p:nvGrpSpPr>
              <p:cNvPr id="9" name="Google Shape;176;p6">
                <a:extLst>
                  <a:ext uri="{FF2B5EF4-FFF2-40B4-BE49-F238E27FC236}">
                    <a16:creationId xmlns:a16="http://schemas.microsoft.com/office/drawing/2014/main" id="{BE80AF4B-D4D5-597F-43C3-1701C83A2322}"/>
                  </a:ext>
                </a:extLst>
              </p:cNvPr>
              <p:cNvGrpSpPr/>
              <p:nvPr/>
            </p:nvGrpSpPr>
            <p:grpSpPr>
              <a:xfrm>
                <a:off x="7396521" y="2065976"/>
                <a:ext cx="1644566" cy="2007027"/>
                <a:chOff x="7396521" y="2065976"/>
                <a:chExt cx="1644566" cy="2007027"/>
              </a:xfrm>
            </p:grpSpPr>
            <p:pic>
              <p:nvPicPr>
                <p:cNvPr id="11" name="Google Shape;177;p6">
                  <a:extLst>
                    <a:ext uri="{FF2B5EF4-FFF2-40B4-BE49-F238E27FC236}">
                      <a16:creationId xmlns:a16="http://schemas.microsoft.com/office/drawing/2014/main" id="{759ACA5E-5749-811F-2CBC-5ABB0F863034}"/>
                    </a:ext>
                  </a:extLst>
                </p:cNvPr>
                <p:cNvPicPr preferRelativeResize="0"/>
                <p:nvPr/>
              </p:nvPicPr>
              <p:blipFill rotWithShape="1">
                <a:blip r:embed="rId7">
                  <a:alphaModFix/>
                </a:blip>
                <a:srcRect l="44431" t="23787" r="23314" b="299"/>
                <a:stretch/>
              </p:blipFill>
              <p:spPr>
                <a:xfrm>
                  <a:off x="7884640" y="2065976"/>
                  <a:ext cx="1156447" cy="1694069"/>
                </a:xfrm>
                <a:prstGeom prst="rect">
                  <a:avLst/>
                </a:prstGeom>
                <a:noFill/>
                <a:ln>
                  <a:noFill/>
                </a:ln>
              </p:spPr>
            </p:pic>
            <p:cxnSp>
              <p:nvCxnSpPr>
                <p:cNvPr id="12" name="Google Shape;178;p6">
                  <a:extLst>
                    <a:ext uri="{FF2B5EF4-FFF2-40B4-BE49-F238E27FC236}">
                      <a16:creationId xmlns:a16="http://schemas.microsoft.com/office/drawing/2014/main" id="{97CF3EC5-7A7A-0D0E-AD5D-64B9F35CBD05}"/>
                    </a:ext>
                  </a:extLst>
                </p:cNvPr>
                <p:cNvCxnSpPr>
                  <a:cxnSpLocks/>
                </p:cNvCxnSpPr>
                <p:nvPr/>
              </p:nvCxnSpPr>
              <p:spPr>
                <a:xfrm flipV="1">
                  <a:off x="7396521" y="3562906"/>
                  <a:ext cx="793683" cy="510097"/>
                </a:xfrm>
                <a:prstGeom prst="straightConnector1">
                  <a:avLst/>
                </a:prstGeom>
                <a:noFill/>
                <a:ln w="38100" cap="flat" cmpd="sng">
                  <a:solidFill>
                    <a:srgbClr val="292644"/>
                  </a:solidFill>
                  <a:prstDash val="solid"/>
                  <a:miter lim="800000"/>
                  <a:headEnd type="none" w="sm" len="sm"/>
                  <a:tailEnd type="triangle" w="med" len="med"/>
                </a:ln>
              </p:spPr>
            </p:cxnSp>
          </p:grpSp>
          <p:sp>
            <p:nvSpPr>
              <p:cNvPr id="10" name="Google Shape;179;p6">
                <a:extLst>
                  <a:ext uri="{FF2B5EF4-FFF2-40B4-BE49-F238E27FC236}">
                    <a16:creationId xmlns:a16="http://schemas.microsoft.com/office/drawing/2014/main" id="{EFD4018A-57AD-8B86-DB29-DBD73505C3C5}"/>
                  </a:ext>
                </a:extLst>
              </p:cNvPr>
              <p:cNvSpPr/>
              <p:nvPr/>
            </p:nvSpPr>
            <p:spPr>
              <a:xfrm>
                <a:off x="8878186" y="2303337"/>
                <a:ext cx="264111" cy="42074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1" name="TextBox 30">
              <a:extLst>
                <a:ext uri="{FF2B5EF4-FFF2-40B4-BE49-F238E27FC236}">
                  <a16:creationId xmlns:a16="http://schemas.microsoft.com/office/drawing/2014/main" id="{F9B216EF-B023-68B6-1D56-CB1FCF8357EC}"/>
                </a:ext>
              </a:extLst>
            </p:cNvPr>
            <p:cNvSpPr txBox="1"/>
            <p:nvPr/>
          </p:nvSpPr>
          <p:spPr>
            <a:xfrm>
              <a:off x="5512925" y="1529029"/>
              <a:ext cx="2003634" cy="369332"/>
            </a:xfrm>
            <a:prstGeom prst="rect">
              <a:avLst/>
            </a:prstGeom>
            <a:noFill/>
          </p:spPr>
          <p:txBody>
            <a:bodyPr wrap="square" rtlCol="0">
              <a:spAutoFit/>
            </a:bodyPr>
            <a:lstStyle/>
            <a:p>
              <a:r>
                <a:rPr lang="en-US" b="1" dirty="0">
                  <a:solidFill>
                    <a:srgbClr val="292644"/>
                  </a:solidFill>
                </a:rPr>
                <a:t>Sri Lanka</a:t>
              </a:r>
            </a:p>
          </p:txBody>
        </p:sp>
      </p:grpSp>
    </p:spTree>
    <p:extLst>
      <p:ext uri="{BB962C8B-B14F-4D97-AF65-F5344CB8AC3E}">
        <p14:creationId xmlns:p14="http://schemas.microsoft.com/office/powerpoint/2010/main" val="104350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D19D9A-74AF-5E71-19BC-AA5177A18260}"/>
              </a:ext>
            </a:extLst>
          </p:cNvPr>
          <p:cNvSpPr txBox="1"/>
          <p:nvPr/>
        </p:nvSpPr>
        <p:spPr>
          <a:xfrm>
            <a:off x="2558318" y="297571"/>
            <a:ext cx="6934459" cy="769441"/>
          </a:xfrm>
          <a:prstGeom prst="rect">
            <a:avLst/>
          </a:prstGeom>
          <a:noFill/>
        </p:spPr>
        <p:txBody>
          <a:bodyPr wrap="square" rtlCol="0">
            <a:spAutoFit/>
          </a:bodyPr>
          <a:lstStyle/>
          <a:p>
            <a:pPr algn="ctr"/>
            <a:r>
              <a:rPr lang="en-US" sz="4400" b="1" dirty="0"/>
              <a:t>Introducing ECLIPSE</a:t>
            </a:r>
            <a:endParaRPr lang="en-US" sz="2000" b="1" dirty="0"/>
          </a:p>
        </p:txBody>
      </p:sp>
      <p:pic>
        <p:nvPicPr>
          <p:cNvPr id="18" name="Picture 17">
            <a:extLst>
              <a:ext uri="{FF2B5EF4-FFF2-40B4-BE49-F238E27FC236}">
                <a16:creationId xmlns:a16="http://schemas.microsoft.com/office/drawing/2014/main" id="{350C383C-2A1E-C822-DEE9-79AC29BBB7BC}"/>
              </a:ext>
            </a:extLst>
          </p:cNvPr>
          <p:cNvPicPr>
            <a:picLocks noChangeAspect="1"/>
          </p:cNvPicPr>
          <p:nvPr/>
        </p:nvPicPr>
        <p:blipFill>
          <a:blip r:embed="rId3"/>
          <a:stretch>
            <a:fillRect/>
          </a:stretch>
        </p:blipFill>
        <p:spPr>
          <a:xfrm>
            <a:off x="12710" y="1488414"/>
            <a:ext cx="3733802" cy="4757586"/>
          </a:xfrm>
          <a:prstGeom prst="rect">
            <a:avLst/>
          </a:prstGeom>
        </p:spPr>
      </p:pic>
      <p:grpSp>
        <p:nvGrpSpPr>
          <p:cNvPr id="3" name="Group 2">
            <a:extLst>
              <a:ext uri="{FF2B5EF4-FFF2-40B4-BE49-F238E27FC236}">
                <a16:creationId xmlns:a16="http://schemas.microsoft.com/office/drawing/2014/main" id="{4F2FFB9A-DB90-D178-8A6B-B24886B7FDDA}"/>
              </a:ext>
            </a:extLst>
          </p:cNvPr>
          <p:cNvGrpSpPr/>
          <p:nvPr/>
        </p:nvGrpSpPr>
        <p:grpSpPr>
          <a:xfrm>
            <a:off x="4523016" y="2355178"/>
            <a:ext cx="6844571" cy="1651608"/>
            <a:chOff x="3200672" y="2634558"/>
            <a:chExt cx="5881334" cy="1354375"/>
          </a:xfrm>
        </p:grpSpPr>
        <p:grpSp>
          <p:nvGrpSpPr>
            <p:cNvPr id="10" name="Group 9">
              <a:extLst>
                <a:ext uri="{FF2B5EF4-FFF2-40B4-BE49-F238E27FC236}">
                  <a16:creationId xmlns:a16="http://schemas.microsoft.com/office/drawing/2014/main" id="{83F1BDE6-0301-588A-91D7-50A27489210B}"/>
                </a:ext>
              </a:extLst>
            </p:cNvPr>
            <p:cNvGrpSpPr/>
            <p:nvPr/>
          </p:nvGrpSpPr>
          <p:grpSpPr>
            <a:xfrm>
              <a:off x="3381550" y="2911801"/>
              <a:ext cx="5700456" cy="1077132"/>
              <a:chOff x="3366052" y="2911801"/>
              <a:chExt cx="5700456" cy="1077132"/>
            </a:xfrm>
          </p:grpSpPr>
          <p:sp>
            <p:nvSpPr>
              <p:cNvPr id="19" name="Rounded Rectangle 18">
                <a:extLst>
                  <a:ext uri="{FF2B5EF4-FFF2-40B4-BE49-F238E27FC236}">
                    <a16:creationId xmlns:a16="http://schemas.microsoft.com/office/drawing/2014/main" id="{48DD95B5-494B-5BCA-94E1-A77021C53B24}"/>
                  </a:ext>
                </a:extLst>
              </p:cNvPr>
              <p:cNvSpPr/>
              <p:nvPr/>
            </p:nvSpPr>
            <p:spPr>
              <a:xfrm>
                <a:off x="3366052" y="2911801"/>
                <a:ext cx="1585656" cy="1077132"/>
              </a:xfrm>
              <a:prstGeom prst="roundRect">
                <a:avLst/>
              </a:prstGeom>
              <a:solidFill>
                <a:srgbClr val="EBCC2F"/>
              </a:solidFill>
              <a:ln>
                <a:solidFill>
                  <a:srgbClr val="EBC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Exploring CL in communities</a:t>
                </a:r>
                <a:endParaRPr lang="en-GB" b="1" dirty="0">
                  <a:solidFill>
                    <a:schemeClr val="tx1"/>
                  </a:solidFill>
                </a:endParaRPr>
              </a:p>
            </p:txBody>
          </p:sp>
          <p:sp>
            <p:nvSpPr>
              <p:cNvPr id="20" name="Rounded Rectangle 19">
                <a:extLst>
                  <a:ext uri="{FF2B5EF4-FFF2-40B4-BE49-F238E27FC236}">
                    <a16:creationId xmlns:a16="http://schemas.microsoft.com/office/drawing/2014/main" id="{EB416C19-AD1B-C048-3F13-DF419B86AA3B}"/>
                  </a:ext>
                </a:extLst>
              </p:cNvPr>
              <p:cNvSpPr/>
              <p:nvPr/>
            </p:nvSpPr>
            <p:spPr>
              <a:xfrm>
                <a:off x="5480895" y="2911801"/>
                <a:ext cx="1567913" cy="1077132"/>
              </a:xfrm>
              <a:prstGeom prst="roundRect">
                <a:avLst/>
              </a:prstGeom>
              <a:solidFill>
                <a:srgbClr val="EBC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Interventions</a:t>
                </a:r>
                <a:endParaRPr lang="en-GB" b="1" dirty="0">
                  <a:solidFill>
                    <a:schemeClr val="tx1"/>
                  </a:solidFill>
                </a:endParaRPr>
              </a:p>
            </p:txBody>
          </p:sp>
          <p:sp>
            <p:nvSpPr>
              <p:cNvPr id="21" name="Rounded Rectangle 20">
                <a:extLst>
                  <a:ext uri="{FF2B5EF4-FFF2-40B4-BE49-F238E27FC236}">
                    <a16:creationId xmlns:a16="http://schemas.microsoft.com/office/drawing/2014/main" id="{E739A169-8EED-3BD8-A869-B0CB0E45B122}"/>
                  </a:ext>
                </a:extLst>
              </p:cNvPr>
              <p:cNvSpPr/>
              <p:nvPr/>
            </p:nvSpPr>
            <p:spPr>
              <a:xfrm>
                <a:off x="7577995" y="2911801"/>
                <a:ext cx="1488513" cy="1077132"/>
              </a:xfrm>
              <a:prstGeom prst="roundRect">
                <a:avLst/>
              </a:prstGeom>
              <a:solidFill>
                <a:srgbClr val="EBC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Evaluation</a:t>
                </a:r>
                <a:endParaRPr lang="en-GB" b="1" dirty="0">
                  <a:solidFill>
                    <a:schemeClr val="tx1"/>
                  </a:solidFill>
                </a:endParaRPr>
              </a:p>
            </p:txBody>
          </p:sp>
          <p:sp>
            <p:nvSpPr>
              <p:cNvPr id="22" name="Right Arrow 21">
                <a:extLst>
                  <a:ext uri="{FF2B5EF4-FFF2-40B4-BE49-F238E27FC236}">
                    <a16:creationId xmlns:a16="http://schemas.microsoft.com/office/drawing/2014/main" id="{B86CC0E0-3701-1014-A00B-2CD5EFC873C4}"/>
                  </a:ext>
                </a:extLst>
              </p:cNvPr>
              <p:cNvSpPr/>
              <p:nvPr/>
            </p:nvSpPr>
            <p:spPr>
              <a:xfrm>
                <a:off x="4969450" y="3316843"/>
                <a:ext cx="511445" cy="267048"/>
              </a:xfrm>
              <a:prstGeom prst="rightArrow">
                <a:avLst/>
              </a:prstGeom>
              <a:solidFill>
                <a:srgbClr val="292644"/>
              </a:solidFill>
              <a:ln>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a:extLst>
                  <a:ext uri="{FF2B5EF4-FFF2-40B4-BE49-F238E27FC236}">
                    <a16:creationId xmlns:a16="http://schemas.microsoft.com/office/drawing/2014/main" id="{B769341E-A5FF-CD3E-9644-4C458915AE27}"/>
                  </a:ext>
                </a:extLst>
              </p:cNvPr>
              <p:cNvSpPr/>
              <p:nvPr/>
            </p:nvSpPr>
            <p:spPr>
              <a:xfrm>
                <a:off x="7051052" y="3304658"/>
                <a:ext cx="511445" cy="267048"/>
              </a:xfrm>
              <a:prstGeom prst="rightArrow">
                <a:avLst/>
              </a:prstGeom>
              <a:solidFill>
                <a:srgbClr val="292644"/>
              </a:solidFill>
              <a:ln>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FD452333-B5B0-D9C7-B385-E4177B5C0A10}"/>
                </a:ext>
              </a:extLst>
            </p:cNvPr>
            <p:cNvGrpSpPr/>
            <p:nvPr/>
          </p:nvGrpSpPr>
          <p:grpSpPr>
            <a:xfrm>
              <a:off x="3200672" y="2634558"/>
              <a:ext cx="4811838" cy="543822"/>
              <a:chOff x="3200672" y="2634558"/>
              <a:chExt cx="4811838" cy="543822"/>
            </a:xfrm>
          </p:grpSpPr>
          <p:sp>
            <p:nvSpPr>
              <p:cNvPr id="12" name="Oval 11">
                <a:extLst>
                  <a:ext uri="{FF2B5EF4-FFF2-40B4-BE49-F238E27FC236}">
                    <a16:creationId xmlns:a16="http://schemas.microsoft.com/office/drawing/2014/main" id="{874E0D2E-4E1B-BCAD-FAA7-0F345BCE6BA7}"/>
                  </a:ext>
                </a:extLst>
              </p:cNvPr>
              <p:cNvSpPr/>
              <p:nvPr/>
            </p:nvSpPr>
            <p:spPr>
              <a:xfrm>
                <a:off x="3200672" y="2634558"/>
                <a:ext cx="549237" cy="534897"/>
              </a:xfrm>
              <a:prstGeom prst="ellipse">
                <a:avLst/>
              </a:prstGeom>
              <a:solidFill>
                <a:srgbClr val="2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90B5761F-0CD0-F76E-0CCB-B9DA7652C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47053">
                <a:off x="3206550" y="2673825"/>
                <a:ext cx="500220" cy="456550"/>
              </a:xfrm>
              <a:prstGeom prst="rect">
                <a:avLst/>
              </a:prstGeom>
              <a:ln>
                <a:noFill/>
              </a:ln>
            </p:spPr>
          </p:pic>
          <p:sp>
            <p:nvSpPr>
              <p:cNvPr id="14" name="Oval 13">
                <a:extLst>
                  <a:ext uri="{FF2B5EF4-FFF2-40B4-BE49-F238E27FC236}">
                    <a16:creationId xmlns:a16="http://schemas.microsoft.com/office/drawing/2014/main" id="{E6237E09-9226-63FB-1BD3-BBDFEB9B705D}"/>
                  </a:ext>
                </a:extLst>
              </p:cNvPr>
              <p:cNvSpPr/>
              <p:nvPr/>
            </p:nvSpPr>
            <p:spPr>
              <a:xfrm>
                <a:off x="5334108" y="2634558"/>
                <a:ext cx="549237" cy="534897"/>
              </a:xfrm>
              <a:prstGeom prst="ellipse">
                <a:avLst/>
              </a:prstGeom>
              <a:solidFill>
                <a:srgbClr val="292644"/>
              </a:solidFill>
              <a:ln>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66670C43-EF72-D9B4-EA82-36BD49A5546F}"/>
                  </a:ext>
                </a:extLst>
              </p:cNvPr>
              <p:cNvSpPr/>
              <p:nvPr/>
            </p:nvSpPr>
            <p:spPr>
              <a:xfrm>
                <a:off x="7463273" y="2643483"/>
                <a:ext cx="549237" cy="534897"/>
              </a:xfrm>
              <a:prstGeom prst="ellipse">
                <a:avLst/>
              </a:prstGeom>
              <a:solidFill>
                <a:srgbClr val="292644"/>
              </a:solidFill>
              <a:ln>
                <a:solidFill>
                  <a:srgbClr val="292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F992EF8D-582B-4234-ECE4-D4208FFF4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273" y="2719396"/>
                <a:ext cx="435730" cy="384809"/>
              </a:xfrm>
              <a:prstGeom prst="rect">
                <a:avLst/>
              </a:prstGeom>
            </p:spPr>
          </p:pic>
          <p:pic>
            <p:nvPicPr>
              <p:cNvPr id="17" name="Picture 16">
                <a:extLst>
                  <a:ext uri="{FF2B5EF4-FFF2-40B4-BE49-F238E27FC236}">
                    <a16:creationId xmlns:a16="http://schemas.microsoft.com/office/drawing/2014/main" id="{F53B276D-DD3A-3CA0-41CE-8469CCF6B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798" y="2663027"/>
                <a:ext cx="501856" cy="477958"/>
              </a:xfrm>
              <a:prstGeom prst="rect">
                <a:avLst/>
              </a:prstGeom>
            </p:spPr>
          </p:pic>
        </p:grpSp>
      </p:grpSp>
      <p:sp>
        <p:nvSpPr>
          <p:cNvPr id="24" name="Left-Right Arrow 17">
            <a:extLst>
              <a:ext uri="{FF2B5EF4-FFF2-40B4-BE49-F238E27FC236}">
                <a16:creationId xmlns:a16="http://schemas.microsoft.com/office/drawing/2014/main" id="{EB9DA9BC-21BC-D188-0F5E-F0427198D28F}"/>
              </a:ext>
            </a:extLst>
          </p:cNvPr>
          <p:cNvSpPr/>
          <p:nvPr/>
        </p:nvSpPr>
        <p:spPr>
          <a:xfrm>
            <a:off x="4991169" y="4263035"/>
            <a:ext cx="5934522" cy="1116201"/>
          </a:xfrm>
          <a:prstGeom prst="leftRightArrow">
            <a:avLst/>
          </a:prstGeom>
          <a:solidFill>
            <a:srgbClr val="D93721"/>
          </a:solidFill>
          <a:ln>
            <a:solidFill>
              <a:srgbClr val="D937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Community engagement and involvement (CEI)</a:t>
            </a:r>
            <a:endParaRPr lang="en-GB" b="1" dirty="0">
              <a:solidFill>
                <a:schemeClr val="bg1"/>
              </a:solidFill>
            </a:endParaRPr>
          </a:p>
        </p:txBody>
      </p:sp>
    </p:spTree>
    <p:extLst>
      <p:ext uri="{BB962C8B-B14F-4D97-AF65-F5344CB8AC3E}">
        <p14:creationId xmlns:p14="http://schemas.microsoft.com/office/powerpoint/2010/main" val="533675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9FA0-D633-F162-0A79-AD72EBF17201}"/>
              </a:ext>
            </a:extLst>
          </p:cNvPr>
          <p:cNvSpPr>
            <a:spLocks noGrp="1"/>
          </p:cNvSpPr>
          <p:nvPr>
            <p:ph type="title"/>
          </p:nvPr>
        </p:nvSpPr>
        <p:spPr/>
        <p:txBody>
          <a:bodyPr/>
          <a:lstStyle/>
          <a:p>
            <a:r>
              <a:rPr lang="en-US" b="1" dirty="0"/>
              <a:t>Our CEI mission</a:t>
            </a:r>
          </a:p>
        </p:txBody>
      </p:sp>
      <p:grpSp>
        <p:nvGrpSpPr>
          <p:cNvPr id="11" name="Group 10">
            <a:extLst>
              <a:ext uri="{FF2B5EF4-FFF2-40B4-BE49-F238E27FC236}">
                <a16:creationId xmlns:a16="http://schemas.microsoft.com/office/drawing/2014/main" id="{28CBE6C4-1D1C-FD6F-C196-3849EC0B3A0C}"/>
              </a:ext>
            </a:extLst>
          </p:cNvPr>
          <p:cNvGrpSpPr/>
          <p:nvPr/>
        </p:nvGrpSpPr>
        <p:grpSpPr>
          <a:xfrm>
            <a:off x="12192000" y="-2395554"/>
            <a:ext cx="2474259" cy="2603717"/>
            <a:chOff x="310403" y="4141694"/>
            <a:chExt cx="2474259" cy="2603717"/>
          </a:xfrm>
        </p:grpSpPr>
        <p:pic>
          <p:nvPicPr>
            <p:cNvPr id="9" name="Picture 8" descr="Icon&#10;&#10;Description automatically generated">
              <a:extLst>
                <a:ext uri="{FF2B5EF4-FFF2-40B4-BE49-F238E27FC236}">
                  <a16:creationId xmlns:a16="http://schemas.microsoft.com/office/drawing/2014/main" id="{09397D0F-B44D-A596-AA8F-EE3F04DF091E}"/>
                </a:ext>
              </a:extLst>
            </p:cNvPr>
            <p:cNvPicPr>
              <a:picLocks noChangeAspect="1"/>
            </p:cNvPicPr>
            <p:nvPr/>
          </p:nvPicPr>
          <p:blipFill>
            <a:blip r:embed="rId3"/>
            <a:stretch>
              <a:fillRect/>
            </a:stretch>
          </p:blipFill>
          <p:spPr>
            <a:xfrm>
              <a:off x="310403" y="4466135"/>
              <a:ext cx="2279276" cy="2279276"/>
            </a:xfrm>
            <a:prstGeom prst="rect">
              <a:avLst/>
            </a:prstGeom>
          </p:spPr>
        </p:pic>
        <p:sp>
          <p:nvSpPr>
            <p:cNvPr id="10" name="TextBox 9">
              <a:extLst>
                <a:ext uri="{FF2B5EF4-FFF2-40B4-BE49-F238E27FC236}">
                  <a16:creationId xmlns:a16="http://schemas.microsoft.com/office/drawing/2014/main" id="{2F4B1091-4C50-A548-BD7D-5CA8199C49C1}"/>
                </a:ext>
              </a:extLst>
            </p:cNvPr>
            <p:cNvSpPr txBox="1"/>
            <p:nvPr/>
          </p:nvSpPr>
          <p:spPr>
            <a:xfrm>
              <a:off x="310403" y="4141694"/>
              <a:ext cx="2474259" cy="400110"/>
            </a:xfrm>
            <a:prstGeom prst="rect">
              <a:avLst/>
            </a:prstGeom>
            <a:noFill/>
          </p:spPr>
          <p:txBody>
            <a:bodyPr wrap="square" rtlCol="0">
              <a:spAutoFit/>
            </a:bodyPr>
            <a:lstStyle/>
            <a:p>
              <a:pPr algn="ctr"/>
              <a:r>
                <a:rPr lang="en-US" sz="2000" b="1" dirty="0"/>
                <a:t>Parachute researcher</a:t>
              </a:r>
            </a:p>
          </p:txBody>
        </p:sp>
      </p:grpSp>
      <p:sp>
        <p:nvSpPr>
          <p:cNvPr id="13" name="Multiply 12">
            <a:extLst>
              <a:ext uri="{FF2B5EF4-FFF2-40B4-BE49-F238E27FC236}">
                <a16:creationId xmlns:a16="http://schemas.microsoft.com/office/drawing/2014/main" id="{F40C47D4-8549-75A7-3483-C4FC74D8D772}"/>
              </a:ext>
            </a:extLst>
          </p:cNvPr>
          <p:cNvSpPr/>
          <p:nvPr/>
        </p:nvSpPr>
        <p:spPr>
          <a:xfrm>
            <a:off x="225237" y="4338918"/>
            <a:ext cx="2249021" cy="2301142"/>
          </a:xfrm>
          <a:prstGeom prst="mathMultiply">
            <a:avLst>
              <a:gd name="adj1" fmla="val 6073"/>
            </a:avLst>
          </a:prstGeom>
          <a:solidFill>
            <a:srgbClr val="D93721"/>
          </a:solidFill>
          <a:ln>
            <a:solidFill>
              <a:srgbClr val="D93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ACBBF73-7A8E-ECA3-02FF-E60B8D9A0F1A}"/>
              </a:ext>
            </a:extLst>
          </p:cNvPr>
          <p:cNvSpPr txBox="1"/>
          <p:nvPr/>
        </p:nvSpPr>
        <p:spPr>
          <a:xfrm>
            <a:off x="8009404" y="5542867"/>
            <a:ext cx="3957359" cy="461665"/>
          </a:xfrm>
          <a:prstGeom prst="rect">
            <a:avLst/>
          </a:prstGeom>
          <a:noFill/>
        </p:spPr>
        <p:txBody>
          <a:bodyPr wrap="square" rtlCol="0">
            <a:spAutoFit/>
          </a:bodyPr>
          <a:lstStyle/>
          <a:p>
            <a:pPr algn="ctr"/>
            <a:endParaRPr lang="en-US" sz="2400" dirty="0"/>
          </a:p>
        </p:txBody>
      </p:sp>
      <p:sp>
        <p:nvSpPr>
          <p:cNvPr id="19" name="Rounded Rectangle 18">
            <a:extLst>
              <a:ext uri="{FF2B5EF4-FFF2-40B4-BE49-F238E27FC236}">
                <a16:creationId xmlns:a16="http://schemas.microsoft.com/office/drawing/2014/main" id="{20501A18-F81D-D785-155E-6871618306CD}"/>
              </a:ext>
            </a:extLst>
          </p:cNvPr>
          <p:cNvSpPr/>
          <p:nvPr/>
        </p:nvSpPr>
        <p:spPr>
          <a:xfrm>
            <a:off x="681316" y="2134509"/>
            <a:ext cx="3585884" cy="1294491"/>
          </a:xfrm>
          <a:prstGeom prst="roundRect">
            <a:avLst/>
          </a:prstGeom>
          <a:solidFill>
            <a:srgbClr val="292644"/>
          </a:solidFill>
          <a:ln w="28575">
            <a:solidFill>
              <a:srgbClr val="2FA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Privileging experiential knowledge</a:t>
            </a:r>
          </a:p>
        </p:txBody>
      </p:sp>
      <p:sp>
        <p:nvSpPr>
          <p:cNvPr id="20" name="Rounded Rectangle 19">
            <a:extLst>
              <a:ext uri="{FF2B5EF4-FFF2-40B4-BE49-F238E27FC236}">
                <a16:creationId xmlns:a16="http://schemas.microsoft.com/office/drawing/2014/main" id="{DF191033-9843-EF79-BC11-5611DFF64DF7}"/>
              </a:ext>
            </a:extLst>
          </p:cNvPr>
          <p:cNvSpPr/>
          <p:nvPr/>
        </p:nvSpPr>
        <p:spPr>
          <a:xfrm>
            <a:off x="4645397" y="2134508"/>
            <a:ext cx="3364007" cy="1294491"/>
          </a:xfrm>
          <a:prstGeom prst="roundRect">
            <a:avLst/>
          </a:prstGeom>
          <a:solidFill>
            <a:srgbClr val="292644"/>
          </a:solidFill>
          <a:ln w="28575">
            <a:solidFill>
              <a:srgbClr val="EBC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Sustained partnership</a:t>
            </a:r>
          </a:p>
        </p:txBody>
      </p:sp>
      <p:sp>
        <p:nvSpPr>
          <p:cNvPr id="21" name="Rounded Rectangle 20">
            <a:extLst>
              <a:ext uri="{FF2B5EF4-FFF2-40B4-BE49-F238E27FC236}">
                <a16:creationId xmlns:a16="http://schemas.microsoft.com/office/drawing/2014/main" id="{5F5B2B77-9805-10C3-50F1-A607E8F7C085}"/>
              </a:ext>
            </a:extLst>
          </p:cNvPr>
          <p:cNvSpPr/>
          <p:nvPr/>
        </p:nvSpPr>
        <p:spPr>
          <a:xfrm>
            <a:off x="8387601" y="2134509"/>
            <a:ext cx="3220575" cy="1294491"/>
          </a:xfrm>
          <a:prstGeom prst="roundRect">
            <a:avLst/>
          </a:prstGeom>
          <a:solidFill>
            <a:srgbClr val="292644"/>
          </a:solidFill>
          <a:ln w="28575">
            <a:solidFill>
              <a:srgbClr val="D93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Culturally appropriate and context-bespoke</a:t>
            </a:r>
          </a:p>
        </p:txBody>
      </p:sp>
      <p:pic>
        <p:nvPicPr>
          <p:cNvPr id="22" name="Picture 2">
            <a:extLst>
              <a:ext uri="{FF2B5EF4-FFF2-40B4-BE49-F238E27FC236}">
                <a16:creationId xmlns:a16="http://schemas.microsoft.com/office/drawing/2014/main" id="{32B0E96C-C86D-A729-0233-663376E4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5192" y="5472277"/>
            <a:ext cx="2155371" cy="12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74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599 0.21273 C -0.06002 0.21435 -0.0638 0.21643 -0.06784 0.21782 C -0.072 0.21921 -0.08594 0.22222 -0.08984 0.22315 L -0.11914 0.23102 C -0.12903 0.2338 -0.1306 0.23403 -0.1414 0.23866 C -0.14661 0.2412 -0.15208 0.24444 -0.15755 0.24653 C -0.16289 0.24884 -0.16836 0.24954 -0.17357 0.25185 C -0.18398 0.25648 -0.19414 0.26227 -0.20442 0.26759 C -0.23359 0.28264 -0.26237 0.30023 -0.29127 0.31713 L -0.30885 0.32778 C -0.31536 0.33125 -0.32174 0.33472 -0.32799 0.33819 C -0.33476 0.34167 -0.34179 0.34468 -0.34857 0.34861 C -0.36028 0.35555 -0.372 0.36366 -0.38385 0.36944 C -0.38932 0.37222 -0.39479 0.37454 -0.40013 0.37731 C -0.41237 0.38403 -0.42448 0.3912 -0.43685 0.39838 C -0.44114 0.40093 -0.4457 0.40393 -0.45 0.40602 C -0.45547 0.4088 -0.46094 0.41088 -0.46614 0.41389 C -0.4776 0.4206 -0.48841 0.42963 -0.5 0.43495 C -0.52851 0.44745 -0.4931 0.43148 -0.52643 0.44792 C -0.53034 0.44977 -0.53437 0.45093 -0.53828 0.45324 C -0.55521 0.46319 -0.54192 0.45949 -0.56028 0.46898 C -0.56315 0.47037 -0.56627 0.47014 -0.56914 0.47153 C -0.5888 0.48079 -0.58086 0.48218 -0.60599 0.49491 C -0.6164 0.50046 -0.61836 0.50116 -0.62942 0.5081 C -0.6319 0.50972 -0.63437 0.51111 -0.63672 0.51343 C -0.64049 0.51643 -0.64362 0.52037 -0.647 0.52384 C -0.65013 0.52662 -0.65299 0.52893 -0.65599 0.53171 C -0.6595 0.53495 -0.66263 0.53889 -0.66627 0.54213 C -0.67213 0.54745 -0.67812 0.55185 -0.68398 0.55787 C -0.68633 0.56042 -0.6888 0.56319 -0.69114 0.56551 C -0.69401 0.56852 -0.69739 0.57037 -0.70013 0.57338 C -0.7026 0.57639 -0.70495 0.58079 -0.70742 0.58403 C -0.70976 0.5868 -0.7125 0.58866 -0.71471 0.59167 C -0.71679 0.59398 -0.71849 0.59745 -0.72057 0.5993 C -0.72344 0.60255 -0.72669 0.60417 -0.72942 0.60741 C -0.73776 0.6169 -0.73554 0.61759 -0.74284 0.62847 C -0.74401 0.63032 -0.7457 0.63125 -0.747 0.63356 C -0.74922 0.6368 -0.75091 0.64074 -0.75299 0.64398 C -0.75482 0.64699 -0.7569 0.64907 -0.75885 0.65185 C -0.76041 0.6544 -0.76159 0.65741 -0.76328 0.65972 C -0.77317 0.675 -0.76953 0.66319 -0.78385 0.68843 C -0.78528 0.6912 -0.78659 0.69398 -0.78828 0.6963 C -0.78958 0.69838 -0.79114 0.69977 -0.79258 0.70162 C -0.79466 0.70417 -0.79661 0.70671 -0.79857 0.70949 C -0.79948 0.71204 -0.80013 0.71528 -0.80143 0.71736 C -0.80364 0.7206 -0.80638 0.72222 -0.80885 0.72523 C -0.8108 0.72755 -0.81276 0.73032 -0.81471 0.73287 C -0.81614 0.73472 -0.81771 0.73611 -0.81914 0.73819 C -0.8207 0.74051 -0.82187 0.74375 -0.82357 0.74606 C -0.82995 0.75486 -0.83177 0.75602 -0.83828 0.7618 C -0.84739 0.78611 -0.82995 0.74167 -0.85455 0.78518 L -0.86328 0.80093 C -0.86523 0.8044 -0.86692 0.80856 -0.86914 0.81134 C -0.87304 0.81667 -0.87734 0.82083 -0.88086 0.82708 C -0.88385 0.83241 -0.88594 0.83958 -0.88971 0.84282 C -0.90299 0.85463 -0.88711 0.83958 -0.90729 0.86366 L -0.92057 0.8794 C -0.922 0.88125 -0.9233 0.88356 -0.925 0.88472 C -0.92786 0.88634 -0.93099 0.88773 -0.93385 0.88981 C -0.9362 0.89167 -0.93867 0.89352 -0.94114 0.89514 C -0.94401 0.89699 -0.95 0.90023 -0.95 0.90046 C -0.95143 0.90208 -0.95286 0.90417 -0.95442 0.90555 C -0.96653 0.91643 -0.95729 0.90671 -0.96614 0.91343 C -0.96823 0.91481 -0.97005 0.91713 -0.972 0.91852 C -0.97344 0.91968 -0.97513 0.91991 -0.97643 0.9213 C -0.98398 0.9287 -0.98372 0.92893 -0.98815 0.93704 " pathEditMode="relative" rAng="0" ptsTypes="AAAAAAAAAAAAAAAAAAAAAAAAAAAAAAAAAAAAAAAAAAAAAAAAAAAAAAAAAAAAAAAAAA">
                                      <p:cBhvr>
                                        <p:cTn id="6" dur="2000" fill="hold"/>
                                        <p:tgtEl>
                                          <p:spTgt spid="11"/>
                                        </p:tgtEl>
                                        <p:attrNameLst>
                                          <p:attrName>ppt_x</p:attrName>
                                          <p:attrName>ppt_y</p:attrName>
                                        </p:attrNameLst>
                                      </p:cBhvr>
                                      <p:rCtr x="-46602" y="3620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CBFC57-D1F0-733A-6B70-0F374FA433AA}"/>
              </a:ext>
            </a:extLst>
          </p:cNvPr>
          <p:cNvSpPr/>
          <p:nvPr/>
        </p:nvSpPr>
        <p:spPr>
          <a:xfrm>
            <a:off x="1335743" y="5292885"/>
            <a:ext cx="4530042" cy="828864"/>
          </a:xfrm>
          <a:prstGeom prst="rect">
            <a:avLst/>
          </a:prstGeom>
          <a:solidFill>
            <a:schemeClr val="bg1"/>
          </a:solidFill>
          <a:ln>
            <a:solidFill>
              <a:srgbClr val="D93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92644"/>
                </a:solidFill>
              </a:rPr>
              <a:t>People working/living in CL-affected community (village-level)</a:t>
            </a:r>
          </a:p>
        </p:txBody>
      </p:sp>
      <p:sp>
        <p:nvSpPr>
          <p:cNvPr id="2" name="Title 1">
            <a:extLst>
              <a:ext uri="{FF2B5EF4-FFF2-40B4-BE49-F238E27FC236}">
                <a16:creationId xmlns:a16="http://schemas.microsoft.com/office/drawing/2014/main" id="{68117A06-2DDB-48E5-9B14-C2D48DDDA034}"/>
              </a:ext>
            </a:extLst>
          </p:cNvPr>
          <p:cNvSpPr>
            <a:spLocks noGrp="1"/>
          </p:cNvSpPr>
          <p:nvPr>
            <p:ph type="title"/>
          </p:nvPr>
        </p:nvSpPr>
        <p:spPr>
          <a:xfrm>
            <a:off x="838200" y="423209"/>
            <a:ext cx="10515600" cy="1325563"/>
          </a:xfrm>
        </p:spPr>
        <p:txBody>
          <a:bodyPr/>
          <a:lstStyle/>
          <a:p>
            <a:r>
              <a:rPr lang="en-US" dirty="0"/>
              <a:t>CEI strategy:</a:t>
            </a:r>
          </a:p>
        </p:txBody>
      </p:sp>
      <p:pic>
        <p:nvPicPr>
          <p:cNvPr id="4" name="Picture 3">
            <a:extLst>
              <a:ext uri="{FF2B5EF4-FFF2-40B4-BE49-F238E27FC236}">
                <a16:creationId xmlns:a16="http://schemas.microsoft.com/office/drawing/2014/main" id="{B27C6B98-7D77-4363-73B7-F002DD60AF0D}"/>
              </a:ext>
            </a:extLst>
          </p:cNvPr>
          <p:cNvPicPr>
            <a:picLocks noChangeAspect="1"/>
          </p:cNvPicPr>
          <p:nvPr/>
        </p:nvPicPr>
        <p:blipFill rotWithShape="1">
          <a:blip r:embed="rId3"/>
          <a:srcRect r="52944"/>
          <a:stretch/>
        </p:blipFill>
        <p:spPr>
          <a:xfrm>
            <a:off x="1335743" y="1748463"/>
            <a:ext cx="3865483" cy="3512074"/>
          </a:xfrm>
          <a:prstGeom prst="rect">
            <a:avLst/>
          </a:prstGeom>
        </p:spPr>
      </p:pic>
      <p:pic>
        <p:nvPicPr>
          <p:cNvPr id="5" name="Picture 4">
            <a:extLst>
              <a:ext uri="{FF2B5EF4-FFF2-40B4-BE49-F238E27FC236}">
                <a16:creationId xmlns:a16="http://schemas.microsoft.com/office/drawing/2014/main" id="{5DA81220-BE33-F6A9-22DE-C1280A145F9B}"/>
              </a:ext>
            </a:extLst>
          </p:cNvPr>
          <p:cNvPicPr>
            <a:picLocks noChangeAspect="1"/>
          </p:cNvPicPr>
          <p:nvPr/>
        </p:nvPicPr>
        <p:blipFill rotWithShape="1">
          <a:blip r:embed="rId3"/>
          <a:srcRect l="49266"/>
          <a:stretch/>
        </p:blipFill>
        <p:spPr>
          <a:xfrm>
            <a:off x="6947455" y="1748772"/>
            <a:ext cx="4166859" cy="3511455"/>
          </a:xfrm>
          <a:prstGeom prst="rect">
            <a:avLst/>
          </a:prstGeom>
        </p:spPr>
      </p:pic>
      <p:sp>
        <p:nvSpPr>
          <p:cNvPr id="8" name="Left-right Arrow 7">
            <a:extLst>
              <a:ext uri="{FF2B5EF4-FFF2-40B4-BE49-F238E27FC236}">
                <a16:creationId xmlns:a16="http://schemas.microsoft.com/office/drawing/2014/main" id="{CCA0BB4C-F366-4BC7-074F-C7EEF49BD1EE}"/>
              </a:ext>
            </a:extLst>
          </p:cNvPr>
          <p:cNvSpPr/>
          <p:nvPr/>
        </p:nvSpPr>
        <p:spPr>
          <a:xfrm>
            <a:off x="5440712" y="2948074"/>
            <a:ext cx="1310576" cy="407276"/>
          </a:xfrm>
          <a:prstGeom prst="leftRightArrow">
            <a:avLst/>
          </a:prstGeom>
          <a:solidFill>
            <a:srgbClr val="EBCC2F"/>
          </a:solidFill>
          <a:ln>
            <a:solidFill>
              <a:srgbClr val="EBC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8CFDA5-1B4B-381E-C543-66E143246529}"/>
              </a:ext>
            </a:extLst>
          </p:cNvPr>
          <p:cNvSpPr/>
          <p:nvPr/>
        </p:nvSpPr>
        <p:spPr>
          <a:xfrm>
            <a:off x="6551767" y="5292885"/>
            <a:ext cx="4530042" cy="828864"/>
          </a:xfrm>
          <a:prstGeom prst="rect">
            <a:avLst/>
          </a:prstGeom>
          <a:solidFill>
            <a:schemeClr val="bg1"/>
          </a:solidFill>
          <a:ln>
            <a:solidFill>
              <a:srgbClr val="D93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92644"/>
                </a:solidFill>
              </a:rPr>
              <a:t>Various stakeholders (regional-level) </a:t>
            </a:r>
          </a:p>
        </p:txBody>
      </p:sp>
    </p:spTree>
    <p:extLst>
      <p:ext uri="{BB962C8B-B14F-4D97-AF65-F5344CB8AC3E}">
        <p14:creationId xmlns:p14="http://schemas.microsoft.com/office/powerpoint/2010/main" val="207802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holding a sign&#10;&#10;Description automatically generated with medium confidence">
            <a:extLst>
              <a:ext uri="{FF2B5EF4-FFF2-40B4-BE49-F238E27FC236}">
                <a16:creationId xmlns:a16="http://schemas.microsoft.com/office/drawing/2014/main" id="{82B4F4B5-CFDA-8E28-8178-23974A827D1D}"/>
              </a:ext>
            </a:extLst>
          </p:cNvPr>
          <p:cNvPicPr>
            <a:picLocks noChangeAspect="1"/>
          </p:cNvPicPr>
          <p:nvPr/>
        </p:nvPicPr>
        <p:blipFill rotWithShape="1">
          <a:blip r:embed="rId3"/>
          <a:srcRect l="7952" r="4911" b="15632"/>
          <a:stretch/>
        </p:blipFill>
        <p:spPr>
          <a:xfrm>
            <a:off x="0" y="2543175"/>
            <a:ext cx="3342270" cy="4314825"/>
          </a:xfrm>
          <a:prstGeom prst="rect">
            <a:avLst/>
          </a:prstGeom>
        </p:spPr>
      </p:pic>
      <p:pic>
        <p:nvPicPr>
          <p:cNvPr id="5" name="Content Placeholder 4" descr="A picture containing text, person, indoor&#10;&#10;Description automatically generated">
            <a:extLst>
              <a:ext uri="{FF2B5EF4-FFF2-40B4-BE49-F238E27FC236}">
                <a16:creationId xmlns:a16="http://schemas.microsoft.com/office/drawing/2014/main" id="{6FD04C57-C976-07CF-8466-C118BD7744D1}"/>
              </a:ext>
            </a:extLst>
          </p:cNvPr>
          <p:cNvPicPr>
            <a:picLocks noChangeAspect="1"/>
          </p:cNvPicPr>
          <p:nvPr/>
        </p:nvPicPr>
        <p:blipFill rotWithShape="1">
          <a:blip r:embed="rId4"/>
          <a:srcRect t="7466" r="-5" b="-5"/>
          <a:stretch/>
        </p:blipFill>
        <p:spPr>
          <a:xfrm>
            <a:off x="-9675" y="-42636"/>
            <a:ext cx="3478850" cy="2414361"/>
          </a:xfrm>
          <a:prstGeom prst="rect">
            <a:avLst/>
          </a:prstGeom>
        </p:spPr>
      </p:pic>
      <p:sp>
        <p:nvSpPr>
          <p:cNvPr id="2" name="Title 1">
            <a:extLst>
              <a:ext uri="{FF2B5EF4-FFF2-40B4-BE49-F238E27FC236}">
                <a16:creationId xmlns:a16="http://schemas.microsoft.com/office/drawing/2014/main" id="{2D8DFA66-A5D3-1891-3B9E-ECA84E94370A}"/>
              </a:ext>
            </a:extLst>
          </p:cNvPr>
          <p:cNvSpPr>
            <a:spLocks noGrp="1"/>
          </p:cNvSpPr>
          <p:nvPr>
            <p:ph type="title"/>
          </p:nvPr>
        </p:nvSpPr>
        <p:spPr>
          <a:xfrm>
            <a:off x="7799832" y="978408"/>
            <a:ext cx="3721608" cy="1106424"/>
          </a:xfrm>
        </p:spPr>
        <p:txBody>
          <a:bodyPr>
            <a:normAutofit/>
          </a:bodyPr>
          <a:lstStyle/>
          <a:p>
            <a:endParaRPr lang="en-US" sz="2800"/>
          </a:p>
        </p:txBody>
      </p:sp>
      <p:pic>
        <p:nvPicPr>
          <p:cNvPr id="14" name="Content Placeholder 13" descr="A group of people sitting in a room&#10;&#10;Description automatically generated with medium confidence">
            <a:extLst>
              <a:ext uri="{FF2B5EF4-FFF2-40B4-BE49-F238E27FC236}">
                <a16:creationId xmlns:a16="http://schemas.microsoft.com/office/drawing/2014/main" id="{2B4C98D4-4686-92CB-81E4-72FC174EC0DD}"/>
              </a:ext>
            </a:extLst>
          </p:cNvPr>
          <p:cNvPicPr>
            <a:picLocks noGrp="1" noChangeAspect="1"/>
          </p:cNvPicPr>
          <p:nvPr>
            <p:ph idx="1"/>
          </p:nvPr>
        </p:nvPicPr>
        <p:blipFill rotWithShape="1">
          <a:blip r:embed="rId5"/>
          <a:srcRect l="15720" t="27321" r="-15720" b="353"/>
          <a:stretch/>
        </p:blipFill>
        <p:spPr>
          <a:xfrm>
            <a:off x="7458007" y="3795506"/>
            <a:ext cx="5652023" cy="3062494"/>
          </a:xfrm>
        </p:spPr>
      </p:pic>
      <p:sp>
        <p:nvSpPr>
          <p:cNvPr id="18" name="Rectangle 17">
            <a:extLst>
              <a:ext uri="{FF2B5EF4-FFF2-40B4-BE49-F238E27FC236}">
                <a16:creationId xmlns:a16="http://schemas.microsoft.com/office/drawing/2014/main" id="{90510F7F-AB11-AB0F-624C-0FFED74280A9}"/>
              </a:ext>
            </a:extLst>
          </p:cNvPr>
          <p:cNvSpPr/>
          <p:nvPr/>
        </p:nvSpPr>
        <p:spPr>
          <a:xfrm>
            <a:off x="6937736" y="-42636"/>
            <a:ext cx="750598" cy="2914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green, indoor, floor, wall&#10;&#10;Description automatically generated">
            <a:extLst>
              <a:ext uri="{FF2B5EF4-FFF2-40B4-BE49-F238E27FC236}">
                <a16:creationId xmlns:a16="http://schemas.microsoft.com/office/drawing/2014/main" id="{86E1C4CC-798E-F68D-F98E-91D3ACD66C92}"/>
              </a:ext>
            </a:extLst>
          </p:cNvPr>
          <p:cNvPicPr>
            <a:picLocks noChangeAspect="1"/>
          </p:cNvPicPr>
          <p:nvPr/>
        </p:nvPicPr>
        <p:blipFill>
          <a:blip r:embed="rId6"/>
          <a:stretch>
            <a:fillRect/>
          </a:stretch>
        </p:blipFill>
        <p:spPr>
          <a:xfrm>
            <a:off x="7458008" y="-10872"/>
            <a:ext cx="4757946" cy="3568460"/>
          </a:xfrm>
          <a:prstGeom prst="rect">
            <a:avLst/>
          </a:prstGeom>
        </p:spPr>
      </p:pic>
      <p:pic>
        <p:nvPicPr>
          <p:cNvPr id="11" name="Picture 10" descr="A person writing on a white board&#10;&#10;Description automatically generated with medium confidence">
            <a:extLst>
              <a:ext uri="{FF2B5EF4-FFF2-40B4-BE49-F238E27FC236}">
                <a16:creationId xmlns:a16="http://schemas.microsoft.com/office/drawing/2014/main" id="{D9E3CCC4-42B8-B150-1C66-7D3718578262}"/>
              </a:ext>
            </a:extLst>
          </p:cNvPr>
          <p:cNvPicPr>
            <a:picLocks noChangeAspect="1"/>
          </p:cNvPicPr>
          <p:nvPr/>
        </p:nvPicPr>
        <p:blipFill rotWithShape="1">
          <a:blip r:embed="rId7"/>
          <a:srcRect t="14318" r="3" b="3709"/>
          <a:stretch/>
        </p:blipFill>
        <p:spPr>
          <a:xfrm>
            <a:off x="3466383" y="-146865"/>
            <a:ext cx="3781391" cy="4133078"/>
          </a:xfrm>
          <a:prstGeom prst="rect">
            <a:avLst/>
          </a:prstGeom>
        </p:spPr>
      </p:pic>
      <p:pic>
        <p:nvPicPr>
          <p:cNvPr id="20" name="Picture 19">
            <a:extLst>
              <a:ext uri="{FF2B5EF4-FFF2-40B4-BE49-F238E27FC236}">
                <a16:creationId xmlns:a16="http://schemas.microsoft.com/office/drawing/2014/main" id="{49BE10AD-9CED-EFDB-408A-56F43A0ECC6B}"/>
              </a:ext>
            </a:extLst>
          </p:cNvPr>
          <p:cNvPicPr>
            <a:picLocks noChangeAspect="1"/>
          </p:cNvPicPr>
          <p:nvPr/>
        </p:nvPicPr>
        <p:blipFill rotWithShape="1">
          <a:blip r:embed="rId8"/>
          <a:srcRect b="6927"/>
          <a:stretch/>
        </p:blipFill>
        <p:spPr>
          <a:xfrm>
            <a:off x="3431492" y="4216240"/>
            <a:ext cx="3784493" cy="2641760"/>
          </a:xfrm>
          <a:prstGeom prst="rect">
            <a:avLst/>
          </a:prstGeom>
        </p:spPr>
      </p:pic>
    </p:spTree>
    <p:extLst>
      <p:ext uri="{BB962C8B-B14F-4D97-AF65-F5344CB8AC3E}">
        <p14:creationId xmlns:p14="http://schemas.microsoft.com/office/powerpoint/2010/main" val="400502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3C64-F30F-0817-9CEF-612DEEA686FE}"/>
              </a:ext>
            </a:extLst>
          </p:cNvPr>
          <p:cNvSpPr>
            <a:spLocks noGrp="1"/>
          </p:cNvSpPr>
          <p:nvPr>
            <p:ph type="title"/>
          </p:nvPr>
        </p:nvSpPr>
        <p:spPr/>
        <p:txBody>
          <a:bodyPr/>
          <a:lstStyle/>
          <a:p>
            <a:endParaRPr lang="en-US"/>
          </a:p>
        </p:txBody>
      </p:sp>
      <p:pic>
        <p:nvPicPr>
          <p:cNvPr id="7" name="Content Placeholder 6" descr="A group of people outside&#10;&#10;Description automatically generated with medium confidence">
            <a:extLst>
              <a:ext uri="{FF2B5EF4-FFF2-40B4-BE49-F238E27FC236}">
                <a16:creationId xmlns:a16="http://schemas.microsoft.com/office/drawing/2014/main" id="{C2C9B767-CC20-2928-931A-2CFA236F163D}"/>
              </a:ext>
            </a:extLst>
          </p:cNvPr>
          <p:cNvPicPr>
            <a:picLocks noGrp="1" noChangeAspect="1"/>
          </p:cNvPicPr>
          <p:nvPr>
            <p:ph idx="1"/>
          </p:nvPr>
        </p:nvPicPr>
        <p:blipFill rotWithShape="1">
          <a:blip r:embed="rId2"/>
          <a:srcRect l="4698"/>
          <a:stretch/>
        </p:blipFill>
        <p:spPr>
          <a:xfrm>
            <a:off x="0" y="4038885"/>
            <a:ext cx="4057650" cy="2819115"/>
          </a:xfrm>
        </p:spPr>
      </p:pic>
      <p:pic>
        <p:nvPicPr>
          <p:cNvPr id="4" name="Picture 3">
            <a:extLst>
              <a:ext uri="{FF2B5EF4-FFF2-40B4-BE49-F238E27FC236}">
                <a16:creationId xmlns:a16="http://schemas.microsoft.com/office/drawing/2014/main" id="{CD5F0EB4-DA2A-608E-B484-9763C5F8904B}"/>
              </a:ext>
            </a:extLst>
          </p:cNvPr>
          <p:cNvPicPr>
            <a:picLocks noChangeAspect="1"/>
          </p:cNvPicPr>
          <p:nvPr/>
        </p:nvPicPr>
        <p:blipFill rotWithShape="1">
          <a:blip r:embed="rId3">
            <a:extLst>
              <a:ext uri="{28A0092B-C50C-407E-A947-70E740481C1C}">
                <a14:useLocalDpi xmlns:a14="http://schemas.microsoft.com/office/drawing/2010/main" val="0"/>
              </a:ext>
            </a:extLst>
          </a:blip>
          <a:srcRect l="5240"/>
          <a:stretch/>
        </p:blipFill>
        <p:spPr>
          <a:xfrm>
            <a:off x="0" y="0"/>
            <a:ext cx="6976818" cy="3894513"/>
          </a:xfrm>
          <a:prstGeom prst="rect">
            <a:avLst/>
          </a:prstGeom>
          <a:ln w="38100">
            <a:noFill/>
          </a:ln>
        </p:spPr>
      </p:pic>
      <p:pic>
        <p:nvPicPr>
          <p:cNvPr id="5" name="Picture 4">
            <a:extLst>
              <a:ext uri="{FF2B5EF4-FFF2-40B4-BE49-F238E27FC236}">
                <a16:creationId xmlns:a16="http://schemas.microsoft.com/office/drawing/2014/main" id="{426FAD80-DC25-10C8-CB56-54D1A6BF3AFF}"/>
              </a:ext>
            </a:extLst>
          </p:cNvPr>
          <p:cNvPicPr>
            <a:picLocks noChangeAspect="1"/>
          </p:cNvPicPr>
          <p:nvPr/>
        </p:nvPicPr>
        <p:blipFill rotWithShape="1">
          <a:blip r:embed="rId4">
            <a:extLst>
              <a:ext uri="{28A0092B-C50C-407E-A947-70E740481C1C}">
                <a14:useLocalDpi xmlns:a14="http://schemas.microsoft.com/office/drawing/2010/main" val="0"/>
              </a:ext>
            </a:extLst>
          </a:blip>
          <a:srcRect t="5630" r="30537"/>
          <a:stretch/>
        </p:blipFill>
        <p:spPr>
          <a:xfrm>
            <a:off x="7119693" y="-1"/>
            <a:ext cx="5072307" cy="3894513"/>
          </a:xfrm>
          <a:prstGeom prst="rect">
            <a:avLst/>
          </a:prstGeom>
          <a:ln w="38100">
            <a:noFill/>
          </a:ln>
        </p:spPr>
      </p:pic>
      <p:pic>
        <p:nvPicPr>
          <p:cNvPr id="8" name="Picture 7">
            <a:extLst>
              <a:ext uri="{FF2B5EF4-FFF2-40B4-BE49-F238E27FC236}">
                <a16:creationId xmlns:a16="http://schemas.microsoft.com/office/drawing/2014/main" id="{EA0192D2-D3EC-90B1-2EFE-2BF3100E8475}"/>
              </a:ext>
            </a:extLst>
          </p:cNvPr>
          <p:cNvPicPr>
            <a:picLocks noChangeAspect="1"/>
          </p:cNvPicPr>
          <p:nvPr/>
        </p:nvPicPr>
        <p:blipFill rotWithShape="1">
          <a:blip r:embed="rId5">
            <a:extLst>
              <a:ext uri="{28A0092B-C50C-407E-A947-70E740481C1C}">
                <a14:useLocalDpi xmlns:a14="http://schemas.microsoft.com/office/drawing/2010/main" val="0"/>
              </a:ext>
            </a:extLst>
          </a:blip>
          <a:srcRect r="17907"/>
          <a:stretch/>
        </p:blipFill>
        <p:spPr>
          <a:xfrm>
            <a:off x="8027997" y="3993410"/>
            <a:ext cx="4164003" cy="2864590"/>
          </a:xfrm>
          <a:prstGeom prst="rect">
            <a:avLst/>
          </a:prstGeom>
          <a:ln w="38100">
            <a:noFill/>
          </a:ln>
        </p:spPr>
      </p:pic>
      <p:pic>
        <p:nvPicPr>
          <p:cNvPr id="10" name="Picture 9" descr="A group of people sitting outside&#10;&#10;Description automatically generated with medium confidence">
            <a:extLst>
              <a:ext uri="{FF2B5EF4-FFF2-40B4-BE49-F238E27FC236}">
                <a16:creationId xmlns:a16="http://schemas.microsoft.com/office/drawing/2014/main" id="{7A976848-FC1B-C024-BD65-D6BED23244A7}"/>
              </a:ext>
            </a:extLst>
          </p:cNvPr>
          <p:cNvPicPr>
            <a:picLocks noChangeAspect="1"/>
          </p:cNvPicPr>
          <p:nvPr/>
        </p:nvPicPr>
        <p:blipFill rotWithShape="1">
          <a:blip r:embed="rId6"/>
          <a:srcRect l="24051" r="6478"/>
          <a:stretch/>
        </p:blipFill>
        <p:spPr>
          <a:xfrm>
            <a:off x="4280916" y="3984353"/>
            <a:ext cx="3523814" cy="2847037"/>
          </a:xfrm>
          <a:prstGeom prst="rect">
            <a:avLst/>
          </a:prstGeom>
        </p:spPr>
      </p:pic>
    </p:spTree>
    <p:extLst>
      <p:ext uri="{BB962C8B-B14F-4D97-AF65-F5344CB8AC3E}">
        <p14:creationId xmlns:p14="http://schemas.microsoft.com/office/powerpoint/2010/main" val="23333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in a room with food on a table&#10;&#10;Description automatically generated with low confidence">
            <a:extLst>
              <a:ext uri="{FF2B5EF4-FFF2-40B4-BE49-F238E27FC236}">
                <a16:creationId xmlns:a16="http://schemas.microsoft.com/office/drawing/2014/main" id="{62FD9AE3-0640-1ABA-B18C-14E038BE8812}"/>
              </a:ext>
            </a:extLst>
          </p:cNvPr>
          <p:cNvPicPr>
            <a:picLocks noGrp="1" noChangeAspect="1"/>
          </p:cNvPicPr>
          <p:nvPr>
            <p:ph idx="1"/>
          </p:nvPr>
        </p:nvPicPr>
        <p:blipFill rotWithShape="1">
          <a:blip r:embed="rId3"/>
          <a:srcRect l="6581" t="6188" r="27090" b="15477"/>
          <a:stretch/>
        </p:blipFill>
        <p:spPr>
          <a:xfrm>
            <a:off x="-66291" y="3360362"/>
            <a:ext cx="4442210" cy="3497637"/>
          </a:xfrm>
        </p:spPr>
      </p:pic>
      <p:pic>
        <p:nvPicPr>
          <p:cNvPr id="9" name="Picture 8" descr="A person standing in front of a group of people sitting in chairs&#10;&#10;Description automatically generated with medium confidence">
            <a:extLst>
              <a:ext uri="{FF2B5EF4-FFF2-40B4-BE49-F238E27FC236}">
                <a16:creationId xmlns:a16="http://schemas.microsoft.com/office/drawing/2014/main" id="{1E0EA2AA-A9D3-1F6A-FA14-64E72135C12B}"/>
              </a:ext>
            </a:extLst>
          </p:cNvPr>
          <p:cNvPicPr>
            <a:picLocks noChangeAspect="1"/>
          </p:cNvPicPr>
          <p:nvPr/>
        </p:nvPicPr>
        <p:blipFill rotWithShape="1">
          <a:blip r:embed="rId4"/>
          <a:srcRect t="21729" b="9101"/>
          <a:stretch/>
        </p:blipFill>
        <p:spPr>
          <a:xfrm>
            <a:off x="5324474" y="0"/>
            <a:ext cx="6867526" cy="3166822"/>
          </a:xfrm>
          <a:prstGeom prst="rect">
            <a:avLst/>
          </a:prstGeom>
        </p:spPr>
      </p:pic>
      <p:pic>
        <p:nvPicPr>
          <p:cNvPr id="13" name="Picture 12" descr="A group of people in a room&#10;&#10;Description automatically generated with low confidence">
            <a:extLst>
              <a:ext uri="{FF2B5EF4-FFF2-40B4-BE49-F238E27FC236}">
                <a16:creationId xmlns:a16="http://schemas.microsoft.com/office/drawing/2014/main" id="{5FD7EFFA-209C-E51A-2290-82C7EF3E8DE8}"/>
              </a:ext>
            </a:extLst>
          </p:cNvPr>
          <p:cNvPicPr>
            <a:picLocks noChangeAspect="1"/>
          </p:cNvPicPr>
          <p:nvPr/>
        </p:nvPicPr>
        <p:blipFill rotWithShape="1">
          <a:blip r:embed="rId5"/>
          <a:srcRect t="14353" r="6919"/>
          <a:stretch/>
        </p:blipFill>
        <p:spPr>
          <a:xfrm>
            <a:off x="0" y="42862"/>
            <a:ext cx="5157788" cy="3163888"/>
          </a:xfrm>
          <a:prstGeom prst="rect">
            <a:avLst/>
          </a:prstGeom>
        </p:spPr>
      </p:pic>
      <p:pic>
        <p:nvPicPr>
          <p:cNvPr id="14" name="Picture 13">
            <a:extLst>
              <a:ext uri="{FF2B5EF4-FFF2-40B4-BE49-F238E27FC236}">
                <a16:creationId xmlns:a16="http://schemas.microsoft.com/office/drawing/2014/main" id="{AD2DE836-08A8-A1FF-4947-21CC115CA8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85" t="17118"/>
          <a:stretch/>
        </p:blipFill>
        <p:spPr>
          <a:xfrm>
            <a:off x="4514848" y="3392489"/>
            <a:ext cx="4604523" cy="3465512"/>
          </a:xfrm>
          <a:prstGeom prst="rect">
            <a:avLst/>
          </a:prstGeom>
          <a:ln w="28575">
            <a:noFill/>
          </a:ln>
        </p:spPr>
      </p:pic>
      <p:pic>
        <p:nvPicPr>
          <p:cNvPr id="15" name="Picture 14">
            <a:extLst>
              <a:ext uri="{FF2B5EF4-FFF2-40B4-BE49-F238E27FC236}">
                <a16:creationId xmlns:a16="http://schemas.microsoft.com/office/drawing/2014/main" id="{28424B12-D009-51BF-5E98-5151354585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86" r="18757" b="4054"/>
          <a:stretch/>
        </p:blipFill>
        <p:spPr>
          <a:xfrm>
            <a:off x="9229724" y="3360363"/>
            <a:ext cx="3021570" cy="3497637"/>
          </a:xfrm>
          <a:prstGeom prst="rect">
            <a:avLst/>
          </a:prstGeom>
          <a:ln w="28575">
            <a:noFill/>
          </a:ln>
        </p:spPr>
      </p:pic>
    </p:spTree>
    <p:extLst>
      <p:ext uri="{BB962C8B-B14F-4D97-AF65-F5344CB8AC3E}">
        <p14:creationId xmlns:p14="http://schemas.microsoft.com/office/powerpoint/2010/main" val="3438968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3302</TotalTime>
  <Words>996</Words>
  <Application>Microsoft Office PowerPoint</Application>
  <PresentationFormat>Widescreen</PresentationFormat>
  <Paragraphs>147</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Rockwell</vt:lpstr>
      <vt:lpstr>System Font Regular</vt:lpstr>
      <vt:lpstr>Times New Roman</vt:lpstr>
      <vt:lpstr>Wingdings</vt:lpstr>
      <vt:lpstr>Office Theme</vt:lpstr>
      <vt:lpstr>Community engagement in  cutaneous leishmaniasis research:  </vt:lpstr>
      <vt:lpstr>PowerPoint Presentation</vt:lpstr>
      <vt:lpstr>PowerPoint Presentation</vt:lpstr>
      <vt:lpstr>PowerPoint Presentation</vt:lpstr>
      <vt:lpstr>Our CEI mission</vt:lpstr>
      <vt:lpstr>CEI strategy:</vt:lpstr>
      <vt:lpstr>PowerPoint Presentation</vt:lpstr>
      <vt:lpstr>PowerPoint Presentation</vt:lpstr>
      <vt:lpstr>PowerPoint Presentation</vt:lpstr>
      <vt:lpstr>PowerPoint Presentation</vt:lpstr>
      <vt:lpstr>PowerPoint Presentation</vt:lpstr>
      <vt:lpstr>PowerPoint Presentation</vt:lpstr>
      <vt:lpstr>Challenges and 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 in  cutaneous leishmaniasis research:</dc:title>
  <dc:creator>Kay Polidano</dc:creator>
  <cp:lastModifiedBy>Adam Dale</cp:lastModifiedBy>
  <cp:revision>20</cp:revision>
  <cp:lastPrinted>2023-02-05T10:35:25Z</cp:lastPrinted>
  <dcterms:created xsi:type="dcterms:W3CDTF">2023-02-03T07:43:24Z</dcterms:created>
  <dcterms:modified xsi:type="dcterms:W3CDTF">2023-02-06T08:59:29Z</dcterms:modified>
</cp:coreProperties>
</file>