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12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7BA4-A9BA-4748-94D9-27CE088375CE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EA56-3AA3-4543-B100-3A841A38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0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7BA4-A9BA-4748-94D9-27CE088375CE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EA56-3AA3-4543-B100-3A841A38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1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7BA4-A9BA-4748-94D9-27CE088375CE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EA56-3AA3-4543-B100-3A841A38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3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7BA4-A9BA-4748-94D9-27CE088375CE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EA56-3AA3-4543-B100-3A841A38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1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7BA4-A9BA-4748-94D9-27CE088375CE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EA56-3AA3-4543-B100-3A841A38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3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7BA4-A9BA-4748-94D9-27CE088375CE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EA56-3AA3-4543-B100-3A841A38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6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7BA4-A9BA-4748-94D9-27CE088375CE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EA56-3AA3-4543-B100-3A841A38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1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7BA4-A9BA-4748-94D9-27CE088375CE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EA56-3AA3-4543-B100-3A841A38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7BA4-A9BA-4748-94D9-27CE088375CE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EA56-3AA3-4543-B100-3A841A38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2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7BA4-A9BA-4748-94D9-27CE088375CE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EA56-3AA3-4543-B100-3A841A38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7BA4-A9BA-4748-94D9-27CE088375CE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EA56-3AA3-4543-B100-3A841A38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7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7BA4-A9BA-4748-94D9-27CE088375CE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FEA56-3AA3-4543-B100-3A841A38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2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83568" y="332656"/>
            <a:ext cx="3896816" cy="3824808"/>
          </a:xfrm>
          <a:prstGeom prst="ellipse">
            <a:avLst/>
          </a:prstGeom>
          <a:noFill/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71800" y="332656"/>
            <a:ext cx="4032448" cy="3816424"/>
          </a:xfrm>
          <a:prstGeom prst="ellipse">
            <a:avLst/>
          </a:prstGeom>
          <a:noFill/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63688" y="2276872"/>
            <a:ext cx="4032448" cy="3816424"/>
          </a:xfrm>
          <a:prstGeom prst="ellipse">
            <a:avLst/>
          </a:prstGeom>
          <a:noFill/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31640" y="1484784"/>
            <a:ext cx="10882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Clinical</a:t>
            </a:r>
          </a:p>
          <a:p>
            <a:pPr algn="ctr"/>
            <a:r>
              <a:rPr lang="en-US" dirty="0" smtClean="0"/>
              <a:t>Research</a:t>
            </a:r>
          </a:p>
          <a:p>
            <a:pPr algn="ctr"/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11960" y="342900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Notifications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87824" y="2276872"/>
            <a:ext cx="13460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Practice</a:t>
            </a:r>
          </a:p>
          <a:p>
            <a:pPr algn="ctr"/>
            <a:r>
              <a:rPr lang="en-US" dirty="0" smtClean="0"/>
              <a:t>Policy</a:t>
            </a:r>
          </a:p>
          <a:p>
            <a:pPr algn="ctr"/>
            <a:r>
              <a:rPr lang="en-US" dirty="0" smtClean="0"/>
              <a:t>Stewardship</a:t>
            </a:r>
          </a:p>
          <a:p>
            <a:pPr algn="ctr"/>
            <a:r>
              <a:rPr lang="en-US" dirty="0" smtClean="0"/>
              <a:t>Lives Saved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61679" y="1196752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Diagnostics</a:t>
            </a:r>
          </a:p>
          <a:p>
            <a:pPr algn="ctr"/>
            <a:r>
              <a:rPr lang="en-US" dirty="0" smtClean="0"/>
              <a:t>Pathogenesis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7704" y="2996952"/>
            <a:ext cx="12944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Incidence</a:t>
            </a:r>
          </a:p>
          <a:p>
            <a:pPr algn="ctr"/>
            <a:r>
              <a:rPr lang="en-US" dirty="0" smtClean="0"/>
              <a:t>Outcome</a:t>
            </a:r>
          </a:p>
          <a:p>
            <a:pPr algn="ctr"/>
            <a:r>
              <a:rPr lang="en-US" dirty="0" smtClean="0"/>
              <a:t>Risk Factors</a:t>
            </a:r>
          </a:p>
          <a:p>
            <a:pPr algn="ctr"/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31840" y="4437112"/>
            <a:ext cx="1084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Public</a:t>
            </a:r>
          </a:p>
          <a:p>
            <a:pPr algn="ctr"/>
            <a:r>
              <a:rPr lang="en-US" dirty="0" smtClean="0"/>
              <a:t>Health</a:t>
            </a:r>
          </a:p>
          <a:p>
            <a:pPr algn="ctr"/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32040" y="1484784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Laboratory</a:t>
            </a:r>
          </a:p>
          <a:p>
            <a:pPr algn="ctr"/>
            <a:r>
              <a:rPr lang="en-US" dirty="0" smtClean="0"/>
              <a:t>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84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776864" cy="864096"/>
          </a:xfrm>
        </p:spPr>
        <p:txBody>
          <a:bodyPr>
            <a:normAutofit/>
          </a:bodyPr>
          <a:lstStyle/>
          <a:p>
            <a:r>
              <a:rPr lang="en-AU" dirty="0" smtClean="0">
                <a:latin typeface="Century Gothic"/>
                <a:cs typeface="Century Gothic"/>
              </a:rPr>
              <a:t>What clinicians need</a:t>
            </a:r>
            <a:endParaRPr lang="en-AU" dirty="0">
              <a:latin typeface="Century Gothic"/>
              <a:cs typeface="Century Gothic"/>
            </a:endParaRPr>
          </a:p>
        </p:txBody>
      </p:sp>
      <p:sp>
        <p:nvSpPr>
          <p:cNvPr id="6146" name="Content Placeholder 4"/>
          <p:cNvSpPr>
            <a:spLocks noGrp="1"/>
          </p:cNvSpPr>
          <p:nvPr>
            <p:ph idx="1"/>
          </p:nvPr>
        </p:nvSpPr>
        <p:spPr>
          <a:xfrm>
            <a:off x="323528" y="1052736"/>
            <a:ext cx="7632848" cy="5472608"/>
          </a:xfrm>
        </p:spPr>
        <p:txBody>
          <a:bodyPr>
            <a:normAutofit fontScale="70000" lnSpcReduction="20000"/>
          </a:bodyPr>
          <a:lstStyle/>
          <a:p>
            <a:r>
              <a:rPr lang="en-AU" dirty="0" smtClean="0">
                <a:latin typeface="Century Gothic"/>
                <a:cs typeface="Century Gothic"/>
              </a:rPr>
              <a:t>Clinical features- assist with diagnosis &amp; planning of response</a:t>
            </a:r>
          </a:p>
          <a:p>
            <a:r>
              <a:rPr lang="en-AU" dirty="0" smtClean="0">
                <a:latin typeface="Century Gothic"/>
                <a:cs typeface="Century Gothic"/>
              </a:rPr>
              <a:t>Complications- anticipate and deal with</a:t>
            </a:r>
          </a:p>
          <a:p>
            <a:r>
              <a:rPr lang="en-AU" dirty="0" smtClean="0">
                <a:latin typeface="Century Gothic"/>
                <a:cs typeface="Century Gothic"/>
              </a:rPr>
              <a:t>Performance of diagnostic tests</a:t>
            </a:r>
          </a:p>
          <a:p>
            <a:r>
              <a:rPr lang="en-AU" dirty="0" smtClean="0">
                <a:latin typeface="Century Gothic"/>
                <a:cs typeface="Century Gothic"/>
              </a:rPr>
              <a:t>Risk factors</a:t>
            </a:r>
          </a:p>
          <a:p>
            <a:pPr lvl="1"/>
            <a:r>
              <a:rPr lang="en-AU" dirty="0" smtClean="0">
                <a:latin typeface="Century Gothic"/>
                <a:cs typeface="Century Gothic"/>
              </a:rPr>
              <a:t>Severity</a:t>
            </a:r>
            <a:r>
              <a:rPr lang="en-AU" dirty="0">
                <a:latin typeface="Century Gothic"/>
                <a:cs typeface="Century Gothic"/>
              </a:rPr>
              <a:t> </a:t>
            </a:r>
            <a:r>
              <a:rPr lang="en-AU" dirty="0" smtClean="0">
                <a:latin typeface="Century Gothic"/>
                <a:cs typeface="Century Gothic"/>
              </a:rPr>
              <a:t>and susceptibility</a:t>
            </a:r>
          </a:p>
          <a:p>
            <a:r>
              <a:rPr lang="en-AU" dirty="0" smtClean="0">
                <a:latin typeface="Century Gothic"/>
                <a:cs typeface="Century Gothic"/>
              </a:rPr>
              <a:t>Infection control (for staff and other patients)</a:t>
            </a:r>
          </a:p>
          <a:p>
            <a:r>
              <a:rPr lang="en-AU" dirty="0" smtClean="0">
                <a:latin typeface="Century Gothic"/>
                <a:cs typeface="Century Gothic"/>
              </a:rPr>
              <a:t>Any information about treatment response</a:t>
            </a:r>
          </a:p>
          <a:p>
            <a:r>
              <a:rPr lang="en-AU" dirty="0">
                <a:latin typeface="Century Gothic"/>
                <a:cs typeface="Century Gothic"/>
              </a:rPr>
              <a:t>Dialogue with public health </a:t>
            </a:r>
            <a:r>
              <a:rPr lang="en-AU" dirty="0" smtClean="0">
                <a:latin typeface="Century Gothic"/>
                <a:cs typeface="Century Gothic"/>
              </a:rPr>
              <a:t>authorities, which allows feedback of data collected and analysed</a:t>
            </a:r>
          </a:p>
          <a:p>
            <a:r>
              <a:rPr lang="en-AU" dirty="0" smtClean="0">
                <a:latin typeface="Century Gothic"/>
                <a:cs typeface="Century Gothic"/>
              </a:rPr>
              <a:t>Data collection tool which can serve case management and public health needs</a:t>
            </a:r>
          </a:p>
          <a:p>
            <a:r>
              <a:rPr lang="en-AU" dirty="0" smtClean="0">
                <a:latin typeface="Century Gothic"/>
                <a:cs typeface="Century Gothic"/>
              </a:rPr>
              <a:t>Access to modelling about ongoing impact</a:t>
            </a:r>
          </a:p>
          <a:p>
            <a:r>
              <a:rPr lang="en-AU" dirty="0" smtClean="0">
                <a:latin typeface="Century Gothic"/>
                <a:cs typeface="Century Gothic"/>
              </a:rPr>
              <a:t>Opportunity to carry out clinical research e.g. pre –approvals </a:t>
            </a:r>
          </a:p>
        </p:txBody>
      </p:sp>
    </p:spTree>
    <p:extLst>
      <p:ext uri="{BB962C8B-B14F-4D97-AF65-F5344CB8AC3E}">
        <p14:creationId xmlns:p14="http://schemas.microsoft.com/office/powerpoint/2010/main" val="249947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>
          <a:xfrm>
            <a:off x="179512" y="260350"/>
            <a:ext cx="8208912" cy="1143000"/>
          </a:xfrm>
        </p:spPr>
        <p:txBody>
          <a:bodyPr>
            <a:noAutofit/>
          </a:bodyPr>
          <a:lstStyle/>
          <a:p>
            <a:r>
              <a:rPr lang="en-AU" sz="3600" dirty="0" smtClean="0">
                <a:latin typeface="Century Gothic"/>
                <a:cs typeface="Century Gothic"/>
              </a:rPr>
              <a:t>What public health authorities want</a:t>
            </a:r>
            <a:endParaRPr lang="en-AU" sz="3600" dirty="0">
              <a:latin typeface="Century Gothic"/>
              <a:cs typeface="Century Gothic"/>
            </a:endParaRPr>
          </a:p>
        </p:txBody>
      </p:sp>
      <p:sp>
        <p:nvSpPr>
          <p:cNvPr id="6146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smtClean="0">
                <a:latin typeface="Century Gothic"/>
                <a:cs typeface="Century Gothic"/>
              </a:rPr>
              <a:t>Incidence</a:t>
            </a:r>
          </a:p>
          <a:p>
            <a:pPr lvl="1"/>
            <a:r>
              <a:rPr lang="en-AU" dirty="0" smtClean="0">
                <a:latin typeface="Century Gothic"/>
                <a:cs typeface="Century Gothic"/>
              </a:rPr>
              <a:t>Community, hospital, ICU</a:t>
            </a:r>
          </a:p>
          <a:p>
            <a:r>
              <a:rPr lang="en-AU" dirty="0" smtClean="0">
                <a:latin typeface="Century Gothic"/>
                <a:cs typeface="Century Gothic"/>
              </a:rPr>
              <a:t>Severity &amp; Mortality data</a:t>
            </a:r>
          </a:p>
          <a:p>
            <a:r>
              <a:rPr lang="en-AU" dirty="0" smtClean="0">
                <a:latin typeface="Century Gothic"/>
                <a:cs typeface="Century Gothic"/>
              </a:rPr>
              <a:t>Case-fatality rate</a:t>
            </a:r>
          </a:p>
          <a:p>
            <a:r>
              <a:rPr lang="en-AU" dirty="0" smtClean="0">
                <a:latin typeface="Century Gothic"/>
                <a:cs typeface="Century Gothic"/>
              </a:rPr>
              <a:t>Impact on critical infrastructure</a:t>
            </a:r>
          </a:p>
          <a:p>
            <a:r>
              <a:rPr lang="en-AU" dirty="0" smtClean="0">
                <a:latin typeface="Century Gothic"/>
                <a:cs typeface="Century Gothic"/>
              </a:rPr>
              <a:t>Data collection tool/s with capacity to rapidly analyse and act upon</a:t>
            </a:r>
          </a:p>
          <a:p>
            <a:r>
              <a:rPr lang="en-AU" dirty="0" smtClean="0">
                <a:latin typeface="Century Gothic"/>
                <a:cs typeface="Century Gothic"/>
              </a:rPr>
              <a:t>Strong links with key groups e.g. ICU networks</a:t>
            </a:r>
          </a:p>
          <a:p>
            <a:r>
              <a:rPr lang="en-AU" dirty="0" smtClean="0">
                <a:latin typeface="Century Gothic"/>
                <a:cs typeface="Century Gothic"/>
              </a:rPr>
              <a:t>Capability to communicate widely and coordinate a rapid &amp; effective response</a:t>
            </a:r>
          </a:p>
          <a:p>
            <a:r>
              <a:rPr lang="en-AU" dirty="0" smtClean="0">
                <a:latin typeface="Century Gothic"/>
                <a:cs typeface="Century Gothic"/>
              </a:rPr>
              <a:t>To carry out public health investigations &amp; relevant R&amp;D, which will overlap with clinical research; address common challenges together</a:t>
            </a:r>
            <a:endParaRPr lang="en-AU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62775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185</Words>
  <Application>Microsoft Macintosh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What clinicians need</vt:lpstr>
      <vt:lpstr>What public health authorities want</vt:lpstr>
    </vt:vector>
  </TitlesOfParts>
  <Company>UWA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clinicians need</dc:title>
  <dc:creator>Steve Webb</dc:creator>
  <cp:lastModifiedBy>Kajsa-Stina Magnusson</cp:lastModifiedBy>
  <cp:revision>3</cp:revision>
  <dcterms:created xsi:type="dcterms:W3CDTF">2012-10-30T10:05:35Z</dcterms:created>
  <dcterms:modified xsi:type="dcterms:W3CDTF">2012-10-31T13:12:20Z</dcterms:modified>
</cp:coreProperties>
</file>